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57" r:id="rId3"/>
    <p:sldId id="258" r:id="rId4"/>
    <p:sldId id="266" r:id="rId5"/>
    <p:sldId id="269" r:id="rId6"/>
    <p:sldId id="273" r:id="rId7"/>
    <p:sldId id="274" r:id="rId8"/>
    <p:sldId id="275" r:id="rId9"/>
    <p:sldId id="272" r:id="rId10"/>
    <p:sldId id="270" r:id="rId11"/>
    <p:sldId id="261" r:id="rId12"/>
    <p:sldId id="262" r:id="rId13"/>
    <p:sldId id="263" r:id="rId14"/>
    <p:sldId id="264" r:id="rId15"/>
    <p:sldId id="265" r:id="rId16"/>
    <p:sldId id="260" r:id="rId17"/>
    <p:sldId id="268" r:id="rId18"/>
    <p:sldId id="271" r:id="rId19"/>
    <p:sldId id="276" r:id="rId20"/>
    <p:sldId id="277" r:id="rId21"/>
    <p:sldId id="279" r:id="rId22"/>
    <p:sldId id="280" r:id="rId23"/>
    <p:sldId id="283" r:id="rId24"/>
    <p:sldId id="285" r:id="rId25"/>
    <p:sldId id="291" r:id="rId26"/>
    <p:sldId id="292" r:id="rId27"/>
    <p:sldId id="286" r:id="rId28"/>
    <p:sldId id="287" r:id="rId29"/>
    <p:sldId id="288" r:id="rId30"/>
    <p:sldId id="290" r:id="rId31"/>
    <p:sldId id="281" r:id="rId32"/>
    <p:sldId id="282" r:id="rId33"/>
    <p:sldId id="284" r:id="rId34"/>
    <p:sldId id="289" r:id="rId35"/>
    <p:sldId id="293" r:id="rId36"/>
    <p:sldId id="294" r:id="rId37"/>
    <p:sldId id="295" r:id="rId38"/>
    <p:sldId id="296" r:id="rId39"/>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19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718"/>
  </p:normalViewPr>
  <p:slideViewPr>
    <p:cSldViewPr snapToGrid="0" snapToObjects="1">
      <p:cViewPr>
        <p:scale>
          <a:sx n="99" d="100"/>
          <a:sy n="99" d="100"/>
        </p:scale>
        <p:origin x="1616"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D9CB8-0DCD-DD4E-8E61-737CF27D840C}" type="datetimeFigureOut">
              <a:rPr kumimoji="1" lang="ko-Kore-KR" altLang="en-US" smtClean="0"/>
              <a:t>2022. 12. 9.</a:t>
            </a:fld>
            <a:endParaRPr kumimoji="1" lang="ko-Kore-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2DA58-5822-7842-86F8-D24B2CB6D9EA}" type="slidenum">
              <a:rPr kumimoji="1" lang="ko-Kore-KR" altLang="en-US" smtClean="0"/>
              <a:t>‹#›</a:t>
            </a:fld>
            <a:endParaRPr kumimoji="1" lang="ko-Kore-KR" altLang="en-US"/>
          </a:p>
        </p:txBody>
      </p:sp>
    </p:spTree>
    <p:extLst>
      <p:ext uri="{BB962C8B-B14F-4D97-AF65-F5344CB8AC3E}">
        <p14:creationId xmlns:p14="http://schemas.microsoft.com/office/powerpoint/2010/main" val="3727099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3</a:t>
            </a:fld>
            <a:endParaRPr kumimoji="1" lang="ko-Kore-KR" altLang="en-US"/>
          </a:p>
        </p:txBody>
      </p:sp>
    </p:spTree>
    <p:extLst>
      <p:ext uri="{BB962C8B-B14F-4D97-AF65-F5344CB8AC3E}">
        <p14:creationId xmlns:p14="http://schemas.microsoft.com/office/powerpoint/2010/main" val="3332034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12</a:t>
            </a:fld>
            <a:endParaRPr kumimoji="1" lang="ko-Kore-KR" altLang="en-US"/>
          </a:p>
        </p:txBody>
      </p:sp>
    </p:spTree>
    <p:extLst>
      <p:ext uri="{BB962C8B-B14F-4D97-AF65-F5344CB8AC3E}">
        <p14:creationId xmlns:p14="http://schemas.microsoft.com/office/powerpoint/2010/main" val="3694706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13</a:t>
            </a:fld>
            <a:endParaRPr kumimoji="1" lang="ko-Kore-KR" altLang="en-US"/>
          </a:p>
        </p:txBody>
      </p:sp>
    </p:spTree>
    <p:extLst>
      <p:ext uri="{BB962C8B-B14F-4D97-AF65-F5344CB8AC3E}">
        <p14:creationId xmlns:p14="http://schemas.microsoft.com/office/powerpoint/2010/main" val="3723164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14</a:t>
            </a:fld>
            <a:endParaRPr kumimoji="1" lang="ko-Kore-KR" altLang="en-US"/>
          </a:p>
        </p:txBody>
      </p:sp>
    </p:spTree>
    <p:extLst>
      <p:ext uri="{BB962C8B-B14F-4D97-AF65-F5344CB8AC3E}">
        <p14:creationId xmlns:p14="http://schemas.microsoft.com/office/powerpoint/2010/main" val="491254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15</a:t>
            </a:fld>
            <a:endParaRPr kumimoji="1" lang="ko-Kore-KR" altLang="en-US"/>
          </a:p>
        </p:txBody>
      </p:sp>
    </p:spTree>
    <p:extLst>
      <p:ext uri="{BB962C8B-B14F-4D97-AF65-F5344CB8AC3E}">
        <p14:creationId xmlns:p14="http://schemas.microsoft.com/office/powerpoint/2010/main" val="1592522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17</a:t>
            </a:fld>
            <a:endParaRPr kumimoji="1" lang="ko-Kore-KR" altLang="en-US"/>
          </a:p>
        </p:txBody>
      </p:sp>
    </p:spTree>
    <p:extLst>
      <p:ext uri="{BB962C8B-B14F-4D97-AF65-F5344CB8AC3E}">
        <p14:creationId xmlns:p14="http://schemas.microsoft.com/office/powerpoint/2010/main" val="2826809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18</a:t>
            </a:fld>
            <a:endParaRPr kumimoji="1" lang="ko-Kore-KR" altLang="en-US"/>
          </a:p>
        </p:txBody>
      </p:sp>
    </p:spTree>
    <p:extLst>
      <p:ext uri="{BB962C8B-B14F-4D97-AF65-F5344CB8AC3E}">
        <p14:creationId xmlns:p14="http://schemas.microsoft.com/office/powerpoint/2010/main" val="629899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19</a:t>
            </a:fld>
            <a:endParaRPr kumimoji="1" lang="ko-Kore-KR" altLang="en-US"/>
          </a:p>
        </p:txBody>
      </p:sp>
    </p:spTree>
    <p:extLst>
      <p:ext uri="{BB962C8B-B14F-4D97-AF65-F5344CB8AC3E}">
        <p14:creationId xmlns:p14="http://schemas.microsoft.com/office/powerpoint/2010/main" val="1742049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20</a:t>
            </a:fld>
            <a:endParaRPr kumimoji="1" lang="ko-Kore-KR" altLang="en-US"/>
          </a:p>
        </p:txBody>
      </p:sp>
    </p:spTree>
    <p:extLst>
      <p:ext uri="{BB962C8B-B14F-4D97-AF65-F5344CB8AC3E}">
        <p14:creationId xmlns:p14="http://schemas.microsoft.com/office/powerpoint/2010/main" val="36841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21</a:t>
            </a:fld>
            <a:endParaRPr kumimoji="1" lang="ko-Kore-KR" altLang="en-US"/>
          </a:p>
        </p:txBody>
      </p:sp>
    </p:spTree>
    <p:extLst>
      <p:ext uri="{BB962C8B-B14F-4D97-AF65-F5344CB8AC3E}">
        <p14:creationId xmlns:p14="http://schemas.microsoft.com/office/powerpoint/2010/main" val="2125043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22</a:t>
            </a:fld>
            <a:endParaRPr kumimoji="1" lang="ko-Kore-KR" altLang="en-US"/>
          </a:p>
        </p:txBody>
      </p:sp>
    </p:spTree>
    <p:extLst>
      <p:ext uri="{BB962C8B-B14F-4D97-AF65-F5344CB8AC3E}">
        <p14:creationId xmlns:p14="http://schemas.microsoft.com/office/powerpoint/2010/main" val="1383447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4</a:t>
            </a:fld>
            <a:endParaRPr kumimoji="1" lang="ko-Kore-KR" altLang="en-US"/>
          </a:p>
        </p:txBody>
      </p:sp>
    </p:spTree>
    <p:extLst>
      <p:ext uri="{BB962C8B-B14F-4D97-AF65-F5344CB8AC3E}">
        <p14:creationId xmlns:p14="http://schemas.microsoft.com/office/powerpoint/2010/main" val="29022521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23</a:t>
            </a:fld>
            <a:endParaRPr kumimoji="1" lang="ko-Kore-KR" altLang="en-US"/>
          </a:p>
        </p:txBody>
      </p:sp>
    </p:spTree>
    <p:extLst>
      <p:ext uri="{BB962C8B-B14F-4D97-AF65-F5344CB8AC3E}">
        <p14:creationId xmlns:p14="http://schemas.microsoft.com/office/powerpoint/2010/main" val="419492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24</a:t>
            </a:fld>
            <a:endParaRPr kumimoji="1" lang="ko-Kore-KR" altLang="en-US"/>
          </a:p>
        </p:txBody>
      </p:sp>
    </p:spTree>
    <p:extLst>
      <p:ext uri="{BB962C8B-B14F-4D97-AF65-F5344CB8AC3E}">
        <p14:creationId xmlns:p14="http://schemas.microsoft.com/office/powerpoint/2010/main" val="1731281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25</a:t>
            </a:fld>
            <a:endParaRPr kumimoji="1" lang="ko-Kore-KR" altLang="en-US"/>
          </a:p>
        </p:txBody>
      </p:sp>
    </p:spTree>
    <p:extLst>
      <p:ext uri="{BB962C8B-B14F-4D97-AF65-F5344CB8AC3E}">
        <p14:creationId xmlns:p14="http://schemas.microsoft.com/office/powerpoint/2010/main" val="1895628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26</a:t>
            </a:fld>
            <a:endParaRPr kumimoji="1" lang="ko-Kore-KR" altLang="en-US"/>
          </a:p>
        </p:txBody>
      </p:sp>
    </p:spTree>
    <p:extLst>
      <p:ext uri="{BB962C8B-B14F-4D97-AF65-F5344CB8AC3E}">
        <p14:creationId xmlns:p14="http://schemas.microsoft.com/office/powerpoint/2010/main" val="3296672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27</a:t>
            </a:fld>
            <a:endParaRPr kumimoji="1" lang="ko-Kore-KR" altLang="en-US"/>
          </a:p>
        </p:txBody>
      </p:sp>
    </p:spTree>
    <p:extLst>
      <p:ext uri="{BB962C8B-B14F-4D97-AF65-F5344CB8AC3E}">
        <p14:creationId xmlns:p14="http://schemas.microsoft.com/office/powerpoint/2010/main" val="3192105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28</a:t>
            </a:fld>
            <a:endParaRPr kumimoji="1" lang="ko-Kore-KR" altLang="en-US"/>
          </a:p>
        </p:txBody>
      </p:sp>
    </p:spTree>
    <p:extLst>
      <p:ext uri="{BB962C8B-B14F-4D97-AF65-F5344CB8AC3E}">
        <p14:creationId xmlns:p14="http://schemas.microsoft.com/office/powerpoint/2010/main" val="677178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29</a:t>
            </a:fld>
            <a:endParaRPr kumimoji="1" lang="ko-Kore-KR" altLang="en-US"/>
          </a:p>
        </p:txBody>
      </p:sp>
    </p:spTree>
    <p:extLst>
      <p:ext uri="{BB962C8B-B14F-4D97-AF65-F5344CB8AC3E}">
        <p14:creationId xmlns:p14="http://schemas.microsoft.com/office/powerpoint/2010/main" val="101006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30</a:t>
            </a:fld>
            <a:endParaRPr kumimoji="1" lang="ko-Kore-KR" altLang="en-US"/>
          </a:p>
        </p:txBody>
      </p:sp>
    </p:spTree>
    <p:extLst>
      <p:ext uri="{BB962C8B-B14F-4D97-AF65-F5344CB8AC3E}">
        <p14:creationId xmlns:p14="http://schemas.microsoft.com/office/powerpoint/2010/main" val="3739627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매커니즘</a:t>
            </a:r>
            <a:r>
              <a:rPr kumimoji="1" lang="en-US" altLang="ko-Kore-KR"/>
              <a:t>!</a:t>
            </a:r>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31</a:t>
            </a:fld>
            <a:endParaRPr kumimoji="1" lang="ko-Kore-KR" altLang="en-US"/>
          </a:p>
        </p:txBody>
      </p:sp>
    </p:spTree>
    <p:extLst>
      <p:ext uri="{BB962C8B-B14F-4D97-AF65-F5344CB8AC3E}">
        <p14:creationId xmlns:p14="http://schemas.microsoft.com/office/powerpoint/2010/main" val="419104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5</a:t>
            </a:fld>
            <a:endParaRPr kumimoji="1" lang="ko-Kore-KR" altLang="en-US"/>
          </a:p>
        </p:txBody>
      </p:sp>
    </p:spTree>
    <p:extLst>
      <p:ext uri="{BB962C8B-B14F-4D97-AF65-F5344CB8AC3E}">
        <p14:creationId xmlns:p14="http://schemas.microsoft.com/office/powerpoint/2010/main" val="3010333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6</a:t>
            </a:fld>
            <a:endParaRPr kumimoji="1" lang="ko-Kore-KR" altLang="en-US"/>
          </a:p>
        </p:txBody>
      </p:sp>
    </p:spTree>
    <p:extLst>
      <p:ext uri="{BB962C8B-B14F-4D97-AF65-F5344CB8AC3E}">
        <p14:creationId xmlns:p14="http://schemas.microsoft.com/office/powerpoint/2010/main" val="3317125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7</a:t>
            </a:fld>
            <a:endParaRPr kumimoji="1" lang="ko-Kore-KR" altLang="en-US"/>
          </a:p>
        </p:txBody>
      </p:sp>
    </p:spTree>
    <p:extLst>
      <p:ext uri="{BB962C8B-B14F-4D97-AF65-F5344CB8AC3E}">
        <p14:creationId xmlns:p14="http://schemas.microsoft.com/office/powerpoint/2010/main" val="120958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8</a:t>
            </a:fld>
            <a:endParaRPr kumimoji="1" lang="ko-Kore-KR" altLang="en-US"/>
          </a:p>
        </p:txBody>
      </p:sp>
    </p:spTree>
    <p:extLst>
      <p:ext uri="{BB962C8B-B14F-4D97-AF65-F5344CB8AC3E}">
        <p14:creationId xmlns:p14="http://schemas.microsoft.com/office/powerpoint/2010/main" val="2644999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9</a:t>
            </a:fld>
            <a:endParaRPr kumimoji="1" lang="ko-Kore-KR" altLang="en-US"/>
          </a:p>
        </p:txBody>
      </p:sp>
    </p:spTree>
    <p:extLst>
      <p:ext uri="{BB962C8B-B14F-4D97-AF65-F5344CB8AC3E}">
        <p14:creationId xmlns:p14="http://schemas.microsoft.com/office/powerpoint/2010/main" val="3416461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10</a:t>
            </a:fld>
            <a:endParaRPr kumimoji="1" lang="ko-Kore-KR" altLang="en-US"/>
          </a:p>
        </p:txBody>
      </p:sp>
    </p:spTree>
    <p:extLst>
      <p:ext uri="{BB962C8B-B14F-4D97-AF65-F5344CB8AC3E}">
        <p14:creationId xmlns:p14="http://schemas.microsoft.com/office/powerpoint/2010/main" val="1382992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512DA58-5822-7842-86F8-D24B2CB6D9EA}" type="slidenum">
              <a:rPr kumimoji="1" lang="ko-Kore-KR" altLang="en-US" smtClean="0"/>
              <a:t>11</a:t>
            </a:fld>
            <a:endParaRPr kumimoji="1" lang="ko-Kore-KR" altLang="en-US"/>
          </a:p>
        </p:txBody>
      </p:sp>
    </p:spTree>
    <p:extLst>
      <p:ext uri="{BB962C8B-B14F-4D97-AF65-F5344CB8AC3E}">
        <p14:creationId xmlns:p14="http://schemas.microsoft.com/office/powerpoint/2010/main" val="1933083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D71A6F-76D5-AADC-6AF0-206F72990CDC}"/>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endParaRPr kumimoji="1" lang="ko-Kore-KR" altLang="en-US"/>
          </a:p>
        </p:txBody>
      </p:sp>
      <p:sp>
        <p:nvSpPr>
          <p:cNvPr id="3" name="부제목 2">
            <a:extLst>
              <a:ext uri="{FF2B5EF4-FFF2-40B4-BE49-F238E27FC236}">
                <a16:creationId xmlns:a16="http://schemas.microsoft.com/office/drawing/2014/main" id="{E8B067A0-0CC2-0B8D-7576-2EDB35F5E2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endParaRPr kumimoji="1" lang="ko-Kore-KR" altLang="en-US"/>
          </a:p>
        </p:txBody>
      </p:sp>
      <p:sp>
        <p:nvSpPr>
          <p:cNvPr id="4" name="날짜 개체 틀 3">
            <a:extLst>
              <a:ext uri="{FF2B5EF4-FFF2-40B4-BE49-F238E27FC236}">
                <a16:creationId xmlns:a16="http://schemas.microsoft.com/office/drawing/2014/main" id="{A757AF5C-19CF-8061-A886-5446F7FB8D25}"/>
              </a:ext>
            </a:extLst>
          </p:cNvPr>
          <p:cNvSpPr>
            <a:spLocks noGrp="1"/>
          </p:cNvSpPr>
          <p:nvPr>
            <p:ph type="dt" sz="half" idx="10"/>
          </p:nvPr>
        </p:nvSpPr>
        <p:spPr/>
        <p:txBody>
          <a:bodyPr/>
          <a:lstStyle/>
          <a:p>
            <a:fld id="{A8C0D9F3-EEB5-5545-800C-DA6B252EDBE4}" type="datetimeFigureOut">
              <a:rPr kumimoji="1" lang="ko-Kore-KR" altLang="en-US" smtClean="0"/>
              <a:t>2022. 12. 9.</a:t>
            </a:fld>
            <a:endParaRPr kumimoji="1" lang="ko-Kore-KR" altLang="en-US"/>
          </a:p>
        </p:txBody>
      </p:sp>
      <p:sp>
        <p:nvSpPr>
          <p:cNvPr id="5" name="바닥글 개체 틀 4">
            <a:extLst>
              <a:ext uri="{FF2B5EF4-FFF2-40B4-BE49-F238E27FC236}">
                <a16:creationId xmlns:a16="http://schemas.microsoft.com/office/drawing/2014/main" id="{36120D05-769D-9336-8FC9-ECCBC0260BCA}"/>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99CF5D0E-980A-B9F1-8F23-6AE30F3700DC}"/>
              </a:ext>
            </a:extLst>
          </p:cNvPr>
          <p:cNvSpPr>
            <a:spLocks noGrp="1"/>
          </p:cNvSpPr>
          <p:nvPr>
            <p:ph type="sldNum" sz="quarter" idx="12"/>
          </p:nvPr>
        </p:nvSpPr>
        <p:spPr/>
        <p:txBody>
          <a:bodyPr/>
          <a:lstStyle/>
          <a:p>
            <a:fld id="{076240CD-B30B-6B49-A85E-259A7AFAEF61}" type="slidenum">
              <a:rPr kumimoji="1" lang="ko-Kore-KR" altLang="en-US" smtClean="0"/>
              <a:t>‹#›</a:t>
            </a:fld>
            <a:endParaRPr kumimoji="1" lang="ko-Kore-KR" altLang="en-US"/>
          </a:p>
        </p:txBody>
      </p:sp>
    </p:spTree>
    <p:extLst>
      <p:ext uri="{BB962C8B-B14F-4D97-AF65-F5344CB8AC3E}">
        <p14:creationId xmlns:p14="http://schemas.microsoft.com/office/powerpoint/2010/main" val="1116490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240E0B-8B1F-5069-BC99-3FDB9AB0171C}"/>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26AD0FC5-D164-E79B-FD37-2D75D66B3914}"/>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7D43D4E0-1A39-5B47-E484-96B7FB1162E3}"/>
              </a:ext>
            </a:extLst>
          </p:cNvPr>
          <p:cNvSpPr>
            <a:spLocks noGrp="1"/>
          </p:cNvSpPr>
          <p:nvPr>
            <p:ph type="dt" sz="half" idx="10"/>
          </p:nvPr>
        </p:nvSpPr>
        <p:spPr/>
        <p:txBody>
          <a:bodyPr/>
          <a:lstStyle/>
          <a:p>
            <a:fld id="{A8C0D9F3-EEB5-5545-800C-DA6B252EDBE4}" type="datetimeFigureOut">
              <a:rPr kumimoji="1" lang="ko-Kore-KR" altLang="en-US" smtClean="0"/>
              <a:t>2022. 12. 9.</a:t>
            </a:fld>
            <a:endParaRPr kumimoji="1" lang="ko-Kore-KR" altLang="en-US"/>
          </a:p>
        </p:txBody>
      </p:sp>
      <p:sp>
        <p:nvSpPr>
          <p:cNvPr id="5" name="바닥글 개체 틀 4">
            <a:extLst>
              <a:ext uri="{FF2B5EF4-FFF2-40B4-BE49-F238E27FC236}">
                <a16:creationId xmlns:a16="http://schemas.microsoft.com/office/drawing/2014/main" id="{4768E3F8-7BB1-4379-8287-0AA0AD2AFFCE}"/>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6330177A-3DB2-D376-355C-EF1673DAE6C8}"/>
              </a:ext>
            </a:extLst>
          </p:cNvPr>
          <p:cNvSpPr>
            <a:spLocks noGrp="1"/>
          </p:cNvSpPr>
          <p:nvPr>
            <p:ph type="sldNum" sz="quarter" idx="12"/>
          </p:nvPr>
        </p:nvSpPr>
        <p:spPr/>
        <p:txBody>
          <a:bodyPr/>
          <a:lstStyle/>
          <a:p>
            <a:fld id="{076240CD-B30B-6B49-A85E-259A7AFAEF61}" type="slidenum">
              <a:rPr kumimoji="1" lang="ko-Kore-KR" altLang="en-US" smtClean="0"/>
              <a:t>‹#›</a:t>
            </a:fld>
            <a:endParaRPr kumimoji="1" lang="ko-Kore-KR" altLang="en-US"/>
          </a:p>
        </p:txBody>
      </p:sp>
    </p:spTree>
    <p:extLst>
      <p:ext uri="{BB962C8B-B14F-4D97-AF65-F5344CB8AC3E}">
        <p14:creationId xmlns:p14="http://schemas.microsoft.com/office/powerpoint/2010/main" val="59353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2E10851-3932-84BE-F68D-8933847A0D50}"/>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11B7B973-F015-A26C-5F87-F0E816575654}"/>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D94A72E0-39DF-448C-A7AF-96C6E62A5BC6}"/>
              </a:ext>
            </a:extLst>
          </p:cNvPr>
          <p:cNvSpPr>
            <a:spLocks noGrp="1"/>
          </p:cNvSpPr>
          <p:nvPr>
            <p:ph type="dt" sz="half" idx="10"/>
          </p:nvPr>
        </p:nvSpPr>
        <p:spPr/>
        <p:txBody>
          <a:bodyPr/>
          <a:lstStyle/>
          <a:p>
            <a:fld id="{A8C0D9F3-EEB5-5545-800C-DA6B252EDBE4}" type="datetimeFigureOut">
              <a:rPr kumimoji="1" lang="ko-Kore-KR" altLang="en-US" smtClean="0"/>
              <a:t>2022. 12. 9.</a:t>
            </a:fld>
            <a:endParaRPr kumimoji="1" lang="ko-Kore-KR" altLang="en-US"/>
          </a:p>
        </p:txBody>
      </p:sp>
      <p:sp>
        <p:nvSpPr>
          <p:cNvPr id="5" name="바닥글 개체 틀 4">
            <a:extLst>
              <a:ext uri="{FF2B5EF4-FFF2-40B4-BE49-F238E27FC236}">
                <a16:creationId xmlns:a16="http://schemas.microsoft.com/office/drawing/2014/main" id="{93B981C1-DD97-40D5-1EF7-D46CFB85B641}"/>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C239DEBA-0EBC-38D3-AEA6-B5F496485901}"/>
              </a:ext>
            </a:extLst>
          </p:cNvPr>
          <p:cNvSpPr>
            <a:spLocks noGrp="1"/>
          </p:cNvSpPr>
          <p:nvPr>
            <p:ph type="sldNum" sz="quarter" idx="12"/>
          </p:nvPr>
        </p:nvSpPr>
        <p:spPr/>
        <p:txBody>
          <a:bodyPr/>
          <a:lstStyle/>
          <a:p>
            <a:fld id="{076240CD-B30B-6B49-A85E-259A7AFAEF61}" type="slidenum">
              <a:rPr kumimoji="1" lang="ko-Kore-KR" altLang="en-US" smtClean="0"/>
              <a:t>‹#›</a:t>
            </a:fld>
            <a:endParaRPr kumimoji="1" lang="ko-Kore-KR" altLang="en-US"/>
          </a:p>
        </p:txBody>
      </p:sp>
    </p:spTree>
    <p:extLst>
      <p:ext uri="{BB962C8B-B14F-4D97-AF65-F5344CB8AC3E}">
        <p14:creationId xmlns:p14="http://schemas.microsoft.com/office/powerpoint/2010/main" val="2741274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CFC7F-2411-7996-8A91-DB8F705934A9}"/>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307E54CA-B843-3B45-7C85-2637FA28488A}"/>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DBEFD3C6-4C18-34FF-B949-FC1CD8F5806F}"/>
              </a:ext>
            </a:extLst>
          </p:cNvPr>
          <p:cNvSpPr>
            <a:spLocks noGrp="1"/>
          </p:cNvSpPr>
          <p:nvPr>
            <p:ph type="dt" sz="half" idx="10"/>
          </p:nvPr>
        </p:nvSpPr>
        <p:spPr/>
        <p:txBody>
          <a:bodyPr/>
          <a:lstStyle/>
          <a:p>
            <a:fld id="{A8C0D9F3-EEB5-5545-800C-DA6B252EDBE4}" type="datetimeFigureOut">
              <a:rPr kumimoji="1" lang="ko-Kore-KR" altLang="en-US" smtClean="0"/>
              <a:t>2022. 12. 9.</a:t>
            </a:fld>
            <a:endParaRPr kumimoji="1" lang="ko-Kore-KR" altLang="en-US"/>
          </a:p>
        </p:txBody>
      </p:sp>
      <p:sp>
        <p:nvSpPr>
          <p:cNvPr id="5" name="바닥글 개체 틀 4">
            <a:extLst>
              <a:ext uri="{FF2B5EF4-FFF2-40B4-BE49-F238E27FC236}">
                <a16:creationId xmlns:a16="http://schemas.microsoft.com/office/drawing/2014/main" id="{A1823540-D70C-A518-BF85-892D01E74057}"/>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DBAA269D-51F0-35F0-BF3F-85B390938E92}"/>
              </a:ext>
            </a:extLst>
          </p:cNvPr>
          <p:cNvSpPr>
            <a:spLocks noGrp="1"/>
          </p:cNvSpPr>
          <p:nvPr>
            <p:ph type="sldNum" sz="quarter" idx="12"/>
          </p:nvPr>
        </p:nvSpPr>
        <p:spPr/>
        <p:txBody>
          <a:bodyPr/>
          <a:lstStyle/>
          <a:p>
            <a:fld id="{076240CD-B30B-6B49-A85E-259A7AFAEF61}" type="slidenum">
              <a:rPr kumimoji="1" lang="ko-Kore-KR" altLang="en-US" smtClean="0"/>
              <a:t>‹#›</a:t>
            </a:fld>
            <a:endParaRPr kumimoji="1" lang="ko-Kore-KR" altLang="en-US"/>
          </a:p>
        </p:txBody>
      </p:sp>
    </p:spTree>
    <p:extLst>
      <p:ext uri="{BB962C8B-B14F-4D97-AF65-F5344CB8AC3E}">
        <p14:creationId xmlns:p14="http://schemas.microsoft.com/office/powerpoint/2010/main" val="23112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19E6F4-B268-8770-5D8E-0EA15DBDFE41}"/>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D8D807C3-833E-4372-8160-CD5EF65E39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E3B97CAB-B472-B248-AB15-EED37910A3EF}"/>
              </a:ext>
            </a:extLst>
          </p:cNvPr>
          <p:cNvSpPr>
            <a:spLocks noGrp="1"/>
          </p:cNvSpPr>
          <p:nvPr>
            <p:ph type="dt" sz="half" idx="10"/>
          </p:nvPr>
        </p:nvSpPr>
        <p:spPr/>
        <p:txBody>
          <a:bodyPr/>
          <a:lstStyle/>
          <a:p>
            <a:fld id="{A8C0D9F3-EEB5-5545-800C-DA6B252EDBE4}" type="datetimeFigureOut">
              <a:rPr kumimoji="1" lang="ko-Kore-KR" altLang="en-US" smtClean="0"/>
              <a:t>2022. 12. 9.</a:t>
            </a:fld>
            <a:endParaRPr kumimoji="1" lang="ko-Kore-KR" altLang="en-US"/>
          </a:p>
        </p:txBody>
      </p:sp>
      <p:sp>
        <p:nvSpPr>
          <p:cNvPr id="5" name="바닥글 개체 틀 4">
            <a:extLst>
              <a:ext uri="{FF2B5EF4-FFF2-40B4-BE49-F238E27FC236}">
                <a16:creationId xmlns:a16="http://schemas.microsoft.com/office/drawing/2014/main" id="{FD30570C-2648-87AE-2ECA-4282C5267937}"/>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EE19E08A-246E-9785-D9B9-1BEF67272457}"/>
              </a:ext>
            </a:extLst>
          </p:cNvPr>
          <p:cNvSpPr>
            <a:spLocks noGrp="1"/>
          </p:cNvSpPr>
          <p:nvPr>
            <p:ph type="sldNum" sz="quarter" idx="12"/>
          </p:nvPr>
        </p:nvSpPr>
        <p:spPr/>
        <p:txBody>
          <a:bodyPr/>
          <a:lstStyle/>
          <a:p>
            <a:fld id="{076240CD-B30B-6B49-A85E-259A7AFAEF61}" type="slidenum">
              <a:rPr kumimoji="1" lang="ko-Kore-KR" altLang="en-US" smtClean="0"/>
              <a:t>‹#›</a:t>
            </a:fld>
            <a:endParaRPr kumimoji="1" lang="ko-Kore-KR" altLang="en-US"/>
          </a:p>
        </p:txBody>
      </p:sp>
    </p:spTree>
    <p:extLst>
      <p:ext uri="{BB962C8B-B14F-4D97-AF65-F5344CB8AC3E}">
        <p14:creationId xmlns:p14="http://schemas.microsoft.com/office/powerpoint/2010/main" val="142619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C1DFE6-453C-41D2-ADD8-352E02FE3E9A}"/>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DDB95BF9-6BBE-8719-0509-A6CCB28E4F37}"/>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내용 개체 틀 3">
            <a:extLst>
              <a:ext uri="{FF2B5EF4-FFF2-40B4-BE49-F238E27FC236}">
                <a16:creationId xmlns:a16="http://schemas.microsoft.com/office/drawing/2014/main" id="{4A64B3FA-FF62-DC3B-EF03-6E54255198B9}"/>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날짜 개체 틀 4">
            <a:extLst>
              <a:ext uri="{FF2B5EF4-FFF2-40B4-BE49-F238E27FC236}">
                <a16:creationId xmlns:a16="http://schemas.microsoft.com/office/drawing/2014/main" id="{2A3F750A-EBCA-AAE0-875D-3DF36C1C986F}"/>
              </a:ext>
            </a:extLst>
          </p:cNvPr>
          <p:cNvSpPr>
            <a:spLocks noGrp="1"/>
          </p:cNvSpPr>
          <p:nvPr>
            <p:ph type="dt" sz="half" idx="10"/>
          </p:nvPr>
        </p:nvSpPr>
        <p:spPr/>
        <p:txBody>
          <a:bodyPr/>
          <a:lstStyle/>
          <a:p>
            <a:fld id="{A8C0D9F3-EEB5-5545-800C-DA6B252EDBE4}" type="datetimeFigureOut">
              <a:rPr kumimoji="1" lang="ko-Kore-KR" altLang="en-US" smtClean="0"/>
              <a:t>2022. 12. 9.</a:t>
            </a:fld>
            <a:endParaRPr kumimoji="1" lang="ko-Kore-KR" altLang="en-US"/>
          </a:p>
        </p:txBody>
      </p:sp>
      <p:sp>
        <p:nvSpPr>
          <p:cNvPr id="6" name="바닥글 개체 틀 5">
            <a:extLst>
              <a:ext uri="{FF2B5EF4-FFF2-40B4-BE49-F238E27FC236}">
                <a16:creationId xmlns:a16="http://schemas.microsoft.com/office/drawing/2014/main" id="{7331D333-45A1-E75C-24B5-FC63AE21413C}"/>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9B764DF4-F095-F1C3-95F6-E371A3EFDF5A}"/>
              </a:ext>
            </a:extLst>
          </p:cNvPr>
          <p:cNvSpPr>
            <a:spLocks noGrp="1"/>
          </p:cNvSpPr>
          <p:nvPr>
            <p:ph type="sldNum" sz="quarter" idx="12"/>
          </p:nvPr>
        </p:nvSpPr>
        <p:spPr/>
        <p:txBody>
          <a:bodyPr/>
          <a:lstStyle/>
          <a:p>
            <a:fld id="{076240CD-B30B-6B49-A85E-259A7AFAEF61}" type="slidenum">
              <a:rPr kumimoji="1" lang="ko-Kore-KR" altLang="en-US" smtClean="0"/>
              <a:t>‹#›</a:t>
            </a:fld>
            <a:endParaRPr kumimoji="1" lang="ko-Kore-KR" altLang="en-US"/>
          </a:p>
        </p:txBody>
      </p:sp>
    </p:spTree>
    <p:extLst>
      <p:ext uri="{BB962C8B-B14F-4D97-AF65-F5344CB8AC3E}">
        <p14:creationId xmlns:p14="http://schemas.microsoft.com/office/powerpoint/2010/main" val="157480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FF428A-2B9A-414C-6391-DACC349B82C4}"/>
              </a:ext>
            </a:extLst>
          </p:cNvPr>
          <p:cNvSpPr>
            <a:spLocks noGrp="1"/>
          </p:cNvSpPr>
          <p:nvPr>
            <p:ph type="title"/>
          </p:nvPr>
        </p:nvSpPr>
        <p:spPr>
          <a:xfrm>
            <a:off x="839788" y="365125"/>
            <a:ext cx="10515600" cy="1325563"/>
          </a:xfrm>
        </p:spPr>
        <p:txBody>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E50E0810-BCE3-6862-15E8-96CAC57DD2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81EE473E-F38F-9B6A-C04A-5A3B6207C287}"/>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텍스트 개체 틀 4">
            <a:extLst>
              <a:ext uri="{FF2B5EF4-FFF2-40B4-BE49-F238E27FC236}">
                <a16:creationId xmlns:a16="http://schemas.microsoft.com/office/drawing/2014/main" id="{FE004700-56CF-7D21-B624-F34E3DB138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E81852C7-7242-B10F-84B1-00EF8DB54070}"/>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7" name="날짜 개체 틀 6">
            <a:extLst>
              <a:ext uri="{FF2B5EF4-FFF2-40B4-BE49-F238E27FC236}">
                <a16:creationId xmlns:a16="http://schemas.microsoft.com/office/drawing/2014/main" id="{C9B93FFF-4914-5831-30EC-B77C7DE167B0}"/>
              </a:ext>
            </a:extLst>
          </p:cNvPr>
          <p:cNvSpPr>
            <a:spLocks noGrp="1"/>
          </p:cNvSpPr>
          <p:nvPr>
            <p:ph type="dt" sz="half" idx="10"/>
          </p:nvPr>
        </p:nvSpPr>
        <p:spPr/>
        <p:txBody>
          <a:bodyPr/>
          <a:lstStyle/>
          <a:p>
            <a:fld id="{A8C0D9F3-EEB5-5545-800C-DA6B252EDBE4}" type="datetimeFigureOut">
              <a:rPr kumimoji="1" lang="ko-Kore-KR" altLang="en-US" smtClean="0"/>
              <a:t>2022. 12. 9.</a:t>
            </a:fld>
            <a:endParaRPr kumimoji="1" lang="ko-Kore-KR" altLang="en-US"/>
          </a:p>
        </p:txBody>
      </p:sp>
      <p:sp>
        <p:nvSpPr>
          <p:cNvPr id="8" name="바닥글 개체 틀 7">
            <a:extLst>
              <a:ext uri="{FF2B5EF4-FFF2-40B4-BE49-F238E27FC236}">
                <a16:creationId xmlns:a16="http://schemas.microsoft.com/office/drawing/2014/main" id="{D20F4DD0-1578-ABF5-5C2F-79FC0B909A53}"/>
              </a:ext>
            </a:extLst>
          </p:cNvPr>
          <p:cNvSpPr>
            <a:spLocks noGrp="1"/>
          </p:cNvSpPr>
          <p:nvPr>
            <p:ph type="ftr" sz="quarter" idx="11"/>
          </p:nvPr>
        </p:nvSpPr>
        <p:spPr/>
        <p:txBody>
          <a:bodyPr/>
          <a:lstStyle/>
          <a:p>
            <a:endParaRPr kumimoji="1" lang="ko-Kore-KR" altLang="en-US"/>
          </a:p>
        </p:txBody>
      </p:sp>
      <p:sp>
        <p:nvSpPr>
          <p:cNvPr id="9" name="슬라이드 번호 개체 틀 8">
            <a:extLst>
              <a:ext uri="{FF2B5EF4-FFF2-40B4-BE49-F238E27FC236}">
                <a16:creationId xmlns:a16="http://schemas.microsoft.com/office/drawing/2014/main" id="{28D3781A-A622-44F9-71D7-5D1ED2EF73F8}"/>
              </a:ext>
            </a:extLst>
          </p:cNvPr>
          <p:cNvSpPr>
            <a:spLocks noGrp="1"/>
          </p:cNvSpPr>
          <p:nvPr>
            <p:ph type="sldNum" sz="quarter" idx="12"/>
          </p:nvPr>
        </p:nvSpPr>
        <p:spPr/>
        <p:txBody>
          <a:bodyPr/>
          <a:lstStyle/>
          <a:p>
            <a:fld id="{076240CD-B30B-6B49-A85E-259A7AFAEF61}" type="slidenum">
              <a:rPr kumimoji="1" lang="ko-Kore-KR" altLang="en-US" smtClean="0"/>
              <a:t>‹#›</a:t>
            </a:fld>
            <a:endParaRPr kumimoji="1" lang="ko-Kore-KR" altLang="en-US"/>
          </a:p>
        </p:txBody>
      </p:sp>
    </p:spTree>
    <p:extLst>
      <p:ext uri="{BB962C8B-B14F-4D97-AF65-F5344CB8AC3E}">
        <p14:creationId xmlns:p14="http://schemas.microsoft.com/office/powerpoint/2010/main" val="2286342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EFAB2C-96E1-0200-EA38-D93DE038463C}"/>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날짜 개체 틀 2">
            <a:extLst>
              <a:ext uri="{FF2B5EF4-FFF2-40B4-BE49-F238E27FC236}">
                <a16:creationId xmlns:a16="http://schemas.microsoft.com/office/drawing/2014/main" id="{00B8296C-D7E0-9F8B-3A61-EFB42F0EBA18}"/>
              </a:ext>
            </a:extLst>
          </p:cNvPr>
          <p:cNvSpPr>
            <a:spLocks noGrp="1"/>
          </p:cNvSpPr>
          <p:nvPr>
            <p:ph type="dt" sz="half" idx="10"/>
          </p:nvPr>
        </p:nvSpPr>
        <p:spPr/>
        <p:txBody>
          <a:bodyPr/>
          <a:lstStyle/>
          <a:p>
            <a:fld id="{A8C0D9F3-EEB5-5545-800C-DA6B252EDBE4}" type="datetimeFigureOut">
              <a:rPr kumimoji="1" lang="ko-Kore-KR" altLang="en-US" smtClean="0"/>
              <a:t>2022. 12. 9.</a:t>
            </a:fld>
            <a:endParaRPr kumimoji="1" lang="ko-Kore-KR" altLang="en-US"/>
          </a:p>
        </p:txBody>
      </p:sp>
      <p:sp>
        <p:nvSpPr>
          <p:cNvPr id="4" name="바닥글 개체 틀 3">
            <a:extLst>
              <a:ext uri="{FF2B5EF4-FFF2-40B4-BE49-F238E27FC236}">
                <a16:creationId xmlns:a16="http://schemas.microsoft.com/office/drawing/2014/main" id="{BC74B0E7-0003-AB03-74AB-7685B91AE337}"/>
              </a:ext>
            </a:extLst>
          </p:cNvPr>
          <p:cNvSpPr>
            <a:spLocks noGrp="1"/>
          </p:cNvSpPr>
          <p:nvPr>
            <p:ph type="ftr" sz="quarter" idx="11"/>
          </p:nvPr>
        </p:nvSpPr>
        <p:spPr/>
        <p:txBody>
          <a:bodyPr/>
          <a:lstStyle/>
          <a:p>
            <a:endParaRPr kumimoji="1" lang="ko-Kore-KR" altLang="en-US"/>
          </a:p>
        </p:txBody>
      </p:sp>
      <p:sp>
        <p:nvSpPr>
          <p:cNvPr id="5" name="슬라이드 번호 개체 틀 4">
            <a:extLst>
              <a:ext uri="{FF2B5EF4-FFF2-40B4-BE49-F238E27FC236}">
                <a16:creationId xmlns:a16="http://schemas.microsoft.com/office/drawing/2014/main" id="{E0E82BFA-E9BC-F646-5D27-373544722161}"/>
              </a:ext>
            </a:extLst>
          </p:cNvPr>
          <p:cNvSpPr>
            <a:spLocks noGrp="1"/>
          </p:cNvSpPr>
          <p:nvPr>
            <p:ph type="sldNum" sz="quarter" idx="12"/>
          </p:nvPr>
        </p:nvSpPr>
        <p:spPr/>
        <p:txBody>
          <a:bodyPr/>
          <a:lstStyle/>
          <a:p>
            <a:fld id="{076240CD-B30B-6B49-A85E-259A7AFAEF61}" type="slidenum">
              <a:rPr kumimoji="1" lang="ko-Kore-KR" altLang="en-US" smtClean="0"/>
              <a:t>‹#›</a:t>
            </a:fld>
            <a:endParaRPr kumimoji="1" lang="ko-Kore-KR" altLang="en-US"/>
          </a:p>
        </p:txBody>
      </p:sp>
    </p:spTree>
    <p:extLst>
      <p:ext uri="{BB962C8B-B14F-4D97-AF65-F5344CB8AC3E}">
        <p14:creationId xmlns:p14="http://schemas.microsoft.com/office/powerpoint/2010/main" val="4213487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66C8B7F-CEE2-A5DB-FF6B-E519220E2AF1}"/>
              </a:ext>
            </a:extLst>
          </p:cNvPr>
          <p:cNvSpPr>
            <a:spLocks noGrp="1"/>
          </p:cNvSpPr>
          <p:nvPr>
            <p:ph type="dt" sz="half" idx="10"/>
          </p:nvPr>
        </p:nvSpPr>
        <p:spPr/>
        <p:txBody>
          <a:bodyPr/>
          <a:lstStyle/>
          <a:p>
            <a:fld id="{A8C0D9F3-EEB5-5545-800C-DA6B252EDBE4}" type="datetimeFigureOut">
              <a:rPr kumimoji="1" lang="ko-Kore-KR" altLang="en-US" smtClean="0"/>
              <a:t>2022. 12. 9.</a:t>
            </a:fld>
            <a:endParaRPr kumimoji="1" lang="ko-Kore-KR" altLang="en-US"/>
          </a:p>
        </p:txBody>
      </p:sp>
      <p:sp>
        <p:nvSpPr>
          <p:cNvPr id="3" name="바닥글 개체 틀 2">
            <a:extLst>
              <a:ext uri="{FF2B5EF4-FFF2-40B4-BE49-F238E27FC236}">
                <a16:creationId xmlns:a16="http://schemas.microsoft.com/office/drawing/2014/main" id="{9AC4B700-C4F8-8947-F66D-FE913FFC1A0F}"/>
              </a:ext>
            </a:extLst>
          </p:cNvPr>
          <p:cNvSpPr>
            <a:spLocks noGrp="1"/>
          </p:cNvSpPr>
          <p:nvPr>
            <p:ph type="ftr" sz="quarter" idx="11"/>
          </p:nvPr>
        </p:nvSpPr>
        <p:spPr/>
        <p:txBody>
          <a:bodyPr/>
          <a:lstStyle/>
          <a:p>
            <a:endParaRPr kumimoji="1" lang="ko-Kore-KR" altLang="en-US"/>
          </a:p>
        </p:txBody>
      </p:sp>
      <p:sp>
        <p:nvSpPr>
          <p:cNvPr id="4" name="슬라이드 번호 개체 틀 3">
            <a:extLst>
              <a:ext uri="{FF2B5EF4-FFF2-40B4-BE49-F238E27FC236}">
                <a16:creationId xmlns:a16="http://schemas.microsoft.com/office/drawing/2014/main" id="{75B1B36F-D2D2-E93F-9F32-C5CBDB1E145C}"/>
              </a:ext>
            </a:extLst>
          </p:cNvPr>
          <p:cNvSpPr>
            <a:spLocks noGrp="1"/>
          </p:cNvSpPr>
          <p:nvPr>
            <p:ph type="sldNum" sz="quarter" idx="12"/>
          </p:nvPr>
        </p:nvSpPr>
        <p:spPr/>
        <p:txBody>
          <a:bodyPr/>
          <a:lstStyle/>
          <a:p>
            <a:fld id="{076240CD-B30B-6B49-A85E-259A7AFAEF61}" type="slidenum">
              <a:rPr kumimoji="1" lang="ko-Kore-KR" altLang="en-US" smtClean="0"/>
              <a:t>‹#›</a:t>
            </a:fld>
            <a:endParaRPr kumimoji="1" lang="ko-Kore-KR" altLang="en-US"/>
          </a:p>
        </p:txBody>
      </p:sp>
    </p:spTree>
    <p:extLst>
      <p:ext uri="{BB962C8B-B14F-4D97-AF65-F5344CB8AC3E}">
        <p14:creationId xmlns:p14="http://schemas.microsoft.com/office/powerpoint/2010/main" val="496681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9FC129-9EFC-B5D5-CA29-4C9067D712C5}"/>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33C70076-4231-A562-D98F-9DFDA75187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텍스트 개체 틀 3">
            <a:extLst>
              <a:ext uri="{FF2B5EF4-FFF2-40B4-BE49-F238E27FC236}">
                <a16:creationId xmlns:a16="http://schemas.microsoft.com/office/drawing/2014/main" id="{AB8AB794-89C1-1CC6-5BA5-8EC2DF1A1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9DBD2476-6063-5DAF-66A4-ABAA4656BD02}"/>
              </a:ext>
            </a:extLst>
          </p:cNvPr>
          <p:cNvSpPr>
            <a:spLocks noGrp="1"/>
          </p:cNvSpPr>
          <p:nvPr>
            <p:ph type="dt" sz="half" idx="10"/>
          </p:nvPr>
        </p:nvSpPr>
        <p:spPr/>
        <p:txBody>
          <a:bodyPr/>
          <a:lstStyle/>
          <a:p>
            <a:fld id="{A8C0D9F3-EEB5-5545-800C-DA6B252EDBE4}" type="datetimeFigureOut">
              <a:rPr kumimoji="1" lang="ko-Kore-KR" altLang="en-US" smtClean="0"/>
              <a:t>2022. 12. 9.</a:t>
            </a:fld>
            <a:endParaRPr kumimoji="1" lang="ko-Kore-KR" altLang="en-US"/>
          </a:p>
        </p:txBody>
      </p:sp>
      <p:sp>
        <p:nvSpPr>
          <p:cNvPr id="6" name="바닥글 개체 틀 5">
            <a:extLst>
              <a:ext uri="{FF2B5EF4-FFF2-40B4-BE49-F238E27FC236}">
                <a16:creationId xmlns:a16="http://schemas.microsoft.com/office/drawing/2014/main" id="{FCE61463-E36E-CED4-E80F-CE0F279D3AB0}"/>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0ADCEB50-1E78-EF7C-2A3A-CE27AF9BA2BD}"/>
              </a:ext>
            </a:extLst>
          </p:cNvPr>
          <p:cNvSpPr>
            <a:spLocks noGrp="1"/>
          </p:cNvSpPr>
          <p:nvPr>
            <p:ph type="sldNum" sz="quarter" idx="12"/>
          </p:nvPr>
        </p:nvSpPr>
        <p:spPr/>
        <p:txBody>
          <a:bodyPr/>
          <a:lstStyle/>
          <a:p>
            <a:fld id="{076240CD-B30B-6B49-A85E-259A7AFAEF61}" type="slidenum">
              <a:rPr kumimoji="1" lang="ko-Kore-KR" altLang="en-US" smtClean="0"/>
              <a:t>‹#›</a:t>
            </a:fld>
            <a:endParaRPr kumimoji="1" lang="ko-Kore-KR" altLang="en-US"/>
          </a:p>
        </p:txBody>
      </p:sp>
    </p:spTree>
    <p:extLst>
      <p:ext uri="{BB962C8B-B14F-4D97-AF65-F5344CB8AC3E}">
        <p14:creationId xmlns:p14="http://schemas.microsoft.com/office/powerpoint/2010/main" val="1524086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02F62A-9FB6-A23C-E0D0-FB3328CB2156}"/>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그림 개체 틀 2">
            <a:extLst>
              <a:ext uri="{FF2B5EF4-FFF2-40B4-BE49-F238E27FC236}">
                <a16:creationId xmlns:a16="http://schemas.microsoft.com/office/drawing/2014/main" id="{054C5224-B596-952D-173D-E7B0E49D42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ore-KR" altLang="en-US"/>
          </a:p>
        </p:txBody>
      </p:sp>
      <p:sp>
        <p:nvSpPr>
          <p:cNvPr id="4" name="텍스트 개체 틀 3">
            <a:extLst>
              <a:ext uri="{FF2B5EF4-FFF2-40B4-BE49-F238E27FC236}">
                <a16:creationId xmlns:a16="http://schemas.microsoft.com/office/drawing/2014/main" id="{A4675855-1BCC-DFEF-8ED7-56EA72453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D66C0A0C-0436-4321-3527-0C782330FF02}"/>
              </a:ext>
            </a:extLst>
          </p:cNvPr>
          <p:cNvSpPr>
            <a:spLocks noGrp="1"/>
          </p:cNvSpPr>
          <p:nvPr>
            <p:ph type="dt" sz="half" idx="10"/>
          </p:nvPr>
        </p:nvSpPr>
        <p:spPr/>
        <p:txBody>
          <a:bodyPr/>
          <a:lstStyle/>
          <a:p>
            <a:fld id="{A8C0D9F3-EEB5-5545-800C-DA6B252EDBE4}" type="datetimeFigureOut">
              <a:rPr kumimoji="1" lang="ko-Kore-KR" altLang="en-US" smtClean="0"/>
              <a:t>2022. 12. 9.</a:t>
            </a:fld>
            <a:endParaRPr kumimoji="1" lang="ko-Kore-KR" altLang="en-US"/>
          </a:p>
        </p:txBody>
      </p:sp>
      <p:sp>
        <p:nvSpPr>
          <p:cNvPr id="6" name="바닥글 개체 틀 5">
            <a:extLst>
              <a:ext uri="{FF2B5EF4-FFF2-40B4-BE49-F238E27FC236}">
                <a16:creationId xmlns:a16="http://schemas.microsoft.com/office/drawing/2014/main" id="{E2C1F30C-1C07-EFC6-0B04-099DACA90281}"/>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D57E3370-B7F6-257E-344D-2210482268CB}"/>
              </a:ext>
            </a:extLst>
          </p:cNvPr>
          <p:cNvSpPr>
            <a:spLocks noGrp="1"/>
          </p:cNvSpPr>
          <p:nvPr>
            <p:ph type="sldNum" sz="quarter" idx="12"/>
          </p:nvPr>
        </p:nvSpPr>
        <p:spPr/>
        <p:txBody>
          <a:bodyPr/>
          <a:lstStyle/>
          <a:p>
            <a:fld id="{076240CD-B30B-6B49-A85E-259A7AFAEF61}" type="slidenum">
              <a:rPr kumimoji="1" lang="ko-Kore-KR" altLang="en-US" smtClean="0"/>
              <a:t>‹#›</a:t>
            </a:fld>
            <a:endParaRPr kumimoji="1" lang="ko-Kore-KR" altLang="en-US"/>
          </a:p>
        </p:txBody>
      </p:sp>
    </p:spTree>
    <p:extLst>
      <p:ext uri="{BB962C8B-B14F-4D97-AF65-F5344CB8AC3E}">
        <p14:creationId xmlns:p14="http://schemas.microsoft.com/office/powerpoint/2010/main" val="2717798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AA12F93-B5F0-EF9F-0B40-140AD85C1F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86646D44-68C0-54D2-0D96-6777644858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F4B0D3A3-0F52-9238-001C-209F3C7058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0D9F3-EEB5-5545-800C-DA6B252EDBE4}" type="datetimeFigureOut">
              <a:rPr kumimoji="1" lang="ko-Kore-KR" altLang="en-US" smtClean="0"/>
              <a:t>2022. 12. 9.</a:t>
            </a:fld>
            <a:endParaRPr kumimoji="1" lang="ko-Kore-KR" altLang="en-US"/>
          </a:p>
        </p:txBody>
      </p:sp>
      <p:sp>
        <p:nvSpPr>
          <p:cNvPr id="5" name="바닥글 개체 틀 4">
            <a:extLst>
              <a:ext uri="{FF2B5EF4-FFF2-40B4-BE49-F238E27FC236}">
                <a16:creationId xmlns:a16="http://schemas.microsoft.com/office/drawing/2014/main" id="{A4113E7B-C117-873D-72DA-583051EE70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슬라이드 번호 개체 틀 5">
            <a:extLst>
              <a:ext uri="{FF2B5EF4-FFF2-40B4-BE49-F238E27FC236}">
                <a16:creationId xmlns:a16="http://schemas.microsoft.com/office/drawing/2014/main" id="{4108EBE5-3818-B517-8E76-EF7661E38C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6240CD-B30B-6B49-A85E-259A7AFAEF61}" type="slidenum">
              <a:rPr kumimoji="1" lang="ko-Kore-KR" altLang="en-US" smtClean="0"/>
              <a:t>‹#›</a:t>
            </a:fld>
            <a:endParaRPr kumimoji="1" lang="ko-Kore-KR" altLang="en-US"/>
          </a:p>
        </p:txBody>
      </p:sp>
    </p:spTree>
    <p:extLst>
      <p:ext uri="{BB962C8B-B14F-4D97-AF65-F5344CB8AC3E}">
        <p14:creationId xmlns:p14="http://schemas.microsoft.com/office/powerpoint/2010/main" val="2889677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0B053E-3C67-3285-9A00-3E4A1DB21DDE}"/>
              </a:ext>
            </a:extLst>
          </p:cNvPr>
          <p:cNvSpPr>
            <a:spLocks noGrp="1"/>
          </p:cNvSpPr>
          <p:nvPr>
            <p:ph type="ctrTitle"/>
          </p:nvPr>
        </p:nvSpPr>
        <p:spPr>
          <a:xfrm>
            <a:off x="828675" y="1122363"/>
            <a:ext cx="10701337" cy="2387600"/>
          </a:xfrm>
        </p:spPr>
        <p:txBody>
          <a:bodyPr>
            <a:normAutofit/>
          </a:bodyPr>
          <a:lstStyle/>
          <a:p>
            <a:r>
              <a:rPr kumimoji="1" lang="en-US" altLang="ko-Kore-KR" dirty="0"/>
              <a:t>Long-term Product </a:t>
            </a:r>
            <a:r>
              <a:rPr kumimoji="1" lang="en-US" altLang="ko-Kore-KR" dirty="0" err="1"/>
              <a:t>patform</a:t>
            </a:r>
            <a:r>
              <a:rPr kumimoji="1" lang="en-US" altLang="ko-Kore-KR" dirty="0"/>
              <a:t> strategy with tech-</a:t>
            </a:r>
            <a:r>
              <a:rPr kumimoji="1" lang="en-US" altLang="ko-KR" dirty="0"/>
              <a:t>Connectivity</a:t>
            </a:r>
            <a:endParaRPr kumimoji="1" lang="ko-Kore-KR" altLang="en-US" dirty="0"/>
          </a:p>
        </p:txBody>
      </p:sp>
    </p:spTree>
    <p:extLst>
      <p:ext uri="{BB962C8B-B14F-4D97-AF65-F5344CB8AC3E}">
        <p14:creationId xmlns:p14="http://schemas.microsoft.com/office/powerpoint/2010/main" val="461333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FA1D1D-5842-2DF8-BBEB-862F8283FD9A}"/>
              </a:ext>
            </a:extLst>
          </p:cNvPr>
          <p:cNvSpPr>
            <a:spLocks noGrp="1"/>
          </p:cNvSpPr>
          <p:nvPr>
            <p:ph type="title"/>
          </p:nvPr>
        </p:nvSpPr>
        <p:spPr>
          <a:xfrm>
            <a:off x="0" y="16674"/>
            <a:ext cx="12192000" cy="1036061"/>
          </a:xfrm>
        </p:spPr>
        <p:txBody>
          <a:bodyPr>
            <a:normAutofit/>
          </a:bodyPr>
          <a:lstStyle/>
          <a:p>
            <a:r>
              <a:rPr kumimoji="1" lang="en-US" altLang="ko-KR" sz="2400" dirty="0"/>
              <a:t>Cf) </a:t>
            </a:r>
            <a:r>
              <a:rPr kumimoji="1" lang="ko-KR" altLang="en-US" sz="2400" dirty="0"/>
              <a:t>기술을 하위레벨로 더 나눠서 봐야 하는 이유</a:t>
            </a:r>
            <a:r>
              <a:rPr kumimoji="1" lang="en-US" altLang="ko-KR" sz="2400" dirty="0"/>
              <a:t> (</a:t>
            </a:r>
            <a:r>
              <a:rPr kumimoji="1" lang="ko-KR" altLang="en-US" sz="2400" dirty="0"/>
              <a:t> 제품은 항상 매순간 발전하는가</a:t>
            </a:r>
            <a:r>
              <a:rPr kumimoji="1" lang="en-US" altLang="ko-KR" sz="2400" dirty="0"/>
              <a:t>?)</a:t>
            </a:r>
            <a:endParaRPr kumimoji="1" lang="ko-Kore-KR" altLang="en-US" sz="2400" dirty="0"/>
          </a:p>
        </p:txBody>
      </p:sp>
      <p:pic>
        <p:nvPicPr>
          <p:cNvPr id="8" name="내용 개체 틀 7">
            <a:extLst>
              <a:ext uri="{FF2B5EF4-FFF2-40B4-BE49-F238E27FC236}">
                <a16:creationId xmlns:a16="http://schemas.microsoft.com/office/drawing/2014/main" id="{31E43252-C2DB-214A-2E99-77DD7441107C}"/>
              </a:ext>
            </a:extLst>
          </p:cNvPr>
          <p:cNvPicPr>
            <a:picLocks noGrp="1" noChangeAspect="1"/>
          </p:cNvPicPr>
          <p:nvPr>
            <p:ph idx="1"/>
          </p:nvPr>
        </p:nvPicPr>
        <p:blipFill>
          <a:blip r:embed="rId3"/>
          <a:stretch>
            <a:fillRect/>
          </a:stretch>
        </p:blipFill>
        <p:spPr>
          <a:xfrm>
            <a:off x="-6097756" y="863341"/>
            <a:ext cx="5854941" cy="4351338"/>
          </a:xfrm>
        </p:spPr>
      </p:pic>
      <p:pic>
        <p:nvPicPr>
          <p:cNvPr id="4" name="그림 3">
            <a:extLst>
              <a:ext uri="{FF2B5EF4-FFF2-40B4-BE49-F238E27FC236}">
                <a16:creationId xmlns:a16="http://schemas.microsoft.com/office/drawing/2014/main" id="{A7EEE9FA-371A-8305-EE92-153431E541AB}"/>
              </a:ext>
            </a:extLst>
          </p:cNvPr>
          <p:cNvPicPr>
            <a:picLocks noChangeAspect="1"/>
          </p:cNvPicPr>
          <p:nvPr/>
        </p:nvPicPr>
        <p:blipFill>
          <a:blip r:embed="rId4"/>
          <a:stretch>
            <a:fillRect/>
          </a:stretch>
        </p:blipFill>
        <p:spPr>
          <a:xfrm>
            <a:off x="1934747" y="1266824"/>
            <a:ext cx="8322505" cy="3947855"/>
          </a:xfrm>
          <a:prstGeom prst="rect">
            <a:avLst/>
          </a:prstGeom>
        </p:spPr>
      </p:pic>
    </p:spTree>
    <p:extLst>
      <p:ext uri="{BB962C8B-B14F-4D97-AF65-F5344CB8AC3E}">
        <p14:creationId xmlns:p14="http://schemas.microsoft.com/office/powerpoint/2010/main" val="566325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타원 3">
            <a:extLst>
              <a:ext uri="{FF2B5EF4-FFF2-40B4-BE49-F238E27FC236}">
                <a16:creationId xmlns:a16="http://schemas.microsoft.com/office/drawing/2014/main" id="{4C65087F-A5F9-3D3E-624E-D0A5D5B1C1F3}"/>
              </a:ext>
            </a:extLst>
          </p:cNvPr>
          <p:cNvSpPr/>
          <p:nvPr/>
        </p:nvSpPr>
        <p:spPr>
          <a:xfrm>
            <a:off x="2758105" y="945413"/>
            <a:ext cx="738130" cy="7381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 name="타원 4">
            <a:extLst>
              <a:ext uri="{FF2B5EF4-FFF2-40B4-BE49-F238E27FC236}">
                <a16:creationId xmlns:a16="http://schemas.microsoft.com/office/drawing/2014/main" id="{D8B941E3-CBB1-F42D-B94C-6E2189CEFEA9}"/>
              </a:ext>
            </a:extLst>
          </p:cNvPr>
          <p:cNvSpPr/>
          <p:nvPr/>
        </p:nvSpPr>
        <p:spPr>
          <a:xfrm>
            <a:off x="4443685" y="956430"/>
            <a:ext cx="738130" cy="7381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 name="타원 5">
            <a:extLst>
              <a:ext uri="{FF2B5EF4-FFF2-40B4-BE49-F238E27FC236}">
                <a16:creationId xmlns:a16="http://schemas.microsoft.com/office/drawing/2014/main" id="{48E5CE32-CC8E-A0FE-DE35-8722EB2B67D7}"/>
              </a:ext>
            </a:extLst>
          </p:cNvPr>
          <p:cNvSpPr/>
          <p:nvPr/>
        </p:nvSpPr>
        <p:spPr>
          <a:xfrm>
            <a:off x="3760640" y="2113201"/>
            <a:ext cx="738130" cy="73813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 name="타원 6">
            <a:extLst>
              <a:ext uri="{FF2B5EF4-FFF2-40B4-BE49-F238E27FC236}">
                <a16:creationId xmlns:a16="http://schemas.microsoft.com/office/drawing/2014/main" id="{5AC6DD00-FD7A-E347-6B31-CFF0C9B96DA7}"/>
              </a:ext>
            </a:extLst>
          </p:cNvPr>
          <p:cNvSpPr/>
          <p:nvPr/>
        </p:nvSpPr>
        <p:spPr>
          <a:xfrm>
            <a:off x="7912165" y="2482266"/>
            <a:ext cx="738130" cy="73813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 name="타원 7">
            <a:extLst>
              <a:ext uri="{FF2B5EF4-FFF2-40B4-BE49-F238E27FC236}">
                <a16:creationId xmlns:a16="http://schemas.microsoft.com/office/drawing/2014/main" id="{21B4FD00-E991-6F8F-D0AC-8EA75FAA5317}"/>
              </a:ext>
            </a:extLst>
          </p:cNvPr>
          <p:cNvSpPr/>
          <p:nvPr/>
        </p:nvSpPr>
        <p:spPr>
          <a:xfrm>
            <a:off x="6590139" y="3866944"/>
            <a:ext cx="738130" cy="7381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 name="타원 8">
            <a:extLst>
              <a:ext uri="{FF2B5EF4-FFF2-40B4-BE49-F238E27FC236}">
                <a16:creationId xmlns:a16="http://schemas.microsoft.com/office/drawing/2014/main" id="{22CFCBEE-4B6A-5807-5D4D-3D3CE46C8F63}"/>
              </a:ext>
            </a:extLst>
          </p:cNvPr>
          <p:cNvSpPr/>
          <p:nvPr/>
        </p:nvSpPr>
        <p:spPr>
          <a:xfrm>
            <a:off x="2801685" y="3432565"/>
            <a:ext cx="738130" cy="7381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0" name="타원 9">
            <a:extLst>
              <a:ext uri="{FF2B5EF4-FFF2-40B4-BE49-F238E27FC236}">
                <a16:creationId xmlns:a16="http://schemas.microsoft.com/office/drawing/2014/main" id="{4D1A8D14-ECF2-131B-2BAA-B884E5029FE3}"/>
              </a:ext>
            </a:extLst>
          </p:cNvPr>
          <p:cNvSpPr/>
          <p:nvPr/>
        </p:nvSpPr>
        <p:spPr>
          <a:xfrm>
            <a:off x="7792817" y="1029416"/>
            <a:ext cx="738130" cy="7381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 name="타원 10">
            <a:extLst>
              <a:ext uri="{FF2B5EF4-FFF2-40B4-BE49-F238E27FC236}">
                <a16:creationId xmlns:a16="http://schemas.microsoft.com/office/drawing/2014/main" id="{BB3EF986-2697-2B3A-31D2-128AA206222F}"/>
              </a:ext>
            </a:extLst>
          </p:cNvPr>
          <p:cNvSpPr/>
          <p:nvPr/>
        </p:nvSpPr>
        <p:spPr>
          <a:xfrm>
            <a:off x="8173133" y="3975041"/>
            <a:ext cx="738130" cy="7381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2" name="타원 11">
            <a:extLst>
              <a:ext uri="{FF2B5EF4-FFF2-40B4-BE49-F238E27FC236}">
                <a16:creationId xmlns:a16="http://schemas.microsoft.com/office/drawing/2014/main" id="{2C3B4B41-6601-6A38-918D-C52A5F3D1FF3}"/>
              </a:ext>
            </a:extLst>
          </p:cNvPr>
          <p:cNvSpPr/>
          <p:nvPr/>
        </p:nvSpPr>
        <p:spPr>
          <a:xfrm>
            <a:off x="5521386" y="2414094"/>
            <a:ext cx="738130" cy="7381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3" name="타원 12">
            <a:extLst>
              <a:ext uri="{FF2B5EF4-FFF2-40B4-BE49-F238E27FC236}">
                <a16:creationId xmlns:a16="http://schemas.microsoft.com/office/drawing/2014/main" id="{7D9C198D-C477-E29A-58E9-7F1AD743534E}"/>
              </a:ext>
            </a:extLst>
          </p:cNvPr>
          <p:cNvSpPr/>
          <p:nvPr/>
        </p:nvSpPr>
        <p:spPr>
          <a:xfrm>
            <a:off x="9596829" y="2418920"/>
            <a:ext cx="738130" cy="7381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5" name="직선 연결선[R] 14">
            <a:extLst>
              <a:ext uri="{FF2B5EF4-FFF2-40B4-BE49-F238E27FC236}">
                <a16:creationId xmlns:a16="http://schemas.microsoft.com/office/drawing/2014/main" id="{4C299B78-7925-C6CE-F4A5-A93EBF28B397}"/>
              </a:ext>
            </a:extLst>
          </p:cNvPr>
          <p:cNvCxnSpPr>
            <a:cxnSpLocks/>
            <a:stCxn id="4" idx="5"/>
            <a:endCxn id="6" idx="1"/>
          </p:cNvCxnSpPr>
          <p:nvPr/>
        </p:nvCxnSpPr>
        <p:spPr>
          <a:xfrm>
            <a:off x="3388138" y="1575446"/>
            <a:ext cx="480599" cy="6458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직선 연결선[R] 15">
            <a:extLst>
              <a:ext uri="{FF2B5EF4-FFF2-40B4-BE49-F238E27FC236}">
                <a16:creationId xmlns:a16="http://schemas.microsoft.com/office/drawing/2014/main" id="{3AC894D0-4DA1-25D0-939C-14E085965C2E}"/>
              </a:ext>
            </a:extLst>
          </p:cNvPr>
          <p:cNvCxnSpPr>
            <a:cxnSpLocks/>
            <a:stCxn id="5" idx="4"/>
            <a:endCxn id="6" idx="7"/>
          </p:cNvCxnSpPr>
          <p:nvPr/>
        </p:nvCxnSpPr>
        <p:spPr>
          <a:xfrm flipH="1">
            <a:off x="4390673" y="1694560"/>
            <a:ext cx="422077" cy="526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직선 연결선[R] 18">
            <a:extLst>
              <a:ext uri="{FF2B5EF4-FFF2-40B4-BE49-F238E27FC236}">
                <a16:creationId xmlns:a16="http://schemas.microsoft.com/office/drawing/2014/main" id="{3A060AC7-A95F-2DC0-9848-9E2B090CCE26}"/>
              </a:ext>
            </a:extLst>
          </p:cNvPr>
          <p:cNvCxnSpPr>
            <a:cxnSpLocks/>
            <a:stCxn id="9" idx="7"/>
            <a:endCxn id="6" idx="3"/>
          </p:cNvCxnSpPr>
          <p:nvPr/>
        </p:nvCxnSpPr>
        <p:spPr>
          <a:xfrm flipV="1">
            <a:off x="3431718" y="2743234"/>
            <a:ext cx="437019" cy="797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직선 연결선[R] 21">
            <a:extLst>
              <a:ext uri="{FF2B5EF4-FFF2-40B4-BE49-F238E27FC236}">
                <a16:creationId xmlns:a16="http://schemas.microsoft.com/office/drawing/2014/main" id="{B489A7B9-6F7E-89E6-8BB7-46DD20F5A51B}"/>
              </a:ext>
            </a:extLst>
          </p:cNvPr>
          <p:cNvCxnSpPr>
            <a:cxnSpLocks/>
            <a:stCxn id="6" idx="5"/>
            <a:endCxn id="12" idx="2"/>
          </p:cNvCxnSpPr>
          <p:nvPr/>
        </p:nvCxnSpPr>
        <p:spPr>
          <a:xfrm>
            <a:off x="4390673" y="2743234"/>
            <a:ext cx="1130713" cy="39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직선 연결선[R] 27">
            <a:extLst>
              <a:ext uri="{FF2B5EF4-FFF2-40B4-BE49-F238E27FC236}">
                <a16:creationId xmlns:a16="http://schemas.microsoft.com/office/drawing/2014/main" id="{9539715B-79D8-49D1-D5DF-332623AD500E}"/>
              </a:ext>
            </a:extLst>
          </p:cNvPr>
          <p:cNvCxnSpPr>
            <a:cxnSpLocks/>
            <a:stCxn id="13" idx="2"/>
            <a:endCxn id="7" idx="6"/>
          </p:cNvCxnSpPr>
          <p:nvPr/>
        </p:nvCxnSpPr>
        <p:spPr>
          <a:xfrm flipH="1">
            <a:off x="8650295" y="2787985"/>
            <a:ext cx="946534" cy="633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직선 연결선[R] 30">
            <a:extLst>
              <a:ext uri="{FF2B5EF4-FFF2-40B4-BE49-F238E27FC236}">
                <a16:creationId xmlns:a16="http://schemas.microsoft.com/office/drawing/2014/main" id="{0D4633F8-8D49-1D80-6CF8-DB2E577506BF}"/>
              </a:ext>
            </a:extLst>
          </p:cNvPr>
          <p:cNvCxnSpPr>
            <a:cxnSpLocks/>
            <a:stCxn id="7" idx="4"/>
            <a:endCxn id="11" idx="0"/>
          </p:cNvCxnSpPr>
          <p:nvPr/>
        </p:nvCxnSpPr>
        <p:spPr>
          <a:xfrm>
            <a:off x="8281230" y="3220396"/>
            <a:ext cx="260968" cy="7546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직선 연결선[R] 33">
            <a:extLst>
              <a:ext uri="{FF2B5EF4-FFF2-40B4-BE49-F238E27FC236}">
                <a16:creationId xmlns:a16="http://schemas.microsoft.com/office/drawing/2014/main" id="{4E05A683-C9AD-5643-498B-B3CABE047D08}"/>
              </a:ext>
            </a:extLst>
          </p:cNvPr>
          <p:cNvCxnSpPr>
            <a:cxnSpLocks/>
            <a:stCxn id="8" idx="7"/>
            <a:endCxn id="7" idx="3"/>
          </p:cNvCxnSpPr>
          <p:nvPr/>
        </p:nvCxnSpPr>
        <p:spPr>
          <a:xfrm flipV="1">
            <a:off x="7220172" y="3112299"/>
            <a:ext cx="800090" cy="8627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직선 연결선[R] 36">
            <a:extLst>
              <a:ext uri="{FF2B5EF4-FFF2-40B4-BE49-F238E27FC236}">
                <a16:creationId xmlns:a16="http://schemas.microsoft.com/office/drawing/2014/main" id="{9A4E5835-E558-D215-C6F6-61B08B448B99}"/>
              </a:ext>
            </a:extLst>
          </p:cNvPr>
          <p:cNvCxnSpPr>
            <a:cxnSpLocks/>
            <a:stCxn id="7" idx="0"/>
            <a:endCxn id="10" idx="4"/>
          </p:cNvCxnSpPr>
          <p:nvPr/>
        </p:nvCxnSpPr>
        <p:spPr>
          <a:xfrm flipH="1" flipV="1">
            <a:off x="8161882" y="1767546"/>
            <a:ext cx="119348" cy="714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R] 39">
            <a:extLst>
              <a:ext uri="{FF2B5EF4-FFF2-40B4-BE49-F238E27FC236}">
                <a16:creationId xmlns:a16="http://schemas.microsoft.com/office/drawing/2014/main" id="{DCA8E976-BA08-BD49-0E17-0CFC66E4199A}"/>
              </a:ext>
            </a:extLst>
          </p:cNvPr>
          <p:cNvCxnSpPr>
            <a:cxnSpLocks/>
            <a:stCxn id="7" idx="2"/>
            <a:endCxn id="12" idx="6"/>
          </p:cNvCxnSpPr>
          <p:nvPr/>
        </p:nvCxnSpPr>
        <p:spPr>
          <a:xfrm flipH="1" flipV="1">
            <a:off x="6259516" y="2783159"/>
            <a:ext cx="1652649" cy="68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타원 50">
            <a:extLst>
              <a:ext uri="{FF2B5EF4-FFF2-40B4-BE49-F238E27FC236}">
                <a16:creationId xmlns:a16="http://schemas.microsoft.com/office/drawing/2014/main" id="{8F12B33D-CA7F-27CF-C2CE-A0147FA7B9E6}"/>
              </a:ext>
            </a:extLst>
          </p:cNvPr>
          <p:cNvSpPr/>
          <p:nvPr/>
        </p:nvSpPr>
        <p:spPr>
          <a:xfrm>
            <a:off x="396608" y="6264180"/>
            <a:ext cx="468910" cy="4689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2" name="타원 51">
            <a:extLst>
              <a:ext uri="{FF2B5EF4-FFF2-40B4-BE49-F238E27FC236}">
                <a16:creationId xmlns:a16="http://schemas.microsoft.com/office/drawing/2014/main" id="{FC2EAF90-D181-4E3F-BCE4-7E40A040F623}"/>
              </a:ext>
            </a:extLst>
          </p:cNvPr>
          <p:cNvSpPr/>
          <p:nvPr/>
        </p:nvSpPr>
        <p:spPr>
          <a:xfrm>
            <a:off x="396608" y="5688599"/>
            <a:ext cx="468910" cy="46891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3" name="타원 52">
            <a:extLst>
              <a:ext uri="{FF2B5EF4-FFF2-40B4-BE49-F238E27FC236}">
                <a16:creationId xmlns:a16="http://schemas.microsoft.com/office/drawing/2014/main" id="{6F127682-9144-F43E-5D5A-2BBC8D81F8C1}"/>
              </a:ext>
            </a:extLst>
          </p:cNvPr>
          <p:cNvSpPr/>
          <p:nvPr/>
        </p:nvSpPr>
        <p:spPr>
          <a:xfrm>
            <a:off x="396608" y="5083590"/>
            <a:ext cx="468910" cy="4689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4" name="TextBox 53">
            <a:extLst>
              <a:ext uri="{FF2B5EF4-FFF2-40B4-BE49-F238E27FC236}">
                <a16:creationId xmlns:a16="http://schemas.microsoft.com/office/drawing/2014/main" id="{FD746C6C-574A-5A71-813C-B9EA98B5046B}"/>
              </a:ext>
            </a:extLst>
          </p:cNvPr>
          <p:cNvSpPr txBox="1"/>
          <p:nvPr/>
        </p:nvSpPr>
        <p:spPr>
          <a:xfrm>
            <a:off x="1156447" y="5083590"/>
            <a:ext cx="2339788" cy="369332"/>
          </a:xfrm>
          <a:prstGeom prst="rect">
            <a:avLst/>
          </a:prstGeom>
          <a:noFill/>
        </p:spPr>
        <p:txBody>
          <a:bodyPr wrap="square" rtlCol="0">
            <a:spAutoFit/>
          </a:bodyPr>
          <a:lstStyle/>
          <a:p>
            <a:r>
              <a:rPr kumimoji="1" lang="en-US" altLang="ko-Kore-KR" dirty="0"/>
              <a:t>Platform Component</a:t>
            </a:r>
            <a:endParaRPr kumimoji="1" lang="ko-Kore-KR" altLang="en-US" dirty="0"/>
          </a:p>
        </p:txBody>
      </p:sp>
      <p:sp>
        <p:nvSpPr>
          <p:cNvPr id="55" name="TextBox 54">
            <a:extLst>
              <a:ext uri="{FF2B5EF4-FFF2-40B4-BE49-F238E27FC236}">
                <a16:creationId xmlns:a16="http://schemas.microsoft.com/office/drawing/2014/main" id="{BA42FFB9-AECD-20B2-AAD5-85713F28A625}"/>
              </a:ext>
            </a:extLst>
          </p:cNvPr>
          <p:cNvSpPr txBox="1"/>
          <p:nvPr/>
        </p:nvSpPr>
        <p:spPr>
          <a:xfrm>
            <a:off x="1156447" y="5711119"/>
            <a:ext cx="3352800" cy="369332"/>
          </a:xfrm>
          <a:prstGeom prst="rect">
            <a:avLst/>
          </a:prstGeom>
          <a:noFill/>
        </p:spPr>
        <p:txBody>
          <a:bodyPr wrap="square" rtlCol="0">
            <a:spAutoFit/>
          </a:bodyPr>
          <a:lstStyle/>
          <a:p>
            <a:r>
              <a:rPr kumimoji="1" lang="en-US" altLang="ko-Kore-KR" dirty="0"/>
              <a:t>Flexible (sensitive) component</a:t>
            </a:r>
            <a:endParaRPr kumimoji="1" lang="ko-Kore-KR" altLang="en-US" dirty="0"/>
          </a:p>
        </p:txBody>
      </p:sp>
      <p:sp>
        <p:nvSpPr>
          <p:cNvPr id="56" name="TextBox 55">
            <a:extLst>
              <a:ext uri="{FF2B5EF4-FFF2-40B4-BE49-F238E27FC236}">
                <a16:creationId xmlns:a16="http://schemas.microsoft.com/office/drawing/2014/main" id="{FB394EE4-366F-6459-AB5C-D8B2B8D1F790}"/>
              </a:ext>
            </a:extLst>
          </p:cNvPr>
          <p:cNvSpPr txBox="1"/>
          <p:nvPr/>
        </p:nvSpPr>
        <p:spPr>
          <a:xfrm>
            <a:off x="1156446" y="6275896"/>
            <a:ext cx="2985247" cy="369332"/>
          </a:xfrm>
          <a:prstGeom prst="rect">
            <a:avLst/>
          </a:prstGeom>
          <a:noFill/>
        </p:spPr>
        <p:txBody>
          <a:bodyPr wrap="square" rtlCol="0">
            <a:spAutoFit/>
          </a:bodyPr>
          <a:lstStyle/>
          <a:p>
            <a:r>
              <a:rPr kumimoji="1" lang="en-US" altLang="ko-Kore-KR" dirty="0"/>
              <a:t>Insensitive component</a:t>
            </a:r>
            <a:endParaRPr kumimoji="1" lang="ko-Kore-KR" altLang="en-US" dirty="0"/>
          </a:p>
        </p:txBody>
      </p:sp>
      <p:sp>
        <p:nvSpPr>
          <p:cNvPr id="57" name="TextBox 56">
            <a:extLst>
              <a:ext uri="{FF2B5EF4-FFF2-40B4-BE49-F238E27FC236}">
                <a16:creationId xmlns:a16="http://schemas.microsoft.com/office/drawing/2014/main" id="{AEE5510D-D13D-B6B2-DE51-93D24E5A65E4}"/>
              </a:ext>
            </a:extLst>
          </p:cNvPr>
          <p:cNvSpPr txBox="1"/>
          <p:nvPr/>
        </p:nvSpPr>
        <p:spPr>
          <a:xfrm>
            <a:off x="4758748" y="5972843"/>
            <a:ext cx="2339788" cy="369332"/>
          </a:xfrm>
          <a:prstGeom prst="rect">
            <a:avLst/>
          </a:prstGeom>
          <a:noFill/>
        </p:spPr>
        <p:txBody>
          <a:bodyPr wrap="square" rtlCol="0">
            <a:spAutoFit/>
          </a:bodyPr>
          <a:lstStyle/>
          <a:p>
            <a:r>
              <a:rPr kumimoji="1" lang="en-US" altLang="ko-Kore-KR" dirty="0"/>
              <a:t>Variation Component</a:t>
            </a:r>
            <a:endParaRPr kumimoji="1" lang="ko-Kore-KR" altLang="en-US" dirty="0"/>
          </a:p>
        </p:txBody>
      </p:sp>
      <p:sp>
        <p:nvSpPr>
          <p:cNvPr id="58" name="오른쪽 대괄호[R] 57">
            <a:extLst>
              <a:ext uri="{FF2B5EF4-FFF2-40B4-BE49-F238E27FC236}">
                <a16:creationId xmlns:a16="http://schemas.microsoft.com/office/drawing/2014/main" id="{4D8F0C1B-66A2-835A-BE2C-B754239BE18A}"/>
              </a:ext>
            </a:extLst>
          </p:cNvPr>
          <p:cNvSpPr/>
          <p:nvPr/>
        </p:nvSpPr>
        <p:spPr>
          <a:xfrm>
            <a:off x="4213412" y="5895785"/>
            <a:ext cx="295835" cy="632279"/>
          </a:xfrm>
          <a:prstGeom prst="rightBracket">
            <a:avLst>
              <a:gd name="adj" fmla="val 3257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ore-KR" altLang="en-US"/>
          </a:p>
        </p:txBody>
      </p:sp>
      <p:sp>
        <p:nvSpPr>
          <p:cNvPr id="59" name="TextBox 58">
            <a:extLst>
              <a:ext uri="{FF2B5EF4-FFF2-40B4-BE49-F238E27FC236}">
                <a16:creationId xmlns:a16="http://schemas.microsoft.com/office/drawing/2014/main" id="{1965171A-20D6-2955-F588-18964F637D7C}"/>
              </a:ext>
            </a:extLst>
          </p:cNvPr>
          <p:cNvSpPr txBox="1"/>
          <p:nvPr/>
        </p:nvSpPr>
        <p:spPr>
          <a:xfrm>
            <a:off x="8650295" y="6313969"/>
            <a:ext cx="3272796" cy="369332"/>
          </a:xfrm>
          <a:prstGeom prst="rect">
            <a:avLst/>
          </a:prstGeom>
          <a:noFill/>
        </p:spPr>
        <p:txBody>
          <a:bodyPr wrap="square" rtlCol="0">
            <a:spAutoFit/>
          </a:bodyPr>
          <a:lstStyle/>
          <a:p>
            <a:r>
              <a:rPr kumimoji="1" lang="en-US" altLang="ko-KR" dirty="0" err="1"/>
              <a:t>i</a:t>
            </a:r>
            <a:r>
              <a:rPr kumimoji="1" lang="en-US" altLang="ko-KR" dirty="0"/>
              <a:t>-phone </a:t>
            </a:r>
            <a:r>
              <a:rPr kumimoji="1" lang="ko-KR" altLang="en-US" dirty="0"/>
              <a:t>방수</a:t>
            </a:r>
            <a:r>
              <a:rPr kumimoji="1" lang="en-US" altLang="ko-KR" dirty="0"/>
              <a:t>,</a:t>
            </a:r>
            <a:r>
              <a:rPr kumimoji="1" lang="ko-KR" altLang="en-US" dirty="0"/>
              <a:t>무게</a:t>
            </a:r>
            <a:r>
              <a:rPr kumimoji="1" lang="en-US" altLang="ko-KR" dirty="0"/>
              <a:t>,</a:t>
            </a:r>
            <a:r>
              <a:rPr kumimoji="1" lang="ko-KR" altLang="en-US" dirty="0"/>
              <a:t> </a:t>
            </a:r>
            <a:r>
              <a:rPr kumimoji="1" lang="en-US" altLang="ko-KR" dirty="0"/>
              <a:t>power, </a:t>
            </a:r>
            <a:r>
              <a:rPr kumimoji="1" lang="ko-KR" altLang="en-US" dirty="0"/>
              <a:t>등등</a:t>
            </a:r>
            <a:endParaRPr kumimoji="1" lang="ko-Kore-KR" altLang="en-US" dirty="0"/>
          </a:p>
        </p:txBody>
      </p:sp>
      <p:sp>
        <p:nvSpPr>
          <p:cNvPr id="62" name="TextBox 61">
            <a:extLst>
              <a:ext uri="{FF2B5EF4-FFF2-40B4-BE49-F238E27FC236}">
                <a16:creationId xmlns:a16="http://schemas.microsoft.com/office/drawing/2014/main" id="{1B616897-7C15-6F4B-8A41-AFDFD6F99524}"/>
              </a:ext>
            </a:extLst>
          </p:cNvPr>
          <p:cNvSpPr txBox="1"/>
          <p:nvPr/>
        </p:nvSpPr>
        <p:spPr>
          <a:xfrm>
            <a:off x="137268" y="82366"/>
            <a:ext cx="2339788" cy="461665"/>
          </a:xfrm>
          <a:prstGeom prst="rect">
            <a:avLst/>
          </a:prstGeom>
          <a:noFill/>
        </p:spPr>
        <p:txBody>
          <a:bodyPr wrap="square" rtlCol="0">
            <a:spAutoFit/>
          </a:bodyPr>
          <a:lstStyle/>
          <a:p>
            <a:r>
              <a:rPr kumimoji="1" lang="en-US" altLang="ko-Kore-KR" sz="2400" b="1" dirty="0"/>
              <a:t>T – period</a:t>
            </a:r>
            <a:endParaRPr kumimoji="1" lang="ko-Kore-KR" altLang="en-US" sz="2400" b="1" dirty="0"/>
          </a:p>
        </p:txBody>
      </p:sp>
      <p:sp>
        <p:nvSpPr>
          <p:cNvPr id="63" name="직사각형 62">
            <a:extLst>
              <a:ext uri="{FF2B5EF4-FFF2-40B4-BE49-F238E27FC236}">
                <a16:creationId xmlns:a16="http://schemas.microsoft.com/office/drawing/2014/main" id="{4D3FAF89-1090-D92B-E15D-21A869BB5CA6}"/>
              </a:ext>
            </a:extLst>
          </p:cNvPr>
          <p:cNvSpPr/>
          <p:nvPr/>
        </p:nvSpPr>
        <p:spPr>
          <a:xfrm>
            <a:off x="2137558" y="544031"/>
            <a:ext cx="8538359" cy="44079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5" name="TextBox 64">
            <a:extLst>
              <a:ext uri="{FF2B5EF4-FFF2-40B4-BE49-F238E27FC236}">
                <a16:creationId xmlns:a16="http://schemas.microsoft.com/office/drawing/2014/main" id="{CDDD6709-5A60-1D74-1819-335E2F9CF0A9}"/>
              </a:ext>
            </a:extLst>
          </p:cNvPr>
          <p:cNvSpPr txBox="1"/>
          <p:nvPr/>
        </p:nvSpPr>
        <p:spPr>
          <a:xfrm>
            <a:off x="2472962" y="278127"/>
            <a:ext cx="1505272" cy="461665"/>
          </a:xfrm>
          <a:prstGeom prst="rect">
            <a:avLst/>
          </a:prstGeom>
          <a:solidFill>
            <a:schemeClr val="bg1"/>
          </a:solidFill>
        </p:spPr>
        <p:txBody>
          <a:bodyPr wrap="square" rtlCol="0">
            <a:spAutoFit/>
          </a:bodyPr>
          <a:lstStyle/>
          <a:p>
            <a:r>
              <a:rPr kumimoji="1" lang="en-US" altLang="ko-Kore-KR" sz="2400" b="1" dirty="0" err="1"/>
              <a:t>i</a:t>
            </a:r>
            <a:r>
              <a:rPr kumimoji="1" lang="en-US" altLang="ko-Kore-KR" sz="2400" b="1" baseline="30000" dirty="0" err="1"/>
              <a:t>th</a:t>
            </a:r>
            <a:r>
              <a:rPr kumimoji="1" lang="en-US" altLang="ko-Kore-KR" sz="2400" b="1" dirty="0"/>
              <a:t> Product</a:t>
            </a:r>
            <a:endParaRPr kumimoji="1" lang="ko-Kore-KR" altLang="en-US" sz="2400" b="1" dirty="0"/>
          </a:p>
        </p:txBody>
      </p:sp>
    </p:spTree>
    <p:extLst>
      <p:ext uri="{BB962C8B-B14F-4D97-AF65-F5344CB8AC3E}">
        <p14:creationId xmlns:p14="http://schemas.microsoft.com/office/powerpoint/2010/main" val="160980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타원 3">
            <a:extLst>
              <a:ext uri="{FF2B5EF4-FFF2-40B4-BE49-F238E27FC236}">
                <a16:creationId xmlns:a16="http://schemas.microsoft.com/office/drawing/2014/main" id="{4C65087F-A5F9-3D3E-624E-D0A5D5B1C1F3}"/>
              </a:ext>
            </a:extLst>
          </p:cNvPr>
          <p:cNvSpPr/>
          <p:nvPr/>
        </p:nvSpPr>
        <p:spPr>
          <a:xfrm>
            <a:off x="2758105" y="945413"/>
            <a:ext cx="738130" cy="7381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 name="타원 4">
            <a:extLst>
              <a:ext uri="{FF2B5EF4-FFF2-40B4-BE49-F238E27FC236}">
                <a16:creationId xmlns:a16="http://schemas.microsoft.com/office/drawing/2014/main" id="{D8B941E3-CBB1-F42D-B94C-6E2189CEFEA9}"/>
              </a:ext>
            </a:extLst>
          </p:cNvPr>
          <p:cNvSpPr/>
          <p:nvPr/>
        </p:nvSpPr>
        <p:spPr>
          <a:xfrm>
            <a:off x="4443685" y="956430"/>
            <a:ext cx="738130" cy="7381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 name="타원 5">
            <a:extLst>
              <a:ext uri="{FF2B5EF4-FFF2-40B4-BE49-F238E27FC236}">
                <a16:creationId xmlns:a16="http://schemas.microsoft.com/office/drawing/2014/main" id="{48E5CE32-CC8E-A0FE-DE35-8722EB2B67D7}"/>
              </a:ext>
            </a:extLst>
          </p:cNvPr>
          <p:cNvSpPr/>
          <p:nvPr/>
        </p:nvSpPr>
        <p:spPr>
          <a:xfrm>
            <a:off x="3760640" y="2113201"/>
            <a:ext cx="738130" cy="73813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 name="타원 6">
            <a:extLst>
              <a:ext uri="{FF2B5EF4-FFF2-40B4-BE49-F238E27FC236}">
                <a16:creationId xmlns:a16="http://schemas.microsoft.com/office/drawing/2014/main" id="{5AC6DD00-FD7A-E347-6B31-CFF0C9B96DA7}"/>
              </a:ext>
            </a:extLst>
          </p:cNvPr>
          <p:cNvSpPr/>
          <p:nvPr/>
        </p:nvSpPr>
        <p:spPr>
          <a:xfrm>
            <a:off x="7912165" y="2482266"/>
            <a:ext cx="738130" cy="73813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 name="타원 7">
            <a:extLst>
              <a:ext uri="{FF2B5EF4-FFF2-40B4-BE49-F238E27FC236}">
                <a16:creationId xmlns:a16="http://schemas.microsoft.com/office/drawing/2014/main" id="{21B4FD00-E991-6F8F-D0AC-8EA75FAA5317}"/>
              </a:ext>
            </a:extLst>
          </p:cNvPr>
          <p:cNvSpPr/>
          <p:nvPr/>
        </p:nvSpPr>
        <p:spPr>
          <a:xfrm>
            <a:off x="6716775" y="3637605"/>
            <a:ext cx="738130" cy="7381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 name="타원 8">
            <a:extLst>
              <a:ext uri="{FF2B5EF4-FFF2-40B4-BE49-F238E27FC236}">
                <a16:creationId xmlns:a16="http://schemas.microsoft.com/office/drawing/2014/main" id="{22CFCBEE-4B6A-5807-5D4D-3D3CE46C8F63}"/>
              </a:ext>
            </a:extLst>
          </p:cNvPr>
          <p:cNvSpPr/>
          <p:nvPr/>
        </p:nvSpPr>
        <p:spPr>
          <a:xfrm>
            <a:off x="2801685" y="3432565"/>
            <a:ext cx="738130" cy="7381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0" name="타원 9">
            <a:extLst>
              <a:ext uri="{FF2B5EF4-FFF2-40B4-BE49-F238E27FC236}">
                <a16:creationId xmlns:a16="http://schemas.microsoft.com/office/drawing/2014/main" id="{4D1A8D14-ECF2-131B-2BAA-B884E5029FE3}"/>
              </a:ext>
            </a:extLst>
          </p:cNvPr>
          <p:cNvSpPr/>
          <p:nvPr/>
        </p:nvSpPr>
        <p:spPr>
          <a:xfrm>
            <a:off x="7792817" y="1029416"/>
            <a:ext cx="738130" cy="7381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 name="타원 10">
            <a:extLst>
              <a:ext uri="{FF2B5EF4-FFF2-40B4-BE49-F238E27FC236}">
                <a16:creationId xmlns:a16="http://schemas.microsoft.com/office/drawing/2014/main" id="{BB3EF986-2697-2B3A-31D2-128AA206222F}"/>
              </a:ext>
            </a:extLst>
          </p:cNvPr>
          <p:cNvSpPr/>
          <p:nvPr/>
        </p:nvSpPr>
        <p:spPr>
          <a:xfrm>
            <a:off x="8385432" y="3705781"/>
            <a:ext cx="738130" cy="7381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2" name="타원 11">
            <a:extLst>
              <a:ext uri="{FF2B5EF4-FFF2-40B4-BE49-F238E27FC236}">
                <a16:creationId xmlns:a16="http://schemas.microsoft.com/office/drawing/2014/main" id="{2C3B4B41-6601-6A38-918D-C52A5F3D1FF3}"/>
              </a:ext>
            </a:extLst>
          </p:cNvPr>
          <p:cNvSpPr/>
          <p:nvPr/>
        </p:nvSpPr>
        <p:spPr>
          <a:xfrm>
            <a:off x="5521386" y="2414094"/>
            <a:ext cx="738130" cy="7381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3" name="타원 12">
            <a:extLst>
              <a:ext uri="{FF2B5EF4-FFF2-40B4-BE49-F238E27FC236}">
                <a16:creationId xmlns:a16="http://schemas.microsoft.com/office/drawing/2014/main" id="{7D9C198D-C477-E29A-58E9-7F1AD743534E}"/>
              </a:ext>
            </a:extLst>
          </p:cNvPr>
          <p:cNvSpPr/>
          <p:nvPr/>
        </p:nvSpPr>
        <p:spPr>
          <a:xfrm>
            <a:off x="9596829" y="2418920"/>
            <a:ext cx="738130" cy="7381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5" name="직선 연결선[R] 14">
            <a:extLst>
              <a:ext uri="{FF2B5EF4-FFF2-40B4-BE49-F238E27FC236}">
                <a16:creationId xmlns:a16="http://schemas.microsoft.com/office/drawing/2014/main" id="{4C299B78-7925-C6CE-F4A5-A93EBF28B397}"/>
              </a:ext>
            </a:extLst>
          </p:cNvPr>
          <p:cNvCxnSpPr>
            <a:cxnSpLocks/>
            <a:stCxn id="4" idx="5"/>
            <a:endCxn id="6" idx="1"/>
          </p:cNvCxnSpPr>
          <p:nvPr/>
        </p:nvCxnSpPr>
        <p:spPr>
          <a:xfrm>
            <a:off x="3388138" y="1575446"/>
            <a:ext cx="480599" cy="6458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직선 연결선[R] 15">
            <a:extLst>
              <a:ext uri="{FF2B5EF4-FFF2-40B4-BE49-F238E27FC236}">
                <a16:creationId xmlns:a16="http://schemas.microsoft.com/office/drawing/2014/main" id="{3AC894D0-4DA1-25D0-939C-14E085965C2E}"/>
              </a:ext>
            </a:extLst>
          </p:cNvPr>
          <p:cNvCxnSpPr>
            <a:cxnSpLocks/>
            <a:stCxn id="5" idx="4"/>
            <a:endCxn id="6" idx="7"/>
          </p:cNvCxnSpPr>
          <p:nvPr/>
        </p:nvCxnSpPr>
        <p:spPr>
          <a:xfrm flipH="1">
            <a:off x="4390673" y="1694560"/>
            <a:ext cx="422077" cy="526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직선 연결선[R] 18">
            <a:extLst>
              <a:ext uri="{FF2B5EF4-FFF2-40B4-BE49-F238E27FC236}">
                <a16:creationId xmlns:a16="http://schemas.microsoft.com/office/drawing/2014/main" id="{3A060AC7-A95F-2DC0-9848-9E2B090CCE26}"/>
              </a:ext>
            </a:extLst>
          </p:cNvPr>
          <p:cNvCxnSpPr>
            <a:cxnSpLocks/>
            <a:stCxn id="9" idx="7"/>
            <a:endCxn id="6" idx="3"/>
          </p:cNvCxnSpPr>
          <p:nvPr/>
        </p:nvCxnSpPr>
        <p:spPr>
          <a:xfrm flipV="1">
            <a:off x="3431718" y="2743234"/>
            <a:ext cx="437019" cy="797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직선 연결선[R] 21">
            <a:extLst>
              <a:ext uri="{FF2B5EF4-FFF2-40B4-BE49-F238E27FC236}">
                <a16:creationId xmlns:a16="http://schemas.microsoft.com/office/drawing/2014/main" id="{B489A7B9-6F7E-89E6-8BB7-46DD20F5A51B}"/>
              </a:ext>
            </a:extLst>
          </p:cNvPr>
          <p:cNvCxnSpPr>
            <a:cxnSpLocks/>
            <a:stCxn id="6" idx="5"/>
            <a:endCxn id="12" idx="2"/>
          </p:cNvCxnSpPr>
          <p:nvPr/>
        </p:nvCxnSpPr>
        <p:spPr>
          <a:xfrm>
            <a:off x="4390673" y="2743234"/>
            <a:ext cx="1130713" cy="39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직선 연결선[R] 27">
            <a:extLst>
              <a:ext uri="{FF2B5EF4-FFF2-40B4-BE49-F238E27FC236}">
                <a16:creationId xmlns:a16="http://schemas.microsoft.com/office/drawing/2014/main" id="{9539715B-79D8-49D1-D5DF-332623AD500E}"/>
              </a:ext>
            </a:extLst>
          </p:cNvPr>
          <p:cNvCxnSpPr>
            <a:cxnSpLocks/>
            <a:stCxn id="13" idx="2"/>
            <a:endCxn id="7" idx="6"/>
          </p:cNvCxnSpPr>
          <p:nvPr/>
        </p:nvCxnSpPr>
        <p:spPr>
          <a:xfrm flipH="1">
            <a:off x="8650295" y="2787985"/>
            <a:ext cx="946534" cy="633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직선 연결선[R] 30">
            <a:extLst>
              <a:ext uri="{FF2B5EF4-FFF2-40B4-BE49-F238E27FC236}">
                <a16:creationId xmlns:a16="http://schemas.microsoft.com/office/drawing/2014/main" id="{0D4633F8-8D49-1D80-6CF8-DB2E577506BF}"/>
              </a:ext>
            </a:extLst>
          </p:cNvPr>
          <p:cNvCxnSpPr>
            <a:cxnSpLocks/>
            <a:stCxn id="7" idx="5"/>
            <a:endCxn id="11" idx="0"/>
          </p:cNvCxnSpPr>
          <p:nvPr/>
        </p:nvCxnSpPr>
        <p:spPr>
          <a:xfrm>
            <a:off x="8542198" y="3112299"/>
            <a:ext cx="212299" cy="5934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직선 연결선[R] 33">
            <a:extLst>
              <a:ext uri="{FF2B5EF4-FFF2-40B4-BE49-F238E27FC236}">
                <a16:creationId xmlns:a16="http://schemas.microsoft.com/office/drawing/2014/main" id="{4E05A683-C9AD-5643-498B-B3CABE047D08}"/>
              </a:ext>
            </a:extLst>
          </p:cNvPr>
          <p:cNvCxnSpPr>
            <a:cxnSpLocks/>
            <a:stCxn id="8" idx="7"/>
            <a:endCxn id="7" idx="3"/>
          </p:cNvCxnSpPr>
          <p:nvPr/>
        </p:nvCxnSpPr>
        <p:spPr>
          <a:xfrm flipV="1">
            <a:off x="7346808" y="3112299"/>
            <a:ext cx="673454" cy="6334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직선 연결선[R] 36">
            <a:extLst>
              <a:ext uri="{FF2B5EF4-FFF2-40B4-BE49-F238E27FC236}">
                <a16:creationId xmlns:a16="http://schemas.microsoft.com/office/drawing/2014/main" id="{9A4E5835-E558-D215-C6F6-61B08B448B99}"/>
              </a:ext>
            </a:extLst>
          </p:cNvPr>
          <p:cNvCxnSpPr>
            <a:cxnSpLocks/>
            <a:stCxn id="7" idx="0"/>
            <a:endCxn id="10" idx="4"/>
          </p:cNvCxnSpPr>
          <p:nvPr/>
        </p:nvCxnSpPr>
        <p:spPr>
          <a:xfrm flipH="1" flipV="1">
            <a:off x="8161882" y="1767546"/>
            <a:ext cx="119348" cy="7147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R] 39">
            <a:extLst>
              <a:ext uri="{FF2B5EF4-FFF2-40B4-BE49-F238E27FC236}">
                <a16:creationId xmlns:a16="http://schemas.microsoft.com/office/drawing/2014/main" id="{DCA8E976-BA08-BD49-0E17-0CFC66E4199A}"/>
              </a:ext>
            </a:extLst>
          </p:cNvPr>
          <p:cNvCxnSpPr>
            <a:cxnSpLocks/>
            <a:stCxn id="7" idx="2"/>
            <a:endCxn id="12" idx="6"/>
          </p:cNvCxnSpPr>
          <p:nvPr/>
        </p:nvCxnSpPr>
        <p:spPr>
          <a:xfrm flipH="1" flipV="1">
            <a:off x="6259516" y="2783159"/>
            <a:ext cx="1652649" cy="68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타원 50">
            <a:extLst>
              <a:ext uri="{FF2B5EF4-FFF2-40B4-BE49-F238E27FC236}">
                <a16:creationId xmlns:a16="http://schemas.microsoft.com/office/drawing/2014/main" id="{8F12B33D-CA7F-27CF-C2CE-A0147FA7B9E6}"/>
              </a:ext>
            </a:extLst>
          </p:cNvPr>
          <p:cNvSpPr/>
          <p:nvPr/>
        </p:nvSpPr>
        <p:spPr>
          <a:xfrm>
            <a:off x="376772" y="6275896"/>
            <a:ext cx="468910" cy="4689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2" name="타원 51">
            <a:extLst>
              <a:ext uri="{FF2B5EF4-FFF2-40B4-BE49-F238E27FC236}">
                <a16:creationId xmlns:a16="http://schemas.microsoft.com/office/drawing/2014/main" id="{FC2EAF90-D181-4E3F-BCE4-7E40A040F623}"/>
              </a:ext>
            </a:extLst>
          </p:cNvPr>
          <p:cNvSpPr/>
          <p:nvPr/>
        </p:nvSpPr>
        <p:spPr>
          <a:xfrm>
            <a:off x="396608" y="5688599"/>
            <a:ext cx="468910" cy="46891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3" name="타원 52">
            <a:extLst>
              <a:ext uri="{FF2B5EF4-FFF2-40B4-BE49-F238E27FC236}">
                <a16:creationId xmlns:a16="http://schemas.microsoft.com/office/drawing/2014/main" id="{6F127682-9144-F43E-5D5A-2BBC8D81F8C1}"/>
              </a:ext>
            </a:extLst>
          </p:cNvPr>
          <p:cNvSpPr/>
          <p:nvPr/>
        </p:nvSpPr>
        <p:spPr>
          <a:xfrm>
            <a:off x="396608" y="5033801"/>
            <a:ext cx="468910" cy="4689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4" name="TextBox 53">
            <a:extLst>
              <a:ext uri="{FF2B5EF4-FFF2-40B4-BE49-F238E27FC236}">
                <a16:creationId xmlns:a16="http://schemas.microsoft.com/office/drawing/2014/main" id="{FD746C6C-574A-5A71-813C-B9EA98B5046B}"/>
              </a:ext>
            </a:extLst>
          </p:cNvPr>
          <p:cNvSpPr txBox="1"/>
          <p:nvPr/>
        </p:nvSpPr>
        <p:spPr>
          <a:xfrm>
            <a:off x="1156447" y="5083590"/>
            <a:ext cx="2339788" cy="369332"/>
          </a:xfrm>
          <a:prstGeom prst="rect">
            <a:avLst/>
          </a:prstGeom>
          <a:noFill/>
        </p:spPr>
        <p:txBody>
          <a:bodyPr wrap="square" rtlCol="0">
            <a:spAutoFit/>
          </a:bodyPr>
          <a:lstStyle/>
          <a:p>
            <a:r>
              <a:rPr kumimoji="1" lang="en-US" altLang="ko-Kore-KR" dirty="0"/>
              <a:t>Platform Component</a:t>
            </a:r>
            <a:endParaRPr kumimoji="1" lang="ko-Kore-KR" altLang="en-US" dirty="0"/>
          </a:p>
        </p:txBody>
      </p:sp>
      <p:sp>
        <p:nvSpPr>
          <p:cNvPr id="55" name="TextBox 54">
            <a:extLst>
              <a:ext uri="{FF2B5EF4-FFF2-40B4-BE49-F238E27FC236}">
                <a16:creationId xmlns:a16="http://schemas.microsoft.com/office/drawing/2014/main" id="{BA42FFB9-AECD-20B2-AAD5-85713F28A625}"/>
              </a:ext>
            </a:extLst>
          </p:cNvPr>
          <p:cNvSpPr txBox="1"/>
          <p:nvPr/>
        </p:nvSpPr>
        <p:spPr>
          <a:xfrm>
            <a:off x="1156447" y="5711119"/>
            <a:ext cx="3352800" cy="369332"/>
          </a:xfrm>
          <a:prstGeom prst="rect">
            <a:avLst/>
          </a:prstGeom>
          <a:noFill/>
        </p:spPr>
        <p:txBody>
          <a:bodyPr wrap="square" rtlCol="0">
            <a:spAutoFit/>
          </a:bodyPr>
          <a:lstStyle/>
          <a:p>
            <a:r>
              <a:rPr kumimoji="1" lang="en-US" altLang="ko-Kore-KR" dirty="0"/>
              <a:t>Flexible (sensitive) component</a:t>
            </a:r>
            <a:endParaRPr kumimoji="1" lang="ko-Kore-KR" altLang="en-US" dirty="0"/>
          </a:p>
        </p:txBody>
      </p:sp>
      <p:sp>
        <p:nvSpPr>
          <p:cNvPr id="56" name="TextBox 55">
            <a:extLst>
              <a:ext uri="{FF2B5EF4-FFF2-40B4-BE49-F238E27FC236}">
                <a16:creationId xmlns:a16="http://schemas.microsoft.com/office/drawing/2014/main" id="{FB394EE4-366F-6459-AB5C-D8B2B8D1F790}"/>
              </a:ext>
            </a:extLst>
          </p:cNvPr>
          <p:cNvSpPr txBox="1"/>
          <p:nvPr/>
        </p:nvSpPr>
        <p:spPr>
          <a:xfrm>
            <a:off x="1156446" y="6275896"/>
            <a:ext cx="2985247" cy="369332"/>
          </a:xfrm>
          <a:prstGeom prst="rect">
            <a:avLst/>
          </a:prstGeom>
          <a:noFill/>
        </p:spPr>
        <p:txBody>
          <a:bodyPr wrap="square" rtlCol="0">
            <a:spAutoFit/>
          </a:bodyPr>
          <a:lstStyle/>
          <a:p>
            <a:r>
              <a:rPr kumimoji="1" lang="en-US" altLang="ko-Kore-KR" dirty="0"/>
              <a:t>Insensitive component</a:t>
            </a:r>
            <a:endParaRPr kumimoji="1" lang="ko-Kore-KR" altLang="en-US" dirty="0"/>
          </a:p>
        </p:txBody>
      </p:sp>
      <p:sp>
        <p:nvSpPr>
          <p:cNvPr id="57" name="TextBox 56">
            <a:extLst>
              <a:ext uri="{FF2B5EF4-FFF2-40B4-BE49-F238E27FC236}">
                <a16:creationId xmlns:a16="http://schemas.microsoft.com/office/drawing/2014/main" id="{AEE5510D-D13D-B6B2-DE51-93D24E5A65E4}"/>
              </a:ext>
            </a:extLst>
          </p:cNvPr>
          <p:cNvSpPr txBox="1"/>
          <p:nvPr/>
        </p:nvSpPr>
        <p:spPr>
          <a:xfrm>
            <a:off x="4758748" y="5972843"/>
            <a:ext cx="2339788" cy="369332"/>
          </a:xfrm>
          <a:prstGeom prst="rect">
            <a:avLst/>
          </a:prstGeom>
          <a:noFill/>
        </p:spPr>
        <p:txBody>
          <a:bodyPr wrap="square" rtlCol="0">
            <a:spAutoFit/>
          </a:bodyPr>
          <a:lstStyle/>
          <a:p>
            <a:r>
              <a:rPr kumimoji="1" lang="en-US" altLang="ko-Kore-KR" dirty="0"/>
              <a:t>Variation Component</a:t>
            </a:r>
            <a:endParaRPr kumimoji="1" lang="ko-Kore-KR" altLang="en-US" dirty="0"/>
          </a:p>
        </p:txBody>
      </p:sp>
      <p:sp>
        <p:nvSpPr>
          <p:cNvPr id="58" name="오른쪽 대괄호[R] 57">
            <a:extLst>
              <a:ext uri="{FF2B5EF4-FFF2-40B4-BE49-F238E27FC236}">
                <a16:creationId xmlns:a16="http://schemas.microsoft.com/office/drawing/2014/main" id="{4D8F0C1B-66A2-835A-BE2C-B754239BE18A}"/>
              </a:ext>
            </a:extLst>
          </p:cNvPr>
          <p:cNvSpPr/>
          <p:nvPr/>
        </p:nvSpPr>
        <p:spPr>
          <a:xfrm>
            <a:off x="4213412" y="5895785"/>
            <a:ext cx="295835" cy="632279"/>
          </a:xfrm>
          <a:prstGeom prst="rightBracket">
            <a:avLst>
              <a:gd name="adj" fmla="val 3257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ore-KR" altLang="en-US"/>
          </a:p>
        </p:txBody>
      </p:sp>
      <p:sp>
        <p:nvSpPr>
          <p:cNvPr id="59" name="TextBox 58">
            <a:extLst>
              <a:ext uri="{FF2B5EF4-FFF2-40B4-BE49-F238E27FC236}">
                <a16:creationId xmlns:a16="http://schemas.microsoft.com/office/drawing/2014/main" id="{1965171A-20D6-2955-F588-18964F637D7C}"/>
              </a:ext>
            </a:extLst>
          </p:cNvPr>
          <p:cNvSpPr txBox="1"/>
          <p:nvPr/>
        </p:nvSpPr>
        <p:spPr>
          <a:xfrm>
            <a:off x="9813278" y="6293609"/>
            <a:ext cx="2001716" cy="369332"/>
          </a:xfrm>
          <a:prstGeom prst="rect">
            <a:avLst/>
          </a:prstGeom>
          <a:noFill/>
        </p:spPr>
        <p:txBody>
          <a:bodyPr wrap="square" rtlCol="0">
            <a:spAutoFit/>
          </a:bodyPr>
          <a:lstStyle/>
          <a:p>
            <a:r>
              <a:rPr kumimoji="1" lang="ko-KR" altLang="en-US" dirty="0"/>
              <a:t>무게</a:t>
            </a:r>
            <a:r>
              <a:rPr kumimoji="1" lang="en-US" altLang="ko-KR" dirty="0"/>
              <a:t>,</a:t>
            </a:r>
            <a:r>
              <a:rPr kumimoji="1" lang="ko-KR" altLang="en-US" dirty="0"/>
              <a:t> </a:t>
            </a:r>
            <a:r>
              <a:rPr kumimoji="1" lang="en-US" altLang="ko-KR" dirty="0"/>
              <a:t>power, </a:t>
            </a:r>
            <a:r>
              <a:rPr kumimoji="1" lang="ko-KR" altLang="en-US" dirty="0"/>
              <a:t>등등</a:t>
            </a:r>
            <a:endParaRPr kumimoji="1" lang="ko-Kore-KR" altLang="en-US" dirty="0"/>
          </a:p>
        </p:txBody>
      </p:sp>
      <p:sp>
        <p:nvSpPr>
          <p:cNvPr id="62" name="TextBox 61">
            <a:extLst>
              <a:ext uri="{FF2B5EF4-FFF2-40B4-BE49-F238E27FC236}">
                <a16:creationId xmlns:a16="http://schemas.microsoft.com/office/drawing/2014/main" id="{1B616897-7C15-6F4B-8A41-AFDFD6F99524}"/>
              </a:ext>
            </a:extLst>
          </p:cNvPr>
          <p:cNvSpPr txBox="1"/>
          <p:nvPr/>
        </p:nvSpPr>
        <p:spPr>
          <a:xfrm>
            <a:off x="137268" y="82366"/>
            <a:ext cx="2339788" cy="461665"/>
          </a:xfrm>
          <a:prstGeom prst="rect">
            <a:avLst/>
          </a:prstGeom>
          <a:noFill/>
        </p:spPr>
        <p:txBody>
          <a:bodyPr wrap="square" rtlCol="0">
            <a:spAutoFit/>
          </a:bodyPr>
          <a:lstStyle/>
          <a:p>
            <a:r>
              <a:rPr kumimoji="1" lang="en-US" altLang="ko-Kore-KR" sz="2400" b="1" dirty="0"/>
              <a:t>T</a:t>
            </a:r>
            <a:r>
              <a:rPr kumimoji="1" lang="en-US" altLang="ko-KR" sz="2400" b="1" dirty="0"/>
              <a:t>+5</a:t>
            </a:r>
            <a:r>
              <a:rPr kumimoji="1" lang="en-US" altLang="ko-Kore-KR" sz="2400" b="1" dirty="0"/>
              <a:t> – period</a:t>
            </a:r>
            <a:endParaRPr kumimoji="1" lang="ko-Kore-KR" altLang="en-US" sz="2400" b="1" dirty="0"/>
          </a:p>
        </p:txBody>
      </p:sp>
      <p:sp>
        <p:nvSpPr>
          <p:cNvPr id="63" name="직사각형 62">
            <a:extLst>
              <a:ext uri="{FF2B5EF4-FFF2-40B4-BE49-F238E27FC236}">
                <a16:creationId xmlns:a16="http://schemas.microsoft.com/office/drawing/2014/main" id="{4D3FAF89-1090-D92B-E15D-21A869BB5CA6}"/>
              </a:ext>
            </a:extLst>
          </p:cNvPr>
          <p:cNvSpPr/>
          <p:nvPr/>
        </p:nvSpPr>
        <p:spPr>
          <a:xfrm>
            <a:off x="2137558" y="544031"/>
            <a:ext cx="8538359" cy="44079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5" name="TextBox 64">
            <a:extLst>
              <a:ext uri="{FF2B5EF4-FFF2-40B4-BE49-F238E27FC236}">
                <a16:creationId xmlns:a16="http://schemas.microsoft.com/office/drawing/2014/main" id="{CDDD6709-5A60-1D74-1819-335E2F9CF0A9}"/>
              </a:ext>
            </a:extLst>
          </p:cNvPr>
          <p:cNvSpPr txBox="1"/>
          <p:nvPr/>
        </p:nvSpPr>
        <p:spPr>
          <a:xfrm>
            <a:off x="2472962" y="278127"/>
            <a:ext cx="1505272" cy="461665"/>
          </a:xfrm>
          <a:prstGeom prst="rect">
            <a:avLst/>
          </a:prstGeom>
          <a:solidFill>
            <a:schemeClr val="bg1"/>
          </a:solidFill>
        </p:spPr>
        <p:txBody>
          <a:bodyPr wrap="square" rtlCol="0">
            <a:spAutoFit/>
          </a:bodyPr>
          <a:lstStyle/>
          <a:p>
            <a:r>
              <a:rPr kumimoji="1" lang="en-US" altLang="ko-Kore-KR" sz="2400" b="1" dirty="0" err="1"/>
              <a:t>i</a:t>
            </a:r>
            <a:r>
              <a:rPr kumimoji="1" lang="en-US" altLang="ko-Kore-KR" sz="2400" b="1" baseline="30000" dirty="0" err="1"/>
              <a:t>th</a:t>
            </a:r>
            <a:r>
              <a:rPr kumimoji="1" lang="en-US" altLang="ko-Kore-KR" sz="2400" b="1" dirty="0"/>
              <a:t> Product</a:t>
            </a:r>
            <a:endParaRPr kumimoji="1" lang="ko-Kore-KR" altLang="en-US" sz="2400" b="1" dirty="0"/>
          </a:p>
        </p:txBody>
      </p:sp>
    </p:spTree>
    <p:extLst>
      <p:ext uri="{BB962C8B-B14F-4D97-AF65-F5344CB8AC3E}">
        <p14:creationId xmlns:p14="http://schemas.microsoft.com/office/powerpoint/2010/main" val="1419223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타원 3">
            <a:extLst>
              <a:ext uri="{FF2B5EF4-FFF2-40B4-BE49-F238E27FC236}">
                <a16:creationId xmlns:a16="http://schemas.microsoft.com/office/drawing/2014/main" id="{4C65087F-A5F9-3D3E-624E-D0A5D5B1C1F3}"/>
              </a:ext>
            </a:extLst>
          </p:cNvPr>
          <p:cNvSpPr/>
          <p:nvPr/>
        </p:nvSpPr>
        <p:spPr>
          <a:xfrm>
            <a:off x="2758105" y="945413"/>
            <a:ext cx="738130" cy="7381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 name="타원 4">
            <a:extLst>
              <a:ext uri="{FF2B5EF4-FFF2-40B4-BE49-F238E27FC236}">
                <a16:creationId xmlns:a16="http://schemas.microsoft.com/office/drawing/2014/main" id="{D8B941E3-CBB1-F42D-B94C-6E2189CEFEA9}"/>
              </a:ext>
            </a:extLst>
          </p:cNvPr>
          <p:cNvSpPr/>
          <p:nvPr/>
        </p:nvSpPr>
        <p:spPr>
          <a:xfrm>
            <a:off x="4443685" y="956430"/>
            <a:ext cx="738130" cy="7381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 name="타원 5">
            <a:extLst>
              <a:ext uri="{FF2B5EF4-FFF2-40B4-BE49-F238E27FC236}">
                <a16:creationId xmlns:a16="http://schemas.microsoft.com/office/drawing/2014/main" id="{48E5CE32-CC8E-A0FE-DE35-8722EB2B67D7}"/>
              </a:ext>
            </a:extLst>
          </p:cNvPr>
          <p:cNvSpPr/>
          <p:nvPr/>
        </p:nvSpPr>
        <p:spPr>
          <a:xfrm>
            <a:off x="3760640" y="2113201"/>
            <a:ext cx="738130" cy="73813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 name="타원 6">
            <a:extLst>
              <a:ext uri="{FF2B5EF4-FFF2-40B4-BE49-F238E27FC236}">
                <a16:creationId xmlns:a16="http://schemas.microsoft.com/office/drawing/2014/main" id="{5AC6DD00-FD7A-E347-6B31-CFF0C9B96DA7}"/>
              </a:ext>
            </a:extLst>
          </p:cNvPr>
          <p:cNvSpPr/>
          <p:nvPr/>
        </p:nvSpPr>
        <p:spPr>
          <a:xfrm>
            <a:off x="7912165" y="2482266"/>
            <a:ext cx="738130" cy="73813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 name="타원 7">
            <a:extLst>
              <a:ext uri="{FF2B5EF4-FFF2-40B4-BE49-F238E27FC236}">
                <a16:creationId xmlns:a16="http://schemas.microsoft.com/office/drawing/2014/main" id="{21B4FD00-E991-6F8F-D0AC-8EA75FAA5317}"/>
              </a:ext>
            </a:extLst>
          </p:cNvPr>
          <p:cNvSpPr/>
          <p:nvPr/>
        </p:nvSpPr>
        <p:spPr>
          <a:xfrm>
            <a:off x="6590139" y="3866944"/>
            <a:ext cx="738130" cy="7381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 name="타원 8">
            <a:extLst>
              <a:ext uri="{FF2B5EF4-FFF2-40B4-BE49-F238E27FC236}">
                <a16:creationId xmlns:a16="http://schemas.microsoft.com/office/drawing/2014/main" id="{22CFCBEE-4B6A-5807-5D4D-3D3CE46C8F63}"/>
              </a:ext>
            </a:extLst>
          </p:cNvPr>
          <p:cNvSpPr/>
          <p:nvPr/>
        </p:nvSpPr>
        <p:spPr>
          <a:xfrm>
            <a:off x="2801685" y="3432565"/>
            <a:ext cx="738130" cy="7381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0" name="타원 9">
            <a:extLst>
              <a:ext uri="{FF2B5EF4-FFF2-40B4-BE49-F238E27FC236}">
                <a16:creationId xmlns:a16="http://schemas.microsoft.com/office/drawing/2014/main" id="{4D1A8D14-ECF2-131B-2BAA-B884E5029FE3}"/>
              </a:ext>
            </a:extLst>
          </p:cNvPr>
          <p:cNvSpPr/>
          <p:nvPr/>
        </p:nvSpPr>
        <p:spPr>
          <a:xfrm>
            <a:off x="7792817" y="1029416"/>
            <a:ext cx="738130" cy="7381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 name="타원 10">
            <a:extLst>
              <a:ext uri="{FF2B5EF4-FFF2-40B4-BE49-F238E27FC236}">
                <a16:creationId xmlns:a16="http://schemas.microsoft.com/office/drawing/2014/main" id="{BB3EF986-2697-2B3A-31D2-128AA206222F}"/>
              </a:ext>
            </a:extLst>
          </p:cNvPr>
          <p:cNvSpPr/>
          <p:nvPr/>
        </p:nvSpPr>
        <p:spPr>
          <a:xfrm>
            <a:off x="7992396" y="4116392"/>
            <a:ext cx="738130" cy="7381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2" name="타원 11">
            <a:extLst>
              <a:ext uri="{FF2B5EF4-FFF2-40B4-BE49-F238E27FC236}">
                <a16:creationId xmlns:a16="http://schemas.microsoft.com/office/drawing/2014/main" id="{2C3B4B41-6601-6A38-918D-C52A5F3D1FF3}"/>
              </a:ext>
            </a:extLst>
          </p:cNvPr>
          <p:cNvSpPr/>
          <p:nvPr/>
        </p:nvSpPr>
        <p:spPr>
          <a:xfrm>
            <a:off x="5521386" y="2414094"/>
            <a:ext cx="738130" cy="7381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3" name="타원 12">
            <a:extLst>
              <a:ext uri="{FF2B5EF4-FFF2-40B4-BE49-F238E27FC236}">
                <a16:creationId xmlns:a16="http://schemas.microsoft.com/office/drawing/2014/main" id="{7D9C198D-C477-E29A-58E9-7F1AD743534E}"/>
              </a:ext>
            </a:extLst>
          </p:cNvPr>
          <p:cNvSpPr/>
          <p:nvPr/>
        </p:nvSpPr>
        <p:spPr>
          <a:xfrm>
            <a:off x="9596829" y="2418920"/>
            <a:ext cx="738130" cy="7381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5" name="직선 연결선[R] 14">
            <a:extLst>
              <a:ext uri="{FF2B5EF4-FFF2-40B4-BE49-F238E27FC236}">
                <a16:creationId xmlns:a16="http://schemas.microsoft.com/office/drawing/2014/main" id="{4C299B78-7925-C6CE-F4A5-A93EBF28B397}"/>
              </a:ext>
            </a:extLst>
          </p:cNvPr>
          <p:cNvCxnSpPr>
            <a:cxnSpLocks/>
            <a:stCxn id="4" idx="5"/>
            <a:endCxn id="6" idx="1"/>
          </p:cNvCxnSpPr>
          <p:nvPr/>
        </p:nvCxnSpPr>
        <p:spPr>
          <a:xfrm>
            <a:off x="3388138" y="1575446"/>
            <a:ext cx="480599" cy="64585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직선 연결선[R] 15">
            <a:extLst>
              <a:ext uri="{FF2B5EF4-FFF2-40B4-BE49-F238E27FC236}">
                <a16:creationId xmlns:a16="http://schemas.microsoft.com/office/drawing/2014/main" id="{3AC894D0-4DA1-25D0-939C-14E085965C2E}"/>
              </a:ext>
            </a:extLst>
          </p:cNvPr>
          <p:cNvCxnSpPr>
            <a:cxnSpLocks/>
            <a:stCxn id="5" idx="4"/>
            <a:endCxn id="6" idx="7"/>
          </p:cNvCxnSpPr>
          <p:nvPr/>
        </p:nvCxnSpPr>
        <p:spPr>
          <a:xfrm flipH="1">
            <a:off x="4390673" y="1694560"/>
            <a:ext cx="422077" cy="526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직선 연결선[R] 18">
            <a:extLst>
              <a:ext uri="{FF2B5EF4-FFF2-40B4-BE49-F238E27FC236}">
                <a16:creationId xmlns:a16="http://schemas.microsoft.com/office/drawing/2014/main" id="{3A060AC7-A95F-2DC0-9848-9E2B090CCE26}"/>
              </a:ext>
            </a:extLst>
          </p:cNvPr>
          <p:cNvCxnSpPr>
            <a:cxnSpLocks/>
            <a:stCxn id="9" idx="7"/>
            <a:endCxn id="6" idx="3"/>
          </p:cNvCxnSpPr>
          <p:nvPr/>
        </p:nvCxnSpPr>
        <p:spPr>
          <a:xfrm flipV="1">
            <a:off x="3431718" y="2743234"/>
            <a:ext cx="437019" cy="797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직선 연결선[R] 21">
            <a:extLst>
              <a:ext uri="{FF2B5EF4-FFF2-40B4-BE49-F238E27FC236}">
                <a16:creationId xmlns:a16="http://schemas.microsoft.com/office/drawing/2014/main" id="{B489A7B9-6F7E-89E6-8BB7-46DD20F5A51B}"/>
              </a:ext>
            </a:extLst>
          </p:cNvPr>
          <p:cNvCxnSpPr>
            <a:cxnSpLocks/>
            <a:stCxn id="6" idx="5"/>
            <a:endCxn id="12" idx="2"/>
          </p:cNvCxnSpPr>
          <p:nvPr/>
        </p:nvCxnSpPr>
        <p:spPr>
          <a:xfrm>
            <a:off x="4390673" y="2743234"/>
            <a:ext cx="1130713" cy="39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직선 연결선[R] 27">
            <a:extLst>
              <a:ext uri="{FF2B5EF4-FFF2-40B4-BE49-F238E27FC236}">
                <a16:creationId xmlns:a16="http://schemas.microsoft.com/office/drawing/2014/main" id="{9539715B-79D8-49D1-D5DF-332623AD500E}"/>
              </a:ext>
            </a:extLst>
          </p:cNvPr>
          <p:cNvCxnSpPr>
            <a:cxnSpLocks/>
            <a:stCxn id="13" idx="2"/>
            <a:endCxn id="7" idx="6"/>
          </p:cNvCxnSpPr>
          <p:nvPr/>
        </p:nvCxnSpPr>
        <p:spPr>
          <a:xfrm flipH="1">
            <a:off x="8650295" y="2787985"/>
            <a:ext cx="946534" cy="633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직선 연결선[R] 30">
            <a:extLst>
              <a:ext uri="{FF2B5EF4-FFF2-40B4-BE49-F238E27FC236}">
                <a16:creationId xmlns:a16="http://schemas.microsoft.com/office/drawing/2014/main" id="{0D4633F8-8D49-1D80-6CF8-DB2E577506BF}"/>
              </a:ext>
            </a:extLst>
          </p:cNvPr>
          <p:cNvCxnSpPr>
            <a:cxnSpLocks/>
            <a:stCxn id="7" idx="4"/>
            <a:endCxn id="11" idx="0"/>
          </p:cNvCxnSpPr>
          <p:nvPr/>
        </p:nvCxnSpPr>
        <p:spPr>
          <a:xfrm>
            <a:off x="8281230" y="3220396"/>
            <a:ext cx="80231" cy="89599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직선 연결선[R] 33">
            <a:extLst>
              <a:ext uri="{FF2B5EF4-FFF2-40B4-BE49-F238E27FC236}">
                <a16:creationId xmlns:a16="http://schemas.microsoft.com/office/drawing/2014/main" id="{4E05A683-C9AD-5643-498B-B3CABE047D08}"/>
              </a:ext>
            </a:extLst>
          </p:cNvPr>
          <p:cNvCxnSpPr>
            <a:cxnSpLocks/>
            <a:stCxn id="8" idx="7"/>
            <a:endCxn id="7" idx="3"/>
          </p:cNvCxnSpPr>
          <p:nvPr/>
        </p:nvCxnSpPr>
        <p:spPr>
          <a:xfrm flipV="1">
            <a:off x="7220172" y="3112299"/>
            <a:ext cx="800090" cy="86274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직선 연결선[R] 36">
            <a:extLst>
              <a:ext uri="{FF2B5EF4-FFF2-40B4-BE49-F238E27FC236}">
                <a16:creationId xmlns:a16="http://schemas.microsoft.com/office/drawing/2014/main" id="{9A4E5835-E558-D215-C6F6-61B08B448B99}"/>
              </a:ext>
            </a:extLst>
          </p:cNvPr>
          <p:cNvCxnSpPr>
            <a:cxnSpLocks/>
            <a:stCxn id="7" idx="0"/>
            <a:endCxn id="10" idx="4"/>
          </p:cNvCxnSpPr>
          <p:nvPr/>
        </p:nvCxnSpPr>
        <p:spPr>
          <a:xfrm flipH="1" flipV="1">
            <a:off x="8161882" y="1767546"/>
            <a:ext cx="119348" cy="71472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R] 39">
            <a:extLst>
              <a:ext uri="{FF2B5EF4-FFF2-40B4-BE49-F238E27FC236}">
                <a16:creationId xmlns:a16="http://schemas.microsoft.com/office/drawing/2014/main" id="{DCA8E976-BA08-BD49-0E17-0CFC66E4199A}"/>
              </a:ext>
            </a:extLst>
          </p:cNvPr>
          <p:cNvCxnSpPr>
            <a:cxnSpLocks/>
            <a:stCxn id="7" idx="2"/>
            <a:endCxn id="12" idx="6"/>
          </p:cNvCxnSpPr>
          <p:nvPr/>
        </p:nvCxnSpPr>
        <p:spPr>
          <a:xfrm flipH="1" flipV="1">
            <a:off x="6259516" y="2783159"/>
            <a:ext cx="1652649" cy="68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타원 50">
            <a:extLst>
              <a:ext uri="{FF2B5EF4-FFF2-40B4-BE49-F238E27FC236}">
                <a16:creationId xmlns:a16="http://schemas.microsoft.com/office/drawing/2014/main" id="{8F12B33D-CA7F-27CF-C2CE-A0147FA7B9E6}"/>
              </a:ext>
            </a:extLst>
          </p:cNvPr>
          <p:cNvSpPr/>
          <p:nvPr/>
        </p:nvSpPr>
        <p:spPr>
          <a:xfrm>
            <a:off x="438035" y="6275896"/>
            <a:ext cx="468910" cy="4689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2" name="타원 51">
            <a:extLst>
              <a:ext uri="{FF2B5EF4-FFF2-40B4-BE49-F238E27FC236}">
                <a16:creationId xmlns:a16="http://schemas.microsoft.com/office/drawing/2014/main" id="{FC2EAF90-D181-4E3F-BCE4-7E40A040F623}"/>
              </a:ext>
            </a:extLst>
          </p:cNvPr>
          <p:cNvSpPr/>
          <p:nvPr/>
        </p:nvSpPr>
        <p:spPr>
          <a:xfrm>
            <a:off x="396608" y="5688599"/>
            <a:ext cx="468910" cy="46891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3" name="타원 52">
            <a:extLst>
              <a:ext uri="{FF2B5EF4-FFF2-40B4-BE49-F238E27FC236}">
                <a16:creationId xmlns:a16="http://schemas.microsoft.com/office/drawing/2014/main" id="{6F127682-9144-F43E-5D5A-2BBC8D81F8C1}"/>
              </a:ext>
            </a:extLst>
          </p:cNvPr>
          <p:cNvSpPr/>
          <p:nvPr/>
        </p:nvSpPr>
        <p:spPr>
          <a:xfrm>
            <a:off x="396608" y="5067979"/>
            <a:ext cx="468910" cy="4689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4" name="TextBox 53">
            <a:extLst>
              <a:ext uri="{FF2B5EF4-FFF2-40B4-BE49-F238E27FC236}">
                <a16:creationId xmlns:a16="http://schemas.microsoft.com/office/drawing/2014/main" id="{FD746C6C-574A-5A71-813C-B9EA98B5046B}"/>
              </a:ext>
            </a:extLst>
          </p:cNvPr>
          <p:cNvSpPr txBox="1"/>
          <p:nvPr/>
        </p:nvSpPr>
        <p:spPr>
          <a:xfrm>
            <a:off x="1156447" y="5083590"/>
            <a:ext cx="2339788" cy="369332"/>
          </a:xfrm>
          <a:prstGeom prst="rect">
            <a:avLst/>
          </a:prstGeom>
          <a:noFill/>
        </p:spPr>
        <p:txBody>
          <a:bodyPr wrap="square" rtlCol="0">
            <a:spAutoFit/>
          </a:bodyPr>
          <a:lstStyle/>
          <a:p>
            <a:r>
              <a:rPr kumimoji="1" lang="en-US" altLang="ko-Kore-KR" dirty="0"/>
              <a:t>Platform Component</a:t>
            </a:r>
            <a:endParaRPr kumimoji="1" lang="ko-Kore-KR" altLang="en-US" dirty="0"/>
          </a:p>
        </p:txBody>
      </p:sp>
      <p:sp>
        <p:nvSpPr>
          <p:cNvPr id="55" name="TextBox 54">
            <a:extLst>
              <a:ext uri="{FF2B5EF4-FFF2-40B4-BE49-F238E27FC236}">
                <a16:creationId xmlns:a16="http://schemas.microsoft.com/office/drawing/2014/main" id="{BA42FFB9-AECD-20B2-AAD5-85713F28A625}"/>
              </a:ext>
            </a:extLst>
          </p:cNvPr>
          <p:cNvSpPr txBox="1"/>
          <p:nvPr/>
        </p:nvSpPr>
        <p:spPr>
          <a:xfrm>
            <a:off x="1156447" y="5711119"/>
            <a:ext cx="3352800" cy="369332"/>
          </a:xfrm>
          <a:prstGeom prst="rect">
            <a:avLst/>
          </a:prstGeom>
          <a:noFill/>
        </p:spPr>
        <p:txBody>
          <a:bodyPr wrap="square" rtlCol="0">
            <a:spAutoFit/>
          </a:bodyPr>
          <a:lstStyle/>
          <a:p>
            <a:r>
              <a:rPr kumimoji="1" lang="en-US" altLang="ko-Kore-KR" dirty="0"/>
              <a:t>Flexible (sensitive) component</a:t>
            </a:r>
            <a:endParaRPr kumimoji="1" lang="ko-Kore-KR" altLang="en-US" dirty="0"/>
          </a:p>
        </p:txBody>
      </p:sp>
      <p:sp>
        <p:nvSpPr>
          <p:cNvPr id="56" name="TextBox 55">
            <a:extLst>
              <a:ext uri="{FF2B5EF4-FFF2-40B4-BE49-F238E27FC236}">
                <a16:creationId xmlns:a16="http://schemas.microsoft.com/office/drawing/2014/main" id="{FB394EE4-366F-6459-AB5C-D8B2B8D1F790}"/>
              </a:ext>
            </a:extLst>
          </p:cNvPr>
          <p:cNvSpPr txBox="1"/>
          <p:nvPr/>
        </p:nvSpPr>
        <p:spPr>
          <a:xfrm>
            <a:off x="1156446" y="6275896"/>
            <a:ext cx="2985247" cy="369332"/>
          </a:xfrm>
          <a:prstGeom prst="rect">
            <a:avLst/>
          </a:prstGeom>
          <a:noFill/>
        </p:spPr>
        <p:txBody>
          <a:bodyPr wrap="square" rtlCol="0">
            <a:spAutoFit/>
          </a:bodyPr>
          <a:lstStyle/>
          <a:p>
            <a:r>
              <a:rPr kumimoji="1" lang="en-US" altLang="ko-Kore-KR" dirty="0"/>
              <a:t>Insensitive component</a:t>
            </a:r>
            <a:endParaRPr kumimoji="1" lang="ko-Kore-KR" altLang="en-US" dirty="0"/>
          </a:p>
        </p:txBody>
      </p:sp>
      <p:sp>
        <p:nvSpPr>
          <p:cNvPr id="57" name="TextBox 56">
            <a:extLst>
              <a:ext uri="{FF2B5EF4-FFF2-40B4-BE49-F238E27FC236}">
                <a16:creationId xmlns:a16="http://schemas.microsoft.com/office/drawing/2014/main" id="{AEE5510D-D13D-B6B2-DE51-93D24E5A65E4}"/>
              </a:ext>
            </a:extLst>
          </p:cNvPr>
          <p:cNvSpPr txBox="1"/>
          <p:nvPr/>
        </p:nvSpPr>
        <p:spPr>
          <a:xfrm>
            <a:off x="4758748" y="5972843"/>
            <a:ext cx="2339788" cy="369332"/>
          </a:xfrm>
          <a:prstGeom prst="rect">
            <a:avLst/>
          </a:prstGeom>
          <a:noFill/>
        </p:spPr>
        <p:txBody>
          <a:bodyPr wrap="square" rtlCol="0">
            <a:spAutoFit/>
          </a:bodyPr>
          <a:lstStyle/>
          <a:p>
            <a:r>
              <a:rPr kumimoji="1" lang="en-US" altLang="ko-Kore-KR" dirty="0"/>
              <a:t>Variation Component</a:t>
            </a:r>
            <a:endParaRPr kumimoji="1" lang="ko-Kore-KR" altLang="en-US" dirty="0"/>
          </a:p>
        </p:txBody>
      </p:sp>
      <p:sp>
        <p:nvSpPr>
          <p:cNvPr id="58" name="오른쪽 대괄호[R] 57">
            <a:extLst>
              <a:ext uri="{FF2B5EF4-FFF2-40B4-BE49-F238E27FC236}">
                <a16:creationId xmlns:a16="http://schemas.microsoft.com/office/drawing/2014/main" id="{4D8F0C1B-66A2-835A-BE2C-B754239BE18A}"/>
              </a:ext>
            </a:extLst>
          </p:cNvPr>
          <p:cNvSpPr/>
          <p:nvPr/>
        </p:nvSpPr>
        <p:spPr>
          <a:xfrm>
            <a:off x="4213412" y="5895785"/>
            <a:ext cx="295835" cy="632279"/>
          </a:xfrm>
          <a:prstGeom prst="rightBracket">
            <a:avLst>
              <a:gd name="adj" fmla="val 3257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ore-KR" altLang="en-US"/>
          </a:p>
        </p:txBody>
      </p:sp>
      <p:sp>
        <p:nvSpPr>
          <p:cNvPr id="59" name="TextBox 58">
            <a:extLst>
              <a:ext uri="{FF2B5EF4-FFF2-40B4-BE49-F238E27FC236}">
                <a16:creationId xmlns:a16="http://schemas.microsoft.com/office/drawing/2014/main" id="{1965171A-20D6-2955-F588-18964F637D7C}"/>
              </a:ext>
            </a:extLst>
          </p:cNvPr>
          <p:cNvSpPr txBox="1"/>
          <p:nvPr/>
        </p:nvSpPr>
        <p:spPr>
          <a:xfrm>
            <a:off x="9813278" y="6293609"/>
            <a:ext cx="2001716" cy="369332"/>
          </a:xfrm>
          <a:prstGeom prst="rect">
            <a:avLst/>
          </a:prstGeom>
          <a:noFill/>
        </p:spPr>
        <p:txBody>
          <a:bodyPr wrap="square" rtlCol="0">
            <a:spAutoFit/>
          </a:bodyPr>
          <a:lstStyle/>
          <a:p>
            <a:r>
              <a:rPr kumimoji="1" lang="ko-KR" altLang="en-US" dirty="0"/>
              <a:t>무게</a:t>
            </a:r>
            <a:r>
              <a:rPr kumimoji="1" lang="en-US" altLang="ko-KR" dirty="0"/>
              <a:t>,</a:t>
            </a:r>
            <a:r>
              <a:rPr kumimoji="1" lang="ko-KR" altLang="en-US" dirty="0"/>
              <a:t> </a:t>
            </a:r>
            <a:r>
              <a:rPr kumimoji="1" lang="en-US" altLang="ko-KR" dirty="0"/>
              <a:t>power, </a:t>
            </a:r>
            <a:r>
              <a:rPr kumimoji="1" lang="ko-KR" altLang="en-US" dirty="0"/>
              <a:t>등등</a:t>
            </a:r>
            <a:endParaRPr kumimoji="1" lang="ko-Kore-KR" altLang="en-US" dirty="0"/>
          </a:p>
        </p:txBody>
      </p:sp>
      <p:sp>
        <p:nvSpPr>
          <p:cNvPr id="62" name="TextBox 61">
            <a:extLst>
              <a:ext uri="{FF2B5EF4-FFF2-40B4-BE49-F238E27FC236}">
                <a16:creationId xmlns:a16="http://schemas.microsoft.com/office/drawing/2014/main" id="{1B616897-7C15-6F4B-8A41-AFDFD6F99524}"/>
              </a:ext>
            </a:extLst>
          </p:cNvPr>
          <p:cNvSpPr txBox="1"/>
          <p:nvPr/>
        </p:nvSpPr>
        <p:spPr>
          <a:xfrm>
            <a:off x="137268" y="82366"/>
            <a:ext cx="2339788" cy="461665"/>
          </a:xfrm>
          <a:prstGeom prst="rect">
            <a:avLst/>
          </a:prstGeom>
          <a:noFill/>
        </p:spPr>
        <p:txBody>
          <a:bodyPr wrap="square" rtlCol="0">
            <a:spAutoFit/>
          </a:bodyPr>
          <a:lstStyle/>
          <a:p>
            <a:r>
              <a:rPr kumimoji="1" lang="en-US" altLang="ko-Kore-KR" sz="2400" b="1" dirty="0"/>
              <a:t>T</a:t>
            </a:r>
            <a:r>
              <a:rPr kumimoji="1" lang="en-US" altLang="ko-KR" sz="2400" b="1" dirty="0"/>
              <a:t>+10</a:t>
            </a:r>
            <a:r>
              <a:rPr kumimoji="1" lang="en-US" altLang="ko-Kore-KR" sz="2400" b="1" dirty="0"/>
              <a:t> – period</a:t>
            </a:r>
            <a:endParaRPr kumimoji="1" lang="ko-Kore-KR" altLang="en-US" sz="2400" b="1" dirty="0"/>
          </a:p>
        </p:txBody>
      </p:sp>
      <p:sp>
        <p:nvSpPr>
          <p:cNvPr id="63" name="직사각형 62">
            <a:extLst>
              <a:ext uri="{FF2B5EF4-FFF2-40B4-BE49-F238E27FC236}">
                <a16:creationId xmlns:a16="http://schemas.microsoft.com/office/drawing/2014/main" id="{4D3FAF89-1090-D92B-E15D-21A869BB5CA6}"/>
              </a:ext>
            </a:extLst>
          </p:cNvPr>
          <p:cNvSpPr/>
          <p:nvPr/>
        </p:nvSpPr>
        <p:spPr>
          <a:xfrm>
            <a:off x="2137558" y="544031"/>
            <a:ext cx="8538359" cy="44079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5" name="TextBox 64">
            <a:extLst>
              <a:ext uri="{FF2B5EF4-FFF2-40B4-BE49-F238E27FC236}">
                <a16:creationId xmlns:a16="http://schemas.microsoft.com/office/drawing/2014/main" id="{CDDD6709-5A60-1D74-1819-335E2F9CF0A9}"/>
              </a:ext>
            </a:extLst>
          </p:cNvPr>
          <p:cNvSpPr txBox="1"/>
          <p:nvPr/>
        </p:nvSpPr>
        <p:spPr>
          <a:xfrm>
            <a:off x="2472962" y="278127"/>
            <a:ext cx="1505272" cy="461665"/>
          </a:xfrm>
          <a:prstGeom prst="rect">
            <a:avLst/>
          </a:prstGeom>
          <a:solidFill>
            <a:schemeClr val="bg1"/>
          </a:solidFill>
        </p:spPr>
        <p:txBody>
          <a:bodyPr wrap="square" rtlCol="0">
            <a:spAutoFit/>
          </a:bodyPr>
          <a:lstStyle/>
          <a:p>
            <a:r>
              <a:rPr kumimoji="1" lang="en-US" altLang="ko-Kore-KR" sz="2400" b="1" dirty="0" err="1"/>
              <a:t>i</a:t>
            </a:r>
            <a:r>
              <a:rPr kumimoji="1" lang="en-US" altLang="ko-Kore-KR" sz="2400" b="1" baseline="30000" dirty="0" err="1"/>
              <a:t>th</a:t>
            </a:r>
            <a:r>
              <a:rPr kumimoji="1" lang="en-US" altLang="ko-Kore-KR" sz="2400" b="1" dirty="0"/>
              <a:t> Product</a:t>
            </a:r>
            <a:endParaRPr kumimoji="1" lang="ko-Kore-KR" altLang="en-US" sz="2400" b="1" dirty="0"/>
          </a:p>
        </p:txBody>
      </p:sp>
      <p:sp>
        <p:nvSpPr>
          <p:cNvPr id="36" name="타원 35">
            <a:extLst>
              <a:ext uri="{FF2B5EF4-FFF2-40B4-BE49-F238E27FC236}">
                <a16:creationId xmlns:a16="http://schemas.microsoft.com/office/drawing/2014/main" id="{490712D9-24CB-0E31-FEF1-0D7812A7BC1B}"/>
              </a:ext>
            </a:extLst>
          </p:cNvPr>
          <p:cNvSpPr/>
          <p:nvPr/>
        </p:nvSpPr>
        <p:spPr>
          <a:xfrm>
            <a:off x="9756127" y="3858103"/>
            <a:ext cx="738130" cy="73813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rgbClr val="7030A0"/>
              </a:solidFill>
            </a:endParaRPr>
          </a:p>
        </p:txBody>
      </p:sp>
      <p:cxnSp>
        <p:nvCxnSpPr>
          <p:cNvPr id="38" name="직선 연결선[R] 37">
            <a:extLst>
              <a:ext uri="{FF2B5EF4-FFF2-40B4-BE49-F238E27FC236}">
                <a16:creationId xmlns:a16="http://schemas.microsoft.com/office/drawing/2014/main" id="{1F3A4034-18CB-94F2-08D8-670B9FE9F54E}"/>
              </a:ext>
            </a:extLst>
          </p:cNvPr>
          <p:cNvCxnSpPr>
            <a:cxnSpLocks/>
            <a:endCxn id="36" idx="1"/>
          </p:cNvCxnSpPr>
          <p:nvPr/>
        </p:nvCxnSpPr>
        <p:spPr>
          <a:xfrm>
            <a:off x="8542198" y="3112299"/>
            <a:ext cx="1322026" cy="853901"/>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976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AE5C47C6-9785-C5CD-7E89-486AF3EEA6A6}"/>
              </a:ext>
            </a:extLst>
          </p:cNvPr>
          <p:cNvPicPr>
            <a:picLocks noChangeAspect="1"/>
          </p:cNvPicPr>
          <p:nvPr/>
        </p:nvPicPr>
        <p:blipFill>
          <a:blip r:embed="rId3"/>
          <a:stretch>
            <a:fillRect/>
          </a:stretch>
        </p:blipFill>
        <p:spPr>
          <a:xfrm>
            <a:off x="414281" y="1883718"/>
            <a:ext cx="3018928" cy="1949985"/>
          </a:xfrm>
          <a:prstGeom prst="rect">
            <a:avLst/>
          </a:prstGeom>
        </p:spPr>
      </p:pic>
      <p:pic>
        <p:nvPicPr>
          <p:cNvPr id="3" name="그림 2">
            <a:extLst>
              <a:ext uri="{FF2B5EF4-FFF2-40B4-BE49-F238E27FC236}">
                <a16:creationId xmlns:a16="http://schemas.microsoft.com/office/drawing/2014/main" id="{CB4719AA-E486-2ADA-AA15-2036457C8ACE}"/>
              </a:ext>
            </a:extLst>
          </p:cNvPr>
          <p:cNvPicPr>
            <a:picLocks noChangeAspect="1"/>
          </p:cNvPicPr>
          <p:nvPr/>
        </p:nvPicPr>
        <p:blipFill>
          <a:blip r:embed="rId4"/>
          <a:stretch>
            <a:fillRect/>
          </a:stretch>
        </p:blipFill>
        <p:spPr>
          <a:xfrm>
            <a:off x="6905657" y="236662"/>
            <a:ext cx="3640172" cy="3150958"/>
          </a:xfrm>
          <a:prstGeom prst="rect">
            <a:avLst/>
          </a:prstGeom>
        </p:spPr>
      </p:pic>
      <p:pic>
        <p:nvPicPr>
          <p:cNvPr id="35" name="그림 34">
            <a:extLst>
              <a:ext uri="{FF2B5EF4-FFF2-40B4-BE49-F238E27FC236}">
                <a16:creationId xmlns:a16="http://schemas.microsoft.com/office/drawing/2014/main" id="{146531FA-4A59-644E-8ABE-FDFE28922CDC}"/>
              </a:ext>
            </a:extLst>
          </p:cNvPr>
          <p:cNvPicPr>
            <a:picLocks noChangeAspect="1"/>
          </p:cNvPicPr>
          <p:nvPr/>
        </p:nvPicPr>
        <p:blipFill>
          <a:blip r:embed="rId3"/>
          <a:stretch>
            <a:fillRect/>
          </a:stretch>
        </p:blipFill>
        <p:spPr>
          <a:xfrm>
            <a:off x="4605051" y="4109291"/>
            <a:ext cx="7139618" cy="1949985"/>
          </a:xfrm>
          <a:prstGeom prst="rect">
            <a:avLst/>
          </a:prstGeom>
        </p:spPr>
      </p:pic>
      <p:sp>
        <p:nvSpPr>
          <p:cNvPr id="36" name="TextBox 35">
            <a:extLst>
              <a:ext uri="{FF2B5EF4-FFF2-40B4-BE49-F238E27FC236}">
                <a16:creationId xmlns:a16="http://schemas.microsoft.com/office/drawing/2014/main" id="{915D132B-3837-C4F8-530D-1CB8FEFD3C4C}"/>
              </a:ext>
            </a:extLst>
          </p:cNvPr>
          <p:cNvSpPr txBox="1"/>
          <p:nvPr/>
        </p:nvSpPr>
        <p:spPr>
          <a:xfrm>
            <a:off x="869793" y="4188111"/>
            <a:ext cx="2339788" cy="369332"/>
          </a:xfrm>
          <a:prstGeom prst="rect">
            <a:avLst/>
          </a:prstGeom>
          <a:noFill/>
        </p:spPr>
        <p:txBody>
          <a:bodyPr wrap="square" rtlCol="0">
            <a:spAutoFit/>
          </a:bodyPr>
          <a:lstStyle/>
          <a:p>
            <a:r>
              <a:rPr kumimoji="1" lang="en-US" altLang="ko-Kore-KR" dirty="0"/>
              <a:t>PC</a:t>
            </a:r>
            <a:r>
              <a:rPr kumimoji="1" lang="ko-KR" altLang="en-US" dirty="0"/>
              <a:t>로 인한 </a:t>
            </a:r>
            <a:r>
              <a:rPr kumimoji="1" lang="en-US" altLang="ko-KR" dirty="0"/>
              <a:t>Maturity</a:t>
            </a:r>
            <a:endParaRPr kumimoji="1" lang="ko-Kore-KR" altLang="en-US" dirty="0"/>
          </a:p>
        </p:txBody>
      </p:sp>
      <p:sp>
        <p:nvSpPr>
          <p:cNvPr id="38" name="TextBox 37">
            <a:extLst>
              <a:ext uri="{FF2B5EF4-FFF2-40B4-BE49-F238E27FC236}">
                <a16:creationId xmlns:a16="http://schemas.microsoft.com/office/drawing/2014/main" id="{02724CFD-9FD2-C289-F2EA-10E49E124573}"/>
              </a:ext>
            </a:extLst>
          </p:cNvPr>
          <p:cNvSpPr txBox="1"/>
          <p:nvPr/>
        </p:nvSpPr>
        <p:spPr>
          <a:xfrm>
            <a:off x="7390595" y="3464371"/>
            <a:ext cx="3284749" cy="369332"/>
          </a:xfrm>
          <a:prstGeom prst="rect">
            <a:avLst/>
          </a:prstGeom>
          <a:noFill/>
        </p:spPr>
        <p:txBody>
          <a:bodyPr wrap="square" rtlCol="0">
            <a:spAutoFit/>
          </a:bodyPr>
          <a:lstStyle/>
          <a:p>
            <a:r>
              <a:rPr kumimoji="1" lang="en-US" altLang="ko-Kore-KR" dirty="0"/>
              <a:t>Platform update/renewal</a:t>
            </a:r>
            <a:endParaRPr kumimoji="1" lang="ko-Kore-KR" altLang="en-US" dirty="0"/>
          </a:p>
        </p:txBody>
      </p:sp>
      <p:sp>
        <p:nvSpPr>
          <p:cNvPr id="39" name="TextBox 38">
            <a:extLst>
              <a:ext uri="{FF2B5EF4-FFF2-40B4-BE49-F238E27FC236}">
                <a16:creationId xmlns:a16="http://schemas.microsoft.com/office/drawing/2014/main" id="{DAF94DEC-42FA-62C8-6EE2-AC9EAA0E34C4}"/>
              </a:ext>
            </a:extLst>
          </p:cNvPr>
          <p:cNvSpPr txBox="1"/>
          <p:nvPr/>
        </p:nvSpPr>
        <p:spPr>
          <a:xfrm>
            <a:off x="7390595" y="6150198"/>
            <a:ext cx="3284749" cy="369332"/>
          </a:xfrm>
          <a:prstGeom prst="rect">
            <a:avLst/>
          </a:prstGeom>
          <a:noFill/>
        </p:spPr>
        <p:txBody>
          <a:bodyPr wrap="square" rtlCol="0">
            <a:spAutoFit/>
          </a:bodyPr>
          <a:lstStyle/>
          <a:p>
            <a:r>
              <a:rPr kumimoji="1" lang="en-US" altLang="ko-Kore-KR" dirty="0"/>
              <a:t>Platform overspecification</a:t>
            </a:r>
            <a:endParaRPr kumimoji="1" lang="ko-Kore-KR" altLang="en-US" dirty="0"/>
          </a:p>
        </p:txBody>
      </p:sp>
      <p:cxnSp>
        <p:nvCxnSpPr>
          <p:cNvPr id="17" name="직선 화살표 연결선 16">
            <a:extLst>
              <a:ext uri="{FF2B5EF4-FFF2-40B4-BE49-F238E27FC236}">
                <a16:creationId xmlns:a16="http://schemas.microsoft.com/office/drawing/2014/main" id="{B4C87F5A-D6BF-0350-DBC1-1CA80BF8106C}"/>
              </a:ext>
            </a:extLst>
          </p:cNvPr>
          <p:cNvCxnSpPr/>
          <p:nvPr/>
        </p:nvCxnSpPr>
        <p:spPr>
          <a:xfrm flipV="1">
            <a:off x="3712684" y="1883718"/>
            <a:ext cx="2610998" cy="974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19B467E0-1737-737D-EE25-0E7F5711D996}"/>
              </a:ext>
            </a:extLst>
          </p:cNvPr>
          <p:cNvCxnSpPr>
            <a:cxnSpLocks/>
          </p:cNvCxnSpPr>
          <p:nvPr/>
        </p:nvCxnSpPr>
        <p:spPr>
          <a:xfrm>
            <a:off x="3433209" y="3971497"/>
            <a:ext cx="729331" cy="741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L 도형 19">
            <a:extLst>
              <a:ext uri="{FF2B5EF4-FFF2-40B4-BE49-F238E27FC236}">
                <a16:creationId xmlns:a16="http://schemas.microsoft.com/office/drawing/2014/main" id="{30236086-1113-E87B-4740-D6B31EB6BF89}"/>
              </a:ext>
            </a:extLst>
          </p:cNvPr>
          <p:cNvSpPr/>
          <p:nvPr/>
        </p:nvSpPr>
        <p:spPr>
          <a:xfrm rot="18747429">
            <a:off x="4946573" y="3633285"/>
            <a:ext cx="605928" cy="336081"/>
          </a:xfrm>
          <a:prstGeom prst="corner">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3845162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내용 개체 틀 2">
            <a:extLst>
              <a:ext uri="{FF2B5EF4-FFF2-40B4-BE49-F238E27FC236}">
                <a16:creationId xmlns:a16="http://schemas.microsoft.com/office/drawing/2014/main" id="{B007B9F5-D217-B38F-3FB1-7C632957F6C7}"/>
              </a:ext>
            </a:extLst>
          </p:cNvPr>
          <p:cNvSpPr>
            <a:spLocks noGrp="1"/>
          </p:cNvSpPr>
          <p:nvPr>
            <p:ph idx="1"/>
          </p:nvPr>
        </p:nvSpPr>
        <p:spPr>
          <a:xfrm>
            <a:off x="287356" y="887506"/>
            <a:ext cx="5507516" cy="4351338"/>
          </a:xfrm>
        </p:spPr>
        <p:txBody>
          <a:bodyPr>
            <a:normAutofit/>
          </a:bodyPr>
          <a:lstStyle/>
          <a:p>
            <a:r>
              <a:rPr kumimoji="1" lang="en-US" altLang="ko-Kore-KR" sz="2400" dirty="0">
                <a:latin typeface="+mj-ea"/>
                <a:ea typeface="+mj-ea"/>
              </a:rPr>
              <a:t>Platform update/ renewal</a:t>
            </a:r>
            <a:r>
              <a:rPr kumimoji="1" lang="ko-KR" altLang="en-US" sz="2400" dirty="0">
                <a:latin typeface="+mj-ea"/>
                <a:ea typeface="+mj-ea"/>
              </a:rPr>
              <a:t> </a:t>
            </a:r>
            <a:r>
              <a:rPr kumimoji="1" lang="en-US" altLang="ko-KR" sz="2400" dirty="0">
                <a:latin typeface="+mj-ea"/>
                <a:ea typeface="+mj-ea"/>
              </a:rPr>
              <a:t>strategy</a:t>
            </a:r>
          </a:p>
          <a:p>
            <a:pPr marL="0" indent="0">
              <a:buNone/>
            </a:pPr>
            <a:r>
              <a:rPr kumimoji="1" lang="en-US" altLang="ko-Kore-KR" sz="2400" b="1" dirty="0">
                <a:solidFill>
                  <a:srgbClr val="0070C0"/>
                </a:solidFill>
                <a:latin typeface="+mj-ea"/>
                <a:ea typeface="+mj-ea"/>
              </a:rPr>
              <a:t>Pros</a:t>
            </a:r>
            <a:endParaRPr kumimoji="1" lang="en-US" altLang="ko-Kore-KR" sz="2400" dirty="0">
              <a:latin typeface="+mj-ea"/>
              <a:ea typeface="+mj-ea"/>
            </a:endParaRPr>
          </a:p>
          <a:p>
            <a:pPr marL="0" indent="0">
              <a:buNone/>
            </a:pPr>
            <a:r>
              <a:rPr kumimoji="1" lang="en-US" altLang="ko-KR" sz="2400" dirty="0">
                <a:latin typeface="+mj-ea"/>
                <a:ea typeface="+mj-ea"/>
              </a:rPr>
              <a:t>-</a:t>
            </a:r>
            <a:r>
              <a:rPr kumimoji="1" lang="ko-KR" altLang="en-US" sz="1600" dirty="0">
                <a:latin typeface="+mj-ea"/>
                <a:ea typeface="+mj-ea"/>
              </a:rPr>
              <a:t> </a:t>
            </a:r>
            <a:r>
              <a:rPr kumimoji="1" lang="en-US" altLang="ko-KR" sz="1600" dirty="0">
                <a:latin typeface="+mj-ea"/>
                <a:ea typeface="+mj-ea"/>
              </a:rPr>
              <a:t>Product </a:t>
            </a:r>
            <a:r>
              <a:rPr kumimoji="1" lang="en-US" altLang="ko-KR" sz="1600" dirty="0" err="1">
                <a:latin typeface="+mj-ea"/>
                <a:ea typeface="+mj-ea"/>
              </a:rPr>
              <a:t>overspec</a:t>
            </a:r>
            <a:r>
              <a:rPr kumimoji="1" lang="ko-KR" altLang="en-US" sz="1600" dirty="0">
                <a:latin typeface="+mj-ea"/>
                <a:ea typeface="+mj-ea"/>
              </a:rPr>
              <a:t>을 줄여</a:t>
            </a:r>
            <a:r>
              <a:rPr kumimoji="1" lang="en-US" altLang="ko-KR" sz="1600" dirty="0">
                <a:latin typeface="+mj-ea"/>
                <a:ea typeface="+mj-ea"/>
              </a:rPr>
              <a:t>,</a:t>
            </a:r>
            <a:r>
              <a:rPr kumimoji="1" lang="ko-KR" altLang="en-US" sz="1600" dirty="0">
                <a:latin typeface="+mj-ea"/>
                <a:ea typeface="+mj-ea"/>
              </a:rPr>
              <a:t> </a:t>
            </a:r>
            <a:r>
              <a:rPr kumimoji="1" lang="en-US" altLang="ko-KR" sz="1600" dirty="0">
                <a:latin typeface="+mj-ea"/>
                <a:ea typeface="+mj-ea"/>
              </a:rPr>
              <a:t>cost</a:t>
            </a:r>
            <a:r>
              <a:rPr kumimoji="1" lang="ko-KR" altLang="en-US" sz="1600" dirty="0">
                <a:latin typeface="+mj-ea"/>
                <a:ea typeface="+mj-ea"/>
              </a:rPr>
              <a:t> 감축</a:t>
            </a:r>
            <a:r>
              <a:rPr kumimoji="1" lang="en-US" altLang="ko-KR" sz="1600" dirty="0">
                <a:latin typeface="+mj-ea"/>
                <a:ea typeface="+mj-ea"/>
              </a:rPr>
              <a:t>.</a:t>
            </a:r>
          </a:p>
          <a:p>
            <a:pPr marL="0" indent="0">
              <a:buNone/>
            </a:pPr>
            <a:r>
              <a:rPr kumimoji="1" lang="en-US" altLang="ko-KR" sz="1600" dirty="0">
                <a:latin typeface="+mj-ea"/>
                <a:ea typeface="+mj-ea"/>
              </a:rPr>
              <a:t>-</a:t>
            </a:r>
            <a:r>
              <a:rPr kumimoji="1" lang="ko-KR" altLang="en-US" sz="1600" dirty="0">
                <a:latin typeface="+mj-ea"/>
                <a:ea typeface="+mj-ea"/>
              </a:rPr>
              <a:t>  </a:t>
            </a:r>
            <a:r>
              <a:rPr kumimoji="1" lang="en-US" altLang="ko-KR" sz="1600" dirty="0">
                <a:latin typeface="+mj-ea"/>
                <a:ea typeface="+mj-ea"/>
              </a:rPr>
              <a:t>Platform component</a:t>
            </a:r>
            <a:r>
              <a:rPr kumimoji="1" lang="ko-KR" altLang="en-US" sz="1600" dirty="0" err="1">
                <a:latin typeface="+mj-ea"/>
                <a:ea typeface="+mj-ea"/>
              </a:rPr>
              <a:t>를</a:t>
            </a:r>
            <a:r>
              <a:rPr kumimoji="1" lang="ko-KR" altLang="en-US" sz="1600" dirty="0">
                <a:latin typeface="+mj-ea"/>
                <a:ea typeface="+mj-ea"/>
              </a:rPr>
              <a:t> 계속 수정함에 따라</a:t>
            </a:r>
            <a:r>
              <a:rPr kumimoji="1" lang="en-US" altLang="ko-KR" sz="1600" dirty="0">
                <a:latin typeface="+mj-ea"/>
                <a:ea typeface="+mj-ea"/>
              </a:rPr>
              <a:t>,</a:t>
            </a:r>
            <a:r>
              <a:rPr kumimoji="1" lang="ko-KR" altLang="en-US" sz="1600" dirty="0">
                <a:latin typeface="+mj-ea"/>
                <a:ea typeface="+mj-ea"/>
              </a:rPr>
              <a:t> 더더욱 기술혁신 속도 및 다양한 제품에 대한 발현가능성이 높다</a:t>
            </a:r>
            <a:r>
              <a:rPr kumimoji="1" lang="en-US" altLang="ko-KR" sz="1600" dirty="0">
                <a:latin typeface="+mj-ea"/>
                <a:ea typeface="+mj-ea"/>
              </a:rPr>
              <a:t>.</a:t>
            </a:r>
            <a:endParaRPr kumimoji="1" lang="en-US" altLang="ko-Kore-KR" sz="1600" dirty="0">
              <a:latin typeface="+mj-ea"/>
              <a:ea typeface="+mj-ea"/>
            </a:endParaRPr>
          </a:p>
          <a:p>
            <a:pPr marL="0" indent="0">
              <a:buNone/>
            </a:pPr>
            <a:endParaRPr kumimoji="1" lang="en-US" altLang="ko-Kore-KR" sz="1600" dirty="0">
              <a:latin typeface="+mj-ea"/>
              <a:ea typeface="+mj-ea"/>
            </a:endParaRPr>
          </a:p>
          <a:p>
            <a:pPr marL="0" indent="0">
              <a:buNone/>
            </a:pPr>
            <a:r>
              <a:rPr kumimoji="1" lang="en-US" altLang="ko-Kore-KR" sz="2400" b="1" dirty="0">
                <a:solidFill>
                  <a:srgbClr val="FF0000"/>
                </a:solidFill>
                <a:latin typeface="+mj-ea"/>
                <a:ea typeface="+mj-ea"/>
              </a:rPr>
              <a:t>Cons</a:t>
            </a:r>
            <a:endParaRPr kumimoji="1" lang="en-US" altLang="ko-Kore-KR" sz="1600" b="1" dirty="0">
              <a:solidFill>
                <a:srgbClr val="FF0000"/>
              </a:solidFill>
              <a:latin typeface="+mj-ea"/>
              <a:ea typeface="+mj-ea"/>
            </a:endParaRPr>
          </a:p>
          <a:p>
            <a:pPr>
              <a:buFontTx/>
              <a:buChar char="-"/>
            </a:pPr>
            <a:r>
              <a:rPr kumimoji="1" lang="en-US" altLang="ko-Kore-KR" sz="1400" dirty="0">
                <a:latin typeface="+mj-ea"/>
                <a:ea typeface="+mj-ea"/>
              </a:rPr>
              <a:t>Platform</a:t>
            </a:r>
            <a:r>
              <a:rPr kumimoji="1" lang="ko-Kore-KR" altLang="en-US" sz="1400" dirty="0">
                <a:latin typeface="+mj-ea"/>
                <a:ea typeface="+mj-ea"/>
              </a:rPr>
              <a:t>을</a:t>
            </a:r>
            <a:r>
              <a:rPr kumimoji="1" lang="ko-KR" altLang="en-US" sz="1400" dirty="0">
                <a:latin typeface="+mj-ea"/>
                <a:ea typeface="+mj-ea"/>
              </a:rPr>
              <a:t> 디자인할 때에는 통상적으로 개발 비용 및 시간이 일반 부품보단 몇 배는 더 든다</a:t>
            </a:r>
            <a:r>
              <a:rPr kumimoji="1" lang="en-US" altLang="ko-KR" sz="1400" dirty="0">
                <a:latin typeface="+mj-ea"/>
                <a:ea typeface="+mj-ea"/>
              </a:rPr>
              <a:t>.</a:t>
            </a:r>
          </a:p>
          <a:p>
            <a:pPr>
              <a:buFontTx/>
              <a:buChar char="-"/>
            </a:pPr>
            <a:r>
              <a:rPr kumimoji="1" lang="ko-KR" altLang="en-US" sz="1400" dirty="0">
                <a:latin typeface="+mj-ea"/>
                <a:ea typeface="+mj-ea"/>
              </a:rPr>
              <a:t>여러 </a:t>
            </a:r>
            <a:r>
              <a:rPr kumimoji="1" lang="ko-KR" altLang="en-US" sz="1400" dirty="0" err="1">
                <a:latin typeface="+mj-ea"/>
                <a:ea typeface="+mj-ea"/>
              </a:rPr>
              <a:t>부서간의</a:t>
            </a:r>
            <a:r>
              <a:rPr kumimoji="1" lang="ko-KR" altLang="en-US" sz="1400" dirty="0">
                <a:latin typeface="+mj-ea"/>
                <a:ea typeface="+mj-ea"/>
              </a:rPr>
              <a:t> 통일된 </a:t>
            </a:r>
            <a:r>
              <a:rPr kumimoji="1" lang="ko-KR" altLang="en-US" sz="1400" dirty="0" err="1">
                <a:latin typeface="+mj-ea"/>
                <a:ea typeface="+mj-ea"/>
              </a:rPr>
              <a:t>포멧이</a:t>
            </a:r>
            <a:r>
              <a:rPr kumimoji="1" lang="ko-KR" altLang="en-US" sz="1400" dirty="0">
                <a:latin typeface="+mj-ea"/>
                <a:ea typeface="+mj-ea"/>
              </a:rPr>
              <a:t> 변경되어</a:t>
            </a:r>
            <a:r>
              <a:rPr kumimoji="1" lang="en-US" altLang="ko-KR" sz="1400" dirty="0">
                <a:latin typeface="+mj-ea"/>
                <a:ea typeface="+mj-ea"/>
              </a:rPr>
              <a:t>,</a:t>
            </a:r>
            <a:r>
              <a:rPr kumimoji="1" lang="ko-KR" altLang="en-US" sz="1400" dirty="0">
                <a:latin typeface="+mj-ea"/>
                <a:ea typeface="+mj-ea"/>
              </a:rPr>
              <a:t> 관리가 더욱 어렵다</a:t>
            </a:r>
            <a:r>
              <a:rPr kumimoji="1" lang="en-US" altLang="ko-KR" sz="1400" dirty="0">
                <a:latin typeface="+mj-ea"/>
                <a:ea typeface="+mj-ea"/>
              </a:rPr>
              <a:t>.</a:t>
            </a:r>
            <a:r>
              <a:rPr kumimoji="1" lang="ko-KR" altLang="en-US" sz="1400" dirty="0">
                <a:latin typeface="+mj-ea"/>
                <a:ea typeface="+mj-ea"/>
              </a:rPr>
              <a:t> </a:t>
            </a:r>
            <a:r>
              <a:rPr kumimoji="1" lang="en-US" altLang="ko-KR" sz="1400" dirty="0">
                <a:latin typeface="+mj-ea"/>
                <a:ea typeface="+mj-ea"/>
              </a:rPr>
              <a:t>(maintenance)</a:t>
            </a:r>
            <a:r>
              <a:rPr kumimoji="1" lang="ko-KR" altLang="en-US" sz="2000" dirty="0">
                <a:latin typeface="+mj-ea"/>
                <a:ea typeface="+mj-ea"/>
              </a:rPr>
              <a:t> </a:t>
            </a:r>
            <a:endParaRPr kumimoji="1" lang="en-US" altLang="ko-KR" sz="2000" dirty="0">
              <a:latin typeface="+mj-ea"/>
              <a:ea typeface="+mj-ea"/>
            </a:endParaRPr>
          </a:p>
          <a:p>
            <a:pPr marL="0" indent="0">
              <a:buNone/>
            </a:pPr>
            <a:endParaRPr kumimoji="1" lang="ko-Kore-KR" altLang="en-US" sz="2400" dirty="0">
              <a:latin typeface="+mj-ea"/>
              <a:ea typeface="+mj-ea"/>
            </a:endParaRPr>
          </a:p>
        </p:txBody>
      </p:sp>
      <p:sp>
        <p:nvSpPr>
          <p:cNvPr id="12" name="내용 개체 틀 2">
            <a:extLst>
              <a:ext uri="{FF2B5EF4-FFF2-40B4-BE49-F238E27FC236}">
                <a16:creationId xmlns:a16="http://schemas.microsoft.com/office/drawing/2014/main" id="{A2BDA045-418B-0E62-8AD6-B99F078A2634}"/>
              </a:ext>
            </a:extLst>
          </p:cNvPr>
          <p:cNvSpPr txBox="1">
            <a:spLocks/>
          </p:cNvSpPr>
          <p:nvPr/>
        </p:nvSpPr>
        <p:spPr>
          <a:xfrm>
            <a:off x="5945437" y="904355"/>
            <a:ext cx="624656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ore-KR" sz="2400" dirty="0">
                <a:latin typeface="+mj-ea"/>
                <a:ea typeface="+mj-ea"/>
              </a:rPr>
              <a:t>Platform Overspecification strategy</a:t>
            </a:r>
          </a:p>
          <a:p>
            <a:pPr marL="0" indent="0">
              <a:buNone/>
            </a:pPr>
            <a:r>
              <a:rPr kumimoji="1" lang="en-US" altLang="ko-Kore-KR" sz="2400" b="1" dirty="0">
                <a:solidFill>
                  <a:srgbClr val="0070C0"/>
                </a:solidFill>
                <a:latin typeface="+mj-ea"/>
                <a:ea typeface="+mj-ea"/>
              </a:rPr>
              <a:t>Pros</a:t>
            </a:r>
          </a:p>
          <a:p>
            <a:pPr>
              <a:buFontTx/>
              <a:buChar char="-"/>
            </a:pPr>
            <a:r>
              <a:rPr kumimoji="1" lang="en-US" altLang="ko-KR" sz="1600" dirty="0">
                <a:latin typeface="+mj-ea"/>
                <a:ea typeface="+mj-ea"/>
              </a:rPr>
              <a:t>long-term</a:t>
            </a:r>
            <a:r>
              <a:rPr kumimoji="1" lang="ko-KR" altLang="en-US" sz="1600" dirty="0" err="1">
                <a:latin typeface="+mj-ea"/>
                <a:ea typeface="+mj-ea"/>
              </a:rPr>
              <a:t>으로</a:t>
            </a:r>
            <a:r>
              <a:rPr kumimoji="1" lang="ko-KR" altLang="en-US" sz="1600" dirty="0">
                <a:latin typeface="+mj-ea"/>
                <a:ea typeface="+mj-ea"/>
              </a:rPr>
              <a:t> </a:t>
            </a:r>
            <a:r>
              <a:rPr kumimoji="1" lang="ko-KR" altLang="en-US" sz="1600" dirty="0" err="1">
                <a:latin typeface="+mj-ea"/>
                <a:ea typeface="+mj-ea"/>
              </a:rPr>
              <a:t>끌고가</a:t>
            </a:r>
            <a:r>
              <a:rPr kumimoji="1" lang="en-US" altLang="ko-KR" sz="1600" dirty="0">
                <a:latin typeface="+mj-ea"/>
                <a:ea typeface="+mj-ea"/>
              </a:rPr>
              <a:t>,</a:t>
            </a:r>
            <a:r>
              <a:rPr kumimoji="1" lang="ko-KR" altLang="en-US" sz="1600" dirty="0">
                <a:latin typeface="+mj-ea"/>
                <a:ea typeface="+mj-ea"/>
              </a:rPr>
              <a:t> 더욱 오래 </a:t>
            </a:r>
            <a:r>
              <a:rPr kumimoji="1" lang="en-US" altLang="ko-KR" sz="1600" dirty="0">
                <a:latin typeface="+mj-ea"/>
                <a:ea typeface="+mj-ea"/>
              </a:rPr>
              <a:t>platform</a:t>
            </a:r>
            <a:r>
              <a:rPr kumimoji="1" lang="ko-KR" altLang="en-US" sz="1600" dirty="0">
                <a:latin typeface="+mj-ea"/>
                <a:ea typeface="+mj-ea"/>
              </a:rPr>
              <a:t>을 사용 가능</a:t>
            </a:r>
            <a:r>
              <a:rPr kumimoji="1" lang="en-US" altLang="ko-KR" sz="1600" dirty="0">
                <a:latin typeface="+mj-ea"/>
                <a:ea typeface="+mj-ea"/>
              </a:rPr>
              <a:t>.</a:t>
            </a:r>
          </a:p>
          <a:p>
            <a:pPr>
              <a:buFontTx/>
              <a:buChar char="-"/>
            </a:pPr>
            <a:r>
              <a:rPr kumimoji="1" lang="ko-KR" altLang="en-US" sz="1600" dirty="0">
                <a:latin typeface="+mj-ea"/>
                <a:ea typeface="+mj-ea"/>
              </a:rPr>
              <a:t>처음엔 </a:t>
            </a:r>
            <a:r>
              <a:rPr kumimoji="1" lang="en-US" altLang="ko-KR" sz="1600" dirty="0">
                <a:latin typeface="+mj-ea"/>
                <a:ea typeface="+mj-ea"/>
              </a:rPr>
              <a:t>over </a:t>
            </a:r>
            <a:r>
              <a:rPr kumimoji="1" lang="ko-KR" altLang="en-US" sz="1600" dirty="0">
                <a:latin typeface="+mj-ea"/>
                <a:ea typeface="+mj-ea"/>
              </a:rPr>
              <a:t>이지만</a:t>
            </a:r>
            <a:r>
              <a:rPr kumimoji="1" lang="en-US" altLang="ko-KR" sz="1600" dirty="0">
                <a:latin typeface="+mj-ea"/>
                <a:ea typeface="+mj-ea"/>
              </a:rPr>
              <a:t>,</a:t>
            </a:r>
            <a:r>
              <a:rPr kumimoji="1" lang="ko-KR" altLang="en-US" sz="1600" dirty="0">
                <a:latin typeface="+mj-ea"/>
                <a:ea typeface="+mj-ea"/>
              </a:rPr>
              <a:t> </a:t>
            </a:r>
            <a:r>
              <a:rPr kumimoji="1" lang="en-US" altLang="ko-KR" sz="1600" dirty="0">
                <a:latin typeface="+mj-ea"/>
                <a:ea typeface="+mj-ea"/>
              </a:rPr>
              <a:t>over – fit – under </a:t>
            </a:r>
            <a:r>
              <a:rPr kumimoji="1" lang="ko-KR" altLang="en-US" sz="1600" dirty="0">
                <a:latin typeface="+mj-ea"/>
                <a:ea typeface="+mj-ea"/>
              </a:rPr>
              <a:t>로 진행하기에 계속해서 </a:t>
            </a:r>
            <a:r>
              <a:rPr kumimoji="1" lang="en-US" altLang="ko-KR" sz="1600" dirty="0">
                <a:latin typeface="+mj-ea"/>
                <a:ea typeface="+mj-ea"/>
              </a:rPr>
              <a:t>loss</a:t>
            </a:r>
            <a:r>
              <a:rPr kumimoji="1" lang="ko-KR" altLang="en-US" sz="1600" dirty="0">
                <a:latin typeface="+mj-ea"/>
                <a:ea typeface="+mj-ea"/>
              </a:rPr>
              <a:t>가 발생하는 것은 아님</a:t>
            </a:r>
            <a:r>
              <a:rPr kumimoji="1" lang="en-US" altLang="ko-KR" sz="1600" dirty="0">
                <a:latin typeface="+mj-ea"/>
                <a:ea typeface="+mj-ea"/>
              </a:rPr>
              <a:t>.</a:t>
            </a:r>
          </a:p>
          <a:p>
            <a:pPr>
              <a:buFontTx/>
              <a:buChar char="-"/>
            </a:pPr>
            <a:r>
              <a:rPr kumimoji="1" lang="ko-KR" altLang="en-US" sz="1600" dirty="0">
                <a:latin typeface="+mj-ea"/>
                <a:ea typeface="+mj-ea"/>
              </a:rPr>
              <a:t>정비 용이</a:t>
            </a:r>
            <a:r>
              <a:rPr kumimoji="1" lang="en-US" altLang="ko-KR" sz="1600" dirty="0">
                <a:latin typeface="+mj-ea"/>
                <a:ea typeface="+mj-ea"/>
              </a:rPr>
              <a:t>,</a:t>
            </a:r>
            <a:r>
              <a:rPr kumimoji="1" lang="ko-KR" altLang="en-US" sz="1600" dirty="0">
                <a:latin typeface="+mj-ea"/>
                <a:ea typeface="+mj-ea"/>
              </a:rPr>
              <a:t> 제품 </a:t>
            </a:r>
            <a:r>
              <a:rPr kumimoji="1" lang="en-US" altLang="ko-KR" sz="1600" dirty="0">
                <a:latin typeface="+mj-ea"/>
                <a:ea typeface="+mj-ea"/>
              </a:rPr>
              <a:t>complexity</a:t>
            </a:r>
            <a:r>
              <a:rPr kumimoji="1" lang="ko-KR" altLang="en-US" sz="1600" dirty="0">
                <a:latin typeface="+mj-ea"/>
                <a:ea typeface="+mj-ea"/>
              </a:rPr>
              <a:t> 증가 방지</a:t>
            </a:r>
            <a:r>
              <a:rPr kumimoji="1" lang="en-US" altLang="ko-KR" sz="1600" dirty="0">
                <a:latin typeface="+mj-ea"/>
                <a:ea typeface="+mj-ea"/>
              </a:rPr>
              <a:t>.</a:t>
            </a:r>
          </a:p>
          <a:p>
            <a:pPr>
              <a:buFontTx/>
              <a:buChar char="-"/>
            </a:pPr>
            <a:r>
              <a:rPr kumimoji="1" lang="en-US" altLang="ko-KR" sz="1600" dirty="0">
                <a:latin typeface="+mj-ea"/>
                <a:ea typeface="+mj-ea"/>
              </a:rPr>
              <a:t>Platform</a:t>
            </a:r>
            <a:r>
              <a:rPr kumimoji="1" lang="ko-KR" altLang="en-US" sz="1600" dirty="0">
                <a:latin typeface="+mj-ea"/>
                <a:ea typeface="+mj-ea"/>
              </a:rPr>
              <a:t>을 설계할 때에 여러 부서 </a:t>
            </a:r>
            <a:r>
              <a:rPr kumimoji="1" lang="en-US" altLang="ko-KR" sz="1600" dirty="0">
                <a:latin typeface="+mj-ea"/>
                <a:ea typeface="+mj-ea"/>
              </a:rPr>
              <a:t>(marketing, manufacturing</a:t>
            </a:r>
            <a:r>
              <a:rPr kumimoji="1" lang="ko-KR" altLang="en-US" sz="1600" dirty="0">
                <a:latin typeface="+mj-ea"/>
                <a:ea typeface="+mj-ea"/>
              </a:rPr>
              <a:t> </a:t>
            </a:r>
            <a:r>
              <a:rPr kumimoji="1" lang="en-US" altLang="ko-KR" sz="1600" dirty="0" err="1">
                <a:latin typeface="+mj-ea"/>
                <a:ea typeface="+mj-ea"/>
              </a:rPr>
              <a:t>etc</a:t>
            </a:r>
            <a:r>
              <a:rPr kumimoji="1" lang="en-US" altLang="ko-KR" sz="1600" dirty="0">
                <a:latin typeface="+mj-ea"/>
                <a:ea typeface="+mj-ea"/>
              </a:rPr>
              <a:t>)</a:t>
            </a:r>
            <a:r>
              <a:rPr kumimoji="1" lang="ko-KR" altLang="en-US" sz="1600" dirty="0">
                <a:latin typeface="+mj-ea"/>
                <a:ea typeface="+mj-ea"/>
              </a:rPr>
              <a:t>에서 </a:t>
            </a:r>
            <a:r>
              <a:rPr kumimoji="1" lang="ko-KR" altLang="en-US" sz="1600" dirty="0" err="1">
                <a:latin typeface="+mj-ea"/>
                <a:ea typeface="+mj-ea"/>
              </a:rPr>
              <a:t>통일화되게</a:t>
            </a:r>
            <a:r>
              <a:rPr kumimoji="1" lang="ko-KR" altLang="en-US" sz="1600" dirty="0">
                <a:latin typeface="+mj-ea"/>
                <a:ea typeface="+mj-ea"/>
              </a:rPr>
              <a:t> 사용 가능</a:t>
            </a:r>
            <a:r>
              <a:rPr kumimoji="1" lang="en-US" altLang="ko-KR" sz="1600" dirty="0">
                <a:latin typeface="+mj-ea"/>
                <a:ea typeface="+mj-ea"/>
              </a:rPr>
              <a:t>.</a:t>
            </a:r>
          </a:p>
          <a:p>
            <a:pPr marL="0" indent="0">
              <a:buNone/>
            </a:pPr>
            <a:r>
              <a:rPr kumimoji="1" lang="en-US" altLang="ko-Kore-KR" sz="2400" b="1" dirty="0">
                <a:solidFill>
                  <a:srgbClr val="FF0000"/>
                </a:solidFill>
                <a:latin typeface="+mj-ea"/>
                <a:ea typeface="+mj-ea"/>
              </a:rPr>
              <a:t>Cons</a:t>
            </a:r>
            <a:endParaRPr kumimoji="1" lang="en-US" altLang="ko-Kore-KR" b="1" dirty="0">
              <a:solidFill>
                <a:srgbClr val="FF0000"/>
              </a:solidFill>
              <a:latin typeface="+mj-ea"/>
              <a:ea typeface="+mj-ea"/>
            </a:endParaRPr>
          </a:p>
          <a:p>
            <a:pPr>
              <a:buFontTx/>
              <a:buChar char="-"/>
            </a:pPr>
            <a:r>
              <a:rPr kumimoji="1" lang="en-US" altLang="ko-Kore-KR" sz="1600" dirty="0">
                <a:latin typeface="+mj-ea"/>
                <a:ea typeface="+mj-ea"/>
              </a:rPr>
              <a:t>Overspecification</a:t>
            </a:r>
            <a:r>
              <a:rPr kumimoji="1" lang="ko-KR" altLang="en-US" sz="1600" dirty="0" err="1">
                <a:latin typeface="+mj-ea"/>
                <a:ea typeface="+mj-ea"/>
              </a:rPr>
              <a:t>으로</a:t>
            </a:r>
            <a:r>
              <a:rPr kumimoji="1" lang="ko-KR" altLang="en-US" sz="1600" dirty="0">
                <a:latin typeface="+mj-ea"/>
                <a:ea typeface="+mj-ea"/>
              </a:rPr>
              <a:t> 인한 단가 상승</a:t>
            </a:r>
            <a:r>
              <a:rPr kumimoji="1" lang="en-US" altLang="ko-KR" sz="1600" dirty="0">
                <a:latin typeface="+mj-ea"/>
                <a:ea typeface="+mj-ea"/>
              </a:rPr>
              <a:t>,</a:t>
            </a:r>
            <a:r>
              <a:rPr kumimoji="1" lang="ko-KR" altLang="en-US" sz="1600" dirty="0">
                <a:latin typeface="+mj-ea"/>
                <a:ea typeface="+mj-ea"/>
              </a:rPr>
              <a:t> 제품 가격 상승으로 인한 소비자 수요 감소 </a:t>
            </a:r>
            <a:r>
              <a:rPr kumimoji="1" lang="en-US" altLang="ko-KR" sz="1600" dirty="0">
                <a:latin typeface="+mj-ea"/>
                <a:ea typeface="+mj-ea"/>
                <a:sym typeface="Wingdings" pitchFamily="2" charset="2"/>
              </a:rPr>
              <a:t></a:t>
            </a:r>
            <a:r>
              <a:rPr kumimoji="1" lang="ko-KR" altLang="en-US" sz="1600" dirty="0">
                <a:latin typeface="+mj-ea"/>
                <a:ea typeface="+mj-ea"/>
                <a:sym typeface="Wingdings" pitchFamily="2" charset="2"/>
              </a:rPr>
              <a:t> </a:t>
            </a:r>
            <a:r>
              <a:rPr kumimoji="1" lang="en-US" altLang="ko-KR" sz="1600" dirty="0">
                <a:latin typeface="+mj-ea"/>
                <a:ea typeface="+mj-ea"/>
                <a:sym typeface="Wingdings" pitchFamily="2" charset="2"/>
              </a:rPr>
              <a:t>market share </a:t>
            </a:r>
            <a:r>
              <a:rPr kumimoji="1" lang="ko-KR" altLang="en-US" sz="1600" dirty="0">
                <a:latin typeface="+mj-ea"/>
                <a:ea typeface="+mj-ea"/>
                <a:sym typeface="Wingdings" pitchFamily="2" charset="2"/>
              </a:rPr>
              <a:t>손실</a:t>
            </a:r>
            <a:endParaRPr kumimoji="1" lang="en-US" altLang="ko-KR" sz="1600" dirty="0">
              <a:latin typeface="+mj-ea"/>
              <a:ea typeface="+mj-ea"/>
              <a:sym typeface="Wingdings" pitchFamily="2" charset="2"/>
            </a:endParaRPr>
          </a:p>
        </p:txBody>
      </p:sp>
      <p:sp>
        <p:nvSpPr>
          <p:cNvPr id="14" name="TextBox 13">
            <a:extLst>
              <a:ext uri="{FF2B5EF4-FFF2-40B4-BE49-F238E27FC236}">
                <a16:creationId xmlns:a16="http://schemas.microsoft.com/office/drawing/2014/main" id="{76B9C7BE-12F0-B133-D6DE-C69BFF1165FC}"/>
              </a:ext>
            </a:extLst>
          </p:cNvPr>
          <p:cNvSpPr txBox="1"/>
          <p:nvPr/>
        </p:nvSpPr>
        <p:spPr>
          <a:xfrm>
            <a:off x="0" y="5513725"/>
            <a:ext cx="11872912" cy="1754326"/>
          </a:xfrm>
          <a:prstGeom prst="rect">
            <a:avLst/>
          </a:prstGeom>
          <a:noFill/>
        </p:spPr>
        <p:txBody>
          <a:bodyPr wrap="square">
            <a:spAutoFit/>
          </a:bodyPr>
          <a:lstStyle/>
          <a:p>
            <a:pPr lvl="1"/>
            <a:r>
              <a:rPr kumimoji="1" lang="ko-Kore-KR" altLang="en-US" sz="1800" dirty="0">
                <a:latin typeface="+mj-ea"/>
                <a:ea typeface="+mj-ea"/>
              </a:rPr>
              <a:t>다른 </a:t>
            </a:r>
            <a:r>
              <a:rPr kumimoji="1" lang="en-US" altLang="ko-Kore-KR" sz="1800" dirty="0">
                <a:latin typeface="+mj-ea"/>
                <a:ea typeface="+mj-ea"/>
              </a:rPr>
              <a:t>c</a:t>
            </a:r>
            <a:r>
              <a:rPr kumimoji="1" lang="en-US" altLang="ko-KR" sz="1800" dirty="0">
                <a:latin typeface="+mj-ea"/>
                <a:ea typeface="+mj-ea"/>
              </a:rPr>
              <a:t>omponent</a:t>
            </a:r>
            <a:r>
              <a:rPr kumimoji="1" lang="ko-KR" altLang="en-US" sz="1800" dirty="0">
                <a:latin typeface="+mj-ea"/>
                <a:ea typeface="+mj-ea"/>
              </a:rPr>
              <a:t>의 기술 개발이 </a:t>
            </a:r>
            <a:r>
              <a:rPr kumimoji="1" lang="ko-KR" altLang="en-US" sz="1800" dirty="0" err="1">
                <a:latin typeface="+mj-ea"/>
                <a:ea typeface="+mj-ea"/>
              </a:rPr>
              <a:t>쉬워짐</a:t>
            </a:r>
            <a:r>
              <a:rPr kumimoji="1" lang="ko-KR" altLang="en-US" sz="1800" dirty="0">
                <a:latin typeface="+mj-ea"/>
                <a:ea typeface="+mj-ea"/>
              </a:rPr>
              <a:t> </a:t>
            </a:r>
            <a:r>
              <a:rPr kumimoji="1" lang="en-US" altLang="ko-KR" sz="1800" dirty="0">
                <a:latin typeface="+mj-ea"/>
                <a:ea typeface="+mj-ea"/>
              </a:rPr>
              <a:t>(cost, time)</a:t>
            </a:r>
            <a:r>
              <a:rPr kumimoji="1" lang="ko-KR" altLang="en-US" sz="1800" dirty="0">
                <a:latin typeface="+mj-ea"/>
                <a:ea typeface="+mj-ea"/>
              </a:rPr>
              <a:t>을 어떻게 </a:t>
            </a:r>
            <a:r>
              <a:rPr kumimoji="1" lang="en-US" altLang="ko-KR" sz="1800" dirty="0">
                <a:latin typeface="+mj-ea"/>
                <a:ea typeface="+mj-ea"/>
              </a:rPr>
              <a:t>???? (</a:t>
            </a:r>
            <a:r>
              <a:rPr kumimoji="1" lang="en-US" altLang="ko-KR" dirty="0">
                <a:latin typeface="+mj-ea"/>
                <a:ea typeface="+mj-ea"/>
              </a:rPr>
              <a:t>Monte Carlo </a:t>
            </a:r>
            <a:r>
              <a:rPr kumimoji="1" lang="en-US" altLang="ko-Kore-KR" sz="1800" dirty="0">
                <a:latin typeface="+mj-ea"/>
                <a:ea typeface="+mj-ea"/>
              </a:rPr>
              <a:t>Simulation?)</a:t>
            </a:r>
            <a:br>
              <a:rPr kumimoji="1" lang="en-US" altLang="ko-Kore-KR" sz="1800" dirty="0">
                <a:latin typeface="+mj-ea"/>
                <a:ea typeface="+mj-ea"/>
              </a:rPr>
            </a:br>
            <a:br>
              <a:rPr kumimoji="1" lang="en-US" altLang="ko-Kore-KR" sz="1800" dirty="0">
                <a:latin typeface="+mj-ea"/>
                <a:ea typeface="+mj-ea"/>
              </a:rPr>
            </a:br>
            <a:r>
              <a:rPr kumimoji="1" lang="en-US" altLang="ko-KR" sz="1800" dirty="0" err="1">
                <a:latin typeface="+mj-ea"/>
                <a:ea typeface="+mj-ea"/>
              </a:rPr>
              <a:t>overspec</a:t>
            </a:r>
            <a:r>
              <a:rPr kumimoji="1" lang="ko-KR" altLang="en-US" sz="1800" dirty="0">
                <a:latin typeface="+mj-ea"/>
                <a:ea typeface="+mj-ea"/>
              </a:rPr>
              <a:t> </a:t>
            </a:r>
            <a:r>
              <a:rPr kumimoji="1" lang="en-US" altLang="ko-KR" sz="1800" dirty="0">
                <a:latin typeface="+mj-ea"/>
                <a:ea typeface="+mj-ea"/>
              </a:rPr>
              <a:t>-&gt;</a:t>
            </a:r>
            <a:r>
              <a:rPr kumimoji="1" lang="ko-KR" altLang="en-US" sz="1800" dirty="0">
                <a:latin typeface="+mj-ea"/>
                <a:ea typeface="+mj-ea"/>
              </a:rPr>
              <a:t> </a:t>
            </a:r>
            <a:r>
              <a:rPr kumimoji="1" lang="en-US" altLang="ko-KR" sz="1800" dirty="0">
                <a:latin typeface="+mj-ea"/>
                <a:ea typeface="+mj-ea"/>
              </a:rPr>
              <a:t>cost</a:t>
            </a:r>
            <a:r>
              <a:rPr kumimoji="1" lang="ko-KR" altLang="en-US" sz="1800" dirty="0">
                <a:latin typeface="+mj-ea"/>
                <a:ea typeface="+mj-ea"/>
              </a:rPr>
              <a:t> 증가 </a:t>
            </a:r>
            <a:r>
              <a:rPr kumimoji="1" lang="en-US" altLang="ko-KR" sz="1800" dirty="0">
                <a:latin typeface="+mj-ea"/>
                <a:ea typeface="+mj-ea"/>
              </a:rPr>
              <a:t>-&gt;</a:t>
            </a:r>
            <a:r>
              <a:rPr kumimoji="1" lang="ko-KR" altLang="en-US" sz="1800" dirty="0">
                <a:latin typeface="+mj-ea"/>
                <a:ea typeface="+mj-ea"/>
              </a:rPr>
              <a:t> 수요 감소로 이어질 수 있음</a:t>
            </a:r>
            <a:r>
              <a:rPr kumimoji="1" lang="en-US" altLang="ko-KR" sz="1800" dirty="0">
                <a:latin typeface="+mj-ea"/>
                <a:ea typeface="+mj-ea"/>
              </a:rPr>
              <a:t>.</a:t>
            </a:r>
            <a:r>
              <a:rPr kumimoji="1" lang="ko-KR" altLang="en-US" sz="1800" dirty="0">
                <a:latin typeface="+mj-ea"/>
                <a:ea typeface="+mj-ea"/>
              </a:rPr>
              <a:t> 두 단계에서 </a:t>
            </a:r>
            <a:r>
              <a:rPr kumimoji="1" lang="en-US" altLang="ko-KR" sz="1800" dirty="0">
                <a:latin typeface="+mj-ea"/>
                <a:ea typeface="+mj-ea"/>
              </a:rPr>
              <a:t>loss</a:t>
            </a:r>
            <a:r>
              <a:rPr kumimoji="1" lang="ko-KR" altLang="en-US" sz="1800" dirty="0">
                <a:latin typeface="+mj-ea"/>
                <a:ea typeface="+mj-ea"/>
              </a:rPr>
              <a:t>가 발생함</a:t>
            </a:r>
            <a:r>
              <a:rPr kumimoji="1" lang="en-US" altLang="ko-KR" sz="1800" dirty="0">
                <a:latin typeface="+mj-ea"/>
                <a:ea typeface="+mj-ea"/>
              </a:rPr>
              <a:t>.</a:t>
            </a:r>
            <a:r>
              <a:rPr kumimoji="1" lang="ko-KR" altLang="en-US" sz="1800" dirty="0">
                <a:latin typeface="+mj-ea"/>
                <a:ea typeface="+mj-ea"/>
              </a:rPr>
              <a:t> 하지만</a:t>
            </a:r>
            <a:r>
              <a:rPr kumimoji="1" lang="en-US" altLang="ko-KR" sz="1800" dirty="0">
                <a:latin typeface="+mj-ea"/>
                <a:ea typeface="+mj-ea"/>
              </a:rPr>
              <a:t>,</a:t>
            </a:r>
            <a:r>
              <a:rPr kumimoji="1" lang="ko-KR" altLang="en-US" sz="1800" dirty="0">
                <a:latin typeface="+mj-ea"/>
                <a:ea typeface="+mj-ea"/>
              </a:rPr>
              <a:t> 이것을 어떻게 </a:t>
            </a:r>
            <a:r>
              <a:rPr kumimoji="1" lang="en-US" altLang="ko-KR" sz="1800" dirty="0">
                <a:latin typeface="+mj-ea"/>
                <a:ea typeface="+mj-ea"/>
              </a:rPr>
              <a:t>(?)</a:t>
            </a:r>
            <a:r>
              <a:rPr kumimoji="1" lang="ko-KR" altLang="en-US" sz="1800" dirty="0">
                <a:latin typeface="+mj-ea"/>
                <a:ea typeface="+mj-ea"/>
              </a:rPr>
              <a:t> 수치화</a:t>
            </a:r>
            <a:r>
              <a:rPr kumimoji="1" lang="en-US" altLang="ko-KR" sz="1800" dirty="0">
                <a:latin typeface="+mj-ea"/>
                <a:ea typeface="+mj-ea"/>
              </a:rPr>
              <a:t>.</a:t>
            </a:r>
          </a:p>
          <a:p>
            <a:pPr lvl="1"/>
            <a:endParaRPr kumimoji="1" lang="en-US" altLang="ko-Kore-KR" dirty="0">
              <a:latin typeface="+mj-ea"/>
              <a:ea typeface="+mj-ea"/>
            </a:endParaRPr>
          </a:p>
          <a:p>
            <a:pPr lvl="1"/>
            <a:r>
              <a:rPr kumimoji="1" lang="ko-KR" altLang="en-US" dirty="0">
                <a:latin typeface="+mj-ea"/>
                <a:ea typeface="+mj-ea"/>
              </a:rPr>
              <a:t>즉 기술발전이라는 것을 어떻게 </a:t>
            </a:r>
            <a:r>
              <a:rPr kumimoji="1" lang="ko-KR" altLang="en-US" dirty="0" err="1">
                <a:latin typeface="+mj-ea"/>
                <a:ea typeface="+mj-ea"/>
              </a:rPr>
              <a:t>수치화된</a:t>
            </a:r>
            <a:r>
              <a:rPr kumimoji="1" lang="ko-KR" altLang="en-US" dirty="0">
                <a:latin typeface="+mj-ea"/>
                <a:ea typeface="+mj-ea"/>
              </a:rPr>
              <a:t> </a:t>
            </a:r>
            <a:r>
              <a:rPr kumimoji="1" lang="ko-KR" altLang="en-US" dirty="0" err="1">
                <a:latin typeface="+mj-ea"/>
                <a:ea typeface="+mj-ea"/>
              </a:rPr>
              <a:t>포멧으로</a:t>
            </a:r>
            <a:r>
              <a:rPr kumimoji="1" lang="ko-KR" altLang="en-US" dirty="0">
                <a:latin typeface="+mj-ea"/>
                <a:ea typeface="+mj-ea"/>
              </a:rPr>
              <a:t> 파악할 것인지</a:t>
            </a:r>
            <a:endParaRPr kumimoji="1" lang="ko-Kore-KR" altLang="en-US" sz="1800" dirty="0">
              <a:latin typeface="+mj-ea"/>
              <a:ea typeface="+mj-ea"/>
            </a:endParaRPr>
          </a:p>
        </p:txBody>
      </p:sp>
    </p:spTree>
    <p:extLst>
      <p:ext uri="{BB962C8B-B14F-4D97-AF65-F5344CB8AC3E}">
        <p14:creationId xmlns:p14="http://schemas.microsoft.com/office/powerpoint/2010/main" val="2377379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제목 1">
            <a:extLst>
              <a:ext uri="{FF2B5EF4-FFF2-40B4-BE49-F238E27FC236}">
                <a16:creationId xmlns:a16="http://schemas.microsoft.com/office/drawing/2014/main" id="{3FAA1DFE-43FD-4521-AC53-51007D25F8B2}"/>
              </a:ext>
            </a:extLst>
          </p:cNvPr>
          <p:cNvSpPr>
            <a:spLocks noGrp="1"/>
          </p:cNvSpPr>
          <p:nvPr>
            <p:ph type="title"/>
          </p:nvPr>
        </p:nvSpPr>
        <p:spPr>
          <a:xfrm>
            <a:off x="643467" y="321734"/>
            <a:ext cx="10905066" cy="1135737"/>
          </a:xfrm>
        </p:spPr>
        <p:txBody>
          <a:bodyPr>
            <a:normAutofit/>
          </a:bodyPr>
          <a:lstStyle/>
          <a:p>
            <a:r>
              <a:rPr kumimoji="1" lang="ko-Kore-KR" altLang="en-US" sz="3600" strike="sngStrike" dirty="0"/>
              <a:t>최종 정리</a:t>
            </a:r>
          </a:p>
        </p:txBody>
      </p:sp>
      <p:sp>
        <p:nvSpPr>
          <p:cNvPr id="3" name="내용 개체 틀 2">
            <a:extLst>
              <a:ext uri="{FF2B5EF4-FFF2-40B4-BE49-F238E27FC236}">
                <a16:creationId xmlns:a16="http://schemas.microsoft.com/office/drawing/2014/main" id="{F6D29210-8913-FD95-B31B-7CDBF7747E69}"/>
              </a:ext>
            </a:extLst>
          </p:cNvPr>
          <p:cNvSpPr>
            <a:spLocks noGrp="1"/>
          </p:cNvSpPr>
          <p:nvPr>
            <p:ph idx="1"/>
          </p:nvPr>
        </p:nvSpPr>
        <p:spPr>
          <a:xfrm>
            <a:off x="643468" y="1782981"/>
            <a:ext cx="4305049" cy="4393982"/>
          </a:xfrm>
        </p:spPr>
        <p:txBody>
          <a:bodyPr>
            <a:normAutofit/>
          </a:bodyPr>
          <a:lstStyle/>
          <a:p>
            <a:r>
              <a:rPr lang="ko-KR" altLang="en-US" sz="1400" dirty="0">
                <a:effectLst/>
                <a:latin typeface="Helvetica Neue" panose="02000503000000020004" pitchFamily="2" charset="0"/>
              </a:rPr>
              <a:t>현재</a:t>
            </a:r>
            <a:r>
              <a:rPr lang="en-US" altLang="ko-KR" sz="1400" dirty="0">
                <a:effectLst/>
                <a:latin typeface="Helvetica Neue" panose="02000503000000020004" pitchFamily="2" charset="0"/>
              </a:rPr>
              <a:t>, </a:t>
            </a:r>
            <a:r>
              <a:rPr lang="ko-KR" altLang="en-US" sz="1400" dirty="0">
                <a:effectLst/>
                <a:latin typeface="Helvetica Neue" panose="02000503000000020004" pitchFamily="2" charset="0"/>
              </a:rPr>
              <a:t>속도가 매우 빠른 현 상황속에서 현재에만 맞추다 보면</a:t>
            </a:r>
            <a:r>
              <a:rPr lang="en-US" altLang="ko-KR" sz="1400" dirty="0">
                <a:effectLst/>
                <a:latin typeface="Helvetica Neue" panose="02000503000000020004" pitchFamily="2" charset="0"/>
              </a:rPr>
              <a:t>, </a:t>
            </a:r>
            <a:r>
              <a:rPr lang="en" altLang="ko-Kore-KR" sz="1400" dirty="0">
                <a:effectLst/>
                <a:latin typeface="Helvetica Neue" panose="02000503000000020004" pitchFamily="2" charset="0"/>
              </a:rPr>
              <a:t>long-term </a:t>
            </a:r>
            <a:r>
              <a:rPr lang="ko-KR" altLang="en-US" sz="1400" dirty="0">
                <a:effectLst/>
                <a:latin typeface="Helvetica Neue" panose="02000503000000020004" pitchFamily="2" charset="0"/>
              </a:rPr>
              <a:t>이윤을 얻고자 하는 </a:t>
            </a:r>
            <a:r>
              <a:rPr lang="en" altLang="ko-Kore-KR" sz="1400" dirty="0">
                <a:effectLst/>
                <a:latin typeface="Helvetica Neue" panose="02000503000000020004" pitchFamily="2" charset="0"/>
              </a:rPr>
              <a:t>product platform</a:t>
            </a:r>
            <a:r>
              <a:rPr lang="ko-KR" altLang="en-US" sz="1400" dirty="0">
                <a:effectLst/>
                <a:latin typeface="Helvetica Neue" panose="02000503000000020004" pitchFamily="2" charset="0"/>
              </a:rPr>
              <a:t>의 이유가 사라진다</a:t>
            </a:r>
            <a:r>
              <a:rPr lang="en-US" altLang="ko-KR" sz="1400" dirty="0">
                <a:effectLst/>
                <a:latin typeface="Helvetica Neue" panose="02000503000000020004" pitchFamily="2" charset="0"/>
              </a:rPr>
              <a:t>.</a:t>
            </a:r>
          </a:p>
          <a:p>
            <a:r>
              <a:rPr lang="ko-KR" altLang="en-US" sz="1400" dirty="0">
                <a:effectLst/>
                <a:latin typeface="Helvetica Neue" panose="02000503000000020004" pitchFamily="2" charset="0"/>
              </a:rPr>
              <a:t>따라서</a:t>
            </a:r>
            <a:r>
              <a:rPr lang="en-US" altLang="ko-KR" sz="1400" dirty="0">
                <a:effectLst/>
                <a:latin typeface="Helvetica Neue" panose="02000503000000020004" pitchFamily="2" charset="0"/>
              </a:rPr>
              <a:t>, </a:t>
            </a:r>
            <a:r>
              <a:rPr lang="ko-KR" altLang="en-US" sz="1400" dirty="0">
                <a:effectLst/>
                <a:latin typeface="Helvetica Neue" panose="02000503000000020004" pitchFamily="2" charset="0"/>
              </a:rPr>
              <a:t>외부요소 </a:t>
            </a:r>
            <a:r>
              <a:rPr lang="en-US" altLang="ko-KR" sz="1400" dirty="0">
                <a:effectLst/>
                <a:latin typeface="Helvetica Neue" panose="02000503000000020004" pitchFamily="2" charset="0"/>
              </a:rPr>
              <a:t>(</a:t>
            </a:r>
            <a:r>
              <a:rPr lang="ko-KR" altLang="en-US" sz="1400" dirty="0">
                <a:effectLst/>
                <a:latin typeface="Helvetica Neue" panose="02000503000000020004" pitchFamily="2" charset="0"/>
              </a:rPr>
              <a:t>유기체가 외부에 적용하듯이</a:t>
            </a:r>
            <a:r>
              <a:rPr lang="en-US" altLang="ko-KR" sz="1400" dirty="0">
                <a:effectLst/>
                <a:latin typeface="Helvetica Neue" panose="02000503000000020004" pitchFamily="2" charset="0"/>
              </a:rPr>
              <a:t>)</a:t>
            </a:r>
            <a:r>
              <a:rPr lang="ko-KR" altLang="en-US" sz="1400" dirty="0">
                <a:effectLst/>
                <a:latin typeface="Helvetica Neue" panose="02000503000000020004" pitchFamily="2" charset="0"/>
              </a:rPr>
              <a:t>들에 초점을 맞춰</a:t>
            </a:r>
            <a:r>
              <a:rPr lang="en-US" altLang="ko-KR" sz="1400" dirty="0">
                <a:effectLst/>
                <a:latin typeface="Helvetica Neue" panose="02000503000000020004" pitchFamily="2" charset="0"/>
              </a:rPr>
              <a:t>, </a:t>
            </a:r>
            <a:r>
              <a:rPr lang="ko-KR" altLang="en-US" sz="1400" dirty="0">
                <a:effectLst/>
                <a:latin typeface="Helvetica Neue" panose="02000503000000020004" pitchFamily="2" charset="0"/>
              </a:rPr>
              <a:t>기술 속도</a:t>
            </a:r>
            <a:r>
              <a:rPr lang="en-US" altLang="ko-KR" sz="1400" dirty="0">
                <a:effectLst/>
                <a:latin typeface="Helvetica Neue" panose="02000503000000020004" pitchFamily="2" charset="0"/>
              </a:rPr>
              <a:t>, </a:t>
            </a:r>
            <a:r>
              <a:rPr lang="ko-KR" altLang="en-US" sz="1400" dirty="0">
                <a:effectLst/>
                <a:latin typeface="Helvetica Neue" panose="02000503000000020004" pitchFamily="2" charset="0"/>
              </a:rPr>
              <a:t>소비자 </a:t>
            </a:r>
            <a:r>
              <a:rPr lang="en" altLang="ko-Kore-KR" sz="1400" dirty="0">
                <a:effectLst/>
                <a:latin typeface="Helvetica Neue" panose="02000503000000020004" pitchFamily="2" charset="0"/>
              </a:rPr>
              <a:t>needs</a:t>
            </a:r>
            <a:r>
              <a:rPr lang="ko-KR" altLang="en-US" sz="1400" dirty="0">
                <a:effectLst/>
                <a:latin typeface="Helvetica Neue" panose="02000503000000020004" pitchFamily="2" charset="0"/>
              </a:rPr>
              <a:t>의 변화폭이 </a:t>
            </a:r>
            <a:r>
              <a:rPr lang="en" altLang="ko-Kore-KR" sz="1400" dirty="0">
                <a:effectLst/>
                <a:latin typeface="Helvetica Neue" panose="02000503000000020004" pitchFamily="2" charset="0"/>
              </a:rPr>
              <a:t>trends</a:t>
            </a:r>
            <a:r>
              <a:rPr lang="ko-KR" altLang="en-US" sz="1400" dirty="0">
                <a:effectLst/>
                <a:latin typeface="Helvetica Neue" panose="02000503000000020004" pitchFamily="2" charset="0"/>
              </a:rPr>
              <a:t>가 있다는 가정하에</a:t>
            </a:r>
            <a:r>
              <a:rPr lang="en-US" altLang="ko-KR" sz="1400" dirty="0">
                <a:effectLst/>
                <a:latin typeface="Helvetica Neue" panose="02000503000000020004" pitchFamily="2" charset="0"/>
              </a:rPr>
              <a:t>, (</a:t>
            </a:r>
            <a:r>
              <a:rPr lang="ko-KR" altLang="en-US" sz="1400" dirty="0">
                <a:effectLst/>
                <a:latin typeface="Helvetica Neue" panose="02000503000000020004" pitchFamily="2" charset="0"/>
              </a:rPr>
              <a:t>진화론적으로</a:t>
            </a:r>
            <a:r>
              <a:rPr lang="en-US" altLang="ko-KR" sz="1400" dirty="0">
                <a:effectLst/>
                <a:latin typeface="Helvetica Neue" panose="02000503000000020004" pitchFamily="2" charset="0"/>
              </a:rPr>
              <a:t>)</a:t>
            </a:r>
          </a:p>
          <a:p>
            <a:r>
              <a:rPr lang="ko-KR" altLang="en-US" sz="1400" dirty="0">
                <a:effectLst/>
                <a:latin typeface="Apple SD Gothic Neo" panose="02000300000000000000" pitchFamily="2" charset="-127"/>
                <a:ea typeface="Apple SD Gothic Neo" panose="02000300000000000000" pitchFamily="2" charset="-127"/>
              </a:rPr>
              <a:t>이것을</a:t>
            </a:r>
            <a:r>
              <a:rPr lang="ko-KR" altLang="en-US" sz="1400" dirty="0">
                <a:effectLst/>
                <a:latin typeface="Helvetica Neue" panose="02000503000000020004" pitchFamily="2" charset="0"/>
              </a:rPr>
              <a:t> </a:t>
            </a:r>
            <a:r>
              <a:rPr lang="ko-KR" altLang="en-US" sz="1400" dirty="0">
                <a:effectLst/>
                <a:latin typeface="Apple SD Gothic Neo" panose="02000300000000000000" pitchFamily="2" charset="-127"/>
                <a:ea typeface="Apple SD Gothic Neo" panose="02000300000000000000" pitchFamily="2" charset="-127"/>
              </a:rPr>
              <a:t>포함하여</a:t>
            </a:r>
            <a:r>
              <a:rPr lang="ko-KR" altLang="en-US" sz="1400" dirty="0">
                <a:effectLst/>
                <a:latin typeface="Helvetica Neue" panose="02000503000000020004" pitchFamily="2" charset="0"/>
              </a:rPr>
              <a:t> </a:t>
            </a:r>
            <a:r>
              <a:rPr lang="en-US" altLang="ko-KR" sz="1400" dirty="0">
                <a:effectLst/>
                <a:latin typeface="Helvetica Neue" panose="02000503000000020004" pitchFamily="2" charset="0"/>
              </a:rPr>
              <a:t>(</a:t>
            </a:r>
            <a:r>
              <a:rPr lang="ko-KR" altLang="en-US" sz="1400" dirty="0">
                <a:effectLst/>
                <a:latin typeface="Apple SD Gothic Neo" panose="02000300000000000000" pitchFamily="2" charset="-127"/>
                <a:ea typeface="Apple SD Gothic Neo" panose="02000300000000000000" pitchFamily="2" charset="-127"/>
              </a:rPr>
              <a:t>혹은</a:t>
            </a:r>
            <a:r>
              <a:rPr lang="ko-KR" altLang="en-US" sz="1400" dirty="0">
                <a:effectLst/>
                <a:latin typeface="Helvetica Neue" panose="02000503000000020004" pitchFamily="2" charset="0"/>
              </a:rPr>
              <a:t> </a:t>
            </a:r>
            <a:r>
              <a:rPr lang="ko-KR" altLang="en-US" sz="1400" dirty="0">
                <a:effectLst/>
                <a:latin typeface="Apple SD Gothic Neo" panose="02000300000000000000" pitchFamily="2" charset="-127"/>
                <a:ea typeface="Apple SD Gothic Neo" panose="02000300000000000000" pitchFamily="2" charset="-127"/>
              </a:rPr>
              <a:t>이</a:t>
            </a:r>
            <a:r>
              <a:rPr lang="ko-KR" altLang="en-US" sz="1400" dirty="0">
                <a:effectLst/>
                <a:latin typeface="Helvetica Neue" panose="02000503000000020004" pitchFamily="2" charset="0"/>
              </a:rPr>
              <a:t> </a:t>
            </a:r>
            <a:r>
              <a:rPr lang="ko-KR" altLang="en-US" sz="1400" dirty="0">
                <a:effectLst/>
                <a:latin typeface="Apple SD Gothic Neo" panose="02000300000000000000" pitchFamily="2" charset="-127"/>
                <a:ea typeface="Apple SD Gothic Neo" panose="02000300000000000000" pitchFamily="2" charset="-127"/>
              </a:rPr>
              <a:t>점을</a:t>
            </a:r>
            <a:r>
              <a:rPr lang="ko-KR" altLang="en-US" sz="1400" dirty="0">
                <a:effectLst/>
                <a:latin typeface="Helvetica Neue" panose="02000503000000020004" pitchFamily="2" charset="0"/>
              </a:rPr>
              <a:t> </a:t>
            </a:r>
            <a:r>
              <a:rPr lang="ko-KR" altLang="en-US" sz="1400" dirty="0" err="1">
                <a:effectLst/>
                <a:latin typeface="Apple SD Gothic Neo" panose="02000300000000000000" pitchFamily="2" charset="-127"/>
                <a:ea typeface="Apple SD Gothic Neo" panose="02000300000000000000" pitchFamily="2" charset="-127"/>
              </a:rPr>
              <a:t>염두하여</a:t>
            </a:r>
            <a:r>
              <a:rPr lang="en-US" altLang="ko-KR" sz="1400" dirty="0">
                <a:effectLst/>
                <a:latin typeface="Helvetica Neue" panose="02000503000000020004" pitchFamily="2" charset="0"/>
              </a:rPr>
              <a:t>) </a:t>
            </a:r>
            <a:r>
              <a:rPr lang="ko-KR" altLang="en-US" sz="1400" dirty="0">
                <a:effectLst/>
                <a:latin typeface="Apple SD Gothic Neo" panose="02000300000000000000" pitchFamily="2" charset="-127"/>
                <a:ea typeface="Apple SD Gothic Neo" panose="02000300000000000000" pitchFamily="2" charset="-127"/>
              </a:rPr>
              <a:t>좀</a:t>
            </a:r>
            <a:r>
              <a:rPr lang="ko-KR" altLang="en-US" sz="1400" dirty="0">
                <a:effectLst/>
                <a:latin typeface="Helvetica Neue" panose="02000503000000020004" pitchFamily="2" charset="0"/>
              </a:rPr>
              <a:t> </a:t>
            </a:r>
            <a:r>
              <a:rPr lang="ko-KR" altLang="en-US" sz="1400" dirty="0">
                <a:effectLst/>
                <a:latin typeface="Apple SD Gothic Neo" panose="02000300000000000000" pitchFamily="2" charset="-127"/>
                <a:ea typeface="Apple SD Gothic Neo" panose="02000300000000000000" pitchFamily="2" charset="-127"/>
              </a:rPr>
              <a:t>더</a:t>
            </a:r>
            <a:r>
              <a:rPr lang="ko-KR" altLang="en-US" sz="1400" dirty="0">
                <a:effectLst/>
                <a:latin typeface="Helvetica Neue" panose="02000503000000020004" pitchFamily="2" charset="0"/>
              </a:rPr>
              <a:t> </a:t>
            </a:r>
            <a:r>
              <a:rPr lang="ko-KR" altLang="en-US" sz="1400" dirty="0" err="1">
                <a:effectLst/>
                <a:latin typeface="Apple SD Gothic Neo" panose="02000300000000000000" pitchFamily="2" charset="-127"/>
                <a:ea typeface="Apple SD Gothic Neo" panose="02000300000000000000" pitchFamily="2" charset="-127"/>
              </a:rPr>
              <a:t>중장기적인</a:t>
            </a:r>
            <a:r>
              <a:rPr lang="ko-KR" altLang="en-US" sz="1400" dirty="0">
                <a:effectLst/>
                <a:latin typeface="Helvetica Neue" panose="02000503000000020004" pitchFamily="2" charset="0"/>
              </a:rPr>
              <a:t> </a:t>
            </a:r>
            <a:r>
              <a:rPr lang="ko-KR" altLang="en-US" sz="1400" dirty="0">
                <a:effectLst/>
                <a:latin typeface="Apple SD Gothic Neo" panose="02000300000000000000" pitchFamily="2" charset="-127"/>
                <a:ea typeface="Apple SD Gothic Neo" panose="02000300000000000000" pitchFamily="2" charset="-127"/>
              </a:rPr>
              <a:t>입장에서</a:t>
            </a:r>
            <a:r>
              <a:rPr lang="en-US" altLang="ko-KR" sz="1400" dirty="0">
                <a:effectLst/>
                <a:latin typeface="Helvetica Neue" panose="02000503000000020004" pitchFamily="2" charset="0"/>
              </a:rPr>
              <a:t>, </a:t>
            </a:r>
            <a:r>
              <a:rPr lang="en" altLang="ko-Kore-KR" sz="1400" b="1" dirty="0">
                <a:solidFill>
                  <a:srgbClr val="FF0000"/>
                </a:solidFill>
                <a:effectLst/>
                <a:latin typeface="Helvetica Neue" panose="02000503000000020004" pitchFamily="2" charset="0"/>
              </a:rPr>
              <a:t>product-</a:t>
            </a:r>
            <a:r>
              <a:rPr lang="en" altLang="ko-Kore-KR" sz="1400" b="1" dirty="0" err="1">
                <a:solidFill>
                  <a:srgbClr val="FF0000"/>
                </a:solidFill>
                <a:effectLst/>
                <a:latin typeface="Helvetica Neue" panose="02000503000000020004" pitchFamily="2" charset="0"/>
              </a:rPr>
              <a:t>overspec</a:t>
            </a:r>
            <a:r>
              <a:rPr lang="en" altLang="ko-Kore-KR" sz="1400" b="1" dirty="0">
                <a:solidFill>
                  <a:srgbClr val="FF0000"/>
                </a:solidFill>
                <a:effectLst/>
                <a:latin typeface="Helvetica Neue" panose="02000503000000020004" pitchFamily="2" charset="0"/>
              </a:rPr>
              <a:t> cost &lt; frequently changing product platform cost </a:t>
            </a:r>
            <a:r>
              <a:rPr lang="ko-KR" altLang="en-US" sz="1400" dirty="0" err="1">
                <a:effectLst/>
                <a:latin typeface="Apple SD Gothic Neo" panose="02000300000000000000" pitchFamily="2" charset="-127"/>
                <a:ea typeface="Apple SD Gothic Neo" panose="02000300000000000000" pitchFamily="2" charset="-127"/>
              </a:rPr>
              <a:t>를</a:t>
            </a:r>
            <a:r>
              <a:rPr lang="ko-KR" altLang="en-US" sz="1400" dirty="0">
                <a:effectLst/>
                <a:latin typeface="Helvetica Neue" panose="02000503000000020004" pitchFamily="2" charset="0"/>
              </a:rPr>
              <a:t> </a:t>
            </a:r>
            <a:r>
              <a:rPr lang="ko-KR" altLang="en-US" sz="1400" dirty="0">
                <a:effectLst/>
                <a:latin typeface="Apple SD Gothic Neo" panose="02000300000000000000" pitchFamily="2" charset="-127"/>
                <a:ea typeface="Apple SD Gothic Neo" panose="02000300000000000000" pitchFamily="2" charset="-127"/>
              </a:rPr>
              <a:t>이끌</a:t>
            </a:r>
            <a:r>
              <a:rPr lang="ko-KR" altLang="en-US" sz="1400" dirty="0">
                <a:effectLst/>
                <a:latin typeface="Helvetica Neue" panose="02000503000000020004" pitchFamily="2" charset="0"/>
              </a:rPr>
              <a:t> </a:t>
            </a:r>
            <a:r>
              <a:rPr lang="ko-KR" altLang="en-US" sz="1400" dirty="0">
                <a:effectLst/>
                <a:latin typeface="Apple SD Gothic Neo" panose="02000300000000000000" pitchFamily="2" charset="-127"/>
                <a:ea typeface="Apple SD Gothic Neo" panose="02000300000000000000" pitchFamily="2" charset="-127"/>
              </a:rPr>
              <a:t>수</a:t>
            </a:r>
            <a:r>
              <a:rPr lang="ko-KR" altLang="en-US" sz="1400" dirty="0">
                <a:effectLst/>
                <a:latin typeface="Helvetica Neue" panose="02000503000000020004" pitchFamily="2" charset="0"/>
              </a:rPr>
              <a:t> </a:t>
            </a:r>
            <a:r>
              <a:rPr lang="ko-KR" altLang="en-US" sz="1400" dirty="0">
                <a:effectLst/>
                <a:latin typeface="Apple SD Gothic Neo" panose="02000300000000000000" pitchFamily="2" charset="-127"/>
                <a:ea typeface="Apple SD Gothic Neo" panose="02000300000000000000" pitchFamily="2" charset="-127"/>
              </a:rPr>
              <a:t>있는</a:t>
            </a:r>
            <a:r>
              <a:rPr lang="en-US" altLang="ko-KR" sz="1400" dirty="0">
                <a:effectLst/>
                <a:latin typeface="Helvetica Neue" panose="02000503000000020004" pitchFamily="2" charset="0"/>
              </a:rPr>
              <a:t>, </a:t>
            </a:r>
            <a:r>
              <a:rPr lang="ko-KR" altLang="en-US" sz="1400" dirty="0">
                <a:effectLst/>
                <a:latin typeface="Apple SD Gothic Neo" panose="02000300000000000000" pitchFamily="2" charset="-127"/>
                <a:ea typeface="Apple SD Gothic Neo" panose="02000300000000000000" pitchFamily="2" charset="-127"/>
              </a:rPr>
              <a:t>방법론을</a:t>
            </a:r>
            <a:r>
              <a:rPr lang="ko-KR" altLang="en-US" sz="1400" dirty="0">
                <a:effectLst/>
                <a:latin typeface="Helvetica Neue" panose="02000503000000020004" pitchFamily="2" charset="0"/>
              </a:rPr>
              <a:t> </a:t>
            </a:r>
            <a:r>
              <a:rPr lang="ko-KR" altLang="en-US" sz="1400" dirty="0">
                <a:effectLst/>
                <a:latin typeface="Apple SD Gothic Neo" panose="02000300000000000000" pitchFamily="2" charset="-127"/>
                <a:ea typeface="Apple SD Gothic Neo" panose="02000300000000000000" pitchFamily="2" charset="-127"/>
              </a:rPr>
              <a:t>제공하고자</a:t>
            </a:r>
            <a:r>
              <a:rPr lang="ko-KR" altLang="en-US" sz="1400" dirty="0">
                <a:effectLst/>
                <a:latin typeface="Helvetica Neue" panose="02000503000000020004" pitchFamily="2" charset="0"/>
              </a:rPr>
              <a:t> </a:t>
            </a:r>
            <a:r>
              <a:rPr lang="ko-KR" altLang="en-US" sz="1400" dirty="0">
                <a:effectLst/>
                <a:latin typeface="Apple SD Gothic Neo" panose="02000300000000000000" pitchFamily="2" charset="-127"/>
                <a:ea typeface="Apple SD Gothic Neo" panose="02000300000000000000" pitchFamily="2" charset="-127"/>
              </a:rPr>
              <a:t>하고</a:t>
            </a:r>
            <a:r>
              <a:rPr lang="en-US" altLang="ko-KR" sz="1400" dirty="0">
                <a:effectLst/>
                <a:latin typeface="Helvetica Neue" panose="02000503000000020004" pitchFamily="2" charset="0"/>
              </a:rPr>
              <a:t>, </a:t>
            </a:r>
            <a:r>
              <a:rPr lang="ko-KR" altLang="en-US" sz="1400" dirty="0">
                <a:effectLst/>
                <a:latin typeface="Apple SD Gothic Neo" panose="02000300000000000000" pitchFamily="2" charset="-127"/>
                <a:ea typeface="Apple SD Gothic Neo" panose="02000300000000000000" pitchFamily="2" charset="-127"/>
              </a:rPr>
              <a:t>이는</a:t>
            </a:r>
            <a:r>
              <a:rPr lang="ko-KR" altLang="en-US" sz="1400" dirty="0">
                <a:effectLst/>
                <a:latin typeface="Helvetica Neue" panose="02000503000000020004" pitchFamily="2" charset="0"/>
              </a:rPr>
              <a:t>  </a:t>
            </a:r>
            <a:r>
              <a:rPr lang="en" altLang="ko-Kore-KR" sz="1400" dirty="0" err="1">
                <a:effectLst/>
                <a:latin typeface="Helvetica Neue" panose="02000503000000020004" pitchFamily="2" charset="0"/>
              </a:rPr>
              <a:t>grapgh</a:t>
            </a:r>
            <a:r>
              <a:rPr lang="ko-KR" altLang="en-US" sz="1400" dirty="0">
                <a:effectLst/>
                <a:latin typeface="Apple SD Gothic Neo" panose="02000300000000000000" pitchFamily="2" charset="-127"/>
                <a:ea typeface="Apple SD Gothic Neo" panose="02000300000000000000" pitchFamily="2" charset="-127"/>
              </a:rPr>
              <a:t>로</a:t>
            </a:r>
            <a:r>
              <a:rPr lang="ko-KR" altLang="en-US" sz="1400" dirty="0">
                <a:effectLst/>
                <a:latin typeface="Helvetica Neue" panose="02000503000000020004" pitchFamily="2" charset="0"/>
              </a:rPr>
              <a:t> </a:t>
            </a:r>
            <a:r>
              <a:rPr lang="ko-KR" altLang="en-US" sz="1400" dirty="0">
                <a:effectLst/>
                <a:latin typeface="Apple SD Gothic Neo" panose="02000300000000000000" pitchFamily="2" charset="-127"/>
                <a:ea typeface="Apple SD Gothic Neo" panose="02000300000000000000" pitchFamily="2" charset="-127"/>
              </a:rPr>
              <a:t>해결할</a:t>
            </a:r>
            <a:r>
              <a:rPr lang="ko-KR" altLang="en-US" sz="1400" dirty="0">
                <a:effectLst/>
                <a:latin typeface="Helvetica Neue" panose="02000503000000020004" pitchFamily="2" charset="0"/>
              </a:rPr>
              <a:t> </a:t>
            </a:r>
            <a:r>
              <a:rPr lang="ko-KR" altLang="en-US" sz="1400" dirty="0">
                <a:effectLst/>
                <a:latin typeface="Apple SD Gothic Neo" panose="02000300000000000000" pitchFamily="2" charset="-127"/>
                <a:ea typeface="Apple SD Gothic Neo" panose="02000300000000000000" pitchFamily="2" charset="-127"/>
              </a:rPr>
              <a:t>수</a:t>
            </a:r>
            <a:r>
              <a:rPr lang="ko-KR" altLang="en-US" sz="1400" dirty="0">
                <a:effectLst/>
                <a:latin typeface="Helvetica Neue" panose="02000503000000020004" pitchFamily="2" charset="0"/>
              </a:rPr>
              <a:t> </a:t>
            </a:r>
            <a:r>
              <a:rPr lang="ko-KR" altLang="en-US" sz="1400" dirty="0">
                <a:effectLst/>
                <a:latin typeface="Apple SD Gothic Neo" panose="02000300000000000000" pitchFamily="2" charset="-127"/>
                <a:ea typeface="Apple SD Gothic Neo" panose="02000300000000000000" pitchFamily="2" charset="-127"/>
              </a:rPr>
              <a:t>있지</a:t>
            </a:r>
            <a:r>
              <a:rPr lang="ko-KR" altLang="en-US" sz="1400" dirty="0">
                <a:effectLst/>
                <a:latin typeface="Helvetica Neue" panose="02000503000000020004" pitchFamily="2" charset="0"/>
              </a:rPr>
              <a:t> </a:t>
            </a:r>
            <a:r>
              <a:rPr lang="ko-KR" altLang="en-US" sz="1400" dirty="0">
                <a:effectLst/>
                <a:latin typeface="Apple SD Gothic Neo" panose="02000300000000000000" pitchFamily="2" charset="-127"/>
                <a:ea typeface="Apple SD Gothic Neo" panose="02000300000000000000" pitchFamily="2" charset="-127"/>
              </a:rPr>
              <a:t>않을까</a:t>
            </a:r>
            <a:r>
              <a:rPr lang="en-US" altLang="ko-KR" sz="1400" dirty="0">
                <a:effectLst/>
                <a:latin typeface="Helvetica Neue" panose="02000503000000020004" pitchFamily="2" charset="0"/>
              </a:rPr>
              <a:t>? </a:t>
            </a:r>
            <a:r>
              <a:rPr lang="ko-KR" altLang="en-US" sz="1400" dirty="0">
                <a:effectLst/>
                <a:latin typeface="Apple SD Gothic Neo" panose="02000300000000000000" pitchFamily="2" charset="-127"/>
                <a:ea typeface="Apple SD Gothic Neo" panose="02000300000000000000" pitchFamily="2" charset="-127"/>
              </a:rPr>
              <a:t>생각하고</a:t>
            </a:r>
            <a:r>
              <a:rPr lang="ko-KR" altLang="en-US" sz="1400" dirty="0">
                <a:effectLst/>
                <a:latin typeface="Helvetica Neue" panose="02000503000000020004" pitchFamily="2" charset="0"/>
              </a:rPr>
              <a:t> </a:t>
            </a:r>
            <a:r>
              <a:rPr lang="ko-KR" altLang="en-US" sz="1400" dirty="0">
                <a:effectLst/>
                <a:latin typeface="Apple SD Gothic Neo" panose="02000300000000000000" pitchFamily="2" charset="-127"/>
                <a:ea typeface="Apple SD Gothic Neo" panose="02000300000000000000" pitchFamily="2" charset="-127"/>
              </a:rPr>
              <a:t>있다</a:t>
            </a:r>
            <a:r>
              <a:rPr lang="en-US" altLang="ko-KR" sz="1400" dirty="0">
                <a:effectLst/>
                <a:latin typeface="Helvetica Neue" panose="02000503000000020004" pitchFamily="2" charset="0"/>
              </a:rPr>
              <a:t>. </a:t>
            </a:r>
          </a:p>
          <a:p>
            <a:endParaRPr lang="en-US" altLang="ko-KR" sz="1400" dirty="0">
              <a:latin typeface="Helvetica Neue" panose="02000503000000020004" pitchFamily="2" charset="0"/>
            </a:endParaRPr>
          </a:p>
          <a:p>
            <a:r>
              <a:rPr lang="en-US" altLang="ko-KR" sz="1400" dirty="0">
                <a:effectLst/>
                <a:latin typeface="Apple SD Gothic Neo" panose="02000300000000000000" pitchFamily="2" charset="-127"/>
                <a:ea typeface="Apple SD Gothic Neo" panose="02000300000000000000" pitchFamily="2" charset="-127"/>
                <a:sym typeface="Wingdings" pitchFamily="2" charset="2"/>
              </a:rPr>
              <a:t> </a:t>
            </a:r>
            <a:r>
              <a:rPr lang="ko-KR" altLang="en-US" sz="1400" b="1" dirty="0">
                <a:effectLst/>
                <a:latin typeface="Apple SD Gothic Neo" panose="02000300000000000000" pitchFamily="2" charset="-127"/>
                <a:ea typeface="Apple SD Gothic Neo" panose="02000300000000000000" pitchFamily="2" charset="-127"/>
              </a:rPr>
              <a:t>기술발전이</a:t>
            </a:r>
            <a:r>
              <a:rPr lang="ko-KR" altLang="en-US" sz="1400" b="1" dirty="0">
                <a:effectLst/>
                <a:latin typeface="Helvetica Neue" panose="02000503000000020004" pitchFamily="2" charset="0"/>
              </a:rPr>
              <a:t> </a:t>
            </a:r>
            <a:r>
              <a:rPr lang="ko-KR" altLang="en-US" sz="1400" b="1" dirty="0">
                <a:effectLst/>
                <a:latin typeface="Apple SD Gothic Neo" panose="02000300000000000000" pitchFamily="2" charset="-127"/>
                <a:ea typeface="Apple SD Gothic Neo" panose="02000300000000000000" pitchFamily="2" charset="-127"/>
              </a:rPr>
              <a:t>단순</a:t>
            </a:r>
            <a:r>
              <a:rPr lang="ko-KR" altLang="en-US" sz="1400" b="1" dirty="0">
                <a:effectLst/>
                <a:latin typeface="Helvetica Neue" panose="02000503000000020004" pitchFamily="2" charset="0"/>
              </a:rPr>
              <a:t> </a:t>
            </a:r>
            <a:r>
              <a:rPr lang="ko-KR" altLang="en-US" sz="1400" b="1" dirty="0">
                <a:effectLst/>
                <a:latin typeface="Apple SD Gothic Neo" panose="02000300000000000000" pitchFamily="2" charset="-127"/>
                <a:ea typeface="Apple SD Gothic Neo" panose="02000300000000000000" pitchFamily="2" charset="-127"/>
              </a:rPr>
              <a:t>특정</a:t>
            </a:r>
            <a:r>
              <a:rPr lang="ko-KR" altLang="en-US" sz="1400" b="1" dirty="0">
                <a:effectLst/>
                <a:latin typeface="Helvetica Neue" panose="02000503000000020004" pitchFamily="2" charset="0"/>
              </a:rPr>
              <a:t> </a:t>
            </a:r>
            <a:r>
              <a:rPr lang="en" altLang="ko-Kore-KR" sz="1400" b="1" dirty="0">
                <a:effectLst/>
                <a:latin typeface="Helvetica Neue" panose="02000503000000020004" pitchFamily="2" charset="0"/>
              </a:rPr>
              <a:t>A</a:t>
            </a:r>
            <a:r>
              <a:rPr lang="ko-KR" altLang="en-US" sz="1400" b="1" dirty="0">
                <a:effectLst/>
                <a:latin typeface="Apple SD Gothic Neo" panose="02000300000000000000" pitchFamily="2" charset="-127"/>
                <a:ea typeface="Apple SD Gothic Neo" panose="02000300000000000000" pitchFamily="2" charset="-127"/>
              </a:rPr>
              <a:t>만</a:t>
            </a:r>
            <a:r>
              <a:rPr lang="ko-KR" altLang="en-US" sz="1400" b="1" dirty="0">
                <a:effectLst/>
                <a:latin typeface="Helvetica Neue" panose="02000503000000020004" pitchFamily="2" charset="0"/>
              </a:rPr>
              <a:t> </a:t>
            </a:r>
            <a:r>
              <a:rPr lang="ko-KR" altLang="en-US" sz="1400" b="1" dirty="0">
                <a:effectLst/>
                <a:latin typeface="Apple SD Gothic Neo" panose="02000300000000000000" pitchFamily="2" charset="-127"/>
                <a:ea typeface="Apple SD Gothic Neo" panose="02000300000000000000" pitchFamily="2" charset="-127"/>
              </a:rPr>
              <a:t>영향</a:t>
            </a:r>
            <a:r>
              <a:rPr lang="ko-KR" altLang="en-US" sz="1400" b="1" dirty="0">
                <a:effectLst/>
                <a:latin typeface="Helvetica Neue" panose="02000503000000020004" pitchFamily="2" charset="0"/>
              </a:rPr>
              <a:t> </a:t>
            </a:r>
            <a:r>
              <a:rPr lang="ko-KR" altLang="en-US" sz="1400" b="1" dirty="0">
                <a:effectLst/>
                <a:latin typeface="Apple SD Gothic Neo" panose="02000300000000000000" pitchFamily="2" charset="-127"/>
                <a:ea typeface="Apple SD Gothic Neo" panose="02000300000000000000" pitchFamily="2" charset="-127"/>
              </a:rPr>
              <a:t>있는게</a:t>
            </a:r>
            <a:r>
              <a:rPr lang="ko-KR" altLang="en-US" sz="1400" b="1" dirty="0">
                <a:effectLst/>
                <a:latin typeface="Helvetica Neue" panose="02000503000000020004" pitchFamily="2" charset="0"/>
              </a:rPr>
              <a:t> </a:t>
            </a:r>
            <a:r>
              <a:rPr lang="ko-KR" altLang="en-US" sz="1400" b="1" dirty="0">
                <a:effectLst/>
                <a:latin typeface="Apple SD Gothic Neo" panose="02000300000000000000" pitchFamily="2" charset="-127"/>
                <a:ea typeface="Apple SD Gothic Neo" panose="02000300000000000000" pitchFamily="2" charset="-127"/>
              </a:rPr>
              <a:t>아니다</a:t>
            </a:r>
            <a:r>
              <a:rPr lang="en-US" altLang="ko-KR" sz="1400" b="1" dirty="0">
                <a:effectLst/>
                <a:latin typeface="Helvetica Neue" panose="02000503000000020004" pitchFamily="2" charset="0"/>
              </a:rPr>
              <a:t>. </a:t>
            </a:r>
            <a:r>
              <a:rPr lang="ko-KR" altLang="en-US" sz="1400" b="1" dirty="0">
                <a:effectLst/>
                <a:latin typeface="Apple SD Gothic Neo" panose="02000300000000000000" pitchFamily="2" charset="-127"/>
                <a:ea typeface="Apple SD Gothic Neo" panose="02000300000000000000" pitchFamily="2" charset="-127"/>
              </a:rPr>
              <a:t>기존의</a:t>
            </a:r>
            <a:r>
              <a:rPr lang="ko-KR" altLang="en-US" sz="1400" b="1" dirty="0">
                <a:effectLst/>
                <a:latin typeface="Helvetica Neue" panose="02000503000000020004" pitchFamily="2" charset="0"/>
              </a:rPr>
              <a:t> </a:t>
            </a:r>
            <a:r>
              <a:rPr lang="en" altLang="ko-Kore-KR" sz="1400" b="1" dirty="0">
                <a:effectLst/>
                <a:latin typeface="Helvetica Neue" panose="02000503000000020004" pitchFamily="2" charset="0"/>
              </a:rPr>
              <a:t>product components (</a:t>
            </a:r>
            <a:r>
              <a:rPr lang="ko-KR" altLang="en-US" sz="1400" b="1" dirty="0">
                <a:effectLst/>
                <a:latin typeface="Apple SD Gothic Neo" panose="02000300000000000000" pitchFamily="2" charset="-127"/>
                <a:ea typeface="Apple SD Gothic Neo" panose="02000300000000000000" pitchFamily="2" charset="-127"/>
              </a:rPr>
              <a:t>주위의</a:t>
            </a:r>
            <a:r>
              <a:rPr lang="en-US" altLang="ko-KR" sz="1400" b="1" dirty="0">
                <a:effectLst/>
                <a:latin typeface="Helvetica Neue" panose="02000503000000020004" pitchFamily="2" charset="0"/>
              </a:rPr>
              <a:t>, </a:t>
            </a:r>
            <a:r>
              <a:rPr lang="ko-KR" altLang="en-US" sz="1400" b="1" dirty="0">
                <a:effectLst/>
                <a:latin typeface="Apple SD Gothic Neo" panose="02000300000000000000" pitchFamily="2" charset="-127"/>
                <a:ea typeface="Apple SD Gothic Neo" panose="02000300000000000000" pitchFamily="2" charset="-127"/>
              </a:rPr>
              <a:t>다른</a:t>
            </a:r>
            <a:r>
              <a:rPr lang="ko-KR" altLang="en-US" sz="1400" b="1" dirty="0">
                <a:effectLst/>
                <a:latin typeface="Helvetica Neue" panose="02000503000000020004" pitchFamily="2" charset="0"/>
              </a:rPr>
              <a:t> </a:t>
            </a:r>
            <a:r>
              <a:rPr lang="ko-KR" altLang="en-US" sz="1400" b="1" dirty="0">
                <a:effectLst/>
                <a:latin typeface="Apple SD Gothic Neo" panose="02000300000000000000" pitchFamily="2" charset="-127"/>
                <a:ea typeface="Apple SD Gothic Neo" panose="02000300000000000000" pitchFamily="2" charset="-127"/>
              </a:rPr>
              <a:t>요소들</a:t>
            </a:r>
            <a:r>
              <a:rPr lang="en-US" altLang="ko-KR" sz="1400" b="1" dirty="0">
                <a:effectLst/>
                <a:latin typeface="Helvetica Neue" panose="02000503000000020004" pitchFamily="2" charset="0"/>
              </a:rPr>
              <a:t>)</a:t>
            </a:r>
            <a:r>
              <a:rPr lang="ko-KR" altLang="en-US" sz="1400" b="1" dirty="0">
                <a:effectLst/>
                <a:latin typeface="Apple SD Gothic Neo" panose="02000300000000000000" pitchFamily="2" charset="-127"/>
                <a:ea typeface="Apple SD Gothic Neo" panose="02000300000000000000" pitchFamily="2" charset="-127"/>
              </a:rPr>
              <a:t>가</a:t>
            </a:r>
            <a:r>
              <a:rPr lang="ko-KR" altLang="en-US" sz="1400" b="1" dirty="0">
                <a:effectLst/>
                <a:latin typeface="Helvetica Neue" panose="02000503000000020004" pitchFamily="2" charset="0"/>
              </a:rPr>
              <a:t> </a:t>
            </a:r>
            <a:r>
              <a:rPr lang="en" altLang="ko-Kore-KR" sz="1400" b="1" dirty="0">
                <a:effectLst/>
                <a:latin typeface="Helvetica Neue" panose="02000503000000020004" pitchFamily="2" charset="0"/>
              </a:rPr>
              <a:t>upper bound</a:t>
            </a:r>
            <a:r>
              <a:rPr lang="ko-KR" altLang="en-US" sz="1400" dirty="0" err="1">
                <a:effectLst/>
                <a:latin typeface="Apple SD Gothic Neo" panose="02000300000000000000" pitchFamily="2" charset="-127"/>
                <a:ea typeface="Apple SD Gothic Neo" panose="02000300000000000000" pitchFamily="2" charset="-127"/>
              </a:rPr>
              <a:t>를</a:t>
            </a:r>
            <a:r>
              <a:rPr lang="ko-KR" altLang="en-US" sz="1400" dirty="0">
                <a:effectLst/>
                <a:latin typeface="Helvetica Neue" panose="02000503000000020004" pitchFamily="2" charset="0"/>
              </a:rPr>
              <a:t> </a:t>
            </a:r>
            <a:r>
              <a:rPr lang="ko-KR" altLang="en-US" sz="1400" dirty="0">
                <a:effectLst/>
                <a:latin typeface="Apple SD Gothic Neo" panose="02000300000000000000" pitchFamily="2" charset="-127"/>
                <a:ea typeface="Apple SD Gothic Neo" panose="02000300000000000000" pitchFamily="2" charset="-127"/>
              </a:rPr>
              <a:t>주는</a:t>
            </a:r>
            <a:r>
              <a:rPr lang="ko-KR" altLang="en-US" sz="1400" dirty="0">
                <a:effectLst/>
                <a:latin typeface="Helvetica Neue" panose="02000503000000020004" pitchFamily="2" charset="0"/>
              </a:rPr>
              <a:t> </a:t>
            </a:r>
            <a:r>
              <a:rPr lang="ko-KR" altLang="en-US" sz="1400" dirty="0">
                <a:effectLst/>
                <a:latin typeface="Apple SD Gothic Neo" panose="02000300000000000000" pitchFamily="2" charset="-127"/>
                <a:ea typeface="Apple SD Gothic Neo" panose="02000300000000000000" pitchFamily="2" charset="-127"/>
              </a:rPr>
              <a:t>것</a:t>
            </a:r>
            <a:r>
              <a:rPr lang="ko-KR" altLang="en-US" sz="1400" dirty="0">
                <a:effectLst/>
                <a:latin typeface="Helvetica Neue" panose="02000503000000020004" pitchFamily="2" charset="0"/>
              </a:rPr>
              <a:t> </a:t>
            </a:r>
            <a:r>
              <a:rPr lang="ko-KR" altLang="en-US" sz="1400" dirty="0">
                <a:effectLst/>
                <a:latin typeface="Apple SD Gothic Neo" panose="02000300000000000000" pitchFamily="2" charset="-127"/>
                <a:ea typeface="Apple SD Gothic Neo" panose="02000300000000000000" pitchFamily="2" charset="-127"/>
              </a:rPr>
              <a:t>같다</a:t>
            </a:r>
            <a:r>
              <a:rPr lang="en-US" altLang="ko-KR" sz="1400" dirty="0">
                <a:effectLst/>
                <a:latin typeface="Helvetica Neue" panose="02000503000000020004" pitchFamily="2" charset="0"/>
              </a:rPr>
              <a:t>.</a:t>
            </a:r>
          </a:p>
          <a:p>
            <a:endParaRPr lang="en-US" altLang="ko-KR" sz="1400" dirty="0">
              <a:effectLst/>
              <a:latin typeface="Helvetica Neue" panose="02000503000000020004" pitchFamily="2" charset="0"/>
            </a:endParaRPr>
          </a:p>
          <a:p>
            <a:endParaRPr kumimoji="1" lang="ko-Kore-KR" altLang="en-US" sz="1400" dirty="0"/>
          </a:p>
        </p:txBody>
      </p:sp>
      <p:grpSp>
        <p:nvGrpSpPr>
          <p:cNvPr id="18"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그림 3">
            <a:extLst>
              <a:ext uri="{FF2B5EF4-FFF2-40B4-BE49-F238E27FC236}">
                <a16:creationId xmlns:a16="http://schemas.microsoft.com/office/drawing/2014/main" id="{FF543B1E-E1E7-CFC3-0FE0-7BC43EE78298}"/>
              </a:ext>
            </a:extLst>
          </p:cNvPr>
          <p:cNvPicPr>
            <a:picLocks noChangeAspect="1"/>
          </p:cNvPicPr>
          <p:nvPr/>
        </p:nvPicPr>
        <p:blipFill>
          <a:blip r:embed="rId2"/>
          <a:stretch>
            <a:fillRect/>
          </a:stretch>
        </p:blipFill>
        <p:spPr>
          <a:xfrm>
            <a:off x="5484625" y="1782981"/>
            <a:ext cx="5874602" cy="4361892"/>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73820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FA1D1D-5842-2DF8-BBEB-862F8283FD9A}"/>
              </a:ext>
            </a:extLst>
          </p:cNvPr>
          <p:cNvSpPr>
            <a:spLocks noGrp="1"/>
          </p:cNvSpPr>
          <p:nvPr>
            <p:ph type="title"/>
          </p:nvPr>
        </p:nvSpPr>
        <p:spPr>
          <a:xfrm>
            <a:off x="81023" y="-1070920"/>
            <a:ext cx="10515600" cy="1325563"/>
          </a:xfrm>
        </p:spPr>
        <p:txBody>
          <a:bodyPr>
            <a:normAutofit/>
          </a:bodyPr>
          <a:lstStyle/>
          <a:p>
            <a:r>
              <a:rPr kumimoji="1" lang="en-US" altLang="ko-Kore-KR" sz="3200" dirty="0"/>
              <a:t>With </a:t>
            </a:r>
            <a:r>
              <a:rPr kumimoji="1" lang="ko-Kore-KR" altLang="en-US" sz="3200" dirty="0"/>
              <a:t>진화론</a:t>
            </a:r>
          </a:p>
        </p:txBody>
      </p:sp>
      <p:sp>
        <p:nvSpPr>
          <p:cNvPr id="3" name="내용 개체 틀 2">
            <a:extLst>
              <a:ext uri="{FF2B5EF4-FFF2-40B4-BE49-F238E27FC236}">
                <a16:creationId xmlns:a16="http://schemas.microsoft.com/office/drawing/2014/main" id="{8E1FEB2D-B7AA-E3F0-B8AC-9830D2800226}"/>
              </a:ext>
            </a:extLst>
          </p:cNvPr>
          <p:cNvSpPr>
            <a:spLocks noGrp="1"/>
          </p:cNvSpPr>
          <p:nvPr>
            <p:ph idx="1"/>
          </p:nvPr>
        </p:nvSpPr>
        <p:spPr>
          <a:xfrm>
            <a:off x="251296" y="254643"/>
            <a:ext cx="11689408" cy="6437987"/>
          </a:xfrm>
        </p:spPr>
        <p:txBody>
          <a:bodyPr>
            <a:noAutofit/>
          </a:bodyPr>
          <a:lstStyle/>
          <a:p>
            <a:pPr marL="0" indent="0">
              <a:lnSpc>
                <a:spcPct val="120000"/>
              </a:lnSpc>
              <a:buNone/>
            </a:pPr>
            <a:r>
              <a:rPr kumimoji="1" lang="ko-Kore-KR" altLang="en-US" sz="1600" dirty="0">
                <a:latin typeface="+mj-ea"/>
                <a:ea typeface="+mj-ea"/>
              </a:rPr>
              <a:t>여러 외부 요소에 적응하며 발전하듯이</a:t>
            </a:r>
            <a:r>
              <a:rPr kumimoji="1" lang="en-US" altLang="ko-Kore-KR" sz="1600" dirty="0">
                <a:latin typeface="+mj-ea"/>
                <a:ea typeface="+mj-ea"/>
              </a:rPr>
              <a:t>,</a:t>
            </a:r>
            <a:r>
              <a:rPr kumimoji="1" lang="ko-KR" altLang="en-US" sz="1600" dirty="0">
                <a:latin typeface="+mj-ea"/>
                <a:ea typeface="+mj-ea"/>
              </a:rPr>
              <a:t> </a:t>
            </a:r>
            <a:r>
              <a:rPr kumimoji="1" lang="ko-Kore-KR" altLang="en-US" sz="1600" dirty="0">
                <a:latin typeface="+mj-ea"/>
                <a:ea typeface="+mj-ea"/>
              </a:rPr>
              <a:t>제품 또한</a:t>
            </a:r>
            <a:r>
              <a:rPr kumimoji="1" lang="en-US" altLang="ko-Kore-KR" sz="1600" dirty="0">
                <a:latin typeface="+mj-ea"/>
                <a:ea typeface="+mj-ea"/>
              </a:rPr>
              <a:t>, </a:t>
            </a:r>
            <a:r>
              <a:rPr kumimoji="1" lang="ko-Kore-KR" altLang="en-US" sz="1600" dirty="0">
                <a:latin typeface="+mj-ea"/>
                <a:ea typeface="+mj-ea"/>
              </a:rPr>
              <a:t>내부적인 요소 </a:t>
            </a:r>
            <a:r>
              <a:rPr kumimoji="1" lang="en-US" altLang="ko-Kore-KR" sz="1600" dirty="0">
                <a:latin typeface="+mj-ea"/>
                <a:ea typeface="+mj-ea"/>
              </a:rPr>
              <a:t>(</a:t>
            </a:r>
            <a:r>
              <a:rPr kumimoji="1" lang="en-US" altLang="ko-KR" sz="1600" dirty="0">
                <a:latin typeface="+mj-ea"/>
                <a:ea typeface="+mj-ea"/>
              </a:rPr>
              <a:t>component’s spec, inter-relation)</a:t>
            </a:r>
            <a:r>
              <a:rPr kumimoji="1" lang="ko-KR" altLang="en-US" sz="1600" dirty="0">
                <a:latin typeface="+mj-ea"/>
                <a:ea typeface="+mj-ea"/>
              </a:rPr>
              <a:t>은</a:t>
            </a:r>
            <a:r>
              <a:rPr kumimoji="1" lang="en-US" altLang="ko-KR" sz="1600" dirty="0">
                <a:latin typeface="+mj-ea"/>
                <a:ea typeface="+mj-ea"/>
              </a:rPr>
              <a:t>,</a:t>
            </a:r>
            <a:r>
              <a:rPr kumimoji="1" lang="ko-KR" altLang="en-US" sz="1600" dirty="0">
                <a:latin typeface="+mj-ea"/>
                <a:ea typeface="+mj-ea"/>
              </a:rPr>
              <a:t> </a:t>
            </a:r>
            <a:r>
              <a:rPr kumimoji="1" lang="ko-Kore-KR" altLang="en-US" sz="1600" dirty="0">
                <a:latin typeface="+mj-ea"/>
                <a:ea typeface="+mj-ea"/>
              </a:rPr>
              <a:t>외부적인 요소 </a:t>
            </a:r>
            <a:r>
              <a:rPr kumimoji="1" lang="en-US" altLang="ko-Kore-KR" sz="1600" dirty="0">
                <a:latin typeface="+mj-ea"/>
                <a:ea typeface="+mj-ea"/>
              </a:rPr>
              <a:t>(customer needs, technology advancement)</a:t>
            </a:r>
            <a:r>
              <a:rPr kumimoji="1" lang="ko-Kore-KR" altLang="en-US" sz="1600" dirty="0">
                <a:latin typeface="+mj-ea"/>
                <a:ea typeface="+mj-ea"/>
              </a:rPr>
              <a:t>에 영향을 받음</a:t>
            </a:r>
            <a:endParaRPr kumimoji="1" lang="en-US" altLang="ko-Kore-KR" sz="1200" dirty="0">
              <a:latin typeface="+mj-ea"/>
              <a:ea typeface="+mj-ea"/>
            </a:endParaRPr>
          </a:p>
          <a:p>
            <a:pPr marL="0" indent="0">
              <a:lnSpc>
                <a:spcPct val="120000"/>
              </a:lnSpc>
              <a:buNone/>
            </a:pPr>
            <a:endParaRPr kumimoji="1" lang="en-US" altLang="ko-Kore-KR" sz="1200" dirty="0">
              <a:latin typeface="+mj-ea"/>
              <a:ea typeface="+mj-ea"/>
            </a:endParaRPr>
          </a:p>
          <a:p>
            <a:pPr marL="0" indent="0">
              <a:lnSpc>
                <a:spcPct val="120000"/>
              </a:lnSpc>
              <a:buNone/>
            </a:pPr>
            <a:r>
              <a:rPr kumimoji="1" lang="en-US" altLang="ko-Kore-KR" sz="1600" dirty="0">
                <a:latin typeface="+mj-ea"/>
                <a:ea typeface="+mj-ea"/>
              </a:rPr>
              <a:t>1</a:t>
            </a:r>
            <a:r>
              <a:rPr kumimoji="1" lang="en-US" altLang="ko-KR" sz="1600" dirty="0">
                <a:latin typeface="+mj-ea"/>
                <a:ea typeface="+mj-ea"/>
              </a:rPr>
              <a:t>) </a:t>
            </a:r>
            <a:r>
              <a:rPr kumimoji="1" lang="ko-Kore-KR" altLang="en-US" sz="1600" dirty="0">
                <a:latin typeface="+mj-ea"/>
                <a:ea typeface="+mj-ea"/>
              </a:rPr>
              <a:t>따라서</a:t>
            </a:r>
            <a:r>
              <a:rPr kumimoji="1" lang="en-US" altLang="ko-Kore-KR" sz="1600" dirty="0">
                <a:latin typeface="+mj-ea"/>
                <a:ea typeface="+mj-ea"/>
              </a:rPr>
              <a:t>, </a:t>
            </a:r>
            <a:r>
              <a:rPr kumimoji="1" lang="en-US" altLang="ko-KR" sz="1600" dirty="0">
                <a:latin typeface="+mj-ea"/>
                <a:ea typeface="+mj-ea"/>
              </a:rPr>
              <a:t>(</a:t>
            </a:r>
            <a:r>
              <a:rPr kumimoji="1" lang="ko-Kore-KR" altLang="en-US" sz="1600" dirty="0">
                <a:latin typeface="+mj-ea"/>
                <a:ea typeface="+mj-ea"/>
              </a:rPr>
              <a:t>기술</a:t>
            </a:r>
            <a:r>
              <a:rPr kumimoji="1" lang="en-US" altLang="ko-Kore-KR" sz="1600" dirty="0">
                <a:latin typeface="+mj-ea"/>
                <a:ea typeface="+mj-ea"/>
              </a:rPr>
              <a:t>)</a:t>
            </a:r>
            <a:r>
              <a:rPr kumimoji="1" lang="ko-Kore-KR" altLang="en-US" sz="1600" dirty="0">
                <a:latin typeface="+mj-ea"/>
                <a:ea typeface="+mj-ea"/>
              </a:rPr>
              <a:t> 제품은 항상 </a:t>
            </a:r>
            <a:r>
              <a:rPr kumimoji="1" lang="en-US" altLang="ko-Kore-KR" sz="1600" dirty="0">
                <a:latin typeface="+mj-ea"/>
                <a:ea typeface="+mj-ea"/>
              </a:rPr>
              <a:t>the more performance the better</a:t>
            </a:r>
            <a:r>
              <a:rPr kumimoji="1" lang="ko-Kore-KR" altLang="en-US" sz="1600" dirty="0">
                <a:latin typeface="+mj-ea"/>
                <a:ea typeface="+mj-ea"/>
              </a:rPr>
              <a:t>의 관점</a:t>
            </a:r>
            <a:r>
              <a:rPr kumimoji="1" lang="en-US" altLang="ko-Kore-KR" sz="1600" dirty="0">
                <a:latin typeface="+mj-ea"/>
                <a:ea typeface="+mj-ea"/>
              </a:rPr>
              <a:t>. </a:t>
            </a:r>
            <a:r>
              <a:rPr kumimoji="1" lang="en-US" altLang="ko-KR" sz="1600" dirty="0">
                <a:latin typeface="+mj-ea"/>
                <a:ea typeface="+mj-ea"/>
              </a:rPr>
              <a:t>(</a:t>
            </a:r>
            <a:r>
              <a:rPr kumimoji="1" lang="ko-KR" altLang="en-US" sz="1600" dirty="0">
                <a:latin typeface="+mj-ea"/>
                <a:ea typeface="+mj-ea"/>
              </a:rPr>
              <a:t>가정</a:t>
            </a:r>
            <a:r>
              <a:rPr kumimoji="1" lang="en-US" altLang="ko-KR" sz="1600" dirty="0">
                <a:latin typeface="+mj-ea"/>
                <a:ea typeface="+mj-ea"/>
              </a:rPr>
              <a:t>)</a:t>
            </a:r>
            <a:r>
              <a:rPr kumimoji="1" lang="ko-KR" altLang="en-US" sz="1600" dirty="0">
                <a:latin typeface="+mj-ea"/>
                <a:ea typeface="+mj-ea"/>
              </a:rPr>
              <a:t> </a:t>
            </a:r>
            <a:r>
              <a:rPr kumimoji="1" lang="ko-Kore-KR" altLang="en-US" sz="1600" dirty="0">
                <a:latin typeface="+mj-ea"/>
                <a:ea typeface="+mj-ea"/>
              </a:rPr>
              <a:t>외부 적인 요소로 부터</a:t>
            </a:r>
            <a:r>
              <a:rPr kumimoji="1" lang="en-US" altLang="ko-Kore-KR" sz="1600" dirty="0">
                <a:latin typeface="+mj-ea"/>
                <a:ea typeface="+mj-ea"/>
              </a:rPr>
              <a:t>, </a:t>
            </a:r>
            <a:r>
              <a:rPr kumimoji="1" lang="ko-Kore-KR" altLang="en-US" sz="1600" dirty="0">
                <a:latin typeface="+mj-ea"/>
                <a:ea typeface="+mj-ea"/>
              </a:rPr>
              <a:t>보다 잘 적응 하는 내부의 구조를 만들고자 함</a:t>
            </a:r>
            <a:r>
              <a:rPr kumimoji="1" lang="en-US" altLang="ko-Kore-KR" sz="1600" dirty="0">
                <a:latin typeface="+mj-ea"/>
                <a:ea typeface="+mj-ea"/>
              </a:rPr>
              <a:t>.</a:t>
            </a:r>
            <a:r>
              <a:rPr kumimoji="1" lang="ko-KR" altLang="en-US" sz="1600" dirty="0">
                <a:latin typeface="+mj-ea"/>
                <a:ea typeface="+mj-ea"/>
              </a:rPr>
              <a:t> </a:t>
            </a:r>
            <a:r>
              <a:rPr kumimoji="1" lang="en-US" altLang="ko-KR" sz="1600" b="1" dirty="0">
                <a:solidFill>
                  <a:srgbClr val="FF0000"/>
                </a:solidFill>
                <a:latin typeface="+mj-ea"/>
                <a:ea typeface="+mj-ea"/>
              </a:rPr>
              <a:t>(with over-spec)</a:t>
            </a:r>
            <a:r>
              <a:rPr kumimoji="1" lang="ko-KR" altLang="en-US" sz="1600" b="1" dirty="0">
                <a:solidFill>
                  <a:srgbClr val="FF0000"/>
                </a:solidFill>
                <a:latin typeface="+mj-ea"/>
                <a:ea typeface="+mj-ea"/>
              </a:rPr>
              <a:t>을 함으로써 길게 바라보는</a:t>
            </a:r>
            <a:r>
              <a:rPr kumimoji="1" lang="en-US" altLang="ko-KR" sz="1600" dirty="0">
                <a:latin typeface="+mj-ea"/>
                <a:ea typeface="+mj-ea"/>
              </a:rPr>
              <a:t>.</a:t>
            </a:r>
          </a:p>
          <a:p>
            <a:pPr marL="0" indent="0">
              <a:lnSpc>
                <a:spcPct val="120000"/>
              </a:lnSpc>
              <a:buNone/>
            </a:pPr>
            <a:endParaRPr kumimoji="1" lang="en-US" altLang="ko-Kore-KR" sz="1200" dirty="0">
              <a:latin typeface="+mj-ea"/>
              <a:ea typeface="+mj-ea"/>
            </a:endParaRPr>
          </a:p>
          <a:p>
            <a:pPr marL="0" indent="0">
              <a:lnSpc>
                <a:spcPct val="120000"/>
              </a:lnSpc>
              <a:buNone/>
            </a:pPr>
            <a:r>
              <a:rPr kumimoji="1" lang="en-US" altLang="ko-KR" sz="1600" dirty="0">
                <a:latin typeface="+mj-ea"/>
                <a:ea typeface="+mj-ea"/>
              </a:rPr>
              <a:t>2-1) </a:t>
            </a:r>
            <a:r>
              <a:rPr kumimoji="1" lang="ko-KR" altLang="en-US" sz="1600" dirty="0">
                <a:latin typeface="+mj-ea"/>
                <a:ea typeface="+mj-ea"/>
              </a:rPr>
              <a:t>기존 기술이라고 하는 것을</a:t>
            </a:r>
            <a:r>
              <a:rPr kumimoji="1" lang="en-US" altLang="ko-KR" sz="1600" dirty="0">
                <a:latin typeface="+mj-ea"/>
                <a:ea typeface="+mj-ea"/>
              </a:rPr>
              <a:t>, </a:t>
            </a:r>
            <a:r>
              <a:rPr kumimoji="1" lang="ko-KR" altLang="en-US" sz="1600" dirty="0">
                <a:latin typeface="+mj-ea"/>
                <a:ea typeface="+mj-ea"/>
              </a:rPr>
              <a:t>너무 전체적으로 바라보았다</a:t>
            </a:r>
            <a:r>
              <a:rPr kumimoji="1" lang="en-US" altLang="ko-KR" sz="1600" dirty="0">
                <a:latin typeface="+mj-ea"/>
                <a:ea typeface="+mj-ea"/>
              </a:rPr>
              <a:t>.</a:t>
            </a:r>
            <a:r>
              <a:rPr kumimoji="1" lang="ko-KR" altLang="en-US" sz="1600" dirty="0">
                <a:latin typeface="+mj-ea"/>
                <a:ea typeface="+mj-ea"/>
              </a:rPr>
              <a:t> </a:t>
            </a:r>
            <a:br>
              <a:rPr kumimoji="1" lang="en-US" altLang="ko-KR" sz="1600" dirty="0">
                <a:latin typeface="+mj-ea"/>
                <a:ea typeface="+mj-ea"/>
              </a:rPr>
            </a:br>
            <a:r>
              <a:rPr kumimoji="1" lang="ko-KR" altLang="en-US" sz="1600" dirty="0">
                <a:latin typeface="+mj-ea"/>
                <a:ea typeface="+mj-ea"/>
              </a:rPr>
              <a:t>단순히 </a:t>
            </a:r>
            <a:r>
              <a:rPr kumimoji="1" lang="en-US" altLang="ko-KR" sz="1600" dirty="0">
                <a:latin typeface="+mj-ea"/>
                <a:ea typeface="+mj-ea"/>
              </a:rPr>
              <a:t>“</a:t>
            </a:r>
            <a:r>
              <a:rPr kumimoji="1" lang="ko-KR" altLang="en-US" sz="1600" dirty="0">
                <a:latin typeface="+mj-ea"/>
                <a:ea typeface="+mj-ea"/>
              </a:rPr>
              <a:t>기술이 접목할 수 있는 확률</a:t>
            </a:r>
            <a:r>
              <a:rPr kumimoji="1" lang="en-US" altLang="ko-KR" sz="1600" dirty="0">
                <a:latin typeface="+mj-ea"/>
                <a:ea typeface="+mj-ea"/>
              </a:rPr>
              <a:t>”</a:t>
            </a:r>
            <a:r>
              <a:rPr kumimoji="1" lang="ko-KR" altLang="en-US" sz="1600" dirty="0">
                <a:latin typeface="+mj-ea"/>
                <a:ea typeface="+mj-ea"/>
              </a:rPr>
              <a:t>을 가지고 </a:t>
            </a:r>
            <a:r>
              <a:rPr kumimoji="1" lang="en-US" altLang="ko-KR" sz="1600" dirty="0">
                <a:latin typeface="+mj-ea"/>
                <a:ea typeface="+mj-ea"/>
              </a:rPr>
              <a:t>technology s curve</a:t>
            </a:r>
            <a:r>
              <a:rPr kumimoji="1" lang="ko-KR" altLang="en-US" sz="1600" dirty="0">
                <a:latin typeface="+mj-ea"/>
                <a:ea typeface="+mj-ea"/>
              </a:rPr>
              <a:t> 등으로 제품 전체의 기술을 다 모아서 </a:t>
            </a:r>
            <a:r>
              <a:rPr kumimoji="1" lang="en-US" altLang="ko-KR" sz="1600" dirty="0">
                <a:latin typeface="+mj-ea"/>
                <a:ea typeface="+mj-ea"/>
              </a:rPr>
              <a:t>＂</a:t>
            </a:r>
            <a:r>
              <a:rPr kumimoji="1" lang="ko-KR" altLang="en-US" sz="1600" dirty="0">
                <a:latin typeface="+mj-ea"/>
                <a:ea typeface="+mj-ea"/>
              </a:rPr>
              <a:t>기술</a:t>
            </a:r>
            <a:r>
              <a:rPr kumimoji="1" lang="en-US" altLang="ko-KR" sz="1600" dirty="0">
                <a:latin typeface="+mj-ea"/>
                <a:ea typeface="+mj-ea"/>
              </a:rPr>
              <a:t>”</a:t>
            </a:r>
            <a:r>
              <a:rPr kumimoji="1" lang="ko-KR" altLang="en-US" sz="1600" dirty="0">
                <a:latin typeface="+mj-ea"/>
                <a:ea typeface="+mj-ea"/>
              </a:rPr>
              <a:t>이라고 보는 경우가 많았다</a:t>
            </a:r>
            <a:r>
              <a:rPr kumimoji="1" lang="en-US" altLang="ko-KR" sz="1600" dirty="0">
                <a:latin typeface="+mj-ea"/>
                <a:ea typeface="+mj-ea"/>
              </a:rPr>
              <a:t>.</a:t>
            </a:r>
            <a:r>
              <a:rPr kumimoji="1" lang="ko-KR" altLang="en-US" sz="1600" dirty="0">
                <a:latin typeface="+mj-ea"/>
                <a:ea typeface="+mj-ea"/>
              </a:rPr>
              <a:t>  </a:t>
            </a:r>
            <a:r>
              <a:rPr kumimoji="1" lang="ko-KR" altLang="en-US" sz="1600" b="1" dirty="0">
                <a:solidFill>
                  <a:srgbClr val="FF0000"/>
                </a:solidFill>
                <a:latin typeface="+mj-ea"/>
                <a:ea typeface="+mj-ea"/>
              </a:rPr>
              <a:t>여기서 좀 더 </a:t>
            </a:r>
            <a:r>
              <a:rPr kumimoji="1" lang="en-US" altLang="ko-KR" sz="1600" b="1" dirty="0">
                <a:solidFill>
                  <a:srgbClr val="FF0000"/>
                </a:solidFill>
                <a:latin typeface="+mj-ea"/>
                <a:ea typeface="+mj-ea"/>
              </a:rPr>
              <a:t>low-level</a:t>
            </a:r>
            <a:r>
              <a:rPr kumimoji="1" lang="ko-KR" altLang="en-US" sz="1600" b="1" dirty="0">
                <a:solidFill>
                  <a:srgbClr val="FF0000"/>
                </a:solidFill>
                <a:latin typeface="+mj-ea"/>
                <a:ea typeface="+mj-ea"/>
              </a:rPr>
              <a:t> </a:t>
            </a:r>
            <a:r>
              <a:rPr kumimoji="1" lang="ko-KR" altLang="en-US" sz="1600" b="1" dirty="0" err="1">
                <a:solidFill>
                  <a:srgbClr val="FF0000"/>
                </a:solidFill>
                <a:latin typeface="+mj-ea"/>
                <a:ea typeface="+mj-ea"/>
              </a:rPr>
              <a:t>로써</a:t>
            </a:r>
            <a:r>
              <a:rPr kumimoji="1" lang="en-US" altLang="ko-KR" sz="1600" b="1" dirty="0">
                <a:solidFill>
                  <a:srgbClr val="FF0000"/>
                </a:solidFill>
                <a:latin typeface="+mj-ea"/>
                <a:ea typeface="+mj-ea"/>
              </a:rPr>
              <a:t>,</a:t>
            </a:r>
            <a:r>
              <a:rPr kumimoji="1" lang="ko-KR" altLang="en-US" sz="1600" b="1" dirty="0">
                <a:solidFill>
                  <a:srgbClr val="FF0000"/>
                </a:solidFill>
                <a:latin typeface="+mj-ea"/>
                <a:ea typeface="+mj-ea"/>
              </a:rPr>
              <a:t> 각 부품 및 모듈마다 부서가 있고 그와 관련된 기술이 있을 텐데</a:t>
            </a:r>
            <a:r>
              <a:rPr kumimoji="1" lang="en-US" altLang="ko-KR" sz="1600" b="1" dirty="0">
                <a:solidFill>
                  <a:srgbClr val="FF0000"/>
                </a:solidFill>
                <a:latin typeface="+mj-ea"/>
                <a:ea typeface="+mj-ea"/>
              </a:rPr>
              <a:t>,</a:t>
            </a:r>
            <a:r>
              <a:rPr kumimoji="1" lang="ko-KR" altLang="en-US" sz="1600" b="1" dirty="0">
                <a:solidFill>
                  <a:srgbClr val="FF0000"/>
                </a:solidFill>
                <a:latin typeface="+mj-ea"/>
                <a:ea typeface="+mj-ea"/>
              </a:rPr>
              <a:t> </a:t>
            </a:r>
            <a:br>
              <a:rPr kumimoji="1" lang="en-US" altLang="ko-KR" sz="1600" b="1" dirty="0">
                <a:solidFill>
                  <a:srgbClr val="FF0000"/>
                </a:solidFill>
                <a:latin typeface="+mj-ea"/>
                <a:ea typeface="+mj-ea"/>
              </a:rPr>
            </a:br>
            <a:r>
              <a:rPr kumimoji="1" lang="ko-KR" altLang="en-US" sz="1600" b="1" dirty="0">
                <a:solidFill>
                  <a:srgbClr val="FF0000"/>
                </a:solidFill>
                <a:latin typeface="+mj-ea"/>
                <a:ea typeface="+mj-ea"/>
              </a:rPr>
              <a:t>난 </a:t>
            </a:r>
            <a:r>
              <a:rPr kumimoji="1" lang="en-US" altLang="ko-KR" sz="1600" b="1" dirty="0">
                <a:solidFill>
                  <a:srgbClr val="FF0000"/>
                </a:solidFill>
                <a:latin typeface="+mj-ea"/>
                <a:ea typeface="+mj-ea"/>
              </a:rPr>
              <a:t>“</a:t>
            </a:r>
            <a:r>
              <a:rPr kumimoji="1" lang="ko-KR" altLang="en-US" sz="1600" b="1" dirty="0">
                <a:solidFill>
                  <a:srgbClr val="FF0000"/>
                </a:solidFill>
                <a:latin typeface="+mj-ea"/>
                <a:ea typeface="+mj-ea"/>
              </a:rPr>
              <a:t>기술</a:t>
            </a:r>
            <a:r>
              <a:rPr kumimoji="1" lang="en-US" altLang="ko-KR" sz="1600" b="1" dirty="0">
                <a:solidFill>
                  <a:srgbClr val="FF0000"/>
                </a:solidFill>
                <a:latin typeface="+mj-ea"/>
                <a:ea typeface="+mj-ea"/>
              </a:rPr>
              <a:t>”</a:t>
            </a:r>
            <a:r>
              <a:rPr kumimoji="1" lang="ko-KR" altLang="en-US" sz="1600" b="1" dirty="0">
                <a:solidFill>
                  <a:srgbClr val="FF0000"/>
                </a:solidFill>
                <a:latin typeface="+mj-ea"/>
                <a:ea typeface="+mj-ea"/>
              </a:rPr>
              <a:t>을 각 부품</a:t>
            </a:r>
            <a:r>
              <a:rPr kumimoji="1" lang="en-US" altLang="ko-KR" sz="1600" b="1" dirty="0">
                <a:solidFill>
                  <a:srgbClr val="FF0000"/>
                </a:solidFill>
                <a:latin typeface="+mj-ea"/>
                <a:ea typeface="+mj-ea"/>
              </a:rPr>
              <a:t>(</a:t>
            </a:r>
            <a:r>
              <a:rPr kumimoji="1" lang="ko-KR" altLang="en-US" sz="1600" b="1" dirty="0">
                <a:solidFill>
                  <a:srgbClr val="FF0000"/>
                </a:solidFill>
                <a:latin typeface="+mj-ea"/>
                <a:ea typeface="+mj-ea"/>
              </a:rPr>
              <a:t>모듈</a:t>
            </a:r>
            <a:r>
              <a:rPr kumimoji="1" lang="en-US" altLang="ko-KR" sz="1600" b="1" dirty="0">
                <a:solidFill>
                  <a:srgbClr val="FF0000"/>
                </a:solidFill>
                <a:latin typeface="+mj-ea"/>
                <a:ea typeface="+mj-ea"/>
              </a:rPr>
              <a:t>)</a:t>
            </a:r>
            <a:r>
              <a:rPr kumimoji="1" lang="ko-KR" altLang="en-US" sz="1600" b="1" dirty="0">
                <a:solidFill>
                  <a:srgbClr val="FF0000"/>
                </a:solidFill>
                <a:latin typeface="+mj-ea"/>
                <a:ea typeface="+mj-ea"/>
              </a:rPr>
              <a:t>별로 바라보고자 한다</a:t>
            </a:r>
            <a:r>
              <a:rPr kumimoji="1" lang="en-US" altLang="ko-KR" sz="1600" b="1" dirty="0">
                <a:solidFill>
                  <a:srgbClr val="FF0000"/>
                </a:solidFill>
                <a:latin typeface="+mj-ea"/>
                <a:ea typeface="+mj-ea"/>
              </a:rPr>
              <a:t>.</a:t>
            </a:r>
            <a:br>
              <a:rPr kumimoji="1" lang="en-US" altLang="ko-KR" sz="1200" dirty="0">
                <a:latin typeface="+mj-ea"/>
                <a:ea typeface="+mj-ea"/>
              </a:rPr>
            </a:br>
            <a:br>
              <a:rPr kumimoji="1" lang="en-US" altLang="ko-KR" sz="1200" dirty="0">
                <a:latin typeface="+mj-ea"/>
                <a:ea typeface="+mj-ea"/>
              </a:rPr>
            </a:br>
            <a:r>
              <a:rPr kumimoji="1" lang="en-US" altLang="ko-KR" sz="1200" dirty="0">
                <a:latin typeface="+mj-ea"/>
                <a:ea typeface="+mj-ea"/>
              </a:rPr>
              <a:t> </a:t>
            </a:r>
            <a:r>
              <a:rPr kumimoji="1" lang="ko-KR" altLang="en-US" sz="1200" strike="sngStrike" dirty="0">
                <a:latin typeface="+mj-ea"/>
                <a:ea typeface="+mj-ea"/>
              </a:rPr>
              <a:t>* 기술과 </a:t>
            </a:r>
            <a:r>
              <a:rPr kumimoji="1" lang="en-US" altLang="ko-KR" sz="1200" strike="sngStrike" dirty="0">
                <a:latin typeface="+mj-ea"/>
                <a:ea typeface="+mj-ea"/>
              </a:rPr>
              <a:t>component</a:t>
            </a:r>
            <a:r>
              <a:rPr kumimoji="1" lang="ko-KR" altLang="en-US" sz="1200" strike="sngStrike" dirty="0">
                <a:latin typeface="+mj-ea"/>
                <a:ea typeface="+mj-ea"/>
              </a:rPr>
              <a:t>간의 관계를 </a:t>
            </a:r>
            <a:r>
              <a:rPr kumimoji="1" lang="en-US" altLang="ko-KR" sz="1200" strike="sngStrike" dirty="0">
                <a:latin typeface="+mj-ea"/>
                <a:ea typeface="+mj-ea"/>
              </a:rPr>
              <a:t>1:1</a:t>
            </a:r>
            <a:r>
              <a:rPr kumimoji="1" lang="ko-KR" altLang="en-US" sz="1200" strike="sngStrike" dirty="0">
                <a:latin typeface="+mj-ea"/>
                <a:ea typeface="+mj-ea"/>
              </a:rPr>
              <a:t>로 매핑하여</a:t>
            </a:r>
            <a:r>
              <a:rPr kumimoji="1" lang="en-US" altLang="ko-KR" sz="1200" strike="sngStrike" dirty="0">
                <a:latin typeface="+mj-ea"/>
                <a:ea typeface="+mj-ea"/>
              </a:rPr>
              <a:t>, </a:t>
            </a:r>
            <a:r>
              <a:rPr kumimoji="1" lang="ko-KR" altLang="en-US" sz="1200" strike="sngStrike" dirty="0">
                <a:latin typeface="+mj-ea"/>
                <a:ea typeface="+mj-ea"/>
              </a:rPr>
              <a:t>좀 더 </a:t>
            </a:r>
            <a:r>
              <a:rPr kumimoji="1" lang="en-US" altLang="ko-KR" sz="1200" strike="sngStrike" dirty="0">
                <a:latin typeface="+mj-ea"/>
                <a:ea typeface="+mj-ea"/>
              </a:rPr>
              <a:t>low -level </a:t>
            </a:r>
            <a:r>
              <a:rPr kumimoji="1" lang="ko-KR" altLang="en-US" sz="1200" strike="sngStrike" dirty="0">
                <a:latin typeface="+mj-ea"/>
                <a:ea typeface="+mj-ea"/>
              </a:rPr>
              <a:t>에서의 접근</a:t>
            </a:r>
            <a:r>
              <a:rPr kumimoji="1" lang="en-US" altLang="ko-KR" sz="1200" strike="sngStrike" dirty="0">
                <a:latin typeface="+mj-ea"/>
                <a:ea typeface="+mj-ea"/>
              </a:rPr>
              <a:t>.</a:t>
            </a:r>
            <a:endParaRPr kumimoji="1" lang="en-US" altLang="ko-Kore-KR" sz="1200" strike="sngStrike" dirty="0">
              <a:latin typeface="+mj-ea"/>
              <a:ea typeface="+mj-ea"/>
            </a:endParaRPr>
          </a:p>
          <a:p>
            <a:pPr marL="0" indent="0">
              <a:lnSpc>
                <a:spcPct val="120000"/>
              </a:lnSpc>
              <a:buNone/>
            </a:pPr>
            <a:r>
              <a:rPr kumimoji="1" lang="en-US" altLang="ko-Kore-KR" sz="1600" dirty="0">
                <a:latin typeface="+mj-ea"/>
                <a:ea typeface="+mj-ea"/>
              </a:rPr>
              <a:t>2</a:t>
            </a:r>
            <a:r>
              <a:rPr kumimoji="1" lang="en-US" altLang="ko-KR" sz="1600" dirty="0">
                <a:latin typeface="+mj-ea"/>
                <a:ea typeface="+mj-ea"/>
              </a:rPr>
              <a:t>-2)</a:t>
            </a:r>
            <a:r>
              <a:rPr kumimoji="1" lang="ko-Kore-KR" altLang="en-US" sz="1600" dirty="0">
                <a:latin typeface="+mj-ea"/>
                <a:ea typeface="+mj-ea"/>
              </a:rPr>
              <a:t>소비자들의 니즈 또한 마찬가지</a:t>
            </a:r>
            <a:r>
              <a:rPr kumimoji="1" lang="en-US" altLang="ko-Kore-KR" sz="1600" dirty="0">
                <a:latin typeface="+mj-ea"/>
                <a:ea typeface="+mj-ea"/>
              </a:rPr>
              <a:t>.</a:t>
            </a:r>
            <a:r>
              <a:rPr kumimoji="1" lang="ko-KR" altLang="en-US" sz="1600" dirty="0">
                <a:latin typeface="+mj-ea"/>
                <a:ea typeface="+mj-ea"/>
              </a:rPr>
              <a:t> 기존 </a:t>
            </a:r>
            <a:r>
              <a:rPr kumimoji="1" lang="ko-KR" altLang="en-US" sz="1600" dirty="0" err="1">
                <a:latin typeface="+mj-ea"/>
                <a:ea typeface="+mj-ea"/>
              </a:rPr>
              <a:t>연구들에는</a:t>
            </a:r>
            <a:r>
              <a:rPr kumimoji="1" lang="ko-KR" altLang="en-US" sz="1600" dirty="0">
                <a:latin typeface="+mj-ea"/>
                <a:ea typeface="+mj-ea"/>
              </a:rPr>
              <a:t> </a:t>
            </a:r>
            <a:r>
              <a:rPr kumimoji="1" lang="en-US" altLang="ko-KR" sz="1600" dirty="0">
                <a:latin typeface="+mj-ea"/>
                <a:ea typeface="+mj-ea"/>
              </a:rPr>
              <a:t>UOPP (uncertainty oriented product platform)</a:t>
            </a:r>
            <a:r>
              <a:rPr kumimoji="1" lang="ko-KR" altLang="en-US" sz="1600" dirty="0">
                <a:latin typeface="+mj-ea"/>
                <a:ea typeface="+mj-ea"/>
              </a:rPr>
              <a:t>이 있으나</a:t>
            </a:r>
            <a:r>
              <a:rPr kumimoji="1" lang="en-US" altLang="ko-KR" sz="1600" dirty="0">
                <a:latin typeface="+mj-ea"/>
                <a:ea typeface="+mj-ea"/>
              </a:rPr>
              <a:t>,</a:t>
            </a:r>
            <a:r>
              <a:rPr kumimoji="1" lang="ko-KR" altLang="en-US" sz="1600" dirty="0">
                <a:latin typeface="+mj-ea"/>
                <a:ea typeface="+mj-ea"/>
              </a:rPr>
              <a:t> 대다수 외부요인으로써 </a:t>
            </a:r>
            <a:r>
              <a:rPr kumimoji="1" lang="en-US" altLang="ko-KR" sz="1600" dirty="0">
                <a:latin typeface="+mj-ea"/>
                <a:ea typeface="+mj-ea"/>
              </a:rPr>
              <a:t>future market share (customer needs)</a:t>
            </a:r>
            <a:r>
              <a:rPr kumimoji="1" lang="ko-KR" altLang="en-US" sz="1600" dirty="0" err="1">
                <a:latin typeface="+mj-ea"/>
                <a:ea typeface="+mj-ea"/>
              </a:rPr>
              <a:t>를</a:t>
            </a:r>
            <a:r>
              <a:rPr kumimoji="1" lang="ko-KR" altLang="en-US" sz="1600" dirty="0">
                <a:latin typeface="+mj-ea"/>
                <a:ea typeface="+mj-ea"/>
              </a:rPr>
              <a:t> 반영한 바가 대다수</a:t>
            </a:r>
            <a:r>
              <a:rPr kumimoji="1" lang="en-US" altLang="ko-KR" sz="1600" dirty="0">
                <a:latin typeface="+mj-ea"/>
                <a:ea typeface="+mj-ea"/>
              </a:rPr>
              <a:t>.</a:t>
            </a:r>
            <a:r>
              <a:rPr kumimoji="1" lang="ko-KR" altLang="en-US" sz="1600" dirty="0">
                <a:latin typeface="+mj-ea"/>
                <a:ea typeface="+mj-ea"/>
              </a:rPr>
              <a:t> 기술 또한 외부영향이라 </a:t>
            </a:r>
            <a:r>
              <a:rPr kumimoji="1" lang="en-US" altLang="ko-KR" sz="1600" dirty="0">
                <a:latin typeface="+mj-ea"/>
                <a:ea typeface="+mj-ea"/>
              </a:rPr>
              <a:t>uncertainty</a:t>
            </a:r>
            <a:r>
              <a:rPr kumimoji="1" lang="ko-KR" altLang="en-US" sz="1600" dirty="0">
                <a:latin typeface="+mj-ea"/>
                <a:ea typeface="+mj-ea"/>
              </a:rPr>
              <a:t>가 있다고는 하지만</a:t>
            </a:r>
            <a:r>
              <a:rPr kumimoji="1" lang="en-US" altLang="ko-KR" sz="1600" dirty="0">
                <a:latin typeface="+mj-ea"/>
                <a:ea typeface="+mj-ea"/>
              </a:rPr>
              <a:t>,</a:t>
            </a:r>
            <a:r>
              <a:rPr kumimoji="1" lang="ko-KR" altLang="en-US" sz="1600" dirty="0">
                <a:latin typeface="+mj-ea"/>
                <a:ea typeface="+mj-ea"/>
              </a:rPr>
              <a:t> 이를 중점적으로 바라보진 않았음</a:t>
            </a:r>
            <a:r>
              <a:rPr kumimoji="1" lang="en-US" altLang="ko-KR" sz="1600" dirty="0">
                <a:latin typeface="+mj-ea"/>
                <a:ea typeface="+mj-ea"/>
              </a:rPr>
              <a:t>.</a:t>
            </a:r>
            <a:endParaRPr kumimoji="1" lang="en-US" altLang="ko-Kore-KR" sz="1200" dirty="0">
              <a:latin typeface="+mj-ea"/>
              <a:ea typeface="+mj-ea"/>
            </a:endParaRPr>
          </a:p>
          <a:p>
            <a:pPr marL="0" indent="0">
              <a:lnSpc>
                <a:spcPct val="120000"/>
              </a:lnSpc>
              <a:buNone/>
            </a:pPr>
            <a:r>
              <a:rPr kumimoji="1" lang="ko-KR" altLang="en-US" sz="1600" dirty="0">
                <a:latin typeface="+mj-ea"/>
                <a:ea typeface="+mj-ea"/>
              </a:rPr>
              <a:t>물론 제품이 소비자들의 니즈로 </a:t>
            </a:r>
            <a:r>
              <a:rPr kumimoji="1" lang="ko-KR" altLang="en-US" sz="1600" dirty="0" err="1">
                <a:latin typeface="+mj-ea"/>
                <a:ea typeface="+mj-ea"/>
              </a:rPr>
              <a:t>부터</a:t>
            </a:r>
            <a:r>
              <a:rPr kumimoji="1" lang="ko-KR" altLang="en-US" sz="1600" dirty="0">
                <a:latin typeface="+mj-ea"/>
                <a:ea typeface="+mj-ea"/>
              </a:rPr>
              <a:t> </a:t>
            </a:r>
            <a:r>
              <a:rPr kumimoji="1" lang="en-US" altLang="ko-KR" sz="1600" dirty="0">
                <a:latin typeface="+mj-ea"/>
                <a:ea typeface="+mj-ea"/>
              </a:rPr>
              <a:t>variation</a:t>
            </a:r>
            <a:r>
              <a:rPr kumimoji="1" lang="ko-KR" altLang="en-US" sz="1600" dirty="0">
                <a:latin typeface="+mj-ea"/>
                <a:ea typeface="+mj-ea"/>
              </a:rPr>
              <a:t> 한 부분을 아는 것이 중요하고 이 부분을 고려하여 신 제품이 만들어 지는 것은 맞으나</a:t>
            </a:r>
            <a:r>
              <a:rPr kumimoji="1" lang="en-US" altLang="ko-KR" sz="1600" dirty="0">
                <a:latin typeface="+mj-ea"/>
                <a:ea typeface="+mj-ea"/>
              </a:rPr>
              <a:t>,</a:t>
            </a:r>
            <a:r>
              <a:rPr kumimoji="1" lang="ko-KR" altLang="en-US" sz="1600" dirty="0">
                <a:latin typeface="+mj-ea"/>
                <a:ea typeface="+mj-ea"/>
              </a:rPr>
              <a:t> </a:t>
            </a:r>
            <a:r>
              <a:rPr kumimoji="1" lang="ko-KR" altLang="en-US" sz="1600" b="1" dirty="0">
                <a:solidFill>
                  <a:schemeClr val="accent1"/>
                </a:solidFill>
                <a:latin typeface="+mj-ea"/>
                <a:ea typeface="+mj-ea"/>
              </a:rPr>
              <a:t>기존의 연구들은 소비자들의 니즈를 보완할 수 있는 제품은 </a:t>
            </a:r>
            <a:r>
              <a:rPr kumimoji="1" lang="en-US" altLang="ko-KR" sz="1600" b="1" dirty="0">
                <a:solidFill>
                  <a:schemeClr val="accent1"/>
                </a:solidFill>
                <a:latin typeface="+mj-ea"/>
                <a:ea typeface="+mj-ea"/>
              </a:rPr>
              <a:t>＂</a:t>
            </a:r>
            <a:r>
              <a:rPr kumimoji="1" lang="ko-KR" altLang="en-US" sz="1600" b="1" dirty="0">
                <a:solidFill>
                  <a:schemeClr val="accent1"/>
                </a:solidFill>
                <a:latin typeface="+mj-ea"/>
                <a:ea typeface="+mj-ea"/>
              </a:rPr>
              <a:t>무조건 적으로 쉽게 만들 수 있다</a:t>
            </a:r>
            <a:r>
              <a:rPr kumimoji="1" lang="en-US" altLang="ko-KR" sz="1600" b="1" dirty="0">
                <a:solidFill>
                  <a:schemeClr val="accent1"/>
                </a:solidFill>
                <a:latin typeface="+mj-ea"/>
                <a:ea typeface="+mj-ea"/>
              </a:rPr>
              <a:t>”</a:t>
            </a:r>
            <a:r>
              <a:rPr kumimoji="1" lang="ko-KR" altLang="en-US" sz="1600" b="1" dirty="0">
                <a:solidFill>
                  <a:schemeClr val="accent1"/>
                </a:solidFill>
                <a:latin typeface="+mj-ea"/>
                <a:ea typeface="+mj-ea"/>
              </a:rPr>
              <a:t> </a:t>
            </a:r>
            <a:r>
              <a:rPr kumimoji="1" lang="en-US" altLang="ko-KR" sz="1600" b="1" dirty="0">
                <a:solidFill>
                  <a:schemeClr val="accent1"/>
                </a:solidFill>
                <a:latin typeface="+mj-ea"/>
                <a:ea typeface="+mj-ea"/>
              </a:rPr>
              <a:t>(cost, time </a:t>
            </a:r>
            <a:r>
              <a:rPr kumimoji="1" lang="ko-KR" altLang="en-US" sz="1600" b="1" dirty="0">
                <a:solidFill>
                  <a:schemeClr val="accent1"/>
                </a:solidFill>
                <a:latin typeface="+mj-ea"/>
                <a:ea typeface="+mj-ea"/>
              </a:rPr>
              <a:t>없이</a:t>
            </a:r>
            <a:r>
              <a:rPr kumimoji="1" lang="en-US" altLang="ko-KR" sz="1600" b="1" dirty="0">
                <a:solidFill>
                  <a:schemeClr val="accent1"/>
                </a:solidFill>
                <a:latin typeface="+mj-ea"/>
                <a:ea typeface="+mj-ea"/>
              </a:rPr>
              <a:t>)</a:t>
            </a:r>
            <a:r>
              <a:rPr kumimoji="1" lang="ko-KR" altLang="en-US" sz="1600" b="1" dirty="0">
                <a:solidFill>
                  <a:schemeClr val="accent1"/>
                </a:solidFill>
                <a:latin typeface="+mj-ea"/>
                <a:ea typeface="+mj-ea"/>
              </a:rPr>
              <a:t> 라는 가정이 많다</a:t>
            </a:r>
            <a:r>
              <a:rPr kumimoji="1" lang="en-US" altLang="ko-KR" sz="1600" b="1" dirty="0">
                <a:solidFill>
                  <a:schemeClr val="accent1"/>
                </a:solidFill>
                <a:latin typeface="+mj-ea"/>
                <a:ea typeface="+mj-ea"/>
              </a:rPr>
              <a:t>.</a:t>
            </a:r>
            <a:r>
              <a:rPr kumimoji="1" lang="ko-KR" altLang="en-US" sz="1600" dirty="0">
                <a:latin typeface="+mj-ea"/>
                <a:ea typeface="+mj-ea"/>
              </a:rPr>
              <a:t> 그러나</a:t>
            </a:r>
            <a:r>
              <a:rPr kumimoji="1" lang="en-US" altLang="ko-KR" sz="1600" dirty="0">
                <a:latin typeface="+mj-ea"/>
                <a:ea typeface="+mj-ea"/>
              </a:rPr>
              <a:t>,</a:t>
            </a:r>
            <a:r>
              <a:rPr kumimoji="1" lang="ko-KR" altLang="en-US" sz="1600" dirty="0">
                <a:latin typeface="+mj-ea"/>
                <a:ea typeface="+mj-ea"/>
              </a:rPr>
              <a:t> 실제로 이러한 소비자들의 희망 부분을 고려한 신제품을 만드는 것은 </a:t>
            </a:r>
            <a:r>
              <a:rPr kumimoji="1" lang="ko-KR" altLang="en-US" sz="1600" b="1" dirty="0">
                <a:solidFill>
                  <a:srgbClr val="FF0000"/>
                </a:solidFill>
                <a:latin typeface="+mj-ea"/>
                <a:ea typeface="+mj-ea"/>
              </a:rPr>
              <a:t>그에 따른 기술력이 뒷받침 되어야 하고</a:t>
            </a:r>
            <a:r>
              <a:rPr kumimoji="1" lang="en-US" altLang="ko-KR" sz="1600" b="1" dirty="0">
                <a:solidFill>
                  <a:srgbClr val="FF0000"/>
                </a:solidFill>
                <a:latin typeface="+mj-ea"/>
                <a:ea typeface="+mj-ea"/>
              </a:rPr>
              <a:t>,</a:t>
            </a:r>
            <a:r>
              <a:rPr kumimoji="1" lang="ko-KR" altLang="en-US" sz="1600" b="1" dirty="0">
                <a:solidFill>
                  <a:srgbClr val="FF0000"/>
                </a:solidFill>
                <a:latin typeface="+mj-ea"/>
                <a:ea typeface="+mj-ea"/>
              </a:rPr>
              <a:t> 기술력이 이를 </a:t>
            </a:r>
            <a:r>
              <a:rPr kumimoji="1" lang="ko-KR" altLang="en-US" sz="1600" b="1" dirty="0" err="1">
                <a:solidFill>
                  <a:srgbClr val="FF0000"/>
                </a:solidFill>
                <a:latin typeface="+mj-ea"/>
                <a:ea typeface="+mj-ea"/>
              </a:rPr>
              <a:t>못따라가면</a:t>
            </a:r>
            <a:r>
              <a:rPr kumimoji="1" lang="en-US" altLang="ko-KR" sz="1600" b="1" dirty="0">
                <a:solidFill>
                  <a:srgbClr val="FF0000"/>
                </a:solidFill>
                <a:latin typeface="+mj-ea"/>
                <a:ea typeface="+mj-ea"/>
              </a:rPr>
              <a:t>,</a:t>
            </a:r>
            <a:r>
              <a:rPr kumimoji="1" lang="ko-KR" altLang="en-US" sz="1600" b="1" dirty="0">
                <a:solidFill>
                  <a:srgbClr val="FF0000"/>
                </a:solidFill>
                <a:latin typeface="+mj-ea"/>
                <a:ea typeface="+mj-ea"/>
              </a:rPr>
              <a:t> 그에 따른 제품을 만드는 것은 쉽지 않다</a:t>
            </a:r>
            <a:r>
              <a:rPr kumimoji="1" lang="en-US" altLang="ko-KR" sz="1600" b="1" dirty="0">
                <a:solidFill>
                  <a:srgbClr val="FF0000"/>
                </a:solidFill>
                <a:latin typeface="+mj-ea"/>
                <a:ea typeface="+mj-ea"/>
              </a:rPr>
              <a:t>.</a:t>
            </a:r>
            <a:endParaRPr kumimoji="1" lang="en-US" altLang="ko-KR" sz="1200" dirty="0">
              <a:latin typeface="+mj-ea"/>
              <a:ea typeface="+mj-ea"/>
            </a:endParaRPr>
          </a:p>
        </p:txBody>
      </p:sp>
      <p:sp>
        <p:nvSpPr>
          <p:cNvPr id="5" name="TextBox 4">
            <a:extLst>
              <a:ext uri="{FF2B5EF4-FFF2-40B4-BE49-F238E27FC236}">
                <a16:creationId xmlns:a16="http://schemas.microsoft.com/office/drawing/2014/main" id="{97777A46-08FA-5D8C-77B0-D4D4153E7B41}"/>
              </a:ext>
            </a:extLst>
          </p:cNvPr>
          <p:cNvSpPr txBox="1"/>
          <p:nvPr/>
        </p:nvSpPr>
        <p:spPr>
          <a:xfrm>
            <a:off x="662971" y="7367807"/>
            <a:ext cx="11191672" cy="848950"/>
          </a:xfrm>
          <a:prstGeom prst="rect">
            <a:avLst/>
          </a:prstGeom>
          <a:noFill/>
        </p:spPr>
        <p:txBody>
          <a:bodyPr wrap="square">
            <a:spAutoFit/>
          </a:bodyPr>
          <a:lstStyle/>
          <a:p>
            <a:pPr marL="0" indent="0">
              <a:lnSpc>
                <a:spcPct val="120000"/>
              </a:lnSpc>
              <a:buNone/>
            </a:pPr>
            <a:r>
              <a:rPr kumimoji="1" lang="ko-Kore-KR" altLang="en-US" sz="1400" b="1" dirty="0">
                <a:solidFill>
                  <a:srgbClr val="FF0000"/>
                </a:solidFill>
                <a:latin typeface="+mj-ea"/>
                <a:ea typeface="+mj-ea"/>
              </a:rPr>
              <a:t>제품이란 소비자들의 니즈를 </a:t>
            </a:r>
            <a:r>
              <a:rPr kumimoji="1" lang="en-US" altLang="ko-Kore-KR" sz="1400" b="1" dirty="0">
                <a:solidFill>
                  <a:srgbClr val="FF0000"/>
                </a:solidFill>
                <a:latin typeface="+mj-ea"/>
                <a:ea typeface="+mj-ea"/>
              </a:rPr>
              <a:t>(what)</a:t>
            </a:r>
            <a:r>
              <a:rPr kumimoji="1" lang="en-US" altLang="ko-Kore-KR" sz="1400" dirty="0">
                <a:latin typeface="+mj-ea"/>
                <a:ea typeface="+mj-ea"/>
              </a:rPr>
              <a:t> </a:t>
            </a:r>
            <a:r>
              <a:rPr kumimoji="1" lang="en-US" altLang="ko-KR" sz="1400" dirty="0">
                <a:latin typeface="+mj-ea"/>
                <a:ea typeface="+mj-ea"/>
              </a:rPr>
              <a:t>/ </a:t>
            </a:r>
            <a:r>
              <a:rPr kumimoji="1" lang="ko-KR" altLang="en-US" sz="1400" b="1" dirty="0">
                <a:solidFill>
                  <a:srgbClr val="0070C0"/>
                </a:solidFill>
                <a:latin typeface="+mj-ea"/>
                <a:ea typeface="+mj-ea"/>
              </a:rPr>
              <a:t>제품 </a:t>
            </a:r>
            <a:r>
              <a:rPr kumimoji="1" lang="en-US" altLang="ko-KR" sz="1400" b="1" dirty="0">
                <a:solidFill>
                  <a:srgbClr val="0070C0"/>
                </a:solidFill>
                <a:latin typeface="+mj-ea"/>
                <a:ea typeface="+mj-ea"/>
              </a:rPr>
              <a:t>(</a:t>
            </a:r>
            <a:r>
              <a:rPr kumimoji="1" lang="ko-KR" altLang="en-US" sz="1400" b="1" dirty="0">
                <a:solidFill>
                  <a:srgbClr val="0070C0"/>
                </a:solidFill>
                <a:latin typeface="+mj-ea"/>
                <a:ea typeface="+mj-ea"/>
              </a:rPr>
              <a:t>각 부품의 </a:t>
            </a:r>
            <a:r>
              <a:rPr kumimoji="1" lang="ko-KR" altLang="en-US" sz="1400" b="1" dirty="0" err="1">
                <a:solidFill>
                  <a:srgbClr val="0070C0"/>
                </a:solidFill>
                <a:latin typeface="+mj-ea"/>
                <a:ea typeface="+mj-ea"/>
              </a:rPr>
              <a:t>스팩</a:t>
            </a:r>
            <a:r>
              <a:rPr kumimoji="1" lang="en-US" altLang="ko-KR" sz="1400" b="1" dirty="0">
                <a:solidFill>
                  <a:srgbClr val="0070C0"/>
                </a:solidFill>
                <a:latin typeface="+mj-ea"/>
                <a:ea typeface="+mj-ea"/>
              </a:rPr>
              <a:t>) </a:t>
            </a:r>
            <a:r>
              <a:rPr kumimoji="1" lang="ko-KR" altLang="en-US" sz="1400" b="1" dirty="0" err="1">
                <a:solidFill>
                  <a:srgbClr val="0070C0"/>
                </a:solidFill>
                <a:latin typeface="+mj-ea"/>
                <a:ea typeface="+mj-ea"/>
              </a:rPr>
              <a:t>으로</a:t>
            </a:r>
            <a:r>
              <a:rPr kumimoji="1" lang="ko-KR" altLang="en-US" sz="1400" b="1" dirty="0">
                <a:solidFill>
                  <a:srgbClr val="0070C0"/>
                </a:solidFill>
                <a:latin typeface="+mj-ea"/>
                <a:ea typeface="+mj-ea"/>
              </a:rPr>
              <a:t> 실현</a:t>
            </a:r>
            <a:r>
              <a:rPr kumimoji="1" lang="ko-KR" altLang="en-US" sz="1400" dirty="0">
                <a:latin typeface="+mj-ea"/>
                <a:ea typeface="+mj-ea"/>
              </a:rPr>
              <a:t>하는데</a:t>
            </a:r>
            <a:r>
              <a:rPr kumimoji="1" lang="en-US" altLang="ko-KR" sz="1400" dirty="0">
                <a:latin typeface="+mj-ea"/>
                <a:ea typeface="+mj-ea"/>
              </a:rPr>
              <a:t> (how), </a:t>
            </a:r>
            <a:r>
              <a:rPr kumimoji="1" lang="ko-KR" altLang="en-US" sz="1400" dirty="0">
                <a:latin typeface="+mj-ea"/>
                <a:ea typeface="+mj-ea"/>
              </a:rPr>
              <a:t>보다 더 나아가 </a:t>
            </a:r>
            <a:r>
              <a:rPr kumimoji="1" lang="ko-KR" altLang="en-US" sz="1400" b="1" dirty="0">
                <a:solidFill>
                  <a:srgbClr val="FF0000"/>
                </a:solidFill>
                <a:latin typeface="+mj-ea"/>
                <a:ea typeface="+mj-ea"/>
              </a:rPr>
              <a:t>각 부품들은 외부요소인 기술 발전으로 </a:t>
            </a:r>
            <a:r>
              <a:rPr kumimoji="1" lang="ko-KR" altLang="en-US" sz="1400" b="1" dirty="0" err="1">
                <a:solidFill>
                  <a:srgbClr val="FF0000"/>
                </a:solidFill>
                <a:latin typeface="+mj-ea"/>
                <a:ea typeface="+mj-ea"/>
              </a:rPr>
              <a:t>부터</a:t>
            </a:r>
            <a:r>
              <a:rPr kumimoji="1" lang="ko-KR" altLang="en-US" sz="1400" b="1" dirty="0">
                <a:solidFill>
                  <a:srgbClr val="FF0000"/>
                </a:solidFill>
                <a:latin typeface="+mj-ea"/>
                <a:ea typeface="+mj-ea"/>
              </a:rPr>
              <a:t> 발생</a:t>
            </a:r>
            <a:r>
              <a:rPr kumimoji="1" lang="ko-KR" altLang="en-US" sz="1400" dirty="0">
                <a:latin typeface="+mj-ea"/>
                <a:ea typeface="+mj-ea"/>
              </a:rPr>
              <a:t>한다</a:t>
            </a:r>
            <a:r>
              <a:rPr kumimoji="1" lang="en-US" altLang="ko-KR" sz="1400" dirty="0">
                <a:latin typeface="+mj-ea"/>
                <a:ea typeface="+mj-ea"/>
              </a:rPr>
              <a:t>.</a:t>
            </a:r>
            <a:endParaRPr kumimoji="1" lang="en-US" altLang="ko-Kore-KR" sz="1400" dirty="0">
              <a:latin typeface="+mj-ea"/>
              <a:ea typeface="+mj-ea"/>
            </a:endParaRPr>
          </a:p>
          <a:p>
            <a:pPr marL="0" indent="0">
              <a:lnSpc>
                <a:spcPct val="120000"/>
              </a:lnSpc>
              <a:buNone/>
            </a:pPr>
            <a:r>
              <a:rPr kumimoji="1" lang="ko-Kore-KR" altLang="en-US" sz="1400" dirty="0">
                <a:latin typeface="+mj-ea"/>
                <a:ea typeface="+mj-ea"/>
              </a:rPr>
              <a:t>*따라서</a:t>
            </a:r>
            <a:r>
              <a:rPr kumimoji="1" lang="en-US" altLang="ko-Kore-KR" sz="1400" dirty="0">
                <a:latin typeface="+mj-ea"/>
                <a:ea typeface="+mj-ea"/>
              </a:rPr>
              <a:t>, </a:t>
            </a:r>
            <a:r>
              <a:rPr kumimoji="1" lang="ko-Kore-KR" altLang="en-US" sz="1400" dirty="0">
                <a:latin typeface="+mj-ea"/>
                <a:ea typeface="+mj-ea"/>
              </a:rPr>
              <a:t>기술 발전과 소비자들의 니즈는</a:t>
            </a:r>
            <a:r>
              <a:rPr kumimoji="1" lang="en-US" altLang="ko-Kore-KR" sz="1400" dirty="0">
                <a:latin typeface="+mj-ea"/>
                <a:ea typeface="+mj-ea"/>
              </a:rPr>
              <a:t>, </a:t>
            </a:r>
            <a:r>
              <a:rPr kumimoji="1" lang="ko-Kore-KR" altLang="en-US" sz="1400" dirty="0">
                <a:latin typeface="+mj-ea"/>
                <a:ea typeface="+mj-ea"/>
              </a:rPr>
              <a:t>둘다 외적 요인이지만</a:t>
            </a:r>
            <a:r>
              <a:rPr kumimoji="1" lang="en-US" altLang="ko-Kore-KR" sz="1400" dirty="0">
                <a:latin typeface="+mj-ea"/>
                <a:ea typeface="+mj-ea"/>
              </a:rPr>
              <a:t>, direct mapping </a:t>
            </a:r>
            <a:r>
              <a:rPr kumimoji="1" lang="ko-Kore-KR" altLang="en-US" sz="1400" dirty="0">
                <a:latin typeface="+mj-ea"/>
                <a:ea typeface="+mj-ea"/>
              </a:rPr>
              <a:t>이 아닌</a:t>
            </a:r>
            <a:r>
              <a:rPr kumimoji="1" lang="en-US" altLang="ko-Kore-KR" sz="1400" dirty="0">
                <a:latin typeface="+mj-ea"/>
                <a:ea typeface="+mj-ea"/>
              </a:rPr>
              <a:t>, </a:t>
            </a:r>
            <a:r>
              <a:rPr kumimoji="1" lang="ko-Kore-KR" altLang="en-US" sz="1400" dirty="0">
                <a:latin typeface="+mj-ea"/>
                <a:ea typeface="+mj-ea"/>
              </a:rPr>
              <a:t>제품 </a:t>
            </a:r>
            <a:r>
              <a:rPr kumimoji="1" lang="en-US" altLang="ko-Kore-KR" sz="1400" dirty="0">
                <a:latin typeface="+mj-ea"/>
                <a:ea typeface="+mj-ea"/>
              </a:rPr>
              <a:t>(modules)</a:t>
            </a:r>
            <a:r>
              <a:rPr kumimoji="1" lang="ko-Kore-KR" altLang="en-US" sz="1400" dirty="0">
                <a:latin typeface="+mj-ea"/>
                <a:ea typeface="+mj-ea"/>
              </a:rPr>
              <a:t>로 부터 서로 </a:t>
            </a:r>
            <a:r>
              <a:rPr kumimoji="1" lang="en-US" altLang="ko-Kore-KR" sz="1400" dirty="0">
                <a:latin typeface="+mj-ea"/>
                <a:ea typeface="+mj-ea"/>
              </a:rPr>
              <a:t>communication </a:t>
            </a:r>
            <a:r>
              <a:rPr kumimoji="1" lang="ko-Kore-KR" altLang="en-US" sz="1400" dirty="0">
                <a:latin typeface="+mj-ea"/>
                <a:ea typeface="+mj-ea"/>
              </a:rPr>
              <a:t>한다</a:t>
            </a:r>
            <a:r>
              <a:rPr kumimoji="1" lang="en-US" altLang="ko-Kore-KR" sz="1400" dirty="0">
                <a:latin typeface="+mj-ea"/>
                <a:ea typeface="+mj-ea"/>
              </a:rPr>
              <a:t>.</a:t>
            </a:r>
            <a:endParaRPr lang="ko-Kore-KR" altLang="en-US" sz="1400" dirty="0"/>
          </a:p>
        </p:txBody>
      </p:sp>
    </p:spTree>
    <p:extLst>
      <p:ext uri="{BB962C8B-B14F-4D97-AF65-F5344CB8AC3E}">
        <p14:creationId xmlns:p14="http://schemas.microsoft.com/office/powerpoint/2010/main" val="3811945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FA1D1D-5842-2DF8-BBEB-862F8283FD9A}"/>
              </a:ext>
            </a:extLst>
          </p:cNvPr>
          <p:cNvSpPr>
            <a:spLocks noGrp="1"/>
          </p:cNvSpPr>
          <p:nvPr>
            <p:ph type="title"/>
          </p:nvPr>
        </p:nvSpPr>
        <p:spPr>
          <a:xfrm>
            <a:off x="-86061" y="-172720"/>
            <a:ext cx="12192000" cy="1036061"/>
          </a:xfrm>
        </p:spPr>
        <p:txBody>
          <a:bodyPr>
            <a:normAutofit/>
          </a:bodyPr>
          <a:lstStyle/>
          <a:p>
            <a:r>
              <a:rPr kumimoji="1" lang="en-US" altLang="ko-KR" sz="2400" dirty="0"/>
              <a:t>2)</a:t>
            </a:r>
            <a:r>
              <a:rPr kumimoji="1" lang="ko-KR" altLang="en-US" sz="2400" dirty="0"/>
              <a:t> 하나의 플랫폼에서 여러 플랫폼으로 발전될 때의 </a:t>
            </a:r>
            <a:r>
              <a:rPr kumimoji="1" lang="en-US" altLang="ko-KR" sz="2400" dirty="0"/>
              <a:t>decision making</a:t>
            </a:r>
            <a:r>
              <a:rPr kumimoji="1" lang="ko-KR" altLang="en-US" sz="2400" dirty="0"/>
              <a:t> </a:t>
            </a:r>
            <a:r>
              <a:rPr kumimoji="1" lang="en-US" altLang="ko-KR" sz="2400" dirty="0"/>
              <a:t>(</a:t>
            </a:r>
            <a:r>
              <a:rPr kumimoji="1" lang="ko-KR" altLang="en-US" sz="2400" dirty="0"/>
              <a:t>다중 플랫폼화 전략</a:t>
            </a:r>
            <a:r>
              <a:rPr kumimoji="1" lang="en-US" altLang="ko-KR" sz="2400" dirty="0"/>
              <a:t>)</a:t>
            </a:r>
            <a:endParaRPr kumimoji="1" lang="ko-Kore-KR" altLang="en-US" sz="2400" dirty="0"/>
          </a:p>
        </p:txBody>
      </p:sp>
      <p:pic>
        <p:nvPicPr>
          <p:cNvPr id="4" name="그림 3">
            <a:extLst>
              <a:ext uri="{FF2B5EF4-FFF2-40B4-BE49-F238E27FC236}">
                <a16:creationId xmlns:a16="http://schemas.microsoft.com/office/drawing/2014/main" id="{A7EEE9FA-371A-8305-EE92-153431E541AB}"/>
              </a:ext>
            </a:extLst>
          </p:cNvPr>
          <p:cNvPicPr>
            <a:picLocks noChangeAspect="1"/>
          </p:cNvPicPr>
          <p:nvPr/>
        </p:nvPicPr>
        <p:blipFill>
          <a:blip r:embed="rId3"/>
          <a:stretch>
            <a:fillRect/>
          </a:stretch>
        </p:blipFill>
        <p:spPr>
          <a:xfrm>
            <a:off x="1194027" y="1076742"/>
            <a:ext cx="9282062" cy="4403029"/>
          </a:xfrm>
          <a:prstGeom prst="rect">
            <a:avLst/>
          </a:prstGeom>
        </p:spPr>
      </p:pic>
    </p:spTree>
    <p:extLst>
      <p:ext uri="{BB962C8B-B14F-4D97-AF65-F5344CB8AC3E}">
        <p14:creationId xmlns:p14="http://schemas.microsoft.com/office/powerpoint/2010/main" val="1743369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내용 개체 틀 2">
            <a:extLst>
              <a:ext uri="{FF2B5EF4-FFF2-40B4-BE49-F238E27FC236}">
                <a16:creationId xmlns:a16="http://schemas.microsoft.com/office/drawing/2014/main" id="{C11E65BF-AA22-538E-86B8-8B89650578B1}"/>
              </a:ext>
            </a:extLst>
          </p:cNvPr>
          <p:cNvSpPr>
            <a:spLocks noGrp="1"/>
          </p:cNvSpPr>
          <p:nvPr>
            <p:ph idx="1"/>
          </p:nvPr>
        </p:nvSpPr>
        <p:spPr>
          <a:xfrm>
            <a:off x="5210628" y="725714"/>
            <a:ext cx="6574972" cy="5981430"/>
          </a:xfrm>
        </p:spPr>
        <p:txBody>
          <a:bodyPr>
            <a:noAutofit/>
          </a:bodyPr>
          <a:lstStyle/>
          <a:p>
            <a:pPr marL="342900" indent="-342900">
              <a:lnSpc>
                <a:spcPct val="120000"/>
              </a:lnSpc>
              <a:buAutoNum type="arabicParenR"/>
            </a:pPr>
            <a:r>
              <a:rPr kumimoji="1" lang="ko-KR" altLang="en-US" sz="1600" dirty="0">
                <a:latin typeface="+mj-ea"/>
                <a:ea typeface="+mj-ea"/>
              </a:rPr>
              <a:t>모듈 내의 일부 </a:t>
            </a:r>
            <a:r>
              <a:rPr kumimoji="1" lang="en-US" altLang="ko-KR" sz="1600" dirty="0">
                <a:latin typeface="+mj-ea"/>
                <a:ea typeface="+mj-ea"/>
              </a:rPr>
              <a:t>component</a:t>
            </a:r>
            <a:r>
              <a:rPr kumimoji="1" lang="ko-KR" altLang="en-US" sz="1600" dirty="0">
                <a:latin typeface="+mj-ea"/>
                <a:ea typeface="+mj-ea"/>
              </a:rPr>
              <a:t>만 </a:t>
            </a:r>
            <a:r>
              <a:rPr kumimoji="1" lang="en-US" altLang="ko-KR" sz="1600" dirty="0">
                <a:latin typeface="+mj-ea"/>
                <a:ea typeface="+mj-ea"/>
              </a:rPr>
              <a:t>platform</a:t>
            </a:r>
            <a:r>
              <a:rPr kumimoji="1" lang="ko-KR" altLang="en-US" sz="1600" dirty="0">
                <a:latin typeface="+mj-ea"/>
                <a:ea typeface="+mj-ea"/>
              </a:rPr>
              <a:t> </a:t>
            </a:r>
            <a:r>
              <a:rPr kumimoji="1" lang="en-US" altLang="ko-KR" sz="1600" dirty="0">
                <a:latin typeface="+mj-ea"/>
                <a:ea typeface="+mj-ea"/>
              </a:rPr>
              <a:t>component</a:t>
            </a:r>
            <a:r>
              <a:rPr kumimoji="1" lang="ko-KR" altLang="en-US" sz="1600" dirty="0">
                <a:latin typeface="+mj-ea"/>
                <a:ea typeface="+mj-ea"/>
              </a:rPr>
              <a:t>가 될 수 있는가</a:t>
            </a:r>
            <a:r>
              <a:rPr kumimoji="1" lang="en-US" altLang="ko-KR" sz="1600" dirty="0">
                <a:latin typeface="+mj-ea"/>
                <a:ea typeface="+mj-ea"/>
              </a:rPr>
              <a:t>?</a:t>
            </a:r>
            <a:r>
              <a:rPr kumimoji="1" lang="ko-KR" altLang="en-US" sz="1600" dirty="0">
                <a:latin typeface="+mj-ea"/>
                <a:ea typeface="+mj-ea"/>
              </a:rPr>
              <a:t> </a:t>
            </a:r>
            <a:endParaRPr kumimoji="1" lang="en-US" altLang="ko-KR" sz="1600" dirty="0">
              <a:latin typeface="+mj-ea"/>
              <a:ea typeface="+mj-ea"/>
            </a:endParaRPr>
          </a:p>
          <a:p>
            <a:pPr marL="0" indent="0">
              <a:lnSpc>
                <a:spcPct val="120000"/>
              </a:lnSpc>
              <a:buNone/>
            </a:pPr>
            <a:r>
              <a:rPr kumimoji="1" lang="ko-KR" altLang="en-US" sz="1600" dirty="0">
                <a:latin typeface="+mj-ea"/>
                <a:ea typeface="+mj-ea"/>
              </a:rPr>
              <a:t>플랫폼을 모듈단위 </a:t>
            </a:r>
            <a:r>
              <a:rPr kumimoji="1" lang="en-US" altLang="ko-KR" sz="1600" dirty="0">
                <a:latin typeface="+mj-ea"/>
                <a:ea typeface="+mj-ea"/>
              </a:rPr>
              <a:t>(</a:t>
            </a:r>
            <a:r>
              <a:rPr kumimoji="1" lang="ko-KR" altLang="en-US" sz="1600" dirty="0">
                <a:latin typeface="+mj-ea"/>
                <a:ea typeface="+mj-ea"/>
              </a:rPr>
              <a:t>혹은 </a:t>
            </a:r>
            <a:r>
              <a:rPr kumimoji="1" lang="en-US" altLang="ko-KR" sz="1600" dirty="0">
                <a:latin typeface="+mj-ea"/>
                <a:ea typeface="+mj-ea"/>
              </a:rPr>
              <a:t>component)</a:t>
            </a:r>
            <a:r>
              <a:rPr kumimoji="1" lang="ko-KR" altLang="en-US" sz="1600" dirty="0">
                <a:latin typeface="+mj-ea"/>
                <a:ea typeface="+mj-ea"/>
              </a:rPr>
              <a:t>단위로 볼 때</a:t>
            </a:r>
            <a:r>
              <a:rPr kumimoji="1" lang="en-US" altLang="ko-KR" sz="1600" dirty="0">
                <a:latin typeface="+mj-ea"/>
                <a:ea typeface="+mj-ea"/>
              </a:rPr>
              <a:t>,</a:t>
            </a:r>
          </a:p>
          <a:p>
            <a:pPr marL="0" indent="0">
              <a:lnSpc>
                <a:spcPct val="120000"/>
              </a:lnSpc>
              <a:buNone/>
            </a:pPr>
            <a:r>
              <a:rPr kumimoji="1" lang="en-US" altLang="ko-KR" sz="1600" dirty="0">
                <a:latin typeface="+mj-ea"/>
                <a:ea typeface="+mj-ea"/>
              </a:rPr>
              <a:t>3) </a:t>
            </a:r>
            <a:r>
              <a:rPr kumimoji="1" lang="ko-KR" altLang="en-US" sz="1600" dirty="0">
                <a:latin typeface="+mj-ea"/>
                <a:ea typeface="+mj-ea"/>
              </a:rPr>
              <a:t>플랫폼의 의미가 무엇일까</a:t>
            </a:r>
            <a:r>
              <a:rPr kumimoji="1" lang="en-US" altLang="ko-KR" sz="1600" dirty="0">
                <a:latin typeface="+mj-ea"/>
                <a:ea typeface="+mj-ea"/>
              </a:rPr>
              <a:t>?</a:t>
            </a:r>
            <a:r>
              <a:rPr kumimoji="1" lang="ko-KR" altLang="en-US" sz="1600" dirty="0">
                <a:latin typeface="+mj-ea"/>
                <a:ea typeface="+mj-ea"/>
              </a:rPr>
              <a:t> </a:t>
            </a:r>
            <a:r>
              <a:rPr kumimoji="1" lang="en-US" altLang="ko-KR" sz="1600" dirty="0">
                <a:latin typeface="+mj-ea"/>
                <a:ea typeface="+mj-ea"/>
              </a:rPr>
              <a:t>(</a:t>
            </a:r>
            <a:r>
              <a:rPr kumimoji="1" lang="ko-KR" altLang="en-US" sz="1600" dirty="0">
                <a:latin typeface="+mj-ea"/>
                <a:ea typeface="+mj-ea"/>
              </a:rPr>
              <a:t>핸드폰에 쓰이는 </a:t>
            </a:r>
            <a:r>
              <a:rPr kumimoji="1" lang="en-US" altLang="ko-KR" sz="1600" dirty="0">
                <a:latin typeface="+mj-ea"/>
                <a:ea typeface="+mj-ea"/>
              </a:rPr>
              <a:t>chip, </a:t>
            </a:r>
            <a:r>
              <a:rPr kumimoji="1" lang="ko-KR" altLang="en-US" sz="1600" dirty="0">
                <a:latin typeface="+mj-ea"/>
                <a:ea typeface="+mj-ea"/>
              </a:rPr>
              <a:t>아이패드에 쓰이는 칩</a:t>
            </a:r>
            <a:r>
              <a:rPr kumimoji="1" lang="en-US" altLang="ko-KR" sz="1600" dirty="0">
                <a:latin typeface="+mj-ea"/>
                <a:ea typeface="+mj-ea"/>
              </a:rPr>
              <a:t>,</a:t>
            </a:r>
            <a:r>
              <a:rPr kumimoji="1" lang="ko-KR" altLang="en-US" sz="1600" dirty="0">
                <a:latin typeface="+mj-ea"/>
                <a:ea typeface="+mj-ea"/>
              </a:rPr>
              <a:t> 컴퓨터에 쓰이는 칩이 같으면 플랫폼일까</a:t>
            </a:r>
            <a:r>
              <a:rPr kumimoji="1" lang="en-US" altLang="ko-KR" sz="1600" dirty="0">
                <a:latin typeface="+mj-ea"/>
                <a:ea typeface="+mj-ea"/>
              </a:rPr>
              <a:t>?)</a:t>
            </a:r>
            <a:r>
              <a:rPr kumimoji="1" lang="ko-KR" altLang="en-US" sz="1600" dirty="0">
                <a:latin typeface="+mj-ea"/>
                <a:ea typeface="+mj-ea"/>
              </a:rPr>
              <a:t> </a:t>
            </a:r>
            <a:r>
              <a:rPr kumimoji="1" lang="en-US" altLang="ko-KR" sz="1600" dirty="0">
                <a:latin typeface="+mj-ea"/>
                <a:ea typeface="+mj-ea"/>
                <a:sym typeface="Wingdings" pitchFamily="2" charset="2"/>
              </a:rPr>
              <a:t></a:t>
            </a:r>
            <a:r>
              <a:rPr kumimoji="1" lang="ko-KR" altLang="en-US" sz="1600" dirty="0">
                <a:latin typeface="+mj-ea"/>
                <a:ea typeface="+mj-ea"/>
                <a:sym typeface="Wingdings" pitchFamily="2" charset="2"/>
              </a:rPr>
              <a:t> </a:t>
            </a:r>
            <a:r>
              <a:rPr kumimoji="1" lang="ko-KR" altLang="en-US" sz="1600" dirty="0" err="1">
                <a:latin typeface="+mj-ea"/>
                <a:ea typeface="+mj-ea"/>
                <a:sym typeface="Wingdings" pitchFamily="2" charset="2"/>
              </a:rPr>
              <a:t>버젼이</a:t>
            </a:r>
            <a:r>
              <a:rPr kumimoji="1" lang="ko-KR" altLang="en-US" sz="1600" dirty="0">
                <a:latin typeface="+mj-ea"/>
                <a:ea typeface="+mj-ea"/>
                <a:sym typeface="Wingdings" pitchFamily="2" charset="2"/>
              </a:rPr>
              <a:t> 다르면 </a:t>
            </a:r>
            <a:r>
              <a:rPr kumimoji="1" lang="ko-KR" altLang="en-US" sz="1600" dirty="0" err="1">
                <a:latin typeface="+mj-ea"/>
                <a:ea typeface="+mj-ea"/>
                <a:sym typeface="Wingdings" pitchFamily="2" charset="2"/>
              </a:rPr>
              <a:t>달라질텐데</a:t>
            </a:r>
            <a:r>
              <a:rPr kumimoji="1" lang="en-US" altLang="ko-KR" sz="1600" dirty="0">
                <a:latin typeface="+mj-ea"/>
                <a:ea typeface="+mj-ea"/>
                <a:sym typeface="Wingdings" pitchFamily="2" charset="2"/>
              </a:rPr>
              <a:t>.?</a:t>
            </a:r>
            <a:br>
              <a:rPr kumimoji="1" lang="en-US" altLang="ko-KR" sz="1600" dirty="0">
                <a:latin typeface="+mj-ea"/>
                <a:ea typeface="+mj-ea"/>
                <a:sym typeface="Wingdings" pitchFamily="2" charset="2"/>
              </a:rPr>
            </a:br>
            <a:endParaRPr kumimoji="1" lang="en-US" altLang="ko-KR" sz="1600" dirty="0">
              <a:latin typeface="+mj-ea"/>
              <a:ea typeface="+mj-ea"/>
              <a:sym typeface="Wingdings" pitchFamily="2" charset="2"/>
            </a:endParaRPr>
          </a:p>
          <a:p>
            <a:pPr marL="0" indent="0">
              <a:lnSpc>
                <a:spcPct val="120000"/>
              </a:lnSpc>
              <a:buNone/>
            </a:pPr>
            <a:r>
              <a:rPr kumimoji="1" lang="en-US" altLang="ko-KR" sz="1600" dirty="0">
                <a:latin typeface="+mj-ea"/>
                <a:ea typeface="+mj-ea"/>
                <a:sym typeface="Wingdings" pitchFamily="2" charset="2"/>
              </a:rPr>
              <a:t>4) platform</a:t>
            </a:r>
            <a:r>
              <a:rPr kumimoji="1" lang="ko-KR" altLang="en-US" sz="1600" dirty="0">
                <a:latin typeface="+mj-ea"/>
                <a:ea typeface="+mj-ea"/>
                <a:sym typeface="Wingdings" pitchFamily="2" charset="2"/>
              </a:rPr>
              <a:t> 새롭게 만드는 비용 </a:t>
            </a:r>
            <a:r>
              <a:rPr kumimoji="1" lang="en-US" altLang="ko-KR" sz="1600" dirty="0">
                <a:latin typeface="+mj-ea"/>
                <a:ea typeface="+mj-ea"/>
                <a:sym typeface="Wingdings" pitchFamily="2" charset="2"/>
              </a:rPr>
              <a:t>vs </a:t>
            </a:r>
            <a:r>
              <a:rPr kumimoji="1" lang="ko-KR" altLang="en-US" sz="1600" dirty="0">
                <a:latin typeface="+mj-ea"/>
                <a:ea typeface="+mj-ea"/>
                <a:sym typeface="Wingdings" pitchFamily="2" charset="2"/>
              </a:rPr>
              <a:t>기존에 손해를 감수하더라도</a:t>
            </a:r>
            <a:r>
              <a:rPr kumimoji="1" lang="en-US" altLang="ko-KR" sz="1600" dirty="0">
                <a:latin typeface="+mj-ea"/>
                <a:ea typeface="+mj-ea"/>
                <a:sym typeface="Wingdings" pitchFamily="2" charset="2"/>
              </a:rPr>
              <a:t>,</a:t>
            </a:r>
            <a:r>
              <a:rPr kumimoji="1" lang="ko-KR" altLang="en-US" sz="1600" dirty="0">
                <a:latin typeface="+mj-ea"/>
                <a:ea typeface="+mj-ea"/>
                <a:sym typeface="Wingdings" pitchFamily="2" charset="2"/>
              </a:rPr>
              <a:t> 플랫폼을 오래 가져가는 </a:t>
            </a:r>
            <a:r>
              <a:rPr kumimoji="1" lang="en-US" altLang="ko-KR" sz="1600" dirty="0">
                <a:latin typeface="+mj-ea"/>
                <a:ea typeface="+mj-ea"/>
                <a:sym typeface="Wingdings" pitchFamily="2" charset="2"/>
              </a:rPr>
              <a:t>Cost.(?)</a:t>
            </a:r>
            <a:br>
              <a:rPr kumimoji="1" lang="en-US" altLang="ko-KR" sz="1600" dirty="0">
                <a:latin typeface="+mj-ea"/>
                <a:ea typeface="+mj-ea"/>
                <a:sym typeface="Wingdings" pitchFamily="2" charset="2"/>
              </a:rPr>
            </a:br>
            <a:r>
              <a:rPr lang="en" altLang="ko-Kore-KR" sz="1800" dirty="0">
                <a:effectLst/>
                <a:latin typeface="TimesNewRomanSF"/>
              </a:rPr>
              <a:t>As is the case in frequent product introductions, frequent platform developments and replacements incur high costs, </a:t>
            </a:r>
            <a:endParaRPr lang="en" altLang="ko-Kore-KR" sz="1100" dirty="0"/>
          </a:p>
          <a:p>
            <a:pPr marL="0" indent="0">
              <a:lnSpc>
                <a:spcPct val="120000"/>
              </a:lnSpc>
              <a:buNone/>
            </a:pPr>
            <a:r>
              <a:rPr lang="en" altLang="ko-Kore-KR" sz="1800" dirty="0">
                <a:effectLst/>
                <a:latin typeface="TimesNewRomanSF"/>
              </a:rPr>
              <a:t>platform has to be replaced with one incorporating next-generation technologies in or- der for truly innovative product development to proceed. </a:t>
            </a:r>
            <a:endParaRPr lang="en" altLang="ko-Kore-KR" sz="1100" dirty="0"/>
          </a:p>
          <a:p>
            <a:pPr marL="0" indent="0">
              <a:lnSpc>
                <a:spcPct val="120000"/>
              </a:lnSpc>
              <a:buNone/>
            </a:pPr>
            <a:r>
              <a:rPr kumimoji="1" lang="en-US" altLang="ko-KR" sz="1600" dirty="0">
                <a:latin typeface="+mj-ea"/>
                <a:ea typeface="+mj-ea"/>
                <a:sym typeface="Wingdings" pitchFamily="2" charset="2"/>
              </a:rPr>
              <a:t></a:t>
            </a:r>
            <a:r>
              <a:rPr kumimoji="1" lang="ko-KR" altLang="en-US" sz="1600" dirty="0">
                <a:latin typeface="+mj-ea"/>
                <a:ea typeface="+mj-ea"/>
                <a:sym typeface="Wingdings" pitchFamily="2" charset="2"/>
              </a:rPr>
              <a:t> 이건 절대적인 노후화</a:t>
            </a:r>
            <a:r>
              <a:rPr kumimoji="1" lang="en-US" altLang="ko-KR" sz="1600" dirty="0">
                <a:latin typeface="+mj-ea"/>
                <a:ea typeface="+mj-ea"/>
                <a:sym typeface="Wingdings" pitchFamily="2" charset="2"/>
              </a:rPr>
              <a:t>.</a:t>
            </a:r>
            <a:r>
              <a:rPr kumimoji="1" lang="ko-KR" altLang="en-US" sz="1600" dirty="0">
                <a:latin typeface="+mj-ea"/>
                <a:ea typeface="+mj-ea"/>
                <a:sym typeface="Wingdings" pitchFamily="2" charset="2"/>
              </a:rPr>
              <a:t> 상대적인 노후화도 거론이 되어야함</a:t>
            </a:r>
            <a:r>
              <a:rPr kumimoji="1" lang="en-US" altLang="ko-KR" sz="1600" dirty="0">
                <a:latin typeface="+mj-ea"/>
                <a:ea typeface="+mj-ea"/>
                <a:sym typeface="Wingdings" pitchFamily="2" charset="2"/>
              </a:rPr>
              <a:t>.</a:t>
            </a:r>
          </a:p>
          <a:p>
            <a:pPr marL="0" indent="0">
              <a:lnSpc>
                <a:spcPct val="120000"/>
              </a:lnSpc>
              <a:buNone/>
            </a:pPr>
            <a:r>
              <a:rPr lang="en" altLang="ko-Kore-KR" sz="1800" dirty="0">
                <a:effectLst/>
                <a:latin typeface="TimesNewRomanSF"/>
              </a:rPr>
              <a:t>a long-lasting platform is prone to obsolescence and, thus, to becoming unsuitable for the adoption of state-of-the-art technologies. </a:t>
            </a:r>
            <a:endParaRPr lang="en" altLang="ko-Kore-KR" sz="1100" dirty="0"/>
          </a:p>
          <a:p>
            <a:pPr marL="0" indent="0">
              <a:lnSpc>
                <a:spcPct val="120000"/>
              </a:lnSpc>
              <a:buNone/>
            </a:pPr>
            <a:endParaRPr kumimoji="1" lang="en-US" altLang="ko-KR" sz="1600" dirty="0">
              <a:latin typeface="+mj-ea"/>
              <a:ea typeface="+mj-ea"/>
              <a:sym typeface="Wingdings" pitchFamily="2" charset="2"/>
            </a:endParaRPr>
          </a:p>
          <a:p>
            <a:pPr marL="0" indent="0">
              <a:lnSpc>
                <a:spcPct val="120000"/>
              </a:lnSpc>
              <a:buNone/>
            </a:pPr>
            <a:endParaRPr kumimoji="1" lang="en-US" altLang="ko-KR" sz="1600" dirty="0">
              <a:latin typeface="+mj-ea"/>
              <a:ea typeface="+mj-ea"/>
            </a:endParaRPr>
          </a:p>
        </p:txBody>
      </p:sp>
      <p:pic>
        <p:nvPicPr>
          <p:cNvPr id="2" name="그림 1">
            <a:extLst>
              <a:ext uri="{FF2B5EF4-FFF2-40B4-BE49-F238E27FC236}">
                <a16:creationId xmlns:a16="http://schemas.microsoft.com/office/drawing/2014/main" id="{1902DD66-3E3B-2D96-FFD6-85F1D851D366}"/>
              </a:ext>
            </a:extLst>
          </p:cNvPr>
          <p:cNvPicPr>
            <a:picLocks noChangeAspect="1"/>
          </p:cNvPicPr>
          <p:nvPr/>
        </p:nvPicPr>
        <p:blipFill>
          <a:blip r:embed="rId3"/>
          <a:stretch>
            <a:fillRect/>
          </a:stretch>
        </p:blipFill>
        <p:spPr>
          <a:xfrm>
            <a:off x="178724" y="315687"/>
            <a:ext cx="4594432" cy="4564743"/>
          </a:xfrm>
          <a:prstGeom prst="rect">
            <a:avLst/>
          </a:prstGeom>
        </p:spPr>
      </p:pic>
      <p:pic>
        <p:nvPicPr>
          <p:cNvPr id="3" name="그림 2">
            <a:extLst>
              <a:ext uri="{FF2B5EF4-FFF2-40B4-BE49-F238E27FC236}">
                <a16:creationId xmlns:a16="http://schemas.microsoft.com/office/drawing/2014/main" id="{906C26C5-B1F4-9E1D-A176-5A3F994EDE1A}"/>
              </a:ext>
            </a:extLst>
          </p:cNvPr>
          <p:cNvPicPr>
            <a:picLocks noChangeAspect="1"/>
          </p:cNvPicPr>
          <p:nvPr/>
        </p:nvPicPr>
        <p:blipFill>
          <a:blip r:embed="rId4"/>
          <a:stretch>
            <a:fillRect/>
          </a:stretch>
        </p:blipFill>
        <p:spPr>
          <a:xfrm>
            <a:off x="527842" y="4709319"/>
            <a:ext cx="4245314" cy="2735601"/>
          </a:xfrm>
          <a:prstGeom prst="rect">
            <a:avLst/>
          </a:prstGeom>
        </p:spPr>
      </p:pic>
    </p:spTree>
    <p:extLst>
      <p:ext uri="{BB962C8B-B14F-4D97-AF65-F5344CB8AC3E}">
        <p14:creationId xmlns:p14="http://schemas.microsoft.com/office/powerpoint/2010/main" val="210442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FA1D1D-5842-2DF8-BBEB-862F8283FD9A}"/>
              </a:ext>
            </a:extLst>
          </p:cNvPr>
          <p:cNvSpPr>
            <a:spLocks noGrp="1"/>
          </p:cNvSpPr>
          <p:nvPr>
            <p:ph type="title"/>
          </p:nvPr>
        </p:nvSpPr>
        <p:spPr>
          <a:xfrm>
            <a:off x="0" y="0"/>
            <a:ext cx="10515600" cy="1325563"/>
          </a:xfrm>
        </p:spPr>
        <p:txBody>
          <a:bodyPr/>
          <a:lstStyle/>
          <a:p>
            <a:r>
              <a:rPr kumimoji="1" lang="en-US" altLang="ko-Kore-KR" dirty="0"/>
              <a:t>background</a:t>
            </a:r>
            <a:endParaRPr kumimoji="1" lang="ko-Kore-KR" altLang="en-US" dirty="0"/>
          </a:p>
        </p:txBody>
      </p:sp>
      <p:sp>
        <p:nvSpPr>
          <p:cNvPr id="3" name="내용 개체 틀 2">
            <a:extLst>
              <a:ext uri="{FF2B5EF4-FFF2-40B4-BE49-F238E27FC236}">
                <a16:creationId xmlns:a16="http://schemas.microsoft.com/office/drawing/2014/main" id="{8E1FEB2D-B7AA-E3F0-B8AC-9830D2800226}"/>
              </a:ext>
            </a:extLst>
          </p:cNvPr>
          <p:cNvSpPr>
            <a:spLocks noGrp="1"/>
          </p:cNvSpPr>
          <p:nvPr>
            <p:ph idx="1"/>
          </p:nvPr>
        </p:nvSpPr>
        <p:spPr>
          <a:xfrm>
            <a:off x="474643" y="1325563"/>
            <a:ext cx="11500692" cy="4351338"/>
          </a:xfrm>
        </p:spPr>
        <p:txBody>
          <a:bodyPr>
            <a:normAutofit/>
          </a:bodyPr>
          <a:lstStyle/>
          <a:p>
            <a:r>
              <a:rPr kumimoji="1" lang="ko-Kore-KR" altLang="en-US" sz="2000" dirty="0">
                <a:latin typeface="+mj-ea"/>
                <a:ea typeface="+mj-ea"/>
              </a:rPr>
              <a:t>현재</a:t>
            </a:r>
            <a:r>
              <a:rPr kumimoji="1" lang="en-US" altLang="ko-Kore-KR" sz="2000" dirty="0">
                <a:latin typeface="+mj-ea"/>
                <a:ea typeface="+mj-ea"/>
              </a:rPr>
              <a:t>, </a:t>
            </a:r>
            <a:r>
              <a:rPr kumimoji="1" lang="ko-Kore-KR" altLang="en-US" sz="2000" dirty="0">
                <a:latin typeface="+mj-ea"/>
                <a:ea typeface="+mj-ea"/>
              </a:rPr>
              <a:t>소비자 니즈</a:t>
            </a:r>
            <a:r>
              <a:rPr kumimoji="1" lang="en-US" altLang="ko-Kore-KR" sz="2000" dirty="0">
                <a:latin typeface="+mj-ea"/>
                <a:ea typeface="+mj-ea"/>
              </a:rPr>
              <a:t>, </a:t>
            </a:r>
            <a:r>
              <a:rPr kumimoji="1" lang="ko-Kore-KR" altLang="en-US" sz="2000" dirty="0">
                <a:latin typeface="+mj-ea"/>
                <a:ea typeface="+mj-ea"/>
              </a:rPr>
              <a:t>발전 속도의 가속화으로 인해</a:t>
            </a:r>
            <a:r>
              <a:rPr kumimoji="1" lang="en-US" altLang="ko-Kore-KR" sz="2000" dirty="0">
                <a:latin typeface="+mj-ea"/>
                <a:ea typeface="+mj-ea"/>
              </a:rPr>
              <a:t>,</a:t>
            </a:r>
            <a:br>
              <a:rPr kumimoji="1" lang="en-US" altLang="ko-Kore-KR" sz="2000" dirty="0">
                <a:latin typeface="+mj-ea"/>
                <a:ea typeface="+mj-ea"/>
              </a:rPr>
            </a:br>
            <a:r>
              <a:rPr kumimoji="1" lang="ko-Kore-KR" altLang="en-US" sz="2000" dirty="0">
                <a:latin typeface="+mj-ea"/>
                <a:ea typeface="+mj-ea"/>
              </a:rPr>
              <a:t>기업은 현재 계속해서 발전된 </a:t>
            </a:r>
            <a:r>
              <a:rPr kumimoji="1" lang="en-US" altLang="ko-Kore-KR" sz="2000" dirty="0">
                <a:latin typeface="+mj-ea"/>
                <a:ea typeface="+mj-ea"/>
              </a:rPr>
              <a:t>( </a:t>
            </a:r>
            <a:r>
              <a:rPr kumimoji="1" lang="en-US" altLang="ko-KR" sz="2000" dirty="0">
                <a:latin typeface="+mj-ea"/>
                <a:ea typeface="+mj-ea"/>
              </a:rPr>
              <a:t>&amp; </a:t>
            </a:r>
            <a:r>
              <a:rPr kumimoji="1" lang="ko-KR" altLang="en-US" sz="2000" dirty="0">
                <a:latin typeface="+mj-ea"/>
                <a:ea typeface="+mj-ea"/>
              </a:rPr>
              <a:t>새로운</a:t>
            </a:r>
            <a:r>
              <a:rPr kumimoji="1" lang="en-US" altLang="ko-KR" sz="2000" dirty="0">
                <a:latin typeface="+mj-ea"/>
                <a:ea typeface="+mj-ea"/>
              </a:rPr>
              <a:t>) </a:t>
            </a:r>
            <a:r>
              <a:rPr kumimoji="1" lang="ko-KR" altLang="en-US" sz="2000" dirty="0" err="1">
                <a:latin typeface="+mj-ea"/>
                <a:ea typeface="+mj-ea"/>
              </a:rPr>
              <a:t>재품을</a:t>
            </a:r>
            <a:r>
              <a:rPr kumimoji="1" lang="ko-KR" altLang="en-US" sz="2000" dirty="0">
                <a:latin typeface="+mj-ea"/>
                <a:ea typeface="+mj-ea"/>
              </a:rPr>
              <a:t> 출시해야 함</a:t>
            </a:r>
            <a:r>
              <a:rPr kumimoji="1" lang="en-US" altLang="ko-KR" sz="2000" dirty="0">
                <a:latin typeface="+mj-ea"/>
                <a:ea typeface="+mj-ea"/>
              </a:rPr>
              <a:t>.</a:t>
            </a:r>
          </a:p>
          <a:p>
            <a:endParaRPr kumimoji="1" lang="en-US" altLang="ko-Kore-KR" sz="2000" dirty="0">
              <a:latin typeface="+mj-ea"/>
              <a:ea typeface="+mj-ea"/>
            </a:endParaRPr>
          </a:p>
          <a:p>
            <a:r>
              <a:rPr kumimoji="1" lang="ko-Kore-KR" altLang="en-US" sz="2000" dirty="0">
                <a:latin typeface="+mj-ea"/>
                <a:ea typeface="+mj-ea"/>
              </a:rPr>
              <a:t>그러다 보니</a:t>
            </a:r>
            <a:r>
              <a:rPr kumimoji="1" lang="en-US" altLang="ko-Kore-KR" sz="2000" dirty="0">
                <a:latin typeface="+mj-ea"/>
                <a:ea typeface="+mj-ea"/>
              </a:rPr>
              <a:t>, </a:t>
            </a:r>
            <a:r>
              <a:rPr kumimoji="1" lang="ko-Kore-KR" altLang="en-US" sz="2000" dirty="0">
                <a:latin typeface="+mj-ea"/>
                <a:ea typeface="+mj-ea"/>
              </a:rPr>
              <a:t>기존 </a:t>
            </a:r>
            <a:r>
              <a:rPr kumimoji="1" lang="en-US" altLang="ko-Kore-KR" sz="2000" dirty="0">
                <a:latin typeface="+mj-ea"/>
                <a:ea typeface="+mj-ea"/>
              </a:rPr>
              <a:t>p</a:t>
            </a:r>
            <a:r>
              <a:rPr kumimoji="1" lang="en-US" altLang="ko-KR" sz="2000" dirty="0">
                <a:latin typeface="+mj-ea"/>
                <a:ea typeface="+mj-ea"/>
              </a:rPr>
              <a:t>latform </a:t>
            </a:r>
            <a:r>
              <a:rPr kumimoji="1" lang="ko-KR" altLang="en-US" sz="2000" dirty="0">
                <a:latin typeface="+mj-ea"/>
                <a:ea typeface="+mj-ea"/>
              </a:rPr>
              <a:t>정책 또한</a:t>
            </a:r>
            <a:r>
              <a:rPr kumimoji="1" lang="en-US" altLang="ko-KR" sz="2000" dirty="0">
                <a:latin typeface="+mj-ea"/>
                <a:ea typeface="+mj-ea"/>
              </a:rPr>
              <a:t>, </a:t>
            </a:r>
            <a:r>
              <a:rPr kumimoji="1" lang="ko-KR" altLang="en-US" sz="2000" dirty="0">
                <a:latin typeface="+mj-ea"/>
                <a:ea typeface="+mj-ea"/>
              </a:rPr>
              <a:t>그리 큰 이점을 얻지 못함</a:t>
            </a:r>
            <a:r>
              <a:rPr kumimoji="1" lang="en-US" altLang="ko-KR" sz="2000" dirty="0">
                <a:latin typeface="+mj-ea"/>
                <a:ea typeface="+mj-ea"/>
              </a:rPr>
              <a:t>. </a:t>
            </a:r>
            <a:br>
              <a:rPr kumimoji="1" lang="en-US" altLang="ko-KR" sz="2000" dirty="0">
                <a:latin typeface="+mj-ea"/>
                <a:ea typeface="+mj-ea"/>
              </a:rPr>
            </a:br>
            <a:r>
              <a:rPr kumimoji="1" lang="en-US" altLang="ko-KR" sz="2000" dirty="0">
                <a:latin typeface="+mj-ea"/>
                <a:ea typeface="+mj-ea"/>
              </a:rPr>
              <a:t>(</a:t>
            </a:r>
            <a:r>
              <a:rPr kumimoji="1" lang="ko-KR" altLang="en-US" sz="2000" dirty="0">
                <a:latin typeface="+mj-ea"/>
                <a:ea typeface="+mj-ea"/>
              </a:rPr>
              <a:t>새로운 </a:t>
            </a:r>
            <a:r>
              <a:rPr kumimoji="1" lang="ko-KR" altLang="en-US" sz="2000" dirty="0" err="1">
                <a:latin typeface="+mj-ea"/>
                <a:ea typeface="+mj-ea"/>
              </a:rPr>
              <a:t>재품을</a:t>
            </a:r>
            <a:r>
              <a:rPr kumimoji="1" lang="ko-KR" altLang="en-US" sz="2000" dirty="0">
                <a:latin typeface="+mj-ea"/>
                <a:ea typeface="+mj-ea"/>
              </a:rPr>
              <a:t> </a:t>
            </a:r>
            <a:r>
              <a:rPr kumimoji="1" lang="ko-KR" altLang="en-US" sz="2000" dirty="0" err="1">
                <a:latin typeface="+mj-ea"/>
                <a:ea typeface="+mj-ea"/>
              </a:rPr>
              <a:t>만들려다</a:t>
            </a:r>
            <a:r>
              <a:rPr kumimoji="1" lang="ko-KR" altLang="en-US" sz="2000" dirty="0">
                <a:latin typeface="+mj-ea"/>
                <a:ea typeface="+mj-ea"/>
              </a:rPr>
              <a:t> 보니</a:t>
            </a:r>
            <a:r>
              <a:rPr kumimoji="1" lang="en-US" altLang="ko-KR" sz="2000" dirty="0">
                <a:latin typeface="+mj-ea"/>
                <a:ea typeface="+mj-ea"/>
              </a:rPr>
              <a:t>, </a:t>
            </a:r>
            <a:r>
              <a:rPr kumimoji="1" lang="ko-KR" altLang="en-US" sz="2000" dirty="0">
                <a:latin typeface="+mj-ea"/>
                <a:ea typeface="+mj-ea"/>
              </a:rPr>
              <a:t>장기간적으로 </a:t>
            </a:r>
            <a:r>
              <a:rPr kumimoji="1" lang="en-US" altLang="ko-KR" sz="2000" dirty="0">
                <a:latin typeface="+mj-ea"/>
                <a:ea typeface="+mj-ea"/>
              </a:rPr>
              <a:t>platform components</a:t>
            </a:r>
            <a:r>
              <a:rPr kumimoji="1" lang="ko-KR" altLang="en-US" sz="2000" dirty="0" err="1">
                <a:latin typeface="+mj-ea"/>
                <a:ea typeface="+mj-ea"/>
              </a:rPr>
              <a:t>를</a:t>
            </a:r>
            <a:r>
              <a:rPr kumimoji="1" lang="ko-KR" altLang="en-US" sz="2000" dirty="0">
                <a:latin typeface="+mj-ea"/>
                <a:ea typeface="+mj-ea"/>
              </a:rPr>
              <a:t> 가져가지 못함</a:t>
            </a:r>
            <a:r>
              <a:rPr kumimoji="1" lang="en-US" altLang="ko-KR" sz="2000" dirty="0">
                <a:latin typeface="+mj-ea"/>
                <a:ea typeface="+mj-ea"/>
              </a:rPr>
              <a:t>)</a:t>
            </a:r>
          </a:p>
          <a:p>
            <a:endParaRPr kumimoji="1" lang="en-US" altLang="ko-Kore-KR" sz="2000" dirty="0">
              <a:latin typeface="+mj-ea"/>
              <a:ea typeface="+mj-ea"/>
            </a:endParaRPr>
          </a:p>
          <a:p>
            <a:pPr>
              <a:buFont typeface="Wingdings" pitchFamily="2" charset="2"/>
              <a:buChar char="è"/>
            </a:pPr>
            <a:r>
              <a:rPr kumimoji="1" lang="ko-Kore-KR" altLang="en-US" sz="2000" dirty="0">
                <a:latin typeface="+mj-ea"/>
                <a:ea typeface="+mj-ea"/>
                <a:sym typeface="Wingdings" pitchFamily="2" charset="2"/>
              </a:rPr>
              <a:t>이젠 새로운 </a:t>
            </a:r>
            <a:r>
              <a:rPr kumimoji="1" lang="en-US" altLang="ko-Kore-KR" sz="2000" dirty="0">
                <a:latin typeface="+mj-ea"/>
                <a:ea typeface="+mj-ea"/>
                <a:sym typeface="Wingdings" pitchFamily="2" charset="2"/>
              </a:rPr>
              <a:t>platform</a:t>
            </a:r>
            <a:r>
              <a:rPr kumimoji="1" lang="ko-Kore-KR" altLang="en-US" sz="2000" dirty="0">
                <a:latin typeface="+mj-ea"/>
                <a:ea typeface="+mj-ea"/>
                <a:sym typeface="Wingdings" pitchFamily="2" charset="2"/>
              </a:rPr>
              <a:t>을 만드는 시점</a:t>
            </a:r>
            <a:r>
              <a:rPr kumimoji="1" lang="en-US" altLang="ko-Kore-KR" sz="2000" dirty="0">
                <a:latin typeface="+mj-ea"/>
                <a:ea typeface="+mj-ea"/>
                <a:sym typeface="Wingdings" pitchFamily="2" charset="2"/>
              </a:rPr>
              <a:t> </a:t>
            </a:r>
            <a:r>
              <a:rPr kumimoji="1" lang="ko-Kore-KR" altLang="en-US" sz="2000" dirty="0">
                <a:latin typeface="+mj-ea"/>
                <a:ea typeface="+mj-ea"/>
                <a:sym typeface="Wingdings" pitchFamily="2" charset="2"/>
              </a:rPr>
              <a:t>또는 어떤 </a:t>
            </a:r>
            <a:r>
              <a:rPr kumimoji="1" lang="en-US" altLang="ko-Kore-KR" sz="2000" dirty="0">
                <a:latin typeface="+mj-ea"/>
                <a:ea typeface="+mj-ea"/>
                <a:sym typeface="Wingdings" pitchFamily="2" charset="2"/>
              </a:rPr>
              <a:t>component</a:t>
            </a:r>
            <a:r>
              <a:rPr kumimoji="1" lang="ko-Kore-KR" altLang="en-US" sz="2000" dirty="0">
                <a:latin typeface="+mj-ea"/>
                <a:ea typeface="+mj-ea"/>
                <a:sym typeface="Wingdings" pitchFamily="2" charset="2"/>
              </a:rPr>
              <a:t>를 어떤 </a:t>
            </a:r>
            <a:r>
              <a:rPr kumimoji="1" lang="en-US" altLang="ko-Kore-KR" sz="2000" dirty="0">
                <a:latin typeface="+mj-ea"/>
                <a:ea typeface="+mj-ea"/>
                <a:sym typeface="Wingdings" pitchFamily="2" charset="2"/>
              </a:rPr>
              <a:t>spec</a:t>
            </a:r>
            <a:r>
              <a:rPr kumimoji="1" lang="ko-Kore-KR" altLang="en-US" sz="2000" dirty="0">
                <a:latin typeface="+mj-ea"/>
                <a:ea typeface="+mj-ea"/>
                <a:sym typeface="Wingdings" pitchFamily="2" charset="2"/>
              </a:rPr>
              <a:t>으로 </a:t>
            </a:r>
            <a:r>
              <a:rPr kumimoji="1" lang="en-US" altLang="ko-Kore-KR" sz="2000" dirty="0">
                <a:latin typeface="+mj-ea"/>
                <a:ea typeface="+mj-ea"/>
                <a:sym typeface="Wingdings" pitchFamily="2" charset="2"/>
              </a:rPr>
              <a:t>redesign </a:t>
            </a:r>
            <a:r>
              <a:rPr kumimoji="1" lang="ko-Kore-KR" altLang="en-US" sz="2000" dirty="0">
                <a:latin typeface="+mj-ea"/>
                <a:ea typeface="+mj-ea"/>
                <a:sym typeface="Wingdings" pitchFamily="2" charset="2"/>
              </a:rPr>
              <a:t>해야 하는가 </a:t>
            </a:r>
            <a:r>
              <a:rPr kumimoji="1" lang="en-US" altLang="ko-Kore-KR" sz="2000" dirty="0">
                <a:latin typeface="+mj-ea"/>
                <a:ea typeface="+mj-ea"/>
                <a:sym typeface="Wingdings" pitchFamily="2" charset="2"/>
              </a:rPr>
              <a:t>(evolution </a:t>
            </a:r>
            <a:r>
              <a:rPr kumimoji="1" lang="ko-Kore-KR" altLang="en-US" sz="2000" dirty="0">
                <a:latin typeface="+mj-ea"/>
                <a:ea typeface="+mj-ea"/>
                <a:sym typeface="Wingdings" pitchFamily="2" charset="2"/>
              </a:rPr>
              <a:t>관점</a:t>
            </a:r>
            <a:r>
              <a:rPr kumimoji="1" lang="en-US" altLang="ko-Kore-KR" sz="2000" dirty="0">
                <a:latin typeface="+mj-ea"/>
                <a:ea typeface="+mj-ea"/>
                <a:sym typeface="Wingdings" pitchFamily="2" charset="2"/>
              </a:rPr>
              <a:t>)</a:t>
            </a:r>
          </a:p>
          <a:p>
            <a:pPr marL="0" indent="0">
              <a:buNone/>
            </a:pPr>
            <a:endParaRPr kumimoji="1" lang="en-US" altLang="ko-Kore-KR" sz="2000" dirty="0">
              <a:latin typeface="+mj-ea"/>
              <a:ea typeface="+mj-ea"/>
              <a:sym typeface="Wingdings" pitchFamily="2" charset="2"/>
            </a:endParaRPr>
          </a:p>
          <a:p>
            <a:pPr marL="0" indent="0">
              <a:buNone/>
            </a:pPr>
            <a:r>
              <a:rPr kumimoji="1" lang="ko-Kore-KR" altLang="en-US" sz="2000" dirty="0">
                <a:latin typeface="+mj-ea"/>
                <a:ea typeface="+mj-ea"/>
                <a:sym typeface="Wingdings" pitchFamily="2" charset="2"/>
              </a:rPr>
              <a:t>따라서</a:t>
            </a:r>
            <a:r>
              <a:rPr kumimoji="1" lang="en-US" altLang="ko-Kore-KR" sz="2000" dirty="0">
                <a:latin typeface="+mj-ea"/>
                <a:ea typeface="+mj-ea"/>
                <a:sym typeface="Wingdings" pitchFamily="2" charset="2"/>
              </a:rPr>
              <a:t>,</a:t>
            </a:r>
            <a:r>
              <a:rPr kumimoji="1" lang="ko-Kore-KR" altLang="en-US" sz="2000" dirty="0">
                <a:latin typeface="+mj-ea"/>
                <a:ea typeface="+mj-ea"/>
                <a:sym typeface="Wingdings" pitchFamily="2" charset="2"/>
              </a:rPr>
              <a:t> </a:t>
            </a:r>
            <a:r>
              <a:rPr kumimoji="1" lang="ko-Kore-KR" altLang="en-US" sz="2000" b="1" dirty="0">
                <a:latin typeface="+mj-ea"/>
                <a:ea typeface="+mj-ea"/>
                <a:sym typeface="Wingdings" pitchFamily="2" charset="2"/>
              </a:rPr>
              <a:t>플랫폼 </a:t>
            </a:r>
            <a:r>
              <a:rPr kumimoji="1" lang="en-US" altLang="ko-Kore-KR" sz="2000" b="1" dirty="0">
                <a:latin typeface="+mj-ea"/>
                <a:ea typeface="+mj-ea"/>
                <a:sym typeface="Wingdings" pitchFamily="2" charset="2"/>
              </a:rPr>
              <a:t>c</a:t>
            </a:r>
            <a:r>
              <a:rPr kumimoji="1" lang="en-US" altLang="ko-KR" sz="2000" b="1" dirty="0">
                <a:latin typeface="+mj-ea"/>
                <a:ea typeface="+mj-ea"/>
                <a:sym typeface="Wingdings" pitchFamily="2" charset="2"/>
              </a:rPr>
              <a:t>omponents </a:t>
            </a:r>
            <a:r>
              <a:rPr kumimoji="1" lang="ko-KR" altLang="en-US" sz="2000" b="1" dirty="0">
                <a:latin typeface="+mj-ea"/>
                <a:ea typeface="+mj-ea"/>
                <a:sym typeface="Wingdings" pitchFamily="2" charset="2"/>
              </a:rPr>
              <a:t>들을 보다 오래 가져 갈 수 있는 새로운 방법론이 필요</a:t>
            </a:r>
            <a:r>
              <a:rPr kumimoji="1" lang="en-US" altLang="ko-KR" sz="2000" b="1" dirty="0">
                <a:latin typeface="+mj-ea"/>
                <a:ea typeface="+mj-ea"/>
                <a:sym typeface="Wingdings" pitchFamily="2" charset="2"/>
              </a:rPr>
              <a:t>. </a:t>
            </a:r>
            <a:br>
              <a:rPr kumimoji="1" lang="en-US" altLang="ko-KR" sz="2000" b="1" dirty="0">
                <a:latin typeface="+mj-ea"/>
                <a:ea typeface="+mj-ea"/>
                <a:sym typeface="Wingdings" pitchFamily="2" charset="2"/>
              </a:rPr>
            </a:br>
            <a:r>
              <a:rPr kumimoji="1" lang="en-US" altLang="ko-KR" sz="2000" b="1" dirty="0">
                <a:latin typeface="+mj-ea"/>
                <a:ea typeface="+mj-ea"/>
                <a:sym typeface="Wingdings" pitchFamily="2" charset="2"/>
              </a:rPr>
              <a:t>(Design </a:t>
            </a:r>
            <a:r>
              <a:rPr kumimoji="1" lang="ko-KR" altLang="en-US" sz="2000" b="1" dirty="0">
                <a:latin typeface="+mj-ea"/>
                <a:ea typeface="+mj-ea"/>
                <a:sym typeface="Wingdings" pitchFamily="2" charset="2"/>
              </a:rPr>
              <a:t>단계에서</a:t>
            </a:r>
            <a:r>
              <a:rPr kumimoji="1" lang="en-US" altLang="ko-KR" sz="2000" b="1" dirty="0">
                <a:latin typeface="+mj-ea"/>
                <a:ea typeface="+mj-ea"/>
                <a:sym typeface="Wingdings" pitchFamily="2" charset="2"/>
              </a:rPr>
              <a:t>)</a:t>
            </a:r>
            <a:endParaRPr kumimoji="1" lang="ko-Kore-KR" altLang="en-US" sz="2000" b="1" dirty="0">
              <a:latin typeface="+mj-ea"/>
              <a:ea typeface="+mj-ea"/>
            </a:endParaRPr>
          </a:p>
        </p:txBody>
      </p:sp>
      <p:sp>
        <p:nvSpPr>
          <p:cNvPr id="4" name="내용 개체 틀 2">
            <a:extLst>
              <a:ext uri="{FF2B5EF4-FFF2-40B4-BE49-F238E27FC236}">
                <a16:creationId xmlns:a16="http://schemas.microsoft.com/office/drawing/2014/main" id="{EBEDFDFC-896B-BE1C-CA41-C702EE927F95}"/>
              </a:ext>
            </a:extLst>
          </p:cNvPr>
          <p:cNvSpPr txBox="1">
            <a:spLocks/>
          </p:cNvSpPr>
          <p:nvPr/>
        </p:nvSpPr>
        <p:spPr>
          <a:xfrm>
            <a:off x="3268579" y="6237077"/>
            <a:ext cx="8923421" cy="62092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ko-Kore-KR" altLang="en-US" sz="1800" dirty="0">
                <a:latin typeface="+mj-ea"/>
                <a:ea typeface="+mj-ea"/>
              </a:rPr>
              <a:t>여러 논문에서는 </a:t>
            </a:r>
            <a:r>
              <a:rPr kumimoji="1" lang="en-US" altLang="ko-Kore-KR" sz="1800" dirty="0">
                <a:latin typeface="+mj-ea"/>
                <a:ea typeface="+mj-ea"/>
              </a:rPr>
              <a:t>platform </a:t>
            </a:r>
            <a:r>
              <a:rPr kumimoji="1" lang="ko-Kore-KR" altLang="en-US" sz="1800" dirty="0">
                <a:latin typeface="+mj-ea"/>
                <a:ea typeface="+mj-ea"/>
              </a:rPr>
              <a:t>을 만드는 비용이 기존보다 수십배 더 든다고 나와 있음</a:t>
            </a:r>
            <a:endParaRPr kumimoji="1" lang="en-US" altLang="ko-Kore-KR" sz="1800" dirty="0">
              <a:latin typeface="+mj-ea"/>
              <a:ea typeface="+mj-ea"/>
            </a:endParaRPr>
          </a:p>
          <a:p>
            <a:r>
              <a:rPr kumimoji="1" lang="ko-Kore-KR" altLang="en-US" sz="1800" dirty="0">
                <a:latin typeface="+mj-ea"/>
                <a:ea typeface="+mj-ea"/>
              </a:rPr>
              <a:t>여기서의 </a:t>
            </a:r>
            <a:r>
              <a:rPr kumimoji="1" lang="en-US" altLang="ko-Kore-KR" sz="1800" dirty="0">
                <a:latin typeface="+mj-ea"/>
                <a:ea typeface="+mj-ea"/>
              </a:rPr>
              <a:t>platform component</a:t>
            </a:r>
            <a:r>
              <a:rPr kumimoji="1" lang="ko-Kore-KR" altLang="en-US" sz="1800" dirty="0">
                <a:latin typeface="+mj-ea"/>
                <a:ea typeface="+mj-ea"/>
              </a:rPr>
              <a:t>는 단순히 같은 </a:t>
            </a:r>
            <a:r>
              <a:rPr kumimoji="1" lang="en-US" altLang="ko-Kore-KR" sz="1800" dirty="0">
                <a:latin typeface="+mj-ea"/>
                <a:ea typeface="+mj-ea"/>
              </a:rPr>
              <a:t>spec</a:t>
            </a:r>
            <a:r>
              <a:rPr kumimoji="1" lang="ko-Kore-KR" altLang="en-US" sz="1800" dirty="0">
                <a:latin typeface="+mj-ea"/>
                <a:ea typeface="+mj-ea"/>
              </a:rPr>
              <a:t>을 갖는 요소가 아닌</a:t>
            </a:r>
            <a:r>
              <a:rPr kumimoji="1" lang="en-US" altLang="ko-Kore-KR" sz="1800" dirty="0">
                <a:latin typeface="+mj-ea"/>
                <a:ea typeface="+mj-ea"/>
              </a:rPr>
              <a:t>, ＇</a:t>
            </a:r>
            <a:r>
              <a:rPr kumimoji="1" lang="ko-Kore-KR" altLang="en-US" sz="1800" dirty="0">
                <a:latin typeface="+mj-ea"/>
                <a:ea typeface="+mj-ea"/>
              </a:rPr>
              <a:t>장기간 적으로 가져가기 위한 용도</a:t>
            </a:r>
            <a:r>
              <a:rPr kumimoji="1" lang="en-US" altLang="ko-Kore-KR" sz="1800" dirty="0">
                <a:latin typeface="+mj-ea"/>
                <a:ea typeface="+mj-ea"/>
              </a:rPr>
              <a:t>’</a:t>
            </a:r>
            <a:endParaRPr kumimoji="1" lang="ko-Kore-KR" altLang="en-US" sz="1800" dirty="0">
              <a:latin typeface="+mj-ea"/>
              <a:ea typeface="+mj-ea"/>
            </a:endParaRPr>
          </a:p>
        </p:txBody>
      </p:sp>
    </p:spTree>
    <p:extLst>
      <p:ext uri="{BB962C8B-B14F-4D97-AF65-F5344CB8AC3E}">
        <p14:creationId xmlns:p14="http://schemas.microsoft.com/office/powerpoint/2010/main" val="1126794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내용 개체 틀 2">
            <a:extLst>
              <a:ext uri="{FF2B5EF4-FFF2-40B4-BE49-F238E27FC236}">
                <a16:creationId xmlns:a16="http://schemas.microsoft.com/office/drawing/2014/main" id="{C11E65BF-AA22-538E-86B8-8B89650578B1}"/>
              </a:ext>
            </a:extLst>
          </p:cNvPr>
          <p:cNvSpPr>
            <a:spLocks noGrp="1"/>
          </p:cNvSpPr>
          <p:nvPr>
            <p:ph idx="1"/>
          </p:nvPr>
        </p:nvSpPr>
        <p:spPr>
          <a:xfrm>
            <a:off x="5210628" y="56376"/>
            <a:ext cx="6574972" cy="6801623"/>
          </a:xfrm>
        </p:spPr>
        <p:txBody>
          <a:bodyPr>
            <a:noAutofit/>
          </a:bodyPr>
          <a:lstStyle/>
          <a:p>
            <a:pPr marL="0" indent="0">
              <a:lnSpc>
                <a:spcPct val="120000"/>
              </a:lnSpc>
              <a:buNone/>
            </a:pPr>
            <a:r>
              <a:rPr lang="en" altLang="ko-Kore-KR" sz="1800" dirty="0">
                <a:effectLst/>
                <a:latin typeface="TimesNewRomanSF"/>
              </a:rPr>
              <a:t>As is the case in frequent product introductions, frequent platform developments and replacements incur high costs, </a:t>
            </a:r>
            <a:endParaRPr lang="en" altLang="ko-Kore-KR" sz="1100" dirty="0"/>
          </a:p>
          <a:p>
            <a:pPr marL="0" indent="0">
              <a:lnSpc>
                <a:spcPct val="120000"/>
              </a:lnSpc>
              <a:buNone/>
            </a:pPr>
            <a:r>
              <a:rPr lang="en" altLang="ko-Kore-KR" sz="1800" dirty="0">
                <a:effectLst/>
                <a:latin typeface="TimesNewRomanSF"/>
              </a:rPr>
              <a:t>platform has to be replaced with one incorporating next-generation technologies in order for truly innovative product development to proceed. </a:t>
            </a:r>
            <a:endParaRPr lang="en" altLang="ko-Kore-KR" sz="1100" dirty="0"/>
          </a:p>
          <a:p>
            <a:pPr marL="0" indent="0">
              <a:lnSpc>
                <a:spcPct val="120000"/>
              </a:lnSpc>
              <a:buNone/>
            </a:pPr>
            <a:r>
              <a:rPr kumimoji="1" lang="en-US" altLang="ko-KR" sz="1600" dirty="0">
                <a:latin typeface="+mj-ea"/>
                <a:ea typeface="+mj-ea"/>
                <a:sym typeface="Wingdings" pitchFamily="2" charset="2"/>
              </a:rPr>
              <a:t></a:t>
            </a:r>
            <a:r>
              <a:rPr kumimoji="1" lang="ko-KR" altLang="en-US" sz="1600" dirty="0">
                <a:latin typeface="+mj-ea"/>
                <a:ea typeface="+mj-ea"/>
                <a:sym typeface="Wingdings" pitchFamily="2" charset="2"/>
              </a:rPr>
              <a:t> 이건 절대적인 노후화</a:t>
            </a:r>
            <a:r>
              <a:rPr kumimoji="1" lang="en-US" altLang="ko-KR" sz="1600" dirty="0">
                <a:latin typeface="+mj-ea"/>
                <a:ea typeface="+mj-ea"/>
                <a:sym typeface="Wingdings" pitchFamily="2" charset="2"/>
              </a:rPr>
              <a:t>.</a:t>
            </a:r>
            <a:r>
              <a:rPr kumimoji="1" lang="ko-KR" altLang="en-US" sz="1600" dirty="0">
                <a:latin typeface="+mj-ea"/>
                <a:ea typeface="+mj-ea"/>
                <a:sym typeface="Wingdings" pitchFamily="2" charset="2"/>
              </a:rPr>
              <a:t> 상대적인 노후화도 거론이 되어야함</a:t>
            </a:r>
            <a:r>
              <a:rPr kumimoji="1" lang="en-US" altLang="ko-KR" sz="1600" dirty="0">
                <a:latin typeface="+mj-ea"/>
                <a:ea typeface="+mj-ea"/>
                <a:sym typeface="Wingdings" pitchFamily="2" charset="2"/>
              </a:rPr>
              <a:t>.</a:t>
            </a:r>
          </a:p>
          <a:p>
            <a:pPr marL="0" indent="0">
              <a:lnSpc>
                <a:spcPct val="120000"/>
              </a:lnSpc>
              <a:buNone/>
            </a:pPr>
            <a:r>
              <a:rPr lang="en" altLang="ko-Kore-KR" sz="1800" dirty="0">
                <a:effectLst/>
                <a:latin typeface="TimesNewRomanSF"/>
              </a:rPr>
              <a:t>a long-lasting platform is prone to obsolescence and, thus, to becoming unsuitable for the adoption of state-of-the-art technologies. </a:t>
            </a:r>
            <a:endParaRPr lang="en" altLang="ko-Kore-KR" sz="1100" dirty="0"/>
          </a:p>
          <a:p>
            <a:pPr marL="0" indent="0">
              <a:lnSpc>
                <a:spcPct val="120000"/>
              </a:lnSpc>
              <a:buNone/>
            </a:pPr>
            <a:endParaRPr kumimoji="1" lang="en-US" altLang="ko-KR" sz="1600" dirty="0">
              <a:latin typeface="+mj-ea"/>
              <a:ea typeface="+mj-ea"/>
              <a:sym typeface="Wingdings" pitchFamily="2" charset="2"/>
            </a:endParaRPr>
          </a:p>
          <a:p>
            <a:pPr marL="0" indent="0">
              <a:lnSpc>
                <a:spcPct val="120000"/>
              </a:lnSpc>
              <a:buNone/>
            </a:pPr>
            <a:r>
              <a:rPr kumimoji="1" lang="en-US" altLang="ko-KR" sz="1600" dirty="0">
                <a:latin typeface="+mj-ea"/>
                <a:ea typeface="+mj-ea"/>
                <a:sym typeface="Wingdings" pitchFamily="2" charset="2"/>
              </a:rPr>
              <a:t>&lt;</a:t>
            </a:r>
            <a:r>
              <a:rPr kumimoji="1" lang="en-US" altLang="ko-KR" sz="1600" b="1" dirty="0">
                <a:latin typeface="+mj-ea"/>
                <a:ea typeface="+mj-ea"/>
                <a:sym typeface="Wingdings" pitchFamily="2" charset="2"/>
              </a:rPr>
              <a:t>slowly obsolescing platform</a:t>
            </a:r>
            <a:r>
              <a:rPr kumimoji="1" lang="en-US" altLang="ko-KR" sz="1600" dirty="0">
                <a:latin typeface="+mj-ea"/>
                <a:ea typeface="+mj-ea"/>
                <a:sym typeface="Wingdings" pitchFamily="2" charset="2"/>
              </a:rPr>
              <a:t>&gt;</a:t>
            </a:r>
          </a:p>
          <a:p>
            <a:pPr marL="0" indent="0">
              <a:lnSpc>
                <a:spcPct val="120000"/>
              </a:lnSpc>
              <a:buNone/>
            </a:pPr>
            <a:r>
              <a:rPr lang="en" altLang="ko-Kore-KR" sz="1800" dirty="0">
                <a:effectLst/>
                <a:latin typeface="TimesNewRomanSF"/>
              </a:rPr>
              <a:t>In a technology-obsolescing environment, a </a:t>
            </a:r>
            <a:r>
              <a:rPr lang="en" altLang="ko-Kore-KR" sz="1800" b="1" dirty="0">
                <a:effectLst/>
                <a:latin typeface="TimesNewRomanSF"/>
              </a:rPr>
              <a:t>slowly obsolescing platform</a:t>
            </a:r>
            <a:r>
              <a:rPr lang="en" altLang="ko-Kore-KR" sz="1800" dirty="0">
                <a:effectLst/>
                <a:latin typeface="TimesNewRomanSF"/>
              </a:rPr>
              <a:t> can have its lifetime extended without restricting the adoption of new technologies. </a:t>
            </a:r>
            <a:endParaRPr lang="en" altLang="ko-Kore-KR" sz="1100" dirty="0"/>
          </a:p>
          <a:p>
            <a:pPr marL="0" indent="0">
              <a:lnSpc>
                <a:spcPct val="120000"/>
              </a:lnSpc>
              <a:buNone/>
            </a:pPr>
            <a:endParaRPr kumimoji="1" lang="en-US" altLang="ko-KR" sz="1600" dirty="0">
              <a:latin typeface="+mj-ea"/>
              <a:ea typeface="+mj-ea"/>
            </a:endParaRPr>
          </a:p>
          <a:p>
            <a:pPr marL="0" indent="0">
              <a:lnSpc>
                <a:spcPct val="120000"/>
              </a:lnSpc>
              <a:buNone/>
            </a:pPr>
            <a:r>
              <a:rPr kumimoji="1" lang="en-US" altLang="ko-KR" sz="1600" dirty="0">
                <a:latin typeface="+mj-ea"/>
                <a:ea typeface="+mj-ea"/>
              </a:rPr>
              <a:t>&lt;</a:t>
            </a:r>
            <a:r>
              <a:rPr kumimoji="1" lang="ko-KR" altLang="en-US" sz="1600" dirty="0">
                <a:latin typeface="+mj-ea"/>
                <a:ea typeface="+mj-ea"/>
              </a:rPr>
              <a:t>기존에 해결책은</a:t>
            </a:r>
            <a:r>
              <a:rPr kumimoji="1" lang="en-US" altLang="ko-KR" sz="1600" dirty="0">
                <a:latin typeface="+mj-ea"/>
                <a:ea typeface="+mj-ea"/>
              </a:rPr>
              <a:t>,</a:t>
            </a:r>
            <a:r>
              <a:rPr kumimoji="1" lang="ko-KR" altLang="en-US" sz="1600" dirty="0">
                <a:latin typeface="+mj-ea"/>
                <a:ea typeface="+mj-ea"/>
              </a:rPr>
              <a:t> 플랫폼 자체를 </a:t>
            </a:r>
            <a:r>
              <a:rPr kumimoji="1" lang="en-US" altLang="ko-KR" sz="1600" dirty="0">
                <a:latin typeface="+mj-ea"/>
                <a:ea typeface="+mj-ea"/>
              </a:rPr>
              <a:t>robust</a:t>
            </a:r>
            <a:r>
              <a:rPr kumimoji="1" lang="ko-KR" altLang="en-US" sz="1600" dirty="0">
                <a:latin typeface="+mj-ea"/>
                <a:ea typeface="+mj-ea"/>
              </a:rPr>
              <a:t>하게 만든다</a:t>
            </a:r>
            <a:r>
              <a:rPr kumimoji="1" lang="en-US" altLang="ko-KR" sz="1600" dirty="0">
                <a:latin typeface="+mj-ea"/>
                <a:ea typeface="+mj-ea"/>
              </a:rPr>
              <a:t>.)</a:t>
            </a:r>
          </a:p>
          <a:p>
            <a:pPr marL="0" indent="0">
              <a:buNone/>
            </a:pPr>
            <a:r>
              <a:rPr lang="en" altLang="ko-Kore-KR" sz="1800" dirty="0">
                <a:effectLst/>
                <a:latin typeface="TimesNewRomanSF"/>
              </a:rPr>
              <a:t>a platform can be developed by adopting long-lasting tech- </a:t>
            </a:r>
            <a:endParaRPr lang="en" altLang="ko-Kore-KR" sz="1100" dirty="0"/>
          </a:p>
          <a:p>
            <a:pPr marL="0" indent="0">
              <a:buNone/>
            </a:pPr>
            <a:r>
              <a:rPr lang="en" altLang="ko-Kore-KR" sz="1800" dirty="0" err="1">
                <a:effectLst/>
                <a:latin typeface="TimesNewRomanSF"/>
              </a:rPr>
              <a:t>nologies</a:t>
            </a:r>
            <a:r>
              <a:rPr lang="en" altLang="ko-Kore-KR" sz="1800" dirty="0">
                <a:effectLst/>
                <a:latin typeface="TimesNewRomanSF"/>
              </a:rPr>
              <a:t> or by designing a modular architecture </a:t>
            </a:r>
          </a:p>
          <a:p>
            <a:pPr marL="0" indent="0">
              <a:buNone/>
            </a:pPr>
            <a:endParaRPr lang="en" altLang="ko-Kore-KR" sz="1800" dirty="0">
              <a:latin typeface="TimesNewRomanSF"/>
            </a:endParaRPr>
          </a:p>
          <a:p>
            <a:pPr marL="0" indent="0">
              <a:buNone/>
            </a:pPr>
            <a:r>
              <a:rPr lang="ko-KR" altLang="en-US" sz="1800" dirty="0">
                <a:latin typeface="TimesNewRomanSF"/>
              </a:rPr>
              <a:t>기존엔</a:t>
            </a:r>
            <a:r>
              <a:rPr lang="en-US" altLang="ko-KR" sz="1800" dirty="0">
                <a:latin typeface="TimesNewRomanSF"/>
              </a:rPr>
              <a:t>,</a:t>
            </a:r>
            <a:r>
              <a:rPr lang="ko-KR" altLang="en-US" sz="1800" dirty="0">
                <a:latin typeface="TimesNewRomanSF"/>
              </a:rPr>
              <a:t> 더 많은 돈을 투자하여</a:t>
            </a:r>
            <a:r>
              <a:rPr lang="en-US" altLang="ko-KR" sz="1800" dirty="0">
                <a:latin typeface="TimesNewRomanSF"/>
              </a:rPr>
              <a:t>,</a:t>
            </a:r>
            <a:r>
              <a:rPr lang="ko-KR" altLang="en-US" sz="1800" dirty="0">
                <a:latin typeface="TimesNewRomanSF"/>
              </a:rPr>
              <a:t> </a:t>
            </a:r>
            <a:r>
              <a:rPr lang="en-US" altLang="ko-KR" sz="1800" dirty="0" err="1">
                <a:latin typeface="TimesNewRomanSF"/>
              </a:rPr>
              <a:t>obsolesence</a:t>
            </a:r>
            <a:r>
              <a:rPr lang="ko-KR" altLang="en-US" sz="1800" dirty="0" err="1">
                <a:latin typeface="TimesNewRomanSF"/>
              </a:rPr>
              <a:t>를</a:t>
            </a:r>
            <a:r>
              <a:rPr lang="ko-KR" altLang="en-US" sz="1800" dirty="0">
                <a:latin typeface="TimesNewRomanSF"/>
              </a:rPr>
              <a:t> 더 느리게 진행하는 </a:t>
            </a:r>
            <a:r>
              <a:rPr lang="en-US" altLang="ko-KR" sz="1800" dirty="0">
                <a:latin typeface="TimesNewRomanSF"/>
              </a:rPr>
              <a:t>Platform</a:t>
            </a:r>
            <a:r>
              <a:rPr lang="ko-KR" altLang="en-US" sz="1800" dirty="0">
                <a:latin typeface="TimesNewRomanSF"/>
              </a:rPr>
              <a:t>을 디자인하자</a:t>
            </a:r>
            <a:r>
              <a:rPr lang="en-US" altLang="ko-KR" sz="1800" dirty="0">
                <a:latin typeface="TimesNewRomanSF"/>
              </a:rPr>
              <a:t>.</a:t>
            </a:r>
            <a:endParaRPr lang="en" altLang="ko-Kore-KR" sz="1100" dirty="0"/>
          </a:p>
          <a:p>
            <a:pPr marL="0" indent="0">
              <a:lnSpc>
                <a:spcPct val="120000"/>
              </a:lnSpc>
              <a:buNone/>
            </a:pPr>
            <a:endParaRPr kumimoji="1" lang="en-US" altLang="ko-KR" sz="1600" dirty="0">
              <a:latin typeface="+mj-ea"/>
              <a:ea typeface="+mj-ea"/>
            </a:endParaRPr>
          </a:p>
        </p:txBody>
      </p:sp>
      <p:pic>
        <p:nvPicPr>
          <p:cNvPr id="3" name="그림 2">
            <a:extLst>
              <a:ext uri="{FF2B5EF4-FFF2-40B4-BE49-F238E27FC236}">
                <a16:creationId xmlns:a16="http://schemas.microsoft.com/office/drawing/2014/main" id="{906C26C5-B1F4-9E1D-A176-5A3F994EDE1A}"/>
              </a:ext>
            </a:extLst>
          </p:cNvPr>
          <p:cNvPicPr>
            <a:picLocks noChangeAspect="1"/>
          </p:cNvPicPr>
          <p:nvPr/>
        </p:nvPicPr>
        <p:blipFill>
          <a:blip r:embed="rId3"/>
          <a:stretch>
            <a:fillRect/>
          </a:stretch>
        </p:blipFill>
        <p:spPr>
          <a:xfrm>
            <a:off x="406400" y="311491"/>
            <a:ext cx="4245314" cy="2735601"/>
          </a:xfrm>
          <a:prstGeom prst="rect">
            <a:avLst/>
          </a:prstGeom>
        </p:spPr>
      </p:pic>
      <p:pic>
        <p:nvPicPr>
          <p:cNvPr id="4" name="그림 3">
            <a:extLst>
              <a:ext uri="{FF2B5EF4-FFF2-40B4-BE49-F238E27FC236}">
                <a16:creationId xmlns:a16="http://schemas.microsoft.com/office/drawing/2014/main" id="{B0CC7E74-53FE-6AB4-0688-80E46A4D996A}"/>
              </a:ext>
            </a:extLst>
          </p:cNvPr>
          <p:cNvPicPr>
            <a:picLocks noChangeAspect="1"/>
          </p:cNvPicPr>
          <p:nvPr/>
        </p:nvPicPr>
        <p:blipFill>
          <a:blip r:embed="rId4"/>
          <a:stretch>
            <a:fillRect/>
          </a:stretch>
        </p:blipFill>
        <p:spPr>
          <a:xfrm>
            <a:off x="406400" y="3673122"/>
            <a:ext cx="4005943" cy="590065"/>
          </a:xfrm>
          <a:prstGeom prst="rect">
            <a:avLst/>
          </a:prstGeom>
        </p:spPr>
      </p:pic>
      <p:pic>
        <p:nvPicPr>
          <p:cNvPr id="5" name="그림 4">
            <a:extLst>
              <a:ext uri="{FF2B5EF4-FFF2-40B4-BE49-F238E27FC236}">
                <a16:creationId xmlns:a16="http://schemas.microsoft.com/office/drawing/2014/main" id="{F3B2F7D0-7442-C0F1-FB4F-09B636652FEE}"/>
              </a:ext>
            </a:extLst>
          </p:cNvPr>
          <p:cNvPicPr>
            <a:picLocks noChangeAspect="1"/>
          </p:cNvPicPr>
          <p:nvPr/>
        </p:nvPicPr>
        <p:blipFill>
          <a:blip r:embed="rId5"/>
          <a:stretch>
            <a:fillRect/>
          </a:stretch>
        </p:blipFill>
        <p:spPr>
          <a:xfrm>
            <a:off x="789588" y="4546166"/>
            <a:ext cx="3239565" cy="2186572"/>
          </a:xfrm>
          <a:prstGeom prst="rect">
            <a:avLst/>
          </a:prstGeom>
        </p:spPr>
      </p:pic>
    </p:spTree>
    <p:extLst>
      <p:ext uri="{BB962C8B-B14F-4D97-AF65-F5344CB8AC3E}">
        <p14:creationId xmlns:p14="http://schemas.microsoft.com/office/powerpoint/2010/main" val="504341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내용 개체 틀 2">
            <a:extLst>
              <a:ext uri="{FF2B5EF4-FFF2-40B4-BE49-F238E27FC236}">
                <a16:creationId xmlns:a16="http://schemas.microsoft.com/office/drawing/2014/main" id="{C11E65BF-AA22-538E-86B8-8B89650578B1}"/>
              </a:ext>
            </a:extLst>
          </p:cNvPr>
          <p:cNvSpPr>
            <a:spLocks noGrp="1"/>
          </p:cNvSpPr>
          <p:nvPr>
            <p:ph idx="1"/>
          </p:nvPr>
        </p:nvSpPr>
        <p:spPr>
          <a:xfrm>
            <a:off x="5360941" y="4322470"/>
            <a:ext cx="6574972" cy="6801623"/>
          </a:xfrm>
        </p:spPr>
        <p:txBody>
          <a:bodyPr>
            <a:noAutofit/>
          </a:bodyPr>
          <a:lstStyle/>
          <a:p>
            <a:pPr marL="0" indent="0">
              <a:lnSpc>
                <a:spcPct val="120000"/>
              </a:lnSpc>
              <a:buNone/>
            </a:pPr>
            <a:r>
              <a:rPr kumimoji="1" lang="en-US" altLang="ko-KR" sz="1600" dirty="0">
                <a:latin typeface="+mj-ea"/>
                <a:ea typeface="+mj-ea"/>
              </a:rPr>
              <a:t>Technology </a:t>
            </a:r>
            <a:r>
              <a:rPr kumimoji="1" lang="en-US" altLang="ko-KR" sz="1600" dirty="0">
                <a:latin typeface="+mj-ea"/>
                <a:ea typeface="+mj-ea"/>
                <a:sym typeface="Wingdings" pitchFamily="2" charset="2"/>
              </a:rPr>
              <a:t> FR </a:t>
            </a:r>
            <a:r>
              <a:rPr kumimoji="1" lang="ko-KR" altLang="en-US" sz="1600" dirty="0">
                <a:latin typeface="+mj-ea"/>
                <a:ea typeface="+mj-ea"/>
                <a:sym typeface="Wingdings" pitchFamily="2" charset="2"/>
              </a:rPr>
              <a:t>관점에서 바라봄</a:t>
            </a:r>
            <a:r>
              <a:rPr kumimoji="1" lang="en-US" altLang="ko-KR" sz="1600" dirty="0">
                <a:latin typeface="+mj-ea"/>
                <a:ea typeface="+mj-ea"/>
                <a:sym typeface="Wingdings" pitchFamily="2" charset="2"/>
              </a:rPr>
              <a:t>.</a:t>
            </a:r>
            <a:r>
              <a:rPr kumimoji="1" lang="ko-KR" altLang="en-US" sz="1600" dirty="0">
                <a:latin typeface="+mj-ea"/>
                <a:ea typeface="+mj-ea"/>
                <a:sym typeface="Wingdings" pitchFamily="2" charset="2"/>
              </a:rPr>
              <a:t> </a:t>
            </a:r>
            <a:endParaRPr kumimoji="1" lang="en-US" altLang="ko-KR" sz="1600" dirty="0">
              <a:latin typeface="+mj-ea"/>
              <a:ea typeface="+mj-ea"/>
            </a:endParaRPr>
          </a:p>
          <a:p>
            <a:pPr marL="0" indent="0">
              <a:lnSpc>
                <a:spcPct val="120000"/>
              </a:lnSpc>
              <a:buNone/>
            </a:pPr>
            <a:r>
              <a:rPr kumimoji="1" lang="ko-KR" altLang="en-US" sz="1600" dirty="0">
                <a:latin typeface="+mj-ea"/>
                <a:ea typeface="+mj-ea"/>
              </a:rPr>
              <a:t>플랫폼 디자인 관점이 아닌</a:t>
            </a:r>
            <a:r>
              <a:rPr kumimoji="1" lang="en-US" altLang="ko-KR" sz="1600" dirty="0">
                <a:latin typeface="+mj-ea"/>
                <a:ea typeface="+mj-ea"/>
              </a:rPr>
              <a:t>,</a:t>
            </a:r>
            <a:r>
              <a:rPr kumimoji="1" lang="ko-KR" altLang="en-US" sz="1600" dirty="0">
                <a:latin typeface="+mj-ea"/>
                <a:ea typeface="+mj-ea"/>
              </a:rPr>
              <a:t> </a:t>
            </a:r>
            <a:r>
              <a:rPr kumimoji="1" lang="en-US" altLang="ko-KR" sz="1600" dirty="0">
                <a:latin typeface="+mj-ea"/>
                <a:ea typeface="+mj-ea"/>
              </a:rPr>
              <a:t> </a:t>
            </a:r>
            <a:r>
              <a:rPr kumimoji="1" lang="ko-KR" altLang="en-US" sz="1600" dirty="0">
                <a:latin typeface="+mj-ea"/>
                <a:ea typeface="+mj-ea"/>
              </a:rPr>
              <a:t>운영관점에서</a:t>
            </a:r>
            <a:r>
              <a:rPr kumimoji="1" lang="en-US" altLang="ko-KR" sz="1600" dirty="0">
                <a:latin typeface="+mj-ea"/>
                <a:ea typeface="+mj-ea"/>
              </a:rPr>
              <a:t>.</a:t>
            </a:r>
          </a:p>
          <a:p>
            <a:pPr>
              <a:lnSpc>
                <a:spcPct val="120000"/>
              </a:lnSpc>
              <a:buFontTx/>
              <a:buChar char="-"/>
            </a:pPr>
            <a:r>
              <a:rPr kumimoji="1" lang="en-US" altLang="ko-KR" sz="1600" b="1" dirty="0">
                <a:latin typeface="+mj-ea"/>
                <a:ea typeface="+mj-ea"/>
              </a:rPr>
              <a:t>Release</a:t>
            </a:r>
            <a:r>
              <a:rPr kumimoji="1" lang="ko-KR" altLang="en-US" sz="1600" b="1" dirty="0">
                <a:latin typeface="+mj-ea"/>
                <a:ea typeface="+mj-ea"/>
              </a:rPr>
              <a:t> </a:t>
            </a:r>
            <a:r>
              <a:rPr kumimoji="1" lang="en-US" altLang="ko-KR" sz="1600" b="1" dirty="0">
                <a:latin typeface="+mj-ea"/>
                <a:ea typeface="+mj-ea"/>
              </a:rPr>
              <a:t>management</a:t>
            </a:r>
          </a:p>
          <a:p>
            <a:pPr>
              <a:lnSpc>
                <a:spcPct val="120000"/>
              </a:lnSpc>
              <a:buFontTx/>
              <a:buChar char="-"/>
            </a:pPr>
            <a:r>
              <a:rPr kumimoji="1" lang="en-US" altLang="ko-KR" sz="1600" b="1" dirty="0">
                <a:latin typeface="+mj-ea"/>
                <a:ea typeface="+mj-ea"/>
              </a:rPr>
              <a:t>engineering change management</a:t>
            </a:r>
          </a:p>
          <a:p>
            <a:pPr>
              <a:lnSpc>
                <a:spcPct val="120000"/>
              </a:lnSpc>
              <a:buFontTx/>
              <a:buChar char="-"/>
            </a:pPr>
            <a:r>
              <a:rPr kumimoji="1" lang="en-US" altLang="ko-KR" sz="1600" b="1" dirty="0">
                <a:latin typeface="+mj-ea"/>
                <a:ea typeface="+mj-ea"/>
              </a:rPr>
              <a:t>Technical change management</a:t>
            </a:r>
          </a:p>
          <a:p>
            <a:pPr marL="0" indent="0">
              <a:lnSpc>
                <a:spcPct val="120000"/>
              </a:lnSpc>
              <a:buNone/>
            </a:pPr>
            <a:endParaRPr kumimoji="1" lang="en-US" altLang="ko-KR" sz="1600" dirty="0">
              <a:latin typeface="+mj-ea"/>
              <a:ea typeface="+mj-ea"/>
            </a:endParaRPr>
          </a:p>
          <a:p>
            <a:pPr marL="0" indent="0">
              <a:lnSpc>
                <a:spcPct val="120000"/>
              </a:lnSpc>
              <a:buNone/>
            </a:pPr>
            <a:r>
              <a:rPr kumimoji="1" lang="ko-KR" altLang="en-US" sz="1600" dirty="0">
                <a:latin typeface="+mj-ea"/>
                <a:ea typeface="+mj-ea"/>
              </a:rPr>
              <a:t>의 관점에서</a:t>
            </a:r>
            <a:r>
              <a:rPr kumimoji="1" lang="en-US" altLang="ko-KR" sz="1600" dirty="0">
                <a:latin typeface="+mj-ea"/>
                <a:ea typeface="+mj-ea"/>
              </a:rPr>
              <a:t>,</a:t>
            </a:r>
            <a:r>
              <a:rPr kumimoji="1" lang="ko-KR" altLang="en-US" sz="1600" dirty="0">
                <a:latin typeface="+mj-ea"/>
                <a:ea typeface="+mj-ea"/>
              </a:rPr>
              <a:t> 새로운 </a:t>
            </a:r>
            <a:r>
              <a:rPr kumimoji="1" lang="en-US" altLang="ko-KR" sz="1600" dirty="0">
                <a:latin typeface="+mj-ea"/>
                <a:ea typeface="+mj-ea"/>
              </a:rPr>
              <a:t>CA</a:t>
            </a:r>
            <a:r>
              <a:rPr kumimoji="1" lang="ko-KR" altLang="en-US" sz="1600" dirty="0" err="1">
                <a:latin typeface="+mj-ea"/>
                <a:ea typeface="+mj-ea"/>
              </a:rPr>
              <a:t>를</a:t>
            </a:r>
            <a:r>
              <a:rPr kumimoji="1" lang="ko-KR" altLang="en-US" sz="1600" dirty="0">
                <a:latin typeface="+mj-ea"/>
                <a:ea typeface="+mj-ea"/>
              </a:rPr>
              <a:t> 어떤 </a:t>
            </a:r>
            <a:r>
              <a:rPr kumimoji="1" lang="en-US" altLang="ko-KR" sz="1600" dirty="0">
                <a:latin typeface="+mj-ea"/>
                <a:ea typeface="+mj-ea"/>
              </a:rPr>
              <a:t>Component </a:t>
            </a:r>
            <a:r>
              <a:rPr kumimoji="1" lang="ko-KR" altLang="en-US" sz="1600" dirty="0">
                <a:latin typeface="+mj-ea"/>
                <a:ea typeface="+mj-ea"/>
              </a:rPr>
              <a:t>혹은 어떤 </a:t>
            </a:r>
            <a:r>
              <a:rPr kumimoji="1" lang="en-US" altLang="ko-KR" sz="1600" dirty="0">
                <a:latin typeface="+mj-ea"/>
                <a:ea typeface="+mj-ea"/>
              </a:rPr>
              <a:t>FR</a:t>
            </a:r>
            <a:r>
              <a:rPr kumimoji="1" lang="ko-KR" altLang="en-US" sz="1600" dirty="0">
                <a:latin typeface="+mj-ea"/>
                <a:ea typeface="+mj-ea"/>
              </a:rPr>
              <a:t>을 가지고 해결해야 </a:t>
            </a:r>
            <a:r>
              <a:rPr kumimoji="1" lang="en-US" altLang="ko-KR" sz="1600" dirty="0">
                <a:latin typeface="+mj-ea"/>
                <a:ea typeface="+mj-ea"/>
              </a:rPr>
              <a:t>platform </a:t>
            </a:r>
            <a:r>
              <a:rPr kumimoji="1" lang="ko-KR" altLang="en-US" sz="1600" dirty="0">
                <a:latin typeface="+mj-ea"/>
                <a:ea typeface="+mj-ea"/>
              </a:rPr>
              <a:t>의 노후화를 줄이면서 진행할 수 있을까</a:t>
            </a:r>
            <a:r>
              <a:rPr kumimoji="1" lang="en-US" altLang="ko-KR" sz="1600" dirty="0">
                <a:latin typeface="+mj-ea"/>
                <a:ea typeface="+mj-ea"/>
              </a:rPr>
              <a:t>?</a:t>
            </a:r>
          </a:p>
          <a:p>
            <a:pPr marL="0" indent="0">
              <a:lnSpc>
                <a:spcPct val="120000"/>
              </a:lnSpc>
              <a:buNone/>
            </a:pPr>
            <a:endParaRPr kumimoji="1" lang="en-US" altLang="ko-KR" sz="1600" dirty="0">
              <a:latin typeface="+mj-ea"/>
              <a:ea typeface="+mj-ea"/>
            </a:endParaRPr>
          </a:p>
          <a:p>
            <a:pPr>
              <a:lnSpc>
                <a:spcPct val="120000"/>
              </a:lnSpc>
              <a:buFontTx/>
              <a:buChar char="-"/>
            </a:pPr>
            <a:r>
              <a:rPr kumimoji="1" lang="ko-KR" altLang="en-US" sz="1600" dirty="0">
                <a:latin typeface="+mj-ea"/>
                <a:ea typeface="+mj-ea"/>
              </a:rPr>
              <a:t>그러나</a:t>
            </a:r>
            <a:r>
              <a:rPr kumimoji="1" lang="en-US" altLang="ko-KR" sz="1600" dirty="0">
                <a:latin typeface="+mj-ea"/>
                <a:ea typeface="+mj-ea"/>
              </a:rPr>
              <a:t>,</a:t>
            </a:r>
            <a:r>
              <a:rPr kumimoji="1" lang="ko-KR" altLang="en-US" sz="1600" dirty="0">
                <a:latin typeface="+mj-ea"/>
                <a:ea typeface="+mj-ea"/>
              </a:rPr>
              <a:t> 이것은 전체 </a:t>
            </a:r>
            <a:r>
              <a:rPr kumimoji="1" lang="en-US" altLang="ko-KR" sz="1600" dirty="0">
                <a:latin typeface="+mj-ea"/>
                <a:ea typeface="+mj-ea"/>
              </a:rPr>
              <a:t>platform</a:t>
            </a:r>
            <a:r>
              <a:rPr kumimoji="1" lang="ko-KR" altLang="en-US" sz="1600" dirty="0">
                <a:latin typeface="+mj-ea"/>
                <a:ea typeface="+mj-ea"/>
              </a:rPr>
              <a:t> </a:t>
            </a:r>
            <a:r>
              <a:rPr kumimoji="1" lang="en-US" altLang="ko-KR" sz="1600" dirty="0">
                <a:latin typeface="+mj-ea"/>
                <a:ea typeface="+mj-ea"/>
              </a:rPr>
              <a:t>component</a:t>
            </a:r>
            <a:r>
              <a:rPr kumimoji="1" lang="ko-KR" altLang="en-US" sz="1600" dirty="0" err="1">
                <a:latin typeface="+mj-ea"/>
                <a:ea typeface="+mj-ea"/>
              </a:rPr>
              <a:t>를</a:t>
            </a:r>
            <a:r>
              <a:rPr kumimoji="1" lang="ko-KR" altLang="en-US" sz="1600" dirty="0">
                <a:latin typeface="+mj-ea"/>
                <a:ea typeface="+mj-ea"/>
              </a:rPr>
              <a:t> 하나로 봐서 노후화</a:t>
            </a:r>
            <a:r>
              <a:rPr kumimoji="1" lang="en-US" altLang="ko-KR" sz="1600" dirty="0">
                <a:latin typeface="+mj-ea"/>
                <a:ea typeface="+mj-ea"/>
              </a:rPr>
              <a:t>.</a:t>
            </a:r>
            <a:r>
              <a:rPr kumimoji="1" lang="ko-KR" altLang="en-US" sz="1600" dirty="0">
                <a:latin typeface="+mj-ea"/>
                <a:ea typeface="+mj-ea"/>
              </a:rPr>
              <a:t> 정도를 치부했으나 </a:t>
            </a:r>
            <a:r>
              <a:rPr kumimoji="1" lang="en-US" altLang="ko-KR" sz="1600" dirty="0">
                <a:latin typeface="+mj-ea"/>
                <a:ea typeface="+mj-ea"/>
                <a:sym typeface="Wingdings" pitchFamily="2" charset="2"/>
              </a:rPr>
              <a:t></a:t>
            </a:r>
          </a:p>
          <a:p>
            <a:pPr>
              <a:lnSpc>
                <a:spcPct val="120000"/>
              </a:lnSpc>
              <a:buFontTx/>
              <a:buChar char="-"/>
            </a:pPr>
            <a:r>
              <a:rPr kumimoji="1" lang="ko-KR" altLang="en-US" sz="1600" dirty="0">
                <a:latin typeface="+mj-ea"/>
                <a:ea typeface="+mj-ea"/>
                <a:sym typeface="Wingdings" pitchFamily="2" charset="2"/>
              </a:rPr>
              <a:t>좀 더 하위레벨이 필요하다</a:t>
            </a:r>
            <a:r>
              <a:rPr kumimoji="1" lang="en-US" altLang="ko-KR" sz="1600" dirty="0">
                <a:latin typeface="+mj-ea"/>
                <a:ea typeface="+mj-ea"/>
                <a:sym typeface="Wingdings" pitchFamily="2" charset="2"/>
              </a:rPr>
              <a:t>.</a:t>
            </a:r>
            <a:r>
              <a:rPr kumimoji="1" lang="ko-KR" altLang="en-US" sz="1600" dirty="0">
                <a:latin typeface="+mj-ea"/>
                <a:ea typeface="+mj-ea"/>
                <a:sym typeface="Wingdings" pitchFamily="2" charset="2"/>
              </a:rPr>
              <a:t> </a:t>
            </a:r>
            <a:r>
              <a:rPr kumimoji="1" lang="en-US" altLang="ko-KR" sz="1600" dirty="0">
                <a:latin typeface="+mj-ea"/>
                <a:ea typeface="+mj-ea"/>
                <a:sym typeface="Wingdings" pitchFamily="2" charset="2"/>
              </a:rPr>
              <a:t></a:t>
            </a:r>
            <a:r>
              <a:rPr kumimoji="1" lang="ko-KR" altLang="en-US" sz="1600" dirty="0">
                <a:latin typeface="+mj-ea"/>
                <a:ea typeface="+mj-ea"/>
                <a:sym typeface="Wingdings" pitchFamily="2" charset="2"/>
              </a:rPr>
              <a:t> </a:t>
            </a:r>
            <a:r>
              <a:rPr kumimoji="1" lang="en-US" altLang="ko-KR" sz="1600" dirty="0">
                <a:latin typeface="+mj-ea"/>
                <a:ea typeface="+mj-ea"/>
                <a:sym typeface="Wingdings" pitchFamily="2" charset="2"/>
              </a:rPr>
              <a:t>Component</a:t>
            </a:r>
            <a:r>
              <a:rPr kumimoji="1" lang="ko-KR" altLang="en-US" sz="1600" dirty="0">
                <a:latin typeface="+mj-ea"/>
                <a:ea typeface="+mj-ea"/>
                <a:sym typeface="Wingdings" pitchFamily="2" charset="2"/>
              </a:rPr>
              <a:t> 단위 일수도 있고</a:t>
            </a:r>
            <a:r>
              <a:rPr kumimoji="1" lang="en-US" altLang="ko-KR" sz="1600" dirty="0">
                <a:latin typeface="+mj-ea"/>
                <a:ea typeface="+mj-ea"/>
                <a:sym typeface="Wingdings" pitchFamily="2" charset="2"/>
              </a:rPr>
              <a:t>,</a:t>
            </a:r>
            <a:r>
              <a:rPr kumimoji="1" lang="ko-KR" altLang="en-US" sz="1600" dirty="0">
                <a:latin typeface="+mj-ea"/>
                <a:ea typeface="+mj-ea"/>
                <a:sym typeface="Wingdings" pitchFamily="2" charset="2"/>
              </a:rPr>
              <a:t> 각 </a:t>
            </a:r>
            <a:r>
              <a:rPr kumimoji="1" lang="en-US" altLang="ko-KR" sz="1600" dirty="0">
                <a:latin typeface="+mj-ea"/>
                <a:ea typeface="+mj-ea"/>
                <a:sym typeface="Wingdings" pitchFamily="2" charset="2"/>
              </a:rPr>
              <a:t>FR</a:t>
            </a:r>
            <a:r>
              <a:rPr kumimoji="1" lang="ko-KR" altLang="en-US" sz="1600" dirty="0">
                <a:latin typeface="+mj-ea"/>
                <a:ea typeface="+mj-ea"/>
                <a:sym typeface="Wingdings" pitchFamily="2" charset="2"/>
              </a:rPr>
              <a:t>을 기준으로 바라볼 수도 있다</a:t>
            </a:r>
            <a:r>
              <a:rPr kumimoji="1" lang="en-US" altLang="ko-KR" sz="1600" dirty="0">
                <a:latin typeface="+mj-ea"/>
                <a:ea typeface="+mj-ea"/>
                <a:sym typeface="Wingdings" pitchFamily="2" charset="2"/>
              </a:rPr>
              <a:t>.</a:t>
            </a:r>
          </a:p>
          <a:p>
            <a:pPr>
              <a:lnSpc>
                <a:spcPct val="120000"/>
              </a:lnSpc>
              <a:buFontTx/>
              <a:buChar char="-"/>
            </a:pPr>
            <a:endParaRPr kumimoji="1" lang="en-US" altLang="ko-KR" sz="1600" dirty="0">
              <a:latin typeface="+mj-ea"/>
              <a:ea typeface="+mj-ea"/>
              <a:sym typeface="Wingdings" pitchFamily="2" charset="2"/>
            </a:endParaRPr>
          </a:p>
        </p:txBody>
      </p:sp>
      <p:pic>
        <p:nvPicPr>
          <p:cNvPr id="5" name="그림 4">
            <a:extLst>
              <a:ext uri="{FF2B5EF4-FFF2-40B4-BE49-F238E27FC236}">
                <a16:creationId xmlns:a16="http://schemas.microsoft.com/office/drawing/2014/main" id="{F3B2F7D0-7442-C0F1-FB4F-09B636652FEE}"/>
              </a:ext>
            </a:extLst>
          </p:cNvPr>
          <p:cNvPicPr>
            <a:picLocks noChangeAspect="1"/>
          </p:cNvPicPr>
          <p:nvPr/>
        </p:nvPicPr>
        <p:blipFill>
          <a:blip r:embed="rId3"/>
          <a:stretch>
            <a:fillRect/>
          </a:stretch>
        </p:blipFill>
        <p:spPr>
          <a:xfrm>
            <a:off x="406400" y="670481"/>
            <a:ext cx="4334933" cy="2925900"/>
          </a:xfrm>
          <a:prstGeom prst="rect">
            <a:avLst/>
          </a:prstGeom>
        </p:spPr>
      </p:pic>
      <p:grpSp>
        <p:nvGrpSpPr>
          <p:cNvPr id="7" name="그룹 6">
            <a:extLst>
              <a:ext uri="{FF2B5EF4-FFF2-40B4-BE49-F238E27FC236}">
                <a16:creationId xmlns:a16="http://schemas.microsoft.com/office/drawing/2014/main" id="{9C11B1D2-7EF5-C47A-DD33-4421234ED5E3}"/>
              </a:ext>
            </a:extLst>
          </p:cNvPr>
          <p:cNvGrpSpPr/>
          <p:nvPr/>
        </p:nvGrpSpPr>
        <p:grpSpPr>
          <a:xfrm>
            <a:off x="7044253" y="162922"/>
            <a:ext cx="3964654" cy="3559872"/>
            <a:chOff x="747107" y="3030215"/>
            <a:chExt cx="4040616" cy="3628078"/>
          </a:xfrm>
        </p:grpSpPr>
        <p:pic>
          <p:nvPicPr>
            <p:cNvPr id="6" name="그림 5">
              <a:extLst>
                <a:ext uri="{FF2B5EF4-FFF2-40B4-BE49-F238E27FC236}">
                  <a16:creationId xmlns:a16="http://schemas.microsoft.com/office/drawing/2014/main" id="{EC1502CE-851E-16CA-A2B1-1EF752F6A331}"/>
                </a:ext>
              </a:extLst>
            </p:cNvPr>
            <p:cNvPicPr>
              <a:picLocks noChangeAspect="1"/>
            </p:cNvPicPr>
            <p:nvPr/>
          </p:nvPicPr>
          <p:blipFill>
            <a:blip r:embed="rId4"/>
            <a:stretch>
              <a:fillRect/>
            </a:stretch>
          </p:blipFill>
          <p:spPr>
            <a:xfrm>
              <a:off x="1066095" y="3547499"/>
              <a:ext cx="3402638" cy="3110794"/>
            </a:xfrm>
            <a:prstGeom prst="rect">
              <a:avLst/>
            </a:prstGeom>
          </p:spPr>
        </p:pic>
        <p:sp>
          <p:nvSpPr>
            <p:cNvPr id="8" name="내용 개체 틀 2">
              <a:extLst>
                <a:ext uri="{FF2B5EF4-FFF2-40B4-BE49-F238E27FC236}">
                  <a16:creationId xmlns:a16="http://schemas.microsoft.com/office/drawing/2014/main" id="{687EC275-FB4C-22C1-284E-F95F7A5B7C5C}"/>
                </a:ext>
              </a:extLst>
            </p:cNvPr>
            <p:cNvSpPr txBox="1">
              <a:spLocks/>
            </p:cNvSpPr>
            <p:nvPr/>
          </p:nvSpPr>
          <p:spPr>
            <a:xfrm>
              <a:off x="747107" y="3030215"/>
              <a:ext cx="4040616" cy="4234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US" altLang="ko-KR" sz="1600" b="1" dirty="0">
                  <a:latin typeface="+mj-ea"/>
                  <a:ea typeface="+mj-ea"/>
                  <a:sym typeface="Wingdings" pitchFamily="2" charset="2"/>
                </a:rPr>
                <a:t>Platform Specification Obsolescence</a:t>
              </a:r>
            </a:p>
          </p:txBody>
        </p:sp>
      </p:grpSp>
      <p:sp>
        <p:nvSpPr>
          <p:cNvPr id="10" name="내용 개체 틀 2">
            <a:extLst>
              <a:ext uri="{FF2B5EF4-FFF2-40B4-BE49-F238E27FC236}">
                <a16:creationId xmlns:a16="http://schemas.microsoft.com/office/drawing/2014/main" id="{4F229F56-270F-EAC6-E0BF-3353F39BC5A4}"/>
              </a:ext>
            </a:extLst>
          </p:cNvPr>
          <p:cNvSpPr txBox="1">
            <a:spLocks/>
          </p:cNvSpPr>
          <p:nvPr/>
        </p:nvSpPr>
        <p:spPr>
          <a:xfrm>
            <a:off x="651786" y="162922"/>
            <a:ext cx="4489931" cy="4154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US" altLang="ko-KR" sz="1600" b="1" dirty="0">
                <a:latin typeface="+mj-ea"/>
                <a:ea typeface="+mj-ea"/>
                <a:sym typeface="Wingdings" pitchFamily="2" charset="2"/>
              </a:rPr>
              <a:t>Platform Obsolescence degree (holistically)</a:t>
            </a:r>
          </a:p>
        </p:txBody>
      </p:sp>
    </p:spTree>
    <p:extLst>
      <p:ext uri="{BB962C8B-B14F-4D97-AF65-F5344CB8AC3E}">
        <p14:creationId xmlns:p14="http://schemas.microsoft.com/office/powerpoint/2010/main" val="553926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R] 5">
            <a:extLst>
              <a:ext uri="{FF2B5EF4-FFF2-40B4-BE49-F238E27FC236}">
                <a16:creationId xmlns:a16="http://schemas.microsoft.com/office/drawing/2014/main" id="{73D7E0FC-CB15-2730-A654-1ADB9AF2610D}"/>
              </a:ext>
            </a:extLst>
          </p:cNvPr>
          <p:cNvCxnSpPr/>
          <p:nvPr/>
        </p:nvCxnSpPr>
        <p:spPr>
          <a:xfrm>
            <a:off x="0" y="3693108"/>
            <a:ext cx="1219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내용 개체 틀 2">
            <a:extLst>
              <a:ext uri="{FF2B5EF4-FFF2-40B4-BE49-F238E27FC236}">
                <a16:creationId xmlns:a16="http://schemas.microsoft.com/office/drawing/2014/main" id="{59800D6C-9542-EF7B-701A-0AE4324B9AE5}"/>
              </a:ext>
            </a:extLst>
          </p:cNvPr>
          <p:cNvSpPr txBox="1">
            <a:spLocks/>
          </p:cNvSpPr>
          <p:nvPr/>
        </p:nvSpPr>
        <p:spPr>
          <a:xfrm>
            <a:off x="371528" y="2826327"/>
            <a:ext cx="15404462" cy="7354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US" altLang="ko-KR" sz="3200" b="1" dirty="0">
                <a:latin typeface="+mj-ea"/>
                <a:ea typeface="+mj-ea"/>
                <a:sym typeface="Wingdings" pitchFamily="2" charset="2"/>
              </a:rPr>
              <a:t>Release management Considering platform Obsolescence</a:t>
            </a:r>
          </a:p>
        </p:txBody>
      </p:sp>
    </p:spTree>
    <p:extLst>
      <p:ext uri="{BB962C8B-B14F-4D97-AF65-F5344CB8AC3E}">
        <p14:creationId xmlns:p14="http://schemas.microsoft.com/office/powerpoint/2010/main" val="3088851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내용 개체 틀 2">
            <a:extLst>
              <a:ext uri="{FF2B5EF4-FFF2-40B4-BE49-F238E27FC236}">
                <a16:creationId xmlns:a16="http://schemas.microsoft.com/office/drawing/2014/main" id="{C11E65BF-AA22-538E-86B8-8B89650578B1}"/>
              </a:ext>
            </a:extLst>
          </p:cNvPr>
          <p:cNvSpPr>
            <a:spLocks noGrp="1"/>
          </p:cNvSpPr>
          <p:nvPr>
            <p:ph idx="1"/>
          </p:nvPr>
        </p:nvSpPr>
        <p:spPr>
          <a:xfrm>
            <a:off x="5210628" y="703264"/>
            <a:ext cx="6574972" cy="6131483"/>
          </a:xfrm>
        </p:spPr>
        <p:txBody>
          <a:bodyPr>
            <a:noAutofit/>
          </a:bodyPr>
          <a:lstStyle/>
          <a:p>
            <a:pPr marL="0" indent="0">
              <a:lnSpc>
                <a:spcPct val="120000"/>
              </a:lnSpc>
              <a:buNone/>
            </a:pPr>
            <a:r>
              <a:rPr lang="en" altLang="ko-Kore-KR" sz="1600" dirty="0">
                <a:effectLst/>
                <a:latin typeface="TimesNewRomanSF"/>
              </a:rPr>
              <a:t>a long-lasting platform is prone to obsolescence and, thus, to becoming unsuitable for the adoption of state-of-the-art technologies. </a:t>
            </a:r>
            <a:endParaRPr lang="en" altLang="ko-Kore-KR" sz="1600" dirty="0">
              <a:effectLst/>
            </a:endParaRPr>
          </a:p>
          <a:p>
            <a:pPr marL="0" indent="0">
              <a:lnSpc>
                <a:spcPct val="120000"/>
              </a:lnSpc>
              <a:buNone/>
            </a:pPr>
            <a:r>
              <a:rPr kumimoji="1" lang="en-US" altLang="ko-KR" sz="1600" dirty="0">
                <a:latin typeface="+mj-ea"/>
                <a:ea typeface="+mj-ea"/>
                <a:sym typeface="Wingdings" pitchFamily="2" charset="2"/>
              </a:rPr>
              <a:t></a:t>
            </a:r>
            <a:r>
              <a:rPr kumimoji="1" lang="ko-KR" altLang="en-US" sz="1600" dirty="0">
                <a:latin typeface="+mj-ea"/>
                <a:ea typeface="+mj-ea"/>
                <a:sym typeface="Wingdings" pitchFamily="2" charset="2"/>
              </a:rPr>
              <a:t> 이건 절대적인 노후화</a:t>
            </a:r>
            <a:r>
              <a:rPr kumimoji="1" lang="en-US" altLang="ko-KR" sz="1600" dirty="0">
                <a:latin typeface="+mj-ea"/>
                <a:ea typeface="+mj-ea"/>
                <a:sym typeface="Wingdings" pitchFamily="2" charset="2"/>
              </a:rPr>
              <a:t>.</a:t>
            </a:r>
            <a:r>
              <a:rPr kumimoji="1" lang="ko-KR" altLang="en-US" sz="1600" dirty="0">
                <a:latin typeface="+mj-ea"/>
                <a:ea typeface="+mj-ea"/>
                <a:sym typeface="Wingdings" pitchFamily="2" charset="2"/>
              </a:rPr>
              <a:t> 상대적인 노후화도 거론이 되어야함</a:t>
            </a:r>
            <a:r>
              <a:rPr kumimoji="1" lang="en-US" altLang="ko-KR" sz="1600" dirty="0">
                <a:latin typeface="+mj-ea"/>
                <a:ea typeface="+mj-ea"/>
                <a:sym typeface="Wingdings" pitchFamily="2" charset="2"/>
              </a:rPr>
              <a:t>.</a:t>
            </a:r>
          </a:p>
          <a:p>
            <a:pPr marL="0" indent="0">
              <a:lnSpc>
                <a:spcPct val="120000"/>
              </a:lnSpc>
              <a:buNone/>
            </a:pPr>
            <a:endParaRPr kumimoji="1" lang="en-US" altLang="ko-KR" sz="1600" dirty="0">
              <a:latin typeface="+mj-ea"/>
              <a:ea typeface="+mj-ea"/>
              <a:sym typeface="Wingdings" pitchFamily="2" charset="2"/>
            </a:endParaRPr>
          </a:p>
          <a:p>
            <a:pPr marL="0" indent="0">
              <a:lnSpc>
                <a:spcPct val="120000"/>
              </a:lnSpc>
              <a:buNone/>
            </a:pPr>
            <a:r>
              <a:rPr kumimoji="1" lang="en-US" altLang="ko-KR" sz="1600" dirty="0">
                <a:latin typeface="+mj-ea"/>
                <a:ea typeface="+mj-ea"/>
                <a:sym typeface="Wingdings" pitchFamily="2" charset="2"/>
              </a:rPr>
              <a:t>&lt;</a:t>
            </a:r>
            <a:r>
              <a:rPr kumimoji="1" lang="en-US" altLang="ko-KR" sz="1600" b="1" dirty="0">
                <a:latin typeface="+mj-ea"/>
                <a:ea typeface="+mj-ea"/>
                <a:sym typeface="Wingdings" pitchFamily="2" charset="2"/>
              </a:rPr>
              <a:t>slowly obsolescing platform</a:t>
            </a:r>
            <a:r>
              <a:rPr kumimoji="1" lang="en-US" altLang="ko-KR" sz="1600" dirty="0">
                <a:latin typeface="+mj-ea"/>
                <a:ea typeface="+mj-ea"/>
                <a:sym typeface="Wingdings" pitchFamily="2" charset="2"/>
              </a:rPr>
              <a:t>&gt;</a:t>
            </a:r>
          </a:p>
          <a:p>
            <a:pPr marL="0" indent="0">
              <a:lnSpc>
                <a:spcPct val="120000"/>
              </a:lnSpc>
              <a:buNone/>
            </a:pPr>
            <a:r>
              <a:rPr lang="en" altLang="ko-Kore-KR" sz="1600" dirty="0">
                <a:effectLst/>
                <a:latin typeface="TimesNewRomanSF"/>
              </a:rPr>
              <a:t>In a technology-obsolescing environment, a </a:t>
            </a:r>
            <a:r>
              <a:rPr lang="en" altLang="ko-Kore-KR" sz="1600" b="1" dirty="0">
                <a:effectLst/>
                <a:latin typeface="TimesNewRomanSF"/>
              </a:rPr>
              <a:t>slowly obsolescing platform</a:t>
            </a:r>
            <a:r>
              <a:rPr lang="en" altLang="ko-Kore-KR" sz="1600" dirty="0">
                <a:effectLst/>
                <a:latin typeface="TimesNewRomanSF"/>
              </a:rPr>
              <a:t> can have its lifetime extended without restricting the adoption of new technologies. </a:t>
            </a:r>
            <a:br>
              <a:rPr lang="en" altLang="ko-Kore-KR" sz="1600" dirty="0">
                <a:effectLst/>
                <a:latin typeface="TimesNewRomanSF"/>
              </a:rPr>
            </a:br>
            <a:r>
              <a:rPr lang="en-US" altLang="ko-KR" sz="800" dirty="0">
                <a:effectLst/>
                <a:latin typeface="TimesNewRomanSF"/>
              </a:rPr>
              <a:t>&lt;</a:t>
            </a:r>
            <a:r>
              <a:rPr lang="en" altLang="ko-Kore-KR" sz="900" dirty="0">
                <a:effectLst/>
                <a:latin typeface="ArialUnicodeMS" panose="020B0604020202020204" pitchFamily="34" charset="-128"/>
                <a:ea typeface="ArialUnicodeMS" panose="020B0604020202020204" pitchFamily="34" charset="-128"/>
              </a:rPr>
              <a:t> Chang </a:t>
            </a:r>
            <a:r>
              <a:rPr lang="en" altLang="ko-Kore-KR" sz="900" dirty="0" err="1">
                <a:effectLst/>
                <a:latin typeface="ArialUnicodeMS" panose="020B0604020202020204" pitchFamily="34" charset="-128"/>
                <a:ea typeface="ArialUnicodeMS" panose="020B0604020202020204" pitchFamily="34" charset="-128"/>
              </a:rPr>
              <a:t>Muk</a:t>
            </a:r>
            <a:r>
              <a:rPr lang="en" altLang="ko-Kore-KR" sz="900" dirty="0">
                <a:effectLst/>
                <a:latin typeface="ArialUnicodeMS" panose="020B0604020202020204" pitchFamily="34" charset="-128"/>
                <a:ea typeface="ArialUnicodeMS" panose="020B0604020202020204" pitchFamily="34" charset="-128"/>
              </a:rPr>
              <a:t> Kang , </a:t>
            </a:r>
            <a:r>
              <a:rPr lang="en" altLang="ko-Kore-KR" sz="900" dirty="0" err="1">
                <a:effectLst/>
                <a:latin typeface="ArialUnicodeMS" panose="020B0604020202020204" pitchFamily="34" charset="-128"/>
                <a:ea typeface="ArialUnicodeMS" panose="020B0604020202020204" pitchFamily="34" charset="-128"/>
              </a:rPr>
              <a:t>Yoo</a:t>
            </a:r>
            <a:r>
              <a:rPr lang="en" altLang="ko-Kore-KR" sz="900" dirty="0">
                <a:effectLst/>
                <a:latin typeface="ArialUnicodeMS" panose="020B0604020202020204" pitchFamily="34" charset="-128"/>
                <a:ea typeface="ArialUnicodeMS" panose="020B0604020202020204" pitchFamily="34" charset="-128"/>
              </a:rPr>
              <a:t> S. Hong &amp; </a:t>
            </a:r>
            <a:r>
              <a:rPr lang="en" altLang="ko-Kore-KR" sz="900" dirty="0" err="1">
                <a:effectLst/>
                <a:latin typeface="ArialUnicodeMS" panose="020B0604020202020204" pitchFamily="34" charset="-128"/>
                <a:ea typeface="ArialUnicodeMS" panose="020B0604020202020204" pitchFamily="34" charset="-128"/>
              </a:rPr>
              <a:t>Woonghee</a:t>
            </a:r>
            <a:r>
              <a:rPr lang="en" altLang="ko-Kore-KR" sz="900" dirty="0">
                <a:effectLst/>
                <a:latin typeface="ArialUnicodeMS" panose="020B0604020202020204" pitchFamily="34" charset="-128"/>
                <a:ea typeface="ArialUnicodeMS" panose="020B0604020202020204" pitchFamily="34" charset="-128"/>
              </a:rPr>
              <a:t> Tim Huh (2012) Platform replacement planning for management of product family obsolescence, IIE Transactions, 44:12, </a:t>
            </a:r>
            <a:r>
              <a:rPr lang="en-US" altLang="ko-KR" sz="800" dirty="0"/>
              <a:t>&gt;</a:t>
            </a:r>
            <a:endParaRPr lang="en" altLang="ko-Kore-KR" sz="1600" dirty="0"/>
          </a:p>
          <a:p>
            <a:pPr marL="0" indent="0">
              <a:lnSpc>
                <a:spcPct val="120000"/>
              </a:lnSpc>
              <a:buNone/>
            </a:pPr>
            <a:r>
              <a:rPr lang="en" altLang="ko-Kore-KR" sz="1800" dirty="0">
                <a:effectLst/>
                <a:latin typeface="TimesNewRomanPSMT"/>
              </a:rPr>
              <a:t>As the platform gets obsolete, however, the time and efforts </a:t>
            </a:r>
            <a:r>
              <a:rPr lang="en-US" altLang="ko-Kore-KR" sz="1800" dirty="0">
                <a:effectLst/>
                <a:latin typeface="TimesNewRomanPSMT"/>
              </a:rPr>
              <a:t>to adapt the platform to the newest product will go up.</a:t>
            </a:r>
            <a:endParaRPr lang="en" altLang="ko-Kore-KR" sz="1100" dirty="0"/>
          </a:p>
          <a:p>
            <a:pPr marL="0" indent="0">
              <a:lnSpc>
                <a:spcPct val="120000"/>
              </a:lnSpc>
              <a:buNone/>
            </a:pPr>
            <a:r>
              <a:rPr kumimoji="1" lang="en-US" altLang="ko-KR" sz="1050" dirty="0">
                <a:latin typeface="+mj-ea"/>
                <a:ea typeface="+mj-ea"/>
              </a:rPr>
              <a:t>&lt;</a:t>
            </a:r>
            <a:r>
              <a:rPr lang="en" altLang="ko-Kore-KR" sz="1050" dirty="0">
                <a:effectLst/>
                <a:latin typeface="Arial" panose="020B0604020202020204" pitchFamily="34" charset="0"/>
              </a:rPr>
              <a:t>Product platform replacement: impact of performance objectives, innovation speed, and competition </a:t>
            </a:r>
            <a:r>
              <a:rPr kumimoji="1" lang="en-US" altLang="ko-KR" sz="1050" dirty="0">
                <a:latin typeface="+mj-ea"/>
                <a:ea typeface="+mj-ea"/>
              </a:rPr>
              <a:t>&gt;</a:t>
            </a:r>
          </a:p>
          <a:p>
            <a:pPr marL="0" indent="0">
              <a:lnSpc>
                <a:spcPct val="120000"/>
              </a:lnSpc>
              <a:buNone/>
            </a:pPr>
            <a:endParaRPr kumimoji="1" lang="en-US" altLang="ko-KR" sz="1600" dirty="0">
              <a:latin typeface="+mj-ea"/>
              <a:ea typeface="+mj-ea"/>
            </a:endParaRPr>
          </a:p>
          <a:p>
            <a:pPr marL="0" indent="0">
              <a:lnSpc>
                <a:spcPct val="120000"/>
              </a:lnSpc>
              <a:buNone/>
            </a:pPr>
            <a:r>
              <a:rPr kumimoji="1" lang="en-US" altLang="ko-KR" sz="1600" dirty="0">
                <a:latin typeface="+mj-ea"/>
                <a:ea typeface="+mj-ea"/>
              </a:rPr>
              <a:t>&lt;</a:t>
            </a:r>
            <a:r>
              <a:rPr kumimoji="1" lang="ko-KR" altLang="en-US" sz="1600" dirty="0">
                <a:latin typeface="+mj-ea"/>
                <a:ea typeface="+mj-ea"/>
              </a:rPr>
              <a:t>기존에 해결책은</a:t>
            </a:r>
            <a:r>
              <a:rPr kumimoji="1" lang="en-US" altLang="ko-KR" sz="1600" dirty="0">
                <a:latin typeface="+mj-ea"/>
                <a:ea typeface="+mj-ea"/>
              </a:rPr>
              <a:t>,</a:t>
            </a:r>
            <a:r>
              <a:rPr kumimoji="1" lang="ko-KR" altLang="en-US" sz="1600" dirty="0">
                <a:latin typeface="+mj-ea"/>
                <a:ea typeface="+mj-ea"/>
              </a:rPr>
              <a:t> 플랫폼 자체를 </a:t>
            </a:r>
            <a:r>
              <a:rPr kumimoji="1" lang="en-US" altLang="ko-KR" sz="1600" dirty="0">
                <a:latin typeface="+mj-ea"/>
                <a:ea typeface="+mj-ea"/>
              </a:rPr>
              <a:t>robust</a:t>
            </a:r>
            <a:r>
              <a:rPr kumimoji="1" lang="ko-KR" altLang="en-US" sz="1600" dirty="0">
                <a:latin typeface="+mj-ea"/>
                <a:ea typeface="+mj-ea"/>
              </a:rPr>
              <a:t>하게 만든다</a:t>
            </a:r>
            <a:r>
              <a:rPr kumimoji="1" lang="en-US" altLang="ko-KR" sz="1600" dirty="0">
                <a:latin typeface="+mj-ea"/>
                <a:ea typeface="+mj-ea"/>
              </a:rPr>
              <a:t>.)</a:t>
            </a:r>
          </a:p>
          <a:p>
            <a:pPr marL="0" indent="0">
              <a:buNone/>
            </a:pPr>
            <a:r>
              <a:rPr lang="en" altLang="ko-Kore-KR" sz="1600" dirty="0">
                <a:effectLst/>
                <a:latin typeface="TimesNewRomanSF"/>
              </a:rPr>
              <a:t>a platform can be developed by adopting long-lasting tech- </a:t>
            </a:r>
            <a:endParaRPr lang="en" altLang="ko-Kore-KR" sz="1600" dirty="0"/>
          </a:p>
          <a:p>
            <a:pPr marL="0" indent="0">
              <a:buNone/>
            </a:pPr>
            <a:r>
              <a:rPr lang="en" altLang="ko-Kore-KR" sz="1600" dirty="0" err="1">
                <a:effectLst/>
                <a:latin typeface="TimesNewRomanSF"/>
              </a:rPr>
              <a:t>nologies</a:t>
            </a:r>
            <a:r>
              <a:rPr lang="en" altLang="ko-Kore-KR" sz="1600" dirty="0">
                <a:effectLst/>
                <a:latin typeface="TimesNewRomanSF"/>
              </a:rPr>
              <a:t> or by designing a modular architecture </a:t>
            </a:r>
          </a:p>
          <a:p>
            <a:pPr marL="0" indent="0">
              <a:buNone/>
            </a:pPr>
            <a:endParaRPr lang="en" altLang="ko-Kore-KR" sz="1600" dirty="0">
              <a:latin typeface="TimesNewRomanSF"/>
            </a:endParaRPr>
          </a:p>
          <a:p>
            <a:pPr marL="0" indent="0">
              <a:buNone/>
            </a:pPr>
            <a:r>
              <a:rPr lang="ko-KR" altLang="en-US" sz="1600" dirty="0">
                <a:latin typeface="TimesNewRomanSF"/>
              </a:rPr>
              <a:t>기존엔</a:t>
            </a:r>
            <a:r>
              <a:rPr lang="en-US" altLang="ko-KR" sz="1600" dirty="0">
                <a:latin typeface="TimesNewRomanSF"/>
              </a:rPr>
              <a:t>,</a:t>
            </a:r>
            <a:r>
              <a:rPr lang="ko-KR" altLang="en-US" sz="1600" dirty="0">
                <a:latin typeface="TimesNewRomanSF"/>
              </a:rPr>
              <a:t> 더 많은 돈을 투자하여</a:t>
            </a:r>
            <a:r>
              <a:rPr lang="en-US" altLang="ko-KR" sz="1600" dirty="0">
                <a:latin typeface="TimesNewRomanSF"/>
              </a:rPr>
              <a:t>,</a:t>
            </a:r>
            <a:r>
              <a:rPr lang="ko-KR" altLang="en-US" sz="1600" dirty="0">
                <a:latin typeface="TimesNewRomanSF"/>
              </a:rPr>
              <a:t> </a:t>
            </a:r>
            <a:r>
              <a:rPr lang="en-US" altLang="ko-KR" sz="1600" dirty="0" err="1">
                <a:latin typeface="TimesNewRomanSF"/>
              </a:rPr>
              <a:t>obsolesence</a:t>
            </a:r>
            <a:r>
              <a:rPr lang="ko-KR" altLang="en-US" sz="1600" dirty="0" err="1">
                <a:latin typeface="TimesNewRomanSF"/>
              </a:rPr>
              <a:t>를</a:t>
            </a:r>
            <a:r>
              <a:rPr lang="ko-KR" altLang="en-US" sz="1600" dirty="0">
                <a:latin typeface="TimesNewRomanSF"/>
              </a:rPr>
              <a:t> 더 느리게 진행하는 </a:t>
            </a:r>
            <a:r>
              <a:rPr lang="en-US" altLang="ko-KR" sz="1600" dirty="0">
                <a:latin typeface="TimesNewRomanSF"/>
              </a:rPr>
              <a:t>Platform</a:t>
            </a:r>
            <a:r>
              <a:rPr lang="ko-KR" altLang="en-US" sz="1600" dirty="0">
                <a:latin typeface="TimesNewRomanSF"/>
              </a:rPr>
              <a:t>을 디자인하자</a:t>
            </a:r>
            <a:r>
              <a:rPr lang="en-US" altLang="ko-KR" sz="1600" dirty="0">
                <a:latin typeface="TimesNewRomanSF"/>
              </a:rPr>
              <a:t>.</a:t>
            </a:r>
          </a:p>
          <a:p>
            <a:pPr marL="0" indent="0">
              <a:buNone/>
            </a:pPr>
            <a:r>
              <a:rPr lang="en-US" altLang="ko-KR" sz="900" dirty="0">
                <a:effectLst/>
                <a:latin typeface="TimesNewRomanSF"/>
              </a:rPr>
              <a:t>&lt;</a:t>
            </a:r>
            <a:r>
              <a:rPr lang="en" altLang="ko-Kore-KR" sz="1000" dirty="0">
                <a:effectLst/>
                <a:latin typeface="ArialUnicodeMS" panose="020B0604020202020204" pitchFamily="34" charset="-128"/>
                <a:ea typeface="ArialUnicodeMS" panose="020B0604020202020204" pitchFamily="34" charset="-128"/>
              </a:rPr>
              <a:t> Chang </a:t>
            </a:r>
            <a:r>
              <a:rPr lang="en" altLang="ko-Kore-KR" sz="1000" dirty="0" err="1">
                <a:effectLst/>
                <a:latin typeface="ArialUnicodeMS" panose="020B0604020202020204" pitchFamily="34" charset="-128"/>
                <a:ea typeface="ArialUnicodeMS" panose="020B0604020202020204" pitchFamily="34" charset="-128"/>
              </a:rPr>
              <a:t>Muk</a:t>
            </a:r>
            <a:r>
              <a:rPr lang="en" altLang="ko-Kore-KR" sz="1000" dirty="0">
                <a:effectLst/>
                <a:latin typeface="ArialUnicodeMS" panose="020B0604020202020204" pitchFamily="34" charset="-128"/>
                <a:ea typeface="ArialUnicodeMS" panose="020B0604020202020204" pitchFamily="34" charset="-128"/>
              </a:rPr>
              <a:t> Kang , </a:t>
            </a:r>
            <a:r>
              <a:rPr lang="en" altLang="ko-Kore-KR" sz="1000" dirty="0" err="1">
                <a:effectLst/>
                <a:latin typeface="ArialUnicodeMS" panose="020B0604020202020204" pitchFamily="34" charset="-128"/>
                <a:ea typeface="ArialUnicodeMS" panose="020B0604020202020204" pitchFamily="34" charset="-128"/>
              </a:rPr>
              <a:t>Yoo</a:t>
            </a:r>
            <a:r>
              <a:rPr lang="en" altLang="ko-Kore-KR" sz="1000" dirty="0">
                <a:effectLst/>
                <a:latin typeface="ArialUnicodeMS" panose="020B0604020202020204" pitchFamily="34" charset="-128"/>
                <a:ea typeface="ArialUnicodeMS" panose="020B0604020202020204" pitchFamily="34" charset="-128"/>
              </a:rPr>
              <a:t> S. Hong &amp; </a:t>
            </a:r>
            <a:r>
              <a:rPr lang="en" altLang="ko-Kore-KR" sz="1000" dirty="0" err="1">
                <a:effectLst/>
                <a:latin typeface="ArialUnicodeMS" panose="020B0604020202020204" pitchFamily="34" charset="-128"/>
                <a:ea typeface="ArialUnicodeMS" panose="020B0604020202020204" pitchFamily="34" charset="-128"/>
              </a:rPr>
              <a:t>Woonghee</a:t>
            </a:r>
            <a:r>
              <a:rPr lang="en" altLang="ko-Kore-KR" sz="1000" dirty="0">
                <a:effectLst/>
                <a:latin typeface="ArialUnicodeMS" panose="020B0604020202020204" pitchFamily="34" charset="-128"/>
                <a:ea typeface="ArialUnicodeMS" panose="020B0604020202020204" pitchFamily="34" charset="-128"/>
              </a:rPr>
              <a:t> Tim Huh (2012) Platform replacement planning for management of product family obsolescence, IIE Transactions, 44:12, </a:t>
            </a:r>
            <a:r>
              <a:rPr lang="en-US" altLang="ko-KR" sz="900" dirty="0"/>
              <a:t>&gt;</a:t>
            </a:r>
            <a:endParaRPr lang="en" altLang="ko-Kore-KR" sz="1800" dirty="0"/>
          </a:p>
          <a:p>
            <a:pPr marL="0" indent="0">
              <a:buNone/>
            </a:pPr>
            <a:endParaRPr lang="en" altLang="ko-Kore-KR" sz="1600" dirty="0"/>
          </a:p>
        </p:txBody>
      </p:sp>
      <p:pic>
        <p:nvPicPr>
          <p:cNvPr id="3" name="그림 2">
            <a:extLst>
              <a:ext uri="{FF2B5EF4-FFF2-40B4-BE49-F238E27FC236}">
                <a16:creationId xmlns:a16="http://schemas.microsoft.com/office/drawing/2014/main" id="{906C26C5-B1F4-9E1D-A176-5A3F994EDE1A}"/>
              </a:ext>
            </a:extLst>
          </p:cNvPr>
          <p:cNvPicPr>
            <a:picLocks noChangeAspect="1"/>
          </p:cNvPicPr>
          <p:nvPr/>
        </p:nvPicPr>
        <p:blipFill>
          <a:blip r:embed="rId3"/>
          <a:stretch>
            <a:fillRect/>
          </a:stretch>
        </p:blipFill>
        <p:spPr>
          <a:xfrm>
            <a:off x="406400" y="859653"/>
            <a:ext cx="4245314" cy="2735601"/>
          </a:xfrm>
          <a:prstGeom prst="rect">
            <a:avLst/>
          </a:prstGeom>
        </p:spPr>
      </p:pic>
      <p:pic>
        <p:nvPicPr>
          <p:cNvPr id="4" name="그림 3">
            <a:extLst>
              <a:ext uri="{FF2B5EF4-FFF2-40B4-BE49-F238E27FC236}">
                <a16:creationId xmlns:a16="http://schemas.microsoft.com/office/drawing/2014/main" id="{B0CC7E74-53FE-6AB4-0688-80E46A4D996A}"/>
              </a:ext>
            </a:extLst>
          </p:cNvPr>
          <p:cNvPicPr>
            <a:picLocks noChangeAspect="1"/>
          </p:cNvPicPr>
          <p:nvPr/>
        </p:nvPicPr>
        <p:blipFill>
          <a:blip r:embed="rId4"/>
          <a:stretch>
            <a:fillRect/>
          </a:stretch>
        </p:blipFill>
        <p:spPr>
          <a:xfrm>
            <a:off x="406400" y="3769006"/>
            <a:ext cx="4005943" cy="590065"/>
          </a:xfrm>
          <a:prstGeom prst="rect">
            <a:avLst/>
          </a:prstGeom>
        </p:spPr>
      </p:pic>
      <p:pic>
        <p:nvPicPr>
          <p:cNvPr id="5" name="그림 4">
            <a:extLst>
              <a:ext uri="{FF2B5EF4-FFF2-40B4-BE49-F238E27FC236}">
                <a16:creationId xmlns:a16="http://schemas.microsoft.com/office/drawing/2014/main" id="{F3B2F7D0-7442-C0F1-FB4F-09B636652FEE}"/>
              </a:ext>
            </a:extLst>
          </p:cNvPr>
          <p:cNvPicPr>
            <a:picLocks noChangeAspect="1"/>
          </p:cNvPicPr>
          <p:nvPr/>
        </p:nvPicPr>
        <p:blipFill>
          <a:blip r:embed="rId5"/>
          <a:stretch>
            <a:fillRect/>
          </a:stretch>
        </p:blipFill>
        <p:spPr>
          <a:xfrm>
            <a:off x="789588" y="4532823"/>
            <a:ext cx="3239565" cy="2186572"/>
          </a:xfrm>
          <a:prstGeom prst="rect">
            <a:avLst/>
          </a:prstGeom>
        </p:spPr>
      </p:pic>
      <p:cxnSp>
        <p:nvCxnSpPr>
          <p:cNvPr id="6" name="직선 연결선[R] 5">
            <a:extLst>
              <a:ext uri="{FF2B5EF4-FFF2-40B4-BE49-F238E27FC236}">
                <a16:creationId xmlns:a16="http://schemas.microsoft.com/office/drawing/2014/main" id="{73D7E0FC-CB15-2730-A654-1ADB9AF2610D}"/>
              </a:ext>
            </a:extLst>
          </p:cNvPr>
          <p:cNvCxnSpPr/>
          <p:nvPr/>
        </p:nvCxnSpPr>
        <p:spPr>
          <a:xfrm>
            <a:off x="0" y="759903"/>
            <a:ext cx="1219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내용 개체 틀 2">
            <a:extLst>
              <a:ext uri="{FF2B5EF4-FFF2-40B4-BE49-F238E27FC236}">
                <a16:creationId xmlns:a16="http://schemas.microsoft.com/office/drawing/2014/main" id="{59800D6C-9542-EF7B-701A-0AE4324B9AE5}"/>
              </a:ext>
            </a:extLst>
          </p:cNvPr>
          <p:cNvSpPr txBox="1">
            <a:spLocks/>
          </p:cNvSpPr>
          <p:nvPr/>
        </p:nvSpPr>
        <p:spPr>
          <a:xfrm>
            <a:off x="585284" y="213170"/>
            <a:ext cx="5965145" cy="4154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US" altLang="ko-KR" sz="2400" b="1" dirty="0">
                <a:latin typeface="+mj-ea"/>
                <a:ea typeface="+mj-ea"/>
                <a:sym typeface="Wingdings" pitchFamily="2" charset="2"/>
              </a:rPr>
              <a:t>Platform Obsolescence</a:t>
            </a:r>
          </a:p>
        </p:txBody>
      </p:sp>
      <p:pic>
        <p:nvPicPr>
          <p:cNvPr id="9" name="그림 8">
            <a:extLst>
              <a:ext uri="{FF2B5EF4-FFF2-40B4-BE49-F238E27FC236}">
                <a16:creationId xmlns:a16="http://schemas.microsoft.com/office/drawing/2014/main" id="{37D8A7EC-281B-E837-CB19-F9E15D3E17BB}"/>
              </a:ext>
            </a:extLst>
          </p:cNvPr>
          <p:cNvPicPr>
            <a:picLocks noChangeAspect="1"/>
          </p:cNvPicPr>
          <p:nvPr/>
        </p:nvPicPr>
        <p:blipFill>
          <a:blip r:embed="rId6"/>
          <a:stretch>
            <a:fillRect/>
          </a:stretch>
        </p:blipFill>
        <p:spPr>
          <a:xfrm>
            <a:off x="-3704583" y="1109304"/>
            <a:ext cx="3994025" cy="2788192"/>
          </a:xfrm>
          <a:prstGeom prst="rect">
            <a:avLst/>
          </a:prstGeom>
        </p:spPr>
      </p:pic>
    </p:spTree>
    <p:extLst>
      <p:ext uri="{BB962C8B-B14F-4D97-AF65-F5344CB8AC3E}">
        <p14:creationId xmlns:p14="http://schemas.microsoft.com/office/powerpoint/2010/main" val="1341076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내용 개체 틀 2">
            <a:extLst>
              <a:ext uri="{FF2B5EF4-FFF2-40B4-BE49-F238E27FC236}">
                <a16:creationId xmlns:a16="http://schemas.microsoft.com/office/drawing/2014/main" id="{C11E65BF-AA22-538E-86B8-8B89650578B1}"/>
              </a:ext>
            </a:extLst>
          </p:cNvPr>
          <p:cNvSpPr>
            <a:spLocks noGrp="1"/>
          </p:cNvSpPr>
          <p:nvPr>
            <p:ph idx="1"/>
          </p:nvPr>
        </p:nvSpPr>
        <p:spPr>
          <a:xfrm>
            <a:off x="585284" y="891195"/>
            <a:ext cx="10911115" cy="7969773"/>
          </a:xfrm>
        </p:spPr>
        <p:txBody>
          <a:bodyPr>
            <a:noAutofit/>
          </a:bodyPr>
          <a:lstStyle/>
          <a:p>
            <a:pPr marL="0" indent="0">
              <a:lnSpc>
                <a:spcPct val="120000"/>
              </a:lnSpc>
              <a:buNone/>
            </a:pPr>
            <a:r>
              <a:rPr lang="en" altLang="ko-Kore-KR" sz="1600" dirty="0">
                <a:effectLst/>
                <a:latin typeface="TimesNewRomanPSMT"/>
              </a:rPr>
              <a:t>As the platform gets obsolete, however, the time and efforts </a:t>
            </a:r>
            <a:r>
              <a:rPr lang="en-US" altLang="ko-Kore-KR" sz="1600" dirty="0">
                <a:effectLst/>
                <a:latin typeface="TimesNewRomanPSMT"/>
              </a:rPr>
              <a:t>to adapt the platform to the newest product will go up.</a:t>
            </a:r>
          </a:p>
          <a:p>
            <a:pPr marL="0" indent="0">
              <a:lnSpc>
                <a:spcPct val="120000"/>
              </a:lnSpc>
              <a:buNone/>
            </a:pPr>
            <a:r>
              <a:rPr lang="en" altLang="ko-Kore-KR" sz="1600" dirty="0">
                <a:effectLst/>
                <a:latin typeface="TimesNewRomanPSMT"/>
              </a:rPr>
              <a:t>Replacing platforms frequently requires high development costs and time. On the other hand, an obsolete platform may require long adaptation times to adjust the old platform to the newest product needs. </a:t>
            </a:r>
            <a:endParaRPr lang="en" altLang="ko-Kore-KR" sz="1050" dirty="0"/>
          </a:p>
          <a:p>
            <a:pPr marL="0" indent="0">
              <a:lnSpc>
                <a:spcPct val="120000"/>
              </a:lnSpc>
              <a:buNone/>
            </a:pPr>
            <a:r>
              <a:rPr kumimoji="1" lang="en-US" altLang="ko-KR" sz="1000" dirty="0">
                <a:latin typeface="+mj-ea"/>
                <a:ea typeface="+mj-ea"/>
              </a:rPr>
              <a:t>&lt;</a:t>
            </a:r>
            <a:r>
              <a:rPr lang="en" altLang="ko-Kore-KR" sz="1000" dirty="0">
                <a:effectLst/>
                <a:latin typeface="Arial" panose="020B0604020202020204" pitchFamily="34" charset="0"/>
              </a:rPr>
              <a:t>Product platform replacement: impact of performance objectives, innovation speed, and competition </a:t>
            </a:r>
            <a:r>
              <a:rPr kumimoji="1" lang="en-US" altLang="ko-KR" sz="1000" dirty="0">
                <a:latin typeface="+mj-ea"/>
                <a:ea typeface="+mj-ea"/>
              </a:rPr>
              <a:t>&gt;</a:t>
            </a:r>
          </a:p>
          <a:p>
            <a:pPr marL="0" indent="0">
              <a:lnSpc>
                <a:spcPct val="120000"/>
              </a:lnSpc>
              <a:buNone/>
            </a:pPr>
            <a:endParaRPr kumimoji="1" lang="en-US" altLang="ko-KR" sz="1000" dirty="0">
              <a:latin typeface="+mj-ea"/>
              <a:ea typeface="+mj-ea"/>
            </a:endParaRPr>
          </a:p>
          <a:p>
            <a:pPr marL="0" indent="0">
              <a:lnSpc>
                <a:spcPct val="120000"/>
              </a:lnSpc>
              <a:buNone/>
            </a:pPr>
            <a:r>
              <a:rPr lang="en" altLang="ko-Kore-KR" sz="1600" dirty="0">
                <a:effectLst/>
                <a:latin typeface="TimesNewRomanPSMT"/>
              </a:rPr>
              <a:t>Driven by continuous changes in technology and their potential obsolescence, product platforms may be altered, modified, or even abandoned over time </a:t>
            </a:r>
            <a:r>
              <a:rPr lang="ko-KR" altLang="en-US" sz="700" dirty="0">
                <a:effectLst/>
              </a:rPr>
              <a:t> </a:t>
            </a:r>
            <a:r>
              <a:rPr lang="en-US" altLang="ko-KR" sz="700" dirty="0">
                <a:effectLst/>
              </a:rPr>
              <a:t>&lt;</a:t>
            </a:r>
            <a:endParaRPr kumimoji="1" lang="en-US" altLang="ko-KR" sz="1000" dirty="0">
              <a:latin typeface="+mj-ea"/>
              <a:ea typeface="+mj-ea"/>
            </a:endParaRPr>
          </a:p>
          <a:p>
            <a:pPr marL="0" indent="0">
              <a:buNone/>
            </a:pPr>
            <a:endParaRPr lang="en" altLang="ko-Kore-KR" sz="1400" dirty="0"/>
          </a:p>
          <a:p>
            <a:pPr marL="0" indent="0">
              <a:buNone/>
            </a:pPr>
            <a:r>
              <a:rPr lang="en" altLang="ko-Kore-KR" sz="1600" dirty="0">
                <a:effectLst/>
                <a:latin typeface="TimesNewRomanPSMT"/>
              </a:rPr>
              <a:t>the cost and time to </a:t>
            </a:r>
            <a:r>
              <a:rPr lang="en" altLang="ko-Kore-KR" sz="1600" dirty="0" err="1">
                <a:effectLst/>
                <a:latin typeface="TimesNewRomanPSMT"/>
              </a:rPr>
              <a:t>customise</a:t>
            </a:r>
            <a:r>
              <a:rPr lang="en" altLang="ko-Kore-KR" sz="1600" dirty="0">
                <a:effectLst/>
                <a:latin typeface="TimesNewRomanPSMT"/>
              </a:rPr>
              <a:t> the platforms to new products </a:t>
            </a:r>
            <a:endParaRPr lang="en" altLang="ko-Kore-KR" sz="1400" dirty="0"/>
          </a:p>
          <a:p>
            <a:pPr marL="0" indent="0">
              <a:buNone/>
            </a:pPr>
            <a:r>
              <a:rPr lang="en" altLang="ko-Kore-KR" sz="1050" dirty="0">
                <a:latin typeface="AdvTT689d5d16.B"/>
              </a:rPr>
              <a:t>&lt;</a:t>
            </a:r>
            <a:r>
              <a:rPr lang="en" altLang="ko-Kore-KR" sz="1000" dirty="0">
                <a:effectLst/>
                <a:latin typeface="AdvTT689d5d16.B"/>
              </a:rPr>
              <a:t>Evaluation of product-platform decisions based on total supply chain costs &gt;</a:t>
            </a:r>
            <a:endParaRPr lang="en" altLang="ko-Kore-KR" sz="600" dirty="0"/>
          </a:p>
          <a:p>
            <a:pPr marL="0" indent="0">
              <a:buNone/>
            </a:pPr>
            <a:endParaRPr lang="en" altLang="ko-Kore-KR" sz="1400" dirty="0"/>
          </a:p>
          <a:p>
            <a:pPr marL="0" indent="0">
              <a:buNone/>
            </a:pPr>
            <a:r>
              <a:rPr lang="en" altLang="ko-Kore-KR" sz="1600" dirty="0">
                <a:effectLst/>
                <a:latin typeface="AdvPS405B6"/>
              </a:rPr>
              <a:t>Changes in product technology and product portfolio are only indirectly covered in former studies. </a:t>
            </a:r>
            <a:endParaRPr lang="en" altLang="ko-Kore-KR" sz="1050" dirty="0"/>
          </a:p>
          <a:p>
            <a:pPr marL="0" indent="0">
              <a:buNone/>
            </a:pPr>
            <a:r>
              <a:rPr lang="en" altLang="ko-Kore-KR" sz="1600" b="1" dirty="0">
                <a:effectLst/>
                <a:latin typeface="AdvPS405B6"/>
              </a:rPr>
              <a:t>Clearly, </a:t>
            </a:r>
            <a:r>
              <a:rPr lang="en" altLang="ko-Kore-KR" sz="1600" b="1" dirty="0">
                <a:effectLst/>
                <a:highlight>
                  <a:srgbClr val="FFFF00"/>
                </a:highlight>
                <a:latin typeface="AdvPS405B6"/>
              </a:rPr>
              <a:t>previous research is limited in respect to how changes in product technology and portfolio affect platform replacements</a:t>
            </a:r>
            <a:r>
              <a:rPr lang="en" altLang="ko-Kore-KR" sz="1600" b="1" dirty="0">
                <a:effectLst/>
                <a:latin typeface="AdvPS405B6"/>
              </a:rPr>
              <a:t>. However, it is likely that </a:t>
            </a:r>
            <a:r>
              <a:rPr lang="en" altLang="ko-Kore-KR" sz="1600" b="1" dirty="0">
                <a:solidFill>
                  <a:srgbClr val="FF0000"/>
                </a:solidFill>
                <a:effectLst/>
                <a:latin typeface="AdvPS405B6"/>
              </a:rPr>
              <a:t>platform architecture is influenced by changes in product scope and technology levels</a:t>
            </a:r>
            <a:r>
              <a:rPr lang="en" altLang="ko-Kore-KR" sz="1600" b="1" dirty="0">
                <a:effectLst/>
                <a:latin typeface="AdvPS405B6"/>
              </a:rPr>
              <a:t>. </a:t>
            </a:r>
            <a:r>
              <a:rPr lang="en" altLang="ko-Kore-KR" sz="1600" b="1" dirty="0">
                <a:solidFill>
                  <a:srgbClr val="FF0000"/>
                </a:solidFill>
                <a:effectLst/>
                <a:latin typeface="AdvPS405B6"/>
              </a:rPr>
              <a:t>How this affects operational challenges to managers is unclear. </a:t>
            </a:r>
            <a:endParaRPr lang="en" altLang="ko-Kore-KR" sz="1050" b="1" dirty="0">
              <a:solidFill>
                <a:srgbClr val="FF0000"/>
              </a:solidFill>
            </a:endParaRPr>
          </a:p>
          <a:p>
            <a:pPr marL="0" indent="0">
              <a:buNone/>
            </a:pPr>
            <a:r>
              <a:rPr lang="en-US" altLang="ko-KR" sz="1100" dirty="0"/>
              <a:t>&lt;product</a:t>
            </a:r>
            <a:r>
              <a:rPr lang="ko-KR" altLang="en-US" sz="1100" dirty="0"/>
              <a:t> </a:t>
            </a:r>
            <a:r>
              <a:rPr lang="en-US" altLang="ko-KR" sz="1100" dirty="0"/>
              <a:t>platform</a:t>
            </a:r>
            <a:r>
              <a:rPr lang="ko-KR" altLang="en-US" sz="1100" dirty="0"/>
              <a:t> </a:t>
            </a:r>
            <a:r>
              <a:rPr lang="en-US" altLang="ko-KR" sz="1100" dirty="0"/>
              <a:t>replacements:</a:t>
            </a:r>
            <a:r>
              <a:rPr lang="ko-KR" altLang="en-US" sz="1100" dirty="0"/>
              <a:t> </a:t>
            </a:r>
            <a:r>
              <a:rPr lang="en-US" altLang="ko-KR" sz="1100" dirty="0"/>
              <a:t>challenges</a:t>
            </a:r>
            <a:r>
              <a:rPr lang="ko-KR" altLang="en-US" sz="1100" dirty="0"/>
              <a:t> </a:t>
            </a:r>
            <a:r>
              <a:rPr lang="en-US" altLang="ko-KR" sz="1100" dirty="0"/>
              <a:t>to</a:t>
            </a:r>
            <a:r>
              <a:rPr lang="ko-KR" altLang="en-US" sz="1100" dirty="0"/>
              <a:t> </a:t>
            </a:r>
            <a:r>
              <a:rPr lang="en-US" altLang="ko-KR" sz="1100" dirty="0"/>
              <a:t>managers&gt;</a:t>
            </a:r>
          </a:p>
          <a:p>
            <a:pPr marL="0" indent="0">
              <a:buNone/>
            </a:pPr>
            <a:r>
              <a:rPr lang="en" altLang="ko-Kore-KR" sz="1800" dirty="0">
                <a:effectLst/>
                <a:latin typeface="TimesNewRoman"/>
              </a:rPr>
              <a:t>major challenge is then to find adequate ways to serve the changed requirements while still meeting all requirements such as performance targets, tight schedules and project budgets. There are different ways of meeting functional requirements. According to ECKERT [21] there might be several solutions possible. The aim is to find the component or system that meets the constraints best. </a:t>
            </a:r>
            <a:endParaRPr lang="en" altLang="ko-Kore-KR" sz="1050" dirty="0"/>
          </a:p>
          <a:p>
            <a:pPr marL="0" indent="0">
              <a:buNone/>
            </a:pPr>
            <a:r>
              <a:rPr lang="en-US" altLang="ko-KR" sz="1400" dirty="0"/>
              <a:t>+)</a:t>
            </a:r>
            <a:r>
              <a:rPr lang="ko-KR" altLang="en-US" sz="1400" dirty="0"/>
              <a:t> 제품의 구조가 복잡할 수록</a:t>
            </a:r>
            <a:r>
              <a:rPr lang="en-US" altLang="ko-KR" sz="1400" dirty="0"/>
              <a:t>,</a:t>
            </a:r>
            <a:r>
              <a:rPr lang="ko-KR" altLang="en-US" sz="1400" dirty="0"/>
              <a:t> </a:t>
            </a:r>
            <a:r>
              <a:rPr lang="en-US" altLang="ko-KR" sz="1400" dirty="0">
                <a:sym typeface="Wingdings" pitchFamily="2" charset="2"/>
              </a:rPr>
              <a:t></a:t>
            </a:r>
            <a:r>
              <a:rPr lang="ko-KR" altLang="en-US" sz="1400" dirty="0">
                <a:sym typeface="Wingdings" pitchFamily="2" charset="2"/>
              </a:rPr>
              <a:t> </a:t>
            </a:r>
            <a:r>
              <a:rPr lang="en-US" altLang="ko-KR" sz="1400" dirty="0">
                <a:sym typeface="Wingdings" pitchFamily="2" charset="2"/>
              </a:rPr>
              <a:t>cost</a:t>
            </a:r>
            <a:r>
              <a:rPr lang="ko-KR" altLang="en-US" sz="1400" dirty="0">
                <a:sym typeface="Wingdings" pitchFamily="2" charset="2"/>
              </a:rPr>
              <a:t> 와 </a:t>
            </a:r>
            <a:r>
              <a:rPr lang="en-US" altLang="ko-KR" sz="1400" dirty="0">
                <a:sym typeface="Wingdings" pitchFamily="2" charset="2"/>
              </a:rPr>
              <a:t>duration</a:t>
            </a:r>
            <a:r>
              <a:rPr lang="ko-KR" altLang="en-US" sz="1400" dirty="0">
                <a:sym typeface="Wingdings" pitchFamily="2" charset="2"/>
              </a:rPr>
              <a:t>이 </a:t>
            </a:r>
            <a:r>
              <a:rPr lang="ko-KR" altLang="en-US" sz="1400" dirty="0" err="1">
                <a:sym typeface="Wingdings" pitchFamily="2" charset="2"/>
              </a:rPr>
              <a:t>늘어나는것은</a:t>
            </a:r>
            <a:r>
              <a:rPr lang="ko-KR" altLang="en-US" sz="1400" dirty="0">
                <a:sym typeface="Wingdings" pitchFamily="2" charset="2"/>
              </a:rPr>
              <a:t> 이미 알려져 있는 사실이다</a:t>
            </a:r>
            <a:r>
              <a:rPr lang="en-US" altLang="ko-KR" sz="1400" dirty="0">
                <a:sym typeface="Wingdings" pitchFamily="2" charset="2"/>
              </a:rPr>
              <a:t>.</a:t>
            </a:r>
            <a:r>
              <a:rPr lang="ko-KR" altLang="en-US" sz="1400" dirty="0">
                <a:sym typeface="Wingdings" pitchFamily="2" charset="2"/>
              </a:rPr>
              <a:t> </a:t>
            </a:r>
            <a:r>
              <a:rPr lang="ko-KR" altLang="en-US" sz="1400" dirty="0" err="1">
                <a:sym typeface="Wingdings" pitchFamily="2" charset="2"/>
              </a:rPr>
              <a:t>이상황속에서</a:t>
            </a:r>
            <a:r>
              <a:rPr lang="en-US" altLang="ko-KR" sz="1400" dirty="0">
                <a:sym typeface="Wingdings" pitchFamily="2" charset="2"/>
              </a:rPr>
              <a:t>,</a:t>
            </a:r>
            <a:r>
              <a:rPr lang="ko-KR" altLang="en-US" sz="1400" dirty="0">
                <a:sym typeface="Wingdings" pitchFamily="2" charset="2"/>
              </a:rPr>
              <a:t> 여러 대안들 중 어떤 선택을 </a:t>
            </a:r>
            <a:r>
              <a:rPr lang="ko-KR" altLang="en-US" sz="1400" dirty="0" err="1">
                <a:sym typeface="Wingdings" pitchFamily="2" charset="2"/>
              </a:rPr>
              <a:t>해야할까를</a:t>
            </a:r>
            <a:r>
              <a:rPr lang="ko-KR" altLang="en-US" sz="1400" dirty="0">
                <a:sym typeface="Wingdings" pitchFamily="2" charset="2"/>
              </a:rPr>
              <a:t> 고민한 논문</a:t>
            </a:r>
            <a:r>
              <a:rPr lang="en-US" altLang="ko-KR" sz="1400" dirty="0">
                <a:sym typeface="Wingdings" pitchFamily="2" charset="2"/>
              </a:rPr>
              <a:t>.</a:t>
            </a:r>
            <a:r>
              <a:rPr lang="ko-KR" altLang="en-US" sz="1400" dirty="0">
                <a:sym typeface="Wingdings" pitchFamily="2" charset="2"/>
              </a:rPr>
              <a:t> 즉</a:t>
            </a:r>
            <a:r>
              <a:rPr lang="en-US" altLang="ko-KR" sz="1400" dirty="0">
                <a:sym typeface="Wingdings" pitchFamily="2" charset="2"/>
              </a:rPr>
              <a:t>,</a:t>
            </a:r>
            <a:r>
              <a:rPr lang="ko-KR" altLang="en-US" sz="1400" dirty="0">
                <a:sym typeface="Wingdings" pitchFamily="2" charset="2"/>
              </a:rPr>
              <a:t> </a:t>
            </a:r>
            <a:r>
              <a:rPr lang="en-US" altLang="ko-KR" sz="1400" dirty="0">
                <a:sym typeface="Wingdings" pitchFamily="2" charset="2"/>
              </a:rPr>
              <a:t>FR</a:t>
            </a:r>
            <a:r>
              <a:rPr lang="ko-KR" altLang="en-US" sz="1400" dirty="0" err="1">
                <a:sym typeface="Wingdings" pitchFamily="2" charset="2"/>
              </a:rPr>
              <a:t>를</a:t>
            </a:r>
            <a:r>
              <a:rPr lang="ko-KR" altLang="en-US" sz="1400" dirty="0">
                <a:sym typeface="Wingdings" pitchFamily="2" charset="2"/>
              </a:rPr>
              <a:t> 충족하기 위한 여러가지 방법 </a:t>
            </a:r>
            <a:r>
              <a:rPr lang="en-US" altLang="ko-KR" sz="1400" dirty="0">
                <a:sym typeface="Wingdings" pitchFamily="2" charset="2"/>
              </a:rPr>
              <a:t>(components</a:t>
            </a:r>
            <a:r>
              <a:rPr lang="ko-KR" altLang="en-US" sz="1400" dirty="0">
                <a:sym typeface="Wingdings" pitchFamily="2" charset="2"/>
              </a:rPr>
              <a:t>의 조합</a:t>
            </a:r>
            <a:r>
              <a:rPr lang="en-US" altLang="ko-KR" sz="1400" dirty="0">
                <a:sym typeface="Wingdings" pitchFamily="2" charset="2"/>
              </a:rPr>
              <a:t>)</a:t>
            </a:r>
            <a:r>
              <a:rPr lang="ko-KR" altLang="en-US" sz="1400" dirty="0">
                <a:sym typeface="Wingdings" pitchFamily="2" charset="2"/>
              </a:rPr>
              <a:t>이 있는데</a:t>
            </a:r>
            <a:r>
              <a:rPr lang="en-US" altLang="ko-KR" sz="1400" dirty="0">
                <a:sym typeface="Wingdings" pitchFamily="2" charset="2"/>
              </a:rPr>
              <a:t>,</a:t>
            </a:r>
            <a:r>
              <a:rPr lang="ko-KR" altLang="en-US" sz="1400" dirty="0">
                <a:sym typeface="Wingdings" pitchFamily="2" charset="2"/>
              </a:rPr>
              <a:t> 이 중 어떤 것을 </a:t>
            </a:r>
            <a:r>
              <a:rPr lang="ko-KR" altLang="en-US" sz="1400" dirty="0" err="1">
                <a:sym typeface="Wingdings" pitchFamily="2" charset="2"/>
              </a:rPr>
              <a:t>해야할까</a:t>
            </a:r>
            <a:r>
              <a:rPr lang="en-US" altLang="ko-KR" sz="1400" dirty="0">
                <a:sym typeface="Wingdings" pitchFamily="2" charset="2"/>
              </a:rPr>
              <a:t>?</a:t>
            </a:r>
            <a:r>
              <a:rPr lang="ko-KR" altLang="en-US" sz="1400" dirty="0">
                <a:sym typeface="Wingdings" pitchFamily="2" charset="2"/>
              </a:rPr>
              <a:t> </a:t>
            </a:r>
            <a:r>
              <a:rPr lang="en-US" altLang="ko-KR" sz="1400" dirty="0">
                <a:sym typeface="Wingdings" pitchFamily="2" charset="2"/>
              </a:rPr>
              <a:t>[</a:t>
            </a:r>
            <a:r>
              <a:rPr lang="ko-KR" altLang="en-US" sz="1400" dirty="0">
                <a:sym typeface="Wingdings" pitchFamily="2" charset="2"/>
              </a:rPr>
              <a:t> 그에 따라서 값이 달라짐</a:t>
            </a:r>
            <a:r>
              <a:rPr lang="en-US" altLang="ko-KR" sz="1400" dirty="0">
                <a:sym typeface="Wingdings" pitchFamily="2" charset="2"/>
              </a:rPr>
              <a:t>]</a:t>
            </a:r>
          </a:p>
          <a:p>
            <a:pPr marL="0" indent="0">
              <a:buNone/>
            </a:pPr>
            <a:r>
              <a:rPr lang="en-US" altLang="ko-KR" sz="1400" dirty="0">
                <a:sym typeface="Wingdings" pitchFamily="2" charset="2"/>
              </a:rPr>
              <a:t>&lt;Assessment of changes in technical systems and their effects on cost and duration based on structural complexity.&gt;</a:t>
            </a:r>
            <a:br>
              <a:rPr lang="en-US" altLang="ko-KR" sz="1400" dirty="0">
                <a:sym typeface="Wingdings" pitchFamily="2" charset="2"/>
              </a:rPr>
            </a:br>
            <a:br>
              <a:rPr lang="en-US" altLang="ko-KR" sz="1400" dirty="0">
                <a:sym typeface="Wingdings" pitchFamily="2" charset="2"/>
              </a:rPr>
            </a:br>
            <a:r>
              <a:rPr lang="en" altLang="ko-Kore-KR" sz="1800" dirty="0">
                <a:effectLst/>
                <a:latin typeface="TimesNewRomanPSMT"/>
              </a:rPr>
              <a:t>This complexity leads to an increase in costs for the initial product or products and to a delay in their introduction to the market </a:t>
            </a:r>
            <a:r>
              <a:rPr lang="ko-KR" altLang="en-US" sz="1800" dirty="0">
                <a:effectLst/>
                <a:latin typeface="TimesNewRomanPSMT"/>
              </a:rPr>
              <a:t> </a:t>
            </a:r>
            <a:r>
              <a:rPr lang="en" altLang="ko-Kore-KR" sz="1800" dirty="0">
                <a:effectLst/>
                <a:latin typeface="TimesNewRomanPSMT"/>
              </a:rPr>
              <a:t>(Hofer and </a:t>
            </a:r>
            <a:r>
              <a:rPr lang="en" altLang="ko-Kore-KR" sz="1800" dirty="0" err="1">
                <a:effectLst/>
                <a:latin typeface="TimesNewRomanPSMT"/>
              </a:rPr>
              <a:t>Halman</a:t>
            </a:r>
            <a:r>
              <a:rPr lang="en" altLang="ko-Kore-KR" sz="1800" dirty="0">
                <a:effectLst/>
                <a:latin typeface="TimesNewRomanPSMT"/>
              </a:rPr>
              <a:t>, 2005; </a:t>
            </a:r>
            <a:r>
              <a:rPr lang="en" altLang="ko-Kore-KR" sz="1800" dirty="0" err="1">
                <a:effectLst/>
                <a:latin typeface="TimesNewRomanPSMT"/>
              </a:rPr>
              <a:t>Halman</a:t>
            </a:r>
            <a:r>
              <a:rPr lang="en" altLang="ko-Kore-KR" sz="1800" dirty="0">
                <a:effectLst/>
                <a:latin typeface="TimesNewRomanPSMT"/>
              </a:rPr>
              <a:t> et al., 2003; Jiao et al., 2007). </a:t>
            </a:r>
          </a:p>
          <a:p>
            <a:pPr marL="0" indent="0">
              <a:buNone/>
            </a:pPr>
            <a:endParaRPr lang="en" altLang="ko-Kore-KR" sz="1800" dirty="0">
              <a:latin typeface="TimesNewRomanPSMT"/>
            </a:endParaRPr>
          </a:p>
          <a:p>
            <a:pPr marL="0" indent="0">
              <a:buNone/>
            </a:pPr>
            <a:r>
              <a:rPr lang="en" altLang="ko-Kore-KR" sz="1800" dirty="0">
                <a:effectLst/>
                <a:latin typeface="AdvP6975"/>
              </a:rPr>
              <a:t>it makes the internal processes more complex and thus adversely affects the production cost [</a:t>
            </a:r>
            <a:r>
              <a:rPr lang="en" altLang="ko-Kore-KR" sz="1800" dirty="0">
                <a:solidFill>
                  <a:srgbClr val="0000FF"/>
                </a:solidFill>
                <a:effectLst/>
                <a:latin typeface="AdvP6975"/>
              </a:rPr>
              <a:t>12</a:t>
            </a:r>
            <a:r>
              <a:rPr lang="en" altLang="ko-Kore-KR" sz="1800" dirty="0">
                <a:effectLst/>
                <a:latin typeface="AdvP6975"/>
              </a:rPr>
              <a:t>]. Therefore, a suitable trade-off between product variety and process complexity should be maintained [</a:t>
            </a:r>
            <a:r>
              <a:rPr lang="en" altLang="ko-Kore-KR" sz="1800" dirty="0">
                <a:solidFill>
                  <a:srgbClr val="0000FF"/>
                </a:solidFill>
                <a:effectLst/>
                <a:latin typeface="AdvP6975"/>
              </a:rPr>
              <a:t>13</a:t>
            </a:r>
            <a:r>
              <a:rPr lang="en" altLang="ko-Kore-KR" sz="1800" dirty="0">
                <a:effectLst/>
                <a:latin typeface="AdvP6975"/>
              </a:rPr>
              <a:t>]. Figure </a:t>
            </a:r>
            <a:r>
              <a:rPr lang="en" altLang="ko-Kore-KR" sz="1800" dirty="0">
                <a:solidFill>
                  <a:srgbClr val="0000FF"/>
                </a:solidFill>
                <a:effectLst/>
                <a:latin typeface="AdvP6975"/>
              </a:rPr>
              <a:t>1 </a:t>
            </a:r>
            <a:r>
              <a:rPr lang="en" altLang="ko-Kore-KR" sz="1800" dirty="0">
                <a:effectLst/>
                <a:latin typeface="AdvP6975"/>
              </a:rPr>
              <a:t>illustrates a simple example of a PF comprising of four PVs. </a:t>
            </a:r>
            <a:endParaRPr lang="en" altLang="ko-Kore-KR" sz="800" dirty="0"/>
          </a:p>
          <a:p>
            <a:pPr marL="0" indent="0">
              <a:buNone/>
            </a:pPr>
            <a:endParaRPr lang="en" altLang="ko-Kore-KR" sz="800" dirty="0"/>
          </a:p>
        </p:txBody>
      </p:sp>
      <p:cxnSp>
        <p:nvCxnSpPr>
          <p:cNvPr id="6" name="직선 연결선[R] 5">
            <a:extLst>
              <a:ext uri="{FF2B5EF4-FFF2-40B4-BE49-F238E27FC236}">
                <a16:creationId xmlns:a16="http://schemas.microsoft.com/office/drawing/2014/main" id="{73D7E0FC-CB15-2730-A654-1ADB9AF2610D}"/>
              </a:ext>
            </a:extLst>
          </p:cNvPr>
          <p:cNvCxnSpPr/>
          <p:nvPr/>
        </p:nvCxnSpPr>
        <p:spPr>
          <a:xfrm>
            <a:off x="0" y="759903"/>
            <a:ext cx="1219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내용 개체 틀 2">
            <a:extLst>
              <a:ext uri="{FF2B5EF4-FFF2-40B4-BE49-F238E27FC236}">
                <a16:creationId xmlns:a16="http://schemas.microsoft.com/office/drawing/2014/main" id="{59800D6C-9542-EF7B-701A-0AE4324B9AE5}"/>
              </a:ext>
            </a:extLst>
          </p:cNvPr>
          <p:cNvSpPr txBox="1">
            <a:spLocks/>
          </p:cNvSpPr>
          <p:nvPr/>
        </p:nvSpPr>
        <p:spPr>
          <a:xfrm>
            <a:off x="585284" y="213170"/>
            <a:ext cx="5965145" cy="4154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US" altLang="ko-KR" sz="2400" b="1" dirty="0">
                <a:latin typeface="+mj-ea"/>
                <a:ea typeface="+mj-ea"/>
                <a:sym typeface="Wingdings" pitchFamily="2" charset="2"/>
              </a:rPr>
              <a:t>Platform Obsolescence</a:t>
            </a:r>
            <a:r>
              <a:rPr kumimoji="1" lang="ko-KR" altLang="en-US" sz="2400" b="1" dirty="0">
                <a:latin typeface="+mj-ea"/>
                <a:ea typeface="+mj-ea"/>
                <a:sym typeface="Wingdings" pitchFamily="2" charset="2"/>
              </a:rPr>
              <a:t>와 관련된 논문들</a:t>
            </a:r>
            <a:endParaRPr kumimoji="1" lang="en-US" altLang="ko-KR" sz="2400" b="1" dirty="0">
              <a:latin typeface="+mj-ea"/>
              <a:ea typeface="+mj-ea"/>
              <a:sym typeface="Wingdings" pitchFamily="2" charset="2"/>
            </a:endParaRPr>
          </a:p>
        </p:txBody>
      </p:sp>
    </p:spTree>
    <p:extLst>
      <p:ext uri="{BB962C8B-B14F-4D97-AF65-F5344CB8AC3E}">
        <p14:creationId xmlns:p14="http://schemas.microsoft.com/office/powerpoint/2010/main" val="3276889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내용 개체 틀 2">
            <a:extLst>
              <a:ext uri="{FF2B5EF4-FFF2-40B4-BE49-F238E27FC236}">
                <a16:creationId xmlns:a16="http://schemas.microsoft.com/office/drawing/2014/main" id="{C11E65BF-AA22-538E-86B8-8B89650578B1}"/>
              </a:ext>
            </a:extLst>
          </p:cNvPr>
          <p:cNvSpPr>
            <a:spLocks noGrp="1"/>
          </p:cNvSpPr>
          <p:nvPr>
            <p:ph idx="1"/>
          </p:nvPr>
        </p:nvSpPr>
        <p:spPr>
          <a:xfrm>
            <a:off x="585284" y="891195"/>
            <a:ext cx="10911115" cy="7969773"/>
          </a:xfrm>
        </p:spPr>
        <p:txBody>
          <a:bodyPr>
            <a:noAutofit/>
          </a:bodyPr>
          <a:lstStyle/>
          <a:p>
            <a:pPr marL="0" indent="0">
              <a:buNone/>
            </a:pPr>
            <a:endParaRPr lang="en" altLang="ko-Kore-KR" sz="800" dirty="0"/>
          </a:p>
        </p:txBody>
      </p:sp>
      <p:cxnSp>
        <p:nvCxnSpPr>
          <p:cNvPr id="6" name="직선 연결선[R] 5">
            <a:extLst>
              <a:ext uri="{FF2B5EF4-FFF2-40B4-BE49-F238E27FC236}">
                <a16:creationId xmlns:a16="http://schemas.microsoft.com/office/drawing/2014/main" id="{73D7E0FC-CB15-2730-A654-1ADB9AF2610D}"/>
              </a:ext>
            </a:extLst>
          </p:cNvPr>
          <p:cNvCxnSpPr/>
          <p:nvPr/>
        </p:nvCxnSpPr>
        <p:spPr>
          <a:xfrm>
            <a:off x="0" y="759903"/>
            <a:ext cx="1219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내용 개체 틀 2">
            <a:extLst>
              <a:ext uri="{FF2B5EF4-FFF2-40B4-BE49-F238E27FC236}">
                <a16:creationId xmlns:a16="http://schemas.microsoft.com/office/drawing/2014/main" id="{59800D6C-9542-EF7B-701A-0AE4324B9AE5}"/>
              </a:ext>
            </a:extLst>
          </p:cNvPr>
          <p:cNvSpPr txBox="1">
            <a:spLocks/>
          </p:cNvSpPr>
          <p:nvPr/>
        </p:nvSpPr>
        <p:spPr>
          <a:xfrm>
            <a:off x="585284" y="213170"/>
            <a:ext cx="5965145" cy="4154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US" altLang="ko-KR" sz="2400" b="1" dirty="0">
                <a:latin typeface="+mj-ea"/>
                <a:ea typeface="+mj-ea"/>
                <a:sym typeface="Wingdings" pitchFamily="2" charset="2"/>
              </a:rPr>
              <a:t>Platform Obsolescence</a:t>
            </a:r>
            <a:r>
              <a:rPr kumimoji="1" lang="ko-KR" altLang="en-US" sz="2400" b="1" dirty="0">
                <a:latin typeface="+mj-ea"/>
                <a:ea typeface="+mj-ea"/>
                <a:sym typeface="Wingdings" pitchFamily="2" charset="2"/>
              </a:rPr>
              <a:t>와 관련된 논문들</a:t>
            </a:r>
            <a:endParaRPr kumimoji="1" lang="en-US" altLang="ko-KR" sz="2400" b="1" dirty="0">
              <a:latin typeface="+mj-ea"/>
              <a:ea typeface="+mj-ea"/>
              <a:sym typeface="Wingdings" pitchFamily="2" charset="2"/>
            </a:endParaRPr>
          </a:p>
        </p:txBody>
      </p:sp>
    </p:spTree>
    <p:extLst>
      <p:ext uri="{BB962C8B-B14F-4D97-AF65-F5344CB8AC3E}">
        <p14:creationId xmlns:p14="http://schemas.microsoft.com/office/powerpoint/2010/main" val="184813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내용 개체 틀 2">
            <a:extLst>
              <a:ext uri="{FF2B5EF4-FFF2-40B4-BE49-F238E27FC236}">
                <a16:creationId xmlns:a16="http://schemas.microsoft.com/office/drawing/2014/main" id="{C11E65BF-AA22-538E-86B8-8B89650578B1}"/>
              </a:ext>
            </a:extLst>
          </p:cNvPr>
          <p:cNvSpPr>
            <a:spLocks noGrp="1"/>
          </p:cNvSpPr>
          <p:nvPr>
            <p:ph idx="1"/>
          </p:nvPr>
        </p:nvSpPr>
        <p:spPr>
          <a:xfrm>
            <a:off x="585284" y="891195"/>
            <a:ext cx="10911115" cy="7969773"/>
          </a:xfrm>
        </p:spPr>
        <p:txBody>
          <a:bodyPr>
            <a:noAutofit/>
          </a:bodyPr>
          <a:lstStyle/>
          <a:p>
            <a:pPr marL="0" indent="0">
              <a:buNone/>
            </a:pPr>
            <a:r>
              <a:rPr lang="en" altLang="ko-Kore-KR" sz="1800" dirty="0">
                <a:effectLst/>
                <a:latin typeface="TimesNewRoman,Bold"/>
              </a:rPr>
              <a:t>Exemplary changes showed that the amount of cost caused by indirect changed components represents about half of the total complexity costs. Exemplary changes showed that the amount of cost caused by indirect changed components represents about half of the total complexity costs. </a:t>
            </a:r>
            <a:endParaRPr lang="en" altLang="ko-Kore-KR" sz="1200" dirty="0"/>
          </a:p>
          <a:p>
            <a:pPr marL="0" indent="0">
              <a:buNone/>
            </a:pPr>
            <a:r>
              <a:rPr lang="en" altLang="ko-Kore-KR" sz="1800" dirty="0">
                <a:effectLst/>
                <a:latin typeface="TimesNewRoman,Bold"/>
              </a:rPr>
              <a:t>Exemplary changes showed that the amount of cost caused by indirect changed components represents about half of the total complexity costs. Exemplary changes showed that the amount of cost caused by indirect changed components represents about half of the total complexity costs. </a:t>
            </a:r>
            <a:endParaRPr lang="en" altLang="ko-Kore-KR" sz="1200" dirty="0">
              <a:effectLst/>
              <a:latin typeface="TimesNewRoman,Bold"/>
            </a:endParaRPr>
          </a:p>
          <a:p>
            <a:pPr marL="0" indent="0">
              <a:buNone/>
            </a:pPr>
            <a:r>
              <a:rPr lang="en" altLang="ko-Kore-KR" sz="1800" dirty="0">
                <a:effectLst/>
                <a:latin typeface="TimesNewRoman,Bold"/>
              </a:rPr>
              <a:t> </a:t>
            </a:r>
            <a:r>
              <a:rPr lang="en-US" altLang="ko-KR" sz="1800" dirty="0">
                <a:effectLst/>
                <a:latin typeface="TimesNewRoman,Bold"/>
              </a:rPr>
              <a:t>&lt;</a:t>
            </a:r>
            <a:r>
              <a:rPr lang="en-US" altLang="ko-KR" sz="1800" dirty="0">
                <a:latin typeface="TimesNewRoman,Bold"/>
              </a:rPr>
              <a:t>Complexity costs evaluation in product families by incorporating change propagation</a:t>
            </a:r>
            <a:r>
              <a:rPr lang="en" altLang="ko-KR" sz="1800" dirty="0">
                <a:latin typeface="TimesNewRoman,Bold"/>
              </a:rPr>
              <a:t>&gt;</a:t>
            </a:r>
            <a:endParaRPr lang="en" altLang="ko-Kore-KR" sz="800" dirty="0"/>
          </a:p>
          <a:p>
            <a:pPr marL="0" indent="0">
              <a:buNone/>
            </a:pPr>
            <a:endParaRPr lang="en" altLang="ko-Kore-KR" sz="800" dirty="0"/>
          </a:p>
          <a:p>
            <a:pPr marL="0" indent="0">
              <a:buNone/>
            </a:pPr>
            <a:r>
              <a:rPr lang="en" altLang="ko-Kore-KR" sz="1800" dirty="0">
                <a:effectLst/>
                <a:latin typeface="TimesNewRoman"/>
              </a:rPr>
              <a:t>It has to be ensured that common elements are not going to be changed as this effects all product family members and is very costly and time-consuming</a:t>
            </a:r>
            <a:r>
              <a:rPr lang="en-US" altLang="ko-KR" sz="1800" dirty="0">
                <a:effectLst/>
                <a:latin typeface="TimesNewRoman"/>
              </a:rPr>
              <a:t>. </a:t>
            </a:r>
            <a:r>
              <a:rPr lang="en" altLang="ko-Kore-KR" sz="1800" dirty="0">
                <a:effectLst/>
                <a:latin typeface="TimesNewRoman"/>
              </a:rPr>
              <a:t>The benefit is usually determined by expected sales volumes and the product variant price. The costs of a new variant are hard to calculate as not only change or switching costs for direct changes have to be considered, but also cost effects over the whole product family. These indirect costs can comprehend all occurring costs over the whole life cycle</a:t>
            </a:r>
            <a:r>
              <a:rPr lang="en-US" altLang="ko-KR" sz="1800" dirty="0">
                <a:effectLst/>
                <a:latin typeface="TimesNewRoman"/>
              </a:rPr>
              <a:t>.</a:t>
            </a:r>
          </a:p>
          <a:p>
            <a:pPr marL="0" indent="0">
              <a:buNone/>
            </a:pPr>
            <a:r>
              <a:rPr lang="en-US" altLang="ko-KR" sz="1800" dirty="0">
                <a:latin typeface="TimesNewRoman"/>
              </a:rPr>
              <a:t>[</a:t>
            </a:r>
            <a:r>
              <a:rPr lang="ko-KR" altLang="en-US" sz="1800" dirty="0">
                <a:latin typeface="TimesNewRoman"/>
              </a:rPr>
              <a:t>실제</a:t>
            </a:r>
            <a:r>
              <a:rPr lang="en-US" altLang="ko-KR" sz="1800" dirty="0">
                <a:latin typeface="TimesNewRoman"/>
              </a:rPr>
              <a:t>, </a:t>
            </a:r>
            <a:r>
              <a:rPr lang="ko-KR" altLang="en-US" sz="1800" dirty="0">
                <a:latin typeface="TimesNewRoman"/>
              </a:rPr>
              <a:t>신제품은 </a:t>
            </a:r>
            <a:r>
              <a:rPr lang="en-US" altLang="ko-KR" sz="1800" dirty="0">
                <a:latin typeface="TimesNewRoman"/>
              </a:rPr>
              <a:t>cost-benefit ratio. </a:t>
            </a:r>
            <a:r>
              <a:rPr lang="ko-KR" altLang="en-US" sz="1800" dirty="0">
                <a:latin typeface="TimesNewRoman"/>
              </a:rPr>
              <a:t>에 따라 달라짐</a:t>
            </a:r>
            <a:r>
              <a:rPr lang="en-US" altLang="ko-KR" sz="1800" dirty="0">
                <a:latin typeface="TimesNewRoman"/>
              </a:rPr>
              <a:t>. </a:t>
            </a:r>
            <a:r>
              <a:rPr lang="en-US" altLang="ko-KR" sz="1800" dirty="0">
                <a:latin typeface="TimesNewRoman"/>
                <a:sym typeface="Wingdings" pitchFamily="2" charset="2"/>
              </a:rPr>
              <a:t> </a:t>
            </a:r>
            <a:r>
              <a:rPr lang="ko-KR" altLang="en-US" sz="1800" dirty="0">
                <a:latin typeface="TimesNewRoman"/>
                <a:sym typeface="Wingdings" pitchFamily="2" charset="2"/>
              </a:rPr>
              <a:t>여기서의 </a:t>
            </a:r>
            <a:r>
              <a:rPr lang="en-US" altLang="ko-KR" sz="1800" dirty="0">
                <a:latin typeface="TimesNewRoman"/>
                <a:sym typeface="Wingdings" pitchFamily="2" charset="2"/>
              </a:rPr>
              <a:t>cost</a:t>
            </a:r>
            <a:r>
              <a:rPr lang="ko-KR" altLang="en-US" sz="1800" dirty="0">
                <a:latin typeface="TimesNewRoman"/>
                <a:sym typeface="Wingdings" pitchFamily="2" charset="2"/>
              </a:rPr>
              <a:t>가 </a:t>
            </a:r>
            <a:r>
              <a:rPr lang="en-US" altLang="ko-KR" sz="1800" dirty="0">
                <a:latin typeface="TimesNewRoman"/>
                <a:sym typeface="Wingdings" pitchFamily="2" charset="2"/>
              </a:rPr>
              <a:t>detect</a:t>
            </a:r>
            <a:r>
              <a:rPr lang="ko-KR" altLang="en-US" sz="1800" dirty="0">
                <a:latin typeface="TimesNewRoman"/>
                <a:sym typeface="Wingdings" pitchFamily="2" charset="2"/>
              </a:rPr>
              <a:t>하기가 어렵다</a:t>
            </a:r>
            <a:r>
              <a:rPr lang="en-US" altLang="ko-KR" sz="1800" dirty="0">
                <a:latin typeface="TimesNewRoman"/>
                <a:sym typeface="Wingdings" pitchFamily="2" charset="2"/>
              </a:rPr>
              <a:t>.</a:t>
            </a:r>
          </a:p>
          <a:p>
            <a:pPr marL="0" indent="0">
              <a:buNone/>
            </a:pPr>
            <a:endParaRPr lang="en-US" altLang="ko-Kore-KR" sz="1800" dirty="0">
              <a:latin typeface="TimesNewRoman"/>
              <a:sym typeface="Wingdings" pitchFamily="2" charset="2"/>
            </a:endParaRPr>
          </a:p>
          <a:p>
            <a:pPr marL="0" indent="0">
              <a:buNone/>
            </a:pPr>
            <a:endParaRPr lang="en" altLang="ko-Kore-KR" sz="800" dirty="0"/>
          </a:p>
          <a:p>
            <a:pPr marL="0" indent="0">
              <a:buNone/>
            </a:pPr>
            <a:r>
              <a:rPr lang="en" altLang="ko-Kore-KR" sz="1800" dirty="0">
                <a:effectLst/>
                <a:latin typeface="Times New Roman" panose="02020603050405020304" pitchFamily="18" charset="0"/>
              </a:rPr>
              <a:t>To avoid these time-consuming and costly efforts, the dynamic changes and variations during the life cycle of the platform must be anticipated and considered in the planning of the platform. </a:t>
            </a:r>
            <a:endParaRPr lang="en" altLang="ko-Kore-KR" sz="800" dirty="0"/>
          </a:p>
          <a:p>
            <a:pPr marL="0" indent="0">
              <a:buNone/>
            </a:pPr>
            <a:r>
              <a:rPr lang="en" altLang="ko-Kore-KR" sz="800" dirty="0"/>
              <a:t>&lt;&lt;</a:t>
            </a:r>
            <a:r>
              <a:rPr lang="en" altLang="ko-Kore-KR" sz="1800" dirty="0">
                <a:effectLst/>
                <a:latin typeface="Arial Black" panose="020B0604020202020204" pitchFamily="34" charset="0"/>
              </a:rPr>
              <a:t>AN APPROACH FOR CYCLE-ROBUST PLATFORM DESIGN </a:t>
            </a:r>
            <a:r>
              <a:rPr lang="en" altLang="ko-Kore-KR" sz="800" dirty="0"/>
              <a:t>&gt;</a:t>
            </a:r>
          </a:p>
        </p:txBody>
      </p:sp>
      <p:cxnSp>
        <p:nvCxnSpPr>
          <p:cNvPr id="6" name="직선 연결선[R] 5">
            <a:extLst>
              <a:ext uri="{FF2B5EF4-FFF2-40B4-BE49-F238E27FC236}">
                <a16:creationId xmlns:a16="http://schemas.microsoft.com/office/drawing/2014/main" id="{73D7E0FC-CB15-2730-A654-1ADB9AF2610D}"/>
              </a:ext>
            </a:extLst>
          </p:cNvPr>
          <p:cNvCxnSpPr/>
          <p:nvPr/>
        </p:nvCxnSpPr>
        <p:spPr>
          <a:xfrm>
            <a:off x="0" y="759903"/>
            <a:ext cx="1219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내용 개체 틀 2">
            <a:extLst>
              <a:ext uri="{FF2B5EF4-FFF2-40B4-BE49-F238E27FC236}">
                <a16:creationId xmlns:a16="http://schemas.microsoft.com/office/drawing/2014/main" id="{59800D6C-9542-EF7B-701A-0AE4324B9AE5}"/>
              </a:ext>
            </a:extLst>
          </p:cNvPr>
          <p:cNvSpPr txBox="1">
            <a:spLocks/>
          </p:cNvSpPr>
          <p:nvPr/>
        </p:nvSpPr>
        <p:spPr>
          <a:xfrm>
            <a:off x="585284" y="213170"/>
            <a:ext cx="5965145" cy="4154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US" altLang="ko-KR" sz="2400" b="1" dirty="0">
                <a:latin typeface="+mj-ea"/>
                <a:ea typeface="+mj-ea"/>
                <a:sym typeface="Wingdings" pitchFamily="2" charset="2"/>
              </a:rPr>
              <a:t>Platform Obsolescence</a:t>
            </a:r>
            <a:r>
              <a:rPr kumimoji="1" lang="ko-KR" altLang="en-US" sz="2400" b="1" dirty="0">
                <a:latin typeface="+mj-ea"/>
                <a:ea typeface="+mj-ea"/>
                <a:sym typeface="Wingdings" pitchFamily="2" charset="2"/>
              </a:rPr>
              <a:t>와 관련된 논문들</a:t>
            </a:r>
            <a:endParaRPr kumimoji="1" lang="en-US" altLang="ko-KR" sz="2400" b="1" dirty="0">
              <a:latin typeface="+mj-ea"/>
              <a:ea typeface="+mj-ea"/>
              <a:sym typeface="Wingdings" pitchFamily="2" charset="2"/>
            </a:endParaRPr>
          </a:p>
        </p:txBody>
      </p:sp>
      <p:pic>
        <p:nvPicPr>
          <p:cNvPr id="2" name="그림 1">
            <a:extLst>
              <a:ext uri="{FF2B5EF4-FFF2-40B4-BE49-F238E27FC236}">
                <a16:creationId xmlns:a16="http://schemas.microsoft.com/office/drawing/2014/main" id="{94D79B46-52FF-E63D-B129-E17549081801}"/>
              </a:ext>
            </a:extLst>
          </p:cNvPr>
          <p:cNvPicPr>
            <a:picLocks noChangeAspect="1"/>
          </p:cNvPicPr>
          <p:nvPr/>
        </p:nvPicPr>
        <p:blipFill>
          <a:blip r:embed="rId3"/>
          <a:stretch>
            <a:fillRect/>
          </a:stretch>
        </p:blipFill>
        <p:spPr>
          <a:xfrm>
            <a:off x="585284" y="6630059"/>
            <a:ext cx="7480300" cy="2362200"/>
          </a:xfrm>
          <a:prstGeom prst="rect">
            <a:avLst/>
          </a:prstGeom>
        </p:spPr>
      </p:pic>
    </p:spTree>
    <p:extLst>
      <p:ext uri="{BB962C8B-B14F-4D97-AF65-F5344CB8AC3E}">
        <p14:creationId xmlns:p14="http://schemas.microsoft.com/office/powerpoint/2010/main" val="3365113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내용 개체 틀 2">
            <a:extLst>
              <a:ext uri="{FF2B5EF4-FFF2-40B4-BE49-F238E27FC236}">
                <a16:creationId xmlns:a16="http://schemas.microsoft.com/office/drawing/2014/main" id="{C11E65BF-AA22-538E-86B8-8B89650578B1}"/>
              </a:ext>
            </a:extLst>
          </p:cNvPr>
          <p:cNvSpPr>
            <a:spLocks noGrp="1"/>
          </p:cNvSpPr>
          <p:nvPr>
            <p:ph idx="1"/>
          </p:nvPr>
        </p:nvSpPr>
        <p:spPr>
          <a:xfrm>
            <a:off x="736598" y="891194"/>
            <a:ext cx="10911115" cy="5966806"/>
          </a:xfrm>
        </p:spPr>
        <p:txBody>
          <a:bodyPr>
            <a:noAutofit/>
          </a:bodyPr>
          <a:lstStyle/>
          <a:p>
            <a:pPr marL="0" indent="0">
              <a:buNone/>
            </a:pPr>
            <a:r>
              <a:rPr lang="en-US" altLang="ko-KR" sz="1400" dirty="0">
                <a:latin typeface="NanumSquareOTF" panose="020B0600000101010101" pitchFamily="34" charset="-127"/>
                <a:ea typeface="NanumSquareOTF" panose="020B0600000101010101" pitchFamily="34" charset="-127"/>
              </a:rPr>
              <a:t>1)</a:t>
            </a:r>
            <a:r>
              <a:rPr lang="ko-KR" altLang="en-US" sz="1400" dirty="0">
                <a:latin typeface="NanumSquareOTF" panose="020B0600000101010101" pitchFamily="34" charset="-127"/>
                <a:ea typeface="NanumSquareOTF" panose="020B0600000101010101" pitchFamily="34" charset="-127"/>
              </a:rPr>
              <a:t> 플랫폼이 노후화될수록</a:t>
            </a:r>
            <a:r>
              <a:rPr lang="en-US" altLang="ko-KR" sz="1400" dirty="0">
                <a:latin typeface="NanumSquareOTF" panose="020B0600000101010101" pitchFamily="34" charset="-127"/>
                <a:ea typeface="NanumSquareOTF" panose="020B0600000101010101" pitchFamily="34" charset="-127"/>
              </a:rPr>
              <a:t>,</a:t>
            </a:r>
            <a:r>
              <a:rPr lang="ko-KR" altLang="en-US" sz="1400" dirty="0">
                <a:latin typeface="NanumSquareOTF" panose="020B0600000101010101" pitchFamily="34" charset="-127"/>
                <a:ea typeface="NanumSquareOTF" panose="020B0600000101010101" pitchFamily="34" charset="-127"/>
              </a:rPr>
              <a:t> 신재품을 출시하기 위한 시간과 노력</a:t>
            </a:r>
            <a:r>
              <a:rPr lang="en-US" altLang="ko-KR" sz="1400" dirty="0">
                <a:latin typeface="NanumSquareOTF" panose="020B0600000101010101" pitchFamily="34" charset="-127"/>
                <a:ea typeface="NanumSquareOTF" panose="020B0600000101010101" pitchFamily="34" charset="-127"/>
              </a:rPr>
              <a:t>(</a:t>
            </a:r>
            <a:r>
              <a:rPr lang="ko-KR" altLang="en-US" sz="1400" dirty="0">
                <a:latin typeface="NanumSquareOTF" panose="020B0600000101010101" pitchFamily="34" charset="-127"/>
                <a:ea typeface="NanumSquareOTF" panose="020B0600000101010101" pitchFamily="34" charset="-127"/>
              </a:rPr>
              <a:t>비용</a:t>
            </a:r>
            <a:r>
              <a:rPr lang="en-US" altLang="ko-KR" sz="1400" dirty="0">
                <a:latin typeface="NanumSquareOTF" panose="020B0600000101010101" pitchFamily="34" charset="-127"/>
                <a:ea typeface="NanumSquareOTF" panose="020B0600000101010101" pitchFamily="34" charset="-127"/>
              </a:rPr>
              <a:t>)</a:t>
            </a:r>
            <a:r>
              <a:rPr lang="ko-KR" altLang="en-US" sz="1400" dirty="0">
                <a:latin typeface="NanumSquareOTF" panose="020B0600000101010101" pitchFamily="34" charset="-127"/>
                <a:ea typeface="NanumSquareOTF" panose="020B0600000101010101" pitchFamily="34" charset="-127"/>
              </a:rPr>
              <a:t>이 더 필요하다</a:t>
            </a:r>
            <a:r>
              <a:rPr lang="en-US" altLang="ko-KR" sz="1400" dirty="0">
                <a:latin typeface="NanumSquareOTF" panose="020B0600000101010101" pitchFamily="34" charset="-127"/>
                <a:ea typeface="NanumSquareOTF" panose="020B0600000101010101" pitchFamily="34" charset="-127"/>
              </a:rPr>
              <a:t>.</a:t>
            </a:r>
          </a:p>
          <a:p>
            <a:pPr marL="0" indent="0">
              <a:buNone/>
            </a:pPr>
            <a:r>
              <a:rPr lang="en-US" altLang="ko-KR" sz="1400" dirty="0">
                <a:latin typeface="NanumSquareOTF" panose="020B0600000101010101" pitchFamily="34" charset="-127"/>
                <a:ea typeface="NanumSquareOTF" panose="020B0600000101010101" pitchFamily="34" charset="-127"/>
              </a:rPr>
              <a:t>2)</a:t>
            </a:r>
            <a:r>
              <a:rPr lang="ko-KR" altLang="en-US" sz="1400" dirty="0">
                <a:latin typeface="NanumSquareOTF" panose="020B0600000101010101" pitchFamily="34" charset="-127"/>
                <a:ea typeface="NanumSquareOTF" panose="020B0600000101010101" pitchFamily="34" charset="-127"/>
              </a:rPr>
              <a:t> </a:t>
            </a:r>
            <a:r>
              <a:rPr lang="ko-KR" altLang="en-US" sz="1400" dirty="0">
                <a:effectLst/>
                <a:latin typeface="NanumSquareOTF" panose="020B0600000101010101" pitchFamily="34" charset="-127"/>
                <a:ea typeface="NanumSquareOTF" panose="020B0600000101010101" pitchFamily="34" charset="-127"/>
              </a:rPr>
              <a:t>직접적인 연구들은 부족했지만</a:t>
            </a:r>
            <a:r>
              <a:rPr lang="en-US" altLang="ko-KR" sz="1400" dirty="0">
                <a:effectLst/>
                <a:latin typeface="NanumSquareOTF" panose="020B0600000101010101" pitchFamily="34" charset="-127"/>
                <a:ea typeface="NanumSquareOTF" panose="020B0600000101010101" pitchFamily="34" charset="-127"/>
              </a:rPr>
              <a:t>,</a:t>
            </a:r>
            <a:r>
              <a:rPr lang="ko-KR" altLang="en-US" sz="1400" dirty="0">
                <a:effectLst/>
                <a:latin typeface="NanumSquareOTF" panose="020B0600000101010101" pitchFamily="34" charset="-127"/>
                <a:ea typeface="NanumSquareOTF" panose="020B0600000101010101" pitchFamily="34" charset="-127"/>
              </a:rPr>
              <a:t> </a:t>
            </a:r>
            <a:r>
              <a:rPr lang="en-US" altLang="ko-KR" sz="1400" dirty="0">
                <a:effectLst/>
                <a:latin typeface="NanumSquareOTF" panose="020B0600000101010101" pitchFamily="34" charset="-127"/>
                <a:ea typeface="NanumSquareOTF" panose="020B0600000101010101" pitchFamily="34" charset="-127"/>
              </a:rPr>
              <a:t>platform architecture</a:t>
            </a:r>
            <a:r>
              <a:rPr lang="ko-KR" altLang="en-US" sz="1400" dirty="0">
                <a:effectLst/>
                <a:latin typeface="NanumSquareOTF" panose="020B0600000101010101" pitchFamily="34" charset="-127"/>
                <a:ea typeface="NanumSquareOTF" panose="020B0600000101010101" pitchFamily="34" charset="-127"/>
              </a:rPr>
              <a:t>는 제품의 </a:t>
            </a:r>
            <a:r>
              <a:rPr lang="ko-KR" altLang="en-US" sz="1400" dirty="0">
                <a:latin typeface="NanumSquareOTF" panose="020B0600000101010101" pitchFamily="34" charset="-127"/>
                <a:ea typeface="NanumSquareOTF" panose="020B0600000101010101" pitchFamily="34" charset="-127"/>
              </a:rPr>
              <a:t>범위와 </a:t>
            </a:r>
            <a:r>
              <a:rPr lang="ko-KR" altLang="en-US" sz="1400" b="1" dirty="0">
                <a:solidFill>
                  <a:srgbClr val="FF0000"/>
                </a:solidFill>
                <a:latin typeface="NanumSquareOTF Bold" panose="020B0600000101010101" pitchFamily="34" charset="-127"/>
                <a:ea typeface="NanumSquareOTF Bold" panose="020B0600000101010101" pitchFamily="34" charset="-127"/>
              </a:rPr>
              <a:t>기술 수준</a:t>
            </a:r>
            <a:r>
              <a:rPr lang="ko-KR" altLang="en-US" sz="1400" dirty="0">
                <a:latin typeface="NanumSquareOTF" panose="020B0600000101010101" pitchFamily="34" charset="-127"/>
                <a:ea typeface="NanumSquareOTF" panose="020B0600000101010101" pitchFamily="34" charset="-127"/>
              </a:rPr>
              <a:t>에 영향을 받는다</a:t>
            </a:r>
            <a:r>
              <a:rPr lang="en-US" altLang="ko-KR" sz="1400" dirty="0">
                <a:latin typeface="NanumSquareOTF" panose="020B0600000101010101" pitchFamily="34" charset="-127"/>
                <a:ea typeface="NanumSquareOTF" panose="020B0600000101010101" pitchFamily="34" charset="-127"/>
              </a:rPr>
              <a:t>.</a:t>
            </a:r>
            <a:br>
              <a:rPr lang="en-US" altLang="ko-KR" sz="1400" dirty="0">
                <a:latin typeface="NanumSquareOTF" panose="020B0600000101010101" pitchFamily="34" charset="-127"/>
                <a:ea typeface="NanumSquareOTF" panose="020B0600000101010101" pitchFamily="34" charset="-127"/>
              </a:rPr>
            </a:br>
            <a:endParaRPr lang="en-US" altLang="ko-KR" sz="1400" dirty="0">
              <a:latin typeface="NanumSquareOTF" panose="020B0600000101010101" pitchFamily="34" charset="-127"/>
              <a:ea typeface="NanumSquareOTF" panose="020B0600000101010101" pitchFamily="34" charset="-127"/>
            </a:endParaRPr>
          </a:p>
          <a:p>
            <a:pPr marL="0" indent="0">
              <a:buNone/>
            </a:pPr>
            <a:r>
              <a:rPr lang="en-US" altLang="ko-KR" sz="1400" dirty="0">
                <a:effectLst/>
                <a:latin typeface="NanumSquareOTF" panose="020B0600000101010101" pitchFamily="34" charset="-127"/>
                <a:ea typeface="NanumSquareOTF" panose="020B0600000101010101" pitchFamily="34" charset="-127"/>
              </a:rPr>
              <a:t>3</a:t>
            </a:r>
            <a:r>
              <a:rPr lang="ko-KR" altLang="en-US" sz="1400" dirty="0">
                <a:effectLst/>
                <a:latin typeface="NanumSquareOTF" panose="020B0600000101010101" pitchFamily="34" charset="-127"/>
                <a:ea typeface="NanumSquareOTF" panose="020B0600000101010101" pitchFamily="34" charset="-127"/>
              </a:rPr>
              <a:t> </a:t>
            </a:r>
            <a:r>
              <a:rPr lang="en-US" altLang="ko-KR" sz="1400" dirty="0">
                <a:effectLst/>
                <a:latin typeface="NanumSquareOTF" panose="020B0600000101010101" pitchFamily="34" charset="-127"/>
                <a:ea typeface="NanumSquareOTF" panose="020B0600000101010101" pitchFamily="34" charset="-127"/>
              </a:rPr>
              <a:t>-1)</a:t>
            </a:r>
            <a:r>
              <a:rPr lang="ko-KR" altLang="en-US" sz="1400" dirty="0">
                <a:effectLst/>
                <a:latin typeface="NanumSquareOTF" panose="020B0600000101010101" pitchFamily="34" charset="-127"/>
                <a:ea typeface="NanumSquareOTF" panose="020B0600000101010101" pitchFamily="34" charset="-127"/>
              </a:rPr>
              <a:t> 제품의 구조가 복잡할 수록</a:t>
            </a:r>
            <a:r>
              <a:rPr lang="en-US" altLang="ko-KR" sz="1400" dirty="0">
                <a:effectLst/>
                <a:latin typeface="NanumSquareOTF" panose="020B0600000101010101" pitchFamily="34" charset="-127"/>
                <a:ea typeface="NanumSquareOTF" panose="020B0600000101010101" pitchFamily="34" charset="-127"/>
              </a:rPr>
              <a:t>,</a:t>
            </a:r>
            <a:r>
              <a:rPr lang="ko-KR" altLang="en-US" sz="1400" dirty="0">
                <a:effectLst/>
                <a:latin typeface="NanumSquareOTF" panose="020B0600000101010101" pitchFamily="34" charset="-127"/>
                <a:ea typeface="NanumSquareOTF" panose="020B0600000101010101" pitchFamily="34" charset="-127"/>
              </a:rPr>
              <a:t> 새로운 제품에 대한 </a:t>
            </a:r>
            <a:r>
              <a:rPr lang="en-US" altLang="ko-KR" sz="1400" dirty="0">
                <a:effectLst/>
                <a:latin typeface="NanumSquareOTF" panose="020B0600000101010101" pitchFamily="34" charset="-127"/>
                <a:ea typeface="NanumSquareOTF" panose="020B0600000101010101" pitchFamily="34" charset="-127"/>
              </a:rPr>
              <a:t>cost</a:t>
            </a:r>
            <a:r>
              <a:rPr lang="ko-KR" altLang="en-US" sz="1400" dirty="0">
                <a:effectLst/>
                <a:latin typeface="NanumSquareOTF" panose="020B0600000101010101" pitchFamily="34" charset="-127"/>
                <a:ea typeface="NanumSquareOTF" panose="020B0600000101010101" pitchFamily="34" charset="-127"/>
              </a:rPr>
              <a:t>와 </a:t>
            </a:r>
            <a:r>
              <a:rPr lang="en-US" altLang="ko-KR" sz="1400" dirty="0">
                <a:effectLst/>
                <a:latin typeface="NanumSquareOTF" panose="020B0600000101010101" pitchFamily="34" charset="-127"/>
                <a:ea typeface="NanumSquareOTF" panose="020B0600000101010101" pitchFamily="34" charset="-127"/>
              </a:rPr>
              <a:t>duration</a:t>
            </a:r>
            <a:r>
              <a:rPr lang="ko-KR" altLang="en-US" sz="1400" dirty="0">
                <a:latin typeface="NanumSquareOTF" panose="020B0600000101010101" pitchFamily="34" charset="-127"/>
                <a:ea typeface="NanumSquareOTF" panose="020B0600000101010101" pitchFamily="34" charset="-127"/>
              </a:rPr>
              <a:t>이 늘어난다</a:t>
            </a:r>
            <a:br>
              <a:rPr lang="en-US" altLang="ko-KR" sz="1400" dirty="0">
                <a:latin typeface="NanumSquareOTF" panose="020B0600000101010101" pitchFamily="34" charset="-127"/>
                <a:ea typeface="NanumSquareOTF" panose="020B0600000101010101" pitchFamily="34" charset="-127"/>
              </a:rPr>
            </a:br>
            <a:r>
              <a:rPr lang="en-US" altLang="ko-KR" sz="1400" dirty="0">
                <a:latin typeface="NanumSquareOTF" panose="020B0600000101010101" pitchFamily="34" charset="-127"/>
                <a:ea typeface="NanumSquareOTF" panose="020B0600000101010101" pitchFamily="34" charset="-127"/>
              </a:rPr>
              <a:t>3</a:t>
            </a:r>
            <a:r>
              <a:rPr lang="ko-KR" altLang="en-US" sz="1400" dirty="0">
                <a:latin typeface="NanumSquareOTF" panose="020B0600000101010101" pitchFamily="34" charset="-127"/>
                <a:ea typeface="NanumSquareOTF" panose="020B0600000101010101" pitchFamily="34" charset="-127"/>
              </a:rPr>
              <a:t> </a:t>
            </a:r>
            <a:r>
              <a:rPr lang="en-US" altLang="ko-KR" sz="1400" dirty="0">
                <a:latin typeface="NanumSquareOTF" panose="020B0600000101010101" pitchFamily="34" charset="-127"/>
                <a:ea typeface="NanumSquareOTF" panose="020B0600000101010101" pitchFamily="34" charset="-127"/>
              </a:rPr>
              <a:t>-2)</a:t>
            </a:r>
            <a:r>
              <a:rPr lang="ko-KR" altLang="en-US" sz="1400" dirty="0">
                <a:latin typeface="NanumSquareOTF" panose="020B0600000101010101" pitchFamily="34" charset="-127"/>
                <a:ea typeface="NanumSquareOTF" panose="020B0600000101010101" pitchFamily="34" charset="-127"/>
              </a:rPr>
              <a:t> </a:t>
            </a:r>
            <a:r>
              <a:rPr lang="en-US" altLang="ko-KR" sz="1400" dirty="0">
                <a:latin typeface="NanumSquareOTF" panose="020B0600000101010101" pitchFamily="34" charset="-127"/>
                <a:ea typeface="NanumSquareOTF" panose="020B0600000101010101" pitchFamily="34" charset="-127"/>
              </a:rPr>
              <a:t>product platform</a:t>
            </a:r>
            <a:r>
              <a:rPr lang="ko-KR" altLang="en-US" sz="1400" dirty="0">
                <a:latin typeface="NanumSquareOTF" panose="020B0600000101010101" pitchFamily="34" charset="-127"/>
                <a:ea typeface="NanumSquareOTF" panose="020B0600000101010101" pitchFamily="34" charset="-127"/>
              </a:rPr>
              <a:t>은 점차 계속 다양한 제품을 포괄하기 위해 제품의 구조의 복잡도가 증가한다</a:t>
            </a:r>
            <a:r>
              <a:rPr lang="en-US" altLang="ko-KR" sz="1400" dirty="0">
                <a:latin typeface="NanumSquareOTF" panose="020B0600000101010101" pitchFamily="34" charset="-127"/>
                <a:ea typeface="NanumSquareOTF" panose="020B0600000101010101" pitchFamily="34" charset="-127"/>
              </a:rPr>
              <a:t>.</a:t>
            </a:r>
            <a:r>
              <a:rPr lang="ko-KR" altLang="en-US" sz="1400" dirty="0">
                <a:latin typeface="NanumSquareOTF" panose="020B0600000101010101" pitchFamily="34" charset="-127"/>
                <a:ea typeface="NanumSquareOTF" panose="020B0600000101010101" pitchFamily="34" charset="-127"/>
              </a:rPr>
              <a:t> </a:t>
            </a:r>
            <a:r>
              <a:rPr lang="en-US" altLang="ko-KR" sz="1400" dirty="0">
                <a:latin typeface="NanumSquareOTF" panose="020B0600000101010101" pitchFamily="34" charset="-127"/>
                <a:ea typeface="NanumSquareOTF" panose="020B0600000101010101" pitchFamily="34" charset="-127"/>
              </a:rPr>
              <a:t>[2</a:t>
            </a:r>
            <a:r>
              <a:rPr lang="ko-KR" altLang="en-US" sz="1400" dirty="0">
                <a:latin typeface="NanumSquareOTF" panose="020B0600000101010101" pitchFamily="34" charset="-127"/>
                <a:ea typeface="NanumSquareOTF" panose="020B0600000101010101" pitchFamily="34" charset="-127"/>
              </a:rPr>
              <a:t>개의 논문을 각각 참고</a:t>
            </a:r>
            <a:r>
              <a:rPr lang="en-US" altLang="ko-KR" sz="1400" dirty="0">
                <a:latin typeface="NanumSquareOTF" panose="020B0600000101010101" pitchFamily="34" charset="-127"/>
                <a:ea typeface="NanumSquareOTF" panose="020B0600000101010101" pitchFamily="34" charset="-127"/>
              </a:rPr>
              <a:t>]</a:t>
            </a:r>
          </a:p>
          <a:p>
            <a:pPr marL="0" indent="0">
              <a:buNone/>
            </a:pPr>
            <a:r>
              <a:rPr lang="ko-KR" altLang="en-US" sz="1400" dirty="0">
                <a:latin typeface="NanumSquareOTF" panose="020B0600000101010101" pitchFamily="34" charset="-127"/>
                <a:ea typeface="NanumSquareOTF" panose="020B0600000101010101" pitchFamily="34" charset="-127"/>
                <a:sym typeface="Wingdings" pitchFamily="2" charset="2"/>
              </a:rPr>
              <a:t>        </a:t>
            </a:r>
            <a:r>
              <a:rPr lang="en-US" altLang="ko-KR" sz="1400" dirty="0">
                <a:latin typeface="NanumSquareOTF" panose="020B0600000101010101" pitchFamily="34" charset="-127"/>
                <a:ea typeface="NanumSquareOTF" panose="020B0600000101010101" pitchFamily="34" charset="-127"/>
                <a:sym typeface="Wingdings" pitchFamily="2" charset="2"/>
              </a:rPr>
              <a:t></a:t>
            </a:r>
            <a:r>
              <a:rPr lang="ko-KR" altLang="en-US" sz="1400" dirty="0">
                <a:latin typeface="NanumSquareOTF" panose="020B0600000101010101" pitchFamily="34" charset="-127"/>
                <a:ea typeface="NanumSquareOTF" panose="020B0600000101010101" pitchFamily="34" charset="-127"/>
                <a:sym typeface="Wingdings" pitchFamily="2" charset="2"/>
              </a:rPr>
              <a:t> </a:t>
            </a:r>
            <a:r>
              <a:rPr lang="en-US" altLang="ko-KR" sz="1400" dirty="0">
                <a:solidFill>
                  <a:srgbClr val="FF0000"/>
                </a:solidFill>
                <a:latin typeface="NanumSquareOTF" panose="020B0600000101010101" pitchFamily="34" charset="-127"/>
                <a:ea typeface="NanumSquareOTF" panose="020B0600000101010101" pitchFamily="34" charset="-127"/>
                <a:sym typeface="Wingdings" pitchFamily="2" charset="2"/>
              </a:rPr>
              <a:t>product platform</a:t>
            </a:r>
            <a:r>
              <a:rPr lang="ko-KR" altLang="en-US" sz="1400" dirty="0">
                <a:solidFill>
                  <a:srgbClr val="FF0000"/>
                </a:solidFill>
                <a:latin typeface="NanumSquareOTF" panose="020B0600000101010101" pitchFamily="34" charset="-127"/>
                <a:ea typeface="NanumSquareOTF" panose="020B0600000101010101" pitchFamily="34" charset="-127"/>
                <a:sym typeface="Wingdings" pitchFamily="2" charset="2"/>
              </a:rPr>
              <a:t>은 점차 구조가 복잡해지고</a:t>
            </a:r>
            <a:r>
              <a:rPr lang="en-US" altLang="ko-KR" sz="1400" dirty="0">
                <a:solidFill>
                  <a:srgbClr val="FF0000"/>
                </a:solidFill>
                <a:latin typeface="NanumSquareOTF" panose="020B0600000101010101" pitchFamily="34" charset="-127"/>
                <a:ea typeface="NanumSquareOTF" panose="020B0600000101010101" pitchFamily="34" charset="-127"/>
                <a:sym typeface="Wingdings" pitchFamily="2" charset="2"/>
              </a:rPr>
              <a:t>,</a:t>
            </a:r>
            <a:r>
              <a:rPr lang="ko-KR" altLang="en-US" sz="1400" dirty="0">
                <a:solidFill>
                  <a:srgbClr val="FF0000"/>
                </a:solidFill>
                <a:latin typeface="NanumSquareOTF" panose="020B0600000101010101" pitchFamily="34" charset="-127"/>
                <a:ea typeface="NanumSquareOTF" panose="020B0600000101010101" pitchFamily="34" charset="-127"/>
                <a:sym typeface="Wingdings" pitchFamily="2" charset="2"/>
              </a:rPr>
              <a:t> 그로 인해</a:t>
            </a:r>
            <a:r>
              <a:rPr lang="en-US" altLang="ko-KR" sz="1400" dirty="0">
                <a:solidFill>
                  <a:srgbClr val="FF0000"/>
                </a:solidFill>
                <a:latin typeface="NanumSquareOTF" panose="020B0600000101010101" pitchFamily="34" charset="-127"/>
                <a:ea typeface="NanumSquareOTF" panose="020B0600000101010101" pitchFamily="34" charset="-127"/>
                <a:sym typeface="Wingdings" pitchFamily="2" charset="2"/>
              </a:rPr>
              <a:t>,</a:t>
            </a:r>
            <a:r>
              <a:rPr lang="ko-KR" altLang="en-US" sz="1400" dirty="0">
                <a:solidFill>
                  <a:srgbClr val="FF0000"/>
                </a:solidFill>
                <a:latin typeface="NanumSquareOTF" panose="020B0600000101010101" pitchFamily="34" charset="-127"/>
                <a:ea typeface="NanumSquareOTF" panose="020B0600000101010101" pitchFamily="34" charset="-127"/>
                <a:sym typeface="Wingdings" pitchFamily="2" charset="2"/>
              </a:rPr>
              <a:t> 신제품을 출시하는데 </a:t>
            </a:r>
            <a:r>
              <a:rPr lang="en-US" altLang="ko-KR" sz="1400" dirty="0">
                <a:solidFill>
                  <a:srgbClr val="FF0000"/>
                </a:solidFill>
                <a:latin typeface="NanumSquareOTF" panose="020B0600000101010101" pitchFamily="34" charset="-127"/>
                <a:ea typeface="NanumSquareOTF" panose="020B0600000101010101" pitchFamily="34" charset="-127"/>
                <a:sym typeface="Wingdings" pitchFamily="2" charset="2"/>
              </a:rPr>
              <a:t>cost </a:t>
            </a:r>
            <a:r>
              <a:rPr lang="ko-KR" altLang="en-US" sz="1400" dirty="0">
                <a:solidFill>
                  <a:srgbClr val="FF0000"/>
                </a:solidFill>
                <a:latin typeface="NanumSquareOTF" panose="020B0600000101010101" pitchFamily="34" charset="-127"/>
                <a:ea typeface="NanumSquareOTF" panose="020B0600000101010101" pitchFamily="34" charset="-127"/>
                <a:sym typeface="Wingdings" pitchFamily="2" charset="2"/>
              </a:rPr>
              <a:t>와 </a:t>
            </a:r>
            <a:r>
              <a:rPr lang="en-US" altLang="ko-KR" sz="1400" dirty="0">
                <a:solidFill>
                  <a:srgbClr val="FF0000"/>
                </a:solidFill>
                <a:latin typeface="NanumSquareOTF" panose="020B0600000101010101" pitchFamily="34" charset="-127"/>
                <a:ea typeface="NanumSquareOTF" panose="020B0600000101010101" pitchFamily="34" charset="-127"/>
                <a:sym typeface="Wingdings" pitchFamily="2" charset="2"/>
              </a:rPr>
              <a:t>duration</a:t>
            </a:r>
            <a:r>
              <a:rPr lang="ko-KR" altLang="en-US" sz="1400" dirty="0">
                <a:solidFill>
                  <a:srgbClr val="FF0000"/>
                </a:solidFill>
                <a:latin typeface="NanumSquareOTF" panose="020B0600000101010101" pitchFamily="34" charset="-127"/>
                <a:ea typeface="NanumSquareOTF" panose="020B0600000101010101" pitchFamily="34" charset="-127"/>
                <a:sym typeface="Wingdings" pitchFamily="2" charset="2"/>
              </a:rPr>
              <a:t>이 늘어난다</a:t>
            </a:r>
            <a:r>
              <a:rPr lang="en-US" altLang="ko-KR" sz="1400" dirty="0">
                <a:solidFill>
                  <a:srgbClr val="FF0000"/>
                </a:solidFill>
                <a:latin typeface="NanumSquareOTF" panose="020B0600000101010101" pitchFamily="34" charset="-127"/>
                <a:ea typeface="NanumSquareOTF" panose="020B0600000101010101" pitchFamily="34" charset="-127"/>
                <a:sym typeface="Wingdings" pitchFamily="2" charset="2"/>
              </a:rPr>
              <a:t>.</a:t>
            </a:r>
            <a:r>
              <a:rPr lang="ko-KR" altLang="en-US" sz="1400" dirty="0">
                <a:solidFill>
                  <a:srgbClr val="FF0000"/>
                </a:solidFill>
                <a:latin typeface="NanumSquareOTF" panose="020B0600000101010101" pitchFamily="34" charset="-127"/>
                <a:ea typeface="NanumSquareOTF" panose="020B0600000101010101" pitchFamily="34" charset="-127"/>
              </a:rPr>
              <a:t> </a:t>
            </a:r>
            <a:br>
              <a:rPr lang="en-US" altLang="ko-KR" sz="1400" dirty="0">
                <a:latin typeface="NanumSquareOTF" panose="020B0600000101010101" pitchFamily="34" charset="-127"/>
                <a:ea typeface="NanumSquareOTF" panose="020B0600000101010101" pitchFamily="34" charset="-127"/>
              </a:rPr>
            </a:br>
            <a:r>
              <a:rPr lang="ko-KR" altLang="en-US" sz="1400" dirty="0">
                <a:latin typeface="NanumSquareOTF" panose="020B0600000101010101" pitchFamily="34" charset="-127"/>
                <a:ea typeface="NanumSquareOTF" panose="020B0600000101010101" pitchFamily="34" charset="-127"/>
              </a:rPr>
              <a:t>        </a:t>
            </a:r>
            <a:r>
              <a:rPr lang="en-US" altLang="ko-KR" sz="1400" dirty="0">
                <a:latin typeface="NanumSquareOTF" panose="020B0600000101010101" pitchFamily="34" charset="-127"/>
                <a:ea typeface="NanumSquareOTF" panose="020B0600000101010101" pitchFamily="34" charset="-127"/>
                <a:sym typeface="Wingdings" pitchFamily="2" charset="2"/>
              </a:rPr>
              <a:t></a:t>
            </a:r>
            <a:r>
              <a:rPr lang="ko-KR" altLang="en-US" sz="1400" dirty="0">
                <a:latin typeface="NanumSquareOTF" panose="020B0600000101010101" pitchFamily="34" charset="-127"/>
                <a:ea typeface="NanumSquareOTF" panose="020B0600000101010101" pitchFamily="34" charset="-127"/>
                <a:sym typeface="Wingdings" pitchFamily="2" charset="2"/>
              </a:rPr>
              <a:t> </a:t>
            </a:r>
            <a:r>
              <a:rPr lang="en-US" altLang="ko-KR" sz="1400" dirty="0">
                <a:latin typeface="NanumSquareOTF" panose="020B0600000101010101" pitchFamily="34" charset="-127"/>
                <a:ea typeface="NanumSquareOTF" panose="020B0600000101010101" pitchFamily="34" charset="-127"/>
                <a:sym typeface="Wingdings" pitchFamily="2" charset="2"/>
              </a:rPr>
              <a:t>(</a:t>
            </a:r>
            <a:r>
              <a:rPr lang="ko-KR" altLang="en-US" sz="1400" b="1" dirty="0">
                <a:solidFill>
                  <a:srgbClr val="0070C0"/>
                </a:solidFill>
                <a:latin typeface="NanumSquareOTF Bold" panose="020B0600000101010101" pitchFamily="34" charset="-127"/>
                <a:ea typeface="NanumSquareOTF Bold" panose="020B0600000101010101" pitchFamily="34" charset="-127"/>
                <a:sym typeface="Wingdings" pitchFamily="2" charset="2"/>
              </a:rPr>
              <a:t>주장</a:t>
            </a:r>
            <a:r>
              <a:rPr lang="en-US" altLang="ko-KR" sz="1400" dirty="0">
                <a:latin typeface="NanumSquareOTF" panose="020B0600000101010101" pitchFamily="34" charset="-127"/>
                <a:ea typeface="NanumSquareOTF" panose="020B0600000101010101" pitchFamily="34" charset="-127"/>
                <a:sym typeface="Wingdings" pitchFamily="2" charset="2"/>
              </a:rPr>
              <a:t>,</a:t>
            </a:r>
            <a:r>
              <a:rPr lang="ko-KR" altLang="en-US" sz="1400" dirty="0">
                <a:latin typeface="NanumSquareOTF" panose="020B0600000101010101" pitchFamily="34" charset="-127"/>
                <a:ea typeface="NanumSquareOTF" panose="020B0600000101010101" pitchFamily="34" charset="-127"/>
                <a:sym typeface="Wingdings" pitchFamily="2" charset="2"/>
              </a:rPr>
              <a:t> 논문근거</a:t>
            </a:r>
            <a:r>
              <a:rPr lang="en-US" altLang="ko-KR" sz="1400" dirty="0">
                <a:latin typeface="NanumSquareOTF" panose="020B0600000101010101" pitchFamily="34" charset="-127"/>
                <a:ea typeface="NanumSquareOTF" panose="020B0600000101010101" pitchFamily="34" charset="-127"/>
                <a:sym typeface="Wingdings" pitchFamily="2" charset="2"/>
              </a:rPr>
              <a:t>(x))</a:t>
            </a:r>
            <a:r>
              <a:rPr lang="ko-KR" altLang="en-US" sz="1400" dirty="0">
                <a:latin typeface="NanumSquareOTF" panose="020B0600000101010101" pitchFamily="34" charset="-127"/>
                <a:ea typeface="NanumSquareOTF" panose="020B0600000101010101" pitchFamily="34" charset="-127"/>
                <a:sym typeface="Wingdings" pitchFamily="2" charset="2"/>
              </a:rPr>
              <a:t> 그래서</a:t>
            </a:r>
            <a:r>
              <a:rPr lang="en-US" altLang="ko-KR" sz="1400" dirty="0">
                <a:latin typeface="NanumSquareOTF" panose="020B0600000101010101" pitchFamily="34" charset="-127"/>
                <a:ea typeface="NanumSquareOTF" panose="020B0600000101010101" pitchFamily="34" charset="-127"/>
                <a:sym typeface="Wingdings" pitchFamily="2" charset="2"/>
              </a:rPr>
              <a:t>,</a:t>
            </a:r>
            <a:r>
              <a:rPr lang="ko-KR" altLang="en-US" sz="1400" dirty="0">
                <a:latin typeface="NanumSquareOTF" panose="020B0600000101010101" pitchFamily="34" charset="-127"/>
                <a:ea typeface="NanumSquareOTF" panose="020B0600000101010101" pitchFamily="34" charset="-127"/>
                <a:sym typeface="Wingdings" pitchFamily="2" charset="2"/>
              </a:rPr>
              <a:t> 플랫폼의 구조가 복잡해지는 것을 </a:t>
            </a:r>
            <a:r>
              <a:rPr lang="ko-KR" altLang="en-US" sz="1400" b="1" dirty="0">
                <a:latin typeface="NanumSquareOTF Bold" panose="020B0600000101010101" pitchFamily="34" charset="-127"/>
                <a:ea typeface="NanumSquareOTF Bold" panose="020B0600000101010101" pitchFamily="34" charset="-127"/>
                <a:sym typeface="Wingdings" pitchFamily="2" charset="2"/>
              </a:rPr>
              <a:t>최소화하는 전략이 필요</a:t>
            </a:r>
            <a:r>
              <a:rPr lang="ko-KR" altLang="en-US" sz="1400" dirty="0">
                <a:latin typeface="NanumSquareOTF" panose="020B0600000101010101" pitchFamily="34" charset="-127"/>
                <a:ea typeface="NanumSquareOTF" panose="020B0600000101010101" pitchFamily="34" charset="-127"/>
                <a:sym typeface="Wingdings" pitchFamily="2" charset="2"/>
              </a:rPr>
              <a:t>하다</a:t>
            </a:r>
            <a:r>
              <a:rPr lang="en-US" altLang="ko-KR" sz="1400" dirty="0">
                <a:latin typeface="NanumSquareOTF" panose="020B0600000101010101" pitchFamily="34" charset="-127"/>
                <a:ea typeface="NanumSquareOTF" panose="020B0600000101010101" pitchFamily="34" charset="-127"/>
                <a:sym typeface="Wingdings" pitchFamily="2" charset="2"/>
              </a:rPr>
              <a:t>(?)</a:t>
            </a:r>
            <a:br>
              <a:rPr lang="en-US" altLang="ko-KR" sz="1400" dirty="0">
                <a:latin typeface="NanumSquareOTF" panose="020B0600000101010101" pitchFamily="34" charset="-127"/>
                <a:ea typeface="NanumSquareOTF" panose="020B0600000101010101" pitchFamily="34" charset="-127"/>
              </a:rPr>
            </a:br>
            <a:br>
              <a:rPr lang="en-US" altLang="ko-KR" sz="1400" dirty="0">
                <a:latin typeface="NanumSquareOTF" panose="020B0600000101010101" pitchFamily="34" charset="-127"/>
                <a:ea typeface="NanumSquareOTF" panose="020B0600000101010101" pitchFamily="34" charset="-127"/>
              </a:rPr>
            </a:br>
            <a:endParaRPr lang="en-US" altLang="ko-KR" sz="1400" dirty="0">
              <a:latin typeface="NanumSquareOTF" panose="020B0600000101010101" pitchFamily="34" charset="-127"/>
              <a:ea typeface="NanumSquareOTF" panose="020B0600000101010101" pitchFamily="34" charset="-127"/>
            </a:endParaRPr>
          </a:p>
          <a:p>
            <a:pPr marL="0" indent="0">
              <a:buNone/>
            </a:pPr>
            <a:r>
              <a:rPr lang="en-US" altLang="ko-KR" sz="1400" dirty="0">
                <a:effectLst/>
                <a:latin typeface="NanumSquareOTF" panose="020B0600000101010101" pitchFamily="34" charset="-127"/>
                <a:ea typeface="NanumSquareOTF" panose="020B0600000101010101" pitchFamily="34" charset="-127"/>
              </a:rPr>
              <a:t>+)</a:t>
            </a:r>
            <a:r>
              <a:rPr lang="ko-KR" altLang="en-US" sz="1400" dirty="0">
                <a:effectLst/>
                <a:latin typeface="NanumSquareOTF" panose="020B0600000101010101" pitchFamily="34" charset="-127"/>
                <a:ea typeface="NanumSquareOTF" panose="020B0600000101010101" pitchFamily="34" charset="-127"/>
              </a:rPr>
              <a:t> 단일 </a:t>
            </a:r>
            <a:r>
              <a:rPr lang="en-US" altLang="ko-KR" sz="1400" dirty="0">
                <a:effectLst/>
                <a:latin typeface="NanumSquareOTF" panose="020B0600000101010101" pitchFamily="34" charset="-127"/>
                <a:ea typeface="NanumSquareOTF" panose="020B0600000101010101" pitchFamily="34" charset="-127"/>
              </a:rPr>
              <a:t>product</a:t>
            </a:r>
            <a:r>
              <a:rPr lang="ko-KR" altLang="en-US" sz="1400" dirty="0">
                <a:effectLst/>
                <a:latin typeface="NanumSquareOTF" panose="020B0600000101010101" pitchFamily="34" charset="-127"/>
                <a:ea typeface="NanumSquareOTF" panose="020B0600000101010101" pitchFamily="34" charset="-127"/>
              </a:rPr>
              <a:t> 내에서</a:t>
            </a:r>
            <a:r>
              <a:rPr lang="en-US" altLang="ko-KR" sz="1400" dirty="0">
                <a:effectLst/>
                <a:latin typeface="NanumSquareOTF" panose="020B0600000101010101" pitchFamily="34" charset="-127"/>
                <a:ea typeface="NanumSquareOTF" panose="020B0600000101010101" pitchFamily="34" charset="-127"/>
              </a:rPr>
              <a:t>,</a:t>
            </a:r>
            <a:r>
              <a:rPr lang="ko-KR" altLang="en-US" sz="1400" dirty="0">
                <a:effectLst/>
                <a:latin typeface="NanumSquareOTF" panose="020B0600000101010101" pitchFamily="34" charset="-127"/>
                <a:ea typeface="NanumSquareOTF" panose="020B0600000101010101" pitchFamily="34" charset="-127"/>
              </a:rPr>
              <a:t> </a:t>
            </a:r>
            <a:r>
              <a:rPr lang="en-US" altLang="ko-KR" sz="1400" dirty="0">
                <a:effectLst/>
                <a:latin typeface="NanumSquareOTF" panose="020B0600000101010101" pitchFamily="34" charset="-127"/>
                <a:ea typeface="NanumSquareOTF" panose="020B0600000101010101" pitchFamily="34" charset="-127"/>
              </a:rPr>
              <a:t>FR</a:t>
            </a:r>
            <a:r>
              <a:rPr lang="ko-KR" altLang="en-US" sz="1400" dirty="0">
                <a:effectLst/>
                <a:latin typeface="NanumSquareOTF" panose="020B0600000101010101" pitchFamily="34" charset="-127"/>
                <a:ea typeface="NanumSquareOTF" panose="020B0600000101010101" pitchFamily="34" charset="-127"/>
              </a:rPr>
              <a:t>을 충족하기 위한 여러가지 대안들 중</a:t>
            </a:r>
            <a:r>
              <a:rPr lang="en-US" altLang="ko-KR" sz="1400" dirty="0">
                <a:effectLst/>
                <a:latin typeface="NanumSquareOTF" panose="020B0600000101010101" pitchFamily="34" charset="-127"/>
                <a:ea typeface="NanumSquareOTF" panose="020B0600000101010101" pitchFamily="34" charset="-127"/>
              </a:rPr>
              <a:t>,</a:t>
            </a:r>
            <a:r>
              <a:rPr lang="ko-KR" altLang="en-US" sz="1400" dirty="0">
                <a:effectLst/>
                <a:latin typeface="NanumSquareOTF" panose="020B0600000101010101" pitchFamily="34" charset="-127"/>
                <a:ea typeface="NanumSquareOTF" panose="020B0600000101010101" pitchFamily="34" charset="-127"/>
              </a:rPr>
              <a:t> 제품의 구조의 복잡성을 최소화하는 방향으로 대안을 선</a:t>
            </a:r>
            <a:r>
              <a:rPr lang="ko-KR" altLang="en-US" sz="1400" dirty="0">
                <a:latin typeface="NanumSquareOTF" panose="020B0600000101010101" pitchFamily="34" charset="-127"/>
                <a:ea typeface="NanumSquareOTF" panose="020B0600000101010101" pitchFamily="34" charset="-127"/>
              </a:rPr>
              <a:t>택하는 방법론 존재</a:t>
            </a:r>
            <a:br>
              <a:rPr lang="en-US" altLang="ko-KR" sz="1400" dirty="0">
                <a:latin typeface="NanumSquareOTF" panose="020B0600000101010101" pitchFamily="34" charset="-127"/>
                <a:ea typeface="NanumSquareOTF" panose="020B0600000101010101" pitchFamily="34" charset="-127"/>
              </a:rPr>
            </a:br>
            <a:r>
              <a:rPr lang="en-US" altLang="ko-KR" sz="1400" dirty="0">
                <a:latin typeface="NanumSquareOTF" panose="020B0600000101010101" pitchFamily="34" charset="-127"/>
                <a:ea typeface="NanumSquareOTF" panose="020B0600000101010101" pitchFamily="34" charset="-127"/>
              </a:rPr>
              <a:t>+) </a:t>
            </a:r>
            <a:r>
              <a:rPr lang="ko-KR" altLang="en-US" sz="1400" dirty="0">
                <a:latin typeface="NanumSquareOTF" panose="020B0600000101010101" pitchFamily="34" charset="-127"/>
                <a:ea typeface="NanumSquareOTF" panose="020B0600000101010101" pitchFamily="34" charset="-127"/>
              </a:rPr>
              <a:t>단일 </a:t>
            </a:r>
            <a:r>
              <a:rPr lang="en-US" altLang="ko-KR" sz="1400" dirty="0">
                <a:latin typeface="NanumSquareOTF" panose="020B0600000101010101" pitchFamily="34" charset="-127"/>
                <a:ea typeface="NanumSquareOTF" panose="020B0600000101010101" pitchFamily="34" charset="-127"/>
              </a:rPr>
              <a:t>product </a:t>
            </a:r>
            <a:r>
              <a:rPr lang="ko-KR" altLang="en-US" sz="1400" dirty="0">
                <a:latin typeface="NanumSquareOTF" panose="020B0600000101010101" pitchFamily="34" charset="-127"/>
                <a:ea typeface="NanumSquareOTF" panose="020B0600000101010101" pitchFamily="34" charset="-127"/>
              </a:rPr>
              <a:t>노후화에 대한 언급은 많으나</a:t>
            </a:r>
            <a:r>
              <a:rPr lang="en-US" altLang="ko-KR" sz="1400" dirty="0">
                <a:latin typeface="NanumSquareOTF" panose="020B0600000101010101" pitchFamily="34" charset="-127"/>
                <a:ea typeface="NanumSquareOTF" panose="020B0600000101010101" pitchFamily="34" charset="-127"/>
              </a:rPr>
              <a:t>,</a:t>
            </a:r>
            <a:r>
              <a:rPr lang="ko-KR" altLang="en-US" sz="1400" dirty="0">
                <a:latin typeface="NanumSquareOTF" panose="020B0600000101010101" pitchFamily="34" charset="-127"/>
                <a:ea typeface="NanumSquareOTF" panose="020B0600000101010101" pitchFamily="34" charset="-127"/>
              </a:rPr>
              <a:t> </a:t>
            </a:r>
            <a:r>
              <a:rPr lang="en-US" altLang="ko-KR" sz="1400" dirty="0">
                <a:latin typeface="NanumSquareOTF" panose="020B0600000101010101" pitchFamily="34" charset="-127"/>
                <a:ea typeface="NanumSquareOTF" panose="020B0600000101010101" pitchFamily="34" charset="-127"/>
              </a:rPr>
              <a:t>platform</a:t>
            </a:r>
            <a:r>
              <a:rPr lang="ko-KR" altLang="en-US" sz="1400" dirty="0">
                <a:latin typeface="NanumSquareOTF" panose="020B0600000101010101" pitchFamily="34" charset="-127"/>
                <a:ea typeface="NanumSquareOTF" panose="020B0600000101010101" pitchFamily="34" charset="-127"/>
              </a:rPr>
              <a:t> </a:t>
            </a:r>
            <a:r>
              <a:rPr lang="en-US" altLang="ko-KR" sz="1400" dirty="0">
                <a:latin typeface="NanumSquareOTF" panose="020B0600000101010101" pitchFamily="34" charset="-127"/>
                <a:ea typeface="NanumSquareOTF" panose="020B0600000101010101" pitchFamily="34" charset="-127"/>
              </a:rPr>
              <a:t>component</a:t>
            </a:r>
            <a:r>
              <a:rPr lang="ko-KR" altLang="en-US" sz="1400" dirty="0">
                <a:latin typeface="NanumSquareOTF" panose="020B0600000101010101" pitchFamily="34" charset="-127"/>
                <a:ea typeface="NanumSquareOTF" panose="020B0600000101010101" pitchFamily="34" charset="-127"/>
              </a:rPr>
              <a:t>의 노후화를 다룬 논문은 부족</a:t>
            </a:r>
            <a:r>
              <a:rPr lang="en-US" altLang="ko-KR" sz="1400" dirty="0">
                <a:latin typeface="NanumSquareOTF" panose="020B0600000101010101" pitchFamily="34" charset="-127"/>
                <a:ea typeface="NanumSquareOTF" panose="020B0600000101010101" pitchFamily="34" charset="-127"/>
              </a:rPr>
              <a:t>.</a:t>
            </a:r>
          </a:p>
          <a:p>
            <a:pPr marL="0" indent="0">
              <a:buNone/>
            </a:pPr>
            <a:br>
              <a:rPr lang="en-US" altLang="ko-KR" sz="1400" dirty="0">
                <a:effectLst/>
                <a:latin typeface="NanumSquareOTF" panose="020B0600000101010101" pitchFamily="34" charset="-127"/>
                <a:ea typeface="NanumSquareOTF" panose="020B0600000101010101" pitchFamily="34" charset="-127"/>
              </a:rPr>
            </a:br>
            <a:r>
              <a:rPr lang="en-US" altLang="ko-KR" sz="1400" dirty="0">
                <a:effectLst/>
                <a:latin typeface="NanumSquareOTF" panose="020B0600000101010101" pitchFamily="34" charset="-127"/>
                <a:ea typeface="NanumSquareOTF" panose="020B0600000101010101" pitchFamily="34" charset="-127"/>
              </a:rPr>
              <a:t>___________________________________________________________________________________________________</a:t>
            </a:r>
          </a:p>
          <a:p>
            <a:pPr marL="0" indent="0">
              <a:buNone/>
            </a:pPr>
            <a:r>
              <a:rPr lang="ko-KR" altLang="en-US" sz="1400" b="1" dirty="0">
                <a:solidFill>
                  <a:srgbClr val="FF0000"/>
                </a:solidFill>
                <a:effectLst/>
                <a:latin typeface="NanumSquareOTF Bold" panose="020B0600000101010101" pitchFamily="34" charset="-127"/>
                <a:ea typeface="NanumSquareOTF Bold" panose="020B0600000101010101" pitchFamily="34" charset="-127"/>
              </a:rPr>
              <a:t>아직 해결이 안된 부분</a:t>
            </a:r>
            <a:r>
              <a:rPr lang="ko-KR" altLang="en-US" sz="1400" b="1" dirty="0">
                <a:solidFill>
                  <a:srgbClr val="FF0000"/>
                </a:solidFill>
                <a:latin typeface="NanumSquareOTF Bold" panose="020B0600000101010101" pitchFamily="34" charset="-127"/>
                <a:ea typeface="NanumSquareOTF Bold" panose="020B0600000101010101" pitchFamily="34" charset="-127"/>
              </a:rPr>
              <a:t> </a:t>
            </a:r>
            <a:r>
              <a:rPr lang="en-US" altLang="ko-KR" sz="1400" dirty="0">
                <a:latin typeface="NanumSquareOTF" panose="020B0600000101010101" pitchFamily="34" charset="-127"/>
                <a:ea typeface="NanumSquareOTF" panose="020B0600000101010101" pitchFamily="34" charset="-127"/>
              </a:rPr>
              <a:t>:</a:t>
            </a:r>
            <a:r>
              <a:rPr lang="ko-KR" altLang="en-US" sz="1400" dirty="0">
                <a:latin typeface="NanumSquareOTF" panose="020B0600000101010101" pitchFamily="34" charset="-127"/>
                <a:ea typeface="NanumSquareOTF" panose="020B0600000101010101" pitchFamily="34" charset="-127"/>
              </a:rPr>
              <a:t>  그래서</a:t>
            </a:r>
            <a:r>
              <a:rPr lang="en-US" altLang="ko-KR" sz="1400" dirty="0">
                <a:latin typeface="NanumSquareOTF" panose="020B0600000101010101" pitchFamily="34" charset="-127"/>
                <a:ea typeface="NanumSquareOTF" panose="020B0600000101010101" pitchFamily="34" charset="-127"/>
              </a:rPr>
              <a:t>,</a:t>
            </a:r>
            <a:r>
              <a:rPr lang="ko-KR" altLang="en-US" sz="1400" dirty="0">
                <a:latin typeface="NanumSquareOTF" panose="020B0600000101010101" pitchFamily="34" charset="-127"/>
                <a:ea typeface="NanumSquareOTF" panose="020B0600000101010101" pitchFamily="34" charset="-127"/>
              </a:rPr>
              <a:t> 어떤 </a:t>
            </a:r>
            <a:r>
              <a:rPr lang="en-US" altLang="ko-KR" sz="1400" dirty="0">
                <a:latin typeface="NanumSquareOTF" panose="020B0600000101010101" pitchFamily="34" charset="-127"/>
                <a:ea typeface="NanumSquareOTF" panose="020B0600000101010101" pitchFamily="34" charset="-127"/>
              </a:rPr>
              <a:t>FR</a:t>
            </a:r>
            <a:r>
              <a:rPr lang="ko-KR" altLang="en-US" sz="1400" dirty="0">
                <a:latin typeface="NanumSquareOTF" panose="020B0600000101010101" pitchFamily="34" charset="-127"/>
                <a:ea typeface="NanumSquareOTF" panose="020B0600000101010101" pitchFamily="34" charset="-127"/>
              </a:rPr>
              <a:t>을 해결할 수 있는 여러 가능한 대안들이 있는데</a:t>
            </a:r>
            <a:r>
              <a:rPr lang="en-US" altLang="ko-KR" sz="1400" dirty="0">
                <a:latin typeface="NanumSquareOTF" panose="020B0600000101010101" pitchFamily="34" charset="-127"/>
                <a:ea typeface="NanumSquareOTF" panose="020B0600000101010101" pitchFamily="34" charset="-127"/>
              </a:rPr>
              <a:t>,</a:t>
            </a:r>
            <a:r>
              <a:rPr lang="ko-KR" altLang="en-US" sz="1400" dirty="0">
                <a:latin typeface="NanumSquareOTF" panose="020B0600000101010101" pitchFamily="34" charset="-127"/>
                <a:ea typeface="NanumSquareOTF" panose="020B0600000101010101" pitchFamily="34" charset="-127"/>
              </a:rPr>
              <a:t> 실제로 어느 대안을 선택함에 따라서</a:t>
            </a:r>
            <a:br>
              <a:rPr lang="en-US" altLang="ko-KR" sz="1400" dirty="0">
                <a:latin typeface="NanumSquareOTF" panose="020B0600000101010101" pitchFamily="34" charset="-127"/>
                <a:ea typeface="NanumSquareOTF" panose="020B0600000101010101" pitchFamily="34" charset="-127"/>
              </a:rPr>
            </a:br>
            <a:r>
              <a:rPr lang="ko-KR" altLang="en-US" sz="1400" dirty="0">
                <a:latin typeface="NanumSquareOTF" panose="020B0600000101010101" pitchFamily="34" charset="-127"/>
                <a:ea typeface="NanumSquareOTF" panose="020B0600000101010101" pitchFamily="34" charset="-127"/>
              </a:rPr>
              <a:t>                                        </a:t>
            </a:r>
            <a:r>
              <a:rPr lang="en-US" altLang="ko-KR" sz="1400" dirty="0">
                <a:latin typeface="NanumSquareOTF" panose="020B0600000101010101" pitchFamily="34" charset="-127"/>
                <a:ea typeface="NanumSquareOTF" panose="020B0600000101010101" pitchFamily="34" charset="-127"/>
              </a:rPr>
              <a:t>product platform</a:t>
            </a:r>
            <a:r>
              <a:rPr lang="ko-KR" altLang="en-US" sz="1400" dirty="0">
                <a:latin typeface="NanumSquareOTF" panose="020B0600000101010101" pitchFamily="34" charset="-127"/>
                <a:ea typeface="NanumSquareOTF" panose="020B0600000101010101" pitchFamily="34" charset="-127"/>
              </a:rPr>
              <a:t>에 노후화가 실제로 영향이 있는가에 대한 </a:t>
            </a:r>
            <a:r>
              <a:rPr lang="ko-KR" altLang="en-US" sz="1400" dirty="0" err="1">
                <a:latin typeface="NanumSquareOTF" panose="020B0600000101010101" pitchFamily="34" charset="-127"/>
                <a:ea typeface="NanumSquareOTF" panose="020B0600000101010101" pitchFamily="34" charset="-127"/>
              </a:rPr>
              <a:t>매커니즘</a:t>
            </a:r>
            <a:r>
              <a:rPr lang="en-US" altLang="ko-KR" sz="1400" dirty="0">
                <a:latin typeface="NanumSquareOTF" panose="020B0600000101010101" pitchFamily="34" charset="-127"/>
                <a:ea typeface="NanumSquareOTF" panose="020B0600000101010101" pitchFamily="34" charset="-127"/>
              </a:rPr>
              <a:t>.</a:t>
            </a:r>
            <a:r>
              <a:rPr lang="ko-KR" altLang="en-US" sz="1400" dirty="0">
                <a:latin typeface="NanumSquareOTF" panose="020B0600000101010101" pitchFamily="34" charset="-127"/>
                <a:ea typeface="NanumSquareOTF" panose="020B0600000101010101" pitchFamily="34" charset="-127"/>
              </a:rPr>
              <a:t> </a:t>
            </a:r>
            <a:br>
              <a:rPr lang="en-US" altLang="ko-KR" sz="1400" dirty="0">
                <a:latin typeface="NanumSquareOTF" panose="020B0600000101010101" pitchFamily="34" charset="-127"/>
                <a:ea typeface="NanumSquareOTF" panose="020B0600000101010101" pitchFamily="34" charset="-127"/>
              </a:rPr>
            </a:br>
            <a:r>
              <a:rPr lang="en-US" altLang="ko-KR" sz="1400" b="1" dirty="0">
                <a:solidFill>
                  <a:srgbClr val="FF0000"/>
                </a:solidFill>
                <a:latin typeface="NanumSquareOTF Bold" panose="020B0600000101010101" pitchFamily="34" charset="-127"/>
                <a:ea typeface="NanumSquareOTF Bold" panose="020B0600000101010101" pitchFamily="34" charset="-127"/>
              </a:rPr>
              <a:t>&lt;</a:t>
            </a:r>
            <a:r>
              <a:rPr lang="ko-KR" altLang="en-US" sz="1400" b="1" dirty="0">
                <a:solidFill>
                  <a:srgbClr val="FF0000"/>
                </a:solidFill>
                <a:latin typeface="NanumSquareOTF Bold" panose="020B0600000101010101" pitchFamily="34" charset="-127"/>
                <a:ea typeface="NanumSquareOTF Bold" panose="020B0600000101010101" pitchFamily="34" charset="-127"/>
              </a:rPr>
              <a:t>예시를 찾자</a:t>
            </a:r>
            <a:r>
              <a:rPr lang="en-US" altLang="ko-KR" sz="1400" b="1" dirty="0">
                <a:solidFill>
                  <a:srgbClr val="FF0000"/>
                </a:solidFill>
                <a:latin typeface="NanumSquareOTF Bold" panose="020B0600000101010101" pitchFamily="34" charset="-127"/>
                <a:ea typeface="NanumSquareOTF Bold" panose="020B0600000101010101" pitchFamily="34" charset="-127"/>
              </a:rPr>
              <a:t>…&gt;</a:t>
            </a:r>
            <a:br>
              <a:rPr lang="en-US" altLang="ko-KR" sz="1400" dirty="0">
                <a:latin typeface="NanumSquareOTF" panose="020B0600000101010101" pitchFamily="34" charset="-127"/>
                <a:ea typeface="NanumSquareOTF" panose="020B0600000101010101" pitchFamily="34" charset="-127"/>
              </a:rPr>
            </a:br>
            <a:br>
              <a:rPr lang="en-US" altLang="ko-KR" sz="1400" dirty="0">
                <a:latin typeface="NanumSquareOTF" panose="020B0600000101010101" pitchFamily="34" charset="-127"/>
                <a:ea typeface="NanumSquareOTF" panose="020B0600000101010101" pitchFamily="34" charset="-127"/>
              </a:rPr>
            </a:br>
            <a:r>
              <a:rPr lang="ko-KR" altLang="en-US" sz="1400" dirty="0">
                <a:latin typeface="NanumSquareOTF" panose="020B0600000101010101" pitchFamily="34" charset="-127"/>
                <a:ea typeface="NanumSquareOTF" panose="020B0600000101010101" pitchFamily="34" charset="-127"/>
              </a:rPr>
              <a:t>궁금증</a:t>
            </a:r>
            <a:r>
              <a:rPr lang="en-US" altLang="ko-KR" sz="1400" dirty="0">
                <a:latin typeface="NanumSquareOTF" panose="020B0600000101010101" pitchFamily="34" charset="-127"/>
                <a:ea typeface="NanumSquareOTF" panose="020B0600000101010101" pitchFamily="34" charset="-127"/>
              </a:rPr>
              <a:t>)</a:t>
            </a:r>
            <a:r>
              <a:rPr lang="ko-KR" altLang="en-US" sz="1400" dirty="0">
                <a:latin typeface="NanumSquareOTF" panose="020B0600000101010101" pitchFamily="34" charset="-127"/>
                <a:ea typeface="NanumSquareOTF" panose="020B0600000101010101" pitchFamily="34" charset="-127"/>
              </a:rPr>
              <a:t> 이것을 내가 연구하고 싶은 부분인데</a:t>
            </a:r>
            <a:r>
              <a:rPr lang="en-US" altLang="ko-KR" sz="1400" dirty="0">
                <a:latin typeface="NanumSquareOTF" panose="020B0600000101010101" pitchFamily="34" charset="-127"/>
                <a:ea typeface="NanumSquareOTF" panose="020B0600000101010101" pitchFamily="34" charset="-127"/>
              </a:rPr>
              <a:t>,</a:t>
            </a:r>
            <a:r>
              <a:rPr lang="ko-KR" altLang="en-US" sz="1400" dirty="0">
                <a:latin typeface="NanumSquareOTF" panose="020B0600000101010101" pitchFamily="34" charset="-127"/>
                <a:ea typeface="NanumSquareOTF" panose="020B0600000101010101" pitchFamily="34" charset="-127"/>
              </a:rPr>
              <a:t> 이 부분을 찾으면 역설적으로 이미 있는 연구</a:t>
            </a:r>
            <a:r>
              <a:rPr lang="en-US" altLang="ko-KR" sz="1400" dirty="0">
                <a:latin typeface="NanumSquareOTF" panose="020B0600000101010101" pitchFamily="34" charset="-127"/>
                <a:ea typeface="NanumSquareOTF" panose="020B0600000101010101" pitchFamily="34" charset="-127"/>
              </a:rPr>
              <a:t>(?)</a:t>
            </a:r>
            <a:r>
              <a:rPr lang="ko-KR" altLang="en-US" sz="1400" dirty="0">
                <a:latin typeface="NanumSquareOTF" panose="020B0600000101010101" pitchFamily="34" charset="-127"/>
                <a:ea typeface="NanumSquareOTF" panose="020B0600000101010101" pitchFamily="34" charset="-127"/>
              </a:rPr>
              <a:t>가 아닐까</a:t>
            </a:r>
            <a:r>
              <a:rPr lang="en-US" altLang="ko-KR" sz="1400" dirty="0">
                <a:latin typeface="NanumSquareOTF" panose="020B0600000101010101" pitchFamily="34" charset="-127"/>
                <a:ea typeface="NanumSquareOTF" panose="020B0600000101010101" pitchFamily="34" charset="-127"/>
              </a:rPr>
              <a:t>?</a:t>
            </a:r>
          </a:p>
          <a:p>
            <a:pPr marL="0" indent="0">
              <a:buNone/>
            </a:pPr>
            <a:r>
              <a:rPr lang="ko-KR" altLang="en-US" sz="1400" dirty="0">
                <a:latin typeface="NanumSquareOTF" panose="020B0600000101010101" pitchFamily="34" charset="-127"/>
                <a:ea typeface="NanumSquareOTF" panose="020B0600000101010101" pitchFamily="34" charset="-127"/>
              </a:rPr>
              <a:t>그렇다면 돌고 돌아서</a:t>
            </a:r>
            <a:r>
              <a:rPr lang="en-US" altLang="ko-KR" sz="1400" dirty="0">
                <a:latin typeface="NanumSquareOTF" panose="020B0600000101010101" pitchFamily="34" charset="-127"/>
                <a:ea typeface="NanumSquareOTF" panose="020B0600000101010101" pitchFamily="34" charset="-127"/>
              </a:rPr>
              <a:t>,</a:t>
            </a:r>
            <a:r>
              <a:rPr lang="ko-KR" altLang="en-US" sz="1400" dirty="0">
                <a:latin typeface="NanumSquareOTF" panose="020B0600000101010101" pitchFamily="34" charset="-127"/>
                <a:ea typeface="NanumSquareOTF" panose="020B0600000101010101" pitchFamily="34" charset="-127"/>
              </a:rPr>
              <a:t> </a:t>
            </a:r>
            <a:r>
              <a:rPr lang="en-US" altLang="ko-KR" sz="1400" dirty="0">
                <a:latin typeface="NanumSquareOTF" panose="020B0600000101010101" pitchFamily="34" charset="-127"/>
                <a:ea typeface="NanumSquareOTF" panose="020B0600000101010101" pitchFamily="34" charset="-127"/>
              </a:rPr>
              <a:t>platform component</a:t>
            </a:r>
            <a:r>
              <a:rPr lang="ko-KR" altLang="en-US" sz="1400" dirty="0">
                <a:latin typeface="NanumSquareOTF" panose="020B0600000101010101" pitchFamily="34" charset="-127"/>
                <a:ea typeface="NanumSquareOTF" panose="020B0600000101010101" pitchFamily="34" charset="-127"/>
              </a:rPr>
              <a:t>와 </a:t>
            </a:r>
            <a:r>
              <a:rPr lang="en-US" altLang="ko-KR" sz="1400" dirty="0">
                <a:latin typeface="NanumSquareOTF" panose="020B0600000101010101" pitchFamily="34" charset="-127"/>
                <a:ea typeface="NanumSquareOTF" panose="020B0600000101010101" pitchFamily="34" charset="-127"/>
              </a:rPr>
              <a:t>variant (unique) component </a:t>
            </a:r>
            <a:r>
              <a:rPr lang="ko-KR" altLang="en-US" sz="1400" dirty="0" err="1">
                <a:latin typeface="NanumSquareOTF" panose="020B0600000101010101" pitchFamily="34" charset="-127"/>
                <a:ea typeface="NanumSquareOTF" panose="020B0600000101010101" pitchFamily="34" charset="-127"/>
              </a:rPr>
              <a:t>와의</a:t>
            </a:r>
            <a:r>
              <a:rPr lang="ko-KR" altLang="en-US" sz="1400" dirty="0">
                <a:latin typeface="NanumSquareOTF" panose="020B0600000101010101" pitchFamily="34" charset="-127"/>
                <a:ea typeface="NanumSquareOTF" panose="020B0600000101010101" pitchFamily="34" charset="-127"/>
              </a:rPr>
              <a:t> </a:t>
            </a:r>
            <a:r>
              <a:rPr lang="en-US" altLang="ko-KR" sz="1400" dirty="0">
                <a:latin typeface="NanumSquareOTF" panose="020B0600000101010101" pitchFamily="34" charset="-127"/>
                <a:ea typeface="NanumSquareOTF" panose="020B0600000101010101" pitchFamily="34" charset="-127"/>
              </a:rPr>
              <a:t>interface</a:t>
            </a:r>
            <a:r>
              <a:rPr lang="ko-KR" altLang="en-US" sz="1400" dirty="0" err="1">
                <a:latin typeface="NanumSquareOTF" panose="020B0600000101010101" pitchFamily="34" charset="-127"/>
                <a:ea typeface="NanumSquareOTF" panose="020B0600000101010101" pitchFamily="34" charset="-127"/>
              </a:rPr>
              <a:t>를</a:t>
            </a:r>
            <a:r>
              <a:rPr lang="ko-KR" altLang="en-US" sz="1400" dirty="0">
                <a:latin typeface="NanumSquareOTF" panose="020B0600000101010101" pitchFamily="34" charset="-127"/>
                <a:ea typeface="NanumSquareOTF" panose="020B0600000101010101" pitchFamily="34" charset="-127"/>
              </a:rPr>
              <a:t> 봐야하나</a:t>
            </a:r>
            <a:r>
              <a:rPr lang="en-US" altLang="ko-KR" sz="1400" dirty="0">
                <a:latin typeface="NanumSquareOTF" panose="020B0600000101010101" pitchFamily="34" charset="-127"/>
                <a:ea typeface="NanumSquareOTF" panose="020B0600000101010101" pitchFamily="34" charset="-127"/>
              </a:rPr>
              <a:t>?</a:t>
            </a:r>
            <a:br>
              <a:rPr lang="en-US" altLang="ko-KR" sz="1400" dirty="0">
                <a:latin typeface="NanumSquareOTF" panose="020B0600000101010101" pitchFamily="34" charset="-127"/>
                <a:ea typeface="NanumSquareOTF" panose="020B0600000101010101" pitchFamily="34" charset="-127"/>
              </a:rPr>
            </a:br>
            <a:br>
              <a:rPr lang="en-US" altLang="ko-KR" sz="1400" dirty="0">
                <a:latin typeface="NanumSquareOTF" panose="020B0600000101010101" pitchFamily="34" charset="-127"/>
                <a:ea typeface="NanumSquareOTF" panose="020B0600000101010101" pitchFamily="34" charset="-127"/>
              </a:rPr>
            </a:br>
            <a:r>
              <a:rPr lang="en-US" altLang="ko-KR" sz="1400" dirty="0">
                <a:latin typeface="NanumSquareOTF" panose="020B0600000101010101" pitchFamily="34" charset="-127"/>
                <a:ea typeface="NanumSquareOTF" panose="020B0600000101010101" pitchFamily="34" charset="-127"/>
              </a:rPr>
              <a:t>[</a:t>
            </a:r>
            <a:r>
              <a:rPr lang="ko-KR" altLang="en-US" sz="1400" b="1" dirty="0">
                <a:solidFill>
                  <a:srgbClr val="0070C0"/>
                </a:solidFill>
                <a:latin typeface="NanumSquareOTF Bold" panose="020B0600000101010101" pitchFamily="34" charset="-127"/>
                <a:ea typeface="NanumSquareOTF Bold" panose="020B0600000101010101" pitchFamily="34" charset="-127"/>
              </a:rPr>
              <a:t>관점의 차이</a:t>
            </a:r>
            <a:r>
              <a:rPr lang="ko-KR" altLang="en-US" sz="1400" dirty="0">
                <a:latin typeface="NanumSquareOTF" panose="020B0600000101010101" pitchFamily="34" charset="-127"/>
                <a:ea typeface="NanumSquareOTF" panose="020B0600000101010101" pitchFamily="34" charset="-127"/>
              </a:rPr>
              <a:t>로</a:t>
            </a:r>
            <a:r>
              <a:rPr lang="en-US" altLang="ko-KR" sz="1400" dirty="0">
                <a:latin typeface="NanumSquareOTF" panose="020B0600000101010101" pitchFamily="34" charset="-127"/>
                <a:ea typeface="NanumSquareOTF" panose="020B0600000101010101" pitchFamily="34" charset="-127"/>
              </a:rPr>
              <a:t>].</a:t>
            </a:r>
            <a:r>
              <a:rPr lang="ko-KR" altLang="en-US" sz="1400" dirty="0">
                <a:latin typeface="NanumSquareOTF" panose="020B0600000101010101" pitchFamily="34" charset="-127"/>
                <a:ea typeface="NanumSquareOTF" panose="020B0600000101010101" pitchFamily="34" charset="-127"/>
              </a:rPr>
              <a:t> 기존 모듈의 </a:t>
            </a:r>
            <a:r>
              <a:rPr lang="en-US" altLang="ko-KR" sz="1400" dirty="0">
                <a:latin typeface="NanumSquareOTF" panose="020B0600000101010101" pitchFamily="34" charset="-127"/>
                <a:ea typeface="NanumSquareOTF" panose="020B0600000101010101" pitchFamily="34" charset="-127"/>
              </a:rPr>
              <a:t>change</a:t>
            </a:r>
            <a:r>
              <a:rPr lang="ko-KR" altLang="en-US" sz="1400" dirty="0">
                <a:latin typeface="NanumSquareOTF" panose="020B0600000101010101" pitchFamily="34" charset="-127"/>
                <a:ea typeface="NanumSquareOTF" panose="020B0600000101010101" pitchFamily="34" charset="-127"/>
              </a:rPr>
              <a:t> </a:t>
            </a:r>
            <a:r>
              <a:rPr lang="en-US" altLang="ko-KR" sz="1400" dirty="0">
                <a:latin typeface="NanumSquareOTF" panose="020B0600000101010101" pitchFamily="34" charset="-127"/>
                <a:ea typeface="NanumSquareOTF" panose="020B0600000101010101" pitchFamily="34" charset="-127"/>
              </a:rPr>
              <a:t>propagation</a:t>
            </a:r>
            <a:r>
              <a:rPr lang="ko-KR" altLang="en-US" sz="1400" dirty="0" err="1">
                <a:latin typeface="NanumSquareOTF" panose="020B0600000101010101" pitchFamily="34" charset="-127"/>
                <a:ea typeface="NanumSquareOTF" panose="020B0600000101010101" pitchFamily="34" charset="-127"/>
              </a:rPr>
              <a:t>으로</a:t>
            </a:r>
            <a:r>
              <a:rPr lang="ko-KR" altLang="en-US" sz="1400" dirty="0">
                <a:latin typeface="NanumSquareOTF" panose="020B0600000101010101" pitchFamily="34" charset="-127"/>
                <a:ea typeface="NanumSquareOTF" panose="020B0600000101010101" pitchFamily="34" charset="-127"/>
              </a:rPr>
              <a:t> 인한 변화가 가능했지만</a:t>
            </a:r>
            <a:r>
              <a:rPr lang="en-US" altLang="ko-KR" sz="1400" dirty="0">
                <a:latin typeface="NanumSquareOTF" panose="020B0600000101010101" pitchFamily="34" charset="-127"/>
                <a:ea typeface="NanumSquareOTF" panose="020B0600000101010101" pitchFamily="34" charset="-127"/>
              </a:rPr>
              <a:t>,</a:t>
            </a:r>
            <a:r>
              <a:rPr lang="ko-KR" altLang="en-US" sz="1400" dirty="0">
                <a:latin typeface="NanumSquareOTF" panose="020B0600000101010101" pitchFamily="34" charset="-127"/>
                <a:ea typeface="NanumSquareOTF" panose="020B0600000101010101" pitchFamily="34" charset="-127"/>
              </a:rPr>
              <a:t> </a:t>
            </a:r>
            <a:r>
              <a:rPr lang="en-US" altLang="ko-KR" sz="1400" dirty="0">
                <a:latin typeface="NanumSquareOTF" panose="020B0600000101010101" pitchFamily="34" charset="-127"/>
                <a:ea typeface="NanumSquareOTF" panose="020B0600000101010101" pitchFamily="34" charset="-127"/>
              </a:rPr>
              <a:t>platform</a:t>
            </a:r>
            <a:r>
              <a:rPr lang="ko-KR" altLang="en-US" sz="1400" dirty="0">
                <a:latin typeface="NanumSquareOTF" panose="020B0600000101010101" pitchFamily="34" charset="-127"/>
                <a:ea typeface="NanumSquareOTF" panose="020B0600000101010101" pitchFamily="34" charset="-127"/>
              </a:rPr>
              <a:t>은 변경되지 않은 고정적인 부분이기 때문에</a:t>
            </a:r>
            <a:r>
              <a:rPr lang="en-US" altLang="ko-KR" sz="1400" dirty="0">
                <a:latin typeface="NanumSquareOTF" panose="020B0600000101010101" pitchFamily="34" charset="-127"/>
                <a:ea typeface="NanumSquareOTF" panose="020B0600000101010101" pitchFamily="34" charset="-127"/>
              </a:rPr>
              <a:t>,</a:t>
            </a:r>
          </a:p>
          <a:p>
            <a:pPr marL="0" indent="0">
              <a:buNone/>
            </a:pPr>
            <a:r>
              <a:rPr lang="ko-KR" altLang="en-US" sz="1400" dirty="0">
                <a:effectLst/>
                <a:latin typeface="NanumSquareOTF" panose="020B0600000101010101" pitchFamily="34" charset="-127"/>
                <a:ea typeface="NanumSquareOTF" panose="020B0600000101010101" pitchFamily="34" charset="-127"/>
              </a:rPr>
              <a:t>그에 대한 </a:t>
            </a:r>
            <a:r>
              <a:rPr lang="en-US" altLang="ko-KR" sz="1400" dirty="0">
                <a:effectLst/>
                <a:latin typeface="NanumSquareOTF" panose="020B0600000101010101" pitchFamily="34" charset="-127"/>
                <a:ea typeface="NanumSquareOTF" panose="020B0600000101010101" pitchFamily="34" charset="-127"/>
              </a:rPr>
              <a:t>cost</a:t>
            </a:r>
            <a:r>
              <a:rPr lang="ko-KR" altLang="en-US" sz="1400" dirty="0" err="1">
                <a:effectLst/>
                <a:latin typeface="NanumSquareOTF" panose="020B0600000101010101" pitchFamily="34" charset="-127"/>
                <a:ea typeface="NanumSquareOTF" panose="020B0600000101010101" pitchFamily="34" charset="-127"/>
              </a:rPr>
              <a:t>를</a:t>
            </a:r>
            <a:r>
              <a:rPr lang="ko-KR" altLang="en-US" sz="1400" dirty="0">
                <a:effectLst/>
                <a:latin typeface="NanumSquareOTF" panose="020B0600000101010101" pitchFamily="34" charset="-127"/>
                <a:ea typeface="NanumSquareOTF" panose="020B0600000101010101" pitchFamily="34" charset="-127"/>
              </a:rPr>
              <a:t> 해당 모듈이 더 책임을 져야했다</a:t>
            </a:r>
            <a:r>
              <a:rPr lang="en-US" altLang="ko-KR" sz="1400" dirty="0">
                <a:effectLst/>
                <a:latin typeface="NanumSquareOTF" panose="020B0600000101010101" pitchFamily="34" charset="-127"/>
                <a:ea typeface="NanumSquareOTF" panose="020B0600000101010101" pitchFamily="34" charset="-127"/>
              </a:rPr>
              <a:t>.</a:t>
            </a:r>
            <a:r>
              <a:rPr lang="ko-KR" altLang="en-US" sz="1400" dirty="0">
                <a:effectLst/>
                <a:latin typeface="NanumSquareOTF" panose="020B0600000101010101" pitchFamily="34" charset="-127"/>
                <a:ea typeface="NanumSquareOTF" panose="020B0600000101010101" pitchFamily="34" charset="-127"/>
              </a:rPr>
              <a:t> </a:t>
            </a:r>
            <a:r>
              <a:rPr lang="en-US" altLang="ko-KR" sz="1400" dirty="0">
                <a:effectLst/>
                <a:latin typeface="NanumSquareOTF" panose="020B0600000101010101" pitchFamily="34" charset="-127"/>
                <a:ea typeface="NanumSquareOTF" panose="020B0600000101010101" pitchFamily="34" charset="-127"/>
              </a:rPr>
              <a:t>[design </a:t>
            </a:r>
            <a:r>
              <a:rPr lang="ko-KR" altLang="en-US" sz="1400" dirty="0">
                <a:effectLst/>
                <a:latin typeface="NanumSquareOTF" panose="020B0600000101010101" pitchFamily="34" charset="-127"/>
                <a:ea typeface="NanumSquareOTF" panose="020B0600000101010101" pitchFamily="34" charset="-127"/>
              </a:rPr>
              <a:t>단계에서</a:t>
            </a:r>
            <a:r>
              <a:rPr lang="en-US" altLang="ko-KR" sz="1400" dirty="0">
                <a:effectLst/>
                <a:latin typeface="NanumSquareOTF" panose="020B0600000101010101" pitchFamily="34" charset="-127"/>
                <a:ea typeface="NanumSquareOTF" panose="020B0600000101010101" pitchFamily="34" charset="-127"/>
              </a:rPr>
              <a:t>,</a:t>
            </a:r>
            <a:r>
              <a:rPr lang="ko-KR" altLang="en-US" sz="1400" dirty="0">
                <a:latin typeface="NanumSquareOTF" panose="020B0600000101010101" pitchFamily="34" charset="-127"/>
                <a:ea typeface="NanumSquareOTF" panose="020B0600000101010101" pitchFamily="34" charset="-127"/>
              </a:rPr>
              <a:t> </a:t>
            </a:r>
            <a:r>
              <a:rPr lang="en-US" altLang="ko-KR" sz="1400" dirty="0">
                <a:latin typeface="NanumSquareOTF" panose="020B0600000101010101" pitchFamily="34" charset="-127"/>
                <a:ea typeface="NanumSquareOTF" panose="020B0600000101010101" pitchFamily="34" charset="-127"/>
              </a:rPr>
              <a:t>variant</a:t>
            </a:r>
            <a:r>
              <a:rPr lang="ko-KR" altLang="en-US" sz="1400" dirty="0">
                <a:latin typeface="NanumSquareOTF" panose="020B0600000101010101" pitchFamily="34" charset="-127"/>
                <a:ea typeface="NanumSquareOTF" panose="020B0600000101010101" pitchFamily="34" charset="-127"/>
              </a:rPr>
              <a:t> </a:t>
            </a:r>
            <a:r>
              <a:rPr lang="en-US" altLang="ko-KR" sz="1400" dirty="0">
                <a:latin typeface="NanumSquareOTF" panose="020B0600000101010101" pitchFamily="34" charset="-127"/>
                <a:ea typeface="NanumSquareOTF" panose="020B0600000101010101" pitchFamily="34" charset="-127"/>
              </a:rPr>
              <a:t>module (component</a:t>
            </a:r>
            <a:r>
              <a:rPr lang="ko-KR" altLang="en-US" sz="1400" dirty="0">
                <a:latin typeface="NanumSquareOTF" panose="020B0600000101010101" pitchFamily="34" charset="-127"/>
                <a:ea typeface="NanumSquareOTF" panose="020B0600000101010101" pitchFamily="34" charset="-127"/>
              </a:rPr>
              <a:t>에 더 많은 </a:t>
            </a:r>
            <a:r>
              <a:rPr lang="en-US" altLang="ko-KR" sz="1400" dirty="0">
                <a:latin typeface="NanumSquareOTF" panose="020B0600000101010101" pitchFamily="34" charset="-127"/>
                <a:ea typeface="NanumSquareOTF" panose="020B0600000101010101" pitchFamily="34" charset="-127"/>
              </a:rPr>
              <a:t>cost</a:t>
            </a:r>
            <a:r>
              <a:rPr lang="ko-KR" altLang="en-US" sz="1400" dirty="0">
                <a:latin typeface="NanumSquareOTF" panose="020B0600000101010101" pitchFamily="34" charset="-127"/>
                <a:ea typeface="NanumSquareOTF" panose="020B0600000101010101" pitchFamily="34" charset="-127"/>
              </a:rPr>
              <a:t> </a:t>
            </a:r>
            <a:r>
              <a:rPr lang="en-US" altLang="ko-KR" sz="1400" dirty="0">
                <a:latin typeface="NanumSquareOTF" panose="020B0600000101010101" pitchFamily="34" charset="-127"/>
                <a:ea typeface="NanumSquareOTF" panose="020B0600000101010101" pitchFamily="34" charset="-127"/>
              </a:rPr>
              <a:t>&amp;</a:t>
            </a:r>
            <a:r>
              <a:rPr lang="ko-KR" altLang="en-US" sz="1400" dirty="0">
                <a:latin typeface="NanumSquareOTF" panose="020B0600000101010101" pitchFamily="34" charset="-127"/>
                <a:ea typeface="NanumSquareOTF" panose="020B0600000101010101" pitchFamily="34" charset="-127"/>
              </a:rPr>
              <a:t> </a:t>
            </a:r>
            <a:r>
              <a:rPr lang="en-US" altLang="ko-KR" sz="1400" dirty="0">
                <a:latin typeface="NanumSquareOTF" panose="020B0600000101010101" pitchFamily="34" charset="-127"/>
                <a:ea typeface="NanumSquareOTF" panose="020B0600000101010101" pitchFamily="34" charset="-127"/>
              </a:rPr>
              <a:t>duration</a:t>
            </a:r>
            <a:r>
              <a:rPr lang="ko-KR" altLang="en-US" sz="1400" dirty="0">
                <a:latin typeface="NanumSquareOTF" panose="020B0600000101010101" pitchFamily="34" charset="-127"/>
                <a:ea typeface="NanumSquareOTF" panose="020B0600000101010101" pitchFamily="34" charset="-127"/>
              </a:rPr>
              <a:t>을 요구</a:t>
            </a:r>
            <a:r>
              <a:rPr lang="en-US" altLang="ko-KR" sz="1400" dirty="0">
                <a:latin typeface="NanumSquareOTF" panose="020B0600000101010101" pitchFamily="34" charset="-127"/>
                <a:ea typeface="NanumSquareOTF" panose="020B0600000101010101" pitchFamily="34" charset="-127"/>
              </a:rPr>
              <a:t>]</a:t>
            </a:r>
          </a:p>
          <a:p>
            <a:pPr marL="0" indent="0">
              <a:buNone/>
            </a:pPr>
            <a:r>
              <a:rPr lang="ko-KR" altLang="en-US" sz="1400" dirty="0">
                <a:effectLst/>
                <a:latin typeface="NanumSquareOTF" panose="020B0600000101010101" pitchFamily="34" charset="-127"/>
                <a:ea typeface="NanumSquareOTF" panose="020B0600000101010101" pitchFamily="34" charset="-127"/>
              </a:rPr>
              <a:t>따라서</a:t>
            </a:r>
            <a:r>
              <a:rPr lang="ko-KR" altLang="en-US" sz="1400" dirty="0">
                <a:latin typeface="NanumSquareOTF" panose="020B0600000101010101" pitchFamily="34" charset="-127"/>
                <a:ea typeface="NanumSquareOTF" panose="020B0600000101010101" pitchFamily="34" charset="-127"/>
              </a:rPr>
              <a:t> 기존엔</a:t>
            </a:r>
            <a:r>
              <a:rPr lang="en-US" altLang="ko-KR" sz="1400" dirty="0">
                <a:effectLst/>
                <a:latin typeface="NanumSquareOTF" panose="020B0600000101010101" pitchFamily="34" charset="-127"/>
                <a:ea typeface="NanumSquareOTF" panose="020B0600000101010101" pitchFamily="34" charset="-127"/>
              </a:rPr>
              <a:t>,</a:t>
            </a:r>
            <a:r>
              <a:rPr lang="ko-KR" altLang="en-US" sz="1400" dirty="0">
                <a:effectLst/>
                <a:latin typeface="NanumSquareOTF" panose="020B0600000101010101" pitchFamily="34" charset="-127"/>
                <a:ea typeface="NanumSquareOTF" panose="020B0600000101010101" pitchFamily="34" charset="-127"/>
              </a:rPr>
              <a:t> 서로가 </a:t>
            </a:r>
            <a:r>
              <a:rPr lang="en-US" altLang="ko-KR" sz="1400" dirty="0">
                <a:effectLst/>
                <a:latin typeface="NanumSquareOTF" panose="020B0600000101010101" pitchFamily="34" charset="-127"/>
                <a:ea typeface="NanumSquareOTF" panose="020B0600000101010101" pitchFamily="34" charset="-127"/>
              </a:rPr>
              <a:t>change propagation (coupling)</a:t>
            </a:r>
            <a:r>
              <a:rPr lang="ko-KR" altLang="en-US" sz="1400" dirty="0" err="1">
                <a:effectLst/>
                <a:latin typeface="NanumSquareOTF" panose="020B0600000101010101" pitchFamily="34" charset="-127"/>
                <a:ea typeface="NanumSquareOTF" panose="020B0600000101010101" pitchFamily="34" charset="-127"/>
              </a:rPr>
              <a:t>으로</a:t>
            </a:r>
            <a:r>
              <a:rPr lang="ko-KR" altLang="en-US" sz="1400" dirty="0">
                <a:effectLst/>
                <a:latin typeface="NanumSquareOTF" panose="020B0600000101010101" pitchFamily="34" charset="-127"/>
                <a:ea typeface="NanumSquareOTF" panose="020B0600000101010101" pitchFamily="34" charset="-127"/>
              </a:rPr>
              <a:t> 인해 변화가 가능하다는 조건 </a:t>
            </a:r>
            <a:r>
              <a:rPr lang="en-US" altLang="ko-KR" sz="1400" dirty="0">
                <a:effectLst/>
                <a:latin typeface="NanumSquareOTF" panose="020B0600000101010101" pitchFamily="34" charset="-127"/>
                <a:ea typeface="NanumSquareOTF" panose="020B0600000101010101" pitchFamily="34" charset="-127"/>
                <a:sym typeface="Wingdings" pitchFamily="2" charset="2"/>
              </a:rPr>
              <a:t></a:t>
            </a:r>
            <a:r>
              <a:rPr lang="ko-KR" altLang="en-US" sz="1400" dirty="0">
                <a:effectLst/>
                <a:latin typeface="NanumSquareOTF" panose="020B0600000101010101" pitchFamily="34" charset="-127"/>
                <a:ea typeface="NanumSquareOTF" panose="020B0600000101010101" pitchFamily="34" charset="-127"/>
                <a:sym typeface="Wingdings" pitchFamily="2" charset="2"/>
              </a:rPr>
              <a:t> 점차 </a:t>
            </a:r>
            <a:r>
              <a:rPr lang="en-US" altLang="ko-KR" sz="1400" dirty="0">
                <a:latin typeface="NanumSquareOTF" panose="020B0600000101010101" pitchFamily="34" charset="-127"/>
                <a:ea typeface="NanumSquareOTF" panose="020B0600000101010101" pitchFamily="34" charset="-127"/>
                <a:sym typeface="Wingdings" pitchFamily="2" charset="2"/>
              </a:rPr>
              <a:t>variant</a:t>
            </a:r>
            <a:r>
              <a:rPr lang="ko-KR" altLang="en-US" sz="1400" dirty="0">
                <a:latin typeface="NanumSquareOTF" panose="020B0600000101010101" pitchFamily="34" charset="-127"/>
                <a:ea typeface="NanumSquareOTF" panose="020B0600000101010101" pitchFamily="34" charset="-127"/>
                <a:sym typeface="Wingdings" pitchFamily="2" charset="2"/>
              </a:rPr>
              <a:t> 개발에 더 많은 부담을 </a:t>
            </a:r>
            <a:r>
              <a:rPr lang="ko-KR" altLang="en-US" sz="1400" dirty="0" err="1">
                <a:latin typeface="NanumSquareOTF" panose="020B0600000101010101" pitchFamily="34" charset="-127"/>
                <a:ea typeface="NanumSquareOTF" panose="020B0600000101010101" pitchFamily="34" charset="-127"/>
                <a:sym typeface="Wingdings" pitchFamily="2" charset="2"/>
              </a:rPr>
              <a:t>지어줌</a:t>
            </a:r>
            <a:r>
              <a:rPr lang="en-US" altLang="ko-KR" sz="1400" dirty="0">
                <a:latin typeface="NanumSquareOTF" panose="020B0600000101010101" pitchFamily="34" charset="-127"/>
                <a:ea typeface="NanumSquareOTF" panose="020B0600000101010101" pitchFamily="34" charset="-127"/>
                <a:sym typeface="Wingdings" pitchFamily="2" charset="2"/>
              </a:rPr>
              <a:t>.  </a:t>
            </a:r>
            <a:r>
              <a:rPr lang="ko-KR" altLang="en-US" sz="1400" dirty="0">
                <a:latin typeface="NanumSquareOTF" panose="020B0600000101010101" pitchFamily="34" charset="-127"/>
                <a:ea typeface="NanumSquareOTF" panose="020B0600000101010101" pitchFamily="34" charset="-127"/>
                <a:sym typeface="Wingdings" pitchFamily="2" charset="2"/>
              </a:rPr>
              <a:t>아예 안되면 절대적인 플랫폼 노후화</a:t>
            </a:r>
            <a:endParaRPr lang="en" altLang="ko-KR" sz="1400" dirty="0">
              <a:effectLst/>
              <a:latin typeface="NanumSquareOTF" panose="020B0600000101010101" pitchFamily="34" charset="-127"/>
              <a:ea typeface="NanumSquareOTF" panose="020B0600000101010101" pitchFamily="34" charset="-127"/>
            </a:endParaRPr>
          </a:p>
        </p:txBody>
      </p:sp>
      <p:cxnSp>
        <p:nvCxnSpPr>
          <p:cNvPr id="6" name="직선 연결선[R] 5">
            <a:extLst>
              <a:ext uri="{FF2B5EF4-FFF2-40B4-BE49-F238E27FC236}">
                <a16:creationId xmlns:a16="http://schemas.microsoft.com/office/drawing/2014/main" id="{73D7E0FC-CB15-2730-A654-1ADB9AF2610D}"/>
              </a:ext>
            </a:extLst>
          </p:cNvPr>
          <p:cNvCxnSpPr/>
          <p:nvPr/>
        </p:nvCxnSpPr>
        <p:spPr>
          <a:xfrm>
            <a:off x="0" y="759903"/>
            <a:ext cx="1219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내용 개체 틀 2">
            <a:extLst>
              <a:ext uri="{FF2B5EF4-FFF2-40B4-BE49-F238E27FC236}">
                <a16:creationId xmlns:a16="http://schemas.microsoft.com/office/drawing/2014/main" id="{59800D6C-9542-EF7B-701A-0AE4324B9AE5}"/>
              </a:ext>
            </a:extLst>
          </p:cNvPr>
          <p:cNvSpPr txBox="1">
            <a:spLocks/>
          </p:cNvSpPr>
          <p:nvPr/>
        </p:nvSpPr>
        <p:spPr>
          <a:xfrm>
            <a:off x="585284" y="213170"/>
            <a:ext cx="7361287" cy="4154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US" altLang="ko-KR" sz="2400" b="1" dirty="0">
                <a:latin typeface="+mj-ea"/>
                <a:ea typeface="+mj-ea"/>
                <a:sym typeface="Wingdings" pitchFamily="2" charset="2"/>
              </a:rPr>
              <a:t>Platform Obsolescence</a:t>
            </a:r>
            <a:r>
              <a:rPr kumimoji="1" lang="ko-KR" altLang="en-US" sz="2400" b="1" dirty="0">
                <a:latin typeface="+mj-ea"/>
                <a:ea typeface="+mj-ea"/>
                <a:sym typeface="Wingdings" pitchFamily="2" charset="2"/>
              </a:rPr>
              <a:t> 여러 논문에서의 근거모음</a:t>
            </a:r>
            <a:endParaRPr kumimoji="1" lang="en-US" altLang="ko-KR" sz="2400" b="1" dirty="0">
              <a:latin typeface="+mj-ea"/>
              <a:ea typeface="+mj-ea"/>
              <a:sym typeface="Wingdings" pitchFamily="2" charset="2"/>
            </a:endParaRPr>
          </a:p>
        </p:txBody>
      </p:sp>
      <p:pic>
        <p:nvPicPr>
          <p:cNvPr id="5" name="그림 4">
            <a:extLst>
              <a:ext uri="{FF2B5EF4-FFF2-40B4-BE49-F238E27FC236}">
                <a16:creationId xmlns:a16="http://schemas.microsoft.com/office/drawing/2014/main" id="{736323E8-D546-38BA-B500-ABB9FA399F16}"/>
              </a:ext>
            </a:extLst>
          </p:cNvPr>
          <p:cNvPicPr>
            <a:picLocks noChangeAspect="1"/>
          </p:cNvPicPr>
          <p:nvPr/>
        </p:nvPicPr>
        <p:blipFill>
          <a:blip r:embed="rId3"/>
          <a:stretch>
            <a:fillRect/>
          </a:stretch>
        </p:blipFill>
        <p:spPr>
          <a:xfrm>
            <a:off x="-4852340" y="759903"/>
            <a:ext cx="4594432" cy="4564743"/>
          </a:xfrm>
          <a:prstGeom prst="rect">
            <a:avLst/>
          </a:prstGeom>
        </p:spPr>
      </p:pic>
      <p:pic>
        <p:nvPicPr>
          <p:cNvPr id="2" name="그림 1">
            <a:extLst>
              <a:ext uri="{FF2B5EF4-FFF2-40B4-BE49-F238E27FC236}">
                <a16:creationId xmlns:a16="http://schemas.microsoft.com/office/drawing/2014/main" id="{E94918CD-BECB-DAC1-8114-6FB9BEA50114}"/>
              </a:ext>
            </a:extLst>
          </p:cNvPr>
          <p:cNvPicPr>
            <a:picLocks noChangeAspect="1"/>
          </p:cNvPicPr>
          <p:nvPr/>
        </p:nvPicPr>
        <p:blipFill>
          <a:blip r:embed="rId4"/>
          <a:stretch>
            <a:fillRect/>
          </a:stretch>
        </p:blipFill>
        <p:spPr>
          <a:xfrm>
            <a:off x="-3691205" y="5431970"/>
            <a:ext cx="4276489" cy="1683657"/>
          </a:xfrm>
          <a:prstGeom prst="rect">
            <a:avLst/>
          </a:prstGeom>
        </p:spPr>
      </p:pic>
    </p:spTree>
    <p:extLst>
      <p:ext uri="{BB962C8B-B14F-4D97-AF65-F5344CB8AC3E}">
        <p14:creationId xmlns:p14="http://schemas.microsoft.com/office/powerpoint/2010/main" val="3197884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R] 5">
            <a:extLst>
              <a:ext uri="{FF2B5EF4-FFF2-40B4-BE49-F238E27FC236}">
                <a16:creationId xmlns:a16="http://schemas.microsoft.com/office/drawing/2014/main" id="{73D7E0FC-CB15-2730-A654-1ADB9AF2610D}"/>
              </a:ext>
            </a:extLst>
          </p:cNvPr>
          <p:cNvCxnSpPr/>
          <p:nvPr/>
        </p:nvCxnSpPr>
        <p:spPr>
          <a:xfrm>
            <a:off x="0" y="759903"/>
            <a:ext cx="1219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내용 개체 틀 2">
            <a:extLst>
              <a:ext uri="{FF2B5EF4-FFF2-40B4-BE49-F238E27FC236}">
                <a16:creationId xmlns:a16="http://schemas.microsoft.com/office/drawing/2014/main" id="{59800D6C-9542-EF7B-701A-0AE4324B9AE5}"/>
              </a:ext>
            </a:extLst>
          </p:cNvPr>
          <p:cNvSpPr txBox="1">
            <a:spLocks/>
          </p:cNvSpPr>
          <p:nvPr/>
        </p:nvSpPr>
        <p:spPr>
          <a:xfrm>
            <a:off x="585284" y="213170"/>
            <a:ext cx="7361287" cy="4154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US" altLang="ko-KR" sz="2400" b="1" dirty="0">
                <a:latin typeface="+mj-ea"/>
                <a:ea typeface="+mj-ea"/>
                <a:sym typeface="Wingdings" pitchFamily="2" charset="2"/>
              </a:rPr>
              <a:t>Platform Obsolescence</a:t>
            </a:r>
            <a:r>
              <a:rPr kumimoji="1" lang="ko-KR" altLang="en-US" sz="2400" b="1" dirty="0">
                <a:latin typeface="+mj-ea"/>
                <a:ea typeface="+mj-ea"/>
                <a:sym typeface="Wingdings" pitchFamily="2" charset="2"/>
              </a:rPr>
              <a:t> 여러 논문에서의 근거모음</a:t>
            </a:r>
            <a:endParaRPr kumimoji="1" lang="en-US" altLang="ko-KR" sz="2400" b="1" dirty="0">
              <a:latin typeface="+mj-ea"/>
              <a:ea typeface="+mj-ea"/>
              <a:sym typeface="Wingdings" pitchFamily="2" charset="2"/>
            </a:endParaRPr>
          </a:p>
        </p:txBody>
      </p:sp>
      <p:pic>
        <p:nvPicPr>
          <p:cNvPr id="9" name="그림 8">
            <a:extLst>
              <a:ext uri="{FF2B5EF4-FFF2-40B4-BE49-F238E27FC236}">
                <a16:creationId xmlns:a16="http://schemas.microsoft.com/office/drawing/2014/main" id="{6235DD64-6C18-E59E-311A-0AA9DA8BD393}"/>
              </a:ext>
            </a:extLst>
          </p:cNvPr>
          <p:cNvPicPr>
            <a:picLocks noChangeAspect="1"/>
          </p:cNvPicPr>
          <p:nvPr/>
        </p:nvPicPr>
        <p:blipFill>
          <a:blip r:embed="rId3"/>
          <a:stretch>
            <a:fillRect/>
          </a:stretch>
        </p:blipFill>
        <p:spPr>
          <a:xfrm>
            <a:off x="585284" y="1354472"/>
            <a:ext cx="4594432" cy="4564743"/>
          </a:xfrm>
          <a:prstGeom prst="rect">
            <a:avLst/>
          </a:prstGeom>
        </p:spPr>
      </p:pic>
      <p:sp>
        <p:nvSpPr>
          <p:cNvPr id="4" name="직사각형 3">
            <a:extLst>
              <a:ext uri="{FF2B5EF4-FFF2-40B4-BE49-F238E27FC236}">
                <a16:creationId xmlns:a16="http://schemas.microsoft.com/office/drawing/2014/main" id="{9C95DACF-411D-B34B-49D1-A35A980FC648}"/>
              </a:ext>
            </a:extLst>
          </p:cNvPr>
          <p:cNvSpPr/>
          <p:nvPr/>
        </p:nvSpPr>
        <p:spPr>
          <a:xfrm>
            <a:off x="1226448" y="4674470"/>
            <a:ext cx="1524000" cy="829056"/>
          </a:xfrm>
          <a:prstGeom prst="rect">
            <a:avLst/>
          </a:prstGeom>
          <a:solidFill>
            <a:srgbClr val="FF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0" name="내용 개체 틀 2">
            <a:extLst>
              <a:ext uri="{FF2B5EF4-FFF2-40B4-BE49-F238E27FC236}">
                <a16:creationId xmlns:a16="http://schemas.microsoft.com/office/drawing/2014/main" id="{386E20B2-00D6-057B-F0CC-43A4379F4FEF}"/>
              </a:ext>
            </a:extLst>
          </p:cNvPr>
          <p:cNvSpPr>
            <a:spLocks noGrp="1"/>
          </p:cNvSpPr>
          <p:nvPr>
            <p:ph idx="1"/>
          </p:nvPr>
        </p:nvSpPr>
        <p:spPr>
          <a:xfrm>
            <a:off x="5820880" y="891194"/>
            <a:ext cx="5826833" cy="5753634"/>
          </a:xfrm>
        </p:spPr>
        <p:txBody>
          <a:bodyPr>
            <a:noAutofit/>
          </a:bodyPr>
          <a:lstStyle/>
          <a:p>
            <a:pPr marL="0" indent="0">
              <a:buNone/>
            </a:pPr>
            <a:r>
              <a:rPr lang="ko-KR" altLang="en-US" sz="1400" dirty="0">
                <a:effectLst/>
                <a:latin typeface="NanumSquareOTF" panose="020B0600000101010101" pitchFamily="34" charset="-127"/>
                <a:ea typeface="NanumSquareOTF" panose="020B0600000101010101" pitchFamily="34" charset="-127"/>
              </a:rPr>
              <a:t>기존 </a:t>
            </a:r>
            <a:r>
              <a:rPr lang="en-US" altLang="ko-KR" sz="1400" dirty="0">
                <a:effectLst/>
                <a:latin typeface="NanumSquareOTF" panose="020B0600000101010101" pitchFamily="34" charset="-127"/>
                <a:ea typeface="NanumSquareOTF" panose="020B0600000101010101" pitchFamily="34" charset="-127"/>
              </a:rPr>
              <a:t>change propagation </a:t>
            </a:r>
            <a:r>
              <a:rPr lang="ko-KR" altLang="en-US" sz="1400" dirty="0">
                <a:effectLst/>
                <a:latin typeface="NanumSquareOTF" panose="020B0600000101010101" pitchFamily="34" charset="-127"/>
                <a:ea typeface="NanumSquareOTF" panose="020B0600000101010101" pitchFamily="34" charset="-127"/>
              </a:rPr>
              <a:t>등에서의 언급처럼</a:t>
            </a:r>
            <a:r>
              <a:rPr lang="en-US" altLang="ko-KR" sz="1400" dirty="0">
                <a:effectLst/>
                <a:latin typeface="NanumSquareOTF" panose="020B0600000101010101" pitchFamily="34" charset="-127"/>
                <a:ea typeface="NanumSquareOTF" panose="020B0600000101010101" pitchFamily="34" charset="-127"/>
              </a:rPr>
              <a:t>.</a:t>
            </a:r>
          </a:p>
          <a:p>
            <a:pPr marL="0" indent="0">
              <a:buNone/>
            </a:pPr>
            <a:r>
              <a:rPr lang="en" altLang="ko-KR" sz="1400" dirty="0">
                <a:latin typeface="NanumSquareOTF" panose="020B0600000101010101" pitchFamily="34" charset="-127"/>
                <a:ea typeface="NanumSquareOTF" panose="020B0600000101010101" pitchFamily="34" charset="-127"/>
              </a:rPr>
              <a:t>Module </a:t>
            </a:r>
            <a:r>
              <a:rPr lang="ko-KR" altLang="en-US" sz="1400" dirty="0">
                <a:latin typeface="NanumSquareOTF" panose="020B0600000101010101" pitchFamily="34" charset="-127"/>
                <a:ea typeface="NanumSquareOTF" panose="020B0600000101010101" pitchFamily="34" charset="-127"/>
              </a:rPr>
              <a:t>내에서의 </a:t>
            </a:r>
            <a:r>
              <a:rPr lang="en-US" altLang="ko-KR" sz="1400" dirty="0">
                <a:latin typeface="NanumSquareOTF" panose="020B0600000101010101" pitchFamily="34" charset="-127"/>
                <a:ea typeface="NanumSquareOTF" panose="020B0600000101010101" pitchFamily="34" charset="-127"/>
              </a:rPr>
              <a:t>interaction</a:t>
            </a:r>
            <a:r>
              <a:rPr lang="ko-KR" altLang="en-US" sz="1400" dirty="0">
                <a:latin typeface="NanumSquareOTF" panose="020B0600000101010101" pitchFamily="34" charset="-127"/>
                <a:ea typeface="NanumSquareOTF" panose="020B0600000101010101" pitchFamily="34" charset="-127"/>
              </a:rPr>
              <a:t>이 높고</a:t>
            </a:r>
            <a:r>
              <a:rPr lang="en-US" altLang="ko-KR" sz="1400" dirty="0">
                <a:latin typeface="NanumSquareOTF" panose="020B0600000101010101" pitchFamily="34" charset="-127"/>
                <a:ea typeface="NanumSquareOTF" panose="020B0600000101010101" pitchFamily="34" charset="-127"/>
              </a:rPr>
              <a:t>, module </a:t>
            </a:r>
            <a:r>
              <a:rPr lang="ko-KR" altLang="en-US" sz="1400" dirty="0">
                <a:latin typeface="NanumSquareOTF" panose="020B0600000101010101" pitchFamily="34" charset="-127"/>
                <a:ea typeface="NanumSquareOTF" panose="020B0600000101010101" pitchFamily="34" charset="-127"/>
              </a:rPr>
              <a:t>간은 낮더라도</a:t>
            </a:r>
            <a:r>
              <a:rPr lang="en-US" altLang="ko-KR" sz="1400" dirty="0">
                <a:latin typeface="NanumSquareOTF" panose="020B0600000101010101" pitchFamily="34" charset="-127"/>
                <a:ea typeface="NanumSquareOTF" panose="020B0600000101010101" pitchFamily="34" charset="-127"/>
              </a:rPr>
              <a:t>, </a:t>
            </a:r>
            <a:r>
              <a:rPr lang="ko-KR" altLang="en-US" sz="1400" dirty="0">
                <a:latin typeface="NanumSquareOTF" panose="020B0600000101010101" pitchFamily="34" charset="-127"/>
                <a:ea typeface="NanumSquareOTF" panose="020B0600000101010101" pitchFamily="34" charset="-127"/>
              </a:rPr>
              <a:t>그 사이의 </a:t>
            </a:r>
            <a:r>
              <a:rPr lang="en-US" altLang="ko-KR" sz="1400" dirty="0">
                <a:latin typeface="NanumSquareOTF" panose="020B0600000101010101" pitchFamily="34" charset="-127"/>
                <a:ea typeface="NanumSquareOTF" panose="020B0600000101010101" pitchFamily="34" charset="-127"/>
              </a:rPr>
              <a:t>propagation</a:t>
            </a:r>
            <a:r>
              <a:rPr lang="ko-KR" altLang="en-US" sz="1400" dirty="0">
                <a:latin typeface="NanumSquareOTF" panose="020B0600000101010101" pitchFamily="34" charset="-127"/>
                <a:ea typeface="NanumSquareOTF" panose="020B0600000101010101" pitchFamily="34" charset="-127"/>
              </a:rPr>
              <a:t>은 존재한다</a:t>
            </a:r>
            <a:r>
              <a:rPr lang="en-US" altLang="ko-KR" sz="1400" dirty="0">
                <a:latin typeface="NanumSquareOTF" panose="020B0600000101010101" pitchFamily="34" charset="-127"/>
                <a:ea typeface="NanumSquareOTF" panose="020B0600000101010101" pitchFamily="34" charset="-127"/>
              </a:rPr>
              <a:t>. (interface </a:t>
            </a:r>
            <a:r>
              <a:rPr lang="ko-KR" altLang="en-US" sz="1400" dirty="0">
                <a:latin typeface="NanumSquareOTF" panose="020B0600000101010101" pitchFamily="34" charset="-127"/>
                <a:ea typeface="NanumSquareOTF" panose="020B0600000101010101" pitchFamily="34" charset="-127"/>
              </a:rPr>
              <a:t>때문에</a:t>
            </a:r>
            <a:r>
              <a:rPr lang="en-US" altLang="ko-KR" sz="1400" dirty="0">
                <a:latin typeface="NanumSquareOTF" panose="020B0600000101010101" pitchFamily="34" charset="-127"/>
                <a:ea typeface="NanumSquareOTF" panose="020B0600000101010101" pitchFamily="34" charset="-127"/>
              </a:rPr>
              <a:t>)</a:t>
            </a:r>
          </a:p>
          <a:p>
            <a:pPr marL="0" indent="0">
              <a:buNone/>
            </a:pPr>
            <a:r>
              <a:rPr lang="en-US" altLang="ko-KR" sz="900" dirty="0">
                <a:latin typeface="NanumSquareOTF" panose="020B0600000101010101" pitchFamily="34" charset="-127"/>
                <a:ea typeface="NanumSquareOTF" panose="020B0600000101010101" pitchFamily="34" charset="-127"/>
              </a:rPr>
              <a:t>&lt;</a:t>
            </a:r>
            <a:r>
              <a:rPr lang="en" altLang="ko-Kore-KR" sz="1050" b="1" dirty="0">
                <a:effectLst/>
                <a:latin typeface="OpenSans"/>
              </a:rPr>
              <a:t>An analytic network process approach to measuring design change impacts in modular products </a:t>
            </a:r>
            <a:r>
              <a:rPr lang="en-US" altLang="ko-KR" sz="900" dirty="0">
                <a:latin typeface="NanumSquareOTF" panose="020B0600000101010101" pitchFamily="34" charset="-127"/>
                <a:ea typeface="NanumSquareOTF" panose="020B0600000101010101" pitchFamily="34" charset="-127"/>
              </a:rPr>
              <a:t>&gt;</a:t>
            </a:r>
            <a:endParaRPr lang="en-US" altLang="ko-KR" sz="1400" dirty="0">
              <a:latin typeface="NanumSquareOTF" panose="020B0600000101010101" pitchFamily="34" charset="-127"/>
              <a:ea typeface="NanumSquareOTF" panose="020B0600000101010101" pitchFamily="34" charset="-127"/>
            </a:endParaRPr>
          </a:p>
          <a:p>
            <a:pPr marL="0" indent="0">
              <a:buNone/>
            </a:pPr>
            <a:r>
              <a:rPr lang="ko-KR" altLang="en-US" sz="1400" dirty="0">
                <a:latin typeface="NanumSquareOTF" panose="020B0600000101010101" pitchFamily="34" charset="-127"/>
                <a:ea typeface="NanumSquareOTF" panose="020B0600000101010101" pitchFamily="34" charset="-127"/>
              </a:rPr>
              <a:t>기존 논문에서는</a:t>
            </a:r>
            <a:r>
              <a:rPr lang="en-US" altLang="ko-KR" sz="1400" dirty="0">
                <a:latin typeface="NanumSquareOTF" panose="020B0600000101010101" pitchFamily="34" charset="-127"/>
                <a:ea typeface="NanumSquareOTF" panose="020B0600000101010101" pitchFamily="34" charset="-127"/>
              </a:rPr>
              <a:t>,  platform </a:t>
            </a:r>
            <a:r>
              <a:rPr lang="ko-KR" altLang="en-US" sz="1400" dirty="0">
                <a:latin typeface="NanumSquareOTF" panose="020B0600000101010101" pitchFamily="34" charset="-127"/>
                <a:ea typeface="NanumSquareOTF" panose="020B0600000101010101" pitchFamily="34" charset="-127"/>
              </a:rPr>
              <a:t>고려 없이 </a:t>
            </a:r>
            <a:r>
              <a:rPr lang="ko-KR" altLang="en-US" sz="1400" b="1" dirty="0">
                <a:latin typeface="NanumSquareOTF Bold" panose="020B0600000101010101" pitchFamily="34" charset="-127"/>
                <a:ea typeface="NanumSquareOTF Bold" panose="020B0600000101010101" pitchFamily="34" charset="-127"/>
              </a:rPr>
              <a:t>모듈 전체가 다 바뀔 수 있다면</a:t>
            </a:r>
            <a:r>
              <a:rPr lang="en-US" altLang="ko-KR" sz="1400" b="1" dirty="0">
                <a:latin typeface="NanumSquareOTF Bold" panose="020B0600000101010101" pitchFamily="34" charset="-127"/>
                <a:ea typeface="NanumSquareOTF Bold" panose="020B0600000101010101" pitchFamily="34" charset="-127"/>
              </a:rPr>
              <a:t>,</a:t>
            </a:r>
          </a:p>
          <a:p>
            <a:pPr marL="0" indent="0">
              <a:buNone/>
            </a:pPr>
            <a:endParaRPr lang="en-US" altLang="ko-KR" sz="1400" dirty="0">
              <a:latin typeface="NanumSquareOTF" panose="020B0600000101010101" pitchFamily="34" charset="-127"/>
              <a:ea typeface="NanumSquareOTF" panose="020B0600000101010101" pitchFamily="34" charset="-127"/>
            </a:endParaRPr>
          </a:p>
          <a:p>
            <a:pPr marL="0" indent="0">
              <a:buNone/>
            </a:pPr>
            <a:r>
              <a:rPr lang="en-US" altLang="ko-KR" sz="1400" dirty="0">
                <a:latin typeface="NanumSquareOTF" panose="020B0600000101010101" pitchFamily="34" charset="-127"/>
                <a:ea typeface="NanumSquareOTF" panose="020B0600000101010101" pitchFamily="34" charset="-127"/>
              </a:rPr>
              <a:t>Platform</a:t>
            </a:r>
            <a:r>
              <a:rPr lang="ko-KR" altLang="en-US" sz="1400" dirty="0">
                <a:latin typeface="NanumSquareOTF" panose="020B0600000101010101" pitchFamily="34" charset="-127"/>
                <a:ea typeface="NanumSquareOTF" panose="020B0600000101010101" pitchFamily="34" charset="-127"/>
              </a:rPr>
              <a:t>을 고려한 상황속에서의 </a:t>
            </a:r>
            <a:r>
              <a:rPr lang="en-US" altLang="ko-KR" sz="1400" dirty="0">
                <a:latin typeface="NanumSquareOTF" panose="020B0600000101010101" pitchFamily="34" charset="-127"/>
                <a:ea typeface="NanumSquareOTF" panose="020B0600000101010101" pitchFamily="34" charset="-127"/>
              </a:rPr>
              <a:t>change propagation</a:t>
            </a:r>
            <a:r>
              <a:rPr lang="ko-KR" altLang="en-US" sz="1400" dirty="0">
                <a:latin typeface="NanumSquareOTF" panose="020B0600000101010101" pitchFamily="34" charset="-127"/>
                <a:ea typeface="NanumSquareOTF" panose="020B0600000101010101" pitchFamily="34" charset="-127"/>
              </a:rPr>
              <a:t>은</a:t>
            </a:r>
            <a:r>
              <a:rPr lang="en-US" altLang="ko-KR" sz="1400" dirty="0">
                <a:latin typeface="NanumSquareOTF" panose="020B0600000101010101" pitchFamily="34" charset="-127"/>
                <a:ea typeface="NanumSquareOTF" panose="020B0600000101010101" pitchFamily="34" charset="-127"/>
              </a:rPr>
              <a:t>(?)</a:t>
            </a:r>
          </a:p>
          <a:p>
            <a:pPr marL="0" indent="0">
              <a:buNone/>
            </a:pPr>
            <a:r>
              <a:rPr lang="en-US" altLang="ko-KR" sz="1400" b="1" dirty="0">
                <a:latin typeface="NanumSquareOTF Bold" panose="020B0600000101010101" pitchFamily="34" charset="-127"/>
                <a:ea typeface="NanumSquareOTF Bold" panose="020B0600000101010101" pitchFamily="34" charset="-127"/>
              </a:rPr>
              <a:t>Platform module (component)</a:t>
            </a:r>
            <a:r>
              <a:rPr lang="en-US" altLang="ko-KR" sz="1400" dirty="0">
                <a:latin typeface="NanumSquareOTF" panose="020B0600000101010101" pitchFamily="34" charset="-127"/>
                <a:ea typeface="NanumSquareOTF" panose="020B0600000101010101" pitchFamily="34" charset="-127"/>
              </a:rPr>
              <a:t> </a:t>
            </a:r>
            <a:r>
              <a:rPr lang="ko-KR" altLang="en-US" sz="1400" dirty="0">
                <a:latin typeface="NanumSquareOTF" panose="020B0600000101010101" pitchFamily="34" charset="-127"/>
                <a:ea typeface="NanumSquareOTF" panose="020B0600000101010101" pitchFamily="34" charset="-127"/>
              </a:rPr>
              <a:t>는 </a:t>
            </a:r>
            <a:r>
              <a:rPr lang="en-US" altLang="ko-KR" sz="1400" dirty="0">
                <a:latin typeface="NanumSquareOTF" panose="020B0600000101010101" pitchFamily="34" charset="-127"/>
                <a:ea typeface="NanumSquareOTF" panose="020B0600000101010101" pitchFamily="34" charset="-127"/>
              </a:rPr>
              <a:t>static</a:t>
            </a:r>
            <a:r>
              <a:rPr lang="ko-KR" altLang="en-US" sz="1400" dirty="0">
                <a:latin typeface="NanumSquareOTF" panose="020B0600000101010101" pitchFamily="34" charset="-127"/>
                <a:ea typeface="NanumSquareOTF" panose="020B0600000101010101" pitchFamily="34" charset="-127"/>
              </a:rPr>
              <a:t>한 상황</a:t>
            </a:r>
            <a:r>
              <a:rPr lang="en-US" altLang="ko-KR" sz="1400" dirty="0">
                <a:latin typeface="NanumSquareOTF" panose="020B0600000101010101" pitchFamily="34" charset="-127"/>
                <a:ea typeface="NanumSquareOTF" panose="020B0600000101010101" pitchFamily="34" charset="-127"/>
              </a:rPr>
              <a:t>.</a:t>
            </a:r>
          </a:p>
          <a:p>
            <a:pPr marL="0" indent="0">
              <a:buNone/>
            </a:pPr>
            <a:endParaRPr lang="en-US" altLang="ko-KR" sz="1400" dirty="0">
              <a:latin typeface="NanumSquareOTF" panose="020B0600000101010101" pitchFamily="34" charset="-127"/>
              <a:ea typeface="NanumSquareOTF" panose="020B0600000101010101" pitchFamily="34" charset="-127"/>
            </a:endParaRPr>
          </a:p>
          <a:p>
            <a:pPr marL="0" indent="0">
              <a:buNone/>
            </a:pPr>
            <a:r>
              <a:rPr lang="ko-KR" altLang="en-US" sz="1400" dirty="0">
                <a:latin typeface="NanumSquareOTF" panose="020B0600000101010101" pitchFamily="34" charset="-127"/>
                <a:ea typeface="NanumSquareOTF" panose="020B0600000101010101" pitchFamily="34" charset="-127"/>
              </a:rPr>
              <a:t>이때에 </a:t>
            </a:r>
            <a:br>
              <a:rPr lang="en-US" altLang="ko-KR" sz="1400" dirty="0">
                <a:latin typeface="NanumSquareOTF" panose="020B0600000101010101" pitchFamily="34" charset="-127"/>
                <a:ea typeface="NanumSquareOTF" panose="020B0600000101010101" pitchFamily="34" charset="-127"/>
              </a:rPr>
            </a:br>
            <a:r>
              <a:rPr lang="en-US" altLang="ko-KR" sz="1400" dirty="0">
                <a:latin typeface="NanumSquareOTF" panose="020B0600000101010101" pitchFamily="34" charset="-127"/>
                <a:ea typeface="NanumSquareOTF" panose="020B0600000101010101" pitchFamily="34" charset="-127"/>
              </a:rPr>
              <a:t>1) variant module </a:t>
            </a:r>
            <a:r>
              <a:rPr lang="en-US" altLang="ko-KR" sz="1400" dirty="0">
                <a:latin typeface="NanumSquareOTF" panose="020B0600000101010101" pitchFamily="34" charset="-127"/>
                <a:ea typeface="NanumSquareOTF" panose="020B0600000101010101" pitchFamily="34" charset="-127"/>
                <a:sym typeface="Wingdings" pitchFamily="2" charset="2"/>
              </a:rPr>
              <a:t> platform module </a:t>
            </a:r>
            <a:r>
              <a:rPr lang="ko-KR" altLang="en-US" sz="1400" dirty="0">
                <a:latin typeface="NanumSquareOTF" panose="020B0600000101010101" pitchFamily="34" charset="-127"/>
                <a:ea typeface="NanumSquareOTF" panose="020B0600000101010101" pitchFamily="34" charset="-127"/>
                <a:sym typeface="Wingdings" pitchFamily="2" charset="2"/>
              </a:rPr>
              <a:t>로의 연결</a:t>
            </a:r>
            <a:endParaRPr lang="en-US" altLang="ko-KR" sz="1400" dirty="0">
              <a:latin typeface="NanumSquareOTF" panose="020B0600000101010101" pitchFamily="34" charset="-127"/>
              <a:ea typeface="NanumSquareOTF" panose="020B0600000101010101" pitchFamily="34" charset="-127"/>
              <a:sym typeface="Wingdings" pitchFamily="2" charset="2"/>
            </a:endParaRPr>
          </a:p>
          <a:p>
            <a:pPr marL="0" indent="0">
              <a:buNone/>
            </a:pPr>
            <a:r>
              <a:rPr lang="en-US" altLang="ko-KR" sz="1400" dirty="0">
                <a:latin typeface="NanumSquareOTF" panose="020B0600000101010101" pitchFamily="34" charset="-127"/>
                <a:ea typeface="NanumSquareOTF" panose="020B0600000101010101" pitchFamily="34" charset="-127"/>
              </a:rPr>
              <a:t>2) variant module </a:t>
            </a:r>
            <a:r>
              <a:rPr lang="en-US" altLang="ko-KR" sz="1400" dirty="0">
                <a:latin typeface="NanumSquareOTF" panose="020B0600000101010101" pitchFamily="34" charset="-127"/>
                <a:ea typeface="NanumSquareOTF" panose="020B0600000101010101" pitchFamily="34" charset="-127"/>
                <a:sym typeface="Wingdings" pitchFamily="2" charset="2"/>
              </a:rPr>
              <a:t> platform module  variant module </a:t>
            </a:r>
            <a:r>
              <a:rPr lang="ko-KR" altLang="en-US" sz="1400" dirty="0">
                <a:latin typeface="NanumSquareOTF" panose="020B0600000101010101" pitchFamily="34" charset="-127"/>
                <a:ea typeface="NanumSquareOTF" panose="020B0600000101010101" pitchFamily="34" charset="-127"/>
                <a:sym typeface="Wingdings" pitchFamily="2" charset="2"/>
              </a:rPr>
              <a:t>로의 연결은</a:t>
            </a:r>
            <a:r>
              <a:rPr lang="en-US" altLang="ko-KR" sz="1400" dirty="0">
                <a:latin typeface="NanumSquareOTF" panose="020B0600000101010101" pitchFamily="34" charset="-127"/>
                <a:ea typeface="NanumSquareOTF" panose="020B0600000101010101" pitchFamily="34" charset="-127"/>
                <a:sym typeface="Wingdings" pitchFamily="2" charset="2"/>
              </a:rPr>
              <a:t> </a:t>
            </a:r>
            <a:r>
              <a:rPr lang="ko-KR" altLang="en-US" sz="1400" dirty="0">
                <a:latin typeface="NanumSquareOTF" panose="020B0600000101010101" pitchFamily="34" charset="-127"/>
                <a:ea typeface="NanumSquareOTF" panose="020B0600000101010101" pitchFamily="34" charset="-127"/>
                <a:sym typeface="Wingdings" pitchFamily="2" charset="2"/>
              </a:rPr>
              <a:t>어떻게 고려가 되어야 하나</a:t>
            </a:r>
            <a:r>
              <a:rPr lang="en-US" altLang="ko-KR" sz="1400" dirty="0">
                <a:latin typeface="NanumSquareOTF" panose="020B0600000101010101" pitchFamily="34" charset="-127"/>
                <a:ea typeface="NanumSquareOTF" panose="020B0600000101010101" pitchFamily="34" charset="-127"/>
                <a:sym typeface="Wingdings" pitchFamily="2" charset="2"/>
              </a:rPr>
              <a:t>?</a:t>
            </a:r>
          </a:p>
          <a:p>
            <a:pPr marL="0" indent="0">
              <a:buNone/>
            </a:pPr>
            <a:endParaRPr lang="en-US" altLang="ko-KR" sz="1400" dirty="0">
              <a:latin typeface="NanumSquareOTF" panose="020B0600000101010101" pitchFamily="34" charset="-127"/>
              <a:ea typeface="NanumSquareOTF" panose="020B0600000101010101" pitchFamily="34" charset="-127"/>
              <a:sym typeface="Wingdings" pitchFamily="2" charset="2"/>
            </a:endParaRPr>
          </a:p>
          <a:p>
            <a:pPr marL="0" indent="0">
              <a:buNone/>
            </a:pPr>
            <a:r>
              <a:rPr lang="ko-KR" altLang="en-US" sz="1400" b="1" dirty="0">
                <a:latin typeface="NanumSquareOTF Bold" panose="020B0600000101010101" pitchFamily="34" charset="-127"/>
                <a:ea typeface="NanumSquareOTF Bold" panose="020B0600000101010101" pitchFamily="34" charset="-127"/>
                <a:sym typeface="Wingdings" pitchFamily="2" charset="2"/>
              </a:rPr>
              <a:t>기존 </a:t>
            </a:r>
            <a:r>
              <a:rPr lang="en-US" altLang="ko-KR" sz="1400" b="1" dirty="0">
                <a:latin typeface="NanumSquareOTF Bold" panose="020B0600000101010101" pitchFamily="34" charset="-127"/>
                <a:ea typeface="NanumSquareOTF Bold" panose="020B0600000101010101" pitchFamily="34" charset="-127"/>
                <a:sym typeface="Wingdings" pitchFamily="2" charset="2"/>
              </a:rPr>
              <a:t>variant module</a:t>
            </a:r>
            <a:r>
              <a:rPr lang="ko-KR" altLang="en-US" sz="1400" b="1" dirty="0">
                <a:latin typeface="NanumSquareOTF Bold" panose="020B0600000101010101" pitchFamily="34" charset="-127"/>
                <a:ea typeface="NanumSquareOTF Bold" panose="020B0600000101010101" pitchFamily="34" charset="-127"/>
                <a:sym typeface="Wingdings" pitchFamily="2" charset="2"/>
              </a:rPr>
              <a:t>의 변화로 인한 전파를 </a:t>
            </a:r>
            <a:r>
              <a:rPr lang="en-US" altLang="ko-KR" sz="1400" b="1" dirty="0">
                <a:latin typeface="NanumSquareOTF Bold" panose="020B0600000101010101" pitchFamily="34" charset="-127"/>
                <a:ea typeface="NanumSquareOTF Bold" panose="020B0600000101010101" pitchFamily="34" charset="-127"/>
                <a:sym typeface="Wingdings" pitchFamily="2" charset="2"/>
              </a:rPr>
              <a:t>common platform</a:t>
            </a:r>
            <a:r>
              <a:rPr lang="ko-KR" altLang="en-US" sz="1400" b="1" dirty="0">
                <a:latin typeface="NanumSquareOTF Bold" panose="020B0600000101010101" pitchFamily="34" charset="-127"/>
                <a:ea typeface="NanumSquareOTF Bold" panose="020B0600000101010101" pitchFamily="34" charset="-127"/>
                <a:sym typeface="Wingdings" pitchFamily="2" charset="2"/>
              </a:rPr>
              <a:t>이 못하니</a:t>
            </a:r>
            <a:r>
              <a:rPr lang="en-US" altLang="ko-KR" sz="1400" b="1" dirty="0">
                <a:latin typeface="NanumSquareOTF Bold" panose="020B0600000101010101" pitchFamily="34" charset="-127"/>
                <a:ea typeface="NanumSquareOTF Bold" panose="020B0600000101010101" pitchFamily="34" charset="-127"/>
                <a:sym typeface="Wingdings" pitchFamily="2" charset="2"/>
              </a:rPr>
              <a:t>, </a:t>
            </a:r>
            <a:r>
              <a:rPr lang="ko-KR" altLang="en-US" sz="1400" b="1" dirty="0">
                <a:latin typeface="NanumSquareOTF Bold" panose="020B0600000101010101" pitchFamily="34" charset="-127"/>
                <a:ea typeface="NanumSquareOTF Bold" panose="020B0600000101010101" pitchFamily="34" charset="-127"/>
                <a:sym typeface="Wingdings" pitchFamily="2" charset="2"/>
              </a:rPr>
              <a:t>그 만큼 기존 </a:t>
            </a:r>
            <a:r>
              <a:rPr lang="en-US" altLang="ko-KR" sz="1400" b="1" dirty="0">
                <a:latin typeface="NanumSquareOTF Bold" panose="020B0600000101010101" pitchFamily="34" charset="-127"/>
                <a:ea typeface="NanumSquareOTF Bold" panose="020B0600000101010101" pitchFamily="34" charset="-127"/>
                <a:sym typeface="Wingdings" pitchFamily="2" charset="2"/>
              </a:rPr>
              <a:t>variant </a:t>
            </a:r>
            <a:r>
              <a:rPr lang="ko-KR" altLang="en-US" sz="1400" b="1" dirty="0">
                <a:latin typeface="NanumSquareOTF Bold" panose="020B0600000101010101" pitchFamily="34" charset="-127"/>
                <a:ea typeface="NanumSquareOTF Bold" panose="020B0600000101010101" pitchFamily="34" charset="-127"/>
                <a:sym typeface="Wingdings" pitchFamily="2" charset="2"/>
              </a:rPr>
              <a:t>모듈에 들어가는 </a:t>
            </a:r>
            <a:r>
              <a:rPr lang="en-US" altLang="ko-KR" sz="1400" b="1" dirty="0">
                <a:latin typeface="NanumSquareOTF Bold" panose="020B0600000101010101" pitchFamily="34" charset="-127"/>
                <a:ea typeface="NanumSquareOTF Bold" panose="020B0600000101010101" pitchFamily="34" charset="-127"/>
                <a:sym typeface="Wingdings" pitchFamily="2" charset="2"/>
              </a:rPr>
              <a:t>cost &amp; duration</a:t>
            </a:r>
            <a:r>
              <a:rPr lang="ko-KR" altLang="en-US" sz="1400" b="1" dirty="0">
                <a:latin typeface="NanumSquareOTF Bold" panose="020B0600000101010101" pitchFamily="34" charset="-127"/>
                <a:ea typeface="NanumSquareOTF Bold" panose="020B0600000101010101" pitchFamily="34" charset="-127"/>
                <a:sym typeface="Wingdings" pitchFamily="2" charset="2"/>
              </a:rPr>
              <a:t>이 길어지지 않을까</a:t>
            </a:r>
            <a:r>
              <a:rPr lang="en-US" altLang="ko-KR" sz="1400" b="1" dirty="0">
                <a:latin typeface="NanumSquareOTF Bold" panose="020B0600000101010101" pitchFamily="34" charset="-127"/>
                <a:ea typeface="NanumSquareOTF Bold" panose="020B0600000101010101" pitchFamily="34" charset="-127"/>
                <a:sym typeface="Wingdings" pitchFamily="2" charset="2"/>
              </a:rPr>
              <a:t>?</a:t>
            </a:r>
          </a:p>
          <a:p>
            <a:pPr marL="0" indent="0">
              <a:buNone/>
            </a:pPr>
            <a:endParaRPr lang="en-US" altLang="ko-KR" sz="1400" b="1" dirty="0">
              <a:latin typeface="NanumSquareOTF Bold" panose="020B0600000101010101" pitchFamily="34" charset="-127"/>
              <a:ea typeface="NanumSquareOTF Bold" panose="020B0600000101010101" pitchFamily="34" charset="-127"/>
              <a:sym typeface="Wingdings" pitchFamily="2" charset="2"/>
            </a:endParaRPr>
          </a:p>
          <a:p>
            <a:pPr marL="0" indent="0">
              <a:buNone/>
            </a:pPr>
            <a:r>
              <a:rPr lang="ko-KR" altLang="en-US" sz="1400" b="1" dirty="0">
                <a:latin typeface="NanumSquareOTF Bold" panose="020B0600000101010101" pitchFamily="34" charset="-127"/>
                <a:ea typeface="NanumSquareOTF Bold" panose="020B0600000101010101" pitchFamily="34" charset="-127"/>
                <a:sym typeface="Wingdings" pitchFamily="2" charset="2"/>
              </a:rPr>
              <a:t>기존 </a:t>
            </a:r>
            <a:r>
              <a:rPr lang="en-US" altLang="ko-KR" sz="1400" b="1" dirty="0">
                <a:latin typeface="NanumSquareOTF Bold" panose="020B0600000101010101" pitchFamily="34" charset="-127"/>
                <a:ea typeface="NanumSquareOTF Bold" panose="020B0600000101010101" pitchFamily="34" charset="-127"/>
                <a:sym typeface="Wingdings" pitchFamily="2" charset="2"/>
              </a:rPr>
              <a:t>platform component</a:t>
            </a:r>
            <a:r>
              <a:rPr lang="ko-KR" altLang="en-US" sz="1400" b="1" dirty="0">
                <a:latin typeface="NanumSquareOTF Bold" panose="020B0600000101010101" pitchFamily="34" charset="-127"/>
                <a:ea typeface="NanumSquareOTF Bold" panose="020B0600000101010101" pitchFamily="34" charset="-127"/>
                <a:sym typeface="Wingdings" pitchFamily="2" charset="2"/>
              </a:rPr>
              <a:t>는 고정된 상황속에서 변화의 전파를 단순 전달해주는 방향으로 가지 않을까</a:t>
            </a:r>
            <a:r>
              <a:rPr lang="en-US" altLang="ko-KR" sz="1400" b="1" dirty="0">
                <a:latin typeface="NanumSquareOTF Bold" panose="020B0600000101010101" pitchFamily="34" charset="-127"/>
                <a:ea typeface="NanumSquareOTF Bold" panose="020B0600000101010101" pitchFamily="34" charset="-127"/>
                <a:sym typeface="Wingdings" pitchFamily="2" charset="2"/>
              </a:rPr>
              <a:t>?</a:t>
            </a:r>
            <a:br>
              <a:rPr lang="en-US" altLang="ko-KR" sz="1400" b="1" dirty="0">
                <a:latin typeface="NanumSquareOTF Bold" panose="020B0600000101010101" pitchFamily="34" charset="-127"/>
                <a:ea typeface="NanumSquareOTF Bold" panose="020B0600000101010101" pitchFamily="34" charset="-127"/>
                <a:sym typeface="Wingdings" pitchFamily="2" charset="2"/>
              </a:rPr>
            </a:br>
            <a:br>
              <a:rPr lang="en-US" altLang="ko-KR" sz="1400" b="1" dirty="0">
                <a:latin typeface="NanumSquareOTF Bold" panose="020B0600000101010101" pitchFamily="34" charset="-127"/>
                <a:ea typeface="NanumSquareOTF Bold" panose="020B0600000101010101" pitchFamily="34" charset="-127"/>
                <a:sym typeface="Wingdings" pitchFamily="2" charset="2"/>
              </a:rPr>
            </a:br>
            <a:r>
              <a:rPr lang="en-US" altLang="ko-KR" sz="1400" b="1" dirty="0">
                <a:latin typeface="NanumSquareOTF Bold" panose="020B0600000101010101" pitchFamily="34" charset="-127"/>
                <a:ea typeface="NanumSquareOTF Bold" panose="020B0600000101010101" pitchFamily="34" charset="-127"/>
                <a:sym typeface="Wingdings" pitchFamily="2" charset="2"/>
              </a:rPr>
              <a:t>1) </a:t>
            </a:r>
            <a:r>
              <a:rPr lang="en" altLang="ko-Kore-KR" sz="1800" dirty="0">
                <a:effectLst/>
                <a:latin typeface="TimesNewRoman"/>
              </a:rPr>
              <a:t>should be stable and unchanged during the product life cycle</a:t>
            </a:r>
          </a:p>
          <a:p>
            <a:pPr marL="0" indent="0">
              <a:buNone/>
            </a:pPr>
            <a:r>
              <a:rPr lang="en" altLang="ko-Kore-KR" sz="1800" dirty="0">
                <a:latin typeface="TimesNewRoman"/>
              </a:rPr>
              <a:t>2) </a:t>
            </a:r>
            <a:r>
              <a:rPr lang="en" altLang="ko-Kore-KR" sz="1800" dirty="0">
                <a:effectLst/>
                <a:latin typeface="TimesNewRoman"/>
              </a:rPr>
              <a:t>common elements are not going to be changed as this effects all product family members and is very costly and time-consuming </a:t>
            </a:r>
            <a:endParaRPr lang="en" altLang="ko-Kore-KR" sz="1200" dirty="0"/>
          </a:p>
          <a:p>
            <a:pPr marL="0" indent="0">
              <a:buNone/>
            </a:pPr>
            <a:r>
              <a:rPr lang="en" altLang="ko-Kore-KR" sz="1800" dirty="0">
                <a:effectLst/>
                <a:latin typeface="TimesNewRoman"/>
              </a:rPr>
              <a:t> </a:t>
            </a:r>
            <a:endParaRPr lang="en" altLang="ko-Kore-KR" sz="1050" dirty="0"/>
          </a:p>
          <a:p>
            <a:pPr marL="0" indent="0">
              <a:buNone/>
            </a:pPr>
            <a:r>
              <a:rPr lang="en-US" altLang="ko-KR" sz="1400" b="1" dirty="0">
                <a:latin typeface="NanumSquareOTF Bold" panose="020B0600000101010101" pitchFamily="34" charset="-127"/>
                <a:ea typeface="NanumSquareOTF Bold" panose="020B0600000101010101" pitchFamily="34" charset="-127"/>
                <a:sym typeface="Wingdings" pitchFamily="2" charset="2"/>
              </a:rPr>
              <a:t>&lt;</a:t>
            </a:r>
            <a:r>
              <a:rPr lang="en" altLang="ko-Kore-KR" sz="1800" dirty="0">
                <a:effectLst/>
                <a:latin typeface="TimesNewRoman"/>
              </a:rPr>
              <a:t>An Approach for Cycle-Robust Platform Design </a:t>
            </a:r>
            <a:r>
              <a:rPr lang="en-US" altLang="ko-KR" sz="1400" b="1" dirty="0">
                <a:latin typeface="NanumSquareOTF Bold" panose="020B0600000101010101" pitchFamily="34" charset="-127"/>
                <a:ea typeface="NanumSquareOTF Bold" panose="020B0600000101010101" pitchFamily="34" charset="-127"/>
                <a:sym typeface="Wingdings" pitchFamily="2" charset="2"/>
              </a:rPr>
              <a:t>&gt;</a:t>
            </a:r>
          </a:p>
        </p:txBody>
      </p:sp>
      <p:sp>
        <p:nvSpPr>
          <p:cNvPr id="7" name="L 도형 6">
            <a:extLst>
              <a:ext uri="{FF2B5EF4-FFF2-40B4-BE49-F238E27FC236}">
                <a16:creationId xmlns:a16="http://schemas.microsoft.com/office/drawing/2014/main" id="{97D69346-3A39-26AF-A243-6696D65293D8}"/>
              </a:ext>
            </a:extLst>
          </p:cNvPr>
          <p:cNvSpPr/>
          <p:nvPr/>
        </p:nvSpPr>
        <p:spPr>
          <a:xfrm rot="18844987">
            <a:off x="1961466" y="4291153"/>
            <a:ext cx="155586" cy="108910"/>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2" name="L 도형 11">
            <a:extLst>
              <a:ext uri="{FF2B5EF4-FFF2-40B4-BE49-F238E27FC236}">
                <a16:creationId xmlns:a16="http://schemas.microsoft.com/office/drawing/2014/main" id="{53567204-A17B-94FD-7001-7A8AE30D1BD4}"/>
              </a:ext>
            </a:extLst>
          </p:cNvPr>
          <p:cNvSpPr/>
          <p:nvPr/>
        </p:nvSpPr>
        <p:spPr>
          <a:xfrm rot="18844987">
            <a:off x="2823237" y="5118017"/>
            <a:ext cx="190187" cy="13313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68348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R] 5">
            <a:extLst>
              <a:ext uri="{FF2B5EF4-FFF2-40B4-BE49-F238E27FC236}">
                <a16:creationId xmlns:a16="http://schemas.microsoft.com/office/drawing/2014/main" id="{73D7E0FC-CB15-2730-A654-1ADB9AF2610D}"/>
              </a:ext>
            </a:extLst>
          </p:cNvPr>
          <p:cNvCxnSpPr/>
          <p:nvPr/>
        </p:nvCxnSpPr>
        <p:spPr>
          <a:xfrm>
            <a:off x="0" y="759903"/>
            <a:ext cx="1219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내용 개체 틀 2">
            <a:extLst>
              <a:ext uri="{FF2B5EF4-FFF2-40B4-BE49-F238E27FC236}">
                <a16:creationId xmlns:a16="http://schemas.microsoft.com/office/drawing/2014/main" id="{59800D6C-9542-EF7B-701A-0AE4324B9AE5}"/>
              </a:ext>
            </a:extLst>
          </p:cNvPr>
          <p:cNvSpPr txBox="1">
            <a:spLocks/>
          </p:cNvSpPr>
          <p:nvPr/>
        </p:nvSpPr>
        <p:spPr>
          <a:xfrm>
            <a:off x="585284" y="213170"/>
            <a:ext cx="7361287" cy="4154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US" altLang="ko-KR" sz="2400" b="1" dirty="0">
                <a:latin typeface="+mj-ea"/>
                <a:ea typeface="+mj-ea"/>
                <a:sym typeface="Wingdings" pitchFamily="2" charset="2"/>
              </a:rPr>
              <a:t>Platform Obsolescence</a:t>
            </a:r>
            <a:r>
              <a:rPr kumimoji="1" lang="ko-KR" altLang="en-US" sz="2400" b="1" dirty="0">
                <a:latin typeface="+mj-ea"/>
                <a:ea typeface="+mj-ea"/>
                <a:sym typeface="Wingdings" pitchFamily="2" charset="2"/>
              </a:rPr>
              <a:t> 여러 논문에서의 근거모음</a:t>
            </a:r>
            <a:endParaRPr kumimoji="1" lang="en-US" altLang="ko-KR" sz="2400" b="1" dirty="0">
              <a:latin typeface="+mj-ea"/>
              <a:ea typeface="+mj-ea"/>
              <a:sym typeface="Wingdings" pitchFamily="2" charset="2"/>
            </a:endParaRPr>
          </a:p>
        </p:txBody>
      </p:sp>
      <p:sp>
        <p:nvSpPr>
          <p:cNvPr id="4" name="직사각형 3">
            <a:extLst>
              <a:ext uri="{FF2B5EF4-FFF2-40B4-BE49-F238E27FC236}">
                <a16:creationId xmlns:a16="http://schemas.microsoft.com/office/drawing/2014/main" id="{9C95DACF-411D-B34B-49D1-A35A980FC648}"/>
              </a:ext>
            </a:extLst>
          </p:cNvPr>
          <p:cNvSpPr/>
          <p:nvPr/>
        </p:nvSpPr>
        <p:spPr>
          <a:xfrm>
            <a:off x="4560278" y="2455561"/>
            <a:ext cx="1524000" cy="829056"/>
          </a:xfrm>
          <a:prstGeom prst="rect">
            <a:avLst/>
          </a:prstGeom>
          <a:solidFill>
            <a:srgbClr val="FF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Platform Com</a:t>
            </a:r>
            <a:endParaRPr kumimoji="1" lang="ko-Kore-KR" altLang="en-US" dirty="0"/>
          </a:p>
        </p:txBody>
      </p:sp>
      <p:sp>
        <p:nvSpPr>
          <p:cNvPr id="5" name="직사각형 4">
            <a:extLst>
              <a:ext uri="{FF2B5EF4-FFF2-40B4-BE49-F238E27FC236}">
                <a16:creationId xmlns:a16="http://schemas.microsoft.com/office/drawing/2014/main" id="{BB693C41-ED37-B09F-790F-E75A8BCE7791}"/>
              </a:ext>
            </a:extLst>
          </p:cNvPr>
          <p:cNvSpPr/>
          <p:nvPr/>
        </p:nvSpPr>
        <p:spPr>
          <a:xfrm>
            <a:off x="1465384" y="2489053"/>
            <a:ext cx="1711569" cy="73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Variant Com </a:t>
            </a:r>
            <a:endParaRPr kumimoji="1" lang="ko-Kore-KR" altLang="en-US" dirty="0"/>
          </a:p>
        </p:txBody>
      </p:sp>
      <p:sp>
        <p:nvSpPr>
          <p:cNvPr id="13" name="직사각형 12">
            <a:extLst>
              <a:ext uri="{FF2B5EF4-FFF2-40B4-BE49-F238E27FC236}">
                <a16:creationId xmlns:a16="http://schemas.microsoft.com/office/drawing/2014/main" id="{1A3E4282-67BB-7B40-F5CF-1C57BCE5033E}"/>
              </a:ext>
            </a:extLst>
          </p:cNvPr>
          <p:cNvSpPr/>
          <p:nvPr/>
        </p:nvSpPr>
        <p:spPr>
          <a:xfrm>
            <a:off x="7491047" y="2489053"/>
            <a:ext cx="1711569" cy="73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Variant Com </a:t>
            </a:r>
            <a:endParaRPr kumimoji="1" lang="ko-Kore-KR" altLang="en-US" dirty="0"/>
          </a:p>
        </p:txBody>
      </p:sp>
      <p:sp>
        <p:nvSpPr>
          <p:cNvPr id="14" name="직사각형 13">
            <a:extLst>
              <a:ext uri="{FF2B5EF4-FFF2-40B4-BE49-F238E27FC236}">
                <a16:creationId xmlns:a16="http://schemas.microsoft.com/office/drawing/2014/main" id="{5BD8DDB0-27AE-825B-133B-A73D5029AB67}"/>
              </a:ext>
            </a:extLst>
          </p:cNvPr>
          <p:cNvSpPr/>
          <p:nvPr/>
        </p:nvSpPr>
        <p:spPr>
          <a:xfrm>
            <a:off x="7491047" y="1445700"/>
            <a:ext cx="1711569" cy="73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Variant Com </a:t>
            </a:r>
            <a:endParaRPr kumimoji="1" lang="ko-Kore-KR" altLang="en-US" dirty="0"/>
          </a:p>
        </p:txBody>
      </p:sp>
      <p:sp>
        <p:nvSpPr>
          <p:cNvPr id="15" name="직사각형 14">
            <a:extLst>
              <a:ext uri="{FF2B5EF4-FFF2-40B4-BE49-F238E27FC236}">
                <a16:creationId xmlns:a16="http://schemas.microsoft.com/office/drawing/2014/main" id="{214505EE-613A-03EE-69C6-BD8F296D7039}"/>
              </a:ext>
            </a:extLst>
          </p:cNvPr>
          <p:cNvSpPr/>
          <p:nvPr/>
        </p:nvSpPr>
        <p:spPr>
          <a:xfrm>
            <a:off x="7491047" y="3743423"/>
            <a:ext cx="1711569" cy="73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Variant Com </a:t>
            </a:r>
            <a:endParaRPr kumimoji="1" lang="ko-Kore-KR" altLang="en-US" dirty="0"/>
          </a:p>
        </p:txBody>
      </p:sp>
      <p:cxnSp>
        <p:nvCxnSpPr>
          <p:cNvPr id="16" name="직선 연결선[R] 15">
            <a:extLst>
              <a:ext uri="{FF2B5EF4-FFF2-40B4-BE49-F238E27FC236}">
                <a16:creationId xmlns:a16="http://schemas.microsoft.com/office/drawing/2014/main" id="{EBF1C096-1FE7-EF8D-74AF-31D1AB22F1E7}"/>
              </a:ext>
            </a:extLst>
          </p:cNvPr>
          <p:cNvCxnSpPr>
            <a:stCxn id="5" idx="3"/>
            <a:endCxn id="4" idx="1"/>
          </p:cNvCxnSpPr>
          <p:nvPr/>
        </p:nvCxnSpPr>
        <p:spPr>
          <a:xfrm>
            <a:off x="3176953" y="2856450"/>
            <a:ext cx="1383325" cy="13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R] 18">
            <a:extLst>
              <a:ext uri="{FF2B5EF4-FFF2-40B4-BE49-F238E27FC236}">
                <a16:creationId xmlns:a16="http://schemas.microsoft.com/office/drawing/2014/main" id="{6C6BB858-462B-0E44-90FA-9C14441A79A3}"/>
              </a:ext>
            </a:extLst>
          </p:cNvPr>
          <p:cNvCxnSpPr/>
          <p:nvPr/>
        </p:nvCxnSpPr>
        <p:spPr>
          <a:xfrm flipV="1">
            <a:off x="6107722" y="2856449"/>
            <a:ext cx="139504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직선 연결선[R] 19">
            <a:extLst>
              <a:ext uri="{FF2B5EF4-FFF2-40B4-BE49-F238E27FC236}">
                <a16:creationId xmlns:a16="http://schemas.microsoft.com/office/drawing/2014/main" id="{E1EE64B4-8CEC-E492-42B4-BBCBF7835841}"/>
              </a:ext>
            </a:extLst>
          </p:cNvPr>
          <p:cNvCxnSpPr>
            <a:cxnSpLocks/>
            <a:stCxn id="4" idx="3"/>
          </p:cNvCxnSpPr>
          <p:nvPr/>
        </p:nvCxnSpPr>
        <p:spPr>
          <a:xfrm>
            <a:off x="6084278" y="2870089"/>
            <a:ext cx="1383325" cy="1254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직선 연결선[R] 20">
            <a:extLst>
              <a:ext uri="{FF2B5EF4-FFF2-40B4-BE49-F238E27FC236}">
                <a16:creationId xmlns:a16="http://schemas.microsoft.com/office/drawing/2014/main" id="{2F2651CA-E44C-0EC4-C59C-91CD9E465CCB}"/>
              </a:ext>
            </a:extLst>
          </p:cNvPr>
          <p:cNvCxnSpPr>
            <a:cxnSpLocks/>
            <a:stCxn id="4" idx="3"/>
            <a:endCxn id="14" idx="1"/>
          </p:cNvCxnSpPr>
          <p:nvPr/>
        </p:nvCxnSpPr>
        <p:spPr>
          <a:xfrm flipV="1">
            <a:off x="6084278" y="1813097"/>
            <a:ext cx="1406769" cy="1056992"/>
          </a:xfrm>
          <a:prstGeom prst="line">
            <a:avLst/>
          </a:prstGeom>
        </p:spPr>
        <p:style>
          <a:lnRef idx="1">
            <a:schemeClr val="accent1"/>
          </a:lnRef>
          <a:fillRef idx="0">
            <a:schemeClr val="accent1"/>
          </a:fillRef>
          <a:effectRef idx="0">
            <a:schemeClr val="accent1"/>
          </a:effectRef>
          <a:fontRef idx="minor">
            <a:schemeClr val="tx1"/>
          </a:fontRef>
        </p:style>
      </p:cxnSp>
      <p:sp>
        <p:nvSpPr>
          <p:cNvPr id="26" name="L 도형 25">
            <a:extLst>
              <a:ext uri="{FF2B5EF4-FFF2-40B4-BE49-F238E27FC236}">
                <a16:creationId xmlns:a16="http://schemas.microsoft.com/office/drawing/2014/main" id="{7303821F-164E-5C80-6AF1-BD25C2E993D6}"/>
              </a:ext>
            </a:extLst>
          </p:cNvPr>
          <p:cNvSpPr/>
          <p:nvPr/>
        </p:nvSpPr>
        <p:spPr>
          <a:xfrm rot="18844987">
            <a:off x="3689223" y="2427457"/>
            <a:ext cx="312494" cy="218746"/>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7" name="L 도형 26">
            <a:extLst>
              <a:ext uri="{FF2B5EF4-FFF2-40B4-BE49-F238E27FC236}">
                <a16:creationId xmlns:a16="http://schemas.microsoft.com/office/drawing/2014/main" id="{F1D2A260-3B0D-0692-A2AA-EF8C05A71470}"/>
              </a:ext>
            </a:extLst>
          </p:cNvPr>
          <p:cNvSpPr/>
          <p:nvPr/>
        </p:nvSpPr>
        <p:spPr>
          <a:xfrm rot="18844987">
            <a:off x="6444146" y="2427457"/>
            <a:ext cx="312494" cy="218746"/>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8" name="내용 개체 틀 2">
            <a:extLst>
              <a:ext uri="{FF2B5EF4-FFF2-40B4-BE49-F238E27FC236}">
                <a16:creationId xmlns:a16="http://schemas.microsoft.com/office/drawing/2014/main" id="{38339B7D-C86E-483B-170D-780378B763C4}"/>
              </a:ext>
            </a:extLst>
          </p:cNvPr>
          <p:cNvSpPr>
            <a:spLocks noGrp="1"/>
          </p:cNvSpPr>
          <p:nvPr>
            <p:ph idx="1"/>
          </p:nvPr>
        </p:nvSpPr>
        <p:spPr>
          <a:xfrm>
            <a:off x="339970" y="4815204"/>
            <a:ext cx="11307744" cy="1967320"/>
          </a:xfrm>
        </p:spPr>
        <p:txBody>
          <a:bodyPr>
            <a:noAutofit/>
          </a:bodyPr>
          <a:lstStyle/>
          <a:p>
            <a:pPr marL="0" indent="0">
              <a:buNone/>
            </a:pPr>
            <a:r>
              <a:rPr lang="ko-KR" altLang="en-US" sz="1400" b="1" dirty="0">
                <a:latin typeface="NanumSquareOTF Bold" panose="020B0600000101010101" pitchFamily="34" charset="-127"/>
                <a:ea typeface="NanumSquareOTF Bold" panose="020B0600000101010101" pitchFamily="34" charset="-127"/>
                <a:sym typeface="Wingdings" pitchFamily="2" charset="2"/>
              </a:rPr>
              <a:t>그래서 변화양상을 해결하기 위해서는</a:t>
            </a:r>
            <a:endParaRPr lang="en-US" altLang="ko-KR" sz="1400" b="1" dirty="0">
              <a:latin typeface="NanumSquareOTF Bold" panose="020B0600000101010101" pitchFamily="34" charset="-127"/>
              <a:ea typeface="NanumSquareOTF Bold" panose="020B0600000101010101" pitchFamily="34" charset="-127"/>
              <a:sym typeface="Wingdings" pitchFamily="2" charset="2"/>
            </a:endParaRPr>
          </a:p>
          <a:p>
            <a:pPr marL="0" indent="0">
              <a:buNone/>
            </a:pPr>
            <a:endParaRPr lang="en-US" altLang="ko-KR" sz="1400" b="1" dirty="0">
              <a:latin typeface="NanumSquareOTF Bold" panose="020B0600000101010101" pitchFamily="34" charset="-127"/>
              <a:ea typeface="NanumSquareOTF Bold" panose="020B0600000101010101" pitchFamily="34" charset="-127"/>
              <a:sym typeface="Wingdings" pitchFamily="2" charset="2"/>
            </a:endParaRPr>
          </a:p>
          <a:p>
            <a:pPr marL="342900" indent="-342900">
              <a:buAutoNum type="arabicParenR"/>
            </a:pPr>
            <a:r>
              <a:rPr lang="ko-KR" altLang="en-US" sz="1400" b="1" dirty="0">
                <a:latin typeface="NanumSquareOTF Bold" panose="020B0600000101010101" pitchFamily="34" charset="-127"/>
                <a:ea typeface="NanumSquareOTF Bold" panose="020B0600000101010101" pitchFamily="34" charset="-127"/>
                <a:sym typeface="Wingdings" pitchFamily="2" charset="2"/>
              </a:rPr>
              <a:t>기존 </a:t>
            </a:r>
            <a:r>
              <a:rPr lang="en-US" altLang="ko-KR" sz="1400" b="1" dirty="0">
                <a:latin typeface="NanumSquareOTF Bold" panose="020B0600000101010101" pitchFamily="34" charset="-127"/>
                <a:ea typeface="NanumSquareOTF Bold" panose="020B0600000101010101" pitchFamily="34" charset="-127"/>
                <a:sym typeface="Wingdings" pitchFamily="2" charset="2"/>
              </a:rPr>
              <a:t>platform component </a:t>
            </a:r>
            <a:r>
              <a:rPr lang="ko-KR" altLang="en-US" sz="1400" b="1" dirty="0">
                <a:latin typeface="NanumSquareOTF Bold" panose="020B0600000101010101" pitchFamily="34" charset="-127"/>
                <a:ea typeface="NanumSquareOTF Bold" panose="020B0600000101010101" pitchFamily="34" charset="-127"/>
                <a:sym typeface="Wingdings" pitchFamily="2" charset="2"/>
              </a:rPr>
              <a:t>로 들어오기 전에 </a:t>
            </a:r>
            <a:r>
              <a:rPr lang="en-US" altLang="ko-KR" sz="1400" b="1" dirty="0">
                <a:latin typeface="NanumSquareOTF Bold" panose="020B0600000101010101" pitchFamily="34" charset="-127"/>
                <a:ea typeface="NanumSquareOTF Bold" panose="020B0600000101010101" pitchFamily="34" charset="-127"/>
                <a:sym typeface="Wingdings" pitchFamily="2" charset="2"/>
              </a:rPr>
              <a:t>Variant component </a:t>
            </a:r>
            <a:r>
              <a:rPr lang="ko-KR" altLang="en-US" sz="1400" b="1" dirty="0">
                <a:latin typeface="NanumSquareOTF Bold" panose="020B0600000101010101" pitchFamily="34" charset="-127"/>
                <a:ea typeface="NanumSquareOTF Bold" panose="020B0600000101010101" pitchFamily="34" charset="-127"/>
                <a:sym typeface="Wingdings" pitchFamily="2" charset="2"/>
              </a:rPr>
              <a:t>자체적으로 </a:t>
            </a:r>
            <a:r>
              <a:rPr lang="en-US" altLang="ko-KR" sz="1400" b="1" dirty="0">
                <a:latin typeface="NanumSquareOTF Bold" panose="020B0600000101010101" pitchFamily="34" charset="-127"/>
                <a:ea typeface="NanumSquareOTF Bold" panose="020B0600000101010101" pitchFamily="34" charset="-127"/>
                <a:sym typeface="Wingdings" pitchFamily="2" charset="2"/>
              </a:rPr>
              <a:t>change</a:t>
            </a:r>
            <a:r>
              <a:rPr lang="ko-KR" altLang="en-US" sz="1400" b="1" dirty="0" err="1">
                <a:latin typeface="NanumSquareOTF Bold" panose="020B0600000101010101" pitchFamily="34" charset="-127"/>
                <a:ea typeface="NanumSquareOTF Bold" panose="020B0600000101010101" pitchFamily="34" charset="-127"/>
                <a:sym typeface="Wingdings" pitchFamily="2" charset="2"/>
              </a:rPr>
              <a:t>를</a:t>
            </a:r>
            <a:r>
              <a:rPr lang="ko-KR" altLang="en-US" sz="1400" b="1" dirty="0">
                <a:latin typeface="NanumSquareOTF Bold" panose="020B0600000101010101" pitchFamily="34" charset="-127"/>
                <a:ea typeface="NanumSquareOTF Bold" panose="020B0600000101010101" pitchFamily="34" charset="-127"/>
                <a:sym typeface="Wingdings" pitchFamily="2" charset="2"/>
              </a:rPr>
              <a:t> 흡수하도록 </a:t>
            </a:r>
            <a:r>
              <a:rPr lang="en-US" altLang="ko-KR" sz="1400" b="1" dirty="0">
                <a:latin typeface="NanumSquareOTF Bold" panose="020B0600000101010101" pitchFamily="34" charset="-127"/>
                <a:ea typeface="NanumSquareOTF Bold" panose="020B0600000101010101" pitchFamily="34" charset="-127"/>
                <a:sym typeface="Wingdings" pitchFamily="2" charset="2"/>
              </a:rPr>
              <a:t>cost &amp; duration </a:t>
            </a:r>
            <a:r>
              <a:rPr lang="ko-KR" altLang="en-US" sz="1400" b="1" dirty="0">
                <a:latin typeface="NanumSquareOTF Bold" panose="020B0600000101010101" pitchFamily="34" charset="-127"/>
                <a:ea typeface="NanumSquareOTF Bold" panose="020B0600000101010101" pitchFamily="34" charset="-127"/>
                <a:sym typeface="Wingdings" pitchFamily="2" charset="2"/>
              </a:rPr>
              <a:t>투여</a:t>
            </a:r>
            <a:endParaRPr lang="en-US" altLang="ko-KR" sz="1400" b="1" dirty="0">
              <a:latin typeface="NanumSquareOTF Bold" panose="020B0600000101010101" pitchFamily="34" charset="-127"/>
              <a:ea typeface="NanumSquareOTF Bold" panose="020B0600000101010101" pitchFamily="34" charset="-127"/>
              <a:sym typeface="Wingdings" pitchFamily="2" charset="2"/>
            </a:endParaRPr>
          </a:p>
          <a:p>
            <a:pPr marL="342900" indent="-342900">
              <a:buAutoNum type="arabicParenR"/>
            </a:pPr>
            <a:r>
              <a:rPr lang="en-US" altLang="ko-KR" sz="1400" b="1" dirty="0">
                <a:latin typeface="NanumSquareOTF Bold" panose="020B0600000101010101" pitchFamily="34" charset="-127"/>
                <a:ea typeface="NanumSquareOTF Bold" panose="020B0600000101010101" pitchFamily="34" charset="-127"/>
                <a:sym typeface="Wingdings" pitchFamily="2" charset="2"/>
              </a:rPr>
              <a:t>Platform component</a:t>
            </a:r>
            <a:r>
              <a:rPr lang="ko-KR" altLang="en-US" sz="1400" b="1" dirty="0" err="1">
                <a:latin typeface="NanumSquareOTF Bold" panose="020B0600000101010101" pitchFamily="34" charset="-127"/>
                <a:ea typeface="NanumSquareOTF Bold" panose="020B0600000101010101" pitchFamily="34" charset="-127"/>
                <a:sym typeface="Wingdings" pitchFamily="2" charset="2"/>
              </a:rPr>
              <a:t>를</a:t>
            </a:r>
            <a:r>
              <a:rPr lang="ko-KR" altLang="en-US" sz="1400" b="1" dirty="0">
                <a:latin typeface="NanumSquareOTF Bold" panose="020B0600000101010101" pitchFamily="34" charset="-127"/>
                <a:ea typeface="NanumSquareOTF Bold" panose="020B0600000101010101" pitchFamily="34" charset="-127"/>
                <a:sym typeface="Wingdings" pitchFamily="2" charset="2"/>
              </a:rPr>
              <a:t> 통과하여 굴러간 </a:t>
            </a:r>
            <a:r>
              <a:rPr lang="en-US" altLang="ko-KR" sz="1400" b="1" dirty="0">
                <a:latin typeface="NanumSquareOTF Bold" panose="020B0600000101010101" pitchFamily="34" charset="-127"/>
                <a:ea typeface="NanumSquareOTF Bold" panose="020B0600000101010101" pitchFamily="34" charset="-127"/>
                <a:sym typeface="Wingdings" pitchFamily="2" charset="2"/>
              </a:rPr>
              <a:t>snowball</a:t>
            </a:r>
            <a:r>
              <a:rPr lang="ko-KR" altLang="en-US" sz="1400" b="1" dirty="0">
                <a:latin typeface="NanumSquareOTF Bold" panose="020B0600000101010101" pitchFamily="34" charset="-127"/>
                <a:ea typeface="NanumSquareOTF Bold" panose="020B0600000101010101" pitchFamily="34" charset="-127"/>
                <a:sym typeface="Wingdings" pitchFamily="2" charset="2"/>
              </a:rPr>
              <a:t>을 </a:t>
            </a:r>
            <a:r>
              <a:rPr lang="en-US" altLang="ko-KR" sz="1400" b="1" dirty="0">
                <a:latin typeface="NanumSquareOTF Bold" panose="020B0600000101010101" pitchFamily="34" charset="-127"/>
                <a:ea typeface="NanumSquareOTF Bold" panose="020B0600000101010101" pitchFamily="34" charset="-127"/>
                <a:sym typeface="Wingdings" pitchFamily="2" charset="2"/>
              </a:rPr>
              <a:t>PC</a:t>
            </a:r>
            <a:r>
              <a:rPr lang="ko-KR" altLang="en-US" sz="1400" b="1" dirty="0">
                <a:latin typeface="NanumSquareOTF Bold" panose="020B0600000101010101" pitchFamily="34" charset="-127"/>
                <a:ea typeface="NanumSquareOTF Bold" panose="020B0600000101010101" pitchFamily="34" charset="-127"/>
                <a:sym typeface="Wingdings" pitchFamily="2" charset="2"/>
              </a:rPr>
              <a:t>와 연관이 있는 다른 </a:t>
            </a:r>
            <a:r>
              <a:rPr lang="en-US" altLang="ko-KR" sz="1400" b="1" dirty="0">
                <a:latin typeface="NanumSquareOTF Bold" panose="020B0600000101010101" pitchFamily="34" charset="-127"/>
                <a:ea typeface="NanumSquareOTF Bold" panose="020B0600000101010101" pitchFamily="34" charset="-127"/>
                <a:sym typeface="Wingdings" pitchFamily="2" charset="2"/>
              </a:rPr>
              <a:t>component</a:t>
            </a:r>
            <a:r>
              <a:rPr lang="ko-KR" altLang="en-US" sz="1400" b="1" dirty="0">
                <a:latin typeface="NanumSquareOTF Bold" panose="020B0600000101010101" pitchFamily="34" charset="-127"/>
                <a:ea typeface="NanumSquareOTF Bold" panose="020B0600000101010101" pitchFamily="34" charset="-127"/>
                <a:sym typeface="Wingdings" pitchFamily="2" charset="2"/>
              </a:rPr>
              <a:t>에서 변화를 흡수</a:t>
            </a:r>
            <a:r>
              <a:rPr lang="en-US" altLang="ko-KR" sz="1400" b="1" dirty="0">
                <a:latin typeface="NanumSquareOTF Bold" panose="020B0600000101010101" pitchFamily="34" charset="-127"/>
                <a:ea typeface="NanumSquareOTF Bold" panose="020B0600000101010101" pitchFamily="34" charset="-127"/>
                <a:sym typeface="Wingdings" pitchFamily="2" charset="2"/>
              </a:rPr>
              <a:t>.</a:t>
            </a:r>
          </a:p>
          <a:p>
            <a:pPr marL="342900" indent="-342900">
              <a:buAutoNum type="arabicParenR"/>
            </a:pPr>
            <a:endParaRPr lang="en-US" altLang="ko-KR" sz="1400" b="1" dirty="0">
              <a:latin typeface="NanumSquareOTF Bold" panose="020B0600000101010101" pitchFamily="34" charset="-127"/>
              <a:ea typeface="NanumSquareOTF Bold" panose="020B0600000101010101" pitchFamily="34" charset="-127"/>
              <a:sym typeface="Wingdings" pitchFamily="2" charset="2"/>
            </a:endParaRPr>
          </a:p>
          <a:p>
            <a:pPr marL="0" indent="0">
              <a:buNone/>
            </a:pPr>
            <a:r>
              <a:rPr lang="en-US" altLang="ko-KR" sz="1400" b="1" dirty="0">
                <a:latin typeface="NanumSquareOTF Bold" panose="020B0600000101010101" pitchFamily="34" charset="-127"/>
                <a:ea typeface="NanumSquareOTF Bold" panose="020B0600000101010101" pitchFamily="34" charset="-127"/>
                <a:sym typeface="Wingdings" pitchFamily="2" charset="2"/>
              </a:rPr>
              <a:t>1) &amp; 2) </a:t>
            </a:r>
            <a:r>
              <a:rPr lang="ko-KR" altLang="en-US" sz="1400" b="1" dirty="0">
                <a:latin typeface="NanumSquareOTF Bold" panose="020B0600000101010101" pitchFamily="34" charset="-127"/>
                <a:ea typeface="NanumSquareOTF Bold" panose="020B0600000101010101" pitchFamily="34" charset="-127"/>
                <a:sym typeface="Wingdings" pitchFamily="2" charset="2"/>
              </a:rPr>
              <a:t>모두</a:t>
            </a:r>
            <a:r>
              <a:rPr lang="en-US" altLang="ko-KR" sz="1400" b="1" dirty="0">
                <a:latin typeface="NanumSquareOTF Bold" panose="020B0600000101010101" pitchFamily="34" charset="-127"/>
                <a:ea typeface="NanumSquareOTF Bold" panose="020B0600000101010101" pitchFamily="34" charset="-127"/>
                <a:sym typeface="Wingdings" pitchFamily="2" charset="2"/>
              </a:rPr>
              <a:t>, platform</a:t>
            </a:r>
            <a:r>
              <a:rPr lang="ko-KR" altLang="en-US" sz="1400" b="1" dirty="0">
                <a:latin typeface="NanumSquareOTF Bold" panose="020B0600000101010101" pitchFamily="34" charset="-127"/>
                <a:ea typeface="NanumSquareOTF Bold" panose="020B0600000101010101" pitchFamily="34" charset="-127"/>
                <a:sym typeface="Wingdings" pitchFamily="2" charset="2"/>
              </a:rPr>
              <a:t>과 인접한</a:t>
            </a:r>
            <a:r>
              <a:rPr lang="en-US" altLang="ko-KR" sz="1400" b="1" dirty="0">
                <a:latin typeface="NanumSquareOTF Bold" panose="020B0600000101010101" pitchFamily="34" charset="-127"/>
                <a:ea typeface="NanumSquareOTF Bold" panose="020B0600000101010101" pitchFamily="34" charset="-127"/>
                <a:sym typeface="Wingdings" pitchFamily="2" charset="2"/>
              </a:rPr>
              <a:t> Variant component</a:t>
            </a:r>
            <a:r>
              <a:rPr lang="ko-KR" altLang="en-US" sz="1400" b="1" dirty="0">
                <a:latin typeface="NanumSquareOTF Bold" panose="020B0600000101010101" pitchFamily="34" charset="-127"/>
                <a:ea typeface="NanumSquareOTF Bold" panose="020B0600000101010101" pitchFamily="34" charset="-127"/>
                <a:sym typeface="Wingdings" pitchFamily="2" charset="2"/>
              </a:rPr>
              <a:t>들의 더 많은 </a:t>
            </a:r>
            <a:r>
              <a:rPr lang="en-US" altLang="ko-KR" sz="1400" b="1" dirty="0">
                <a:latin typeface="NanumSquareOTF Bold" panose="020B0600000101010101" pitchFamily="34" charset="-127"/>
                <a:ea typeface="NanumSquareOTF Bold" panose="020B0600000101010101" pitchFamily="34" charset="-127"/>
                <a:sym typeface="Wingdings" pitchFamily="2" charset="2"/>
              </a:rPr>
              <a:t>cost &amp; duration (effort)</a:t>
            </a:r>
            <a:r>
              <a:rPr lang="ko-KR" altLang="en-US" sz="1400" b="1" dirty="0" err="1">
                <a:latin typeface="NanumSquareOTF Bold" panose="020B0600000101010101" pitchFamily="34" charset="-127"/>
                <a:ea typeface="NanumSquareOTF Bold" panose="020B0600000101010101" pitchFamily="34" charset="-127"/>
                <a:sym typeface="Wingdings" pitchFamily="2" charset="2"/>
              </a:rPr>
              <a:t>를</a:t>
            </a:r>
            <a:r>
              <a:rPr lang="ko-KR" altLang="en-US" sz="1400" b="1" dirty="0">
                <a:latin typeface="NanumSquareOTF Bold" panose="020B0600000101010101" pitchFamily="34" charset="-127"/>
                <a:ea typeface="NanumSquareOTF Bold" panose="020B0600000101010101" pitchFamily="34" charset="-127"/>
                <a:sym typeface="Wingdings" pitchFamily="2" charset="2"/>
              </a:rPr>
              <a:t> 요구함</a:t>
            </a:r>
            <a:r>
              <a:rPr lang="en-US" altLang="ko-KR" sz="1400" b="1" dirty="0">
                <a:latin typeface="NanumSquareOTF Bold" panose="020B0600000101010101" pitchFamily="34" charset="-127"/>
                <a:ea typeface="NanumSquareOTF Bold" panose="020B0600000101010101" pitchFamily="34" charset="-127"/>
                <a:sym typeface="Wingdings" pitchFamily="2" charset="2"/>
              </a:rPr>
              <a:t>.  </a:t>
            </a:r>
            <a:r>
              <a:rPr lang="ko-KR" altLang="en-US" sz="1400" b="1" dirty="0">
                <a:latin typeface="NanumSquareOTF Bold" panose="020B0600000101010101" pitchFamily="34" charset="-127"/>
                <a:ea typeface="NanumSquareOTF Bold" panose="020B0600000101010101" pitchFamily="34" charset="-127"/>
                <a:sym typeface="Wingdings" pitchFamily="2" charset="2"/>
              </a:rPr>
              <a:t>이를 </a:t>
            </a:r>
            <a:r>
              <a:rPr lang="en-US" altLang="ko-KR" sz="1400" b="1" dirty="0">
                <a:latin typeface="NanumSquareOTF Bold" panose="020B0600000101010101" pitchFamily="34" charset="-127"/>
                <a:ea typeface="NanumSquareOTF Bold" panose="020B0600000101010101" pitchFamily="34" charset="-127"/>
                <a:sym typeface="Wingdings" pitchFamily="2" charset="2"/>
              </a:rPr>
              <a:t>platform </a:t>
            </a:r>
            <a:r>
              <a:rPr lang="ko-KR" altLang="en-US" sz="1400" b="1" dirty="0">
                <a:latin typeface="NanumSquareOTF Bold" panose="020B0600000101010101" pitchFamily="34" charset="-127"/>
                <a:ea typeface="NanumSquareOTF Bold" panose="020B0600000101010101" pitchFamily="34" charset="-127"/>
                <a:sym typeface="Wingdings" pitchFamily="2" charset="2"/>
              </a:rPr>
              <a:t>노후화분석에 활용</a:t>
            </a:r>
            <a:r>
              <a:rPr lang="en-US" altLang="ko-KR" sz="1400" b="1" dirty="0">
                <a:latin typeface="NanumSquareOTF Bold" panose="020B0600000101010101" pitchFamily="34" charset="-127"/>
                <a:ea typeface="NanumSquareOTF Bold" panose="020B0600000101010101" pitchFamily="34" charset="-127"/>
                <a:sym typeface="Wingdings" pitchFamily="2" charset="2"/>
              </a:rPr>
              <a:t>(?)</a:t>
            </a:r>
          </a:p>
        </p:txBody>
      </p:sp>
      <p:sp>
        <p:nvSpPr>
          <p:cNvPr id="29" name="내용 개체 틀 2">
            <a:extLst>
              <a:ext uri="{FF2B5EF4-FFF2-40B4-BE49-F238E27FC236}">
                <a16:creationId xmlns:a16="http://schemas.microsoft.com/office/drawing/2014/main" id="{B2598AD3-5A53-063E-4633-8046BF91B723}"/>
              </a:ext>
            </a:extLst>
          </p:cNvPr>
          <p:cNvSpPr txBox="1">
            <a:spLocks/>
          </p:cNvSpPr>
          <p:nvPr/>
        </p:nvSpPr>
        <p:spPr>
          <a:xfrm>
            <a:off x="3658202" y="2987740"/>
            <a:ext cx="492368" cy="3165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b="1" dirty="0">
                <a:latin typeface="NanumSquareOTF Bold" panose="020B0600000101010101" pitchFamily="34" charset="-127"/>
                <a:ea typeface="NanumSquareOTF Bold" panose="020B0600000101010101" pitchFamily="34" charset="-127"/>
                <a:sym typeface="Wingdings" pitchFamily="2" charset="2"/>
              </a:rPr>
              <a:t>(1)</a:t>
            </a:r>
          </a:p>
        </p:txBody>
      </p:sp>
      <p:sp>
        <p:nvSpPr>
          <p:cNvPr id="30" name="내용 개체 틀 2">
            <a:extLst>
              <a:ext uri="{FF2B5EF4-FFF2-40B4-BE49-F238E27FC236}">
                <a16:creationId xmlns:a16="http://schemas.microsoft.com/office/drawing/2014/main" id="{F9AF6549-B7E0-3AD8-A991-B3326A6A50F2}"/>
              </a:ext>
            </a:extLst>
          </p:cNvPr>
          <p:cNvSpPr txBox="1">
            <a:spLocks/>
          </p:cNvSpPr>
          <p:nvPr/>
        </p:nvSpPr>
        <p:spPr>
          <a:xfrm>
            <a:off x="6436571" y="2987740"/>
            <a:ext cx="492368" cy="3165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b="1" dirty="0">
                <a:latin typeface="NanumSquareOTF Bold" panose="020B0600000101010101" pitchFamily="34" charset="-127"/>
                <a:ea typeface="NanumSquareOTF Bold" panose="020B0600000101010101" pitchFamily="34" charset="-127"/>
                <a:sym typeface="Wingdings" pitchFamily="2" charset="2"/>
              </a:rPr>
              <a:t>(2)</a:t>
            </a:r>
          </a:p>
        </p:txBody>
      </p:sp>
      <p:sp>
        <p:nvSpPr>
          <p:cNvPr id="31" name="위로 구부러진 화살표[C] 30">
            <a:extLst>
              <a:ext uri="{FF2B5EF4-FFF2-40B4-BE49-F238E27FC236}">
                <a16:creationId xmlns:a16="http://schemas.microsoft.com/office/drawing/2014/main" id="{2B4055A9-B1B0-4B0A-6829-239FC5D1329D}"/>
              </a:ext>
            </a:extLst>
          </p:cNvPr>
          <p:cNvSpPr/>
          <p:nvPr/>
        </p:nvSpPr>
        <p:spPr>
          <a:xfrm rot="14699424">
            <a:off x="3267219" y="1769063"/>
            <a:ext cx="492424" cy="640890"/>
          </a:xfrm>
          <a:prstGeom prst="curved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pic>
        <p:nvPicPr>
          <p:cNvPr id="2" name="그림 1">
            <a:extLst>
              <a:ext uri="{FF2B5EF4-FFF2-40B4-BE49-F238E27FC236}">
                <a16:creationId xmlns:a16="http://schemas.microsoft.com/office/drawing/2014/main" id="{D79193CE-7717-42F6-F96A-1A4F2D028FDC}"/>
              </a:ext>
            </a:extLst>
          </p:cNvPr>
          <p:cNvPicPr>
            <a:picLocks noChangeAspect="1"/>
          </p:cNvPicPr>
          <p:nvPr/>
        </p:nvPicPr>
        <p:blipFill>
          <a:blip r:embed="rId3"/>
          <a:stretch>
            <a:fillRect/>
          </a:stretch>
        </p:blipFill>
        <p:spPr>
          <a:xfrm>
            <a:off x="107645" y="3560436"/>
            <a:ext cx="3550557" cy="1100766"/>
          </a:xfrm>
          <a:prstGeom prst="rect">
            <a:avLst/>
          </a:prstGeom>
        </p:spPr>
      </p:pic>
    </p:spTree>
    <p:extLst>
      <p:ext uri="{BB962C8B-B14F-4D97-AF65-F5344CB8AC3E}">
        <p14:creationId xmlns:p14="http://schemas.microsoft.com/office/powerpoint/2010/main" val="172177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FA1D1D-5842-2DF8-BBEB-862F8283FD9A}"/>
              </a:ext>
            </a:extLst>
          </p:cNvPr>
          <p:cNvSpPr>
            <a:spLocks noGrp="1"/>
          </p:cNvSpPr>
          <p:nvPr>
            <p:ph type="title"/>
          </p:nvPr>
        </p:nvSpPr>
        <p:spPr>
          <a:xfrm>
            <a:off x="0" y="18495"/>
            <a:ext cx="10515600" cy="1325563"/>
          </a:xfrm>
        </p:spPr>
        <p:txBody>
          <a:bodyPr/>
          <a:lstStyle/>
          <a:p>
            <a:r>
              <a:rPr kumimoji="1" lang="en-US" altLang="ko-Kore-KR" dirty="0"/>
              <a:t>Background </a:t>
            </a:r>
            <a:r>
              <a:rPr kumimoji="1" lang="en-US" altLang="ko-KR" dirty="0"/>
              <a:t>-2</a:t>
            </a:r>
            <a:endParaRPr kumimoji="1" lang="ko-Kore-KR" altLang="en-US" dirty="0"/>
          </a:p>
        </p:txBody>
      </p:sp>
      <p:sp>
        <p:nvSpPr>
          <p:cNvPr id="3" name="내용 개체 틀 2">
            <a:extLst>
              <a:ext uri="{FF2B5EF4-FFF2-40B4-BE49-F238E27FC236}">
                <a16:creationId xmlns:a16="http://schemas.microsoft.com/office/drawing/2014/main" id="{8E1FEB2D-B7AA-E3F0-B8AC-9830D2800226}"/>
              </a:ext>
            </a:extLst>
          </p:cNvPr>
          <p:cNvSpPr>
            <a:spLocks noGrp="1"/>
          </p:cNvSpPr>
          <p:nvPr>
            <p:ph idx="1"/>
          </p:nvPr>
        </p:nvSpPr>
        <p:spPr>
          <a:xfrm>
            <a:off x="507694" y="1180056"/>
            <a:ext cx="10515600" cy="4351338"/>
          </a:xfrm>
        </p:spPr>
        <p:txBody>
          <a:bodyPr>
            <a:normAutofit fontScale="92500" lnSpcReduction="10000"/>
          </a:bodyPr>
          <a:lstStyle/>
          <a:p>
            <a:r>
              <a:rPr kumimoji="1" lang="ko-Kore-KR" altLang="en-US" sz="2400" dirty="0">
                <a:latin typeface="+mj-ea"/>
                <a:ea typeface="+mj-ea"/>
              </a:rPr>
              <a:t>기존 플랫폼의 우려요소 중 </a:t>
            </a:r>
            <a:r>
              <a:rPr kumimoji="1" lang="en-US" altLang="ko-Kore-KR" sz="2400" dirty="0">
                <a:latin typeface="+mj-ea"/>
                <a:ea typeface="+mj-ea"/>
              </a:rPr>
              <a:t>over-specification</a:t>
            </a:r>
            <a:r>
              <a:rPr kumimoji="1" lang="ko-Kore-KR" altLang="en-US" sz="2400" dirty="0">
                <a:latin typeface="+mj-ea"/>
                <a:ea typeface="+mj-ea"/>
              </a:rPr>
              <a:t>이 있었다</a:t>
            </a:r>
            <a:r>
              <a:rPr kumimoji="1" lang="en-US" altLang="ko-Kore-KR" sz="2400" dirty="0">
                <a:latin typeface="+mj-ea"/>
                <a:ea typeface="+mj-ea"/>
              </a:rPr>
              <a:t>.</a:t>
            </a:r>
          </a:p>
          <a:p>
            <a:pPr marL="0" indent="0">
              <a:buNone/>
            </a:pPr>
            <a:br>
              <a:rPr kumimoji="1" lang="en-US" altLang="ko-Kore-KR" sz="2400" dirty="0">
                <a:latin typeface="+mj-ea"/>
                <a:ea typeface="+mj-ea"/>
              </a:rPr>
            </a:br>
            <a:r>
              <a:rPr kumimoji="1" lang="ko-Kore-KR" altLang="en-US" b="1" dirty="0">
                <a:latin typeface="+mj-ea"/>
                <a:ea typeface="+mj-ea"/>
              </a:rPr>
              <a:t>제품 </a:t>
            </a:r>
            <a:r>
              <a:rPr kumimoji="1" lang="en-US" altLang="ko-Kore-KR" b="1" dirty="0">
                <a:latin typeface="+mj-ea"/>
                <a:ea typeface="+mj-ea"/>
              </a:rPr>
              <a:t>( IT </a:t>
            </a:r>
            <a:r>
              <a:rPr kumimoji="1" lang="ko-Kore-KR" altLang="en-US" b="1" dirty="0">
                <a:latin typeface="+mj-ea"/>
                <a:ea typeface="+mj-ea"/>
              </a:rPr>
              <a:t>제품</a:t>
            </a:r>
            <a:r>
              <a:rPr kumimoji="1" lang="en-US" altLang="ko-Kore-KR" b="1" dirty="0">
                <a:latin typeface="+mj-ea"/>
                <a:ea typeface="+mj-ea"/>
              </a:rPr>
              <a:t>. </a:t>
            </a:r>
            <a:r>
              <a:rPr kumimoji="1" lang="en-US" altLang="ko-KR" b="1" dirty="0">
                <a:latin typeface="+mj-ea"/>
                <a:ea typeface="+mj-ea"/>
              </a:rPr>
              <a:t>(technology product))</a:t>
            </a:r>
            <a:endParaRPr kumimoji="1" lang="en-US" altLang="ko-Kore-KR" b="1" dirty="0">
              <a:latin typeface="+mj-ea"/>
              <a:ea typeface="+mj-ea"/>
            </a:endParaRPr>
          </a:p>
          <a:p>
            <a:r>
              <a:rPr kumimoji="1" lang="ko-Kore-KR" altLang="en-US" sz="2400" dirty="0">
                <a:latin typeface="+mj-ea"/>
                <a:ea typeface="+mj-ea"/>
              </a:rPr>
              <a:t>그러나 </a:t>
            </a:r>
            <a:r>
              <a:rPr kumimoji="1" lang="en-US" altLang="ko-Kore-KR" sz="2400" dirty="0">
                <a:latin typeface="+mj-ea"/>
                <a:ea typeface="+mj-ea"/>
              </a:rPr>
              <a:t>platform</a:t>
            </a:r>
            <a:r>
              <a:rPr kumimoji="1" lang="ko-Kore-KR" altLang="en-US" sz="2400" dirty="0">
                <a:latin typeface="+mj-ea"/>
                <a:ea typeface="+mj-ea"/>
              </a:rPr>
              <a:t>의 </a:t>
            </a:r>
            <a:r>
              <a:rPr kumimoji="1" lang="en-US" altLang="ko-Kore-KR" sz="2400" dirty="0" err="1">
                <a:latin typeface="+mj-ea"/>
                <a:ea typeface="+mj-ea"/>
              </a:rPr>
              <a:t>o</a:t>
            </a:r>
            <a:r>
              <a:rPr kumimoji="1" lang="en-US" altLang="ko-KR" sz="2400" dirty="0" err="1">
                <a:latin typeface="+mj-ea"/>
                <a:ea typeface="+mj-ea"/>
              </a:rPr>
              <a:t>vespec</a:t>
            </a:r>
            <a:r>
              <a:rPr kumimoji="1" lang="ko-KR" altLang="en-US" sz="2400" dirty="0">
                <a:latin typeface="+mj-ea"/>
                <a:ea typeface="+mj-ea"/>
              </a:rPr>
              <a:t>은 항상 </a:t>
            </a:r>
            <a:r>
              <a:rPr kumimoji="1" lang="ko-KR" altLang="en-US" sz="2400" dirty="0" err="1">
                <a:latin typeface="+mj-ea"/>
                <a:ea typeface="+mj-ea"/>
              </a:rPr>
              <a:t>안좋나</a:t>
            </a:r>
            <a:r>
              <a:rPr kumimoji="1" lang="en-US" altLang="ko-KR" sz="2400" dirty="0">
                <a:latin typeface="+mj-ea"/>
                <a:ea typeface="+mj-ea"/>
              </a:rPr>
              <a:t>?? </a:t>
            </a:r>
            <a:r>
              <a:rPr kumimoji="1" lang="ko-KR" altLang="en-US" sz="2400" dirty="0">
                <a:latin typeface="+mj-ea"/>
                <a:ea typeface="+mj-ea"/>
              </a:rPr>
              <a:t>에 대해서 파고 들고 싶다</a:t>
            </a:r>
            <a:r>
              <a:rPr kumimoji="1" lang="en-US" altLang="ko-KR" sz="2400" dirty="0">
                <a:latin typeface="+mj-ea"/>
                <a:ea typeface="+mj-ea"/>
              </a:rPr>
              <a:t>.</a:t>
            </a:r>
          </a:p>
          <a:p>
            <a:pPr lvl="1">
              <a:buFontTx/>
              <a:buChar char="-"/>
            </a:pPr>
            <a:r>
              <a:rPr kumimoji="1" lang="ko-KR" altLang="en-US" sz="2000" dirty="0" err="1">
                <a:latin typeface="+mj-ea"/>
                <a:ea typeface="+mj-ea"/>
              </a:rPr>
              <a:t>그것와</a:t>
            </a:r>
            <a:r>
              <a:rPr kumimoji="1" lang="ko-KR" altLang="en-US" sz="2000" dirty="0">
                <a:latin typeface="+mj-ea"/>
                <a:ea typeface="+mj-ea"/>
              </a:rPr>
              <a:t> 연관되어 있는 </a:t>
            </a:r>
            <a:r>
              <a:rPr kumimoji="1" lang="en-US" altLang="ko-KR" sz="2000" dirty="0">
                <a:latin typeface="+mj-ea"/>
                <a:ea typeface="+mj-ea"/>
              </a:rPr>
              <a:t>component</a:t>
            </a:r>
            <a:r>
              <a:rPr kumimoji="1" lang="ko-KR" altLang="en-US" sz="2000" dirty="0">
                <a:latin typeface="+mj-ea"/>
                <a:ea typeface="+mj-ea"/>
              </a:rPr>
              <a:t>의 기술개발이 더 </a:t>
            </a:r>
            <a:r>
              <a:rPr kumimoji="1" lang="ko-KR" altLang="en-US" sz="2000" dirty="0" err="1">
                <a:latin typeface="+mj-ea"/>
                <a:ea typeface="+mj-ea"/>
              </a:rPr>
              <a:t>쉬워짐</a:t>
            </a:r>
            <a:r>
              <a:rPr kumimoji="1" lang="en-US" altLang="ko-KR" sz="2000" dirty="0">
                <a:latin typeface="+mj-ea"/>
                <a:ea typeface="+mj-ea"/>
              </a:rPr>
              <a:t>.</a:t>
            </a:r>
          </a:p>
          <a:p>
            <a:pPr lvl="1">
              <a:buFontTx/>
              <a:buChar char="-"/>
            </a:pPr>
            <a:r>
              <a:rPr kumimoji="1" lang="ko-Kore-KR" altLang="en-US" sz="2000" dirty="0">
                <a:latin typeface="+mj-ea"/>
                <a:ea typeface="+mj-ea"/>
              </a:rPr>
              <a:t>플랫폼을 더욱 오래 가져갈 수 있음</a:t>
            </a:r>
            <a:r>
              <a:rPr kumimoji="1" lang="en-US" altLang="ko-Kore-KR" sz="2000" dirty="0">
                <a:latin typeface="+mj-ea"/>
                <a:ea typeface="+mj-ea"/>
              </a:rPr>
              <a:t>. </a:t>
            </a:r>
            <a:r>
              <a:rPr kumimoji="1" lang="en-US" altLang="ko-KR" sz="2000" dirty="0">
                <a:latin typeface="+mj-ea"/>
                <a:ea typeface="+mj-ea"/>
              </a:rPr>
              <a:t>(</a:t>
            </a:r>
            <a:r>
              <a:rPr kumimoji="1" lang="en-US" altLang="ko-KR" sz="2000" dirty="0" err="1">
                <a:latin typeface="+mj-ea"/>
                <a:ea typeface="+mj-ea"/>
              </a:rPr>
              <a:t>overspec</a:t>
            </a:r>
            <a:r>
              <a:rPr kumimoji="1" lang="en-US" altLang="ko-KR" sz="2000" dirty="0">
                <a:latin typeface="+mj-ea"/>
                <a:ea typeface="+mj-ea"/>
              </a:rPr>
              <a:t> – fit – </a:t>
            </a:r>
            <a:r>
              <a:rPr kumimoji="1" lang="en-US" altLang="ko-KR" sz="2000" dirty="0" err="1">
                <a:latin typeface="+mj-ea"/>
                <a:ea typeface="+mj-ea"/>
              </a:rPr>
              <a:t>underspec</a:t>
            </a:r>
            <a:r>
              <a:rPr kumimoji="1" lang="en-US" altLang="ko-KR" sz="2000" dirty="0">
                <a:latin typeface="+mj-ea"/>
                <a:ea typeface="+mj-ea"/>
              </a:rPr>
              <a:t>)</a:t>
            </a:r>
          </a:p>
          <a:p>
            <a:pPr lvl="1">
              <a:buFontTx/>
              <a:buChar char="-"/>
            </a:pPr>
            <a:r>
              <a:rPr kumimoji="1" lang="ko-Kore-KR" altLang="en-US" sz="2000" dirty="0">
                <a:latin typeface="+mj-ea"/>
                <a:ea typeface="+mj-ea"/>
              </a:rPr>
              <a:t>새로운 </a:t>
            </a:r>
            <a:r>
              <a:rPr kumimoji="1" lang="en-US" altLang="ko-Kore-KR" sz="2000" dirty="0">
                <a:latin typeface="+mj-ea"/>
                <a:ea typeface="+mj-ea"/>
              </a:rPr>
              <a:t>c</a:t>
            </a:r>
            <a:r>
              <a:rPr kumimoji="1" lang="en-US" altLang="ko-KR" sz="2000" dirty="0">
                <a:latin typeface="+mj-ea"/>
                <a:ea typeface="+mj-ea"/>
              </a:rPr>
              <a:t>omponent</a:t>
            </a:r>
            <a:r>
              <a:rPr kumimoji="1" lang="ko-KR" altLang="en-US" sz="2000" dirty="0" err="1">
                <a:latin typeface="+mj-ea"/>
                <a:ea typeface="+mj-ea"/>
              </a:rPr>
              <a:t>를</a:t>
            </a:r>
            <a:r>
              <a:rPr kumimoji="1" lang="ko-KR" altLang="en-US" sz="2000" dirty="0">
                <a:latin typeface="+mj-ea"/>
                <a:ea typeface="+mj-ea"/>
              </a:rPr>
              <a:t> 추가하는 과정 또한 더욱 </a:t>
            </a:r>
            <a:r>
              <a:rPr kumimoji="1" lang="ko-KR" altLang="en-US" sz="2000" dirty="0" err="1">
                <a:latin typeface="+mj-ea"/>
                <a:ea typeface="+mj-ea"/>
              </a:rPr>
              <a:t>쉬워짐</a:t>
            </a:r>
            <a:r>
              <a:rPr kumimoji="1" lang="en-US" altLang="ko-KR" sz="2000" dirty="0">
                <a:latin typeface="+mj-ea"/>
                <a:ea typeface="+mj-ea"/>
              </a:rPr>
              <a:t>.</a:t>
            </a:r>
            <a:br>
              <a:rPr kumimoji="1" lang="en-US" altLang="ko-KR" sz="2000" dirty="0">
                <a:latin typeface="+mj-ea"/>
                <a:ea typeface="+mj-ea"/>
              </a:rPr>
            </a:br>
            <a:endParaRPr kumimoji="1" lang="en-US" altLang="ko-KR" sz="2000" dirty="0">
              <a:latin typeface="+mj-ea"/>
              <a:ea typeface="+mj-ea"/>
            </a:endParaRPr>
          </a:p>
          <a:p>
            <a:pPr lvl="1">
              <a:buFontTx/>
              <a:buChar char="-"/>
            </a:pPr>
            <a:endParaRPr kumimoji="1" lang="en-US" altLang="ko-Kore-KR" sz="2000" dirty="0">
              <a:latin typeface="+mj-ea"/>
              <a:ea typeface="+mj-ea"/>
            </a:endParaRPr>
          </a:p>
          <a:p>
            <a:pPr lvl="1">
              <a:buFontTx/>
              <a:buChar char="-"/>
            </a:pPr>
            <a:r>
              <a:rPr kumimoji="1" lang="ko-Kore-KR" altLang="en-US" sz="2000" dirty="0">
                <a:latin typeface="+mj-ea"/>
                <a:ea typeface="+mj-ea"/>
              </a:rPr>
              <a:t>그러나 다른 </a:t>
            </a:r>
            <a:r>
              <a:rPr kumimoji="1" lang="en-US" altLang="ko-Kore-KR" sz="2000" dirty="0">
                <a:latin typeface="+mj-ea"/>
                <a:ea typeface="+mj-ea"/>
              </a:rPr>
              <a:t>c</a:t>
            </a:r>
            <a:r>
              <a:rPr kumimoji="1" lang="en-US" altLang="ko-KR" sz="2000" dirty="0">
                <a:latin typeface="+mj-ea"/>
                <a:ea typeface="+mj-ea"/>
              </a:rPr>
              <a:t>omponent</a:t>
            </a:r>
            <a:r>
              <a:rPr kumimoji="1" lang="ko-KR" altLang="en-US" sz="2000" dirty="0">
                <a:latin typeface="+mj-ea"/>
                <a:ea typeface="+mj-ea"/>
              </a:rPr>
              <a:t>의 기술 개발이 </a:t>
            </a:r>
            <a:r>
              <a:rPr kumimoji="1" lang="ko-KR" altLang="en-US" sz="2000" dirty="0" err="1">
                <a:latin typeface="+mj-ea"/>
                <a:ea typeface="+mj-ea"/>
              </a:rPr>
              <a:t>쉬워짐</a:t>
            </a:r>
            <a:r>
              <a:rPr kumimoji="1" lang="ko-KR" altLang="en-US" sz="2000" dirty="0">
                <a:latin typeface="+mj-ea"/>
                <a:ea typeface="+mj-ea"/>
              </a:rPr>
              <a:t> </a:t>
            </a:r>
            <a:r>
              <a:rPr kumimoji="1" lang="en-US" altLang="ko-KR" sz="2000" dirty="0">
                <a:latin typeface="+mj-ea"/>
                <a:ea typeface="+mj-ea"/>
              </a:rPr>
              <a:t>(cost, time)</a:t>
            </a:r>
            <a:r>
              <a:rPr kumimoji="1" lang="ko-KR" altLang="en-US" sz="2000" dirty="0">
                <a:latin typeface="+mj-ea"/>
                <a:ea typeface="+mj-ea"/>
              </a:rPr>
              <a:t>을 어떻게 </a:t>
            </a:r>
            <a:r>
              <a:rPr kumimoji="1" lang="en-US" altLang="ko-KR" sz="2000" dirty="0">
                <a:latin typeface="+mj-ea"/>
                <a:ea typeface="+mj-ea"/>
              </a:rPr>
              <a:t>????</a:t>
            </a:r>
          </a:p>
          <a:p>
            <a:pPr lvl="1">
              <a:buFontTx/>
              <a:buChar char="-"/>
            </a:pPr>
            <a:r>
              <a:rPr kumimoji="1" lang="en-US" altLang="ko-Kore-KR" sz="2000" dirty="0">
                <a:latin typeface="+mj-ea"/>
                <a:ea typeface="+mj-ea"/>
              </a:rPr>
              <a:t>Simulation?</a:t>
            </a:r>
            <a:br>
              <a:rPr kumimoji="1" lang="en-US" altLang="ko-Kore-KR" sz="2000" dirty="0">
                <a:latin typeface="+mj-ea"/>
                <a:ea typeface="+mj-ea"/>
              </a:rPr>
            </a:br>
            <a:br>
              <a:rPr kumimoji="1" lang="en-US" altLang="ko-Kore-KR" sz="2000" dirty="0">
                <a:latin typeface="+mj-ea"/>
                <a:ea typeface="+mj-ea"/>
              </a:rPr>
            </a:br>
            <a:r>
              <a:rPr kumimoji="1" lang="ko-KR" altLang="en-US" sz="2000" dirty="0">
                <a:latin typeface="+mj-ea"/>
                <a:ea typeface="+mj-ea"/>
              </a:rPr>
              <a:t>반대로</a:t>
            </a:r>
            <a:r>
              <a:rPr kumimoji="1" lang="en-US" altLang="ko-KR" sz="2000" dirty="0">
                <a:latin typeface="+mj-ea"/>
                <a:ea typeface="+mj-ea"/>
              </a:rPr>
              <a:t>,</a:t>
            </a:r>
            <a:r>
              <a:rPr kumimoji="1" lang="ko-KR" altLang="en-US" sz="2000" dirty="0">
                <a:latin typeface="+mj-ea"/>
                <a:ea typeface="+mj-ea"/>
              </a:rPr>
              <a:t> </a:t>
            </a:r>
            <a:r>
              <a:rPr kumimoji="1" lang="en-US" altLang="ko-KR" sz="2000" dirty="0" err="1">
                <a:latin typeface="+mj-ea"/>
                <a:ea typeface="+mj-ea"/>
              </a:rPr>
              <a:t>overspec</a:t>
            </a:r>
            <a:r>
              <a:rPr kumimoji="1" lang="ko-KR" altLang="en-US" sz="2000" dirty="0">
                <a:latin typeface="+mj-ea"/>
                <a:ea typeface="+mj-ea"/>
              </a:rPr>
              <a:t> </a:t>
            </a:r>
            <a:r>
              <a:rPr kumimoji="1" lang="en-US" altLang="ko-KR" sz="2000" dirty="0">
                <a:latin typeface="+mj-ea"/>
                <a:ea typeface="+mj-ea"/>
              </a:rPr>
              <a:t>-&gt;</a:t>
            </a:r>
            <a:r>
              <a:rPr kumimoji="1" lang="ko-KR" altLang="en-US" sz="2000" dirty="0">
                <a:latin typeface="+mj-ea"/>
                <a:ea typeface="+mj-ea"/>
              </a:rPr>
              <a:t> </a:t>
            </a:r>
            <a:r>
              <a:rPr kumimoji="1" lang="en-US" altLang="ko-KR" sz="2000" dirty="0">
                <a:latin typeface="+mj-ea"/>
                <a:ea typeface="+mj-ea"/>
              </a:rPr>
              <a:t>cost</a:t>
            </a:r>
            <a:r>
              <a:rPr kumimoji="1" lang="ko-KR" altLang="en-US" sz="2000" dirty="0">
                <a:latin typeface="+mj-ea"/>
                <a:ea typeface="+mj-ea"/>
              </a:rPr>
              <a:t> 증가 </a:t>
            </a:r>
            <a:r>
              <a:rPr kumimoji="1" lang="en-US" altLang="ko-KR" sz="2000" dirty="0">
                <a:latin typeface="+mj-ea"/>
                <a:ea typeface="+mj-ea"/>
              </a:rPr>
              <a:t>-&gt;</a:t>
            </a:r>
            <a:r>
              <a:rPr kumimoji="1" lang="ko-KR" altLang="en-US" sz="2000" dirty="0">
                <a:latin typeface="+mj-ea"/>
                <a:ea typeface="+mj-ea"/>
              </a:rPr>
              <a:t> 수요 감소로 이어질 수 있음</a:t>
            </a:r>
            <a:r>
              <a:rPr kumimoji="1" lang="en-US" altLang="ko-KR" sz="2000" dirty="0">
                <a:latin typeface="+mj-ea"/>
                <a:ea typeface="+mj-ea"/>
              </a:rPr>
              <a:t>.</a:t>
            </a:r>
            <a:r>
              <a:rPr kumimoji="1" lang="ko-KR" altLang="en-US" sz="2000" dirty="0">
                <a:latin typeface="+mj-ea"/>
                <a:ea typeface="+mj-ea"/>
              </a:rPr>
              <a:t> 두 단계에서 </a:t>
            </a:r>
            <a:r>
              <a:rPr kumimoji="1" lang="en-US" altLang="ko-KR" sz="2000" dirty="0">
                <a:latin typeface="+mj-ea"/>
                <a:ea typeface="+mj-ea"/>
              </a:rPr>
              <a:t>loss</a:t>
            </a:r>
            <a:r>
              <a:rPr kumimoji="1" lang="ko-KR" altLang="en-US" sz="2000" dirty="0">
                <a:latin typeface="+mj-ea"/>
                <a:ea typeface="+mj-ea"/>
              </a:rPr>
              <a:t>가 발생함</a:t>
            </a:r>
            <a:r>
              <a:rPr kumimoji="1" lang="en-US" altLang="ko-KR" sz="2000" dirty="0">
                <a:latin typeface="+mj-ea"/>
                <a:ea typeface="+mj-ea"/>
              </a:rPr>
              <a:t>.</a:t>
            </a:r>
            <a:r>
              <a:rPr kumimoji="1" lang="ko-KR" altLang="en-US" sz="2000" dirty="0">
                <a:latin typeface="+mj-ea"/>
                <a:ea typeface="+mj-ea"/>
              </a:rPr>
              <a:t> 하지만</a:t>
            </a:r>
            <a:r>
              <a:rPr kumimoji="1" lang="en-US" altLang="ko-KR" sz="2000" dirty="0">
                <a:latin typeface="+mj-ea"/>
                <a:ea typeface="+mj-ea"/>
              </a:rPr>
              <a:t>,</a:t>
            </a:r>
            <a:r>
              <a:rPr kumimoji="1" lang="ko-KR" altLang="en-US" sz="2000" dirty="0">
                <a:latin typeface="+mj-ea"/>
                <a:ea typeface="+mj-ea"/>
              </a:rPr>
              <a:t> 이것을 어떻게 </a:t>
            </a:r>
            <a:r>
              <a:rPr kumimoji="1" lang="en-US" altLang="ko-KR" sz="2000" dirty="0">
                <a:latin typeface="+mj-ea"/>
                <a:ea typeface="+mj-ea"/>
              </a:rPr>
              <a:t>(?)</a:t>
            </a:r>
            <a:r>
              <a:rPr kumimoji="1" lang="ko-KR" altLang="en-US" sz="2000" dirty="0">
                <a:latin typeface="+mj-ea"/>
                <a:ea typeface="+mj-ea"/>
              </a:rPr>
              <a:t> 수치화</a:t>
            </a:r>
            <a:r>
              <a:rPr kumimoji="1" lang="en-US" altLang="ko-KR" sz="2000" dirty="0">
                <a:latin typeface="+mj-ea"/>
                <a:ea typeface="+mj-ea"/>
              </a:rPr>
              <a:t>.</a:t>
            </a:r>
            <a:endParaRPr kumimoji="1" lang="ko-Kore-KR" altLang="en-US" sz="2000" dirty="0">
              <a:latin typeface="+mj-ea"/>
              <a:ea typeface="+mj-ea"/>
            </a:endParaRPr>
          </a:p>
        </p:txBody>
      </p:sp>
      <p:sp>
        <p:nvSpPr>
          <p:cNvPr id="4" name="내용 개체 틀 2">
            <a:extLst>
              <a:ext uri="{FF2B5EF4-FFF2-40B4-BE49-F238E27FC236}">
                <a16:creationId xmlns:a16="http://schemas.microsoft.com/office/drawing/2014/main" id="{EBEDFDFC-896B-BE1C-CA41-C702EE927F95}"/>
              </a:ext>
            </a:extLst>
          </p:cNvPr>
          <p:cNvSpPr txBox="1">
            <a:spLocks/>
          </p:cNvSpPr>
          <p:nvPr/>
        </p:nvSpPr>
        <p:spPr>
          <a:xfrm>
            <a:off x="3268579" y="6237077"/>
            <a:ext cx="8923421" cy="6209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ko-Kore-KR" altLang="en-US" sz="1800" dirty="0">
              <a:latin typeface="+mj-ea"/>
              <a:ea typeface="+mj-ea"/>
            </a:endParaRPr>
          </a:p>
        </p:txBody>
      </p:sp>
    </p:spTree>
    <p:extLst>
      <p:ext uri="{BB962C8B-B14F-4D97-AF65-F5344CB8AC3E}">
        <p14:creationId xmlns:p14="http://schemas.microsoft.com/office/powerpoint/2010/main" val="954273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R] 5">
            <a:extLst>
              <a:ext uri="{FF2B5EF4-FFF2-40B4-BE49-F238E27FC236}">
                <a16:creationId xmlns:a16="http://schemas.microsoft.com/office/drawing/2014/main" id="{73D7E0FC-CB15-2730-A654-1ADB9AF2610D}"/>
              </a:ext>
            </a:extLst>
          </p:cNvPr>
          <p:cNvCxnSpPr/>
          <p:nvPr/>
        </p:nvCxnSpPr>
        <p:spPr>
          <a:xfrm>
            <a:off x="0" y="759903"/>
            <a:ext cx="1219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내용 개체 틀 2">
            <a:extLst>
              <a:ext uri="{FF2B5EF4-FFF2-40B4-BE49-F238E27FC236}">
                <a16:creationId xmlns:a16="http://schemas.microsoft.com/office/drawing/2014/main" id="{59800D6C-9542-EF7B-701A-0AE4324B9AE5}"/>
              </a:ext>
            </a:extLst>
          </p:cNvPr>
          <p:cNvSpPr txBox="1">
            <a:spLocks/>
          </p:cNvSpPr>
          <p:nvPr/>
        </p:nvSpPr>
        <p:spPr>
          <a:xfrm>
            <a:off x="585284" y="213170"/>
            <a:ext cx="7361287" cy="4154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US" altLang="ko-KR" sz="2400" b="1" dirty="0">
                <a:latin typeface="+mj-ea"/>
                <a:ea typeface="+mj-ea"/>
                <a:sym typeface="Wingdings" pitchFamily="2" charset="2"/>
              </a:rPr>
              <a:t>Platform Obsolescence</a:t>
            </a:r>
            <a:r>
              <a:rPr kumimoji="1" lang="ko-KR" altLang="en-US" sz="2400" b="1" dirty="0">
                <a:latin typeface="+mj-ea"/>
                <a:ea typeface="+mj-ea"/>
                <a:sym typeface="Wingdings" pitchFamily="2" charset="2"/>
              </a:rPr>
              <a:t> 여러 논문에서의 근거모음</a:t>
            </a:r>
            <a:endParaRPr kumimoji="1" lang="en-US" altLang="ko-KR" sz="2400" b="1" dirty="0">
              <a:latin typeface="+mj-ea"/>
              <a:ea typeface="+mj-ea"/>
              <a:sym typeface="Wingdings" pitchFamily="2" charset="2"/>
            </a:endParaRPr>
          </a:p>
        </p:txBody>
      </p:sp>
      <p:sp>
        <p:nvSpPr>
          <p:cNvPr id="4" name="직사각형 3">
            <a:extLst>
              <a:ext uri="{FF2B5EF4-FFF2-40B4-BE49-F238E27FC236}">
                <a16:creationId xmlns:a16="http://schemas.microsoft.com/office/drawing/2014/main" id="{9C95DACF-411D-B34B-49D1-A35A980FC648}"/>
              </a:ext>
            </a:extLst>
          </p:cNvPr>
          <p:cNvSpPr/>
          <p:nvPr/>
        </p:nvSpPr>
        <p:spPr>
          <a:xfrm>
            <a:off x="4572000" y="2441921"/>
            <a:ext cx="1524000" cy="829056"/>
          </a:xfrm>
          <a:prstGeom prst="rect">
            <a:avLst/>
          </a:prstGeom>
          <a:solidFill>
            <a:srgbClr val="FF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Platform Com</a:t>
            </a:r>
            <a:endParaRPr kumimoji="1" lang="ko-Kore-KR" altLang="en-US" dirty="0"/>
          </a:p>
        </p:txBody>
      </p:sp>
      <p:sp>
        <p:nvSpPr>
          <p:cNvPr id="5" name="직사각형 4">
            <a:extLst>
              <a:ext uri="{FF2B5EF4-FFF2-40B4-BE49-F238E27FC236}">
                <a16:creationId xmlns:a16="http://schemas.microsoft.com/office/drawing/2014/main" id="{BB693C41-ED37-B09F-790F-E75A8BCE7791}"/>
              </a:ext>
            </a:extLst>
          </p:cNvPr>
          <p:cNvSpPr/>
          <p:nvPr/>
        </p:nvSpPr>
        <p:spPr>
          <a:xfrm>
            <a:off x="1465384" y="2489053"/>
            <a:ext cx="1711569" cy="73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Variant Com </a:t>
            </a:r>
            <a:endParaRPr kumimoji="1" lang="ko-Kore-KR" altLang="en-US" dirty="0"/>
          </a:p>
        </p:txBody>
      </p:sp>
      <p:sp>
        <p:nvSpPr>
          <p:cNvPr id="13" name="직사각형 12">
            <a:extLst>
              <a:ext uri="{FF2B5EF4-FFF2-40B4-BE49-F238E27FC236}">
                <a16:creationId xmlns:a16="http://schemas.microsoft.com/office/drawing/2014/main" id="{1A3E4282-67BB-7B40-F5CF-1C57BCE5033E}"/>
              </a:ext>
            </a:extLst>
          </p:cNvPr>
          <p:cNvSpPr/>
          <p:nvPr/>
        </p:nvSpPr>
        <p:spPr>
          <a:xfrm>
            <a:off x="7491047" y="2489053"/>
            <a:ext cx="1711569" cy="73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Variant Com </a:t>
            </a:r>
            <a:endParaRPr kumimoji="1" lang="ko-Kore-KR" altLang="en-US" dirty="0"/>
          </a:p>
        </p:txBody>
      </p:sp>
      <p:sp>
        <p:nvSpPr>
          <p:cNvPr id="14" name="직사각형 13">
            <a:extLst>
              <a:ext uri="{FF2B5EF4-FFF2-40B4-BE49-F238E27FC236}">
                <a16:creationId xmlns:a16="http://schemas.microsoft.com/office/drawing/2014/main" id="{5BD8DDB0-27AE-825B-133B-A73D5029AB67}"/>
              </a:ext>
            </a:extLst>
          </p:cNvPr>
          <p:cNvSpPr/>
          <p:nvPr/>
        </p:nvSpPr>
        <p:spPr>
          <a:xfrm>
            <a:off x="7491047" y="1445700"/>
            <a:ext cx="1711569" cy="73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Variant Com </a:t>
            </a:r>
            <a:endParaRPr kumimoji="1" lang="ko-Kore-KR" altLang="en-US" dirty="0"/>
          </a:p>
        </p:txBody>
      </p:sp>
      <p:sp>
        <p:nvSpPr>
          <p:cNvPr id="15" name="직사각형 14">
            <a:extLst>
              <a:ext uri="{FF2B5EF4-FFF2-40B4-BE49-F238E27FC236}">
                <a16:creationId xmlns:a16="http://schemas.microsoft.com/office/drawing/2014/main" id="{214505EE-613A-03EE-69C6-BD8F296D7039}"/>
              </a:ext>
            </a:extLst>
          </p:cNvPr>
          <p:cNvSpPr/>
          <p:nvPr/>
        </p:nvSpPr>
        <p:spPr>
          <a:xfrm>
            <a:off x="7491047" y="3743423"/>
            <a:ext cx="1711569" cy="734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Variant Com </a:t>
            </a:r>
            <a:endParaRPr kumimoji="1" lang="ko-Kore-KR" altLang="en-US" dirty="0"/>
          </a:p>
        </p:txBody>
      </p:sp>
      <p:cxnSp>
        <p:nvCxnSpPr>
          <p:cNvPr id="16" name="직선 연결선[R] 15">
            <a:extLst>
              <a:ext uri="{FF2B5EF4-FFF2-40B4-BE49-F238E27FC236}">
                <a16:creationId xmlns:a16="http://schemas.microsoft.com/office/drawing/2014/main" id="{EBF1C096-1FE7-EF8D-74AF-31D1AB22F1E7}"/>
              </a:ext>
            </a:extLst>
          </p:cNvPr>
          <p:cNvCxnSpPr>
            <a:stCxn id="5" idx="3"/>
            <a:endCxn id="4" idx="1"/>
          </p:cNvCxnSpPr>
          <p:nvPr/>
        </p:nvCxnSpPr>
        <p:spPr>
          <a:xfrm flipV="1">
            <a:off x="3176953" y="2856449"/>
            <a:ext cx="139504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R] 18">
            <a:extLst>
              <a:ext uri="{FF2B5EF4-FFF2-40B4-BE49-F238E27FC236}">
                <a16:creationId xmlns:a16="http://schemas.microsoft.com/office/drawing/2014/main" id="{6C6BB858-462B-0E44-90FA-9C14441A79A3}"/>
              </a:ext>
            </a:extLst>
          </p:cNvPr>
          <p:cNvCxnSpPr/>
          <p:nvPr/>
        </p:nvCxnSpPr>
        <p:spPr>
          <a:xfrm flipV="1">
            <a:off x="6107722" y="2856449"/>
            <a:ext cx="139504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직선 연결선[R] 19">
            <a:extLst>
              <a:ext uri="{FF2B5EF4-FFF2-40B4-BE49-F238E27FC236}">
                <a16:creationId xmlns:a16="http://schemas.microsoft.com/office/drawing/2014/main" id="{E1EE64B4-8CEC-E492-42B4-BBCBF7835841}"/>
              </a:ext>
            </a:extLst>
          </p:cNvPr>
          <p:cNvCxnSpPr>
            <a:cxnSpLocks/>
            <a:stCxn id="4" idx="3"/>
          </p:cNvCxnSpPr>
          <p:nvPr/>
        </p:nvCxnSpPr>
        <p:spPr>
          <a:xfrm>
            <a:off x="6096000" y="2856449"/>
            <a:ext cx="1383325" cy="1254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직선 연결선[R] 20">
            <a:extLst>
              <a:ext uri="{FF2B5EF4-FFF2-40B4-BE49-F238E27FC236}">
                <a16:creationId xmlns:a16="http://schemas.microsoft.com/office/drawing/2014/main" id="{2F2651CA-E44C-0EC4-C59C-91CD9E465CCB}"/>
              </a:ext>
            </a:extLst>
          </p:cNvPr>
          <p:cNvCxnSpPr>
            <a:cxnSpLocks/>
            <a:stCxn id="4" idx="3"/>
            <a:endCxn id="14" idx="1"/>
          </p:cNvCxnSpPr>
          <p:nvPr/>
        </p:nvCxnSpPr>
        <p:spPr>
          <a:xfrm flipV="1">
            <a:off x="6096000" y="1813097"/>
            <a:ext cx="1395047" cy="1043352"/>
          </a:xfrm>
          <a:prstGeom prst="line">
            <a:avLst/>
          </a:prstGeom>
        </p:spPr>
        <p:style>
          <a:lnRef idx="1">
            <a:schemeClr val="accent1"/>
          </a:lnRef>
          <a:fillRef idx="0">
            <a:schemeClr val="accent1"/>
          </a:fillRef>
          <a:effectRef idx="0">
            <a:schemeClr val="accent1"/>
          </a:effectRef>
          <a:fontRef idx="minor">
            <a:schemeClr val="tx1"/>
          </a:fontRef>
        </p:style>
      </p:cxnSp>
      <p:sp>
        <p:nvSpPr>
          <p:cNvPr id="26" name="L 도형 25">
            <a:extLst>
              <a:ext uri="{FF2B5EF4-FFF2-40B4-BE49-F238E27FC236}">
                <a16:creationId xmlns:a16="http://schemas.microsoft.com/office/drawing/2014/main" id="{7303821F-164E-5C80-6AF1-BD25C2E993D6}"/>
              </a:ext>
            </a:extLst>
          </p:cNvPr>
          <p:cNvSpPr/>
          <p:nvPr/>
        </p:nvSpPr>
        <p:spPr>
          <a:xfrm rot="18844987">
            <a:off x="3689223" y="2427457"/>
            <a:ext cx="312494" cy="218746"/>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7" name="L 도형 26">
            <a:extLst>
              <a:ext uri="{FF2B5EF4-FFF2-40B4-BE49-F238E27FC236}">
                <a16:creationId xmlns:a16="http://schemas.microsoft.com/office/drawing/2014/main" id="{F1D2A260-3B0D-0692-A2AA-EF8C05A71470}"/>
              </a:ext>
            </a:extLst>
          </p:cNvPr>
          <p:cNvSpPr/>
          <p:nvPr/>
        </p:nvSpPr>
        <p:spPr>
          <a:xfrm rot="18844987">
            <a:off x="6444146" y="2427457"/>
            <a:ext cx="312494" cy="218746"/>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8" name="내용 개체 틀 2">
            <a:extLst>
              <a:ext uri="{FF2B5EF4-FFF2-40B4-BE49-F238E27FC236}">
                <a16:creationId xmlns:a16="http://schemas.microsoft.com/office/drawing/2014/main" id="{38339B7D-C86E-483B-170D-780378B763C4}"/>
              </a:ext>
            </a:extLst>
          </p:cNvPr>
          <p:cNvSpPr>
            <a:spLocks noGrp="1"/>
          </p:cNvSpPr>
          <p:nvPr>
            <p:ph idx="1"/>
          </p:nvPr>
        </p:nvSpPr>
        <p:spPr>
          <a:xfrm>
            <a:off x="339970" y="4815204"/>
            <a:ext cx="11307744" cy="1967320"/>
          </a:xfrm>
        </p:spPr>
        <p:txBody>
          <a:bodyPr>
            <a:noAutofit/>
          </a:bodyPr>
          <a:lstStyle/>
          <a:p>
            <a:pPr marL="0" indent="0">
              <a:buNone/>
            </a:pPr>
            <a:r>
              <a:rPr lang="en-US" altLang="ko-KR" sz="1400" b="1" dirty="0">
                <a:latin typeface="NanumSquareOTF Bold" panose="020B0600000101010101" pitchFamily="34" charset="-127"/>
                <a:ea typeface="NanumSquareOTF Bold" panose="020B0600000101010101" pitchFamily="34" charset="-127"/>
                <a:sym typeface="Wingdings" pitchFamily="2" charset="2"/>
              </a:rPr>
              <a:t>FR -&gt; </a:t>
            </a:r>
            <a:r>
              <a:rPr lang="ko-KR" altLang="en-US" sz="1400" b="1" dirty="0">
                <a:latin typeface="NanumSquareOTF Bold" panose="020B0600000101010101" pitchFamily="34" charset="-127"/>
                <a:ea typeface="NanumSquareOTF Bold" panose="020B0600000101010101" pitchFamily="34" charset="-127"/>
                <a:sym typeface="Wingdings" pitchFamily="2" charset="2"/>
              </a:rPr>
              <a:t>회전축의 속도를 증가해달라</a:t>
            </a:r>
            <a:r>
              <a:rPr lang="en-US" altLang="ko-KR" sz="1400" b="1" dirty="0">
                <a:latin typeface="NanumSquareOTF Bold" panose="020B0600000101010101" pitchFamily="34" charset="-127"/>
                <a:ea typeface="NanumSquareOTF Bold" panose="020B0600000101010101" pitchFamily="34" charset="-127"/>
                <a:sym typeface="Wingdings" pitchFamily="2" charset="2"/>
              </a:rPr>
              <a:t>.</a:t>
            </a:r>
          </a:p>
          <a:p>
            <a:pPr marL="0" indent="0">
              <a:buNone/>
            </a:pPr>
            <a:endParaRPr lang="en-US" altLang="ko-KR" sz="1400" b="1" dirty="0">
              <a:latin typeface="NanumSquareOTF Bold" panose="020B0600000101010101" pitchFamily="34" charset="-127"/>
              <a:ea typeface="NanumSquareOTF Bold" panose="020B0600000101010101" pitchFamily="34" charset="-127"/>
              <a:sym typeface="Wingdings" pitchFamily="2" charset="2"/>
            </a:endParaRPr>
          </a:p>
          <a:p>
            <a:pPr>
              <a:buFont typeface="Wingdings" pitchFamily="2" charset="2"/>
              <a:buChar char="à"/>
            </a:pPr>
            <a:r>
              <a:rPr lang="ko-KR" altLang="en-US" sz="1400" b="1" dirty="0">
                <a:latin typeface="NanumSquareOTF Bold" panose="020B0600000101010101" pitchFamily="34" charset="-127"/>
                <a:ea typeface="NanumSquareOTF Bold" panose="020B0600000101010101" pitchFamily="34" charset="-127"/>
                <a:sym typeface="Wingdings" pitchFamily="2" charset="2"/>
              </a:rPr>
              <a:t>이를 해결하기 위해 </a:t>
            </a:r>
            <a:r>
              <a:rPr lang="en-US" altLang="ko-KR" sz="1400" b="1" dirty="0">
                <a:latin typeface="NanumSquareOTF Bold" panose="020B0600000101010101" pitchFamily="34" charset="-127"/>
                <a:ea typeface="NanumSquareOTF Bold" panose="020B0600000101010101" pitchFamily="34" charset="-127"/>
                <a:sym typeface="Wingdings" pitchFamily="2" charset="2"/>
              </a:rPr>
              <a:t>VC1</a:t>
            </a:r>
            <a:r>
              <a:rPr lang="ko-KR" altLang="en-US" sz="1400" b="1" dirty="0">
                <a:latin typeface="NanumSquareOTF Bold" panose="020B0600000101010101" pitchFamily="34" charset="-127"/>
                <a:ea typeface="NanumSquareOTF Bold" panose="020B0600000101010101" pitchFamily="34" charset="-127"/>
                <a:sym typeface="Wingdings" pitchFamily="2" charset="2"/>
              </a:rPr>
              <a:t>이 변형이 되었으나</a:t>
            </a:r>
            <a:r>
              <a:rPr lang="en-US" altLang="ko-KR" sz="1400" b="1" dirty="0">
                <a:latin typeface="NanumSquareOTF Bold" panose="020B0600000101010101" pitchFamily="34" charset="-127"/>
                <a:ea typeface="NanumSquareOTF Bold" panose="020B0600000101010101" pitchFamily="34" charset="-127"/>
                <a:sym typeface="Wingdings" pitchFamily="2" charset="2"/>
              </a:rPr>
              <a:t>, Platform component</a:t>
            </a:r>
            <a:r>
              <a:rPr lang="ko-KR" altLang="en-US" sz="1400" b="1" dirty="0">
                <a:latin typeface="NanumSquareOTF Bold" panose="020B0600000101010101" pitchFamily="34" charset="-127"/>
                <a:ea typeface="NanumSquareOTF Bold" panose="020B0600000101010101" pitchFamily="34" charset="-127"/>
                <a:sym typeface="Wingdings" pitchFamily="2" charset="2"/>
              </a:rPr>
              <a:t>가 그로 인해 발열을 잡지 못했다</a:t>
            </a:r>
            <a:r>
              <a:rPr lang="en-US" altLang="ko-KR" sz="1400" b="1" dirty="0">
                <a:latin typeface="NanumSquareOTF Bold" panose="020B0600000101010101" pitchFamily="34" charset="-127"/>
                <a:ea typeface="NanumSquareOTF Bold" panose="020B0600000101010101" pitchFamily="34" charset="-127"/>
                <a:sym typeface="Wingdings" pitchFamily="2" charset="2"/>
              </a:rPr>
              <a:t>. [</a:t>
            </a:r>
            <a:r>
              <a:rPr lang="ko-KR" altLang="en-US" sz="1400" b="1" dirty="0">
                <a:latin typeface="NanumSquareOTF Bold" panose="020B0600000101010101" pitchFamily="34" charset="-127"/>
                <a:ea typeface="NanumSquareOTF Bold" panose="020B0600000101010101" pitchFamily="34" charset="-127"/>
                <a:sym typeface="Wingdings" pitchFamily="2" charset="2"/>
              </a:rPr>
              <a:t>안전성 문제</a:t>
            </a:r>
            <a:r>
              <a:rPr lang="en-US" altLang="ko-KR" sz="1400" b="1" dirty="0">
                <a:latin typeface="NanumSquareOTF Bold" panose="020B0600000101010101" pitchFamily="34" charset="-127"/>
                <a:ea typeface="NanumSquareOTF Bold" panose="020B0600000101010101" pitchFamily="34" charset="-127"/>
                <a:sym typeface="Wingdings" pitchFamily="2" charset="2"/>
              </a:rPr>
              <a:t>]</a:t>
            </a:r>
          </a:p>
          <a:p>
            <a:pPr>
              <a:buFont typeface="Wingdings" pitchFamily="2" charset="2"/>
              <a:buChar char="à"/>
            </a:pPr>
            <a:endParaRPr lang="en-US" altLang="ko-KR" sz="1400" b="1" dirty="0">
              <a:latin typeface="NanumSquareOTF Bold" panose="020B0600000101010101" pitchFamily="34" charset="-127"/>
              <a:ea typeface="NanumSquareOTF Bold" panose="020B0600000101010101" pitchFamily="34" charset="-127"/>
              <a:sym typeface="Wingdings" pitchFamily="2" charset="2"/>
            </a:endParaRPr>
          </a:p>
          <a:p>
            <a:pPr>
              <a:buFont typeface="Wingdings" pitchFamily="2" charset="2"/>
              <a:buChar char="à"/>
            </a:pPr>
            <a:r>
              <a:rPr lang="ko-KR" altLang="en-US" sz="1400" b="1" dirty="0">
                <a:latin typeface="NanumSquareOTF Bold" panose="020B0600000101010101" pitchFamily="34" charset="-127"/>
                <a:ea typeface="NanumSquareOTF Bold" panose="020B0600000101010101" pitchFamily="34" charset="-127"/>
                <a:sym typeface="Wingdings" pitchFamily="2" charset="2"/>
              </a:rPr>
              <a:t>보통 같으면</a:t>
            </a:r>
            <a:r>
              <a:rPr lang="en-US" altLang="ko-KR" sz="1400" b="1" dirty="0">
                <a:latin typeface="NanumSquareOTF Bold" panose="020B0600000101010101" pitchFamily="34" charset="-127"/>
                <a:ea typeface="NanumSquareOTF Bold" panose="020B0600000101010101" pitchFamily="34" charset="-127"/>
                <a:sym typeface="Wingdings" pitchFamily="2" charset="2"/>
              </a:rPr>
              <a:t>, Platform component</a:t>
            </a:r>
            <a:r>
              <a:rPr lang="ko-KR" altLang="en-US" sz="1400" b="1" dirty="0">
                <a:latin typeface="NanumSquareOTF Bold" panose="020B0600000101010101" pitchFamily="34" charset="-127"/>
                <a:ea typeface="NanumSquareOTF Bold" panose="020B0600000101010101" pitchFamily="34" charset="-127"/>
                <a:sym typeface="Wingdings" pitchFamily="2" charset="2"/>
              </a:rPr>
              <a:t>가 바뀌어야 하지만</a:t>
            </a:r>
            <a:r>
              <a:rPr lang="en-US" altLang="ko-KR" sz="1400" b="1" dirty="0">
                <a:latin typeface="NanumSquareOTF Bold" panose="020B0600000101010101" pitchFamily="34" charset="-127"/>
                <a:ea typeface="NanumSquareOTF Bold" panose="020B0600000101010101" pitchFamily="34" charset="-127"/>
                <a:sym typeface="Wingdings" pitchFamily="2" charset="2"/>
              </a:rPr>
              <a:t>, static</a:t>
            </a:r>
            <a:r>
              <a:rPr lang="ko-KR" altLang="en-US" sz="1400" b="1" dirty="0">
                <a:latin typeface="NanumSquareOTF Bold" panose="020B0600000101010101" pitchFamily="34" charset="-127"/>
                <a:ea typeface="NanumSquareOTF Bold" panose="020B0600000101010101" pitchFamily="34" charset="-127"/>
                <a:sym typeface="Wingdings" pitchFamily="2" charset="2"/>
              </a:rPr>
              <a:t>한 요소이기 때문에</a:t>
            </a:r>
            <a:r>
              <a:rPr lang="en-US" altLang="ko-KR" sz="1400" b="1" dirty="0">
                <a:latin typeface="NanumSquareOTF Bold" panose="020B0600000101010101" pitchFamily="34" charset="-127"/>
                <a:ea typeface="NanumSquareOTF Bold" panose="020B0600000101010101" pitchFamily="34" charset="-127"/>
                <a:sym typeface="Wingdings" pitchFamily="2" charset="2"/>
              </a:rPr>
              <a:t>, </a:t>
            </a:r>
            <a:r>
              <a:rPr lang="ko-KR" altLang="en-US" sz="1400" b="1" dirty="0">
                <a:latin typeface="NanumSquareOTF Bold" panose="020B0600000101010101" pitchFamily="34" charset="-127"/>
                <a:ea typeface="NanumSquareOTF Bold" panose="020B0600000101010101" pitchFamily="34" charset="-127"/>
                <a:sym typeface="Wingdings" pitchFamily="2" charset="2"/>
              </a:rPr>
              <a:t> </a:t>
            </a:r>
            <a:br>
              <a:rPr lang="en-US" altLang="ko-KR" sz="1400" b="1" dirty="0">
                <a:latin typeface="NanumSquareOTF Bold" panose="020B0600000101010101" pitchFamily="34" charset="-127"/>
                <a:ea typeface="NanumSquareOTF Bold" panose="020B0600000101010101" pitchFamily="34" charset="-127"/>
                <a:sym typeface="Wingdings" pitchFamily="2" charset="2"/>
              </a:rPr>
            </a:br>
            <a:br>
              <a:rPr lang="en-US" altLang="ko-KR" sz="1400" b="1" dirty="0">
                <a:latin typeface="NanumSquareOTF Bold" panose="020B0600000101010101" pitchFamily="34" charset="-127"/>
                <a:ea typeface="NanumSquareOTF Bold" panose="020B0600000101010101" pitchFamily="34" charset="-127"/>
                <a:sym typeface="Wingdings" pitchFamily="2" charset="2"/>
              </a:rPr>
            </a:br>
            <a:r>
              <a:rPr lang="en-US" altLang="ko-KR" sz="1400" b="1" dirty="0">
                <a:latin typeface="NanumSquareOTF Bold" panose="020B0600000101010101" pitchFamily="34" charset="-127"/>
                <a:ea typeface="NanumSquareOTF Bold" panose="020B0600000101010101" pitchFamily="34" charset="-127"/>
                <a:sym typeface="Wingdings" pitchFamily="2" charset="2"/>
              </a:rPr>
              <a:t>VC1</a:t>
            </a:r>
            <a:r>
              <a:rPr lang="ko-KR" altLang="en-US" sz="1400" b="1" dirty="0">
                <a:latin typeface="NanumSquareOTF Bold" panose="020B0600000101010101" pitchFamily="34" charset="-127"/>
                <a:ea typeface="NanumSquareOTF Bold" panose="020B0600000101010101" pitchFamily="34" charset="-127"/>
                <a:sym typeface="Wingdings" pitchFamily="2" charset="2"/>
              </a:rPr>
              <a:t>은 추가로 발열</a:t>
            </a:r>
            <a:r>
              <a:rPr lang="ko-Kore-KR" altLang="en-US" sz="1400" b="1" dirty="0">
                <a:latin typeface="NanumSquareOTF Bold" panose="020B0600000101010101" pitchFamily="34" charset="-127"/>
                <a:ea typeface="NanumSquareOTF Bold" panose="020B0600000101010101" pitchFamily="34" charset="-127"/>
                <a:sym typeface="Wingdings" pitchFamily="2" charset="2"/>
              </a:rPr>
              <a:t>까지 잡을 수 있는 수준의 기술을 도입해야하거나</a:t>
            </a:r>
            <a:r>
              <a:rPr lang="en-US" altLang="ko-Kore-KR" sz="1400" b="1" dirty="0">
                <a:latin typeface="NanumSquareOTF Bold" panose="020B0600000101010101" pitchFamily="34" charset="-127"/>
                <a:ea typeface="NanumSquareOTF Bold" panose="020B0600000101010101" pitchFamily="34" charset="-127"/>
                <a:sym typeface="Wingdings" pitchFamily="2" charset="2"/>
              </a:rPr>
              <a:t>, PC</a:t>
            </a:r>
            <a:r>
              <a:rPr lang="ko-Kore-KR" altLang="en-US" sz="1400" b="1" dirty="0">
                <a:latin typeface="NanumSquareOTF Bold" panose="020B0600000101010101" pitchFamily="34" charset="-127"/>
                <a:ea typeface="NanumSquareOTF Bold" panose="020B0600000101010101" pitchFamily="34" charset="-127"/>
                <a:sym typeface="Wingdings" pitchFamily="2" charset="2"/>
              </a:rPr>
              <a:t>와 연관되어 있는 다른 </a:t>
            </a:r>
            <a:r>
              <a:rPr lang="en-US" altLang="ko-Kore-KR" sz="1400" b="1" dirty="0">
                <a:latin typeface="NanumSquareOTF Bold" panose="020B0600000101010101" pitchFamily="34" charset="-127"/>
                <a:ea typeface="NanumSquareOTF Bold" panose="020B0600000101010101" pitchFamily="34" charset="-127"/>
                <a:sym typeface="Wingdings" pitchFamily="2" charset="2"/>
              </a:rPr>
              <a:t>VC2 ~ VC4</a:t>
            </a:r>
            <a:r>
              <a:rPr lang="ko-Kore-KR" altLang="en-US" sz="1400" b="1" dirty="0">
                <a:latin typeface="NanumSquareOTF Bold" panose="020B0600000101010101" pitchFamily="34" charset="-127"/>
                <a:ea typeface="NanumSquareOTF Bold" panose="020B0600000101010101" pitchFamily="34" charset="-127"/>
                <a:sym typeface="Wingdings" pitchFamily="2" charset="2"/>
              </a:rPr>
              <a:t>가 발열을 낮춰야 한다</a:t>
            </a:r>
            <a:r>
              <a:rPr lang="en-US" altLang="ko-Kore-KR" sz="1400" b="1">
                <a:latin typeface="NanumSquareOTF Bold" panose="020B0600000101010101" pitchFamily="34" charset="-127"/>
                <a:ea typeface="NanumSquareOTF Bold" panose="020B0600000101010101" pitchFamily="34" charset="-127"/>
                <a:sym typeface="Wingdings" pitchFamily="2" charset="2"/>
              </a:rPr>
              <a:t>.</a:t>
            </a:r>
            <a:endParaRPr lang="en-US" altLang="ko-KR" sz="1400" b="1" dirty="0">
              <a:latin typeface="NanumSquareOTF Bold" panose="020B0600000101010101" pitchFamily="34" charset="-127"/>
              <a:ea typeface="NanumSquareOTF Bold" panose="020B0600000101010101" pitchFamily="34" charset="-127"/>
              <a:sym typeface="Wingdings" pitchFamily="2" charset="2"/>
            </a:endParaRPr>
          </a:p>
        </p:txBody>
      </p:sp>
      <p:sp>
        <p:nvSpPr>
          <p:cNvPr id="29" name="내용 개체 틀 2">
            <a:extLst>
              <a:ext uri="{FF2B5EF4-FFF2-40B4-BE49-F238E27FC236}">
                <a16:creationId xmlns:a16="http://schemas.microsoft.com/office/drawing/2014/main" id="{B2598AD3-5A53-063E-4633-8046BF91B723}"/>
              </a:ext>
            </a:extLst>
          </p:cNvPr>
          <p:cNvSpPr txBox="1">
            <a:spLocks/>
          </p:cNvSpPr>
          <p:nvPr/>
        </p:nvSpPr>
        <p:spPr>
          <a:xfrm>
            <a:off x="3658202" y="2987740"/>
            <a:ext cx="492368" cy="3165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b="1" dirty="0">
                <a:latin typeface="NanumSquareOTF Bold" panose="020B0600000101010101" pitchFamily="34" charset="-127"/>
                <a:ea typeface="NanumSquareOTF Bold" panose="020B0600000101010101" pitchFamily="34" charset="-127"/>
                <a:sym typeface="Wingdings" pitchFamily="2" charset="2"/>
              </a:rPr>
              <a:t>(1)</a:t>
            </a:r>
          </a:p>
        </p:txBody>
      </p:sp>
      <p:sp>
        <p:nvSpPr>
          <p:cNvPr id="30" name="내용 개체 틀 2">
            <a:extLst>
              <a:ext uri="{FF2B5EF4-FFF2-40B4-BE49-F238E27FC236}">
                <a16:creationId xmlns:a16="http://schemas.microsoft.com/office/drawing/2014/main" id="{F9AF6549-B7E0-3AD8-A991-B3326A6A50F2}"/>
              </a:ext>
            </a:extLst>
          </p:cNvPr>
          <p:cNvSpPr txBox="1">
            <a:spLocks/>
          </p:cNvSpPr>
          <p:nvPr/>
        </p:nvSpPr>
        <p:spPr>
          <a:xfrm>
            <a:off x="6436571" y="2987740"/>
            <a:ext cx="492368" cy="3165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400" b="1" dirty="0">
                <a:latin typeface="NanumSquareOTF Bold" panose="020B0600000101010101" pitchFamily="34" charset="-127"/>
                <a:ea typeface="NanumSquareOTF Bold" panose="020B0600000101010101" pitchFamily="34" charset="-127"/>
                <a:sym typeface="Wingdings" pitchFamily="2" charset="2"/>
              </a:rPr>
              <a:t>(2)</a:t>
            </a:r>
          </a:p>
        </p:txBody>
      </p:sp>
      <p:sp>
        <p:nvSpPr>
          <p:cNvPr id="31" name="위로 구부러진 화살표[C] 30">
            <a:extLst>
              <a:ext uri="{FF2B5EF4-FFF2-40B4-BE49-F238E27FC236}">
                <a16:creationId xmlns:a16="http://schemas.microsoft.com/office/drawing/2014/main" id="{2B4055A9-B1B0-4B0A-6829-239FC5D1329D}"/>
              </a:ext>
            </a:extLst>
          </p:cNvPr>
          <p:cNvSpPr/>
          <p:nvPr/>
        </p:nvSpPr>
        <p:spPr>
          <a:xfrm rot="14699424">
            <a:off x="3267219" y="1769063"/>
            <a:ext cx="492424" cy="640890"/>
          </a:xfrm>
          <a:prstGeom prst="curved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pic>
        <p:nvPicPr>
          <p:cNvPr id="2" name="그림 1">
            <a:extLst>
              <a:ext uri="{FF2B5EF4-FFF2-40B4-BE49-F238E27FC236}">
                <a16:creationId xmlns:a16="http://schemas.microsoft.com/office/drawing/2014/main" id="{D79193CE-7717-42F6-F96A-1A4F2D028FDC}"/>
              </a:ext>
            </a:extLst>
          </p:cNvPr>
          <p:cNvPicPr>
            <a:picLocks noChangeAspect="1"/>
          </p:cNvPicPr>
          <p:nvPr/>
        </p:nvPicPr>
        <p:blipFill>
          <a:blip r:embed="rId3"/>
          <a:stretch>
            <a:fillRect/>
          </a:stretch>
        </p:blipFill>
        <p:spPr>
          <a:xfrm>
            <a:off x="107645" y="3560436"/>
            <a:ext cx="3550557" cy="1100766"/>
          </a:xfrm>
          <a:prstGeom prst="rect">
            <a:avLst/>
          </a:prstGeom>
        </p:spPr>
      </p:pic>
    </p:spTree>
    <p:extLst>
      <p:ext uri="{BB962C8B-B14F-4D97-AF65-F5344CB8AC3E}">
        <p14:creationId xmlns:p14="http://schemas.microsoft.com/office/powerpoint/2010/main" val="1309108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그룹 6">
            <a:extLst>
              <a:ext uri="{FF2B5EF4-FFF2-40B4-BE49-F238E27FC236}">
                <a16:creationId xmlns:a16="http://schemas.microsoft.com/office/drawing/2014/main" id="{9C11B1D2-7EF5-C47A-DD33-4421234ED5E3}"/>
              </a:ext>
            </a:extLst>
          </p:cNvPr>
          <p:cNvGrpSpPr/>
          <p:nvPr/>
        </p:nvGrpSpPr>
        <p:grpSpPr>
          <a:xfrm>
            <a:off x="7050285" y="1299745"/>
            <a:ext cx="3964654" cy="3842819"/>
            <a:chOff x="747107" y="3030215"/>
            <a:chExt cx="4040616" cy="3916446"/>
          </a:xfrm>
        </p:grpSpPr>
        <p:pic>
          <p:nvPicPr>
            <p:cNvPr id="6" name="그림 5">
              <a:extLst>
                <a:ext uri="{FF2B5EF4-FFF2-40B4-BE49-F238E27FC236}">
                  <a16:creationId xmlns:a16="http://schemas.microsoft.com/office/drawing/2014/main" id="{EC1502CE-851E-16CA-A2B1-1EF752F6A331}"/>
                </a:ext>
              </a:extLst>
            </p:cNvPr>
            <p:cNvPicPr>
              <a:picLocks noChangeAspect="1"/>
            </p:cNvPicPr>
            <p:nvPr/>
          </p:nvPicPr>
          <p:blipFill>
            <a:blip r:embed="rId3"/>
            <a:stretch>
              <a:fillRect/>
            </a:stretch>
          </p:blipFill>
          <p:spPr>
            <a:xfrm>
              <a:off x="865715" y="3544238"/>
              <a:ext cx="3721626" cy="3402423"/>
            </a:xfrm>
            <a:prstGeom prst="rect">
              <a:avLst/>
            </a:prstGeom>
          </p:spPr>
        </p:pic>
        <p:sp>
          <p:nvSpPr>
            <p:cNvPr id="8" name="내용 개체 틀 2">
              <a:extLst>
                <a:ext uri="{FF2B5EF4-FFF2-40B4-BE49-F238E27FC236}">
                  <a16:creationId xmlns:a16="http://schemas.microsoft.com/office/drawing/2014/main" id="{687EC275-FB4C-22C1-284E-F95F7A5B7C5C}"/>
                </a:ext>
              </a:extLst>
            </p:cNvPr>
            <p:cNvSpPr txBox="1">
              <a:spLocks/>
            </p:cNvSpPr>
            <p:nvPr/>
          </p:nvSpPr>
          <p:spPr>
            <a:xfrm>
              <a:off x="747107" y="3030215"/>
              <a:ext cx="4040616" cy="4234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US" altLang="ko-KR" sz="1600" b="1" dirty="0">
                  <a:latin typeface="+mj-ea"/>
                  <a:ea typeface="+mj-ea"/>
                  <a:sym typeface="Wingdings" pitchFamily="2" charset="2"/>
                </a:rPr>
                <a:t>Platform Specification Obsolescence</a:t>
              </a:r>
            </a:p>
          </p:txBody>
        </p:sp>
      </p:grpSp>
      <p:grpSp>
        <p:nvGrpSpPr>
          <p:cNvPr id="11" name="그룹 10">
            <a:extLst>
              <a:ext uri="{FF2B5EF4-FFF2-40B4-BE49-F238E27FC236}">
                <a16:creationId xmlns:a16="http://schemas.microsoft.com/office/drawing/2014/main" id="{F57A9DF0-B639-5099-4902-9CD2E1D567F1}"/>
              </a:ext>
            </a:extLst>
          </p:cNvPr>
          <p:cNvGrpSpPr/>
          <p:nvPr/>
        </p:nvGrpSpPr>
        <p:grpSpPr>
          <a:xfrm>
            <a:off x="406400" y="1299745"/>
            <a:ext cx="5030124" cy="3902683"/>
            <a:chOff x="406400" y="1299745"/>
            <a:chExt cx="5030124" cy="3902683"/>
          </a:xfrm>
        </p:grpSpPr>
        <p:pic>
          <p:nvPicPr>
            <p:cNvPr id="5" name="그림 4">
              <a:extLst>
                <a:ext uri="{FF2B5EF4-FFF2-40B4-BE49-F238E27FC236}">
                  <a16:creationId xmlns:a16="http://schemas.microsoft.com/office/drawing/2014/main" id="{F3B2F7D0-7442-C0F1-FB4F-09B636652FEE}"/>
                </a:ext>
              </a:extLst>
            </p:cNvPr>
            <p:cNvPicPr>
              <a:picLocks noChangeAspect="1"/>
            </p:cNvPicPr>
            <p:nvPr/>
          </p:nvPicPr>
          <p:blipFill>
            <a:blip r:embed="rId4"/>
            <a:stretch>
              <a:fillRect/>
            </a:stretch>
          </p:blipFill>
          <p:spPr>
            <a:xfrm>
              <a:off x="406400" y="1807303"/>
              <a:ext cx="5030124" cy="3395125"/>
            </a:xfrm>
            <a:prstGeom prst="rect">
              <a:avLst/>
            </a:prstGeom>
          </p:spPr>
        </p:pic>
        <p:sp>
          <p:nvSpPr>
            <p:cNvPr id="10" name="내용 개체 틀 2">
              <a:extLst>
                <a:ext uri="{FF2B5EF4-FFF2-40B4-BE49-F238E27FC236}">
                  <a16:creationId xmlns:a16="http://schemas.microsoft.com/office/drawing/2014/main" id="{4F229F56-270F-EAC6-E0BF-3353F39BC5A4}"/>
                </a:ext>
              </a:extLst>
            </p:cNvPr>
            <p:cNvSpPr txBox="1">
              <a:spLocks/>
            </p:cNvSpPr>
            <p:nvPr/>
          </p:nvSpPr>
          <p:spPr>
            <a:xfrm>
              <a:off x="651786" y="1299745"/>
              <a:ext cx="4489931" cy="4154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US" altLang="ko-KR" sz="1600" b="1" dirty="0">
                  <a:latin typeface="+mj-ea"/>
                  <a:ea typeface="+mj-ea"/>
                  <a:sym typeface="Wingdings" pitchFamily="2" charset="2"/>
                </a:rPr>
                <a:t>Platform Obsolescence degree (holistically)</a:t>
              </a:r>
            </a:p>
          </p:txBody>
        </p:sp>
      </p:grpSp>
      <p:sp>
        <p:nvSpPr>
          <p:cNvPr id="9" name="TextBox 8">
            <a:extLst>
              <a:ext uri="{FF2B5EF4-FFF2-40B4-BE49-F238E27FC236}">
                <a16:creationId xmlns:a16="http://schemas.microsoft.com/office/drawing/2014/main" id="{B058E8C3-60A7-0F71-18AE-9F51A3B3C834}"/>
              </a:ext>
            </a:extLst>
          </p:cNvPr>
          <p:cNvSpPr txBox="1"/>
          <p:nvPr/>
        </p:nvSpPr>
        <p:spPr>
          <a:xfrm>
            <a:off x="296449" y="5402393"/>
            <a:ext cx="11599102" cy="1391022"/>
          </a:xfrm>
          <a:prstGeom prst="rect">
            <a:avLst/>
          </a:prstGeom>
          <a:noFill/>
        </p:spPr>
        <p:txBody>
          <a:bodyPr wrap="square">
            <a:spAutoFit/>
          </a:bodyPr>
          <a:lstStyle/>
          <a:p>
            <a:pPr>
              <a:lnSpc>
                <a:spcPct val="120000"/>
              </a:lnSpc>
            </a:pPr>
            <a:r>
              <a:rPr kumimoji="1" lang="en-US" altLang="ko-KR" sz="1800" dirty="0">
                <a:latin typeface="+mj-ea"/>
                <a:ea typeface="+mj-ea"/>
              </a:rPr>
              <a:t>“</a:t>
            </a:r>
            <a:r>
              <a:rPr kumimoji="1" lang="ko-KR" altLang="en-US" sz="1800" dirty="0">
                <a:latin typeface="+mj-ea"/>
                <a:ea typeface="+mj-ea"/>
              </a:rPr>
              <a:t>노후화</a:t>
            </a:r>
            <a:r>
              <a:rPr kumimoji="1" lang="en-US" altLang="ko-KR" sz="1800" dirty="0">
                <a:latin typeface="+mj-ea"/>
                <a:ea typeface="+mj-ea"/>
              </a:rPr>
              <a:t>”</a:t>
            </a:r>
            <a:r>
              <a:rPr kumimoji="1" lang="ko-KR" altLang="en-US" sz="1800" dirty="0">
                <a:latin typeface="+mj-ea"/>
                <a:ea typeface="+mj-ea"/>
              </a:rPr>
              <a:t> 정도를 통해 </a:t>
            </a:r>
            <a:r>
              <a:rPr kumimoji="1" lang="en-US" altLang="ko-KR" sz="1800" dirty="0">
                <a:latin typeface="+mj-ea"/>
                <a:ea typeface="+mj-ea"/>
              </a:rPr>
              <a:t>platform </a:t>
            </a:r>
            <a:r>
              <a:rPr kumimoji="1" lang="ko-KR" altLang="en-US" sz="1800" dirty="0">
                <a:latin typeface="+mj-ea"/>
                <a:ea typeface="+mj-ea"/>
              </a:rPr>
              <a:t>노후화를 봤다면</a:t>
            </a:r>
            <a:r>
              <a:rPr kumimoji="1" lang="en-US" altLang="ko-KR" sz="1800" dirty="0">
                <a:latin typeface="+mj-ea"/>
                <a:ea typeface="+mj-ea"/>
              </a:rPr>
              <a:t>, </a:t>
            </a:r>
            <a:r>
              <a:rPr kumimoji="1" lang="ko-KR" altLang="en-US" sz="1800" dirty="0">
                <a:latin typeface="+mj-ea"/>
                <a:ea typeface="+mj-ea"/>
              </a:rPr>
              <a:t>보다 </a:t>
            </a:r>
            <a:r>
              <a:rPr kumimoji="1" lang="ko-KR" altLang="en-US" sz="1800" dirty="0">
                <a:latin typeface="+mj-ea"/>
                <a:ea typeface="+mj-ea"/>
                <a:sym typeface="Wingdings" pitchFamily="2" charset="2"/>
              </a:rPr>
              <a:t>하위레벨 </a:t>
            </a:r>
            <a:r>
              <a:rPr kumimoji="1" lang="ko-KR" altLang="en-US" dirty="0">
                <a:latin typeface="+mj-ea"/>
                <a:ea typeface="+mj-ea"/>
                <a:sym typeface="Wingdings" pitchFamily="2" charset="2"/>
              </a:rPr>
              <a:t>분석이 </a:t>
            </a:r>
            <a:r>
              <a:rPr kumimoji="1" lang="ko-KR" altLang="en-US" sz="1800" dirty="0">
                <a:latin typeface="+mj-ea"/>
                <a:ea typeface="+mj-ea"/>
                <a:sym typeface="Wingdings" pitchFamily="2" charset="2"/>
              </a:rPr>
              <a:t>필요</a:t>
            </a:r>
            <a:r>
              <a:rPr kumimoji="1" lang="en-US" altLang="ko-KR" sz="1800" dirty="0">
                <a:latin typeface="+mj-ea"/>
                <a:ea typeface="+mj-ea"/>
                <a:sym typeface="Wingdings" pitchFamily="2" charset="2"/>
              </a:rPr>
              <a:t>.</a:t>
            </a:r>
            <a:br>
              <a:rPr kumimoji="1" lang="en-US" altLang="ko-KR" dirty="0">
                <a:latin typeface="+mj-ea"/>
                <a:ea typeface="+mj-ea"/>
                <a:sym typeface="Wingdings" pitchFamily="2" charset="2"/>
              </a:rPr>
            </a:br>
            <a:r>
              <a:rPr kumimoji="1" lang="ko-KR" altLang="en-US" dirty="0">
                <a:latin typeface="+mj-ea"/>
                <a:ea typeface="+mj-ea"/>
                <a:sym typeface="Wingdings" pitchFamily="2" charset="2"/>
              </a:rPr>
              <a:t> </a:t>
            </a:r>
            <a:br>
              <a:rPr kumimoji="1" lang="en-US" altLang="ko-KR" dirty="0">
                <a:latin typeface="+mj-ea"/>
                <a:ea typeface="+mj-ea"/>
                <a:sym typeface="Wingdings" pitchFamily="2" charset="2"/>
              </a:rPr>
            </a:br>
            <a:r>
              <a:rPr kumimoji="1" lang="en-US" altLang="ko-KR" sz="1800" dirty="0">
                <a:latin typeface="+mj-ea"/>
                <a:ea typeface="+mj-ea"/>
                <a:sym typeface="Wingdings" pitchFamily="2" charset="2"/>
              </a:rPr>
              <a:t>Components or FRs</a:t>
            </a:r>
          </a:p>
          <a:p>
            <a:pPr>
              <a:lnSpc>
                <a:spcPct val="120000"/>
              </a:lnSpc>
            </a:pPr>
            <a:r>
              <a:rPr kumimoji="1" lang="en-US" altLang="ko-KR" dirty="0">
                <a:latin typeface="+mj-ea"/>
                <a:ea typeface="+mj-ea"/>
                <a:sym typeface="Wingdings" pitchFamily="2" charset="2"/>
              </a:rPr>
              <a:t></a:t>
            </a:r>
            <a:r>
              <a:rPr kumimoji="1" lang="ko-KR" altLang="en-US" dirty="0">
                <a:latin typeface="+mj-ea"/>
                <a:ea typeface="+mj-ea"/>
                <a:sym typeface="Wingdings" pitchFamily="2" charset="2"/>
              </a:rPr>
              <a:t> </a:t>
            </a:r>
            <a:r>
              <a:rPr kumimoji="1" lang="en-US" altLang="ko-KR" dirty="0">
                <a:latin typeface="+mj-ea"/>
                <a:ea typeface="+mj-ea"/>
                <a:sym typeface="Wingdings" pitchFamily="2" charset="2"/>
              </a:rPr>
              <a:t>d = </a:t>
            </a:r>
            <a:r>
              <a:rPr kumimoji="1" lang="en-US" altLang="ko-KR" dirty="0">
                <a:solidFill>
                  <a:srgbClr val="FF0000"/>
                </a:solidFill>
                <a:latin typeface="+mj-ea"/>
                <a:ea typeface="+mj-ea"/>
                <a:sym typeface="Wingdings" pitchFamily="2" charset="2"/>
              </a:rPr>
              <a:t>max</a:t>
            </a:r>
            <a:r>
              <a:rPr kumimoji="1" lang="en-US" altLang="ko-KR" dirty="0">
                <a:latin typeface="+mj-ea"/>
                <a:ea typeface="+mj-ea"/>
                <a:sym typeface="Wingdings" pitchFamily="2" charset="2"/>
              </a:rPr>
              <a:t>(FR</a:t>
            </a:r>
            <a:r>
              <a:rPr kumimoji="1" lang="en-US" altLang="ko-KR" baseline="-25000" dirty="0">
                <a:latin typeface="+mj-ea"/>
                <a:ea typeface="+mj-ea"/>
                <a:sym typeface="Wingdings" pitchFamily="2" charset="2"/>
              </a:rPr>
              <a:t>1</a:t>
            </a:r>
            <a:r>
              <a:rPr kumimoji="1" lang="en-US" altLang="ko-KR" dirty="0">
                <a:latin typeface="+mj-ea"/>
                <a:ea typeface="+mj-ea"/>
                <a:sym typeface="Wingdings" pitchFamily="2" charset="2"/>
              </a:rPr>
              <a:t> ,FR</a:t>
            </a:r>
            <a:r>
              <a:rPr kumimoji="1" lang="en-US" altLang="ko-KR" baseline="-25000" dirty="0">
                <a:latin typeface="+mj-ea"/>
                <a:ea typeface="+mj-ea"/>
                <a:sym typeface="Wingdings" pitchFamily="2" charset="2"/>
              </a:rPr>
              <a:t>2</a:t>
            </a:r>
            <a:r>
              <a:rPr kumimoji="1" lang="en-US" altLang="ko-KR" dirty="0">
                <a:latin typeface="+mj-ea"/>
                <a:ea typeface="+mj-ea"/>
                <a:sym typeface="Wingdings" pitchFamily="2" charset="2"/>
              </a:rPr>
              <a:t> ,FR</a:t>
            </a:r>
            <a:r>
              <a:rPr kumimoji="1" lang="en-US" altLang="ko-KR" baseline="-25000" dirty="0">
                <a:latin typeface="+mj-ea"/>
                <a:ea typeface="+mj-ea"/>
                <a:sym typeface="Wingdings" pitchFamily="2" charset="2"/>
              </a:rPr>
              <a:t>3</a:t>
            </a:r>
            <a:r>
              <a:rPr kumimoji="1" lang="en-US" altLang="ko-KR" dirty="0">
                <a:latin typeface="+mj-ea"/>
                <a:ea typeface="+mj-ea"/>
                <a:sym typeface="Wingdings" pitchFamily="2" charset="2"/>
              </a:rPr>
              <a:t> ,FR</a:t>
            </a:r>
            <a:r>
              <a:rPr kumimoji="1" lang="en-US" altLang="ko-KR" baseline="-25000" dirty="0">
                <a:latin typeface="+mj-ea"/>
                <a:ea typeface="+mj-ea"/>
                <a:sym typeface="Wingdings" pitchFamily="2" charset="2"/>
              </a:rPr>
              <a:t>4</a:t>
            </a:r>
            <a:r>
              <a:rPr kumimoji="1" lang="en-US" altLang="ko-KR" dirty="0">
                <a:latin typeface="+mj-ea"/>
                <a:ea typeface="+mj-ea"/>
                <a:sym typeface="Wingdings" pitchFamily="2" charset="2"/>
              </a:rPr>
              <a:t> ,FR</a:t>
            </a:r>
            <a:r>
              <a:rPr kumimoji="1" lang="en-US" altLang="ko-KR" baseline="-25000" dirty="0">
                <a:latin typeface="+mj-ea"/>
                <a:ea typeface="+mj-ea"/>
                <a:sym typeface="Wingdings" pitchFamily="2" charset="2"/>
              </a:rPr>
              <a:t>5 </a:t>
            </a:r>
            <a:r>
              <a:rPr kumimoji="1" lang="en-US" altLang="ko-KR" dirty="0">
                <a:latin typeface="+mj-ea"/>
                <a:ea typeface="+mj-ea"/>
                <a:sym typeface="Wingdings" pitchFamily="2" charset="2"/>
              </a:rPr>
              <a:t>…)</a:t>
            </a:r>
            <a:endParaRPr kumimoji="1" lang="en-US" altLang="ko-KR" sz="1800" dirty="0">
              <a:latin typeface="+mj-ea"/>
              <a:ea typeface="+mj-ea"/>
              <a:sym typeface="Wingdings" pitchFamily="2" charset="2"/>
            </a:endParaRPr>
          </a:p>
        </p:txBody>
      </p:sp>
      <p:cxnSp>
        <p:nvCxnSpPr>
          <p:cNvPr id="14" name="직선 연결선[R] 13">
            <a:extLst>
              <a:ext uri="{FF2B5EF4-FFF2-40B4-BE49-F238E27FC236}">
                <a16:creationId xmlns:a16="http://schemas.microsoft.com/office/drawing/2014/main" id="{850100A7-6C34-D9E3-FED0-1B3EAEE92329}"/>
              </a:ext>
            </a:extLst>
          </p:cNvPr>
          <p:cNvCxnSpPr/>
          <p:nvPr/>
        </p:nvCxnSpPr>
        <p:spPr>
          <a:xfrm>
            <a:off x="0" y="759903"/>
            <a:ext cx="1219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내용 개체 틀 2">
            <a:extLst>
              <a:ext uri="{FF2B5EF4-FFF2-40B4-BE49-F238E27FC236}">
                <a16:creationId xmlns:a16="http://schemas.microsoft.com/office/drawing/2014/main" id="{AA194360-6F51-08F8-7B93-617065350E68}"/>
              </a:ext>
            </a:extLst>
          </p:cNvPr>
          <p:cNvSpPr txBox="1">
            <a:spLocks/>
          </p:cNvSpPr>
          <p:nvPr/>
        </p:nvSpPr>
        <p:spPr>
          <a:xfrm>
            <a:off x="406400" y="220062"/>
            <a:ext cx="6956876" cy="4154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US" altLang="ko-KR" sz="2400" b="1" dirty="0">
                <a:latin typeface="+mj-ea"/>
                <a:ea typeface="+mj-ea"/>
                <a:sym typeface="Wingdings" pitchFamily="2" charset="2"/>
              </a:rPr>
              <a:t>Holistic view  Lower level (specification)</a:t>
            </a:r>
          </a:p>
        </p:txBody>
      </p:sp>
    </p:spTree>
    <p:extLst>
      <p:ext uri="{BB962C8B-B14F-4D97-AF65-F5344CB8AC3E}">
        <p14:creationId xmlns:p14="http://schemas.microsoft.com/office/powerpoint/2010/main" val="591371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2">
            <a:extLst>
              <a:ext uri="{FF2B5EF4-FFF2-40B4-BE49-F238E27FC236}">
                <a16:creationId xmlns:a16="http://schemas.microsoft.com/office/drawing/2014/main" id="{AA38BB18-9420-9A64-658E-4FEB0A0D12E9}"/>
              </a:ext>
            </a:extLst>
          </p:cNvPr>
          <p:cNvSpPr>
            <a:spLocks noGrp="1"/>
          </p:cNvSpPr>
          <p:nvPr>
            <p:ph idx="1"/>
          </p:nvPr>
        </p:nvSpPr>
        <p:spPr>
          <a:xfrm>
            <a:off x="7363276" y="1995837"/>
            <a:ext cx="4828724" cy="3561805"/>
          </a:xfrm>
        </p:spPr>
        <p:txBody>
          <a:bodyPr>
            <a:noAutofit/>
          </a:bodyPr>
          <a:lstStyle/>
          <a:p>
            <a:pPr marL="0" indent="0">
              <a:lnSpc>
                <a:spcPct val="120000"/>
              </a:lnSpc>
              <a:buNone/>
            </a:pPr>
            <a:r>
              <a:rPr kumimoji="1" lang="ko-KR" altLang="en-US" sz="1600" dirty="0">
                <a:solidFill>
                  <a:schemeClr val="accent1"/>
                </a:solidFill>
                <a:latin typeface="+mj-ea"/>
                <a:ea typeface="+mj-ea"/>
              </a:rPr>
              <a:t>플랫폼 디자인 관점이 아닌 </a:t>
            </a:r>
            <a:r>
              <a:rPr kumimoji="1" lang="en-US" altLang="ko-KR" sz="1600" dirty="0">
                <a:solidFill>
                  <a:schemeClr val="accent1"/>
                </a:solidFill>
                <a:latin typeface="+mj-ea"/>
                <a:ea typeface="+mj-ea"/>
              </a:rPr>
              <a:t> </a:t>
            </a:r>
            <a:r>
              <a:rPr kumimoji="1" lang="ko-KR" altLang="en-US" sz="1600" b="1" dirty="0">
                <a:solidFill>
                  <a:schemeClr val="accent1"/>
                </a:solidFill>
                <a:latin typeface="+mj-ea"/>
                <a:ea typeface="+mj-ea"/>
              </a:rPr>
              <a:t>운영관점</a:t>
            </a:r>
            <a:r>
              <a:rPr kumimoji="1" lang="ko-KR" altLang="en-US" sz="1600" dirty="0">
                <a:solidFill>
                  <a:schemeClr val="accent1"/>
                </a:solidFill>
                <a:latin typeface="+mj-ea"/>
                <a:ea typeface="+mj-ea"/>
              </a:rPr>
              <a:t>에서</a:t>
            </a:r>
            <a:endParaRPr kumimoji="1" lang="en-US" altLang="ko-KR" sz="1600" dirty="0">
              <a:solidFill>
                <a:schemeClr val="accent1"/>
              </a:solidFill>
              <a:latin typeface="+mj-ea"/>
              <a:ea typeface="+mj-ea"/>
            </a:endParaRPr>
          </a:p>
          <a:p>
            <a:pPr>
              <a:lnSpc>
                <a:spcPct val="120000"/>
              </a:lnSpc>
              <a:buFontTx/>
              <a:buChar char="-"/>
            </a:pPr>
            <a:r>
              <a:rPr kumimoji="1" lang="en-US" altLang="ko-KR" sz="1600" b="1" dirty="0">
                <a:latin typeface="+mj-ea"/>
                <a:ea typeface="+mj-ea"/>
              </a:rPr>
              <a:t>Release</a:t>
            </a:r>
            <a:r>
              <a:rPr kumimoji="1" lang="ko-KR" altLang="en-US" sz="1600" b="1" dirty="0">
                <a:latin typeface="+mj-ea"/>
                <a:ea typeface="+mj-ea"/>
              </a:rPr>
              <a:t> </a:t>
            </a:r>
            <a:r>
              <a:rPr kumimoji="1" lang="en-US" altLang="ko-KR" sz="1600" b="1" dirty="0">
                <a:latin typeface="+mj-ea"/>
                <a:ea typeface="+mj-ea"/>
              </a:rPr>
              <a:t>management</a:t>
            </a:r>
          </a:p>
          <a:p>
            <a:pPr>
              <a:lnSpc>
                <a:spcPct val="120000"/>
              </a:lnSpc>
              <a:buFontTx/>
              <a:buChar char="-"/>
            </a:pPr>
            <a:r>
              <a:rPr kumimoji="1" lang="en-US" altLang="ko-KR" sz="1600" b="1" dirty="0">
                <a:latin typeface="+mj-ea"/>
                <a:ea typeface="+mj-ea"/>
              </a:rPr>
              <a:t>engineering change management</a:t>
            </a:r>
          </a:p>
          <a:p>
            <a:pPr>
              <a:lnSpc>
                <a:spcPct val="120000"/>
              </a:lnSpc>
              <a:buFontTx/>
              <a:buChar char="-"/>
            </a:pPr>
            <a:r>
              <a:rPr kumimoji="1" lang="en-US" altLang="ko-KR" sz="1600" b="1" dirty="0">
                <a:latin typeface="+mj-ea"/>
                <a:ea typeface="+mj-ea"/>
              </a:rPr>
              <a:t>Technical change management</a:t>
            </a:r>
          </a:p>
          <a:p>
            <a:pPr>
              <a:lnSpc>
                <a:spcPct val="120000"/>
              </a:lnSpc>
              <a:buFontTx/>
              <a:buChar char="-"/>
            </a:pPr>
            <a:endParaRPr kumimoji="1" lang="en-US" altLang="ko-KR" sz="1600" b="1" dirty="0">
              <a:latin typeface="+mj-ea"/>
              <a:ea typeface="+mj-ea"/>
            </a:endParaRPr>
          </a:p>
          <a:p>
            <a:pPr marL="0" indent="0">
              <a:lnSpc>
                <a:spcPct val="120000"/>
              </a:lnSpc>
              <a:buNone/>
            </a:pPr>
            <a:r>
              <a:rPr kumimoji="1" lang="ko-KR" altLang="en-US" sz="1600" dirty="0">
                <a:solidFill>
                  <a:schemeClr val="accent1"/>
                </a:solidFill>
                <a:latin typeface="+mj-ea"/>
                <a:ea typeface="+mj-ea"/>
              </a:rPr>
              <a:t>기존엔 여러 </a:t>
            </a:r>
            <a:r>
              <a:rPr kumimoji="1" lang="en-US" altLang="ko-KR" sz="1600" dirty="0">
                <a:solidFill>
                  <a:schemeClr val="accent1"/>
                </a:solidFill>
                <a:latin typeface="+mj-ea"/>
                <a:ea typeface="+mj-ea"/>
              </a:rPr>
              <a:t>CR</a:t>
            </a:r>
            <a:r>
              <a:rPr kumimoji="1" lang="ko-KR" altLang="en-US" sz="1600" dirty="0">
                <a:solidFill>
                  <a:schemeClr val="accent1"/>
                </a:solidFill>
                <a:latin typeface="+mj-ea"/>
                <a:ea typeface="+mj-ea"/>
              </a:rPr>
              <a:t> 들이 있을 때</a:t>
            </a:r>
            <a:endParaRPr kumimoji="1" lang="en-US" altLang="ko-KR" sz="1600" dirty="0">
              <a:solidFill>
                <a:schemeClr val="accent1"/>
              </a:solidFill>
              <a:latin typeface="+mj-ea"/>
              <a:ea typeface="+mj-ea"/>
            </a:endParaRPr>
          </a:p>
          <a:p>
            <a:pPr>
              <a:lnSpc>
                <a:spcPct val="120000"/>
              </a:lnSpc>
              <a:buFontTx/>
              <a:buChar char="-"/>
            </a:pPr>
            <a:r>
              <a:rPr kumimoji="1" lang="en-US" altLang="ko-KR" sz="1600" b="1" dirty="0">
                <a:solidFill>
                  <a:srgbClr val="FF0000"/>
                </a:solidFill>
                <a:latin typeface="+mj-ea"/>
                <a:ea typeface="+mj-ea"/>
              </a:rPr>
              <a:t>multi choice</a:t>
            </a:r>
            <a:endParaRPr kumimoji="1" lang="en-US" altLang="ko-KR" sz="1600" b="1" dirty="0">
              <a:latin typeface="+mj-ea"/>
              <a:ea typeface="+mj-ea"/>
            </a:endParaRPr>
          </a:p>
          <a:p>
            <a:pPr>
              <a:lnSpc>
                <a:spcPct val="120000"/>
              </a:lnSpc>
              <a:buFontTx/>
              <a:buChar char="-"/>
            </a:pPr>
            <a:r>
              <a:rPr kumimoji="1" lang="en-US" altLang="ko-KR" sz="1600" b="1" dirty="0">
                <a:latin typeface="+mj-ea"/>
                <a:ea typeface="+mj-ea"/>
              </a:rPr>
              <a:t>Timing &amp; Clustering </a:t>
            </a:r>
          </a:p>
        </p:txBody>
      </p:sp>
      <p:sp>
        <p:nvSpPr>
          <p:cNvPr id="6" name="내용 개체 틀 2">
            <a:extLst>
              <a:ext uri="{FF2B5EF4-FFF2-40B4-BE49-F238E27FC236}">
                <a16:creationId xmlns:a16="http://schemas.microsoft.com/office/drawing/2014/main" id="{1410F118-CFC7-0469-2875-CD02E981A4A6}"/>
              </a:ext>
            </a:extLst>
          </p:cNvPr>
          <p:cNvSpPr txBox="1">
            <a:spLocks/>
          </p:cNvSpPr>
          <p:nvPr/>
        </p:nvSpPr>
        <p:spPr>
          <a:xfrm>
            <a:off x="406400" y="220062"/>
            <a:ext cx="6956876" cy="4154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US" altLang="ko-KR" sz="2400" b="1" dirty="0">
                <a:latin typeface="+mj-ea"/>
                <a:ea typeface="+mj-ea"/>
                <a:sym typeface="Wingdings" pitchFamily="2" charset="2"/>
              </a:rPr>
              <a:t>Release management. (How)</a:t>
            </a:r>
          </a:p>
        </p:txBody>
      </p:sp>
      <p:cxnSp>
        <p:nvCxnSpPr>
          <p:cNvPr id="7" name="직선 연결선[R] 6">
            <a:extLst>
              <a:ext uri="{FF2B5EF4-FFF2-40B4-BE49-F238E27FC236}">
                <a16:creationId xmlns:a16="http://schemas.microsoft.com/office/drawing/2014/main" id="{747D54CA-231A-32C7-00C9-6400532BDE5D}"/>
              </a:ext>
            </a:extLst>
          </p:cNvPr>
          <p:cNvCxnSpPr/>
          <p:nvPr/>
        </p:nvCxnSpPr>
        <p:spPr>
          <a:xfrm>
            <a:off x="0" y="759903"/>
            <a:ext cx="1219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그림 7">
            <a:extLst>
              <a:ext uri="{FF2B5EF4-FFF2-40B4-BE49-F238E27FC236}">
                <a16:creationId xmlns:a16="http://schemas.microsoft.com/office/drawing/2014/main" id="{E67FC36A-370E-DC2C-4916-27449A7FB74C}"/>
              </a:ext>
            </a:extLst>
          </p:cNvPr>
          <p:cNvPicPr>
            <a:picLocks noChangeAspect="1"/>
          </p:cNvPicPr>
          <p:nvPr/>
        </p:nvPicPr>
        <p:blipFill rotWithShape="1">
          <a:blip r:embed="rId2"/>
          <a:srcRect b="11832"/>
          <a:stretch/>
        </p:blipFill>
        <p:spPr>
          <a:xfrm>
            <a:off x="253235" y="1762917"/>
            <a:ext cx="6895709" cy="3978976"/>
          </a:xfrm>
          <a:prstGeom prst="rect">
            <a:avLst/>
          </a:prstGeom>
        </p:spPr>
      </p:pic>
    </p:spTree>
    <p:extLst>
      <p:ext uri="{BB962C8B-B14F-4D97-AF65-F5344CB8AC3E}">
        <p14:creationId xmlns:p14="http://schemas.microsoft.com/office/powerpoint/2010/main" val="3006617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2">
            <a:extLst>
              <a:ext uri="{FF2B5EF4-FFF2-40B4-BE49-F238E27FC236}">
                <a16:creationId xmlns:a16="http://schemas.microsoft.com/office/drawing/2014/main" id="{AA38BB18-9420-9A64-658E-4FEB0A0D12E9}"/>
              </a:ext>
            </a:extLst>
          </p:cNvPr>
          <p:cNvSpPr>
            <a:spLocks noGrp="1"/>
          </p:cNvSpPr>
          <p:nvPr>
            <p:ph idx="1"/>
          </p:nvPr>
        </p:nvSpPr>
        <p:spPr>
          <a:xfrm>
            <a:off x="7207661" y="5240275"/>
            <a:ext cx="3965784" cy="1341128"/>
          </a:xfrm>
        </p:spPr>
        <p:txBody>
          <a:bodyPr>
            <a:noAutofit/>
          </a:bodyPr>
          <a:lstStyle/>
          <a:p>
            <a:pPr marL="0" indent="0">
              <a:lnSpc>
                <a:spcPct val="120000"/>
              </a:lnSpc>
              <a:buNone/>
            </a:pPr>
            <a:r>
              <a:rPr kumimoji="1" lang="ko-KR" altLang="en-US" sz="1600" dirty="0">
                <a:solidFill>
                  <a:schemeClr val="accent1"/>
                </a:solidFill>
                <a:latin typeface="+mj-ea"/>
                <a:ea typeface="+mj-ea"/>
              </a:rPr>
              <a:t>하고자 하는 </a:t>
            </a:r>
            <a:r>
              <a:rPr kumimoji="1" lang="en-US" altLang="ko-KR" sz="1600" dirty="0">
                <a:solidFill>
                  <a:schemeClr val="accent1"/>
                </a:solidFill>
                <a:latin typeface="+mj-ea"/>
                <a:ea typeface="+mj-ea"/>
              </a:rPr>
              <a:t>contribute</a:t>
            </a:r>
          </a:p>
          <a:p>
            <a:pPr>
              <a:lnSpc>
                <a:spcPct val="120000"/>
              </a:lnSpc>
              <a:buFontTx/>
              <a:buChar char="-"/>
            </a:pPr>
            <a:r>
              <a:rPr kumimoji="1" lang="en-US" altLang="ko-KR" sz="1600" b="1" dirty="0">
                <a:solidFill>
                  <a:srgbClr val="FF0000"/>
                </a:solidFill>
                <a:latin typeface="+mj-ea"/>
                <a:ea typeface="+mj-ea"/>
              </a:rPr>
              <a:t>Lower level) FR obsolescence</a:t>
            </a:r>
            <a:endParaRPr kumimoji="1" lang="en-US" altLang="ko-KR" sz="1600" b="1" dirty="0">
              <a:latin typeface="+mj-ea"/>
              <a:ea typeface="+mj-ea"/>
            </a:endParaRPr>
          </a:p>
          <a:p>
            <a:pPr>
              <a:lnSpc>
                <a:spcPct val="120000"/>
              </a:lnSpc>
              <a:buFontTx/>
              <a:buChar char="-"/>
            </a:pPr>
            <a:r>
              <a:rPr kumimoji="1" lang="en-US" altLang="ko-KR" sz="1600" b="1" dirty="0">
                <a:latin typeface="+mj-ea"/>
                <a:ea typeface="+mj-ea"/>
              </a:rPr>
              <a:t>Release management for prolong</a:t>
            </a:r>
          </a:p>
        </p:txBody>
      </p:sp>
      <p:sp>
        <p:nvSpPr>
          <p:cNvPr id="6" name="내용 개체 틀 2">
            <a:extLst>
              <a:ext uri="{FF2B5EF4-FFF2-40B4-BE49-F238E27FC236}">
                <a16:creationId xmlns:a16="http://schemas.microsoft.com/office/drawing/2014/main" id="{1410F118-CFC7-0469-2875-CD02E981A4A6}"/>
              </a:ext>
            </a:extLst>
          </p:cNvPr>
          <p:cNvSpPr txBox="1">
            <a:spLocks/>
          </p:cNvSpPr>
          <p:nvPr/>
        </p:nvSpPr>
        <p:spPr>
          <a:xfrm>
            <a:off x="406400" y="220062"/>
            <a:ext cx="6956876" cy="4154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US" altLang="ko-KR" sz="2400" b="1" dirty="0">
                <a:latin typeface="+mj-ea"/>
                <a:ea typeface="+mj-ea"/>
                <a:sym typeface="Wingdings" pitchFamily="2" charset="2"/>
              </a:rPr>
              <a:t>Release management. (How)</a:t>
            </a:r>
          </a:p>
        </p:txBody>
      </p:sp>
      <p:cxnSp>
        <p:nvCxnSpPr>
          <p:cNvPr id="7" name="직선 연결선[R] 6">
            <a:extLst>
              <a:ext uri="{FF2B5EF4-FFF2-40B4-BE49-F238E27FC236}">
                <a16:creationId xmlns:a16="http://schemas.microsoft.com/office/drawing/2014/main" id="{747D54CA-231A-32C7-00C9-6400532BDE5D}"/>
              </a:ext>
            </a:extLst>
          </p:cNvPr>
          <p:cNvCxnSpPr/>
          <p:nvPr/>
        </p:nvCxnSpPr>
        <p:spPr>
          <a:xfrm>
            <a:off x="0" y="759903"/>
            <a:ext cx="1219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EDE8A9D-597D-1A69-6C00-8081DFC2369F}"/>
              </a:ext>
            </a:extLst>
          </p:cNvPr>
          <p:cNvSpPr txBox="1"/>
          <p:nvPr/>
        </p:nvSpPr>
        <p:spPr>
          <a:xfrm>
            <a:off x="447643" y="2325631"/>
            <a:ext cx="1769423" cy="369332"/>
          </a:xfrm>
          <a:prstGeom prst="rect">
            <a:avLst/>
          </a:prstGeom>
          <a:noFill/>
          <a:ln>
            <a:solidFill>
              <a:schemeClr val="tx1"/>
            </a:solidFill>
          </a:ln>
        </p:spPr>
        <p:txBody>
          <a:bodyPr wrap="square" rtlCol="0">
            <a:spAutoFit/>
          </a:bodyPr>
          <a:lstStyle/>
          <a:p>
            <a:r>
              <a:rPr kumimoji="1" lang="en-US" altLang="ko-Kore-KR" dirty="0"/>
              <a:t>Decrease weight</a:t>
            </a:r>
            <a:endParaRPr kumimoji="1" lang="ko-Kore-KR" altLang="en-US" dirty="0"/>
          </a:p>
        </p:txBody>
      </p:sp>
      <p:pic>
        <p:nvPicPr>
          <p:cNvPr id="1028" name="Picture 4" descr="Request Icon Images – Browse 51,639 Stock Photos, Vectors ...">
            <a:extLst>
              <a:ext uri="{FF2B5EF4-FFF2-40B4-BE49-F238E27FC236}">
                <a16:creationId xmlns:a16="http://schemas.microsoft.com/office/drawing/2014/main" id="{51183D7C-8E81-59F9-2751-301AD9A27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43" y="2739881"/>
            <a:ext cx="1769423" cy="1769423"/>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그룹 11">
            <a:extLst>
              <a:ext uri="{FF2B5EF4-FFF2-40B4-BE49-F238E27FC236}">
                <a16:creationId xmlns:a16="http://schemas.microsoft.com/office/drawing/2014/main" id="{C280917A-619E-3F39-B905-50F42B600840}"/>
              </a:ext>
            </a:extLst>
          </p:cNvPr>
          <p:cNvGrpSpPr/>
          <p:nvPr/>
        </p:nvGrpSpPr>
        <p:grpSpPr>
          <a:xfrm>
            <a:off x="3321118" y="1997557"/>
            <a:ext cx="3640427" cy="2855136"/>
            <a:chOff x="4749810" y="1589204"/>
            <a:chExt cx="3640427" cy="2855136"/>
          </a:xfrm>
        </p:grpSpPr>
        <p:pic>
          <p:nvPicPr>
            <p:cNvPr id="13" name="그림 12">
              <a:extLst>
                <a:ext uri="{FF2B5EF4-FFF2-40B4-BE49-F238E27FC236}">
                  <a16:creationId xmlns:a16="http://schemas.microsoft.com/office/drawing/2014/main" id="{88483176-2931-3621-D346-4EC91C9A1184}"/>
                </a:ext>
              </a:extLst>
            </p:cNvPr>
            <p:cNvPicPr>
              <a:picLocks noChangeAspect="1"/>
            </p:cNvPicPr>
            <p:nvPr/>
          </p:nvPicPr>
          <p:blipFill rotWithShape="1">
            <a:blip r:embed="rId3"/>
            <a:srcRect l="-1" t="27375" r="49272" b="11832"/>
            <a:stretch/>
          </p:blipFill>
          <p:spPr>
            <a:xfrm>
              <a:off x="4749810" y="1589204"/>
              <a:ext cx="3640427" cy="2855136"/>
            </a:xfrm>
            <a:prstGeom prst="rect">
              <a:avLst/>
            </a:prstGeom>
          </p:spPr>
        </p:pic>
        <p:sp>
          <p:nvSpPr>
            <p:cNvPr id="11" name="직사각형 10">
              <a:extLst>
                <a:ext uri="{FF2B5EF4-FFF2-40B4-BE49-F238E27FC236}">
                  <a16:creationId xmlns:a16="http://schemas.microsoft.com/office/drawing/2014/main" id="{95EA3C02-7AF0-7325-352B-6060BE63D4BD}"/>
                </a:ext>
              </a:extLst>
            </p:cNvPr>
            <p:cNvSpPr/>
            <p:nvPr/>
          </p:nvSpPr>
          <p:spPr>
            <a:xfrm>
              <a:off x="6084539" y="1617725"/>
              <a:ext cx="453765" cy="213131"/>
            </a:xfrm>
            <a:prstGeom prst="rect">
              <a:avLst/>
            </a:prstGeom>
            <a:solidFill>
              <a:srgbClr val="1A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00" b="1" dirty="0">
                  <a:latin typeface="NanumSquareOTF Bold" panose="020B0600000101010101" pitchFamily="34" charset="-127"/>
                  <a:ea typeface="NanumSquareOTF Bold" panose="020B0600000101010101" pitchFamily="34" charset="-127"/>
                </a:rPr>
                <a:t>DP1</a:t>
              </a:r>
              <a:endParaRPr kumimoji="1" lang="ko-Kore-KR" altLang="en-US" sz="1000" b="1" dirty="0">
                <a:latin typeface="NanumSquareOTF Bold" panose="020B0600000101010101" pitchFamily="34" charset="-127"/>
                <a:ea typeface="NanumSquareOTF Bold" panose="020B0600000101010101" pitchFamily="34" charset="-127"/>
              </a:endParaRPr>
            </a:p>
          </p:txBody>
        </p:sp>
        <p:sp>
          <p:nvSpPr>
            <p:cNvPr id="16" name="직사각형 15">
              <a:extLst>
                <a:ext uri="{FF2B5EF4-FFF2-40B4-BE49-F238E27FC236}">
                  <a16:creationId xmlns:a16="http://schemas.microsoft.com/office/drawing/2014/main" id="{EE187BE3-D321-AB28-FDB1-54A3DADC3CEF}"/>
                </a:ext>
              </a:extLst>
            </p:cNvPr>
            <p:cNvSpPr/>
            <p:nvPr/>
          </p:nvSpPr>
          <p:spPr>
            <a:xfrm>
              <a:off x="6570023" y="1617725"/>
              <a:ext cx="453765" cy="213131"/>
            </a:xfrm>
            <a:prstGeom prst="rect">
              <a:avLst/>
            </a:prstGeom>
            <a:solidFill>
              <a:srgbClr val="1A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00" b="1" dirty="0">
                  <a:latin typeface="NanumSquareOTF Bold" panose="020B0600000101010101" pitchFamily="34" charset="-127"/>
                  <a:ea typeface="NanumSquareOTF Bold" panose="020B0600000101010101" pitchFamily="34" charset="-127"/>
                </a:rPr>
                <a:t>DP2</a:t>
              </a:r>
              <a:endParaRPr kumimoji="1" lang="ko-Kore-KR" altLang="en-US" sz="1000" b="1" dirty="0">
                <a:latin typeface="NanumSquareOTF Bold" panose="020B0600000101010101" pitchFamily="34" charset="-127"/>
                <a:ea typeface="NanumSquareOTF Bold" panose="020B0600000101010101" pitchFamily="34" charset="-127"/>
              </a:endParaRPr>
            </a:p>
          </p:txBody>
        </p:sp>
        <p:sp>
          <p:nvSpPr>
            <p:cNvPr id="17" name="직사각형 16">
              <a:extLst>
                <a:ext uri="{FF2B5EF4-FFF2-40B4-BE49-F238E27FC236}">
                  <a16:creationId xmlns:a16="http://schemas.microsoft.com/office/drawing/2014/main" id="{98B8B291-8704-CD85-7BB2-1552B535BF7B}"/>
                </a:ext>
              </a:extLst>
            </p:cNvPr>
            <p:cNvSpPr/>
            <p:nvPr/>
          </p:nvSpPr>
          <p:spPr>
            <a:xfrm>
              <a:off x="7010505" y="1617725"/>
              <a:ext cx="453765" cy="213131"/>
            </a:xfrm>
            <a:prstGeom prst="rect">
              <a:avLst/>
            </a:prstGeom>
            <a:solidFill>
              <a:srgbClr val="1A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00" b="1" dirty="0">
                  <a:latin typeface="NanumSquareOTF Bold" panose="020B0600000101010101" pitchFamily="34" charset="-127"/>
                  <a:ea typeface="NanumSquareOTF Bold" panose="020B0600000101010101" pitchFamily="34" charset="-127"/>
                </a:rPr>
                <a:t>DP3</a:t>
              </a:r>
              <a:endParaRPr kumimoji="1" lang="ko-Kore-KR" altLang="en-US" sz="1000" b="1" dirty="0">
                <a:latin typeface="NanumSquareOTF Bold" panose="020B0600000101010101" pitchFamily="34" charset="-127"/>
                <a:ea typeface="NanumSquareOTF Bold" panose="020B0600000101010101" pitchFamily="34" charset="-127"/>
              </a:endParaRPr>
            </a:p>
          </p:txBody>
        </p:sp>
        <p:sp>
          <p:nvSpPr>
            <p:cNvPr id="18" name="직사각형 17">
              <a:extLst>
                <a:ext uri="{FF2B5EF4-FFF2-40B4-BE49-F238E27FC236}">
                  <a16:creationId xmlns:a16="http://schemas.microsoft.com/office/drawing/2014/main" id="{BB23E297-1E4D-7ADD-F22C-54A8FDF4CB26}"/>
                </a:ext>
              </a:extLst>
            </p:cNvPr>
            <p:cNvSpPr/>
            <p:nvPr/>
          </p:nvSpPr>
          <p:spPr>
            <a:xfrm>
              <a:off x="7453643" y="1617725"/>
              <a:ext cx="453765" cy="213131"/>
            </a:xfrm>
            <a:prstGeom prst="rect">
              <a:avLst/>
            </a:prstGeom>
            <a:solidFill>
              <a:srgbClr val="1A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00" b="1" dirty="0">
                  <a:latin typeface="NanumSquareOTF Bold" panose="020B0600000101010101" pitchFamily="34" charset="-127"/>
                  <a:ea typeface="NanumSquareOTF Bold" panose="020B0600000101010101" pitchFamily="34" charset="-127"/>
                </a:rPr>
                <a:t>DP4</a:t>
              </a:r>
              <a:endParaRPr kumimoji="1" lang="ko-Kore-KR" altLang="en-US" sz="1000" b="1" dirty="0">
                <a:latin typeface="NanumSquareOTF Bold" panose="020B0600000101010101" pitchFamily="34" charset="-127"/>
                <a:ea typeface="NanumSquareOTF Bold" panose="020B0600000101010101" pitchFamily="34" charset="-127"/>
              </a:endParaRPr>
            </a:p>
          </p:txBody>
        </p:sp>
        <p:sp>
          <p:nvSpPr>
            <p:cNvPr id="19" name="직사각형 18">
              <a:extLst>
                <a:ext uri="{FF2B5EF4-FFF2-40B4-BE49-F238E27FC236}">
                  <a16:creationId xmlns:a16="http://schemas.microsoft.com/office/drawing/2014/main" id="{5837FAF6-2EF5-9732-E29A-654A7518FA6B}"/>
                </a:ext>
              </a:extLst>
            </p:cNvPr>
            <p:cNvSpPr/>
            <p:nvPr/>
          </p:nvSpPr>
          <p:spPr>
            <a:xfrm>
              <a:off x="7914701" y="1617725"/>
              <a:ext cx="453765" cy="213131"/>
            </a:xfrm>
            <a:prstGeom prst="rect">
              <a:avLst/>
            </a:prstGeom>
            <a:solidFill>
              <a:srgbClr val="1A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00" b="1" dirty="0">
                  <a:latin typeface="NanumSquareOTF Bold" panose="020B0600000101010101" pitchFamily="34" charset="-127"/>
                  <a:ea typeface="NanumSquareOTF Bold" panose="020B0600000101010101" pitchFamily="34" charset="-127"/>
                </a:rPr>
                <a:t>DP5</a:t>
              </a:r>
              <a:endParaRPr kumimoji="1" lang="ko-Kore-KR" altLang="en-US" sz="1000" b="1" dirty="0">
                <a:latin typeface="NanumSquareOTF Bold" panose="020B0600000101010101" pitchFamily="34" charset="-127"/>
                <a:ea typeface="NanumSquareOTF Bold" panose="020B0600000101010101" pitchFamily="34" charset="-127"/>
              </a:endParaRPr>
            </a:p>
          </p:txBody>
        </p:sp>
      </p:grpSp>
      <p:sp>
        <p:nvSpPr>
          <p:cNvPr id="21" name="내용 개체 틀 2">
            <a:extLst>
              <a:ext uri="{FF2B5EF4-FFF2-40B4-BE49-F238E27FC236}">
                <a16:creationId xmlns:a16="http://schemas.microsoft.com/office/drawing/2014/main" id="{5AFA0AB8-1B9C-C443-1B37-1516D883AB55}"/>
              </a:ext>
            </a:extLst>
          </p:cNvPr>
          <p:cNvSpPr txBox="1">
            <a:spLocks/>
          </p:cNvSpPr>
          <p:nvPr/>
        </p:nvSpPr>
        <p:spPr>
          <a:xfrm>
            <a:off x="7260494" y="1992393"/>
            <a:ext cx="4828724" cy="35618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kumimoji="1" lang="en-US" altLang="ko-KR" sz="1600" b="1" dirty="0">
                <a:solidFill>
                  <a:schemeClr val="accent1"/>
                </a:solidFill>
                <a:latin typeface="+mj-ea"/>
                <a:ea typeface="+mj-ea"/>
              </a:rPr>
              <a:t>Decrease weight</a:t>
            </a:r>
            <a:r>
              <a:rPr kumimoji="1" lang="ko-KR" altLang="en-US" sz="1600" b="1" dirty="0" err="1">
                <a:solidFill>
                  <a:schemeClr val="accent1"/>
                </a:solidFill>
                <a:latin typeface="+mj-ea"/>
                <a:ea typeface="+mj-ea"/>
              </a:rPr>
              <a:t>를</a:t>
            </a:r>
            <a:r>
              <a:rPr kumimoji="1" lang="ko-KR" altLang="en-US" sz="1600" b="1" dirty="0">
                <a:solidFill>
                  <a:schemeClr val="accent1"/>
                </a:solidFill>
                <a:latin typeface="+mj-ea"/>
                <a:ea typeface="+mj-ea"/>
              </a:rPr>
              <a:t> 할 수 있는 여러 </a:t>
            </a:r>
            <a:r>
              <a:rPr kumimoji="1" lang="en-US" altLang="ko-KR" sz="1600" b="1" dirty="0">
                <a:solidFill>
                  <a:schemeClr val="accent1"/>
                </a:solidFill>
                <a:latin typeface="+mj-ea"/>
                <a:ea typeface="+mj-ea"/>
              </a:rPr>
              <a:t>list</a:t>
            </a:r>
          </a:p>
          <a:p>
            <a:pPr>
              <a:lnSpc>
                <a:spcPct val="120000"/>
              </a:lnSpc>
              <a:buFontTx/>
              <a:buChar char="-"/>
            </a:pPr>
            <a:r>
              <a:rPr kumimoji="1" lang="ko-KR" altLang="en-US" sz="1600" b="1" dirty="0">
                <a:solidFill>
                  <a:schemeClr val="accent1"/>
                </a:solidFill>
                <a:latin typeface="+mj-ea"/>
                <a:ea typeface="+mj-ea"/>
              </a:rPr>
              <a:t>어떤 선택을 하는지에 따라 달라짐</a:t>
            </a:r>
            <a:r>
              <a:rPr kumimoji="1" lang="en-US" altLang="ko-KR" sz="1600" b="1" dirty="0">
                <a:solidFill>
                  <a:schemeClr val="accent1"/>
                </a:solidFill>
                <a:latin typeface="+mj-ea"/>
                <a:ea typeface="+mj-ea"/>
              </a:rPr>
              <a:t>.</a:t>
            </a:r>
          </a:p>
          <a:p>
            <a:pPr>
              <a:lnSpc>
                <a:spcPct val="120000"/>
              </a:lnSpc>
              <a:buFontTx/>
              <a:buChar char="-"/>
            </a:pPr>
            <a:r>
              <a:rPr kumimoji="1" lang="en-US" altLang="ko-KR" sz="1600" b="1" dirty="0">
                <a:solidFill>
                  <a:schemeClr val="accent1"/>
                </a:solidFill>
                <a:latin typeface="+mj-ea"/>
                <a:ea typeface="+mj-ea"/>
              </a:rPr>
              <a:t>Flexibility, cost, </a:t>
            </a:r>
            <a:r>
              <a:rPr kumimoji="1" lang="ko-KR" altLang="en-US" sz="1600" b="1" dirty="0">
                <a:solidFill>
                  <a:schemeClr val="accent1"/>
                </a:solidFill>
                <a:latin typeface="+mj-ea"/>
                <a:ea typeface="+mj-ea"/>
              </a:rPr>
              <a:t>등등</a:t>
            </a:r>
            <a:endParaRPr kumimoji="1" lang="en-US" altLang="ko-KR" sz="1600" b="1" dirty="0">
              <a:solidFill>
                <a:schemeClr val="accent1"/>
              </a:solidFill>
              <a:latin typeface="+mj-ea"/>
              <a:ea typeface="+mj-ea"/>
            </a:endParaRPr>
          </a:p>
          <a:p>
            <a:pPr>
              <a:lnSpc>
                <a:spcPct val="120000"/>
              </a:lnSpc>
              <a:buFontTx/>
              <a:buChar char="-"/>
            </a:pPr>
            <a:r>
              <a:rPr kumimoji="1" lang="en-US" altLang="ko-KR" sz="1600" b="1" dirty="0">
                <a:solidFill>
                  <a:schemeClr val="accent1"/>
                </a:solidFill>
                <a:latin typeface="+mj-ea"/>
                <a:ea typeface="+mj-ea"/>
              </a:rPr>
              <a:t>+)</a:t>
            </a:r>
            <a:r>
              <a:rPr kumimoji="1" lang="ko-KR" altLang="en-US" sz="1600" b="1" dirty="0">
                <a:solidFill>
                  <a:schemeClr val="accent1"/>
                </a:solidFill>
                <a:latin typeface="+mj-ea"/>
                <a:ea typeface="+mj-ea"/>
              </a:rPr>
              <a:t> </a:t>
            </a:r>
            <a:r>
              <a:rPr kumimoji="1" lang="en-US" altLang="ko-KR" sz="1600" b="1" dirty="0">
                <a:solidFill>
                  <a:schemeClr val="accent1"/>
                </a:solidFill>
                <a:latin typeface="+mj-ea"/>
                <a:ea typeface="+mj-ea"/>
              </a:rPr>
              <a:t>platform</a:t>
            </a:r>
            <a:r>
              <a:rPr kumimoji="1" lang="ko-KR" altLang="en-US" sz="1600" b="1" dirty="0">
                <a:solidFill>
                  <a:schemeClr val="accent1"/>
                </a:solidFill>
                <a:latin typeface="+mj-ea"/>
                <a:ea typeface="+mj-ea"/>
              </a:rPr>
              <a:t> </a:t>
            </a:r>
            <a:r>
              <a:rPr kumimoji="1" lang="en-US" altLang="ko-KR" sz="1600" b="1" dirty="0">
                <a:solidFill>
                  <a:schemeClr val="accent1"/>
                </a:solidFill>
                <a:latin typeface="+mj-ea"/>
                <a:ea typeface="+mj-ea"/>
              </a:rPr>
              <a:t>obsolescence</a:t>
            </a:r>
            <a:r>
              <a:rPr kumimoji="1" lang="ko-KR" altLang="en-US" sz="1600" b="1" dirty="0">
                <a:solidFill>
                  <a:schemeClr val="accent1"/>
                </a:solidFill>
                <a:latin typeface="+mj-ea"/>
                <a:ea typeface="+mj-ea"/>
              </a:rPr>
              <a:t> </a:t>
            </a:r>
            <a:r>
              <a:rPr kumimoji="1" lang="en-US" altLang="ko-KR" sz="1600" b="1" dirty="0">
                <a:solidFill>
                  <a:schemeClr val="accent1"/>
                </a:solidFill>
                <a:latin typeface="+mj-ea"/>
                <a:ea typeface="+mj-ea"/>
              </a:rPr>
              <a:t>index(?)</a:t>
            </a:r>
          </a:p>
          <a:p>
            <a:pPr>
              <a:lnSpc>
                <a:spcPct val="120000"/>
              </a:lnSpc>
              <a:buFontTx/>
              <a:buChar char="-"/>
            </a:pPr>
            <a:endParaRPr kumimoji="1" lang="en-US" altLang="ko-KR" sz="1600" b="1" dirty="0">
              <a:latin typeface="+mj-ea"/>
              <a:ea typeface="+mj-ea"/>
            </a:endParaRPr>
          </a:p>
        </p:txBody>
      </p:sp>
      <p:sp>
        <p:nvSpPr>
          <p:cNvPr id="14" name="오른쪽 화살표[R] 13">
            <a:extLst>
              <a:ext uri="{FF2B5EF4-FFF2-40B4-BE49-F238E27FC236}">
                <a16:creationId xmlns:a16="http://schemas.microsoft.com/office/drawing/2014/main" id="{00D6C820-9A89-AFE1-6A4E-DF1E3A3DFEDE}"/>
              </a:ext>
            </a:extLst>
          </p:cNvPr>
          <p:cNvSpPr/>
          <p:nvPr/>
        </p:nvSpPr>
        <p:spPr>
          <a:xfrm>
            <a:off x="2417736" y="3146156"/>
            <a:ext cx="604433" cy="5579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1665734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2">
            <a:extLst>
              <a:ext uri="{FF2B5EF4-FFF2-40B4-BE49-F238E27FC236}">
                <a16:creationId xmlns:a16="http://schemas.microsoft.com/office/drawing/2014/main" id="{1410F118-CFC7-0469-2875-CD02E981A4A6}"/>
              </a:ext>
            </a:extLst>
          </p:cNvPr>
          <p:cNvSpPr txBox="1">
            <a:spLocks/>
          </p:cNvSpPr>
          <p:nvPr/>
        </p:nvSpPr>
        <p:spPr>
          <a:xfrm>
            <a:off x="406400" y="220062"/>
            <a:ext cx="6956876" cy="4154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kumimoji="1" lang="en-US" altLang="ko-KR" sz="2400" b="1" dirty="0">
                <a:latin typeface="+mj-ea"/>
                <a:ea typeface="+mj-ea"/>
                <a:sym typeface="Wingdings" pitchFamily="2" charset="2"/>
              </a:rPr>
              <a:t>Release management. (How)</a:t>
            </a:r>
          </a:p>
        </p:txBody>
      </p:sp>
      <p:cxnSp>
        <p:nvCxnSpPr>
          <p:cNvPr id="7" name="직선 연결선[R] 6">
            <a:extLst>
              <a:ext uri="{FF2B5EF4-FFF2-40B4-BE49-F238E27FC236}">
                <a16:creationId xmlns:a16="http://schemas.microsoft.com/office/drawing/2014/main" id="{747D54CA-231A-32C7-00C9-6400532BDE5D}"/>
              </a:ext>
            </a:extLst>
          </p:cNvPr>
          <p:cNvCxnSpPr/>
          <p:nvPr/>
        </p:nvCxnSpPr>
        <p:spPr>
          <a:xfrm>
            <a:off x="0" y="759903"/>
            <a:ext cx="1219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내용 개체 틀 2">
            <a:extLst>
              <a:ext uri="{FF2B5EF4-FFF2-40B4-BE49-F238E27FC236}">
                <a16:creationId xmlns:a16="http://schemas.microsoft.com/office/drawing/2014/main" id="{82B4E3D4-98BF-7611-3D05-BE56D1C689A2}"/>
              </a:ext>
            </a:extLst>
          </p:cNvPr>
          <p:cNvSpPr>
            <a:spLocks noGrp="1"/>
          </p:cNvSpPr>
          <p:nvPr>
            <p:ph idx="1"/>
          </p:nvPr>
        </p:nvSpPr>
        <p:spPr>
          <a:xfrm>
            <a:off x="838200" y="1433739"/>
            <a:ext cx="10515600" cy="4351338"/>
          </a:xfrm>
        </p:spPr>
        <p:txBody>
          <a:bodyPr>
            <a:normAutofit fontScale="85000" lnSpcReduction="10000"/>
          </a:bodyPr>
          <a:lstStyle/>
          <a:p>
            <a:r>
              <a:rPr kumimoji="1" lang="en-US" altLang="ko-KR" dirty="0"/>
              <a:t>1) </a:t>
            </a:r>
            <a:r>
              <a:rPr kumimoji="1" lang="ko-KR" altLang="en-US" dirty="0"/>
              <a:t>플랫폼을 디자인하는 측면은 많으나</a:t>
            </a:r>
            <a:r>
              <a:rPr kumimoji="1" lang="en-US" altLang="ko-KR" dirty="0"/>
              <a:t>, </a:t>
            </a:r>
            <a:r>
              <a:rPr kumimoji="1" lang="ko-KR" altLang="en-US" dirty="0"/>
              <a:t>이것을 </a:t>
            </a:r>
            <a:r>
              <a:rPr kumimoji="1" lang="en-US" altLang="ko-KR" dirty="0"/>
              <a:t>management or operation </a:t>
            </a:r>
            <a:r>
              <a:rPr kumimoji="1" lang="ko-KR" altLang="en-US" dirty="0"/>
              <a:t>하는 전략은 부족</a:t>
            </a:r>
            <a:r>
              <a:rPr kumimoji="1" lang="en-US" altLang="ko-KR" dirty="0"/>
              <a:t>.</a:t>
            </a:r>
          </a:p>
          <a:p>
            <a:endParaRPr kumimoji="1" lang="en-US" altLang="ko-Kore-KR" dirty="0"/>
          </a:p>
          <a:p>
            <a:r>
              <a:rPr kumimoji="1" lang="en-US" altLang="ko-KR" dirty="0"/>
              <a:t>2</a:t>
            </a:r>
            <a:r>
              <a:rPr kumimoji="1" lang="en-US" altLang="ko-Kore-KR" dirty="0"/>
              <a:t>) e</a:t>
            </a:r>
            <a:r>
              <a:rPr kumimoji="1" lang="en-US" altLang="ko-KR" dirty="0"/>
              <a:t>ngineering change management : </a:t>
            </a:r>
            <a:r>
              <a:rPr kumimoji="1" lang="ko-KR" altLang="en-US" dirty="0"/>
              <a:t>단일 제품에 대한 연구들은 많음</a:t>
            </a:r>
            <a:r>
              <a:rPr kumimoji="1" lang="en-US" altLang="ko-KR" dirty="0"/>
              <a:t>. </a:t>
            </a:r>
            <a:r>
              <a:rPr kumimoji="1" lang="en-US" altLang="ko-KR" dirty="0">
                <a:sym typeface="Wingdings" pitchFamily="2" charset="2"/>
              </a:rPr>
              <a:t> platform </a:t>
            </a:r>
            <a:r>
              <a:rPr kumimoji="1" lang="ko-KR" altLang="en-US" dirty="0">
                <a:sym typeface="Wingdings" pitchFamily="2" charset="2"/>
              </a:rPr>
              <a:t>을 활용한 </a:t>
            </a:r>
            <a:r>
              <a:rPr kumimoji="1" lang="en-US" altLang="ko-KR" dirty="0">
                <a:sym typeface="Wingdings" pitchFamily="2" charset="2"/>
              </a:rPr>
              <a:t>engineering change </a:t>
            </a:r>
            <a:r>
              <a:rPr kumimoji="1" lang="en-US" altLang="ko-KR" dirty="0" err="1">
                <a:sym typeface="Wingdings" pitchFamily="2" charset="2"/>
              </a:rPr>
              <a:t>mangement</a:t>
            </a:r>
            <a:r>
              <a:rPr kumimoji="1" lang="en-US" altLang="ko-KR" dirty="0">
                <a:sym typeface="Wingdings" pitchFamily="2" charset="2"/>
              </a:rPr>
              <a:t> </a:t>
            </a:r>
            <a:r>
              <a:rPr kumimoji="1" lang="ko-KR" altLang="en-US" dirty="0">
                <a:sym typeface="Wingdings" pitchFamily="2" charset="2"/>
              </a:rPr>
              <a:t>는 부족</a:t>
            </a:r>
            <a:endParaRPr kumimoji="1" lang="en-US" altLang="ko-KR" dirty="0">
              <a:sym typeface="Wingdings" pitchFamily="2" charset="2"/>
            </a:endParaRPr>
          </a:p>
          <a:p>
            <a:endParaRPr kumimoji="1" lang="en-US" altLang="ko-Kore-KR" dirty="0">
              <a:sym typeface="Wingdings" pitchFamily="2" charset="2"/>
            </a:endParaRPr>
          </a:p>
          <a:p>
            <a:pPr marL="0" indent="0">
              <a:buNone/>
            </a:pPr>
            <a:endParaRPr kumimoji="1" lang="en-US" altLang="ko-Kore-KR" dirty="0"/>
          </a:p>
          <a:p>
            <a:pPr marL="0" indent="0">
              <a:buNone/>
            </a:pPr>
            <a:r>
              <a:rPr lang="en" altLang="ko-Kore-KR" sz="1800" dirty="0">
                <a:effectLst/>
                <a:latin typeface="Times New Roman" panose="02020603050405020304" pitchFamily="18" charset="0"/>
              </a:rPr>
              <a:t>In these global markets, various local legislation, standards, and approvals, as well as the diverse customer needs have to be satisfied by the products. The requested high external variety results in multifaceted product families. </a:t>
            </a:r>
            <a:endParaRPr lang="en" altLang="ko-Kore-KR" dirty="0"/>
          </a:p>
          <a:p>
            <a:pPr marL="0" indent="0">
              <a:buNone/>
            </a:pPr>
            <a:endParaRPr kumimoji="1" lang="en-US" altLang="ko-Kore-KR" dirty="0"/>
          </a:p>
          <a:p>
            <a:pPr marL="0" indent="0">
              <a:buNone/>
            </a:pPr>
            <a:r>
              <a:rPr lang="en" altLang="ko-Kore-KR" sz="1800" dirty="0">
                <a:effectLst/>
                <a:latin typeface="Times New Roman" panose="02020603050405020304" pitchFamily="18" charset="0"/>
              </a:rPr>
              <a:t>the initial requirements and boundary conditions for the platform planning can change, caused by various dynamic influences. </a:t>
            </a:r>
            <a:endParaRPr lang="en" altLang="ko-Kore-KR" dirty="0"/>
          </a:p>
          <a:p>
            <a:pPr marL="0" indent="0">
              <a:buNone/>
            </a:pPr>
            <a:r>
              <a:rPr lang="en" altLang="ko-Kore-KR" sz="1800" dirty="0">
                <a:effectLst/>
                <a:latin typeface="Times New Roman" panose="02020603050405020304" pitchFamily="18" charset="0"/>
              </a:rPr>
              <a:t>These can be triggered through dynamics initiated e.g. by competitors, markets, customers, legislation, or new technologies. </a:t>
            </a:r>
            <a:endParaRPr lang="en" altLang="ko-Kore-KR" dirty="0"/>
          </a:p>
          <a:p>
            <a:pPr marL="0" indent="0">
              <a:buNone/>
            </a:pPr>
            <a:endParaRPr kumimoji="1" lang="ko-Kore-KR" altLang="en-US" dirty="0"/>
          </a:p>
        </p:txBody>
      </p:sp>
    </p:spTree>
    <p:extLst>
      <p:ext uri="{BB962C8B-B14F-4D97-AF65-F5344CB8AC3E}">
        <p14:creationId xmlns:p14="http://schemas.microsoft.com/office/powerpoint/2010/main" val="1358106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962513-2A0D-4E40-9C8C-8915C8D43B16}"/>
              </a:ext>
            </a:extLst>
          </p:cNvPr>
          <p:cNvSpPr>
            <a:spLocks noGrp="1"/>
          </p:cNvSpPr>
          <p:nvPr>
            <p:ph type="title"/>
          </p:nvPr>
        </p:nvSpPr>
        <p:spPr/>
        <p:txBody>
          <a:bodyPr/>
          <a:lstStyle/>
          <a:p>
            <a:r>
              <a:rPr kumimoji="1" lang="en-US" altLang="ko-Kore-KR" dirty="0"/>
              <a:t>Engineering</a:t>
            </a:r>
            <a:r>
              <a:rPr kumimoji="1" lang="ko-Kore-KR" altLang="en-US" dirty="0"/>
              <a:t> </a:t>
            </a:r>
            <a:r>
              <a:rPr kumimoji="1" lang="en-US" altLang="ko-Kore-KR" dirty="0"/>
              <a:t>c</a:t>
            </a:r>
            <a:r>
              <a:rPr kumimoji="1" lang="en-US" altLang="ko-KR" dirty="0"/>
              <a:t>hange management &amp; platform</a:t>
            </a:r>
            <a:endParaRPr kumimoji="1" lang="ko-Kore-KR" altLang="en-US" dirty="0"/>
          </a:p>
        </p:txBody>
      </p:sp>
      <p:pic>
        <p:nvPicPr>
          <p:cNvPr id="4" name="내용 개체 틀 3">
            <a:extLst>
              <a:ext uri="{FF2B5EF4-FFF2-40B4-BE49-F238E27FC236}">
                <a16:creationId xmlns:a16="http://schemas.microsoft.com/office/drawing/2014/main" id="{8315DB5F-76E8-CFC4-CB3B-346BC9FF8FD9}"/>
              </a:ext>
            </a:extLst>
          </p:cNvPr>
          <p:cNvPicPr>
            <a:picLocks noGrp="1" noChangeAspect="1"/>
          </p:cNvPicPr>
          <p:nvPr>
            <p:ph idx="1"/>
          </p:nvPr>
        </p:nvPicPr>
        <p:blipFill>
          <a:blip r:embed="rId2"/>
          <a:stretch>
            <a:fillRect/>
          </a:stretch>
        </p:blipFill>
        <p:spPr>
          <a:xfrm>
            <a:off x="1065409" y="1804604"/>
            <a:ext cx="5709900" cy="4351338"/>
          </a:xfrm>
          <a:prstGeom prst="rect">
            <a:avLst/>
          </a:prstGeom>
        </p:spPr>
      </p:pic>
      <p:sp>
        <p:nvSpPr>
          <p:cNvPr id="5" name="내용 개체 틀 2">
            <a:extLst>
              <a:ext uri="{FF2B5EF4-FFF2-40B4-BE49-F238E27FC236}">
                <a16:creationId xmlns:a16="http://schemas.microsoft.com/office/drawing/2014/main" id="{7B29FA9F-B095-663A-11A4-767A61D86B4A}"/>
              </a:ext>
            </a:extLst>
          </p:cNvPr>
          <p:cNvSpPr txBox="1">
            <a:spLocks/>
          </p:cNvSpPr>
          <p:nvPr/>
        </p:nvSpPr>
        <p:spPr>
          <a:xfrm>
            <a:off x="7260494" y="2199370"/>
            <a:ext cx="4828724" cy="35618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kumimoji="1" lang="en-US" altLang="ko-Kore-KR" sz="1600" b="1" dirty="0">
                <a:solidFill>
                  <a:schemeClr val="accent1"/>
                </a:solidFill>
                <a:latin typeface="+mj-ea"/>
                <a:ea typeface="+mj-ea"/>
              </a:rPr>
              <a:t>ECM</a:t>
            </a:r>
            <a:r>
              <a:rPr kumimoji="1" lang="ko-Kore-KR" altLang="en-US" sz="1600" b="1" dirty="0">
                <a:solidFill>
                  <a:schemeClr val="accent1"/>
                </a:solidFill>
                <a:latin typeface="+mj-ea"/>
                <a:ea typeface="+mj-ea"/>
              </a:rPr>
              <a:t>에서 </a:t>
            </a:r>
            <a:br>
              <a:rPr kumimoji="1" lang="en-US" altLang="ko-Kore-KR" sz="1600" b="1" dirty="0">
                <a:solidFill>
                  <a:schemeClr val="accent1"/>
                </a:solidFill>
                <a:latin typeface="+mj-ea"/>
                <a:ea typeface="+mj-ea"/>
              </a:rPr>
            </a:br>
            <a:br>
              <a:rPr kumimoji="1" lang="en-US" altLang="ko-Kore-KR" sz="1600" b="1" dirty="0">
                <a:solidFill>
                  <a:schemeClr val="accent1"/>
                </a:solidFill>
                <a:latin typeface="+mj-ea"/>
                <a:ea typeface="+mj-ea"/>
              </a:rPr>
            </a:br>
            <a:r>
              <a:rPr kumimoji="1" lang="en-US" altLang="ko-Kore-KR" sz="1600" b="1" dirty="0">
                <a:solidFill>
                  <a:schemeClr val="accent1"/>
                </a:solidFill>
                <a:latin typeface="+mj-ea"/>
                <a:ea typeface="+mj-ea"/>
              </a:rPr>
              <a:t>2. identification of possible solutions to change request.</a:t>
            </a:r>
          </a:p>
          <a:p>
            <a:pPr marL="0" indent="0">
              <a:lnSpc>
                <a:spcPct val="120000"/>
              </a:lnSpc>
              <a:buFont typeface="Arial" panose="020B0604020202020204" pitchFamily="34" charset="0"/>
              <a:buNone/>
            </a:pPr>
            <a:r>
              <a:rPr kumimoji="1" lang="en-US" altLang="ko-KR" sz="1600" b="1" dirty="0">
                <a:solidFill>
                  <a:schemeClr val="accent1"/>
                </a:solidFill>
                <a:latin typeface="+mj-ea"/>
                <a:ea typeface="+mj-ea"/>
              </a:rPr>
              <a:t>~</a:t>
            </a:r>
            <a:r>
              <a:rPr kumimoji="1" lang="ko-KR" altLang="en-US" sz="1600" b="1" dirty="0">
                <a:solidFill>
                  <a:schemeClr val="accent1"/>
                </a:solidFill>
                <a:latin typeface="+mj-ea"/>
                <a:ea typeface="+mj-ea"/>
              </a:rPr>
              <a:t> </a:t>
            </a:r>
            <a:r>
              <a:rPr kumimoji="1" lang="en-US" altLang="ko-KR" sz="1600" b="1" dirty="0">
                <a:solidFill>
                  <a:schemeClr val="accent1"/>
                </a:solidFill>
                <a:latin typeface="+mj-ea"/>
                <a:ea typeface="+mj-ea"/>
              </a:rPr>
              <a:t>4 </a:t>
            </a:r>
            <a:r>
              <a:rPr kumimoji="1" lang="ko-KR" altLang="en-US" sz="1600" b="1" dirty="0">
                <a:solidFill>
                  <a:schemeClr val="accent1"/>
                </a:solidFill>
                <a:latin typeface="+mj-ea"/>
                <a:ea typeface="+mj-ea"/>
              </a:rPr>
              <a:t>번째를 보고자 한다</a:t>
            </a:r>
            <a:r>
              <a:rPr kumimoji="1" lang="en-US" altLang="ko-KR" sz="1600" b="1" dirty="0">
                <a:solidFill>
                  <a:schemeClr val="accent1"/>
                </a:solidFill>
                <a:latin typeface="+mj-ea"/>
                <a:ea typeface="+mj-ea"/>
              </a:rPr>
              <a:t>.</a:t>
            </a:r>
          </a:p>
          <a:p>
            <a:pPr marL="0" indent="0">
              <a:lnSpc>
                <a:spcPct val="120000"/>
              </a:lnSpc>
              <a:buFont typeface="Arial" panose="020B0604020202020204" pitchFamily="34" charset="0"/>
              <a:buNone/>
            </a:pPr>
            <a:endParaRPr kumimoji="1" lang="en-US" altLang="ko-KR" sz="1600" b="1" dirty="0">
              <a:solidFill>
                <a:schemeClr val="accent1"/>
              </a:solidFill>
              <a:latin typeface="+mj-ea"/>
              <a:ea typeface="+mj-ea"/>
            </a:endParaRPr>
          </a:p>
          <a:p>
            <a:pPr marL="0" indent="0">
              <a:lnSpc>
                <a:spcPct val="120000"/>
              </a:lnSpc>
              <a:buFont typeface="Arial" panose="020B0604020202020204" pitchFamily="34" charset="0"/>
              <a:buNone/>
            </a:pPr>
            <a:r>
              <a:rPr kumimoji="1" lang="ko-KR" altLang="en-US" sz="1600" b="1" dirty="0">
                <a:solidFill>
                  <a:schemeClr val="accent1"/>
                </a:solidFill>
                <a:latin typeface="+mj-ea"/>
                <a:ea typeface="+mj-ea"/>
              </a:rPr>
              <a:t>그러나</a:t>
            </a:r>
            <a:r>
              <a:rPr kumimoji="1" lang="en-US" altLang="ko-KR" sz="1600" b="1" dirty="0">
                <a:solidFill>
                  <a:schemeClr val="accent1"/>
                </a:solidFill>
                <a:latin typeface="+mj-ea"/>
                <a:ea typeface="+mj-ea"/>
              </a:rPr>
              <a:t>, product platform</a:t>
            </a:r>
            <a:r>
              <a:rPr kumimoji="1" lang="ko-KR" altLang="en-US" sz="1600" b="1" dirty="0">
                <a:solidFill>
                  <a:schemeClr val="accent1"/>
                </a:solidFill>
                <a:latin typeface="+mj-ea"/>
                <a:ea typeface="+mj-ea"/>
              </a:rPr>
              <a:t> 분야에서의 </a:t>
            </a:r>
            <a:r>
              <a:rPr kumimoji="1" lang="en-US" altLang="ko-KR" sz="1600" b="1" dirty="0">
                <a:solidFill>
                  <a:schemeClr val="accent1"/>
                </a:solidFill>
                <a:latin typeface="+mj-ea"/>
                <a:ea typeface="+mj-ea"/>
              </a:rPr>
              <a:t>ECM</a:t>
            </a:r>
            <a:r>
              <a:rPr kumimoji="1" lang="ko-KR" altLang="en-US" sz="1600" b="1" dirty="0">
                <a:solidFill>
                  <a:schemeClr val="accent1"/>
                </a:solidFill>
                <a:latin typeface="+mj-ea"/>
                <a:ea typeface="+mj-ea"/>
              </a:rPr>
              <a:t>은 과연 어떤 문제가 있길래</a:t>
            </a:r>
            <a:r>
              <a:rPr kumimoji="1" lang="en-US" altLang="ko-KR" sz="1600" b="1" dirty="0">
                <a:solidFill>
                  <a:schemeClr val="accent1"/>
                </a:solidFill>
                <a:latin typeface="+mj-ea"/>
                <a:ea typeface="+mj-ea"/>
              </a:rPr>
              <a:t>, </a:t>
            </a:r>
            <a:r>
              <a:rPr kumimoji="1" lang="ko-KR" altLang="en-US" sz="1600" b="1" dirty="0">
                <a:solidFill>
                  <a:schemeClr val="accent1"/>
                </a:solidFill>
                <a:latin typeface="+mj-ea"/>
                <a:ea typeface="+mj-ea"/>
              </a:rPr>
              <a:t>그냥 하면 되는데 안되는가</a:t>
            </a:r>
            <a:r>
              <a:rPr kumimoji="1" lang="en-US" altLang="ko-KR" sz="1600" b="1" dirty="0">
                <a:solidFill>
                  <a:schemeClr val="accent1"/>
                </a:solidFill>
                <a:latin typeface="+mj-ea"/>
                <a:ea typeface="+mj-ea"/>
              </a:rPr>
              <a:t>? Product platform</a:t>
            </a:r>
            <a:r>
              <a:rPr kumimoji="1" lang="ko-KR" altLang="en-US" sz="1600" b="1" dirty="0">
                <a:solidFill>
                  <a:schemeClr val="accent1"/>
                </a:solidFill>
                <a:latin typeface="+mj-ea"/>
                <a:ea typeface="+mj-ea"/>
              </a:rPr>
              <a:t>이 갖고 있는 자체적인 </a:t>
            </a:r>
            <a:r>
              <a:rPr kumimoji="1" lang="en-US" altLang="ko-KR" sz="1600" b="1" dirty="0">
                <a:solidFill>
                  <a:schemeClr val="accent1"/>
                </a:solidFill>
                <a:latin typeface="+mj-ea"/>
                <a:ea typeface="+mj-ea"/>
              </a:rPr>
              <a:t>uniqueness &amp; problem </a:t>
            </a:r>
            <a:r>
              <a:rPr kumimoji="1" lang="ko-KR" altLang="en-US" sz="1600" b="1" dirty="0">
                <a:solidFill>
                  <a:schemeClr val="accent1"/>
                </a:solidFill>
                <a:latin typeface="+mj-ea"/>
                <a:ea typeface="+mj-ea"/>
              </a:rPr>
              <a:t>이 무엇이냐</a:t>
            </a:r>
            <a:r>
              <a:rPr kumimoji="1" lang="en-US" altLang="ko-KR" sz="1600" b="1" dirty="0">
                <a:solidFill>
                  <a:schemeClr val="accent1"/>
                </a:solidFill>
                <a:latin typeface="+mj-ea"/>
                <a:ea typeface="+mj-ea"/>
              </a:rPr>
              <a:t>.</a:t>
            </a:r>
          </a:p>
          <a:p>
            <a:pPr marL="0" indent="0">
              <a:lnSpc>
                <a:spcPct val="120000"/>
              </a:lnSpc>
              <a:buFont typeface="Arial" panose="020B0604020202020204" pitchFamily="34" charset="0"/>
              <a:buNone/>
            </a:pPr>
            <a:endParaRPr kumimoji="1" lang="en-US" altLang="ko-KR" sz="1600" b="1" dirty="0">
              <a:solidFill>
                <a:schemeClr val="accent1"/>
              </a:solidFill>
              <a:latin typeface="+mj-ea"/>
              <a:ea typeface="+mj-ea"/>
            </a:endParaRPr>
          </a:p>
        </p:txBody>
      </p:sp>
    </p:spTree>
    <p:extLst>
      <p:ext uri="{BB962C8B-B14F-4D97-AF65-F5344CB8AC3E}">
        <p14:creationId xmlns:p14="http://schemas.microsoft.com/office/powerpoint/2010/main" val="897812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19A24A-FFCB-EAB1-AD3F-24893B2ECE88}"/>
              </a:ext>
            </a:extLst>
          </p:cNvPr>
          <p:cNvSpPr>
            <a:spLocks noGrp="1"/>
          </p:cNvSpPr>
          <p:nvPr>
            <p:ph type="title"/>
          </p:nvPr>
        </p:nvSpPr>
        <p:spPr>
          <a:xfrm>
            <a:off x="838200" y="67808"/>
            <a:ext cx="10515600" cy="1325563"/>
          </a:xfrm>
        </p:spPr>
        <p:txBody>
          <a:bodyPr/>
          <a:lstStyle/>
          <a:p>
            <a:r>
              <a:rPr kumimoji="1" lang="en-US" altLang="ko-Kore-KR" dirty="0"/>
              <a:t>ECM (engineering change management)</a:t>
            </a:r>
            <a:endParaRPr kumimoji="1" lang="ko-Kore-KR" altLang="en-US" dirty="0"/>
          </a:p>
        </p:txBody>
      </p:sp>
      <p:sp>
        <p:nvSpPr>
          <p:cNvPr id="3" name="내용 개체 틀 2">
            <a:extLst>
              <a:ext uri="{FF2B5EF4-FFF2-40B4-BE49-F238E27FC236}">
                <a16:creationId xmlns:a16="http://schemas.microsoft.com/office/drawing/2014/main" id="{6EED9EA4-E630-DF76-DAC0-7E57652EFA04}"/>
              </a:ext>
            </a:extLst>
          </p:cNvPr>
          <p:cNvSpPr>
            <a:spLocks noGrp="1"/>
          </p:cNvSpPr>
          <p:nvPr>
            <p:ph idx="1"/>
          </p:nvPr>
        </p:nvSpPr>
        <p:spPr>
          <a:xfrm>
            <a:off x="838200" y="1393371"/>
            <a:ext cx="10515600" cy="1864632"/>
          </a:xfrm>
        </p:spPr>
        <p:txBody>
          <a:bodyPr/>
          <a:lstStyle/>
          <a:p>
            <a:r>
              <a:rPr kumimoji="1" lang="en" altLang="ko-Kore-KR" dirty="0"/>
              <a:t>A large majority of products become gradually improved and perfected through the developmental-design process, during which the set design requirements are met or even upgraded, thus prolonging the product life cycle. </a:t>
            </a:r>
            <a:endParaRPr kumimoji="1" lang="ko-Kore-KR" altLang="en-US" dirty="0"/>
          </a:p>
        </p:txBody>
      </p:sp>
      <p:sp>
        <p:nvSpPr>
          <p:cNvPr id="4" name="내용 개체 틀 2">
            <a:extLst>
              <a:ext uri="{FF2B5EF4-FFF2-40B4-BE49-F238E27FC236}">
                <a16:creationId xmlns:a16="http://schemas.microsoft.com/office/drawing/2014/main" id="{CF8D0163-8EF9-F6A3-AC9D-91F73E3D3D25}"/>
              </a:ext>
            </a:extLst>
          </p:cNvPr>
          <p:cNvSpPr txBox="1">
            <a:spLocks/>
          </p:cNvSpPr>
          <p:nvPr/>
        </p:nvSpPr>
        <p:spPr>
          <a:xfrm>
            <a:off x="838200" y="3651250"/>
            <a:ext cx="10515600" cy="289106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 altLang="ko-Kore-KR" dirty="0"/>
              <a:t>Product platform</a:t>
            </a:r>
            <a:r>
              <a:rPr kumimoji="1" lang="ko-Kore-KR" altLang="en-US" dirty="0"/>
              <a:t> </a:t>
            </a:r>
            <a:r>
              <a:rPr kumimoji="1" lang="en-US" altLang="ko-Kore-KR" dirty="0"/>
              <a:t>(</a:t>
            </a:r>
            <a:r>
              <a:rPr kumimoji="1" lang="en-US" altLang="ko-KR" dirty="0"/>
              <a:t>component)</a:t>
            </a:r>
            <a:r>
              <a:rPr kumimoji="1" lang="ko-KR" altLang="en-US" dirty="0"/>
              <a:t>는</a:t>
            </a:r>
            <a:r>
              <a:rPr kumimoji="1" lang="en-US" altLang="ko-KR" dirty="0"/>
              <a:t>? </a:t>
            </a:r>
            <a:br>
              <a:rPr kumimoji="1" lang="en-US" altLang="ko-KR" dirty="0"/>
            </a:br>
            <a:br>
              <a:rPr kumimoji="1" lang="en-US" altLang="ko-KR" dirty="0"/>
            </a:br>
            <a:r>
              <a:rPr kumimoji="1" lang="ko-KR" altLang="en-US" dirty="0"/>
              <a:t>이렇게 변경이 될 수록</a:t>
            </a:r>
            <a:r>
              <a:rPr kumimoji="1" lang="en-US" altLang="ko-KR" dirty="0"/>
              <a:t>, </a:t>
            </a:r>
            <a:r>
              <a:rPr kumimoji="1" lang="ko-KR" altLang="en-US" dirty="0"/>
              <a:t>반대로 </a:t>
            </a:r>
            <a:r>
              <a:rPr kumimoji="1" lang="en-US" altLang="ko-KR" dirty="0"/>
              <a:t>platform component</a:t>
            </a:r>
            <a:r>
              <a:rPr kumimoji="1" lang="ko-KR" altLang="en-US" dirty="0"/>
              <a:t>의</a:t>
            </a:r>
            <a:r>
              <a:rPr kumimoji="1" lang="en-US" altLang="ko-KR" dirty="0"/>
              <a:t> maturity, agility, obsolescence, adaptability </a:t>
            </a:r>
            <a:r>
              <a:rPr kumimoji="1" lang="ko-KR" altLang="en-US" dirty="0"/>
              <a:t>가 깎이는 것 아닌가</a:t>
            </a:r>
            <a:r>
              <a:rPr kumimoji="1" lang="en-US" altLang="ko-KR" dirty="0"/>
              <a:t>? </a:t>
            </a:r>
            <a:br>
              <a:rPr kumimoji="1" lang="en-US" altLang="ko-KR" dirty="0"/>
            </a:br>
            <a:br>
              <a:rPr kumimoji="1" lang="en-US" altLang="ko-KR" dirty="0"/>
            </a:br>
            <a:r>
              <a:rPr kumimoji="1" lang="ko-KR" altLang="en-US" dirty="0"/>
              <a:t>기존에 </a:t>
            </a:r>
            <a:r>
              <a:rPr kumimoji="1" lang="en-US" altLang="ko-KR" dirty="0"/>
              <a:t>fix </a:t>
            </a:r>
            <a:r>
              <a:rPr kumimoji="1" lang="ko-KR" altLang="en-US" dirty="0"/>
              <a:t>된 상황속에서</a:t>
            </a:r>
            <a:r>
              <a:rPr kumimoji="1" lang="en-US" altLang="ko-KR" dirty="0"/>
              <a:t>, </a:t>
            </a:r>
            <a:r>
              <a:rPr kumimoji="1" lang="ko-KR" altLang="en-US" dirty="0"/>
              <a:t>주변 </a:t>
            </a:r>
            <a:r>
              <a:rPr kumimoji="1" lang="en-US" altLang="ko-KR" dirty="0"/>
              <a:t>variant</a:t>
            </a:r>
            <a:r>
              <a:rPr kumimoji="1" lang="ko-KR" altLang="en-US" dirty="0"/>
              <a:t>가 </a:t>
            </a:r>
            <a:r>
              <a:rPr kumimoji="1" lang="en-US" altLang="ko-KR" dirty="0"/>
              <a:t>upgrade</a:t>
            </a:r>
            <a:r>
              <a:rPr kumimoji="1" lang="ko-KR" altLang="en-US" dirty="0"/>
              <a:t>되니까</a:t>
            </a:r>
            <a:r>
              <a:rPr kumimoji="1" lang="en-US" altLang="ko-KR" dirty="0"/>
              <a:t>.</a:t>
            </a:r>
          </a:p>
          <a:p>
            <a:r>
              <a:rPr kumimoji="1" lang="ko-KR" altLang="en-US" dirty="0"/>
              <a:t>기존 제품들의 </a:t>
            </a:r>
            <a:r>
              <a:rPr kumimoji="1" lang="en-US" altLang="ko-KR" dirty="0"/>
              <a:t>spec upgrade </a:t>
            </a:r>
            <a:r>
              <a:rPr kumimoji="1" lang="en-US" altLang="ko-KR" dirty="0">
                <a:sym typeface="Wingdings" pitchFamily="2" charset="2"/>
              </a:rPr>
              <a:t> </a:t>
            </a:r>
            <a:r>
              <a:rPr kumimoji="1" lang="ko-KR" altLang="en-US" dirty="0">
                <a:sym typeface="Wingdings" pitchFamily="2" charset="2"/>
              </a:rPr>
              <a:t>흔히 알고 있는 </a:t>
            </a:r>
            <a:r>
              <a:rPr kumimoji="1" lang="en-US" altLang="ko-KR" dirty="0">
                <a:sym typeface="Wingdings" pitchFamily="2" charset="2"/>
              </a:rPr>
              <a:t>ECM</a:t>
            </a:r>
          </a:p>
          <a:p>
            <a:r>
              <a:rPr kumimoji="1" lang="ko-KR" altLang="en-US" dirty="0">
                <a:sym typeface="Wingdings" pitchFamily="2" charset="2"/>
              </a:rPr>
              <a:t>더 나아가</a:t>
            </a:r>
            <a:r>
              <a:rPr kumimoji="1" lang="en-US" altLang="ko-KR" dirty="0">
                <a:sym typeface="Wingdings" pitchFamily="2" charset="2"/>
              </a:rPr>
              <a:t>, </a:t>
            </a:r>
            <a:r>
              <a:rPr kumimoji="1" lang="ko-KR" altLang="en-US" dirty="0">
                <a:sym typeface="Wingdings" pitchFamily="2" charset="2"/>
              </a:rPr>
              <a:t>신 제품을 만드는 것도 </a:t>
            </a:r>
            <a:r>
              <a:rPr kumimoji="1" lang="en-US" altLang="ko-KR" dirty="0">
                <a:sym typeface="Wingdings" pitchFamily="2" charset="2"/>
              </a:rPr>
              <a:t>ECM</a:t>
            </a:r>
            <a:r>
              <a:rPr kumimoji="1" lang="ko-KR" altLang="en-US" dirty="0" err="1">
                <a:sym typeface="Wingdings" pitchFamily="2" charset="2"/>
              </a:rPr>
              <a:t>으로</a:t>
            </a:r>
            <a:r>
              <a:rPr kumimoji="1" lang="ko-KR" altLang="en-US" dirty="0">
                <a:sym typeface="Wingdings" pitchFamily="2" charset="2"/>
              </a:rPr>
              <a:t> 볼 수 잇지 않나</a:t>
            </a:r>
            <a:r>
              <a:rPr kumimoji="1" lang="en-US" altLang="ko-KR" dirty="0">
                <a:sym typeface="Wingdings" pitchFamily="2" charset="2"/>
              </a:rPr>
              <a:t>?</a:t>
            </a:r>
          </a:p>
          <a:p>
            <a:pPr lvl="1"/>
            <a:r>
              <a:rPr kumimoji="1" lang="ko-KR" altLang="en-US" dirty="0"/>
              <a:t>신제품이 무에서 유가 </a:t>
            </a:r>
            <a:r>
              <a:rPr kumimoji="1" lang="ko-KR" altLang="en-US" dirty="0" err="1"/>
              <a:t>되는게</a:t>
            </a:r>
            <a:r>
              <a:rPr kumimoji="1" lang="ko-KR" altLang="en-US" dirty="0"/>
              <a:t> 아니라</a:t>
            </a:r>
            <a:r>
              <a:rPr kumimoji="1" lang="en-US" altLang="ko-KR" dirty="0"/>
              <a:t>, </a:t>
            </a:r>
            <a:r>
              <a:rPr kumimoji="1" lang="ko-KR" altLang="en-US" dirty="0"/>
              <a:t>기존의 것을 바탕으로 만들기 </a:t>
            </a:r>
            <a:r>
              <a:rPr kumimoji="1" lang="ko-KR" altLang="en-US" dirty="0" err="1"/>
              <a:t>떄문</a:t>
            </a:r>
            <a:r>
              <a:rPr kumimoji="1" lang="en-US" altLang="ko-KR" dirty="0"/>
              <a:t>?</a:t>
            </a:r>
          </a:p>
          <a:p>
            <a:endParaRPr kumimoji="1" lang="ko-Kore-KR" altLang="en-US" dirty="0"/>
          </a:p>
        </p:txBody>
      </p:sp>
    </p:spTree>
    <p:extLst>
      <p:ext uri="{BB962C8B-B14F-4D97-AF65-F5344CB8AC3E}">
        <p14:creationId xmlns:p14="http://schemas.microsoft.com/office/powerpoint/2010/main" val="3839756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08F60EB0-759C-15CE-EEAA-F9928A6D0A54}"/>
              </a:ext>
            </a:extLst>
          </p:cNvPr>
          <p:cNvSpPr>
            <a:spLocks noGrp="1"/>
          </p:cNvSpPr>
          <p:nvPr>
            <p:ph type="title"/>
          </p:nvPr>
        </p:nvSpPr>
        <p:spPr/>
        <p:txBody>
          <a:bodyPr/>
          <a:lstStyle/>
          <a:p>
            <a:r>
              <a:rPr lang="en-US" altLang="ko-Kore-KR" dirty="0"/>
              <a:t>Product platform and CM</a:t>
            </a:r>
            <a:endParaRPr lang="ko-Kore-KR" altLang="en-US" dirty="0"/>
          </a:p>
        </p:txBody>
      </p:sp>
      <p:sp>
        <p:nvSpPr>
          <p:cNvPr id="9" name="내용 개체 틀 8">
            <a:extLst>
              <a:ext uri="{FF2B5EF4-FFF2-40B4-BE49-F238E27FC236}">
                <a16:creationId xmlns:a16="http://schemas.microsoft.com/office/drawing/2014/main" id="{00211137-AFC9-1611-BAFB-F5DBD3B90C03}"/>
              </a:ext>
            </a:extLst>
          </p:cNvPr>
          <p:cNvSpPr>
            <a:spLocks noGrp="1"/>
          </p:cNvSpPr>
          <p:nvPr>
            <p:ph idx="1"/>
          </p:nvPr>
        </p:nvSpPr>
        <p:spPr/>
        <p:txBody>
          <a:bodyPr>
            <a:normAutofit fontScale="92500" lnSpcReduction="10000"/>
          </a:bodyPr>
          <a:lstStyle/>
          <a:p>
            <a:pPr marL="0" indent="0">
              <a:buNone/>
            </a:pPr>
            <a:r>
              <a:rPr lang="ko-Kore-KR" altLang="en-US" dirty="0"/>
              <a:t>동일한 </a:t>
            </a:r>
            <a:r>
              <a:rPr lang="en-US" altLang="ko-Kore-KR" dirty="0"/>
              <a:t>c</a:t>
            </a:r>
            <a:r>
              <a:rPr lang="en-US" altLang="ko-KR" dirty="0"/>
              <a:t>ommon component </a:t>
            </a:r>
            <a:r>
              <a:rPr lang="ko-KR" altLang="en-US" dirty="0"/>
              <a:t>부분을 제외한 남은 부분을 그냥 무분별하게 가져가도 되는가</a:t>
            </a:r>
            <a:r>
              <a:rPr lang="en-US" altLang="ko-KR" dirty="0"/>
              <a:t>?</a:t>
            </a:r>
            <a:br>
              <a:rPr lang="en-US" altLang="ko-KR" dirty="0"/>
            </a:br>
            <a:endParaRPr lang="en-US" altLang="ko-KR" dirty="0"/>
          </a:p>
          <a:p>
            <a:pPr marL="0" indent="0">
              <a:buNone/>
            </a:pPr>
            <a:r>
              <a:rPr lang="en-US" altLang="ko-Kore-KR" dirty="0"/>
              <a:t>Common / unique / shared (?) </a:t>
            </a:r>
            <a:r>
              <a:rPr lang="ko-Kore-KR" altLang="en-US" dirty="0"/>
              <a:t>부분에서</a:t>
            </a:r>
            <a:endParaRPr lang="en-US" altLang="ko-Kore-KR" dirty="0"/>
          </a:p>
          <a:p>
            <a:pPr marL="0" indent="0">
              <a:buNone/>
            </a:pPr>
            <a:endParaRPr lang="en-US" altLang="ko-Kore-KR" dirty="0"/>
          </a:p>
          <a:p>
            <a:pPr marL="0" indent="0">
              <a:buNone/>
            </a:pPr>
            <a:r>
              <a:rPr lang="en-US" altLang="ko-Kore-KR" dirty="0"/>
              <a:t>Product family</a:t>
            </a:r>
            <a:r>
              <a:rPr lang="ko-Kore-KR" altLang="en-US" dirty="0"/>
              <a:t>를 구성하는 제품들 사이에서</a:t>
            </a:r>
            <a:r>
              <a:rPr lang="en-US" altLang="ko-Kore-KR" dirty="0"/>
              <a:t>, common</a:t>
            </a:r>
            <a:r>
              <a:rPr lang="ko-Kore-KR" altLang="en-US" dirty="0"/>
              <a:t>을 제외한 부분을 다 개별적으로 관리하게 된다면 그에 대한 효과가 떨어진다</a:t>
            </a:r>
            <a:r>
              <a:rPr lang="en-US" altLang="ko-Kore-KR" dirty="0"/>
              <a:t>.</a:t>
            </a:r>
          </a:p>
          <a:p>
            <a:pPr>
              <a:buFont typeface="Wingdings" pitchFamily="2" charset="2"/>
              <a:buChar char="à"/>
            </a:pPr>
            <a:r>
              <a:rPr lang="ko-KR" altLang="en-US" dirty="0">
                <a:sym typeface="Wingdings" pitchFamily="2" charset="2"/>
              </a:rPr>
              <a:t>전부는 아니지만</a:t>
            </a:r>
            <a:r>
              <a:rPr lang="en-US" altLang="ko-KR" dirty="0">
                <a:sym typeface="Wingdings" pitchFamily="2" charset="2"/>
              </a:rPr>
              <a:t>, </a:t>
            </a:r>
            <a:r>
              <a:rPr lang="ko-KR" altLang="en-US" dirty="0">
                <a:sym typeface="Wingdings" pitchFamily="2" charset="2"/>
              </a:rPr>
              <a:t>동일한 </a:t>
            </a:r>
            <a:r>
              <a:rPr lang="en-US" altLang="ko-KR" dirty="0">
                <a:sym typeface="Wingdings" pitchFamily="2" charset="2"/>
              </a:rPr>
              <a:t>component variant </a:t>
            </a:r>
            <a:r>
              <a:rPr lang="ko-KR" altLang="en-US" dirty="0" err="1">
                <a:sym typeface="Wingdings" pitchFamily="2" charset="2"/>
              </a:rPr>
              <a:t>를</a:t>
            </a:r>
            <a:r>
              <a:rPr lang="ko-KR" altLang="en-US" dirty="0">
                <a:sym typeface="Wingdings" pitchFamily="2" charset="2"/>
              </a:rPr>
              <a:t> 가져가는 경우도 발생한다</a:t>
            </a:r>
            <a:r>
              <a:rPr lang="en-US" altLang="ko-KR" dirty="0">
                <a:sym typeface="Wingdings" pitchFamily="2" charset="2"/>
              </a:rPr>
              <a:t>.</a:t>
            </a:r>
          </a:p>
          <a:p>
            <a:pPr>
              <a:buFont typeface="Wingdings" pitchFamily="2" charset="2"/>
              <a:buChar char="à"/>
            </a:pPr>
            <a:r>
              <a:rPr lang="ko-KR" altLang="en-US" dirty="0">
                <a:sym typeface="Wingdings" pitchFamily="2" charset="2"/>
              </a:rPr>
              <a:t>이로 인한 추가 효과가 발생</a:t>
            </a:r>
            <a:r>
              <a:rPr lang="en-US" altLang="ko-KR" dirty="0">
                <a:sym typeface="Wingdings" pitchFamily="2" charset="2"/>
              </a:rPr>
              <a:t>.</a:t>
            </a:r>
          </a:p>
          <a:p>
            <a:pPr marL="0" indent="0">
              <a:buNone/>
            </a:pPr>
            <a:r>
              <a:rPr lang="ko-KR" altLang="en-US" dirty="0">
                <a:sym typeface="Wingdings" pitchFamily="2" charset="2"/>
              </a:rPr>
              <a:t>그러면 그것으로 인한 추가 </a:t>
            </a:r>
            <a:r>
              <a:rPr lang="en-US" altLang="ko-KR" dirty="0">
                <a:sym typeface="Wingdings" pitchFamily="2" charset="2"/>
              </a:rPr>
              <a:t>Fix cost  vs </a:t>
            </a:r>
            <a:r>
              <a:rPr lang="ko-KR" altLang="en-US" dirty="0">
                <a:sym typeface="Wingdings" pitchFamily="2" charset="2"/>
              </a:rPr>
              <a:t>아예 </a:t>
            </a:r>
            <a:r>
              <a:rPr lang="en-US" altLang="ko-KR" dirty="0">
                <a:sym typeface="Wingdings" pitchFamily="2" charset="2"/>
              </a:rPr>
              <a:t>variable</a:t>
            </a:r>
            <a:r>
              <a:rPr lang="ko-KR" altLang="en-US" dirty="0">
                <a:sym typeface="Wingdings" pitchFamily="2" charset="2"/>
              </a:rPr>
              <a:t>화 하는 것 사이</a:t>
            </a:r>
            <a:endParaRPr lang="en-US" altLang="ko-KR" dirty="0">
              <a:sym typeface="Wingdings" pitchFamily="2" charset="2"/>
            </a:endParaRPr>
          </a:p>
        </p:txBody>
      </p:sp>
    </p:spTree>
    <p:extLst>
      <p:ext uri="{BB962C8B-B14F-4D97-AF65-F5344CB8AC3E}">
        <p14:creationId xmlns:p14="http://schemas.microsoft.com/office/powerpoint/2010/main" val="4047477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0D4F5B-F675-0628-9C2A-62F5DDCBFE6E}"/>
              </a:ext>
            </a:extLst>
          </p:cNvPr>
          <p:cNvSpPr>
            <a:spLocks noGrp="1"/>
          </p:cNvSpPr>
          <p:nvPr>
            <p:ph type="title"/>
          </p:nvPr>
        </p:nvSpPr>
        <p:spPr/>
        <p:txBody>
          <a:bodyPr/>
          <a:lstStyle/>
          <a:p>
            <a:r>
              <a:rPr kumimoji="1" lang="ko-Kore-KR" altLang="en-US" dirty="0"/>
              <a:t>전체에 대한 큰 그림</a:t>
            </a:r>
          </a:p>
        </p:txBody>
      </p:sp>
      <p:sp>
        <p:nvSpPr>
          <p:cNvPr id="3" name="내용 개체 틀 2">
            <a:extLst>
              <a:ext uri="{FF2B5EF4-FFF2-40B4-BE49-F238E27FC236}">
                <a16:creationId xmlns:a16="http://schemas.microsoft.com/office/drawing/2014/main" id="{3F4B61FA-856E-327F-4417-62EF9F397B74}"/>
              </a:ext>
            </a:extLst>
          </p:cNvPr>
          <p:cNvSpPr>
            <a:spLocks noGrp="1"/>
          </p:cNvSpPr>
          <p:nvPr>
            <p:ph idx="1"/>
          </p:nvPr>
        </p:nvSpPr>
        <p:spPr/>
        <p:txBody>
          <a:bodyPr/>
          <a:lstStyle/>
          <a:p>
            <a:r>
              <a:rPr kumimoji="1" lang="ko-Kore-KR" altLang="en-US" dirty="0"/>
              <a:t>하나의 </a:t>
            </a:r>
            <a:r>
              <a:rPr kumimoji="1" lang="en-US" altLang="ko-Kore-KR" dirty="0"/>
              <a:t>FR</a:t>
            </a:r>
            <a:r>
              <a:rPr kumimoji="1" lang="ko-Kore-KR" altLang="en-US" dirty="0"/>
              <a:t>이 왔을때</a:t>
            </a:r>
            <a:r>
              <a:rPr kumimoji="1" lang="en-US" altLang="ko-Kore-KR" dirty="0"/>
              <a:t>, </a:t>
            </a:r>
            <a:r>
              <a:rPr kumimoji="1" lang="ko-Kore-KR" altLang="en-US" dirty="0"/>
              <a:t>그것을 </a:t>
            </a:r>
            <a:r>
              <a:rPr kumimoji="1" lang="en-US" altLang="ko-Kore-KR" dirty="0"/>
              <a:t>handling </a:t>
            </a:r>
            <a:r>
              <a:rPr kumimoji="1" lang="ko-Kore-KR" altLang="en-US" dirty="0"/>
              <a:t>할 수 있는 </a:t>
            </a:r>
            <a:r>
              <a:rPr kumimoji="1" lang="en-US" altLang="ko-Kore-KR" dirty="0"/>
              <a:t>component </a:t>
            </a:r>
            <a:r>
              <a:rPr kumimoji="1" lang="ko-Kore-KR" altLang="en-US" dirty="0"/>
              <a:t>의 </a:t>
            </a:r>
            <a:r>
              <a:rPr kumimoji="1" lang="en-US" altLang="ko-Kore-KR" dirty="0"/>
              <a:t>combination</a:t>
            </a:r>
            <a:r>
              <a:rPr kumimoji="1" lang="ko-Kore-KR" altLang="en-US" dirty="0"/>
              <a:t>은 다양할 수 있다</a:t>
            </a:r>
            <a:r>
              <a:rPr kumimoji="1" lang="en-US" altLang="ko-Kore-KR" dirty="0"/>
              <a:t>.</a:t>
            </a:r>
          </a:p>
          <a:p>
            <a:endParaRPr kumimoji="1" lang="en-US" altLang="ko-Kore-KR" dirty="0"/>
          </a:p>
          <a:p>
            <a:endParaRPr kumimoji="1" lang="en-US" altLang="ko-Kore-KR" dirty="0"/>
          </a:p>
          <a:p>
            <a:r>
              <a:rPr kumimoji="1" lang="ko-Kore-KR" altLang="en-US" dirty="0"/>
              <a:t>이 때</a:t>
            </a:r>
            <a:r>
              <a:rPr kumimoji="1" lang="en-US" altLang="ko-Kore-KR" dirty="0"/>
              <a:t>, </a:t>
            </a:r>
            <a:r>
              <a:rPr kumimoji="1" lang="ko-Kore-KR" altLang="en-US" dirty="0"/>
              <a:t>크게 </a:t>
            </a:r>
            <a:r>
              <a:rPr kumimoji="1" lang="en-US" altLang="ko-Kore-KR" dirty="0"/>
              <a:t>2</a:t>
            </a:r>
            <a:r>
              <a:rPr kumimoji="1" lang="ko-Kore-KR" altLang="en-US" dirty="0"/>
              <a:t>가지의 분석으로 나뉠 수 있다</a:t>
            </a:r>
            <a:r>
              <a:rPr kumimoji="1" lang="en-US" altLang="ko-Kore-KR" dirty="0"/>
              <a:t>.</a:t>
            </a:r>
          </a:p>
          <a:p>
            <a:endParaRPr kumimoji="1" lang="en-US" altLang="ko-Kore-KR" dirty="0"/>
          </a:p>
          <a:p>
            <a:pPr marL="514350" indent="-514350">
              <a:buAutoNum type="arabicParenR"/>
            </a:pPr>
            <a:r>
              <a:rPr kumimoji="1" lang="en-US" altLang="ko-KR" dirty="0"/>
              <a:t>Direct components</a:t>
            </a:r>
            <a:r>
              <a:rPr kumimoji="1" lang="ko-KR" altLang="en-US" dirty="0"/>
              <a:t> 들의 </a:t>
            </a:r>
            <a:r>
              <a:rPr kumimoji="1" lang="en-US" altLang="ko-KR" dirty="0"/>
              <a:t>development cost/time</a:t>
            </a:r>
          </a:p>
          <a:p>
            <a:pPr marL="514350" indent="-514350">
              <a:buAutoNum type="arabicParenR"/>
            </a:pPr>
            <a:r>
              <a:rPr kumimoji="1" lang="en-US" altLang="ko-Kore-KR" dirty="0"/>
              <a:t>Indirect (snowball) effects of increasing (maturity) PC.</a:t>
            </a:r>
          </a:p>
          <a:p>
            <a:pPr marL="0" indent="0">
              <a:buNone/>
            </a:pPr>
            <a:endParaRPr kumimoji="1" lang="ko-Kore-KR" altLang="en-US" dirty="0"/>
          </a:p>
        </p:txBody>
      </p:sp>
    </p:spTree>
    <p:extLst>
      <p:ext uri="{BB962C8B-B14F-4D97-AF65-F5344CB8AC3E}">
        <p14:creationId xmlns:p14="http://schemas.microsoft.com/office/powerpoint/2010/main" val="1815081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FA1D1D-5842-2DF8-BBEB-862F8283FD9A}"/>
              </a:ext>
            </a:extLst>
          </p:cNvPr>
          <p:cNvSpPr>
            <a:spLocks noGrp="1"/>
          </p:cNvSpPr>
          <p:nvPr>
            <p:ph type="title"/>
          </p:nvPr>
        </p:nvSpPr>
        <p:spPr>
          <a:xfrm>
            <a:off x="-86061" y="-172720"/>
            <a:ext cx="12192000" cy="1036061"/>
          </a:xfrm>
        </p:spPr>
        <p:txBody>
          <a:bodyPr>
            <a:normAutofit/>
          </a:bodyPr>
          <a:lstStyle/>
          <a:p>
            <a:r>
              <a:rPr kumimoji="1" lang="ko-KR" altLang="en-US" sz="2000" dirty="0">
                <a:latin typeface="+mj-ea"/>
              </a:rPr>
              <a:t>진화론 관점에서 외부환경 중 </a:t>
            </a:r>
            <a:r>
              <a:rPr kumimoji="1" lang="en-US" altLang="ko-KR" sz="2000" dirty="0">
                <a:latin typeface="+mj-ea"/>
              </a:rPr>
              <a:t>“</a:t>
            </a:r>
            <a:r>
              <a:rPr kumimoji="1" lang="ko-KR" altLang="en-US" sz="2000" dirty="0">
                <a:latin typeface="+mj-ea"/>
              </a:rPr>
              <a:t>기술</a:t>
            </a:r>
            <a:r>
              <a:rPr kumimoji="1" lang="en-US" altLang="ko-KR" sz="2000" dirty="0">
                <a:latin typeface="+mj-ea"/>
              </a:rPr>
              <a:t> Connectivity”</a:t>
            </a:r>
            <a:r>
              <a:rPr kumimoji="1" lang="ko-KR" altLang="en-US" sz="2000" dirty="0">
                <a:latin typeface="+mj-ea"/>
              </a:rPr>
              <a:t>을 고려하여 </a:t>
            </a:r>
            <a:r>
              <a:rPr kumimoji="1" lang="en-US" altLang="ko-KR" sz="2000" b="1" dirty="0">
                <a:latin typeface="+mj-ea"/>
              </a:rPr>
              <a:t>product</a:t>
            </a:r>
            <a:r>
              <a:rPr kumimoji="1" lang="ko-KR" altLang="en-US" sz="2000" b="1" dirty="0">
                <a:latin typeface="+mj-ea"/>
              </a:rPr>
              <a:t> </a:t>
            </a:r>
            <a:r>
              <a:rPr kumimoji="1" lang="en-US" altLang="ko-KR" sz="2000" b="1" dirty="0">
                <a:latin typeface="+mj-ea"/>
              </a:rPr>
              <a:t>(platform) design</a:t>
            </a:r>
            <a:endParaRPr kumimoji="1" lang="ko-Kore-KR" altLang="en-US" sz="2000" b="1" dirty="0">
              <a:latin typeface="+mj-ea"/>
            </a:endParaRPr>
          </a:p>
        </p:txBody>
      </p:sp>
      <p:sp>
        <p:nvSpPr>
          <p:cNvPr id="3" name="내용 개체 틀 2">
            <a:extLst>
              <a:ext uri="{FF2B5EF4-FFF2-40B4-BE49-F238E27FC236}">
                <a16:creationId xmlns:a16="http://schemas.microsoft.com/office/drawing/2014/main" id="{8E1FEB2D-B7AA-E3F0-B8AC-9830D2800226}"/>
              </a:ext>
            </a:extLst>
          </p:cNvPr>
          <p:cNvSpPr>
            <a:spLocks noGrp="1"/>
          </p:cNvSpPr>
          <p:nvPr>
            <p:ph idx="1"/>
          </p:nvPr>
        </p:nvSpPr>
        <p:spPr>
          <a:xfrm>
            <a:off x="86060" y="563750"/>
            <a:ext cx="11923059" cy="6172330"/>
          </a:xfrm>
        </p:spPr>
        <p:txBody>
          <a:bodyPr>
            <a:noAutofit/>
          </a:bodyPr>
          <a:lstStyle/>
          <a:p>
            <a:pPr marL="0" indent="0">
              <a:lnSpc>
                <a:spcPct val="120000"/>
              </a:lnSpc>
              <a:buNone/>
            </a:pPr>
            <a:r>
              <a:rPr kumimoji="1" lang="en-US" altLang="ko-KR" sz="1800" b="1" dirty="0">
                <a:solidFill>
                  <a:srgbClr val="0070C0"/>
                </a:solidFill>
                <a:latin typeface="+mn-ea"/>
              </a:rPr>
              <a:t>1.</a:t>
            </a:r>
            <a:r>
              <a:rPr kumimoji="1" lang="ko-KR" altLang="en-US" sz="1800" b="1" dirty="0">
                <a:solidFill>
                  <a:srgbClr val="0070C0"/>
                </a:solidFill>
                <a:latin typeface="+mn-ea"/>
              </a:rPr>
              <a:t> 기존 배경</a:t>
            </a:r>
            <a:r>
              <a:rPr kumimoji="1" lang="en-US" altLang="ko-KR" sz="1800" b="1" dirty="0">
                <a:solidFill>
                  <a:srgbClr val="0070C0"/>
                </a:solidFill>
                <a:latin typeface="+mn-ea"/>
              </a:rPr>
              <a:t>)</a:t>
            </a:r>
          </a:p>
          <a:p>
            <a:pPr marL="0" indent="0">
              <a:lnSpc>
                <a:spcPct val="100000"/>
              </a:lnSpc>
              <a:buNone/>
            </a:pPr>
            <a:r>
              <a:rPr kumimoji="1" lang="ko-KR" altLang="en-US" sz="1600" dirty="0">
                <a:latin typeface="+mn-ea"/>
              </a:rPr>
              <a:t>기존 기술이라고 하는 것을</a:t>
            </a:r>
            <a:r>
              <a:rPr kumimoji="1" lang="en-US" altLang="ko-KR" sz="1600" dirty="0">
                <a:latin typeface="+mn-ea"/>
              </a:rPr>
              <a:t>, </a:t>
            </a:r>
            <a:r>
              <a:rPr kumimoji="1" lang="ko-KR" altLang="en-US" sz="1600" dirty="0">
                <a:latin typeface="+mn-ea"/>
              </a:rPr>
              <a:t>너무 전체적으로 바라보았다</a:t>
            </a:r>
            <a:r>
              <a:rPr kumimoji="1" lang="en-US" altLang="ko-KR" sz="1600" dirty="0">
                <a:latin typeface="+mn-ea"/>
              </a:rPr>
              <a:t>.</a:t>
            </a:r>
            <a:r>
              <a:rPr kumimoji="1" lang="ko-KR" altLang="en-US" sz="1600" dirty="0">
                <a:latin typeface="+mn-ea"/>
              </a:rPr>
              <a:t> </a:t>
            </a:r>
            <a:r>
              <a:rPr kumimoji="1" lang="en-US" altLang="ko-KR" sz="1600" dirty="0">
                <a:latin typeface="+mn-ea"/>
              </a:rPr>
              <a:t>(ex) platform technology</a:t>
            </a:r>
            <a:r>
              <a:rPr kumimoji="1" lang="ko-KR" altLang="en-US" sz="1600" dirty="0">
                <a:latin typeface="+mn-ea"/>
              </a:rPr>
              <a:t> </a:t>
            </a:r>
            <a:r>
              <a:rPr kumimoji="1" lang="en-US" altLang="ko-KR" sz="1600" dirty="0">
                <a:latin typeface="+mn-ea"/>
              </a:rPr>
              <a:t>and new technology)</a:t>
            </a:r>
          </a:p>
          <a:p>
            <a:pPr marL="0" indent="0">
              <a:lnSpc>
                <a:spcPct val="100000"/>
              </a:lnSpc>
              <a:buNone/>
            </a:pPr>
            <a:r>
              <a:rPr kumimoji="1" lang="en-US" altLang="ko-KR" sz="1600" dirty="0">
                <a:latin typeface="+mn-ea"/>
              </a:rPr>
              <a:t> - </a:t>
            </a:r>
            <a:r>
              <a:rPr kumimoji="1" lang="ko-KR" altLang="en-US" sz="1600" dirty="0">
                <a:latin typeface="+mn-ea"/>
              </a:rPr>
              <a:t>이를 </a:t>
            </a:r>
            <a:r>
              <a:rPr kumimoji="1" lang="en-US" altLang="ko-KR" sz="1600" b="1" dirty="0">
                <a:latin typeface="+mn-ea"/>
              </a:rPr>
              <a:t>new technology emergence </a:t>
            </a:r>
            <a:r>
              <a:rPr kumimoji="1" lang="en-US" altLang="ko-KR" sz="1600" dirty="0">
                <a:latin typeface="+mn-ea"/>
              </a:rPr>
              <a:t>(</a:t>
            </a:r>
            <a:r>
              <a:rPr kumimoji="1" lang="ko-KR" altLang="en-US" sz="1600" dirty="0">
                <a:latin typeface="+mn-ea"/>
              </a:rPr>
              <a:t>신기술의 발생</a:t>
            </a:r>
            <a:r>
              <a:rPr kumimoji="1" lang="en-US" altLang="ko-KR" sz="1600" dirty="0">
                <a:latin typeface="+mn-ea"/>
              </a:rPr>
              <a:t>)</a:t>
            </a:r>
            <a:r>
              <a:rPr kumimoji="1" lang="ko-KR" altLang="en-US" sz="1600" dirty="0">
                <a:latin typeface="+mn-ea"/>
              </a:rPr>
              <a:t>과 </a:t>
            </a:r>
            <a:r>
              <a:rPr kumimoji="1" lang="en-US" altLang="ko-KR" sz="1600" b="1" dirty="0">
                <a:latin typeface="+mn-ea"/>
              </a:rPr>
              <a:t>adaptation</a:t>
            </a:r>
            <a:r>
              <a:rPr kumimoji="1" lang="en-US" altLang="ko-KR" sz="1600" dirty="0">
                <a:latin typeface="+mn-ea"/>
              </a:rPr>
              <a:t> (</a:t>
            </a:r>
            <a:r>
              <a:rPr kumimoji="1" lang="ko-KR" altLang="en-US" sz="1600" dirty="0">
                <a:latin typeface="+mn-ea"/>
              </a:rPr>
              <a:t>접목할 수 있는 확률</a:t>
            </a:r>
            <a:r>
              <a:rPr kumimoji="1" lang="en-US" altLang="ko-KR" sz="1600" dirty="0">
                <a:latin typeface="+mn-ea"/>
              </a:rPr>
              <a:t>)</a:t>
            </a:r>
            <a:r>
              <a:rPr kumimoji="1" lang="ko-KR" altLang="en-US" sz="1600" dirty="0">
                <a:latin typeface="+mn-ea"/>
              </a:rPr>
              <a:t>을 가지고 접근</a:t>
            </a:r>
            <a:endParaRPr kumimoji="1" lang="en-US" altLang="ko-KR" sz="1600" dirty="0">
              <a:latin typeface="+mn-ea"/>
            </a:endParaRPr>
          </a:p>
          <a:p>
            <a:pPr marL="0" indent="0">
              <a:lnSpc>
                <a:spcPct val="100000"/>
              </a:lnSpc>
              <a:buNone/>
            </a:pPr>
            <a:r>
              <a:rPr kumimoji="1" lang="en-US" altLang="ko-KR" sz="1600" dirty="0">
                <a:latin typeface="+mn-ea"/>
              </a:rPr>
              <a:t> - </a:t>
            </a:r>
            <a:r>
              <a:rPr kumimoji="1" lang="ko-KR" altLang="en-US" sz="1600" b="1" dirty="0">
                <a:latin typeface="+mn-ea"/>
              </a:rPr>
              <a:t>기술의 발전속도는 </a:t>
            </a:r>
            <a:r>
              <a:rPr kumimoji="1" lang="en-US" altLang="ko-KR" sz="1600" b="1" dirty="0">
                <a:latin typeface="+mn-ea"/>
              </a:rPr>
              <a:t>stochastic</a:t>
            </a:r>
            <a:endParaRPr kumimoji="1" lang="en-US" altLang="ko-KR" sz="1600" dirty="0">
              <a:latin typeface="+mn-ea"/>
            </a:endParaRPr>
          </a:p>
          <a:p>
            <a:pPr marL="0" indent="0">
              <a:lnSpc>
                <a:spcPct val="100000"/>
              </a:lnSpc>
              <a:buNone/>
            </a:pPr>
            <a:r>
              <a:rPr kumimoji="1" lang="ko-KR" altLang="en-US" sz="1600" dirty="0">
                <a:latin typeface="+mn-ea"/>
              </a:rPr>
              <a:t> </a:t>
            </a:r>
            <a:r>
              <a:rPr kumimoji="1" lang="en-US" altLang="ko-KR" sz="1600" dirty="0">
                <a:latin typeface="+mn-ea"/>
              </a:rPr>
              <a:t>-</a:t>
            </a:r>
            <a:r>
              <a:rPr kumimoji="1" lang="ko-KR" altLang="en-US" sz="1600" dirty="0">
                <a:latin typeface="+mn-ea"/>
              </a:rPr>
              <a:t> </a:t>
            </a:r>
            <a:r>
              <a:rPr kumimoji="1" lang="en-US" altLang="ko-KR" sz="1600" b="1" dirty="0">
                <a:latin typeface="+mn-ea"/>
              </a:rPr>
              <a:t>Relative obsolescence</a:t>
            </a:r>
            <a:r>
              <a:rPr kumimoji="1" lang="en-US" altLang="ko-KR" sz="1600" dirty="0">
                <a:latin typeface="+mn-ea"/>
              </a:rPr>
              <a:t> vs absolute obsolescence</a:t>
            </a:r>
          </a:p>
          <a:p>
            <a:pPr marL="0" indent="0">
              <a:lnSpc>
                <a:spcPct val="100000"/>
              </a:lnSpc>
              <a:buNone/>
            </a:pPr>
            <a:r>
              <a:rPr kumimoji="1" lang="ko-KR" altLang="en-US" sz="1600" b="1" dirty="0">
                <a:latin typeface="+mn-ea"/>
              </a:rPr>
              <a:t> </a:t>
            </a:r>
            <a:r>
              <a:rPr kumimoji="1" lang="en-US" altLang="ko-KR" sz="1600" dirty="0">
                <a:latin typeface="+mn-ea"/>
              </a:rPr>
              <a:t>- </a:t>
            </a:r>
            <a:r>
              <a:rPr kumimoji="1" lang="ko-KR" altLang="en-US" sz="1600" dirty="0">
                <a:latin typeface="+mn-ea"/>
              </a:rPr>
              <a:t>항상 모든 제품은 발전하는가 </a:t>
            </a:r>
            <a:r>
              <a:rPr kumimoji="1" lang="en-US" altLang="ko-KR" sz="1600" dirty="0">
                <a:latin typeface="+mn-ea"/>
              </a:rPr>
              <a:t>(microscopic)</a:t>
            </a:r>
            <a:br>
              <a:rPr kumimoji="1" lang="en-US" altLang="ko-KR" sz="1600" dirty="0">
                <a:latin typeface="+mn-ea"/>
              </a:rPr>
            </a:br>
            <a:br>
              <a:rPr kumimoji="1" lang="en-US" altLang="ko-KR" sz="1600" dirty="0">
                <a:latin typeface="+mn-ea"/>
              </a:rPr>
            </a:br>
            <a:r>
              <a:rPr kumimoji="1" lang="en-US" altLang="ko-KR" sz="1800" b="1" dirty="0">
                <a:solidFill>
                  <a:srgbClr val="0070C0"/>
                </a:solidFill>
                <a:latin typeface="+mn-ea"/>
              </a:rPr>
              <a:t>2.</a:t>
            </a:r>
            <a:r>
              <a:rPr kumimoji="1" lang="ko-KR" altLang="en-US" sz="1800" b="1" dirty="0">
                <a:solidFill>
                  <a:srgbClr val="0070C0"/>
                </a:solidFill>
                <a:latin typeface="+mn-ea"/>
              </a:rPr>
              <a:t> 기술이 더욱 심층적으로 고려되야 하는 이유</a:t>
            </a:r>
            <a:r>
              <a:rPr kumimoji="1" lang="en-US" altLang="ko-KR" sz="1800" b="1" dirty="0">
                <a:solidFill>
                  <a:srgbClr val="0070C0"/>
                </a:solidFill>
                <a:latin typeface="+mn-ea"/>
              </a:rPr>
              <a:t>)</a:t>
            </a:r>
            <a:endParaRPr kumimoji="1" lang="en-US" altLang="ko-KR" sz="1400" b="1" dirty="0">
              <a:solidFill>
                <a:srgbClr val="0070C0"/>
              </a:solidFill>
              <a:latin typeface="+mn-ea"/>
            </a:endParaRPr>
          </a:p>
          <a:p>
            <a:pPr>
              <a:lnSpc>
                <a:spcPct val="100000"/>
              </a:lnSpc>
              <a:buFontTx/>
              <a:buChar char="-"/>
            </a:pPr>
            <a:r>
              <a:rPr kumimoji="1" lang="ko-KR" altLang="en-US" sz="1600" dirty="0">
                <a:latin typeface="+mn-ea"/>
              </a:rPr>
              <a:t>기존의 연구들은</a:t>
            </a:r>
            <a:r>
              <a:rPr kumimoji="1" lang="en-US" altLang="ko-KR" sz="1600" dirty="0">
                <a:latin typeface="+mn-ea"/>
              </a:rPr>
              <a:t>,</a:t>
            </a:r>
            <a:r>
              <a:rPr kumimoji="1" lang="ko-KR" altLang="en-US" sz="1600" dirty="0">
                <a:latin typeface="+mn-ea"/>
              </a:rPr>
              <a:t> 소비자들의 니즈를 보완할 수 있는 부품</a:t>
            </a:r>
            <a:r>
              <a:rPr kumimoji="1" lang="en-US" altLang="ko-KR" sz="1600" dirty="0">
                <a:latin typeface="+mn-ea"/>
              </a:rPr>
              <a:t>(</a:t>
            </a:r>
            <a:r>
              <a:rPr kumimoji="1" lang="ko-KR" altLang="en-US" sz="1600" dirty="0">
                <a:latin typeface="+mn-ea"/>
              </a:rPr>
              <a:t>모듈</a:t>
            </a:r>
            <a:r>
              <a:rPr kumimoji="1" lang="en-US" altLang="ko-KR" sz="1600" dirty="0">
                <a:latin typeface="+mn-ea"/>
              </a:rPr>
              <a:t>)</a:t>
            </a:r>
            <a:r>
              <a:rPr kumimoji="1" lang="ko-KR" altLang="en-US" sz="1600" dirty="0">
                <a:latin typeface="+mn-ea"/>
              </a:rPr>
              <a:t>은 </a:t>
            </a:r>
            <a:r>
              <a:rPr kumimoji="1" lang="en-US" altLang="ko-KR" sz="1600" dirty="0">
                <a:latin typeface="+mn-ea"/>
              </a:rPr>
              <a:t>＂</a:t>
            </a:r>
            <a:r>
              <a:rPr kumimoji="1" lang="ko-KR" altLang="en-US" sz="1600" dirty="0">
                <a:latin typeface="+mn-ea"/>
              </a:rPr>
              <a:t>무조건 적으로 쉽게 만들 수 있다</a:t>
            </a:r>
            <a:r>
              <a:rPr kumimoji="1" lang="en-US" altLang="ko-KR" sz="1600" dirty="0">
                <a:latin typeface="+mn-ea"/>
              </a:rPr>
              <a:t>”</a:t>
            </a:r>
            <a:r>
              <a:rPr kumimoji="1" lang="ko-KR" altLang="en-US" sz="1600" dirty="0">
                <a:latin typeface="+mn-ea"/>
              </a:rPr>
              <a:t> </a:t>
            </a:r>
            <a:r>
              <a:rPr kumimoji="1" lang="en-US" altLang="ko-KR" sz="1600" dirty="0">
                <a:latin typeface="+mn-ea"/>
              </a:rPr>
              <a:t>(cost, time </a:t>
            </a:r>
            <a:r>
              <a:rPr kumimoji="1" lang="ko-KR" altLang="en-US" sz="1600" dirty="0">
                <a:latin typeface="+mn-ea"/>
              </a:rPr>
              <a:t>없이</a:t>
            </a:r>
            <a:r>
              <a:rPr kumimoji="1" lang="en-US" altLang="ko-KR" sz="1600" dirty="0">
                <a:latin typeface="+mn-ea"/>
              </a:rPr>
              <a:t>)</a:t>
            </a:r>
            <a:r>
              <a:rPr kumimoji="1" lang="ko-KR" altLang="en-US" sz="1600" dirty="0">
                <a:latin typeface="+mn-ea"/>
              </a:rPr>
              <a:t> 그러나</a:t>
            </a:r>
            <a:r>
              <a:rPr kumimoji="1" lang="en-US" altLang="ko-KR" sz="1600" dirty="0">
                <a:latin typeface="+mn-ea"/>
              </a:rPr>
              <a:t>,</a:t>
            </a:r>
            <a:r>
              <a:rPr kumimoji="1" lang="ko-KR" altLang="en-US" sz="1600" dirty="0">
                <a:latin typeface="+mn-ea"/>
              </a:rPr>
              <a:t> </a:t>
            </a:r>
            <a:r>
              <a:rPr kumimoji="1" lang="ko-KR" altLang="en-US" sz="1600" b="1" dirty="0">
                <a:solidFill>
                  <a:srgbClr val="FF0000"/>
                </a:solidFill>
                <a:latin typeface="+mn-ea"/>
              </a:rPr>
              <a:t>그것을 실현할 수 있는 기술력이 뒷받침 되어야 하고</a:t>
            </a:r>
            <a:r>
              <a:rPr kumimoji="1" lang="en-US" altLang="ko-KR" sz="1600" b="1" dirty="0">
                <a:solidFill>
                  <a:srgbClr val="FF0000"/>
                </a:solidFill>
                <a:latin typeface="+mn-ea"/>
              </a:rPr>
              <a:t>,</a:t>
            </a:r>
            <a:r>
              <a:rPr kumimoji="1" lang="ko-KR" altLang="en-US" sz="1600" b="1" dirty="0">
                <a:solidFill>
                  <a:srgbClr val="FF0000"/>
                </a:solidFill>
                <a:latin typeface="+mn-ea"/>
              </a:rPr>
              <a:t> 그렇지 않으면</a:t>
            </a:r>
            <a:r>
              <a:rPr kumimoji="1" lang="en-US" altLang="ko-KR" sz="1600" b="1" dirty="0">
                <a:solidFill>
                  <a:srgbClr val="FF0000"/>
                </a:solidFill>
                <a:latin typeface="+mn-ea"/>
              </a:rPr>
              <a:t>,</a:t>
            </a:r>
            <a:r>
              <a:rPr kumimoji="1" lang="ko-KR" altLang="en-US" sz="1600" b="1" dirty="0">
                <a:solidFill>
                  <a:srgbClr val="FF0000"/>
                </a:solidFill>
                <a:latin typeface="+mn-ea"/>
              </a:rPr>
              <a:t> 그에 따른 제품을 만드는 것은 쉽지 않다</a:t>
            </a:r>
            <a:r>
              <a:rPr kumimoji="1" lang="en-US" altLang="ko-KR" sz="1600" b="1" dirty="0">
                <a:solidFill>
                  <a:srgbClr val="FF0000"/>
                </a:solidFill>
                <a:latin typeface="+mn-ea"/>
              </a:rPr>
              <a:t>.</a:t>
            </a:r>
            <a:r>
              <a:rPr kumimoji="1" lang="ko-KR" altLang="en-US" sz="1600" b="1" dirty="0">
                <a:solidFill>
                  <a:srgbClr val="FF0000"/>
                </a:solidFill>
                <a:latin typeface="+mn-ea"/>
              </a:rPr>
              <a:t> </a:t>
            </a:r>
            <a:r>
              <a:rPr kumimoji="1" lang="en-US" altLang="ko-KR" sz="1600" b="1" dirty="0">
                <a:solidFill>
                  <a:srgbClr val="FF0000"/>
                </a:solidFill>
                <a:latin typeface="+mn-ea"/>
              </a:rPr>
              <a:t>(</a:t>
            </a:r>
            <a:r>
              <a:rPr kumimoji="1" lang="ko-KR" altLang="en-US" sz="1600" b="1" dirty="0">
                <a:solidFill>
                  <a:srgbClr val="FF0000"/>
                </a:solidFill>
                <a:latin typeface="+mn-ea"/>
              </a:rPr>
              <a:t>기존 코스트와 정해진 시간 내에</a:t>
            </a:r>
            <a:r>
              <a:rPr kumimoji="1" lang="en-US" altLang="ko-KR" sz="1600" b="1" dirty="0">
                <a:solidFill>
                  <a:srgbClr val="FF0000"/>
                </a:solidFill>
                <a:latin typeface="+mn-ea"/>
              </a:rPr>
              <a:t>)</a:t>
            </a:r>
          </a:p>
          <a:p>
            <a:pPr>
              <a:lnSpc>
                <a:spcPct val="100000"/>
              </a:lnSpc>
              <a:buFontTx/>
              <a:buChar char="-"/>
            </a:pPr>
            <a:r>
              <a:rPr kumimoji="1" lang="ko-KR" altLang="en-US" sz="1600" dirty="0">
                <a:latin typeface="+mn-ea"/>
              </a:rPr>
              <a:t>실제로</a:t>
            </a:r>
            <a:r>
              <a:rPr kumimoji="1" lang="en-US" altLang="ko-KR" sz="1600" dirty="0">
                <a:latin typeface="+mn-ea"/>
              </a:rPr>
              <a:t>,</a:t>
            </a:r>
            <a:r>
              <a:rPr kumimoji="1" lang="ko-KR" altLang="en-US" sz="1600" dirty="0">
                <a:latin typeface="+mn-ea"/>
              </a:rPr>
              <a:t> 소비자 니즈에만 초점을 두면</a:t>
            </a:r>
            <a:r>
              <a:rPr kumimoji="1" lang="en-US" altLang="ko-KR" sz="1600" dirty="0">
                <a:latin typeface="+mn-ea"/>
              </a:rPr>
              <a:t>,</a:t>
            </a:r>
            <a:r>
              <a:rPr kumimoji="1" lang="ko-KR" altLang="en-US" sz="1600" dirty="0">
                <a:latin typeface="+mn-ea"/>
              </a:rPr>
              <a:t> 기술의 혁신이 발생하지 않은 채</a:t>
            </a:r>
            <a:r>
              <a:rPr kumimoji="1" lang="en-US" altLang="ko-KR" sz="1600" dirty="0">
                <a:latin typeface="+mn-ea"/>
              </a:rPr>
              <a:t>,</a:t>
            </a:r>
            <a:r>
              <a:rPr kumimoji="1" lang="ko-KR" altLang="en-US" sz="1600" dirty="0">
                <a:latin typeface="+mn-ea"/>
              </a:rPr>
              <a:t> 기존의 모듈의 퍼포먼스만 높이는 결과를 야기한다</a:t>
            </a:r>
            <a:r>
              <a:rPr kumimoji="1" lang="en-US" altLang="ko-KR" sz="1600" dirty="0">
                <a:latin typeface="+mn-ea"/>
              </a:rPr>
              <a:t>.</a:t>
            </a:r>
            <a:r>
              <a:rPr kumimoji="1" lang="ko-KR" altLang="en-US" sz="1600" dirty="0">
                <a:latin typeface="+mn-ea"/>
              </a:rPr>
              <a:t> </a:t>
            </a:r>
            <a:r>
              <a:rPr kumimoji="1" lang="en-US" altLang="ko-KR" sz="1600" b="1" dirty="0">
                <a:solidFill>
                  <a:srgbClr val="FF0000"/>
                </a:solidFill>
                <a:latin typeface="+mn-ea"/>
              </a:rPr>
              <a:t>(room for new technology)</a:t>
            </a:r>
          </a:p>
          <a:p>
            <a:pPr marL="0" indent="0">
              <a:lnSpc>
                <a:spcPct val="120000"/>
              </a:lnSpc>
              <a:buNone/>
            </a:pPr>
            <a:endParaRPr kumimoji="1" lang="en-US" altLang="ko-KR" sz="1200" b="1" dirty="0">
              <a:solidFill>
                <a:srgbClr val="FF0000"/>
              </a:solidFill>
              <a:latin typeface="+mn-ea"/>
            </a:endParaRPr>
          </a:p>
          <a:p>
            <a:pPr marL="0" indent="0">
              <a:lnSpc>
                <a:spcPct val="100000"/>
              </a:lnSpc>
              <a:buNone/>
            </a:pPr>
            <a:r>
              <a:rPr kumimoji="1" lang="en-US" altLang="ko-KR" sz="1800" b="1" dirty="0">
                <a:solidFill>
                  <a:srgbClr val="0070C0"/>
                </a:solidFill>
                <a:latin typeface="+mn-ea"/>
              </a:rPr>
              <a:t>3.</a:t>
            </a:r>
            <a:r>
              <a:rPr kumimoji="1" lang="ko-KR" altLang="en-US" sz="1800" b="1" dirty="0">
                <a:solidFill>
                  <a:srgbClr val="0070C0"/>
                </a:solidFill>
                <a:latin typeface="+mn-ea"/>
              </a:rPr>
              <a:t> 원하고자 하는 방향</a:t>
            </a:r>
            <a:r>
              <a:rPr kumimoji="1" lang="en-US" altLang="ko-KR" sz="1800" b="1" dirty="0">
                <a:solidFill>
                  <a:srgbClr val="0070C0"/>
                </a:solidFill>
                <a:latin typeface="+mn-ea"/>
              </a:rPr>
              <a:t>)</a:t>
            </a:r>
            <a:endParaRPr kumimoji="1" lang="en-US" altLang="ko-KR" sz="1200" b="1" dirty="0">
              <a:solidFill>
                <a:srgbClr val="0070C0"/>
              </a:solidFill>
              <a:latin typeface="+mn-ea"/>
            </a:endParaRPr>
          </a:p>
          <a:p>
            <a:pPr marL="0" indent="0">
              <a:lnSpc>
                <a:spcPct val="100000"/>
              </a:lnSpc>
              <a:buNone/>
            </a:pPr>
            <a:r>
              <a:rPr kumimoji="1" lang="ko-KR" altLang="en-US" sz="1600" dirty="0">
                <a:latin typeface="+mn-ea"/>
              </a:rPr>
              <a:t>좀 더 </a:t>
            </a:r>
            <a:r>
              <a:rPr kumimoji="1" lang="en-US" altLang="ko-KR" sz="1600" dirty="0">
                <a:latin typeface="+mn-ea"/>
              </a:rPr>
              <a:t>low-level</a:t>
            </a:r>
            <a:r>
              <a:rPr kumimoji="1" lang="ko-KR" altLang="en-US" sz="1600" dirty="0">
                <a:latin typeface="+mn-ea"/>
              </a:rPr>
              <a:t>로</a:t>
            </a:r>
            <a:r>
              <a:rPr kumimoji="1" lang="en-US" altLang="ko-KR" sz="1600" dirty="0">
                <a:latin typeface="+mn-ea"/>
              </a:rPr>
              <a:t>,</a:t>
            </a:r>
            <a:r>
              <a:rPr kumimoji="1" lang="ko-KR" altLang="en-US" sz="1600" dirty="0">
                <a:latin typeface="+mn-ea"/>
              </a:rPr>
              <a:t> </a:t>
            </a:r>
            <a:r>
              <a:rPr kumimoji="1" lang="en-US" altLang="ko-KR" sz="1600" dirty="0">
                <a:latin typeface="+mn-ea"/>
              </a:rPr>
              <a:t>“</a:t>
            </a:r>
            <a:r>
              <a:rPr kumimoji="1" lang="ko-KR" altLang="en-US" sz="1600" dirty="0">
                <a:latin typeface="+mn-ea"/>
              </a:rPr>
              <a:t>기술</a:t>
            </a:r>
            <a:r>
              <a:rPr kumimoji="1" lang="en-US" altLang="ko-KR" sz="1600" dirty="0">
                <a:latin typeface="+mn-ea"/>
              </a:rPr>
              <a:t>”</a:t>
            </a:r>
            <a:r>
              <a:rPr kumimoji="1" lang="ko-KR" altLang="en-US" sz="1600" dirty="0">
                <a:latin typeface="+mn-ea"/>
              </a:rPr>
              <a:t>을 각 부품</a:t>
            </a:r>
            <a:r>
              <a:rPr kumimoji="1" lang="en-US" altLang="ko-KR" sz="1600" dirty="0">
                <a:latin typeface="+mn-ea"/>
              </a:rPr>
              <a:t>(</a:t>
            </a:r>
            <a:r>
              <a:rPr kumimoji="1" lang="ko-KR" altLang="en-US" sz="1600" dirty="0">
                <a:latin typeface="+mn-ea"/>
              </a:rPr>
              <a:t>모듈</a:t>
            </a:r>
            <a:r>
              <a:rPr kumimoji="1" lang="en-US" altLang="ko-KR" sz="1600" dirty="0">
                <a:latin typeface="+mn-ea"/>
              </a:rPr>
              <a:t>)</a:t>
            </a:r>
            <a:r>
              <a:rPr kumimoji="1" lang="ko-KR" altLang="en-US" sz="1600" dirty="0">
                <a:latin typeface="+mn-ea"/>
              </a:rPr>
              <a:t>별로 바라보고자 한다</a:t>
            </a:r>
            <a:r>
              <a:rPr kumimoji="1" lang="en-US" altLang="ko-KR" sz="1600" dirty="0">
                <a:latin typeface="+mn-ea"/>
              </a:rPr>
              <a:t>.</a:t>
            </a:r>
          </a:p>
          <a:p>
            <a:pPr>
              <a:lnSpc>
                <a:spcPct val="120000"/>
              </a:lnSpc>
              <a:buFont typeface="Wingdings" pitchFamily="2" charset="2"/>
              <a:buChar char="è"/>
            </a:pPr>
            <a:r>
              <a:rPr kumimoji="1" lang="ko-KR" altLang="en-US" sz="1600" dirty="0">
                <a:latin typeface="+mn-ea"/>
                <a:sym typeface="Wingdings" pitchFamily="2" charset="2"/>
              </a:rPr>
              <a:t>어떤 </a:t>
            </a:r>
            <a:r>
              <a:rPr kumimoji="1" lang="en-US" altLang="ko-KR" sz="1600" dirty="0">
                <a:latin typeface="+mn-ea"/>
                <a:sym typeface="Wingdings" pitchFamily="2" charset="2"/>
              </a:rPr>
              <a:t>module (technology)</a:t>
            </a:r>
            <a:r>
              <a:rPr kumimoji="1" lang="ko-KR" altLang="en-US" sz="1600" dirty="0" err="1">
                <a:latin typeface="+mn-ea"/>
                <a:sym typeface="Wingdings" pitchFamily="2" charset="2"/>
              </a:rPr>
              <a:t>를</a:t>
            </a:r>
            <a:r>
              <a:rPr kumimoji="1" lang="ko-KR" altLang="en-US" sz="1600" dirty="0">
                <a:latin typeface="+mn-ea"/>
                <a:sym typeface="Wingdings" pitchFamily="2" charset="2"/>
              </a:rPr>
              <a:t> 개발하는 지에 따라서</a:t>
            </a:r>
            <a:r>
              <a:rPr kumimoji="1" lang="en-US" altLang="ko-KR" sz="1600" dirty="0">
                <a:latin typeface="+mn-ea"/>
                <a:sym typeface="Wingdings" pitchFamily="2" charset="2"/>
              </a:rPr>
              <a:t>,</a:t>
            </a:r>
            <a:r>
              <a:rPr kumimoji="1" lang="ko-KR" altLang="en-US" sz="1600" dirty="0">
                <a:latin typeface="+mn-ea"/>
                <a:sym typeface="Wingdings" pitchFamily="2" charset="2"/>
              </a:rPr>
              <a:t> 그에 따른 제품의 </a:t>
            </a:r>
            <a:r>
              <a:rPr kumimoji="1" lang="en-US" altLang="ko-KR" sz="1600" dirty="0">
                <a:latin typeface="+mn-ea"/>
                <a:sym typeface="Wingdings" pitchFamily="2" charset="2"/>
              </a:rPr>
              <a:t>architecture</a:t>
            </a:r>
            <a:r>
              <a:rPr kumimoji="1" lang="ko-KR" altLang="en-US" sz="1600" dirty="0">
                <a:latin typeface="+mn-ea"/>
                <a:sym typeface="Wingdings" pitchFamily="2" charset="2"/>
              </a:rPr>
              <a:t>가 변화할 것이기 때문</a:t>
            </a:r>
            <a:r>
              <a:rPr kumimoji="1" lang="en-US" altLang="ko-KR" sz="1600" dirty="0">
                <a:latin typeface="+mn-ea"/>
                <a:sym typeface="Wingdings" pitchFamily="2" charset="2"/>
              </a:rPr>
              <a:t>.</a:t>
            </a:r>
            <a:r>
              <a:rPr kumimoji="1" lang="ko-KR" altLang="en-US" sz="1600" dirty="0">
                <a:latin typeface="+mn-ea"/>
                <a:sym typeface="Wingdings" pitchFamily="2" charset="2"/>
              </a:rPr>
              <a:t> </a:t>
            </a:r>
            <a:r>
              <a:rPr kumimoji="1" lang="en-US" altLang="ko-KR" sz="1600" dirty="0">
                <a:latin typeface="+mn-ea"/>
                <a:sym typeface="Wingdings" pitchFamily="2" charset="2"/>
              </a:rPr>
              <a:t>(</a:t>
            </a:r>
            <a:r>
              <a:rPr kumimoji="1" lang="ko-KR" altLang="en-US" sz="1600" dirty="0">
                <a:latin typeface="+mn-ea"/>
                <a:sym typeface="Wingdings" pitchFamily="2" charset="2"/>
              </a:rPr>
              <a:t>진화론 관점</a:t>
            </a:r>
            <a:r>
              <a:rPr kumimoji="1" lang="en-US" altLang="ko-KR" sz="1600" dirty="0">
                <a:latin typeface="+mn-ea"/>
                <a:sym typeface="Wingdings" pitchFamily="2" charset="2"/>
              </a:rPr>
              <a:t>)</a:t>
            </a:r>
          </a:p>
          <a:p>
            <a:pPr marL="0" indent="0">
              <a:lnSpc>
                <a:spcPct val="120000"/>
              </a:lnSpc>
              <a:buNone/>
            </a:pPr>
            <a:r>
              <a:rPr kumimoji="1" lang="ko-KR" altLang="en-US" sz="1600" dirty="0">
                <a:latin typeface="+mn-ea"/>
                <a:sym typeface="Wingdings" pitchFamily="2" charset="2"/>
              </a:rPr>
              <a:t>경쟁사와의 관계를 통해</a:t>
            </a:r>
            <a:r>
              <a:rPr kumimoji="1" lang="en-US" altLang="ko-KR" sz="1600" dirty="0">
                <a:latin typeface="+mn-ea"/>
                <a:sym typeface="Wingdings" pitchFamily="2" charset="2"/>
              </a:rPr>
              <a:t>,</a:t>
            </a:r>
            <a:r>
              <a:rPr kumimoji="1" lang="ko-KR" altLang="en-US" sz="1600" dirty="0">
                <a:latin typeface="+mn-ea"/>
                <a:sym typeface="Wingdings" pitchFamily="2" charset="2"/>
              </a:rPr>
              <a:t> </a:t>
            </a:r>
            <a:r>
              <a:rPr kumimoji="1" lang="en-US" altLang="ko-KR" sz="1600" dirty="0">
                <a:latin typeface="+mn-ea"/>
                <a:sym typeface="Wingdings" pitchFamily="2" charset="2"/>
              </a:rPr>
              <a:t>relative obsolescence </a:t>
            </a:r>
            <a:r>
              <a:rPr kumimoji="1" lang="ko-KR" altLang="en-US" sz="1600" dirty="0">
                <a:latin typeface="+mn-ea"/>
                <a:sym typeface="Wingdings" pitchFamily="2" charset="2"/>
              </a:rPr>
              <a:t>즉</a:t>
            </a:r>
            <a:r>
              <a:rPr kumimoji="1" lang="en-US" altLang="ko-KR" sz="1600" dirty="0">
                <a:latin typeface="+mn-ea"/>
                <a:sym typeface="Wingdings" pitchFamily="2" charset="2"/>
              </a:rPr>
              <a:t>,</a:t>
            </a:r>
            <a:r>
              <a:rPr kumimoji="1" lang="ko-KR" altLang="en-US" sz="1600" dirty="0">
                <a:latin typeface="+mn-ea"/>
                <a:sym typeface="Wingdings" pitchFamily="2" charset="2"/>
              </a:rPr>
              <a:t> 기존 플랫폼 모듈로 인해</a:t>
            </a:r>
            <a:r>
              <a:rPr kumimoji="1" lang="en-US" altLang="ko-KR" sz="1600" dirty="0">
                <a:latin typeface="+mn-ea"/>
                <a:sym typeface="Wingdings" pitchFamily="2" charset="2"/>
              </a:rPr>
              <a:t>,</a:t>
            </a:r>
            <a:r>
              <a:rPr kumimoji="1" lang="ko-KR" altLang="en-US" sz="1600" dirty="0">
                <a:latin typeface="+mn-ea"/>
                <a:sym typeface="Wingdings" pitchFamily="2" charset="2"/>
              </a:rPr>
              <a:t> 신 기술이 접목 </a:t>
            </a:r>
            <a:r>
              <a:rPr kumimoji="1" lang="ko-KR" altLang="en-US" sz="1600" dirty="0" err="1">
                <a:latin typeface="+mn-ea"/>
                <a:sym typeface="Wingdings" pitchFamily="2" charset="2"/>
              </a:rPr>
              <a:t>되는데에</a:t>
            </a:r>
            <a:r>
              <a:rPr kumimoji="1" lang="ko-KR" altLang="en-US" sz="1600" dirty="0">
                <a:latin typeface="+mn-ea"/>
                <a:sym typeface="Wingdings" pitchFamily="2" charset="2"/>
              </a:rPr>
              <a:t> 걸리는 시간을 비교</a:t>
            </a:r>
            <a:br>
              <a:rPr kumimoji="1" lang="en-US" altLang="ko-KR" sz="1050" dirty="0">
                <a:latin typeface="+mn-ea"/>
              </a:rPr>
            </a:br>
            <a:br>
              <a:rPr kumimoji="1" lang="en-US" altLang="ko-KR" sz="1050" dirty="0">
                <a:latin typeface="+mn-ea"/>
              </a:rPr>
            </a:br>
            <a:endParaRPr kumimoji="1" lang="en-US" altLang="ko-KR" sz="1200" b="1" dirty="0">
              <a:solidFill>
                <a:srgbClr val="FF0000"/>
              </a:solidFill>
              <a:latin typeface="+mn-ea"/>
            </a:endParaRPr>
          </a:p>
        </p:txBody>
      </p:sp>
    </p:spTree>
    <p:extLst>
      <p:ext uri="{BB962C8B-B14F-4D97-AF65-F5344CB8AC3E}">
        <p14:creationId xmlns:p14="http://schemas.microsoft.com/office/powerpoint/2010/main" val="2310771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FA1D1D-5842-2DF8-BBEB-862F8283FD9A}"/>
              </a:ext>
            </a:extLst>
          </p:cNvPr>
          <p:cNvSpPr>
            <a:spLocks noGrp="1"/>
          </p:cNvSpPr>
          <p:nvPr>
            <p:ph type="title"/>
          </p:nvPr>
        </p:nvSpPr>
        <p:spPr>
          <a:xfrm>
            <a:off x="-86061" y="-172720"/>
            <a:ext cx="12192000" cy="1036061"/>
          </a:xfrm>
        </p:spPr>
        <p:txBody>
          <a:bodyPr>
            <a:normAutofit/>
          </a:bodyPr>
          <a:lstStyle/>
          <a:p>
            <a:r>
              <a:rPr kumimoji="1" lang="ko-KR" altLang="en-US" sz="2400" dirty="0"/>
              <a:t>두 외부영향 </a:t>
            </a:r>
            <a:r>
              <a:rPr kumimoji="1" lang="en-US" altLang="ko-KR" sz="2400" dirty="0"/>
              <a:t>(customer needs, technology)</a:t>
            </a:r>
            <a:r>
              <a:rPr kumimoji="1" lang="ko-KR" altLang="en-US" sz="2400" dirty="0"/>
              <a:t>와 실제 제품과의 관계</a:t>
            </a:r>
            <a:endParaRPr kumimoji="1" lang="ko-Kore-KR" altLang="en-US" sz="2400" dirty="0"/>
          </a:p>
        </p:txBody>
      </p:sp>
      <p:sp>
        <p:nvSpPr>
          <p:cNvPr id="5" name="TextBox 4">
            <a:extLst>
              <a:ext uri="{FF2B5EF4-FFF2-40B4-BE49-F238E27FC236}">
                <a16:creationId xmlns:a16="http://schemas.microsoft.com/office/drawing/2014/main" id="{97777A46-08FA-5D8C-77B0-D4D4153E7B41}"/>
              </a:ext>
            </a:extLst>
          </p:cNvPr>
          <p:cNvSpPr txBox="1"/>
          <p:nvPr/>
        </p:nvSpPr>
        <p:spPr>
          <a:xfrm>
            <a:off x="296562" y="5738178"/>
            <a:ext cx="11308416" cy="848950"/>
          </a:xfrm>
          <a:prstGeom prst="rect">
            <a:avLst/>
          </a:prstGeom>
          <a:noFill/>
        </p:spPr>
        <p:txBody>
          <a:bodyPr wrap="square">
            <a:spAutoFit/>
          </a:bodyPr>
          <a:lstStyle/>
          <a:p>
            <a:pPr marL="0" indent="0">
              <a:lnSpc>
                <a:spcPct val="120000"/>
              </a:lnSpc>
              <a:buNone/>
            </a:pPr>
            <a:r>
              <a:rPr kumimoji="1" lang="ko-Kore-KR" altLang="en-US" sz="1400" b="1" dirty="0">
                <a:solidFill>
                  <a:srgbClr val="FF0000"/>
                </a:solidFill>
                <a:latin typeface="+mj-ea"/>
                <a:ea typeface="+mj-ea"/>
              </a:rPr>
              <a:t>제품이란 소비자들의 니즈를 </a:t>
            </a:r>
            <a:r>
              <a:rPr kumimoji="1" lang="en-US" altLang="ko-Kore-KR" sz="1400" b="1" dirty="0">
                <a:solidFill>
                  <a:srgbClr val="FF0000"/>
                </a:solidFill>
                <a:latin typeface="+mj-ea"/>
                <a:ea typeface="+mj-ea"/>
              </a:rPr>
              <a:t>(what)</a:t>
            </a:r>
            <a:r>
              <a:rPr kumimoji="1" lang="en-US" altLang="ko-Kore-KR" sz="1400" dirty="0">
                <a:latin typeface="+mj-ea"/>
                <a:ea typeface="+mj-ea"/>
              </a:rPr>
              <a:t> </a:t>
            </a:r>
            <a:r>
              <a:rPr kumimoji="1" lang="en-US" altLang="ko-KR" sz="1400" dirty="0">
                <a:latin typeface="+mj-ea"/>
                <a:ea typeface="+mj-ea"/>
              </a:rPr>
              <a:t>/ </a:t>
            </a:r>
            <a:r>
              <a:rPr kumimoji="1" lang="ko-KR" altLang="en-US" sz="1400" b="1" dirty="0">
                <a:solidFill>
                  <a:srgbClr val="0070C0"/>
                </a:solidFill>
                <a:latin typeface="+mj-ea"/>
                <a:ea typeface="+mj-ea"/>
              </a:rPr>
              <a:t>제품 </a:t>
            </a:r>
            <a:r>
              <a:rPr kumimoji="1" lang="en-US" altLang="ko-KR" sz="1400" b="1" dirty="0">
                <a:solidFill>
                  <a:srgbClr val="0070C0"/>
                </a:solidFill>
                <a:latin typeface="+mj-ea"/>
                <a:ea typeface="+mj-ea"/>
              </a:rPr>
              <a:t>(</a:t>
            </a:r>
            <a:r>
              <a:rPr kumimoji="1" lang="ko-KR" altLang="en-US" sz="1400" b="1" dirty="0">
                <a:solidFill>
                  <a:srgbClr val="0070C0"/>
                </a:solidFill>
                <a:latin typeface="+mj-ea"/>
                <a:ea typeface="+mj-ea"/>
              </a:rPr>
              <a:t>각 부품의 </a:t>
            </a:r>
            <a:r>
              <a:rPr kumimoji="1" lang="ko-KR" altLang="en-US" sz="1400" b="1" dirty="0" err="1">
                <a:solidFill>
                  <a:srgbClr val="0070C0"/>
                </a:solidFill>
                <a:latin typeface="+mj-ea"/>
                <a:ea typeface="+mj-ea"/>
              </a:rPr>
              <a:t>스팩</a:t>
            </a:r>
            <a:r>
              <a:rPr kumimoji="1" lang="en-US" altLang="ko-KR" sz="1400" b="1" dirty="0">
                <a:solidFill>
                  <a:srgbClr val="0070C0"/>
                </a:solidFill>
                <a:latin typeface="+mj-ea"/>
                <a:ea typeface="+mj-ea"/>
              </a:rPr>
              <a:t>) </a:t>
            </a:r>
            <a:r>
              <a:rPr kumimoji="1" lang="ko-KR" altLang="en-US" sz="1400" b="1" dirty="0" err="1">
                <a:solidFill>
                  <a:srgbClr val="0070C0"/>
                </a:solidFill>
                <a:latin typeface="+mj-ea"/>
                <a:ea typeface="+mj-ea"/>
              </a:rPr>
              <a:t>으로</a:t>
            </a:r>
            <a:r>
              <a:rPr kumimoji="1" lang="ko-KR" altLang="en-US" sz="1400" b="1" dirty="0">
                <a:solidFill>
                  <a:srgbClr val="0070C0"/>
                </a:solidFill>
                <a:latin typeface="+mj-ea"/>
                <a:ea typeface="+mj-ea"/>
              </a:rPr>
              <a:t> 실현</a:t>
            </a:r>
            <a:r>
              <a:rPr kumimoji="1" lang="ko-KR" altLang="en-US" sz="1400" dirty="0">
                <a:latin typeface="+mj-ea"/>
                <a:ea typeface="+mj-ea"/>
              </a:rPr>
              <a:t>하는데</a:t>
            </a:r>
            <a:r>
              <a:rPr kumimoji="1" lang="en-US" altLang="ko-KR" sz="1400" dirty="0">
                <a:latin typeface="+mj-ea"/>
                <a:ea typeface="+mj-ea"/>
              </a:rPr>
              <a:t> (how), </a:t>
            </a:r>
            <a:r>
              <a:rPr kumimoji="1" lang="ko-KR" altLang="en-US" sz="1400" dirty="0">
                <a:latin typeface="+mj-ea"/>
                <a:ea typeface="+mj-ea"/>
              </a:rPr>
              <a:t>보다 더 나아가 </a:t>
            </a:r>
            <a:r>
              <a:rPr kumimoji="1" lang="ko-KR" altLang="en-US" sz="1400" b="1" dirty="0">
                <a:solidFill>
                  <a:srgbClr val="FF0000"/>
                </a:solidFill>
                <a:latin typeface="+mj-ea"/>
                <a:ea typeface="+mj-ea"/>
              </a:rPr>
              <a:t>각 부품들은 외부요소인 기술 발전으로 </a:t>
            </a:r>
            <a:r>
              <a:rPr kumimoji="1" lang="ko-KR" altLang="en-US" sz="1400" b="1" dirty="0" err="1">
                <a:solidFill>
                  <a:srgbClr val="FF0000"/>
                </a:solidFill>
                <a:latin typeface="+mj-ea"/>
                <a:ea typeface="+mj-ea"/>
              </a:rPr>
              <a:t>부터</a:t>
            </a:r>
            <a:r>
              <a:rPr kumimoji="1" lang="ko-KR" altLang="en-US" sz="1400" b="1" dirty="0">
                <a:solidFill>
                  <a:srgbClr val="FF0000"/>
                </a:solidFill>
                <a:latin typeface="+mj-ea"/>
                <a:ea typeface="+mj-ea"/>
              </a:rPr>
              <a:t> 발생</a:t>
            </a:r>
            <a:r>
              <a:rPr kumimoji="1" lang="ko-KR" altLang="en-US" sz="1400" dirty="0">
                <a:latin typeface="+mj-ea"/>
                <a:ea typeface="+mj-ea"/>
              </a:rPr>
              <a:t>한다</a:t>
            </a:r>
            <a:r>
              <a:rPr kumimoji="1" lang="en-US" altLang="ko-KR" sz="1400" dirty="0">
                <a:latin typeface="+mj-ea"/>
                <a:ea typeface="+mj-ea"/>
              </a:rPr>
              <a:t>.</a:t>
            </a:r>
            <a:endParaRPr kumimoji="1" lang="en-US" altLang="ko-Kore-KR" sz="1400" dirty="0">
              <a:latin typeface="+mj-ea"/>
              <a:ea typeface="+mj-ea"/>
            </a:endParaRPr>
          </a:p>
          <a:p>
            <a:pPr marL="0" indent="0">
              <a:lnSpc>
                <a:spcPct val="120000"/>
              </a:lnSpc>
              <a:buNone/>
            </a:pPr>
            <a:r>
              <a:rPr kumimoji="1" lang="ko-Kore-KR" altLang="en-US" sz="1400" dirty="0">
                <a:latin typeface="+mj-ea"/>
                <a:ea typeface="+mj-ea"/>
              </a:rPr>
              <a:t>따라서</a:t>
            </a:r>
            <a:r>
              <a:rPr kumimoji="1" lang="en-US" altLang="ko-Kore-KR" sz="1400" dirty="0">
                <a:latin typeface="+mj-ea"/>
                <a:ea typeface="+mj-ea"/>
              </a:rPr>
              <a:t>, </a:t>
            </a:r>
            <a:r>
              <a:rPr kumimoji="1" lang="ko-Kore-KR" altLang="en-US" sz="1400" dirty="0">
                <a:latin typeface="+mj-ea"/>
                <a:ea typeface="+mj-ea"/>
              </a:rPr>
              <a:t>기술 발전과 소비자들의 니즈는</a:t>
            </a:r>
            <a:r>
              <a:rPr kumimoji="1" lang="en-US" altLang="ko-Kore-KR" sz="1400" dirty="0">
                <a:latin typeface="+mj-ea"/>
                <a:ea typeface="+mj-ea"/>
              </a:rPr>
              <a:t>, </a:t>
            </a:r>
            <a:r>
              <a:rPr kumimoji="1" lang="ko-Kore-KR" altLang="en-US" sz="1400" dirty="0">
                <a:latin typeface="+mj-ea"/>
                <a:ea typeface="+mj-ea"/>
              </a:rPr>
              <a:t>둘다 외적 요인이지만</a:t>
            </a:r>
            <a:r>
              <a:rPr kumimoji="1" lang="en-US" altLang="ko-Kore-KR" sz="1400" dirty="0">
                <a:latin typeface="+mj-ea"/>
                <a:ea typeface="+mj-ea"/>
              </a:rPr>
              <a:t>, direct mapping </a:t>
            </a:r>
            <a:r>
              <a:rPr kumimoji="1" lang="ko-Kore-KR" altLang="en-US" sz="1400" dirty="0">
                <a:latin typeface="+mj-ea"/>
                <a:ea typeface="+mj-ea"/>
              </a:rPr>
              <a:t>이 아닌</a:t>
            </a:r>
            <a:r>
              <a:rPr kumimoji="1" lang="en-US" altLang="ko-Kore-KR" sz="1400" dirty="0">
                <a:latin typeface="+mj-ea"/>
                <a:ea typeface="+mj-ea"/>
              </a:rPr>
              <a:t>, </a:t>
            </a:r>
            <a:r>
              <a:rPr kumimoji="1" lang="ko-Kore-KR" altLang="en-US" sz="1400" dirty="0">
                <a:latin typeface="+mj-ea"/>
                <a:ea typeface="+mj-ea"/>
              </a:rPr>
              <a:t>제품 </a:t>
            </a:r>
            <a:r>
              <a:rPr kumimoji="1" lang="en-US" altLang="ko-Kore-KR" sz="1400" dirty="0">
                <a:latin typeface="+mj-ea"/>
                <a:ea typeface="+mj-ea"/>
              </a:rPr>
              <a:t>(modules)</a:t>
            </a:r>
            <a:r>
              <a:rPr kumimoji="1" lang="ko-Kore-KR" altLang="en-US" sz="1400" dirty="0">
                <a:latin typeface="+mj-ea"/>
                <a:ea typeface="+mj-ea"/>
              </a:rPr>
              <a:t>로 부터 서로 </a:t>
            </a:r>
            <a:r>
              <a:rPr kumimoji="1" lang="en-US" altLang="ko-Kore-KR" sz="1400" dirty="0">
                <a:latin typeface="+mj-ea"/>
                <a:ea typeface="+mj-ea"/>
              </a:rPr>
              <a:t>communication </a:t>
            </a:r>
            <a:r>
              <a:rPr kumimoji="1" lang="ko-Kore-KR" altLang="en-US" sz="1400" dirty="0">
                <a:latin typeface="+mj-ea"/>
                <a:ea typeface="+mj-ea"/>
              </a:rPr>
              <a:t>한다</a:t>
            </a:r>
            <a:r>
              <a:rPr kumimoji="1" lang="en-US" altLang="ko-Kore-KR" sz="1400" dirty="0">
                <a:latin typeface="+mj-ea"/>
                <a:ea typeface="+mj-ea"/>
              </a:rPr>
              <a:t>.</a:t>
            </a:r>
            <a:endParaRPr lang="ko-Kore-KR" altLang="en-US" sz="1400" dirty="0"/>
          </a:p>
        </p:txBody>
      </p:sp>
      <p:pic>
        <p:nvPicPr>
          <p:cNvPr id="8" name="내용 개체 틀 7">
            <a:extLst>
              <a:ext uri="{FF2B5EF4-FFF2-40B4-BE49-F238E27FC236}">
                <a16:creationId xmlns:a16="http://schemas.microsoft.com/office/drawing/2014/main" id="{31E43252-C2DB-214A-2E99-77DD7441107C}"/>
              </a:ext>
            </a:extLst>
          </p:cNvPr>
          <p:cNvPicPr>
            <a:picLocks noGrp="1" noChangeAspect="1"/>
          </p:cNvPicPr>
          <p:nvPr>
            <p:ph idx="1"/>
          </p:nvPr>
        </p:nvPicPr>
        <p:blipFill>
          <a:blip r:embed="rId3"/>
          <a:stretch>
            <a:fillRect/>
          </a:stretch>
        </p:blipFill>
        <p:spPr>
          <a:xfrm>
            <a:off x="-6097756" y="863341"/>
            <a:ext cx="5854941" cy="4351338"/>
          </a:xfrm>
        </p:spPr>
      </p:pic>
      <p:grpSp>
        <p:nvGrpSpPr>
          <p:cNvPr id="63" name="그룹 62">
            <a:extLst>
              <a:ext uri="{FF2B5EF4-FFF2-40B4-BE49-F238E27FC236}">
                <a16:creationId xmlns:a16="http://schemas.microsoft.com/office/drawing/2014/main" id="{CB76B78C-AF61-93AC-0116-3217D4D3E291}"/>
              </a:ext>
            </a:extLst>
          </p:cNvPr>
          <p:cNvGrpSpPr/>
          <p:nvPr/>
        </p:nvGrpSpPr>
        <p:grpSpPr>
          <a:xfrm>
            <a:off x="1195318" y="1187184"/>
            <a:ext cx="8897224" cy="3942178"/>
            <a:chOff x="1569391" y="917468"/>
            <a:chExt cx="8897224" cy="3942178"/>
          </a:xfrm>
        </p:grpSpPr>
        <p:sp>
          <p:nvSpPr>
            <p:cNvPr id="9" name="타원 8">
              <a:extLst>
                <a:ext uri="{FF2B5EF4-FFF2-40B4-BE49-F238E27FC236}">
                  <a16:creationId xmlns:a16="http://schemas.microsoft.com/office/drawing/2014/main" id="{020EFBC9-8E8D-2C69-FBFC-8BDBCC5339C8}"/>
                </a:ext>
              </a:extLst>
            </p:cNvPr>
            <p:cNvSpPr/>
            <p:nvPr/>
          </p:nvSpPr>
          <p:spPr>
            <a:xfrm>
              <a:off x="8523515" y="1218374"/>
              <a:ext cx="1943100" cy="36412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0" name="타원 9">
              <a:extLst>
                <a:ext uri="{FF2B5EF4-FFF2-40B4-BE49-F238E27FC236}">
                  <a16:creationId xmlns:a16="http://schemas.microsoft.com/office/drawing/2014/main" id="{BBECB0A1-D10C-8F41-C4EF-5F6D4E1FA336}"/>
                </a:ext>
              </a:extLst>
            </p:cNvPr>
            <p:cNvSpPr/>
            <p:nvPr/>
          </p:nvSpPr>
          <p:spPr>
            <a:xfrm>
              <a:off x="4865915" y="1218374"/>
              <a:ext cx="1943100" cy="36412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 name="타원 10">
              <a:extLst>
                <a:ext uri="{FF2B5EF4-FFF2-40B4-BE49-F238E27FC236}">
                  <a16:creationId xmlns:a16="http://schemas.microsoft.com/office/drawing/2014/main" id="{834C94D2-FC42-10F4-6EFF-9E1B1B3F60D7}"/>
                </a:ext>
              </a:extLst>
            </p:cNvPr>
            <p:cNvSpPr/>
            <p:nvPr/>
          </p:nvSpPr>
          <p:spPr>
            <a:xfrm>
              <a:off x="1569391" y="1218374"/>
              <a:ext cx="1943100" cy="36412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2" name="타원 11">
              <a:extLst>
                <a:ext uri="{FF2B5EF4-FFF2-40B4-BE49-F238E27FC236}">
                  <a16:creationId xmlns:a16="http://schemas.microsoft.com/office/drawing/2014/main" id="{61FDD00B-6ACD-9AC1-088B-F6FE5F7A6BC1}"/>
                </a:ext>
              </a:extLst>
            </p:cNvPr>
            <p:cNvSpPr/>
            <p:nvPr/>
          </p:nvSpPr>
          <p:spPr>
            <a:xfrm>
              <a:off x="9314024" y="1575142"/>
              <a:ext cx="362082" cy="36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3" name="타원 12">
              <a:extLst>
                <a:ext uri="{FF2B5EF4-FFF2-40B4-BE49-F238E27FC236}">
                  <a16:creationId xmlns:a16="http://schemas.microsoft.com/office/drawing/2014/main" id="{A7CC39B0-3BA8-AE93-3F15-4C0C6F0479EA}"/>
                </a:ext>
              </a:extLst>
            </p:cNvPr>
            <p:cNvSpPr/>
            <p:nvPr/>
          </p:nvSpPr>
          <p:spPr>
            <a:xfrm>
              <a:off x="9314024" y="2833419"/>
              <a:ext cx="362082" cy="36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 name="타원 13">
              <a:extLst>
                <a:ext uri="{FF2B5EF4-FFF2-40B4-BE49-F238E27FC236}">
                  <a16:creationId xmlns:a16="http://schemas.microsoft.com/office/drawing/2014/main" id="{002C6A19-CE95-2304-F7F9-AABEE09E8A96}"/>
                </a:ext>
              </a:extLst>
            </p:cNvPr>
            <p:cNvSpPr/>
            <p:nvPr/>
          </p:nvSpPr>
          <p:spPr>
            <a:xfrm>
              <a:off x="9301532" y="3903949"/>
              <a:ext cx="362082" cy="36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6" name="타원 15">
              <a:extLst>
                <a:ext uri="{FF2B5EF4-FFF2-40B4-BE49-F238E27FC236}">
                  <a16:creationId xmlns:a16="http://schemas.microsoft.com/office/drawing/2014/main" id="{D0E51469-8391-77D4-CB36-8564F833E68B}"/>
                </a:ext>
              </a:extLst>
            </p:cNvPr>
            <p:cNvSpPr/>
            <p:nvPr/>
          </p:nvSpPr>
          <p:spPr>
            <a:xfrm>
              <a:off x="5640882" y="1575142"/>
              <a:ext cx="362082" cy="36208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7" name="타원 16">
              <a:extLst>
                <a:ext uri="{FF2B5EF4-FFF2-40B4-BE49-F238E27FC236}">
                  <a16:creationId xmlns:a16="http://schemas.microsoft.com/office/drawing/2014/main" id="{0656FD7C-5E12-F6BD-5581-9A7F320981E7}"/>
                </a:ext>
              </a:extLst>
            </p:cNvPr>
            <p:cNvSpPr/>
            <p:nvPr/>
          </p:nvSpPr>
          <p:spPr>
            <a:xfrm>
              <a:off x="5640882" y="2833419"/>
              <a:ext cx="362082" cy="36208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8" name="타원 17">
              <a:extLst>
                <a:ext uri="{FF2B5EF4-FFF2-40B4-BE49-F238E27FC236}">
                  <a16:creationId xmlns:a16="http://schemas.microsoft.com/office/drawing/2014/main" id="{FDD111E7-8546-0E97-BAB9-3D803D872353}"/>
                </a:ext>
              </a:extLst>
            </p:cNvPr>
            <p:cNvSpPr/>
            <p:nvPr/>
          </p:nvSpPr>
          <p:spPr>
            <a:xfrm>
              <a:off x="5640882" y="4144911"/>
              <a:ext cx="362082" cy="36208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9" name="타원 18">
              <a:extLst>
                <a:ext uri="{FF2B5EF4-FFF2-40B4-BE49-F238E27FC236}">
                  <a16:creationId xmlns:a16="http://schemas.microsoft.com/office/drawing/2014/main" id="{C4284FFC-2A9C-864E-18EC-72B921BBD883}"/>
                </a:ext>
              </a:extLst>
            </p:cNvPr>
            <p:cNvSpPr/>
            <p:nvPr/>
          </p:nvSpPr>
          <p:spPr>
            <a:xfrm>
              <a:off x="5640882" y="2238508"/>
              <a:ext cx="362082" cy="36208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1" name="타원 20">
              <a:extLst>
                <a:ext uri="{FF2B5EF4-FFF2-40B4-BE49-F238E27FC236}">
                  <a16:creationId xmlns:a16="http://schemas.microsoft.com/office/drawing/2014/main" id="{5E4D9FAA-C6BA-9850-AFC6-1A6A684EF772}"/>
                </a:ext>
              </a:extLst>
            </p:cNvPr>
            <p:cNvSpPr/>
            <p:nvPr/>
          </p:nvSpPr>
          <p:spPr>
            <a:xfrm>
              <a:off x="5640882" y="3538498"/>
              <a:ext cx="362082" cy="36208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2" name="타원 21">
              <a:extLst>
                <a:ext uri="{FF2B5EF4-FFF2-40B4-BE49-F238E27FC236}">
                  <a16:creationId xmlns:a16="http://schemas.microsoft.com/office/drawing/2014/main" id="{6619F04C-47B7-AB61-EA56-667E6C65B34E}"/>
                </a:ext>
              </a:extLst>
            </p:cNvPr>
            <p:cNvSpPr/>
            <p:nvPr/>
          </p:nvSpPr>
          <p:spPr>
            <a:xfrm>
              <a:off x="2334853" y="1817910"/>
              <a:ext cx="362082" cy="36208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3" name="타원 22">
              <a:extLst>
                <a:ext uri="{FF2B5EF4-FFF2-40B4-BE49-F238E27FC236}">
                  <a16:creationId xmlns:a16="http://schemas.microsoft.com/office/drawing/2014/main" id="{DF7720EA-52FF-4307-47B6-53DF2E82B938}"/>
                </a:ext>
              </a:extLst>
            </p:cNvPr>
            <p:cNvSpPr/>
            <p:nvPr/>
          </p:nvSpPr>
          <p:spPr>
            <a:xfrm>
              <a:off x="2334853" y="3076187"/>
              <a:ext cx="362082" cy="36208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4" name="타원 23">
              <a:extLst>
                <a:ext uri="{FF2B5EF4-FFF2-40B4-BE49-F238E27FC236}">
                  <a16:creationId xmlns:a16="http://schemas.microsoft.com/office/drawing/2014/main" id="{548A68C7-3373-250D-35CC-F7B2ED0E1663}"/>
                </a:ext>
              </a:extLst>
            </p:cNvPr>
            <p:cNvSpPr/>
            <p:nvPr/>
          </p:nvSpPr>
          <p:spPr>
            <a:xfrm>
              <a:off x="2334853" y="2481276"/>
              <a:ext cx="362082" cy="36208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5" name="타원 24">
              <a:extLst>
                <a:ext uri="{FF2B5EF4-FFF2-40B4-BE49-F238E27FC236}">
                  <a16:creationId xmlns:a16="http://schemas.microsoft.com/office/drawing/2014/main" id="{A9406D91-0B15-A0FC-A6AC-C211D5426643}"/>
                </a:ext>
              </a:extLst>
            </p:cNvPr>
            <p:cNvSpPr/>
            <p:nvPr/>
          </p:nvSpPr>
          <p:spPr>
            <a:xfrm>
              <a:off x="2334853" y="3781266"/>
              <a:ext cx="362082" cy="36208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27" name="직선 화살표 연결선 26">
              <a:extLst>
                <a:ext uri="{FF2B5EF4-FFF2-40B4-BE49-F238E27FC236}">
                  <a16:creationId xmlns:a16="http://schemas.microsoft.com/office/drawing/2014/main" id="{65011E69-9468-14AC-69D3-4249E4AA2F99}"/>
                </a:ext>
              </a:extLst>
            </p:cNvPr>
            <p:cNvCxnSpPr>
              <a:stCxn id="12" idx="2"/>
              <a:endCxn id="19" idx="6"/>
            </p:cNvCxnSpPr>
            <p:nvPr/>
          </p:nvCxnSpPr>
          <p:spPr>
            <a:xfrm flipH="1">
              <a:off x="6002964" y="1756183"/>
              <a:ext cx="3311060" cy="66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D64B7810-2F0D-3D46-65B0-74B6A59A414A}"/>
                </a:ext>
              </a:extLst>
            </p:cNvPr>
            <p:cNvCxnSpPr>
              <a:cxnSpLocks/>
              <a:stCxn id="12" idx="3"/>
            </p:cNvCxnSpPr>
            <p:nvPr/>
          </p:nvCxnSpPr>
          <p:spPr>
            <a:xfrm flipH="1">
              <a:off x="6002964" y="1884198"/>
              <a:ext cx="3364086" cy="1111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0A63E8ED-6D4C-8299-5D2C-C717D64EC90E}"/>
                </a:ext>
              </a:extLst>
            </p:cNvPr>
            <p:cNvCxnSpPr>
              <a:cxnSpLocks/>
              <a:stCxn id="13" idx="2"/>
              <a:endCxn id="18" idx="6"/>
            </p:cNvCxnSpPr>
            <p:nvPr/>
          </p:nvCxnSpPr>
          <p:spPr>
            <a:xfrm flipH="1">
              <a:off x="6002964" y="3014460"/>
              <a:ext cx="3311060" cy="1311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08754BFC-D659-D530-AAD9-91625F1AF60F}"/>
                </a:ext>
              </a:extLst>
            </p:cNvPr>
            <p:cNvCxnSpPr>
              <a:cxnSpLocks/>
              <a:stCxn id="14" idx="2"/>
              <a:endCxn id="16" idx="6"/>
            </p:cNvCxnSpPr>
            <p:nvPr/>
          </p:nvCxnSpPr>
          <p:spPr>
            <a:xfrm flipH="1" flipV="1">
              <a:off x="6002964" y="1756183"/>
              <a:ext cx="3298568" cy="2328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6A74D9FF-3551-CD5F-AADB-2439F97DAD34}"/>
                </a:ext>
              </a:extLst>
            </p:cNvPr>
            <p:cNvCxnSpPr>
              <a:cxnSpLocks/>
              <a:stCxn id="14" idx="1"/>
              <a:endCxn id="21" idx="6"/>
            </p:cNvCxnSpPr>
            <p:nvPr/>
          </p:nvCxnSpPr>
          <p:spPr>
            <a:xfrm flipH="1" flipV="1">
              <a:off x="6002964" y="3719539"/>
              <a:ext cx="3351594" cy="237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269D3BAD-7DAF-97E7-0018-3AE562295AA8}"/>
                </a:ext>
              </a:extLst>
            </p:cNvPr>
            <p:cNvCxnSpPr>
              <a:cxnSpLocks/>
              <a:stCxn id="22" idx="6"/>
              <a:endCxn id="16" idx="2"/>
            </p:cNvCxnSpPr>
            <p:nvPr/>
          </p:nvCxnSpPr>
          <p:spPr>
            <a:xfrm flipV="1">
              <a:off x="2696935" y="1756183"/>
              <a:ext cx="2943947" cy="2427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638EAA56-5C7F-7839-2F9D-5AC40C2D343A}"/>
                </a:ext>
              </a:extLst>
            </p:cNvPr>
            <p:cNvCxnSpPr>
              <a:cxnSpLocks/>
              <a:stCxn id="24" idx="6"/>
              <a:endCxn id="17" idx="2"/>
            </p:cNvCxnSpPr>
            <p:nvPr/>
          </p:nvCxnSpPr>
          <p:spPr>
            <a:xfrm>
              <a:off x="2696935" y="2662317"/>
              <a:ext cx="2943947" cy="3521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직선 화살표 연결선 48">
              <a:extLst>
                <a:ext uri="{FF2B5EF4-FFF2-40B4-BE49-F238E27FC236}">
                  <a16:creationId xmlns:a16="http://schemas.microsoft.com/office/drawing/2014/main" id="{1E4D7078-3A8B-CF1A-49A2-356015B8A104}"/>
                </a:ext>
              </a:extLst>
            </p:cNvPr>
            <p:cNvCxnSpPr>
              <a:cxnSpLocks/>
              <a:stCxn id="23" idx="6"/>
              <a:endCxn id="19" idx="2"/>
            </p:cNvCxnSpPr>
            <p:nvPr/>
          </p:nvCxnSpPr>
          <p:spPr>
            <a:xfrm flipV="1">
              <a:off x="2696935" y="2419549"/>
              <a:ext cx="2943947" cy="8376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DB4D2CA1-95DC-CC9F-6E3B-FACC18E0FDD2}"/>
                </a:ext>
              </a:extLst>
            </p:cNvPr>
            <p:cNvCxnSpPr>
              <a:cxnSpLocks/>
              <a:stCxn id="58" idx="6"/>
              <a:endCxn id="18" idx="2"/>
            </p:cNvCxnSpPr>
            <p:nvPr/>
          </p:nvCxnSpPr>
          <p:spPr>
            <a:xfrm flipV="1">
              <a:off x="2721982" y="4325952"/>
              <a:ext cx="2918900" cy="186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4EAD9FF5-022C-8FAC-3FF2-5AE8C44C22BA}"/>
                </a:ext>
              </a:extLst>
            </p:cNvPr>
            <p:cNvCxnSpPr>
              <a:cxnSpLocks/>
              <a:stCxn id="25" idx="7"/>
              <a:endCxn id="21" idx="2"/>
            </p:cNvCxnSpPr>
            <p:nvPr/>
          </p:nvCxnSpPr>
          <p:spPr>
            <a:xfrm flipV="1">
              <a:off x="2643909" y="3719539"/>
              <a:ext cx="2996973" cy="1147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타원 57">
              <a:extLst>
                <a:ext uri="{FF2B5EF4-FFF2-40B4-BE49-F238E27FC236}">
                  <a16:creationId xmlns:a16="http://schemas.microsoft.com/office/drawing/2014/main" id="{458CA10E-CDAD-59DB-56A6-5F3AB9C4BFF9}"/>
                </a:ext>
              </a:extLst>
            </p:cNvPr>
            <p:cNvSpPr/>
            <p:nvPr/>
          </p:nvSpPr>
          <p:spPr>
            <a:xfrm>
              <a:off x="2359900" y="4331111"/>
              <a:ext cx="362082" cy="36208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0" name="직사각형 59">
              <a:extLst>
                <a:ext uri="{FF2B5EF4-FFF2-40B4-BE49-F238E27FC236}">
                  <a16:creationId xmlns:a16="http://schemas.microsoft.com/office/drawing/2014/main" id="{19D04609-A9CB-4D01-79A8-E01A2815FB22}"/>
                </a:ext>
              </a:extLst>
            </p:cNvPr>
            <p:cNvSpPr/>
            <p:nvPr/>
          </p:nvSpPr>
          <p:spPr>
            <a:xfrm>
              <a:off x="8679511" y="945642"/>
              <a:ext cx="1662545" cy="355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ore-KR" altLang="en-US" dirty="0"/>
                <a:t>소비자</a:t>
              </a:r>
              <a:r>
                <a:rPr kumimoji="1" lang="ko-KR" altLang="en-US" dirty="0"/>
                <a:t> </a:t>
              </a:r>
              <a:r>
                <a:rPr kumimoji="1" lang="en-US" altLang="ko-KR" dirty="0"/>
                <a:t>(</a:t>
              </a:r>
              <a:r>
                <a:rPr kumimoji="1" lang="ko-KR" altLang="en-US" dirty="0"/>
                <a:t>외부</a:t>
              </a:r>
              <a:r>
                <a:rPr kumimoji="1" lang="en-US" altLang="ko-KR" dirty="0"/>
                <a:t>)</a:t>
              </a:r>
              <a:endParaRPr kumimoji="1" lang="ko-Kore-KR" altLang="en-US" dirty="0"/>
            </a:p>
          </p:txBody>
        </p:sp>
        <p:sp>
          <p:nvSpPr>
            <p:cNvPr id="61" name="직사각형 60">
              <a:extLst>
                <a:ext uri="{FF2B5EF4-FFF2-40B4-BE49-F238E27FC236}">
                  <a16:creationId xmlns:a16="http://schemas.microsoft.com/office/drawing/2014/main" id="{62E1C40C-27E6-5F78-D748-0B5A66F2E975}"/>
                </a:ext>
              </a:extLst>
            </p:cNvPr>
            <p:cNvSpPr/>
            <p:nvPr/>
          </p:nvSpPr>
          <p:spPr>
            <a:xfrm>
              <a:off x="5008057" y="945642"/>
              <a:ext cx="1662545" cy="35503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ore-KR" altLang="en-US" dirty="0"/>
                <a:t>제품</a:t>
              </a:r>
              <a:r>
                <a:rPr kumimoji="1" lang="ko-KR" altLang="en-US" dirty="0"/>
                <a:t> </a:t>
              </a:r>
              <a:r>
                <a:rPr kumimoji="1" lang="en-US" altLang="ko-KR" dirty="0"/>
                <a:t>(</a:t>
              </a:r>
              <a:r>
                <a:rPr kumimoji="1" lang="ko-KR" altLang="en-US" dirty="0"/>
                <a:t>내부</a:t>
              </a:r>
              <a:r>
                <a:rPr kumimoji="1" lang="en-US" altLang="ko-KR" dirty="0"/>
                <a:t>)</a:t>
              </a:r>
              <a:endParaRPr kumimoji="1" lang="ko-Kore-KR" altLang="en-US" dirty="0"/>
            </a:p>
          </p:txBody>
        </p:sp>
        <p:sp>
          <p:nvSpPr>
            <p:cNvPr id="62" name="직사각형 61">
              <a:extLst>
                <a:ext uri="{FF2B5EF4-FFF2-40B4-BE49-F238E27FC236}">
                  <a16:creationId xmlns:a16="http://schemas.microsoft.com/office/drawing/2014/main" id="{C85A28A6-7166-FB82-0780-5A5269FF678D}"/>
                </a:ext>
              </a:extLst>
            </p:cNvPr>
            <p:cNvSpPr/>
            <p:nvPr/>
          </p:nvSpPr>
          <p:spPr>
            <a:xfrm>
              <a:off x="1656990" y="917468"/>
              <a:ext cx="1662545" cy="35503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ore-KR" altLang="en-US" dirty="0"/>
                <a:t>기술</a:t>
              </a:r>
              <a:r>
                <a:rPr kumimoji="1" lang="ko-KR" altLang="en-US" dirty="0"/>
                <a:t> </a:t>
              </a:r>
              <a:r>
                <a:rPr kumimoji="1" lang="en-US" altLang="ko-KR" dirty="0"/>
                <a:t>(</a:t>
              </a:r>
              <a:r>
                <a:rPr kumimoji="1" lang="ko-KR" altLang="en-US" dirty="0"/>
                <a:t>외부</a:t>
              </a:r>
              <a:r>
                <a:rPr kumimoji="1" lang="en-US" altLang="ko-KR" dirty="0"/>
                <a:t>)</a:t>
              </a:r>
              <a:endParaRPr kumimoji="1" lang="ko-Kore-KR" altLang="en-US" dirty="0"/>
            </a:p>
          </p:txBody>
        </p:sp>
      </p:grpSp>
      <p:sp>
        <p:nvSpPr>
          <p:cNvPr id="65" name="왼쪽 화살표[L] 64">
            <a:extLst>
              <a:ext uri="{FF2B5EF4-FFF2-40B4-BE49-F238E27FC236}">
                <a16:creationId xmlns:a16="http://schemas.microsoft.com/office/drawing/2014/main" id="{6C9826A8-F685-3012-35D7-8359A44C1767}"/>
              </a:ext>
            </a:extLst>
          </p:cNvPr>
          <p:cNvSpPr/>
          <p:nvPr/>
        </p:nvSpPr>
        <p:spPr>
          <a:xfrm>
            <a:off x="6640865" y="1167807"/>
            <a:ext cx="1274619" cy="3859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(1)</a:t>
            </a:r>
            <a:endParaRPr kumimoji="1" lang="ko-Kore-KR" altLang="en-US" dirty="0"/>
          </a:p>
        </p:txBody>
      </p:sp>
      <p:sp>
        <p:nvSpPr>
          <p:cNvPr id="66" name="왼쪽 화살표[L] 65">
            <a:extLst>
              <a:ext uri="{FF2B5EF4-FFF2-40B4-BE49-F238E27FC236}">
                <a16:creationId xmlns:a16="http://schemas.microsoft.com/office/drawing/2014/main" id="{566BF8B4-2DB5-AB58-A966-7E1B1C7ED0EA}"/>
              </a:ext>
            </a:extLst>
          </p:cNvPr>
          <p:cNvSpPr/>
          <p:nvPr/>
        </p:nvSpPr>
        <p:spPr>
          <a:xfrm>
            <a:off x="3184343" y="1367220"/>
            <a:ext cx="1274619" cy="385947"/>
          </a:xfrm>
          <a:prstGeom prst="lef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(2)</a:t>
            </a:r>
            <a:endParaRPr kumimoji="1" lang="ko-Kore-KR" altLang="en-US" dirty="0"/>
          </a:p>
        </p:txBody>
      </p:sp>
      <p:sp>
        <p:nvSpPr>
          <p:cNvPr id="68" name="오른쪽 화살표[R] 67">
            <a:extLst>
              <a:ext uri="{FF2B5EF4-FFF2-40B4-BE49-F238E27FC236}">
                <a16:creationId xmlns:a16="http://schemas.microsoft.com/office/drawing/2014/main" id="{E232F200-98DB-2541-6688-33DE903D90C0}"/>
              </a:ext>
            </a:extLst>
          </p:cNvPr>
          <p:cNvSpPr/>
          <p:nvPr/>
        </p:nvSpPr>
        <p:spPr>
          <a:xfrm>
            <a:off x="3238974" y="1010285"/>
            <a:ext cx="1307499" cy="37052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(3)</a:t>
            </a:r>
            <a:endParaRPr kumimoji="1" lang="ko-Kore-KR" altLang="en-US" dirty="0"/>
          </a:p>
        </p:txBody>
      </p:sp>
      <p:sp>
        <p:nvSpPr>
          <p:cNvPr id="69" name="L 도형 68">
            <a:extLst>
              <a:ext uri="{FF2B5EF4-FFF2-40B4-BE49-F238E27FC236}">
                <a16:creationId xmlns:a16="http://schemas.microsoft.com/office/drawing/2014/main" id="{78C2CF60-1837-DD03-D103-24BD2B027A44}"/>
              </a:ext>
            </a:extLst>
          </p:cNvPr>
          <p:cNvSpPr/>
          <p:nvPr/>
        </p:nvSpPr>
        <p:spPr>
          <a:xfrm rot="18919213">
            <a:off x="3578256" y="567918"/>
            <a:ext cx="486790" cy="346923"/>
          </a:xfrm>
          <a:prstGeom prst="corner">
            <a:avLst>
              <a:gd name="adj1" fmla="val 31811"/>
              <a:gd name="adj2" fmla="val 2921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ysClr val="windowText" lastClr="000000"/>
              </a:solidFill>
            </a:endParaRPr>
          </a:p>
        </p:txBody>
      </p:sp>
      <p:sp>
        <p:nvSpPr>
          <p:cNvPr id="70" name="오른쪽 화살표[R] 69">
            <a:extLst>
              <a:ext uri="{FF2B5EF4-FFF2-40B4-BE49-F238E27FC236}">
                <a16:creationId xmlns:a16="http://schemas.microsoft.com/office/drawing/2014/main" id="{02267181-EEE2-7F90-EDC6-A9FCF0323B31}"/>
              </a:ext>
            </a:extLst>
          </p:cNvPr>
          <p:cNvSpPr/>
          <p:nvPr/>
        </p:nvSpPr>
        <p:spPr>
          <a:xfrm>
            <a:off x="6670264" y="1542217"/>
            <a:ext cx="1307499" cy="370529"/>
          </a:xfrm>
          <a:prstGeom prs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(4)</a:t>
            </a:r>
            <a:endParaRPr kumimoji="1" lang="ko-Kore-KR" altLang="en-US" dirty="0"/>
          </a:p>
        </p:txBody>
      </p:sp>
      <p:sp>
        <p:nvSpPr>
          <p:cNvPr id="72" name="십자형[C] 71">
            <a:extLst>
              <a:ext uri="{FF2B5EF4-FFF2-40B4-BE49-F238E27FC236}">
                <a16:creationId xmlns:a16="http://schemas.microsoft.com/office/drawing/2014/main" id="{25B6EFCB-C622-697B-DFAC-A5048D743566}"/>
              </a:ext>
            </a:extLst>
          </p:cNvPr>
          <p:cNvSpPr/>
          <p:nvPr/>
        </p:nvSpPr>
        <p:spPr>
          <a:xfrm rot="18695789">
            <a:off x="7084455" y="1506195"/>
            <a:ext cx="415473" cy="415473"/>
          </a:xfrm>
          <a:prstGeom prst="plus">
            <a:avLst>
              <a:gd name="adj" fmla="val 38578"/>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4097588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FA1D1D-5842-2DF8-BBEB-862F8283FD9A}"/>
              </a:ext>
            </a:extLst>
          </p:cNvPr>
          <p:cNvSpPr>
            <a:spLocks noGrp="1"/>
          </p:cNvSpPr>
          <p:nvPr>
            <p:ph type="title"/>
          </p:nvPr>
        </p:nvSpPr>
        <p:spPr>
          <a:xfrm>
            <a:off x="0" y="16674"/>
            <a:ext cx="12192000" cy="1036061"/>
          </a:xfrm>
        </p:spPr>
        <p:txBody>
          <a:bodyPr>
            <a:normAutofit/>
          </a:bodyPr>
          <a:lstStyle/>
          <a:p>
            <a:r>
              <a:rPr kumimoji="1" lang="ko-KR" altLang="en-US" sz="2400" dirty="0"/>
              <a:t>기술 발전의 속도는 </a:t>
            </a:r>
            <a:r>
              <a:rPr kumimoji="1" lang="en-US" altLang="ko-KR" sz="2400" b="1" dirty="0"/>
              <a:t>independent</a:t>
            </a:r>
            <a:r>
              <a:rPr kumimoji="1" lang="en-US" altLang="ko-KR" sz="2400" dirty="0"/>
              <a:t> and </a:t>
            </a:r>
            <a:r>
              <a:rPr kumimoji="1" lang="en-US" altLang="ko-KR" sz="2400" b="1" dirty="0"/>
              <a:t>given probability</a:t>
            </a:r>
            <a:r>
              <a:rPr kumimoji="1" lang="en-US" altLang="ko-KR" sz="2400" dirty="0"/>
              <a:t>?)</a:t>
            </a:r>
            <a:endParaRPr kumimoji="1" lang="ko-Kore-KR" altLang="en-US" sz="2400" dirty="0"/>
          </a:p>
        </p:txBody>
      </p:sp>
      <p:pic>
        <p:nvPicPr>
          <p:cNvPr id="8" name="내용 개체 틀 7">
            <a:extLst>
              <a:ext uri="{FF2B5EF4-FFF2-40B4-BE49-F238E27FC236}">
                <a16:creationId xmlns:a16="http://schemas.microsoft.com/office/drawing/2014/main" id="{31E43252-C2DB-214A-2E99-77DD7441107C}"/>
              </a:ext>
            </a:extLst>
          </p:cNvPr>
          <p:cNvPicPr>
            <a:picLocks noGrp="1" noChangeAspect="1"/>
          </p:cNvPicPr>
          <p:nvPr>
            <p:ph idx="1"/>
          </p:nvPr>
        </p:nvPicPr>
        <p:blipFill>
          <a:blip r:embed="rId3"/>
          <a:stretch>
            <a:fillRect/>
          </a:stretch>
        </p:blipFill>
        <p:spPr>
          <a:xfrm>
            <a:off x="-5996156" y="876041"/>
            <a:ext cx="5854941" cy="4351338"/>
          </a:xfrm>
        </p:spPr>
      </p:pic>
      <p:pic>
        <p:nvPicPr>
          <p:cNvPr id="3" name="그림 2">
            <a:extLst>
              <a:ext uri="{FF2B5EF4-FFF2-40B4-BE49-F238E27FC236}">
                <a16:creationId xmlns:a16="http://schemas.microsoft.com/office/drawing/2014/main" id="{597196AE-E970-4953-A213-247D53906C81}"/>
              </a:ext>
            </a:extLst>
          </p:cNvPr>
          <p:cNvPicPr>
            <a:picLocks noChangeAspect="1"/>
          </p:cNvPicPr>
          <p:nvPr/>
        </p:nvPicPr>
        <p:blipFill>
          <a:blip r:embed="rId4"/>
          <a:stretch>
            <a:fillRect/>
          </a:stretch>
        </p:blipFill>
        <p:spPr>
          <a:xfrm>
            <a:off x="323788" y="1180395"/>
            <a:ext cx="5011180" cy="2248606"/>
          </a:xfrm>
          <a:prstGeom prst="rect">
            <a:avLst/>
          </a:prstGeom>
        </p:spPr>
      </p:pic>
      <p:pic>
        <p:nvPicPr>
          <p:cNvPr id="80" name="그림 79">
            <a:extLst>
              <a:ext uri="{FF2B5EF4-FFF2-40B4-BE49-F238E27FC236}">
                <a16:creationId xmlns:a16="http://schemas.microsoft.com/office/drawing/2014/main" id="{6DA7DEDE-6AF4-7458-9965-BD276C08F0E0}"/>
              </a:ext>
            </a:extLst>
          </p:cNvPr>
          <p:cNvPicPr>
            <a:picLocks noChangeAspect="1"/>
          </p:cNvPicPr>
          <p:nvPr/>
        </p:nvPicPr>
        <p:blipFill>
          <a:blip r:embed="rId5"/>
          <a:stretch>
            <a:fillRect/>
          </a:stretch>
        </p:blipFill>
        <p:spPr>
          <a:xfrm>
            <a:off x="6857034" y="863341"/>
            <a:ext cx="4680224" cy="2590095"/>
          </a:xfrm>
          <a:prstGeom prst="rect">
            <a:avLst/>
          </a:prstGeom>
        </p:spPr>
      </p:pic>
      <p:cxnSp>
        <p:nvCxnSpPr>
          <p:cNvPr id="82" name="꺾인 연결선[E] 81">
            <a:extLst>
              <a:ext uri="{FF2B5EF4-FFF2-40B4-BE49-F238E27FC236}">
                <a16:creationId xmlns:a16="http://schemas.microsoft.com/office/drawing/2014/main" id="{2EDDF770-07C7-73A8-8462-BBC4FF610619}"/>
              </a:ext>
            </a:extLst>
          </p:cNvPr>
          <p:cNvCxnSpPr>
            <a:stCxn id="3" idx="2"/>
            <a:endCxn id="80" idx="2"/>
          </p:cNvCxnSpPr>
          <p:nvPr/>
        </p:nvCxnSpPr>
        <p:spPr>
          <a:xfrm rot="16200000" flipH="1">
            <a:off x="6001045" y="257334"/>
            <a:ext cx="24435" cy="6367768"/>
          </a:xfrm>
          <a:prstGeom prst="bentConnector3">
            <a:avLst>
              <a:gd name="adj1" fmla="val 2051942"/>
            </a:avLst>
          </a:prstGeom>
          <a:ln w="2222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8C5808C-AC88-F3B9-AA5B-27D191F26D98}"/>
              </a:ext>
            </a:extLst>
          </p:cNvPr>
          <p:cNvSpPr txBox="1"/>
          <p:nvPr/>
        </p:nvSpPr>
        <p:spPr>
          <a:xfrm>
            <a:off x="323788" y="5214679"/>
            <a:ext cx="11721456" cy="1547924"/>
          </a:xfrm>
          <a:prstGeom prst="rect">
            <a:avLst/>
          </a:prstGeom>
          <a:noFill/>
        </p:spPr>
        <p:txBody>
          <a:bodyPr wrap="square">
            <a:spAutoFit/>
          </a:bodyPr>
          <a:lstStyle/>
          <a:p>
            <a:pPr marL="285750" indent="-285750">
              <a:lnSpc>
                <a:spcPct val="120000"/>
              </a:lnSpc>
              <a:buFontTx/>
              <a:buChar char="-"/>
            </a:pPr>
            <a:r>
              <a:rPr kumimoji="1" lang="en-US" altLang="ko-Kore-KR" sz="1600" dirty="0">
                <a:latin typeface="+mj-ea"/>
                <a:ea typeface="+mj-ea"/>
              </a:rPr>
              <a:t>Dynamic change by each module (Not given probability)</a:t>
            </a:r>
          </a:p>
          <a:p>
            <a:pPr marL="285750" indent="-285750">
              <a:lnSpc>
                <a:spcPct val="120000"/>
              </a:lnSpc>
              <a:buFontTx/>
              <a:buChar char="-"/>
            </a:pPr>
            <a:r>
              <a:rPr kumimoji="1" lang="en-US" altLang="ko-Kore-KR" sz="1600" dirty="0">
                <a:latin typeface="+mj-ea"/>
                <a:ea typeface="+mj-ea"/>
              </a:rPr>
              <a:t>Independent with technology itself but, eventually dependent from product modules (components)</a:t>
            </a:r>
          </a:p>
          <a:p>
            <a:pPr marL="285750" indent="-285750">
              <a:lnSpc>
                <a:spcPct val="120000"/>
              </a:lnSpc>
              <a:buFont typeface="Wingdings" pitchFamily="2" charset="2"/>
              <a:buChar char="è"/>
            </a:pPr>
            <a:r>
              <a:rPr kumimoji="1" lang="ko-KR" altLang="en-US" sz="1600" dirty="0">
                <a:latin typeface="+mj-ea"/>
                <a:ea typeface="+mj-ea"/>
                <a:sym typeface="Wingdings" pitchFamily="2" charset="2"/>
              </a:rPr>
              <a:t>어떤 제품과 관련된 기술이며</a:t>
            </a:r>
            <a:r>
              <a:rPr kumimoji="1" lang="en-US" altLang="ko-KR" sz="1600" dirty="0">
                <a:latin typeface="+mj-ea"/>
                <a:ea typeface="+mj-ea"/>
                <a:sym typeface="Wingdings" pitchFamily="2" charset="2"/>
              </a:rPr>
              <a:t>,</a:t>
            </a:r>
            <a:r>
              <a:rPr kumimoji="1" lang="ko-KR" altLang="en-US" sz="1600" dirty="0">
                <a:latin typeface="+mj-ea"/>
                <a:ea typeface="+mj-ea"/>
                <a:sym typeface="Wingdings" pitchFamily="2" charset="2"/>
              </a:rPr>
              <a:t> 그것이 다른 부품의 기술력 및 결합정도 등이 모두 고려요소이다</a:t>
            </a:r>
            <a:r>
              <a:rPr kumimoji="1" lang="en-US" altLang="ko-KR" sz="1600" dirty="0">
                <a:latin typeface="+mj-ea"/>
                <a:ea typeface="+mj-ea"/>
                <a:sym typeface="Wingdings" pitchFamily="2" charset="2"/>
              </a:rPr>
              <a:t>.</a:t>
            </a:r>
          </a:p>
          <a:p>
            <a:pPr>
              <a:lnSpc>
                <a:spcPct val="120000"/>
              </a:lnSpc>
            </a:pPr>
            <a:br>
              <a:rPr kumimoji="1" lang="en-US" altLang="ko-KR" sz="1600" dirty="0">
                <a:latin typeface="+mj-ea"/>
                <a:ea typeface="+mj-ea"/>
                <a:sym typeface="Wingdings" pitchFamily="2" charset="2"/>
              </a:rPr>
            </a:br>
            <a:r>
              <a:rPr kumimoji="1" lang="ko-KR" altLang="en-US" sz="1600" dirty="0">
                <a:latin typeface="+mj-ea"/>
                <a:ea typeface="+mj-ea"/>
                <a:sym typeface="Wingdings" pitchFamily="2" charset="2"/>
              </a:rPr>
              <a:t>따라서</a:t>
            </a:r>
            <a:r>
              <a:rPr kumimoji="1" lang="en-US" altLang="ko-KR" sz="1600" dirty="0">
                <a:latin typeface="+mj-ea"/>
                <a:ea typeface="+mj-ea"/>
                <a:sym typeface="Wingdings" pitchFamily="2" charset="2"/>
              </a:rPr>
              <a:t>,</a:t>
            </a:r>
            <a:r>
              <a:rPr kumimoji="1" lang="ko-KR" altLang="en-US" sz="1600" dirty="0">
                <a:latin typeface="+mj-ea"/>
                <a:ea typeface="+mj-ea"/>
                <a:sym typeface="Wingdings" pitchFamily="2" charset="2"/>
              </a:rPr>
              <a:t> 기술을 하위레벨에서 보는 것이 중요하다</a:t>
            </a:r>
            <a:r>
              <a:rPr kumimoji="1" lang="en-US" altLang="ko-KR" sz="1600" dirty="0">
                <a:latin typeface="+mj-ea"/>
                <a:ea typeface="+mj-ea"/>
                <a:sym typeface="Wingdings" pitchFamily="2" charset="2"/>
              </a:rPr>
              <a:t>.</a:t>
            </a:r>
            <a:endParaRPr lang="ko-Kore-KR" altLang="en-US" sz="1600" dirty="0"/>
          </a:p>
        </p:txBody>
      </p:sp>
      <p:sp>
        <p:nvSpPr>
          <p:cNvPr id="85" name="L 도형 84">
            <a:extLst>
              <a:ext uri="{FF2B5EF4-FFF2-40B4-BE49-F238E27FC236}">
                <a16:creationId xmlns:a16="http://schemas.microsoft.com/office/drawing/2014/main" id="{E36F7285-6E5D-0033-D06F-608AD92E4B48}"/>
              </a:ext>
            </a:extLst>
          </p:cNvPr>
          <p:cNvSpPr/>
          <p:nvPr/>
        </p:nvSpPr>
        <p:spPr>
          <a:xfrm rot="18919213">
            <a:off x="8899697" y="1709364"/>
            <a:ext cx="339353" cy="241848"/>
          </a:xfrm>
          <a:prstGeom prst="corner">
            <a:avLst>
              <a:gd name="adj1" fmla="val 31811"/>
              <a:gd name="adj2" fmla="val 29212"/>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ysClr val="windowText" lastClr="000000"/>
              </a:solidFill>
            </a:endParaRPr>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1B6428A1-9E5C-2234-D04E-BD0F381DD03A}"/>
                  </a:ext>
                </a:extLst>
              </p:cNvPr>
              <p:cNvSpPr txBox="1"/>
              <p:nvPr/>
            </p:nvSpPr>
            <p:spPr>
              <a:xfrm>
                <a:off x="7823204" y="3996344"/>
                <a:ext cx="2747884"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ko-Kore-KR" b="0" i="1" smtClean="0">
                              <a:latin typeface="Cambria Math" panose="02040503050406030204" pitchFamily="18" charset="0"/>
                            </a:rPr>
                          </m:ctrlPr>
                        </m:funcPr>
                        <m:fName>
                          <m:r>
                            <m:rPr>
                              <m:sty m:val="p"/>
                            </m:rPr>
                            <a:rPr kumimoji="1" lang="en-US" altLang="ko-Kore-KR" b="0" i="0" smtClean="0">
                              <a:latin typeface="Cambria Math" panose="02040503050406030204" pitchFamily="18" charset="0"/>
                            </a:rPr>
                            <m:t>max</m:t>
                          </m:r>
                        </m:fName>
                        <m:e>
                          <m:r>
                            <a:rPr kumimoji="1" lang="en-US" altLang="ko-Kore-KR" b="0" i="1" smtClean="0">
                              <a:latin typeface="Cambria Math" panose="02040503050406030204" pitchFamily="18" charset="0"/>
                            </a:rPr>
                            <m:t>𝑓</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𝑥</m:t>
                          </m:r>
                          <m:r>
                            <a:rPr kumimoji="1" lang="en-US" altLang="ko-Kore-KR" b="0" i="1" baseline="-25000" smtClean="0">
                              <a:latin typeface="Cambria Math" panose="02040503050406030204" pitchFamily="18" charset="0"/>
                            </a:rPr>
                            <m:t>1</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𝑥</m:t>
                          </m:r>
                          <m:r>
                            <a:rPr kumimoji="1" lang="en-US" altLang="ko-Kore-KR" b="0" i="1" baseline="-25000" smtClean="0">
                              <a:latin typeface="Cambria Math" panose="02040503050406030204" pitchFamily="18" charset="0"/>
                            </a:rPr>
                            <m:t>2</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𝑥</m:t>
                          </m:r>
                          <m:r>
                            <a:rPr kumimoji="1" lang="en-US" altLang="ko-Kore-KR" b="0" i="1" baseline="-25000" smtClean="0">
                              <a:latin typeface="Cambria Math" panose="02040503050406030204" pitchFamily="18" charset="0"/>
                            </a:rPr>
                            <m:t>3</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ea typeface="Cambria Math" panose="02040503050406030204" pitchFamily="18" charset="0"/>
                            </a:rPr>
                            <m:t>⋯, </m:t>
                          </m:r>
                          <m:r>
                            <a:rPr kumimoji="1" lang="en-US" altLang="ko-Kore-KR" b="0" i="1" smtClean="0">
                              <a:latin typeface="Cambria Math" panose="02040503050406030204" pitchFamily="18" charset="0"/>
                              <a:ea typeface="Cambria Math" panose="02040503050406030204" pitchFamily="18" charset="0"/>
                            </a:rPr>
                            <m:t>𝑥𝑛</m:t>
                          </m:r>
                          <m:r>
                            <a:rPr kumimoji="1" lang="en-US" altLang="ko-Kore-KR" b="0" i="1" smtClean="0">
                              <a:latin typeface="Cambria Math" panose="02040503050406030204" pitchFamily="18" charset="0"/>
                            </a:rPr>
                            <m:t>)</m:t>
                          </m:r>
                        </m:e>
                      </m:func>
                    </m:oMath>
                  </m:oMathPara>
                </a14:m>
                <a:endParaRPr kumimoji="1" lang="en-US" altLang="ko-Kore-KR" dirty="0"/>
              </a:p>
              <a:p>
                <a:r>
                  <a:rPr kumimoji="1" lang="en-US" altLang="ko-Kore-KR" dirty="0" err="1"/>
                  <a:t>S.t.</a:t>
                </a:r>
                <a:r>
                  <a:rPr kumimoji="1" lang="en-US" altLang="ko-Kore-KR" dirty="0"/>
                  <a:t> g</a:t>
                </a:r>
                <a:r>
                  <a:rPr kumimoji="1" lang="en-US" altLang="ko-Kore-KR" baseline="-25000" dirty="0"/>
                  <a:t>1</a:t>
                </a:r>
                <a:r>
                  <a:rPr kumimoji="1" lang="en-US" altLang="ko-Kore-KR" dirty="0"/>
                  <a:t>(</a:t>
                </a:r>
                <a14:m>
                  <m:oMath xmlns:m="http://schemas.openxmlformats.org/officeDocument/2006/math">
                    <m:r>
                      <a:rPr kumimoji="1" lang="en-US" altLang="ko-Kore-KR" i="1">
                        <a:latin typeface="Cambria Math" panose="02040503050406030204" pitchFamily="18" charset="0"/>
                      </a:rPr>
                      <m:t>𝑥</m:t>
                    </m:r>
                    <m:r>
                      <a:rPr kumimoji="1" lang="en-US" altLang="ko-Kore-KR" i="1" baseline="-25000">
                        <a:latin typeface="Cambria Math" panose="02040503050406030204" pitchFamily="18" charset="0"/>
                      </a:rPr>
                      <m:t>1</m:t>
                    </m:r>
                    <m:r>
                      <a:rPr kumimoji="1" lang="en-US" altLang="ko-Kore-KR" i="1">
                        <a:latin typeface="Cambria Math" panose="02040503050406030204" pitchFamily="18" charset="0"/>
                      </a:rPr>
                      <m:t>, </m:t>
                    </m:r>
                    <m:r>
                      <a:rPr kumimoji="1" lang="en-US" altLang="ko-Kore-KR" i="1">
                        <a:latin typeface="Cambria Math" panose="02040503050406030204" pitchFamily="18" charset="0"/>
                      </a:rPr>
                      <m:t>𝑥</m:t>
                    </m:r>
                    <m:r>
                      <a:rPr kumimoji="1" lang="en-US" altLang="ko-Kore-KR" i="1" baseline="-25000">
                        <a:latin typeface="Cambria Math" panose="02040503050406030204" pitchFamily="18" charset="0"/>
                      </a:rPr>
                      <m:t>2</m:t>
                    </m:r>
                    <m:r>
                      <a:rPr kumimoji="1" lang="en-US" altLang="ko-Kore-KR" i="1">
                        <a:latin typeface="Cambria Math" panose="02040503050406030204" pitchFamily="18" charset="0"/>
                      </a:rPr>
                      <m:t>, </m:t>
                    </m:r>
                    <m:r>
                      <a:rPr kumimoji="1" lang="en-US" altLang="ko-Kore-KR" i="1">
                        <a:latin typeface="Cambria Math" panose="02040503050406030204" pitchFamily="18" charset="0"/>
                      </a:rPr>
                      <m:t>𝑥</m:t>
                    </m:r>
                    <m:r>
                      <a:rPr kumimoji="1" lang="en-US" altLang="ko-Kore-KR" i="1" baseline="-25000">
                        <a:latin typeface="Cambria Math" panose="02040503050406030204" pitchFamily="18" charset="0"/>
                      </a:rPr>
                      <m:t>3</m:t>
                    </m:r>
                    <m:r>
                      <a:rPr kumimoji="1" lang="en-US" altLang="ko-Kore-KR" i="1">
                        <a:latin typeface="Cambria Math" panose="02040503050406030204" pitchFamily="18" charset="0"/>
                      </a:rPr>
                      <m:t>, </m:t>
                    </m:r>
                    <m:r>
                      <a:rPr kumimoji="1" lang="en-US" altLang="ko-Kore-KR" i="1">
                        <a:latin typeface="Cambria Math" panose="02040503050406030204" pitchFamily="18" charset="0"/>
                        <a:ea typeface="Cambria Math" panose="02040503050406030204" pitchFamily="18" charset="0"/>
                      </a:rPr>
                      <m:t>⋯, </m:t>
                    </m:r>
                    <m:r>
                      <a:rPr kumimoji="1" lang="en-US" altLang="ko-Kore-KR" i="1">
                        <a:latin typeface="Cambria Math" panose="02040503050406030204" pitchFamily="18" charset="0"/>
                        <a:ea typeface="Cambria Math" panose="02040503050406030204" pitchFamily="18" charset="0"/>
                      </a:rPr>
                      <m:t>𝑥𝑛</m:t>
                    </m:r>
                  </m:oMath>
                </a14:m>
                <a:r>
                  <a:rPr kumimoji="1" lang="en-US" altLang="ko-Kore-KR" dirty="0"/>
                  <a:t>) </a:t>
                </a:r>
                <a14:m>
                  <m:oMath xmlns:m="http://schemas.openxmlformats.org/officeDocument/2006/math">
                    <m:r>
                      <a:rPr kumimoji="1" lang="en-US" altLang="ko-Kore-KR" i="1">
                        <a:latin typeface="Cambria Math" panose="02040503050406030204" pitchFamily="18" charset="0"/>
                        <a:ea typeface="Cambria Math" panose="02040503050406030204" pitchFamily="18" charset="0"/>
                      </a:rPr>
                      <m:t>≤</m:t>
                    </m:r>
                    <m:r>
                      <a:rPr kumimoji="1" lang="en-US" altLang="ko-Kore-KR" i="1" smtClean="0">
                        <a:latin typeface="Cambria Math" panose="02040503050406030204" pitchFamily="18" charset="0"/>
                        <a:ea typeface="Cambria Math" panose="02040503050406030204" pitchFamily="18" charset="0"/>
                      </a:rPr>
                      <m:t>𝛼</m:t>
                    </m:r>
                  </m:oMath>
                </a14:m>
                <a:r>
                  <a:rPr kumimoji="1" lang="en-US" altLang="ko-Kore-KR" dirty="0">
                    <a:ea typeface="Cambria Math" panose="02040503050406030204" pitchFamily="18" charset="0"/>
                  </a:rPr>
                  <a:t>,</a:t>
                </a:r>
              </a:p>
              <a:p>
                <a:r>
                  <a:rPr kumimoji="1" lang="en-US" altLang="ko-Kore-KR" dirty="0"/>
                  <a:t>       g</a:t>
                </a:r>
                <a:r>
                  <a:rPr kumimoji="1" lang="en-US" altLang="ko-Kore-KR" baseline="-25000" dirty="0"/>
                  <a:t>2</a:t>
                </a:r>
                <a:r>
                  <a:rPr kumimoji="1" lang="en-US" altLang="ko-Kore-KR" dirty="0"/>
                  <a:t>(</a:t>
                </a:r>
                <a14:m>
                  <m:oMath xmlns:m="http://schemas.openxmlformats.org/officeDocument/2006/math">
                    <m:r>
                      <a:rPr kumimoji="1" lang="en-US" altLang="ko-Kore-KR" i="1">
                        <a:latin typeface="Cambria Math" panose="02040503050406030204" pitchFamily="18" charset="0"/>
                      </a:rPr>
                      <m:t>𝑥</m:t>
                    </m:r>
                    <m:r>
                      <a:rPr kumimoji="1" lang="en-US" altLang="ko-Kore-KR" i="1" baseline="-25000">
                        <a:latin typeface="Cambria Math" panose="02040503050406030204" pitchFamily="18" charset="0"/>
                      </a:rPr>
                      <m:t>1</m:t>
                    </m:r>
                    <m:r>
                      <a:rPr kumimoji="1" lang="en-US" altLang="ko-Kore-KR" i="1">
                        <a:latin typeface="Cambria Math" panose="02040503050406030204" pitchFamily="18" charset="0"/>
                      </a:rPr>
                      <m:t>, </m:t>
                    </m:r>
                    <m:r>
                      <a:rPr kumimoji="1" lang="en-US" altLang="ko-Kore-KR" i="1">
                        <a:latin typeface="Cambria Math" panose="02040503050406030204" pitchFamily="18" charset="0"/>
                      </a:rPr>
                      <m:t>𝑥</m:t>
                    </m:r>
                    <m:r>
                      <a:rPr kumimoji="1" lang="en-US" altLang="ko-Kore-KR" i="1" baseline="-25000">
                        <a:latin typeface="Cambria Math" panose="02040503050406030204" pitchFamily="18" charset="0"/>
                      </a:rPr>
                      <m:t>2</m:t>
                    </m:r>
                    <m:r>
                      <a:rPr kumimoji="1" lang="en-US" altLang="ko-Kore-KR" i="1">
                        <a:latin typeface="Cambria Math" panose="02040503050406030204" pitchFamily="18" charset="0"/>
                      </a:rPr>
                      <m:t>, </m:t>
                    </m:r>
                    <m:r>
                      <a:rPr kumimoji="1" lang="en-US" altLang="ko-Kore-KR" i="1">
                        <a:latin typeface="Cambria Math" panose="02040503050406030204" pitchFamily="18" charset="0"/>
                      </a:rPr>
                      <m:t>𝑥</m:t>
                    </m:r>
                    <m:r>
                      <a:rPr kumimoji="1" lang="en-US" altLang="ko-Kore-KR" i="1" baseline="-25000">
                        <a:latin typeface="Cambria Math" panose="02040503050406030204" pitchFamily="18" charset="0"/>
                      </a:rPr>
                      <m:t>3</m:t>
                    </m:r>
                    <m:r>
                      <a:rPr kumimoji="1" lang="en-US" altLang="ko-Kore-KR" i="1">
                        <a:latin typeface="Cambria Math" panose="02040503050406030204" pitchFamily="18" charset="0"/>
                      </a:rPr>
                      <m:t>, </m:t>
                    </m:r>
                    <m:r>
                      <a:rPr kumimoji="1" lang="en-US" altLang="ko-Kore-KR" i="1">
                        <a:latin typeface="Cambria Math" panose="02040503050406030204" pitchFamily="18" charset="0"/>
                        <a:ea typeface="Cambria Math" panose="02040503050406030204" pitchFamily="18" charset="0"/>
                      </a:rPr>
                      <m:t>⋯, </m:t>
                    </m:r>
                    <m:r>
                      <a:rPr kumimoji="1" lang="en-US" altLang="ko-Kore-KR" i="1">
                        <a:latin typeface="Cambria Math" panose="02040503050406030204" pitchFamily="18" charset="0"/>
                        <a:ea typeface="Cambria Math" panose="02040503050406030204" pitchFamily="18" charset="0"/>
                      </a:rPr>
                      <m:t>𝑥𝑛</m:t>
                    </m:r>
                  </m:oMath>
                </a14:m>
                <a:r>
                  <a:rPr kumimoji="1" lang="en-US" altLang="ko-Kore-KR" dirty="0"/>
                  <a:t>) </a:t>
                </a:r>
                <a14:m>
                  <m:oMath xmlns:m="http://schemas.openxmlformats.org/officeDocument/2006/math">
                    <m:r>
                      <a:rPr kumimoji="1" lang="en-US" altLang="ko-Kore-KR" i="1">
                        <a:latin typeface="Cambria Math" panose="02040503050406030204" pitchFamily="18" charset="0"/>
                        <a:ea typeface="Cambria Math" panose="02040503050406030204" pitchFamily="18" charset="0"/>
                      </a:rPr>
                      <m:t>≤ </m:t>
                    </m:r>
                    <m:r>
                      <a:rPr kumimoji="1" lang="en-US" altLang="ko-Kore-KR" i="1" smtClean="0">
                        <a:latin typeface="Cambria Math" panose="02040503050406030204" pitchFamily="18" charset="0"/>
                        <a:ea typeface="Cambria Math" panose="02040503050406030204" pitchFamily="18" charset="0"/>
                      </a:rPr>
                      <m:t>𝛽</m:t>
                    </m:r>
                  </m:oMath>
                </a14:m>
                <a:endParaRPr kumimoji="1" lang="en-US" altLang="ko-Kore-KR" dirty="0">
                  <a:ea typeface="Cambria Math" panose="02040503050406030204" pitchFamily="18" charset="0"/>
                </a:endParaRPr>
              </a:p>
            </p:txBody>
          </p:sp>
        </mc:Choice>
        <mc:Fallback xmlns="">
          <p:sp>
            <p:nvSpPr>
              <p:cNvPr id="87" name="TextBox 86">
                <a:extLst>
                  <a:ext uri="{FF2B5EF4-FFF2-40B4-BE49-F238E27FC236}">
                    <a16:creationId xmlns:a16="http://schemas.microsoft.com/office/drawing/2014/main" id="{1B6428A1-9E5C-2234-D04E-BD0F381DD03A}"/>
                  </a:ext>
                </a:extLst>
              </p:cNvPr>
              <p:cNvSpPr txBox="1">
                <a:spLocks noRot="1" noChangeAspect="1" noMove="1" noResize="1" noEditPoints="1" noAdjustHandles="1" noChangeArrowheads="1" noChangeShapeType="1" noTextEdit="1"/>
              </p:cNvSpPr>
              <p:nvPr/>
            </p:nvSpPr>
            <p:spPr>
              <a:xfrm>
                <a:off x="7823204" y="3996344"/>
                <a:ext cx="2747884" cy="830997"/>
              </a:xfrm>
              <a:prstGeom prst="rect">
                <a:avLst/>
              </a:prstGeom>
              <a:blipFill>
                <a:blip r:embed="rId6"/>
                <a:stretch>
                  <a:fillRect l="-5046" b="-14925"/>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1653903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FA1D1D-5842-2DF8-BBEB-862F8283FD9A}"/>
              </a:ext>
            </a:extLst>
          </p:cNvPr>
          <p:cNvSpPr>
            <a:spLocks noGrp="1"/>
          </p:cNvSpPr>
          <p:nvPr>
            <p:ph type="title"/>
          </p:nvPr>
        </p:nvSpPr>
        <p:spPr>
          <a:xfrm>
            <a:off x="0" y="16674"/>
            <a:ext cx="12192000" cy="1036061"/>
          </a:xfrm>
        </p:spPr>
        <p:txBody>
          <a:bodyPr>
            <a:normAutofit/>
          </a:bodyPr>
          <a:lstStyle/>
          <a:p>
            <a:r>
              <a:rPr kumimoji="1" lang="ko-KR" altLang="en-US" sz="2400" dirty="0"/>
              <a:t>기술적 </a:t>
            </a:r>
            <a:r>
              <a:rPr kumimoji="1" lang="en-US" altLang="ko-KR" sz="2400" dirty="0"/>
              <a:t>connectivity?</a:t>
            </a:r>
            <a:r>
              <a:rPr kumimoji="1" lang="ko-KR" altLang="en-US" sz="2400" dirty="0"/>
              <a:t> </a:t>
            </a:r>
            <a:r>
              <a:rPr kumimoji="1" lang="en-US" altLang="ko-KR" sz="2400" dirty="0"/>
              <a:t>)</a:t>
            </a:r>
            <a:r>
              <a:rPr kumimoji="1" lang="ko-KR" altLang="en-US" sz="2400" dirty="0"/>
              <a:t> </a:t>
            </a:r>
            <a:r>
              <a:rPr kumimoji="1" lang="en-US" altLang="ko-KR" sz="2400" dirty="0"/>
              <a:t>(</a:t>
            </a:r>
            <a:r>
              <a:rPr kumimoji="1" lang="ko-KR" altLang="en-US" sz="2400" dirty="0"/>
              <a:t>실제 </a:t>
            </a:r>
            <a:r>
              <a:rPr kumimoji="1" lang="ko-KR" altLang="en-US" sz="2400" dirty="0" err="1"/>
              <a:t>부품간의</a:t>
            </a:r>
            <a:r>
              <a:rPr kumimoji="1" lang="ko-KR" altLang="en-US" sz="2400" dirty="0"/>
              <a:t> </a:t>
            </a:r>
            <a:r>
              <a:rPr kumimoji="1" lang="en-US" altLang="ko-KR" sz="2400" dirty="0"/>
              <a:t>connectivity</a:t>
            </a:r>
            <a:r>
              <a:rPr kumimoji="1" lang="ko-KR" altLang="en-US" sz="2400" dirty="0" err="1"/>
              <a:t>를</a:t>
            </a:r>
            <a:r>
              <a:rPr kumimoji="1" lang="ko-KR" altLang="en-US" sz="2400" dirty="0"/>
              <a:t> 나타내는 것이 아닌</a:t>
            </a:r>
            <a:r>
              <a:rPr kumimoji="1" lang="en-US" altLang="ko-KR" sz="2400" dirty="0"/>
              <a:t>)</a:t>
            </a:r>
            <a:endParaRPr kumimoji="1" lang="ko-Kore-KR" altLang="en-US" sz="2400" dirty="0"/>
          </a:p>
        </p:txBody>
      </p:sp>
      <p:pic>
        <p:nvPicPr>
          <p:cNvPr id="12" name="그림 11">
            <a:extLst>
              <a:ext uri="{FF2B5EF4-FFF2-40B4-BE49-F238E27FC236}">
                <a16:creationId xmlns:a16="http://schemas.microsoft.com/office/drawing/2014/main" id="{22CD283D-827F-C126-5F1B-20259077FB48}"/>
              </a:ext>
            </a:extLst>
          </p:cNvPr>
          <p:cNvPicPr>
            <a:picLocks noChangeAspect="1"/>
          </p:cNvPicPr>
          <p:nvPr/>
        </p:nvPicPr>
        <p:blipFill rotWithShape="1">
          <a:blip r:embed="rId3"/>
          <a:srcRect l="7412" t="26209" r="4754" b="8082"/>
          <a:stretch/>
        </p:blipFill>
        <p:spPr>
          <a:xfrm>
            <a:off x="5620157" y="863342"/>
            <a:ext cx="5912338" cy="3284116"/>
          </a:xfrm>
          <a:prstGeom prst="rect">
            <a:avLst/>
          </a:prstGeom>
        </p:spPr>
      </p:pic>
      <p:pic>
        <p:nvPicPr>
          <p:cNvPr id="6" name="그림 5">
            <a:extLst>
              <a:ext uri="{FF2B5EF4-FFF2-40B4-BE49-F238E27FC236}">
                <a16:creationId xmlns:a16="http://schemas.microsoft.com/office/drawing/2014/main" id="{A6CE8B35-6F3D-82B9-B280-612DCBC45CE6}"/>
              </a:ext>
            </a:extLst>
          </p:cNvPr>
          <p:cNvPicPr>
            <a:picLocks noChangeAspect="1"/>
          </p:cNvPicPr>
          <p:nvPr/>
        </p:nvPicPr>
        <p:blipFill>
          <a:blip r:embed="rId4"/>
          <a:stretch>
            <a:fillRect/>
          </a:stretch>
        </p:blipFill>
        <p:spPr>
          <a:xfrm>
            <a:off x="582388" y="1109975"/>
            <a:ext cx="3114062" cy="2369395"/>
          </a:xfrm>
          <a:prstGeom prst="rect">
            <a:avLst/>
          </a:prstGeom>
        </p:spPr>
      </p:pic>
      <p:sp>
        <p:nvSpPr>
          <p:cNvPr id="7" name="오른쪽 화살표[R] 6">
            <a:extLst>
              <a:ext uri="{FF2B5EF4-FFF2-40B4-BE49-F238E27FC236}">
                <a16:creationId xmlns:a16="http://schemas.microsoft.com/office/drawing/2014/main" id="{80921649-8F17-EA7E-E238-5E6C5EB9C9CF}"/>
              </a:ext>
            </a:extLst>
          </p:cNvPr>
          <p:cNvSpPr/>
          <p:nvPr/>
        </p:nvSpPr>
        <p:spPr>
          <a:xfrm>
            <a:off x="4463144" y="2254694"/>
            <a:ext cx="1005486" cy="5516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 name="직사각형 8">
            <a:extLst>
              <a:ext uri="{FF2B5EF4-FFF2-40B4-BE49-F238E27FC236}">
                <a16:creationId xmlns:a16="http://schemas.microsoft.com/office/drawing/2014/main" id="{8B943592-8EDC-029E-539E-93044CBA022E}"/>
              </a:ext>
            </a:extLst>
          </p:cNvPr>
          <p:cNvSpPr/>
          <p:nvPr/>
        </p:nvSpPr>
        <p:spPr>
          <a:xfrm>
            <a:off x="5602762" y="1300107"/>
            <a:ext cx="1789575" cy="2460869"/>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7" name="TextBox 66">
            <a:extLst>
              <a:ext uri="{FF2B5EF4-FFF2-40B4-BE49-F238E27FC236}">
                <a16:creationId xmlns:a16="http://schemas.microsoft.com/office/drawing/2014/main" id="{2AE4270E-56E2-B3CE-F795-42CE74C5E867}"/>
              </a:ext>
            </a:extLst>
          </p:cNvPr>
          <p:cNvSpPr txBox="1"/>
          <p:nvPr/>
        </p:nvSpPr>
        <p:spPr>
          <a:xfrm>
            <a:off x="235272" y="4459194"/>
            <a:ext cx="11721456" cy="366062"/>
          </a:xfrm>
          <a:prstGeom prst="rect">
            <a:avLst/>
          </a:prstGeom>
          <a:noFill/>
        </p:spPr>
        <p:txBody>
          <a:bodyPr wrap="square">
            <a:spAutoFit/>
          </a:bodyPr>
          <a:lstStyle/>
          <a:p>
            <a:pPr>
              <a:lnSpc>
                <a:spcPct val="120000"/>
              </a:lnSpc>
            </a:pPr>
            <a:r>
              <a:rPr kumimoji="1" lang="ko-KR" altLang="en-US" sz="1600" dirty="0">
                <a:latin typeface="+mj-ea"/>
                <a:ea typeface="+mj-ea"/>
              </a:rPr>
              <a:t>기술은 보이지 않지만</a:t>
            </a:r>
            <a:r>
              <a:rPr kumimoji="1" lang="en-US" altLang="ko-KR" sz="1600" dirty="0">
                <a:latin typeface="+mj-ea"/>
                <a:ea typeface="+mj-ea"/>
              </a:rPr>
              <a:t>,</a:t>
            </a:r>
            <a:r>
              <a:rPr kumimoji="1" lang="ko-KR" altLang="en-US" sz="1600" dirty="0">
                <a:latin typeface="+mj-ea"/>
                <a:ea typeface="+mj-ea"/>
              </a:rPr>
              <a:t> 실제론 이러한 </a:t>
            </a:r>
            <a:r>
              <a:rPr kumimoji="1" lang="en-US" altLang="ko-KR" sz="1600" dirty="0">
                <a:latin typeface="+mj-ea"/>
                <a:ea typeface="+mj-ea"/>
              </a:rPr>
              <a:t>dependency</a:t>
            </a:r>
            <a:r>
              <a:rPr kumimoji="1" lang="ko-KR" altLang="en-US" sz="1600" dirty="0">
                <a:latin typeface="+mj-ea"/>
                <a:ea typeface="+mj-ea"/>
              </a:rPr>
              <a:t> </a:t>
            </a:r>
            <a:r>
              <a:rPr kumimoji="1" lang="en-US" altLang="ko-KR" sz="1600" dirty="0">
                <a:latin typeface="+mj-ea"/>
                <a:ea typeface="+mj-ea"/>
              </a:rPr>
              <a:t>(</a:t>
            </a:r>
            <a:r>
              <a:rPr kumimoji="1" lang="ko-KR" altLang="en-US" sz="1600" dirty="0">
                <a:latin typeface="+mj-ea"/>
                <a:ea typeface="+mj-ea"/>
              </a:rPr>
              <a:t>혹은 </a:t>
            </a:r>
            <a:r>
              <a:rPr kumimoji="1" lang="en-US" altLang="ko-KR" sz="1600" dirty="0">
                <a:latin typeface="+mj-ea"/>
                <a:ea typeface="+mj-ea"/>
              </a:rPr>
              <a:t>node</a:t>
            </a:r>
            <a:r>
              <a:rPr kumimoji="1" lang="ko-KR" altLang="en-US" sz="1600" dirty="0">
                <a:latin typeface="+mj-ea"/>
                <a:ea typeface="+mj-ea"/>
              </a:rPr>
              <a:t> </a:t>
            </a:r>
            <a:r>
              <a:rPr kumimoji="1" lang="en-US" altLang="ko-KR" sz="1600" dirty="0">
                <a:latin typeface="+mj-ea"/>
                <a:ea typeface="+mj-ea"/>
              </a:rPr>
              <a:t>&amp;</a:t>
            </a:r>
            <a:r>
              <a:rPr kumimoji="1" lang="ko-KR" altLang="en-US" sz="1600" dirty="0">
                <a:latin typeface="+mj-ea"/>
                <a:ea typeface="+mj-ea"/>
              </a:rPr>
              <a:t> </a:t>
            </a:r>
            <a:r>
              <a:rPr kumimoji="1" lang="en-US" altLang="ko-KR" sz="1600" dirty="0">
                <a:latin typeface="+mj-ea"/>
                <a:ea typeface="+mj-ea"/>
              </a:rPr>
              <a:t>arc) </a:t>
            </a:r>
            <a:r>
              <a:rPr kumimoji="1" lang="ko-KR" altLang="en-US" sz="1600" dirty="0">
                <a:latin typeface="+mj-ea"/>
                <a:ea typeface="+mj-ea"/>
              </a:rPr>
              <a:t>관계로 표현할 수 있다</a:t>
            </a:r>
            <a:r>
              <a:rPr kumimoji="1" lang="en-US" altLang="ko-KR" sz="1600" dirty="0">
                <a:latin typeface="+mj-ea"/>
                <a:ea typeface="+mj-ea"/>
              </a:rPr>
              <a:t>.</a:t>
            </a:r>
            <a:endParaRPr lang="ko-Kore-KR" altLang="en-US" sz="1600" dirty="0"/>
          </a:p>
        </p:txBody>
      </p:sp>
      <p:sp>
        <p:nvSpPr>
          <p:cNvPr id="68" name="TextBox 67">
            <a:extLst>
              <a:ext uri="{FF2B5EF4-FFF2-40B4-BE49-F238E27FC236}">
                <a16:creationId xmlns:a16="http://schemas.microsoft.com/office/drawing/2014/main" id="{C449CCD2-2F2D-D95E-A73B-116022EDDEFB}"/>
              </a:ext>
            </a:extLst>
          </p:cNvPr>
          <p:cNvSpPr txBox="1"/>
          <p:nvPr/>
        </p:nvSpPr>
        <p:spPr>
          <a:xfrm>
            <a:off x="323788" y="5084510"/>
            <a:ext cx="11721456" cy="1549911"/>
          </a:xfrm>
          <a:prstGeom prst="rect">
            <a:avLst/>
          </a:prstGeom>
          <a:noFill/>
        </p:spPr>
        <p:txBody>
          <a:bodyPr wrap="square">
            <a:spAutoFit/>
          </a:bodyPr>
          <a:lstStyle/>
          <a:p>
            <a:pPr marL="285750" indent="-285750">
              <a:lnSpc>
                <a:spcPct val="120000"/>
              </a:lnSpc>
              <a:buFontTx/>
              <a:buChar char="-"/>
            </a:pPr>
            <a:r>
              <a:rPr kumimoji="1" lang="ko-KR" altLang="en-US" sz="1600" dirty="0">
                <a:latin typeface="+mj-ea"/>
                <a:ea typeface="+mj-ea"/>
              </a:rPr>
              <a:t>처음엔</a:t>
            </a:r>
            <a:r>
              <a:rPr kumimoji="1" lang="en-US" altLang="ko-KR" sz="1600" dirty="0">
                <a:latin typeface="+mj-ea"/>
                <a:ea typeface="+mj-ea"/>
              </a:rPr>
              <a:t>,</a:t>
            </a:r>
            <a:r>
              <a:rPr kumimoji="1" lang="ko-KR" altLang="en-US" sz="1600" dirty="0">
                <a:latin typeface="+mj-ea"/>
                <a:ea typeface="+mj-ea"/>
              </a:rPr>
              <a:t> 서로가 독립적으로 발전할 수 있을 만큼</a:t>
            </a:r>
            <a:r>
              <a:rPr kumimoji="1" lang="en-US" altLang="ko-KR" sz="1600" dirty="0">
                <a:latin typeface="+mj-ea"/>
                <a:ea typeface="+mj-ea"/>
              </a:rPr>
              <a:t>,</a:t>
            </a:r>
            <a:r>
              <a:rPr kumimoji="1" lang="ko-KR" altLang="en-US" sz="1600" dirty="0">
                <a:latin typeface="+mj-ea"/>
                <a:ea typeface="+mj-ea"/>
              </a:rPr>
              <a:t> 여유로운 상황이 되지만</a:t>
            </a:r>
            <a:endParaRPr kumimoji="1" lang="en-US" altLang="ko-KR" sz="1600" dirty="0">
              <a:latin typeface="+mj-ea"/>
              <a:ea typeface="+mj-ea"/>
            </a:endParaRPr>
          </a:p>
          <a:p>
            <a:pPr marL="285750" indent="-285750">
              <a:lnSpc>
                <a:spcPct val="120000"/>
              </a:lnSpc>
              <a:buFontTx/>
              <a:buChar char="-"/>
            </a:pPr>
            <a:r>
              <a:rPr kumimoji="1" lang="ko-KR" altLang="en-US" sz="1600" dirty="0">
                <a:latin typeface="+mj-ea"/>
                <a:ea typeface="+mj-ea"/>
              </a:rPr>
              <a:t>점차</a:t>
            </a:r>
            <a:r>
              <a:rPr kumimoji="1" lang="en-US" altLang="ko-KR" sz="1600" dirty="0">
                <a:latin typeface="+mj-ea"/>
                <a:ea typeface="+mj-ea"/>
              </a:rPr>
              <a:t>,</a:t>
            </a:r>
            <a:r>
              <a:rPr kumimoji="1" lang="ko-KR" altLang="en-US" sz="1600" dirty="0">
                <a:latin typeface="+mj-ea"/>
                <a:ea typeface="+mj-ea"/>
              </a:rPr>
              <a:t> 다른 기술의 정도로 인해</a:t>
            </a:r>
            <a:r>
              <a:rPr kumimoji="1" lang="en-US" altLang="ko-KR" sz="1600" dirty="0">
                <a:latin typeface="+mj-ea"/>
                <a:ea typeface="+mj-ea"/>
              </a:rPr>
              <a:t>,</a:t>
            </a:r>
            <a:r>
              <a:rPr kumimoji="1" lang="ko-KR" altLang="en-US" sz="1600" dirty="0">
                <a:latin typeface="+mj-ea"/>
                <a:ea typeface="+mj-ea"/>
              </a:rPr>
              <a:t> 발전을 하는데 어려움을 겪는 </a:t>
            </a:r>
            <a:r>
              <a:rPr kumimoji="1" lang="en-US" altLang="ko-KR" sz="1600" dirty="0">
                <a:latin typeface="+mj-ea"/>
                <a:ea typeface="+mj-ea"/>
              </a:rPr>
              <a:t>(</a:t>
            </a:r>
            <a:r>
              <a:rPr kumimoji="1" lang="ko-KR" altLang="en-US" sz="1600" dirty="0">
                <a:latin typeface="+mj-ea"/>
                <a:ea typeface="+mj-ea"/>
              </a:rPr>
              <a:t>시간적 혹은 비용적</a:t>
            </a:r>
            <a:r>
              <a:rPr kumimoji="1" lang="en-US" altLang="ko-KR" sz="1600" dirty="0">
                <a:latin typeface="+mj-ea"/>
                <a:ea typeface="+mj-ea"/>
              </a:rPr>
              <a:t>)</a:t>
            </a:r>
            <a:r>
              <a:rPr kumimoji="1" lang="ko-KR" altLang="en-US" sz="1600" dirty="0">
                <a:latin typeface="+mj-ea"/>
                <a:ea typeface="+mj-ea"/>
              </a:rPr>
              <a:t> 상황이 발생한다</a:t>
            </a:r>
            <a:r>
              <a:rPr kumimoji="1" lang="en-US" altLang="ko-KR" sz="1600" dirty="0">
                <a:latin typeface="+mj-ea"/>
                <a:ea typeface="+mj-ea"/>
              </a:rPr>
              <a:t>.</a:t>
            </a:r>
          </a:p>
          <a:p>
            <a:pPr>
              <a:lnSpc>
                <a:spcPct val="120000"/>
              </a:lnSpc>
            </a:pPr>
            <a:r>
              <a:rPr kumimoji="1" lang="ko-KR" altLang="en-US" sz="1600" dirty="0">
                <a:latin typeface="+mj-ea"/>
                <a:ea typeface="+mj-ea"/>
              </a:rPr>
              <a:t>     </a:t>
            </a:r>
            <a:r>
              <a:rPr kumimoji="1" lang="en-US" altLang="ko-KR" sz="1600" dirty="0">
                <a:latin typeface="+mj-ea"/>
                <a:ea typeface="+mj-ea"/>
              </a:rPr>
              <a:t>(interrelation </a:t>
            </a:r>
            <a:r>
              <a:rPr kumimoji="1" lang="ko-KR" altLang="en-US" sz="1600" dirty="0">
                <a:latin typeface="+mj-ea"/>
                <a:ea typeface="+mj-ea"/>
              </a:rPr>
              <a:t>증가</a:t>
            </a:r>
            <a:r>
              <a:rPr kumimoji="1" lang="en-US" altLang="ko-KR" sz="1600" dirty="0">
                <a:latin typeface="+mj-ea"/>
                <a:ea typeface="+mj-ea"/>
              </a:rPr>
              <a:t>)</a:t>
            </a:r>
          </a:p>
          <a:p>
            <a:pPr>
              <a:lnSpc>
                <a:spcPct val="120000"/>
              </a:lnSpc>
            </a:pPr>
            <a:endParaRPr kumimoji="1" lang="en-US" altLang="ko-Kore-KR" sz="1600" dirty="0">
              <a:latin typeface="+mj-ea"/>
              <a:ea typeface="+mj-ea"/>
            </a:endParaRPr>
          </a:p>
          <a:p>
            <a:pPr>
              <a:lnSpc>
                <a:spcPct val="120000"/>
              </a:lnSpc>
            </a:pPr>
            <a:r>
              <a:rPr kumimoji="1" lang="en-US" altLang="ko-KR" sz="1600" dirty="0">
                <a:latin typeface="+mj-ea"/>
                <a:ea typeface="+mj-ea"/>
                <a:sym typeface="Wingdings" pitchFamily="2" charset="2"/>
              </a:rPr>
              <a:t></a:t>
            </a:r>
            <a:r>
              <a:rPr kumimoji="1" lang="ko-KR" altLang="en-US" sz="1600" dirty="0">
                <a:latin typeface="+mj-ea"/>
                <a:ea typeface="+mj-ea"/>
                <a:sym typeface="Wingdings" pitchFamily="2" charset="2"/>
              </a:rPr>
              <a:t> 따라서</a:t>
            </a:r>
            <a:r>
              <a:rPr kumimoji="1" lang="en-US" altLang="ko-KR" sz="1600" dirty="0">
                <a:latin typeface="+mj-ea"/>
                <a:ea typeface="+mj-ea"/>
                <a:sym typeface="Wingdings" pitchFamily="2" charset="2"/>
              </a:rPr>
              <a:t>,</a:t>
            </a:r>
            <a:r>
              <a:rPr kumimoji="1" lang="ko-KR" altLang="en-US" sz="1600" dirty="0">
                <a:latin typeface="+mj-ea"/>
                <a:ea typeface="+mj-ea"/>
                <a:sym typeface="Wingdings" pitchFamily="2" charset="2"/>
              </a:rPr>
              <a:t> 실제론 시간이 지남에 따라</a:t>
            </a:r>
            <a:r>
              <a:rPr kumimoji="1" lang="en-US" altLang="ko-KR" sz="1600" dirty="0">
                <a:latin typeface="+mj-ea"/>
                <a:ea typeface="+mj-ea"/>
                <a:sym typeface="Wingdings" pitchFamily="2" charset="2"/>
              </a:rPr>
              <a:t>,</a:t>
            </a:r>
            <a:r>
              <a:rPr kumimoji="1" lang="ko-KR" altLang="en-US" sz="1600" dirty="0">
                <a:latin typeface="+mj-ea"/>
                <a:ea typeface="+mj-ea"/>
                <a:sym typeface="Wingdings" pitchFamily="2" charset="2"/>
              </a:rPr>
              <a:t> 다른 조건이 동일하면</a:t>
            </a:r>
            <a:r>
              <a:rPr kumimoji="1" lang="en-US" altLang="ko-KR" sz="1600" dirty="0">
                <a:latin typeface="+mj-ea"/>
                <a:ea typeface="+mj-ea"/>
                <a:sym typeface="Wingdings" pitchFamily="2" charset="2"/>
              </a:rPr>
              <a:t>,</a:t>
            </a:r>
            <a:r>
              <a:rPr kumimoji="1" lang="ko-KR" altLang="en-US" sz="1600" dirty="0">
                <a:latin typeface="+mj-ea"/>
                <a:ea typeface="+mj-ea"/>
                <a:sym typeface="Wingdings" pitchFamily="2" charset="2"/>
              </a:rPr>
              <a:t> </a:t>
            </a:r>
            <a:r>
              <a:rPr kumimoji="1" lang="ko-KR" altLang="en-US" sz="1600" b="1" dirty="0">
                <a:latin typeface="+mj-ea"/>
                <a:ea typeface="+mj-ea"/>
                <a:sym typeface="Wingdings" pitchFamily="2" charset="2"/>
              </a:rPr>
              <a:t>기술 발전의 속도는 더디어 진다</a:t>
            </a:r>
            <a:r>
              <a:rPr kumimoji="1" lang="en-US" altLang="ko-KR" sz="1600" dirty="0">
                <a:latin typeface="+mj-ea"/>
                <a:ea typeface="+mj-ea"/>
                <a:sym typeface="Wingdings" pitchFamily="2" charset="2"/>
              </a:rPr>
              <a:t>.</a:t>
            </a:r>
            <a:endParaRPr lang="ko-Kore-KR" altLang="en-US" sz="1600" dirty="0"/>
          </a:p>
        </p:txBody>
      </p:sp>
    </p:spTree>
    <p:extLst>
      <p:ext uri="{BB962C8B-B14F-4D97-AF65-F5344CB8AC3E}">
        <p14:creationId xmlns:p14="http://schemas.microsoft.com/office/powerpoint/2010/main" val="1223948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FA1D1D-5842-2DF8-BBEB-862F8283FD9A}"/>
              </a:ext>
            </a:extLst>
          </p:cNvPr>
          <p:cNvSpPr>
            <a:spLocks noGrp="1"/>
          </p:cNvSpPr>
          <p:nvPr>
            <p:ph type="title"/>
          </p:nvPr>
        </p:nvSpPr>
        <p:spPr>
          <a:xfrm>
            <a:off x="0" y="16674"/>
            <a:ext cx="12192000" cy="1036061"/>
          </a:xfrm>
        </p:spPr>
        <p:txBody>
          <a:bodyPr>
            <a:normAutofit/>
          </a:bodyPr>
          <a:lstStyle/>
          <a:p>
            <a:r>
              <a:rPr kumimoji="1" lang="ko-KR" altLang="en-US" sz="2400" dirty="0"/>
              <a:t>기술적 </a:t>
            </a:r>
            <a:r>
              <a:rPr kumimoji="1" lang="en-US" altLang="ko-KR" sz="2400" dirty="0"/>
              <a:t>connectivity?</a:t>
            </a:r>
            <a:r>
              <a:rPr kumimoji="1" lang="ko-KR" altLang="en-US" sz="2400" dirty="0"/>
              <a:t> </a:t>
            </a:r>
            <a:r>
              <a:rPr kumimoji="1" lang="en-US" altLang="ko-KR" sz="2400" dirty="0"/>
              <a:t>)</a:t>
            </a:r>
            <a:r>
              <a:rPr kumimoji="1" lang="ko-KR" altLang="en-US" sz="2400" dirty="0"/>
              <a:t> </a:t>
            </a:r>
            <a:r>
              <a:rPr kumimoji="1" lang="en-US" altLang="ko-KR" sz="2400" dirty="0"/>
              <a:t>(</a:t>
            </a:r>
            <a:r>
              <a:rPr kumimoji="1" lang="ko-KR" altLang="en-US" sz="2400" dirty="0"/>
              <a:t>실제 </a:t>
            </a:r>
            <a:r>
              <a:rPr kumimoji="1" lang="ko-KR" altLang="en-US" sz="2400" dirty="0" err="1"/>
              <a:t>부품간의</a:t>
            </a:r>
            <a:r>
              <a:rPr kumimoji="1" lang="ko-KR" altLang="en-US" sz="2400" dirty="0"/>
              <a:t> </a:t>
            </a:r>
            <a:r>
              <a:rPr kumimoji="1" lang="en-US" altLang="ko-KR" sz="2400" dirty="0"/>
              <a:t>connectivity</a:t>
            </a:r>
            <a:r>
              <a:rPr kumimoji="1" lang="ko-KR" altLang="en-US" sz="2400" dirty="0" err="1"/>
              <a:t>를</a:t>
            </a:r>
            <a:r>
              <a:rPr kumimoji="1" lang="ko-KR" altLang="en-US" sz="2400" dirty="0"/>
              <a:t> 나타내는 것이 아닌</a:t>
            </a:r>
            <a:r>
              <a:rPr kumimoji="1" lang="en-US" altLang="ko-KR" sz="2400" dirty="0"/>
              <a:t>)</a:t>
            </a:r>
            <a:endParaRPr kumimoji="1" lang="ko-Kore-KR" altLang="en-US" sz="2400" dirty="0"/>
          </a:p>
        </p:txBody>
      </p:sp>
      <p:pic>
        <p:nvPicPr>
          <p:cNvPr id="12" name="그림 11">
            <a:extLst>
              <a:ext uri="{FF2B5EF4-FFF2-40B4-BE49-F238E27FC236}">
                <a16:creationId xmlns:a16="http://schemas.microsoft.com/office/drawing/2014/main" id="{22CD283D-827F-C126-5F1B-20259077FB48}"/>
              </a:ext>
            </a:extLst>
          </p:cNvPr>
          <p:cNvPicPr>
            <a:picLocks noChangeAspect="1"/>
          </p:cNvPicPr>
          <p:nvPr/>
        </p:nvPicPr>
        <p:blipFill rotWithShape="1">
          <a:blip r:embed="rId3"/>
          <a:srcRect l="7412" t="26209" r="66248" b="8082"/>
          <a:stretch/>
        </p:blipFill>
        <p:spPr>
          <a:xfrm>
            <a:off x="632726" y="925251"/>
            <a:ext cx="1773017" cy="3284116"/>
          </a:xfrm>
          <a:prstGeom prst="rect">
            <a:avLst/>
          </a:prstGeom>
        </p:spPr>
      </p:pic>
      <p:sp>
        <p:nvSpPr>
          <p:cNvPr id="67" name="TextBox 66">
            <a:extLst>
              <a:ext uri="{FF2B5EF4-FFF2-40B4-BE49-F238E27FC236}">
                <a16:creationId xmlns:a16="http://schemas.microsoft.com/office/drawing/2014/main" id="{2AE4270E-56E2-B3CE-F795-42CE74C5E867}"/>
              </a:ext>
            </a:extLst>
          </p:cNvPr>
          <p:cNvSpPr txBox="1"/>
          <p:nvPr/>
        </p:nvSpPr>
        <p:spPr>
          <a:xfrm>
            <a:off x="235272" y="4328379"/>
            <a:ext cx="11721456" cy="366062"/>
          </a:xfrm>
          <a:prstGeom prst="rect">
            <a:avLst/>
          </a:prstGeom>
          <a:noFill/>
        </p:spPr>
        <p:txBody>
          <a:bodyPr wrap="square">
            <a:spAutoFit/>
          </a:bodyPr>
          <a:lstStyle/>
          <a:p>
            <a:pPr>
              <a:lnSpc>
                <a:spcPct val="120000"/>
              </a:lnSpc>
            </a:pPr>
            <a:r>
              <a:rPr kumimoji="1" lang="ko-KR" altLang="en-US" sz="1600" dirty="0">
                <a:latin typeface="+mj-ea"/>
                <a:ea typeface="+mj-ea"/>
              </a:rPr>
              <a:t>기술은 보이지 않지만</a:t>
            </a:r>
            <a:r>
              <a:rPr kumimoji="1" lang="en-US" altLang="ko-KR" sz="1600" dirty="0">
                <a:latin typeface="+mj-ea"/>
                <a:ea typeface="+mj-ea"/>
              </a:rPr>
              <a:t>,</a:t>
            </a:r>
            <a:r>
              <a:rPr kumimoji="1" lang="ko-KR" altLang="en-US" sz="1600" dirty="0">
                <a:latin typeface="+mj-ea"/>
                <a:ea typeface="+mj-ea"/>
              </a:rPr>
              <a:t> 실제론 이러한 </a:t>
            </a:r>
            <a:r>
              <a:rPr kumimoji="1" lang="en-US" altLang="ko-KR" sz="1600" dirty="0">
                <a:latin typeface="+mj-ea"/>
                <a:ea typeface="+mj-ea"/>
              </a:rPr>
              <a:t>dependency</a:t>
            </a:r>
            <a:r>
              <a:rPr kumimoji="1" lang="ko-KR" altLang="en-US" sz="1600" dirty="0">
                <a:latin typeface="+mj-ea"/>
                <a:ea typeface="+mj-ea"/>
              </a:rPr>
              <a:t> </a:t>
            </a:r>
            <a:r>
              <a:rPr kumimoji="1" lang="en-US" altLang="ko-KR" sz="1600" dirty="0">
                <a:latin typeface="+mj-ea"/>
                <a:ea typeface="+mj-ea"/>
              </a:rPr>
              <a:t>(</a:t>
            </a:r>
            <a:r>
              <a:rPr kumimoji="1" lang="ko-KR" altLang="en-US" sz="1600" dirty="0">
                <a:latin typeface="+mj-ea"/>
                <a:ea typeface="+mj-ea"/>
              </a:rPr>
              <a:t>혹은 </a:t>
            </a:r>
            <a:r>
              <a:rPr kumimoji="1" lang="en-US" altLang="ko-KR" sz="1600" dirty="0">
                <a:latin typeface="+mj-ea"/>
                <a:ea typeface="+mj-ea"/>
              </a:rPr>
              <a:t>node</a:t>
            </a:r>
            <a:r>
              <a:rPr kumimoji="1" lang="ko-KR" altLang="en-US" sz="1600" dirty="0">
                <a:latin typeface="+mj-ea"/>
                <a:ea typeface="+mj-ea"/>
              </a:rPr>
              <a:t> </a:t>
            </a:r>
            <a:r>
              <a:rPr kumimoji="1" lang="en-US" altLang="ko-KR" sz="1600" dirty="0">
                <a:latin typeface="+mj-ea"/>
                <a:ea typeface="+mj-ea"/>
              </a:rPr>
              <a:t>&amp;</a:t>
            </a:r>
            <a:r>
              <a:rPr kumimoji="1" lang="ko-KR" altLang="en-US" sz="1600" dirty="0">
                <a:latin typeface="+mj-ea"/>
                <a:ea typeface="+mj-ea"/>
              </a:rPr>
              <a:t> </a:t>
            </a:r>
            <a:r>
              <a:rPr kumimoji="1" lang="en-US" altLang="ko-KR" sz="1600" dirty="0">
                <a:latin typeface="+mj-ea"/>
                <a:ea typeface="+mj-ea"/>
              </a:rPr>
              <a:t>arc) </a:t>
            </a:r>
            <a:r>
              <a:rPr kumimoji="1" lang="ko-KR" altLang="en-US" sz="1600" dirty="0">
                <a:latin typeface="+mj-ea"/>
                <a:ea typeface="+mj-ea"/>
              </a:rPr>
              <a:t>관계로 표현할 수 있다</a:t>
            </a:r>
            <a:r>
              <a:rPr kumimoji="1" lang="en-US" altLang="ko-KR" sz="1600" dirty="0">
                <a:latin typeface="+mj-ea"/>
                <a:ea typeface="+mj-ea"/>
              </a:rPr>
              <a:t>.</a:t>
            </a:r>
            <a:endParaRPr lang="ko-Kore-KR" altLang="en-US" sz="1600" dirty="0"/>
          </a:p>
        </p:txBody>
      </p:sp>
      <p:sp>
        <p:nvSpPr>
          <p:cNvPr id="68" name="TextBox 67">
            <a:extLst>
              <a:ext uri="{FF2B5EF4-FFF2-40B4-BE49-F238E27FC236}">
                <a16:creationId xmlns:a16="http://schemas.microsoft.com/office/drawing/2014/main" id="{C449CCD2-2F2D-D95E-A73B-116022EDDEFB}"/>
              </a:ext>
            </a:extLst>
          </p:cNvPr>
          <p:cNvSpPr txBox="1"/>
          <p:nvPr/>
        </p:nvSpPr>
        <p:spPr>
          <a:xfrm>
            <a:off x="323788" y="4936719"/>
            <a:ext cx="11721456" cy="958980"/>
          </a:xfrm>
          <a:prstGeom prst="rect">
            <a:avLst/>
          </a:prstGeom>
          <a:noFill/>
        </p:spPr>
        <p:txBody>
          <a:bodyPr wrap="square">
            <a:spAutoFit/>
          </a:bodyPr>
          <a:lstStyle/>
          <a:p>
            <a:pPr marL="285750" indent="-285750">
              <a:lnSpc>
                <a:spcPct val="120000"/>
              </a:lnSpc>
              <a:buFontTx/>
              <a:buChar char="-"/>
            </a:pPr>
            <a:r>
              <a:rPr kumimoji="1" lang="ko-KR" altLang="en-US" sz="1600" dirty="0">
                <a:latin typeface="+mj-ea"/>
                <a:ea typeface="+mj-ea"/>
              </a:rPr>
              <a:t>처음엔</a:t>
            </a:r>
            <a:r>
              <a:rPr kumimoji="1" lang="en-US" altLang="ko-KR" sz="1600" dirty="0">
                <a:latin typeface="+mj-ea"/>
                <a:ea typeface="+mj-ea"/>
              </a:rPr>
              <a:t>,</a:t>
            </a:r>
            <a:r>
              <a:rPr kumimoji="1" lang="ko-KR" altLang="en-US" sz="1600" dirty="0">
                <a:latin typeface="+mj-ea"/>
                <a:ea typeface="+mj-ea"/>
              </a:rPr>
              <a:t> 서로가 독립적으로 발전할 수 있을 만큼</a:t>
            </a:r>
            <a:r>
              <a:rPr kumimoji="1" lang="en-US" altLang="ko-KR" sz="1600" dirty="0">
                <a:latin typeface="+mj-ea"/>
                <a:ea typeface="+mj-ea"/>
              </a:rPr>
              <a:t>,</a:t>
            </a:r>
            <a:r>
              <a:rPr kumimoji="1" lang="ko-KR" altLang="en-US" sz="1600" dirty="0">
                <a:latin typeface="+mj-ea"/>
                <a:ea typeface="+mj-ea"/>
              </a:rPr>
              <a:t> 여유로운 상황이 되지만</a:t>
            </a:r>
            <a:r>
              <a:rPr kumimoji="1" lang="en-US" altLang="ko-KR" sz="1600" dirty="0">
                <a:latin typeface="+mj-ea"/>
                <a:ea typeface="+mj-ea"/>
              </a:rPr>
              <a:t>,</a:t>
            </a:r>
          </a:p>
          <a:p>
            <a:pPr marL="285750" indent="-285750">
              <a:lnSpc>
                <a:spcPct val="120000"/>
              </a:lnSpc>
              <a:buFontTx/>
              <a:buChar char="-"/>
            </a:pPr>
            <a:r>
              <a:rPr kumimoji="1" lang="ko-KR" altLang="en-US" sz="1600" dirty="0">
                <a:latin typeface="+mj-ea"/>
                <a:ea typeface="+mj-ea"/>
              </a:rPr>
              <a:t>점차</a:t>
            </a:r>
            <a:r>
              <a:rPr kumimoji="1" lang="en-US" altLang="ko-KR" sz="1600" dirty="0">
                <a:latin typeface="+mj-ea"/>
                <a:ea typeface="+mj-ea"/>
              </a:rPr>
              <a:t>,</a:t>
            </a:r>
            <a:r>
              <a:rPr kumimoji="1" lang="ko-KR" altLang="en-US" sz="1600" dirty="0">
                <a:latin typeface="+mj-ea"/>
                <a:ea typeface="+mj-ea"/>
              </a:rPr>
              <a:t> 다른 기술의 정도로 인해</a:t>
            </a:r>
            <a:r>
              <a:rPr kumimoji="1" lang="en-US" altLang="ko-KR" sz="1600" dirty="0">
                <a:latin typeface="+mj-ea"/>
                <a:ea typeface="+mj-ea"/>
              </a:rPr>
              <a:t>,</a:t>
            </a:r>
            <a:r>
              <a:rPr kumimoji="1" lang="ko-KR" altLang="en-US" sz="1600" dirty="0">
                <a:latin typeface="+mj-ea"/>
                <a:ea typeface="+mj-ea"/>
              </a:rPr>
              <a:t> 발전을 하는데 어려움을 겪는 </a:t>
            </a:r>
            <a:r>
              <a:rPr kumimoji="1" lang="en-US" altLang="ko-KR" sz="1600" dirty="0">
                <a:latin typeface="+mj-ea"/>
                <a:ea typeface="+mj-ea"/>
              </a:rPr>
              <a:t>(</a:t>
            </a:r>
            <a:r>
              <a:rPr kumimoji="1" lang="ko-KR" altLang="en-US" sz="1600" dirty="0">
                <a:latin typeface="+mj-ea"/>
                <a:ea typeface="+mj-ea"/>
              </a:rPr>
              <a:t>시간적 혹은 비용적</a:t>
            </a:r>
            <a:r>
              <a:rPr kumimoji="1" lang="en-US" altLang="ko-KR" sz="1600" dirty="0">
                <a:latin typeface="+mj-ea"/>
                <a:ea typeface="+mj-ea"/>
              </a:rPr>
              <a:t>)</a:t>
            </a:r>
            <a:r>
              <a:rPr kumimoji="1" lang="ko-KR" altLang="en-US" sz="1600" dirty="0">
                <a:latin typeface="+mj-ea"/>
                <a:ea typeface="+mj-ea"/>
              </a:rPr>
              <a:t> 상황이 발생한다</a:t>
            </a:r>
            <a:r>
              <a:rPr kumimoji="1" lang="en-US" altLang="ko-KR" sz="1600" dirty="0">
                <a:latin typeface="+mj-ea"/>
                <a:ea typeface="+mj-ea"/>
              </a:rPr>
              <a:t>.</a:t>
            </a:r>
          </a:p>
          <a:p>
            <a:pPr>
              <a:lnSpc>
                <a:spcPct val="120000"/>
              </a:lnSpc>
            </a:pPr>
            <a:r>
              <a:rPr kumimoji="1" lang="ko-KR" altLang="en-US" sz="1600" dirty="0">
                <a:latin typeface="+mj-ea"/>
                <a:ea typeface="+mj-ea"/>
              </a:rPr>
              <a:t>     </a:t>
            </a:r>
            <a:r>
              <a:rPr kumimoji="1" lang="en-US" altLang="ko-KR" sz="1600" dirty="0">
                <a:latin typeface="+mj-ea"/>
                <a:ea typeface="+mj-ea"/>
              </a:rPr>
              <a:t>(interrelation </a:t>
            </a:r>
            <a:r>
              <a:rPr kumimoji="1" lang="ko-KR" altLang="en-US" sz="1600" dirty="0">
                <a:latin typeface="+mj-ea"/>
                <a:ea typeface="+mj-ea"/>
              </a:rPr>
              <a:t>증가</a:t>
            </a:r>
            <a:r>
              <a:rPr kumimoji="1" lang="en-US" altLang="ko-KR" sz="1600" dirty="0">
                <a:latin typeface="+mj-ea"/>
                <a:ea typeface="+mj-ea"/>
              </a:rPr>
              <a:t>)</a:t>
            </a:r>
            <a:endParaRPr lang="ko-Kore-KR" altLang="en-US" sz="1600" dirty="0"/>
          </a:p>
        </p:txBody>
      </p:sp>
      <p:cxnSp>
        <p:nvCxnSpPr>
          <p:cNvPr id="4" name="꺾인 연결선[E] 3">
            <a:extLst>
              <a:ext uri="{FF2B5EF4-FFF2-40B4-BE49-F238E27FC236}">
                <a16:creationId xmlns:a16="http://schemas.microsoft.com/office/drawing/2014/main" id="{28E15DAF-86E5-23B1-509C-C476A00C126C}"/>
              </a:ext>
            </a:extLst>
          </p:cNvPr>
          <p:cNvCxnSpPr>
            <a:cxnSpLocks/>
            <a:endCxn id="43" idx="1"/>
          </p:cNvCxnSpPr>
          <p:nvPr/>
        </p:nvCxnSpPr>
        <p:spPr>
          <a:xfrm>
            <a:off x="2099733" y="2120850"/>
            <a:ext cx="2063243" cy="11201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 name="그룹 12">
            <a:extLst>
              <a:ext uri="{FF2B5EF4-FFF2-40B4-BE49-F238E27FC236}">
                <a16:creationId xmlns:a16="http://schemas.microsoft.com/office/drawing/2014/main" id="{0128FACD-071E-4FC8-0E09-9CAD7CC56E87}"/>
              </a:ext>
            </a:extLst>
          </p:cNvPr>
          <p:cNvGrpSpPr/>
          <p:nvPr/>
        </p:nvGrpSpPr>
        <p:grpSpPr>
          <a:xfrm>
            <a:off x="4162976" y="1171747"/>
            <a:ext cx="4211768" cy="2824746"/>
            <a:chOff x="5280576" y="1150086"/>
            <a:chExt cx="4211768" cy="2824746"/>
          </a:xfrm>
        </p:grpSpPr>
        <p:pic>
          <p:nvPicPr>
            <p:cNvPr id="43" name="그림 42">
              <a:extLst>
                <a:ext uri="{FF2B5EF4-FFF2-40B4-BE49-F238E27FC236}">
                  <a16:creationId xmlns:a16="http://schemas.microsoft.com/office/drawing/2014/main" id="{4BC1648F-7C4B-63D1-AD46-2734E7D99EE0}"/>
                </a:ext>
              </a:extLst>
            </p:cNvPr>
            <p:cNvPicPr>
              <a:picLocks noChangeAspect="1"/>
            </p:cNvPicPr>
            <p:nvPr/>
          </p:nvPicPr>
          <p:blipFill>
            <a:blip r:embed="rId4"/>
            <a:stretch>
              <a:fillRect/>
            </a:stretch>
          </p:blipFill>
          <p:spPr>
            <a:xfrm>
              <a:off x="5280576" y="1150086"/>
              <a:ext cx="3811173" cy="2122231"/>
            </a:xfrm>
            <a:prstGeom prst="rect">
              <a:avLst/>
            </a:prstGeom>
          </p:spPr>
        </p:pic>
        <p:sp>
          <p:nvSpPr>
            <p:cNvPr id="14" name="TextBox 13">
              <a:extLst>
                <a:ext uri="{FF2B5EF4-FFF2-40B4-BE49-F238E27FC236}">
                  <a16:creationId xmlns:a16="http://schemas.microsoft.com/office/drawing/2014/main" id="{0D50A0C4-CA7E-D7D2-62E4-BCD2B5EE2602}"/>
                </a:ext>
              </a:extLst>
            </p:cNvPr>
            <p:cNvSpPr txBox="1"/>
            <p:nvPr/>
          </p:nvSpPr>
          <p:spPr>
            <a:xfrm>
              <a:off x="7412725" y="3272317"/>
              <a:ext cx="2079619" cy="331886"/>
            </a:xfrm>
            <a:prstGeom prst="rect">
              <a:avLst/>
            </a:prstGeom>
            <a:noFill/>
          </p:spPr>
          <p:txBody>
            <a:bodyPr wrap="square">
              <a:spAutoFit/>
            </a:bodyPr>
            <a:lstStyle/>
            <a:p>
              <a:pPr>
                <a:lnSpc>
                  <a:spcPct val="120000"/>
                </a:lnSpc>
              </a:pPr>
              <a:r>
                <a:rPr kumimoji="1" lang="ko-KR" altLang="en-US" sz="1400" dirty="0">
                  <a:latin typeface="+mj-ea"/>
                  <a:ea typeface="+mj-ea"/>
                </a:rPr>
                <a:t>시간 </a:t>
              </a:r>
              <a:r>
                <a:rPr kumimoji="1" lang="en-US" altLang="ko-KR" sz="1400" dirty="0">
                  <a:latin typeface="+mj-ea"/>
                  <a:ea typeface="+mj-ea"/>
                </a:rPr>
                <a:t>(evolution </a:t>
              </a:r>
              <a:r>
                <a:rPr kumimoji="1" lang="ko-KR" altLang="en-US" sz="1400" dirty="0">
                  <a:latin typeface="+mj-ea"/>
                  <a:ea typeface="+mj-ea"/>
                </a:rPr>
                <a:t>횟수</a:t>
              </a:r>
              <a:r>
                <a:rPr kumimoji="1" lang="en-US" altLang="ko-KR" sz="1400" dirty="0">
                  <a:latin typeface="+mj-ea"/>
                  <a:ea typeface="+mj-ea"/>
                </a:rPr>
                <a:t>)</a:t>
              </a:r>
              <a:endParaRPr lang="ko-Kore-KR" altLang="en-US" sz="1400" dirty="0"/>
            </a:p>
          </p:txBody>
        </p:sp>
        <p:sp>
          <p:nvSpPr>
            <p:cNvPr id="11" name="TextBox 10">
              <a:extLst>
                <a:ext uri="{FF2B5EF4-FFF2-40B4-BE49-F238E27FC236}">
                  <a16:creationId xmlns:a16="http://schemas.microsoft.com/office/drawing/2014/main" id="{371B9DAD-6F1A-8BC5-24CF-F45537C63A71}"/>
                </a:ext>
              </a:extLst>
            </p:cNvPr>
            <p:cNvSpPr txBox="1"/>
            <p:nvPr/>
          </p:nvSpPr>
          <p:spPr>
            <a:xfrm>
              <a:off x="5280576" y="1199997"/>
              <a:ext cx="400110" cy="2774835"/>
            </a:xfrm>
            <a:prstGeom prst="rect">
              <a:avLst/>
            </a:prstGeom>
            <a:noFill/>
          </p:spPr>
          <p:txBody>
            <a:bodyPr vert="eaVert" wrap="square" rtlCol="0">
              <a:spAutoFit/>
            </a:bodyPr>
            <a:lstStyle/>
            <a:p>
              <a:r>
                <a:rPr kumimoji="1" lang="ko-KR" altLang="en-US" sz="1400" dirty="0"/>
                <a:t>타 기술 사이의  </a:t>
              </a:r>
              <a:r>
                <a:rPr kumimoji="1" lang="en-US" altLang="ko-KR" sz="1400" dirty="0"/>
                <a:t>Connectivity</a:t>
              </a:r>
              <a:endParaRPr kumimoji="1" lang="ko-Kore-KR" altLang="en-US" sz="1400" dirty="0"/>
            </a:p>
          </p:txBody>
        </p:sp>
        <p:sp>
          <p:nvSpPr>
            <p:cNvPr id="19" name="TextBox 18">
              <a:extLst>
                <a:ext uri="{FF2B5EF4-FFF2-40B4-BE49-F238E27FC236}">
                  <a16:creationId xmlns:a16="http://schemas.microsoft.com/office/drawing/2014/main" id="{A115234F-D27F-30ED-2D11-6B45D83E75AA}"/>
                </a:ext>
              </a:extLst>
            </p:cNvPr>
            <p:cNvSpPr txBox="1"/>
            <p:nvPr/>
          </p:nvSpPr>
          <p:spPr>
            <a:xfrm>
              <a:off x="6507033" y="1199997"/>
              <a:ext cx="2079619" cy="366062"/>
            </a:xfrm>
            <a:prstGeom prst="rect">
              <a:avLst/>
            </a:prstGeom>
            <a:solidFill>
              <a:schemeClr val="bg1"/>
            </a:solidFill>
          </p:spPr>
          <p:txBody>
            <a:bodyPr wrap="square">
              <a:spAutoFit/>
            </a:bodyPr>
            <a:lstStyle/>
            <a:p>
              <a:pPr>
                <a:lnSpc>
                  <a:spcPct val="120000"/>
                </a:lnSpc>
              </a:pPr>
              <a:r>
                <a:rPr kumimoji="1" lang="en-US" altLang="ko-KR" sz="1600" dirty="0">
                  <a:latin typeface="+mj-ea"/>
                  <a:ea typeface="+mj-ea"/>
                </a:rPr>
                <a:t>Component 3</a:t>
              </a:r>
              <a:endParaRPr lang="ko-Kore-KR" altLang="en-US" sz="1600" dirty="0"/>
            </a:p>
          </p:txBody>
        </p:sp>
      </p:grpSp>
    </p:spTree>
    <p:extLst>
      <p:ext uri="{BB962C8B-B14F-4D97-AF65-F5344CB8AC3E}">
        <p14:creationId xmlns:p14="http://schemas.microsoft.com/office/powerpoint/2010/main" val="1805523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FA1D1D-5842-2DF8-BBEB-862F8283FD9A}"/>
              </a:ext>
            </a:extLst>
          </p:cNvPr>
          <p:cNvSpPr>
            <a:spLocks noGrp="1"/>
          </p:cNvSpPr>
          <p:nvPr>
            <p:ph type="title"/>
          </p:nvPr>
        </p:nvSpPr>
        <p:spPr>
          <a:xfrm>
            <a:off x="0" y="16674"/>
            <a:ext cx="12192000" cy="1036061"/>
          </a:xfrm>
        </p:spPr>
        <p:txBody>
          <a:bodyPr>
            <a:normAutofit/>
          </a:bodyPr>
          <a:lstStyle/>
          <a:p>
            <a:r>
              <a:rPr kumimoji="1" lang="ko-KR" altLang="en-US" sz="2400" dirty="0"/>
              <a:t>기술을 하위레벨로 더 나눠서 봐야 하는 이유</a:t>
            </a:r>
            <a:r>
              <a:rPr kumimoji="1" lang="en-US" altLang="ko-KR" sz="2400" dirty="0"/>
              <a:t> (</a:t>
            </a:r>
            <a:r>
              <a:rPr kumimoji="1" lang="en-US" altLang="ko-KR" sz="2400" b="1" dirty="0"/>
              <a:t>Relative Obsolescence </a:t>
            </a:r>
            <a:r>
              <a:rPr kumimoji="1" lang="en-US" altLang="ko-KR" sz="2400" dirty="0"/>
              <a:t>is much important)</a:t>
            </a:r>
            <a:endParaRPr kumimoji="1" lang="ko-Kore-KR" altLang="en-US" sz="2400" dirty="0"/>
          </a:p>
        </p:txBody>
      </p:sp>
      <p:grpSp>
        <p:nvGrpSpPr>
          <p:cNvPr id="7" name="그룹 6">
            <a:extLst>
              <a:ext uri="{FF2B5EF4-FFF2-40B4-BE49-F238E27FC236}">
                <a16:creationId xmlns:a16="http://schemas.microsoft.com/office/drawing/2014/main" id="{14911F3F-4754-52C8-9892-9C8C56F6CEEE}"/>
              </a:ext>
            </a:extLst>
          </p:cNvPr>
          <p:cNvGrpSpPr/>
          <p:nvPr/>
        </p:nvGrpSpPr>
        <p:grpSpPr>
          <a:xfrm>
            <a:off x="481064" y="1316475"/>
            <a:ext cx="1808480" cy="2030545"/>
            <a:chOff x="764032" y="1764517"/>
            <a:chExt cx="1808480" cy="2030545"/>
          </a:xfrm>
        </p:grpSpPr>
        <p:pic>
          <p:nvPicPr>
            <p:cNvPr id="1026" name="Picture 2">
              <a:extLst>
                <a:ext uri="{FF2B5EF4-FFF2-40B4-BE49-F238E27FC236}">
                  <a16:creationId xmlns:a16="http://schemas.microsoft.com/office/drawing/2014/main" id="{5B277C7E-6D58-40A2-4495-A32B8C5487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032" y="1764517"/>
              <a:ext cx="1808480" cy="14874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DAEC327-C487-FC50-4AD4-C5E44B9C00C6}"/>
                </a:ext>
              </a:extLst>
            </p:cNvPr>
            <p:cNvSpPr txBox="1"/>
            <p:nvPr/>
          </p:nvSpPr>
          <p:spPr>
            <a:xfrm>
              <a:off x="918748" y="3429000"/>
              <a:ext cx="1499047" cy="366062"/>
            </a:xfrm>
            <a:prstGeom prst="rect">
              <a:avLst/>
            </a:prstGeom>
            <a:solidFill>
              <a:schemeClr val="bg1"/>
            </a:solidFill>
          </p:spPr>
          <p:txBody>
            <a:bodyPr wrap="square">
              <a:spAutoFit/>
            </a:bodyPr>
            <a:lstStyle/>
            <a:p>
              <a:pPr>
                <a:lnSpc>
                  <a:spcPct val="120000"/>
                </a:lnSpc>
              </a:pPr>
              <a:r>
                <a:rPr kumimoji="1" lang="en-US" altLang="ko-KR" sz="1600" dirty="0">
                  <a:latin typeface="+mj-ea"/>
                  <a:ea typeface="+mj-ea"/>
                </a:rPr>
                <a:t>Company 1 </a:t>
              </a:r>
              <a:endParaRPr lang="ko-Kore-KR" altLang="en-US" sz="1600" dirty="0"/>
            </a:p>
          </p:txBody>
        </p:sp>
      </p:grpSp>
      <p:grpSp>
        <p:nvGrpSpPr>
          <p:cNvPr id="24" name="그룹 23">
            <a:extLst>
              <a:ext uri="{FF2B5EF4-FFF2-40B4-BE49-F238E27FC236}">
                <a16:creationId xmlns:a16="http://schemas.microsoft.com/office/drawing/2014/main" id="{4737D953-7A94-C2D8-90FE-5F938337BB95}"/>
              </a:ext>
            </a:extLst>
          </p:cNvPr>
          <p:cNvGrpSpPr/>
          <p:nvPr/>
        </p:nvGrpSpPr>
        <p:grpSpPr>
          <a:xfrm>
            <a:off x="4506976" y="1246588"/>
            <a:ext cx="1808480" cy="2030545"/>
            <a:chOff x="4506976" y="1764517"/>
            <a:chExt cx="1808480" cy="2030545"/>
          </a:xfrm>
        </p:grpSpPr>
        <p:pic>
          <p:nvPicPr>
            <p:cNvPr id="11" name="Picture 2">
              <a:extLst>
                <a:ext uri="{FF2B5EF4-FFF2-40B4-BE49-F238E27FC236}">
                  <a16:creationId xmlns:a16="http://schemas.microsoft.com/office/drawing/2014/main" id="{07409994-FFF6-F30A-8253-633C54DB59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6976" y="1764517"/>
              <a:ext cx="1808480" cy="14874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DCD4742-B269-B6BF-9585-C9DF403BC602}"/>
                </a:ext>
              </a:extLst>
            </p:cNvPr>
            <p:cNvSpPr txBox="1"/>
            <p:nvPr/>
          </p:nvSpPr>
          <p:spPr>
            <a:xfrm>
              <a:off x="4816409" y="3429000"/>
              <a:ext cx="1499047" cy="366062"/>
            </a:xfrm>
            <a:prstGeom prst="rect">
              <a:avLst/>
            </a:prstGeom>
            <a:solidFill>
              <a:schemeClr val="bg1"/>
            </a:solidFill>
          </p:spPr>
          <p:txBody>
            <a:bodyPr wrap="square">
              <a:spAutoFit/>
            </a:bodyPr>
            <a:lstStyle/>
            <a:p>
              <a:pPr>
                <a:lnSpc>
                  <a:spcPct val="120000"/>
                </a:lnSpc>
              </a:pPr>
              <a:r>
                <a:rPr kumimoji="1" lang="en-US" altLang="ko-KR" sz="1600" dirty="0">
                  <a:latin typeface="+mj-ea"/>
                  <a:ea typeface="+mj-ea"/>
                </a:rPr>
                <a:t>Company 2 </a:t>
              </a:r>
              <a:endParaRPr lang="ko-Kore-KR" altLang="en-US" sz="1600" dirty="0"/>
            </a:p>
          </p:txBody>
        </p:sp>
      </p:grpSp>
      <p:grpSp>
        <p:nvGrpSpPr>
          <p:cNvPr id="25" name="그룹 24">
            <a:extLst>
              <a:ext uri="{FF2B5EF4-FFF2-40B4-BE49-F238E27FC236}">
                <a16:creationId xmlns:a16="http://schemas.microsoft.com/office/drawing/2014/main" id="{E4480AF2-2028-A5CF-C7CE-00AB20FCD0B1}"/>
              </a:ext>
            </a:extLst>
          </p:cNvPr>
          <p:cNvGrpSpPr/>
          <p:nvPr/>
        </p:nvGrpSpPr>
        <p:grpSpPr>
          <a:xfrm>
            <a:off x="8249920" y="1246588"/>
            <a:ext cx="1808480" cy="2030545"/>
            <a:chOff x="8249920" y="1764517"/>
            <a:chExt cx="1808480" cy="2030545"/>
          </a:xfrm>
        </p:grpSpPr>
        <p:pic>
          <p:nvPicPr>
            <p:cNvPr id="12" name="Picture 2">
              <a:extLst>
                <a:ext uri="{FF2B5EF4-FFF2-40B4-BE49-F238E27FC236}">
                  <a16:creationId xmlns:a16="http://schemas.microsoft.com/office/drawing/2014/main" id="{5E7323C8-561B-CB77-DAE0-CF9453E257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9920" y="1764517"/>
              <a:ext cx="1808480" cy="148747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726189B-D1A5-51EB-6E73-A7B75D73D2D0}"/>
                </a:ext>
              </a:extLst>
            </p:cNvPr>
            <p:cNvSpPr txBox="1"/>
            <p:nvPr/>
          </p:nvSpPr>
          <p:spPr>
            <a:xfrm>
              <a:off x="8559353" y="3429000"/>
              <a:ext cx="1499047" cy="366062"/>
            </a:xfrm>
            <a:prstGeom prst="rect">
              <a:avLst/>
            </a:prstGeom>
            <a:solidFill>
              <a:schemeClr val="bg1"/>
            </a:solidFill>
          </p:spPr>
          <p:txBody>
            <a:bodyPr wrap="square">
              <a:spAutoFit/>
            </a:bodyPr>
            <a:lstStyle/>
            <a:p>
              <a:pPr>
                <a:lnSpc>
                  <a:spcPct val="120000"/>
                </a:lnSpc>
              </a:pPr>
              <a:r>
                <a:rPr kumimoji="1" lang="en-US" altLang="ko-KR" sz="1600" dirty="0">
                  <a:latin typeface="+mj-ea"/>
                  <a:ea typeface="+mj-ea"/>
                </a:rPr>
                <a:t>Company 3 </a:t>
              </a:r>
              <a:endParaRPr lang="ko-Kore-KR" altLang="en-US" sz="1600" dirty="0"/>
            </a:p>
          </p:txBody>
        </p:sp>
      </p:grpSp>
      <p:pic>
        <p:nvPicPr>
          <p:cNvPr id="6" name="그림 5">
            <a:extLst>
              <a:ext uri="{FF2B5EF4-FFF2-40B4-BE49-F238E27FC236}">
                <a16:creationId xmlns:a16="http://schemas.microsoft.com/office/drawing/2014/main" id="{1C3E2210-1F13-9757-2D19-E78050DB2272}"/>
              </a:ext>
            </a:extLst>
          </p:cNvPr>
          <p:cNvPicPr>
            <a:picLocks noChangeAspect="1"/>
          </p:cNvPicPr>
          <p:nvPr/>
        </p:nvPicPr>
        <p:blipFill>
          <a:blip r:embed="rId4"/>
          <a:stretch>
            <a:fillRect/>
          </a:stretch>
        </p:blipFill>
        <p:spPr>
          <a:xfrm>
            <a:off x="2326025" y="1661559"/>
            <a:ext cx="492973" cy="813242"/>
          </a:xfrm>
          <a:prstGeom prst="rect">
            <a:avLst/>
          </a:prstGeom>
        </p:spPr>
      </p:pic>
      <p:pic>
        <p:nvPicPr>
          <p:cNvPr id="27" name="그림 26">
            <a:extLst>
              <a:ext uri="{FF2B5EF4-FFF2-40B4-BE49-F238E27FC236}">
                <a16:creationId xmlns:a16="http://schemas.microsoft.com/office/drawing/2014/main" id="{6203B273-FEAE-044E-0E9B-2AB9B9B78C58}"/>
              </a:ext>
            </a:extLst>
          </p:cNvPr>
          <p:cNvPicPr>
            <a:picLocks noChangeAspect="1"/>
          </p:cNvPicPr>
          <p:nvPr/>
        </p:nvPicPr>
        <p:blipFill>
          <a:blip r:embed="rId4"/>
          <a:stretch>
            <a:fillRect/>
          </a:stretch>
        </p:blipFill>
        <p:spPr>
          <a:xfrm>
            <a:off x="6315456" y="1562104"/>
            <a:ext cx="492973" cy="813242"/>
          </a:xfrm>
          <a:prstGeom prst="rect">
            <a:avLst/>
          </a:prstGeom>
        </p:spPr>
      </p:pic>
      <p:pic>
        <p:nvPicPr>
          <p:cNvPr id="28" name="그림 27">
            <a:extLst>
              <a:ext uri="{FF2B5EF4-FFF2-40B4-BE49-F238E27FC236}">
                <a16:creationId xmlns:a16="http://schemas.microsoft.com/office/drawing/2014/main" id="{694E5E9C-F4ED-6B82-EA3A-0CD76F464B42}"/>
              </a:ext>
            </a:extLst>
          </p:cNvPr>
          <p:cNvPicPr>
            <a:picLocks noChangeAspect="1"/>
          </p:cNvPicPr>
          <p:nvPr/>
        </p:nvPicPr>
        <p:blipFill>
          <a:blip r:embed="rId4"/>
          <a:stretch>
            <a:fillRect/>
          </a:stretch>
        </p:blipFill>
        <p:spPr>
          <a:xfrm>
            <a:off x="10058400" y="1583704"/>
            <a:ext cx="492973" cy="813242"/>
          </a:xfrm>
          <a:prstGeom prst="rect">
            <a:avLst/>
          </a:prstGeom>
        </p:spPr>
      </p:pic>
      <p:sp>
        <p:nvSpPr>
          <p:cNvPr id="29" name="TextBox 28">
            <a:extLst>
              <a:ext uri="{FF2B5EF4-FFF2-40B4-BE49-F238E27FC236}">
                <a16:creationId xmlns:a16="http://schemas.microsoft.com/office/drawing/2014/main" id="{E0384735-205E-9D2D-D1CC-8EC0FD9429F9}"/>
              </a:ext>
            </a:extLst>
          </p:cNvPr>
          <p:cNvSpPr txBox="1"/>
          <p:nvPr/>
        </p:nvSpPr>
        <p:spPr>
          <a:xfrm>
            <a:off x="0" y="4997936"/>
            <a:ext cx="12192000" cy="1843390"/>
          </a:xfrm>
          <a:prstGeom prst="rect">
            <a:avLst/>
          </a:prstGeom>
          <a:noFill/>
        </p:spPr>
        <p:txBody>
          <a:bodyPr wrap="square">
            <a:spAutoFit/>
          </a:bodyPr>
          <a:lstStyle/>
          <a:p>
            <a:pPr>
              <a:lnSpc>
                <a:spcPct val="120000"/>
              </a:lnSpc>
            </a:pPr>
            <a:r>
              <a:rPr kumimoji="1" lang="ko-KR" altLang="en-US" sz="1600" dirty="0">
                <a:latin typeface="+mj-ea"/>
                <a:ea typeface="+mj-ea"/>
              </a:rPr>
              <a:t>경쟁 속에</a:t>
            </a:r>
            <a:r>
              <a:rPr kumimoji="1" lang="en-US" altLang="ko-KR" sz="1600" dirty="0">
                <a:latin typeface="+mj-ea"/>
                <a:ea typeface="+mj-ea"/>
              </a:rPr>
              <a:t>,</a:t>
            </a:r>
            <a:r>
              <a:rPr kumimoji="1" lang="ko-KR" altLang="en-US" sz="1600" dirty="0">
                <a:latin typeface="+mj-ea"/>
                <a:ea typeface="+mj-ea"/>
              </a:rPr>
              <a:t> 회사는 신 기술을 다른 회사보다 빠른 시기에 실현해야 한다</a:t>
            </a:r>
            <a:r>
              <a:rPr kumimoji="1" lang="en-US" altLang="ko-KR" sz="1600" dirty="0">
                <a:latin typeface="+mj-ea"/>
                <a:ea typeface="+mj-ea"/>
              </a:rPr>
              <a:t>.</a:t>
            </a:r>
            <a:r>
              <a:rPr kumimoji="1" lang="ko-KR" altLang="en-US" sz="1600" dirty="0">
                <a:latin typeface="+mj-ea"/>
                <a:ea typeface="+mj-ea"/>
              </a:rPr>
              <a:t> </a:t>
            </a:r>
            <a:r>
              <a:rPr kumimoji="1" lang="en-US" altLang="ko-KR" sz="1600" dirty="0">
                <a:latin typeface="+mj-ea"/>
                <a:ea typeface="+mj-ea"/>
              </a:rPr>
              <a:t>(</a:t>
            </a:r>
            <a:r>
              <a:rPr kumimoji="1" lang="ko-KR" altLang="en-US" sz="1600" dirty="0">
                <a:latin typeface="+mj-ea"/>
                <a:ea typeface="+mj-ea"/>
              </a:rPr>
              <a:t>너무 느리다면 기술적 도태</a:t>
            </a:r>
            <a:r>
              <a:rPr kumimoji="1" lang="en-US" altLang="ko-KR" sz="1600" dirty="0">
                <a:latin typeface="+mj-ea"/>
                <a:ea typeface="+mj-ea"/>
              </a:rPr>
              <a:t>)</a:t>
            </a:r>
          </a:p>
          <a:p>
            <a:pPr marL="285750" indent="-285750">
              <a:lnSpc>
                <a:spcPct val="120000"/>
              </a:lnSpc>
              <a:buFontTx/>
              <a:buChar char="-"/>
            </a:pPr>
            <a:r>
              <a:rPr kumimoji="1" lang="en-US" altLang="ko-KR" sz="1600" dirty="0">
                <a:latin typeface="+mj-ea"/>
                <a:ea typeface="+mj-ea"/>
              </a:rPr>
              <a:t>adaptation</a:t>
            </a:r>
            <a:r>
              <a:rPr kumimoji="1" lang="ko-KR" altLang="en-US" sz="1600" dirty="0">
                <a:latin typeface="+mj-ea"/>
                <a:ea typeface="+mj-ea"/>
              </a:rPr>
              <a:t>이 불가능 해지는 </a:t>
            </a:r>
            <a:r>
              <a:rPr kumimoji="1" lang="en-US" altLang="ko-KR" sz="1600" dirty="0">
                <a:latin typeface="+mj-ea"/>
                <a:ea typeface="+mj-ea"/>
              </a:rPr>
              <a:t>‘</a:t>
            </a:r>
            <a:r>
              <a:rPr kumimoji="1" lang="ko-KR" altLang="en-US" sz="1600" b="1" dirty="0">
                <a:latin typeface="+mj-ea"/>
                <a:ea typeface="+mj-ea"/>
              </a:rPr>
              <a:t>절대적 노후화</a:t>
            </a:r>
            <a:r>
              <a:rPr kumimoji="1" lang="en-US" altLang="ko-KR" sz="1600" dirty="0">
                <a:latin typeface="+mj-ea"/>
                <a:ea typeface="+mj-ea"/>
              </a:rPr>
              <a:t>＇</a:t>
            </a:r>
            <a:r>
              <a:rPr kumimoji="1" lang="ko-KR" altLang="en-US" sz="1600" dirty="0">
                <a:latin typeface="+mj-ea"/>
                <a:ea typeface="+mj-ea"/>
              </a:rPr>
              <a:t>가 아닌</a:t>
            </a:r>
            <a:r>
              <a:rPr kumimoji="1" lang="en-US" altLang="ko-KR" sz="1600" dirty="0">
                <a:latin typeface="+mj-ea"/>
                <a:ea typeface="+mj-ea"/>
              </a:rPr>
              <a:t>,</a:t>
            </a:r>
            <a:r>
              <a:rPr kumimoji="1" lang="ko-KR" altLang="en-US" sz="1600" dirty="0">
                <a:latin typeface="+mj-ea"/>
                <a:ea typeface="+mj-ea"/>
              </a:rPr>
              <a:t> 상대적으로 신기술 접목의 시간과 비용이 증가하는</a:t>
            </a:r>
            <a:r>
              <a:rPr kumimoji="1" lang="ko-KR" altLang="en-US" sz="1600" b="1" dirty="0">
                <a:latin typeface="+mj-ea"/>
                <a:ea typeface="+mj-ea"/>
              </a:rPr>
              <a:t> </a:t>
            </a:r>
            <a:r>
              <a:rPr kumimoji="1" lang="en-US" altLang="ko-KR" sz="1600" b="1" dirty="0">
                <a:latin typeface="+mj-ea"/>
                <a:ea typeface="+mj-ea"/>
              </a:rPr>
              <a:t>‘</a:t>
            </a:r>
            <a:r>
              <a:rPr kumimoji="1" lang="ko-KR" altLang="en-US" sz="1600" b="1" dirty="0">
                <a:latin typeface="+mj-ea"/>
                <a:ea typeface="+mj-ea"/>
              </a:rPr>
              <a:t>상대적 노후화</a:t>
            </a:r>
            <a:r>
              <a:rPr kumimoji="1" lang="en-US" altLang="ko-KR" sz="1600" b="1" dirty="0">
                <a:latin typeface="+mj-ea"/>
                <a:ea typeface="+mj-ea"/>
              </a:rPr>
              <a:t>’</a:t>
            </a:r>
          </a:p>
          <a:p>
            <a:pPr>
              <a:lnSpc>
                <a:spcPct val="120000"/>
              </a:lnSpc>
            </a:pPr>
            <a:endParaRPr kumimoji="1" lang="en-US" altLang="ko-Kore-KR" sz="1600" b="1" dirty="0">
              <a:latin typeface="+mj-ea"/>
              <a:ea typeface="+mj-ea"/>
            </a:endParaRPr>
          </a:p>
          <a:p>
            <a:pPr>
              <a:lnSpc>
                <a:spcPct val="120000"/>
              </a:lnSpc>
            </a:pPr>
            <a:r>
              <a:rPr kumimoji="1" lang="en-US" altLang="ko-KR" sz="1600" dirty="0">
                <a:latin typeface="+mj-ea"/>
                <a:ea typeface="+mj-ea"/>
              </a:rPr>
              <a:t>-</a:t>
            </a:r>
            <a:r>
              <a:rPr kumimoji="1" lang="ko-KR" altLang="en-US" sz="1600" dirty="0">
                <a:latin typeface="+mj-ea"/>
                <a:ea typeface="+mj-ea"/>
              </a:rPr>
              <a:t> 이는</a:t>
            </a:r>
            <a:r>
              <a:rPr kumimoji="1" lang="en-US" altLang="ko-KR" sz="1600" dirty="0">
                <a:latin typeface="+mj-ea"/>
                <a:ea typeface="+mj-ea"/>
              </a:rPr>
              <a:t>,</a:t>
            </a:r>
            <a:r>
              <a:rPr kumimoji="1" lang="ko-KR" altLang="en-US" sz="1600" dirty="0">
                <a:latin typeface="+mj-ea"/>
                <a:ea typeface="+mj-ea"/>
              </a:rPr>
              <a:t> 주로 </a:t>
            </a:r>
            <a:r>
              <a:rPr kumimoji="1" lang="en-US" altLang="ko-KR" sz="1600" dirty="0">
                <a:latin typeface="+mj-ea"/>
                <a:ea typeface="+mj-ea"/>
              </a:rPr>
              <a:t>platform obsolescence</a:t>
            </a:r>
            <a:r>
              <a:rPr kumimoji="1" lang="ko-KR" altLang="en-US" sz="1600" dirty="0">
                <a:latin typeface="+mj-ea"/>
                <a:ea typeface="+mj-ea"/>
              </a:rPr>
              <a:t> </a:t>
            </a:r>
            <a:r>
              <a:rPr kumimoji="1" lang="ko-KR" altLang="en-US" sz="1600" dirty="0" err="1">
                <a:latin typeface="+mj-ea"/>
                <a:ea typeface="+mj-ea"/>
              </a:rPr>
              <a:t>라고</a:t>
            </a:r>
            <a:r>
              <a:rPr kumimoji="1" lang="ko-KR" altLang="en-US" sz="1600" dirty="0">
                <a:latin typeface="+mj-ea"/>
                <a:ea typeface="+mj-ea"/>
              </a:rPr>
              <a:t> 하여</a:t>
            </a:r>
            <a:r>
              <a:rPr kumimoji="1" lang="en-US" altLang="ko-KR" sz="1600" dirty="0">
                <a:latin typeface="+mj-ea"/>
                <a:ea typeface="+mj-ea"/>
              </a:rPr>
              <a:t>,</a:t>
            </a:r>
            <a:r>
              <a:rPr kumimoji="1" lang="ko-KR" altLang="en-US" sz="1600" dirty="0">
                <a:latin typeface="+mj-ea"/>
                <a:ea typeface="+mj-ea"/>
              </a:rPr>
              <a:t> 신기술을 접목할 수 없는 제품 플랫폼 현재의 기술력으로 고려되고 있다</a:t>
            </a:r>
            <a:r>
              <a:rPr kumimoji="1" lang="en-US" altLang="ko-KR" sz="1600" dirty="0">
                <a:latin typeface="+mj-ea"/>
                <a:ea typeface="+mj-ea"/>
              </a:rPr>
              <a:t>.</a:t>
            </a:r>
            <a:br>
              <a:rPr kumimoji="1" lang="en-US" altLang="ko-KR" sz="1600" dirty="0">
                <a:latin typeface="+mj-ea"/>
                <a:ea typeface="+mj-ea"/>
              </a:rPr>
            </a:br>
            <a:br>
              <a:rPr kumimoji="1" lang="en-US" altLang="ko-KR" sz="1600" dirty="0">
                <a:latin typeface="+mj-ea"/>
                <a:ea typeface="+mj-ea"/>
              </a:rPr>
            </a:br>
            <a:r>
              <a:rPr kumimoji="1" lang="ko-KR" altLang="en-US" sz="1600" dirty="0">
                <a:latin typeface="+mj-ea"/>
                <a:ea typeface="+mj-ea"/>
              </a:rPr>
              <a:t>기술력을 발현할 수 있을지라도 </a:t>
            </a:r>
            <a:r>
              <a:rPr kumimoji="1" lang="ko-KR" altLang="en-US" sz="1600" b="1" dirty="0">
                <a:solidFill>
                  <a:srgbClr val="FF0000"/>
                </a:solidFill>
                <a:latin typeface="+mj-ea"/>
                <a:ea typeface="+mj-ea"/>
              </a:rPr>
              <a:t>다른 회사보다 더 높은 비용</a:t>
            </a:r>
            <a:r>
              <a:rPr kumimoji="1" lang="en-US" altLang="ko-KR" sz="1600" b="1" dirty="0">
                <a:solidFill>
                  <a:srgbClr val="FF0000"/>
                </a:solidFill>
                <a:latin typeface="+mj-ea"/>
                <a:ea typeface="+mj-ea"/>
              </a:rPr>
              <a:t>,</a:t>
            </a:r>
            <a:r>
              <a:rPr kumimoji="1" lang="ko-KR" altLang="en-US" sz="1600" b="1" dirty="0">
                <a:solidFill>
                  <a:srgbClr val="FF0000"/>
                </a:solidFill>
                <a:latin typeface="+mj-ea"/>
                <a:ea typeface="+mj-ea"/>
              </a:rPr>
              <a:t> 많은 시간을 투여하고 있다면</a:t>
            </a:r>
            <a:r>
              <a:rPr kumimoji="1" lang="en-US" altLang="ko-KR" sz="1600" dirty="0">
                <a:latin typeface="+mj-ea"/>
                <a:ea typeface="+mj-ea"/>
              </a:rPr>
              <a:t>,</a:t>
            </a:r>
            <a:r>
              <a:rPr kumimoji="1" lang="ko-KR" altLang="en-US" sz="1600" dirty="0">
                <a:latin typeface="+mj-ea"/>
                <a:ea typeface="+mj-ea"/>
              </a:rPr>
              <a:t> 이는 </a:t>
            </a:r>
            <a:r>
              <a:rPr kumimoji="1" lang="en-US" altLang="ko-KR" sz="1600" b="1" dirty="0">
                <a:solidFill>
                  <a:srgbClr val="FF0000"/>
                </a:solidFill>
                <a:latin typeface="+mj-ea"/>
                <a:ea typeface="+mj-ea"/>
              </a:rPr>
              <a:t>platform relative obsolescence</a:t>
            </a:r>
            <a:endParaRPr lang="ko-Kore-KR" altLang="en-US" sz="1600" b="1" dirty="0">
              <a:solidFill>
                <a:srgbClr val="FF0000"/>
              </a:solidFill>
            </a:endParaRPr>
          </a:p>
        </p:txBody>
      </p:sp>
      <p:sp>
        <p:nvSpPr>
          <p:cNvPr id="26" name="TextBox 25">
            <a:extLst>
              <a:ext uri="{FF2B5EF4-FFF2-40B4-BE49-F238E27FC236}">
                <a16:creationId xmlns:a16="http://schemas.microsoft.com/office/drawing/2014/main" id="{5B81749E-B501-59B0-BF4A-E474132581CC}"/>
              </a:ext>
            </a:extLst>
          </p:cNvPr>
          <p:cNvSpPr txBox="1"/>
          <p:nvPr/>
        </p:nvSpPr>
        <p:spPr>
          <a:xfrm>
            <a:off x="981239" y="3347020"/>
            <a:ext cx="2307176" cy="1200329"/>
          </a:xfrm>
          <a:prstGeom prst="rect">
            <a:avLst/>
          </a:prstGeom>
          <a:noFill/>
        </p:spPr>
        <p:txBody>
          <a:bodyPr wrap="square" rtlCol="0">
            <a:spAutoFit/>
          </a:bodyPr>
          <a:lstStyle/>
          <a:p>
            <a:r>
              <a:rPr kumimoji="1" lang="en-US" altLang="ko-Kore-KR" dirty="0"/>
              <a:t>Cost</a:t>
            </a:r>
            <a:r>
              <a:rPr kumimoji="1" lang="ko-KR" altLang="en-US" dirty="0"/>
              <a:t> </a:t>
            </a:r>
            <a:r>
              <a:rPr kumimoji="1" lang="en-US" altLang="ko-Kore-KR" dirty="0"/>
              <a:t>:</a:t>
            </a:r>
            <a:r>
              <a:rPr kumimoji="1" lang="ko-KR" altLang="en-US" dirty="0"/>
              <a:t> </a:t>
            </a:r>
            <a:r>
              <a:rPr kumimoji="1" lang="en-US" altLang="ko-Kore-KR" dirty="0"/>
              <a:t>$</a:t>
            </a:r>
            <a:r>
              <a:rPr kumimoji="1" lang="ko-KR" altLang="en-US" dirty="0"/>
              <a:t> </a:t>
            </a:r>
            <a:r>
              <a:rPr kumimoji="1" lang="en-US" altLang="ko-Kore-KR" dirty="0"/>
              <a:t>10</a:t>
            </a:r>
          </a:p>
          <a:p>
            <a:r>
              <a:rPr kumimoji="1" lang="en-US" altLang="ko-Kore-KR" dirty="0"/>
              <a:t>Time</a:t>
            </a:r>
            <a:r>
              <a:rPr kumimoji="1" lang="ko-KR" altLang="en-US" dirty="0"/>
              <a:t> </a:t>
            </a:r>
            <a:r>
              <a:rPr kumimoji="1" lang="en-US" altLang="ko-Kore-KR" dirty="0"/>
              <a:t>:</a:t>
            </a:r>
            <a:r>
              <a:rPr kumimoji="1" lang="ko-KR" altLang="en-US" dirty="0"/>
              <a:t> </a:t>
            </a:r>
            <a:r>
              <a:rPr kumimoji="1" lang="en-US" altLang="ko-Kore-KR" dirty="0"/>
              <a:t>10</a:t>
            </a:r>
            <a:br>
              <a:rPr kumimoji="1" lang="en-US" altLang="ko-Kore-KR" dirty="0"/>
            </a:br>
            <a:br>
              <a:rPr kumimoji="1" lang="en-US" altLang="ko-Kore-KR" dirty="0"/>
            </a:br>
            <a:r>
              <a:rPr kumimoji="1" lang="en-US" altLang="ko-Kore-KR" dirty="0">
                <a:latin typeface="+mj-ea"/>
                <a:ea typeface="+mj-ea"/>
              </a:rPr>
              <a:t>O</a:t>
            </a:r>
            <a:r>
              <a:rPr kumimoji="1" lang="en-US" altLang="ko-KR" dirty="0">
                <a:latin typeface="+mj-ea"/>
                <a:ea typeface="+mj-ea"/>
              </a:rPr>
              <a:t>bsolescence</a:t>
            </a:r>
            <a:r>
              <a:rPr kumimoji="1" lang="ko-KR" altLang="en-US" dirty="0"/>
              <a:t> </a:t>
            </a:r>
            <a:r>
              <a:rPr kumimoji="1" lang="en-US" altLang="ko-KR" dirty="0"/>
              <a:t>:</a:t>
            </a:r>
            <a:r>
              <a:rPr kumimoji="1" lang="ko-KR" altLang="en-US" dirty="0"/>
              <a:t> </a:t>
            </a:r>
            <a:r>
              <a:rPr kumimoji="1" lang="en-US" altLang="ko-KR" dirty="0"/>
              <a:t>10%</a:t>
            </a:r>
            <a:endParaRPr kumimoji="1" lang="ko-Kore-KR" altLang="en-US" dirty="0"/>
          </a:p>
        </p:txBody>
      </p:sp>
      <p:sp>
        <p:nvSpPr>
          <p:cNvPr id="31" name="TextBox 30">
            <a:extLst>
              <a:ext uri="{FF2B5EF4-FFF2-40B4-BE49-F238E27FC236}">
                <a16:creationId xmlns:a16="http://schemas.microsoft.com/office/drawing/2014/main" id="{D4E0EB8B-1104-CAC6-21D7-3A534E722606}"/>
              </a:ext>
            </a:extLst>
          </p:cNvPr>
          <p:cNvSpPr txBox="1"/>
          <p:nvPr/>
        </p:nvSpPr>
        <p:spPr>
          <a:xfrm>
            <a:off x="5053367" y="3347020"/>
            <a:ext cx="2307176" cy="1200329"/>
          </a:xfrm>
          <a:prstGeom prst="rect">
            <a:avLst/>
          </a:prstGeom>
          <a:noFill/>
        </p:spPr>
        <p:txBody>
          <a:bodyPr wrap="square" rtlCol="0">
            <a:spAutoFit/>
          </a:bodyPr>
          <a:lstStyle/>
          <a:p>
            <a:r>
              <a:rPr kumimoji="1" lang="en-US" altLang="ko-Kore-KR" dirty="0"/>
              <a:t>Cost</a:t>
            </a:r>
            <a:r>
              <a:rPr kumimoji="1" lang="ko-KR" altLang="en-US" dirty="0"/>
              <a:t> </a:t>
            </a:r>
            <a:r>
              <a:rPr kumimoji="1" lang="en-US" altLang="ko-Kore-KR" dirty="0"/>
              <a:t>:</a:t>
            </a:r>
            <a:r>
              <a:rPr kumimoji="1" lang="ko-KR" altLang="en-US" dirty="0"/>
              <a:t> </a:t>
            </a:r>
            <a:r>
              <a:rPr kumimoji="1" lang="en-US" altLang="ko-Kore-KR" dirty="0"/>
              <a:t>$</a:t>
            </a:r>
            <a:r>
              <a:rPr kumimoji="1" lang="ko-KR" altLang="en-US" dirty="0"/>
              <a:t> </a:t>
            </a:r>
            <a:r>
              <a:rPr kumimoji="1" lang="en-US" altLang="ko-KR" dirty="0"/>
              <a:t>30</a:t>
            </a:r>
            <a:endParaRPr kumimoji="1" lang="en-US" altLang="ko-Kore-KR" dirty="0"/>
          </a:p>
          <a:p>
            <a:r>
              <a:rPr kumimoji="1" lang="en-US" altLang="ko-Kore-KR" dirty="0"/>
              <a:t>Time</a:t>
            </a:r>
            <a:r>
              <a:rPr kumimoji="1" lang="ko-KR" altLang="en-US" dirty="0"/>
              <a:t> </a:t>
            </a:r>
            <a:r>
              <a:rPr kumimoji="1" lang="en-US" altLang="ko-Kore-KR" dirty="0"/>
              <a:t>:</a:t>
            </a:r>
            <a:r>
              <a:rPr kumimoji="1" lang="ko-KR" altLang="en-US" dirty="0"/>
              <a:t> </a:t>
            </a:r>
            <a:r>
              <a:rPr kumimoji="1" lang="en-US" altLang="ko-KR" dirty="0"/>
              <a:t>15</a:t>
            </a:r>
            <a:br>
              <a:rPr kumimoji="1" lang="en-US" altLang="ko-Kore-KR" dirty="0"/>
            </a:br>
            <a:br>
              <a:rPr kumimoji="1" lang="en-US" altLang="ko-Kore-KR" dirty="0"/>
            </a:br>
            <a:r>
              <a:rPr kumimoji="1" lang="en-US" altLang="ko-Kore-KR" dirty="0">
                <a:latin typeface="+mj-ea"/>
                <a:ea typeface="+mj-ea"/>
              </a:rPr>
              <a:t>O</a:t>
            </a:r>
            <a:r>
              <a:rPr kumimoji="1" lang="en-US" altLang="ko-KR" dirty="0">
                <a:latin typeface="+mj-ea"/>
                <a:ea typeface="+mj-ea"/>
              </a:rPr>
              <a:t>bsolescence</a:t>
            </a:r>
            <a:r>
              <a:rPr kumimoji="1" lang="ko-KR" altLang="en-US" dirty="0"/>
              <a:t> </a:t>
            </a:r>
            <a:r>
              <a:rPr kumimoji="1" lang="en-US" altLang="ko-KR" dirty="0"/>
              <a:t>:</a:t>
            </a:r>
            <a:r>
              <a:rPr kumimoji="1" lang="ko-KR" altLang="en-US" dirty="0"/>
              <a:t> </a:t>
            </a:r>
            <a:r>
              <a:rPr kumimoji="1" lang="en-US" altLang="ko-KR" dirty="0"/>
              <a:t>40%</a:t>
            </a:r>
            <a:endParaRPr kumimoji="1" lang="ko-Kore-KR" altLang="en-US" dirty="0"/>
          </a:p>
        </p:txBody>
      </p:sp>
      <p:sp>
        <p:nvSpPr>
          <p:cNvPr id="32" name="TextBox 31">
            <a:extLst>
              <a:ext uri="{FF2B5EF4-FFF2-40B4-BE49-F238E27FC236}">
                <a16:creationId xmlns:a16="http://schemas.microsoft.com/office/drawing/2014/main" id="{5EC84609-4DD5-FEAD-0500-1A5A3816B46B}"/>
              </a:ext>
            </a:extLst>
          </p:cNvPr>
          <p:cNvSpPr txBox="1"/>
          <p:nvPr/>
        </p:nvSpPr>
        <p:spPr>
          <a:xfrm>
            <a:off x="8881655" y="3347020"/>
            <a:ext cx="2307176" cy="1200329"/>
          </a:xfrm>
          <a:prstGeom prst="rect">
            <a:avLst/>
          </a:prstGeom>
          <a:noFill/>
        </p:spPr>
        <p:txBody>
          <a:bodyPr wrap="square" rtlCol="0">
            <a:spAutoFit/>
          </a:bodyPr>
          <a:lstStyle/>
          <a:p>
            <a:r>
              <a:rPr kumimoji="1" lang="en-US" altLang="ko-Kore-KR" dirty="0"/>
              <a:t>Cost</a:t>
            </a:r>
            <a:r>
              <a:rPr kumimoji="1" lang="ko-KR" altLang="en-US" dirty="0"/>
              <a:t> </a:t>
            </a:r>
            <a:r>
              <a:rPr kumimoji="1" lang="en-US" altLang="ko-Kore-KR" dirty="0"/>
              <a:t>:</a:t>
            </a:r>
            <a:r>
              <a:rPr kumimoji="1" lang="ko-KR" altLang="en-US" dirty="0"/>
              <a:t> </a:t>
            </a:r>
            <a:r>
              <a:rPr kumimoji="1" lang="en-US" altLang="ko-Kore-KR" dirty="0"/>
              <a:t>$</a:t>
            </a:r>
            <a:r>
              <a:rPr kumimoji="1" lang="ko-KR" altLang="en-US" dirty="0"/>
              <a:t> </a:t>
            </a:r>
            <a:r>
              <a:rPr kumimoji="1" lang="en-US" altLang="ko-KR" dirty="0"/>
              <a:t>50</a:t>
            </a:r>
            <a:endParaRPr kumimoji="1" lang="en-US" altLang="ko-Kore-KR" dirty="0"/>
          </a:p>
          <a:p>
            <a:r>
              <a:rPr kumimoji="1" lang="en-US" altLang="ko-Kore-KR" dirty="0"/>
              <a:t>Time</a:t>
            </a:r>
            <a:r>
              <a:rPr kumimoji="1" lang="ko-KR" altLang="en-US" dirty="0"/>
              <a:t> </a:t>
            </a:r>
            <a:r>
              <a:rPr kumimoji="1" lang="en-US" altLang="ko-Kore-KR" dirty="0"/>
              <a:t>:</a:t>
            </a:r>
            <a:r>
              <a:rPr kumimoji="1" lang="ko-KR" altLang="en-US" dirty="0"/>
              <a:t> </a:t>
            </a:r>
            <a:r>
              <a:rPr kumimoji="1" lang="en-US" altLang="ko-KR" dirty="0"/>
              <a:t>50</a:t>
            </a:r>
            <a:br>
              <a:rPr kumimoji="1" lang="en-US" altLang="ko-Kore-KR" dirty="0"/>
            </a:br>
            <a:br>
              <a:rPr kumimoji="1" lang="en-US" altLang="ko-Kore-KR" dirty="0"/>
            </a:br>
            <a:r>
              <a:rPr kumimoji="1" lang="en-US" altLang="ko-Kore-KR" b="1" dirty="0">
                <a:solidFill>
                  <a:srgbClr val="FF0000"/>
                </a:solidFill>
                <a:latin typeface="+mj-ea"/>
                <a:ea typeface="+mj-ea"/>
              </a:rPr>
              <a:t>O</a:t>
            </a:r>
            <a:r>
              <a:rPr kumimoji="1" lang="en-US" altLang="ko-KR" b="1" dirty="0">
                <a:solidFill>
                  <a:srgbClr val="FF0000"/>
                </a:solidFill>
                <a:latin typeface="+mj-ea"/>
                <a:ea typeface="+mj-ea"/>
              </a:rPr>
              <a:t>bsolescence</a:t>
            </a:r>
            <a:r>
              <a:rPr kumimoji="1" lang="ko-KR" altLang="en-US" b="1" dirty="0">
                <a:solidFill>
                  <a:srgbClr val="FF0000"/>
                </a:solidFill>
              </a:rPr>
              <a:t> </a:t>
            </a:r>
            <a:r>
              <a:rPr kumimoji="1" lang="en-US" altLang="ko-KR" b="1" dirty="0">
                <a:solidFill>
                  <a:srgbClr val="FF0000"/>
                </a:solidFill>
              </a:rPr>
              <a:t>:</a:t>
            </a:r>
            <a:r>
              <a:rPr kumimoji="1" lang="ko-KR" altLang="en-US" b="1" dirty="0">
                <a:solidFill>
                  <a:srgbClr val="FF0000"/>
                </a:solidFill>
              </a:rPr>
              <a:t> </a:t>
            </a:r>
            <a:r>
              <a:rPr kumimoji="1" lang="en-US" altLang="ko-KR" b="1" dirty="0">
                <a:solidFill>
                  <a:srgbClr val="FF0000"/>
                </a:solidFill>
              </a:rPr>
              <a:t>90%</a:t>
            </a:r>
            <a:endParaRPr kumimoji="1" lang="ko-Kore-KR" altLang="en-US" b="1" dirty="0">
              <a:solidFill>
                <a:srgbClr val="FF0000"/>
              </a:solidFill>
            </a:endParaRPr>
          </a:p>
        </p:txBody>
      </p:sp>
      <p:sp>
        <p:nvSpPr>
          <p:cNvPr id="34" name="TextBox 33">
            <a:extLst>
              <a:ext uri="{FF2B5EF4-FFF2-40B4-BE49-F238E27FC236}">
                <a16:creationId xmlns:a16="http://schemas.microsoft.com/office/drawing/2014/main" id="{C44DCB2D-9ED7-5CC2-7C7C-5B35D1C89C78}"/>
              </a:ext>
            </a:extLst>
          </p:cNvPr>
          <p:cNvSpPr txBox="1"/>
          <p:nvPr/>
        </p:nvSpPr>
        <p:spPr>
          <a:xfrm>
            <a:off x="2787821" y="3300778"/>
            <a:ext cx="1001188" cy="400110"/>
          </a:xfrm>
          <a:prstGeom prst="rect">
            <a:avLst/>
          </a:prstGeom>
          <a:noFill/>
        </p:spPr>
        <p:txBody>
          <a:bodyPr wrap="square" rtlCol="0">
            <a:spAutoFit/>
          </a:bodyPr>
          <a:lstStyle/>
          <a:p>
            <a:r>
              <a:rPr kumimoji="1" lang="en-US" altLang="ko-Kore-KR" sz="2000" b="1" dirty="0">
                <a:solidFill>
                  <a:srgbClr val="FF0000"/>
                </a:solidFill>
              </a:rPr>
              <a:t>How?</a:t>
            </a:r>
            <a:endParaRPr kumimoji="1" lang="ko-Kore-KR" altLang="en-US" sz="2000" b="1" dirty="0">
              <a:solidFill>
                <a:srgbClr val="FF0000"/>
              </a:solidFill>
            </a:endParaRPr>
          </a:p>
        </p:txBody>
      </p:sp>
    </p:spTree>
    <p:extLst>
      <p:ext uri="{BB962C8B-B14F-4D97-AF65-F5344CB8AC3E}">
        <p14:creationId xmlns:p14="http://schemas.microsoft.com/office/powerpoint/2010/main" val="132479204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2598</TotalTime>
  <Words>4285</Words>
  <Application>Microsoft Macintosh PowerPoint</Application>
  <PresentationFormat>와이드스크린</PresentationFormat>
  <Paragraphs>372</Paragraphs>
  <Slides>38</Slides>
  <Notes>28</Notes>
  <HiddenSlides>0</HiddenSlides>
  <MMClips>0</MMClips>
  <ScaleCrop>false</ScaleCrop>
  <HeadingPairs>
    <vt:vector size="6" baseType="variant">
      <vt:variant>
        <vt:lpstr>사용한 글꼴</vt:lpstr>
      </vt:variant>
      <vt:variant>
        <vt:i4>21</vt:i4>
      </vt:variant>
      <vt:variant>
        <vt:lpstr>테마</vt:lpstr>
      </vt:variant>
      <vt:variant>
        <vt:i4>1</vt:i4>
      </vt:variant>
      <vt:variant>
        <vt:lpstr>슬라이드 제목</vt:lpstr>
      </vt:variant>
      <vt:variant>
        <vt:i4>38</vt:i4>
      </vt:variant>
    </vt:vector>
  </HeadingPairs>
  <TitlesOfParts>
    <vt:vector size="60" baseType="lpstr">
      <vt:lpstr>AdvP6975</vt:lpstr>
      <vt:lpstr>AdvPS405B6</vt:lpstr>
      <vt:lpstr>AdvTT689d5d16.B</vt:lpstr>
      <vt:lpstr>Apple SD Gothic Neo</vt:lpstr>
      <vt:lpstr>ArialUnicodeMS</vt:lpstr>
      <vt:lpstr>맑은 고딕</vt:lpstr>
      <vt:lpstr>NanumSquareOTF</vt:lpstr>
      <vt:lpstr>NanumSquareOTF Bold</vt:lpstr>
      <vt:lpstr>OpenSans</vt:lpstr>
      <vt:lpstr>TimesNewRoman</vt:lpstr>
      <vt:lpstr>TimesNewRoman,Bold</vt:lpstr>
      <vt:lpstr>TimesNewRomanPSMT</vt:lpstr>
      <vt:lpstr>TimesNewRomanSF</vt:lpstr>
      <vt:lpstr>Arial</vt:lpstr>
      <vt:lpstr>Arial Black</vt:lpstr>
      <vt:lpstr>Calibri</vt:lpstr>
      <vt:lpstr>Calibri Light</vt:lpstr>
      <vt:lpstr>Cambria Math</vt:lpstr>
      <vt:lpstr>Helvetica Neue</vt:lpstr>
      <vt:lpstr>Times New Roman</vt:lpstr>
      <vt:lpstr>Wingdings</vt:lpstr>
      <vt:lpstr>Office 테마</vt:lpstr>
      <vt:lpstr>Long-term Product patform strategy with tech-Connectivity</vt:lpstr>
      <vt:lpstr>background</vt:lpstr>
      <vt:lpstr>Background -2</vt:lpstr>
      <vt:lpstr>진화론 관점에서 외부환경 중 “기술 Connectivity”을 고려하여 product (platform) design</vt:lpstr>
      <vt:lpstr>두 외부영향 (customer needs, technology)와 실제 제품과의 관계</vt:lpstr>
      <vt:lpstr>기술 발전의 속도는 independent and given probability?)</vt:lpstr>
      <vt:lpstr>기술적 connectivity? ) (실제 부품간의 connectivity를 나타내는 것이 아닌)</vt:lpstr>
      <vt:lpstr>기술적 connectivity? ) (실제 부품간의 connectivity를 나타내는 것이 아닌)</vt:lpstr>
      <vt:lpstr>기술을 하위레벨로 더 나눠서 봐야 하는 이유 (Relative Obsolescence is much important)</vt:lpstr>
      <vt:lpstr>Cf) 기술을 하위레벨로 더 나눠서 봐야 하는 이유 ( 제품은 항상 매순간 발전하는가?)</vt:lpstr>
      <vt:lpstr>PowerPoint 프레젠테이션</vt:lpstr>
      <vt:lpstr>PowerPoint 프레젠테이션</vt:lpstr>
      <vt:lpstr>PowerPoint 프레젠테이션</vt:lpstr>
      <vt:lpstr>PowerPoint 프레젠테이션</vt:lpstr>
      <vt:lpstr>PowerPoint 프레젠테이션</vt:lpstr>
      <vt:lpstr>최종 정리</vt:lpstr>
      <vt:lpstr>With 진화론</vt:lpstr>
      <vt:lpstr>2) 하나의 플랫폼에서 여러 플랫폼으로 발전될 때의 decision making (다중 플랫폼화 전략)</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Engineering change management &amp; platform</vt:lpstr>
      <vt:lpstr>ECM (engineering change management)</vt:lpstr>
      <vt:lpstr>Product platform and CM</vt:lpstr>
      <vt:lpstr>전체에 대한 큰 그림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Long-term Product family evolution with overspecification</dc:title>
  <dc:creator>(학생) 유재상 (전기전자컴퓨터공학부)</dc:creator>
  <cp:lastModifiedBy>(학생) 유재상 (전기전자컴퓨터공학부)</cp:lastModifiedBy>
  <cp:revision>31</cp:revision>
  <dcterms:created xsi:type="dcterms:W3CDTF">2022-09-05T08:52:19Z</dcterms:created>
  <dcterms:modified xsi:type="dcterms:W3CDTF">2022-12-09T14:51:36Z</dcterms:modified>
</cp:coreProperties>
</file>