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381" r:id="rId2"/>
    <p:sldId id="396" r:id="rId3"/>
    <p:sldId id="395" r:id="rId4"/>
    <p:sldId id="394" r:id="rId5"/>
    <p:sldId id="387" r:id="rId6"/>
    <p:sldId id="391" r:id="rId7"/>
    <p:sldId id="393" r:id="rId8"/>
    <p:sldId id="388" r:id="rId9"/>
    <p:sldId id="389" r:id="rId10"/>
    <p:sldId id="3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C34EF00A-35D1-4DA1-96A5-40F1D1103423}">
          <p14:sldIdLst>
            <p14:sldId id="381"/>
            <p14:sldId id="396"/>
            <p14:sldId id="395"/>
            <p14:sldId id="394"/>
            <p14:sldId id="387"/>
            <p14:sldId id="391"/>
            <p14:sldId id="393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45A"/>
    <a:srgbClr val="C7EFCE"/>
    <a:srgbClr val="1D6FA9"/>
    <a:srgbClr val="FAE9EA"/>
    <a:srgbClr val="EBF1F7"/>
    <a:srgbClr val="ED7D30"/>
    <a:srgbClr val="D9E1F2"/>
    <a:srgbClr val="BFBFBF"/>
    <a:srgbClr val="F9F9F9"/>
    <a:srgbClr val="D3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0337" autoAdjust="0"/>
  </p:normalViewPr>
  <p:slideViewPr>
    <p:cSldViewPr snapToGrid="0">
      <p:cViewPr>
        <p:scale>
          <a:sx n="169" d="100"/>
          <a:sy n="169" d="100"/>
        </p:scale>
        <p:origin x="2072" y="-1048"/>
      </p:cViewPr>
      <p:guideLst/>
    </p:cSldViewPr>
  </p:slideViewPr>
  <p:notesTextViewPr>
    <p:cViewPr>
      <p:scale>
        <a:sx n="110" d="100"/>
        <a:sy n="110" d="100"/>
      </p:scale>
      <p:origin x="0" y="-16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2022. 12. 13.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플랫폼을 기반으로 하여 생산한 제품의 들어가는 </a:t>
            </a:r>
            <a:r>
              <a:rPr lang="en-US" altLang="ko-KR" b="1" dirty="0"/>
              <a:t>design cost</a:t>
            </a:r>
            <a:r>
              <a:rPr lang="ko-KR" altLang="en-US" b="1" dirty="0" err="1"/>
              <a:t>를</a:t>
            </a:r>
            <a:r>
              <a:rPr lang="ko-KR" altLang="en-US" b="1" dirty="0"/>
              <a:t> 최소화 하는 방향으로 </a:t>
            </a:r>
            <a:r>
              <a:rPr lang="en-US" altLang="ko-KR" b="1" dirty="0"/>
              <a:t>change</a:t>
            </a:r>
            <a:r>
              <a:rPr lang="ko-KR" altLang="en-US" b="1" dirty="0" err="1"/>
              <a:t>를</a:t>
            </a:r>
            <a:r>
              <a:rPr lang="ko-KR" altLang="en-US" b="1" dirty="0"/>
              <a:t> 관리해보자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2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플랫폼을 기반으로 하여 생산한 제품의 들어가는 </a:t>
            </a:r>
            <a:r>
              <a:rPr lang="en-US" altLang="ko-KR" b="1" dirty="0"/>
              <a:t>design cost</a:t>
            </a:r>
            <a:r>
              <a:rPr lang="ko-KR" altLang="en-US" b="1" dirty="0" err="1"/>
              <a:t>를</a:t>
            </a:r>
            <a:r>
              <a:rPr lang="ko-KR" altLang="en-US" b="1" dirty="0"/>
              <a:t> 최소화 하는 방향으로 </a:t>
            </a:r>
            <a:r>
              <a:rPr lang="en-US" altLang="ko-KR" b="1" dirty="0"/>
              <a:t>change</a:t>
            </a:r>
            <a:r>
              <a:rPr lang="ko-KR" altLang="en-US" b="1" dirty="0" err="1"/>
              <a:t>를</a:t>
            </a:r>
            <a:r>
              <a:rPr lang="ko-KR" altLang="en-US" b="1" dirty="0"/>
              <a:t> 관리해보자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Effort (Cost &amp; duration)</a:t>
            </a:r>
          </a:p>
          <a:p>
            <a:r>
              <a:rPr lang="en-US" altLang="ko-KR" sz="1200" dirty="0"/>
              <a:t> - Change effort</a:t>
            </a:r>
          </a:p>
          <a:p>
            <a:r>
              <a:rPr lang="en-US" altLang="ko-KR" sz="1200" dirty="0"/>
              <a:t>-  </a:t>
            </a:r>
            <a:r>
              <a:rPr lang="en-US" altLang="ko-KR" sz="1200" dirty="0">
                <a:solidFill>
                  <a:srgbClr val="FF0000"/>
                </a:solidFill>
              </a:rPr>
              <a:t>Relaxation effort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 least effect on platform-variant interface</a:t>
            </a:r>
            <a:endParaRPr lang="ko-KR" altLang="en-US" sz="1200">
              <a:solidFill>
                <a:srgbClr val="FF0000"/>
              </a:solidFill>
            </a:endParaRPr>
          </a:p>
          <a:p>
            <a:endParaRPr lang="en-US" altLang="ko-KR"/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8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effectLst/>
                <a:latin typeface="TimesNewRomanSF"/>
              </a:rPr>
              <a:t>a long-lasting platform is prone to obsolescence and, thus, to becoming unsuitable for the adoption of state-of-the-art technologies.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  <a:latin typeface="TimesNewRomanSF"/>
              </a:rPr>
              <a:t>1</a:t>
            </a:r>
            <a:r>
              <a:rPr lang="en-US" altLang="ko-KR" sz="1200" dirty="0">
                <a:effectLst/>
                <a:latin typeface="TimesNewRomanSF"/>
              </a:rPr>
              <a:t>) </a:t>
            </a:r>
            <a:r>
              <a:rPr lang="ko-Kore-KR" altLang="en-US" sz="1200" dirty="0">
                <a:effectLst/>
                <a:latin typeface="TimesNewRomanSF"/>
              </a:rPr>
              <a:t>외부 효과가 너무나 </a:t>
            </a:r>
            <a:r>
              <a:rPr lang="en-US" altLang="ko-Kore-KR" sz="1200" dirty="0">
                <a:effectLst/>
                <a:latin typeface="TimesNewRomanSF"/>
              </a:rPr>
              <a:t>dynamic </a:t>
            </a:r>
            <a:r>
              <a:rPr lang="ko-Kore-KR" altLang="en-US" sz="1200" dirty="0">
                <a:effectLst/>
                <a:latin typeface="TimesNewRomanSF"/>
              </a:rPr>
              <a:t>해서 </a:t>
            </a:r>
            <a:r>
              <a:rPr lang="en-US" altLang="ko-Kore-KR" sz="1200" dirty="0">
                <a:effectLst/>
                <a:latin typeface="TimesNewRomanSF"/>
              </a:rPr>
              <a:t>design </a:t>
            </a:r>
            <a:r>
              <a:rPr lang="ko-Kore-KR" altLang="en-US" sz="1200" dirty="0">
                <a:effectLst/>
                <a:latin typeface="TimesNewRomanSF"/>
              </a:rPr>
              <a:t>단계에서 </a:t>
            </a:r>
            <a:r>
              <a:rPr lang="en-US" altLang="ko-Kore-KR" sz="1200" dirty="0">
                <a:effectLst/>
                <a:latin typeface="TimesNewRomanSF"/>
              </a:rPr>
              <a:t>cover</a:t>
            </a:r>
            <a:r>
              <a:rPr lang="ko-Kore-KR" altLang="en-US" sz="1200" dirty="0">
                <a:effectLst/>
                <a:latin typeface="TimesNewRomanSF"/>
              </a:rPr>
              <a:t>가 불가능</a:t>
            </a:r>
            <a:endParaRPr lang="en-US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</a:rPr>
              <a:t>2) Product platform design </a:t>
            </a:r>
            <a:r>
              <a:rPr lang="ko-KR" altLang="en-US" sz="1200" dirty="0">
                <a:effectLst/>
              </a:rPr>
              <a:t>단계와 실제 그것을 사용하는 단계 사이의 격차로 인해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모든 것을 다 담기가 불가능</a:t>
            </a:r>
            <a:endParaRPr lang="en-US" altLang="ko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</a:rPr>
              <a:t>Main) </a:t>
            </a:r>
            <a:r>
              <a:rPr lang="ko-Kore-KR" altLang="en-US" sz="1200" dirty="0">
                <a:effectLst/>
              </a:rPr>
              <a:t>회전 속도 혹은 파워를 증가해달라</a:t>
            </a:r>
            <a:r>
              <a:rPr lang="en-US" altLang="ko-Kore-KR" sz="1200" dirty="0">
                <a:effectLst/>
              </a:rPr>
              <a:t>. </a:t>
            </a:r>
            <a:endParaRPr lang="en" altLang="ko-Kore-KR" sz="1200" dirty="0">
              <a:effectLst/>
            </a:endParaRPr>
          </a:p>
          <a:p>
            <a:r>
              <a:rPr kumimoji="1" lang="en-US" altLang="ko-Kore-KR" dirty="0"/>
              <a:t>1)</a:t>
            </a:r>
            <a:r>
              <a:rPr kumimoji="1" lang="ko-Kore-KR" altLang="en-US" dirty="0"/>
              <a:t>회전 축 자체를 변경하거나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2)</a:t>
            </a:r>
            <a:r>
              <a:rPr kumimoji="1" lang="ko-Kore-KR" altLang="en-US" dirty="0"/>
              <a:t>회전축을 감싸고 있는 부분에 대한 재설계를 통해 속도를 올리는 방법 자체를 바꾸는 등</a:t>
            </a:r>
            <a:endParaRPr kumimoji="1" lang="en-US" altLang="ko-Kore-KR" dirty="0"/>
          </a:p>
          <a:p>
            <a:r>
              <a:rPr kumimoji="1" lang="en-US" altLang="ko-Kore-KR" dirty="0"/>
              <a:t>3) </a:t>
            </a:r>
            <a:r>
              <a:rPr kumimoji="1" lang="ko-Kore-KR" altLang="en-US" dirty="0"/>
              <a:t>기존 그것과 인전한 모듈의 무게를 줄이거나 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여기서의 패널티란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플랫폼에 영향을 주는 정도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둘 사이의 </a:t>
            </a:r>
            <a:r>
              <a:rPr kumimoji="1" lang="en-US" altLang="ko-Kore-KR" dirty="0"/>
              <a:t>interaction </a:t>
            </a:r>
            <a:r>
              <a:rPr kumimoji="1" lang="ko-Kore-KR" altLang="en-US" dirty="0"/>
              <a:t>정도</a:t>
            </a:r>
            <a:r>
              <a:rPr kumimoji="1" lang="en-US" altLang="ko-Kore-KR" dirty="0"/>
              <a:t>?</a:t>
            </a:r>
          </a:p>
          <a:p>
            <a:r>
              <a:rPr kumimoji="1" lang="ko-Kore-KR" altLang="en-US" dirty="0"/>
              <a:t>가령 </a:t>
            </a:r>
            <a:r>
              <a:rPr kumimoji="1" lang="en-US" altLang="ko-Kore-KR" dirty="0"/>
              <a:t>power 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handle. </a:t>
            </a:r>
            <a:r>
              <a:rPr kumimoji="1" lang="ko-KR" altLang="en-US" dirty="0"/>
              <a:t>초기엔 </a:t>
            </a:r>
            <a:r>
              <a:rPr kumimoji="1" lang="en-US" altLang="ko-KR" dirty="0"/>
              <a:t>20 -&gt; 30 </a:t>
            </a:r>
            <a:r>
              <a:rPr kumimoji="1" lang="ko-KR" altLang="en-US" dirty="0"/>
              <a:t>정도로 늘었다고 해서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플랫폼 자체에 대한 엄청난 노후화 같은 것이 현상화 되지 않음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1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1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effectLst/>
                <a:latin typeface="TimesNewRomanSF"/>
              </a:rPr>
              <a:t>a long-lasting platform is prone to obsolescence and, thus, to becoming unsuitable for the adoption of state-of-the-art technologies.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  <a:latin typeface="TimesNewRomanSF"/>
              </a:rPr>
              <a:t>1</a:t>
            </a:r>
            <a:r>
              <a:rPr lang="en-US" altLang="ko-KR" sz="1200" dirty="0">
                <a:effectLst/>
                <a:latin typeface="TimesNewRomanSF"/>
              </a:rPr>
              <a:t>) </a:t>
            </a:r>
            <a:r>
              <a:rPr lang="ko-Kore-KR" altLang="en-US" sz="1200" dirty="0">
                <a:effectLst/>
                <a:latin typeface="TimesNewRomanSF"/>
              </a:rPr>
              <a:t>외부 효과가 너무나 </a:t>
            </a:r>
            <a:r>
              <a:rPr lang="en-US" altLang="ko-Kore-KR" sz="1200" dirty="0">
                <a:effectLst/>
                <a:latin typeface="TimesNewRomanSF"/>
              </a:rPr>
              <a:t>dynamic </a:t>
            </a:r>
            <a:r>
              <a:rPr lang="ko-Kore-KR" altLang="en-US" sz="1200" dirty="0">
                <a:effectLst/>
                <a:latin typeface="TimesNewRomanSF"/>
              </a:rPr>
              <a:t>해서 </a:t>
            </a:r>
            <a:r>
              <a:rPr lang="en-US" altLang="ko-Kore-KR" sz="1200" dirty="0">
                <a:effectLst/>
                <a:latin typeface="TimesNewRomanSF"/>
              </a:rPr>
              <a:t>design </a:t>
            </a:r>
            <a:r>
              <a:rPr lang="ko-Kore-KR" altLang="en-US" sz="1200" dirty="0">
                <a:effectLst/>
                <a:latin typeface="TimesNewRomanSF"/>
              </a:rPr>
              <a:t>단계에서 </a:t>
            </a:r>
            <a:r>
              <a:rPr lang="en-US" altLang="ko-Kore-KR" sz="1200" dirty="0">
                <a:effectLst/>
                <a:latin typeface="TimesNewRomanSF"/>
              </a:rPr>
              <a:t>cover</a:t>
            </a:r>
            <a:r>
              <a:rPr lang="ko-Kore-KR" altLang="en-US" sz="1200" dirty="0">
                <a:effectLst/>
                <a:latin typeface="TimesNewRomanSF"/>
              </a:rPr>
              <a:t>가 불가능</a:t>
            </a:r>
            <a:endParaRPr lang="en-US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</a:rPr>
              <a:t>2) Product platform design </a:t>
            </a:r>
            <a:r>
              <a:rPr lang="ko-KR" altLang="en-US" sz="1200" dirty="0">
                <a:effectLst/>
              </a:rPr>
              <a:t>단계와 실제 그것을 사용하는 단계 사이의 격차로 인해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모든 것을 다 담기가 불가능</a:t>
            </a:r>
            <a:endParaRPr lang="en-US" altLang="ko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</a:rPr>
              <a:t>Main) </a:t>
            </a:r>
            <a:r>
              <a:rPr lang="ko-Kore-KR" altLang="en-US" sz="1200" dirty="0">
                <a:effectLst/>
              </a:rPr>
              <a:t>회전 속도 혹은 파워를 증가해달라</a:t>
            </a:r>
            <a:r>
              <a:rPr lang="en-US" altLang="ko-Kore-KR" sz="1200" dirty="0">
                <a:effectLst/>
              </a:rPr>
              <a:t>. </a:t>
            </a:r>
            <a:endParaRPr lang="en" altLang="ko-Kore-KR" sz="1200" dirty="0">
              <a:effectLst/>
            </a:endParaRPr>
          </a:p>
          <a:p>
            <a:r>
              <a:rPr kumimoji="1" lang="en-US" altLang="ko-Kore-KR" dirty="0"/>
              <a:t>1)</a:t>
            </a:r>
            <a:r>
              <a:rPr kumimoji="1" lang="ko-Kore-KR" altLang="en-US" dirty="0"/>
              <a:t>회전 축 자체를 변경하거나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2)</a:t>
            </a:r>
            <a:r>
              <a:rPr kumimoji="1" lang="ko-Kore-KR" altLang="en-US" dirty="0"/>
              <a:t>회전축을 감싸고 있는 부분에 대한 재설계를 통해 속도를 올리는 방법 자체를 바꾸는 등</a:t>
            </a:r>
            <a:endParaRPr kumimoji="1" lang="en-US" altLang="ko-Kore-KR" dirty="0"/>
          </a:p>
          <a:p>
            <a:r>
              <a:rPr kumimoji="1" lang="en-US" altLang="ko-Kore-KR" dirty="0"/>
              <a:t>3) </a:t>
            </a:r>
            <a:r>
              <a:rPr kumimoji="1" lang="ko-Kore-KR" altLang="en-US" dirty="0"/>
              <a:t>기존 그것과 인전한 모듈의 무게를 줄이거나 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여기서의 패널티란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플랫폼에 영향을 주는 정도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둘 사이의 </a:t>
            </a:r>
            <a:r>
              <a:rPr kumimoji="1" lang="en-US" altLang="ko-Kore-KR" dirty="0"/>
              <a:t>interaction </a:t>
            </a:r>
            <a:r>
              <a:rPr kumimoji="1" lang="ko-Kore-KR" altLang="en-US" dirty="0"/>
              <a:t>정도</a:t>
            </a:r>
            <a:r>
              <a:rPr kumimoji="1" lang="en-US" altLang="ko-Kore-KR" dirty="0"/>
              <a:t>?</a:t>
            </a:r>
          </a:p>
          <a:p>
            <a:r>
              <a:rPr kumimoji="1" lang="ko-Kore-KR" altLang="en-US" dirty="0"/>
              <a:t>가령 </a:t>
            </a:r>
            <a:r>
              <a:rPr kumimoji="1" lang="en-US" altLang="ko-Kore-KR" dirty="0"/>
              <a:t>power 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handle. </a:t>
            </a:r>
            <a:r>
              <a:rPr kumimoji="1" lang="ko-KR" altLang="en-US" dirty="0"/>
              <a:t>초기엔 </a:t>
            </a:r>
            <a:r>
              <a:rPr kumimoji="1" lang="en-US" altLang="ko-KR" dirty="0"/>
              <a:t>20 -&gt; 30 </a:t>
            </a:r>
            <a:r>
              <a:rPr kumimoji="1" lang="ko-KR" altLang="en-US" dirty="0"/>
              <a:t>정도로 늘었다고 해서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플랫폼 자체에 대한 엄청난 노후화 같은 것이 현상화 되지 않음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1200" dirty="0">
                <a:effectLst/>
                <a:latin typeface="TimesNewRomanSF"/>
              </a:rPr>
              <a:t>여기서의 </a:t>
            </a:r>
            <a:r>
              <a:rPr lang="en-US" altLang="ko-Kore-KR" sz="1200" dirty="0">
                <a:effectLst/>
                <a:latin typeface="TimesNewRomanSF"/>
              </a:rPr>
              <a:t>step2)</a:t>
            </a:r>
            <a:r>
              <a:rPr lang="ko-Kore-KR" altLang="en-US" sz="1200" dirty="0">
                <a:effectLst/>
                <a:latin typeface="TimesNewRomanSF"/>
              </a:rPr>
              <a:t>는</a:t>
            </a:r>
            <a:r>
              <a:rPr lang="en-US" altLang="ko-Kore-KR" sz="1200" dirty="0">
                <a:effectLst/>
                <a:latin typeface="TimesNewRomanSF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1200" dirty="0">
                <a:effectLst/>
                <a:latin typeface="TimesNewRomanSF"/>
              </a:rPr>
              <a:t>선택사항</a:t>
            </a:r>
            <a:r>
              <a:rPr lang="en-US" altLang="ko-Kore-KR" sz="1200" dirty="0">
                <a:effectLst/>
                <a:latin typeface="TimesNewRomanSF"/>
              </a:rPr>
              <a:t>. </a:t>
            </a:r>
            <a:r>
              <a:rPr lang="ko-Kore-KR" altLang="en-US" sz="1200" dirty="0">
                <a:effectLst/>
                <a:latin typeface="TimesNewRomanSF"/>
              </a:rPr>
              <a:t>즉</a:t>
            </a:r>
            <a:r>
              <a:rPr lang="en-US" altLang="ko-Kore-KR" sz="1200" dirty="0">
                <a:effectLst/>
                <a:latin typeface="TimesNewRomanSF"/>
              </a:rPr>
              <a:t>, </a:t>
            </a:r>
            <a:r>
              <a:rPr lang="ko-Kore-KR" altLang="en-US" sz="1200" dirty="0">
                <a:effectLst/>
                <a:latin typeface="TimesNewRomanSF"/>
              </a:rPr>
              <a:t>안해도 상관은 없으나</a:t>
            </a:r>
            <a:r>
              <a:rPr lang="en-US" altLang="ko-Kore-KR" sz="1200" dirty="0">
                <a:effectLst/>
                <a:latin typeface="TimesNewRomanSF"/>
              </a:rPr>
              <a:t>, </a:t>
            </a:r>
            <a:r>
              <a:rPr lang="en" altLang="ko-Kore-KR" sz="1200" dirty="0">
                <a:effectLst/>
                <a:latin typeface="TimesNewRomanSF"/>
              </a:rPr>
              <a:t> </a:t>
            </a:r>
            <a:r>
              <a:rPr lang="ko-Kore-KR" altLang="en-US" sz="1200" dirty="0">
                <a:effectLst/>
                <a:latin typeface="TimesNewRomanSF"/>
              </a:rPr>
              <a:t>그 만큼 둘 사이의 </a:t>
            </a:r>
            <a:r>
              <a:rPr lang="en-US" altLang="ko-Kore-KR" sz="1200" dirty="0">
                <a:effectLst/>
                <a:latin typeface="TimesNewRomanSF"/>
              </a:rPr>
              <a:t>dependency</a:t>
            </a:r>
            <a:r>
              <a:rPr lang="ko-Kore-KR" altLang="en-US" sz="1200" dirty="0">
                <a:effectLst/>
                <a:latin typeface="TimesNewRomanSF"/>
              </a:rPr>
              <a:t>가 증가됨</a:t>
            </a:r>
            <a:r>
              <a:rPr lang="en-US" altLang="ko-Kore-KR" sz="1200" dirty="0">
                <a:effectLst/>
                <a:latin typeface="TimesNewRomanSF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1200" dirty="0">
                <a:effectLst/>
                <a:latin typeface="TimesNewRomanSF"/>
              </a:rPr>
              <a:t>따라서</a:t>
            </a:r>
            <a:r>
              <a:rPr lang="en-US" altLang="ko-Kore-KR" sz="1200" dirty="0">
                <a:effectLst/>
                <a:latin typeface="TimesNewRomanSF"/>
              </a:rPr>
              <a:t>, </a:t>
            </a:r>
            <a:r>
              <a:rPr lang="ko-Kore-KR" altLang="en-US" sz="1200" dirty="0">
                <a:effectLst/>
                <a:latin typeface="TimesNewRomanSF"/>
              </a:rPr>
              <a:t>이러한 사항이 전파가 되면</a:t>
            </a:r>
            <a:r>
              <a:rPr lang="en-US" altLang="ko-Kore-KR" sz="1200" dirty="0">
                <a:effectLst/>
                <a:latin typeface="TimesNewRomanSF"/>
              </a:rPr>
              <a:t>, </a:t>
            </a:r>
            <a:r>
              <a:rPr lang="ko-Kore-KR" altLang="en-US" sz="1200" dirty="0">
                <a:effectLst/>
                <a:latin typeface="TimesNewRomanSF"/>
              </a:rPr>
              <a:t>장기간적으로는 </a:t>
            </a:r>
            <a:r>
              <a:rPr lang="en-US" altLang="ko-Kore-KR" sz="1200" dirty="0">
                <a:effectLst/>
                <a:latin typeface="TimesNewRomanSF"/>
              </a:rPr>
              <a:t>step1)</a:t>
            </a:r>
            <a:r>
              <a:rPr lang="ko-Kore-KR" altLang="en-US" sz="1200" dirty="0">
                <a:effectLst/>
                <a:latin typeface="TimesNewRomanSF"/>
              </a:rPr>
              <a:t>에서의 </a:t>
            </a:r>
            <a:r>
              <a:rPr lang="en-US" altLang="ko-Kore-KR" sz="1200" dirty="0">
                <a:effectLst/>
                <a:latin typeface="TimesNewRomanSF"/>
              </a:rPr>
              <a:t>cost</a:t>
            </a:r>
            <a:r>
              <a:rPr lang="ko-Kore-KR" altLang="en-US" sz="1200" dirty="0">
                <a:effectLst/>
                <a:latin typeface="TimesNewRomanSF"/>
              </a:rPr>
              <a:t>가 커짐에 따라서 더 좋지 않은 퍼포먼스가 난다</a:t>
            </a:r>
            <a:r>
              <a:rPr lang="en-US" altLang="ko-Kore-KR" sz="1200" dirty="0">
                <a:effectLst/>
                <a:latin typeface="TimesNewRomanSF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1200" dirty="0">
                <a:effectLst/>
                <a:latin typeface="TimesNewRomanSF"/>
              </a:rPr>
              <a:t>그러면 어떻게 </a:t>
            </a:r>
            <a:r>
              <a:rPr lang="en-US" altLang="ko-Kore-KR" sz="1200" dirty="0">
                <a:effectLst/>
                <a:latin typeface="TimesNewRomanSF"/>
              </a:rPr>
              <a:t>dependency</a:t>
            </a:r>
            <a:r>
              <a:rPr lang="ko-Kore-KR" altLang="en-US" sz="1200" dirty="0">
                <a:effectLst/>
                <a:latin typeface="TimesNewRomanSF"/>
              </a:rPr>
              <a:t>와 </a:t>
            </a:r>
            <a:r>
              <a:rPr lang="en-US" altLang="ko-Kore-KR" sz="1200" dirty="0">
                <a:effectLst/>
                <a:latin typeface="TimesNewRomanSF"/>
              </a:rPr>
              <a:t>direct cost &amp; time </a:t>
            </a:r>
            <a:r>
              <a:rPr lang="ko-Kore-KR" altLang="en-US" sz="1200" dirty="0">
                <a:effectLst/>
                <a:latin typeface="TimesNewRomanSF"/>
              </a:rPr>
              <a:t>간의 관계를 설명할 수 있을까</a:t>
            </a:r>
            <a:r>
              <a:rPr lang="en-US" altLang="ko-Kore-KR" sz="1200" dirty="0">
                <a:effectLst/>
                <a:latin typeface="TimesNewRomanSF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9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effectLst/>
                <a:latin typeface="TimesNewRomanSF"/>
              </a:rPr>
              <a:t>a long-lasting platform is prone to obsolescence and, thus, to becoming unsuitable for the adoption of state-of-the-art technologies.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  <a:latin typeface="TimesNewRomanSF"/>
              </a:rPr>
              <a:t>1</a:t>
            </a:r>
            <a:r>
              <a:rPr lang="en-US" altLang="ko-KR" sz="1200" dirty="0">
                <a:effectLst/>
                <a:latin typeface="TimesNewRomanSF"/>
              </a:rPr>
              <a:t>) </a:t>
            </a:r>
            <a:r>
              <a:rPr lang="ko-Kore-KR" altLang="en-US" sz="1200" dirty="0">
                <a:effectLst/>
                <a:latin typeface="TimesNewRomanSF"/>
              </a:rPr>
              <a:t>외부 효과가 너무나 </a:t>
            </a:r>
            <a:r>
              <a:rPr lang="en-US" altLang="ko-Kore-KR" sz="1200" dirty="0">
                <a:effectLst/>
                <a:latin typeface="TimesNewRomanSF"/>
              </a:rPr>
              <a:t>dynamic </a:t>
            </a:r>
            <a:r>
              <a:rPr lang="ko-Kore-KR" altLang="en-US" sz="1200" dirty="0">
                <a:effectLst/>
                <a:latin typeface="TimesNewRomanSF"/>
              </a:rPr>
              <a:t>해서 </a:t>
            </a:r>
            <a:r>
              <a:rPr lang="en-US" altLang="ko-Kore-KR" sz="1200" dirty="0">
                <a:effectLst/>
                <a:latin typeface="TimesNewRomanSF"/>
              </a:rPr>
              <a:t>design </a:t>
            </a:r>
            <a:r>
              <a:rPr lang="ko-Kore-KR" altLang="en-US" sz="1200" dirty="0">
                <a:effectLst/>
                <a:latin typeface="TimesNewRomanSF"/>
              </a:rPr>
              <a:t>단계에서 </a:t>
            </a:r>
            <a:r>
              <a:rPr lang="en-US" altLang="ko-Kore-KR" sz="1200" dirty="0">
                <a:effectLst/>
                <a:latin typeface="TimesNewRomanSF"/>
              </a:rPr>
              <a:t>cover</a:t>
            </a:r>
            <a:r>
              <a:rPr lang="ko-Kore-KR" altLang="en-US" sz="1200" dirty="0">
                <a:effectLst/>
                <a:latin typeface="TimesNewRomanSF"/>
              </a:rPr>
              <a:t>가 불가능</a:t>
            </a:r>
            <a:endParaRPr lang="en-US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</a:rPr>
              <a:t>2) Product platform design </a:t>
            </a:r>
            <a:r>
              <a:rPr lang="ko-KR" altLang="en-US" sz="1200" dirty="0">
                <a:effectLst/>
              </a:rPr>
              <a:t>단계와 실제 그것을 사용하는 단계 사이의 격차로 인해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모든 것을 다 담기가 불가능</a:t>
            </a:r>
            <a:endParaRPr lang="en-US" altLang="ko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</a:rPr>
              <a:t>Main) </a:t>
            </a:r>
            <a:r>
              <a:rPr lang="ko-Kore-KR" altLang="en-US" sz="1200" dirty="0">
                <a:effectLst/>
              </a:rPr>
              <a:t>회전 속도 혹은 파워를 증가해달라</a:t>
            </a:r>
            <a:r>
              <a:rPr lang="en-US" altLang="ko-Kore-KR" sz="1200" dirty="0">
                <a:effectLst/>
              </a:rPr>
              <a:t>. </a:t>
            </a:r>
            <a:endParaRPr lang="en" altLang="ko-Kore-KR" sz="1200" dirty="0">
              <a:effectLst/>
            </a:endParaRPr>
          </a:p>
          <a:p>
            <a:r>
              <a:rPr kumimoji="1" lang="en-US" altLang="ko-Kore-KR" dirty="0"/>
              <a:t>1)</a:t>
            </a:r>
            <a:r>
              <a:rPr kumimoji="1" lang="ko-Kore-KR" altLang="en-US" dirty="0"/>
              <a:t>회전 축 자체를 변경하거나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2)</a:t>
            </a:r>
            <a:r>
              <a:rPr kumimoji="1" lang="ko-Kore-KR" altLang="en-US" dirty="0"/>
              <a:t>회전축을 감싸고 있는 부분에 대한 재설계를 통해 속도를 올리는 방법 자체를 바꾸는 등</a:t>
            </a:r>
            <a:endParaRPr kumimoji="1" lang="en-US" altLang="ko-Kore-KR" dirty="0"/>
          </a:p>
          <a:p>
            <a:r>
              <a:rPr kumimoji="1" lang="en-US" altLang="ko-Kore-KR" dirty="0"/>
              <a:t>3) </a:t>
            </a:r>
            <a:r>
              <a:rPr kumimoji="1" lang="ko-Kore-KR" altLang="en-US" dirty="0"/>
              <a:t>기존 그것과 인전한 모듈의 무게를 줄이거나 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여기서의 패널티란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플랫폼에 영향을 주는 정도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둘 사이의 </a:t>
            </a:r>
            <a:r>
              <a:rPr kumimoji="1" lang="en-US" altLang="ko-Kore-KR" dirty="0"/>
              <a:t>interaction </a:t>
            </a:r>
            <a:r>
              <a:rPr kumimoji="1" lang="ko-Kore-KR" altLang="en-US" dirty="0"/>
              <a:t>정도</a:t>
            </a:r>
            <a:r>
              <a:rPr kumimoji="1" lang="en-US" altLang="ko-Kore-KR" dirty="0"/>
              <a:t>?</a:t>
            </a:r>
          </a:p>
          <a:p>
            <a:r>
              <a:rPr kumimoji="1" lang="ko-Kore-KR" altLang="en-US" dirty="0"/>
              <a:t>가령 </a:t>
            </a:r>
            <a:r>
              <a:rPr kumimoji="1" lang="en-US" altLang="ko-Kore-KR" dirty="0"/>
              <a:t>power 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handle. </a:t>
            </a:r>
            <a:r>
              <a:rPr kumimoji="1" lang="ko-KR" altLang="en-US" dirty="0"/>
              <a:t>초기엔 </a:t>
            </a:r>
            <a:r>
              <a:rPr kumimoji="1" lang="en-US" altLang="ko-KR" dirty="0"/>
              <a:t>20 -&gt; 30 </a:t>
            </a:r>
            <a:r>
              <a:rPr kumimoji="1" lang="ko-KR" altLang="en-US" dirty="0"/>
              <a:t>정도로 늘었다고 해서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플랫폼 자체에 대한 엄청난 노후화 같은 것이 현상화 되지 않음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2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2022. 12. 13.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254" y="411551"/>
            <a:ext cx="35714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b="1" spc="-40" dirty="0">
                <a:latin typeface="+mn-ea"/>
              </a:rPr>
              <a:t>연구실 세미나 목차</a:t>
            </a:r>
            <a:endParaRPr lang="ko-KR" altLang="en-US" sz="28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FEC2D-D22C-EA19-668B-BCA4A423E185}"/>
              </a:ext>
            </a:extLst>
          </p:cNvPr>
          <p:cNvSpPr txBox="1"/>
          <p:nvPr/>
        </p:nvSpPr>
        <p:spPr>
          <a:xfrm>
            <a:off x="748159" y="1585344"/>
            <a:ext cx="7694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발표자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19" name="직선 연결선 2">
            <a:extLst>
              <a:ext uri="{FF2B5EF4-FFF2-40B4-BE49-F238E27FC236}">
                <a16:creationId xmlns:a16="http://schemas.microsoft.com/office/drawing/2014/main" id="{07CB34AF-48D6-903C-1EC5-AD629BFE12F0}"/>
              </a:ext>
            </a:extLst>
          </p:cNvPr>
          <p:cNvCxnSpPr>
            <a:cxnSpLocks/>
          </p:cNvCxnSpPr>
          <p:nvPr/>
        </p:nvCxnSpPr>
        <p:spPr>
          <a:xfrm>
            <a:off x="453281" y="1934159"/>
            <a:ext cx="13591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5FE5A0-FA4B-4970-AAAB-FDE7DE61EB72}"/>
              </a:ext>
            </a:extLst>
          </p:cNvPr>
          <p:cNvSpPr txBox="1"/>
          <p:nvPr/>
        </p:nvSpPr>
        <p:spPr>
          <a:xfrm>
            <a:off x="786631" y="2113851"/>
            <a:ext cx="6001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spc="-40" dirty="0">
                <a:latin typeface="+mn-ea"/>
              </a:rPr>
              <a:t>유재상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ABFAD-27F5-B894-8EB0-FBC73A86596E}"/>
              </a:ext>
            </a:extLst>
          </p:cNvPr>
          <p:cNvSpPr txBox="1"/>
          <p:nvPr/>
        </p:nvSpPr>
        <p:spPr>
          <a:xfrm>
            <a:off x="4315520" y="1585344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제목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E1C1FC42-F169-A238-46CC-9AF15BC48EFB}"/>
              </a:ext>
            </a:extLst>
          </p:cNvPr>
          <p:cNvCxnSpPr>
            <a:cxnSpLocks/>
          </p:cNvCxnSpPr>
          <p:nvPr/>
        </p:nvCxnSpPr>
        <p:spPr>
          <a:xfrm>
            <a:off x="2225841" y="1934159"/>
            <a:ext cx="4692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4A55BD-8DE7-CC20-8C9F-1EED32681614}"/>
              </a:ext>
            </a:extLst>
          </p:cNvPr>
          <p:cNvSpPr txBox="1"/>
          <p:nvPr/>
        </p:nvSpPr>
        <p:spPr>
          <a:xfrm>
            <a:off x="2569002" y="2113851"/>
            <a:ext cx="40059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spc="-40" dirty="0">
                <a:latin typeface="+mn-ea"/>
              </a:rPr>
              <a:t>Product platform lifecycle management strategy for pre-planned period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F5823-BD31-2068-B6E6-56C0A3B1F1A1}"/>
              </a:ext>
            </a:extLst>
          </p:cNvPr>
          <p:cNvSpPr txBox="1"/>
          <p:nvPr/>
        </p:nvSpPr>
        <p:spPr>
          <a:xfrm>
            <a:off x="7442054" y="1585344"/>
            <a:ext cx="11381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연구</a:t>
            </a:r>
            <a:r>
              <a:rPr lang="en-US" altLang="ko-KR" sz="2000" b="1" spc="-40" dirty="0">
                <a:latin typeface="+mn-ea"/>
              </a:rPr>
              <a:t>/</a:t>
            </a:r>
            <a:r>
              <a:rPr lang="ko-KR" altLang="en-US" sz="2000" b="1" spc="-40" dirty="0">
                <a:latin typeface="+mn-ea"/>
              </a:rPr>
              <a:t>논문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27" name="직선 연결선 2">
            <a:extLst>
              <a:ext uri="{FF2B5EF4-FFF2-40B4-BE49-F238E27FC236}">
                <a16:creationId xmlns:a16="http://schemas.microsoft.com/office/drawing/2014/main" id="{AA085948-EA93-BA76-3320-17040A9A84CE}"/>
              </a:ext>
            </a:extLst>
          </p:cNvPr>
          <p:cNvCxnSpPr>
            <a:cxnSpLocks/>
          </p:cNvCxnSpPr>
          <p:nvPr/>
        </p:nvCxnSpPr>
        <p:spPr>
          <a:xfrm>
            <a:off x="7331522" y="1934159"/>
            <a:ext cx="13591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16E51-46D8-98A7-E32A-D351040D58C9}"/>
              </a:ext>
            </a:extLst>
          </p:cNvPr>
          <p:cNvSpPr txBox="1"/>
          <p:nvPr/>
        </p:nvSpPr>
        <p:spPr>
          <a:xfrm>
            <a:off x="7408958" y="2113851"/>
            <a:ext cx="12817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spc="-40" dirty="0">
                <a:latin typeface="+mn-ea"/>
              </a:rPr>
              <a:t>연구</a:t>
            </a:r>
            <a:r>
              <a:rPr lang="en-US" altLang="ko-KR" b="1" spc="-40" dirty="0">
                <a:latin typeface="+mn-ea"/>
              </a:rPr>
              <a:t> </a:t>
            </a:r>
            <a:r>
              <a:rPr lang="ko-KR" altLang="en-US" b="1" spc="-40" dirty="0">
                <a:latin typeface="+mn-ea"/>
              </a:rPr>
              <a:t>및 논문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7ADD62-9CB3-4E54-9AF9-7237F1EB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18D0-F3B0-47BD-AF99-FC183E4C6233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4E71BC7-F9F6-4667-9B4F-B9CB0070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3">
            <a:extLst>
              <a:ext uri="{FF2B5EF4-FFF2-40B4-BE49-F238E27FC236}">
                <a16:creationId xmlns:a16="http://schemas.microsoft.com/office/drawing/2014/main" id="{8D8B1869-1FED-6F59-5F18-6775E2A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6615" y="6625848"/>
            <a:ext cx="2057400" cy="232152"/>
          </a:xfrm>
        </p:spPr>
        <p:txBody>
          <a:bodyPr/>
          <a:lstStyle/>
          <a:p>
            <a:fld id="{B1487B39-C61E-41E2-964A-007B1AACB985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ACF8BC9B-DC07-BAE7-D548-24866D65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E6C042-37FF-636A-2039-18BE3CD0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13837"/>
              </p:ext>
            </p:extLst>
          </p:nvPr>
        </p:nvGraphicFramePr>
        <p:xfrm>
          <a:off x="662313" y="1578279"/>
          <a:ext cx="3759372" cy="1393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562">
                  <a:extLst>
                    <a:ext uri="{9D8B030D-6E8A-4147-A177-3AD203B41FA5}">
                      <a16:colId xmlns:a16="http://schemas.microsoft.com/office/drawing/2014/main" val="2807102196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3066465234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1616444752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3370276530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1897616160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292300702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M1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</a:rPr>
                        <a:t>M2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M3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M4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M5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5547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M1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0.2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970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3887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M3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1701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M4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0.2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2196835"/>
                  </a:ext>
                </a:extLst>
              </a:tr>
              <a:tr h="2505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M5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772930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E2F99FF-7606-FA1B-B5B6-F1552090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04734"/>
              </p:ext>
            </p:extLst>
          </p:nvPr>
        </p:nvGraphicFramePr>
        <p:xfrm>
          <a:off x="5074462" y="1578279"/>
          <a:ext cx="3759372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562">
                  <a:extLst>
                    <a:ext uri="{9D8B030D-6E8A-4147-A177-3AD203B41FA5}">
                      <a16:colId xmlns:a16="http://schemas.microsoft.com/office/drawing/2014/main" val="2807102196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3066465234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1616444752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3370276530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1897616160"/>
                    </a:ext>
                  </a:extLst>
                </a:gridCol>
                <a:gridCol w="626562">
                  <a:extLst>
                    <a:ext uri="{9D8B030D-6E8A-4147-A177-3AD203B41FA5}">
                      <a16:colId xmlns:a16="http://schemas.microsoft.com/office/drawing/2014/main" val="292300702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M1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M3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M4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M5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5547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M1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970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0.4</a:t>
                      </a:r>
                      <a:endParaRPr lang="en-US" altLang="ko-Kore-KR" sz="12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0.5</a:t>
                      </a:r>
                      <a:endParaRPr lang="en-US" altLang="ko-Kore-KR" sz="12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3887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M3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0.1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0.3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1701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M4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0.3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21968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M5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0.1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0.2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772930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C0B3D-26F5-7445-CC12-E9D5CD20BF8F}"/>
              </a:ext>
            </a:extLst>
          </p:cNvPr>
          <p:cNvSpPr/>
          <p:nvPr/>
        </p:nvSpPr>
        <p:spPr>
          <a:xfrm>
            <a:off x="1885122" y="1578279"/>
            <a:ext cx="699816" cy="13716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3857FF-487E-4C95-EC38-D3E177AF209F}"/>
              </a:ext>
            </a:extLst>
          </p:cNvPr>
          <p:cNvSpPr/>
          <p:nvPr/>
        </p:nvSpPr>
        <p:spPr>
          <a:xfrm>
            <a:off x="619989" y="2057400"/>
            <a:ext cx="3801695" cy="232152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22B7E1-1E75-D12B-1F6E-6A260186854A}"/>
              </a:ext>
            </a:extLst>
          </p:cNvPr>
          <p:cNvSpPr/>
          <p:nvPr/>
        </p:nvSpPr>
        <p:spPr>
          <a:xfrm>
            <a:off x="6307828" y="1578279"/>
            <a:ext cx="646320" cy="13716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0FD134-311D-EB10-88CF-EF7DE10C40E4}"/>
              </a:ext>
            </a:extLst>
          </p:cNvPr>
          <p:cNvSpPr/>
          <p:nvPr/>
        </p:nvSpPr>
        <p:spPr>
          <a:xfrm>
            <a:off x="5037470" y="2057400"/>
            <a:ext cx="3801695" cy="232152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EAD7B2-0271-69FC-E529-E09144730502}"/>
              </a:ext>
            </a:extLst>
          </p:cNvPr>
          <p:cNvSpPr txBox="1">
            <a:spLocks/>
          </p:cNvSpPr>
          <p:nvPr/>
        </p:nvSpPr>
        <p:spPr>
          <a:xfrm>
            <a:off x="798733" y="668369"/>
            <a:ext cx="6824198" cy="4553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M1 </a:t>
            </a:r>
            <a:r>
              <a:rPr lang="ko-Kore-KR" altLang="en-US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과 </a:t>
            </a:r>
            <a:r>
              <a:rPr lang="en-US" altLang="ko-Kore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M4</a:t>
            </a:r>
            <a:r>
              <a:rPr lang="ko-Kore-KR" altLang="en-US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모듈이 변경 </a:t>
            </a:r>
            <a:r>
              <a:rPr lang="en-US" altLang="ko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+ platform lifecycle </a:t>
            </a:r>
            <a:r>
              <a:rPr lang="ko-KR" altLang="en-US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을 위한 추가적인 </a:t>
            </a:r>
            <a:r>
              <a:rPr lang="en-US" altLang="ko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effort</a:t>
            </a:r>
            <a:r>
              <a:rPr lang="ko-KR" altLang="en-US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없으면</a:t>
            </a:r>
            <a:endParaRPr lang="en-US" altLang="ko-KR" sz="1600" dirty="0">
              <a:solidFill>
                <a:srgbClr val="FF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AA095D7-73C9-F0AF-24CA-3006B42CD8D7}"/>
              </a:ext>
            </a:extLst>
          </p:cNvPr>
          <p:cNvSpPr txBox="1">
            <a:spLocks/>
          </p:cNvSpPr>
          <p:nvPr/>
        </p:nvSpPr>
        <p:spPr>
          <a:xfrm>
            <a:off x="490839" y="3218939"/>
            <a:ext cx="7861690" cy="3384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이렇게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M1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과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M4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Platform module (=M2)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와의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interface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가까워짐에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따라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  <a:p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다가오는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ECM (engineering change management)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에 대한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direct effort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는 보다 커진다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.</a:t>
            </a:r>
            <a:b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</a:br>
            <a:b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</a:b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따라서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,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하고싶은 전체 큰 그림은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,</a:t>
            </a:r>
          </a:p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1) Additional effort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단기간적으로는 더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cost &amp; time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이 들겠으나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, </a:t>
            </a:r>
            <a:b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</a:b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2)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이러한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platform component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와의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independency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유지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혹은 최소화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)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함으로써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</a:t>
            </a:r>
          </a:p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3)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다가오는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direct cost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줄인다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.</a:t>
            </a:r>
            <a:b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</a:br>
            <a:b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</a:b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이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trade- off 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통해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, holistic view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로 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장기간적인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플랫폼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life-cycle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을 위해선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additional effort ( with unchanged module)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이 필요하다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.</a:t>
            </a: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6172C203-B39C-DB8C-921D-E9182A48FFE1}"/>
              </a:ext>
            </a:extLst>
          </p:cNvPr>
          <p:cNvSpPr/>
          <p:nvPr/>
        </p:nvSpPr>
        <p:spPr>
          <a:xfrm>
            <a:off x="4481237" y="2109783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24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2B2CB786-6FB2-637D-59A1-9B33188F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3" y="3934005"/>
            <a:ext cx="4768331" cy="21232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57AC3C5-2688-7E5C-AB19-40F887DB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02" y="1299365"/>
            <a:ext cx="4585751" cy="208025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A11716-0FAA-FD73-9255-15ED08A70543}"/>
              </a:ext>
            </a:extLst>
          </p:cNvPr>
          <p:cNvSpPr txBox="1"/>
          <p:nvPr/>
        </p:nvSpPr>
        <p:spPr>
          <a:xfrm>
            <a:off x="5436971" y="5225395"/>
            <a:ext cx="36415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Effort (Cost &amp; duration)</a:t>
            </a:r>
          </a:p>
          <a:p>
            <a:r>
              <a:rPr lang="en-US" altLang="ko-KR" sz="1600" dirty="0"/>
              <a:t> - Change effort</a:t>
            </a:r>
          </a:p>
          <a:p>
            <a:r>
              <a:rPr lang="en-US" altLang="ko-KR" sz="1600" dirty="0"/>
              <a:t>-  </a:t>
            </a:r>
            <a:r>
              <a:rPr lang="en-US" altLang="ko-KR" sz="1600" dirty="0">
                <a:solidFill>
                  <a:srgbClr val="FF0000"/>
                </a:solidFill>
              </a:rPr>
              <a:t>Relaxation effort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 least effect on platform-variant interface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7" name="제목 1">
            <a:extLst>
              <a:ext uri="{FF2B5EF4-FFF2-40B4-BE49-F238E27FC236}">
                <a16:creationId xmlns:a16="http://schemas.microsoft.com/office/drawing/2014/main" id="{59CBC2D8-C573-09CF-83B4-251B9D100407}"/>
              </a:ext>
            </a:extLst>
          </p:cNvPr>
          <p:cNvSpPr txBox="1">
            <a:spLocks/>
          </p:cNvSpPr>
          <p:nvPr/>
        </p:nvSpPr>
        <p:spPr>
          <a:xfrm>
            <a:off x="-25582" y="98661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with product platform lifecycle management</a:t>
            </a:r>
            <a:endParaRPr lang="ko-KR" altLang="en-US" sz="2400" dirty="0"/>
          </a:p>
        </p:txBody>
      </p:sp>
      <p:cxnSp>
        <p:nvCxnSpPr>
          <p:cNvPr id="128" name="직선 연결선[R] 41">
            <a:extLst>
              <a:ext uri="{FF2B5EF4-FFF2-40B4-BE49-F238E27FC236}">
                <a16:creationId xmlns:a16="http://schemas.microsoft.com/office/drawing/2014/main" id="{A8D6105D-7482-8BBE-BE98-BBFCC855E01F}"/>
              </a:ext>
            </a:extLst>
          </p:cNvPr>
          <p:cNvCxnSpPr/>
          <p:nvPr/>
        </p:nvCxnSpPr>
        <p:spPr>
          <a:xfrm>
            <a:off x="0" y="686883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5422DEC-42DE-E775-D544-3C59A315FAD9}"/>
              </a:ext>
            </a:extLst>
          </p:cNvPr>
          <p:cNvGrpSpPr/>
          <p:nvPr/>
        </p:nvGrpSpPr>
        <p:grpSpPr>
          <a:xfrm>
            <a:off x="976755" y="1228505"/>
            <a:ext cx="2808672" cy="682917"/>
            <a:chOff x="1141022" y="1359785"/>
            <a:chExt cx="2808672" cy="682917"/>
          </a:xfrm>
        </p:grpSpPr>
        <p:sp>
          <p:nvSpPr>
            <p:cNvPr id="82" name="도형 81">
              <a:extLst>
                <a:ext uri="{FF2B5EF4-FFF2-40B4-BE49-F238E27FC236}">
                  <a16:creationId xmlns:a16="http://schemas.microsoft.com/office/drawing/2014/main" id="{E7282ACC-F678-5D3A-BCE2-EC758BD609C6}"/>
                </a:ext>
              </a:extLst>
            </p:cNvPr>
            <p:cNvSpPr/>
            <p:nvPr/>
          </p:nvSpPr>
          <p:spPr>
            <a:xfrm rot="8222640" flipH="1">
              <a:off x="1141022" y="1359785"/>
              <a:ext cx="2808672" cy="682917"/>
            </a:xfrm>
            <a:prstGeom prst="swooshArrow">
              <a:avLst>
                <a:gd name="adj1" fmla="val 29515"/>
                <a:gd name="adj2" fmla="val 11610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471F0A-A3F6-31BD-9EAA-E037C57D201C}"/>
                </a:ext>
              </a:extLst>
            </p:cNvPr>
            <p:cNvSpPr txBox="1"/>
            <p:nvPr/>
          </p:nvSpPr>
          <p:spPr>
            <a:xfrm rot="19595785">
              <a:off x="1550503" y="1506410"/>
              <a:ext cx="153460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Snowball</a:t>
              </a:r>
              <a:r>
                <a:rPr kumimoji="1" lang="ko-Kore-KR" altLang="en-US" sz="1600" b="1" spc="-40" dirty="0">
                  <a:latin typeface="+mn-ea"/>
                </a:rPr>
                <a:t> </a:t>
              </a:r>
              <a:r>
                <a:rPr kumimoji="1" lang="en-US" altLang="ko-Kore-KR" sz="1600" b="1" spc="-40" dirty="0">
                  <a:latin typeface="+mn-ea"/>
                </a:rPr>
                <a:t>e</a:t>
              </a:r>
              <a:r>
                <a:rPr kumimoji="1" lang="en-US" altLang="ko-KR" sz="1600" b="1" spc="-40" dirty="0">
                  <a:latin typeface="+mn-ea"/>
                </a:rPr>
                <a:t>ffect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1D12302-69DE-BFA0-0900-646816E35CB1}"/>
              </a:ext>
            </a:extLst>
          </p:cNvPr>
          <p:cNvGrpSpPr/>
          <p:nvPr/>
        </p:nvGrpSpPr>
        <p:grpSpPr>
          <a:xfrm>
            <a:off x="885745" y="4056475"/>
            <a:ext cx="3267986" cy="477621"/>
            <a:chOff x="993913" y="4269850"/>
            <a:chExt cx="3267986" cy="47762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E6F90E6-FEFE-714B-7C95-4B5C89CEE24D}"/>
                </a:ext>
              </a:extLst>
            </p:cNvPr>
            <p:cNvSpPr txBox="1"/>
            <p:nvPr/>
          </p:nvSpPr>
          <p:spPr>
            <a:xfrm>
              <a:off x="2442653" y="4501250"/>
              <a:ext cx="63118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stable</a:t>
              </a:r>
              <a:endParaRPr kumimoji="1" lang="ko-Kore-KR" altLang="en-US" sz="1600" b="1" spc="-40" dirty="0">
                <a:latin typeface="+mn-ea"/>
              </a:endParaRPr>
            </a:p>
          </p:txBody>
        </p: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36E3AFBE-47F0-462C-B1B9-1AFBD5929D39}"/>
                </a:ext>
              </a:extLst>
            </p:cNvPr>
            <p:cNvSpPr/>
            <p:nvPr/>
          </p:nvSpPr>
          <p:spPr>
            <a:xfrm>
              <a:off x="993913" y="4269850"/>
              <a:ext cx="3267986" cy="318053"/>
            </a:xfrm>
            <a:prstGeom prst="rightArrow">
              <a:avLst/>
            </a:prstGeom>
            <a:solidFill>
              <a:srgbClr val="1574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4FCBDD6-9394-9269-A18C-2083C5C5502A}"/>
              </a:ext>
            </a:extLst>
          </p:cNvPr>
          <p:cNvSpPr txBox="1"/>
          <p:nvPr/>
        </p:nvSpPr>
        <p:spPr>
          <a:xfrm>
            <a:off x="5147644" y="865382"/>
            <a:ext cx="399635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What to do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sz="1600" dirty="0"/>
              <a:t>대안 선정 </a:t>
            </a:r>
            <a:r>
              <a:rPr lang="en-US" altLang="ko-KR" dirty="0"/>
              <a:t>(ECM)</a:t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en-US" altLang="ko-KR" dirty="0">
                <a:solidFill>
                  <a:srgbClr val="FF0000"/>
                </a:solidFill>
              </a:rPr>
              <a:t>Unchangeable</a:t>
            </a:r>
            <a:r>
              <a:rPr lang="en-US" altLang="ko-KR" dirty="0"/>
              <a:t> ( = platform)  component</a:t>
            </a:r>
          </a:p>
          <a:p>
            <a:r>
              <a:rPr lang="en-US" altLang="ko-KR" dirty="0"/>
              <a:t>  - Lifecycle (holistic view)</a:t>
            </a:r>
          </a:p>
          <a:p>
            <a:r>
              <a:rPr lang="en-US" altLang="ko-KR" dirty="0"/>
              <a:t>  - </a:t>
            </a:r>
            <a:r>
              <a:rPr lang="en-US" altLang="ko-KR" dirty="0">
                <a:solidFill>
                  <a:srgbClr val="0070C0"/>
                </a:solidFill>
              </a:rPr>
              <a:t>Auxiliary effort </a:t>
            </a:r>
            <a:r>
              <a:rPr lang="en-US" altLang="ko-KR" dirty="0"/>
              <a:t>to mitigate platform maturity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825F58-B37C-0F76-C8CA-E3F5143A7A36}"/>
              </a:ext>
            </a:extLst>
          </p:cNvPr>
          <p:cNvSpPr txBox="1"/>
          <p:nvPr/>
        </p:nvSpPr>
        <p:spPr>
          <a:xfrm>
            <a:off x="5310911" y="2495196"/>
            <a:ext cx="361707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ko-KR" sz="1600" dirty="0">
              <a:sym typeface="Wingdings" pitchFamily="2" charset="2"/>
            </a:endParaRPr>
          </a:p>
          <a:p>
            <a:pPr algn="ctr"/>
            <a:r>
              <a:rPr lang="ko-KR" altLang="en-US" sz="1600" dirty="0">
                <a:sym typeface="Wingdings" pitchFamily="2" charset="2"/>
              </a:rPr>
              <a:t>변하지 않는 </a:t>
            </a:r>
            <a:r>
              <a:rPr lang="en-US" altLang="ko-KR" sz="1600" dirty="0">
                <a:sym typeface="Wingdings" pitchFamily="2" charset="2"/>
              </a:rPr>
              <a:t>platform</a:t>
            </a:r>
            <a:r>
              <a:rPr lang="ko-KR" altLang="en-US" sz="1600" dirty="0">
                <a:sym typeface="Wingdings" pitchFamily="2" charset="2"/>
              </a:rPr>
              <a:t>의 </a:t>
            </a:r>
            <a:r>
              <a:rPr lang="en-US" altLang="ko-KR" sz="1600" dirty="0">
                <a:sym typeface="Wingdings" pitchFamily="2" charset="2"/>
              </a:rPr>
              <a:t>“lifecycle”</a:t>
            </a:r>
            <a:r>
              <a:rPr lang="ko-KR" altLang="en-US" sz="1600" dirty="0">
                <a:sym typeface="Wingdings" pitchFamily="2" charset="2"/>
              </a:rPr>
              <a:t>을 </a:t>
            </a:r>
            <a:endParaRPr lang="en-US" altLang="ko-KR" sz="1600" dirty="0">
              <a:sym typeface="Wingdings" pitchFamily="2" charset="2"/>
            </a:endParaRPr>
          </a:p>
          <a:p>
            <a:pPr algn="ctr"/>
            <a:r>
              <a:rPr lang="ko-KR" altLang="en-US" sz="1600" dirty="0">
                <a:sym typeface="Wingdings" pitchFamily="2" charset="2"/>
              </a:rPr>
              <a:t>고려한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candidate selection</a:t>
            </a:r>
          </a:p>
          <a:p>
            <a:pPr algn="ctr"/>
            <a:r>
              <a:rPr lang="en-US" altLang="ko-KR" dirty="0">
                <a:sym typeface="Wingdings" pitchFamily="2" charset="2"/>
              </a:rPr>
              <a:t>+</a:t>
            </a:r>
          </a:p>
          <a:p>
            <a:pPr algn="ctr"/>
            <a:r>
              <a:rPr lang="ko-KR" altLang="en-US" sz="1600" dirty="0">
                <a:sym typeface="Wingdings" pitchFamily="2" charset="2"/>
              </a:rPr>
              <a:t>장기적인 운영 전략을 위한  </a:t>
            </a:r>
            <a:endParaRPr lang="en-US" altLang="ko-KR" sz="1600" dirty="0">
              <a:sym typeface="Wingdings" pitchFamily="2" charset="2"/>
            </a:endParaRPr>
          </a:p>
          <a:p>
            <a:pPr algn="ctr"/>
            <a:r>
              <a:rPr lang="en-US" altLang="ko-KR" dirty="0">
                <a:solidFill>
                  <a:srgbClr val="0070C0"/>
                </a:solidFill>
                <a:sym typeface="Wingdings" pitchFamily="2" charset="2"/>
              </a:rPr>
              <a:t>relaxation effort</a:t>
            </a:r>
          </a:p>
          <a:p>
            <a:pPr algn="ctr"/>
            <a:endParaRPr lang="en-US" altLang="ko-KR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EDC4C5-F408-EB48-9449-E0C47F25B1EF}"/>
              </a:ext>
            </a:extLst>
          </p:cNvPr>
          <p:cNvSpPr/>
          <p:nvPr/>
        </p:nvSpPr>
        <p:spPr>
          <a:xfrm>
            <a:off x="5600701" y="2732589"/>
            <a:ext cx="3006969" cy="576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0C4A845-D2EB-B906-EE3D-9FB3A7E72F6F}"/>
              </a:ext>
            </a:extLst>
          </p:cNvPr>
          <p:cNvSpPr/>
          <p:nvPr/>
        </p:nvSpPr>
        <p:spPr>
          <a:xfrm>
            <a:off x="5600701" y="3555221"/>
            <a:ext cx="3006969" cy="576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2254A8-41D1-7D94-489D-A9768F411F80}"/>
              </a:ext>
            </a:extLst>
          </p:cNvPr>
          <p:cNvSpPr txBox="1"/>
          <p:nvPr/>
        </p:nvSpPr>
        <p:spPr>
          <a:xfrm>
            <a:off x="219161" y="813473"/>
            <a:ext cx="187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&lt;Existing problem&gt;</a:t>
            </a:r>
            <a:endParaRPr lang="ko-KR" alt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07F199-92AF-293D-BF29-9F1D287B70C8}"/>
              </a:ext>
            </a:extLst>
          </p:cNvPr>
          <p:cNvSpPr txBox="1"/>
          <p:nvPr/>
        </p:nvSpPr>
        <p:spPr>
          <a:xfrm>
            <a:off x="219161" y="3512712"/>
            <a:ext cx="187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&lt;Way of solving&gt;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893536-1B47-60D0-0386-AB9728CF219A}"/>
              </a:ext>
            </a:extLst>
          </p:cNvPr>
          <p:cNvSpPr txBox="1"/>
          <p:nvPr/>
        </p:nvSpPr>
        <p:spPr>
          <a:xfrm>
            <a:off x="873429" y="6139956"/>
            <a:ext cx="3944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Trade off between </a:t>
            </a:r>
            <a:r>
              <a:rPr lang="en-US" altLang="ko-KR" sz="1600" b="1" dirty="0">
                <a:solidFill>
                  <a:srgbClr val="FF0000"/>
                </a:solidFill>
              </a:rPr>
              <a:t>cost</a:t>
            </a:r>
            <a:r>
              <a:rPr lang="en-US" altLang="ko-KR" sz="1600" b="1" dirty="0"/>
              <a:t> and </a:t>
            </a:r>
            <a:r>
              <a:rPr lang="en-US" altLang="ko-KR" sz="1600" b="1" dirty="0">
                <a:solidFill>
                  <a:srgbClr val="FF0000"/>
                </a:solidFill>
              </a:rPr>
              <a:t>dependency </a:t>
            </a:r>
            <a:r>
              <a:rPr lang="en-US" altLang="ko-KR" sz="1600" b="1" dirty="0"/>
              <a:t> </a:t>
            </a:r>
            <a:endParaRPr lang="ko-KR" altLang="en-US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4DD5EE-8ABE-2ED7-92E1-697DBEE94DB1}"/>
              </a:ext>
            </a:extLst>
          </p:cNvPr>
          <p:cNvSpPr txBox="1"/>
          <p:nvPr/>
        </p:nvSpPr>
        <p:spPr>
          <a:xfrm>
            <a:off x="5725907" y="4347246"/>
            <a:ext cx="28398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: </a:t>
            </a:r>
            <a:r>
              <a:rPr lang="ko-KR" altLang="en-US" sz="1600" dirty="0"/>
              <a:t>전체 </a:t>
            </a:r>
            <a:r>
              <a:rPr lang="en-US" altLang="ko-KR" sz="1600" dirty="0"/>
              <a:t>lifecycle </a:t>
            </a:r>
            <a:r>
              <a:rPr lang="ko-KR" altLang="en-US" sz="1600" dirty="0"/>
              <a:t>내의 </a:t>
            </a:r>
            <a:r>
              <a:rPr lang="en-US" altLang="ko-KR" sz="1600" dirty="0"/>
              <a:t>cost </a:t>
            </a:r>
            <a:r>
              <a:rPr lang="ko-KR" altLang="en-US" sz="1600" dirty="0"/>
              <a:t>최소화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5A848D-3D02-B644-16F7-8EACF697DEEC}"/>
              </a:ext>
            </a:extLst>
          </p:cNvPr>
          <p:cNvSpPr txBox="1"/>
          <p:nvPr/>
        </p:nvSpPr>
        <p:spPr>
          <a:xfrm>
            <a:off x="4319968" y="2528028"/>
            <a:ext cx="34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6487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2B2CB786-6FB2-637D-59A1-9B33188F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9" y="4030515"/>
            <a:ext cx="4334846" cy="193019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57AC3C5-2688-7E5C-AB19-40F887DB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19" y="1393922"/>
            <a:ext cx="4168865" cy="1891139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A11716-0FAA-FD73-9255-15ED08A70543}"/>
              </a:ext>
            </a:extLst>
          </p:cNvPr>
          <p:cNvSpPr txBox="1"/>
          <p:nvPr/>
        </p:nvSpPr>
        <p:spPr>
          <a:xfrm>
            <a:off x="1803642" y="3412758"/>
            <a:ext cx="36415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  Change effort</a:t>
            </a:r>
          </a:p>
          <a:p>
            <a:r>
              <a:rPr lang="en-US" altLang="ko-KR" sz="1600" dirty="0"/>
              <a:t>-  </a:t>
            </a:r>
            <a:r>
              <a:rPr lang="en-US" altLang="ko-KR" sz="1600" dirty="0">
                <a:solidFill>
                  <a:srgbClr val="0070C0"/>
                </a:solidFill>
              </a:rPr>
              <a:t>Relaxation effort</a:t>
            </a:r>
          </a:p>
        </p:txBody>
      </p:sp>
      <p:sp>
        <p:nvSpPr>
          <p:cNvPr id="127" name="제목 1">
            <a:extLst>
              <a:ext uri="{FF2B5EF4-FFF2-40B4-BE49-F238E27FC236}">
                <a16:creationId xmlns:a16="http://schemas.microsoft.com/office/drawing/2014/main" id="{59CBC2D8-C573-09CF-83B4-251B9D100407}"/>
              </a:ext>
            </a:extLst>
          </p:cNvPr>
          <p:cNvSpPr txBox="1">
            <a:spLocks/>
          </p:cNvSpPr>
          <p:nvPr/>
        </p:nvSpPr>
        <p:spPr>
          <a:xfrm>
            <a:off x="-25582" y="98661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with product platform lifecycle management</a:t>
            </a:r>
            <a:endParaRPr lang="ko-KR" altLang="en-US" sz="2400" dirty="0"/>
          </a:p>
        </p:txBody>
      </p:sp>
      <p:cxnSp>
        <p:nvCxnSpPr>
          <p:cNvPr id="128" name="직선 연결선[R] 41">
            <a:extLst>
              <a:ext uri="{FF2B5EF4-FFF2-40B4-BE49-F238E27FC236}">
                <a16:creationId xmlns:a16="http://schemas.microsoft.com/office/drawing/2014/main" id="{A8D6105D-7482-8BBE-BE98-BBFCC855E01F}"/>
              </a:ext>
            </a:extLst>
          </p:cNvPr>
          <p:cNvCxnSpPr/>
          <p:nvPr/>
        </p:nvCxnSpPr>
        <p:spPr>
          <a:xfrm>
            <a:off x="0" y="686883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5422DEC-42DE-E775-D544-3C59A315FAD9}"/>
              </a:ext>
            </a:extLst>
          </p:cNvPr>
          <p:cNvGrpSpPr/>
          <p:nvPr/>
        </p:nvGrpSpPr>
        <p:grpSpPr>
          <a:xfrm>
            <a:off x="982496" y="1367405"/>
            <a:ext cx="2553338" cy="682917"/>
            <a:chOff x="1141022" y="1359785"/>
            <a:chExt cx="2808672" cy="682917"/>
          </a:xfrm>
        </p:grpSpPr>
        <p:sp>
          <p:nvSpPr>
            <p:cNvPr id="82" name="도형 81">
              <a:extLst>
                <a:ext uri="{FF2B5EF4-FFF2-40B4-BE49-F238E27FC236}">
                  <a16:creationId xmlns:a16="http://schemas.microsoft.com/office/drawing/2014/main" id="{E7282ACC-F678-5D3A-BCE2-EC758BD609C6}"/>
                </a:ext>
              </a:extLst>
            </p:cNvPr>
            <p:cNvSpPr/>
            <p:nvPr/>
          </p:nvSpPr>
          <p:spPr>
            <a:xfrm rot="8222640" flipH="1">
              <a:off x="1141022" y="1359785"/>
              <a:ext cx="2808672" cy="682917"/>
            </a:xfrm>
            <a:prstGeom prst="swooshArrow">
              <a:avLst>
                <a:gd name="adj1" fmla="val 29515"/>
                <a:gd name="adj2" fmla="val 11610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471F0A-A3F6-31BD-9EAA-E037C57D201C}"/>
                </a:ext>
              </a:extLst>
            </p:cNvPr>
            <p:cNvSpPr txBox="1"/>
            <p:nvPr/>
          </p:nvSpPr>
          <p:spPr>
            <a:xfrm rot="19595785">
              <a:off x="1298477" y="1511623"/>
              <a:ext cx="18590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Snowball</a:t>
              </a:r>
              <a:r>
                <a:rPr kumimoji="1" lang="ko-Kore-KR" altLang="en-US" sz="1600" b="1" spc="-40" dirty="0">
                  <a:latin typeface="+mn-ea"/>
                </a:rPr>
                <a:t> </a:t>
              </a:r>
              <a:r>
                <a:rPr kumimoji="1" lang="en-US" altLang="ko-Kore-KR" sz="1600" b="1" spc="-40" dirty="0">
                  <a:latin typeface="+mn-ea"/>
                </a:rPr>
                <a:t>e</a:t>
              </a:r>
              <a:r>
                <a:rPr kumimoji="1" lang="en-US" altLang="ko-KR" sz="1600" b="1" spc="-40" dirty="0">
                  <a:latin typeface="+mn-ea"/>
                </a:rPr>
                <a:t>ffect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1D12302-69DE-BFA0-0900-646816E35CB1}"/>
              </a:ext>
            </a:extLst>
          </p:cNvPr>
          <p:cNvGrpSpPr/>
          <p:nvPr/>
        </p:nvGrpSpPr>
        <p:grpSpPr>
          <a:xfrm>
            <a:off x="1047405" y="4056475"/>
            <a:ext cx="2700815" cy="486203"/>
            <a:chOff x="993913" y="4269850"/>
            <a:chExt cx="3267986" cy="48620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E6F90E6-FEFE-714B-7C95-4B5C89CEE24D}"/>
                </a:ext>
              </a:extLst>
            </p:cNvPr>
            <p:cNvSpPr txBox="1"/>
            <p:nvPr/>
          </p:nvSpPr>
          <p:spPr>
            <a:xfrm>
              <a:off x="2378981" y="4509832"/>
              <a:ext cx="9403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600" b="1" spc="-40" dirty="0">
                  <a:latin typeface="+mn-ea"/>
                </a:rPr>
                <a:t>stable</a:t>
              </a:r>
              <a:endParaRPr kumimoji="1" lang="ko-Kore-KR" altLang="en-US" sz="1600" b="1" spc="-40" dirty="0">
                <a:latin typeface="+mn-ea"/>
              </a:endParaRPr>
            </a:p>
          </p:txBody>
        </p: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36E3AFBE-47F0-462C-B1B9-1AFBD5929D39}"/>
                </a:ext>
              </a:extLst>
            </p:cNvPr>
            <p:cNvSpPr/>
            <p:nvPr/>
          </p:nvSpPr>
          <p:spPr>
            <a:xfrm>
              <a:off x="993913" y="4269850"/>
              <a:ext cx="3267986" cy="318053"/>
            </a:xfrm>
            <a:prstGeom prst="rightArrow">
              <a:avLst/>
            </a:prstGeom>
            <a:solidFill>
              <a:srgbClr val="1574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4FCBDD6-9394-9269-A18C-2083C5C5502A}"/>
              </a:ext>
            </a:extLst>
          </p:cNvPr>
          <p:cNvSpPr txBox="1"/>
          <p:nvPr/>
        </p:nvSpPr>
        <p:spPr>
          <a:xfrm>
            <a:off x="5147644" y="747943"/>
            <a:ext cx="39963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What to do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2254A8-41D1-7D94-489D-A9768F411F80}"/>
              </a:ext>
            </a:extLst>
          </p:cNvPr>
          <p:cNvSpPr txBox="1"/>
          <p:nvPr/>
        </p:nvSpPr>
        <p:spPr>
          <a:xfrm>
            <a:off x="97235" y="813473"/>
            <a:ext cx="187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&lt;Existing problem&gt;</a:t>
            </a:r>
            <a:endParaRPr lang="ko-KR" alt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07F199-92AF-293D-BF29-9F1D287B70C8}"/>
              </a:ext>
            </a:extLst>
          </p:cNvPr>
          <p:cNvSpPr txBox="1"/>
          <p:nvPr/>
        </p:nvSpPr>
        <p:spPr>
          <a:xfrm>
            <a:off x="97235" y="3512712"/>
            <a:ext cx="187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&lt;Way of solving&gt;</a:t>
            </a:r>
            <a:endParaRPr lang="ko-KR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893536-1B47-60D0-0386-AB9728CF219A}"/>
              </a:ext>
            </a:extLst>
          </p:cNvPr>
          <p:cNvSpPr txBox="1"/>
          <p:nvPr/>
        </p:nvSpPr>
        <p:spPr>
          <a:xfrm>
            <a:off x="751503" y="6139956"/>
            <a:ext cx="3944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Trade off between </a:t>
            </a:r>
            <a:r>
              <a:rPr lang="en-US" altLang="ko-KR" sz="1600" b="1" dirty="0">
                <a:solidFill>
                  <a:srgbClr val="FF0000"/>
                </a:solidFill>
              </a:rPr>
              <a:t>cost</a:t>
            </a:r>
            <a:r>
              <a:rPr lang="en-US" altLang="ko-KR" sz="1600" b="1" dirty="0"/>
              <a:t> and </a:t>
            </a:r>
            <a:r>
              <a:rPr lang="en-US" altLang="ko-KR" sz="1600" b="1" dirty="0">
                <a:solidFill>
                  <a:srgbClr val="FF0000"/>
                </a:solidFill>
              </a:rPr>
              <a:t>dependency </a:t>
            </a:r>
            <a:r>
              <a:rPr lang="en-US" altLang="ko-KR" sz="1600" b="1" dirty="0"/>
              <a:t> </a:t>
            </a:r>
            <a:endParaRPr lang="ko-KR" altLang="en-US" sz="1600" dirty="0"/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D15D1FB5-8887-DD89-BFFD-057B6E0F4323}"/>
              </a:ext>
            </a:extLst>
          </p:cNvPr>
          <p:cNvGrpSpPr/>
          <p:nvPr/>
        </p:nvGrpSpPr>
        <p:grpSpPr>
          <a:xfrm>
            <a:off x="5260982" y="975797"/>
            <a:ext cx="3617070" cy="1913766"/>
            <a:chOff x="9083648" y="2495196"/>
            <a:chExt cx="3617070" cy="191376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E825F58-B37C-0F76-C8CA-E3F5143A7A36}"/>
                </a:ext>
              </a:extLst>
            </p:cNvPr>
            <p:cNvSpPr txBox="1"/>
            <p:nvPr/>
          </p:nvSpPr>
          <p:spPr>
            <a:xfrm>
              <a:off x="9083648" y="2495196"/>
              <a:ext cx="361707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>
                <a:sym typeface="Wingdings" pitchFamily="2" charset="2"/>
              </a:endParaRPr>
            </a:p>
            <a:p>
              <a:pPr algn="ctr"/>
              <a:r>
                <a:rPr lang="ko-KR" altLang="en-US" sz="1400" dirty="0">
                  <a:sym typeface="Wingdings" pitchFamily="2" charset="2"/>
                </a:rPr>
                <a:t>변하지 않는 </a:t>
              </a:r>
              <a:r>
                <a:rPr lang="en-US" altLang="ko-KR" sz="1400" dirty="0">
                  <a:sym typeface="Wingdings" pitchFamily="2" charset="2"/>
                </a:rPr>
                <a:t>platform</a:t>
              </a:r>
              <a:r>
                <a:rPr lang="ko-KR" altLang="en-US" sz="1400" dirty="0">
                  <a:sym typeface="Wingdings" pitchFamily="2" charset="2"/>
                </a:rPr>
                <a:t>의 </a:t>
              </a:r>
              <a:r>
                <a:rPr lang="en-US" altLang="ko-KR" sz="1400" dirty="0">
                  <a:sym typeface="Wingdings" pitchFamily="2" charset="2"/>
                </a:rPr>
                <a:t>“lifecycle”</a:t>
              </a:r>
              <a:r>
                <a:rPr lang="ko-KR" altLang="en-US" sz="1400" dirty="0">
                  <a:sym typeface="Wingdings" pitchFamily="2" charset="2"/>
                </a:rPr>
                <a:t>을 </a:t>
              </a:r>
              <a:endParaRPr lang="en-US" altLang="ko-KR" sz="1400" dirty="0">
                <a:sym typeface="Wingdings" pitchFamily="2" charset="2"/>
              </a:endParaRPr>
            </a:p>
            <a:p>
              <a:pPr algn="ctr"/>
              <a:r>
                <a:rPr lang="ko-KR" altLang="en-US" sz="1400" dirty="0">
                  <a:sym typeface="Wingdings" pitchFamily="2" charset="2"/>
                </a:rPr>
                <a:t>고려한 </a:t>
              </a:r>
              <a:r>
                <a:rPr lang="en-US" altLang="ko-KR" sz="1600" dirty="0">
                  <a:solidFill>
                    <a:srgbClr val="FF0000"/>
                  </a:solidFill>
                  <a:sym typeface="Wingdings" pitchFamily="2" charset="2"/>
                </a:rPr>
                <a:t>candidate selection</a:t>
              </a:r>
            </a:p>
            <a:p>
              <a:pPr algn="ctr"/>
              <a:r>
                <a:rPr lang="en-US" altLang="ko-KR" sz="1600" dirty="0">
                  <a:sym typeface="Wingdings" pitchFamily="2" charset="2"/>
                </a:rPr>
                <a:t>+</a:t>
              </a:r>
            </a:p>
            <a:p>
              <a:pPr algn="ctr"/>
              <a:r>
                <a:rPr lang="ko-KR" altLang="en-US" sz="1400" dirty="0">
                  <a:sym typeface="Wingdings" pitchFamily="2" charset="2"/>
                </a:rPr>
                <a:t>장기적인 운영 전략을 위한  </a:t>
              </a:r>
              <a:endParaRPr lang="en-US" altLang="ko-KR" sz="1400" dirty="0">
                <a:sym typeface="Wingdings" pitchFamily="2" charset="2"/>
              </a:endParaRPr>
            </a:p>
            <a:p>
              <a:pPr algn="ctr"/>
              <a:r>
                <a:rPr lang="en-US" altLang="ko-KR" sz="1600" dirty="0">
                  <a:solidFill>
                    <a:srgbClr val="0070C0"/>
                  </a:solidFill>
                  <a:sym typeface="Wingdings" pitchFamily="2" charset="2"/>
                </a:rPr>
                <a:t>relaxation effort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EDC4C5-F408-EB48-9449-E0C47F25B1EF}"/>
                </a:ext>
              </a:extLst>
            </p:cNvPr>
            <p:cNvSpPr/>
            <p:nvPr/>
          </p:nvSpPr>
          <p:spPr>
            <a:xfrm>
              <a:off x="9373438" y="2701674"/>
              <a:ext cx="3006969" cy="5251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0C4A845-D2EB-B906-EE3D-9FB3A7E72F6F}"/>
                </a:ext>
              </a:extLst>
            </p:cNvPr>
            <p:cNvSpPr/>
            <p:nvPr/>
          </p:nvSpPr>
          <p:spPr>
            <a:xfrm>
              <a:off x="9373438" y="3411533"/>
              <a:ext cx="3006969" cy="5251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04DD5EE-8ABE-2ED7-92E1-697DBEE94DB1}"/>
                </a:ext>
              </a:extLst>
            </p:cNvPr>
            <p:cNvSpPr txBox="1"/>
            <p:nvPr/>
          </p:nvSpPr>
          <p:spPr>
            <a:xfrm>
              <a:off x="9450962" y="4070408"/>
              <a:ext cx="28398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: </a:t>
              </a:r>
              <a:r>
                <a:rPr lang="ko-KR" altLang="en-US" sz="1600" dirty="0"/>
                <a:t>전체 </a:t>
              </a:r>
              <a:r>
                <a:rPr lang="en-US" altLang="ko-KR" sz="1600" dirty="0"/>
                <a:t>lifecycle </a:t>
              </a:r>
              <a:r>
                <a:rPr lang="ko-KR" altLang="en-US" sz="1600" dirty="0"/>
                <a:t>내의 </a:t>
              </a:r>
              <a:r>
                <a:rPr lang="en-US" altLang="ko-KR" sz="1600" dirty="0"/>
                <a:t>cost </a:t>
              </a:r>
              <a:r>
                <a:rPr lang="ko-KR" altLang="en-US" sz="1600" dirty="0"/>
                <a:t>최소화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05A848D-3D02-B644-16F7-8EACF697DEEC}"/>
              </a:ext>
            </a:extLst>
          </p:cNvPr>
          <p:cNvSpPr txBox="1"/>
          <p:nvPr/>
        </p:nvSpPr>
        <p:spPr>
          <a:xfrm>
            <a:off x="4043127" y="2339491"/>
            <a:ext cx="34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B0CB9C5-5BD4-909B-01F8-7F420E0E69EE}"/>
              </a:ext>
            </a:extLst>
          </p:cNvPr>
          <p:cNvGrpSpPr/>
          <p:nvPr/>
        </p:nvGrpSpPr>
        <p:grpSpPr>
          <a:xfrm>
            <a:off x="5540990" y="3102629"/>
            <a:ext cx="1295573" cy="1015700"/>
            <a:chOff x="5385467" y="2732589"/>
            <a:chExt cx="1295573" cy="1015700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3029C521-C84F-F701-6602-794E673B5F62}"/>
                </a:ext>
              </a:extLst>
            </p:cNvPr>
            <p:cNvGrpSpPr/>
            <p:nvPr/>
          </p:nvGrpSpPr>
          <p:grpSpPr>
            <a:xfrm>
              <a:off x="5385467" y="2732589"/>
              <a:ext cx="1228932" cy="1015700"/>
              <a:chOff x="3513615" y="689342"/>
              <a:chExt cx="2737579" cy="2262581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9FFF3F07-6FF1-9032-E962-C707712E2F75}"/>
                  </a:ext>
                </a:extLst>
              </p:cNvPr>
              <p:cNvSpPr/>
              <p:nvPr/>
            </p:nvSpPr>
            <p:spPr>
              <a:xfrm>
                <a:off x="4354770" y="689342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2C4AC4AF-C847-9764-A2D1-E15D3B963E76}"/>
                  </a:ext>
                </a:extLst>
              </p:cNvPr>
              <p:cNvSpPr/>
              <p:nvPr/>
            </p:nvSpPr>
            <p:spPr>
              <a:xfrm>
                <a:off x="3513615" y="1942231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1209E05A-A635-DB02-8CF6-EF5AE3882458}"/>
                  </a:ext>
                </a:extLst>
              </p:cNvPr>
              <p:cNvSpPr/>
              <p:nvPr/>
            </p:nvSpPr>
            <p:spPr>
              <a:xfrm>
                <a:off x="4568881" y="2562955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D361B923-04AD-F81C-C644-B9D24829FE64}"/>
                  </a:ext>
                </a:extLst>
              </p:cNvPr>
              <p:cNvSpPr/>
              <p:nvPr/>
            </p:nvSpPr>
            <p:spPr>
              <a:xfrm>
                <a:off x="5862226" y="1059928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AAFB7536-4881-670D-F828-58E3965A2673}"/>
                  </a:ext>
                </a:extLst>
              </p:cNvPr>
              <p:cNvSpPr/>
              <p:nvPr/>
            </p:nvSpPr>
            <p:spPr>
              <a:xfrm>
                <a:off x="5667742" y="2250709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cxnSp>
            <p:nvCxnSpPr>
              <p:cNvPr id="142" name="직선 연결선 54">
                <a:extLst>
                  <a:ext uri="{FF2B5EF4-FFF2-40B4-BE49-F238E27FC236}">
                    <a16:creationId xmlns:a16="http://schemas.microsoft.com/office/drawing/2014/main" id="{44C10B02-FD39-8BC1-2854-A9C56F5C831E}"/>
                  </a:ext>
                </a:extLst>
              </p:cNvPr>
              <p:cNvCxnSpPr>
                <a:cxnSpLocks/>
                <a:stCxn id="138" idx="7"/>
                <a:endCxn id="195" idx="2"/>
              </p:cNvCxnSpPr>
              <p:nvPr/>
            </p:nvCxnSpPr>
            <p:spPr>
              <a:xfrm flipV="1">
                <a:off x="3845620" y="1715710"/>
                <a:ext cx="782837" cy="2834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55">
                <a:extLst>
                  <a:ext uri="{FF2B5EF4-FFF2-40B4-BE49-F238E27FC236}">
                    <a16:creationId xmlns:a16="http://schemas.microsoft.com/office/drawing/2014/main" id="{008C3D12-3858-68CC-AF67-E22E4791147D}"/>
                  </a:ext>
                </a:extLst>
              </p:cNvPr>
              <p:cNvCxnSpPr>
                <a:cxnSpLocks/>
                <a:stCxn id="139" idx="0"/>
                <a:endCxn id="195" idx="4"/>
              </p:cNvCxnSpPr>
              <p:nvPr/>
            </p:nvCxnSpPr>
            <p:spPr>
              <a:xfrm flipV="1">
                <a:off x="4763366" y="1910193"/>
                <a:ext cx="59575" cy="6527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59">
                <a:extLst>
                  <a:ext uri="{FF2B5EF4-FFF2-40B4-BE49-F238E27FC236}">
                    <a16:creationId xmlns:a16="http://schemas.microsoft.com/office/drawing/2014/main" id="{2F65FDBF-BF44-4F65-939D-6FF70783C747}"/>
                  </a:ext>
                </a:extLst>
              </p:cNvPr>
              <p:cNvCxnSpPr>
                <a:cxnSpLocks/>
                <a:stCxn id="141" idx="1"/>
                <a:endCxn id="195" idx="6"/>
              </p:cNvCxnSpPr>
              <p:nvPr/>
            </p:nvCxnSpPr>
            <p:spPr>
              <a:xfrm flipH="1" flipV="1">
                <a:off x="5017424" y="1715710"/>
                <a:ext cx="707279" cy="591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62">
                <a:extLst>
                  <a:ext uri="{FF2B5EF4-FFF2-40B4-BE49-F238E27FC236}">
                    <a16:creationId xmlns:a16="http://schemas.microsoft.com/office/drawing/2014/main" id="{DF9747B2-AAA3-6F4E-CC52-F11718681738}"/>
                  </a:ext>
                </a:extLst>
              </p:cNvPr>
              <p:cNvCxnSpPr>
                <a:cxnSpLocks/>
                <a:stCxn id="140" idx="2"/>
                <a:endCxn id="137" idx="6"/>
              </p:cNvCxnSpPr>
              <p:nvPr/>
            </p:nvCxnSpPr>
            <p:spPr>
              <a:xfrm flipH="1" flipV="1">
                <a:off x="4743739" y="883826"/>
                <a:ext cx="1118487" cy="3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65">
                <a:extLst>
                  <a:ext uri="{FF2B5EF4-FFF2-40B4-BE49-F238E27FC236}">
                    <a16:creationId xmlns:a16="http://schemas.microsoft.com/office/drawing/2014/main" id="{A5BFD678-C976-71F9-F3F6-AE5F3022853E}"/>
                  </a:ext>
                </a:extLst>
              </p:cNvPr>
              <p:cNvCxnSpPr>
                <a:cxnSpLocks/>
                <a:stCxn id="137" idx="5"/>
                <a:endCxn id="195" idx="0"/>
              </p:cNvCxnSpPr>
              <p:nvPr/>
            </p:nvCxnSpPr>
            <p:spPr>
              <a:xfrm>
                <a:off x="4686776" y="1021347"/>
                <a:ext cx="136165" cy="499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10">
                <a:extLst>
                  <a:ext uri="{FF2B5EF4-FFF2-40B4-BE49-F238E27FC236}">
                    <a16:creationId xmlns:a16="http://schemas.microsoft.com/office/drawing/2014/main" id="{11AB9EAA-A297-EF28-CCC8-5D9D4D4B2877}"/>
                  </a:ext>
                </a:extLst>
              </p:cNvPr>
              <p:cNvCxnSpPr>
                <a:cxnSpLocks/>
                <a:stCxn id="141" idx="0"/>
                <a:endCxn id="140" idx="4"/>
              </p:cNvCxnSpPr>
              <p:nvPr/>
            </p:nvCxnSpPr>
            <p:spPr>
              <a:xfrm flipV="1">
                <a:off x="5862226" y="1448896"/>
                <a:ext cx="194484" cy="801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L 도형 45">
              <a:extLst>
                <a:ext uri="{FF2B5EF4-FFF2-40B4-BE49-F238E27FC236}">
                  <a16:creationId xmlns:a16="http://schemas.microsoft.com/office/drawing/2014/main" id="{AD143F15-A45F-80A7-E783-1BEDECEE6E75}"/>
                </a:ext>
              </a:extLst>
            </p:cNvPr>
            <p:cNvSpPr/>
            <p:nvPr/>
          </p:nvSpPr>
          <p:spPr>
            <a:xfrm rot="18647463">
              <a:off x="6557431" y="3391736"/>
              <a:ext cx="126242" cy="120976"/>
            </a:xfrm>
            <a:prstGeom prst="corner">
              <a:avLst>
                <a:gd name="adj1" fmla="val 31765"/>
                <a:gd name="adj2" fmla="val 300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98A7436-53A5-0258-8E42-C38EAD45E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3241" y="3088964"/>
              <a:ext cx="105389" cy="34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3A1F77D1-408A-2F39-43B8-EEFE6F9E4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754" y="3083077"/>
              <a:ext cx="105389" cy="34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430D1321-CC46-73FA-0610-C5B6C671FA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3026" y="3294941"/>
              <a:ext cx="228480" cy="2024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타원 194">
            <a:extLst>
              <a:ext uri="{FF2B5EF4-FFF2-40B4-BE49-F238E27FC236}">
                <a16:creationId xmlns:a16="http://schemas.microsoft.com/office/drawing/2014/main" id="{94E39610-BFF1-281B-C082-20749536F2F1}"/>
              </a:ext>
            </a:extLst>
          </p:cNvPr>
          <p:cNvSpPr/>
          <p:nvPr/>
        </p:nvSpPr>
        <p:spPr>
          <a:xfrm>
            <a:off x="6041456" y="3476072"/>
            <a:ext cx="174612" cy="1746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7B053A9D-6B84-045B-2389-07874A112F12}"/>
              </a:ext>
            </a:extLst>
          </p:cNvPr>
          <p:cNvGrpSpPr/>
          <p:nvPr/>
        </p:nvGrpSpPr>
        <p:grpSpPr>
          <a:xfrm>
            <a:off x="7459202" y="3103415"/>
            <a:ext cx="1199676" cy="1015700"/>
            <a:chOff x="3513615" y="689342"/>
            <a:chExt cx="2672408" cy="2262581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E55CFAB5-223E-0D9D-38D2-777FE5C3400C}"/>
                </a:ext>
              </a:extLst>
            </p:cNvPr>
            <p:cNvSpPr/>
            <p:nvPr/>
          </p:nvSpPr>
          <p:spPr>
            <a:xfrm>
              <a:off x="4354770" y="689342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1FFD9345-0B7F-AB69-5A74-52E581DCFAD1}"/>
                </a:ext>
              </a:extLst>
            </p:cNvPr>
            <p:cNvSpPr/>
            <p:nvPr/>
          </p:nvSpPr>
          <p:spPr>
            <a:xfrm>
              <a:off x="3513615" y="1942231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CD1EAEC-7CED-A974-0548-9773C6368A33}"/>
                </a:ext>
              </a:extLst>
            </p:cNvPr>
            <p:cNvSpPr/>
            <p:nvPr/>
          </p:nvSpPr>
          <p:spPr>
            <a:xfrm>
              <a:off x="4568881" y="2562955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20CFAA3-206F-7178-9BF7-2A941B4CF198}"/>
                </a:ext>
              </a:extLst>
            </p:cNvPr>
            <p:cNvSpPr/>
            <p:nvPr/>
          </p:nvSpPr>
          <p:spPr>
            <a:xfrm>
              <a:off x="5797056" y="1040030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A4356D9-65E0-5DCB-8227-48BB20ACC46A}"/>
                </a:ext>
              </a:extLst>
            </p:cNvPr>
            <p:cNvSpPr/>
            <p:nvPr/>
          </p:nvSpPr>
          <p:spPr>
            <a:xfrm>
              <a:off x="5644133" y="2112124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14" name="직선 연결선 54">
              <a:extLst>
                <a:ext uri="{FF2B5EF4-FFF2-40B4-BE49-F238E27FC236}">
                  <a16:creationId xmlns:a16="http://schemas.microsoft.com/office/drawing/2014/main" id="{DBAACA4A-842C-6B9A-4F2C-8035EC186134}"/>
                </a:ext>
              </a:extLst>
            </p:cNvPr>
            <p:cNvCxnSpPr>
              <a:cxnSpLocks/>
              <a:stCxn id="210" idx="7"/>
              <a:endCxn id="220" idx="2"/>
            </p:cNvCxnSpPr>
            <p:nvPr/>
          </p:nvCxnSpPr>
          <p:spPr>
            <a:xfrm flipV="1">
              <a:off x="3845620" y="1715710"/>
              <a:ext cx="782837" cy="283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55">
              <a:extLst>
                <a:ext uri="{FF2B5EF4-FFF2-40B4-BE49-F238E27FC236}">
                  <a16:creationId xmlns:a16="http://schemas.microsoft.com/office/drawing/2014/main" id="{22BE9E4C-32B5-F239-B256-B7C41E5A1E9F}"/>
                </a:ext>
              </a:extLst>
            </p:cNvPr>
            <p:cNvCxnSpPr>
              <a:cxnSpLocks/>
              <a:stCxn id="211" idx="0"/>
              <a:endCxn id="220" idx="4"/>
            </p:cNvCxnSpPr>
            <p:nvPr/>
          </p:nvCxnSpPr>
          <p:spPr>
            <a:xfrm flipV="1">
              <a:off x="4763366" y="1910193"/>
              <a:ext cx="59575" cy="65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59">
              <a:extLst>
                <a:ext uri="{FF2B5EF4-FFF2-40B4-BE49-F238E27FC236}">
                  <a16:creationId xmlns:a16="http://schemas.microsoft.com/office/drawing/2014/main" id="{50C0E8A6-F346-F1EF-8D12-F788072F5B46}"/>
                </a:ext>
              </a:extLst>
            </p:cNvPr>
            <p:cNvCxnSpPr>
              <a:cxnSpLocks/>
              <a:stCxn id="213" idx="1"/>
              <a:endCxn id="220" idx="6"/>
            </p:cNvCxnSpPr>
            <p:nvPr/>
          </p:nvCxnSpPr>
          <p:spPr>
            <a:xfrm flipH="1" flipV="1">
              <a:off x="5017424" y="1715710"/>
              <a:ext cx="683671" cy="453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62">
              <a:extLst>
                <a:ext uri="{FF2B5EF4-FFF2-40B4-BE49-F238E27FC236}">
                  <a16:creationId xmlns:a16="http://schemas.microsoft.com/office/drawing/2014/main" id="{3EEAC09B-F561-A934-6928-25F78F7416DC}"/>
                </a:ext>
              </a:extLst>
            </p:cNvPr>
            <p:cNvCxnSpPr>
              <a:cxnSpLocks/>
              <a:stCxn id="212" idx="2"/>
              <a:endCxn id="209" idx="6"/>
            </p:cNvCxnSpPr>
            <p:nvPr/>
          </p:nvCxnSpPr>
          <p:spPr>
            <a:xfrm flipH="1" flipV="1">
              <a:off x="4743738" y="883826"/>
              <a:ext cx="1053318" cy="350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65">
              <a:extLst>
                <a:ext uri="{FF2B5EF4-FFF2-40B4-BE49-F238E27FC236}">
                  <a16:creationId xmlns:a16="http://schemas.microsoft.com/office/drawing/2014/main" id="{D19833EF-7F6B-78EB-A1F4-F6F2720778F6}"/>
                </a:ext>
              </a:extLst>
            </p:cNvPr>
            <p:cNvCxnSpPr>
              <a:cxnSpLocks/>
              <a:stCxn id="209" idx="5"/>
              <a:endCxn id="220" idx="0"/>
            </p:cNvCxnSpPr>
            <p:nvPr/>
          </p:nvCxnSpPr>
          <p:spPr>
            <a:xfrm>
              <a:off x="4686776" y="1021347"/>
              <a:ext cx="136165" cy="499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110">
              <a:extLst>
                <a:ext uri="{FF2B5EF4-FFF2-40B4-BE49-F238E27FC236}">
                  <a16:creationId xmlns:a16="http://schemas.microsoft.com/office/drawing/2014/main" id="{D0558972-0B94-7EFB-A215-99605B66F092}"/>
                </a:ext>
              </a:extLst>
            </p:cNvPr>
            <p:cNvCxnSpPr>
              <a:cxnSpLocks/>
              <a:stCxn id="213" idx="0"/>
              <a:endCxn id="212" idx="4"/>
            </p:cNvCxnSpPr>
            <p:nvPr/>
          </p:nvCxnSpPr>
          <p:spPr>
            <a:xfrm flipV="1">
              <a:off x="5838616" y="1428997"/>
              <a:ext cx="152923" cy="683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타원 219">
            <a:extLst>
              <a:ext uri="{FF2B5EF4-FFF2-40B4-BE49-F238E27FC236}">
                <a16:creationId xmlns:a16="http://schemas.microsoft.com/office/drawing/2014/main" id="{DC29D79C-EF48-DB86-FCC8-1CEA3CD3787F}"/>
              </a:ext>
            </a:extLst>
          </p:cNvPr>
          <p:cNvSpPr/>
          <p:nvPr/>
        </p:nvSpPr>
        <p:spPr>
          <a:xfrm>
            <a:off x="7959668" y="3476858"/>
            <a:ext cx="174612" cy="1746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8E60CCC4-6F6E-98FC-EDDC-5C4E93702E4F}"/>
              </a:ext>
            </a:extLst>
          </p:cNvPr>
          <p:cNvGrpSpPr/>
          <p:nvPr/>
        </p:nvGrpSpPr>
        <p:grpSpPr>
          <a:xfrm>
            <a:off x="7497572" y="4332517"/>
            <a:ext cx="1181593" cy="1015700"/>
            <a:chOff x="3513615" y="689342"/>
            <a:chExt cx="2632126" cy="2262581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679E997-530A-61E4-0FD4-38921E238494}"/>
                </a:ext>
              </a:extLst>
            </p:cNvPr>
            <p:cNvSpPr/>
            <p:nvPr/>
          </p:nvSpPr>
          <p:spPr>
            <a:xfrm>
              <a:off x="4354770" y="689342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C491B035-BEB1-64B6-4EB5-2F0637FDA64F}"/>
                </a:ext>
              </a:extLst>
            </p:cNvPr>
            <p:cNvSpPr/>
            <p:nvPr/>
          </p:nvSpPr>
          <p:spPr>
            <a:xfrm>
              <a:off x="3513615" y="1942231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89DCAAA4-B3CD-9C9A-BD19-77962A5BBC89}"/>
                </a:ext>
              </a:extLst>
            </p:cNvPr>
            <p:cNvSpPr/>
            <p:nvPr/>
          </p:nvSpPr>
          <p:spPr>
            <a:xfrm>
              <a:off x="4568881" y="2562955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F8210BAC-0D9B-1044-C473-37D1F7591A8D}"/>
                </a:ext>
              </a:extLst>
            </p:cNvPr>
            <p:cNvSpPr/>
            <p:nvPr/>
          </p:nvSpPr>
          <p:spPr>
            <a:xfrm>
              <a:off x="5756774" y="1059929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7F65075-D630-947A-2E92-68747A0EA89E}"/>
                </a:ext>
              </a:extLst>
            </p:cNvPr>
            <p:cNvSpPr/>
            <p:nvPr/>
          </p:nvSpPr>
          <p:spPr>
            <a:xfrm>
              <a:off x="5425208" y="1878904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44" name="직선 연결선 54">
              <a:extLst>
                <a:ext uri="{FF2B5EF4-FFF2-40B4-BE49-F238E27FC236}">
                  <a16:creationId xmlns:a16="http://schemas.microsoft.com/office/drawing/2014/main" id="{0687E2C5-5FF1-9BE7-8257-A7DDD37D9756}"/>
                </a:ext>
              </a:extLst>
            </p:cNvPr>
            <p:cNvCxnSpPr>
              <a:cxnSpLocks/>
              <a:stCxn id="240" idx="7"/>
              <a:endCxn id="249" idx="1"/>
            </p:cNvCxnSpPr>
            <p:nvPr/>
          </p:nvCxnSpPr>
          <p:spPr>
            <a:xfrm flipV="1">
              <a:off x="3845620" y="1741015"/>
              <a:ext cx="720132" cy="25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55">
              <a:extLst>
                <a:ext uri="{FF2B5EF4-FFF2-40B4-BE49-F238E27FC236}">
                  <a16:creationId xmlns:a16="http://schemas.microsoft.com/office/drawing/2014/main" id="{28D93CCF-0D38-7432-4C43-ED0C064C4BC7}"/>
                </a:ext>
              </a:extLst>
            </p:cNvPr>
            <p:cNvCxnSpPr>
              <a:cxnSpLocks/>
              <a:stCxn id="241" idx="0"/>
              <a:endCxn id="249" idx="2"/>
            </p:cNvCxnSpPr>
            <p:nvPr/>
          </p:nvCxnSpPr>
          <p:spPr>
            <a:xfrm flipV="1">
              <a:off x="4763366" y="1903817"/>
              <a:ext cx="43594" cy="659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59">
              <a:extLst>
                <a:ext uri="{FF2B5EF4-FFF2-40B4-BE49-F238E27FC236}">
                  <a16:creationId xmlns:a16="http://schemas.microsoft.com/office/drawing/2014/main" id="{93A1A754-8B23-CCEC-51BA-FA65766BB49D}"/>
                </a:ext>
              </a:extLst>
            </p:cNvPr>
            <p:cNvCxnSpPr>
              <a:cxnSpLocks/>
              <a:stCxn id="243" idx="1"/>
              <a:endCxn id="249" idx="3"/>
            </p:cNvCxnSpPr>
            <p:nvPr/>
          </p:nvCxnSpPr>
          <p:spPr>
            <a:xfrm flipH="1" flipV="1">
              <a:off x="5048165" y="1741016"/>
              <a:ext cx="434005" cy="1948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62">
              <a:extLst>
                <a:ext uri="{FF2B5EF4-FFF2-40B4-BE49-F238E27FC236}">
                  <a16:creationId xmlns:a16="http://schemas.microsoft.com/office/drawing/2014/main" id="{B0C825A1-1976-9DE5-8D9D-75065B75C355}"/>
                </a:ext>
              </a:extLst>
            </p:cNvPr>
            <p:cNvCxnSpPr>
              <a:cxnSpLocks/>
              <a:stCxn id="242" idx="2"/>
              <a:endCxn id="239" idx="6"/>
            </p:cNvCxnSpPr>
            <p:nvPr/>
          </p:nvCxnSpPr>
          <p:spPr>
            <a:xfrm flipH="1" flipV="1">
              <a:off x="4743738" y="883826"/>
              <a:ext cx="1013036" cy="370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65">
              <a:extLst>
                <a:ext uri="{FF2B5EF4-FFF2-40B4-BE49-F238E27FC236}">
                  <a16:creationId xmlns:a16="http://schemas.microsoft.com/office/drawing/2014/main" id="{DED584D6-0924-CF34-B2BC-AE6DE304DFC4}"/>
                </a:ext>
              </a:extLst>
            </p:cNvPr>
            <p:cNvCxnSpPr>
              <a:cxnSpLocks/>
              <a:stCxn id="239" idx="5"/>
              <a:endCxn id="249" idx="0"/>
            </p:cNvCxnSpPr>
            <p:nvPr/>
          </p:nvCxnSpPr>
          <p:spPr>
            <a:xfrm>
              <a:off x="4686775" y="1021347"/>
              <a:ext cx="120184" cy="55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E935C949-02A5-F521-FE27-C95447F13EE7}"/>
                </a:ext>
              </a:extLst>
            </p:cNvPr>
            <p:cNvSpPr/>
            <p:nvPr/>
          </p:nvSpPr>
          <p:spPr>
            <a:xfrm>
              <a:off x="4565752" y="1578212"/>
              <a:ext cx="482414" cy="3256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cxnSp>
          <p:nvCxnSpPr>
            <p:cNvPr id="250" name="직선 연결선 110">
              <a:extLst>
                <a:ext uri="{FF2B5EF4-FFF2-40B4-BE49-F238E27FC236}">
                  <a16:creationId xmlns:a16="http://schemas.microsoft.com/office/drawing/2014/main" id="{186926E4-63D8-52CF-FC0C-D2576B024C0C}"/>
                </a:ext>
              </a:extLst>
            </p:cNvPr>
            <p:cNvCxnSpPr>
              <a:cxnSpLocks/>
              <a:stCxn id="243" idx="0"/>
              <a:endCxn id="242" idx="4"/>
            </p:cNvCxnSpPr>
            <p:nvPr/>
          </p:nvCxnSpPr>
          <p:spPr>
            <a:xfrm flipV="1">
              <a:off x="5619691" y="1448896"/>
              <a:ext cx="331566" cy="43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824D1CDD-BE9A-85E6-4A96-63CE5256DC93}"/>
              </a:ext>
            </a:extLst>
          </p:cNvPr>
          <p:cNvGrpSpPr/>
          <p:nvPr/>
        </p:nvGrpSpPr>
        <p:grpSpPr>
          <a:xfrm>
            <a:off x="5505149" y="4356582"/>
            <a:ext cx="1322945" cy="1015700"/>
            <a:chOff x="5505149" y="4356582"/>
            <a:chExt cx="1322945" cy="1015700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3994E673-5EE0-A1C8-E9C5-490EE3100437}"/>
                </a:ext>
              </a:extLst>
            </p:cNvPr>
            <p:cNvGrpSpPr/>
            <p:nvPr/>
          </p:nvGrpSpPr>
          <p:grpSpPr>
            <a:xfrm>
              <a:off x="5505149" y="4356582"/>
              <a:ext cx="1228932" cy="1015700"/>
              <a:chOff x="3513615" y="689342"/>
              <a:chExt cx="2737579" cy="2262581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AA78D5D3-A0A8-DC19-590D-E7C26CFBC91D}"/>
                  </a:ext>
                </a:extLst>
              </p:cNvPr>
              <p:cNvSpPr/>
              <p:nvPr/>
            </p:nvSpPr>
            <p:spPr>
              <a:xfrm>
                <a:off x="4354770" y="689342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E8742EA-082F-E088-C477-D658E1270BC1}"/>
                  </a:ext>
                </a:extLst>
              </p:cNvPr>
              <p:cNvSpPr/>
              <p:nvPr/>
            </p:nvSpPr>
            <p:spPr>
              <a:xfrm>
                <a:off x="3513615" y="1942231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86B3C212-9A31-07E5-04A9-FF54AC683949}"/>
                  </a:ext>
                </a:extLst>
              </p:cNvPr>
              <p:cNvSpPr/>
              <p:nvPr/>
            </p:nvSpPr>
            <p:spPr>
              <a:xfrm>
                <a:off x="4568881" y="2562955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46C16EE0-C079-30BF-45F1-BCFF00195466}"/>
                  </a:ext>
                </a:extLst>
              </p:cNvPr>
              <p:cNvSpPr/>
              <p:nvPr/>
            </p:nvSpPr>
            <p:spPr>
              <a:xfrm>
                <a:off x="5862226" y="1059928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94F9697-4C99-A0D8-F2FE-C5E55EFF86A1}"/>
                  </a:ext>
                </a:extLst>
              </p:cNvPr>
              <p:cNvSpPr/>
              <p:nvPr/>
            </p:nvSpPr>
            <p:spPr>
              <a:xfrm>
                <a:off x="5667742" y="2250709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cxnSp>
            <p:nvCxnSpPr>
              <p:cNvPr id="188" name="직선 연결선 54">
                <a:extLst>
                  <a:ext uri="{FF2B5EF4-FFF2-40B4-BE49-F238E27FC236}">
                    <a16:creationId xmlns:a16="http://schemas.microsoft.com/office/drawing/2014/main" id="{D9CD7A45-A642-6DB8-3133-E878293E18DA}"/>
                  </a:ext>
                </a:extLst>
              </p:cNvPr>
              <p:cNvCxnSpPr>
                <a:cxnSpLocks/>
                <a:stCxn id="184" idx="7"/>
                <a:endCxn id="193" idx="1"/>
              </p:cNvCxnSpPr>
              <p:nvPr/>
            </p:nvCxnSpPr>
            <p:spPr>
              <a:xfrm flipV="1">
                <a:off x="3845620" y="1741015"/>
                <a:ext cx="720132" cy="258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55">
                <a:extLst>
                  <a:ext uri="{FF2B5EF4-FFF2-40B4-BE49-F238E27FC236}">
                    <a16:creationId xmlns:a16="http://schemas.microsoft.com/office/drawing/2014/main" id="{FD3A33F4-43C2-D6C6-42D6-99EFA2E74B48}"/>
                  </a:ext>
                </a:extLst>
              </p:cNvPr>
              <p:cNvCxnSpPr>
                <a:cxnSpLocks/>
                <a:stCxn id="185" idx="0"/>
                <a:endCxn id="193" idx="2"/>
              </p:cNvCxnSpPr>
              <p:nvPr/>
            </p:nvCxnSpPr>
            <p:spPr>
              <a:xfrm flipV="1">
                <a:off x="4763366" y="1903817"/>
                <a:ext cx="43594" cy="659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59">
                <a:extLst>
                  <a:ext uri="{FF2B5EF4-FFF2-40B4-BE49-F238E27FC236}">
                    <a16:creationId xmlns:a16="http://schemas.microsoft.com/office/drawing/2014/main" id="{A9B67DA9-AD0E-50F1-87B6-59B775123464}"/>
                  </a:ext>
                </a:extLst>
              </p:cNvPr>
              <p:cNvCxnSpPr>
                <a:cxnSpLocks/>
                <a:stCxn id="187" idx="1"/>
                <a:endCxn id="193" idx="3"/>
              </p:cNvCxnSpPr>
              <p:nvPr/>
            </p:nvCxnSpPr>
            <p:spPr>
              <a:xfrm flipH="1" flipV="1">
                <a:off x="5048166" y="1741015"/>
                <a:ext cx="676539" cy="566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62">
                <a:extLst>
                  <a:ext uri="{FF2B5EF4-FFF2-40B4-BE49-F238E27FC236}">
                    <a16:creationId xmlns:a16="http://schemas.microsoft.com/office/drawing/2014/main" id="{0804362E-A7CA-9D97-33E9-466C69780D28}"/>
                  </a:ext>
                </a:extLst>
              </p:cNvPr>
              <p:cNvCxnSpPr>
                <a:cxnSpLocks/>
                <a:stCxn id="186" idx="2"/>
                <a:endCxn id="183" idx="6"/>
              </p:cNvCxnSpPr>
              <p:nvPr/>
            </p:nvCxnSpPr>
            <p:spPr>
              <a:xfrm flipH="1" flipV="1">
                <a:off x="4743739" y="883826"/>
                <a:ext cx="1118487" cy="3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65">
                <a:extLst>
                  <a:ext uri="{FF2B5EF4-FFF2-40B4-BE49-F238E27FC236}">
                    <a16:creationId xmlns:a16="http://schemas.microsoft.com/office/drawing/2014/main" id="{4F15C1D6-505F-53D4-FB0A-43F054B54C67}"/>
                  </a:ext>
                </a:extLst>
              </p:cNvPr>
              <p:cNvCxnSpPr>
                <a:cxnSpLocks/>
                <a:stCxn id="183" idx="5"/>
                <a:endCxn id="193" idx="0"/>
              </p:cNvCxnSpPr>
              <p:nvPr/>
            </p:nvCxnSpPr>
            <p:spPr>
              <a:xfrm>
                <a:off x="4686775" y="1021347"/>
                <a:ext cx="120184" cy="556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EBDEEC3-D305-E107-1D21-037322FDDB7E}"/>
                  </a:ext>
                </a:extLst>
              </p:cNvPr>
              <p:cNvSpPr/>
              <p:nvPr/>
            </p:nvSpPr>
            <p:spPr>
              <a:xfrm>
                <a:off x="4565752" y="1578212"/>
                <a:ext cx="482414" cy="32560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  <p:cxnSp>
            <p:nvCxnSpPr>
              <p:cNvPr id="194" name="직선 연결선 110">
                <a:extLst>
                  <a:ext uri="{FF2B5EF4-FFF2-40B4-BE49-F238E27FC236}">
                    <a16:creationId xmlns:a16="http://schemas.microsoft.com/office/drawing/2014/main" id="{494B6EF7-5551-FBC8-20B1-2777DA26FFE3}"/>
                  </a:ext>
                </a:extLst>
              </p:cNvPr>
              <p:cNvCxnSpPr>
                <a:cxnSpLocks/>
                <a:stCxn id="187" idx="0"/>
                <a:endCxn id="186" idx="4"/>
              </p:cNvCxnSpPr>
              <p:nvPr/>
            </p:nvCxnSpPr>
            <p:spPr>
              <a:xfrm flipV="1">
                <a:off x="5862226" y="1448896"/>
                <a:ext cx="194484" cy="801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L 도형 283">
              <a:extLst>
                <a:ext uri="{FF2B5EF4-FFF2-40B4-BE49-F238E27FC236}">
                  <a16:creationId xmlns:a16="http://schemas.microsoft.com/office/drawing/2014/main" id="{F186075C-BD60-FAF0-56BB-F6FF0A00CF0A}"/>
                </a:ext>
              </a:extLst>
            </p:cNvPr>
            <p:cNvSpPr/>
            <p:nvPr/>
          </p:nvSpPr>
          <p:spPr>
            <a:xfrm rot="18647463">
              <a:off x="6704485" y="5026071"/>
              <a:ext cx="126242" cy="120976"/>
            </a:xfrm>
            <a:prstGeom prst="corner">
              <a:avLst>
                <a:gd name="adj1" fmla="val 31765"/>
                <a:gd name="adj2" fmla="val 300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D58B39C1-FCD1-E62B-F82C-5271FF346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808" y="4717412"/>
              <a:ext cx="105389" cy="34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175FA94F-A2E1-1B5A-3FF4-AC6C2E7B63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0080" y="4929276"/>
              <a:ext cx="228480" cy="2024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7CD5E6D2-4162-AC52-B4EF-7BCAA55A3909}"/>
              </a:ext>
            </a:extLst>
          </p:cNvPr>
          <p:cNvGrpSpPr/>
          <p:nvPr/>
        </p:nvGrpSpPr>
        <p:grpSpPr>
          <a:xfrm>
            <a:off x="5505149" y="5494210"/>
            <a:ext cx="1322945" cy="1015700"/>
            <a:chOff x="5505149" y="4356582"/>
            <a:chExt cx="1322945" cy="1015700"/>
          </a:xfrm>
        </p:grpSpPr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F4CC17E9-1933-0B8F-2C82-6D624E58CD22}"/>
                </a:ext>
              </a:extLst>
            </p:cNvPr>
            <p:cNvGrpSpPr/>
            <p:nvPr/>
          </p:nvGrpSpPr>
          <p:grpSpPr>
            <a:xfrm>
              <a:off x="5505149" y="4356582"/>
              <a:ext cx="1228932" cy="1015700"/>
              <a:chOff x="3513615" y="689342"/>
              <a:chExt cx="2737579" cy="2262581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5D5E1876-C272-9D02-9A47-E3BAF26EEAE5}"/>
                  </a:ext>
                </a:extLst>
              </p:cNvPr>
              <p:cNvSpPr/>
              <p:nvPr/>
            </p:nvSpPr>
            <p:spPr>
              <a:xfrm>
                <a:off x="4354770" y="689342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94" name="타원 293">
                <a:extLst>
                  <a:ext uri="{FF2B5EF4-FFF2-40B4-BE49-F238E27FC236}">
                    <a16:creationId xmlns:a16="http://schemas.microsoft.com/office/drawing/2014/main" id="{589369ED-0DEC-F681-225C-740FDCBE0596}"/>
                  </a:ext>
                </a:extLst>
              </p:cNvPr>
              <p:cNvSpPr/>
              <p:nvPr/>
            </p:nvSpPr>
            <p:spPr>
              <a:xfrm>
                <a:off x="3513615" y="1942231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1305F9BA-FF22-F0E3-CE68-2CF2CE1779E9}"/>
                  </a:ext>
                </a:extLst>
              </p:cNvPr>
              <p:cNvSpPr/>
              <p:nvPr/>
            </p:nvSpPr>
            <p:spPr>
              <a:xfrm>
                <a:off x="4568881" y="2562955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F803CB28-070E-FAD2-A4E7-5E324B767DF5}"/>
                  </a:ext>
                </a:extLst>
              </p:cNvPr>
              <p:cNvSpPr/>
              <p:nvPr/>
            </p:nvSpPr>
            <p:spPr>
              <a:xfrm>
                <a:off x="5862226" y="1059928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FB22ED59-6AB2-1894-9F72-942C3D03D14D}"/>
                  </a:ext>
                </a:extLst>
              </p:cNvPr>
              <p:cNvSpPr/>
              <p:nvPr/>
            </p:nvSpPr>
            <p:spPr>
              <a:xfrm>
                <a:off x="5667742" y="2250709"/>
                <a:ext cx="388968" cy="38896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cxnSp>
            <p:nvCxnSpPr>
              <p:cNvPr id="298" name="직선 연결선 54">
                <a:extLst>
                  <a:ext uri="{FF2B5EF4-FFF2-40B4-BE49-F238E27FC236}">
                    <a16:creationId xmlns:a16="http://schemas.microsoft.com/office/drawing/2014/main" id="{7735DC80-AD2E-2669-0EA0-08152515D47A}"/>
                  </a:ext>
                </a:extLst>
              </p:cNvPr>
              <p:cNvCxnSpPr>
                <a:cxnSpLocks/>
                <a:stCxn id="294" idx="7"/>
                <a:endCxn id="303" idx="1"/>
              </p:cNvCxnSpPr>
              <p:nvPr/>
            </p:nvCxnSpPr>
            <p:spPr>
              <a:xfrm flipV="1">
                <a:off x="3845620" y="1741015"/>
                <a:ext cx="720132" cy="258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55">
                <a:extLst>
                  <a:ext uri="{FF2B5EF4-FFF2-40B4-BE49-F238E27FC236}">
                    <a16:creationId xmlns:a16="http://schemas.microsoft.com/office/drawing/2014/main" id="{6299AC5A-BB44-7B6A-352A-97E95CE24C93}"/>
                  </a:ext>
                </a:extLst>
              </p:cNvPr>
              <p:cNvCxnSpPr>
                <a:cxnSpLocks/>
                <a:stCxn id="295" idx="0"/>
                <a:endCxn id="303" idx="2"/>
              </p:cNvCxnSpPr>
              <p:nvPr/>
            </p:nvCxnSpPr>
            <p:spPr>
              <a:xfrm flipV="1">
                <a:off x="4763366" y="1903817"/>
                <a:ext cx="43594" cy="659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59">
                <a:extLst>
                  <a:ext uri="{FF2B5EF4-FFF2-40B4-BE49-F238E27FC236}">
                    <a16:creationId xmlns:a16="http://schemas.microsoft.com/office/drawing/2014/main" id="{8543DD9F-F258-0FE0-D55A-C20C35097427}"/>
                  </a:ext>
                </a:extLst>
              </p:cNvPr>
              <p:cNvCxnSpPr>
                <a:cxnSpLocks/>
                <a:stCxn id="297" idx="1"/>
                <a:endCxn id="303" idx="3"/>
              </p:cNvCxnSpPr>
              <p:nvPr/>
            </p:nvCxnSpPr>
            <p:spPr>
              <a:xfrm flipH="1" flipV="1">
                <a:off x="5048166" y="1741015"/>
                <a:ext cx="676539" cy="566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62">
                <a:extLst>
                  <a:ext uri="{FF2B5EF4-FFF2-40B4-BE49-F238E27FC236}">
                    <a16:creationId xmlns:a16="http://schemas.microsoft.com/office/drawing/2014/main" id="{22219B40-C599-C7A3-CBDE-8920F623917D}"/>
                  </a:ext>
                </a:extLst>
              </p:cNvPr>
              <p:cNvCxnSpPr>
                <a:cxnSpLocks/>
                <a:stCxn id="296" idx="2"/>
                <a:endCxn id="293" idx="6"/>
              </p:cNvCxnSpPr>
              <p:nvPr/>
            </p:nvCxnSpPr>
            <p:spPr>
              <a:xfrm flipH="1" flipV="1">
                <a:off x="4743739" y="883826"/>
                <a:ext cx="1118487" cy="3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65">
                <a:extLst>
                  <a:ext uri="{FF2B5EF4-FFF2-40B4-BE49-F238E27FC236}">
                    <a16:creationId xmlns:a16="http://schemas.microsoft.com/office/drawing/2014/main" id="{52DCC61D-C151-EFE8-8E09-BE59367C418B}"/>
                  </a:ext>
                </a:extLst>
              </p:cNvPr>
              <p:cNvCxnSpPr>
                <a:cxnSpLocks/>
                <a:stCxn id="293" idx="5"/>
                <a:endCxn id="303" idx="0"/>
              </p:cNvCxnSpPr>
              <p:nvPr/>
            </p:nvCxnSpPr>
            <p:spPr>
              <a:xfrm>
                <a:off x="4686775" y="1021347"/>
                <a:ext cx="120184" cy="556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4A3754A8-6777-889F-A586-C12133721793}"/>
                  </a:ext>
                </a:extLst>
              </p:cNvPr>
              <p:cNvSpPr/>
              <p:nvPr/>
            </p:nvSpPr>
            <p:spPr>
              <a:xfrm>
                <a:off x="4565752" y="1578212"/>
                <a:ext cx="482414" cy="32560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  <p:cxnSp>
            <p:nvCxnSpPr>
              <p:cNvPr id="304" name="직선 연결선 110">
                <a:extLst>
                  <a:ext uri="{FF2B5EF4-FFF2-40B4-BE49-F238E27FC236}">
                    <a16:creationId xmlns:a16="http://schemas.microsoft.com/office/drawing/2014/main" id="{F0EF418A-B7D9-0E97-1FB4-4D030A297AD0}"/>
                  </a:ext>
                </a:extLst>
              </p:cNvPr>
              <p:cNvCxnSpPr>
                <a:cxnSpLocks/>
                <a:stCxn id="297" idx="0"/>
                <a:endCxn id="296" idx="4"/>
              </p:cNvCxnSpPr>
              <p:nvPr/>
            </p:nvCxnSpPr>
            <p:spPr>
              <a:xfrm flipV="1">
                <a:off x="5862226" y="1448896"/>
                <a:ext cx="194484" cy="801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L 도형 289">
              <a:extLst>
                <a:ext uri="{FF2B5EF4-FFF2-40B4-BE49-F238E27FC236}">
                  <a16:creationId xmlns:a16="http://schemas.microsoft.com/office/drawing/2014/main" id="{934653D4-DE4E-9C30-B64C-3E8DEBF0ADE6}"/>
                </a:ext>
              </a:extLst>
            </p:cNvPr>
            <p:cNvSpPr/>
            <p:nvPr/>
          </p:nvSpPr>
          <p:spPr>
            <a:xfrm rot="18647463">
              <a:off x="6704485" y="5026071"/>
              <a:ext cx="126242" cy="120976"/>
            </a:xfrm>
            <a:prstGeom prst="corner">
              <a:avLst>
                <a:gd name="adj1" fmla="val 31765"/>
                <a:gd name="adj2" fmla="val 300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3712F394-A518-F8D4-7F16-80644A21C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0773" y="4717412"/>
              <a:ext cx="105389" cy="34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745F728C-5940-98F1-F946-D2DB285B2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0080" y="4929276"/>
              <a:ext cx="228480" cy="202405"/>
            </a:xfrm>
            <a:prstGeom prst="straightConnector1">
              <a:avLst/>
            </a:prstGeom>
            <a:ln>
              <a:solidFill>
                <a:srgbClr val="FF0000">
                  <a:alpha val="37751"/>
                </a:srgb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68AAC1EE-84E6-D7EC-A0F5-626484677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341" y="4730925"/>
              <a:ext cx="105389" cy="34091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오른쪽으로 구부러진 화살표[C] 304">
            <a:extLst>
              <a:ext uri="{FF2B5EF4-FFF2-40B4-BE49-F238E27FC236}">
                <a16:creationId xmlns:a16="http://schemas.microsoft.com/office/drawing/2014/main" id="{867DCC41-0248-8AAC-5ACA-8946A2A63E16}"/>
              </a:ext>
            </a:extLst>
          </p:cNvPr>
          <p:cNvSpPr/>
          <p:nvPr/>
        </p:nvSpPr>
        <p:spPr>
          <a:xfrm rot="15262401">
            <a:off x="6526406" y="6402634"/>
            <a:ext cx="193512" cy="145846"/>
          </a:xfrm>
          <a:prstGeom prst="curvedRightArrow">
            <a:avLst>
              <a:gd name="adj1" fmla="val 25000"/>
              <a:gd name="adj2" fmla="val 46626"/>
              <a:gd name="adj3" fmla="val 4529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6558226-D723-8C36-F595-0970CBAD61FE}"/>
              </a:ext>
            </a:extLst>
          </p:cNvPr>
          <p:cNvGrpSpPr/>
          <p:nvPr/>
        </p:nvGrpSpPr>
        <p:grpSpPr>
          <a:xfrm>
            <a:off x="7382645" y="5487904"/>
            <a:ext cx="1188927" cy="1015700"/>
            <a:chOff x="3513615" y="689342"/>
            <a:chExt cx="2648463" cy="2262581"/>
          </a:xfrm>
        </p:grpSpPr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5253100-4E29-DBF0-68FB-DF79403927D0}"/>
                </a:ext>
              </a:extLst>
            </p:cNvPr>
            <p:cNvSpPr/>
            <p:nvPr/>
          </p:nvSpPr>
          <p:spPr>
            <a:xfrm>
              <a:off x="4354770" y="689342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ED080A89-7074-7CB2-FE6C-5341902C5E4A}"/>
                </a:ext>
              </a:extLst>
            </p:cNvPr>
            <p:cNvSpPr/>
            <p:nvPr/>
          </p:nvSpPr>
          <p:spPr>
            <a:xfrm>
              <a:off x="3513615" y="1942231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9B40F82-55F2-8472-8220-6DB797596091}"/>
                </a:ext>
              </a:extLst>
            </p:cNvPr>
            <p:cNvSpPr/>
            <p:nvPr/>
          </p:nvSpPr>
          <p:spPr>
            <a:xfrm>
              <a:off x="4568881" y="2562955"/>
              <a:ext cx="388968" cy="388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EDA1DA9D-F2FA-6FBD-F906-BD18DCB9B5A3}"/>
                </a:ext>
              </a:extLst>
            </p:cNvPr>
            <p:cNvSpPr/>
            <p:nvPr/>
          </p:nvSpPr>
          <p:spPr>
            <a:xfrm>
              <a:off x="5773111" y="1148452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411A65C-8565-8F1C-857C-01DA06232525}"/>
                </a:ext>
              </a:extLst>
            </p:cNvPr>
            <p:cNvSpPr/>
            <p:nvPr/>
          </p:nvSpPr>
          <p:spPr>
            <a:xfrm>
              <a:off x="5620188" y="2120961"/>
              <a:ext cx="388967" cy="3889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318" name="직선 연결선 54">
              <a:extLst>
                <a:ext uri="{FF2B5EF4-FFF2-40B4-BE49-F238E27FC236}">
                  <a16:creationId xmlns:a16="http://schemas.microsoft.com/office/drawing/2014/main" id="{12355B72-7249-29EE-B60B-E8ECADAB5CA6}"/>
                </a:ext>
              </a:extLst>
            </p:cNvPr>
            <p:cNvCxnSpPr>
              <a:cxnSpLocks/>
              <a:stCxn id="314" idx="7"/>
              <a:endCxn id="323" idx="1"/>
            </p:cNvCxnSpPr>
            <p:nvPr/>
          </p:nvCxnSpPr>
          <p:spPr>
            <a:xfrm flipV="1">
              <a:off x="3845620" y="1741015"/>
              <a:ext cx="720132" cy="25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55">
              <a:extLst>
                <a:ext uri="{FF2B5EF4-FFF2-40B4-BE49-F238E27FC236}">
                  <a16:creationId xmlns:a16="http://schemas.microsoft.com/office/drawing/2014/main" id="{BD86F0ED-EA4A-8D7D-ADB9-C01993C2DB22}"/>
                </a:ext>
              </a:extLst>
            </p:cNvPr>
            <p:cNvCxnSpPr>
              <a:cxnSpLocks/>
              <a:stCxn id="315" idx="0"/>
              <a:endCxn id="323" idx="2"/>
            </p:cNvCxnSpPr>
            <p:nvPr/>
          </p:nvCxnSpPr>
          <p:spPr>
            <a:xfrm flipV="1">
              <a:off x="4763366" y="1903817"/>
              <a:ext cx="43594" cy="659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59">
              <a:extLst>
                <a:ext uri="{FF2B5EF4-FFF2-40B4-BE49-F238E27FC236}">
                  <a16:creationId xmlns:a16="http://schemas.microsoft.com/office/drawing/2014/main" id="{487C82D9-254B-481B-8FA6-593A9EF4514A}"/>
                </a:ext>
              </a:extLst>
            </p:cNvPr>
            <p:cNvCxnSpPr>
              <a:cxnSpLocks/>
              <a:stCxn id="317" idx="1"/>
              <a:endCxn id="323" idx="3"/>
            </p:cNvCxnSpPr>
            <p:nvPr/>
          </p:nvCxnSpPr>
          <p:spPr>
            <a:xfrm flipH="1" flipV="1">
              <a:off x="5048165" y="1741016"/>
              <a:ext cx="628985" cy="436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62">
              <a:extLst>
                <a:ext uri="{FF2B5EF4-FFF2-40B4-BE49-F238E27FC236}">
                  <a16:creationId xmlns:a16="http://schemas.microsoft.com/office/drawing/2014/main" id="{1105A618-4671-13F4-ED24-C0EDBDDBA195}"/>
                </a:ext>
              </a:extLst>
            </p:cNvPr>
            <p:cNvCxnSpPr>
              <a:cxnSpLocks/>
              <a:stCxn id="316" idx="2"/>
              <a:endCxn id="313" idx="6"/>
            </p:cNvCxnSpPr>
            <p:nvPr/>
          </p:nvCxnSpPr>
          <p:spPr>
            <a:xfrm flipH="1" flipV="1">
              <a:off x="4743738" y="883826"/>
              <a:ext cx="1029373" cy="459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65">
              <a:extLst>
                <a:ext uri="{FF2B5EF4-FFF2-40B4-BE49-F238E27FC236}">
                  <a16:creationId xmlns:a16="http://schemas.microsoft.com/office/drawing/2014/main" id="{1D5371C3-63AE-9E0F-5D0D-5686F3B11D46}"/>
                </a:ext>
              </a:extLst>
            </p:cNvPr>
            <p:cNvCxnSpPr>
              <a:cxnSpLocks/>
              <a:stCxn id="313" idx="5"/>
              <a:endCxn id="323" idx="0"/>
            </p:cNvCxnSpPr>
            <p:nvPr/>
          </p:nvCxnSpPr>
          <p:spPr>
            <a:xfrm>
              <a:off x="4686775" y="1021347"/>
              <a:ext cx="120184" cy="55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B33CCDE9-B32A-2559-B208-847D492D80F9}"/>
                </a:ext>
              </a:extLst>
            </p:cNvPr>
            <p:cNvSpPr/>
            <p:nvPr/>
          </p:nvSpPr>
          <p:spPr>
            <a:xfrm>
              <a:off x="4565752" y="1578212"/>
              <a:ext cx="482414" cy="3256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cxnSp>
          <p:nvCxnSpPr>
            <p:cNvPr id="324" name="직선 연결선 110">
              <a:extLst>
                <a:ext uri="{FF2B5EF4-FFF2-40B4-BE49-F238E27FC236}">
                  <a16:creationId xmlns:a16="http://schemas.microsoft.com/office/drawing/2014/main" id="{083F5381-CE98-7B51-3F3B-F9B3B34D0097}"/>
                </a:ext>
              </a:extLst>
            </p:cNvPr>
            <p:cNvCxnSpPr>
              <a:cxnSpLocks/>
              <a:stCxn id="317" idx="0"/>
              <a:endCxn id="316" idx="4"/>
            </p:cNvCxnSpPr>
            <p:nvPr/>
          </p:nvCxnSpPr>
          <p:spPr>
            <a:xfrm flipV="1">
              <a:off x="5814671" y="1537419"/>
              <a:ext cx="152923" cy="583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4DDB29-C1C8-891B-1432-3861C7366B51}"/>
              </a:ext>
            </a:extLst>
          </p:cNvPr>
          <p:cNvGrpSpPr/>
          <p:nvPr/>
        </p:nvGrpSpPr>
        <p:grpSpPr>
          <a:xfrm>
            <a:off x="5369442" y="2987447"/>
            <a:ext cx="3550440" cy="3612830"/>
            <a:chOff x="5369442" y="2987447"/>
            <a:chExt cx="3550440" cy="3612830"/>
          </a:xfrm>
        </p:grpSpPr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EA4D46A6-3A31-5252-8CEB-8C6705547B2A}"/>
                </a:ext>
              </a:extLst>
            </p:cNvPr>
            <p:cNvCxnSpPr>
              <a:cxnSpLocks/>
            </p:cNvCxnSpPr>
            <p:nvPr/>
          </p:nvCxnSpPr>
          <p:spPr>
            <a:xfrm>
              <a:off x="5369442" y="4215501"/>
              <a:ext cx="3550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996C37C4-EE0A-2FF1-F332-B7E2B64BF117}"/>
                </a:ext>
              </a:extLst>
            </p:cNvPr>
            <p:cNvCxnSpPr>
              <a:cxnSpLocks/>
            </p:cNvCxnSpPr>
            <p:nvPr/>
          </p:nvCxnSpPr>
          <p:spPr>
            <a:xfrm>
              <a:off x="5369442" y="5441422"/>
              <a:ext cx="3550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333">
              <a:extLst>
                <a:ext uri="{FF2B5EF4-FFF2-40B4-BE49-F238E27FC236}">
                  <a16:creationId xmlns:a16="http://schemas.microsoft.com/office/drawing/2014/main" id="{69DF7BB7-93F8-18DB-913C-B05ECC033B07}"/>
                </a:ext>
              </a:extLst>
            </p:cNvPr>
            <p:cNvCxnSpPr>
              <a:cxnSpLocks/>
            </p:cNvCxnSpPr>
            <p:nvPr/>
          </p:nvCxnSpPr>
          <p:spPr>
            <a:xfrm>
              <a:off x="5369442" y="2992779"/>
              <a:ext cx="3550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334">
              <a:extLst>
                <a:ext uri="{FF2B5EF4-FFF2-40B4-BE49-F238E27FC236}">
                  <a16:creationId xmlns:a16="http://schemas.microsoft.com/office/drawing/2014/main" id="{7D625B8C-6528-BD5C-B83D-57A7D6798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8597" y="2987447"/>
              <a:ext cx="13" cy="3612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29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ECD3713-B25E-9524-02CE-19CA75C2B791}"/>
              </a:ext>
            </a:extLst>
          </p:cNvPr>
          <p:cNvSpPr/>
          <p:nvPr/>
        </p:nvSpPr>
        <p:spPr>
          <a:xfrm>
            <a:off x="3243638" y="4517550"/>
            <a:ext cx="573641" cy="2223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48874-79C4-C2C0-5B9B-3D0165748FAB}"/>
              </a:ext>
            </a:extLst>
          </p:cNvPr>
          <p:cNvGrpSpPr/>
          <p:nvPr/>
        </p:nvGrpSpPr>
        <p:grpSpPr>
          <a:xfrm>
            <a:off x="256615" y="2596969"/>
            <a:ext cx="6374462" cy="1854178"/>
            <a:chOff x="533484" y="2543033"/>
            <a:chExt cx="6407097" cy="1863674"/>
          </a:xfrm>
        </p:grpSpPr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D7BF063-2D6A-B2C4-B64F-6BDEB2FF10C3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>
              <a:off x="533484" y="2543033"/>
              <a:ext cx="6407097" cy="12765"/>
            </a:xfrm>
            <a:prstGeom prst="bentConnector5">
              <a:avLst>
                <a:gd name="adj1" fmla="val -3586"/>
                <a:gd name="adj2" fmla="val 15601157"/>
                <a:gd name="adj3" fmla="val 1028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내용 개체 틀 2">
              <a:extLst>
                <a:ext uri="{FF2B5EF4-FFF2-40B4-BE49-F238E27FC236}">
                  <a16:creationId xmlns:a16="http://schemas.microsoft.com/office/drawing/2014/main" id="{D2A240BB-6407-8FF6-10C5-27A161F98146}"/>
                </a:ext>
              </a:extLst>
            </p:cNvPr>
            <p:cNvSpPr txBox="1">
              <a:spLocks/>
            </p:cNvSpPr>
            <p:nvPr/>
          </p:nvSpPr>
          <p:spPr>
            <a:xfrm>
              <a:off x="2546904" y="4100242"/>
              <a:ext cx="2558501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“Keep iterate during platform lifecycle”</a:t>
              </a:r>
              <a:endParaRPr lang="en-US" altLang="ko-KR" sz="12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9E70B4A-900D-93AC-5D99-456556ED80B8}"/>
              </a:ext>
            </a:extLst>
          </p:cNvPr>
          <p:cNvGrpSpPr/>
          <p:nvPr/>
        </p:nvGrpSpPr>
        <p:grpSpPr>
          <a:xfrm>
            <a:off x="81377" y="4815600"/>
            <a:ext cx="6150313" cy="1011840"/>
            <a:chOff x="81377" y="4815600"/>
            <a:chExt cx="6150313" cy="101184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8C7A300-B4A7-66F8-B9A2-5B31874C5C4F}"/>
                </a:ext>
              </a:extLst>
            </p:cNvPr>
            <p:cNvGrpSpPr/>
            <p:nvPr/>
          </p:nvGrpSpPr>
          <p:grpSpPr>
            <a:xfrm>
              <a:off x="934578" y="4815600"/>
              <a:ext cx="5242395" cy="632700"/>
              <a:chOff x="648828" y="4815600"/>
              <a:chExt cx="5242395" cy="6327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A82985-71FC-301C-3CF1-6D17D625B68C}"/>
                  </a:ext>
                </a:extLst>
              </p:cNvPr>
              <p:cNvSpPr/>
              <p:nvPr/>
            </p:nvSpPr>
            <p:spPr>
              <a:xfrm>
                <a:off x="648829" y="4975140"/>
                <a:ext cx="5242394" cy="3064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BAE92EB-B1BC-2258-D866-69285F3EE18A}"/>
                  </a:ext>
                </a:extLst>
              </p:cNvPr>
              <p:cNvSpPr/>
              <p:nvPr/>
            </p:nvSpPr>
            <p:spPr>
              <a:xfrm>
                <a:off x="648828" y="4980551"/>
                <a:ext cx="570372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B14618D-CEC0-6751-306F-D562D3F28280}"/>
                  </a:ext>
                </a:extLst>
              </p:cNvPr>
              <p:cNvSpPr/>
              <p:nvPr/>
            </p:nvSpPr>
            <p:spPr>
              <a:xfrm>
                <a:off x="1219199" y="4980551"/>
                <a:ext cx="838197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D27E752-CB48-B75B-4019-4F8E155455B8}"/>
                  </a:ext>
                </a:extLst>
              </p:cNvPr>
              <p:cNvSpPr/>
              <p:nvPr/>
            </p:nvSpPr>
            <p:spPr>
              <a:xfrm>
                <a:off x="2057395" y="4980551"/>
                <a:ext cx="1253071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D8B9A3A-ADCA-E5C9-2E96-823255FC4C21}"/>
                  </a:ext>
                </a:extLst>
              </p:cNvPr>
              <p:cNvSpPr/>
              <p:nvPr/>
            </p:nvSpPr>
            <p:spPr>
              <a:xfrm>
                <a:off x="3316798" y="4980551"/>
                <a:ext cx="1550468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C28BA9C-19BC-F57B-991C-8C38AF91C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4815600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9F3C4DB-71E9-BC81-B0DD-43E99C506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6" y="4815600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4E7247D-2978-3E72-3408-3486AAC28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4214" y="4815600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F7F499C0-A71B-5CC2-6C8C-54936A75A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7266" y="4815600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내용 개체 틀 2">
              <a:extLst>
                <a:ext uri="{FF2B5EF4-FFF2-40B4-BE49-F238E27FC236}">
                  <a16:creationId xmlns:a16="http://schemas.microsoft.com/office/drawing/2014/main" id="{149A7D0D-2A3A-75D3-4180-4CB4D7D7D308}"/>
                </a:ext>
              </a:extLst>
            </p:cNvPr>
            <p:cNvSpPr txBox="1">
              <a:spLocks/>
            </p:cNvSpPr>
            <p:nvPr/>
          </p:nvSpPr>
          <p:spPr>
            <a:xfrm>
              <a:off x="81377" y="4975139"/>
              <a:ext cx="66965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without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내용 개체 틀 2">
              <a:extLst>
                <a:ext uri="{FF2B5EF4-FFF2-40B4-BE49-F238E27FC236}">
                  <a16:creationId xmlns:a16="http://schemas.microsoft.com/office/drawing/2014/main" id="{BBDE950D-8322-5761-A656-4B2D8E2BE99C}"/>
                </a:ext>
              </a:extLst>
            </p:cNvPr>
            <p:cNvSpPr txBox="1">
              <a:spLocks/>
            </p:cNvSpPr>
            <p:nvPr/>
          </p:nvSpPr>
          <p:spPr>
            <a:xfrm>
              <a:off x="1361813" y="5401590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1</a:t>
              </a:r>
              <a:endParaRPr lang="en-US" altLang="ko-KR" sz="1200" baseline="30000" dirty="0"/>
            </a:p>
          </p:txBody>
        </p:sp>
        <p:sp>
          <p:nvSpPr>
            <p:cNvPr id="99" name="내용 개체 틀 2">
              <a:extLst>
                <a:ext uri="{FF2B5EF4-FFF2-40B4-BE49-F238E27FC236}">
                  <a16:creationId xmlns:a16="http://schemas.microsoft.com/office/drawing/2014/main" id="{7C8798C2-92F2-05B0-8E0D-545422A0051C}"/>
                </a:ext>
              </a:extLst>
            </p:cNvPr>
            <p:cNvSpPr txBox="1">
              <a:spLocks/>
            </p:cNvSpPr>
            <p:nvPr/>
          </p:nvSpPr>
          <p:spPr>
            <a:xfrm>
              <a:off x="2216712" y="5401590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2</a:t>
              </a:r>
              <a:endParaRPr lang="en-US" altLang="ko-KR" sz="1200" baseline="30000" dirty="0"/>
            </a:p>
          </p:txBody>
        </p:sp>
        <p:sp>
          <p:nvSpPr>
            <p:cNvPr id="100" name="내용 개체 틀 2">
              <a:extLst>
                <a:ext uri="{FF2B5EF4-FFF2-40B4-BE49-F238E27FC236}">
                  <a16:creationId xmlns:a16="http://schemas.microsoft.com/office/drawing/2014/main" id="{88C36D49-4904-600D-4BE5-3BBA474732BD}"/>
                </a:ext>
              </a:extLst>
            </p:cNvPr>
            <p:cNvSpPr txBox="1">
              <a:spLocks/>
            </p:cNvSpPr>
            <p:nvPr/>
          </p:nvSpPr>
          <p:spPr>
            <a:xfrm>
              <a:off x="3451847" y="5401590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3</a:t>
              </a:r>
              <a:endParaRPr lang="en-US" altLang="ko-KR" sz="1200" baseline="30000" dirty="0"/>
            </a:p>
          </p:txBody>
        </p:sp>
        <p:sp>
          <p:nvSpPr>
            <p:cNvPr id="101" name="내용 개체 틀 2">
              <a:extLst>
                <a:ext uri="{FF2B5EF4-FFF2-40B4-BE49-F238E27FC236}">
                  <a16:creationId xmlns:a16="http://schemas.microsoft.com/office/drawing/2014/main" id="{3E8F3975-AC58-34EA-CDC5-2F42EB375DC3}"/>
                </a:ext>
              </a:extLst>
            </p:cNvPr>
            <p:cNvSpPr txBox="1">
              <a:spLocks/>
            </p:cNvSpPr>
            <p:nvPr/>
          </p:nvSpPr>
          <p:spPr>
            <a:xfrm>
              <a:off x="5009931" y="5401590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rgbClr val="FF0000"/>
                  </a:solidFill>
                </a:rPr>
                <a:t>T</a:t>
              </a:r>
              <a:r>
                <a:rPr lang="en-US" altLang="ko-KR" sz="1400" b="1" baseline="30000" dirty="0">
                  <a:solidFill>
                    <a:srgbClr val="FF0000"/>
                  </a:solidFill>
                </a:rPr>
                <a:t>4</a:t>
              </a:r>
              <a:endParaRPr lang="en-US" altLang="ko-KR" sz="12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02" name="내용 개체 틀 2">
              <a:extLst>
                <a:ext uri="{FF2B5EF4-FFF2-40B4-BE49-F238E27FC236}">
                  <a16:creationId xmlns:a16="http://schemas.microsoft.com/office/drawing/2014/main" id="{55A2B91A-E3EF-8D81-BE17-61273005983D}"/>
                </a:ext>
              </a:extLst>
            </p:cNvPr>
            <p:cNvSpPr txBox="1">
              <a:spLocks/>
            </p:cNvSpPr>
            <p:nvPr/>
          </p:nvSpPr>
          <p:spPr>
            <a:xfrm>
              <a:off x="5296101" y="4948743"/>
              <a:ext cx="935589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FF0000"/>
                  </a:solidFill>
                </a:rPr>
                <a:t>Cannot</a:t>
              </a:r>
              <a:endParaRPr lang="en-US" altLang="ko-KR" sz="1200" baseline="30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CED2D6B-AC65-8E38-122E-7F8826557168}"/>
              </a:ext>
            </a:extLst>
          </p:cNvPr>
          <p:cNvGrpSpPr/>
          <p:nvPr/>
        </p:nvGrpSpPr>
        <p:grpSpPr>
          <a:xfrm>
            <a:off x="81377" y="5596662"/>
            <a:ext cx="6404920" cy="1063962"/>
            <a:chOff x="81377" y="5596662"/>
            <a:chExt cx="6404920" cy="1063962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006FCED-7006-EC89-C776-426D0D2DA290}"/>
                </a:ext>
              </a:extLst>
            </p:cNvPr>
            <p:cNvGrpSpPr/>
            <p:nvPr/>
          </p:nvGrpSpPr>
          <p:grpSpPr>
            <a:xfrm>
              <a:off x="934578" y="5596662"/>
              <a:ext cx="5242395" cy="632700"/>
              <a:chOff x="648828" y="5596662"/>
              <a:chExt cx="5242395" cy="6327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84D291-9CCB-AB0F-DE66-F6F76DA36746}"/>
                  </a:ext>
                </a:extLst>
              </p:cNvPr>
              <p:cNvSpPr/>
              <p:nvPr/>
            </p:nvSpPr>
            <p:spPr>
              <a:xfrm>
                <a:off x="648829" y="5762877"/>
                <a:ext cx="5242394" cy="3064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5502EA9-79DF-CD51-2E7A-3E17D8131859}"/>
                  </a:ext>
                </a:extLst>
              </p:cNvPr>
              <p:cNvSpPr/>
              <p:nvPr/>
            </p:nvSpPr>
            <p:spPr>
              <a:xfrm>
                <a:off x="648828" y="5768289"/>
                <a:ext cx="570372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14FD270-3F2F-71F6-DB93-5616C15AE11A}"/>
                  </a:ext>
                </a:extLst>
              </p:cNvPr>
              <p:cNvSpPr/>
              <p:nvPr/>
            </p:nvSpPr>
            <p:spPr>
              <a:xfrm>
                <a:off x="1219201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F16074-AC42-1EAB-D717-DE889C4EB582}"/>
                  </a:ext>
                </a:extLst>
              </p:cNvPr>
              <p:cNvSpPr/>
              <p:nvPr/>
            </p:nvSpPr>
            <p:spPr>
              <a:xfrm>
                <a:off x="1561180" y="5768289"/>
                <a:ext cx="616241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5515DEB-80C4-D0B1-D897-947EFE4D0C24}"/>
                  </a:ext>
                </a:extLst>
              </p:cNvPr>
              <p:cNvSpPr/>
              <p:nvPr/>
            </p:nvSpPr>
            <p:spPr>
              <a:xfrm>
                <a:off x="2184123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D8A594D-20DD-4196-C435-0BC90CFAE984}"/>
                  </a:ext>
                </a:extLst>
              </p:cNvPr>
              <p:cNvSpPr/>
              <p:nvPr/>
            </p:nvSpPr>
            <p:spPr>
              <a:xfrm>
                <a:off x="2533725" y="5768289"/>
                <a:ext cx="710984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2501020-C47D-9271-4EB2-8FF3A673EF40}"/>
                  </a:ext>
                </a:extLst>
              </p:cNvPr>
              <p:cNvSpPr/>
              <p:nvPr/>
            </p:nvSpPr>
            <p:spPr>
              <a:xfrm>
                <a:off x="3246765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C349E61-D23C-944A-78DD-CB75EA21AD95}"/>
                  </a:ext>
                </a:extLst>
              </p:cNvPr>
              <p:cNvSpPr/>
              <p:nvPr/>
            </p:nvSpPr>
            <p:spPr>
              <a:xfrm>
                <a:off x="3587332" y="5768289"/>
                <a:ext cx="796282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F423F97-6CF9-03C4-1A1D-E1DA70C5C8DC}"/>
                  </a:ext>
                </a:extLst>
              </p:cNvPr>
              <p:cNvSpPr/>
              <p:nvPr/>
            </p:nvSpPr>
            <p:spPr>
              <a:xfrm>
                <a:off x="4392307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251547D-24D0-81B2-A322-2780255518B4}"/>
                  </a:ext>
                </a:extLst>
              </p:cNvPr>
              <p:cNvSpPr/>
              <p:nvPr/>
            </p:nvSpPr>
            <p:spPr>
              <a:xfrm>
                <a:off x="4743900" y="5768289"/>
                <a:ext cx="796282" cy="301053"/>
              </a:xfrm>
              <a:prstGeom prst="rect">
                <a:avLst/>
              </a:prstGeom>
              <a:solidFill>
                <a:srgbClr val="FF0000">
                  <a:alpha val="2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80BF4E89-041B-8CAD-6D9B-ACCFA6881262}"/>
                  </a:ext>
                </a:extLst>
              </p:cNvPr>
              <p:cNvSpPr/>
              <p:nvPr/>
            </p:nvSpPr>
            <p:spPr>
              <a:xfrm>
                <a:off x="5548322" y="5762876"/>
                <a:ext cx="342900" cy="306466"/>
              </a:xfrm>
              <a:prstGeom prst="rect">
                <a:avLst/>
              </a:prstGeom>
              <a:solidFill>
                <a:srgbClr val="1D6FA9">
                  <a:alpha val="26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1D6FA9"/>
                  </a:highlight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C0E47308-ABB3-C0EB-DB40-5B60518E7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3720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814A65A-288A-614A-E094-D0C2C2FBD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195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9415168-4255-56EA-34C6-41EF868A5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9665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5B8531E-4D4F-B592-2169-E09CDE1DF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4226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D0F46B88-823C-EF5B-962F-0CD2AD60D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222" y="5596662"/>
                <a:ext cx="0" cy="632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내용 개체 틀 2">
              <a:extLst>
                <a:ext uri="{FF2B5EF4-FFF2-40B4-BE49-F238E27FC236}">
                  <a16:creationId xmlns:a16="http://schemas.microsoft.com/office/drawing/2014/main" id="{DBEBE87D-1FFD-1256-02C6-733A0CD456D2}"/>
                </a:ext>
              </a:extLst>
            </p:cNvPr>
            <p:cNvSpPr txBox="1">
              <a:spLocks/>
            </p:cNvSpPr>
            <p:nvPr/>
          </p:nvSpPr>
          <p:spPr>
            <a:xfrm>
              <a:off x="81377" y="5745878"/>
              <a:ext cx="66965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D6FA9"/>
                  </a:solidFill>
                </a:rPr>
                <a:t>with</a:t>
              </a:r>
              <a:endParaRPr lang="en-US" altLang="ko-KR" sz="1200" b="1" dirty="0">
                <a:solidFill>
                  <a:srgbClr val="1D6FA9"/>
                </a:solidFill>
              </a:endParaRPr>
            </a:p>
          </p:txBody>
        </p:sp>
        <p:sp>
          <p:nvSpPr>
            <p:cNvPr id="98" name="내용 개체 틀 2">
              <a:extLst>
                <a:ext uri="{FF2B5EF4-FFF2-40B4-BE49-F238E27FC236}">
                  <a16:creationId xmlns:a16="http://schemas.microsoft.com/office/drawing/2014/main" id="{3CE6B921-6E36-1C86-114D-7607BD810CF3}"/>
                </a:ext>
              </a:extLst>
            </p:cNvPr>
            <p:cNvSpPr txBox="1">
              <a:spLocks/>
            </p:cNvSpPr>
            <p:nvPr/>
          </p:nvSpPr>
          <p:spPr>
            <a:xfrm>
              <a:off x="1693701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1</a:t>
              </a:r>
              <a:endParaRPr lang="en-US" altLang="ko-KR" sz="1200" baseline="30000" dirty="0"/>
            </a:p>
          </p:txBody>
        </p:sp>
        <p:sp>
          <p:nvSpPr>
            <p:cNvPr id="103" name="내용 개체 틀 2">
              <a:extLst>
                <a:ext uri="{FF2B5EF4-FFF2-40B4-BE49-F238E27FC236}">
                  <a16:creationId xmlns:a16="http://schemas.microsoft.com/office/drawing/2014/main" id="{F0871A87-ECBE-ED96-5981-F93E0C1E2047}"/>
                </a:ext>
              </a:extLst>
            </p:cNvPr>
            <p:cNvSpPr txBox="1">
              <a:spLocks/>
            </p:cNvSpPr>
            <p:nvPr/>
          </p:nvSpPr>
          <p:spPr>
            <a:xfrm>
              <a:off x="2687087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2</a:t>
              </a:r>
              <a:endParaRPr lang="en-US" altLang="ko-KR" sz="1200" baseline="30000" dirty="0"/>
            </a:p>
          </p:txBody>
        </p:sp>
        <p:sp>
          <p:nvSpPr>
            <p:cNvPr id="104" name="내용 개체 틀 2">
              <a:extLst>
                <a:ext uri="{FF2B5EF4-FFF2-40B4-BE49-F238E27FC236}">
                  <a16:creationId xmlns:a16="http://schemas.microsoft.com/office/drawing/2014/main" id="{5C79F73A-7297-DFA9-B166-ACCCA5296666}"/>
                </a:ext>
              </a:extLst>
            </p:cNvPr>
            <p:cNvSpPr txBox="1">
              <a:spLocks/>
            </p:cNvSpPr>
            <p:nvPr/>
          </p:nvSpPr>
          <p:spPr>
            <a:xfrm>
              <a:off x="3758653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3</a:t>
              </a:r>
              <a:endParaRPr lang="en-US" altLang="ko-KR" sz="1200" baseline="30000" dirty="0"/>
            </a:p>
          </p:txBody>
        </p:sp>
        <p:sp>
          <p:nvSpPr>
            <p:cNvPr id="105" name="내용 개체 틀 2">
              <a:extLst>
                <a:ext uri="{FF2B5EF4-FFF2-40B4-BE49-F238E27FC236}">
                  <a16:creationId xmlns:a16="http://schemas.microsoft.com/office/drawing/2014/main" id="{4BF69394-8B4B-5042-B007-BBE76308B293}"/>
                </a:ext>
              </a:extLst>
            </p:cNvPr>
            <p:cNvSpPr txBox="1">
              <a:spLocks/>
            </p:cNvSpPr>
            <p:nvPr/>
          </p:nvSpPr>
          <p:spPr>
            <a:xfrm>
              <a:off x="4876861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rgbClr val="FF0000"/>
                  </a:solidFill>
                </a:rPr>
                <a:t>T</a:t>
              </a:r>
              <a:r>
                <a:rPr lang="en-US" altLang="ko-KR" sz="1400" b="1" baseline="30000" dirty="0">
                  <a:solidFill>
                    <a:srgbClr val="FF0000"/>
                  </a:solidFill>
                </a:rPr>
                <a:t>4</a:t>
              </a:r>
              <a:endParaRPr lang="en-US" altLang="ko-KR" sz="12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06" name="내용 개체 틀 2">
              <a:extLst>
                <a:ext uri="{FF2B5EF4-FFF2-40B4-BE49-F238E27FC236}">
                  <a16:creationId xmlns:a16="http://schemas.microsoft.com/office/drawing/2014/main" id="{907E7670-FF26-17A5-EC2F-ED2E90593413}"/>
                </a:ext>
              </a:extLst>
            </p:cNvPr>
            <p:cNvSpPr txBox="1">
              <a:spLocks/>
            </p:cNvSpPr>
            <p:nvPr/>
          </p:nvSpPr>
          <p:spPr>
            <a:xfrm>
              <a:off x="6052591" y="6234774"/>
              <a:ext cx="433706" cy="425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/>
                <a:t>T</a:t>
              </a:r>
              <a:r>
                <a:rPr lang="en-US" altLang="ko-KR" sz="1400" b="1" baseline="30000" dirty="0"/>
                <a:t>5</a:t>
              </a:r>
              <a:endParaRPr lang="en-US" altLang="ko-KR" sz="1200" baseline="30000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4A11716-0FAA-FD73-9255-15ED08A70543}"/>
              </a:ext>
            </a:extLst>
          </p:cNvPr>
          <p:cNvSpPr txBox="1"/>
          <p:nvPr/>
        </p:nvSpPr>
        <p:spPr>
          <a:xfrm>
            <a:off x="6888107" y="1106235"/>
            <a:ext cx="22631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Effort (Cost &amp; duration)</a:t>
            </a:r>
          </a:p>
          <a:p>
            <a:r>
              <a:rPr lang="en-US" altLang="ko-KR" sz="1600" dirty="0"/>
              <a:t> - Change effort</a:t>
            </a:r>
          </a:p>
          <a:p>
            <a:r>
              <a:rPr lang="en-US" altLang="ko-KR" sz="1600" dirty="0"/>
              <a:t>-  </a:t>
            </a:r>
            <a:r>
              <a:rPr lang="en-US" altLang="ko-KR" sz="1600" dirty="0">
                <a:solidFill>
                  <a:srgbClr val="FF0000"/>
                </a:solidFill>
              </a:rPr>
              <a:t>Relaxation effort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491CE2E-0F14-5843-C049-320FD7F0757E}"/>
              </a:ext>
            </a:extLst>
          </p:cNvPr>
          <p:cNvGrpSpPr/>
          <p:nvPr/>
        </p:nvGrpSpPr>
        <p:grpSpPr>
          <a:xfrm>
            <a:off x="6699983" y="4675582"/>
            <a:ext cx="2259462" cy="1393760"/>
            <a:chOff x="6884538" y="4675582"/>
            <a:chExt cx="2259462" cy="139376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4442C5E-D22E-3B2B-F990-9909CEE55FB4}"/>
                </a:ext>
              </a:extLst>
            </p:cNvPr>
            <p:cNvSpPr txBox="1"/>
            <p:nvPr/>
          </p:nvSpPr>
          <p:spPr>
            <a:xfrm>
              <a:off x="6884538" y="4675582"/>
              <a:ext cx="21399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Product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life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cycle</a:t>
              </a:r>
              <a:endParaRPr lang="ko-KR" altLang="en-US" sz="20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8CD9800-04E2-F647-D25A-BB364AEB8828}"/>
                </a:ext>
              </a:extLst>
            </p:cNvPr>
            <p:cNvSpPr txBox="1"/>
            <p:nvPr/>
          </p:nvSpPr>
          <p:spPr>
            <a:xfrm>
              <a:off x="7004050" y="5112327"/>
              <a:ext cx="2139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/>
                <a:t>Move myopic view  </a:t>
              </a:r>
              <a:endParaRPr lang="ko-KR" altLang="en-US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A94857-DD86-33FA-CA48-71295473B1D8}"/>
                </a:ext>
              </a:extLst>
            </p:cNvPr>
            <p:cNvSpPr txBox="1"/>
            <p:nvPr/>
          </p:nvSpPr>
          <p:spPr>
            <a:xfrm>
              <a:off x="7283284" y="5730788"/>
              <a:ext cx="1557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/>
                <a:t>Long-term view</a:t>
              </a:r>
              <a:endParaRPr lang="ko-KR" altLang="en-US" sz="16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C15676C-E601-FC51-2567-B0E1FD0CAE6E}"/>
                </a:ext>
              </a:extLst>
            </p:cNvPr>
            <p:cNvSpPr txBox="1"/>
            <p:nvPr/>
          </p:nvSpPr>
          <p:spPr>
            <a:xfrm rot="5400000">
              <a:off x="7809700" y="5442439"/>
              <a:ext cx="4505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</a:t>
              </a:r>
              <a:endParaRPr lang="ko-KR" altLang="en-US" sz="1600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B90677AE-AEE0-6F82-881A-8D893EDE63D3}"/>
              </a:ext>
            </a:extLst>
          </p:cNvPr>
          <p:cNvSpPr txBox="1"/>
          <p:nvPr/>
        </p:nvSpPr>
        <p:spPr>
          <a:xfrm>
            <a:off x="6460251" y="6250659"/>
            <a:ext cx="2645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Platform</a:t>
            </a:r>
            <a:r>
              <a:rPr lang="ko-KR" altLang="en-US" sz="1600" b="1" dirty="0">
                <a:solidFill>
                  <a:srgbClr val="FF0000"/>
                </a:solidFill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cost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</a:p>
        </p:txBody>
      </p:sp>
      <p:sp>
        <p:nvSpPr>
          <p:cNvPr id="127" name="제목 1">
            <a:extLst>
              <a:ext uri="{FF2B5EF4-FFF2-40B4-BE49-F238E27FC236}">
                <a16:creationId xmlns:a16="http://schemas.microsoft.com/office/drawing/2014/main" id="{59CBC2D8-C573-09CF-83B4-251B9D100407}"/>
              </a:ext>
            </a:extLst>
          </p:cNvPr>
          <p:cNvSpPr txBox="1">
            <a:spLocks/>
          </p:cNvSpPr>
          <p:nvPr/>
        </p:nvSpPr>
        <p:spPr>
          <a:xfrm>
            <a:off x="-25582" y="98661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Engineering change management with product platform lifecycle</a:t>
            </a:r>
            <a:endParaRPr lang="ko-KR" altLang="en-US" sz="2800" dirty="0"/>
          </a:p>
        </p:txBody>
      </p:sp>
      <p:cxnSp>
        <p:nvCxnSpPr>
          <p:cNvPr id="128" name="직선 연결선[R] 41">
            <a:extLst>
              <a:ext uri="{FF2B5EF4-FFF2-40B4-BE49-F238E27FC236}">
                <a16:creationId xmlns:a16="http://schemas.microsoft.com/office/drawing/2014/main" id="{A8D6105D-7482-8BBE-BE98-BBFCC855E01F}"/>
              </a:ext>
            </a:extLst>
          </p:cNvPr>
          <p:cNvCxnSpPr/>
          <p:nvPr/>
        </p:nvCxnSpPr>
        <p:spPr>
          <a:xfrm>
            <a:off x="0" y="686883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90A5D69-0F8A-6A2A-97F7-232B02A2BB54}"/>
              </a:ext>
            </a:extLst>
          </p:cNvPr>
          <p:cNvGrpSpPr/>
          <p:nvPr/>
        </p:nvGrpSpPr>
        <p:grpSpPr>
          <a:xfrm>
            <a:off x="7257667" y="2868527"/>
            <a:ext cx="1701778" cy="906536"/>
            <a:chOff x="7403796" y="2811771"/>
            <a:chExt cx="1701778" cy="906536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0791C663-EC1E-E0FA-0816-3CEADA7FB283}"/>
                </a:ext>
              </a:extLst>
            </p:cNvPr>
            <p:cNvGrpSpPr/>
            <p:nvPr/>
          </p:nvGrpSpPr>
          <p:grpSpPr>
            <a:xfrm>
              <a:off x="7409186" y="2811771"/>
              <a:ext cx="1685057" cy="318566"/>
              <a:chOff x="7076702" y="2300450"/>
              <a:chExt cx="1685057" cy="318566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3D829417-89DE-FECF-6753-33DE6D701B2F}"/>
                  </a:ext>
                </a:extLst>
              </p:cNvPr>
              <p:cNvSpPr/>
              <p:nvPr/>
            </p:nvSpPr>
            <p:spPr>
              <a:xfrm>
                <a:off x="7076702" y="2364483"/>
                <a:ext cx="254533" cy="25453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내용 개체 틀 2">
                <a:extLst>
                  <a:ext uri="{FF2B5EF4-FFF2-40B4-BE49-F238E27FC236}">
                    <a16:creationId xmlns:a16="http://schemas.microsoft.com/office/drawing/2014/main" id="{D3FAB0D2-DFFE-8D4E-1BE2-8603A7E69E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7609" y="2300450"/>
                <a:ext cx="1484150" cy="3064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/>
                  <a:t>size : direct effort</a:t>
                </a:r>
                <a:endParaRPr lang="en-US" altLang="ko-KR" sz="1400" dirty="0"/>
              </a:p>
            </p:txBody>
          </p:sp>
        </p:grp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AD6FC608-D939-02D3-AC7A-F1A11CC39BED}"/>
                </a:ext>
              </a:extLst>
            </p:cNvPr>
            <p:cNvCxnSpPr>
              <a:cxnSpLocks/>
            </p:cNvCxnSpPr>
            <p:nvPr/>
          </p:nvCxnSpPr>
          <p:spPr>
            <a:xfrm>
              <a:off x="7403796" y="3608023"/>
              <a:ext cx="2599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내용 개체 틀 2">
              <a:extLst>
                <a:ext uri="{FF2B5EF4-FFF2-40B4-BE49-F238E27FC236}">
                  <a16:creationId xmlns:a16="http://schemas.microsoft.com/office/drawing/2014/main" id="{6D4B71B4-2D05-478F-FCCF-7E19D820C93D}"/>
                </a:ext>
              </a:extLst>
            </p:cNvPr>
            <p:cNvSpPr txBox="1">
              <a:spLocks/>
            </p:cNvSpPr>
            <p:nvPr/>
          </p:nvSpPr>
          <p:spPr>
            <a:xfrm>
              <a:off x="7621424" y="3411842"/>
              <a:ext cx="148415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: </a:t>
              </a:r>
              <a:r>
                <a:rPr lang="en-US" altLang="ko-KR" sz="1600" dirty="0"/>
                <a:t>interdependency</a:t>
              </a:r>
              <a:endParaRPr lang="en-US" altLang="ko-KR" sz="1200" dirty="0"/>
            </a:p>
          </p:txBody>
        </p:sp>
        <p:sp>
          <p:nvSpPr>
            <p:cNvPr id="181" name="화살표: 왼쪽/오른쪽 180">
              <a:extLst>
                <a:ext uri="{FF2B5EF4-FFF2-40B4-BE49-F238E27FC236}">
                  <a16:creationId xmlns:a16="http://schemas.microsoft.com/office/drawing/2014/main" id="{A68F1CA5-F2E3-AFB0-FA47-1485B51E211A}"/>
                </a:ext>
              </a:extLst>
            </p:cNvPr>
            <p:cNvSpPr/>
            <p:nvPr/>
          </p:nvSpPr>
          <p:spPr>
            <a:xfrm rot="5400000">
              <a:off x="7970710" y="3221190"/>
              <a:ext cx="270349" cy="186925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66B2581-7391-976B-C3DA-CAAD57F7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5" y="844222"/>
            <a:ext cx="6374462" cy="35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07D1-9DE7-4088-857F-1EA0C1CA2D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5582" y="98661"/>
            <a:ext cx="9169581" cy="586909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Engineering change management with product platform lifecycle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E226-E00E-4BD2-BF67-C96AD9B3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B39-C61E-41E2-964A-007B1AACB985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CF9B53-8B23-4DD5-B0FD-63A42989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D47245-3B67-8887-1D7A-692FDE53617E}"/>
              </a:ext>
            </a:extLst>
          </p:cNvPr>
          <p:cNvSpPr txBox="1"/>
          <p:nvPr/>
        </p:nvSpPr>
        <p:spPr>
          <a:xfrm>
            <a:off x="-165523" y="878110"/>
            <a:ext cx="5926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Is product platform properly used within pre-planned duration?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5DF79DB-3F86-5912-55D5-525D97E1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7" y="1564692"/>
            <a:ext cx="3893010" cy="26276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6FF1BF-4E87-68AB-EAD1-43FF86751418}"/>
              </a:ext>
            </a:extLst>
          </p:cNvPr>
          <p:cNvSpPr txBox="1"/>
          <p:nvPr/>
        </p:nvSpPr>
        <p:spPr>
          <a:xfrm>
            <a:off x="-25581" y="6413057"/>
            <a:ext cx="914400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700" dirty="0">
                <a:effectLst/>
                <a:latin typeface="TimesNewRomanSF"/>
              </a:rPr>
              <a:t>&lt;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Chang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Muk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Kang ,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Yoo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S. Hong &amp;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Woonghee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Tim Huh (2012) Platform replacement planning for management of product family obsolescence, IIE Transactions, 44:12, </a:t>
            </a:r>
            <a:r>
              <a:rPr lang="en-US" altLang="ko-KR" sz="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" alt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C96B09-58C8-27D4-5088-85514ADC313A}"/>
              </a:ext>
            </a:extLst>
          </p:cNvPr>
          <p:cNvSpPr txBox="1"/>
          <p:nvPr/>
        </p:nvSpPr>
        <p:spPr>
          <a:xfrm>
            <a:off x="-25582" y="6222875"/>
            <a:ext cx="5097162" cy="22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800" dirty="0">
                <a:latin typeface="+mj-ea"/>
                <a:ea typeface="+mj-ea"/>
              </a:rPr>
              <a:t>&lt;</a:t>
            </a:r>
            <a:r>
              <a:rPr lang="en" altLang="ko-Kore-KR" sz="800" dirty="0">
                <a:effectLst/>
                <a:latin typeface="Arial" panose="020B0604020202020204" pitchFamily="34" charset="0"/>
              </a:rPr>
              <a:t>Product platform replacement: impact of performance objectives, innovation speed, and competition </a:t>
            </a:r>
            <a:r>
              <a:rPr kumimoji="1" lang="en-US" altLang="ko-KR" sz="800" dirty="0">
                <a:latin typeface="+mj-ea"/>
                <a:ea typeface="+mj-ea"/>
              </a:rPr>
              <a:t>&gt;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33BF54A-B7AC-8374-6F40-174ED067CC55}"/>
              </a:ext>
            </a:extLst>
          </p:cNvPr>
          <p:cNvSpPr txBox="1">
            <a:spLocks/>
          </p:cNvSpPr>
          <p:nvPr/>
        </p:nvSpPr>
        <p:spPr>
          <a:xfrm>
            <a:off x="603762" y="1181180"/>
            <a:ext cx="2349917" cy="48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If pre-planned duration = 5</a:t>
            </a:r>
            <a:endParaRPr lang="ko-KR" altLang="en-US" sz="1400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137390A6-D949-FE29-AAA6-C1464216A022}"/>
              </a:ext>
            </a:extLst>
          </p:cNvPr>
          <p:cNvSpPr txBox="1">
            <a:spLocks/>
          </p:cNvSpPr>
          <p:nvPr/>
        </p:nvSpPr>
        <p:spPr>
          <a:xfrm>
            <a:off x="5051283" y="1564693"/>
            <a:ext cx="4067135" cy="2564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Reasons</a:t>
            </a:r>
            <a:r>
              <a:rPr lang="en-US" altLang="ko-KR" sz="1600" dirty="0"/>
              <a:t> : 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Relative obsolescence</a:t>
            </a:r>
          </a:p>
          <a:p>
            <a:pPr marL="400050" indent="-400050">
              <a:buAutoNum type="romanLcParenR"/>
            </a:pPr>
            <a:r>
              <a:rPr lang="en-US" altLang="ko-KR" sz="1600" dirty="0">
                <a:solidFill>
                  <a:srgbClr val="FF0000"/>
                </a:solidFill>
              </a:rPr>
              <a:t>Dynamic exogeneous factors</a:t>
            </a:r>
          </a:p>
          <a:p>
            <a:pPr marL="400050" indent="-400050">
              <a:buAutoNum type="romanLcParenR"/>
            </a:pPr>
            <a:r>
              <a:rPr lang="en-US" altLang="ko-KR" sz="1600" dirty="0">
                <a:solidFill>
                  <a:srgbClr val="FF0000"/>
                </a:solidFill>
              </a:rPr>
              <a:t>Internal complexity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The gap between  design and application stage</a:t>
            </a:r>
          </a:p>
          <a:p>
            <a:r>
              <a:rPr lang="en-US" altLang="ko-KR" b="1" dirty="0"/>
              <a:t>Existing way :</a:t>
            </a:r>
          </a:p>
          <a:p>
            <a:r>
              <a:rPr lang="en-US" altLang="ko-KR" sz="1600" dirty="0">
                <a:sym typeface="Wingdings" pitchFamily="2" charset="2"/>
              </a:rPr>
              <a:t>    Make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flexible  product platform design (config)</a:t>
            </a:r>
            <a:endParaRPr lang="en-US" altLang="ko-KR" sz="1600" b="1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4232FB34-3C75-67B1-92AC-86D679E86B3F}"/>
              </a:ext>
            </a:extLst>
          </p:cNvPr>
          <p:cNvSpPr txBox="1">
            <a:spLocks/>
          </p:cNvSpPr>
          <p:nvPr/>
        </p:nvSpPr>
        <p:spPr>
          <a:xfrm>
            <a:off x="256614" y="4358946"/>
            <a:ext cx="8096275" cy="1620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600" dirty="0"/>
              <a:t> that deal with customer requirement</a:t>
            </a:r>
            <a:br>
              <a:rPr lang="en-US" altLang="ko-KR" sz="1600" dirty="0"/>
            </a:br>
            <a:r>
              <a:rPr lang="en-US" altLang="ko-KR" sz="1600" dirty="0"/>
              <a:t>       - Need microscopic view of adaptability (Module or component level)</a:t>
            </a:r>
            <a:br>
              <a:rPr lang="en-US" altLang="ko-KR" sz="1600" dirty="0"/>
            </a:br>
            <a:r>
              <a:rPr lang="en-US" altLang="ko-KR" sz="1600" dirty="0"/>
              <a:t>       - Change management with </a:t>
            </a:r>
            <a:r>
              <a:rPr lang="en-US" altLang="ko-KR" sz="16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>
                <a:solidFill>
                  <a:srgbClr val="FF0000"/>
                </a:solidFill>
              </a:rPr>
              <a:t>     </a:t>
            </a:r>
            <a:r>
              <a:rPr lang="en-US" altLang="ko-KR" sz="1600" dirty="0"/>
              <a:t>  - </a:t>
            </a:r>
            <a:r>
              <a:rPr lang="en-US" altLang="ko-KR" sz="1600" dirty="0">
                <a:solidFill>
                  <a:srgbClr val="FF0000"/>
                </a:solidFill>
              </a:rPr>
              <a:t>Additional effort </a:t>
            </a:r>
            <a:r>
              <a:rPr lang="en-US" altLang="ko-KR" sz="1600" dirty="0"/>
              <a:t>to reduce the impact towards platform</a:t>
            </a:r>
            <a:r>
              <a:rPr lang="ko-KR" altLang="en-US" sz="1600" dirty="0"/>
              <a:t> </a:t>
            </a:r>
            <a:r>
              <a:rPr lang="en-US" altLang="ko-KR" sz="1600" dirty="0"/>
              <a:t>vs platform maturity acceleration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8D70545E-EBBC-FCA1-9957-D1691FCFAB5A}"/>
              </a:ext>
            </a:extLst>
          </p:cNvPr>
          <p:cNvCxnSpPr/>
          <p:nvPr/>
        </p:nvCxnSpPr>
        <p:spPr>
          <a:xfrm>
            <a:off x="0" y="4192313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3FA30D-3668-5B0B-E52D-22B611EACBFB}"/>
              </a:ext>
            </a:extLst>
          </p:cNvPr>
          <p:cNvSpPr txBox="1"/>
          <p:nvPr/>
        </p:nvSpPr>
        <p:spPr>
          <a:xfrm>
            <a:off x="4088921" y="1762688"/>
            <a:ext cx="253039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900" dirty="0"/>
              <a:t>d=4</a:t>
            </a:r>
          </a:p>
          <a:p>
            <a:pPr algn="ctr"/>
            <a:r>
              <a:rPr kumimoji="1" lang="en-US" altLang="ko-KR" sz="900" dirty="0"/>
              <a:t>d=3</a:t>
            </a:r>
          </a:p>
          <a:p>
            <a:pPr algn="ctr"/>
            <a:r>
              <a:rPr kumimoji="1" lang="en-US" altLang="ko-KR" sz="900" dirty="0"/>
              <a:t>d=2</a:t>
            </a:r>
            <a:endParaRPr kumimoji="1" lang="ko-Kore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E9F0966-F5BE-5F6D-43F5-379FFFFD7D0E}"/>
              </a:ext>
            </a:extLst>
          </p:cNvPr>
          <p:cNvGrpSpPr/>
          <p:nvPr/>
        </p:nvGrpSpPr>
        <p:grpSpPr>
          <a:xfrm>
            <a:off x="137673" y="705961"/>
            <a:ext cx="8579607" cy="3423351"/>
            <a:chOff x="-9468449" y="1513891"/>
            <a:chExt cx="8579607" cy="34233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8DFEB8-5DFD-E8F3-8767-EF6EBB1F2B76}"/>
                </a:ext>
              </a:extLst>
            </p:cNvPr>
            <p:cNvSpPr/>
            <p:nvPr/>
          </p:nvSpPr>
          <p:spPr>
            <a:xfrm>
              <a:off x="-9468449" y="1513891"/>
              <a:ext cx="8579607" cy="3423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A7ED749-BA71-8DEA-620A-EC13AB63C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088975" y="2038789"/>
              <a:ext cx="3359519" cy="283503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A2EEA45-D31B-4D04-386F-524952C23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601176" y="2037340"/>
              <a:ext cx="3359518" cy="2879587"/>
            </a:xfrm>
            <a:prstGeom prst="rect">
              <a:avLst/>
            </a:prstGeom>
          </p:spPr>
        </p:pic>
        <p:sp>
          <p:nvSpPr>
            <p:cNvPr id="19" name="오른쪽 화살표[R] 18">
              <a:extLst>
                <a:ext uri="{FF2B5EF4-FFF2-40B4-BE49-F238E27FC236}">
                  <a16:creationId xmlns:a16="http://schemas.microsoft.com/office/drawing/2014/main" id="{5D9C81F4-34E6-273A-B6BC-C9069831936F}"/>
                </a:ext>
              </a:extLst>
            </p:cNvPr>
            <p:cNvSpPr/>
            <p:nvPr/>
          </p:nvSpPr>
          <p:spPr>
            <a:xfrm>
              <a:off x="-5729456" y="3322605"/>
              <a:ext cx="761447" cy="35965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3190B5-7FD4-B9E1-C1A7-B469D15541EB}"/>
                </a:ext>
              </a:extLst>
            </p:cNvPr>
            <p:cNvSpPr txBox="1"/>
            <p:nvPr/>
          </p:nvSpPr>
          <p:spPr>
            <a:xfrm>
              <a:off x="-8648700" y="1591622"/>
              <a:ext cx="19685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2000" b="1" spc="-40" dirty="0">
                  <a:latin typeface="+mn-ea"/>
                </a:rPr>
                <a:t>Before</a:t>
              </a:r>
              <a:endParaRPr kumimoji="1" lang="ko-Kore-KR" altLang="en-US" sz="2000" b="1" spc="-4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CFB917-7330-11A5-D126-9213798EA059}"/>
                </a:ext>
              </a:extLst>
            </p:cNvPr>
            <p:cNvSpPr txBox="1"/>
            <p:nvPr/>
          </p:nvSpPr>
          <p:spPr>
            <a:xfrm>
              <a:off x="-4127500" y="1583211"/>
              <a:ext cx="19685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2000" b="1" spc="-40" dirty="0">
                  <a:latin typeface="+mn-ea"/>
                </a:rPr>
                <a:t>After</a:t>
              </a:r>
              <a:endParaRPr kumimoji="1" lang="ko-Kore-KR" altLang="en-US" sz="2000" b="1" spc="-40" dirty="0">
                <a:latin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DF98671-D73F-D0EF-F3B1-64FBB6F71781}"/>
              </a:ext>
            </a:extLst>
          </p:cNvPr>
          <p:cNvSpPr txBox="1"/>
          <p:nvPr/>
        </p:nvSpPr>
        <p:spPr>
          <a:xfrm>
            <a:off x="2692984" y="3821535"/>
            <a:ext cx="3703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>
                <a:latin typeface="+mj-ea"/>
                <a:ea typeface="+mj-ea"/>
                <a:sym typeface="Wingdings" pitchFamily="2" charset="2"/>
              </a:rPr>
              <a:t>d =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max</a:t>
            </a:r>
            <a:r>
              <a:rPr kumimoji="1" lang="en-US" altLang="ko-KR" sz="1400" dirty="0">
                <a:latin typeface="+mj-ea"/>
                <a:ea typeface="+mj-ea"/>
                <a:sym typeface="Wingdings" pitchFamily="2" charset="2"/>
              </a:rPr>
              <a:t>(MS</a:t>
            </a:r>
            <a:r>
              <a:rPr kumimoji="1" lang="en-US" altLang="ko-KR" sz="1400" baseline="-25000" dirty="0">
                <a:latin typeface="+mj-ea"/>
                <a:ea typeface="+mj-ea"/>
                <a:sym typeface="Wingdings" pitchFamily="2" charset="2"/>
              </a:rPr>
              <a:t>1</a:t>
            </a:r>
            <a:r>
              <a:rPr kumimoji="1" lang="en-US" altLang="ko-KR" sz="1400" dirty="0">
                <a:latin typeface="+mj-ea"/>
                <a:ea typeface="+mj-ea"/>
                <a:sym typeface="Wingdings" pitchFamily="2" charset="2"/>
              </a:rPr>
              <a:t> ,MS</a:t>
            </a:r>
            <a:r>
              <a:rPr kumimoji="1" lang="en-US" altLang="ko-KR" sz="1400" baseline="-25000" dirty="0">
                <a:latin typeface="+mj-ea"/>
                <a:ea typeface="+mj-ea"/>
                <a:sym typeface="Wingdings" pitchFamily="2" charset="2"/>
              </a:rPr>
              <a:t>2</a:t>
            </a:r>
            <a:r>
              <a:rPr kumimoji="1" lang="en-US" altLang="ko-KR" sz="1400" dirty="0">
                <a:latin typeface="+mj-ea"/>
                <a:ea typeface="+mj-ea"/>
                <a:sym typeface="Wingdings" pitchFamily="2" charset="2"/>
              </a:rPr>
              <a:t> ,MS</a:t>
            </a:r>
            <a:r>
              <a:rPr kumimoji="1" lang="en-US" altLang="ko-KR" sz="1400" baseline="-25000" dirty="0">
                <a:latin typeface="+mj-ea"/>
                <a:ea typeface="+mj-ea"/>
                <a:sym typeface="Wingdings" pitchFamily="2" charset="2"/>
              </a:rPr>
              <a:t>3</a:t>
            </a:r>
            <a:r>
              <a:rPr kumimoji="1" lang="en-US" altLang="ko-KR" sz="1400" dirty="0">
                <a:latin typeface="+mj-ea"/>
                <a:ea typeface="+mj-ea"/>
                <a:sym typeface="Wingdings" pitchFamily="2" charset="2"/>
              </a:rPr>
              <a:t> ,MS</a:t>
            </a:r>
            <a:r>
              <a:rPr kumimoji="1" lang="en-US" altLang="ko-KR" sz="1400" baseline="-25000" dirty="0">
                <a:latin typeface="+mj-ea"/>
                <a:ea typeface="+mj-ea"/>
                <a:sym typeface="Wingdings" pitchFamily="2" charset="2"/>
              </a:rPr>
              <a:t>4</a:t>
            </a:r>
            <a:r>
              <a:rPr kumimoji="1" lang="en-US" altLang="ko-KR" sz="1400" dirty="0">
                <a:latin typeface="+mj-ea"/>
                <a:ea typeface="+mj-ea"/>
                <a:sym typeface="Wingdings" pitchFamily="2" charset="2"/>
              </a:rPr>
              <a:t> ,MS</a:t>
            </a:r>
            <a:r>
              <a:rPr kumimoji="1" lang="en-US" altLang="ko-KR" sz="1400" baseline="-25000" dirty="0">
                <a:latin typeface="+mj-ea"/>
                <a:ea typeface="+mj-ea"/>
                <a:sym typeface="Wingdings" pitchFamily="2" charset="2"/>
              </a:rPr>
              <a:t>5 </a:t>
            </a:r>
            <a:r>
              <a:rPr kumimoji="1" lang="en-US" altLang="ko-KR" sz="1400" dirty="0">
                <a:latin typeface="+mj-ea"/>
                <a:ea typeface="+mj-ea"/>
                <a:sym typeface="Wingdings" pitchFamily="2" charset="2"/>
              </a:rPr>
              <a:t>…)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47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>
            <a:extLst>
              <a:ext uri="{FF2B5EF4-FFF2-40B4-BE49-F238E27FC236}">
                <a16:creationId xmlns:a16="http://schemas.microsoft.com/office/drawing/2014/main" id="{29F5A484-9B5F-2509-FAE5-FE6D76B1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46" y="1121573"/>
            <a:ext cx="2876182" cy="2188154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49E210-C5DF-881D-FFF7-C3ABFB485908}"/>
              </a:ext>
            </a:extLst>
          </p:cNvPr>
          <p:cNvSpPr txBox="1">
            <a:spLocks/>
          </p:cNvSpPr>
          <p:nvPr/>
        </p:nvSpPr>
        <p:spPr>
          <a:xfrm>
            <a:off x="88870" y="4970574"/>
            <a:ext cx="8096275" cy="1620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Direct cost : </a:t>
            </a:r>
            <a:r>
              <a:rPr lang="ko-KR" altLang="en-US" sz="1600" b="1" dirty="0"/>
              <a:t>단순 그 모듈을 통해 </a:t>
            </a:r>
            <a:r>
              <a:rPr lang="en-US" altLang="ko-KR" sz="1600" b="1" dirty="0"/>
              <a:t>FR</a:t>
            </a:r>
            <a:r>
              <a:rPr lang="ko-KR" altLang="en-US" sz="1600" b="1" dirty="0"/>
              <a:t>을 해결하는 과정속에서 발생하는 </a:t>
            </a:r>
            <a:r>
              <a:rPr lang="en-US" altLang="ko-KR" sz="1600" b="1" dirty="0"/>
              <a:t>cost</a:t>
            </a:r>
          </a:p>
          <a:p>
            <a:r>
              <a:rPr lang="en-US" altLang="ko-KR" sz="1600" b="1" dirty="0"/>
              <a:t>Additional effort : </a:t>
            </a:r>
            <a:r>
              <a:rPr lang="ko-KR" altLang="en-US" sz="1600" b="1" dirty="0"/>
              <a:t>앞 단의 </a:t>
            </a:r>
            <a:r>
              <a:rPr lang="en-US" altLang="ko-KR" sz="1600" b="1" dirty="0"/>
              <a:t>candidate</a:t>
            </a:r>
            <a:r>
              <a:rPr lang="ko-KR" altLang="en-US" sz="1600" b="1" dirty="0"/>
              <a:t>로 인한 </a:t>
            </a:r>
            <a:r>
              <a:rPr lang="en-US" altLang="ko-KR" sz="1600" b="1" dirty="0"/>
              <a:t>PC</a:t>
            </a:r>
            <a:r>
              <a:rPr lang="ko-KR" altLang="en-US" sz="1600" b="1" dirty="0"/>
              <a:t>와의 </a:t>
            </a:r>
            <a:r>
              <a:rPr lang="en-US" altLang="ko-KR" sz="1600" b="1" dirty="0"/>
              <a:t>dependency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relaxation </a:t>
            </a:r>
            <a:r>
              <a:rPr lang="ko-KR" altLang="en-US" sz="1600" b="1" dirty="0"/>
              <a:t>하는 노력</a:t>
            </a:r>
            <a:br>
              <a:rPr lang="en-US" altLang="ko-KR" sz="1600" b="1" dirty="0"/>
            </a:br>
            <a:r>
              <a:rPr lang="en-US" altLang="ko-KR" sz="1600" b="1" dirty="0"/>
              <a:t>   </a:t>
            </a:r>
            <a:r>
              <a:rPr lang="en-US" altLang="ko-KR" sz="1600" b="1" dirty="0">
                <a:sym typeface="Wingdings" panose="05000000000000000000" pitchFamily="2" charset="2"/>
              </a:rPr>
              <a:t> platform </a:t>
            </a:r>
            <a:r>
              <a:rPr lang="ko-KR" altLang="en-US" sz="1600" b="1" dirty="0">
                <a:sym typeface="Wingdings" panose="05000000000000000000" pitchFamily="2" charset="2"/>
              </a:rPr>
              <a:t>간의 </a:t>
            </a:r>
            <a:r>
              <a:rPr lang="en-US" altLang="ko-KR" sz="1600" b="1" dirty="0">
                <a:sym typeface="Wingdings" panose="05000000000000000000" pitchFamily="2" charset="2"/>
              </a:rPr>
              <a:t>independence</a:t>
            </a:r>
            <a:r>
              <a:rPr lang="ko-KR" altLang="en-US" sz="16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6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600" b="1" dirty="0"/>
              <a:t> </a:t>
            </a:r>
            <a:endParaRPr lang="en-US" altLang="ko-KR" sz="1400" dirty="0"/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DC2063B8-A230-AB27-50BE-1163675A2CDF}"/>
              </a:ext>
            </a:extLst>
          </p:cNvPr>
          <p:cNvGrpSpPr/>
          <p:nvPr/>
        </p:nvGrpSpPr>
        <p:grpSpPr>
          <a:xfrm>
            <a:off x="2464852" y="575302"/>
            <a:ext cx="3326804" cy="3563343"/>
            <a:chOff x="129615" y="711020"/>
            <a:chExt cx="3326804" cy="35633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8C86C21-2286-3BDB-EA54-EAED59BD6FB5}"/>
                </a:ext>
              </a:extLst>
            </p:cNvPr>
            <p:cNvGrpSpPr/>
            <p:nvPr/>
          </p:nvGrpSpPr>
          <p:grpSpPr>
            <a:xfrm>
              <a:off x="129615" y="711020"/>
              <a:ext cx="3021548" cy="3558154"/>
              <a:chOff x="213127" y="330927"/>
              <a:chExt cx="3021548" cy="35581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690F00A-3B03-4B49-CC66-68FF01192786}"/>
                  </a:ext>
                </a:extLst>
              </p:cNvPr>
              <p:cNvGrpSpPr/>
              <p:nvPr/>
            </p:nvGrpSpPr>
            <p:grpSpPr>
              <a:xfrm>
                <a:off x="340126" y="330927"/>
                <a:ext cx="2894549" cy="3558154"/>
                <a:chOff x="2598710" y="1211459"/>
                <a:chExt cx="2455189" cy="355815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E8F8E3-19C8-801C-6362-C713D83FA68E}"/>
                    </a:ext>
                  </a:extLst>
                </p:cNvPr>
                <p:cNvSpPr txBox="1"/>
                <p:nvPr/>
              </p:nvSpPr>
              <p:spPr>
                <a:xfrm>
                  <a:off x="2767473" y="1211459"/>
                  <a:ext cx="217014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ore-KR" sz="1400" b="1" dirty="0">
                      <a:latin typeface="NanumSquareOTF Bold" panose="020B0600000101010101" pitchFamily="34" charset="-127"/>
                      <a:ea typeface="NanumSquareOTF Bold" panose="020B0600000101010101" pitchFamily="34" charset="-127"/>
                      <a:sym typeface="Wingdings" pitchFamily="2" charset="2"/>
                    </a:rPr>
                    <a:t>Multiple</a:t>
                  </a:r>
                  <a:r>
                    <a:rPr lang="ko-Kore-KR" altLang="en-US" sz="1400" b="1" dirty="0">
                      <a:latin typeface="NanumSquareOTF Bold" panose="020B0600000101010101" pitchFamily="34" charset="-127"/>
                      <a:ea typeface="NanumSquareOTF Bold" panose="020B0600000101010101" pitchFamily="34" charset="-127"/>
                      <a:sym typeface="Wingdings" pitchFamily="2" charset="2"/>
                    </a:rPr>
                    <a:t> </a:t>
                  </a:r>
                  <a:r>
                    <a:rPr lang="en-US" altLang="ko-Kore-KR" sz="1400" b="1" dirty="0">
                      <a:latin typeface="NanumSquareOTF Bold" panose="020B0600000101010101" pitchFamily="34" charset="-127"/>
                      <a:ea typeface="NanumSquareOTF Bold" panose="020B0600000101010101" pitchFamily="34" charset="-127"/>
                      <a:sym typeface="Wingdings" pitchFamily="2" charset="2"/>
                    </a:rPr>
                    <a:t>c</a:t>
                  </a:r>
                  <a:r>
                    <a:rPr lang="en-US" altLang="ko-KR" sz="1400" b="1" dirty="0">
                      <a:latin typeface="NanumSquareOTF Bold" panose="020B0600000101010101" pitchFamily="34" charset="-127"/>
                      <a:ea typeface="NanumSquareOTF Bold" panose="020B0600000101010101" pitchFamily="34" charset="-127"/>
                      <a:sym typeface="Wingdings" pitchFamily="2" charset="2"/>
                    </a:rPr>
                    <a:t>andidate for FR</a:t>
                  </a:r>
                  <a:r>
                    <a:rPr lang="en-US" altLang="ko-KR" sz="1400" b="1" baseline="-25000" dirty="0">
                      <a:latin typeface="NanumSquareOTF Bold" panose="020B0600000101010101" pitchFamily="34" charset="-127"/>
                      <a:ea typeface="NanumSquareOTF Bold" panose="020B0600000101010101" pitchFamily="34" charset="-127"/>
                      <a:sym typeface="Wingdings" pitchFamily="2" charset="2"/>
                    </a:rPr>
                    <a:t>1</a:t>
                  </a:r>
                  <a:endParaRPr lang="en-US" altLang="ko-KR" sz="1400" b="1" dirty="0">
                    <a:latin typeface="NanumSquareOTF Bold" panose="020B0600000101010101" pitchFamily="34" charset="-127"/>
                    <a:ea typeface="NanumSquareOTF Bold" panose="020B0600000101010101" pitchFamily="34" charset="-127"/>
                    <a:sym typeface="Wingdings" pitchFamily="2" charset="2"/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BF827C2-E8AE-CE8A-112C-E876D73F5063}"/>
                    </a:ext>
                  </a:extLst>
                </p:cNvPr>
                <p:cNvSpPr/>
                <p:nvPr/>
              </p:nvSpPr>
              <p:spPr>
                <a:xfrm>
                  <a:off x="2776370" y="2400062"/>
                  <a:ext cx="2277529" cy="325963"/>
                </a:xfrm>
                <a:prstGeom prst="rect">
                  <a:avLst/>
                </a:prstGeom>
                <a:solidFill>
                  <a:srgbClr val="FF0000">
                    <a:alpha val="26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6C558601-D3CD-9EDD-251B-B913A142E9EC}"/>
                    </a:ext>
                  </a:extLst>
                </p:cNvPr>
                <p:cNvSpPr/>
                <p:nvPr/>
              </p:nvSpPr>
              <p:spPr>
                <a:xfrm>
                  <a:off x="2749180" y="3008033"/>
                  <a:ext cx="2304719" cy="325963"/>
                </a:xfrm>
                <a:prstGeom prst="rect">
                  <a:avLst/>
                </a:prstGeom>
                <a:solidFill>
                  <a:srgbClr val="1D6FA9">
                    <a:alpha val="26000"/>
                  </a:srgb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highlight>
                      <a:srgbClr val="1D6FA9"/>
                    </a:highlight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EA67FEF-5183-F464-D96B-A523AE1AD083}"/>
                    </a:ext>
                  </a:extLst>
                </p:cNvPr>
                <p:cNvSpPr/>
                <p:nvPr/>
              </p:nvSpPr>
              <p:spPr>
                <a:xfrm>
                  <a:off x="2598710" y="4142281"/>
                  <a:ext cx="421492" cy="232152"/>
                </a:xfrm>
                <a:prstGeom prst="rect">
                  <a:avLst/>
                </a:prstGeom>
                <a:solidFill>
                  <a:srgbClr val="1D6FA9">
                    <a:alpha val="26000"/>
                  </a:srgb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highlight>
                      <a:srgbClr val="1D6FA9"/>
                    </a:highlight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6D9894E-9889-4E87-5BFD-94FE99CD4157}"/>
                    </a:ext>
                  </a:extLst>
                </p:cNvPr>
                <p:cNvSpPr/>
                <p:nvPr/>
              </p:nvSpPr>
              <p:spPr>
                <a:xfrm>
                  <a:off x="2598710" y="4537461"/>
                  <a:ext cx="421492" cy="232152"/>
                </a:xfrm>
                <a:prstGeom prst="rect">
                  <a:avLst/>
                </a:prstGeom>
                <a:solidFill>
                  <a:srgbClr val="FF0000">
                    <a:alpha val="26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highlight>
                      <a:srgbClr val="1D6FA9"/>
                    </a:highlight>
                  </a:endParaRPr>
                </a:p>
              </p:txBody>
            </p:sp>
          </p:grpSp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FDF4795-E80A-270D-311E-31F85DBB1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0495" y="552842"/>
                <a:ext cx="915690" cy="3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rgbClr val="FF0000"/>
                    </a:solidFill>
                  </a:rPr>
                  <a:t>= Module</a:t>
                </a:r>
              </a:p>
            </p:txBody>
          </p:sp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B898CC39-F041-D772-9176-6935D9449DB2}"/>
                  </a:ext>
                </a:extLst>
              </p:cNvPr>
              <p:cNvSpPr txBox="1">
                <a:spLocks/>
              </p:cNvSpPr>
              <p:nvPr/>
            </p:nvSpPr>
            <p:spPr>
              <a:xfrm rot="5400000">
                <a:off x="-145495" y="1800850"/>
                <a:ext cx="1043207" cy="3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rgbClr val="FF0000"/>
                    </a:solidFill>
                  </a:rPr>
                  <a:t>= Candidate</a:t>
                </a:r>
              </a:p>
            </p:txBody>
          </p:sp>
        </p:grp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4E8CCDFC-7E3E-DCC2-A832-33D87FCF8683}"/>
                </a:ext>
              </a:extLst>
            </p:cNvPr>
            <p:cNvSpPr txBox="1">
              <a:spLocks/>
            </p:cNvSpPr>
            <p:nvPr/>
          </p:nvSpPr>
          <p:spPr>
            <a:xfrm>
              <a:off x="753534" y="3567529"/>
              <a:ext cx="266700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: Optimal decision </a:t>
              </a:r>
              <a:r>
                <a:rPr lang="en-US" altLang="ko-KR" sz="1400" dirty="0">
                  <a:solidFill>
                    <a:srgbClr val="1D6FA9"/>
                  </a:solidFill>
                </a:rPr>
                <a:t>with</a:t>
              </a:r>
              <a:r>
                <a:rPr lang="en-US" altLang="ko-KR" sz="1400" dirty="0"/>
                <a:t> additional effort  </a:t>
              </a:r>
              <a:endParaRPr lang="en-US" altLang="ko-KR" sz="1200" dirty="0"/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45F395CC-22C9-645E-D124-77550F2E8A6E}"/>
                </a:ext>
              </a:extLst>
            </p:cNvPr>
            <p:cNvSpPr txBox="1">
              <a:spLocks/>
            </p:cNvSpPr>
            <p:nvPr/>
          </p:nvSpPr>
          <p:spPr>
            <a:xfrm>
              <a:off x="753534" y="3967898"/>
              <a:ext cx="2702885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: Optimal decision </a:t>
              </a:r>
              <a:r>
                <a:rPr lang="en-US" altLang="ko-KR" sz="1400" dirty="0">
                  <a:solidFill>
                    <a:srgbClr val="FF0000"/>
                  </a:solidFill>
                </a:rPr>
                <a:t>without</a:t>
              </a:r>
              <a:r>
                <a:rPr lang="en-US" altLang="ko-KR" sz="1400" dirty="0"/>
                <a:t> additional effort  </a:t>
              </a:r>
              <a:endParaRPr lang="en-US" altLang="ko-KR" sz="1200" dirty="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09A635-B4C9-E27A-DB20-22E387D73B55}"/>
              </a:ext>
            </a:extLst>
          </p:cNvPr>
          <p:cNvGrpSpPr/>
          <p:nvPr/>
        </p:nvGrpSpPr>
        <p:grpSpPr>
          <a:xfrm>
            <a:off x="82589" y="1240846"/>
            <a:ext cx="2070636" cy="1899502"/>
            <a:chOff x="3760770" y="1104962"/>
            <a:chExt cx="2070636" cy="1899502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B28DA2F-ED10-93A2-12A5-C1E61FA70E10}"/>
                </a:ext>
              </a:extLst>
            </p:cNvPr>
            <p:cNvGrpSpPr/>
            <p:nvPr/>
          </p:nvGrpSpPr>
          <p:grpSpPr>
            <a:xfrm>
              <a:off x="3946105" y="1523877"/>
              <a:ext cx="1844457" cy="1480587"/>
              <a:chOff x="3539566" y="1527540"/>
              <a:chExt cx="1844457" cy="1480587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C5737D5F-7D7C-CED9-B9E0-81CF2CF85C35}"/>
                  </a:ext>
                </a:extLst>
              </p:cNvPr>
              <p:cNvGrpSpPr/>
              <p:nvPr/>
            </p:nvGrpSpPr>
            <p:grpSpPr>
              <a:xfrm>
                <a:off x="3539566" y="1527540"/>
                <a:ext cx="1791415" cy="1480587"/>
                <a:chOff x="3513615" y="689342"/>
                <a:chExt cx="2737579" cy="22625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959EAB88-F0E9-B893-9FC7-41B96D423880}"/>
                    </a:ext>
                  </a:extLst>
                </p:cNvPr>
                <p:cNvSpPr/>
                <p:nvPr/>
              </p:nvSpPr>
              <p:spPr>
                <a:xfrm>
                  <a:off x="4354770" y="689342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F12EB140-49F8-4207-7769-D3C284DCC69B}"/>
                    </a:ext>
                  </a:extLst>
                </p:cNvPr>
                <p:cNvSpPr/>
                <p:nvPr/>
              </p:nvSpPr>
              <p:spPr>
                <a:xfrm>
                  <a:off x="3513615" y="1942231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57B3B6E-75C0-95DB-BC2E-E921F07532ED}"/>
                    </a:ext>
                  </a:extLst>
                </p:cNvPr>
                <p:cNvSpPr/>
                <p:nvPr/>
              </p:nvSpPr>
              <p:spPr>
                <a:xfrm>
                  <a:off x="4568881" y="2562955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BEE7A89B-943C-4513-EBAB-BA5741F543F4}"/>
                    </a:ext>
                  </a:extLst>
                </p:cNvPr>
                <p:cNvSpPr/>
                <p:nvPr/>
              </p:nvSpPr>
              <p:spPr>
                <a:xfrm>
                  <a:off x="5862226" y="1059928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B2D96F8E-0C15-0767-0937-9170A6A0B701}"/>
                    </a:ext>
                  </a:extLst>
                </p:cNvPr>
                <p:cNvSpPr/>
                <p:nvPr/>
              </p:nvSpPr>
              <p:spPr>
                <a:xfrm>
                  <a:off x="5667742" y="2250709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A60906AE-AE78-F487-3E59-3FB0CCDFA368}"/>
                    </a:ext>
                  </a:extLst>
                </p:cNvPr>
                <p:cNvCxnSpPr>
                  <a:cxnSpLocks/>
                  <a:stCxn id="49" idx="7"/>
                  <a:endCxn id="70" idx="1"/>
                </p:cNvCxnSpPr>
                <p:nvPr/>
              </p:nvCxnSpPr>
              <p:spPr>
                <a:xfrm flipV="1">
                  <a:off x="3845620" y="1741015"/>
                  <a:ext cx="720132" cy="2581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6FBFA7F-6E39-53A2-9CD0-8F023D5A418F}"/>
                    </a:ext>
                  </a:extLst>
                </p:cNvPr>
                <p:cNvCxnSpPr>
                  <a:cxnSpLocks/>
                  <a:stCxn id="50" idx="0"/>
                  <a:endCxn id="70" idx="2"/>
                </p:cNvCxnSpPr>
                <p:nvPr/>
              </p:nvCxnSpPr>
              <p:spPr>
                <a:xfrm flipV="1">
                  <a:off x="4763366" y="1903817"/>
                  <a:ext cx="43594" cy="659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76C4C9C3-D29F-34A1-F2C1-62F43D13A7BE}"/>
                    </a:ext>
                  </a:extLst>
                </p:cNvPr>
                <p:cNvCxnSpPr>
                  <a:cxnSpLocks/>
                  <a:stCxn id="53" idx="1"/>
                  <a:endCxn id="70" idx="3"/>
                </p:cNvCxnSpPr>
                <p:nvPr/>
              </p:nvCxnSpPr>
              <p:spPr>
                <a:xfrm flipH="1" flipV="1">
                  <a:off x="5048166" y="1741015"/>
                  <a:ext cx="676539" cy="5666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4BFC8625-4BEB-984F-8466-22AE9E8A770E}"/>
                    </a:ext>
                  </a:extLst>
                </p:cNvPr>
                <p:cNvCxnSpPr>
                  <a:cxnSpLocks/>
                  <a:stCxn id="52" idx="2"/>
                  <a:endCxn id="44" idx="6"/>
                </p:cNvCxnSpPr>
                <p:nvPr/>
              </p:nvCxnSpPr>
              <p:spPr>
                <a:xfrm flipH="1" flipV="1">
                  <a:off x="4743739" y="883826"/>
                  <a:ext cx="1118487" cy="3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EEE2F08-DE8F-8FA8-785A-9E1BFF8AC166}"/>
                    </a:ext>
                  </a:extLst>
                </p:cNvPr>
                <p:cNvCxnSpPr>
                  <a:cxnSpLocks/>
                  <a:stCxn id="44" idx="5"/>
                  <a:endCxn id="70" idx="0"/>
                </p:cNvCxnSpPr>
                <p:nvPr/>
              </p:nvCxnSpPr>
              <p:spPr>
                <a:xfrm>
                  <a:off x="4686775" y="1021347"/>
                  <a:ext cx="120184" cy="556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B1996A84-4E2B-DC0F-1A20-0B8580F4C610}"/>
                    </a:ext>
                  </a:extLst>
                </p:cNvPr>
                <p:cNvSpPr/>
                <p:nvPr/>
              </p:nvSpPr>
              <p:spPr>
                <a:xfrm>
                  <a:off x="4565752" y="1578212"/>
                  <a:ext cx="482414" cy="32560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BA3716C0-7DB2-2559-8436-9BB6ABF491FC}"/>
                    </a:ext>
                  </a:extLst>
                </p:cNvPr>
                <p:cNvCxnSpPr>
                  <a:cxnSpLocks/>
                  <a:stCxn id="53" idx="0"/>
                  <a:endCxn id="52" idx="4"/>
                </p:cNvCxnSpPr>
                <p:nvPr/>
              </p:nvCxnSpPr>
              <p:spPr>
                <a:xfrm flipV="1">
                  <a:off x="5862226" y="1448896"/>
                  <a:ext cx="194484" cy="801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3077FC2-A805-3E7F-6A3F-8127C8B3EF79}"/>
                  </a:ext>
                </a:extLst>
              </p:cNvPr>
              <p:cNvSpPr txBox="1"/>
              <p:nvPr/>
            </p:nvSpPr>
            <p:spPr>
              <a:xfrm rot="20700000">
                <a:off x="3845409" y="2054744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BB34DB6-D73F-E4EF-F933-8B9E7948B3E7}"/>
                  </a:ext>
                </a:extLst>
              </p:cNvPr>
              <p:cNvSpPr txBox="1"/>
              <p:nvPr/>
            </p:nvSpPr>
            <p:spPr>
              <a:xfrm rot="16418477">
                <a:off x="4100034" y="238783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3CADF18-644E-6CFA-026B-89B5CF857F65}"/>
                  </a:ext>
                </a:extLst>
              </p:cNvPr>
              <p:cNvSpPr txBox="1"/>
              <p:nvPr/>
            </p:nvSpPr>
            <p:spPr>
              <a:xfrm rot="4648496">
                <a:off x="4303909" y="1840508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0.3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057188-D73F-8133-EB44-AF718BDDFB7A}"/>
                  </a:ext>
                </a:extLst>
              </p:cNvPr>
              <p:cNvSpPr txBox="1"/>
              <p:nvPr/>
            </p:nvSpPr>
            <p:spPr>
              <a:xfrm rot="1433805">
                <a:off x="4673428" y="1584659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0.1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5C6DC49-6209-4964-8C42-F7234E77E94F}"/>
                  </a:ext>
                </a:extLst>
              </p:cNvPr>
              <p:cNvSpPr txBox="1"/>
              <p:nvPr/>
            </p:nvSpPr>
            <p:spPr>
              <a:xfrm rot="2202361">
                <a:off x="4690820" y="2250103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0.1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65C94D2-4F76-53E0-9103-795FD03481C4}"/>
                  </a:ext>
                </a:extLst>
              </p:cNvPr>
              <p:cNvSpPr txBox="1"/>
              <p:nvPr/>
            </p:nvSpPr>
            <p:spPr>
              <a:xfrm rot="17100000">
                <a:off x="5104314" y="213803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1A6F88F-1181-6F97-7340-1BA3965018FB}"/>
                </a:ext>
              </a:extLst>
            </p:cNvPr>
            <p:cNvSpPr txBox="1"/>
            <p:nvPr/>
          </p:nvSpPr>
          <p:spPr>
            <a:xfrm>
              <a:off x="3760770" y="1104962"/>
              <a:ext cx="2070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sz="14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T-period</a:t>
              </a:r>
              <a:endPara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D64DE1B-D8C9-03FE-7774-BC63F3014E64}"/>
              </a:ext>
            </a:extLst>
          </p:cNvPr>
          <p:cNvGrpSpPr/>
          <p:nvPr/>
        </p:nvGrpSpPr>
        <p:grpSpPr>
          <a:xfrm>
            <a:off x="6538440" y="3020893"/>
            <a:ext cx="2070636" cy="1899502"/>
            <a:chOff x="6471328" y="468028"/>
            <a:chExt cx="2070636" cy="1899502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E4DDC577-093B-A25D-8F5B-BC10C0EE07E1}"/>
                </a:ext>
              </a:extLst>
            </p:cNvPr>
            <p:cNvGrpSpPr/>
            <p:nvPr/>
          </p:nvGrpSpPr>
          <p:grpSpPr>
            <a:xfrm>
              <a:off x="6471328" y="468028"/>
              <a:ext cx="2070636" cy="1899502"/>
              <a:chOff x="3824911" y="1104962"/>
              <a:chExt cx="2070636" cy="1899502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C1C39BD-DE8D-0E2E-CC19-2EB0F9DC9922}"/>
                  </a:ext>
                </a:extLst>
              </p:cNvPr>
              <p:cNvGrpSpPr/>
              <p:nvPr/>
            </p:nvGrpSpPr>
            <p:grpSpPr>
              <a:xfrm>
                <a:off x="4122343" y="1523877"/>
                <a:ext cx="1668219" cy="1480587"/>
                <a:chOff x="3715804" y="1527540"/>
                <a:chExt cx="1668219" cy="1480587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8BD1987C-DBD5-E73C-2E8D-E9289C9D53E2}"/>
                    </a:ext>
                  </a:extLst>
                </p:cNvPr>
                <p:cNvGrpSpPr/>
                <p:nvPr/>
              </p:nvGrpSpPr>
              <p:grpSpPr>
                <a:xfrm>
                  <a:off x="3715804" y="1527540"/>
                  <a:ext cx="1615178" cy="1480587"/>
                  <a:chOff x="3782934" y="689342"/>
                  <a:chExt cx="2468260" cy="2262581"/>
                </a:xfrm>
              </p:grpSpPr>
              <p:sp>
                <p:nvSpPr>
                  <p:cNvPr id="167" name="타원 166">
                    <a:extLst>
                      <a:ext uri="{FF2B5EF4-FFF2-40B4-BE49-F238E27FC236}">
                        <a16:creationId xmlns:a16="http://schemas.microsoft.com/office/drawing/2014/main" id="{354F0CA9-FE9D-8322-B022-0BB231C498C5}"/>
                      </a:ext>
                    </a:extLst>
                  </p:cNvPr>
                  <p:cNvSpPr/>
                  <p:nvPr/>
                </p:nvSpPr>
                <p:spPr>
                  <a:xfrm>
                    <a:off x="4354770" y="689342"/>
                    <a:ext cx="388968" cy="388968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168" name="타원 167">
                    <a:extLst>
                      <a:ext uri="{FF2B5EF4-FFF2-40B4-BE49-F238E27FC236}">
                        <a16:creationId xmlns:a16="http://schemas.microsoft.com/office/drawing/2014/main" id="{8DE3D38B-7655-B3B3-C68A-E48C174C2FA8}"/>
                      </a:ext>
                    </a:extLst>
                  </p:cNvPr>
                  <p:cNvSpPr/>
                  <p:nvPr/>
                </p:nvSpPr>
                <p:spPr>
                  <a:xfrm>
                    <a:off x="3782934" y="1942231"/>
                    <a:ext cx="442124" cy="442124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169" name="타원 168">
                    <a:extLst>
                      <a:ext uri="{FF2B5EF4-FFF2-40B4-BE49-F238E27FC236}">
                        <a16:creationId xmlns:a16="http://schemas.microsoft.com/office/drawing/2014/main" id="{4CCFAB99-1BA6-7D25-4A8E-D12AB3CAE669}"/>
                      </a:ext>
                    </a:extLst>
                  </p:cNvPr>
                  <p:cNvSpPr/>
                  <p:nvPr/>
                </p:nvSpPr>
                <p:spPr>
                  <a:xfrm>
                    <a:off x="4568881" y="2562955"/>
                    <a:ext cx="388968" cy="388968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70" name="타원 169">
                    <a:extLst>
                      <a:ext uri="{FF2B5EF4-FFF2-40B4-BE49-F238E27FC236}">
                        <a16:creationId xmlns:a16="http://schemas.microsoft.com/office/drawing/2014/main" id="{ABE135E3-AC1A-FE10-3952-BB3768B3AE05}"/>
                      </a:ext>
                    </a:extLst>
                  </p:cNvPr>
                  <p:cNvSpPr/>
                  <p:nvPr/>
                </p:nvSpPr>
                <p:spPr>
                  <a:xfrm>
                    <a:off x="5862226" y="1059928"/>
                    <a:ext cx="388968" cy="388968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5</a:t>
                    </a:r>
                    <a:endParaRPr lang="ko-KR" altLang="en-US" dirty="0"/>
                  </a:p>
                </p:txBody>
              </p:sp>
              <p:sp>
                <p:nvSpPr>
                  <p:cNvPr id="171" name="타원 170">
                    <a:extLst>
                      <a:ext uri="{FF2B5EF4-FFF2-40B4-BE49-F238E27FC236}">
                        <a16:creationId xmlns:a16="http://schemas.microsoft.com/office/drawing/2014/main" id="{2EEEB859-A8CC-313E-1BF2-58F71414C57C}"/>
                      </a:ext>
                    </a:extLst>
                  </p:cNvPr>
                  <p:cNvSpPr/>
                  <p:nvPr/>
                </p:nvSpPr>
                <p:spPr>
                  <a:xfrm>
                    <a:off x="5667742" y="2250709"/>
                    <a:ext cx="388968" cy="388968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4</a:t>
                    </a:r>
                    <a:endParaRPr lang="ko-KR" altLang="en-US" dirty="0"/>
                  </a:p>
                </p:txBody>
              </p:sp>
              <p:cxnSp>
                <p:nvCxnSpPr>
                  <p:cNvPr id="172" name="직선 연결선 171">
                    <a:extLst>
                      <a:ext uri="{FF2B5EF4-FFF2-40B4-BE49-F238E27FC236}">
                        <a16:creationId xmlns:a16="http://schemas.microsoft.com/office/drawing/2014/main" id="{9F0A0324-C38E-E0AC-B132-999EEBC8AFE7}"/>
                      </a:ext>
                    </a:extLst>
                  </p:cNvPr>
                  <p:cNvCxnSpPr>
                    <a:cxnSpLocks/>
                    <a:stCxn id="168" idx="7"/>
                    <a:endCxn id="177" idx="1"/>
                  </p:cNvCxnSpPr>
                  <p:nvPr/>
                </p:nvCxnSpPr>
                <p:spPr>
                  <a:xfrm flipV="1">
                    <a:off x="4160312" y="1741014"/>
                    <a:ext cx="405441" cy="2659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599F4185-5E9B-68DA-79F9-89DA39E6928E}"/>
                      </a:ext>
                    </a:extLst>
                  </p:cNvPr>
                  <p:cNvCxnSpPr>
                    <a:cxnSpLocks/>
                    <a:stCxn id="169" idx="0"/>
                    <a:endCxn id="177" idx="2"/>
                  </p:cNvCxnSpPr>
                  <p:nvPr/>
                </p:nvCxnSpPr>
                <p:spPr>
                  <a:xfrm flipV="1">
                    <a:off x="4763366" y="1903817"/>
                    <a:ext cx="43594" cy="6591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B6041B4E-6056-0FA6-2D27-B534A307994B}"/>
                      </a:ext>
                    </a:extLst>
                  </p:cNvPr>
                  <p:cNvCxnSpPr>
                    <a:cxnSpLocks/>
                    <a:stCxn id="171" idx="1"/>
                    <a:endCxn id="177" idx="3"/>
                  </p:cNvCxnSpPr>
                  <p:nvPr/>
                </p:nvCxnSpPr>
                <p:spPr>
                  <a:xfrm flipH="1" flipV="1">
                    <a:off x="5048166" y="1741015"/>
                    <a:ext cx="676539" cy="5666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>
                    <a:extLst>
                      <a:ext uri="{FF2B5EF4-FFF2-40B4-BE49-F238E27FC236}">
                        <a16:creationId xmlns:a16="http://schemas.microsoft.com/office/drawing/2014/main" id="{39F750C2-DA63-E53E-FD6B-8F5C4CC25CA8}"/>
                      </a:ext>
                    </a:extLst>
                  </p:cNvPr>
                  <p:cNvCxnSpPr>
                    <a:cxnSpLocks/>
                    <a:stCxn id="170" idx="2"/>
                    <a:endCxn id="167" idx="6"/>
                  </p:cNvCxnSpPr>
                  <p:nvPr/>
                </p:nvCxnSpPr>
                <p:spPr>
                  <a:xfrm flipH="1" flipV="1">
                    <a:off x="4743739" y="883826"/>
                    <a:ext cx="1118487" cy="3705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3DF665FA-A3E5-A40C-23F8-B24076A3B232}"/>
                      </a:ext>
                    </a:extLst>
                  </p:cNvPr>
                  <p:cNvCxnSpPr>
                    <a:cxnSpLocks/>
                    <a:stCxn id="167" idx="5"/>
                    <a:endCxn id="177" idx="0"/>
                  </p:cNvCxnSpPr>
                  <p:nvPr/>
                </p:nvCxnSpPr>
                <p:spPr>
                  <a:xfrm>
                    <a:off x="4686775" y="1021347"/>
                    <a:ext cx="120184" cy="5568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7" name="직사각형 176">
                    <a:extLst>
                      <a:ext uri="{FF2B5EF4-FFF2-40B4-BE49-F238E27FC236}">
                        <a16:creationId xmlns:a16="http://schemas.microsoft.com/office/drawing/2014/main" id="{D329AF78-B6D2-C97A-FAD0-C56EAF7455E2}"/>
                      </a:ext>
                    </a:extLst>
                  </p:cNvPr>
                  <p:cNvSpPr/>
                  <p:nvPr/>
                </p:nvSpPr>
                <p:spPr>
                  <a:xfrm>
                    <a:off x="4565752" y="1578212"/>
                    <a:ext cx="482414" cy="32560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endParaRPr lang="ko-KR" altLang="en-US" dirty="0"/>
                  </a:p>
                </p:txBody>
              </p: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5169DC5A-E863-A2A2-66C8-4D49B0C73E14}"/>
                      </a:ext>
                    </a:extLst>
                  </p:cNvPr>
                  <p:cNvCxnSpPr>
                    <a:cxnSpLocks/>
                    <a:stCxn id="171" idx="0"/>
                    <a:endCxn id="170" idx="4"/>
                  </p:cNvCxnSpPr>
                  <p:nvPr/>
                </p:nvCxnSpPr>
                <p:spPr>
                  <a:xfrm flipV="1">
                    <a:off x="5862226" y="1448896"/>
                    <a:ext cx="194484" cy="8018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ED83E801-7DE5-C518-7270-59247125D6AE}"/>
                    </a:ext>
                  </a:extLst>
                </p:cNvPr>
                <p:cNvSpPr txBox="1"/>
                <p:nvPr/>
              </p:nvSpPr>
              <p:spPr>
                <a:xfrm rot="19800000">
                  <a:off x="3887470" y="2046893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b="1" spc="-40" dirty="0">
                      <a:solidFill>
                        <a:srgbClr val="FF0000"/>
                      </a:solidFill>
                      <a:latin typeface="+mn-ea"/>
                    </a:rPr>
                    <a:t>0.3</a:t>
                  </a:r>
                  <a:endParaRPr lang="ko-KR" altLang="en-US" sz="1400" b="1" spc="-4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D71E099A-8C81-FFC4-16FF-3DD6FA342C67}"/>
                    </a:ext>
                  </a:extLst>
                </p:cNvPr>
                <p:cNvSpPr txBox="1"/>
                <p:nvPr/>
              </p:nvSpPr>
              <p:spPr>
                <a:xfrm rot="16418477">
                  <a:off x="4100034" y="2387837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spc="-40" dirty="0">
                      <a:latin typeface="+mn-ea"/>
                    </a:rPr>
                    <a:t>0.2</a:t>
                  </a:r>
                  <a:endParaRPr lang="ko-KR" altLang="en-US" sz="1400" spc="-40" dirty="0">
                    <a:latin typeface="+mn-ea"/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98B066-70B5-6762-5EA4-8C5C77F94FDD}"/>
                    </a:ext>
                  </a:extLst>
                </p:cNvPr>
                <p:cNvSpPr txBox="1"/>
                <p:nvPr/>
              </p:nvSpPr>
              <p:spPr>
                <a:xfrm rot="4648496">
                  <a:off x="4303909" y="1840508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spc="-40" dirty="0">
                      <a:latin typeface="+mn-ea"/>
                    </a:rPr>
                    <a:t>0.3</a:t>
                  </a:r>
                  <a:endParaRPr lang="ko-KR" altLang="en-US" sz="1400" spc="-40" dirty="0">
                    <a:latin typeface="+mn-ea"/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9518128-FBF7-5A4E-A81C-73756B6696BF}"/>
                    </a:ext>
                  </a:extLst>
                </p:cNvPr>
                <p:cNvSpPr txBox="1"/>
                <p:nvPr/>
              </p:nvSpPr>
              <p:spPr>
                <a:xfrm rot="1433805">
                  <a:off x="4673428" y="1584659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spc="-40" dirty="0">
                      <a:latin typeface="+mn-ea"/>
                    </a:rPr>
                    <a:t>0.1</a:t>
                  </a:r>
                  <a:endParaRPr lang="ko-KR" altLang="en-US" sz="1400" spc="-40" dirty="0">
                    <a:latin typeface="+mn-ea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91AD27A-98A1-AEAB-8A28-E5E53BFF434F}"/>
                    </a:ext>
                  </a:extLst>
                </p:cNvPr>
                <p:cNvSpPr txBox="1"/>
                <p:nvPr/>
              </p:nvSpPr>
              <p:spPr>
                <a:xfrm rot="2202361">
                  <a:off x="4690820" y="2250103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b="1" spc="-40" dirty="0">
                      <a:solidFill>
                        <a:srgbClr val="FF0000"/>
                      </a:solidFill>
                      <a:latin typeface="+mn-ea"/>
                    </a:rPr>
                    <a:t>0.1</a:t>
                  </a:r>
                  <a:endParaRPr lang="ko-KR" altLang="en-US" sz="1400" b="1" spc="-4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4F064547-F95D-B54B-4F85-B40D43CA1E93}"/>
                    </a:ext>
                  </a:extLst>
                </p:cNvPr>
                <p:cNvSpPr txBox="1"/>
                <p:nvPr/>
              </p:nvSpPr>
              <p:spPr>
                <a:xfrm rot="17100000">
                  <a:off x="5104314" y="2138037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spc="-40" dirty="0">
                      <a:latin typeface="+mn-ea"/>
                    </a:rPr>
                    <a:t>0.2</a:t>
                  </a:r>
                  <a:endParaRPr lang="ko-KR" altLang="en-US" sz="1400" spc="-40" dirty="0">
                    <a:latin typeface="+mn-ea"/>
                  </a:endParaRPr>
                </a:p>
              </p:txBody>
            </p: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0B04459-A150-24E6-2EF1-DB0371637D01}"/>
                  </a:ext>
                </a:extLst>
              </p:cNvPr>
              <p:cNvSpPr txBox="1"/>
              <p:nvPr/>
            </p:nvSpPr>
            <p:spPr>
              <a:xfrm>
                <a:off x="3824911" y="1104962"/>
                <a:ext cx="20706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ore-KR" sz="1400" b="1" dirty="0">
                    <a:latin typeface="NanumSquareOTF Bold" panose="020B0600000101010101" pitchFamily="34" charset="-127"/>
                    <a:ea typeface="NanumSquareOTF Bold" panose="020B0600000101010101" pitchFamily="34" charset="-127"/>
                    <a:sym typeface="Wingdings" pitchFamily="2" charset="2"/>
                  </a:rPr>
                  <a:t>With additional</a:t>
                </a:r>
                <a:endParaRPr lang="en-US" altLang="ko-KR" sz="14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endParaRPr>
              </a:p>
            </p:txBody>
          </p:sp>
        </p:grp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9AE31B3-BE4D-2158-1BB6-9D0DCCEFACEA}"/>
                </a:ext>
              </a:extLst>
            </p:cNvPr>
            <p:cNvSpPr/>
            <p:nvPr/>
          </p:nvSpPr>
          <p:spPr>
            <a:xfrm>
              <a:off x="6471328" y="512946"/>
              <a:ext cx="496919" cy="232152"/>
            </a:xfrm>
            <a:prstGeom prst="rect">
              <a:avLst/>
            </a:prstGeom>
            <a:solidFill>
              <a:srgbClr val="1D6FA9">
                <a:alpha val="26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1D6FA9"/>
                </a:highlight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87E0060-7084-1A37-F7D2-8395BABC578D}"/>
              </a:ext>
            </a:extLst>
          </p:cNvPr>
          <p:cNvGrpSpPr/>
          <p:nvPr/>
        </p:nvGrpSpPr>
        <p:grpSpPr>
          <a:xfrm>
            <a:off x="6551789" y="264144"/>
            <a:ext cx="2291883" cy="1891619"/>
            <a:chOff x="6506882" y="2719657"/>
            <a:chExt cx="2291883" cy="1891619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6539C690-A141-1612-4F31-FC0FE80092FA}"/>
                </a:ext>
              </a:extLst>
            </p:cNvPr>
            <p:cNvGrpSpPr/>
            <p:nvPr/>
          </p:nvGrpSpPr>
          <p:grpSpPr>
            <a:xfrm>
              <a:off x="6773047" y="3130689"/>
              <a:ext cx="1663932" cy="1480587"/>
              <a:chOff x="3720091" y="1527540"/>
              <a:chExt cx="1663932" cy="1480587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2F40CD4E-3B87-303D-4775-38BC0A245F84}"/>
                  </a:ext>
                </a:extLst>
              </p:cNvPr>
              <p:cNvGrpSpPr/>
              <p:nvPr/>
            </p:nvGrpSpPr>
            <p:grpSpPr>
              <a:xfrm>
                <a:off x="3720091" y="1527540"/>
                <a:ext cx="1610891" cy="1480587"/>
                <a:chOff x="3789486" y="689342"/>
                <a:chExt cx="2461708" cy="2262581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947827F5-2325-FDE4-67DE-19E00EC463C6}"/>
                    </a:ext>
                  </a:extLst>
                </p:cNvPr>
                <p:cNvSpPr/>
                <p:nvPr/>
              </p:nvSpPr>
              <p:spPr>
                <a:xfrm>
                  <a:off x="4354770" y="689342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735275F-B55F-93EA-6671-86A83027FDCF}"/>
                    </a:ext>
                  </a:extLst>
                </p:cNvPr>
                <p:cNvSpPr/>
                <p:nvPr/>
              </p:nvSpPr>
              <p:spPr>
                <a:xfrm>
                  <a:off x="3789486" y="1823763"/>
                  <a:ext cx="615744" cy="615743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DCEF9262-B04D-56F5-07F1-82E9D423C7A4}"/>
                    </a:ext>
                  </a:extLst>
                </p:cNvPr>
                <p:cNvSpPr/>
                <p:nvPr/>
              </p:nvSpPr>
              <p:spPr>
                <a:xfrm>
                  <a:off x="4568881" y="2562955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9D0AF6FA-E939-C868-101E-3E2C5F049220}"/>
                    </a:ext>
                  </a:extLst>
                </p:cNvPr>
                <p:cNvSpPr/>
                <p:nvPr/>
              </p:nvSpPr>
              <p:spPr>
                <a:xfrm>
                  <a:off x="5862226" y="1059928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4387A76D-1BCF-A414-E84B-6BBBB8FD24F8}"/>
                    </a:ext>
                  </a:extLst>
                </p:cNvPr>
                <p:cNvSpPr/>
                <p:nvPr/>
              </p:nvSpPr>
              <p:spPr>
                <a:xfrm>
                  <a:off x="5667742" y="2250709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1AFF82D3-EF94-E7A7-E5CC-4922C908CBDB}"/>
                    </a:ext>
                  </a:extLst>
                </p:cNvPr>
                <p:cNvCxnSpPr>
                  <a:cxnSpLocks/>
                  <a:stCxn id="190" idx="7"/>
                  <a:endCxn id="199" idx="1"/>
                </p:cNvCxnSpPr>
                <p:nvPr/>
              </p:nvCxnSpPr>
              <p:spPr>
                <a:xfrm flipV="1">
                  <a:off x="4315056" y="1741014"/>
                  <a:ext cx="250696" cy="1729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BFCC2886-160A-96A8-0820-45EFAA30B021}"/>
                    </a:ext>
                  </a:extLst>
                </p:cNvPr>
                <p:cNvCxnSpPr>
                  <a:cxnSpLocks/>
                  <a:stCxn id="191" idx="0"/>
                  <a:endCxn id="199" idx="2"/>
                </p:cNvCxnSpPr>
                <p:nvPr/>
              </p:nvCxnSpPr>
              <p:spPr>
                <a:xfrm flipV="1">
                  <a:off x="4763366" y="1903817"/>
                  <a:ext cx="43594" cy="659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6816FA7D-38E0-E31D-14DB-8F728218B85C}"/>
                    </a:ext>
                  </a:extLst>
                </p:cNvPr>
                <p:cNvCxnSpPr>
                  <a:cxnSpLocks/>
                  <a:stCxn id="193" idx="1"/>
                  <a:endCxn id="199" idx="3"/>
                </p:cNvCxnSpPr>
                <p:nvPr/>
              </p:nvCxnSpPr>
              <p:spPr>
                <a:xfrm flipH="1" flipV="1">
                  <a:off x="5048166" y="1741015"/>
                  <a:ext cx="676539" cy="5666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66275591-CA40-6E8F-8F1A-E0D4022EC145}"/>
                    </a:ext>
                  </a:extLst>
                </p:cNvPr>
                <p:cNvCxnSpPr>
                  <a:cxnSpLocks/>
                  <a:stCxn id="192" idx="2"/>
                  <a:endCxn id="189" idx="6"/>
                </p:cNvCxnSpPr>
                <p:nvPr/>
              </p:nvCxnSpPr>
              <p:spPr>
                <a:xfrm flipH="1" flipV="1">
                  <a:off x="4743739" y="883826"/>
                  <a:ext cx="1118487" cy="3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F6526C27-1692-FDBD-B440-E5BF9B00F5F7}"/>
                    </a:ext>
                  </a:extLst>
                </p:cNvPr>
                <p:cNvCxnSpPr>
                  <a:cxnSpLocks/>
                  <a:stCxn id="189" idx="5"/>
                  <a:endCxn id="199" idx="0"/>
                </p:cNvCxnSpPr>
                <p:nvPr/>
              </p:nvCxnSpPr>
              <p:spPr>
                <a:xfrm>
                  <a:off x="4686775" y="1021347"/>
                  <a:ext cx="120184" cy="556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E4B1D8EB-8225-4A4A-0A86-206EE1A7A576}"/>
                    </a:ext>
                  </a:extLst>
                </p:cNvPr>
                <p:cNvSpPr/>
                <p:nvPr/>
              </p:nvSpPr>
              <p:spPr>
                <a:xfrm>
                  <a:off x="4565752" y="1578212"/>
                  <a:ext cx="482414" cy="32560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60BBD10E-07B7-5DE8-DAEA-1368674AB63D}"/>
                    </a:ext>
                  </a:extLst>
                </p:cNvPr>
                <p:cNvCxnSpPr>
                  <a:cxnSpLocks/>
                  <a:stCxn id="193" idx="0"/>
                  <a:endCxn id="192" idx="4"/>
                </p:cNvCxnSpPr>
                <p:nvPr/>
              </p:nvCxnSpPr>
              <p:spPr>
                <a:xfrm flipV="1">
                  <a:off x="5862226" y="1448896"/>
                  <a:ext cx="194484" cy="801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2A5633A-945C-38BA-CC21-58E4EC2DD4B7}"/>
                  </a:ext>
                </a:extLst>
              </p:cNvPr>
              <p:cNvSpPr txBox="1"/>
              <p:nvPr/>
            </p:nvSpPr>
            <p:spPr>
              <a:xfrm rot="19262056">
                <a:off x="3922778" y="204638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b="1" spc="-40" dirty="0">
                    <a:solidFill>
                      <a:srgbClr val="FF0000"/>
                    </a:solidFill>
                    <a:latin typeface="+mn-ea"/>
                  </a:rPr>
                  <a:t>0.5</a:t>
                </a:r>
                <a:endParaRPr lang="ko-KR" altLang="en-US" sz="1400" b="1" spc="-4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EBA7178-1A54-020A-EE60-4274AA4E520F}"/>
                  </a:ext>
                </a:extLst>
              </p:cNvPr>
              <p:cNvSpPr txBox="1"/>
              <p:nvPr/>
            </p:nvSpPr>
            <p:spPr>
              <a:xfrm rot="16418477">
                <a:off x="4100034" y="238783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EEDCD14-E1A5-E204-A164-148C0E53B986}"/>
                  </a:ext>
                </a:extLst>
              </p:cNvPr>
              <p:cNvSpPr txBox="1"/>
              <p:nvPr/>
            </p:nvSpPr>
            <p:spPr>
              <a:xfrm rot="4648496">
                <a:off x="4303909" y="1840508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0.3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91B924-966C-72C8-D46B-1E779AEF076C}"/>
                  </a:ext>
                </a:extLst>
              </p:cNvPr>
              <p:cNvSpPr txBox="1"/>
              <p:nvPr/>
            </p:nvSpPr>
            <p:spPr>
              <a:xfrm rot="1433805">
                <a:off x="4673428" y="1584659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0.1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E6B603F-644E-0AE3-07FF-892D00E5588F}"/>
                  </a:ext>
                </a:extLst>
              </p:cNvPr>
              <p:cNvSpPr txBox="1"/>
              <p:nvPr/>
            </p:nvSpPr>
            <p:spPr>
              <a:xfrm rot="2202361">
                <a:off x="4690820" y="2250103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0.1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F77CDF5-A8D7-318F-5D8E-35E4CC8C8340}"/>
                  </a:ext>
                </a:extLst>
              </p:cNvPr>
              <p:cNvSpPr txBox="1"/>
              <p:nvPr/>
            </p:nvSpPr>
            <p:spPr>
              <a:xfrm rot="17100000">
                <a:off x="5104314" y="213803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FC3FCDDC-AB35-209F-A80E-4D040B81B4E9}"/>
                </a:ext>
              </a:extLst>
            </p:cNvPr>
            <p:cNvSpPr txBox="1"/>
            <p:nvPr/>
          </p:nvSpPr>
          <p:spPr>
            <a:xfrm>
              <a:off x="6728129" y="2719657"/>
              <a:ext cx="2070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Without additional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656D203-A11A-CFA8-8E55-053B8437B530}"/>
                </a:ext>
              </a:extLst>
            </p:cNvPr>
            <p:cNvSpPr/>
            <p:nvPr/>
          </p:nvSpPr>
          <p:spPr>
            <a:xfrm>
              <a:off x="6506882" y="2767564"/>
              <a:ext cx="496919" cy="232152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1D6FA9"/>
                </a:highlight>
              </a:endParaRPr>
            </a:p>
          </p:txBody>
        </p:sp>
      </p:grpSp>
      <p:sp>
        <p:nvSpPr>
          <p:cNvPr id="208" name="오른쪽 화살표[R] 48">
            <a:extLst>
              <a:ext uri="{FF2B5EF4-FFF2-40B4-BE49-F238E27FC236}">
                <a16:creationId xmlns:a16="http://schemas.microsoft.com/office/drawing/2014/main" id="{18E1575C-B3C7-E3F8-720B-2CD7C3257FEA}"/>
              </a:ext>
            </a:extLst>
          </p:cNvPr>
          <p:cNvSpPr/>
          <p:nvPr/>
        </p:nvSpPr>
        <p:spPr>
          <a:xfrm rot="19253310">
            <a:off x="5754626" y="1368864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오른쪽 화살표[R] 48">
            <a:extLst>
              <a:ext uri="{FF2B5EF4-FFF2-40B4-BE49-F238E27FC236}">
                <a16:creationId xmlns:a16="http://schemas.microsoft.com/office/drawing/2014/main" id="{89A93094-E71C-F9D1-DAA7-5BAB375B49F9}"/>
              </a:ext>
            </a:extLst>
          </p:cNvPr>
          <p:cNvSpPr/>
          <p:nvPr/>
        </p:nvSpPr>
        <p:spPr>
          <a:xfrm rot="1826454">
            <a:off x="5755543" y="2309239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8D4FFE07-8E4D-4C7C-B57D-E34358439C4D}"/>
              </a:ext>
            </a:extLst>
          </p:cNvPr>
          <p:cNvGrpSpPr/>
          <p:nvPr/>
        </p:nvGrpSpPr>
        <p:grpSpPr>
          <a:xfrm>
            <a:off x="256615" y="3551681"/>
            <a:ext cx="1766605" cy="797862"/>
            <a:chOff x="7192840" y="2138667"/>
            <a:chExt cx="1766605" cy="797862"/>
          </a:xfrm>
        </p:grpSpPr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A63FA378-8B14-52EF-C109-4909D16BFD77}"/>
                </a:ext>
              </a:extLst>
            </p:cNvPr>
            <p:cNvGrpSpPr/>
            <p:nvPr/>
          </p:nvGrpSpPr>
          <p:grpSpPr>
            <a:xfrm>
              <a:off x="7249947" y="2213085"/>
              <a:ext cx="1709498" cy="663225"/>
              <a:chOff x="7204250" y="2142509"/>
              <a:chExt cx="1755195" cy="680954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7F1765E3-BC34-03EE-2A48-7BFDD345FFF5}"/>
                  </a:ext>
                </a:extLst>
              </p:cNvPr>
              <p:cNvGrpSpPr/>
              <p:nvPr/>
            </p:nvGrpSpPr>
            <p:grpSpPr>
              <a:xfrm>
                <a:off x="7274388" y="2142509"/>
                <a:ext cx="1685057" cy="680954"/>
                <a:chOff x="7076702" y="1945440"/>
                <a:chExt cx="1685057" cy="680954"/>
              </a:xfrm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F4F7E62E-9753-103F-9F28-FFA61604106F}"/>
                    </a:ext>
                  </a:extLst>
                </p:cNvPr>
                <p:cNvSpPr/>
                <p:nvPr/>
              </p:nvSpPr>
              <p:spPr>
                <a:xfrm>
                  <a:off x="7076702" y="2371861"/>
                  <a:ext cx="254533" cy="254533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4" name="내용 개체 틀 2">
                  <a:extLst>
                    <a:ext uri="{FF2B5EF4-FFF2-40B4-BE49-F238E27FC236}">
                      <a16:creationId xmlns:a16="http://schemas.microsoft.com/office/drawing/2014/main" id="{2886DEA2-6649-72ED-4F16-31D4A6A949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77609" y="2300450"/>
                  <a:ext cx="1484150" cy="30646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Font typeface="Wingdings" panose="05000000000000000000" pitchFamily="2" charset="2"/>
                    <a:buNone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: variant module</a:t>
                  </a:r>
                  <a:endParaRPr lang="en-US" altLang="ko-KR" sz="1200" dirty="0"/>
                </a:p>
              </p:txBody>
            </p:sp>
            <p:sp>
              <p:nvSpPr>
                <p:cNvPr id="225" name="내용 개체 틀 2">
                  <a:extLst>
                    <a:ext uri="{FF2B5EF4-FFF2-40B4-BE49-F238E27FC236}">
                      <a16:creationId xmlns:a16="http://schemas.microsoft.com/office/drawing/2014/main" id="{4C7DFF78-74EA-A9B6-9E58-E3D4D75427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77609" y="1945440"/>
                  <a:ext cx="1484150" cy="30646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Font typeface="Wingdings" panose="05000000000000000000" pitchFamily="2" charset="2"/>
                    <a:buNone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spc="-4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: platform module</a:t>
                  </a:r>
                  <a:endParaRPr lang="en-US" altLang="ko-KR" sz="1200" dirty="0"/>
                </a:p>
              </p:txBody>
            </p:sp>
          </p:grp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B341BDB-54FF-0E75-6686-FA509A0D7A42}"/>
                  </a:ext>
                </a:extLst>
              </p:cNvPr>
              <p:cNvSpPr/>
              <p:nvPr/>
            </p:nvSpPr>
            <p:spPr>
              <a:xfrm>
                <a:off x="7204250" y="2236621"/>
                <a:ext cx="315682" cy="21307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7C42938A-2326-DA28-5C7A-EE29FE0BB22A}"/>
                </a:ext>
              </a:extLst>
            </p:cNvPr>
            <p:cNvSpPr/>
            <p:nvPr/>
          </p:nvSpPr>
          <p:spPr>
            <a:xfrm>
              <a:off x="7192840" y="2138667"/>
              <a:ext cx="1647093" cy="797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8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49E210-C5DF-881D-FFF7-C3ABFB485908}"/>
              </a:ext>
            </a:extLst>
          </p:cNvPr>
          <p:cNvSpPr txBox="1">
            <a:spLocks/>
          </p:cNvSpPr>
          <p:nvPr/>
        </p:nvSpPr>
        <p:spPr>
          <a:xfrm>
            <a:off x="256615" y="4962843"/>
            <a:ext cx="8096275" cy="1620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600" b="1" dirty="0"/>
              <a:t>Platform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renewal</a:t>
            </a:r>
            <a:r>
              <a:rPr lang="ko-KR" altLang="en-US" sz="1600" b="1" dirty="0"/>
              <a:t>의 시점을 선택</a:t>
            </a:r>
            <a:endParaRPr lang="en-US" altLang="ko-KR" sz="1600" b="1" dirty="0"/>
          </a:p>
          <a:p>
            <a:pPr marL="342900" indent="-342900">
              <a:buAutoNum type="arabicParenR"/>
            </a:pPr>
            <a:r>
              <a:rPr lang="en-US" altLang="ko-KR" sz="1600" b="1" dirty="0"/>
              <a:t>Platform </a:t>
            </a:r>
            <a:r>
              <a:rPr lang="ko-KR" altLang="en-US" sz="1600" b="1" dirty="0"/>
              <a:t>을 새로 </a:t>
            </a:r>
            <a:r>
              <a:rPr lang="ko-KR" altLang="en-US" sz="1600" b="1" dirty="0" err="1"/>
              <a:t>만들것인지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기존 </a:t>
            </a:r>
            <a:r>
              <a:rPr lang="en-US" altLang="ko-KR" sz="1600" b="1" dirty="0"/>
              <a:t>platform</a:t>
            </a:r>
            <a:r>
              <a:rPr lang="ko-KR" altLang="en-US" sz="1600" b="1" dirty="0"/>
              <a:t>으로 만들어야 하는지</a:t>
            </a:r>
            <a:endParaRPr lang="en-US" altLang="ko-KR" sz="1600" b="1" dirty="0"/>
          </a:p>
          <a:p>
            <a:pPr marL="342900" indent="-342900">
              <a:buAutoNum type="arabicParenR"/>
            </a:pPr>
            <a:r>
              <a:rPr lang="ko-KR" altLang="en-US" sz="1600" b="1" dirty="0"/>
              <a:t>기존에 정한 </a:t>
            </a:r>
            <a:r>
              <a:rPr lang="en-US" altLang="ko-KR" sz="1600" b="1" dirty="0"/>
              <a:t>platform lifecycle </a:t>
            </a:r>
            <a:r>
              <a:rPr lang="ko-KR" altLang="en-US" sz="1600" b="1" dirty="0"/>
              <a:t>동안의 </a:t>
            </a:r>
            <a:r>
              <a:rPr lang="en-US" altLang="ko-KR" sz="1600" b="1" dirty="0"/>
              <a:t>cost &amp; duration</a:t>
            </a:r>
            <a:r>
              <a:rPr lang="ko-KR" altLang="en-US" sz="1600" b="1" dirty="0"/>
              <a:t>이 가장 적은 </a:t>
            </a:r>
            <a:r>
              <a:rPr lang="en-US" altLang="ko-KR" sz="1600" b="1" dirty="0" err="1"/>
              <a:t>decisio</a:t>
            </a:r>
            <a:r>
              <a:rPr lang="ko-KR" altLang="en-US" sz="1600" b="1" dirty="0"/>
              <a:t>을 선정</a:t>
            </a:r>
            <a:r>
              <a:rPr lang="en-US" altLang="ko-KR" sz="1600" b="1" dirty="0"/>
              <a:t>. (With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DP)</a:t>
            </a:r>
            <a:endParaRPr lang="en-US" altLang="ko-KR" sz="1600" dirty="0"/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DC2063B8-A230-AB27-50BE-1163675A2CDF}"/>
              </a:ext>
            </a:extLst>
          </p:cNvPr>
          <p:cNvGrpSpPr/>
          <p:nvPr/>
        </p:nvGrpSpPr>
        <p:grpSpPr>
          <a:xfrm>
            <a:off x="2464852" y="605328"/>
            <a:ext cx="3290919" cy="3563343"/>
            <a:chOff x="129615" y="711020"/>
            <a:chExt cx="3290919" cy="35633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8C86C21-2286-3BDB-EA54-EAED59BD6FB5}"/>
                </a:ext>
              </a:extLst>
            </p:cNvPr>
            <p:cNvGrpSpPr/>
            <p:nvPr/>
          </p:nvGrpSpPr>
          <p:grpSpPr>
            <a:xfrm>
              <a:off x="129615" y="711020"/>
              <a:ext cx="2884464" cy="3558154"/>
              <a:chOff x="213127" y="330927"/>
              <a:chExt cx="2884464" cy="35581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690F00A-3B03-4B49-CC66-68FF01192786}"/>
                  </a:ext>
                </a:extLst>
              </p:cNvPr>
              <p:cNvGrpSpPr/>
              <p:nvPr/>
            </p:nvGrpSpPr>
            <p:grpSpPr>
              <a:xfrm>
                <a:off x="340126" y="330927"/>
                <a:ext cx="2757465" cy="3558154"/>
                <a:chOff x="2598710" y="1211459"/>
                <a:chExt cx="2338913" cy="3558154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B98BDA10-D157-89BE-AC05-D10C8186407B}"/>
                    </a:ext>
                  </a:extLst>
                </p:cNvPr>
                <p:cNvGrpSpPr/>
                <p:nvPr/>
              </p:nvGrpSpPr>
              <p:grpSpPr>
                <a:xfrm>
                  <a:off x="2767473" y="1211459"/>
                  <a:ext cx="2170150" cy="2717980"/>
                  <a:chOff x="2945895" y="1117504"/>
                  <a:chExt cx="2170150" cy="2717980"/>
                </a:xfrm>
              </p:grpSpPr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19268FD9-7D55-D6A7-C2C3-E7EE7D935B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945896" y="1665335"/>
                    <a:ext cx="2170149" cy="2170149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AE8F8E3-19C8-801C-6362-C713D83FA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5895" y="1117504"/>
                    <a:ext cx="217014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ore-KR" sz="1400" b="1" dirty="0">
                        <a:latin typeface="NanumSquareOTF Bold" panose="020B0600000101010101" pitchFamily="34" charset="-127"/>
                        <a:ea typeface="NanumSquareOTF Bold" panose="020B0600000101010101" pitchFamily="34" charset="-127"/>
                        <a:sym typeface="Wingdings" pitchFamily="2" charset="2"/>
                      </a:rPr>
                      <a:t>Multiple</a:t>
                    </a:r>
                    <a:r>
                      <a:rPr lang="ko-Kore-KR" altLang="en-US" sz="1400" b="1" dirty="0">
                        <a:latin typeface="NanumSquareOTF Bold" panose="020B0600000101010101" pitchFamily="34" charset="-127"/>
                        <a:ea typeface="NanumSquareOTF Bold" panose="020B0600000101010101" pitchFamily="34" charset="-127"/>
                        <a:sym typeface="Wingdings" pitchFamily="2" charset="2"/>
                      </a:rPr>
                      <a:t> </a:t>
                    </a:r>
                    <a:r>
                      <a:rPr lang="en-US" altLang="ko-Kore-KR" sz="1400" b="1" dirty="0">
                        <a:latin typeface="NanumSquareOTF Bold" panose="020B0600000101010101" pitchFamily="34" charset="-127"/>
                        <a:ea typeface="NanumSquareOTF Bold" panose="020B0600000101010101" pitchFamily="34" charset="-127"/>
                        <a:sym typeface="Wingdings" pitchFamily="2" charset="2"/>
                      </a:rPr>
                      <a:t>c</a:t>
                    </a:r>
                    <a:r>
                      <a:rPr lang="en-US" altLang="ko-KR" sz="1400" b="1" dirty="0">
                        <a:latin typeface="NanumSquareOTF Bold" panose="020B0600000101010101" pitchFamily="34" charset="-127"/>
                        <a:ea typeface="NanumSquareOTF Bold" panose="020B0600000101010101" pitchFamily="34" charset="-127"/>
                        <a:sym typeface="Wingdings" pitchFamily="2" charset="2"/>
                      </a:rPr>
                      <a:t>andidate for FR</a:t>
                    </a:r>
                    <a:r>
                      <a:rPr lang="en-US" altLang="ko-KR" sz="1400" b="1" baseline="-25000" dirty="0">
                        <a:latin typeface="NanumSquareOTF Bold" panose="020B0600000101010101" pitchFamily="34" charset="-127"/>
                        <a:ea typeface="NanumSquareOTF Bold" panose="020B0600000101010101" pitchFamily="34" charset="-127"/>
                        <a:sym typeface="Wingdings" pitchFamily="2" charset="2"/>
                      </a:rPr>
                      <a:t>1</a:t>
                    </a:r>
                    <a:endParaRPr lang="en-US" altLang="ko-KR" sz="1400" b="1" dirty="0">
                      <a:latin typeface="NanumSquareOTF Bold" panose="020B0600000101010101" pitchFamily="34" charset="-127"/>
                      <a:ea typeface="NanumSquareOTF Bold" panose="020B0600000101010101" pitchFamily="34" charset="-127"/>
                      <a:sym typeface="Wingdings" pitchFamily="2" charset="2"/>
                    </a:endParaRPr>
                  </a:p>
                </p:txBody>
              </p:sp>
            </p:grp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BF827C2-E8AE-CE8A-112C-E876D73F5063}"/>
                    </a:ext>
                  </a:extLst>
                </p:cNvPr>
                <p:cNvSpPr/>
                <p:nvPr/>
              </p:nvSpPr>
              <p:spPr>
                <a:xfrm>
                  <a:off x="2776370" y="2400062"/>
                  <a:ext cx="2045012" cy="325963"/>
                </a:xfrm>
                <a:prstGeom prst="rect">
                  <a:avLst/>
                </a:prstGeom>
                <a:solidFill>
                  <a:srgbClr val="FF0000">
                    <a:alpha val="26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6C558601-D3CD-9EDD-251B-B913A142E9EC}"/>
                    </a:ext>
                  </a:extLst>
                </p:cNvPr>
                <p:cNvSpPr/>
                <p:nvPr/>
              </p:nvSpPr>
              <p:spPr>
                <a:xfrm>
                  <a:off x="2776370" y="2999927"/>
                  <a:ext cx="2045012" cy="325963"/>
                </a:xfrm>
                <a:prstGeom prst="rect">
                  <a:avLst/>
                </a:prstGeom>
                <a:solidFill>
                  <a:srgbClr val="1D6FA9">
                    <a:alpha val="26000"/>
                  </a:srgb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highlight>
                      <a:srgbClr val="1D6FA9"/>
                    </a:highlight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EA67FEF-5183-F464-D96B-A523AE1AD083}"/>
                    </a:ext>
                  </a:extLst>
                </p:cNvPr>
                <p:cNvSpPr/>
                <p:nvPr/>
              </p:nvSpPr>
              <p:spPr>
                <a:xfrm>
                  <a:off x="2598710" y="4142281"/>
                  <a:ext cx="421492" cy="232152"/>
                </a:xfrm>
                <a:prstGeom prst="rect">
                  <a:avLst/>
                </a:prstGeom>
                <a:solidFill>
                  <a:srgbClr val="1D6FA9">
                    <a:alpha val="26000"/>
                  </a:srgb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highlight>
                      <a:srgbClr val="1D6FA9"/>
                    </a:highlight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6D9894E-9889-4E87-5BFD-94FE99CD4157}"/>
                    </a:ext>
                  </a:extLst>
                </p:cNvPr>
                <p:cNvSpPr/>
                <p:nvPr/>
              </p:nvSpPr>
              <p:spPr>
                <a:xfrm>
                  <a:off x="2598710" y="4537461"/>
                  <a:ext cx="421492" cy="232152"/>
                </a:xfrm>
                <a:prstGeom prst="rect">
                  <a:avLst/>
                </a:prstGeom>
                <a:solidFill>
                  <a:srgbClr val="FF0000">
                    <a:alpha val="26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highlight>
                      <a:srgbClr val="1D6FA9"/>
                    </a:highlight>
                  </a:endParaRPr>
                </a:p>
              </p:txBody>
            </p:sp>
          </p:grpSp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FDF4795-E80A-270D-311E-31F85DBB1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0495" y="552842"/>
                <a:ext cx="915690" cy="3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rgbClr val="FF0000"/>
                    </a:solidFill>
                  </a:rPr>
                  <a:t>= Module</a:t>
                </a:r>
              </a:p>
            </p:txBody>
          </p:sp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B898CC39-F041-D772-9176-6935D9449DB2}"/>
                  </a:ext>
                </a:extLst>
              </p:cNvPr>
              <p:cNvSpPr txBox="1">
                <a:spLocks/>
              </p:cNvSpPr>
              <p:nvPr/>
            </p:nvSpPr>
            <p:spPr>
              <a:xfrm rot="5400000">
                <a:off x="-145495" y="1800850"/>
                <a:ext cx="1043207" cy="3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-4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rgbClr val="FF0000"/>
                    </a:solidFill>
                  </a:rPr>
                  <a:t>= Candidate</a:t>
                </a:r>
              </a:p>
            </p:txBody>
          </p:sp>
        </p:grp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4E8CCDFC-7E3E-DCC2-A832-33D87FCF8683}"/>
                </a:ext>
              </a:extLst>
            </p:cNvPr>
            <p:cNvSpPr txBox="1">
              <a:spLocks/>
            </p:cNvSpPr>
            <p:nvPr/>
          </p:nvSpPr>
          <p:spPr>
            <a:xfrm>
              <a:off x="753534" y="3567529"/>
              <a:ext cx="266700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: Optimal decision </a:t>
              </a:r>
              <a:r>
                <a:rPr lang="en-US" altLang="ko-KR" sz="1400" dirty="0">
                  <a:solidFill>
                    <a:srgbClr val="1D6FA9"/>
                  </a:solidFill>
                </a:rPr>
                <a:t>with</a:t>
              </a:r>
              <a:r>
                <a:rPr lang="en-US" altLang="ko-KR" sz="1400" dirty="0"/>
                <a:t> additional effort  </a:t>
              </a:r>
              <a:endParaRPr lang="en-US" altLang="ko-KR" sz="1200" dirty="0"/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45F395CC-22C9-645E-D124-77550F2E8A6E}"/>
                </a:ext>
              </a:extLst>
            </p:cNvPr>
            <p:cNvSpPr txBox="1">
              <a:spLocks/>
            </p:cNvSpPr>
            <p:nvPr/>
          </p:nvSpPr>
          <p:spPr>
            <a:xfrm>
              <a:off x="753534" y="3967898"/>
              <a:ext cx="2667000" cy="3064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spc="-4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: Optimal decision </a:t>
              </a:r>
              <a:r>
                <a:rPr lang="en-US" altLang="ko-KR" sz="1400" dirty="0">
                  <a:solidFill>
                    <a:srgbClr val="FF0000"/>
                  </a:solidFill>
                </a:rPr>
                <a:t>without</a:t>
              </a:r>
              <a:r>
                <a:rPr lang="en-US" altLang="ko-KR" sz="1400" dirty="0"/>
                <a:t> additional effort  </a:t>
              </a:r>
              <a:endParaRPr lang="en-US" altLang="ko-KR" sz="1200" dirty="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B09A635-B4C9-E27A-DB20-22E387D73B55}"/>
              </a:ext>
            </a:extLst>
          </p:cNvPr>
          <p:cNvGrpSpPr/>
          <p:nvPr/>
        </p:nvGrpSpPr>
        <p:grpSpPr>
          <a:xfrm>
            <a:off x="82589" y="1249866"/>
            <a:ext cx="2070636" cy="1899502"/>
            <a:chOff x="3760770" y="1104962"/>
            <a:chExt cx="2070636" cy="1899502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B28DA2F-ED10-93A2-12A5-C1E61FA70E10}"/>
                </a:ext>
              </a:extLst>
            </p:cNvPr>
            <p:cNvGrpSpPr/>
            <p:nvPr/>
          </p:nvGrpSpPr>
          <p:grpSpPr>
            <a:xfrm>
              <a:off x="3946105" y="1523877"/>
              <a:ext cx="1844457" cy="1480587"/>
              <a:chOff x="3539566" y="1527540"/>
              <a:chExt cx="1844457" cy="1480587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C5737D5F-7D7C-CED9-B9E0-81CF2CF85C35}"/>
                  </a:ext>
                </a:extLst>
              </p:cNvPr>
              <p:cNvGrpSpPr/>
              <p:nvPr/>
            </p:nvGrpSpPr>
            <p:grpSpPr>
              <a:xfrm>
                <a:off x="3539566" y="1527540"/>
                <a:ext cx="1791415" cy="1480587"/>
                <a:chOff x="3513615" y="689342"/>
                <a:chExt cx="2737579" cy="22625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959EAB88-F0E9-B893-9FC7-41B96D423880}"/>
                    </a:ext>
                  </a:extLst>
                </p:cNvPr>
                <p:cNvSpPr/>
                <p:nvPr/>
              </p:nvSpPr>
              <p:spPr>
                <a:xfrm>
                  <a:off x="4354770" y="689342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F12EB140-49F8-4207-7769-D3C284DCC69B}"/>
                    </a:ext>
                  </a:extLst>
                </p:cNvPr>
                <p:cNvSpPr/>
                <p:nvPr/>
              </p:nvSpPr>
              <p:spPr>
                <a:xfrm>
                  <a:off x="3513615" y="1942231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57B3B6E-75C0-95DB-BC2E-E921F07532ED}"/>
                    </a:ext>
                  </a:extLst>
                </p:cNvPr>
                <p:cNvSpPr/>
                <p:nvPr/>
              </p:nvSpPr>
              <p:spPr>
                <a:xfrm>
                  <a:off x="4568881" y="2562955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BEE7A89B-943C-4513-EBAB-BA5741F543F4}"/>
                    </a:ext>
                  </a:extLst>
                </p:cNvPr>
                <p:cNvSpPr/>
                <p:nvPr/>
              </p:nvSpPr>
              <p:spPr>
                <a:xfrm>
                  <a:off x="5862226" y="1059928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B2D96F8E-0C15-0767-0937-9170A6A0B701}"/>
                    </a:ext>
                  </a:extLst>
                </p:cNvPr>
                <p:cNvSpPr/>
                <p:nvPr/>
              </p:nvSpPr>
              <p:spPr>
                <a:xfrm>
                  <a:off x="5667742" y="2250709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A60906AE-AE78-F487-3E59-3FB0CCDFA368}"/>
                    </a:ext>
                  </a:extLst>
                </p:cNvPr>
                <p:cNvCxnSpPr>
                  <a:cxnSpLocks/>
                  <a:stCxn id="49" idx="7"/>
                  <a:endCxn id="70" idx="1"/>
                </p:cNvCxnSpPr>
                <p:nvPr/>
              </p:nvCxnSpPr>
              <p:spPr>
                <a:xfrm flipV="1">
                  <a:off x="3845620" y="1741015"/>
                  <a:ext cx="720132" cy="2581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6FBFA7F-6E39-53A2-9CD0-8F023D5A418F}"/>
                    </a:ext>
                  </a:extLst>
                </p:cNvPr>
                <p:cNvCxnSpPr>
                  <a:cxnSpLocks/>
                  <a:stCxn id="50" idx="0"/>
                  <a:endCxn id="70" idx="2"/>
                </p:cNvCxnSpPr>
                <p:nvPr/>
              </p:nvCxnSpPr>
              <p:spPr>
                <a:xfrm flipV="1">
                  <a:off x="4763366" y="1903817"/>
                  <a:ext cx="43594" cy="659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76C4C9C3-D29F-34A1-F2C1-62F43D13A7BE}"/>
                    </a:ext>
                  </a:extLst>
                </p:cNvPr>
                <p:cNvCxnSpPr>
                  <a:cxnSpLocks/>
                  <a:stCxn id="53" idx="1"/>
                  <a:endCxn id="70" idx="3"/>
                </p:cNvCxnSpPr>
                <p:nvPr/>
              </p:nvCxnSpPr>
              <p:spPr>
                <a:xfrm flipH="1" flipV="1">
                  <a:off x="5048166" y="1741015"/>
                  <a:ext cx="676539" cy="5666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4BFC8625-4BEB-984F-8466-22AE9E8A770E}"/>
                    </a:ext>
                  </a:extLst>
                </p:cNvPr>
                <p:cNvCxnSpPr>
                  <a:cxnSpLocks/>
                  <a:stCxn id="52" idx="2"/>
                  <a:endCxn id="44" idx="6"/>
                </p:cNvCxnSpPr>
                <p:nvPr/>
              </p:nvCxnSpPr>
              <p:spPr>
                <a:xfrm flipH="1" flipV="1">
                  <a:off x="4743739" y="883826"/>
                  <a:ext cx="1118487" cy="3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EEE2F08-DE8F-8FA8-785A-9E1BFF8AC166}"/>
                    </a:ext>
                  </a:extLst>
                </p:cNvPr>
                <p:cNvCxnSpPr>
                  <a:cxnSpLocks/>
                  <a:stCxn id="44" idx="5"/>
                  <a:endCxn id="70" idx="0"/>
                </p:cNvCxnSpPr>
                <p:nvPr/>
              </p:nvCxnSpPr>
              <p:spPr>
                <a:xfrm>
                  <a:off x="4686775" y="1021347"/>
                  <a:ext cx="120184" cy="556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B1996A84-4E2B-DC0F-1A20-0B8580F4C610}"/>
                    </a:ext>
                  </a:extLst>
                </p:cNvPr>
                <p:cNvSpPr/>
                <p:nvPr/>
              </p:nvSpPr>
              <p:spPr>
                <a:xfrm>
                  <a:off x="4565752" y="1578212"/>
                  <a:ext cx="482414" cy="32560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BA3716C0-7DB2-2559-8436-9BB6ABF491FC}"/>
                    </a:ext>
                  </a:extLst>
                </p:cNvPr>
                <p:cNvCxnSpPr>
                  <a:cxnSpLocks/>
                  <a:stCxn id="53" idx="0"/>
                  <a:endCxn id="52" idx="4"/>
                </p:cNvCxnSpPr>
                <p:nvPr/>
              </p:nvCxnSpPr>
              <p:spPr>
                <a:xfrm flipV="1">
                  <a:off x="5862226" y="1448896"/>
                  <a:ext cx="194484" cy="801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3077FC2-A805-3E7F-6A3F-8127C8B3EF79}"/>
                  </a:ext>
                </a:extLst>
              </p:cNvPr>
              <p:cNvSpPr txBox="1"/>
              <p:nvPr/>
            </p:nvSpPr>
            <p:spPr>
              <a:xfrm rot="20700000">
                <a:off x="3845409" y="2054744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BB34DB6-D73F-E4EF-F933-8B9E7948B3E7}"/>
                  </a:ext>
                </a:extLst>
              </p:cNvPr>
              <p:cNvSpPr txBox="1"/>
              <p:nvPr/>
            </p:nvSpPr>
            <p:spPr>
              <a:xfrm rot="16418477">
                <a:off x="4100034" y="238783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3CADF18-644E-6CFA-026B-89B5CF857F65}"/>
                  </a:ext>
                </a:extLst>
              </p:cNvPr>
              <p:cNvSpPr txBox="1"/>
              <p:nvPr/>
            </p:nvSpPr>
            <p:spPr>
              <a:xfrm rot="4648496">
                <a:off x="4303909" y="1840508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0.3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057188-D73F-8133-EB44-AF718BDDFB7A}"/>
                  </a:ext>
                </a:extLst>
              </p:cNvPr>
              <p:cNvSpPr txBox="1"/>
              <p:nvPr/>
            </p:nvSpPr>
            <p:spPr>
              <a:xfrm rot="1433805">
                <a:off x="4673428" y="1584659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0.1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5C6DC49-6209-4964-8C42-F7234E77E94F}"/>
                  </a:ext>
                </a:extLst>
              </p:cNvPr>
              <p:cNvSpPr txBox="1"/>
              <p:nvPr/>
            </p:nvSpPr>
            <p:spPr>
              <a:xfrm rot="2202361">
                <a:off x="4690820" y="2250103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0.1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65C94D2-4F76-53E0-9103-795FD03481C4}"/>
                  </a:ext>
                </a:extLst>
              </p:cNvPr>
              <p:cNvSpPr txBox="1"/>
              <p:nvPr/>
            </p:nvSpPr>
            <p:spPr>
              <a:xfrm rot="17100000">
                <a:off x="5104314" y="213803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1A6F88F-1181-6F97-7340-1BA3965018FB}"/>
                </a:ext>
              </a:extLst>
            </p:cNvPr>
            <p:cNvSpPr txBox="1"/>
            <p:nvPr/>
          </p:nvSpPr>
          <p:spPr>
            <a:xfrm>
              <a:off x="3760770" y="1104962"/>
              <a:ext cx="2070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sz="14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T-period</a:t>
              </a:r>
              <a:endPara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D64DE1B-D8C9-03FE-7774-BC63F3014E64}"/>
              </a:ext>
            </a:extLst>
          </p:cNvPr>
          <p:cNvGrpSpPr/>
          <p:nvPr/>
        </p:nvGrpSpPr>
        <p:grpSpPr>
          <a:xfrm>
            <a:off x="6538440" y="3050919"/>
            <a:ext cx="2070636" cy="1899502"/>
            <a:chOff x="6471328" y="468028"/>
            <a:chExt cx="2070636" cy="1899502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E4DDC577-093B-A25D-8F5B-BC10C0EE07E1}"/>
                </a:ext>
              </a:extLst>
            </p:cNvPr>
            <p:cNvGrpSpPr/>
            <p:nvPr/>
          </p:nvGrpSpPr>
          <p:grpSpPr>
            <a:xfrm>
              <a:off x="6471328" y="468028"/>
              <a:ext cx="2070636" cy="1899502"/>
              <a:chOff x="3824911" y="1104962"/>
              <a:chExt cx="2070636" cy="1899502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C1C39BD-DE8D-0E2E-CC19-2EB0F9DC9922}"/>
                  </a:ext>
                </a:extLst>
              </p:cNvPr>
              <p:cNvGrpSpPr/>
              <p:nvPr/>
            </p:nvGrpSpPr>
            <p:grpSpPr>
              <a:xfrm>
                <a:off x="4122343" y="1523877"/>
                <a:ext cx="1668219" cy="1480587"/>
                <a:chOff x="3715804" y="1527540"/>
                <a:chExt cx="1668219" cy="1480587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8BD1987C-DBD5-E73C-2E8D-E9289C9D53E2}"/>
                    </a:ext>
                  </a:extLst>
                </p:cNvPr>
                <p:cNvGrpSpPr/>
                <p:nvPr/>
              </p:nvGrpSpPr>
              <p:grpSpPr>
                <a:xfrm>
                  <a:off x="3715804" y="1527540"/>
                  <a:ext cx="1615178" cy="1480587"/>
                  <a:chOff x="3782934" y="689342"/>
                  <a:chExt cx="2468260" cy="2262581"/>
                </a:xfrm>
              </p:grpSpPr>
              <p:sp>
                <p:nvSpPr>
                  <p:cNvPr id="167" name="타원 166">
                    <a:extLst>
                      <a:ext uri="{FF2B5EF4-FFF2-40B4-BE49-F238E27FC236}">
                        <a16:creationId xmlns:a16="http://schemas.microsoft.com/office/drawing/2014/main" id="{354F0CA9-FE9D-8322-B022-0BB231C498C5}"/>
                      </a:ext>
                    </a:extLst>
                  </p:cNvPr>
                  <p:cNvSpPr/>
                  <p:nvPr/>
                </p:nvSpPr>
                <p:spPr>
                  <a:xfrm>
                    <a:off x="4354770" y="689342"/>
                    <a:ext cx="388968" cy="388968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168" name="타원 167">
                    <a:extLst>
                      <a:ext uri="{FF2B5EF4-FFF2-40B4-BE49-F238E27FC236}">
                        <a16:creationId xmlns:a16="http://schemas.microsoft.com/office/drawing/2014/main" id="{8DE3D38B-7655-B3B3-C68A-E48C174C2FA8}"/>
                      </a:ext>
                    </a:extLst>
                  </p:cNvPr>
                  <p:cNvSpPr/>
                  <p:nvPr/>
                </p:nvSpPr>
                <p:spPr>
                  <a:xfrm>
                    <a:off x="3782934" y="1942231"/>
                    <a:ext cx="442124" cy="442124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169" name="타원 168">
                    <a:extLst>
                      <a:ext uri="{FF2B5EF4-FFF2-40B4-BE49-F238E27FC236}">
                        <a16:creationId xmlns:a16="http://schemas.microsoft.com/office/drawing/2014/main" id="{4CCFAB99-1BA6-7D25-4A8E-D12AB3CAE669}"/>
                      </a:ext>
                    </a:extLst>
                  </p:cNvPr>
                  <p:cNvSpPr/>
                  <p:nvPr/>
                </p:nvSpPr>
                <p:spPr>
                  <a:xfrm>
                    <a:off x="4568881" y="2562955"/>
                    <a:ext cx="388968" cy="388968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70" name="타원 169">
                    <a:extLst>
                      <a:ext uri="{FF2B5EF4-FFF2-40B4-BE49-F238E27FC236}">
                        <a16:creationId xmlns:a16="http://schemas.microsoft.com/office/drawing/2014/main" id="{ABE135E3-AC1A-FE10-3952-BB3768B3AE05}"/>
                      </a:ext>
                    </a:extLst>
                  </p:cNvPr>
                  <p:cNvSpPr/>
                  <p:nvPr/>
                </p:nvSpPr>
                <p:spPr>
                  <a:xfrm>
                    <a:off x="5862226" y="1059928"/>
                    <a:ext cx="388968" cy="388968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5</a:t>
                    </a:r>
                    <a:endParaRPr lang="ko-KR" altLang="en-US" dirty="0"/>
                  </a:p>
                </p:txBody>
              </p:sp>
              <p:sp>
                <p:nvSpPr>
                  <p:cNvPr id="171" name="타원 170">
                    <a:extLst>
                      <a:ext uri="{FF2B5EF4-FFF2-40B4-BE49-F238E27FC236}">
                        <a16:creationId xmlns:a16="http://schemas.microsoft.com/office/drawing/2014/main" id="{2EEEB859-A8CC-313E-1BF2-58F71414C57C}"/>
                      </a:ext>
                    </a:extLst>
                  </p:cNvPr>
                  <p:cNvSpPr/>
                  <p:nvPr/>
                </p:nvSpPr>
                <p:spPr>
                  <a:xfrm>
                    <a:off x="5667742" y="2250709"/>
                    <a:ext cx="388968" cy="388968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4</a:t>
                    </a:r>
                    <a:endParaRPr lang="ko-KR" altLang="en-US" dirty="0"/>
                  </a:p>
                </p:txBody>
              </p:sp>
              <p:cxnSp>
                <p:nvCxnSpPr>
                  <p:cNvPr id="172" name="직선 연결선 171">
                    <a:extLst>
                      <a:ext uri="{FF2B5EF4-FFF2-40B4-BE49-F238E27FC236}">
                        <a16:creationId xmlns:a16="http://schemas.microsoft.com/office/drawing/2014/main" id="{9F0A0324-C38E-E0AC-B132-999EEBC8AFE7}"/>
                      </a:ext>
                    </a:extLst>
                  </p:cNvPr>
                  <p:cNvCxnSpPr>
                    <a:cxnSpLocks/>
                    <a:stCxn id="168" idx="7"/>
                    <a:endCxn id="177" idx="1"/>
                  </p:cNvCxnSpPr>
                  <p:nvPr/>
                </p:nvCxnSpPr>
                <p:spPr>
                  <a:xfrm flipV="1">
                    <a:off x="4160312" y="1741014"/>
                    <a:ext cx="405441" cy="2659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599F4185-5E9B-68DA-79F9-89DA39E6928E}"/>
                      </a:ext>
                    </a:extLst>
                  </p:cNvPr>
                  <p:cNvCxnSpPr>
                    <a:cxnSpLocks/>
                    <a:stCxn id="169" idx="0"/>
                    <a:endCxn id="177" idx="2"/>
                  </p:cNvCxnSpPr>
                  <p:nvPr/>
                </p:nvCxnSpPr>
                <p:spPr>
                  <a:xfrm flipV="1">
                    <a:off x="4763366" y="1903817"/>
                    <a:ext cx="43594" cy="6591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B6041B4E-6056-0FA6-2D27-B534A307994B}"/>
                      </a:ext>
                    </a:extLst>
                  </p:cNvPr>
                  <p:cNvCxnSpPr>
                    <a:cxnSpLocks/>
                    <a:stCxn id="171" idx="1"/>
                    <a:endCxn id="177" idx="3"/>
                  </p:cNvCxnSpPr>
                  <p:nvPr/>
                </p:nvCxnSpPr>
                <p:spPr>
                  <a:xfrm flipH="1" flipV="1">
                    <a:off x="5048166" y="1741015"/>
                    <a:ext cx="676539" cy="5666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>
                    <a:extLst>
                      <a:ext uri="{FF2B5EF4-FFF2-40B4-BE49-F238E27FC236}">
                        <a16:creationId xmlns:a16="http://schemas.microsoft.com/office/drawing/2014/main" id="{39F750C2-DA63-E53E-FD6B-8F5C4CC25CA8}"/>
                      </a:ext>
                    </a:extLst>
                  </p:cNvPr>
                  <p:cNvCxnSpPr>
                    <a:cxnSpLocks/>
                    <a:stCxn id="170" idx="2"/>
                    <a:endCxn id="167" idx="6"/>
                  </p:cNvCxnSpPr>
                  <p:nvPr/>
                </p:nvCxnSpPr>
                <p:spPr>
                  <a:xfrm flipH="1" flipV="1">
                    <a:off x="4743739" y="883826"/>
                    <a:ext cx="1118487" cy="3705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3DF665FA-A3E5-A40C-23F8-B24076A3B232}"/>
                      </a:ext>
                    </a:extLst>
                  </p:cNvPr>
                  <p:cNvCxnSpPr>
                    <a:cxnSpLocks/>
                    <a:stCxn id="167" idx="5"/>
                    <a:endCxn id="177" idx="0"/>
                  </p:cNvCxnSpPr>
                  <p:nvPr/>
                </p:nvCxnSpPr>
                <p:spPr>
                  <a:xfrm>
                    <a:off x="4686775" y="1021347"/>
                    <a:ext cx="120184" cy="5568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7" name="직사각형 176">
                    <a:extLst>
                      <a:ext uri="{FF2B5EF4-FFF2-40B4-BE49-F238E27FC236}">
                        <a16:creationId xmlns:a16="http://schemas.microsoft.com/office/drawing/2014/main" id="{D329AF78-B6D2-C97A-FAD0-C56EAF7455E2}"/>
                      </a:ext>
                    </a:extLst>
                  </p:cNvPr>
                  <p:cNvSpPr/>
                  <p:nvPr/>
                </p:nvSpPr>
                <p:spPr>
                  <a:xfrm>
                    <a:off x="4565752" y="1578212"/>
                    <a:ext cx="482414" cy="32560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C</a:t>
                    </a:r>
                    <a:endParaRPr lang="ko-KR" altLang="en-US" dirty="0"/>
                  </a:p>
                </p:txBody>
              </p: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5169DC5A-E863-A2A2-66C8-4D49B0C73E14}"/>
                      </a:ext>
                    </a:extLst>
                  </p:cNvPr>
                  <p:cNvCxnSpPr>
                    <a:cxnSpLocks/>
                    <a:stCxn id="171" idx="0"/>
                    <a:endCxn id="170" idx="4"/>
                  </p:cNvCxnSpPr>
                  <p:nvPr/>
                </p:nvCxnSpPr>
                <p:spPr>
                  <a:xfrm flipV="1">
                    <a:off x="5862226" y="1448896"/>
                    <a:ext cx="194484" cy="8018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ED83E801-7DE5-C518-7270-59247125D6AE}"/>
                    </a:ext>
                  </a:extLst>
                </p:cNvPr>
                <p:cNvSpPr txBox="1"/>
                <p:nvPr/>
              </p:nvSpPr>
              <p:spPr>
                <a:xfrm rot="19800000">
                  <a:off x="3887470" y="2046893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b="1" spc="-40" dirty="0">
                      <a:solidFill>
                        <a:srgbClr val="FF0000"/>
                      </a:solidFill>
                      <a:latin typeface="+mn-ea"/>
                    </a:rPr>
                    <a:t>0.3</a:t>
                  </a:r>
                  <a:endParaRPr lang="ko-KR" altLang="en-US" sz="1400" b="1" spc="-4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D71E099A-8C81-FFC4-16FF-3DD6FA342C67}"/>
                    </a:ext>
                  </a:extLst>
                </p:cNvPr>
                <p:cNvSpPr txBox="1"/>
                <p:nvPr/>
              </p:nvSpPr>
              <p:spPr>
                <a:xfrm rot="16418477">
                  <a:off x="4100034" y="2387837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spc="-40" dirty="0">
                      <a:latin typeface="+mn-ea"/>
                    </a:rPr>
                    <a:t>0.2</a:t>
                  </a:r>
                  <a:endParaRPr lang="ko-KR" altLang="en-US" sz="1400" spc="-40" dirty="0">
                    <a:latin typeface="+mn-ea"/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98B066-70B5-6762-5EA4-8C5C77F94FDD}"/>
                    </a:ext>
                  </a:extLst>
                </p:cNvPr>
                <p:cNvSpPr txBox="1"/>
                <p:nvPr/>
              </p:nvSpPr>
              <p:spPr>
                <a:xfrm rot="4648496">
                  <a:off x="4303909" y="1840508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spc="-40" dirty="0">
                      <a:latin typeface="+mn-ea"/>
                    </a:rPr>
                    <a:t>0.3</a:t>
                  </a:r>
                  <a:endParaRPr lang="ko-KR" altLang="en-US" sz="1400" spc="-40" dirty="0">
                    <a:latin typeface="+mn-ea"/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9518128-FBF7-5A4E-A81C-73756B6696BF}"/>
                    </a:ext>
                  </a:extLst>
                </p:cNvPr>
                <p:cNvSpPr txBox="1"/>
                <p:nvPr/>
              </p:nvSpPr>
              <p:spPr>
                <a:xfrm rot="1433805">
                  <a:off x="4673428" y="1584659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spc="-40" dirty="0">
                      <a:latin typeface="+mn-ea"/>
                    </a:rPr>
                    <a:t>0.1</a:t>
                  </a:r>
                  <a:endParaRPr lang="ko-KR" altLang="en-US" sz="1400" spc="-40" dirty="0">
                    <a:latin typeface="+mn-ea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91AD27A-98A1-AEAB-8A28-E5E53BFF434F}"/>
                    </a:ext>
                  </a:extLst>
                </p:cNvPr>
                <p:cNvSpPr txBox="1"/>
                <p:nvPr/>
              </p:nvSpPr>
              <p:spPr>
                <a:xfrm rot="2202361">
                  <a:off x="4690820" y="2250103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b="1" spc="-40" dirty="0">
                      <a:solidFill>
                        <a:srgbClr val="FF0000"/>
                      </a:solidFill>
                      <a:latin typeface="+mn-ea"/>
                    </a:rPr>
                    <a:t>0.1</a:t>
                  </a:r>
                  <a:endParaRPr lang="ko-KR" altLang="en-US" sz="1400" b="1" spc="-4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4F064547-F95D-B54B-4F85-B40D43CA1E93}"/>
                    </a:ext>
                  </a:extLst>
                </p:cNvPr>
                <p:cNvSpPr txBox="1"/>
                <p:nvPr/>
              </p:nvSpPr>
              <p:spPr>
                <a:xfrm rot="17100000">
                  <a:off x="5104314" y="2138037"/>
                  <a:ext cx="34397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US" altLang="ko-KR" sz="1400" spc="-40" dirty="0">
                      <a:latin typeface="+mn-ea"/>
                    </a:rPr>
                    <a:t>0.2</a:t>
                  </a:r>
                  <a:endParaRPr lang="ko-KR" altLang="en-US" sz="1400" spc="-40" dirty="0">
                    <a:latin typeface="+mn-ea"/>
                  </a:endParaRPr>
                </a:p>
              </p:txBody>
            </p: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0B04459-A150-24E6-2EF1-DB0371637D01}"/>
                  </a:ext>
                </a:extLst>
              </p:cNvPr>
              <p:cNvSpPr txBox="1"/>
              <p:nvPr/>
            </p:nvSpPr>
            <p:spPr>
              <a:xfrm>
                <a:off x="3824911" y="1104962"/>
                <a:ext cx="20706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ore-KR" sz="1400" b="1" dirty="0">
                    <a:latin typeface="NanumSquareOTF Bold" panose="020B0600000101010101" pitchFamily="34" charset="-127"/>
                    <a:ea typeface="NanumSquareOTF Bold" panose="020B0600000101010101" pitchFamily="34" charset="-127"/>
                    <a:sym typeface="Wingdings" pitchFamily="2" charset="2"/>
                  </a:rPr>
                  <a:t>With additional</a:t>
                </a:r>
                <a:endParaRPr lang="en-US" altLang="ko-KR" sz="14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endParaRPr>
              </a:p>
            </p:txBody>
          </p:sp>
        </p:grp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9AE31B3-BE4D-2158-1BB6-9D0DCCEFACEA}"/>
                </a:ext>
              </a:extLst>
            </p:cNvPr>
            <p:cNvSpPr/>
            <p:nvPr/>
          </p:nvSpPr>
          <p:spPr>
            <a:xfrm>
              <a:off x="6471328" y="512946"/>
              <a:ext cx="496919" cy="232152"/>
            </a:xfrm>
            <a:prstGeom prst="rect">
              <a:avLst/>
            </a:prstGeom>
            <a:solidFill>
              <a:srgbClr val="1D6FA9">
                <a:alpha val="26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1D6FA9"/>
                </a:highlight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87E0060-7084-1A37-F7D2-8395BABC578D}"/>
              </a:ext>
            </a:extLst>
          </p:cNvPr>
          <p:cNvGrpSpPr/>
          <p:nvPr/>
        </p:nvGrpSpPr>
        <p:grpSpPr>
          <a:xfrm>
            <a:off x="6551789" y="413074"/>
            <a:ext cx="2291883" cy="1891619"/>
            <a:chOff x="6506882" y="2719657"/>
            <a:chExt cx="2291883" cy="1891619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6539C690-A141-1612-4F31-FC0FE80092FA}"/>
                </a:ext>
              </a:extLst>
            </p:cNvPr>
            <p:cNvGrpSpPr/>
            <p:nvPr/>
          </p:nvGrpSpPr>
          <p:grpSpPr>
            <a:xfrm>
              <a:off x="6773047" y="3130689"/>
              <a:ext cx="1663932" cy="1480587"/>
              <a:chOff x="3720091" y="1527540"/>
              <a:chExt cx="1663932" cy="1480587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2F40CD4E-3B87-303D-4775-38BC0A245F84}"/>
                  </a:ext>
                </a:extLst>
              </p:cNvPr>
              <p:cNvGrpSpPr/>
              <p:nvPr/>
            </p:nvGrpSpPr>
            <p:grpSpPr>
              <a:xfrm>
                <a:off x="3720091" y="1527540"/>
                <a:ext cx="1610891" cy="1480587"/>
                <a:chOff x="3789486" y="689342"/>
                <a:chExt cx="2461708" cy="2262581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947827F5-2325-FDE4-67DE-19E00EC463C6}"/>
                    </a:ext>
                  </a:extLst>
                </p:cNvPr>
                <p:cNvSpPr/>
                <p:nvPr/>
              </p:nvSpPr>
              <p:spPr>
                <a:xfrm>
                  <a:off x="4354770" y="689342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735275F-B55F-93EA-6671-86A83027FDCF}"/>
                    </a:ext>
                  </a:extLst>
                </p:cNvPr>
                <p:cNvSpPr/>
                <p:nvPr/>
              </p:nvSpPr>
              <p:spPr>
                <a:xfrm>
                  <a:off x="3789486" y="1823763"/>
                  <a:ext cx="615744" cy="615743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DCEF9262-B04D-56F5-07F1-82E9D423C7A4}"/>
                    </a:ext>
                  </a:extLst>
                </p:cNvPr>
                <p:cNvSpPr/>
                <p:nvPr/>
              </p:nvSpPr>
              <p:spPr>
                <a:xfrm>
                  <a:off x="4568881" y="2562955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9D0AF6FA-E939-C868-101E-3E2C5F049220}"/>
                    </a:ext>
                  </a:extLst>
                </p:cNvPr>
                <p:cNvSpPr/>
                <p:nvPr/>
              </p:nvSpPr>
              <p:spPr>
                <a:xfrm>
                  <a:off x="5862226" y="1059928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4387A76D-1BCF-A414-E84B-6BBBB8FD24F8}"/>
                    </a:ext>
                  </a:extLst>
                </p:cNvPr>
                <p:cNvSpPr/>
                <p:nvPr/>
              </p:nvSpPr>
              <p:spPr>
                <a:xfrm>
                  <a:off x="5667742" y="2250709"/>
                  <a:ext cx="388968" cy="388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1AFF82D3-EF94-E7A7-E5CC-4922C908CBDB}"/>
                    </a:ext>
                  </a:extLst>
                </p:cNvPr>
                <p:cNvCxnSpPr>
                  <a:cxnSpLocks/>
                  <a:stCxn id="190" idx="7"/>
                  <a:endCxn id="199" idx="1"/>
                </p:cNvCxnSpPr>
                <p:nvPr/>
              </p:nvCxnSpPr>
              <p:spPr>
                <a:xfrm flipV="1">
                  <a:off x="4315056" y="1741014"/>
                  <a:ext cx="250696" cy="1729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BFCC2886-160A-96A8-0820-45EFAA30B021}"/>
                    </a:ext>
                  </a:extLst>
                </p:cNvPr>
                <p:cNvCxnSpPr>
                  <a:cxnSpLocks/>
                  <a:stCxn id="191" idx="0"/>
                  <a:endCxn id="199" idx="2"/>
                </p:cNvCxnSpPr>
                <p:nvPr/>
              </p:nvCxnSpPr>
              <p:spPr>
                <a:xfrm flipV="1">
                  <a:off x="4763366" y="1903817"/>
                  <a:ext cx="43594" cy="659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6816FA7D-38E0-E31D-14DB-8F728218B85C}"/>
                    </a:ext>
                  </a:extLst>
                </p:cNvPr>
                <p:cNvCxnSpPr>
                  <a:cxnSpLocks/>
                  <a:stCxn id="193" idx="1"/>
                  <a:endCxn id="199" idx="3"/>
                </p:cNvCxnSpPr>
                <p:nvPr/>
              </p:nvCxnSpPr>
              <p:spPr>
                <a:xfrm flipH="1" flipV="1">
                  <a:off x="5048166" y="1741015"/>
                  <a:ext cx="676539" cy="5666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66275591-CA40-6E8F-8F1A-E0D4022EC145}"/>
                    </a:ext>
                  </a:extLst>
                </p:cNvPr>
                <p:cNvCxnSpPr>
                  <a:cxnSpLocks/>
                  <a:stCxn id="192" idx="2"/>
                  <a:endCxn id="189" idx="6"/>
                </p:cNvCxnSpPr>
                <p:nvPr/>
              </p:nvCxnSpPr>
              <p:spPr>
                <a:xfrm flipH="1" flipV="1">
                  <a:off x="4743739" y="883826"/>
                  <a:ext cx="1118487" cy="3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F6526C27-1692-FDBD-B440-E5BF9B00F5F7}"/>
                    </a:ext>
                  </a:extLst>
                </p:cNvPr>
                <p:cNvCxnSpPr>
                  <a:cxnSpLocks/>
                  <a:stCxn id="189" idx="5"/>
                  <a:endCxn id="199" idx="0"/>
                </p:cNvCxnSpPr>
                <p:nvPr/>
              </p:nvCxnSpPr>
              <p:spPr>
                <a:xfrm>
                  <a:off x="4686775" y="1021347"/>
                  <a:ext cx="120184" cy="556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E4B1D8EB-8225-4A4A-0A86-206EE1A7A576}"/>
                    </a:ext>
                  </a:extLst>
                </p:cNvPr>
                <p:cNvSpPr/>
                <p:nvPr/>
              </p:nvSpPr>
              <p:spPr>
                <a:xfrm>
                  <a:off x="4565752" y="1578212"/>
                  <a:ext cx="482414" cy="32560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60BBD10E-07B7-5DE8-DAEA-1368674AB63D}"/>
                    </a:ext>
                  </a:extLst>
                </p:cNvPr>
                <p:cNvCxnSpPr>
                  <a:cxnSpLocks/>
                  <a:stCxn id="193" idx="0"/>
                  <a:endCxn id="192" idx="4"/>
                </p:cNvCxnSpPr>
                <p:nvPr/>
              </p:nvCxnSpPr>
              <p:spPr>
                <a:xfrm flipV="1">
                  <a:off x="5862226" y="1448896"/>
                  <a:ext cx="194484" cy="801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2A5633A-945C-38BA-CC21-58E4EC2DD4B7}"/>
                  </a:ext>
                </a:extLst>
              </p:cNvPr>
              <p:cNvSpPr txBox="1"/>
              <p:nvPr/>
            </p:nvSpPr>
            <p:spPr>
              <a:xfrm rot="19262056">
                <a:off x="3922778" y="204638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b="1" spc="-40" dirty="0">
                    <a:solidFill>
                      <a:srgbClr val="FF0000"/>
                    </a:solidFill>
                    <a:latin typeface="+mn-ea"/>
                  </a:rPr>
                  <a:t>0.5</a:t>
                </a:r>
                <a:endParaRPr lang="ko-KR" altLang="en-US" sz="1400" b="1" spc="-4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EBA7178-1A54-020A-EE60-4274AA4E520F}"/>
                  </a:ext>
                </a:extLst>
              </p:cNvPr>
              <p:cNvSpPr txBox="1"/>
              <p:nvPr/>
            </p:nvSpPr>
            <p:spPr>
              <a:xfrm rot="16418477">
                <a:off x="4100034" y="238783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EEDCD14-E1A5-E204-A164-148C0E53B986}"/>
                  </a:ext>
                </a:extLst>
              </p:cNvPr>
              <p:cNvSpPr txBox="1"/>
              <p:nvPr/>
            </p:nvSpPr>
            <p:spPr>
              <a:xfrm rot="4648496">
                <a:off x="4303909" y="1840508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0.3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291B924-966C-72C8-D46B-1E779AEF076C}"/>
                  </a:ext>
                </a:extLst>
              </p:cNvPr>
              <p:cNvSpPr txBox="1"/>
              <p:nvPr/>
            </p:nvSpPr>
            <p:spPr>
              <a:xfrm rot="1433805">
                <a:off x="4673428" y="1584659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0.1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E6B603F-644E-0AE3-07FF-892D00E5588F}"/>
                  </a:ext>
                </a:extLst>
              </p:cNvPr>
              <p:cNvSpPr txBox="1"/>
              <p:nvPr/>
            </p:nvSpPr>
            <p:spPr>
              <a:xfrm rot="2202361">
                <a:off x="4690820" y="2250103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0.1</a:t>
                </a:r>
                <a:endParaRPr lang="ko-KR" altLang="en-US" sz="1400" spc="-40" dirty="0">
                  <a:latin typeface="+mn-ea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F77CDF5-A8D7-318F-5D8E-35E4CC8C8340}"/>
                  </a:ext>
                </a:extLst>
              </p:cNvPr>
              <p:cNvSpPr txBox="1"/>
              <p:nvPr/>
            </p:nvSpPr>
            <p:spPr>
              <a:xfrm rot="17100000">
                <a:off x="5104314" y="2138037"/>
                <a:ext cx="3439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ko-KR" sz="1400" spc="-40" dirty="0">
                    <a:latin typeface="+mn-ea"/>
                  </a:rPr>
                  <a:t>0.2</a:t>
                </a:r>
                <a:endParaRPr lang="ko-KR" altLang="en-US" sz="1400" spc="-40" dirty="0">
                  <a:latin typeface="+mn-ea"/>
                </a:endParaRPr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FC3FCDDC-AB35-209F-A80E-4D040B81B4E9}"/>
                </a:ext>
              </a:extLst>
            </p:cNvPr>
            <p:cNvSpPr txBox="1"/>
            <p:nvPr/>
          </p:nvSpPr>
          <p:spPr>
            <a:xfrm>
              <a:off x="6728129" y="2719657"/>
              <a:ext cx="2070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Without additional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656D203-A11A-CFA8-8E55-053B8437B530}"/>
                </a:ext>
              </a:extLst>
            </p:cNvPr>
            <p:cNvSpPr/>
            <p:nvPr/>
          </p:nvSpPr>
          <p:spPr>
            <a:xfrm>
              <a:off x="6506882" y="2767564"/>
              <a:ext cx="496919" cy="232152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1D6FA9"/>
                </a:highlight>
              </a:endParaRPr>
            </a:p>
          </p:txBody>
        </p:sp>
      </p:grpSp>
      <p:sp>
        <p:nvSpPr>
          <p:cNvPr id="208" name="오른쪽 화살표[R] 48">
            <a:extLst>
              <a:ext uri="{FF2B5EF4-FFF2-40B4-BE49-F238E27FC236}">
                <a16:creationId xmlns:a16="http://schemas.microsoft.com/office/drawing/2014/main" id="{18E1575C-B3C7-E3F8-720B-2CD7C3257FEA}"/>
              </a:ext>
            </a:extLst>
          </p:cNvPr>
          <p:cNvSpPr/>
          <p:nvPr/>
        </p:nvSpPr>
        <p:spPr>
          <a:xfrm rot="19253310">
            <a:off x="5618143" y="1398890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오른쪽 화살표[R] 48">
            <a:extLst>
              <a:ext uri="{FF2B5EF4-FFF2-40B4-BE49-F238E27FC236}">
                <a16:creationId xmlns:a16="http://schemas.microsoft.com/office/drawing/2014/main" id="{89A93094-E71C-F9D1-DAA7-5BAB375B49F9}"/>
              </a:ext>
            </a:extLst>
          </p:cNvPr>
          <p:cNvSpPr/>
          <p:nvPr/>
        </p:nvSpPr>
        <p:spPr>
          <a:xfrm rot="1826454">
            <a:off x="5619060" y="2339265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136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F997256C-B554-06C9-4E16-FEFE1EACEB7E}"/>
              </a:ext>
            </a:extLst>
          </p:cNvPr>
          <p:cNvSpPr txBox="1">
            <a:spLocks/>
          </p:cNvSpPr>
          <p:nvPr/>
        </p:nvSpPr>
        <p:spPr>
          <a:xfrm>
            <a:off x="256615" y="115033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26" name="날짜 개체 틀 3">
            <a:extLst>
              <a:ext uri="{FF2B5EF4-FFF2-40B4-BE49-F238E27FC236}">
                <a16:creationId xmlns:a16="http://schemas.microsoft.com/office/drawing/2014/main" id="{8D8B1869-1FED-6F59-5F18-6775E2A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6615" y="6625848"/>
            <a:ext cx="2057400" cy="232152"/>
          </a:xfrm>
        </p:spPr>
        <p:txBody>
          <a:bodyPr/>
          <a:lstStyle/>
          <a:p>
            <a:fld id="{B1487B39-C61E-41E2-964A-007B1AACB985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ACF8BC9B-DC07-BAE7-D548-24866D65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F07DC99-8FEC-EDF4-ED00-58A33A83382C}"/>
              </a:ext>
            </a:extLst>
          </p:cNvPr>
          <p:cNvGrpSpPr/>
          <p:nvPr/>
        </p:nvGrpSpPr>
        <p:grpSpPr>
          <a:xfrm>
            <a:off x="585871" y="937549"/>
            <a:ext cx="8049833" cy="5238284"/>
            <a:chOff x="789693" y="835128"/>
            <a:chExt cx="8049833" cy="523828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5A6D4F2-B810-7A93-9689-B3FB86A0F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896" y="1665335"/>
              <a:ext cx="2170149" cy="217014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43BFEF-2EAD-4869-E0B4-8AA974BD138F}"/>
                </a:ext>
              </a:extLst>
            </p:cNvPr>
            <p:cNvSpPr txBox="1"/>
            <p:nvPr/>
          </p:nvSpPr>
          <p:spPr>
            <a:xfrm>
              <a:off x="2821201" y="999132"/>
              <a:ext cx="26836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Multiple</a:t>
              </a:r>
              <a:r>
                <a:rPr lang="ko-Kore-KR" altLang="en-US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 </a:t>
              </a:r>
              <a:r>
                <a:rPr lang="en-US" altLang="ko-Kore-KR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c</a:t>
              </a:r>
              <a:r>
                <a:rPr lang="en-US" altLang="ko-KR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andidate for FR</a:t>
              </a:r>
              <a:r>
                <a:rPr lang="en-US" altLang="ko-KR" sz="1600" b="1" baseline="-25000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1</a:t>
              </a:r>
              <a:endPara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A57BEF-8816-FB49-7A1F-4DB6EBF954B9}"/>
                </a:ext>
              </a:extLst>
            </p:cNvPr>
            <p:cNvSpPr txBox="1"/>
            <p:nvPr/>
          </p:nvSpPr>
          <p:spPr>
            <a:xfrm>
              <a:off x="6155856" y="835128"/>
              <a:ext cx="268367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Calculate penalty and additional process effort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EF64BD-D1B7-8FDD-75B1-17DB55482ED6}"/>
                </a:ext>
              </a:extLst>
            </p:cNvPr>
            <p:cNvSpPr txBox="1"/>
            <p:nvPr/>
          </p:nvSpPr>
          <p:spPr>
            <a:xfrm>
              <a:off x="789693" y="5673302"/>
              <a:ext cx="79722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2000" dirty="0">
                  <a:solidFill>
                    <a:srgbClr val="FF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sym typeface="Wingdings" pitchFamily="2" charset="2"/>
                </a:rPr>
                <a:t>Choose one that doesn’t cause a lot of obsolescence effect on PC</a:t>
              </a:r>
              <a:endParaRPr lang="en-US" altLang="ko-KR" sz="20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C81A7A-64B9-560C-2F32-05FFB7EDFA82}"/>
              </a:ext>
            </a:extLst>
          </p:cNvPr>
          <p:cNvSpPr txBox="1"/>
          <p:nvPr/>
        </p:nvSpPr>
        <p:spPr>
          <a:xfrm>
            <a:off x="106069" y="2031098"/>
            <a:ext cx="172782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Increase the speed of rotating power</a:t>
            </a:r>
            <a:endParaRPr kumimoji="1" lang="ko-Kore-KR" altLang="en-US" sz="1600" dirty="0"/>
          </a:p>
        </p:txBody>
      </p:sp>
      <p:pic>
        <p:nvPicPr>
          <p:cNvPr id="37" name="Picture 4" descr="Request Icon Images – Browse 51,639 Stock Photos, Vectors ...">
            <a:extLst>
              <a:ext uri="{FF2B5EF4-FFF2-40B4-BE49-F238E27FC236}">
                <a16:creationId xmlns:a16="http://schemas.microsoft.com/office/drawing/2014/main" id="{ABDF9702-ACBD-B850-C6FB-E5F7ADDB8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19573" r="13125" b="16893"/>
          <a:stretch/>
        </p:blipFill>
        <p:spPr bwMode="auto">
          <a:xfrm>
            <a:off x="340432" y="2697079"/>
            <a:ext cx="1272192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E68243-AF24-4C4D-E139-F215B814246C}"/>
              </a:ext>
            </a:extLst>
          </p:cNvPr>
          <p:cNvGrpSpPr/>
          <p:nvPr/>
        </p:nvGrpSpPr>
        <p:grpSpPr>
          <a:xfrm>
            <a:off x="5417602" y="1586040"/>
            <a:ext cx="3653102" cy="2607569"/>
            <a:chOff x="6564054" y="2750983"/>
            <a:chExt cx="4075611" cy="290915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A6B779D-181C-6E5A-CCD0-A767C4DBA920}"/>
                </a:ext>
              </a:extLst>
            </p:cNvPr>
            <p:cNvGrpSpPr/>
            <p:nvPr/>
          </p:nvGrpSpPr>
          <p:grpSpPr>
            <a:xfrm>
              <a:off x="6564054" y="2750983"/>
              <a:ext cx="4075611" cy="2909154"/>
              <a:chOff x="256615" y="2720281"/>
              <a:chExt cx="4075611" cy="2909154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2945D0A1-D9A7-DF42-5451-FD64CE82A4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19" t="31390" r="6074" b="4879"/>
              <a:stretch/>
            </p:blipFill>
            <p:spPr>
              <a:xfrm>
                <a:off x="256615" y="2720281"/>
                <a:ext cx="4075611" cy="2909154"/>
              </a:xfrm>
              <a:prstGeom prst="rect">
                <a:avLst/>
              </a:prstGeom>
            </p:spPr>
          </p:pic>
          <p:sp>
            <p:nvSpPr>
              <p:cNvPr id="45" name="L 도형 44">
                <a:extLst>
                  <a:ext uri="{FF2B5EF4-FFF2-40B4-BE49-F238E27FC236}">
                    <a16:creationId xmlns:a16="http://schemas.microsoft.com/office/drawing/2014/main" id="{F38A310A-F8A1-7CF9-73C6-7BC6C01C2562}"/>
                  </a:ext>
                </a:extLst>
              </p:cNvPr>
              <p:cNvSpPr/>
              <p:nvPr/>
            </p:nvSpPr>
            <p:spPr>
              <a:xfrm rot="18844987">
                <a:off x="1393023" y="4224097"/>
                <a:ext cx="155586" cy="108910"/>
              </a:xfrm>
              <a:prstGeom prst="corne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" name="L 도형 45">
                <a:extLst>
                  <a:ext uri="{FF2B5EF4-FFF2-40B4-BE49-F238E27FC236}">
                    <a16:creationId xmlns:a16="http://schemas.microsoft.com/office/drawing/2014/main" id="{7914F71E-FB50-572E-48CA-8DBE87BE5FA7}"/>
                  </a:ext>
                </a:extLst>
              </p:cNvPr>
              <p:cNvSpPr/>
              <p:nvPr/>
            </p:nvSpPr>
            <p:spPr>
              <a:xfrm rot="18844987">
                <a:off x="2254794" y="5050961"/>
                <a:ext cx="190187" cy="133131"/>
              </a:xfrm>
              <a:prstGeom prst="corne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868172E-DDDB-FFA8-3C79-6424FE55B6CA}"/>
                </a:ext>
              </a:extLst>
            </p:cNvPr>
            <p:cNvSpPr/>
            <p:nvPr/>
          </p:nvSpPr>
          <p:spPr>
            <a:xfrm>
              <a:off x="6974051" y="4666105"/>
              <a:ext cx="1524000" cy="829056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2C6517DB-64CD-C35F-7CFA-41A5805EEA7A}"/>
              </a:ext>
            </a:extLst>
          </p:cNvPr>
          <p:cNvSpPr/>
          <p:nvPr/>
        </p:nvSpPr>
        <p:spPr>
          <a:xfrm>
            <a:off x="1948132" y="2367901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76C711-CE68-6FCC-C37B-3BB2ECD49F69}"/>
              </a:ext>
            </a:extLst>
          </p:cNvPr>
          <p:cNvSpPr txBox="1"/>
          <p:nvPr/>
        </p:nvSpPr>
        <p:spPr>
          <a:xfrm>
            <a:off x="6168650" y="4267302"/>
            <a:ext cx="2711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Processing to prevent further propagation to PC   </a:t>
            </a:r>
          </a:p>
        </p:txBody>
      </p:sp>
      <p:sp>
        <p:nvSpPr>
          <p:cNvPr id="49" name="오른쪽 화살표[R] 48">
            <a:extLst>
              <a:ext uri="{FF2B5EF4-FFF2-40B4-BE49-F238E27FC236}">
                <a16:creationId xmlns:a16="http://schemas.microsoft.com/office/drawing/2014/main" id="{26F13E24-AB19-EBEB-211B-50A68FFC9B4C}"/>
              </a:ext>
            </a:extLst>
          </p:cNvPr>
          <p:cNvSpPr/>
          <p:nvPr/>
        </p:nvSpPr>
        <p:spPr>
          <a:xfrm>
            <a:off x="4991659" y="2413317"/>
            <a:ext cx="496681" cy="3596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B66759-CFA8-ED5F-8682-90E9EE00216D}"/>
              </a:ext>
            </a:extLst>
          </p:cNvPr>
          <p:cNvSpPr txBox="1"/>
          <p:nvPr/>
        </p:nvSpPr>
        <p:spPr>
          <a:xfrm>
            <a:off x="477047" y="1127684"/>
            <a:ext cx="1174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FR occurs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E2ADFB-DECE-1F9F-8D06-78AD427B682E}"/>
              </a:ext>
            </a:extLst>
          </p:cNvPr>
          <p:cNvSpPr/>
          <p:nvPr/>
        </p:nvSpPr>
        <p:spPr>
          <a:xfrm>
            <a:off x="2776370" y="2400062"/>
            <a:ext cx="2045012" cy="325963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B12E4DB-891A-A79B-969D-C97A37ECBBDF}"/>
              </a:ext>
            </a:extLst>
          </p:cNvPr>
          <p:cNvSpPr txBox="1">
            <a:spLocks/>
          </p:cNvSpPr>
          <p:nvPr/>
        </p:nvSpPr>
        <p:spPr>
          <a:xfrm>
            <a:off x="2035927" y="4180408"/>
            <a:ext cx="3525898" cy="389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*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Option) Consider degree</a:t>
            </a:r>
            <a:endParaRPr lang="en-US" altLang="ko-KR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0A8D3A-A65C-CA04-BDB5-0D248BD159EC}"/>
              </a:ext>
            </a:extLst>
          </p:cNvPr>
          <p:cNvCxnSpPr/>
          <p:nvPr/>
        </p:nvCxnSpPr>
        <p:spPr>
          <a:xfrm>
            <a:off x="9681" y="555010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4BF7072-2429-2782-92CB-63FF31EB1C32}"/>
              </a:ext>
            </a:extLst>
          </p:cNvPr>
          <p:cNvSpPr txBox="1">
            <a:spLocks/>
          </p:cNvSpPr>
          <p:nvPr/>
        </p:nvSpPr>
        <p:spPr>
          <a:xfrm>
            <a:off x="9681" y="5108968"/>
            <a:ext cx="6998206" cy="389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*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Option) Decision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whether platform replacement or develop NPD </a:t>
            </a:r>
            <a:endParaRPr lang="en-US" altLang="ko-KR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559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3">
            <a:extLst>
              <a:ext uri="{FF2B5EF4-FFF2-40B4-BE49-F238E27FC236}">
                <a16:creationId xmlns:a16="http://schemas.microsoft.com/office/drawing/2014/main" id="{8D8B1869-1FED-6F59-5F18-6775E2A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6615" y="6625848"/>
            <a:ext cx="2057400" cy="232152"/>
          </a:xfrm>
        </p:spPr>
        <p:txBody>
          <a:bodyPr/>
          <a:lstStyle/>
          <a:p>
            <a:fld id="{B1487B39-C61E-41E2-964A-007B1AACB985}" type="datetime1">
              <a:rPr lang="ko-KR" altLang="en-US" smtClean="0"/>
              <a:t>2022. 12. 13.</a:t>
            </a:fld>
            <a:endParaRPr lang="ko-KR" altLang="en-US" dirty="0"/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ACF8BC9B-DC07-BAE7-D548-24866D65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E68243-AF24-4C4D-E139-F215B814246C}"/>
              </a:ext>
            </a:extLst>
          </p:cNvPr>
          <p:cNvGrpSpPr/>
          <p:nvPr/>
        </p:nvGrpSpPr>
        <p:grpSpPr>
          <a:xfrm>
            <a:off x="284324" y="481417"/>
            <a:ext cx="4201180" cy="2998784"/>
            <a:chOff x="6564054" y="2750983"/>
            <a:chExt cx="4075611" cy="290915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A6B779D-181C-6E5A-CCD0-A767C4DBA920}"/>
                </a:ext>
              </a:extLst>
            </p:cNvPr>
            <p:cNvGrpSpPr/>
            <p:nvPr/>
          </p:nvGrpSpPr>
          <p:grpSpPr>
            <a:xfrm>
              <a:off x="6564054" y="2750983"/>
              <a:ext cx="4075611" cy="2909154"/>
              <a:chOff x="256615" y="2720281"/>
              <a:chExt cx="4075611" cy="2909154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2945D0A1-D9A7-DF42-5451-FD64CE82A4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219" t="31390" r="6074" b="4879"/>
              <a:stretch/>
            </p:blipFill>
            <p:spPr>
              <a:xfrm>
                <a:off x="256615" y="2720281"/>
                <a:ext cx="4075611" cy="2909154"/>
              </a:xfrm>
              <a:prstGeom prst="rect">
                <a:avLst/>
              </a:prstGeom>
            </p:spPr>
          </p:pic>
          <p:sp>
            <p:nvSpPr>
              <p:cNvPr id="45" name="L 도형 44">
                <a:extLst>
                  <a:ext uri="{FF2B5EF4-FFF2-40B4-BE49-F238E27FC236}">
                    <a16:creationId xmlns:a16="http://schemas.microsoft.com/office/drawing/2014/main" id="{F38A310A-F8A1-7CF9-73C6-7BC6C01C2562}"/>
                  </a:ext>
                </a:extLst>
              </p:cNvPr>
              <p:cNvSpPr/>
              <p:nvPr/>
            </p:nvSpPr>
            <p:spPr>
              <a:xfrm rot="18844987">
                <a:off x="1393023" y="4224097"/>
                <a:ext cx="155586" cy="108910"/>
              </a:xfrm>
              <a:prstGeom prst="corne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" name="L 도형 45">
                <a:extLst>
                  <a:ext uri="{FF2B5EF4-FFF2-40B4-BE49-F238E27FC236}">
                    <a16:creationId xmlns:a16="http://schemas.microsoft.com/office/drawing/2014/main" id="{7914F71E-FB50-572E-48CA-8DBE87BE5FA7}"/>
                  </a:ext>
                </a:extLst>
              </p:cNvPr>
              <p:cNvSpPr/>
              <p:nvPr/>
            </p:nvSpPr>
            <p:spPr>
              <a:xfrm rot="18844987">
                <a:off x="2254794" y="5050961"/>
                <a:ext cx="190187" cy="133131"/>
              </a:xfrm>
              <a:prstGeom prst="corne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868172E-DDDB-FFA8-3C79-6424FE55B6CA}"/>
                </a:ext>
              </a:extLst>
            </p:cNvPr>
            <p:cNvSpPr/>
            <p:nvPr/>
          </p:nvSpPr>
          <p:spPr>
            <a:xfrm>
              <a:off x="6974051" y="4666105"/>
              <a:ext cx="1524000" cy="829056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B11E290D-0271-E0AA-3AD7-20BFB4424621}"/>
              </a:ext>
            </a:extLst>
          </p:cNvPr>
          <p:cNvSpPr txBox="1">
            <a:spLocks/>
          </p:cNvSpPr>
          <p:nvPr/>
        </p:nvSpPr>
        <p:spPr>
          <a:xfrm>
            <a:off x="6347785" y="768696"/>
            <a:ext cx="2252517" cy="1335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핵심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measure</a:t>
            </a:r>
          </a:p>
          <a:p>
            <a:r>
              <a:rPr lang="en-US" altLang="ko-KR" sz="1600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- Cost &amp; (lead) Time</a:t>
            </a:r>
          </a:p>
          <a:p>
            <a:r>
              <a:rPr lang="en-US" altLang="ko-KR" sz="1600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- 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interface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00B1C6DF-492F-2C3E-4449-9A52968597F7}"/>
              </a:ext>
            </a:extLst>
          </p:cNvPr>
          <p:cNvSpPr txBox="1">
            <a:spLocks/>
          </p:cNvSpPr>
          <p:nvPr/>
        </p:nvSpPr>
        <p:spPr>
          <a:xfrm>
            <a:off x="186117" y="4305937"/>
            <a:ext cx="8876963" cy="23199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Step 1)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해당하는 부품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모듈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)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의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change management </a:t>
            </a:r>
            <a:r>
              <a:rPr lang="en-US" altLang="ko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direct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cost &amp; time </a:t>
            </a:r>
          </a:p>
          <a:p>
            <a:r>
              <a:rPr lang="en-US" altLang="ko-KR" sz="1600" b="1" dirty="0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Step</a:t>
            </a:r>
            <a:r>
              <a:rPr lang="ko-KR" altLang="en-US" sz="1600" b="1" dirty="0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600" b="1" dirty="0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2) Platform component</a:t>
            </a:r>
            <a:r>
              <a:rPr lang="ko-KR" altLang="en-US" sz="1600" b="1" dirty="0" err="1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와의</a:t>
            </a:r>
            <a:r>
              <a:rPr lang="ko-KR" altLang="en-US" sz="1600" b="1" dirty="0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600" b="1" dirty="0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independency</a:t>
            </a:r>
            <a:r>
              <a:rPr lang="ko-KR" altLang="en-US" sz="1600" b="1" dirty="0" err="1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1600" b="1" dirty="0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유지하기 위한 </a:t>
            </a:r>
            <a:r>
              <a:rPr lang="en-US" altLang="ko-KR" sz="1600" b="1" dirty="0">
                <a:solidFill>
                  <a:srgbClr val="1D6FA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additional effort (time &amp; cost)</a:t>
            </a:r>
          </a:p>
          <a:p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step 3) identification of component combination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이 결정으로 인해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,  t+1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시점에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direct cost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달라짐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.</a:t>
            </a:r>
          </a:p>
          <a:p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즉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, step2)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고려하지 않을 시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,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그 다음 시점에서의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Platform module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과의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dependency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증가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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더 큰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direct cost &amp; time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이 필요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.</a:t>
            </a:r>
            <a:endParaRPr lang="en-US" altLang="ko-KR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97C370A3-C6AC-0C9D-4137-6F09F7A53260}"/>
              </a:ext>
            </a:extLst>
          </p:cNvPr>
          <p:cNvSpPr txBox="1">
            <a:spLocks/>
          </p:cNvSpPr>
          <p:nvPr/>
        </p:nvSpPr>
        <p:spPr>
          <a:xfrm>
            <a:off x="256615" y="3699627"/>
            <a:ext cx="994739" cy="4476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MY logic</a:t>
            </a:r>
            <a:endParaRPr lang="en-US" altLang="ko-KR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AA0EFF7A-6364-C9CF-C944-EF9D143612BB}"/>
              </a:ext>
            </a:extLst>
          </p:cNvPr>
          <p:cNvSpPr txBox="1">
            <a:spLocks/>
          </p:cNvSpPr>
          <p:nvPr/>
        </p:nvSpPr>
        <p:spPr>
          <a:xfrm>
            <a:off x="5440129" y="2749867"/>
            <a:ext cx="3622951" cy="4553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핵심은 </a:t>
            </a:r>
            <a:r>
              <a:rPr lang="en-US" altLang="ko-Kore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direct cost vs inter</a:t>
            </a:r>
            <a:r>
              <a:rPr lang="en-US" altLang="ko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-</a:t>
            </a:r>
            <a:r>
              <a:rPr lang="en-US" altLang="ko-Kore-KR" sz="1600" dirty="0">
                <a:solidFill>
                  <a:srgbClr val="FF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relation</a:t>
            </a:r>
            <a:endParaRPr lang="en-US" altLang="ko-KR" sz="1600" dirty="0">
              <a:solidFill>
                <a:srgbClr val="FF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C24388-BD18-72DD-C0EB-43EFD54A0B10}"/>
              </a:ext>
            </a:extLst>
          </p:cNvPr>
          <p:cNvSpPr txBox="1"/>
          <p:nvPr/>
        </p:nvSpPr>
        <p:spPr>
          <a:xfrm>
            <a:off x="4485504" y="348020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effectLst/>
                <a:latin typeface="TimesNewRomanSF"/>
              </a:rPr>
              <a:t>그러면 어떻게 </a:t>
            </a:r>
            <a:r>
              <a:rPr lang="en-US" altLang="ko-Kore-KR" sz="1400" dirty="0">
                <a:effectLst/>
                <a:latin typeface="TimesNewRomanSF"/>
              </a:rPr>
              <a:t>dependency</a:t>
            </a:r>
            <a:r>
              <a:rPr lang="ko-Kore-KR" altLang="en-US" sz="1400" dirty="0">
                <a:effectLst/>
                <a:latin typeface="TimesNewRomanSF"/>
              </a:rPr>
              <a:t>와 </a:t>
            </a:r>
            <a:r>
              <a:rPr lang="en-US" altLang="ko-Kore-KR" sz="1400" dirty="0">
                <a:effectLst/>
                <a:latin typeface="TimesNewRomanSF"/>
              </a:rPr>
              <a:t>direct cost &amp; time </a:t>
            </a:r>
            <a:r>
              <a:rPr lang="ko-Kore-KR" altLang="en-US" sz="1400" dirty="0">
                <a:effectLst/>
                <a:latin typeface="TimesNewRomanSF"/>
              </a:rPr>
              <a:t>간의 관계를 설명할 수 있을까</a:t>
            </a:r>
            <a:r>
              <a:rPr lang="en-US" altLang="ko-Kore-KR" sz="1400" dirty="0">
                <a:effectLst/>
                <a:latin typeface="TimesNewRomanSF"/>
              </a:rPr>
              <a:t>?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72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3200" b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68642</TotalTime>
  <Words>1981</Words>
  <Application>Microsoft Macintosh PowerPoint</Application>
  <PresentationFormat>화면 슬라이드 쇼(4:3)</PresentationFormat>
  <Paragraphs>405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ArialUnicodeMS</vt:lpstr>
      <vt:lpstr>맑은 고딕</vt:lpstr>
      <vt:lpstr>NanumBarunGothic</vt:lpstr>
      <vt:lpstr>NanumSquareOTF Bold</vt:lpstr>
      <vt:lpstr>TimesNewRomanSF</vt:lpstr>
      <vt:lpstr>Arial</vt:lpstr>
      <vt:lpstr>Arial Narrow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Engineering change management with product platform lifecycle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589</cp:revision>
  <dcterms:created xsi:type="dcterms:W3CDTF">2020-03-18T08:16:07Z</dcterms:created>
  <dcterms:modified xsi:type="dcterms:W3CDTF">2022-12-13T05:28:28Z</dcterms:modified>
</cp:coreProperties>
</file>