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9"/>
  </p:notesMasterIdLst>
  <p:sldIdLst>
    <p:sldId id="381" r:id="rId2"/>
    <p:sldId id="390" r:id="rId3"/>
    <p:sldId id="391" r:id="rId4"/>
    <p:sldId id="389" r:id="rId5"/>
    <p:sldId id="388" r:id="rId6"/>
    <p:sldId id="387" r:id="rId7"/>
    <p:sldId id="39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발표" id="{C34EF00A-35D1-4DA1-96A5-40F1D1103423}">
          <p14:sldIdLst>
            <p14:sldId id="381"/>
            <p14:sldId id="390"/>
            <p14:sldId id="391"/>
            <p14:sldId id="389"/>
            <p14:sldId id="388"/>
            <p14:sldId id="387"/>
            <p14:sldId id="3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16633d384acabd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9494"/>
    <a:srgbClr val="BFBFBF"/>
    <a:srgbClr val="1D6FA9"/>
    <a:srgbClr val="FAE9EA"/>
    <a:srgbClr val="EBF1F7"/>
    <a:srgbClr val="ED7D30"/>
    <a:srgbClr val="D9E1F2"/>
    <a:srgbClr val="F9F9F9"/>
    <a:srgbClr val="D3E2ED"/>
    <a:srgbClr val="FFC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 autoAdjust="0"/>
    <p:restoredTop sz="80986" autoAdjust="0"/>
  </p:normalViewPr>
  <p:slideViewPr>
    <p:cSldViewPr snapToGrid="0">
      <p:cViewPr varScale="1">
        <p:scale>
          <a:sx n="99" d="100"/>
          <a:sy n="99" d="100"/>
        </p:scale>
        <p:origin x="2272" y="168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E4BE-D92A-40F6-8BA4-0518F74888EA}" type="datetimeFigureOut">
              <a:rPr lang="ko-KR" altLang="en-US" smtClean="0"/>
              <a:t>2023. 1. 3.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E0041-C0E5-4DF7-9D3F-8533905C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2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1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processor, memory, storage, and other key components. </a:t>
            </a:r>
            <a:r>
              <a:rPr lang="ko-Kore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이를 어떻게 조합할 것인가</a:t>
            </a:r>
            <a:r>
              <a:rPr lang="en-US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Processor, memory, power supply, circuit boards, connectors, display </a:t>
            </a:r>
            <a:endParaRPr lang="en-US" altLang="ko-Kore-KR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en-US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Display size and resolution</a:t>
            </a:r>
            <a: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camera quality , battery capacity, storage capacity, connectivity option (</a:t>
            </a:r>
            <a:r>
              <a:rPr lang="en" altLang="ko-Kore-KR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wifi</a:t>
            </a:r>
            <a:r>
              <a:rPr lang="en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, data), physical design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하나의 변화로 인해 플랫폼 내의 다양한 변화를 야기하게 된다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여기서의 </a:t>
            </a:r>
            <a:r>
              <a:rPr kumimoji="1" lang="en-US" altLang="ko-Kore-KR" dirty="0"/>
              <a:t>platform architecture</a:t>
            </a:r>
            <a:r>
              <a:rPr kumimoji="1" lang="ko-Kore-KR" altLang="en-US" dirty="0"/>
              <a:t>는 플랫폼 내의 </a:t>
            </a:r>
            <a:r>
              <a:rPr kumimoji="1" lang="en-US" altLang="ko-Kore-KR" dirty="0"/>
              <a:t>component</a:t>
            </a:r>
            <a:r>
              <a:rPr kumimoji="1" lang="ko-Kore-KR" altLang="en-US" dirty="0"/>
              <a:t> 내의 각각의 정보 뿐 아니라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각 </a:t>
            </a:r>
            <a:r>
              <a:rPr kumimoji="1" lang="en-US" altLang="ko-Kore-KR" dirty="0"/>
              <a:t>component </a:t>
            </a:r>
            <a:r>
              <a:rPr kumimoji="1" lang="ko-Kore-KR" altLang="en-US" dirty="0"/>
              <a:t>가 어떤 관계를 가지고 엮여 있는지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52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Case 1) </a:t>
            </a:r>
            <a:r>
              <a:rPr kumimoji="1" lang="ko-Kore-KR" altLang="en-US" dirty="0"/>
              <a:t>이렇게 되면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전반적인 </a:t>
            </a:r>
            <a:r>
              <a:rPr kumimoji="1" lang="en-US" altLang="ko-Kore-KR" dirty="0"/>
              <a:t>product architecture </a:t>
            </a:r>
            <a:r>
              <a:rPr kumimoji="1" lang="ko-Kore-KR" altLang="en-US" dirty="0"/>
              <a:t>가 변형이 됨</a:t>
            </a:r>
            <a:r>
              <a:rPr kumimoji="1" lang="en-US" altLang="ko-Kore-KR" dirty="0"/>
              <a:t>.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기존의 </a:t>
            </a:r>
            <a:r>
              <a:rPr kumimoji="1" lang="en-US" altLang="ko-KR" dirty="0">
                <a:sym typeface="Wingdings" pitchFamily="2" charset="2"/>
              </a:rPr>
              <a:t>architecture</a:t>
            </a:r>
            <a:r>
              <a:rPr kumimoji="1" lang="ko-KR" altLang="en-US" dirty="0">
                <a:sym typeface="Wingdings" pitchFamily="2" charset="2"/>
              </a:rPr>
              <a:t>을 유지하지 못하기 때문에 </a:t>
            </a:r>
            <a:r>
              <a:rPr kumimoji="1" lang="en-US" altLang="ko-KR" dirty="0">
                <a:sym typeface="Wingdings" pitchFamily="2" charset="2"/>
              </a:rPr>
              <a:t>OEM</a:t>
            </a:r>
            <a:r>
              <a:rPr kumimoji="1" lang="ko-KR" altLang="en-US" dirty="0">
                <a:sym typeface="Wingdings" pitchFamily="2" charset="2"/>
              </a:rPr>
              <a:t>에서의 규모의 경제</a:t>
            </a:r>
            <a:r>
              <a:rPr kumimoji="1" lang="en-US" altLang="ko-KR" dirty="0">
                <a:sym typeface="Wingdings" pitchFamily="2" charset="2"/>
              </a:rPr>
              <a:t> </a:t>
            </a:r>
            <a:r>
              <a:rPr kumimoji="1" lang="ko-KR" altLang="en-US" dirty="0">
                <a:sym typeface="Wingdings" pitchFamily="2" charset="2"/>
              </a:rPr>
              <a:t>등</a:t>
            </a:r>
            <a:endParaRPr kumimoji="1" lang="en-US" altLang="ko-KR" dirty="0">
              <a:sym typeface="Wingdings" pitchFamily="2" charset="2"/>
            </a:endParaRPr>
          </a:p>
          <a:p>
            <a:endParaRPr kumimoji="1" lang="en-US" altLang="ko-Kore-KR" dirty="0">
              <a:sym typeface="Wingdings" pitchFamily="2" charset="2"/>
            </a:endParaRPr>
          </a:p>
          <a:p>
            <a:r>
              <a:rPr kumimoji="1" lang="en-US" altLang="ko-Kore-KR" dirty="0">
                <a:sym typeface="Wingdings" pitchFamily="2" charset="2"/>
              </a:rPr>
              <a:t>Case 2) </a:t>
            </a:r>
            <a:r>
              <a:rPr kumimoji="1" lang="ko-Kore-KR" altLang="en-US" dirty="0">
                <a:sym typeface="Wingdings" pitchFamily="2" charset="2"/>
              </a:rPr>
              <a:t>전반적인 아키택쳐 변형은 막을 순 있으나</a:t>
            </a:r>
            <a:r>
              <a:rPr kumimoji="1" lang="en-US" altLang="ko-Kore-KR" dirty="0">
                <a:sym typeface="Wingdings" pitchFamily="2" charset="2"/>
              </a:rPr>
              <a:t>, </a:t>
            </a:r>
            <a:r>
              <a:rPr kumimoji="1" lang="ko-Kore-KR" altLang="en-US" dirty="0">
                <a:sym typeface="Wingdings" pitchFamily="2" charset="2"/>
              </a:rPr>
              <a:t>한 부품에들어가는 가중이 크기 때문에</a:t>
            </a:r>
            <a:r>
              <a:rPr kumimoji="1" lang="en-US" altLang="ko-Kore-KR" dirty="0">
                <a:sym typeface="Wingdings" pitchFamily="2" charset="2"/>
              </a:rPr>
              <a:t>, </a:t>
            </a:r>
            <a:r>
              <a:rPr kumimoji="1" lang="ko-Kore-KR" altLang="en-US" dirty="0">
                <a:sym typeface="Wingdings" pitchFamily="2" charset="2"/>
              </a:rPr>
              <a:t>제시간에 나올 수 없거나 더 많은 </a:t>
            </a:r>
            <a:r>
              <a:rPr kumimoji="1" lang="en-US" altLang="ko-Kore-KR" dirty="0">
                <a:sym typeface="Wingdings" pitchFamily="2" charset="2"/>
              </a:rPr>
              <a:t>cost</a:t>
            </a:r>
            <a:r>
              <a:rPr kumimoji="1" lang="ko-Kore-KR" altLang="en-US" dirty="0">
                <a:sym typeface="Wingdings" pitchFamily="2" charset="2"/>
              </a:rPr>
              <a:t>를 야기 할 수 있다</a:t>
            </a:r>
            <a:r>
              <a:rPr kumimoji="1" lang="en-US" altLang="ko-Kore-KR" dirty="0">
                <a:sym typeface="Wingdings" pitchFamily="2" charset="2"/>
              </a:rPr>
              <a:t>.</a:t>
            </a:r>
            <a:br>
              <a:rPr kumimoji="1" lang="en-US" altLang="ko-Kore-KR" dirty="0">
                <a:sym typeface="Wingdings" pitchFamily="2" charset="2"/>
              </a:rPr>
            </a:br>
            <a:r>
              <a:rPr kumimoji="1" lang="en-US" altLang="ko-Kore-KR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+) variant component</a:t>
            </a:r>
            <a:r>
              <a:rPr kumimoji="1" lang="ko-KR" altLang="en-US" dirty="0">
                <a:sym typeface="Wingdings" pitchFamily="2" charset="2"/>
              </a:rPr>
              <a:t>는 아예 달라진 </a:t>
            </a:r>
            <a:r>
              <a:rPr kumimoji="1" lang="en-US" altLang="ko-KR" dirty="0">
                <a:sym typeface="Wingdings" pitchFamily="2" charset="2"/>
              </a:rPr>
              <a:t>power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수용하기 위한 </a:t>
            </a:r>
            <a:r>
              <a:rPr kumimoji="1" lang="ko-KR" altLang="en-US" dirty="0" err="1">
                <a:sym typeface="Wingdings" pitchFamily="2" charset="2"/>
              </a:rPr>
              <a:t>매칭작업</a:t>
            </a:r>
            <a:r>
              <a:rPr kumimoji="1" lang="en-US" altLang="ko-KR" dirty="0">
                <a:sym typeface="Wingdings" pitchFamily="2" charset="2"/>
              </a:rPr>
              <a:t>. (</a:t>
            </a:r>
            <a:r>
              <a:rPr kumimoji="1" lang="ko-KR" altLang="en-US" dirty="0">
                <a:sym typeface="Wingdings" pitchFamily="2" charset="2"/>
              </a:rPr>
              <a:t>즉 </a:t>
            </a:r>
            <a:r>
              <a:rPr kumimoji="1" lang="en-US" altLang="ko-KR" dirty="0" err="1">
                <a:sym typeface="Wingdings" pitchFamily="2" charset="2"/>
              </a:rPr>
              <a:t>compatiblity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맞추기 위한 작업</a:t>
            </a:r>
            <a:r>
              <a:rPr kumimoji="1" lang="en-US" altLang="ko-KR" dirty="0">
                <a:sym typeface="Wingdings" pitchFamily="2" charset="2"/>
              </a:rPr>
              <a:t>)</a:t>
            </a:r>
            <a:br>
              <a:rPr kumimoji="1" lang="en-US" altLang="ko-KR" dirty="0">
                <a:sym typeface="Wingdings" pitchFamily="2" charset="2"/>
              </a:rPr>
            </a:br>
            <a:br>
              <a:rPr kumimoji="1" lang="en-US" altLang="ko-KR" dirty="0">
                <a:sym typeface="Wingdings" pitchFamily="2" charset="2"/>
              </a:rPr>
            </a:br>
            <a:r>
              <a:rPr kumimoji="1" lang="en-US" altLang="ko-KR" dirty="0">
                <a:sym typeface="Wingdings" pitchFamily="2" charset="2"/>
              </a:rPr>
              <a:t>case 3) </a:t>
            </a:r>
            <a:r>
              <a:rPr kumimoji="1" lang="ko-KR" altLang="en-US" dirty="0">
                <a:sym typeface="Wingdings" pitchFamily="2" charset="2"/>
              </a:rPr>
              <a:t>아예 다른 방향으로도 접근이 가능함</a:t>
            </a:r>
            <a:r>
              <a:rPr kumimoji="1" lang="en-US" altLang="ko-KR" dirty="0">
                <a:sym typeface="Wingdings" pitchFamily="2" charset="2"/>
              </a:rPr>
              <a:t>.</a:t>
            </a:r>
          </a:p>
          <a:p>
            <a:endParaRPr kumimoji="1" lang="en-US" altLang="ko-KR" dirty="0">
              <a:sym typeface="Wingdings" pitchFamily="2" charset="2"/>
            </a:endParaRPr>
          </a:p>
          <a:p>
            <a:r>
              <a:rPr kumimoji="1" lang="ko-KR" altLang="en-US" dirty="0">
                <a:sym typeface="Wingdings" pitchFamily="2" charset="2"/>
              </a:rPr>
              <a:t>이렇듯 </a:t>
            </a:r>
            <a:r>
              <a:rPr kumimoji="1" lang="ko-KR" altLang="en-US" dirty="0" err="1">
                <a:sym typeface="Wingdings" pitchFamily="2" charset="2"/>
              </a:rPr>
              <a:t>아키택처를</a:t>
            </a:r>
            <a:r>
              <a:rPr kumimoji="1" lang="ko-KR" altLang="en-US" dirty="0">
                <a:sym typeface="Wingdings" pitchFamily="2" charset="2"/>
              </a:rPr>
              <a:t> 수정 혹은 업그레이드한다는 게</a:t>
            </a:r>
            <a:r>
              <a:rPr kumimoji="1" lang="en-US" altLang="ko-KR" dirty="0">
                <a:sym typeface="Wingdings" pitchFamily="2" charset="2"/>
              </a:rPr>
              <a:t>, </a:t>
            </a:r>
            <a:r>
              <a:rPr kumimoji="1" lang="ko-KR" altLang="en-US" dirty="0">
                <a:sym typeface="Wingdings" pitchFamily="2" charset="2"/>
              </a:rPr>
              <a:t>정말 다양한 선택지가 있는데 이를 어떻게 </a:t>
            </a:r>
            <a:r>
              <a:rPr kumimoji="1" lang="en-US" altLang="ko-KR" dirty="0">
                <a:sym typeface="Wingdings" pitchFamily="2" charset="2"/>
              </a:rPr>
              <a:t>handling </a:t>
            </a:r>
            <a:r>
              <a:rPr kumimoji="1" lang="ko-KR" altLang="en-US" dirty="0">
                <a:sym typeface="Wingdings" pitchFamily="2" charset="2"/>
              </a:rPr>
              <a:t>할 것인가</a:t>
            </a:r>
            <a:r>
              <a:rPr kumimoji="1" lang="en-US" altLang="ko-KR" dirty="0">
                <a:sym typeface="Wingdings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1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processor, memory, storage, and other key components. </a:t>
            </a:r>
            <a:r>
              <a:rPr lang="ko-Kore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이를 어떻게 조합할 것인가</a:t>
            </a:r>
            <a:r>
              <a:rPr lang="en-US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Processor, memory, power supply, circuit boards, connectors, display </a:t>
            </a:r>
            <a:endParaRPr lang="en-US" altLang="ko-Kore-KR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en-US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Display size and resolution:, camera quality , battery capacity, storage capacity, connectivity option (</a:t>
            </a:r>
            <a:r>
              <a:rPr lang="en" altLang="ko-Kore-KR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wifi</a:t>
            </a:r>
            <a:r>
              <a:rPr lang="en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, data), physical design</a:t>
            </a:r>
          </a:p>
          <a:p>
            <a:endParaRPr kumimoji="1" lang="en" altLang="ko-Kore-KR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kumimoji="1" lang="ko-Kore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더 좋은 </a:t>
            </a:r>
            <a:r>
              <a:rPr kumimoji="1" lang="en-US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processor </a:t>
            </a:r>
            <a:r>
              <a:rPr kumimoji="1" lang="ko-Kore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혹은 </a:t>
            </a:r>
            <a:r>
              <a:rPr kumimoji="1" lang="en-US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memory </a:t>
            </a:r>
            <a:r>
              <a:rPr kumimoji="1" lang="ko-Kore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가 들어왔다</a:t>
            </a:r>
            <a:r>
              <a:rPr kumimoji="1" lang="en-US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 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그런데 이를 하기 위해서는 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power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 가 기존보다 더 필요하더라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.  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기존의 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Power supplier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는 이를 수용하기가 어렵다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.  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기존의 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power suppler (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즉 전기를 다른 곳에 공급할 수 있는 능력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)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이 못 미치기에 그것이 변화가 필요하다 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 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그러다 보니 크기의 변경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(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기존 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power supplier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의 크기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)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 혹은 발열을 잡기 위한 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fan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의 추가적인 기능이 더 필요하더라 등</a:t>
            </a:r>
            <a:endParaRPr kumimoji="1" lang="en-US" altLang="ko-KR" b="0" i="0" u="none" strike="noStrike" dirty="0">
              <a:solidFill>
                <a:srgbClr val="374151"/>
              </a:solidFill>
              <a:effectLst/>
              <a:latin typeface="Söhne"/>
              <a:sym typeface="Wingdings" pitchFamily="2" charset="2"/>
            </a:endParaRPr>
          </a:p>
          <a:p>
            <a:endParaRPr kumimoji="1" lang="en-US" altLang="ko-Kore-KR" dirty="0"/>
          </a:p>
          <a:p>
            <a:r>
              <a:rPr kumimoji="1" lang="ko-Kore-KR" altLang="en-US" dirty="0"/>
              <a:t>하나의 변화로 인해 플랫폼 내의 다양한 변화를 야기하게 된다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여기서의 </a:t>
            </a:r>
            <a:r>
              <a:rPr kumimoji="1" lang="en-US" altLang="ko-Kore-KR" dirty="0"/>
              <a:t>platform architecture</a:t>
            </a:r>
            <a:r>
              <a:rPr kumimoji="1" lang="ko-Kore-KR" altLang="en-US" dirty="0"/>
              <a:t>는 플랫폼 내의 </a:t>
            </a:r>
            <a:r>
              <a:rPr kumimoji="1" lang="en-US" altLang="ko-Kore-KR" dirty="0"/>
              <a:t>component</a:t>
            </a:r>
            <a:r>
              <a:rPr kumimoji="1" lang="ko-Kore-KR" altLang="en-US" dirty="0"/>
              <a:t> 내의 각각의 정보 뿐 아니라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각 </a:t>
            </a:r>
            <a:r>
              <a:rPr kumimoji="1" lang="en-US" altLang="ko-Kore-KR" dirty="0"/>
              <a:t>component </a:t>
            </a:r>
            <a:r>
              <a:rPr kumimoji="1" lang="ko-Kore-KR" altLang="en-US" dirty="0"/>
              <a:t>가 어떤 관계를 가지고 엮여 있는지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4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044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8947-90C7-46AC-891E-0ACE4E8FE21E}" type="datetime1">
              <a:rPr lang="ko-KR" altLang="en-US" smtClean="0"/>
              <a:t>2023. 1. 3.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2E3E92-00B0-47ED-82AF-FB5E8C24A7DF}"/>
              </a:ext>
            </a:extLst>
          </p:cNvPr>
          <p:cNvCxnSpPr/>
          <p:nvPr userDrawn="1"/>
        </p:nvCxnSpPr>
        <p:spPr>
          <a:xfrm>
            <a:off x="0" y="885158"/>
            <a:ext cx="9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224AE60-C9C2-414B-BEDB-488B64AF0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848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2023. 1. 3.</a:t>
            </a:fld>
            <a:endParaRPr lang="ko-KR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CDD5983-0642-4A80-A183-606F333C1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8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1894864-52B8-47DE-91BB-B48C9EDEAD6A}"/>
              </a:ext>
            </a:extLst>
          </p:cNvPr>
          <p:cNvSpPr/>
          <p:nvPr userDrawn="1"/>
        </p:nvSpPr>
        <p:spPr>
          <a:xfrm>
            <a:off x="0" y="6625848"/>
            <a:ext cx="9144000" cy="2321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615" y="232152"/>
            <a:ext cx="865094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41" y="952036"/>
            <a:ext cx="8650941" cy="5293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615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4E6E991D-186F-4EAC-812A-2FB98178E9CA}" type="datetime1">
              <a:rPr lang="ko-KR" altLang="en-US" smtClean="0"/>
              <a:t>2023. 1. 3.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84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6" r:id="rId2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 spc="-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None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7ADD62-9CB3-4E54-9AF9-7237F1EB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18D0-F3B0-47BD-AF99-FC183E4C6233}" type="datetime1">
              <a:rPr lang="ko-KR" altLang="en-US" smtClean="0"/>
              <a:t>2023. 1. 3.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4E71BC7-F9F6-4667-9B4F-B9CB0070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0130DFE-0B8E-DE2F-07AD-31E3D3D28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4700"/>
              </p:ext>
            </p:extLst>
          </p:nvPr>
        </p:nvGraphicFramePr>
        <p:xfrm>
          <a:off x="453280" y="1245871"/>
          <a:ext cx="8237439" cy="48108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305">
                  <a:extLst>
                    <a:ext uri="{9D8B030D-6E8A-4147-A177-3AD203B41FA5}">
                      <a16:colId xmlns:a16="http://schemas.microsoft.com/office/drawing/2014/main" val="150870126"/>
                    </a:ext>
                  </a:extLst>
                </a:gridCol>
                <a:gridCol w="5585988">
                  <a:extLst>
                    <a:ext uri="{9D8B030D-6E8A-4147-A177-3AD203B41FA5}">
                      <a16:colId xmlns:a16="http://schemas.microsoft.com/office/drawing/2014/main" val="475459867"/>
                    </a:ext>
                  </a:extLst>
                </a:gridCol>
                <a:gridCol w="1312146">
                  <a:extLst>
                    <a:ext uri="{9D8B030D-6E8A-4147-A177-3AD203B41FA5}">
                      <a16:colId xmlns:a16="http://schemas.microsoft.com/office/drawing/2014/main" val="3145467596"/>
                    </a:ext>
                  </a:extLst>
                </a:gridCol>
              </a:tblGrid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발표자</a:t>
                      </a:r>
                      <a:endParaRPr lang="ko-KR" altLang="en-US" spc="-4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제목</a:t>
                      </a:r>
                      <a:endParaRPr lang="ko-KR" altLang="en-US" spc="-4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연구</a:t>
                      </a:r>
                      <a:r>
                        <a:rPr lang="en-US" altLang="ko-KR" spc="-4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pc="-4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논문</a:t>
                      </a:r>
                      <a:endParaRPr lang="ko-KR" altLang="en-US" spc="-4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5686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 dirty="0">
                          <a:latin typeface="+mn-ea"/>
                          <a:ea typeface="+mn-ea"/>
                        </a:rPr>
                        <a:t>강소라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spc="-40" baseline="0" dirty="0">
                          <a:ln w="3175">
                            <a:solidFill>
                              <a:prstClr val="black">
                                <a:alpha val="10000"/>
                              </a:prstClr>
                            </a:solidFill>
                          </a:ln>
                          <a:latin typeface="+mn-lt"/>
                          <a:ea typeface="+mn-ea"/>
                        </a:rPr>
                        <a:t>Aligning product modularity and supplier selection</a:t>
                      </a:r>
                      <a:endParaRPr lang="ko-KR" altLang="en-US" sz="1600" b="1" spc="-40" baseline="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40" baseline="0" dirty="0">
                          <a:latin typeface="+mn-ea"/>
                          <a:ea typeface="+mn-ea"/>
                        </a:rPr>
                        <a:t>연구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682307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 dirty="0" err="1">
                          <a:latin typeface="+mn-ea"/>
                          <a:ea typeface="+mn-ea"/>
                        </a:rPr>
                        <a:t>조윤형</a:t>
                      </a:r>
                      <a:endParaRPr lang="ko-KR" altLang="en-US" spc="-4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spc="-40" baseline="0" dirty="0">
                          <a:ln w="3175">
                            <a:solidFill>
                              <a:prstClr val="black">
                                <a:alpha val="10000"/>
                              </a:prstClr>
                            </a:solidFill>
                          </a:ln>
                          <a:latin typeface="+mn-lt"/>
                          <a:ea typeface="+mn-ea"/>
                        </a:rPr>
                        <a:t>연구세미나</a:t>
                      </a:r>
                      <a:endParaRPr lang="ko-KR" altLang="en-US" sz="1600" b="1" spc="-40" baseline="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40" baseline="0" dirty="0">
                          <a:latin typeface="+mn-ea"/>
                          <a:ea typeface="+mn-ea"/>
                        </a:rPr>
                        <a:t>연구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336221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 dirty="0">
                          <a:latin typeface="+mn-ea"/>
                          <a:ea typeface="+mn-ea"/>
                        </a:rPr>
                        <a:t>임종욱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spc="-40" baseline="0" dirty="0">
                          <a:ln w="3175">
                            <a:solidFill>
                              <a:prstClr val="black">
                                <a:alpha val="10000"/>
                              </a:prstClr>
                            </a:solidFill>
                          </a:ln>
                          <a:latin typeface="+mn-lt"/>
                          <a:ea typeface="+mn-ea"/>
                        </a:rPr>
                        <a:t>연구세미나</a:t>
                      </a:r>
                      <a:endParaRPr lang="ko-KR" altLang="en-US" sz="1600" b="1" spc="-40" baseline="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40" baseline="0" dirty="0">
                          <a:latin typeface="+mn-ea"/>
                          <a:ea typeface="+mn-ea"/>
                        </a:rPr>
                        <a:t>연구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514067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 dirty="0">
                          <a:latin typeface="+mn-ea"/>
                          <a:ea typeface="+mn-ea"/>
                        </a:rPr>
                        <a:t>이   준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spc="-40" baseline="0" dirty="0">
                          <a:ln w="3175">
                            <a:solidFill>
                              <a:prstClr val="black">
                                <a:alpha val="10000"/>
                              </a:prstClr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논문 실험 결과 요약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40" baseline="0" dirty="0">
                          <a:latin typeface="+mn-ea"/>
                          <a:ea typeface="+mn-ea"/>
                        </a:rPr>
                        <a:t>연구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162988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 dirty="0">
                          <a:latin typeface="+mn-ea"/>
                          <a:ea typeface="+mn-ea"/>
                        </a:rPr>
                        <a:t>유재상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spc="-40" baseline="0" dirty="0">
                          <a:ln w="3175">
                            <a:solidFill>
                              <a:prstClr val="black">
                                <a:alpha val="10000"/>
                              </a:prstClr>
                            </a:solidFill>
                          </a:ln>
                          <a:latin typeface="+mn-lt"/>
                          <a:ea typeface="+mn-ea"/>
                        </a:rPr>
                        <a:t>Generational platform change management</a:t>
                      </a:r>
                      <a:endParaRPr lang="en-US" altLang="ko-KR" sz="1600" b="1" spc="-100" baseline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40" baseline="0" dirty="0">
                          <a:latin typeface="+mn-ea"/>
                          <a:ea typeface="+mn-ea"/>
                        </a:rPr>
                        <a:t>연구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715624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endParaRPr lang="ko-KR" altLang="en-US" spc="-4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spc="-40" baseline="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4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995177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endParaRPr lang="ko-KR" altLang="en-US" spc="-4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spc="-100" baseline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4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304532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endParaRPr lang="ko-KR" altLang="en-US" spc="-4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-40" baseline="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4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900831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0114744-FE1A-BD4A-7495-3DB57DB4DFA2}"/>
              </a:ext>
            </a:extLst>
          </p:cNvPr>
          <p:cNvSpPr txBox="1">
            <a:spLocks/>
          </p:cNvSpPr>
          <p:nvPr/>
        </p:nvSpPr>
        <p:spPr>
          <a:xfrm>
            <a:off x="256614" y="232152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n w="3175">
                  <a:solidFill>
                    <a:prstClr val="black">
                      <a:alpha val="10000"/>
                    </a:prstClr>
                  </a:solidFill>
                </a:ln>
                <a:cs typeface="Arial" panose="020B0604020202020204" pitchFamily="34" charset="0"/>
              </a:rPr>
              <a:t>연구실 세미나 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93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2B6AEB-CA0B-90AC-2B0F-DCA62DAA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2023. 1. 3.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3DE872-11CE-4C87-1C8A-D475EB83B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0B9178D-807A-AF26-6A26-CDB4ABC66A4E}"/>
              </a:ext>
            </a:extLst>
          </p:cNvPr>
          <p:cNvSpPr txBox="1">
            <a:spLocks/>
          </p:cNvSpPr>
          <p:nvPr/>
        </p:nvSpPr>
        <p:spPr>
          <a:xfrm>
            <a:off x="275733" y="748765"/>
            <a:ext cx="6295844" cy="259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00" dirty="0"/>
              <a:t>Electric product with platform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매번 </a:t>
            </a:r>
            <a:r>
              <a:rPr lang="en-US" altLang="ko-KR" sz="1600" dirty="0"/>
              <a:t>platform component </a:t>
            </a:r>
            <a:r>
              <a:rPr lang="ko-KR" altLang="en-US" sz="1600" dirty="0"/>
              <a:t>가 바뀐다</a:t>
            </a:r>
            <a:r>
              <a:rPr lang="en-US" altLang="ko-KR" sz="1600" dirty="0"/>
              <a:t>. (chipset,</a:t>
            </a:r>
            <a:r>
              <a:rPr lang="ko-KR" altLang="en-US" sz="1600" dirty="0"/>
              <a:t> </a:t>
            </a:r>
            <a:r>
              <a:rPr lang="en-US" altLang="ko-KR" sz="1600" dirty="0"/>
              <a:t>transistor, circuit, processor)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이에 대한 </a:t>
            </a:r>
            <a:r>
              <a:rPr lang="en-US" altLang="ko-KR" sz="1600" dirty="0"/>
              <a:t>spec </a:t>
            </a:r>
            <a:r>
              <a:rPr lang="ko-KR" altLang="en-US" sz="1600" dirty="0"/>
              <a:t>및 </a:t>
            </a:r>
            <a:r>
              <a:rPr lang="en-US" altLang="ko-KR" sz="1600" dirty="0"/>
              <a:t>interface</a:t>
            </a:r>
            <a:r>
              <a:rPr lang="ko-KR" altLang="en-US" sz="1600" dirty="0"/>
              <a:t>는 타회사</a:t>
            </a:r>
            <a:r>
              <a:rPr lang="en-US" altLang="ko-KR" sz="1600" dirty="0"/>
              <a:t>(strong</a:t>
            </a:r>
            <a:r>
              <a:rPr lang="ko-KR" altLang="en-US" sz="1600" dirty="0"/>
              <a:t> </a:t>
            </a:r>
            <a:r>
              <a:rPr lang="en-US" altLang="ko-KR" sz="1600" dirty="0"/>
              <a:t>OEM)</a:t>
            </a:r>
            <a:r>
              <a:rPr lang="ko-KR" altLang="en-US" sz="1600" dirty="0"/>
              <a:t>로부터 제공 받음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ko-KR" altLang="en-US" sz="1600" dirty="0">
                <a:solidFill>
                  <a:srgbClr val="FF0000"/>
                </a:solidFill>
                <a:sym typeface="Wingdings" pitchFamily="2" charset="2"/>
              </a:rPr>
              <a:t>이로 인해</a:t>
            </a:r>
            <a:r>
              <a:rPr lang="en-US" altLang="ko-KR" sz="1600" dirty="0">
                <a:solidFill>
                  <a:srgbClr val="FF0000"/>
                </a:solidFill>
                <a:sym typeface="Wingdings" pitchFamily="2" charset="2"/>
              </a:rPr>
              <a:t>, platform architecture</a:t>
            </a:r>
            <a:r>
              <a:rPr lang="ko-KR" altLang="en-US" sz="1600" dirty="0">
                <a:solidFill>
                  <a:srgbClr val="FF0000"/>
                </a:solidFill>
                <a:sym typeface="Wingdings" pitchFamily="2" charset="2"/>
              </a:rPr>
              <a:t> 자체가 변경 및 수정되는 빈도 증가</a:t>
            </a:r>
            <a:br>
              <a:rPr lang="en-US" altLang="ko-KR" sz="1600" dirty="0">
                <a:solidFill>
                  <a:srgbClr val="FF0000"/>
                </a:solidFill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ex) processor</a:t>
            </a:r>
            <a:r>
              <a:rPr lang="ko-KR" altLang="en-US" sz="1600" dirty="0">
                <a:sym typeface="Wingdings" pitchFamily="2" charset="2"/>
              </a:rPr>
              <a:t>의 변화를 지원하기 위한 </a:t>
            </a:r>
            <a:r>
              <a:rPr lang="en-US" altLang="ko-KR" sz="1600" dirty="0">
                <a:sym typeface="Wingdings" pitchFamily="2" charset="2"/>
              </a:rPr>
              <a:t>Platform architecture </a:t>
            </a:r>
            <a:r>
              <a:rPr lang="ko-KR" altLang="en-US" sz="1600" dirty="0">
                <a:sym typeface="Wingdings" pitchFamily="2" charset="2"/>
              </a:rPr>
              <a:t>수정</a:t>
            </a:r>
            <a:endParaRPr lang="en-US" altLang="ko-KR" sz="16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69C43-7FB0-A5D0-2ACC-F4CDB6A8126D}"/>
              </a:ext>
            </a:extLst>
          </p:cNvPr>
          <p:cNvSpPr txBox="1"/>
          <p:nvPr/>
        </p:nvSpPr>
        <p:spPr>
          <a:xfrm>
            <a:off x="5096867" y="3236878"/>
            <a:ext cx="425594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Platform module </a:t>
            </a:r>
            <a:r>
              <a:rPr kumimoji="1" lang="ko-Kore-KR" altLang="en-US" sz="1600" spc="-40" dirty="0">
                <a:latin typeface="+mn-ea"/>
              </a:rPr>
              <a:t>내에서 </a:t>
            </a:r>
            <a:endParaRPr kumimoji="1" lang="en-US" altLang="ko-Kore-KR" sz="1600" spc="-40" dirty="0">
              <a:latin typeface="+mn-ea"/>
            </a:endParaRPr>
          </a:p>
          <a:p>
            <a:pPr algn="ctr"/>
            <a:r>
              <a:rPr kumimoji="1" lang="ko-Kore-KR" altLang="en-US" sz="1600" spc="-40" dirty="0">
                <a:latin typeface="+mn-ea"/>
              </a:rPr>
              <a:t>이 변화를 어떻게 대쳐하는가 </a:t>
            </a:r>
            <a:endParaRPr kumimoji="1" lang="en-US" altLang="ko-Kore-KR" sz="1600" spc="-40" dirty="0">
              <a:latin typeface="+mn-ea"/>
            </a:endParaRPr>
          </a:p>
          <a:p>
            <a:pPr algn="ctr"/>
            <a:r>
              <a:rPr kumimoji="1" lang="en-US" altLang="ko-Kore-KR" sz="1600" spc="-40" dirty="0">
                <a:latin typeface="+mn-ea"/>
              </a:rPr>
              <a:t>(</a:t>
            </a:r>
            <a:r>
              <a:rPr kumimoji="1" lang="en-US" altLang="ko-Kore-KR" sz="1600" b="1" spc="-40" dirty="0">
                <a:solidFill>
                  <a:srgbClr val="FF0000"/>
                </a:solidFill>
                <a:latin typeface="+mn-ea"/>
              </a:rPr>
              <a:t>platform architecture</a:t>
            </a:r>
            <a:r>
              <a:rPr kumimoji="1" lang="en-US" altLang="ko-Kore-KR" sz="1600" spc="-40" dirty="0">
                <a:latin typeface="+mn-ea"/>
              </a:rPr>
              <a:t>)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41C19-F08E-B06A-E8F4-CBC5AC6FA249}"/>
              </a:ext>
            </a:extLst>
          </p:cNvPr>
          <p:cNvSpPr txBox="1"/>
          <p:nvPr/>
        </p:nvSpPr>
        <p:spPr>
          <a:xfrm>
            <a:off x="5096866" y="5074549"/>
            <a:ext cx="41520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Platform </a:t>
            </a:r>
            <a:r>
              <a:rPr kumimoji="1" lang="ko-Kore-KR" altLang="en-US" sz="1600" spc="-40" dirty="0">
                <a:latin typeface="+mn-ea"/>
              </a:rPr>
              <a:t>내의 </a:t>
            </a:r>
            <a:r>
              <a:rPr kumimoji="1" lang="en-US" altLang="ko-Kore-KR" sz="1600" spc="-40" dirty="0">
                <a:latin typeface="+mn-ea"/>
              </a:rPr>
              <a:t>stability vs adaptability</a:t>
            </a:r>
          </a:p>
          <a:p>
            <a:pPr algn="ctr"/>
            <a:r>
              <a:rPr kumimoji="1" lang="ko-Kore-KR" altLang="en-US" sz="1600" spc="-40" dirty="0">
                <a:latin typeface="+mn-ea"/>
              </a:rPr>
              <a:t>다른 </a:t>
            </a:r>
            <a:r>
              <a:rPr kumimoji="1" lang="en-US" altLang="ko-Kore-KR" sz="1600" spc="-40" dirty="0">
                <a:latin typeface="+mn-ea"/>
              </a:rPr>
              <a:t>D</a:t>
            </a:r>
            <a:r>
              <a:rPr kumimoji="1" lang="en-US" altLang="ko-KR" sz="1600" spc="-40" dirty="0">
                <a:latin typeface="+mn-ea"/>
              </a:rPr>
              <a:t>omain (OEM, Variant component)</a:t>
            </a:r>
            <a:endParaRPr kumimoji="1" lang="en-US" altLang="ko-Kore-KR" sz="1600" spc="-40" dirty="0">
              <a:latin typeface="+mn-ea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719C4D6-6C66-0419-566C-C1341389F2BE}"/>
              </a:ext>
            </a:extLst>
          </p:cNvPr>
          <p:cNvSpPr txBox="1">
            <a:spLocks/>
          </p:cNvSpPr>
          <p:nvPr/>
        </p:nvSpPr>
        <p:spPr>
          <a:xfrm>
            <a:off x="256615" y="98661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/>
              <a:t>Research Objective : </a:t>
            </a:r>
            <a:r>
              <a:rPr lang="en-US" altLang="ko-KR" dirty="0"/>
              <a:t>Generational platform change management</a:t>
            </a:r>
            <a:endParaRPr lang="ko-KR" altLang="en-US" dirty="0"/>
          </a:p>
        </p:txBody>
      </p:sp>
      <p:sp>
        <p:nvSpPr>
          <p:cNvPr id="26" name="아래쪽 화살표[D] 25">
            <a:extLst>
              <a:ext uri="{FF2B5EF4-FFF2-40B4-BE49-F238E27FC236}">
                <a16:creationId xmlns:a16="http://schemas.microsoft.com/office/drawing/2014/main" id="{AEFD6C3C-0A25-9EA9-B79C-02095DA1059F}"/>
              </a:ext>
            </a:extLst>
          </p:cNvPr>
          <p:cNvSpPr/>
          <p:nvPr/>
        </p:nvSpPr>
        <p:spPr>
          <a:xfrm>
            <a:off x="6975288" y="4156973"/>
            <a:ext cx="499101" cy="7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아래쪽 화살표[D] 26">
            <a:extLst>
              <a:ext uri="{FF2B5EF4-FFF2-40B4-BE49-F238E27FC236}">
                <a16:creationId xmlns:a16="http://schemas.microsoft.com/office/drawing/2014/main" id="{5126D049-B701-4064-7977-CE8FC0AC4049}"/>
              </a:ext>
            </a:extLst>
          </p:cNvPr>
          <p:cNvSpPr/>
          <p:nvPr/>
        </p:nvSpPr>
        <p:spPr>
          <a:xfrm rot="10800000">
            <a:off x="9640644" y="4629671"/>
            <a:ext cx="499101" cy="70584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0ABEC79-9103-C5E3-0831-03562933E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644" y="755848"/>
            <a:ext cx="3931730" cy="205689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83EF533-A3E2-2FDE-9676-270D7FE5CFCA}"/>
              </a:ext>
            </a:extLst>
          </p:cNvPr>
          <p:cNvGrpSpPr/>
          <p:nvPr/>
        </p:nvGrpSpPr>
        <p:grpSpPr>
          <a:xfrm>
            <a:off x="327992" y="2861878"/>
            <a:ext cx="4763934" cy="2698003"/>
            <a:chOff x="320773" y="530608"/>
            <a:chExt cx="4763934" cy="269800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260BB5E-7841-E060-BF91-E2B2CB29C4E3}"/>
                </a:ext>
              </a:extLst>
            </p:cNvPr>
            <p:cNvGrpSpPr/>
            <p:nvPr/>
          </p:nvGrpSpPr>
          <p:grpSpPr>
            <a:xfrm>
              <a:off x="320773" y="530608"/>
              <a:ext cx="4763934" cy="2524401"/>
              <a:chOff x="420242" y="350879"/>
              <a:chExt cx="4763934" cy="2524401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29AE38B-646E-0D74-FBA3-9F700CB5D3D7}"/>
                  </a:ext>
                </a:extLst>
              </p:cNvPr>
              <p:cNvSpPr/>
              <p:nvPr/>
            </p:nvSpPr>
            <p:spPr>
              <a:xfrm>
                <a:off x="432283" y="591599"/>
                <a:ext cx="4751893" cy="2283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C31A49F-646D-EDCA-0F26-D216B5697227}"/>
                  </a:ext>
                </a:extLst>
              </p:cNvPr>
              <p:cNvSpPr/>
              <p:nvPr/>
            </p:nvSpPr>
            <p:spPr>
              <a:xfrm>
                <a:off x="1571455" y="1092553"/>
                <a:ext cx="1763539" cy="103839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8E929C3-BEF7-192C-616D-63D2A640CF9D}"/>
                  </a:ext>
                </a:extLst>
              </p:cNvPr>
              <p:cNvSpPr/>
              <p:nvPr/>
            </p:nvSpPr>
            <p:spPr>
              <a:xfrm>
                <a:off x="1851085" y="1160890"/>
                <a:ext cx="222636" cy="22263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삼각형 33">
                <a:extLst>
                  <a:ext uri="{FF2B5EF4-FFF2-40B4-BE49-F238E27FC236}">
                    <a16:creationId xmlns:a16="http://schemas.microsoft.com/office/drawing/2014/main" id="{1AAC4946-1E3E-DEBC-93BC-1F1FEF0BE46F}"/>
                  </a:ext>
                </a:extLst>
              </p:cNvPr>
              <p:cNvSpPr/>
              <p:nvPr/>
            </p:nvSpPr>
            <p:spPr>
              <a:xfrm>
                <a:off x="2637745" y="1160890"/>
                <a:ext cx="249896" cy="215428"/>
              </a:xfrm>
              <a:prstGeom prst="triangl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5" name="모서리가 둥근 직사각형 34">
                <a:extLst>
                  <a:ext uri="{FF2B5EF4-FFF2-40B4-BE49-F238E27FC236}">
                    <a16:creationId xmlns:a16="http://schemas.microsoft.com/office/drawing/2014/main" id="{48C4FF4B-03A4-DF0A-B8BF-AF3477317009}"/>
                  </a:ext>
                </a:extLst>
              </p:cNvPr>
              <p:cNvSpPr/>
              <p:nvPr/>
            </p:nvSpPr>
            <p:spPr>
              <a:xfrm>
                <a:off x="1851085" y="1808109"/>
                <a:ext cx="206734" cy="20673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정오각형[R] 35">
                <a:extLst>
                  <a:ext uri="{FF2B5EF4-FFF2-40B4-BE49-F238E27FC236}">
                    <a16:creationId xmlns:a16="http://schemas.microsoft.com/office/drawing/2014/main" id="{09C41C90-2479-1909-A876-E2A92B594205}"/>
                  </a:ext>
                </a:extLst>
              </p:cNvPr>
              <p:cNvSpPr/>
              <p:nvPr/>
            </p:nvSpPr>
            <p:spPr>
              <a:xfrm>
                <a:off x="2167286" y="1376318"/>
                <a:ext cx="397046" cy="378140"/>
              </a:xfrm>
              <a:prstGeom prst="pentag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*</a:t>
                </a:r>
                <a:endParaRPr kumimoji="1" lang="ko-Kore-KR" altLang="en-US" dirty="0"/>
              </a:p>
            </p:txBody>
          </p:sp>
          <p:sp>
            <p:nvSpPr>
              <p:cNvPr id="37" name="십자형[C] 36">
                <a:extLst>
                  <a:ext uri="{FF2B5EF4-FFF2-40B4-BE49-F238E27FC236}">
                    <a16:creationId xmlns:a16="http://schemas.microsoft.com/office/drawing/2014/main" id="{413B136D-F626-0812-3F35-D9B473AE9F1C}"/>
                  </a:ext>
                </a:extLst>
              </p:cNvPr>
              <p:cNvSpPr/>
              <p:nvPr/>
            </p:nvSpPr>
            <p:spPr>
              <a:xfrm>
                <a:off x="2637745" y="1826898"/>
                <a:ext cx="187945" cy="187945"/>
              </a:xfrm>
              <a:prstGeom prst="plus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사다리꼴[T] 37">
                <a:extLst>
                  <a:ext uri="{FF2B5EF4-FFF2-40B4-BE49-F238E27FC236}">
                    <a16:creationId xmlns:a16="http://schemas.microsoft.com/office/drawing/2014/main" id="{23D1763B-8AAD-DE74-DDF6-C8ED3DBE064B}"/>
                  </a:ext>
                </a:extLst>
              </p:cNvPr>
              <p:cNvSpPr/>
              <p:nvPr/>
            </p:nvSpPr>
            <p:spPr>
              <a:xfrm>
                <a:off x="3006132" y="1435838"/>
                <a:ext cx="307214" cy="168051"/>
              </a:xfrm>
              <a:prstGeom prst="trapezoi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9" name="직선 연결선[R] 38">
                <a:extLst>
                  <a:ext uri="{FF2B5EF4-FFF2-40B4-BE49-F238E27FC236}">
                    <a16:creationId xmlns:a16="http://schemas.microsoft.com/office/drawing/2014/main" id="{9D6E9003-02B9-D1E6-5661-4AE5EE00BB6A}"/>
                  </a:ext>
                </a:extLst>
              </p:cNvPr>
              <p:cNvCxnSpPr>
                <a:stCxn id="33" idx="6"/>
                <a:endCxn id="34" idx="1"/>
              </p:cNvCxnSpPr>
              <p:nvPr/>
            </p:nvCxnSpPr>
            <p:spPr>
              <a:xfrm flipV="1">
                <a:off x="2073721" y="1268604"/>
                <a:ext cx="626498" cy="3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[R] 39">
                <a:extLst>
                  <a:ext uri="{FF2B5EF4-FFF2-40B4-BE49-F238E27FC236}">
                    <a16:creationId xmlns:a16="http://schemas.microsoft.com/office/drawing/2014/main" id="{846C0CE8-6493-E5AE-84FB-F292E7F6A3CA}"/>
                  </a:ext>
                </a:extLst>
              </p:cNvPr>
              <p:cNvCxnSpPr>
                <a:cxnSpLocks/>
                <a:stCxn id="33" idx="5"/>
                <a:endCxn id="36" idx="1"/>
              </p:cNvCxnSpPr>
              <p:nvPr/>
            </p:nvCxnSpPr>
            <p:spPr>
              <a:xfrm>
                <a:off x="2041117" y="1350922"/>
                <a:ext cx="126169" cy="1698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[R] 40">
                <a:extLst>
                  <a:ext uri="{FF2B5EF4-FFF2-40B4-BE49-F238E27FC236}">
                    <a16:creationId xmlns:a16="http://schemas.microsoft.com/office/drawing/2014/main" id="{A9DCBEEF-A2B8-D662-D085-A926F3322A58}"/>
                  </a:ext>
                </a:extLst>
              </p:cNvPr>
              <p:cNvCxnSpPr>
                <a:cxnSpLocks/>
                <a:stCxn id="35" idx="3"/>
                <a:endCxn id="36" idx="2"/>
              </p:cNvCxnSpPr>
              <p:nvPr/>
            </p:nvCxnSpPr>
            <p:spPr>
              <a:xfrm flipV="1">
                <a:off x="2057819" y="1754457"/>
                <a:ext cx="185296" cy="1570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[R] 41">
                <a:extLst>
                  <a:ext uri="{FF2B5EF4-FFF2-40B4-BE49-F238E27FC236}">
                    <a16:creationId xmlns:a16="http://schemas.microsoft.com/office/drawing/2014/main" id="{495C7692-4BA0-972C-6E96-59D49686A3B8}"/>
                  </a:ext>
                </a:extLst>
              </p:cNvPr>
              <p:cNvCxnSpPr>
                <a:cxnSpLocks/>
                <a:stCxn id="35" idx="3"/>
                <a:endCxn id="37" idx="1"/>
              </p:cNvCxnSpPr>
              <p:nvPr/>
            </p:nvCxnSpPr>
            <p:spPr>
              <a:xfrm>
                <a:off x="2057819" y="1911476"/>
                <a:ext cx="579926" cy="9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[R] 42">
                <a:extLst>
                  <a:ext uri="{FF2B5EF4-FFF2-40B4-BE49-F238E27FC236}">
                    <a16:creationId xmlns:a16="http://schemas.microsoft.com/office/drawing/2014/main" id="{E49FFD81-6AAA-1144-46D0-205F2D4E6A7E}"/>
                  </a:ext>
                </a:extLst>
              </p:cNvPr>
              <p:cNvCxnSpPr>
                <a:cxnSpLocks/>
                <a:stCxn id="34" idx="3"/>
                <a:endCxn id="36" idx="5"/>
              </p:cNvCxnSpPr>
              <p:nvPr/>
            </p:nvCxnSpPr>
            <p:spPr>
              <a:xfrm flipH="1">
                <a:off x="2564332" y="1376318"/>
                <a:ext cx="198361" cy="1444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[R] 43">
                <a:extLst>
                  <a:ext uri="{FF2B5EF4-FFF2-40B4-BE49-F238E27FC236}">
                    <a16:creationId xmlns:a16="http://schemas.microsoft.com/office/drawing/2014/main" id="{166BE185-41C6-6CC1-9A48-8C3B4ED2526B}"/>
                  </a:ext>
                </a:extLst>
              </p:cNvPr>
              <p:cNvCxnSpPr>
                <a:cxnSpLocks/>
                <a:stCxn id="38" idx="1"/>
                <a:endCxn id="36" idx="5"/>
              </p:cNvCxnSpPr>
              <p:nvPr/>
            </p:nvCxnSpPr>
            <p:spPr>
              <a:xfrm flipH="1">
                <a:off x="2564332" y="1519864"/>
                <a:ext cx="462806" cy="8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[R] 44">
                <a:extLst>
                  <a:ext uri="{FF2B5EF4-FFF2-40B4-BE49-F238E27FC236}">
                    <a16:creationId xmlns:a16="http://schemas.microsoft.com/office/drawing/2014/main" id="{BF99E041-BE60-03CE-57BD-7B21274BA062}"/>
                  </a:ext>
                </a:extLst>
              </p:cNvPr>
              <p:cNvCxnSpPr>
                <a:cxnSpLocks/>
                <a:stCxn id="37" idx="0"/>
                <a:endCxn id="36" idx="4"/>
              </p:cNvCxnSpPr>
              <p:nvPr/>
            </p:nvCxnSpPr>
            <p:spPr>
              <a:xfrm flipH="1" flipV="1">
                <a:off x="2488503" y="1754457"/>
                <a:ext cx="243215" cy="724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[R] 45">
                <a:extLst>
                  <a:ext uri="{FF2B5EF4-FFF2-40B4-BE49-F238E27FC236}">
                    <a16:creationId xmlns:a16="http://schemas.microsoft.com/office/drawing/2014/main" id="{5B73EEE9-682D-3861-E127-E63235B9144A}"/>
                  </a:ext>
                </a:extLst>
              </p:cNvPr>
              <p:cNvCxnSpPr>
                <a:cxnSpLocks/>
                <a:stCxn id="34" idx="4"/>
                <a:endCxn id="38" idx="0"/>
              </p:cNvCxnSpPr>
              <p:nvPr/>
            </p:nvCxnSpPr>
            <p:spPr>
              <a:xfrm>
                <a:off x="2887641" y="1376318"/>
                <a:ext cx="272098" cy="59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삼각형 46">
                <a:extLst>
                  <a:ext uri="{FF2B5EF4-FFF2-40B4-BE49-F238E27FC236}">
                    <a16:creationId xmlns:a16="http://schemas.microsoft.com/office/drawing/2014/main" id="{C69E16A3-739C-F229-1326-CBD762709868}"/>
                  </a:ext>
                </a:extLst>
              </p:cNvPr>
              <p:cNvSpPr/>
              <p:nvPr/>
            </p:nvSpPr>
            <p:spPr>
              <a:xfrm rot="18884492">
                <a:off x="528157" y="646549"/>
                <a:ext cx="781777" cy="629752"/>
              </a:xfrm>
              <a:prstGeom prst="triangl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20ED6038-BA5B-EA6A-6E2B-165D8B6FF335}"/>
                  </a:ext>
                </a:extLst>
              </p:cNvPr>
              <p:cNvSpPr/>
              <p:nvPr/>
            </p:nvSpPr>
            <p:spPr>
              <a:xfrm>
                <a:off x="807727" y="850107"/>
                <a:ext cx="148055" cy="148055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9" name="모서리가 둥근 직사각형 48">
                <a:extLst>
                  <a:ext uri="{FF2B5EF4-FFF2-40B4-BE49-F238E27FC236}">
                    <a16:creationId xmlns:a16="http://schemas.microsoft.com/office/drawing/2014/main" id="{8AF9B7A1-3D0B-285C-1B67-57DCE0F447D2}"/>
                  </a:ext>
                </a:extLst>
              </p:cNvPr>
              <p:cNvSpPr/>
              <p:nvPr/>
            </p:nvSpPr>
            <p:spPr>
              <a:xfrm>
                <a:off x="852415" y="1120027"/>
                <a:ext cx="148055" cy="14805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0" name="다이아몬드 49">
                <a:extLst>
                  <a:ext uri="{FF2B5EF4-FFF2-40B4-BE49-F238E27FC236}">
                    <a16:creationId xmlns:a16="http://schemas.microsoft.com/office/drawing/2014/main" id="{0878D129-F6AC-450C-D09F-445970DFE3DE}"/>
                  </a:ext>
                </a:extLst>
              </p:cNvPr>
              <p:cNvSpPr/>
              <p:nvPr/>
            </p:nvSpPr>
            <p:spPr>
              <a:xfrm>
                <a:off x="1052501" y="898967"/>
                <a:ext cx="174504" cy="148055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B4B86BDC-506D-00E9-2DC8-FE7563DCE457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>
                <a:off x="881755" y="998162"/>
                <a:ext cx="44688" cy="1218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3E35F4F2-CC17-6CA6-4A22-0B352E394E2A}"/>
                  </a:ext>
                </a:extLst>
              </p:cNvPr>
              <p:cNvCxnSpPr>
                <a:cxnSpLocks/>
                <a:stCxn id="49" idx="3"/>
                <a:endCxn id="50" idx="2"/>
              </p:cNvCxnSpPr>
              <p:nvPr/>
            </p:nvCxnSpPr>
            <p:spPr>
              <a:xfrm flipV="1">
                <a:off x="1000470" y="1047022"/>
                <a:ext cx="139283" cy="147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52">
                <a:extLst>
                  <a:ext uri="{FF2B5EF4-FFF2-40B4-BE49-F238E27FC236}">
                    <a16:creationId xmlns:a16="http://schemas.microsoft.com/office/drawing/2014/main" id="{B97D45B0-F39D-D95E-F339-B6C0E91C07C9}"/>
                  </a:ext>
                </a:extLst>
              </p:cNvPr>
              <p:cNvCxnSpPr>
                <a:cxnSpLocks/>
                <a:stCxn id="48" idx="7"/>
                <a:endCxn id="50" idx="0"/>
              </p:cNvCxnSpPr>
              <p:nvPr/>
            </p:nvCxnSpPr>
            <p:spPr>
              <a:xfrm>
                <a:off x="934100" y="871789"/>
                <a:ext cx="205653" cy="271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사다리꼴[T] 53">
                <a:extLst>
                  <a:ext uri="{FF2B5EF4-FFF2-40B4-BE49-F238E27FC236}">
                    <a16:creationId xmlns:a16="http://schemas.microsoft.com/office/drawing/2014/main" id="{FAA02475-36E5-E444-2A83-1B9C7CCA0327}"/>
                  </a:ext>
                </a:extLst>
              </p:cNvPr>
              <p:cNvSpPr/>
              <p:nvPr/>
            </p:nvSpPr>
            <p:spPr>
              <a:xfrm>
                <a:off x="542950" y="2130950"/>
                <a:ext cx="874899" cy="577349"/>
              </a:xfrm>
              <a:prstGeom prst="trapezoid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6BA2D7C4-6D3D-5D34-E75C-A88B24A9AE3B}"/>
                  </a:ext>
                </a:extLst>
              </p:cNvPr>
              <p:cNvSpPr/>
              <p:nvPr/>
            </p:nvSpPr>
            <p:spPr>
              <a:xfrm>
                <a:off x="818197" y="2254766"/>
                <a:ext cx="321556" cy="321556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6" name="육각형[H] 55">
                <a:extLst>
                  <a:ext uri="{FF2B5EF4-FFF2-40B4-BE49-F238E27FC236}">
                    <a16:creationId xmlns:a16="http://schemas.microsoft.com/office/drawing/2014/main" id="{87C48518-6020-3BB1-6F49-B061CADCDA4F}"/>
                  </a:ext>
                </a:extLst>
              </p:cNvPr>
              <p:cNvSpPr/>
              <p:nvPr/>
            </p:nvSpPr>
            <p:spPr>
              <a:xfrm rot="1043924">
                <a:off x="3548496" y="697617"/>
                <a:ext cx="1027818" cy="653911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0BC86AF4-0734-614A-8765-82F548501678}"/>
                  </a:ext>
                </a:extLst>
              </p:cNvPr>
              <p:cNvSpPr/>
              <p:nvPr/>
            </p:nvSpPr>
            <p:spPr>
              <a:xfrm rot="2058698">
                <a:off x="3796153" y="695983"/>
                <a:ext cx="222636" cy="222636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8" name="모서리가 둥근 직사각형 57">
                <a:extLst>
                  <a:ext uri="{FF2B5EF4-FFF2-40B4-BE49-F238E27FC236}">
                    <a16:creationId xmlns:a16="http://schemas.microsoft.com/office/drawing/2014/main" id="{499EA6BF-8161-99C9-CAD4-ABBBE2F240D9}"/>
                  </a:ext>
                </a:extLst>
              </p:cNvPr>
              <p:cNvSpPr/>
              <p:nvPr/>
            </p:nvSpPr>
            <p:spPr>
              <a:xfrm rot="2058698">
                <a:off x="3683591" y="988094"/>
                <a:ext cx="206734" cy="206734"/>
              </a:xfrm>
              <a:prstGeom prst="round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십자형[C] 58">
                <a:extLst>
                  <a:ext uri="{FF2B5EF4-FFF2-40B4-BE49-F238E27FC236}">
                    <a16:creationId xmlns:a16="http://schemas.microsoft.com/office/drawing/2014/main" id="{0AB3FC8C-D560-066D-3947-A124742722BF}"/>
                  </a:ext>
                </a:extLst>
              </p:cNvPr>
              <p:cNvSpPr/>
              <p:nvPr/>
            </p:nvSpPr>
            <p:spPr>
              <a:xfrm rot="2058698">
                <a:off x="4012831" y="1100080"/>
                <a:ext cx="187945" cy="187945"/>
              </a:xfrm>
              <a:prstGeom prst="plus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사다리꼴[T] 59">
                <a:extLst>
                  <a:ext uri="{FF2B5EF4-FFF2-40B4-BE49-F238E27FC236}">
                    <a16:creationId xmlns:a16="http://schemas.microsoft.com/office/drawing/2014/main" id="{81E996A7-3352-E3DF-569F-DDB554DEBF00}"/>
                  </a:ext>
                </a:extLst>
              </p:cNvPr>
              <p:cNvSpPr/>
              <p:nvPr/>
            </p:nvSpPr>
            <p:spPr>
              <a:xfrm rot="2058698">
                <a:off x="4153177" y="888969"/>
                <a:ext cx="307214" cy="168051"/>
              </a:xfrm>
              <a:prstGeom prst="trapezoid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61" name="직선 연결선[R] 60">
                <a:extLst>
                  <a:ext uri="{FF2B5EF4-FFF2-40B4-BE49-F238E27FC236}">
                    <a16:creationId xmlns:a16="http://schemas.microsoft.com/office/drawing/2014/main" id="{576762C8-7272-877F-AA80-97A6C327B6EC}"/>
                  </a:ext>
                </a:extLst>
              </p:cNvPr>
              <p:cNvCxnSpPr>
                <a:cxnSpLocks/>
                <a:stCxn id="58" idx="0"/>
                <a:endCxn id="57" idx="4"/>
              </p:cNvCxnSpPr>
              <p:nvPr/>
            </p:nvCxnSpPr>
            <p:spPr>
              <a:xfrm flipH="1" flipV="1">
                <a:off x="3844722" y="899248"/>
                <a:ext cx="503" cy="106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[R] 61">
                <a:extLst>
                  <a:ext uri="{FF2B5EF4-FFF2-40B4-BE49-F238E27FC236}">
                    <a16:creationId xmlns:a16="http://schemas.microsoft.com/office/drawing/2014/main" id="{460C6694-4451-0BA0-2876-06015F596D54}"/>
                  </a:ext>
                </a:extLst>
              </p:cNvPr>
              <p:cNvCxnSpPr>
                <a:cxnSpLocks/>
                <a:stCxn id="58" idx="3"/>
                <a:endCxn id="59" idx="2"/>
              </p:cNvCxnSpPr>
              <p:nvPr/>
            </p:nvCxnSpPr>
            <p:spPr>
              <a:xfrm>
                <a:off x="3872337" y="1149728"/>
                <a:ext cx="181495" cy="1219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[R] 62">
                <a:extLst>
                  <a:ext uri="{FF2B5EF4-FFF2-40B4-BE49-F238E27FC236}">
                    <a16:creationId xmlns:a16="http://schemas.microsoft.com/office/drawing/2014/main" id="{9660E63B-D217-BB3D-A22E-758FB4D4963A}"/>
                  </a:ext>
                </a:extLst>
              </p:cNvPr>
              <p:cNvCxnSpPr>
                <a:cxnSpLocks/>
                <a:stCxn id="57" idx="6"/>
                <a:endCxn id="59" idx="1"/>
              </p:cNvCxnSpPr>
              <p:nvPr/>
            </p:nvCxnSpPr>
            <p:spPr>
              <a:xfrm>
                <a:off x="3999418" y="870050"/>
                <a:ext cx="29765" cy="2710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[R] 63">
                <a:extLst>
                  <a:ext uri="{FF2B5EF4-FFF2-40B4-BE49-F238E27FC236}">
                    <a16:creationId xmlns:a16="http://schemas.microsoft.com/office/drawing/2014/main" id="{C64DB384-4060-40E5-9044-FCDD3BF1468F}"/>
                  </a:ext>
                </a:extLst>
              </p:cNvPr>
              <p:cNvCxnSpPr>
                <a:cxnSpLocks/>
                <a:stCxn id="57" idx="7"/>
                <a:endCxn id="60" idx="1"/>
              </p:cNvCxnSpPr>
              <p:nvPr/>
            </p:nvCxnSpPr>
            <p:spPr>
              <a:xfrm>
                <a:off x="4016858" y="786655"/>
                <a:ext cx="180399" cy="1115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평행 사변형[P] 64">
                <a:extLst>
                  <a:ext uri="{FF2B5EF4-FFF2-40B4-BE49-F238E27FC236}">
                    <a16:creationId xmlns:a16="http://schemas.microsoft.com/office/drawing/2014/main" id="{62C94ED7-4598-5504-3958-61C1A0B4617D}"/>
                  </a:ext>
                </a:extLst>
              </p:cNvPr>
              <p:cNvSpPr/>
              <p:nvPr/>
            </p:nvSpPr>
            <p:spPr>
              <a:xfrm>
                <a:off x="3375261" y="2130950"/>
                <a:ext cx="780891" cy="689317"/>
              </a:xfrm>
              <a:prstGeom prst="parallelogram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1E1A9F9-2844-5A65-181F-377F15ABF234}"/>
                  </a:ext>
                </a:extLst>
              </p:cNvPr>
              <p:cNvSpPr/>
              <p:nvPr/>
            </p:nvSpPr>
            <p:spPr>
              <a:xfrm>
                <a:off x="3722229" y="2232548"/>
                <a:ext cx="164562" cy="164562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2659A59-00A4-0218-B2B0-90CC14F455D5}"/>
                  </a:ext>
                </a:extLst>
              </p:cNvPr>
              <p:cNvSpPr/>
              <p:nvPr/>
            </p:nvSpPr>
            <p:spPr>
              <a:xfrm>
                <a:off x="3722229" y="2542037"/>
                <a:ext cx="164562" cy="164562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68" name="직선 연결선[R] 67">
                <a:extLst>
                  <a:ext uri="{FF2B5EF4-FFF2-40B4-BE49-F238E27FC236}">
                    <a16:creationId xmlns:a16="http://schemas.microsoft.com/office/drawing/2014/main" id="{4EEF6C88-A24D-8831-95DD-C56886C7EFE6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>
                <a:off x="3804510" y="2397110"/>
                <a:ext cx="0" cy="1449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CE6641A-7FFD-94AA-995B-3EFA9E436621}"/>
                  </a:ext>
                </a:extLst>
              </p:cNvPr>
              <p:cNvSpPr/>
              <p:nvPr/>
            </p:nvSpPr>
            <p:spPr>
              <a:xfrm>
                <a:off x="4334579" y="1645822"/>
                <a:ext cx="780891" cy="68408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6DDBAC78-CC60-8901-4336-9C285F6443DE}"/>
                  </a:ext>
                </a:extLst>
              </p:cNvPr>
              <p:cNvSpPr/>
              <p:nvPr/>
            </p:nvSpPr>
            <p:spPr>
              <a:xfrm>
                <a:off x="4902980" y="2118563"/>
                <a:ext cx="164562" cy="16456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1" name="대각선 줄무늬 70">
                <a:extLst>
                  <a:ext uri="{FF2B5EF4-FFF2-40B4-BE49-F238E27FC236}">
                    <a16:creationId xmlns:a16="http://schemas.microsoft.com/office/drawing/2014/main" id="{2ACE13E5-8433-4569-C046-249AD2B53AFA}"/>
                  </a:ext>
                </a:extLst>
              </p:cNvPr>
              <p:cNvSpPr/>
              <p:nvPr/>
            </p:nvSpPr>
            <p:spPr>
              <a:xfrm>
                <a:off x="4382078" y="1733439"/>
                <a:ext cx="194242" cy="187431"/>
              </a:xfrm>
              <a:prstGeom prst="diagStrip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포인트가 4개인 별 71">
                <a:extLst>
                  <a:ext uri="{FF2B5EF4-FFF2-40B4-BE49-F238E27FC236}">
                    <a16:creationId xmlns:a16="http://schemas.microsoft.com/office/drawing/2014/main" id="{44FD9F08-C9C4-57EA-385E-7E029BB0F0BF}"/>
                  </a:ext>
                </a:extLst>
              </p:cNvPr>
              <p:cNvSpPr/>
              <p:nvPr/>
            </p:nvSpPr>
            <p:spPr>
              <a:xfrm>
                <a:off x="4378676" y="2108904"/>
                <a:ext cx="206725" cy="183881"/>
              </a:xfrm>
              <a:prstGeom prst="star4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3" name="대각선 줄무늬 72">
                <a:extLst>
                  <a:ext uri="{FF2B5EF4-FFF2-40B4-BE49-F238E27FC236}">
                    <a16:creationId xmlns:a16="http://schemas.microsoft.com/office/drawing/2014/main" id="{57000B15-D244-9A11-5CF0-232324322B1A}"/>
                  </a:ext>
                </a:extLst>
              </p:cNvPr>
              <p:cNvSpPr/>
              <p:nvPr/>
            </p:nvSpPr>
            <p:spPr>
              <a:xfrm rot="10800000">
                <a:off x="4534478" y="1885839"/>
                <a:ext cx="194242" cy="187431"/>
              </a:xfrm>
              <a:prstGeom prst="diagStrip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달 73">
                <a:extLst>
                  <a:ext uri="{FF2B5EF4-FFF2-40B4-BE49-F238E27FC236}">
                    <a16:creationId xmlns:a16="http://schemas.microsoft.com/office/drawing/2014/main" id="{C8571549-42DE-CB26-8DCA-A7D71AAFCBD5}"/>
                  </a:ext>
                </a:extLst>
              </p:cNvPr>
              <p:cNvSpPr/>
              <p:nvPr/>
            </p:nvSpPr>
            <p:spPr>
              <a:xfrm>
                <a:off x="4767729" y="1672885"/>
                <a:ext cx="220182" cy="181076"/>
              </a:xfrm>
              <a:prstGeom prst="mo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75" name="직선 연결선[R] 74">
                <a:extLst>
                  <a:ext uri="{FF2B5EF4-FFF2-40B4-BE49-F238E27FC236}">
                    <a16:creationId xmlns:a16="http://schemas.microsoft.com/office/drawing/2014/main" id="{27B29A3E-D91D-ABB9-3F48-C1B1A6055A1D}"/>
                  </a:ext>
                </a:extLst>
              </p:cNvPr>
              <p:cNvCxnSpPr>
                <a:cxnSpLocks/>
                <a:stCxn id="73" idx="2"/>
                <a:endCxn id="70" idx="1"/>
              </p:cNvCxnSpPr>
              <p:nvPr/>
            </p:nvCxnSpPr>
            <p:spPr>
              <a:xfrm>
                <a:off x="4680159" y="2026412"/>
                <a:ext cx="246921" cy="116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[R] 75">
                <a:extLst>
                  <a:ext uri="{FF2B5EF4-FFF2-40B4-BE49-F238E27FC236}">
                    <a16:creationId xmlns:a16="http://schemas.microsoft.com/office/drawing/2014/main" id="{9BB4C601-2082-7E2A-C394-D4E57BFDF736}"/>
                  </a:ext>
                </a:extLst>
              </p:cNvPr>
              <p:cNvCxnSpPr>
                <a:cxnSpLocks/>
                <a:stCxn id="71" idx="1"/>
                <a:endCxn id="72" idx="0"/>
              </p:cNvCxnSpPr>
              <p:nvPr/>
            </p:nvCxnSpPr>
            <p:spPr>
              <a:xfrm>
                <a:off x="4382078" y="1874012"/>
                <a:ext cx="99961" cy="2348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[R] 76">
                <a:extLst>
                  <a:ext uri="{FF2B5EF4-FFF2-40B4-BE49-F238E27FC236}">
                    <a16:creationId xmlns:a16="http://schemas.microsoft.com/office/drawing/2014/main" id="{ABC3F251-0D6C-755C-C823-44DBFE869291}"/>
                  </a:ext>
                </a:extLst>
              </p:cNvPr>
              <p:cNvCxnSpPr>
                <a:cxnSpLocks/>
                <a:stCxn id="74" idx="1"/>
                <a:endCxn id="71" idx="3"/>
              </p:cNvCxnSpPr>
              <p:nvPr/>
            </p:nvCxnSpPr>
            <p:spPr>
              <a:xfrm flipH="1" flipV="1">
                <a:off x="4527760" y="1733439"/>
                <a:ext cx="239969" cy="29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[R] 77">
                <a:extLst>
                  <a:ext uri="{FF2B5EF4-FFF2-40B4-BE49-F238E27FC236}">
                    <a16:creationId xmlns:a16="http://schemas.microsoft.com/office/drawing/2014/main" id="{DA8C94C4-3CB3-59CF-7F6F-F14A2718C778}"/>
                  </a:ext>
                </a:extLst>
              </p:cNvPr>
              <p:cNvCxnSpPr>
                <a:cxnSpLocks/>
                <a:stCxn id="73" idx="1"/>
                <a:endCxn id="74" idx="1"/>
              </p:cNvCxnSpPr>
              <p:nvPr/>
            </p:nvCxnSpPr>
            <p:spPr>
              <a:xfrm flipV="1">
                <a:off x="4728720" y="1763423"/>
                <a:ext cx="39009" cy="1692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[R] 78">
                <a:extLst>
                  <a:ext uri="{FF2B5EF4-FFF2-40B4-BE49-F238E27FC236}">
                    <a16:creationId xmlns:a16="http://schemas.microsoft.com/office/drawing/2014/main" id="{32CB4CB6-02FC-88F3-3B77-51814946CE3F}"/>
                  </a:ext>
                </a:extLst>
              </p:cNvPr>
              <p:cNvCxnSpPr>
                <a:cxnSpLocks/>
                <a:stCxn id="70" idx="0"/>
                <a:endCxn id="74" idx="2"/>
              </p:cNvCxnSpPr>
              <p:nvPr/>
            </p:nvCxnSpPr>
            <p:spPr>
              <a:xfrm flipV="1">
                <a:off x="4985261" y="1853961"/>
                <a:ext cx="2650" cy="2646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[R] 79">
                <a:extLst>
                  <a:ext uri="{FF2B5EF4-FFF2-40B4-BE49-F238E27FC236}">
                    <a16:creationId xmlns:a16="http://schemas.microsoft.com/office/drawing/2014/main" id="{7ECBBAD5-DC30-5233-3E9C-267F2789D19E}"/>
                  </a:ext>
                </a:extLst>
              </p:cNvPr>
              <p:cNvCxnSpPr>
                <a:cxnSpLocks/>
                <a:stCxn id="56" idx="1"/>
                <a:endCxn id="65" idx="1"/>
              </p:cNvCxnSpPr>
              <p:nvPr/>
            </p:nvCxnSpPr>
            <p:spPr>
              <a:xfrm flipH="1">
                <a:off x="3851871" y="1441355"/>
                <a:ext cx="447166" cy="68959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[R] 80">
                <a:extLst>
                  <a:ext uri="{FF2B5EF4-FFF2-40B4-BE49-F238E27FC236}">
                    <a16:creationId xmlns:a16="http://schemas.microsoft.com/office/drawing/2014/main" id="{9CDD256F-4C44-6871-4995-1EF63602BB56}"/>
                  </a:ext>
                </a:extLst>
              </p:cNvPr>
              <p:cNvCxnSpPr>
                <a:cxnSpLocks/>
                <a:stCxn id="69" idx="0"/>
                <a:endCxn id="56" idx="0"/>
              </p:cNvCxnSpPr>
              <p:nvPr/>
            </p:nvCxnSpPr>
            <p:spPr>
              <a:xfrm flipH="1" flipV="1">
                <a:off x="4552801" y="1178242"/>
                <a:ext cx="172224" cy="46758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[R] 81">
                <a:extLst>
                  <a:ext uri="{FF2B5EF4-FFF2-40B4-BE49-F238E27FC236}">
                    <a16:creationId xmlns:a16="http://schemas.microsoft.com/office/drawing/2014/main" id="{5FA41A6E-4137-D9FA-CB9D-65454E390A5A}"/>
                  </a:ext>
                </a:extLst>
              </p:cNvPr>
              <p:cNvCxnSpPr>
                <a:cxnSpLocks/>
                <a:stCxn id="69" idx="2"/>
                <a:endCxn id="65" idx="2"/>
              </p:cNvCxnSpPr>
              <p:nvPr/>
            </p:nvCxnSpPr>
            <p:spPr>
              <a:xfrm flipH="1">
                <a:off x="4069987" y="2329903"/>
                <a:ext cx="655038" cy="14570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[R] 82">
                <a:extLst>
                  <a:ext uri="{FF2B5EF4-FFF2-40B4-BE49-F238E27FC236}">
                    <a16:creationId xmlns:a16="http://schemas.microsoft.com/office/drawing/2014/main" id="{FE374E32-D16B-E9CE-FCE1-479326B9AA0E}"/>
                  </a:ext>
                </a:extLst>
              </p:cNvPr>
              <p:cNvCxnSpPr>
                <a:cxnSpLocks/>
                <a:stCxn id="65" idx="5"/>
                <a:endCxn id="54" idx="3"/>
              </p:cNvCxnSpPr>
              <p:nvPr/>
            </p:nvCxnSpPr>
            <p:spPr>
              <a:xfrm flipH="1" flipV="1">
                <a:off x="1345680" y="2419625"/>
                <a:ext cx="2115746" cy="5598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[R] 83">
                <a:extLst>
                  <a:ext uri="{FF2B5EF4-FFF2-40B4-BE49-F238E27FC236}">
                    <a16:creationId xmlns:a16="http://schemas.microsoft.com/office/drawing/2014/main" id="{1F33AEFD-BAA4-B7F8-1823-565661F129C7}"/>
                  </a:ext>
                </a:extLst>
              </p:cNvPr>
              <p:cNvCxnSpPr>
                <a:cxnSpLocks/>
                <a:stCxn id="47" idx="2"/>
                <a:endCxn id="54" idx="0"/>
              </p:cNvCxnSpPr>
              <p:nvPr/>
            </p:nvCxnSpPr>
            <p:spPr>
              <a:xfrm>
                <a:off x="867548" y="1460713"/>
                <a:ext cx="112852" cy="67023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[R] 84">
                <a:extLst>
                  <a:ext uri="{FF2B5EF4-FFF2-40B4-BE49-F238E27FC236}">
                    <a16:creationId xmlns:a16="http://schemas.microsoft.com/office/drawing/2014/main" id="{B245327C-8222-B81B-DCC9-1E4936071182}"/>
                  </a:ext>
                </a:extLst>
              </p:cNvPr>
              <p:cNvCxnSpPr>
                <a:cxnSpLocks/>
                <a:stCxn id="47" idx="3"/>
                <a:endCxn id="33" idx="2"/>
              </p:cNvCxnSpPr>
              <p:nvPr/>
            </p:nvCxnSpPr>
            <p:spPr>
              <a:xfrm>
                <a:off x="1142699" y="1183069"/>
                <a:ext cx="708386" cy="89139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[R] 85">
                <a:extLst>
                  <a:ext uri="{FF2B5EF4-FFF2-40B4-BE49-F238E27FC236}">
                    <a16:creationId xmlns:a16="http://schemas.microsoft.com/office/drawing/2014/main" id="{35B67C70-D0C2-56A3-1B39-884B706AF2C0}"/>
                  </a:ext>
                </a:extLst>
              </p:cNvPr>
              <p:cNvCxnSpPr>
                <a:cxnSpLocks/>
                <a:stCxn id="54" idx="3"/>
                <a:endCxn id="35" idx="1"/>
              </p:cNvCxnSpPr>
              <p:nvPr/>
            </p:nvCxnSpPr>
            <p:spPr>
              <a:xfrm flipV="1">
                <a:off x="1345680" y="1911476"/>
                <a:ext cx="505405" cy="508149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[R] 86">
                <a:extLst>
                  <a:ext uri="{FF2B5EF4-FFF2-40B4-BE49-F238E27FC236}">
                    <a16:creationId xmlns:a16="http://schemas.microsoft.com/office/drawing/2014/main" id="{8BF971FF-6E14-7662-EA30-AC9D03CBAB75}"/>
                  </a:ext>
                </a:extLst>
              </p:cNvPr>
              <p:cNvCxnSpPr>
                <a:cxnSpLocks/>
                <a:stCxn id="37" idx="3"/>
                <a:endCxn id="65" idx="0"/>
              </p:cNvCxnSpPr>
              <p:nvPr/>
            </p:nvCxnSpPr>
            <p:spPr>
              <a:xfrm>
                <a:off x="2825690" y="1920871"/>
                <a:ext cx="940017" cy="210079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[R] 87">
                <a:extLst>
                  <a:ext uri="{FF2B5EF4-FFF2-40B4-BE49-F238E27FC236}">
                    <a16:creationId xmlns:a16="http://schemas.microsoft.com/office/drawing/2014/main" id="{1E988534-5609-DBA0-0C22-A4588E16B62C}"/>
                  </a:ext>
                </a:extLst>
              </p:cNvPr>
              <p:cNvCxnSpPr>
                <a:cxnSpLocks/>
                <a:stCxn id="56" idx="2"/>
                <a:endCxn id="38" idx="0"/>
              </p:cNvCxnSpPr>
              <p:nvPr/>
            </p:nvCxnSpPr>
            <p:spPr>
              <a:xfrm flipH="1">
                <a:off x="3159739" y="1231783"/>
                <a:ext cx="470502" cy="204055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A0727C8-BFF2-8948-114F-EB2E8E8C5AC6}"/>
                  </a:ext>
                </a:extLst>
              </p:cNvPr>
              <p:cNvSpPr txBox="1"/>
              <p:nvPr/>
            </p:nvSpPr>
            <p:spPr>
              <a:xfrm>
                <a:off x="1586918" y="867714"/>
                <a:ext cx="155136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400" b="1" spc="-40" dirty="0">
                    <a:latin typeface="+mn-ea"/>
                  </a:rPr>
                  <a:t>Platform Arch.</a:t>
                </a:r>
                <a:endParaRPr kumimoji="1" lang="ko-Kore-KR" altLang="en-US" sz="1400" b="1" spc="-40" dirty="0">
                  <a:latin typeface="+mn-ea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ED47FB8-2874-3788-C7FD-1D8E9731F615}"/>
                  </a:ext>
                </a:extLst>
              </p:cNvPr>
              <p:cNvSpPr txBox="1"/>
              <p:nvPr/>
            </p:nvSpPr>
            <p:spPr>
              <a:xfrm>
                <a:off x="420242" y="350879"/>
                <a:ext cx="18228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400" b="1" spc="-40" dirty="0">
                    <a:latin typeface="+mn-ea"/>
                  </a:rPr>
                  <a:t>Product Architecture</a:t>
                </a:r>
                <a:endParaRPr kumimoji="1" lang="ko-Kore-KR" altLang="en-US" sz="1400" b="1" spc="-40" dirty="0">
                  <a:latin typeface="+mn-ea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F4D726-382E-05C8-139B-1F8092446B04}"/>
                </a:ext>
              </a:extLst>
            </p:cNvPr>
            <p:cNvSpPr txBox="1"/>
            <p:nvPr/>
          </p:nvSpPr>
          <p:spPr>
            <a:xfrm rot="1374917">
              <a:off x="4105908" y="723798"/>
              <a:ext cx="2077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solidFill>
                    <a:srgbClr val="7030A0"/>
                  </a:solidFill>
                  <a:latin typeface="+mn-ea"/>
                </a:rPr>
                <a:t>A</a:t>
              </a:r>
              <a:endParaRPr kumimoji="1" lang="ko-Kore-KR" altLang="en-US" sz="1400" b="1" spc="-40" dirty="0">
                <a:solidFill>
                  <a:srgbClr val="7030A0"/>
                </a:solidFill>
                <a:latin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BEC9EA-358C-D0EF-1F98-C1F7B14EFD20}"/>
                </a:ext>
              </a:extLst>
            </p:cNvPr>
            <p:cNvSpPr txBox="1"/>
            <p:nvPr/>
          </p:nvSpPr>
          <p:spPr>
            <a:xfrm rot="774868">
              <a:off x="3545847" y="3013167"/>
              <a:ext cx="2077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solidFill>
                    <a:schemeClr val="accent5"/>
                  </a:solidFill>
                  <a:latin typeface="+mn-ea"/>
                </a:rPr>
                <a:t>B</a:t>
              </a:r>
              <a:endParaRPr kumimoji="1" lang="ko-Kore-KR" altLang="en-US" sz="1400" b="1" spc="-40" dirty="0">
                <a:solidFill>
                  <a:schemeClr val="accent5"/>
                </a:solidFill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5F06C8-B70D-A349-E8DA-46AE2A2977F4}"/>
                </a:ext>
              </a:extLst>
            </p:cNvPr>
            <p:cNvSpPr txBox="1"/>
            <p:nvPr/>
          </p:nvSpPr>
          <p:spPr>
            <a:xfrm>
              <a:off x="811697" y="2912570"/>
              <a:ext cx="2077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solidFill>
                    <a:schemeClr val="accent1"/>
                  </a:solidFill>
                  <a:latin typeface="+mn-ea"/>
                </a:rPr>
                <a:t>C</a:t>
              </a:r>
              <a:endParaRPr kumimoji="1" lang="ko-Kore-KR" altLang="en-US" sz="1400" b="1" spc="-4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42B3AB-134A-07D3-0173-08D18EF4F86D}"/>
                </a:ext>
              </a:extLst>
            </p:cNvPr>
            <p:cNvSpPr txBox="1"/>
            <p:nvPr/>
          </p:nvSpPr>
          <p:spPr>
            <a:xfrm>
              <a:off x="970729" y="803701"/>
              <a:ext cx="2077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solidFill>
                    <a:schemeClr val="accent4"/>
                  </a:solidFill>
                  <a:latin typeface="+mn-ea"/>
                </a:rPr>
                <a:t>D</a:t>
              </a:r>
              <a:endParaRPr kumimoji="1" lang="ko-Kore-KR" altLang="en-US" sz="1400" b="1" spc="-40" dirty="0">
                <a:solidFill>
                  <a:schemeClr val="accent4"/>
                </a:solidFill>
                <a:latin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EB5230-5F6E-8FD7-27AC-AF4272354871}"/>
                </a:ext>
              </a:extLst>
            </p:cNvPr>
            <p:cNvSpPr txBox="1"/>
            <p:nvPr/>
          </p:nvSpPr>
          <p:spPr>
            <a:xfrm>
              <a:off x="4768095" y="1598287"/>
              <a:ext cx="2077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solidFill>
                    <a:srgbClr val="BFBFBF"/>
                  </a:solidFill>
                  <a:latin typeface="+mn-ea"/>
                </a:rPr>
                <a:t>E</a:t>
              </a:r>
              <a:endParaRPr kumimoji="1" lang="ko-Kore-KR" altLang="en-US" sz="1400" b="1" spc="-40" dirty="0">
                <a:solidFill>
                  <a:srgbClr val="BFBFBF"/>
                </a:solidFill>
                <a:latin typeface="+mn-ea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B4CACC34-D226-DA60-97BE-B30D86A96920}"/>
              </a:ext>
            </a:extLst>
          </p:cNvPr>
          <p:cNvSpPr txBox="1"/>
          <p:nvPr/>
        </p:nvSpPr>
        <p:spPr>
          <a:xfrm>
            <a:off x="2795391" y="5790569"/>
            <a:ext cx="6258652" cy="78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ko-Kore-KR" sz="1600" spc="-40" dirty="0">
                <a:latin typeface="+mn-ea"/>
              </a:rPr>
              <a:t>-</a:t>
            </a:r>
            <a:r>
              <a:rPr kumimoji="1" lang="en-US" altLang="ko-Kore-KR" sz="1600" b="1" spc="-40" dirty="0">
                <a:latin typeface="+mn-ea"/>
              </a:rPr>
              <a:t>stability</a:t>
            </a:r>
            <a:r>
              <a:rPr kumimoji="1" lang="en-US" altLang="ko-Kore-KR" sz="1600" spc="-40" dirty="0">
                <a:latin typeface="+mn-ea"/>
              </a:rPr>
              <a:t> : </a:t>
            </a:r>
            <a:r>
              <a:rPr kumimoji="1" lang="ko-Kore-KR" altLang="en-US" sz="1600" spc="-40" dirty="0">
                <a:latin typeface="+mn-ea"/>
              </a:rPr>
              <a:t>기존 </a:t>
            </a:r>
            <a:r>
              <a:rPr kumimoji="1" lang="en-US" altLang="ko-Kore-KR" sz="1600" spc="-40" dirty="0">
                <a:latin typeface="+mn-ea"/>
              </a:rPr>
              <a:t>architecture </a:t>
            </a:r>
            <a:r>
              <a:rPr kumimoji="1" lang="ko-Kore-KR" altLang="en-US" sz="1600" spc="-40" dirty="0">
                <a:latin typeface="+mn-ea"/>
              </a:rPr>
              <a:t>유지로 인한 </a:t>
            </a:r>
            <a:r>
              <a:rPr kumimoji="1" lang="en-US" altLang="ko-Kore-KR" sz="1600" spc="-40" dirty="0">
                <a:latin typeface="+mn-ea"/>
              </a:rPr>
              <a:t>benefit </a:t>
            </a:r>
            <a:r>
              <a:rPr kumimoji="1" lang="en-US" altLang="ko-KR" sz="1600" spc="-40" dirty="0">
                <a:latin typeface="+mn-ea"/>
              </a:rPr>
              <a:t>/ </a:t>
            </a:r>
            <a:r>
              <a:rPr kumimoji="1" lang="en-US" altLang="ko-Kore-KR" sz="1600" spc="-40" dirty="0">
                <a:latin typeface="+mn-ea"/>
              </a:rPr>
              <a:t>(OEM</a:t>
            </a:r>
            <a:r>
              <a:rPr kumimoji="1" lang="en-US" altLang="ko-KR" sz="1600" spc="-40" dirty="0">
                <a:latin typeface="+mn-ea"/>
              </a:rPr>
              <a:t>, interface)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en-US" altLang="ko-KR" sz="1600" b="1" spc="-40" dirty="0">
                <a:latin typeface="+mn-ea"/>
              </a:rPr>
              <a:t>adaptability</a:t>
            </a:r>
            <a:r>
              <a:rPr kumimoji="1" lang="en-US" altLang="ko-KR" sz="1600" spc="-40" dirty="0">
                <a:latin typeface="+mn-ea"/>
              </a:rPr>
              <a:t> : </a:t>
            </a:r>
            <a:r>
              <a:rPr kumimoji="1" lang="ko-KR" altLang="en-US" sz="1600" spc="-40" dirty="0">
                <a:latin typeface="+mn-ea"/>
              </a:rPr>
              <a:t>새로운 요구사항을 더 효율적으로 받아드리는 </a:t>
            </a:r>
            <a:r>
              <a:rPr kumimoji="1" lang="en-US" altLang="ko-KR" sz="1600" spc="-40" dirty="0">
                <a:latin typeface="+mn-ea"/>
              </a:rPr>
              <a:t>benefit</a:t>
            </a:r>
            <a:r>
              <a:rPr kumimoji="1" lang="ko-KR" altLang="en-US" sz="1600" spc="-40" dirty="0">
                <a:latin typeface="+mn-ea"/>
              </a:rPr>
              <a:t> 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545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637999-684A-E83D-507B-273722CA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2023. 1. 3.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5095C6-43E1-E2A8-F240-3A008360B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27E1EA-A0E6-0DAE-9FD5-5E14CE83BA56}"/>
              </a:ext>
            </a:extLst>
          </p:cNvPr>
          <p:cNvSpPr/>
          <p:nvPr/>
        </p:nvSpPr>
        <p:spPr>
          <a:xfrm>
            <a:off x="1364756" y="1475091"/>
            <a:ext cx="2192481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C00000"/>
                </a:solidFill>
              </a:rPr>
              <a:t>New processor / memory</a:t>
            </a:r>
            <a:endParaRPr kumimoji="1"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5DFFCC-DD02-E826-0FDE-E5692A293867}"/>
              </a:ext>
            </a:extLst>
          </p:cNvPr>
          <p:cNvSpPr/>
          <p:nvPr/>
        </p:nvSpPr>
        <p:spPr>
          <a:xfrm>
            <a:off x="3818476" y="1475091"/>
            <a:ext cx="1483980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Power suppliers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원형 화살표[C] 7">
            <a:extLst>
              <a:ext uri="{FF2B5EF4-FFF2-40B4-BE49-F238E27FC236}">
                <a16:creationId xmlns:a16="http://schemas.microsoft.com/office/drawing/2014/main" id="{10D8D1EB-5AE7-9083-8DCA-5FDEF79958C9}"/>
              </a:ext>
            </a:extLst>
          </p:cNvPr>
          <p:cNvSpPr/>
          <p:nvPr/>
        </p:nvSpPr>
        <p:spPr>
          <a:xfrm>
            <a:off x="3475439" y="1246162"/>
            <a:ext cx="449299" cy="457857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FE71D8-A59A-C471-4EE5-7CD7528BFE3E}"/>
              </a:ext>
            </a:extLst>
          </p:cNvPr>
          <p:cNvSpPr txBox="1"/>
          <p:nvPr/>
        </p:nvSpPr>
        <p:spPr>
          <a:xfrm>
            <a:off x="2134033" y="929676"/>
            <a:ext cx="29862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Need more power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A88EC4-DB9F-BDA0-7189-FA35FA5D45E6}"/>
              </a:ext>
            </a:extLst>
          </p:cNvPr>
          <p:cNvSpPr/>
          <p:nvPr/>
        </p:nvSpPr>
        <p:spPr>
          <a:xfrm>
            <a:off x="5612552" y="1475091"/>
            <a:ext cx="1483980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Fan</a:t>
            </a:r>
          </a:p>
        </p:txBody>
      </p:sp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9FA0361A-133E-D2D0-37B6-D1D650D7C61F}"/>
              </a:ext>
            </a:extLst>
          </p:cNvPr>
          <p:cNvSpPr/>
          <p:nvPr/>
        </p:nvSpPr>
        <p:spPr>
          <a:xfrm>
            <a:off x="5239064" y="1246162"/>
            <a:ext cx="485124" cy="494364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C41580-D108-67B9-F165-6C23D8F7D5C7}"/>
              </a:ext>
            </a:extLst>
          </p:cNvPr>
          <p:cNvSpPr txBox="1"/>
          <p:nvPr/>
        </p:nvSpPr>
        <p:spPr>
          <a:xfrm>
            <a:off x="4648606" y="925890"/>
            <a:ext cx="1716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Controlling the heat 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E61E19-0F9F-D62B-1BEC-18906091CC25}"/>
              </a:ext>
            </a:extLst>
          </p:cNvPr>
          <p:cNvSpPr/>
          <p:nvPr/>
        </p:nvSpPr>
        <p:spPr>
          <a:xfrm>
            <a:off x="7498207" y="1475091"/>
            <a:ext cx="1483980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Mainboard</a:t>
            </a:r>
          </a:p>
        </p:txBody>
      </p:sp>
      <p:sp>
        <p:nvSpPr>
          <p:cNvPr id="16" name="원형 화살표[C] 15">
            <a:extLst>
              <a:ext uri="{FF2B5EF4-FFF2-40B4-BE49-F238E27FC236}">
                <a16:creationId xmlns:a16="http://schemas.microsoft.com/office/drawing/2014/main" id="{7ABB4EC1-EF0B-FF01-B747-A68E6B53A0C6}"/>
              </a:ext>
            </a:extLst>
          </p:cNvPr>
          <p:cNvSpPr/>
          <p:nvPr/>
        </p:nvSpPr>
        <p:spPr>
          <a:xfrm>
            <a:off x="7079212" y="1246160"/>
            <a:ext cx="485125" cy="494365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F220FF-D81B-74F7-04EF-3A897AB20D8D}"/>
              </a:ext>
            </a:extLst>
          </p:cNvPr>
          <p:cNvSpPr txBox="1"/>
          <p:nvPr/>
        </p:nvSpPr>
        <p:spPr>
          <a:xfrm>
            <a:off x="6523705" y="931784"/>
            <a:ext cx="1716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Increase efficiency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68098-D657-F122-1D03-4E34654EB45D}"/>
              </a:ext>
            </a:extLst>
          </p:cNvPr>
          <p:cNvSpPr txBox="1"/>
          <p:nvPr/>
        </p:nvSpPr>
        <p:spPr>
          <a:xfrm>
            <a:off x="199430" y="1571249"/>
            <a:ext cx="11104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/>
              <a:t>Case 1)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BD2BA1-5331-470C-96E4-8AC3CF8C60C6}"/>
              </a:ext>
            </a:extLst>
          </p:cNvPr>
          <p:cNvSpPr txBox="1"/>
          <p:nvPr/>
        </p:nvSpPr>
        <p:spPr>
          <a:xfrm>
            <a:off x="-16663" y="3003424"/>
            <a:ext cx="16245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/>
              <a:t>Case 2)</a:t>
            </a:r>
          </a:p>
          <a:p>
            <a:pPr algn="ctr"/>
            <a:endParaRPr kumimoji="1" lang="en-US" altLang="ko-Kore-KR" sz="1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Change absorb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2E3D61-7B09-570D-F470-9CA139F92BD1}"/>
              </a:ext>
            </a:extLst>
          </p:cNvPr>
          <p:cNvSpPr txBox="1"/>
          <p:nvPr/>
        </p:nvSpPr>
        <p:spPr>
          <a:xfrm>
            <a:off x="199430" y="4656342"/>
            <a:ext cx="11104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/>
              <a:t>Case 3)</a:t>
            </a:r>
            <a:br>
              <a:rPr kumimoji="1" lang="en-US" altLang="ko-Kore-KR" sz="1600" dirty="0"/>
            </a:br>
            <a:br>
              <a:rPr kumimoji="1" lang="en-US" altLang="ko-Kore-KR" sz="1600" dirty="0"/>
            </a:br>
            <a:r>
              <a:rPr kumimoji="1" lang="en-US" altLang="ko-Kore-KR" sz="1600" dirty="0"/>
              <a:t>Other paths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754C61-CC62-6CFC-4B8F-BEEC1A11289E}"/>
              </a:ext>
            </a:extLst>
          </p:cNvPr>
          <p:cNvSpPr/>
          <p:nvPr/>
        </p:nvSpPr>
        <p:spPr>
          <a:xfrm>
            <a:off x="1364756" y="2887202"/>
            <a:ext cx="2192481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C00000"/>
                </a:solidFill>
              </a:rPr>
              <a:t>New processor / memory</a:t>
            </a:r>
            <a:endParaRPr kumimoji="1"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E8E252-B832-16CB-EDDC-FD0E1DEABD5B}"/>
              </a:ext>
            </a:extLst>
          </p:cNvPr>
          <p:cNvSpPr/>
          <p:nvPr/>
        </p:nvSpPr>
        <p:spPr>
          <a:xfrm>
            <a:off x="3818476" y="2887202"/>
            <a:ext cx="1483980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Power suppliers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원형 화살표[C] 32">
            <a:extLst>
              <a:ext uri="{FF2B5EF4-FFF2-40B4-BE49-F238E27FC236}">
                <a16:creationId xmlns:a16="http://schemas.microsoft.com/office/drawing/2014/main" id="{17B0F845-E453-63D6-0584-17B34489DC51}"/>
              </a:ext>
            </a:extLst>
          </p:cNvPr>
          <p:cNvSpPr/>
          <p:nvPr/>
        </p:nvSpPr>
        <p:spPr>
          <a:xfrm>
            <a:off x="3475439" y="2658273"/>
            <a:ext cx="449299" cy="457857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6F9F7F-B886-EE33-0516-62EB1ADA5D18}"/>
              </a:ext>
            </a:extLst>
          </p:cNvPr>
          <p:cNvSpPr txBox="1"/>
          <p:nvPr/>
        </p:nvSpPr>
        <p:spPr>
          <a:xfrm>
            <a:off x="2134033" y="2341787"/>
            <a:ext cx="29862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Need more power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6B1762-91B1-469E-3FDD-60D96ED2A900}"/>
              </a:ext>
            </a:extLst>
          </p:cNvPr>
          <p:cNvSpPr/>
          <p:nvPr/>
        </p:nvSpPr>
        <p:spPr>
          <a:xfrm>
            <a:off x="5612552" y="2887202"/>
            <a:ext cx="1483980" cy="553743"/>
          </a:xfrm>
          <a:prstGeom prst="rect">
            <a:avLst/>
          </a:prstGeom>
          <a:noFill/>
          <a:ln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>
                    <a:alpha val="17000"/>
                  </a:schemeClr>
                </a:solidFill>
              </a:rPr>
              <a:t>Fan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1B83B2-5F39-D9B9-2069-DD3C800115EB}"/>
              </a:ext>
            </a:extLst>
          </p:cNvPr>
          <p:cNvSpPr txBox="1"/>
          <p:nvPr/>
        </p:nvSpPr>
        <p:spPr>
          <a:xfrm>
            <a:off x="4648606" y="2338001"/>
            <a:ext cx="1716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Controlling the heat 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39ADC66-F4D3-274A-9A56-679D07C3D714}"/>
              </a:ext>
            </a:extLst>
          </p:cNvPr>
          <p:cNvSpPr/>
          <p:nvPr/>
        </p:nvSpPr>
        <p:spPr>
          <a:xfrm>
            <a:off x="7498207" y="2887202"/>
            <a:ext cx="1483980" cy="553743"/>
          </a:xfrm>
          <a:prstGeom prst="rect">
            <a:avLst/>
          </a:prstGeom>
          <a:noFill/>
          <a:ln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>
                    <a:alpha val="16000"/>
                  </a:schemeClr>
                </a:solidFill>
              </a:rPr>
              <a:t>Mainboard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4223F2-BA46-F9E5-8FCE-57BA6CD352AA}"/>
              </a:ext>
            </a:extLst>
          </p:cNvPr>
          <p:cNvSpPr/>
          <p:nvPr/>
        </p:nvSpPr>
        <p:spPr>
          <a:xfrm>
            <a:off x="1364756" y="4524420"/>
            <a:ext cx="2192481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C00000"/>
                </a:solidFill>
              </a:rPr>
              <a:t>New processor / memory</a:t>
            </a:r>
            <a:endParaRPr kumimoji="1"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45684F-B7BA-50A4-6AD2-CA60670F47EF}"/>
              </a:ext>
            </a:extLst>
          </p:cNvPr>
          <p:cNvSpPr/>
          <p:nvPr/>
        </p:nvSpPr>
        <p:spPr>
          <a:xfrm>
            <a:off x="3818476" y="4524420"/>
            <a:ext cx="1483980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Power suppliers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원형 화살표[C] 42">
            <a:extLst>
              <a:ext uri="{FF2B5EF4-FFF2-40B4-BE49-F238E27FC236}">
                <a16:creationId xmlns:a16="http://schemas.microsoft.com/office/drawing/2014/main" id="{926FF7F8-3AA5-20C7-7B90-1C00CA8DDB72}"/>
              </a:ext>
            </a:extLst>
          </p:cNvPr>
          <p:cNvSpPr/>
          <p:nvPr/>
        </p:nvSpPr>
        <p:spPr>
          <a:xfrm>
            <a:off x="3475439" y="4295491"/>
            <a:ext cx="449299" cy="457857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7510B0-2BB5-D99C-A97A-BCF4A204EC20}"/>
              </a:ext>
            </a:extLst>
          </p:cNvPr>
          <p:cNvSpPr txBox="1"/>
          <p:nvPr/>
        </p:nvSpPr>
        <p:spPr>
          <a:xfrm>
            <a:off x="2134033" y="3979005"/>
            <a:ext cx="29862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Need more power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005260-DC25-A11B-70E6-116937F81E09}"/>
              </a:ext>
            </a:extLst>
          </p:cNvPr>
          <p:cNvSpPr/>
          <p:nvPr/>
        </p:nvSpPr>
        <p:spPr>
          <a:xfrm>
            <a:off x="5667687" y="4521787"/>
            <a:ext cx="1483980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mainboard</a:t>
            </a:r>
          </a:p>
        </p:txBody>
      </p:sp>
      <p:sp>
        <p:nvSpPr>
          <p:cNvPr id="46" name="원형 화살표[C] 45">
            <a:extLst>
              <a:ext uri="{FF2B5EF4-FFF2-40B4-BE49-F238E27FC236}">
                <a16:creationId xmlns:a16="http://schemas.microsoft.com/office/drawing/2014/main" id="{579E7352-E73F-8EF4-B197-46B68876DBB9}"/>
              </a:ext>
            </a:extLst>
          </p:cNvPr>
          <p:cNvSpPr/>
          <p:nvPr/>
        </p:nvSpPr>
        <p:spPr>
          <a:xfrm>
            <a:off x="5239064" y="4295491"/>
            <a:ext cx="485124" cy="494364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772432-2507-2CE4-E2EA-BAC66250449F}"/>
              </a:ext>
            </a:extLst>
          </p:cNvPr>
          <p:cNvSpPr txBox="1"/>
          <p:nvPr/>
        </p:nvSpPr>
        <p:spPr>
          <a:xfrm>
            <a:off x="4395792" y="3975219"/>
            <a:ext cx="35915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Controlling the heat/ decrease from others 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원형 화살표[C] 50">
            <a:extLst>
              <a:ext uri="{FF2B5EF4-FFF2-40B4-BE49-F238E27FC236}">
                <a16:creationId xmlns:a16="http://schemas.microsoft.com/office/drawing/2014/main" id="{2E870A50-770E-3357-DEA1-041764281F83}"/>
              </a:ext>
            </a:extLst>
          </p:cNvPr>
          <p:cNvSpPr/>
          <p:nvPr/>
        </p:nvSpPr>
        <p:spPr>
          <a:xfrm rot="2470947">
            <a:off x="5020489" y="2600527"/>
            <a:ext cx="462987" cy="671470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885087E0-6AA9-2D42-54CD-7E578A5B40F5}"/>
              </a:ext>
            </a:extLst>
          </p:cNvPr>
          <p:cNvSpPr txBox="1">
            <a:spLocks/>
          </p:cNvSpPr>
          <p:nvPr/>
        </p:nvSpPr>
        <p:spPr>
          <a:xfrm>
            <a:off x="256615" y="98661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/>
              <a:t>Multi-candidate to modify platform architecture</a:t>
            </a:r>
            <a:endParaRPr lang="ko-KR" altLang="en-US" dirty="0"/>
          </a:p>
        </p:txBody>
      </p:sp>
      <p:sp>
        <p:nvSpPr>
          <p:cNvPr id="61" name="제목 1">
            <a:extLst>
              <a:ext uri="{FF2B5EF4-FFF2-40B4-BE49-F238E27FC236}">
                <a16:creationId xmlns:a16="http://schemas.microsoft.com/office/drawing/2014/main" id="{20A0284B-298C-BC6C-A4D5-30E65163A712}"/>
              </a:ext>
            </a:extLst>
          </p:cNvPr>
          <p:cNvSpPr txBox="1">
            <a:spLocks/>
          </p:cNvSpPr>
          <p:nvPr/>
        </p:nvSpPr>
        <p:spPr>
          <a:xfrm>
            <a:off x="282196" y="5780806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OEM/ Variant component (compatibility) / Platform evolution/ ECM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863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7562E-AF0D-A18E-6B85-C701107C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2023. 1. 3.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CA76A-0329-0705-911E-6271B52A1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ABE6E1D-81EF-0ECA-613A-B0AE66568215}"/>
              </a:ext>
            </a:extLst>
          </p:cNvPr>
          <p:cNvSpPr txBox="1"/>
          <p:nvPr/>
        </p:nvSpPr>
        <p:spPr>
          <a:xfrm>
            <a:off x="256615" y="209723"/>
            <a:ext cx="81898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b="1" dirty="0">
                <a:solidFill>
                  <a:srgbClr val="FF0000"/>
                </a:solidFill>
              </a:rPr>
              <a:t>1) 플랫폼이 바뀐다고하는데, 그게 그러면 일반 모듈바뀌는거랑 무슨 차이인가?</a:t>
            </a:r>
            <a:endParaRPr lang="en-US" altLang="ko-Kore-KR" b="1" dirty="0">
              <a:solidFill>
                <a:srgbClr val="FF0000"/>
              </a:solidFill>
            </a:endParaRPr>
          </a:p>
          <a:p>
            <a:r>
              <a:rPr lang="ko-Kore-KR" altLang="en-US" dirty="0">
                <a:solidFill>
                  <a:srgbClr val="FF0000"/>
                </a:solidFill>
              </a:rPr>
              <a:t>2) 플랫폼 component를 무엇으로 정의할 것인가 </a:t>
            </a:r>
            <a:r>
              <a:rPr lang="en-US" altLang="ko-Kore-KR" dirty="0">
                <a:solidFill>
                  <a:srgbClr val="FF0000"/>
                </a:solidFill>
              </a:rPr>
              <a:t>(</a:t>
            </a:r>
            <a:r>
              <a:rPr lang="ko-Kore-KR" altLang="en-US" dirty="0">
                <a:solidFill>
                  <a:srgbClr val="FF0000"/>
                </a:solidFill>
              </a:rPr>
              <a:t>범주</a:t>
            </a:r>
            <a:r>
              <a:rPr lang="en-US" altLang="ko-Kore-KR" dirty="0">
                <a:solidFill>
                  <a:srgbClr val="FF0000"/>
                </a:solidFill>
              </a:rPr>
              <a:t>)</a:t>
            </a:r>
          </a:p>
          <a:p>
            <a:r>
              <a:rPr lang="ko-Kore-KR" altLang="en-US" dirty="0">
                <a:solidFill>
                  <a:srgbClr val="FF0000"/>
                </a:solidFill>
              </a:rPr>
              <a:t>3) horizon or vertical 축 (platform</a:t>
            </a:r>
            <a:r>
              <a:rPr lang="en-US" altLang="ko-Kore-KR" dirty="0">
                <a:solidFill>
                  <a:srgbClr val="FF0000"/>
                </a:solidFill>
              </a:rPr>
              <a:t>, time period </a:t>
            </a:r>
            <a:r>
              <a:rPr lang="ko-Kore-KR" altLang="en-US" dirty="0">
                <a:solidFill>
                  <a:srgbClr val="FF0000"/>
                </a:solidFill>
              </a:rPr>
              <a:t>인지</a:t>
            </a:r>
            <a:r>
              <a:rPr lang="en-US" altLang="ko-Kore-KR" dirty="0">
                <a:solidFill>
                  <a:srgbClr val="FF0000"/>
                </a:solidFill>
              </a:rPr>
              <a:t>, </a:t>
            </a:r>
            <a:r>
              <a:rPr lang="ko-Kore-KR" altLang="en-US" dirty="0">
                <a:solidFill>
                  <a:srgbClr val="FF0000"/>
                </a:solidFill>
              </a:rPr>
              <a:t>특정 </a:t>
            </a:r>
            <a:r>
              <a:rPr lang="en-US" altLang="ko-Kore-KR" dirty="0">
                <a:solidFill>
                  <a:srgbClr val="FF0000"/>
                </a:solidFill>
              </a:rPr>
              <a:t>t</a:t>
            </a:r>
            <a:r>
              <a:rPr lang="en-US" altLang="ko-KR" dirty="0">
                <a:solidFill>
                  <a:srgbClr val="FF0000"/>
                </a:solidFill>
              </a:rPr>
              <a:t>ime</a:t>
            </a:r>
            <a:r>
              <a:rPr lang="ko-Kore-KR" altLang="en-US" dirty="0">
                <a:solidFill>
                  <a:srgbClr val="FF0000"/>
                </a:solidFill>
              </a:rPr>
              <a:t>)</a:t>
            </a:r>
            <a:endParaRPr lang="en-US" altLang="ko-Kore-KR" dirty="0">
              <a:solidFill>
                <a:srgbClr val="FF0000"/>
              </a:solidFill>
            </a:endParaRPr>
          </a:p>
          <a:p>
            <a:r>
              <a:rPr lang="ko-Kore-KR" altLang="en-US" dirty="0"/>
              <a:t>4) variant moduel 변경과 platform architecture와의 관계는?</a:t>
            </a:r>
          </a:p>
          <a:p>
            <a:r>
              <a:rPr lang="ko-Kore-KR" altLang="en-US" dirty="0">
                <a:solidFill>
                  <a:srgbClr val="FF0000"/>
                </a:solidFill>
              </a:rPr>
              <a:t>5) 그 이유 자체에 대해서 좀 더 specific 하게 들어가 보는 태도를 가져라</a:t>
            </a:r>
          </a:p>
        </p:txBody>
      </p:sp>
      <p:sp>
        <p:nvSpPr>
          <p:cNvPr id="141" name="부제목 2">
            <a:extLst>
              <a:ext uri="{FF2B5EF4-FFF2-40B4-BE49-F238E27FC236}">
                <a16:creationId xmlns:a16="http://schemas.microsoft.com/office/drawing/2014/main" id="{6A16853C-0446-065E-A702-110A0AA46075}"/>
              </a:ext>
            </a:extLst>
          </p:cNvPr>
          <p:cNvSpPr txBox="1">
            <a:spLocks/>
          </p:cNvSpPr>
          <p:nvPr/>
        </p:nvSpPr>
        <p:spPr>
          <a:xfrm>
            <a:off x="256615" y="1912124"/>
            <a:ext cx="8663267" cy="1901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1) </a:t>
            </a:r>
            <a:r>
              <a:rPr lang="ko-KR" altLang="en-US" dirty="0"/>
              <a:t>난공불락 </a:t>
            </a:r>
            <a:r>
              <a:rPr lang="en-US" altLang="ko-KR" dirty="0"/>
              <a:t>= platform  ? 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오히려 더 자주 바뀌더라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en-US" altLang="ko-KR" dirty="0"/>
          </a:p>
          <a:p>
            <a:r>
              <a:rPr lang="en-US" altLang="ko-KR" dirty="0"/>
              <a:t>2) relaxation effort </a:t>
            </a:r>
            <a:r>
              <a:rPr lang="ko-KR" altLang="en-US" dirty="0"/>
              <a:t>의 실체 </a:t>
            </a:r>
            <a:r>
              <a:rPr lang="en-US" altLang="ko-KR" dirty="0">
                <a:sym typeface="Wingdings" pitchFamily="2" charset="2"/>
              </a:rPr>
              <a:t> modularity between product platform and variant</a:t>
            </a:r>
            <a:endParaRPr lang="ko-KR" altLang="en-US" dirty="0"/>
          </a:p>
          <a:p>
            <a:r>
              <a:rPr lang="en-US" altLang="ko-KR" dirty="0"/>
              <a:t>3) cost </a:t>
            </a:r>
            <a:r>
              <a:rPr lang="ko-KR" altLang="en-US" dirty="0" err="1"/>
              <a:t>뭉탱이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endParaRPr lang="ko-KR" altLang="en-US" dirty="0"/>
          </a:p>
          <a:p>
            <a:r>
              <a:rPr lang="en-US" altLang="ko-KR" dirty="0"/>
              <a:t>4)real example </a:t>
            </a:r>
            <a:r>
              <a:rPr lang="ko-KR" altLang="en-US" dirty="0"/>
              <a:t>찾아와라</a:t>
            </a:r>
            <a:r>
              <a:rPr lang="en-US" altLang="ko-KR" dirty="0"/>
              <a:t>. </a:t>
            </a:r>
            <a:r>
              <a:rPr lang="ko-KR" altLang="en-US" dirty="0"/>
              <a:t>문제 상황에 대한 설명</a:t>
            </a:r>
            <a:r>
              <a:rPr lang="en-US" altLang="ko-KR" dirty="0"/>
              <a:t>/</a:t>
            </a:r>
            <a:r>
              <a:rPr lang="ko-KR" altLang="en-US" dirty="0"/>
              <a:t>근거 </a:t>
            </a:r>
            <a:r>
              <a:rPr lang="en-US" altLang="ko-KR" dirty="0">
                <a:sym typeface="Wingdings" pitchFamily="2" charset="2"/>
              </a:rPr>
              <a:t>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35C14-B90C-3031-8BEF-E90F5BD0EAB5}"/>
              </a:ext>
            </a:extLst>
          </p:cNvPr>
          <p:cNvSpPr txBox="1"/>
          <p:nvPr/>
        </p:nvSpPr>
        <p:spPr>
          <a:xfrm>
            <a:off x="224118" y="3813745"/>
            <a:ext cx="8695764" cy="2118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</a:t>
            </a:r>
            <a:r>
              <a:rPr lang="en-US" altLang="ko-KR" b="1" dirty="0"/>
              <a:t>Real thing </a:t>
            </a:r>
            <a:r>
              <a:rPr lang="ko-KR" altLang="en-US" b="1" dirty="0"/>
              <a:t>자체를 좀 더 봐라</a:t>
            </a:r>
            <a:r>
              <a:rPr lang="en-US" altLang="ko-KR" b="1" dirty="0"/>
              <a:t>. (</a:t>
            </a:r>
            <a:r>
              <a:rPr lang="ko-KR" altLang="en-US" b="1" dirty="0"/>
              <a:t>추상적 단어를 최대한 </a:t>
            </a:r>
            <a:r>
              <a:rPr lang="ko-KR" altLang="en-US" b="1" dirty="0" err="1"/>
              <a:t>뺴놓고</a:t>
            </a:r>
            <a:r>
              <a:rPr lang="ko-KR" altLang="en-US" b="1" dirty="0"/>
              <a:t> 다음주에 준비하자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2) </a:t>
            </a:r>
            <a:r>
              <a:rPr lang="ko-KR" altLang="en-US" dirty="0"/>
              <a:t>너무 </a:t>
            </a:r>
            <a:r>
              <a:rPr lang="en-US" altLang="ko-KR" dirty="0"/>
              <a:t>platform</a:t>
            </a:r>
            <a:r>
              <a:rPr lang="ko-KR" altLang="en-US" dirty="0"/>
              <a:t>에 </a:t>
            </a:r>
            <a:r>
              <a:rPr lang="ko-KR" altLang="en-US" dirty="0" err="1"/>
              <a:t>국한하지말자</a:t>
            </a:r>
            <a:r>
              <a:rPr lang="en-US" altLang="ko-KR" dirty="0"/>
              <a:t>. (</a:t>
            </a:r>
            <a:r>
              <a:rPr lang="ko-KR" altLang="en-US" dirty="0"/>
              <a:t>원하는 문제가 아니더라도 </a:t>
            </a:r>
            <a:r>
              <a:rPr lang="en-US" altLang="ko-KR" dirty="0"/>
              <a:t>real case</a:t>
            </a:r>
            <a:r>
              <a:rPr lang="ko-KR" altLang="en-US" dirty="0" err="1"/>
              <a:t>를</a:t>
            </a:r>
            <a:r>
              <a:rPr lang="ko-KR" altLang="en-US" dirty="0"/>
              <a:t> 좀 더 보자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2-1) platform </a:t>
            </a:r>
            <a:r>
              <a:rPr lang="ko-KR" altLang="en-US" b="1" dirty="0"/>
              <a:t>의 변화가 무엇이냐</a:t>
            </a:r>
            <a:r>
              <a:rPr lang="en-US" altLang="ko-KR" b="1" dirty="0"/>
              <a:t>. </a:t>
            </a:r>
            <a:r>
              <a:rPr lang="ko-KR" altLang="en-US" b="1" dirty="0" err="1"/>
              <a:t>다른게</a:t>
            </a:r>
            <a:r>
              <a:rPr lang="ko-KR" altLang="en-US" b="1" dirty="0"/>
              <a:t> 머냐</a:t>
            </a:r>
            <a:r>
              <a:rPr lang="en-US" altLang="ko-KR" b="1" dirty="0"/>
              <a:t>. </a:t>
            </a:r>
            <a:r>
              <a:rPr lang="ko-KR" altLang="en-US" b="1" dirty="0"/>
              <a:t>기존 모듈의 변화와의 차이가 있나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3) </a:t>
            </a:r>
            <a:r>
              <a:rPr lang="ko-KR" altLang="en-US" dirty="0"/>
              <a:t>이문제가 중요하다</a:t>
            </a:r>
            <a:r>
              <a:rPr lang="en-US" altLang="ko-KR" dirty="0"/>
              <a:t>. </a:t>
            </a:r>
            <a:r>
              <a:rPr lang="ko-KR" altLang="en-US" dirty="0"/>
              <a:t>그런데 내가 멀 할 수 </a:t>
            </a:r>
            <a:r>
              <a:rPr lang="ko-KR" altLang="en-US" dirty="0" err="1"/>
              <a:t>있는가가</a:t>
            </a:r>
            <a:r>
              <a:rPr lang="ko-KR" altLang="en-US" dirty="0"/>
              <a:t> 있는가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어떤 상황에서 어떤 문제를 </a:t>
            </a:r>
            <a:r>
              <a:rPr lang="ko-KR" altLang="en-US" dirty="0" err="1"/>
              <a:t>풀것인가</a:t>
            </a:r>
            <a:r>
              <a:rPr lang="en-US" altLang="ko-KR" dirty="0"/>
              <a:t>.?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어떻게 </a:t>
            </a:r>
            <a:r>
              <a:rPr lang="ko-KR" altLang="en-US" dirty="0" err="1">
                <a:sym typeface="Wingdings" pitchFamily="2" charset="2"/>
              </a:rPr>
              <a:t>풀것이냐</a:t>
            </a:r>
            <a:r>
              <a:rPr lang="en-US" altLang="ko-KR" dirty="0">
                <a:sym typeface="Wingdings" pitchFamily="2" charset="2"/>
              </a:rPr>
              <a:t> (backup </a:t>
            </a:r>
            <a:r>
              <a:rPr lang="ko-KR" altLang="en-US" dirty="0">
                <a:sym typeface="Wingdings" pitchFamily="2" charset="2"/>
              </a:rPr>
              <a:t>이 되는 철학</a:t>
            </a:r>
            <a:r>
              <a:rPr lang="en-US" altLang="ko-KR" dirty="0">
                <a:sym typeface="Wingdings" pitchFamily="2" charset="2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195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EE36F5-0B5A-8609-ED0A-745E98DC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2023. 1. 3.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9D4739-B60B-2434-B03F-EA090E58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6586E73-5CA4-C02C-6930-71EF714ADCE1}"/>
              </a:ext>
            </a:extLst>
          </p:cNvPr>
          <p:cNvGrpSpPr/>
          <p:nvPr/>
        </p:nvGrpSpPr>
        <p:grpSpPr>
          <a:xfrm>
            <a:off x="-5586310" y="270708"/>
            <a:ext cx="5130984" cy="2955446"/>
            <a:chOff x="213072" y="702088"/>
            <a:chExt cx="4574465" cy="263489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A75632B-E39D-83A8-81C0-33A063A6C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046" y="702088"/>
              <a:ext cx="4236491" cy="26348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7B2526-2D2F-D706-2C71-EEAB192FC029}"/>
                </a:ext>
              </a:extLst>
            </p:cNvPr>
            <p:cNvSpPr txBox="1"/>
            <p:nvPr/>
          </p:nvSpPr>
          <p:spPr>
            <a:xfrm>
              <a:off x="213072" y="3090758"/>
              <a:ext cx="120834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b="1" spc="-40" dirty="0">
                  <a:latin typeface="+mn-ea"/>
                </a:rPr>
                <a:t>chipset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9E3CAF-8D7A-6C69-1148-C1C20F566BEA}"/>
              </a:ext>
            </a:extLst>
          </p:cNvPr>
          <p:cNvSpPr/>
          <p:nvPr/>
        </p:nvSpPr>
        <p:spPr>
          <a:xfrm>
            <a:off x="3035938" y="3802991"/>
            <a:ext cx="3024044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</a:rPr>
              <a:t>Platform Architecture</a:t>
            </a:r>
            <a:endParaRPr kumimoji="1" lang="ko-Kore-KR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B1AB52-7B86-99AA-77DB-0E01989FCF07}"/>
              </a:ext>
            </a:extLst>
          </p:cNvPr>
          <p:cNvSpPr/>
          <p:nvPr/>
        </p:nvSpPr>
        <p:spPr>
          <a:xfrm>
            <a:off x="5980760" y="4319827"/>
            <a:ext cx="2603655" cy="2207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rgbClr val="1D6FA9"/>
                </a:solidFill>
              </a:rPr>
              <a:t>Adjusting Variant module 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rgbClr val="1D6FA9"/>
                </a:solidFill>
              </a:rPr>
              <a:t>Adapt new FR (NPD)</a:t>
            </a:r>
          </a:p>
          <a:p>
            <a:pPr marL="285750" indent="-285750">
              <a:buFontTx/>
              <a:buChar char="-"/>
            </a:pPr>
            <a:endParaRPr kumimoji="1" lang="en-US" altLang="ko-Kore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rgbClr val="FF0000"/>
                </a:solidFill>
              </a:rPr>
              <a:t>Minimize effect on platform architecture</a:t>
            </a:r>
            <a:endParaRPr kumimoji="1" lang="ko-Kore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70B4C-2A67-76C8-3879-B50E0AF8176D}"/>
              </a:ext>
            </a:extLst>
          </p:cNvPr>
          <p:cNvSpPr/>
          <p:nvPr/>
        </p:nvSpPr>
        <p:spPr>
          <a:xfrm>
            <a:off x="3059354" y="4319827"/>
            <a:ext cx="2998729" cy="2207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kumimoji="1" lang="en-US" altLang="ko-Kore-KR" sz="1600" dirty="0">
                <a:solidFill>
                  <a:srgbClr val="FF0000"/>
                </a:solidFill>
              </a:rPr>
              <a:t>Minimize effect of change</a:t>
            </a:r>
            <a:br>
              <a:rPr kumimoji="1" lang="en-US" altLang="ko-Kore-KR" sz="1600" dirty="0">
                <a:solidFill>
                  <a:srgbClr val="FF0000"/>
                </a:solidFill>
              </a:rPr>
            </a:br>
            <a:r>
              <a:rPr kumimoji="1" lang="en-US" altLang="ko-Kore-KR" sz="1600" dirty="0">
                <a:solidFill>
                  <a:srgbClr val="FF0000"/>
                </a:solidFill>
              </a:rPr>
              <a:t>(OEM  &amp; platform)</a:t>
            </a:r>
            <a:br>
              <a:rPr kumimoji="1" lang="en-US" altLang="ko-Kore-KR" sz="1600" dirty="0">
                <a:solidFill>
                  <a:srgbClr val="FF0000"/>
                </a:solidFill>
              </a:rPr>
            </a:br>
            <a:endParaRPr kumimoji="1" lang="en-US" altLang="ko-Kore-KR" sz="1600" dirty="0">
              <a:solidFill>
                <a:srgbClr val="FF0000"/>
              </a:solidFill>
            </a:endParaRPr>
          </a:p>
          <a:p>
            <a:pPr marL="285750" indent="-285750" algn="ctr">
              <a:buFontTx/>
              <a:buChar char="-"/>
            </a:pPr>
            <a:r>
              <a:rPr kumimoji="1" lang="en-US" altLang="ko-Kore-KR" sz="1600" dirty="0">
                <a:solidFill>
                  <a:srgbClr val="0070C0"/>
                </a:solidFill>
              </a:rPr>
              <a:t>Minimize effect on </a:t>
            </a:r>
            <a:br>
              <a:rPr kumimoji="1" lang="en-US" altLang="ko-Kore-KR" sz="1600" dirty="0">
                <a:solidFill>
                  <a:srgbClr val="0070C0"/>
                </a:solidFill>
              </a:rPr>
            </a:br>
            <a:r>
              <a:rPr kumimoji="1" lang="en-US" altLang="ko-Kore-KR" sz="1600" dirty="0">
                <a:solidFill>
                  <a:srgbClr val="0070C0"/>
                </a:solidFill>
              </a:rPr>
              <a:t>variant module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D2D5A9-D4DC-A2BE-0667-C266ABB3CB67}"/>
              </a:ext>
            </a:extLst>
          </p:cNvPr>
          <p:cNvSpPr/>
          <p:nvPr/>
        </p:nvSpPr>
        <p:spPr>
          <a:xfrm>
            <a:off x="432283" y="3802991"/>
            <a:ext cx="2603655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T+1 new platform comp.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44D0A1-9D52-4A5A-6E05-816E0F703FCB}"/>
              </a:ext>
            </a:extLst>
          </p:cNvPr>
          <p:cNvSpPr/>
          <p:nvPr/>
        </p:nvSpPr>
        <p:spPr>
          <a:xfrm>
            <a:off x="6058083" y="3802991"/>
            <a:ext cx="2524434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1D6FA9"/>
                </a:solidFill>
              </a:rPr>
              <a:t>Product Architecture</a:t>
            </a:r>
            <a:endParaRPr kumimoji="1" lang="ko-Kore-KR" altLang="en-US" sz="1600" dirty="0">
              <a:solidFill>
                <a:srgbClr val="1D6FA9"/>
              </a:solidFill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F3567F06-35E3-7740-E065-49164350098C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H="1">
            <a:off x="432283" y="4079863"/>
            <a:ext cx="8150234" cy="12700"/>
          </a:xfrm>
          <a:prstGeom prst="bentConnector5">
            <a:avLst>
              <a:gd name="adj1" fmla="val -2805"/>
              <a:gd name="adj2" fmla="val 3980094"/>
              <a:gd name="adj3" fmla="val 102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950750-559F-DE71-484E-907FE3EC911A}"/>
              </a:ext>
            </a:extLst>
          </p:cNvPr>
          <p:cNvSpPr/>
          <p:nvPr/>
        </p:nvSpPr>
        <p:spPr>
          <a:xfrm>
            <a:off x="373710" y="4319827"/>
            <a:ext cx="2666411" cy="2207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It can be just replaced without changing platform architecture</a:t>
            </a:r>
          </a:p>
          <a:p>
            <a:pPr algn="ctr"/>
            <a:endParaRPr kumimoji="1" lang="en-US" altLang="ko-Kore-KR" sz="1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Option) decision whether to modify current platform or new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06EBC9E-0260-7B9F-C117-196D1973EABC}"/>
              </a:ext>
            </a:extLst>
          </p:cNvPr>
          <p:cNvSpPr/>
          <p:nvPr/>
        </p:nvSpPr>
        <p:spPr>
          <a:xfrm>
            <a:off x="-2831273" y="4110730"/>
            <a:ext cx="2603655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T+1 New customer requirement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C18A4372-6958-515E-1843-7D138891EC4B}"/>
              </a:ext>
            </a:extLst>
          </p:cNvPr>
          <p:cNvGrpSpPr/>
          <p:nvPr/>
        </p:nvGrpSpPr>
        <p:grpSpPr>
          <a:xfrm>
            <a:off x="320773" y="530608"/>
            <a:ext cx="4763934" cy="2698003"/>
            <a:chOff x="320773" y="530608"/>
            <a:chExt cx="4763934" cy="2698003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E481B5C2-FD12-B7FC-E1F6-6B73167E0C00}"/>
                </a:ext>
              </a:extLst>
            </p:cNvPr>
            <p:cNvGrpSpPr/>
            <p:nvPr/>
          </p:nvGrpSpPr>
          <p:grpSpPr>
            <a:xfrm>
              <a:off x="320773" y="530608"/>
              <a:ext cx="4763934" cy="2524401"/>
              <a:chOff x="420242" y="350879"/>
              <a:chExt cx="4763934" cy="252440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B0A7E4E-6B23-42A4-A61F-4D9EC83B080B}"/>
                  </a:ext>
                </a:extLst>
              </p:cNvPr>
              <p:cNvSpPr/>
              <p:nvPr/>
            </p:nvSpPr>
            <p:spPr>
              <a:xfrm>
                <a:off x="432283" y="591599"/>
                <a:ext cx="4751893" cy="2283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8EFC2A8-1135-7071-5F5A-7D9674630953}"/>
                  </a:ext>
                </a:extLst>
              </p:cNvPr>
              <p:cNvSpPr/>
              <p:nvPr/>
            </p:nvSpPr>
            <p:spPr>
              <a:xfrm>
                <a:off x="1571455" y="1092553"/>
                <a:ext cx="1763539" cy="103839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6A2BB314-15D5-70BD-90BC-E25AEBFD4812}"/>
                  </a:ext>
                </a:extLst>
              </p:cNvPr>
              <p:cNvSpPr/>
              <p:nvPr/>
            </p:nvSpPr>
            <p:spPr>
              <a:xfrm>
                <a:off x="1851085" y="1160890"/>
                <a:ext cx="222636" cy="22263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" name="삼각형 22">
                <a:extLst>
                  <a:ext uri="{FF2B5EF4-FFF2-40B4-BE49-F238E27FC236}">
                    <a16:creationId xmlns:a16="http://schemas.microsoft.com/office/drawing/2014/main" id="{4EC48A6A-90C5-C591-0910-35A730A4BF57}"/>
                  </a:ext>
                </a:extLst>
              </p:cNvPr>
              <p:cNvSpPr/>
              <p:nvPr/>
            </p:nvSpPr>
            <p:spPr>
              <a:xfrm>
                <a:off x="2637745" y="1160890"/>
                <a:ext cx="249896" cy="215428"/>
              </a:xfrm>
              <a:prstGeom prst="triangl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" name="모서리가 둥근 직사각형 23">
                <a:extLst>
                  <a:ext uri="{FF2B5EF4-FFF2-40B4-BE49-F238E27FC236}">
                    <a16:creationId xmlns:a16="http://schemas.microsoft.com/office/drawing/2014/main" id="{AAE2E215-5033-3A52-112A-E0D2E8349062}"/>
                  </a:ext>
                </a:extLst>
              </p:cNvPr>
              <p:cNvSpPr/>
              <p:nvPr/>
            </p:nvSpPr>
            <p:spPr>
              <a:xfrm>
                <a:off x="1851085" y="1808109"/>
                <a:ext cx="206734" cy="20673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" name="정오각형[R] 24">
                <a:extLst>
                  <a:ext uri="{FF2B5EF4-FFF2-40B4-BE49-F238E27FC236}">
                    <a16:creationId xmlns:a16="http://schemas.microsoft.com/office/drawing/2014/main" id="{58B930A0-5F89-07A0-4E46-08869C0D5320}"/>
                  </a:ext>
                </a:extLst>
              </p:cNvPr>
              <p:cNvSpPr/>
              <p:nvPr/>
            </p:nvSpPr>
            <p:spPr>
              <a:xfrm>
                <a:off x="2167286" y="1376318"/>
                <a:ext cx="397046" cy="378140"/>
              </a:xfrm>
              <a:prstGeom prst="pentag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*</a:t>
                </a:r>
                <a:endParaRPr kumimoji="1" lang="ko-Kore-KR" altLang="en-US" dirty="0"/>
              </a:p>
            </p:txBody>
          </p:sp>
          <p:sp>
            <p:nvSpPr>
              <p:cNvPr id="26" name="십자형[C] 25">
                <a:extLst>
                  <a:ext uri="{FF2B5EF4-FFF2-40B4-BE49-F238E27FC236}">
                    <a16:creationId xmlns:a16="http://schemas.microsoft.com/office/drawing/2014/main" id="{B57E57F8-9CA9-9E31-2313-D0BEA90BE23B}"/>
                  </a:ext>
                </a:extLst>
              </p:cNvPr>
              <p:cNvSpPr/>
              <p:nvPr/>
            </p:nvSpPr>
            <p:spPr>
              <a:xfrm>
                <a:off x="2637745" y="1826898"/>
                <a:ext cx="187945" cy="187945"/>
              </a:xfrm>
              <a:prstGeom prst="plus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사다리꼴[T] 26">
                <a:extLst>
                  <a:ext uri="{FF2B5EF4-FFF2-40B4-BE49-F238E27FC236}">
                    <a16:creationId xmlns:a16="http://schemas.microsoft.com/office/drawing/2014/main" id="{5CE0C84E-2A8D-8E4F-C87A-B49A0AEFFC79}"/>
                  </a:ext>
                </a:extLst>
              </p:cNvPr>
              <p:cNvSpPr/>
              <p:nvPr/>
            </p:nvSpPr>
            <p:spPr>
              <a:xfrm>
                <a:off x="3006132" y="1435838"/>
                <a:ext cx="307214" cy="168051"/>
              </a:xfrm>
              <a:prstGeom prst="trapezoi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29" name="직선 연결선[R] 28">
                <a:extLst>
                  <a:ext uri="{FF2B5EF4-FFF2-40B4-BE49-F238E27FC236}">
                    <a16:creationId xmlns:a16="http://schemas.microsoft.com/office/drawing/2014/main" id="{561EC7B5-2E92-9C4F-DD71-F0427F1F7A20}"/>
                  </a:ext>
                </a:extLst>
              </p:cNvPr>
              <p:cNvCxnSpPr>
                <a:stCxn id="22" idx="6"/>
                <a:endCxn id="23" idx="1"/>
              </p:cNvCxnSpPr>
              <p:nvPr/>
            </p:nvCxnSpPr>
            <p:spPr>
              <a:xfrm flipV="1">
                <a:off x="2073721" y="1268604"/>
                <a:ext cx="626498" cy="3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[R] 29">
                <a:extLst>
                  <a:ext uri="{FF2B5EF4-FFF2-40B4-BE49-F238E27FC236}">
                    <a16:creationId xmlns:a16="http://schemas.microsoft.com/office/drawing/2014/main" id="{B6388878-8E66-9286-E825-5338F799129F}"/>
                  </a:ext>
                </a:extLst>
              </p:cNvPr>
              <p:cNvCxnSpPr>
                <a:cxnSpLocks/>
                <a:stCxn id="22" idx="5"/>
                <a:endCxn id="25" idx="1"/>
              </p:cNvCxnSpPr>
              <p:nvPr/>
            </p:nvCxnSpPr>
            <p:spPr>
              <a:xfrm>
                <a:off x="2041117" y="1350922"/>
                <a:ext cx="126169" cy="1698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[R] 32">
                <a:extLst>
                  <a:ext uri="{FF2B5EF4-FFF2-40B4-BE49-F238E27FC236}">
                    <a16:creationId xmlns:a16="http://schemas.microsoft.com/office/drawing/2014/main" id="{B558B4A4-C6AC-3154-EC11-224ABED8FE54}"/>
                  </a:ext>
                </a:extLst>
              </p:cNvPr>
              <p:cNvCxnSpPr>
                <a:cxnSpLocks/>
                <a:stCxn id="24" idx="3"/>
                <a:endCxn id="25" idx="2"/>
              </p:cNvCxnSpPr>
              <p:nvPr/>
            </p:nvCxnSpPr>
            <p:spPr>
              <a:xfrm flipV="1">
                <a:off x="2057819" y="1754457"/>
                <a:ext cx="185296" cy="1570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[R] 35">
                <a:extLst>
                  <a:ext uri="{FF2B5EF4-FFF2-40B4-BE49-F238E27FC236}">
                    <a16:creationId xmlns:a16="http://schemas.microsoft.com/office/drawing/2014/main" id="{3C42A777-E3A5-7E65-7783-0CBF88CF2971}"/>
                  </a:ext>
                </a:extLst>
              </p:cNvPr>
              <p:cNvCxnSpPr>
                <a:cxnSpLocks/>
                <a:stCxn id="24" idx="3"/>
                <a:endCxn id="26" idx="1"/>
              </p:cNvCxnSpPr>
              <p:nvPr/>
            </p:nvCxnSpPr>
            <p:spPr>
              <a:xfrm>
                <a:off x="2057819" y="1911476"/>
                <a:ext cx="579926" cy="9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[R] 38">
                <a:extLst>
                  <a:ext uri="{FF2B5EF4-FFF2-40B4-BE49-F238E27FC236}">
                    <a16:creationId xmlns:a16="http://schemas.microsoft.com/office/drawing/2014/main" id="{A8276BA4-F58B-B66D-3EF6-DAB52FC3D083}"/>
                  </a:ext>
                </a:extLst>
              </p:cNvPr>
              <p:cNvCxnSpPr>
                <a:cxnSpLocks/>
                <a:stCxn id="23" idx="3"/>
                <a:endCxn id="25" idx="5"/>
              </p:cNvCxnSpPr>
              <p:nvPr/>
            </p:nvCxnSpPr>
            <p:spPr>
              <a:xfrm flipH="1">
                <a:off x="2564332" y="1376318"/>
                <a:ext cx="198361" cy="1444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[R] 41">
                <a:extLst>
                  <a:ext uri="{FF2B5EF4-FFF2-40B4-BE49-F238E27FC236}">
                    <a16:creationId xmlns:a16="http://schemas.microsoft.com/office/drawing/2014/main" id="{1664ACF7-E503-3EB7-090B-C3768205242C}"/>
                  </a:ext>
                </a:extLst>
              </p:cNvPr>
              <p:cNvCxnSpPr>
                <a:cxnSpLocks/>
                <a:stCxn id="27" idx="1"/>
                <a:endCxn id="25" idx="5"/>
              </p:cNvCxnSpPr>
              <p:nvPr/>
            </p:nvCxnSpPr>
            <p:spPr>
              <a:xfrm flipH="1">
                <a:off x="2564332" y="1519864"/>
                <a:ext cx="462806" cy="8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[R] 44">
                <a:extLst>
                  <a:ext uri="{FF2B5EF4-FFF2-40B4-BE49-F238E27FC236}">
                    <a16:creationId xmlns:a16="http://schemas.microsoft.com/office/drawing/2014/main" id="{0BBA5288-ED2C-8F64-680A-B7F635E2A56C}"/>
                  </a:ext>
                </a:extLst>
              </p:cNvPr>
              <p:cNvCxnSpPr>
                <a:cxnSpLocks/>
                <a:stCxn id="26" idx="0"/>
                <a:endCxn id="25" idx="4"/>
              </p:cNvCxnSpPr>
              <p:nvPr/>
            </p:nvCxnSpPr>
            <p:spPr>
              <a:xfrm flipH="1" flipV="1">
                <a:off x="2488503" y="1754457"/>
                <a:ext cx="243215" cy="724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[R] 47">
                <a:extLst>
                  <a:ext uri="{FF2B5EF4-FFF2-40B4-BE49-F238E27FC236}">
                    <a16:creationId xmlns:a16="http://schemas.microsoft.com/office/drawing/2014/main" id="{7C7EC424-866E-7F67-E82D-1DE0B48969BB}"/>
                  </a:ext>
                </a:extLst>
              </p:cNvPr>
              <p:cNvCxnSpPr>
                <a:cxnSpLocks/>
                <a:stCxn id="23" idx="4"/>
                <a:endCxn id="27" idx="0"/>
              </p:cNvCxnSpPr>
              <p:nvPr/>
            </p:nvCxnSpPr>
            <p:spPr>
              <a:xfrm>
                <a:off x="2887641" y="1376318"/>
                <a:ext cx="272098" cy="59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삼각형 52">
                <a:extLst>
                  <a:ext uri="{FF2B5EF4-FFF2-40B4-BE49-F238E27FC236}">
                    <a16:creationId xmlns:a16="http://schemas.microsoft.com/office/drawing/2014/main" id="{0DB6C965-B1F9-490D-E2E5-F64514B83929}"/>
                  </a:ext>
                </a:extLst>
              </p:cNvPr>
              <p:cNvSpPr/>
              <p:nvPr/>
            </p:nvSpPr>
            <p:spPr>
              <a:xfrm rot="18884492">
                <a:off x="528157" y="646549"/>
                <a:ext cx="781777" cy="629752"/>
              </a:xfrm>
              <a:prstGeom prst="triangl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DECC5A51-B754-0E75-27AD-4D774572232D}"/>
                  </a:ext>
                </a:extLst>
              </p:cNvPr>
              <p:cNvSpPr/>
              <p:nvPr/>
            </p:nvSpPr>
            <p:spPr>
              <a:xfrm>
                <a:off x="807727" y="850107"/>
                <a:ext cx="148055" cy="148055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5" name="모서리가 둥근 직사각형 54">
                <a:extLst>
                  <a:ext uri="{FF2B5EF4-FFF2-40B4-BE49-F238E27FC236}">
                    <a16:creationId xmlns:a16="http://schemas.microsoft.com/office/drawing/2014/main" id="{808A0CEF-9BE3-5185-1717-FD25581962D4}"/>
                  </a:ext>
                </a:extLst>
              </p:cNvPr>
              <p:cNvSpPr/>
              <p:nvPr/>
            </p:nvSpPr>
            <p:spPr>
              <a:xfrm>
                <a:off x="852415" y="1120027"/>
                <a:ext cx="148055" cy="14805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6" name="다이아몬드 55">
                <a:extLst>
                  <a:ext uri="{FF2B5EF4-FFF2-40B4-BE49-F238E27FC236}">
                    <a16:creationId xmlns:a16="http://schemas.microsoft.com/office/drawing/2014/main" id="{0004AFD5-4BCC-49BA-DA60-C698D2130247}"/>
                  </a:ext>
                </a:extLst>
              </p:cNvPr>
              <p:cNvSpPr/>
              <p:nvPr/>
            </p:nvSpPr>
            <p:spPr>
              <a:xfrm>
                <a:off x="1052501" y="898967"/>
                <a:ext cx="174504" cy="148055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7" name="직선 연결선[R] 56">
                <a:extLst>
                  <a:ext uri="{FF2B5EF4-FFF2-40B4-BE49-F238E27FC236}">
                    <a16:creationId xmlns:a16="http://schemas.microsoft.com/office/drawing/2014/main" id="{A9669449-3BBB-900F-B09A-909FBC8A3869}"/>
                  </a:ext>
                </a:extLst>
              </p:cNvPr>
              <p:cNvCxnSpPr>
                <a:cxnSpLocks/>
                <a:stCxn id="54" idx="4"/>
                <a:endCxn id="55" idx="0"/>
              </p:cNvCxnSpPr>
              <p:nvPr/>
            </p:nvCxnSpPr>
            <p:spPr>
              <a:xfrm>
                <a:off x="881755" y="998162"/>
                <a:ext cx="44688" cy="1218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[R] 59">
                <a:extLst>
                  <a:ext uri="{FF2B5EF4-FFF2-40B4-BE49-F238E27FC236}">
                    <a16:creationId xmlns:a16="http://schemas.microsoft.com/office/drawing/2014/main" id="{1BAAFFAA-41B2-E2D1-9B05-CDAF648A76D3}"/>
                  </a:ext>
                </a:extLst>
              </p:cNvPr>
              <p:cNvCxnSpPr>
                <a:cxnSpLocks/>
                <a:stCxn id="55" idx="3"/>
                <a:endCxn id="56" idx="2"/>
              </p:cNvCxnSpPr>
              <p:nvPr/>
            </p:nvCxnSpPr>
            <p:spPr>
              <a:xfrm flipV="1">
                <a:off x="1000470" y="1047022"/>
                <a:ext cx="139283" cy="147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[R] 62">
                <a:extLst>
                  <a:ext uri="{FF2B5EF4-FFF2-40B4-BE49-F238E27FC236}">
                    <a16:creationId xmlns:a16="http://schemas.microsoft.com/office/drawing/2014/main" id="{E151CD8B-2AB8-D428-30F8-7893F5B6802D}"/>
                  </a:ext>
                </a:extLst>
              </p:cNvPr>
              <p:cNvCxnSpPr>
                <a:cxnSpLocks/>
                <a:stCxn id="54" idx="7"/>
                <a:endCxn id="56" idx="0"/>
              </p:cNvCxnSpPr>
              <p:nvPr/>
            </p:nvCxnSpPr>
            <p:spPr>
              <a:xfrm>
                <a:off x="934100" y="871789"/>
                <a:ext cx="205653" cy="271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사다리꼴[T] 65">
                <a:extLst>
                  <a:ext uri="{FF2B5EF4-FFF2-40B4-BE49-F238E27FC236}">
                    <a16:creationId xmlns:a16="http://schemas.microsoft.com/office/drawing/2014/main" id="{A07348FA-92D7-BB01-1E95-852872D9EC18}"/>
                  </a:ext>
                </a:extLst>
              </p:cNvPr>
              <p:cNvSpPr/>
              <p:nvPr/>
            </p:nvSpPr>
            <p:spPr>
              <a:xfrm>
                <a:off x="542950" y="2130950"/>
                <a:ext cx="874899" cy="577349"/>
              </a:xfrm>
              <a:prstGeom prst="trapezoid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172003BB-6E33-012B-A905-1A7CCB35929F}"/>
                  </a:ext>
                </a:extLst>
              </p:cNvPr>
              <p:cNvSpPr/>
              <p:nvPr/>
            </p:nvSpPr>
            <p:spPr>
              <a:xfrm>
                <a:off x="818197" y="2254766"/>
                <a:ext cx="321556" cy="321556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0" name="육각형[H] 69">
                <a:extLst>
                  <a:ext uri="{FF2B5EF4-FFF2-40B4-BE49-F238E27FC236}">
                    <a16:creationId xmlns:a16="http://schemas.microsoft.com/office/drawing/2014/main" id="{C8727BB5-E574-DD8D-CFE6-7184603D7D49}"/>
                  </a:ext>
                </a:extLst>
              </p:cNvPr>
              <p:cNvSpPr/>
              <p:nvPr/>
            </p:nvSpPr>
            <p:spPr>
              <a:xfrm rot="1043924">
                <a:off x="3548496" y="697617"/>
                <a:ext cx="1027818" cy="653911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65011F5E-86DC-9100-86DA-F8BC3963811B}"/>
                  </a:ext>
                </a:extLst>
              </p:cNvPr>
              <p:cNvSpPr/>
              <p:nvPr/>
            </p:nvSpPr>
            <p:spPr>
              <a:xfrm rot="2058698">
                <a:off x="3796153" y="695983"/>
                <a:ext cx="222636" cy="222636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9" name="모서리가 둥근 직사각형 78">
                <a:extLst>
                  <a:ext uri="{FF2B5EF4-FFF2-40B4-BE49-F238E27FC236}">
                    <a16:creationId xmlns:a16="http://schemas.microsoft.com/office/drawing/2014/main" id="{FFA7B671-C14E-E14A-9AC3-9F081B2B1524}"/>
                  </a:ext>
                </a:extLst>
              </p:cNvPr>
              <p:cNvSpPr/>
              <p:nvPr/>
            </p:nvSpPr>
            <p:spPr>
              <a:xfrm rot="2058698">
                <a:off x="3683591" y="988094"/>
                <a:ext cx="206734" cy="206734"/>
              </a:xfrm>
              <a:prstGeom prst="round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0" name="십자형[C] 79">
                <a:extLst>
                  <a:ext uri="{FF2B5EF4-FFF2-40B4-BE49-F238E27FC236}">
                    <a16:creationId xmlns:a16="http://schemas.microsoft.com/office/drawing/2014/main" id="{742E53F5-A8F7-0387-182F-D28F5079F29D}"/>
                  </a:ext>
                </a:extLst>
              </p:cNvPr>
              <p:cNvSpPr/>
              <p:nvPr/>
            </p:nvSpPr>
            <p:spPr>
              <a:xfrm rot="2058698">
                <a:off x="4012831" y="1100080"/>
                <a:ext cx="187945" cy="187945"/>
              </a:xfrm>
              <a:prstGeom prst="plus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사다리꼴[T] 80">
                <a:extLst>
                  <a:ext uri="{FF2B5EF4-FFF2-40B4-BE49-F238E27FC236}">
                    <a16:creationId xmlns:a16="http://schemas.microsoft.com/office/drawing/2014/main" id="{8EF7B04E-C2A0-699F-4CDC-4EF56FBE64BF}"/>
                  </a:ext>
                </a:extLst>
              </p:cNvPr>
              <p:cNvSpPr/>
              <p:nvPr/>
            </p:nvSpPr>
            <p:spPr>
              <a:xfrm rot="2058698">
                <a:off x="4153177" y="888969"/>
                <a:ext cx="307214" cy="168051"/>
              </a:xfrm>
              <a:prstGeom prst="trapezoid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82" name="직선 연결선[R] 81">
                <a:extLst>
                  <a:ext uri="{FF2B5EF4-FFF2-40B4-BE49-F238E27FC236}">
                    <a16:creationId xmlns:a16="http://schemas.microsoft.com/office/drawing/2014/main" id="{303AB80B-AC16-DACF-97CC-CBC2DA284A58}"/>
                  </a:ext>
                </a:extLst>
              </p:cNvPr>
              <p:cNvCxnSpPr>
                <a:cxnSpLocks/>
                <a:stCxn id="79" idx="0"/>
                <a:endCxn id="78" idx="4"/>
              </p:cNvCxnSpPr>
              <p:nvPr/>
            </p:nvCxnSpPr>
            <p:spPr>
              <a:xfrm flipH="1" flipV="1">
                <a:off x="3844722" y="899248"/>
                <a:ext cx="503" cy="106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[R] 84">
                <a:extLst>
                  <a:ext uri="{FF2B5EF4-FFF2-40B4-BE49-F238E27FC236}">
                    <a16:creationId xmlns:a16="http://schemas.microsoft.com/office/drawing/2014/main" id="{DECD52B7-78B2-3318-891F-642FC23858CA}"/>
                  </a:ext>
                </a:extLst>
              </p:cNvPr>
              <p:cNvCxnSpPr>
                <a:cxnSpLocks/>
                <a:stCxn id="79" idx="3"/>
                <a:endCxn id="80" idx="2"/>
              </p:cNvCxnSpPr>
              <p:nvPr/>
            </p:nvCxnSpPr>
            <p:spPr>
              <a:xfrm>
                <a:off x="3872337" y="1149728"/>
                <a:ext cx="181495" cy="1219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[R] 87">
                <a:extLst>
                  <a:ext uri="{FF2B5EF4-FFF2-40B4-BE49-F238E27FC236}">
                    <a16:creationId xmlns:a16="http://schemas.microsoft.com/office/drawing/2014/main" id="{8FA1B3C6-A49D-3630-11C1-D10376958318}"/>
                  </a:ext>
                </a:extLst>
              </p:cNvPr>
              <p:cNvCxnSpPr>
                <a:cxnSpLocks/>
                <a:stCxn id="78" idx="6"/>
                <a:endCxn id="80" idx="1"/>
              </p:cNvCxnSpPr>
              <p:nvPr/>
            </p:nvCxnSpPr>
            <p:spPr>
              <a:xfrm>
                <a:off x="3999418" y="870050"/>
                <a:ext cx="29765" cy="2710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[R] 90">
                <a:extLst>
                  <a:ext uri="{FF2B5EF4-FFF2-40B4-BE49-F238E27FC236}">
                    <a16:creationId xmlns:a16="http://schemas.microsoft.com/office/drawing/2014/main" id="{6BB8778A-2199-7994-99C1-9B9D21EB94DC}"/>
                  </a:ext>
                </a:extLst>
              </p:cNvPr>
              <p:cNvCxnSpPr>
                <a:cxnSpLocks/>
                <a:stCxn id="78" idx="7"/>
                <a:endCxn id="81" idx="1"/>
              </p:cNvCxnSpPr>
              <p:nvPr/>
            </p:nvCxnSpPr>
            <p:spPr>
              <a:xfrm>
                <a:off x="4016858" y="786655"/>
                <a:ext cx="180399" cy="1115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평행 사변형[P] 93">
                <a:extLst>
                  <a:ext uri="{FF2B5EF4-FFF2-40B4-BE49-F238E27FC236}">
                    <a16:creationId xmlns:a16="http://schemas.microsoft.com/office/drawing/2014/main" id="{B27B4EC9-E3CF-3FBB-0AC9-BC0B55B75A46}"/>
                  </a:ext>
                </a:extLst>
              </p:cNvPr>
              <p:cNvSpPr/>
              <p:nvPr/>
            </p:nvSpPr>
            <p:spPr>
              <a:xfrm>
                <a:off x="3375261" y="2130950"/>
                <a:ext cx="780891" cy="689317"/>
              </a:xfrm>
              <a:prstGeom prst="parallelogram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0F2AF00E-9E5D-1FD6-E1EC-4D51F526555C}"/>
                  </a:ext>
                </a:extLst>
              </p:cNvPr>
              <p:cNvSpPr/>
              <p:nvPr/>
            </p:nvSpPr>
            <p:spPr>
              <a:xfrm>
                <a:off x="3722229" y="2232548"/>
                <a:ext cx="164562" cy="164562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2B07E010-FA21-EFEE-61E2-6DBA851DCD08}"/>
                  </a:ext>
                </a:extLst>
              </p:cNvPr>
              <p:cNvSpPr/>
              <p:nvPr/>
            </p:nvSpPr>
            <p:spPr>
              <a:xfrm>
                <a:off x="3722229" y="2542037"/>
                <a:ext cx="164562" cy="164562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97" name="직선 연결선[R] 96">
                <a:extLst>
                  <a:ext uri="{FF2B5EF4-FFF2-40B4-BE49-F238E27FC236}">
                    <a16:creationId xmlns:a16="http://schemas.microsoft.com/office/drawing/2014/main" id="{57ABADB9-C353-2501-D82B-A91068852292}"/>
                  </a:ext>
                </a:extLst>
              </p:cNvPr>
              <p:cNvCxnSpPr>
                <a:cxnSpLocks/>
                <a:stCxn id="95" idx="4"/>
                <a:endCxn id="96" idx="0"/>
              </p:cNvCxnSpPr>
              <p:nvPr/>
            </p:nvCxnSpPr>
            <p:spPr>
              <a:xfrm>
                <a:off x="3804510" y="2397110"/>
                <a:ext cx="0" cy="1449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0D48F37E-8ABA-1E6B-7BF1-03AF238A40BC}"/>
                  </a:ext>
                </a:extLst>
              </p:cNvPr>
              <p:cNvSpPr/>
              <p:nvPr/>
            </p:nvSpPr>
            <p:spPr>
              <a:xfrm>
                <a:off x="4334579" y="1645822"/>
                <a:ext cx="780891" cy="68408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F247FF1B-97CE-B117-8013-CC2EA4F51A95}"/>
                  </a:ext>
                </a:extLst>
              </p:cNvPr>
              <p:cNvSpPr/>
              <p:nvPr/>
            </p:nvSpPr>
            <p:spPr>
              <a:xfrm>
                <a:off x="4902980" y="2118563"/>
                <a:ext cx="164562" cy="16456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3" name="대각선 줄무늬 102">
                <a:extLst>
                  <a:ext uri="{FF2B5EF4-FFF2-40B4-BE49-F238E27FC236}">
                    <a16:creationId xmlns:a16="http://schemas.microsoft.com/office/drawing/2014/main" id="{F50254F4-3BE6-DBDD-E73D-DC22C31ED1E9}"/>
                  </a:ext>
                </a:extLst>
              </p:cNvPr>
              <p:cNvSpPr/>
              <p:nvPr/>
            </p:nvSpPr>
            <p:spPr>
              <a:xfrm>
                <a:off x="4382078" y="1733439"/>
                <a:ext cx="194242" cy="187431"/>
              </a:xfrm>
              <a:prstGeom prst="diagStrip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포인트가 4개인 별 103">
                <a:extLst>
                  <a:ext uri="{FF2B5EF4-FFF2-40B4-BE49-F238E27FC236}">
                    <a16:creationId xmlns:a16="http://schemas.microsoft.com/office/drawing/2014/main" id="{1EEC21CA-FC30-64B5-06BA-15D491E8CADD}"/>
                  </a:ext>
                </a:extLst>
              </p:cNvPr>
              <p:cNvSpPr/>
              <p:nvPr/>
            </p:nvSpPr>
            <p:spPr>
              <a:xfrm>
                <a:off x="4378676" y="2108904"/>
                <a:ext cx="206725" cy="183881"/>
              </a:xfrm>
              <a:prstGeom prst="star4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5" name="대각선 줄무늬 104">
                <a:extLst>
                  <a:ext uri="{FF2B5EF4-FFF2-40B4-BE49-F238E27FC236}">
                    <a16:creationId xmlns:a16="http://schemas.microsoft.com/office/drawing/2014/main" id="{D7DE76AB-9D9F-DF46-E6C4-AE91552073AC}"/>
                  </a:ext>
                </a:extLst>
              </p:cNvPr>
              <p:cNvSpPr/>
              <p:nvPr/>
            </p:nvSpPr>
            <p:spPr>
              <a:xfrm rot="10800000">
                <a:off x="4534478" y="1885839"/>
                <a:ext cx="194242" cy="187431"/>
              </a:xfrm>
              <a:prstGeom prst="diagStrip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달 105">
                <a:extLst>
                  <a:ext uri="{FF2B5EF4-FFF2-40B4-BE49-F238E27FC236}">
                    <a16:creationId xmlns:a16="http://schemas.microsoft.com/office/drawing/2014/main" id="{EACF418F-5650-AD6F-6FD6-2C85ED4DCCEB}"/>
                  </a:ext>
                </a:extLst>
              </p:cNvPr>
              <p:cNvSpPr/>
              <p:nvPr/>
            </p:nvSpPr>
            <p:spPr>
              <a:xfrm>
                <a:off x="4767729" y="1672885"/>
                <a:ext cx="220182" cy="181076"/>
              </a:xfrm>
              <a:prstGeom prst="mo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07" name="직선 연결선[R] 106">
                <a:extLst>
                  <a:ext uri="{FF2B5EF4-FFF2-40B4-BE49-F238E27FC236}">
                    <a16:creationId xmlns:a16="http://schemas.microsoft.com/office/drawing/2014/main" id="{B372AB8B-3020-48D9-2A67-8A7DDF5432D1}"/>
                  </a:ext>
                </a:extLst>
              </p:cNvPr>
              <p:cNvCxnSpPr>
                <a:cxnSpLocks/>
                <a:stCxn id="105" idx="2"/>
                <a:endCxn id="102" idx="1"/>
              </p:cNvCxnSpPr>
              <p:nvPr/>
            </p:nvCxnSpPr>
            <p:spPr>
              <a:xfrm>
                <a:off x="4680159" y="2026412"/>
                <a:ext cx="246921" cy="116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[R] 109">
                <a:extLst>
                  <a:ext uri="{FF2B5EF4-FFF2-40B4-BE49-F238E27FC236}">
                    <a16:creationId xmlns:a16="http://schemas.microsoft.com/office/drawing/2014/main" id="{8F9EB48A-2534-7128-2E4F-B631821AC41C}"/>
                  </a:ext>
                </a:extLst>
              </p:cNvPr>
              <p:cNvCxnSpPr>
                <a:cxnSpLocks/>
                <a:stCxn id="103" idx="1"/>
                <a:endCxn id="104" idx="0"/>
              </p:cNvCxnSpPr>
              <p:nvPr/>
            </p:nvCxnSpPr>
            <p:spPr>
              <a:xfrm>
                <a:off x="4382078" y="1874012"/>
                <a:ext cx="99961" cy="2348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[R] 113">
                <a:extLst>
                  <a:ext uri="{FF2B5EF4-FFF2-40B4-BE49-F238E27FC236}">
                    <a16:creationId xmlns:a16="http://schemas.microsoft.com/office/drawing/2014/main" id="{5037F340-6F81-6274-91DD-572D06E5E5AD}"/>
                  </a:ext>
                </a:extLst>
              </p:cNvPr>
              <p:cNvCxnSpPr>
                <a:cxnSpLocks/>
                <a:stCxn id="106" idx="1"/>
                <a:endCxn id="103" idx="3"/>
              </p:cNvCxnSpPr>
              <p:nvPr/>
            </p:nvCxnSpPr>
            <p:spPr>
              <a:xfrm flipH="1" flipV="1">
                <a:off x="4527760" y="1733439"/>
                <a:ext cx="239969" cy="29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[R] 116">
                <a:extLst>
                  <a:ext uri="{FF2B5EF4-FFF2-40B4-BE49-F238E27FC236}">
                    <a16:creationId xmlns:a16="http://schemas.microsoft.com/office/drawing/2014/main" id="{4353F74B-657D-2690-F768-A72595890DDC}"/>
                  </a:ext>
                </a:extLst>
              </p:cNvPr>
              <p:cNvCxnSpPr>
                <a:cxnSpLocks/>
                <a:stCxn id="105" idx="1"/>
                <a:endCxn id="106" idx="1"/>
              </p:cNvCxnSpPr>
              <p:nvPr/>
            </p:nvCxnSpPr>
            <p:spPr>
              <a:xfrm flipV="1">
                <a:off x="4728720" y="1763423"/>
                <a:ext cx="39009" cy="1692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[R] 119">
                <a:extLst>
                  <a:ext uri="{FF2B5EF4-FFF2-40B4-BE49-F238E27FC236}">
                    <a16:creationId xmlns:a16="http://schemas.microsoft.com/office/drawing/2014/main" id="{9EC45E25-1278-CC3D-5C82-E6BBDFCAC86D}"/>
                  </a:ext>
                </a:extLst>
              </p:cNvPr>
              <p:cNvCxnSpPr>
                <a:cxnSpLocks/>
                <a:stCxn id="102" idx="0"/>
                <a:endCxn id="106" idx="2"/>
              </p:cNvCxnSpPr>
              <p:nvPr/>
            </p:nvCxnSpPr>
            <p:spPr>
              <a:xfrm flipV="1">
                <a:off x="4985261" y="1853961"/>
                <a:ext cx="2650" cy="2646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[R] 127">
                <a:extLst>
                  <a:ext uri="{FF2B5EF4-FFF2-40B4-BE49-F238E27FC236}">
                    <a16:creationId xmlns:a16="http://schemas.microsoft.com/office/drawing/2014/main" id="{7C38FFDE-A888-9C92-D16C-BD2AC7002EBF}"/>
                  </a:ext>
                </a:extLst>
              </p:cNvPr>
              <p:cNvCxnSpPr>
                <a:cxnSpLocks/>
                <a:stCxn id="70" idx="1"/>
                <a:endCxn id="94" idx="1"/>
              </p:cNvCxnSpPr>
              <p:nvPr/>
            </p:nvCxnSpPr>
            <p:spPr>
              <a:xfrm flipH="1">
                <a:off x="3851871" y="1441355"/>
                <a:ext cx="447166" cy="68959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[R] 130">
                <a:extLst>
                  <a:ext uri="{FF2B5EF4-FFF2-40B4-BE49-F238E27FC236}">
                    <a16:creationId xmlns:a16="http://schemas.microsoft.com/office/drawing/2014/main" id="{7DE07741-B877-AD5F-8257-E24290D7E115}"/>
                  </a:ext>
                </a:extLst>
              </p:cNvPr>
              <p:cNvCxnSpPr>
                <a:cxnSpLocks/>
                <a:stCxn id="100" idx="0"/>
                <a:endCxn id="70" idx="0"/>
              </p:cNvCxnSpPr>
              <p:nvPr/>
            </p:nvCxnSpPr>
            <p:spPr>
              <a:xfrm flipH="1" flipV="1">
                <a:off x="4552801" y="1178242"/>
                <a:ext cx="172224" cy="46758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[R] 133">
                <a:extLst>
                  <a:ext uri="{FF2B5EF4-FFF2-40B4-BE49-F238E27FC236}">
                    <a16:creationId xmlns:a16="http://schemas.microsoft.com/office/drawing/2014/main" id="{B61CF19F-F884-52AE-F0C1-897A0007F642}"/>
                  </a:ext>
                </a:extLst>
              </p:cNvPr>
              <p:cNvCxnSpPr>
                <a:cxnSpLocks/>
                <a:stCxn id="100" idx="2"/>
                <a:endCxn id="94" idx="2"/>
              </p:cNvCxnSpPr>
              <p:nvPr/>
            </p:nvCxnSpPr>
            <p:spPr>
              <a:xfrm flipH="1">
                <a:off x="4069987" y="2329903"/>
                <a:ext cx="655038" cy="14570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[R] 137">
                <a:extLst>
                  <a:ext uri="{FF2B5EF4-FFF2-40B4-BE49-F238E27FC236}">
                    <a16:creationId xmlns:a16="http://schemas.microsoft.com/office/drawing/2014/main" id="{EFAC5FD4-F72D-6527-3975-22A254D09E10}"/>
                  </a:ext>
                </a:extLst>
              </p:cNvPr>
              <p:cNvCxnSpPr>
                <a:cxnSpLocks/>
                <a:stCxn id="94" idx="5"/>
                <a:endCxn id="66" idx="3"/>
              </p:cNvCxnSpPr>
              <p:nvPr/>
            </p:nvCxnSpPr>
            <p:spPr>
              <a:xfrm flipH="1" flipV="1">
                <a:off x="1345680" y="2419625"/>
                <a:ext cx="2115746" cy="5598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[R] 141">
                <a:extLst>
                  <a:ext uri="{FF2B5EF4-FFF2-40B4-BE49-F238E27FC236}">
                    <a16:creationId xmlns:a16="http://schemas.microsoft.com/office/drawing/2014/main" id="{254BB5B5-08B0-AA11-B715-7E73FFF7C31A}"/>
                  </a:ext>
                </a:extLst>
              </p:cNvPr>
              <p:cNvCxnSpPr>
                <a:cxnSpLocks/>
                <a:stCxn id="53" idx="2"/>
                <a:endCxn id="66" idx="0"/>
              </p:cNvCxnSpPr>
              <p:nvPr/>
            </p:nvCxnSpPr>
            <p:spPr>
              <a:xfrm>
                <a:off x="867548" y="1460713"/>
                <a:ext cx="112852" cy="67023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[R] 144">
                <a:extLst>
                  <a:ext uri="{FF2B5EF4-FFF2-40B4-BE49-F238E27FC236}">
                    <a16:creationId xmlns:a16="http://schemas.microsoft.com/office/drawing/2014/main" id="{7AA47E5C-323E-2082-AA5E-0042D0AB575C}"/>
                  </a:ext>
                </a:extLst>
              </p:cNvPr>
              <p:cNvCxnSpPr>
                <a:cxnSpLocks/>
                <a:stCxn id="53" idx="3"/>
                <a:endCxn id="22" idx="2"/>
              </p:cNvCxnSpPr>
              <p:nvPr/>
            </p:nvCxnSpPr>
            <p:spPr>
              <a:xfrm>
                <a:off x="1142699" y="1183069"/>
                <a:ext cx="708386" cy="89139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[R] 147">
                <a:extLst>
                  <a:ext uri="{FF2B5EF4-FFF2-40B4-BE49-F238E27FC236}">
                    <a16:creationId xmlns:a16="http://schemas.microsoft.com/office/drawing/2014/main" id="{152BE174-160C-AB0B-8F29-25D82F67917E}"/>
                  </a:ext>
                </a:extLst>
              </p:cNvPr>
              <p:cNvCxnSpPr>
                <a:cxnSpLocks/>
                <a:stCxn id="66" idx="3"/>
                <a:endCxn id="24" idx="1"/>
              </p:cNvCxnSpPr>
              <p:nvPr/>
            </p:nvCxnSpPr>
            <p:spPr>
              <a:xfrm flipV="1">
                <a:off x="1345680" y="1911476"/>
                <a:ext cx="505405" cy="508149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[R] 151">
                <a:extLst>
                  <a:ext uri="{FF2B5EF4-FFF2-40B4-BE49-F238E27FC236}">
                    <a16:creationId xmlns:a16="http://schemas.microsoft.com/office/drawing/2014/main" id="{387BDFF5-836C-EAF8-B504-86B40D9EA659}"/>
                  </a:ext>
                </a:extLst>
              </p:cNvPr>
              <p:cNvCxnSpPr>
                <a:cxnSpLocks/>
                <a:stCxn id="26" idx="3"/>
                <a:endCxn id="94" idx="0"/>
              </p:cNvCxnSpPr>
              <p:nvPr/>
            </p:nvCxnSpPr>
            <p:spPr>
              <a:xfrm>
                <a:off x="2825690" y="1920871"/>
                <a:ext cx="940017" cy="210079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[R] 155">
                <a:extLst>
                  <a:ext uri="{FF2B5EF4-FFF2-40B4-BE49-F238E27FC236}">
                    <a16:creationId xmlns:a16="http://schemas.microsoft.com/office/drawing/2014/main" id="{FFA061D4-D5FA-A450-4656-8621EF34BDD7}"/>
                  </a:ext>
                </a:extLst>
              </p:cNvPr>
              <p:cNvCxnSpPr>
                <a:cxnSpLocks/>
                <a:stCxn id="70" idx="2"/>
                <a:endCxn id="27" idx="0"/>
              </p:cNvCxnSpPr>
              <p:nvPr/>
            </p:nvCxnSpPr>
            <p:spPr>
              <a:xfrm flipH="1">
                <a:off x="3159739" y="1231783"/>
                <a:ext cx="470502" cy="204055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F3BF79E-38B4-CC46-160B-720E44DD29A3}"/>
                  </a:ext>
                </a:extLst>
              </p:cNvPr>
              <p:cNvSpPr txBox="1"/>
              <p:nvPr/>
            </p:nvSpPr>
            <p:spPr>
              <a:xfrm>
                <a:off x="1586918" y="867714"/>
                <a:ext cx="155136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400" b="1" spc="-40" dirty="0">
                    <a:latin typeface="+mn-ea"/>
                  </a:rPr>
                  <a:t>Platform Arch.</a:t>
                </a:r>
                <a:endParaRPr kumimoji="1" lang="ko-Kore-KR" altLang="en-US" sz="1400" b="1" spc="-40" dirty="0">
                  <a:latin typeface="+mn-ea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DD1B576-5237-A309-125D-42FCA9255522}"/>
                  </a:ext>
                </a:extLst>
              </p:cNvPr>
              <p:cNvSpPr txBox="1"/>
              <p:nvPr/>
            </p:nvSpPr>
            <p:spPr>
              <a:xfrm>
                <a:off x="420242" y="350879"/>
                <a:ext cx="18228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400" b="1" spc="-40" dirty="0">
                    <a:latin typeface="+mn-ea"/>
                  </a:rPr>
                  <a:t>Product Architecture</a:t>
                </a:r>
                <a:endParaRPr kumimoji="1" lang="ko-Kore-KR" altLang="en-US" sz="1400" b="1" spc="-40" dirty="0">
                  <a:latin typeface="+mn-ea"/>
                </a:endParaRP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D618A05-B80F-2752-4D16-9F4CDEEFA41B}"/>
                </a:ext>
              </a:extLst>
            </p:cNvPr>
            <p:cNvSpPr txBox="1"/>
            <p:nvPr/>
          </p:nvSpPr>
          <p:spPr>
            <a:xfrm rot="1374917">
              <a:off x="4105908" y="723798"/>
              <a:ext cx="2077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solidFill>
                    <a:srgbClr val="7030A0"/>
                  </a:solidFill>
                  <a:latin typeface="+mn-ea"/>
                </a:rPr>
                <a:t>A</a:t>
              </a:r>
              <a:endParaRPr kumimoji="1" lang="ko-Kore-KR" altLang="en-US" sz="1400" b="1" spc="-40" dirty="0">
                <a:solidFill>
                  <a:srgbClr val="7030A0"/>
                </a:solidFill>
                <a:latin typeface="+mn-ea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9336669-DAA2-F74C-5DFF-B2EFF21DCCE0}"/>
                </a:ext>
              </a:extLst>
            </p:cNvPr>
            <p:cNvSpPr txBox="1"/>
            <p:nvPr/>
          </p:nvSpPr>
          <p:spPr>
            <a:xfrm rot="774868">
              <a:off x="3545847" y="3013167"/>
              <a:ext cx="2077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solidFill>
                    <a:schemeClr val="accent5"/>
                  </a:solidFill>
                  <a:latin typeface="+mn-ea"/>
                </a:rPr>
                <a:t>B</a:t>
              </a:r>
              <a:endParaRPr kumimoji="1" lang="ko-Kore-KR" altLang="en-US" sz="1400" b="1" spc="-40" dirty="0">
                <a:solidFill>
                  <a:schemeClr val="accent5"/>
                </a:solidFill>
                <a:latin typeface="+mn-ea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A997470-820C-B5CC-9740-100A950D9EDE}"/>
                </a:ext>
              </a:extLst>
            </p:cNvPr>
            <p:cNvSpPr txBox="1"/>
            <p:nvPr/>
          </p:nvSpPr>
          <p:spPr>
            <a:xfrm>
              <a:off x="811697" y="2912570"/>
              <a:ext cx="2077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solidFill>
                    <a:schemeClr val="accent1"/>
                  </a:solidFill>
                  <a:latin typeface="+mn-ea"/>
                </a:rPr>
                <a:t>C</a:t>
              </a:r>
              <a:endParaRPr kumimoji="1" lang="ko-Kore-KR" altLang="en-US" sz="1400" b="1" spc="-4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C706660-01B8-F492-7D6E-5C72E4411E02}"/>
                </a:ext>
              </a:extLst>
            </p:cNvPr>
            <p:cNvSpPr txBox="1"/>
            <p:nvPr/>
          </p:nvSpPr>
          <p:spPr>
            <a:xfrm>
              <a:off x="970729" y="803701"/>
              <a:ext cx="2077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solidFill>
                    <a:schemeClr val="accent4"/>
                  </a:solidFill>
                  <a:latin typeface="+mn-ea"/>
                </a:rPr>
                <a:t>D</a:t>
              </a:r>
              <a:endParaRPr kumimoji="1" lang="ko-Kore-KR" altLang="en-US" sz="1400" b="1" spc="-40" dirty="0">
                <a:solidFill>
                  <a:schemeClr val="accent4"/>
                </a:solidFill>
                <a:latin typeface="+mn-ea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2D93D28F-979B-7951-587D-063F80EBDC7A}"/>
                </a:ext>
              </a:extLst>
            </p:cNvPr>
            <p:cNvSpPr txBox="1"/>
            <p:nvPr/>
          </p:nvSpPr>
          <p:spPr>
            <a:xfrm>
              <a:off x="4768095" y="1598287"/>
              <a:ext cx="2077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solidFill>
                    <a:srgbClr val="BFBFBF"/>
                  </a:solidFill>
                  <a:latin typeface="+mn-ea"/>
                </a:rPr>
                <a:t>E</a:t>
              </a:r>
              <a:endParaRPr kumimoji="1" lang="ko-Kore-KR" altLang="en-US" sz="1400" b="1" spc="-40" dirty="0">
                <a:solidFill>
                  <a:srgbClr val="BFBFBF"/>
                </a:solidFill>
                <a:latin typeface="+mn-ea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460C8083-BDC7-7C22-9C45-430E8EDD1E4D}"/>
              </a:ext>
            </a:extLst>
          </p:cNvPr>
          <p:cNvSpPr txBox="1"/>
          <p:nvPr/>
        </p:nvSpPr>
        <p:spPr>
          <a:xfrm>
            <a:off x="5272617" y="555884"/>
            <a:ext cx="39747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Modifying Platform architecture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1BD7B5B-32D3-DF48-D478-9BD851CC6FB9}"/>
              </a:ext>
            </a:extLst>
          </p:cNvPr>
          <p:cNvSpPr txBox="1"/>
          <p:nvPr/>
        </p:nvSpPr>
        <p:spPr>
          <a:xfrm>
            <a:off x="5407841" y="993466"/>
            <a:ext cx="3704343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kumimoji="1" lang="en-US" altLang="ko-Kore-KR" sz="1600" spc="-40" dirty="0">
                <a:latin typeface="+mn-ea"/>
              </a:rPr>
              <a:t>Not from scratch, but </a:t>
            </a:r>
            <a:r>
              <a:rPr kumimoji="1" lang="en-US" altLang="ko-Kore-KR" sz="1600" b="1" spc="-40" dirty="0">
                <a:latin typeface="+mn-ea"/>
              </a:rPr>
              <a:t>generational</a:t>
            </a:r>
            <a:br>
              <a:rPr kumimoji="1" lang="en-US" altLang="ko-Kore-KR" sz="1600" b="1" spc="-40" dirty="0">
                <a:latin typeface="+mn-ea"/>
              </a:rPr>
            </a:br>
            <a:r>
              <a:rPr kumimoji="1" lang="en-US" altLang="ko-Kore-KR" sz="1600" spc="-40" dirty="0">
                <a:latin typeface="+mn-ea"/>
              </a:rPr>
              <a:t> </a:t>
            </a:r>
          </a:p>
          <a:p>
            <a:pPr marL="285750" indent="-285750" algn="l">
              <a:buFontTx/>
              <a:buChar char="-"/>
            </a:pPr>
            <a:r>
              <a:rPr kumimoji="1" lang="en-US" altLang="ko-Kore-KR" sz="1600" spc="-40" dirty="0">
                <a:latin typeface="+mn-ea"/>
              </a:rPr>
              <a:t>Less impact on </a:t>
            </a:r>
            <a:r>
              <a:rPr kumimoji="1" lang="en-US" altLang="ko-KR" sz="1600" b="1" spc="-40" dirty="0">
                <a:latin typeface="+mn-ea"/>
              </a:rPr>
              <a:t>modules that are about to change</a:t>
            </a:r>
            <a:br>
              <a:rPr kumimoji="1" lang="en-US" altLang="ko-KR" sz="1600" b="1" spc="-40" dirty="0">
                <a:latin typeface="+mn-ea"/>
              </a:rPr>
            </a:br>
            <a:endParaRPr kumimoji="1" lang="en-US" altLang="ko-KR" sz="1600" b="1" spc="-40" dirty="0">
              <a:latin typeface="+mn-ea"/>
            </a:endParaRPr>
          </a:p>
          <a:p>
            <a:pPr marL="285750" indent="-285750" algn="l">
              <a:buFontTx/>
              <a:buChar char="-"/>
            </a:pPr>
            <a:r>
              <a:rPr kumimoji="1" lang="en-US" altLang="ko-KR" sz="1600" spc="-40" dirty="0">
                <a:latin typeface="+mn-ea"/>
              </a:rPr>
              <a:t>Represent multi-product into one</a:t>
            </a:r>
          </a:p>
          <a:p>
            <a:pPr marL="285750" indent="-285750" algn="l">
              <a:buFontTx/>
              <a:buChar char="-"/>
            </a:pPr>
            <a:endParaRPr kumimoji="1" lang="en-US" altLang="ko-KR" sz="1600" b="1" spc="-4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600" spc="-40" dirty="0">
                <a:latin typeface="+mn-ea"/>
              </a:rPr>
              <a:t>Trade-off between changing all or min</a:t>
            </a:r>
            <a:br>
              <a:rPr kumimoji="1" lang="en-US" altLang="ko-Kore-KR" sz="1600" spc="-40" dirty="0">
                <a:latin typeface="+mn-ea"/>
              </a:rPr>
            </a:br>
            <a:r>
              <a:rPr kumimoji="1" lang="en-US" altLang="ko-Kore-KR" sz="1600" spc="-40" dirty="0">
                <a:latin typeface="+mn-ea"/>
              </a:rPr>
              <a:t>(economic of change vs NPD effort)</a:t>
            </a:r>
            <a:endParaRPr kumimoji="1" lang="ko-Kore-KR" altLang="en-US" sz="16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54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2B6AEB-CA0B-90AC-2B0F-DCA62DAA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2023. 1. 3.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3DE872-11CE-4C87-1C8A-D475EB83B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0B9178D-807A-AF26-6A26-CDB4ABC66A4E}"/>
              </a:ext>
            </a:extLst>
          </p:cNvPr>
          <p:cNvSpPr txBox="1">
            <a:spLocks/>
          </p:cNvSpPr>
          <p:nvPr/>
        </p:nvSpPr>
        <p:spPr>
          <a:xfrm>
            <a:off x="275733" y="748765"/>
            <a:ext cx="6295844" cy="25984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00" dirty="0"/>
              <a:t>Electric product with platform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매번 </a:t>
            </a:r>
            <a:r>
              <a:rPr lang="en-US" altLang="ko-KR" sz="1600" dirty="0"/>
              <a:t>platform component </a:t>
            </a:r>
            <a:r>
              <a:rPr lang="ko-KR" altLang="en-US" sz="1600" dirty="0"/>
              <a:t>가 바뀐다</a:t>
            </a:r>
            <a:r>
              <a:rPr lang="en-US" altLang="ko-KR" sz="1600" dirty="0"/>
              <a:t>. (chipset,</a:t>
            </a:r>
            <a:r>
              <a:rPr lang="ko-KR" altLang="en-US" sz="1600" dirty="0"/>
              <a:t> </a:t>
            </a:r>
            <a:r>
              <a:rPr lang="en-US" altLang="ko-KR" sz="1600" dirty="0"/>
              <a:t>transistor, circuit)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이것에 대한 </a:t>
            </a:r>
            <a:r>
              <a:rPr lang="en-US" altLang="ko-KR" sz="1600" dirty="0"/>
              <a:t>spec </a:t>
            </a:r>
            <a:r>
              <a:rPr lang="ko-KR" altLang="en-US" sz="1600" dirty="0"/>
              <a:t>및 </a:t>
            </a:r>
            <a:r>
              <a:rPr lang="en-US" altLang="ko-KR" sz="1600" dirty="0"/>
              <a:t>interface</a:t>
            </a:r>
            <a:r>
              <a:rPr lang="ko-KR" altLang="en-US" sz="1600" dirty="0"/>
              <a:t>는 타회사</a:t>
            </a:r>
            <a:r>
              <a:rPr lang="en-US" altLang="ko-KR" sz="1600" dirty="0"/>
              <a:t>(strong</a:t>
            </a:r>
            <a:r>
              <a:rPr lang="ko-KR" altLang="en-US" sz="1600" dirty="0"/>
              <a:t> </a:t>
            </a:r>
            <a:r>
              <a:rPr lang="en-US" altLang="ko-KR" sz="1600" dirty="0"/>
              <a:t>OEM)</a:t>
            </a:r>
            <a:r>
              <a:rPr lang="ko-KR" altLang="en-US" sz="1600" dirty="0"/>
              <a:t>로부터 제공 받음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ko-KR" altLang="en-US" sz="1600" dirty="0">
                <a:solidFill>
                  <a:srgbClr val="FF0000"/>
                </a:solidFill>
                <a:sym typeface="Wingdings" pitchFamily="2" charset="2"/>
              </a:rPr>
              <a:t>이로 인해</a:t>
            </a:r>
            <a:r>
              <a:rPr lang="en-US" altLang="ko-KR" sz="1600" dirty="0">
                <a:solidFill>
                  <a:srgbClr val="FF0000"/>
                </a:solidFill>
                <a:sym typeface="Wingdings" pitchFamily="2" charset="2"/>
              </a:rPr>
              <a:t>, platform architecture</a:t>
            </a:r>
            <a:r>
              <a:rPr lang="ko-KR" altLang="en-US" sz="1600" dirty="0">
                <a:solidFill>
                  <a:srgbClr val="FF0000"/>
                </a:solidFill>
                <a:sym typeface="Wingdings" pitchFamily="2" charset="2"/>
              </a:rPr>
              <a:t> 자체가 변경 및 수정되는 빈도 증가</a:t>
            </a:r>
            <a:br>
              <a:rPr lang="en-US" altLang="ko-KR" sz="1600" dirty="0">
                <a:solidFill>
                  <a:srgbClr val="FF0000"/>
                </a:solidFill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ex) processor</a:t>
            </a:r>
            <a:r>
              <a:rPr lang="ko-KR" altLang="en-US" sz="1600" dirty="0">
                <a:sym typeface="Wingdings" pitchFamily="2" charset="2"/>
              </a:rPr>
              <a:t>의 변화를 지원하기 위한 </a:t>
            </a:r>
            <a:r>
              <a:rPr lang="en-US" altLang="ko-KR" sz="1600" dirty="0">
                <a:sym typeface="Wingdings" pitchFamily="2" charset="2"/>
              </a:rPr>
              <a:t>Platform architecture </a:t>
            </a:r>
            <a:r>
              <a:rPr lang="ko-KR" altLang="en-US" sz="1600" dirty="0">
                <a:sym typeface="Wingdings" pitchFamily="2" charset="2"/>
              </a:rPr>
              <a:t>수정</a:t>
            </a:r>
            <a:endParaRPr lang="en-US" altLang="ko-KR" sz="1600" dirty="0">
              <a:sym typeface="Wingdings" pitchFamily="2" charset="2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>
                <a:sym typeface="Wingdings" pitchFamily="2" charset="2"/>
              </a:rPr>
              <a:t>전자제품의 특성상 기존 버전을 업그레이드 하는 방향으로 진행</a:t>
            </a:r>
            <a:r>
              <a:rPr lang="en-US" altLang="ko-KR" sz="1600" dirty="0">
                <a:sym typeface="Wingdings" pitchFamily="2" charset="2"/>
              </a:rPr>
              <a:t>. 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(Markov-chain) </a:t>
            </a:r>
          </a:p>
          <a:p>
            <a:r>
              <a:rPr lang="en-US" altLang="ko-KR" sz="1600" dirty="0">
                <a:solidFill>
                  <a:srgbClr val="FF0000"/>
                </a:solidFill>
                <a:sym typeface="Wingdings" pitchFamily="2" charset="2"/>
              </a:rPr>
              <a:t> variant module</a:t>
            </a:r>
            <a:r>
              <a:rPr lang="ko-KR" altLang="en-US" sz="1600" dirty="0">
                <a:solidFill>
                  <a:srgbClr val="FF0000"/>
                </a:solidFill>
                <a:sym typeface="Wingdings" pitchFamily="2" charset="2"/>
              </a:rPr>
              <a:t>을 어떻게 변화하는지에 따라 차기 플랫폼에 영향을 준다</a:t>
            </a:r>
            <a:r>
              <a:rPr lang="en-US" altLang="ko-KR" sz="1600" dirty="0">
                <a:solidFill>
                  <a:srgbClr val="FF0000"/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69C43-7FB0-A5D0-2ACC-F4CDB6A8126D}"/>
              </a:ext>
            </a:extLst>
          </p:cNvPr>
          <p:cNvSpPr txBox="1"/>
          <p:nvPr/>
        </p:nvSpPr>
        <p:spPr>
          <a:xfrm>
            <a:off x="4663938" y="3636431"/>
            <a:ext cx="425594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Platform module </a:t>
            </a:r>
            <a:r>
              <a:rPr kumimoji="1" lang="ko-Kore-KR" altLang="en-US" sz="1600" spc="-40" dirty="0">
                <a:latin typeface="+mn-ea"/>
              </a:rPr>
              <a:t>내에서 </a:t>
            </a:r>
            <a:endParaRPr kumimoji="1" lang="en-US" altLang="ko-Kore-KR" sz="1600" spc="-40" dirty="0">
              <a:latin typeface="+mn-ea"/>
            </a:endParaRPr>
          </a:p>
          <a:p>
            <a:pPr algn="ctr"/>
            <a:r>
              <a:rPr kumimoji="1" lang="ko-Kore-KR" altLang="en-US" sz="1600" spc="-40" dirty="0">
                <a:latin typeface="+mn-ea"/>
              </a:rPr>
              <a:t>이 변화를 어떻게 대쳐하는가 </a:t>
            </a:r>
            <a:endParaRPr kumimoji="1" lang="en-US" altLang="ko-Kore-KR" sz="1600" spc="-40" dirty="0">
              <a:latin typeface="+mn-ea"/>
            </a:endParaRPr>
          </a:p>
          <a:p>
            <a:pPr algn="ctr"/>
            <a:r>
              <a:rPr kumimoji="1" lang="en-US" altLang="ko-Kore-KR" sz="1600" spc="-40" dirty="0">
                <a:latin typeface="+mn-ea"/>
              </a:rPr>
              <a:t>(</a:t>
            </a:r>
            <a:r>
              <a:rPr kumimoji="1" lang="en-US" altLang="ko-Kore-KR" sz="1600" b="1" spc="-40" dirty="0">
                <a:solidFill>
                  <a:srgbClr val="FF0000"/>
                </a:solidFill>
                <a:latin typeface="+mn-ea"/>
              </a:rPr>
              <a:t>platform architecture</a:t>
            </a:r>
            <a:r>
              <a:rPr kumimoji="1" lang="en-US" altLang="ko-Kore-KR" sz="1600" spc="-40" dirty="0">
                <a:latin typeface="+mn-ea"/>
              </a:rPr>
              <a:t>)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41C19-F08E-B06A-E8F4-CBC5AC6FA249}"/>
              </a:ext>
            </a:extLst>
          </p:cNvPr>
          <p:cNvSpPr txBox="1"/>
          <p:nvPr/>
        </p:nvSpPr>
        <p:spPr>
          <a:xfrm>
            <a:off x="4663937" y="5562548"/>
            <a:ext cx="415207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variant module</a:t>
            </a:r>
            <a:r>
              <a:rPr kumimoji="1" lang="ko-Kore-KR" altLang="en-US" sz="1600" spc="-40" dirty="0">
                <a:latin typeface="+mn-ea"/>
              </a:rPr>
              <a:t>은 새로운 </a:t>
            </a:r>
            <a:r>
              <a:rPr kumimoji="1" lang="en-US" altLang="ko-Kore-KR" sz="1600" spc="-40" dirty="0">
                <a:latin typeface="+mn-ea"/>
              </a:rPr>
              <a:t>FR</a:t>
            </a:r>
            <a:r>
              <a:rPr kumimoji="1" lang="ko-Kore-KR" altLang="en-US" sz="1600" spc="-40" dirty="0">
                <a:latin typeface="+mn-ea"/>
              </a:rPr>
              <a:t>의</a:t>
            </a:r>
            <a:endParaRPr kumimoji="1" lang="en-US" altLang="ko-Kore-KR" sz="1600" spc="-40" dirty="0">
              <a:latin typeface="+mn-ea"/>
            </a:endParaRPr>
          </a:p>
          <a:p>
            <a:pPr algn="ctr"/>
            <a:r>
              <a:rPr kumimoji="1" lang="ko-Kore-KR" altLang="en-US" sz="1600" spc="-40" dirty="0">
                <a:latin typeface="+mn-ea"/>
              </a:rPr>
              <a:t>변화를 어떻게 대처하는가</a:t>
            </a:r>
            <a:endParaRPr kumimoji="1" lang="en-US" altLang="ko-Kore-KR" sz="1600" spc="-40" dirty="0">
              <a:latin typeface="+mn-ea"/>
            </a:endParaRPr>
          </a:p>
          <a:p>
            <a:pPr algn="ctr"/>
            <a:r>
              <a:rPr kumimoji="1" lang="en-US" altLang="ko-Kore-KR" sz="1600" spc="-40" dirty="0">
                <a:latin typeface="+mn-ea"/>
              </a:rPr>
              <a:t>(</a:t>
            </a:r>
            <a:r>
              <a:rPr kumimoji="1" lang="en-US" altLang="ko-Kore-KR" sz="1600" b="1" spc="-40" dirty="0">
                <a:solidFill>
                  <a:srgbClr val="FF0000"/>
                </a:solidFill>
                <a:latin typeface="+mn-ea"/>
              </a:rPr>
              <a:t>product</a:t>
            </a:r>
            <a:r>
              <a:rPr kumimoji="1" lang="ko-Kore-KR" altLang="en-US" sz="1600" b="1" spc="-4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ko-Kore-KR" sz="1600" b="1" spc="-40" dirty="0">
                <a:solidFill>
                  <a:srgbClr val="FF0000"/>
                </a:solidFill>
                <a:latin typeface="+mn-ea"/>
              </a:rPr>
              <a:t>a</a:t>
            </a:r>
            <a:r>
              <a:rPr kumimoji="1" lang="en-US" altLang="ko-KR" sz="1600" b="1" spc="-40" dirty="0">
                <a:solidFill>
                  <a:srgbClr val="FF0000"/>
                </a:solidFill>
                <a:latin typeface="+mn-ea"/>
              </a:rPr>
              <a:t>rchitecture</a:t>
            </a:r>
            <a:r>
              <a:rPr kumimoji="1" lang="en-US" altLang="ko-KR" sz="1600" spc="-40" dirty="0">
                <a:latin typeface="+mn-ea"/>
              </a:rPr>
              <a:t>)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D82161-B60D-6E9B-BF4D-C288F6C1FC1A}"/>
              </a:ext>
            </a:extLst>
          </p:cNvPr>
          <p:cNvSpPr/>
          <p:nvPr/>
        </p:nvSpPr>
        <p:spPr>
          <a:xfrm>
            <a:off x="1485898" y="4858357"/>
            <a:ext cx="2430117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Platform Architecture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9B8583-438D-AD2D-9FDF-C5E33F87006B}"/>
              </a:ext>
            </a:extLst>
          </p:cNvPr>
          <p:cNvSpPr/>
          <p:nvPr/>
        </p:nvSpPr>
        <p:spPr>
          <a:xfrm>
            <a:off x="723070" y="3962808"/>
            <a:ext cx="3756992" cy="2067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C80033-DAE1-4746-26BF-8CA4D5195CAB}"/>
              </a:ext>
            </a:extLst>
          </p:cNvPr>
          <p:cNvSpPr/>
          <p:nvPr/>
        </p:nvSpPr>
        <p:spPr>
          <a:xfrm>
            <a:off x="832401" y="3726832"/>
            <a:ext cx="2430117" cy="51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Product architecture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39E560-A05E-2A9A-7038-BE55621BC1F9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2047460" y="4243667"/>
            <a:ext cx="310597" cy="4780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6A9CB8-D64A-7D1B-CE6F-F0193C2B375C}"/>
              </a:ext>
            </a:extLst>
          </p:cNvPr>
          <p:cNvCxnSpPr>
            <a:cxnSpLocks/>
          </p:cNvCxnSpPr>
          <p:nvPr/>
        </p:nvCxnSpPr>
        <p:spPr>
          <a:xfrm>
            <a:off x="2284605" y="4209953"/>
            <a:ext cx="316961" cy="5117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3719C4D6-6C66-0419-566C-C1341389F2BE}"/>
              </a:ext>
            </a:extLst>
          </p:cNvPr>
          <p:cNvSpPr txBox="1">
            <a:spLocks/>
          </p:cNvSpPr>
          <p:nvPr/>
        </p:nvSpPr>
        <p:spPr>
          <a:xfrm>
            <a:off x="256615" y="98661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Research Objective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7C6D30-49C8-41DC-D4FF-8B30EEC970D8}"/>
              </a:ext>
            </a:extLst>
          </p:cNvPr>
          <p:cNvSpPr/>
          <p:nvPr/>
        </p:nvSpPr>
        <p:spPr>
          <a:xfrm>
            <a:off x="327992" y="3636431"/>
            <a:ext cx="4462791" cy="2755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2DA901-5B21-337C-CE21-3D133BE2E213}"/>
              </a:ext>
            </a:extLst>
          </p:cNvPr>
          <p:cNvSpPr/>
          <p:nvPr/>
        </p:nvSpPr>
        <p:spPr>
          <a:xfrm>
            <a:off x="434345" y="3437934"/>
            <a:ext cx="1533602" cy="326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product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아래쪽 화살표[D] 25">
            <a:extLst>
              <a:ext uri="{FF2B5EF4-FFF2-40B4-BE49-F238E27FC236}">
                <a16:creationId xmlns:a16="http://schemas.microsoft.com/office/drawing/2014/main" id="{AEFD6C3C-0A25-9EA9-B79C-02095DA1059F}"/>
              </a:ext>
            </a:extLst>
          </p:cNvPr>
          <p:cNvSpPr/>
          <p:nvPr/>
        </p:nvSpPr>
        <p:spPr>
          <a:xfrm>
            <a:off x="6179995" y="4578626"/>
            <a:ext cx="499101" cy="7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아래쪽 화살표[D] 26">
            <a:extLst>
              <a:ext uri="{FF2B5EF4-FFF2-40B4-BE49-F238E27FC236}">
                <a16:creationId xmlns:a16="http://schemas.microsoft.com/office/drawing/2014/main" id="{5126D049-B701-4064-7977-CE8FC0AC4049}"/>
              </a:ext>
            </a:extLst>
          </p:cNvPr>
          <p:cNvSpPr/>
          <p:nvPr/>
        </p:nvSpPr>
        <p:spPr>
          <a:xfrm rot="10800000">
            <a:off x="6922117" y="4578626"/>
            <a:ext cx="499101" cy="70584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0ABEC79-9103-C5E3-0831-03562933E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748765"/>
            <a:ext cx="3931730" cy="205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8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115298-849C-E5D4-1C4B-BA87D2D9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2023. 1. 4.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2C9AFF-E937-E38A-EE5C-2E0D0C614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0CAC2A-AFB6-7AC2-A44C-37851FA8B6D3}"/>
              </a:ext>
            </a:extLst>
          </p:cNvPr>
          <p:cNvSpPr/>
          <p:nvPr/>
        </p:nvSpPr>
        <p:spPr>
          <a:xfrm>
            <a:off x="5958737" y="1368429"/>
            <a:ext cx="2192481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C00000"/>
                </a:solidFill>
              </a:rPr>
              <a:t>Check new or not</a:t>
            </a:r>
            <a:endParaRPr kumimoji="1"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BD6818-6D95-353C-96A1-E1DDD2A6808D}"/>
              </a:ext>
            </a:extLst>
          </p:cNvPr>
          <p:cNvSpPr/>
          <p:nvPr/>
        </p:nvSpPr>
        <p:spPr>
          <a:xfrm>
            <a:off x="5958737" y="2654073"/>
            <a:ext cx="2192481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C00000"/>
                </a:solidFill>
              </a:rPr>
              <a:t>Choose which product (version)</a:t>
            </a:r>
            <a:endParaRPr kumimoji="1"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BB869A-C0EC-9313-4C37-52B48A8A149A}"/>
              </a:ext>
            </a:extLst>
          </p:cNvPr>
          <p:cNvSpPr/>
          <p:nvPr/>
        </p:nvSpPr>
        <p:spPr>
          <a:xfrm>
            <a:off x="5958737" y="4054167"/>
            <a:ext cx="2192481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C00000"/>
                </a:solidFill>
              </a:rPr>
              <a:t>Choose which platform module to take</a:t>
            </a:r>
            <a:endParaRPr kumimoji="1" lang="ko-Kore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31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PSE">
      <a:majorFont>
        <a:latin typeface="Arial Narrow"/>
        <a:ea typeface="맑은 고딕"/>
        <a:cs typeface=""/>
      </a:majorFont>
      <a:minorFont>
        <a:latin typeface="Arial Narrow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3200" b="1" spc="-4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70959</TotalTime>
  <Words>1034</Words>
  <Application>Microsoft Macintosh PowerPoint</Application>
  <PresentationFormat>화면 슬라이드 쇼(4:3)</PresentationFormat>
  <Paragraphs>164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NanumBarunGothic</vt:lpstr>
      <vt:lpstr>Söhne</vt:lpstr>
      <vt:lpstr>Arial</vt:lpstr>
      <vt:lpstr>Arial Narrow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(학생) 유재상 (전기전자컴퓨터공학부)</cp:lastModifiedBy>
  <cp:revision>579</cp:revision>
  <dcterms:created xsi:type="dcterms:W3CDTF">2020-03-18T08:16:07Z</dcterms:created>
  <dcterms:modified xsi:type="dcterms:W3CDTF">2023-01-04T09:58:56Z</dcterms:modified>
</cp:coreProperties>
</file>