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381" r:id="rId2"/>
    <p:sldId id="390" r:id="rId3"/>
    <p:sldId id="391" r:id="rId4"/>
    <p:sldId id="392" r:id="rId5"/>
    <p:sldId id="389" r:id="rId6"/>
    <p:sldId id="396" r:id="rId7"/>
    <p:sldId id="393" r:id="rId8"/>
    <p:sldId id="395" r:id="rId9"/>
    <p:sldId id="397" r:id="rId10"/>
    <p:sldId id="394" r:id="rId11"/>
    <p:sldId id="39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C34EF00A-35D1-4DA1-96A5-40F1D1103423}">
          <p14:sldIdLst>
            <p14:sldId id="381"/>
            <p14:sldId id="390"/>
            <p14:sldId id="391"/>
            <p14:sldId id="392"/>
            <p14:sldId id="389"/>
            <p14:sldId id="396"/>
            <p14:sldId id="393"/>
            <p14:sldId id="395"/>
            <p14:sldId id="397"/>
            <p14:sldId id="394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770C"/>
    <a:srgbClr val="1D6FA9"/>
    <a:srgbClr val="BFBFBF"/>
    <a:srgbClr val="F747D4"/>
    <a:srgbClr val="EBF1F7"/>
    <a:srgbClr val="5FADE5"/>
    <a:srgbClr val="D1CECE"/>
    <a:srgbClr val="FF1D00"/>
    <a:srgbClr val="D3E2ED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81011" autoAdjust="0"/>
  </p:normalViewPr>
  <p:slideViewPr>
    <p:cSldViewPr snapToGrid="0">
      <p:cViewPr>
        <p:scale>
          <a:sx n="107" d="100"/>
          <a:sy n="107" d="100"/>
        </p:scale>
        <p:origin x="2496" y="56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2023. 1. 10.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1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S22</a:t>
            </a:r>
            <a:r>
              <a:rPr kumimoji="1" lang="ko-Kore-KR" altLang="en-US" dirty="0"/>
              <a:t> 에 쓰이는 칩은 삼성의 여러 세대 뿐만 아니라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기타 소니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샤오미 등 다른 회사들도 수입을 함</a:t>
            </a:r>
            <a:r>
              <a:rPr kumimoji="1" lang="en-US" altLang="ko-Kore-KR" dirty="0"/>
              <a:t>.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칩 부족은 물류 및 원자재 가격 상승</a:t>
            </a:r>
            <a:endParaRPr lang="en-US" altLang="ko-KR" b="0" i="0" u="none" strike="noStrike" dirty="0">
              <a:solidFill>
                <a:srgbClr val="222222"/>
              </a:solidFill>
              <a:effectLst/>
              <a:latin typeface="Noto Sans KR"/>
            </a:endParaRPr>
          </a:p>
          <a:p>
            <a:endParaRPr lang="en-US" altLang="ko-KR" b="0" i="0" u="none" strike="noStrike" dirty="0">
              <a:solidFill>
                <a:srgbClr val="222222"/>
              </a:solidFill>
              <a:effectLst/>
              <a:latin typeface="Noto Sans KR"/>
            </a:endParaRPr>
          </a:p>
          <a:p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수율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/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신 기술을 접목할 신규 장비 대수 부족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/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공장 자체의 부족</a:t>
            </a:r>
            <a:endParaRPr lang="en-US" altLang="ko-KR" b="0" i="0" u="none" strike="noStrike" dirty="0">
              <a:effectLst/>
              <a:latin typeface="Roboto" panose="020F0502020204030204" pitchFamily="34" charset="0"/>
            </a:endParaRP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설계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생산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조립 이 다 다름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.</a:t>
            </a: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신규 공장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공장 내 신규 장비 수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수율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(</a:t>
            </a:r>
            <a:r>
              <a:rPr kumimoji="1" lang="en-US" altLang="ko-KR" b="0" i="0" u="none" strike="noStrike" dirty="0">
                <a:effectLst/>
                <a:latin typeface="Roboto" panose="020F0502020204030204" pitchFamily="34" charset="0"/>
              </a:rPr>
              <a:t>quality)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실제로 반도체 공급 난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반도체 칩을 사용하지 않은 제품이 없을 정도로 더더욱 많아지고 있다</a:t>
            </a:r>
            <a:r>
              <a:rPr kumimoji="1" lang="en-US" altLang="ko-Kore-KR" dirty="0"/>
              <a:t>.</a:t>
            </a:r>
            <a:br>
              <a:rPr kumimoji="1" lang="en-US" altLang="ko-Kore-KR" dirty="0"/>
            </a:br>
            <a:r>
              <a:rPr kumimoji="1" lang="ko-Kore-KR" altLang="en-US" dirty="0"/>
              <a:t>새롭게 </a:t>
            </a:r>
            <a:r>
              <a:rPr kumimoji="1" lang="en-US" altLang="ko-Kore-KR" dirty="0"/>
              <a:t>3 </a:t>
            </a:r>
            <a:r>
              <a:rPr kumimoji="1" lang="ko-Kore-KR" altLang="en-US" dirty="0"/>
              <a:t>나노 개발을 할 수 있는 장비가 없음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0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Compatibility in electronic product.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문제 상황</a:t>
            </a:r>
            <a:r>
              <a:rPr kumimoji="1" lang="en-US" altLang="ko-Kore-KR" dirty="0"/>
              <a:t>] </a:t>
            </a:r>
            <a:r>
              <a:rPr kumimoji="1" lang="ko-Kore-KR" altLang="en-US" dirty="0"/>
              <a:t>시스템 반도체라고 하는 반도체 부품은 향후 계속 가속화 되어서 수요가 진행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자동차의 경우엔 한대 당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00~300</a:t>
            </a:r>
            <a:r>
              <a:rPr kumimoji="1" lang="ko-KR" altLang="en-US" dirty="0"/>
              <a:t>개 </a:t>
            </a:r>
            <a:r>
              <a:rPr kumimoji="1" lang="en-US" altLang="ko-KR" dirty="0">
                <a:sym typeface="Wingdings" pitchFamily="2" charset="2"/>
              </a:rPr>
              <a:t>  </a:t>
            </a:r>
            <a:r>
              <a:rPr kumimoji="1" lang="en-US" altLang="ko-Kore-KR" dirty="0">
                <a:sym typeface="Wingdings" pitchFamily="2" charset="2"/>
              </a:rPr>
              <a:t>2000</a:t>
            </a:r>
            <a:r>
              <a:rPr kumimoji="1" lang="ko-Kore-KR" altLang="en-US" dirty="0">
                <a:sym typeface="Wingdings" pitchFamily="2" charset="2"/>
              </a:rPr>
              <a:t>개 가량 필요함</a:t>
            </a:r>
            <a:r>
              <a:rPr kumimoji="1" lang="en-US" altLang="ko-Kore-KR" dirty="0">
                <a:sym typeface="Wingdings" pitchFamily="2" charset="2"/>
              </a:rPr>
              <a:t>.</a:t>
            </a:r>
          </a:p>
          <a:p>
            <a:r>
              <a:rPr kumimoji="1" lang="ko-Kore-KR" altLang="en-US" dirty="0">
                <a:sym typeface="Wingdings" pitchFamily="2" charset="2"/>
              </a:rPr>
              <a:t>따라서 이에 대한 </a:t>
            </a:r>
            <a:r>
              <a:rPr kumimoji="1" lang="en-US" altLang="ko-Kore-KR" dirty="0">
                <a:sym typeface="Wingdings" pitchFamily="2" charset="2"/>
              </a:rPr>
              <a:t>quantity</a:t>
            </a:r>
            <a:r>
              <a:rPr kumimoji="1" lang="ko-Kore-KR" altLang="en-US" dirty="0">
                <a:sym typeface="Wingdings" pitchFamily="2" charset="2"/>
              </a:rPr>
              <a:t>를 고려하는것이 필요해 졌음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모든 제품군에 신규 칩을 태울 순 없다는 이야기</a:t>
            </a:r>
            <a:r>
              <a:rPr kumimoji="1" lang="en-US" altLang="ko-KR" dirty="0">
                <a:sym typeface="Wingdings" pitchFamily="2" charset="2"/>
              </a:rPr>
              <a:t>] </a:t>
            </a: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ore-KR" altLang="en-US" dirty="0">
                <a:sym typeface="Wingdings" pitchFamily="2" charset="2"/>
              </a:rPr>
              <a:t>시스템 반도체 </a:t>
            </a:r>
            <a:r>
              <a:rPr kumimoji="1" lang="en-US" altLang="ko-Kore-KR" dirty="0">
                <a:sym typeface="Wingdings" pitchFamily="2" charset="2"/>
              </a:rPr>
              <a:t>: </a:t>
            </a:r>
            <a:r>
              <a:rPr kumimoji="1" lang="ko-Kore-KR" altLang="en-US" dirty="0">
                <a:sym typeface="Wingdings" pitchFamily="2" charset="2"/>
              </a:rPr>
              <a:t>복잡한 설계 기술</a:t>
            </a:r>
            <a:r>
              <a:rPr kumimoji="1" lang="en-US" altLang="ko-Kore-KR" dirty="0">
                <a:sym typeface="Wingdings" pitchFamily="2" charset="2"/>
              </a:rPr>
              <a:t>. </a:t>
            </a:r>
          </a:p>
          <a:p>
            <a:r>
              <a:rPr kumimoji="1" lang="en-US" altLang="ko-KR" dirty="0">
                <a:sym typeface="Wingdings" pitchFamily="2" charset="2"/>
              </a:rPr>
              <a:t>TSMC </a:t>
            </a:r>
            <a:r>
              <a:rPr kumimoji="1" lang="ko-KR" altLang="en-US" dirty="0">
                <a:sym typeface="Wingdings" pitchFamily="2" charset="2"/>
              </a:rPr>
              <a:t>가격 수요 공급 </a:t>
            </a:r>
            <a:r>
              <a:rPr kumimoji="1" lang="en-US" altLang="ko-KR" dirty="0">
                <a:sym typeface="Wingdings" pitchFamily="2" charset="2"/>
              </a:rPr>
              <a:t>: </a:t>
            </a:r>
            <a:r>
              <a:rPr kumimoji="1" lang="ko-KR" altLang="en-US" dirty="0">
                <a:sym typeface="Wingdings" pitchFamily="2" charset="2"/>
              </a:rPr>
              <a:t>너무 많은 수요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가격 인상 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생산장비 부족과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난공불략</a:t>
            </a:r>
            <a: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 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오히려 더 많이 바뀌고 있더라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.</a:t>
            </a:r>
          </a:p>
          <a:p>
            <a:endParaRPr lang="en-US" altLang="ko-KR" b="0" i="0" u="none" strike="noStrike" dirty="0">
              <a:solidFill>
                <a:srgbClr val="374151"/>
              </a:solidFill>
              <a:effectLst/>
              <a:latin typeface="Söhne"/>
              <a:sym typeface="Wingdings" pitchFamily="2" charset="2"/>
            </a:endParaRPr>
          </a:p>
          <a:p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수동적인 입장에서 새로운 것을 기존 것에 받아드리다 보니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, platform architecture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의 변경 및 수정되는 빈도가 잦다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하나의 변화로 인해 플랫폼 내의 다양한 변화를 야기하게 된다</a:t>
            </a:r>
            <a:r>
              <a:rPr kumimoji="1" lang="en-US" altLang="ko-Kore-KR" dirty="0"/>
              <a:t>.</a:t>
            </a:r>
          </a:p>
          <a:p>
            <a:endParaRPr lang="en-US" altLang="ko-KR" b="0" i="0" u="none" strike="noStrike" dirty="0">
              <a:solidFill>
                <a:srgbClr val="374151"/>
              </a:solidFill>
              <a:effectLst/>
              <a:latin typeface="Söhne"/>
              <a:sym typeface="Wingdings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여기서의 </a:t>
            </a:r>
            <a:r>
              <a:rPr kumimoji="1" lang="en-US" altLang="ko-Kore-KR" dirty="0"/>
              <a:t>platform architecture</a:t>
            </a:r>
            <a:r>
              <a:rPr kumimoji="1" lang="ko-Kore-KR" altLang="en-US" dirty="0"/>
              <a:t>는 플랫폼 내의 </a:t>
            </a:r>
            <a:r>
              <a:rPr kumimoji="1" lang="en-US" altLang="ko-Kore-KR" dirty="0"/>
              <a:t>component</a:t>
            </a:r>
            <a:r>
              <a:rPr kumimoji="1" lang="ko-Kore-KR" altLang="en-US" dirty="0"/>
              <a:t> 내의 각각의 정보 뿐 아니라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</a:t>
            </a:r>
            <a:r>
              <a:rPr kumimoji="1" lang="en-US" altLang="ko-Kore-KR" dirty="0"/>
              <a:t>component </a:t>
            </a:r>
            <a:r>
              <a:rPr kumimoji="1" lang="ko-Kore-KR" altLang="en-US" dirty="0"/>
              <a:t>가 어떤 관계를 가지고 엮여 있는지</a:t>
            </a:r>
            <a:r>
              <a:rPr kumimoji="1" lang="en-US" altLang="ko-Kore-KR" dirty="0"/>
              <a:t>.</a:t>
            </a:r>
          </a:p>
          <a:p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또한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, from scratch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로부터 다시 하는게 아니라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, (smartphone -&gt; </a:t>
            </a:r>
            <a:r>
              <a:rPr lang="ko-KR" altLang="en-US" b="0" i="0" u="none" strike="noStrike" dirty="0" err="1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폴더폰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) / 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기존의 </a:t>
            </a:r>
            <a:r>
              <a:rPr lang="ko-KR" altLang="en-US" b="0" i="0" u="none" strike="noStrike" dirty="0" err="1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아키택처의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 틀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/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방향성은 그대로 인 상황속에서의 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modify 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정도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. </a:t>
            </a:r>
          </a:p>
          <a:p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이를 난 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generational platform change </a:t>
            </a:r>
            <a:r>
              <a:rPr lang="ko-KR" altLang="en-US" b="0" i="0" u="none" strike="noStrike" dirty="0" err="1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라고</a:t>
            </a:r>
            <a:r>
              <a:rPr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 명명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.</a:t>
            </a:r>
          </a:p>
          <a:p>
            <a:endParaRPr lang="en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processor, memory, storage, and other key components. </a:t>
            </a:r>
            <a:r>
              <a:rPr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이를 어떻게 조합할 것인가</a:t>
            </a:r>
            <a: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Processor, memory, power supply, circuit boards, connectors, display </a:t>
            </a:r>
            <a:endParaRPr lang="en-US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Display size and resolution</a:t>
            </a:r>
            <a:r>
              <a:rPr lang="en-US" altLang="ko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camera quality , battery capacity, storage capacity, connectivity option (</a:t>
            </a:r>
            <a:r>
              <a:rPr lang="en" altLang="ko-Kore-KR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data), physical design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5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Case 1) </a:t>
            </a:r>
            <a:r>
              <a:rPr kumimoji="1" lang="ko-Kore-KR" altLang="en-US" dirty="0"/>
              <a:t>이렇게 되면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전반적인 </a:t>
            </a:r>
            <a:r>
              <a:rPr kumimoji="1" lang="en-US" altLang="ko-Kore-KR" dirty="0"/>
              <a:t>product architecture </a:t>
            </a:r>
            <a:r>
              <a:rPr kumimoji="1" lang="ko-Kore-KR" altLang="en-US" dirty="0"/>
              <a:t>가 변형이 됨</a:t>
            </a:r>
            <a:r>
              <a:rPr kumimoji="1" lang="en-US" altLang="ko-Kore-KR" dirty="0"/>
              <a:t>.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기존의 </a:t>
            </a:r>
            <a:r>
              <a:rPr kumimoji="1" lang="en-US" altLang="ko-KR" dirty="0">
                <a:sym typeface="Wingdings" pitchFamily="2" charset="2"/>
              </a:rPr>
              <a:t>architecture</a:t>
            </a:r>
            <a:r>
              <a:rPr kumimoji="1" lang="ko-KR" altLang="en-US" dirty="0">
                <a:sym typeface="Wingdings" pitchFamily="2" charset="2"/>
              </a:rPr>
              <a:t>을 유지하지 못하기 때문에 </a:t>
            </a:r>
            <a:r>
              <a:rPr kumimoji="1" lang="en-US" altLang="ko-KR" dirty="0">
                <a:sym typeface="Wingdings" pitchFamily="2" charset="2"/>
              </a:rPr>
              <a:t>OEM</a:t>
            </a:r>
            <a:r>
              <a:rPr kumimoji="1" lang="ko-KR" altLang="en-US" dirty="0">
                <a:sym typeface="Wingdings" pitchFamily="2" charset="2"/>
              </a:rPr>
              <a:t>에서의 규모의 경제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등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en-US" altLang="ko-Kore-KR" dirty="0">
                <a:sym typeface="Wingdings" pitchFamily="2" charset="2"/>
              </a:rPr>
              <a:t>Case 2) </a:t>
            </a:r>
            <a:r>
              <a:rPr kumimoji="1" lang="ko-Kore-KR" altLang="en-US" dirty="0">
                <a:sym typeface="Wingdings" pitchFamily="2" charset="2"/>
              </a:rPr>
              <a:t>전반적인 아키택쳐 변형은 막을 순 있으나</a:t>
            </a:r>
            <a:r>
              <a:rPr kumimoji="1" lang="en-US" altLang="ko-Kore-KR" dirty="0">
                <a:sym typeface="Wingdings" pitchFamily="2" charset="2"/>
              </a:rPr>
              <a:t>, </a:t>
            </a:r>
            <a:r>
              <a:rPr kumimoji="1" lang="ko-Kore-KR" altLang="en-US" dirty="0">
                <a:sym typeface="Wingdings" pitchFamily="2" charset="2"/>
              </a:rPr>
              <a:t>한 부품에들어가는 가중이 크기 때문에</a:t>
            </a:r>
            <a:r>
              <a:rPr kumimoji="1" lang="en-US" altLang="ko-Kore-KR" dirty="0">
                <a:sym typeface="Wingdings" pitchFamily="2" charset="2"/>
              </a:rPr>
              <a:t>, </a:t>
            </a:r>
            <a:r>
              <a:rPr kumimoji="1" lang="ko-Kore-KR" altLang="en-US" dirty="0">
                <a:sym typeface="Wingdings" pitchFamily="2" charset="2"/>
              </a:rPr>
              <a:t>제시간에 나올 수 없거나 더 많은 </a:t>
            </a:r>
            <a:r>
              <a:rPr kumimoji="1" lang="en-US" altLang="ko-Kore-KR" dirty="0">
                <a:sym typeface="Wingdings" pitchFamily="2" charset="2"/>
              </a:rPr>
              <a:t>cost</a:t>
            </a:r>
            <a:r>
              <a:rPr kumimoji="1" lang="ko-Kore-KR" altLang="en-US" dirty="0">
                <a:sym typeface="Wingdings" pitchFamily="2" charset="2"/>
              </a:rPr>
              <a:t>를 야기 할 수 있다</a:t>
            </a:r>
            <a:r>
              <a:rPr kumimoji="1" lang="en-US" altLang="ko-Kore-KR" dirty="0">
                <a:sym typeface="Wingdings" pitchFamily="2" charset="2"/>
              </a:rPr>
              <a:t>.</a:t>
            </a:r>
            <a:br>
              <a:rPr kumimoji="1" lang="en-US" altLang="ko-Kore-KR" dirty="0">
                <a:sym typeface="Wingdings" pitchFamily="2" charset="2"/>
              </a:rPr>
            </a:br>
            <a:r>
              <a:rPr kumimoji="1" lang="en-US" altLang="ko-Kore-KR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+) variant component</a:t>
            </a:r>
            <a:r>
              <a:rPr kumimoji="1" lang="ko-KR" altLang="en-US" dirty="0">
                <a:sym typeface="Wingdings" pitchFamily="2" charset="2"/>
              </a:rPr>
              <a:t>는 아예 달라진 </a:t>
            </a:r>
            <a:r>
              <a:rPr kumimoji="1" lang="en-US" altLang="ko-KR" dirty="0">
                <a:sym typeface="Wingdings" pitchFamily="2" charset="2"/>
              </a:rPr>
              <a:t>power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수용하기 위한 </a:t>
            </a:r>
            <a:r>
              <a:rPr kumimoji="1" lang="ko-KR" altLang="en-US" dirty="0" err="1">
                <a:sym typeface="Wingdings" pitchFamily="2" charset="2"/>
              </a:rPr>
              <a:t>매칭작업</a:t>
            </a:r>
            <a:r>
              <a:rPr kumimoji="1" lang="en-US" altLang="ko-KR" dirty="0">
                <a:sym typeface="Wingdings" pitchFamily="2" charset="2"/>
              </a:rPr>
              <a:t>. (</a:t>
            </a:r>
            <a:r>
              <a:rPr kumimoji="1" lang="ko-KR" altLang="en-US" dirty="0">
                <a:sym typeface="Wingdings" pitchFamily="2" charset="2"/>
              </a:rPr>
              <a:t>즉 </a:t>
            </a:r>
            <a:r>
              <a:rPr kumimoji="1" lang="en-US" altLang="ko-KR" dirty="0" err="1">
                <a:sym typeface="Wingdings" pitchFamily="2" charset="2"/>
              </a:rPr>
              <a:t>compatiblity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맞추기 위한 작업</a:t>
            </a:r>
            <a:r>
              <a:rPr kumimoji="1" lang="en-US" altLang="ko-KR" dirty="0">
                <a:sym typeface="Wingdings" pitchFamily="2" charset="2"/>
              </a:rPr>
              <a:t>)</a:t>
            </a:r>
            <a:br>
              <a:rPr kumimoji="1" lang="en-US" altLang="ko-KR" dirty="0">
                <a:sym typeface="Wingdings" pitchFamily="2" charset="2"/>
              </a:rPr>
            </a:br>
            <a:br>
              <a:rPr kumimoji="1" lang="en-US" altLang="ko-KR" dirty="0">
                <a:sym typeface="Wingdings" pitchFamily="2" charset="2"/>
              </a:rPr>
            </a:br>
            <a:r>
              <a:rPr kumimoji="1" lang="en-US" altLang="ko-KR" dirty="0">
                <a:sym typeface="Wingdings" pitchFamily="2" charset="2"/>
              </a:rPr>
              <a:t>case 3) </a:t>
            </a:r>
            <a:r>
              <a:rPr kumimoji="1" lang="ko-KR" altLang="en-US" dirty="0">
                <a:sym typeface="Wingdings" pitchFamily="2" charset="2"/>
              </a:rPr>
              <a:t>아예 다른 방향으로도 접근이 가능함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이렇듯 </a:t>
            </a:r>
            <a:r>
              <a:rPr kumimoji="1" lang="ko-KR" altLang="en-US" dirty="0" err="1">
                <a:sym typeface="Wingdings" pitchFamily="2" charset="2"/>
              </a:rPr>
              <a:t>아키택처를</a:t>
            </a:r>
            <a:r>
              <a:rPr kumimoji="1" lang="ko-KR" altLang="en-US" dirty="0">
                <a:sym typeface="Wingdings" pitchFamily="2" charset="2"/>
              </a:rPr>
              <a:t> 수정 혹은 업그레이드한다는 게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정말 다양한 선택지가 있는데 이를 어떻게 </a:t>
            </a:r>
            <a:r>
              <a:rPr kumimoji="1" lang="en-US" altLang="ko-KR" dirty="0">
                <a:sym typeface="Wingdings" pitchFamily="2" charset="2"/>
              </a:rPr>
              <a:t>handling </a:t>
            </a:r>
            <a:r>
              <a:rPr kumimoji="1" lang="ko-KR" altLang="en-US" dirty="0">
                <a:sym typeface="Wingdings" pitchFamily="2" charset="2"/>
              </a:rPr>
              <a:t>할 것인가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1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매번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latest platform component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수용해야 하는가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?</a:t>
            </a:r>
            <a:r>
              <a:rPr lang="ko-KR" altLang="en-US" dirty="0"/>
              <a:t>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급을 나누어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platform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활용한다면</a:t>
            </a:r>
            <a:r>
              <a:rPr lang="ko-KR" altLang="en-US" b="1" dirty="0"/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어떤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platform module selection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통해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제품을 차별화 할 수 있을까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?</a:t>
            </a:r>
            <a:r>
              <a:rPr lang="ko-KR" altLang="en-US" b="1" dirty="0"/>
              <a:t>  혹은 어떤 제품엔 차별화를 진행할까</a:t>
            </a:r>
            <a:r>
              <a:rPr lang="en-US" altLang="ko-KR" b="1" dirty="0"/>
              <a:t>?</a:t>
            </a:r>
          </a:p>
          <a:p>
            <a:endParaRPr kumimoji="1" lang="en-US" altLang="ko-KR" b="1" dirty="0"/>
          </a:p>
          <a:p>
            <a:pPr marL="457200" indent="-457200" algn="l">
              <a:buAutoNum type="arabicPeriod"/>
            </a:pPr>
            <a:r>
              <a:rPr kumimoji="1" lang="en-US" altLang="ko-Kore-KR" sz="1200" b="1" spc="-40" dirty="0">
                <a:latin typeface="+mn-ea"/>
              </a:rPr>
              <a:t>Series </a:t>
            </a:r>
            <a:r>
              <a:rPr kumimoji="1" lang="ko-Kore-KR" altLang="en-US" sz="1200" b="1" spc="-40" dirty="0">
                <a:latin typeface="+mn-ea"/>
              </a:rPr>
              <a:t>형태 </a:t>
            </a:r>
            <a:r>
              <a:rPr kumimoji="1" lang="en-US" altLang="ko-Kore-KR" sz="1200" b="1" spc="-40" dirty="0">
                <a:latin typeface="+mn-ea"/>
              </a:rPr>
              <a:t>+ </a:t>
            </a:r>
            <a:r>
              <a:rPr kumimoji="1" lang="ko-Kore-KR" altLang="en-US" sz="1200" b="1" spc="-40" dirty="0">
                <a:latin typeface="+mn-ea"/>
              </a:rPr>
              <a:t>급을 나눔</a:t>
            </a:r>
            <a:endParaRPr kumimoji="1" lang="en-US" altLang="ko-Kore-KR" sz="1200" b="1" spc="-40" dirty="0">
              <a:latin typeface="+mn-ea"/>
            </a:endParaRP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생각보다 더 다양한 범주 내에서 같은 플랫폼 </a:t>
            </a:r>
            <a:r>
              <a:rPr kumimoji="1" lang="en-US" altLang="ko-Kore-KR" sz="1200" b="1" spc="-40" dirty="0">
                <a:latin typeface="+mn-ea"/>
              </a:rPr>
              <a:t>(processor</a:t>
            </a:r>
            <a:r>
              <a:rPr kumimoji="1" lang="ko-Kore-KR" altLang="en-US" sz="1200" b="1" spc="-40" dirty="0">
                <a:latin typeface="+mn-ea"/>
              </a:rPr>
              <a:t> 공용화</a:t>
            </a:r>
            <a:r>
              <a:rPr kumimoji="1" lang="en-US" altLang="ko-Kore-KR" sz="12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항상 </a:t>
            </a:r>
            <a:r>
              <a:rPr kumimoji="1" lang="en-US" altLang="ko-Kore-KR" sz="1200" b="1" spc="-40" dirty="0">
                <a:latin typeface="+mn-ea"/>
              </a:rPr>
              <a:t>SOTA (new version)</a:t>
            </a:r>
            <a:r>
              <a:rPr kumimoji="1" lang="ko-Kore-KR" altLang="en-US" sz="1200" b="1" spc="-40" dirty="0">
                <a:latin typeface="+mn-ea"/>
              </a:rPr>
              <a:t>을 선택하진 않음 </a:t>
            </a:r>
            <a:r>
              <a:rPr kumimoji="1" lang="en-US" altLang="ko-Kore-KR" sz="1200" b="1" spc="-40" dirty="0">
                <a:latin typeface="+mn-ea"/>
              </a:rPr>
              <a:t>(</a:t>
            </a:r>
            <a:r>
              <a:rPr kumimoji="1" lang="ko-Kore-KR" altLang="en-US" sz="1200" b="1" spc="-40" dirty="0">
                <a:latin typeface="+mn-ea"/>
              </a:rPr>
              <a:t>기존 것을 고수하거나</a:t>
            </a:r>
            <a:r>
              <a:rPr kumimoji="1" lang="en-US" altLang="ko-Kore-KR" sz="1200" b="1" spc="-40" dirty="0">
                <a:latin typeface="+mn-ea"/>
              </a:rPr>
              <a:t>, SOTA</a:t>
            </a:r>
            <a:r>
              <a:rPr kumimoji="1" lang="ko-Kore-KR" altLang="en-US" sz="1200" b="1" spc="-40" dirty="0">
                <a:latin typeface="+mn-ea"/>
              </a:rPr>
              <a:t>는 아닌 것을 선택</a:t>
            </a:r>
            <a:r>
              <a:rPr kumimoji="1" lang="en-US" altLang="ko-Kore-KR" sz="12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회사마다 다 다른 전략</a:t>
            </a:r>
            <a:endParaRPr kumimoji="1" lang="en-US" altLang="ko-Kore-KR" sz="1200" b="1" spc="-40" dirty="0">
              <a:latin typeface="+mn-ea"/>
            </a:endParaRPr>
          </a:p>
          <a:p>
            <a:pPr algn="l"/>
            <a:r>
              <a:rPr kumimoji="1" lang="en-US" altLang="ko-KR" sz="1200" b="1" spc="-40" dirty="0">
                <a:latin typeface="+mn-ea"/>
              </a:rPr>
              <a:t>(</a:t>
            </a:r>
            <a:r>
              <a:rPr kumimoji="1" lang="ko-KR" altLang="en-US" sz="1200" b="1" spc="-40" dirty="0">
                <a:latin typeface="+mn-ea"/>
              </a:rPr>
              <a:t>기존 플랫폼을 그대로 모두 사용하거나</a:t>
            </a:r>
            <a:r>
              <a:rPr kumimoji="1" lang="en-US" altLang="ko-KR" sz="1200" b="1" spc="-40" dirty="0">
                <a:latin typeface="+mn-ea"/>
              </a:rPr>
              <a:t>, </a:t>
            </a:r>
            <a:r>
              <a:rPr kumimoji="1" lang="ko-KR" altLang="en-US" sz="1200" b="1" spc="-40" dirty="0">
                <a:latin typeface="+mn-ea"/>
              </a:rPr>
              <a:t>급을 나눠 </a:t>
            </a:r>
            <a:r>
              <a:rPr kumimoji="1" lang="en-US" altLang="ko-KR" sz="1200" b="1" spc="-40" dirty="0">
                <a:latin typeface="+mn-ea"/>
              </a:rPr>
              <a:t>flagship</a:t>
            </a:r>
            <a:r>
              <a:rPr kumimoji="1" lang="ko-KR" altLang="en-US" sz="1200" b="1" spc="-40" dirty="0">
                <a:latin typeface="+mn-ea"/>
              </a:rPr>
              <a:t>에만 투여를 하거나</a:t>
            </a:r>
            <a:r>
              <a:rPr kumimoji="1" lang="en-US" altLang="ko-KR" sz="1200" b="1" spc="-40" dirty="0">
                <a:latin typeface="+mn-ea"/>
              </a:rPr>
              <a:t>, </a:t>
            </a:r>
            <a:r>
              <a:rPr kumimoji="1" lang="ko-KR" altLang="en-US" sz="1200" b="1" spc="-40" dirty="0">
                <a:latin typeface="+mn-ea"/>
              </a:rPr>
              <a:t>모두 다 적용하거나</a:t>
            </a:r>
            <a:r>
              <a:rPr kumimoji="1" lang="en-US" altLang="ko-KR" sz="1200" b="1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200" b="1" spc="-40" dirty="0">
                <a:latin typeface="+mn-ea"/>
              </a:rPr>
              <a:t>5. </a:t>
            </a:r>
            <a:r>
              <a:rPr kumimoji="1" lang="en-US" altLang="ko-Kore-KR" sz="1200" b="1" spc="-40" dirty="0" err="1">
                <a:latin typeface="+mn-ea"/>
              </a:rPr>
              <a:t>Iphone</a:t>
            </a:r>
            <a:r>
              <a:rPr kumimoji="1" lang="en-US" altLang="ko-Kore-KR" sz="1200" b="1" spc="-40" dirty="0">
                <a:latin typeface="+mn-ea"/>
              </a:rPr>
              <a:t> 14</a:t>
            </a:r>
            <a:r>
              <a:rPr kumimoji="1" lang="ko-Kore-KR" altLang="en-US" sz="1200" b="1" spc="-40" dirty="0">
                <a:latin typeface="+mn-ea"/>
              </a:rPr>
              <a:t>는 프로세서를 유지하는 대신</a:t>
            </a:r>
            <a:r>
              <a:rPr kumimoji="1" lang="en-US" altLang="ko-Kore-KR" sz="1200" b="1" spc="-40" dirty="0">
                <a:latin typeface="+mn-ea"/>
              </a:rPr>
              <a:t>, </a:t>
            </a:r>
            <a:r>
              <a:rPr kumimoji="1" lang="en-US" altLang="ko-KR" sz="1200" b="1" spc="-40" dirty="0">
                <a:latin typeface="+mn-ea"/>
              </a:rPr>
              <a:t>13 pro</a:t>
            </a:r>
            <a:r>
              <a:rPr kumimoji="1" lang="ko-KR" altLang="en-US" sz="1200" b="1" spc="-40" dirty="0">
                <a:latin typeface="+mn-ea"/>
              </a:rPr>
              <a:t>에 있던 </a:t>
            </a:r>
            <a:r>
              <a:rPr kumimoji="1" lang="en-US" altLang="ko-KR" sz="1200" b="1" spc="-40" dirty="0">
                <a:latin typeface="+mn-ea"/>
              </a:rPr>
              <a:t>exclusive </a:t>
            </a:r>
            <a:r>
              <a:rPr kumimoji="1" lang="ko-KR" altLang="en-US" sz="12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1200" b="1" spc="-40" dirty="0">
                <a:latin typeface="+mn-ea"/>
              </a:rPr>
              <a:t>6. </a:t>
            </a:r>
            <a:r>
              <a:rPr kumimoji="1" lang="ko-KR" altLang="en-US" sz="1200" b="1" spc="-40" dirty="0">
                <a:latin typeface="+mn-ea"/>
              </a:rPr>
              <a:t>반대로</a:t>
            </a:r>
            <a:r>
              <a:rPr kumimoji="1" lang="en-US" altLang="ko-KR" sz="1200" b="1" spc="-40" dirty="0">
                <a:latin typeface="+mn-ea"/>
              </a:rPr>
              <a:t> </a:t>
            </a:r>
            <a:r>
              <a:rPr kumimoji="1" lang="en-US" altLang="ko-KR" sz="1200" b="1" spc="-40" dirty="0" err="1">
                <a:latin typeface="+mn-ea"/>
              </a:rPr>
              <a:t>ipad</a:t>
            </a:r>
            <a:r>
              <a:rPr kumimoji="1" lang="ko-KR" altLang="en-US" sz="1200" b="1" spc="-40" dirty="0">
                <a:latin typeface="+mn-ea"/>
              </a:rPr>
              <a:t>에서는  프로세서 </a:t>
            </a:r>
            <a:r>
              <a:rPr kumimoji="1" lang="en-US" altLang="ko-KR" sz="1200" b="1" spc="-40" dirty="0">
                <a:latin typeface="+mn-ea"/>
              </a:rPr>
              <a:t>(AP)</a:t>
            </a:r>
            <a:r>
              <a:rPr kumimoji="1" lang="ko-KR" altLang="en-US" sz="12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r>
              <a:rPr kumimoji="1" lang="en-US" altLang="ko-KR" sz="1200" b="1" spc="-40" dirty="0">
                <a:latin typeface="+mn-ea"/>
              </a:rPr>
              <a:t>7. </a:t>
            </a:r>
            <a:r>
              <a:rPr kumimoji="1" lang="ko-KR" altLang="en-US" sz="1000" dirty="0" err="1">
                <a:effectLst/>
              </a:rPr>
              <a:t>애플워치의</a:t>
            </a:r>
            <a:r>
              <a:rPr kumimoji="1" lang="ko-KR" altLang="en-US" sz="1000" dirty="0">
                <a:effectLst/>
              </a:rPr>
              <a:t> 경우엔 동일한 플랫폼을 장기간 활용함</a:t>
            </a:r>
            <a:r>
              <a:rPr kumimoji="1" lang="en-US" altLang="ko-KR" sz="1000" dirty="0">
                <a:effectLst/>
              </a:rPr>
              <a:t>.</a:t>
            </a:r>
            <a:r>
              <a:rPr kumimoji="1" lang="ko-KR" altLang="en-US" sz="1000" dirty="0">
                <a:effectLst/>
              </a:rPr>
              <a:t>  </a:t>
            </a:r>
            <a:r>
              <a:rPr kumimoji="1" lang="en-US" altLang="ko-KR" sz="1000" dirty="0">
                <a:effectLst/>
              </a:rPr>
              <a:t>(</a:t>
            </a:r>
            <a:r>
              <a:rPr kumimoji="1" lang="ko-KR" altLang="en-US" sz="1000" dirty="0">
                <a:effectLst/>
              </a:rPr>
              <a:t>심지어 </a:t>
            </a:r>
            <a:r>
              <a:rPr kumimoji="1" lang="ko-KR" altLang="en-US" sz="1000" dirty="0" err="1">
                <a:effectLst/>
              </a:rPr>
              <a:t>울트라에도</a:t>
            </a:r>
            <a:r>
              <a:rPr kumimoji="1" lang="en-US" altLang="ko-KR" sz="1000" dirty="0">
                <a:effectLst/>
              </a:rPr>
              <a:t>) . </a:t>
            </a:r>
          </a:p>
          <a:p>
            <a:r>
              <a:rPr kumimoji="1" lang="ko-KR" altLang="en-US" sz="1000" dirty="0">
                <a:effectLst/>
              </a:rPr>
              <a:t>즉</a:t>
            </a:r>
            <a:r>
              <a:rPr kumimoji="1" lang="en-US" altLang="ko-KR" sz="1000" dirty="0">
                <a:effectLst/>
              </a:rPr>
              <a:t>, </a:t>
            </a:r>
            <a:r>
              <a:rPr kumimoji="1" lang="ko-KR" altLang="en-US" sz="1000" dirty="0">
                <a:effectLst/>
              </a:rPr>
              <a:t>칩셋을 바꾸지 않고</a:t>
            </a:r>
            <a:r>
              <a:rPr kumimoji="1" lang="en-US" altLang="ko-KR" sz="1000" dirty="0">
                <a:effectLst/>
              </a:rPr>
              <a:t>, variant module </a:t>
            </a:r>
            <a:r>
              <a:rPr kumimoji="1" lang="ko-KR" altLang="en-US" sz="1000" dirty="0">
                <a:effectLst/>
              </a:rPr>
              <a:t>을 업그레이드 및 추가함으로써 성능을 차별화</a:t>
            </a:r>
            <a:r>
              <a:rPr kumimoji="1" lang="en-US" altLang="ko-KR" sz="1000" dirty="0">
                <a:effectLst/>
              </a:rPr>
              <a:t>.</a:t>
            </a:r>
          </a:p>
          <a:p>
            <a:endParaRPr kumimoji="1" lang="en-US" altLang="ko-KR" sz="1000" dirty="0">
              <a:effectLst/>
            </a:endParaRPr>
          </a:p>
          <a:p>
            <a:r>
              <a:rPr kumimoji="1" lang="ko-Kore-KR" altLang="en-US" sz="1000" dirty="0">
                <a:solidFill>
                  <a:schemeClr val="tx1"/>
                </a:solidFill>
              </a:rPr>
              <a:t>내부에서 기존 칩을 통해</a:t>
            </a:r>
            <a:r>
              <a:rPr kumimoji="1" lang="en-US" altLang="ko-Kore-KR" sz="1000" dirty="0">
                <a:solidFill>
                  <a:schemeClr val="tx1"/>
                </a:solidFill>
              </a:rPr>
              <a:t>, diff</a:t>
            </a:r>
            <a:r>
              <a:rPr kumimoji="1" lang="ko-Kore-KR" altLang="en-US" sz="1000" dirty="0">
                <a:solidFill>
                  <a:schemeClr val="tx1"/>
                </a:solidFill>
              </a:rPr>
              <a:t>를 할 수 있다면</a:t>
            </a:r>
            <a:r>
              <a:rPr kumimoji="1" lang="en-US" altLang="ko-Kore-KR" sz="1000" dirty="0">
                <a:solidFill>
                  <a:schemeClr val="tx1"/>
                </a:solidFill>
              </a:rPr>
              <a:t>, </a:t>
            </a:r>
          </a:p>
          <a:p>
            <a:r>
              <a:rPr kumimoji="1" lang="en-US" altLang="ko-Kore-KR" sz="1000" dirty="0">
                <a:solidFill>
                  <a:schemeClr val="tx1"/>
                </a:solidFill>
              </a:rPr>
              <a:t>cost</a:t>
            </a:r>
            <a:r>
              <a:rPr kumimoji="1" lang="ko-Kore-KR" altLang="en-US" sz="1000" dirty="0">
                <a:solidFill>
                  <a:schemeClr val="tx1"/>
                </a:solidFill>
              </a:rPr>
              <a:t> 및 기존 그대로 사용하는 점에서 </a:t>
            </a:r>
            <a:r>
              <a:rPr kumimoji="1" lang="en-US" altLang="ko-Kore-KR" sz="1000" dirty="0">
                <a:solidFill>
                  <a:schemeClr val="tx1"/>
                </a:solidFill>
              </a:rPr>
              <a:t>benefit</a:t>
            </a:r>
          </a:p>
          <a:p>
            <a:endParaRPr kumimoji="1" lang="en-US" altLang="ko-KR" sz="1000" dirty="0">
              <a:effectLst/>
            </a:endParaRPr>
          </a:p>
          <a:p>
            <a:r>
              <a:rPr kumimoji="1" lang="en-US" altLang="ko-KR" sz="1000" dirty="0"/>
              <a:t>8) </a:t>
            </a:r>
            <a:r>
              <a:rPr kumimoji="1" lang="ko-KR" altLang="en-US" sz="1000" b="1" dirty="0"/>
              <a:t>예를 들어 전체적으로 디스플레이 화질을 높이려고 하는데</a:t>
            </a:r>
            <a:r>
              <a:rPr kumimoji="1" lang="en-US" altLang="ko-KR" sz="1000" b="1" dirty="0"/>
              <a:t>, </a:t>
            </a:r>
            <a:r>
              <a:rPr kumimoji="1" lang="ko-KR" altLang="en-US" sz="1000" b="1" dirty="0"/>
              <a:t> 그러면 데이터의 양이 </a:t>
            </a:r>
            <a:r>
              <a:rPr kumimoji="1" lang="en-US" altLang="ko-KR" sz="1000" b="1" dirty="0"/>
              <a:t>5.4</a:t>
            </a:r>
            <a:r>
              <a:rPr kumimoji="1" lang="ko-KR" altLang="en-US" sz="1000" b="1" dirty="0"/>
              <a:t>배가 증가 </a:t>
            </a:r>
            <a:r>
              <a:rPr kumimoji="1" lang="en-US" altLang="ko-KR" sz="1000" b="1" dirty="0">
                <a:sym typeface="Wingdings" pitchFamily="2" charset="2"/>
              </a:rPr>
              <a:t> </a:t>
            </a:r>
            <a:r>
              <a:rPr kumimoji="1" lang="ko-KR" altLang="en-US" sz="1000" b="1" dirty="0">
                <a:sym typeface="Wingdings" pitchFamily="2" charset="2"/>
              </a:rPr>
              <a:t>어쩔 수 없이 </a:t>
            </a:r>
            <a:r>
              <a:rPr kumimoji="1" lang="en-US" altLang="ko-KR" sz="1000" b="1" dirty="0">
                <a:sym typeface="Wingdings" pitchFamily="2" charset="2"/>
              </a:rPr>
              <a:t>processor</a:t>
            </a:r>
            <a:r>
              <a:rPr kumimoji="1" lang="ko-KR" altLang="en-US" sz="1000" b="1" dirty="0">
                <a:sym typeface="Wingdings" pitchFamily="2" charset="2"/>
              </a:rPr>
              <a:t>가 발전되어야 함</a:t>
            </a:r>
            <a:r>
              <a:rPr kumimoji="1" lang="en-US" altLang="ko-KR" sz="1000" b="1" dirty="0">
                <a:sym typeface="Wingdings" pitchFamily="2" charset="2"/>
              </a:rPr>
              <a:t>.</a:t>
            </a:r>
            <a:endParaRPr kumimoji="1" lang="en-US" altLang="ko-KR" sz="1000" b="1" dirty="0">
              <a:effectLst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1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processor, memory, storage, and other key components. </a:t>
            </a:r>
            <a:r>
              <a:rPr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이를 어떻게 조합할 것인가</a:t>
            </a:r>
            <a: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Processor, memory, power supply, circuit boards, connectors, display </a:t>
            </a:r>
            <a:endParaRPr lang="en-US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Display size and resolution:, camera quality , battery capacity, storage capacity, connectivity option (</a:t>
            </a:r>
            <a:r>
              <a:rPr lang="en" altLang="ko-Kore-KR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, data), physical design</a:t>
            </a:r>
          </a:p>
          <a:p>
            <a:endParaRPr kumimoji="1" lang="en" altLang="ko-Kore-KR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kumimoji="1"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더 좋은 </a:t>
            </a:r>
            <a:r>
              <a:rPr kumimoji="1"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processor </a:t>
            </a:r>
            <a:r>
              <a:rPr kumimoji="1"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혹은 </a:t>
            </a:r>
            <a:r>
              <a:rPr kumimoji="1"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memory </a:t>
            </a:r>
            <a:r>
              <a:rPr kumimoji="1" lang="ko-Kore-KR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가 들어왔다</a:t>
            </a:r>
            <a:r>
              <a:rPr kumimoji="1" lang="en-US" altLang="ko-Kore-KR" b="0" i="0" u="none" strike="noStrike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 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그런데 이를 하기 위해서는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power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 가 기존보다 더 필요하더라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.  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기존의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Power supplier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는 이를 수용하기가 어렵다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.  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기존의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power suppler (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즉 전기를 다른 곳에 공급할 수 있는 능력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)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이 못 미치기에 그것이 변화가 필요하다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 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그러다 보니 크기의 변경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(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기존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power supplier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의 크기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)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 혹은 발열을 잡기 위한 </a:t>
            </a:r>
            <a:r>
              <a:rPr kumimoji="1" lang="en-US" altLang="ko-KR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fan</a:t>
            </a:r>
            <a:r>
              <a:rPr kumimoji="1" lang="ko-KR" altLang="en-US" b="0" i="0" u="none" strike="noStrike" dirty="0">
                <a:solidFill>
                  <a:srgbClr val="374151"/>
                </a:solidFill>
                <a:effectLst/>
                <a:latin typeface="Söhne"/>
                <a:sym typeface="Wingdings" pitchFamily="2" charset="2"/>
              </a:rPr>
              <a:t>의 추가적인 기능이 더 필요하더라 등</a:t>
            </a:r>
            <a:endParaRPr kumimoji="1" lang="en-US" altLang="ko-KR" b="0" i="0" u="none" strike="noStrike" dirty="0">
              <a:solidFill>
                <a:srgbClr val="374151"/>
              </a:solidFill>
              <a:effectLst/>
              <a:latin typeface="Söhne"/>
              <a:sym typeface="Wingdings" pitchFamily="2" charset="2"/>
            </a:endParaRPr>
          </a:p>
          <a:p>
            <a:endParaRPr kumimoji="1" lang="en-US" altLang="ko-Kore-KR" dirty="0"/>
          </a:p>
          <a:p>
            <a:r>
              <a:rPr kumimoji="1" lang="ko-Kore-KR" altLang="en-US" dirty="0"/>
              <a:t>하나의 변화로 인해 플랫폼 내의 다양한 변화를 야기하게 된다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여기서의 </a:t>
            </a:r>
            <a:r>
              <a:rPr kumimoji="1" lang="en-US" altLang="ko-Kore-KR" dirty="0"/>
              <a:t>platform architecture</a:t>
            </a:r>
            <a:r>
              <a:rPr kumimoji="1" lang="ko-Kore-KR" altLang="en-US" dirty="0"/>
              <a:t>는 플랫폼 내의 </a:t>
            </a:r>
            <a:r>
              <a:rPr kumimoji="1" lang="en-US" altLang="ko-Kore-KR" dirty="0"/>
              <a:t>component</a:t>
            </a:r>
            <a:r>
              <a:rPr kumimoji="1" lang="ko-Kore-KR" altLang="en-US" dirty="0"/>
              <a:t> 내의 각각의 정보 뿐 아니라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</a:t>
            </a:r>
            <a:r>
              <a:rPr kumimoji="1" lang="en-US" altLang="ko-Kore-KR" dirty="0"/>
              <a:t>component </a:t>
            </a:r>
            <a:r>
              <a:rPr kumimoji="1" lang="ko-Kore-KR" altLang="en-US" dirty="0"/>
              <a:t>가 어떤 관계를 가지고 엮여 있는지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Compatibility in electronic product.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문제 상황</a:t>
            </a:r>
            <a:r>
              <a:rPr kumimoji="1" lang="en-US" altLang="ko-Kore-KR" dirty="0"/>
              <a:t>] </a:t>
            </a:r>
            <a:r>
              <a:rPr kumimoji="1" lang="ko-Kore-KR" altLang="en-US" dirty="0"/>
              <a:t>시스템 반도체라고 하는 반도체 부품은 향후 계속 가속화 되어서 수요가 진행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자동차의 경우엔 한대 당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00~300</a:t>
            </a:r>
            <a:r>
              <a:rPr kumimoji="1" lang="ko-KR" altLang="en-US" dirty="0"/>
              <a:t>개 </a:t>
            </a:r>
            <a:r>
              <a:rPr kumimoji="1" lang="en-US" altLang="ko-KR" dirty="0">
                <a:sym typeface="Wingdings" pitchFamily="2" charset="2"/>
              </a:rPr>
              <a:t>  </a:t>
            </a:r>
            <a:r>
              <a:rPr kumimoji="1" lang="en-US" altLang="ko-Kore-KR" dirty="0">
                <a:sym typeface="Wingdings" pitchFamily="2" charset="2"/>
              </a:rPr>
              <a:t>2000</a:t>
            </a:r>
            <a:r>
              <a:rPr kumimoji="1" lang="ko-Kore-KR" altLang="en-US" dirty="0">
                <a:sym typeface="Wingdings" pitchFamily="2" charset="2"/>
              </a:rPr>
              <a:t>개 가량 필요함</a:t>
            </a:r>
            <a:r>
              <a:rPr kumimoji="1" lang="en-US" altLang="ko-Kore-KR" dirty="0">
                <a:sym typeface="Wingdings" pitchFamily="2" charset="2"/>
              </a:rPr>
              <a:t>.</a:t>
            </a:r>
          </a:p>
          <a:p>
            <a:r>
              <a:rPr kumimoji="1" lang="ko-Kore-KR" altLang="en-US" dirty="0">
                <a:sym typeface="Wingdings" pitchFamily="2" charset="2"/>
              </a:rPr>
              <a:t>따라서 이에 대한 </a:t>
            </a:r>
            <a:r>
              <a:rPr kumimoji="1" lang="en-US" altLang="ko-Kore-KR" dirty="0">
                <a:sym typeface="Wingdings" pitchFamily="2" charset="2"/>
              </a:rPr>
              <a:t>quantity</a:t>
            </a:r>
            <a:r>
              <a:rPr kumimoji="1" lang="ko-Kore-KR" altLang="en-US" dirty="0">
                <a:sym typeface="Wingdings" pitchFamily="2" charset="2"/>
              </a:rPr>
              <a:t>를 고려하는것이 필요해 졌음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모든 제품군에 신규 칩을 태울 순 없다는 이야기</a:t>
            </a:r>
            <a:r>
              <a:rPr kumimoji="1" lang="en-US" altLang="ko-KR" dirty="0">
                <a:sym typeface="Wingdings" pitchFamily="2" charset="2"/>
              </a:rPr>
              <a:t>] </a:t>
            </a: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ore-KR" altLang="en-US" dirty="0">
                <a:sym typeface="Wingdings" pitchFamily="2" charset="2"/>
              </a:rPr>
              <a:t>시스템 반도체 </a:t>
            </a:r>
            <a:r>
              <a:rPr kumimoji="1" lang="en-US" altLang="ko-Kore-KR" dirty="0">
                <a:sym typeface="Wingdings" pitchFamily="2" charset="2"/>
              </a:rPr>
              <a:t>: </a:t>
            </a:r>
            <a:r>
              <a:rPr kumimoji="1" lang="ko-Kore-KR" altLang="en-US" dirty="0">
                <a:sym typeface="Wingdings" pitchFamily="2" charset="2"/>
              </a:rPr>
              <a:t>복잡한 설계 기술</a:t>
            </a:r>
            <a:r>
              <a:rPr kumimoji="1" lang="en-US" altLang="ko-Kore-KR" dirty="0">
                <a:sym typeface="Wingdings" pitchFamily="2" charset="2"/>
              </a:rPr>
              <a:t>. </a:t>
            </a:r>
          </a:p>
          <a:p>
            <a:r>
              <a:rPr kumimoji="1" lang="en-US" altLang="ko-KR" dirty="0">
                <a:sym typeface="Wingdings" pitchFamily="2" charset="2"/>
              </a:rPr>
              <a:t>TSMC </a:t>
            </a:r>
            <a:r>
              <a:rPr kumimoji="1" lang="ko-KR" altLang="en-US" dirty="0">
                <a:sym typeface="Wingdings" pitchFamily="2" charset="2"/>
              </a:rPr>
              <a:t>가격 수요 공급 </a:t>
            </a:r>
            <a:r>
              <a:rPr kumimoji="1" lang="en-US" altLang="ko-KR" dirty="0">
                <a:sym typeface="Wingdings" pitchFamily="2" charset="2"/>
              </a:rPr>
              <a:t>: </a:t>
            </a:r>
            <a:r>
              <a:rPr kumimoji="1" lang="ko-KR" altLang="en-US" dirty="0">
                <a:sym typeface="Wingdings" pitchFamily="2" charset="2"/>
              </a:rPr>
              <a:t>너무 많은 수요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가격 인상 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생산장비 부족과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4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추상적 단어를 최대한 빼고 말하고</a:t>
            </a:r>
            <a:r>
              <a:rPr kumimoji="1" lang="en-US" altLang="ko-Kore-KR" dirty="0"/>
              <a:t>, </a:t>
            </a:r>
            <a:r>
              <a:rPr kumimoji="1" lang="en-US" altLang="ko-KR" dirty="0"/>
              <a:t>Real thing </a:t>
            </a:r>
            <a:r>
              <a:rPr kumimoji="1" lang="ko-KR" altLang="en-US" dirty="0"/>
              <a:t>자체에 좀 더 봐라</a:t>
            </a:r>
            <a:r>
              <a:rPr kumimoji="1" lang="en-US" altLang="ko-KR" dirty="0"/>
              <a:t>. (real case)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5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b="1" dirty="0"/>
              <a:t>추상적 단어를 최대한 빼고 말하고</a:t>
            </a:r>
            <a:r>
              <a:rPr kumimoji="1" lang="en-US" altLang="ko-Kore-KR" b="1" dirty="0"/>
              <a:t>, </a:t>
            </a:r>
            <a:r>
              <a:rPr kumimoji="1" lang="en-US" altLang="ko-KR" b="1" dirty="0"/>
              <a:t>Real thing </a:t>
            </a:r>
            <a:r>
              <a:rPr kumimoji="1" lang="ko-KR" altLang="en-US" b="1" dirty="0"/>
              <a:t>자체에 좀 더 봐라</a:t>
            </a:r>
            <a:r>
              <a:rPr kumimoji="1" lang="en-US" altLang="ko-KR" b="1" dirty="0"/>
              <a:t>. (real case)</a:t>
            </a:r>
            <a:endParaRPr kumimoji="1" lang="ko-Kore-KR" altLang="en-US" b="1" dirty="0"/>
          </a:p>
          <a:p>
            <a:pPr algn="l"/>
            <a:endParaRPr kumimoji="1" lang="en-US" altLang="ko-Kore-KR" sz="1200" b="1" spc="-40" dirty="0">
              <a:latin typeface="+mn-ea"/>
            </a:endParaRPr>
          </a:p>
          <a:p>
            <a:pPr algn="l"/>
            <a:r>
              <a:rPr kumimoji="1" lang="en-US" altLang="ko-Kore-KR" sz="1200" b="1" spc="-40" dirty="0" err="1">
                <a:latin typeface="+mn-ea"/>
              </a:rPr>
              <a:t>Iphone</a:t>
            </a:r>
            <a:r>
              <a:rPr kumimoji="1" lang="en-US" altLang="ko-Kore-KR" sz="1200" b="1" spc="-40" dirty="0">
                <a:latin typeface="+mn-ea"/>
              </a:rPr>
              <a:t> 14</a:t>
            </a:r>
            <a:r>
              <a:rPr kumimoji="1" lang="ko-Kore-KR" altLang="en-US" sz="1200" b="1" spc="-40" dirty="0">
                <a:latin typeface="+mn-ea"/>
              </a:rPr>
              <a:t>는 프로세서를 유지하는 대신</a:t>
            </a:r>
            <a:r>
              <a:rPr kumimoji="1" lang="en-US" altLang="ko-Kore-KR" sz="1200" b="1" spc="-40" dirty="0">
                <a:latin typeface="+mn-ea"/>
              </a:rPr>
              <a:t>, </a:t>
            </a:r>
            <a:r>
              <a:rPr kumimoji="1" lang="en-US" altLang="ko-KR" sz="1200" b="1" spc="-40" dirty="0">
                <a:latin typeface="+mn-ea"/>
              </a:rPr>
              <a:t>13 pro</a:t>
            </a:r>
            <a:r>
              <a:rPr kumimoji="1" lang="ko-KR" altLang="en-US" sz="1200" b="1" spc="-40" dirty="0">
                <a:latin typeface="+mn-ea"/>
              </a:rPr>
              <a:t>에 있던 </a:t>
            </a:r>
            <a:r>
              <a:rPr kumimoji="1" lang="en-US" altLang="ko-KR" sz="1200" b="1" spc="-40" dirty="0">
                <a:latin typeface="+mn-ea"/>
              </a:rPr>
              <a:t>exclusive </a:t>
            </a:r>
            <a:r>
              <a:rPr kumimoji="1" lang="ko-KR" altLang="en-US" sz="12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1200" b="1" spc="-40" dirty="0">
                <a:latin typeface="+mn-ea"/>
              </a:rPr>
              <a:t>IPad7 -&gt; 8</a:t>
            </a:r>
            <a:r>
              <a:rPr kumimoji="1" lang="ko-KR" altLang="en-US" sz="1200" b="1" spc="-40" dirty="0">
                <a:latin typeface="+mn-ea"/>
              </a:rPr>
              <a:t>는 반대로 프로세서 </a:t>
            </a:r>
            <a:r>
              <a:rPr kumimoji="1" lang="en-US" altLang="ko-KR" sz="1200" b="1" spc="-40" dirty="0">
                <a:latin typeface="+mn-ea"/>
              </a:rPr>
              <a:t>(AP)</a:t>
            </a:r>
            <a:r>
              <a:rPr kumimoji="1" lang="ko-KR" altLang="en-US" sz="12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1200" b="1" spc="-40" dirty="0">
                <a:latin typeface="+mn-ea"/>
              </a:rPr>
              <a:t>.</a:t>
            </a:r>
            <a:br>
              <a:rPr kumimoji="1" lang="en-US" altLang="ko-KR" sz="1200" b="1" spc="-40" dirty="0">
                <a:latin typeface="+mn-ea"/>
              </a:rPr>
            </a:br>
            <a:r>
              <a:rPr kumimoji="1" lang="ko-KR" altLang="en-US" sz="1200" b="1" spc="-40" dirty="0" err="1">
                <a:latin typeface="+mn-ea"/>
              </a:rPr>
              <a:t>애플워치는</a:t>
            </a:r>
            <a:r>
              <a:rPr kumimoji="1" lang="ko-KR" altLang="en-US" sz="1200" b="1" spc="-40" dirty="0">
                <a:latin typeface="+mn-ea"/>
              </a:rPr>
              <a:t> 동일한 플랫폼을 장기간 활용 </a:t>
            </a:r>
            <a:r>
              <a:rPr kumimoji="1" lang="en-US" altLang="ko-KR" sz="1200" b="1" spc="-40" dirty="0">
                <a:latin typeface="+mn-ea"/>
              </a:rPr>
              <a:t>(series 6 -8 / ultra)</a:t>
            </a:r>
            <a:endParaRPr kumimoji="1" lang="en-US" altLang="ko-KR" sz="1000" dirty="0">
              <a:effectLst/>
            </a:endParaRPr>
          </a:p>
          <a:p>
            <a:br>
              <a:rPr kumimoji="1" lang="en-US" altLang="ko-Kore-KR" dirty="0"/>
            </a:b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칩 부족은 물류 및 원자재 가격 상승</a:t>
            </a:r>
            <a:endParaRPr lang="en-US" altLang="ko-KR" b="0" i="0" u="none" strike="noStrike" dirty="0">
              <a:effectLst/>
              <a:latin typeface="Roboto" panose="020F0502020204030204" pitchFamily="34" charset="0"/>
            </a:endParaRP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설계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생산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조립 이 다 다름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.</a:t>
            </a: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신규 공장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공장 내 신규 장비 수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수율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(</a:t>
            </a:r>
            <a:r>
              <a:rPr kumimoji="1" lang="en-US" altLang="ko-KR" b="0" i="0" u="none" strike="noStrike" dirty="0">
                <a:effectLst/>
                <a:latin typeface="Roboto" panose="020F0502020204030204" pitchFamily="34" charset="0"/>
              </a:rPr>
              <a:t>quality)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실제로 반도체 공급 난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반도체 칩을 사용하지 않은 제품이 없을 정도로 더더욱 많아지고 있다</a:t>
            </a:r>
            <a:r>
              <a:rPr kumimoji="1" lang="en-US" altLang="ko-Kore-KR" dirty="0"/>
              <a:t>.</a:t>
            </a:r>
            <a:br>
              <a:rPr kumimoji="1" lang="en-US" altLang="ko-Kore-KR" dirty="0"/>
            </a:br>
            <a:r>
              <a:rPr kumimoji="1" lang="ko-Kore-KR" altLang="en-US" dirty="0"/>
              <a:t>새롭게 </a:t>
            </a:r>
            <a:r>
              <a:rPr kumimoji="1" lang="en-US" altLang="ko-Kore-KR" dirty="0"/>
              <a:t>3 </a:t>
            </a:r>
            <a:r>
              <a:rPr kumimoji="1" lang="ko-Kore-KR" altLang="en-US" dirty="0"/>
              <a:t>나노 개발을 할 수 있는 장비가 없음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삼성전자의 경우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en-US" altLang="ko-KR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결함이 없는 합격품의 비율</a:t>
            </a:r>
            <a:r>
              <a:rPr lang="en-US" altLang="ko-KR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기술적인 문제를 겪었다고 </a:t>
            </a:r>
            <a:r>
              <a:rPr lang="en" altLang="ko-Kore-KR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WSJ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지적했다</a:t>
            </a:r>
            <a:r>
              <a:rPr lang="en-US" altLang="ko-KR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br>
              <a:rPr lang="ko-KR" altLang="en-US" dirty="0"/>
            </a:b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반도체 제조는 업그레이드만도 수 개월이 걸리고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신규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팹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구축에는 수 년이 필요한 경우도 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프리츨리는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“자동차 산업이 가장 심했다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반도체를 달라고 했지만 칩 제조업체는 그 당시 자동 칩을 만들고 있지 않아 기다릴 수밖에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없었다”면서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“칩 제조는 바로 되는 것이 아니다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시작 단계까지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3~4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개월이 걸리고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출하 준비에도 시간이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걸린다”라고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말했다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 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반도체 부족이 시작된 이래 제조업체는 생산 능력을 극적으로 늘렸고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설비 가동률은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90%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이상이었다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이렇게 높은 생산 비율은 이례적이다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반도체 장비는 정기적인 유지보수를 요하고 막대한 양의 전기를 사용하기 때문이다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 </a:t>
            </a:r>
            <a:endParaRPr lang="en-US" altLang="ko-KR" dirty="0"/>
          </a:p>
          <a:p>
            <a:endParaRPr lang="en-US" altLang="ko-KR" b="0" i="0" u="none" strike="noStrike" dirty="0">
              <a:solidFill>
                <a:srgbClr val="222222"/>
              </a:solidFill>
              <a:effectLst/>
              <a:latin typeface="Noto Sans KR"/>
            </a:endParaRPr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기존의 반도체 공장은 이미 최대 생산 능력으로 가동 중이기 때문에 조만간 구형 칩 생산을 늘릴 여지가 없다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더 정확히 말하면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팬데믹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이전에 수요가 높은 신형 칩을 생산할 수 있도록 설비를 교체한 공장이 많고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따라서 현재의 구형 프로세서에 대한 수요 때문에 장비를 다시 교체할 가능성은 낮다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 </a:t>
            </a:r>
            <a:endParaRPr lang="en-US" altLang="ko-KR" dirty="0"/>
          </a:p>
          <a:p>
            <a:br>
              <a:rPr lang="ko-KR" altLang="en-US" dirty="0"/>
            </a:b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칩 부족은 물류 및 원자재 가격 상승</a:t>
            </a:r>
            <a:endParaRPr lang="en-US" altLang="ko-KR" b="0" i="0" u="none" strike="noStrike" dirty="0">
              <a:effectLst/>
              <a:latin typeface="Roboto" panose="020F0502020204030204" pitchFamily="34" charset="0"/>
            </a:endParaRP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설계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생산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조립 이 다 다름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.</a:t>
            </a: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신규 공장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공장 내 신규 장비 수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수율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(</a:t>
            </a:r>
            <a:r>
              <a:rPr kumimoji="1" lang="en-US" altLang="ko-KR" b="0" i="0" u="none" strike="noStrike" dirty="0">
                <a:effectLst/>
                <a:latin typeface="Roboto" panose="020F0502020204030204" pitchFamily="34" charset="0"/>
              </a:rPr>
              <a:t>quality)</a:t>
            </a:r>
          </a:p>
          <a:p>
            <a:endParaRPr kumimoji="1" lang="en-US" altLang="ko-Kore-KR" b="0" i="0" u="none" strike="noStrike" dirty="0">
              <a:effectLst/>
              <a:latin typeface="Roboto" panose="020F0502020204030204" pitchFamily="34" charset="0"/>
            </a:endParaRPr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“신규 공장 완공까지 약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년이 걸린다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많은 공장이 이전보다 더 커지면서 건설 비용도 더 비싼 데다가 훨씬 더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복잡하다”라고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언급했다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6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매번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latest platform component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수용해야 하는가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?</a:t>
            </a:r>
            <a:r>
              <a:rPr lang="ko-KR" altLang="en-US" dirty="0"/>
              <a:t>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급을 나누어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platform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활용한다면</a:t>
            </a:r>
            <a:r>
              <a:rPr lang="ko-KR" altLang="en-US" b="1" dirty="0"/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어떤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platform module selection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통해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제품을 차별화 할 수 있을까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?</a:t>
            </a:r>
            <a:r>
              <a:rPr lang="ko-KR" altLang="en-US" b="1" dirty="0"/>
              <a:t>  혹은 어떤 제품엔 차별화를 진행할까</a:t>
            </a:r>
            <a:r>
              <a:rPr lang="en-US" altLang="ko-KR" b="1" dirty="0"/>
              <a:t>?</a:t>
            </a:r>
          </a:p>
          <a:p>
            <a:endParaRPr kumimoji="1" lang="en-US" altLang="ko-KR" b="1" dirty="0"/>
          </a:p>
          <a:p>
            <a:pPr marL="457200" indent="-457200" algn="l">
              <a:buAutoNum type="arabicPeriod"/>
            </a:pPr>
            <a:r>
              <a:rPr kumimoji="1" lang="en-US" altLang="ko-Kore-KR" sz="1200" b="1" spc="-40" dirty="0">
                <a:latin typeface="+mn-ea"/>
              </a:rPr>
              <a:t>Series </a:t>
            </a:r>
            <a:r>
              <a:rPr kumimoji="1" lang="ko-Kore-KR" altLang="en-US" sz="1200" b="1" spc="-40" dirty="0">
                <a:latin typeface="+mn-ea"/>
              </a:rPr>
              <a:t>형태 </a:t>
            </a:r>
            <a:r>
              <a:rPr kumimoji="1" lang="en-US" altLang="ko-Kore-KR" sz="1200" b="1" spc="-40" dirty="0">
                <a:latin typeface="+mn-ea"/>
              </a:rPr>
              <a:t>+ </a:t>
            </a:r>
            <a:r>
              <a:rPr kumimoji="1" lang="ko-Kore-KR" altLang="en-US" sz="1200" b="1" spc="-40" dirty="0">
                <a:latin typeface="+mn-ea"/>
              </a:rPr>
              <a:t>급을 나눔</a:t>
            </a:r>
            <a:endParaRPr kumimoji="1" lang="en-US" altLang="ko-Kore-KR" sz="1200" b="1" spc="-40" dirty="0">
              <a:latin typeface="+mn-ea"/>
            </a:endParaRP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생각보다 더 다양한 범주 내에서 같은 플랫폼 </a:t>
            </a:r>
            <a:r>
              <a:rPr kumimoji="1" lang="en-US" altLang="ko-Kore-KR" sz="1200" b="1" spc="-40" dirty="0">
                <a:latin typeface="+mn-ea"/>
              </a:rPr>
              <a:t>(processor</a:t>
            </a:r>
            <a:r>
              <a:rPr kumimoji="1" lang="ko-Kore-KR" altLang="en-US" sz="1200" b="1" spc="-40" dirty="0">
                <a:latin typeface="+mn-ea"/>
              </a:rPr>
              <a:t> 공용화</a:t>
            </a:r>
            <a:r>
              <a:rPr kumimoji="1" lang="en-US" altLang="ko-Kore-KR" sz="12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항상 </a:t>
            </a:r>
            <a:r>
              <a:rPr kumimoji="1" lang="en-US" altLang="ko-Kore-KR" sz="1200" b="1" spc="-40" dirty="0">
                <a:latin typeface="+mn-ea"/>
              </a:rPr>
              <a:t>SOTA (new version)</a:t>
            </a:r>
            <a:r>
              <a:rPr kumimoji="1" lang="ko-Kore-KR" altLang="en-US" sz="1200" b="1" spc="-40" dirty="0">
                <a:latin typeface="+mn-ea"/>
              </a:rPr>
              <a:t>을 선택하진 않음 </a:t>
            </a:r>
            <a:r>
              <a:rPr kumimoji="1" lang="en-US" altLang="ko-Kore-KR" sz="1200" b="1" spc="-40" dirty="0">
                <a:latin typeface="+mn-ea"/>
              </a:rPr>
              <a:t>(</a:t>
            </a:r>
            <a:r>
              <a:rPr kumimoji="1" lang="ko-Kore-KR" altLang="en-US" sz="1200" b="1" spc="-40" dirty="0">
                <a:latin typeface="+mn-ea"/>
              </a:rPr>
              <a:t>기존 것을 고수하거나</a:t>
            </a:r>
            <a:r>
              <a:rPr kumimoji="1" lang="en-US" altLang="ko-Kore-KR" sz="1200" b="1" spc="-40" dirty="0">
                <a:latin typeface="+mn-ea"/>
              </a:rPr>
              <a:t>, SOTA</a:t>
            </a:r>
            <a:r>
              <a:rPr kumimoji="1" lang="ko-Kore-KR" altLang="en-US" sz="1200" b="1" spc="-40" dirty="0">
                <a:latin typeface="+mn-ea"/>
              </a:rPr>
              <a:t>는 아닌 것을 선택</a:t>
            </a:r>
            <a:r>
              <a:rPr kumimoji="1" lang="en-US" altLang="ko-Kore-KR" sz="12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회사마다 다 다른 전략</a:t>
            </a:r>
            <a:endParaRPr kumimoji="1" lang="en-US" altLang="ko-Kore-KR" sz="1200" b="1" spc="-40" dirty="0">
              <a:latin typeface="+mn-ea"/>
            </a:endParaRPr>
          </a:p>
          <a:p>
            <a:pPr algn="l"/>
            <a:r>
              <a:rPr kumimoji="1" lang="en-US" altLang="ko-KR" sz="1200" b="1" spc="-40" dirty="0">
                <a:latin typeface="+mn-ea"/>
              </a:rPr>
              <a:t>(</a:t>
            </a:r>
            <a:r>
              <a:rPr kumimoji="1" lang="ko-KR" altLang="en-US" sz="1200" b="1" spc="-40" dirty="0">
                <a:latin typeface="+mn-ea"/>
              </a:rPr>
              <a:t>기존 플랫폼을 그대로 모두 사용하거나</a:t>
            </a:r>
            <a:r>
              <a:rPr kumimoji="1" lang="en-US" altLang="ko-KR" sz="1200" b="1" spc="-40" dirty="0">
                <a:latin typeface="+mn-ea"/>
              </a:rPr>
              <a:t>, </a:t>
            </a:r>
            <a:r>
              <a:rPr kumimoji="1" lang="ko-KR" altLang="en-US" sz="1200" b="1" spc="-40" dirty="0">
                <a:latin typeface="+mn-ea"/>
              </a:rPr>
              <a:t>급을 나눠 </a:t>
            </a:r>
            <a:r>
              <a:rPr kumimoji="1" lang="en-US" altLang="ko-KR" sz="1200" b="1" spc="-40" dirty="0">
                <a:latin typeface="+mn-ea"/>
              </a:rPr>
              <a:t>flagship</a:t>
            </a:r>
            <a:r>
              <a:rPr kumimoji="1" lang="ko-KR" altLang="en-US" sz="1200" b="1" spc="-40" dirty="0">
                <a:latin typeface="+mn-ea"/>
              </a:rPr>
              <a:t>에만 투여를 하거나</a:t>
            </a:r>
            <a:r>
              <a:rPr kumimoji="1" lang="en-US" altLang="ko-KR" sz="1200" b="1" spc="-40" dirty="0">
                <a:latin typeface="+mn-ea"/>
              </a:rPr>
              <a:t>, </a:t>
            </a:r>
            <a:r>
              <a:rPr kumimoji="1" lang="ko-KR" altLang="en-US" sz="1200" b="1" spc="-40" dirty="0">
                <a:latin typeface="+mn-ea"/>
              </a:rPr>
              <a:t>모두 다 적용하거나</a:t>
            </a:r>
            <a:r>
              <a:rPr kumimoji="1" lang="en-US" altLang="ko-KR" sz="1200" b="1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200" b="1" spc="-40" dirty="0">
                <a:latin typeface="+mn-ea"/>
              </a:rPr>
              <a:t>5. </a:t>
            </a:r>
            <a:r>
              <a:rPr kumimoji="1" lang="en-US" altLang="ko-Kore-KR" sz="1200" b="1" spc="-40" dirty="0" err="1">
                <a:latin typeface="+mn-ea"/>
              </a:rPr>
              <a:t>Iphone</a:t>
            </a:r>
            <a:r>
              <a:rPr kumimoji="1" lang="en-US" altLang="ko-Kore-KR" sz="1200" b="1" spc="-40" dirty="0">
                <a:latin typeface="+mn-ea"/>
              </a:rPr>
              <a:t> 14</a:t>
            </a:r>
            <a:r>
              <a:rPr kumimoji="1" lang="ko-Kore-KR" altLang="en-US" sz="1200" b="1" spc="-40" dirty="0">
                <a:latin typeface="+mn-ea"/>
              </a:rPr>
              <a:t>는 프로세서를 유지하는 대신</a:t>
            </a:r>
            <a:r>
              <a:rPr kumimoji="1" lang="en-US" altLang="ko-Kore-KR" sz="1200" b="1" spc="-40" dirty="0">
                <a:latin typeface="+mn-ea"/>
              </a:rPr>
              <a:t>, </a:t>
            </a:r>
            <a:r>
              <a:rPr kumimoji="1" lang="en-US" altLang="ko-KR" sz="1200" b="1" spc="-40" dirty="0">
                <a:latin typeface="+mn-ea"/>
              </a:rPr>
              <a:t>13 pro</a:t>
            </a:r>
            <a:r>
              <a:rPr kumimoji="1" lang="ko-KR" altLang="en-US" sz="1200" b="1" spc="-40" dirty="0">
                <a:latin typeface="+mn-ea"/>
              </a:rPr>
              <a:t>에 있던 </a:t>
            </a:r>
            <a:r>
              <a:rPr kumimoji="1" lang="en-US" altLang="ko-KR" sz="1200" b="1" spc="-40" dirty="0">
                <a:latin typeface="+mn-ea"/>
              </a:rPr>
              <a:t>exclusive </a:t>
            </a:r>
            <a:r>
              <a:rPr kumimoji="1" lang="ko-KR" altLang="en-US" sz="12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1200" b="1" spc="-40" dirty="0">
                <a:latin typeface="+mn-ea"/>
              </a:rPr>
              <a:t>6. </a:t>
            </a:r>
            <a:r>
              <a:rPr kumimoji="1" lang="ko-KR" altLang="en-US" sz="1200" b="1" spc="-40" dirty="0">
                <a:latin typeface="+mn-ea"/>
              </a:rPr>
              <a:t>반대로</a:t>
            </a:r>
            <a:r>
              <a:rPr kumimoji="1" lang="en-US" altLang="ko-KR" sz="1200" b="1" spc="-40" dirty="0">
                <a:latin typeface="+mn-ea"/>
              </a:rPr>
              <a:t> </a:t>
            </a:r>
            <a:r>
              <a:rPr kumimoji="1" lang="en-US" altLang="ko-KR" sz="1200" b="1" spc="-40" dirty="0" err="1">
                <a:latin typeface="+mn-ea"/>
              </a:rPr>
              <a:t>ipad</a:t>
            </a:r>
            <a:r>
              <a:rPr kumimoji="1" lang="ko-KR" altLang="en-US" sz="1200" b="1" spc="-40" dirty="0">
                <a:latin typeface="+mn-ea"/>
              </a:rPr>
              <a:t>에서는  프로세서 </a:t>
            </a:r>
            <a:r>
              <a:rPr kumimoji="1" lang="en-US" altLang="ko-KR" sz="1200" b="1" spc="-40" dirty="0">
                <a:latin typeface="+mn-ea"/>
              </a:rPr>
              <a:t>(AP)</a:t>
            </a:r>
            <a:r>
              <a:rPr kumimoji="1" lang="ko-KR" altLang="en-US" sz="12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r>
              <a:rPr kumimoji="1" lang="en-US" altLang="ko-KR" sz="1200" b="1" spc="-40" dirty="0">
                <a:latin typeface="+mn-ea"/>
              </a:rPr>
              <a:t>7. </a:t>
            </a:r>
            <a:r>
              <a:rPr kumimoji="1" lang="ko-KR" altLang="en-US" sz="1000" dirty="0" err="1">
                <a:effectLst/>
              </a:rPr>
              <a:t>애플워치의</a:t>
            </a:r>
            <a:r>
              <a:rPr kumimoji="1" lang="ko-KR" altLang="en-US" sz="1000" dirty="0">
                <a:effectLst/>
              </a:rPr>
              <a:t> 경우엔 동일한 플랫폼을 장기간 활용함</a:t>
            </a:r>
            <a:r>
              <a:rPr kumimoji="1" lang="en-US" altLang="ko-KR" sz="1000" dirty="0">
                <a:effectLst/>
              </a:rPr>
              <a:t>.</a:t>
            </a:r>
            <a:r>
              <a:rPr kumimoji="1" lang="ko-KR" altLang="en-US" sz="1000" dirty="0">
                <a:effectLst/>
              </a:rPr>
              <a:t>  </a:t>
            </a:r>
            <a:r>
              <a:rPr kumimoji="1" lang="en-US" altLang="ko-KR" sz="1000" dirty="0">
                <a:effectLst/>
              </a:rPr>
              <a:t>(</a:t>
            </a:r>
            <a:r>
              <a:rPr kumimoji="1" lang="ko-KR" altLang="en-US" sz="1000" dirty="0">
                <a:effectLst/>
              </a:rPr>
              <a:t>심지어 </a:t>
            </a:r>
            <a:r>
              <a:rPr kumimoji="1" lang="ko-KR" altLang="en-US" sz="1000" dirty="0" err="1">
                <a:effectLst/>
              </a:rPr>
              <a:t>울트라에도</a:t>
            </a:r>
            <a:r>
              <a:rPr kumimoji="1" lang="en-US" altLang="ko-KR" sz="1000" dirty="0">
                <a:effectLst/>
              </a:rPr>
              <a:t>) . </a:t>
            </a:r>
          </a:p>
          <a:p>
            <a:r>
              <a:rPr kumimoji="1" lang="ko-KR" altLang="en-US" sz="1000" dirty="0">
                <a:effectLst/>
              </a:rPr>
              <a:t>즉</a:t>
            </a:r>
            <a:r>
              <a:rPr kumimoji="1" lang="en-US" altLang="ko-KR" sz="1000" dirty="0">
                <a:effectLst/>
              </a:rPr>
              <a:t>, </a:t>
            </a:r>
            <a:r>
              <a:rPr kumimoji="1" lang="ko-KR" altLang="en-US" sz="1000" dirty="0">
                <a:effectLst/>
              </a:rPr>
              <a:t>칩셋을 바꾸지 않고</a:t>
            </a:r>
            <a:r>
              <a:rPr kumimoji="1" lang="en-US" altLang="ko-KR" sz="1000" dirty="0">
                <a:effectLst/>
              </a:rPr>
              <a:t>, variant module </a:t>
            </a:r>
            <a:r>
              <a:rPr kumimoji="1" lang="ko-KR" altLang="en-US" sz="1000" dirty="0">
                <a:effectLst/>
              </a:rPr>
              <a:t>을 업그레이드 및 추가함으로써 성능을 차별화</a:t>
            </a:r>
            <a:r>
              <a:rPr kumimoji="1" lang="en-US" altLang="ko-KR" sz="1000" dirty="0">
                <a:effectLst/>
              </a:rPr>
              <a:t>.</a:t>
            </a:r>
          </a:p>
          <a:p>
            <a:endParaRPr kumimoji="1" lang="en-US" altLang="ko-KR" sz="1000" dirty="0">
              <a:effectLst/>
            </a:endParaRPr>
          </a:p>
          <a:p>
            <a:r>
              <a:rPr kumimoji="1" lang="ko-Kore-KR" altLang="en-US" sz="1000" dirty="0">
                <a:solidFill>
                  <a:schemeClr val="tx1"/>
                </a:solidFill>
              </a:rPr>
              <a:t>내부에서 기존 칩을 통해</a:t>
            </a:r>
            <a:r>
              <a:rPr kumimoji="1" lang="en-US" altLang="ko-Kore-KR" sz="1000" dirty="0">
                <a:solidFill>
                  <a:schemeClr val="tx1"/>
                </a:solidFill>
              </a:rPr>
              <a:t>, diff</a:t>
            </a:r>
            <a:r>
              <a:rPr kumimoji="1" lang="ko-Kore-KR" altLang="en-US" sz="1000" dirty="0">
                <a:solidFill>
                  <a:schemeClr val="tx1"/>
                </a:solidFill>
              </a:rPr>
              <a:t>를 할 수 있다면</a:t>
            </a:r>
            <a:r>
              <a:rPr kumimoji="1" lang="en-US" altLang="ko-Kore-KR" sz="1000" dirty="0">
                <a:solidFill>
                  <a:schemeClr val="tx1"/>
                </a:solidFill>
              </a:rPr>
              <a:t>, </a:t>
            </a:r>
          </a:p>
          <a:p>
            <a:r>
              <a:rPr kumimoji="1" lang="en-US" altLang="ko-Kore-KR" sz="1000" dirty="0">
                <a:solidFill>
                  <a:schemeClr val="tx1"/>
                </a:solidFill>
              </a:rPr>
              <a:t>cost</a:t>
            </a:r>
            <a:r>
              <a:rPr kumimoji="1" lang="ko-Kore-KR" altLang="en-US" sz="1000" dirty="0">
                <a:solidFill>
                  <a:schemeClr val="tx1"/>
                </a:solidFill>
              </a:rPr>
              <a:t> 및 기존 그대로 사용하는 점에서 </a:t>
            </a:r>
            <a:r>
              <a:rPr kumimoji="1" lang="en-US" altLang="ko-Kore-KR" sz="1000" dirty="0">
                <a:solidFill>
                  <a:schemeClr val="tx1"/>
                </a:solidFill>
              </a:rPr>
              <a:t>benefit</a:t>
            </a:r>
          </a:p>
          <a:p>
            <a:endParaRPr kumimoji="1" lang="en-US" altLang="ko-KR" sz="1000" dirty="0">
              <a:effectLst/>
            </a:endParaRPr>
          </a:p>
          <a:p>
            <a:r>
              <a:rPr kumimoji="1" lang="en-US" altLang="ko-KR" sz="1000" dirty="0"/>
              <a:t>8) </a:t>
            </a:r>
            <a:r>
              <a:rPr kumimoji="1" lang="ko-KR" altLang="en-US" sz="1000" b="1" dirty="0"/>
              <a:t>예를 들어 전체적으로 디스플레이 화질을 높이려고 하는데</a:t>
            </a:r>
            <a:r>
              <a:rPr kumimoji="1" lang="en-US" altLang="ko-KR" sz="1000" b="1" dirty="0"/>
              <a:t>, </a:t>
            </a:r>
            <a:r>
              <a:rPr kumimoji="1" lang="ko-KR" altLang="en-US" sz="1000" b="1" dirty="0"/>
              <a:t> 그러면 데이터의 양이 </a:t>
            </a:r>
            <a:r>
              <a:rPr kumimoji="1" lang="en-US" altLang="ko-KR" sz="1000" b="1" dirty="0"/>
              <a:t>5.4</a:t>
            </a:r>
            <a:r>
              <a:rPr kumimoji="1" lang="ko-KR" altLang="en-US" sz="1000" b="1" dirty="0"/>
              <a:t>배가 증가 </a:t>
            </a:r>
            <a:r>
              <a:rPr kumimoji="1" lang="en-US" altLang="ko-KR" sz="1000" b="1" dirty="0">
                <a:sym typeface="Wingdings" pitchFamily="2" charset="2"/>
              </a:rPr>
              <a:t> </a:t>
            </a:r>
            <a:r>
              <a:rPr kumimoji="1" lang="ko-KR" altLang="en-US" sz="1000" b="1" dirty="0">
                <a:sym typeface="Wingdings" pitchFamily="2" charset="2"/>
              </a:rPr>
              <a:t>어쩔 수 없이 </a:t>
            </a:r>
            <a:r>
              <a:rPr kumimoji="1" lang="en-US" altLang="ko-KR" sz="1000" b="1" dirty="0">
                <a:sym typeface="Wingdings" pitchFamily="2" charset="2"/>
              </a:rPr>
              <a:t>processor</a:t>
            </a:r>
            <a:r>
              <a:rPr kumimoji="1" lang="ko-KR" altLang="en-US" sz="1000" b="1" dirty="0">
                <a:sym typeface="Wingdings" pitchFamily="2" charset="2"/>
              </a:rPr>
              <a:t>가 발전되어야 함</a:t>
            </a:r>
            <a:r>
              <a:rPr kumimoji="1" lang="en-US" altLang="ko-KR" sz="1000" b="1" dirty="0">
                <a:sym typeface="Wingdings" pitchFamily="2" charset="2"/>
              </a:rPr>
              <a:t>.</a:t>
            </a:r>
            <a:endParaRPr kumimoji="1" lang="en-US" altLang="ko-KR" sz="1000" b="1" dirty="0">
              <a:effectLst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2023. 1. 10.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7ADD62-9CB3-4E54-9AF9-7237F1EB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18D0-F3B0-47BD-AF99-FC183E4C6233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4E71BC7-F9F6-4667-9B4F-B9CB0070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130DFE-0B8E-DE2F-07AD-31E3D3D2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4700"/>
              </p:ext>
            </p:extLst>
          </p:nvPr>
        </p:nvGraphicFramePr>
        <p:xfrm>
          <a:off x="453280" y="1245871"/>
          <a:ext cx="8237439" cy="48108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305">
                  <a:extLst>
                    <a:ext uri="{9D8B030D-6E8A-4147-A177-3AD203B41FA5}">
                      <a16:colId xmlns:a16="http://schemas.microsoft.com/office/drawing/2014/main" val="150870126"/>
                    </a:ext>
                  </a:extLst>
                </a:gridCol>
                <a:gridCol w="5585988">
                  <a:extLst>
                    <a:ext uri="{9D8B030D-6E8A-4147-A177-3AD203B41FA5}">
                      <a16:colId xmlns:a16="http://schemas.microsoft.com/office/drawing/2014/main" val="475459867"/>
                    </a:ext>
                  </a:extLst>
                </a:gridCol>
                <a:gridCol w="1312146">
                  <a:extLst>
                    <a:ext uri="{9D8B030D-6E8A-4147-A177-3AD203B41FA5}">
                      <a16:colId xmlns:a16="http://schemas.microsoft.com/office/drawing/2014/main" val="3145467596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발표자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제목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연구</a:t>
                      </a:r>
                      <a:r>
                        <a:rPr lang="en-US" altLang="ko-KR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논문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686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강소라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Aligning product modularity and supplier selection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8230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 err="1">
                          <a:latin typeface="+mn-ea"/>
                          <a:ea typeface="+mn-ea"/>
                        </a:rPr>
                        <a:t>조윤형</a:t>
                      </a:r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연구세미나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336221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임종욱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연구세미나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1406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이   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 실험 결과 요약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16298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유재상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Generational platform change management</a:t>
                      </a:r>
                      <a:endParaRPr lang="en-US" altLang="ko-KR" sz="1600" b="1" spc="-100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715624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99517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spc="-100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0453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900831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0114744-FE1A-BD4A-7495-3DB57DB4DFA2}"/>
              </a:ext>
            </a:extLst>
          </p:cNvPr>
          <p:cNvSpPr txBox="1">
            <a:spLocks/>
          </p:cNvSpPr>
          <p:nvPr/>
        </p:nvSpPr>
        <p:spPr>
          <a:xfrm>
            <a:off x="256614" y="232152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3175">
                  <a:solidFill>
                    <a:prstClr val="black">
                      <a:alpha val="10000"/>
                    </a:prstClr>
                  </a:solidFill>
                </a:ln>
                <a:cs typeface="Arial" panose="020B0604020202020204" pitchFamily="34" charset="0"/>
              </a:rPr>
              <a:t>연구실 세미나 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8D6DB-7BCD-8795-7C78-5ED37DD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34F3FD-6AE6-801D-F84B-7050AE67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F4ED44-9DCF-48A2-405A-F2C106A046DD}"/>
              </a:ext>
            </a:extLst>
          </p:cNvPr>
          <p:cNvSpPr/>
          <p:nvPr/>
        </p:nvSpPr>
        <p:spPr>
          <a:xfrm>
            <a:off x="113071" y="3573726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From Qualcomm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20AFB690-AC30-B4B7-1C82-A880F7CAF149}"/>
              </a:ext>
            </a:extLst>
          </p:cNvPr>
          <p:cNvSpPr txBox="1">
            <a:spLocks/>
          </p:cNvSpPr>
          <p:nvPr/>
        </p:nvSpPr>
        <p:spPr>
          <a:xfrm>
            <a:off x="256615" y="98661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Research Objective : (</a:t>
            </a:r>
            <a:r>
              <a:rPr lang="en-US" altLang="ko-KR" dirty="0"/>
              <a:t>Generational) platform change management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ED3042-9408-4871-A196-344E190A6AD1}"/>
              </a:ext>
            </a:extLst>
          </p:cNvPr>
          <p:cNvSpPr txBox="1"/>
          <p:nvPr/>
        </p:nvSpPr>
        <p:spPr>
          <a:xfrm>
            <a:off x="-593385" y="7328534"/>
            <a:ext cx="12527760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kumimoji="1" lang="en-US" altLang="ko-Kore-KR" sz="2000" b="1" spc="-40" dirty="0">
                <a:latin typeface="+mn-ea"/>
              </a:rPr>
              <a:t>Series </a:t>
            </a:r>
            <a:r>
              <a:rPr kumimoji="1" lang="ko-Kore-KR" altLang="en-US" sz="2000" b="1" spc="-40" dirty="0">
                <a:latin typeface="+mn-ea"/>
              </a:rPr>
              <a:t>형태 </a:t>
            </a:r>
            <a:r>
              <a:rPr kumimoji="1" lang="en-US" altLang="ko-Kore-KR" sz="2000" b="1" spc="-40" dirty="0">
                <a:latin typeface="+mn-ea"/>
              </a:rPr>
              <a:t>+ </a:t>
            </a:r>
            <a:r>
              <a:rPr kumimoji="1" lang="ko-Kore-KR" altLang="en-US" sz="2000" b="1" spc="-40" dirty="0">
                <a:latin typeface="+mn-ea"/>
              </a:rPr>
              <a:t>급을 나눔</a:t>
            </a:r>
            <a:endParaRPr kumimoji="1" lang="en-US" altLang="ko-Kore-KR" sz="2000" b="1" spc="-40" dirty="0">
              <a:latin typeface="+mn-ea"/>
            </a:endParaRPr>
          </a:p>
          <a:p>
            <a:pPr marL="457200" indent="-457200" algn="l">
              <a:buAutoNum type="arabicPeriod"/>
            </a:pPr>
            <a:r>
              <a:rPr kumimoji="1" lang="ko-Kore-KR" altLang="en-US" sz="2000" b="1" spc="-40" dirty="0">
                <a:latin typeface="+mn-ea"/>
              </a:rPr>
              <a:t>생각보다 더 다양한 범주 내에서 같은 플랫폼 </a:t>
            </a:r>
            <a:r>
              <a:rPr kumimoji="1" lang="en-US" altLang="ko-Kore-KR" sz="2000" b="1" spc="-40" dirty="0">
                <a:latin typeface="+mn-ea"/>
              </a:rPr>
              <a:t>(processor</a:t>
            </a:r>
            <a:r>
              <a:rPr kumimoji="1" lang="ko-Kore-KR" altLang="en-US" sz="2000" b="1" spc="-40" dirty="0">
                <a:latin typeface="+mn-ea"/>
              </a:rPr>
              <a:t> 공용화</a:t>
            </a:r>
            <a:r>
              <a:rPr kumimoji="1" lang="en-US" altLang="ko-Kore-KR" sz="20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2000" b="1" spc="-40" dirty="0">
                <a:latin typeface="+mn-ea"/>
              </a:rPr>
              <a:t>항상 </a:t>
            </a:r>
            <a:r>
              <a:rPr kumimoji="1" lang="en-US" altLang="ko-Kore-KR" sz="2000" b="1" spc="-40" dirty="0">
                <a:latin typeface="+mn-ea"/>
              </a:rPr>
              <a:t>SOTA (new version)</a:t>
            </a:r>
            <a:r>
              <a:rPr kumimoji="1" lang="ko-Kore-KR" altLang="en-US" sz="2000" b="1" spc="-40" dirty="0">
                <a:latin typeface="+mn-ea"/>
              </a:rPr>
              <a:t>을 선택하진 않음 </a:t>
            </a:r>
            <a:r>
              <a:rPr kumimoji="1" lang="en-US" altLang="ko-Kore-KR" sz="2000" b="1" spc="-40" dirty="0">
                <a:latin typeface="+mn-ea"/>
              </a:rPr>
              <a:t>(</a:t>
            </a:r>
            <a:r>
              <a:rPr kumimoji="1" lang="ko-Kore-KR" altLang="en-US" sz="2000" b="1" spc="-40" dirty="0">
                <a:latin typeface="+mn-ea"/>
              </a:rPr>
              <a:t>기존 것을 고수하거나</a:t>
            </a:r>
            <a:r>
              <a:rPr kumimoji="1" lang="en-US" altLang="ko-Kore-KR" sz="2000" b="1" spc="-40" dirty="0">
                <a:latin typeface="+mn-ea"/>
              </a:rPr>
              <a:t>, SOTA</a:t>
            </a:r>
            <a:r>
              <a:rPr kumimoji="1" lang="ko-Kore-KR" altLang="en-US" sz="2000" b="1" spc="-40" dirty="0">
                <a:latin typeface="+mn-ea"/>
              </a:rPr>
              <a:t>는 아닌 것을 선택</a:t>
            </a:r>
            <a:r>
              <a:rPr kumimoji="1" lang="en-US" altLang="ko-Kore-KR" sz="20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2000" b="1" spc="-40" dirty="0">
                <a:latin typeface="+mn-ea"/>
              </a:rPr>
              <a:t>회사마다 다 다른 전략</a:t>
            </a:r>
            <a:endParaRPr kumimoji="1" lang="en-US" altLang="ko-Kore-KR" sz="2000" b="1" spc="-40" dirty="0">
              <a:latin typeface="+mn-ea"/>
            </a:endParaRPr>
          </a:p>
          <a:p>
            <a:pPr algn="l"/>
            <a:r>
              <a:rPr kumimoji="1" lang="en-US" altLang="ko-KR" sz="2000" b="1" spc="-40" dirty="0">
                <a:latin typeface="+mn-ea"/>
              </a:rPr>
              <a:t>(</a:t>
            </a:r>
            <a:r>
              <a:rPr kumimoji="1" lang="ko-KR" altLang="en-US" sz="2000" b="1" spc="-40" dirty="0">
                <a:latin typeface="+mn-ea"/>
              </a:rPr>
              <a:t>기존 플랫폼을 그대로 모두 사용하거나</a:t>
            </a:r>
            <a:r>
              <a:rPr kumimoji="1" lang="en-US" altLang="ko-KR" sz="2000" b="1" spc="-40" dirty="0">
                <a:latin typeface="+mn-ea"/>
              </a:rPr>
              <a:t>, </a:t>
            </a:r>
            <a:r>
              <a:rPr kumimoji="1" lang="ko-KR" altLang="en-US" sz="2000" b="1" spc="-40" dirty="0">
                <a:latin typeface="+mn-ea"/>
              </a:rPr>
              <a:t>급을 나눠 </a:t>
            </a:r>
            <a:r>
              <a:rPr kumimoji="1" lang="en-US" altLang="ko-KR" sz="2000" b="1" spc="-40" dirty="0">
                <a:latin typeface="+mn-ea"/>
              </a:rPr>
              <a:t>flagship</a:t>
            </a:r>
            <a:r>
              <a:rPr kumimoji="1" lang="ko-KR" altLang="en-US" sz="2000" b="1" spc="-40" dirty="0">
                <a:latin typeface="+mn-ea"/>
              </a:rPr>
              <a:t>에만 투여를 하거나</a:t>
            </a:r>
            <a:r>
              <a:rPr kumimoji="1" lang="en-US" altLang="ko-KR" sz="2000" b="1" spc="-40" dirty="0">
                <a:latin typeface="+mn-ea"/>
              </a:rPr>
              <a:t>, </a:t>
            </a:r>
            <a:r>
              <a:rPr kumimoji="1" lang="ko-KR" altLang="en-US" sz="2000" b="1" spc="-40" dirty="0">
                <a:latin typeface="+mn-ea"/>
              </a:rPr>
              <a:t>모두 다 적용하거나</a:t>
            </a:r>
            <a:r>
              <a:rPr kumimoji="1" lang="en-US" altLang="ko-KR" sz="2000" b="1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2000" b="1" spc="-40" dirty="0">
                <a:latin typeface="+mn-ea"/>
              </a:rPr>
              <a:t>5. </a:t>
            </a:r>
            <a:r>
              <a:rPr kumimoji="1" lang="en-US" altLang="ko-Kore-KR" sz="2000" b="1" spc="-40" dirty="0" err="1">
                <a:latin typeface="+mn-ea"/>
              </a:rPr>
              <a:t>Iphone</a:t>
            </a:r>
            <a:r>
              <a:rPr kumimoji="1" lang="en-US" altLang="ko-Kore-KR" sz="2000" b="1" spc="-40" dirty="0">
                <a:latin typeface="+mn-ea"/>
              </a:rPr>
              <a:t> 14</a:t>
            </a:r>
            <a:r>
              <a:rPr kumimoji="1" lang="ko-Kore-KR" altLang="en-US" sz="2000" b="1" spc="-40" dirty="0">
                <a:latin typeface="+mn-ea"/>
              </a:rPr>
              <a:t>는 프로세서를 유지하는 대신</a:t>
            </a:r>
            <a:r>
              <a:rPr kumimoji="1" lang="en-US" altLang="ko-Kore-KR" sz="2000" b="1" spc="-40" dirty="0">
                <a:latin typeface="+mn-ea"/>
              </a:rPr>
              <a:t>, </a:t>
            </a:r>
            <a:r>
              <a:rPr kumimoji="1" lang="en-US" altLang="ko-KR" sz="2000" b="1" spc="-40" dirty="0">
                <a:latin typeface="+mn-ea"/>
              </a:rPr>
              <a:t>13 pro</a:t>
            </a:r>
            <a:r>
              <a:rPr kumimoji="1" lang="ko-KR" altLang="en-US" sz="2000" b="1" spc="-40" dirty="0">
                <a:latin typeface="+mn-ea"/>
              </a:rPr>
              <a:t>에 있던 </a:t>
            </a:r>
            <a:r>
              <a:rPr kumimoji="1" lang="en-US" altLang="ko-KR" sz="2000" b="1" spc="-40" dirty="0">
                <a:latin typeface="+mn-ea"/>
              </a:rPr>
              <a:t>exclusive </a:t>
            </a:r>
            <a:r>
              <a:rPr kumimoji="1" lang="ko-KR" altLang="en-US" sz="20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20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2000" b="1" spc="-40" dirty="0">
                <a:latin typeface="+mn-ea"/>
              </a:rPr>
              <a:t>6. </a:t>
            </a:r>
            <a:r>
              <a:rPr kumimoji="1" lang="ko-KR" altLang="en-US" sz="2000" b="1" spc="-40" dirty="0">
                <a:latin typeface="+mn-ea"/>
              </a:rPr>
              <a:t>반대로</a:t>
            </a:r>
            <a:r>
              <a:rPr kumimoji="1" lang="en-US" altLang="ko-KR" sz="2000" b="1" spc="-40" dirty="0">
                <a:latin typeface="+mn-ea"/>
              </a:rPr>
              <a:t> </a:t>
            </a:r>
            <a:r>
              <a:rPr kumimoji="1" lang="en-US" altLang="ko-KR" sz="2000" b="1" spc="-40" dirty="0" err="1">
                <a:latin typeface="+mn-ea"/>
              </a:rPr>
              <a:t>ipad</a:t>
            </a:r>
            <a:r>
              <a:rPr kumimoji="1" lang="ko-KR" altLang="en-US" sz="2000" b="1" spc="-40" dirty="0">
                <a:latin typeface="+mn-ea"/>
              </a:rPr>
              <a:t>에서는  프로세서 </a:t>
            </a:r>
            <a:r>
              <a:rPr kumimoji="1" lang="en-US" altLang="ko-KR" sz="2000" b="1" spc="-40" dirty="0">
                <a:latin typeface="+mn-ea"/>
              </a:rPr>
              <a:t>(AP)</a:t>
            </a:r>
            <a:r>
              <a:rPr kumimoji="1" lang="ko-KR" altLang="en-US" sz="20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2000" b="1" spc="-40" dirty="0">
                <a:latin typeface="+mn-ea"/>
              </a:rPr>
              <a:t>.</a:t>
            </a:r>
          </a:p>
          <a:p>
            <a:r>
              <a:rPr kumimoji="1" lang="en-US" altLang="ko-KR" sz="2000" b="1" spc="-40" dirty="0">
                <a:latin typeface="+mn-ea"/>
              </a:rPr>
              <a:t>7. </a:t>
            </a:r>
            <a:r>
              <a:rPr kumimoji="1" lang="ko-KR" altLang="en-US" sz="1400" dirty="0" err="1">
                <a:effectLst/>
              </a:rPr>
              <a:t>애플워치의</a:t>
            </a:r>
            <a:r>
              <a:rPr kumimoji="1" lang="ko-KR" altLang="en-US" sz="1400" dirty="0">
                <a:effectLst/>
              </a:rPr>
              <a:t> 경우엔 동일한 플랫폼을 장기간 활용함</a:t>
            </a:r>
            <a:r>
              <a:rPr kumimoji="1" lang="en-US" altLang="ko-KR" sz="1400" dirty="0">
                <a:effectLst/>
              </a:rPr>
              <a:t>.</a:t>
            </a:r>
            <a:r>
              <a:rPr kumimoji="1" lang="ko-KR" altLang="en-US" sz="1400" dirty="0">
                <a:effectLst/>
              </a:rPr>
              <a:t>  </a:t>
            </a:r>
            <a:r>
              <a:rPr kumimoji="1" lang="en-US" altLang="ko-KR" sz="1400" dirty="0">
                <a:effectLst/>
              </a:rPr>
              <a:t>(</a:t>
            </a:r>
            <a:r>
              <a:rPr kumimoji="1" lang="ko-KR" altLang="en-US" sz="1400" dirty="0">
                <a:effectLst/>
              </a:rPr>
              <a:t>심지어 </a:t>
            </a:r>
            <a:r>
              <a:rPr kumimoji="1" lang="ko-KR" altLang="en-US" sz="1400" dirty="0" err="1">
                <a:effectLst/>
              </a:rPr>
              <a:t>울트라에도</a:t>
            </a:r>
            <a:r>
              <a:rPr kumimoji="1" lang="en-US" altLang="ko-KR" sz="1400" dirty="0">
                <a:effectLst/>
              </a:rPr>
              <a:t>) . </a:t>
            </a:r>
          </a:p>
          <a:p>
            <a:r>
              <a:rPr kumimoji="1" lang="ko-KR" altLang="en-US" sz="1400" dirty="0">
                <a:effectLst/>
              </a:rPr>
              <a:t>즉</a:t>
            </a:r>
            <a:r>
              <a:rPr kumimoji="1" lang="en-US" altLang="ko-KR" sz="1400" dirty="0">
                <a:effectLst/>
              </a:rPr>
              <a:t>, </a:t>
            </a:r>
            <a:r>
              <a:rPr kumimoji="1" lang="ko-KR" altLang="en-US" sz="1400" dirty="0">
                <a:effectLst/>
              </a:rPr>
              <a:t>칩셋을 바꾸지 않고</a:t>
            </a:r>
            <a:r>
              <a:rPr kumimoji="1" lang="en-US" altLang="ko-KR" sz="1400" dirty="0">
                <a:effectLst/>
              </a:rPr>
              <a:t>, variant module </a:t>
            </a:r>
            <a:r>
              <a:rPr kumimoji="1" lang="ko-KR" altLang="en-US" sz="1400" dirty="0">
                <a:effectLst/>
              </a:rPr>
              <a:t>을 업그레이드 및 추가함으로써 성능을 차별화</a:t>
            </a:r>
            <a:r>
              <a:rPr kumimoji="1" lang="en-US" altLang="ko-KR" sz="1400" dirty="0">
                <a:effectLst/>
              </a:rPr>
              <a:t>.</a:t>
            </a:r>
          </a:p>
          <a:p>
            <a:r>
              <a:rPr kumimoji="1" lang="en-US" altLang="ko-KR" sz="1400" dirty="0"/>
              <a:t>8) </a:t>
            </a:r>
            <a:r>
              <a:rPr kumimoji="1" lang="ko-KR" altLang="en-US" sz="1400" b="1" dirty="0"/>
              <a:t>예를 들어 전체적으로 디스플레이 화질을 높이려고 하는데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 그러면 데이터의 양이 </a:t>
            </a:r>
            <a:r>
              <a:rPr kumimoji="1" lang="en-US" altLang="ko-KR" sz="1400" b="1" dirty="0"/>
              <a:t>5.4</a:t>
            </a:r>
            <a:r>
              <a:rPr kumimoji="1" lang="ko-KR" altLang="en-US" sz="1400" b="1" dirty="0"/>
              <a:t>배가 증가 </a:t>
            </a:r>
            <a:r>
              <a:rPr kumimoji="1" lang="en-US" altLang="ko-KR" sz="1400" b="1" dirty="0">
                <a:sym typeface="Wingdings" pitchFamily="2" charset="2"/>
              </a:rPr>
              <a:t> </a:t>
            </a:r>
            <a:r>
              <a:rPr kumimoji="1" lang="ko-KR" altLang="en-US" sz="1400" b="1" dirty="0">
                <a:sym typeface="Wingdings" pitchFamily="2" charset="2"/>
              </a:rPr>
              <a:t>어쩔 수 없이 </a:t>
            </a:r>
            <a:r>
              <a:rPr kumimoji="1" lang="en-US" altLang="ko-KR" sz="1400" b="1" dirty="0">
                <a:sym typeface="Wingdings" pitchFamily="2" charset="2"/>
              </a:rPr>
              <a:t>processor</a:t>
            </a:r>
            <a:r>
              <a:rPr kumimoji="1" lang="ko-KR" altLang="en-US" sz="1400" b="1" dirty="0">
                <a:sym typeface="Wingdings" pitchFamily="2" charset="2"/>
              </a:rPr>
              <a:t>가 발전되어야 함</a:t>
            </a:r>
            <a:r>
              <a:rPr kumimoji="1" lang="en-US" altLang="ko-KR" sz="1400" b="1" dirty="0">
                <a:sym typeface="Wingdings" pitchFamily="2" charset="2"/>
              </a:rPr>
              <a:t>.</a:t>
            </a:r>
            <a:endParaRPr kumimoji="1" lang="en-US" altLang="ko-KR" sz="1400" b="1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4D14C8-A656-74CA-1031-EAA6D264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2" y="2199511"/>
            <a:ext cx="1250729" cy="12313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62562E-7E1A-7B4A-BD88-FD1B5697649B}"/>
              </a:ext>
            </a:extLst>
          </p:cNvPr>
          <p:cNvSpPr/>
          <p:nvPr/>
        </p:nvSpPr>
        <p:spPr>
          <a:xfrm>
            <a:off x="113071" y="1620535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New processor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49C43D-DE54-4BA5-864E-F1640C19886A}"/>
              </a:ext>
            </a:extLst>
          </p:cNvPr>
          <p:cNvSpPr/>
          <p:nvPr/>
        </p:nvSpPr>
        <p:spPr>
          <a:xfrm>
            <a:off x="3517898" y="1508130"/>
            <a:ext cx="2159957" cy="1002669"/>
          </a:xfrm>
          <a:prstGeom prst="rect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 series</a:t>
            </a:r>
          </a:p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Z series</a:t>
            </a:r>
          </a:p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Tab series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05B57C-32DB-FB02-5052-8AA7B465B3DD}"/>
              </a:ext>
            </a:extLst>
          </p:cNvPr>
          <p:cNvSpPr/>
          <p:nvPr/>
        </p:nvSpPr>
        <p:spPr>
          <a:xfrm>
            <a:off x="3517898" y="2734326"/>
            <a:ext cx="2159957" cy="1002669"/>
          </a:xfrm>
          <a:prstGeom prst="rect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XIOMI 12 series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085A34-DBEE-6ECB-D36A-50F353FED71F}"/>
              </a:ext>
            </a:extLst>
          </p:cNvPr>
          <p:cNvSpPr txBox="1"/>
          <p:nvPr/>
        </p:nvSpPr>
        <p:spPr>
          <a:xfrm>
            <a:off x="2656672" y="3847166"/>
            <a:ext cx="331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SONY, Motorola, smart-appliance </a:t>
            </a:r>
            <a:r>
              <a:rPr kumimoji="1" lang="en-US" altLang="ko-Kore-KR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etc</a:t>
            </a:r>
            <a:endParaRPr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4CD110-5B96-0C4E-BF89-D286F5327FE3}"/>
              </a:ext>
            </a:extLst>
          </p:cNvPr>
          <p:cNvSpPr/>
          <p:nvPr/>
        </p:nvSpPr>
        <p:spPr>
          <a:xfrm>
            <a:off x="2001984" y="1830341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SAMSUNG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B1BEC5-6BFC-C919-E61F-5EC130E54F19}"/>
              </a:ext>
            </a:extLst>
          </p:cNvPr>
          <p:cNvSpPr/>
          <p:nvPr/>
        </p:nvSpPr>
        <p:spPr>
          <a:xfrm>
            <a:off x="2001984" y="2911794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XIOMI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17689-0128-D5A1-C8FD-894E16F12E56}"/>
              </a:ext>
            </a:extLst>
          </p:cNvPr>
          <p:cNvSpPr/>
          <p:nvPr/>
        </p:nvSpPr>
        <p:spPr>
          <a:xfrm>
            <a:off x="113070" y="695249"/>
            <a:ext cx="903092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일단은 </a:t>
            </a:r>
            <a:r>
              <a:rPr kumimoji="1" lang="en-US" altLang="ko-Kore-KR" b="1" dirty="0">
                <a:solidFill>
                  <a:schemeClr val="tx1"/>
                </a:solidFill>
              </a:rPr>
              <a:t>processor</a:t>
            </a:r>
            <a:r>
              <a:rPr kumimoji="1" lang="ko-Kore-KR" altLang="en-US" b="1" dirty="0">
                <a:solidFill>
                  <a:schemeClr val="tx1"/>
                </a:solidFill>
              </a:rPr>
              <a:t>의 변화 유무를 플랫폼의 변화 유무로 생각하겠다</a:t>
            </a:r>
            <a:r>
              <a:rPr kumimoji="1" lang="en-US" altLang="ko-Kore-KR" b="1" dirty="0">
                <a:solidFill>
                  <a:schemeClr val="tx1"/>
                </a:solidFill>
              </a:rPr>
              <a:t>.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21C8F0-7A67-4C6C-8FB5-7B6DF12BA525}"/>
              </a:ext>
            </a:extLst>
          </p:cNvPr>
          <p:cNvSpPr/>
          <p:nvPr/>
        </p:nvSpPr>
        <p:spPr>
          <a:xfrm>
            <a:off x="6308835" y="1897004"/>
            <a:ext cx="2835164" cy="1201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en-US" altLang="ko-Kore-KR" b="1" dirty="0">
                <a:solidFill>
                  <a:srgbClr val="FF0000"/>
                </a:solidFill>
              </a:rPr>
              <a:t>supply shortage</a:t>
            </a:r>
          </a:p>
          <a:p>
            <a:pPr marL="342900" indent="-342900">
              <a:buAutoNum type="arabicParenR"/>
            </a:pPr>
            <a:r>
              <a:rPr kumimoji="1" lang="en-US" altLang="ko-Kore-KR" b="1" dirty="0">
                <a:solidFill>
                  <a:srgbClr val="FF0000"/>
                </a:solidFill>
              </a:rPr>
              <a:t>Supply variance (risk)</a:t>
            </a:r>
          </a:p>
          <a:p>
            <a:pPr marL="342900" indent="-342900">
              <a:buAutoNum type="arabicParenR"/>
            </a:pPr>
            <a:r>
              <a:rPr kumimoji="1" lang="en-US" altLang="ko-Kore-KR" b="1" dirty="0">
                <a:solidFill>
                  <a:schemeClr val="tx1"/>
                </a:solidFill>
              </a:rPr>
              <a:t>disru</a:t>
            </a:r>
            <a:r>
              <a:rPr kumimoji="1" lang="en-US" altLang="ko-KR" b="1" dirty="0">
                <a:solidFill>
                  <a:schemeClr val="tx1"/>
                </a:solidFill>
              </a:rPr>
              <a:t>ption</a:t>
            </a:r>
            <a:endParaRPr kumimoji="1" lang="en-US" altLang="ko-Kore-KR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EDFA8F-86A9-79E4-978E-3C3D81646579}"/>
              </a:ext>
            </a:extLst>
          </p:cNvPr>
          <p:cNvSpPr/>
          <p:nvPr/>
        </p:nvSpPr>
        <p:spPr>
          <a:xfrm>
            <a:off x="113071" y="4801317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Constraint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FF0819B-533B-A190-3485-B15952482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34" y="5474708"/>
            <a:ext cx="573287" cy="75603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6CD7BB9C-915B-5C76-E503-2D027256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00" y="5474708"/>
            <a:ext cx="573287" cy="75603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6556D73-148D-FA70-DD9E-0F938E18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3" y="5474708"/>
            <a:ext cx="573287" cy="75603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7F0541B6-9121-F768-0260-F16FEDF11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29" y="5474708"/>
            <a:ext cx="573287" cy="756038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B26096C-F339-11C5-EF12-B4D855B0BA9B}"/>
              </a:ext>
            </a:extLst>
          </p:cNvPr>
          <p:cNvSpPr/>
          <p:nvPr/>
        </p:nvSpPr>
        <p:spPr>
          <a:xfrm>
            <a:off x="1716422" y="5461560"/>
            <a:ext cx="1726880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Disruption</a:t>
            </a: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Supply capability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아래쪽 화살표[D] 75">
            <a:extLst>
              <a:ext uri="{FF2B5EF4-FFF2-40B4-BE49-F238E27FC236}">
                <a16:creationId xmlns:a16="http://schemas.microsoft.com/office/drawing/2014/main" id="{30D78A52-BED0-FBD6-D641-25C624BEB4F6}"/>
              </a:ext>
            </a:extLst>
          </p:cNvPr>
          <p:cNvSpPr/>
          <p:nvPr/>
        </p:nvSpPr>
        <p:spPr>
          <a:xfrm>
            <a:off x="7051596" y="3238185"/>
            <a:ext cx="863440" cy="12210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821BB4-E4E4-4A93-2129-BF82B1ED4DB8}"/>
              </a:ext>
            </a:extLst>
          </p:cNvPr>
          <p:cNvSpPr/>
          <p:nvPr/>
        </p:nvSpPr>
        <p:spPr>
          <a:xfrm>
            <a:off x="5049078" y="5003330"/>
            <a:ext cx="3917889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내부에서의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differentiation 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(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수평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 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수직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)</a:t>
            </a:r>
            <a:endParaRPr kumimoji="1" lang="en-US" altLang="ko-Kore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외부의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supply capacity risk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E6A1FB-EF15-CE9F-FB65-607CEE5D5024}"/>
              </a:ext>
            </a:extLst>
          </p:cNvPr>
          <p:cNvSpPr/>
          <p:nvPr/>
        </p:nvSpPr>
        <p:spPr>
          <a:xfrm>
            <a:off x="5080847" y="5788465"/>
            <a:ext cx="3917889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Platform</a:t>
            </a:r>
            <a:r>
              <a:rPr kumimoji="1" lang="ko-Kore-KR" altLang="en-US" sz="1600" b="1" dirty="0">
                <a:solidFill>
                  <a:srgbClr val="C00000"/>
                </a:solidFill>
              </a:rPr>
              <a:t>을 정하자 </a:t>
            </a:r>
            <a:r>
              <a:rPr kumimoji="1" lang="en-US" altLang="ko-Kore-KR" sz="1600" b="1" dirty="0">
                <a:solidFill>
                  <a:srgbClr val="C00000"/>
                </a:solidFill>
              </a:rPr>
              <a:t>?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/ module configuration ?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86FD64F-5DA0-69A1-D879-65EF4DE6B3D3}"/>
              </a:ext>
            </a:extLst>
          </p:cNvPr>
          <p:cNvSpPr txBox="1">
            <a:spLocks/>
          </p:cNvSpPr>
          <p:nvPr/>
        </p:nvSpPr>
        <p:spPr>
          <a:xfrm>
            <a:off x="6394890" y="-600282"/>
            <a:ext cx="274911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Module</a:t>
            </a:r>
            <a:r>
              <a:rPr lang="ko-KR" altLang="en-US" b="0" dirty="0"/>
              <a:t> </a:t>
            </a:r>
            <a:r>
              <a:rPr lang="en-US" altLang="ko-KR" b="0" dirty="0"/>
              <a:t>selection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6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F0022-6A10-9F97-6657-0BDA47D8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5B0D3-2B25-665D-8440-DF6023E9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7B6F-14E4-E79F-284C-31BC11771E8F}"/>
              </a:ext>
            </a:extLst>
          </p:cNvPr>
          <p:cNvSpPr txBox="1"/>
          <p:nvPr/>
        </p:nvSpPr>
        <p:spPr>
          <a:xfrm>
            <a:off x="336207" y="3264010"/>
            <a:ext cx="7228733" cy="3363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b="1" dirty="0"/>
              <a:t>Processor 하나를 가지고 플랫폼으로 보기엔 한계</a:t>
            </a:r>
            <a:r>
              <a:rPr lang="ko-Kore-KR" altLang="en-US" dirty="0"/>
              <a:t>가 있다.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Family 라고 하는 것에 대한 약간의 이질감.         </a:t>
            </a:r>
            <a:br>
              <a:rPr lang="en-US" altLang="ko-Kore-KR" dirty="0"/>
            </a:br>
            <a:r>
              <a:rPr lang="ko-Kore-KR" altLang="en-US" dirty="0"/>
              <a:t>(ex) S22 시리즈 전체 vs 같은 프로세서 공유)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계속 이러한 변화가 일어난다면, scale 사이에서의 괴리가 커질 것.        </a:t>
            </a:r>
            <a:br>
              <a:rPr lang="en-US" altLang="ko-Kore-KR" dirty="0"/>
            </a:br>
            <a:r>
              <a:rPr lang="ko-Kore-KR" altLang="en-US" dirty="0"/>
              <a:t> - 더더욱 Hard problem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아직 수학적으로 어떻게 보일 것인지에 대한 구체가 없음. </a:t>
            </a:r>
            <a:br>
              <a:rPr lang="en-US" altLang="ko-Kore-KR" dirty="0"/>
            </a:br>
            <a:r>
              <a:rPr lang="ko-Kore-KR" altLang="en-US" dirty="0"/>
              <a:t>- </a:t>
            </a:r>
            <a:r>
              <a:rPr lang="ko-Kore-KR" altLang="en-US" b="1" dirty="0"/>
              <a:t>어떻게 series 별로의 차이 &amp; horizontal 에서의 등급차이 </a:t>
            </a:r>
            <a:br>
              <a:rPr lang="en-US" altLang="ko-Kore-KR" dirty="0"/>
            </a:br>
            <a:r>
              <a:rPr lang="ko-Kore-KR" altLang="en-US" dirty="0"/>
              <a:t>- </a:t>
            </a:r>
            <a:r>
              <a:rPr lang="ko-Kore-KR" altLang="en-US" b="1" dirty="0"/>
              <a:t>supply risk (물량 자체 / 물량에 대한 variance) handling 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8597533-2B66-63F1-65B8-C2E1FEBFE44A}"/>
              </a:ext>
            </a:extLst>
          </p:cNvPr>
          <p:cNvCxnSpPr>
            <a:cxnSpLocks/>
          </p:cNvCxnSpPr>
          <p:nvPr/>
        </p:nvCxnSpPr>
        <p:spPr>
          <a:xfrm>
            <a:off x="0" y="325274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9ED649-0BBB-9290-BFAF-0E9549E4D514}"/>
              </a:ext>
            </a:extLst>
          </p:cNvPr>
          <p:cNvGrpSpPr/>
          <p:nvPr/>
        </p:nvGrpSpPr>
        <p:grpSpPr>
          <a:xfrm>
            <a:off x="137994" y="46684"/>
            <a:ext cx="9030929" cy="3217326"/>
            <a:chOff x="137994" y="3455865"/>
            <a:chExt cx="9030929" cy="321732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5FD305-1540-7929-A8FC-63C865C56E0C}"/>
                </a:ext>
              </a:extLst>
            </p:cNvPr>
            <p:cNvSpPr txBox="1"/>
            <p:nvPr/>
          </p:nvSpPr>
          <p:spPr>
            <a:xfrm>
              <a:off x="149736" y="5877630"/>
              <a:ext cx="25636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dirty="0">
                  <a:solidFill>
                    <a:srgbClr val="FF0000"/>
                  </a:solidFill>
                </a:rPr>
                <a:t>Strength</a:t>
              </a:r>
              <a:r>
                <a:rPr lang="en-US" altLang="ko-Kore-KR" dirty="0"/>
                <a:t> : Differential</a:t>
              </a:r>
            </a:p>
            <a:p>
              <a:r>
                <a:rPr lang="en-US" altLang="ko-Kore-KR" dirty="0">
                  <a:solidFill>
                    <a:srgbClr val="1D6FA9"/>
                  </a:solidFill>
                </a:rPr>
                <a:t>Shortage</a:t>
              </a:r>
              <a:r>
                <a:rPr lang="en-US" altLang="ko-Kore-KR" dirty="0"/>
                <a:t> : Cost , supply risk</a:t>
              </a:r>
              <a:endParaRPr lang="ko-Kore-KR" altLang="en-US" dirty="0"/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D4E20427-29AC-7458-6BDD-BBDFA70F9ED2}"/>
                </a:ext>
              </a:extLst>
            </p:cNvPr>
            <p:cNvGrpSpPr/>
            <p:nvPr/>
          </p:nvGrpSpPr>
          <p:grpSpPr>
            <a:xfrm>
              <a:off x="169436" y="3988727"/>
              <a:ext cx="2543948" cy="1817382"/>
              <a:chOff x="169436" y="3889337"/>
              <a:chExt cx="2543948" cy="181738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B3B6966-6E68-2EE2-9AB9-ECA12C253480}"/>
                  </a:ext>
                </a:extLst>
              </p:cNvPr>
              <p:cNvSpPr/>
              <p:nvPr/>
            </p:nvSpPr>
            <p:spPr>
              <a:xfrm>
                <a:off x="287944" y="4001415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7A70359-55E2-AC90-63FB-867D0476B0BC}"/>
                  </a:ext>
                </a:extLst>
              </p:cNvPr>
              <p:cNvSpPr/>
              <p:nvPr/>
            </p:nvSpPr>
            <p:spPr>
              <a:xfrm>
                <a:off x="287944" y="4552402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B05CD15-FBB1-7544-4BB4-2E7A87F8D225}"/>
                  </a:ext>
                </a:extLst>
              </p:cNvPr>
              <p:cNvSpPr/>
              <p:nvPr/>
            </p:nvSpPr>
            <p:spPr>
              <a:xfrm>
                <a:off x="287944" y="5126830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01A4A26A-72FD-9B0D-03EA-F623F7597C31}"/>
                  </a:ext>
                </a:extLst>
              </p:cNvPr>
              <p:cNvSpPr/>
              <p:nvPr/>
            </p:nvSpPr>
            <p:spPr>
              <a:xfrm>
                <a:off x="1086730" y="5126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45398ED-A638-4E4B-8F54-88651209F6B5}"/>
                  </a:ext>
                </a:extLst>
              </p:cNvPr>
              <p:cNvSpPr/>
              <p:nvPr/>
            </p:nvSpPr>
            <p:spPr>
              <a:xfrm>
                <a:off x="169436" y="3889337"/>
                <a:ext cx="2543948" cy="1817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6BEC2BE3-9A0D-5F3E-236D-7E46D66DD418}"/>
                  </a:ext>
                </a:extLst>
              </p:cNvPr>
              <p:cNvGrpSpPr/>
              <p:nvPr/>
            </p:nvGrpSpPr>
            <p:grpSpPr>
              <a:xfrm>
                <a:off x="1885516" y="3964368"/>
                <a:ext cx="568169" cy="495133"/>
                <a:chOff x="4445265" y="3927322"/>
                <a:chExt cx="568169" cy="495133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97BB755C-67A5-085B-6AC8-5B9FF8579983}"/>
                    </a:ext>
                  </a:extLst>
                </p:cNvPr>
                <p:cNvSpPr/>
                <p:nvPr/>
              </p:nvSpPr>
              <p:spPr>
                <a:xfrm>
                  <a:off x="4494413" y="3953828"/>
                  <a:ext cx="421041" cy="4686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F41D84F-D93E-0306-A54C-3E2E35327BA3}"/>
                    </a:ext>
                  </a:extLst>
                </p:cNvPr>
                <p:cNvSpPr txBox="1"/>
                <p:nvPr/>
              </p:nvSpPr>
              <p:spPr>
                <a:xfrm>
                  <a:off x="4445265" y="3927322"/>
                  <a:ext cx="568169" cy="455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ore-KR" dirty="0">
                      <a:solidFill>
                        <a:schemeClr val="bg1"/>
                      </a:solidFill>
                    </a:rPr>
                    <a:t>new</a:t>
                  </a:r>
                  <a:endParaRPr lang="ko-Kore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AA0B4129-5BF4-875E-C3C6-66F9185BBA2D}"/>
                  </a:ext>
                </a:extLst>
              </p:cNvPr>
              <p:cNvGrpSpPr/>
              <p:nvPr/>
            </p:nvGrpSpPr>
            <p:grpSpPr>
              <a:xfrm>
                <a:off x="1885516" y="4552948"/>
                <a:ext cx="568169" cy="495133"/>
                <a:chOff x="4445265" y="3927322"/>
                <a:chExt cx="568169" cy="495133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277D1CA4-D27E-7441-83C8-870896DA6206}"/>
                    </a:ext>
                  </a:extLst>
                </p:cNvPr>
                <p:cNvSpPr/>
                <p:nvPr/>
              </p:nvSpPr>
              <p:spPr>
                <a:xfrm>
                  <a:off x="4494413" y="3953828"/>
                  <a:ext cx="421041" cy="4686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0D82591-7DA6-4AF9-EDF0-F29F6B28AF58}"/>
                    </a:ext>
                  </a:extLst>
                </p:cNvPr>
                <p:cNvSpPr txBox="1"/>
                <p:nvPr/>
              </p:nvSpPr>
              <p:spPr>
                <a:xfrm>
                  <a:off x="4445265" y="3927322"/>
                  <a:ext cx="568169" cy="455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ore-KR" dirty="0">
                      <a:solidFill>
                        <a:schemeClr val="bg1"/>
                      </a:solidFill>
                    </a:rPr>
                    <a:t>new</a:t>
                  </a:r>
                  <a:endParaRPr lang="ko-Kore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4E2FA71-1E98-0ECB-253C-8FEC7C15435D}"/>
                  </a:ext>
                </a:extLst>
              </p:cNvPr>
              <p:cNvGrpSpPr/>
              <p:nvPr/>
            </p:nvGrpSpPr>
            <p:grpSpPr>
              <a:xfrm>
                <a:off x="1885516" y="5079722"/>
                <a:ext cx="568169" cy="495133"/>
                <a:chOff x="4445265" y="3927322"/>
                <a:chExt cx="568169" cy="495133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D62DE389-8071-5D3A-3EFC-02BBD3DC7685}"/>
                    </a:ext>
                  </a:extLst>
                </p:cNvPr>
                <p:cNvSpPr/>
                <p:nvPr/>
              </p:nvSpPr>
              <p:spPr>
                <a:xfrm>
                  <a:off x="4494413" y="3953828"/>
                  <a:ext cx="421041" cy="4686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2C5D887-E6B8-A085-85C5-103140CB2098}"/>
                    </a:ext>
                  </a:extLst>
                </p:cNvPr>
                <p:cNvSpPr txBox="1"/>
                <p:nvPr/>
              </p:nvSpPr>
              <p:spPr>
                <a:xfrm>
                  <a:off x="4445265" y="3927322"/>
                  <a:ext cx="568169" cy="455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ore-KR" dirty="0">
                      <a:solidFill>
                        <a:schemeClr val="bg1"/>
                      </a:solidFill>
                    </a:rPr>
                    <a:t>new</a:t>
                  </a:r>
                  <a:endParaRPr lang="ko-Kore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A96D1EF9-0B11-662A-4A77-ABFF72258F2A}"/>
                  </a:ext>
                </a:extLst>
              </p:cNvPr>
              <p:cNvSpPr/>
              <p:nvPr/>
            </p:nvSpPr>
            <p:spPr>
              <a:xfrm>
                <a:off x="1086730" y="4540422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A3564FC5-A11C-F908-F8D0-7CA9DEBA79D6}"/>
                  </a:ext>
                </a:extLst>
              </p:cNvPr>
              <p:cNvSpPr/>
              <p:nvPr/>
            </p:nvSpPr>
            <p:spPr>
              <a:xfrm>
                <a:off x="1086730" y="3983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8C759C16-5D71-88D2-8CC8-71D5C4698FA7}"/>
                </a:ext>
              </a:extLst>
            </p:cNvPr>
            <p:cNvGrpSpPr/>
            <p:nvPr/>
          </p:nvGrpSpPr>
          <p:grpSpPr>
            <a:xfrm>
              <a:off x="3300262" y="3988727"/>
              <a:ext cx="2543948" cy="1817382"/>
              <a:chOff x="169436" y="3889337"/>
              <a:chExt cx="2543948" cy="1817382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6E8D93CC-CC8B-873F-619F-B712D6F5C928}"/>
                  </a:ext>
                </a:extLst>
              </p:cNvPr>
              <p:cNvSpPr/>
              <p:nvPr/>
            </p:nvSpPr>
            <p:spPr>
              <a:xfrm>
                <a:off x="287944" y="4001415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187F033F-4768-4067-46A0-8651DCE09B33}"/>
                  </a:ext>
                </a:extLst>
              </p:cNvPr>
              <p:cNvSpPr/>
              <p:nvPr/>
            </p:nvSpPr>
            <p:spPr>
              <a:xfrm>
                <a:off x="287944" y="4552402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1082236D-CB01-9083-A17D-B513133D785B}"/>
                  </a:ext>
                </a:extLst>
              </p:cNvPr>
              <p:cNvSpPr/>
              <p:nvPr/>
            </p:nvSpPr>
            <p:spPr>
              <a:xfrm>
                <a:off x="287944" y="5126830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AB42C3E9-5242-9CA6-822C-C3C01EF700BE}"/>
                  </a:ext>
                </a:extLst>
              </p:cNvPr>
              <p:cNvSpPr/>
              <p:nvPr/>
            </p:nvSpPr>
            <p:spPr>
              <a:xfrm>
                <a:off x="1086730" y="5126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8FA59BD7-4A6F-8826-142E-3853F7537311}"/>
                  </a:ext>
                </a:extLst>
              </p:cNvPr>
              <p:cNvSpPr/>
              <p:nvPr/>
            </p:nvSpPr>
            <p:spPr>
              <a:xfrm>
                <a:off x="1086730" y="4001415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0A991301-1061-D299-BC46-B4687B2866F3}"/>
                  </a:ext>
                </a:extLst>
              </p:cNvPr>
              <p:cNvSpPr/>
              <p:nvPr/>
            </p:nvSpPr>
            <p:spPr>
              <a:xfrm>
                <a:off x="1086730" y="4552402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060061-994F-2D87-6A17-4DCDC6D96BE0}"/>
                  </a:ext>
                </a:extLst>
              </p:cNvPr>
              <p:cNvSpPr/>
              <p:nvPr/>
            </p:nvSpPr>
            <p:spPr>
              <a:xfrm>
                <a:off x="169436" y="3889337"/>
                <a:ext cx="2543948" cy="1817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E81D2F66-EF54-9611-EB86-4B47D5C67658}"/>
                  </a:ext>
                </a:extLst>
              </p:cNvPr>
              <p:cNvGrpSpPr/>
              <p:nvPr/>
            </p:nvGrpSpPr>
            <p:grpSpPr>
              <a:xfrm>
                <a:off x="1885516" y="3964368"/>
                <a:ext cx="568169" cy="495133"/>
                <a:chOff x="4445265" y="3927322"/>
                <a:chExt cx="568169" cy="495133"/>
              </a:xfrm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D6CA199-0507-4819-24E5-CFE867E4E300}"/>
                    </a:ext>
                  </a:extLst>
                </p:cNvPr>
                <p:cNvSpPr/>
                <p:nvPr/>
              </p:nvSpPr>
              <p:spPr>
                <a:xfrm>
                  <a:off x="4494413" y="3953828"/>
                  <a:ext cx="421041" cy="4686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5636D3D-ACE3-50D8-9338-E61D55C51680}"/>
                    </a:ext>
                  </a:extLst>
                </p:cNvPr>
                <p:cNvSpPr txBox="1"/>
                <p:nvPr/>
              </p:nvSpPr>
              <p:spPr>
                <a:xfrm>
                  <a:off x="4445265" y="3927322"/>
                  <a:ext cx="568169" cy="455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ore-KR" dirty="0">
                      <a:solidFill>
                        <a:schemeClr val="bg1"/>
                      </a:solidFill>
                    </a:rPr>
                    <a:t>new</a:t>
                  </a:r>
                  <a:endParaRPr lang="ko-Kore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02356FF-CF4B-18AE-38BC-3F010B71D39F}"/>
                  </a:ext>
                </a:extLst>
              </p:cNvPr>
              <p:cNvSpPr txBox="1"/>
              <p:nvPr/>
            </p:nvSpPr>
            <p:spPr>
              <a:xfrm>
                <a:off x="1885516" y="4552948"/>
                <a:ext cx="568169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ore-KR" dirty="0">
                    <a:solidFill>
                      <a:schemeClr val="bg1"/>
                    </a:solidFill>
                  </a:rPr>
                  <a:t>new</a:t>
                </a:r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DC83F6C3-4793-F4A6-3BDF-9BD4733F08AF}"/>
                  </a:ext>
                </a:extLst>
              </p:cNvPr>
              <p:cNvSpPr/>
              <p:nvPr/>
            </p:nvSpPr>
            <p:spPr>
              <a:xfrm>
                <a:off x="1931556" y="5126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C670C4C-64DE-31B5-9994-241E08C53104}"/>
                  </a:ext>
                </a:extLst>
              </p:cNvPr>
              <p:cNvSpPr/>
              <p:nvPr/>
            </p:nvSpPr>
            <p:spPr>
              <a:xfrm>
                <a:off x="1931556" y="4552402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A97F861C-8210-AB54-09AA-84A00797AE8B}"/>
                </a:ext>
              </a:extLst>
            </p:cNvPr>
            <p:cNvGrpSpPr/>
            <p:nvPr/>
          </p:nvGrpSpPr>
          <p:grpSpPr>
            <a:xfrm>
              <a:off x="6431088" y="3988727"/>
              <a:ext cx="2543948" cy="1817382"/>
              <a:chOff x="169436" y="3889337"/>
              <a:chExt cx="2543948" cy="1817382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AA7BB330-29F7-FF23-D456-EAEA74F75CB7}"/>
                  </a:ext>
                </a:extLst>
              </p:cNvPr>
              <p:cNvSpPr/>
              <p:nvPr/>
            </p:nvSpPr>
            <p:spPr>
              <a:xfrm>
                <a:off x="287944" y="4001415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528FB4C5-519A-BEC0-DBC3-F90ECB436C50}"/>
                  </a:ext>
                </a:extLst>
              </p:cNvPr>
              <p:cNvSpPr/>
              <p:nvPr/>
            </p:nvSpPr>
            <p:spPr>
              <a:xfrm>
                <a:off x="287944" y="4552402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09B7D0B6-1C2A-8ED5-28C0-C1BE3CB9525C}"/>
                  </a:ext>
                </a:extLst>
              </p:cNvPr>
              <p:cNvSpPr/>
              <p:nvPr/>
            </p:nvSpPr>
            <p:spPr>
              <a:xfrm>
                <a:off x="287944" y="5126830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69535A3E-6A43-4DAA-375A-B572C47656FA}"/>
                  </a:ext>
                </a:extLst>
              </p:cNvPr>
              <p:cNvSpPr/>
              <p:nvPr/>
            </p:nvSpPr>
            <p:spPr>
              <a:xfrm>
                <a:off x="1086730" y="5126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262C112D-DD81-9108-ACDC-D23E89345231}"/>
                  </a:ext>
                </a:extLst>
              </p:cNvPr>
              <p:cNvSpPr/>
              <p:nvPr/>
            </p:nvSpPr>
            <p:spPr>
              <a:xfrm>
                <a:off x="1086730" y="4001415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C00F70D1-1A43-65E4-EBB7-47BA5C13ADBF}"/>
                  </a:ext>
                </a:extLst>
              </p:cNvPr>
              <p:cNvSpPr/>
              <p:nvPr/>
            </p:nvSpPr>
            <p:spPr>
              <a:xfrm>
                <a:off x="1086730" y="4552402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24B43924-085F-8AC6-A7B7-9819198D5713}"/>
                  </a:ext>
                </a:extLst>
              </p:cNvPr>
              <p:cNvSpPr/>
              <p:nvPr/>
            </p:nvSpPr>
            <p:spPr>
              <a:xfrm>
                <a:off x="169436" y="3889337"/>
                <a:ext cx="2543948" cy="1817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E9A70BD0-F33D-CB1F-F576-EA04E9FCFF92}"/>
                  </a:ext>
                </a:extLst>
              </p:cNvPr>
              <p:cNvSpPr/>
              <p:nvPr/>
            </p:nvSpPr>
            <p:spPr>
              <a:xfrm>
                <a:off x="1934664" y="3990874"/>
                <a:ext cx="421041" cy="468627"/>
              </a:xfrm>
              <a:prstGeom prst="ellipse">
                <a:avLst/>
              </a:prstGeom>
              <a:solidFill>
                <a:srgbClr val="BD77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E4BF0203-4290-43D1-79A5-C3911732EFF2}"/>
                  </a:ext>
                </a:extLst>
              </p:cNvPr>
              <p:cNvSpPr/>
              <p:nvPr/>
            </p:nvSpPr>
            <p:spPr>
              <a:xfrm>
                <a:off x="1934664" y="4579454"/>
                <a:ext cx="421041" cy="468627"/>
              </a:xfrm>
              <a:prstGeom prst="ellipse">
                <a:avLst/>
              </a:prstGeom>
              <a:solidFill>
                <a:srgbClr val="BD77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BF3BF223-F8E5-560D-028D-317824973E0B}"/>
                  </a:ext>
                </a:extLst>
              </p:cNvPr>
              <p:cNvSpPr/>
              <p:nvPr/>
            </p:nvSpPr>
            <p:spPr>
              <a:xfrm>
                <a:off x="1934664" y="5106228"/>
                <a:ext cx="421041" cy="468627"/>
              </a:xfrm>
              <a:prstGeom prst="ellipse">
                <a:avLst/>
              </a:prstGeom>
              <a:solidFill>
                <a:srgbClr val="BD77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0158E90-232E-B336-F624-8C1117C25D2E}"/>
                </a:ext>
              </a:extLst>
            </p:cNvPr>
            <p:cNvSpPr txBox="1"/>
            <p:nvPr/>
          </p:nvSpPr>
          <p:spPr>
            <a:xfrm>
              <a:off x="6460144" y="5877630"/>
              <a:ext cx="25148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dirty="0">
                  <a:solidFill>
                    <a:srgbClr val="FF0000"/>
                  </a:solidFill>
                </a:rPr>
                <a:t>Strength</a:t>
              </a:r>
              <a:r>
                <a:rPr lang="en-US" altLang="ko-Kore-KR" dirty="0"/>
                <a:t> : Cost, supply risk</a:t>
              </a:r>
            </a:p>
            <a:p>
              <a:r>
                <a:rPr lang="en-US" altLang="ko-Kore-KR" dirty="0">
                  <a:solidFill>
                    <a:srgbClr val="1D6FA9"/>
                  </a:solidFill>
                </a:rPr>
                <a:t>Shortage</a:t>
              </a:r>
              <a:r>
                <a:rPr lang="en-US" altLang="ko-Kore-KR" dirty="0"/>
                <a:t> : Differential</a:t>
              </a:r>
              <a:endParaRPr lang="ko-Kore-KR" altLang="en-US" dirty="0"/>
            </a:p>
          </p:txBody>
        </p:sp>
        <p:sp>
          <p:nvSpPr>
            <p:cNvPr id="179" name="왼쪽/오른쪽 화살표[L] 178">
              <a:extLst>
                <a:ext uri="{FF2B5EF4-FFF2-40B4-BE49-F238E27FC236}">
                  <a16:creationId xmlns:a16="http://schemas.microsoft.com/office/drawing/2014/main" id="{094208B0-536E-0037-1DD2-6EDCC9E9562E}"/>
                </a:ext>
              </a:extLst>
            </p:cNvPr>
            <p:cNvSpPr/>
            <p:nvPr/>
          </p:nvSpPr>
          <p:spPr>
            <a:xfrm>
              <a:off x="3225102" y="6026860"/>
              <a:ext cx="2693795" cy="347870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7C85017-C2BE-B273-A3B6-26946F32FECA}"/>
                </a:ext>
              </a:extLst>
            </p:cNvPr>
            <p:cNvSpPr txBox="1"/>
            <p:nvPr/>
          </p:nvSpPr>
          <p:spPr>
            <a:xfrm>
              <a:off x="3225102" y="6303859"/>
              <a:ext cx="26937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b="1" dirty="0">
                  <a:solidFill>
                    <a:sysClr val="windowText" lastClr="000000"/>
                  </a:solidFill>
                </a:rPr>
                <a:t>Trade-off</a:t>
              </a:r>
              <a:endParaRPr lang="ko-Kore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CE6485F-B056-E203-6209-F3A126021D26}"/>
                </a:ext>
              </a:extLst>
            </p:cNvPr>
            <p:cNvSpPr/>
            <p:nvPr/>
          </p:nvSpPr>
          <p:spPr>
            <a:xfrm>
              <a:off x="137994" y="3455865"/>
              <a:ext cx="9030929" cy="436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2400" b="1" dirty="0">
                  <a:solidFill>
                    <a:schemeClr val="tx1"/>
                  </a:solidFill>
                </a:rPr>
                <a:t>Summary</a:t>
              </a:r>
              <a:endParaRPr kumimoji="1" lang="ko-Kore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B0155A2-C81B-371A-8BA6-82E593FD4475}"/>
                </a:ext>
              </a:extLst>
            </p:cNvPr>
            <p:cNvSpPr/>
            <p:nvPr/>
          </p:nvSpPr>
          <p:spPr>
            <a:xfrm>
              <a:off x="1874053" y="4068239"/>
              <a:ext cx="529609" cy="168551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AD55EB0-0600-93CA-BDC9-D57B3B6E2950}"/>
                </a:ext>
              </a:extLst>
            </p:cNvPr>
            <p:cNvSpPr/>
            <p:nvPr/>
          </p:nvSpPr>
          <p:spPr>
            <a:xfrm>
              <a:off x="5004879" y="4068239"/>
              <a:ext cx="529609" cy="525803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" name="원형 화살표[C] 6">
            <a:extLst>
              <a:ext uri="{FF2B5EF4-FFF2-40B4-BE49-F238E27FC236}">
                <a16:creationId xmlns:a16="http://schemas.microsoft.com/office/drawing/2014/main" id="{68CE2927-F554-662A-A61F-F0C4D6BC39AE}"/>
              </a:ext>
            </a:extLst>
          </p:cNvPr>
          <p:cNvSpPr/>
          <p:nvPr/>
        </p:nvSpPr>
        <p:spPr>
          <a:xfrm>
            <a:off x="1473581" y="399340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원형 화살표[C] 7">
            <a:extLst>
              <a:ext uri="{FF2B5EF4-FFF2-40B4-BE49-F238E27FC236}">
                <a16:creationId xmlns:a16="http://schemas.microsoft.com/office/drawing/2014/main" id="{C7CB7A30-A32C-DCFA-3667-E1A4F5066C4D}"/>
              </a:ext>
            </a:extLst>
          </p:cNvPr>
          <p:cNvSpPr/>
          <p:nvPr/>
        </p:nvSpPr>
        <p:spPr>
          <a:xfrm>
            <a:off x="4596791" y="399340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원형 화살표[C] 8">
            <a:extLst>
              <a:ext uri="{FF2B5EF4-FFF2-40B4-BE49-F238E27FC236}">
                <a16:creationId xmlns:a16="http://schemas.microsoft.com/office/drawing/2014/main" id="{00495845-CBF0-1E93-D416-BBD4B5A24025}"/>
              </a:ext>
            </a:extLst>
          </p:cNvPr>
          <p:cNvSpPr/>
          <p:nvPr/>
        </p:nvSpPr>
        <p:spPr>
          <a:xfrm>
            <a:off x="7720001" y="399340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6DA41C-85A3-7229-3365-AC6C5482FF74}"/>
              </a:ext>
            </a:extLst>
          </p:cNvPr>
          <p:cNvSpPr/>
          <p:nvPr/>
        </p:nvSpPr>
        <p:spPr>
          <a:xfrm>
            <a:off x="1373314" y="563155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A9DC16-6A0E-09E2-3307-2F7FFFDBB4F9}"/>
              </a:ext>
            </a:extLst>
          </p:cNvPr>
          <p:cNvSpPr/>
          <p:nvPr/>
        </p:nvSpPr>
        <p:spPr>
          <a:xfrm>
            <a:off x="4484649" y="52519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15D734-1561-4822-BF58-810593695196}"/>
              </a:ext>
            </a:extLst>
          </p:cNvPr>
          <p:cNvSpPr/>
          <p:nvPr/>
        </p:nvSpPr>
        <p:spPr>
          <a:xfrm>
            <a:off x="7667236" y="52519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B6AEB-CA0B-90AC-2B0F-DCA62DA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3DE872-11CE-4C87-1C8A-D475EB83B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0B9178D-807A-AF26-6A26-CDB4ABC66A4E}"/>
              </a:ext>
            </a:extLst>
          </p:cNvPr>
          <p:cNvSpPr txBox="1">
            <a:spLocks/>
          </p:cNvSpPr>
          <p:nvPr/>
        </p:nvSpPr>
        <p:spPr>
          <a:xfrm>
            <a:off x="275733" y="748765"/>
            <a:ext cx="6295844" cy="259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dirty="0"/>
              <a:t>Electric product with platform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매번 </a:t>
            </a:r>
            <a:r>
              <a:rPr lang="en-US" altLang="ko-KR" sz="1600" dirty="0"/>
              <a:t>platform component </a:t>
            </a:r>
            <a:r>
              <a:rPr lang="ko-KR" altLang="en-US" sz="1600" dirty="0"/>
              <a:t>가 바뀐다</a:t>
            </a:r>
            <a:r>
              <a:rPr lang="en-US" altLang="ko-KR" sz="1600" dirty="0"/>
              <a:t>. (chipset,</a:t>
            </a:r>
            <a:r>
              <a:rPr lang="ko-KR" altLang="en-US" sz="1600" dirty="0"/>
              <a:t> </a:t>
            </a:r>
            <a:r>
              <a:rPr lang="en-US" altLang="ko-KR" sz="1600" dirty="0"/>
              <a:t>transistor, circuit, processor)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이에 대한 </a:t>
            </a:r>
            <a:r>
              <a:rPr lang="en-US" altLang="ko-KR" sz="1600" dirty="0"/>
              <a:t>spec </a:t>
            </a:r>
            <a:r>
              <a:rPr lang="ko-KR" altLang="en-US" sz="1600" dirty="0"/>
              <a:t>및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는 타회사</a:t>
            </a:r>
            <a:r>
              <a:rPr lang="en-US" altLang="ko-KR" sz="1600" dirty="0"/>
              <a:t>(strong</a:t>
            </a:r>
            <a:r>
              <a:rPr lang="ko-KR" altLang="en-US" sz="1600" dirty="0"/>
              <a:t> </a:t>
            </a:r>
            <a:r>
              <a:rPr lang="en-US" altLang="ko-KR" sz="1600" dirty="0"/>
              <a:t>OEM)</a:t>
            </a:r>
            <a:r>
              <a:rPr lang="ko-KR" altLang="en-US" sz="1600" dirty="0"/>
              <a:t>로부터 제공 받음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이로 인해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, platform architecture</a:t>
            </a:r>
            <a:r>
              <a:rPr lang="ko-KR" altLang="en-US" sz="1600" dirty="0">
                <a:solidFill>
                  <a:srgbClr val="FF0000"/>
                </a:solidFill>
                <a:sym typeface="Wingdings" pitchFamily="2" charset="2"/>
              </a:rPr>
              <a:t> 자체가 변경 및 수정되는 빈도 증가</a:t>
            </a:r>
            <a:b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ex) processor</a:t>
            </a:r>
            <a:r>
              <a:rPr lang="ko-KR" altLang="en-US" sz="1600" dirty="0">
                <a:sym typeface="Wingdings" pitchFamily="2" charset="2"/>
              </a:rPr>
              <a:t>의 변화를 지원하기 위한 </a:t>
            </a:r>
            <a:r>
              <a:rPr lang="en-US" altLang="ko-KR" sz="1600" dirty="0">
                <a:sym typeface="Wingdings" pitchFamily="2" charset="2"/>
              </a:rPr>
              <a:t>Platform architecture </a:t>
            </a:r>
            <a:r>
              <a:rPr lang="ko-KR" altLang="en-US" sz="1600" dirty="0">
                <a:sym typeface="Wingdings" pitchFamily="2" charset="2"/>
              </a:rPr>
              <a:t>수정</a:t>
            </a:r>
            <a:endParaRPr lang="en-US" altLang="ko-KR" sz="16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69C43-7FB0-A5D0-2ACC-F4CDB6A8126D}"/>
              </a:ext>
            </a:extLst>
          </p:cNvPr>
          <p:cNvSpPr txBox="1"/>
          <p:nvPr/>
        </p:nvSpPr>
        <p:spPr>
          <a:xfrm>
            <a:off x="5096867" y="3236878"/>
            <a:ext cx="42559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Platform module </a:t>
            </a:r>
            <a:r>
              <a:rPr kumimoji="1" lang="ko-Kore-KR" altLang="en-US" sz="1600" spc="-40" dirty="0">
                <a:latin typeface="+mn-ea"/>
              </a:rPr>
              <a:t>내에서 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ko-Kore-KR" altLang="en-US" sz="1600" spc="-40" dirty="0">
                <a:latin typeface="+mn-ea"/>
              </a:rPr>
              <a:t>이 변화를 어떻게 대쳐하는가 </a:t>
            </a:r>
            <a:endParaRPr kumimoji="1" lang="en-US" altLang="ko-Kore-KR" sz="1600" spc="-40" dirty="0">
              <a:latin typeface="+mn-ea"/>
            </a:endParaRPr>
          </a:p>
          <a:p>
            <a:pPr algn="ctr"/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b="1" spc="-40" dirty="0">
                <a:solidFill>
                  <a:srgbClr val="FF0000"/>
                </a:solidFill>
                <a:latin typeface="+mn-ea"/>
              </a:rPr>
              <a:t>platform architecture</a:t>
            </a:r>
            <a:r>
              <a:rPr kumimoji="1" lang="en-US" altLang="ko-Kore-KR" sz="1600" spc="-40" dirty="0">
                <a:latin typeface="+mn-ea"/>
              </a:rPr>
              <a:t>)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41C19-F08E-B06A-E8F4-CBC5AC6FA249}"/>
              </a:ext>
            </a:extLst>
          </p:cNvPr>
          <p:cNvSpPr txBox="1"/>
          <p:nvPr/>
        </p:nvSpPr>
        <p:spPr>
          <a:xfrm>
            <a:off x="5096866" y="5074549"/>
            <a:ext cx="41520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Platform </a:t>
            </a:r>
            <a:r>
              <a:rPr kumimoji="1" lang="ko-Kore-KR" altLang="en-US" sz="1600" spc="-40" dirty="0">
                <a:latin typeface="+mn-ea"/>
              </a:rPr>
              <a:t>내의 </a:t>
            </a:r>
            <a:r>
              <a:rPr kumimoji="1" lang="en-US" altLang="ko-Kore-KR" sz="1600" spc="-40" dirty="0">
                <a:latin typeface="+mn-ea"/>
              </a:rPr>
              <a:t>stability vs adaptability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다른 </a:t>
            </a:r>
            <a:r>
              <a:rPr kumimoji="1" lang="en-US" altLang="ko-Kore-KR" sz="1600" spc="-40" dirty="0">
                <a:latin typeface="+mn-ea"/>
              </a:rPr>
              <a:t>D</a:t>
            </a:r>
            <a:r>
              <a:rPr kumimoji="1" lang="en-US" altLang="ko-KR" sz="1600" spc="-40" dirty="0">
                <a:latin typeface="+mn-ea"/>
              </a:rPr>
              <a:t>omain (OEM, Variant component)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719C4D6-6C66-0419-566C-C1341389F2BE}"/>
              </a:ext>
            </a:extLst>
          </p:cNvPr>
          <p:cNvSpPr txBox="1">
            <a:spLocks/>
          </p:cNvSpPr>
          <p:nvPr/>
        </p:nvSpPr>
        <p:spPr>
          <a:xfrm>
            <a:off x="256615" y="98661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Research Objective : </a:t>
            </a:r>
            <a:r>
              <a:rPr lang="en-US" altLang="ko-KR" dirty="0"/>
              <a:t>Generational platform change management</a:t>
            </a:r>
            <a:endParaRPr lang="ko-KR" altLang="en-US" dirty="0"/>
          </a:p>
        </p:txBody>
      </p:sp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AEFD6C3C-0A25-9EA9-B79C-02095DA1059F}"/>
              </a:ext>
            </a:extLst>
          </p:cNvPr>
          <p:cNvSpPr/>
          <p:nvPr/>
        </p:nvSpPr>
        <p:spPr>
          <a:xfrm>
            <a:off x="6975288" y="4156973"/>
            <a:ext cx="499101" cy="7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5126D049-B701-4064-7977-CE8FC0AC4049}"/>
              </a:ext>
            </a:extLst>
          </p:cNvPr>
          <p:cNvSpPr/>
          <p:nvPr/>
        </p:nvSpPr>
        <p:spPr>
          <a:xfrm rot="10800000">
            <a:off x="9640644" y="4629671"/>
            <a:ext cx="499101" cy="7058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0ABEC79-9103-C5E3-0831-03562933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644" y="755848"/>
            <a:ext cx="3931730" cy="205689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3EF533-A3E2-2FDE-9676-270D7FE5CFCA}"/>
              </a:ext>
            </a:extLst>
          </p:cNvPr>
          <p:cNvGrpSpPr/>
          <p:nvPr/>
        </p:nvGrpSpPr>
        <p:grpSpPr>
          <a:xfrm>
            <a:off x="327992" y="2861878"/>
            <a:ext cx="4763934" cy="2698003"/>
            <a:chOff x="320773" y="530608"/>
            <a:chExt cx="4763934" cy="269800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60BB5E-7841-E060-BF91-E2B2CB29C4E3}"/>
                </a:ext>
              </a:extLst>
            </p:cNvPr>
            <p:cNvGrpSpPr/>
            <p:nvPr/>
          </p:nvGrpSpPr>
          <p:grpSpPr>
            <a:xfrm>
              <a:off x="320773" y="530608"/>
              <a:ext cx="4763934" cy="2524401"/>
              <a:chOff x="420242" y="350879"/>
              <a:chExt cx="4763934" cy="252440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29AE38B-646E-0D74-FBA3-9F700CB5D3D7}"/>
                  </a:ext>
                </a:extLst>
              </p:cNvPr>
              <p:cNvSpPr/>
              <p:nvPr/>
            </p:nvSpPr>
            <p:spPr>
              <a:xfrm>
                <a:off x="432283" y="591599"/>
                <a:ext cx="4751893" cy="2283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C31A49F-646D-EDCA-0F26-D216B5697227}"/>
                  </a:ext>
                </a:extLst>
              </p:cNvPr>
              <p:cNvSpPr/>
              <p:nvPr/>
            </p:nvSpPr>
            <p:spPr>
              <a:xfrm>
                <a:off x="1571455" y="1092553"/>
                <a:ext cx="1763539" cy="10383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8E929C3-BEF7-192C-616D-63D2A640CF9D}"/>
                  </a:ext>
                </a:extLst>
              </p:cNvPr>
              <p:cNvSpPr/>
              <p:nvPr/>
            </p:nvSpPr>
            <p:spPr>
              <a:xfrm>
                <a:off x="1851085" y="1160890"/>
                <a:ext cx="222636" cy="2226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삼각형 33">
                <a:extLst>
                  <a:ext uri="{FF2B5EF4-FFF2-40B4-BE49-F238E27FC236}">
                    <a16:creationId xmlns:a16="http://schemas.microsoft.com/office/drawing/2014/main" id="{1AAC4946-1E3E-DEBC-93BC-1F1FEF0BE46F}"/>
                  </a:ext>
                </a:extLst>
              </p:cNvPr>
              <p:cNvSpPr/>
              <p:nvPr/>
            </p:nvSpPr>
            <p:spPr>
              <a:xfrm>
                <a:off x="2637745" y="1160890"/>
                <a:ext cx="249896" cy="215428"/>
              </a:xfrm>
              <a:prstGeom prst="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48C4FF4B-03A4-DF0A-B8BF-AF3477317009}"/>
                  </a:ext>
                </a:extLst>
              </p:cNvPr>
              <p:cNvSpPr/>
              <p:nvPr/>
            </p:nvSpPr>
            <p:spPr>
              <a:xfrm>
                <a:off x="1851085" y="1808109"/>
                <a:ext cx="206734" cy="20673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정오각형[R] 35">
                <a:extLst>
                  <a:ext uri="{FF2B5EF4-FFF2-40B4-BE49-F238E27FC236}">
                    <a16:creationId xmlns:a16="http://schemas.microsoft.com/office/drawing/2014/main" id="{09C41C90-2479-1909-A876-E2A92B594205}"/>
                  </a:ext>
                </a:extLst>
              </p:cNvPr>
              <p:cNvSpPr/>
              <p:nvPr/>
            </p:nvSpPr>
            <p:spPr>
              <a:xfrm>
                <a:off x="2167286" y="1376318"/>
                <a:ext cx="397046" cy="378140"/>
              </a:xfrm>
              <a:prstGeom prst="pent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*</a:t>
                </a:r>
                <a:endParaRPr kumimoji="1" lang="ko-Kore-KR" altLang="en-US" dirty="0"/>
              </a:p>
            </p:txBody>
          </p:sp>
          <p:sp>
            <p:nvSpPr>
              <p:cNvPr id="37" name="십자형[C] 36">
                <a:extLst>
                  <a:ext uri="{FF2B5EF4-FFF2-40B4-BE49-F238E27FC236}">
                    <a16:creationId xmlns:a16="http://schemas.microsoft.com/office/drawing/2014/main" id="{413B136D-F626-0812-3F35-D9B473AE9F1C}"/>
                  </a:ext>
                </a:extLst>
              </p:cNvPr>
              <p:cNvSpPr/>
              <p:nvPr/>
            </p:nvSpPr>
            <p:spPr>
              <a:xfrm>
                <a:off x="2637745" y="1826898"/>
                <a:ext cx="187945" cy="187945"/>
              </a:xfrm>
              <a:prstGeom prst="plu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사다리꼴[T] 37">
                <a:extLst>
                  <a:ext uri="{FF2B5EF4-FFF2-40B4-BE49-F238E27FC236}">
                    <a16:creationId xmlns:a16="http://schemas.microsoft.com/office/drawing/2014/main" id="{23D1763B-8AAD-DE74-DDF6-C8ED3DBE064B}"/>
                  </a:ext>
                </a:extLst>
              </p:cNvPr>
              <p:cNvSpPr/>
              <p:nvPr/>
            </p:nvSpPr>
            <p:spPr>
              <a:xfrm>
                <a:off x="3006132" y="1435838"/>
                <a:ext cx="307214" cy="168051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9D6E9003-02B9-D1E6-5661-4AE5EE00BB6A}"/>
                  </a:ext>
                </a:extLst>
              </p:cNvPr>
              <p:cNvCxnSpPr>
                <a:stCxn id="33" idx="6"/>
                <a:endCxn id="34" idx="1"/>
              </p:cNvCxnSpPr>
              <p:nvPr/>
            </p:nvCxnSpPr>
            <p:spPr>
              <a:xfrm flipV="1">
                <a:off x="2073721" y="1268604"/>
                <a:ext cx="626498" cy="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846C0CE8-6493-E5AE-84FB-F292E7F6A3CA}"/>
                  </a:ext>
                </a:extLst>
              </p:cNvPr>
              <p:cNvCxnSpPr>
                <a:cxnSpLocks/>
                <a:stCxn id="33" idx="5"/>
                <a:endCxn id="36" idx="1"/>
              </p:cNvCxnSpPr>
              <p:nvPr/>
            </p:nvCxnSpPr>
            <p:spPr>
              <a:xfrm>
                <a:off x="2041117" y="1350922"/>
                <a:ext cx="126169" cy="169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A9DCBEEF-A2B8-D662-D085-A926F3322A58}"/>
                  </a:ext>
                </a:extLst>
              </p:cNvPr>
              <p:cNvCxnSpPr>
                <a:cxnSpLocks/>
                <a:stCxn id="35" idx="3"/>
                <a:endCxn id="36" idx="2"/>
              </p:cNvCxnSpPr>
              <p:nvPr/>
            </p:nvCxnSpPr>
            <p:spPr>
              <a:xfrm flipV="1">
                <a:off x="2057819" y="1754457"/>
                <a:ext cx="185296" cy="1570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495C7692-4BA0-972C-6E96-59D49686A3B8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2057819" y="1911476"/>
                <a:ext cx="579926" cy="9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[R] 42">
                <a:extLst>
                  <a:ext uri="{FF2B5EF4-FFF2-40B4-BE49-F238E27FC236}">
                    <a16:creationId xmlns:a16="http://schemas.microsoft.com/office/drawing/2014/main" id="{E49FFD81-6AAA-1144-46D0-205F2D4E6A7E}"/>
                  </a:ext>
                </a:extLst>
              </p:cNvPr>
              <p:cNvCxnSpPr>
                <a:cxnSpLocks/>
                <a:stCxn id="34" idx="3"/>
                <a:endCxn id="36" idx="5"/>
              </p:cNvCxnSpPr>
              <p:nvPr/>
            </p:nvCxnSpPr>
            <p:spPr>
              <a:xfrm flipH="1">
                <a:off x="2564332" y="1376318"/>
                <a:ext cx="198361" cy="1444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166BE185-41C6-6CC1-9A48-8C3B4ED2526B}"/>
                  </a:ext>
                </a:extLst>
              </p:cNvPr>
              <p:cNvCxnSpPr>
                <a:cxnSpLocks/>
                <a:stCxn id="38" idx="1"/>
                <a:endCxn id="36" idx="5"/>
              </p:cNvCxnSpPr>
              <p:nvPr/>
            </p:nvCxnSpPr>
            <p:spPr>
              <a:xfrm flipH="1">
                <a:off x="2564332" y="1519864"/>
                <a:ext cx="462806" cy="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BF99E041-BE60-03CE-57BD-7B21274BA062}"/>
                  </a:ext>
                </a:extLst>
              </p:cNvPr>
              <p:cNvCxnSpPr>
                <a:cxnSpLocks/>
                <a:stCxn id="37" idx="0"/>
                <a:endCxn id="36" idx="4"/>
              </p:cNvCxnSpPr>
              <p:nvPr/>
            </p:nvCxnSpPr>
            <p:spPr>
              <a:xfrm flipH="1" flipV="1">
                <a:off x="2488503" y="1754457"/>
                <a:ext cx="243215" cy="724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[R] 45">
                <a:extLst>
                  <a:ext uri="{FF2B5EF4-FFF2-40B4-BE49-F238E27FC236}">
                    <a16:creationId xmlns:a16="http://schemas.microsoft.com/office/drawing/2014/main" id="{5B73EEE9-682D-3861-E127-E63235B9144A}"/>
                  </a:ext>
                </a:extLst>
              </p:cNvPr>
              <p:cNvCxnSpPr>
                <a:cxnSpLocks/>
                <a:stCxn id="34" idx="4"/>
                <a:endCxn id="38" idx="0"/>
              </p:cNvCxnSpPr>
              <p:nvPr/>
            </p:nvCxnSpPr>
            <p:spPr>
              <a:xfrm>
                <a:off x="2887641" y="1376318"/>
                <a:ext cx="272098" cy="59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삼각형 46">
                <a:extLst>
                  <a:ext uri="{FF2B5EF4-FFF2-40B4-BE49-F238E27FC236}">
                    <a16:creationId xmlns:a16="http://schemas.microsoft.com/office/drawing/2014/main" id="{C69E16A3-739C-F229-1326-CBD762709868}"/>
                  </a:ext>
                </a:extLst>
              </p:cNvPr>
              <p:cNvSpPr/>
              <p:nvPr/>
            </p:nvSpPr>
            <p:spPr>
              <a:xfrm rot="18884492">
                <a:off x="528157" y="646549"/>
                <a:ext cx="781777" cy="629752"/>
              </a:xfrm>
              <a:prstGeom prst="triangl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0ED6038-BA5B-EA6A-6E2B-165D8B6FF335}"/>
                  </a:ext>
                </a:extLst>
              </p:cNvPr>
              <p:cNvSpPr/>
              <p:nvPr/>
            </p:nvSpPr>
            <p:spPr>
              <a:xfrm>
                <a:off x="807727" y="850107"/>
                <a:ext cx="148055" cy="148055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8AF9B7A1-3D0B-285C-1B67-57DCE0F447D2}"/>
                  </a:ext>
                </a:extLst>
              </p:cNvPr>
              <p:cNvSpPr/>
              <p:nvPr/>
            </p:nvSpPr>
            <p:spPr>
              <a:xfrm>
                <a:off x="852415" y="1120027"/>
                <a:ext cx="148055" cy="14805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다이아몬드 49">
                <a:extLst>
                  <a:ext uri="{FF2B5EF4-FFF2-40B4-BE49-F238E27FC236}">
                    <a16:creationId xmlns:a16="http://schemas.microsoft.com/office/drawing/2014/main" id="{0878D129-F6AC-450C-D09F-445970DFE3DE}"/>
                  </a:ext>
                </a:extLst>
              </p:cNvPr>
              <p:cNvSpPr/>
              <p:nvPr/>
            </p:nvSpPr>
            <p:spPr>
              <a:xfrm>
                <a:off x="1052501" y="898967"/>
                <a:ext cx="174504" cy="148055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B4B86BDC-506D-00E9-2DC8-FE7563DCE457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881755" y="998162"/>
                <a:ext cx="44688" cy="121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3E35F4F2-CC17-6CA6-4A22-0B352E394E2A}"/>
                  </a:ext>
                </a:extLst>
              </p:cNvPr>
              <p:cNvCxnSpPr>
                <a:cxnSpLocks/>
                <a:stCxn id="49" idx="3"/>
                <a:endCxn id="50" idx="2"/>
              </p:cNvCxnSpPr>
              <p:nvPr/>
            </p:nvCxnSpPr>
            <p:spPr>
              <a:xfrm flipV="1">
                <a:off x="1000470" y="1047022"/>
                <a:ext cx="139283" cy="147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B97D45B0-F39D-D95E-F339-B6C0E91C07C9}"/>
                  </a:ext>
                </a:extLst>
              </p:cNvPr>
              <p:cNvCxnSpPr>
                <a:cxnSpLocks/>
                <a:stCxn id="48" idx="7"/>
                <a:endCxn id="50" idx="0"/>
              </p:cNvCxnSpPr>
              <p:nvPr/>
            </p:nvCxnSpPr>
            <p:spPr>
              <a:xfrm>
                <a:off x="934100" y="871789"/>
                <a:ext cx="205653" cy="271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사다리꼴[T] 53">
                <a:extLst>
                  <a:ext uri="{FF2B5EF4-FFF2-40B4-BE49-F238E27FC236}">
                    <a16:creationId xmlns:a16="http://schemas.microsoft.com/office/drawing/2014/main" id="{FAA02475-36E5-E444-2A83-1B9C7CCA0327}"/>
                  </a:ext>
                </a:extLst>
              </p:cNvPr>
              <p:cNvSpPr/>
              <p:nvPr/>
            </p:nvSpPr>
            <p:spPr>
              <a:xfrm>
                <a:off x="542950" y="2130950"/>
                <a:ext cx="874899" cy="577349"/>
              </a:xfrm>
              <a:prstGeom prst="trapezoid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6BA2D7C4-6D3D-5D34-E75C-A88B24A9AE3B}"/>
                  </a:ext>
                </a:extLst>
              </p:cNvPr>
              <p:cNvSpPr/>
              <p:nvPr/>
            </p:nvSpPr>
            <p:spPr>
              <a:xfrm>
                <a:off x="818197" y="2254766"/>
                <a:ext cx="321556" cy="32155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육각형[H] 55">
                <a:extLst>
                  <a:ext uri="{FF2B5EF4-FFF2-40B4-BE49-F238E27FC236}">
                    <a16:creationId xmlns:a16="http://schemas.microsoft.com/office/drawing/2014/main" id="{87C48518-6020-3BB1-6F49-B061CADCDA4F}"/>
                  </a:ext>
                </a:extLst>
              </p:cNvPr>
              <p:cNvSpPr/>
              <p:nvPr/>
            </p:nvSpPr>
            <p:spPr>
              <a:xfrm rot="1043924">
                <a:off x="3548496" y="697617"/>
                <a:ext cx="1027818" cy="653911"/>
              </a:xfrm>
              <a:prstGeom prst="hexagon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0BC86AF4-0734-614A-8765-82F548501678}"/>
                  </a:ext>
                </a:extLst>
              </p:cNvPr>
              <p:cNvSpPr/>
              <p:nvPr/>
            </p:nvSpPr>
            <p:spPr>
              <a:xfrm rot="2058698">
                <a:off x="3796153" y="695983"/>
                <a:ext cx="222636" cy="222636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499EA6BF-8161-99C9-CAD4-ABBBE2F240D9}"/>
                  </a:ext>
                </a:extLst>
              </p:cNvPr>
              <p:cNvSpPr/>
              <p:nvPr/>
            </p:nvSpPr>
            <p:spPr>
              <a:xfrm rot="2058698">
                <a:off x="3683591" y="988094"/>
                <a:ext cx="206734" cy="206734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십자형[C] 58">
                <a:extLst>
                  <a:ext uri="{FF2B5EF4-FFF2-40B4-BE49-F238E27FC236}">
                    <a16:creationId xmlns:a16="http://schemas.microsoft.com/office/drawing/2014/main" id="{0AB3FC8C-D560-066D-3947-A124742722BF}"/>
                  </a:ext>
                </a:extLst>
              </p:cNvPr>
              <p:cNvSpPr/>
              <p:nvPr/>
            </p:nvSpPr>
            <p:spPr>
              <a:xfrm rot="2058698">
                <a:off x="4012831" y="1100080"/>
                <a:ext cx="187945" cy="187945"/>
              </a:xfrm>
              <a:prstGeom prst="plus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사다리꼴[T] 59">
                <a:extLst>
                  <a:ext uri="{FF2B5EF4-FFF2-40B4-BE49-F238E27FC236}">
                    <a16:creationId xmlns:a16="http://schemas.microsoft.com/office/drawing/2014/main" id="{81E996A7-3352-E3DF-569F-DDB554DEBF00}"/>
                  </a:ext>
                </a:extLst>
              </p:cNvPr>
              <p:cNvSpPr/>
              <p:nvPr/>
            </p:nvSpPr>
            <p:spPr>
              <a:xfrm rot="2058698">
                <a:off x="4153177" y="888969"/>
                <a:ext cx="307214" cy="168051"/>
              </a:xfrm>
              <a:prstGeom prst="trapezoid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1" name="직선 연결선[R] 60">
                <a:extLst>
                  <a:ext uri="{FF2B5EF4-FFF2-40B4-BE49-F238E27FC236}">
                    <a16:creationId xmlns:a16="http://schemas.microsoft.com/office/drawing/2014/main" id="{576762C8-7272-877F-AA80-97A6C327B6EC}"/>
                  </a:ext>
                </a:extLst>
              </p:cNvPr>
              <p:cNvCxnSpPr>
                <a:cxnSpLocks/>
                <a:stCxn id="58" idx="0"/>
                <a:endCxn id="57" idx="4"/>
              </p:cNvCxnSpPr>
              <p:nvPr/>
            </p:nvCxnSpPr>
            <p:spPr>
              <a:xfrm flipH="1" flipV="1">
                <a:off x="3844722" y="899248"/>
                <a:ext cx="503" cy="1068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460C6694-4451-0BA0-2876-06015F596D54}"/>
                  </a:ext>
                </a:extLst>
              </p:cNvPr>
              <p:cNvCxnSpPr>
                <a:cxnSpLocks/>
                <a:stCxn id="58" idx="3"/>
                <a:endCxn id="59" idx="2"/>
              </p:cNvCxnSpPr>
              <p:nvPr/>
            </p:nvCxnSpPr>
            <p:spPr>
              <a:xfrm>
                <a:off x="3872337" y="1149728"/>
                <a:ext cx="181495" cy="121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9660E63B-D217-BB3D-A22E-758FB4D4963A}"/>
                  </a:ext>
                </a:extLst>
              </p:cNvPr>
              <p:cNvCxnSpPr>
                <a:cxnSpLocks/>
                <a:stCxn id="57" idx="6"/>
                <a:endCxn id="59" idx="1"/>
              </p:cNvCxnSpPr>
              <p:nvPr/>
            </p:nvCxnSpPr>
            <p:spPr>
              <a:xfrm>
                <a:off x="3999418" y="870050"/>
                <a:ext cx="29765" cy="271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[R] 63">
                <a:extLst>
                  <a:ext uri="{FF2B5EF4-FFF2-40B4-BE49-F238E27FC236}">
                    <a16:creationId xmlns:a16="http://schemas.microsoft.com/office/drawing/2014/main" id="{C64DB384-4060-40E5-9044-FCDD3BF1468F}"/>
                  </a:ext>
                </a:extLst>
              </p:cNvPr>
              <p:cNvCxnSpPr>
                <a:cxnSpLocks/>
                <a:stCxn id="57" idx="7"/>
                <a:endCxn id="60" idx="1"/>
              </p:cNvCxnSpPr>
              <p:nvPr/>
            </p:nvCxnSpPr>
            <p:spPr>
              <a:xfrm>
                <a:off x="4016858" y="786655"/>
                <a:ext cx="180399" cy="1115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평행 사변형[P] 64">
                <a:extLst>
                  <a:ext uri="{FF2B5EF4-FFF2-40B4-BE49-F238E27FC236}">
                    <a16:creationId xmlns:a16="http://schemas.microsoft.com/office/drawing/2014/main" id="{62C94ED7-4598-5504-3958-61C1A0B4617D}"/>
                  </a:ext>
                </a:extLst>
              </p:cNvPr>
              <p:cNvSpPr/>
              <p:nvPr/>
            </p:nvSpPr>
            <p:spPr>
              <a:xfrm>
                <a:off x="3375261" y="2130950"/>
                <a:ext cx="780891" cy="689317"/>
              </a:xfrm>
              <a:prstGeom prst="parallelogram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1E1A9F9-2844-5A65-181F-377F15ABF234}"/>
                  </a:ext>
                </a:extLst>
              </p:cNvPr>
              <p:cNvSpPr/>
              <p:nvPr/>
            </p:nvSpPr>
            <p:spPr>
              <a:xfrm>
                <a:off x="3722229" y="2232548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2659A59-00A4-0218-B2B0-90CC14F455D5}"/>
                  </a:ext>
                </a:extLst>
              </p:cNvPr>
              <p:cNvSpPr/>
              <p:nvPr/>
            </p:nvSpPr>
            <p:spPr>
              <a:xfrm>
                <a:off x="3722229" y="2542037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8" name="직선 연결선[R] 67">
                <a:extLst>
                  <a:ext uri="{FF2B5EF4-FFF2-40B4-BE49-F238E27FC236}">
                    <a16:creationId xmlns:a16="http://schemas.microsoft.com/office/drawing/2014/main" id="{4EEF6C88-A24D-8831-95DD-C56886C7EFE6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>
                <a:off x="3804510" y="2397110"/>
                <a:ext cx="0" cy="1449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CE6641A-7FFD-94AA-995B-3EFA9E436621}"/>
                  </a:ext>
                </a:extLst>
              </p:cNvPr>
              <p:cNvSpPr/>
              <p:nvPr/>
            </p:nvSpPr>
            <p:spPr>
              <a:xfrm>
                <a:off x="4334579" y="1645822"/>
                <a:ext cx="780891" cy="68408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DDBAC78-CC60-8901-4336-9C285F6443DE}"/>
                  </a:ext>
                </a:extLst>
              </p:cNvPr>
              <p:cNvSpPr/>
              <p:nvPr/>
            </p:nvSpPr>
            <p:spPr>
              <a:xfrm>
                <a:off x="4902980" y="2118563"/>
                <a:ext cx="164562" cy="16456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1" name="대각선 줄무늬 70">
                <a:extLst>
                  <a:ext uri="{FF2B5EF4-FFF2-40B4-BE49-F238E27FC236}">
                    <a16:creationId xmlns:a16="http://schemas.microsoft.com/office/drawing/2014/main" id="{2ACE13E5-8433-4569-C046-249AD2B53AFA}"/>
                  </a:ext>
                </a:extLst>
              </p:cNvPr>
              <p:cNvSpPr/>
              <p:nvPr/>
            </p:nvSpPr>
            <p:spPr>
              <a:xfrm>
                <a:off x="4382078" y="1733439"/>
                <a:ext cx="194242" cy="187431"/>
              </a:xfrm>
              <a:prstGeom prst="diagStrip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포인트가 4개인 별 71">
                <a:extLst>
                  <a:ext uri="{FF2B5EF4-FFF2-40B4-BE49-F238E27FC236}">
                    <a16:creationId xmlns:a16="http://schemas.microsoft.com/office/drawing/2014/main" id="{44FD9F08-C9C4-57EA-385E-7E029BB0F0BF}"/>
                  </a:ext>
                </a:extLst>
              </p:cNvPr>
              <p:cNvSpPr/>
              <p:nvPr/>
            </p:nvSpPr>
            <p:spPr>
              <a:xfrm>
                <a:off x="4378676" y="2108904"/>
                <a:ext cx="206725" cy="183881"/>
              </a:xfrm>
              <a:prstGeom prst="star4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3" name="대각선 줄무늬 72">
                <a:extLst>
                  <a:ext uri="{FF2B5EF4-FFF2-40B4-BE49-F238E27FC236}">
                    <a16:creationId xmlns:a16="http://schemas.microsoft.com/office/drawing/2014/main" id="{57000B15-D244-9A11-5CF0-232324322B1A}"/>
                  </a:ext>
                </a:extLst>
              </p:cNvPr>
              <p:cNvSpPr/>
              <p:nvPr/>
            </p:nvSpPr>
            <p:spPr>
              <a:xfrm rot="10800000">
                <a:off x="4534478" y="1885839"/>
                <a:ext cx="194242" cy="187431"/>
              </a:xfrm>
              <a:prstGeom prst="diagStrip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달 73">
                <a:extLst>
                  <a:ext uri="{FF2B5EF4-FFF2-40B4-BE49-F238E27FC236}">
                    <a16:creationId xmlns:a16="http://schemas.microsoft.com/office/drawing/2014/main" id="{C8571549-42DE-CB26-8DCA-A7D71AAFCBD5}"/>
                  </a:ext>
                </a:extLst>
              </p:cNvPr>
              <p:cNvSpPr/>
              <p:nvPr/>
            </p:nvSpPr>
            <p:spPr>
              <a:xfrm>
                <a:off x="4767729" y="1672885"/>
                <a:ext cx="220182" cy="181076"/>
              </a:xfrm>
              <a:prstGeom prst="moon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27B29A3E-D91D-ABB9-3F48-C1B1A6055A1D}"/>
                  </a:ext>
                </a:extLst>
              </p:cNvPr>
              <p:cNvCxnSpPr>
                <a:cxnSpLocks/>
                <a:stCxn id="73" idx="2"/>
                <a:endCxn id="70" idx="1"/>
              </p:cNvCxnSpPr>
              <p:nvPr/>
            </p:nvCxnSpPr>
            <p:spPr>
              <a:xfrm>
                <a:off x="4680159" y="2026412"/>
                <a:ext cx="246921" cy="116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[R] 75">
                <a:extLst>
                  <a:ext uri="{FF2B5EF4-FFF2-40B4-BE49-F238E27FC236}">
                    <a16:creationId xmlns:a16="http://schemas.microsoft.com/office/drawing/2014/main" id="{9BB4C601-2082-7E2A-C394-D4E57BFDF736}"/>
                  </a:ext>
                </a:extLst>
              </p:cNvPr>
              <p:cNvCxnSpPr>
                <a:cxnSpLocks/>
                <a:stCxn id="71" idx="1"/>
                <a:endCxn id="72" idx="0"/>
              </p:cNvCxnSpPr>
              <p:nvPr/>
            </p:nvCxnSpPr>
            <p:spPr>
              <a:xfrm>
                <a:off x="4382078" y="1874012"/>
                <a:ext cx="99961" cy="2348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[R] 76">
                <a:extLst>
                  <a:ext uri="{FF2B5EF4-FFF2-40B4-BE49-F238E27FC236}">
                    <a16:creationId xmlns:a16="http://schemas.microsoft.com/office/drawing/2014/main" id="{ABC3F251-0D6C-755C-C823-44DBFE869291}"/>
                  </a:ext>
                </a:extLst>
              </p:cNvPr>
              <p:cNvCxnSpPr>
                <a:cxnSpLocks/>
                <a:stCxn id="74" idx="1"/>
                <a:endCxn id="71" idx="3"/>
              </p:cNvCxnSpPr>
              <p:nvPr/>
            </p:nvCxnSpPr>
            <p:spPr>
              <a:xfrm flipH="1" flipV="1">
                <a:off x="4527760" y="1733439"/>
                <a:ext cx="239969" cy="29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[R] 77">
                <a:extLst>
                  <a:ext uri="{FF2B5EF4-FFF2-40B4-BE49-F238E27FC236}">
                    <a16:creationId xmlns:a16="http://schemas.microsoft.com/office/drawing/2014/main" id="{DA8C94C4-3CB3-59CF-7F6F-F14A2718C778}"/>
                  </a:ext>
                </a:extLst>
              </p:cNvPr>
              <p:cNvCxnSpPr>
                <a:cxnSpLocks/>
                <a:stCxn id="73" idx="1"/>
                <a:endCxn id="74" idx="1"/>
              </p:cNvCxnSpPr>
              <p:nvPr/>
            </p:nvCxnSpPr>
            <p:spPr>
              <a:xfrm flipV="1">
                <a:off x="4728720" y="1763423"/>
                <a:ext cx="39009" cy="1692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[R] 78">
                <a:extLst>
                  <a:ext uri="{FF2B5EF4-FFF2-40B4-BE49-F238E27FC236}">
                    <a16:creationId xmlns:a16="http://schemas.microsoft.com/office/drawing/2014/main" id="{32CB4CB6-02FC-88F3-3B77-51814946CE3F}"/>
                  </a:ext>
                </a:extLst>
              </p:cNvPr>
              <p:cNvCxnSpPr>
                <a:cxnSpLocks/>
                <a:stCxn id="70" idx="0"/>
                <a:endCxn id="74" idx="2"/>
              </p:cNvCxnSpPr>
              <p:nvPr/>
            </p:nvCxnSpPr>
            <p:spPr>
              <a:xfrm flipV="1">
                <a:off x="4985261" y="1853961"/>
                <a:ext cx="2650" cy="2646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[R] 79">
                <a:extLst>
                  <a:ext uri="{FF2B5EF4-FFF2-40B4-BE49-F238E27FC236}">
                    <a16:creationId xmlns:a16="http://schemas.microsoft.com/office/drawing/2014/main" id="{7ECBBAD5-DC30-5233-3E9C-267F2789D19E}"/>
                  </a:ext>
                </a:extLst>
              </p:cNvPr>
              <p:cNvCxnSpPr>
                <a:cxnSpLocks/>
                <a:stCxn id="56" idx="1"/>
                <a:endCxn id="65" idx="1"/>
              </p:cNvCxnSpPr>
              <p:nvPr/>
            </p:nvCxnSpPr>
            <p:spPr>
              <a:xfrm flipH="1">
                <a:off x="3851871" y="1441355"/>
                <a:ext cx="447166" cy="68959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[R] 80">
                <a:extLst>
                  <a:ext uri="{FF2B5EF4-FFF2-40B4-BE49-F238E27FC236}">
                    <a16:creationId xmlns:a16="http://schemas.microsoft.com/office/drawing/2014/main" id="{9CDD256F-4C44-6871-4995-1EF63602BB56}"/>
                  </a:ext>
                </a:extLst>
              </p:cNvPr>
              <p:cNvCxnSpPr>
                <a:cxnSpLocks/>
                <a:stCxn id="69" idx="0"/>
                <a:endCxn id="56" idx="0"/>
              </p:cNvCxnSpPr>
              <p:nvPr/>
            </p:nvCxnSpPr>
            <p:spPr>
              <a:xfrm flipH="1" flipV="1">
                <a:off x="4552801" y="1178242"/>
                <a:ext cx="172224" cy="46758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81">
                <a:extLst>
                  <a:ext uri="{FF2B5EF4-FFF2-40B4-BE49-F238E27FC236}">
                    <a16:creationId xmlns:a16="http://schemas.microsoft.com/office/drawing/2014/main" id="{5FA41A6E-4137-D9FA-CB9D-65454E390A5A}"/>
                  </a:ext>
                </a:extLst>
              </p:cNvPr>
              <p:cNvCxnSpPr>
                <a:cxnSpLocks/>
                <a:stCxn id="69" idx="2"/>
                <a:endCxn id="65" idx="2"/>
              </p:cNvCxnSpPr>
              <p:nvPr/>
            </p:nvCxnSpPr>
            <p:spPr>
              <a:xfrm flipH="1">
                <a:off x="4069987" y="2329903"/>
                <a:ext cx="655038" cy="1457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[R] 82">
                <a:extLst>
                  <a:ext uri="{FF2B5EF4-FFF2-40B4-BE49-F238E27FC236}">
                    <a16:creationId xmlns:a16="http://schemas.microsoft.com/office/drawing/2014/main" id="{FE374E32-D16B-E9CE-FCE1-479326B9AA0E}"/>
                  </a:ext>
                </a:extLst>
              </p:cNvPr>
              <p:cNvCxnSpPr>
                <a:cxnSpLocks/>
                <a:stCxn id="65" idx="5"/>
                <a:endCxn id="54" idx="3"/>
              </p:cNvCxnSpPr>
              <p:nvPr/>
            </p:nvCxnSpPr>
            <p:spPr>
              <a:xfrm flipH="1" flipV="1">
                <a:off x="1345680" y="2419625"/>
                <a:ext cx="2115746" cy="559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[R] 83">
                <a:extLst>
                  <a:ext uri="{FF2B5EF4-FFF2-40B4-BE49-F238E27FC236}">
                    <a16:creationId xmlns:a16="http://schemas.microsoft.com/office/drawing/2014/main" id="{1F33AEFD-BAA4-B7F8-1823-565661F129C7}"/>
                  </a:ext>
                </a:extLst>
              </p:cNvPr>
              <p:cNvCxnSpPr>
                <a:cxnSpLocks/>
                <a:stCxn id="47" idx="2"/>
                <a:endCxn id="54" idx="0"/>
              </p:cNvCxnSpPr>
              <p:nvPr/>
            </p:nvCxnSpPr>
            <p:spPr>
              <a:xfrm>
                <a:off x="867548" y="1460713"/>
                <a:ext cx="112852" cy="67023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[R] 84">
                <a:extLst>
                  <a:ext uri="{FF2B5EF4-FFF2-40B4-BE49-F238E27FC236}">
                    <a16:creationId xmlns:a16="http://schemas.microsoft.com/office/drawing/2014/main" id="{B245327C-8222-B81B-DCC9-1E4936071182}"/>
                  </a:ext>
                </a:extLst>
              </p:cNvPr>
              <p:cNvCxnSpPr>
                <a:cxnSpLocks/>
                <a:stCxn id="47" idx="3"/>
                <a:endCxn id="33" idx="2"/>
              </p:cNvCxnSpPr>
              <p:nvPr/>
            </p:nvCxnSpPr>
            <p:spPr>
              <a:xfrm>
                <a:off x="1142699" y="1183069"/>
                <a:ext cx="708386" cy="89139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[R] 85">
                <a:extLst>
                  <a:ext uri="{FF2B5EF4-FFF2-40B4-BE49-F238E27FC236}">
                    <a16:creationId xmlns:a16="http://schemas.microsoft.com/office/drawing/2014/main" id="{35B67C70-D0C2-56A3-1B39-884B706AF2C0}"/>
                  </a:ext>
                </a:extLst>
              </p:cNvPr>
              <p:cNvCxnSpPr>
                <a:cxnSpLocks/>
                <a:stCxn id="54" idx="3"/>
                <a:endCxn id="35" idx="1"/>
              </p:cNvCxnSpPr>
              <p:nvPr/>
            </p:nvCxnSpPr>
            <p:spPr>
              <a:xfrm flipV="1">
                <a:off x="1345680" y="1911476"/>
                <a:ext cx="505405" cy="50814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[R] 86">
                <a:extLst>
                  <a:ext uri="{FF2B5EF4-FFF2-40B4-BE49-F238E27FC236}">
                    <a16:creationId xmlns:a16="http://schemas.microsoft.com/office/drawing/2014/main" id="{8BF971FF-6E14-7662-EA30-AC9D03CBAB75}"/>
                  </a:ext>
                </a:extLst>
              </p:cNvPr>
              <p:cNvCxnSpPr>
                <a:cxnSpLocks/>
                <a:stCxn id="37" idx="3"/>
                <a:endCxn id="65" idx="0"/>
              </p:cNvCxnSpPr>
              <p:nvPr/>
            </p:nvCxnSpPr>
            <p:spPr>
              <a:xfrm>
                <a:off x="2825690" y="1920871"/>
                <a:ext cx="940017" cy="210079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[R] 87">
                <a:extLst>
                  <a:ext uri="{FF2B5EF4-FFF2-40B4-BE49-F238E27FC236}">
                    <a16:creationId xmlns:a16="http://schemas.microsoft.com/office/drawing/2014/main" id="{1E988534-5609-DBA0-0C22-A4588E16B62C}"/>
                  </a:ext>
                </a:extLst>
              </p:cNvPr>
              <p:cNvCxnSpPr>
                <a:cxnSpLocks/>
                <a:stCxn id="56" idx="2"/>
                <a:endCxn id="38" idx="0"/>
              </p:cNvCxnSpPr>
              <p:nvPr/>
            </p:nvCxnSpPr>
            <p:spPr>
              <a:xfrm flipH="1">
                <a:off x="3159739" y="1231783"/>
                <a:ext cx="470502" cy="204055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A0727C8-BFF2-8948-114F-EB2E8E8C5AC6}"/>
                  </a:ext>
                </a:extLst>
              </p:cNvPr>
              <p:cNvSpPr txBox="1"/>
              <p:nvPr/>
            </p:nvSpPr>
            <p:spPr>
              <a:xfrm>
                <a:off x="1586918" y="867714"/>
                <a:ext cx="155136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b="1" spc="-40" dirty="0">
                    <a:latin typeface="+mn-ea"/>
                  </a:rPr>
                  <a:t>Platform Arch.</a:t>
                </a:r>
                <a:endParaRPr kumimoji="1" lang="ko-Kore-KR" altLang="en-US" sz="1400" b="1" spc="-40" dirty="0">
                  <a:latin typeface="+mn-ea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D47FB8-2874-3788-C7FD-1D8E9731F615}"/>
                  </a:ext>
                </a:extLst>
              </p:cNvPr>
              <p:cNvSpPr txBox="1"/>
              <p:nvPr/>
            </p:nvSpPr>
            <p:spPr>
              <a:xfrm>
                <a:off x="420242" y="350879"/>
                <a:ext cx="18228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b="1" spc="-40" dirty="0">
                    <a:latin typeface="+mn-ea"/>
                  </a:rPr>
                  <a:t>Product Architecture</a:t>
                </a:r>
                <a:endParaRPr kumimoji="1" lang="ko-Kore-KR" altLang="en-US" sz="1400" b="1" spc="-40" dirty="0">
                  <a:latin typeface="+mn-ea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F4D726-382E-05C8-139B-1F8092446B04}"/>
                </a:ext>
              </a:extLst>
            </p:cNvPr>
            <p:cNvSpPr txBox="1"/>
            <p:nvPr/>
          </p:nvSpPr>
          <p:spPr>
            <a:xfrm rot="1374917">
              <a:off x="4105908" y="723798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7030A0"/>
                  </a:solidFill>
                  <a:latin typeface="+mn-ea"/>
                </a:rPr>
                <a:t>A</a:t>
              </a:r>
              <a:endParaRPr kumimoji="1" lang="ko-Kore-KR" altLang="en-US" sz="1400" b="1" spc="-40" dirty="0">
                <a:solidFill>
                  <a:srgbClr val="7030A0"/>
                </a:solidFill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BEC9EA-358C-D0EF-1F98-C1F7B14EFD20}"/>
                </a:ext>
              </a:extLst>
            </p:cNvPr>
            <p:cNvSpPr txBox="1"/>
            <p:nvPr/>
          </p:nvSpPr>
          <p:spPr>
            <a:xfrm rot="774868">
              <a:off x="3545847" y="3013167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5"/>
                  </a:solidFill>
                  <a:latin typeface="+mn-ea"/>
                </a:rPr>
                <a:t>B</a:t>
              </a:r>
              <a:endParaRPr kumimoji="1" lang="ko-Kore-KR" altLang="en-US" sz="1400" b="1" spc="-40" dirty="0">
                <a:solidFill>
                  <a:schemeClr val="accent5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5F06C8-B70D-A349-E8DA-46AE2A2977F4}"/>
                </a:ext>
              </a:extLst>
            </p:cNvPr>
            <p:cNvSpPr txBox="1"/>
            <p:nvPr/>
          </p:nvSpPr>
          <p:spPr>
            <a:xfrm>
              <a:off x="811697" y="2912570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1"/>
                  </a:solidFill>
                  <a:latin typeface="+mn-ea"/>
                </a:rPr>
                <a:t>C</a:t>
              </a:r>
              <a:endParaRPr kumimoji="1" lang="ko-Kore-KR" altLang="en-US" sz="1400" b="1" spc="-4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42B3AB-134A-07D3-0173-08D18EF4F86D}"/>
                </a:ext>
              </a:extLst>
            </p:cNvPr>
            <p:cNvSpPr txBox="1"/>
            <p:nvPr/>
          </p:nvSpPr>
          <p:spPr>
            <a:xfrm>
              <a:off x="970729" y="803701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chemeClr val="accent4"/>
                  </a:solidFill>
                  <a:latin typeface="+mn-ea"/>
                </a:rPr>
                <a:t>D</a:t>
              </a:r>
              <a:endParaRPr kumimoji="1" lang="ko-Kore-KR" altLang="en-US" sz="1400" b="1" spc="-40" dirty="0">
                <a:solidFill>
                  <a:schemeClr val="accent4"/>
                </a:solidFill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EB5230-5F6E-8FD7-27AC-AF4272354871}"/>
                </a:ext>
              </a:extLst>
            </p:cNvPr>
            <p:cNvSpPr txBox="1"/>
            <p:nvPr/>
          </p:nvSpPr>
          <p:spPr>
            <a:xfrm>
              <a:off x="4768095" y="1598287"/>
              <a:ext cx="2077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BFBFBF"/>
                  </a:solidFill>
                  <a:latin typeface="+mn-ea"/>
                </a:rPr>
                <a:t>E</a:t>
              </a:r>
              <a:endParaRPr kumimoji="1" lang="ko-Kore-KR" altLang="en-US" sz="1400" b="1" spc="-40" dirty="0">
                <a:solidFill>
                  <a:srgbClr val="BFBFBF"/>
                </a:solidFill>
                <a:latin typeface="+mn-ea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4CACC34-D226-DA60-97BE-B30D86A96920}"/>
              </a:ext>
            </a:extLst>
          </p:cNvPr>
          <p:cNvSpPr txBox="1"/>
          <p:nvPr/>
        </p:nvSpPr>
        <p:spPr>
          <a:xfrm>
            <a:off x="2795391" y="5790569"/>
            <a:ext cx="6258652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-</a:t>
            </a:r>
            <a:r>
              <a:rPr kumimoji="1" lang="en-US" altLang="ko-Kore-KR" sz="1600" b="1" spc="-40" dirty="0">
                <a:latin typeface="+mn-ea"/>
              </a:rPr>
              <a:t>stability</a:t>
            </a:r>
            <a:r>
              <a:rPr kumimoji="1" lang="en-US" altLang="ko-Kore-KR" sz="1600" spc="-40" dirty="0">
                <a:latin typeface="+mn-ea"/>
              </a:rPr>
              <a:t> : </a:t>
            </a:r>
            <a:r>
              <a:rPr kumimoji="1" lang="ko-Kore-KR" altLang="en-US" sz="1600" spc="-40" dirty="0">
                <a:latin typeface="+mn-ea"/>
              </a:rPr>
              <a:t>기존 </a:t>
            </a:r>
            <a:r>
              <a:rPr kumimoji="1" lang="en-US" altLang="ko-Kore-KR" sz="1600" spc="-40" dirty="0">
                <a:latin typeface="+mn-ea"/>
              </a:rPr>
              <a:t>architecture </a:t>
            </a:r>
            <a:r>
              <a:rPr kumimoji="1" lang="ko-Kore-KR" altLang="en-US" sz="1600" spc="-40" dirty="0">
                <a:latin typeface="+mn-ea"/>
              </a:rPr>
              <a:t>유지로 인한 </a:t>
            </a:r>
            <a:r>
              <a:rPr kumimoji="1" lang="en-US" altLang="ko-Kore-KR" sz="1600" spc="-40" dirty="0">
                <a:latin typeface="+mn-ea"/>
              </a:rPr>
              <a:t>benefit </a:t>
            </a:r>
            <a:r>
              <a:rPr kumimoji="1" lang="en-US" altLang="ko-KR" sz="1600" spc="-40" dirty="0">
                <a:latin typeface="+mn-ea"/>
              </a:rPr>
              <a:t>/ </a:t>
            </a:r>
            <a:r>
              <a:rPr kumimoji="1" lang="en-US" altLang="ko-Kore-KR" sz="1600" spc="-40" dirty="0">
                <a:latin typeface="+mn-ea"/>
              </a:rPr>
              <a:t>(OEM</a:t>
            </a:r>
            <a:r>
              <a:rPr kumimoji="1" lang="en-US" altLang="ko-KR" sz="1600" spc="-40" dirty="0">
                <a:latin typeface="+mn-ea"/>
              </a:rPr>
              <a:t>, interface)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en-US" altLang="ko-KR" sz="1600" b="1" spc="-40" dirty="0">
                <a:latin typeface="+mn-ea"/>
              </a:rPr>
              <a:t>adaptability</a:t>
            </a:r>
            <a:r>
              <a:rPr kumimoji="1" lang="en-US" altLang="ko-KR" sz="1600" spc="-40" dirty="0">
                <a:latin typeface="+mn-ea"/>
              </a:rPr>
              <a:t> : </a:t>
            </a:r>
            <a:r>
              <a:rPr kumimoji="1" lang="ko-KR" altLang="en-US" sz="1600" spc="-40" dirty="0">
                <a:latin typeface="+mn-ea"/>
              </a:rPr>
              <a:t>새로운 요구사항을 더 효율적으로 받아드리는 </a:t>
            </a:r>
            <a:r>
              <a:rPr kumimoji="1" lang="en-US" altLang="ko-KR" sz="1600" spc="-40" dirty="0">
                <a:latin typeface="+mn-ea"/>
              </a:rPr>
              <a:t>benefit</a:t>
            </a:r>
            <a:r>
              <a:rPr kumimoji="1" lang="ko-KR" altLang="en-US" sz="1600" spc="-40" dirty="0">
                <a:latin typeface="+mn-ea"/>
              </a:rPr>
              <a:t> 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45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637999-684A-E83D-507B-273722CA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5095C6-43E1-E2A8-F240-3A008360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27E1EA-A0E6-0DAE-9FD5-5E14CE83BA56}"/>
              </a:ext>
            </a:extLst>
          </p:cNvPr>
          <p:cNvSpPr/>
          <p:nvPr/>
        </p:nvSpPr>
        <p:spPr>
          <a:xfrm>
            <a:off x="1364756" y="1475091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New processor / memory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5DFFCC-DD02-E826-0FDE-E5692A293867}"/>
              </a:ext>
            </a:extLst>
          </p:cNvPr>
          <p:cNvSpPr/>
          <p:nvPr/>
        </p:nvSpPr>
        <p:spPr>
          <a:xfrm>
            <a:off x="3818476" y="1475091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Power suppliers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원형 화살표[C] 7">
            <a:extLst>
              <a:ext uri="{FF2B5EF4-FFF2-40B4-BE49-F238E27FC236}">
                <a16:creationId xmlns:a16="http://schemas.microsoft.com/office/drawing/2014/main" id="{10D8D1EB-5AE7-9083-8DCA-5FDEF79958C9}"/>
              </a:ext>
            </a:extLst>
          </p:cNvPr>
          <p:cNvSpPr/>
          <p:nvPr/>
        </p:nvSpPr>
        <p:spPr>
          <a:xfrm>
            <a:off x="3475439" y="1246162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71D8-A59A-C471-4EE5-7CD7528BFE3E}"/>
              </a:ext>
            </a:extLst>
          </p:cNvPr>
          <p:cNvSpPr txBox="1"/>
          <p:nvPr/>
        </p:nvSpPr>
        <p:spPr>
          <a:xfrm>
            <a:off x="2134033" y="929676"/>
            <a:ext cx="2986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Need more power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88EC4-DB9F-BDA0-7189-FA35FA5D45E6}"/>
              </a:ext>
            </a:extLst>
          </p:cNvPr>
          <p:cNvSpPr/>
          <p:nvPr/>
        </p:nvSpPr>
        <p:spPr>
          <a:xfrm>
            <a:off x="5612552" y="1475091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Fan</a:t>
            </a:r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9FA0361A-133E-D2D0-37B6-D1D650D7C61F}"/>
              </a:ext>
            </a:extLst>
          </p:cNvPr>
          <p:cNvSpPr/>
          <p:nvPr/>
        </p:nvSpPr>
        <p:spPr>
          <a:xfrm>
            <a:off x="5239064" y="1246162"/>
            <a:ext cx="485124" cy="494364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41580-D108-67B9-F165-6C23D8F7D5C7}"/>
              </a:ext>
            </a:extLst>
          </p:cNvPr>
          <p:cNvSpPr txBox="1"/>
          <p:nvPr/>
        </p:nvSpPr>
        <p:spPr>
          <a:xfrm>
            <a:off x="4648606" y="925890"/>
            <a:ext cx="1716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Controlling the heat 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E61E19-0F9F-D62B-1BEC-18906091CC25}"/>
              </a:ext>
            </a:extLst>
          </p:cNvPr>
          <p:cNvSpPr/>
          <p:nvPr/>
        </p:nvSpPr>
        <p:spPr>
          <a:xfrm>
            <a:off x="7498207" y="1475091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Mainboard</a:t>
            </a:r>
          </a:p>
        </p:txBody>
      </p:sp>
      <p:sp>
        <p:nvSpPr>
          <p:cNvPr id="16" name="원형 화살표[C] 15">
            <a:extLst>
              <a:ext uri="{FF2B5EF4-FFF2-40B4-BE49-F238E27FC236}">
                <a16:creationId xmlns:a16="http://schemas.microsoft.com/office/drawing/2014/main" id="{7ABB4EC1-EF0B-FF01-B747-A68E6B53A0C6}"/>
              </a:ext>
            </a:extLst>
          </p:cNvPr>
          <p:cNvSpPr/>
          <p:nvPr/>
        </p:nvSpPr>
        <p:spPr>
          <a:xfrm>
            <a:off x="7079212" y="1246160"/>
            <a:ext cx="485125" cy="494365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220FF-D81B-74F7-04EF-3A897AB20D8D}"/>
              </a:ext>
            </a:extLst>
          </p:cNvPr>
          <p:cNvSpPr txBox="1"/>
          <p:nvPr/>
        </p:nvSpPr>
        <p:spPr>
          <a:xfrm>
            <a:off x="6523705" y="931784"/>
            <a:ext cx="1716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Increase efficiency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68098-D657-F122-1D03-4E34654EB45D}"/>
              </a:ext>
            </a:extLst>
          </p:cNvPr>
          <p:cNvSpPr txBox="1"/>
          <p:nvPr/>
        </p:nvSpPr>
        <p:spPr>
          <a:xfrm>
            <a:off x="199430" y="1571249"/>
            <a:ext cx="1110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/>
              <a:t>Case 1)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D2BA1-5331-470C-96E4-8AC3CF8C60C6}"/>
              </a:ext>
            </a:extLst>
          </p:cNvPr>
          <p:cNvSpPr txBox="1"/>
          <p:nvPr/>
        </p:nvSpPr>
        <p:spPr>
          <a:xfrm>
            <a:off x="-16663" y="3003424"/>
            <a:ext cx="1624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/>
              <a:t>Case 2)</a:t>
            </a:r>
          </a:p>
          <a:p>
            <a:pPr algn="ctr"/>
            <a:endParaRPr kumimoji="1" lang="en-US" altLang="ko-Kore-KR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Change absorb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E3D61-7B09-570D-F470-9CA139F92BD1}"/>
              </a:ext>
            </a:extLst>
          </p:cNvPr>
          <p:cNvSpPr txBox="1"/>
          <p:nvPr/>
        </p:nvSpPr>
        <p:spPr>
          <a:xfrm>
            <a:off x="199430" y="4656342"/>
            <a:ext cx="11104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/>
              <a:t>Case 3)</a:t>
            </a:r>
            <a:br>
              <a:rPr kumimoji="1" lang="en-US" altLang="ko-Kore-KR" sz="1600" dirty="0"/>
            </a:br>
            <a:br>
              <a:rPr kumimoji="1" lang="en-US" altLang="ko-Kore-KR" sz="1600" dirty="0"/>
            </a:br>
            <a:r>
              <a:rPr kumimoji="1" lang="en-US" altLang="ko-Kore-KR" sz="1600" dirty="0"/>
              <a:t>Other paths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754C61-CC62-6CFC-4B8F-BEEC1A11289E}"/>
              </a:ext>
            </a:extLst>
          </p:cNvPr>
          <p:cNvSpPr/>
          <p:nvPr/>
        </p:nvSpPr>
        <p:spPr>
          <a:xfrm>
            <a:off x="1364756" y="2887202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New processor / memory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E8E252-B832-16CB-EDDC-FD0E1DEABD5B}"/>
              </a:ext>
            </a:extLst>
          </p:cNvPr>
          <p:cNvSpPr/>
          <p:nvPr/>
        </p:nvSpPr>
        <p:spPr>
          <a:xfrm>
            <a:off x="3818476" y="2887202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Power suppliers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원형 화살표[C] 32">
            <a:extLst>
              <a:ext uri="{FF2B5EF4-FFF2-40B4-BE49-F238E27FC236}">
                <a16:creationId xmlns:a16="http://schemas.microsoft.com/office/drawing/2014/main" id="{17B0F845-E453-63D6-0584-17B34489DC51}"/>
              </a:ext>
            </a:extLst>
          </p:cNvPr>
          <p:cNvSpPr/>
          <p:nvPr/>
        </p:nvSpPr>
        <p:spPr>
          <a:xfrm>
            <a:off x="3475439" y="2658273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F9F7F-B886-EE33-0516-62EB1ADA5D18}"/>
              </a:ext>
            </a:extLst>
          </p:cNvPr>
          <p:cNvSpPr txBox="1"/>
          <p:nvPr/>
        </p:nvSpPr>
        <p:spPr>
          <a:xfrm>
            <a:off x="2134033" y="2341787"/>
            <a:ext cx="2986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Need more power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B1762-91B1-469E-3FDD-60D96ED2A900}"/>
              </a:ext>
            </a:extLst>
          </p:cNvPr>
          <p:cNvSpPr/>
          <p:nvPr/>
        </p:nvSpPr>
        <p:spPr>
          <a:xfrm>
            <a:off x="5612552" y="2887202"/>
            <a:ext cx="1483980" cy="553743"/>
          </a:xfrm>
          <a:prstGeom prst="rect">
            <a:avLst/>
          </a:prstGeom>
          <a:noFill/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>
                    <a:alpha val="17000"/>
                  </a:schemeClr>
                </a:solidFill>
              </a:rPr>
              <a:t>Fan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1B83B2-5F39-D9B9-2069-DD3C800115EB}"/>
              </a:ext>
            </a:extLst>
          </p:cNvPr>
          <p:cNvSpPr txBox="1"/>
          <p:nvPr/>
        </p:nvSpPr>
        <p:spPr>
          <a:xfrm>
            <a:off x="4648606" y="2338001"/>
            <a:ext cx="1716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Controlling the heat 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9ADC66-F4D3-274A-9A56-679D07C3D714}"/>
              </a:ext>
            </a:extLst>
          </p:cNvPr>
          <p:cNvSpPr/>
          <p:nvPr/>
        </p:nvSpPr>
        <p:spPr>
          <a:xfrm>
            <a:off x="7498207" y="2887202"/>
            <a:ext cx="1483980" cy="553743"/>
          </a:xfrm>
          <a:prstGeom prst="rect">
            <a:avLst/>
          </a:prstGeom>
          <a:noFill/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>
                    <a:alpha val="16000"/>
                  </a:schemeClr>
                </a:solidFill>
              </a:rPr>
              <a:t>Mainboard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223F2-BA46-F9E5-8FCE-57BA6CD352AA}"/>
              </a:ext>
            </a:extLst>
          </p:cNvPr>
          <p:cNvSpPr/>
          <p:nvPr/>
        </p:nvSpPr>
        <p:spPr>
          <a:xfrm>
            <a:off x="1364756" y="4524420"/>
            <a:ext cx="2192481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New processor / memory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45684F-B7BA-50A4-6AD2-CA60670F47EF}"/>
              </a:ext>
            </a:extLst>
          </p:cNvPr>
          <p:cNvSpPr/>
          <p:nvPr/>
        </p:nvSpPr>
        <p:spPr>
          <a:xfrm>
            <a:off x="3818476" y="4524420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Power suppliers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원형 화살표[C] 42">
            <a:extLst>
              <a:ext uri="{FF2B5EF4-FFF2-40B4-BE49-F238E27FC236}">
                <a16:creationId xmlns:a16="http://schemas.microsoft.com/office/drawing/2014/main" id="{926FF7F8-3AA5-20C7-7B90-1C00CA8DDB72}"/>
              </a:ext>
            </a:extLst>
          </p:cNvPr>
          <p:cNvSpPr/>
          <p:nvPr/>
        </p:nvSpPr>
        <p:spPr>
          <a:xfrm>
            <a:off x="3475439" y="4295491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7510B0-2BB5-D99C-A97A-BCF4A204EC20}"/>
              </a:ext>
            </a:extLst>
          </p:cNvPr>
          <p:cNvSpPr txBox="1"/>
          <p:nvPr/>
        </p:nvSpPr>
        <p:spPr>
          <a:xfrm>
            <a:off x="2134033" y="3979005"/>
            <a:ext cx="2986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Need more power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005260-DC25-A11B-70E6-116937F81E09}"/>
              </a:ext>
            </a:extLst>
          </p:cNvPr>
          <p:cNvSpPr/>
          <p:nvPr/>
        </p:nvSpPr>
        <p:spPr>
          <a:xfrm>
            <a:off x="5667687" y="4521787"/>
            <a:ext cx="1483980" cy="5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mainboard</a:t>
            </a:r>
          </a:p>
        </p:txBody>
      </p:sp>
      <p:sp>
        <p:nvSpPr>
          <p:cNvPr id="46" name="원형 화살표[C] 45">
            <a:extLst>
              <a:ext uri="{FF2B5EF4-FFF2-40B4-BE49-F238E27FC236}">
                <a16:creationId xmlns:a16="http://schemas.microsoft.com/office/drawing/2014/main" id="{579E7352-E73F-8EF4-B197-46B68876DBB9}"/>
              </a:ext>
            </a:extLst>
          </p:cNvPr>
          <p:cNvSpPr/>
          <p:nvPr/>
        </p:nvSpPr>
        <p:spPr>
          <a:xfrm>
            <a:off x="5239064" y="4295491"/>
            <a:ext cx="485124" cy="494364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72432-2507-2CE4-E2EA-BAC66250449F}"/>
              </a:ext>
            </a:extLst>
          </p:cNvPr>
          <p:cNvSpPr txBox="1"/>
          <p:nvPr/>
        </p:nvSpPr>
        <p:spPr>
          <a:xfrm>
            <a:off x="4395792" y="3975219"/>
            <a:ext cx="3591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Controlling the heat/ decrease from others 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원형 화살표[C] 50">
            <a:extLst>
              <a:ext uri="{FF2B5EF4-FFF2-40B4-BE49-F238E27FC236}">
                <a16:creationId xmlns:a16="http://schemas.microsoft.com/office/drawing/2014/main" id="{2E870A50-770E-3357-DEA1-041764281F83}"/>
              </a:ext>
            </a:extLst>
          </p:cNvPr>
          <p:cNvSpPr/>
          <p:nvPr/>
        </p:nvSpPr>
        <p:spPr>
          <a:xfrm rot="2470947">
            <a:off x="5020489" y="2600527"/>
            <a:ext cx="462987" cy="671470"/>
          </a:xfrm>
          <a:prstGeom prst="circular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885087E0-6AA9-2D42-54CD-7E578A5B40F5}"/>
              </a:ext>
            </a:extLst>
          </p:cNvPr>
          <p:cNvSpPr txBox="1">
            <a:spLocks/>
          </p:cNvSpPr>
          <p:nvPr/>
        </p:nvSpPr>
        <p:spPr>
          <a:xfrm>
            <a:off x="256615" y="98661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Multi-candidate to modify platform architecture</a:t>
            </a:r>
            <a:endParaRPr lang="ko-KR" altLang="en-US" dirty="0"/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20A0284B-298C-BC6C-A4D5-30E65163A712}"/>
              </a:ext>
            </a:extLst>
          </p:cNvPr>
          <p:cNvSpPr txBox="1">
            <a:spLocks/>
          </p:cNvSpPr>
          <p:nvPr/>
        </p:nvSpPr>
        <p:spPr>
          <a:xfrm>
            <a:off x="282196" y="5780806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OEM/ Variant component (compatibility) / Platform evolution/ ECM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3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8D6DB-7BCD-8795-7C78-5ED37DD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34F3FD-6AE6-801D-F84B-7050AE67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62149E-A043-836D-280B-6D3CCCC0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11" y="1788153"/>
            <a:ext cx="1261277" cy="16633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8A070F-8269-7AD1-333B-BFF93E6765E5}"/>
              </a:ext>
            </a:extLst>
          </p:cNvPr>
          <p:cNvSpPr/>
          <p:nvPr/>
        </p:nvSpPr>
        <p:spPr>
          <a:xfrm>
            <a:off x="114948" y="1152794"/>
            <a:ext cx="1726880" cy="586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New processor (platform)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F463F5-7BC7-F4C5-584A-04CBF474F83C}"/>
              </a:ext>
            </a:extLst>
          </p:cNvPr>
          <p:cNvSpPr/>
          <p:nvPr/>
        </p:nvSpPr>
        <p:spPr>
          <a:xfrm>
            <a:off x="2397681" y="1707566"/>
            <a:ext cx="1392643" cy="715778"/>
          </a:xfrm>
          <a:prstGeom prst="ellipse">
            <a:avLst/>
          </a:prstGeom>
          <a:solidFill>
            <a:srgbClr val="D3E2ED">
              <a:alpha val="3497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3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8C7D84-6D71-E52E-2D29-2CEEC7D925EA}"/>
              </a:ext>
            </a:extLst>
          </p:cNvPr>
          <p:cNvSpPr/>
          <p:nvPr/>
        </p:nvSpPr>
        <p:spPr>
          <a:xfrm>
            <a:off x="3826792" y="1707564"/>
            <a:ext cx="1392644" cy="715779"/>
          </a:xfrm>
          <a:prstGeom prst="ellipse">
            <a:avLst/>
          </a:prstGeom>
          <a:solidFill>
            <a:srgbClr val="D3E2ED">
              <a:alpha val="3497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3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2F524F-BD07-B826-D76C-F1D133370F86}"/>
              </a:ext>
            </a:extLst>
          </p:cNvPr>
          <p:cNvSpPr/>
          <p:nvPr/>
        </p:nvSpPr>
        <p:spPr>
          <a:xfrm>
            <a:off x="3005725" y="1098922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Decision to change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C34CE87-1AF0-E32B-411A-CFEFCE385B31}"/>
              </a:ext>
            </a:extLst>
          </p:cNvPr>
          <p:cNvSpPr/>
          <p:nvPr/>
        </p:nvSpPr>
        <p:spPr>
          <a:xfrm>
            <a:off x="2397681" y="1707564"/>
            <a:ext cx="2821755" cy="14707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4C33899A-F673-A3F5-2496-E0F1DA8BAF95}"/>
              </a:ext>
            </a:extLst>
          </p:cNvPr>
          <p:cNvSpPr/>
          <p:nvPr/>
        </p:nvSpPr>
        <p:spPr>
          <a:xfrm rot="16200000">
            <a:off x="1788854" y="2304607"/>
            <a:ext cx="349724" cy="4945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A42E17-1EE4-449F-5502-82FA76E4A960}"/>
              </a:ext>
            </a:extLst>
          </p:cNvPr>
          <p:cNvSpPr/>
          <p:nvPr/>
        </p:nvSpPr>
        <p:spPr>
          <a:xfrm>
            <a:off x="2397681" y="2435856"/>
            <a:ext cx="1392643" cy="715778"/>
          </a:xfrm>
          <a:prstGeom prst="ellipse">
            <a:avLst/>
          </a:prstGeom>
          <a:solidFill>
            <a:srgbClr val="D3E2ED">
              <a:alpha val="3497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3</a:t>
            </a:r>
            <a:endParaRPr kumimoji="1" lang="en-US" altLang="ko-Kore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FB374B2-BB84-4F36-89C3-B7DBB94B66B2}"/>
              </a:ext>
            </a:extLst>
          </p:cNvPr>
          <p:cNvSpPr/>
          <p:nvPr/>
        </p:nvSpPr>
        <p:spPr>
          <a:xfrm>
            <a:off x="3826792" y="2435854"/>
            <a:ext cx="1392644" cy="715779"/>
          </a:xfrm>
          <a:prstGeom prst="ellipse">
            <a:avLst/>
          </a:prstGeom>
          <a:solidFill>
            <a:srgbClr val="D3E2ED">
              <a:alpha val="3497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3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Pro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47845640-D5C3-275B-DB46-27D6F678CEF6}"/>
              </a:ext>
            </a:extLst>
          </p:cNvPr>
          <p:cNvSpPr/>
          <p:nvPr/>
        </p:nvSpPr>
        <p:spPr>
          <a:xfrm rot="18860038">
            <a:off x="5507002" y="2913286"/>
            <a:ext cx="349724" cy="4945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D7251D3-A10E-A7E5-6B41-94B4F293256F}"/>
              </a:ext>
            </a:extLst>
          </p:cNvPr>
          <p:cNvSpPr/>
          <p:nvPr/>
        </p:nvSpPr>
        <p:spPr>
          <a:xfrm>
            <a:off x="6144294" y="1743500"/>
            <a:ext cx="1392643" cy="715778"/>
          </a:xfrm>
          <a:prstGeom prst="ellipse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2C83F8-3C30-2BD2-0449-DB8D1A26C575}"/>
              </a:ext>
            </a:extLst>
          </p:cNvPr>
          <p:cNvSpPr/>
          <p:nvPr/>
        </p:nvSpPr>
        <p:spPr>
          <a:xfrm>
            <a:off x="7573405" y="1743498"/>
            <a:ext cx="1392644" cy="715779"/>
          </a:xfrm>
          <a:prstGeom prst="ellipse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FFD4128-88C4-0E23-A058-CD9A36794102}"/>
              </a:ext>
            </a:extLst>
          </p:cNvPr>
          <p:cNvSpPr/>
          <p:nvPr/>
        </p:nvSpPr>
        <p:spPr>
          <a:xfrm>
            <a:off x="6144294" y="1153852"/>
            <a:ext cx="2821755" cy="3145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5A73530-E402-D4A6-F532-3D4AF9CE3981}"/>
              </a:ext>
            </a:extLst>
          </p:cNvPr>
          <p:cNvSpPr/>
          <p:nvPr/>
        </p:nvSpPr>
        <p:spPr>
          <a:xfrm>
            <a:off x="6144294" y="3225420"/>
            <a:ext cx="1392643" cy="715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endParaRPr kumimoji="1" lang="en-US" altLang="ko-Kore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3A2C5FC-5C70-3225-3437-20E29590DB58}"/>
              </a:ext>
            </a:extLst>
          </p:cNvPr>
          <p:cNvSpPr/>
          <p:nvPr/>
        </p:nvSpPr>
        <p:spPr>
          <a:xfrm>
            <a:off x="7573405" y="3225418"/>
            <a:ext cx="1392644" cy="71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Pro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C490CF4-6955-6CBC-FC1D-F49EDC4423B6}"/>
              </a:ext>
            </a:extLst>
          </p:cNvPr>
          <p:cNvSpPr/>
          <p:nvPr/>
        </p:nvSpPr>
        <p:spPr>
          <a:xfrm>
            <a:off x="6144294" y="2804628"/>
            <a:ext cx="2821755" cy="12057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1251AFD8-4CAB-B7E0-66F1-8D69D6CE8F57}"/>
              </a:ext>
            </a:extLst>
          </p:cNvPr>
          <p:cNvSpPr/>
          <p:nvPr/>
        </p:nvSpPr>
        <p:spPr>
          <a:xfrm>
            <a:off x="6144294" y="1315694"/>
            <a:ext cx="2821755" cy="12057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0002E9-EA40-AED7-33DD-8BC4F47B102F}"/>
              </a:ext>
            </a:extLst>
          </p:cNvPr>
          <p:cNvSpPr/>
          <p:nvPr/>
        </p:nvSpPr>
        <p:spPr>
          <a:xfrm>
            <a:off x="6963627" y="2848776"/>
            <a:ext cx="1219556" cy="27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A16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674EC7-57F9-11BB-CB74-649812C196A4}"/>
              </a:ext>
            </a:extLst>
          </p:cNvPr>
          <p:cNvSpPr/>
          <p:nvPr/>
        </p:nvSpPr>
        <p:spPr>
          <a:xfrm>
            <a:off x="6963627" y="1376026"/>
            <a:ext cx="1219556" cy="27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A15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아래쪽 화살표[D] 40">
            <a:extLst>
              <a:ext uri="{FF2B5EF4-FFF2-40B4-BE49-F238E27FC236}">
                <a16:creationId xmlns:a16="http://schemas.microsoft.com/office/drawing/2014/main" id="{DF295456-C18C-4F7A-68DB-4D87298DF704}"/>
              </a:ext>
            </a:extLst>
          </p:cNvPr>
          <p:cNvSpPr/>
          <p:nvPr/>
        </p:nvSpPr>
        <p:spPr>
          <a:xfrm rot="13534252">
            <a:off x="5507001" y="2030865"/>
            <a:ext cx="349724" cy="4945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F4ED44-9DCF-48A2-405A-F2C106A046DD}"/>
              </a:ext>
            </a:extLst>
          </p:cNvPr>
          <p:cNvSpPr/>
          <p:nvPr/>
        </p:nvSpPr>
        <p:spPr>
          <a:xfrm>
            <a:off x="113071" y="4422865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Constraint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265055F-AB5E-1C21-B3AC-FA834CC7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4" y="5096256"/>
            <a:ext cx="573287" cy="75603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31825A7-FEF9-E1A6-4426-C40943D3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00" y="5096256"/>
            <a:ext cx="573287" cy="75603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E287751-5832-969B-F57D-F9406CD7A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3" y="5096256"/>
            <a:ext cx="573287" cy="75603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6A454D4-BAE7-C533-4CA0-8C165FD6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9" y="5096256"/>
            <a:ext cx="573287" cy="756038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9B7E65-FDFB-D29D-89D9-52E8143624B9}"/>
              </a:ext>
            </a:extLst>
          </p:cNvPr>
          <p:cNvSpPr/>
          <p:nvPr/>
        </p:nvSpPr>
        <p:spPr>
          <a:xfrm>
            <a:off x="1716422" y="5083108"/>
            <a:ext cx="1726880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Disruption</a:t>
            </a:r>
          </a:p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&amp;</a:t>
            </a:r>
          </a:p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Supply capability 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6015D8-A037-124C-6D1F-07A880774770}"/>
              </a:ext>
            </a:extLst>
          </p:cNvPr>
          <p:cNvSpPr/>
          <p:nvPr/>
        </p:nvSpPr>
        <p:spPr>
          <a:xfrm>
            <a:off x="5464428" y="4833800"/>
            <a:ext cx="3757368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Differentiation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(horizon, vertical)</a:t>
            </a:r>
            <a:endParaRPr kumimoji="1" lang="en-US" altLang="ko-Kore-KR" sz="1600" b="1" dirty="0">
              <a:solidFill>
                <a:srgbClr val="C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84B8238-7FB6-E746-02FB-0CF646C7E214}"/>
              </a:ext>
            </a:extLst>
          </p:cNvPr>
          <p:cNvSpPr/>
          <p:nvPr/>
        </p:nvSpPr>
        <p:spPr>
          <a:xfrm>
            <a:off x="3990695" y="4647270"/>
            <a:ext cx="1392644" cy="715779"/>
          </a:xfrm>
          <a:prstGeom prst="ellipse">
            <a:avLst/>
          </a:prstGeom>
          <a:solidFill>
            <a:srgbClr val="D3E2ED">
              <a:alpha val="350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3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Pro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EFCCB19-16AB-A1DB-87F3-1F25271B317B}"/>
              </a:ext>
            </a:extLst>
          </p:cNvPr>
          <p:cNvSpPr/>
          <p:nvPr/>
        </p:nvSpPr>
        <p:spPr>
          <a:xfrm>
            <a:off x="3990695" y="5617426"/>
            <a:ext cx="1392644" cy="715779"/>
          </a:xfrm>
          <a:prstGeom prst="ellipse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D3EFEA-F9C6-68B8-A509-D0335E3DE685}"/>
              </a:ext>
            </a:extLst>
          </p:cNvPr>
          <p:cNvSpPr/>
          <p:nvPr/>
        </p:nvSpPr>
        <p:spPr>
          <a:xfrm>
            <a:off x="5775403" y="5302082"/>
            <a:ext cx="3135418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Ex)</a:t>
            </a:r>
          </a:p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Flagship previous vs Entry-level</a:t>
            </a: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20AFB690-AC30-B4B7-1C82-A880F7CAF149}"/>
              </a:ext>
            </a:extLst>
          </p:cNvPr>
          <p:cNvSpPr txBox="1">
            <a:spLocks/>
          </p:cNvSpPr>
          <p:nvPr/>
        </p:nvSpPr>
        <p:spPr>
          <a:xfrm>
            <a:off x="256615" y="173301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Research Objective : (</a:t>
            </a:r>
            <a:r>
              <a:rPr lang="en-US" altLang="ko-KR" dirty="0"/>
              <a:t>Generational) platform change management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2E7F72-B46E-D36E-65A7-300B0615C00D}"/>
              </a:ext>
            </a:extLst>
          </p:cNvPr>
          <p:cNvSpPr/>
          <p:nvPr/>
        </p:nvSpPr>
        <p:spPr>
          <a:xfrm>
            <a:off x="3005725" y="3342024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Also </a:t>
            </a:r>
            <a:r>
              <a:rPr kumimoji="1" lang="en-US" altLang="ko-Kore-KR" sz="1600" b="1" dirty="0" err="1">
                <a:solidFill>
                  <a:schemeClr val="tx1"/>
                </a:solidFill>
              </a:rPr>
              <a:t>ipad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83AA00-E7FF-03AC-99E7-CD2E635B3EE7}"/>
              </a:ext>
            </a:extLst>
          </p:cNvPr>
          <p:cNvSpPr/>
          <p:nvPr/>
        </p:nvSpPr>
        <p:spPr>
          <a:xfrm>
            <a:off x="1607063" y="1921721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5372AE-7734-45A1-188F-584451701C58}"/>
              </a:ext>
            </a:extLst>
          </p:cNvPr>
          <p:cNvSpPr/>
          <p:nvPr/>
        </p:nvSpPr>
        <p:spPr>
          <a:xfrm>
            <a:off x="5365763" y="1497730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ECAA0C-C602-38C1-30C7-E0E1B9509687}"/>
              </a:ext>
            </a:extLst>
          </p:cNvPr>
          <p:cNvSpPr/>
          <p:nvPr/>
        </p:nvSpPr>
        <p:spPr>
          <a:xfrm>
            <a:off x="7345632" y="695146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9DC2BDB-51C8-4770-92CA-29C39759E2E7}"/>
              </a:ext>
            </a:extLst>
          </p:cNvPr>
          <p:cNvSpPr/>
          <p:nvPr/>
        </p:nvSpPr>
        <p:spPr>
          <a:xfrm>
            <a:off x="1205679" y="723385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</a:rPr>
              <a:t>Apple watch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20D48D3-E033-88D3-AB9B-A8E97A24FDA2}"/>
              </a:ext>
            </a:extLst>
          </p:cNvPr>
          <p:cNvSpPr/>
          <p:nvPr/>
        </p:nvSpPr>
        <p:spPr>
          <a:xfrm>
            <a:off x="4785787" y="723385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</a:rPr>
              <a:t>Samsung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59D20C-2B02-72EE-82AE-8CDD67C5522C}"/>
              </a:ext>
            </a:extLst>
          </p:cNvPr>
          <p:cNvSpPr/>
          <p:nvPr/>
        </p:nvSpPr>
        <p:spPr>
          <a:xfrm>
            <a:off x="7091253" y="4303698"/>
            <a:ext cx="2130543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rgbClr val="FF0000"/>
                </a:solidFill>
              </a:rPr>
              <a:t>Iphone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/buds/laptops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4CE45AD3-1422-89EC-0CD5-D0183D0FFA57}"/>
              </a:ext>
            </a:extLst>
          </p:cNvPr>
          <p:cNvSpPr/>
          <p:nvPr/>
        </p:nvSpPr>
        <p:spPr>
          <a:xfrm>
            <a:off x="78907" y="4869446"/>
            <a:ext cx="3275030" cy="1265170"/>
          </a:xfrm>
          <a:prstGeom prst="roundRect">
            <a:avLst/>
          </a:prstGeom>
          <a:solidFill>
            <a:schemeClr val="bg1">
              <a:alpha val="713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76" name="제목 1">
            <a:extLst>
              <a:ext uri="{FF2B5EF4-FFF2-40B4-BE49-F238E27FC236}">
                <a16:creationId xmlns:a16="http://schemas.microsoft.com/office/drawing/2014/main" id="{9ADC8B3B-9682-2EE1-CADE-B7209AE76391}"/>
              </a:ext>
            </a:extLst>
          </p:cNvPr>
          <p:cNvSpPr txBox="1">
            <a:spLocks/>
          </p:cNvSpPr>
          <p:nvPr/>
        </p:nvSpPr>
        <p:spPr>
          <a:xfrm>
            <a:off x="6394890" y="-552935"/>
            <a:ext cx="274911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Module</a:t>
            </a:r>
            <a:r>
              <a:rPr lang="ko-KR" altLang="en-US" b="0" dirty="0"/>
              <a:t> </a:t>
            </a:r>
            <a:r>
              <a:rPr lang="en-US" altLang="ko-KR" b="0" dirty="0"/>
              <a:t>selection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2FBAC29-7599-E371-6787-7017A57E38E8}"/>
              </a:ext>
            </a:extLst>
          </p:cNvPr>
          <p:cNvSpPr/>
          <p:nvPr/>
        </p:nvSpPr>
        <p:spPr>
          <a:xfrm>
            <a:off x="9221795" y="5178712"/>
            <a:ext cx="4719491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600" dirty="0">
                <a:solidFill>
                  <a:schemeClr val="tx1"/>
                </a:solidFill>
              </a:rPr>
              <a:t>내부에서 기존 칩을 통해</a:t>
            </a:r>
            <a:r>
              <a:rPr kumimoji="1" lang="en-US" altLang="ko-Kore-KR" sz="1600" dirty="0">
                <a:solidFill>
                  <a:schemeClr val="tx1"/>
                </a:solidFill>
              </a:rPr>
              <a:t>, diff</a:t>
            </a:r>
            <a:r>
              <a:rPr kumimoji="1" lang="ko-Kore-KR" altLang="en-US" sz="1600" dirty="0">
                <a:solidFill>
                  <a:schemeClr val="tx1"/>
                </a:solidFill>
              </a:rPr>
              <a:t>를 할 수 있다면</a:t>
            </a:r>
            <a:r>
              <a:rPr kumimoji="1" lang="en-US" altLang="ko-Kore-KR" sz="1600" dirty="0">
                <a:solidFill>
                  <a:schemeClr val="tx1"/>
                </a:solidFill>
              </a:rPr>
              <a:t>, </a:t>
            </a:r>
          </a:p>
          <a:p>
            <a:endParaRPr kumimoji="1" lang="en-US" altLang="ko-Kore-KR" sz="1600" dirty="0">
              <a:solidFill>
                <a:schemeClr val="tx1"/>
              </a:solidFill>
            </a:endParaRP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cost</a:t>
            </a:r>
            <a:r>
              <a:rPr kumimoji="1" lang="ko-Kore-KR" altLang="en-US" sz="1600" dirty="0">
                <a:solidFill>
                  <a:schemeClr val="tx1"/>
                </a:solidFill>
              </a:rPr>
              <a:t> 및 기존 그대로 사용하는 점에서 </a:t>
            </a:r>
            <a:r>
              <a:rPr kumimoji="1" lang="en-US" altLang="ko-Kore-KR" sz="1600" dirty="0">
                <a:solidFill>
                  <a:schemeClr val="tx1"/>
                </a:solidFill>
              </a:rPr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119367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7562E-AF0D-A18E-6B85-C701107C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CA76A-0329-0705-911E-6271B52A1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BE6E1D-81EF-0ECA-613A-B0AE66568215}"/>
              </a:ext>
            </a:extLst>
          </p:cNvPr>
          <p:cNvSpPr txBox="1"/>
          <p:nvPr/>
        </p:nvSpPr>
        <p:spPr>
          <a:xfrm>
            <a:off x="256615" y="629001"/>
            <a:ext cx="81898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1) 플랫폼이 바뀐다고하는데, 그게 그러면 일반 모듈바뀌는거랑 무슨 차이인가?</a:t>
            </a:r>
          </a:p>
          <a:p>
            <a:endParaRPr lang="en-US" altLang="ko-Kore-KR" dirty="0"/>
          </a:p>
          <a:p>
            <a:r>
              <a:rPr lang="ko-Kore-KR" altLang="en-US" dirty="0"/>
              <a:t>2) 플랫폼 component를 무엇으로 정의할 것인가 </a:t>
            </a:r>
            <a:r>
              <a:rPr lang="en-US" altLang="ko-Kore-KR" dirty="0"/>
              <a:t>(</a:t>
            </a:r>
            <a:r>
              <a:rPr lang="ko-Kore-KR" altLang="en-US" dirty="0"/>
              <a:t>범주</a:t>
            </a:r>
            <a:r>
              <a:rPr lang="en-US" altLang="ko-Kore-KR" dirty="0"/>
              <a:t>)</a:t>
            </a:r>
            <a:endParaRPr lang="ko-Kore-KR" altLang="en-US" dirty="0"/>
          </a:p>
          <a:p>
            <a:endParaRPr lang="en-US" altLang="ko-Kore-KR" dirty="0"/>
          </a:p>
          <a:p>
            <a:r>
              <a:rPr lang="ko-Kore-KR" altLang="en-US" dirty="0"/>
              <a:t>3) horizon or vertical 축 (platform</a:t>
            </a:r>
            <a:r>
              <a:rPr lang="en-US" altLang="ko-Kore-KR" dirty="0"/>
              <a:t>, time period </a:t>
            </a:r>
            <a:r>
              <a:rPr lang="ko-Kore-KR" altLang="en-US" dirty="0"/>
              <a:t>인지</a:t>
            </a:r>
            <a:r>
              <a:rPr lang="en-US" altLang="ko-Kore-KR" dirty="0"/>
              <a:t>, </a:t>
            </a:r>
            <a:r>
              <a:rPr lang="ko-Kore-KR" altLang="en-US" dirty="0"/>
              <a:t>특정 </a:t>
            </a:r>
            <a:r>
              <a:rPr lang="en-US" altLang="ko-Kore-KR" dirty="0"/>
              <a:t>t</a:t>
            </a:r>
            <a:r>
              <a:rPr lang="en-US" altLang="ko-KR" dirty="0"/>
              <a:t>ime</a:t>
            </a:r>
            <a:r>
              <a:rPr lang="ko-Kore-KR" altLang="en-US" dirty="0"/>
              <a:t>)</a:t>
            </a:r>
          </a:p>
          <a:p>
            <a:endParaRPr lang="en-US" altLang="ko-Kore-KR" dirty="0"/>
          </a:p>
          <a:p>
            <a:r>
              <a:rPr lang="ko-Kore-KR" altLang="en-US" dirty="0"/>
              <a:t>4) variant moduel 변경과 platform architecture와의 관계는?</a:t>
            </a:r>
          </a:p>
          <a:p>
            <a:endParaRPr lang="ko-Kore-KR" altLang="en-US" dirty="0"/>
          </a:p>
          <a:p>
            <a:r>
              <a:rPr lang="ko-Kore-KR" altLang="en-US" dirty="0"/>
              <a:t>5) 그 이유 자체에 대해서 좀 더 specific 하게 들어가 보는 태도를 가져라</a:t>
            </a:r>
          </a:p>
        </p:txBody>
      </p:sp>
      <p:sp>
        <p:nvSpPr>
          <p:cNvPr id="141" name="부제목 2">
            <a:extLst>
              <a:ext uri="{FF2B5EF4-FFF2-40B4-BE49-F238E27FC236}">
                <a16:creationId xmlns:a16="http://schemas.microsoft.com/office/drawing/2014/main" id="{6A16853C-0446-065E-A702-110A0AA46075}"/>
              </a:ext>
            </a:extLst>
          </p:cNvPr>
          <p:cNvSpPr txBox="1">
            <a:spLocks/>
          </p:cNvSpPr>
          <p:nvPr/>
        </p:nvSpPr>
        <p:spPr>
          <a:xfrm>
            <a:off x="256615" y="3876305"/>
            <a:ext cx="8663267" cy="16557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4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1) </a:t>
            </a:r>
            <a:r>
              <a:rPr lang="ko-KR" altLang="en-US" dirty="0"/>
              <a:t>난공불락 </a:t>
            </a:r>
            <a:r>
              <a:rPr lang="en-US" altLang="ko-KR" dirty="0"/>
              <a:t>= platform  ?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오히려 더 자주 바뀌더라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r>
              <a:rPr lang="en-US" altLang="ko-KR" dirty="0"/>
              <a:t>2) relaxation effort </a:t>
            </a:r>
            <a:r>
              <a:rPr lang="ko-KR" altLang="en-US" dirty="0"/>
              <a:t>의 실체 </a:t>
            </a:r>
            <a:r>
              <a:rPr lang="en-US" altLang="ko-KR" dirty="0">
                <a:sym typeface="Wingdings" pitchFamily="2" charset="2"/>
              </a:rPr>
              <a:t> modularity between product platform and variant</a:t>
            </a:r>
            <a:endParaRPr lang="ko-KR" altLang="en-US" dirty="0"/>
          </a:p>
          <a:p>
            <a:r>
              <a:rPr lang="en-US" altLang="ko-KR" dirty="0"/>
              <a:t>3) cost </a:t>
            </a:r>
            <a:r>
              <a:rPr lang="ko-KR" altLang="en-US" dirty="0" err="1"/>
              <a:t>뭉탱이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endParaRPr lang="ko-KR" altLang="en-US" dirty="0"/>
          </a:p>
          <a:p>
            <a:r>
              <a:rPr lang="en-US" altLang="ko-KR" dirty="0"/>
              <a:t>4)real example </a:t>
            </a:r>
            <a:r>
              <a:rPr lang="ko-KR" altLang="en-US" dirty="0"/>
              <a:t>찾아와라</a:t>
            </a:r>
            <a:r>
              <a:rPr lang="en-US" altLang="ko-KR" dirty="0"/>
              <a:t>. </a:t>
            </a:r>
            <a:r>
              <a:rPr lang="ko-KR" altLang="en-US" dirty="0"/>
              <a:t>문제 상황에 대한 설명</a:t>
            </a:r>
            <a:r>
              <a:rPr lang="en-US" altLang="ko-KR" dirty="0"/>
              <a:t>/</a:t>
            </a:r>
            <a:r>
              <a:rPr lang="ko-KR" altLang="en-US" dirty="0"/>
              <a:t>근거 </a:t>
            </a:r>
            <a:r>
              <a:rPr lang="en-US" altLang="ko-KR" dirty="0">
                <a:sym typeface="Wingdings" pitchFamily="2" charset="2"/>
              </a:rPr>
              <a:t>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95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F0022-6A10-9F97-6657-0BDA47D8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5B0D3-2B25-665D-8440-DF6023E9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7B6F-14E4-E79F-284C-31BC11771E8F}"/>
              </a:ext>
            </a:extLst>
          </p:cNvPr>
          <p:cNvSpPr txBox="1"/>
          <p:nvPr/>
        </p:nvSpPr>
        <p:spPr>
          <a:xfrm>
            <a:off x="662449" y="0"/>
            <a:ext cx="7228733" cy="3363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b="1" dirty="0"/>
              <a:t>Processor 하나를 가지고 플랫폼으로 보기엔 한계</a:t>
            </a:r>
            <a:r>
              <a:rPr lang="ko-Kore-KR" altLang="en-US" dirty="0"/>
              <a:t>가 있다.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Family 라고 하는 것에 대한 약간의 이질감.         </a:t>
            </a:r>
            <a:br>
              <a:rPr lang="en-US" altLang="ko-Kore-KR" dirty="0"/>
            </a:br>
            <a:r>
              <a:rPr lang="ko-Kore-KR" altLang="en-US" dirty="0"/>
              <a:t>(ex) S22 시리즈 전체 vs 같은 프로세서 공유)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계속 이러한 변화가 일어난다면, scale 사이에서의 괴리가 커질 것.        </a:t>
            </a:r>
            <a:br>
              <a:rPr lang="en-US" altLang="ko-Kore-KR" dirty="0"/>
            </a:br>
            <a:r>
              <a:rPr lang="ko-Kore-KR" altLang="en-US" dirty="0"/>
              <a:t> - 더더욱 Hard problem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아직 수학적으로 어떻게 보일 것인지에 대한 구체가 없음. </a:t>
            </a:r>
            <a:br>
              <a:rPr lang="en-US" altLang="ko-Kore-KR" dirty="0"/>
            </a:br>
            <a:r>
              <a:rPr lang="ko-Kore-KR" altLang="en-US" dirty="0"/>
              <a:t>- </a:t>
            </a:r>
            <a:r>
              <a:rPr lang="ko-Kore-KR" altLang="en-US" b="1" dirty="0"/>
              <a:t>어떻게 series 별로의 차이 &amp; horizontal 에서의 등급차이 </a:t>
            </a:r>
            <a:br>
              <a:rPr lang="en-US" altLang="ko-Kore-KR" dirty="0"/>
            </a:br>
            <a:r>
              <a:rPr lang="ko-Kore-KR" altLang="en-US" dirty="0"/>
              <a:t>- </a:t>
            </a:r>
            <a:r>
              <a:rPr lang="ko-Kore-KR" altLang="en-US" b="1" dirty="0"/>
              <a:t>supply risk (물량 자체 / 물량에 대한 variance) handling 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8597533-2B66-63F1-65B8-C2E1FEBFE44A}"/>
              </a:ext>
            </a:extLst>
          </p:cNvPr>
          <p:cNvCxnSpPr>
            <a:cxnSpLocks/>
          </p:cNvCxnSpPr>
          <p:nvPr/>
        </p:nvCxnSpPr>
        <p:spPr>
          <a:xfrm>
            <a:off x="0" y="337320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55FD305-1540-7929-A8FC-63C865C56E0C}"/>
              </a:ext>
            </a:extLst>
          </p:cNvPr>
          <p:cNvSpPr txBox="1"/>
          <p:nvPr/>
        </p:nvSpPr>
        <p:spPr>
          <a:xfrm>
            <a:off x="149736" y="5877630"/>
            <a:ext cx="2563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</a:rPr>
              <a:t>Strength</a:t>
            </a:r>
            <a:r>
              <a:rPr lang="en-US" altLang="ko-Kore-KR" dirty="0"/>
              <a:t> : Differential</a:t>
            </a:r>
          </a:p>
          <a:p>
            <a:r>
              <a:rPr lang="en-US" altLang="ko-Kore-KR" dirty="0">
                <a:solidFill>
                  <a:srgbClr val="1D6FA9"/>
                </a:solidFill>
              </a:rPr>
              <a:t>Shortage</a:t>
            </a:r>
            <a:r>
              <a:rPr lang="en-US" altLang="ko-Kore-KR" dirty="0"/>
              <a:t> : Cost , supply risk</a:t>
            </a:r>
            <a:endParaRPr lang="ko-Kore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4E20427-29AC-7458-6BDD-BBDFA70F9ED2}"/>
              </a:ext>
            </a:extLst>
          </p:cNvPr>
          <p:cNvGrpSpPr/>
          <p:nvPr/>
        </p:nvGrpSpPr>
        <p:grpSpPr>
          <a:xfrm>
            <a:off x="169436" y="3988727"/>
            <a:ext cx="2543948" cy="1817382"/>
            <a:chOff x="169436" y="3889337"/>
            <a:chExt cx="2543948" cy="18173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B3B6966-6E68-2EE2-9AB9-ECA12C253480}"/>
                </a:ext>
              </a:extLst>
            </p:cNvPr>
            <p:cNvSpPr/>
            <p:nvPr/>
          </p:nvSpPr>
          <p:spPr>
            <a:xfrm>
              <a:off x="287944" y="4001415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A70359-55E2-AC90-63FB-867D0476B0BC}"/>
                </a:ext>
              </a:extLst>
            </p:cNvPr>
            <p:cNvSpPr/>
            <p:nvPr/>
          </p:nvSpPr>
          <p:spPr>
            <a:xfrm>
              <a:off x="287944" y="4552402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B05CD15-FBB1-7544-4BB4-2E7A87F8D225}"/>
                </a:ext>
              </a:extLst>
            </p:cNvPr>
            <p:cNvSpPr/>
            <p:nvPr/>
          </p:nvSpPr>
          <p:spPr>
            <a:xfrm>
              <a:off x="287944" y="5126830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1A4A26A-72FD-9B0D-03EA-F623F7597C31}"/>
                </a:ext>
              </a:extLst>
            </p:cNvPr>
            <p:cNvSpPr/>
            <p:nvPr/>
          </p:nvSpPr>
          <p:spPr>
            <a:xfrm>
              <a:off x="1086730" y="5126830"/>
              <a:ext cx="421040" cy="421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45398ED-A638-4E4B-8F54-88651209F6B5}"/>
                </a:ext>
              </a:extLst>
            </p:cNvPr>
            <p:cNvSpPr/>
            <p:nvPr/>
          </p:nvSpPr>
          <p:spPr>
            <a:xfrm>
              <a:off x="169436" y="3889337"/>
              <a:ext cx="2543948" cy="181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BEC2BE3-9A0D-5F3E-236D-7E46D66DD418}"/>
                </a:ext>
              </a:extLst>
            </p:cNvPr>
            <p:cNvGrpSpPr/>
            <p:nvPr/>
          </p:nvGrpSpPr>
          <p:grpSpPr>
            <a:xfrm>
              <a:off x="1885516" y="3964368"/>
              <a:ext cx="568169" cy="495133"/>
              <a:chOff x="4445265" y="3927322"/>
              <a:chExt cx="568169" cy="495133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7BB755C-67A5-085B-6AC8-5B9FF8579983}"/>
                  </a:ext>
                </a:extLst>
              </p:cNvPr>
              <p:cNvSpPr/>
              <p:nvPr/>
            </p:nvSpPr>
            <p:spPr>
              <a:xfrm>
                <a:off x="4494413" y="3953828"/>
                <a:ext cx="421041" cy="4686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F41D84F-D93E-0306-A54C-3E2E35327BA3}"/>
                  </a:ext>
                </a:extLst>
              </p:cNvPr>
              <p:cNvSpPr txBox="1"/>
              <p:nvPr/>
            </p:nvSpPr>
            <p:spPr>
              <a:xfrm>
                <a:off x="4445265" y="3927322"/>
                <a:ext cx="568169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ore-KR" dirty="0">
                    <a:solidFill>
                      <a:schemeClr val="bg1"/>
                    </a:solidFill>
                  </a:rPr>
                  <a:t>new</a:t>
                </a:r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A0B4129-5BF4-875E-C3C6-66F9185BBA2D}"/>
                </a:ext>
              </a:extLst>
            </p:cNvPr>
            <p:cNvGrpSpPr/>
            <p:nvPr/>
          </p:nvGrpSpPr>
          <p:grpSpPr>
            <a:xfrm>
              <a:off x="1885516" y="4552948"/>
              <a:ext cx="568169" cy="495133"/>
              <a:chOff x="4445265" y="3927322"/>
              <a:chExt cx="568169" cy="495133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77D1CA4-D27E-7441-83C8-870896DA6206}"/>
                  </a:ext>
                </a:extLst>
              </p:cNvPr>
              <p:cNvSpPr/>
              <p:nvPr/>
            </p:nvSpPr>
            <p:spPr>
              <a:xfrm>
                <a:off x="4494413" y="3953828"/>
                <a:ext cx="421041" cy="4686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D82591-7DA6-4AF9-EDF0-F29F6B28AF58}"/>
                  </a:ext>
                </a:extLst>
              </p:cNvPr>
              <p:cNvSpPr txBox="1"/>
              <p:nvPr/>
            </p:nvSpPr>
            <p:spPr>
              <a:xfrm>
                <a:off x="4445265" y="3927322"/>
                <a:ext cx="568169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ore-KR" dirty="0">
                    <a:solidFill>
                      <a:schemeClr val="bg1"/>
                    </a:solidFill>
                  </a:rPr>
                  <a:t>new</a:t>
                </a:r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4E2FA71-1E98-0ECB-253C-8FEC7C15435D}"/>
                </a:ext>
              </a:extLst>
            </p:cNvPr>
            <p:cNvGrpSpPr/>
            <p:nvPr/>
          </p:nvGrpSpPr>
          <p:grpSpPr>
            <a:xfrm>
              <a:off x="1885516" y="5079722"/>
              <a:ext cx="568169" cy="495133"/>
              <a:chOff x="4445265" y="3927322"/>
              <a:chExt cx="568169" cy="495133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D62DE389-8071-5D3A-3EFC-02BBD3DC7685}"/>
                  </a:ext>
                </a:extLst>
              </p:cNvPr>
              <p:cNvSpPr/>
              <p:nvPr/>
            </p:nvSpPr>
            <p:spPr>
              <a:xfrm>
                <a:off x="4494413" y="3953828"/>
                <a:ext cx="421041" cy="4686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C5D887-E6B8-A085-85C5-103140CB2098}"/>
                  </a:ext>
                </a:extLst>
              </p:cNvPr>
              <p:cNvSpPr txBox="1"/>
              <p:nvPr/>
            </p:nvSpPr>
            <p:spPr>
              <a:xfrm>
                <a:off x="4445265" y="3927322"/>
                <a:ext cx="568169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ore-KR" dirty="0">
                    <a:solidFill>
                      <a:schemeClr val="bg1"/>
                    </a:solidFill>
                  </a:rPr>
                  <a:t>new</a:t>
                </a:r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A96D1EF9-0B11-662A-4A77-ABFF72258F2A}"/>
                </a:ext>
              </a:extLst>
            </p:cNvPr>
            <p:cNvSpPr/>
            <p:nvPr/>
          </p:nvSpPr>
          <p:spPr>
            <a:xfrm>
              <a:off x="1086730" y="4540422"/>
              <a:ext cx="421040" cy="421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A3564FC5-A11C-F908-F8D0-7CA9DEBA79D6}"/>
                </a:ext>
              </a:extLst>
            </p:cNvPr>
            <p:cNvSpPr/>
            <p:nvPr/>
          </p:nvSpPr>
          <p:spPr>
            <a:xfrm>
              <a:off x="1086730" y="3983830"/>
              <a:ext cx="421040" cy="421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C759C16-5D71-88D2-8CC8-71D5C4698FA7}"/>
              </a:ext>
            </a:extLst>
          </p:cNvPr>
          <p:cNvGrpSpPr/>
          <p:nvPr/>
        </p:nvGrpSpPr>
        <p:grpSpPr>
          <a:xfrm>
            <a:off x="3300262" y="3988727"/>
            <a:ext cx="2543948" cy="1817382"/>
            <a:chOff x="169436" y="3889337"/>
            <a:chExt cx="2543948" cy="1817382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6E8D93CC-CC8B-873F-619F-B712D6F5C928}"/>
                </a:ext>
              </a:extLst>
            </p:cNvPr>
            <p:cNvSpPr/>
            <p:nvPr/>
          </p:nvSpPr>
          <p:spPr>
            <a:xfrm>
              <a:off x="287944" y="4001415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187F033F-4768-4067-46A0-8651DCE09B33}"/>
                </a:ext>
              </a:extLst>
            </p:cNvPr>
            <p:cNvSpPr/>
            <p:nvPr/>
          </p:nvSpPr>
          <p:spPr>
            <a:xfrm>
              <a:off x="287944" y="4552402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082236D-CB01-9083-A17D-B513133D785B}"/>
                </a:ext>
              </a:extLst>
            </p:cNvPr>
            <p:cNvSpPr/>
            <p:nvPr/>
          </p:nvSpPr>
          <p:spPr>
            <a:xfrm>
              <a:off x="287944" y="5126830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B42C3E9-5242-9CA6-822C-C3C01EF700BE}"/>
                </a:ext>
              </a:extLst>
            </p:cNvPr>
            <p:cNvSpPr/>
            <p:nvPr/>
          </p:nvSpPr>
          <p:spPr>
            <a:xfrm>
              <a:off x="1086730" y="5126830"/>
              <a:ext cx="421040" cy="421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FA59BD7-4A6F-8826-142E-3853F7537311}"/>
                </a:ext>
              </a:extLst>
            </p:cNvPr>
            <p:cNvSpPr/>
            <p:nvPr/>
          </p:nvSpPr>
          <p:spPr>
            <a:xfrm>
              <a:off x="1086730" y="4001415"/>
              <a:ext cx="421040" cy="421040"/>
            </a:xfrm>
            <a:prstGeom prst="ellipse">
              <a:avLst/>
            </a:prstGeom>
            <a:solidFill>
              <a:srgbClr val="BD77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0A991301-1061-D299-BC46-B4687B2866F3}"/>
                </a:ext>
              </a:extLst>
            </p:cNvPr>
            <p:cNvSpPr/>
            <p:nvPr/>
          </p:nvSpPr>
          <p:spPr>
            <a:xfrm>
              <a:off x="1086730" y="4552402"/>
              <a:ext cx="421040" cy="421040"/>
            </a:xfrm>
            <a:prstGeom prst="ellipse">
              <a:avLst/>
            </a:prstGeom>
            <a:solidFill>
              <a:srgbClr val="BD77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5060061-994F-2D87-6A17-4DCDC6D96BE0}"/>
                </a:ext>
              </a:extLst>
            </p:cNvPr>
            <p:cNvSpPr/>
            <p:nvPr/>
          </p:nvSpPr>
          <p:spPr>
            <a:xfrm>
              <a:off x="169436" y="3889337"/>
              <a:ext cx="2543948" cy="181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E81D2F66-EF54-9611-EB86-4B47D5C67658}"/>
                </a:ext>
              </a:extLst>
            </p:cNvPr>
            <p:cNvGrpSpPr/>
            <p:nvPr/>
          </p:nvGrpSpPr>
          <p:grpSpPr>
            <a:xfrm>
              <a:off x="1885516" y="3964368"/>
              <a:ext cx="568169" cy="495133"/>
              <a:chOff x="4445265" y="3927322"/>
              <a:chExt cx="568169" cy="495133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D6CA199-0507-4819-24E5-CFE867E4E300}"/>
                  </a:ext>
                </a:extLst>
              </p:cNvPr>
              <p:cNvSpPr/>
              <p:nvPr/>
            </p:nvSpPr>
            <p:spPr>
              <a:xfrm>
                <a:off x="4494413" y="3953828"/>
                <a:ext cx="421041" cy="4686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5636D3D-ACE3-50D8-9338-E61D55C51680}"/>
                  </a:ext>
                </a:extLst>
              </p:cNvPr>
              <p:cNvSpPr txBox="1"/>
              <p:nvPr/>
            </p:nvSpPr>
            <p:spPr>
              <a:xfrm>
                <a:off x="4445265" y="3927322"/>
                <a:ext cx="568169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ore-KR" dirty="0">
                    <a:solidFill>
                      <a:schemeClr val="bg1"/>
                    </a:solidFill>
                  </a:rPr>
                  <a:t>new</a:t>
                </a:r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02356FF-CF4B-18AE-38BC-3F010B71D39F}"/>
                </a:ext>
              </a:extLst>
            </p:cNvPr>
            <p:cNvSpPr txBox="1"/>
            <p:nvPr/>
          </p:nvSpPr>
          <p:spPr>
            <a:xfrm>
              <a:off x="1885516" y="4552948"/>
              <a:ext cx="568169" cy="455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ore-KR" dirty="0">
                  <a:solidFill>
                    <a:schemeClr val="bg1"/>
                  </a:solidFill>
                </a:rPr>
                <a:t>new</a:t>
              </a:r>
              <a:endParaRPr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DC83F6C3-4793-F4A6-3BDF-9BD4733F08AF}"/>
                </a:ext>
              </a:extLst>
            </p:cNvPr>
            <p:cNvSpPr/>
            <p:nvPr/>
          </p:nvSpPr>
          <p:spPr>
            <a:xfrm>
              <a:off x="1931556" y="5126830"/>
              <a:ext cx="421040" cy="421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C670C4C-64DE-31B5-9994-241E08C53104}"/>
                </a:ext>
              </a:extLst>
            </p:cNvPr>
            <p:cNvSpPr/>
            <p:nvPr/>
          </p:nvSpPr>
          <p:spPr>
            <a:xfrm>
              <a:off x="1931556" y="4552402"/>
              <a:ext cx="421040" cy="421040"/>
            </a:xfrm>
            <a:prstGeom prst="ellipse">
              <a:avLst/>
            </a:prstGeom>
            <a:solidFill>
              <a:srgbClr val="BD77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97F861C-8210-AB54-09AA-84A00797AE8B}"/>
              </a:ext>
            </a:extLst>
          </p:cNvPr>
          <p:cNvGrpSpPr/>
          <p:nvPr/>
        </p:nvGrpSpPr>
        <p:grpSpPr>
          <a:xfrm>
            <a:off x="6431088" y="3988727"/>
            <a:ext cx="2543948" cy="1817382"/>
            <a:chOff x="169436" y="3889337"/>
            <a:chExt cx="2543948" cy="1817382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A7BB330-29F7-FF23-D456-EAEA74F75CB7}"/>
                </a:ext>
              </a:extLst>
            </p:cNvPr>
            <p:cNvSpPr/>
            <p:nvPr/>
          </p:nvSpPr>
          <p:spPr>
            <a:xfrm>
              <a:off x="287944" y="4001415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28FB4C5-519A-BEC0-DBC3-F90ECB436C50}"/>
                </a:ext>
              </a:extLst>
            </p:cNvPr>
            <p:cNvSpPr/>
            <p:nvPr/>
          </p:nvSpPr>
          <p:spPr>
            <a:xfrm>
              <a:off x="287944" y="4552402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09B7D0B6-1C2A-8ED5-28C0-C1BE3CB9525C}"/>
                </a:ext>
              </a:extLst>
            </p:cNvPr>
            <p:cNvSpPr/>
            <p:nvPr/>
          </p:nvSpPr>
          <p:spPr>
            <a:xfrm>
              <a:off x="287944" y="5126830"/>
              <a:ext cx="421040" cy="421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69535A3E-6A43-4DAA-375A-B572C47656FA}"/>
                </a:ext>
              </a:extLst>
            </p:cNvPr>
            <p:cNvSpPr/>
            <p:nvPr/>
          </p:nvSpPr>
          <p:spPr>
            <a:xfrm>
              <a:off x="1086730" y="5126830"/>
              <a:ext cx="421040" cy="421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262C112D-DD81-9108-ACDC-D23E89345231}"/>
                </a:ext>
              </a:extLst>
            </p:cNvPr>
            <p:cNvSpPr/>
            <p:nvPr/>
          </p:nvSpPr>
          <p:spPr>
            <a:xfrm>
              <a:off x="1086730" y="4001415"/>
              <a:ext cx="421040" cy="421040"/>
            </a:xfrm>
            <a:prstGeom prst="ellipse">
              <a:avLst/>
            </a:prstGeom>
            <a:solidFill>
              <a:srgbClr val="BD77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00F70D1-1A43-65E4-EBB7-47BA5C13ADBF}"/>
                </a:ext>
              </a:extLst>
            </p:cNvPr>
            <p:cNvSpPr/>
            <p:nvPr/>
          </p:nvSpPr>
          <p:spPr>
            <a:xfrm>
              <a:off x="1086730" y="4552402"/>
              <a:ext cx="421040" cy="421040"/>
            </a:xfrm>
            <a:prstGeom prst="ellipse">
              <a:avLst/>
            </a:prstGeom>
            <a:solidFill>
              <a:srgbClr val="BD77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4B43924-085F-8AC6-A7B7-9819198D5713}"/>
                </a:ext>
              </a:extLst>
            </p:cNvPr>
            <p:cNvSpPr/>
            <p:nvPr/>
          </p:nvSpPr>
          <p:spPr>
            <a:xfrm>
              <a:off x="169436" y="3889337"/>
              <a:ext cx="2543948" cy="1817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9A70BD0-F33D-CB1F-F576-EA04E9FCFF92}"/>
                </a:ext>
              </a:extLst>
            </p:cNvPr>
            <p:cNvSpPr/>
            <p:nvPr/>
          </p:nvSpPr>
          <p:spPr>
            <a:xfrm>
              <a:off x="1934664" y="3990874"/>
              <a:ext cx="421041" cy="468627"/>
            </a:xfrm>
            <a:prstGeom prst="ellipse">
              <a:avLst/>
            </a:prstGeom>
            <a:solidFill>
              <a:srgbClr val="BD7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4BF0203-4290-43D1-79A5-C3911732EFF2}"/>
                </a:ext>
              </a:extLst>
            </p:cNvPr>
            <p:cNvSpPr/>
            <p:nvPr/>
          </p:nvSpPr>
          <p:spPr>
            <a:xfrm>
              <a:off x="1934664" y="4579454"/>
              <a:ext cx="421041" cy="468627"/>
            </a:xfrm>
            <a:prstGeom prst="ellipse">
              <a:avLst/>
            </a:prstGeom>
            <a:solidFill>
              <a:srgbClr val="BD7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F3BF223-F8E5-560D-028D-317824973E0B}"/>
                </a:ext>
              </a:extLst>
            </p:cNvPr>
            <p:cNvSpPr/>
            <p:nvPr/>
          </p:nvSpPr>
          <p:spPr>
            <a:xfrm>
              <a:off x="1934664" y="5106228"/>
              <a:ext cx="421041" cy="468627"/>
            </a:xfrm>
            <a:prstGeom prst="ellipse">
              <a:avLst/>
            </a:prstGeom>
            <a:solidFill>
              <a:srgbClr val="BD7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30158E90-232E-B336-F624-8C1117C25D2E}"/>
              </a:ext>
            </a:extLst>
          </p:cNvPr>
          <p:cNvSpPr txBox="1"/>
          <p:nvPr/>
        </p:nvSpPr>
        <p:spPr>
          <a:xfrm>
            <a:off x="6460144" y="5877630"/>
            <a:ext cx="251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</a:rPr>
              <a:t>Strength</a:t>
            </a:r>
            <a:r>
              <a:rPr lang="en-US" altLang="ko-Kore-KR" dirty="0"/>
              <a:t> : Cost, supply risk</a:t>
            </a:r>
          </a:p>
          <a:p>
            <a:r>
              <a:rPr lang="en-US" altLang="ko-Kore-KR" dirty="0">
                <a:solidFill>
                  <a:srgbClr val="1D6FA9"/>
                </a:solidFill>
              </a:rPr>
              <a:t>Shortage</a:t>
            </a:r>
            <a:r>
              <a:rPr lang="en-US" altLang="ko-Kore-KR" dirty="0"/>
              <a:t> : Differential</a:t>
            </a:r>
            <a:endParaRPr lang="ko-Kore-KR" altLang="en-US" dirty="0"/>
          </a:p>
        </p:txBody>
      </p:sp>
      <p:sp>
        <p:nvSpPr>
          <p:cNvPr id="179" name="왼쪽/오른쪽 화살표[L] 178">
            <a:extLst>
              <a:ext uri="{FF2B5EF4-FFF2-40B4-BE49-F238E27FC236}">
                <a16:creationId xmlns:a16="http://schemas.microsoft.com/office/drawing/2014/main" id="{094208B0-536E-0037-1DD2-6EDCC9E9562E}"/>
              </a:ext>
            </a:extLst>
          </p:cNvPr>
          <p:cNvSpPr/>
          <p:nvPr/>
        </p:nvSpPr>
        <p:spPr>
          <a:xfrm>
            <a:off x="3225102" y="6026860"/>
            <a:ext cx="2693795" cy="34787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C85017-C2BE-B273-A3B6-26946F32FECA}"/>
              </a:ext>
            </a:extLst>
          </p:cNvPr>
          <p:cNvSpPr txBox="1"/>
          <p:nvPr/>
        </p:nvSpPr>
        <p:spPr>
          <a:xfrm>
            <a:off x="3225102" y="6303859"/>
            <a:ext cx="2693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b="1" dirty="0">
                <a:solidFill>
                  <a:sysClr val="windowText" lastClr="000000"/>
                </a:solidFill>
              </a:rPr>
              <a:t>Trade-off</a:t>
            </a:r>
            <a:endParaRPr lang="ko-Kore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CE6485F-B056-E203-6209-F3A126021D26}"/>
              </a:ext>
            </a:extLst>
          </p:cNvPr>
          <p:cNvSpPr/>
          <p:nvPr/>
        </p:nvSpPr>
        <p:spPr>
          <a:xfrm>
            <a:off x="137994" y="3409181"/>
            <a:ext cx="903092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dirty="0">
                <a:solidFill>
                  <a:schemeClr val="tx1"/>
                </a:solidFill>
              </a:rPr>
              <a:t>Summary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B0155A2-C81B-371A-8BA6-82E593FD4475}"/>
              </a:ext>
            </a:extLst>
          </p:cNvPr>
          <p:cNvSpPr/>
          <p:nvPr/>
        </p:nvSpPr>
        <p:spPr>
          <a:xfrm>
            <a:off x="1874053" y="4068239"/>
            <a:ext cx="529609" cy="168551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AD55EB0-0600-93CA-BDC9-D57B3B6E2950}"/>
              </a:ext>
            </a:extLst>
          </p:cNvPr>
          <p:cNvSpPr/>
          <p:nvPr/>
        </p:nvSpPr>
        <p:spPr>
          <a:xfrm>
            <a:off x="5004879" y="4068239"/>
            <a:ext cx="529609" cy="525803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0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7550F-9D50-63BB-2C87-7B5670E9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AC7EFB-7834-3B0A-6558-690109DCA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85A5A4-E89F-00B8-B608-0AE7B8D866E2}"/>
              </a:ext>
            </a:extLst>
          </p:cNvPr>
          <p:cNvSpPr/>
          <p:nvPr/>
        </p:nvSpPr>
        <p:spPr>
          <a:xfrm>
            <a:off x="2349097" y="504587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4BF704-67EB-CF7F-051D-94E54A9B075B}"/>
              </a:ext>
            </a:extLst>
          </p:cNvPr>
          <p:cNvSpPr/>
          <p:nvPr/>
        </p:nvSpPr>
        <p:spPr>
          <a:xfrm>
            <a:off x="2349097" y="1055574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47BC46-56CD-9B62-11C3-0E22CA8E848B}"/>
              </a:ext>
            </a:extLst>
          </p:cNvPr>
          <p:cNvSpPr/>
          <p:nvPr/>
        </p:nvSpPr>
        <p:spPr>
          <a:xfrm>
            <a:off x="3157494" y="504587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5FD7188-2C99-16DD-15F8-E41F4A6E63E5}"/>
              </a:ext>
            </a:extLst>
          </p:cNvPr>
          <p:cNvSpPr/>
          <p:nvPr/>
        </p:nvSpPr>
        <p:spPr>
          <a:xfrm>
            <a:off x="3157494" y="1055574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0814836-9DBF-0C03-3FF8-36601C81EF76}"/>
              </a:ext>
            </a:extLst>
          </p:cNvPr>
          <p:cNvSpPr/>
          <p:nvPr/>
        </p:nvSpPr>
        <p:spPr>
          <a:xfrm>
            <a:off x="3965891" y="504587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51B50A-5E1C-B29E-74D5-848370BFA285}"/>
              </a:ext>
            </a:extLst>
          </p:cNvPr>
          <p:cNvSpPr/>
          <p:nvPr/>
        </p:nvSpPr>
        <p:spPr>
          <a:xfrm>
            <a:off x="3965891" y="1055574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AFC6D60-5205-6A41-76AB-10C2B23D3F24}"/>
              </a:ext>
            </a:extLst>
          </p:cNvPr>
          <p:cNvSpPr/>
          <p:nvPr/>
        </p:nvSpPr>
        <p:spPr>
          <a:xfrm>
            <a:off x="4774288" y="504587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1C1F19E-5B4D-0DAC-4F7B-04FBBC66195E}"/>
              </a:ext>
            </a:extLst>
          </p:cNvPr>
          <p:cNvSpPr/>
          <p:nvPr/>
        </p:nvSpPr>
        <p:spPr>
          <a:xfrm>
            <a:off x="4774288" y="1055574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67EE36-DDC2-393C-46FF-21B03E487103}"/>
              </a:ext>
            </a:extLst>
          </p:cNvPr>
          <p:cNvSpPr/>
          <p:nvPr/>
        </p:nvSpPr>
        <p:spPr>
          <a:xfrm>
            <a:off x="2349097" y="1630002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FE0F933-9F1C-554A-890C-3A5D6E519AF9}"/>
              </a:ext>
            </a:extLst>
          </p:cNvPr>
          <p:cNvSpPr/>
          <p:nvPr/>
        </p:nvSpPr>
        <p:spPr>
          <a:xfrm>
            <a:off x="2349097" y="2180989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485FFB-0026-DBA0-9883-E5AF1C57618F}"/>
              </a:ext>
            </a:extLst>
          </p:cNvPr>
          <p:cNvSpPr/>
          <p:nvPr/>
        </p:nvSpPr>
        <p:spPr>
          <a:xfrm>
            <a:off x="3157494" y="1630002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59AF2F-E4AC-A589-18C4-FE90C56AB0CF}"/>
              </a:ext>
            </a:extLst>
          </p:cNvPr>
          <p:cNvSpPr/>
          <p:nvPr/>
        </p:nvSpPr>
        <p:spPr>
          <a:xfrm>
            <a:off x="3157494" y="2180989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5963C5-BB94-F13C-33DF-6CC743320C2A}"/>
              </a:ext>
            </a:extLst>
          </p:cNvPr>
          <p:cNvSpPr/>
          <p:nvPr/>
        </p:nvSpPr>
        <p:spPr>
          <a:xfrm>
            <a:off x="3965891" y="1630002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C3D3AEE-79D4-2417-88BB-DF4C2090D593}"/>
              </a:ext>
            </a:extLst>
          </p:cNvPr>
          <p:cNvSpPr/>
          <p:nvPr/>
        </p:nvSpPr>
        <p:spPr>
          <a:xfrm>
            <a:off x="3965891" y="2180989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69E7C56-0D3E-51EB-7341-53B64A24AC69}"/>
              </a:ext>
            </a:extLst>
          </p:cNvPr>
          <p:cNvSpPr/>
          <p:nvPr/>
        </p:nvSpPr>
        <p:spPr>
          <a:xfrm>
            <a:off x="4774288" y="1630002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31614DA-ABDA-2DFA-CEF4-2AD4DF2952AF}"/>
              </a:ext>
            </a:extLst>
          </p:cNvPr>
          <p:cNvSpPr/>
          <p:nvPr/>
        </p:nvSpPr>
        <p:spPr>
          <a:xfrm>
            <a:off x="4774288" y="2180989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4705F3-B298-99EB-41E7-0B310F6ED55E}"/>
              </a:ext>
            </a:extLst>
          </p:cNvPr>
          <p:cNvSpPr/>
          <p:nvPr/>
        </p:nvSpPr>
        <p:spPr>
          <a:xfrm>
            <a:off x="5652735" y="504587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34E7433-BEA0-1275-D5E8-8F18BC3A8425}"/>
              </a:ext>
            </a:extLst>
          </p:cNvPr>
          <p:cNvSpPr/>
          <p:nvPr/>
        </p:nvSpPr>
        <p:spPr>
          <a:xfrm>
            <a:off x="5652735" y="1055574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9B030E1-E543-9AF0-8625-B1ADF514B0D5}"/>
              </a:ext>
            </a:extLst>
          </p:cNvPr>
          <p:cNvSpPr/>
          <p:nvPr/>
        </p:nvSpPr>
        <p:spPr>
          <a:xfrm>
            <a:off x="6461132" y="504587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F087459-3DB4-5BBE-4C6C-22ABFCF01FF1}"/>
              </a:ext>
            </a:extLst>
          </p:cNvPr>
          <p:cNvSpPr/>
          <p:nvPr/>
        </p:nvSpPr>
        <p:spPr>
          <a:xfrm>
            <a:off x="6461132" y="1055574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A017346-D8E2-8E6D-74CF-9E4CA78DC0AA}"/>
              </a:ext>
            </a:extLst>
          </p:cNvPr>
          <p:cNvSpPr/>
          <p:nvPr/>
        </p:nvSpPr>
        <p:spPr>
          <a:xfrm>
            <a:off x="7269529" y="504587"/>
            <a:ext cx="421040" cy="421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1AE18FB-FF5B-8663-E538-38E764E3B2BF}"/>
              </a:ext>
            </a:extLst>
          </p:cNvPr>
          <p:cNvSpPr/>
          <p:nvPr/>
        </p:nvSpPr>
        <p:spPr>
          <a:xfrm>
            <a:off x="7269529" y="1055574"/>
            <a:ext cx="421040" cy="421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BAEEC2-D266-31EF-04D6-D01C36548646}"/>
              </a:ext>
            </a:extLst>
          </p:cNvPr>
          <p:cNvSpPr/>
          <p:nvPr/>
        </p:nvSpPr>
        <p:spPr>
          <a:xfrm>
            <a:off x="8077926" y="504587"/>
            <a:ext cx="421040" cy="421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EB9B0CA-9549-9A66-8046-BF94E72255A4}"/>
              </a:ext>
            </a:extLst>
          </p:cNvPr>
          <p:cNvSpPr/>
          <p:nvPr/>
        </p:nvSpPr>
        <p:spPr>
          <a:xfrm>
            <a:off x="8077926" y="1055574"/>
            <a:ext cx="421040" cy="421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824598A-2F5F-0946-C093-5C2AD62E74F0}"/>
              </a:ext>
            </a:extLst>
          </p:cNvPr>
          <p:cNvSpPr/>
          <p:nvPr/>
        </p:nvSpPr>
        <p:spPr>
          <a:xfrm>
            <a:off x="5652735" y="1630002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3DAB589-CCE3-4343-8598-EE4486B9B17C}"/>
              </a:ext>
            </a:extLst>
          </p:cNvPr>
          <p:cNvSpPr/>
          <p:nvPr/>
        </p:nvSpPr>
        <p:spPr>
          <a:xfrm>
            <a:off x="5652735" y="2180989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19FEB6-DDA3-00CD-DFB2-737A295EC2F9}"/>
              </a:ext>
            </a:extLst>
          </p:cNvPr>
          <p:cNvSpPr/>
          <p:nvPr/>
        </p:nvSpPr>
        <p:spPr>
          <a:xfrm>
            <a:off x="6461132" y="1630002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E6144BA-56B1-016D-F77D-7C35687D2AB0}"/>
              </a:ext>
            </a:extLst>
          </p:cNvPr>
          <p:cNvSpPr/>
          <p:nvPr/>
        </p:nvSpPr>
        <p:spPr>
          <a:xfrm>
            <a:off x="6461132" y="2180989"/>
            <a:ext cx="421040" cy="42104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937D4FC-5442-18DA-4E2F-F89E0A7BCF09}"/>
              </a:ext>
            </a:extLst>
          </p:cNvPr>
          <p:cNvSpPr/>
          <p:nvPr/>
        </p:nvSpPr>
        <p:spPr>
          <a:xfrm>
            <a:off x="7269529" y="1630002"/>
            <a:ext cx="421040" cy="421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8665C66-1BC9-613F-B33E-39570C6E0AFF}"/>
              </a:ext>
            </a:extLst>
          </p:cNvPr>
          <p:cNvSpPr/>
          <p:nvPr/>
        </p:nvSpPr>
        <p:spPr>
          <a:xfrm>
            <a:off x="7269529" y="2180989"/>
            <a:ext cx="421040" cy="421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7527081-44E2-527E-11F2-EF80ECF7EF46}"/>
              </a:ext>
            </a:extLst>
          </p:cNvPr>
          <p:cNvSpPr/>
          <p:nvPr/>
        </p:nvSpPr>
        <p:spPr>
          <a:xfrm>
            <a:off x="8077926" y="1630002"/>
            <a:ext cx="421040" cy="421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4163DF-983A-1782-7572-50C9A6C8E9FD}"/>
              </a:ext>
            </a:extLst>
          </p:cNvPr>
          <p:cNvSpPr/>
          <p:nvPr/>
        </p:nvSpPr>
        <p:spPr>
          <a:xfrm>
            <a:off x="8077926" y="2180989"/>
            <a:ext cx="421040" cy="4210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DB9DE7-CE10-CCD9-A5E4-02A324B93A3E}"/>
              </a:ext>
            </a:extLst>
          </p:cNvPr>
          <p:cNvSpPr/>
          <p:nvPr/>
        </p:nvSpPr>
        <p:spPr>
          <a:xfrm>
            <a:off x="2358929" y="3408203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D57C9-90B6-2C29-E4E7-637D774670EC}"/>
              </a:ext>
            </a:extLst>
          </p:cNvPr>
          <p:cNvSpPr/>
          <p:nvPr/>
        </p:nvSpPr>
        <p:spPr>
          <a:xfrm>
            <a:off x="2358929" y="3959190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40C75B4-1B2A-29F8-863A-76A140426CD5}"/>
              </a:ext>
            </a:extLst>
          </p:cNvPr>
          <p:cNvSpPr/>
          <p:nvPr/>
        </p:nvSpPr>
        <p:spPr>
          <a:xfrm>
            <a:off x="3167326" y="3408203"/>
            <a:ext cx="421040" cy="4210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0D4EF73-177A-FA4C-8321-FF48D667462E}"/>
              </a:ext>
            </a:extLst>
          </p:cNvPr>
          <p:cNvSpPr/>
          <p:nvPr/>
        </p:nvSpPr>
        <p:spPr>
          <a:xfrm>
            <a:off x="3167326" y="3959190"/>
            <a:ext cx="421040" cy="4210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A02717B-3E0E-D18D-EA23-E0BA5853632A}"/>
              </a:ext>
            </a:extLst>
          </p:cNvPr>
          <p:cNvSpPr/>
          <p:nvPr/>
        </p:nvSpPr>
        <p:spPr>
          <a:xfrm>
            <a:off x="3975723" y="3408203"/>
            <a:ext cx="421040" cy="421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9C1FE2-1636-1EB5-4839-4EFCE96A5ECB}"/>
              </a:ext>
            </a:extLst>
          </p:cNvPr>
          <p:cNvSpPr/>
          <p:nvPr/>
        </p:nvSpPr>
        <p:spPr>
          <a:xfrm>
            <a:off x="3975723" y="3959190"/>
            <a:ext cx="421040" cy="421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7FF4DFA-8526-E4BC-076B-78AE4B771DEA}"/>
              </a:ext>
            </a:extLst>
          </p:cNvPr>
          <p:cNvSpPr/>
          <p:nvPr/>
        </p:nvSpPr>
        <p:spPr>
          <a:xfrm>
            <a:off x="4784120" y="3408203"/>
            <a:ext cx="421040" cy="421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C0E1B1B-36AE-8E52-0C50-9C337DE32C08}"/>
              </a:ext>
            </a:extLst>
          </p:cNvPr>
          <p:cNvSpPr/>
          <p:nvPr/>
        </p:nvSpPr>
        <p:spPr>
          <a:xfrm>
            <a:off x="4784120" y="3959190"/>
            <a:ext cx="421040" cy="421040"/>
          </a:xfrm>
          <a:prstGeom prst="ellipse">
            <a:avLst/>
          </a:prstGeom>
          <a:solidFill>
            <a:srgbClr val="5FAD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D828106-6332-D77E-0FF1-3572E40A183C}"/>
              </a:ext>
            </a:extLst>
          </p:cNvPr>
          <p:cNvSpPr/>
          <p:nvPr/>
        </p:nvSpPr>
        <p:spPr>
          <a:xfrm>
            <a:off x="2358929" y="4533618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3331A9D-3165-3B6A-603D-FDBD6789C884}"/>
              </a:ext>
            </a:extLst>
          </p:cNvPr>
          <p:cNvSpPr/>
          <p:nvPr/>
        </p:nvSpPr>
        <p:spPr>
          <a:xfrm>
            <a:off x="2358929" y="5084605"/>
            <a:ext cx="421040" cy="42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1CD4387-69BC-E4FB-F42F-AFF1B9071899}"/>
              </a:ext>
            </a:extLst>
          </p:cNvPr>
          <p:cNvSpPr/>
          <p:nvPr/>
        </p:nvSpPr>
        <p:spPr>
          <a:xfrm>
            <a:off x="3167326" y="4533618"/>
            <a:ext cx="421040" cy="4210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590F200-8B4F-9898-56A4-66648C96363D}"/>
              </a:ext>
            </a:extLst>
          </p:cNvPr>
          <p:cNvSpPr/>
          <p:nvPr/>
        </p:nvSpPr>
        <p:spPr>
          <a:xfrm>
            <a:off x="3167326" y="5084605"/>
            <a:ext cx="421040" cy="4210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A13472A-F7F0-2E8B-44E0-281C12A37F46}"/>
              </a:ext>
            </a:extLst>
          </p:cNvPr>
          <p:cNvSpPr/>
          <p:nvPr/>
        </p:nvSpPr>
        <p:spPr>
          <a:xfrm>
            <a:off x="4784120" y="4533618"/>
            <a:ext cx="421040" cy="421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D343834-4695-A1FB-7C7C-87C403D50577}"/>
              </a:ext>
            </a:extLst>
          </p:cNvPr>
          <p:cNvSpPr/>
          <p:nvPr/>
        </p:nvSpPr>
        <p:spPr>
          <a:xfrm>
            <a:off x="4784120" y="5084605"/>
            <a:ext cx="421040" cy="4210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9DA3FDE-8E67-B2A7-3E60-F88E53F8C4BC}"/>
              </a:ext>
            </a:extLst>
          </p:cNvPr>
          <p:cNvSpPr/>
          <p:nvPr/>
        </p:nvSpPr>
        <p:spPr>
          <a:xfrm>
            <a:off x="5662567" y="3408203"/>
            <a:ext cx="421040" cy="4210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7E139AE-3D0E-0037-F492-922AFA29D9B4}"/>
              </a:ext>
            </a:extLst>
          </p:cNvPr>
          <p:cNvSpPr/>
          <p:nvPr/>
        </p:nvSpPr>
        <p:spPr>
          <a:xfrm>
            <a:off x="5662567" y="3959190"/>
            <a:ext cx="421040" cy="421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0B4038E-1D50-9CE4-43DC-D93C226CB191}"/>
              </a:ext>
            </a:extLst>
          </p:cNvPr>
          <p:cNvSpPr/>
          <p:nvPr/>
        </p:nvSpPr>
        <p:spPr>
          <a:xfrm>
            <a:off x="7279361" y="3408203"/>
            <a:ext cx="421040" cy="421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277C8E1-A800-B6A6-6841-E48EF1B6A701}"/>
              </a:ext>
            </a:extLst>
          </p:cNvPr>
          <p:cNvSpPr/>
          <p:nvPr/>
        </p:nvSpPr>
        <p:spPr>
          <a:xfrm>
            <a:off x="8087758" y="3408203"/>
            <a:ext cx="421040" cy="421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95C37CF-9FE7-18C1-C4F8-942180BB1CE9}"/>
              </a:ext>
            </a:extLst>
          </p:cNvPr>
          <p:cNvSpPr/>
          <p:nvPr/>
        </p:nvSpPr>
        <p:spPr>
          <a:xfrm>
            <a:off x="8087758" y="3959190"/>
            <a:ext cx="421040" cy="421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DB2F065-2E41-4BDA-61AC-8918BC765D3D}"/>
              </a:ext>
            </a:extLst>
          </p:cNvPr>
          <p:cNvSpPr/>
          <p:nvPr/>
        </p:nvSpPr>
        <p:spPr>
          <a:xfrm>
            <a:off x="5662567" y="4533618"/>
            <a:ext cx="421040" cy="421040"/>
          </a:xfrm>
          <a:prstGeom prst="ellipse">
            <a:avLst/>
          </a:prstGeom>
          <a:solidFill>
            <a:srgbClr val="5FAD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37FABCF-E3F2-0B3C-5149-643419B6BFD0}"/>
              </a:ext>
            </a:extLst>
          </p:cNvPr>
          <p:cNvSpPr/>
          <p:nvPr/>
        </p:nvSpPr>
        <p:spPr>
          <a:xfrm>
            <a:off x="5662567" y="5084605"/>
            <a:ext cx="421040" cy="421040"/>
          </a:xfrm>
          <a:prstGeom prst="ellipse">
            <a:avLst/>
          </a:prstGeom>
          <a:solidFill>
            <a:srgbClr val="5FAD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F78E70D-70CB-C1B6-451C-5955F715D53C}"/>
              </a:ext>
            </a:extLst>
          </p:cNvPr>
          <p:cNvSpPr/>
          <p:nvPr/>
        </p:nvSpPr>
        <p:spPr>
          <a:xfrm>
            <a:off x="6470964" y="5084605"/>
            <a:ext cx="421040" cy="421040"/>
          </a:xfrm>
          <a:prstGeom prst="ellipse">
            <a:avLst/>
          </a:prstGeom>
          <a:solidFill>
            <a:srgbClr val="FF1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E05A698-0FAB-883B-D8EB-65B1B5D997A9}"/>
              </a:ext>
            </a:extLst>
          </p:cNvPr>
          <p:cNvSpPr/>
          <p:nvPr/>
        </p:nvSpPr>
        <p:spPr>
          <a:xfrm>
            <a:off x="7279361" y="4533618"/>
            <a:ext cx="421040" cy="421040"/>
          </a:xfrm>
          <a:prstGeom prst="ellipse">
            <a:avLst/>
          </a:prstGeom>
          <a:solidFill>
            <a:srgbClr val="D1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1781975-7278-17B8-E936-E4DDD8EF7222}"/>
              </a:ext>
            </a:extLst>
          </p:cNvPr>
          <p:cNvSpPr/>
          <p:nvPr/>
        </p:nvSpPr>
        <p:spPr>
          <a:xfrm>
            <a:off x="7279361" y="5084605"/>
            <a:ext cx="421040" cy="421040"/>
          </a:xfrm>
          <a:prstGeom prst="ellipse">
            <a:avLst/>
          </a:prstGeom>
          <a:solidFill>
            <a:srgbClr val="D1C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6D424B4-B04D-1B7C-FA90-A2CFE23DB3F1}"/>
              </a:ext>
            </a:extLst>
          </p:cNvPr>
          <p:cNvSpPr/>
          <p:nvPr/>
        </p:nvSpPr>
        <p:spPr>
          <a:xfrm>
            <a:off x="8087758" y="4533618"/>
            <a:ext cx="421040" cy="421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1C06225-D992-7556-4FF9-05318BA3F62D}"/>
              </a:ext>
            </a:extLst>
          </p:cNvPr>
          <p:cNvSpPr/>
          <p:nvPr/>
        </p:nvSpPr>
        <p:spPr>
          <a:xfrm>
            <a:off x="8087758" y="5084605"/>
            <a:ext cx="421040" cy="4210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E3AE5D0-3C52-73ED-7956-E1865DE722DF}"/>
              </a:ext>
            </a:extLst>
          </p:cNvPr>
          <p:cNvSpPr/>
          <p:nvPr/>
        </p:nvSpPr>
        <p:spPr>
          <a:xfrm>
            <a:off x="3973571" y="4533618"/>
            <a:ext cx="421040" cy="4210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480FBB1-D55D-F6C0-8793-966640E846BD}"/>
              </a:ext>
            </a:extLst>
          </p:cNvPr>
          <p:cNvSpPr/>
          <p:nvPr/>
        </p:nvSpPr>
        <p:spPr>
          <a:xfrm>
            <a:off x="3973571" y="5084605"/>
            <a:ext cx="421040" cy="4210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370DC24-E074-F5C9-C3C2-2958A4DAD247}"/>
              </a:ext>
            </a:extLst>
          </p:cNvPr>
          <p:cNvSpPr/>
          <p:nvPr/>
        </p:nvSpPr>
        <p:spPr>
          <a:xfrm>
            <a:off x="6470964" y="4524166"/>
            <a:ext cx="421040" cy="421040"/>
          </a:xfrm>
          <a:prstGeom prst="ellipse">
            <a:avLst/>
          </a:prstGeom>
          <a:solidFill>
            <a:srgbClr val="FF1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7F9D7C9-A7F0-2862-BA53-7B49F97A58E4}"/>
              </a:ext>
            </a:extLst>
          </p:cNvPr>
          <p:cNvSpPr/>
          <p:nvPr/>
        </p:nvSpPr>
        <p:spPr>
          <a:xfrm>
            <a:off x="6501600" y="3959190"/>
            <a:ext cx="421040" cy="4210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54B99C-4AB1-AB33-87B6-16B7A5265462}"/>
              </a:ext>
            </a:extLst>
          </p:cNvPr>
          <p:cNvSpPr/>
          <p:nvPr/>
        </p:nvSpPr>
        <p:spPr>
          <a:xfrm>
            <a:off x="6498309" y="3408203"/>
            <a:ext cx="421040" cy="4210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F3F7683-813E-74C9-CF2D-B2026E10703B}"/>
              </a:ext>
            </a:extLst>
          </p:cNvPr>
          <p:cNvSpPr/>
          <p:nvPr/>
        </p:nvSpPr>
        <p:spPr>
          <a:xfrm>
            <a:off x="7288180" y="3959190"/>
            <a:ext cx="421040" cy="4210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10461-B16C-7199-CFE0-259147FE77BA}"/>
              </a:ext>
            </a:extLst>
          </p:cNvPr>
          <p:cNvSpPr/>
          <p:nvPr/>
        </p:nvSpPr>
        <p:spPr>
          <a:xfrm>
            <a:off x="2135548" y="334297"/>
            <a:ext cx="6538452" cy="2379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53C6578-295E-AABE-CB7A-A416F5EFF958}"/>
              </a:ext>
            </a:extLst>
          </p:cNvPr>
          <p:cNvSpPr/>
          <p:nvPr/>
        </p:nvSpPr>
        <p:spPr>
          <a:xfrm>
            <a:off x="2145380" y="3323986"/>
            <a:ext cx="6538452" cy="2379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EB36964-A057-62F1-2D09-237CD7EB4C67}"/>
              </a:ext>
            </a:extLst>
          </p:cNvPr>
          <p:cNvSpPr/>
          <p:nvPr/>
        </p:nvSpPr>
        <p:spPr>
          <a:xfrm>
            <a:off x="-48739" y="1361624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Physical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6C284D8-3171-33FF-0654-36DA62926AC1}"/>
              </a:ext>
            </a:extLst>
          </p:cNvPr>
          <p:cNvSpPr/>
          <p:nvPr/>
        </p:nvSpPr>
        <p:spPr>
          <a:xfrm>
            <a:off x="-46377" y="4298537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Electronic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0" name="자유형 99">
            <a:extLst>
              <a:ext uri="{FF2B5EF4-FFF2-40B4-BE49-F238E27FC236}">
                <a16:creationId xmlns:a16="http://schemas.microsoft.com/office/drawing/2014/main" id="{6AD3A848-D769-FF9A-A822-C8E1599A734A}"/>
              </a:ext>
            </a:extLst>
          </p:cNvPr>
          <p:cNvSpPr/>
          <p:nvPr/>
        </p:nvSpPr>
        <p:spPr>
          <a:xfrm>
            <a:off x="3824749" y="3303640"/>
            <a:ext cx="2399071" cy="2330245"/>
          </a:xfrm>
          <a:custGeom>
            <a:avLst/>
            <a:gdLst>
              <a:gd name="connsiteX0" fmla="*/ 0 w 2399071"/>
              <a:gd name="connsiteY0" fmla="*/ 0 h 2330245"/>
              <a:gd name="connsiteX1" fmla="*/ 9832 w 2399071"/>
              <a:gd name="connsiteY1" fmla="*/ 1160206 h 2330245"/>
              <a:gd name="connsiteX2" fmla="*/ 698090 w 2399071"/>
              <a:gd name="connsiteY2" fmla="*/ 1189703 h 2330245"/>
              <a:gd name="connsiteX3" fmla="*/ 786580 w 2399071"/>
              <a:gd name="connsiteY3" fmla="*/ 2290916 h 2330245"/>
              <a:gd name="connsiteX4" fmla="*/ 2399071 w 2399071"/>
              <a:gd name="connsiteY4" fmla="*/ 2330245 h 2330245"/>
              <a:gd name="connsiteX5" fmla="*/ 2389238 w 2399071"/>
              <a:gd name="connsiteY5" fmla="*/ 1160206 h 2330245"/>
              <a:gd name="connsiteX6" fmla="*/ 1553496 w 2399071"/>
              <a:gd name="connsiteY6" fmla="*/ 1111045 h 2330245"/>
              <a:gd name="connsiteX7" fmla="*/ 1524000 w 2399071"/>
              <a:gd name="connsiteY7" fmla="*/ 580103 h 2330245"/>
              <a:gd name="connsiteX8" fmla="*/ 766916 w 2399071"/>
              <a:gd name="connsiteY8" fmla="*/ 570271 h 2330245"/>
              <a:gd name="connsiteX9" fmla="*/ 766916 w 2399071"/>
              <a:gd name="connsiteY9" fmla="*/ 68826 h 2330245"/>
              <a:gd name="connsiteX10" fmla="*/ 0 w 2399071"/>
              <a:gd name="connsiteY10" fmla="*/ 0 h 233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071" h="2330245">
                <a:moveTo>
                  <a:pt x="0" y="0"/>
                </a:moveTo>
                <a:cubicBezTo>
                  <a:pt x="3277" y="386735"/>
                  <a:pt x="6555" y="773471"/>
                  <a:pt x="9832" y="1160206"/>
                </a:cubicBezTo>
                <a:lnTo>
                  <a:pt x="698090" y="1189703"/>
                </a:lnTo>
                <a:lnTo>
                  <a:pt x="786580" y="2290916"/>
                </a:lnTo>
                <a:lnTo>
                  <a:pt x="2399071" y="2330245"/>
                </a:lnTo>
                <a:cubicBezTo>
                  <a:pt x="2395793" y="1940232"/>
                  <a:pt x="2392516" y="1550219"/>
                  <a:pt x="2389238" y="1160206"/>
                </a:cubicBezTo>
                <a:lnTo>
                  <a:pt x="1553496" y="1111045"/>
                </a:lnTo>
                <a:lnTo>
                  <a:pt x="1524000" y="580103"/>
                </a:lnTo>
                <a:lnTo>
                  <a:pt x="766916" y="570271"/>
                </a:lnTo>
                <a:lnTo>
                  <a:pt x="766916" y="68826"/>
                </a:lnTo>
                <a:lnTo>
                  <a:pt x="0" y="0"/>
                </a:lnTo>
                <a:close/>
              </a:path>
            </a:pathLst>
          </a:custGeom>
          <a:solidFill>
            <a:srgbClr val="5FADE5">
              <a:alpha val="3705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94EB3D5-4754-6C62-7A2A-A260B6E39260}"/>
              </a:ext>
            </a:extLst>
          </p:cNvPr>
          <p:cNvCxnSpPr>
            <a:cxnSpLocks/>
          </p:cNvCxnSpPr>
          <p:nvPr/>
        </p:nvCxnSpPr>
        <p:spPr>
          <a:xfrm flipV="1">
            <a:off x="1927123" y="504587"/>
            <a:ext cx="0" cy="2361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85CA9EA-92FA-0AD6-51B8-28A2D4F4E7E8}"/>
              </a:ext>
            </a:extLst>
          </p:cNvPr>
          <p:cNvSpPr/>
          <p:nvPr/>
        </p:nvSpPr>
        <p:spPr>
          <a:xfrm>
            <a:off x="587135" y="377118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Quality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C5C3A05-AA88-AA44-A67C-5CA01EC700E9}"/>
              </a:ext>
            </a:extLst>
          </p:cNvPr>
          <p:cNvCxnSpPr>
            <a:cxnSpLocks/>
          </p:cNvCxnSpPr>
          <p:nvPr/>
        </p:nvCxnSpPr>
        <p:spPr>
          <a:xfrm>
            <a:off x="1927123" y="2866103"/>
            <a:ext cx="6746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A0BB7A0-5001-958A-5797-CA5C65D323CB}"/>
              </a:ext>
            </a:extLst>
          </p:cNvPr>
          <p:cNvSpPr/>
          <p:nvPr/>
        </p:nvSpPr>
        <p:spPr>
          <a:xfrm>
            <a:off x="7635526" y="2845639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Product series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1F28CCA-2F36-7AB4-38EA-01AC0C7ACC0D}"/>
              </a:ext>
            </a:extLst>
          </p:cNvPr>
          <p:cNvCxnSpPr>
            <a:cxnSpLocks/>
          </p:cNvCxnSpPr>
          <p:nvPr/>
        </p:nvCxnSpPr>
        <p:spPr>
          <a:xfrm flipV="1">
            <a:off x="1927123" y="3503426"/>
            <a:ext cx="0" cy="2361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7EAA5CC-A534-6467-2039-5111EA1CF942}"/>
              </a:ext>
            </a:extLst>
          </p:cNvPr>
          <p:cNvSpPr/>
          <p:nvPr/>
        </p:nvSpPr>
        <p:spPr>
          <a:xfrm>
            <a:off x="587135" y="3375957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Quality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08852B7-0222-7F69-58F6-532009D65ECE}"/>
              </a:ext>
            </a:extLst>
          </p:cNvPr>
          <p:cNvCxnSpPr>
            <a:cxnSpLocks/>
          </p:cNvCxnSpPr>
          <p:nvPr/>
        </p:nvCxnSpPr>
        <p:spPr>
          <a:xfrm>
            <a:off x="1927123" y="5864942"/>
            <a:ext cx="6746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2219062-18CA-49A6-85FE-197D75A77DA1}"/>
              </a:ext>
            </a:extLst>
          </p:cNvPr>
          <p:cNvSpPr/>
          <p:nvPr/>
        </p:nvSpPr>
        <p:spPr>
          <a:xfrm>
            <a:off x="7635526" y="5844478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Product series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5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7550F-9D50-63BB-2C87-7B5670E9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AC7EFB-7834-3B0A-6558-690109DCA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9F99A-BAEE-A890-351F-C9CBAE79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3" y="642546"/>
            <a:ext cx="6545019" cy="41690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79D99F-EB7B-6035-B1D2-762901040A50}"/>
              </a:ext>
            </a:extLst>
          </p:cNvPr>
          <p:cNvSpPr/>
          <p:nvPr/>
        </p:nvSpPr>
        <p:spPr>
          <a:xfrm>
            <a:off x="344129" y="4592948"/>
            <a:ext cx="8320984" cy="162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ko-KR" altLang="en-US" sz="1600" dirty="0">
                <a:solidFill>
                  <a:schemeClr val="tx1"/>
                </a:solidFill>
              </a:rPr>
              <a:t>플랫폼 변화주기 빠름</a:t>
            </a:r>
            <a:r>
              <a:rPr kumimoji="1" lang="en-US" altLang="ko-KR" sz="1600" dirty="0">
                <a:solidFill>
                  <a:schemeClr val="tx1"/>
                </a:solidFill>
              </a:rPr>
              <a:t> / </a:t>
            </a:r>
            <a:r>
              <a:rPr kumimoji="1" lang="ko-KR" altLang="en-US" sz="1600" dirty="0">
                <a:solidFill>
                  <a:schemeClr val="tx1"/>
                </a:solidFill>
              </a:rPr>
              <a:t>타 </a:t>
            </a:r>
            <a:r>
              <a:rPr kumimoji="1" lang="en-US" altLang="ko-KR" sz="1600" dirty="0">
                <a:solidFill>
                  <a:schemeClr val="tx1"/>
                </a:solidFill>
              </a:rPr>
              <a:t>Supplier</a:t>
            </a:r>
            <a:r>
              <a:rPr kumimoji="1" lang="ko-KR" altLang="en-US" sz="1600" dirty="0">
                <a:solidFill>
                  <a:schemeClr val="tx1"/>
                </a:solidFill>
              </a:rPr>
              <a:t>로부터 수동적인 입장</a:t>
            </a:r>
            <a:r>
              <a:rPr kumimoji="1" lang="en-US" altLang="ko-KR" sz="1600" dirty="0">
                <a:solidFill>
                  <a:schemeClr val="tx1"/>
                </a:solidFill>
              </a:rPr>
              <a:t> / </a:t>
            </a:r>
            <a:r>
              <a:rPr kumimoji="1" lang="ko-KR" altLang="en-US" sz="1600" dirty="0">
                <a:solidFill>
                  <a:schemeClr val="tx1"/>
                </a:solidFill>
              </a:rPr>
              <a:t>범용성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kumimoji="1" lang="en-US" altLang="ko-Kore-KR" sz="1600" b="1" dirty="0">
                <a:solidFill>
                  <a:srgbClr val="FF0000"/>
                </a:solidFill>
              </a:rPr>
              <a:t>Series + Scale </a:t>
            </a:r>
            <a:r>
              <a:rPr kumimoji="1" lang="ko-Kore-KR" altLang="en-US" sz="1600" b="1" dirty="0">
                <a:solidFill>
                  <a:srgbClr val="FF0000"/>
                </a:solidFill>
              </a:rPr>
              <a:t>특성이 강함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kumimoji="1" lang="ko-Kore-KR" altLang="en-US" sz="1600" dirty="0">
                <a:solidFill>
                  <a:schemeClr val="tx1"/>
                </a:solidFill>
              </a:rPr>
              <a:t>모든 제품이 동일 시점에 플랫폼을 갖고 있지 않음</a:t>
            </a:r>
            <a:r>
              <a:rPr kumimoji="1" lang="en-US" altLang="ko-Kore-KR" sz="1600" dirty="0">
                <a:solidFill>
                  <a:schemeClr val="tx1"/>
                </a:solidFill>
              </a:rPr>
              <a:t>. </a:t>
            </a:r>
            <a:r>
              <a:rPr kumimoji="1" lang="en-US" altLang="ko-KR" sz="1600" dirty="0">
                <a:solidFill>
                  <a:schemeClr val="tx1"/>
                </a:solidFill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</a:rPr>
              <a:t>모든 제품에 </a:t>
            </a:r>
            <a:r>
              <a:rPr kumimoji="1" lang="en-US" altLang="ko-KR" sz="1600" dirty="0">
                <a:solidFill>
                  <a:schemeClr val="tx1"/>
                </a:solidFill>
              </a:rPr>
              <a:t>SOTA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600" dirty="0">
                <a:solidFill>
                  <a:schemeClr val="tx1"/>
                </a:solidFill>
              </a:rPr>
              <a:t> 적용하진 않음</a:t>
            </a:r>
            <a:r>
              <a:rPr kumimoji="1" lang="en-US" altLang="ko-KR" sz="1600" dirty="0">
                <a:solidFill>
                  <a:schemeClr val="tx1"/>
                </a:solidFill>
              </a:rPr>
              <a:t>)</a:t>
            </a:r>
            <a:r>
              <a:rPr kumimoji="1" lang="en-US" altLang="ko-Kore-KR" sz="16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arenR"/>
            </a:pPr>
            <a:r>
              <a:rPr kumimoji="1" lang="ko-Kore-KR" altLang="en-US" sz="1600" dirty="0">
                <a:solidFill>
                  <a:schemeClr val="tx1"/>
                </a:solidFill>
              </a:rPr>
              <a:t>회사마다 전략이 다 다름 </a:t>
            </a:r>
            <a:r>
              <a:rPr kumimoji="1" lang="en-US" altLang="ko-Kore-KR" sz="1600" dirty="0">
                <a:solidFill>
                  <a:schemeClr val="tx1"/>
                </a:solidFill>
              </a:rPr>
              <a:t>(</a:t>
            </a:r>
            <a:r>
              <a:rPr kumimoji="1" lang="ko-Kore-KR" altLang="en-US" sz="1600" dirty="0">
                <a:solidFill>
                  <a:schemeClr val="tx1"/>
                </a:solidFill>
              </a:rPr>
              <a:t>케이스마다 상이</a:t>
            </a:r>
            <a:r>
              <a:rPr kumimoji="1" lang="en-US" altLang="ko-Kore-KR" sz="1600" dirty="0">
                <a:solidFill>
                  <a:schemeClr val="tx1"/>
                </a:solidFill>
              </a:rPr>
              <a:t>) </a:t>
            </a:r>
            <a:br>
              <a:rPr kumimoji="1" lang="en-US" altLang="ko-Kore-KR" sz="1600" dirty="0">
                <a:solidFill>
                  <a:schemeClr val="tx1"/>
                </a:solidFill>
              </a:rPr>
            </a:br>
            <a:r>
              <a:rPr kumimoji="1" lang="en-US" altLang="ko-KR" sz="1600" b="1" dirty="0">
                <a:solidFill>
                  <a:schemeClr val="tx1"/>
                </a:solidFill>
              </a:rPr>
              <a:t>[</a:t>
            </a:r>
            <a:r>
              <a:rPr kumimoji="1" lang="ko-Kore-KR" altLang="en-US" sz="1600" b="1" dirty="0">
                <a:solidFill>
                  <a:schemeClr val="tx1"/>
                </a:solidFill>
              </a:rPr>
              <a:t>모두 현황 유지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/ </a:t>
            </a:r>
            <a:r>
              <a:rPr kumimoji="1" lang="ko-Kore-KR" altLang="en-US" sz="1600" b="1" dirty="0">
                <a:solidFill>
                  <a:schemeClr val="tx1"/>
                </a:solidFill>
              </a:rPr>
              <a:t>모두 신 버젼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/ </a:t>
            </a:r>
            <a:r>
              <a:rPr kumimoji="1" lang="ko-Kore-KR" altLang="en-US" sz="1600" b="1" dirty="0">
                <a:solidFill>
                  <a:schemeClr val="tx1"/>
                </a:solidFill>
              </a:rPr>
              <a:t>급을 나눠 일부만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2EE04-81F6-D784-023B-BA127108B2FA}"/>
              </a:ext>
            </a:extLst>
          </p:cNvPr>
          <p:cNvSpPr txBox="1"/>
          <p:nvPr/>
        </p:nvSpPr>
        <p:spPr>
          <a:xfrm>
            <a:off x="256615" y="6967440"/>
            <a:ext cx="7782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z="1200" b="1" spc="-40" dirty="0" err="1">
                <a:latin typeface="+mn-ea"/>
              </a:rPr>
              <a:t>Iphone</a:t>
            </a:r>
            <a:r>
              <a:rPr kumimoji="1" lang="en-US" altLang="ko-Kore-KR" sz="1200" b="1" spc="-40" dirty="0">
                <a:latin typeface="+mn-ea"/>
              </a:rPr>
              <a:t> 14</a:t>
            </a:r>
            <a:r>
              <a:rPr kumimoji="1" lang="ko-Kore-KR" altLang="en-US" sz="1200" b="1" spc="-40" dirty="0">
                <a:latin typeface="+mn-ea"/>
              </a:rPr>
              <a:t>는 프로세서를 유지하는 대신</a:t>
            </a:r>
            <a:r>
              <a:rPr kumimoji="1" lang="en-US" altLang="ko-Kore-KR" sz="1200" b="1" spc="-40" dirty="0">
                <a:latin typeface="+mn-ea"/>
              </a:rPr>
              <a:t>, </a:t>
            </a:r>
            <a:r>
              <a:rPr kumimoji="1" lang="en-US" altLang="ko-KR" sz="1200" b="1" spc="-40" dirty="0">
                <a:latin typeface="+mn-ea"/>
              </a:rPr>
              <a:t>13 pro</a:t>
            </a:r>
            <a:r>
              <a:rPr kumimoji="1" lang="ko-KR" altLang="en-US" sz="1200" b="1" spc="-40" dirty="0">
                <a:latin typeface="+mn-ea"/>
              </a:rPr>
              <a:t>에 있던 </a:t>
            </a:r>
            <a:r>
              <a:rPr kumimoji="1" lang="en-US" altLang="ko-KR" sz="1200" b="1" spc="-40" dirty="0">
                <a:latin typeface="+mn-ea"/>
              </a:rPr>
              <a:t>exclusive </a:t>
            </a:r>
            <a:r>
              <a:rPr kumimoji="1" lang="ko-KR" altLang="en-US" sz="12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1200" b="1" spc="-40" dirty="0">
                <a:latin typeface="+mn-ea"/>
              </a:rPr>
              <a:t>IPad7 -&gt; 8</a:t>
            </a:r>
            <a:r>
              <a:rPr kumimoji="1" lang="ko-KR" altLang="en-US" sz="1200" b="1" spc="-40" dirty="0">
                <a:latin typeface="+mn-ea"/>
              </a:rPr>
              <a:t>는 반대로 프로세서 </a:t>
            </a:r>
            <a:r>
              <a:rPr kumimoji="1" lang="en-US" altLang="ko-KR" sz="1200" b="1" spc="-40" dirty="0">
                <a:latin typeface="+mn-ea"/>
              </a:rPr>
              <a:t>(AP)</a:t>
            </a:r>
            <a:r>
              <a:rPr kumimoji="1" lang="ko-KR" altLang="en-US" sz="12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1200" b="1" spc="-40" dirty="0">
                <a:latin typeface="+mn-ea"/>
              </a:rPr>
              <a:t>.</a:t>
            </a:r>
            <a:br>
              <a:rPr kumimoji="1" lang="en-US" altLang="ko-KR" sz="1200" b="1" spc="-40" dirty="0">
                <a:latin typeface="+mn-ea"/>
              </a:rPr>
            </a:br>
            <a:r>
              <a:rPr kumimoji="1" lang="ko-KR" altLang="en-US" sz="1200" b="1" spc="-40" dirty="0" err="1">
                <a:latin typeface="+mn-ea"/>
              </a:rPr>
              <a:t>애플워치는</a:t>
            </a:r>
            <a:r>
              <a:rPr kumimoji="1" lang="ko-KR" altLang="en-US" sz="1200" b="1" spc="-40" dirty="0">
                <a:latin typeface="+mn-ea"/>
              </a:rPr>
              <a:t> 동일한 플랫폼을 장기간 활용 </a:t>
            </a:r>
            <a:r>
              <a:rPr kumimoji="1" lang="en-US" altLang="ko-KR" sz="1200" b="1" spc="-40" dirty="0">
                <a:latin typeface="+mn-ea"/>
              </a:rPr>
              <a:t>(series 6 -8 / ultra)</a:t>
            </a:r>
            <a:endParaRPr kumimoji="1" lang="en-US" altLang="ko-KR" sz="1000" dirty="0"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8DC047-6BF4-F2FC-F688-882F52F1826A}"/>
              </a:ext>
            </a:extLst>
          </p:cNvPr>
          <p:cNvSpPr/>
          <p:nvPr/>
        </p:nvSpPr>
        <p:spPr>
          <a:xfrm>
            <a:off x="763805" y="6098290"/>
            <a:ext cx="7102876" cy="598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600" b="1" dirty="0">
                <a:solidFill>
                  <a:srgbClr val="FF0000"/>
                </a:solidFill>
              </a:rPr>
              <a:t>어떤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 </a:t>
            </a:r>
            <a:r>
              <a:rPr kumimoji="1" lang="ko-Kore-KR" altLang="en-US" sz="1600" b="1" dirty="0">
                <a:solidFill>
                  <a:srgbClr val="FF0000"/>
                </a:solidFill>
              </a:rPr>
              <a:t>기준으로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? </a:t>
            </a:r>
            <a:r>
              <a:rPr kumimoji="1" lang="ko-Kore-KR" altLang="en-US" sz="1600" b="1" dirty="0">
                <a:solidFill>
                  <a:srgbClr val="FF0000"/>
                </a:solidFill>
              </a:rPr>
              <a:t>이 의사결정을 하고싶다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153F38-725D-1F2C-1D17-24C470B90302}"/>
              </a:ext>
            </a:extLst>
          </p:cNvPr>
          <p:cNvSpPr/>
          <p:nvPr/>
        </p:nvSpPr>
        <p:spPr>
          <a:xfrm>
            <a:off x="6862482" y="1198610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EBEC0-8849-E70F-3D4F-D153888A5EB7}"/>
              </a:ext>
            </a:extLst>
          </p:cNvPr>
          <p:cNvSpPr txBox="1"/>
          <p:nvPr/>
        </p:nvSpPr>
        <p:spPr>
          <a:xfrm>
            <a:off x="7476832" y="1206046"/>
            <a:ext cx="1852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: </a:t>
            </a:r>
            <a:r>
              <a:rPr kumimoji="1" lang="en-US" altLang="ko-KR" sz="1600" b="1" spc="-40" dirty="0">
                <a:effectLst/>
                <a:latin typeface="+mn-ea"/>
              </a:rPr>
              <a:t>Same platform</a:t>
            </a:r>
            <a:endParaRPr kumimoji="1" lang="en-US" altLang="ko-KR" sz="1100" dirty="0">
              <a:effectLst/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40539332-E003-FB42-7720-3FFE5BFDB9ED}"/>
              </a:ext>
            </a:extLst>
          </p:cNvPr>
          <p:cNvSpPr/>
          <p:nvPr/>
        </p:nvSpPr>
        <p:spPr>
          <a:xfrm>
            <a:off x="6835738" y="1785925"/>
            <a:ext cx="576284" cy="559751"/>
          </a:xfrm>
          <a:custGeom>
            <a:avLst/>
            <a:gdLst>
              <a:gd name="connsiteX0" fmla="*/ 0 w 2399071"/>
              <a:gd name="connsiteY0" fmla="*/ 0 h 2330245"/>
              <a:gd name="connsiteX1" fmla="*/ 9832 w 2399071"/>
              <a:gd name="connsiteY1" fmla="*/ 1160206 h 2330245"/>
              <a:gd name="connsiteX2" fmla="*/ 698090 w 2399071"/>
              <a:gd name="connsiteY2" fmla="*/ 1189703 h 2330245"/>
              <a:gd name="connsiteX3" fmla="*/ 786580 w 2399071"/>
              <a:gd name="connsiteY3" fmla="*/ 2290916 h 2330245"/>
              <a:gd name="connsiteX4" fmla="*/ 2399071 w 2399071"/>
              <a:gd name="connsiteY4" fmla="*/ 2330245 h 2330245"/>
              <a:gd name="connsiteX5" fmla="*/ 2389238 w 2399071"/>
              <a:gd name="connsiteY5" fmla="*/ 1160206 h 2330245"/>
              <a:gd name="connsiteX6" fmla="*/ 1553496 w 2399071"/>
              <a:gd name="connsiteY6" fmla="*/ 1111045 h 2330245"/>
              <a:gd name="connsiteX7" fmla="*/ 1524000 w 2399071"/>
              <a:gd name="connsiteY7" fmla="*/ 580103 h 2330245"/>
              <a:gd name="connsiteX8" fmla="*/ 766916 w 2399071"/>
              <a:gd name="connsiteY8" fmla="*/ 570271 h 2330245"/>
              <a:gd name="connsiteX9" fmla="*/ 766916 w 2399071"/>
              <a:gd name="connsiteY9" fmla="*/ 68826 h 2330245"/>
              <a:gd name="connsiteX10" fmla="*/ 0 w 2399071"/>
              <a:gd name="connsiteY10" fmla="*/ 0 h 233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071" h="2330245">
                <a:moveTo>
                  <a:pt x="0" y="0"/>
                </a:moveTo>
                <a:cubicBezTo>
                  <a:pt x="3277" y="386735"/>
                  <a:pt x="6555" y="773471"/>
                  <a:pt x="9832" y="1160206"/>
                </a:cubicBezTo>
                <a:lnTo>
                  <a:pt x="698090" y="1189703"/>
                </a:lnTo>
                <a:lnTo>
                  <a:pt x="786580" y="2290916"/>
                </a:lnTo>
                <a:lnTo>
                  <a:pt x="2399071" y="2330245"/>
                </a:lnTo>
                <a:cubicBezTo>
                  <a:pt x="2395793" y="1940232"/>
                  <a:pt x="2392516" y="1550219"/>
                  <a:pt x="2389238" y="1160206"/>
                </a:cubicBezTo>
                <a:lnTo>
                  <a:pt x="1553496" y="1111045"/>
                </a:lnTo>
                <a:lnTo>
                  <a:pt x="1524000" y="580103"/>
                </a:lnTo>
                <a:lnTo>
                  <a:pt x="766916" y="570271"/>
                </a:lnTo>
                <a:lnTo>
                  <a:pt x="766916" y="68826"/>
                </a:lnTo>
                <a:lnTo>
                  <a:pt x="0" y="0"/>
                </a:lnTo>
                <a:close/>
              </a:path>
            </a:pathLst>
          </a:custGeom>
          <a:solidFill>
            <a:srgbClr val="5FADE5">
              <a:alpha val="3705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1235F-6F08-974F-AF7F-6D2849260175}"/>
              </a:ext>
            </a:extLst>
          </p:cNvPr>
          <p:cNvSpPr txBox="1"/>
          <p:nvPr/>
        </p:nvSpPr>
        <p:spPr>
          <a:xfrm>
            <a:off x="7531105" y="1896523"/>
            <a:ext cx="1852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: product </a:t>
            </a:r>
            <a:r>
              <a:rPr kumimoji="1" lang="en-US" altLang="ko-KR" sz="1600" b="1" spc="-40" dirty="0">
                <a:effectLst/>
                <a:latin typeface="+mn-ea"/>
              </a:rPr>
              <a:t>family</a:t>
            </a:r>
            <a:endParaRPr kumimoji="1" lang="en-US" altLang="ko-KR" sz="1100" dirty="0">
              <a:effectLst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A956A-B645-83BA-7470-83B75FB1889B}"/>
              </a:ext>
            </a:extLst>
          </p:cNvPr>
          <p:cNvSpPr/>
          <p:nvPr/>
        </p:nvSpPr>
        <p:spPr>
          <a:xfrm>
            <a:off x="-1" y="11837"/>
            <a:ext cx="9144001" cy="54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회사 내부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/ </a:t>
            </a:r>
            <a:r>
              <a:rPr kumimoji="1" lang="ko-Kore-KR" altLang="en-US" sz="1600" b="1" dirty="0">
                <a:solidFill>
                  <a:schemeClr val="tx1"/>
                </a:solidFill>
              </a:rPr>
              <a:t>외부의 상황을 고려하여 신규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p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latform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module 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을 적용할지 안 할지에 대한 의사결정</a:t>
            </a:r>
            <a:endParaRPr kumimoji="1" lang="en-US" altLang="ko-Kore-KR" sz="1600" b="1" dirty="0">
              <a:solidFill>
                <a:schemeClr val="tx1"/>
              </a:solidFill>
            </a:endParaRPr>
          </a:p>
        </p:txBody>
      </p:sp>
      <p:sp>
        <p:nvSpPr>
          <p:cNvPr id="23" name="원형 화살표[C] 22">
            <a:extLst>
              <a:ext uri="{FF2B5EF4-FFF2-40B4-BE49-F238E27FC236}">
                <a16:creationId xmlns:a16="http://schemas.microsoft.com/office/drawing/2014/main" id="{9CE11D0B-263B-A739-C68C-1DDEAFD3C4FB}"/>
              </a:ext>
            </a:extLst>
          </p:cNvPr>
          <p:cNvSpPr/>
          <p:nvPr/>
        </p:nvSpPr>
        <p:spPr>
          <a:xfrm>
            <a:off x="6196337" y="2610917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원형 화살표[C] 25">
            <a:extLst>
              <a:ext uri="{FF2B5EF4-FFF2-40B4-BE49-F238E27FC236}">
                <a16:creationId xmlns:a16="http://schemas.microsoft.com/office/drawing/2014/main" id="{CB645A65-BEAF-A053-6676-32CA1938209D}"/>
              </a:ext>
            </a:extLst>
          </p:cNvPr>
          <p:cNvSpPr/>
          <p:nvPr/>
        </p:nvSpPr>
        <p:spPr>
          <a:xfrm>
            <a:off x="6196337" y="2960322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원형 화살표[C] 26">
            <a:extLst>
              <a:ext uri="{FF2B5EF4-FFF2-40B4-BE49-F238E27FC236}">
                <a16:creationId xmlns:a16="http://schemas.microsoft.com/office/drawing/2014/main" id="{91CD91F4-E31E-9602-4E4E-7F386DBD55B4}"/>
              </a:ext>
            </a:extLst>
          </p:cNvPr>
          <p:cNvSpPr/>
          <p:nvPr/>
        </p:nvSpPr>
        <p:spPr>
          <a:xfrm>
            <a:off x="6196337" y="3391502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원형 화살표[C] 29">
            <a:extLst>
              <a:ext uri="{FF2B5EF4-FFF2-40B4-BE49-F238E27FC236}">
                <a16:creationId xmlns:a16="http://schemas.microsoft.com/office/drawing/2014/main" id="{5CEEE5E6-E279-9D79-F26E-64EAD8F58850}"/>
              </a:ext>
            </a:extLst>
          </p:cNvPr>
          <p:cNvSpPr/>
          <p:nvPr/>
        </p:nvSpPr>
        <p:spPr>
          <a:xfrm>
            <a:off x="6196337" y="3800380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08AEDC-66AE-35FF-2F01-B1015258DE29}"/>
              </a:ext>
            </a:extLst>
          </p:cNvPr>
          <p:cNvSpPr/>
          <p:nvPr/>
        </p:nvSpPr>
        <p:spPr>
          <a:xfrm>
            <a:off x="7993193" y="3133352"/>
            <a:ext cx="671920" cy="67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new</a:t>
            </a:r>
            <a:endParaRPr kumimoji="1" lang="ko-Kore-KR" altLang="en-US" sz="14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DA33FF-5154-DBCF-2014-C1770B9CA893}"/>
              </a:ext>
            </a:extLst>
          </p:cNvPr>
          <p:cNvSpPr/>
          <p:nvPr/>
        </p:nvSpPr>
        <p:spPr>
          <a:xfrm>
            <a:off x="6551559" y="2738007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81EC032-AADD-9E84-69F6-61FCD7C77B5A}"/>
              </a:ext>
            </a:extLst>
          </p:cNvPr>
          <p:cNvSpPr/>
          <p:nvPr/>
        </p:nvSpPr>
        <p:spPr>
          <a:xfrm>
            <a:off x="6551559" y="3106366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7C17F6-6EC2-FD12-B29C-1283FC53A063}"/>
              </a:ext>
            </a:extLst>
          </p:cNvPr>
          <p:cNvSpPr/>
          <p:nvPr/>
        </p:nvSpPr>
        <p:spPr>
          <a:xfrm>
            <a:off x="6551559" y="3498122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7A16015-84A6-06DE-F7F7-E7EDCD36D4C4}"/>
              </a:ext>
            </a:extLst>
          </p:cNvPr>
          <p:cNvSpPr/>
          <p:nvPr/>
        </p:nvSpPr>
        <p:spPr>
          <a:xfrm>
            <a:off x="6551559" y="3921868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왼쪽 화살표[L] 98">
            <a:extLst>
              <a:ext uri="{FF2B5EF4-FFF2-40B4-BE49-F238E27FC236}">
                <a16:creationId xmlns:a16="http://schemas.microsoft.com/office/drawing/2014/main" id="{6C306F9E-ADB0-7257-2E35-D66087BC5677}"/>
              </a:ext>
            </a:extLst>
          </p:cNvPr>
          <p:cNvSpPr/>
          <p:nvPr/>
        </p:nvSpPr>
        <p:spPr>
          <a:xfrm>
            <a:off x="7354380" y="3308195"/>
            <a:ext cx="438929" cy="334537"/>
          </a:xfrm>
          <a:prstGeom prst="left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10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30" grpId="0" animBg="1"/>
      <p:bldP spid="31" grpId="0" animBg="1"/>
      <p:bldP spid="75" grpId="0"/>
      <p:bldP spid="77" grpId="0"/>
      <p:bldP spid="82" grpId="0"/>
      <p:bldP spid="93" grpId="0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8D6DB-7BCD-8795-7C78-5ED37DD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2023. 1. 10.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34F3FD-6AE6-801D-F84B-7050AE67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62149E-A043-836D-280B-6D3CCCC0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96" y="1089313"/>
            <a:ext cx="914307" cy="12057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8A070F-8269-7AD1-333B-BFF93E6765E5}"/>
              </a:ext>
            </a:extLst>
          </p:cNvPr>
          <p:cNvSpPr/>
          <p:nvPr/>
        </p:nvSpPr>
        <p:spPr>
          <a:xfrm>
            <a:off x="3712815" y="703317"/>
            <a:ext cx="2535157" cy="34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New processor (platform)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2F524F-BD07-B826-D76C-F1D133370F86}"/>
              </a:ext>
            </a:extLst>
          </p:cNvPr>
          <p:cNvSpPr/>
          <p:nvPr/>
        </p:nvSpPr>
        <p:spPr>
          <a:xfrm>
            <a:off x="3964078" y="2681110"/>
            <a:ext cx="1975059" cy="306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b="1" dirty="0">
                <a:solidFill>
                  <a:schemeClr val="tx1"/>
                </a:solidFill>
              </a:rPr>
              <a:t>Decision to change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ECF4AD-3D43-DBE0-6D55-719E9D27B5E2}"/>
              </a:ext>
            </a:extLst>
          </p:cNvPr>
          <p:cNvGrpSpPr/>
          <p:nvPr/>
        </p:nvGrpSpPr>
        <p:grpSpPr>
          <a:xfrm>
            <a:off x="532182" y="1425071"/>
            <a:ext cx="2821755" cy="1470729"/>
            <a:chOff x="729529" y="1931742"/>
            <a:chExt cx="2821755" cy="147072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5F463F5-7BC7-F4C5-584A-04CBF474F83C}"/>
                </a:ext>
              </a:extLst>
            </p:cNvPr>
            <p:cNvSpPr/>
            <p:nvPr/>
          </p:nvSpPr>
          <p:spPr>
            <a:xfrm>
              <a:off x="729529" y="1931744"/>
              <a:ext cx="1392643" cy="715778"/>
            </a:xfrm>
            <a:prstGeom prst="ellipse">
              <a:avLst/>
            </a:prstGeom>
            <a:solidFill>
              <a:srgbClr val="D3E2ED">
                <a:alpha val="3497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 err="1">
                  <a:solidFill>
                    <a:schemeClr val="tx1"/>
                  </a:solidFill>
                </a:rPr>
                <a:t>Iphone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1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3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</a:t>
              </a:r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8C7D84-6D71-E52E-2D29-2CEEC7D925EA}"/>
                </a:ext>
              </a:extLst>
            </p:cNvPr>
            <p:cNvSpPr/>
            <p:nvPr/>
          </p:nvSpPr>
          <p:spPr>
            <a:xfrm>
              <a:off x="2158640" y="1931742"/>
              <a:ext cx="1392644" cy="715779"/>
            </a:xfrm>
            <a:prstGeom prst="ellipse">
              <a:avLst/>
            </a:prstGeom>
            <a:solidFill>
              <a:srgbClr val="D3E2ED">
                <a:alpha val="3497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 err="1">
                  <a:solidFill>
                    <a:schemeClr val="tx1"/>
                  </a:solidFill>
                </a:rPr>
                <a:t>Iphone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1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3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Max </a:t>
              </a:r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0C34CE87-1AF0-E32B-411A-CFEFCE385B31}"/>
                </a:ext>
              </a:extLst>
            </p:cNvPr>
            <p:cNvSpPr/>
            <p:nvPr/>
          </p:nvSpPr>
          <p:spPr>
            <a:xfrm>
              <a:off x="729529" y="1931742"/>
              <a:ext cx="2821755" cy="14707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A42E17-1EE4-449F-5502-82FA76E4A960}"/>
                </a:ext>
              </a:extLst>
            </p:cNvPr>
            <p:cNvSpPr/>
            <p:nvPr/>
          </p:nvSpPr>
          <p:spPr>
            <a:xfrm>
              <a:off x="729529" y="2660034"/>
              <a:ext cx="1392643" cy="715778"/>
            </a:xfrm>
            <a:prstGeom prst="ellipse">
              <a:avLst/>
            </a:prstGeom>
            <a:solidFill>
              <a:srgbClr val="D3E2ED">
                <a:alpha val="3497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 err="1">
                  <a:solidFill>
                    <a:schemeClr val="tx1"/>
                  </a:solidFill>
                </a:rPr>
                <a:t>Iphone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1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3</a:t>
              </a:r>
              <a:endParaRPr kumimoji="1" lang="en-US" altLang="ko-Kore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ore-KR" sz="1600" b="1" dirty="0">
                  <a:solidFill>
                    <a:schemeClr val="tx1"/>
                  </a:solidFill>
                </a:rPr>
                <a:t>Pro </a:t>
              </a:r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B374B2-BB84-4F36-89C3-B7DBB94B66B2}"/>
                </a:ext>
              </a:extLst>
            </p:cNvPr>
            <p:cNvSpPr/>
            <p:nvPr/>
          </p:nvSpPr>
          <p:spPr>
            <a:xfrm>
              <a:off x="2158640" y="2660032"/>
              <a:ext cx="1392644" cy="715779"/>
            </a:xfrm>
            <a:prstGeom prst="ellipse">
              <a:avLst/>
            </a:prstGeom>
            <a:solidFill>
              <a:srgbClr val="D3E2ED">
                <a:alpha val="3497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 err="1">
                  <a:solidFill>
                    <a:schemeClr val="tx1"/>
                  </a:solidFill>
                </a:rPr>
                <a:t>Iphone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1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3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Pro Max </a:t>
              </a:r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BD7251D3-A10E-A7E5-6B41-94B4F293256F}"/>
              </a:ext>
            </a:extLst>
          </p:cNvPr>
          <p:cNvSpPr/>
          <p:nvPr/>
        </p:nvSpPr>
        <p:spPr>
          <a:xfrm>
            <a:off x="6144294" y="1550688"/>
            <a:ext cx="1392643" cy="715778"/>
          </a:xfrm>
          <a:prstGeom prst="ellipse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2C83F8-3C30-2BD2-0449-DB8D1A26C575}"/>
              </a:ext>
            </a:extLst>
          </p:cNvPr>
          <p:cNvSpPr/>
          <p:nvPr/>
        </p:nvSpPr>
        <p:spPr>
          <a:xfrm>
            <a:off x="7573405" y="1550686"/>
            <a:ext cx="1392644" cy="715779"/>
          </a:xfrm>
          <a:prstGeom prst="ellipse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FFD4128-88C4-0E23-A058-CD9A36794102}"/>
              </a:ext>
            </a:extLst>
          </p:cNvPr>
          <p:cNvSpPr/>
          <p:nvPr/>
        </p:nvSpPr>
        <p:spPr>
          <a:xfrm>
            <a:off x="6144294" y="925582"/>
            <a:ext cx="2821755" cy="3145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5A73530-E402-D4A6-F532-3D4AF9CE3981}"/>
              </a:ext>
            </a:extLst>
          </p:cNvPr>
          <p:cNvSpPr/>
          <p:nvPr/>
        </p:nvSpPr>
        <p:spPr>
          <a:xfrm>
            <a:off x="6144294" y="3032608"/>
            <a:ext cx="1392643" cy="715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endParaRPr kumimoji="1" lang="en-US" altLang="ko-Kore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3A2C5FC-5C70-3225-3437-20E29590DB58}"/>
              </a:ext>
            </a:extLst>
          </p:cNvPr>
          <p:cNvSpPr/>
          <p:nvPr/>
        </p:nvSpPr>
        <p:spPr>
          <a:xfrm>
            <a:off x="7573405" y="3032606"/>
            <a:ext cx="1392644" cy="71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Pro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C490CF4-6955-6CBC-FC1D-F49EDC4423B6}"/>
              </a:ext>
            </a:extLst>
          </p:cNvPr>
          <p:cNvSpPr/>
          <p:nvPr/>
        </p:nvSpPr>
        <p:spPr>
          <a:xfrm>
            <a:off x="6144294" y="2611816"/>
            <a:ext cx="2821755" cy="12057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1251AFD8-4CAB-B7E0-66F1-8D69D6CE8F57}"/>
              </a:ext>
            </a:extLst>
          </p:cNvPr>
          <p:cNvSpPr/>
          <p:nvPr/>
        </p:nvSpPr>
        <p:spPr>
          <a:xfrm>
            <a:off x="6144294" y="1122882"/>
            <a:ext cx="2821755" cy="12057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0002E9-EA40-AED7-33DD-8BC4F47B102F}"/>
              </a:ext>
            </a:extLst>
          </p:cNvPr>
          <p:cNvSpPr/>
          <p:nvPr/>
        </p:nvSpPr>
        <p:spPr>
          <a:xfrm>
            <a:off x="6963627" y="2655964"/>
            <a:ext cx="1219556" cy="27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A16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674EC7-57F9-11BB-CB74-649812C196A4}"/>
              </a:ext>
            </a:extLst>
          </p:cNvPr>
          <p:cNvSpPr/>
          <p:nvPr/>
        </p:nvSpPr>
        <p:spPr>
          <a:xfrm>
            <a:off x="6963627" y="1183214"/>
            <a:ext cx="1219556" cy="27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A15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6015D8-A037-124C-6D1F-07A880774770}"/>
              </a:ext>
            </a:extLst>
          </p:cNvPr>
          <p:cNvSpPr/>
          <p:nvPr/>
        </p:nvSpPr>
        <p:spPr>
          <a:xfrm>
            <a:off x="-1" y="3574275"/>
            <a:ext cx="3663689" cy="492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Differentiation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(horizon, vertical)</a:t>
            </a:r>
            <a:endParaRPr kumimoji="1" lang="en-US" altLang="ko-Kore-KR" sz="2000" b="1" dirty="0">
              <a:solidFill>
                <a:srgbClr val="C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2FBAC29-7599-E371-6787-7017A57E38E8}"/>
              </a:ext>
            </a:extLst>
          </p:cNvPr>
          <p:cNvSpPr/>
          <p:nvPr/>
        </p:nvSpPr>
        <p:spPr>
          <a:xfrm>
            <a:off x="9341629" y="5287421"/>
            <a:ext cx="4719491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600" dirty="0">
                <a:solidFill>
                  <a:schemeClr val="tx1"/>
                </a:solidFill>
              </a:rPr>
              <a:t>내부에서 기존 칩을 통해</a:t>
            </a:r>
            <a:r>
              <a:rPr kumimoji="1" lang="en-US" altLang="ko-Kore-KR" sz="1600" dirty="0">
                <a:solidFill>
                  <a:schemeClr val="tx1"/>
                </a:solidFill>
              </a:rPr>
              <a:t>, diff</a:t>
            </a:r>
            <a:r>
              <a:rPr kumimoji="1" lang="ko-Kore-KR" altLang="en-US" sz="1600" dirty="0">
                <a:solidFill>
                  <a:schemeClr val="tx1"/>
                </a:solidFill>
              </a:rPr>
              <a:t>를 할 수 있다면</a:t>
            </a:r>
            <a:r>
              <a:rPr kumimoji="1" lang="en-US" altLang="ko-Kore-KR" sz="1600" dirty="0">
                <a:solidFill>
                  <a:schemeClr val="tx1"/>
                </a:solidFill>
              </a:rPr>
              <a:t>, </a:t>
            </a:r>
          </a:p>
          <a:p>
            <a:endParaRPr kumimoji="1" lang="en-US" altLang="ko-Kore-KR" sz="1600" dirty="0">
              <a:solidFill>
                <a:schemeClr val="tx1"/>
              </a:solidFill>
            </a:endParaRP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cost</a:t>
            </a:r>
            <a:r>
              <a:rPr kumimoji="1" lang="ko-Kore-KR" altLang="en-US" sz="1600" dirty="0">
                <a:solidFill>
                  <a:schemeClr val="tx1"/>
                </a:solidFill>
              </a:rPr>
              <a:t> 및 기존 그대로 사용하는 점에서 </a:t>
            </a:r>
            <a:r>
              <a:rPr kumimoji="1" lang="en-US" altLang="ko-Kore-KR" sz="1600" dirty="0">
                <a:solidFill>
                  <a:schemeClr val="tx1"/>
                </a:solidFill>
              </a:rPr>
              <a:t>benefit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5D87A52F-4051-2FCE-C70B-EF1D150FBCC8}"/>
              </a:ext>
            </a:extLst>
          </p:cNvPr>
          <p:cNvSpPr/>
          <p:nvPr/>
        </p:nvSpPr>
        <p:spPr>
          <a:xfrm rot="16200000">
            <a:off x="4741289" y="1614809"/>
            <a:ext cx="349724" cy="17478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31C16-5171-7077-5A50-8A746149C7A9}"/>
              </a:ext>
            </a:extLst>
          </p:cNvPr>
          <p:cNvSpPr txBox="1"/>
          <p:nvPr/>
        </p:nvSpPr>
        <p:spPr>
          <a:xfrm>
            <a:off x="4344099" y="2934753"/>
            <a:ext cx="1272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dirty="0"/>
              <a:t>All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/>
              <a:t>Partial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/>
              <a:t>Not</a:t>
            </a:r>
            <a:endParaRPr kumimoji="1" lang="ko-Kore-KR" altLang="en-US" sz="16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107B86E-64DF-C73D-51AC-E4CDB180FDE1}"/>
              </a:ext>
            </a:extLst>
          </p:cNvPr>
          <p:cNvGrpSpPr/>
          <p:nvPr/>
        </p:nvGrpSpPr>
        <p:grpSpPr>
          <a:xfrm>
            <a:off x="596676" y="4324200"/>
            <a:ext cx="2411144" cy="1901689"/>
            <a:chOff x="516199" y="3983277"/>
            <a:chExt cx="2411144" cy="1901689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D3A6494-B0FC-0696-A8E6-6AC9D84DC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3908"/>
            <a:stretch/>
          </p:blipFill>
          <p:spPr>
            <a:xfrm>
              <a:off x="516199" y="3983277"/>
              <a:ext cx="2411144" cy="730494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40C1A17-1DAB-FECA-B3E5-E903B6BA7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4105" b="-1"/>
            <a:stretch/>
          </p:blipFill>
          <p:spPr>
            <a:xfrm>
              <a:off x="516199" y="4709435"/>
              <a:ext cx="2411144" cy="117553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256FB63-4F4A-6FE4-C03A-454310948B87}"/>
              </a:ext>
            </a:extLst>
          </p:cNvPr>
          <p:cNvGrpSpPr/>
          <p:nvPr/>
        </p:nvGrpSpPr>
        <p:grpSpPr>
          <a:xfrm>
            <a:off x="5939137" y="4700996"/>
            <a:ext cx="3022608" cy="1456148"/>
            <a:chOff x="4178482" y="4075051"/>
            <a:chExt cx="3498703" cy="168550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D759114-2ADF-E6BB-5FC8-C080883D0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04" r="44891" b="81267"/>
            <a:stretch/>
          </p:blipFill>
          <p:spPr>
            <a:xfrm>
              <a:off x="4178482" y="4075051"/>
              <a:ext cx="3498703" cy="58411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207EDD1-DDEB-790D-B440-8EBF09349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5046" r="44891" b="13818"/>
            <a:stretch/>
          </p:blipFill>
          <p:spPr>
            <a:xfrm>
              <a:off x="4178482" y="4587966"/>
              <a:ext cx="3498703" cy="1172592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0375267-A140-7FF4-6B1D-0740286D04B7}"/>
              </a:ext>
            </a:extLst>
          </p:cNvPr>
          <p:cNvSpPr txBox="1"/>
          <p:nvPr/>
        </p:nvSpPr>
        <p:spPr>
          <a:xfrm>
            <a:off x="5939137" y="4192466"/>
            <a:ext cx="3706778" cy="4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dirty="0"/>
              <a:t>iPad revenue by Year </a:t>
            </a:r>
            <a:endParaRPr lang="ko-Kore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A3F7FB-A3A4-829D-0049-F30E31BD0316}"/>
              </a:ext>
            </a:extLst>
          </p:cNvPr>
          <p:cNvGrpSpPr/>
          <p:nvPr/>
        </p:nvGrpSpPr>
        <p:grpSpPr>
          <a:xfrm>
            <a:off x="2459284" y="4598092"/>
            <a:ext cx="3388777" cy="1522533"/>
            <a:chOff x="2457065" y="4183372"/>
            <a:chExt cx="3388777" cy="1522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D286222-7328-3E77-E466-FA2679E63453}"/>
                </a:ext>
              </a:extLst>
            </p:cNvPr>
            <p:cNvSpPr txBox="1"/>
            <p:nvPr/>
          </p:nvSpPr>
          <p:spPr>
            <a:xfrm>
              <a:off x="2704095" y="4183372"/>
              <a:ext cx="2852939" cy="1522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ore-KR" altLang="en-US" sz="1600" dirty="0"/>
                <a:t>신제품으로 인한 판매량 </a:t>
              </a:r>
              <a:endParaRPr lang="en-US" altLang="ko-Kore-KR" sz="1600" dirty="0"/>
            </a:p>
            <a:p>
              <a:pPr algn="ctr">
                <a:lnSpc>
                  <a:spcPct val="150000"/>
                </a:lnSpc>
              </a:pPr>
              <a:r>
                <a:rPr lang="en-US" altLang="ko-Kore-KR" sz="1600" dirty="0"/>
                <a:t>Vs</a:t>
              </a:r>
            </a:p>
            <a:p>
              <a:pPr algn="ctr">
                <a:lnSpc>
                  <a:spcPct val="150000"/>
                </a:lnSpc>
              </a:pPr>
              <a:r>
                <a:rPr lang="ko-Kore-KR" altLang="en-US" sz="1600" dirty="0"/>
                <a:t>기존 플랫폼 사용에 따른 원가 </a:t>
              </a:r>
              <a:endParaRPr lang="en-US" altLang="ko-Kore-KR" sz="1600" dirty="0"/>
            </a:p>
            <a:p>
              <a:pPr algn="ctr">
                <a:lnSpc>
                  <a:spcPct val="150000"/>
                </a:lnSpc>
              </a:pPr>
              <a:r>
                <a:rPr lang="ko-Kore-KR" altLang="en-US" sz="1600" b="1" dirty="0">
                  <a:solidFill>
                    <a:srgbClr val="FF0000"/>
                  </a:solidFill>
                </a:rPr>
                <a:t>매번 바꾸는 것이 답은 아님</a:t>
              </a:r>
              <a:endParaRPr lang="en-US" altLang="ko-Kore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아래쪽 화살표[D] 77">
              <a:extLst>
                <a:ext uri="{FF2B5EF4-FFF2-40B4-BE49-F238E27FC236}">
                  <a16:creationId xmlns:a16="http://schemas.microsoft.com/office/drawing/2014/main" id="{F98008B0-CB3A-F55F-B14A-76DBFAB1C0B2}"/>
                </a:ext>
              </a:extLst>
            </p:cNvPr>
            <p:cNvSpPr/>
            <p:nvPr/>
          </p:nvSpPr>
          <p:spPr>
            <a:xfrm rot="5400000">
              <a:off x="2493242" y="4310082"/>
              <a:ext cx="174676" cy="24703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아래쪽 화살표[D] 78">
              <a:extLst>
                <a:ext uri="{FF2B5EF4-FFF2-40B4-BE49-F238E27FC236}">
                  <a16:creationId xmlns:a16="http://schemas.microsoft.com/office/drawing/2014/main" id="{5A303FCF-4218-9C31-7689-454DEAAAA7B3}"/>
                </a:ext>
              </a:extLst>
            </p:cNvPr>
            <p:cNvSpPr/>
            <p:nvPr/>
          </p:nvSpPr>
          <p:spPr>
            <a:xfrm rot="16200000">
              <a:off x="5634989" y="5005789"/>
              <a:ext cx="174676" cy="24703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96E14D8-8318-D8A1-2F84-048683AA3658}"/>
              </a:ext>
            </a:extLst>
          </p:cNvPr>
          <p:cNvSpPr txBox="1"/>
          <p:nvPr/>
        </p:nvSpPr>
        <p:spPr>
          <a:xfrm>
            <a:off x="2865204" y="6157841"/>
            <a:ext cx="2535157" cy="45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dirty="0"/>
              <a:t>A10 / A10  / A12</a:t>
            </a:r>
            <a:endParaRPr lang="ko-Kore-KR" altLang="en-US" dirty="0"/>
          </a:p>
        </p:txBody>
      </p: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E70EEBFF-4DF8-BE92-4B8F-64581785D775}"/>
              </a:ext>
            </a:extLst>
          </p:cNvPr>
          <p:cNvCxnSpPr>
            <a:cxnSpLocks/>
          </p:cNvCxnSpPr>
          <p:nvPr/>
        </p:nvCxnSpPr>
        <p:spPr>
          <a:xfrm>
            <a:off x="0" y="415332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제목 1">
            <a:extLst>
              <a:ext uri="{FF2B5EF4-FFF2-40B4-BE49-F238E27FC236}">
                <a16:creationId xmlns:a16="http://schemas.microsoft.com/office/drawing/2014/main" id="{8154BC4D-BBED-8538-599E-23DC1891D6A2}"/>
              </a:ext>
            </a:extLst>
          </p:cNvPr>
          <p:cNvSpPr txBox="1">
            <a:spLocks/>
          </p:cNvSpPr>
          <p:nvPr/>
        </p:nvSpPr>
        <p:spPr>
          <a:xfrm>
            <a:off x="169192" y="8899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Research Objective : (</a:t>
            </a:r>
            <a:r>
              <a:rPr lang="en-US" altLang="ko-KR" dirty="0"/>
              <a:t>Generational) platform change management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F1D38B1-EF04-3E0C-AF3E-00888DD7AA01}"/>
              </a:ext>
            </a:extLst>
          </p:cNvPr>
          <p:cNvSpPr/>
          <p:nvPr/>
        </p:nvSpPr>
        <p:spPr>
          <a:xfrm>
            <a:off x="708099" y="638455"/>
            <a:ext cx="2535157" cy="34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F0000"/>
                </a:solidFill>
              </a:rPr>
              <a:t>T period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329F3B-4513-C6E1-017C-02622BB477EC}"/>
              </a:ext>
            </a:extLst>
          </p:cNvPr>
          <p:cNvSpPr/>
          <p:nvPr/>
        </p:nvSpPr>
        <p:spPr>
          <a:xfrm>
            <a:off x="6394196" y="564885"/>
            <a:ext cx="2535157" cy="34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F0000"/>
                </a:solidFill>
              </a:rPr>
              <a:t>T+1 period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3200" b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71370</TotalTime>
  <Words>2552</Words>
  <Application>Microsoft Macintosh PowerPoint</Application>
  <PresentationFormat>화면 슬라이드 쇼(4:3)</PresentationFormat>
  <Paragraphs>371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Apple SD Gothic Neo</vt:lpstr>
      <vt:lpstr>맑은 고딕</vt:lpstr>
      <vt:lpstr>NanumBarunGothic</vt:lpstr>
      <vt:lpstr>NanumGothic</vt:lpstr>
      <vt:lpstr>Noto Sans KR</vt:lpstr>
      <vt:lpstr>Söhne</vt:lpstr>
      <vt:lpstr>Arial</vt:lpstr>
      <vt:lpstr>Arial Narrow</vt:lpstr>
      <vt:lpstr>Roboto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587</cp:revision>
  <dcterms:created xsi:type="dcterms:W3CDTF">2020-03-18T08:16:07Z</dcterms:created>
  <dcterms:modified xsi:type="dcterms:W3CDTF">2023-01-10T04:14:46Z</dcterms:modified>
</cp:coreProperties>
</file>