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9"/>
  </p:notesMasterIdLst>
  <p:sldIdLst>
    <p:sldId id="381" r:id="rId2"/>
    <p:sldId id="395" r:id="rId3"/>
    <p:sldId id="397" r:id="rId4"/>
    <p:sldId id="394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10" r:id="rId13"/>
    <p:sldId id="406" r:id="rId14"/>
    <p:sldId id="417" r:id="rId15"/>
    <p:sldId id="408" r:id="rId16"/>
    <p:sldId id="415" r:id="rId17"/>
    <p:sldId id="411" r:id="rId18"/>
    <p:sldId id="407" r:id="rId19"/>
    <p:sldId id="412" r:id="rId20"/>
    <p:sldId id="414" r:id="rId21"/>
    <p:sldId id="413" r:id="rId22"/>
    <p:sldId id="257" r:id="rId23"/>
    <p:sldId id="256" r:id="rId24"/>
    <p:sldId id="258" r:id="rId25"/>
    <p:sldId id="259" r:id="rId26"/>
    <p:sldId id="260" r:id="rId27"/>
    <p:sldId id="261" r:id="rId28"/>
    <p:sldId id="416" r:id="rId29"/>
    <p:sldId id="418" r:id="rId30"/>
    <p:sldId id="420" r:id="rId31"/>
    <p:sldId id="421" r:id="rId32"/>
    <p:sldId id="419" r:id="rId33"/>
    <p:sldId id="423" r:id="rId34"/>
    <p:sldId id="424" r:id="rId35"/>
    <p:sldId id="425" r:id="rId36"/>
    <p:sldId id="426" r:id="rId37"/>
    <p:sldId id="42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발표" id="{C34EF00A-35D1-4DA1-96A5-40F1D1103423}">
          <p14:sldIdLst>
            <p14:sldId id="381"/>
            <p14:sldId id="395"/>
            <p14:sldId id="397"/>
            <p14:sldId id="394"/>
            <p14:sldId id="398"/>
            <p14:sldId id="399"/>
            <p14:sldId id="400"/>
            <p14:sldId id="401"/>
            <p14:sldId id="402"/>
            <p14:sldId id="403"/>
            <p14:sldId id="404"/>
            <p14:sldId id="410"/>
          </p14:sldIdLst>
        </p14:section>
        <p14:section name="발표자료 준비" id="{AD720F16-CE79-40C8-9C5E-E22822EF97AE}">
          <p14:sldIdLst>
            <p14:sldId id="406"/>
            <p14:sldId id="417"/>
            <p14:sldId id="408"/>
            <p14:sldId id="415"/>
            <p14:sldId id="411"/>
            <p14:sldId id="407"/>
            <p14:sldId id="412"/>
            <p14:sldId id="414"/>
            <p14:sldId id="413"/>
            <p14:sldId id="257"/>
            <p14:sldId id="256"/>
            <p14:sldId id="258"/>
            <p14:sldId id="259"/>
            <p14:sldId id="260"/>
            <p14:sldId id="261"/>
            <p14:sldId id="416"/>
            <p14:sldId id="418"/>
            <p14:sldId id="420"/>
            <p14:sldId id="421"/>
            <p14:sldId id="419"/>
            <p14:sldId id="423"/>
            <p14:sldId id="424"/>
            <p14:sldId id="425"/>
            <p14:sldId id="426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16633d384acab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F60"/>
    <a:srgbClr val="949494"/>
    <a:srgbClr val="C21300"/>
    <a:srgbClr val="C11300"/>
    <a:srgbClr val="0E1D5B"/>
    <a:srgbClr val="FF1D00"/>
    <a:srgbClr val="BD770C"/>
    <a:srgbClr val="1D6FA9"/>
    <a:srgbClr val="BFBFBF"/>
    <a:srgbClr val="F74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8" autoAdjust="0"/>
    <p:restoredTop sz="87183" autoAdjust="0"/>
  </p:normalViewPr>
  <p:slideViewPr>
    <p:cSldViewPr snapToGrid="0">
      <p:cViewPr varScale="1">
        <p:scale>
          <a:sx n="107" d="100"/>
          <a:sy n="107" d="100"/>
        </p:scale>
        <p:origin x="2064" y="16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E4BE-D92A-40F6-8BA4-0518F74888EA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E0041-C0E5-4DF7-9D3F-8533905C5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10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67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35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30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논문의 한계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기존 제품을 기준으로 신제품을 </a:t>
            </a:r>
            <a:r>
              <a:rPr kumimoji="1" lang="ko-KR" altLang="en-US" dirty="0" err="1"/>
              <a:t>만들때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차이 </a:t>
            </a:r>
            <a:r>
              <a:rPr kumimoji="1" lang="en-US" altLang="ko-KR" dirty="0"/>
              <a:t>[ </a:t>
            </a:r>
            <a:r>
              <a:rPr kumimoji="1" lang="ko-KR" altLang="en-US" dirty="0"/>
              <a:t>소비자가 신제품을  살만큼의 매력적인가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아이폰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는 매력적이지 못해</a:t>
            </a:r>
            <a:r>
              <a:rPr kumimoji="1" lang="en-US" altLang="ko-KR" dirty="0"/>
              <a:t>, </a:t>
            </a:r>
            <a:r>
              <a:rPr kumimoji="1" lang="en" altLang="ko-Kore-KR" dirty="0" err="1"/>
              <a:t>utiliy</a:t>
            </a:r>
            <a:r>
              <a:rPr kumimoji="1" lang="en" altLang="ko-Kore-KR" dirty="0"/>
              <a:t> per cost</a:t>
            </a:r>
            <a:r>
              <a:rPr kumimoji="1" lang="ko-KR" altLang="en-US" dirty="0"/>
              <a:t>는 높지만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 구매 즉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quantity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증가하지못함</a:t>
            </a:r>
            <a:r>
              <a:rPr kumimoji="1" lang="en-US" altLang="ko-KR" dirty="0"/>
              <a:t>.]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</a:t>
            </a:r>
            <a:r>
              <a:rPr kumimoji="1" lang="ko-KR" altLang="en-US" dirty="0" err="1"/>
              <a:t>제품간의</a:t>
            </a:r>
            <a:r>
              <a:rPr kumimoji="1" lang="ko-KR" altLang="en-US" dirty="0"/>
              <a:t> 격차 </a:t>
            </a:r>
            <a:r>
              <a:rPr kumimoji="1" lang="en-US" altLang="ko-KR" dirty="0"/>
              <a:t>/ </a:t>
            </a:r>
            <a:r>
              <a:rPr kumimoji="1" lang="ko-KR" altLang="en-US" dirty="0"/>
              <a:t>그리고 각 </a:t>
            </a:r>
            <a:r>
              <a:rPr kumimoji="1" lang="en" altLang="ko-Kore-KR" dirty="0"/>
              <a:t>market segment </a:t>
            </a:r>
            <a:r>
              <a:rPr kumimoji="1" lang="ko-KR" altLang="en-US" dirty="0"/>
              <a:t>사이에서의 격차가 </a:t>
            </a:r>
            <a:r>
              <a:rPr kumimoji="1" lang="ko-KR" altLang="en-US" dirty="0" err="1"/>
              <a:t>뚜렷해야함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__________________________________________________________________________</a:t>
            </a:r>
          </a:p>
          <a:p>
            <a:r>
              <a:rPr kumimoji="1" lang="ko-KR" altLang="en-US" dirty="0"/>
              <a:t>공장을 짓거나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기기를 사는 데에는 단기간적으로 해결이 안됨</a:t>
            </a:r>
            <a:r>
              <a:rPr kumimoji="1" lang="en-US" altLang="ko-KR" dirty="0"/>
              <a:t>. [</a:t>
            </a:r>
            <a:r>
              <a:rPr kumimoji="1" lang="ko-KR" altLang="en-US" dirty="0" err="1"/>
              <a:t>오랜시간</a:t>
            </a:r>
            <a:r>
              <a:rPr kumimoji="1" lang="ko-KR" altLang="en-US" dirty="0"/>
              <a:t> 필요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핵심 부품의 </a:t>
            </a:r>
            <a:r>
              <a:rPr kumimoji="1" lang="en-US" altLang="ko-KR" dirty="0"/>
              <a:t>SOTA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</a:t>
            </a:r>
            <a:r>
              <a:rPr kumimoji="1" lang="ko-KR" altLang="en-US" dirty="0" err="1"/>
              <a:t>태울수가</a:t>
            </a:r>
            <a:r>
              <a:rPr kumimoji="1" lang="ko-KR" altLang="en-US" dirty="0"/>
              <a:t> 없는 현실 상황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회사 내부에서는 더 많은 제품에 핵심 부품을 탑재</a:t>
            </a:r>
            <a:r>
              <a:rPr kumimoji="1" lang="en-US" altLang="ko-KR" dirty="0"/>
              <a:t>. [</a:t>
            </a:r>
            <a:r>
              <a:rPr kumimoji="1" lang="ko-KR" altLang="en-US" dirty="0"/>
              <a:t>범용성</a:t>
            </a:r>
            <a:r>
              <a:rPr kumimoji="1" lang="en-US" altLang="ko-KR" dirty="0"/>
              <a:t>]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경쟁사 및 외부 다른 기기에서도 핵심 부품을 탑재하는 경우 많음 </a:t>
            </a:r>
            <a:r>
              <a:rPr kumimoji="1" lang="en-US" altLang="ko-KR" dirty="0"/>
              <a:t>[</a:t>
            </a:r>
            <a:r>
              <a:rPr kumimoji="1" lang="ko-KR" altLang="en-US" dirty="0"/>
              <a:t>범용성</a:t>
            </a:r>
            <a:r>
              <a:rPr kumimoji="1" lang="en-US" altLang="ko-KR" dirty="0"/>
              <a:t>]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따라서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부품의 수요 </a:t>
            </a:r>
            <a:r>
              <a:rPr kumimoji="1" lang="en-US" altLang="ko-KR" dirty="0">
                <a:sym typeface="Wingdings" pitchFamily="2" charset="2"/>
              </a:rPr>
              <a:t>&gt; </a:t>
            </a:r>
            <a:r>
              <a:rPr kumimoji="1" lang="ko-KR" altLang="en-US" dirty="0">
                <a:sym typeface="Wingdings" pitchFamily="2" charset="2"/>
              </a:rPr>
              <a:t>공급 </a:t>
            </a:r>
            <a:r>
              <a:rPr kumimoji="1" lang="en-US" altLang="ko-KR" dirty="0">
                <a:sym typeface="Wingdings" pitchFamily="2" charset="2"/>
              </a:rPr>
              <a:t>matching issue</a:t>
            </a:r>
            <a:br>
              <a:rPr kumimoji="1" lang="en-US" altLang="ko-KR" dirty="0">
                <a:sym typeface="Wingdings" pitchFamily="2" charset="2"/>
              </a:rPr>
            </a:b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dirty="0">
                <a:sym typeface="Wingdings" pitchFamily="2" charset="2"/>
              </a:rPr>
              <a:t>다른 부품의 성능 확장으로 인한 업그레이드는 한계가 있음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1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기존 논문의 한계 </a:t>
            </a:r>
            <a:r>
              <a:rPr kumimoji="1" lang="en-US" altLang="ko-KR" dirty="0"/>
              <a:t>: </a:t>
            </a:r>
            <a:r>
              <a:rPr kumimoji="1" lang="ko-KR" altLang="en-US" dirty="0"/>
              <a:t>기존 제품을 기준으로 신제품을 </a:t>
            </a:r>
            <a:r>
              <a:rPr kumimoji="1" lang="ko-KR" altLang="en-US" dirty="0" err="1"/>
              <a:t>만들때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차이 </a:t>
            </a:r>
            <a:r>
              <a:rPr kumimoji="1" lang="en-US" altLang="ko-KR" dirty="0"/>
              <a:t>[ </a:t>
            </a:r>
            <a:r>
              <a:rPr kumimoji="1" lang="ko-KR" altLang="en-US" dirty="0"/>
              <a:t>소비자가 신제품을  살만큼의 매력적인가</a:t>
            </a:r>
            <a:r>
              <a:rPr kumimoji="1" lang="en-US" altLang="ko-KR" dirty="0"/>
              <a:t>. </a:t>
            </a:r>
            <a:r>
              <a:rPr kumimoji="1" lang="ko-KR" altLang="en-US" dirty="0"/>
              <a:t>아이폰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는 매력적이지 못해</a:t>
            </a:r>
            <a:r>
              <a:rPr kumimoji="1" lang="en-US" altLang="ko-KR" dirty="0"/>
              <a:t>, </a:t>
            </a:r>
            <a:r>
              <a:rPr kumimoji="1" lang="en" altLang="ko-Kore-KR" dirty="0" err="1"/>
              <a:t>utiliy</a:t>
            </a:r>
            <a:r>
              <a:rPr kumimoji="1" lang="en" altLang="ko-Kore-KR" dirty="0"/>
              <a:t> per cost</a:t>
            </a:r>
            <a:r>
              <a:rPr kumimoji="1" lang="ko-KR" altLang="en-US" dirty="0"/>
              <a:t>는 높지만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실제 구매 즉</a:t>
            </a:r>
            <a:r>
              <a:rPr kumimoji="1" lang="en-US" altLang="ko-KR" dirty="0"/>
              <a:t>, </a:t>
            </a:r>
            <a:r>
              <a:rPr kumimoji="1" lang="en" altLang="ko-Kore-KR" dirty="0"/>
              <a:t>quantity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증가하지못함</a:t>
            </a:r>
            <a:r>
              <a:rPr kumimoji="1" lang="en-US" altLang="ko-KR" dirty="0"/>
              <a:t>.]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</a:t>
            </a:r>
            <a:r>
              <a:rPr kumimoji="1" lang="ko-KR" altLang="en-US" dirty="0" err="1"/>
              <a:t>제품간의</a:t>
            </a:r>
            <a:r>
              <a:rPr kumimoji="1" lang="ko-KR" altLang="en-US" dirty="0"/>
              <a:t> 격차 </a:t>
            </a:r>
            <a:r>
              <a:rPr kumimoji="1" lang="en-US" altLang="ko-KR" dirty="0"/>
              <a:t>/ </a:t>
            </a:r>
            <a:r>
              <a:rPr kumimoji="1" lang="ko-KR" altLang="en-US" dirty="0"/>
              <a:t>그리고 각 </a:t>
            </a:r>
            <a:r>
              <a:rPr kumimoji="1" lang="en" altLang="ko-Kore-KR" dirty="0"/>
              <a:t>market segment </a:t>
            </a:r>
            <a:r>
              <a:rPr kumimoji="1" lang="ko-KR" altLang="en-US" dirty="0"/>
              <a:t>사이에서의 격차가 </a:t>
            </a:r>
            <a:r>
              <a:rPr kumimoji="1" lang="ko-KR" altLang="en-US" dirty="0" err="1"/>
              <a:t>뚜렷해야함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__________________________________________________________________________</a:t>
            </a:r>
          </a:p>
          <a:p>
            <a:r>
              <a:rPr kumimoji="1" lang="ko-KR" altLang="en-US" dirty="0"/>
              <a:t>공장을 짓거나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기기를 사는 데에는 단기간적으로 해결이 안됨</a:t>
            </a:r>
            <a:r>
              <a:rPr kumimoji="1" lang="en-US" altLang="ko-KR" dirty="0"/>
              <a:t>. [</a:t>
            </a:r>
            <a:r>
              <a:rPr kumimoji="1" lang="ko-KR" altLang="en-US" dirty="0" err="1"/>
              <a:t>오랜시간</a:t>
            </a:r>
            <a:r>
              <a:rPr kumimoji="1" lang="ko-KR" altLang="en-US" dirty="0"/>
              <a:t> 필요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핵심 부품의 </a:t>
            </a:r>
            <a:r>
              <a:rPr kumimoji="1" lang="en-US" altLang="ko-KR" dirty="0"/>
              <a:t>SOTA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</a:t>
            </a:r>
            <a:r>
              <a:rPr kumimoji="1" lang="ko-KR" altLang="en-US" dirty="0" err="1"/>
              <a:t>태울수가</a:t>
            </a:r>
            <a:r>
              <a:rPr kumimoji="1" lang="ko-KR" altLang="en-US" dirty="0"/>
              <a:t> 없는 현실 상황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회사 내부에서는 더 많은 제품에 핵심 부품을 탑재</a:t>
            </a:r>
            <a:r>
              <a:rPr kumimoji="1" lang="en-US" altLang="ko-KR" dirty="0"/>
              <a:t>. [</a:t>
            </a:r>
            <a:r>
              <a:rPr kumimoji="1" lang="ko-KR" altLang="en-US" dirty="0"/>
              <a:t>범용성</a:t>
            </a:r>
            <a:r>
              <a:rPr kumimoji="1" lang="en-US" altLang="ko-KR" dirty="0"/>
              <a:t>]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경쟁사 및 외부 다른 기기에서도 핵심 부품을 탑재하는 경우 많음 </a:t>
            </a:r>
            <a:r>
              <a:rPr kumimoji="1" lang="en-US" altLang="ko-KR" dirty="0"/>
              <a:t>[</a:t>
            </a:r>
            <a:r>
              <a:rPr kumimoji="1" lang="ko-KR" altLang="en-US" dirty="0"/>
              <a:t>범용성</a:t>
            </a:r>
            <a:r>
              <a:rPr kumimoji="1" lang="en-US" altLang="ko-KR" dirty="0"/>
              <a:t>]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따라서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부품의 수요 </a:t>
            </a:r>
            <a:r>
              <a:rPr kumimoji="1" lang="en-US" altLang="ko-KR" dirty="0">
                <a:sym typeface="Wingdings" pitchFamily="2" charset="2"/>
              </a:rPr>
              <a:t>&gt; </a:t>
            </a:r>
            <a:r>
              <a:rPr kumimoji="1" lang="ko-KR" altLang="en-US" dirty="0">
                <a:sym typeface="Wingdings" pitchFamily="2" charset="2"/>
              </a:rPr>
              <a:t>공급 </a:t>
            </a:r>
            <a:r>
              <a:rPr kumimoji="1" lang="en-US" altLang="ko-KR" dirty="0">
                <a:sym typeface="Wingdings" pitchFamily="2" charset="2"/>
              </a:rPr>
              <a:t>matching issue</a:t>
            </a:r>
            <a:br>
              <a:rPr kumimoji="1" lang="en-US" altLang="ko-KR" dirty="0">
                <a:sym typeface="Wingdings" pitchFamily="2" charset="2"/>
              </a:rPr>
            </a:b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ko-KR" altLang="en-US" dirty="0">
                <a:sym typeface="Wingdings" pitchFamily="2" charset="2"/>
              </a:rPr>
              <a:t>다른 부품의 성능 확장으로 인한 업그레이드는 한계가 있음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224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BFBFBF"/>
                </a:solidFill>
              </a:rPr>
              <a:t>Cf) </a:t>
            </a:r>
            <a:r>
              <a:rPr lang="ko-Kore-KR" altLang="en-US" sz="1200" dirty="0">
                <a:solidFill>
                  <a:srgbClr val="BFBFBF"/>
                </a:solidFill>
              </a:rPr>
              <a:t>제품은 최근</a:t>
            </a:r>
            <a:r>
              <a:rPr lang="en-US" altLang="ko-Kore-KR" sz="1200" dirty="0">
                <a:solidFill>
                  <a:srgbClr val="BFBFBF"/>
                </a:solidFill>
              </a:rPr>
              <a:t> </a:t>
            </a:r>
            <a:r>
              <a:rPr lang="ko-Kore-KR" altLang="en-US" sz="1200" dirty="0">
                <a:solidFill>
                  <a:srgbClr val="BFBFBF"/>
                </a:solidFill>
              </a:rPr>
              <a:t>신제품이 나와도</a:t>
            </a:r>
            <a:r>
              <a:rPr lang="en-US" altLang="ko-Kore-KR" sz="1200" dirty="0">
                <a:solidFill>
                  <a:srgbClr val="BFBFBF"/>
                </a:solidFill>
              </a:rPr>
              <a:t>, </a:t>
            </a:r>
            <a:r>
              <a:rPr lang="ko-Kore-KR" altLang="en-US" sz="1200" dirty="0">
                <a:solidFill>
                  <a:srgbClr val="BFBFBF"/>
                </a:solidFill>
              </a:rPr>
              <a:t>그 이전 제품도 동시에 판매</a:t>
            </a:r>
            <a:r>
              <a:rPr lang="en-US" altLang="ko-Kore-KR" sz="1200" dirty="0">
                <a:solidFill>
                  <a:srgbClr val="BFBFBF"/>
                </a:solidFill>
              </a:rPr>
              <a:t> </a:t>
            </a:r>
            <a:r>
              <a:rPr lang="en-US" altLang="ko-Kore-KR" sz="1200" dirty="0">
                <a:solidFill>
                  <a:srgbClr val="BFBFBF"/>
                </a:solidFill>
                <a:sym typeface="Wingdings" pitchFamily="2" charset="2"/>
              </a:rPr>
              <a:t> </a:t>
            </a:r>
            <a:r>
              <a:rPr lang="ko-Kore-KR" altLang="en-US" sz="1200" b="1" dirty="0">
                <a:solidFill>
                  <a:srgbClr val="BFBFBF"/>
                </a:solidFill>
                <a:sym typeface="Wingdings" pitchFamily="2" charset="2"/>
              </a:rPr>
              <a:t>두 시리즈 사이에서의 생산 중요</a:t>
            </a:r>
            <a:r>
              <a:rPr lang="en-US" altLang="ko-Kore-KR" sz="1200" dirty="0">
                <a:solidFill>
                  <a:srgbClr val="BFBFBF"/>
                </a:solidFill>
                <a:sym typeface="Wingdings" pitchFamily="2" charset="2"/>
              </a:rPr>
              <a:t>?</a:t>
            </a:r>
            <a:endParaRPr kumimoji="1" lang="en-US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1) </a:t>
            </a:r>
            <a:r>
              <a:rPr lang="en-US" altLang="en-US" b="1" dirty="0">
                <a:solidFill>
                  <a:srgbClr val="7030A0"/>
                </a:solidFill>
              </a:rPr>
              <a:t>[</a:t>
            </a:r>
            <a:r>
              <a:rPr lang="ko-KR" altLang="en-US" b="1" dirty="0">
                <a:solidFill>
                  <a:srgbClr val="7030A0"/>
                </a:solidFill>
              </a:rPr>
              <a:t>모든 기간 동안의 </a:t>
            </a:r>
            <a:r>
              <a:rPr lang="ko-KR" altLang="en-US" b="1" dirty="0" err="1">
                <a:solidFill>
                  <a:srgbClr val="7030A0"/>
                </a:solidFill>
              </a:rPr>
              <a:t>물량수를</a:t>
            </a:r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given </a:t>
            </a:r>
            <a:r>
              <a:rPr lang="ko-KR" altLang="en-US" b="1" dirty="0">
                <a:solidFill>
                  <a:srgbClr val="7030A0"/>
                </a:solidFill>
              </a:rPr>
              <a:t>이라고 봐도 되나</a:t>
            </a:r>
            <a:r>
              <a:rPr lang="en-US" altLang="ko-KR" b="1" dirty="0">
                <a:solidFill>
                  <a:srgbClr val="7030A0"/>
                </a:solidFill>
              </a:rPr>
              <a:t>?]</a:t>
            </a:r>
            <a:endParaRPr lang="en-US" altLang="en-US" b="1" dirty="0">
              <a:solidFill>
                <a:srgbClr val="7030A0"/>
              </a:solidFill>
            </a:endParaRPr>
          </a:p>
          <a:p>
            <a:r>
              <a:rPr kumimoji="1" lang="en-US" altLang="en-US" dirty="0"/>
              <a:t>2) Markov </a:t>
            </a:r>
            <a:r>
              <a:rPr kumimoji="1" lang="en-US" altLang="en-US" dirty="0" err="1"/>
              <a:t>propert</a:t>
            </a:r>
            <a:r>
              <a:rPr kumimoji="1" lang="ko-KR" altLang="en-US" dirty="0"/>
              <a:t>라고 하기엔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먼가</a:t>
            </a:r>
            <a:r>
              <a:rPr kumimoji="1" lang="ko-KR" altLang="en-US" dirty="0"/>
              <a:t> 애매</a:t>
            </a:r>
            <a:r>
              <a:rPr kumimoji="1" lang="en-US" altLang="ko-KR" dirty="0"/>
              <a:t>(?). </a:t>
            </a:r>
            <a:r>
              <a:rPr kumimoji="1" lang="en-US" altLang="ko-KR" dirty="0">
                <a:sym typeface="Wingdings" panose="05000000000000000000" pitchFamily="2" charset="2"/>
              </a:rPr>
              <a:t> </a:t>
            </a:r>
            <a:r>
              <a:rPr kumimoji="1" lang="ko-KR" altLang="en-US" dirty="0" err="1">
                <a:sym typeface="Wingdings" panose="05000000000000000000" pitchFamily="2" charset="2"/>
              </a:rPr>
              <a:t>안하니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 err="1">
                <a:sym typeface="Wingdings" panose="05000000000000000000" pitchFamily="2" charset="2"/>
              </a:rPr>
              <a:t>먼가</a:t>
            </a:r>
            <a:r>
              <a:rPr kumimoji="1" lang="ko-KR" altLang="en-US" dirty="0">
                <a:sym typeface="Wingdings" panose="05000000000000000000" pitchFamily="2" charset="2"/>
              </a:rPr>
              <a:t> 특별함이 부족</a:t>
            </a:r>
            <a:r>
              <a:rPr kumimoji="1" lang="en-US" altLang="ko-KR" dirty="0">
                <a:sym typeface="Wingdings" panose="05000000000000000000" pitchFamily="2" charset="2"/>
              </a:rPr>
              <a:t>. </a:t>
            </a:r>
            <a:r>
              <a:rPr kumimoji="1" lang="ko-KR" altLang="en-US" dirty="0">
                <a:sym typeface="Wingdings" panose="05000000000000000000" pitchFamily="2" charset="2"/>
              </a:rPr>
              <a:t>그냥 평범한 </a:t>
            </a:r>
            <a:r>
              <a:rPr kumimoji="1" lang="ko-KR" altLang="en-US" dirty="0" err="1">
                <a:sym typeface="Wingdings" panose="05000000000000000000" pitchFamily="2" charset="2"/>
              </a:rPr>
              <a:t>문제같다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endParaRPr kumimoji="1" lang="en-US" altLang="en-US" dirty="0">
              <a:sym typeface="Wingdings" panose="05000000000000000000" pitchFamily="2" charset="2"/>
            </a:endParaRPr>
          </a:p>
          <a:p>
            <a:r>
              <a:rPr kumimoji="1" lang="en-US" altLang="en-US" dirty="0" err="1">
                <a:sym typeface="Wingdings" panose="05000000000000000000" pitchFamily="2" charset="2"/>
              </a:rPr>
              <a:t>디멘드를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좀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더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잘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하든가</a:t>
            </a:r>
            <a:endParaRPr kumimoji="1" lang="en-US" altLang="en-US" dirty="0">
              <a:sym typeface="Wingdings" panose="05000000000000000000" pitchFamily="2" charset="2"/>
            </a:endParaRPr>
          </a:p>
          <a:p>
            <a:r>
              <a:rPr kumimoji="1" lang="en-US" altLang="ko-KR" dirty="0">
                <a:sym typeface="Wingdings" panose="05000000000000000000" pitchFamily="2" charset="2"/>
              </a:rPr>
              <a:t>Module config. </a:t>
            </a:r>
            <a:r>
              <a:rPr kumimoji="1" lang="ko-KR" altLang="en-US" dirty="0" err="1">
                <a:sym typeface="Wingdings" panose="05000000000000000000" pitchFamily="2" charset="2"/>
              </a:rPr>
              <a:t>를</a:t>
            </a:r>
            <a:r>
              <a:rPr kumimoji="1" lang="ko-KR" altLang="en-US" dirty="0">
                <a:sym typeface="Wingdings" panose="05000000000000000000" pitchFamily="2" charset="2"/>
              </a:rPr>
              <a:t> 더 </a:t>
            </a:r>
            <a:r>
              <a:rPr kumimoji="1" lang="ko-KR" altLang="en-US" dirty="0" err="1">
                <a:sym typeface="Wingdings" panose="05000000000000000000" pitchFamily="2" charset="2"/>
              </a:rPr>
              <a:t>야무지게하던가</a:t>
            </a:r>
            <a:endParaRPr kumimoji="1" lang="en-US" altLang="ko-KR" dirty="0">
              <a:sym typeface="Wingdings" panose="05000000000000000000" pitchFamily="2" charset="2"/>
            </a:endParaRPr>
          </a:p>
          <a:p>
            <a:endParaRPr kumimoji="1" lang="en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55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solidFill>
                  <a:srgbClr val="BFBFBF"/>
                </a:solidFill>
              </a:rPr>
              <a:t>Cf) </a:t>
            </a:r>
            <a:r>
              <a:rPr lang="ko-Kore-KR" altLang="en-US" sz="1200" dirty="0">
                <a:solidFill>
                  <a:srgbClr val="BFBFBF"/>
                </a:solidFill>
              </a:rPr>
              <a:t>제품은 최근</a:t>
            </a:r>
            <a:r>
              <a:rPr lang="en-US" altLang="ko-Kore-KR" sz="1200" dirty="0">
                <a:solidFill>
                  <a:srgbClr val="BFBFBF"/>
                </a:solidFill>
              </a:rPr>
              <a:t> </a:t>
            </a:r>
            <a:r>
              <a:rPr lang="ko-Kore-KR" altLang="en-US" sz="1200" dirty="0">
                <a:solidFill>
                  <a:srgbClr val="BFBFBF"/>
                </a:solidFill>
              </a:rPr>
              <a:t>신제품이 나와도</a:t>
            </a:r>
            <a:r>
              <a:rPr lang="en-US" altLang="ko-Kore-KR" sz="1200" dirty="0">
                <a:solidFill>
                  <a:srgbClr val="BFBFBF"/>
                </a:solidFill>
              </a:rPr>
              <a:t>, </a:t>
            </a:r>
            <a:r>
              <a:rPr lang="ko-Kore-KR" altLang="en-US" sz="1200" dirty="0">
                <a:solidFill>
                  <a:srgbClr val="BFBFBF"/>
                </a:solidFill>
              </a:rPr>
              <a:t>그 이전 제품도 동시에 판매</a:t>
            </a:r>
            <a:r>
              <a:rPr lang="en-US" altLang="ko-Kore-KR" sz="1200" dirty="0">
                <a:solidFill>
                  <a:srgbClr val="BFBFBF"/>
                </a:solidFill>
              </a:rPr>
              <a:t> </a:t>
            </a:r>
            <a:r>
              <a:rPr lang="en-US" altLang="ko-Kore-KR" sz="1200" dirty="0">
                <a:solidFill>
                  <a:srgbClr val="BFBFBF"/>
                </a:solidFill>
                <a:sym typeface="Wingdings" pitchFamily="2" charset="2"/>
              </a:rPr>
              <a:t> </a:t>
            </a:r>
            <a:r>
              <a:rPr lang="ko-Kore-KR" altLang="en-US" sz="1200" b="1" dirty="0">
                <a:solidFill>
                  <a:srgbClr val="BFBFBF"/>
                </a:solidFill>
                <a:sym typeface="Wingdings" pitchFamily="2" charset="2"/>
              </a:rPr>
              <a:t>두 시리즈 사이에서의 생산 중요</a:t>
            </a:r>
            <a:r>
              <a:rPr lang="en-US" altLang="ko-Kore-KR" sz="1200" dirty="0">
                <a:solidFill>
                  <a:srgbClr val="BFBFBF"/>
                </a:solidFill>
                <a:sym typeface="Wingdings" pitchFamily="2" charset="2"/>
              </a:rPr>
              <a:t>?</a:t>
            </a:r>
            <a:endParaRPr kumimoji="1" lang="en-US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dirty="0"/>
              <a:t>1) </a:t>
            </a:r>
            <a:r>
              <a:rPr lang="en-US" altLang="en-US" b="1" dirty="0">
                <a:solidFill>
                  <a:srgbClr val="7030A0"/>
                </a:solidFill>
              </a:rPr>
              <a:t>[</a:t>
            </a:r>
            <a:r>
              <a:rPr lang="ko-KR" altLang="en-US" b="1" dirty="0">
                <a:solidFill>
                  <a:srgbClr val="7030A0"/>
                </a:solidFill>
              </a:rPr>
              <a:t>모든 기간 동안의 </a:t>
            </a:r>
            <a:r>
              <a:rPr lang="ko-KR" altLang="en-US" b="1" dirty="0" err="1">
                <a:solidFill>
                  <a:srgbClr val="7030A0"/>
                </a:solidFill>
              </a:rPr>
              <a:t>물량수를</a:t>
            </a:r>
            <a:r>
              <a:rPr lang="ko-KR" altLang="en-US" b="1" dirty="0">
                <a:solidFill>
                  <a:srgbClr val="7030A0"/>
                </a:solidFill>
              </a:rPr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given </a:t>
            </a:r>
            <a:r>
              <a:rPr lang="ko-KR" altLang="en-US" b="1" dirty="0">
                <a:solidFill>
                  <a:srgbClr val="7030A0"/>
                </a:solidFill>
              </a:rPr>
              <a:t>이라고 봐도 되나</a:t>
            </a:r>
            <a:r>
              <a:rPr lang="en-US" altLang="ko-KR" b="1" dirty="0">
                <a:solidFill>
                  <a:srgbClr val="7030A0"/>
                </a:solidFill>
              </a:rPr>
              <a:t>?]</a:t>
            </a:r>
            <a:endParaRPr lang="en-US" altLang="en-US" b="1" dirty="0">
              <a:solidFill>
                <a:srgbClr val="7030A0"/>
              </a:solidFill>
            </a:endParaRPr>
          </a:p>
          <a:p>
            <a:r>
              <a:rPr kumimoji="1" lang="en-US" altLang="en-US" dirty="0"/>
              <a:t>2) Markov </a:t>
            </a:r>
            <a:r>
              <a:rPr kumimoji="1" lang="en-US" altLang="en-US" dirty="0" err="1"/>
              <a:t>propert</a:t>
            </a:r>
            <a:r>
              <a:rPr kumimoji="1" lang="ko-KR" altLang="en-US" dirty="0"/>
              <a:t>라고 하기엔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먼가</a:t>
            </a:r>
            <a:r>
              <a:rPr kumimoji="1" lang="ko-KR" altLang="en-US" dirty="0"/>
              <a:t> 애매</a:t>
            </a:r>
            <a:r>
              <a:rPr kumimoji="1" lang="en-US" altLang="ko-KR" dirty="0"/>
              <a:t>(?). </a:t>
            </a:r>
            <a:r>
              <a:rPr kumimoji="1" lang="en-US" altLang="ko-KR" dirty="0">
                <a:sym typeface="Wingdings" panose="05000000000000000000" pitchFamily="2" charset="2"/>
              </a:rPr>
              <a:t> </a:t>
            </a:r>
            <a:r>
              <a:rPr kumimoji="1" lang="ko-KR" altLang="en-US" dirty="0" err="1">
                <a:sym typeface="Wingdings" panose="05000000000000000000" pitchFamily="2" charset="2"/>
              </a:rPr>
              <a:t>안하니</a:t>
            </a:r>
            <a:r>
              <a:rPr kumimoji="1" lang="en-US" altLang="ko-KR" dirty="0">
                <a:sym typeface="Wingdings" panose="05000000000000000000" pitchFamily="2" charset="2"/>
              </a:rPr>
              <a:t>, </a:t>
            </a:r>
            <a:r>
              <a:rPr kumimoji="1" lang="ko-KR" altLang="en-US" dirty="0" err="1">
                <a:sym typeface="Wingdings" panose="05000000000000000000" pitchFamily="2" charset="2"/>
              </a:rPr>
              <a:t>먼가</a:t>
            </a:r>
            <a:r>
              <a:rPr kumimoji="1" lang="ko-KR" altLang="en-US" dirty="0">
                <a:sym typeface="Wingdings" panose="05000000000000000000" pitchFamily="2" charset="2"/>
              </a:rPr>
              <a:t> 특별함이 부족</a:t>
            </a:r>
            <a:r>
              <a:rPr kumimoji="1" lang="en-US" altLang="ko-KR" dirty="0">
                <a:sym typeface="Wingdings" panose="05000000000000000000" pitchFamily="2" charset="2"/>
              </a:rPr>
              <a:t>. </a:t>
            </a:r>
            <a:r>
              <a:rPr kumimoji="1" lang="ko-KR" altLang="en-US" dirty="0">
                <a:sym typeface="Wingdings" panose="05000000000000000000" pitchFamily="2" charset="2"/>
              </a:rPr>
              <a:t>그냥 평범한 </a:t>
            </a:r>
            <a:r>
              <a:rPr kumimoji="1" lang="ko-KR" altLang="en-US" dirty="0" err="1">
                <a:sym typeface="Wingdings" panose="05000000000000000000" pitchFamily="2" charset="2"/>
              </a:rPr>
              <a:t>문제같다</a:t>
            </a:r>
            <a:r>
              <a:rPr kumimoji="1" lang="en-US" altLang="ko-KR" dirty="0">
                <a:sym typeface="Wingdings" panose="05000000000000000000" pitchFamily="2" charset="2"/>
              </a:rPr>
              <a:t>.</a:t>
            </a:r>
          </a:p>
          <a:p>
            <a:endParaRPr kumimoji="1" lang="en-US" altLang="en-US" dirty="0">
              <a:sym typeface="Wingdings" panose="05000000000000000000" pitchFamily="2" charset="2"/>
            </a:endParaRPr>
          </a:p>
          <a:p>
            <a:r>
              <a:rPr kumimoji="1" lang="en-US" altLang="en-US" dirty="0" err="1">
                <a:sym typeface="Wingdings" panose="05000000000000000000" pitchFamily="2" charset="2"/>
              </a:rPr>
              <a:t>디멘드를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좀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더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잘</a:t>
            </a:r>
            <a:r>
              <a:rPr kumimoji="1" lang="en-US" altLang="en-US" dirty="0">
                <a:sym typeface="Wingdings" panose="05000000000000000000" pitchFamily="2" charset="2"/>
              </a:rPr>
              <a:t> </a:t>
            </a:r>
            <a:r>
              <a:rPr kumimoji="1" lang="en-US" altLang="en-US" dirty="0" err="1">
                <a:sym typeface="Wingdings" panose="05000000000000000000" pitchFamily="2" charset="2"/>
              </a:rPr>
              <a:t>하든가</a:t>
            </a:r>
            <a:endParaRPr kumimoji="1" lang="en-US" altLang="en-US" dirty="0">
              <a:sym typeface="Wingdings" panose="05000000000000000000" pitchFamily="2" charset="2"/>
            </a:endParaRPr>
          </a:p>
          <a:p>
            <a:r>
              <a:rPr kumimoji="1" lang="en-US" altLang="ko-KR" dirty="0">
                <a:sym typeface="Wingdings" panose="05000000000000000000" pitchFamily="2" charset="2"/>
              </a:rPr>
              <a:t>Module config. </a:t>
            </a:r>
            <a:r>
              <a:rPr kumimoji="1" lang="ko-KR" altLang="en-US" dirty="0" err="1">
                <a:sym typeface="Wingdings" panose="05000000000000000000" pitchFamily="2" charset="2"/>
              </a:rPr>
              <a:t>를</a:t>
            </a:r>
            <a:r>
              <a:rPr kumimoji="1" lang="ko-KR" altLang="en-US" dirty="0">
                <a:sym typeface="Wingdings" panose="05000000000000000000" pitchFamily="2" charset="2"/>
              </a:rPr>
              <a:t> 더 </a:t>
            </a:r>
            <a:r>
              <a:rPr kumimoji="1" lang="ko-KR" altLang="en-US" dirty="0" err="1">
                <a:sym typeface="Wingdings" panose="05000000000000000000" pitchFamily="2" charset="2"/>
              </a:rPr>
              <a:t>야무지게하던가</a:t>
            </a:r>
            <a:endParaRPr kumimoji="1" lang="en-US" altLang="ko-KR" dirty="0">
              <a:sym typeface="Wingdings" panose="05000000000000000000" pitchFamily="2" charset="2"/>
            </a:endParaRPr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en-US" altLang="en-US" dirty="0"/>
              <a:t>Profit = Q ( p – c) </a:t>
            </a:r>
          </a:p>
          <a:p>
            <a:endParaRPr kumimoji="1" lang="en-US" altLang="en-US" dirty="0"/>
          </a:p>
          <a:p>
            <a:r>
              <a:rPr kumimoji="1" lang="en-US" altLang="en-US" dirty="0" err="1"/>
              <a:t>여기서의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Q를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높이기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위해</a:t>
            </a:r>
            <a:r>
              <a:rPr kumimoji="1" lang="en-US" altLang="en-US" dirty="0"/>
              <a:t> </a:t>
            </a:r>
            <a:r>
              <a:rPr kumimoji="1" lang="en-US" altLang="ko-KR" dirty="0"/>
              <a:t>c</a:t>
            </a:r>
            <a:r>
              <a:rPr kumimoji="1" lang="ko-KR" altLang="en-US" dirty="0"/>
              <a:t> 또한 낮추는 경우</a:t>
            </a:r>
            <a:r>
              <a:rPr kumimoji="1" lang="en-US" altLang="ko-KR" dirty="0"/>
              <a:t>.</a:t>
            </a:r>
          </a:p>
          <a:p>
            <a:r>
              <a:rPr kumimoji="1" lang="en-US" altLang="en-US" dirty="0" err="1"/>
              <a:t>반대로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cost를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낮추다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보면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Q가</a:t>
            </a:r>
            <a:r>
              <a:rPr kumimoji="1" lang="en-US" altLang="en-US" dirty="0"/>
              <a:t> </a:t>
            </a:r>
            <a:r>
              <a:rPr kumimoji="1" lang="en-US" altLang="en-US" dirty="0" err="1"/>
              <a:t>떨어진다</a:t>
            </a:r>
            <a:r>
              <a:rPr kumimoji="1" lang="en-US" altLang="ko-KR" dirty="0"/>
              <a:t>. </a:t>
            </a:r>
          </a:p>
          <a:p>
            <a:pPr marL="171450" indent="-171450">
              <a:buFont typeface="Wingdings" pitchFamily="2" charset="2"/>
              <a:buChar char="è"/>
            </a:pPr>
            <a:r>
              <a:rPr kumimoji="1" lang="ko-KR" altLang="en-US" dirty="0">
                <a:sym typeface="Wingdings" pitchFamily="2" charset="2"/>
              </a:rPr>
              <a:t>이 관계에서</a:t>
            </a:r>
            <a:r>
              <a:rPr kumimoji="1" lang="en-US" altLang="ko-KR" dirty="0">
                <a:sym typeface="Wingdings" pitchFamily="2" charset="2"/>
              </a:rPr>
              <a:t>, </a:t>
            </a:r>
            <a:r>
              <a:rPr kumimoji="1" lang="ko-KR" altLang="en-US" dirty="0">
                <a:sym typeface="Wingdings" pitchFamily="2" charset="2"/>
              </a:rPr>
              <a:t>회사는 </a:t>
            </a:r>
            <a:r>
              <a:rPr kumimoji="1" lang="en-US" altLang="ko-KR" dirty="0">
                <a:sym typeface="Wingdings" pitchFamily="2" charset="2"/>
              </a:rPr>
              <a:t>positioning (</a:t>
            </a:r>
            <a:r>
              <a:rPr kumimoji="1" lang="ko-KR" altLang="en-US" dirty="0">
                <a:sym typeface="Wingdings" pitchFamily="2" charset="2"/>
              </a:rPr>
              <a:t>어떤 </a:t>
            </a:r>
            <a:r>
              <a:rPr kumimoji="1" lang="en-US" altLang="ko-KR" dirty="0">
                <a:sym typeface="Wingdings" pitchFamily="2" charset="2"/>
              </a:rPr>
              <a:t>design parameter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가져야 할까</a:t>
            </a:r>
            <a:r>
              <a:rPr kumimoji="1" lang="en-US" altLang="ko-KR" dirty="0">
                <a:sym typeface="Wingdings" pitchFamily="2" charset="2"/>
              </a:rPr>
              <a:t>?)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759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3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/>
              <a:t>DP </a:t>
            </a:r>
            <a:r>
              <a:rPr kumimoji="1" lang="ko-KR" altLang="en-US" dirty="0"/>
              <a:t>부분이 약간 걸린다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만약에 </a:t>
            </a:r>
            <a:r>
              <a:rPr kumimoji="1" lang="en-US" altLang="ko-KR" dirty="0"/>
              <a:t>DP</a:t>
            </a:r>
            <a:r>
              <a:rPr kumimoji="1" lang="ko-KR" altLang="en-US" dirty="0"/>
              <a:t>로 풀려면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너무 </a:t>
            </a:r>
            <a:r>
              <a:rPr kumimoji="1" lang="en-US" altLang="ko-KR" dirty="0"/>
              <a:t>t+1 </a:t>
            </a:r>
            <a:r>
              <a:rPr kumimoji="1" lang="ko-KR" altLang="en-US" dirty="0"/>
              <a:t>시점에 사양을 전체적으로 많이 올리면</a:t>
            </a:r>
            <a:r>
              <a:rPr kumimoji="1" lang="en-US" altLang="ko-KR" dirty="0"/>
              <a:t>, t+2 </a:t>
            </a:r>
            <a:r>
              <a:rPr kumimoji="1" lang="ko-KR" altLang="en-US" dirty="0"/>
              <a:t>시점에 </a:t>
            </a:r>
            <a:r>
              <a:rPr kumimoji="1" lang="en-US" altLang="ko-KR" dirty="0"/>
              <a:t>market positioning</a:t>
            </a:r>
            <a:r>
              <a:rPr kumimoji="1" lang="ko-KR" altLang="en-US" dirty="0"/>
              <a:t>에 큰 변화를 이루지 못한다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>
                <a:sym typeface="Wingdings" pitchFamily="2" charset="2"/>
              </a:rPr>
              <a:t> </a:t>
            </a:r>
            <a:r>
              <a:rPr kumimoji="1" lang="ko-KR" altLang="en-US" dirty="0">
                <a:sym typeface="Wingdings" pitchFamily="2" charset="2"/>
              </a:rPr>
              <a:t>매 순간마다의 수익 최대화가 정답은 아니다</a:t>
            </a:r>
            <a:r>
              <a:rPr kumimoji="1" lang="en-US" altLang="ko-KR" dirty="0">
                <a:sym typeface="Wingdings" pitchFamily="2" charset="2"/>
              </a:rPr>
              <a:t>. 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en-US" altLang="en-US" dirty="0"/>
              <a:t>+) </a:t>
            </a:r>
            <a:r>
              <a:rPr kumimoji="1" lang="ko-KR" altLang="en-US" dirty="0"/>
              <a:t>그냥 </a:t>
            </a:r>
            <a:r>
              <a:rPr kumimoji="1" lang="en-US" altLang="ko-KR" dirty="0"/>
              <a:t>background </a:t>
            </a:r>
            <a:r>
              <a:rPr kumimoji="1" lang="ko-KR" altLang="en-US" dirty="0"/>
              <a:t>에서 회사는 핵심 부품을 모든 신제품라인업에 태우지 않는다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정도로만 서술하고</a:t>
            </a:r>
            <a:r>
              <a:rPr kumimoji="1" lang="en-US" altLang="ko-KR" dirty="0"/>
              <a:t>,</a:t>
            </a:r>
            <a:endParaRPr kumimoji="1" lang="en-US" altLang="en-US" dirty="0"/>
          </a:p>
          <a:p>
            <a:r>
              <a:rPr kumimoji="1" lang="en-US" altLang="en-US" b="1" dirty="0"/>
              <a:t>Unique-module</a:t>
            </a:r>
            <a:r>
              <a:rPr kumimoji="1" lang="ko-KR" altLang="en-US" b="1" dirty="0"/>
              <a:t>간의 호환성부분만 고려하여</a:t>
            </a:r>
            <a:r>
              <a:rPr kumimoji="1" lang="en-US" altLang="ko-KR" b="1" dirty="0"/>
              <a:t>, </a:t>
            </a:r>
            <a:r>
              <a:rPr kumimoji="1" lang="ko-KR" altLang="en-US" b="1" dirty="0"/>
              <a:t>제품라인업의 개수 </a:t>
            </a:r>
            <a:r>
              <a:rPr kumimoji="1" lang="en-US" altLang="ko-KR" b="1" dirty="0"/>
              <a:t>&amp; market positioning </a:t>
            </a:r>
            <a:r>
              <a:rPr kumimoji="1" lang="ko-KR" altLang="en-US" b="1" dirty="0"/>
              <a:t>을 활용한 수익 최대화 문제를 풀까</a:t>
            </a:r>
            <a:r>
              <a:rPr kumimoji="1" lang="en-US" altLang="ko-KR" b="1" dirty="0"/>
              <a:t>?</a:t>
            </a:r>
            <a:endParaRPr kumimoji="1" lang="en-US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49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4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b="1" dirty="0"/>
              <a:t>추상적 단어를 최대한 빼고 말하고</a:t>
            </a:r>
            <a:r>
              <a:rPr kumimoji="1" lang="en-US" altLang="ko-Kore-KR" b="1" dirty="0"/>
              <a:t>, </a:t>
            </a:r>
            <a:r>
              <a:rPr kumimoji="1" lang="en-US" altLang="ko-KR" b="1" dirty="0"/>
              <a:t>Real thing </a:t>
            </a:r>
            <a:r>
              <a:rPr kumimoji="1" lang="ko-KR" altLang="en-US" b="1" dirty="0"/>
              <a:t>자체에 좀 더 봐라</a:t>
            </a:r>
            <a:r>
              <a:rPr kumimoji="1" lang="en-US" altLang="ko-KR" b="1" dirty="0"/>
              <a:t>. (real case)</a:t>
            </a:r>
            <a:endParaRPr kumimoji="1" lang="ko-Kore-KR" altLang="en-US" b="1" dirty="0"/>
          </a:p>
          <a:p>
            <a:pPr algn="l"/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IPad7 -&gt; 8</a:t>
            </a:r>
            <a:r>
              <a:rPr kumimoji="1" lang="ko-KR" altLang="en-US" sz="1200" b="1" spc="-40" dirty="0">
                <a:latin typeface="+mn-ea"/>
              </a:rPr>
              <a:t>는 반대로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  <a:br>
              <a:rPr kumimoji="1" lang="en-US" altLang="ko-KR" sz="1200" b="1" spc="-40" dirty="0">
                <a:latin typeface="+mn-ea"/>
              </a:rPr>
            </a:br>
            <a:r>
              <a:rPr kumimoji="1" lang="ko-KR" altLang="en-US" sz="1200" b="1" spc="-40" dirty="0" err="1">
                <a:latin typeface="+mn-ea"/>
              </a:rPr>
              <a:t>애플워치는</a:t>
            </a:r>
            <a:r>
              <a:rPr kumimoji="1" lang="ko-KR" altLang="en-US" sz="1200" b="1" spc="-40" dirty="0">
                <a:latin typeface="+mn-ea"/>
              </a:rPr>
              <a:t> 동일한 플랫폼을 장기간 활용 </a:t>
            </a:r>
            <a:r>
              <a:rPr kumimoji="1" lang="en-US" altLang="ko-KR" sz="1200" b="1" spc="-40" dirty="0">
                <a:latin typeface="+mn-ea"/>
              </a:rPr>
              <a:t>(series 6 -8 / ultra)</a:t>
            </a:r>
            <a:endParaRPr kumimoji="1" lang="en-US" altLang="ko-KR" sz="1000" dirty="0">
              <a:effectLst/>
            </a:endParaRPr>
          </a:p>
          <a:p>
            <a:br>
              <a:rPr kumimoji="1" lang="en-US" altLang="ko-Kore-KR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실제로 반도체 공급 난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반도체 칩을 사용하지 않은 제품이 없을 정도로 더더욱 많아지고 있다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r>
              <a:rPr kumimoji="1" lang="ko-Kore-KR" altLang="en-US" dirty="0"/>
              <a:t>새롭게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나노 개발을 할 수 있는 장비가 없음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삼성전자의 경우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결함이 없는 합격품의 비율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기술적인 문제를 겪었다고 </a:t>
            </a:r>
            <a:r>
              <a:rPr lang="en" altLang="ko-Kore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WSJ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지적했다</a:t>
            </a:r>
            <a:r>
              <a:rPr lang="en-US" altLang="ko-KR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br>
              <a:rPr lang="ko-KR" altLang="en-US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제조는 업그레이드만도 수 개월이 걸리고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신규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팹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구축에는 수 년이 필요한 경우도 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</a:t>
            </a:r>
            <a:br>
              <a:rPr lang="ko-KR" altLang="en-US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프리츨리는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“자동차 산업이 가장 심했다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반도체를 달라고 했지만 칩 제조업체는 그 당시 자동 칩을 만들고 있지 않아 기다릴 수밖에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없었다”면서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“칩 제조는 바로 되는 것이 아니다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시작 단계까지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3~4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개월이 걸리고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출하 준비에도 시간이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걸린다”라고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말했다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부족이 시작된 이래 제조업체는 생산 능력을 극적으로 늘렸고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설비 가동률은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90%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이상이었다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이렇게 높은 생산 비율은 이례적이다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반도체 장비는 정기적인 유지보수를 요하고 막대한 양의 전기를 사용하기 때문이다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endParaRPr lang="en-US" altLang="ko-KR" dirty="0"/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기존의 반도체 공장은 이미 최대 생산 능력으로 가동 중이기 때문에 조만간 구형 칩 생산을 늘릴 여지가 없다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 </a:t>
            </a: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더 정확히 말하면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팬데믹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 이전에 수요가 높은 신형 칩을 생산할 수 있도록 설비를 교체한 공장이 많고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따라서 현재의 구형 프로세서에 대한 수요 때문에 장비를 다시 교체할 가능성은 낮다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. </a:t>
            </a:r>
            <a:endParaRPr lang="en-US" altLang="ko-KR" dirty="0"/>
          </a:p>
          <a:p>
            <a:br>
              <a:rPr lang="ko-KR" altLang="en-US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“신규 공장 완공까지 약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년이 걸린다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많은 공장이 이전보다 더 커지면서 건설 비용도 더 비싼 데다가 훨씬 더 </a:t>
            </a:r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복잡하다”라고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언급했다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69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26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삼성전자는 하반기 줄어드는 스마트폰 판매량보다 실적 하락 폭이 더 클 수 있다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b="0" i="0" u="none" strike="noStrike" dirty="0" err="1">
                <a:solidFill>
                  <a:srgbClr val="333333"/>
                </a:solidFill>
                <a:effectLst/>
                <a:latin typeface="맑은고딕"/>
              </a:rPr>
              <a:t>며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b="0" i="0" u="none" strike="noStrike" dirty="0" err="1">
                <a:solidFill>
                  <a:srgbClr val="333333"/>
                </a:solidFill>
                <a:effectLst/>
                <a:latin typeface="맑은고딕"/>
              </a:rPr>
              <a:t>원자잿값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 상승으로 비용이 증가하기 때문에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'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팔아도 남는 게 없는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'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상황이 될 수 있다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"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고 말했다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맑은고딕"/>
              </a:rPr>
              <a:t>. 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925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어떤 </a:t>
            </a:r>
            <a:r>
              <a:rPr kumimoji="1" lang="en-US" altLang="ko-Kore-KR" dirty="0" err="1"/>
              <a:t>v</a:t>
            </a:r>
            <a:r>
              <a:rPr kumimoji="1" lang="en-US" altLang="ko-KR" dirty="0" err="1"/>
              <a:t>iewpointfh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77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79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308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3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50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en-US" altLang="ko-KR" dirty="0"/>
              <a:t>osting </a:t>
            </a:r>
            <a:r>
              <a:rPr kumimoji="1" lang="ko-KR" altLang="en-US" dirty="0"/>
              <a:t>은 너무 힘들다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Core &lt;-&gt;peripheral </a:t>
            </a:r>
            <a:r>
              <a:rPr kumimoji="1" lang="ko-KR" altLang="en-US" dirty="0" err="1"/>
              <a:t>매커니즘</a:t>
            </a:r>
            <a:endParaRPr kumimoji="1" lang="en-US" altLang="ko-KR" dirty="0"/>
          </a:p>
          <a:p>
            <a:r>
              <a:rPr kumimoji="1" lang="ko-KR" altLang="en-US" dirty="0"/>
              <a:t>을 토대로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저런 </a:t>
            </a:r>
            <a:r>
              <a:rPr kumimoji="1" lang="en-US" altLang="ko-KR" dirty="0"/>
              <a:t>module selection (configuration)</a:t>
            </a:r>
            <a:r>
              <a:rPr kumimoji="1" lang="ko-KR" altLang="en-US" dirty="0"/>
              <a:t>에 대한 문제</a:t>
            </a:r>
            <a:r>
              <a:rPr kumimoji="1" lang="en-US" altLang="ko-KR" dirty="0"/>
              <a:t>. Candidate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그 이후에 </a:t>
            </a:r>
            <a:r>
              <a:rPr kumimoji="1" lang="en-US" altLang="ko-KR" dirty="0">
                <a:sym typeface="Wingdings" pitchFamily="2" charset="2"/>
              </a:rPr>
              <a:t>performance</a:t>
            </a:r>
            <a:r>
              <a:rPr kumimoji="1" lang="ko-KR" altLang="en-US" dirty="0">
                <a:sym typeface="Wingdings" pitchFamily="2" charset="2"/>
              </a:rPr>
              <a:t> 성과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endParaRPr kumimoji="1" lang="en-US" altLang="ko-KR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112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제품은 점차 복잡화 되는 것은 사실</a:t>
            </a:r>
            <a:endParaRPr kumimoji="1" lang="en-US" altLang="ko-Kore-KR" dirty="0"/>
          </a:p>
          <a:p>
            <a:r>
              <a:rPr kumimoji="1" lang="ko-Kore-KR" altLang="en-US" dirty="0"/>
              <a:t>특히 전자제품의 경우엔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단순 물리적인 복잡성 뿐만 아니라</a:t>
            </a:r>
            <a:r>
              <a:rPr kumimoji="1" lang="en-US" altLang="ko-Kore-KR" dirty="0"/>
              <a:t>, software </a:t>
            </a:r>
            <a:r>
              <a:rPr kumimoji="1" lang="ko-Kore-KR" altLang="en-US" dirty="0"/>
              <a:t>혹은 전기적인 흐름이 들어가므로 더더욱 복잡화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제품의 </a:t>
            </a:r>
            <a:r>
              <a:rPr kumimoji="1" lang="en-US" altLang="ko-Kore-KR" dirty="0"/>
              <a:t>redesign </a:t>
            </a:r>
            <a:r>
              <a:rPr kumimoji="1" lang="ko-Kore-KR" altLang="en-US" dirty="0"/>
              <a:t>문제나 </a:t>
            </a:r>
            <a:r>
              <a:rPr kumimoji="1" lang="en-US" altLang="ko-Kore-KR" dirty="0"/>
              <a:t>platform </a:t>
            </a:r>
            <a:r>
              <a:rPr kumimoji="1" lang="ko-Kore-KR" altLang="en-US" dirty="0"/>
              <a:t>선별하는 문제에서는 각 모듈 사이에서의 </a:t>
            </a:r>
            <a:r>
              <a:rPr kumimoji="1" lang="en-US" altLang="ko-Kore-KR" dirty="0"/>
              <a:t>dependent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coupling index </a:t>
            </a:r>
            <a:r>
              <a:rPr kumimoji="1" lang="ko-KR" altLang="en-US" dirty="0"/>
              <a:t>등을 고려하여 각 모듈 사이의 관계를 </a:t>
            </a:r>
            <a:r>
              <a:rPr kumimoji="1" lang="ko-Kore-KR" altLang="en-US" dirty="0"/>
              <a:t>고려한 연구들이 많으나</a:t>
            </a:r>
            <a:r>
              <a:rPr kumimoji="1" lang="en-US" altLang="ko-Kore-KR" dirty="0"/>
              <a:t>,</a:t>
            </a:r>
          </a:p>
          <a:p>
            <a:r>
              <a:rPr kumimoji="1" lang="ko-Kore-KR" altLang="en-US" dirty="0"/>
              <a:t>기존엔 </a:t>
            </a:r>
            <a:r>
              <a:rPr kumimoji="1" lang="en-US" altLang="ko-Kore-KR" dirty="0"/>
              <a:t>module selection </a:t>
            </a:r>
            <a:r>
              <a:rPr kumimoji="1" lang="ko-Kore-KR" altLang="en-US" dirty="0"/>
              <a:t>문제의 경우엔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각 </a:t>
            </a:r>
            <a:r>
              <a:rPr kumimoji="1" lang="en-US" altLang="ko-Kore-KR" dirty="0"/>
              <a:t>module</a:t>
            </a:r>
            <a:r>
              <a:rPr kumimoji="1" lang="ko-Kore-KR" altLang="en-US" dirty="0"/>
              <a:t>은 서로 </a:t>
            </a:r>
            <a:r>
              <a:rPr kumimoji="1" lang="en-US" altLang="ko-Kore-KR" dirty="0"/>
              <a:t>i</a:t>
            </a:r>
            <a:r>
              <a:rPr kumimoji="1" lang="en-US" altLang="ko-KR" dirty="0"/>
              <a:t>ndependent </a:t>
            </a:r>
            <a:r>
              <a:rPr kumimoji="1" lang="ko-KR" altLang="en-US" dirty="0"/>
              <a:t>하다는 관점 아래로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단순 각 모듈 별로의 선택을 통해 마지막에 </a:t>
            </a:r>
            <a:r>
              <a:rPr kumimoji="1" lang="en-US" altLang="ko-KR" dirty="0"/>
              <a:t>assemble</a:t>
            </a:r>
            <a:r>
              <a:rPr kumimoji="1" lang="ko-KR" altLang="en-US" dirty="0"/>
              <a:t>을 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en-US" altLang="ko-Kore-KR" dirty="0"/>
          </a:p>
          <a:p>
            <a:r>
              <a:rPr kumimoji="1" lang="ko-Kore-KR" altLang="en-US" dirty="0"/>
              <a:t>그러나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이렇게 복잡화 됨에 따라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모듈간의 연관성이 커지고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이에 따라 </a:t>
            </a:r>
            <a:r>
              <a:rPr kumimoji="1" lang="en-US" altLang="ko-Kore-KR" dirty="0"/>
              <a:t>module selection </a:t>
            </a:r>
            <a:r>
              <a:rPr kumimoji="1" lang="ko-Kore-KR" altLang="en-US" dirty="0"/>
              <a:t>상에서도 일종의 </a:t>
            </a:r>
            <a:r>
              <a:rPr kumimoji="1" lang="en-US" altLang="ko-Kore-KR" dirty="0"/>
              <a:t>compatibility issue </a:t>
            </a:r>
            <a:r>
              <a:rPr kumimoji="1" lang="ko-Kore-KR" altLang="en-US" dirty="0"/>
              <a:t>등의 고려가 필요하다</a:t>
            </a:r>
            <a:r>
              <a:rPr kumimoji="1" lang="en-US" altLang="ko-Kore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54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7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매번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latest platform component</a:t>
            </a:r>
            <a:r>
              <a:rPr lang="ko-KR" altLang="en-US" sz="1800" b="1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수용해야 하는가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급을 나누어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활용한다면</a:t>
            </a:r>
            <a:r>
              <a:rPr lang="ko-KR" altLang="en-US" b="1" dirty="0"/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어떤 </a:t>
            </a:r>
            <a:r>
              <a:rPr lang="en" altLang="ko-Kore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platform module selection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을 통해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제품을 차별화 할 수 있을까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?</a:t>
            </a:r>
            <a:r>
              <a:rPr lang="ko-KR" altLang="en-US" b="1" dirty="0"/>
              <a:t>  혹은 어떤 제품엔 차별화를 진행할까</a:t>
            </a:r>
            <a:r>
              <a:rPr lang="en-US" altLang="ko-KR" b="1" dirty="0"/>
              <a:t>?</a:t>
            </a:r>
          </a:p>
          <a:p>
            <a:endParaRPr kumimoji="1" lang="en-US" altLang="ko-KR" b="1" dirty="0"/>
          </a:p>
          <a:p>
            <a:pPr marL="457200" indent="-457200" algn="l">
              <a:buAutoNum type="arabicPeriod"/>
            </a:pPr>
            <a:r>
              <a:rPr kumimoji="1" lang="en-US" altLang="ko-Kore-KR" sz="1200" b="1" spc="-40" dirty="0">
                <a:latin typeface="+mn-ea"/>
              </a:rPr>
              <a:t>Series </a:t>
            </a:r>
            <a:r>
              <a:rPr kumimoji="1" lang="ko-Kore-KR" altLang="en-US" sz="1200" b="1" spc="-40" dirty="0">
                <a:latin typeface="+mn-ea"/>
              </a:rPr>
              <a:t>형태 </a:t>
            </a:r>
            <a:r>
              <a:rPr kumimoji="1" lang="en-US" altLang="ko-Kore-KR" sz="1200" b="1" spc="-40" dirty="0">
                <a:latin typeface="+mn-ea"/>
              </a:rPr>
              <a:t>+ </a:t>
            </a:r>
            <a:r>
              <a:rPr kumimoji="1" lang="ko-Kore-KR" altLang="en-US" sz="1200" b="1" spc="-40" dirty="0">
                <a:latin typeface="+mn-ea"/>
              </a:rPr>
              <a:t>급을 나눔</a:t>
            </a:r>
            <a:endParaRPr kumimoji="1" lang="en-US" altLang="ko-Kore-KR" sz="1200" b="1" spc="-4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생각보다 더 다양한 범주 내에서 같은 플랫폼 </a:t>
            </a:r>
            <a:r>
              <a:rPr kumimoji="1" lang="en-US" altLang="ko-Kore-KR" sz="1200" b="1" spc="-40" dirty="0">
                <a:latin typeface="+mn-ea"/>
              </a:rPr>
              <a:t>(processor</a:t>
            </a:r>
            <a:r>
              <a:rPr kumimoji="1" lang="ko-Kore-KR" altLang="en-US" sz="1200" b="1" spc="-40" dirty="0">
                <a:latin typeface="+mn-ea"/>
              </a:rPr>
              <a:t> 공용화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항상 </a:t>
            </a:r>
            <a:r>
              <a:rPr kumimoji="1" lang="en-US" altLang="ko-Kore-KR" sz="1200" b="1" spc="-40" dirty="0">
                <a:latin typeface="+mn-ea"/>
              </a:rPr>
              <a:t>SOTA (new version)</a:t>
            </a:r>
            <a:r>
              <a:rPr kumimoji="1" lang="ko-Kore-KR" altLang="en-US" sz="1200" b="1" spc="-40" dirty="0">
                <a:latin typeface="+mn-ea"/>
              </a:rPr>
              <a:t>을 선택하진 않음 </a:t>
            </a:r>
            <a:r>
              <a:rPr kumimoji="1" lang="en-US" altLang="ko-Kore-KR" sz="1200" b="1" spc="-40" dirty="0">
                <a:latin typeface="+mn-ea"/>
              </a:rPr>
              <a:t>(</a:t>
            </a:r>
            <a:r>
              <a:rPr kumimoji="1" lang="ko-Kore-KR" altLang="en-US" sz="1200" b="1" spc="-40" dirty="0">
                <a:latin typeface="+mn-ea"/>
              </a:rPr>
              <a:t>기존 것을 고수하거나</a:t>
            </a:r>
            <a:r>
              <a:rPr kumimoji="1" lang="en-US" altLang="ko-Kore-KR" sz="1200" b="1" spc="-40" dirty="0">
                <a:latin typeface="+mn-ea"/>
              </a:rPr>
              <a:t>, SOTA</a:t>
            </a:r>
            <a:r>
              <a:rPr kumimoji="1" lang="ko-Kore-KR" altLang="en-US" sz="1200" b="1" spc="-40" dirty="0">
                <a:latin typeface="+mn-ea"/>
              </a:rPr>
              <a:t>는 아닌 것을 선택</a:t>
            </a:r>
            <a:r>
              <a:rPr kumimoji="1" lang="en-US" altLang="ko-Kore-KR" sz="12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1200" b="1" spc="-40" dirty="0">
                <a:latin typeface="+mn-ea"/>
              </a:rPr>
              <a:t>회사마다 다 다른 전략</a:t>
            </a:r>
            <a:endParaRPr kumimoji="1" lang="en-US" altLang="ko-Kore-KR" sz="1200" b="1" spc="-40" dirty="0">
              <a:latin typeface="+mn-ea"/>
            </a:endParaRPr>
          </a:p>
          <a:p>
            <a:pPr algn="l"/>
            <a:r>
              <a:rPr kumimoji="1" lang="en-US" altLang="ko-KR" sz="1200" b="1" spc="-40" dirty="0">
                <a:latin typeface="+mn-ea"/>
              </a:rPr>
              <a:t>(</a:t>
            </a:r>
            <a:r>
              <a:rPr kumimoji="1" lang="ko-KR" altLang="en-US" sz="1200" b="1" spc="-40" dirty="0">
                <a:latin typeface="+mn-ea"/>
              </a:rPr>
              <a:t>기존 플랫폼을 그대로 모두 사용하거나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급을 나눠 </a:t>
            </a:r>
            <a:r>
              <a:rPr kumimoji="1" lang="en-US" altLang="ko-KR" sz="1200" b="1" spc="-40" dirty="0">
                <a:latin typeface="+mn-ea"/>
              </a:rPr>
              <a:t>flagship</a:t>
            </a:r>
            <a:r>
              <a:rPr kumimoji="1" lang="ko-KR" altLang="en-US" sz="1200" b="1" spc="-40" dirty="0">
                <a:latin typeface="+mn-ea"/>
              </a:rPr>
              <a:t>에만 투여를 하거나</a:t>
            </a:r>
            <a:r>
              <a:rPr kumimoji="1" lang="en-US" altLang="ko-KR" sz="1200" b="1" spc="-40" dirty="0">
                <a:latin typeface="+mn-ea"/>
              </a:rPr>
              <a:t>, </a:t>
            </a:r>
            <a:r>
              <a:rPr kumimoji="1" lang="ko-KR" altLang="en-US" sz="1200" b="1" spc="-40" dirty="0">
                <a:latin typeface="+mn-ea"/>
              </a:rPr>
              <a:t>모두 다 적용하거나</a:t>
            </a:r>
            <a:r>
              <a:rPr kumimoji="1" lang="en-US" altLang="ko-KR" sz="1200" b="1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1200" b="1" spc="-40" dirty="0">
                <a:latin typeface="+mn-ea"/>
              </a:rPr>
              <a:t>5. </a:t>
            </a:r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6. </a:t>
            </a:r>
            <a:r>
              <a:rPr kumimoji="1" lang="ko-KR" altLang="en-US" sz="1200" b="1" spc="-40" dirty="0">
                <a:latin typeface="+mn-ea"/>
              </a:rPr>
              <a:t>반대로</a:t>
            </a:r>
            <a:r>
              <a:rPr kumimoji="1" lang="en-US" altLang="ko-KR" sz="1200" b="1" spc="-40" dirty="0">
                <a:latin typeface="+mn-ea"/>
              </a:rPr>
              <a:t> </a:t>
            </a:r>
            <a:r>
              <a:rPr kumimoji="1" lang="en-US" altLang="ko-KR" sz="1200" b="1" spc="-40" dirty="0" err="1">
                <a:latin typeface="+mn-ea"/>
              </a:rPr>
              <a:t>ipad</a:t>
            </a:r>
            <a:r>
              <a:rPr kumimoji="1" lang="ko-KR" altLang="en-US" sz="1200" b="1" spc="-40" dirty="0">
                <a:latin typeface="+mn-ea"/>
              </a:rPr>
              <a:t>에서는 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r>
              <a:rPr kumimoji="1" lang="en-US" altLang="ko-KR" sz="1200" b="1" spc="-40" dirty="0">
                <a:latin typeface="+mn-ea"/>
              </a:rPr>
              <a:t>7. </a:t>
            </a:r>
            <a:r>
              <a:rPr kumimoji="1" lang="ko-KR" altLang="en-US" sz="1000" dirty="0" err="1">
                <a:effectLst/>
              </a:rPr>
              <a:t>애플워치의</a:t>
            </a:r>
            <a:r>
              <a:rPr kumimoji="1" lang="ko-KR" altLang="en-US" sz="1000" dirty="0">
                <a:effectLst/>
              </a:rPr>
              <a:t> 경우엔 동일한 플랫폼을 장기간 활용함</a:t>
            </a:r>
            <a:r>
              <a:rPr kumimoji="1" lang="en-US" altLang="ko-KR" sz="1000" dirty="0">
                <a:effectLst/>
              </a:rPr>
              <a:t>.</a:t>
            </a:r>
            <a:r>
              <a:rPr kumimoji="1" lang="ko-KR" altLang="en-US" sz="1000" dirty="0">
                <a:effectLst/>
              </a:rPr>
              <a:t>  </a:t>
            </a:r>
            <a:r>
              <a:rPr kumimoji="1" lang="en-US" altLang="ko-KR" sz="1000" dirty="0">
                <a:effectLst/>
              </a:rPr>
              <a:t>(</a:t>
            </a:r>
            <a:r>
              <a:rPr kumimoji="1" lang="ko-KR" altLang="en-US" sz="1000" dirty="0">
                <a:effectLst/>
              </a:rPr>
              <a:t>심지어 </a:t>
            </a:r>
            <a:r>
              <a:rPr kumimoji="1" lang="ko-KR" altLang="en-US" sz="1000" dirty="0" err="1">
                <a:effectLst/>
              </a:rPr>
              <a:t>울트라에도</a:t>
            </a:r>
            <a:r>
              <a:rPr kumimoji="1" lang="en-US" altLang="ko-KR" sz="1000" dirty="0">
                <a:effectLst/>
              </a:rPr>
              <a:t>) . </a:t>
            </a:r>
          </a:p>
          <a:p>
            <a:r>
              <a:rPr kumimoji="1" lang="ko-KR" altLang="en-US" sz="1000" dirty="0">
                <a:effectLst/>
              </a:rPr>
              <a:t>즉</a:t>
            </a:r>
            <a:r>
              <a:rPr kumimoji="1" lang="en-US" altLang="ko-KR" sz="1000" dirty="0">
                <a:effectLst/>
              </a:rPr>
              <a:t>, </a:t>
            </a:r>
            <a:r>
              <a:rPr kumimoji="1" lang="ko-KR" altLang="en-US" sz="1000" dirty="0">
                <a:effectLst/>
              </a:rPr>
              <a:t>칩셋을 바꾸지 않고</a:t>
            </a:r>
            <a:r>
              <a:rPr kumimoji="1" lang="en-US" altLang="ko-KR" sz="1000" dirty="0">
                <a:effectLst/>
              </a:rPr>
              <a:t>, variant module </a:t>
            </a:r>
            <a:r>
              <a:rPr kumimoji="1" lang="ko-KR" altLang="en-US" sz="1000" dirty="0">
                <a:effectLst/>
              </a:rPr>
              <a:t>을 업그레이드 및 추가함으로써 성능을 차별화</a:t>
            </a:r>
            <a:r>
              <a:rPr kumimoji="1" lang="en-US" altLang="ko-KR" sz="1000" dirty="0">
                <a:effectLst/>
              </a:rPr>
              <a:t>.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ko-Kore-KR" altLang="en-US" sz="10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0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000" dirty="0">
                <a:solidFill>
                  <a:schemeClr val="tx1"/>
                </a:solidFill>
              </a:rPr>
              <a:t>, </a:t>
            </a:r>
          </a:p>
          <a:p>
            <a:r>
              <a:rPr kumimoji="1" lang="en-US" altLang="ko-Kore-KR" sz="10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0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000" dirty="0">
                <a:solidFill>
                  <a:schemeClr val="tx1"/>
                </a:solidFill>
              </a:rPr>
              <a:t>benefit</a:t>
            </a:r>
          </a:p>
          <a:p>
            <a:endParaRPr kumimoji="1" lang="en-US" altLang="ko-KR" sz="1000" dirty="0">
              <a:effectLst/>
            </a:endParaRPr>
          </a:p>
          <a:p>
            <a:r>
              <a:rPr kumimoji="1" lang="en-US" altLang="ko-KR" sz="1000" dirty="0"/>
              <a:t>8) </a:t>
            </a:r>
            <a:r>
              <a:rPr kumimoji="1" lang="ko-KR" altLang="en-US" sz="1000" b="1" dirty="0"/>
              <a:t>예를 들어 전체적으로 디스플레이 화질을 높이려고 하는데</a:t>
            </a:r>
            <a:r>
              <a:rPr kumimoji="1" lang="en-US" altLang="ko-KR" sz="1000" b="1" dirty="0"/>
              <a:t>, </a:t>
            </a:r>
            <a:r>
              <a:rPr kumimoji="1" lang="ko-KR" altLang="en-US" sz="1000" b="1" dirty="0"/>
              <a:t> 그러면 데이터의 양이 </a:t>
            </a:r>
            <a:r>
              <a:rPr kumimoji="1" lang="en-US" altLang="ko-KR" sz="1000" b="1" dirty="0"/>
              <a:t>5.4</a:t>
            </a:r>
            <a:r>
              <a:rPr kumimoji="1" lang="ko-KR" altLang="en-US" sz="1000" b="1" dirty="0"/>
              <a:t>배가 증가 </a:t>
            </a:r>
            <a:r>
              <a:rPr kumimoji="1" lang="en-US" altLang="ko-KR" sz="1000" b="1" dirty="0">
                <a:sym typeface="Wingdings" pitchFamily="2" charset="2"/>
              </a:rPr>
              <a:t> </a:t>
            </a:r>
            <a:r>
              <a:rPr kumimoji="1" lang="ko-KR" altLang="en-US" sz="1000" b="1" dirty="0">
                <a:sym typeface="Wingdings" pitchFamily="2" charset="2"/>
              </a:rPr>
              <a:t>어쩔 수 없이 </a:t>
            </a:r>
            <a:r>
              <a:rPr kumimoji="1" lang="en-US" altLang="ko-KR" sz="1000" b="1" dirty="0">
                <a:sym typeface="Wingdings" pitchFamily="2" charset="2"/>
              </a:rPr>
              <a:t>processor</a:t>
            </a:r>
            <a:r>
              <a:rPr kumimoji="1" lang="ko-KR" altLang="en-US" sz="1000" b="1" dirty="0">
                <a:sym typeface="Wingdings" pitchFamily="2" charset="2"/>
              </a:rPr>
              <a:t>가 발전되어야 함</a:t>
            </a:r>
            <a:r>
              <a:rPr kumimoji="1" lang="en-US" altLang="ko-KR" sz="1000" b="1" dirty="0">
                <a:sym typeface="Wingdings" pitchFamily="2" charset="2"/>
              </a:rPr>
              <a:t>.</a:t>
            </a:r>
            <a:endParaRPr kumimoji="1" lang="en-US" altLang="ko-KR" sz="1000" b="1" dirty="0">
              <a:effectLst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0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5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S22</a:t>
            </a:r>
            <a:r>
              <a:rPr kumimoji="1" lang="ko-Kore-KR" altLang="en-US" dirty="0"/>
              <a:t> 에 쓰이는 칩은 삼성의 여러 세대 뿐만 아니라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기타 소니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샤오미 등 다른 회사들도 수입을 함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칩 부족은 물류 및 원자재 가격 상승</a:t>
            </a:r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endParaRPr lang="en-US" altLang="ko-KR" b="0" i="0" u="none" strike="noStrike" dirty="0">
              <a:solidFill>
                <a:srgbClr val="222222"/>
              </a:solidFill>
              <a:effectLst/>
              <a:latin typeface="Noto Sans KR"/>
            </a:endParaRPr>
          </a:p>
          <a:p>
            <a:r>
              <a:rPr lang="ko-KR" altLang="en-US" b="0" i="0" u="none" strike="noStrike" dirty="0" err="1">
                <a:solidFill>
                  <a:srgbClr val="222222"/>
                </a:solidFill>
                <a:effectLst/>
                <a:latin typeface="Noto Sans KR"/>
              </a:rPr>
              <a:t>수율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/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신 기술을 접목할 신규 장비 대수 부족 </a:t>
            </a:r>
            <a:r>
              <a:rPr lang="en-US" altLang="ko-KR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/ </a:t>
            </a:r>
            <a:r>
              <a:rPr lang="ko-KR" altLang="en-US" b="0" i="0" u="none" strike="noStrike" dirty="0">
                <a:solidFill>
                  <a:srgbClr val="222222"/>
                </a:solidFill>
                <a:effectLst/>
                <a:latin typeface="Noto Sans KR"/>
              </a:rPr>
              <a:t>공장 자체의 부족</a:t>
            </a:r>
            <a:endParaRPr lang="en-US" altLang="ko-KR" b="0" i="0" u="none" strike="noStrike" dirty="0">
              <a:effectLst/>
              <a:latin typeface="Roboto" panose="020F0502020204030204" pitchFamily="34" charset="0"/>
            </a:endParaRP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설계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생산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조립 이 다 다름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.</a:t>
            </a:r>
          </a:p>
          <a:p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신규 공장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 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공장 내 신규 장비 수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/</a:t>
            </a:r>
            <a:r>
              <a:rPr kumimoji="1" lang="ko-Kore-KR" altLang="en-US" b="0" i="0" u="none" strike="noStrike" dirty="0">
                <a:effectLst/>
                <a:latin typeface="Roboto" panose="020F0502020204030204" pitchFamily="34" charset="0"/>
              </a:rPr>
              <a:t>수율 </a:t>
            </a:r>
            <a:r>
              <a:rPr kumimoji="1" lang="en-US" altLang="ko-Kore-KR" b="0" i="0" u="none" strike="noStrike" dirty="0">
                <a:effectLst/>
                <a:latin typeface="Roboto" panose="020F0502020204030204" pitchFamily="34" charset="0"/>
              </a:rPr>
              <a:t>(</a:t>
            </a:r>
            <a:r>
              <a:rPr kumimoji="1" lang="en-US" altLang="ko-KR" b="0" i="0" u="none" strike="noStrike" dirty="0">
                <a:effectLst/>
                <a:latin typeface="Roboto" panose="020F0502020204030204" pitchFamily="34" charset="0"/>
              </a:rPr>
              <a:t>quality)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실제로 반도체 공급 난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반도체 칩을 사용하지 않은 제품이 없을 정도로 더더욱 많아지고 있다</a:t>
            </a:r>
            <a:r>
              <a:rPr kumimoji="1" lang="en-US" altLang="ko-Kore-KR" dirty="0"/>
              <a:t>.</a:t>
            </a:r>
            <a:br>
              <a:rPr kumimoji="1" lang="en-US" altLang="ko-Kore-KR" dirty="0"/>
            </a:br>
            <a:r>
              <a:rPr kumimoji="1" lang="ko-Kore-KR" altLang="en-US" dirty="0"/>
              <a:t>새롭게 </a:t>
            </a:r>
            <a:r>
              <a:rPr kumimoji="1" lang="en-US" altLang="ko-Kore-KR" dirty="0"/>
              <a:t>3 </a:t>
            </a:r>
            <a:r>
              <a:rPr kumimoji="1" lang="ko-Kore-KR" altLang="en-US" dirty="0"/>
              <a:t>나노 개발을 할 수 있는 장비가 없음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08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0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5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0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09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Compatibility in electronic product.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문제 상황</a:t>
            </a:r>
            <a:r>
              <a:rPr kumimoji="1" lang="en-US" altLang="ko-Kore-KR" dirty="0"/>
              <a:t>] </a:t>
            </a:r>
            <a:r>
              <a:rPr kumimoji="1" lang="ko-Kore-KR" altLang="en-US" dirty="0"/>
              <a:t>시스템 반도체라고 하는 반도체 부품은 향후 계속 가속화 되어서 수요가 진행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자동차의 경우엔 한대 당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00~300</a:t>
            </a:r>
            <a:r>
              <a:rPr kumimoji="1" lang="ko-KR" altLang="en-US" dirty="0"/>
              <a:t>개 </a:t>
            </a:r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en-US" altLang="ko-Kore-KR" dirty="0">
                <a:sym typeface="Wingdings" pitchFamily="2" charset="2"/>
              </a:rPr>
              <a:t>2000</a:t>
            </a:r>
            <a:r>
              <a:rPr kumimoji="1" lang="ko-Kore-KR" altLang="en-US" dirty="0">
                <a:sym typeface="Wingdings" pitchFamily="2" charset="2"/>
              </a:rPr>
              <a:t>개 가량 필요함</a:t>
            </a:r>
            <a:r>
              <a:rPr kumimoji="1" lang="en-US" altLang="ko-Kore-KR" dirty="0">
                <a:sym typeface="Wingdings" pitchFamily="2" charset="2"/>
              </a:rPr>
              <a:t>.</a:t>
            </a:r>
          </a:p>
          <a:p>
            <a:r>
              <a:rPr kumimoji="1" lang="ko-Kore-KR" altLang="en-US" dirty="0">
                <a:sym typeface="Wingdings" pitchFamily="2" charset="2"/>
              </a:rPr>
              <a:t>따라서 이에 대한 </a:t>
            </a:r>
            <a:r>
              <a:rPr kumimoji="1" lang="en-US" altLang="ko-Kore-KR" dirty="0">
                <a:sym typeface="Wingdings" pitchFamily="2" charset="2"/>
              </a:rPr>
              <a:t>quantity</a:t>
            </a:r>
            <a:r>
              <a:rPr kumimoji="1" lang="ko-Kore-KR" altLang="en-US" dirty="0">
                <a:sym typeface="Wingdings" pitchFamily="2" charset="2"/>
              </a:rPr>
              <a:t>를 고려하는것이 필요해 졌음</a:t>
            </a:r>
            <a:r>
              <a:rPr kumimoji="1" lang="en-US" altLang="ko-Kore-KR" dirty="0">
                <a:sym typeface="Wingdings" pitchFamily="2" charset="2"/>
              </a:rPr>
              <a:t>. </a:t>
            </a:r>
            <a:r>
              <a:rPr kumimoji="1" lang="en-US" altLang="ko-KR" dirty="0">
                <a:sym typeface="Wingdings" pitchFamily="2" charset="2"/>
              </a:rPr>
              <a:t>[</a:t>
            </a:r>
            <a:r>
              <a:rPr kumimoji="1" lang="ko-KR" altLang="en-US" dirty="0">
                <a:sym typeface="Wingdings" pitchFamily="2" charset="2"/>
              </a:rPr>
              <a:t>모든 제품군에 신규 칩을 태울 순 없다는 이야기</a:t>
            </a:r>
            <a:r>
              <a:rPr kumimoji="1" lang="en-US" altLang="ko-KR" dirty="0">
                <a:sym typeface="Wingdings" pitchFamily="2" charset="2"/>
              </a:rPr>
              <a:t>] </a:t>
            </a: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ore-KR" altLang="en-US" dirty="0">
                <a:sym typeface="Wingdings" pitchFamily="2" charset="2"/>
              </a:rPr>
              <a:t>시스템 반도체 </a:t>
            </a:r>
            <a:r>
              <a:rPr kumimoji="1" lang="en-US" altLang="ko-Kore-KR" dirty="0">
                <a:sym typeface="Wingdings" pitchFamily="2" charset="2"/>
              </a:rPr>
              <a:t>: </a:t>
            </a:r>
            <a:r>
              <a:rPr kumimoji="1" lang="ko-Kore-KR" altLang="en-US" dirty="0">
                <a:sym typeface="Wingdings" pitchFamily="2" charset="2"/>
              </a:rPr>
              <a:t>복잡한 설계 기술</a:t>
            </a:r>
            <a:r>
              <a:rPr kumimoji="1" lang="en-US" altLang="ko-Kore-KR" dirty="0">
                <a:sym typeface="Wingdings" pitchFamily="2" charset="2"/>
              </a:rPr>
              <a:t>. </a:t>
            </a:r>
          </a:p>
          <a:p>
            <a:r>
              <a:rPr kumimoji="1" lang="en-US" altLang="ko-KR" dirty="0">
                <a:sym typeface="Wingdings" pitchFamily="2" charset="2"/>
              </a:rPr>
              <a:t>TSMC </a:t>
            </a:r>
            <a:r>
              <a:rPr kumimoji="1" lang="ko-KR" altLang="en-US" dirty="0">
                <a:sym typeface="Wingdings" pitchFamily="2" charset="2"/>
              </a:rPr>
              <a:t>가격 수요 공급 </a:t>
            </a:r>
            <a:r>
              <a:rPr kumimoji="1" lang="en-US" altLang="ko-KR" dirty="0">
                <a:sym typeface="Wingdings" pitchFamily="2" charset="2"/>
              </a:rPr>
              <a:t>: </a:t>
            </a:r>
            <a:r>
              <a:rPr kumimoji="1" lang="ko-KR" altLang="en-US" dirty="0">
                <a:sym typeface="Wingdings" pitchFamily="2" charset="2"/>
              </a:rPr>
              <a:t>너무 많은 수요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가격 인상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생산장비 부족과 </a:t>
            </a:r>
            <a:r>
              <a:rPr lang="ko-KR" altLang="en-US" b="0" i="0" u="none" strike="noStrike" dirty="0" err="1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수율</a:t>
            </a:r>
            <a:r>
              <a:rPr lang="ko-KR" altLang="en-US" b="0" i="0" u="none" strike="noStrike" dirty="0">
                <a:solidFill>
                  <a:srgbClr val="1E1E1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문제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E0041-C0E5-4DF7-9D3F-8533905C54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8947-90C7-46AC-891E-0ACE4E8FE21E}" type="datetime1">
              <a:rPr lang="ko-KR" altLang="en-US" smtClean="0"/>
              <a:t>2023. 2. 23.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2E3E92-00B0-47ED-82AF-FB5E8C24A7DF}"/>
              </a:ext>
            </a:extLst>
          </p:cNvPr>
          <p:cNvCxnSpPr/>
          <p:nvPr userDrawn="1"/>
        </p:nvCxnSpPr>
        <p:spPr>
          <a:xfrm>
            <a:off x="0" y="885158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224AE60-C9C2-414B-BEDB-488B64AF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848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CDD5983-0642-4A80-A183-606F333C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8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DDD25-3C09-4C42-CA32-CE6B81BE8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2274C8-57EE-2D35-D378-C83263E87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6D896-50DD-029F-8CCE-F4402EA7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1CD5-3066-4B6B-8762-690DC6A4A9C0}" type="datetimeFigureOut">
              <a:rPr lang="ko-KR" altLang="en-US" smtClean="0"/>
              <a:t>2023. 2. 23.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1CE1C-51F7-5C8C-5254-D62F9C5B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E5F7E7-A44D-7C3B-0E20-72A60C75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836-4E20-4112-803F-6393B7399A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1894864-52B8-47DE-91BB-B48C9EDEAD6A}"/>
              </a:ext>
            </a:extLst>
          </p:cNvPr>
          <p:cNvSpPr/>
          <p:nvPr userDrawn="1"/>
        </p:nvSpPr>
        <p:spPr>
          <a:xfrm>
            <a:off x="0" y="6625848"/>
            <a:ext cx="9144000" cy="2321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615" y="232152"/>
            <a:ext cx="865094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1" y="952036"/>
            <a:ext cx="8650941" cy="5293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615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4E6E991D-186F-4EAC-812A-2FB98178E9CA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pc="-40" baseline="0">
                <a:solidFill>
                  <a:schemeClr val="bg1"/>
                </a:solidFill>
              </a:defRPr>
            </a:lvl1pPr>
          </a:lstStyle>
          <a:p>
            <a:fld id="{528F71E4-6861-4081-93F7-1CE13C0AE9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68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6" r:id="rId2"/>
    <p:sldLayoutId id="2147483868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spc="-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Wingdings" panose="05000000000000000000" pitchFamily="2" charset="2"/>
        <a:buNone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-4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7ADD62-9CB3-4E54-9AF9-7237F1EB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18D0-F3B0-47BD-AF99-FC183E4C6233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4E71BC7-F9F6-4667-9B4F-B9CB0070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0130DFE-0B8E-DE2F-07AD-31E3D3D28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4700"/>
              </p:ext>
            </p:extLst>
          </p:nvPr>
        </p:nvGraphicFramePr>
        <p:xfrm>
          <a:off x="453280" y="1245871"/>
          <a:ext cx="8237439" cy="481089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305">
                  <a:extLst>
                    <a:ext uri="{9D8B030D-6E8A-4147-A177-3AD203B41FA5}">
                      <a16:colId xmlns:a16="http://schemas.microsoft.com/office/drawing/2014/main" val="150870126"/>
                    </a:ext>
                  </a:extLst>
                </a:gridCol>
                <a:gridCol w="5585988">
                  <a:extLst>
                    <a:ext uri="{9D8B030D-6E8A-4147-A177-3AD203B41FA5}">
                      <a16:colId xmlns:a16="http://schemas.microsoft.com/office/drawing/2014/main" val="475459867"/>
                    </a:ext>
                  </a:extLst>
                </a:gridCol>
                <a:gridCol w="1312146">
                  <a:extLst>
                    <a:ext uri="{9D8B030D-6E8A-4147-A177-3AD203B41FA5}">
                      <a16:colId xmlns:a16="http://schemas.microsoft.com/office/drawing/2014/main" val="3145467596"/>
                    </a:ext>
                  </a:extLst>
                </a:gridCol>
              </a:tblGrid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발표자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제목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연구</a:t>
                      </a:r>
                      <a:r>
                        <a:rPr lang="en-US" altLang="ko-KR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pc="-4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논문</a:t>
                      </a:r>
                      <a:endParaRPr lang="ko-KR" altLang="en-US" spc="-4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5686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강소라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Aligning product modularity and supplier selection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68230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 err="1">
                          <a:latin typeface="+mn-ea"/>
                          <a:ea typeface="+mn-ea"/>
                        </a:rPr>
                        <a:t>조윤형</a:t>
                      </a:r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336221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임종욱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연구세미나</a:t>
                      </a:r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1406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이   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kern="1200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논문 실험 결과 요약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162988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40" baseline="0" dirty="0">
                          <a:latin typeface="+mn-ea"/>
                          <a:ea typeface="+mn-ea"/>
                        </a:rPr>
                        <a:t>유재상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spc="-40" baseline="0" dirty="0">
                          <a:ln w="3175">
                            <a:solidFill>
                              <a:prstClr val="black">
                                <a:alpha val="10000"/>
                              </a:prstClr>
                            </a:solidFill>
                          </a:ln>
                          <a:latin typeface="+mn-lt"/>
                          <a:ea typeface="+mn-ea"/>
                        </a:rPr>
                        <a:t>Generational platform change management</a:t>
                      </a: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pc="-40" baseline="0" dirty="0">
                          <a:latin typeface="+mn-ea"/>
                          <a:ea typeface="+mn-ea"/>
                        </a:rPr>
                        <a:t>연구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715624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995177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spc="-100" baseline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304532"/>
                  </a:ext>
                </a:extLst>
              </a:tr>
              <a:tr h="534544">
                <a:tc>
                  <a:txBody>
                    <a:bodyPr/>
                    <a:lstStyle/>
                    <a:p>
                      <a:pPr algn="ctr" latinLnBrk="1"/>
                      <a:endParaRPr lang="ko-KR" altLang="en-US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spc="-40" baseline="0" dirty="0">
                        <a:latin typeface="+mn-lt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spc="-40" baseline="0" dirty="0"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900831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10114744-FE1A-BD4A-7495-3DB57DB4DFA2}"/>
              </a:ext>
            </a:extLst>
          </p:cNvPr>
          <p:cNvSpPr txBox="1">
            <a:spLocks/>
          </p:cNvSpPr>
          <p:nvPr/>
        </p:nvSpPr>
        <p:spPr>
          <a:xfrm>
            <a:off x="256614" y="232152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>
                <a:ln w="3175">
                  <a:solidFill>
                    <a:prstClr val="black">
                      <a:alpha val="10000"/>
                    </a:prstClr>
                  </a:solidFill>
                </a:ln>
                <a:cs typeface="Arial" panose="020B0604020202020204" pitchFamily="34" charset="0"/>
              </a:rPr>
              <a:t>연구실 세미나 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3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1A8D-1240-5CB6-EE5D-88AABB76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3E6E06-FEDD-1335-41B3-A3FA9C0A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321F2-A171-FA58-0E1F-F5678099CBC1}"/>
              </a:ext>
            </a:extLst>
          </p:cNvPr>
          <p:cNvSpPr txBox="1"/>
          <p:nvPr/>
        </p:nvSpPr>
        <p:spPr>
          <a:xfrm>
            <a:off x="256615" y="169395"/>
            <a:ext cx="8756756" cy="6323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400" b="1" dirty="0"/>
              <a:t>결론</a:t>
            </a:r>
            <a:r>
              <a:rPr lang="en-US" altLang="ko-Kore-KR" sz="2400" b="1" dirty="0"/>
              <a:t> </a:t>
            </a:r>
            <a:r>
              <a:rPr lang="en-US" altLang="ko-KR" sz="2400" b="1" dirty="0"/>
              <a:t>[ </a:t>
            </a:r>
            <a:r>
              <a:rPr lang="ko-KR" altLang="en-US" sz="2400" b="1" dirty="0"/>
              <a:t>내가 삼성 갤럭시 </a:t>
            </a:r>
            <a:r>
              <a:rPr lang="en-US" altLang="ko-KR" sz="2400" b="1" dirty="0"/>
              <a:t>S </a:t>
            </a:r>
            <a:r>
              <a:rPr lang="ko-KR" altLang="en-US" sz="2400" b="1" dirty="0"/>
              <a:t>시리즈 담당자</a:t>
            </a:r>
            <a:r>
              <a:rPr lang="en-US" altLang="ko-KR" sz="2400" b="1" dirty="0"/>
              <a:t>]</a:t>
            </a:r>
          </a:p>
          <a:p>
            <a:pPr>
              <a:lnSpc>
                <a:spcPct val="150000"/>
              </a:lnSpc>
            </a:pPr>
            <a:r>
              <a:rPr lang="ko-Kore-KR" altLang="en-US" sz="2400" b="1" dirty="0"/>
              <a:t>신 제품의 가장 큰 무기는 </a:t>
            </a:r>
            <a:r>
              <a:rPr lang="en-US" altLang="ko-Kore-KR" sz="2400" b="1" dirty="0"/>
              <a:t>chipset. [</a:t>
            </a:r>
            <a:r>
              <a:rPr lang="ko-Kore-KR" altLang="en-US" sz="2400" b="1" dirty="0"/>
              <a:t>프로세서 선정</a:t>
            </a:r>
            <a:r>
              <a:rPr lang="en-US" altLang="ko-Kore-KR" sz="2400" b="1" dirty="0"/>
              <a:t>]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0) </a:t>
            </a:r>
            <a:r>
              <a:rPr lang="ko-Kore-KR" altLang="en-US" sz="1600" b="1" dirty="0"/>
              <a:t>핵심 부품인 </a:t>
            </a:r>
            <a:r>
              <a:rPr lang="en-US" altLang="ko-Kore-KR" sz="1600" b="1" dirty="0"/>
              <a:t>chipset</a:t>
            </a:r>
            <a:r>
              <a:rPr lang="ko-Kore-KR" altLang="en-US" sz="1600" b="1" dirty="0"/>
              <a:t>을 태우는 것 </a:t>
            </a:r>
            <a:r>
              <a:rPr lang="en-US" altLang="ko-Kore-KR" sz="1600" b="1" dirty="0"/>
              <a:t> </a:t>
            </a:r>
            <a:r>
              <a:rPr lang="en-US" altLang="ko-KR" sz="1600" b="1" dirty="0"/>
              <a:t>== </a:t>
            </a:r>
            <a:r>
              <a:rPr lang="ko-KR" altLang="en-US" sz="1600" b="1" dirty="0"/>
              <a:t>곧 성능을 </a:t>
            </a:r>
            <a:r>
              <a:rPr lang="ko-KR" altLang="en-US" sz="1600" b="1" dirty="0" err="1"/>
              <a:t>높히는</a:t>
            </a:r>
            <a:r>
              <a:rPr lang="ko-KR" altLang="en-US" sz="1600" b="1" dirty="0"/>
              <a:t> 것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Ex) </a:t>
            </a:r>
            <a:r>
              <a:rPr lang="ko-KR" altLang="en-US" sz="1600" b="1" dirty="0"/>
              <a:t>자동차 라인업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아반때</a:t>
            </a:r>
            <a:r>
              <a:rPr lang="en-US" altLang="ko-KR" sz="1600" b="1" dirty="0"/>
              <a:t> </a:t>
            </a:r>
            <a:r>
              <a:rPr lang="en-US" altLang="ko-KR" sz="1600" b="1" dirty="0">
                <a:sym typeface="Wingdings" pitchFamily="2" charset="2"/>
              </a:rPr>
              <a:t> </a:t>
            </a:r>
            <a:r>
              <a:rPr lang="ko-KR" altLang="en-US" sz="1600" b="1" dirty="0"/>
              <a:t>소나타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Ex) </a:t>
            </a:r>
            <a:r>
              <a:rPr lang="ko-KR" altLang="en-US" sz="1600" b="1" dirty="0" err="1"/>
              <a:t>아반때에서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풀옵션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다른 </a:t>
            </a:r>
            <a:r>
              <a:rPr lang="en-US" altLang="ko-KR" sz="1600" b="1" dirty="0"/>
              <a:t>module</a:t>
            </a:r>
            <a:r>
              <a:rPr lang="ko-KR" altLang="en-US" sz="1600" b="1" dirty="0"/>
              <a:t>의 업데이트를 통해</a:t>
            </a:r>
            <a:r>
              <a:rPr lang="en-US" altLang="ko-KR" sz="1600" b="1" dirty="0"/>
              <a:t>] &gt; </a:t>
            </a:r>
            <a:r>
              <a:rPr lang="ko-KR" altLang="en-US" sz="1600" b="1" dirty="0"/>
              <a:t>소나타 기본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즉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차종을 </a:t>
            </a:r>
            <a:r>
              <a:rPr lang="ko-KR" altLang="en-US" sz="1600" b="1" dirty="0" err="1"/>
              <a:t>높일것인지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옵션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다른 </a:t>
            </a:r>
            <a:r>
              <a:rPr lang="en-US" altLang="ko-KR" sz="1600" b="1" dirty="0"/>
              <a:t>unique module] </a:t>
            </a:r>
            <a:r>
              <a:rPr lang="ko-KR" altLang="en-US" sz="1600" b="1" dirty="0"/>
              <a:t>업그레이드를 </a:t>
            </a:r>
            <a:r>
              <a:rPr lang="ko-KR" altLang="en-US" sz="1600" b="1" dirty="0" err="1"/>
              <a:t>할것인지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ore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1) </a:t>
            </a:r>
            <a:r>
              <a:rPr lang="ko-KR" altLang="en-US" sz="1600" b="1" dirty="0"/>
              <a:t>각 </a:t>
            </a:r>
            <a:r>
              <a:rPr lang="en-US" altLang="ko-KR" sz="1600" b="1" dirty="0"/>
              <a:t>market segment</a:t>
            </a:r>
            <a:r>
              <a:rPr lang="ko-KR" altLang="en-US" sz="1600" b="1" dirty="0"/>
              <a:t>에서 업그레이드가 있으면 된다</a:t>
            </a:r>
            <a:r>
              <a:rPr lang="en-US" altLang="ko-KR" sz="1600" b="1" dirty="0"/>
              <a:t>. </a:t>
            </a:r>
            <a:r>
              <a:rPr lang="en-US" altLang="ko-KR" sz="1600" b="1" dirty="0">
                <a:sym typeface="Wingdings" pitchFamily="2" charset="2"/>
              </a:rPr>
              <a:t></a:t>
            </a:r>
            <a:r>
              <a:rPr lang="en-US" altLang="ko-KR" sz="1600" dirty="0"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얼마나</a:t>
            </a:r>
            <a:r>
              <a:rPr lang="en-US" altLang="ko-KR" sz="1600" dirty="0">
                <a:sym typeface="Wingdings" pitchFamily="2" charset="2"/>
              </a:rPr>
              <a:t>?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ko-KR" sz="1600" b="1" dirty="0">
                <a:solidFill>
                  <a:srgbClr val="BD770C"/>
                </a:solidFill>
              </a:rPr>
              <a:t>- </a:t>
            </a:r>
            <a:r>
              <a:rPr lang="ko-KR" altLang="en-US" sz="1600" b="1" dirty="0">
                <a:solidFill>
                  <a:srgbClr val="BD770C"/>
                </a:solidFill>
              </a:rPr>
              <a:t>가장 쉬운 것은 신제품 </a:t>
            </a:r>
            <a:r>
              <a:rPr lang="en-US" altLang="ko-KR" sz="1600" b="1" dirty="0">
                <a:solidFill>
                  <a:srgbClr val="BD770C"/>
                </a:solidFill>
              </a:rPr>
              <a:t>chipset</a:t>
            </a:r>
            <a:r>
              <a:rPr lang="ko-KR" altLang="en-US" sz="1600" b="1" dirty="0" err="1">
                <a:solidFill>
                  <a:srgbClr val="BD770C"/>
                </a:solidFill>
              </a:rPr>
              <a:t>를</a:t>
            </a:r>
            <a:r>
              <a:rPr lang="ko-KR" altLang="en-US" sz="1600" b="1" dirty="0">
                <a:solidFill>
                  <a:srgbClr val="BD770C"/>
                </a:solidFill>
              </a:rPr>
              <a:t> 태우는 것</a:t>
            </a:r>
            <a:endParaRPr lang="en-US" altLang="ko-KR" sz="1600" b="1" dirty="0">
              <a:solidFill>
                <a:srgbClr val="BD770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그러나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변경으로 인한 문제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모든 제품을 업그레이드 할 순 없음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. + unique module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의 변화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BD770C"/>
                </a:solidFill>
              </a:rPr>
              <a:t>  -  </a:t>
            </a:r>
            <a:r>
              <a:rPr lang="ko-KR" altLang="en-US" sz="1600" b="1" dirty="0">
                <a:solidFill>
                  <a:srgbClr val="BD770C"/>
                </a:solidFill>
              </a:rPr>
              <a:t>그런데 이 </a:t>
            </a:r>
            <a:r>
              <a:rPr lang="en-US" altLang="ko-KR" sz="1600" b="1" dirty="0">
                <a:solidFill>
                  <a:srgbClr val="BD770C"/>
                </a:solidFill>
              </a:rPr>
              <a:t>chipset</a:t>
            </a:r>
            <a:r>
              <a:rPr lang="ko-KR" altLang="en-US" sz="1600" b="1" dirty="0">
                <a:solidFill>
                  <a:srgbClr val="BD770C"/>
                </a:solidFill>
              </a:rPr>
              <a:t>은 물량이 무제한이지 않음</a:t>
            </a:r>
            <a:r>
              <a:rPr lang="en-US" altLang="ko-KR" sz="1600" b="1" dirty="0">
                <a:solidFill>
                  <a:srgbClr val="BD770C"/>
                </a:solidFill>
              </a:rPr>
              <a:t>. [</a:t>
            </a:r>
            <a:r>
              <a:rPr lang="ko-KR" altLang="en-US" sz="1600" b="1" dirty="0">
                <a:solidFill>
                  <a:srgbClr val="BD770C"/>
                </a:solidFill>
              </a:rPr>
              <a:t>공급난</a:t>
            </a:r>
            <a:r>
              <a:rPr lang="en-US" altLang="ko-KR" sz="1600" b="1" dirty="0">
                <a:solidFill>
                  <a:srgbClr val="BD770C"/>
                </a:solidFill>
              </a:rPr>
              <a:t>/risk </a:t>
            </a:r>
            <a:r>
              <a:rPr lang="ko-KR" altLang="en-US" sz="1600" b="1" dirty="0">
                <a:solidFill>
                  <a:srgbClr val="BD770C"/>
                </a:solidFill>
              </a:rPr>
              <a:t>이 있음</a:t>
            </a:r>
            <a:r>
              <a:rPr lang="en-US" altLang="ko-KR" sz="1600" b="1" dirty="0">
                <a:solidFill>
                  <a:srgbClr val="BD770C"/>
                </a:solidFill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ore-KR" sz="1600" b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ore-KR" sz="1600" b="1" dirty="0">
                <a:solidFill>
                  <a:srgbClr val="BD770C"/>
                </a:solidFill>
              </a:rPr>
              <a:t>-  high-end</a:t>
            </a:r>
            <a:r>
              <a:rPr lang="ko-Kore-KR" altLang="en-US" sz="1600" b="1" dirty="0">
                <a:solidFill>
                  <a:srgbClr val="BD770C"/>
                </a:solidFill>
              </a:rPr>
              <a:t>가 아닌</a:t>
            </a:r>
            <a:r>
              <a:rPr lang="en-US" altLang="ko-Kore-KR" sz="1600" b="1" dirty="0">
                <a:solidFill>
                  <a:srgbClr val="BD770C"/>
                </a:solidFill>
              </a:rPr>
              <a:t>, </a:t>
            </a:r>
            <a:r>
              <a:rPr lang="ko-Kore-KR" altLang="en-US" sz="1600" b="1" dirty="0">
                <a:solidFill>
                  <a:srgbClr val="BD770C"/>
                </a:solidFill>
              </a:rPr>
              <a:t>중간 혹은 보급형은 얼마나 제품을 업그레이드 해야하는지가 큰 문제</a:t>
            </a:r>
            <a:r>
              <a:rPr lang="en-US" altLang="ko-Kore-KR" sz="1600" b="1" dirty="0">
                <a:solidFill>
                  <a:srgbClr val="BD770C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ore-KR" sz="16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2) </a:t>
            </a:r>
            <a:r>
              <a:rPr lang="ko-KR" altLang="en-US" sz="1600" b="1" dirty="0"/>
              <a:t>동일 시기에 제품들을 만드니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각 </a:t>
            </a:r>
            <a:r>
              <a:rPr lang="en-US" altLang="ko-KR" sz="1600" b="1" dirty="0"/>
              <a:t>market segment</a:t>
            </a:r>
            <a:r>
              <a:rPr lang="ko-KR" altLang="en-US" sz="1600" b="1" dirty="0"/>
              <a:t>만 고려하다 보니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전체 생산에서의 </a:t>
            </a:r>
            <a:r>
              <a:rPr lang="en-US" altLang="ko-KR" sz="1600" b="1" dirty="0"/>
              <a:t>loss</a:t>
            </a:r>
            <a:r>
              <a:rPr lang="ko-KR" altLang="en-US" sz="1600" b="1" dirty="0"/>
              <a:t> 발생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 동일시기 제조에서의 통합이 필요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. [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모두 각 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market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만 생각하면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, supply </a:t>
            </a: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</a:rPr>
              <a:t>에서 효과 떨어짐</a:t>
            </a:r>
            <a:r>
              <a:rPr lang="en-US" altLang="ko-KR" sz="1600" b="1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66393-AF0E-E645-A8B2-B8C436765F59}"/>
              </a:ext>
            </a:extLst>
          </p:cNvPr>
          <p:cNvSpPr txBox="1"/>
          <p:nvPr/>
        </p:nvSpPr>
        <p:spPr>
          <a:xfrm>
            <a:off x="6862482" y="1510937"/>
            <a:ext cx="2308059" cy="69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b="1" dirty="0"/>
              <a:t>상대적 노후화</a:t>
            </a:r>
            <a:r>
              <a:rPr lang="en-US" altLang="ko-Kore-KR" sz="1400" b="1" dirty="0"/>
              <a:t>?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신제품 소비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신규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rgbClr val="FF0000"/>
                </a:solidFill>
              </a:rPr>
              <a:t>기존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3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C5B78-438A-C738-B8C5-CD77FBCB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2C949D-171B-7D57-A7A5-ABCA4ED6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BBBB9-2E99-42C3-B39C-32E89F1C7830}"/>
              </a:ext>
            </a:extLst>
          </p:cNvPr>
          <p:cNvSpPr txBox="1"/>
          <p:nvPr/>
        </p:nvSpPr>
        <p:spPr>
          <a:xfrm>
            <a:off x="344606" y="480564"/>
            <a:ext cx="8386355" cy="2948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애플 </a:t>
            </a:r>
            <a:r>
              <a:rPr lang="en-US" altLang="ko-KR" sz="1800" dirty="0"/>
              <a:t>: 14 , 14 + </a:t>
            </a:r>
            <a:r>
              <a:rPr lang="ko-KR" altLang="en-US" sz="1800" dirty="0"/>
              <a:t>판매 하락</a:t>
            </a:r>
            <a:r>
              <a:rPr lang="en-US" altLang="ko-KR" sz="1800" dirty="0"/>
              <a:t>. (</a:t>
            </a:r>
            <a:r>
              <a:rPr lang="ko-KR" altLang="en-US" sz="1800" dirty="0"/>
              <a:t> 생산량 기존대비 </a:t>
            </a:r>
            <a:r>
              <a:rPr lang="en-US" altLang="ko-KR" sz="1800" dirty="0"/>
              <a:t>40%)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지금까진 </a:t>
            </a:r>
            <a:r>
              <a:rPr lang="en-US" altLang="ko-KR" dirty="0"/>
              <a:t>14 pro , pro max </a:t>
            </a:r>
            <a:r>
              <a:rPr lang="ko-KR" altLang="en-US" dirty="0"/>
              <a:t>라인업이 버티고 있었으나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14, 14+ </a:t>
            </a:r>
            <a:r>
              <a:rPr lang="ko-KR" altLang="en-US" sz="1800" b="1" dirty="0"/>
              <a:t>생산 중단</a:t>
            </a:r>
            <a:r>
              <a:rPr lang="ko-KR" altLang="en-US" sz="1800" dirty="0"/>
              <a:t>으로 인해</a:t>
            </a:r>
            <a:r>
              <a:rPr lang="en-US" altLang="ko-KR" sz="1800" dirty="0"/>
              <a:t>, </a:t>
            </a:r>
            <a:r>
              <a:rPr lang="ko-KR" altLang="en-US" sz="1800" dirty="0"/>
              <a:t>점차 </a:t>
            </a:r>
            <a:r>
              <a:rPr lang="en-US" altLang="ko-KR" sz="1800" dirty="0"/>
              <a:t>imbalance. </a:t>
            </a:r>
            <a:r>
              <a:rPr lang="en-US" altLang="ko-KR" sz="1800" dirty="0">
                <a:sym typeface="Wingdings" pitchFamily="2" charset="2"/>
              </a:rPr>
              <a:t> </a:t>
            </a:r>
            <a:r>
              <a:rPr lang="ko-KR" altLang="en-US" sz="1800" dirty="0">
                <a:sym typeface="Wingdings" pitchFamily="2" charset="2"/>
              </a:rPr>
              <a:t>실패라고 하고 있음</a:t>
            </a: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</a:t>
            </a:r>
            <a:r>
              <a:rPr lang="ko-KR" altLang="en-US" dirty="0">
                <a:sym typeface="Wingdings" pitchFamily="2" charset="2"/>
              </a:rPr>
              <a:t> 오히려 </a:t>
            </a:r>
            <a:r>
              <a:rPr lang="en-US" altLang="ko-KR" dirty="0">
                <a:sym typeface="Wingdings" pitchFamily="2" charset="2"/>
              </a:rPr>
              <a:t>14, 14+ </a:t>
            </a:r>
            <a:r>
              <a:rPr lang="ko-KR" altLang="en-US" dirty="0">
                <a:sym typeface="Wingdings" pitchFamily="2" charset="2"/>
              </a:rPr>
              <a:t>로 인한 </a:t>
            </a:r>
            <a:r>
              <a:rPr lang="en-US" altLang="ko-KR" dirty="0">
                <a:sym typeface="Wingdings" pitchFamily="2" charset="2"/>
              </a:rPr>
              <a:t>cost / </a:t>
            </a:r>
            <a:r>
              <a:rPr lang="ko-KR" altLang="en-US" dirty="0">
                <a:sym typeface="Wingdings" pitchFamily="2" charset="2"/>
              </a:rPr>
              <a:t> 잠재적</a:t>
            </a:r>
            <a:r>
              <a:rPr lang="en-US" altLang="ko-KR" dirty="0">
                <a:sym typeface="Wingdings" pitchFamily="2" charset="2"/>
              </a:rPr>
              <a:t>(?) </a:t>
            </a:r>
            <a:r>
              <a:rPr lang="ko-KR" altLang="en-US" dirty="0">
                <a:sym typeface="Wingdings" pitchFamily="2" charset="2"/>
              </a:rPr>
              <a:t>고객  </a:t>
            </a:r>
            <a:endParaRPr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1) </a:t>
            </a:r>
            <a:r>
              <a:rPr lang="en-US" altLang="ko-KR" sz="1800" b="1" dirty="0">
                <a:sym typeface="Wingdings" pitchFamily="2" charset="2"/>
              </a:rPr>
              <a:t>14,</a:t>
            </a:r>
            <a:r>
              <a:rPr lang="ko-KR" altLang="en-US" sz="1800" b="1" dirty="0">
                <a:sym typeface="Wingdings" pitchFamily="2" charset="2"/>
              </a:rPr>
              <a:t> </a:t>
            </a:r>
            <a:r>
              <a:rPr lang="en-US" altLang="ko-KR" sz="1800" b="1" dirty="0">
                <a:sym typeface="Wingdings" pitchFamily="2" charset="2"/>
              </a:rPr>
              <a:t>14 + : horizontal</a:t>
            </a:r>
            <a:r>
              <a:rPr lang="ko-KR" altLang="en-US" sz="1800" b="1" dirty="0">
                <a:sym typeface="Wingdings" pitchFamily="2" charset="2"/>
              </a:rPr>
              <a:t> 균형 실패</a:t>
            </a:r>
            <a:r>
              <a:rPr lang="en-US" altLang="ko-KR" sz="1800" b="1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ym typeface="Wingdings" pitchFamily="2" charset="2"/>
              </a:rPr>
              <a:t>2) </a:t>
            </a:r>
            <a:r>
              <a:rPr lang="ko-KR" altLang="en-US" sz="1800" b="1" dirty="0">
                <a:sym typeface="Wingdings" pitchFamily="2" charset="2"/>
              </a:rPr>
              <a:t>또한</a:t>
            </a:r>
            <a:r>
              <a:rPr lang="en-US" altLang="ko-KR" sz="1800" b="1" dirty="0">
                <a:sym typeface="Wingdings" pitchFamily="2" charset="2"/>
              </a:rPr>
              <a:t>, </a:t>
            </a:r>
            <a:r>
              <a:rPr lang="ko-KR" altLang="en-US" sz="1800" b="1" dirty="0">
                <a:sym typeface="Wingdings" pitchFamily="2" charset="2"/>
              </a:rPr>
              <a:t>실질적으로 동시대의 판매하는 제품들의 </a:t>
            </a:r>
            <a:r>
              <a:rPr lang="en-US" altLang="ko-KR" sz="1800" b="1" dirty="0">
                <a:sym typeface="Wingdings" pitchFamily="2" charset="2"/>
              </a:rPr>
              <a:t>market segment</a:t>
            </a:r>
            <a:r>
              <a:rPr lang="ko-KR" altLang="en-US" b="1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position </a:t>
            </a:r>
            <a:r>
              <a:rPr lang="ko-KR" altLang="en-US" b="1" dirty="0">
                <a:sym typeface="Wingdings" pitchFamily="2" charset="2"/>
              </a:rPr>
              <a:t>실패</a:t>
            </a:r>
            <a:r>
              <a:rPr lang="en-US" altLang="ko-KR" b="1" dirty="0">
                <a:sym typeface="Wingdings" pitchFamily="2" charset="2"/>
              </a:rPr>
              <a:t>.</a:t>
            </a:r>
            <a:r>
              <a:rPr lang="en-US" altLang="ko-KR" sz="1800" b="1" dirty="0">
                <a:sym typeface="Wingdings" pitchFamily="2" charset="2"/>
              </a:rPr>
              <a:t> </a:t>
            </a:r>
            <a:endParaRPr lang="en-US" altLang="ko-KR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3432D-CAEE-69D3-6ABA-D35B7B93B9A1}"/>
              </a:ext>
            </a:extLst>
          </p:cNvPr>
          <p:cNvSpPr txBox="1"/>
          <p:nvPr/>
        </p:nvSpPr>
        <p:spPr>
          <a:xfrm>
            <a:off x="344605" y="74146"/>
            <a:ext cx="8253677" cy="454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b="1" dirty="0"/>
              <a:t>왜 횡종축 균형이 필요한가</a:t>
            </a:r>
            <a:r>
              <a:rPr lang="en-US" altLang="ko-Kore-KR" b="1" dirty="0"/>
              <a:t>.</a:t>
            </a:r>
            <a:endParaRPr lang="en-US" altLang="ko-Kore-KR" sz="18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50281-CEBF-0B2A-3DBC-5BE5A6D5CB3B}"/>
              </a:ext>
            </a:extLst>
          </p:cNvPr>
          <p:cNvSpPr/>
          <p:nvPr/>
        </p:nvSpPr>
        <p:spPr>
          <a:xfrm>
            <a:off x="1926485" y="4162469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165B40-83DF-467D-D292-5BEF3CE3BCD5}"/>
              </a:ext>
            </a:extLst>
          </p:cNvPr>
          <p:cNvSpPr/>
          <p:nvPr/>
        </p:nvSpPr>
        <p:spPr>
          <a:xfrm>
            <a:off x="1926485" y="4763361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F17342-D1D5-2FB3-136F-0983CE3C354A}"/>
              </a:ext>
            </a:extLst>
          </p:cNvPr>
          <p:cNvSpPr/>
          <p:nvPr/>
        </p:nvSpPr>
        <p:spPr>
          <a:xfrm>
            <a:off x="1926485" y="5372961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790BCA-E5AF-A4D1-C411-6DC97A9C037E}"/>
              </a:ext>
            </a:extLst>
          </p:cNvPr>
          <p:cNvSpPr/>
          <p:nvPr/>
        </p:nvSpPr>
        <p:spPr>
          <a:xfrm>
            <a:off x="1926485" y="5973853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091B17-E809-7400-C188-8B61C10B50D3}"/>
              </a:ext>
            </a:extLst>
          </p:cNvPr>
          <p:cNvSpPr/>
          <p:nvPr/>
        </p:nvSpPr>
        <p:spPr>
          <a:xfrm>
            <a:off x="4591308" y="4162469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368779-92D5-CA4F-2B40-70926A088143}"/>
              </a:ext>
            </a:extLst>
          </p:cNvPr>
          <p:cNvSpPr/>
          <p:nvPr/>
        </p:nvSpPr>
        <p:spPr>
          <a:xfrm>
            <a:off x="4591308" y="4739174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38513E-5894-B1A3-9FEC-F63295099001}"/>
              </a:ext>
            </a:extLst>
          </p:cNvPr>
          <p:cNvSpPr/>
          <p:nvPr/>
        </p:nvSpPr>
        <p:spPr>
          <a:xfrm>
            <a:off x="3640327" y="5399822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307C4D-17CC-F0C5-27B9-CFB7AABB0D34}"/>
              </a:ext>
            </a:extLst>
          </p:cNvPr>
          <p:cNvSpPr/>
          <p:nvPr/>
        </p:nvSpPr>
        <p:spPr>
          <a:xfrm>
            <a:off x="3621459" y="6039351"/>
            <a:ext cx="387530" cy="33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E35DC2FA-BB5A-C3FC-C638-D3527F1B7FD7}"/>
              </a:ext>
            </a:extLst>
          </p:cNvPr>
          <p:cNvSpPr/>
          <p:nvPr/>
        </p:nvSpPr>
        <p:spPr>
          <a:xfrm rot="16200000">
            <a:off x="3279690" y="3415548"/>
            <a:ext cx="349724" cy="1747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1974D5F6-863B-4341-2593-734185AB7949}"/>
              </a:ext>
            </a:extLst>
          </p:cNvPr>
          <p:cNvSpPr/>
          <p:nvPr/>
        </p:nvSpPr>
        <p:spPr>
          <a:xfrm rot="16200000">
            <a:off x="3279691" y="4042565"/>
            <a:ext cx="349724" cy="1747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7B50B4B2-C25F-1FEA-BE0C-C3B5B5A1AC98}"/>
              </a:ext>
            </a:extLst>
          </p:cNvPr>
          <p:cNvSpPr/>
          <p:nvPr/>
        </p:nvSpPr>
        <p:spPr>
          <a:xfrm rot="16200000">
            <a:off x="2813342" y="5085105"/>
            <a:ext cx="349724" cy="9289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F4521CE0-E5B0-E006-3F40-686C4287D7C9}"/>
              </a:ext>
            </a:extLst>
          </p:cNvPr>
          <p:cNvSpPr/>
          <p:nvPr/>
        </p:nvSpPr>
        <p:spPr>
          <a:xfrm rot="16200000">
            <a:off x="2792875" y="5757477"/>
            <a:ext cx="349724" cy="92891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D7D717-997E-7448-A2DC-0CBA978EA6CE}"/>
              </a:ext>
            </a:extLst>
          </p:cNvPr>
          <p:cNvSpPr txBox="1"/>
          <p:nvPr/>
        </p:nvSpPr>
        <p:spPr>
          <a:xfrm>
            <a:off x="344606" y="4414419"/>
            <a:ext cx="1448567" cy="69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Market segment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위 ↑ </a:t>
            </a:r>
            <a:r>
              <a:rPr lang="en-US" altLang="ko-KR" sz="1400" b="1" dirty="0">
                <a:solidFill>
                  <a:srgbClr val="FF0000"/>
                </a:solidFill>
              </a:rPr>
              <a:t> high-end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DF1AC-5FC7-05D4-525B-3C8862585F27}"/>
              </a:ext>
            </a:extLst>
          </p:cNvPr>
          <p:cNvSpPr txBox="1"/>
          <p:nvPr/>
        </p:nvSpPr>
        <p:spPr>
          <a:xfrm>
            <a:off x="2225037" y="3412926"/>
            <a:ext cx="2844803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b="1" dirty="0">
                <a:solidFill>
                  <a:srgbClr val="FF0000"/>
                </a:solidFill>
              </a:rPr>
              <a:t>⇿ </a:t>
            </a:r>
            <a:r>
              <a:rPr lang="en-US" altLang="ko-Kore-KR" sz="1400" b="1" dirty="0">
                <a:solidFill>
                  <a:srgbClr val="FF0000"/>
                </a:solidFill>
              </a:rPr>
              <a:t>: </a:t>
            </a:r>
            <a:r>
              <a:rPr lang="ko-Kore-KR" altLang="en-US" sz="1400" b="1" dirty="0">
                <a:solidFill>
                  <a:srgbClr val="FF0000"/>
                </a:solidFill>
              </a:rPr>
              <a:t>기존 버전과의 차별되는 정도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BDB6DC-8DA8-A6A6-BB3B-001B71AD74A6}"/>
              </a:ext>
            </a:extLst>
          </p:cNvPr>
          <p:cNvSpPr txBox="1"/>
          <p:nvPr/>
        </p:nvSpPr>
        <p:spPr>
          <a:xfrm>
            <a:off x="5799327" y="5927544"/>
            <a:ext cx="3496239" cy="69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ore-KR" altLang="en-US" sz="1400" b="1" dirty="0">
                <a:solidFill>
                  <a:srgbClr val="FF0000"/>
                </a:solidFill>
              </a:rPr>
              <a:t>⇿  </a:t>
            </a:r>
            <a:r>
              <a:rPr lang="en-US" altLang="ko-Kore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기존 제품과 차별성이 없음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</a:rPr>
              <a:t>   ↨  : market segment positioning </a:t>
            </a:r>
            <a:r>
              <a:rPr lang="ko-KR" altLang="en-US" sz="1400" dirty="0">
                <a:solidFill>
                  <a:srgbClr val="FF0000"/>
                </a:solidFill>
              </a:rPr>
              <a:t>에서의 괴리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5D7AE49-F853-C60B-8B87-66B14D332EC2}"/>
              </a:ext>
            </a:extLst>
          </p:cNvPr>
          <p:cNvSpPr/>
          <p:nvPr/>
        </p:nvSpPr>
        <p:spPr>
          <a:xfrm rot="16414482">
            <a:off x="4196691" y="5494572"/>
            <a:ext cx="1156555" cy="5911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013B0-DC42-3B6A-1340-20C4378C4F95}"/>
              </a:ext>
            </a:extLst>
          </p:cNvPr>
          <p:cNvSpPr txBox="1"/>
          <p:nvPr/>
        </p:nvSpPr>
        <p:spPr>
          <a:xfrm>
            <a:off x="5704201" y="4382679"/>
            <a:ext cx="302676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b="1" dirty="0">
                <a:solidFill>
                  <a:srgbClr val="FF0000"/>
                </a:solidFill>
              </a:rPr>
              <a:t>사람들이 </a:t>
            </a:r>
            <a:r>
              <a:rPr lang="en-US" altLang="ko-Kore-KR" sz="1400" b="1" dirty="0">
                <a:solidFill>
                  <a:srgbClr val="FF0000"/>
                </a:solidFill>
              </a:rPr>
              <a:t>p</a:t>
            </a:r>
            <a:r>
              <a:rPr lang="en-US" altLang="ko-KR" sz="1400" b="1" dirty="0">
                <a:solidFill>
                  <a:srgbClr val="FF0000"/>
                </a:solidFill>
              </a:rPr>
              <a:t>ro </a:t>
            </a:r>
            <a:r>
              <a:rPr lang="ko-KR" altLang="en-US" sz="1400" b="1" dirty="0">
                <a:solidFill>
                  <a:srgbClr val="FF0000"/>
                </a:solidFill>
              </a:rPr>
              <a:t>라인업만 삼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53777-E8C3-EC71-8D39-C6930115A0FA}"/>
              </a:ext>
            </a:extLst>
          </p:cNvPr>
          <p:cNvSpPr txBox="1"/>
          <p:nvPr/>
        </p:nvSpPr>
        <p:spPr>
          <a:xfrm>
            <a:off x="6737152" y="1954685"/>
            <a:ext cx="2308059" cy="69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400" b="1" dirty="0"/>
              <a:t>상대적 노후화</a:t>
            </a:r>
            <a:r>
              <a:rPr lang="en-US" altLang="ko-Kore-KR" sz="1400" b="1" dirty="0"/>
              <a:t>?</a:t>
            </a:r>
            <a:endParaRPr lang="en-US" altLang="ko-KR" sz="1400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신제품 소비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ko-KR" altLang="en-US" sz="1400" b="1" dirty="0">
                <a:solidFill>
                  <a:schemeClr val="bg1">
                    <a:lumMod val="65000"/>
                  </a:schemeClr>
                </a:solidFill>
              </a:rPr>
              <a:t>신규 </a:t>
            </a:r>
            <a:r>
              <a:rPr lang="en-US" altLang="ko-KR" sz="1400" b="1" dirty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ko-KR" altLang="en-US" sz="1400" dirty="0">
                <a:solidFill>
                  <a:srgbClr val="FF0000"/>
                </a:solidFill>
              </a:rPr>
              <a:t>기존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521D5-2E79-AD82-6EBB-3C1BFAC0F006}"/>
              </a:ext>
            </a:extLst>
          </p:cNvPr>
          <p:cNvSpPr txBox="1"/>
          <p:nvPr/>
        </p:nvSpPr>
        <p:spPr>
          <a:xfrm>
            <a:off x="6163911" y="5599583"/>
            <a:ext cx="2057400" cy="374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: </a:t>
            </a:r>
            <a:r>
              <a:rPr lang="ko-KR" altLang="en-US" sz="1400" b="1" dirty="0"/>
              <a:t>잠재적 고객 누수</a:t>
            </a:r>
            <a:endParaRPr lang="en-US" altLang="ko-KR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8DD07B3-98A7-A8B8-852E-201155FF84F0}"/>
              </a:ext>
            </a:extLst>
          </p:cNvPr>
          <p:cNvSpPr/>
          <p:nvPr/>
        </p:nvSpPr>
        <p:spPr>
          <a:xfrm rot="16414482">
            <a:off x="5810409" y="5647668"/>
            <a:ext cx="445997" cy="227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337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B6D34AD9-62A2-7356-369E-B95098A2CFE6}"/>
              </a:ext>
            </a:extLst>
          </p:cNvPr>
          <p:cNvSpPr/>
          <p:nvPr/>
        </p:nvSpPr>
        <p:spPr>
          <a:xfrm>
            <a:off x="2422980" y="3956629"/>
            <a:ext cx="754913" cy="5667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b="1" dirty="0">
                <a:solidFill>
                  <a:sysClr val="windowText" lastClr="000000"/>
                </a:solidFill>
              </a:rPr>
              <a:t>2)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56872-D7F3-978E-24CB-47FCD46A4D46}"/>
              </a:ext>
            </a:extLst>
          </p:cNvPr>
          <p:cNvSpPr txBox="1"/>
          <p:nvPr/>
        </p:nvSpPr>
        <p:spPr>
          <a:xfrm>
            <a:off x="207143" y="-644869"/>
            <a:ext cx="8942157" cy="57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Flow Diagram</a:t>
            </a:r>
            <a:r>
              <a:rPr lang="en-US" altLang="ko-KR" sz="2400" dirty="0"/>
              <a:t> </a:t>
            </a:r>
            <a:r>
              <a:rPr lang="en-US" altLang="ko-KR" dirty="0"/>
              <a:t>(optimizing market positioning for next generation product series)</a:t>
            </a:r>
            <a:endParaRPr lang="en-US" altLang="ko-KR" sz="18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FE37E21-8DD6-7241-DA24-1AF12AE1F349}"/>
              </a:ext>
            </a:extLst>
          </p:cNvPr>
          <p:cNvSpPr/>
          <p:nvPr/>
        </p:nvSpPr>
        <p:spPr>
          <a:xfrm>
            <a:off x="2974125" y="96581"/>
            <a:ext cx="1600289" cy="6463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Start</a:t>
            </a:r>
          </a:p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</a:rPr>
              <a:t>(core component)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EB1B1F-29F7-A3AF-CDEC-AD9929B922FD}"/>
              </a:ext>
            </a:extLst>
          </p:cNvPr>
          <p:cNvCxnSpPr>
            <a:cxnSpLocks/>
            <a:stCxn id="7" idx="2"/>
            <a:endCxn id="181" idx="0"/>
          </p:cNvCxnSpPr>
          <p:nvPr/>
        </p:nvCxnSpPr>
        <p:spPr>
          <a:xfrm flipH="1">
            <a:off x="3770615" y="742972"/>
            <a:ext cx="3655" cy="188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89AAE7-54D6-7125-4CF9-62C47F583E5E}"/>
              </a:ext>
            </a:extLst>
          </p:cNvPr>
          <p:cNvSpPr txBox="1"/>
          <p:nvPr/>
        </p:nvSpPr>
        <p:spPr>
          <a:xfrm>
            <a:off x="4671495" y="437916"/>
            <a:ext cx="153108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spc="-40" dirty="0">
                <a:latin typeface="+mn-ea"/>
              </a:rPr>
              <a:t>랜덤 수량</a:t>
            </a:r>
            <a:r>
              <a:rPr kumimoji="1" lang="en-US" altLang="ko-KR" sz="1600" spc="-40" dirty="0">
                <a:latin typeface="+mn-ea"/>
              </a:rPr>
              <a:t>, </a:t>
            </a:r>
            <a:r>
              <a:rPr kumimoji="1" lang="ko-KR" altLang="en-US" sz="1600" spc="-40" dirty="0">
                <a:latin typeface="+mn-ea"/>
              </a:rPr>
              <a:t>가격</a:t>
            </a:r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DA1A3-8694-0252-2496-F62E4604FD65}"/>
              </a:ext>
            </a:extLst>
          </p:cNvPr>
          <p:cNvSpPr txBox="1"/>
          <p:nvPr/>
        </p:nvSpPr>
        <p:spPr>
          <a:xfrm>
            <a:off x="7628232" y="-249821"/>
            <a:ext cx="26475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ko-Kore-KR" altLang="en-US" sz="1600" b="1" spc="-40" dirty="0">
                <a:solidFill>
                  <a:srgbClr val="C00000"/>
                </a:solidFill>
                <a:latin typeface="+mn-ea"/>
              </a:rPr>
              <a:t>제품군 수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(?)</a:t>
            </a:r>
            <a:r>
              <a:rPr kumimoji="1" lang="ko-Kore-KR" altLang="en-US" sz="1600" b="1" spc="-40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&amp; positioning</a:t>
            </a:r>
            <a:endParaRPr kumimoji="1" lang="ko-Kore-KR" altLang="en-US" sz="1600" b="1" spc="-4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82D61D6-34D9-9089-5D0D-9F51CACF9961}"/>
              </a:ext>
            </a:extLst>
          </p:cNvPr>
          <p:cNvSpPr/>
          <p:nvPr/>
        </p:nvSpPr>
        <p:spPr>
          <a:xfrm>
            <a:off x="2974125" y="2946431"/>
            <a:ext cx="1592980" cy="64343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</a:rPr>
              <a:t>Market Positioning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9F5FE713-67BC-FC61-50E2-6FECBCBAECB5}"/>
              </a:ext>
            </a:extLst>
          </p:cNvPr>
          <p:cNvSpPr/>
          <p:nvPr/>
        </p:nvSpPr>
        <p:spPr>
          <a:xfrm>
            <a:off x="1524626" y="3950002"/>
            <a:ext cx="754913" cy="5667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ysClr val="windowText" lastClr="000000"/>
                </a:solidFill>
              </a:rPr>
              <a:t>(1)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E8E62B0-2963-AD8F-4BBA-AF8188732201}"/>
              </a:ext>
            </a:extLst>
          </p:cNvPr>
          <p:cNvSpPr/>
          <p:nvPr/>
        </p:nvSpPr>
        <p:spPr>
          <a:xfrm>
            <a:off x="3321334" y="3956629"/>
            <a:ext cx="754913" cy="5667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ysClr val="windowText" lastClr="000000"/>
                </a:solidFill>
              </a:rPr>
              <a:t>(</a:t>
            </a:r>
            <a:r>
              <a:rPr kumimoji="1" lang="en-US" altLang="ko-KR" b="1" dirty="0">
                <a:solidFill>
                  <a:sysClr val="windowText" lastClr="000000"/>
                </a:solidFill>
              </a:rPr>
              <a:t>3)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CD0DA46F-E789-B1CB-9A45-89710FD8CF3A}"/>
              </a:ext>
            </a:extLst>
          </p:cNvPr>
          <p:cNvSpPr/>
          <p:nvPr/>
        </p:nvSpPr>
        <p:spPr>
          <a:xfrm>
            <a:off x="4496455" y="3956629"/>
            <a:ext cx="754913" cy="5667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ysClr val="windowText" lastClr="000000"/>
                </a:solidFill>
              </a:rPr>
              <a:t>(M-1</a:t>
            </a:r>
            <a:r>
              <a:rPr kumimoji="1" lang="en-US" altLang="ko-KR" b="1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23C74FA4-2EDE-2197-022E-BF508B2A4945}"/>
              </a:ext>
            </a:extLst>
          </p:cNvPr>
          <p:cNvSpPr/>
          <p:nvPr/>
        </p:nvSpPr>
        <p:spPr>
          <a:xfrm>
            <a:off x="5394809" y="3956629"/>
            <a:ext cx="754913" cy="566763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ysClr val="windowText" lastClr="000000"/>
                </a:solidFill>
              </a:rPr>
              <a:t>(M</a:t>
            </a:r>
            <a:r>
              <a:rPr kumimoji="1" lang="en-US" altLang="ko-KR" b="1" dirty="0">
                <a:solidFill>
                  <a:sysClr val="windowText" lastClr="000000"/>
                </a:solidFill>
              </a:rPr>
              <a:t>)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A3E538-5FC6-8D6B-5F48-E150F0D79E71}"/>
              </a:ext>
            </a:extLst>
          </p:cNvPr>
          <p:cNvSpPr txBox="1"/>
          <p:nvPr/>
        </p:nvSpPr>
        <p:spPr>
          <a:xfrm>
            <a:off x="4221255" y="4102560"/>
            <a:ext cx="3827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600" b="1" spc="-40" dirty="0">
                <a:latin typeface="+mn-ea"/>
              </a:rPr>
              <a:t>…</a:t>
            </a:r>
            <a:endParaRPr kumimoji="1" lang="ko-Kore-KR" altLang="en-US" sz="1600" b="1" spc="-40" dirty="0">
              <a:latin typeface="+mn-ea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78D5D0-9432-FA0E-D1D5-80E560F8626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1902083" y="3589870"/>
            <a:ext cx="1868532" cy="36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84B3D5C-C8FF-4966-6214-49051A0BF9EC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2800437" y="3589870"/>
            <a:ext cx="970178" cy="366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B340218-7045-2DDC-F199-E8E3B53071F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 flipH="1">
            <a:off x="3698791" y="3589870"/>
            <a:ext cx="71824" cy="366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BDB66F9-BDFA-C927-D0D1-6C4B42C78662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3770615" y="3589870"/>
            <a:ext cx="1103297" cy="366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4C83A7-ED29-72C0-07A5-871D67C91A1D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3770615" y="3589870"/>
            <a:ext cx="2001651" cy="366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36E0C640-85DC-1189-F45A-ED9939FF335B}"/>
              </a:ext>
            </a:extLst>
          </p:cNvPr>
          <p:cNvCxnSpPr>
            <a:cxnSpLocks/>
            <a:stCxn id="107" idx="0"/>
            <a:endCxn id="181" idx="3"/>
          </p:cNvCxnSpPr>
          <p:nvPr/>
        </p:nvCxnSpPr>
        <p:spPr>
          <a:xfrm rot="16200000" flipV="1">
            <a:off x="5059687" y="1295647"/>
            <a:ext cx="2544308" cy="2461421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B9A21F35-149C-C9E8-B0F3-A2883488945D}"/>
              </a:ext>
            </a:extLst>
          </p:cNvPr>
          <p:cNvSpPr/>
          <p:nvPr/>
        </p:nvSpPr>
        <p:spPr>
          <a:xfrm>
            <a:off x="1439565" y="3827325"/>
            <a:ext cx="4972208" cy="821650"/>
          </a:xfrm>
          <a:prstGeom prst="roundRect">
            <a:avLst/>
          </a:prstGeom>
          <a:noFill/>
          <a:ln w="28575">
            <a:solidFill>
              <a:schemeClr val="tx1">
                <a:alpha val="2346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7B1FD175-A0C0-3BCA-FBD2-103F36EB526B}"/>
              </a:ext>
            </a:extLst>
          </p:cNvPr>
          <p:cNvSpPr/>
          <p:nvPr/>
        </p:nvSpPr>
        <p:spPr>
          <a:xfrm>
            <a:off x="1279729" y="2833520"/>
            <a:ext cx="5286172" cy="1946684"/>
          </a:xfrm>
          <a:prstGeom prst="roundRect">
            <a:avLst/>
          </a:prstGeom>
          <a:solidFill>
            <a:srgbClr val="C00000">
              <a:alpha val="1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3BE7CB-916B-E305-014E-71C73F3CC8F2}"/>
              </a:ext>
            </a:extLst>
          </p:cNvPr>
          <p:cNvSpPr txBox="1"/>
          <p:nvPr/>
        </p:nvSpPr>
        <p:spPr>
          <a:xfrm>
            <a:off x="7610642" y="-3600"/>
            <a:ext cx="13128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latin typeface="+mn-ea"/>
              </a:rPr>
              <a:t>Fix version</a:t>
            </a:r>
            <a:r>
              <a:rPr kumimoji="1" lang="ko-Kore-KR" altLang="en-US" sz="1600" b="1" spc="-40" dirty="0">
                <a:latin typeface="+mn-ea"/>
              </a:rPr>
              <a:t>제품군 수 </a:t>
            </a:r>
            <a:endParaRPr lang="ko-Kore-KR" altLang="en-US" sz="1600" dirty="0"/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4203EB83-4E1B-5C89-89A8-14FA5CDEB7B7}"/>
              </a:ext>
            </a:extLst>
          </p:cNvPr>
          <p:cNvSpPr/>
          <p:nvPr/>
        </p:nvSpPr>
        <p:spPr>
          <a:xfrm>
            <a:off x="2440099" y="931008"/>
            <a:ext cx="2661031" cy="6463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</a:rPr>
              <a:t>number of usage core com</a:t>
            </a:r>
          </a:p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</a:rPr>
              <a:t>(initialize K=M)</a:t>
            </a:r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BC134728-736B-DBD2-806D-3E005A6121CE}"/>
              </a:ext>
            </a:extLst>
          </p:cNvPr>
          <p:cNvCxnSpPr>
            <a:cxnSpLocks/>
            <a:stCxn id="181" idx="2"/>
          </p:cNvCxnSpPr>
          <p:nvPr/>
        </p:nvCxnSpPr>
        <p:spPr>
          <a:xfrm>
            <a:off x="3770615" y="1577399"/>
            <a:ext cx="3655" cy="304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5D77A73-6444-EA52-8209-0AA612ADA950}"/>
              </a:ext>
            </a:extLst>
          </p:cNvPr>
          <p:cNvGrpSpPr/>
          <p:nvPr/>
        </p:nvGrpSpPr>
        <p:grpSpPr>
          <a:xfrm>
            <a:off x="3130724" y="1866460"/>
            <a:ext cx="1297549" cy="677999"/>
            <a:chOff x="5295790" y="2650844"/>
            <a:chExt cx="1638636" cy="856224"/>
          </a:xfrm>
        </p:grpSpPr>
        <p:sp>
          <p:nvSpPr>
            <p:cNvPr id="82" name="다이아몬드 81">
              <a:extLst>
                <a:ext uri="{FF2B5EF4-FFF2-40B4-BE49-F238E27FC236}">
                  <a16:creationId xmlns:a16="http://schemas.microsoft.com/office/drawing/2014/main" id="{1A99BE75-5421-1E22-4D64-CF4FE935D24F}"/>
                </a:ext>
              </a:extLst>
            </p:cNvPr>
            <p:cNvSpPr/>
            <p:nvPr/>
          </p:nvSpPr>
          <p:spPr>
            <a:xfrm>
              <a:off x="5295790" y="2650844"/>
              <a:ext cx="1638636" cy="85622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DD1832-5C05-226A-ED72-D2FF190134D5}"/>
                </a:ext>
              </a:extLst>
            </p:cNvPr>
            <p:cNvSpPr txBox="1"/>
            <p:nvPr/>
          </p:nvSpPr>
          <p:spPr>
            <a:xfrm>
              <a:off x="5699488" y="2921095"/>
              <a:ext cx="973501" cy="2720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kumimoji="1" lang="en-US" altLang="ko-Kore-KR" sz="1400" b="1" spc="-40" dirty="0">
                  <a:latin typeface="+mn-ea"/>
                </a:rPr>
                <a:t>Possible</a:t>
              </a:r>
              <a:endParaRPr kumimoji="1" lang="ko-Kore-KR" altLang="en-US" sz="1400" b="1" spc="-40" dirty="0">
                <a:latin typeface="+mn-ea"/>
              </a:endParaRPr>
            </a:p>
          </p:txBody>
        </p:sp>
      </p:grpSp>
      <p:cxnSp>
        <p:nvCxnSpPr>
          <p:cNvPr id="86" name="꺾인 연결선[E] 85">
            <a:extLst>
              <a:ext uri="{FF2B5EF4-FFF2-40B4-BE49-F238E27FC236}">
                <a16:creationId xmlns:a16="http://schemas.microsoft.com/office/drawing/2014/main" id="{5E558308-DB2F-F1CB-EECC-FEFA88BAAEEF}"/>
              </a:ext>
            </a:extLst>
          </p:cNvPr>
          <p:cNvCxnSpPr>
            <a:cxnSpLocks/>
            <a:stCxn id="82" idx="3"/>
            <a:endCxn id="181" idx="3"/>
          </p:cNvCxnSpPr>
          <p:nvPr/>
        </p:nvCxnSpPr>
        <p:spPr>
          <a:xfrm flipV="1">
            <a:off x="4428273" y="1254204"/>
            <a:ext cx="672857" cy="951256"/>
          </a:xfrm>
          <a:prstGeom prst="bentConnector3">
            <a:avLst>
              <a:gd name="adj1" fmla="val 3250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2DAFA40-69B0-D45D-D6D9-94F4694B7F2A}"/>
              </a:ext>
            </a:extLst>
          </p:cNvPr>
          <p:cNvSpPr txBox="1"/>
          <p:nvPr/>
        </p:nvSpPr>
        <p:spPr>
          <a:xfrm>
            <a:off x="5394809" y="861644"/>
            <a:ext cx="1312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K = K-1</a:t>
            </a:r>
            <a:endParaRPr lang="ko-Kore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390F6A-E855-4BFF-AE10-BFC4AD0F76B0}"/>
              </a:ext>
            </a:extLst>
          </p:cNvPr>
          <p:cNvSpPr txBox="1"/>
          <p:nvPr/>
        </p:nvSpPr>
        <p:spPr>
          <a:xfrm>
            <a:off x="4757467" y="1940348"/>
            <a:ext cx="429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b="1" spc="-40" dirty="0">
                <a:latin typeface="+mn-ea"/>
              </a:rPr>
              <a:t>N</a:t>
            </a:r>
            <a:endParaRPr lang="ko-Kore-KR" altLang="en-US" sz="14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17D318E-54CF-DA44-A8AE-687ABE47F39B}"/>
              </a:ext>
            </a:extLst>
          </p:cNvPr>
          <p:cNvCxnSpPr>
            <a:cxnSpLocks/>
            <a:stCxn id="82" idx="2"/>
            <a:endCxn id="34" idx="0"/>
          </p:cNvCxnSpPr>
          <p:nvPr/>
        </p:nvCxnSpPr>
        <p:spPr>
          <a:xfrm flipH="1">
            <a:off x="3770615" y="2544459"/>
            <a:ext cx="8884" cy="401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28744CE1-D854-3323-557E-4670599E6D95}"/>
              </a:ext>
            </a:extLst>
          </p:cNvPr>
          <p:cNvCxnSpPr>
            <a:cxnSpLocks/>
            <a:stCxn id="97" idx="1"/>
            <a:endCxn id="181" idx="1"/>
          </p:cNvCxnSpPr>
          <p:nvPr/>
        </p:nvCxnSpPr>
        <p:spPr>
          <a:xfrm rot="10800000">
            <a:off x="2440099" y="1254204"/>
            <a:ext cx="2367478" cy="4085948"/>
          </a:xfrm>
          <a:prstGeom prst="bentConnector3">
            <a:avLst>
              <a:gd name="adj1" fmla="val 15914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43DD27-F0E4-C264-1F73-809DDE3D9A11}"/>
              </a:ext>
            </a:extLst>
          </p:cNvPr>
          <p:cNvSpPr txBox="1"/>
          <p:nvPr/>
        </p:nvSpPr>
        <p:spPr>
          <a:xfrm>
            <a:off x="3835823" y="2589747"/>
            <a:ext cx="389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 spc="-40" dirty="0">
                <a:latin typeface="+mn-ea"/>
              </a:rPr>
              <a:t>Y</a:t>
            </a:r>
            <a:endParaRPr lang="ko-Kore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9EA39C-1041-64C8-27FD-529A1CB0B42E}"/>
              </a:ext>
            </a:extLst>
          </p:cNvPr>
          <p:cNvSpPr txBox="1"/>
          <p:nvPr/>
        </p:nvSpPr>
        <p:spPr>
          <a:xfrm>
            <a:off x="7610642" y="2884764"/>
            <a:ext cx="429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b="1" spc="-40" dirty="0">
                <a:latin typeface="+mn-ea"/>
              </a:rPr>
              <a:t>N</a:t>
            </a:r>
            <a:endParaRPr lang="ko-Kore-KR" altLang="en-US" sz="1400" dirty="0"/>
          </a:p>
        </p:txBody>
      </p:sp>
      <p:sp>
        <p:nvSpPr>
          <p:cNvPr id="56" name="모서리가 둥근 직사각형 6">
            <a:extLst>
              <a:ext uri="{FF2B5EF4-FFF2-40B4-BE49-F238E27FC236}">
                <a16:creationId xmlns:a16="http://schemas.microsoft.com/office/drawing/2014/main" id="{92F96B7C-5C4F-7F69-75E9-655B397F8D62}"/>
              </a:ext>
            </a:extLst>
          </p:cNvPr>
          <p:cNvSpPr/>
          <p:nvPr/>
        </p:nvSpPr>
        <p:spPr>
          <a:xfrm>
            <a:off x="6762406" y="5016956"/>
            <a:ext cx="1600289" cy="6463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ysClr val="windowText" lastClr="000000"/>
                </a:solidFill>
              </a:rPr>
              <a:t>List append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8364CA-D3FE-8107-6A32-6E275CAD3AAF}"/>
              </a:ext>
            </a:extLst>
          </p:cNvPr>
          <p:cNvSpPr txBox="1"/>
          <p:nvPr/>
        </p:nvSpPr>
        <p:spPr>
          <a:xfrm>
            <a:off x="97546" y="3722678"/>
            <a:ext cx="1312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K = K-1</a:t>
            </a:r>
            <a:endParaRPr lang="ko-Kore-KR" altLang="en-US" sz="16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F88C320F-BED4-6F97-67B1-3E574583B02A}"/>
              </a:ext>
            </a:extLst>
          </p:cNvPr>
          <p:cNvCxnSpPr>
            <a:cxnSpLocks/>
            <a:stCxn id="56" idx="1"/>
            <a:endCxn id="97" idx="3"/>
          </p:cNvCxnSpPr>
          <p:nvPr/>
        </p:nvCxnSpPr>
        <p:spPr>
          <a:xfrm flipH="1">
            <a:off x="6448535" y="5340152"/>
            <a:ext cx="3138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꺾인 연결선[E] 69">
            <a:extLst>
              <a:ext uri="{FF2B5EF4-FFF2-40B4-BE49-F238E27FC236}">
                <a16:creationId xmlns:a16="http://schemas.microsoft.com/office/drawing/2014/main" id="{8B7BAE5B-DAD9-A1B6-B3D3-44E4B136453F}"/>
              </a:ext>
            </a:extLst>
          </p:cNvPr>
          <p:cNvCxnSpPr>
            <a:cxnSpLocks/>
            <a:stCxn id="97" idx="2"/>
            <a:endCxn id="148" idx="3"/>
          </p:cNvCxnSpPr>
          <p:nvPr/>
        </p:nvCxnSpPr>
        <p:spPr>
          <a:xfrm rot="5400000">
            <a:off x="5059353" y="5546325"/>
            <a:ext cx="346158" cy="791249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838F462-CC97-904B-9D56-0F5954896AD2}"/>
              </a:ext>
            </a:extLst>
          </p:cNvPr>
          <p:cNvSpPr txBox="1"/>
          <p:nvPr/>
        </p:nvSpPr>
        <p:spPr>
          <a:xfrm>
            <a:off x="7628232" y="4628390"/>
            <a:ext cx="389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 spc="-40" dirty="0">
                <a:latin typeface="+mn-ea"/>
              </a:rPr>
              <a:t>Y</a:t>
            </a:r>
            <a:endParaRPr lang="ko-Kore-KR" altLang="en-US" sz="1400" dirty="0"/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9F4F7A09-1947-D7CC-B459-286C44F0936D}"/>
              </a:ext>
            </a:extLst>
          </p:cNvPr>
          <p:cNvSpPr/>
          <p:nvPr/>
        </p:nvSpPr>
        <p:spPr>
          <a:xfrm>
            <a:off x="4807577" y="4911433"/>
            <a:ext cx="1640958" cy="857437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 = 0</a:t>
            </a:r>
            <a:endParaRPr kumimoji="1" lang="ko-Kore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7" name="다이아몬드 106">
            <a:extLst>
              <a:ext uri="{FF2B5EF4-FFF2-40B4-BE49-F238E27FC236}">
                <a16:creationId xmlns:a16="http://schemas.microsoft.com/office/drawing/2014/main" id="{DBF924A2-9BDA-DADD-826D-8BE4DC1B34A6}"/>
              </a:ext>
            </a:extLst>
          </p:cNvPr>
          <p:cNvSpPr/>
          <p:nvPr/>
        </p:nvSpPr>
        <p:spPr>
          <a:xfrm>
            <a:off x="6742072" y="3798512"/>
            <a:ext cx="1640958" cy="857437"/>
          </a:xfrm>
          <a:prstGeom prst="diamond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Risk &lt; </a:t>
            </a:r>
            <a:r>
              <a:rPr lang="el-GR" altLang="ko-Kore-KR" sz="1400" i="0" u="none" strike="noStrike" dirty="0">
                <a:solidFill>
                  <a:srgbClr val="202124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Θ</a:t>
            </a:r>
            <a:r>
              <a:rPr kumimoji="1" lang="en-US" altLang="ko-Kore-KR" sz="14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endParaRPr kumimoji="1" lang="ko-Kore-KR" altLang="en-US" sz="1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55EACFB-FE97-5DB1-3BC8-13A5FB6A1B19}"/>
              </a:ext>
            </a:extLst>
          </p:cNvPr>
          <p:cNvCxnSpPr>
            <a:cxnSpLocks/>
            <a:stCxn id="76" idx="3"/>
            <a:endCxn id="107" idx="1"/>
          </p:cNvCxnSpPr>
          <p:nvPr/>
        </p:nvCxnSpPr>
        <p:spPr>
          <a:xfrm flipV="1">
            <a:off x="6411773" y="4227231"/>
            <a:ext cx="330299" cy="1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CBBCE15-41B6-720E-0B59-6A0EE8360928}"/>
              </a:ext>
            </a:extLst>
          </p:cNvPr>
          <p:cNvCxnSpPr>
            <a:cxnSpLocks/>
            <a:stCxn id="107" idx="2"/>
            <a:endCxn id="56" idx="0"/>
          </p:cNvCxnSpPr>
          <p:nvPr/>
        </p:nvCxnSpPr>
        <p:spPr>
          <a:xfrm>
            <a:off x="7562551" y="4655949"/>
            <a:ext cx="0" cy="361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7AAA46F-1F80-9459-7212-9C0A8C3F810D}"/>
              </a:ext>
            </a:extLst>
          </p:cNvPr>
          <p:cNvSpPr txBox="1"/>
          <p:nvPr/>
        </p:nvSpPr>
        <p:spPr>
          <a:xfrm>
            <a:off x="4350732" y="5038079"/>
            <a:ext cx="4296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400" b="1" spc="-40" dirty="0">
                <a:latin typeface="+mn-ea"/>
              </a:rPr>
              <a:t>N</a:t>
            </a:r>
            <a:endParaRPr lang="ko-Kore-KR" altLang="en-US" sz="14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8BEA8EC-83B7-CBD2-13D3-45BE018785A3}"/>
              </a:ext>
            </a:extLst>
          </p:cNvPr>
          <p:cNvSpPr txBox="1"/>
          <p:nvPr/>
        </p:nvSpPr>
        <p:spPr>
          <a:xfrm>
            <a:off x="5662456" y="5876880"/>
            <a:ext cx="389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1" spc="-40" dirty="0">
                <a:latin typeface="+mn-ea"/>
              </a:rPr>
              <a:t>Y</a:t>
            </a:r>
            <a:endParaRPr lang="ko-Kore-KR" altLang="en-US" sz="1400" dirty="0"/>
          </a:p>
        </p:txBody>
      </p:sp>
      <p:sp>
        <p:nvSpPr>
          <p:cNvPr id="148" name="모서리가 둥근 직사각형 6">
            <a:extLst>
              <a:ext uri="{FF2B5EF4-FFF2-40B4-BE49-F238E27FC236}">
                <a16:creationId xmlns:a16="http://schemas.microsoft.com/office/drawing/2014/main" id="{BEE95B29-93D0-3A62-E375-7F327B8690C6}"/>
              </a:ext>
            </a:extLst>
          </p:cNvPr>
          <p:cNvSpPr/>
          <p:nvPr/>
        </p:nvSpPr>
        <p:spPr>
          <a:xfrm>
            <a:off x="3236518" y="5791832"/>
            <a:ext cx="1600289" cy="6463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>
                <a:solidFill>
                  <a:sysClr val="windowText" lastClr="000000"/>
                </a:solidFill>
              </a:rPr>
              <a:t>Choose Opt.</a:t>
            </a:r>
            <a:endParaRPr kumimoji="1" lang="ko-Kore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52" name="모서리가 둥근 직사각형 6">
            <a:extLst>
              <a:ext uri="{FF2B5EF4-FFF2-40B4-BE49-F238E27FC236}">
                <a16:creationId xmlns:a16="http://schemas.microsoft.com/office/drawing/2014/main" id="{38B32F81-F3F2-555C-635F-C312B5441AC8}"/>
              </a:ext>
            </a:extLst>
          </p:cNvPr>
          <p:cNvSpPr/>
          <p:nvPr/>
        </p:nvSpPr>
        <p:spPr>
          <a:xfrm>
            <a:off x="1101937" y="5791832"/>
            <a:ext cx="1600289" cy="64639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ysClr val="windowText" lastClr="000000"/>
                </a:solidFill>
              </a:rPr>
              <a:t>END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90F05A8-76DD-CCD8-32DB-78EDE78C0B02}"/>
              </a:ext>
            </a:extLst>
          </p:cNvPr>
          <p:cNvCxnSpPr>
            <a:cxnSpLocks/>
            <a:stCxn id="148" idx="1"/>
            <a:endCxn id="152" idx="3"/>
          </p:cNvCxnSpPr>
          <p:nvPr/>
        </p:nvCxnSpPr>
        <p:spPr>
          <a:xfrm flipH="1">
            <a:off x="2702226" y="6115028"/>
            <a:ext cx="5342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모서리가 둥근 직사각형 90">
            <a:extLst>
              <a:ext uri="{FF2B5EF4-FFF2-40B4-BE49-F238E27FC236}">
                <a16:creationId xmlns:a16="http://schemas.microsoft.com/office/drawing/2014/main" id="{68D61DD8-913A-616A-B755-29AEC53F5C13}"/>
              </a:ext>
            </a:extLst>
          </p:cNvPr>
          <p:cNvSpPr/>
          <p:nvPr/>
        </p:nvSpPr>
        <p:spPr>
          <a:xfrm>
            <a:off x="3268167" y="5813853"/>
            <a:ext cx="1600289" cy="646390"/>
          </a:xfrm>
          <a:prstGeom prst="roundRect">
            <a:avLst/>
          </a:prstGeom>
          <a:solidFill>
            <a:srgbClr val="0070C0">
              <a:alpha val="1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7" name="모서리가 둥근 직사각형 90">
            <a:extLst>
              <a:ext uri="{FF2B5EF4-FFF2-40B4-BE49-F238E27FC236}">
                <a16:creationId xmlns:a16="http://schemas.microsoft.com/office/drawing/2014/main" id="{E85EBEF4-8C11-4A1C-DC79-22F369BAC60D}"/>
              </a:ext>
            </a:extLst>
          </p:cNvPr>
          <p:cNvSpPr/>
          <p:nvPr/>
        </p:nvSpPr>
        <p:spPr>
          <a:xfrm>
            <a:off x="6862482" y="697387"/>
            <a:ext cx="1181109" cy="434955"/>
          </a:xfrm>
          <a:prstGeom prst="roundRect">
            <a:avLst/>
          </a:prstGeom>
          <a:solidFill>
            <a:srgbClr val="C00000">
              <a:alpha val="1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1C4BF9C-6031-ADE5-FE8D-F6E94F05F15A}"/>
              </a:ext>
            </a:extLst>
          </p:cNvPr>
          <p:cNvSpPr txBox="1"/>
          <p:nvPr/>
        </p:nvSpPr>
        <p:spPr>
          <a:xfrm>
            <a:off x="8031365" y="718099"/>
            <a:ext cx="1126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solidFill>
                  <a:srgbClr val="C00000"/>
                </a:solidFill>
                <a:latin typeface="+mn-ea"/>
              </a:rPr>
              <a:t>: method</a:t>
            </a:r>
            <a:endParaRPr lang="ko-Kore-KR" altLang="en-US" sz="1600" dirty="0"/>
          </a:p>
        </p:txBody>
      </p:sp>
      <p:sp>
        <p:nvSpPr>
          <p:cNvPr id="159" name="날짜 개체 틀 1">
            <a:extLst>
              <a:ext uri="{FF2B5EF4-FFF2-40B4-BE49-F238E27FC236}">
                <a16:creationId xmlns:a16="http://schemas.microsoft.com/office/drawing/2014/main" id="{1D3010FD-0977-1022-38CD-C052697F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160" name="슬라이드 번호 개체 틀 2">
            <a:extLst>
              <a:ext uri="{FF2B5EF4-FFF2-40B4-BE49-F238E27FC236}">
                <a16:creationId xmlns:a16="http://schemas.microsoft.com/office/drawing/2014/main" id="{022EC173-3B1B-2039-EC8E-39E28E210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699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6BD58-7B84-CFA6-1370-1076494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C0823E-3E3C-D33D-F405-C083CEDB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12A32A-B171-9E80-92D0-BF4F40A66233}"/>
              </a:ext>
            </a:extLst>
          </p:cNvPr>
          <p:cNvSpPr/>
          <p:nvPr/>
        </p:nvSpPr>
        <p:spPr>
          <a:xfrm>
            <a:off x="482025" y="1369606"/>
            <a:ext cx="578595" cy="57859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S22</a:t>
            </a:r>
            <a:endParaRPr kumimoji="1" lang="ko-Kore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4F683-BE1F-3A46-40F7-7C9E58A4D9FC}"/>
              </a:ext>
            </a:extLst>
          </p:cNvPr>
          <p:cNvSpPr/>
          <p:nvPr/>
        </p:nvSpPr>
        <p:spPr>
          <a:xfrm>
            <a:off x="1512320" y="1369607"/>
            <a:ext cx="578594" cy="578594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S23</a:t>
            </a:r>
            <a:endParaRPr kumimoji="1" lang="ko-Kore-KR" altLang="en-US" sz="16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95F727-3596-2D1A-D7B8-29817433B72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60620" y="1658904"/>
            <a:ext cx="4517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2D6366-590F-2DEC-7824-F5639825319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1801617" y="1948201"/>
            <a:ext cx="0" cy="381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3C7ADE4-B6C4-7C6F-C231-8C9DC60E19C3}"/>
              </a:ext>
            </a:extLst>
          </p:cNvPr>
          <p:cNvSpPr/>
          <p:nvPr/>
        </p:nvSpPr>
        <p:spPr>
          <a:xfrm>
            <a:off x="1356475" y="2330007"/>
            <a:ext cx="890284" cy="432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new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F272D-4425-E1C9-D7A3-D52A0A0FAFB1}"/>
              </a:ext>
            </a:extLst>
          </p:cNvPr>
          <p:cNvSpPr txBox="1"/>
          <p:nvPr/>
        </p:nvSpPr>
        <p:spPr>
          <a:xfrm>
            <a:off x="100921" y="721133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-1) </a:t>
            </a:r>
            <a:r>
              <a:rPr lang="ko-KR" altLang="en-US" sz="1600" b="1" dirty="0"/>
              <a:t>신제품 성능에 따른 수요</a:t>
            </a:r>
            <a:r>
              <a:rPr lang="en-US" altLang="ko-KR" sz="1600" b="1" dirty="0"/>
              <a:t> [</a:t>
            </a:r>
            <a:r>
              <a:rPr lang="ko-KR" altLang="en-US" sz="1600" b="1" dirty="0"/>
              <a:t>상대적 노후화</a:t>
            </a:r>
            <a:r>
              <a:rPr lang="en-US" altLang="ko-KR" sz="1600" b="1" dirty="0"/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00F69F-483F-BDEA-B84A-7A9EDC6E261B}"/>
              </a:ext>
            </a:extLst>
          </p:cNvPr>
          <p:cNvSpPr txBox="1"/>
          <p:nvPr/>
        </p:nvSpPr>
        <p:spPr>
          <a:xfrm>
            <a:off x="256615" y="2871390"/>
            <a:ext cx="2308059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신제품 소비 </a:t>
            </a:r>
            <a:r>
              <a:rPr lang="en-US" altLang="ko-KR" sz="1400" dirty="0"/>
              <a:t>= </a:t>
            </a:r>
            <a:r>
              <a:rPr lang="ko-KR" altLang="en-US" sz="1400" dirty="0"/>
              <a:t>신규 </a:t>
            </a:r>
            <a:r>
              <a:rPr lang="en-US" altLang="ko-KR" sz="1400" dirty="0"/>
              <a:t>+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기존</a:t>
            </a:r>
            <a:endParaRPr lang="en-US" altLang="ko-KR" sz="1400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69C275-0F65-6455-4E84-DE4FA63E3E07}"/>
              </a:ext>
            </a:extLst>
          </p:cNvPr>
          <p:cNvSpPr txBox="1"/>
          <p:nvPr/>
        </p:nvSpPr>
        <p:spPr>
          <a:xfrm>
            <a:off x="100921" y="3474418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-2) </a:t>
            </a:r>
            <a:r>
              <a:rPr lang="ko-KR" altLang="en-US" sz="1600" b="1" dirty="0"/>
              <a:t>신제품의 부품 호환성 </a:t>
            </a:r>
            <a:r>
              <a:rPr lang="en-US" altLang="ko-KR" sz="1600" b="1" dirty="0"/>
              <a:t>[</a:t>
            </a:r>
            <a:r>
              <a:rPr lang="ko-KR" altLang="en-US" sz="1600" b="1" dirty="0"/>
              <a:t>절대적 노후화</a:t>
            </a:r>
            <a:r>
              <a:rPr lang="en-US" altLang="ko-KR" sz="1600" b="1" dirty="0"/>
              <a:t>]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A066E2C-DC12-897A-FCEE-C946CCD00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0" y="3868355"/>
            <a:ext cx="2493792" cy="27004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0C1333B-8D09-1A9C-20F1-C3E91268A610}"/>
              </a:ext>
            </a:extLst>
          </p:cNvPr>
          <p:cNvSpPr txBox="1"/>
          <p:nvPr/>
        </p:nvSpPr>
        <p:spPr>
          <a:xfrm>
            <a:off x="2646924" y="5741598"/>
            <a:ext cx="1820236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/>
              <a:t>Ex) Display resolution</a:t>
            </a:r>
            <a:endParaRPr lang="en-US" altLang="ko-KR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EE5862-C6D0-F5F1-7FAC-D48D0B22F098}"/>
              </a:ext>
            </a:extLst>
          </p:cNvPr>
          <p:cNvSpPr txBox="1"/>
          <p:nvPr/>
        </p:nvSpPr>
        <p:spPr>
          <a:xfrm>
            <a:off x="4572000" y="21964"/>
            <a:ext cx="1610866" cy="49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Vertical axis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C18EF-091C-7F29-9F80-0C085B4C2FC6}"/>
              </a:ext>
            </a:extLst>
          </p:cNvPr>
          <p:cNvSpPr txBox="1"/>
          <p:nvPr/>
        </p:nvSpPr>
        <p:spPr>
          <a:xfrm>
            <a:off x="2446547" y="1418221"/>
            <a:ext cx="1859983" cy="69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     Upgrade</a:t>
            </a:r>
            <a:r>
              <a:rPr lang="ko-KR" altLang="en-US" sz="1400" dirty="0"/>
              <a:t> 정도</a:t>
            </a:r>
            <a:r>
              <a:rPr lang="ko-KR" altLang="en-US" sz="1400" b="1" dirty="0">
                <a:solidFill>
                  <a:srgbClr val="FF0000"/>
                </a:solidFill>
              </a:rPr>
              <a:t>  </a:t>
            </a:r>
            <a:r>
              <a:rPr lang="ko-KR" altLang="en-US" sz="1400" b="1" dirty="0"/>
              <a:t>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기존 소비자 수요 ↑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04AB68BC-5A2B-F6D4-2110-6AE88AB48C53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66258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F0A6F1-EE9D-355B-08F2-3AFB19F975D6}"/>
              </a:ext>
            </a:extLst>
          </p:cNvPr>
          <p:cNvSpPr txBox="1"/>
          <p:nvPr/>
        </p:nvSpPr>
        <p:spPr>
          <a:xfrm>
            <a:off x="4685146" y="3548208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-2) </a:t>
            </a:r>
            <a:r>
              <a:rPr lang="ko-KR" altLang="en-US" sz="1600" b="1" dirty="0"/>
              <a:t>핵심 부품의 부족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위험</a:t>
            </a:r>
            <a:r>
              <a:rPr lang="en-US" altLang="ko-KR" sz="1600" b="1" dirty="0"/>
              <a:t> [risk management]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F27EE-0545-2F04-7176-6CAFFF3341DC}"/>
              </a:ext>
            </a:extLst>
          </p:cNvPr>
          <p:cNvSpPr txBox="1"/>
          <p:nvPr/>
        </p:nvSpPr>
        <p:spPr>
          <a:xfrm>
            <a:off x="4661440" y="469847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-1) </a:t>
            </a:r>
            <a:r>
              <a:rPr lang="ko-KR" altLang="en-US" sz="1600" b="1" dirty="0"/>
              <a:t>제품군 간의 차별화 </a:t>
            </a:r>
            <a:r>
              <a:rPr lang="en-US" altLang="ko-KR" sz="1600" b="1" dirty="0"/>
              <a:t>[market positioning]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28DFC6-FF36-D18A-285D-3D2209B3EA9F}"/>
              </a:ext>
            </a:extLst>
          </p:cNvPr>
          <p:cNvSpPr txBox="1"/>
          <p:nvPr/>
        </p:nvSpPr>
        <p:spPr>
          <a:xfrm>
            <a:off x="100921" y="21124"/>
            <a:ext cx="4205609" cy="49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Horizontal axis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493EF3E-7AD5-4618-ED42-C3839025A9CC}"/>
              </a:ext>
            </a:extLst>
          </p:cNvPr>
          <p:cNvSpPr/>
          <p:nvPr/>
        </p:nvSpPr>
        <p:spPr>
          <a:xfrm>
            <a:off x="6660614" y="2416773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510078-83F8-C455-A0F0-0C728CAAD390}"/>
              </a:ext>
            </a:extLst>
          </p:cNvPr>
          <p:cNvSpPr/>
          <p:nvPr/>
        </p:nvSpPr>
        <p:spPr>
          <a:xfrm>
            <a:off x="6660614" y="2030020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43DF854-6E24-E3DA-052E-9EE2090C0632}"/>
              </a:ext>
            </a:extLst>
          </p:cNvPr>
          <p:cNvSpPr/>
          <p:nvPr/>
        </p:nvSpPr>
        <p:spPr>
          <a:xfrm>
            <a:off x="6660614" y="1643267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3000EE6-3DB5-371C-2D2C-88E664420F8E}"/>
              </a:ext>
            </a:extLst>
          </p:cNvPr>
          <p:cNvCxnSpPr>
            <a:cxnSpLocks/>
          </p:cNvCxnSpPr>
          <p:nvPr/>
        </p:nvCxnSpPr>
        <p:spPr>
          <a:xfrm flipV="1">
            <a:off x="5062957" y="1319216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0C7A9318-FBF0-173B-B948-6940F826463A}"/>
              </a:ext>
            </a:extLst>
          </p:cNvPr>
          <p:cNvCxnSpPr>
            <a:cxnSpLocks/>
          </p:cNvCxnSpPr>
          <p:nvPr/>
        </p:nvCxnSpPr>
        <p:spPr>
          <a:xfrm>
            <a:off x="5062957" y="3038677"/>
            <a:ext cx="3957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A7BDF1D-A164-3B73-6B49-02F6582DBB1D}"/>
              </a:ext>
            </a:extLst>
          </p:cNvPr>
          <p:cNvSpPr txBox="1"/>
          <p:nvPr/>
        </p:nvSpPr>
        <p:spPr>
          <a:xfrm>
            <a:off x="6462639" y="3200618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Present</a:t>
            </a:r>
            <a:endParaRPr lang="ko-Kore-KR" altLang="en-US" sz="1600" dirty="0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5D3FDADC-45BF-6F89-EC86-5FEC15DA864B}"/>
              </a:ext>
            </a:extLst>
          </p:cNvPr>
          <p:cNvCxnSpPr>
            <a:cxnSpLocks/>
          </p:cNvCxnSpPr>
          <p:nvPr/>
        </p:nvCxnSpPr>
        <p:spPr>
          <a:xfrm flipV="1">
            <a:off x="7063137" y="286262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9A7FDF80-D31F-7954-1D78-8581E753B06F}"/>
              </a:ext>
            </a:extLst>
          </p:cNvPr>
          <p:cNvCxnSpPr>
            <a:cxnSpLocks/>
          </p:cNvCxnSpPr>
          <p:nvPr/>
        </p:nvCxnSpPr>
        <p:spPr>
          <a:xfrm flipV="1">
            <a:off x="8481607" y="286262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834D3364-90AD-C265-8F74-AE6242558B9B}"/>
              </a:ext>
            </a:extLst>
          </p:cNvPr>
          <p:cNvCxnSpPr>
            <a:cxnSpLocks/>
          </p:cNvCxnSpPr>
          <p:nvPr/>
        </p:nvCxnSpPr>
        <p:spPr>
          <a:xfrm flipV="1">
            <a:off x="5615165" y="286262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이등변 삼각형 119">
            <a:extLst>
              <a:ext uri="{FF2B5EF4-FFF2-40B4-BE49-F238E27FC236}">
                <a16:creationId xmlns:a16="http://schemas.microsoft.com/office/drawing/2014/main" id="{4006D711-0FF5-8FA6-D2F4-85CC73FB03E4}"/>
              </a:ext>
            </a:extLst>
          </p:cNvPr>
          <p:cNvSpPr/>
          <p:nvPr/>
        </p:nvSpPr>
        <p:spPr>
          <a:xfrm rot="5400000">
            <a:off x="7362458" y="2065893"/>
            <a:ext cx="908509" cy="16739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1" name="이등변 삼각형 119">
            <a:extLst>
              <a:ext uri="{FF2B5EF4-FFF2-40B4-BE49-F238E27FC236}">
                <a16:creationId xmlns:a16="http://schemas.microsoft.com/office/drawing/2014/main" id="{19A06D22-A21F-59B1-EBFE-E032A31BA3B8}"/>
              </a:ext>
            </a:extLst>
          </p:cNvPr>
          <p:cNvSpPr/>
          <p:nvPr/>
        </p:nvSpPr>
        <p:spPr>
          <a:xfrm rot="16200000">
            <a:off x="5798063" y="2065893"/>
            <a:ext cx="908509" cy="16739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34F69-F49C-2F20-6E06-F28050DE0C16}"/>
              </a:ext>
            </a:extLst>
          </p:cNvPr>
          <p:cNvSpPr txBox="1"/>
          <p:nvPr/>
        </p:nvSpPr>
        <p:spPr>
          <a:xfrm rot="16200000">
            <a:off x="3934683" y="1934811"/>
            <a:ext cx="1869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Performance</a:t>
            </a:r>
            <a:endParaRPr lang="ko-Kore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68238-8B9B-5531-27D4-F8619D513FA5}"/>
              </a:ext>
            </a:extLst>
          </p:cNvPr>
          <p:cNvSpPr txBox="1"/>
          <p:nvPr/>
        </p:nvSpPr>
        <p:spPr>
          <a:xfrm>
            <a:off x="3004756" y="2941546"/>
            <a:ext cx="1166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(Edwards, 2016)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67035-737C-650A-8D1A-C327B638E971}"/>
              </a:ext>
            </a:extLst>
          </p:cNvPr>
          <p:cNvSpPr txBox="1"/>
          <p:nvPr/>
        </p:nvSpPr>
        <p:spPr>
          <a:xfrm>
            <a:off x="3206416" y="6213332"/>
            <a:ext cx="13655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/>
              <a:t>(Ogawa, Ito, 2013)</a:t>
            </a:r>
            <a:endParaRPr lang="ko-Kore-KR" altLang="en-US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E13326-A091-16A0-E3CF-79705EDC5BAF}"/>
              </a:ext>
            </a:extLst>
          </p:cNvPr>
          <p:cNvSpPr txBox="1"/>
          <p:nvPr/>
        </p:nvSpPr>
        <p:spPr>
          <a:xfrm>
            <a:off x="4970863" y="4123135"/>
            <a:ext cx="4052435" cy="238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최근 </a:t>
            </a:r>
            <a:r>
              <a:rPr lang="en-US" altLang="ko-KR" b="1" dirty="0"/>
              <a:t>15</a:t>
            </a:r>
            <a:r>
              <a:rPr lang="ko-KR" altLang="en-US" b="1" dirty="0"/>
              <a:t>개의 논문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Chip supply shortage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Disruption/risk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Semiconductor yield/ price</a:t>
            </a:r>
            <a:br>
              <a:rPr lang="en-US" altLang="ko-KR" sz="1600" dirty="0"/>
            </a:b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But</a:t>
            </a:r>
            <a:r>
              <a:rPr lang="en-US" altLang="ko-KR" sz="2000" b="1" dirty="0"/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multigenerational product series?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3DFC88-F406-BEB8-E26F-56661EFDB7C3}"/>
              </a:ext>
            </a:extLst>
          </p:cNvPr>
          <p:cNvSpPr txBox="1"/>
          <p:nvPr/>
        </p:nvSpPr>
        <p:spPr>
          <a:xfrm>
            <a:off x="7063137" y="5794418"/>
            <a:ext cx="17898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>
                <a:solidFill>
                  <a:srgbClr val="C00000"/>
                </a:solidFill>
              </a:rPr>
              <a:t>With obsolescence?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78ED66-8B0D-E1A7-F21A-320636C56679}"/>
              </a:ext>
            </a:extLst>
          </p:cNvPr>
          <p:cNvSpPr/>
          <p:nvPr/>
        </p:nvSpPr>
        <p:spPr>
          <a:xfrm>
            <a:off x="5235465" y="1890759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2F1303-02DF-1286-44B9-8F6043F36938}"/>
              </a:ext>
            </a:extLst>
          </p:cNvPr>
          <p:cNvSpPr/>
          <p:nvPr/>
        </p:nvSpPr>
        <p:spPr>
          <a:xfrm>
            <a:off x="5235465" y="1714012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E841FF-553D-4C51-CFD6-9465CD797C11}"/>
              </a:ext>
            </a:extLst>
          </p:cNvPr>
          <p:cNvSpPr/>
          <p:nvPr/>
        </p:nvSpPr>
        <p:spPr>
          <a:xfrm>
            <a:off x="5235465" y="1422148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FBF2C3-58B4-753F-3CC6-F793492F0F2D}"/>
              </a:ext>
            </a:extLst>
          </p:cNvPr>
          <p:cNvSpPr txBox="1"/>
          <p:nvPr/>
        </p:nvSpPr>
        <p:spPr>
          <a:xfrm>
            <a:off x="4993534" y="3210126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0070C0"/>
                </a:solidFill>
              </a:rPr>
              <a:t>c</a:t>
            </a:r>
            <a:r>
              <a:rPr lang="en-US" altLang="ko-KR" sz="1600" dirty="0">
                <a:solidFill>
                  <a:srgbClr val="0070C0"/>
                </a:solidFill>
              </a:rPr>
              <a:t>annibalization</a:t>
            </a:r>
            <a:endParaRPr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050774-A65B-5224-C5F3-A122FC3B16E0}"/>
              </a:ext>
            </a:extLst>
          </p:cNvPr>
          <p:cNvSpPr/>
          <p:nvPr/>
        </p:nvSpPr>
        <p:spPr>
          <a:xfrm>
            <a:off x="8083380" y="2211608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EAFE44-8109-0A4B-7100-E0094F491612}"/>
              </a:ext>
            </a:extLst>
          </p:cNvPr>
          <p:cNvSpPr/>
          <p:nvPr/>
        </p:nvSpPr>
        <p:spPr>
          <a:xfrm>
            <a:off x="8083380" y="1774615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E03BE0-E773-D8F3-B1FC-9B0BF522E339}"/>
              </a:ext>
            </a:extLst>
          </p:cNvPr>
          <p:cNvSpPr/>
          <p:nvPr/>
        </p:nvSpPr>
        <p:spPr>
          <a:xfrm>
            <a:off x="8083380" y="973300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09A47-F00C-5AFB-5EF3-A23D5D6F15A8}"/>
              </a:ext>
            </a:extLst>
          </p:cNvPr>
          <p:cNvSpPr txBox="1"/>
          <p:nvPr/>
        </p:nvSpPr>
        <p:spPr>
          <a:xfrm>
            <a:off x="7827010" y="3210126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0070C0"/>
                </a:solidFill>
              </a:rPr>
              <a:t>Potential lose</a:t>
            </a:r>
            <a:endParaRPr lang="ko-Kore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72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6BD58-7B84-CFA6-1370-1076494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5C0823E-3E3C-D33D-F405-C083CEDB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12A32A-B171-9E80-92D0-BF4F40A66233}"/>
              </a:ext>
            </a:extLst>
          </p:cNvPr>
          <p:cNvSpPr/>
          <p:nvPr/>
        </p:nvSpPr>
        <p:spPr>
          <a:xfrm>
            <a:off x="482025" y="1369606"/>
            <a:ext cx="578595" cy="57859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S22</a:t>
            </a:r>
            <a:endParaRPr kumimoji="1" lang="ko-Kore-KR" altLang="en-US" sz="1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A4F683-BE1F-3A46-40F7-7C9E58A4D9FC}"/>
              </a:ext>
            </a:extLst>
          </p:cNvPr>
          <p:cNvSpPr/>
          <p:nvPr/>
        </p:nvSpPr>
        <p:spPr>
          <a:xfrm>
            <a:off x="1512320" y="1369607"/>
            <a:ext cx="578594" cy="578594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S23</a:t>
            </a:r>
            <a:endParaRPr kumimoji="1" lang="ko-Kore-KR" altLang="en-US" sz="16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95F727-3596-2D1A-D7B8-29817433B72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60620" y="1658904"/>
            <a:ext cx="4517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02D6366-590F-2DEC-7824-F5639825319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1801617" y="1948201"/>
            <a:ext cx="0" cy="381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3C7ADE4-B6C4-7C6F-C231-8C9DC60E19C3}"/>
              </a:ext>
            </a:extLst>
          </p:cNvPr>
          <p:cNvSpPr/>
          <p:nvPr/>
        </p:nvSpPr>
        <p:spPr>
          <a:xfrm>
            <a:off x="1356475" y="2330007"/>
            <a:ext cx="890284" cy="432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new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1F272D-4425-E1C9-D7A3-D52A0A0FAFB1}"/>
              </a:ext>
            </a:extLst>
          </p:cNvPr>
          <p:cNvSpPr txBox="1"/>
          <p:nvPr/>
        </p:nvSpPr>
        <p:spPr>
          <a:xfrm>
            <a:off x="100921" y="721133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-1) </a:t>
            </a:r>
            <a:r>
              <a:rPr lang="ko-KR" altLang="en-US" sz="1600" b="1" dirty="0"/>
              <a:t>신제품 성능에 따른 수요</a:t>
            </a:r>
            <a:r>
              <a:rPr lang="en-US" altLang="ko-KR" sz="1600" b="1" dirty="0"/>
              <a:t> [</a:t>
            </a:r>
            <a:r>
              <a:rPr lang="ko-KR" altLang="en-US" sz="1600" b="1" dirty="0"/>
              <a:t>상대적 노후화</a:t>
            </a:r>
            <a:r>
              <a:rPr lang="en-US" altLang="ko-KR" sz="1600" b="1" dirty="0"/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00F69F-483F-BDEA-B84A-7A9EDC6E261B}"/>
              </a:ext>
            </a:extLst>
          </p:cNvPr>
          <p:cNvSpPr txBox="1"/>
          <p:nvPr/>
        </p:nvSpPr>
        <p:spPr>
          <a:xfrm>
            <a:off x="256615" y="2871390"/>
            <a:ext cx="2308059" cy="374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신제품 소비 </a:t>
            </a:r>
            <a:r>
              <a:rPr lang="en-US" altLang="ko-KR" sz="1400" dirty="0"/>
              <a:t>= </a:t>
            </a:r>
            <a:r>
              <a:rPr lang="ko-KR" altLang="en-US" sz="1400" dirty="0"/>
              <a:t>신규 </a:t>
            </a:r>
            <a:r>
              <a:rPr lang="en-US" altLang="ko-KR" sz="1400" dirty="0"/>
              <a:t>+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기존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EE5862-C6D0-F5F1-7FAC-D48D0B22F098}"/>
              </a:ext>
            </a:extLst>
          </p:cNvPr>
          <p:cNvSpPr txBox="1"/>
          <p:nvPr/>
        </p:nvSpPr>
        <p:spPr>
          <a:xfrm>
            <a:off x="4635060" y="21964"/>
            <a:ext cx="1610866" cy="49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</a:rPr>
              <a:t>Vertical axis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C18EF-091C-7F29-9F80-0C085B4C2FC6}"/>
              </a:ext>
            </a:extLst>
          </p:cNvPr>
          <p:cNvSpPr txBox="1"/>
          <p:nvPr/>
        </p:nvSpPr>
        <p:spPr>
          <a:xfrm>
            <a:off x="2446547" y="1418221"/>
            <a:ext cx="1859983" cy="69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     Upgrade</a:t>
            </a:r>
            <a:r>
              <a:rPr lang="ko-KR" altLang="en-US" sz="1400" dirty="0"/>
              <a:t> 정도</a:t>
            </a:r>
            <a:r>
              <a:rPr lang="ko-KR" altLang="en-US" sz="1400" b="1" dirty="0">
                <a:solidFill>
                  <a:srgbClr val="FF0000"/>
                </a:solidFill>
              </a:rPr>
              <a:t>  </a:t>
            </a:r>
            <a:r>
              <a:rPr lang="ko-KR" altLang="en-US" sz="1400" b="1" dirty="0"/>
              <a:t>↑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en-US" altLang="ko-KR" sz="14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기존 소비자 수요 ↑</a:t>
            </a:r>
            <a:endParaRPr lang="en-US" altLang="ko-KR" sz="1400" b="1" dirty="0">
              <a:solidFill>
                <a:srgbClr val="C00000"/>
              </a:solidFill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04AB68BC-5A2B-F6D4-2110-6AE88AB48C53}"/>
              </a:ext>
            </a:extLst>
          </p:cNvPr>
          <p:cNvCxnSpPr>
            <a:cxnSpLocks/>
          </p:cNvCxnSpPr>
          <p:nvPr/>
        </p:nvCxnSpPr>
        <p:spPr>
          <a:xfrm>
            <a:off x="4572000" y="0"/>
            <a:ext cx="0" cy="662584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9F0A6F1-EE9D-355B-08F2-3AFB19F975D6}"/>
              </a:ext>
            </a:extLst>
          </p:cNvPr>
          <p:cNvSpPr txBox="1"/>
          <p:nvPr/>
        </p:nvSpPr>
        <p:spPr>
          <a:xfrm>
            <a:off x="151869" y="3651190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-2) </a:t>
            </a:r>
            <a:r>
              <a:rPr lang="ko-KR" altLang="en-US" sz="1600" b="1" dirty="0"/>
              <a:t>핵심 부품의 부족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위험</a:t>
            </a:r>
            <a:r>
              <a:rPr lang="en-US" altLang="ko-KR" sz="1600" b="1" dirty="0"/>
              <a:t> [risk management]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F27EE-0545-2F04-7176-6CAFFF3341DC}"/>
              </a:ext>
            </a:extLst>
          </p:cNvPr>
          <p:cNvSpPr txBox="1"/>
          <p:nvPr/>
        </p:nvSpPr>
        <p:spPr>
          <a:xfrm>
            <a:off x="4724500" y="469847"/>
            <a:ext cx="4205609" cy="414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-1) </a:t>
            </a:r>
            <a:r>
              <a:rPr lang="ko-KR" altLang="en-US" sz="1600" b="1" dirty="0"/>
              <a:t>제품군 간의 차별화 </a:t>
            </a:r>
            <a:r>
              <a:rPr lang="en-US" altLang="ko-KR" sz="1600" b="1" dirty="0"/>
              <a:t>[market positioning]</a:t>
            </a:r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28DFC6-FF36-D18A-285D-3D2209B3EA9F}"/>
              </a:ext>
            </a:extLst>
          </p:cNvPr>
          <p:cNvSpPr txBox="1"/>
          <p:nvPr/>
        </p:nvSpPr>
        <p:spPr>
          <a:xfrm>
            <a:off x="100921" y="21124"/>
            <a:ext cx="4205609" cy="495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Horizontal axis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493EF3E-7AD5-4618-ED42-C3839025A9CC}"/>
              </a:ext>
            </a:extLst>
          </p:cNvPr>
          <p:cNvSpPr/>
          <p:nvPr/>
        </p:nvSpPr>
        <p:spPr>
          <a:xfrm>
            <a:off x="5344186" y="2417418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3510078-83F8-C455-A0F0-0C728CAAD390}"/>
              </a:ext>
            </a:extLst>
          </p:cNvPr>
          <p:cNvSpPr/>
          <p:nvPr/>
        </p:nvSpPr>
        <p:spPr>
          <a:xfrm>
            <a:off x="5344186" y="2030665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43DF854-6E24-E3DA-052E-9EE2090C0632}"/>
              </a:ext>
            </a:extLst>
          </p:cNvPr>
          <p:cNvSpPr/>
          <p:nvPr/>
        </p:nvSpPr>
        <p:spPr>
          <a:xfrm>
            <a:off x="5344186" y="1643912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3000EE6-3DB5-371C-2D2C-88E664420F8E}"/>
              </a:ext>
            </a:extLst>
          </p:cNvPr>
          <p:cNvCxnSpPr>
            <a:cxnSpLocks/>
          </p:cNvCxnSpPr>
          <p:nvPr/>
        </p:nvCxnSpPr>
        <p:spPr>
          <a:xfrm flipV="1">
            <a:off x="5206060" y="1382276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A7BDF1D-A164-3B73-6B49-02F6582DBB1D}"/>
              </a:ext>
            </a:extLst>
          </p:cNvPr>
          <p:cNvSpPr txBox="1"/>
          <p:nvPr/>
        </p:nvSpPr>
        <p:spPr>
          <a:xfrm>
            <a:off x="5126648" y="3203127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T</a:t>
            </a:r>
            <a:endParaRPr lang="ko-Kore-KR" altLang="en-US" sz="1600" dirty="0"/>
          </a:p>
        </p:txBody>
      </p:sp>
      <p:sp>
        <p:nvSpPr>
          <p:cNvPr id="100" name="이등변 삼각형 119">
            <a:extLst>
              <a:ext uri="{FF2B5EF4-FFF2-40B4-BE49-F238E27FC236}">
                <a16:creationId xmlns:a16="http://schemas.microsoft.com/office/drawing/2014/main" id="{4006D711-0FF5-8FA6-D2F4-85CC73FB03E4}"/>
              </a:ext>
            </a:extLst>
          </p:cNvPr>
          <p:cNvSpPr/>
          <p:nvPr/>
        </p:nvSpPr>
        <p:spPr>
          <a:xfrm rot="5400000">
            <a:off x="6225870" y="2109526"/>
            <a:ext cx="908509" cy="16739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534F69-F49C-2F20-6E06-F28050DE0C16}"/>
              </a:ext>
            </a:extLst>
          </p:cNvPr>
          <p:cNvSpPr txBox="1"/>
          <p:nvPr/>
        </p:nvSpPr>
        <p:spPr>
          <a:xfrm rot="16200000">
            <a:off x="4077786" y="1997871"/>
            <a:ext cx="1869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Performance</a:t>
            </a:r>
            <a:endParaRPr lang="ko-Kore-KR" alt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968238-8B9B-5531-27D4-F8619D513FA5}"/>
              </a:ext>
            </a:extLst>
          </p:cNvPr>
          <p:cNvSpPr txBox="1"/>
          <p:nvPr/>
        </p:nvSpPr>
        <p:spPr>
          <a:xfrm>
            <a:off x="3004756" y="2941546"/>
            <a:ext cx="11660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/>
              <a:t>(Edwards, 2016)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E78ED66-8B0D-E1A7-F21A-320636C56679}"/>
              </a:ext>
            </a:extLst>
          </p:cNvPr>
          <p:cNvSpPr/>
          <p:nvPr/>
        </p:nvSpPr>
        <p:spPr>
          <a:xfrm>
            <a:off x="7116944" y="2174399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2F1303-02DF-1286-44B9-8F6043F36938}"/>
              </a:ext>
            </a:extLst>
          </p:cNvPr>
          <p:cNvSpPr/>
          <p:nvPr/>
        </p:nvSpPr>
        <p:spPr>
          <a:xfrm>
            <a:off x="7116944" y="1997652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FE841FF-553D-4C51-CFD6-9465CD797C11}"/>
              </a:ext>
            </a:extLst>
          </p:cNvPr>
          <p:cNvSpPr/>
          <p:nvPr/>
        </p:nvSpPr>
        <p:spPr>
          <a:xfrm>
            <a:off x="7116944" y="1705788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FBF2C3-58B4-753F-3CC6-F793492F0F2D}"/>
              </a:ext>
            </a:extLst>
          </p:cNvPr>
          <p:cNvSpPr txBox="1"/>
          <p:nvPr/>
        </p:nvSpPr>
        <p:spPr>
          <a:xfrm>
            <a:off x="7933520" y="1883547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0070C0"/>
                </a:solidFill>
              </a:rPr>
              <a:t>c</a:t>
            </a:r>
            <a:r>
              <a:rPr lang="en-US" altLang="ko-KR" sz="1600" dirty="0">
                <a:solidFill>
                  <a:srgbClr val="0070C0"/>
                </a:solidFill>
              </a:rPr>
              <a:t>annibalization</a:t>
            </a:r>
            <a:endParaRPr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4050774-A65B-5224-C5F3-A122FC3B16E0}"/>
              </a:ext>
            </a:extLst>
          </p:cNvPr>
          <p:cNvSpPr/>
          <p:nvPr/>
        </p:nvSpPr>
        <p:spPr>
          <a:xfrm>
            <a:off x="7139819" y="5053133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EAFE44-8109-0A4B-7100-E0094F491612}"/>
              </a:ext>
            </a:extLst>
          </p:cNvPr>
          <p:cNvSpPr/>
          <p:nvPr/>
        </p:nvSpPr>
        <p:spPr>
          <a:xfrm>
            <a:off x="7139819" y="4616140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E03BE0-E773-D8F3-B1FC-9B0BF522E339}"/>
              </a:ext>
            </a:extLst>
          </p:cNvPr>
          <p:cNvSpPr/>
          <p:nvPr/>
        </p:nvSpPr>
        <p:spPr>
          <a:xfrm>
            <a:off x="7139819" y="3814825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B09A47-F00C-5AFB-5EF3-A23D5D6F15A8}"/>
              </a:ext>
            </a:extLst>
          </p:cNvPr>
          <p:cNvSpPr txBox="1"/>
          <p:nvPr/>
        </p:nvSpPr>
        <p:spPr>
          <a:xfrm>
            <a:off x="7685192" y="4199444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0070C0"/>
                </a:solidFill>
              </a:rPr>
              <a:t>Potential lose</a:t>
            </a:r>
            <a:endParaRPr lang="ko-Kore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20589-1D9A-CA34-9577-1250738DA72C}"/>
              </a:ext>
            </a:extLst>
          </p:cNvPr>
          <p:cNvSpPr txBox="1"/>
          <p:nvPr/>
        </p:nvSpPr>
        <p:spPr>
          <a:xfrm>
            <a:off x="6939029" y="3203127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T+1</a:t>
            </a:r>
            <a:endParaRPr lang="ko-Kore-KR" altLang="en-US" sz="1600" dirty="0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E8C71D34-1B96-4FE7-D91C-6C7598875B84}"/>
              </a:ext>
            </a:extLst>
          </p:cNvPr>
          <p:cNvCxnSpPr>
            <a:cxnSpLocks/>
          </p:cNvCxnSpPr>
          <p:nvPr/>
        </p:nvCxnSpPr>
        <p:spPr>
          <a:xfrm>
            <a:off x="5178567" y="3101737"/>
            <a:ext cx="2987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4B2BA6C7-ED40-57CB-9566-0D16B7A50B88}"/>
              </a:ext>
            </a:extLst>
          </p:cNvPr>
          <p:cNvCxnSpPr>
            <a:cxnSpLocks/>
          </p:cNvCxnSpPr>
          <p:nvPr/>
        </p:nvCxnSpPr>
        <p:spPr>
          <a:xfrm flipV="1">
            <a:off x="5730775" y="292568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899FEBB8-1C84-BEA2-5328-CDCBE3B32A95}"/>
              </a:ext>
            </a:extLst>
          </p:cNvPr>
          <p:cNvCxnSpPr>
            <a:cxnSpLocks/>
          </p:cNvCxnSpPr>
          <p:nvPr/>
        </p:nvCxnSpPr>
        <p:spPr>
          <a:xfrm flipV="1">
            <a:off x="7540119" y="292568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2A09CF56-5CBD-F009-14AB-1778AB8D81F1}"/>
              </a:ext>
            </a:extLst>
          </p:cNvPr>
          <p:cNvSpPr/>
          <p:nvPr/>
        </p:nvSpPr>
        <p:spPr>
          <a:xfrm>
            <a:off x="5336008" y="5279568"/>
            <a:ext cx="760648" cy="329473"/>
          </a:xfrm>
          <a:prstGeom prst="ellipse">
            <a:avLst/>
          </a:prstGeom>
          <a:solidFill>
            <a:schemeClr val="tx1">
              <a:alpha val="2487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3B13A05-4C7E-BE4F-10BB-815EDE41138F}"/>
              </a:ext>
            </a:extLst>
          </p:cNvPr>
          <p:cNvSpPr/>
          <p:nvPr/>
        </p:nvSpPr>
        <p:spPr>
          <a:xfrm>
            <a:off x="5336008" y="4892815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713F314-96E1-9193-0BB0-E658056B9E7C}"/>
              </a:ext>
            </a:extLst>
          </p:cNvPr>
          <p:cNvSpPr/>
          <p:nvPr/>
        </p:nvSpPr>
        <p:spPr>
          <a:xfrm>
            <a:off x="5336008" y="4506062"/>
            <a:ext cx="760648" cy="3294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E507DF3-5133-35CE-CF33-5AA8D51423A1}"/>
              </a:ext>
            </a:extLst>
          </p:cNvPr>
          <p:cNvCxnSpPr>
            <a:cxnSpLocks/>
          </p:cNvCxnSpPr>
          <p:nvPr/>
        </p:nvCxnSpPr>
        <p:spPr>
          <a:xfrm flipV="1">
            <a:off x="5197882" y="3979561"/>
            <a:ext cx="0" cy="19843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005E412-122A-4D49-9197-28004A59F7B7}"/>
              </a:ext>
            </a:extLst>
          </p:cNvPr>
          <p:cNvSpPr txBox="1"/>
          <p:nvPr/>
        </p:nvSpPr>
        <p:spPr>
          <a:xfrm>
            <a:off x="5118469" y="6171433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T</a:t>
            </a:r>
            <a:endParaRPr lang="ko-Kore-KR" altLang="en-US" sz="1600" dirty="0"/>
          </a:p>
        </p:txBody>
      </p:sp>
      <p:sp>
        <p:nvSpPr>
          <p:cNvPr id="84" name="이등변 삼각형 119">
            <a:extLst>
              <a:ext uri="{FF2B5EF4-FFF2-40B4-BE49-F238E27FC236}">
                <a16:creationId xmlns:a16="http://schemas.microsoft.com/office/drawing/2014/main" id="{9221015F-A8E3-5DCA-616C-C1FEDC7BAB50}"/>
              </a:ext>
            </a:extLst>
          </p:cNvPr>
          <p:cNvSpPr/>
          <p:nvPr/>
        </p:nvSpPr>
        <p:spPr>
          <a:xfrm rot="5400000">
            <a:off x="6217691" y="4563239"/>
            <a:ext cx="908509" cy="16739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AE706E-D305-1723-BEBD-36F1D02D506A}"/>
              </a:ext>
            </a:extLst>
          </p:cNvPr>
          <p:cNvSpPr txBox="1"/>
          <p:nvPr/>
        </p:nvSpPr>
        <p:spPr>
          <a:xfrm rot="16200000">
            <a:off x="4062737" y="4746997"/>
            <a:ext cx="1869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Performance</a:t>
            </a:r>
            <a:endParaRPr lang="ko-Kore-KR" alt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84193F-634B-B8BC-1839-BC3DA51260B6}"/>
              </a:ext>
            </a:extLst>
          </p:cNvPr>
          <p:cNvSpPr txBox="1"/>
          <p:nvPr/>
        </p:nvSpPr>
        <p:spPr>
          <a:xfrm>
            <a:off x="6988804" y="6182550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T+1</a:t>
            </a:r>
            <a:endParaRPr lang="ko-Kore-KR" altLang="en-US" sz="1600" dirty="0"/>
          </a:p>
        </p:txBody>
      </p: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ACA61788-F3DA-9835-7D6D-239DD64C6CA0}"/>
              </a:ext>
            </a:extLst>
          </p:cNvPr>
          <p:cNvCxnSpPr>
            <a:cxnSpLocks/>
          </p:cNvCxnSpPr>
          <p:nvPr/>
        </p:nvCxnSpPr>
        <p:spPr>
          <a:xfrm>
            <a:off x="5170388" y="5995394"/>
            <a:ext cx="29871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057D4E00-D003-6B59-737C-C6EABD1E9E5A}"/>
              </a:ext>
            </a:extLst>
          </p:cNvPr>
          <p:cNvCxnSpPr>
            <a:cxnSpLocks/>
          </p:cNvCxnSpPr>
          <p:nvPr/>
        </p:nvCxnSpPr>
        <p:spPr>
          <a:xfrm flipV="1">
            <a:off x="5722597" y="578783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36E1B953-5DEE-EC6C-2BDC-DE855BA336FC}"/>
              </a:ext>
            </a:extLst>
          </p:cNvPr>
          <p:cNvCxnSpPr>
            <a:cxnSpLocks/>
          </p:cNvCxnSpPr>
          <p:nvPr/>
        </p:nvCxnSpPr>
        <p:spPr>
          <a:xfrm flipV="1">
            <a:off x="7555632" y="5787839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14C0AD1-0B10-1CC3-1016-6E2F15D0D715}"/>
              </a:ext>
            </a:extLst>
          </p:cNvPr>
          <p:cNvCxnSpPr>
            <a:stCxn id="32" idx="4"/>
            <a:endCxn id="31" idx="0"/>
          </p:cNvCxnSpPr>
          <p:nvPr/>
        </p:nvCxnSpPr>
        <p:spPr>
          <a:xfrm>
            <a:off x="7520143" y="4144298"/>
            <a:ext cx="0" cy="4718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81C1289-D772-56EB-1EFF-DA1C9BBF52A9}"/>
              </a:ext>
            </a:extLst>
          </p:cNvPr>
          <p:cNvSpPr txBox="1"/>
          <p:nvPr/>
        </p:nvSpPr>
        <p:spPr>
          <a:xfrm>
            <a:off x="4704953" y="929963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CASE 1</a:t>
            </a:r>
            <a:endParaRPr lang="ko-Kore-KR" altLang="en-US" sz="16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8AFEE96-B93D-FF68-FF59-BCE75B49A1ED}"/>
              </a:ext>
            </a:extLst>
          </p:cNvPr>
          <p:cNvSpPr txBox="1"/>
          <p:nvPr/>
        </p:nvSpPr>
        <p:spPr>
          <a:xfrm>
            <a:off x="4677459" y="3513351"/>
            <a:ext cx="1343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CASE 2</a:t>
            </a:r>
            <a:endParaRPr lang="ko-Kore-KR" altLang="en-US" sz="1600" b="1" dirty="0"/>
          </a:p>
        </p:txBody>
      </p: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F9987B44-2AFC-B950-9568-7187D5E0BB04}"/>
              </a:ext>
            </a:extLst>
          </p:cNvPr>
          <p:cNvCxnSpPr>
            <a:cxnSpLocks/>
          </p:cNvCxnSpPr>
          <p:nvPr/>
        </p:nvCxnSpPr>
        <p:spPr>
          <a:xfrm>
            <a:off x="0" y="3513351"/>
            <a:ext cx="45825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2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6AE99-85BA-C05B-40DB-9D22D19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32D970-1DE1-94AE-DBE6-5D2BDDB2D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56872-D7F3-978E-24CB-47FCD46A4D46}"/>
              </a:ext>
            </a:extLst>
          </p:cNvPr>
          <p:cNvSpPr txBox="1"/>
          <p:nvPr/>
        </p:nvSpPr>
        <p:spPr>
          <a:xfrm>
            <a:off x="452366" y="63004"/>
            <a:ext cx="8536246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dirty="0"/>
              <a:t>장기적인 관점에서 </a:t>
            </a:r>
            <a:r>
              <a:rPr lang="en-US" altLang="ko-Kore-KR" sz="1600" dirty="0"/>
              <a:t>profit</a:t>
            </a:r>
            <a:r>
              <a:rPr lang="ko-Kore-KR" altLang="en-US" sz="1600" dirty="0"/>
              <a:t>을 </a:t>
            </a:r>
            <a:r>
              <a:rPr lang="en-US" altLang="ko-Kore-KR" sz="1600" dirty="0"/>
              <a:t>maximization </a:t>
            </a:r>
            <a:r>
              <a:rPr lang="ko-Kore-KR" altLang="en-US" sz="1600" dirty="0"/>
              <a:t>하는 </a:t>
            </a:r>
            <a:r>
              <a:rPr lang="ko-Kore-KR" altLang="en-US" sz="1600" b="1" dirty="0">
                <a:solidFill>
                  <a:srgbClr val="7030A0"/>
                </a:solidFill>
              </a:rPr>
              <a:t>동적 의사결정</a:t>
            </a:r>
            <a:r>
              <a:rPr lang="en-US" altLang="en-US" sz="1600" b="1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연속되는 제품군의 </a:t>
            </a:r>
            <a:r>
              <a:rPr lang="en-US" altLang="ko-Kore-KR" sz="1600" b="1" dirty="0">
                <a:solidFill>
                  <a:srgbClr val="7030A0"/>
                </a:solidFill>
              </a:rPr>
              <a:t>Markov Property</a:t>
            </a:r>
            <a:r>
              <a:rPr lang="ko-KR" altLang="en-US" sz="1600" dirty="0"/>
              <a:t>를 고려한 </a:t>
            </a:r>
            <a:r>
              <a:rPr lang="en-US" altLang="ko-KR" sz="1600" dirty="0"/>
              <a:t>market positioning problem </a:t>
            </a:r>
            <a:r>
              <a:rPr lang="en-US" altLang="ko-KR" sz="1600" dirty="0">
                <a:solidFill>
                  <a:srgbClr val="C00000"/>
                </a:solidFill>
              </a:rPr>
              <a:t>with core module selection </a:t>
            </a:r>
            <a:br>
              <a:rPr lang="en-US" altLang="ko-KR" sz="1600" dirty="0"/>
            </a:br>
            <a:r>
              <a:rPr lang="en-US" altLang="ko-KR" sz="1600" dirty="0"/>
              <a:t>			       [for max profit and risk management]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여기서의 </a:t>
            </a:r>
            <a:r>
              <a:rPr lang="en-US" altLang="ko-KR" sz="1800" b="1" dirty="0"/>
              <a:t>profit</a:t>
            </a:r>
            <a:r>
              <a:rPr lang="ko-KR" altLang="en-US" sz="1800" dirty="0"/>
              <a:t>이란</a:t>
            </a:r>
            <a:r>
              <a:rPr lang="en-US" altLang="ko-KR" b="1" dirty="0"/>
              <a:t>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단순 </a:t>
            </a:r>
            <a:r>
              <a:rPr lang="ko-KR" altLang="en-US" sz="1800" b="1" dirty="0">
                <a:solidFill>
                  <a:srgbClr val="C00000"/>
                </a:solidFill>
              </a:rPr>
              <a:t>수익</a:t>
            </a:r>
            <a:r>
              <a:rPr lang="en-US" altLang="ko-KR" sz="1800" b="1" dirty="0"/>
              <a:t>/Cost/market share/</a:t>
            </a:r>
            <a:r>
              <a:rPr lang="en-US" altLang="ko-KR" b="1" dirty="0"/>
              <a:t>Sales/</a:t>
            </a:r>
            <a:r>
              <a:rPr lang="en-US" altLang="ko-KR" b="1" dirty="0">
                <a:solidFill>
                  <a:srgbClr val="C00000"/>
                </a:solidFill>
              </a:rPr>
              <a:t>Risk].</a:t>
            </a:r>
            <a:endParaRPr lang="en-US" altLang="ko-KR" sz="18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72080B5-9E9E-B59D-8472-132D7A19F9E4}"/>
              </a:ext>
            </a:extLst>
          </p:cNvPr>
          <p:cNvCxnSpPr>
            <a:cxnSpLocks/>
          </p:cNvCxnSpPr>
          <p:nvPr/>
        </p:nvCxnSpPr>
        <p:spPr>
          <a:xfrm flipV="1">
            <a:off x="966950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4B38F3E-8E50-9338-8EFC-6B17F859E44C}"/>
              </a:ext>
            </a:extLst>
          </p:cNvPr>
          <p:cNvCxnSpPr>
            <a:cxnSpLocks/>
          </p:cNvCxnSpPr>
          <p:nvPr/>
        </p:nvCxnSpPr>
        <p:spPr>
          <a:xfrm flipV="1">
            <a:off x="6966605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4BE5CBB-9B90-3490-966A-541A632FFED4}"/>
              </a:ext>
            </a:extLst>
          </p:cNvPr>
          <p:cNvCxnSpPr>
            <a:cxnSpLocks/>
          </p:cNvCxnSpPr>
          <p:nvPr/>
        </p:nvCxnSpPr>
        <p:spPr>
          <a:xfrm flipV="1">
            <a:off x="5766674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581E3CD-5A11-19E8-A8FA-8D3C39B91CED}"/>
              </a:ext>
            </a:extLst>
          </p:cNvPr>
          <p:cNvCxnSpPr>
            <a:cxnSpLocks/>
          </p:cNvCxnSpPr>
          <p:nvPr/>
        </p:nvCxnSpPr>
        <p:spPr>
          <a:xfrm flipV="1">
            <a:off x="4566743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B52801D-5343-1F77-A089-DC2FA7FBF1C4}"/>
              </a:ext>
            </a:extLst>
          </p:cNvPr>
          <p:cNvCxnSpPr>
            <a:cxnSpLocks/>
          </p:cNvCxnSpPr>
          <p:nvPr/>
        </p:nvCxnSpPr>
        <p:spPr>
          <a:xfrm flipV="1">
            <a:off x="3366812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4DD62AE-4896-342F-FF05-BD28ADEC4CA0}"/>
              </a:ext>
            </a:extLst>
          </p:cNvPr>
          <p:cNvCxnSpPr>
            <a:cxnSpLocks/>
          </p:cNvCxnSpPr>
          <p:nvPr/>
        </p:nvCxnSpPr>
        <p:spPr>
          <a:xfrm flipV="1">
            <a:off x="2166881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0740D-67F7-DFED-91FA-D1C6631EB3F3}"/>
              </a:ext>
            </a:extLst>
          </p:cNvPr>
          <p:cNvSpPr/>
          <p:nvPr/>
        </p:nvSpPr>
        <p:spPr>
          <a:xfrm>
            <a:off x="2016640" y="4763125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2AAD53-8A28-2E6B-282D-74B392AD6410}"/>
              </a:ext>
            </a:extLst>
          </p:cNvPr>
          <p:cNvSpPr/>
          <p:nvPr/>
        </p:nvSpPr>
        <p:spPr>
          <a:xfrm>
            <a:off x="2016640" y="3448088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35B04-05FB-3432-D9F8-2860C8FD357C}"/>
              </a:ext>
            </a:extLst>
          </p:cNvPr>
          <p:cNvSpPr txBox="1"/>
          <p:nvPr/>
        </p:nvSpPr>
        <p:spPr>
          <a:xfrm>
            <a:off x="765053" y="6071888"/>
            <a:ext cx="45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E1533-7BEF-925A-E3BC-87CC6A6455A4}"/>
              </a:ext>
            </a:extLst>
          </p:cNvPr>
          <p:cNvSpPr txBox="1"/>
          <p:nvPr/>
        </p:nvSpPr>
        <p:spPr>
          <a:xfrm>
            <a:off x="1931700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T+1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E5D86-43DE-935F-0035-84DC5B520AB0}"/>
              </a:ext>
            </a:extLst>
          </p:cNvPr>
          <p:cNvSpPr txBox="1"/>
          <p:nvPr/>
        </p:nvSpPr>
        <p:spPr>
          <a:xfrm>
            <a:off x="3108859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T+2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17D7E-9DC8-5E52-32E9-F7B74A55846E}"/>
              </a:ext>
            </a:extLst>
          </p:cNvPr>
          <p:cNvSpPr txBox="1"/>
          <p:nvPr/>
        </p:nvSpPr>
        <p:spPr>
          <a:xfrm>
            <a:off x="4317549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T+3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14D70-E689-E090-DFAA-622D6A87D346}"/>
              </a:ext>
            </a:extLst>
          </p:cNvPr>
          <p:cNvSpPr txBox="1"/>
          <p:nvPr/>
        </p:nvSpPr>
        <p:spPr>
          <a:xfrm>
            <a:off x="5463176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T+4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8C9FC-3D0C-BFB7-93E3-143302D15F0A}"/>
              </a:ext>
            </a:extLst>
          </p:cNvPr>
          <p:cNvSpPr txBox="1"/>
          <p:nvPr/>
        </p:nvSpPr>
        <p:spPr>
          <a:xfrm>
            <a:off x="6623919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T+N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7512BD-4063-3744-5D4C-AFF3BA0C5FB8}"/>
              </a:ext>
            </a:extLst>
          </p:cNvPr>
          <p:cNvSpPr/>
          <p:nvPr/>
        </p:nvSpPr>
        <p:spPr>
          <a:xfrm>
            <a:off x="3204309" y="2923105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AC7CE-E7CB-F6D7-0033-CA6D94AF8E0C}"/>
              </a:ext>
            </a:extLst>
          </p:cNvPr>
          <p:cNvSpPr/>
          <p:nvPr/>
        </p:nvSpPr>
        <p:spPr>
          <a:xfrm>
            <a:off x="4391978" y="2449113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1376F2-604E-AFE1-72D4-343169511517}"/>
              </a:ext>
            </a:extLst>
          </p:cNvPr>
          <p:cNvSpPr/>
          <p:nvPr/>
        </p:nvSpPr>
        <p:spPr>
          <a:xfrm>
            <a:off x="5600667" y="1951648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EA3127-ADBF-EDF2-0F6C-A7FD6EB29D52}"/>
              </a:ext>
            </a:extLst>
          </p:cNvPr>
          <p:cNvSpPr/>
          <p:nvPr/>
        </p:nvSpPr>
        <p:spPr>
          <a:xfrm>
            <a:off x="3204309" y="4763124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16407B-8788-CEF0-7E71-CD81AF488FDB}"/>
              </a:ext>
            </a:extLst>
          </p:cNvPr>
          <p:cNvSpPr/>
          <p:nvPr/>
        </p:nvSpPr>
        <p:spPr>
          <a:xfrm>
            <a:off x="5585621" y="3181220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4</a:t>
            </a:r>
            <a:endParaRPr kumimoji="1" lang="ko-Kore-KR" altLang="en-US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4DFB7B1-3966-308A-B0FC-1F7B41296115}"/>
              </a:ext>
            </a:extLst>
          </p:cNvPr>
          <p:cNvCxnSpPr>
            <a:cxnSpLocks/>
          </p:cNvCxnSpPr>
          <p:nvPr/>
        </p:nvCxnSpPr>
        <p:spPr>
          <a:xfrm>
            <a:off x="966950" y="5841124"/>
            <a:ext cx="61770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A396D5-BB58-DF96-DA40-C99C9B573774}"/>
              </a:ext>
            </a:extLst>
          </p:cNvPr>
          <p:cNvCxnSpPr>
            <a:cxnSpLocks/>
          </p:cNvCxnSpPr>
          <p:nvPr/>
        </p:nvCxnSpPr>
        <p:spPr>
          <a:xfrm flipV="1">
            <a:off x="966950" y="1882588"/>
            <a:ext cx="0" cy="3958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4AAED7-DEBA-18EB-BC4C-266A71856278}"/>
              </a:ext>
            </a:extLst>
          </p:cNvPr>
          <p:cNvSpPr txBox="1"/>
          <p:nvPr/>
        </p:nvSpPr>
        <p:spPr>
          <a:xfrm rot="16200000">
            <a:off x="-51873" y="2354159"/>
            <a:ext cx="138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Performance</a:t>
            </a:r>
            <a:endParaRPr lang="ko-Kore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EBCE27-B1AD-C1C3-582F-79B1BC95EFD0}"/>
              </a:ext>
            </a:extLst>
          </p:cNvPr>
          <p:cNvSpPr txBox="1"/>
          <p:nvPr/>
        </p:nvSpPr>
        <p:spPr>
          <a:xfrm>
            <a:off x="7008550" y="4545317"/>
            <a:ext cx="223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/>
              <a:t>: </a:t>
            </a:r>
            <a:r>
              <a:rPr lang="en-US" altLang="ko-Kore-KR" dirty="0"/>
              <a:t>Ma</a:t>
            </a:r>
            <a:r>
              <a:rPr lang="en-US" altLang="ko-KR" dirty="0"/>
              <a:t>rket </a:t>
            </a:r>
            <a:r>
              <a:rPr lang="en-US" altLang="ko-Kore-KR" sz="1800" dirty="0"/>
              <a:t>Segment</a:t>
            </a:r>
            <a:br>
              <a:rPr lang="en-US" altLang="ko-KR" dirty="0"/>
            </a:br>
            <a:r>
              <a:rPr lang="en-US" altLang="ko-KR" dirty="0"/>
              <a:t>: Version of Core Comp.</a:t>
            </a:r>
            <a:endParaRPr lang="ko-Kore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2CF957-382D-1F68-AD6A-5D0579429AF8}"/>
              </a:ext>
            </a:extLst>
          </p:cNvPr>
          <p:cNvSpPr/>
          <p:nvPr/>
        </p:nvSpPr>
        <p:spPr>
          <a:xfrm>
            <a:off x="3204309" y="342722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A89C38-5658-773D-B5E1-2ADE849E2595}"/>
              </a:ext>
            </a:extLst>
          </p:cNvPr>
          <p:cNvCxnSpPr>
            <a:cxnSpLocks/>
            <a:stCxn id="21" idx="3"/>
            <a:endCxn id="75" idx="1"/>
          </p:cNvCxnSpPr>
          <p:nvPr/>
        </p:nvCxnSpPr>
        <p:spPr>
          <a:xfrm flipV="1">
            <a:off x="2314015" y="3575910"/>
            <a:ext cx="890294" cy="20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A366F52-516A-8357-4827-BE90B88CB113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2314015" y="3071793"/>
            <a:ext cx="890294" cy="524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ECC6906-15CF-CC67-9EFC-7D5A82462D2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501684" y="2597801"/>
            <a:ext cx="890294" cy="4739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5AA6F76-A40F-BA54-053C-58563ECA71AC}"/>
              </a:ext>
            </a:extLst>
          </p:cNvPr>
          <p:cNvSpPr/>
          <p:nvPr/>
        </p:nvSpPr>
        <p:spPr>
          <a:xfrm>
            <a:off x="4386422" y="292594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F334358-5FEE-2A20-5CC8-263ED9E64147}"/>
              </a:ext>
            </a:extLst>
          </p:cNvPr>
          <p:cNvCxnSpPr>
            <a:cxnSpLocks/>
            <a:stCxn id="31" idx="3"/>
            <a:endCxn id="99" idx="1"/>
          </p:cNvCxnSpPr>
          <p:nvPr/>
        </p:nvCxnSpPr>
        <p:spPr>
          <a:xfrm>
            <a:off x="3501684" y="3071793"/>
            <a:ext cx="884738" cy="2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7DF15C-D4DA-76B0-7F22-BBF7EE721E41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689353" y="2580981"/>
            <a:ext cx="911314" cy="16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BCBD71F-B969-4B0C-3DCA-DEB3E154FA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689353" y="2100336"/>
            <a:ext cx="911314" cy="4974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A42A1DB-0BB6-34C2-8BDA-9654BA1CC2CA}"/>
              </a:ext>
            </a:extLst>
          </p:cNvPr>
          <p:cNvCxnSpPr>
            <a:cxnSpLocks/>
          </p:cNvCxnSpPr>
          <p:nvPr/>
        </p:nvCxnSpPr>
        <p:spPr>
          <a:xfrm flipV="1">
            <a:off x="2303308" y="4894377"/>
            <a:ext cx="911314" cy="16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55145B6-AD25-E120-438B-8914BF690137}"/>
              </a:ext>
            </a:extLst>
          </p:cNvPr>
          <p:cNvCxnSpPr>
            <a:cxnSpLocks/>
          </p:cNvCxnSpPr>
          <p:nvPr/>
        </p:nvCxnSpPr>
        <p:spPr>
          <a:xfrm flipV="1">
            <a:off x="2303308" y="4413732"/>
            <a:ext cx="911314" cy="4974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240A273-CFFA-7B98-CB67-5C8A6CA98D49}"/>
              </a:ext>
            </a:extLst>
          </p:cNvPr>
          <p:cNvSpPr/>
          <p:nvPr/>
        </p:nvSpPr>
        <p:spPr>
          <a:xfrm>
            <a:off x="3204309" y="4292344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왼쪽 중괄호[L] 120">
            <a:extLst>
              <a:ext uri="{FF2B5EF4-FFF2-40B4-BE49-F238E27FC236}">
                <a16:creationId xmlns:a16="http://schemas.microsoft.com/office/drawing/2014/main" id="{22C830DB-AC83-0066-6194-46F743106211}"/>
              </a:ext>
            </a:extLst>
          </p:cNvPr>
          <p:cNvSpPr/>
          <p:nvPr/>
        </p:nvSpPr>
        <p:spPr>
          <a:xfrm>
            <a:off x="1654616" y="3596776"/>
            <a:ext cx="311130" cy="12974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831B98-F9DD-21AA-8E65-0557341EFB10}"/>
              </a:ext>
            </a:extLst>
          </p:cNvPr>
          <p:cNvSpPr txBox="1"/>
          <p:nvPr/>
        </p:nvSpPr>
        <p:spPr>
          <a:xfrm rot="16200000">
            <a:off x="765450" y="3960878"/>
            <a:ext cx="1383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Distance</a:t>
            </a:r>
            <a:endParaRPr lang="ko-Kore-KR" altLang="en-US" sz="16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3754211-81E9-86E4-84EC-2963B6ED557F}"/>
              </a:ext>
            </a:extLst>
          </p:cNvPr>
          <p:cNvSpPr/>
          <p:nvPr/>
        </p:nvSpPr>
        <p:spPr>
          <a:xfrm>
            <a:off x="5600667" y="2449113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DDD811-61A6-8E51-5C55-176EC4ED1610}"/>
              </a:ext>
            </a:extLst>
          </p:cNvPr>
          <p:cNvSpPr/>
          <p:nvPr/>
        </p:nvSpPr>
        <p:spPr>
          <a:xfrm>
            <a:off x="4378686" y="3696324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18921DF-4EBB-F2B0-60EE-38C5FE28E8A6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501684" y="3845012"/>
            <a:ext cx="877002" cy="1082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30AE467-3337-DEC5-F212-AF60FA4C80CA}"/>
              </a:ext>
            </a:extLst>
          </p:cNvPr>
          <p:cNvCxnSpPr>
            <a:cxnSpLocks/>
          </p:cNvCxnSpPr>
          <p:nvPr/>
        </p:nvCxnSpPr>
        <p:spPr>
          <a:xfrm>
            <a:off x="3501684" y="4927487"/>
            <a:ext cx="884738" cy="28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CF5720C-7089-9219-F460-8D2D989B4B76}"/>
              </a:ext>
            </a:extLst>
          </p:cNvPr>
          <p:cNvSpPr/>
          <p:nvPr/>
        </p:nvSpPr>
        <p:spPr>
          <a:xfrm>
            <a:off x="4378686" y="4292344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2E2207C-3B2C-718A-B046-88991E7C133E}"/>
              </a:ext>
            </a:extLst>
          </p:cNvPr>
          <p:cNvSpPr/>
          <p:nvPr/>
        </p:nvSpPr>
        <p:spPr>
          <a:xfrm>
            <a:off x="4378686" y="4776438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CAE9E88-8FDE-6E99-CF1F-E686092EEE75}"/>
              </a:ext>
            </a:extLst>
          </p:cNvPr>
          <p:cNvCxnSpPr>
            <a:cxnSpLocks/>
            <a:stCxn id="50" idx="3"/>
            <a:endCxn id="137" idx="1"/>
          </p:cNvCxnSpPr>
          <p:nvPr/>
        </p:nvCxnSpPr>
        <p:spPr>
          <a:xfrm flipV="1">
            <a:off x="3501684" y="4441032"/>
            <a:ext cx="877002" cy="4707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0255925-36CE-59F1-3620-4662168BA276}"/>
              </a:ext>
            </a:extLst>
          </p:cNvPr>
          <p:cNvSpPr/>
          <p:nvPr/>
        </p:nvSpPr>
        <p:spPr>
          <a:xfrm>
            <a:off x="5600667" y="3699766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A1B0CC8-0D6A-A946-DC5D-B346E5951B11}"/>
              </a:ext>
            </a:extLst>
          </p:cNvPr>
          <p:cNvCxnSpPr>
            <a:cxnSpLocks/>
          </p:cNvCxnSpPr>
          <p:nvPr/>
        </p:nvCxnSpPr>
        <p:spPr>
          <a:xfrm flipV="1">
            <a:off x="4693057" y="3836076"/>
            <a:ext cx="890294" cy="20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772D8ED-FC5A-6DCC-DBCD-DB1FD199B059}"/>
              </a:ext>
            </a:extLst>
          </p:cNvPr>
          <p:cNvCxnSpPr>
            <a:cxnSpLocks/>
          </p:cNvCxnSpPr>
          <p:nvPr/>
        </p:nvCxnSpPr>
        <p:spPr>
          <a:xfrm flipV="1">
            <a:off x="4693057" y="3331959"/>
            <a:ext cx="890294" cy="524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왼쪽 중괄호[L] 148">
            <a:extLst>
              <a:ext uri="{FF2B5EF4-FFF2-40B4-BE49-F238E27FC236}">
                <a16:creationId xmlns:a16="http://schemas.microsoft.com/office/drawing/2014/main" id="{69600C14-5917-43CA-BCC5-11471E54796C}"/>
              </a:ext>
            </a:extLst>
          </p:cNvPr>
          <p:cNvSpPr/>
          <p:nvPr/>
        </p:nvSpPr>
        <p:spPr>
          <a:xfrm>
            <a:off x="2872001" y="3088613"/>
            <a:ext cx="311130" cy="181490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왼쪽 중괄호[L] 149">
            <a:extLst>
              <a:ext uri="{FF2B5EF4-FFF2-40B4-BE49-F238E27FC236}">
                <a16:creationId xmlns:a16="http://schemas.microsoft.com/office/drawing/2014/main" id="{D5E7CDDA-F097-C425-1DAF-F8A1B66A9449}"/>
              </a:ext>
            </a:extLst>
          </p:cNvPr>
          <p:cNvSpPr/>
          <p:nvPr/>
        </p:nvSpPr>
        <p:spPr>
          <a:xfrm>
            <a:off x="5257405" y="2597758"/>
            <a:ext cx="311130" cy="73420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369D22-0DD4-13B0-7B98-E564F6CEC015}"/>
              </a:ext>
            </a:extLst>
          </p:cNvPr>
          <p:cNvSpPr txBox="1"/>
          <p:nvPr/>
        </p:nvSpPr>
        <p:spPr>
          <a:xfrm>
            <a:off x="2466928" y="3817877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(1)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920FF6-8564-FBEA-2462-04EC9A1D93D2}"/>
              </a:ext>
            </a:extLst>
          </p:cNvPr>
          <p:cNvSpPr txBox="1"/>
          <p:nvPr/>
        </p:nvSpPr>
        <p:spPr>
          <a:xfrm>
            <a:off x="4852390" y="2814665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(2)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08A054-37BF-1D18-99AF-D65A9C07E5C6}"/>
              </a:ext>
            </a:extLst>
          </p:cNvPr>
          <p:cNvSpPr txBox="1"/>
          <p:nvPr/>
        </p:nvSpPr>
        <p:spPr>
          <a:xfrm>
            <a:off x="6736893" y="2181063"/>
            <a:ext cx="2398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 </a:t>
            </a:r>
            <a:r>
              <a:rPr lang="ko-Kore-KR" altLang="en-US" sz="1600" b="1" dirty="0">
                <a:solidFill>
                  <a:srgbClr val="C00000"/>
                </a:solidFill>
              </a:rPr>
              <a:t>잠재적 고객 손실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C00000"/>
                </a:solidFill>
              </a:rPr>
              <a:t>: </a:t>
            </a:r>
            <a:r>
              <a:rPr lang="ko-Kore-KR" altLang="en-US" sz="1600" b="1" dirty="0">
                <a:solidFill>
                  <a:srgbClr val="C00000"/>
                </a:solidFill>
              </a:rPr>
              <a:t>침식효과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</a:t>
            </a:r>
            <a:r>
              <a:rPr lang="ko-Kore-KR" altLang="en-US" sz="1600" b="1" dirty="0">
                <a:solidFill>
                  <a:srgbClr val="C00000"/>
                </a:solidFill>
              </a:rPr>
              <a:t> 기존 제품과 차별화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DA183E8-F789-00DC-7518-C2D45E915F54}"/>
              </a:ext>
            </a:extLst>
          </p:cNvPr>
          <p:cNvSpPr txBox="1"/>
          <p:nvPr/>
        </p:nvSpPr>
        <p:spPr>
          <a:xfrm>
            <a:off x="6168242" y="2204515"/>
            <a:ext cx="4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/>
              <a:t>…</a:t>
            </a:r>
            <a:endParaRPr lang="ko-Kore-KR" altLang="en-US" sz="28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013E84C-E714-B4D0-B407-A8F0096C99BE}"/>
              </a:ext>
            </a:extLst>
          </p:cNvPr>
          <p:cNvSpPr txBox="1"/>
          <p:nvPr/>
        </p:nvSpPr>
        <p:spPr>
          <a:xfrm>
            <a:off x="6168242" y="2913499"/>
            <a:ext cx="4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/>
              <a:t>…</a:t>
            </a:r>
            <a:endParaRPr lang="ko-Kore-KR" altLang="en-US" sz="28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5EC56F2-E5E1-63D6-C6E6-E00FFA760C9F}"/>
              </a:ext>
            </a:extLst>
          </p:cNvPr>
          <p:cNvSpPr txBox="1"/>
          <p:nvPr/>
        </p:nvSpPr>
        <p:spPr>
          <a:xfrm>
            <a:off x="256615" y="-487137"/>
            <a:ext cx="9752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BFBFBF"/>
                </a:solidFill>
              </a:rPr>
              <a:t>Cf) </a:t>
            </a:r>
            <a:r>
              <a:rPr lang="ko-Kore-KR" altLang="en-US" sz="1600" dirty="0">
                <a:solidFill>
                  <a:srgbClr val="BFBFBF"/>
                </a:solidFill>
              </a:rPr>
              <a:t>제품은 최근</a:t>
            </a:r>
            <a:r>
              <a:rPr lang="en-US" altLang="ko-Kore-KR" sz="1600" dirty="0">
                <a:solidFill>
                  <a:srgbClr val="BFBFBF"/>
                </a:solidFill>
              </a:rPr>
              <a:t> </a:t>
            </a:r>
            <a:r>
              <a:rPr lang="ko-Kore-KR" altLang="en-US" sz="1600" dirty="0">
                <a:solidFill>
                  <a:srgbClr val="BFBFBF"/>
                </a:solidFill>
              </a:rPr>
              <a:t>신제품이 나와도</a:t>
            </a:r>
            <a:r>
              <a:rPr lang="en-US" altLang="ko-Kore-KR" sz="1600" dirty="0">
                <a:solidFill>
                  <a:srgbClr val="BFBFBF"/>
                </a:solidFill>
              </a:rPr>
              <a:t>, </a:t>
            </a:r>
            <a:r>
              <a:rPr lang="ko-Kore-KR" altLang="en-US" sz="1600" dirty="0">
                <a:solidFill>
                  <a:srgbClr val="BFBFBF"/>
                </a:solidFill>
              </a:rPr>
              <a:t>그 이전 제품도 동시에 판매</a:t>
            </a:r>
            <a:r>
              <a:rPr lang="en-US" altLang="ko-Kore-KR" sz="1600" dirty="0">
                <a:solidFill>
                  <a:srgbClr val="BFBFBF"/>
                </a:solidFill>
              </a:rPr>
              <a:t> </a:t>
            </a:r>
            <a:r>
              <a:rPr lang="en-US" altLang="ko-Kore-KR" sz="1600" dirty="0">
                <a:solidFill>
                  <a:srgbClr val="BFBFBF"/>
                </a:solidFill>
                <a:sym typeface="Wingdings" pitchFamily="2" charset="2"/>
              </a:rPr>
              <a:t> </a:t>
            </a:r>
            <a:r>
              <a:rPr lang="ko-Kore-KR" altLang="en-US" sz="1600" b="1" dirty="0">
                <a:solidFill>
                  <a:srgbClr val="7030A0"/>
                </a:solidFill>
                <a:sym typeface="Wingdings" pitchFamily="2" charset="2"/>
              </a:rPr>
              <a:t>두 시리즈 사이에서의 생산 중요</a:t>
            </a:r>
            <a:r>
              <a:rPr lang="en-US" altLang="ko-Kore-KR" sz="1600" dirty="0">
                <a:solidFill>
                  <a:srgbClr val="7030A0"/>
                </a:solidFill>
                <a:sym typeface="Wingdings" pitchFamily="2" charset="2"/>
              </a:rPr>
              <a:t>? (Too much)</a:t>
            </a:r>
            <a:endParaRPr lang="ko-Kore-KR" altLang="en-US" sz="1600" dirty="0">
              <a:solidFill>
                <a:srgbClr val="7030A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3126562-8D73-0322-B57A-CB9F52450EED}"/>
              </a:ext>
            </a:extLst>
          </p:cNvPr>
          <p:cNvSpPr/>
          <p:nvPr/>
        </p:nvSpPr>
        <p:spPr>
          <a:xfrm>
            <a:off x="6625088" y="4702881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N</a:t>
            </a:r>
            <a:endParaRPr kumimoji="1" lang="ko-Kore-KR" alt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3285976-5122-E3CD-26E3-00E3D9F9457B}"/>
              </a:ext>
            </a:extLst>
          </p:cNvPr>
          <p:cNvSpPr txBox="1"/>
          <p:nvPr/>
        </p:nvSpPr>
        <p:spPr>
          <a:xfrm>
            <a:off x="6606959" y="1807512"/>
            <a:ext cx="2639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b="1" dirty="0">
                <a:solidFill>
                  <a:srgbClr val="C00000"/>
                </a:solidFill>
              </a:rPr>
              <a:t>시장 포지셔닝 이슈 </a:t>
            </a:r>
            <a:r>
              <a:rPr lang="en-US" altLang="ko-Kore-KR" sz="1600" b="1" dirty="0">
                <a:solidFill>
                  <a:srgbClr val="C00000"/>
                </a:solidFill>
              </a:rPr>
              <a:t>[</a:t>
            </a:r>
            <a:r>
              <a:rPr lang="ko-Kore-KR" altLang="en-US" sz="1600" b="1" dirty="0">
                <a:solidFill>
                  <a:srgbClr val="C00000"/>
                </a:solidFill>
              </a:rPr>
              <a:t>수요</a:t>
            </a:r>
            <a:r>
              <a:rPr lang="en-US" altLang="ko-Kore-KR" sz="1600" b="1" dirty="0">
                <a:solidFill>
                  <a:srgbClr val="C00000"/>
                </a:solidFill>
              </a:rPr>
              <a:t>]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E19ED-0C9B-623C-7D0C-A90F87D0357F}"/>
              </a:ext>
            </a:extLst>
          </p:cNvPr>
          <p:cNvSpPr txBox="1"/>
          <p:nvPr/>
        </p:nvSpPr>
        <p:spPr>
          <a:xfrm>
            <a:off x="6748111" y="3704086"/>
            <a:ext cx="238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비용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물량</a:t>
            </a:r>
            <a:r>
              <a:rPr lang="en-US" altLang="ko-KR" sz="1600" b="1" dirty="0">
                <a:solidFill>
                  <a:srgbClr val="0070C0"/>
                </a:solidFill>
              </a:rPr>
              <a:t> / </a:t>
            </a:r>
            <a:r>
              <a:rPr lang="ko-KR" altLang="en-US" sz="1600" b="1" dirty="0">
                <a:solidFill>
                  <a:srgbClr val="0070C0"/>
                </a:solidFill>
              </a:rPr>
              <a:t>위험성</a:t>
            </a:r>
            <a:r>
              <a:rPr lang="en-US" altLang="ko-KR" sz="1600" b="1" dirty="0">
                <a:solidFill>
                  <a:srgbClr val="0070C0"/>
                </a:solidFill>
              </a:rPr>
              <a:t>/ </a:t>
            </a:r>
            <a:r>
              <a:rPr lang="ko-KR" altLang="en-US" sz="1600" b="1" dirty="0">
                <a:solidFill>
                  <a:srgbClr val="0070C0"/>
                </a:solidFill>
              </a:rPr>
              <a:t>붕괴</a:t>
            </a:r>
            <a:endParaRPr lang="ko-Kore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CF59C-C764-1110-19B8-EC26BBB57BE2}"/>
              </a:ext>
            </a:extLst>
          </p:cNvPr>
          <p:cNvSpPr txBox="1"/>
          <p:nvPr/>
        </p:nvSpPr>
        <p:spPr>
          <a:xfrm>
            <a:off x="6606959" y="3343113"/>
            <a:ext cx="1955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b="1" dirty="0">
                <a:solidFill>
                  <a:srgbClr val="0070C0"/>
                </a:solidFill>
              </a:rPr>
              <a:t>제품별 차별화 전략</a:t>
            </a:r>
          </a:p>
        </p:txBody>
      </p:sp>
      <p:sp>
        <p:nvSpPr>
          <p:cNvPr id="36" name="왼쪽 중괄호[L] 35">
            <a:extLst>
              <a:ext uri="{FF2B5EF4-FFF2-40B4-BE49-F238E27FC236}">
                <a16:creationId xmlns:a16="http://schemas.microsoft.com/office/drawing/2014/main" id="{64D4DF34-229F-CBCC-3814-873C1CDA45CD}"/>
              </a:ext>
            </a:extLst>
          </p:cNvPr>
          <p:cNvSpPr/>
          <p:nvPr/>
        </p:nvSpPr>
        <p:spPr>
          <a:xfrm rot="16200000">
            <a:off x="2605465" y="4629476"/>
            <a:ext cx="311130" cy="1211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C145E-0C3E-27CA-D115-EACBAE02AE9B}"/>
              </a:ext>
            </a:extLst>
          </p:cNvPr>
          <p:cNvSpPr txBox="1"/>
          <p:nvPr/>
        </p:nvSpPr>
        <p:spPr>
          <a:xfrm>
            <a:off x="2547312" y="5365428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en-US" altLang="ko-Kore-KR" sz="1600" b="1" dirty="0">
                <a:solidFill>
                  <a:srgbClr val="C00000"/>
                </a:solidFill>
              </a:rPr>
              <a:t>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670DF266-5D83-08DD-248C-8088DCDCC335}"/>
              </a:ext>
            </a:extLst>
          </p:cNvPr>
          <p:cNvSpPr/>
          <p:nvPr/>
        </p:nvSpPr>
        <p:spPr>
          <a:xfrm>
            <a:off x="377188" y="256045"/>
            <a:ext cx="73272" cy="4572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4E3F-B1C5-2EBB-9F9C-E9903FD1063C}"/>
              </a:ext>
            </a:extLst>
          </p:cNvPr>
          <p:cNvSpPr txBox="1"/>
          <p:nvPr/>
        </p:nvSpPr>
        <p:spPr>
          <a:xfrm>
            <a:off x="256615" y="-849340"/>
            <a:ext cx="8913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가정</a:t>
            </a:r>
            <a:r>
              <a:rPr lang="en-US" altLang="ko-Kore-KR" sz="1600" dirty="0">
                <a:solidFill>
                  <a:srgbClr val="BFBFBF"/>
                </a:solidFill>
              </a:rPr>
              <a:t>) </a:t>
            </a:r>
            <a:r>
              <a:rPr lang="ko-KR" altLang="en-US" sz="1600" dirty="0">
                <a:solidFill>
                  <a:srgbClr val="BFBFBF"/>
                </a:solidFill>
              </a:rPr>
              <a:t>핵심 부품 이 아닌</a:t>
            </a:r>
            <a:r>
              <a:rPr lang="en-US" altLang="ko-KR" sz="1600" dirty="0">
                <a:solidFill>
                  <a:srgbClr val="BFBFBF"/>
                </a:solidFill>
              </a:rPr>
              <a:t>, unique</a:t>
            </a:r>
            <a:r>
              <a:rPr lang="ko-KR" altLang="en-US" sz="1600" dirty="0">
                <a:solidFill>
                  <a:srgbClr val="BFBFBF"/>
                </a:solidFill>
              </a:rPr>
              <a:t> </a:t>
            </a:r>
            <a:r>
              <a:rPr lang="en-US" altLang="ko-KR" sz="1600" dirty="0">
                <a:solidFill>
                  <a:srgbClr val="BFBFBF"/>
                </a:solidFill>
              </a:rPr>
              <a:t>module</a:t>
            </a:r>
            <a:r>
              <a:rPr lang="ko-KR" altLang="en-US" sz="1600" dirty="0">
                <a:solidFill>
                  <a:srgbClr val="BFBFBF"/>
                </a:solidFill>
              </a:rPr>
              <a:t> 의 업그레이드로 인한 전체 </a:t>
            </a:r>
            <a:r>
              <a:rPr lang="en-US" altLang="ko-KR" sz="1600" dirty="0">
                <a:solidFill>
                  <a:srgbClr val="BFBFBF"/>
                </a:solidFill>
              </a:rPr>
              <a:t>performance</a:t>
            </a:r>
            <a:r>
              <a:rPr lang="ko-KR" altLang="en-US" sz="1600" dirty="0">
                <a:solidFill>
                  <a:srgbClr val="BFBFBF"/>
                </a:solidFill>
              </a:rPr>
              <a:t>는 크게 상향은 못함</a:t>
            </a:r>
            <a:r>
              <a:rPr lang="en-US" altLang="ko-KR" sz="1600" dirty="0">
                <a:solidFill>
                  <a:srgbClr val="BFBFBF"/>
                </a:solidFill>
              </a:rPr>
              <a:t>.</a:t>
            </a:r>
            <a:endParaRPr lang="ko-Kore-KR" altLang="en-US" sz="1600" dirty="0">
              <a:solidFill>
                <a:srgbClr val="7030A0"/>
              </a:solidFill>
            </a:endParaRPr>
          </a:p>
        </p:txBody>
      </p:sp>
      <p:sp>
        <p:nvSpPr>
          <p:cNvPr id="19" name="십자형[C] 18">
            <a:extLst>
              <a:ext uri="{FF2B5EF4-FFF2-40B4-BE49-F238E27FC236}">
                <a16:creationId xmlns:a16="http://schemas.microsoft.com/office/drawing/2014/main" id="{37AC700C-B076-21F0-1F86-42FEAC4D4F7E}"/>
              </a:ext>
            </a:extLst>
          </p:cNvPr>
          <p:cNvSpPr/>
          <p:nvPr/>
        </p:nvSpPr>
        <p:spPr>
          <a:xfrm rot="2663217">
            <a:off x="3867551" y="4793014"/>
            <a:ext cx="280414" cy="280414"/>
          </a:xfrm>
          <a:prstGeom prst="plus">
            <a:avLst>
              <a:gd name="adj" fmla="val 408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90">
            <a:extLst>
              <a:ext uri="{FF2B5EF4-FFF2-40B4-BE49-F238E27FC236}">
                <a16:creationId xmlns:a16="http://schemas.microsoft.com/office/drawing/2014/main" id="{403299CF-E400-119B-0C94-C657AF64E7E2}"/>
              </a:ext>
            </a:extLst>
          </p:cNvPr>
          <p:cNvSpPr/>
          <p:nvPr/>
        </p:nvSpPr>
        <p:spPr>
          <a:xfrm>
            <a:off x="6655673" y="3292440"/>
            <a:ext cx="2387048" cy="1003516"/>
          </a:xfrm>
          <a:prstGeom prst="roundRect">
            <a:avLst/>
          </a:prstGeom>
          <a:solidFill>
            <a:srgbClr val="949494">
              <a:alpha val="5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6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E6AE99-85BA-C05B-40DB-9D22D198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32D970-1DE1-94AE-DBE6-5D2BDDB2D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56872-D7F3-978E-24CB-47FCD46A4D46}"/>
              </a:ext>
            </a:extLst>
          </p:cNvPr>
          <p:cNvSpPr txBox="1"/>
          <p:nvPr/>
        </p:nvSpPr>
        <p:spPr>
          <a:xfrm>
            <a:off x="452366" y="63004"/>
            <a:ext cx="8536246" cy="156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600" dirty="0"/>
              <a:t>장기적인 관점에서 </a:t>
            </a:r>
            <a:r>
              <a:rPr lang="en-US" altLang="ko-Kore-KR" sz="1600" dirty="0"/>
              <a:t>profit</a:t>
            </a:r>
            <a:r>
              <a:rPr lang="ko-Kore-KR" altLang="en-US" sz="1600" dirty="0"/>
              <a:t>을 </a:t>
            </a:r>
            <a:r>
              <a:rPr lang="en-US" altLang="ko-Kore-KR" sz="1600" dirty="0"/>
              <a:t>maximization </a:t>
            </a:r>
            <a:r>
              <a:rPr lang="ko-Kore-KR" altLang="en-US" sz="1600" dirty="0"/>
              <a:t>하는 </a:t>
            </a:r>
            <a:r>
              <a:rPr lang="ko-Kore-KR" altLang="en-US" sz="1600" b="1" dirty="0">
                <a:solidFill>
                  <a:srgbClr val="7030A0"/>
                </a:solidFill>
              </a:rPr>
              <a:t>동적 의사결정</a:t>
            </a:r>
            <a:r>
              <a:rPr lang="en-US" altLang="en-US" sz="1600" b="1" dirty="0">
                <a:solidFill>
                  <a:srgbClr val="7030A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연속되는 제품군의 </a:t>
            </a:r>
            <a:r>
              <a:rPr lang="en-US" altLang="ko-Kore-KR" sz="1600" b="1" dirty="0">
                <a:solidFill>
                  <a:srgbClr val="7030A0"/>
                </a:solidFill>
              </a:rPr>
              <a:t>Markov Property</a:t>
            </a:r>
            <a:r>
              <a:rPr lang="ko-KR" altLang="en-US" sz="1600" dirty="0"/>
              <a:t>를 고려한 </a:t>
            </a:r>
            <a:r>
              <a:rPr lang="en-US" altLang="ko-KR" sz="1600" dirty="0"/>
              <a:t>market positioning problem </a:t>
            </a:r>
            <a:r>
              <a:rPr lang="en-US" altLang="ko-KR" sz="1600" dirty="0">
                <a:solidFill>
                  <a:srgbClr val="C00000"/>
                </a:solidFill>
              </a:rPr>
              <a:t>with core module selection </a:t>
            </a:r>
            <a:br>
              <a:rPr lang="en-US" altLang="ko-KR" sz="1600" dirty="0"/>
            </a:br>
            <a:r>
              <a:rPr lang="en-US" altLang="ko-KR" sz="1600" dirty="0"/>
              <a:t>			       [for max profit and risk management]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/>
              <a:t>여기서의 </a:t>
            </a:r>
            <a:r>
              <a:rPr lang="en-US" altLang="ko-KR" sz="1800" b="1" dirty="0"/>
              <a:t>profit</a:t>
            </a:r>
            <a:r>
              <a:rPr lang="ko-KR" altLang="en-US" sz="1800" dirty="0"/>
              <a:t>이란</a:t>
            </a:r>
            <a:r>
              <a:rPr lang="en-US" altLang="ko-KR" b="1" dirty="0"/>
              <a:t> </a:t>
            </a:r>
            <a:r>
              <a:rPr lang="en-US" altLang="ko-KR" sz="1800" b="1" dirty="0"/>
              <a:t>[</a:t>
            </a:r>
            <a:r>
              <a:rPr lang="ko-KR" altLang="en-US" sz="1800" b="1" dirty="0"/>
              <a:t>단순 </a:t>
            </a:r>
            <a:r>
              <a:rPr lang="ko-KR" altLang="en-US" sz="1800" b="1" dirty="0">
                <a:solidFill>
                  <a:srgbClr val="C00000"/>
                </a:solidFill>
              </a:rPr>
              <a:t>수익</a:t>
            </a:r>
            <a:r>
              <a:rPr lang="en-US" altLang="ko-KR" sz="1800" b="1" dirty="0"/>
              <a:t>/Cost/market share/</a:t>
            </a:r>
            <a:r>
              <a:rPr lang="en-US" altLang="ko-KR" b="1" dirty="0"/>
              <a:t>Sales/</a:t>
            </a:r>
            <a:r>
              <a:rPr lang="en-US" altLang="ko-KR" b="1" dirty="0">
                <a:solidFill>
                  <a:srgbClr val="C00000"/>
                </a:solidFill>
              </a:rPr>
              <a:t>Risk].</a:t>
            </a:r>
            <a:endParaRPr lang="en-US" altLang="ko-KR" sz="18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472080B5-9E9E-B59D-8472-132D7A19F9E4}"/>
              </a:ext>
            </a:extLst>
          </p:cNvPr>
          <p:cNvCxnSpPr>
            <a:cxnSpLocks/>
          </p:cNvCxnSpPr>
          <p:nvPr/>
        </p:nvCxnSpPr>
        <p:spPr>
          <a:xfrm flipV="1">
            <a:off x="966950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4B38F3E-8E50-9338-8EFC-6B17F859E44C}"/>
              </a:ext>
            </a:extLst>
          </p:cNvPr>
          <p:cNvCxnSpPr>
            <a:cxnSpLocks/>
          </p:cNvCxnSpPr>
          <p:nvPr/>
        </p:nvCxnSpPr>
        <p:spPr>
          <a:xfrm flipV="1">
            <a:off x="6966605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4BE5CBB-9B90-3490-966A-541A632FFED4}"/>
              </a:ext>
            </a:extLst>
          </p:cNvPr>
          <p:cNvCxnSpPr>
            <a:cxnSpLocks/>
          </p:cNvCxnSpPr>
          <p:nvPr/>
        </p:nvCxnSpPr>
        <p:spPr>
          <a:xfrm flipV="1">
            <a:off x="5766674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581E3CD-5A11-19E8-A8FA-8D3C39B91CED}"/>
              </a:ext>
            </a:extLst>
          </p:cNvPr>
          <p:cNvCxnSpPr>
            <a:cxnSpLocks/>
          </p:cNvCxnSpPr>
          <p:nvPr/>
        </p:nvCxnSpPr>
        <p:spPr>
          <a:xfrm flipV="1">
            <a:off x="4566743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3B52801D-5343-1F77-A089-DC2FA7FBF1C4}"/>
              </a:ext>
            </a:extLst>
          </p:cNvPr>
          <p:cNvCxnSpPr>
            <a:cxnSpLocks/>
          </p:cNvCxnSpPr>
          <p:nvPr/>
        </p:nvCxnSpPr>
        <p:spPr>
          <a:xfrm flipV="1">
            <a:off x="3366812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4DD62AE-4896-342F-FF05-BD28ADEC4CA0}"/>
              </a:ext>
            </a:extLst>
          </p:cNvPr>
          <p:cNvCxnSpPr>
            <a:cxnSpLocks/>
          </p:cNvCxnSpPr>
          <p:nvPr/>
        </p:nvCxnSpPr>
        <p:spPr>
          <a:xfrm flipV="1">
            <a:off x="2166881" y="5871907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10740D-67F7-DFED-91FA-D1C6631EB3F3}"/>
              </a:ext>
            </a:extLst>
          </p:cNvPr>
          <p:cNvSpPr/>
          <p:nvPr/>
        </p:nvSpPr>
        <p:spPr>
          <a:xfrm>
            <a:off x="2016640" y="5144132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2AAD53-8A28-2E6B-282D-74B392AD6410}"/>
              </a:ext>
            </a:extLst>
          </p:cNvPr>
          <p:cNvSpPr/>
          <p:nvPr/>
        </p:nvSpPr>
        <p:spPr>
          <a:xfrm>
            <a:off x="2016640" y="3829095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35B04-05FB-3432-D9F8-2860C8FD357C}"/>
              </a:ext>
            </a:extLst>
          </p:cNvPr>
          <p:cNvSpPr txBox="1"/>
          <p:nvPr/>
        </p:nvSpPr>
        <p:spPr>
          <a:xfrm>
            <a:off x="765053" y="6278719"/>
            <a:ext cx="45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</a:t>
            </a:r>
            <a:endParaRPr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9E1533-7BEF-925A-E3BC-87CC6A6455A4}"/>
              </a:ext>
            </a:extLst>
          </p:cNvPr>
          <p:cNvSpPr txBox="1"/>
          <p:nvPr/>
        </p:nvSpPr>
        <p:spPr>
          <a:xfrm>
            <a:off x="1931700" y="627871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T+1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E5D86-43DE-935F-0035-84DC5B520AB0}"/>
              </a:ext>
            </a:extLst>
          </p:cNvPr>
          <p:cNvSpPr txBox="1"/>
          <p:nvPr/>
        </p:nvSpPr>
        <p:spPr>
          <a:xfrm>
            <a:off x="3108859" y="627871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T+2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217D7E-9DC8-5E52-32E9-F7B74A55846E}"/>
              </a:ext>
            </a:extLst>
          </p:cNvPr>
          <p:cNvSpPr txBox="1"/>
          <p:nvPr/>
        </p:nvSpPr>
        <p:spPr>
          <a:xfrm>
            <a:off x="4317549" y="627871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T+3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14D70-E689-E090-DFAA-622D6A87D346}"/>
              </a:ext>
            </a:extLst>
          </p:cNvPr>
          <p:cNvSpPr txBox="1"/>
          <p:nvPr/>
        </p:nvSpPr>
        <p:spPr>
          <a:xfrm>
            <a:off x="5463176" y="627871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T+4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8C9FC-3D0C-BFB7-93E3-143302D15F0A}"/>
              </a:ext>
            </a:extLst>
          </p:cNvPr>
          <p:cNvSpPr txBox="1"/>
          <p:nvPr/>
        </p:nvSpPr>
        <p:spPr>
          <a:xfrm>
            <a:off x="6623919" y="627871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T+N</a:t>
            </a:r>
            <a:endParaRPr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7512BD-4063-3744-5D4C-AFF3BA0C5FB8}"/>
              </a:ext>
            </a:extLst>
          </p:cNvPr>
          <p:cNvSpPr/>
          <p:nvPr/>
        </p:nvSpPr>
        <p:spPr>
          <a:xfrm>
            <a:off x="3204309" y="3035983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7AC7CE-E7CB-F6D7-0033-CA6D94AF8E0C}"/>
              </a:ext>
            </a:extLst>
          </p:cNvPr>
          <p:cNvSpPr/>
          <p:nvPr/>
        </p:nvSpPr>
        <p:spPr>
          <a:xfrm>
            <a:off x="4391978" y="2488324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A1376F2-604E-AFE1-72D4-343169511517}"/>
              </a:ext>
            </a:extLst>
          </p:cNvPr>
          <p:cNvSpPr/>
          <p:nvPr/>
        </p:nvSpPr>
        <p:spPr>
          <a:xfrm>
            <a:off x="5600667" y="1866298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EA3127-ADBF-EDF2-0F6C-A7FD6EB29D52}"/>
              </a:ext>
            </a:extLst>
          </p:cNvPr>
          <p:cNvSpPr/>
          <p:nvPr/>
        </p:nvSpPr>
        <p:spPr>
          <a:xfrm>
            <a:off x="3204309" y="4935780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916407B-8788-CEF0-7E71-CD81AF488FDB}"/>
              </a:ext>
            </a:extLst>
          </p:cNvPr>
          <p:cNvSpPr/>
          <p:nvPr/>
        </p:nvSpPr>
        <p:spPr>
          <a:xfrm>
            <a:off x="5585635" y="2879487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4</a:t>
            </a:r>
            <a:endParaRPr kumimoji="1" lang="ko-Kore-KR" altLang="en-US" b="1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4DFB7B1-3966-308A-B0FC-1F7B41296115}"/>
              </a:ext>
            </a:extLst>
          </p:cNvPr>
          <p:cNvCxnSpPr>
            <a:cxnSpLocks/>
          </p:cNvCxnSpPr>
          <p:nvPr/>
        </p:nvCxnSpPr>
        <p:spPr>
          <a:xfrm>
            <a:off x="966950" y="6047955"/>
            <a:ext cx="61770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A396D5-BB58-DF96-DA40-C99C9B573774}"/>
              </a:ext>
            </a:extLst>
          </p:cNvPr>
          <p:cNvCxnSpPr>
            <a:cxnSpLocks/>
          </p:cNvCxnSpPr>
          <p:nvPr/>
        </p:nvCxnSpPr>
        <p:spPr>
          <a:xfrm flipV="1">
            <a:off x="966950" y="2089419"/>
            <a:ext cx="0" cy="3958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4AAED7-DEBA-18EB-BC4C-266A71856278}"/>
              </a:ext>
            </a:extLst>
          </p:cNvPr>
          <p:cNvSpPr txBox="1"/>
          <p:nvPr/>
        </p:nvSpPr>
        <p:spPr>
          <a:xfrm rot="16200000">
            <a:off x="-51873" y="2560990"/>
            <a:ext cx="1383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Performance</a:t>
            </a:r>
            <a:endParaRPr lang="ko-Kore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EBCE27-B1AD-C1C3-582F-79B1BC95EFD0}"/>
              </a:ext>
            </a:extLst>
          </p:cNvPr>
          <p:cNvSpPr txBox="1"/>
          <p:nvPr/>
        </p:nvSpPr>
        <p:spPr>
          <a:xfrm>
            <a:off x="7008550" y="4545317"/>
            <a:ext cx="223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/>
              <a:t>: </a:t>
            </a:r>
            <a:r>
              <a:rPr lang="en-US" altLang="ko-Kore-KR" dirty="0"/>
              <a:t>Ma</a:t>
            </a:r>
            <a:r>
              <a:rPr lang="en-US" altLang="ko-KR" dirty="0"/>
              <a:t>rket </a:t>
            </a:r>
            <a:r>
              <a:rPr lang="en-US" altLang="ko-Kore-KR" sz="1800" dirty="0"/>
              <a:t>Segment</a:t>
            </a:r>
            <a:br>
              <a:rPr lang="en-US" altLang="ko-KR" dirty="0"/>
            </a:br>
            <a:r>
              <a:rPr lang="en-US" altLang="ko-KR" dirty="0"/>
              <a:t>: Version of Core Comp.</a:t>
            </a:r>
            <a:endParaRPr lang="ko-Kore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2CF957-382D-1F68-AD6A-5D0579429AF8}"/>
              </a:ext>
            </a:extLst>
          </p:cNvPr>
          <p:cNvSpPr/>
          <p:nvPr/>
        </p:nvSpPr>
        <p:spPr>
          <a:xfrm>
            <a:off x="3204309" y="353581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EA89C38-5658-773D-B5E1-2ADE849E2595}"/>
              </a:ext>
            </a:extLst>
          </p:cNvPr>
          <p:cNvCxnSpPr>
            <a:cxnSpLocks/>
            <a:stCxn id="21" idx="3"/>
            <a:endCxn id="75" idx="1"/>
          </p:cNvCxnSpPr>
          <p:nvPr/>
        </p:nvCxnSpPr>
        <p:spPr>
          <a:xfrm flipV="1">
            <a:off x="2314015" y="3684500"/>
            <a:ext cx="890294" cy="2932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A366F52-516A-8357-4827-BE90B88CB113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2314015" y="3184671"/>
            <a:ext cx="890294" cy="793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ECC6906-15CF-CC67-9EFC-7D5A82462D29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501684" y="2637012"/>
            <a:ext cx="890294" cy="5476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5AA6F76-A40F-BA54-053C-58563ECA71AC}"/>
              </a:ext>
            </a:extLst>
          </p:cNvPr>
          <p:cNvSpPr/>
          <p:nvPr/>
        </p:nvSpPr>
        <p:spPr>
          <a:xfrm>
            <a:off x="4386422" y="2859019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F334358-5FEE-2A20-5CC8-263ED9E64147}"/>
              </a:ext>
            </a:extLst>
          </p:cNvPr>
          <p:cNvCxnSpPr>
            <a:cxnSpLocks/>
            <a:stCxn id="31" idx="3"/>
            <a:endCxn id="99" idx="1"/>
          </p:cNvCxnSpPr>
          <p:nvPr/>
        </p:nvCxnSpPr>
        <p:spPr>
          <a:xfrm flipV="1">
            <a:off x="3501684" y="3007707"/>
            <a:ext cx="884738" cy="1769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27DF15C-D4DA-76B0-7F22-BBF7EE721E41}"/>
              </a:ext>
            </a:extLst>
          </p:cNvPr>
          <p:cNvCxnSpPr>
            <a:cxnSpLocks/>
            <a:stCxn id="32" idx="3"/>
            <a:endCxn id="126" idx="1"/>
          </p:cNvCxnSpPr>
          <p:nvPr/>
        </p:nvCxnSpPr>
        <p:spPr>
          <a:xfrm flipV="1">
            <a:off x="4689353" y="2425959"/>
            <a:ext cx="911314" cy="211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BCBD71F-B969-4B0C-3DCA-DEB3E154FAC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689353" y="2014986"/>
            <a:ext cx="911314" cy="6220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A42A1DB-0BB6-34C2-8BDA-9654BA1CC2CA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2314015" y="5084468"/>
            <a:ext cx="890294" cy="2083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955145B6-AD25-E120-438B-8914BF690137}"/>
              </a:ext>
            </a:extLst>
          </p:cNvPr>
          <p:cNvCxnSpPr>
            <a:cxnSpLocks/>
            <a:stCxn id="18" idx="3"/>
            <a:endCxn id="118" idx="1"/>
          </p:cNvCxnSpPr>
          <p:nvPr/>
        </p:nvCxnSpPr>
        <p:spPr>
          <a:xfrm flipV="1">
            <a:off x="2314015" y="4556985"/>
            <a:ext cx="890294" cy="73583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240A273-CFFA-7B98-CB67-5C8A6CA98D49}"/>
              </a:ext>
            </a:extLst>
          </p:cNvPr>
          <p:cNvSpPr/>
          <p:nvPr/>
        </p:nvSpPr>
        <p:spPr>
          <a:xfrm>
            <a:off x="3204309" y="4408297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21" name="왼쪽 중괄호[L] 120">
            <a:extLst>
              <a:ext uri="{FF2B5EF4-FFF2-40B4-BE49-F238E27FC236}">
                <a16:creationId xmlns:a16="http://schemas.microsoft.com/office/drawing/2014/main" id="{22C830DB-AC83-0066-6194-46F743106211}"/>
              </a:ext>
            </a:extLst>
          </p:cNvPr>
          <p:cNvSpPr/>
          <p:nvPr/>
        </p:nvSpPr>
        <p:spPr>
          <a:xfrm>
            <a:off x="1654616" y="3992539"/>
            <a:ext cx="311130" cy="12827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7831B98-F9DD-21AA-8E65-0557341EFB10}"/>
              </a:ext>
            </a:extLst>
          </p:cNvPr>
          <p:cNvSpPr txBox="1"/>
          <p:nvPr/>
        </p:nvSpPr>
        <p:spPr>
          <a:xfrm rot="16200000">
            <a:off x="765450" y="4298341"/>
            <a:ext cx="1383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Distance</a:t>
            </a:r>
            <a:endParaRPr lang="ko-Kore-KR" altLang="en-US" sz="16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3754211-81E9-86E4-84EC-2963B6ED557F}"/>
              </a:ext>
            </a:extLst>
          </p:cNvPr>
          <p:cNvSpPr/>
          <p:nvPr/>
        </p:nvSpPr>
        <p:spPr>
          <a:xfrm>
            <a:off x="5600667" y="2277271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9DDD811-61A6-8E51-5C55-176EC4ED1610}"/>
              </a:ext>
            </a:extLst>
          </p:cNvPr>
          <p:cNvSpPr/>
          <p:nvPr/>
        </p:nvSpPr>
        <p:spPr>
          <a:xfrm>
            <a:off x="4378686" y="3680722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18921DF-4EBB-F2B0-60EE-38C5FE28E8A6}"/>
              </a:ext>
            </a:extLst>
          </p:cNvPr>
          <p:cNvCxnSpPr>
            <a:cxnSpLocks/>
            <a:endCxn id="133" idx="1"/>
          </p:cNvCxnSpPr>
          <p:nvPr/>
        </p:nvCxnSpPr>
        <p:spPr>
          <a:xfrm flipV="1">
            <a:off x="3501684" y="3829410"/>
            <a:ext cx="877002" cy="1082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430AE467-3337-DEC5-F212-AF60FA4C80CA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3501684" y="4677916"/>
            <a:ext cx="877002" cy="2339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CF5720C-7089-9219-F460-8D2D989B4B76}"/>
              </a:ext>
            </a:extLst>
          </p:cNvPr>
          <p:cNvSpPr/>
          <p:nvPr/>
        </p:nvSpPr>
        <p:spPr>
          <a:xfrm>
            <a:off x="4378686" y="4145255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2E2207C-3B2C-718A-B046-88991E7C133E}"/>
              </a:ext>
            </a:extLst>
          </p:cNvPr>
          <p:cNvSpPr/>
          <p:nvPr/>
        </p:nvSpPr>
        <p:spPr>
          <a:xfrm>
            <a:off x="4378686" y="4529228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CAE9E88-8FDE-6E99-CF1F-E686092EEE75}"/>
              </a:ext>
            </a:extLst>
          </p:cNvPr>
          <p:cNvCxnSpPr>
            <a:cxnSpLocks/>
            <a:stCxn id="50" idx="3"/>
            <a:endCxn id="137" idx="1"/>
          </p:cNvCxnSpPr>
          <p:nvPr/>
        </p:nvCxnSpPr>
        <p:spPr>
          <a:xfrm flipV="1">
            <a:off x="3501684" y="4293943"/>
            <a:ext cx="877002" cy="7905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0255925-36CE-59F1-3620-4662168BA276}"/>
              </a:ext>
            </a:extLst>
          </p:cNvPr>
          <p:cNvSpPr/>
          <p:nvPr/>
        </p:nvSpPr>
        <p:spPr>
          <a:xfrm>
            <a:off x="5602076" y="3475483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9A1B0CC8-0D6A-A946-DC5D-B346E5951B11}"/>
              </a:ext>
            </a:extLst>
          </p:cNvPr>
          <p:cNvCxnSpPr>
            <a:cxnSpLocks/>
            <a:stCxn id="133" idx="3"/>
            <a:endCxn id="146" idx="1"/>
          </p:cNvCxnSpPr>
          <p:nvPr/>
        </p:nvCxnSpPr>
        <p:spPr>
          <a:xfrm flipV="1">
            <a:off x="4676061" y="3624171"/>
            <a:ext cx="926015" cy="2052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772D8ED-FC5A-6DCC-DBCD-DB1FD199B059}"/>
              </a:ext>
            </a:extLst>
          </p:cNvPr>
          <p:cNvCxnSpPr>
            <a:cxnSpLocks/>
            <a:stCxn id="133" idx="3"/>
            <a:endCxn id="52" idx="1"/>
          </p:cNvCxnSpPr>
          <p:nvPr/>
        </p:nvCxnSpPr>
        <p:spPr>
          <a:xfrm flipV="1">
            <a:off x="4676061" y="3028175"/>
            <a:ext cx="909574" cy="8012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왼쪽 중괄호[L] 148">
            <a:extLst>
              <a:ext uri="{FF2B5EF4-FFF2-40B4-BE49-F238E27FC236}">
                <a16:creationId xmlns:a16="http://schemas.microsoft.com/office/drawing/2014/main" id="{69600C14-5917-43CA-BCC5-11471E54796C}"/>
              </a:ext>
            </a:extLst>
          </p:cNvPr>
          <p:cNvSpPr/>
          <p:nvPr/>
        </p:nvSpPr>
        <p:spPr>
          <a:xfrm>
            <a:off x="2872001" y="3221698"/>
            <a:ext cx="311130" cy="18627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왼쪽 중괄호[L] 149">
            <a:extLst>
              <a:ext uri="{FF2B5EF4-FFF2-40B4-BE49-F238E27FC236}">
                <a16:creationId xmlns:a16="http://schemas.microsoft.com/office/drawing/2014/main" id="{D5E7CDDA-F097-C425-1DAF-F8A1B66A9449}"/>
              </a:ext>
            </a:extLst>
          </p:cNvPr>
          <p:cNvSpPr/>
          <p:nvPr/>
        </p:nvSpPr>
        <p:spPr>
          <a:xfrm>
            <a:off x="5265562" y="2418058"/>
            <a:ext cx="311130" cy="63493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9369D22-0DD4-13B0-7B98-E564F6CEC015}"/>
              </a:ext>
            </a:extLst>
          </p:cNvPr>
          <p:cNvSpPr txBox="1"/>
          <p:nvPr/>
        </p:nvSpPr>
        <p:spPr>
          <a:xfrm>
            <a:off x="2466928" y="4198884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(1)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8920FF6-8564-FBEA-2462-04EC9A1D93D2}"/>
              </a:ext>
            </a:extLst>
          </p:cNvPr>
          <p:cNvSpPr txBox="1"/>
          <p:nvPr/>
        </p:nvSpPr>
        <p:spPr>
          <a:xfrm>
            <a:off x="4852390" y="2799063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(2)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08A054-37BF-1D18-99AF-D65A9C07E5C6}"/>
              </a:ext>
            </a:extLst>
          </p:cNvPr>
          <p:cNvSpPr txBox="1"/>
          <p:nvPr/>
        </p:nvSpPr>
        <p:spPr>
          <a:xfrm>
            <a:off x="6736893" y="2181063"/>
            <a:ext cx="23982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 </a:t>
            </a:r>
            <a:r>
              <a:rPr lang="ko-Kore-KR" altLang="en-US" sz="1600" b="1" dirty="0">
                <a:solidFill>
                  <a:srgbClr val="C00000"/>
                </a:solidFill>
              </a:rPr>
              <a:t>잠재적 고객 손실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C00000"/>
                </a:solidFill>
              </a:rPr>
              <a:t>: </a:t>
            </a:r>
            <a:r>
              <a:rPr lang="ko-Kore-KR" altLang="en-US" sz="1600" b="1" dirty="0">
                <a:solidFill>
                  <a:srgbClr val="C00000"/>
                </a:solidFill>
              </a:rPr>
              <a:t>침식효과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</a:t>
            </a:r>
            <a:r>
              <a:rPr lang="ko-Kore-KR" altLang="en-US" sz="1600" b="1" dirty="0">
                <a:solidFill>
                  <a:srgbClr val="C00000"/>
                </a:solidFill>
              </a:rPr>
              <a:t> 기존 제품과 차별화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DA183E8-F789-00DC-7518-C2D45E915F54}"/>
              </a:ext>
            </a:extLst>
          </p:cNvPr>
          <p:cNvSpPr txBox="1"/>
          <p:nvPr/>
        </p:nvSpPr>
        <p:spPr>
          <a:xfrm>
            <a:off x="6168242" y="2411346"/>
            <a:ext cx="4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/>
              <a:t>…</a:t>
            </a:r>
            <a:endParaRPr lang="ko-Kore-KR" altLang="en-US" sz="28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013E84C-E714-B4D0-B407-A8F0096C99BE}"/>
              </a:ext>
            </a:extLst>
          </p:cNvPr>
          <p:cNvSpPr txBox="1"/>
          <p:nvPr/>
        </p:nvSpPr>
        <p:spPr>
          <a:xfrm>
            <a:off x="6168242" y="3120330"/>
            <a:ext cx="4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/>
              <a:t>…</a:t>
            </a:r>
            <a:endParaRPr lang="ko-Kore-KR" altLang="en-US" sz="28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5EC56F2-E5E1-63D6-C6E6-E00FFA760C9F}"/>
              </a:ext>
            </a:extLst>
          </p:cNvPr>
          <p:cNvSpPr txBox="1"/>
          <p:nvPr/>
        </p:nvSpPr>
        <p:spPr>
          <a:xfrm>
            <a:off x="256615" y="-487137"/>
            <a:ext cx="9752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>
                <a:solidFill>
                  <a:srgbClr val="BFBFBF"/>
                </a:solidFill>
              </a:rPr>
              <a:t>Cf) </a:t>
            </a:r>
            <a:r>
              <a:rPr lang="ko-Kore-KR" altLang="en-US" sz="1600" dirty="0">
                <a:solidFill>
                  <a:srgbClr val="BFBFBF"/>
                </a:solidFill>
              </a:rPr>
              <a:t>제품은 최근</a:t>
            </a:r>
            <a:r>
              <a:rPr lang="en-US" altLang="ko-Kore-KR" sz="1600" dirty="0">
                <a:solidFill>
                  <a:srgbClr val="BFBFBF"/>
                </a:solidFill>
              </a:rPr>
              <a:t> </a:t>
            </a:r>
            <a:r>
              <a:rPr lang="ko-Kore-KR" altLang="en-US" sz="1600" dirty="0">
                <a:solidFill>
                  <a:srgbClr val="BFBFBF"/>
                </a:solidFill>
              </a:rPr>
              <a:t>신제품이 나와도</a:t>
            </a:r>
            <a:r>
              <a:rPr lang="en-US" altLang="ko-Kore-KR" sz="1600" dirty="0">
                <a:solidFill>
                  <a:srgbClr val="BFBFBF"/>
                </a:solidFill>
              </a:rPr>
              <a:t>, </a:t>
            </a:r>
            <a:r>
              <a:rPr lang="ko-Kore-KR" altLang="en-US" sz="1600" dirty="0">
                <a:solidFill>
                  <a:srgbClr val="BFBFBF"/>
                </a:solidFill>
              </a:rPr>
              <a:t>그 이전 제품도 동시에 판매</a:t>
            </a:r>
            <a:r>
              <a:rPr lang="en-US" altLang="ko-Kore-KR" sz="1600" dirty="0">
                <a:solidFill>
                  <a:srgbClr val="BFBFBF"/>
                </a:solidFill>
              </a:rPr>
              <a:t> </a:t>
            </a:r>
            <a:r>
              <a:rPr lang="en-US" altLang="ko-Kore-KR" sz="1600" dirty="0">
                <a:solidFill>
                  <a:srgbClr val="BFBFBF"/>
                </a:solidFill>
                <a:sym typeface="Wingdings" pitchFamily="2" charset="2"/>
              </a:rPr>
              <a:t> </a:t>
            </a:r>
            <a:r>
              <a:rPr lang="ko-Kore-KR" altLang="en-US" sz="1600" b="1" dirty="0">
                <a:solidFill>
                  <a:srgbClr val="7030A0"/>
                </a:solidFill>
                <a:sym typeface="Wingdings" pitchFamily="2" charset="2"/>
              </a:rPr>
              <a:t>두 시리즈 사이에서의 생산 중요</a:t>
            </a:r>
            <a:r>
              <a:rPr lang="en-US" altLang="ko-Kore-KR" sz="1600" dirty="0">
                <a:solidFill>
                  <a:srgbClr val="7030A0"/>
                </a:solidFill>
                <a:sym typeface="Wingdings" pitchFamily="2" charset="2"/>
              </a:rPr>
              <a:t>? (Too much)</a:t>
            </a:r>
            <a:endParaRPr lang="ko-Kore-KR" altLang="en-US" sz="1600" dirty="0">
              <a:solidFill>
                <a:srgbClr val="7030A0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D3126562-8D73-0322-B57A-CB9F52450EED}"/>
              </a:ext>
            </a:extLst>
          </p:cNvPr>
          <p:cNvSpPr/>
          <p:nvPr/>
        </p:nvSpPr>
        <p:spPr>
          <a:xfrm>
            <a:off x="6625088" y="4702881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N</a:t>
            </a:r>
            <a:endParaRPr kumimoji="1" lang="ko-Kore-KR" alt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3285976-5122-E3CD-26E3-00E3D9F9457B}"/>
              </a:ext>
            </a:extLst>
          </p:cNvPr>
          <p:cNvSpPr txBox="1"/>
          <p:nvPr/>
        </p:nvSpPr>
        <p:spPr>
          <a:xfrm>
            <a:off x="6606959" y="1807512"/>
            <a:ext cx="2639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b="1" dirty="0">
                <a:solidFill>
                  <a:srgbClr val="C00000"/>
                </a:solidFill>
              </a:rPr>
              <a:t>시장 포지셔닝 이슈 </a:t>
            </a:r>
            <a:r>
              <a:rPr lang="en-US" altLang="ko-Kore-KR" sz="1600" b="1" dirty="0">
                <a:solidFill>
                  <a:srgbClr val="C00000"/>
                </a:solidFill>
              </a:rPr>
              <a:t>[</a:t>
            </a:r>
            <a:r>
              <a:rPr lang="ko-Kore-KR" altLang="en-US" sz="1600" b="1" dirty="0">
                <a:solidFill>
                  <a:srgbClr val="C00000"/>
                </a:solidFill>
              </a:rPr>
              <a:t>수요</a:t>
            </a:r>
            <a:r>
              <a:rPr lang="en-US" altLang="ko-Kore-KR" sz="1600" b="1" dirty="0">
                <a:solidFill>
                  <a:srgbClr val="C00000"/>
                </a:solidFill>
              </a:rPr>
              <a:t>]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EE19ED-0C9B-623C-7D0C-A90F87D0357F}"/>
              </a:ext>
            </a:extLst>
          </p:cNvPr>
          <p:cNvSpPr txBox="1"/>
          <p:nvPr/>
        </p:nvSpPr>
        <p:spPr>
          <a:xfrm>
            <a:off x="6748111" y="3704086"/>
            <a:ext cx="238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비용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물량</a:t>
            </a:r>
            <a:r>
              <a:rPr lang="en-US" altLang="ko-KR" sz="1600" b="1" dirty="0">
                <a:solidFill>
                  <a:srgbClr val="0070C0"/>
                </a:solidFill>
              </a:rPr>
              <a:t> / </a:t>
            </a:r>
            <a:r>
              <a:rPr lang="ko-KR" altLang="en-US" sz="1600" b="1" dirty="0">
                <a:solidFill>
                  <a:srgbClr val="0070C0"/>
                </a:solidFill>
              </a:rPr>
              <a:t>위험성</a:t>
            </a:r>
            <a:r>
              <a:rPr lang="en-US" altLang="ko-KR" sz="1600" b="1" dirty="0">
                <a:solidFill>
                  <a:srgbClr val="0070C0"/>
                </a:solidFill>
              </a:rPr>
              <a:t>/ </a:t>
            </a:r>
            <a:r>
              <a:rPr lang="ko-KR" altLang="en-US" sz="1600" b="1" dirty="0">
                <a:solidFill>
                  <a:srgbClr val="0070C0"/>
                </a:solidFill>
              </a:rPr>
              <a:t>붕괴</a:t>
            </a:r>
            <a:endParaRPr lang="ko-Kore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CF59C-C764-1110-19B8-EC26BBB57BE2}"/>
              </a:ext>
            </a:extLst>
          </p:cNvPr>
          <p:cNvSpPr txBox="1"/>
          <p:nvPr/>
        </p:nvSpPr>
        <p:spPr>
          <a:xfrm>
            <a:off x="6606959" y="3343113"/>
            <a:ext cx="1955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b="1" dirty="0">
                <a:solidFill>
                  <a:srgbClr val="0070C0"/>
                </a:solidFill>
              </a:rPr>
              <a:t>제품별 차별화 전략</a:t>
            </a:r>
          </a:p>
        </p:txBody>
      </p:sp>
      <p:sp>
        <p:nvSpPr>
          <p:cNvPr id="36" name="왼쪽 중괄호[L] 35">
            <a:extLst>
              <a:ext uri="{FF2B5EF4-FFF2-40B4-BE49-F238E27FC236}">
                <a16:creationId xmlns:a16="http://schemas.microsoft.com/office/drawing/2014/main" id="{64D4DF34-229F-CBCC-3814-873C1CDA45CD}"/>
              </a:ext>
            </a:extLst>
          </p:cNvPr>
          <p:cNvSpPr/>
          <p:nvPr/>
        </p:nvSpPr>
        <p:spPr>
          <a:xfrm rot="16200000">
            <a:off x="2605465" y="5010483"/>
            <a:ext cx="311130" cy="1211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1C145E-0C3E-27CA-D115-EACBAE02AE9B}"/>
              </a:ext>
            </a:extLst>
          </p:cNvPr>
          <p:cNvSpPr txBox="1"/>
          <p:nvPr/>
        </p:nvSpPr>
        <p:spPr>
          <a:xfrm>
            <a:off x="2547312" y="5702891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en-US" altLang="ko-Kore-KR" sz="1600" b="1" dirty="0">
                <a:solidFill>
                  <a:srgbClr val="C00000"/>
                </a:solidFill>
              </a:rPr>
              <a:t>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670DF266-5D83-08DD-248C-8088DCDCC335}"/>
              </a:ext>
            </a:extLst>
          </p:cNvPr>
          <p:cNvSpPr/>
          <p:nvPr/>
        </p:nvSpPr>
        <p:spPr>
          <a:xfrm>
            <a:off x="377188" y="256045"/>
            <a:ext cx="73272" cy="4572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4E3F-B1C5-2EBB-9F9C-E9903FD1063C}"/>
              </a:ext>
            </a:extLst>
          </p:cNvPr>
          <p:cNvSpPr txBox="1"/>
          <p:nvPr/>
        </p:nvSpPr>
        <p:spPr>
          <a:xfrm>
            <a:off x="256615" y="-849340"/>
            <a:ext cx="8913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7030A0"/>
                </a:solidFill>
              </a:rPr>
              <a:t>가정</a:t>
            </a:r>
            <a:r>
              <a:rPr lang="en-US" altLang="ko-Kore-KR" sz="1600" dirty="0">
                <a:solidFill>
                  <a:srgbClr val="BFBFBF"/>
                </a:solidFill>
              </a:rPr>
              <a:t>) </a:t>
            </a:r>
            <a:r>
              <a:rPr lang="ko-KR" altLang="en-US" sz="1600" dirty="0">
                <a:solidFill>
                  <a:srgbClr val="BFBFBF"/>
                </a:solidFill>
              </a:rPr>
              <a:t>핵심 부품 이 아닌</a:t>
            </a:r>
            <a:r>
              <a:rPr lang="en-US" altLang="ko-KR" sz="1600" dirty="0">
                <a:solidFill>
                  <a:srgbClr val="BFBFBF"/>
                </a:solidFill>
              </a:rPr>
              <a:t>, unique</a:t>
            </a:r>
            <a:r>
              <a:rPr lang="ko-KR" altLang="en-US" sz="1600" dirty="0">
                <a:solidFill>
                  <a:srgbClr val="BFBFBF"/>
                </a:solidFill>
              </a:rPr>
              <a:t> </a:t>
            </a:r>
            <a:r>
              <a:rPr lang="en-US" altLang="ko-KR" sz="1600" dirty="0">
                <a:solidFill>
                  <a:srgbClr val="BFBFBF"/>
                </a:solidFill>
              </a:rPr>
              <a:t>module</a:t>
            </a:r>
            <a:r>
              <a:rPr lang="ko-KR" altLang="en-US" sz="1600" dirty="0">
                <a:solidFill>
                  <a:srgbClr val="BFBFBF"/>
                </a:solidFill>
              </a:rPr>
              <a:t> 의 업그레이드로 인한 전체 </a:t>
            </a:r>
            <a:r>
              <a:rPr lang="en-US" altLang="ko-KR" sz="1600" dirty="0">
                <a:solidFill>
                  <a:srgbClr val="BFBFBF"/>
                </a:solidFill>
              </a:rPr>
              <a:t>performance</a:t>
            </a:r>
            <a:r>
              <a:rPr lang="ko-KR" altLang="en-US" sz="1600" dirty="0">
                <a:solidFill>
                  <a:srgbClr val="BFBFBF"/>
                </a:solidFill>
              </a:rPr>
              <a:t>는 크게 상향은 못함</a:t>
            </a:r>
            <a:r>
              <a:rPr lang="en-US" altLang="ko-KR" sz="1600" dirty="0">
                <a:solidFill>
                  <a:srgbClr val="BFBFBF"/>
                </a:solidFill>
              </a:rPr>
              <a:t>.</a:t>
            </a:r>
            <a:endParaRPr lang="ko-Kore-KR" altLang="en-US" sz="1600" dirty="0">
              <a:solidFill>
                <a:srgbClr val="7030A0"/>
              </a:solidFill>
            </a:endParaRPr>
          </a:p>
        </p:txBody>
      </p:sp>
      <p:sp>
        <p:nvSpPr>
          <p:cNvPr id="19" name="십자형[C] 18">
            <a:extLst>
              <a:ext uri="{FF2B5EF4-FFF2-40B4-BE49-F238E27FC236}">
                <a16:creationId xmlns:a16="http://schemas.microsoft.com/office/drawing/2014/main" id="{37AC700C-B076-21F0-1F86-42FEAC4D4F7E}"/>
              </a:ext>
            </a:extLst>
          </p:cNvPr>
          <p:cNvSpPr/>
          <p:nvPr/>
        </p:nvSpPr>
        <p:spPr>
          <a:xfrm rot="2663217">
            <a:off x="3867551" y="4689276"/>
            <a:ext cx="280414" cy="280414"/>
          </a:xfrm>
          <a:prstGeom prst="plus">
            <a:avLst>
              <a:gd name="adj" fmla="val 408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90">
            <a:extLst>
              <a:ext uri="{FF2B5EF4-FFF2-40B4-BE49-F238E27FC236}">
                <a16:creationId xmlns:a16="http://schemas.microsoft.com/office/drawing/2014/main" id="{403299CF-E400-119B-0C94-C657AF64E7E2}"/>
              </a:ext>
            </a:extLst>
          </p:cNvPr>
          <p:cNvSpPr/>
          <p:nvPr/>
        </p:nvSpPr>
        <p:spPr>
          <a:xfrm>
            <a:off x="6655673" y="3292440"/>
            <a:ext cx="2387048" cy="1003516"/>
          </a:xfrm>
          <a:prstGeom prst="roundRect">
            <a:avLst/>
          </a:prstGeom>
          <a:solidFill>
            <a:srgbClr val="949494">
              <a:alpha val="5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056872-D7F3-978E-24CB-47FCD46A4D46}"/>
              </a:ext>
            </a:extLst>
          </p:cNvPr>
          <p:cNvSpPr txBox="1"/>
          <p:nvPr/>
        </p:nvSpPr>
        <p:spPr>
          <a:xfrm>
            <a:off x="207143" y="87782"/>
            <a:ext cx="8942157" cy="57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/>
              <a:t>Flow Diagram</a:t>
            </a:r>
            <a:r>
              <a:rPr lang="en-US" altLang="ko-KR" sz="2400" dirty="0"/>
              <a:t> </a:t>
            </a:r>
            <a:r>
              <a:rPr lang="en-US" altLang="ko-KR" dirty="0"/>
              <a:t>(optimizing market positioning for next generation product series)</a:t>
            </a:r>
            <a:endParaRPr lang="en-US" altLang="ko-KR" sz="1800" dirty="0"/>
          </a:p>
        </p:txBody>
      </p:sp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4D85C0C0-925C-8C4F-EDB1-007C1E0A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98F00889-E8B6-6B9F-1C74-16D2B9CF7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62482" y="6625848"/>
            <a:ext cx="2057400" cy="232152"/>
          </a:xfrm>
        </p:spPr>
        <p:txBody>
          <a:bodyPr/>
          <a:lstStyle/>
          <a:p>
            <a:fld id="{528F71E4-6861-4081-93F7-1CE13C0AE97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6A72B-37F2-6716-CD61-C55A47934216}"/>
              </a:ext>
            </a:extLst>
          </p:cNvPr>
          <p:cNvSpPr txBox="1"/>
          <p:nvPr/>
        </p:nvSpPr>
        <p:spPr>
          <a:xfrm>
            <a:off x="1779227" y="5322891"/>
            <a:ext cx="2251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spc="-40" dirty="0">
                <a:latin typeface="+mn-ea"/>
              </a:rPr>
              <a:t>Ex)  - Max profit</a:t>
            </a:r>
          </a:p>
          <a:p>
            <a:r>
              <a:rPr kumimoji="1" lang="en-US" altLang="en-US" sz="1600" spc="-40" dirty="0">
                <a:latin typeface="+mn-ea"/>
              </a:rPr>
              <a:t>      - Max profit/risk </a:t>
            </a:r>
          </a:p>
          <a:p>
            <a:r>
              <a:rPr kumimoji="1" lang="en-US" altLang="en-US" sz="1600" spc="-40" dirty="0">
                <a:latin typeface="+mn-ea"/>
              </a:rPr>
              <a:t>      - Max Sales</a:t>
            </a:r>
            <a:endParaRPr lang="ko-Kore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BC55C-5A62-CC09-25A1-9FF32ECF3F63}"/>
              </a:ext>
            </a:extLst>
          </p:cNvPr>
          <p:cNvSpPr txBox="1"/>
          <p:nvPr/>
        </p:nvSpPr>
        <p:spPr>
          <a:xfrm>
            <a:off x="6137432" y="2723817"/>
            <a:ext cx="29816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latin typeface="+mn-ea"/>
              </a:rPr>
              <a:t>Method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ore-KR" sz="1400" spc="-40" dirty="0">
                <a:latin typeface="+mn-ea"/>
              </a:rPr>
              <a:t>(core, unique)</a:t>
            </a:r>
            <a:endParaRPr kumimoji="1" lang="en-US" altLang="ko-Kore-KR" sz="1600" spc="-40" dirty="0">
              <a:latin typeface="+mn-ea"/>
            </a:endParaRPr>
          </a:p>
          <a:p>
            <a:r>
              <a:rPr kumimoji="1" lang="en-US" altLang="ko-Kore-KR" sz="1600" b="1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how) horizontal diff degree</a:t>
            </a:r>
          </a:p>
          <a:p>
            <a:r>
              <a:rPr kumimoji="1" lang="en-US" altLang="en-US" sz="1600" spc="-40" dirty="0">
                <a:latin typeface="+mn-ea"/>
              </a:rPr>
              <a:t> - how) vertical diff degree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kumimoji="1" lang="en-US" altLang="en-US" sz="1600" b="1" spc="-40" dirty="0">
                <a:latin typeface="+mn-ea"/>
                <a:sym typeface="Wingdings" panose="05000000000000000000" pitchFamily="2" charset="2"/>
              </a:rPr>
              <a:t>Demand for each product?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kumimoji="1" lang="en-US" altLang="en-US" sz="1600" b="1" spc="-40" dirty="0">
              <a:latin typeface="+mn-ea"/>
              <a:sym typeface="Wingdings" panose="05000000000000000000" pitchFamily="2" charset="2"/>
            </a:endParaRPr>
          </a:p>
          <a:p>
            <a:r>
              <a:rPr kumimoji="1" lang="en-US" altLang="en-US" sz="1600" b="1" spc="-40" dirty="0">
                <a:latin typeface="+mn-ea"/>
                <a:sym typeface="Wingdings" panose="05000000000000000000" pitchFamily="2" charset="2"/>
              </a:rPr>
              <a:t> - </a:t>
            </a:r>
            <a:r>
              <a:rPr kumimoji="1" lang="en-US" altLang="en-US" sz="1600" spc="-40" dirty="0">
                <a:latin typeface="+mn-ea"/>
                <a:sym typeface="Wingdings" panose="05000000000000000000" pitchFamily="2" charset="2"/>
              </a:rPr>
              <a:t>how) cost per each product</a:t>
            </a:r>
            <a:endParaRPr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B1449-4796-AF10-7352-551F387EA5EC}"/>
              </a:ext>
            </a:extLst>
          </p:cNvPr>
          <p:cNvSpPr txBox="1"/>
          <p:nvPr/>
        </p:nvSpPr>
        <p:spPr>
          <a:xfrm>
            <a:off x="6284416" y="4751660"/>
            <a:ext cx="22513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Shortage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>
                <a:solidFill>
                  <a:srgbClr val="C00000"/>
                </a:solidFill>
              </a:rPr>
              <a:t>Time complexity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>
                <a:solidFill>
                  <a:srgbClr val="C00000"/>
                </a:solidFill>
              </a:rPr>
              <a:t>Not </a:t>
            </a:r>
            <a:r>
              <a:rPr lang="en-US" altLang="en-US" sz="1600" dirty="0" err="1">
                <a:solidFill>
                  <a:srgbClr val="C00000"/>
                </a:solidFill>
              </a:rPr>
              <a:t>speciality</a:t>
            </a:r>
            <a:r>
              <a:rPr lang="en-US" altLang="en-US" sz="1600" dirty="0">
                <a:solidFill>
                  <a:srgbClr val="C00000"/>
                </a:solidFill>
              </a:rPr>
              <a:t>(?)</a:t>
            </a:r>
          </a:p>
          <a:p>
            <a:pPr marL="285750" indent="-285750">
              <a:buFontTx/>
              <a:buChar char="-"/>
            </a:pPr>
            <a:r>
              <a:rPr lang="en-US" altLang="en-US" sz="1600" dirty="0">
                <a:solidFill>
                  <a:srgbClr val="7030A0"/>
                </a:solidFill>
              </a:rPr>
              <a:t>Fix number of products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00528A2-2A2B-1BF5-8A92-E7AAE15F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58" y="858876"/>
            <a:ext cx="1953848" cy="1344677"/>
          </a:xfrm>
          <a:prstGeom prst="rect">
            <a:avLst/>
          </a:prstGeom>
        </p:spPr>
      </p:pic>
      <p:sp>
        <p:nvSpPr>
          <p:cNvPr id="14" name="이등변 삼각형 119">
            <a:extLst>
              <a:ext uri="{FF2B5EF4-FFF2-40B4-BE49-F238E27FC236}">
                <a16:creationId xmlns:a16="http://schemas.microsoft.com/office/drawing/2014/main" id="{60B6CC7A-FDE1-7308-E371-CFD66E330B74}"/>
              </a:ext>
            </a:extLst>
          </p:cNvPr>
          <p:cNvSpPr/>
          <p:nvPr/>
        </p:nvSpPr>
        <p:spPr>
          <a:xfrm rot="5400000">
            <a:off x="6087272" y="1276202"/>
            <a:ext cx="908509" cy="167395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98FD86B-9A0F-C43E-EB03-F504985BE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276" y="766099"/>
            <a:ext cx="6324692" cy="44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6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64A-F3EF-3EAA-C515-0FE36EE1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2C345E-B4E8-9B98-CAA0-E7191FE50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F25B3-550E-519F-F5E8-C0B73A269ED7}"/>
              </a:ext>
            </a:extLst>
          </p:cNvPr>
          <p:cNvSpPr txBox="1"/>
          <p:nvPr/>
        </p:nvSpPr>
        <p:spPr>
          <a:xfrm>
            <a:off x="409353" y="67086"/>
            <a:ext cx="83252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dirty="0"/>
              <a:t>1</a:t>
            </a:r>
            <a:r>
              <a:rPr lang="en-US" altLang="ko-KR" sz="1600" dirty="0"/>
              <a:t>. </a:t>
            </a:r>
            <a:r>
              <a:rPr lang="ko-Kore-KR" altLang="en-US" sz="1600" dirty="0">
                <a:solidFill>
                  <a:srgbClr val="002060"/>
                </a:solidFill>
              </a:rPr>
              <a:t>기존 논문은 </a:t>
            </a:r>
            <a:r>
              <a:rPr lang="en-US" altLang="ko-Kore-KR" sz="1600" dirty="0">
                <a:solidFill>
                  <a:srgbClr val="002060"/>
                </a:solidFill>
              </a:rPr>
              <a:t>multigeneration product series</a:t>
            </a:r>
            <a:r>
              <a:rPr lang="ko-KR" altLang="en-US" sz="1600" dirty="0">
                <a:solidFill>
                  <a:srgbClr val="002060"/>
                </a:solidFill>
              </a:rPr>
              <a:t>의 연속적인</a:t>
            </a:r>
            <a:r>
              <a:rPr lang="ko-Kore-KR" altLang="en-US" sz="1600" dirty="0">
                <a:solidFill>
                  <a:srgbClr val="002060"/>
                </a:solidFill>
              </a:rPr>
              <a:t> </a:t>
            </a:r>
            <a:r>
              <a:rPr lang="en-US" altLang="ko-Kore-KR" sz="1600" dirty="0">
                <a:solidFill>
                  <a:srgbClr val="002060"/>
                </a:solidFill>
              </a:rPr>
              <a:t>positioning </a:t>
            </a:r>
            <a:r>
              <a:rPr lang="ko-Kore-KR" altLang="en-US" sz="1600" dirty="0">
                <a:solidFill>
                  <a:srgbClr val="002060"/>
                </a:solidFill>
              </a:rPr>
              <a:t>문제를 다룬 논문이 부족</a:t>
            </a:r>
            <a:endParaRPr lang="en-US" altLang="ko-Kore-KR" sz="1600" dirty="0">
              <a:solidFill>
                <a:srgbClr val="002060"/>
              </a:solidFill>
            </a:endParaRPr>
          </a:p>
          <a:p>
            <a:r>
              <a:rPr lang="en-US" altLang="ko-KR" sz="1600" dirty="0"/>
              <a:t>    [</a:t>
            </a:r>
            <a:r>
              <a:rPr lang="ko-KR" altLang="en-US" sz="1600" dirty="0"/>
              <a:t>정적인 관점에서의 </a:t>
            </a:r>
            <a:r>
              <a:rPr lang="en-US" altLang="ko-KR" sz="1600" dirty="0"/>
              <a:t>market segment positioning </a:t>
            </a:r>
            <a:r>
              <a:rPr lang="ko-KR" altLang="en-US" sz="1600" dirty="0"/>
              <a:t>문제 위주</a:t>
            </a:r>
            <a:r>
              <a:rPr lang="en-US" altLang="ko-KR" sz="1600" dirty="0"/>
              <a:t>]</a:t>
            </a:r>
          </a:p>
          <a:p>
            <a:r>
              <a:rPr lang="en-US" altLang="ko-Kore-KR" sz="1600" dirty="0">
                <a:sym typeface="Wingdings" pitchFamily="2" charset="2"/>
              </a:rPr>
              <a:t>     </a:t>
            </a:r>
            <a:r>
              <a:rPr lang="ko-Kore-KR" altLang="en-US" sz="1600" dirty="0"/>
              <a:t>제품의 큰 수요 요인은 기존제품 대비</a:t>
            </a:r>
            <a:r>
              <a:rPr lang="en-US" altLang="ko-Kore-KR" sz="1600" dirty="0"/>
              <a:t>,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ore-KR" altLang="en-US" sz="1600" dirty="0"/>
              <a:t>동적인 의사결정이 필요</a:t>
            </a:r>
            <a:endParaRPr lang="en-US" altLang="ko-Kore-KR" sz="1600" dirty="0"/>
          </a:p>
          <a:p>
            <a:endParaRPr lang="en-US" altLang="ko-Kore-KR" sz="1600" dirty="0"/>
          </a:p>
          <a:p>
            <a:r>
              <a:rPr lang="en-US" altLang="ko-Kore-KR" sz="1600" dirty="0"/>
              <a:t>2</a:t>
            </a:r>
            <a:r>
              <a:rPr lang="en-US" altLang="ko-KR" sz="1600" dirty="0"/>
              <a:t>.</a:t>
            </a:r>
            <a:r>
              <a:rPr lang="ko-KR" altLang="en-US" sz="1600" dirty="0"/>
              <a:t> 기존엔</a:t>
            </a:r>
            <a:r>
              <a:rPr lang="en-US" altLang="ko-KR" sz="1600" dirty="0"/>
              <a:t>, </a:t>
            </a:r>
            <a:r>
              <a:rPr lang="ko-KR" altLang="en-US" sz="1600" dirty="0"/>
              <a:t>계속해서 차별화 하는 것이 어렵지 않았기 때문이다</a:t>
            </a:r>
            <a:r>
              <a:rPr lang="en-US" altLang="ko-KR" sz="1600" dirty="0"/>
              <a:t>.</a:t>
            </a:r>
          </a:p>
          <a:p>
            <a:r>
              <a:rPr lang="en-US" altLang="ko-Kore-KR" sz="1600" dirty="0"/>
              <a:t>    </a:t>
            </a:r>
            <a:r>
              <a:rPr lang="en-US" altLang="ko-KR" sz="1600" dirty="0"/>
              <a:t>-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주요 핵심 부품을 다같이 교체하는 것으로 </a:t>
            </a:r>
            <a:r>
              <a:rPr lang="en-US" altLang="ko-KR" sz="1600" dirty="0"/>
              <a:t>upgrade </a:t>
            </a:r>
            <a:r>
              <a:rPr lang="ko-KR" altLang="en-US" sz="1600" dirty="0"/>
              <a:t>형식이 가능함</a:t>
            </a:r>
            <a:r>
              <a:rPr lang="en-US" altLang="ko-KR" sz="1600" dirty="0"/>
              <a:t>.</a:t>
            </a:r>
          </a:p>
          <a:p>
            <a:endParaRPr lang="en-US" altLang="ko-Kore-KR" sz="16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최근엔</a:t>
            </a:r>
            <a:r>
              <a:rPr lang="en-US" altLang="ko-KR" sz="1600" dirty="0"/>
              <a:t>,</a:t>
            </a:r>
            <a:r>
              <a:rPr lang="ko-KR" altLang="en-US" sz="1600" dirty="0"/>
              <a:t> 핵심 부품 </a:t>
            </a:r>
            <a:r>
              <a:rPr lang="en-US" altLang="ko-KR" sz="1600" dirty="0"/>
              <a:t>(ex. Processor chip)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7030A0"/>
                </a:solidFill>
              </a:rPr>
              <a:t>수량부족</a:t>
            </a:r>
            <a:r>
              <a:rPr lang="en-US" altLang="ko-KR" sz="1600" b="1" dirty="0">
                <a:solidFill>
                  <a:srgbClr val="7030A0"/>
                </a:solidFill>
              </a:rPr>
              <a:t>/disruption/</a:t>
            </a:r>
            <a:r>
              <a:rPr lang="ko-KR" altLang="en-US" sz="1600" b="1" dirty="0" err="1">
                <a:solidFill>
                  <a:srgbClr val="7030A0"/>
                </a:solidFill>
              </a:rPr>
              <a:t>수율</a:t>
            </a:r>
            <a:r>
              <a:rPr lang="en-US" altLang="ko-KR" sz="1600" b="1" dirty="0">
                <a:solidFill>
                  <a:srgbClr val="7030A0"/>
                </a:solidFill>
              </a:rPr>
              <a:t>/</a:t>
            </a:r>
            <a:r>
              <a:rPr lang="ko-KR" altLang="en-US" sz="1600" b="1" dirty="0">
                <a:solidFill>
                  <a:srgbClr val="7030A0"/>
                </a:solidFill>
              </a:rPr>
              <a:t>위험</a:t>
            </a:r>
            <a:r>
              <a:rPr lang="en-US" altLang="ko-KR" sz="1600" b="1" dirty="0">
                <a:solidFill>
                  <a:srgbClr val="7030A0"/>
                </a:solidFill>
              </a:rPr>
              <a:t> </a:t>
            </a:r>
            <a:r>
              <a:rPr lang="ko-KR" altLang="en-US" sz="1600" dirty="0"/>
              <a:t>등의 이슈로</a:t>
            </a:r>
            <a:r>
              <a:rPr lang="en-US" altLang="ko-KR" sz="1600" dirty="0"/>
              <a:t> </a:t>
            </a:r>
            <a:r>
              <a:rPr lang="ko-KR" altLang="en-US" sz="1600" dirty="0"/>
              <a:t>동일 시점에서 모든 제품에 변경이 최적의 선택은 아님</a:t>
            </a:r>
            <a:r>
              <a:rPr lang="en-US" altLang="ko-KR" sz="1600" dirty="0"/>
              <a:t>. </a:t>
            </a:r>
          </a:p>
          <a:p>
            <a:endParaRPr lang="en-US" altLang="ko-Kore-KR" sz="1600" dirty="0"/>
          </a:p>
          <a:p>
            <a:r>
              <a:rPr lang="en-US" altLang="ko-KR" sz="1600" b="1" dirty="0"/>
              <a:t>Market positioning</a:t>
            </a:r>
            <a:r>
              <a:rPr lang="ko-KR" altLang="en-US" sz="1600" b="1" dirty="0"/>
              <a:t>에 대한 어려움이 발생</a:t>
            </a:r>
            <a:r>
              <a:rPr lang="en-US" altLang="ko-KR" sz="1600" b="1" dirty="0"/>
              <a:t> [</a:t>
            </a:r>
            <a:r>
              <a:rPr lang="ko-KR" altLang="en-US" sz="1600" b="1" dirty="0"/>
              <a:t>통시적</a:t>
            </a:r>
            <a:r>
              <a:rPr lang="en-US" altLang="ko-KR" sz="1600" b="1" dirty="0"/>
              <a:t> &amp; </a:t>
            </a:r>
            <a:r>
              <a:rPr lang="ko-KR" altLang="en-US" sz="1600" b="1" dirty="0"/>
              <a:t>공시적</a:t>
            </a:r>
            <a:r>
              <a:rPr lang="en-US" altLang="ko-KR" sz="1600" b="1" dirty="0"/>
              <a:t>]</a:t>
            </a:r>
          </a:p>
          <a:p>
            <a:endParaRPr lang="en-US" altLang="ko-Kore-KR" sz="1600" dirty="0"/>
          </a:p>
          <a:p>
            <a:pPr marL="285750" indent="-285750">
              <a:buFont typeface="Wingdings" pitchFamily="2" charset="2"/>
              <a:buChar char="è"/>
            </a:pPr>
            <a:r>
              <a:rPr lang="en-US" altLang="ko-KR" sz="1600" b="1" dirty="0">
                <a:solidFill>
                  <a:srgbClr val="C00000"/>
                </a:solidFill>
                <a:sym typeface="Wingdings" pitchFamily="2" charset="2"/>
              </a:rPr>
              <a:t>Dynamic programming </a:t>
            </a:r>
            <a:r>
              <a:rPr lang="ko-KR" altLang="en-US" sz="1600" b="1" dirty="0" err="1">
                <a:solidFill>
                  <a:srgbClr val="C00000"/>
                </a:solidFill>
                <a:sym typeface="Wingdings" pitchFamily="2" charset="2"/>
              </a:rPr>
              <a:t>를</a:t>
            </a:r>
            <a:r>
              <a:rPr lang="ko-KR" altLang="en-US" sz="1600" b="1" dirty="0">
                <a:solidFill>
                  <a:srgbClr val="C00000"/>
                </a:solidFill>
                <a:sym typeface="Wingdings" pitchFamily="2" charset="2"/>
              </a:rPr>
              <a:t> 활용한 </a:t>
            </a:r>
            <a:r>
              <a:rPr lang="en-US" altLang="ko-KR" sz="1600" b="1" dirty="0">
                <a:solidFill>
                  <a:srgbClr val="C00000"/>
                </a:solidFill>
                <a:sym typeface="Wingdings" pitchFamily="2" charset="2"/>
              </a:rPr>
              <a:t>Multigeneration product series </a:t>
            </a:r>
            <a:r>
              <a:rPr lang="ko-KR" altLang="en-US" sz="1600" b="1" dirty="0">
                <a:solidFill>
                  <a:srgbClr val="C00000"/>
                </a:solidFill>
                <a:sym typeface="Wingdings" pitchFamily="2" charset="2"/>
              </a:rPr>
              <a:t>의 핵심부품 선택을 통한 업그레이드의 의사결정 최적화 </a:t>
            </a:r>
            <a:endParaRPr lang="en-US" altLang="ko-KR" sz="1600" b="1" dirty="0">
              <a:solidFill>
                <a:srgbClr val="C00000"/>
              </a:solidFill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lang="ko-KR" altLang="en-US" sz="1600" dirty="0">
                <a:sym typeface="Wingdings" pitchFamily="2" charset="2"/>
              </a:rPr>
              <a:t>그에 대한 효과는 </a:t>
            </a:r>
            <a:r>
              <a:rPr lang="en-US" altLang="ko-KR" sz="1600" dirty="0">
                <a:sym typeface="Wingdings" pitchFamily="2" charset="2"/>
              </a:rPr>
              <a:t> (platform </a:t>
            </a:r>
            <a:r>
              <a:rPr lang="ko-KR" altLang="en-US" sz="1600" dirty="0">
                <a:sym typeface="Wingdings" pitchFamily="2" charset="2"/>
              </a:rPr>
              <a:t>을 사용하는</a:t>
            </a:r>
            <a:r>
              <a:rPr lang="en-US" altLang="ko-KR" sz="1600" dirty="0">
                <a:sym typeface="Wingdings" pitchFamily="2" charset="2"/>
              </a:rPr>
              <a:t>)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N</a:t>
            </a:r>
            <a:r>
              <a:rPr lang="ko-KR" altLang="en-US" sz="1600" dirty="0">
                <a:sym typeface="Wingdings" pitchFamily="2" charset="2"/>
              </a:rPr>
              <a:t>년 기간 동안의 </a:t>
            </a:r>
            <a:r>
              <a:rPr lang="en-US" altLang="ko-KR" sz="1600" dirty="0">
                <a:sym typeface="Wingdings" pitchFamily="2" charset="2"/>
              </a:rPr>
              <a:t>profit</a:t>
            </a:r>
            <a:r>
              <a:rPr lang="ko-KR" altLang="en-US" sz="1600" dirty="0">
                <a:sym typeface="Wingdings" pitchFamily="2" charset="2"/>
              </a:rPr>
              <a:t>을 극대화 하는 </a:t>
            </a:r>
            <a:r>
              <a:rPr lang="en-US" altLang="ko-KR" sz="1600" dirty="0">
                <a:sym typeface="Wingdings" pitchFamily="2" charset="2"/>
              </a:rPr>
              <a:t>decision making </a:t>
            </a:r>
            <a:r>
              <a:rPr lang="ko-KR" altLang="en-US" sz="1600" dirty="0">
                <a:sym typeface="Wingdings" pitchFamily="2" charset="2"/>
              </a:rPr>
              <a:t>을 하고 싶다</a:t>
            </a:r>
            <a:r>
              <a:rPr lang="en-US" altLang="ko-KR" sz="1600" dirty="0">
                <a:sym typeface="Wingdings" pitchFamily="2" charset="2"/>
              </a:rPr>
              <a:t>. [profit : revenue, cost , market share, demand, risk (variance)]</a:t>
            </a:r>
            <a:endParaRPr lang="ko-Kore-KR" altLang="en-US" sz="160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A8E4C95-4F10-4709-E169-B5685B19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5" y="4055926"/>
            <a:ext cx="2788247" cy="2520501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0D0632B6-4894-848A-80D0-EF404EE61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02" y="4690611"/>
            <a:ext cx="2705280" cy="151388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D3612869-FF5C-DDB2-4557-5A744D374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475" y="4497172"/>
            <a:ext cx="2792513" cy="1638011"/>
          </a:xfrm>
          <a:prstGeom prst="rect">
            <a:avLst/>
          </a:prstGeom>
        </p:spPr>
      </p:pic>
      <p:sp>
        <p:nvSpPr>
          <p:cNvPr id="73" name="자유형 72">
            <a:extLst>
              <a:ext uri="{FF2B5EF4-FFF2-40B4-BE49-F238E27FC236}">
                <a16:creationId xmlns:a16="http://schemas.microsoft.com/office/drawing/2014/main" id="{215F41AB-37A4-7FC5-E82C-738EA5F7BDB1}"/>
              </a:ext>
            </a:extLst>
          </p:cNvPr>
          <p:cNvSpPr/>
          <p:nvPr/>
        </p:nvSpPr>
        <p:spPr>
          <a:xfrm>
            <a:off x="-2905612" y="3008531"/>
            <a:ext cx="426692" cy="915546"/>
          </a:xfrm>
          <a:custGeom>
            <a:avLst/>
            <a:gdLst>
              <a:gd name="connsiteX0" fmla="*/ 213346 w 426692"/>
              <a:gd name="connsiteY0" fmla="*/ 0 h 915546"/>
              <a:gd name="connsiteX1" fmla="*/ 244947 w 426692"/>
              <a:gd name="connsiteY1" fmla="*/ 42260 h 915546"/>
              <a:gd name="connsiteX2" fmla="*/ 426692 w 426692"/>
              <a:gd name="connsiteY2" fmla="*/ 637252 h 915546"/>
              <a:gd name="connsiteX3" fmla="*/ 405072 w 426692"/>
              <a:gd name="connsiteY3" fmla="*/ 851721 h 915546"/>
              <a:gd name="connsiteX4" fmla="*/ 390494 w 426692"/>
              <a:gd name="connsiteY4" fmla="*/ 908416 h 915546"/>
              <a:gd name="connsiteX5" fmla="*/ 346428 w 426692"/>
              <a:gd name="connsiteY5" fmla="*/ 901691 h 915546"/>
              <a:gd name="connsiteX6" fmla="*/ 237622 w 426692"/>
              <a:gd name="connsiteY6" fmla="*/ 896197 h 915546"/>
              <a:gd name="connsiteX7" fmla="*/ 128816 w 426692"/>
              <a:gd name="connsiteY7" fmla="*/ 901691 h 915546"/>
              <a:gd name="connsiteX8" fmla="*/ 38031 w 426692"/>
              <a:gd name="connsiteY8" fmla="*/ 915546 h 915546"/>
              <a:gd name="connsiteX9" fmla="*/ 21620 w 426692"/>
              <a:gd name="connsiteY9" fmla="*/ 851720 h 915546"/>
              <a:gd name="connsiteX10" fmla="*/ 0 w 426692"/>
              <a:gd name="connsiteY10" fmla="*/ 637251 h 915546"/>
              <a:gd name="connsiteX11" fmla="*/ 181745 w 426692"/>
              <a:gd name="connsiteY11" fmla="*/ 42259 h 915546"/>
              <a:gd name="connsiteX12" fmla="*/ 213346 w 426692"/>
              <a:gd name="connsiteY12" fmla="*/ 0 h 9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692" h="915546">
                <a:moveTo>
                  <a:pt x="213346" y="0"/>
                </a:moveTo>
                <a:lnTo>
                  <a:pt x="244947" y="42260"/>
                </a:lnTo>
                <a:cubicBezTo>
                  <a:pt x="359692" y="212104"/>
                  <a:pt x="426692" y="416854"/>
                  <a:pt x="426692" y="637252"/>
                </a:cubicBezTo>
                <a:cubicBezTo>
                  <a:pt x="426692" y="710718"/>
                  <a:pt x="419248" y="782445"/>
                  <a:pt x="405072" y="851721"/>
                </a:cubicBezTo>
                <a:lnTo>
                  <a:pt x="390494" y="908416"/>
                </a:lnTo>
                <a:lnTo>
                  <a:pt x="346428" y="901691"/>
                </a:lnTo>
                <a:cubicBezTo>
                  <a:pt x="310654" y="898058"/>
                  <a:pt x="274355" y="896197"/>
                  <a:pt x="237622" y="896197"/>
                </a:cubicBezTo>
                <a:cubicBezTo>
                  <a:pt x="200889" y="896197"/>
                  <a:pt x="164591" y="898058"/>
                  <a:pt x="128816" y="901691"/>
                </a:cubicBezTo>
                <a:lnTo>
                  <a:pt x="38031" y="915546"/>
                </a:lnTo>
                <a:lnTo>
                  <a:pt x="21620" y="851720"/>
                </a:lnTo>
                <a:cubicBezTo>
                  <a:pt x="7445" y="782444"/>
                  <a:pt x="0" y="710717"/>
                  <a:pt x="0" y="637251"/>
                </a:cubicBezTo>
                <a:cubicBezTo>
                  <a:pt x="0" y="416853"/>
                  <a:pt x="67001" y="212103"/>
                  <a:pt x="181745" y="42259"/>
                </a:cubicBezTo>
                <a:lnTo>
                  <a:pt x="213346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4" name="자유형 73">
            <a:extLst>
              <a:ext uri="{FF2B5EF4-FFF2-40B4-BE49-F238E27FC236}">
                <a16:creationId xmlns:a16="http://schemas.microsoft.com/office/drawing/2014/main" id="{F35B108A-8645-4A23-BEB1-48F6DFB1F221}"/>
              </a:ext>
            </a:extLst>
          </p:cNvPr>
          <p:cNvSpPr/>
          <p:nvPr/>
        </p:nvSpPr>
        <p:spPr>
          <a:xfrm>
            <a:off x="-2692266" y="3916947"/>
            <a:ext cx="1050422" cy="793012"/>
          </a:xfrm>
          <a:custGeom>
            <a:avLst/>
            <a:gdLst>
              <a:gd name="connsiteX0" fmla="*/ 177148 w 1050422"/>
              <a:gd name="connsiteY0" fmla="*/ 0 h 793012"/>
              <a:gd name="connsiteX1" fmla="*/ 238745 w 1050422"/>
              <a:gd name="connsiteY1" fmla="*/ 9401 h 793012"/>
              <a:gd name="connsiteX2" fmla="*/ 1040610 w 1050422"/>
              <a:gd name="connsiteY2" fmla="*/ 735504 h 793012"/>
              <a:gd name="connsiteX3" fmla="*/ 1050422 w 1050422"/>
              <a:gd name="connsiteY3" fmla="*/ 773663 h 793012"/>
              <a:gd name="connsiteX4" fmla="*/ 959637 w 1050422"/>
              <a:gd name="connsiteY4" fmla="*/ 787518 h 793012"/>
              <a:gd name="connsiteX5" fmla="*/ 850831 w 1050422"/>
              <a:gd name="connsiteY5" fmla="*/ 793012 h 793012"/>
              <a:gd name="connsiteX6" fmla="*/ 29660 w 1050422"/>
              <a:gd name="connsiteY6" fmla="*/ 405751 h 793012"/>
              <a:gd name="connsiteX7" fmla="*/ 0 w 1050422"/>
              <a:gd name="connsiteY7" fmla="*/ 366087 h 793012"/>
              <a:gd name="connsiteX8" fmla="*/ 31601 w 1050422"/>
              <a:gd name="connsiteY8" fmla="*/ 323828 h 793012"/>
              <a:gd name="connsiteX9" fmla="*/ 165503 w 1050422"/>
              <a:gd name="connsiteY9" fmla="*/ 45290 h 793012"/>
              <a:gd name="connsiteX10" fmla="*/ 177148 w 1050422"/>
              <a:gd name="connsiteY10" fmla="*/ 0 h 7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422" h="793012">
                <a:moveTo>
                  <a:pt x="177148" y="0"/>
                </a:moveTo>
                <a:lnTo>
                  <a:pt x="238745" y="9401"/>
                </a:lnTo>
                <a:cubicBezTo>
                  <a:pt x="619760" y="87368"/>
                  <a:pt x="926602" y="368956"/>
                  <a:pt x="1040610" y="735504"/>
                </a:cubicBezTo>
                <a:lnTo>
                  <a:pt x="1050422" y="773663"/>
                </a:lnTo>
                <a:lnTo>
                  <a:pt x="959637" y="787518"/>
                </a:lnTo>
                <a:cubicBezTo>
                  <a:pt x="923863" y="791151"/>
                  <a:pt x="887564" y="793012"/>
                  <a:pt x="850831" y="793012"/>
                </a:cubicBezTo>
                <a:cubicBezTo>
                  <a:pt x="520234" y="793012"/>
                  <a:pt x="224846" y="642261"/>
                  <a:pt x="29660" y="405751"/>
                </a:cubicBezTo>
                <a:lnTo>
                  <a:pt x="0" y="366087"/>
                </a:lnTo>
                <a:lnTo>
                  <a:pt x="31601" y="323828"/>
                </a:lnTo>
                <a:cubicBezTo>
                  <a:pt x="88974" y="238906"/>
                  <a:pt x="134410" y="145258"/>
                  <a:pt x="165503" y="45290"/>
                </a:cubicBezTo>
                <a:lnTo>
                  <a:pt x="17714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5" name="자유형 74">
            <a:extLst>
              <a:ext uri="{FF2B5EF4-FFF2-40B4-BE49-F238E27FC236}">
                <a16:creationId xmlns:a16="http://schemas.microsoft.com/office/drawing/2014/main" id="{2F1A9CE3-8118-68DD-3956-DEC5245FB0AD}"/>
              </a:ext>
            </a:extLst>
          </p:cNvPr>
          <p:cNvSpPr/>
          <p:nvPr/>
        </p:nvSpPr>
        <p:spPr>
          <a:xfrm>
            <a:off x="-3695968" y="3924078"/>
            <a:ext cx="1003703" cy="785883"/>
          </a:xfrm>
          <a:custGeom>
            <a:avLst/>
            <a:gdLst>
              <a:gd name="connsiteX0" fmla="*/ 828388 w 1003703"/>
              <a:gd name="connsiteY0" fmla="*/ 0 h 785883"/>
              <a:gd name="connsiteX1" fmla="*/ 838200 w 1003703"/>
              <a:gd name="connsiteY1" fmla="*/ 38159 h 785883"/>
              <a:gd name="connsiteX2" fmla="*/ 972102 w 1003703"/>
              <a:gd name="connsiteY2" fmla="*/ 316697 h 785883"/>
              <a:gd name="connsiteX3" fmla="*/ 1003703 w 1003703"/>
              <a:gd name="connsiteY3" fmla="*/ 358957 h 785883"/>
              <a:gd name="connsiteX4" fmla="*/ 974043 w 1003703"/>
              <a:gd name="connsiteY4" fmla="*/ 398622 h 785883"/>
              <a:gd name="connsiteX5" fmla="*/ 152872 w 1003703"/>
              <a:gd name="connsiteY5" fmla="*/ 785883 h 785883"/>
              <a:gd name="connsiteX6" fmla="*/ 44066 w 1003703"/>
              <a:gd name="connsiteY6" fmla="*/ 780389 h 785883"/>
              <a:gd name="connsiteX7" fmla="*/ 0 w 1003703"/>
              <a:gd name="connsiteY7" fmla="*/ 773664 h 785883"/>
              <a:gd name="connsiteX8" fmla="*/ 11645 w 1003703"/>
              <a:gd name="connsiteY8" fmla="*/ 728374 h 785883"/>
              <a:gd name="connsiteX9" fmla="*/ 813510 w 1003703"/>
              <a:gd name="connsiteY9" fmla="*/ 2271 h 785883"/>
              <a:gd name="connsiteX10" fmla="*/ 828388 w 1003703"/>
              <a:gd name="connsiteY10" fmla="*/ 0 h 7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703" h="785883">
                <a:moveTo>
                  <a:pt x="828388" y="0"/>
                </a:moveTo>
                <a:lnTo>
                  <a:pt x="838200" y="38159"/>
                </a:lnTo>
                <a:cubicBezTo>
                  <a:pt x="869293" y="138127"/>
                  <a:pt x="914730" y="231775"/>
                  <a:pt x="972102" y="316697"/>
                </a:cubicBezTo>
                <a:lnTo>
                  <a:pt x="1003703" y="358957"/>
                </a:lnTo>
                <a:lnTo>
                  <a:pt x="974043" y="398622"/>
                </a:lnTo>
                <a:cubicBezTo>
                  <a:pt x="778857" y="635132"/>
                  <a:pt x="483470" y="785883"/>
                  <a:pt x="152872" y="785883"/>
                </a:cubicBezTo>
                <a:cubicBezTo>
                  <a:pt x="116139" y="785883"/>
                  <a:pt x="79841" y="784022"/>
                  <a:pt x="44066" y="780389"/>
                </a:cubicBezTo>
                <a:lnTo>
                  <a:pt x="0" y="773664"/>
                </a:lnTo>
                <a:lnTo>
                  <a:pt x="11645" y="728374"/>
                </a:lnTo>
                <a:cubicBezTo>
                  <a:pt x="125654" y="361826"/>
                  <a:pt x="432496" y="80238"/>
                  <a:pt x="813510" y="2271"/>
                </a:cubicBezTo>
                <a:lnTo>
                  <a:pt x="8283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6" name="자유형 75">
            <a:extLst>
              <a:ext uri="{FF2B5EF4-FFF2-40B4-BE49-F238E27FC236}">
                <a16:creationId xmlns:a16="http://schemas.microsoft.com/office/drawing/2014/main" id="{B92166FA-8115-EC2F-DCA6-45ACEF0B4B47}"/>
              </a:ext>
            </a:extLst>
          </p:cNvPr>
          <p:cNvSpPr/>
          <p:nvPr/>
        </p:nvSpPr>
        <p:spPr>
          <a:xfrm>
            <a:off x="-2692266" y="2581606"/>
            <a:ext cx="1915008" cy="2109005"/>
          </a:xfrm>
          <a:custGeom>
            <a:avLst/>
            <a:gdLst>
              <a:gd name="connsiteX0" fmla="*/ 850831 w 1915008"/>
              <a:gd name="connsiteY0" fmla="*/ 0 h 2109005"/>
              <a:gd name="connsiteX1" fmla="*/ 1915008 w 1915008"/>
              <a:gd name="connsiteY1" fmla="*/ 1064177 h 2109005"/>
              <a:gd name="connsiteX2" fmla="*/ 1065300 w 1915008"/>
              <a:gd name="connsiteY2" fmla="*/ 2106734 h 2109005"/>
              <a:gd name="connsiteX3" fmla="*/ 1050422 w 1915008"/>
              <a:gd name="connsiteY3" fmla="*/ 2109005 h 2109005"/>
              <a:gd name="connsiteX4" fmla="*/ 1040610 w 1915008"/>
              <a:gd name="connsiteY4" fmla="*/ 2070846 h 2109005"/>
              <a:gd name="connsiteX5" fmla="*/ 238745 w 1915008"/>
              <a:gd name="connsiteY5" fmla="*/ 1344743 h 2109005"/>
              <a:gd name="connsiteX6" fmla="*/ 177148 w 1915008"/>
              <a:gd name="connsiteY6" fmla="*/ 1335342 h 2109005"/>
              <a:gd name="connsiteX7" fmla="*/ 191726 w 1915008"/>
              <a:gd name="connsiteY7" fmla="*/ 1278647 h 2109005"/>
              <a:gd name="connsiteX8" fmla="*/ 213346 w 1915008"/>
              <a:gd name="connsiteY8" fmla="*/ 1064178 h 2109005"/>
              <a:gd name="connsiteX9" fmla="*/ 31601 w 1915008"/>
              <a:gd name="connsiteY9" fmla="*/ 469186 h 2109005"/>
              <a:gd name="connsiteX10" fmla="*/ 0 w 1915008"/>
              <a:gd name="connsiteY10" fmla="*/ 426926 h 2109005"/>
              <a:gd name="connsiteX11" fmla="*/ 29660 w 1915008"/>
              <a:gd name="connsiteY11" fmla="*/ 387261 h 2109005"/>
              <a:gd name="connsiteX12" fmla="*/ 850831 w 1915008"/>
              <a:gd name="connsiteY12" fmla="*/ 0 h 21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09005">
                <a:moveTo>
                  <a:pt x="850831" y="0"/>
                </a:moveTo>
                <a:cubicBezTo>
                  <a:pt x="1438560" y="0"/>
                  <a:pt x="1915008" y="476448"/>
                  <a:pt x="1915008" y="1064177"/>
                </a:cubicBezTo>
                <a:cubicBezTo>
                  <a:pt x="1915008" y="1578440"/>
                  <a:pt x="1550228" y="2007503"/>
                  <a:pt x="1065300" y="2106734"/>
                </a:cubicBezTo>
                <a:lnTo>
                  <a:pt x="1050422" y="2109005"/>
                </a:lnTo>
                <a:lnTo>
                  <a:pt x="1040610" y="2070846"/>
                </a:lnTo>
                <a:cubicBezTo>
                  <a:pt x="926602" y="1704298"/>
                  <a:pt x="619760" y="1422710"/>
                  <a:pt x="238745" y="1344743"/>
                </a:cubicBezTo>
                <a:lnTo>
                  <a:pt x="177148" y="1335342"/>
                </a:lnTo>
                <a:lnTo>
                  <a:pt x="191726" y="1278647"/>
                </a:lnTo>
                <a:cubicBezTo>
                  <a:pt x="205902" y="1209371"/>
                  <a:pt x="213346" y="1137644"/>
                  <a:pt x="213346" y="1064178"/>
                </a:cubicBezTo>
                <a:cubicBezTo>
                  <a:pt x="213346" y="843780"/>
                  <a:pt x="146346" y="639030"/>
                  <a:pt x="31601" y="469186"/>
                </a:cubicBezTo>
                <a:lnTo>
                  <a:pt x="0" y="426926"/>
                </a:lnTo>
                <a:lnTo>
                  <a:pt x="29660" y="387261"/>
                </a:lnTo>
                <a:cubicBezTo>
                  <a:pt x="224846" y="150751"/>
                  <a:pt x="520234" y="0"/>
                  <a:pt x="85083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 Market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Segment</a:t>
            </a:r>
            <a:b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Positioning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7" name="자유형 76">
            <a:extLst>
              <a:ext uri="{FF2B5EF4-FFF2-40B4-BE49-F238E27FC236}">
                <a16:creationId xmlns:a16="http://schemas.microsoft.com/office/drawing/2014/main" id="{6909ACBC-AAB2-6EAD-E452-AF9DC9348AE1}"/>
              </a:ext>
            </a:extLst>
          </p:cNvPr>
          <p:cNvSpPr/>
          <p:nvPr/>
        </p:nvSpPr>
        <p:spPr>
          <a:xfrm>
            <a:off x="-4607274" y="2581607"/>
            <a:ext cx="1915008" cy="2116135"/>
          </a:xfrm>
          <a:custGeom>
            <a:avLst/>
            <a:gdLst>
              <a:gd name="connsiteX0" fmla="*/ 1064177 w 1915008"/>
              <a:gd name="connsiteY0" fmla="*/ 0 h 2116135"/>
              <a:gd name="connsiteX1" fmla="*/ 1885348 w 1915008"/>
              <a:gd name="connsiteY1" fmla="*/ 387261 h 2116135"/>
              <a:gd name="connsiteX2" fmla="*/ 1915008 w 1915008"/>
              <a:gd name="connsiteY2" fmla="*/ 426925 h 2116135"/>
              <a:gd name="connsiteX3" fmla="*/ 1883407 w 1915008"/>
              <a:gd name="connsiteY3" fmla="*/ 469184 h 2116135"/>
              <a:gd name="connsiteX4" fmla="*/ 1701662 w 1915008"/>
              <a:gd name="connsiteY4" fmla="*/ 1064176 h 2116135"/>
              <a:gd name="connsiteX5" fmla="*/ 1723282 w 1915008"/>
              <a:gd name="connsiteY5" fmla="*/ 1278645 h 2116135"/>
              <a:gd name="connsiteX6" fmla="*/ 1739693 w 1915008"/>
              <a:gd name="connsiteY6" fmla="*/ 1342471 h 2116135"/>
              <a:gd name="connsiteX7" fmla="*/ 1724815 w 1915008"/>
              <a:gd name="connsiteY7" fmla="*/ 1344742 h 2116135"/>
              <a:gd name="connsiteX8" fmla="*/ 922950 w 1915008"/>
              <a:gd name="connsiteY8" fmla="*/ 2070845 h 2116135"/>
              <a:gd name="connsiteX9" fmla="*/ 911305 w 1915008"/>
              <a:gd name="connsiteY9" fmla="*/ 2116135 h 2116135"/>
              <a:gd name="connsiteX10" fmla="*/ 849708 w 1915008"/>
              <a:gd name="connsiteY10" fmla="*/ 2106734 h 2116135"/>
              <a:gd name="connsiteX11" fmla="*/ 0 w 1915008"/>
              <a:gd name="connsiteY11" fmla="*/ 1064177 h 2116135"/>
              <a:gd name="connsiteX12" fmla="*/ 1064177 w 1915008"/>
              <a:gd name="connsiteY12" fmla="*/ 0 h 211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16135">
                <a:moveTo>
                  <a:pt x="1064177" y="0"/>
                </a:moveTo>
                <a:cubicBezTo>
                  <a:pt x="1394775" y="0"/>
                  <a:pt x="1690162" y="150751"/>
                  <a:pt x="1885348" y="387261"/>
                </a:cubicBezTo>
                <a:lnTo>
                  <a:pt x="1915008" y="426925"/>
                </a:lnTo>
                <a:lnTo>
                  <a:pt x="1883407" y="469184"/>
                </a:lnTo>
                <a:cubicBezTo>
                  <a:pt x="1768663" y="639028"/>
                  <a:pt x="1701662" y="843778"/>
                  <a:pt x="1701662" y="1064176"/>
                </a:cubicBezTo>
                <a:cubicBezTo>
                  <a:pt x="1701662" y="1137642"/>
                  <a:pt x="1709107" y="1209369"/>
                  <a:pt x="1723282" y="1278645"/>
                </a:cubicBezTo>
                <a:lnTo>
                  <a:pt x="1739693" y="1342471"/>
                </a:lnTo>
                <a:lnTo>
                  <a:pt x="1724815" y="1344742"/>
                </a:lnTo>
                <a:cubicBezTo>
                  <a:pt x="1343801" y="1422709"/>
                  <a:pt x="1036959" y="1704297"/>
                  <a:pt x="922950" y="2070845"/>
                </a:cubicBezTo>
                <a:lnTo>
                  <a:pt x="911305" y="2116135"/>
                </a:lnTo>
                <a:lnTo>
                  <a:pt x="849708" y="2106734"/>
                </a:lnTo>
                <a:cubicBezTo>
                  <a:pt x="364780" y="2007503"/>
                  <a:pt x="0" y="1578440"/>
                  <a:pt x="0" y="1064177"/>
                </a:cubicBezTo>
                <a:cubicBezTo>
                  <a:pt x="0" y="476448"/>
                  <a:pt x="476448" y="0"/>
                  <a:pt x="1064177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Multigeneration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Product series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8" name="자유형 77">
            <a:extLst>
              <a:ext uri="{FF2B5EF4-FFF2-40B4-BE49-F238E27FC236}">
                <a16:creationId xmlns:a16="http://schemas.microsoft.com/office/drawing/2014/main" id="{B6FB8DE8-7876-FF29-9901-1007723EE00A}"/>
              </a:ext>
            </a:extLst>
          </p:cNvPr>
          <p:cNvSpPr/>
          <p:nvPr/>
        </p:nvSpPr>
        <p:spPr>
          <a:xfrm>
            <a:off x="-2867580" y="3904728"/>
            <a:ext cx="352463" cy="378306"/>
          </a:xfrm>
          <a:custGeom>
            <a:avLst/>
            <a:gdLst>
              <a:gd name="connsiteX0" fmla="*/ 199591 w 352463"/>
              <a:gd name="connsiteY0" fmla="*/ 0 h 378306"/>
              <a:gd name="connsiteX1" fmla="*/ 308397 w 352463"/>
              <a:gd name="connsiteY1" fmla="*/ 5494 h 378306"/>
              <a:gd name="connsiteX2" fmla="*/ 352463 w 352463"/>
              <a:gd name="connsiteY2" fmla="*/ 12219 h 378306"/>
              <a:gd name="connsiteX3" fmla="*/ 340818 w 352463"/>
              <a:gd name="connsiteY3" fmla="*/ 57509 h 378306"/>
              <a:gd name="connsiteX4" fmla="*/ 206916 w 352463"/>
              <a:gd name="connsiteY4" fmla="*/ 336047 h 378306"/>
              <a:gd name="connsiteX5" fmla="*/ 175315 w 352463"/>
              <a:gd name="connsiteY5" fmla="*/ 378306 h 378306"/>
              <a:gd name="connsiteX6" fmla="*/ 143714 w 352463"/>
              <a:gd name="connsiteY6" fmla="*/ 336046 h 378306"/>
              <a:gd name="connsiteX7" fmla="*/ 9812 w 352463"/>
              <a:gd name="connsiteY7" fmla="*/ 57508 h 378306"/>
              <a:gd name="connsiteX8" fmla="*/ 0 w 352463"/>
              <a:gd name="connsiteY8" fmla="*/ 19349 h 378306"/>
              <a:gd name="connsiteX9" fmla="*/ 90785 w 352463"/>
              <a:gd name="connsiteY9" fmla="*/ 5494 h 378306"/>
              <a:gd name="connsiteX10" fmla="*/ 199591 w 352463"/>
              <a:gd name="connsiteY10" fmla="*/ 0 h 3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463" h="378306">
                <a:moveTo>
                  <a:pt x="199591" y="0"/>
                </a:moveTo>
                <a:cubicBezTo>
                  <a:pt x="236324" y="0"/>
                  <a:pt x="272623" y="1861"/>
                  <a:pt x="308397" y="5494"/>
                </a:cubicBezTo>
                <a:lnTo>
                  <a:pt x="352463" y="12219"/>
                </a:lnTo>
                <a:lnTo>
                  <a:pt x="340818" y="57509"/>
                </a:lnTo>
                <a:cubicBezTo>
                  <a:pt x="309725" y="157477"/>
                  <a:pt x="264289" y="251125"/>
                  <a:pt x="206916" y="336047"/>
                </a:cubicBezTo>
                <a:lnTo>
                  <a:pt x="175315" y="378306"/>
                </a:lnTo>
                <a:lnTo>
                  <a:pt x="143714" y="336046"/>
                </a:lnTo>
                <a:cubicBezTo>
                  <a:pt x="86342" y="251124"/>
                  <a:pt x="40905" y="157476"/>
                  <a:pt x="9812" y="57508"/>
                </a:cubicBezTo>
                <a:lnTo>
                  <a:pt x="0" y="19349"/>
                </a:lnTo>
                <a:lnTo>
                  <a:pt x="90785" y="5494"/>
                </a:lnTo>
                <a:cubicBezTo>
                  <a:pt x="126560" y="1861"/>
                  <a:pt x="162858" y="0"/>
                  <a:pt x="199591" y="0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79" name="자유형 78">
            <a:extLst>
              <a:ext uri="{FF2B5EF4-FFF2-40B4-BE49-F238E27FC236}">
                <a16:creationId xmlns:a16="http://schemas.microsoft.com/office/drawing/2014/main" id="{1B3CC6B6-A682-1D9B-1D0F-62A9CA8F48FB}"/>
              </a:ext>
            </a:extLst>
          </p:cNvPr>
          <p:cNvSpPr/>
          <p:nvPr/>
        </p:nvSpPr>
        <p:spPr>
          <a:xfrm>
            <a:off x="-3732167" y="4283034"/>
            <a:ext cx="2128354" cy="1750048"/>
          </a:xfrm>
          <a:custGeom>
            <a:avLst/>
            <a:gdLst>
              <a:gd name="connsiteX0" fmla="*/ 1039901 w 2128354"/>
              <a:gd name="connsiteY0" fmla="*/ 0 h 1750048"/>
              <a:gd name="connsiteX1" fmla="*/ 1069561 w 2128354"/>
              <a:gd name="connsiteY1" fmla="*/ 39664 h 1750048"/>
              <a:gd name="connsiteX2" fmla="*/ 1890732 w 2128354"/>
              <a:gd name="connsiteY2" fmla="*/ 426925 h 1750048"/>
              <a:gd name="connsiteX3" fmla="*/ 1999538 w 2128354"/>
              <a:gd name="connsiteY3" fmla="*/ 421431 h 1750048"/>
              <a:gd name="connsiteX4" fmla="*/ 2090323 w 2128354"/>
              <a:gd name="connsiteY4" fmla="*/ 407576 h 1750048"/>
              <a:gd name="connsiteX5" fmla="*/ 2106734 w 2128354"/>
              <a:gd name="connsiteY5" fmla="*/ 471402 h 1750048"/>
              <a:gd name="connsiteX6" fmla="*/ 2128354 w 2128354"/>
              <a:gd name="connsiteY6" fmla="*/ 685871 h 1750048"/>
              <a:gd name="connsiteX7" fmla="*/ 1064177 w 2128354"/>
              <a:gd name="connsiteY7" fmla="*/ 1750048 h 1750048"/>
              <a:gd name="connsiteX8" fmla="*/ 0 w 2128354"/>
              <a:gd name="connsiteY8" fmla="*/ 685871 h 1750048"/>
              <a:gd name="connsiteX9" fmla="*/ 21620 w 2128354"/>
              <a:gd name="connsiteY9" fmla="*/ 471402 h 1750048"/>
              <a:gd name="connsiteX10" fmla="*/ 36198 w 2128354"/>
              <a:gd name="connsiteY10" fmla="*/ 414707 h 1750048"/>
              <a:gd name="connsiteX11" fmla="*/ 80264 w 2128354"/>
              <a:gd name="connsiteY11" fmla="*/ 421432 h 1750048"/>
              <a:gd name="connsiteX12" fmla="*/ 189070 w 2128354"/>
              <a:gd name="connsiteY12" fmla="*/ 426926 h 1750048"/>
              <a:gd name="connsiteX13" fmla="*/ 1010241 w 2128354"/>
              <a:gd name="connsiteY13" fmla="*/ 39665 h 1750048"/>
              <a:gd name="connsiteX14" fmla="*/ 1039901 w 2128354"/>
              <a:gd name="connsiteY14" fmla="*/ 0 h 17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8354" h="1750048">
                <a:moveTo>
                  <a:pt x="1039901" y="0"/>
                </a:moveTo>
                <a:lnTo>
                  <a:pt x="1069561" y="39664"/>
                </a:lnTo>
                <a:cubicBezTo>
                  <a:pt x="1264747" y="276174"/>
                  <a:pt x="1560135" y="426925"/>
                  <a:pt x="1890732" y="426925"/>
                </a:cubicBezTo>
                <a:cubicBezTo>
                  <a:pt x="1927465" y="426925"/>
                  <a:pt x="1963764" y="425064"/>
                  <a:pt x="1999538" y="421431"/>
                </a:cubicBezTo>
                <a:lnTo>
                  <a:pt x="2090323" y="407576"/>
                </a:lnTo>
                <a:lnTo>
                  <a:pt x="2106734" y="471402"/>
                </a:lnTo>
                <a:cubicBezTo>
                  <a:pt x="2120910" y="540678"/>
                  <a:pt x="2128354" y="612405"/>
                  <a:pt x="2128354" y="685871"/>
                </a:cubicBezTo>
                <a:cubicBezTo>
                  <a:pt x="2128354" y="1273600"/>
                  <a:pt x="1651906" y="1750048"/>
                  <a:pt x="1064177" y="1750048"/>
                </a:cubicBezTo>
                <a:cubicBezTo>
                  <a:pt x="476448" y="1750048"/>
                  <a:pt x="0" y="1273600"/>
                  <a:pt x="0" y="685871"/>
                </a:cubicBezTo>
                <a:cubicBezTo>
                  <a:pt x="0" y="612405"/>
                  <a:pt x="7445" y="540678"/>
                  <a:pt x="21620" y="471402"/>
                </a:cubicBezTo>
                <a:lnTo>
                  <a:pt x="36198" y="414707"/>
                </a:lnTo>
                <a:lnTo>
                  <a:pt x="80264" y="421432"/>
                </a:lnTo>
                <a:cubicBezTo>
                  <a:pt x="116039" y="425065"/>
                  <a:pt x="152337" y="426926"/>
                  <a:pt x="189070" y="426926"/>
                </a:cubicBezTo>
                <a:cubicBezTo>
                  <a:pt x="519668" y="426926"/>
                  <a:pt x="815055" y="276175"/>
                  <a:pt x="1010241" y="39665"/>
                </a:cubicBezTo>
                <a:lnTo>
                  <a:pt x="103990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ko-Kore-KR" dirty="0">
              <a:solidFill>
                <a:schemeClr val="tx1"/>
              </a:solidFill>
              <a:sym typeface="Wingdings" pitchFamily="2" charset="2"/>
            </a:endParaRP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Dynamic</a:t>
            </a:r>
            <a:b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Programming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80" name="자유형 79">
            <a:extLst>
              <a:ext uri="{FF2B5EF4-FFF2-40B4-BE49-F238E27FC236}">
                <a16:creationId xmlns:a16="http://schemas.microsoft.com/office/drawing/2014/main" id="{2FD8B0F5-4CE7-7F39-A041-B6151F349FB9}"/>
              </a:ext>
            </a:extLst>
          </p:cNvPr>
          <p:cNvSpPr/>
          <p:nvPr/>
        </p:nvSpPr>
        <p:spPr>
          <a:xfrm>
            <a:off x="-2905612" y="846947"/>
            <a:ext cx="426692" cy="1274503"/>
          </a:xfrm>
          <a:custGeom>
            <a:avLst/>
            <a:gdLst>
              <a:gd name="connsiteX0" fmla="*/ 213346 w 426692"/>
              <a:gd name="connsiteY0" fmla="*/ 0 h 1274503"/>
              <a:gd name="connsiteX1" fmla="*/ 244947 w 426692"/>
              <a:gd name="connsiteY1" fmla="*/ 42260 h 1274503"/>
              <a:gd name="connsiteX2" fmla="*/ 426692 w 426692"/>
              <a:gd name="connsiteY2" fmla="*/ 637252 h 1274503"/>
              <a:gd name="connsiteX3" fmla="*/ 244947 w 426692"/>
              <a:gd name="connsiteY3" fmla="*/ 1232244 h 1274503"/>
              <a:gd name="connsiteX4" fmla="*/ 213347 w 426692"/>
              <a:gd name="connsiteY4" fmla="*/ 1274503 h 1274503"/>
              <a:gd name="connsiteX5" fmla="*/ 181745 w 426692"/>
              <a:gd name="connsiteY5" fmla="*/ 1232243 h 1274503"/>
              <a:gd name="connsiteX6" fmla="*/ 0 w 426692"/>
              <a:gd name="connsiteY6" fmla="*/ 637251 h 1274503"/>
              <a:gd name="connsiteX7" fmla="*/ 181745 w 426692"/>
              <a:gd name="connsiteY7" fmla="*/ 42259 h 1274503"/>
              <a:gd name="connsiteX8" fmla="*/ 213346 w 426692"/>
              <a:gd name="connsiteY8" fmla="*/ 0 h 12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692" h="1274503">
                <a:moveTo>
                  <a:pt x="213346" y="0"/>
                </a:moveTo>
                <a:lnTo>
                  <a:pt x="244947" y="42260"/>
                </a:lnTo>
                <a:cubicBezTo>
                  <a:pt x="359692" y="212104"/>
                  <a:pt x="426692" y="416854"/>
                  <a:pt x="426692" y="637252"/>
                </a:cubicBezTo>
                <a:cubicBezTo>
                  <a:pt x="426692" y="857650"/>
                  <a:pt x="359692" y="1062400"/>
                  <a:pt x="244947" y="1232244"/>
                </a:cubicBezTo>
                <a:lnTo>
                  <a:pt x="213347" y="1274503"/>
                </a:lnTo>
                <a:lnTo>
                  <a:pt x="181745" y="1232243"/>
                </a:lnTo>
                <a:cubicBezTo>
                  <a:pt x="67001" y="1062399"/>
                  <a:pt x="0" y="857649"/>
                  <a:pt x="0" y="637251"/>
                </a:cubicBezTo>
                <a:cubicBezTo>
                  <a:pt x="0" y="416853"/>
                  <a:pt x="67001" y="212103"/>
                  <a:pt x="181745" y="42259"/>
                </a:cubicBezTo>
                <a:lnTo>
                  <a:pt x="213346" y="0"/>
                </a:ln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ko-Kore-KR" sz="1400" dirty="0">
                <a:solidFill>
                  <a:schemeClr val="tx1"/>
                </a:solidFill>
              </a:rPr>
              <a:t>DP</a:t>
            </a:r>
            <a:endParaRPr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id="{4F6B89A8-3C13-DB62-7088-B3DDF6C92485}"/>
              </a:ext>
            </a:extLst>
          </p:cNvPr>
          <p:cNvSpPr/>
          <p:nvPr/>
        </p:nvSpPr>
        <p:spPr>
          <a:xfrm>
            <a:off x="-2692266" y="420020"/>
            <a:ext cx="1915008" cy="2128354"/>
          </a:xfrm>
          <a:custGeom>
            <a:avLst/>
            <a:gdLst>
              <a:gd name="connsiteX0" fmla="*/ 850831 w 1915008"/>
              <a:gd name="connsiteY0" fmla="*/ 0 h 2128354"/>
              <a:gd name="connsiteX1" fmla="*/ 1915008 w 1915008"/>
              <a:gd name="connsiteY1" fmla="*/ 1064177 h 2128354"/>
              <a:gd name="connsiteX2" fmla="*/ 850831 w 1915008"/>
              <a:gd name="connsiteY2" fmla="*/ 2128354 h 2128354"/>
              <a:gd name="connsiteX3" fmla="*/ 29660 w 1915008"/>
              <a:gd name="connsiteY3" fmla="*/ 1741093 h 2128354"/>
              <a:gd name="connsiteX4" fmla="*/ 1 w 1915008"/>
              <a:gd name="connsiteY4" fmla="*/ 1701429 h 2128354"/>
              <a:gd name="connsiteX5" fmla="*/ 31601 w 1915008"/>
              <a:gd name="connsiteY5" fmla="*/ 1659170 h 2128354"/>
              <a:gd name="connsiteX6" fmla="*/ 213346 w 1915008"/>
              <a:gd name="connsiteY6" fmla="*/ 1064178 h 2128354"/>
              <a:gd name="connsiteX7" fmla="*/ 31601 w 1915008"/>
              <a:gd name="connsiteY7" fmla="*/ 469186 h 2128354"/>
              <a:gd name="connsiteX8" fmla="*/ 0 w 1915008"/>
              <a:gd name="connsiteY8" fmla="*/ 426926 h 2128354"/>
              <a:gd name="connsiteX9" fmla="*/ 29660 w 1915008"/>
              <a:gd name="connsiteY9" fmla="*/ 387261 h 2128354"/>
              <a:gd name="connsiteX10" fmla="*/ 850831 w 1915008"/>
              <a:gd name="connsiteY10" fmla="*/ 0 h 212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5008" h="2128354">
                <a:moveTo>
                  <a:pt x="850831" y="0"/>
                </a:moveTo>
                <a:cubicBezTo>
                  <a:pt x="1438560" y="0"/>
                  <a:pt x="1915008" y="476448"/>
                  <a:pt x="1915008" y="1064177"/>
                </a:cubicBezTo>
                <a:cubicBezTo>
                  <a:pt x="1915008" y="1651906"/>
                  <a:pt x="1438560" y="2128354"/>
                  <a:pt x="850831" y="2128354"/>
                </a:cubicBezTo>
                <a:cubicBezTo>
                  <a:pt x="520234" y="2128354"/>
                  <a:pt x="224846" y="1977603"/>
                  <a:pt x="29660" y="1741093"/>
                </a:cubicBezTo>
                <a:lnTo>
                  <a:pt x="1" y="1701429"/>
                </a:lnTo>
                <a:lnTo>
                  <a:pt x="31601" y="1659170"/>
                </a:lnTo>
                <a:cubicBezTo>
                  <a:pt x="146346" y="1489326"/>
                  <a:pt x="213346" y="1284576"/>
                  <a:pt x="213346" y="1064178"/>
                </a:cubicBezTo>
                <a:cubicBezTo>
                  <a:pt x="213346" y="843780"/>
                  <a:pt x="146346" y="639030"/>
                  <a:pt x="31601" y="469186"/>
                </a:cubicBezTo>
                <a:lnTo>
                  <a:pt x="0" y="426926"/>
                </a:lnTo>
                <a:lnTo>
                  <a:pt x="29660" y="387261"/>
                </a:lnTo>
                <a:cubicBezTo>
                  <a:pt x="224846" y="150751"/>
                  <a:pt x="520234" y="0"/>
                  <a:pt x="85083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 Market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Segment</a:t>
            </a:r>
            <a:b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Positioning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id="{BCD94B74-1643-168B-9AFB-4E76CBD8A454}"/>
              </a:ext>
            </a:extLst>
          </p:cNvPr>
          <p:cNvSpPr/>
          <p:nvPr/>
        </p:nvSpPr>
        <p:spPr>
          <a:xfrm>
            <a:off x="-4607273" y="420021"/>
            <a:ext cx="1915009" cy="2128354"/>
          </a:xfrm>
          <a:custGeom>
            <a:avLst/>
            <a:gdLst>
              <a:gd name="connsiteX0" fmla="*/ 1064177 w 1915009"/>
              <a:gd name="connsiteY0" fmla="*/ 0 h 2128354"/>
              <a:gd name="connsiteX1" fmla="*/ 1885348 w 1915009"/>
              <a:gd name="connsiteY1" fmla="*/ 387261 h 2128354"/>
              <a:gd name="connsiteX2" fmla="*/ 1915008 w 1915009"/>
              <a:gd name="connsiteY2" fmla="*/ 426925 h 2128354"/>
              <a:gd name="connsiteX3" fmla="*/ 1883407 w 1915009"/>
              <a:gd name="connsiteY3" fmla="*/ 469184 h 2128354"/>
              <a:gd name="connsiteX4" fmla="*/ 1701662 w 1915009"/>
              <a:gd name="connsiteY4" fmla="*/ 1064176 h 2128354"/>
              <a:gd name="connsiteX5" fmla="*/ 1883407 w 1915009"/>
              <a:gd name="connsiteY5" fmla="*/ 1659168 h 2128354"/>
              <a:gd name="connsiteX6" fmla="*/ 1915009 w 1915009"/>
              <a:gd name="connsiteY6" fmla="*/ 1701428 h 2128354"/>
              <a:gd name="connsiteX7" fmla="*/ 1885348 w 1915009"/>
              <a:gd name="connsiteY7" fmla="*/ 1741093 h 2128354"/>
              <a:gd name="connsiteX8" fmla="*/ 1064177 w 1915009"/>
              <a:gd name="connsiteY8" fmla="*/ 2128354 h 2128354"/>
              <a:gd name="connsiteX9" fmla="*/ 0 w 1915009"/>
              <a:gd name="connsiteY9" fmla="*/ 1064177 h 2128354"/>
              <a:gd name="connsiteX10" fmla="*/ 1064177 w 1915009"/>
              <a:gd name="connsiteY10" fmla="*/ 0 h 212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15009" h="2128354">
                <a:moveTo>
                  <a:pt x="1064177" y="0"/>
                </a:moveTo>
                <a:cubicBezTo>
                  <a:pt x="1394775" y="0"/>
                  <a:pt x="1690162" y="150751"/>
                  <a:pt x="1885348" y="387261"/>
                </a:cubicBezTo>
                <a:lnTo>
                  <a:pt x="1915008" y="426925"/>
                </a:lnTo>
                <a:lnTo>
                  <a:pt x="1883407" y="469184"/>
                </a:lnTo>
                <a:cubicBezTo>
                  <a:pt x="1768663" y="639028"/>
                  <a:pt x="1701662" y="843778"/>
                  <a:pt x="1701662" y="1064176"/>
                </a:cubicBezTo>
                <a:cubicBezTo>
                  <a:pt x="1701662" y="1284574"/>
                  <a:pt x="1768663" y="1489324"/>
                  <a:pt x="1883407" y="1659168"/>
                </a:cubicBezTo>
                <a:lnTo>
                  <a:pt x="1915009" y="1701428"/>
                </a:lnTo>
                <a:lnTo>
                  <a:pt x="1885348" y="1741093"/>
                </a:lnTo>
                <a:cubicBezTo>
                  <a:pt x="1690162" y="1977603"/>
                  <a:pt x="1394775" y="2128354"/>
                  <a:pt x="1064177" y="2128354"/>
                </a:cubicBezTo>
                <a:cubicBezTo>
                  <a:pt x="476448" y="2128354"/>
                  <a:pt x="0" y="1651906"/>
                  <a:pt x="0" y="1064177"/>
                </a:cubicBezTo>
                <a:cubicBezTo>
                  <a:pt x="0" y="476448"/>
                  <a:pt x="476448" y="0"/>
                  <a:pt x="1064177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Multigeneration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Product series</a:t>
            </a:r>
            <a:endParaRPr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745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6CD78-CAD7-D1C6-4BCF-AFD16FF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0197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7793CC-6488-1CF4-8730-13B34EA98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672D9-F1BB-C173-B78E-97BD17DF06DF}"/>
              </a:ext>
            </a:extLst>
          </p:cNvPr>
          <p:cNvSpPr txBox="1"/>
          <p:nvPr/>
        </p:nvSpPr>
        <p:spPr>
          <a:xfrm>
            <a:off x="206894" y="98473"/>
            <a:ext cx="8712988" cy="784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연속되는 제품군의 </a:t>
            </a:r>
            <a:r>
              <a:rPr lang="en-US" altLang="ko-Kore-KR" sz="1600" b="1" dirty="0">
                <a:solidFill>
                  <a:srgbClr val="7030A0"/>
                </a:solidFill>
              </a:rPr>
              <a:t>Markov Property</a:t>
            </a:r>
            <a:r>
              <a:rPr lang="ko-KR" altLang="en-US" sz="1600" dirty="0"/>
              <a:t>를 고려한 </a:t>
            </a:r>
            <a:r>
              <a:rPr lang="en-US" altLang="ko-KR" sz="1600" dirty="0"/>
              <a:t>market positioning problem with core module selection </a:t>
            </a:r>
            <a:br>
              <a:rPr lang="en-US" altLang="ko-KR" sz="1600" dirty="0"/>
            </a:br>
            <a:r>
              <a:rPr lang="en-US" altLang="ko-KR" sz="1600" dirty="0"/>
              <a:t>			              [for max profit and risk management] + </a:t>
            </a:r>
            <a:r>
              <a:rPr lang="en-US" altLang="ko-KR" sz="1600" b="1" dirty="0">
                <a:solidFill>
                  <a:srgbClr val="7030A0"/>
                </a:solidFill>
              </a:rPr>
              <a:t>number of product series </a:t>
            </a:r>
          </a:p>
        </p:txBody>
      </p:sp>
      <p:cxnSp>
        <p:nvCxnSpPr>
          <p:cNvPr id="5" name="직선 연결선[R] 8">
            <a:extLst>
              <a:ext uri="{FF2B5EF4-FFF2-40B4-BE49-F238E27FC236}">
                <a16:creationId xmlns:a16="http://schemas.microsoft.com/office/drawing/2014/main" id="{EE653A69-4264-E087-10CD-C49D5658D07C}"/>
              </a:ext>
            </a:extLst>
          </p:cNvPr>
          <p:cNvCxnSpPr>
            <a:cxnSpLocks/>
          </p:cNvCxnSpPr>
          <p:nvPr/>
        </p:nvCxnSpPr>
        <p:spPr>
          <a:xfrm flipV="1">
            <a:off x="580138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12">
            <a:extLst>
              <a:ext uri="{FF2B5EF4-FFF2-40B4-BE49-F238E27FC236}">
                <a16:creationId xmlns:a16="http://schemas.microsoft.com/office/drawing/2014/main" id="{E4D3D8DE-F69E-F7F6-FBF5-4F59A4E2917F}"/>
              </a:ext>
            </a:extLst>
          </p:cNvPr>
          <p:cNvCxnSpPr>
            <a:cxnSpLocks/>
          </p:cNvCxnSpPr>
          <p:nvPr/>
        </p:nvCxnSpPr>
        <p:spPr>
          <a:xfrm flipV="1">
            <a:off x="6579793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13">
            <a:extLst>
              <a:ext uri="{FF2B5EF4-FFF2-40B4-BE49-F238E27FC236}">
                <a16:creationId xmlns:a16="http://schemas.microsoft.com/office/drawing/2014/main" id="{6391AEAB-9A5A-035E-784F-481E99C2D156}"/>
              </a:ext>
            </a:extLst>
          </p:cNvPr>
          <p:cNvCxnSpPr>
            <a:cxnSpLocks/>
          </p:cNvCxnSpPr>
          <p:nvPr/>
        </p:nvCxnSpPr>
        <p:spPr>
          <a:xfrm flipV="1">
            <a:off x="5361561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14">
            <a:extLst>
              <a:ext uri="{FF2B5EF4-FFF2-40B4-BE49-F238E27FC236}">
                <a16:creationId xmlns:a16="http://schemas.microsoft.com/office/drawing/2014/main" id="{4F927897-394F-F6DC-D615-8DD54E93524C}"/>
              </a:ext>
            </a:extLst>
          </p:cNvPr>
          <p:cNvCxnSpPr>
            <a:cxnSpLocks/>
          </p:cNvCxnSpPr>
          <p:nvPr/>
        </p:nvCxnSpPr>
        <p:spPr>
          <a:xfrm flipV="1">
            <a:off x="4179931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15">
            <a:extLst>
              <a:ext uri="{FF2B5EF4-FFF2-40B4-BE49-F238E27FC236}">
                <a16:creationId xmlns:a16="http://schemas.microsoft.com/office/drawing/2014/main" id="{05806CBD-FFA4-911E-425F-D2E87134940C}"/>
              </a:ext>
            </a:extLst>
          </p:cNvPr>
          <p:cNvCxnSpPr>
            <a:cxnSpLocks/>
          </p:cNvCxnSpPr>
          <p:nvPr/>
        </p:nvCxnSpPr>
        <p:spPr>
          <a:xfrm flipV="1">
            <a:off x="2980000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16">
            <a:extLst>
              <a:ext uri="{FF2B5EF4-FFF2-40B4-BE49-F238E27FC236}">
                <a16:creationId xmlns:a16="http://schemas.microsoft.com/office/drawing/2014/main" id="{95B95B05-FC1E-A4F9-C5EA-E2E90730E60C}"/>
              </a:ext>
            </a:extLst>
          </p:cNvPr>
          <p:cNvCxnSpPr>
            <a:cxnSpLocks/>
          </p:cNvCxnSpPr>
          <p:nvPr/>
        </p:nvCxnSpPr>
        <p:spPr>
          <a:xfrm flipV="1">
            <a:off x="1780069" y="566507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E8593E-A4ED-E839-42B0-8DDE2DE31FCA}"/>
              </a:ext>
            </a:extLst>
          </p:cNvPr>
          <p:cNvSpPr/>
          <p:nvPr/>
        </p:nvSpPr>
        <p:spPr>
          <a:xfrm>
            <a:off x="1629828" y="4896475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565B0-5CF2-8C4B-82A5-97145CEF6F41}"/>
              </a:ext>
            </a:extLst>
          </p:cNvPr>
          <p:cNvSpPr/>
          <p:nvPr/>
        </p:nvSpPr>
        <p:spPr>
          <a:xfrm>
            <a:off x="1629828" y="3714788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8976-2A7B-6ACB-45F2-818AEFFE594A}"/>
              </a:ext>
            </a:extLst>
          </p:cNvPr>
          <p:cNvSpPr txBox="1"/>
          <p:nvPr/>
        </p:nvSpPr>
        <p:spPr>
          <a:xfrm>
            <a:off x="765053" y="6071888"/>
            <a:ext cx="45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F12DA-010B-B425-9F03-F9A71237B1C8}"/>
              </a:ext>
            </a:extLst>
          </p:cNvPr>
          <p:cNvSpPr txBox="1"/>
          <p:nvPr/>
        </p:nvSpPr>
        <p:spPr>
          <a:xfrm>
            <a:off x="1544888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T+1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4D964-7E58-09F3-14DE-3B93B5E068CD}"/>
              </a:ext>
            </a:extLst>
          </p:cNvPr>
          <p:cNvSpPr txBox="1"/>
          <p:nvPr/>
        </p:nvSpPr>
        <p:spPr>
          <a:xfrm>
            <a:off x="2722047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T+2</a:t>
            </a:r>
            <a:endParaRPr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6351E-8F6E-9379-4EC7-297388C24B7D}"/>
              </a:ext>
            </a:extLst>
          </p:cNvPr>
          <p:cNvSpPr txBox="1"/>
          <p:nvPr/>
        </p:nvSpPr>
        <p:spPr>
          <a:xfrm>
            <a:off x="3930737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T+3</a:t>
            </a:r>
            <a:endParaRPr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D1250-4102-3908-3803-DC060D097799}"/>
              </a:ext>
            </a:extLst>
          </p:cNvPr>
          <p:cNvSpPr txBox="1"/>
          <p:nvPr/>
        </p:nvSpPr>
        <p:spPr>
          <a:xfrm>
            <a:off x="5076364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T+4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1283A-FD95-9B40-9C8C-2990BE6E5D0B}"/>
              </a:ext>
            </a:extLst>
          </p:cNvPr>
          <p:cNvSpPr txBox="1"/>
          <p:nvPr/>
        </p:nvSpPr>
        <p:spPr>
          <a:xfrm>
            <a:off x="6237107" y="6071888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T+N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7D4A94-4224-4A1D-BDB4-C5148500EB20}"/>
              </a:ext>
            </a:extLst>
          </p:cNvPr>
          <p:cNvSpPr/>
          <p:nvPr/>
        </p:nvSpPr>
        <p:spPr>
          <a:xfrm>
            <a:off x="2817497" y="3189805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028613-366B-D8DA-4A5C-B045D6705A2A}"/>
              </a:ext>
            </a:extLst>
          </p:cNvPr>
          <p:cNvSpPr/>
          <p:nvPr/>
        </p:nvSpPr>
        <p:spPr>
          <a:xfrm>
            <a:off x="2817497" y="4896474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4335B32-85AF-E593-842E-C374A2BCA04D}"/>
              </a:ext>
            </a:extLst>
          </p:cNvPr>
          <p:cNvCxnSpPr>
            <a:cxnSpLocks/>
          </p:cNvCxnSpPr>
          <p:nvPr/>
        </p:nvCxnSpPr>
        <p:spPr>
          <a:xfrm>
            <a:off x="580138" y="5841124"/>
            <a:ext cx="61770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89BDA3-771B-71F2-5277-40CC7CC7B050}"/>
              </a:ext>
            </a:extLst>
          </p:cNvPr>
          <p:cNvCxnSpPr>
            <a:cxnSpLocks/>
          </p:cNvCxnSpPr>
          <p:nvPr/>
        </p:nvCxnSpPr>
        <p:spPr>
          <a:xfrm flipV="1">
            <a:off x="580138" y="1882588"/>
            <a:ext cx="0" cy="39585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7AB8EB-CDC3-E15B-CCA7-D3EB6B96B6B0}"/>
              </a:ext>
            </a:extLst>
          </p:cNvPr>
          <p:cNvSpPr txBox="1"/>
          <p:nvPr/>
        </p:nvSpPr>
        <p:spPr>
          <a:xfrm rot="16200000">
            <a:off x="-441975" y="2382909"/>
            <a:ext cx="136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Performance</a:t>
            </a:r>
            <a:endParaRPr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7F04D2-A630-CE96-3A51-234014D8B015}"/>
              </a:ext>
            </a:extLst>
          </p:cNvPr>
          <p:cNvSpPr txBox="1"/>
          <p:nvPr/>
        </p:nvSpPr>
        <p:spPr>
          <a:xfrm>
            <a:off x="6501740" y="3928384"/>
            <a:ext cx="223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/>
              <a:t>: </a:t>
            </a:r>
            <a:r>
              <a:rPr lang="en-US" altLang="ko-Kore-KR" dirty="0"/>
              <a:t>Ma</a:t>
            </a:r>
            <a:r>
              <a:rPr lang="en-US" altLang="ko-KR" dirty="0"/>
              <a:t>rket </a:t>
            </a:r>
            <a:r>
              <a:rPr lang="en-US" altLang="ko-Kore-KR" sz="1800" dirty="0"/>
              <a:t>Segment</a:t>
            </a:r>
            <a:br>
              <a:rPr lang="en-US" altLang="ko-KR" dirty="0"/>
            </a:br>
            <a:r>
              <a:rPr lang="en-US" altLang="ko-KR" dirty="0"/>
              <a:t>: Version of Core Comp.</a:t>
            </a:r>
            <a:endParaRPr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71951D-73C2-697A-8F0A-14C5FE317F73}"/>
              </a:ext>
            </a:extLst>
          </p:cNvPr>
          <p:cNvSpPr/>
          <p:nvPr/>
        </p:nvSpPr>
        <p:spPr>
          <a:xfrm>
            <a:off x="2817497" y="369392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F71A236-C52B-A2F2-36B4-9E5CD86079FB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1927203" y="3842610"/>
            <a:ext cx="890294" cy="208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49FB9D2-859D-2260-0502-24931E065E40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1927203" y="3338493"/>
            <a:ext cx="890294" cy="524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9577DE-8271-DFD7-EECA-2B3D061CB08A}"/>
              </a:ext>
            </a:extLst>
          </p:cNvPr>
          <p:cNvCxnSpPr>
            <a:cxnSpLocks/>
            <a:stCxn id="70" idx="3"/>
            <a:endCxn id="90" idx="1"/>
          </p:cNvCxnSpPr>
          <p:nvPr/>
        </p:nvCxnSpPr>
        <p:spPr>
          <a:xfrm flipV="1">
            <a:off x="3134779" y="1636468"/>
            <a:ext cx="938482" cy="5707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BDE27A-D270-AC2F-4F8E-5E0D412A9949}"/>
              </a:ext>
            </a:extLst>
          </p:cNvPr>
          <p:cNvSpPr/>
          <p:nvPr/>
        </p:nvSpPr>
        <p:spPr>
          <a:xfrm>
            <a:off x="5240465" y="331625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1388DD9-CD65-6F1C-7632-032D2EA33130}"/>
              </a:ext>
            </a:extLst>
          </p:cNvPr>
          <p:cNvCxnSpPr>
            <a:cxnSpLocks/>
            <a:stCxn id="70" idx="3"/>
            <a:endCxn id="91" idx="1"/>
          </p:cNvCxnSpPr>
          <p:nvPr/>
        </p:nvCxnSpPr>
        <p:spPr>
          <a:xfrm flipV="1">
            <a:off x="3134779" y="2198887"/>
            <a:ext cx="938482" cy="832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8E2ECB-0288-9C47-8DA4-955B86262384}"/>
              </a:ext>
            </a:extLst>
          </p:cNvPr>
          <p:cNvCxnSpPr>
            <a:cxnSpLocks/>
          </p:cNvCxnSpPr>
          <p:nvPr/>
        </p:nvCxnSpPr>
        <p:spPr>
          <a:xfrm flipV="1">
            <a:off x="1916496" y="5027727"/>
            <a:ext cx="911314" cy="16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C78BD0B-9935-251C-5EAF-4B4B37ED8590}"/>
              </a:ext>
            </a:extLst>
          </p:cNvPr>
          <p:cNvCxnSpPr>
            <a:cxnSpLocks/>
          </p:cNvCxnSpPr>
          <p:nvPr/>
        </p:nvCxnSpPr>
        <p:spPr>
          <a:xfrm flipV="1">
            <a:off x="1916496" y="4547082"/>
            <a:ext cx="911314" cy="4974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A21FEB-AD69-4E8F-91F4-51AD83524C84}"/>
              </a:ext>
            </a:extLst>
          </p:cNvPr>
          <p:cNvSpPr/>
          <p:nvPr/>
        </p:nvSpPr>
        <p:spPr>
          <a:xfrm>
            <a:off x="2817497" y="4425694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왼쪽 중괄호[L] 120">
            <a:extLst>
              <a:ext uri="{FF2B5EF4-FFF2-40B4-BE49-F238E27FC236}">
                <a16:creationId xmlns:a16="http://schemas.microsoft.com/office/drawing/2014/main" id="{5B024C25-AE8B-9989-B934-0071BDFF2475}"/>
              </a:ext>
            </a:extLst>
          </p:cNvPr>
          <p:cNvSpPr/>
          <p:nvPr/>
        </p:nvSpPr>
        <p:spPr>
          <a:xfrm>
            <a:off x="1267804" y="3836076"/>
            <a:ext cx="311130" cy="11915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C700EA-9649-AD62-89BC-39BF9DD329D4}"/>
              </a:ext>
            </a:extLst>
          </p:cNvPr>
          <p:cNvSpPr txBox="1"/>
          <p:nvPr/>
        </p:nvSpPr>
        <p:spPr>
          <a:xfrm rot="16200000">
            <a:off x="378638" y="4094228"/>
            <a:ext cx="1383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Distance</a:t>
            </a:r>
            <a:endParaRPr lang="ko-Kore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CA5567-74EE-F96F-D82C-89CEE1FFC95F}"/>
              </a:ext>
            </a:extLst>
          </p:cNvPr>
          <p:cNvSpPr/>
          <p:nvPr/>
        </p:nvSpPr>
        <p:spPr>
          <a:xfrm>
            <a:off x="4053354" y="3878013"/>
            <a:ext cx="297375" cy="297375"/>
          </a:xfrm>
          <a:prstGeom prst="rect">
            <a:avLst/>
          </a:prstGeom>
          <a:solidFill>
            <a:srgbClr val="BD770C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8324E03-F08D-48B1-3FCF-13238DF71C1D}"/>
              </a:ext>
            </a:extLst>
          </p:cNvPr>
          <p:cNvCxnSpPr>
            <a:cxnSpLocks/>
            <a:stCxn id="42" idx="3"/>
            <a:endCxn id="32" idx="1"/>
          </p:cNvCxnSpPr>
          <p:nvPr/>
        </p:nvCxnSpPr>
        <p:spPr>
          <a:xfrm flipV="1">
            <a:off x="4350729" y="3464940"/>
            <a:ext cx="889736" cy="5617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A5F3D2C-4049-A3D0-9FEF-BB89ED900A73}"/>
              </a:ext>
            </a:extLst>
          </p:cNvPr>
          <p:cNvCxnSpPr>
            <a:cxnSpLocks/>
            <a:stCxn id="42" idx="3"/>
            <a:endCxn id="116" idx="1"/>
          </p:cNvCxnSpPr>
          <p:nvPr/>
        </p:nvCxnSpPr>
        <p:spPr>
          <a:xfrm>
            <a:off x="4350729" y="4026701"/>
            <a:ext cx="887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D61354-91B1-5E77-24CB-6C908AEA97EC}"/>
              </a:ext>
            </a:extLst>
          </p:cNvPr>
          <p:cNvSpPr txBox="1"/>
          <p:nvPr/>
        </p:nvSpPr>
        <p:spPr>
          <a:xfrm>
            <a:off x="6499909" y="1397148"/>
            <a:ext cx="1925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</a:rPr>
              <a:t>유지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C00000"/>
                </a:solidFill>
              </a:rPr>
              <a:t>: </a:t>
            </a:r>
            <a:r>
              <a:rPr lang="ko-KR" altLang="en-US" sz="1600" b="1" dirty="0">
                <a:solidFill>
                  <a:srgbClr val="C00000"/>
                </a:solidFill>
              </a:rPr>
              <a:t>제품군 확대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ore-KR" sz="1600" b="1" dirty="0">
                <a:solidFill>
                  <a:srgbClr val="C00000"/>
                </a:solidFill>
              </a:rPr>
              <a:t>:</a:t>
            </a:r>
            <a:r>
              <a:rPr lang="ko-Kore-KR" altLang="en-US" sz="1600" b="1" dirty="0">
                <a:solidFill>
                  <a:srgbClr val="C00000"/>
                </a:solidFill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</a:rPr>
              <a:t>제품군 축소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D4DBFF-32AE-F359-5FEC-D31670AD74C3}"/>
              </a:ext>
            </a:extLst>
          </p:cNvPr>
          <p:cNvSpPr/>
          <p:nvPr/>
        </p:nvSpPr>
        <p:spPr>
          <a:xfrm>
            <a:off x="6118278" y="4085948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N</a:t>
            </a:r>
            <a:endParaRPr kumimoji="1" lang="ko-Kore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E41D20-CB0D-B794-4AB9-D7A4193463C5}"/>
              </a:ext>
            </a:extLst>
          </p:cNvPr>
          <p:cNvSpPr txBox="1"/>
          <p:nvPr/>
        </p:nvSpPr>
        <p:spPr>
          <a:xfrm>
            <a:off x="6202844" y="1048075"/>
            <a:ext cx="2639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제품군의 변화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2089A2-D609-75B1-B1CF-BAC587733170}"/>
              </a:ext>
            </a:extLst>
          </p:cNvPr>
          <p:cNvSpPr txBox="1"/>
          <p:nvPr/>
        </p:nvSpPr>
        <p:spPr>
          <a:xfrm>
            <a:off x="6419770" y="2861350"/>
            <a:ext cx="2387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비용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342900" indent="-342900">
              <a:buAutoNum type="arabicParenBoth"/>
            </a:pPr>
            <a:r>
              <a:rPr lang="en-US" altLang="ko-KR" sz="1600" b="1" dirty="0">
                <a:solidFill>
                  <a:srgbClr val="0070C0"/>
                </a:solidFill>
              </a:rPr>
              <a:t>:  </a:t>
            </a:r>
            <a:r>
              <a:rPr lang="ko-KR" altLang="en-US" sz="1600" b="1" dirty="0">
                <a:solidFill>
                  <a:srgbClr val="0070C0"/>
                </a:solidFill>
              </a:rPr>
              <a:t>물량</a:t>
            </a:r>
            <a:r>
              <a:rPr lang="en-US" altLang="ko-KR" sz="1600" b="1" dirty="0">
                <a:solidFill>
                  <a:srgbClr val="0070C0"/>
                </a:solidFill>
              </a:rPr>
              <a:t> / </a:t>
            </a:r>
            <a:r>
              <a:rPr lang="ko-KR" altLang="en-US" sz="1600" b="1" dirty="0">
                <a:solidFill>
                  <a:srgbClr val="0070C0"/>
                </a:solidFill>
              </a:rPr>
              <a:t>위험성</a:t>
            </a:r>
            <a:r>
              <a:rPr lang="en-US" altLang="ko-KR" sz="1600" b="1" dirty="0">
                <a:solidFill>
                  <a:srgbClr val="0070C0"/>
                </a:solidFill>
              </a:rPr>
              <a:t>/ </a:t>
            </a:r>
            <a:r>
              <a:rPr lang="ko-KR" altLang="en-US" sz="1600" b="1" dirty="0">
                <a:solidFill>
                  <a:srgbClr val="0070C0"/>
                </a:solidFill>
              </a:rPr>
              <a:t>붕괴</a:t>
            </a:r>
            <a:endParaRPr lang="ko-Kore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A7AC8F-50A0-6618-F0E5-40CA4F6E95C1}"/>
              </a:ext>
            </a:extLst>
          </p:cNvPr>
          <p:cNvSpPr txBox="1"/>
          <p:nvPr/>
        </p:nvSpPr>
        <p:spPr>
          <a:xfrm>
            <a:off x="6278618" y="2500377"/>
            <a:ext cx="1955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b="1" dirty="0">
                <a:solidFill>
                  <a:srgbClr val="0070C0"/>
                </a:solidFill>
              </a:rPr>
              <a:t>제품별 차별화 전략</a:t>
            </a:r>
          </a:p>
        </p:txBody>
      </p:sp>
      <p:sp>
        <p:nvSpPr>
          <p:cNvPr id="63" name="왼쪽 중괄호[L] 35">
            <a:extLst>
              <a:ext uri="{FF2B5EF4-FFF2-40B4-BE49-F238E27FC236}">
                <a16:creationId xmlns:a16="http://schemas.microsoft.com/office/drawing/2014/main" id="{2C0788B1-BCFE-4FBF-4AC3-573ECF829EFB}"/>
              </a:ext>
            </a:extLst>
          </p:cNvPr>
          <p:cNvSpPr/>
          <p:nvPr/>
        </p:nvSpPr>
        <p:spPr>
          <a:xfrm rot="16200000">
            <a:off x="2218653" y="4762826"/>
            <a:ext cx="311130" cy="1211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2E4B58-877F-5A82-2398-235B9269781D}"/>
              </a:ext>
            </a:extLst>
          </p:cNvPr>
          <p:cNvSpPr txBox="1"/>
          <p:nvPr/>
        </p:nvSpPr>
        <p:spPr>
          <a:xfrm>
            <a:off x="2160500" y="5451153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1</a:t>
            </a:r>
            <a:r>
              <a:rPr lang="en-US" altLang="ko-Kore-KR" sz="1600" b="1" dirty="0">
                <a:solidFill>
                  <a:srgbClr val="C00000"/>
                </a:solidFill>
              </a:rPr>
              <a:t>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EABC08-F91B-B454-78C1-3142093F35C2}"/>
              </a:ext>
            </a:extLst>
          </p:cNvPr>
          <p:cNvSpPr/>
          <p:nvPr/>
        </p:nvSpPr>
        <p:spPr>
          <a:xfrm>
            <a:off x="1629828" y="2601116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0E7DBB-911B-4B3A-0EA8-401A5710970E}"/>
              </a:ext>
            </a:extLst>
          </p:cNvPr>
          <p:cNvSpPr/>
          <p:nvPr/>
        </p:nvSpPr>
        <p:spPr>
          <a:xfrm>
            <a:off x="2837404" y="2058528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7665F2F-0263-AB61-8C93-AAB04CB34837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1916496" y="2716679"/>
            <a:ext cx="920908" cy="325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BE63256-CFB6-5504-8DE8-C5916DA503A2}"/>
              </a:ext>
            </a:extLst>
          </p:cNvPr>
          <p:cNvCxnSpPr>
            <a:cxnSpLocks/>
            <a:endCxn id="70" idx="1"/>
          </p:cNvCxnSpPr>
          <p:nvPr/>
        </p:nvCxnSpPr>
        <p:spPr>
          <a:xfrm flipV="1">
            <a:off x="1926090" y="2207216"/>
            <a:ext cx="911314" cy="5422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CD9CC36-226C-1593-F34D-D2872C82B875}"/>
              </a:ext>
            </a:extLst>
          </p:cNvPr>
          <p:cNvSpPr/>
          <p:nvPr/>
        </p:nvSpPr>
        <p:spPr>
          <a:xfrm>
            <a:off x="2837404" y="2567991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BFE555-D95C-3F65-DEC6-1AED0CC05BBA}"/>
              </a:ext>
            </a:extLst>
          </p:cNvPr>
          <p:cNvSpPr/>
          <p:nvPr/>
        </p:nvSpPr>
        <p:spPr>
          <a:xfrm>
            <a:off x="4053354" y="2686662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BEDF098-AD02-2A34-481D-6C6B5CAD7421}"/>
              </a:ext>
            </a:extLst>
          </p:cNvPr>
          <p:cNvSpPr/>
          <p:nvPr/>
        </p:nvSpPr>
        <p:spPr>
          <a:xfrm>
            <a:off x="4053354" y="4896474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CA5DBA5-ECCD-3C59-256B-83FB52AE44C9}"/>
              </a:ext>
            </a:extLst>
          </p:cNvPr>
          <p:cNvSpPr/>
          <p:nvPr/>
        </p:nvSpPr>
        <p:spPr>
          <a:xfrm>
            <a:off x="4053354" y="3190779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E70C9AE-A433-D3EE-1639-4A3D2F61AD64}"/>
              </a:ext>
            </a:extLst>
          </p:cNvPr>
          <p:cNvSpPr/>
          <p:nvPr/>
        </p:nvSpPr>
        <p:spPr>
          <a:xfrm>
            <a:off x="4053354" y="4425694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B61370A-3935-C307-54F1-26B69A3CE9BA}"/>
              </a:ext>
            </a:extLst>
          </p:cNvPr>
          <p:cNvSpPr/>
          <p:nvPr/>
        </p:nvSpPr>
        <p:spPr>
          <a:xfrm>
            <a:off x="4073261" y="1487780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3</a:t>
            </a:r>
            <a:endParaRPr kumimoji="1" lang="ko-Kore-KR" altLang="en-US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568798A-3E7C-78D0-A7F6-25C8DF903409}"/>
              </a:ext>
            </a:extLst>
          </p:cNvPr>
          <p:cNvSpPr/>
          <p:nvPr/>
        </p:nvSpPr>
        <p:spPr>
          <a:xfrm>
            <a:off x="4073261" y="2050199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3DBAB56-4AD7-8A1F-6AB2-EF572059B996}"/>
              </a:ext>
            </a:extLst>
          </p:cNvPr>
          <p:cNvCxnSpPr>
            <a:cxnSpLocks/>
            <a:stCxn id="19" idx="3"/>
            <a:endCxn id="86" idx="1"/>
          </p:cNvCxnSpPr>
          <p:nvPr/>
        </p:nvCxnSpPr>
        <p:spPr>
          <a:xfrm flipV="1">
            <a:off x="3114872" y="2835350"/>
            <a:ext cx="938482" cy="5031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2C84F2F-B97E-BAEF-F278-867C4763FE96}"/>
              </a:ext>
            </a:extLst>
          </p:cNvPr>
          <p:cNvCxnSpPr>
            <a:cxnSpLocks/>
            <a:stCxn id="19" idx="3"/>
            <a:endCxn id="88" idx="1"/>
          </p:cNvCxnSpPr>
          <p:nvPr/>
        </p:nvCxnSpPr>
        <p:spPr>
          <a:xfrm>
            <a:off x="3114872" y="3338493"/>
            <a:ext cx="938482" cy="9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77AE470-B2A8-879D-CEF3-1DA5460A19D1}"/>
              </a:ext>
            </a:extLst>
          </p:cNvPr>
          <p:cNvCxnSpPr>
            <a:cxnSpLocks/>
            <a:stCxn id="22" idx="3"/>
            <a:endCxn id="87" idx="1"/>
          </p:cNvCxnSpPr>
          <p:nvPr/>
        </p:nvCxnSpPr>
        <p:spPr>
          <a:xfrm>
            <a:off x="3114872" y="5045162"/>
            <a:ext cx="9384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510626F-680D-A520-DE11-4668D331F77B}"/>
              </a:ext>
            </a:extLst>
          </p:cNvPr>
          <p:cNvCxnSpPr>
            <a:cxnSpLocks/>
            <a:stCxn id="22" idx="3"/>
            <a:endCxn id="89" idx="1"/>
          </p:cNvCxnSpPr>
          <p:nvPr/>
        </p:nvCxnSpPr>
        <p:spPr>
          <a:xfrm flipV="1">
            <a:off x="3114872" y="4574382"/>
            <a:ext cx="938482" cy="4707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96D7D53B-94A2-C993-A2A0-2C573966A893}"/>
              </a:ext>
            </a:extLst>
          </p:cNvPr>
          <p:cNvCxnSpPr>
            <a:cxnSpLocks/>
            <a:stCxn id="90" idx="3"/>
            <a:endCxn id="121" idx="1"/>
          </p:cNvCxnSpPr>
          <p:nvPr/>
        </p:nvCxnSpPr>
        <p:spPr>
          <a:xfrm flipV="1">
            <a:off x="4370636" y="1056249"/>
            <a:ext cx="872041" cy="580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4E53196-4FB3-6268-9DA9-FCA37EB394DA}"/>
              </a:ext>
            </a:extLst>
          </p:cNvPr>
          <p:cNvCxnSpPr>
            <a:cxnSpLocks/>
            <a:stCxn id="90" idx="3"/>
            <a:endCxn id="122" idx="1"/>
          </p:cNvCxnSpPr>
          <p:nvPr/>
        </p:nvCxnSpPr>
        <p:spPr>
          <a:xfrm flipV="1">
            <a:off x="4370636" y="1615632"/>
            <a:ext cx="872040" cy="20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F238BA6-48F7-0B35-03CA-1B5258CE72AA}"/>
              </a:ext>
            </a:extLst>
          </p:cNvPr>
          <p:cNvSpPr/>
          <p:nvPr/>
        </p:nvSpPr>
        <p:spPr>
          <a:xfrm>
            <a:off x="5237804" y="3878013"/>
            <a:ext cx="297375" cy="297375"/>
          </a:xfrm>
          <a:prstGeom prst="rect">
            <a:avLst/>
          </a:prstGeom>
          <a:solidFill>
            <a:srgbClr val="BD770C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46488D2-41FC-D3EB-1BED-252BDF8FB710}"/>
              </a:ext>
            </a:extLst>
          </p:cNvPr>
          <p:cNvSpPr/>
          <p:nvPr/>
        </p:nvSpPr>
        <p:spPr>
          <a:xfrm>
            <a:off x="5237805" y="2667484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3</a:t>
            </a:r>
            <a:endParaRPr kumimoji="1" lang="ko-Kore-KR" altLang="en-US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610DC2F-1D64-655C-5F94-2F660D5BC3C5}"/>
              </a:ext>
            </a:extLst>
          </p:cNvPr>
          <p:cNvSpPr/>
          <p:nvPr/>
        </p:nvSpPr>
        <p:spPr>
          <a:xfrm>
            <a:off x="5228211" y="2018716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710899A-FA40-830E-D614-85AC7EC2C857}"/>
              </a:ext>
            </a:extLst>
          </p:cNvPr>
          <p:cNvSpPr/>
          <p:nvPr/>
        </p:nvSpPr>
        <p:spPr>
          <a:xfrm>
            <a:off x="5242677" y="907561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b="1" dirty="0"/>
              <a:t>4</a:t>
            </a:r>
            <a:endParaRPr kumimoji="1" lang="ko-Kore-KR" altLang="en-US" b="1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AB80F0F9-9320-6C0C-E79B-5AFE80540478}"/>
              </a:ext>
            </a:extLst>
          </p:cNvPr>
          <p:cNvSpPr/>
          <p:nvPr/>
        </p:nvSpPr>
        <p:spPr>
          <a:xfrm>
            <a:off x="5242676" y="1466944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D81D694-005B-2D3D-AC87-E76A4E5567D6}"/>
              </a:ext>
            </a:extLst>
          </p:cNvPr>
          <p:cNvCxnSpPr>
            <a:cxnSpLocks/>
            <a:stCxn id="86" idx="3"/>
            <a:endCxn id="117" idx="1"/>
          </p:cNvCxnSpPr>
          <p:nvPr/>
        </p:nvCxnSpPr>
        <p:spPr>
          <a:xfrm flipV="1">
            <a:off x="4350729" y="2816172"/>
            <a:ext cx="887076" cy="191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A040E575-86FE-B8EC-8AEE-59D89267D799}"/>
              </a:ext>
            </a:extLst>
          </p:cNvPr>
          <p:cNvCxnSpPr>
            <a:cxnSpLocks/>
            <a:stCxn id="86" idx="3"/>
            <a:endCxn id="119" idx="1"/>
          </p:cNvCxnSpPr>
          <p:nvPr/>
        </p:nvCxnSpPr>
        <p:spPr>
          <a:xfrm flipV="1">
            <a:off x="4350729" y="2167404"/>
            <a:ext cx="877482" cy="667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화살표: 오른쪽 145">
            <a:extLst>
              <a:ext uri="{FF2B5EF4-FFF2-40B4-BE49-F238E27FC236}">
                <a16:creationId xmlns:a16="http://schemas.microsoft.com/office/drawing/2014/main" id="{F4EA6237-863C-3364-F516-D1545DE53077}"/>
              </a:ext>
            </a:extLst>
          </p:cNvPr>
          <p:cNvSpPr/>
          <p:nvPr/>
        </p:nvSpPr>
        <p:spPr>
          <a:xfrm rot="19719030">
            <a:off x="1633551" y="1699596"/>
            <a:ext cx="4072147" cy="3513804"/>
          </a:xfrm>
          <a:prstGeom prst="rightArrow">
            <a:avLst>
              <a:gd name="adj1" fmla="val 34019"/>
              <a:gd name="adj2" fmla="val 50000"/>
            </a:avLst>
          </a:prstGeom>
          <a:solidFill>
            <a:srgbClr val="C0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왼쪽 중괄호[L] 35">
            <a:extLst>
              <a:ext uri="{FF2B5EF4-FFF2-40B4-BE49-F238E27FC236}">
                <a16:creationId xmlns:a16="http://schemas.microsoft.com/office/drawing/2014/main" id="{06027379-2590-DA80-CCEF-40CDCE335A38}"/>
              </a:ext>
            </a:extLst>
          </p:cNvPr>
          <p:cNvSpPr/>
          <p:nvPr/>
        </p:nvSpPr>
        <p:spPr>
          <a:xfrm rot="16200000">
            <a:off x="3429393" y="4762827"/>
            <a:ext cx="311130" cy="1211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981BC7D-6264-ECC7-AE42-9A011E79BDBA}"/>
              </a:ext>
            </a:extLst>
          </p:cNvPr>
          <p:cNvSpPr txBox="1"/>
          <p:nvPr/>
        </p:nvSpPr>
        <p:spPr>
          <a:xfrm>
            <a:off x="3371240" y="5451154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2</a:t>
            </a:r>
            <a:r>
              <a:rPr lang="en-US" altLang="ko-Kore-KR" sz="1600" b="1" dirty="0">
                <a:solidFill>
                  <a:srgbClr val="C00000"/>
                </a:solidFill>
              </a:rPr>
              <a:t>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49" name="왼쪽 중괄호[L] 35">
            <a:extLst>
              <a:ext uri="{FF2B5EF4-FFF2-40B4-BE49-F238E27FC236}">
                <a16:creationId xmlns:a16="http://schemas.microsoft.com/office/drawing/2014/main" id="{4A91F9AE-1FD1-85A7-50B2-EF4445CD8FFC}"/>
              </a:ext>
            </a:extLst>
          </p:cNvPr>
          <p:cNvSpPr/>
          <p:nvPr/>
        </p:nvSpPr>
        <p:spPr>
          <a:xfrm rot="16200000">
            <a:off x="4657800" y="4762827"/>
            <a:ext cx="311130" cy="12115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7EE5BF-84BB-050E-D025-CCBCE55B7EAF}"/>
              </a:ext>
            </a:extLst>
          </p:cNvPr>
          <p:cNvSpPr txBox="1"/>
          <p:nvPr/>
        </p:nvSpPr>
        <p:spPr>
          <a:xfrm>
            <a:off x="4599647" y="5451154"/>
            <a:ext cx="439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b="1" dirty="0">
                <a:solidFill>
                  <a:srgbClr val="C00000"/>
                </a:solidFill>
              </a:rPr>
              <a:t>(</a:t>
            </a:r>
            <a:r>
              <a:rPr lang="en-US" altLang="ko-KR" sz="1600" b="1" dirty="0">
                <a:solidFill>
                  <a:srgbClr val="C00000"/>
                </a:solidFill>
              </a:rPr>
              <a:t>3</a:t>
            </a:r>
            <a:r>
              <a:rPr lang="en-US" altLang="ko-Kore-KR" sz="1600" b="1" dirty="0">
                <a:solidFill>
                  <a:srgbClr val="C00000"/>
                </a:solidFill>
              </a:rPr>
              <a:t>)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EEDE46A-EC79-7BE5-2C87-8116E05216BC}"/>
              </a:ext>
            </a:extLst>
          </p:cNvPr>
          <p:cNvSpPr txBox="1"/>
          <p:nvPr/>
        </p:nvSpPr>
        <p:spPr>
          <a:xfrm>
            <a:off x="5747167" y="2089989"/>
            <a:ext cx="455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b="1" dirty="0"/>
              <a:t>…</a:t>
            </a:r>
            <a:endParaRPr lang="ko-Kore-KR" altLang="en-US" sz="2800" b="1" dirty="0"/>
          </a:p>
        </p:txBody>
      </p:sp>
      <p:sp>
        <p:nvSpPr>
          <p:cNvPr id="152" name="모서리가 둥근 직사각형 90">
            <a:extLst>
              <a:ext uri="{FF2B5EF4-FFF2-40B4-BE49-F238E27FC236}">
                <a16:creationId xmlns:a16="http://schemas.microsoft.com/office/drawing/2014/main" id="{4345B8A3-BF5D-7F38-C416-E67C8DDCF59B}"/>
              </a:ext>
            </a:extLst>
          </p:cNvPr>
          <p:cNvSpPr/>
          <p:nvPr/>
        </p:nvSpPr>
        <p:spPr>
          <a:xfrm>
            <a:off x="6300122" y="2427702"/>
            <a:ext cx="2387048" cy="1139628"/>
          </a:xfrm>
          <a:prstGeom prst="roundRect">
            <a:avLst/>
          </a:prstGeom>
          <a:solidFill>
            <a:srgbClr val="949494">
              <a:alpha val="5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ECE7D5-0C4F-1A9D-42FA-7D387D565648}"/>
              </a:ext>
            </a:extLst>
          </p:cNvPr>
          <p:cNvSpPr txBox="1"/>
          <p:nvPr/>
        </p:nvSpPr>
        <p:spPr>
          <a:xfrm>
            <a:off x="111420" y="954981"/>
            <a:ext cx="1925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제품군 수 </a:t>
            </a:r>
            <a:r>
              <a:rPr lang="en-US" altLang="ko-KR" sz="1600" b="1" dirty="0">
                <a:sym typeface="Wingdings" panose="05000000000000000000" pitchFamily="2" charset="2"/>
              </a:rPr>
              <a:t>&amp; </a:t>
            </a:r>
            <a:r>
              <a:rPr lang="ko-KR" altLang="en-US" sz="1600" b="1" dirty="0">
                <a:sym typeface="Wingdings" panose="05000000000000000000" pitchFamily="2" charset="2"/>
              </a:rPr>
              <a:t>위치</a:t>
            </a:r>
            <a:endParaRPr lang="ko-Kore-KR" altLang="en-US" sz="1600" b="1" dirty="0"/>
          </a:p>
        </p:txBody>
      </p:sp>
      <p:sp>
        <p:nvSpPr>
          <p:cNvPr id="154" name="자유형 72">
            <a:extLst>
              <a:ext uri="{FF2B5EF4-FFF2-40B4-BE49-F238E27FC236}">
                <a16:creationId xmlns:a16="http://schemas.microsoft.com/office/drawing/2014/main" id="{4C29022F-96B3-1B5E-3007-57C3C10B3109}"/>
              </a:ext>
            </a:extLst>
          </p:cNvPr>
          <p:cNvSpPr/>
          <p:nvPr/>
        </p:nvSpPr>
        <p:spPr>
          <a:xfrm>
            <a:off x="-2337621" y="2958861"/>
            <a:ext cx="426692" cy="915546"/>
          </a:xfrm>
          <a:custGeom>
            <a:avLst/>
            <a:gdLst>
              <a:gd name="connsiteX0" fmla="*/ 213346 w 426692"/>
              <a:gd name="connsiteY0" fmla="*/ 0 h 915546"/>
              <a:gd name="connsiteX1" fmla="*/ 244947 w 426692"/>
              <a:gd name="connsiteY1" fmla="*/ 42260 h 915546"/>
              <a:gd name="connsiteX2" fmla="*/ 426692 w 426692"/>
              <a:gd name="connsiteY2" fmla="*/ 637252 h 915546"/>
              <a:gd name="connsiteX3" fmla="*/ 405072 w 426692"/>
              <a:gd name="connsiteY3" fmla="*/ 851721 h 915546"/>
              <a:gd name="connsiteX4" fmla="*/ 390494 w 426692"/>
              <a:gd name="connsiteY4" fmla="*/ 908416 h 915546"/>
              <a:gd name="connsiteX5" fmla="*/ 346428 w 426692"/>
              <a:gd name="connsiteY5" fmla="*/ 901691 h 915546"/>
              <a:gd name="connsiteX6" fmla="*/ 237622 w 426692"/>
              <a:gd name="connsiteY6" fmla="*/ 896197 h 915546"/>
              <a:gd name="connsiteX7" fmla="*/ 128816 w 426692"/>
              <a:gd name="connsiteY7" fmla="*/ 901691 h 915546"/>
              <a:gd name="connsiteX8" fmla="*/ 38031 w 426692"/>
              <a:gd name="connsiteY8" fmla="*/ 915546 h 915546"/>
              <a:gd name="connsiteX9" fmla="*/ 21620 w 426692"/>
              <a:gd name="connsiteY9" fmla="*/ 851720 h 915546"/>
              <a:gd name="connsiteX10" fmla="*/ 0 w 426692"/>
              <a:gd name="connsiteY10" fmla="*/ 637251 h 915546"/>
              <a:gd name="connsiteX11" fmla="*/ 181745 w 426692"/>
              <a:gd name="connsiteY11" fmla="*/ 42259 h 915546"/>
              <a:gd name="connsiteX12" fmla="*/ 213346 w 426692"/>
              <a:gd name="connsiteY12" fmla="*/ 0 h 9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692" h="915546">
                <a:moveTo>
                  <a:pt x="213346" y="0"/>
                </a:moveTo>
                <a:lnTo>
                  <a:pt x="244947" y="42260"/>
                </a:lnTo>
                <a:cubicBezTo>
                  <a:pt x="359692" y="212104"/>
                  <a:pt x="426692" y="416854"/>
                  <a:pt x="426692" y="637252"/>
                </a:cubicBezTo>
                <a:cubicBezTo>
                  <a:pt x="426692" y="710718"/>
                  <a:pt x="419248" y="782445"/>
                  <a:pt x="405072" y="851721"/>
                </a:cubicBezTo>
                <a:lnTo>
                  <a:pt x="390494" y="908416"/>
                </a:lnTo>
                <a:lnTo>
                  <a:pt x="346428" y="901691"/>
                </a:lnTo>
                <a:cubicBezTo>
                  <a:pt x="310654" y="898058"/>
                  <a:pt x="274355" y="896197"/>
                  <a:pt x="237622" y="896197"/>
                </a:cubicBezTo>
                <a:cubicBezTo>
                  <a:pt x="200889" y="896197"/>
                  <a:pt x="164591" y="898058"/>
                  <a:pt x="128816" y="901691"/>
                </a:cubicBezTo>
                <a:lnTo>
                  <a:pt x="38031" y="915546"/>
                </a:lnTo>
                <a:lnTo>
                  <a:pt x="21620" y="851720"/>
                </a:lnTo>
                <a:cubicBezTo>
                  <a:pt x="7445" y="782444"/>
                  <a:pt x="0" y="710717"/>
                  <a:pt x="0" y="637251"/>
                </a:cubicBezTo>
                <a:cubicBezTo>
                  <a:pt x="0" y="416853"/>
                  <a:pt x="67001" y="212103"/>
                  <a:pt x="181745" y="42259"/>
                </a:cubicBezTo>
                <a:lnTo>
                  <a:pt x="213346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5" name="자유형 73">
            <a:extLst>
              <a:ext uri="{FF2B5EF4-FFF2-40B4-BE49-F238E27FC236}">
                <a16:creationId xmlns:a16="http://schemas.microsoft.com/office/drawing/2014/main" id="{5ADF8ABC-7E5E-F92B-8D7D-595F7CFBA447}"/>
              </a:ext>
            </a:extLst>
          </p:cNvPr>
          <p:cNvSpPr/>
          <p:nvPr/>
        </p:nvSpPr>
        <p:spPr>
          <a:xfrm>
            <a:off x="-2124275" y="3867277"/>
            <a:ext cx="1050422" cy="793012"/>
          </a:xfrm>
          <a:custGeom>
            <a:avLst/>
            <a:gdLst>
              <a:gd name="connsiteX0" fmla="*/ 177148 w 1050422"/>
              <a:gd name="connsiteY0" fmla="*/ 0 h 793012"/>
              <a:gd name="connsiteX1" fmla="*/ 238745 w 1050422"/>
              <a:gd name="connsiteY1" fmla="*/ 9401 h 793012"/>
              <a:gd name="connsiteX2" fmla="*/ 1040610 w 1050422"/>
              <a:gd name="connsiteY2" fmla="*/ 735504 h 793012"/>
              <a:gd name="connsiteX3" fmla="*/ 1050422 w 1050422"/>
              <a:gd name="connsiteY3" fmla="*/ 773663 h 793012"/>
              <a:gd name="connsiteX4" fmla="*/ 959637 w 1050422"/>
              <a:gd name="connsiteY4" fmla="*/ 787518 h 793012"/>
              <a:gd name="connsiteX5" fmla="*/ 850831 w 1050422"/>
              <a:gd name="connsiteY5" fmla="*/ 793012 h 793012"/>
              <a:gd name="connsiteX6" fmla="*/ 29660 w 1050422"/>
              <a:gd name="connsiteY6" fmla="*/ 405751 h 793012"/>
              <a:gd name="connsiteX7" fmla="*/ 0 w 1050422"/>
              <a:gd name="connsiteY7" fmla="*/ 366087 h 793012"/>
              <a:gd name="connsiteX8" fmla="*/ 31601 w 1050422"/>
              <a:gd name="connsiteY8" fmla="*/ 323828 h 793012"/>
              <a:gd name="connsiteX9" fmla="*/ 165503 w 1050422"/>
              <a:gd name="connsiteY9" fmla="*/ 45290 h 793012"/>
              <a:gd name="connsiteX10" fmla="*/ 177148 w 1050422"/>
              <a:gd name="connsiteY10" fmla="*/ 0 h 7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422" h="793012">
                <a:moveTo>
                  <a:pt x="177148" y="0"/>
                </a:moveTo>
                <a:lnTo>
                  <a:pt x="238745" y="9401"/>
                </a:lnTo>
                <a:cubicBezTo>
                  <a:pt x="619760" y="87368"/>
                  <a:pt x="926602" y="368956"/>
                  <a:pt x="1040610" y="735504"/>
                </a:cubicBezTo>
                <a:lnTo>
                  <a:pt x="1050422" y="773663"/>
                </a:lnTo>
                <a:lnTo>
                  <a:pt x="959637" y="787518"/>
                </a:lnTo>
                <a:cubicBezTo>
                  <a:pt x="923863" y="791151"/>
                  <a:pt x="887564" y="793012"/>
                  <a:pt x="850831" y="793012"/>
                </a:cubicBezTo>
                <a:cubicBezTo>
                  <a:pt x="520234" y="793012"/>
                  <a:pt x="224846" y="642261"/>
                  <a:pt x="29660" y="405751"/>
                </a:cubicBezTo>
                <a:lnTo>
                  <a:pt x="0" y="366087"/>
                </a:lnTo>
                <a:lnTo>
                  <a:pt x="31601" y="323828"/>
                </a:lnTo>
                <a:cubicBezTo>
                  <a:pt x="88974" y="238906"/>
                  <a:pt x="134410" y="145258"/>
                  <a:pt x="165503" y="45290"/>
                </a:cubicBezTo>
                <a:lnTo>
                  <a:pt x="17714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6" name="자유형 74">
            <a:extLst>
              <a:ext uri="{FF2B5EF4-FFF2-40B4-BE49-F238E27FC236}">
                <a16:creationId xmlns:a16="http://schemas.microsoft.com/office/drawing/2014/main" id="{728D09AE-8BC6-67C1-B05E-B97EC503539E}"/>
              </a:ext>
            </a:extLst>
          </p:cNvPr>
          <p:cNvSpPr/>
          <p:nvPr/>
        </p:nvSpPr>
        <p:spPr>
          <a:xfrm>
            <a:off x="-3127977" y="3874408"/>
            <a:ext cx="1003703" cy="785883"/>
          </a:xfrm>
          <a:custGeom>
            <a:avLst/>
            <a:gdLst>
              <a:gd name="connsiteX0" fmla="*/ 828388 w 1003703"/>
              <a:gd name="connsiteY0" fmla="*/ 0 h 785883"/>
              <a:gd name="connsiteX1" fmla="*/ 838200 w 1003703"/>
              <a:gd name="connsiteY1" fmla="*/ 38159 h 785883"/>
              <a:gd name="connsiteX2" fmla="*/ 972102 w 1003703"/>
              <a:gd name="connsiteY2" fmla="*/ 316697 h 785883"/>
              <a:gd name="connsiteX3" fmla="*/ 1003703 w 1003703"/>
              <a:gd name="connsiteY3" fmla="*/ 358957 h 785883"/>
              <a:gd name="connsiteX4" fmla="*/ 974043 w 1003703"/>
              <a:gd name="connsiteY4" fmla="*/ 398622 h 785883"/>
              <a:gd name="connsiteX5" fmla="*/ 152872 w 1003703"/>
              <a:gd name="connsiteY5" fmla="*/ 785883 h 785883"/>
              <a:gd name="connsiteX6" fmla="*/ 44066 w 1003703"/>
              <a:gd name="connsiteY6" fmla="*/ 780389 h 785883"/>
              <a:gd name="connsiteX7" fmla="*/ 0 w 1003703"/>
              <a:gd name="connsiteY7" fmla="*/ 773664 h 785883"/>
              <a:gd name="connsiteX8" fmla="*/ 11645 w 1003703"/>
              <a:gd name="connsiteY8" fmla="*/ 728374 h 785883"/>
              <a:gd name="connsiteX9" fmla="*/ 813510 w 1003703"/>
              <a:gd name="connsiteY9" fmla="*/ 2271 h 785883"/>
              <a:gd name="connsiteX10" fmla="*/ 828388 w 1003703"/>
              <a:gd name="connsiteY10" fmla="*/ 0 h 7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703" h="785883">
                <a:moveTo>
                  <a:pt x="828388" y="0"/>
                </a:moveTo>
                <a:lnTo>
                  <a:pt x="838200" y="38159"/>
                </a:lnTo>
                <a:cubicBezTo>
                  <a:pt x="869293" y="138127"/>
                  <a:pt x="914730" y="231775"/>
                  <a:pt x="972102" y="316697"/>
                </a:cubicBezTo>
                <a:lnTo>
                  <a:pt x="1003703" y="358957"/>
                </a:lnTo>
                <a:lnTo>
                  <a:pt x="974043" y="398622"/>
                </a:lnTo>
                <a:cubicBezTo>
                  <a:pt x="778857" y="635132"/>
                  <a:pt x="483470" y="785883"/>
                  <a:pt x="152872" y="785883"/>
                </a:cubicBezTo>
                <a:cubicBezTo>
                  <a:pt x="116139" y="785883"/>
                  <a:pt x="79841" y="784022"/>
                  <a:pt x="44066" y="780389"/>
                </a:cubicBezTo>
                <a:lnTo>
                  <a:pt x="0" y="773664"/>
                </a:lnTo>
                <a:lnTo>
                  <a:pt x="11645" y="728374"/>
                </a:lnTo>
                <a:cubicBezTo>
                  <a:pt x="125654" y="361826"/>
                  <a:pt x="432496" y="80238"/>
                  <a:pt x="813510" y="2271"/>
                </a:cubicBezTo>
                <a:lnTo>
                  <a:pt x="8283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7" name="자유형 75">
            <a:extLst>
              <a:ext uri="{FF2B5EF4-FFF2-40B4-BE49-F238E27FC236}">
                <a16:creationId xmlns:a16="http://schemas.microsoft.com/office/drawing/2014/main" id="{A2983F21-D464-F07C-BBE0-F564D3EB09D0}"/>
              </a:ext>
            </a:extLst>
          </p:cNvPr>
          <p:cNvSpPr/>
          <p:nvPr/>
        </p:nvSpPr>
        <p:spPr>
          <a:xfrm>
            <a:off x="-2124275" y="2531936"/>
            <a:ext cx="1915008" cy="2109005"/>
          </a:xfrm>
          <a:custGeom>
            <a:avLst/>
            <a:gdLst>
              <a:gd name="connsiteX0" fmla="*/ 850831 w 1915008"/>
              <a:gd name="connsiteY0" fmla="*/ 0 h 2109005"/>
              <a:gd name="connsiteX1" fmla="*/ 1915008 w 1915008"/>
              <a:gd name="connsiteY1" fmla="*/ 1064177 h 2109005"/>
              <a:gd name="connsiteX2" fmla="*/ 1065300 w 1915008"/>
              <a:gd name="connsiteY2" fmla="*/ 2106734 h 2109005"/>
              <a:gd name="connsiteX3" fmla="*/ 1050422 w 1915008"/>
              <a:gd name="connsiteY3" fmla="*/ 2109005 h 2109005"/>
              <a:gd name="connsiteX4" fmla="*/ 1040610 w 1915008"/>
              <a:gd name="connsiteY4" fmla="*/ 2070846 h 2109005"/>
              <a:gd name="connsiteX5" fmla="*/ 238745 w 1915008"/>
              <a:gd name="connsiteY5" fmla="*/ 1344743 h 2109005"/>
              <a:gd name="connsiteX6" fmla="*/ 177148 w 1915008"/>
              <a:gd name="connsiteY6" fmla="*/ 1335342 h 2109005"/>
              <a:gd name="connsiteX7" fmla="*/ 191726 w 1915008"/>
              <a:gd name="connsiteY7" fmla="*/ 1278647 h 2109005"/>
              <a:gd name="connsiteX8" fmla="*/ 213346 w 1915008"/>
              <a:gd name="connsiteY8" fmla="*/ 1064178 h 2109005"/>
              <a:gd name="connsiteX9" fmla="*/ 31601 w 1915008"/>
              <a:gd name="connsiteY9" fmla="*/ 469186 h 2109005"/>
              <a:gd name="connsiteX10" fmla="*/ 0 w 1915008"/>
              <a:gd name="connsiteY10" fmla="*/ 426926 h 2109005"/>
              <a:gd name="connsiteX11" fmla="*/ 29660 w 1915008"/>
              <a:gd name="connsiteY11" fmla="*/ 387261 h 2109005"/>
              <a:gd name="connsiteX12" fmla="*/ 850831 w 1915008"/>
              <a:gd name="connsiteY12" fmla="*/ 0 h 21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09005">
                <a:moveTo>
                  <a:pt x="850831" y="0"/>
                </a:moveTo>
                <a:cubicBezTo>
                  <a:pt x="1438560" y="0"/>
                  <a:pt x="1915008" y="476448"/>
                  <a:pt x="1915008" y="1064177"/>
                </a:cubicBezTo>
                <a:cubicBezTo>
                  <a:pt x="1915008" y="1578440"/>
                  <a:pt x="1550228" y="2007503"/>
                  <a:pt x="1065300" y="2106734"/>
                </a:cubicBezTo>
                <a:lnTo>
                  <a:pt x="1050422" y="2109005"/>
                </a:lnTo>
                <a:lnTo>
                  <a:pt x="1040610" y="2070846"/>
                </a:lnTo>
                <a:cubicBezTo>
                  <a:pt x="926602" y="1704298"/>
                  <a:pt x="619760" y="1422710"/>
                  <a:pt x="238745" y="1344743"/>
                </a:cubicBezTo>
                <a:lnTo>
                  <a:pt x="177148" y="1335342"/>
                </a:lnTo>
                <a:lnTo>
                  <a:pt x="191726" y="1278647"/>
                </a:lnTo>
                <a:cubicBezTo>
                  <a:pt x="205902" y="1209371"/>
                  <a:pt x="213346" y="1137644"/>
                  <a:pt x="213346" y="1064178"/>
                </a:cubicBezTo>
                <a:cubicBezTo>
                  <a:pt x="213346" y="843780"/>
                  <a:pt x="146346" y="639030"/>
                  <a:pt x="31601" y="469186"/>
                </a:cubicBezTo>
                <a:lnTo>
                  <a:pt x="0" y="426926"/>
                </a:lnTo>
                <a:lnTo>
                  <a:pt x="29660" y="387261"/>
                </a:lnTo>
                <a:cubicBezTo>
                  <a:pt x="224846" y="150751"/>
                  <a:pt x="520234" y="0"/>
                  <a:pt x="85083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 Market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Segment</a:t>
            </a:r>
            <a:b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Positioning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8" name="자유형 76">
            <a:extLst>
              <a:ext uri="{FF2B5EF4-FFF2-40B4-BE49-F238E27FC236}">
                <a16:creationId xmlns:a16="http://schemas.microsoft.com/office/drawing/2014/main" id="{8DDE08D8-85CF-8FF5-4F2B-294D2946C403}"/>
              </a:ext>
            </a:extLst>
          </p:cNvPr>
          <p:cNvSpPr/>
          <p:nvPr/>
        </p:nvSpPr>
        <p:spPr>
          <a:xfrm>
            <a:off x="-4039283" y="2531937"/>
            <a:ext cx="1915008" cy="2116135"/>
          </a:xfrm>
          <a:custGeom>
            <a:avLst/>
            <a:gdLst>
              <a:gd name="connsiteX0" fmla="*/ 1064177 w 1915008"/>
              <a:gd name="connsiteY0" fmla="*/ 0 h 2116135"/>
              <a:gd name="connsiteX1" fmla="*/ 1885348 w 1915008"/>
              <a:gd name="connsiteY1" fmla="*/ 387261 h 2116135"/>
              <a:gd name="connsiteX2" fmla="*/ 1915008 w 1915008"/>
              <a:gd name="connsiteY2" fmla="*/ 426925 h 2116135"/>
              <a:gd name="connsiteX3" fmla="*/ 1883407 w 1915008"/>
              <a:gd name="connsiteY3" fmla="*/ 469184 h 2116135"/>
              <a:gd name="connsiteX4" fmla="*/ 1701662 w 1915008"/>
              <a:gd name="connsiteY4" fmla="*/ 1064176 h 2116135"/>
              <a:gd name="connsiteX5" fmla="*/ 1723282 w 1915008"/>
              <a:gd name="connsiteY5" fmla="*/ 1278645 h 2116135"/>
              <a:gd name="connsiteX6" fmla="*/ 1739693 w 1915008"/>
              <a:gd name="connsiteY6" fmla="*/ 1342471 h 2116135"/>
              <a:gd name="connsiteX7" fmla="*/ 1724815 w 1915008"/>
              <a:gd name="connsiteY7" fmla="*/ 1344742 h 2116135"/>
              <a:gd name="connsiteX8" fmla="*/ 922950 w 1915008"/>
              <a:gd name="connsiteY8" fmla="*/ 2070845 h 2116135"/>
              <a:gd name="connsiteX9" fmla="*/ 911305 w 1915008"/>
              <a:gd name="connsiteY9" fmla="*/ 2116135 h 2116135"/>
              <a:gd name="connsiteX10" fmla="*/ 849708 w 1915008"/>
              <a:gd name="connsiteY10" fmla="*/ 2106734 h 2116135"/>
              <a:gd name="connsiteX11" fmla="*/ 0 w 1915008"/>
              <a:gd name="connsiteY11" fmla="*/ 1064177 h 2116135"/>
              <a:gd name="connsiteX12" fmla="*/ 1064177 w 1915008"/>
              <a:gd name="connsiteY12" fmla="*/ 0 h 211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16135">
                <a:moveTo>
                  <a:pt x="1064177" y="0"/>
                </a:moveTo>
                <a:cubicBezTo>
                  <a:pt x="1394775" y="0"/>
                  <a:pt x="1690162" y="150751"/>
                  <a:pt x="1885348" y="387261"/>
                </a:cubicBezTo>
                <a:lnTo>
                  <a:pt x="1915008" y="426925"/>
                </a:lnTo>
                <a:lnTo>
                  <a:pt x="1883407" y="469184"/>
                </a:lnTo>
                <a:cubicBezTo>
                  <a:pt x="1768663" y="639028"/>
                  <a:pt x="1701662" y="843778"/>
                  <a:pt x="1701662" y="1064176"/>
                </a:cubicBezTo>
                <a:cubicBezTo>
                  <a:pt x="1701662" y="1137642"/>
                  <a:pt x="1709107" y="1209369"/>
                  <a:pt x="1723282" y="1278645"/>
                </a:cubicBezTo>
                <a:lnTo>
                  <a:pt x="1739693" y="1342471"/>
                </a:lnTo>
                <a:lnTo>
                  <a:pt x="1724815" y="1344742"/>
                </a:lnTo>
                <a:cubicBezTo>
                  <a:pt x="1343801" y="1422709"/>
                  <a:pt x="1036959" y="1704297"/>
                  <a:pt x="922950" y="2070845"/>
                </a:cubicBezTo>
                <a:lnTo>
                  <a:pt x="911305" y="2116135"/>
                </a:lnTo>
                <a:lnTo>
                  <a:pt x="849708" y="2106734"/>
                </a:lnTo>
                <a:cubicBezTo>
                  <a:pt x="364780" y="2007503"/>
                  <a:pt x="0" y="1578440"/>
                  <a:pt x="0" y="1064177"/>
                </a:cubicBezTo>
                <a:cubicBezTo>
                  <a:pt x="0" y="476448"/>
                  <a:pt x="476448" y="0"/>
                  <a:pt x="1064177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Multigeneration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Product series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9" name="자유형 77">
            <a:extLst>
              <a:ext uri="{FF2B5EF4-FFF2-40B4-BE49-F238E27FC236}">
                <a16:creationId xmlns:a16="http://schemas.microsoft.com/office/drawing/2014/main" id="{88C9291B-DB00-B0A6-5F38-033C4772ECAF}"/>
              </a:ext>
            </a:extLst>
          </p:cNvPr>
          <p:cNvSpPr/>
          <p:nvPr/>
        </p:nvSpPr>
        <p:spPr>
          <a:xfrm>
            <a:off x="-2299589" y="3855058"/>
            <a:ext cx="352463" cy="378306"/>
          </a:xfrm>
          <a:custGeom>
            <a:avLst/>
            <a:gdLst>
              <a:gd name="connsiteX0" fmla="*/ 199591 w 352463"/>
              <a:gd name="connsiteY0" fmla="*/ 0 h 378306"/>
              <a:gd name="connsiteX1" fmla="*/ 308397 w 352463"/>
              <a:gd name="connsiteY1" fmla="*/ 5494 h 378306"/>
              <a:gd name="connsiteX2" fmla="*/ 352463 w 352463"/>
              <a:gd name="connsiteY2" fmla="*/ 12219 h 378306"/>
              <a:gd name="connsiteX3" fmla="*/ 340818 w 352463"/>
              <a:gd name="connsiteY3" fmla="*/ 57509 h 378306"/>
              <a:gd name="connsiteX4" fmla="*/ 206916 w 352463"/>
              <a:gd name="connsiteY4" fmla="*/ 336047 h 378306"/>
              <a:gd name="connsiteX5" fmla="*/ 175315 w 352463"/>
              <a:gd name="connsiteY5" fmla="*/ 378306 h 378306"/>
              <a:gd name="connsiteX6" fmla="*/ 143714 w 352463"/>
              <a:gd name="connsiteY6" fmla="*/ 336046 h 378306"/>
              <a:gd name="connsiteX7" fmla="*/ 9812 w 352463"/>
              <a:gd name="connsiteY7" fmla="*/ 57508 h 378306"/>
              <a:gd name="connsiteX8" fmla="*/ 0 w 352463"/>
              <a:gd name="connsiteY8" fmla="*/ 19349 h 378306"/>
              <a:gd name="connsiteX9" fmla="*/ 90785 w 352463"/>
              <a:gd name="connsiteY9" fmla="*/ 5494 h 378306"/>
              <a:gd name="connsiteX10" fmla="*/ 199591 w 352463"/>
              <a:gd name="connsiteY10" fmla="*/ 0 h 3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463" h="378306">
                <a:moveTo>
                  <a:pt x="199591" y="0"/>
                </a:moveTo>
                <a:cubicBezTo>
                  <a:pt x="236324" y="0"/>
                  <a:pt x="272623" y="1861"/>
                  <a:pt x="308397" y="5494"/>
                </a:cubicBezTo>
                <a:lnTo>
                  <a:pt x="352463" y="12219"/>
                </a:lnTo>
                <a:lnTo>
                  <a:pt x="340818" y="57509"/>
                </a:lnTo>
                <a:cubicBezTo>
                  <a:pt x="309725" y="157477"/>
                  <a:pt x="264289" y="251125"/>
                  <a:pt x="206916" y="336047"/>
                </a:cubicBezTo>
                <a:lnTo>
                  <a:pt x="175315" y="378306"/>
                </a:lnTo>
                <a:lnTo>
                  <a:pt x="143714" y="336046"/>
                </a:lnTo>
                <a:cubicBezTo>
                  <a:pt x="86342" y="251124"/>
                  <a:pt x="40905" y="157476"/>
                  <a:pt x="9812" y="57508"/>
                </a:cubicBezTo>
                <a:lnTo>
                  <a:pt x="0" y="19349"/>
                </a:lnTo>
                <a:lnTo>
                  <a:pt x="90785" y="5494"/>
                </a:lnTo>
                <a:cubicBezTo>
                  <a:pt x="126560" y="1861"/>
                  <a:pt x="162858" y="0"/>
                  <a:pt x="199591" y="0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sz="1200" b="1" dirty="0">
                <a:solidFill>
                  <a:schemeClr val="tx1"/>
                </a:solidFill>
              </a:rPr>
              <a:t>MP</a:t>
            </a:r>
            <a:endParaRPr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0" name="자유형 78">
            <a:extLst>
              <a:ext uri="{FF2B5EF4-FFF2-40B4-BE49-F238E27FC236}">
                <a16:creationId xmlns:a16="http://schemas.microsoft.com/office/drawing/2014/main" id="{06A79213-94ED-93AD-2A90-B58EAE41D282}"/>
              </a:ext>
            </a:extLst>
          </p:cNvPr>
          <p:cNvSpPr/>
          <p:nvPr/>
        </p:nvSpPr>
        <p:spPr>
          <a:xfrm>
            <a:off x="-3164176" y="4233364"/>
            <a:ext cx="2128354" cy="1750048"/>
          </a:xfrm>
          <a:custGeom>
            <a:avLst/>
            <a:gdLst>
              <a:gd name="connsiteX0" fmla="*/ 1039901 w 2128354"/>
              <a:gd name="connsiteY0" fmla="*/ 0 h 1750048"/>
              <a:gd name="connsiteX1" fmla="*/ 1069561 w 2128354"/>
              <a:gd name="connsiteY1" fmla="*/ 39664 h 1750048"/>
              <a:gd name="connsiteX2" fmla="*/ 1890732 w 2128354"/>
              <a:gd name="connsiteY2" fmla="*/ 426925 h 1750048"/>
              <a:gd name="connsiteX3" fmla="*/ 1999538 w 2128354"/>
              <a:gd name="connsiteY3" fmla="*/ 421431 h 1750048"/>
              <a:gd name="connsiteX4" fmla="*/ 2090323 w 2128354"/>
              <a:gd name="connsiteY4" fmla="*/ 407576 h 1750048"/>
              <a:gd name="connsiteX5" fmla="*/ 2106734 w 2128354"/>
              <a:gd name="connsiteY5" fmla="*/ 471402 h 1750048"/>
              <a:gd name="connsiteX6" fmla="*/ 2128354 w 2128354"/>
              <a:gd name="connsiteY6" fmla="*/ 685871 h 1750048"/>
              <a:gd name="connsiteX7" fmla="*/ 1064177 w 2128354"/>
              <a:gd name="connsiteY7" fmla="*/ 1750048 h 1750048"/>
              <a:gd name="connsiteX8" fmla="*/ 0 w 2128354"/>
              <a:gd name="connsiteY8" fmla="*/ 685871 h 1750048"/>
              <a:gd name="connsiteX9" fmla="*/ 21620 w 2128354"/>
              <a:gd name="connsiteY9" fmla="*/ 471402 h 1750048"/>
              <a:gd name="connsiteX10" fmla="*/ 36198 w 2128354"/>
              <a:gd name="connsiteY10" fmla="*/ 414707 h 1750048"/>
              <a:gd name="connsiteX11" fmla="*/ 80264 w 2128354"/>
              <a:gd name="connsiteY11" fmla="*/ 421432 h 1750048"/>
              <a:gd name="connsiteX12" fmla="*/ 189070 w 2128354"/>
              <a:gd name="connsiteY12" fmla="*/ 426926 h 1750048"/>
              <a:gd name="connsiteX13" fmla="*/ 1010241 w 2128354"/>
              <a:gd name="connsiteY13" fmla="*/ 39665 h 1750048"/>
              <a:gd name="connsiteX14" fmla="*/ 1039901 w 2128354"/>
              <a:gd name="connsiteY14" fmla="*/ 0 h 17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8354" h="1750048">
                <a:moveTo>
                  <a:pt x="1039901" y="0"/>
                </a:moveTo>
                <a:lnTo>
                  <a:pt x="1069561" y="39664"/>
                </a:lnTo>
                <a:cubicBezTo>
                  <a:pt x="1264747" y="276174"/>
                  <a:pt x="1560135" y="426925"/>
                  <a:pt x="1890732" y="426925"/>
                </a:cubicBezTo>
                <a:cubicBezTo>
                  <a:pt x="1927465" y="426925"/>
                  <a:pt x="1963764" y="425064"/>
                  <a:pt x="1999538" y="421431"/>
                </a:cubicBezTo>
                <a:lnTo>
                  <a:pt x="2090323" y="407576"/>
                </a:lnTo>
                <a:lnTo>
                  <a:pt x="2106734" y="471402"/>
                </a:lnTo>
                <a:cubicBezTo>
                  <a:pt x="2120910" y="540678"/>
                  <a:pt x="2128354" y="612405"/>
                  <a:pt x="2128354" y="685871"/>
                </a:cubicBezTo>
                <a:cubicBezTo>
                  <a:pt x="2128354" y="1273600"/>
                  <a:pt x="1651906" y="1750048"/>
                  <a:pt x="1064177" y="1750048"/>
                </a:cubicBezTo>
                <a:cubicBezTo>
                  <a:pt x="476448" y="1750048"/>
                  <a:pt x="0" y="1273600"/>
                  <a:pt x="0" y="685871"/>
                </a:cubicBezTo>
                <a:cubicBezTo>
                  <a:pt x="0" y="612405"/>
                  <a:pt x="7445" y="540678"/>
                  <a:pt x="21620" y="471402"/>
                </a:cubicBezTo>
                <a:lnTo>
                  <a:pt x="36198" y="414707"/>
                </a:lnTo>
                <a:lnTo>
                  <a:pt x="80264" y="421432"/>
                </a:lnTo>
                <a:cubicBezTo>
                  <a:pt x="116039" y="425065"/>
                  <a:pt x="152337" y="426926"/>
                  <a:pt x="189070" y="426926"/>
                </a:cubicBezTo>
                <a:cubicBezTo>
                  <a:pt x="519668" y="426926"/>
                  <a:pt x="815055" y="276175"/>
                  <a:pt x="1010241" y="39665"/>
                </a:cubicBezTo>
                <a:lnTo>
                  <a:pt x="103990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Optimal number of product portfolio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FE67A850-4747-56F9-56EB-818D64B7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040" y="4686977"/>
            <a:ext cx="2057399" cy="185524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11C0BE-6C06-2369-B7E5-A5CCAFF28383}"/>
              </a:ext>
            </a:extLst>
          </p:cNvPr>
          <p:cNvSpPr/>
          <p:nvPr/>
        </p:nvSpPr>
        <p:spPr>
          <a:xfrm>
            <a:off x="5239321" y="4896474"/>
            <a:ext cx="297375" cy="297375"/>
          </a:xfrm>
          <a:prstGeom prst="rect">
            <a:avLst/>
          </a:prstGeom>
          <a:solidFill>
            <a:srgbClr val="C00000">
              <a:alpha val="45671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23" name="십자형[C] 22">
            <a:extLst>
              <a:ext uri="{FF2B5EF4-FFF2-40B4-BE49-F238E27FC236}">
                <a16:creationId xmlns:a16="http://schemas.microsoft.com/office/drawing/2014/main" id="{1D94B3EF-4554-B103-2297-219F1463904E}"/>
              </a:ext>
            </a:extLst>
          </p:cNvPr>
          <p:cNvSpPr/>
          <p:nvPr/>
        </p:nvSpPr>
        <p:spPr>
          <a:xfrm rot="2663217">
            <a:off x="5256180" y="4907830"/>
            <a:ext cx="280414" cy="280414"/>
          </a:xfrm>
          <a:prstGeom prst="plus">
            <a:avLst>
              <a:gd name="adj" fmla="val 40870"/>
            </a:avLst>
          </a:prstGeom>
          <a:solidFill>
            <a:schemeClr val="tx1">
              <a:alpha val="456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745BAFB-64D2-387E-937B-4F4871795EFB}"/>
              </a:ext>
            </a:extLst>
          </p:cNvPr>
          <p:cNvCxnSpPr>
            <a:cxnSpLocks/>
            <a:stCxn id="87" idx="3"/>
            <a:endCxn id="20" idx="1"/>
          </p:cNvCxnSpPr>
          <p:nvPr/>
        </p:nvCxnSpPr>
        <p:spPr>
          <a:xfrm>
            <a:off x="4350729" y="5045162"/>
            <a:ext cx="88859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8CDC7A-9A48-F4B2-1E04-67D1BA6413EF}"/>
              </a:ext>
            </a:extLst>
          </p:cNvPr>
          <p:cNvSpPr/>
          <p:nvPr/>
        </p:nvSpPr>
        <p:spPr>
          <a:xfrm>
            <a:off x="5239321" y="4331528"/>
            <a:ext cx="297375" cy="297375"/>
          </a:xfrm>
          <a:prstGeom prst="rect">
            <a:avLst/>
          </a:prstGeom>
          <a:solidFill>
            <a:srgbClr val="C00000">
              <a:alpha val="45671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44" name="십자형[C] 43">
            <a:extLst>
              <a:ext uri="{FF2B5EF4-FFF2-40B4-BE49-F238E27FC236}">
                <a16:creationId xmlns:a16="http://schemas.microsoft.com/office/drawing/2014/main" id="{09ADCEE7-C7C2-86F1-8DF1-84EA386F6493}"/>
              </a:ext>
            </a:extLst>
          </p:cNvPr>
          <p:cNvSpPr/>
          <p:nvPr/>
        </p:nvSpPr>
        <p:spPr>
          <a:xfrm rot="2663217">
            <a:off x="5256180" y="4332366"/>
            <a:ext cx="280414" cy="280414"/>
          </a:xfrm>
          <a:prstGeom prst="plus">
            <a:avLst>
              <a:gd name="adj" fmla="val 40870"/>
            </a:avLst>
          </a:prstGeom>
          <a:solidFill>
            <a:schemeClr val="tx1">
              <a:alpha val="4567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4DE1498-8DA7-AD7A-9402-B740726BF5AA}"/>
              </a:ext>
            </a:extLst>
          </p:cNvPr>
          <p:cNvCxnSpPr>
            <a:cxnSpLocks/>
            <a:stCxn id="87" idx="3"/>
            <a:endCxn id="43" idx="1"/>
          </p:cNvCxnSpPr>
          <p:nvPr/>
        </p:nvCxnSpPr>
        <p:spPr>
          <a:xfrm flipV="1">
            <a:off x="4350729" y="4480216"/>
            <a:ext cx="888592" cy="564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7550F-9D50-63BB-2C87-7B5670E9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AC7EFB-7834-3B0A-6558-690109DC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9F99A-BAEE-A890-351F-C9CBAE79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3" y="642546"/>
            <a:ext cx="6545019" cy="416902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C79D99F-EB7B-6035-B1D2-762901040A50}"/>
              </a:ext>
            </a:extLst>
          </p:cNvPr>
          <p:cNvSpPr/>
          <p:nvPr/>
        </p:nvSpPr>
        <p:spPr>
          <a:xfrm>
            <a:off x="344129" y="4592948"/>
            <a:ext cx="8320984" cy="1622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ko-KR" altLang="en-US" sz="1600" dirty="0">
                <a:solidFill>
                  <a:schemeClr val="tx1"/>
                </a:solidFill>
              </a:rPr>
              <a:t>플랫폼 변화주기 빠름</a:t>
            </a:r>
            <a:r>
              <a:rPr kumimoji="1" lang="en-US" altLang="ko-KR" sz="1600" dirty="0">
                <a:solidFill>
                  <a:schemeClr val="tx1"/>
                </a:solidFill>
              </a:rPr>
              <a:t> / </a:t>
            </a:r>
            <a:r>
              <a:rPr kumimoji="1" lang="ko-KR" altLang="en-US" sz="1600" dirty="0">
                <a:solidFill>
                  <a:schemeClr val="tx1"/>
                </a:solidFill>
              </a:rPr>
              <a:t>타 </a:t>
            </a:r>
            <a:r>
              <a:rPr kumimoji="1" lang="en-US" altLang="ko-KR" sz="1600" dirty="0">
                <a:solidFill>
                  <a:schemeClr val="tx1"/>
                </a:solidFill>
              </a:rPr>
              <a:t>Supplier</a:t>
            </a:r>
            <a:r>
              <a:rPr kumimoji="1" lang="ko-KR" altLang="en-US" sz="1600" dirty="0">
                <a:solidFill>
                  <a:schemeClr val="tx1"/>
                </a:solidFill>
              </a:rPr>
              <a:t>로부터 수동적인 입장</a:t>
            </a:r>
            <a:r>
              <a:rPr kumimoji="1" lang="en-US" altLang="ko-KR" sz="1600" dirty="0">
                <a:solidFill>
                  <a:schemeClr val="tx1"/>
                </a:solidFill>
              </a:rPr>
              <a:t> / </a:t>
            </a:r>
            <a:r>
              <a:rPr kumimoji="1" lang="ko-KR" altLang="en-US" sz="1600" dirty="0">
                <a:solidFill>
                  <a:schemeClr val="tx1"/>
                </a:solidFill>
              </a:rPr>
              <a:t>범용성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AutoNum type="arabicParenR"/>
            </a:pPr>
            <a:r>
              <a:rPr kumimoji="1" lang="en-US" altLang="ko-Kore-KR" sz="1600" b="1" dirty="0">
                <a:solidFill>
                  <a:srgbClr val="FF0000"/>
                </a:solidFill>
              </a:rPr>
              <a:t>Series + Scale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특성이 강함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kumimoji="1" lang="ko-Kore-KR" altLang="en-US" sz="1600" dirty="0">
                <a:solidFill>
                  <a:schemeClr val="tx1"/>
                </a:solidFill>
              </a:rPr>
              <a:t>모든 제품이 동일 시점에 플랫폼을 갖고 있지 않음</a:t>
            </a:r>
            <a:r>
              <a:rPr kumimoji="1" lang="en-US" altLang="ko-Kore-KR" sz="1600" dirty="0">
                <a:solidFill>
                  <a:schemeClr val="tx1"/>
                </a:solidFill>
              </a:rPr>
              <a:t>. </a:t>
            </a:r>
            <a:r>
              <a:rPr kumimoji="1" lang="en-US" altLang="ko-KR" sz="1600" dirty="0">
                <a:solidFill>
                  <a:schemeClr val="tx1"/>
                </a:solidFill>
              </a:rPr>
              <a:t>(</a:t>
            </a:r>
            <a:r>
              <a:rPr kumimoji="1" lang="ko-KR" altLang="en-US" sz="1600" dirty="0">
                <a:solidFill>
                  <a:schemeClr val="tx1"/>
                </a:solidFill>
              </a:rPr>
              <a:t>모든 제품에 </a:t>
            </a:r>
            <a:r>
              <a:rPr kumimoji="1" lang="en-US" altLang="ko-KR" sz="1600" dirty="0">
                <a:solidFill>
                  <a:schemeClr val="tx1"/>
                </a:solidFill>
              </a:rPr>
              <a:t>SOTA</a:t>
            </a:r>
            <a:r>
              <a:rPr kumimoji="1" lang="ko-KR" altLang="en-US" sz="16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600" dirty="0">
                <a:solidFill>
                  <a:schemeClr val="tx1"/>
                </a:solidFill>
              </a:rPr>
              <a:t> 적용하진 않음</a:t>
            </a:r>
            <a:r>
              <a:rPr kumimoji="1" lang="en-US" altLang="ko-KR" sz="1600" dirty="0">
                <a:solidFill>
                  <a:schemeClr val="tx1"/>
                </a:solidFill>
              </a:rPr>
              <a:t>)</a:t>
            </a:r>
            <a:r>
              <a:rPr kumimoji="1" lang="en-US" altLang="ko-Kore-KR" sz="16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AutoNum type="arabicParenR"/>
            </a:pPr>
            <a:r>
              <a:rPr kumimoji="1" lang="ko-Kore-KR" altLang="en-US" sz="1600" dirty="0">
                <a:solidFill>
                  <a:schemeClr val="tx1"/>
                </a:solidFill>
              </a:rPr>
              <a:t>회사마다 전략이 다 다름 </a:t>
            </a:r>
            <a:r>
              <a:rPr kumimoji="1" lang="en-US" altLang="ko-Kore-KR" sz="1600" dirty="0">
                <a:solidFill>
                  <a:schemeClr val="tx1"/>
                </a:solidFill>
              </a:rPr>
              <a:t>(</a:t>
            </a:r>
            <a:r>
              <a:rPr kumimoji="1" lang="ko-Kore-KR" altLang="en-US" sz="1600" dirty="0">
                <a:solidFill>
                  <a:schemeClr val="tx1"/>
                </a:solidFill>
              </a:rPr>
              <a:t>케이스마다 상이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) </a:t>
            </a:r>
            <a:br>
              <a:rPr kumimoji="1" lang="en-US" altLang="ko-Kore-KR" sz="1600" dirty="0">
                <a:solidFill>
                  <a:schemeClr val="tx1"/>
                </a:solidFill>
              </a:rPr>
            </a:br>
            <a:r>
              <a:rPr kumimoji="1" lang="en-US" altLang="ko-KR" sz="1600" b="1" dirty="0">
                <a:solidFill>
                  <a:schemeClr val="tx1"/>
                </a:solidFill>
              </a:rPr>
              <a:t>[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모두 현황 유지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모두 신 버젼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급을 나눠 일부만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2EE04-81F6-D784-023B-BA127108B2FA}"/>
              </a:ext>
            </a:extLst>
          </p:cNvPr>
          <p:cNvSpPr txBox="1"/>
          <p:nvPr/>
        </p:nvSpPr>
        <p:spPr>
          <a:xfrm>
            <a:off x="256615" y="6967440"/>
            <a:ext cx="7782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ore-KR" sz="1200" b="1" spc="-40" dirty="0" err="1">
                <a:latin typeface="+mn-ea"/>
              </a:rPr>
              <a:t>Iphone</a:t>
            </a:r>
            <a:r>
              <a:rPr kumimoji="1" lang="en-US" altLang="ko-Kore-KR" sz="1200" b="1" spc="-40" dirty="0">
                <a:latin typeface="+mn-ea"/>
              </a:rPr>
              <a:t> 14</a:t>
            </a:r>
            <a:r>
              <a:rPr kumimoji="1" lang="ko-Kore-KR" altLang="en-US" sz="1200" b="1" spc="-40" dirty="0">
                <a:latin typeface="+mn-ea"/>
              </a:rPr>
              <a:t>는 프로세서를 유지하는 대신</a:t>
            </a:r>
            <a:r>
              <a:rPr kumimoji="1" lang="en-US" altLang="ko-Kore-KR" sz="1200" b="1" spc="-40" dirty="0">
                <a:latin typeface="+mn-ea"/>
              </a:rPr>
              <a:t>, </a:t>
            </a:r>
            <a:r>
              <a:rPr kumimoji="1" lang="en-US" altLang="ko-KR" sz="1200" b="1" spc="-40" dirty="0">
                <a:latin typeface="+mn-ea"/>
              </a:rPr>
              <a:t>13 pro</a:t>
            </a:r>
            <a:r>
              <a:rPr kumimoji="1" lang="ko-KR" altLang="en-US" sz="1200" b="1" spc="-40" dirty="0">
                <a:latin typeface="+mn-ea"/>
              </a:rPr>
              <a:t>에 있던 </a:t>
            </a:r>
            <a:r>
              <a:rPr kumimoji="1" lang="en-US" altLang="ko-KR" sz="1200" b="1" spc="-40" dirty="0">
                <a:latin typeface="+mn-ea"/>
              </a:rPr>
              <a:t>exclusive </a:t>
            </a:r>
            <a:r>
              <a:rPr kumimoji="1" lang="ko-KR" altLang="en-US" sz="12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12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1200" b="1" spc="-40" dirty="0">
                <a:latin typeface="+mn-ea"/>
              </a:rPr>
              <a:t>IPad7 -&gt; 8</a:t>
            </a:r>
            <a:r>
              <a:rPr kumimoji="1" lang="ko-KR" altLang="en-US" sz="1200" b="1" spc="-40" dirty="0">
                <a:latin typeface="+mn-ea"/>
              </a:rPr>
              <a:t>는 반대로 프로세서 </a:t>
            </a:r>
            <a:r>
              <a:rPr kumimoji="1" lang="en-US" altLang="ko-KR" sz="1200" b="1" spc="-40" dirty="0">
                <a:latin typeface="+mn-ea"/>
              </a:rPr>
              <a:t>(AP)</a:t>
            </a:r>
            <a:r>
              <a:rPr kumimoji="1" lang="ko-KR" altLang="en-US" sz="12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1200" b="1" spc="-40" dirty="0">
                <a:latin typeface="+mn-ea"/>
              </a:rPr>
              <a:t>.</a:t>
            </a:r>
            <a:br>
              <a:rPr kumimoji="1" lang="en-US" altLang="ko-KR" sz="1200" b="1" spc="-40" dirty="0">
                <a:latin typeface="+mn-ea"/>
              </a:rPr>
            </a:br>
            <a:r>
              <a:rPr kumimoji="1" lang="ko-KR" altLang="en-US" sz="1200" b="1" spc="-40" dirty="0" err="1">
                <a:latin typeface="+mn-ea"/>
              </a:rPr>
              <a:t>애플워치는</a:t>
            </a:r>
            <a:r>
              <a:rPr kumimoji="1" lang="ko-KR" altLang="en-US" sz="1200" b="1" spc="-40" dirty="0">
                <a:latin typeface="+mn-ea"/>
              </a:rPr>
              <a:t> 동일한 플랫폼을 장기간 활용 </a:t>
            </a:r>
            <a:r>
              <a:rPr kumimoji="1" lang="en-US" altLang="ko-KR" sz="1200" b="1" spc="-40" dirty="0">
                <a:latin typeface="+mn-ea"/>
              </a:rPr>
              <a:t>(series 6 -8 / ultra)</a:t>
            </a:r>
            <a:endParaRPr kumimoji="1" lang="en-US" altLang="ko-KR" sz="1000" dirty="0">
              <a:effectLst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DC047-6BF4-F2FC-F688-882F52F1826A}"/>
              </a:ext>
            </a:extLst>
          </p:cNvPr>
          <p:cNvSpPr/>
          <p:nvPr/>
        </p:nvSpPr>
        <p:spPr>
          <a:xfrm>
            <a:off x="763805" y="6098290"/>
            <a:ext cx="7102876" cy="5981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600" b="1" dirty="0">
                <a:solidFill>
                  <a:srgbClr val="FF0000"/>
                </a:solidFill>
              </a:rPr>
              <a:t>어떤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기준으로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? </a:t>
            </a:r>
            <a:r>
              <a:rPr kumimoji="1" lang="ko-Kore-KR" altLang="en-US" sz="1600" b="1" dirty="0">
                <a:solidFill>
                  <a:srgbClr val="FF0000"/>
                </a:solidFill>
              </a:rPr>
              <a:t>이 의사결정을 하고싶다</a:t>
            </a:r>
            <a:r>
              <a:rPr kumimoji="1" lang="en-US" altLang="ko-Kore-KR" sz="16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153F38-725D-1F2C-1D17-24C470B90302}"/>
              </a:ext>
            </a:extLst>
          </p:cNvPr>
          <p:cNvSpPr/>
          <p:nvPr/>
        </p:nvSpPr>
        <p:spPr>
          <a:xfrm>
            <a:off x="6862482" y="1198610"/>
            <a:ext cx="321276" cy="321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EBEC0-8849-E70F-3D4F-D153888A5EB7}"/>
              </a:ext>
            </a:extLst>
          </p:cNvPr>
          <p:cNvSpPr txBox="1"/>
          <p:nvPr/>
        </p:nvSpPr>
        <p:spPr>
          <a:xfrm>
            <a:off x="7476832" y="1206046"/>
            <a:ext cx="1852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: </a:t>
            </a:r>
            <a:r>
              <a:rPr kumimoji="1" lang="en-US" altLang="ko-KR" sz="1600" b="1" spc="-40" dirty="0">
                <a:effectLst/>
                <a:latin typeface="+mn-ea"/>
              </a:rPr>
              <a:t>Same platform</a:t>
            </a:r>
            <a:endParaRPr kumimoji="1" lang="en-US" altLang="ko-KR" sz="1100" dirty="0">
              <a:effectLst/>
            </a:endParaRPr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40539332-E003-FB42-7720-3FFE5BFDB9ED}"/>
              </a:ext>
            </a:extLst>
          </p:cNvPr>
          <p:cNvSpPr/>
          <p:nvPr/>
        </p:nvSpPr>
        <p:spPr>
          <a:xfrm>
            <a:off x="6835738" y="1785925"/>
            <a:ext cx="576284" cy="559751"/>
          </a:xfrm>
          <a:custGeom>
            <a:avLst/>
            <a:gdLst>
              <a:gd name="connsiteX0" fmla="*/ 0 w 2399071"/>
              <a:gd name="connsiteY0" fmla="*/ 0 h 2330245"/>
              <a:gd name="connsiteX1" fmla="*/ 9832 w 2399071"/>
              <a:gd name="connsiteY1" fmla="*/ 1160206 h 2330245"/>
              <a:gd name="connsiteX2" fmla="*/ 698090 w 2399071"/>
              <a:gd name="connsiteY2" fmla="*/ 1189703 h 2330245"/>
              <a:gd name="connsiteX3" fmla="*/ 786580 w 2399071"/>
              <a:gd name="connsiteY3" fmla="*/ 2290916 h 2330245"/>
              <a:gd name="connsiteX4" fmla="*/ 2399071 w 2399071"/>
              <a:gd name="connsiteY4" fmla="*/ 2330245 h 2330245"/>
              <a:gd name="connsiteX5" fmla="*/ 2389238 w 2399071"/>
              <a:gd name="connsiteY5" fmla="*/ 1160206 h 2330245"/>
              <a:gd name="connsiteX6" fmla="*/ 1553496 w 2399071"/>
              <a:gd name="connsiteY6" fmla="*/ 1111045 h 2330245"/>
              <a:gd name="connsiteX7" fmla="*/ 1524000 w 2399071"/>
              <a:gd name="connsiteY7" fmla="*/ 580103 h 2330245"/>
              <a:gd name="connsiteX8" fmla="*/ 766916 w 2399071"/>
              <a:gd name="connsiteY8" fmla="*/ 570271 h 2330245"/>
              <a:gd name="connsiteX9" fmla="*/ 766916 w 2399071"/>
              <a:gd name="connsiteY9" fmla="*/ 68826 h 2330245"/>
              <a:gd name="connsiteX10" fmla="*/ 0 w 2399071"/>
              <a:gd name="connsiteY10" fmla="*/ 0 h 233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9071" h="2330245">
                <a:moveTo>
                  <a:pt x="0" y="0"/>
                </a:moveTo>
                <a:cubicBezTo>
                  <a:pt x="3277" y="386735"/>
                  <a:pt x="6555" y="773471"/>
                  <a:pt x="9832" y="1160206"/>
                </a:cubicBezTo>
                <a:lnTo>
                  <a:pt x="698090" y="1189703"/>
                </a:lnTo>
                <a:lnTo>
                  <a:pt x="786580" y="2290916"/>
                </a:lnTo>
                <a:lnTo>
                  <a:pt x="2399071" y="2330245"/>
                </a:lnTo>
                <a:cubicBezTo>
                  <a:pt x="2395793" y="1940232"/>
                  <a:pt x="2392516" y="1550219"/>
                  <a:pt x="2389238" y="1160206"/>
                </a:cubicBezTo>
                <a:lnTo>
                  <a:pt x="1553496" y="1111045"/>
                </a:lnTo>
                <a:lnTo>
                  <a:pt x="1524000" y="580103"/>
                </a:lnTo>
                <a:lnTo>
                  <a:pt x="766916" y="570271"/>
                </a:lnTo>
                <a:lnTo>
                  <a:pt x="766916" y="68826"/>
                </a:lnTo>
                <a:lnTo>
                  <a:pt x="0" y="0"/>
                </a:lnTo>
                <a:close/>
              </a:path>
            </a:pathLst>
          </a:custGeom>
          <a:solidFill>
            <a:srgbClr val="5FADE5">
              <a:alpha val="3705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1235F-6F08-974F-AF7F-6D2849260175}"/>
              </a:ext>
            </a:extLst>
          </p:cNvPr>
          <p:cNvSpPr txBox="1"/>
          <p:nvPr/>
        </p:nvSpPr>
        <p:spPr>
          <a:xfrm>
            <a:off x="7531105" y="1896523"/>
            <a:ext cx="1852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600" b="1" spc="-40" dirty="0">
                <a:latin typeface="+mn-ea"/>
              </a:rPr>
              <a:t>: product </a:t>
            </a:r>
            <a:r>
              <a:rPr kumimoji="1" lang="en-US" altLang="ko-KR" sz="1600" b="1" spc="-40" dirty="0">
                <a:effectLst/>
                <a:latin typeface="+mn-ea"/>
              </a:rPr>
              <a:t>family</a:t>
            </a:r>
            <a:endParaRPr kumimoji="1" lang="en-US" altLang="ko-KR" sz="1100" dirty="0">
              <a:effectLst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8A956A-B645-83BA-7470-83B75FB1889B}"/>
              </a:ext>
            </a:extLst>
          </p:cNvPr>
          <p:cNvSpPr/>
          <p:nvPr/>
        </p:nvSpPr>
        <p:spPr>
          <a:xfrm>
            <a:off x="-1" y="11837"/>
            <a:ext cx="9144001" cy="54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회사 내부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/ </a:t>
            </a:r>
            <a:r>
              <a:rPr kumimoji="1" lang="ko-Kore-KR" altLang="en-US" sz="1600" b="1" dirty="0">
                <a:solidFill>
                  <a:schemeClr val="tx1"/>
                </a:solidFill>
              </a:rPr>
              <a:t>외부의 상황을 고려하여 신규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p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latform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module 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을 적용할지 안 할지에 대한 의사결정</a:t>
            </a:r>
            <a:endParaRPr kumimoji="1" lang="en-US" altLang="ko-Kore-KR" sz="1600" b="1" dirty="0">
              <a:solidFill>
                <a:schemeClr val="tx1"/>
              </a:solidFill>
            </a:endParaRPr>
          </a:p>
        </p:txBody>
      </p:sp>
      <p:sp>
        <p:nvSpPr>
          <p:cNvPr id="23" name="원형 화살표[C] 22">
            <a:extLst>
              <a:ext uri="{FF2B5EF4-FFF2-40B4-BE49-F238E27FC236}">
                <a16:creationId xmlns:a16="http://schemas.microsoft.com/office/drawing/2014/main" id="{9CE11D0B-263B-A739-C68C-1DDEAFD3C4FB}"/>
              </a:ext>
            </a:extLst>
          </p:cNvPr>
          <p:cNvSpPr/>
          <p:nvPr/>
        </p:nvSpPr>
        <p:spPr>
          <a:xfrm>
            <a:off x="6196337" y="2610917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6" name="원형 화살표[C] 25">
            <a:extLst>
              <a:ext uri="{FF2B5EF4-FFF2-40B4-BE49-F238E27FC236}">
                <a16:creationId xmlns:a16="http://schemas.microsoft.com/office/drawing/2014/main" id="{CB645A65-BEAF-A053-6676-32CA1938209D}"/>
              </a:ext>
            </a:extLst>
          </p:cNvPr>
          <p:cNvSpPr/>
          <p:nvPr/>
        </p:nvSpPr>
        <p:spPr>
          <a:xfrm>
            <a:off x="6196337" y="296032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27" name="원형 화살표[C] 26">
            <a:extLst>
              <a:ext uri="{FF2B5EF4-FFF2-40B4-BE49-F238E27FC236}">
                <a16:creationId xmlns:a16="http://schemas.microsoft.com/office/drawing/2014/main" id="{91CD91F4-E31E-9602-4E4E-7F386DBD55B4}"/>
              </a:ext>
            </a:extLst>
          </p:cNvPr>
          <p:cNvSpPr/>
          <p:nvPr/>
        </p:nvSpPr>
        <p:spPr>
          <a:xfrm>
            <a:off x="6196337" y="3391502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0" name="원형 화살표[C] 29">
            <a:extLst>
              <a:ext uri="{FF2B5EF4-FFF2-40B4-BE49-F238E27FC236}">
                <a16:creationId xmlns:a16="http://schemas.microsoft.com/office/drawing/2014/main" id="{5CEEE5E6-E279-9D79-F26E-64EAD8F58850}"/>
              </a:ext>
            </a:extLst>
          </p:cNvPr>
          <p:cNvSpPr/>
          <p:nvPr/>
        </p:nvSpPr>
        <p:spPr>
          <a:xfrm>
            <a:off x="6196337" y="380038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08AEDC-66AE-35FF-2F01-B1015258DE29}"/>
              </a:ext>
            </a:extLst>
          </p:cNvPr>
          <p:cNvSpPr/>
          <p:nvPr/>
        </p:nvSpPr>
        <p:spPr>
          <a:xfrm>
            <a:off x="7993193" y="3133352"/>
            <a:ext cx="671920" cy="67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new</a:t>
            </a:r>
            <a:endParaRPr kumimoji="1" lang="ko-Kore-KR" altLang="en-US" sz="14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DA33FF-5154-DBCF-2014-C1770B9CA893}"/>
              </a:ext>
            </a:extLst>
          </p:cNvPr>
          <p:cNvSpPr/>
          <p:nvPr/>
        </p:nvSpPr>
        <p:spPr>
          <a:xfrm>
            <a:off x="6551559" y="2738007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81EC032-AADD-9E84-69F6-61FCD7C77B5A}"/>
              </a:ext>
            </a:extLst>
          </p:cNvPr>
          <p:cNvSpPr/>
          <p:nvPr/>
        </p:nvSpPr>
        <p:spPr>
          <a:xfrm>
            <a:off x="6551559" y="3106366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A7C17F6-6EC2-FD12-B29C-1283FC53A063}"/>
              </a:ext>
            </a:extLst>
          </p:cNvPr>
          <p:cNvSpPr/>
          <p:nvPr/>
        </p:nvSpPr>
        <p:spPr>
          <a:xfrm>
            <a:off x="6551559" y="3498122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7A16015-84A6-06DE-F7F7-E7EDCD36D4C4}"/>
              </a:ext>
            </a:extLst>
          </p:cNvPr>
          <p:cNvSpPr/>
          <p:nvPr/>
        </p:nvSpPr>
        <p:spPr>
          <a:xfrm>
            <a:off x="6551559" y="3921868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왼쪽 화살표[L] 98">
            <a:extLst>
              <a:ext uri="{FF2B5EF4-FFF2-40B4-BE49-F238E27FC236}">
                <a16:creationId xmlns:a16="http://schemas.microsoft.com/office/drawing/2014/main" id="{6C306F9E-ADB0-7257-2E35-D66087BC5677}"/>
              </a:ext>
            </a:extLst>
          </p:cNvPr>
          <p:cNvSpPr/>
          <p:nvPr/>
        </p:nvSpPr>
        <p:spPr>
          <a:xfrm>
            <a:off x="7354380" y="3308195"/>
            <a:ext cx="438929" cy="334537"/>
          </a:xfrm>
          <a:prstGeom prst="leftArrow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010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30" grpId="0" animBg="1"/>
      <p:bldP spid="31" grpId="0" animBg="1"/>
      <p:bldP spid="75" grpId="0"/>
      <p:bldP spid="77" grpId="0"/>
      <p:bldP spid="82" grpId="0"/>
      <p:bldP spid="93" grpId="0"/>
      <p:bldP spid="9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96CD78-CAD7-D1C6-4BCF-AFD16FF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0197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7793CC-6488-1CF4-8730-13B34EA98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672D9-F1BB-C173-B78E-97BD17DF06DF}"/>
              </a:ext>
            </a:extLst>
          </p:cNvPr>
          <p:cNvSpPr txBox="1"/>
          <p:nvPr/>
        </p:nvSpPr>
        <p:spPr>
          <a:xfrm>
            <a:off x="206894" y="98473"/>
            <a:ext cx="8712988" cy="784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연속되는 제품군의 </a:t>
            </a:r>
            <a:r>
              <a:rPr lang="en-US" altLang="ko-Kore-KR" sz="1600" b="1" dirty="0">
                <a:solidFill>
                  <a:srgbClr val="7030A0"/>
                </a:solidFill>
              </a:rPr>
              <a:t>Markov Property</a:t>
            </a:r>
            <a:r>
              <a:rPr lang="ko-KR" altLang="en-US" sz="1600" dirty="0"/>
              <a:t>를 고려한 </a:t>
            </a:r>
            <a:r>
              <a:rPr lang="en-US" altLang="ko-KR" sz="1600" dirty="0"/>
              <a:t>market positioning problem with core module selection </a:t>
            </a:r>
            <a:br>
              <a:rPr lang="en-US" altLang="ko-KR" sz="1600" dirty="0"/>
            </a:br>
            <a:r>
              <a:rPr lang="en-US" altLang="ko-KR" sz="1600" dirty="0"/>
              <a:t>			              [for max profit and risk management]</a:t>
            </a:r>
            <a:r>
              <a:rPr lang="en-US" altLang="ko-KR" sz="1600" b="1" dirty="0">
                <a:solidFill>
                  <a:srgbClr val="C00000"/>
                </a:solidFill>
              </a:rPr>
              <a:t> cascading &amp; cascading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E8976-2A7B-6ACB-45F2-818AEFFE594A}"/>
              </a:ext>
            </a:extLst>
          </p:cNvPr>
          <p:cNvSpPr txBox="1"/>
          <p:nvPr/>
        </p:nvSpPr>
        <p:spPr>
          <a:xfrm>
            <a:off x="2164923" y="5462586"/>
            <a:ext cx="45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F12DA-010B-B425-9F03-F9A71237B1C8}"/>
              </a:ext>
            </a:extLst>
          </p:cNvPr>
          <p:cNvSpPr txBox="1"/>
          <p:nvPr/>
        </p:nvSpPr>
        <p:spPr>
          <a:xfrm>
            <a:off x="3245366" y="5448545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T+1</a:t>
            </a:r>
            <a:endParaRPr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389BDA3-771B-71F2-5277-40CC7CC7B050}"/>
              </a:ext>
            </a:extLst>
          </p:cNvPr>
          <p:cNvCxnSpPr>
            <a:cxnSpLocks/>
          </p:cNvCxnSpPr>
          <p:nvPr/>
        </p:nvCxnSpPr>
        <p:spPr>
          <a:xfrm flipV="1">
            <a:off x="1667258" y="2271415"/>
            <a:ext cx="0" cy="2938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7F04D2-A630-CE96-3A51-234014D8B015}"/>
              </a:ext>
            </a:extLst>
          </p:cNvPr>
          <p:cNvSpPr txBox="1"/>
          <p:nvPr/>
        </p:nvSpPr>
        <p:spPr>
          <a:xfrm>
            <a:off x="6682030" y="2176109"/>
            <a:ext cx="223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800" dirty="0"/>
              <a:t>: </a:t>
            </a:r>
            <a:r>
              <a:rPr lang="en-US" altLang="ko-Kore-KR" dirty="0"/>
              <a:t>Ma</a:t>
            </a:r>
            <a:r>
              <a:rPr lang="en-US" altLang="ko-KR" dirty="0"/>
              <a:t>rket </a:t>
            </a:r>
            <a:r>
              <a:rPr lang="en-US" altLang="ko-Kore-KR" sz="1800" dirty="0"/>
              <a:t>Segment</a:t>
            </a:r>
            <a:br>
              <a:rPr lang="en-US" altLang="ko-KR" dirty="0"/>
            </a:br>
            <a:r>
              <a:rPr lang="en-US" altLang="ko-KR" dirty="0"/>
              <a:t>: Version of Core Comp.</a:t>
            </a:r>
            <a:endParaRPr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1D4DBFF-32AE-F359-5FEC-D31670AD74C3}"/>
              </a:ext>
            </a:extLst>
          </p:cNvPr>
          <p:cNvSpPr/>
          <p:nvPr/>
        </p:nvSpPr>
        <p:spPr>
          <a:xfrm>
            <a:off x="6298568" y="2333673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N</a:t>
            </a:r>
            <a:endParaRPr kumimoji="1" lang="ko-Kore-KR" altLang="en-US" b="1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A2B465F-CBA8-DCEE-162D-E52AD870BE66}"/>
              </a:ext>
            </a:extLst>
          </p:cNvPr>
          <p:cNvGrpSpPr/>
          <p:nvPr/>
        </p:nvGrpSpPr>
        <p:grpSpPr>
          <a:xfrm>
            <a:off x="2145452" y="2460664"/>
            <a:ext cx="1504951" cy="303274"/>
            <a:chOff x="1629828" y="2595217"/>
            <a:chExt cx="1504951" cy="30327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3EABC08-F91B-B454-78C1-3142093F35C2}"/>
                </a:ext>
              </a:extLst>
            </p:cNvPr>
            <p:cNvSpPr/>
            <p:nvPr/>
          </p:nvSpPr>
          <p:spPr>
            <a:xfrm>
              <a:off x="1629828" y="2601116"/>
              <a:ext cx="297375" cy="2973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10E7DBB-911B-4B3A-0EA8-401A5710970E}"/>
                </a:ext>
              </a:extLst>
            </p:cNvPr>
            <p:cNvSpPr/>
            <p:nvPr/>
          </p:nvSpPr>
          <p:spPr>
            <a:xfrm>
              <a:off x="2837404" y="2595217"/>
              <a:ext cx="297375" cy="297375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/>
                <a:t>2</a:t>
              </a:r>
              <a:endParaRPr kumimoji="1" lang="ko-Kore-KR" altLang="en-US" b="1" dirty="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7665F2F-0263-AB61-8C93-AAB04CB34837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1927203" y="2743905"/>
              <a:ext cx="910201" cy="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모서리가 둥근 직사각형 90">
            <a:extLst>
              <a:ext uri="{FF2B5EF4-FFF2-40B4-BE49-F238E27FC236}">
                <a16:creationId xmlns:a16="http://schemas.microsoft.com/office/drawing/2014/main" id="{4345B8A3-BF5D-7F38-C416-E67C8DDCF59B}"/>
              </a:ext>
            </a:extLst>
          </p:cNvPr>
          <p:cNvSpPr/>
          <p:nvPr/>
        </p:nvSpPr>
        <p:spPr>
          <a:xfrm>
            <a:off x="3223427" y="3109590"/>
            <a:ext cx="580794" cy="524199"/>
          </a:xfrm>
          <a:prstGeom prst="roundRect">
            <a:avLst/>
          </a:prstGeom>
          <a:solidFill>
            <a:srgbClr val="0070C0">
              <a:alpha val="5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1ECE7D5-0C4F-1A9D-42FA-7D387D565648}"/>
              </a:ext>
            </a:extLst>
          </p:cNvPr>
          <p:cNvSpPr txBox="1"/>
          <p:nvPr/>
        </p:nvSpPr>
        <p:spPr>
          <a:xfrm>
            <a:off x="6682030" y="1611646"/>
            <a:ext cx="1925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: want to solve</a:t>
            </a:r>
            <a:endParaRPr lang="ko-Kore-KR" altLang="en-US" sz="1600" b="1" dirty="0"/>
          </a:p>
        </p:txBody>
      </p:sp>
      <p:sp>
        <p:nvSpPr>
          <p:cNvPr id="154" name="자유형 72">
            <a:extLst>
              <a:ext uri="{FF2B5EF4-FFF2-40B4-BE49-F238E27FC236}">
                <a16:creationId xmlns:a16="http://schemas.microsoft.com/office/drawing/2014/main" id="{4C29022F-96B3-1B5E-3007-57C3C10B3109}"/>
              </a:ext>
            </a:extLst>
          </p:cNvPr>
          <p:cNvSpPr/>
          <p:nvPr/>
        </p:nvSpPr>
        <p:spPr>
          <a:xfrm>
            <a:off x="-2643858" y="1900938"/>
            <a:ext cx="426692" cy="915546"/>
          </a:xfrm>
          <a:custGeom>
            <a:avLst/>
            <a:gdLst>
              <a:gd name="connsiteX0" fmla="*/ 213346 w 426692"/>
              <a:gd name="connsiteY0" fmla="*/ 0 h 915546"/>
              <a:gd name="connsiteX1" fmla="*/ 244947 w 426692"/>
              <a:gd name="connsiteY1" fmla="*/ 42260 h 915546"/>
              <a:gd name="connsiteX2" fmla="*/ 426692 w 426692"/>
              <a:gd name="connsiteY2" fmla="*/ 637252 h 915546"/>
              <a:gd name="connsiteX3" fmla="*/ 405072 w 426692"/>
              <a:gd name="connsiteY3" fmla="*/ 851721 h 915546"/>
              <a:gd name="connsiteX4" fmla="*/ 390494 w 426692"/>
              <a:gd name="connsiteY4" fmla="*/ 908416 h 915546"/>
              <a:gd name="connsiteX5" fmla="*/ 346428 w 426692"/>
              <a:gd name="connsiteY5" fmla="*/ 901691 h 915546"/>
              <a:gd name="connsiteX6" fmla="*/ 237622 w 426692"/>
              <a:gd name="connsiteY6" fmla="*/ 896197 h 915546"/>
              <a:gd name="connsiteX7" fmla="*/ 128816 w 426692"/>
              <a:gd name="connsiteY7" fmla="*/ 901691 h 915546"/>
              <a:gd name="connsiteX8" fmla="*/ 38031 w 426692"/>
              <a:gd name="connsiteY8" fmla="*/ 915546 h 915546"/>
              <a:gd name="connsiteX9" fmla="*/ 21620 w 426692"/>
              <a:gd name="connsiteY9" fmla="*/ 851720 h 915546"/>
              <a:gd name="connsiteX10" fmla="*/ 0 w 426692"/>
              <a:gd name="connsiteY10" fmla="*/ 637251 h 915546"/>
              <a:gd name="connsiteX11" fmla="*/ 181745 w 426692"/>
              <a:gd name="connsiteY11" fmla="*/ 42259 h 915546"/>
              <a:gd name="connsiteX12" fmla="*/ 213346 w 426692"/>
              <a:gd name="connsiteY12" fmla="*/ 0 h 9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6692" h="915546">
                <a:moveTo>
                  <a:pt x="213346" y="0"/>
                </a:moveTo>
                <a:lnTo>
                  <a:pt x="244947" y="42260"/>
                </a:lnTo>
                <a:cubicBezTo>
                  <a:pt x="359692" y="212104"/>
                  <a:pt x="426692" y="416854"/>
                  <a:pt x="426692" y="637252"/>
                </a:cubicBezTo>
                <a:cubicBezTo>
                  <a:pt x="426692" y="710718"/>
                  <a:pt x="419248" y="782445"/>
                  <a:pt x="405072" y="851721"/>
                </a:cubicBezTo>
                <a:lnTo>
                  <a:pt x="390494" y="908416"/>
                </a:lnTo>
                <a:lnTo>
                  <a:pt x="346428" y="901691"/>
                </a:lnTo>
                <a:cubicBezTo>
                  <a:pt x="310654" y="898058"/>
                  <a:pt x="274355" y="896197"/>
                  <a:pt x="237622" y="896197"/>
                </a:cubicBezTo>
                <a:cubicBezTo>
                  <a:pt x="200889" y="896197"/>
                  <a:pt x="164591" y="898058"/>
                  <a:pt x="128816" y="901691"/>
                </a:cubicBezTo>
                <a:lnTo>
                  <a:pt x="38031" y="915546"/>
                </a:lnTo>
                <a:lnTo>
                  <a:pt x="21620" y="851720"/>
                </a:lnTo>
                <a:cubicBezTo>
                  <a:pt x="7445" y="782444"/>
                  <a:pt x="0" y="710717"/>
                  <a:pt x="0" y="637251"/>
                </a:cubicBezTo>
                <a:cubicBezTo>
                  <a:pt x="0" y="416853"/>
                  <a:pt x="67001" y="212103"/>
                  <a:pt x="181745" y="42259"/>
                </a:cubicBezTo>
                <a:lnTo>
                  <a:pt x="213346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5" name="자유형 73">
            <a:extLst>
              <a:ext uri="{FF2B5EF4-FFF2-40B4-BE49-F238E27FC236}">
                <a16:creationId xmlns:a16="http://schemas.microsoft.com/office/drawing/2014/main" id="{5ADF8ABC-7E5E-F92B-8D7D-595F7CFBA447}"/>
              </a:ext>
            </a:extLst>
          </p:cNvPr>
          <p:cNvSpPr/>
          <p:nvPr/>
        </p:nvSpPr>
        <p:spPr>
          <a:xfrm>
            <a:off x="-2430512" y="2809354"/>
            <a:ext cx="1050422" cy="793012"/>
          </a:xfrm>
          <a:custGeom>
            <a:avLst/>
            <a:gdLst>
              <a:gd name="connsiteX0" fmla="*/ 177148 w 1050422"/>
              <a:gd name="connsiteY0" fmla="*/ 0 h 793012"/>
              <a:gd name="connsiteX1" fmla="*/ 238745 w 1050422"/>
              <a:gd name="connsiteY1" fmla="*/ 9401 h 793012"/>
              <a:gd name="connsiteX2" fmla="*/ 1040610 w 1050422"/>
              <a:gd name="connsiteY2" fmla="*/ 735504 h 793012"/>
              <a:gd name="connsiteX3" fmla="*/ 1050422 w 1050422"/>
              <a:gd name="connsiteY3" fmla="*/ 773663 h 793012"/>
              <a:gd name="connsiteX4" fmla="*/ 959637 w 1050422"/>
              <a:gd name="connsiteY4" fmla="*/ 787518 h 793012"/>
              <a:gd name="connsiteX5" fmla="*/ 850831 w 1050422"/>
              <a:gd name="connsiteY5" fmla="*/ 793012 h 793012"/>
              <a:gd name="connsiteX6" fmla="*/ 29660 w 1050422"/>
              <a:gd name="connsiteY6" fmla="*/ 405751 h 793012"/>
              <a:gd name="connsiteX7" fmla="*/ 0 w 1050422"/>
              <a:gd name="connsiteY7" fmla="*/ 366087 h 793012"/>
              <a:gd name="connsiteX8" fmla="*/ 31601 w 1050422"/>
              <a:gd name="connsiteY8" fmla="*/ 323828 h 793012"/>
              <a:gd name="connsiteX9" fmla="*/ 165503 w 1050422"/>
              <a:gd name="connsiteY9" fmla="*/ 45290 h 793012"/>
              <a:gd name="connsiteX10" fmla="*/ 177148 w 1050422"/>
              <a:gd name="connsiteY10" fmla="*/ 0 h 7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422" h="793012">
                <a:moveTo>
                  <a:pt x="177148" y="0"/>
                </a:moveTo>
                <a:lnTo>
                  <a:pt x="238745" y="9401"/>
                </a:lnTo>
                <a:cubicBezTo>
                  <a:pt x="619760" y="87368"/>
                  <a:pt x="926602" y="368956"/>
                  <a:pt x="1040610" y="735504"/>
                </a:cubicBezTo>
                <a:lnTo>
                  <a:pt x="1050422" y="773663"/>
                </a:lnTo>
                <a:lnTo>
                  <a:pt x="959637" y="787518"/>
                </a:lnTo>
                <a:cubicBezTo>
                  <a:pt x="923863" y="791151"/>
                  <a:pt x="887564" y="793012"/>
                  <a:pt x="850831" y="793012"/>
                </a:cubicBezTo>
                <a:cubicBezTo>
                  <a:pt x="520234" y="793012"/>
                  <a:pt x="224846" y="642261"/>
                  <a:pt x="29660" y="405751"/>
                </a:cubicBezTo>
                <a:lnTo>
                  <a:pt x="0" y="366087"/>
                </a:lnTo>
                <a:lnTo>
                  <a:pt x="31601" y="323828"/>
                </a:lnTo>
                <a:cubicBezTo>
                  <a:pt x="88974" y="238906"/>
                  <a:pt x="134410" y="145258"/>
                  <a:pt x="165503" y="45290"/>
                </a:cubicBezTo>
                <a:lnTo>
                  <a:pt x="17714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6" name="자유형 74">
            <a:extLst>
              <a:ext uri="{FF2B5EF4-FFF2-40B4-BE49-F238E27FC236}">
                <a16:creationId xmlns:a16="http://schemas.microsoft.com/office/drawing/2014/main" id="{728D09AE-8BC6-67C1-B05E-B97EC503539E}"/>
              </a:ext>
            </a:extLst>
          </p:cNvPr>
          <p:cNvSpPr/>
          <p:nvPr/>
        </p:nvSpPr>
        <p:spPr>
          <a:xfrm>
            <a:off x="-3434214" y="2816485"/>
            <a:ext cx="1003703" cy="785883"/>
          </a:xfrm>
          <a:custGeom>
            <a:avLst/>
            <a:gdLst>
              <a:gd name="connsiteX0" fmla="*/ 828388 w 1003703"/>
              <a:gd name="connsiteY0" fmla="*/ 0 h 785883"/>
              <a:gd name="connsiteX1" fmla="*/ 838200 w 1003703"/>
              <a:gd name="connsiteY1" fmla="*/ 38159 h 785883"/>
              <a:gd name="connsiteX2" fmla="*/ 972102 w 1003703"/>
              <a:gd name="connsiteY2" fmla="*/ 316697 h 785883"/>
              <a:gd name="connsiteX3" fmla="*/ 1003703 w 1003703"/>
              <a:gd name="connsiteY3" fmla="*/ 358957 h 785883"/>
              <a:gd name="connsiteX4" fmla="*/ 974043 w 1003703"/>
              <a:gd name="connsiteY4" fmla="*/ 398622 h 785883"/>
              <a:gd name="connsiteX5" fmla="*/ 152872 w 1003703"/>
              <a:gd name="connsiteY5" fmla="*/ 785883 h 785883"/>
              <a:gd name="connsiteX6" fmla="*/ 44066 w 1003703"/>
              <a:gd name="connsiteY6" fmla="*/ 780389 h 785883"/>
              <a:gd name="connsiteX7" fmla="*/ 0 w 1003703"/>
              <a:gd name="connsiteY7" fmla="*/ 773664 h 785883"/>
              <a:gd name="connsiteX8" fmla="*/ 11645 w 1003703"/>
              <a:gd name="connsiteY8" fmla="*/ 728374 h 785883"/>
              <a:gd name="connsiteX9" fmla="*/ 813510 w 1003703"/>
              <a:gd name="connsiteY9" fmla="*/ 2271 h 785883"/>
              <a:gd name="connsiteX10" fmla="*/ 828388 w 1003703"/>
              <a:gd name="connsiteY10" fmla="*/ 0 h 78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3703" h="785883">
                <a:moveTo>
                  <a:pt x="828388" y="0"/>
                </a:moveTo>
                <a:lnTo>
                  <a:pt x="838200" y="38159"/>
                </a:lnTo>
                <a:cubicBezTo>
                  <a:pt x="869293" y="138127"/>
                  <a:pt x="914730" y="231775"/>
                  <a:pt x="972102" y="316697"/>
                </a:cubicBezTo>
                <a:lnTo>
                  <a:pt x="1003703" y="358957"/>
                </a:lnTo>
                <a:lnTo>
                  <a:pt x="974043" y="398622"/>
                </a:lnTo>
                <a:cubicBezTo>
                  <a:pt x="778857" y="635132"/>
                  <a:pt x="483470" y="785883"/>
                  <a:pt x="152872" y="785883"/>
                </a:cubicBezTo>
                <a:cubicBezTo>
                  <a:pt x="116139" y="785883"/>
                  <a:pt x="79841" y="784022"/>
                  <a:pt x="44066" y="780389"/>
                </a:cubicBezTo>
                <a:lnTo>
                  <a:pt x="0" y="773664"/>
                </a:lnTo>
                <a:lnTo>
                  <a:pt x="11645" y="728374"/>
                </a:lnTo>
                <a:cubicBezTo>
                  <a:pt x="125654" y="361826"/>
                  <a:pt x="432496" y="80238"/>
                  <a:pt x="813510" y="2271"/>
                </a:cubicBezTo>
                <a:lnTo>
                  <a:pt x="82838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7" name="자유형 75">
            <a:extLst>
              <a:ext uri="{FF2B5EF4-FFF2-40B4-BE49-F238E27FC236}">
                <a16:creationId xmlns:a16="http://schemas.microsoft.com/office/drawing/2014/main" id="{A2983F21-D464-F07C-BBE0-F564D3EB09D0}"/>
              </a:ext>
            </a:extLst>
          </p:cNvPr>
          <p:cNvSpPr/>
          <p:nvPr/>
        </p:nvSpPr>
        <p:spPr>
          <a:xfrm>
            <a:off x="-2430512" y="1474013"/>
            <a:ext cx="1915008" cy="2109005"/>
          </a:xfrm>
          <a:custGeom>
            <a:avLst/>
            <a:gdLst>
              <a:gd name="connsiteX0" fmla="*/ 850831 w 1915008"/>
              <a:gd name="connsiteY0" fmla="*/ 0 h 2109005"/>
              <a:gd name="connsiteX1" fmla="*/ 1915008 w 1915008"/>
              <a:gd name="connsiteY1" fmla="*/ 1064177 h 2109005"/>
              <a:gd name="connsiteX2" fmla="*/ 1065300 w 1915008"/>
              <a:gd name="connsiteY2" fmla="*/ 2106734 h 2109005"/>
              <a:gd name="connsiteX3" fmla="*/ 1050422 w 1915008"/>
              <a:gd name="connsiteY3" fmla="*/ 2109005 h 2109005"/>
              <a:gd name="connsiteX4" fmla="*/ 1040610 w 1915008"/>
              <a:gd name="connsiteY4" fmla="*/ 2070846 h 2109005"/>
              <a:gd name="connsiteX5" fmla="*/ 238745 w 1915008"/>
              <a:gd name="connsiteY5" fmla="*/ 1344743 h 2109005"/>
              <a:gd name="connsiteX6" fmla="*/ 177148 w 1915008"/>
              <a:gd name="connsiteY6" fmla="*/ 1335342 h 2109005"/>
              <a:gd name="connsiteX7" fmla="*/ 191726 w 1915008"/>
              <a:gd name="connsiteY7" fmla="*/ 1278647 h 2109005"/>
              <a:gd name="connsiteX8" fmla="*/ 213346 w 1915008"/>
              <a:gd name="connsiteY8" fmla="*/ 1064178 h 2109005"/>
              <a:gd name="connsiteX9" fmla="*/ 31601 w 1915008"/>
              <a:gd name="connsiteY9" fmla="*/ 469186 h 2109005"/>
              <a:gd name="connsiteX10" fmla="*/ 0 w 1915008"/>
              <a:gd name="connsiteY10" fmla="*/ 426926 h 2109005"/>
              <a:gd name="connsiteX11" fmla="*/ 29660 w 1915008"/>
              <a:gd name="connsiteY11" fmla="*/ 387261 h 2109005"/>
              <a:gd name="connsiteX12" fmla="*/ 850831 w 1915008"/>
              <a:gd name="connsiteY12" fmla="*/ 0 h 2109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09005">
                <a:moveTo>
                  <a:pt x="850831" y="0"/>
                </a:moveTo>
                <a:cubicBezTo>
                  <a:pt x="1438560" y="0"/>
                  <a:pt x="1915008" y="476448"/>
                  <a:pt x="1915008" y="1064177"/>
                </a:cubicBezTo>
                <a:cubicBezTo>
                  <a:pt x="1915008" y="1578440"/>
                  <a:pt x="1550228" y="2007503"/>
                  <a:pt x="1065300" y="2106734"/>
                </a:cubicBezTo>
                <a:lnTo>
                  <a:pt x="1050422" y="2109005"/>
                </a:lnTo>
                <a:lnTo>
                  <a:pt x="1040610" y="2070846"/>
                </a:lnTo>
                <a:cubicBezTo>
                  <a:pt x="926602" y="1704298"/>
                  <a:pt x="619760" y="1422710"/>
                  <a:pt x="238745" y="1344743"/>
                </a:cubicBezTo>
                <a:lnTo>
                  <a:pt x="177148" y="1335342"/>
                </a:lnTo>
                <a:lnTo>
                  <a:pt x="191726" y="1278647"/>
                </a:lnTo>
                <a:cubicBezTo>
                  <a:pt x="205902" y="1209371"/>
                  <a:pt x="213346" y="1137644"/>
                  <a:pt x="213346" y="1064178"/>
                </a:cubicBezTo>
                <a:cubicBezTo>
                  <a:pt x="213346" y="843780"/>
                  <a:pt x="146346" y="639030"/>
                  <a:pt x="31601" y="469186"/>
                </a:cubicBezTo>
                <a:lnTo>
                  <a:pt x="0" y="426926"/>
                </a:lnTo>
                <a:lnTo>
                  <a:pt x="29660" y="387261"/>
                </a:lnTo>
                <a:cubicBezTo>
                  <a:pt x="224846" y="150751"/>
                  <a:pt x="520234" y="0"/>
                  <a:pt x="850831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 Market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Segment</a:t>
            </a:r>
            <a:b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</a:br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Positioning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8" name="자유형 76">
            <a:extLst>
              <a:ext uri="{FF2B5EF4-FFF2-40B4-BE49-F238E27FC236}">
                <a16:creationId xmlns:a16="http://schemas.microsoft.com/office/drawing/2014/main" id="{8DDE08D8-85CF-8FF5-4F2B-294D2946C403}"/>
              </a:ext>
            </a:extLst>
          </p:cNvPr>
          <p:cNvSpPr/>
          <p:nvPr/>
        </p:nvSpPr>
        <p:spPr>
          <a:xfrm>
            <a:off x="-4345520" y="1474014"/>
            <a:ext cx="1915008" cy="2116135"/>
          </a:xfrm>
          <a:custGeom>
            <a:avLst/>
            <a:gdLst>
              <a:gd name="connsiteX0" fmla="*/ 1064177 w 1915008"/>
              <a:gd name="connsiteY0" fmla="*/ 0 h 2116135"/>
              <a:gd name="connsiteX1" fmla="*/ 1885348 w 1915008"/>
              <a:gd name="connsiteY1" fmla="*/ 387261 h 2116135"/>
              <a:gd name="connsiteX2" fmla="*/ 1915008 w 1915008"/>
              <a:gd name="connsiteY2" fmla="*/ 426925 h 2116135"/>
              <a:gd name="connsiteX3" fmla="*/ 1883407 w 1915008"/>
              <a:gd name="connsiteY3" fmla="*/ 469184 h 2116135"/>
              <a:gd name="connsiteX4" fmla="*/ 1701662 w 1915008"/>
              <a:gd name="connsiteY4" fmla="*/ 1064176 h 2116135"/>
              <a:gd name="connsiteX5" fmla="*/ 1723282 w 1915008"/>
              <a:gd name="connsiteY5" fmla="*/ 1278645 h 2116135"/>
              <a:gd name="connsiteX6" fmla="*/ 1739693 w 1915008"/>
              <a:gd name="connsiteY6" fmla="*/ 1342471 h 2116135"/>
              <a:gd name="connsiteX7" fmla="*/ 1724815 w 1915008"/>
              <a:gd name="connsiteY7" fmla="*/ 1344742 h 2116135"/>
              <a:gd name="connsiteX8" fmla="*/ 922950 w 1915008"/>
              <a:gd name="connsiteY8" fmla="*/ 2070845 h 2116135"/>
              <a:gd name="connsiteX9" fmla="*/ 911305 w 1915008"/>
              <a:gd name="connsiteY9" fmla="*/ 2116135 h 2116135"/>
              <a:gd name="connsiteX10" fmla="*/ 849708 w 1915008"/>
              <a:gd name="connsiteY10" fmla="*/ 2106734 h 2116135"/>
              <a:gd name="connsiteX11" fmla="*/ 0 w 1915008"/>
              <a:gd name="connsiteY11" fmla="*/ 1064177 h 2116135"/>
              <a:gd name="connsiteX12" fmla="*/ 1064177 w 1915008"/>
              <a:gd name="connsiteY12" fmla="*/ 0 h 211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5008" h="2116135">
                <a:moveTo>
                  <a:pt x="1064177" y="0"/>
                </a:moveTo>
                <a:cubicBezTo>
                  <a:pt x="1394775" y="0"/>
                  <a:pt x="1690162" y="150751"/>
                  <a:pt x="1885348" y="387261"/>
                </a:cubicBezTo>
                <a:lnTo>
                  <a:pt x="1915008" y="426925"/>
                </a:lnTo>
                <a:lnTo>
                  <a:pt x="1883407" y="469184"/>
                </a:lnTo>
                <a:cubicBezTo>
                  <a:pt x="1768663" y="639028"/>
                  <a:pt x="1701662" y="843778"/>
                  <a:pt x="1701662" y="1064176"/>
                </a:cubicBezTo>
                <a:cubicBezTo>
                  <a:pt x="1701662" y="1137642"/>
                  <a:pt x="1709107" y="1209369"/>
                  <a:pt x="1723282" y="1278645"/>
                </a:cubicBezTo>
                <a:lnTo>
                  <a:pt x="1739693" y="1342471"/>
                </a:lnTo>
                <a:lnTo>
                  <a:pt x="1724815" y="1344742"/>
                </a:lnTo>
                <a:cubicBezTo>
                  <a:pt x="1343801" y="1422709"/>
                  <a:pt x="1036959" y="1704297"/>
                  <a:pt x="922950" y="2070845"/>
                </a:cubicBezTo>
                <a:lnTo>
                  <a:pt x="911305" y="2116135"/>
                </a:lnTo>
                <a:lnTo>
                  <a:pt x="849708" y="2106734"/>
                </a:lnTo>
                <a:cubicBezTo>
                  <a:pt x="364780" y="2007503"/>
                  <a:pt x="0" y="1578440"/>
                  <a:pt x="0" y="1064177"/>
                </a:cubicBezTo>
                <a:cubicBezTo>
                  <a:pt x="0" y="476448"/>
                  <a:pt x="476448" y="0"/>
                  <a:pt x="1064177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Multigeneration</a:t>
            </a:r>
          </a:p>
          <a:p>
            <a:pPr algn="ctr"/>
            <a:r>
              <a:rPr lang="en-US" altLang="ko-Kore-KR" dirty="0">
                <a:solidFill>
                  <a:schemeClr val="tx1"/>
                </a:solidFill>
                <a:sym typeface="Wingdings" pitchFamily="2" charset="2"/>
              </a:rPr>
              <a:t>Product series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9" name="자유형 77">
            <a:extLst>
              <a:ext uri="{FF2B5EF4-FFF2-40B4-BE49-F238E27FC236}">
                <a16:creationId xmlns:a16="http://schemas.microsoft.com/office/drawing/2014/main" id="{88C9291B-DB00-B0A6-5F38-033C4772ECAF}"/>
              </a:ext>
            </a:extLst>
          </p:cNvPr>
          <p:cNvSpPr/>
          <p:nvPr/>
        </p:nvSpPr>
        <p:spPr>
          <a:xfrm>
            <a:off x="-2605826" y="2797135"/>
            <a:ext cx="352463" cy="378306"/>
          </a:xfrm>
          <a:custGeom>
            <a:avLst/>
            <a:gdLst>
              <a:gd name="connsiteX0" fmla="*/ 199591 w 352463"/>
              <a:gd name="connsiteY0" fmla="*/ 0 h 378306"/>
              <a:gd name="connsiteX1" fmla="*/ 308397 w 352463"/>
              <a:gd name="connsiteY1" fmla="*/ 5494 h 378306"/>
              <a:gd name="connsiteX2" fmla="*/ 352463 w 352463"/>
              <a:gd name="connsiteY2" fmla="*/ 12219 h 378306"/>
              <a:gd name="connsiteX3" fmla="*/ 340818 w 352463"/>
              <a:gd name="connsiteY3" fmla="*/ 57509 h 378306"/>
              <a:gd name="connsiteX4" fmla="*/ 206916 w 352463"/>
              <a:gd name="connsiteY4" fmla="*/ 336047 h 378306"/>
              <a:gd name="connsiteX5" fmla="*/ 175315 w 352463"/>
              <a:gd name="connsiteY5" fmla="*/ 378306 h 378306"/>
              <a:gd name="connsiteX6" fmla="*/ 143714 w 352463"/>
              <a:gd name="connsiteY6" fmla="*/ 336046 h 378306"/>
              <a:gd name="connsiteX7" fmla="*/ 9812 w 352463"/>
              <a:gd name="connsiteY7" fmla="*/ 57508 h 378306"/>
              <a:gd name="connsiteX8" fmla="*/ 0 w 352463"/>
              <a:gd name="connsiteY8" fmla="*/ 19349 h 378306"/>
              <a:gd name="connsiteX9" fmla="*/ 90785 w 352463"/>
              <a:gd name="connsiteY9" fmla="*/ 5494 h 378306"/>
              <a:gd name="connsiteX10" fmla="*/ 199591 w 352463"/>
              <a:gd name="connsiteY10" fmla="*/ 0 h 37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2463" h="378306">
                <a:moveTo>
                  <a:pt x="199591" y="0"/>
                </a:moveTo>
                <a:cubicBezTo>
                  <a:pt x="236324" y="0"/>
                  <a:pt x="272623" y="1861"/>
                  <a:pt x="308397" y="5494"/>
                </a:cubicBezTo>
                <a:lnTo>
                  <a:pt x="352463" y="12219"/>
                </a:lnTo>
                <a:lnTo>
                  <a:pt x="340818" y="57509"/>
                </a:lnTo>
                <a:cubicBezTo>
                  <a:pt x="309725" y="157477"/>
                  <a:pt x="264289" y="251125"/>
                  <a:pt x="206916" y="336047"/>
                </a:cubicBezTo>
                <a:lnTo>
                  <a:pt x="175315" y="378306"/>
                </a:lnTo>
                <a:lnTo>
                  <a:pt x="143714" y="336046"/>
                </a:lnTo>
                <a:cubicBezTo>
                  <a:pt x="86342" y="251124"/>
                  <a:pt x="40905" y="157476"/>
                  <a:pt x="9812" y="57508"/>
                </a:cubicBezTo>
                <a:lnTo>
                  <a:pt x="0" y="19349"/>
                </a:lnTo>
                <a:lnTo>
                  <a:pt x="90785" y="5494"/>
                </a:lnTo>
                <a:cubicBezTo>
                  <a:pt x="126560" y="1861"/>
                  <a:pt x="162858" y="0"/>
                  <a:pt x="199591" y="0"/>
                </a:cubicBezTo>
                <a:close/>
              </a:path>
            </a:pathLst>
          </a:custGeom>
          <a:solidFill>
            <a:srgbClr val="C000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sz="1200" b="1" dirty="0">
                <a:solidFill>
                  <a:schemeClr val="tx1"/>
                </a:solidFill>
              </a:rPr>
              <a:t>MP</a:t>
            </a:r>
            <a:endParaRPr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0" name="자유형 78">
            <a:extLst>
              <a:ext uri="{FF2B5EF4-FFF2-40B4-BE49-F238E27FC236}">
                <a16:creationId xmlns:a16="http://schemas.microsoft.com/office/drawing/2014/main" id="{06A79213-94ED-93AD-2A90-B58EAE41D282}"/>
              </a:ext>
            </a:extLst>
          </p:cNvPr>
          <p:cNvSpPr/>
          <p:nvPr/>
        </p:nvSpPr>
        <p:spPr>
          <a:xfrm>
            <a:off x="-3470413" y="3175441"/>
            <a:ext cx="2128354" cy="1750048"/>
          </a:xfrm>
          <a:custGeom>
            <a:avLst/>
            <a:gdLst>
              <a:gd name="connsiteX0" fmla="*/ 1039901 w 2128354"/>
              <a:gd name="connsiteY0" fmla="*/ 0 h 1750048"/>
              <a:gd name="connsiteX1" fmla="*/ 1069561 w 2128354"/>
              <a:gd name="connsiteY1" fmla="*/ 39664 h 1750048"/>
              <a:gd name="connsiteX2" fmla="*/ 1890732 w 2128354"/>
              <a:gd name="connsiteY2" fmla="*/ 426925 h 1750048"/>
              <a:gd name="connsiteX3" fmla="*/ 1999538 w 2128354"/>
              <a:gd name="connsiteY3" fmla="*/ 421431 h 1750048"/>
              <a:gd name="connsiteX4" fmla="*/ 2090323 w 2128354"/>
              <a:gd name="connsiteY4" fmla="*/ 407576 h 1750048"/>
              <a:gd name="connsiteX5" fmla="*/ 2106734 w 2128354"/>
              <a:gd name="connsiteY5" fmla="*/ 471402 h 1750048"/>
              <a:gd name="connsiteX6" fmla="*/ 2128354 w 2128354"/>
              <a:gd name="connsiteY6" fmla="*/ 685871 h 1750048"/>
              <a:gd name="connsiteX7" fmla="*/ 1064177 w 2128354"/>
              <a:gd name="connsiteY7" fmla="*/ 1750048 h 1750048"/>
              <a:gd name="connsiteX8" fmla="*/ 0 w 2128354"/>
              <a:gd name="connsiteY8" fmla="*/ 685871 h 1750048"/>
              <a:gd name="connsiteX9" fmla="*/ 21620 w 2128354"/>
              <a:gd name="connsiteY9" fmla="*/ 471402 h 1750048"/>
              <a:gd name="connsiteX10" fmla="*/ 36198 w 2128354"/>
              <a:gd name="connsiteY10" fmla="*/ 414707 h 1750048"/>
              <a:gd name="connsiteX11" fmla="*/ 80264 w 2128354"/>
              <a:gd name="connsiteY11" fmla="*/ 421432 h 1750048"/>
              <a:gd name="connsiteX12" fmla="*/ 189070 w 2128354"/>
              <a:gd name="connsiteY12" fmla="*/ 426926 h 1750048"/>
              <a:gd name="connsiteX13" fmla="*/ 1010241 w 2128354"/>
              <a:gd name="connsiteY13" fmla="*/ 39665 h 1750048"/>
              <a:gd name="connsiteX14" fmla="*/ 1039901 w 2128354"/>
              <a:gd name="connsiteY14" fmla="*/ 0 h 175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28354" h="1750048">
                <a:moveTo>
                  <a:pt x="1039901" y="0"/>
                </a:moveTo>
                <a:lnTo>
                  <a:pt x="1069561" y="39664"/>
                </a:lnTo>
                <a:cubicBezTo>
                  <a:pt x="1264747" y="276174"/>
                  <a:pt x="1560135" y="426925"/>
                  <a:pt x="1890732" y="426925"/>
                </a:cubicBezTo>
                <a:cubicBezTo>
                  <a:pt x="1927465" y="426925"/>
                  <a:pt x="1963764" y="425064"/>
                  <a:pt x="1999538" y="421431"/>
                </a:cubicBezTo>
                <a:lnTo>
                  <a:pt x="2090323" y="407576"/>
                </a:lnTo>
                <a:lnTo>
                  <a:pt x="2106734" y="471402"/>
                </a:lnTo>
                <a:cubicBezTo>
                  <a:pt x="2120910" y="540678"/>
                  <a:pt x="2128354" y="612405"/>
                  <a:pt x="2128354" y="685871"/>
                </a:cubicBezTo>
                <a:cubicBezTo>
                  <a:pt x="2128354" y="1273600"/>
                  <a:pt x="1651906" y="1750048"/>
                  <a:pt x="1064177" y="1750048"/>
                </a:cubicBezTo>
                <a:cubicBezTo>
                  <a:pt x="476448" y="1750048"/>
                  <a:pt x="0" y="1273600"/>
                  <a:pt x="0" y="685871"/>
                </a:cubicBezTo>
                <a:cubicBezTo>
                  <a:pt x="0" y="612405"/>
                  <a:pt x="7445" y="540678"/>
                  <a:pt x="21620" y="471402"/>
                </a:cubicBezTo>
                <a:lnTo>
                  <a:pt x="36198" y="414707"/>
                </a:lnTo>
                <a:lnTo>
                  <a:pt x="80264" y="421432"/>
                </a:lnTo>
                <a:cubicBezTo>
                  <a:pt x="116039" y="425065"/>
                  <a:pt x="152337" y="426926"/>
                  <a:pt x="189070" y="426926"/>
                </a:cubicBezTo>
                <a:cubicBezTo>
                  <a:pt x="519668" y="426926"/>
                  <a:pt x="815055" y="276175"/>
                  <a:pt x="1010241" y="39665"/>
                </a:cubicBezTo>
                <a:lnTo>
                  <a:pt x="1039901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Optimal number of product portfolio</a:t>
            </a:r>
            <a:endParaRPr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546F265-1579-010E-5C1F-7A17947A63C3}"/>
              </a:ext>
            </a:extLst>
          </p:cNvPr>
          <p:cNvGrpSpPr/>
          <p:nvPr/>
        </p:nvGrpSpPr>
        <p:grpSpPr>
          <a:xfrm>
            <a:off x="2145452" y="3233390"/>
            <a:ext cx="1504951" cy="303274"/>
            <a:chOff x="1629828" y="3052417"/>
            <a:chExt cx="1504951" cy="30327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52FD234-18D8-7B42-9330-0B6322154487}"/>
                </a:ext>
              </a:extLst>
            </p:cNvPr>
            <p:cNvSpPr/>
            <p:nvPr/>
          </p:nvSpPr>
          <p:spPr>
            <a:xfrm>
              <a:off x="1629828" y="3058316"/>
              <a:ext cx="297375" cy="2973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63855C3-3D9A-9362-A5B4-431B5B2D32E3}"/>
                </a:ext>
              </a:extLst>
            </p:cNvPr>
            <p:cNvSpPr/>
            <p:nvPr/>
          </p:nvSpPr>
          <p:spPr>
            <a:xfrm>
              <a:off x="2837404" y="3052417"/>
              <a:ext cx="297375" cy="29737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?</a:t>
              </a:r>
              <a:endParaRPr kumimoji="1" lang="ko-Kore-KR" altLang="en-US" b="1" dirty="0"/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4E7563B-EE3B-0642-E2E9-CC55D35941C8}"/>
                </a:ext>
              </a:extLst>
            </p:cNvPr>
            <p:cNvCxnSpPr>
              <a:cxnSpLocks/>
              <a:stCxn id="53" idx="3"/>
              <a:endCxn id="54" idx="1"/>
            </p:cNvCxnSpPr>
            <p:nvPr/>
          </p:nvCxnSpPr>
          <p:spPr>
            <a:xfrm flipV="1">
              <a:off x="1927203" y="3201105"/>
              <a:ext cx="910201" cy="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6E7A5E3-1627-D27F-4EDA-C7D551C65184}"/>
              </a:ext>
            </a:extLst>
          </p:cNvPr>
          <p:cNvGrpSpPr/>
          <p:nvPr/>
        </p:nvGrpSpPr>
        <p:grpSpPr>
          <a:xfrm>
            <a:off x="2145452" y="4006116"/>
            <a:ext cx="1504951" cy="303274"/>
            <a:chOff x="1629828" y="3499457"/>
            <a:chExt cx="1504951" cy="30327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FEED5B1-5E84-209C-E97B-1BD8DA2CC9DB}"/>
                </a:ext>
              </a:extLst>
            </p:cNvPr>
            <p:cNvSpPr/>
            <p:nvPr/>
          </p:nvSpPr>
          <p:spPr>
            <a:xfrm>
              <a:off x="1629828" y="3505356"/>
              <a:ext cx="297375" cy="297375"/>
            </a:xfrm>
            <a:prstGeom prst="rect">
              <a:avLst/>
            </a:prstGeom>
            <a:solidFill>
              <a:schemeClr val="tx1">
                <a:alpha val="37205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D1A317D-FAFE-8194-DB74-A5DD76D9DCC4}"/>
                </a:ext>
              </a:extLst>
            </p:cNvPr>
            <p:cNvSpPr/>
            <p:nvPr/>
          </p:nvSpPr>
          <p:spPr>
            <a:xfrm>
              <a:off x="2837404" y="3499457"/>
              <a:ext cx="297375" cy="297375"/>
            </a:xfrm>
            <a:prstGeom prst="rect">
              <a:avLst/>
            </a:prstGeom>
            <a:solidFill>
              <a:schemeClr val="tx1">
                <a:alpha val="37205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?</a:t>
              </a:r>
              <a:endParaRPr kumimoji="1" lang="ko-Kore-KR" altLang="en-US" b="1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4684485F-4563-ED07-A0DB-C8CD74B3D71E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 flipV="1">
              <a:off x="1927203" y="3648145"/>
              <a:ext cx="910201" cy="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F41708F-E1AD-2401-E64E-02194730D058}"/>
              </a:ext>
            </a:extLst>
          </p:cNvPr>
          <p:cNvGrpSpPr/>
          <p:nvPr/>
        </p:nvGrpSpPr>
        <p:grpSpPr>
          <a:xfrm>
            <a:off x="2145452" y="4778843"/>
            <a:ext cx="1504951" cy="303274"/>
            <a:chOff x="1629828" y="3916017"/>
            <a:chExt cx="1504951" cy="30327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2242419-087E-B8AD-BF43-BC41D4A62BC4}"/>
                </a:ext>
              </a:extLst>
            </p:cNvPr>
            <p:cNvSpPr/>
            <p:nvPr/>
          </p:nvSpPr>
          <p:spPr>
            <a:xfrm>
              <a:off x="1629828" y="3921916"/>
              <a:ext cx="297375" cy="297375"/>
            </a:xfrm>
            <a:prstGeom prst="rect">
              <a:avLst/>
            </a:prstGeom>
            <a:solidFill>
              <a:schemeClr val="tx1">
                <a:alpha val="8701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6C15287-DCD5-48CC-3262-E233326B5C6F}"/>
                </a:ext>
              </a:extLst>
            </p:cNvPr>
            <p:cNvSpPr/>
            <p:nvPr/>
          </p:nvSpPr>
          <p:spPr>
            <a:xfrm>
              <a:off x="2837404" y="3916017"/>
              <a:ext cx="297375" cy="297375"/>
            </a:xfrm>
            <a:prstGeom prst="rect">
              <a:avLst/>
            </a:prstGeom>
            <a:solidFill>
              <a:schemeClr val="tx1">
                <a:alpha val="8701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?</a:t>
              </a:r>
              <a:endParaRPr kumimoji="1" lang="ko-Kore-KR" altLang="en-US" b="1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00B5656E-364C-7A54-A306-CAB7788DEEFC}"/>
                </a:ext>
              </a:extLst>
            </p:cNvPr>
            <p:cNvCxnSpPr>
              <a:cxnSpLocks/>
              <a:stCxn id="66" idx="3"/>
              <a:endCxn id="67" idx="1"/>
            </p:cNvCxnSpPr>
            <p:nvPr/>
          </p:nvCxnSpPr>
          <p:spPr>
            <a:xfrm flipV="1">
              <a:off x="1927203" y="4064705"/>
              <a:ext cx="910201" cy="5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51AFE94B-4FB0-037A-623C-353B197BBEEF}"/>
              </a:ext>
            </a:extLst>
          </p:cNvPr>
          <p:cNvCxnSpPr>
            <a:cxnSpLocks/>
            <a:stCxn id="70" idx="2"/>
            <a:endCxn id="54" idx="0"/>
          </p:cNvCxnSpPr>
          <p:nvPr/>
        </p:nvCxnSpPr>
        <p:spPr>
          <a:xfrm>
            <a:off x="3501716" y="2758039"/>
            <a:ext cx="0" cy="4753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90A6CE5-526F-66E7-1EE1-5596AF41D054}"/>
              </a:ext>
            </a:extLst>
          </p:cNvPr>
          <p:cNvCxnSpPr>
            <a:cxnSpLocks/>
            <a:stCxn id="54" idx="2"/>
            <a:endCxn id="58" idx="0"/>
          </p:cNvCxnSpPr>
          <p:nvPr/>
        </p:nvCxnSpPr>
        <p:spPr>
          <a:xfrm>
            <a:off x="3501716" y="3530765"/>
            <a:ext cx="0" cy="47535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8FB187B-3FD7-CD08-E762-79D4DA2A799F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3501716" y="4303491"/>
            <a:ext cx="0" cy="47535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BD0D4B6-DBD8-4246-2855-61B85FF53579}"/>
              </a:ext>
            </a:extLst>
          </p:cNvPr>
          <p:cNvSpPr txBox="1"/>
          <p:nvPr/>
        </p:nvSpPr>
        <p:spPr>
          <a:xfrm>
            <a:off x="3952909" y="3592087"/>
            <a:ext cx="1122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 err="1">
                <a:solidFill>
                  <a:srgbClr val="C00000"/>
                </a:solidFill>
              </a:rPr>
              <a:t>Cascoding</a:t>
            </a:r>
            <a:endParaRPr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97" name="화살표: 오른쪽 145">
            <a:extLst>
              <a:ext uri="{FF2B5EF4-FFF2-40B4-BE49-F238E27FC236}">
                <a16:creationId xmlns:a16="http://schemas.microsoft.com/office/drawing/2014/main" id="{375CC2E5-8ACC-F5EB-693B-6DF94401682C}"/>
              </a:ext>
            </a:extLst>
          </p:cNvPr>
          <p:cNvSpPr/>
          <p:nvPr/>
        </p:nvSpPr>
        <p:spPr>
          <a:xfrm rot="5400000">
            <a:off x="3599741" y="3239279"/>
            <a:ext cx="1793727" cy="881070"/>
          </a:xfrm>
          <a:prstGeom prst="rightArrow">
            <a:avLst>
              <a:gd name="adj1" fmla="val 34019"/>
              <a:gd name="adj2" fmla="val 50000"/>
            </a:avLst>
          </a:prstGeom>
          <a:solidFill>
            <a:srgbClr val="C000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F0DF03B-B816-7BEA-CF48-8545222BD35E}"/>
              </a:ext>
            </a:extLst>
          </p:cNvPr>
          <p:cNvSpPr txBox="1"/>
          <p:nvPr/>
        </p:nvSpPr>
        <p:spPr>
          <a:xfrm>
            <a:off x="2485370" y="1805168"/>
            <a:ext cx="11224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/>
              <a:t>Cascading</a:t>
            </a:r>
            <a:endParaRPr lang="ko-Kore-KR" altLang="en-US" sz="1600" b="1" dirty="0"/>
          </a:p>
        </p:txBody>
      </p:sp>
      <p:sp>
        <p:nvSpPr>
          <p:cNvPr id="100" name="화살표: 오른쪽 145">
            <a:extLst>
              <a:ext uri="{FF2B5EF4-FFF2-40B4-BE49-F238E27FC236}">
                <a16:creationId xmlns:a16="http://schemas.microsoft.com/office/drawing/2014/main" id="{CED9035C-9F57-ABF4-35BE-035FF8BD38C2}"/>
              </a:ext>
            </a:extLst>
          </p:cNvPr>
          <p:cNvSpPr/>
          <p:nvPr/>
        </p:nvSpPr>
        <p:spPr>
          <a:xfrm>
            <a:off x="2131492" y="1568854"/>
            <a:ext cx="1793727" cy="881070"/>
          </a:xfrm>
          <a:prstGeom prst="rightArrow">
            <a:avLst>
              <a:gd name="adj1" fmla="val 34019"/>
              <a:gd name="adj2" fmla="val 50000"/>
            </a:avLst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4469B5AC-FEDD-A6BC-D44F-5B94D90E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338" y="4369754"/>
            <a:ext cx="1503894" cy="2107019"/>
          </a:xfrm>
          <a:prstGeom prst="rect">
            <a:avLst/>
          </a:prstGeom>
        </p:spPr>
      </p:pic>
      <p:sp>
        <p:nvSpPr>
          <p:cNvPr id="105" name="모서리가 둥근 직사각형 90">
            <a:extLst>
              <a:ext uri="{FF2B5EF4-FFF2-40B4-BE49-F238E27FC236}">
                <a16:creationId xmlns:a16="http://schemas.microsoft.com/office/drawing/2014/main" id="{209C7D5A-DF11-A39F-1EFB-5667E2017AD0}"/>
              </a:ext>
            </a:extLst>
          </p:cNvPr>
          <p:cNvSpPr/>
          <p:nvPr/>
        </p:nvSpPr>
        <p:spPr>
          <a:xfrm>
            <a:off x="6140986" y="1568854"/>
            <a:ext cx="489997" cy="424139"/>
          </a:xfrm>
          <a:prstGeom prst="roundRect">
            <a:avLst/>
          </a:prstGeom>
          <a:solidFill>
            <a:srgbClr val="0070C0">
              <a:alpha val="52000"/>
            </a:srgbClr>
          </a:solidFill>
          <a:ln w="190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5661A-DFC5-ADC6-D485-FB8B29587F15}"/>
              </a:ext>
            </a:extLst>
          </p:cNvPr>
          <p:cNvSpPr txBox="1"/>
          <p:nvPr/>
        </p:nvSpPr>
        <p:spPr>
          <a:xfrm rot="16200000">
            <a:off x="713205" y="2630738"/>
            <a:ext cx="1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performance</a:t>
            </a:r>
            <a:endParaRPr lang="ko-Kore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726B3D9-41AE-D14E-51CA-1D5D0974F912}"/>
              </a:ext>
            </a:extLst>
          </p:cNvPr>
          <p:cNvSpPr txBox="1"/>
          <p:nvPr/>
        </p:nvSpPr>
        <p:spPr>
          <a:xfrm>
            <a:off x="5940110" y="3190184"/>
            <a:ext cx="3073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Objective</a:t>
            </a:r>
            <a:r>
              <a:rPr lang="en-US" altLang="ko-KR" sz="1600" b="1" dirty="0"/>
              <a:t> , </a:t>
            </a:r>
            <a:r>
              <a:rPr lang="en-US" altLang="ko-KR" sz="1600" dirty="0"/>
              <a:t>Decision variable</a:t>
            </a:r>
          </a:p>
          <a:p>
            <a:r>
              <a:rPr lang="en-US" altLang="ko-Kore-KR" sz="1600" b="1" dirty="0"/>
              <a:t> </a:t>
            </a:r>
            <a:r>
              <a:rPr lang="en-US" altLang="ko-Kore-KR" sz="1600" dirty="0"/>
              <a:t>- </a:t>
            </a:r>
            <a:r>
              <a:rPr lang="ko-Kore-KR" altLang="en-US" sz="1600" dirty="0"/>
              <a:t>각 제품 별 </a:t>
            </a:r>
            <a:r>
              <a:rPr lang="en-US" altLang="ko-Kore-KR" sz="1600" dirty="0"/>
              <a:t>performance</a:t>
            </a:r>
          </a:p>
          <a:p>
            <a:r>
              <a:rPr lang="en-US" altLang="ko-Kore-KR" sz="1600" b="1" dirty="0"/>
              <a:t> </a:t>
            </a:r>
            <a:r>
              <a:rPr lang="en-US" altLang="ko-KR" sz="1600" dirty="0"/>
              <a:t>- [core, variant]</a:t>
            </a:r>
          </a:p>
          <a:p>
            <a:endParaRPr lang="en-US" altLang="ko-Kore-KR" sz="1600" dirty="0"/>
          </a:p>
          <a:p>
            <a:r>
              <a:rPr lang="en-US" altLang="ko-Kore-KR" sz="1600" dirty="0">
                <a:sym typeface="Wingdings" pitchFamily="2" charset="2"/>
              </a:rPr>
              <a:t> </a:t>
            </a:r>
            <a:r>
              <a:rPr lang="ko-Kore-KR" altLang="en-US" sz="1600" dirty="0">
                <a:sym typeface="Wingdings" pitchFamily="2" charset="2"/>
              </a:rPr>
              <a:t>수익 </a:t>
            </a:r>
            <a:r>
              <a:rPr lang="en-US" altLang="ko-Kore-KR" sz="1600" dirty="0">
                <a:sym typeface="Wingdings" pitchFamily="2" charset="2"/>
              </a:rPr>
              <a:t>[</a:t>
            </a:r>
            <a:r>
              <a:rPr lang="ko-Kore-KR" altLang="en-US" sz="1600" dirty="0">
                <a:sym typeface="Wingdings" pitchFamily="2" charset="2"/>
              </a:rPr>
              <a:t>수요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>
                <a:sym typeface="Wingdings" pitchFamily="2" charset="2"/>
              </a:rPr>
              <a:t>판매량</a:t>
            </a:r>
            <a:r>
              <a:rPr lang="en-US" altLang="ko-KR" sz="1600" dirty="0">
                <a:sym typeface="Wingdings" pitchFamily="2" charset="2"/>
              </a:rPr>
              <a:t>] </a:t>
            </a:r>
            <a:r>
              <a:rPr lang="ko-Kore-KR" altLang="en-US" sz="1600" dirty="0">
                <a:sym typeface="Wingdings" pitchFamily="2" charset="2"/>
              </a:rPr>
              <a:t> </a:t>
            </a:r>
            <a:r>
              <a:rPr lang="en-US" altLang="ko-Kore-KR" sz="1600" dirty="0">
                <a:sym typeface="Wingdings" pitchFamily="2" charset="2"/>
              </a:rPr>
              <a:t>/ </a:t>
            </a:r>
            <a:r>
              <a:rPr lang="ko-Kore-KR" altLang="en-US" sz="1600" dirty="0">
                <a:sym typeface="Wingdings" pitchFamily="2" charset="2"/>
              </a:rPr>
              <a:t>비용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826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7415A-1D42-99E1-47CC-E426AA7B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64BEF3-A763-5001-84EE-10376368A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487389C5-6287-5179-7D35-4291CE1BC658}"/>
              </a:ext>
            </a:extLst>
          </p:cNvPr>
          <p:cNvSpPr/>
          <p:nvPr/>
        </p:nvSpPr>
        <p:spPr>
          <a:xfrm>
            <a:off x="-5022702" y="4993645"/>
            <a:ext cx="3089877" cy="266368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CA85D9FD-9EB8-33D8-06BF-F406871DADA7}"/>
              </a:ext>
            </a:extLst>
          </p:cNvPr>
          <p:cNvSpPr/>
          <p:nvPr/>
        </p:nvSpPr>
        <p:spPr>
          <a:xfrm>
            <a:off x="-6563268" y="6544149"/>
            <a:ext cx="6192080" cy="111318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자유형 17">
            <a:extLst>
              <a:ext uri="{FF2B5EF4-FFF2-40B4-BE49-F238E27FC236}">
                <a16:creationId xmlns:a16="http://schemas.microsoft.com/office/drawing/2014/main" id="{BB1EFEF5-66BF-240B-D876-BDF9AF8868BC}"/>
              </a:ext>
            </a:extLst>
          </p:cNvPr>
          <p:cNvSpPr/>
          <p:nvPr/>
        </p:nvSpPr>
        <p:spPr>
          <a:xfrm rot="5400000">
            <a:off x="-5941587" y="2788973"/>
            <a:ext cx="1938812" cy="838909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949494">
              <a:alpha val="65000"/>
            </a:srgbClr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자유형 18">
            <a:extLst>
              <a:ext uri="{FF2B5EF4-FFF2-40B4-BE49-F238E27FC236}">
                <a16:creationId xmlns:a16="http://schemas.microsoft.com/office/drawing/2014/main" id="{331F07B8-83CC-DDB1-0505-F282C05651AD}"/>
              </a:ext>
            </a:extLst>
          </p:cNvPr>
          <p:cNvSpPr/>
          <p:nvPr/>
        </p:nvSpPr>
        <p:spPr>
          <a:xfrm rot="5400000">
            <a:off x="-5941587" y="4120818"/>
            <a:ext cx="1938812" cy="838909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C21300">
              <a:alpha val="65000"/>
            </a:srgbClr>
          </a:solidFill>
          <a:ln>
            <a:solidFill>
              <a:srgbClr val="C11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7A29EB09-2D54-0CD5-37CD-660938E7B587}"/>
              </a:ext>
            </a:extLst>
          </p:cNvPr>
          <p:cNvSpPr/>
          <p:nvPr/>
        </p:nvSpPr>
        <p:spPr>
          <a:xfrm rot="5400000">
            <a:off x="-5941588" y="1317976"/>
            <a:ext cx="1938814" cy="838910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041F60">
              <a:alpha val="65000"/>
            </a:srgbClr>
          </a:solidFill>
          <a:ln>
            <a:solidFill>
              <a:srgbClr val="041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ADC8AF7-430E-1814-AE4B-1E1C508D7EB3}"/>
              </a:ext>
            </a:extLst>
          </p:cNvPr>
          <p:cNvCxnSpPr>
            <a:cxnSpLocks/>
          </p:cNvCxnSpPr>
          <p:nvPr/>
        </p:nvCxnSpPr>
        <p:spPr>
          <a:xfrm flipV="1">
            <a:off x="-5633893" y="759487"/>
            <a:ext cx="0" cy="4741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04F91C-4CEF-37BE-E515-82EF6F308D3E}"/>
              </a:ext>
            </a:extLst>
          </p:cNvPr>
          <p:cNvSpPr txBox="1"/>
          <p:nvPr/>
        </p:nvSpPr>
        <p:spPr>
          <a:xfrm rot="16200000">
            <a:off x="-6656006" y="1259808"/>
            <a:ext cx="136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Performance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A3235-620C-8259-0DBA-8B1DC0DBBB49}"/>
              </a:ext>
            </a:extLst>
          </p:cNvPr>
          <p:cNvSpPr/>
          <p:nvPr/>
        </p:nvSpPr>
        <p:spPr>
          <a:xfrm>
            <a:off x="-4522091" y="4383047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B36FB1-955B-790C-5EB3-D2655BD9E1AF}"/>
              </a:ext>
            </a:extLst>
          </p:cNvPr>
          <p:cNvSpPr/>
          <p:nvPr/>
        </p:nvSpPr>
        <p:spPr>
          <a:xfrm>
            <a:off x="-4522091" y="3051202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F3E308-1F30-E5FE-9AEA-CB3A9D4AB9B2}"/>
              </a:ext>
            </a:extLst>
          </p:cNvPr>
          <p:cNvSpPr/>
          <p:nvPr/>
        </p:nvSpPr>
        <p:spPr>
          <a:xfrm>
            <a:off x="-4522091" y="1534080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1</a:t>
            </a:r>
            <a:endParaRPr kumimoji="1" lang="ko-Kore-KR" altLang="en-US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A240CEA-A1E4-BDD9-7194-ACAC2F5163F5}"/>
              </a:ext>
            </a:extLst>
          </p:cNvPr>
          <p:cNvSpPr/>
          <p:nvPr/>
        </p:nvSpPr>
        <p:spPr>
          <a:xfrm>
            <a:off x="-3206044" y="2108005"/>
            <a:ext cx="297375" cy="297375"/>
          </a:xfrm>
          <a:prstGeom prst="rect">
            <a:avLst/>
          </a:prstGeom>
          <a:solidFill>
            <a:srgbClr val="94949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574BBB-A421-737E-61EE-431069F8EE59}"/>
              </a:ext>
            </a:extLst>
          </p:cNvPr>
          <p:cNvSpPr/>
          <p:nvPr/>
        </p:nvSpPr>
        <p:spPr>
          <a:xfrm>
            <a:off x="-3206044" y="3042412"/>
            <a:ext cx="297375" cy="297375"/>
          </a:xfrm>
          <a:prstGeom prst="rect">
            <a:avLst/>
          </a:prstGeom>
          <a:solidFill>
            <a:srgbClr val="BFBFBF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80E912-8C87-6098-24B5-AD7C912C2813}"/>
              </a:ext>
            </a:extLst>
          </p:cNvPr>
          <p:cNvSpPr/>
          <p:nvPr/>
        </p:nvSpPr>
        <p:spPr>
          <a:xfrm>
            <a:off x="-3206044" y="1016314"/>
            <a:ext cx="297375" cy="297375"/>
          </a:xfrm>
          <a:prstGeom prst="rect">
            <a:avLst/>
          </a:prstGeom>
          <a:solidFill>
            <a:srgbClr val="00206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2</a:t>
            </a:r>
            <a:endParaRPr kumimoji="1" lang="ko-Kore-KR" altLang="en-US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D485C8-3B78-8BB1-EDE7-7B1DD7BAE94C}"/>
              </a:ext>
            </a:extLst>
          </p:cNvPr>
          <p:cNvSpPr/>
          <p:nvPr/>
        </p:nvSpPr>
        <p:spPr>
          <a:xfrm>
            <a:off x="-3206044" y="1525777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E2EAF3-073D-79E0-FFC3-5BC0F9544B6D}"/>
              </a:ext>
            </a:extLst>
          </p:cNvPr>
          <p:cNvSpPr/>
          <p:nvPr/>
        </p:nvSpPr>
        <p:spPr>
          <a:xfrm>
            <a:off x="-3206044" y="4377114"/>
            <a:ext cx="297375" cy="297375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/>
              <a:t>1</a:t>
            </a:r>
            <a:endParaRPr kumimoji="1" lang="ko-Kore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6FB9A9-5D86-5505-D0D8-2B26A6C4628B}"/>
              </a:ext>
            </a:extLst>
          </p:cNvPr>
          <p:cNvSpPr/>
          <p:nvPr/>
        </p:nvSpPr>
        <p:spPr>
          <a:xfrm>
            <a:off x="-3201155" y="3880458"/>
            <a:ext cx="297375" cy="297375"/>
          </a:xfrm>
          <a:prstGeom prst="rect">
            <a:avLst/>
          </a:prstGeom>
          <a:solidFill>
            <a:srgbClr val="949494">
              <a:alpha val="10000"/>
            </a:srgb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자유형 46">
            <a:extLst>
              <a:ext uri="{FF2B5EF4-FFF2-40B4-BE49-F238E27FC236}">
                <a16:creationId xmlns:a16="http://schemas.microsoft.com/office/drawing/2014/main" id="{16ABB018-50C4-B53C-F13B-7AA499081584}"/>
              </a:ext>
            </a:extLst>
          </p:cNvPr>
          <p:cNvSpPr/>
          <p:nvPr/>
        </p:nvSpPr>
        <p:spPr>
          <a:xfrm rot="16200000">
            <a:off x="-3392046" y="1846776"/>
            <a:ext cx="1938812" cy="838909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949494">
              <a:alpha val="65000"/>
            </a:srgbClr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자유형 47">
            <a:extLst>
              <a:ext uri="{FF2B5EF4-FFF2-40B4-BE49-F238E27FC236}">
                <a16:creationId xmlns:a16="http://schemas.microsoft.com/office/drawing/2014/main" id="{F9093815-C9E0-FF64-94D7-A9405BBEA7AA}"/>
              </a:ext>
            </a:extLst>
          </p:cNvPr>
          <p:cNvSpPr/>
          <p:nvPr/>
        </p:nvSpPr>
        <p:spPr>
          <a:xfrm rot="16200000">
            <a:off x="-3392046" y="3609692"/>
            <a:ext cx="1938812" cy="838909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C21300">
              <a:alpha val="65000"/>
            </a:srgbClr>
          </a:solidFill>
          <a:ln>
            <a:solidFill>
              <a:srgbClr val="C11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자유형 48">
            <a:extLst>
              <a:ext uri="{FF2B5EF4-FFF2-40B4-BE49-F238E27FC236}">
                <a16:creationId xmlns:a16="http://schemas.microsoft.com/office/drawing/2014/main" id="{F6BAFCEF-C778-DFF0-CC8E-15190248D1D8}"/>
              </a:ext>
            </a:extLst>
          </p:cNvPr>
          <p:cNvSpPr/>
          <p:nvPr/>
        </p:nvSpPr>
        <p:spPr>
          <a:xfrm rot="16200000">
            <a:off x="-3392047" y="740600"/>
            <a:ext cx="1938814" cy="838910"/>
          </a:xfrm>
          <a:custGeom>
            <a:avLst/>
            <a:gdLst>
              <a:gd name="connsiteX0" fmla="*/ 0 w 6202018"/>
              <a:gd name="connsiteY0" fmla="*/ 2673628 h 2683567"/>
              <a:gd name="connsiteX1" fmla="*/ 1977887 w 6202018"/>
              <a:gd name="connsiteY1" fmla="*/ 1967949 h 2683567"/>
              <a:gd name="connsiteX2" fmla="*/ 3101009 w 6202018"/>
              <a:gd name="connsiteY2" fmla="*/ 1 h 2683567"/>
              <a:gd name="connsiteX3" fmla="*/ 4234070 w 6202018"/>
              <a:gd name="connsiteY3" fmla="*/ 1977888 h 2683567"/>
              <a:gd name="connsiteX4" fmla="*/ 6202018 w 6202018"/>
              <a:gd name="connsiteY4" fmla="*/ 2683567 h 26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2018" h="2683567">
                <a:moveTo>
                  <a:pt x="0" y="2673628"/>
                </a:moveTo>
                <a:cubicBezTo>
                  <a:pt x="730526" y="2543590"/>
                  <a:pt x="1461052" y="2413553"/>
                  <a:pt x="1977887" y="1967949"/>
                </a:cubicBezTo>
                <a:cubicBezTo>
                  <a:pt x="2494722" y="1522345"/>
                  <a:pt x="2724979" y="-1655"/>
                  <a:pt x="3101009" y="1"/>
                </a:cubicBezTo>
                <a:cubicBezTo>
                  <a:pt x="3477039" y="1657"/>
                  <a:pt x="3717235" y="1530627"/>
                  <a:pt x="4234070" y="1977888"/>
                </a:cubicBezTo>
                <a:cubicBezTo>
                  <a:pt x="4750905" y="2425149"/>
                  <a:pt x="5877340" y="2567610"/>
                  <a:pt x="6202018" y="2683567"/>
                </a:cubicBezTo>
              </a:path>
            </a:pathLst>
          </a:custGeom>
          <a:solidFill>
            <a:srgbClr val="041F60">
              <a:alpha val="65000"/>
            </a:srgbClr>
          </a:solidFill>
          <a:ln>
            <a:solidFill>
              <a:srgbClr val="041F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25D312-2337-0C50-0AC7-1894A40ACC19}"/>
              </a:ext>
            </a:extLst>
          </p:cNvPr>
          <p:cNvSpPr txBox="1"/>
          <p:nvPr/>
        </p:nvSpPr>
        <p:spPr>
          <a:xfrm>
            <a:off x="-4506590" y="5708959"/>
            <a:ext cx="45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</a:t>
            </a:r>
            <a:endParaRPr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8CEC8A-ED34-37BA-5A52-4C6A1F2F1F33}"/>
              </a:ext>
            </a:extLst>
          </p:cNvPr>
          <p:cNvSpPr txBox="1"/>
          <p:nvPr/>
        </p:nvSpPr>
        <p:spPr>
          <a:xfrm>
            <a:off x="-3251355" y="5708959"/>
            <a:ext cx="68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T+1</a:t>
            </a:r>
            <a:endParaRPr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69D9A7F-B72D-F044-9351-C1ECC54F0E55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-4224716" y="1165002"/>
            <a:ext cx="1018672" cy="5177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1119C98-52AE-E476-0C9F-781281155A53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-4224716" y="1674465"/>
            <a:ext cx="1018672" cy="830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D2E27D8-4ACC-5F1B-82C8-BF54F8DA5EF6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-4224716" y="2256693"/>
            <a:ext cx="1018672" cy="943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73D368A-9754-D6A2-843D-0719009E7FC4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 flipV="1">
            <a:off x="-4224716" y="3191100"/>
            <a:ext cx="1018672" cy="879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0B398FB-5765-0EA9-1346-0021A3986C1D}"/>
              </a:ext>
            </a:extLst>
          </p:cNvPr>
          <p:cNvCxnSpPr>
            <a:cxnSpLocks/>
            <a:stCxn id="30" idx="3"/>
            <a:endCxn id="39" idx="1"/>
          </p:cNvCxnSpPr>
          <p:nvPr/>
        </p:nvCxnSpPr>
        <p:spPr>
          <a:xfrm flipV="1">
            <a:off x="-4224716" y="4525802"/>
            <a:ext cx="1018672" cy="5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442213D-9C3F-3996-D52C-B1DE2BD324F1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 flipV="1">
            <a:off x="-4224716" y="4029146"/>
            <a:ext cx="1023561" cy="502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1AA70B2-3F7F-AF4A-9795-F029725EFC9B}"/>
              </a:ext>
            </a:extLst>
          </p:cNvPr>
          <p:cNvCxnSpPr>
            <a:cxnSpLocks/>
          </p:cNvCxnSpPr>
          <p:nvPr/>
        </p:nvCxnSpPr>
        <p:spPr>
          <a:xfrm flipV="1">
            <a:off x="-1713186" y="759487"/>
            <a:ext cx="0" cy="4741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9BD33F6-BD26-8B38-287D-87C2EEC4A192}"/>
              </a:ext>
            </a:extLst>
          </p:cNvPr>
          <p:cNvSpPr txBox="1"/>
          <p:nvPr/>
        </p:nvSpPr>
        <p:spPr>
          <a:xfrm rot="16200000">
            <a:off x="-2134813" y="1259810"/>
            <a:ext cx="136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ym typeface="Wingdings" pitchFamily="2" charset="2"/>
              </a:rPr>
              <a:t>Demand Dist.</a:t>
            </a:r>
            <a:endParaRPr lang="ko-Kore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1B11A2E-B2EB-5E91-9393-4CB895470CC3}"/>
              </a:ext>
            </a:extLst>
          </p:cNvPr>
          <p:cNvCxnSpPr>
            <a:cxnSpLocks/>
          </p:cNvCxnSpPr>
          <p:nvPr/>
        </p:nvCxnSpPr>
        <p:spPr>
          <a:xfrm>
            <a:off x="-5633893" y="5509679"/>
            <a:ext cx="39994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15">
            <a:extLst>
              <a:ext uri="{FF2B5EF4-FFF2-40B4-BE49-F238E27FC236}">
                <a16:creationId xmlns:a16="http://schemas.microsoft.com/office/drawing/2014/main" id="{BF6A9874-86BE-3E59-75B5-6A24166C0B1A}"/>
              </a:ext>
            </a:extLst>
          </p:cNvPr>
          <p:cNvCxnSpPr>
            <a:cxnSpLocks/>
          </p:cNvCxnSpPr>
          <p:nvPr/>
        </p:nvCxnSpPr>
        <p:spPr>
          <a:xfrm flipV="1">
            <a:off x="-4346001" y="5333631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15">
            <a:extLst>
              <a:ext uri="{FF2B5EF4-FFF2-40B4-BE49-F238E27FC236}">
                <a16:creationId xmlns:a16="http://schemas.microsoft.com/office/drawing/2014/main" id="{5029564D-96D7-D57C-3877-7D1287F5E4FF}"/>
              </a:ext>
            </a:extLst>
          </p:cNvPr>
          <p:cNvCxnSpPr>
            <a:cxnSpLocks/>
          </p:cNvCxnSpPr>
          <p:nvPr/>
        </p:nvCxnSpPr>
        <p:spPr>
          <a:xfrm flipV="1">
            <a:off x="-3048542" y="5333631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5A00731-5884-2736-1DC2-9FB26D3941E8}"/>
              </a:ext>
            </a:extLst>
          </p:cNvPr>
          <p:cNvSpPr txBox="1"/>
          <p:nvPr/>
        </p:nvSpPr>
        <p:spPr>
          <a:xfrm>
            <a:off x="536244" y="5493516"/>
            <a:ext cx="1925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600" b="1" dirty="0">
                <a:solidFill>
                  <a:srgbClr val="C00000"/>
                </a:solidFill>
              </a:rPr>
              <a:t>[1] : </a:t>
            </a:r>
            <a:r>
              <a:rPr lang="ko-Kore-KR" altLang="en-US" sz="1600" b="1" dirty="0">
                <a:solidFill>
                  <a:srgbClr val="C00000"/>
                </a:solidFill>
              </a:rPr>
              <a:t>수요 감소</a:t>
            </a:r>
            <a:endParaRPr lang="en-US" altLang="ko-Kore-KR" sz="1600" b="1" dirty="0">
              <a:solidFill>
                <a:srgbClr val="C00000"/>
              </a:solidFill>
            </a:endParaRPr>
          </a:p>
          <a:p>
            <a:r>
              <a:rPr lang="en-US" altLang="ko-Kore-KR" sz="1600" b="1" dirty="0">
                <a:solidFill>
                  <a:schemeClr val="bg1">
                    <a:lumMod val="50000"/>
                  </a:schemeClr>
                </a:solidFill>
              </a:rPr>
              <a:t>[2]</a:t>
            </a:r>
            <a:r>
              <a:rPr lang="ko-Kore-KR" altLang="en-US" sz="16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ore-KR" sz="1600" b="1" dirty="0">
                <a:solidFill>
                  <a:schemeClr val="bg1">
                    <a:lumMod val="50000"/>
                  </a:schemeClr>
                </a:solidFill>
              </a:rPr>
              <a:t>: cannibalized</a:t>
            </a:r>
            <a:endParaRPr lang="ko-Kore-KR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1" name="그래픽 120">
            <a:extLst>
              <a:ext uri="{FF2B5EF4-FFF2-40B4-BE49-F238E27FC236}">
                <a16:creationId xmlns:a16="http://schemas.microsoft.com/office/drawing/2014/main" id="{065A4D0E-18C6-0632-D681-10735645A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614" y="1523588"/>
            <a:ext cx="3333003" cy="398609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5A397568-0B50-94F0-CB68-7B5D5F929B8C}"/>
              </a:ext>
            </a:extLst>
          </p:cNvPr>
          <p:cNvSpPr txBox="1"/>
          <p:nvPr/>
        </p:nvSpPr>
        <p:spPr>
          <a:xfrm>
            <a:off x="4185661" y="2426908"/>
            <a:ext cx="289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spc="-40" dirty="0">
                <a:latin typeface="+mn-ea"/>
              </a:rPr>
              <a:t>Method </a:t>
            </a:r>
            <a:r>
              <a:rPr kumimoji="1" lang="en-US" altLang="ko-Kore-KR" spc="-40" dirty="0">
                <a:latin typeface="+mn-ea"/>
              </a:rPr>
              <a:t>- </a:t>
            </a:r>
            <a:r>
              <a:rPr kumimoji="1" lang="en-US" altLang="ko-Kore-KR" sz="1600" spc="-40" dirty="0">
                <a:latin typeface="+mn-ea"/>
              </a:rPr>
              <a:t>(core, unique)</a:t>
            </a:r>
            <a:endParaRPr kumimoji="1" lang="en-US" altLang="ko-Kore-KR" spc="-40" dirty="0"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2C7D86E-3044-31BD-913C-48844A557F80}"/>
              </a:ext>
            </a:extLst>
          </p:cNvPr>
          <p:cNvSpPr txBox="1"/>
          <p:nvPr/>
        </p:nvSpPr>
        <p:spPr>
          <a:xfrm>
            <a:off x="4355402" y="2867933"/>
            <a:ext cx="40366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spc="-40" dirty="0">
                <a:latin typeface="+mn-ea"/>
              </a:rPr>
              <a:t>PS</a:t>
            </a:r>
            <a:r>
              <a:rPr kumimoji="1" lang="en-US" altLang="ko-KR" b="1" spc="-40" baseline="30000" dirty="0">
                <a:latin typeface="+mn-ea"/>
              </a:rPr>
              <a:t>T </a:t>
            </a:r>
            <a:r>
              <a:rPr kumimoji="1" lang="en-US" altLang="ko-KR" b="1" spc="-40" dirty="0">
                <a:latin typeface="+mn-ea"/>
              </a:rPr>
              <a:t>= {P</a:t>
            </a:r>
            <a:r>
              <a:rPr kumimoji="1" lang="en-US" altLang="ko-KR" b="1" spc="-40" baseline="-25000" dirty="0">
                <a:latin typeface="+mn-ea"/>
              </a:rPr>
              <a:t>1</a:t>
            </a:r>
            <a:r>
              <a:rPr kumimoji="1" lang="en-US" altLang="ko-KR" b="1" spc="-40" baseline="30000" dirty="0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, P</a:t>
            </a:r>
            <a:r>
              <a:rPr kumimoji="1" lang="en-US" altLang="ko-KR" b="1" spc="-40" baseline="-25000" dirty="0">
                <a:latin typeface="+mn-ea"/>
              </a:rPr>
              <a:t>2</a:t>
            </a:r>
            <a:r>
              <a:rPr kumimoji="1" lang="en-US" altLang="ko-KR" b="1" spc="-40" baseline="30000" dirty="0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,</a:t>
            </a:r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…</a:t>
            </a:r>
            <a:r>
              <a:rPr lang="ko-Kore-KR" altLang="en-US" dirty="0"/>
              <a:t> </a:t>
            </a:r>
            <a:r>
              <a:rPr lang="en-US" altLang="ko-Kore-KR" dirty="0"/>
              <a:t>,</a:t>
            </a:r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 ,</a:t>
            </a:r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…</a:t>
            </a:r>
            <a:r>
              <a:rPr lang="ko-Kore-KR" altLang="en-US" dirty="0"/>
              <a:t> </a:t>
            </a:r>
            <a:r>
              <a:rPr lang="en-US" altLang="ko-Kore-KR" dirty="0"/>
              <a:t>,</a:t>
            </a:r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n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}</a:t>
            </a:r>
          </a:p>
          <a:p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 = (</a:t>
            </a:r>
            <a:r>
              <a:rPr kumimoji="1" lang="en-US" altLang="ko-KR" b="1" spc="-40" dirty="0" err="1">
                <a:latin typeface="+mn-ea"/>
              </a:rPr>
              <a:t>c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, </a:t>
            </a:r>
            <a:r>
              <a:rPr kumimoji="1" lang="en-US" altLang="ko-KR" b="1" spc="-40" dirty="0" err="1">
                <a:latin typeface="+mn-ea"/>
              </a:rPr>
              <a:t>u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)</a:t>
            </a:r>
          </a:p>
          <a:p>
            <a:endParaRPr kumimoji="1" lang="en-US" altLang="ko-Kore-KR" b="1" spc="-40" dirty="0">
              <a:latin typeface="+mn-ea"/>
            </a:endParaRPr>
          </a:p>
          <a:p>
            <a:r>
              <a:rPr kumimoji="1" lang="en-US" altLang="ko-Kore-KR" b="1" spc="-40" dirty="0" err="1">
                <a:latin typeface="+mn-ea"/>
              </a:rPr>
              <a:t>HDD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baseline="3000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= f(</a:t>
            </a:r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) - f(P</a:t>
            </a:r>
            <a:r>
              <a:rPr kumimoji="1" lang="en-US" altLang="ko-KR" b="1" spc="-40" baseline="-25000" dirty="0">
                <a:latin typeface="+mn-ea"/>
              </a:rPr>
              <a:t>i</a:t>
            </a:r>
            <a:r>
              <a:rPr kumimoji="1" lang="en-US" altLang="ko-KR" b="1" spc="-40" baseline="30000" dirty="0">
                <a:latin typeface="+mn-ea"/>
              </a:rPr>
              <a:t>T-1</a:t>
            </a:r>
            <a:r>
              <a:rPr kumimoji="1" lang="en-US" altLang="ko-KR" b="1" spc="-40" dirty="0">
                <a:latin typeface="+mn-ea"/>
              </a:rPr>
              <a:t>)</a:t>
            </a:r>
          </a:p>
          <a:p>
            <a:r>
              <a:rPr kumimoji="1" lang="en-US" altLang="ko-Kore-KR" b="1" spc="-40" dirty="0" err="1">
                <a:latin typeface="+mn-ea"/>
              </a:rPr>
              <a:t>VDD</a:t>
            </a:r>
            <a:r>
              <a:rPr kumimoji="1" lang="en-US" altLang="ko-KR" b="1" spc="-40" baseline="-25000" dirty="0" err="1">
                <a:latin typeface="+mn-ea"/>
              </a:rPr>
              <a:t>i,j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baseline="30000" dirty="0">
                <a:latin typeface="+mn-ea"/>
              </a:rPr>
              <a:t> </a:t>
            </a:r>
            <a:r>
              <a:rPr kumimoji="1" lang="en-US" altLang="ko-KR" b="1" spc="-40" dirty="0">
                <a:latin typeface="+mn-ea"/>
              </a:rPr>
              <a:t>= g(</a:t>
            </a:r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i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) - g(</a:t>
            </a:r>
            <a:r>
              <a:rPr kumimoji="1" lang="en-US" altLang="ko-KR" b="1" spc="-40" dirty="0" err="1">
                <a:latin typeface="+mn-ea"/>
              </a:rPr>
              <a:t>P</a:t>
            </a:r>
            <a:r>
              <a:rPr kumimoji="1" lang="en-US" altLang="ko-KR" b="1" spc="-40" baseline="-25000" dirty="0" err="1">
                <a:latin typeface="+mn-ea"/>
              </a:rPr>
              <a:t>j</a:t>
            </a:r>
            <a:r>
              <a:rPr kumimoji="1" lang="en-US" altLang="ko-KR" b="1" spc="-40" baseline="30000" dirty="0" err="1">
                <a:latin typeface="+mn-ea"/>
              </a:rPr>
              <a:t>T</a:t>
            </a:r>
            <a:r>
              <a:rPr kumimoji="1" lang="en-US" altLang="ko-KR" b="1" spc="-40" dirty="0">
                <a:latin typeface="+mn-ea"/>
              </a:rPr>
              <a:t>)</a:t>
            </a:r>
          </a:p>
          <a:p>
            <a:endParaRPr kumimoji="1" lang="en-US" altLang="ko-KR" b="1" spc="-40" dirty="0">
              <a:latin typeface="+mn-ea"/>
            </a:endParaRPr>
          </a:p>
          <a:p>
            <a:endParaRPr kumimoji="1" lang="en-US" altLang="ko-KR" b="1" spc="-40" dirty="0">
              <a:latin typeface="+mn-ea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BDDA4F3-2FB9-191C-8C30-E0E2DAB0332F}"/>
              </a:ext>
            </a:extLst>
          </p:cNvPr>
          <p:cNvSpPr txBox="1"/>
          <p:nvPr/>
        </p:nvSpPr>
        <p:spPr>
          <a:xfrm>
            <a:off x="4356754" y="444809"/>
            <a:ext cx="4627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spc="-40" dirty="0">
                <a:latin typeface="+mn-ea"/>
              </a:rPr>
              <a:t>T</a:t>
            </a:r>
            <a:r>
              <a:rPr kumimoji="1" lang="en-US" altLang="ko-KR" sz="1600" spc="-40" dirty="0">
                <a:latin typeface="+mn-ea"/>
              </a:rPr>
              <a:t>   : present period</a:t>
            </a:r>
          </a:p>
          <a:p>
            <a:r>
              <a:rPr kumimoji="1" lang="en-US" altLang="ko-Kore-KR" sz="1600" b="1" spc="-40" dirty="0">
                <a:latin typeface="+mn-ea"/>
              </a:rPr>
              <a:t> </a:t>
            </a:r>
            <a:r>
              <a:rPr kumimoji="1" lang="en-US" altLang="ko-Kore-KR" sz="1600" b="1" spc="-40" dirty="0" err="1">
                <a:latin typeface="+mn-ea"/>
              </a:rPr>
              <a:t>i</a:t>
            </a:r>
            <a:r>
              <a:rPr kumimoji="1" lang="en-US" altLang="ko-Kore-KR" sz="1600" spc="-40" dirty="0">
                <a:latin typeface="+mn-ea"/>
              </a:rPr>
              <a:t>   : </a:t>
            </a:r>
            <a:r>
              <a:rPr kumimoji="1" lang="en-US" altLang="ko-Kore-KR" sz="1600" spc="-40" dirty="0" err="1">
                <a:latin typeface="+mn-ea"/>
              </a:rPr>
              <a:t>i</a:t>
            </a:r>
            <a:r>
              <a:rPr kumimoji="1" lang="en-US" altLang="ko-Kore-KR" sz="1600" spc="-40" baseline="30000" dirty="0" err="1">
                <a:latin typeface="+mn-ea"/>
              </a:rPr>
              <a:t>th</a:t>
            </a:r>
            <a:r>
              <a:rPr kumimoji="1" lang="en-US" altLang="ko-Kore-KR" sz="1600" spc="-40" dirty="0">
                <a:latin typeface="+mn-ea"/>
              </a:rPr>
              <a:t> product </a:t>
            </a:r>
          </a:p>
          <a:p>
            <a:r>
              <a:rPr kumimoji="1" lang="en-US" altLang="ko-Kore-KR" sz="1600" b="1" spc="-40" dirty="0" err="1">
                <a:latin typeface="+mn-ea"/>
              </a:rPr>
              <a:t>n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ore-KR" sz="1600" spc="-40" dirty="0">
                <a:latin typeface="+mn-ea"/>
              </a:rPr>
              <a:t>  : T </a:t>
            </a:r>
            <a:r>
              <a:rPr kumimoji="1" lang="ko-Kore-KR" altLang="en-US" sz="1600" spc="-40" dirty="0">
                <a:latin typeface="+mn-ea"/>
              </a:rPr>
              <a:t>시점에 제품군의 수</a:t>
            </a:r>
            <a:endParaRPr kumimoji="1" lang="en-US" altLang="ko-Kore-KR" sz="1600" spc="-40" dirty="0">
              <a:latin typeface="+mn-ea"/>
            </a:endParaRPr>
          </a:p>
          <a:p>
            <a:r>
              <a:rPr kumimoji="1" lang="en-US" altLang="ko-KR" sz="1600" b="1" spc="-40" dirty="0" err="1">
                <a:latin typeface="+mn-ea"/>
              </a:rPr>
              <a:t>P</a:t>
            </a:r>
            <a:r>
              <a:rPr kumimoji="1" lang="en-US" altLang="ko-KR" sz="1600" b="1" spc="-40" baseline="-25000" dirty="0" err="1">
                <a:latin typeface="+mn-ea"/>
              </a:rPr>
              <a:t>i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ore-KR" sz="1600" spc="-40" dirty="0">
                <a:latin typeface="+mn-ea"/>
              </a:rPr>
              <a:t> : T</a:t>
            </a:r>
            <a:r>
              <a:rPr kumimoji="1" lang="ko-Kore-KR" altLang="en-US" sz="1600" spc="-40" dirty="0">
                <a:latin typeface="+mn-ea"/>
              </a:rPr>
              <a:t> 시점에 </a:t>
            </a:r>
            <a:r>
              <a:rPr kumimoji="1" lang="en-US" altLang="ko-Kore-KR" sz="1600" spc="-40" dirty="0" err="1">
                <a:latin typeface="+mn-ea"/>
              </a:rPr>
              <a:t>i</a:t>
            </a:r>
            <a:r>
              <a:rPr kumimoji="1" lang="ko-Kore-KR" altLang="en-US" sz="1600" spc="-40" dirty="0">
                <a:latin typeface="+mn-ea"/>
              </a:rPr>
              <a:t>번째 제품</a:t>
            </a:r>
            <a:endParaRPr kumimoji="1" lang="en-US" altLang="ko-Kore-KR" sz="1600" spc="-40" dirty="0">
              <a:latin typeface="+mn-ea"/>
            </a:endParaRPr>
          </a:p>
          <a:p>
            <a:r>
              <a:rPr kumimoji="1" lang="en-US" altLang="ko-KR" sz="1600" b="1" spc="-40" dirty="0" err="1">
                <a:latin typeface="+mn-ea"/>
              </a:rPr>
              <a:t>c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ore-KR" sz="1600" spc="-40" dirty="0">
                <a:latin typeface="+mn-ea"/>
              </a:rPr>
              <a:t>  : t</a:t>
            </a:r>
            <a:r>
              <a:rPr kumimoji="1" lang="ko-Kore-KR" altLang="en-US" sz="1600" spc="-40" dirty="0">
                <a:latin typeface="+mn-ea"/>
              </a:rPr>
              <a:t> 시점에 만들어진 </a:t>
            </a:r>
            <a:r>
              <a:rPr kumimoji="1" lang="en-US" altLang="ko-KR" sz="1600" spc="-40" dirty="0">
                <a:latin typeface="+mn-ea"/>
              </a:rPr>
              <a:t>core module</a:t>
            </a:r>
          </a:p>
          <a:p>
            <a:r>
              <a:rPr kumimoji="1" lang="en-US" altLang="ko-KR" sz="1600" b="1" spc="-40" dirty="0" err="1">
                <a:latin typeface="+mn-ea"/>
              </a:rPr>
              <a:t>u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ore-KR" sz="1600" spc="-40" dirty="0">
                <a:latin typeface="+mn-ea"/>
              </a:rPr>
              <a:t>  : t</a:t>
            </a:r>
            <a:r>
              <a:rPr kumimoji="1" lang="ko-Kore-KR" altLang="en-US" sz="1600" spc="-40" dirty="0">
                <a:latin typeface="+mn-ea"/>
              </a:rPr>
              <a:t> 시점에 만들어진 </a:t>
            </a:r>
            <a:r>
              <a:rPr kumimoji="1" lang="en-US" altLang="ko-KR" sz="1600" spc="-40" dirty="0">
                <a:latin typeface="+mn-ea"/>
              </a:rPr>
              <a:t>unique module</a:t>
            </a:r>
          </a:p>
          <a:p>
            <a:r>
              <a:rPr kumimoji="1" lang="en-US" altLang="ko-Kore-KR" sz="1600" spc="-40" dirty="0">
                <a:latin typeface="+mn-ea"/>
              </a:rPr>
              <a:t>     </a:t>
            </a:r>
            <a:r>
              <a:rPr kumimoji="1" lang="en-US" altLang="ko-KR" sz="1600" spc="-40" dirty="0">
                <a:latin typeface="+mn-ea"/>
              </a:rPr>
              <a:t> </a:t>
            </a:r>
            <a:r>
              <a:rPr kumimoji="1" lang="en-US" altLang="ko-KR" sz="1600" b="1" spc="-40" dirty="0" err="1">
                <a:latin typeface="+mn-ea"/>
              </a:rPr>
              <a:t>u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baseline="30000" dirty="0">
                <a:latin typeface="+mn-ea"/>
              </a:rPr>
              <a:t> </a:t>
            </a:r>
            <a:r>
              <a:rPr kumimoji="1" lang="en-US" altLang="ko-KR" sz="1600" b="1" spc="-40" dirty="0">
                <a:latin typeface="+mn-ea"/>
              </a:rPr>
              <a:t>= {u</a:t>
            </a:r>
            <a:r>
              <a:rPr kumimoji="1" lang="en-US" altLang="ko-KR" sz="1600" b="1" spc="-40" baseline="-25000" dirty="0">
                <a:latin typeface="+mn-ea"/>
              </a:rPr>
              <a:t>1</a:t>
            </a:r>
            <a:r>
              <a:rPr kumimoji="1" lang="en-US" altLang="ko-KR" sz="1600" b="1" spc="-40" baseline="30000" dirty="0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, u</a:t>
            </a:r>
            <a:r>
              <a:rPr kumimoji="1" lang="en-US" altLang="ko-KR" sz="1600" b="1" spc="-40" baseline="-25000" dirty="0">
                <a:latin typeface="+mn-ea"/>
              </a:rPr>
              <a:t>2</a:t>
            </a:r>
            <a:r>
              <a:rPr kumimoji="1" lang="en-US" altLang="ko-KR" sz="1600" b="1" spc="-40" baseline="30000" dirty="0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,</a:t>
            </a:r>
            <a:r>
              <a:rPr lang="ko-Kore-KR" altLang="en-US" sz="1600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r>
              <a:rPr lang="en-US" altLang="ko-Kore-KR" sz="1600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…</a:t>
            </a:r>
            <a:r>
              <a:rPr lang="ko-Kore-KR" altLang="en-US" sz="1600" dirty="0"/>
              <a:t> </a:t>
            </a:r>
            <a:r>
              <a:rPr lang="en-US" altLang="ko-Kore-KR" sz="1600" dirty="0"/>
              <a:t>,</a:t>
            </a:r>
            <a:r>
              <a:rPr kumimoji="1" lang="en-US" altLang="ko-KR" sz="1600" b="1" spc="-40" dirty="0" err="1">
                <a:latin typeface="+mn-ea"/>
              </a:rPr>
              <a:t>u</a:t>
            </a:r>
            <a:r>
              <a:rPr kumimoji="1" lang="en-US" altLang="ko-KR" sz="1600" b="1" spc="-40" baseline="-25000" dirty="0" err="1">
                <a:latin typeface="+mn-ea"/>
              </a:rPr>
              <a:t>i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 ,</a:t>
            </a:r>
            <a:r>
              <a:rPr lang="ko-Kore-KR" altLang="en-US" sz="1600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 </a:t>
            </a:r>
            <a:r>
              <a:rPr lang="en-US" altLang="ko-Kore-KR" sz="1600" b="0" i="0" u="none" strike="noStrike" dirty="0">
                <a:solidFill>
                  <a:srgbClr val="000000"/>
                </a:solidFill>
                <a:effectLst/>
                <a:latin typeface="STIXGeneral-Regular"/>
              </a:rPr>
              <a:t>…</a:t>
            </a:r>
            <a:r>
              <a:rPr lang="ko-Kore-KR" altLang="en-US" sz="1600" dirty="0"/>
              <a:t> </a:t>
            </a:r>
            <a:r>
              <a:rPr lang="en-US" altLang="ko-Kore-KR" sz="1600" dirty="0"/>
              <a:t>,</a:t>
            </a:r>
            <a:r>
              <a:rPr kumimoji="1" lang="en-US" altLang="ko-KR" sz="1600" b="1" spc="-40" dirty="0" err="1">
                <a:latin typeface="+mn-ea"/>
              </a:rPr>
              <a:t>u</a:t>
            </a:r>
            <a:r>
              <a:rPr kumimoji="1" lang="en-US" altLang="ko-KR" sz="1600" b="1" spc="-40" baseline="-25000" dirty="0" err="1">
                <a:latin typeface="+mn-ea"/>
              </a:rPr>
              <a:t>n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}</a:t>
            </a:r>
          </a:p>
          <a:p>
            <a:r>
              <a:rPr kumimoji="1" lang="en-US" altLang="ko-KR" sz="1600" b="1" spc="-40" dirty="0" err="1">
                <a:latin typeface="+mn-ea"/>
              </a:rPr>
              <a:t>Ad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(</a:t>
            </a:r>
            <a:r>
              <a:rPr kumimoji="1" lang="en-US" altLang="ko-KR" sz="1600" b="1" spc="-40" dirty="0" err="1">
                <a:latin typeface="+mn-ea"/>
              </a:rPr>
              <a:t>c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, </a:t>
            </a:r>
            <a:r>
              <a:rPr kumimoji="1" lang="en-US" altLang="ko-KR" sz="1600" b="1" spc="-40" dirty="0" err="1">
                <a:latin typeface="+mn-ea"/>
              </a:rPr>
              <a:t>c</a:t>
            </a:r>
            <a:r>
              <a:rPr kumimoji="1" lang="en-US" altLang="ko-KR" sz="1600" b="1" spc="-40" baseline="30000" dirty="0" err="1">
                <a:latin typeface="+mn-ea"/>
              </a:rPr>
              <a:t>t</a:t>
            </a:r>
            <a:r>
              <a:rPr kumimoji="1" lang="en-US" altLang="ko-KR" sz="1600" b="1" spc="-40" dirty="0">
                <a:latin typeface="+mn-ea"/>
              </a:rPr>
              <a:t>)</a:t>
            </a:r>
            <a:r>
              <a:rPr kumimoji="1" lang="en-US" altLang="ko-Kore-KR" sz="1600" spc="-40" dirty="0">
                <a:latin typeface="+mn-ea"/>
              </a:rPr>
              <a:t>: t</a:t>
            </a:r>
            <a:r>
              <a:rPr kumimoji="1" lang="ko-Kore-KR" altLang="en-US" sz="1600" spc="-40" dirty="0">
                <a:latin typeface="+mn-ea"/>
              </a:rPr>
              <a:t> 시점에</a:t>
            </a:r>
            <a:r>
              <a:rPr kumimoji="1" lang="en-US" altLang="ko-Kore-KR" sz="1600" spc="-40" dirty="0">
                <a:latin typeface="+mn-ea"/>
              </a:rPr>
              <a:t> </a:t>
            </a:r>
            <a:r>
              <a:rPr kumimoji="1" lang="en-US" altLang="ko-Kore-KR" sz="1600" spc="-40" dirty="0" err="1">
                <a:latin typeface="+mn-ea"/>
              </a:rPr>
              <a:t>i</a:t>
            </a:r>
            <a:r>
              <a:rPr kumimoji="1" lang="ko-Kore-KR" altLang="en-US" sz="1600" spc="-40" dirty="0">
                <a:latin typeface="+mn-ea"/>
              </a:rPr>
              <a:t> </a:t>
            </a:r>
            <a:endParaRPr kumimoji="1" lang="en-US" altLang="ko-KR" sz="1600" b="1" spc="-40" dirty="0">
              <a:latin typeface="+mn-ea"/>
            </a:endParaRPr>
          </a:p>
          <a:p>
            <a:endParaRPr kumimoji="1" lang="ko-Kore-KR" altLang="en-US" sz="1600" spc="-40" dirty="0">
              <a:latin typeface="+mn-ea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11135E2-FDF3-708B-22EC-924C4F9B236C}"/>
              </a:ext>
            </a:extLst>
          </p:cNvPr>
          <p:cNvSpPr txBox="1"/>
          <p:nvPr/>
        </p:nvSpPr>
        <p:spPr>
          <a:xfrm>
            <a:off x="4185661" y="122887"/>
            <a:ext cx="178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spc="-40" dirty="0">
                <a:latin typeface="+mn-ea"/>
              </a:rPr>
              <a:t>Nomenclature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04A1F4C-2AA0-8127-51A8-1420C0EC2B17}"/>
              </a:ext>
            </a:extLst>
          </p:cNvPr>
          <p:cNvSpPr txBox="1"/>
          <p:nvPr/>
        </p:nvSpPr>
        <p:spPr>
          <a:xfrm>
            <a:off x="6002798" y="5014058"/>
            <a:ext cx="29816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600" b="1" spc="-40" dirty="0">
                <a:latin typeface="+mn-ea"/>
              </a:rPr>
              <a:t>Method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ore-KR" sz="1400" spc="-40" dirty="0">
                <a:latin typeface="+mn-ea"/>
              </a:rPr>
              <a:t>(core, unique)</a:t>
            </a:r>
            <a:endParaRPr kumimoji="1" lang="en-US" altLang="ko-Kore-KR" sz="1600" spc="-40" dirty="0">
              <a:latin typeface="+mn-ea"/>
            </a:endParaRPr>
          </a:p>
          <a:p>
            <a:r>
              <a:rPr kumimoji="1" lang="en-US" altLang="ko-Kore-KR" sz="1600" b="1" spc="-40" dirty="0">
                <a:latin typeface="+mn-ea"/>
              </a:rPr>
              <a:t> </a:t>
            </a:r>
            <a:r>
              <a:rPr kumimoji="1" lang="en-US" altLang="ko-Kore-KR" sz="1600" spc="-40" dirty="0">
                <a:latin typeface="+mn-ea"/>
              </a:rPr>
              <a:t>- </a:t>
            </a:r>
            <a:r>
              <a:rPr kumimoji="1" lang="en-US" altLang="ko-KR" sz="1600" spc="-40" dirty="0">
                <a:latin typeface="+mn-ea"/>
              </a:rPr>
              <a:t>how) horizontal diff degree</a:t>
            </a:r>
          </a:p>
          <a:p>
            <a:r>
              <a:rPr kumimoji="1" lang="en-US" altLang="en-US" sz="1600" spc="-40" dirty="0">
                <a:latin typeface="+mn-ea"/>
              </a:rPr>
              <a:t> - how) vertical diff degree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kumimoji="1" lang="en-US" altLang="en-US" sz="1600" b="1" spc="-40" dirty="0">
                <a:latin typeface="+mn-ea"/>
                <a:sym typeface="Wingdings" panose="05000000000000000000" pitchFamily="2" charset="2"/>
              </a:rPr>
              <a:t>Demand for each product?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kumimoji="1" lang="en-US" altLang="en-US" sz="1600" b="1" spc="-40" dirty="0">
              <a:latin typeface="+mn-ea"/>
              <a:sym typeface="Wingdings" panose="05000000000000000000" pitchFamily="2" charset="2"/>
            </a:endParaRPr>
          </a:p>
          <a:p>
            <a:r>
              <a:rPr kumimoji="1" lang="en-US" altLang="en-US" sz="1600" b="1" spc="-40" dirty="0">
                <a:latin typeface="+mn-ea"/>
                <a:sym typeface="Wingdings" panose="05000000000000000000" pitchFamily="2" charset="2"/>
              </a:rPr>
              <a:t> - </a:t>
            </a:r>
            <a:r>
              <a:rPr kumimoji="1" lang="en-US" altLang="en-US" sz="1600" spc="-40" dirty="0">
                <a:latin typeface="+mn-ea"/>
                <a:sym typeface="Wingdings" panose="05000000000000000000" pitchFamily="2" charset="2"/>
              </a:rPr>
              <a:t>how) cost per each product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855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C26EA-534F-C08A-5B7A-C20C54599613}"/>
              </a:ext>
            </a:extLst>
          </p:cNvPr>
          <p:cNvSpPr/>
          <p:nvPr/>
        </p:nvSpPr>
        <p:spPr>
          <a:xfrm>
            <a:off x="1081042" y="214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696EF8-0993-19CA-4FAB-3A1FF52819F6}"/>
              </a:ext>
            </a:extLst>
          </p:cNvPr>
          <p:cNvSpPr/>
          <p:nvPr/>
        </p:nvSpPr>
        <p:spPr>
          <a:xfrm>
            <a:off x="1036177" y="312616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[10]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DE2CF2-0DB5-7306-3A12-B26475418987}"/>
              </a:ext>
            </a:extLst>
          </p:cNvPr>
          <p:cNvSpPr/>
          <p:nvPr/>
        </p:nvSpPr>
        <p:spPr>
          <a:xfrm>
            <a:off x="1036177" y="404904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882DD4-08C1-A63E-85EC-1D368A15C64E}"/>
              </a:ext>
            </a:extLst>
          </p:cNvPr>
          <p:cNvCxnSpPr>
            <a:cxnSpLocks/>
          </p:cNvCxnSpPr>
          <p:nvPr/>
        </p:nvCxnSpPr>
        <p:spPr>
          <a:xfrm>
            <a:off x="1613019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82E75E-575C-1621-C1A8-7A9BE5FA80D3}"/>
              </a:ext>
            </a:extLst>
          </p:cNvPr>
          <p:cNvCxnSpPr>
            <a:cxnSpLocks/>
          </p:cNvCxnSpPr>
          <p:nvPr/>
        </p:nvCxnSpPr>
        <p:spPr>
          <a:xfrm>
            <a:off x="3952853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601-62B2-37FA-EC3A-7F92F59034E9}"/>
              </a:ext>
            </a:extLst>
          </p:cNvPr>
          <p:cNvSpPr txBox="1"/>
          <p:nvPr/>
        </p:nvSpPr>
        <p:spPr>
          <a:xfrm>
            <a:off x="1058608" y="5637022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48F4F-1BA3-495B-4FDC-2F834C6AAF8C}"/>
              </a:ext>
            </a:extLst>
          </p:cNvPr>
          <p:cNvSpPr txBox="1"/>
          <p:nvPr/>
        </p:nvSpPr>
        <p:spPr>
          <a:xfrm>
            <a:off x="3381352" y="5599263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E84766-31FB-0603-FB78-0F91697F2FE9}"/>
              </a:ext>
            </a:extLst>
          </p:cNvPr>
          <p:cNvCxnSpPr/>
          <p:nvPr/>
        </p:nvCxnSpPr>
        <p:spPr>
          <a:xfrm flipV="1">
            <a:off x="561886" y="1057543"/>
            <a:ext cx="0" cy="4146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EE3488-C84B-5488-87E8-A664FE881B0C}"/>
              </a:ext>
            </a:extLst>
          </p:cNvPr>
          <p:cNvCxnSpPr>
            <a:cxnSpLocks/>
          </p:cNvCxnSpPr>
          <p:nvPr/>
        </p:nvCxnSpPr>
        <p:spPr>
          <a:xfrm>
            <a:off x="561886" y="5204390"/>
            <a:ext cx="441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A1F660-FB45-2090-60C7-605039C6028A}"/>
              </a:ext>
            </a:extLst>
          </p:cNvPr>
          <p:cNvSpPr txBox="1"/>
          <p:nvPr/>
        </p:nvSpPr>
        <p:spPr>
          <a:xfrm rot="16200000">
            <a:off x="-622819" y="1568943"/>
            <a:ext cx="1746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Performance</a:t>
            </a:r>
            <a:endParaRPr lang="ko-KR" altLang="en-US" sz="15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18C54B1-5194-86CE-5543-26AB8B262D49}"/>
              </a:ext>
            </a:extLst>
          </p:cNvPr>
          <p:cNvSpPr/>
          <p:nvPr/>
        </p:nvSpPr>
        <p:spPr>
          <a:xfrm>
            <a:off x="6082287" y="1175894"/>
            <a:ext cx="609991" cy="2755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 err="1">
                <a:solidFill>
                  <a:schemeClr val="tx1"/>
                </a:solidFill>
              </a:rPr>
              <a:t>ms</a:t>
            </a: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08085-E51D-6578-5BE6-651317BB44CB}"/>
              </a:ext>
            </a:extLst>
          </p:cNvPr>
          <p:cNvSpPr txBox="1"/>
          <p:nvPr/>
        </p:nvSpPr>
        <p:spPr>
          <a:xfrm>
            <a:off x="6756371" y="1172490"/>
            <a:ext cx="16204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: market segment</a:t>
            </a:r>
          </a:p>
          <a:p>
            <a:pPr algn="ctr"/>
            <a:r>
              <a:rPr lang="en-US" altLang="ko-KR" sz="1350" dirty="0"/>
              <a:t>[H,M,L]</a:t>
            </a:r>
            <a:endParaRPr lang="ko-KR" altLang="en-US" sz="13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6DF20-49B4-6D3F-8B89-968B219C4938}"/>
              </a:ext>
            </a:extLst>
          </p:cNvPr>
          <p:cNvSpPr txBox="1"/>
          <p:nvPr/>
        </p:nvSpPr>
        <p:spPr>
          <a:xfrm>
            <a:off x="5905793" y="1930637"/>
            <a:ext cx="266842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Assumption</a:t>
            </a:r>
          </a:p>
          <a:p>
            <a:r>
              <a:rPr lang="en-US" altLang="ko-KR" sz="1200" dirty="0"/>
              <a:t>1)</a:t>
            </a:r>
            <a:r>
              <a:rPr lang="ko-KR" altLang="en-US" sz="1200" dirty="0"/>
              <a:t>전세대와 동일한 가격</a:t>
            </a:r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소비자는 더 좋은 성능을 원함</a:t>
            </a:r>
            <a:endParaRPr lang="en-US" altLang="ko-KR" sz="1200" dirty="0"/>
          </a:p>
          <a:p>
            <a:r>
              <a:rPr lang="en-US" altLang="ko-KR" sz="1200" dirty="0"/>
              <a:t>3) </a:t>
            </a:r>
            <a:r>
              <a:rPr lang="ko-KR" altLang="en-US" sz="1200" dirty="0">
                <a:solidFill>
                  <a:srgbClr val="FF0000"/>
                </a:solidFill>
              </a:rPr>
              <a:t>동일한 </a:t>
            </a:r>
            <a:r>
              <a:rPr lang="en-US" altLang="ko-KR" sz="1200" dirty="0">
                <a:solidFill>
                  <a:srgbClr val="FF0000"/>
                </a:solidFill>
              </a:rPr>
              <a:t>Market segment </a:t>
            </a:r>
            <a:r>
              <a:rPr lang="ko-KR" altLang="en-US" sz="1200" dirty="0">
                <a:solidFill>
                  <a:srgbClr val="FF0000"/>
                </a:solidFill>
              </a:rPr>
              <a:t>내에서 </a:t>
            </a:r>
            <a:r>
              <a:rPr lang="en-US" altLang="ko-KR" sz="1200" dirty="0">
                <a:solidFill>
                  <a:srgbClr val="FF0000"/>
                </a:solidFill>
              </a:rPr>
              <a:t>performance</a:t>
            </a:r>
            <a:r>
              <a:rPr lang="ko-KR" altLang="en-US" sz="1200" dirty="0">
                <a:solidFill>
                  <a:srgbClr val="FF0000"/>
                </a:solidFill>
              </a:rPr>
              <a:t>의 증가 정도에 따라 수요는 달라진다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6DE3187-E001-61C7-9F79-3ABDF4FF1A94}"/>
              </a:ext>
            </a:extLst>
          </p:cNvPr>
          <p:cNvCxnSpPr>
            <a:cxnSpLocks/>
            <a:stCxn id="7" idx="4"/>
            <a:endCxn id="7" idx="3"/>
          </p:cNvCxnSpPr>
          <p:nvPr/>
        </p:nvCxnSpPr>
        <p:spPr>
          <a:xfrm rot="5400000" flipH="1">
            <a:off x="1377799" y="3411040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E9827C5-FAEE-65DE-5579-379CDC60BBE4}"/>
              </a:ext>
            </a:extLst>
          </p:cNvPr>
          <p:cNvCxnSpPr>
            <a:cxnSpLocks/>
            <a:stCxn id="7" idx="5"/>
          </p:cNvCxnSpPr>
          <p:nvPr/>
        </p:nvCxnSpPr>
        <p:spPr>
          <a:xfrm rot="16200000" flipH="1">
            <a:off x="2497660" y="3123753"/>
            <a:ext cx="427217" cy="13401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AA6E3DE-01C8-3F54-EF8D-F5A1DE382319}"/>
              </a:ext>
            </a:extLst>
          </p:cNvPr>
          <p:cNvCxnSpPr>
            <a:cxnSpLocks/>
            <a:stCxn id="7" idx="6"/>
            <a:endCxn id="63" idx="2"/>
          </p:cNvCxnSpPr>
          <p:nvPr/>
        </p:nvCxnSpPr>
        <p:spPr>
          <a:xfrm flipV="1">
            <a:off x="2213615" y="2534638"/>
            <a:ext cx="1202901" cy="8575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80081EE-FD3E-334D-22FA-6C365840E9E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879303" y="2089829"/>
            <a:ext cx="1546916" cy="1061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3AFBBCA0-E1A8-DFEF-7558-53059DD2967B}"/>
              </a:ext>
            </a:extLst>
          </p:cNvPr>
          <p:cNvSpPr/>
          <p:nvPr/>
        </p:nvSpPr>
        <p:spPr>
          <a:xfrm>
            <a:off x="3426219" y="182384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FDCCA23-6EDC-A0AC-662D-19C4ED73E690}"/>
              </a:ext>
            </a:extLst>
          </p:cNvPr>
          <p:cNvSpPr/>
          <p:nvPr/>
        </p:nvSpPr>
        <p:spPr>
          <a:xfrm>
            <a:off x="3416517" y="226865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[14]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C0D5BC2-0C60-8AB6-8E6A-2E9FF05F2F22}"/>
              </a:ext>
            </a:extLst>
          </p:cNvPr>
          <p:cNvSpPr/>
          <p:nvPr/>
        </p:nvSpPr>
        <p:spPr>
          <a:xfrm>
            <a:off x="3346189" y="368975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7C24A1-98B0-E484-072E-C01B2D18F1CC}"/>
              </a:ext>
            </a:extLst>
          </p:cNvPr>
          <p:cNvSpPr txBox="1"/>
          <p:nvPr/>
        </p:nvSpPr>
        <p:spPr>
          <a:xfrm>
            <a:off x="5617255" y="3793837"/>
            <a:ext cx="3381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/>
              <a:t>따라서 결론은 </a:t>
            </a:r>
            <a:br>
              <a:rPr lang="en-US" altLang="ko-KR" sz="1350" b="1" dirty="0"/>
            </a:br>
            <a:r>
              <a:rPr lang="en-US" altLang="ko-KR" sz="1350" b="1" dirty="0"/>
              <a:t>core component  + variant module</a:t>
            </a:r>
            <a:br>
              <a:rPr lang="en-US" altLang="ko-KR" sz="1350" b="1" dirty="0"/>
            </a:br>
            <a:r>
              <a:rPr lang="ko-KR" altLang="en-US" sz="1350" dirty="0"/>
              <a:t>의 조합을 결정</a:t>
            </a:r>
            <a:endParaRPr lang="en-US" altLang="ko-KR" sz="1350" dirty="0"/>
          </a:p>
          <a:p>
            <a:pPr algn="ctr"/>
            <a:endParaRPr lang="en-US" altLang="ko-KR" sz="1350" dirty="0"/>
          </a:p>
          <a:p>
            <a:pPr algn="ctr"/>
            <a:endParaRPr lang="en-US" altLang="ko-KR" sz="1350" dirty="0"/>
          </a:p>
          <a:p>
            <a:pPr algn="ctr"/>
            <a:r>
              <a:rPr lang="ko-KR" altLang="en-US" sz="1350" dirty="0"/>
              <a:t>각 </a:t>
            </a:r>
            <a:r>
              <a:rPr lang="en-US" altLang="ko-KR" sz="1350" dirty="0"/>
              <a:t>market segment </a:t>
            </a:r>
            <a:r>
              <a:rPr lang="ko-KR" altLang="en-US" sz="1350" dirty="0"/>
              <a:t>별 </a:t>
            </a:r>
            <a:r>
              <a:rPr lang="en-US" altLang="ko-KR" sz="1350" dirty="0">
                <a:solidFill>
                  <a:srgbClr val="7030A0"/>
                </a:solidFill>
              </a:rPr>
              <a:t>performance</a:t>
            </a:r>
          </a:p>
          <a:p>
            <a:pPr algn="ctr"/>
            <a:endParaRPr lang="en-US" altLang="ko-KR" sz="1350" dirty="0"/>
          </a:p>
          <a:p>
            <a:pPr algn="ctr"/>
            <a:r>
              <a:rPr lang="ko-KR" altLang="en-US" sz="1350" dirty="0"/>
              <a:t>그에 따른 </a:t>
            </a:r>
            <a:r>
              <a:rPr lang="en-US" altLang="ko-KR" sz="1350" dirty="0"/>
              <a:t>profit </a:t>
            </a:r>
            <a:r>
              <a:rPr lang="ko-KR" altLang="en-US" sz="1350" dirty="0"/>
              <a:t>최적화</a:t>
            </a: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E7F181A-56CC-36D9-917B-AADA06200765}"/>
              </a:ext>
            </a:extLst>
          </p:cNvPr>
          <p:cNvCxnSpPr>
            <a:cxnSpLocks/>
            <a:stCxn id="8" idx="4"/>
            <a:endCxn id="8" idx="3"/>
          </p:cNvCxnSpPr>
          <p:nvPr/>
        </p:nvCxnSpPr>
        <p:spPr>
          <a:xfrm rot="5400000" flipH="1">
            <a:off x="1377799" y="4333918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11D78EDE-539E-A96B-6C56-CB38B90A7C9C}"/>
              </a:ext>
            </a:extLst>
          </p:cNvPr>
          <p:cNvCxnSpPr>
            <a:cxnSpLocks/>
            <a:stCxn id="8" idx="5"/>
            <a:endCxn id="64" idx="3"/>
          </p:cNvCxnSpPr>
          <p:nvPr/>
        </p:nvCxnSpPr>
        <p:spPr>
          <a:xfrm rot="5400000" flipH="1" flipV="1">
            <a:off x="2600257" y="3584745"/>
            <a:ext cx="359290" cy="1477438"/>
          </a:xfrm>
          <a:prstGeom prst="curvedConnector3">
            <a:avLst>
              <a:gd name="adj1" fmla="val -69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EE0292C-320C-2CE1-3EF4-523C6369DC96}"/>
              </a:ext>
            </a:extLst>
          </p:cNvPr>
          <p:cNvCxnSpPr>
            <a:cxnSpLocks/>
            <a:stCxn id="8" idx="6"/>
            <a:endCxn id="63" idx="3"/>
          </p:cNvCxnSpPr>
          <p:nvPr/>
        </p:nvCxnSpPr>
        <p:spPr>
          <a:xfrm flipV="1">
            <a:off x="2213616" y="2722720"/>
            <a:ext cx="1375333" cy="15923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5FC1D991-F719-6458-F931-C0E12E41D979}"/>
              </a:ext>
            </a:extLst>
          </p:cNvPr>
          <p:cNvCxnSpPr>
            <a:cxnSpLocks/>
            <a:stCxn id="8" idx="7"/>
          </p:cNvCxnSpPr>
          <p:nvPr/>
        </p:nvCxnSpPr>
        <p:spPr>
          <a:xfrm rot="5400000" flipH="1" flipV="1">
            <a:off x="1797262" y="2453123"/>
            <a:ext cx="1917746" cy="14299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C695153-755E-CBA4-9D78-BC4EED6DD01E}"/>
              </a:ext>
            </a:extLst>
          </p:cNvPr>
          <p:cNvCxnSpPr>
            <a:cxnSpLocks/>
            <a:stCxn id="6" idx="4"/>
            <a:endCxn id="6" idx="3"/>
          </p:cNvCxnSpPr>
          <p:nvPr/>
        </p:nvCxnSpPr>
        <p:spPr>
          <a:xfrm rot="5400000" flipH="1">
            <a:off x="1422665" y="2433615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FD850FA-BAB6-4A3D-F886-71311B29E976}"/>
              </a:ext>
            </a:extLst>
          </p:cNvPr>
          <p:cNvCxnSpPr>
            <a:cxnSpLocks/>
            <a:stCxn id="6" idx="0"/>
            <a:endCxn id="62" idx="1"/>
          </p:cNvCxnSpPr>
          <p:nvPr/>
        </p:nvCxnSpPr>
        <p:spPr>
          <a:xfrm rot="5400000" flipH="1" flipV="1">
            <a:off x="2510711" y="1060798"/>
            <a:ext cx="246989" cy="1928888"/>
          </a:xfrm>
          <a:prstGeom prst="curvedConnector3">
            <a:avLst>
              <a:gd name="adj1" fmla="val 200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A9E424B-7420-3ED6-5BEA-740015F42B11}"/>
              </a:ext>
            </a:extLst>
          </p:cNvPr>
          <p:cNvCxnSpPr>
            <a:cxnSpLocks/>
            <a:stCxn id="6" idx="6"/>
            <a:endCxn id="63" idx="2"/>
          </p:cNvCxnSpPr>
          <p:nvPr/>
        </p:nvCxnSpPr>
        <p:spPr>
          <a:xfrm>
            <a:off x="2258482" y="2414724"/>
            <a:ext cx="1158035" cy="119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B786F8F-8718-138A-AC28-96316E2A1BBB}"/>
              </a:ext>
            </a:extLst>
          </p:cNvPr>
          <p:cNvCxnSpPr>
            <a:cxnSpLocks/>
            <a:stCxn id="6" idx="5"/>
            <a:endCxn id="64" idx="1"/>
          </p:cNvCxnSpPr>
          <p:nvPr/>
        </p:nvCxnSpPr>
        <p:spPr>
          <a:xfrm rot="16200000" flipH="1">
            <a:off x="2219909" y="2468945"/>
            <a:ext cx="1164852" cy="1432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80E0F0-3F1D-2F39-9741-6C57F3158E97}"/>
              </a:ext>
            </a:extLst>
          </p:cNvPr>
          <p:cNvSpPr txBox="1"/>
          <p:nvPr/>
        </p:nvSpPr>
        <p:spPr>
          <a:xfrm>
            <a:off x="1319537" y="978602"/>
            <a:ext cx="273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</a:t>
            </a:r>
            <a:r>
              <a:rPr lang="en-US" altLang="ko-KR" b="1" dirty="0" err="1"/>
              <a:t>markov</a:t>
            </a:r>
            <a:r>
              <a:rPr lang="ko-KR" altLang="en-US" b="1" dirty="0"/>
              <a:t> </a:t>
            </a:r>
            <a:r>
              <a:rPr lang="en-US" altLang="ko-KR" b="1" dirty="0"/>
              <a:t>property</a:t>
            </a:r>
            <a:endParaRPr lang="ko-KR" altLang="en-US" b="1" dirty="0"/>
          </a:p>
        </p:txBody>
      </p:sp>
      <p:sp>
        <p:nvSpPr>
          <p:cNvPr id="3" name="날짜 개체 틀 1">
            <a:extLst>
              <a:ext uri="{FF2B5EF4-FFF2-40B4-BE49-F238E27FC236}">
                <a16:creationId xmlns:a16="http://schemas.microsoft.com/office/drawing/2014/main" id="{A0FD7571-6E68-EA90-1435-D7E2FBA1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A7E507A4-C992-4AAF-C26D-BED70FB83FB8}"/>
              </a:ext>
            </a:extLst>
          </p:cNvPr>
          <p:cNvSpPr txBox="1">
            <a:spLocks/>
          </p:cNvSpPr>
          <p:nvPr/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28F71E4-6861-4081-93F7-1CE13C0AE9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52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C26EA-534F-C08A-5B7A-C20C54599613}"/>
              </a:ext>
            </a:extLst>
          </p:cNvPr>
          <p:cNvSpPr/>
          <p:nvPr/>
        </p:nvSpPr>
        <p:spPr>
          <a:xfrm>
            <a:off x="1081042" y="214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696EF8-0993-19CA-4FAB-3A1FF52819F6}"/>
              </a:ext>
            </a:extLst>
          </p:cNvPr>
          <p:cNvSpPr/>
          <p:nvPr/>
        </p:nvSpPr>
        <p:spPr>
          <a:xfrm>
            <a:off x="1036177" y="312616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[10]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DE2CF2-0DB5-7306-3A12-B26475418987}"/>
              </a:ext>
            </a:extLst>
          </p:cNvPr>
          <p:cNvSpPr/>
          <p:nvPr/>
        </p:nvSpPr>
        <p:spPr>
          <a:xfrm>
            <a:off x="1036177" y="404904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882DD4-08C1-A63E-85EC-1D368A15C64E}"/>
              </a:ext>
            </a:extLst>
          </p:cNvPr>
          <p:cNvCxnSpPr>
            <a:cxnSpLocks/>
          </p:cNvCxnSpPr>
          <p:nvPr/>
        </p:nvCxnSpPr>
        <p:spPr>
          <a:xfrm>
            <a:off x="1613019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82E75E-575C-1621-C1A8-7A9BE5FA80D3}"/>
              </a:ext>
            </a:extLst>
          </p:cNvPr>
          <p:cNvCxnSpPr>
            <a:cxnSpLocks/>
          </p:cNvCxnSpPr>
          <p:nvPr/>
        </p:nvCxnSpPr>
        <p:spPr>
          <a:xfrm>
            <a:off x="3952853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601-62B2-37FA-EC3A-7F92F59034E9}"/>
              </a:ext>
            </a:extLst>
          </p:cNvPr>
          <p:cNvSpPr txBox="1"/>
          <p:nvPr/>
        </p:nvSpPr>
        <p:spPr>
          <a:xfrm>
            <a:off x="1058608" y="5637022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48F4F-1BA3-495B-4FDC-2F834C6AAF8C}"/>
              </a:ext>
            </a:extLst>
          </p:cNvPr>
          <p:cNvSpPr txBox="1"/>
          <p:nvPr/>
        </p:nvSpPr>
        <p:spPr>
          <a:xfrm>
            <a:off x="3381352" y="5599263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E84766-31FB-0603-FB78-0F91697F2FE9}"/>
              </a:ext>
            </a:extLst>
          </p:cNvPr>
          <p:cNvCxnSpPr/>
          <p:nvPr/>
        </p:nvCxnSpPr>
        <p:spPr>
          <a:xfrm flipV="1">
            <a:off x="561886" y="1057543"/>
            <a:ext cx="0" cy="4146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EE3488-C84B-5488-87E8-A664FE881B0C}"/>
              </a:ext>
            </a:extLst>
          </p:cNvPr>
          <p:cNvCxnSpPr>
            <a:cxnSpLocks/>
          </p:cNvCxnSpPr>
          <p:nvPr/>
        </p:nvCxnSpPr>
        <p:spPr>
          <a:xfrm>
            <a:off x="561886" y="5204390"/>
            <a:ext cx="441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A1F660-FB45-2090-60C7-605039C6028A}"/>
              </a:ext>
            </a:extLst>
          </p:cNvPr>
          <p:cNvSpPr txBox="1"/>
          <p:nvPr/>
        </p:nvSpPr>
        <p:spPr>
          <a:xfrm rot="16200000">
            <a:off x="-622819" y="1568943"/>
            <a:ext cx="1746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Performance</a:t>
            </a:r>
            <a:endParaRPr lang="ko-KR" altLang="en-US" sz="1500" b="1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6DE3187-E001-61C7-9F79-3ABDF4FF1A94}"/>
              </a:ext>
            </a:extLst>
          </p:cNvPr>
          <p:cNvCxnSpPr>
            <a:cxnSpLocks/>
            <a:stCxn id="7" idx="4"/>
            <a:endCxn id="7" idx="3"/>
          </p:cNvCxnSpPr>
          <p:nvPr/>
        </p:nvCxnSpPr>
        <p:spPr>
          <a:xfrm rot="5400000" flipH="1">
            <a:off x="1377799" y="3411040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E9827C5-FAEE-65DE-5579-379CDC60BBE4}"/>
              </a:ext>
            </a:extLst>
          </p:cNvPr>
          <p:cNvCxnSpPr>
            <a:cxnSpLocks/>
            <a:stCxn id="7" idx="5"/>
            <a:endCxn id="64" idx="2"/>
          </p:cNvCxnSpPr>
          <p:nvPr/>
        </p:nvCxnSpPr>
        <p:spPr>
          <a:xfrm rot="16200000" flipH="1">
            <a:off x="2635092" y="2986322"/>
            <a:ext cx="117191" cy="130500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AA6E3DE-01C8-3F54-EF8D-F5A1DE382319}"/>
              </a:ext>
            </a:extLst>
          </p:cNvPr>
          <p:cNvCxnSpPr>
            <a:cxnSpLocks/>
            <a:stCxn id="7" idx="6"/>
            <a:endCxn id="63" idx="2"/>
          </p:cNvCxnSpPr>
          <p:nvPr/>
        </p:nvCxnSpPr>
        <p:spPr>
          <a:xfrm flipV="1">
            <a:off x="2213615" y="2534638"/>
            <a:ext cx="1202901" cy="85751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80081EE-FD3E-334D-22FA-6C365840E9E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879303" y="2089829"/>
            <a:ext cx="1546916" cy="106117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3AFBBCA0-E1A8-DFEF-7558-53059DD2967B}"/>
              </a:ext>
            </a:extLst>
          </p:cNvPr>
          <p:cNvSpPr/>
          <p:nvPr/>
        </p:nvSpPr>
        <p:spPr>
          <a:xfrm>
            <a:off x="3426219" y="182384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FDCCA23-6EDC-A0AC-662D-19C4ED73E690}"/>
              </a:ext>
            </a:extLst>
          </p:cNvPr>
          <p:cNvSpPr/>
          <p:nvPr/>
        </p:nvSpPr>
        <p:spPr>
          <a:xfrm>
            <a:off x="3416517" y="226865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[14]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C0D5BC2-0C60-8AB6-8E6A-2E9FF05F2F22}"/>
              </a:ext>
            </a:extLst>
          </p:cNvPr>
          <p:cNvSpPr/>
          <p:nvPr/>
        </p:nvSpPr>
        <p:spPr>
          <a:xfrm>
            <a:off x="3346189" y="3431433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[8]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E7F181A-56CC-36D9-917B-AADA06200765}"/>
              </a:ext>
            </a:extLst>
          </p:cNvPr>
          <p:cNvCxnSpPr>
            <a:cxnSpLocks/>
            <a:stCxn id="8" idx="4"/>
            <a:endCxn id="8" idx="3"/>
          </p:cNvCxnSpPr>
          <p:nvPr/>
        </p:nvCxnSpPr>
        <p:spPr>
          <a:xfrm rot="5400000" flipH="1">
            <a:off x="1377799" y="4333918"/>
            <a:ext cx="77906" cy="416288"/>
          </a:xfrm>
          <a:prstGeom prst="curvedConnector3">
            <a:avLst>
              <a:gd name="adj1" fmla="val -2200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11D78EDE-539E-A96B-6C56-CB38B90A7C9C}"/>
              </a:ext>
            </a:extLst>
          </p:cNvPr>
          <p:cNvCxnSpPr>
            <a:cxnSpLocks/>
            <a:stCxn id="8" idx="5"/>
            <a:endCxn id="64" idx="3"/>
          </p:cNvCxnSpPr>
          <p:nvPr/>
        </p:nvCxnSpPr>
        <p:spPr>
          <a:xfrm rot="5400000" flipH="1" flipV="1">
            <a:off x="2471099" y="3455586"/>
            <a:ext cx="617607" cy="1477438"/>
          </a:xfrm>
          <a:prstGeom prst="curvedConnector3">
            <a:avLst>
              <a:gd name="adj1" fmla="val -403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EE0292C-320C-2CE1-3EF4-523C6369DC96}"/>
              </a:ext>
            </a:extLst>
          </p:cNvPr>
          <p:cNvCxnSpPr>
            <a:cxnSpLocks/>
            <a:stCxn id="8" idx="6"/>
            <a:endCxn id="63" idx="3"/>
          </p:cNvCxnSpPr>
          <p:nvPr/>
        </p:nvCxnSpPr>
        <p:spPr>
          <a:xfrm flipV="1">
            <a:off x="2213616" y="2722720"/>
            <a:ext cx="1375333" cy="1592308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5FC1D991-F719-6458-F931-C0E12E41D979}"/>
              </a:ext>
            </a:extLst>
          </p:cNvPr>
          <p:cNvCxnSpPr>
            <a:cxnSpLocks/>
            <a:stCxn id="8" idx="7"/>
          </p:cNvCxnSpPr>
          <p:nvPr/>
        </p:nvCxnSpPr>
        <p:spPr>
          <a:xfrm rot="5400000" flipH="1" flipV="1">
            <a:off x="1797262" y="2453123"/>
            <a:ext cx="1917746" cy="142990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C695153-755E-CBA4-9D78-BC4EED6DD01E}"/>
              </a:ext>
            </a:extLst>
          </p:cNvPr>
          <p:cNvCxnSpPr>
            <a:cxnSpLocks/>
            <a:stCxn id="6" idx="4"/>
            <a:endCxn id="6" idx="3"/>
          </p:cNvCxnSpPr>
          <p:nvPr/>
        </p:nvCxnSpPr>
        <p:spPr>
          <a:xfrm rot="5400000" flipH="1">
            <a:off x="1422665" y="2433615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FD850FA-BAB6-4A3D-F886-71311B29E976}"/>
              </a:ext>
            </a:extLst>
          </p:cNvPr>
          <p:cNvCxnSpPr>
            <a:cxnSpLocks/>
            <a:stCxn id="6" idx="0"/>
            <a:endCxn id="62" idx="1"/>
          </p:cNvCxnSpPr>
          <p:nvPr/>
        </p:nvCxnSpPr>
        <p:spPr>
          <a:xfrm rot="5400000" flipH="1" flipV="1">
            <a:off x="2510711" y="1060798"/>
            <a:ext cx="246989" cy="1928888"/>
          </a:xfrm>
          <a:prstGeom prst="curvedConnector3">
            <a:avLst>
              <a:gd name="adj1" fmla="val 20095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A9E424B-7420-3ED6-5BEA-740015F42B11}"/>
              </a:ext>
            </a:extLst>
          </p:cNvPr>
          <p:cNvCxnSpPr>
            <a:cxnSpLocks/>
            <a:stCxn id="6" idx="6"/>
            <a:endCxn id="63" idx="2"/>
          </p:cNvCxnSpPr>
          <p:nvPr/>
        </p:nvCxnSpPr>
        <p:spPr>
          <a:xfrm>
            <a:off x="2258482" y="2414724"/>
            <a:ext cx="1158035" cy="11991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B786F8F-8718-138A-AC28-96316E2A1BBB}"/>
              </a:ext>
            </a:extLst>
          </p:cNvPr>
          <p:cNvCxnSpPr>
            <a:cxnSpLocks/>
            <a:stCxn id="6" idx="5"/>
            <a:endCxn id="64" idx="1"/>
          </p:cNvCxnSpPr>
          <p:nvPr/>
        </p:nvCxnSpPr>
        <p:spPr>
          <a:xfrm rot="16200000" flipH="1">
            <a:off x="2349069" y="2339786"/>
            <a:ext cx="906535" cy="143257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3473C56-A309-CBCA-4C7E-1258BE933ADB}"/>
              </a:ext>
            </a:extLst>
          </p:cNvPr>
          <p:cNvSpPr txBox="1"/>
          <p:nvPr/>
        </p:nvSpPr>
        <p:spPr>
          <a:xfrm>
            <a:off x="6339343" y="1686041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AFC253F9-B6BD-F060-51B9-6020A2D451D6}"/>
              </a:ext>
            </a:extLst>
          </p:cNvPr>
          <p:cNvGraphicFramePr>
            <a:graphicFrameLocks noGrp="1"/>
          </p:cNvGraphicFramePr>
          <p:nvPr/>
        </p:nvGraphicFramePr>
        <p:xfrm>
          <a:off x="6227543" y="2355817"/>
          <a:ext cx="1315953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5477366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420022193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11088688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14829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53318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95777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06B0A206-3F0C-118D-9A96-C16F3DC87900}"/>
              </a:ext>
            </a:extLst>
          </p:cNvPr>
          <p:cNvSpPr txBox="1"/>
          <p:nvPr/>
        </p:nvSpPr>
        <p:spPr>
          <a:xfrm>
            <a:off x="5719923" y="2347139"/>
            <a:ext cx="433715" cy="11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M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3C33A9-3EC4-2E2A-00B7-75BF6B4DB529}"/>
              </a:ext>
            </a:extLst>
          </p:cNvPr>
          <p:cNvSpPr txBox="1"/>
          <p:nvPr/>
        </p:nvSpPr>
        <p:spPr>
          <a:xfrm>
            <a:off x="6205721" y="1836082"/>
            <a:ext cx="1743486" cy="42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     M     L    N</a:t>
            </a:r>
            <a:endParaRPr lang="ko-KR" altLang="en-US" sz="1500" dirty="0"/>
          </a:p>
        </p:txBody>
      </p:sp>
      <p:sp>
        <p:nvSpPr>
          <p:cNvPr id="117" name="왼쪽 중괄호 116">
            <a:extLst>
              <a:ext uri="{FF2B5EF4-FFF2-40B4-BE49-F238E27FC236}">
                <a16:creationId xmlns:a16="http://schemas.microsoft.com/office/drawing/2014/main" id="{EDC9EA8F-0D37-4D51-F0BB-3300B7AB8ABD}"/>
              </a:ext>
            </a:extLst>
          </p:cNvPr>
          <p:cNvSpPr/>
          <p:nvPr/>
        </p:nvSpPr>
        <p:spPr>
          <a:xfrm>
            <a:off x="6043613" y="2355817"/>
            <a:ext cx="163818" cy="1160489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8" name="왼쪽 중괄호 117">
            <a:extLst>
              <a:ext uri="{FF2B5EF4-FFF2-40B4-BE49-F238E27FC236}">
                <a16:creationId xmlns:a16="http://schemas.microsoft.com/office/drawing/2014/main" id="{40F82464-DA36-CAF2-CC34-AC11BD4A63C0}"/>
              </a:ext>
            </a:extLst>
          </p:cNvPr>
          <p:cNvSpPr/>
          <p:nvPr/>
        </p:nvSpPr>
        <p:spPr>
          <a:xfrm rot="5400000">
            <a:off x="7022936" y="1396605"/>
            <a:ext cx="163818" cy="1754605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19" name="표 118">
            <a:extLst>
              <a:ext uri="{FF2B5EF4-FFF2-40B4-BE49-F238E27FC236}">
                <a16:creationId xmlns:a16="http://schemas.microsoft.com/office/drawing/2014/main" id="{CF10B3D5-CEFE-4FBA-97DA-B74D2B20D6D5}"/>
              </a:ext>
            </a:extLst>
          </p:cNvPr>
          <p:cNvGraphicFramePr>
            <a:graphicFrameLocks noGrp="1"/>
          </p:cNvGraphicFramePr>
          <p:nvPr/>
        </p:nvGraphicFramePr>
        <p:xfrm>
          <a:off x="7543495" y="2355817"/>
          <a:ext cx="438651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185264509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70356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62383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0625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28DB62ED-6FF7-4F0B-0E08-868CE490F20C}"/>
              </a:ext>
            </a:extLst>
          </p:cNvPr>
          <p:cNvSpPr txBox="1"/>
          <p:nvPr/>
        </p:nvSpPr>
        <p:spPr>
          <a:xfrm>
            <a:off x="1225876" y="4744953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0.1</a:t>
            </a:r>
            <a:endParaRPr lang="ko-KR" altLang="en-US" sz="135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FF614F9-B69A-3F24-5B1C-9D585A657781}"/>
              </a:ext>
            </a:extLst>
          </p:cNvPr>
          <p:cNvSpPr txBox="1"/>
          <p:nvPr/>
        </p:nvSpPr>
        <p:spPr>
          <a:xfrm>
            <a:off x="3065320" y="466140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0.3</a:t>
            </a:r>
            <a:endParaRPr lang="ko-KR" altLang="en-US" sz="135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E15BDC6-14E1-280A-2C12-449552B459DE}"/>
              </a:ext>
            </a:extLst>
          </p:cNvPr>
          <p:cNvSpPr txBox="1"/>
          <p:nvPr/>
        </p:nvSpPr>
        <p:spPr>
          <a:xfrm>
            <a:off x="2601757" y="3397354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0.1</a:t>
            </a:r>
            <a:endParaRPr lang="ko-KR" altLang="en-US" sz="135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310FAA2-0D89-46CB-DE88-341AB93D11B2}"/>
              </a:ext>
            </a:extLst>
          </p:cNvPr>
          <p:cNvSpPr txBox="1"/>
          <p:nvPr/>
        </p:nvSpPr>
        <p:spPr>
          <a:xfrm>
            <a:off x="2809928" y="2740161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06A56B5-9C8A-593D-0547-44996E79636F}"/>
              </a:ext>
            </a:extLst>
          </p:cNvPr>
          <p:cNvSpPr txBox="1"/>
          <p:nvPr/>
        </p:nvSpPr>
        <p:spPr>
          <a:xfrm>
            <a:off x="5498992" y="2819256"/>
            <a:ext cx="33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560FF4-BF29-C263-3800-99C3060B2382}"/>
              </a:ext>
            </a:extLst>
          </p:cNvPr>
          <p:cNvSpPr txBox="1"/>
          <p:nvPr/>
        </p:nvSpPr>
        <p:spPr>
          <a:xfrm>
            <a:off x="1203940" y="978602"/>
            <a:ext cx="364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</a:t>
            </a:r>
            <a:r>
              <a:rPr lang="en-US" altLang="ko-KR" b="1" dirty="0" err="1"/>
              <a:t>markov</a:t>
            </a:r>
            <a:r>
              <a:rPr lang="ko-KR" altLang="en-US" b="1" dirty="0"/>
              <a:t> </a:t>
            </a:r>
            <a:r>
              <a:rPr lang="en-US" altLang="ko-KR" b="1" dirty="0"/>
              <a:t>property [Low]</a:t>
            </a:r>
            <a:endParaRPr lang="ko-KR" altLang="en-US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3A83BF-47A2-C885-7223-EE775215BDAA}"/>
              </a:ext>
            </a:extLst>
          </p:cNvPr>
          <p:cNvSpPr txBox="1"/>
          <p:nvPr/>
        </p:nvSpPr>
        <p:spPr>
          <a:xfrm>
            <a:off x="5498992" y="3680896"/>
            <a:ext cx="3537847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/>
              <a:t>Low:</a:t>
            </a:r>
          </a:p>
          <a:p>
            <a:endParaRPr lang="en-US" altLang="ko-KR" sz="1350" b="1" dirty="0"/>
          </a:p>
          <a:p>
            <a:r>
              <a:rPr lang="ko-KR" altLang="en-US" sz="1350" dirty="0"/>
              <a:t>평범하게 전작 대비 성능 향상으로 인한</a:t>
            </a:r>
            <a:r>
              <a:rPr lang="en-US" altLang="ko-KR" sz="1350" dirty="0"/>
              <a:t> </a:t>
            </a:r>
            <a:r>
              <a:rPr lang="ko-KR" altLang="en-US" sz="1350" dirty="0"/>
              <a:t>수요 증가</a:t>
            </a:r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평범함</a:t>
            </a:r>
            <a:r>
              <a:rPr lang="en-US" altLang="ko-KR" sz="1350" dirty="0"/>
              <a:t>.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C1728A2-A143-1B26-F457-95516FC37DE9}"/>
              </a:ext>
            </a:extLst>
          </p:cNvPr>
          <p:cNvSpPr txBox="1"/>
          <p:nvPr/>
        </p:nvSpPr>
        <p:spPr>
          <a:xfrm>
            <a:off x="612439" y="2257639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1B37DF5-FD6A-1061-0FC6-DCC36C6657C8}"/>
              </a:ext>
            </a:extLst>
          </p:cNvPr>
          <p:cNvSpPr txBox="1"/>
          <p:nvPr/>
        </p:nvSpPr>
        <p:spPr>
          <a:xfrm>
            <a:off x="612439" y="324349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600</a:t>
            </a:r>
            <a:endParaRPr lang="ko-KR" altLang="en-US" sz="135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36E1BE6-44C3-FC8F-6804-97F830701BCC}"/>
              </a:ext>
            </a:extLst>
          </p:cNvPr>
          <p:cNvSpPr txBox="1"/>
          <p:nvPr/>
        </p:nvSpPr>
        <p:spPr>
          <a:xfrm>
            <a:off x="612439" y="4200268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93114C-CD03-6326-B14D-4168BF0B045E}"/>
              </a:ext>
            </a:extLst>
          </p:cNvPr>
          <p:cNvSpPr txBox="1"/>
          <p:nvPr/>
        </p:nvSpPr>
        <p:spPr>
          <a:xfrm>
            <a:off x="4583305" y="3500325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150</a:t>
            </a:r>
            <a:endParaRPr lang="ko-KR" altLang="en-US" sz="135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2A178C-E516-3C09-46F7-DCB0B54D89DE}"/>
              </a:ext>
            </a:extLst>
          </p:cNvPr>
          <p:cNvSpPr txBox="1"/>
          <p:nvPr/>
        </p:nvSpPr>
        <p:spPr>
          <a:xfrm>
            <a:off x="4583305" y="3747001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30</a:t>
            </a:r>
            <a:endParaRPr lang="ko-KR" altLang="en-US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010A78-307B-96EF-2CA1-37B3658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681C8E-D3BA-4FCC-29AC-DBD80854F870}"/>
              </a:ext>
            </a:extLst>
          </p:cNvPr>
          <p:cNvSpPr txBox="1">
            <a:spLocks/>
          </p:cNvSpPr>
          <p:nvPr/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8F71E4-6861-4081-93F7-1CE13C0AE97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429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C26EA-534F-C08A-5B7A-C20C54599613}"/>
              </a:ext>
            </a:extLst>
          </p:cNvPr>
          <p:cNvSpPr/>
          <p:nvPr/>
        </p:nvSpPr>
        <p:spPr>
          <a:xfrm>
            <a:off x="1081042" y="214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696EF8-0993-19CA-4FAB-3A1FF52819F6}"/>
              </a:ext>
            </a:extLst>
          </p:cNvPr>
          <p:cNvSpPr/>
          <p:nvPr/>
        </p:nvSpPr>
        <p:spPr>
          <a:xfrm>
            <a:off x="1036177" y="312616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[10]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DE2CF2-0DB5-7306-3A12-B26475418987}"/>
              </a:ext>
            </a:extLst>
          </p:cNvPr>
          <p:cNvSpPr/>
          <p:nvPr/>
        </p:nvSpPr>
        <p:spPr>
          <a:xfrm>
            <a:off x="1036177" y="404904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882DD4-08C1-A63E-85EC-1D368A15C64E}"/>
              </a:ext>
            </a:extLst>
          </p:cNvPr>
          <p:cNvCxnSpPr>
            <a:cxnSpLocks/>
          </p:cNvCxnSpPr>
          <p:nvPr/>
        </p:nvCxnSpPr>
        <p:spPr>
          <a:xfrm>
            <a:off x="1613019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82E75E-575C-1621-C1A8-7A9BE5FA80D3}"/>
              </a:ext>
            </a:extLst>
          </p:cNvPr>
          <p:cNvCxnSpPr>
            <a:cxnSpLocks/>
          </p:cNvCxnSpPr>
          <p:nvPr/>
        </p:nvCxnSpPr>
        <p:spPr>
          <a:xfrm>
            <a:off x="3952853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601-62B2-37FA-EC3A-7F92F59034E9}"/>
              </a:ext>
            </a:extLst>
          </p:cNvPr>
          <p:cNvSpPr txBox="1"/>
          <p:nvPr/>
        </p:nvSpPr>
        <p:spPr>
          <a:xfrm>
            <a:off x="1058608" y="5575671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48F4F-1BA3-495B-4FDC-2F834C6AAF8C}"/>
              </a:ext>
            </a:extLst>
          </p:cNvPr>
          <p:cNvSpPr txBox="1"/>
          <p:nvPr/>
        </p:nvSpPr>
        <p:spPr>
          <a:xfrm>
            <a:off x="3381352" y="5599263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E84766-31FB-0603-FB78-0F91697F2FE9}"/>
              </a:ext>
            </a:extLst>
          </p:cNvPr>
          <p:cNvCxnSpPr/>
          <p:nvPr/>
        </p:nvCxnSpPr>
        <p:spPr>
          <a:xfrm flipV="1">
            <a:off x="561886" y="1057543"/>
            <a:ext cx="0" cy="4146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EE3488-C84B-5488-87E8-A664FE881B0C}"/>
              </a:ext>
            </a:extLst>
          </p:cNvPr>
          <p:cNvCxnSpPr>
            <a:cxnSpLocks/>
          </p:cNvCxnSpPr>
          <p:nvPr/>
        </p:nvCxnSpPr>
        <p:spPr>
          <a:xfrm>
            <a:off x="561886" y="5204390"/>
            <a:ext cx="441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A1F660-FB45-2090-60C7-605039C6028A}"/>
              </a:ext>
            </a:extLst>
          </p:cNvPr>
          <p:cNvSpPr txBox="1"/>
          <p:nvPr/>
        </p:nvSpPr>
        <p:spPr>
          <a:xfrm rot="16200000">
            <a:off x="-622819" y="1568943"/>
            <a:ext cx="1746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Performance</a:t>
            </a:r>
            <a:endParaRPr lang="ko-KR" altLang="en-US" sz="1500" b="1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6DE3187-E001-61C7-9F79-3ABDF4FF1A94}"/>
              </a:ext>
            </a:extLst>
          </p:cNvPr>
          <p:cNvCxnSpPr>
            <a:cxnSpLocks/>
            <a:stCxn id="7" idx="4"/>
            <a:endCxn id="7" idx="3"/>
          </p:cNvCxnSpPr>
          <p:nvPr/>
        </p:nvCxnSpPr>
        <p:spPr>
          <a:xfrm rot="5400000" flipH="1">
            <a:off x="1377799" y="3411040"/>
            <a:ext cx="77906" cy="416288"/>
          </a:xfrm>
          <a:prstGeom prst="curvedConnector3">
            <a:avLst>
              <a:gd name="adj1" fmla="val -2200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E9827C5-FAEE-65DE-5579-379CDC60BBE4}"/>
              </a:ext>
            </a:extLst>
          </p:cNvPr>
          <p:cNvCxnSpPr>
            <a:cxnSpLocks/>
            <a:stCxn id="7" idx="5"/>
            <a:endCxn id="64" idx="2"/>
          </p:cNvCxnSpPr>
          <p:nvPr/>
        </p:nvCxnSpPr>
        <p:spPr>
          <a:xfrm rot="16200000" flipH="1">
            <a:off x="2636308" y="2985105"/>
            <a:ext cx="114758" cy="1305006"/>
          </a:xfrm>
          <a:prstGeom prst="curvedConnector2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AA6E3DE-01C8-3F54-EF8D-F5A1DE382319}"/>
              </a:ext>
            </a:extLst>
          </p:cNvPr>
          <p:cNvCxnSpPr>
            <a:cxnSpLocks/>
            <a:stCxn id="7" idx="6"/>
            <a:endCxn id="63" idx="2"/>
          </p:cNvCxnSpPr>
          <p:nvPr/>
        </p:nvCxnSpPr>
        <p:spPr>
          <a:xfrm flipV="1">
            <a:off x="2213615" y="2534638"/>
            <a:ext cx="1202901" cy="85751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80081EE-FD3E-334D-22FA-6C365840E9E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879303" y="2089829"/>
            <a:ext cx="1546916" cy="106117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3AFBBCA0-E1A8-DFEF-7558-53059DD2967B}"/>
              </a:ext>
            </a:extLst>
          </p:cNvPr>
          <p:cNvSpPr/>
          <p:nvPr/>
        </p:nvSpPr>
        <p:spPr>
          <a:xfrm>
            <a:off x="3426219" y="182384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FDCCA23-6EDC-A0AC-662D-19C4ED73E690}"/>
              </a:ext>
            </a:extLst>
          </p:cNvPr>
          <p:cNvSpPr/>
          <p:nvPr/>
        </p:nvSpPr>
        <p:spPr>
          <a:xfrm>
            <a:off x="3416517" y="226865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[14]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C0D5BC2-0C60-8AB6-8E6A-2E9FF05F2F22}"/>
              </a:ext>
            </a:extLst>
          </p:cNvPr>
          <p:cNvSpPr/>
          <p:nvPr/>
        </p:nvSpPr>
        <p:spPr>
          <a:xfrm>
            <a:off x="3346189" y="342900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[8]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E7F181A-56CC-36D9-917B-AADA06200765}"/>
              </a:ext>
            </a:extLst>
          </p:cNvPr>
          <p:cNvCxnSpPr>
            <a:cxnSpLocks/>
            <a:stCxn id="8" idx="4"/>
            <a:endCxn id="8" idx="3"/>
          </p:cNvCxnSpPr>
          <p:nvPr/>
        </p:nvCxnSpPr>
        <p:spPr>
          <a:xfrm rot="5400000" flipH="1">
            <a:off x="1377799" y="4333918"/>
            <a:ext cx="77906" cy="416288"/>
          </a:xfrm>
          <a:prstGeom prst="curvedConnector3">
            <a:avLst>
              <a:gd name="adj1" fmla="val -220072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11D78EDE-539E-A96B-6C56-CB38B90A7C9C}"/>
              </a:ext>
            </a:extLst>
          </p:cNvPr>
          <p:cNvCxnSpPr>
            <a:cxnSpLocks/>
            <a:stCxn id="8" idx="5"/>
            <a:endCxn id="64" idx="3"/>
          </p:cNvCxnSpPr>
          <p:nvPr/>
        </p:nvCxnSpPr>
        <p:spPr>
          <a:xfrm rot="5400000" flipH="1" flipV="1">
            <a:off x="2469882" y="3454370"/>
            <a:ext cx="620040" cy="1477438"/>
          </a:xfrm>
          <a:prstGeom prst="curvedConnector3">
            <a:avLst>
              <a:gd name="adj1" fmla="val -40216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EE0292C-320C-2CE1-3EF4-523C6369DC96}"/>
              </a:ext>
            </a:extLst>
          </p:cNvPr>
          <p:cNvCxnSpPr>
            <a:cxnSpLocks/>
            <a:stCxn id="8" idx="6"/>
            <a:endCxn id="63" idx="3"/>
          </p:cNvCxnSpPr>
          <p:nvPr/>
        </p:nvCxnSpPr>
        <p:spPr>
          <a:xfrm flipV="1">
            <a:off x="2213616" y="2722720"/>
            <a:ext cx="1375333" cy="1592308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5FC1D991-F719-6458-F931-C0E12E41D979}"/>
              </a:ext>
            </a:extLst>
          </p:cNvPr>
          <p:cNvCxnSpPr>
            <a:cxnSpLocks/>
            <a:stCxn id="8" idx="7"/>
          </p:cNvCxnSpPr>
          <p:nvPr/>
        </p:nvCxnSpPr>
        <p:spPr>
          <a:xfrm rot="5400000" flipH="1" flipV="1">
            <a:off x="1797262" y="2453123"/>
            <a:ext cx="1917746" cy="1429903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C695153-755E-CBA4-9D78-BC4EED6DD01E}"/>
              </a:ext>
            </a:extLst>
          </p:cNvPr>
          <p:cNvCxnSpPr>
            <a:cxnSpLocks/>
            <a:stCxn id="6" idx="4"/>
            <a:endCxn id="6" idx="3"/>
          </p:cNvCxnSpPr>
          <p:nvPr/>
        </p:nvCxnSpPr>
        <p:spPr>
          <a:xfrm rot="5400000" flipH="1">
            <a:off x="1422665" y="2433615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FD850FA-BAB6-4A3D-F886-71311B29E976}"/>
              </a:ext>
            </a:extLst>
          </p:cNvPr>
          <p:cNvCxnSpPr>
            <a:cxnSpLocks/>
            <a:stCxn id="6" idx="0"/>
            <a:endCxn id="62" idx="1"/>
          </p:cNvCxnSpPr>
          <p:nvPr/>
        </p:nvCxnSpPr>
        <p:spPr>
          <a:xfrm rot="5400000" flipH="1" flipV="1">
            <a:off x="2510711" y="1060798"/>
            <a:ext cx="246989" cy="1928888"/>
          </a:xfrm>
          <a:prstGeom prst="curvedConnector3">
            <a:avLst>
              <a:gd name="adj1" fmla="val 20095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A9E424B-7420-3ED6-5BEA-740015F42B11}"/>
              </a:ext>
            </a:extLst>
          </p:cNvPr>
          <p:cNvCxnSpPr>
            <a:cxnSpLocks/>
            <a:stCxn id="6" idx="6"/>
            <a:endCxn id="63" idx="2"/>
          </p:cNvCxnSpPr>
          <p:nvPr/>
        </p:nvCxnSpPr>
        <p:spPr>
          <a:xfrm>
            <a:off x="2258482" y="2414724"/>
            <a:ext cx="1158035" cy="11991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B786F8F-8718-138A-AC28-96316E2A1BBB}"/>
              </a:ext>
            </a:extLst>
          </p:cNvPr>
          <p:cNvCxnSpPr>
            <a:cxnSpLocks/>
            <a:stCxn id="6" idx="5"/>
            <a:endCxn id="64" idx="1"/>
          </p:cNvCxnSpPr>
          <p:nvPr/>
        </p:nvCxnSpPr>
        <p:spPr>
          <a:xfrm rot="16200000" flipH="1">
            <a:off x="2350285" y="2338569"/>
            <a:ext cx="904102" cy="143257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A5F2752-F974-ACB6-C6DA-E6284578C198}"/>
              </a:ext>
            </a:extLst>
          </p:cNvPr>
          <p:cNvSpPr txBox="1"/>
          <p:nvPr/>
        </p:nvSpPr>
        <p:spPr>
          <a:xfrm>
            <a:off x="6339343" y="1686041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1FD7E95-4D8A-7750-F8DD-9E76147C522C}"/>
              </a:ext>
            </a:extLst>
          </p:cNvPr>
          <p:cNvGraphicFramePr>
            <a:graphicFrameLocks noGrp="1"/>
          </p:cNvGraphicFramePr>
          <p:nvPr/>
        </p:nvGraphicFramePr>
        <p:xfrm>
          <a:off x="6227543" y="2355817"/>
          <a:ext cx="1315953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5477366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420022193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11088688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14829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53318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95777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0DB93ED-35F0-A6AE-B6F0-DD5B7A9C9E85}"/>
              </a:ext>
            </a:extLst>
          </p:cNvPr>
          <p:cNvSpPr txBox="1"/>
          <p:nvPr/>
        </p:nvSpPr>
        <p:spPr>
          <a:xfrm>
            <a:off x="5719923" y="2347139"/>
            <a:ext cx="433715" cy="11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M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D1E5BF-93AA-3543-6A2C-5F0E090BF620}"/>
              </a:ext>
            </a:extLst>
          </p:cNvPr>
          <p:cNvSpPr txBox="1"/>
          <p:nvPr/>
        </p:nvSpPr>
        <p:spPr>
          <a:xfrm>
            <a:off x="6205721" y="1836082"/>
            <a:ext cx="1743486" cy="42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     M     L    N</a:t>
            </a:r>
            <a:endParaRPr lang="ko-KR" altLang="en-US" sz="1500" dirty="0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59BEF388-0A2E-DA18-007F-80905BDA33D1}"/>
              </a:ext>
            </a:extLst>
          </p:cNvPr>
          <p:cNvSpPr/>
          <p:nvPr/>
        </p:nvSpPr>
        <p:spPr>
          <a:xfrm>
            <a:off x="6043613" y="2355817"/>
            <a:ext cx="163818" cy="1160489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0512FA2F-4429-A466-E51A-C339B28B0584}"/>
              </a:ext>
            </a:extLst>
          </p:cNvPr>
          <p:cNvSpPr/>
          <p:nvPr/>
        </p:nvSpPr>
        <p:spPr>
          <a:xfrm rot="5400000">
            <a:off x="7022936" y="1396605"/>
            <a:ext cx="163818" cy="1754605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FF6DE53-50EF-0534-71E1-6FBBF6DE0165}"/>
              </a:ext>
            </a:extLst>
          </p:cNvPr>
          <p:cNvGraphicFramePr>
            <a:graphicFrameLocks noGrp="1"/>
          </p:cNvGraphicFramePr>
          <p:nvPr/>
        </p:nvGraphicFramePr>
        <p:xfrm>
          <a:off x="7543495" y="2355817"/>
          <a:ext cx="438651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185264509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70356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62383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0625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E81F00EF-45F3-0385-0248-21CFB2E068BA}"/>
              </a:ext>
            </a:extLst>
          </p:cNvPr>
          <p:cNvSpPr txBox="1"/>
          <p:nvPr/>
        </p:nvSpPr>
        <p:spPr>
          <a:xfrm>
            <a:off x="5498992" y="2819256"/>
            <a:ext cx="33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4B2AB-9B15-5CF7-FFDE-21D96618B84E}"/>
              </a:ext>
            </a:extLst>
          </p:cNvPr>
          <p:cNvSpPr txBox="1"/>
          <p:nvPr/>
        </p:nvSpPr>
        <p:spPr>
          <a:xfrm>
            <a:off x="908612" y="3725509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0.1</a:t>
            </a:r>
            <a:endParaRPr lang="ko-KR" altLang="en-US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66F8C9-5F89-AF0A-8CA6-77BC56A4BEEF}"/>
              </a:ext>
            </a:extLst>
          </p:cNvPr>
          <p:cNvSpPr txBox="1"/>
          <p:nvPr/>
        </p:nvSpPr>
        <p:spPr>
          <a:xfrm>
            <a:off x="2837499" y="4111351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</a:rPr>
              <a:t>0.5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5857C4-AF6A-FE13-25F0-E45615C51267}"/>
              </a:ext>
            </a:extLst>
          </p:cNvPr>
          <p:cNvSpPr txBox="1"/>
          <p:nvPr/>
        </p:nvSpPr>
        <p:spPr>
          <a:xfrm>
            <a:off x="2671798" y="3218021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</a:rPr>
              <a:t>0.7</a:t>
            </a:r>
            <a:endParaRPr lang="ko-KR" altLang="en-US" sz="1350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B924EC-9DD3-26E8-7D59-421D9B6FFCB3}"/>
              </a:ext>
            </a:extLst>
          </p:cNvPr>
          <p:cNvSpPr txBox="1"/>
          <p:nvPr/>
        </p:nvSpPr>
        <p:spPr>
          <a:xfrm>
            <a:off x="2671798" y="2111190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</a:t>
            </a:r>
            <a:endParaRPr lang="ko-KR" altLang="en-US" sz="135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FA209-A31A-9B62-C0F8-07C8DD2B4AD3}"/>
              </a:ext>
            </a:extLst>
          </p:cNvPr>
          <p:cNvSpPr txBox="1"/>
          <p:nvPr/>
        </p:nvSpPr>
        <p:spPr>
          <a:xfrm>
            <a:off x="1203939" y="978602"/>
            <a:ext cx="377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</a:t>
            </a:r>
            <a:r>
              <a:rPr lang="en-US" altLang="ko-KR" b="1" dirty="0" err="1"/>
              <a:t>markov</a:t>
            </a:r>
            <a:r>
              <a:rPr lang="ko-KR" altLang="en-US" b="1" dirty="0"/>
              <a:t> </a:t>
            </a:r>
            <a:r>
              <a:rPr lang="en-US" altLang="ko-KR" b="1" dirty="0"/>
              <a:t>property [</a:t>
            </a:r>
            <a:r>
              <a:rPr lang="en-US" altLang="ko-KR" b="1" dirty="0">
                <a:solidFill>
                  <a:srgbClr val="C00000"/>
                </a:solidFill>
              </a:rPr>
              <a:t>Medium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3FB94-D33E-5F94-3FB3-26D62B9D3E26}"/>
              </a:ext>
            </a:extLst>
          </p:cNvPr>
          <p:cNvSpPr txBox="1"/>
          <p:nvPr/>
        </p:nvSpPr>
        <p:spPr>
          <a:xfrm>
            <a:off x="5498992" y="3680896"/>
            <a:ext cx="3537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/>
              <a:t>Medium:</a:t>
            </a:r>
          </a:p>
          <a:p>
            <a:endParaRPr lang="en-US" altLang="ko-KR" sz="1350" b="1" dirty="0"/>
          </a:p>
          <a:p>
            <a:r>
              <a:rPr lang="ko-KR" altLang="en-US" sz="1350" dirty="0"/>
              <a:t>전작 대비 높은 </a:t>
            </a:r>
            <a:r>
              <a:rPr lang="en-US" altLang="ko-KR" sz="1350" dirty="0"/>
              <a:t>performance </a:t>
            </a:r>
            <a:r>
              <a:rPr lang="ko-KR" altLang="en-US" sz="1350" dirty="0"/>
              <a:t>향상으로</a:t>
            </a:r>
            <a:r>
              <a:rPr lang="en-US" altLang="ko-KR" sz="1350" dirty="0"/>
              <a:t> </a:t>
            </a:r>
            <a:r>
              <a:rPr lang="ko-KR" altLang="en-US" sz="1350" dirty="0"/>
              <a:t>많은 수요 전이</a:t>
            </a:r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r>
              <a:rPr lang="ko-KR" altLang="en-US" sz="1350" dirty="0"/>
              <a:t>여러 </a:t>
            </a:r>
            <a:r>
              <a:rPr lang="en-US" altLang="ko-KR" sz="1350" dirty="0"/>
              <a:t>segment</a:t>
            </a:r>
            <a:r>
              <a:rPr lang="ko-KR" altLang="en-US" sz="1350" dirty="0"/>
              <a:t>에서 </a:t>
            </a:r>
            <a:r>
              <a:rPr lang="en-US" altLang="ko-KR" sz="1350" dirty="0"/>
              <a:t>medium</a:t>
            </a:r>
            <a:r>
              <a:rPr lang="ko-KR" altLang="en-US" sz="1350" dirty="0"/>
              <a:t>으로의 수요증가</a:t>
            </a:r>
            <a:endParaRPr lang="en-US" altLang="ko-KR" sz="1350" dirty="0"/>
          </a:p>
          <a:p>
            <a:r>
              <a:rPr lang="en-US" altLang="ko-KR" sz="1350" dirty="0"/>
              <a:t>- </a:t>
            </a:r>
            <a:r>
              <a:rPr lang="ko-KR" altLang="en-US" sz="1350" dirty="0"/>
              <a:t>그러나 다른 </a:t>
            </a:r>
            <a:r>
              <a:rPr lang="en-US" altLang="ko-KR" sz="1350" dirty="0"/>
              <a:t>segment</a:t>
            </a:r>
            <a:r>
              <a:rPr lang="ko-KR" altLang="en-US" sz="1350" dirty="0"/>
              <a:t>에서의 </a:t>
            </a:r>
            <a:r>
              <a:rPr lang="en-US" altLang="ko-KR" sz="1350" dirty="0"/>
              <a:t>negative.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6B55C7-133B-A9FC-232E-E42F054B5A3F}"/>
              </a:ext>
            </a:extLst>
          </p:cNvPr>
          <p:cNvSpPr txBox="1"/>
          <p:nvPr/>
        </p:nvSpPr>
        <p:spPr>
          <a:xfrm>
            <a:off x="612439" y="2257639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4A59D5-04FD-3195-89F2-5D345EC7D01F}"/>
              </a:ext>
            </a:extLst>
          </p:cNvPr>
          <p:cNvSpPr txBox="1"/>
          <p:nvPr/>
        </p:nvSpPr>
        <p:spPr>
          <a:xfrm>
            <a:off x="612439" y="324349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600</a:t>
            </a:r>
            <a:endParaRPr lang="ko-KR" altLang="en-US" sz="135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9464D6-E21B-6270-749F-FDC3E2D5F8D8}"/>
              </a:ext>
            </a:extLst>
          </p:cNvPr>
          <p:cNvSpPr txBox="1"/>
          <p:nvPr/>
        </p:nvSpPr>
        <p:spPr>
          <a:xfrm>
            <a:off x="612439" y="4200268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EE7A789-A1B2-5F4C-FF4E-3C018D98E3B8}"/>
              </a:ext>
            </a:extLst>
          </p:cNvPr>
          <p:cNvSpPr txBox="1"/>
          <p:nvPr/>
        </p:nvSpPr>
        <p:spPr>
          <a:xfrm>
            <a:off x="4681303" y="2334508"/>
            <a:ext cx="471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570</a:t>
            </a:r>
          </a:p>
          <a:p>
            <a:pPr algn="ctr"/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60</a:t>
            </a:r>
            <a:endParaRPr lang="ko-KR" altLang="en-US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DC0F38-1628-801D-549F-05E8BAE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6615" y="6625848"/>
            <a:ext cx="2057400" cy="232152"/>
          </a:xfrm>
        </p:spPr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33BC5C-77CA-0E87-FF11-4941E203325F}"/>
              </a:ext>
            </a:extLst>
          </p:cNvPr>
          <p:cNvSpPr txBox="1">
            <a:spLocks/>
          </p:cNvSpPr>
          <p:nvPr/>
        </p:nvSpPr>
        <p:spPr>
          <a:xfrm>
            <a:off x="6862482" y="6625848"/>
            <a:ext cx="2057400" cy="23215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8F71E4-6861-4081-93F7-1CE13C0AE97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6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5C2C26EA-534F-C08A-5B7A-C20C54599613}"/>
              </a:ext>
            </a:extLst>
          </p:cNvPr>
          <p:cNvSpPr/>
          <p:nvPr/>
        </p:nvSpPr>
        <p:spPr>
          <a:xfrm>
            <a:off x="1081042" y="214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6696EF8-0993-19CA-4FAB-3A1FF52819F6}"/>
              </a:ext>
            </a:extLst>
          </p:cNvPr>
          <p:cNvSpPr/>
          <p:nvPr/>
        </p:nvSpPr>
        <p:spPr>
          <a:xfrm>
            <a:off x="1036177" y="312616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[10]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DE2CF2-0DB5-7306-3A12-B26475418987}"/>
              </a:ext>
            </a:extLst>
          </p:cNvPr>
          <p:cNvSpPr/>
          <p:nvPr/>
        </p:nvSpPr>
        <p:spPr>
          <a:xfrm>
            <a:off x="1036177" y="404904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E882DD4-08C1-A63E-85EC-1D368A15C64E}"/>
              </a:ext>
            </a:extLst>
          </p:cNvPr>
          <p:cNvCxnSpPr>
            <a:cxnSpLocks/>
          </p:cNvCxnSpPr>
          <p:nvPr/>
        </p:nvCxnSpPr>
        <p:spPr>
          <a:xfrm>
            <a:off x="1613019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482E75E-575C-1621-C1A8-7A9BE5FA80D3}"/>
              </a:ext>
            </a:extLst>
          </p:cNvPr>
          <p:cNvCxnSpPr>
            <a:cxnSpLocks/>
          </p:cNvCxnSpPr>
          <p:nvPr/>
        </p:nvCxnSpPr>
        <p:spPr>
          <a:xfrm>
            <a:off x="3952853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DF601-62B2-37FA-EC3A-7F92F59034E9}"/>
              </a:ext>
            </a:extLst>
          </p:cNvPr>
          <p:cNvSpPr txBox="1"/>
          <p:nvPr/>
        </p:nvSpPr>
        <p:spPr>
          <a:xfrm>
            <a:off x="1058608" y="5637022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48F4F-1BA3-495B-4FDC-2F834C6AAF8C}"/>
              </a:ext>
            </a:extLst>
          </p:cNvPr>
          <p:cNvSpPr txBox="1"/>
          <p:nvPr/>
        </p:nvSpPr>
        <p:spPr>
          <a:xfrm>
            <a:off x="3381352" y="5599263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9E84766-31FB-0603-FB78-0F91697F2FE9}"/>
              </a:ext>
            </a:extLst>
          </p:cNvPr>
          <p:cNvCxnSpPr/>
          <p:nvPr/>
        </p:nvCxnSpPr>
        <p:spPr>
          <a:xfrm flipV="1">
            <a:off x="561886" y="1057543"/>
            <a:ext cx="0" cy="4146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EE3488-C84B-5488-87E8-A664FE881B0C}"/>
              </a:ext>
            </a:extLst>
          </p:cNvPr>
          <p:cNvCxnSpPr>
            <a:cxnSpLocks/>
          </p:cNvCxnSpPr>
          <p:nvPr/>
        </p:nvCxnSpPr>
        <p:spPr>
          <a:xfrm>
            <a:off x="561886" y="5204390"/>
            <a:ext cx="441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A1F660-FB45-2090-60C7-605039C6028A}"/>
              </a:ext>
            </a:extLst>
          </p:cNvPr>
          <p:cNvSpPr txBox="1"/>
          <p:nvPr/>
        </p:nvSpPr>
        <p:spPr>
          <a:xfrm rot="16200000">
            <a:off x="-622819" y="1568943"/>
            <a:ext cx="1746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Performance</a:t>
            </a:r>
            <a:endParaRPr lang="ko-KR" altLang="en-US" sz="1500" b="1" dirty="0"/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36DE3187-E001-61C7-9F79-3ABDF4FF1A94}"/>
              </a:ext>
            </a:extLst>
          </p:cNvPr>
          <p:cNvCxnSpPr>
            <a:cxnSpLocks/>
            <a:stCxn id="7" idx="4"/>
            <a:endCxn id="7" idx="3"/>
          </p:cNvCxnSpPr>
          <p:nvPr/>
        </p:nvCxnSpPr>
        <p:spPr>
          <a:xfrm rot="5400000" flipH="1">
            <a:off x="1377799" y="3411040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BE9827C5-FAEE-65DE-5579-379CDC60BBE4}"/>
              </a:ext>
            </a:extLst>
          </p:cNvPr>
          <p:cNvCxnSpPr>
            <a:cxnSpLocks/>
            <a:stCxn id="7" idx="5"/>
            <a:endCxn id="64" idx="2"/>
          </p:cNvCxnSpPr>
          <p:nvPr/>
        </p:nvCxnSpPr>
        <p:spPr>
          <a:xfrm rot="16200000" flipH="1">
            <a:off x="2656440" y="2964973"/>
            <a:ext cx="74494" cy="1305006"/>
          </a:xfrm>
          <a:prstGeom prst="curvedConnector4">
            <a:avLst>
              <a:gd name="adj1" fmla="val 230154"/>
              <a:gd name="adj2" fmla="val 56607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4AA6E3DE-01C8-3F54-EF8D-F5A1DE382319}"/>
              </a:ext>
            </a:extLst>
          </p:cNvPr>
          <p:cNvCxnSpPr>
            <a:cxnSpLocks/>
            <a:stCxn id="7" idx="6"/>
            <a:endCxn id="63" idx="2"/>
          </p:cNvCxnSpPr>
          <p:nvPr/>
        </p:nvCxnSpPr>
        <p:spPr>
          <a:xfrm flipV="1">
            <a:off x="2213615" y="2534638"/>
            <a:ext cx="1202901" cy="85751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80081EE-FD3E-334D-22FA-6C365840E9E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879303" y="2089829"/>
            <a:ext cx="1546916" cy="106117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3AFBBCA0-E1A8-DFEF-7558-53059DD2967B}"/>
              </a:ext>
            </a:extLst>
          </p:cNvPr>
          <p:cNvSpPr/>
          <p:nvPr/>
        </p:nvSpPr>
        <p:spPr>
          <a:xfrm>
            <a:off x="3426219" y="182384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FDCCA23-6EDC-A0AC-662D-19C4ED73E690}"/>
              </a:ext>
            </a:extLst>
          </p:cNvPr>
          <p:cNvSpPr/>
          <p:nvPr/>
        </p:nvSpPr>
        <p:spPr>
          <a:xfrm>
            <a:off x="3416517" y="226865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[14]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C0D5BC2-0C60-8AB6-8E6A-2E9FF05F2F22}"/>
              </a:ext>
            </a:extLst>
          </p:cNvPr>
          <p:cNvSpPr/>
          <p:nvPr/>
        </p:nvSpPr>
        <p:spPr>
          <a:xfrm>
            <a:off x="3346189" y="338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[8]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7E7F181A-56CC-36D9-917B-AADA06200765}"/>
              </a:ext>
            </a:extLst>
          </p:cNvPr>
          <p:cNvCxnSpPr>
            <a:cxnSpLocks/>
            <a:stCxn id="8" idx="4"/>
            <a:endCxn id="8" idx="3"/>
          </p:cNvCxnSpPr>
          <p:nvPr/>
        </p:nvCxnSpPr>
        <p:spPr>
          <a:xfrm rot="5400000" flipH="1">
            <a:off x="1377799" y="4333918"/>
            <a:ext cx="77906" cy="416288"/>
          </a:xfrm>
          <a:prstGeom prst="curvedConnector3">
            <a:avLst>
              <a:gd name="adj1" fmla="val -220072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11D78EDE-539E-A96B-6C56-CB38B90A7C9C}"/>
              </a:ext>
            </a:extLst>
          </p:cNvPr>
          <p:cNvCxnSpPr>
            <a:cxnSpLocks/>
            <a:stCxn id="8" idx="5"/>
            <a:endCxn id="64" idx="3"/>
          </p:cNvCxnSpPr>
          <p:nvPr/>
        </p:nvCxnSpPr>
        <p:spPr>
          <a:xfrm rot="5400000" flipH="1" flipV="1">
            <a:off x="2449750" y="3434238"/>
            <a:ext cx="660305" cy="1477438"/>
          </a:xfrm>
          <a:prstGeom prst="curvedConnector3">
            <a:avLst>
              <a:gd name="adj1" fmla="val -37764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7EE0292C-320C-2CE1-3EF4-523C6369DC96}"/>
              </a:ext>
            </a:extLst>
          </p:cNvPr>
          <p:cNvCxnSpPr>
            <a:cxnSpLocks/>
            <a:stCxn id="8" idx="6"/>
            <a:endCxn id="63" idx="3"/>
          </p:cNvCxnSpPr>
          <p:nvPr/>
        </p:nvCxnSpPr>
        <p:spPr>
          <a:xfrm flipV="1">
            <a:off x="2213616" y="2722720"/>
            <a:ext cx="1375333" cy="1592308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5FC1D991-F719-6458-F931-C0E12E41D979}"/>
              </a:ext>
            </a:extLst>
          </p:cNvPr>
          <p:cNvCxnSpPr>
            <a:cxnSpLocks/>
            <a:stCxn id="8" idx="7"/>
          </p:cNvCxnSpPr>
          <p:nvPr/>
        </p:nvCxnSpPr>
        <p:spPr>
          <a:xfrm rot="5400000" flipH="1" flipV="1">
            <a:off x="1797262" y="2453123"/>
            <a:ext cx="1917746" cy="142990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C695153-755E-CBA4-9D78-BC4EED6DD01E}"/>
              </a:ext>
            </a:extLst>
          </p:cNvPr>
          <p:cNvCxnSpPr>
            <a:cxnSpLocks/>
            <a:stCxn id="6" idx="4"/>
            <a:endCxn id="6" idx="3"/>
          </p:cNvCxnSpPr>
          <p:nvPr/>
        </p:nvCxnSpPr>
        <p:spPr>
          <a:xfrm rot="5400000" flipH="1">
            <a:off x="1422665" y="2433615"/>
            <a:ext cx="77906" cy="416288"/>
          </a:xfrm>
          <a:prstGeom prst="curvedConnector3">
            <a:avLst>
              <a:gd name="adj1" fmla="val -2200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9FD850FA-BAB6-4A3D-F886-71311B29E976}"/>
              </a:ext>
            </a:extLst>
          </p:cNvPr>
          <p:cNvCxnSpPr>
            <a:cxnSpLocks/>
            <a:stCxn id="6" idx="0"/>
            <a:endCxn id="62" idx="1"/>
          </p:cNvCxnSpPr>
          <p:nvPr/>
        </p:nvCxnSpPr>
        <p:spPr>
          <a:xfrm rot="5400000" flipH="1" flipV="1">
            <a:off x="2510711" y="1060798"/>
            <a:ext cx="246989" cy="1928888"/>
          </a:xfrm>
          <a:prstGeom prst="curvedConnector3">
            <a:avLst>
              <a:gd name="adj1" fmla="val 2009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4A9E424B-7420-3ED6-5BEA-740015F42B11}"/>
              </a:ext>
            </a:extLst>
          </p:cNvPr>
          <p:cNvCxnSpPr>
            <a:cxnSpLocks/>
            <a:stCxn id="6" idx="6"/>
            <a:endCxn id="63" idx="2"/>
          </p:cNvCxnSpPr>
          <p:nvPr/>
        </p:nvCxnSpPr>
        <p:spPr>
          <a:xfrm>
            <a:off x="2258482" y="2414724"/>
            <a:ext cx="1158035" cy="119915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B786F8F-8718-138A-AC28-96316E2A1BBB}"/>
              </a:ext>
            </a:extLst>
          </p:cNvPr>
          <p:cNvCxnSpPr>
            <a:cxnSpLocks/>
            <a:stCxn id="6" idx="5"/>
            <a:endCxn id="64" idx="1"/>
          </p:cNvCxnSpPr>
          <p:nvPr/>
        </p:nvCxnSpPr>
        <p:spPr>
          <a:xfrm rot="16200000" flipH="1">
            <a:off x="2370418" y="2318437"/>
            <a:ext cx="863837" cy="1432572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793F297-A7DE-E39D-BA3C-475324D7CD60}"/>
              </a:ext>
            </a:extLst>
          </p:cNvPr>
          <p:cNvSpPr txBox="1"/>
          <p:nvPr/>
        </p:nvSpPr>
        <p:spPr>
          <a:xfrm>
            <a:off x="6339343" y="1686041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4412D65-E487-7056-276C-A936B5FB8D9C}"/>
              </a:ext>
            </a:extLst>
          </p:cNvPr>
          <p:cNvGraphicFramePr>
            <a:graphicFrameLocks noGrp="1"/>
          </p:cNvGraphicFramePr>
          <p:nvPr/>
        </p:nvGraphicFramePr>
        <p:xfrm>
          <a:off x="6227543" y="2355817"/>
          <a:ext cx="1315953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5477366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420022193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11088688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14829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53318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9577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98789F1-CBBF-36E8-A42B-224790BBAE28}"/>
              </a:ext>
            </a:extLst>
          </p:cNvPr>
          <p:cNvSpPr txBox="1"/>
          <p:nvPr/>
        </p:nvSpPr>
        <p:spPr>
          <a:xfrm>
            <a:off x="5719923" y="2347139"/>
            <a:ext cx="433715" cy="11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M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DEAA40-EBB9-00E6-72CB-EA6C93DBF1DD}"/>
              </a:ext>
            </a:extLst>
          </p:cNvPr>
          <p:cNvSpPr txBox="1"/>
          <p:nvPr/>
        </p:nvSpPr>
        <p:spPr>
          <a:xfrm>
            <a:off x="6205721" y="1836082"/>
            <a:ext cx="1743486" cy="42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     M     L    N</a:t>
            </a:r>
            <a:endParaRPr lang="ko-KR" altLang="en-US" sz="1500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838F40BA-3894-F1D7-72E7-67C46BE3AF46}"/>
              </a:ext>
            </a:extLst>
          </p:cNvPr>
          <p:cNvSpPr/>
          <p:nvPr/>
        </p:nvSpPr>
        <p:spPr>
          <a:xfrm>
            <a:off x="6043613" y="2355817"/>
            <a:ext cx="163818" cy="1160489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730A25D9-F859-B3F3-78DB-3F75D8916547}"/>
              </a:ext>
            </a:extLst>
          </p:cNvPr>
          <p:cNvSpPr/>
          <p:nvPr/>
        </p:nvSpPr>
        <p:spPr>
          <a:xfrm rot="5400000">
            <a:off x="7022936" y="1396605"/>
            <a:ext cx="163818" cy="1754605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2910F62-49E4-8694-72BA-F914174796F6}"/>
              </a:ext>
            </a:extLst>
          </p:cNvPr>
          <p:cNvGraphicFramePr>
            <a:graphicFrameLocks noGrp="1"/>
          </p:cNvGraphicFramePr>
          <p:nvPr/>
        </p:nvGraphicFramePr>
        <p:xfrm>
          <a:off x="7543495" y="2355817"/>
          <a:ext cx="438651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185264509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70356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62383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062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F169E89-63D2-7A61-5F23-98A68C2E020B}"/>
              </a:ext>
            </a:extLst>
          </p:cNvPr>
          <p:cNvSpPr txBox="1"/>
          <p:nvPr/>
        </p:nvSpPr>
        <p:spPr>
          <a:xfrm>
            <a:off x="5498992" y="2819256"/>
            <a:ext cx="33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44D72C-E8DE-78F4-DA82-F25AD5C404C8}"/>
              </a:ext>
            </a:extLst>
          </p:cNvPr>
          <p:cNvSpPr txBox="1"/>
          <p:nvPr/>
        </p:nvSpPr>
        <p:spPr>
          <a:xfrm>
            <a:off x="2222205" y="1376611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00B050"/>
                </a:solidFill>
              </a:rPr>
              <a:t>0.2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E1ECB-9321-7676-B53A-F010414AD227}"/>
              </a:ext>
            </a:extLst>
          </p:cNvPr>
          <p:cNvSpPr txBox="1"/>
          <p:nvPr/>
        </p:nvSpPr>
        <p:spPr>
          <a:xfrm>
            <a:off x="1051241" y="2778533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00B050"/>
                </a:solidFill>
              </a:rPr>
              <a:t>0.8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234472-1283-5331-BFB0-08EF0445B6FB}"/>
              </a:ext>
            </a:extLst>
          </p:cNvPr>
          <p:cNvSpPr txBox="1"/>
          <p:nvPr/>
        </p:nvSpPr>
        <p:spPr>
          <a:xfrm>
            <a:off x="2566594" y="201744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rgbClr val="00B050"/>
                </a:solidFill>
              </a:rPr>
              <a:t>0.1</a:t>
            </a:r>
            <a:endParaRPr lang="ko-KR" altLang="en-US" sz="1350" b="1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C8A1AE-FFA3-CFD6-7623-FBCA74B5EB49}"/>
              </a:ext>
            </a:extLst>
          </p:cNvPr>
          <p:cNvSpPr txBox="1"/>
          <p:nvPr/>
        </p:nvSpPr>
        <p:spPr>
          <a:xfrm>
            <a:off x="2571880" y="316854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0.1</a:t>
            </a:r>
            <a:endParaRPr lang="ko-KR" altLang="en-US" sz="13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47C3B9-D179-8174-1C04-BAEB317C6F7C}"/>
              </a:ext>
            </a:extLst>
          </p:cNvPr>
          <p:cNvSpPr txBox="1"/>
          <p:nvPr/>
        </p:nvSpPr>
        <p:spPr>
          <a:xfrm>
            <a:off x="1203939" y="978602"/>
            <a:ext cx="377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</a:t>
            </a:r>
            <a:r>
              <a:rPr lang="en-US" altLang="ko-KR" b="1" dirty="0" err="1"/>
              <a:t>markov</a:t>
            </a:r>
            <a:r>
              <a:rPr lang="ko-KR" altLang="en-US" b="1" dirty="0"/>
              <a:t> </a:t>
            </a:r>
            <a:r>
              <a:rPr lang="en-US" altLang="ko-KR" b="1" dirty="0"/>
              <a:t>property [</a:t>
            </a:r>
            <a:r>
              <a:rPr lang="en-US" altLang="ko-KR" b="1" dirty="0">
                <a:solidFill>
                  <a:srgbClr val="00B050"/>
                </a:solidFill>
              </a:rPr>
              <a:t>High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54D684-BBB0-8494-DDF3-DC7091037DC9}"/>
              </a:ext>
            </a:extLst>
          </p:cNvPr>
          <p:cNvSpPr txBox="1"/>
          <p:nvPr/>
        </p:nvSpPr>
        <p:spPr>
          <a:xfrm>
            <a:off x="5719923" y="3772041"/>
            <a:ext cx="3316916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/>
              <a:t>High:</a:t>
            </a:r>
          </a:p>
          <a:p>
            <a:endParaRPr lang="en-US" altLang="ko-KR" sz="1350" b="1" dirty="0"/>
          </a:p>
          <a:p>
            <a:r>
              <a:rPr lang="ko-KR" altLang="en-US" sz="1350" dirty="0"/>
              <a:t>단순 </a:t>
            </a:r>
            <a:r>
              <a:rPr lang="en-US" altLang="ko-KR" sz="1350" dirty="0"/>
              <a:t>high</a:t>
            </a:r>
            <a:r>
              <a:rPr lang="ko-KR" altLang="en-US" sz="1350" dirty="0"/>
              <a:t>에서의 충분한 </a:t>
            </a:r>
            <a:r>
              <a:rPr lang="en-US" altLang="ko-KR" sz="1350" dirty="0"/>
              <a:t>performance </a:t>
            </a:r>
            <a:r>
              <a:rPr lang="ko-KR" altLang="en-US" sz="1350" dirty="0"/>
              <a:t>차이를 주지 못함</a:t>
            </a:r>
            <a:r>
              <a:rPr lang="en-US" altLang="ko-KR" sz="1350" dirty="0"/>
              <a:t>. </a:t>
            </a:r>
          </a:p>
          <a:p>
            <a:endParaRPr lang="en-US" altLang="ko-KR" sz="1350" b="1" dirty="0"/>
          </a:p>
          <a:p>
            <a:r>
              <a:rPr lang="ko-KR" altLang="en-US" sz="1350" dirty="0"/>
              <a:t>중간 </a:t>
            </a:r>
            <a:r>
              <a:rPr lang="en-US" altLang="ko-KR" sz="1350" dirty="0"/>
              <a:t>market positioning</a:t>
            </a:r>
            <a:r>
              <a:rPr lang="ko-KR" altLang="en-US" sz="1350" dirty="0"/>
              <a:t>의 상대적인 높은 </a:t>
            </a:r>
            <a:r>
              <a:rPr lang="en-US" altLang="ko-KR" sz="1350" dirty="0"/>
              <a:t>performance </a:t>
            </a:r>
            <a:r>
              <a:rPr lang="ko-KR" altLang="en-US" sz="1350" dirty="0"/>
              <a:t>향상으로 인해</a:t>
            </a:r>
            <a:r>
              <a:rPr lang="en-US" altLang="ko-KR" sz="1350" dirty="0"/>
              <a:t>, cannibal</a:t>
            </a:r>
            <a:r>
              <a:rPr lang="ko-KR" altLang="en-US" sz="1350" b="1" dirty="0"/>
              <a:t> </a:t>
            </a:r>
            <a:endParaRPr lang="ko-KR" altLang="en-US" sz="13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23AC0A-43F3-9CE8-5FDB-DC4810676B5A}"/>
              </a:ext>
            </a:extLst>
          </p:cNvPr>
          <p:cNvSpPr txBox="1"/>
          <p:nvPr/>
        </p:nvSpPr>
        <p:spPr>
          <a:xfrm>
            <a:off x="612439" y="2257639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543F38-A961-B119-8006-21D9CD122024}"/>
              </a:ext>
            </a:extLst>
          </p:cNvPr>
          <p:cNvSpPr txBox="1"/>
          <p:nvPr/>
        </p:nvSpPr>
        <p:spPr>
          <a:xfrm>
            <a:off x="612439" y="3243492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600</a:t>
            </a:r>
            <a:endParaRPr lang="ko-KR" altLang="en-US" sz="135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210E63-DB06-17EA-4C95-3300D593B0BA}"/>
              </a:ext>
            </a:extLst>
          </p:cNvPr>
          <p:cNvSpPr txBox="1"/>
          <p:nvPr/>
        </p:nvSpPr>
        <p:spPr>
          <a:xfrm>
            <a:off x="612439" y="4200268"/>
            <a:ext cx="4714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300</a:t>
            </a:r>
            <a:endParaRPr lang="ko-KR" altLang="en-US" sz="135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50C37D-CD0F-8FFE-ACC8-35EEF6C5C495}"/>
              </a:ext>
            </a:extLst>
          </p:cNvPr>
          <p:cNvSpPr txBox="1"/>
          <p:nvPr/>
        </p:nvSpPr>
        <p:spPr>
          <a:xfrm>
            <a:off x="4727578" y="1819820"/>
            <a:ext cx="4714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150</a:t>
            </a:r>
          </a:p>
          <a:p>
            <a:r>
              <a:rPr lang="en-US" altLang="ko-KR" sz="1350" b="1" dirty="0">
                <a:solidFill>
                  <a:schemeClr val="bg1">
                    <a:lumMod val="65000"/>
                  </a:schemeClr>
                </a:solidFill>
              </a:rPr>
              <a:t>240</a:t>
            </a:r>
            <a:endParaRPr lang="ko-KR" altLang="en-US" sz="135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97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793F297-A7DE-E39D-BA3C-475324D7CD60}"/>
              </a:ext>
            </a:extLst>
          </p:cNvPr>
          <p:cNvSpPr txBox="1"/>
          <p:nvPr/>
        </p:nvSpPr>
        <p:spPr>
          <a:xfrm>
            <a:off x="6339343" y="1900978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4412D65-E487-7056-276C-A936B5FB8D9C}"/>
              </a:ext>
            </a:extLst>
          </p:cNvPr>
          <p:cNvGraphicFramePr>
            <a:graphicFrameLocks noGrp="1"/>
          </p:cNvGraphicFramePr>
          <p:nvPr/>
        </p:nvGraphicFramePr>
        <p:xfrm>
          <a:off x="6227543" y="2570754"/>
          <a:ext cx="1315953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5477366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4200221931"/>
                    </a:ext>
                  </a:extLst>
                </a:gridCol>
                <a:gridCol w="438651">
                  <a:extLst>
                    <a:ext uri="{9D8B030D-6E8A-4147-A177-3AD203B41FA5}">
                      <a16:colId xmlns:a16="http://schemas.microsoft.com/office/drawing/2014/main" val="11088688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114829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0.7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53318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C00000"/>
                          </a:solidFill>
                        </a:rPr>
                        <a:t>0.5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859577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98789F1-CBBF-36E8-A42B-224790BBAE28}"/>
              </a:ext>
            </a:extLst>
          </p:cNvPr>
          <p:cNvSpPr txBox="1"/>
          <p:nvPr/>
        </p:nvSpPr>
        <p:spPr>
          <a:xfrm>
            <a:off x="5719923" y="2562077"/>
            <a:ext cx="433715" cy="11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M</a:t>
            </a:r>
          </a:p>
          <a:p>
            <a:pPr algn="ctr">
              <a:lnSpc>
                <a:spcPts val="3000"/>
              </a:lnSpc>
            </a:pPr>
            <a:r>
              <a:rPr lang="en-US" altLang="ko-KR" sz="1500" dirty="0"/>
              <a:t>L</a:t>
            </a:r>
            <a:endParaRPr lang="ko-KR" alt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DEAA40-EBB9-00E6-72CB-EA6C93DBF1DD}"/>
              </a:ext>
            </a:extLst>
          </p:cNvPr>
          <p:cNvSpPr txBox="1"/>
          <p:nvPr/>
        </p:nvSpPr>
        <p:spPr>
          <a:xfrm>
            <a:off x="6205721" y="2051020"/>
            <a:ext cx="1743486" cy="423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1500" dirty="0"/>
              <a:t>H     M     L    N</a:t>
            </a:r>
            <a:endParaRPr lang="ko-KR" altLang="en-US" sz="1500" dirty="0"/>
          </a:p>
        </p:txBody>
      </p:sp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838F40BA-3894-F1D7-72E7-67C46BE3AF46}"/>
              </a:ext>
            </a:extLst>
          </p:cNvPr>
          <p:cNvSpPr/>
          <p:nvPr/>
        </p:nvSpPr>
        <p:spPr>
          <a:xfrm>
            <a:off x="6043613" y="2570754"/>
            <a:ext cx="163818" cy="1160489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730A25D9-F859-B3F3-78DB-3F75D8916547}"/>
              </a:ext>
            </a:extLst>
          </p:cNvPr>
          <p:cNvSpPr/>
          <p:nvPr/>
        </p:nvSpPr>
        <p:spPr>
          <a:xfrm rot="5400000">
            <a:off x="7022936" y="1611543"/>
            <a:ext cx="163818" cy="1754605"/>
          </a:xfrm>
          <a:prstGeom prst="leftBrace">
            <a:avLst>
              <a:gd name="adj1" fmla="val 8333"/>
              <a:gd name="adj2" fmla="val 504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2910F62-49E4-8694-72BA-F914174796F6}"/>
              </a:ext>
            </a:extLst>
          </p:cNvPr>
          <p:cNvGraphicFramePr>
            <a:graphicFrameLocks noGrp="1"/>
          </p:cNvGraphicFramePr>
          <p:nvPr/>
        </p:nvGraphicFramePr>
        <p:xfrm>
          <a:off x="7543495" y="2570754"/>
          <a:ext cx="438651" cy="116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651">
                  <a:extLst>
                    <a:ext uri="{9D8B030D-6E8A-4147-A177-3AD203B41FA5}">
                      <a16:colId xmlns:a16="http://schemas.microsoft.com/office/drawing/2014/main" val="1185264509"/>
                    </a:ext>
                  </a:extLst>
                </a:gridCol>
              </a:tblGrid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770356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0.1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62383"/>
                  </a:ext>
                </a:extLst>
              </a:tr>
              <a:tr h="386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0.1</a:t>
                      </a:r>
                      <a:endParaRPr lang="ko-KR" altLang="en-US" sz="1200" b="1" dirty="0"/>
                    </a:p>
                  </a:txBody>
                  <a:tcPr marL="95383" marR="95383" marT="47691" marB="476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630625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F169E89-63D2-7A61-5F23-98A68C2E020B}"/>
              </a:ext>
            </a:extLst>
          </p:cNvPr>
          <p:cNvSpPr txBox="1"/>
          <p:nvPr/>
        </p:nvSpPr>
        <p:spPr>
          <a:xfrm>
            <a:off x="5498992" y="3034193"/>
            <a:ext cx="3342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6B9D7-78C6-67E1-6BA6-318B33018F8F}"/>
              </a:ext>
            </a:extLst>
          </p:cNvPr>
          <p:cNvSpPr txBox="1"/>
          <p:nvPr/>
        </p:nvSpPr>
        <p:spPr>
          <a:xfrm>
            <a:off x="5751991" y="1135568"/>
            <a:ext cx="266842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Supply chain [</a:t>
            </a:r>
            <a:r>
              <a:rPr lang="ko-KR" altLang="en-US" sz="1350" b="1" dirty="0"/>
              <a:t>수량</a:t>
            </a:r>
            <a:r>
              <a:rPr lang="en-US" altLang="ko-KR" sz="1350" b="1" dirty="0"/>
              <a:t>/risk]</a:t>
            </a:r>
          </a:p>
          <a:p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건들여야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bg1">
                    <a:lumMod val="75000"/>
                  </a:schemeClr>
                </a:solidFill>
              </a:rPr>
              <a:t>먼가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demand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에서 끝나지 않을 것 같음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49874-2008-23CD-09B2-DDFEEBA99150}"/>
              </a:ext>
            </a:extLst>
          </p:cNvPr>
          <p:cNvSpPr txBox="1"/>
          <p:nvPr/>
        </p:nvSpPr>
        <p:spPr>
          <a:xfrm>
            <a:off x="5751991" y="4049041"/>
            <a:ext cx="266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EX)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 회사는 핵심 부품을 태울 선택지를 찾고 있다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그 중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생가지도 못하게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demand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가 올라가서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</a:rPr>
              <a:t>그것을 해결하지 못함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DE78-7D89-3153-0505-9BAF0C1EA801}"/>
              </a:ext>
            </a:extLst>
          </p:cNvPr>
          <p:cNvSpPr txBox="1"/>
          <p:nvPr/>
        </p:nvSpPr>
        <p:spPr>
          <a:xfrm>
            <a:off x="5498992" y="5221523"/>
            <a:ext cx="3559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Performance </a:t>
            </a:r>
            <a:r>
              <a:rPr lang="ko-KR" altLang="en-US" sz="1200" dirty="0"/>
              <a:t>에 따른 </a:t>
            </a:r>
            <a:r>
              <a:rPr lang="en-US" altLang="ko-KR" sz="1200" dirty="0"/>
              <a:t>market positioning</a:t>
            </a:r>
            <a:r>
              <a:rPr lang="ko-KR" altLang="en-US" sz="1200" dirty="0"/>
              <a:t>은 </a:t>
            </a:r>
            <a:r>
              <a:rPr lang="en-US" altLang="ko-KR" sz="1200" dirty="0"/>
              <a:t>Marketing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ko-KR" altLang="en-US" sz="1200" dirty="0"/>
              <a:t>경영학</a:t>
            </a:r>
            <a:r>
              <a:rPr lang="en-US" altLang="ko-KR" sz="1200" dirty="0"/>
              <a:t>]</a:t>
            </a:r>
            <a:r>
              <a:rPr lang="ko-KR" altLang="en-US" sz="1200" dirty="0"/>
              <a:t>에 대한 느낌이 강해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Product design </a:t>
            </a:r>
            <a:r>
              <a:rPr lang="ko-KR" altLang="en-US" sz="1200" b="1" dirty="0"/>
              <a:t>쪽에서의 고려가 너무 적어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5EB0C30-141B-1406-9733-C2716157EE9B}"/>
              </a:ext>
            </a:extLst>
          </p:cNvPr>
          <p:cNvSpPr/>
          <p:nvPr/>
        </p:nvSpPr>
        <p:spPr>
          <a:xfrm>
            <a:off x="877687" y="2148736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3D3AD89-FF0F-D2B4-E82E-6CB9349AA376}"/>
              </a:ext>
            </a:extLst>
          </p:cNvPr>
          <p:cNvSpPr/>
          <p:nvPr/>
        </p:nvSpPr>
        <p:spPr>
          <a:xfrm>
            <a:off x="832821" y="312616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[10]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842C4CD-6C1B-9BF3-2F3B-5D071EC474B3}"/>
              </a:ext>
            </a:extLst>
          </p:cNvPr>
          <p:cNvSpPr/>
          <p:nvPr/>
        </p:nvSpPr>
        <p:spPr>
          <a:xfrm>
            <a:off x="832821" y="404904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[5]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4A126C-295B-6314-8428-1B252F775E24}"/>
              </a:ext>
            </a:extLst>
          </p:cNvPr>
          <p:cNvCxnSpPr>
            <a:cxnSpLocks/>
          </p:cNvCxnSpPr>
          <p:nvPr/>
        </p:nvCxnSpPr>
        <p:spPr>
          <a:xfrm>
            <a:off x="1409664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A663CA2-186F-8C07-0AF8-04688089502C}"/>
              </a:ext>
            </a:extLst>
          </p:cNvPr>
          <p:cNvCxnSpPr>
            <a:cxnSpLocks/>
          </p:cNvCxnSpPr>
          <p:nvPr/>
        </p:nvCxnSpPr>
        <p:spPr>
          <a:xfrm>
            <a:off x="3749498" y="4922378"/>
            <a:ext cx="0" cy="628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25A02F-414E-0FAE-C380-5BD288848BB3}"/>
              </a:ext>
            </a:extLst>
          </p:cNvPr>
          <p:cNvSpPr txBox="1"/>
          <p:nvPr/>
        </p:nvSpPr>
        <p:spPr>
          <a:xfrm>
            <a:off x="855253" y="5637022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</a:t>
            </a:r>
            <a:endParaRPr lang="ko-KR" altLang="en-US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A2336-7E06-907F-443B-48C173D2D3A3}"/>
              </a:ext>
            </a:extLst>
          </p:cNvPr>
          <p:cNvSpPr txBox="1"/>
          <p:nvPr/>
        </p:nvSpPr>
        <p:spPr>
          <a:xfrm>
            <a:off x="3177997" y="5599263"/>
            <a:ext cx="11325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T+1</a:t>
            </a:r>
            <a:endParaRPr lang="ko-KR" altLang="en-US" sz="15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782CE14-B54D-7D33-7682-14B367C63083}"/>
              </a:ext>
            </a:extLst>
          </p:cNvPr>
          <p:cNvCxnSpPr/>
          <p:nvPr/>
        </p:nvCxnSpPr>
        <p:spPr>
          <a:xfrm flipV="1">
            <a:off x="358531" y="1057543"/>
            <a:ext cx="0" cy="41468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B79504-870D-1A82-8B7E-D7616BF41DAE}"/>
              </a:ext>
            </a:extLst>
          </p:cNvPr>
          <p:cNvCxnSpPr>
            <a:cxnSpLocks/>
          </p:cNvCxnSpPr>
          <p:nvPr/>
        </p:nvCxnSpPr>
        <p:spPr>
          <a:xfrm>
            <a:off x="358531" y="5204390"/>
            <a:ext cx="441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B1913AC-03E4-36A2-7A02-632AA5F66ED4}"/>
              </a:ext>
            </a:extLst>
          </p:cNvPr>
          <p:cNvCxnSpPr>
            <a:cxnSpLocks/>
            <a:stCxn id="11" idx="4"/>
            <a:endCxn id="11" idx="3"/>
          </p:cNvCxnSpPr>
          <p:nvPr/>
        </p:nvCxnSpPr>
        <p:spPr>
          <a:xfrm rot="5400000" flipH="1">
            <a:off x="1174444" y="3411040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4FE4D89D-A92E-2D21-244A-9268D5BC902F}"/>
              </a:ext>
            </a:extLst>
          </p:cNvPr>
          <p:cNvCxnSpPr>
            <a:cxnSpLocks/>
            <a:stCxn id="11" idx="5"/>
          </p:cNvCxnSpPr>
          <p:nvPr/>
        </p:nvCxnSpPr>
        <p:spPr>
          <a:xfrm rot="16200000" flipH="1">
            <a:off x="2294304" y="3123753"/>
            <a:ext cx="427217" cy="134017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A90F3AE-0385-A6DB-A39E-449A26162A13}"/>
              </a:ext>
            </a:extLst>
          </p:cNvPr>
          <p:cNvCxnSpPr>
            <a:cxnSpLocks/>
            <a:stCxn id="11" idx="6"/>
            <a:endCxn id="31" idx="2"/>
          </p:cNvCxnSpPr>
          <p:nvPr/>
        </p:nvCxnSpPr>
        <p:spPr>
          <a:xfrm flipV="1">
            <a:off x="2010260" y="2534638"/>
            <a:ext cx="1202901" cy="8575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A718B22D-8550-B298-B63D-E6F6AC8545B4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675947" y="2089829"/>
            <a:ext cx="1546916" cy="10611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9D3A42D-6506-E5F2-89A0-7C682CA60453}"/>
              </a:ext>
            </a:extLst>
          </p:cNvPr>
          <p:cNvSpPr/>
          <p:nvPr/>
        </p:nvSpPr>
        <p:spPr>
          <a:xfrm>
            <a:off x="3222864" y="182384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AF051EB-2B0A-58AD-6382-90A04066597E}"/>
              </a:ext>
            </a:extLst>
          </p:cNvPr>
          <p:cNvSpPr/>
          <p:nvPr/>
        </p:nvSpPr>
        <p:spPr>
          <a:xfrm>
            <a:off x="3213162" y="2268651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Medium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[14]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700645-3398-FCEE-1E30-55059534CBCE}"/>
              </a:ext>
            </a:extLst>
          </p:cNvPr>
          <p:cNvSpPr/>
          <p:nvPr/>
        </p:nvSpPr>
        <p:spPr>
          <a:xfrm>
            <a:off x="3142834" y="3689750"/>
            <a:ext cx="1177439" cy="531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lang="en-US" altLang="ko-KR" sz="750" b="1" dirty="0">
                <a:solidFill>
                  <a:srgbClr val="7030A0"/>
                </a:solidFill>
              </a:rPr>
              <a:t>[6]</a:t>
            </a:r>
            <a:endParaRPr lang="ko-KR" altLang="en-US" sz="750" b="1" dirty="0">
              <a:solidFill>
                <a:srgbClr val="7030A0"/>
              </a:solidFill>
            </a:endParaRP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778C9002-9C02-C0E7-6399-0911B013D2EF}"/>
              </a:ext>
            </a:extLst>
          </p:cNvPr>
          <p:cNvCxnSpPr>
            <a:cxnSpLocks/>
            <a:stCxn id="12" idx="4"/>
            <a:endCxn id="12" idx="3"/>
          </p:cNvCxnSpPr>
          <p:nvPr/>
        </p:nvCxnSpPr>
        <p:spPr>
          <a:xfrm rot="5400000" flipH="1">
            <a:off x="1174444" y="4333918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1687EE23-6271-3115-B558-88CE0FB91B11}"/>
              </a:ext>
            </a:extLst>
          </p:cNvPr>
          <p:cNvCxnSpPr>
            <a:cxnSpLocks/>
            <a:stCxn id="12" idx="5"/>
            <a:endCxn id="48" idx="3"/>
          </p:cNvCxnSpPr>
          <p:nvPr/>
        </p:nvCxnSpPr>
        <p:spPr>
          <a:xfrm rot="5400000" flipH="1" flipV="1">
            <a:off x="2396902" y="3584745"/>
            <a:ext cx="359290" cy="1477438"/>
          </a:xfrm>
          <a:prstGeom prst="curvedConnector3">
            <a:avLst>
              <a:gd name="adj1" fmla="val -69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5246690E-6508-B9D7-484B-F6A8AB612C62}"/>
              </a:ext>
            </a:extLst>
          </p:cNvPr>
          <p:cNvCxnSpPr>
            <a:cxnSpLocks/>
            <a:stCxn id="12" idx="6"/>
            <a:endCxn id="31" idx="3"/>
          </p:cNvCxnSpPr>
          <p:nvPr/>
        </p:nvCxnSpPr>
        <p:spPr>
          <a:xfrm flipV="1">
            <a:off x="2010260" y="2722720"/>
            <a:ext cx="1375333" cy="159230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89E3E590-F5A0-859D-B27C-FD8F60A5BBB5}"/>
              </a:ext>
            </a:extLst>
          </p:cNvPr>
          <p:cNvCxnSpPr>
            <a:cxnSpLocks/>
            <a:stCxn id="12" idx="7"/>
          </p:cNvCxnSpPr>
          <p:nvPr/>
        </p:nvCxnSpPr>
        <p:spPr>
          <a:xfrm rot="5400000" flipH="1" flipV="1">
            <a:off x="1593906" y="2453123"/>
            <a:ext cx="1917746" cy="14299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6D84C547-1824-9190-B683-E01AB9243C2C}"/>
              </a:ext>
            </a:extLst>
          </p:cNvPr>
          <p:cNvCxnSpPr>
            <a:cxnSpLocks/>
            <a:stCxn id="10" idx="4"/>
            <a:endCxn id="10" idx="3"/>
          </p:cNvCxnSpPr>
          <p:nvPr/>
        </p:nvCxnSpPr>
        <p:spPr>
          <a:xfrm rot="5400000" flipH="1">
            <a:off x="1219310" y="2433615"/>
            <a:ext cx="77906" cy="416288"/>
          </a:xfrm>
          <a:prstGeom prst="curvedConnector3">
            <a:avLst>
              <a:gd name="adj1" fmla="val -22007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752BBFC4-1033-3FE6-6A1F-07FAE2DCDE0B}"/>
              </a:ext>
            </a:extLst>
          </p:cNvPr>
          <p:cNvCxnSpPr>
            <a:cxnSpLocks/>
            <a:stCxn id="10" idx="0"/>
            <a:endCxn id="30" idx="1"/>
          </p:cNvCxnSpPr>
          <p:nvPr/>
        </p:nvCxnSpPr>
        <p:spPr>
          <a:xfrm rot="5400000" flipH="1" flipV="1">
            <a:off x="2307356" y="1060798"/>
            <a:ext cx="246989" cy="1928888"/>
          </a:xfrm>
          <a:prstGeom prst="curvedConnector3">
            <a:avLst>
              <a:gd name="adj1" fmla="val 200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DC46D148-C030-5DF7-6EB5-77759D9FFB7E}"/>
              </a:ext>
            </a:extLst>
          </p:cNvPr>
          <p:cNvCxnSpPr>
            <a:cxnSpLocks/>
            <a:stCxn id="10" idx="6"/>
            <a:endCxn id="31" idx="2"/>
          </p:cNvCxnSpPr>
          <p:nvPr/>
        </p:nvCxnSpPr>
        <p:spPr>
          <a:xfrm>
            <a:off x="2055126" y="2414724"/>
            <a:ext cx="1158035" cy="119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C21B673-A9FA-F4DA-5C6E-1AF5E9EA9790}"/>
              </a:ext>
            </a:extLst>
          </p:cNvPr>
          <p:cNvCxnSpPr>
            <a:cxnSpLocks/>
            <a:stCxn id="10" idx="5"/>
            <a:endCxn id="48" idx="1"/>
          </p:cNvCxnSpPr>
          <p:nvPr/>
        </p:nvCxnSpPr>
        <p:spPr>
          <a:xfrm rot="16200000" flipH="1">
            <a:off x="2016554" y="2468945"/>
            <a:ext cx="1164852" cy="1432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506DF9-D23F-6183-37C7-0296489E7D48}"/>
              </a:ext>
            </a:extLst>
          </p:cNvPr>
          <p:cNvSpPr txBox="1"/>
          <p:nvPr/>
        </p:nvSpPr>
        <p:spPr>
          <a:xfrm>
            <a:off x="1116182" y="978602"/>
            <a:ext cx="302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With </a:t>
            </a:r>
            <a:r>
              <a:rPr lang="en-US" altLang="ko-KR" b="1" dirty="0" err="1"/>
              <a:t>markov</a:t>
            </a:r>
            <a:r>
              <a:rPr lang="ko-KR" altLang="en-US" b="1" dirty="0"/>
              <a:t> </a:t>
            </a:r>
            <a:r>
              <a:rPr lang="en-US" altLang="ko-KR" b="1" dirty="0"/>
              <a:t>property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B0AAC-6437-2928-4AE0-38526ABD6B52}"/>
              </a:ext>
            </a:extLst>
          </p:cNvPr>
          <p:cNvSpPr txBox="1"/>
          <p:nvPr/>
        </p:nvSpPr>
        <p:spPr>
          <a:xfrm rot="16200000">
            <a:off x="-675014" y="1568944"/>
            <a:ext cx="17465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Performance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850185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A2506DF9-D23F-6183-37C7-0296489E7D48}"/>
              </a:ext>
            </a:extLst>
          </p:cNvPr>
          <p:cNvSpPr txBox="1"/>
          <p:nvPr/>
        </p:nvSpPr>
        <p:spPr>
          <a:xfrm>
            <a:off x="0" y="970455"/>
            <a:ext cx="58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How to choose performance? With Core module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B7FAEB-C46B-592E-6220-D28DA516EC3C}"/>
              </a:ext>
            </a:extLst>
          </p:cNvPr>
          <p:cNvSpPr/>
          <p:nvPr/>
        </p:nvSpPr>
        <p:spPr>
          <a:xfrm>
            <a:off x="149469" y="3074674"/>
            <a:ext cx="1434662" cy="804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Product - A</a:t>
            </a:r>
            <a:endParaRPr lang="ko-KR" altLang="en-US" sz="135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0685ADB-0BFF-C058-D223-534723B753B0}"/>
              </a:ext>
            </a:extLst>
          </p:cNvPr>
          <p:cNvGrpSpPr/>
          <p:nvPr/>
        </p:nvGrpSpPr>
        <p:grpSpPr>
          <a:xfrm>
            <a:off x="1781032" y="3909005"/>
            <a:ext cx="809767" cy="698075"/>
            <a:chOff x="3273031" y="3162255"/>
            <a:chExt cx="1079689" cy="930766"/>
          </a:xfrm>
        </p:grpSpPr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44228F47-C7E5-884B-AF2D-19C57690B804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FA0AF0-6F7B-85CD-70FF-BBEC1F1718CE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8EBAE8C-EC71-E71F-EF89-7645F9EFEC42}"/>
              </a:ext>
            </a:extLst>
          </p:cNvPr>
          <p:cNvGrpSpPr/>
          <p:nvPr/>
        </p:nvGrpSpPr>
        <p:grpSpPr>
          <a:xfrm>
            <a:off x="1855189" y="2429757"/>
            <a:ext cx="698075" cy="698075"/>
            <a:chOff x="3273031" y="1553728"/>
            <a:chExt cx="1072351" cy="107235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DB1A07-32E9-2F44-06F5-DB5EF3D6E402}"/>
                </a:ext>
              </a:extLst>
            </p:cNvPr>
            <p:cNvSpPr/>
            <p:nvPr/>
          </p:nvSpPr>
          <p:spPr>
            <a:xfrm>
              <a:off x="3273031" y="1553728"/>
              <a:ext cx="1072351" cy="1072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26EE65-D0E6-B4DA-FC5E-70177EE4A0AD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Core</a:t>
              </a:r>
              <a:endParaRPr lang="ko-KR" altLang="en-US" sz="1200" b="1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AB7669D-A8D0-6D1F-7E89-4830F65B71E9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1584131" y="2778794"/>
            <a:ext cx="271058" cy="6980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A01DF3E-5F5B-3B01-79D8-D4282EE5A17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584131" y="3476806"/>
            <a:ext cx="399343" cy="78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CF737C-E1B2-4ECB-0E99-C0B783447D8D}"/>
              </a:ext>
            </a:extLst>
          </p:cNvPr>
          <p:cNvSpPr txBox="1"/>
          <p:nvPr/>
        </p:nvSpPr>
        <p:spPr>
          <a:xfrm>
            <a:off x="704780" y="1277542"/>
            <a:ext cx="4510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bg1">
                    <a:lumMod val="65000"/>
                  </a:schemeClr>
                </a:solidFill>
              </a:rPr>
              <a:t>- With multiple-product [for simplistic view]</a:t>
            </a:r>
            <a:endParaRPr lang="ko-KR" altLang="en-US" sz="15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7DD4698-EE7E-009F-60CE-9965C064A205}"/>
              </a:ext>
            </a:extLst>
          </p:cNvPr>
          <p:cNvGrpSpPr/>
          <p:nvPr/>
        </p:nvGrpSpPr>
        <p:grpSpPr>
          <a:xfrm>
            <a:off x="3467230" y="2367139"/>
            <a:ext cx="698075" cy="698075"/>
            <a:chOff x="3273031" y="1553728"/>
            <a:chExt cx="1072351" cy="107235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0E22C2A-4DD8-29F0-2C1B-F4745148D784}"/>
                </a:ext>
              </a:extLst>
            </p:cNvPr>
            <p:cNvSpPr/>
            <p:nvPr/>
          </p:nvSpPr>
          <p:spPr>
            <a:xfrm>
              <a:off x="3273031" y="1553728"/>
              <a:ext cx="1072351" cy="1072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E4B8B3-6669-EE1A-993A-B414EE06DB49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T</a:t>
              </a:r>
              <a:endParaRPr lang="ko-KR" altLang="en-US" sz="1200" b="1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BAF5E59-8357-BBEA-43B6-C028BF0E9CF9}"/>
              </a:ext>
            </a:extLst>
          </p:cNvPr>
          <p:cNvGrpSpPr/>
          <p:nvPr/>
        </p:nvGrpSpPr>
        <p:grpSpPr>
          <a:xfrm>
            <a:off x="5108017" y="2355895"/>
            <a:ext cx="698075" cy="698075"/>
            <a:chOff x="3273031" y="1553728"/>
            <a:chExt cx="1072351" cy="107235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B70DB58-F55C-DAE9-E628-84DA7B50B714}"/>
                </a:ext>
              </a:extLst>
            </p:cNvPr>
            <p:cNvSpPr/>
            <p:nvPr/>
          </p:nvSpPr>
          <p:spPr>
            <a:xfrm>
              <a:off x="3273031" y="1553728"/>
              <a:ext cx="1072351" cy="1072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FE4372-60B1-EFFE-22D5-35D97448CC5C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T+1</a:t>
              </a:r>
              <a:endParaRPr lang="ko-KR" altLang="en-US" sz="1200" b="1" dirty="0"/>
            </a:p>
          </p:txBody>
        </p:sp>
      </p:grp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648151C-90F8-8915-D2D0-AF10676A22E5}"/>
              </a:ext>
            </a:extLst>
          </p:cNvPr>
          <p:cNvCxnSpPr>
            <a:cxnSpLocks/>
            <a:stCxn id="62" idx="6"/>
            <a:endCxn id="65" idx="2"/>
          </p:cNvCxnSpPr>
          <p:nvPr/>
        </p:nvCxnSpPr>
        <p:spPr>
          <a:xfrm flipV="1">
            <a:off x="4165304" y="2704933"/>
            <a:ext cx="942713" cy="1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F2A2368-8832-5AD3-ADF7-DAADDD0FBD84}"/>
              </a:ext>
            </a:extLst>
          </p:cNvPr>
          <p:cNvSpPr txBox="1"/>
          <p:nvPr/>
        </p:nvSpPr>
        <p:spPr>
          <a:xfrm>
            <a:off x="3785711" y="2015964"/>
            <a:ext cx="21565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Period </a:t>
            </a:r>
            <a:r>
              <a:rPr lang="ko-KR" altLang="en-US" sz="1350" b="1" dirty="0"/>
              <a:t>당 </a:t>
            </a:r>
            <a:r>
              <a:rPr lang="en-US" altLang="ko-KR" sz="1350" b="1" dirty="0"/>
              <a:t>1</a:t>
            </a:r>
            <a:r>
              <a:rPr lang="ko-KR" altLang="en-US" sz="1350" b="1" dirty="0"/>
              <a:t>개 </a:t>
            </a:r>
            <a:r>
              <a:rPr lang="en-US" altLang="ko-KR" sz="1350" b="1" dirty="0"/>
              <a:t>[</a:t>
            </a:r>
            <a:r>
              <a:rPr lang="ko-KR" altLang="en-US" sz="1350" b="1" dirty="0"/>
              <a:t>핵심</a:t>
            </a:r>
            <a:r>
              <a:rPr lang="en-US" altLang="ko-KR" sz="1350" b="1" dirty="0"/>
              <a:t>]</a:t>
            </a:r>
            <a:endParaRPr lang="ko-KR" altLang="en-US" sz="1350" b="1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B0B5A16-64EE-6778-FF6E-BDC862246AC2}"/>
              </a:ext>
            </a:extLst>
          </p:cNvPr>
          <p:cNvGrpSpPr/>
          <p:nvPr/>
        </p:nvGrpSpPr>
        <p:grpSpPr>
          <a:xfrm>
            <a:off x="3178854" y="3884483"/>
            <a:ext cx="809767" cy="698075"/>
            <a:chOff x="3273031" y="3162255"/>
            <a:chExt cx="1079689" cy="930766"/>
          </a:xfrm>
        </p:grpSpPr>
        <p:sp>
          <p:nvSpPr>
            <p:cNvPr id="71" name="이등변 삼각형 70">
              <a:extLst>
                <a:ext uri="{FF2B5EF4-FFF2-40B4-BE49-F238E27FC236}">
                  <a16:creationId xmlns:a16="http://schemas.microsoft.com/office/drawing/2014/main" id="{7F2ED5C1-6A57-9837-B252-2AE9985F8CE5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0EADE01-2696-F24B-3811-3186F985F30E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0099893-5626-E461-1EB4-F0FF44F59341}"/>
              </a:ext>
            </a:extLst>
          </p:cNvPr>
          <p:cNvGrpSpPr/>
          <p:nvPr/>
        </p:nvGrpSpPr>
        <p:grpSpPr>
          <a:xfrm>
            <a:off x="3330966" y="3900004"/>
            <a:ext cx="809767" cy="698075"/>
            <a:chOff x="3273031" y="3162255"/>
            <a:chExt cx="1079689" cy="930766"/>
          </a:xfrm>
        </p:grpSpPr>
        <p:sp>
          <p:nvSpPr>
            <p:cNvPr id="74" name="이등변 삼각형 73">
              <a:extLst>
                <a:ext uri="{FF2B5EF4-FFF2-40B4-BE49-F238E27FC236}">
                  <a16:creationId xmlns:a16="http://schemas.microsoft.com/office/drawing/2014/main" id="{0CA7DBCA-73BB-F051-967D-8880B4FD58B4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755AC2-4C70-0906-06F9-D8179EE9D0CC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E643B1CE-AC17-9A55-4637-6854C75B0DF5}"/>
              </a:ext>
            </a:extLst>
          </p:cNvPr>
          <p:cNvGrpSpPr/>
          <p:nvPr/>
        </p:nvGrpSpPr>
        <p:grpSpPr>
          <a:xfrm>
            <a:off x="3491420" y="3900004"/>
            <a:ext cx="809767" cy="698075"/>
            <a:chOff x="3273031" y="3162255"/>
            <a:chExt cx="1079689" cy="930766"/>
          </a:xfrm>
        </p:grpSpPr>
        <p:sp>
          <p:nvSpPr>
            <p:cNvPr id="77" name="이등변 삼각형 76">
              <a:extLst>
                <a:ext uri="{FF2B5EF4-FFF2-40B4-BE49-F238E27FC236}">
                  <a16:creationId xmlns:a16="http://schemas.microsoft.com/office/drawing/2014/main" id="{024C48F3-7DA0-C05A-5F9B-31A58F26BFAF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FC2755-D6AD-7BEB-C45B-50C1079FADB6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ED194B0-A624-44D6-47E6-229E14BCDFA9}"/>
              </a:ext>
            </a:extLst>
          </p:cNvPr>
          <p:cNvGrpSpPr/>
          <p:nvPr/>
        </p:nvGrpSpPr>
        <p:grpSpPr>
          <a:xfrm>
            <a:off x="3627496" y="3900004"/>
            <a:ext cx="809767" cy="698075"/>
            <a:chOff x="3273031" y="3162255"/>
            <a:chExt cx="1079689" cy="930766"/>
          </a:xfrm>
        </p:grpSpPr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A1DDF103-7524-DB8A-6CF9-1CB9B955D657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203D46A-91CC-DDF8-08A9-2A8C6366CAE8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1005370-1D0F-E724-DAFF-B73F7469FE92}"/>
              </a:ext>
            </a:extLst>
          </p:cNvPr>
          <p:cNvGrpSpPr/>
          <p:nvPr/>
        </p:nvGrpSpPr>
        <p:grpSpPr>
          <a:xfrm>
            <a:off x="4980430" y="3884483"/>
            <a:ext cx="809767" cy="698075"/>
            <a:chOff x="3273031" y="3162255"/>
            <a:chExt cx="1079689" cy="930766"/>
          </a:xfrm>
        </p:grpSpPr>
        <p:sp>
          <p:nvSpPr>
            <p:cNvPr id="83" name="이등변 삼각형 82">
              <a:extLst>
                <a:ext uri="{FF2B5EF4-FFF2-40B4-BE49-F238E27FC236}">
                  <a16:creationId xmlns:a16="http://schemas.microsoft.com/office/drawing/2014/main" id="{1B9A8942-B8F8-87E1-40FD-32C7C12627C4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2091912-DE43-B206-A608-981EDCE8A7E8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257EAB-B901-FDBA-4E6C-DE78036CA765}"/>
              </a:ext>
            </a:extLst>
          </p:cNvPr>
          <p:cNvGrpSpPr/>
          <p:nvPr/>
        </p:nvGrpSpPr>
        <p:grpSpPr>
          <a:xfrm>
            <a:off x="5132542" y="3900004"/>
            <a:ext cx="809767" cy="698075"/>
            <a:chOff x="3273031" y="3162255"/>
            <a:chExt cx="1079689" cy="930766"/>
          </a:xfrm>
        </p:grpSpPr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15D8E2F9-ADF3-2EDD-6DEB-FA1351F21B2C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4167100-E0A4-F27A-6D2D-FA0D2EED55AB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070F128-4EAD-76E1-E7A6-FDF55C22561C}"/>
              </a:ext>
            </a:extLst>
          </p:cNvPr>
          <p:cNvGrpSpPr/>
          <p:nvPr/>
        </p:nvGrpSpPr>
        <p:grpSpPr>
          <a:xfrm>
            <a:off x="5292996" y="3900004"/>
            <a:ext cx="809767" cy="698075"/>
            <a:chOff x="3273031" y="3162255"/>
            <a:chExt cx="1079689" cy="930766"/>
          </a:xfrm>
        </p:grpSpPr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93E66541-A19E-37D5-AC21-812002A8D7C3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AB18192-501A-F91A-72EC-B717CB3A3E4B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1FEFB28-E6FC-EB31-2014-8323042CD8B6}"/>
              </a:ext>
            </a:extLst>
          </p:cNvPr>
          <p:cNvGrpSpPr/>
          <p:nvPr/>
        </p:nvGrpSpPr>
        <p:grpSpPr>
          <a:xfrm>
            <a:off x="5429073" y="3900004"/>
            <a:ext cx="809767" cy="698075"/>
            <a:chOff x="3273031" y="3162255"/>
            <a:chExt cx="1079689" cy="930766"/>
          </a:xfrm>
        </p:grpSpPr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7119420B-CB03-4EFB-F43C-F6173C1C526D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1ED129-09F7-6E7A-01B7-4852B2D8C475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A16044B-047D-430F-30D6-5A5596423AF7}"/>
              </a:ext>
            </a:extLst>
          </p:cNvPr>
          <p:cNvCxnSpPr/>
          <p:nvPr/>
        </p:nvCxnSpPr>
        <p:spPr>
          <a:xfrm flipV="1">
            <a:off x="4280086" y="4220124"/>
            <a:ext cx="853864" cy="11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1EB1258-85D9-C691-CADB-78ABE0E8F1CB}"/>
              </a:ext>
            </a:extLst>
          </p:cNvPr>
          <p:cNvSpPr txBox="1"/>
          <p:nvPr/>
        </p:nvSpPr>
        <p:spPr>
          <a:xfrm>
            <a:off x="3152656" y="4758162"/>
            <a:ext cx="391072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           Period </a:t>
            </a:r>
            <a:r>
              <a:rPr lang="ko-KR" altLang="en-US" sz="1350" b="1" dirty="0"/>
              <a:t>당 </a:t>
            </a:r>
            <a:r>
              <a:rPr lang="en-US" altLang="ko-KR" sz="1350" b="1" dirty="0"/>
              <a:t>N</a:t>
            </a:r>
            <a:r>
              <a:rPr lang="ko-KR" altLang="en-US" sz="1350" b="1" dirty="0"/>
              <a:t>개 </a:t>
            </a:r>
            <a:r>
              <a:rPr lang="en-US" altLang="ko-KR" sz="1350" b="1" dirty="0"/>
              <a:t>[</a:t>
            </a:r>
            <a:r>
              <a:rPr lang="ko-KR" altLang="en-US" sz="1350" b="1" dirty="0"/>
              <a:t>주변</a:t>
            </a:r>
            <a:r>
              <a:rPr lang="en-US" altLang="ko-KR" sz="1350" b="1" dirty="0"/>
              <a:t>]</a:t>
            </a:r>
            <a:br>
              <a:rPr lang="en-US" altLang="ko-KR" sz="1350" b="1" dirty="0"/>
            </a:br>
            <a:endParaRPr lang="en-US" altLang="ko-KR" sz="1350" b="1" dirty="0"/>
          </a:p>
          <a:p>
            <a:r>
              <a:rPr lang="en-US" altLang="ko-KR" sz="1350" b="1" dirty="0"/>
              <a:t> </a:t>
            </a:r>
            <a:r>
              <a:rPr lang="en-US" altLang="ko-KR" sz="1350" dirty="0"/>
              <a:t>- N : </a:t>
            </a:r>
            <a:r>
              <a:rPr lang="ko-KR" altLang="en-US" sz="1350" dirty="0"/>
              <a:t>제품군의 수 </a:t>
            </a:r>
            <a:endParaRPr lang="en-US" altLang="ko-KR" sz="1350" dirty="0"/>
          </a:p>
          <a:p>
            <a:r>
              <a:rPr lang="en-US" altLang="ko-KR" sz="1350" dirty="0"/>
              <a:t>- </a:t>
            </a:r>
            <a:r>
              <a:rPr lang="ko-KR" altLang="en-US" sz="1350" dirty="0"/>
              <a:t>기존엔 </a:t>
            </a:r>
            <a:r>
              <a:rPr lang="en-US" altLang="ko-KR" sz="1350" dirty="0"/>
              <a:t>variant</a:t>
            </a:r>
            <a:r>
              <a:rPr lang="ko-KR" altLang="en-US" sz="1350" dirty="0"/>
              <a:t>로 제품 성능의 차이</a:t>
            </a:r>
            <a:br>
              <a:rPr lang="en-US" altLang="ko-KR" sz="1350" dirty="0"/>
            </a:br>
            <a:r>
              <a:rPr lang="en-US" altLang="ko-KR" sz="1350" dirty="0"/>
              <a:t>    [</a:t>
            </a:r>
            <a:r>
              <a:rPr lang="ko-KR" altLang="en-US" sz="1350" dirty="0"/>
              <a:t>동일한 </a:t>
            </a:r>
            <a:r>
              <a:rPr lang="en-US" altLang="ko-KR" sz="1350" dirty="0"/>
              <a:t>core module] + variant module</a:t>
            </a:r>
            <a:endParaRPr lang="ko-KR" altLang="en-US" sz="135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C9C47D6-5ADA-E9E8-14F6-DC8405ED04C4}"/>
              </a:ext>
            </a:extLst>
          </p:cNvPr>
          <p:cNvSpPr txBox="1"/>
          <p:nvPr/>
        </p:nvSpPr>
        <p:spPr>
          <a:xfrm>
            <a:off x="118547" y="3964753"/>
            <a:ext cx="15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</a:t>
            </a:r>
            <a:r>
              <a:rPr lang="en-US" altLang="ko-KR" sz="1200" b="1" baseline="-25000" dirty="0"/>
              <a:t>A</a:t>
            </a:r>
            <a:r>
              <a:rPr lang="en-US" altLang="ko-KR" sz="1200" b="1" dirty="0"/>
              <a:t> = (Core, Variant)</a:t>
            </a:r>
            <a:endParaRPr lang="ko-KR" altLang="en-US" sz="12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CD6B0CD-9135-F254-5C8C-364D7457BB21}"/>
              </a:ext>
            </a:extLst>
          </p:cNvPr>
          <p:cNvCxnSpPr>
            <a:cxnSpLocks/>
          </p:cNvCxnSpPr>
          <p:nvPr/>
        </p:nvCxnSpPr>
        <p:spPr>
          <a:xfrm>
            <a:off x="4218259" y="3048547"/>
            <a:ext cx="838856" cy="820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202B952-C31F-58A0-1F0C-B7D4BE6A3BAB}"/>
              </a:ext>
            </a:extLst>
          </p:cNvPr>
          <p:cNvSpPr txBox="1"/>
          <p:nvPr/>
        </p:nvSpPr>
        <p:spPr>
          <a:xfrm rot="1916462">
            <a:off x="6127088" y="804813"/>
            <a:ext cx="118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본 연구의 핵심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D86B30-865B-747F-D3E1-82D019A99C1B}"/>
              </a:ext>
            </a:extLst>
          </p:cNvPr>
          <p:cNvCxnSpPr>
            <a:cxnSpLocks/>
          </p:cNvCxnSpPr>
          <p:nvPr/>
        </p:nvCxnSpPr>
        <p:spPr>
          <a:xfrm>
            <a:off x="3816578" y="3124555"/>
            <a:ext cx="10738" cy="704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39712CC-7C2E-321B-6E99-BD80E414F547}"/>
              </a:ext>
            </a:extLst>
          </p:cNvPr>
          <p:cNvCxnSpPr>
            <a:cxnSpLocks/>
          </p:cNvCxnSpPr>
          <p:nvPr/>
        </p:nvCxnSpPr>
        <p:spPr>
          <a:xfrm>
            <a:off x="5446317" y="3124555"/>
            <a:ext cx="10738" cy="7045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09A7FF3-839F-1904-C204-EA4F342AB1D1}"/>
              </a:ext>
            </a:extLst>
          </p:cNvPr>
          <p:cNvCxnSpPr>
            <a:cxnSpLocks/>
          </p:cNvCxnSpPr>
          <p:nvPr/>
        </p:nvCxnSpPr>
        <p:spPr>
          <a:xfrm>
            <a:off x="6900702" y="2077703"/>
            <a:ext cx="502487" cy="1138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1AD2B1C-7F48-24D6-FA10-183A2E0E5643}"/>
              </a:ext>
            </a:extLst>
          </p:cNvPr>
          <p:cNvSpPr txBox="1"/>
          <p:nvPr/>
        </p:nvSpPr>
        <p:spPr>
          <a:xfrm>
            <a:off x="7368682" y="1939043"/>
            <a:ext cx="843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: why?</a:t>
            </a:r>
            <a:endParaRPr lang="ko-KR" altLang="en-US" sz="1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314DF6D-999F-D3C2-4DFD-5C87CEB799C9}"/>
              </a:ext>
            </a:extLst>
          </p:cNvPr>
          <p:cNvSpPr txBox="1"/>
          <p:nvPr/>
        </p:nvSpPr>
        <p:spPr>
          <a:xfrm>
            <a:off x="6717644" y="2475527"/>
            <a:ext cx="2138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Supply chain [</a:t>
            </a:r>
            <a:r>
              <a:rPr lang="ko-KR" altLang="en-US" sz="1200" b="1" dirty="0"/>
              <a:t>주요부품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11" name="왼쪽 대괄호 110">
            <a:extLst>
              <a:ext uri="{FF2B5EF4-FFF2-40B4-BE49-F238E27FC236}">
                <a16:creationId xmlns:a16="http://schemas.microsoft.com/office/drawing/2014/main" id="{4A8084CB-9633-E8B0-28BA-B994E43135AA}"/>
              </a:ext>
            </a:extLst>
          </p:cNvPr>
          <p:cNvSpPr/>
          <p:nvPr/>
        </p:nvSpPr>
        <p:spPr>
          <a:xfrm>
            <a:off x="6469440" y="2630041"/>
            <a:ext cx="180266" cy="136918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ysClr val="windowText" lastClr="00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2C5CD8-1AFF-004F-5E16-131062A39AFD}"/>
              </a:ext>
            </a:extLst>
          </p:cNvPr>
          <p:cNvSpPr txBox="1"/>
          <p:nvPr/>
        </p:nvSpPr>
        <p:spPr>
          <a:xfrm>
            <a:off x="6743306" y="3832964"/>
            <a:ext cx="2380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More differentiation &amp; cost   </a:t>
            </a:r>
            <a:endParaRPr lang="ko-KR" altLang="en-US" sz="12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CA3C34E-75F0-E1B9-2EF1-8BC34EA387F2}"/>
              </a:ext>
            </a:extLst>
          </p:cNvPr>
          <p:cNvSpPr txBox="1"/>
          <p:nvPr/>
        </p:nvSpPr>
        <p:spPr>
          <a:xfrm>
            <a:off x="6743305" y="4127483"/>
            <a:ext cx="226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기존 </a:t>
            </a:r>
            <a:r>
              <a:rPr lang="en-US" altLang="ko-KR" sz="1200" b="1" dirty="0"/>
              <a:t>constraint</a:t>
            </a:r>
            <a:r>
              <a:rPr lang="en-US" altLang="ko-KR" sz="1200" dirty="0"/>
              <a:t> </a:t>
            </a:r>
            <a:r>
              <a:rPr lang="ko-KR" altLang="en-US" sz="1200" dirty="0"/>
              <a:t>만 만족하면</a:t>
            </a:r>
            <a:endParaRPr lang="en-US" altLang="ko-KR" sz="1200" dirty="0"/>
          </a:p>
          <a:p>
            <a:r>
              <a:rPr lang="ko-KR" altLang="en-US" sz="1200" dirty="0"/>
              <a:t>더 많은 조합을 통해 </a:t>
            </a:r>
            <a:r>
              <a:rPr lang="en-US" altLang="ko-KR" sz="1200" dirty="0"/>
              <a:t>product</a:t>
            </a:r>
            <a:r>
              <a:rPr lang="ko-KR" altLang="en-US" sz="1200" dirty="0"/>
              <a:t>의 차별을 만들 수 있음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기존 중심 제품을 재사용함에 따른 비용 감소   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DF00482-7199-A6CA-FCFA-DB0FD5860C0C}"/>
              </a:ext>
            </a:extLst>
          </p:cNvPr>
          <p:cNvSpPr txBox="1"/>
          <p:nvPr/>
        </p:nvSpPr>
        <p:spPr>
          <a:xfrm>
            <a:off x="6600065" y="2792775"/>
            <a:ext cx="251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요즘</a:t>
            </a:r>
            <a:r>
              <a:rPr lang="en-US" altLang="ko-KR" sz="1200" dirty="0"/>
              <a:t> </a:t>
            </a:r>
            <a:r>
              <a:rPr lang="ko-KR" altLang="en-US" sz="1200" dirty="0"/>
              <a:t>주요 부품 </a:t>
            </a:r>
            <a:r>
              <a:rPr lang="en-US" altLang="ko-KR" sz="1200" dirty="0"/>
              <a:t>[</a:t>
            </a:r>
            <a:r>
              <a:rPr lang="ko-KR" altLang="en-US" sz="1200" dirty="0"/>
              <a:t>반도체 프로세서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ko-KR" altLang="en-US" sz="1200" b="1" dirty="0">
                <a:solidFill>
                  <a:srgbClr val="002060"/>
                </a:solidFill>
              </a:rPr>
              <a:t>물량</a:t>
            </a:r>
            <a:r>
              <a:rPr lang="en-US" altLang="ko-KR" sz="1200" b="1" dirty="0">
                <a:solidFill>
                  <a:srgbClr val="002060"/>
                </a:solidFill>
              </a:rPr>
              <a:t>/disruption/cost/</a:t>
            </a:r>
            <a:r>
              <a:rPr lang="ko-KR" altLang="en-US" sz="1200" b="1" dirty="0">
                <a:solidFill>
                  <a:srgbClr val="002060"/>
                </a:solidFill>
              </a:rPr>
              <a:t> </a:t>
            </a:r>
            <a:r>
              <a:rPr lang="en-US" altLang="ko-KR" sz="1200" b="1" dirty="0">
                <a:solidFill>
                  <a:srgbClr val="002060"/>
                </a:solidFill>
              </a:rPr>
              <a:t>variance </a:t>
            </a:r>
            <a:r>
              <a:rPr lang="ko-KR" altLang="en-US" sz="1200" dirty="0"/>
              <a:t>등의 이유로</a:t>
            </a:r>
            <a:r>
              <a:rPr lang="en-US" altLang="ko-KR" sz="1200" dirty="0"/>
              <a:t>, </a:t>
            </a:r>
            <a:r>
              <a:rPr lang="ko-KR" altLang="en-US" sz="1200" dirty="0"/>
              <a:t>동일 판매 제품군에 동일한 </a:t>
            </a:r>
            <a:r>
              <a:rPr lang="en-US" altLang="ko-KR" sz="1200" dirty="0"/>
              <a:t>SOTA</a:t>
            </a:r>
            <a:r>
              <a:rPr lang="ko-KR" altLang="en-US" sz="1200" dirty="0"/>
              <a:t>를 사용하지 않음</a:t>
            </a:r>
            <a:endParaRPr lang="en-US" altLang="ko-KR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041CC8-BC96-7AE0-F3AC-D157AF65E8CF}"/>
              </a:ext>
            </a:extLst>
          </p:cNvPr>
          <p:cNvCxnSpPr>
            <a:cxnSpLocks/>
          </p:cNvCxnSpPr>
          <p:nvPr/>
        </p:nvCxnSpPr>
        <p:spPr>
          <a:xfrm rot="5400000">
            <a:off x="4209170" y="3048548"/>
            <a:ext cx="838856" cy="82067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934686-99CC-0C99-2DC4-8967DFD0735C}"/>
              </a:ext>
            </a:extLst>
          </p:cNvPr>
          <p:cNvGrpSpPr/>
          <p:nvPr/>
        </p:nvGrpSpPr>
        <p:grpSpPr>
          <a:xfrm>
            <a:off x="1980728" y="3909005"/>
            <a:ext cx="809767" cy="698075"/>
            <a:chOff x="3273031" y="3162255"/>
            <a:chExt cx="1079689" cy="930766"/>
          </a:xfrm>
        </p:grpSpPr>
        <p:sp>
          <p:nvSpPr>
            <p:cNvPr id="13" name="이등변 삼각형 7">
              <a:extLst>
                <a:ext uri="{FF2B5EF4-FFF2-40B4-BE49-F238E27FC236}">
                  <a16:creationId xmlns:a16="http://schemas.microsoft.com/office/drawing/2014/main" id="{A4CB68D3-DBE7-DFAB-79A8-2093410B70D9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8F8DE3-B057-4263-7BBC-27767B767C60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FD1634-FC6E-8E40-AA95-EDB706635E70}"/>
              </a:ext>
            </a:extLst>
          </p:cNvPr>
          <p:cNvGrpSpPr/>
          <p:nvPr/>
        </p:nvGrpSpPr>
        <p:grpSpPr>
          <a:xfrm>
            <a:off x="2180425" y="3909005"/>
            <a:ext cx="809767" cy="698075"/>
            <a:chOff x="3273031" y="3162255"/>
            <a:chExt cx="1079689" cy="930766"/>
          </a:xfrm>
        </p:grpSpPr>
        <p:sp>
          <p:nvSpPr>
            <p:cNvPr id="18" name="이등변 삼각형 7">
              <a:extLst>
                <a:ext uri="{FF2B5EF4-FFF2-40B4-BE49-F238E27FC236}">
                  <a16:creationId xmlns:a16="http://schemas.microsoft.com/office/drawing/2014/main" id="{86696CD3-38FA-55BF-A235-FB6D565EA70F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A40E37-8076-9D8A-B732-AACF0CD7FB63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990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8C1A8D-1240-5CB6-EE5D-88AABB76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3E6E06-FEDD-1335-41B3-A3FA9C0A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321F2-A171-FA58-0E1F-F5678099CBC1}"/>
              </a:ext>
            </a:extLst>
          </p:cNvPr>
          <p:cNvSpPr txBox="1"/>
          <p:nvPr/>
        </p:nvSpPr>
        <p:spPr>
          <a:xfrm>
            <a:off x="256615" y="169395"/>
            <a:ext cx="8756756" cy="57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지금 해야 하는 일 </a:t>
            </a:r>
            <a:r>
              <a:rPr lang="en-US" altLang="ko-KR" sz="2400" b="1" dirty="0"/>
              <a:t>list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66393-AF0E-E645-A8B2-B8C436765F59}"/>
              </a:ext>
            </a:extLst>
          </p:cNvPr>
          <p:cNvSpPr txBox="1"/>
          <p:nvPr/>
        </p:nvSpPr>
        <p:spPr>
          <a:xfrm>
            <a:off x="676836" y="919267"/>
            <a:ext cx="6638365" cy="19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b="1" dirty="0">
                <a:solidFill>
                  <a:srgbClr val="C00000"/>
                </a:solidFill>
              </a:rPr>
              <a:t>일단 모델링까지 일단 한번 돌려보고 나서 판단을 해보자</a:t>
            </a:r>
            <a:r>
              <a:rPr lang="en-US" altLang="ko-KR" sz="1400" b="1" dirty="0"/>
              <a:t>. [</a:t>
            </a:r>
            <a:r>
              <a:rPr lang="ko-KR" altLang="en-US" sz="1400" b="1" dirty="0"/>
              <a:t>진행완료</a:t>
            </a:r>
            <a:r>
              <a:rPr lang="en-US" altLang="ko-KR" sz="1400" b="1" dirty="0"/>
              <a:t>]</a:t>
            </a:r>
            <a:br>
              <a:rPr lang="en-US" altLang="ko-KR" sz="1400" b="1" dirty="0"/>
            </a:br>
            <a:r>
              <a:rPr lang="en-US" altLang="ko-KR" sz="1400" b="1" dirty="0">
                <a:sym typeface="Wingdings" pitchFamily="2" charset="2"/>
              </a:rPr>
              <a:t> </a:t>
            </a:r>
            <a:r>
              <a:rPr lang="ko-KR" altLang="en-US" sz="1400" b="1" dirty="0">
                <a:sym typeface="Wingdings" pitchFamily="2" charset="2"/>
              </a:rPr>
              <a:t>차이는 있음</a:t>
            </a:r>
            <a:r>
              <a:rPr lang="en-US" altLang="ko-KR" sz="1400" b="1" dirty="0">
                <a:sym typeface="Wingdings" pitchFamily="2" charset="2"/>
              </a:rPr>
              <a:t>. [</a:t>
            </a:r>
            <a:r>
              <a:rPr lang="ko-KR" altLang="en-US" sz="1400" b="1" dirty="0">
                <a:sym typeface="Wingdings" pitchFamily="2" charset="2"/>
              </a:rPr>
              <a:t>매번 </a:t>
            </a:r>
            <a:r>
              <a:rPr lang="en-US" altLang="ko-KR" sz="1400" b="1" dirty="0">
                <a:sym typeface="Wingdings" pitchFamily="2" charset="2"/>
              </a:rPr>
              <a:t>SOTA </a:t>
            </a:r>
            <a:r>
              <a:rPr lang="ko-KR" altLang="en-US" sz="1400" b="1" dirty="0" err="1">
                <a:sym typeface="Wingdings" pitchFamily="2" charset="2"/>
              </a:rPr>
              <a:t>를</a:t>
            </a:r>
            <a:r>
              <a:rPr lang="ko-KR" altLang="en-US" sz="1400" b="1" dirty="0">
                <a:sym typeface="Wingdings" pitchFamily="2" charset="2"/>
              </a:rPr>
              <a:t> 가지고 제품군을 </a:t>
            </a:r>
            <a:r>
              <a:rPr lang="ko-KR" altLang="en-US" sz="1400" b="1" dirty="0" err="1">
                <a:sym typeface="Wingdings" pitchFamily="2" charset="2"/>
              </a:rPr>
              <a:t>형성하는것이</a:t>
            </a:r>
            <a:r>
              <a:rPr lang="ko-KR" altLang="en-US" sz="1400" b="1" dirty="0">
                <a:sym typeface="Wingdings" pitchFamily="2" charset="2"/>
              </a:rPr>
              <a:t> 최적은 아님</a:t>
            </a:r>
            <a:r>
              <a:rPr lang="en-US" altLang="ko-KR" sz="1400" b="1" dirty="0">
                <a:sym typeface="Wingdings" pitchFamily="2" charset="2"/>
              </a:rPr>
              <a:t>]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>
                <a:solidFill>
                  <a:srgbClr val="C00000"/>
                </a:solidFill>
              </a:rPr>
              <a:t>Performance</a:t>
            </a:r>
            <a:r>
              <a:rPr lang="ko-KR" altLang="en-US" sz="1400" b="1" dirty="0">
                <a:solidFill>
                  <a:srgbClr val="C00000"/>
                </a:solidFill>
              </a:rPr>
              <a:t>가 정확히 무엇인지</a:t>
            </a:r>
            <a:r>
              <a:rPr lang="en-US" altLang="ko-KR" sz="1400" b="1" dirty="0"/>
              <a:t> [</a:t>
            </a:r>
            <a:r>
              <a:rPr lang="ko-KR" altLang="en-US" sz="1400" b="1" dirty="0"/>
              <a:t>단순 성능</a:t>
            </a:r>
            <a:r>
              <a:rPr lang="en-US" altLang="ko-KR" sz="1400" b="1" dirty="0"/>
              <a:t>?</a:t>
            </a:r>
            <a:r>
              <a:rPr lang="ko-KR" altLang="en-US" sz="1400" b="1" dirty="0"/>
              <a:t>이 아니라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어떤 요구사항을 충족</a:t>
            </a:r>
            <a:r>
              <a:rPr lang="en-US" altLang="ko-KR" sz="1400" b="1" dirty="0"/>
              <a:t>]</a:t>
            </a:r>
            <a:br>
              <a:rPr lang="en-US" altLang="ko-KR" sz="1400" b="1" dirty="0"/>
            </a:br>
            <a:r>
              <a:rPr lang="ko-KR" altLang="en-US" sz="1400" b="1" dirty="0"/>
              <a:t>에 대해서 좀 더 구체적으로 깊이 파고들어봐라</a:t>
            </a:r>
            <a:r>
              <a:rPr lang="en-US" altLang="ko-KR" sz="14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/>
              <a:t>Performance &amp; demand </a:t>
            </a:r>
            <a:r>
              <a:rPr lang="ko-KR" altLang="en-US" sz="1400" b="1" dirty="0"/>
              <a:t>사이의 관계 및 </a:t>
            </a:r>
            <a:r>
              <a:rPr lang="en-US" altLang="ko-KR" sz="1400" b="1" dirty="0"/>
              <a:t>demand </a:t>
            </a:r>
            <a:r>
              <a:rPr lang="ko-KR" altLang="en-US" sz="1400" b="1" dirty="0"/>
              <a:t>모델링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 b="1" dirty="0"/>
              <a:t>Cost</a:t>
            </a:r>
            <a:r>
              <a:rPr lang="ko-KR" altLang="en-US" sz="1400" b="1" dirty="0"/>
              <a:t> 측면에서 </a:t>
            </a:r>
            <a:r>
              <a:rPr lang="en-US" altLang="ko-KR" sz="1400" b="1" dirty="0"/>
              <a:t>supply </a:t>
            </a:r>
            <a:r>
              <a:rPr lang="ko-KR" altLang="en-US" sz="1400" b="1" dirty="0"/>
              <a:t>측면을 고려할지에 대한 유무</a:t>
            </a:r>
            <a:endParaRPr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330C4-63CC-501B-58B1-5D083DA70774}"/>
              </a:ext>
            </a:extLst>
          </p:cNvPr>
          <p:cNvSpPr txBox="1"/>
          <p:nvPr/>
        </p:nvSpPr>
        <p:spPr>
          <a:xfrm>
            <a:off x="568640" y="2995286"/>
            <a:ext cx="78985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[core , variant]모듈로 제품이 구성되어있고, 이런 제품군 (product family)의 performance를 변화함에 따른 market positioning을 최적화 하려고 하는 상황인데, </a:t>
            </a:r>
          </a:p>
          <a:p>
            <a:endParaRPr lang="ko-Kore-KR" altLang="en-US" dirty="0"/>
          </a:p>
          <a:p>
            <a:r>
              <a:rPr lang="ko-Kore-KR" altLang="en-US" dirty="0"/>
              <a:t>어떻게 보면 제품의 module selection을 통해, 제품군을 각 시장 [market segment]에 최적화 및 포지셔닝 하는 기존의 논문 [제품군 디자인에 대한]</a:t>
            </a:r>
          </a:p>
          <a:p>
            <a:r>
              <a:rPr lang="ko-Kore-KR" altLang="en-US" dirty="0"/>
              <a:t>+ </a:t>
            </a:r>
          </a:p>
          <a:p>
            <a:r>
              <a:rPr lang="ko-Kore-KR" altLang="en-US" dirty="0"/>
              <a:t>성능에 따라 [가격이 동일하다면] 소비자의 수요가 달라지는 dynamic 상황[markov property]을 고려한 의사결정</a:t>
            </a:r>
          </a:p>
          <a:p>
            <a:endParaRPr lang="ko-Kore-KR" altLang="en-US" dirty="0"/>
          </a:p>
          <a:p>
            <a:r>
              <a:rPr lang="ko-Kore-KR" altLang="en-US" dirty="0"/>
              <a:t>즉, 기존엔 보통 지표를 utilty 혹은 utility per cost로 하여, </a:t>
            </a:r>
            <a:r>
              <a:rPr lang="ko-Kore-KR" altLang="en-US" dirty="0">
                <a:highlight>
                  <a:srgbClr val="FFFF00"/>
                </a:highlight>
              </a:rPr>
              <a:t>각 market segment마다의 수요 혹은 quantity는 일정 (동일) 하다는 가정하에 의사결정을했는데</a:t>
            </a:r>
            <a:r>
              <a:rPr lang="ko-Kore-KR" altLang="en-US" dirty="0"/>
              <a:t>, 저는 "소비자의 다이나믹한 의사결정을 반영한" 제품군 디자인 [module selection]을 하고 싶다고 주장하면요!</a:t>
            </a:r>
          </a:p>
        </p:txBody>
      </p:sp>
    </p:spTree>
    <p:extLst>
      <p:ext uri="{BB962C8B-B14F-4D97-AF65-F5344CB8AC3E}">
        <p14:creationId xmlns:p14="http://schemas.microsoft.com/office/powerpoint/2010/main" val="376492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6F00B-8732-868D-71A9-BBBA9019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E5DD37-7BA1-A257-CA89-0950BF13D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4D000-B57C-B275-B19F-61590BDC52E0}"/>
              </a:ext>
            </a:extLst>
          </p:cNvPr>
          <p:cNvSpPr txBox="1"/>
          <p:nvPr/>
        </p:nvSpPr>
        <p:spPr>
          <a:xfrm>
            <a:off x="256615" y="32548"/>
            <a:ext cx="583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What is performance?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E25AE-8E96-2DED-9952-B323C6D15048}"/>
              </a:ext>
            </a:extLst>
          </p:cNvPr>
          <p:cNvSpPr txBox="1"/>
          <p:nvPr/>
        </p:nvSpPr>
        <p:spPr>
          <a:xfrm>
            <a:off x="454532" y="401880"/>
            <a:ext cx="730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Weight of importance (Customer requirement) ? </a:t>
            </a:r>
          </a:p>
          <a:p>
            <a:r>
              <a:rPr lang="ko-KR" altLang="en-US" b="1" dirty="0"/>
              <a:t>너무 </a:t>
            </a:r>
            <a:r>
              <a:rPr lang="en-US" altLang="ko-KR" b="1" dirty="0"/>
              <a:t>weight</a:t>
            </a:r>
            <a:r>
              <a:rPr lang="ko-KR" altLang="en-US" b="1" dirty="0"/>
              <a:t>로 싸잡아서 하나로 보려고 </a:t>
            </a:r>
            <a:r>
              <a:rPr lang="ko-KR" altLang="en-US" b="1" dirty="0" err="1"/>
              <a:t>하는것은</a:t>
            </a:r>
            <a:r>
              <a:rPr lang="ko-KR" altLang="en-US" b="1" dirty="0"/>
              <a:t> 아닐까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74C65-4AD1-ADFD-7369-F295089C36BA}"/>
              </a:ext>
            </a:extLst>
          </p:cNvPr>
          <p:cNvSpPr txBox="1"/>
          <p:nvPr/>
        </p:nvSpPr>
        <p:spPr>
          <a:xfrm>
            <a:off x="454532" y="1108962"/>
            <a:ext cx="7300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종합적인 퍼포먼스에 대한 정의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얼마나 각 </a:t>
            </a:r>
            <a:r>
              <a:rPr lang="en-US" altLang="ko-KR" dirty="0"/>
              <a:t>customer requirement </a:t>
            </a:r>
            <a:r>
              <a:rPr lang="ko-KR" altLang="en-US" dirty="0"/>
              <a:t>마다 원하는 정도를 넘어섰는가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가령 카메라 모델의 스펙을 </a:t>
            </a:r>
            <a:r>
              <a:rPr lang="en-US" altLang="ko-KR" dirty="0"/>
              <a:t>10 </a:t>
            </a:r>
            <a:r>
              <a:rPr lang="ko-KR" altLang="en-US" dirty="0"/>
              <a:t>원했는데 </a:t>
            </a:r>
            <a:r>
              <a:rPr lang="en-US" altLang="ko-KR" dirty="0"/>
              <a:t>15</a:t>
            </a:r>
            <a:r>
              <a:rPr lang="ko-KR" altLang="en-US" dirty="0" err="1"/>
              <a:t>를</a:t>
            </a:r>
            <a:r>
              <a:rPr lang="ko-KR" altLang="en-US" dirty="0"/>
              <a:t> 했다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sym typeface="Wingdings" pitchFamily="2" charset="2"/>
              </a:rPr>
              <a:t>기존엔 </a:t>
            </a:r>
            <a:r>
              <a:rPr lang="en-US" altLang="ko-KR" dirty="0" err="1">
                <a:sym typeface="Wingdings" pitchFamily="2" charset="2"/>
              </a:rPr>
              <a:t>Overspec</a:t>
            </a:r>
            <a:r>
              <a:rPr lang="ko-KR" altLang="en-US" dirty="0" err="1">
                <a:sym typeface="Wingdings" pitchFamily="2" charset="2"/>
              </a:rPr>
              <a:t>으로</a:t>
            </a:r>
            <a:r>
              <a:rPr lang="ko-KR" altLang="en-US" dirty="0">
                <a:sym typeface="Wingdings" pitchFamily="2" charset="2"/>
              </a:rPr>
              <a:t> 간주했으나</a:t>
            </a:r>
            <a:r>
              <a:rPr lang="en-US" altLang="ko-KR" dirty="0">
                <a:sym typeface="Wingdings" pitchFamily="2" charset="2"/>
              </a:rPr>
              <a:t>,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altLang="ko-KR" dirty="0">
                <a:sym typeface="Wingdings" pitchFamily="2" charset="2"/>
              </a:rPr>
              <a:t>positioning</a:t>
            </a:r>
            <a:r>
              <a:rPr lang="ko-KR" altLang="en-US" dirty="0">
                <a:sym typeface="Wingdings" pitchFamily="2" charset="2"/>
              </a:rPr>
              <a:t>상으론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같은 가격 대비 더 좋은 퍼포먼스를 내므로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달라짐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ko-KR" altLang="en-US" dirty="0">
                <a:sym typeface="Wingdings" pitchFamily="2" charset="2"/>
              </a:rPr>
              <a:t>이런 식으로 각 </a:t>
            </a:r>
            <a:r>
              <a:rPr lang="en-US" altLang="ko-KR" dirty="0">
                <a:sym typeface="Wingdings" pitchFamily="2" charset="2"/>
              </a:rPr>
              <a:t>CR</a:t>
            </a:r>
            <a:r>
              <a:rPr lang="ko-KR" altLang="en-US" dirty="0">
                <a:sym typeface="Wingdings" pitchFamily="2" charset="2"/>
              </a:rPr>
              <a:t>들의 정도의 차이를 종합적으로 판단하여 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Performance = w1 *c1 + … </a:t>
            </a:r>
            <a:r>
              <a:rPr lang="en-US" altLang="ko-KR" dirty="0" err="1">
                <a:sym typeface="Wingdings" pitchFamily="2" charset="2"/>
              </a:rPr>
              <a:t>wn</a:t>
            </a:r>
            <a:r>
              <a:rPr lang="en-US" altLang="ko-KR" dirty="0">
                <a:sym typeface="Wingdings" pitchFamily="2" charset="2"/>
              </a:rPr>
              <a:t>*</a:t>
            </a:r>
            <a:r>
              <a:rPr lang="en-US" altLang="ko-KR" dirty="0" err="1">
                <a:sym typeface="Wingdings" pitchFamily="2" charset="2"/>
              </a:rPr>
              <a:t>cn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으로</a:t>
            </a:r>
            <a:r>
              <a:rPr lang="ko-KR" altLang="en-US" dirty="0">
                <a:sym typeface="Wingdings" pitchFamily="2" charset="2"/>
              </a:rPr>
              <a:t> 차이를 파악해야 하나</a:t>
            </a:r>
            <a:r>
              <a:rPr lang="en-US" altLang="ko-KR" dirty="0">
                <a:sym typeface="Wingdings" pitchFamily="2" charset="2"/>
              </a:rPr>
              <a:t>?</a:t>
            </a:r>
          </a:p>
          <a:p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b="1" dirty="0">
                <a:sym typeface="Wingdings" pitchFamily="2" charset="2"/>
              </a:rPr>
              <a:t>--&gt; </a:t>
            </a:r>
            <a:r>
              <a:rPr lang="ko-KR" altLang="en-US" b="1" dirty="0">
                <a:sym typeface="Wingdings" pitchFamily="2" charset="2"/>
              </a:rPr>
              <a:t>너무 </a:t>
            </a:r>
            <a:r>
              <a:rPr lang="en-US" altLang="ko-KR" b="1" dirty="0">
                <a:sym typeface="Wingdings" pitchFamily="2" charset="2"/>
              </a:rPr>
              <a:t>weigh</a:t>
            </a:r>
            <a:r>
              <a:rPr lang="ko-KR" altLang="en-US" b="1" dirty="0">
                <a:sym typeface="Wingdings" pitchFamily="2" charset="2"/>
              </a:rPr>
              <a:t>로 치부하려고 하는 느낌이 든다</a:t>
            </a:r>
            <a:r>
              <a:rPr lang="en-US" altLang="ko-KR" b="1" dirty="0">
                <a:sym typeface="Wingdings" pitchFamily="2" charset="2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7C481-BF06-9BAB-B8DD-DE862B00A59F}"/>
              </a:ext>
            </a:extLst>
          </p:cNvPr>
          <p:cNvSpPr txBox="1"/>
          <p:nvPr/>
        </p:nvSpPr>
        <p:spPr>
          <a:xfrm>
            <a:off x="487842" y="4271710"/>
            <a:ext cx="8246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dirty="0"/>
              <a:t>결론은</a:t>
            </a:r>
            <a:r>
              <a:rPr lang="en-US" altLang="ko-Kore-KR" dirty="0"/>
              <a:t>, </a:t>
            </a:r>
            <a:r>
              <a:rPr lang="ko-Kore-KR" altLang="en-US" dirty="0"/>
              <a:t>어떤 </a:t>
            </a:r>
            <a:r>
              <a:rPr lang="en-US" altLang="ko-Kore-KR" dirty="0"/>
              <a:t>module selection</a:t>
            </a:r>
            <a:r>
              <a:rPr lang="ko-Kore-KR" altLang="en-US" dirty="0"/>
              <a:t>하는지에 따라서</a:t>
            </a:r>
            <a:r>
              <a:rPr lang="en-US" altLang="ko-Kore-KR" dirty="0"/>
              <a:t>, </a:t>
            </a:r>
          </a:p>
          <a:p>
            <a:r>
              <a:rPr lang="ko-Kore-KR" altLang="en-US" dirty="0"/>
              <a:t>소비자가 원하는 </a:t>
            </a:r>
            <a:r>
              <a:rPr lang="en-US" altLang="ko-Kore-KR" dirty="0"/>
              <a:t>target</a:t>
            </a:r>
            <a:r>
              <a:rPr lang="ko-Kore-KR" altLang="en-US" dirty="0"/>
              <a:t> </a:t>
            </a:r>
            <a:r>
              <a:rPr lang="en-US" altLang="ko-Kore-KR" dirty="0"/>
              <a:t>spec</a:t>
            </a:r>
            <a:r>
              <a:rPr lang="ko-Kore-KR" altLang="en-US" dirty="0"/>
              <a:t>보다 높고 낮음이 결정되고</a:t>
            </a:r>
            <a:r>
              <a:rPr lang="en-US" altLang="ko-Kore-KR" dirty="0"/>
              <a:t> 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기존엔 어떠한 </a:t>
            </a:r>
            <a:r>
              <a:rPr lang="en-US" altLang="ko-KR" dirty="0"/>
              <a:t>at least </a:t>
            </a:r>
            <a:r>
              <a:rPr lang="ko-KR" altLang="en-US" dirty="0"/>
              <a:t>개념의 최소이지만</a:t>
            </a:r>
            <a:r>
              <a:rPr lang="en-US" altLang="ko-KR" dirty="0"/>
              <a:t>, </a:t>
            </a:r>
            <a:r>
              <a:rPr lang="ko-KR" altLang="en-US" dirty="0"/>
              <a:t>그 이상으로 했을 시에 </a:t>
            </a:r>
            <a:r>
              <a:rPr lang="en-US" altLang="ko-KR" dirty="0"/>
              <a:t>over-design</a:t>
            </a:r>
            <a:r>
              <a:rPr lang="ko-KR" altLang="en-US" dirty="0" err="1"/>
              <a:t>으로</a:t>
            </a:r>
            <a:r>
              <a:rPr lang="ko-KR" altLang="en-US" dirty="0"/>
              <a:t> 생각하였다면</a:t>
            </a:r>
            <a:r>
              <a:rPr lang="en-US" altLang="ko-KR" dirty="0"/>
              <a:t>, </a:t>
            </a:r>
            <a:r>
              <a:rPr lang="ko-KR" altLang="en-US" dirty="0"/>
              <a:t>지금은 </a:t>
            </a:r>
            <a:r>
              <a:rPr lang="en-US" altLang="ko-KR" dirty="0"/>
              <a:t>overall</a:t>
            </a:r>
            <a:r>
              <a:rPr lang="ko-KR" altLang="en-US" dirty="0"/>
              <a:t>로 인한 고객의 전체 종합 지표인 </a:t>
            </a:r>
            <a:r>
              <a:rPr lang="en-US" altLang="ko-KR" dirty="0"/>
              <a:t>performance</a:t>
            </a:r>
            <a:r>
              <a:rPr lang="ko-KR" altLang="en-US" dirty="0" err="1"/>
              <a:t>를</a:t>
            </a:r>
            <a:r>
              <a:rPr lang="ko-KR" altLang="en-US" dirty="0"/>
              <a:t> 기준으로 </a:t>
            </a:r>
            <a:r>
              <a:rPr lang="en-US" altLang="ko-KR" dirty="0"/>
              <a:t>positioning</a:t>
            </a:r>
            <a:r>
              <a:rPr lang="ko-KR" altLang="en-US" dirty="0"/>
              <a:t>을 할 수 있지 않을까</a:t>
            </a:r>
            <a:r>
              <a:rPr lang="en-US" altLang="ko-KR" dirty="0"/>
              <a:t>?</a:t>
            </a:r>
            <a:endParaRPr lang="en-US" altLang="ko-KR" b="1" dirty="0"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E1E4E-3234-5143-8E3E-19D8B57B9A93}"/>
              </a:ext>
            </a:extLst>
          </p:cNvPr>
          <p:cNvSpPr txBox="1"/>
          <p:nvPr/>
        </p:nvSpPr>
        <p:spPr>
          <a:xfrm>
            <a:off x="487842" y="5809789"/>
            <a:ext cx="824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어떤 </a:t>
            </a:r>
            <a:r>
              <a:rPr lang="en-US" altLang="ko-KR" dirty="0">
                <a:sym typeface="Wingdings" pitchFamily="2" charset="2"/>
              </a:rPr>
              <a:t>module selection</a:t>
            </a:r>
            <a:r>
              <a:rPr lang="ko-KR" altLang="en-US" dirty="0">
                <a:sym typeface="Wingdings" pitchFamily="2" charset="2"/>
              </a:rPr>
              <a:t>을 하는지에 따라서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같은 </a:t>
            </a:r>
            <a:r>
              <a:rPr lang="en-US" altLang="ko-KR" dirty="0">
                <a:sym typeface="Wingdings" pitchFamily="2" charset="2"/>
              </a:rPr>
              <a:t>performance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낼 때의 </a:t>
            </a:r>
            <a:r>
              <a:rPr lang="en-US" altLang="ko-KR" dirty="0">
                <a:sym typeface="Wingdings" pitchFamily="2" charset="2"/>
              </a:rPr>
              <a:t>cost</a:t>
            </a:r>
            <a:r>
              <a:rPr lang="ko-KR" altLang="en-US" dirty="0">
                <a:sym typeface="Wingdings" pitchFamily="2" charset="2"/>
              </a:rPr>
              <a:t> 가 달라지고</a:t>
            </a:r>
            <a:r>
              <a:rPr lang="en-US" altLang="ko-KR" dirty="0">
                <a:sym typeface="Wingdings" pitchFamily="2" charset="2"/>
              </a:rPr>
              <a:t>,  </a:t>
            </a:r>
            <a:r>
              <a:rPr lang="ko-KR" altLang="en-US" dirty="0">
                <a:sym typeface="Wingdings" pitchFamily="2" charset="2"/>
              </a:rPr>
              <a:t>혹은 그 이상 </a:t>
            </a:r>
            <a:r>
              <a:rPr lang="en-US" altLang="ko-KR" dirty="0">
                <a:sym typeface="Wingdings" pitchFamily="2" charset="2"/>
              </a:rPr>
              <a:t>[market positioning]</a:t>
            </a:r>
            <a:r>
              <a:rPr lang="ko-KR" altLang="en-US" dirty="0">
                <a:sym typeface="Wingdings" pitchFamily="2" charset="2"/>
              </a:rPr>
              <a:t>이 달라질 수 있음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b="1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442539-8268-A213-7806-A6A77C1FE162}"/>
              </a:ext>
            </a:extLst>
          </p:cNvPr>
          <p:cNvSpPr txBox="1"/>
          <p:nvPr/>
        </p:nvSpPr>
        <p:spPr>
          <a:xfrm>
            <a:off x="8734097" y="3163678"/>
            <a:ext cx="313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b="1" dirty="0">
                <a:sym typeface="Wingdings" pitchFamily="2" charset="2"/>
              </a:rPr>
              <a:t>무한정으로 높이면 좋은가</a:t>
            </a:r>
            <a:r>
              <a:rPr lang="en-US" altLang="ko-Kore-KR" b="1" dirty="0">
                <a:sym typeface="Wingdings" pitchFamily="2" charset="2"/>
              </a:rPr>
              <a:t>?</a:t>
            </a:r>
            <a:endParaRPr lang="en-US" altLang="ko-KR" b="1" dirty="0">
              <a:sym typeface="Wingdings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3509E-9637-5015-4F55-4E781730190D}"/>
              </a:ext>
            </a:extLst>
          </p:cNvPr>
          <p:cNvSpPr txBox="1"/>
          <p:nvPr/>
        </p:nvSpPr>
        <p:spPr>
          <a:xfrm>
            <a:off x="9050392" y="276681"/>
            <a:ext cx="28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b="1" dirty="0">
                <a:sym typeface="Wingdings" pitchFamily="2" charset="2"/>
              </a:rPr>
              <a:t>한계효용의 체감의 법칙</a:t>
            </a:r>
            <a:endParaRPr lang="en-US" altLang="ko-KR" b="1" dirty="0">
              <a:sym typeface="Wingdings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0593B5-2151-FB2A-9219-3B53F56E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08" y="891751"/>
            <a:ext cx="2444191" cy="20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8D6DB-7BCD-8795-7C78-5ED37DD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4F3FD-6AE6-801D-F84B-7050AE6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62149E-A043-836D-280B-6D3CCCC0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996" y="1089313"/>
            <a:ext cx="914307" cy="120576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8A070F-8269-7AD1-333B-BFF93E6765E5}"/>
              </a:ext>
            </a:extLst>
          </p:cNvPr>
          <p:cNvSpPr/>
          <p:nvPr/>
        </p:nvSpPr>
        <p:spPr>
          <a:xfrm>
            <a:off x="3712815" y="703317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New processor (platform)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2F524F-BD07-B826-D76C-F1D133370F86}"/>
              </a:ext>
            </a:extLst>
          </p:cNvPr>
          <p:cNvSpPr/>
          <p:nvPr/>
        </p:nvSpPr>
        <p:spPr>
          <a:xfrm>
            <a:off x="3964078" y="2681110"/>
            <a:ext cx="1975059" cy="30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ore-KR" b="1" dirty="0">
                <a:solidFill>
                  <a:schemeClr val="tx1"/>
                </a:solidFill>
              </a:rPr>
              <a:t>Decision to change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ECF4AD-3D43-DBE0-6D55-719E9D27B5E2}"/>
              </a:ext>
            </a:extLst>
          </p:cNvPr>
          <p:cNvGrpSpPr/>
          <p:nvPr/>
        </p:nvGrpSpPr>
        <p:grpSpPr>
          <a:xfrm>
            <a:off x="532182" y="1425071"/>
            <a:ext cx="2821755" cy="1470729"/>
            <a:chOff x="729529" y="1931742"/>
            <a:chExt cx="2821755" cy="147072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F463F5-7BC7-F4C5-584A-04CBF474F83C}"/>
                </a:ext>
              </a:extLst>
            </p:cNvPr>
            <p:cNvSpPr/>
            <p:nvPr/>
          </p:nvSpPr>
          <p:spPr>
            <a:xfrm>
              <a:off x="729529" y="1931744"/>
              <a:ext cx="1392643" cy="715778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8C7D84-6D71-E52E-2D29-2CEEC7D925EA}"/>
                </a:ext>
              </a:extLst>
            </p:cNvPr>
            <p:cNvSpPr/>
            <p:nvPr/>
          </p:nvSpPr>
          <p:spPr>
            <a:xfrm>
              <a:off x="2158640" y="1931742"/>
              <a:ext cx="1392644" cy="715779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Max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C34CE87-1AF0-E32B-411A-CFEFCE385B31}"/>
                </a:ext>
              </a:extLst>
            </p:cNvPr>
            <p:cNvSpPr/>
            <p:nvPr/>
          </p:nvSpPr>
          <p:spPr>
            <a:xfrm>
              <a:off x="729529" y="1931742"/>
              <a:ext cx="2821755" cy="147072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A42E17-1EE4-449F-5502-82FA76E4A960}"/>
                </a:ext>
              </a:extLst>
            </p:cNvPr>
            <p:cNvSpPr/>
            <p:nvPr/>
          </p:nvSpPr>
          <p:spPr>
            <a:xfrm>
              <a:off x="729529" y="2660034"/>
              <a:ext cx="1392643" cy="715778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endParaRPr kumimoji="1" lang="en-US" altLang="ko-Kore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ore-KR" sz="1600" b="1" dirty="0">
                  <a:solidFill>
                    <a:schemeClr val="tx1"/>
                  </a:solidFill>
                </a:rPr>
                <a:t>Pro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B374B2-BB84-4F36-89C3-B7DBB94B66B2}"/>
                </a:ext>
              </a:extLst>
            </p:cNvPr>
            <p:cNvSpPr/>
            <p:nvPr/>
          </p:nvSpPr>
          <p:spPr>
            <a:xfrm>
              <a:off x="2158640" y="2660032"/>
              <a:ext cx="1392644" cy="715779"/>
            </a:xfrm>
            <a:prstGeom prst="ellipse">
              <a:avLst/>
            </a:prstGeom>
            <a:solidFill>
              <a:srgbClr val="D3E2ED">
                <a:alpha val="3497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b="1" dirty="0" err="1">
                  <a:solidFill>
                    <a:schemeClr val="tx1"/>
                  </a:solidFill>
                </a:rPr>
                <a:t>Iphone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1</a:t>
              </a:r>
              <a:r>
                <a:rPr kumimoji="1" lang="en-US" altLang="ko-KR" sz="1600" b="1" dirty="0">
                  <a:solidFill>
                    <a:schemeClr val="tx1"/>
                  </a:solidFill>
                </a:rPr>
                <a:t>3</a:t>
              </a:r>
              <a:r>
                <a:rPr kumimoji="1" lang="en-US" altLang="ko-Kore-KR" sz="1600" b="1" dirty="0">
                  <a:solidFill>
                    <a:schemeClr val="tx1"/>
                  </a:solidFill>
                </a:rPr>
                <a:t> Pro Max </a:t>
              </a:r>
              <a:endParaRPr kumimoji="1" lang="ko-Kore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BD7251D3-A10E-A7E5-6B41-94B4F293256F}"/>
              </a:ext>
            </a:extLst>
          </p:cNvPr>
          <p:cNvSpPr/>
          <p:nvPr/>
        </p:nvSpPr>
        <p:spPr>
          <a:xfrm>
            <a:off x="6144294" y="1550688"/>
            <a:ext cx="1392643" cy="715778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52C83F8-3C30-2BD2-0449-DB8D1A26C575}"/>
              </a:ext>
            </a:extLst>
          </p:cNvPr>
          <p:cNvSpPr/>
          <p:nvPr/>
        </p:nvSpPr>
        <p:spPr>
          <a:xfrm>
            <a:off x="7573405" y="1550686"/>
            <a:ext cx="1392644" cy="715779"/>
          </a:xfrm>
          <a:prstGeom prst="ellipse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FFD4128-88C4-0E23-A058-CD9A36794102}"/>
              </a:ext>
            </a:extLst>
          </p:cNvPr>
          <p:cNvSpPr/>
          <p:nvPr/>
        </p:nvSpPr>
        <p:spPr>
          <a:xfrm>
            <a:off x="6144294" y="925582"/>
            <a:ext cx="2821755" cy="31458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5A73530-E402-D4A6-F532-3D4AF9CE3981}"/>
              </a:ext>
            </a:extLst>
          </p:cNvPr>
          <p:cNvSpPr/>
          <p:nvPr/>
        </p:nvSpPr>
        <p:spPr>
          <a:xfrm>
            <a:off x="6144294" y="3032608"/>
            <a:ext cx="1392643" cy="715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3A2C5FC-5C70-3225-3437-20E29590DB58}"/>
              </a:ext>
            </a:extLst>
          </p:cNvPr>
          <p:cNvSpPr/>
          <p:nvPr/>
        </p:nvSpPr>
        <p:spPr>
          <a:xfrm>
            <a:off x="7573405" y="3032606"/>
            <a:ext cx="1392644" cy="71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>
                <a:solidFill>
                  <a:schemeClr val="tx1"/>
                </a:solidFill>
              </a:rPr>
              <a:t>Iphone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1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4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 Pro Max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C490CF4-6955-6CBC-FC1D-F49EDC4423B6}"/>
              </a:ext>
            </a:extLst>
          </p:cNvPr>
          <p:cNvSpPr/>
          <p:nvPr/>
        </p:nvSpPr>
        <p:spPr>
          <a:xfrm>
            <a:off x="6144294" y="2611816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1251AFD8-4CAB-B7E0-66F1-8D69D6CE8F57}"/>
              </a:ext>
            </a:extLst>
          </p:cNvPr>
          <p:cNvSpPr/>
          <p:nvPr/>
        </p:nvSpPr>
        <p:spPr>
          <a:xfrm>
            <a:off x="6144294" y="1122882"/>
            <a:ext cx="2821755" cy="12057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0002E9-EA40-AED7-33DD-8BC4F47B102F}"/>
              </a:ext>
            </a:extLst>
          </p:cNvPr>
          <p:cNvSpPr/>
          <p:nvPr/>
        </p:nvSpPr>
        <p:spPr>
          <a:xfrm>
            <a:off x="6963627" y="2655964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A16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674EC7-57F9-11BB-CB74-649812C196A4}"/>
              </a:ext>
            </a:extLst>
          </p:cNvPr>
          <p:cNvSpPr/>
          <p:nvPr/>
        </p:nvSpPr>
        <p:spPr>
          <a:xfrm>
            <a:off x="6963627" y="1183214"/>
            <a:ext cx="1219556" cy="276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A15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6015D8-A037-124C-6D1F-07A880774770}"/>
              </a:ext>
            </a:extLst>
          </p:cNvPr>
          <p:cNvSpPr/>
          <p:nvPr/>
        </p:nvSpPr>
        <p:spPr>
          <a:xfrm>
            <a:off x="-1" y="3574275"/>
            <a:ext cx="3663689" cy="492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Differentiation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(horizon, vertical)</a:t>
            </a:r>
            <a:endParaRPr kumimoji="1" lang="en-US" altLang="ko-Kore-KR" sz="2000" b="1" dirty="0">
              <a:solidFill>
                <a:srgbClr val="C0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2FBAC29-7599-E371-6787-7017A57E38E8}"/>
              </a:ext>
            </a:extLst>
          </p:cNvPr>
          <p:cNvSpPr/>
          <p:nvPr/>
        </p:nvSpPr>
        <p:spPr>
          <a:xfrm>
            <a:off x="9341629" y="5287421"/>
            <a:ext cx="4719491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ore-KR" altLang="en-US" sz="1600" dirty="0">
                <a:solidFill>
                  <a:schemeClr val="tx1"/>
                </a:solidFill>
              </a:rPr>
              <a:t>내부에서 기존 칩을 통해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diff</a:t>
            </a:r>
            <a:r>
              <a:rPr kumimoji="1" lang="ko-Kore-KR" altLang="en-US" sz="1600" dirty="0">
                <a:solidFill>
                  <a:schemeClr val="tx1"/>
                </a:solidFill>
              </a:rPr>
              <a:t>를 할 수 있다면</a:t>
            </a:r>
            <a:r>
              <a:rPr kumimoji="1" lang="en-US" altLang="ko-Kore-KR" sz="1600" dirty="0">
                <a:solidFill>
                  <a:schemeClr val="tx1"/>
                </a:solidFill>
              </a:rPr>
              <a:t>, </a:t>
            </a:r>
          </a:p>
          <a:p>
            <a:endParaRPr kumimoji="1" lang="en-US" altLang="ko-Kore-KR" sz="1600" dirty="0">
              <a:solidFill>
                <a:schemeClr val="tx1"/>
              </a:solidFill>
            </a:endParaRPr>
          </a:p>
          <a:p>
            <a:r>
              <a:rPr kumimoji="1" lang="en-US" altLang="ko-Kore-KR" sz="1600" dirty="0">
                <a:solidFill>
                  <a:schemeClr val="tx1"/>
                </a:solidFill>
              </a:rPr>
              <a:t>cost</a:t>
            </a:r>
            <a:r>
              <a:rPr kumimoji="1" lang="ko-Kore-KR" altLang="en-US" sz="1600" dirty="0">
                <a:solidFill>
                  <a:schemeClr val="tx1"/>
                </a:solidFill>
              </a:rPr>
              <a:t> 및 기존 그대로 사용하는 점에서 </a:t>
            </a:r>
            <a:r>
              <a:rPr kumimoji="1" lang="en-US" altLang="ko-Kore-KR" sz="1600" dirty="0">
                <a:solidFill>
                  <a:schemeClr val="tx1"/>
                </a:solidFill>
              </a:rPr>
              <a:t>benefit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D87A52F-4051-2FCE-C70B-EF1D150FBCC8}"/>
              </a:ext>
            </a:extLst>
          </p:cNvPr>
          <p:cNvSpPr/>
          <p:nvPr/>
        </p:nvSpPr>
        <p:spPr>
          <a:xfrm rot="16200000">
            <a:off x="4741289" y="1614809"/>
            <a:ext cx="349724" cy="1747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31C16-5171-7077-5A50-8A746149C7A9}"/>
              </a:ext>
            </a:extLst>
          </p:cNvPr>
          <p:cNvSpPr txBox="1"/>
          <p:nvPr/>
        </p:nvSpPr>
        <p:spPr>
          <a:xfrm>
            <a:off x="4344099" y="2934753"/>
            <a:ext cx="1272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/>
              <a:t>All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/>
              <a:t>Partial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sz="1600" dirty="0"/>
              <a:t>Not</a:t>
            </a:r>
            <a:endParaRPr kumimoji="1" lang="ko-Kore-KR" altLang="en-US" sz="160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107B86E-64DF-C73D-51AC-E4CDB180FDE1}"/>
              </a:ext>
            </a:extLst>
          </p:cNvPr>
          <p:cNvGrpSpPr/>
          <p:nvPr/>
        </p:nvGrpSpPr>
        <p:grpSpPr>
          <a:xfrm>
            <a:off x="596676" y="4324200"/>
            <a:ext cx="2411144" cy="1901689"/>
            <a:chOff x="516199" y="3983277"/>
            <a:chExt cx="2411144" cy="1901689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D3A6494-B0FC-0696-A8E6-6AC9D84DC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908"/>
            <a:stretch/>
          </p:blipFill>
          <p:spPr>
            <a:xfrm>
              <a:off x="516199" y="3983277"/>
              <a:ext cx="2411144" cy="730494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440C1A17-1DAB-FECA-B3E5-E903B6BA7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4105" b="-1"/>
            <a:stretch/>
          </p:blipFill>
          <p:spPr>
            <a:xfrm>
              <a:off x="516199" y="4709435"/>
              <a:ext cx="2411144" cy="1175531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256FB63-4F4A-6FE4-C03A-454310948B87}"/>
              </a:ext>
            </a:extLst>
          </p:cNvPr>
          <p:cNvGrpSpPr/>
          <p:nvPr/>
        </p:nvGrpSpPr>
        <p:grpSpPr>
          <a:xfrm>
            <a:off x="5939137" y="4700996"/>
            <a:ext cx="3022608" cy="1456148"/>
            <a:chOff x="4178482" y="4075051"/>
            <a:chExt cx="3498703" cy="1685507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3D759114-2ADF-E6BB-5FC8-C080883D0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8204" r="44891" b="81267"/>
            <a:stretch/>
          </p:blipFill>
          <p:spPr>
            <a:xfrm>
              <a:off x="4178482" y="4075051"/>
              <a:ext cx="3498703" cy="58411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207EDD1-DDEB-790D-B440-8EBF09349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5046" r="44891" b="13818"/>
            <a:stretch/>
          </p:blipFill>
          <p:spPr>
            <a:xfrm>
              <a:off x="4178482" y="4587966"/>
              <a:ext cx="3498703" cy="1172592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0375267-A140-7FF4-6B1D-0740286D04B7}"/>
              </a:ext>
            </a:extLst>
          </p:cNvPr>
          <p:cNvSpPr txBox="1"/>
          <p:nvPr/>
        </p:nvSpPr>
        <p:spPr>
          <a:xfrm>
            <a:off x="5939137" y="4192466"/>
            <a:ext cx="3706778" cy="482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/>
              <a:t>iPad revenue by Year </a:t>
            </a:r>
            <a:endParaRPr lang="ko-Kore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A3F7FB-A3A4-829D-0049-F30E31BD0316}"/>
              </a:ext>
            </a:extLst>
          </p:cNvPr>
          <p:cNvGrpSpPr/>
          <p:nvPr/>
        </p:nvGrpSpPr>
        <p:grpSpPr>
          <a:xfrm>
            <a:off x="2459284" y="4598092"/>
            <a:ext cx="3388777" cy="1522533"/>
            <a:chOff x="2457065" y="4183372"/>
            <a:chExt cx="3388777" cy="152253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D286222-7328-3E77-E466-FA2679E63453}"/>
                </a:ext>
              </a:extLst>
            </p:cNvPr>
            <p:cNvSpPr txBox="1"/>
            <p:nvPr/>
          </p:nvSpPr>
          <p:spPr>
            <a:xfrm>
              <a:off x="2704095" y="4183372"/>
              <a:ext cx="2852939" cy="1522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ore-KR" altLang="en-US" sz="1600" dirty="0"/>
                <a:t>신제품으로 인한 판매량 </a:t>
              </a:r>
              <a:endParaRPr lang="en-US" altLang="ko-Kore-KR" sz="1600" dirty="0"/>
            </a:p>
            <a:p>
              <a:pPr algn="ctr">
                <a:lnSpc>
                  <a:spcPct val="150000"/>
                </a:lnSpc>
              </a:pPr>
              <a:r>
                <a:rPr lang="en-US" altLang="ko-Kore-KR" sz="1600" dirty="0"/>
                <a:t>Vs</a:t>
              </a:r>
            </a:p>
            <a:p>
              <a:pPr algn="ctr">
                <a:lnSpc>
                  <a:spcPct val="150000"/>
                </a:lnSpc>
              </a:pPr>
              <a:r>
                <a:rPr lang="ko-Kore-KR" altLang="en-US" sz="1600" dirty="0"/>
                <a:t>기존 플랫폼 사용에 따른 원가 </a:t>
              </a:r>
              <a:endParaRPr lang="en-US" altLang="ko-Kore-KR" sz="1600" dirty="0"/>
            </a:p>
            <a:p>
              <a:pPr algn="ctr">
                <a:lnSpc>
                  <a:spcPct val="150000"/>
                </a:lnSpc>
              </a:pPr>
              <a:r>
                <a:rPr lang="ko-Kore-KR" altLang="en-US" sz="1600" b="1" dirty="0">
                  <a:solidFill>
                    <a:srgbClr val="FF0000"/>
                  </a:solidFill>
                </a:rPr>
                <a:t>매번 바꾸는 것이 답은 아님</a:t>
              </a:r>
              <a:endParaRPr lang="en-US" altLang="ko-Kore-KR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아래쪽 화살표[D] 77">
              <a:extLst>
                <a:ext uri="{FF2B5EF4-FFF2-40B4-BE49-F238E27FC236}">
                  <a16:creationId xmlns:a16="http://schemas.microsoft.com/office/drawing/2014/main" id="{F98008B0-CB3A-F55F-B14A-76DBFAB1C0B2}"/>
                </a:ext>
              </a:extLst>
            </p:cNvPr>
            <p:cNvSpPr/>
            <p:nvPr/>
          </p:nvSpPr>
          <p:spPr>
            <a:xfrm rot="5400000">
              <a:off x="2493242" y="4310082"/>
              <a:ext cx="174676" cy="2470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아래쪽 화살표[D] 78">
              <a:extLst>
                <a:ext uri="{FF2B5EF4-FFF2-40B4-BE49-F238E27FC236}">
                  <a16:creationId xmlns:a16="http://schemas.microsoft.com/office/drawing/2014/main" id="{5A303FCF-4218-9C31-7689-454DEAAAA7B3}"/>
                </a:ext>
              </a:extLst>
            </p:cNvPr>
            <p:cNvSpPr/>
            <p:nvPr/>
          </p:nvSpPr>
          <p:spPr>
            <a:xfrm rot="16200000">
              <a:off x="5634989" y="5005789"/>
              <a:ext cx="174676" cy="2470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796E14D8-8318-D8A1-2F84-048683AA3658}"/>
              </a:ext>
            </a:extLst>
          </p:cNvPr>
          <p:cNvSpPr txBox="1"/>
          <p:nvPr/>
        </p:nvSpPr>
        <p:spPr>
          <a:xfrm>
            <a:off x="2865204" y="6157841"/>
            <a:ext cx="2535157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ore-KR" dirty="0"/>
              <a:t>A10 / A10  / A12</a:t>
            </a:r>
            <a:endParaRPr lang="ko-Kore-KR" altLang="en-US" dirty="0"/>
          </a:p>
        </p:txBody>
      </p: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E70EEBFF-4DF8-BE92-4B8F-64581785D775}"/>
              </a:ext>
            </a:extLst>
          </p:cNvPr>
          <p:cNvCxnSpPr>
            <a:cxnSpLocks/>
          </p:cNvCxnSpPr>
          <p:nvPr/>
        </p:nvCxnSpPr>
        <p:spPr>
          <a:xfrm>
            <a:off x="0" y="415332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제목 1">
            <a:extLst>
              <a:ext uri="{FF2B5EF4-FFF2-40B4-BE49-F238E27FC236}">
                <a16:creationId xmlns:a16="http://schemas.microsoft.com/office/drawing/2014/main" id="{8154BC4D-BBED-8538-599E-23DC1891D6A2}"/>
              </a:ext>
            </a:extLst>
          </p:cNvPr>
          <p:cNvSpPr txBox="1">
            <a:spLocks/>
          </p:cNvSpPr>
          <p:nvPr/>
        </p:nvSpPr>
        <p:spPr>
          <a:xfrm>
            <a:off x="169192" y="8899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(</a:t>
            </a:r>
            <a:r>
              <a:rPr lang="en-US" altLang="ko-KR" dirty="0"/>
              <a:t>Generational) platform change management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1D38B1-EF04-3E0C-AF3E-00888DD7AA01}"/>
              </a:ext>
            </a:extLst>
          </p:cNvPr>
          <p:cNvSpPr/>
          <p:nvPr/>
        </p:nvSpPr>
        <p:spPr>
          <a:xfrm>
            <a:off x="708099" y="638455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F0000"/>
                </a:solidFill>
              </a:rPr>
              <a:t>T period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D329F3B-4513-C6E1-017C-02622BB477EC}"/>
              </a:ext>
            </a:extLst>
          </p:cNvPr>
          <p:cNvSpPr/>
          <p:nvPr/>
        </p:nvSpPr>
        <p:spPr>
          <a:xfrm>
            <a:off x="6394196" y="564885"/>
            <a:ext cx="2535157" cy="349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FF0000"/>
                </a:solidFill>
              </a:rPr>
              <a:t>T+1 period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33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D9DFC-1F92-035C-851E-B13D792D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3EE3B8-015C-287A-715C-02A96CB4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B5041E-3565-051A-7A74-EC6F5D6D8774}"/>
              </a:ext>
            </a:extLst>
          </p:cNvPr>
          <p:cNvSpPr/>
          <p:nvPr/>
        </p:nvSpPr>
        <p:spPr>
          <a:xfrm>
            <a:off x="662966" y="828179"/>
            <a:ext cx="1434662" cy="8042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/>
              <a:t>Product - A</a:t>
            </a:r>
            <a:endParaRPr lang="ko-KR" altLang="en-US" sz="135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61127E2-2447-4A7E-FF69-32C7EF0CA512}"/>
              </a:ext>
            </a:extLst>
          </p:cNvPr>
          <p:cNvGrpSpPr/>
          <p:nvPr/>
        </p:nvGrpSpPr>
        <p:grpSpPr>
          <a:xfrm>
            <a:off x="2294529" y="1662510"/>
            <a:ext cx="809767" cy="698075"/>
            <a:chOff x="3273031" y="3162255"/>
            <a:chExt cx="1079689" cy="930766"/>
          </a:xfrm>
        </p:grpSpPr>
        <p:sp>
          <p:nvSpPr>
            <p:cNvPr id="6" name="이등변 삼각형 7">
              <a:extLst>
                <a:ext uri="{FF2B5EF4-FFF2-40B4-BE49-F238E27FC236}">
                  <a16:creationId xmlns:a16="http://schemas.microsoft.com/office/drawing/2014/main" id="{5642E532-33EC-B184-859E-7C70CC886EA6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A1D34C-BDBA-71C0-9BDD-D2D33ADD3364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BEE5C6-58B6-200A-99EA-0FFC86AD8C62}"/>
              </a:ext>
            </a:extLst>
          </p:cNvPr>
          <p:cNvGrpSpPr/>
          <p:nvPr/>
        </p:nvGrpSpPr>
        <p:grpSpPr>
          <a:xfrm>
            <a:off x="2683690" y="183262"/>
            <a:ext cx="698075" cy="698075"/>
            <a:chOff x="3273031" y="1553728"/>
            <a:chExt cx="1072351" cy="107235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5F4934B-48C6-FBAF-2CF2-07338E33A88E}"/>
                </a:ext>
              </a:extLst>
            </p:cNvPr>
            <p:cNvSpPr/>
            <p:nvPr/>
          </p:nvSpPr>
          <p:spPr>
            <a:xfrm>
              <a:off x="3273031" y="1553728"/>
              <a:ext cx="1072351" cy="10723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7D0BE5-3096-41AC-089C-01B74290BD75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Core</a:t>
              </a:r>
              <a:endParaRPr lang="ko-KR" altLang="en-US" sz="1200" b="1" dirty="0"/>
            </a:p>
          </p:txBody>
        </p:sp>
      </p:grpSp>
      <p:cxnSp>
        <p:nvCxnSpPr>
          <p:cNvPr id="11" name="직선 연결선 18">
            <a:extLst>
              <a:ext uri="{FF2B5EF4-FFF2-40B4-BE49-F238E27FC236}">
                <a16:creationId xmlns:a16="http://schemas.microsoft.com/office/drawing/2014/main" id="{0BE1A66C-F1C0-AA77-4B82-7B2DA9773009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2097628" y="532300"/>
            <a:ext cx="586062" cy="69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1">
            <a:extLst>
              <a:ext uri="{FF2B5EF4-FFF2-40B4-BE49-F238E27FC236}">
                <a16:creationId xmlns:a16="http://schemas.microsoft.com/office/drawing/2014/main" id="{FC794182-54A5-BA20-42F5-B7D1202F8F37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097628" y="1230311"/>
            <a:ext cx="399343" cy="78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C5F319-EBAF-F79A-B77C-C78D6C756C7E}"/>
              </a:ext>
            </a:extLst>
          </p:cNvPr>
          <p:cNvSpPr txBox="1"/>
          <p:nvPr/>
        </p:nvSpPr>
        <p:spPr>
          <a:xfrm>
            <a:off x="632044" y="1718258"/>
            <a:ext cx="154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P</a:t>
            </a:r>
            <a:r>
              <a:rPr lang="en-US" altLang="ko-KR" sz="1200" b="1" baseline="-25000" dirty="0"/>
              <a:t>A</a:t>
            </a:r>
            <a:r>
              <a:rPr lang="en-US" altLang="ko-KR" sz="1200" b="1" dirty="0"/>
              <a:t> = (Core, Variant)</a:t>
            </a:r>
            <a:endParaRPr lang="ko-KR" altLang="en-US" sz="12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355AD12-ABFC-98D2-02AC-947569AB020B}"/>
              </a:ext>
            </a:extLst>
          </p:cNvPr>
          <p:cNvGrpSpPr/>
          <p:nvPr/>
        </p:nvGrpSpPr>
        <p:grpSpPr>
          <a:xfrm>
            <a:off x="2494225" y="1662510"/>
            <a:ext cx="809767" cy="698075"/>
            <a:chOff x="3273031" y="3162255"/>
            <a:chExt cx="1079689" cy="930766"/>
          </a:xfrm>
        </p:grpSpPr>
        <p:sp>
          <p:nvSpPr>
            <p:cNvPr id="15" name="이등변 삼각형 7">
              <a:extLst>
                <a:ext uri="{FF2B5EF4-FFF2-40B4-BE49-F238E27FC236}">
                  <a16:creationId xmlns:a16="http://schemas.microsoft.com/office/drawing/2014/main" id="{5B6520E3-2D51-CD0C-CB23-A55CC3C85BE5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986D66-1553-4C4C-AF96-672F7321D990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F185CE-1455-9A08-F5D7-5CA9E229B3EF}"/>
              </a:ext>
            </a:extLst>
          </p:cNvPr>
          <p:cNvGrpSpPr/>
          <p:nvPr/>
        </p:nvGrpSpPr>
        <p:grpSpPr>
          <a:xfrm>
            <a:off x="2693922" y="1662510"/>
            <a:ext cx="809767" cy="698075"/>
            <a:chOff x="3273031" y="3162255"/>
            <a:chExt cx="1079689" cy="930766"/>
          </a:xfrm>
        </p:grpSpPr>
        <p:sp>
          <p:nvSpPr>
            <p:cNvPr id="18" name="이등변 삼각형 7">
              <a:extLst>
                <a:ext uri="{FF2B5EF4-FFF2-40B4-BE49-F238E27FC236}">
                  <a16:creationId xmlns:a16="http://schemas.microsoft.com/office/drawing/2014/main" id="{DE668CD1-0F5D-9056-C9A0-C2DB8002645E}"/>
                </a:ext>
              </a:extLst>
            </p:cNvPr>
            <p:cNvSpPr/>
            <p:nvPr/>
          </p:nvSpPr>
          <p:spPr>
            <a:xfrm>
              <a:off x="3273031" y="3162255"/>
              <a:ext cx="1079689" cy="93076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7B747F-71DF-E3BD-D9E9-F22F0DEFB0F9}"/>
                </a:ext>
              </a:extLst>
            </p:cNvPr>
            <p:cNvSpPr txBox="1"/>
            <p:nvPr/>
          </p:nvSpPr>
          <p:spPr>
            <a:xfrm>
              <a:off x="3383914" y="3680567"/>
              <a:ext cx="91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Variant</a:t>
              </a:r>
              <a:endParaRPr lang="ko-KR" altLang="en-US" sz="1200" b="1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09A4DF62-083C-75D1-6775-AB00B0395538}"/>
              </a:ext>
            </a:extLst>
          </p:cNvPr>
          <p:cNvSpPr/>
          <p:nvPr/>
        </p:nvSpPr>
        <p:spPr>
          <a:xfrm>
            <a:off x="5352821" y="1328034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4F49681F-8751-3B37-0FB0-5120FF8862B5}"/>
              </a:ext>
            </a:extLst>
          </p:cNvPr>
          <p:cNvCxnSpPr>
            <a:cxnSpLocks/>
          </p:cNvCxnSpPr>
          <p:nvPr/>
        </p:nvCxnSpPr>
        <p:spPr>
          <a:xfrm>
            <a:off x="5173068" y="2084704"/>
            <a:ext cx="2735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5D6B81-1B83-2B61-D3C1-C142F10E7C4A}"/>
              </a:ext>
            </a:extLst>
          </p:cNvPr>
          <p:cNvSpPr txBox="1"/>
          <p:nvPr/>
        </p:nvSpPr>
        <p:spPr>
          <a:xfrm>
            <a:off x="5053825" y="2246645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Present</a:t>
            </a:r>
            <a:endParaRPr lang="ko-Kore-KR" altLang="en-US" sz="1600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228D15A9-7D06-7B8F-6CA3-F903947862E2}"/>
              </a:ext>
            </a:extLst>
          </p:cNvPr>
          <p:cNvCxnSpPr>
            <a:cxnSpLocks/>
          </p:cNvCxnSpPr>
          <p:nvPr/>
        </p:nvCxnSpPr>
        <p:spPr>
          <a:xfrm flipV="1">
            <a:off x="7173248" y="190865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B84F713-56F4-B9F4-557A-3D73D65A7A84}"/>
              </a:ext>
            </a:extLst>
          </p:cNvPr>
          <p:cNvCxnSpPr>
            <a:cxnSpLocks/>
          </p:cNvCxnSpPr>
          <p:nvPr/>
        </p:nvCxnSpPr>
        <p:spPr>
          <a:xfrm flipV="1">
            <a:off x="5725276" y="1908656"/>
            <a:ext cx="0" cy="3520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1C781E-A67C-F1C1-FDE6-1BD372523D21}"/>
              </a:ext>
            </a:extLst>
          </p:cNvPr>
          <p:cNvSpPr txBox="1"/>
          <p:nvPr/>
        </p:nvSpPr>
        <p:spPr>
          <a:xfrm rot="16200000">
            <a:off x="4372888" y="652744"/>
            <a:ext cx="1212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b="1" dirty="0"/>
              <a:t>Performance</a:t>
            </a:r>
            <a:endParaRPr lang="ko-Kore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7AE52-42CD-5BA5-DE9C-6522B0EC5845}"/>
              </a:ext>
            </a:extLst>
          </p:cNvPr>
          <p:cNvSpPr txBox="1"/>
          <p:nvPr/>
        </p:nvSpPr>
        <p:spPr>
          <a:xfrm>
            <a:off x="312290" y="3057731"/>
            <a:ext cx="1544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dirty="0">
                <a:solidFill>
                  <a:srgbClr val="0070C0"/>
                </a:solidFill>
              </a:rPr>
              <a:t>Performance?</a:t>
            </a:r>
            <a:endParaRPr lang="ko-Kore-KR" altLang="en-US" sz="2000" dirty="0">
              <a:solidFill>
                <a:srgbClr val="0070C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12904C5-B68C-B47D-50B7-8668994C8879}"/>
              </a:ext>
            </a:extLst>
          </p:cNvPr>
          <p:cNvSpPr/>
          <p:nvPr/>
        </p:nvSpPr>
        <p:spPr>
          <a:xfrm>
            <a:off x="6792924" y="294814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52EB5B-2B05-EEA8-D2DB-DB9E35642683}"/>
              </a:ext>
            </a:extLst>
          </p:cNvPr>
          <p:cNvCxnSpPr>
            <a:cxnSpLocks/>
          </p:cNvCxnSpPr>
          <p:nvPr/>
        </p:nvCxnSpPr>
        <p:spPr>
          <a:xfrm flipV="1">
            <a:off x="6108169" y="564606"/>
            <a:ext cx="660337" cy="665705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A03B154-C414-4796-6D0E-8CB355FDEDC9}"/>
              </a:ext>
            </a:extLst>
          </p:cNvPr>
          <p:cNvSpPr/>
          <p:nvPr/>
        </p:nvSpPr>
        <p:spPr>
          <a:xfrm>
            <a:off x="6771376" y="1099034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DA67026-A9D2-36A9-9E1B-17E00635AA81}"/>
              </a:ext>
            </a:extLst>
          </p:cNvPr>
          <p:cNvCxnSpPr>
            <a:cxnSpLocks/>
          </p:cNvCxnSpPr>
          <p:nvPr/>
        </p:nvCxnSpPr>
        <p:spPr>
          <a:xfrm flipV="1">
            <a:off x="6157005" y="1248629"/>
            <a:ext cx="611501" cy="141266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88B9C3A-3405-A342-B022-09C8FB355AFC}"/>
              </a:ext>
            </a:extLst>
          </p:cNvPr>
          <p:cNvCxnSpPr>
            <a:cxnSpLocks/>
          </p:cNvCxnSpPr>
          <p:nvPr/>
        </p:nvCxnSpPr>
        <p:spPr>
          <a:xfrm flipV="1">
            <a:off x="6157005" y="964398"/>
            <a:ext cx="611501" cy="299373"/>
          </a:xfrm>
          <a:prstGeom prst="straightConnector1">
            <a:avLst/>
          </a:prstGeom>
          <a:ln w="5715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B1359B0-2B31-18D6-612A-A0360D432948}"/>
              </a:ext>
            </a:extLst>
          </p:cNvPr>
          <p:cNvSpPr/>
          <p:nvPr/>
        </p:nvSpPr>
        <p:spPr>
          <a:xfrm>
            <a:off x="6792924" y="725738"/>
            <a:ext cx="760648" cy="329473"/>
          </a:xfrm>
          <a:prstGeom prst="ellipse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ED34A8-B9E2-AFBB-65D0-F58041832CD7}"/>
              </a:ext>
            </a:extLst>
          </p:cNvPr>
          <p:cNvSpPr txBox="1"/>
          <p:nvPr/>
        </p:nvSpPr>
        <p:spPr>
          <a:xfrm>
            <a:off x="6546294" y="2246645"/>
            <a:ext cx="1208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>
                <a:sym typeface="Wingdings" pitchFamily="2" charset="2"/>
              </a:rPr>
              <a:t>Next</a:t>
            </a:r>
            <a:endParaRPr lang="ko-Kore-KR" altLang="en-US" sz="1600" dirty="0"/>
          </a:p>
        </p:txBody>
      </p:sp>
      <p:sp>
        <p:nvSpPr>
          <p:cNvPr id="50" name="이등변 삼각형 119">
            <a:extLst>
              <a:ext uri="{FF2B5EF4-FFF2-40B4-BE49-F238E27FC236}">
                <a16:creationId xmlns:a16="http://schemas.microsoft.com/office/drawing/2014/main" id="{3A32BBE1-8E82-F89D-796E-D448296937AA}"/>
              </a:ext>
            </a:extLst>
          </p:cNvPr>
          <p:cNvSpPr/>
          <p:nvPr/>
        </p:nvSpPr>
        <p:spPr>
          <a:xfrm rot="5400000">
            <a:off x="3379298" y="1117267"/>
            <a:ext cx="1671583" cy="307993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22F2972C-CC17-AE1C-E715-AF0A947355A2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rot="5400000">
            <a:off x="2217397" y="295754"/>
            <a:ext cx="1629224" cy="3894730"/>
          </a:xfrm>
          <a:prstGeom prst="bentConnector3">
            <a:avLst>
              <a:gd name="adj1" fmla="val 8225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E7E8F50-2003-A81E-0EBA-2B93B581F073}"/>
              </a:ext>
            </a:extLst>
          </p:cNvPr>
          <p:cNvSpPr txBox="1"/>
          <p:nvPr/>
        </p:nvSpPr>
        <p:spPr>
          <a:xfrm>
            <a:off x="1888934" y="3079403"/>
            <a:ext cx="703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70C0"/>
                </a:solidFill>
              </a:rPr>
              <a:t>: </a:t>
            </a:r>
            <a:r>
              <a:rPr lang="ko-Kore-KR" altLang="en-US" dirty="0">
                <a:solidFill>
                  <a:srgbClr val="0070C0"/>
                </a:solidFill>
              </a:rPr>
              <a:t>어떻게 하면</a:t>
            </a:r>
            <a:r>
              <a:rPr lang="en-US" altLang="ko-Kore-KR" dirty="0">
                <a:solidFill>
                  <a:srgbClr val="0070C0"/>
                </a:solidFill>
              </a:rPr>
              <a:t>, </a:t>
            </a:r>
            <a:r>
              <a:rPr lang="ko-Kore-KR" altLang="en-US" dirty="0">
                <a:solidFill>
                  <a:srgbClr val="0070C0"/>
                </a:solidFill>
              </a:rPr>
              <a:t>각 요구 사항들의 성능을 하나의종합적인 지표로 표현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1CD916-520E-ABD6-DA47-7023221834D5}"/>
              </a:ext>
            </a:extLst>
          </p:cNvPr>
          <p:cNvSpPr/>
          <p:nvPr/>
        </p:nvSpPr>
        <p:spPr>
          <a:xfrm>
            <a:off x="2003287" y="3729604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65501B-D08B-83DF-DD66-546D2336D267}"/>
              </a:ext>
            </a:extLst>
          </p:cNvPr>
          <p:cNvSpPr/>
          <p:nvPr/>
        </p:nvSpPr>
        <p:spPr>
          <a:xfrm>
            <a:off x="2003287" y="4474376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9AFE0D-D564-CE38-EF7A-1AB5D880090A}"/>
              </a:ext>
            </a:extLst>
          </p:cNvPr>
          <p:cNvSpPr/>
          <p:nvPr/>
        </p:nvSpPr>
        <p:spPr>
          <a:xfrm>
            <a:off x="2003287" y="5219148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CR3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D7804C-2BEC-648A-5159-69A69FB63ED5}"/>
              </a:ext>
            </a:extLst>
          </p:cNvPr>
          <p:cNvSpPr/>
          <p:nvPr/>
        </p:nvSpPr>
        <p:spPr>
          <a:xfrm>
            <a:off x="2003287" y="5971670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67" name="Picture 4" descr="Request Icon Images – Browse 51,639 Stock Photos, Vectors ...">
            <a:extLst>
              <a:ext uri="{FF2B5EF4-FFF2-40B4-BE49-F238E27FC236}">
                <a16:creationId xmlns:a16="http://schemas.microsoft.com/office/drawing/2014/main" id="{A4867E19-4F47-36E2-DB7F-6F6E07CD6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19573" r="13125" b="16893"/>
          <a:stretch/>
        </p:blipFill>
        <p:spPr bwMode="auto">
          <a:xfrm>
            <a:off x="120259" y="4329386"/>
            <a:ext cx="1272192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왼쪽 중괄호[L] 67">
            <a:extLst>
              <a:ext uri="{FF2B5EF4-FFF2-40B4-BE49-F238E27FC236}">
                <a16:creationId xmlns:a16="http://schemas.microsoft.com/office/drawing/2014/main" id="{D616C934-C680-ACBF-F931-6ADDB4042152}"/>
              </a:ext>
            </a:extLst>
          </p:cNvPr>
          <p:cNvSpPr/>
          <p:nvPr/>
        </p:nvSpPr>
        <p:spPr>
          <a:xfrm>
            <a:off x="1806518" y="3979019"/>
            <a:ext cx="164831" cy="224672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29805-E92E-383D-F817-788AFB065D15}"/>
              </a:ext>
            </a:extLst>
          </p:cNvPr>
          <p:cNvSpPr txBox="1"/>
          <p:nvPr/>
        </p:nvSpPr>
        <p:spPr>
          <a:xfrm>
            <a:off x="1555499" y="3841005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1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8AB75E-DDD2-71C0-3D9F-4AEAF5A6F996}"/>
              </a:ext>
            </a:extLst>
          </p:cNvPr>
          <p:cNvSpPr txBox="1"/>
          <p:nvPr/>
        </p:nvSpPr>
        <p:spPr>
          <a:xfrm>
            <a:off x="1526321" y="4610431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2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615420-FDFD-81C6-9459-3E10DE782274}"/>
              </a:ext>
            </a:extLst>
          </p:cNvPr>
          <p:cNvSpPr txBox="1"/>
          <p:nvPr/>
        </p:nvSpPr>
        <p:spPr>
          <a:xfrm>
            <a:off x="1555499" y="5347806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3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1F06F5-0D11-133B-7C33-ADE1E3CCEE9B}"/>
              </a:ext>
            </a:extLst>
          </p:cNvPr>
          <p:cNvSpPr txBox="1"/>
          <p:nvPr/>
        </p:nvSpPr>
        <p:spPr>
          <a:xfrm>
            <a:off x="1527957" y="6092578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4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E2316D-20D3-33C0-36A3-A340CD65763E}"/>
              </a:ext>
            </a:extLst>
          </p:cNvPr>
          <p:cNvSpPr/>
          <p:nvPr/>
        </p:nvSpPr>
        <p:spPr>
          <a:xfrm>
            <a:off x="3867526" y="4004594"/>
            <a:ext cx="2141688" cy="224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149FBC74-E63B-A491-67DD-F16631D37BC3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>
            <a:off x="3308830" y="3979020"/>
            <a:ext cx="558696" cy="114893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0577336-ED1D-EEB9-D170-112A163E6B27}"/>
              </a:ext>
            </a:extLst>
          </p:cNvPr>
          <p:cNvSpPr txBox="1"/>
          <p:nvPr/>
        </p:nvSpPr>
        <p:spPr>
          <a:xfrm>
            <a:off x="120259" y="5563250"/>
            <a:ext cx="1544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Low-end</a:t>
            </a:r>
          </a:p>
          <a:p>
            <a:pPr algn="ctr"/>
            <a:r>
              <a:rPr lang="en-US" altLang="ko-Kore-KR" dirty="0"/>
              <a:t>Market Seg.</a:t>
            </a:r>
            <a:endParaRPr lang="ko-Kore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5F9FB0E-2788-6794-2C2C-E151E00645C2}"/>
              </a:ext>
            </a:extLst>
          </p:cNvPr>
          <p:cNvCxnSpPr>
            <a:cxnSpLocks/>
          </p:cNvCxnSpPr>
          <p:nvPr/>
        </p:nvCxnSpPr>
        <p:spPr>
          <a:xfrm flipV="1">
            <a:off x="4392340" y="4400100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7AC4B36-C1C8-44C3-1659-EDC73AC10732}"/>
              </a:ext>
            </a:extLst>
          </p:cNvPr>
          <p:cNvSpPr txBox="1"/>
          <p:nvPr/>
        </p:nvSpPr>
        <p:spPr>
          <a:xfrm rot="16200000">
            <a:off x="3538379" y="4747841"/>
            <a:ext cx="1212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Specification</a:t>
            </a:r>
            <a:endParaRPr lang="ko-Kore-KR" altLang="en-US" sz="1600" dirty="0"/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C7853C83-1F7A-8B29-BD9C-C7F667A58396}"/>
              </a:ext>
            </a:extLst>
          </p:cNvPr>
          <p:cNvCxnSpPr>
            <a:cxnSpLocks/>
          </p:cNvCxnSpPr>
          <p:nvPr/>
        </p:nvCxnSpPr>
        <p:spPr>
          <a:xfrm>
            <a:off x="4205062" y="5772318"/>
            <a:ext cx="5165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62B0D7-9FC5-C959-AF17-83FF788E8A78}"/>
              </a:ext>
            </a:extLst>
          </p:cNvPr>
          <p:cNvSpPr txBox="1"/>
          <p:nvPr/>
        </p:nvSpPr>
        <p:spPr>
          <a:xfrm>
            <a:off x="4616223" y="5566311"/>
            <a:ext cx="87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Target</a:t>
            </a:r>
            <a:endParaRPr lang="ko-Kore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35301E2-DF66-D784-A115-FE328A5E8254}"/>
              </a:ext>
            </a:extLst>
          </p:cNvPr>
          <p:cNvSpPr/>
          <p:nvPr/>
        </p:nvSpPr>
        <p:spPr>
          <a:xfrm>
            <a:off x="4328450" y="5268103"/>
            <a:ext cx="128975" cy="136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05437-9DF1-2657-8C17-CFB18EFF5EC2}"/>
              </a:ext>
            </a:extLst>
          </p:cNvPr>
          <p:cNvCxnSpPr>
            <a:cxnSpLocks/>
          </p:cNvCxnSpPr>
          <p:nvPr/>
        </p:nvCxnSpPr>
        <p:spPr>
          <a:xfrm>
            <a:off x="4392340" y="5418445"/>
            <a:ext cx="0" cy="3681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A3AB7FA-4885-9B70-44B5-A5920067F8A3}"/>
              </a:ext>
            </a:extLst>
          </p:cNvPr>
          <p:cNvSpPr txBox="1"/>
          <p:nvPr/>
        </p:nvSpPr>
        <p:spPr>
          <a:xfrm>
            <a:off x="4036139" y="6248536"/>
            <a:ext cx="1672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strike="sngStrike" dirty="0"/>
              <a:t>Over </a:t>
            </a:r>
            <a:r>
              <a:rPr lang="en-US" altLang="ko-Kore-KR" sz="1600" strike="sngStrike" dirty="0" err="1"/>
              <a:t>specifcation</a:t>
            </a:r>
            <a:endParaRPr lang="ko-Kore-KR" altLang="en-US" sz="1600" strike="sngStrike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933AAB-C76D-2BD0-B004-57E3B003BF8C}"/>
              </a:ext>
            </a:extLst>
          </p:cNvPr>
          <p:cNvSpPr txBox="1"/>
          <p:nvPr/>
        </p:nvSpPr>
        <p:spPr>
          <a:xfrm>
            <a:off x="4505850" y="5141457"/>
            <a:ext cx="167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Module’s spec</a:t>
            </a:r>
            <a:endParaRPr lang="ko-Kore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21A58E-1E97-9D51-5E57-2295FAA96BC1}"/>
              </a:ext>
            </a:extLst>
          </p:cNvPr>
          <p:cNvSpPr txBox="1"/>
          <p:nvPr/>
        </p:nvSpPr>
        <p:spPr>
          <a:xfrm>
            <a:off x="4036138" y="3651251"/>
            <a:ext cx="1973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Difference degree</a:t>
            </a:r>
            <a:endParaRPr lang="ko-Kore-KR" altLang="en-US" sz="1600" dirty="0"/>
          </a:p>
        </p:txBody>
      </p:sp>
      <p:sp>
        <p:nvSpPr>
          <p:cNvPr id="105" name="이등변 삼각형 119">
            <a:extLst>
              <a:ext uri="{FF2B5EF4-FFF2-40B4-BE49-F238E27FC236}">
                <a16:creationId xmlns:a16="http://schemas.microsoft.com/office/drawing/2014/main" id="{FB3A0C00-DE14-47C5-F128-CFBBFC0B781E}"/>
              </a:ext>
            </a:extLst>
          </p:cNvPr>
          <p:cNvSpPr/>
          <p:nvPr/>
        </p:nvSpPr>
        <p:spPr>
          <a:xfrm rot="5400000">
            <a:off x="5520281" y="4910230"/>
            <a:ext cx="1671583" cy="30799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FE33CF-8C00-FA2A-16EE-64BE1AF03B4C}"/>
              </a:ext>
            </a:extLst>
          </p:cNvPr>
          <p:cNvGrpSpPr/>
          <p:nvPr/>
        </p:nvGrpSpPr>
        <p:grpSpPr>
          <a:xfrm>
            <a:off x="6648247" y="4060010"/>
            <a:ext cx="2375494" cy="1549361"/>
            <a:chOff x="6703435" y="4060010"/>
            <a:chExt cx="2375494" cy="1549361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94743FFE-AE50-CC22-A042-8BCCD5E76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378" r="58002" b="3378"/>
            <a:stretch/>
          </p:blipFill>
          <p:spPr>
            <a:xfrm>
              <a:off x="7052672" y="4060010"/>
              <a:ext cx="1705437" cy="82873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525EE17-3B43-0376-C981-D7AE4FC66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997"/>
            <a:stretch/>
          </p:blipFill>
          <p:spPr>
            <a:xfrm>
              <a:off x="6703435" y="4773552"/>
              <a:ext cx="2375494" cy="835819"/>
            </a:xfrm>
            <a:prstGeom prst="rect">
              <a:avLst/>
            </a:prstGeom>
          </p:spPr>
        </p:pic>
      </p:grp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843A869-87E5-ECC9-F4B8-C2710C6230C6}"/>
              </a:ext>
            </a:extLst>
          </p:cNvPr>
          <p:cNvCxnSpPr>
            <a:cxnSpLocks/>
            <a:stCxn id="107" idx="3"/>
            <a:endCxn id="47" idx="6"/>
          </p:cNvCxnSpPr>
          <p:nvPr/>
        </p:nvCxnSpPr>
        <p:spPr>
          <a:xfrm flipH="1" flipV="1">
            <a:off x="7553572" y="890475"/>
            <a:ext cx="1149349" cy="3583901"/>
          </a:xfrm>
          <a:prstGeom prst="bentConnector3">
            <a:avLst>
              <a:gd name="adj1" fmla="val -19890"/>
            </a:avLst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185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D9DFC-1F92-035C-851E-B13D792D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3EE3B8-015C-287A-715C-02A96CB4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7AE52-42CD-5BA5-DE9C-6522B0EC5845}"/>
              </a:ext>
            </a:extLst>
          </p:cNvPr>
          <p:cNvSpPr txBox="1"/>
          <p:nvPr/>
        </p:nvSpPr>
        <p:spPr>
          <a:xfrm>
            <a:off x="312290" y="203320"/>
            <a:ext cx="1544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000" dirty="0">
                <a:solidFill>
                  <a:srgbClr val="0070C0"/>
                </a:solidFill>
              </a:rPr>
              <a:t>Performance?</a:t>
            </a:r>
            <a:endParaRPr lang="ko-Kore-KR" altLang="en-US" sz="2000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7E8F50-2003-A81E-0EBA-2B93B581F073}"/>
              </a:ext>
            </a:extLst>
          </p:cNvPr>
          <p:cNvSpPr txBox="1"/>
          <p:nvPr/>
        </p:nvSpPr>
        <p:spPr>
          <a:xfrm>
            <a:off x="1888934" y="224992"/>
            <a:ext cx="651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0070C0"/>
                </a:solidFill>
              </a:rPr>
              <a:t>: </a:t>
            </a:r>
            <a:r>
              <a:rPr lang="ko-Kore-KR" altLang="en-US" dirty="0">
                <a:solidFill>
                  <a:srgbClr val="0070C0"/>
                </a:solidFill>
              </a:rPr>
              <a:t>어떻게 하면</a:t>
            </a:r>
            <a:r>
              <a:rPr lang="en-US" altLang="ko-Kore-KR" dirty="0">
                <a:solidFill>
                  <a:srgbClr val="0070C0"/>
                </a:solidFill>
              </a:rPr>
              <a:t>, </a:t>
            </a:r>
            <a:r>
              <a:rPr lang="ko-Kore-KR" altLang="en-US" dirty="0">
                <a:solidFill>
                  <a:srgbClr val="0070C0"/>
                </a:solidFill>
              </a:rPr>
              <a:t>각 요규 사항들의 성능을 종합적인 지표로 표현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1CD916-520E-ABD6-DA47-7023221834D5}"/>
              </a:ext>
            </a:extLst>
          </p:cNvPr>
          <p:cNvSpPr/>
          <p:nvPr/>
        </p:nvSpPr>
        <p:spPr>
          <a:xfrm>
            <a:off x="2003287" y="875193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565501B-D08B-83DF-DD66-546D2336D267}"/>
              </a:ext>
            </a:extLst>
          </p:cNvPr>
          <p:cNvSpPr/>
          <p:nvPr/>
        </p:nvSpPr>
        <p:spPr>
          <a:xfrm>
            <a:off x="2003287" y="1619965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29AFE0D-D564-CE38-EF7A-1AB5D880090A}"/>
              </a:ext>
            </a:extLst>
          </p:cNvPr>
          <p:cNvSpPr/>
          <p:nvPr/>
        </p:nvSpPr>
        <p:spPr>
          <a:xfrm>
            <a:off x="2003287" y="2364737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CR3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D7804C-2BEC-648A-5159-69A69FB63ED5}"/>
              </a:ext>
            </a:extLst>
          </p:cNvPr>
          <p:cNvSpPr/>
          <p:nvPr/>
        </p:nvSpPr>
        <p:spPr>
          <a:xfrm>
            <a:off x="2003287" y="3109510"/>
            <a:ext cx="1305543" cy="498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CR4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67" name="Picture 4" descr="Request Icon Images – Browse 51,639 Stock Photos, Vectors ...">
            <a:extLst>
              <a:ext uri="{FF2B5EF4-FFF2-40B4-BE49-F238E27FC236}">
                <a16:creationId xmlns:a16="http://schemas.microsoft.com/office/drawing/2014/main" id="{A4867E19-4F47-36E2-DB7F-6F6E07CD6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6" t="19573" r="13125" b="16893"/>
          <a:stretch/>
        </p:blipFill>
        <p:spPr bwMode="auto">
          <a:xfrm>
            <a:off x="120259" y="1216683"/>
            <a:ext cx="1272192" cy="109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왼쪽 중괄호[L] 67">
            <a:extLst>
              <a:ext uri="{FF2B5EF4-FFF2-40B4-BE49-F238E27FC236}">
                <a16:creationId xmlns:a16="http://schemas.microsoft.com/office/drawing/2014/main" id="{D616C934-C680-ACBF-F931-6ADDB4042152}"/>
              </a:ext>
            </a:extLst>
          </p:cNvPr>
          <p:cNvSpPr/>
          <p:nvPr/>
        </p:nvSpPr>
        <p:spPr>
          <a:xfrm>
            <a:off x="1806518" y="1124608"/>
            <a:ext cx="164831" cy="224672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829805-E92E-383D-F817-788AFB065D15}"/>
              </a:ext>
            </a:extLst>
          </p:cNvPr>
          <p:cNvSpPr txBox="1"/>
          <p:nvPr/>
        </p:nvSpPr>
        <p:spPr>
          <a:xfrm>
            <a:off x="1555499" y="986594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1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8AB75E-DDD2-71C0-3D9F-4AEAF5A6F996}"/>
              </a:ext>
            </a:extLst>
          </p:cNvPr>
          <p:cNvSpPr txBox="1"/>
          <p:nvPr/>
        </p:nvSpPr>
        <p:spPr>
          <a:xfrm>
            <a:off x="1526321" y="1756020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2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615420-FDFD-81C6-9459-3E10DE782274}"/>
              </a:ext>
            </a:extLst>
          </p:cNvPr>
          <p:cNvSpPr txBox="1"/>
          <p:nvPr/>
        </p:nvSpPr>
        <p:spPr>
          <a:xfrm>
            <a:off x="1555499" y="2493395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3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1F06F5-0D11-133B-7C33-ADE1E3CCEE9B}"/>
              </a:ext>
            </a:extLst>
          </p:cNvPr>
          <p:cNvSpPr txBox="1"/>
          <p:nvPr/>
        </p:nvSpPr>
        <p:spPr>
          <a:xfrm>
            <a:off x="1527957" y="3238167"/>
            <a:ext cx="438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ko-Kore-KR" sz="1400" spc="-40" dirty="0">
                <a:latin typeface="+mn-ea"/>
              </a:rPr>
              <a:t>w</a:t>
            </a:r>
            <a:r>
              <a:rPr kumimoji="1" lang="en-US" altLang="ko-KR" sz="1400" spc="-40" baseline="-25000" dirty="0">
                <a:latin typeface="+mn-ea"/>
              </a:rPr>
              <a:t>4</a:t>
            </a:r>
            <a:endParaRPr kumimoji="1" lang="ko-Kore-KR" altLang="en-US" sz="1400" spc="-40" baseline="-25000" dirty="0">
              <a:latin typeface="+mn-ea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5E2316D-20D3-33C0-36A3-A340CD65763E}"/>
              </a:ext>
            </a:extLst>
          </p:cNvPr>
          <p:cNvSpPr/>
          <p:nvPr/>
        </p:nvSpPr>
        <p:spPr>
          <a:xfrm>
            <a:off x="3867526" y="1150183"/>
            <a:ext cx="2141688" cy="2246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꺾인 연결선[E] 76">
            <a:extLst>
              <a:ext uri="{FF2B5EF4-FFF2-40B4-BE49-F238E27FC236}">
                <a16:creationId xmlns:a16="http://schemas.microsoft.com/office/drawing/2014/main" id="{149FBC74-E63B-A491-67DD-F16631D37BC3}"/>
              </a:ext>
            </a:extLst>
          </p:cNvPr>
          <p:cNvCxnSpPr>
            <a:cxnSpLocks/>
            <a:stCxn id="63" idx="3"/>
            <a:endCxn id="76" idx="1"/>
          </p:cNvCxnSpPr>
          <p:nvPr/>
        </p:nvCxnSpPr>
        <p:spPr>
          <a:xfrm>
            <a:off x="3308830" y="1124609"/>
            <a:ext cx="558696" cy="1148934"/>
          </a:xfrm>
          <a:prstGeom prst="bent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0577336-ED1D-EEB9-D170-112A163E6B27}"/>
              </a:ext>
            </a:extLst>
          </p:cNvPr>
          <p:cNvSpPr txBox="1"/>
          <p:nvPr/>
        </p:nvSpPr>
        <p:spPr>
          <a:xfrm>
            <a:off x="120259" y="2450547"/>
            <a:ext cx="1544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/>
              <a:t>Low-end</a:t>
            </a:r>
          </a:p>
          <a:p>
            <a:pPr algn="ctr"/>
            <a:r>
              <a:rPr lang="en-US" altLang="ko-Kore-KR" dirty="0"/>
              <a:t>Market Seg.</a:t>
            </a:r>
            <a:endParaRPr lang="ko-Kore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5F9FB0E-2788-6794-2C2C-E151E00645C2}"/>
              </a:ext>
            </a:extLst>
          </p:cNvPr>
          <p:cNvCxnSpPr>
            <a:cxnSpLocks/>
          </p:cNvCxnSpPr>
          <p:nvPr/>
        </p:nvCxnSpPr>
        <p:spPr>
          <a:xfrm flipV="1">
            <a:off x="4392340" y="1545689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7AC4B36-C1C8-44C3-1659-EDC73AC10732}"/>
              </a:ext>
            </a:extLst>
          </p:cNvPr>
          <p:cNvSpPr txBox="1"/>
          <p:nvPr/>
        </p:nvSpPr>
        <p:spPr>
          <a:xfrm rot="16200000">
            <a:off x="3538379" y="1893430"/>
            <a:ext cx="1212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Specification</a:t>
            </a:r>
            <a:endParaRPr lang="ko-Kore-KR" altLang="en-US" sz="1600" dirty="0"/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C7853C83-1F7A-8B29-BD9C-C7F667A58396}"/>
              </a:ext>
            </a:extLst>
          </p:cNvPr>
          <p:cNvCxnSpPr>
            <a:cxnSpLocks/>
          </p:cNvCxnSpPr>
          <p:nvPr/>
        </p:nvCxnSpPr>
        <p:spPr>
          <a:xfrm>
            <a:off x="4205062" y="2917907"/>
            <a:ext cx="5165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62B0D7-9FC5-C959-AF17-83FF788E8A78}"/>
              </a:ext>
            </a:extLst>
          </p:cNvPr>
          <p:cNvSpPr txBox="1"/>
          <p:nvPr/>
        </p:nvSpPr>
        <p:spPr>
          <a:xfrm>
            <a:off x="4616223" y="2711900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Target</a:t>
            </a:r>
            <a:endParaRPr lang="ko-Kore-KR" altLang="en-US" sz="1600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35301E2-DF66-D784-A115-FE328A5E8254}"/>
              </a:ext>
            </a:extLst>
          </p:cNvPr>
          <p:cNvSpPr/>
          <p:nvPr/>
        </p:nvSpPr>
        <p:spPr>
          <a:xfrm>
            <a:off x="4328450" y="2413692"/>
            <a:ext cx="128975" cy="136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05437-9DF1-2657-8C17-CFB18EFF5EC2}"/>
              </a:ext>
            </a:extLst>
          </p:cNvPr>
          <p:cNvCxnSpPr>
            <a:cxnSpLocks/>
          </p:cNvCxnSpPr>
          <p:nvPr/>
        </p:nvCxnSpPr>
        <p:spPr>
          <a:xfrm>
            <a:off x="4392340" y="2564034"/>
            <a:ext cx="0" cy="3681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B933AAB-C76D-2BD0-B004-57E3B003BF8C}"/>
              </a:ext>
            </a:extLst>
          </p:cNvPr>
          <p:cNvSpPr txBox="1"/>
          <p:nvPr/>
        </p:nvSpPr>
        <p:spPr>
          <a:xfrm>
            <a:off x="4505850" y="2287046"/>
            <a:ext cx="167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b="1" dirty="0"/>
              <a:t>Module’s spec</a:t>
            </a:r>
            <a:endParaRPr lang="ko-Kore-KR" altLang="en-US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21A58E-1E97-9D51-5E57-2295FAA96BC1}"/>
              </a:ext>
            </a:extLst>
          </p:cNvPr>
          <p:cNvSpPr txBox="1"/>
          <p:nvPr/>
        </p:nvSpPr>
        <p:spPr>
          <a:xfrm>
            <a:off x="4036138" y="796840"/>
            <a:ext cx="1973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Difference degree</a:t>
            </a:r>
            <a:endParaRPr lang="ko-Kore-KR" altLang="en-US" sz="1600" dirty="0"/>
          </a:p>
        </p:txBody>
      </p:sp>
      <p:sp>
        <p:nvSpPr>
          <p:cNvPr id="105" name="이등변 삼각형 119">
            <a:extLst>
              <a:ext uri="{FF2B5EF4-FFF2-40B4-BE49-F238E27FC236}">
                <a16:creationId xmlns:a16="http://schemas.microsoft.com/office/drawing/2014/main" id="{FB3A0C00-DE14-47C5-F128-CFBBFC0B781E}"/>
              </a:ext>
            </a:extLst>
          </p:cNvPr>
          <p:cNvSpPr/>
          <p:nvPr/>
        </p:nvSpPr>
        <p:spPr>
          <a:xfrm rot="5400000">
            <a:off x="5520281" y="2055819"/>
            <a:ext cx="1671583" cy="307993"/>
          </a:xfrm>
          <a:prstGeom prst="triangle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0FE33CF-8C00-FA2A-16EE-64BE1AF03B4C}"/>
              </a:ext>
            </a:extLst>
          </p:cNvPr>
          <p:cNvGrpSpPr/>
          <p:nvPr/>
        </p:nvGrpSpPr>
        <p:grpSpPr>
          <a:xfrm>
            <a:off x="6648247" y="1205599"/>
            <a:ext cx="2375494" cy="1549361"/>
            <a:chOff x="6703435" y="4060010"/>
            <a:chExt cx="2375494" cy="1549361"/>
          </a:xfrm>
        </p:grpSpPr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94743FFE-AE50-CC22-A042-8BCCD5E76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3378" r="58002" b="3378"/>
            <a:stretch/>
          </p:blipFill>
          <p:spPr>
            <a:xfrm>
              <a:off x="7052672" y="4060010"/>
              <a:ext cx="1705437" cy="82873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2525EE17-3B43-0376-C981-D7AE4FC660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997"/>
            <a:stretch/>
          </p:blipFill>
          <p:spPr>
            <a:xfrm>
              <a:off x="6703435" y="4773552"/>
              <a:ext cx="2375494" cy="835819"/>
            </a:xfrm>
            <a:prstGeom prst="rect">
              <a:avLst/>
            </a:prstGeom>
          </p:spPr>
        </p:pic>
      </p:grpSp>
      <p:cxnSp>
        <p:nvCxnSpPr>
          <p:cNvPr id="22" name="꺾인 연결선[E] 21">
            <a:extLst>
              <a:ext uri="{FF2B5EF4-FFF2-40B4-BE49-F238E27FC236}">
                <a16:creationId xmlns:a16="http://schemas.microsoft.com/office/drawing/2014/main" id="{C25F2E75-7714-9859-AEF5-A5FE054B3FF5}"/>
              </a:ext>
            </a:extLst>
          </p:cNvPr>
          <p:cNvCxnSpPr>
            <a:cxnSpLocks/>
            <a:stCxn id="97" idx="2"/>
            <a:endCxn id="39" idx="0"/>
          </p:cNvCxnSpPr>
          <p:nvPr/>
        </p:nvCxnSpPr>
        <p:spPr>
          <a:xfrm rot="5400000">
            <a:off x="3963381" y="2755664"/>
            <a:ext cx="1477901" cy="1279328"/>
          </a:xfrm>
          <a:prstGeom prst="bentConnector3">
            <a:avLst>
              <a:gd name="adj1" fmla="val 75264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150D03-1260-63E3-4781-26F3BBCC1751}"/>
              </a:ext>
            </a:extLst>
          </p:cNvPr>
          <p:cNvGrpSpPr/>
          <p:nvPr/>
        </p:nvGrpSpPr>
        <p:grpSpPr>
          <a:xfrm>
            <a:off x="5921670" y="4776190"/>
            <a:ext cx="609227" cy="609227"/>
            <a:chOff x="3348147" y="1666383"/>
            <a:chExt cx="935866" cy="93586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1641768-E1F8-A762-1358-B015F66DE51E}"/>
                </a:ext>
              </a:extLst>
            </p:cNvPr>
            <p:cNvSpPr/>
            <p:nvPr/>
          </p:nvSpPr>
          <p:spPr>
            <a:xfrm>
              <a:off x="3348147" y="1666383"/>
              <a:ext cx="935866" cy="9358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7089570-9709-46C7-5750-E63F5CC6AB59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Core</a:t>
              </a:r>
              <a:endParaRPr lang="ko-KR" altLang="en-US" sz="1200" b="1" dirty="0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31EE2D1-5D41-75F6-AAA4-9A05C03897A2}"/>
              </a:ext>
            </a:extLst>
          </p:cNvPr>
          <p:cNvSpPr/>
          <p:nvPr/>
        </p:nvSpPr>
        <p:spPr>
          <a:xfrm>
            <a:off x="1492399" y="4134279"/>
            <a:ext cx="5140535" cy="17371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32FBDA72-E762-8214-BD07-A177370B6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002" y="4180990"/>
            <a:ext cx="1825407" cy="1674832"/>
          </a:xfrm>
          <a:prstGeom prst="rect">
            <a:avLst/>
          </a:prstGeom>
        </p:spPr>
      </p:pic>
      <p:sp>
        <p:nvSpPr>
          <p:cNvPr id="96" name="화살표: 오른쪽 145">
            <a:extLst>
              <a:ext uri="{FF2B5EF4-FFF2-40B4-BE49-F238E27FC236}">
                <a16:creationId xmlns:a16="http://schemas.microsoft.com/office/drawing/2014/main" id="{270BAAB5-E1C6-D159-E46F-DEA28B0EAA7B}"/>
              </a:ext>
            </a:extLst>
          </p:cNvPr>
          <p:cNvSpPr/>
          <p:nvPr/>
        </p:nvSpPr>
        <p:spPr>
          <a:xfrm rot="10800000">
            <a:off x="5044713" y="4611745"/>
            <a:ext cx="724685" cy="881070"/>
          </a:xfrm>
          <a:prstGeom prst="rightArrow">
            <a:avLst>
              <a:gd name="adj1" fmla="val 35889"/>
              <a:gd name="adj2" fmla="val 50000"/>
            </a:avLst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+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D741B4-6DD4-7B24-EB07-EAE4E64CA8E6}"/>
              </a:ext>
            </a:extLst>
          </p:cNvPr>
          <p:cNvSpPr/>
          <p:nvPr/>
        </p:nvSpPr>
        <p:spPr>
          <a:xfrm>
            <a:off x="3158011" y="4559692"/>
            <a:ext cx="665792" cy="844311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F7CCAAF-7D31-7728-D75C-6C895C8FEFF6}"/>
              </a:ext>
            </a:extLst>
          </p:cNvPr>
          <p:cNvSpPr txBox="1"/>
          <p:nvPr/>
        </p:nvSpPr>
        <p:spPr>
          <a:xfrm>
            <a:off x="1523403" y="4647593"/>
            <a:ext cx="1707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Decision boundary </a:t>
            </a:r>
          </a:p>
          <a:p>
            <a:pPr algn="ctr"/>
            <a:r>
              <a:rPr lang="en-US" altLang="ko-Kore-KR" sz="1600" dirty="0"/>
              <a:t>for compatibility</a:t>
            </a:r>
            <a:endParaRPr lang="ko-Kore-KR" altLang="en-US" sz="16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64311F3-7293-04D9-6002-50E29EC6E0CF}"/>
              </a:ext>
            </a:extLst>
          </p:cNvPr>
          <p:cNvCxnSpPr>
            <a:cxnSpLocks/>
          </p:cNvCxnSpPr>
          <p:nvPr/>
        </p:nvCxnSpPr>
        <p:spPr>
          <a:xfrm flipV="1">
            <a:off x="7850354" y="4238131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5709C244-7EA3-EFEE-96AB-123682C40A6A}"/>
              </a:ext>
            </a:extLst>
          </p:cNvPr>
          <p:cNvCxnSpPr>
            <a:cxnSpLocks/>
          </p:cNvCxnSpPr>
          <p:nvPr/>
        </p:nvCxnSpPr>
        <p:spPr>
          <a:xfrm>
            <a:off x="7648863" y="5422962"/>
            <a:ext cx="5165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423C9D6-4182-C301-A1B7-7AAF696A03B7}"/>
              </a:ext>
            </a:extLst>
          </p:cNvPr>
          <p:cNvSpPr txBox="1"/>
          <p:nvPr/>
        </p:nvSpPr>
        <p:spPr>
          <a:xfrm>
            <a:off x="6901010" y="5216955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Target</a:t>
            </a:r>
            <a:endParaRPr lang="ko-Kore-KR" altLang="en-US" sz="16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6700B03-C682-FBCF-369E-EF4E5AA099B3}"/>
              </a:ext>
            </a:extLst>
          </p:cNvPr>
          <p:cNvSpPr txBox="1"/>
          <p:nvPr/>
        </p:nvSpPr>
        <p:spPr>
          <a:xfrm rot="16200000">
            <a:off x="6958904" y="4574882"/>
            <a:ext cx="12129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sz="1600" dirty="0"/>
              <a:t>Specification</a:t>
            </a:r>
            <a:endParaRPr lang="ko-Kore-KR" altLang="en-US" sz="16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CDA2309-1F63-0F65-8A76-C992C5629A11}"/>
              </a:ext>
            </a:extLst>
          </p:cNvPr>
          <p:cNvSpPr/>
          <p:nvPr/>
        </p:nvSpPr>
        <p:spPr>
          <a:xfrm>
            <a:off x="7698729" y="4471079"/>
            <a:ext cx="361295" cy="496181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B888015-E2A1-992F-0615-CC3C75E3419C}"/>
              </a:ext>
            </a:extLst>
          </p:cNvPr>
          <p:cNvSpPr/>
          <p:nvPr/>
        </p:nvSpPr>
        <p:spPr>
          <a:xfrm>
            <a:off x="7698729" y="4745399"/>
            <a:ext cx="361295" cy="49618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D73A4D7-C22C-1BB0-C080-C02A0E45E291}"/>
              </a:ext>
            </a:extLst>
          </p:cNvPr>
          <p:cNvSpPr/>
          <p:nvPr/>
        </p:nvSpPr>
        <p:spPr>
          <a:xfrm>
            <a:off x="7698729" y="5028863"/>
            <a:ext cx="361295" cy="49618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D131613-CF3C-2721-20C3-1350DAC7A334}"/>
              </a:ext>
            </a:extLst>
          </p:cNvPr>
          <p:cNvSpPr/>
          <p:nvPr/>
        </p:nvSpPr>
        <p:spPr>
          <a:xfrm>
            <a:off x="7698729" y="5668943"/>
            <a:ext cx="361295" cy="496181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80F7682-336B-214F-18CD-5FB1BFA8AEDD}"/>
              </a:ext>
            </a:extLst>
          </p:cNvPr>
          <p:cNvSpPr txBox="1"/>
          <p:nvPr/>
        </p:nvSpPr>
        <p:spPr>
          <a:xfrm>
            <a:off x="5783949" y="5951998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First</a:t>
            </a:r>
            <a:endParaRPr lang="ko-Kore-KR" altLang="en-US" sz="16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D0C7F10-279D-0BBA-8E60-5DFBECA1584D}"/>
              </a:ext>
            </a:extLst>
          </p:cNvPr>
          <p:cNvSpPr txBox="1"/>
          <p:nvPr/>
        </p:nvSpPr>
        <p:spPr>
          <a:xfrm>
            <a:off x="3387037" y="5952692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Second</a:t>
            </a:r>
            <a:endParaRPr lang="ko-Kore-KR" altLang="en-US" sz="1600" dirty="0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AA6699E-1C16-132E-A712-06881CB6FE51}"/>
              </a:ext>
            </a:extLst>
          </p:cNvPr>
          <p:cNvGrpSpPr/>
          <p:nvPr/>
        </p:nvGrpSpPr>
        <p:grpSpPr>
          <a:xfrm>
            <a:off x="8335532" y="4065256"/>
            <a:ext cx="598091" cy="338556"/>
            <a:chOff x="3348147" y="1868787"/>
            <a:chExt cx="918760" cy="520074"/>
          </a:xfrm>
        </p:grpSpPr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9DD103A-6B84-EAB5-7E6A-57648A08FCB0}"/>
                </a:ext>
              </a:extLst>
            </p:cNvPr>
            <p:cNvSpPr/>
            <p:nvPr/>
          </p:nvSpPr>
          <p:spPr>
            <a:xfrm>
              <a:off x="3547489" y="1868787"/>
              <a:ext cx="520074" cy="5200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3326A44-B139-97A3-9076-28190AEAECA2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C4</a:t>
              </a:r>
              <a:endParaRPr lang="ko-KR" altLang="en-US" sz="1200" b="1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8F1C0F23-9303-B241-A11E-C4FDDEBACDD8}"/>
              </a:ext>
            </a:extLst>
          </p:cNvPr>
          <p:cNvGrpSpPr/>
          <p:nvPr/>
        </p:nvGrpSpPr>
        <p:grpSpPr>
          <a:xfrm>
            <a:off x="8335532" y="4691656"/>
            <a:ext cx="598091" cy="338556"/>
            <a:chOff x="3348147" y="1868787"/>
            <a:chExt cx="918760" cy="520074"/>
          </a:xfrm>
        </p:grpSpPr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A589ADF-50C3-3F63-0697-9556643C1890}"/>
                </a:ext>
              </a:extLst>
            </p:cNvPr>
            <p:cNvSpPr/>
            <p:nvPr/>
          </p:nvSpPr>
          <p:spPr>
            <a:xfrm>
              <a:off x="3547489" y="1868787"/>
              <a:ext cx="520074" cy="5200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2A2F81B-97F7-91D5-B0DA-754E520DA33F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C3</a:t>
              </a:r>
              <a:endParaRPr lang="ko-KR" altLang="en-US" sz="1200" b="1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CEE0387-F985-A24D-3607-8E811426CEEF}"/>
              </a:ext>
            </a:extLst>
          </p:cNvPr>
          <p:cNvGrpSpPr/>
          <p:nvPr/>
        </p:nvGrpSpPr>
        <p:grpSpPr>
          <a:xfrm>
            <a:off x="8335532" y="5130856"/>
            <a:ext cx="598091" cy="338556"/>
            <a:chOff x="3348147" y="1868787"/>
            <a:chExt cx="918760" cy="520074"/>
          </a:xfrm>
        </p:grpSpPr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F9E20BE1-4936-8039-64D2-41FA0DE45514}"/>
                </a:ext>
              </a:extLst>
            </p:cNvPr>
            <p:cNvSpPr/>
            <p:nvPr/>
          </p:nvSpPr>
          <p:spPr>
            <a:xfrm>
              <a:off x="3547489" y="1868787"/>
              <a:ext cx="520074" cy="5200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2D1842-7F92-B5BF-087C-336D2DAF089F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C2</a:t>
              </a:r>
              <a:endParaRPr lang="ko-KR" altLang="en-US" sz="1200" b="1" dirty="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1B5284E1-8FF1-AA7B-ACC9-B77AD35F407F}"/>
              </a:ext>
            </a:extLst>
          </p:cNvPr>
          <p:cNvGrpSpPr/>
          <p:nvPr/>
        </p:nvGrpSpPr>
        <p:grpSpPr>
          <a:xfrm>
            <a:off x="8335532" y="5792884"/>
            <a:ext cx="598091" cy="338556"/>
            <a:chOff x="3348147" y="1868787"/>
            <a:chExt cx="918760" cy="520074"/>
          </a:xfrm>
        </p:grpSpPr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34C6B187-0729-E418-23CB-760E7C536B72}"/>
                </a:ext>
              </a:extLst>
            </p:cNvPr>
            <p:cNvSpPr/>
            <p:nvPr/>
          </p:nvSpPr>
          <p:spPr>
            <a:xfrm>
              <a:off x="3547489" y="1868787"/>
              <a:ext cx="520074" cy="5200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DC5AB58-92AC-ED7F-3FFB-62CEA572BC5E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C1</a:t>
              </a:r>
              <a:endParaRPr lang="ko-KR" altLang="en-US" sz="1200" b="1" dirty="0"/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F6E0EEB-08AD-0961-0B86-7F0421F47D2A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8060024" y="5917034"/>
            <a:ext cx="405275" cy="3565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79ECD863-969F-AC96-D19B-D3B5EAEB74D9}"/>
              </a:ext>
            </a:extLst>
          </p:cNvPr>
          <p:cNvCxnSpPr>
            <a:cxnSpLocks/>
          </p:cNvCxnSpPr>
          <p:nvPr/>
        </p:nvCxnSpPr>
        <p:spPr>
          <a:xfrm flipV="1">
            <a:off x="8060024" y="5296395"/>
            <a:ext cx="405275" cy="8624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18B9232-7833-ECF5-3B1F-9703DDF6AF6A}"/>
              </a:ext>
            </a:extLst>
          </p:cNvPr>
          <p:cNvCxnSpPr>
            <a:cxnSpLocks/>
          </p:cNvCxnSpPr>
          <p:nvPr/>
        </p:nvCxnSpPr>
        <p:spPr>
          <a:xfrm flipV="1">
            <a:off x="8060024" y="4859037"/>
            <a:ext cx="405275" cy="162701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A1C63A8-6C33-F2CE-BD58-567989BA94A7}"/>
              </a:ext>
            </a:extLst>
          </p:cNvPr>
          <p:cNvCxnSpPr>
            <a:cxnSpLocks/>
          </p:cNvCxnSpPr>
          <p:nvPr/>
        </p:nvCxnSpPr>
        <p:spPr>
          <a:xfrm flipV="1">
            <a:off x="8060024" y="4238131"/>
            <a:ext cx="405275" cy="461682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893E3710-0617-2002-B183-D4D5D4FD2353}"/>
              </a:ext>
            </a:extLst>
          </p:cNvPr>
          <p:cNvCxnSpPr>
            <a:cxnSpLocks/>
          </p:cNvCxnSpPr>
          <p:nvPr/>
        </p:nvCxnSpPr>
        <p:spPr>
          <a:xfrm flipV="1">
            <a:off x="587610" y="4083308"/>
            <a:ext cx="0" cy="1719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타원 173">
            <a:extLst>
              <a:ext uri="{FF2B5EF4-FFF2-40B4-BE49-F238E27FC236}">
                <a16:creationId xmlns:a16="http://schemas.microsoft.com/office/drawing/2014/main" id="{4804475C-DA0C-C0BB-AD39-85D3EDB34ECA}"/>
              </a:ext>
            </a:extLst>
          </p:cNvPr>
          <p:cNvSpPr/>
          <p:nvPr/>
        </p:nvSpPr>
        <p:spPr>
          <a:xfrm>
            <a:off x="523720" y="4951311"/>
            <a:ext cx="128975" cy="1360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75" name="직선 연결선[R] 174">
            <a:extLst>
              <a:ext uri="{FF2B5EF4-FFF2-40B4-BE49-F238E27FC236}">
                <a16:creationId xmlns:a16="http://schemas.microsoft.com/office/drawing/2014/main" id="{A564359A-912F-486E-370F-93A9E065B5EA}"/>
              </a:ext>
            </a:extLst>
          </p:cNvPr>
          <p:cNvCxnSpPr>
            <a:cxnSpLocks/>
          </p:cNvCxnSpPr>
          <p:nvPr/>
        </p:nvCxnSpPr>
        <p:spPr>
          <a:xfrm>
            <a:off x="404587" y="5467893"/>
            <a:ext cx="51659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A6EFA23-8FEF-56C1-4BFD-8293CBE8F2FF}"/>
              </a:ext>
            </a:extLst>
          </p:cNvPr>
          <p:cNvSpPr txBox="1"/>
          <p:nvPr/>
        </p:nvSpPr>
        <p:spPr>
          <a:xfrm>
            <a:off x="738148" y="5261886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Target</a:t>
            </a:r>
            <a:endParaRPr lang="ko-Kore-KR" altLang="en-US" sz="1600" dirty="0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4647BF39-0BD6-B314-0F84-509F5E241772}"/>
              </a:ext>
            </a:extLst>
          </p:cNvPr>
          <p:cNvCxnSpPr>
            <a:cxnSpLocks/>
            <a:stCxn id="39" idx="1"/>
            <a:endCxn id="174" idx="6"/>
          </p:cNvCxnSpPr>
          <p:nvPr/>
        </p:nvCxnSpPr>
        <p:spPr>
          <a:xfrm flipH="1">
            <a:off x="652695" y="5002843"/>
            <a:ext cx="839704" cy="16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17A2A4E-47A2-C37B-6C5C-E5DC0D13E212}"/>
              </a:ext>
            </a:extLst>
          </p:cNvPr>
          <p:cNvSpPr/>
          <p:nvPr/>
        </p:nvSpPr>
        <p:spPr>
          <a:xfrm>
            <a:off x="393689" y="4745399"/>
            <a:ext cx="361295" cy="496181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568A5774-4F7C-C2D4-AC8F-E557B1FB15B1}"/>
              </a:ext>
            </a:extLst>
          </p:cNvPr>
          <p:cNvGrpSpPr/>
          <p:nvPr/>
        </p:nvGrpSpPr>
        <p:grpSpPr>
          <a:xfrm>
            <a:off x="0" y="6035896"/>
            <a:ext cx="598091" cy="338556"/>
            <a:chOff x="3348147" y="1868787"/>
            <a:chExt cx="918760" cy="520074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2154DF34-8EE8-8982-E6B1-0AC5F3562B2D}"/>
                </a:ext>
              </a:extLst>
            </p:cNvPr>
            <p:cNvSpPr/>
            <p:nvPr/>
          </p:nvSpPr>
          <p:spPr>
            <a:xfrm>
              <a:off x="3547489" y="1868787"/>
              <a:ext cx="520074" cy="52007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A452BB4-16F1-FEC8-C011-3F34BE225861}"/>
                </a:ext>
              </a:extLst>
            </p:cNvPr>
            <p:cNvSpPr txBox="1"/>
            <p:nvPr/>
          </p:nvSpPr>
          <p:spPr>
            <a:xfrm>
              <a:off x="3348147" y="1920626"/>
              <a:ext cx="918760" cy="425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C3</a:t>
              </a:r>
              <a:endParaRPr lang="ko-KR" altLang="en-US" sz="1200" b="1" dirty="0"/>
            </a:p>
          </p:txBody>
        </p:sp>
      </p:grpSp>
      <p:pic>
        <p:nvPicPr>
          <p:cNvPr id="188" name="그림 187">
            <a:extLst>
              <a:ext uri="{FF2B5EF4-FFF2-40B4-BE49-F238E27FC236}">
                <a16:creationId xmlns:a16="http://schemas.microsoft.com/office/drawing/2014/main" id="{56CA8DD0-3FD3-497A-2807-29DC6314A9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7" t="22612" r="68795" b="53054"/>
          <a:stretch/>
        </p:blipFill>
        <p:spPr>
          <a:xfrm>
            <a:off x="754984" y="5986455"/>
            <a:ext cx="516593" cy="387997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5B81FB9A-CFC9-B5D4-611E-43EA764593BE}"/>
              </a:ext>
            </a:extLst>
          </p:cNvPr>
          <p:cNvSpPr txBox="1"/>
          <p:nvPr/>
        </p:nvSpPr>
        <p:spPr>
          <a:xfrm>
            <a:off x="462863" y="6043192"/>
            <a:ext cx="3247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+</a:t>
            </a:r>
            <a:endParaRPr lang="ko-Kore-KR" altLang="en-US" sz="1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2256502-6CBC-6FDF-3913-435C672F7C9D}"/>
              </a:ext>
            </a:extLst>
          </p:cNvPr>
          <p:cNvSpPr txBox="1"/>
          <p:nvPr/>
        </p:nvSpPr>
        <p:spPr>
          <a:xfrm>
            <a:off x="10609410" y="5216955"/>
            <a:ext cx="873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600" dirty="0"/>
              <a:t>Target</a:t>
            </a:r>
            <a:endParaRPr lang="ko-Kore-KR" alt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622653F-E5E8-2C1A-6B27-9C42629EA320}"/>
              </a:ext>
            </a:extLst>
          </p:cNvPr>
          <p:cNvSpPr txBox="1"/>
          <p:nvPr/>
        </p:nvSpPr>
        <p:spPr>
          <a:xfrm>
            <a:off x="713818" y="-1240480"/>
            <a:ext cx="8285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itchFamily="2" charset="2"/>
              </a:rPr>
              <a:t>어떤 </a:t>
            </a:r>
            <a:r>
              <a:rPr lang="en-US" altLang="ko-KR" dirty="0">
                <a:sym typeface="Wingdings" pitchFamily="2" charset="2"/>
              </a:rPr>
              <a:t>module selection</a:t>
            </a:r>
            <a:r>
              <a:rPr lang="ko-KR" altLang="en-US" dirty="0">
                <a:sym typeface="Wingdings" pitchFamily="2" charset="2"/>
              </a:rPr>
              <a:t>을 하는지에 따라서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같은 </a:t>
            </a:r>
            <a:r>
              <a:rPr lang="en-US" altLang="ko-KR" dirty="0">
                <a:sym typeface="Wingdings" pitchFamily="2" charset="2"/>
              </a:rPr>
              <a:t>performance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낼 때의 </a:t>
            </a:r>
            <a:r>
              <a:rPr lang="en-US" altLang="ko-KR" dirty="0">
                <a:solidFill>
                  <a:srgbClr val="0070C0"/>
                </a:solidFill>
                <a:sym typeface="Wingdings" pitchFamily="2" charset="2"/>
              </a:rPr>
              <a:t>cost</a:t>
            </a:r>
            <a:r>
              <a:rPr lang="ko-KR" altLang="en-US" dirty="0">
                <a:solidFill>
                  <a:srgbClr val="0070C0"/>
                </a:solidFill>
                <a:sym typeface="Wingdings" pitchFamily="2" charset="2"/>
              </a:rPr>
              <a:t> 가 달라지고</a:t>
            </a:r>
            <a:r>
              <a:rPr lang="en-US" altLang="ko-KR" dirty="0">
                <a:sym typeface="Wingdings" pitchFamily="2" charset="2"/>
              </a:rPr>
              <a:t>,  </a:t>
            </a:r>
            <a:r>
              <a:rPr lang="ko-KR" altLang="en-US" dirty="0">
                <a:sym typeface="Wingdings" pitchFamily="2" charset="2"/>
              </a:rPr>
              <a:t>혹은 그 이상 </a:t>
            </a:r>
            <a:r>
              <a:rPr lang="en-US" altLang="ko-KR" dirty="0">
                <a:sym typeface="Wingdings" pitchFamily="2" charset="2"/>
              </a:rPr>
              <a:t>[market positioning]</a:t>
            </a:r>
            <a:r>
              <a:rPr lang="ko-KR" altLang="en-US" dirty="0">
                <a:sym typeface="Wingdings" pitchFamily="2" charset="2"/>
              </a:rPr>
              <a:t>이 달라질 수 있음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itchFamily="2" charset="2"/>
              </a:rPr>
              <a:t>+ target</a:t>
            </a:r>
            <a:r>
              <a:rPr lang="ko-KR" altLang="en-US" b="1" dirty="0">
                <a:solidFill>
                  <a:srgbClr val="C00000"/>
                </a:solidFill>
                <a:sym typeface="Wingdings" pitchFamily="2" charset="2"/>
              </a:rPr>
              <a:t>은 정해져 있나</a:t>
            </a:r>
            <a:r>
              <a:rPr lang="en-US" altLang="ko-KR" b="1" dirty="0">
                <a:solidFill>
                  <a:srgbClr val="C00000"/>
                </a:solidFill>
                <a:sym typeface="Wingdings" pitchFamily="2" charset="2"/>
              </a:rPr>
              <a:t>??  target</a:t>
            </a:r>
            <a:r>
              <a:rPr lang="ko-KR" altLang="en-US" b="1" dirty="0">
                <a:solidFill>
                  <a:srgbClr val="C00000"/>
                </a:solidFill>
                <a:sym typeface="Wingdings" pitchFamily="2" charset="2"/>
              </a:rPr>
              <a:t>은 또 어떻게 정의하지</a:t>
            </a:r>
            <a:r>
              <a:rPr lang="en-US" altLang="ko-KR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itchFamily="2" charset="2"/>
              </a:rPr>
              <a:t>+ </a:t>
            </a:r>
            <a:r>
              <a:rPr lang="ko-Kore-KR" altLang="en-US" b="1" dirty="0">
                <a:solidFill>
                  <a:srgbClr val="C00000"/>
                </a:solidFill>
                <a:sym typeface="Wingdings" pitchFamily="2" charset="2"/>
              </a:rPr>
              <a:t>단순 이것만으로 </a:t>
            </a:r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module selection</a:t>
            </a:r>
            <a:r>
              <a:rPr lang="ko-Kore-KR" altLang="en-US" b="1" dirty="0">
                <a:solidFill>
                  <a:srgbClr val="C00000"/>
                </a:solidFill>
                <a:sym typeface="Wingdings" pitchFamily="2" charset="2"/>
              </a:rPr>
              <a:t>이라고 보기엔 약간 </a:t>
            </a:r>
            <a:r>
              <a:rPr lang="en-US" altLang="ko-Kore-KR" b="1" dirty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altLang="ko-KR" b="1" dirty="0">
                <a:solidFill>
                  <a:srgbClr val="C00000"/>
                </a:solidFill>
                <a:sym typeface="Wingdings" pitchFamily="2" charset="2"/>
              </a:rPr>
              <a:t>aïve</a:t>
            </a:r>
            <a:r>
              <a:rPr lang="ko-KR" altLang="en-US" b="1" dirty="0">
                <a:solidFill>
                  <a:srgbClr val="C00000"/>
                </a:solidFill>
                <a:sym typeface="Wingdings" pitchFamily="2" charset="2"/>
              </a:rPr>
              <a:t>함</a:t>
            </a:r>
            <a:endParaRPr lang="en-US" altLang="ko-KR" b="1" dirty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036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01E5B1-B7F8-941A-4211-76985955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2F42DC-F5B1-54FE-EC4B-3F80E0328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BE9A2-FCF4-84CD-AAA3-0DB5E3CC446F}"/>
              </a:ext>
            </a:extLst>
          </p:cNvPr>
          <p:cNvSpPr txBox="1"/>
          <p:nvPr/>
        </p:nvSpPr>
        <p:spPr>
          <a:xfrm>
            <a:off x="509750" y="370177"/>
            <a:ext cx="8087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dirty="0">
                <a:effectLst/>
                <a:latin typeface="TimesNewRoman"/>
              </a:rPr>
              <a:t>The level of production-dominant variety and market-mediation-dominant variety is determined by scale efficiency and the distance from the target market, respectively (Randall and Ulrich, 2001). </a:t>
            </a:r>
            <a:endParaRPr lang="en" altLang="ko-Kore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D4E26-234C-E314-1A2D-9CCC1ABC92B7}"/>
              </a:ext>
            </a:extLst>
          </p:cNvPr>
          <p:cNvSpPr txBox="1"/>
          <p:nvPr/>
        </p:nvSpPr>
        <p:spPr>
          <a:xfrm>
            <a:off x="509749" y="1505294"/>
            <a:ext cx="8087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800" b="1" dirty="0">
                <a:effectLst/>
                <a:latin typeface="jmpor"/>
              </a:rPr>
              <a:t>Market mediation costs </a:t>
            </a:r>
            <a:r>
              <a:rPr lang="en" altLang="ko-Kore-KR" sz="1800" dirty="0">
                <a:effectLst/>
                <a:latin typeface="jmpor"/>
              </a:rPr>
              <a:t>arise </a:t>
            </a:r>
            <a:r>
              <a:rPr lang="en" altLang="ko-Kore-KR" sz="1800" b="1" dirty="0">
                <a:effectLst/>
                <a:latin typeface="jmpor"/>
              </a:rPr>
              <a:t>because of uncertainty in product demand</a:t>
            </a:r>
            <a:r>
              <a:rPr lang="en" altLang="ko-Kore-KR" sz="1800" dirty="0">
                <a:effectLst/>
                <a:latin typeface="jmpor"/>
              </a:rPr>
              <a:t>. In the presence of demand uncertainty, precisely matching supply with demand is difficult. Market mediation costs include the inventor	y holding costs and product mark-down costs occurring when </a:t>
            </a:r>
            <a:r>
              <a:rPr lang="en" altLang="ko-Kore-KR" sz="1800" b="1" dirty="0">
                <a:effectLst/>
                <a:latin typeface="jmpor"/>
              </a:rPr>
              <a:t>supply exceeds demand</a:t>
            </a:r>
            <a:r>
              <a:rPr lang="en" altLang="ko-Kore-KR" sz="1800" dirty="0">
                <a:effectLst/>
                <a:latin typeface="jmpor"/>
              </a:rPr>
              <a:t>, and the costs of lost sales when </a:t>
            </a:r>
            <a:r>
              <a:rPr lang="en" altLang="ko-Kore-KR" sz="1800" b="1" dirty="0">
                <a:effectLst/>
                <a:latin typeface="jmpor"/>
              </a:rPr>
              <a:t>demand exceeds supply. </a:t>
            </a:r>
            <a:endParaRPr lang="en" altLang="ko-Kore-KR" b="1" dirty="0"/>
          </a:p>
          <a:p>
            <a:endParaRPr lang="en" altLang="ko-Kore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3E262-97F0-7505-EBEA-56A7080966A5}"/>
              </a:ext>
            </a:extLst>
          </p:cNvPr>
          <p:cNvSpPr txBox="1"/>
          <p:nvPr/>
        </p:nvSpPr>
        <p:spPr>
          <a:xfrm>
            <a:off x="254103" y="3013806"/>
            <a:ext cx="8665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1) 전자제품 [core / peripheral]에 대한 module selection. </a:t>
            </a:r>
          </a:p>
          <a:p>
            <a:endParaRPr lang="ko-Kore-KR" altLang="en-US" dirty="0"/>
          </a:p>
          <a:p>
            <a:r>
              <a:rPr lang="ko-Kore-KR" altLang="en-US" dirty="0"/>
              <a:t>즉, 내부에서 중심 부품과 peripheral 간의 관계. [방향에 따른 영향] + peripheral 내부에서의 영향 을 다루면, </a:t>
            </a:r>
            <a:r>
              <a:rPr lang="ko-Kore-KR" altLang="en-US" b="1" dirty="0"/>
              <a:t>그냥 특이 케이스에 대한 내 주장(?)이 아닌가</a:t>
            </a:r>
            <a:r>
              <a:rPr lang="ko-Kore-KR" altLang="en-US" dirty="0"/>
              <a:t>? </a:t>
            </a:r>
          </a:p>
          <a:p>
            <a:r>
              <a:rPr lang="ko-Kore-KR" altLang="en-US" dirty="0"/>
              <a:t>ex) 이 제품은 이렇기 떄문에 다르다. 따라서, </a:t>
            </a:r>
            <a:r>
              <a:rPr lang="ko-Kore-KR" altLang="en-US" b="1" dirty="0">
                <a:solidFill>
                  <a:srgbClr val="C00000"/>
                </a:solidFill>
              </a:rPr>
              <a:t>추가 다른 사항이 고려되어야 한다</a:t>
            </a:r>
            <a:r>
              <a:rPr lang="ko-Kore-KR" altLang="en-US" dirty="0"/>
              <a:t>.</a:t>
            </a:r>
          </a:p>
          <a:p>
            <a:r>
              <a:rPr lang="ko-Kore-KR" altLang="en-US" dirty="0"/>
              <a:t>[에 대한 방법론 추가정도?]</a:t>
            </a:r>
          </a:p>
          <a:p>
            <a:endParaRPr lang="ko-Kore-KR" altLang="en-US" dirty="0"/>
          </a:p>
          <a:p>
            <a:r>
              <a:rPr lang="ko-Kore-KR" altLang="en-US" dirty="0"/>
              <a:t>2. 이렇게 깊게 바라볼때, 너무 핸드폰에 대해서만 생각이 계속 드는데, 깊게 들어가서 어떤 연관성이 있는지를 생각할때,</a:t>
            </a:r>
          </a:p>
          <a:p>
            <a:endParaRPr lang="ko-Kore-KR" altLang="en-US" dirty="0"/>
          </a:p>
          <a:p>
            <a:r>
              <a:rPr lang="ko-Kore-KR" altLang="en-US" dirty="0"/>
              <a:t>좀 더 general 한 관점에서 / 특이 케이스에서 우선</a:t>
            </a:r>
          </a:p>
        </p:txBody>
      </p:sp>
    </p:spTree>
    <p:extLst>
      <p:ext uri="{BB962C8B-B14F-4D97-AF65-F5344CB8AC3E}">
        <p14:creationId xmlns:p14="http://schemas.microsoft.com/office/powerpoint/2010/main" val="230432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1DAE53-FE55-E4D0-6829-8E794935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D19E46D-2FB0-5902-1E90-335056795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50B17B-F50A-7CF0-C5F4-7A564B84CC27}"/>
              </a:ext>
            </a:extLst>
          </p:cNvPr>
          <p:cNvSpPr/>
          <p:nvPr/>
        </p:nvSpPr>
        <p:spPr>
          <a:xfrm>
            <a:off x="2048968" y="997009"/>
            <a:ext cx="6768782" cy="3980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56E512-EB8F-D76A-F70F-3190836A17B7}"/>
              </a:ext>
            </a:extLst>
          </p:cNvPr>
          <p:cNvSpPr/>
          <p:nvPr/>
        </p:nvSpPr>
        <p:spPr>
          <a:xfrm>
            <a:off x="88144" y="2408671"/>
            <a:ext cx="1883972" cy="553176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product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8">
            <a:extLst>
              <a:ext uri="{FF2B5EF4-FFF2-40B4-BE49-F238E27FC236}">
                <a16:creationId xmlns:a16="http://schemas.microsoft.com/office/drawing/2014/main" id="{718E1AB2-E352-CAD4-18CE-20F08ADDFED0}"/>
              </a:ext>
            </a:extLst>
          </p:cNvPr>
          <p:cNvCxnSpPr>
            <a:cxnSpLocks/>
          </p:cNvCxnSpPr>
          <p:nvPr/>
        </p:nvCxnSpPr>
        <p:spPr>
          <a:xfrm>
            <a:off x="5215327" y="997009"/>
            <a:ext cx="0" cy="3980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1">
            <a:extLst>
              <a:ext uri="{FF2B5EF4-FFF2-40B4-BE49-F238E27FC236}">
                <a16:creationId xmlns:a16="http://schemas.microsoft.com/office/drawing/2014/main" id="{B51ED00D-F517-A40B-7ED0-4059812D3AD4}"/>
              </a:ext>
            </a:extLst>
          </p:cNvPr>
          <p:cNvCxnSpPr>
            <a:cxnSpLocks/>
          </p:cNvCxnSpPr>
          <p:nvPr/>
        </p:nvCxnSpPr>
        <p:spPr>
          <a:xfrm flipH="1">
            <a:off x="2036887" y="1550185"/>
            <a:ext cx="6780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91F4F8-3A76-D84D-5AF3-360F16B59AF3}"/>
              </a:ext>
            </a:extLst>
          </p:cNvPr>
          <p:cNvSpPr/>
          <p:nvPr/>
        </p:nvSpPr>
        <p:spPr>
          <a:xfrm>
            <a:off x="2487885" y="1060820"/>
            <a:ext cx="2727438" cy="4369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>
                <a:solidFill>
                  <a:schemeClr val="tx1"/>
                </a:solidFill>
              </a:rPr>
              <a:t>Core module</a:t>
            </a:r>
            <a:endParaRPr lang="ko-KR" altLang="en-US" sz="21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89EBB2-F02F-A64C-246C-70E071E19B92}"/>
              </a:ext>
            </a:extLst>
          </p:cNvPr>
          <p:cNvSpPr/>
          <p:nvPr/>
        </p:nvSpPr>
        <p:spPr>
          <a:xfrm>
            <a:off x="5215327" y="1060821"/>
            <a:ext cx="3602420" cy="43698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Peripheral (Variant) module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16A3101-D0AF-7E5C-6028-BBDD7475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" y="1074996"/>
            <a:ext cx="1060379" cy="1296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C32A1-6E77-2307-3190-2D41DB0475E7}"/>
              </a:ext>
            </a:extLst>
          </p:cNvPr>
          <p:cNvSpPr txBox="1"/>
          <p:nvPr/>
        </p:nvSpPr>
        <p:spPr>
          <a:xfrm>
            <a:off x="5427318" y="2446553"/>
            <a:ext cx="3198513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physical limitations</a:t>
            </a: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     </a:t>
            </a:r>
            <a:r>
              <a:rPr lang="en-US" altLang="ko-KR" sz="1400" dirty="0">
                <a:solidFill>
                  <a:srgbClr val="4D5156"/>
                </a:solidFill>
                <a:latin typeface="Apple SD Gothic Neo"/>
              </a:rPr>
              <a:t>form factor or interface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-    </a:t>
            </a: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electrical compatibility</a:t>
            </a:r>
            <a:endParaRPr lang="en-US" altLang="ko-KR" sz="1400" b="1" dirty="0">
              <a:solidFill>
                <a:srgbClr val="C00000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different voltage or current requirements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pPr marL="214313" indent="-214313">
              <a:buFontTx/>
              <a:buChar char="-"/>
            </a:pPr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performance requirements</a:t>
            </a:r>
            <a:br>
              <a:rPr lang="en-US" altLang="ko-KR" sz="1400" b="1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certain processing speed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memory capacity</a:t>
            </a:r>
            <a:br>
              <a:rPr lang="en-US" altLang="ko-KR" sz="14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400" dirty="0">
                <a:solidFill>
                  <a:srgbClr val="374151"/>
                </a:solidFill>
                <a:latin typeface="Söhne"/>
              </a:rPr>
              <a:t>power consumption</a:t>
            </a:r>
            <a:endParaRPr lang="en-US" altLang="ko-KR" sz="14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400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altLang="ko-KR" sz="1400" b="1" strike="sngStrike" dirty="0">
                <a:solidFill>
                  <a:srgbClr val="374151"/>
                </a:solidFill>
                <a:latin typeface="Söhne"/>
              </a:rPr>
              <a:t>software compatibility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F2F03-E7D5-12C1-5C4A-E9C0403DDFFD}"/>
              </a:ext>
            </a:extLst>
          </p:cNvPr>
          <p:cNvSpPr txBox="1"/>
          <p:nvPr/>
        </p:nvSpPr>
        <p:spPr>
          <a:xfrm>
            <a:off x="2087472" y="2685259"/>
            <a:ext cx="308935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: 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전체적인 성능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에 영향을 주는 핵심 부품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+ (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구조가 복잡해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)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 세부 변경이 상대적 어려움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</p:txBody>
      </p:sp>
      <p:pic>
        <p:nvPicPr>
          <p:cNvPr id="13" name="Picture 2" descr="Core and Periphery Model | What Is It &amp; Overview | Geography Revision">
            <a:extLst>
              <a:ext uri="{FF2B5EF4-FFF2-40B4-BE49-F238E27FC236}">
                <a16:creationId xmlns:a16="http://schemas.microsoft.com/office/drawing/2014/main" id="{4E1DF4B6-B23B-A01C-9C25-A546911F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0" y="3011053"/>
            <a:ext cx="1916102" cy="191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5AAEAB-998A-C4EA-E52E-817ECB0BD8DB}"/>
              </a:ext>
            </a:extLst>
          </p:cNvPr>
          <p:cNvSpPr txBox="1"/>
          <p:nvPr/>
        </p:nvSpPr>
        <p:spPr>
          <a:xfrm>
            <a:off x="2241769" y="3792720"/>
            <a:ext cx="2819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Ex)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자동차 엔진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   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핸드폰 프로세서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7A112-C523-F892-9654-944BC6125539}"/>
              </a:ext>
            </a:extLst>
          </p:cNvPr>
          <p:cNvSpPr txBox="1"/>
          <p:nvPr/>
        </p:nvSpPr>
        <p:spPr>
          <a:xfrm>
            <a:off x="196549" y="5041512"/>
            <a:ext cx="8544036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전체적인 성능</a:t>
            </a:r>
            <a:r>
              <a:rPr lang="ko-KR" altLang="en-US" sz="1600" dirty="0">
                <a:solidFill>
                  <a:srgbClr val="374151"/>
                </a:solidFill>
                <a:latin typeface="Söhne"/>
              </a:rPr>
              <a:t>에 영향을 주는 핵심 부품 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여러 주변 모듈과의 연관성이 많음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.</a:t>
            </a:r>
            <a:br>
              <a:rPr lang="en-US" altLang="ko-KR" sz="1600" b="1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</a:br>
            <a:br>
              <a:rPr lang="en-US" altLang="ko-KR" sz="1600" b="1" dirty="0">
                <a:solidFill>
                  <a:srgbClr val="374151"/>
                </a:solidFill>
                <a:latin typeface="Söhne"/>
              </a:rPr>
            </a:br>
            <a:r>
              <a:rPr lang="ko-KR" altLang="en-US" sz="1600" b="1" dirty="0">
                <a:solidFill>
                  <a:srgbClr val="C00000"/>
                </a:solidFill>
                <a:latin typeface="Söhne"/>
              </a:rPr>
              <a:t>구조가 복잡해 세부 변경이 상대적으로 어려움 </a:t>
            </a:r>
            <a:r>
              <a:rPr lang="en-US" altLang="ko-KR" sz="1600" dirty="0">
                <a:latin typeface="Söhne"/>
              </a:rPr>
              <a:t>[</a:t>
            </a:r>
            <a:r>
              <a:rPr lang="ko-KR" altLang="en-US" sz="1600" dirty="0">
                <a:latin typeface="Söhne"/>
              </a:rPr>
              <a:t>우선적으로 선별되어야 함</a:t>
            </a:r>
            <a:r>
              <a:rPr lang="en-US" altLang="ko-KR" sz="1600" dirty="0">
                <a:latin typeface="Söhne"/>
              </a:rPr>
              <a:t>]</a:t>
            </a:r>
            <a:br>
              <a:rPr lang="en-US" altLang="ko-KR" sz="1600" b="1" dirty="0">
                <a:latin typeface="Söhne"/>
              </a:rPr>
            </a:br>
            <a:endParaRPr lang="en-US" altLang="ko-KR" sz="1600" b="1" dirty="0">
              <a:latin typeface="Söhne"/>
            </a:endParaRPr>
          </a:p>
          <a:p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  Core + peripheral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로 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module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을 정의하고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이에 따른 순차적인 </a:t>
            </a:r>
            <a:r>
              <a:rPr lang="en-US" altLang="ko-KR" sz="1600" b="1" dirty="0">
                <a:latin typeface="Söhne"/>
                <a:sym typeface="Wingdings" panose="05000000000000000000" pitchFamily="2" charset="2"/>
              </a:rPr>
              <a:t>module selection </a:t>
            </a:r>
            <a:r>
              <a:rPr lang="ko-KR" altLang="en-US" sz="1600" b="1" dirty="0">
                <a:latin typeface="Söhne"/>
                <a:sym typeface="Wingdings" panose="05000000000000000000" pitchFamily="2" charset="2"/>
              </a:rPr>
              <a:t>문제가 필요</a:t>
            </a:r>
            <a:endParaRPr lang="en-US" altLang="ko-KR" sz="1600" b="1" dirty="0"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34A5A-AF2C-F1B5-5778-6C9C3E36F5C7}"/>
              </a:ext>
            </a:extLst>
          </p:cNvPr>
          <p:cNvSpPr txBox="1"/>
          <p:nvPr/>
        </p:nvSpPr>
        <p:spPr>
          <a:xfrm>
            <a:off x="5350076" y="1650484"/>
            <a:ext cx="3390509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: core module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지원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+ Customized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통해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market segment</a:t>
            </a:r>
            <a:r>
              <a:rPr lang="ko-KR" altLang="en-US" sz="1600" b="1" dirty="0">
                <a:solidFill>
                  <a:srgbClr val="374151"/>
                </a:solidFill>
                <a:latin typeface="Söhne"/>
              </a:rPr>
              <a:t>을 공략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170D6F7-4EDD-4866-A9FE-B9CCDB9B7D30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Electronic product’s module selection with dividing into core and peripheral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503DE3-4346-FAF5-CF73-4F6EEF053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615" y="-1700505"/>
            <a:ext cx="2596659" cy="15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96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8D2027-4218-959E-FD63-D4B5F5A4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C4C1E9-4E29-B252-8DDF-34C929B3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6B0CDB-3B42-9A3B-8202-23DB7444F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41" y="1665694"/>
            <a:ext cx="4255283" cy="3978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85D4F-C7AF-CD6F-15C8-A18686AEEA51}"/>
              </a:ext>
            </a:extLst>
          </p:cNvPr>
          <p:cNvSpPr txBox="1"/>
          <p:nvPr/>
        </p:nvSpPr>
        <p:spPr>
          <a:xfrm>
            <a:off x="5348156" y="2249037"/>
            <a:ext cx="407413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(1) physical limitations</a:t>
            </a: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  </a:t>
            </a:r>
            <a:r>
              <a:rPr lang="en-US" altLang="ko-KR" sz="1600" dirty="0">
                <a:solidFill>
                  <a:srgbClr val="4D5156"/>
                </a:solidFill>
                <a:latin typeface="Apple SD Gothic Neo"/>
              </a:rPr>
              <a:t>form factor or interface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Söhne"/>
              </a:rPr>
              <a:t>- </a:t>
            </a:r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(2) electrical compatibility</a:t>
            </a:r>
            <a:endParaRPr lang="en-US" altLang="ko-KR" sz="1600" b="1" dirty="0">
              <a:solidFill>
                <a:srgbClr val="C00000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different voltage or current requirements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pPr marL="214313" indent="-214313">
              <a:buFontTx/>
              <a:buChar char="-"/>
            </a:pPr>
            <a:r>
              <a:rPr lang="en-US" altLang="ko-KR" b="1" dirty="0">
                <a:solidFill>
                  <a:srgbClr val="C00000"/>
                </a:solidFill>
                <a:latin typeface="Söhne"/>
              </a:rPr>
              <a:t>(3) performance requirements</a:t>
            </a:r>
            <a:br>
              <a:rPr lang="en-US" altLang="ko-KR" sz="1600" b="1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certain processing speed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memory capacity</a:t>
            </a:r>
            <a:br>
              <a:rPr lang="en-US" altLang="ko-KR" sz="1600" dirty="0">
                <a:solidFill>
                  <a:srgbClr val="374151"/>
                </a:solidFill>
                <a:latin typeface="Söhne"/>
              </a:rPr>
            </a:b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power consumption</a:t>
            </a:r>
            <a:endParaRPr lang="en-US" altLang="ko-KR" sz="1600" b="1" dirty="0">
              <a:solidFill>
                <a:srgbClr val="374151"/>
              </a:solidFill>
              <a:latin typeface="Söhne"/>
            </a:endParaRPr>
          </a:p>
          <a:p>
            <a:r>
              <a:rPr lang="en-US" altLang="ko-KR" sz="1600" b="1" dirty="0">
                <a:solidFill>
                  <a:srgbClr val="374151"/>
                </a:solidFill>
                <a:latin typeface="Söhne"/>
              </a:rPr>
              <a:t>- </a:t>
            </a:r>
            <a:r>
              <a:rPr lang="en-US" altLang="ko-KR" sz="1600" b="1" strike="sngStrike" dirty="0">
                <a:solidFill>
                  <a:srgbClr val="374151"/>
                </a:solidFill>
                <a:latin typeface="Söhne"/>
              </a:rPr>
              <a:t>software compatibility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3A446D-8F98-D773-331D-69D547A801A5}"/>
              </a:ext>
            </a:extLst>
          </p:cNvPr>
          <p:cNvGrpSpPr/>
          <p:nvPr/>
        </p:nvGrpSpPr>
        <p:grpSpPr>
          <a:xfrm>
            <a:off x="525881" y="1630068"/>
            <a:ext cx="4381382" cy="3978518"/>
            <a:chOff x="2971116" y="1303282"/>
            <a:chExt cx="4575312" cy="41546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F5CB05-932E-979F-CAA2-4D12678C37BD}"/>
                </a:ext>
              </a:extLst>
            </p:cNvPr>
            <p:cNvSpPr/>
            <p:nvPr/>
          </p:nvSpPr>
          <p:spPr>
            <a:xfrm>
              <a:off x="2971116" y="1303283"/>
              <a:ext cx="4575312" cy="41546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3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16AF05-41F9-AD1E-AD98-EA0B31FEC92C}"/>
                </a:ext>
              </a:extLst>
            </p:cNvPr>
            <p:cNvSpPr/>
            <p:nvPr/>
          </p:nvSpPr>
          <p:spPr>
            <a:xfrm>
              <a:off x="6232634" y="1303282"/>
              <a:ext cx="1313794" cy="31531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200" dirty="0">
                  <a:solidFill>
                    <a:sysClr val="windowText" lastClr="000000"/>
                  </a:solidFill>
                </a:rPr>
                <a:t>Logic board</a:t>
              </a:r>
              <a:endParaRPr kumimoji="1" lang="ko-Kore-KR" altLang="en-US" sz="12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848404-A4DD-5382-A943-CF0884DFD427}"/>
              </a:ext>
            </a:extLst>
          </p:cNvPr>
          <p:cNvCxnSpPr>
            <a:cxnSpLocks/>
          </p:cNvCxnSpPr>
          <p:nvPr/>
        </p:nvCxnSpPr>
        <p:spPr>
          <a:xfrm flipH="1">
            <a:off x="3289355" y="1932014"/>
            <a:ext cx="359801" cy="824874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E9A30B-685B-972D-03BA-7787D66B4100}"/>
              </a:ext>
            </a:extLst>
          </p:cNvPr>
          <p:cNvSpPr txBox="1"/>
          <p:nvPr/>
        </p:nvSpPr>
        <p:spPr>
          <a:xfrm>
            <a:off x="3519629" y="2114463"/>
            <a:ext cx="51445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(1,2) </a:t>
            </a:r>
            <a:endParaRPr lang="ko-Kore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5C97D-7025-E641-CF80-129ED6346A2D}"/>
              </a:ext>
            </a:extLst>
          </p:cNvPr>
          <p:cNvSpPr txBox="1"/>
          <p:nvPr/>
        </p:nvSpPr>
        <p:spPr>
          <a:xfrm>
            <a:off x="3101322" y="3430070"/>
            <a:ext cx="33993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(3) </a:t>
            </a:r>
            <a:endParaRPr lang="ko-Kore-KR" altLang="en-US" sz="13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923EE21-B344-D1C1-5350-2A9BE076B713}"/>
              </a:ext>
            </a:extLst>
          </p:cNvPr>
          <p:cNvCxnSpPr>
            <a:cxnSpLocks/>
          </p:cNvCxnSpPr>
          <p:nvPr/>
        </p:nvCxnSpPr>
        <p:spPr>
          <a:xfrm flipV="1">
            <a:off x="3101323" y="2951869"/>
            <a:ext cx="514054" cy="396470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58D05DA-FBC1-ECA6-F86A-36FAA4EDDE9C}"/>
              </a:ext>
            </a:extLst>
          </p:cNvPr>
          <p:cNvCxnSpPr>
            <a:cxnSpLocks/>
          </p:cNvCxnSpPr>
          <p:nvPr/>
        </p:nvCxnSpPr>
        <p:spPr>
          <a:xfrm>
            <a:off x="3101322" y="3376634"/>
            <a:ext cx="547833" cy="11059"/>
          </a:xfrm>
          <a:prstGeom prst="straightConnector1">
            <a:avLst/>
          </a:prstGeom>
          <a:ln w="4127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B14141-6092-DDD2-52E9-3A7021CC0AAE}"/>
              </a:ext>
            </a:extLst>
          </p:cNvPr>
          <p:cNvSpPr txBox="1"/>
          <p:nvPr/>
        </p:nvSpPr>
        <p:spPr>
          <a:xfrm>
            <a:off x="1725630" y="4645361"/>
            <a:ext cx="43510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 b="1" dirty="0">
                <a:solidFill>
                  <a:srgbClr val="C00000"/>
                </a:solidFill>
                <a:latin typeface="Söhne"/>
              </a:rPr>
              <a:t>(2) </a:t>
            </a:r>
            <a:endParaRPr lang="ko-Kore-KR" altLang="en-US" sz="13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64073B-B7FD-3C57-FFF0-4AABEC66731E}"/>
              </a:ext>
            </a:extLst>
          </p:cNvPr>
          <p:cNvCxnSpPr>
            <a:cxnSpLocks/>
          </p:cNvCxnSpPr>
          <p:nvPr/>
        </p:nvCxnSpPr>
        <p:spPr>
          <a:xfrm flipV="1">
            <a:off x="1483223" y="4670414"/>
            <a:ext cx="794030" cy="1"/>
          </a:xfrm>
          <a:prstGeom prst="straightConnector1">
            <a:avLst/>
          </a:prstGeom>
          <a:ln w="412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A2E03E6-9955-AC01-7378-486D4ADF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156" y="4868126"/>
            <a:ext cx="3659756" cy="14984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EB96A6-2A40-8AC5-0BD3-BF0A46EF4826}"/>
              </a:ext>
            </a:extLst>
          </p:cNvPr>
          <p:cNvSpPr txBox="1"/>
          <p:nvPr/>
        </p:nvSpPr>
        <p:spPr>
          <a:xfrm>
            <a:off x="5489430" y="1240659"/>
            <a:ext cx="30589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Core -&gt; Peripheral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Peripheral -&gt; Core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Peripheral &lt;-&gt; Peripheral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24A6B-12F8-889D-6A52-5B94A99CCA0A}"/>
              </a:ext>
            </a:extLst>
          </p:cNvPr>
          <p:cNvSpPr txBox="1"/>
          <p:nvPr/>
        </p:nvSpPr>
        <p:spPr>
          <a:xfrm>
            <a:off x="5057333" y="871323"/>
            <a:ext cx="293064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374151"/>
                </a:solidFill>
                <a:latin typeface="Söhne"/>
              </a:rPr>
              <a:t>Three types of thinking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F690B6B-93CA-DB9F-A941-86DB37507928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F80ED405-1BE7-DF2C-489B-6705AE2A0ADD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Some compatibility issues about electronic product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0884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3E96D-ADE2-F9A1-A147-105357DE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29BA028-9CBD-E9D5-1220-C5DE6E223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C4395A-0DFD-6422-D32F-7FA0D56B106B}"/>
              </a:ext>
            </a:extLst>
          </p:cNvPr>
          <p:cNvGrpSpPr/>
          <p:nvPr/>
        </p:nvGrpSpPr>
        <p:grpSpPr>
          <a:xfrm>
            <a:off x="3518600" y="2468536"/>
            <a:ext cx="1974819" cy="1886318"/>
            <a:chOff x="1507129" y="2507261"/>
            <a:chExt cx="2633091" cy="25150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D5B4BB-4B8A-01B7-BC65-EEA206C43D0B}"/>
                </a:ext>
              </a:extLst>
            </p:cNvPr>
            <p:cNvSpPr/>
            <p:nvPr/>
          </p:nvSpPr>
          <p:spPr>
            <a:xfrm>
              <a:off x="1507129" y="2507261"/>
              <a:ext cx="2631959" cy="2461743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522A81-FEB8-AC2E-B27B-9398CF7FFEB8}"/>
                </a:ext>
              </a:extLst>
            </p:cNvPr>
            <p:cNvSpPr txBox="1"/>
            <p:nvPr/>
          </p:nvSpPr>
          <p:spPr>
            <a:xfrm>
              <a:off x="1508262" y="2560140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processor)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B2132-A2F1-6F84-B749-ABC5227552A5}"/>
              </a:ext>
            </a:extLst>
          </p:cNvPr>
          <p:cNvSpPr/>
          <p:nvPr/>
        </p:nvSpPr>
        <p:spPr>
          <a:xfrm>
            <a:off x="486502" y="1177402"/>
            <a:ext cx="7815605" cy="399651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8C59A2-8793-C0A8-92AE-A7310FA9C26F}"/>
              </a:ext>
            </a:extLst>
          </p:cNvPr>
          <p:cNvGrpSpPr/>
          <p:nvPr/>
        </p:nvGrpSpPr>
        <p:grpSpPr>
          <a:xfrm>
            <a:off x="1219926" y="1351073"/>
            <a:ext cx="2081140" cy="1898004"/>
            <a:chOff x="4964654" y="1313973"/>
            <a:chExt cx="2774853" cy="253067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A206AD-9AEE-AC3E-F473-E305B7D31990}"/>
                </a:ext>
              </a:extLst>
            </p:cNvPr>
            <p:cNvSpPr/>
            <p:nvPr/>
          </p:nvSpPr>
          <p:spPr>
            <a:xfrm>
              <a:off x="4964654" y="1313973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5002D5-5452-47BB-F3EE-FC347A7B97C9}"/>
                </a:ext>
              </a:extLst>
            </p:cNvPr>
            <p:cNvSpPr txBox="1"/>
            <p:nvPr/>
          </p:nvSpPr>
          <p:spPr>
            <a:xfrm>
              <a:off x="5028149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Main board)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A1046C-6A0A-6D61-AB61-74F5EDEBD10D}"/>
              </a:ext>
            </a:extLst>
          </p:cNvPr>
          <p:cNvGrpSpPr/>
          <p:nvPr/>
        </p:nvGrpSpPr>
        <p:grpSpPr>
          <a:xfrm>
            <a:off x="5687628" y="1379046"/>
            <a:ext cx="2081140" cy="1898004"/>
            <a:chOff x="7797063" y="1313973"/>
            <a:chExt cx="2774853" cy="25306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F8EE96-7F19-8708-7246-7109B59555C5}"/>
                </a:ext>
              </a:extLst>
            </p:cNvPr>
            <p:cNvSpPr/>
            <p:nvPr/>
          </p:nvSpPr>
          <p:spPr>
            <a:xfrm>
              <a:off x="7797063" y="1313973"/>
              <a:ext cx="2774853" cy="24617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25949-5921-FDCB-8867-D97668959CCC}"/>
                </a:ext>
              </a:extLst>
            </p:cNvPr>
            <p:cNvSpPr txBox="1"/>
            <p:nvPr/>
          </p:nvSpPr>
          <p:spPr>
            <a:xfrm>
              <a:off x="7860558" y="1382433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Camera)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6F81192-00DA-8F96-3931-3A7C34EA22B0}"/>
              </a:ext>
            </a:extLst>
          </p:cNvPr>
          <p:cNvGrpSpPr/>
          <p:nvPr/>
        </p:nvGrpSpPr>
        <p:grpSpPr>
          <a:xfrm>
            <a:off x="607890" y="3276306"/>
            <a:ext cx="2081140" cy="1898004"/>
            <a:chOff x="4964654" y="3555368"/>
            <a:chExt cx="2774853" cy="253067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30D491-8587-5254-2343-CD0210A5D57E}"/>
                </a:ext>
              </a:extLst>
            </p:cNvPr>
            <p:cNvSpPr/>
            <p:nvPr/>
          </p:nvSpPr>
          <p:spPr>
            <a:xfrm>
              <a:off x="4964654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EBD859-C118-2FC3-9AAB-349C8418B7E5}"/>
                </a:ext>
              </a:extLst>
            </p:cNvPr>
            <p:cNvSpPr txBox="1"/>
            <p:nvPr/>
          </p:nvSpPr>
          <p:spPr>
            <a:xfrm>
              <a:off x="5028149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Display)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BE4F179-ED10-F4DE-EC60-B21A60E5D583}"/>
              </a:ext>
            </a:extLst>
          </p:cNvPr>
          <p:cNvGrpSpPr/>
          <p:nvPr/>
        </p:nvGrpSpPr>
        <p:grpSpPr>
          <a:xfrm>
            <a:off x="6089397" y="3276306"/>
            <a:ext cx="2081140" cy="1898004"/>
            <a:chOff x="8276566" y="3555368"/>
            <a:chExt cx="2774853" cy="253067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C06BDA-8D6C-8B0B-E453-08E171B9973D}"/>
                </a:ext>
              </a:extLst>
            </p:cNvPr>
            <p:cNvSpPr/>
            <p:nvPr/>
          </p:nvSpPr>
          <p:spPr>
            <a:xfrm>
              <a:off x="8276566" y="3555368"/>
              <a:ext cx="2774853" cy="2462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D5E394F-A6E4-7B5C-0E73-AFBCE8F7C580}"/>
                </a:ext>
              </a:extLst>
            </p:cNvPr>
            <p:cNvSpPr txBox="1"/>
            <p:nvPr/>
          </p:nvSpPr>
          <p:spPr>
            <a:xfrm>
              <a:off x="8340061" y="3623828"/>
              <a:ext cx="2631958" cy="24622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50" b="1" dirty="0">
                  <a:solidFill>
                    <a:srgbClr val="374151"/>
                  </a:solidFill>
                  <a:latin typeface="Söhne"/>
                </a:rPr>
                <a:t>Battery)</a:t>
              </a:r>
              <a:endParaRPr lang="en-US" altLang="ko-KR" sz="1650" b="1" dirty="0">
                <a:solidFill>
                  <a:srgbClr val="C00000"/>
                </a:solidFill>
                <a:latin typeface="Söhne"/>
              </a:endParaRPr>
            </a:p>
            <a:p>
              <a:r>
                <a:rPr lang="en-US" altLang="ko-KR" sz="1500" dirty="0">
                  <a:solidFill>
                    <a:srgbClr val="C00000"/>
                  </a:solidFill>
                  <a:latin typeface="Söhne"/>
                </a:rPr>
                <a:t>Specification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Form factor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solidFill>
                    <a:srgbClr val="374151"/>
                  </a:solidFill>
                  <a:latin typeface="Söhne"/>
                </a:rPr>
                <a:t>Performance</a:t>
              </a:r>
            </a:p>
            <a:p>
              <a:r>
                <a:rPr lang="en-US" altLang="ko-KR" sz="1500" dirty="0">
                  <a:solidFill>
                    <a:srgbClr val="0070C0"/>
                  </a:solidFill>
                  <a:latin typeface="Söhne"/>
                </a:rPr>
                <a:t>Constraint</a:t>
              </a:r>
              <a:endParaRPr lang="en-US" altLang="ko-KR" sz="1500" dirty="0">
                <a:latin typeface="Söhne"/>
              </a:endParaRP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Power consumption</a:t>
              </a:r>
            </a:p>
            <a:p>
              <a:pPr marL="257175" indent="-257175">
                <a:buFontTx/>
                <a:buChar char="-"/>
              </a:pPr>
              <a:r>
                <a:rPr lang="en-US" altLang="ko-KR" sz="1350" dirty="0">
                  <a:latin typeface="Söhne"/>
                </a:rPr>
                <a:t>Electrical compatibility</a:t>
              </a:r>
            </a:p>
          </p:txBody>
        </p:sp>
      </p:grpSp>
      <p:sp>
        <p:nvSpPr>
          <p:cNvPr id="20" name="왼쪽/오른쪽 화살표[L] 19">
            <a:extLst>
              <a:ext uri="{FF2B5EF4-FFF2-40B4-BE49-F238E27FC236}">
                <a16:creationId xmlns:a16="http://schemas.microsoft.com/office/drawing/2014/main" id="{CF89E634-1C26-52AA-F988-860E2127E7D1}"/>
              </a:ext>
            </a:extLst>
          </p:cNvPr>
          <p:cNvSpPr/>
          <p:nvPr/>
        </p:nvSpPr>
        <p:spPr>
          <a:xfrm rot="2071102">
            <a:off x="3315596" y="1979694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(1,3)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92AAB-3E05-F67E-2B08-9E031714E4D1}"/>
              </a:ext>
            </a:extLst>
          </p:cNvPr>
          <p:cNvSpPr txBox="1"/>
          <p:nvPr/>
        </p:nvSpPr>
        <p:spPr>
          <a:xfrm>
            <a:off x="6064169" y="5587987"/>
            <a:ext cx="30798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(1) physical limitations </a:t>
            </a:r>
          </a:p>
          <a:p>
            <a:pPr marL="214313" indent="-214313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 (2) electrical compatibility </a:t>
            </a:r>
          </a:p>
          <a:p>
            <a:pPr marL="257175" indent="-257175">
              <a:buFontTx/>
              <a:buChar char="-"/>
            </a:pPr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(3) performance requirements</a:t>
            </a:r>
            <a:endParaRPr lang="en-US" altLang="ko-KR" sz="1600" strike="sngStrike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22" name="오른쪽 화살표[R] 21">
            <a:extLst>
              <a:ext uri="{FF2B5EF4-FFF2-40B4-BE49-F238E27FC236}">
                <a16:creationId xmlns:a16="http://schemas.microsoft.com/office/drawing/2014/main" id="{CCA4712D-E4C2-93BF-5366-3E4B2AE9FF95}"/>
              </a:ext>
            </a:extLst>
          </p:cNvPr>
          <p:cNvSpPr/>
          <p:nvPr/>
        </p:nvSpPr>
        <p:spPr>
          <a:xfrm rot="19584171">
            <a:off x="2791107" y="3568576"/>
            <a:ext cx="638297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(2,3)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3" name="왼쪽/오른쪽 화살표[L] 22">
            <a:extLst>
              <a:ext uri="{FF2B5EF4-FFF2-40B4-BE49-F238E27FC236}">
                <a16:creationId xmlns:a16="http://schemas.microsoft.com/office/drawing/2014/main" id="{BBBB902F-6969-F9B9-A367-1084B78D0C55}"/>
              </a:ext>
            </a:extLst>
          </p:cNvPr>
          <p:cNvSpPr/>
          <p:nvPr/>
        </p:nvSpPr>
        <p:spPr>
          <a:xfrm rot="20174111">
            <a:off x="4915713" y="1973452"/>
            <a:ext cx="714497" cy="366664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rgbClr val="C00000"/>
                </a:solidFill>
              </a:rPr>
              <a:t>(2,3)</a:t>
            </a:r>
            <a:endParaRPr kumimoji="1" lang="ko-Kore-KR" altLang="en-US" sz="1200" dirty="0">
              <a:solidFill>
                <a:srgbClr val="C00000"/>
              </a:solidFill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42B993A7-EAF8-14BF-9552-4D10C8355AF6}"/>
              </a:ext>
            </a:extLst>
          </p:cNvPr>
          <p:cNvSpPr/>
          <p:nvPr/>
        </p:nvSpPr>
        <p:spPr>
          <a:xfrm rot="2336485">
            <a:off x="5523590" y="3632148"/>
            <a:ext cx="558242" cy="3699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0" dirty="0">
                <a:solidFill>
                  <a:srgbClr val="C00000"/>
                </a:solidFill>
              </a:rPr>
              <a:t>(3)</a:t>
            </a:r>
            <a:endParaRPr kumimoji="1" lang="ko-Kore-KR" altLang="en-US" sz="1350" dirty="0">
              <a:solidFill>
                <a:srgbClr val="C00000"/>
              </a:solidFill>
            </a:endParaRPr>
          </a:p>
        </p:txBody>
      </p:sp>
      <p:sp>
        <p:nvSpPr>
          <p:cNvPr id="25" name="왼쪽/오른쪽 화살표[L] 24">
            <a:extLst>
              <a:ext uri="{FF2B5EF4-FFF2-40B4-BE49-F238E27FC236}">
                <a16:creationId xmlns:a16="http://schemas.microsoft.com/office/drawing/2014/main" id="{AF388B3F-AF92-374D-BD6C-135B3A789DFA}"/>
              </a:ext>
            </a:extLst>
          </p:cNvPr>
          <p:cNvSpPr/>
          <p:nvPr/>
        </p:nvSpPr>
        <p:spPr>
          <a:xfrm>
            <a:off x="3203567" y="4546381"/>
            <a:ext cx="2478464" cy="36666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왼쪽/오른쪽 화살표[L] 25">
            <a:extLst>
              <a:ext uri="{FF2B5EF4-FFF2-40B4-BE49-F238E27FC236}">
                <a16:creationId xmlns:a16="http://schemas.microsoft.com/office/drawing/2014/main" id="{87FD905E-CE00-7784-6CFC-662A241D88CE}"/>
              </a:ext>
            </a:extLst>
          </p:cNvPr>
          <p:cNvSpPr/>
          <p:nvPr/>
        </p:nvSpPr>
        <p:spPr>
          <a:xfrm rot="14292483">
            <a:off x="7817085" y="2881619"/>
            <a:ext cx="478315" cy="209584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왼쪽/오른쪽 화살표[L] 26">
            <a:extLst>
              <a:ext uri="{FF2B5EF4-FFF2-40B4-BE49-F238E27FC236}">
                <a16:creationId xmlns:a16="http://schemas.microsoft.com/office/drawing/2014/main" id="{6CBCA1D7-4025-000E-7A04-5E591FC49B22}"/>
              </a:ext>
            </a:extLst>
          </p:cNvPr>
          <p:cNvSpPr/>
          <p:nvPr/>
        </p:nvSpPr>
        <p:spPr>
          <a:xfrm>
            <a:off x="3651107" y="1469759"/>
            <a:ext cx="1708953" cy="3174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BD4C935-9137-466A-0659-220297E0DEE1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881E4A6C-D9DA-B464-EEC7-F5ED20FFC05F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Low-level movement analysis between core and peripheral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7AA01-4A61-EFE8-E55E-A9FC329E9CE9}"/>
              </a:ext>
            </a:extLst>
          </p:cNvPr>
          <p:cNvSpPr txBox="1"/>
          <p:nvPr/>
        </p:nvSpPr>
        <p:spPr>
          <a:xfrm>
            <a:off x="486502" y="5384137"/>
            <a:ext cx="498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One </a:t>
            </a:r>
            <a:r>
              <a:rPr lang="en-US" altLang="ko-KR" dirty="0">
                <a:solidFill>
                  <a:srgbClr val="C00000"/>
                </a:solidFill>
                <a:latin typeface="Söhne"/>
              </a:rPr>
              <a:t>module’s specification  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=</a:t>
            </a:r>
          </a:p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 The other </a:t>
            </a:r>
            <a:r>
              <a:rPr lang="en-US" altLang="ko-KR" dirty="0">
                <a:solidFill>
                  <a:srgbClr val="0070C0"/>
                </a:solidFill>
                <a:latin typeface="Söhne"/>
              </a:rPr>
              <a:t>one’s constraint </a:t>
            </a:r>
          </a:p>
        </p:txBody>
      </p:sp>
    </p:spTree>
    <p:extLst>
      <p:ext uri="{BB962C8B-B14F-4D97-AF65-F5344CB8AC3E}">
        <p14:creationId xmlns:p14="http://schemas.microsoft.com/office/powerpoint/2010/main" val="24357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58642A-C85D-926A-4887-EB82C86C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F6A0D8-4A43-ADB0-480B-92FD3AB28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5D29DD-5C14-B2C0-648B-438F3B5F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2" y="1439140"/>
            <a:ext cx="5951496" cy="3037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B9393-E020-1BFC-9113-96EE8F825C1A}"/>
              </a:ext>
            </a:extLst>
          </p:cNvPr>
          <p:cNvSpPr txBox="1"/>
          <p:nvPr/>
        </p:nvSpPr>
        <p:spPr>
          <a:xfrm>
            <a:off x="6467043" y="1069808"/>
            <a:ext cx="2378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Candidate evaluation</a:t>
            </a:r>
          </a:p>
        </p:txBody>
      </p:sp>
      <p:sp>
        <p:nvSpPr>
          <p:cNvPr id="6" name="이등변 삼각형 119">
            <a:extLst>
              <a:ext uri="{FF2B5EF4-FFF2-40B4-BE49-F238E27FC236}">
                <a16:creationId xmlns:a16="http://schemas.microsoft.com/office/drawing/2014/main" id="{32276F51-FD55-A5FB-486F-9B9EF5662C61}"/>
              </a:ext>
            </a:extLst>
          </p:cNvPr>
          <p:cNvSpPr/>
          <p:nvPr/>
        </p:nvSpPr>
        <p:spPr>
          <a:xfrm rot="5400000">
            <a:off x="5117262" y="2861140"/>
            <a:ext cx="2114093" cy="242225"/>
          </a:xfrm>
          <a:prstGeom prst="triangle">
            <a:avLst/>
          </a:prstGeom>
          <a:solidFill>
            <a:srgbClr val="C000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" tIns="34290" rIns="270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2" descr="IJGI | Free Full-Text | A Knowledge-Informed and Pareto-Based Artificial  Bee Colony Optimization Algorithm for Multi-Objective Land-Use Allocation">
            <a:extLst>
              <a:ext uri="{FF2B5EF4-FFF2-40B4-BE49-F238E27FC236}">
                <a16:creationId xmlns:a16="http://schemas.microsoft.com/office/drawing/2014/main" id="{F3EC9995-3A6C-4B0C-19CD-9C064410B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43" y="1646890"/>
            <a:ext cx="2676958" cy="18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CC27A05-CECC-03DF-84E9-C2F95E9E3F5A}"/>
              </a:ext>
            </a:extLst>
          </p:cNvPr>
          <p:cNvSpPr/>
          <p:nvPr/>
        </p:nvSpPr>
        <p:spPr>
          <a:xfrm>
            <a:off x="101699" y="1378252"/>
            <a:ext cx="5779875" cy="4165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DBD35-BB4C-F9D7-8551-736E611A3FE9}"/>
              </a:ext>
            </a:extLst>
          </p:cNvPr>
          <p:cNvSpPr txBox="1"/>
          <p:nvPr/>
        </p:nvSpPr>
        <p:spPr>
          <a:xfrm>
            <a:off x="6618906" y="3687753"/>
            <a:ext cx="12750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BB830-2475-D739-AB0A-0A6A64C2483B}"/>
              </a:ext>
            </a:extLst>
          </p:cNvPr>
          <p:cNvSpPr txBox="1"/>
          <p:nvPr/>
        </p:nvSpPr>
        <p:spPr>
          <a:xfrm>
            <a:off x="7045026" y="3964752"/>
            <a:ext cx="1393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Cost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Performance</a:t>
            </a:r>
          </a:p>
          <a:p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- Profit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CD567-B4C9-0701-BF8F-E50965C71C05}"/>
              </a:ext>
            </a:extLst>
          </p:cNvPr>
          <p:cNvSpPr txBox="1"/>
          <p:nvPr/>
        </p:nvSpPr>
        <p:spPr>
          <a:xfrm>
            <a:off x="256615" y="4617284"/>
            <a:ext cx="24354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Core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   peripheral</a:t>
            </a: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Söhne"/>
              </a:rPr>
              <a:t>Core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 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   peripheral</a:t>
            </a:r>
          </a:p>
          <a:p>
            <a:pPr algn="ctr"/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peripheral</a:t>
            </a:r>
            <a:r>
              <a:rPr lang="en-US" altLang="ko-KR" sz="1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altLang="ko-KR" sz="1600" dirty="0">
                <a:solidFill>
                  <a:srgbClr val="374151"/>
                </a:solidFill>
                <a:latin typeface="Söhne"/>
                <a:sym typeface="Wingdings" pitchFamily="2" charset="2"/>
              </a:rPr>
              <a:t> peripheral</a:t>
            </a:r>
            <a:endParaRPr lang="en-US" altLang="ko-KR" sz="16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6BB61-297C-2692-97C1-FDA3A0E92AC0}"/>
              </a:ext>
            </a:extLst>
          </p:cNvPr>
          <p:cNvSpPr txBox="1"/>
          <p:nvPr/>
        </p:nvSpPr>
        <p:spPr>
          <a:xfrm>
            <a:off x="212801" y="941612"/>
            <a:ext cx="566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374151"/>
                </a:solidFill>
                <a:latin typeface="Söhne"/>
              </a:rPr>
              <a:t>Module selection for new product development</a:t>
            </a: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02E0DE2-D9FB-D5CA-1D04-41A787CACAAA}"/>
              </a:ext>
            </a:extLst>
          </p:cNvPr>
          <p:cNvCxnSpPr/>
          <p:nvPr/>
        </p:nvCxnSpPr>
        <p:spPr>
          <a:xfrm>
            <a:off x="0" y="802542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467DA58E-A235-CF4E-C194-077B3821424D}"/>
              </a:ext>
            </a:extLst>
          </p:cNvPr>
          <p:cNvSpPr txBox="1">
            <a:spLocks/>
          </p:cNvSpPr>
          <p:nvPr/>
        </p:nvSpPr>
        <p:spPr>
          <a:xfrm>
            <a:off x="178763" y="109308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0" dirty="0"/>
              <a:t>Overall flow of of my research topic</a:t>
            </a:r>
            <a:endParaRPr lang="ko-KR" altLang="en-US" sz="2800" dirty="0"/>
          </a:p>
        </p:txBody>
      </p:sp>
      <p:sp>
        <p:nvSpPr>
          <p:cNvPr id="16" name="L 도형 15">
            <a:extLst>
              <a:ext uri="{FF2B5EF4-FFF2-40B4-BE49-F238E27FC236}">
                <a16:creationId xmlns:a16="http://schemas.microsoft.com/office/drawing/2014/main" id="{043A637A-A598-E825-4190-8174C12D9475}"/>
              </a:ext>
            </a:extLst>
          </p:cNvPr>
          <p:cNvSpPr/>
          <p:nvPr/>
        </p:nvSpPr>
        <p:spPr>
          <a:xfrm rot="19026922">
            <a:off x="452265" y="695751"/>
            <a:ext cx="439204" cy="368334"/>
          </a:xfrm>
          <a:prstGeom prst="corner">
            <a:avLst>
              <a:gd name="adj1" fmla="val 35567"/>
              <a:gd name="adj2" fmla="val 3268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8A28DC-265D-F7C1-8CBA-E3B8D6A870F7}"/>
              </a:ext>
            </a:extLst>
          </p:cNvPr>
          <p:cNvSpPr txBox="1"/>
          <p:nvPr/>
        </p:nvSpPr>
        <p:spPr>
          <a:xfrm>
            <a:off x="212801" y="5667502"/>
            <a:ext cx="8707081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ko-KR" altLang="en-US" dirty="0">
                <a:solidFill>
                  <a:srgbClr val="374151"/>
                </a:solidFill>
                <a:latin typeface="Söhne"/>
              </a:rPr>
              <a:t>전자 제품을 </a:t>
            </a:r>
            <a:r>
              <a:rPr lang="en-US" altLang="ko-KR" b="1" dirty="0">
                <a:solidFill>
                  <a:srgbClr val="374151"/>
                </a:solidFill>
                <a:latin typeface="Söhne"/>
              </a:rPr>
              <a:t>Core , Peripheral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의 관계로 나눠 복잡한 문제를 접근 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 err="1">
                <a:solidFill>
                  <a:srgbClr val="374151"/>
                </a:solidFill>
                <a:latin typeface="Söhne"/>
              </a:rPr>
              <a:t>모듈간의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 관계를 고려하여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, </a:t>
            </a:r>
            <a:r>
              <a:rPr lang="ko-KR" altLang="en-US" dirty="0">
                <a:solidFill>
                  <a:srgbClr val="374151"/>
                </a:solidFill>
                <a:latin typeface="Söhne"/>
              </a:rPr>
              <a:t>제품의 </a:t>
            </a:r>
            <a:r>
              <a:rPr lang="en-US" altLang="ko-KR" dirty="0">
                <a:solidFill>
                  <a:srgbClr val="374151"/>
                </a:solidFill>
                <a:latin typeface="Söhne"/>
              </a:rPr>
              <a:t>module configuration</a:t>
            </a:r>
            <a:r>
              <a:rPr lang="ko-Kore-KR" altLang="en-US" dirty="0">
                <a:solidFill>
                  <a:srgbClr val="374151"/>
                </a:solidFill>
                <a:latin typeface="Söhne"/>
              </a:rPr>
              <a:t> 방법론 제시</a:t>
            </a:r>
            <a:endParaRPr lang="en-US" altLang="ko-KR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6050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97F08-BEB9-9D79-F8EF-EFB69EF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FD29AC-7861-6A6D-E102-FB46D6EF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CBA1-8CB8-14EC-CC57-E7567F1AB51F}"/>
              </a:ext>
            </a:extLst>
          </p:cNvPr>
          <p:cNvSpPr txBox="1"/>
          <p:nvPr/>
        </p:nvSpPr>
        <p:spPr>
          <a:xfrm>
            <a:off x="376651" y="562837"/>
            <a:ext cx="86657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일단 기본적으로 </a:t>
            </a:r>
            <a:r>
              <a:rPr lang="en-US" altLang="ko-KR" dirty="0"/>
              <a:t>core / peripheral module</a:t>
            </a:r>
            <a:r>
              <a:rPr lang="ko-KR" altLang="en-US" dirty="0"/>
              <a:t>이 주어져 있다고 해야 하는가</a:t>
            </a:r>
            <a:r>
              <a:rPr lang="en-US" altLang="ko-KR" dirty="0"/>
              <a:t>?</a:t>
            </a:r>
          </a:p>
          <a:p>
            <a:r>
              <a:rPr lang="en-US" altLang="ko-Kore-KR" dirty="0"/>
              <a:t>    </a:t>
            </a:r>
            <a:r>
              <a:rPr lang="en-US" altLang="ko-KR" dirty="0"/>
              <a:t>- or </a:t>
            </a:r>
            <a:r>
              <a:rPr lang="ko-KR" altLang="en-US" dirty="0"/>
              <a:t>내가 정의한 개념을 바탕으로 해서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module</a:t>
            </a:r>
            <a:r>
              <a:rPr lang="ko-KR" altLang="en-US" dirty="0"/>
              <a:t>을 </a:t>
            </a:r>
            <a:r>
              <a:rPr lang="en-US" altLang="ko-KR" dirty="0"/>
              <a:t>core</a:t>
            </a:r>
            <a:r>
              <a:rPr lang="ko-KR" altLang="en-US" dirty="0"/>
              <a:t>로 할지 선별</a:t>
            </a:r>
            <a:r>
              <a:rPr lang="en-US" altLang="ko-KR" dirty="0"/>
              <a:t>.</a:t>
            </a:r>
          </a:p>
          <a:p>
            <a:endParaRPr lang="en-US" altLang="ko-Kore-KR" dirty="0"/>
          </a:p>
          <a:p>
            <a:r>
              <a:rPr lang="en-US" altLang="ko-KR" dirty="0"/>
              <a:t>2) </a:t>
            </a:r>
            <a:r>
              <a:rPr lang="ko-KR" altLang="en-US" dirty="0"/>
              <a:t>지금은 </a:t>
            </a:r>
            <a:r>
              <a:rPr lang="en-US" altLang="ko-KR" dirty="0"/>
              <a:t>1 : </a:t>
            </a:r>
            <a:r>
              <a:rPr lang="ko-KR" altLang="en-US" dirty="0"/>
              <a:t>다 의 개념으로 </a:t>
            </a:r>
            <a:r>
              <a:rPr lang="en-US" altLang="ko-KR" dirty="0"/>
              <a:t>core &amp; peripheral </a:t>
            </a:r>
            <a:r>
              <a:rPr lang="ko-KR" altLang="en-US" dirty="0"/>
              <a:t>을 정의</a:t>
            </a:r>
            <a:r>
              <a:rPr lang="en-US" altLang="ko-KR" dirty="0"/>
              <a:t>.</a:t>
            </a:r>
          </a:p>
          <a:p>
            <a:r>
              <a:rPr lang="ko-Kore-KR" altLang="en-US" dirty="0"/>
              <a:t>   </a:t>
            </a:r>
            <a:r>
              <a:rPr lang="en-US" altLang="ko-Kore-KR" dirty="0"/>
              <a:t>- </a:t>
            </a:r>
            <a:r>
              <a:rPr lang="ko-Kore-KR" altLang="en-US" dirty="0"/>
              <a:t>다 </a:t>
            </a:r>
            <a:r>
              <a:rPr lang="en-US" altLang="ko-Kore-KR" dirty="0"/>
              <a:t>: </a:t>
            </a:r>
            <a:r>
              <a:rPr lang="ko-Kore-KR" altLang="en-US" dirty="0"/>
              <a:t>다 의 개념으로 접근해야하나</a:t>
            </a:r>
            <a:r>
              <a:rPr lang="en-US" altLang="ko-Kore-KR" dirty="0"/>
              <a:t>? </a:t>
            </a:r>
            <a:r>
              <a:rPr lang="en-US" altLang="ko-KR" b="1" dirty="0"/>
              <a:t>(n core &amp; m peripheral)</a:t>
            </a:r>
            <a:endParaRPr lang="en-US" altLang="ko-Kore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D2CF1-BB2A-D4A3-F84E-23F1DB7A5B12}"/>
              </a:ext>
            </a:extLst>
          </p:cNvPr>
          <p:cNvSpPr txBox="1"/>
          <p:nvPr/>
        </p:nvSpPr>
        <p:spPr>
          <a:xfrm>
            <a:off x="376651" y="2834779"/>
            <a:ext cx="86657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ore-KR" altLang="en-US" dirty="0"/>
              <a:t>어떻게 보면</a:t>
            </a:r>
            <a:r>
              <a:rPr lang="en-US" altLang="ko-Kore-KR" dirty="0"/>
              <a:t>, </a:t>
            </a:r>
            <a:r>
              <a:rPr lang="ko-Kore-KR" altLang="en-US" dirty="0"/>
              <a:t>기존에 </a:t>
            </a:r>
            <a:r>
              <a:rPr lang="en-US" altLang="ko-Kore-KR" dirty="0"/>
              <a:t>product design</a:t>
            </a:r>
            <a:r>
              <a:rPr lang="ko-Kore-KR" altLang="en-US" dirty="0"/>
              <a:t>에서</a:t>
            </a:r>
            <a:r>
              <a:rPr lang="en-US" altLang="ko-Kore-KR" dirty="0"/>
              <a:t> CI-S , CI-R</a:t>
            </a:r>
            <a:r>
              <a:rPr lang="ko-Kore-KR" altLang="en-US" dirty="0"/>
              <a:t>의 개념을 </a:t>
            </a:r>
            <a:r>
              <a:rPr lang="en-US" altLang="ko-Kore-KR" dirty="0"/>
              <a:t>module </a:t>
            </a:r>
            <a:r>
              <a:rPr lang="en-US" altLang="ko-KR" dirty="0"/>
              <a:t>selection</a:t>
            </a:r>
            <a:r>
              <a:rPr lang="ko-KR" altLang="en-US" dirty="0"/>
              <a:t>에 가져와서 한다는 것인데</a:t>
            </a:r>
            <a:r>
              <a:rPr lang="en-US" altLang="ko-KR" dirty="0"/>
              <a:t>, </a:t>
            </a:r>
            <a:r>
              <a:rPr lang="ko-KR" altLang="en-US" dirty="0"/>
              <a:t>이에 대한 </a:t>
            </a:r>
            <a:r>
              <a:rPr lang="en-US" altLang="ko-KR" dirty="0"/>
              <a:t>Novelty?</a:t>
            </a:r>
            <a:r>
              <a:rPr lang="en-US" altLang="ko-Kore-KR" dirty="0"/>
              <a:t> </a:t>
            </a:r>
          </a:p>
          <a:p>
            <a:pPr marL="342900" indent="-342900">
              <a:buAutoNum type="arabicParenR"/>
            </a:pPr>
            <a:endParaRPr lang="en-US" altLang="ko-Kore-KR" dirty="0"/>
          </a:p>
          <a:p>
            <a:pPr marL="342900" indent="-342900">
              <a:buAutoNum type="arabicParenR"/>
            </a:pPr>
            <a:r>
              <a:rPr lang="en-US" altLang="ko-Kore-KR" dirty="0"/>
              <a:t>Core</a:t>
            </a:r>
            <a:r>
              <a:rPr lang="ko-Kore-KR" altLang="en-US" dirty="0"/>
              <a:t>의 개념속에서</a:t>
            </a:r>
            <a:r>
              <a:rPr lang="en-US" altLang="ko-Kore-KR" dirty="0"/>
              <a:t>, </a:t>
            </a:r>
            <a:r>
              <a:rPr lang="ko-Kore-KR" altLang="en-US" dirty="0"/>
              <a:t>상대적으로 세부변경이 어렵다고 했는데</a:t>
            </a:r>
            <a:r>
              <a:rPr lang="en-US" altLang="ko-Kore-KR" dirty="0"/>
              <a:t>,</a:t>
            </a:r>
            <a:br>
              <a:rPr lang="en-US" altLang="ko-Kore-KR" dirty="0"/>
            </a:br>
            <a:r>
              <a:rPr lang="ko-Kore-KR" altLang="en-US" dirty="0"/>
              <a:t>그러면</a:t>
            </a:r>
            <a:r>
              <a:rPr lang="en-US" altLang="ko-Kore-KR" dirty="0"/>
              <a:t>, </a:t>
            </a:r>
            <a:r>
              <a:rPr lang="ko-Kore-KR" altLang="en-US" dirty="0"/>
              <a:t>세부 변경의 가능성 쉬움정도를 각 모듈별로도 고려 해야 하나</a:t>
            </a:r>
            <a:r>
              <a:rPr lang="en-US" altLang="ko-Kore-KR" dirty="0"/>
              <a:t>? </a:t>
            </a:r>
            <a:br>
              <a:rPr lang="en-US" altLang="ko-Kore-KR" dirty="0"/>
            </a:br>
            <a:r>
              <a:rPr lang="en-US" altLang="ko-KR" dirty="0"/>
              <a:t>[</a:t>
            </a:r>
            <a:r>
              <a:rPr lang="ko-KR" altLang="en-US" dirty="0"/>
              <a:t>어떻게 보면 </a:t>
            </a:r>
            <a:r>
              <a:rPr lang="en-US" altLang="ko-KR" dirty="0"/>
              <a:t>supplier flexibility]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전자제품이라고 해서</a:t>
            </a:r>
            <a:r>
              <a:rPr lang="en-US" altLang="ko-KR" dirty="0"/>
              <a:t>, “electricity  compatibility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en-US" altLang="ko-KR" dirty="0"/>
              <a:t>hardware </a:t>
            </a:r>
            <a:r>
              <a:rPr lang="ko-KR" altLang="en-US" dirty="0"/>
              <a:t>에 대한 문제가 아닌 또다른 것이 있다</a:t>
            </a:r>
            <a:r>
              <a:rPr lang="en-US" altLang="ko-KR" dirty="0"/>
              <a:t>”</a:t>
            </a:r>
            <a:r>
              <a:rPr lang="ko-KR" altLang="en-US" dirty="0"/>
              <a:t>라는 것을 보여주기 위해서 고려를 했는데</a:t>
            </a:r>
            <a:r>
              <a:rPr lang="en-US" altLang="ko-KR" dirty="0"/>
              <a:t>, </a:t>
            </a:r>
            <a:r>
              <a:rPr lang="ko-KR" altLang="en-US" dirty="0"/>
              <a:t>이게 </a:t>
            </a:r>
            <a:r>
              <a:rPr lang="en-US" altLang="ko-KR" dirty="0"/>
              <a:t>too much?</a:t>
            </a:r>
          </a:p>
          <a:p>
            <a:endParaRPr lang="en-US" altLang="ko-Kore-KR" dirty="0"/>
          </a:p>
          <a:p>
            <a:r>
              <a:rPr lang="en-US" altLang="ko-Kore-KR" dirty="0"/>
              <a:t>4) </a:t>
            </a:r>
            <a:r>
              <a:rPr lang="ko-Kore-KR" altLang="en-US" dirty="0"/>
              <a:t>아직까진 못찾긴했으나</a:t>
            </a:r>
            <a:r>
              <a:rPr lang="en-US" altLang="ko-Kore-KR" dirty="0"/>
              <a:t>, </a:t>
            </a:r>
            <a:r>
              <a:rPr lang="ko-Kore-KR" altLang="en-US" dirty="0"/>
              <a:t>실제로 </a:t>
            </a:r>
            <a:r>
              <a:rPr lang="en-US" altLang="ko-Kore-KR" dirty="0"/>
              <a:t>c</a:t>
            </a:r>
            <a:r>
              <a:rPr lang="en-US" altLang="ko-KR" dirty="0"/>
              <a:t>ompatibility issue</a:t>
            </a:r>
            <a:r>
              <a:rPr lang="ko-KR" altLang="en-US" dirty="0"/>
              <a:t>을 다룬 </a:t>
            </a:r>
            <a:r>
              <a:rPr lang="en-US" altLang="ko-KR" dirty="0"/>
              <a:t>Module selection</a:t>
            </a:r>
            <a:r>
              <a:rPr lang="ko-KR" altLang="en-US" dirty="0"/>
              <a:t>이 없나</a:t>
            </a:r>
            <a:r>
              <a:rPr lang="en-US" altLang="ko-KR" dirty="0"/>
              <a:t>?</a:t>
            </a:r>
            <a:endParaRPr lang="en-US" altLang="ko-Kore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2678E-0E24-AD5C-9B0C-370B2F94B4FF}"/>
              </a:ext>
            </a:extLst>
          </p:cNvPr>
          <p:cNvSpPr txBox="1"/>
          <p:nvPr/>
        </p:nvSpPr>
        <p:spPr>
          <a:xfrm>
            <a:off x="376651" y="148113"/>
            <a:ext cx="866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b="1" dirty="0"/>
              <a:t>고민거리 </a:t>
            </a:r>
            <a:r>
              <a:rPr lang="en-US" altLang="ko-Kore-KR" b="1" dirty="0"/>
              <a:t>[</a:t>
            </a:r>
            <a:r>
              <a:rPr lang="ko-Kore-KR" altLang="en-US" b="1" dirty="0"/>
              <a:t>확장의 개념</a:t>
            </a:r>
            <a:r>
              <a:rPr lang="en-US" altLang="ko-Kore-KR" b="1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96C56-52EE-A2BE-0F71-5955793DB713}"/>
              </a:ext>
            </a:extLst>
          </p:cNvPr>
          <p:cNvSpPr txBox="1"/>
          <p:nvPr/>
        </p:nvSpPr>
        <p:spPr>
          <a:xfrm>
            <a:off x="376651" y="2252806"/>
            <a:ext cx="866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b="1" dirty="0"/>
              <a:t>우려사항</a:t>
            </a:r>
            <a:endParaRPr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103820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8D6DB-7BCD-8795-7C78-5ED37DD1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4F3FD-6AE6-801D-F84B-7050AE6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9F4ED44-9DCF-48A2-405A-F2C106A046DD}"/>
              </a:ext>
            </a:extLst>
          </p:cNvPr>
          <p:cNvSpPr/>
          <p:nvPr/>
        </p:nvSpPr>
        <p:spPr>
          <a:xfrm>
            <a:off x="113071" y="3573726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From Qualcomm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제목 1">
            <a:extLst>
              <a:ext uri="{FF2B5EF4-FFF2-40B4-BE49-F238E27FC236}">
                <a16:creationId xmlns:a16="http://schemas.microsoft.com/office/drawing/2014/main" id="{20AFB690-AC30-B4B7-1C82-A880F7CAF149}"/>
              </a:ext>
            </a:extLst>
          </p:cNvPr>
          <p:cNvSpPr txBox="1">
            <a:spLocks/>
          </p:cNvSpPr>
          <p:nvPr/>
        </p:nvSpPr>
        <p:spPr>
          <a:xfrm>
            <a:off x="256615" y="98661"/>
            <a:ext cx="8579608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Research Objective : (</a:t>
            </a:r>
            <a:r>
              <a:rPr lang="en-US" altLang="ko-KR" dirty="0"/>
              <a:t>Generational) platform change management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ED3042-9408-4871-A196-344E190A6AD1}"/>
              </a:ext>
            </a:extLst>
          </p:cNvPr>
          <p:cNvSpPr txBox="1"/>
          <p:nvPr/>
        </p:nvSpPr>
        <p:spPr>
          <a:xfrm>
            <a:off x="-593385" y="7328534"/>
            <a:ext cx="12527760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en-US" altLang="ko-Kore-KR" sz="2000" b="1" spc="-40" dirty="0">
                <a:latin typeface="+mn-ea"/>
              </a:rPr>
              <a:t>Series </a:t>
            </a:r>
            <a:r>
              <a:rPr kumimoji="1" lang="ko-Kore-KR" altLang="en-US" sz="2000" b="1" spc="-40" dirty="0">
                <a:latin typeface="+mn-ea"/>
              </a:rPr>
              <a:t>형태 </a:t>
            </a:r>
            <a:r>
              <a:rPr kumimoji="1" lang="en-US" altLang="ko-Kore-KR" sz="2000" b="1" spc="-40" dirty="0">
                <a:latin typeface="+mn-ea"/>
              </a:rPr>
              <a:t>+ </a:t>
            </a:r>
            <a:r>
              <a:rPr kumimoji="1" lang="ko-Kore-KR" altLang="en-US" sz="2000" b="1" spc="-40" dirty="0">
                <a:latin typeface="+mn-ea"/>
              </a:rPr>
              <a:t>급을 나눔</a:t>
            </a:r>
            <a:endParaRPr kumimoji="1" lang="en-US" altLang="ko-Kore-KR" sz="2000" b="1" spc="-40" dirty="0">
              <a:latin typeface="+mn-ea"/>
            </a:endParaRP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생각보다 더 다양한 범주 내에서 같은 플랫폼 </a:t>
            </a:r>
            <a:r>
              <a:rPr kumimoji="1" lang="en-US" altLang="ko-Kore-KR" sz="2000" b="1" spc="-40" dirty="0">
                <a:latin typeface="+mn-ea"/>
              </a:rPr>
              <a:t>(processor</a:t>
            </a:r>
            <a:r>
              <a:rPr kumimoji="1" lang="ko-Kore-KR" altLang="en-US" sz="2000" b="1" spc="-40" dirty="0">
                <a:latin typeface="+mn-ea"/>
              </a:rPr>
              <a:t> 공용화</a:t>
            </a:r>
            <a:r>
              <a:rPr kumimoji="1" lang="en-US" altLang="ko-Kore-KR" sz="20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항상 </a:t>
            </a:r>
            <a:r>
              <a:rPr kumimoji="1" lang="en-US" altLang="ko-Kore-KR" sz="2000" b="1" spc="-40" dirty="0">
                <a:latin typeface="+mn-ea"/>
              </a:rPr>
              <a:t>SOTA (new version)</a:t>
            </a:r>
            <a:r>
              <a:rPr kumimoji="1" lang="ko-Kore-KR" altLang="en-US" sz="2000" b="1" spc="-40" dirty="0">
                <a:latin typeface="+mn-ea"/>
              </a:rPr>
              <a:t>을 선택하진 않음 </a:t>
            </a:r>
            <a:r>
              <a:rPr kumimoji="1" lang="en-US" altLang="ko-Kore-KR" sz="2000" b="1" spc="-40" dirty="0">
                <a:latin typeface="+mn-ea"/>
              </a:rPr>
              <a:t>(</a:t>
            </a:r>
            <a:r>
              <a:rPr kumimoji="1" lang="ko-Kore-KR" altLang="en-US" sz="2000" b="1" spc="-40" dirty="0">
                <a:latin typeface="+mn-ea"/>
              </a:rPr>
              <a:t>기존 것을 고수하거나</a:t>
            </a:r>
            <a:r>
              <a:rPr kumimoji="1" lang="en-US" altLang="ko-Kore-KR" sz="2000" b="1" spc="-40" dirty="0">
                <a:latin typeface="+mn-ea"/>
              </a:rPr>
              <a:t>, SOTA</a:t>
            </a:r>
            <a:r>
              <a:rPr kumimoji="1" lang="ko-Kore-KR" altLang="en-US" sz="2000" b="1" spc="-40" dirty="0">
                <a:latin typeface="+mn-ea"/>
              </a:rPr>
              <a:t>는 아닌 것을 선택</a:t>
            </a:r>
            <a:r>
              <a:rPr kumimoji="1" lang="en-US" altLang="ko-Kore-KR" sz="2000" b="1" spc="-40" dirty="0">
                <a:latin typeface="+mn-ea"/>
              </a:rPr>
              <a:t>)</a:t>
            </a:r>
          </a:p>
          <a:p>
            <a:pPr marL="457200" indent="-457200" algn="l">
              <a:buAutoNum type="arabicPeriod"/>
            </a:pPr>
            <a:r>
              <a:rPr kumimoji="1" lang="ko-Kore-KR" altLang="en-US" sz="2000" b="1" spc="-40" dirty="0">
                <a:latin typeface="+mn-ea"/>
              </a:rPr>
              <a:t>회사마다 다 다른 전략</a:t>
            </a:r>
            <a:endParaRPr kumimoji="1" lang="en-US" altLang="ko-Kore-KR" sz="2000" b="1" spc="-40" dirty="0">
              <a:latin typeface="+mn-ea"/>
            </a:endParaRPr>
          </a:p>
          <a:p>
            <a:pPr algn="l"/>
            <a:r>
              <a:rPr kumimoji="1" lang="en-US" altLang="ko-KR" sz="2000" b="1" spc="-40" dirty="0">
                <a:latin typeface="+mn-ea"/>
              </a:rPr>
              <a:t>(</a:t>
            </a:r>
            <a:r>
              <a:rPr kumimoji="1" lang="ko-KR" altLang="en-US" sz="2000" b="1" spc="-40" dirty="0">
                <a:latin typeface="+mn-ea"/>
              </a:rPr>
              <a:t>기존 플랫폼을 그대로 모두 사용하거나</a:t>
            </a:r>
            <a:r>
              <a:rPr kumimoji="1" lang="en-US" altLang="ko-KR" sz="2000" b="1" spc="-40" dirty="0">
                <a:latin typeface="+mn-ea"/>
              </a:rPr>
              <a:t>, </a:t>
            </a:r>
            <a:r>
              <a:rPr kumimoji="1" lang="ko-KR" altLang="en-US" sz="2000" b="1" spc="-40" dirty="0">
                <a:latin typeface="+mn-ea"/>
              </a:rPr>
              <a:t>급을 나눠 </a:t>
            </a:r>
            <a:r>
              <a:rPr kumimoji="1" lang="en-US" altLang="ko-KR" sz="2000" b="1" spc="-40" dirty="0">
                <a:latin typeface="+mn-ea"/>
              </a:rPr>
              <a:t>flagship</a:t>
            </a:r>
            <a:r>
              <a:rPr kumimoji="1" lang="ko-KR" altLang="en-US" sz="2000" b="1" spc="-40" dirty="0">
                <a:latin typeface="+mn-ea"/>
              </a:rPr>
              <a:t>에만 투여를 하거나</a:t>
            </a:r>
            <a:r>
              <a:rPr kumimoji="1" lang="en-US" altLang="ko-KR" sz="2000" b="1" spc="-40" dirty="0">
                <a:latin typeface="+mn-ea"/>
              </a:rPr>
              <a:t>, </a:t>
            </a:r>
            <a:r>
              <a:rPr kumimoji="1" lang="ko-KR" altLang="en-US" sz="2000" b="1" spc="-40" dirty="0">
                <a:latin typeface="+mn-ea"/>
              </a:rPr>
              <a:t>모두 다 적용하거나</a:t>
            </a:r>
            <a:r>
              <a:rPr kumimoji="1" lang="en-US" altLang="ko-KR" sz="2000" b="1" spc="-40" dirty="0">
                <a:latin typeface="+mn-ea"/>
              </a:rPr>
              <a:t>)</a:t>
            </a:r>
          </a:p>
          <a:p>
            <a:pPr algn="l"/>
            <a:r>
              <a:rPr kumimoji="1" lang="en-US" altLang="ko-Kore-KR" sz="2000" b="1" spc="-40" dirty="0">
                <a:latin typeface="+mn-ea"/>
              </a:rPr>
              <a:t>5. </a:t>
            </a:r>
            <a:r>
              <a:rPr kumimoji="1" lang="en-US" altLang="ko-Kore-KR" sz="2000" b="1" spc="-40" dirty="0" err="1">
                <a:latin typeface="+mn-ea"/>
              </a:rPr>
              <a:t>Iphone</a:t>
            </a:r>
            <a:r>
              <a:rPr kumimoji="1" lang="en-US" altLang="ko-Kore-KR" sz="2000" b="1" spc="-40" dirty="0">
                <a:latin typeface="+mn-ea"/>
              </a:rPr>
              <a:t> 14</a:t>
            </a:r>
            <a:r>
              <a:rPr kumimoji="1" lang="ko-Kore-KR" altLang="en-US" sz="2000" b="1" spc="-40" dirty="0">
                <a:latin typeface="+mn-ea"/>
              </a:rPr>
              <a:t>는 프로세서를 유지하는 대신</a:t>
            </a:r>
            <a:r>
              <a:rPr kumimoji="1" lang="en-US" altLang="ko-Kore-KR" sz="2000" b="1" spc="-40" dirty="0">
                <a:latin typeface="+mn-ea"/>
              </a:rPr>
              <a:t>, </a:t>
            </a:r>
            <a:r>
              <a:rPr kumimoji="1" lang="en-US" altLang="ko-KR" sz="2000" b="1" spc="-40" dirty="0">
                <a:latin typeface="+mn-ea"/>
              </a:rPr>
              <a:t>13 pro</a:t>
            </a:r>
            <a:r>
              <a:rPr kumimoji="1" lang="ko-KR" altLang="en-US" sz="2000" b="1" spc="-40" dirty="0">
                <a:latin typeface="+mn-ea"/>
              </a:rPr>
              <a:t>에 있던 </a:t>
            </a:r>
            <a:r>
              <a:rPr kumimoji="1" lang="en-US" altLang="ko-KR" sz="2000" b="1" spc="-40" dirty="0">
                <a:latin typeface="+mn-ea"/>
              </a:rPr>
              <a:t>exclusive </a:t>
            </a:r>
            <a:r>
              <a:rPr kumimoji="1" lang="ko-KR" altLang="en-US" sz="2000" b="1" spc="-40" dirty="0">
                <a:latin typeface="+mn-ea"/>
              </a:rPr>
              <a:t>한 기능들을 투여함으로써 차별화를 넣음</a:t>
            </a:r>
            <a:r>
              <a:rPr kumimoji="1" lang="en-US" altLang="ko-KR" sz="2000" b="1" spc="-40" dirty="0">
                <a:latin typeface="+mn-ea"/>
              </a:rPr>
              <a:t>.</a:t>
            </a:r>
          </a:p>
          <a:p>
            <a:pPr algn="l"/>
            <a:r>
              <a:rPr kumimoji="1" lang="en-US" altLang="ko-KR" sz="2000" b="1" spc="-40" dirty="0">
                <a:latin typeface="+mn-ea"/>
              </a:rPr>
              <a:t>6. </a:t>
            </a:r>
            <a:r>
              <a:rPr kumimoji="1" lang="ko-KR" altLang="en-US" sz="2000" b="1" spc="-40" dirty="0">
                <a:latin typeface="+mn-ea"/>
              </a:rPr>
              <a:t>반대로</a:t>
            </a:r>
            <a:r>
              <a:rPr kumimoji="1" lang="en-US" altLang="ko-KR" sz="2000" b="1" spc="-40" dirty="0">
                <a:latin typeface="+mn-ea"/>
              </a:rPr>
              <a:t> </a:t>
            </a:r>
            <a:r>
              <a:rPr kumimoji="1" lang="en-US" altLang="ko-KR" sz="2000" b="1" spc="-40" dirty="0" err="1">
                <a:latin typeface="+mn-ea"/>
              </a:rPr>
              <a:t>ipad</a:t>
            </a:r>
            <a:r>
              <a:rPr kumimoji="1" lang="ko-KR" altLang="en-US" sz="2000" b="1" spc="-40" dirty="0">
                <a:latin typeface="+mn-ea"/>
              </a:rPr>
              <a:t>에서는  프로세서 </a:t>
            </a:r>
            <a:r>
              <a:rPr kumimoji="1" lang="en-US" altLang="ko-KR" sz="2000" b="1" spc="-40" dirty="0">
                <a:latin typeface="+mn-ea"/>
              </a:rPr>
              <a:t>(AP)</a:t>
            </a:r>
            <a:r>
              <a:rPr kumimoji="1" lang="ko-KR" altLang="en-US" sz="2000" b="1" spc="-40" dirty="0">
                <a:latin typeface="+mn-ea"/>
              </a:rPr>
              <a:t>만 빼고 나머지는 동일하게 전략을 취함</a:t>
            </a:r>
            <a:r>
              <a:rPr kumimoji="1" lang="en-US" altLang="ko-KR" sz="2000" b="1" spc="-40" dirty="0">
                <a:latin typeface="+mn-ea"/>
              </a:rPr>
              <a:t>.</a:t>
            </a:r>
          </a:p>
          <a:p>
            <a:r>
              <a:rPr kumimoji="1" lang="en-US" altLang="ko-KR" sz="2000" b="1" spc="-40" dirty="0">
                <a:latin typeface="+mn-ea"/>
              </a:rPr>
              <a:t>7. </a:t>
            </a:r>
            <a:r>
              <a:rPr kumimoji="1" lang="ko-KR" altLang="en-US" sz="1400" dirty="0" err="1">
                <a:effectLst/>
              </a:rPr>
              <a:t>애플워치의</a:t>
            </a:r>
            <a:r>
              <a:rPr kumimoji="1" lang="ko-KR" altLang="en-US" sz="1400" dirty="0">
                <a:effectLst/>
              </a:rPr>
              <a:t> 경우엔 동일한 플랫폼을 장기간 활용함</a:t>
            </a:r>
            <a:r>
              <a:rPr kumimoji="1" lang="en-US" altLang="ko-KR" sz="1400" dirty="0">
                <a:effectLst/>
              </a:rPr>
              <a:t>.</a:t>
            </a:r>
            <a:r>
              <a:rPr kumimoji="1" lang="ko-KR" altLang="en-US" sz="1400" dirty="0">
                <a:effectLst/>
              </a:rPr>
              <a:t>  </a:t>
            </a:r>
            <a:r>
              <a:rPr kumimoji="1" lang="en-US" altLang="ko-KR" sz="1400" dirty="0">
                <a:effectLst/>
              </a:rPr>
              <a:t>(</a:t>
            </a:r>
            <a:r>
              <a:rPr kumimoji="1" lang="ko-KR" altLang="en-US" sz="1400" dirty="0">
                <a:effectLst/>
              </a:rPr>
              <a:t>심지어 </a:t>
            </a:r>
            <a:r>
              <a:rPr kumimoji="1" lang="ko-KR" altLang="en-US" sz="1400" dirty="0" err="1">
                <a:effectLst/>
              </a:rPr>
              <a:t>울트라에도</a:t>
            </a:r>
            <a:r>
              <a:rPr kumimoji="1" lang="en-US" altLang="ko-KR" sz="1400" dirty="0">
                <a:effectLst/>
              </a:rPr>
              <a:t>) . </a:t>
            </a:r>
          </a:p>
          <a:p>
            <a:r>
              <a:rPr kumimoji="1" lang="ko-KR" altLang="en-US" sz="1400" dirty="0">
                <a:effectLst/>
              </a:rPr>
              <a:t>즉</a:t>
            </a:r>
            <a:r>
              <a:rPr kumimoji="1" lang="en-US" altLang="ko-KR" sz="1400" dirty="0">
                <a:effectLst/>
              </a:rPr>
              <a:t>, </a:t>
            </a:r>
            <a:r>
              <a:rPr kumimoji="1" lang="ko-KR" altLang="en-US" sz="1400" dirty="0">
                <a:effectLst/>
              </a:rPr>
              <a:t>칩셋을 바꾸지 않고</a:t>
            </a:r>
            <a:r>
              <a:rPr kumimoji="1" lang="en-US" altLang="ko-KR" sz="1400" dirty="0">
                <a:effectLst/>
              </a:rPr>
              <a:t>, variant module </a:t>
            </a:r>
            <a:r>
              <a:rPr kumimoji="1" lang="ko-KR" altLang="en-US" sz="1400" dirty="0">
                <a:effectLst/>
              </a:rPr>
              <a:t>을 업그레이드 및 추가함으로써 성능을 차별화</a:t>
            </a:r>
            <a:r>
              <a:rPr kumimoji="1" lang="en-US" altLang="ko-KR" sz="1400" dirty="0">
                <a:effectLst/>
              </a:rPr>
              <a:t>.</a:t>
            </a:r>
          </a:p>
          <a:p>
            <a:r>
              <a:rPr kumimoji="1" lang="en-US" altLang="ko-KR" sz="1400" dirty="0"/>
              <a:t>8) </a:t>
            </a:r>
            <a:r>
              <a:rPr kumimoji="1" lang="ko-KR" altLang="en-US" sz="1400" b="1" dirty="0"/>
              <a:t>예를 들어 전체적으로 디스플레이 화질을 높이려고 하는데</a:t>
            </a:r>
            <a:r>
              <a:rPr kumimoji="1" lang="en-US" altLang="ko-KR" sz="1400" b="1" dirty="0"/>
              <a:t>, </a:t>
            </a:r>
            <a:r>
              <a:rPr kumimoji="1" lang="ko-KR" altLang="en-US" sz="1400" b="1" dirty="0"/>
              <a:t> 그러면 데이터의 양이 </a:t>
            </a:r>
            <a:r>
              <a:rPr kumimoji="1" lang="en-US" altLang="ko-KR" sz="1400" b="1" dirty="0"/>
              <a:t>5.4</a:t>
            </a:r>
            <a:r>
              <a:rPr kumimoji="1" lang="ko-KR" altLang="en-US" sz="1400" b="1" dirty="0"/>
              <a:t>배가 증가 </a:t>
            </a:r>
            <a:r>
              <a:rPr kumimoji="1" lang="en-US" altLang="ko-KR" sz="1400" b="1" dirty="0">
                <a:sym typeface="Wingdings" pitchFamily="2" charset="2"/>
              </a:rPr>
              <a:t> </a:t>
            </a:r>
            <a:r>
              <a:rPr kumimoji="1" lang="ko-KR" altLang="en-US" sz="1400" b="1" dirty="0">
                <a:sym typeface="Wingdings" pitchFamily="2" charset="2"/>
              </a:rPr>
              <a:t>어쩔 수 없이 </a:t>
            </a:r>
            <a:r>
              <a:rPr kumimoji="1" lang="en-US" altLang="ko-KR" sz="1400" b="1" dirty="0">
                <a:sym typeface="Wingdings" pitchFamily="2" charset="2"/>
              </a:rPr>
              <a:t>processor</a:t>
            </a:r>
            <a:r>
              <a:rPr kumimoji="1" lang="ko-KR" altLang="en-US" sz="1400" b="1" dirty="0">
                <a:sym typeface="Wingdings" pitchFamily="2" charset="2"/>
              </a:rPr>
              <a:t>가 발전되어야 함</a:t>
            </a:r>
            <a:r>
              <a:rPr kumimoji="1" lang="en-US" altLang="ko-KR" sz="1400" b="1" dirty="0">
                <a:sym typeface="Wingdings" pitchFamily="2" charset="2"/>
              </a:rPr>
              <a:t>.</a:t>
            </a:r>
            <a:endParaRPr kumimoji="1" lang="en-US" altLang="ko-KR" sz="1400" b="1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D14C8-A656-74CA-1031-EAA6D264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22" y="2199511"/>
            <a:ext cx="1250729" cy="12313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62562E-7E1A-7B4A-BD88-FD1B5697649B}"/>
              </a:ext>
            </a:extLst>
          </p:cNvPr>
          <p:cNvSpPr/>
          <p:nvPr/>
        </p:nvSpPr>
        <p:spPr>
          <a:xfrm>
            <a:off x="113071" y="1620535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New processor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49C43D-DE54-4BA5-864E-F1640C19886A}"/>
              </a:ext>
            </a:extLst>
          </p:cNvPr>
          <p:cNvSpPr/>
          <p:nvPr/>
        </p:nvSpPr>
        <p:spPr>
          <a:xfrm>
            <a:off x="3517898" y="1508130"/>
            <a:ext cx="2159957" cy="1002669"/>
          </a:xfrm>
          <a:prstGeom prst="rect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 series</a:t>
            </a:r>
          </a:p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Z series</a:t>
            </a:r>
          </a:p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Tab series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05B57C-32DB-FB02-5052-8AA7B465B3DD}"/>
              </a:ext>
            </a:extLst>
          </p:cNvPr>
          <p:cNvSpPr/>
          <p:nvPr/>
        </p:nvSpPr>
        <p:spPr>
          <a:xfrm>
            <a:off x="3517898" y="2734326"/>
            <a:ext cx="2159957" cy="1002669"/>
          </a:xfrm>
          <a:prstGeom prst="rect">
            <a:avLst/>
          </a:prstGeom>
          <a:solidFill>
            <a:srgbClr val="D3E2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XIOMI 12 series</a:t>
            </a:r>
            <a:endParaRPr kumimoji="1" lang="ko-Kore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085A34-DBEE-6ECB-D36A-50F353FED71F}"/>
              </a:ext>
            </a:extLst>
          </p:cNvPr>
          <p:cNvSpPr txBox="1"/>
          <p:nvPr/>
        </p:nvSpPr>
        <p:spPr>
          <a:xfrm>
            <a:off x="2656672" y="3847166"/>
            <a:ext cx="3310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SONY, Motorola, smart-appliance </a:t>
            </a:r>
            <a:r>
              <a:rPr kumimoji="1" lang="en-US" altLang="ko-Kore-KR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etc</a:t>
            </a:r>
            <a:endParaRPr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E4CD110-5B96-0C4E-BF89-D286F5327FE3}"/>
              </a:ext>
            </a:extLst>
          </p:cNvPr>
          <p:cNvSpPr/>
          <p:nvPr/>
        </p:nvSpPr>
        <p:spPr>
          <a:xfrm>
            <a:off x="2001984" y="1830341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SAMSUNG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B1BEC5-6BFC-C919-E61F-5EC130E54F19}"/>
              </a:ext>
            </a:extLst>
          </p:cNvPr>
          <p:cNvSpPr/>
          <p:nvPr/>
        </p:nvSpPr>
        <p:spPr>
          <a:xfrm>
            <a:off x="2001984" y="2911794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XIOMI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D217689-0128-D5A1-C8FD-894E16F12E56}"/>
              </a:ext>
            </a:extLst>
          </p:cNvPr>
          <p:cNvSpPr/>
          <p:nvPr/>
        </p:nvSpPr>
        <p:spPr>
          <a:xfrm>
            <a:off x="113070" y="695249"/>
            <a:ext cx="903092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>
                <a:solidFill>
                  <a:schemeClr val="tx1"/>
                </a:solidFill>
              </a:rPr>
              <a:t>일단은 </a:t>
            </a:r>
            <a:r>
              <a:rPr kumimoji="1" lang="en-US" altLang="ko-Kore-KR" b="1" dirty="0">
                <a:solidFill>
                  <a:schemeClr val="tx1"/>
                </a:solidFill>
              </a:rPr>
              <a:t>processor</a:t>
            </a:r>
            <a:r>
              <a:rPr kumimoji="1" lang="ko-Kore-KR" altLang="en-US" b="1" dirty="0">
                <a:solidFill>
                  <a:schemeClr val="tx1"/>
                </a:solidFill>
              </a:rPr>
              <a:t>의 변화 유무를 플랫폼의 변화 유무로 생각하겠다</a:t>
            </a:r>
            <a:r>
              <a:rPr kumimoji="1" lang="en-US" altLang="ko-Kore-KR" b="1" dirty="0">
                <a:solidFill>
                  <a:schemeClr val="tx1"/>
                </a:solidFill>
              </a:rPr>
              <a:t>.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721C8F0-7A67-4C6C-8FB5-7B6DF12BA525}"/>
              </a:ext>
            </a:extLst>
          </p:cNvPr>
          <p:cNvSpPr/>
          <p:nvPr/>
        </p:nvSpPr>
        <p:spPr>
          <a:xfrm>
            <a:off x="6308835" y="1897004"/>
            <a:ext cx="2835164" cy="1201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rgbClr val="FF0000"/>
                </a:solidFill>
              </a:rPr>
              <a:t>supply shortage</a:t>
            </a:r>
          </a:p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rgbClr val="FF0000"/>
                </a:solidFill>
              </a:rPr>
              <a:t>Supply variance (risk)</a:t>
            </a:r>
          </a:p>
          <a:p>
            <a:pPr marL="342900" indent="-342900">
              <a:buAutoNum type="arabicParenR"/>
            </a:pPr>
            <a:r>
              <a:rPr kumimoji="1" lang="en-US" altLang="ko-Kore-KR" b="1" dirty="0">
                <a:solidFill>
                  <a:schemeClr val="tx1"/>
                </a:solidFill>
              </a:rPr>
              <a:t>disru</a:t>
            </a:r>
            <a:r>
              <a:rPr kumimoji="1" lang="en-US" altLang="ko-KR" b="1" dirty="0">
                <a:solidFill>
                  <a:schemeClr val="tx1"/>
                </a:solidFill>
              </a:rPr>
              <a:t>ption</a:t>
            </a:r>
            <a:endParaRPr kumimoji="1" lang="en-US" altLang="ko-Kore-KR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CEDFA8F-86A9-79E4-978E-3C3D81646579}"/>
              </a:ext>
            </a:extLst>
          </p:cNvPr>
          <p:cNvSpPr/>
          <p:nvPr/>
        </p:nvSpPr>
        <p:spPr>
          <a:xfrm>
            <a:off x="113071" y="4801317"/>
            <a:ext cx="1726880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Constraint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FF0819B-533B-A190-3485-B15952482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34" y="5474708"/>
            <a:ext cx="573287" cy="756038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6CD7BB9C-915B-5C76-E503-2D027256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00" y="5474708"/>
            <a:ext cx="573287" cy="75603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66556D73-148D-FA70-DD9E-0F938E18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" y="5474708"/>
            <a:ext cx="573287" cy="75603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7F0541B6-9121-F768-0260-F16FEDF11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29" y="5474708"/>
            <a:ext cx="573287" cy="756038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B26096C-F339-11C5-EF12-B4D855B0BA9B}"/>
              </a:ext>
            </a:extLst>
          </p:cNvPr>
          <p:cNvSpPr/>
          <p:nvPr/>
        </p:nvSpPr>
        <p:spPr>
          <a:xfrm>
            <a:off x="1716422" y="5461560"/>
            <a:ext cx="1726880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Disruption</a:t>
            </a: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Supply capability 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6" name="아래쪽 화살표[D] 75">
            <a:extLst>
              <a:ext uri="{FF2B5EF4-FFF2-40B4-BE49-F238E27FC236}">
                <a16:creationId xmlns:a16="http://schemas.microsoft.com/office/drawing/2014/main" id="{30D78A52-BED0-FBD6-D641-25C624BEB4F6}"/>
              </a:ext>
            </a:extLst>
          </p:cNvPr>
          <p:cNvSpPr/>
          <p:nvPr/>
        </p:nvSpPr>
        <p:spPr>
          <a:xfrm>
            <a:off x="7051596" y="3238185"/>
            <a:ext cx="863440" cy="12210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821BB4-E4E4-4A93-2129-BF82B1ED4DB8}"/>
              </a:ext>
            </a:extLst>
          </p:cNvPr>
          <p:cNvSpPr/>
          <p:nvPr/>
        </p:nvSpPr>
        <p:spPr>
          <a:xfrm>
            <a:off x="5049078" y="5003330"/>
            <a:ext cx="3917889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내부에서의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differentiation 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(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수평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, </a:t>
            </a:r>
            <a:r>
              <a:rPr kumimoji="1" lang="ko-KR" altLang="en-US" sz="1600" b="1" dirty="0">
                <a:solidFill>
                  <a:schemeClr val="tx1"/>
                </a:solidFill>
              </a:rPr>
              <a:t>수직</a:t>
            </a:r>
            <a:r>
              <a:rPr kumimoji="1" lang="en-US" altLang="ko-KR" sz="1600" b="1" dirty="0">
                <a:solidFill>
                  <a:schemeClr val="tx1"/>
                </a:solidFill>
              </a:rPr>
              <a:t>)</a:t>
            </a:r>
            <a:endParaRPr kumimoji="1" lang="en-US" altLang="ko-Kore-KR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kumimoji="1" lang="ko-Kore-KR" altLang="en-US" sz="1600" b="1" dirty="0">
                <a:solidFill>
                  <a:schemeClr val="tx1"/>
                </a:solidFill>
              </a:rPr>
              <a:t>외부의 </a:t>
            </a:r>
            <a:r>
              <a:rPr kumimoji="1" lang="en-US" altLang="ko-Kore-KR" sz="1600" b="1" dirty="0">
                <a:solidFill>
                  <a:schemeClr val="tx1"/>
                </a:solidFill>
              </a:rPr>
              <a:t>supply capacity risk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DE6A1FB-EF15-CE9F-FB65-607CEE5D5024}"/>
              </a:ext>
            </a:extLst>
          </p:cNvPr>
          <p:cNvSpPr/>
          <p:nvPr/>
        </p:nvSpPr>
        <p:spPr>
          <a:xfrm>
            <a:off x="5080847" y="5788465"/>
            <a:ext cx="3917889" cy="769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rgbClr val="C00000"/>
                </a:solidFill>
              </a:rPr>
              <a:t>Platform</a:t>
            </a:r>
            <a:r>
              <a:rPr kumimoji="1" lang="ko-Kore-KR" altLang="en-US" sz="1600" b="1" dirty="0">
                <a:solidFill>
                  <a:srgbClr val="C00000"/>
                </a:solidFill>
              </a:rPr>
              <a:t>을 정하자 </a:t>
            </a:r>
            <a:r>
              <a:rPr kumimoji="1" lang="en-US" altLang="ko-Kore-KR" sz="1600" b="1" dirty="0">
                <a:solidFill>
                  <a:srgbClr val="C00000"/>
                </a:solidFill>
              </a:rPr>
              <a:t>?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/ module configuration ?</a:t>
            </a:r>
            <a:endParaRPr kumimoji="1" lang="ko-Kore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79" name="제목 1">
            <a:extLst>
              <a:ext uri="{FF2B5EF4-FFF2-40B4-BE49-F238E27FC236}">
                <a16:creationId xmlns:a16="http://schemas.microsoft.com/office/drawing/2014/main" id="{F86FD64F-5DA0-69A1-D879-65EF4DE6B3D3}"/>
              </a:ext>
            </a:extLst>
          </p:cNvPr>
          <p:cNvSpPr txBox="1">
            <a:spLocks/>
          </p:cNvSpPr>
          <p:nvPr/>
        </p:nvSpPr>
        <p:spPr>
          <a:xfrm>
            <a:off x="6394890" y="-600282"/>
            <a:ext cx="2749110" cy="58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-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0" dirty="0"/>
              <a:t>Module</a:t>
            </a:r>
            <a:r>
              <a:rPr lang="ko-KR" altLang="en-US" b="0" dirty="0"/>
              <a:t> </a:t>
            </a:r>
            <a:r>
              <a:rPr lang="en-US" altLang="ko-KR" b="0" dirty="0"/>
              <a:t>selection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16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336207" y="3264010"/>
            <a:ext cx="7228733" cy="3363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b="1" dirty="0"/>
              <a:t>Processor 하나를 가지고 플랫폼으로 보기엔 한계</a:t>
            </a:r>
            <a:r>
              <a:rPr lang="ko-Kore-KR" altLang="en-US" dirty="0"/>
              <a:t>가 있다.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Family 라고 하는 것에 대한 약간의 이질감.         </a:t>
            </a:r>
            <a:br>
              <a:rPr lang="en-US" altLang="ko-Kore-KR" dirty="0"/>
            </a:br>
            <a:r>
              <a:rPr lang="ko-Kore-KR" altLang="en-US" dirty="0"/>
              <a:t>(ex) S22 시리즈 전체 vs 같은 프로세서 공유)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계속 이러한 변화가 일어난다면, scale 사이에서의 괴리가 커질 것.        </a:t>
            </a:r>
            <a:br>
              <a:rPr lang="en-US" altLang="ko-Kore-KR" dirty="0"/>
            </a:br>
            <a:r>
              <a:rPr lang="ko-Kore-KR" altLang="en-US" dirty="0"/>
              <a:t> - 더더욱 Hard problem  </a:t>
            </a:r>
            <a:endParaRPr lang="en-US" altLang="ko-Kore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ore-KR" altLang="en-US" dirty="0"/>
              <a:t>아직 수학적으로 어떻게 보일 것인지에 대한 구체가 없음.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어떻게 series 별로의 차이 &amp; horizontal 에서의 등급차이 </a:t>
            </a:r>
            <a:br>
              <a:rPr lang="en-US" altLang="ko-Kore-KR" dirty="0"/>
            </a:br>
            <a:r>
              <a:rPr lang="ko-Kore-KR" altLang="en-US" dirty="0"/>
              <a:t>- </a:t>
            </a:r>
            <a:r>
              <a:rPr lang="ko-Kore-KR" altLang="en-US" b="1" dirty="0"/>
              <a:t>supply risk (물량 자체 / 물량에 대한 variance) handling 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8597533-2B66-63F1-65B8-C2E1FEBFE44A}"/>
              </a:ext>
            </a:extLst>
          </p:cNvPr>
          <p:cNvCxnSpPr>
            <a:cxnSpLocks/>
          </p:cNvCxnSpPr>
          <p:nvPr/>
        </p:nvCxnSpPr>
        <p:spPr>
          <a:xfrm>
            <a:off x="0" y="3252748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9ED649-0BBB-9290-BFAF-0E9549E4D514}"/>
              </a:ext>
            </a:extLst>
          </p:cNvPr>
          <p:cNvGrpSpPr/>
          <p:nvPr/>
        </p:nvGrpSpPr>
        <p:grpSpPr>
          <a:xfrm>
            <a:off x="137994" y="46684"/>
            <a:ext cx="9030929" cy="3217326"/>
            <a:chOff x="137994" y="3455865"/>
            <a:chExt cx="9030929" cy="321732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5FD305-1540-7929-A8FC-63C865C56E0C}"/>
                </a:ext>
              </a:extLst>
            </p:cNvPr>
            <p:cNvSpPr txBox="1"/>
            <p:nvPr/>
          </p:nvSpPr>
          <p:spPr>
            <a:xfrm>
              <a:off x="149736" y="5877630"/>
              <a:ext cx="25636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dirty="0">
                  <a:solidFill>
                    <a:srgbClr val="FF0000"/>
                  </a:solidFill>
                </a:rPr>
                <a:t>Strength</a:t>
              </a:r>
              <a:r>
                <a:rPr lang="en-US" altLang="ko-Kore-KR" dirty="0"/>
                <a:t> : Differential</a:t>
              </a:r>
            </a:p>
            <a:p>
              <a:r>
                <a:rPr lang="en-US" altLang="ko-Kore-KR" dirty="0">
                  <a:solidFill>
                    <a:srgbClr val="1D6FA9"/>
                  </a:solidFill>
                </a:rPr>
                <a:t>Shortage</a:t>
              </a:r>
              <a:r>
                <a:rPr lang="en-US" altLang="ko-Kore-KR" dirty="0"/>
                <a:t> : Cost , supply risk</a:t>
              </a:r>
              <a:endParaRPr lang="ko-Kore-KR" altLang="en-US" dirty="0"/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D4E20427-29AC-7458-6BDD-BBDFA70F9ED2}"/>
                </a:ext>
              </a:extLst>
            </p:cNvPr>
            <p:cNvGrpSpPr/>
            <p:nvPr/>
          </p:nvGrpSpPr>
          <p:grpSpPr>
            <a:xfrm>
              <a:off x="169436" y="3988727"/>
              <a:ext cx="2543948" cy="1817382"/>
              <a:chOff x="169436" y="3889337"/>
              <a:chExt cx="2543948" cy="181738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B3B6966-6E68-2EE2-9AB9-ECA12C253480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7A70359-55E2-AC90-63FB-867D0476B0BC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B05CD15-FBB1-7544-4BB4-2E7A87F8D225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01A4A26A-72FD-9B0D-03EA-F623F7597C31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45398ED-A638-4E4B-8F54-88651209F6B5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6BEC2BE3-9A0D-5F3E-236D-7E46D66DD418}"/>
                  </a:ext>
                </a:extLst>
              </p:cNvPr>
              <p:cNvGrpSpPr/>
              <p:nvPr/>
            </p:nvGrpSpPr>
            <p:grpSpPr>
              <a:xfrm>
                <a:off x="1885516" y="3964368"/>
                <a:ext cx="568169" cy="495133"/>
                <a:chOff x="4445265" y="3927322"/>
                <a:chExt cx="568169" cy="495133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97BB755C-67A5-085B-6AC8-5B9FF8579983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F41D84F-D93E-0306-A54C-3E2E35327BA3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AA0B4129-5BF4-875E-C3C6-66F9185BBA2D}"/>
                  </a:ext>
                </a:extLst>
              </p:cNvPr>
              <p:cNvGrpSpPr/>
              <p:nvPr/>
            </p:nvGrpSpPr>
            <p:grpSpPr>
              <a:xfrm>
                <a:off x="1885516" y="4552948"/>
                <a:ext cx="568169" cy="495133"/>
                <a:chOff x="4445265" y="3927322"/>
                <a:chExt cx="568169" cy="495133"/>
              </a:xfrm>
            </p:grpSpPr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277D1CA4-D27E-7441-83C8-870896DA6206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0D82591-7DA6-4AF9-EDF0-F29F6B28AF58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54E2FA71-1E98-0ECB-253C-8FEC7C15435D}"/>
                  </a:ext>
                </a:extLst>
              </p:cNvPr>
              <p:cNvGrpSpPr/>
              <p:nvPr/>
            </p:nvGrpSpPr>
            <p:grpSpPr>
              <a:xfrm>
                <a:off x="1885516" y="5079722"/>
                <a:ext cx="568169" cy="495133"/>
                <a:chOff x="4445265" y="3927322"/>
                <a:chExt cx="568169" cy="495133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D62DE389-8071-5D3A-3EFC-02BBD3DC7685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2C5D887-E6B8-A085-85C5-103140CB2098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96D1EF9-0B11-662A-4A77-ABFF72258F2A}"/>
                  </a:ext>
                </a:extLst>
              </p:cNvPr>
              <p:cNvSpPr/>
              <p:nvPr/>
            </p:nvSpPr>
            <p:spPr>
              <a:xfrm>
                <a:off x="1086730" y="4540422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A3564FC5-A11C-F908-F8D0-7CA9DEBA79D6}"/>
                  </a:ext>
                </a:extLst>
              </p:cNvPr>
              <p:cNvSpPr/>
              <p:nvPr/>
            </p:nvSpPr>
            <p:spPr>
              <a:xfrm>
                <a:off x="1086730" y="3983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C759C16-5D71-88D2-8CC8-71D5C4698FA7}"/>
                </a:ext>
              </a:extLst>
            </p:cNvPr>
            <p:cNvGrpSpPr/>
            <p:nvPr/>
          </p:nvGrpSpPr>
          <p:grpSpPr>
            <a:xfrm>
              <a:off x="3300262" y="3988727"/>
              <a:ext cx="2543948" cy="1817382"/>
              <a:chOff x="169436" y="3889337"/>
              <a:chExt cx="2543948" cy="1817382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6E8D93CC-CC8B-873F-619F-B712D6F5C928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187F033F-4768-4067-46A0-8651DCE09B33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1082236D-CB01-9083-A17D-B513133D785B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AB42C3E9-5242-9CA6-822C-C3C01EF700BE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FA59BD7-4A6F-8826-142E-3853F7537311}"/>
                  </a:ext>
                </a:extLst>
              </p:cNvPr>
              <p:cNvSpPr/>
              <p:nvPr/>
            </p:nvSpPr>
            <p:spPr>
              <a:xfrm>
                <a:off x="1086730" y="4001415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0A991301-1061-D299-BC46-B4687B2866F3}"/>
                  </a:ext>
                </a:extLst>
              </p:cNvPr>
              <p:cNvSpPr/>
              <p:nvPr/>
            </p:nvSpPr>
            <p:spPr>
              <a:xfrm>
                <a:off x="1086730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5060061-994F-2D87-6A17-4DCDC6D96BE0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E81D2F66-EF54-9611-EB86-4B47D5C67658}"/>
                  </a:ext>
                </a:extLst>
              </p:cNvPr>
              <p:cNvGrpSpPr/>
              <p:nvPr/>
            </p:nvGrpSpPr>
            <p:grpSpPr>
              <a:xfrm>
                <a:off x="1885516" y="3964368"/>
                <a:ext cx="568169" cy="495133"/>
                <a:chOff x="4445265" y="3927322"/>
                <a:chExt cx="568169" cy="495133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D6CA199-0507-4819-24E5-CFE867E4E300}"/>
                    </a:ext>
                  </a:extLst>
                </p:cNvPr>
                <p:cNvSpPr/>
                <p:nvPr/>
              </p:nvSpPr>
              <p:spPr>
                <a:xfrm>
                  <a:off x="4494413" y="3953828"/>
                  <a:ext cx="421041" cy="4686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sz="1400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5636D3D-ACE3-50D8-9338-E61D55C51680}"/>
                    </a:ext>
                  </a:extLst>
                </p:cNvPr>
                <p:cNvSpPr txBox="1"/>
                <p:nvPr/>
              </p:nvSpPr>
              <p:spPr>
                <a:xfrm>
                  <a:off x="4445265" y="3927322"/>
                  <a:ext cx="568169" cy="4552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ore-KR" dirty="0">
                      <a:solidFill>
                        <a:schemeClr val="bg1"/>
                      </a:solidFill>
                    </a:rPr>
                    <a:t>new</a:t>
                  </a:r>
                  <a:endParaRPr lang="ko-Kore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02356FF-CF4B-18AE-38BC-3F010B71D39F}"/>
                  </a:ext>
                </a:extLst>
              </p:cNvPr>
              <p:cNvSpPr txBox="1"/>
              <p:nvPr/>
            </p:nvSpPr>
            <p:spPr>
              <a:xfrm>
                <a:off x="1885516" y="4552948"/>
                <a:ext cx="568169" cy="455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ore-KR" dirty="0">
                    <a:solidFill>
                      <a:schemeClr val="bg1"/>
                    </a:solidFill>
                  </a:rPr>
                  <a:t>new</a:t>
                </a:r>
                <a:endParaRPr lang="ko-Kore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DC83F6C3-4793-F4A6-3BDF-9BD4733F08AF}"/>
                  </a:ext>
                </a:extLst>
              </p:cNvPr>
              <p:cNvSpPr/>
              <p:nvPr/>
            </p:nvSpPr>
            <p:spPr>
              <a:xfrm>
                <a:off x="1931556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C670C4C-64DE-31B5-9994-241E08C53104}"/>
                  </a:ext>
                </a:extLst>
              </p:cNvPr>
              <p:cNvSpPr/>
              <p:nvPr/>
            </p:nvSpPr>
            <p:spPr>
              <a:xfrm>
                <a:off x="1931556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A97F861C-8210-AB54-09AA-84A00797AE8B}"/>
                </a:ext>
              </a:extLst>
            </p:cNvPr>
            <p:cNvGrpSpPr/>
            <p:nvPr/>
          </p:nvGrpSpPr>
          <p:grpSpPr>
            <a:xfrm>
              <a:off x="6431088" y="3988727"/>
              <a:ext cx="2543948" cy="1817382"/>
              <a:chOff x="169436" y="3889337"/>
              <a:chExt cx="2543948" cy="1817382"/>
            </a:xfrm>
          </p:grpSpPr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AA7BB330-29F7-FF23-D456-EAEA74F75CB7}"/>
                  </a:ext>
                </a:extLst>
              </p:cNvPr>
              <p:cNvSpPr/>
              <p:nvPr/>
            </p:nvSpPr>
            <p:spPr>
              <a:xfrm>
                <a:off x="287944" y="4001415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528FB4C5-519A-BEC0-DBC3-F90ECB436C50}"/>
                  </a:ext>
                </a:extLst>
              </p:cNvPr>
              <p:cNvSpPr/>
              <p:nvPr/>
            </p:nvSpPr>
            <p:spPr>
              <a:xfrm>
                <a:off x="287944" y="4552402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09B7D0B6-1C2A-8ED5-28C0-C1BE3CB9525C}"/>
                  </a:ext>
                </a:extLst>
              </p:cNvPr>
              <p:cNvSpPr/>
              <p:nvPr/>
            </p:nvSpPr>
            <p:spPr>
              <a:xfrm>
                <a:off x="287944" y="5126830"/>
                <a:ext cx="421040" cy="4210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69535A3E-6A43-4DAA-375A-B572C47656FA}"/>
                  </a:ext>
                </a:extLst>
              </p:cNvPr>
              <p:cNvSpPr/>
              <p:nvPr/>
            </p:nvSpPr>
            <p:spPr>
              <a:xfrm>
                <a:off x="1086730" y="5126830"/>
                <a:ext cx="421040" cy="42104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262C112D-DD81-9108-ACDC-D23E89345231}"/>
                  </a:ext>
                </a:extLst>
              </p:cNvPr>
              <p:cNvSpPr/>
              <p:nvPr/>
            </p:nvSpPr>
            <p:spPr>
              <a:xfrm>
                <a:off x="1086730" y="4001415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C00F70D1-1A43-65E4-EBB7-47BA5C13ADBF}"/>
                  </a:ext>
                </a:extLst>
              </p:cNvPr>
              <p:cNvSpPr/>
              <p:nvPr/>
            </p:nvSpPr>
            <p:spPr>
              <a:xfrm>
                <a:off x="1086730" y="4552402"/>
                <a:ext cx="421040" cy="421040"/>
              </a:xfrm>
              <a:prstGeom prst="ellipse">
                <a:avLst/>
              </a:prstGeom>
              <a:solidFill>
                <a:srgbClr val="BD770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24B43924-085F-8AC6-A7B7-9819198D5713}"/>
                  </a:ext>
                </a:extLst>
              </p:cNvPr>
              <p:cNvSpPr/>
              <p:nvPr/>
            </p:nvSpPr>
            <p:spPr>
              <a:xfrm>
                <a:off x="169436" y="3889337"/>
                <a:ext cx="2543948" cy="18173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9A70BD0-F33D-CB1F-F576-EA04E9FCFF92}"/>
                  </a:ext>
                </a:extLst>
              </p:cNvPr>
              <p:cNvSpPr/>
              <p:nvPr/>
            </p:nvSpPr>
            <p:spPr>
              <a:xfrm>
                <a:off x="1934664" y="3990874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E4BF0203-4290-43D1-79A5-C3911732EFF2}"/>
                  </a:ext>
                </a:extLst>
              </p:cNvPr>
              <p:cNvSpPr/>
              <p:nvPr/>
            </p:nvSpPr>
            <p:spPr>
              <a:xfrm>
                <a:off x="1934664" y="4579454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BF3BF223-F8E5-560D-028D-317824973E0B}"/>
                  </a:ext>
                </a:extLst>
              </p:cNvPr>
              <p:cNvSpPr/>
              <p:nvPr/>
            </p:nvSpPr>
            <p:spPr>
              <a:xfrm>
                <a:off x="1934664" y="5106228"/>
                <a:ext cx="421041" cy="468627"/>
              </a:xfrm>
              <a:prstGeom prst="ellipse">
                <a:avLst/>
              </a:prstGeom>
              <a:solidFill>
                <a:srgbClr val="BD77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400" dirty="0"/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0158E90-232E-B336-F624-8C1117C25D2E}"/>
                </a:ext>
              </a:extLst>
            </p:cNvPr>
            <p:cNvSpPr txBox="1"/>
            <p:nvPr/>
          </p:nvSpPr>
          <p:spPr>
            <a:xfrm>
              <a:off x="6460144" y="5877630"/>
              <a:ext cx="25148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ore-KR" dirty="0">
                  <a:solidFill>
                    <a:srgbClr val="FF0000"/>
                  </a:solidFill>
                </a:rPr>
                <a:t>Strength</a:t>
              </a:r>
              <a:r>
                <a:rPr lang="en-US" altLang="ko-Kore-KR" dirty="0"/>
                <a:t> : Cost, supply risk</a:t>
              </a:r>
            </a:p>
            <a:p>
              <a:r>
                <a:rPr lang="en-US" altLang="ko-Kore-KR" dirty="0">
                  <a:solidFill>
                    <a:srgbClr val="1D6FA9"/>
                  </a:solidFill>
                </a:rPr>
                <a:t>Shortage</a:t>
              </a:r>
              <a:r>
                <a:rPr lang="en-US" altLang="ko-Kore-KR" dirty="0"/>
                <a:t> : Differential</a:t>
              </a:r>
              <a:endParaRPr lang="ko-Kore-KR" altLang="en-US" dirty="0"/>
            </a:p>
          </p:txBody>
        </p:sp>
        <p:sp>
          <p:nvSpPr>
            <p:cNvPr id="179" name="왼쪽/오른쪽 화살표[L] 178">
              <a:extLst>
                <a:ext uri="{FF2B5EF4-FFF2-40B4-BE49-F238E27FC236}">
                  <a16:creationId xmlns:a16="http://schemas.microsoft.com/office/drawing/2014/main" id="{094208B0-536E-0037-1DD2-6EDCC9E9562E}"/>
                </a:ext>
              </a:extLst>
            </p:cNvPr>
            <p:cNvSpPr/>
            <p:nvPr/>
          </p:nvSpPr>
          <p:spPr>
            <a:xfrm>
              <a:off x="3225102" y="6026860"/>
              <a:ext cx="2693795" cy="347870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7C85017-C2BE-B273-A3B6-26946F32FECA}"/>
                </a:ext>
              </a:extLst>
            </p:cNvPr>
            <p:cNvSpPr txBox="1"/>
            <p:nvPr/>
          </p:nvSpPr>
          <p:spPr>
            <a:xfrm>
              <a:off x="3225102" y="6303859"/>
              <a:ext cx="26937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ore-KR" b="1" dirty="0">
                  <a:solidFill>
                    <a:sysClr val="windowText" lastClr="000000"/>
                  </a:solidFill>
                </a:rPr>
                <a:t>Trade-off</a:t>
              </a:r>
              <a:endParaRPr lang="ko-Kore-KR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CE6485F-B056-E203-6209-F3A126021D26}"/>
                </a:ext>
              </a:extLst>
            </p:cNvPr>
            <p:cNvSpPr/>
            <p:nvPr/>
          </p:nvSpPr>
          <p:spPr>
            <a:xfrm>
              <a:off x="137994" y="3455865"/>
              <a:ext cx="9030929" cy="4361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ore-KR" sz="2400" b="1" dirty="0">
                  <a:solidFill>
                    <a:schemeClr val="tx1"/>
                  </a:solidFill>
                </a:rPr>
                <a:t>Summary</a:t>
              </a:r>
              <a:endParaRPr kumimoji="1" lang="ko-Kore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B0155A2-C81B-371A-8BA6-82E593FD4475}"/>
                </a:ext>
              </a:extLst>
            </p:cNvPr>
            <p:cNvSpPr/>
            <p:nvPr/>
          </p:nvSpPr>
          <p:spPr>
            <a:xfrm>
              <a:off x="1874053" y="4068239"/>
              <a:ext cx="529609" cy="1685518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AD55EB0-0600-93CA-BDC9-D57B3B6E2950}"/>
                </a:ext>
              </a:extLst>
            </p:cNvPr>
            <p:cNvSpPr/>
            <p:nvPr/>
          </p:nvSpPr>
          <p:spPr>
            <a:xfrm>
              <a:off x="5004879" y="4068239"/>
              <a:ext cx="529609" cy="525803"/>
            </a:xfrm>
            <a:prstGeom prst="rect">
              <a:avLst/>
            </a:prstGeom>
            <a:solidFill>
              <a:srgbClr val="C0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원형 화살표[C] 6">
            <a:extLst>
              <a:ext uri="{FF2B5EF4-FFF2-40B4-BE49-F238E27FC236}">
                <a16:creationId xmlns:a16="http://schemas.microsoft.com/office/drawing/2014/main" id="{68CE2927-F554-662A-A61F-F0C4D6BC39AE}"/>
              </a:ext>
            </a:extLst>
          </p:cNvPr>
          <p:cNvSpPr/>
          <p:nvPr/>
        </p:nvSpPr>
        <p:spPr>
          <a:xfrm>
            <a:off x="147358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원형 화살표[C] 7">
            <a:extLst>
              <a:ext uri="{FF2B5EF4-FFF2-40B4-BE49-F238E27FC236}">
                <a16:creationId xmlns:a16="http://schemas.microsoft.com/office/drawing/2014/main" id="{C7CB7A30-A32C-DCFA-3667-E1A4F5066C4D}"/>
              </a:ext>
            </a:extLst>
          </p:cNvPr>
          <p:cNvSpPr/>
          <p:nvPr/>
        </p:nvSpPr>
        <p:spPr>
          <a:xfrm>
            <a:off x="459679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원형 화살표[C] 8">
            <a:extLst>
              <a:ext uri="{FF2B5EF4-FFF2-40B4-BE49-F238E27FC236}">
                <a16:creationId xmlns:a16="http://schemas.microsoft.com/office/drawing/2014/main" id="{00495845-CBF0-1E93-D416-BBD4B5A24025}"/>
              </a:ext>
            </a:extLst>
          </p:cNvPr>
          <p:cNvSpPr/>
          <p:nvPr/>
        </p:nvSpPr>
        <p:spPr>
          <a:xfrm>
            <a:off x="7720001" y="399340"/>
            <a:ext cx="449299" cy="457857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6DA41C-85A3-7229-3365-AC6C5482FF74}"/>
              </a:ext>
            </a:extLst>
          </p:cNvPr>
          <p:cNvSpPr/>
          <p:nvPr/>
        </p:nvSpPr>
        <p:spPr>
          <a:xfrm>
            <a:off x="1373314" y="563155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A9DC16-6A0E-09E2-3307-2F7FFFDBB4F9}"/>
              </a:ext>
            </a:extLst>
          </p:cNvPr>
          <p:cNvSpPr/>
          <p:nvPr/>
        </p:nvSpPr>
        <p:spPr>
          <a:xfrm>
            <a:off x="4484649" y="52519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15D734-1561-4822-BF58-810593695196}"/>
              </a:ext>
            </a:extLst>
          </p:cNvPr>
          <p:cNvSpPr/>
          <p:nvPr/>
        </p:nvSpPr>
        <p:spPr>
          <a:xfrm>
            <a:off x="7667236" y="52519"/>
            <a:ext cx="632199" cy="436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b="1" dirty="0">
                <a:solidFill>
                  <a:srgbClr val="C00000"/>
                </a:solidFill>
              </a:rPr>
              <a:t>?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468287" y="500490"/>
            <a:ext cx="8451595" cy="419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/>
              <a:t>여태까지 한 것은 문제가 아니고 상황</a:t>
            </a:r>
            <a:r>
              <a:rPr lang="en-US" altLang="ko-KR" b="1" dirty="0"/>
              <a:t>.</a:t>
            </a:r>
            <a:r>
              <a:rPr lang="ko-KR" altLang="en-US" b="1" dirty="0"/>
              <a:t> 어떤 문제를 풀 것인가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ore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/>
              <a:t>선입견 </a:t>
            </a:r>
            <a:r>
              <a:rPr lang="en-US" altLang="ko-KR" b="1" dirty="0"/>
              <a:t>/</a:t>
            </a:r>
            <a:r>
              <a:rPr lang="ko-KR" altLang="en-US" b="1" dirty="0"/>
              <a:t> 어떤 문제를 풀 것인가를 기존에 끼워 맞추지 말고</a:t>
            </a:r>
            <a:r>
              <a:rPr lang="en-US" altLang="ko-KR" b="1" dirty="0"/>
              <a:t>,</a:t>
            </a:r>
            <a:r>
              <a:rPr lang="ko-KR" altLang="en-US" b="1" dirty="0"/>
              <a:t> 먼저 찾아라</a:t>
            </a:r>
            <a:br>
              <a:rPr lang="en-US" altLang="ko-KR" b="1" dirty="0"/>
            </a:br>
            <a:r>
              <a:rPr lang="en-US" altLang="ko-KR" b="1" dirty="0"/>
              <a:t>[</a:t>
            </a:r>
            <a:r>
              <a:rPr lang="ko-KR" altLang="en-US" b="1" dirty="0"/>
              <a:t>기존 제품도 그렇게 한다</a:t>
            </a:r>
            <a:r>
              <a:rPr lang="en-US" altLang="ko-KR" b="1" dirty="0"/>
              <a:t>?</a:t>
            </a:r>
            <a:r>
              <a:rPr lang="ko-KR" altLang="en-US" b="1" dirty="0"/>
              <a:t> 자동차</a:t>
            </a:r>
            <a:r>
              <a:rPr lang="en-US" altLang="ko-KR" b="1" dirty="0"/>
              <a:t>?]</a:t>
            </a:r>
            <a:br>
              <a:rPr lang="en-US" altLang="ko-KR" b="1" dirty="0"/>
            </a:br>
            <a:endParaRPr lang="en-US" altLang="ko-Kore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/>
              <a:t>어느 레벨에서 할 것인가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대표</a:t>
            </a:r>
            <a:r>
              <a:rPr lang="en-US" altLang="ko-KR" b="1" dirty="0"/>
              <a:t>,</a:t>
            </a:r>
            <a:r>
              <a:rPr lang="ko-KR" altLang="en-US" b="1" dirty="0"/>
              <a:t> </a:t>
            </a:r>
            <a:r>
              <a:rPr lang="en-US" altLang="ko-KR" b="1" dirty="0"/>
              <a:t>decision</a:t>
            </a:r>
            <a:r>
              <a:rPr lang="ko-KR" altLang="en-US" b="1" dirty="0"/>
              <a:t> </a:t>
            </a:r>
            <a:r>
              <a:rPr lang="en-US" altLang="ko-KR" b="1" dirty="0"/>
              <a:t>maker </a:t>
            </a:r>
            <a:r>
              <a:rPr lang="ko-KR" altLang="en-US" b="1" dirty="0"/>
              <a:t>입장에서 고려해봐라</a:t>
            </a:r>
            <a:r>
              <a:rPr lang="en-US" altLang="ko-KR" b="1" dirty="0"/>
              <a:t>]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ore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/>
              <a:t>플랫폼</a:t>
            </a:r>
            <a:r>
              <a:rPr lang="en-US" altLang="ko-KR" b="1" dirty="0"/>
              <a:t>(?)</a:t>
            </a:r>
            <a:r>
              <a:rPr lang="ko-KR" altLang="en-US" b="1" dirty="0"/>
              <a:t> </a:t>
            </a:r>
            <a:r>
              <a:rPr lang="en-US" altLang="ko-KR" b="1" dirty="0"/>
              <a:t>/</a:t>
            </a:r>
            <a:r>
              <a:rPr lang="ko-KR" altLang="en-US" b="1" dirty="0"/>
              <a:t> 주요한 </a:t>
            </a:r>
            <a:r>
              <a:rPr lang="en-US" altLang="ko-KR" b="1" dirty="0"/>
              <a:t>key component</a:t>
            </a:r>
            <a:r>
              <a:rPr lang="ko-KR" altLang="en-US" b="1" dirty="0"/>
              <a:t> </a:t>
            </a:r>
            <a:r>
              <a:rPr lang="en-US" altLang="ko-KR" b="1" dirty="0"/>
              <a:t>?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ore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/>
              <a:t>좀 더 추상화를 빼</a:t>
            </a:r>
            <a:r>
              <a:rPr lang="en-US" altLang="ko-KR" b="1" dirty="0"/>
              <a:t> </a:t>
            </a:r>
            <a:r>
              <a:rPr lang="ko-KR" altLang="en-US" b="1" dirty="0"/>
              <a:t>봐라</a:t>
            </a:r>
            <a:r>
              <a:rPr lang="en-US" altLang="ko-KR" b="1" dirty="0"/>
              <a:t>.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609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346202" y="223612"/>
            <a:ext cx="8451595" cy="6087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내가 전자제품</a:t>
            </a:r>
            <a:r>
              <a:rPr lang="en-US" altLang="ko-KR" dirty="0"/>
              <a:t>(electronic devices)</a:t>
            </a:r>
            <a:r>
              <a:rPr lang="ko-KR" altLang="en-US" dirty="0"/>
              <a:t>을 고른 이유는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가장 중요한 </a:t>
            </a:r>
            <a:r>
              <a:rPr lang="en-US" altLang="ko-KR" dirty="0"/>
              <a:t>module</a:t>
            </a:r>
            <a:r>
              <a:rPr lang="ko-KR" altLang="en-US" dirty="0"/>
              <a:t>을 </a:t>
            </a:r>
            <a:r>
              <a:rPr lang="en-US" altLang="ko-KR" dirty="0"/>
              <a:t>supplier</a:t>
            </a:r>
            <a:r>
              <a:rPr lang="ko-KR" altLang="en-US" dirty="0"/>
              <a:t>로부터 제공 받음</a:t>
            </a:r>
            <a:r>
              <a:rPr lang="en-US" altLang="ko-KR" dirty="0"/>
              <a:t>. [</a:t>
            </a:r>
            <a:r>
              <a:rPr lang="ko-KR" altLang="en-US" dirty="0"/>
              <a:t>수동적인 입장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br>
              <a:rPr lang="en-US" altLang="ko-Kore-KR" dirty="0"/>
            </a:br>
            <a:r>
              <a:rPr lang="en-US" altLang="ko-Kore-KR" dirty="0"/>
              <a:t> </a:t>
            </a:r>
            <a:r>
              <a:rPr lang="en-US" altLang="ko-Kore-KR" sz="1400" dirty="0">
                <a:sym typeface="Wingdings" pitchFamily="2" charset="2"/>
              </a:rPr>
              <a:t> </a:t>
            </a:r>
            <a:r>
              <a:rPr lang="ko-Kore-KR" altLang="en-US" sz="1400" dirty="0">
                <a:sym typeface="Wingdings" pitchFamily="2" charset="2"/>
              </a:rPr>
              <a:t>변경으로 인한 효과 </a:t>
            </a:r>
            <a:r>
              <a:rPr lang="en-US" altLang="ko-Kore-KR" sz="1400" dirty="0">
                <a:sym typeface="Wingdings" pitchFamily="2" charset="2"/>
              </a:rPr>
              <a:t>(impact)</a:t>
            </a:r>
            <a:r>
              <a:rPr lang="ko-Kore-KR" altLang="en-US" sz="1400" dirty="0">
                <a:sym typeface="Wingdings" pitchFamily="2" charset="2"/>
              </a:rPr>
              <a:t>가 클 수 있다</a:t>
            </a:r>
            <a:r>
              <a:rPr lang="en-US" altLang="ko-Kore-KR" sz="1400" dirty="0">
                <a:sym typeface="Wingdings" pitchFamily="2" charset="2"/>
              </a:rPr>
              <a:t>.</a:t>
            </a:r>
            <a:br>
              <a:rPr lang="en-US" altLang="ko-Kore-KR" sz="1400" dirty="0">
                <a:sym typeface="Wingdings" pitchFamily="2" charset="2"/>
              </a:rPr>
            </a:br>
            <a:r>
              <a:rPr lang="en-US" altLang="ko-Kore-KR" sz="1400" dirty="0">
                <a:sym typeface="Wingdings" pitchFamily="2" charset="2"/>
              </a:rPr>
              <a:t> </a:t>
            </a:r>
            <a:r>
              <a:rPr lang="ko-Kore-KR" altLang="en-US" sz="1400" dirty="0">
                <a:sym typeface="Wingdings" pitchFamily="2" charset="2"/>
              </a:rPr>
              <a:t>왜 중요하냐면</a:t>
            </a:r>
            <a:r>
              <a:rPr lang="en-US" altLang="ko-Kore-KR" sz="1400" dirty="0">
                <a:sym typeface="Wingdings" pitchFamily="2" charset="2"/>
              </a:rPr>
              <a:t>, modul</a:t>
            </a:r>
            <a:r>
              <a:rPr lang="en-US" altLang="ko-KR" sz="1400" dirty="0">
                <a:sym typeface="Wingdings" pitchFamily="2" charset="2"/>
              </a:rPr>
              <a:t>e </a:t>
            </a:r>
            <a:r>
              <a:rPr lang="ko-KR" altLang="en-US" sz="1400" dirty="0">
                <a:sym typeface="Wingdings" pitchFamily="2" charset="2"/>
              </a:rPr>
              <a:t>화로써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디자인을 </a:t>
            </a:r>
            <a:r>
              <a:rPr lang="ko-KR" altLang="en-US" sz="1400" dirty="0" err="1">
                <a:sym typeface="Wingdings" pitchFamily="2" charset="2"/>
              </a:rPr>
              <a:t>요청받았으나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이제는 이 핵심 </a:t>
            </a:r>
            <a:r>
              <a:rPr lang="en-US" altLang="ko-KR" sz="1400" dirty="0">
                <a:sym typeface="Wingdings" pitchFamily="2" charset="2"/>
              </a:rPr>
              <a:t>component</a:t>
            </a:r>
            <a:r>
              <a:rPr lang="ko-KR" altLang="en-US" sz="1400" dirty="0">
                <a:sym typeface="Wingdings" pitchFamily="2" charset="2"/>
              </a:rPr>
              <a:t>의 변화를 수용하기 위해</a:t>
            </a:r>
            <a:r>
              <a:rPr lang="en-US" altLang="ko-KR" sz="1400" dirty="0">
                <a:sym typeface="Wingdings" pitchFamily="2" charset="2"/>
              </a:rPr>
              <a:t>, </a:t>
            </a:r>
            <a:r>
              <a:rPr lang="ko-KR" altLang="en-US" sz="1400" dirty="0">
                <a:sym typeface="Wingdings" pitchFamily="2" charset="2"/>
              </a:rPr>
              <a:t>다른 </a:t>
            </a:r>
            <a:r>
              <a:rPr lang="en-US" altLang="ko-KR" sz="1400" dirty="0">
                <a:sym typeface="Wingdings" pitchFamily="2" charset="2"/>
              </a:rPr>
              <a:t>module </a:t>
            </a:r>
            <a:r>
              <a:rPr lang="ko-KR" altLang="en-US" sz="1400" dirty="0">
                <a:sym typeface="Wingdings" pitchFamily="2" charset="2"/>
              </a:rPr>
              <a:t>에서의 변화가 야기됨</a:t>
            </a:r>
            <a:r>
              <a:rPr lang="en-US" altLang="ko-KR" sz="1400" dirty="0">
                <a:sym typeface="Wingdings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ore-KR" dirty="0"/>
              <a:t> </a:t>
            </a:r>
            <a:r>
              <a:rPr lang="ko-Kore-KR" altLang="en-US" b="1" dirty="0"/>
              <a:t>실제로</a:t>
            </a:r>
            <a:r>
              <a:rPr lang="en-US" altLang="ko-Kore-KR" b="1" dirty="0"/>
              <a:t>, </a:t>
            </a:r>
            <a:r>
              <a:rPr lang="ko-Kore-KR" altLang="en-US" b="1" dirty="0"/>
              <a:t>회사는 </a:t>
            </a:r>
            <a:r>
              <a:rPr lang="en-US" altLang="ko-Kore-KR" b="1" dirty="0"/>
              <a:t>supplier </a:t>
            </a:r>
            <a:r>
              <a:rPr lang="ko-Kore-KR" altLang="en-US" b="1" dirty="0"/>
              <a:t>마다의 </a:t>
            </a:r>
            <a:r>
              <a:rPr lang="en-US" altLang="ko-Kore-KR" b="1" dirty="0"/>
              <a:t>power, strength</a:t>
            </a:r>
            <a:r>
              <a:rPr lang="ko-Kore-KR" altLang="en-US" b="1" dirty="0"/>
              <a:t>가 있다</a:t>
            </a:r>
            <a:r>
              <a:rPr lang="en-US" altLang="ko-Kore-KR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가장 중요한 </a:t>
            </a:r>
            <a:r>
              <a:rPr lang="en-US" altLang="ko-KR" dirty="0"/>
              <a:t>module</a:t>
            </a:r>
            <a:r>
              <a:rPr lang="ko-KR" altLang="en-US" dirty="0"/>
              <a:t>은 </a:t>
            </a:r>
            <a:r>
              <a:rPr lang="en-US" altLang="ko-KR" dirty="0"/>
              <a:t>chipset (processor)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  <a:r>
              <a:rPr lang="ko-KR" altLang="en-US" dirty="0"/>
              <a:t> 범용성이 커서 전반적인 모든 부품에 활용이 가능함</a:t>
            </a:r>
            <a:r>
              <a:rPr lang="en-US" altLang="ko-KR" dirty="0"/>
              <a:t>. [</a:t>
            </a:r>
            <a:r>
              <a:rPr lang="ko-KR" altLang="en-US" dirty="0"/>
              <a:t>같은 회사 내  여러 제품 </a:t>
            </a:r>
            <a:r>
              <a:rPr lang="en-US" altLang="ko-KR" dirty="0"/>
              <a:t>+ </a:t>
            </a:r>
            <a:r>
              <a:rPr lang="ko-KR" altLang="en-US" dirty="0"/>
              <a:t>다른 회사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b="1" dirty="0">
                <a:sym typeface="Wingdings" pitchFamily="2" charset="2"/>
              </a:rPr>
              <a:t> supply </a:t>
            </a:r>
            <a:r>
              <a:rPr lang="ko-KR" altLang="en-US" b="1" dirty="0">
                <a:sym typeface="Wingdings" pitchFamily="2" charset="2"/>
              </a:rPr>
              <a:t>부족 및 </a:t>
            </a:r>
            <a:r>
              <a:rPr lang="en-US" altLang="ko-KR" b="1" dirty="0">
                <a:sym typeface="Wingdings" pitchFamily="2" charset="2"/>
              </a:rPr>
              <a:t>risk </a:t>
            </a:r>
            <a:r>
              <a:rPr lang="ko-KR" altLang="en-US" b="1" dirty="0">
                <a:sym typeface="Wingdings" pitchFamily="2" charset="2"/>
              </a:rPr>
              <a:t>문제가 발생</a:t>
            </a:r>
            <a:endParaRPr lang="en-US" altLang="ko-KR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sym typeface="Wingdings" pitchFamily="2" charset="2"/>
              </a:rPr>
              <a:t>3) </a:t>
            </a:r>
            <a:r>
              <a:rPr lang="ko-Kore-KR" altLang="en-US" dirty="0">
                <a:sym typeface="Wingdings" pitchFamily="2" charset="2"/>
              </a:rPr>
              <a:t> </a:t>
            </a:r>
            <a:r>
              <a:rPr lang="en-US" altLang="ko-Kore-KR" dirty="0">
                <a:sym typeface="Wingdings" pitchFamily="2" charset="2"/>
              </a:rPr>
              <a:t>  </a:t>
            </a:r>
            <a:r>
              <a:rPr lang="ko-Kore-KR" altLang="en-US" b="1" dirty="0">
                <a:sym typeface="Wingdings" pitchFamily="2" charset="2"/>
              </a:rPr>
              <a:t>회사는 차별성 </a:t>
            </a:r>
            <a:r>
              <a:rPr lang="en-US" altLang="ko-Kore-KR" b="1" dirty="0">
                <a:sym typeface="Wingdings" pitchFamily="2" charset="2"/>
              </a:rPr>
              <a:t>&amp; </a:t>
            </a:r>
            <a:r>
              <a:rPr lang="ko-Kore-KR" altLang="en-US" b="1" dirty="0">
                <a:sym typeface="Wingdings" pitchFamily="2" charset="2"/>
              </a:rPr>
              <a:t>최신</a:t>
            </a:r>
            <a:r>
              <a:rPr lang="en-US" altLang="ko-Kore-KR" b="1" dirty="0">
                <a:sym typeface="Wingdings" pitchFamily="2" charset="2"/>
              </a:rPr>
              <a:t> SOTA </a:t>
            </a:r>
            <a:r>
              <a:rPr lang="ko-Kore-KR" altLang="en-US" b="1" dirty="0">
                <a:sym typeface="Wingdings" pitchFamily="2" charset="2"/>
              </a:rPr>
              <a:t>로 인한 </a:t>
            </a:r>
            <a:r>
              <a:rPr lang="en-US" altLang="ko-Kore-KR" b="1" dirty="0">
                <a:sym typeface="Wingdings" pitchFamily="2" charset="2"/>
              </a:rPr>
              <a:t>market </a:t>
            </a:r>
            <a:r>
              <a:rPr lang="ko-Kore-KR" altLang="en-US" b="1" dirty="0">
                <a:sym typeface="Wingdings" pitchFamily="2" charset="2"/>
              </a:rPr>
              <a:t>점유율 및 판매량과</a:t>
            </a:r>
            <a:br>
              <a:rPr lang="en-US" altLang="ko-Kore-KR" b="1" dirty="0">
                <a:sym typeface="Wingdings" pitchFamily="2" charset="2"/>
              </a:rPr>
            </a:br>
            <a:r>
              <a:rPr lang="en-US" altLang="ko-Kore-KR" b="1" dirty="0">
                <a:sym typeface="Wingdings" pitchFamily="2" charset="2"/>
              </a:rPr>
              <a:t>        </a:t>
            </a:r>
            <a:r>
              <a:rPr lang="ko-Kore-KR" altLang="en-US" b="1" dirty="0">
                <a:sym typeface="Wingdings" pitchFamily="2" charset="2"/>
              </a:rPr>
              <a:t>핵심 부품 사용에 따른 </a:t>
            </a:r>
            <a:r>
              <a:rPr lang="en-US" altLang="ko-Kore-KR" b="1" dirty="0">
                <a:sym typeface="Wingdings" pitchFamily="2" charset="2"/>
              </a:rPr>
              <a:t>development cost &amp; manufacturing cost + risk/management</a:t>
            </a:r>
            <a:br>
              <a:rPr lang="en-US" altLang="ko-Kore-KR" b="1" dirty="0">
                <a:sym typeface="Wingdings" pitchFamily="2" charset="2"/>
              </a:rPr>
            </a:br>
            <a:r>
              <a:rPr lang="en-US" altLang="ko-Kore-KR" b="1" dirty="0">
                <a:sym typeface="Wingdings" pitchFamily="2" charset="2"/>
              </a:rPr>
              <a:t>==&gt; </a:t>
            </a:r>
            <a:r>
              <a:rPr lang="ko-Kore-KR" altLang="en-US" b="1" dirty="0">
                <a:sym typeface="Wingdings" pitchFamily="2" charset="2"/>
              </a:rPr>
              <a:t>항상 핵심 부품을 최신화를 하는게 정답은 아니다</a:t>
            </a:r>
            <a:r>
              <a:rPr lang="en-US" altLang="ko-Kore-KR" b="1" dirty="0">
                <a:sym typeface="Wingdings" pitchFamily="2" charset="2"/>
              </a:rPr>
              <a:t>.</a:t>
            </a:r>
            <a:br>
              <a:rPr lang="en-US" altLang="ko-Kore-KR" dirty="0">
                <a:sym typeface="Wingdings" pitchFamily="2" charset="2"/>
              </a:rPr>
            </a:br>
            <a:r>
              <a:rPr lang="en-US" altLang="ko-Kore-KR" dirty="0" err="1">
                <a:sym typeface="Wingdings" pitchFamily="2" charset="2"/>
              </a:rPr>
              <a:t>cf</a:t>
            </a:r>
            <a:r>
              <a:rPr lang="en-US" altLang="ko-KR" dirty="0">
                <a:sym typeface="Wingdings" pitchFamily="2" charset="2"/>
              </a:rPr>
              <a:t>) </a:t>
            </a:r>
            <a:r>
              <a:rPr lang="ko-KR" altLang="en-US" dirty="0">
                <a:sym typeface="Wingdings" pitchFamily="2" charset="2"/>
              </a:rPr>
              <a:t>만약에 </a:t>
            </a:r>
            <a:r>
              <a:rPr lang="en-US" altLang="ko-KR" dirty="0">
                <a:sym typeface="Wingdings" pitchFamily="2" charset="2"/>
              </a:rPr>
              <a:t>platform</a:t>
            </a:r>
            <a:r>
              <a:rPr lang="ko-KR" altLang="en-US" dirty="0">
                <a:sym typeface="Wingdings" pitchFamily="2" charset="2"/>
              </a:rPr>
              <a:t>이 </a:t>
            </a:r>
            <a:r>
              <a:rPr lang="ko-KR" altLang="en-US" dirty="0" err="1">
                <a:sym typeface="Wingdings" pitchFamily="2" charset="2"/>
              </a:rPr>
              <a:t>맞다면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실제 판매하는 </a:t>
            </a:r>
            <a:r>
              <a:rPr lang="en-US" altLang="ko-KR" dirty="0">
                <a:sym typeface="Wingdings" pitchFamily="2" charset="2"/>
              </a:rPr>
              <a:t>manufacturing </a:t>
            </a:r>
            <a:r>
              <a:rPr lang="ko-KR" altLang="en-US" dirty="0">
                <a:sym typeface="Wingdings" pitchFamily="2" charset="2"/>
              </a:rPr>
              <a:t>관점과 </a:t>
            </a:r>
            <a:r>
              <a:rPr lang="en-US" altLang="ko-KR" dirty="0">
                <a:sym typeface="Wingdings" pitchFamily="2" charset="2"/>
              </a:rPr>
              <a:t>platform </a:t>
            </a:r>
            <a:r>
              <a:rPr lang="ko-KR" altLang="en-US" dirty="0">
                <a:sym typeface="Wingdings" pitchFamily="2" charset="2"/>
              </a:rPr>
              <a:t>관점이 다름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ore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ore-KR" altLang="en-US" dirty="0"/>
              <a:t>방향성 </a:t>
            </a:r>
            <a:r>
              <a:rPr lang="en-US" altLang="ko-Kore-KR" dirty="0"/>
              <a:t>: </a:t>
            </a:r>
            <a:r>
              <a:rPr lang="ko-Kore-KR" altLang="en-US" b="1" dirty="0">
                <a:solidFill>
                  <a:srgbClr val="C00000"/>
                </a:solidFill>
              </a:rPr>
              <a:t>반도체 품귀 현상을 고려한</a:t>
            </a:r>
            <a:r>
              <a:rPr lang="ko-Kore-KR" altLang="en-US" b="1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전자제품</a:t>
            </a:r>
            <a:r>
              <a:rPr lang="en-US" altLang="ko-KR" dirty="0"/>
              <a:t> </a:t>
            </a:r>
            <a:r>
              <a:rPr lang="ko-KR" altLang="en-US" dirty="0"/>
              <a:t>내의</a:t>
            </a:r>
            <a:r>
              <a:rPr lang="en-US" altLang="ko-KR" dirty="0"/>
              <a:t>)</a:t>
            </a:r>
            <a:r>
              <a:rPr lang="ko-KR" altLang="en-US" dirty="0"/>
              <a:t> 핵심부품 변경 의사결정 모델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765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346202" y="0"/>
            <a:ext cx="8451595" cy="650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800" dirty="0"/>
              <a:t>기존 </a:t>
            </a:r>
            <a:r>
              <a:rPr lang="en-US" altLang="ko-Kore-KR" sz="2800" dirty="0"/>
              <a:t>supply chain </a:t>
            </a:r>
            <a:r>
              <a:rPr lang="ko-Kore-KR" altLang="en-US" sz="2800" dirty="0"/>
              <a:t>문제</a:t>
            </a:r>
            <a:endParaRPr lang="en-US" altLang="ko-Kore-KR" dirty="0"/>
          </a:p>
          <a:p>
            <a:pPr>
              <a:lnSpc>
                <a:spcPct val="150000"/>
              </a:lnSpc>
            </a:pPr>
            <a:r>
              <a:rPr lang="en-US" altLang="ko-Kore-KR" dirty="0"/>
              <a:t>:</a:t>
            </a:r>
            <a:r>
              <a:rPr lang="ko-Kore-KR" altLang="en-US" dirty="0"/>
              <a:t> 모듈 </a:t>
            </a:r>
            <a:r>
              <a:rPr lang="en-US" altLang="ko-Kore-KR" dirty="0"/>
              <a:t>option</a:t>
            </a:r>
            <a:r>
              <a:rPr lang="ko-Kore-KR" altLang="en-US" dirty="0"/>
              <a:t>을 바탕</a:t>
            </a:r>
            <a:r>
              <a:rPr lang="en-US" altLang="ko-Kore-KR" dirty="0"/>
              <a:t>. </a:t>
            </a:r>
            <a:br>
              <a:rPr lang="en-US" altLang="ko-Kore-KR" dirty="0"/>
            </a:br>
            <a:br>
              <a:rPr lang="en-US" altLang="ko-Kore-KR" dirty="0"/>
            </a:br>
            <a:r>
              <a:rPr lang="en-US" altLang="ko-KR" dirty="0"/>
              <a:t>1) </a:t>
            </a:r>
            <a:r>
              <a:rPr lang="ko-KR" altLang="en-US" dirty="0"/>
              <a:t>각 모듈을 생산하는 회사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각 회사 별 제품 생산 개수 제한 </a:t>
            </a:r>
            <a:r>
              <a:rPr lang="en-US" altLang="ko-KR" dirty="0">
                <a:sym typeface="Wingdings" pitchFamily="2" charset="2"/>
              </a:rPr>
              <a:t>(supply selection)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[risk management, </a:t>
            </a:r>
            <a:r>
              <a:rPr lang="ko-KR" altLang="en-US" dirty="0">
                <a:sym typeface="Wingdings" pitchFamily="2" charset="2"/>
              </a:rPr>
              <a:t>각종 </a:t>
            </a:r>
            <a:r>
              <a:rPr lang="en-US" altLang="ko-KR" dirty="0">
                <a:sym typeface="Wingdings" pitchFamily="2" charset="2"/>
              </a:rPr>
              <a:t>cost (procurement cost, development cost </a:t>
            </a:r>
            <a:r>
              <a:rPr lang="ko-KR" altLang="en-US" dirty="0">
                <a:sym typeface="Wingdings" pitchFamily="2" charset="2"/>
              </a:rPr>
              <a:t>등</a:t>
            </a:r>
            <a:r>
              <a:rPr lang="en-US" altLang="ko-KR" dirty="0">
                <a:sym typeface="Wingdings" pitchFamily="2" charset="2"/>
              </a:rPr>
              <a:t>)]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sym typeface="Wingdings" pitchFamily="2" charset="2"/>
              </a:rPr>
              <a:t>2) </a:t>
            </a:r>
            <a:r>
              <a:rPr lang="ko-Kore-KR" altLang="en-US" dirty="0">
                <a:sym typeface="Wingdings" pitchFamily="2" charset="2"/>
              </a:rPr>
              <a:t>거리로 인한 </a:t>
            </a:r>
            <a:r>
              <a:rPr lang="en-US" altLang="ko-Kore-KR" dirty="0">
                <a:sym typeface="Wingdings" pitchFamily="2" charset="2"/>
              </a:rPr>
              <a:t>, transportation cost &amp; CO2 </a:t>
            </a:r>
            <a:r>
              <a:rPr lang="ko-Kore-KR" altLang="en-US" dirty="0">
                <a:sym typeface="Wingdings" pitchFamily="2" charset="2"/>
              </a:rPr>
              <a:t>관련 </a:t>
            </a:r>
            <a:r>
              <a:rPr lang="en-US" altLang="ko-Kore-KR" dirty="0">
                <a:sym typeface="Wingdings" pitchFamily="2" charset="2"/>
              </a:rPr>
              <a:t>(</a:t>
            </a:r>
            <a:r>
              <a:rPr lang="en-US" altLang="ko-KR" dirty="0">
                <a:sym typeface="Wingdings" pitchFamily="2" charset="2"/>
              </a:rPr>
              <a:t>green)</a:t>
            </a:r>
            <a:endParaRPr lang="en-US" altLang="ko-Kore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ore-KR" dirty="0">
                <a:sym typeface="Wingdings" pitchFamily="2" charset="2"/>
              </a:rPr>
              <a:t>3) </a:t>
            </a:r>
            <a:r>
              <a:rPr lang="ko-Kore-KR" altLang="en-US" dirty="0">
                <a:sym typeface="Wingdings" pitchFamily="2" charset="2"/>
              </a:rPr>
              <a:t>모듈을 몇개로 할까에 따라 </a:t>
            </a:r>
            <a:r>
              <a:rPr lang="en-US" altLang="ko-Kore-KR" dirty="0">
                <a:sym typeface="Wingdings" pitchFamily="2" charset="2"/>
              </a:rPr>
              <a:t>s</a:t>
            </a:r>
            <a:r>
              <a:rPr lang="en-US" altLang="ko-KR" dirty="0">
                <a:sym typeface="Wingdings" pitchFamily="2" charset="2"/>
              </a:rPr>
              <a:t>upply </a:t>
            </a:r>
            <a:r>
              <a:rPr lang="ko-KR" altLang="en-US" dirty="0">
                <a:sym typeface="Wingdings" pitchFamily="2" charset="2"/>
              </a:rPr>
              <a:t>공급이 달라짐</a:t>
            </a:r>
            <a:r>
              <a:rPr lang="en-US" altLang="ko-KR" dirty="0"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itchFamily="2" charset="2"/>
              </a:rPr>
              <a:t>[platform or module design + supply]</a:t>
            </a:r>
            <a:endParaRPr lang="en-US" altLang="ko-Kore-KR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4) disruption, risk 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로 인한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robust design. [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여러 업체에 동일한 부품을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sourcing]</a:t>
            </a:r>
            <a:br>
              <a:rPr lang="en-US" altLang="ko-KR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5) EOQ </a:t>
            </a:r>
            <a:r>
              <a:rPr lang="ko-KR" altLang="en-US" dirty="0" err="1">
                <a:solidFill>
                  <a:srgbClr val="FF0000"/>
                </a:solidFill>
                <a:sym typeface="Wingdings" pitchFamily="2" charset="2"/>
              </a:rPr>
              <a:t>모델를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 활용하여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모듈 조달에 대한 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constraint 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추가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. [</a:t>
            </a:r>
            <a:r>
              <a:rPr lang="ko-KR" altLang="en-US" dirty="0">
                <a:solidFill>
                  <a:srgbClr val="FF0000"/>
                </a:solidFill>
                <a:sym typeface="Wingdings" pitchFamily="2" charset="2"/>
              </a:rPr>
              <a:t>일종의 물량 수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ore-KR" dirty="0">
                <a:solidFill>
                  <a:srgbClr val="FF0000"/>
                </a:solidFill>
                <a:sym typeface="Wingdings" pitchFamily="2" charset="2"/>
              </a:rPr>
              <a:t>[ordering / inventory]</a:t>
            </a:r>
          </a:p>
          <a:p>
            <a:pPr>
              <a:lnSpc>
                <a:spcPct val="150000"/>
              </a:lnSpc>
            </a:pPr>
            <a:endParaRPr lang="en-US" altLang="ko-Kore-KR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ore-KR" altLang="en-US" dirty="0">
                <a:sym typeface="Wingdings" pitchFamily="2" charset="2"/>
              </a:rPr>
              <a:t>왜 기존엔 </a:t>
            </a:r>
            <a:r>
              <a:rPr lang="en-US" altLang="ko-Kore-KR" dirty="0">
                <a:sym typeface="Wingdings" pitchFamily="2" charset="2"/>
              </a:rPr>
              <a:t>module</a:t>
            </a:r>
            <a:r>
              <a:rPr lang="ko-Kore-KR" altLang="en-US" dirty="0">
                <a:sym typeface="Wingdings" pitchFamily="2" charset="2"/>
              </a:rPr>
              <a:t> 물량 자체에 대한 부족 및 </a:t>
            </a:r>
            <a:r>
              <a:rPr lang="en-US" altLang="ko-Kore-KR" dirty="0">
                <a:sym typeface="Wingdings" pitchFamily="2" charset="2"/>
              </a:rPr>
              <a:t>variance</a:t>
            </a:r>
            <a:r>
              <a:rPr lang="ko-Kore-KR" altLang="en-US" dirty="0">
                <a:sym typeface="Wingdings" pitchFamily="2" charset="2"/>
              </a:rPr>
              <a:t> </a:t>
            </a:r>
            <a:r>
              <a:rPr lang="en-US" altLang="ko-Kore-KR" dirty="0">
                <a:sym typeface="Wingdings" pitchFamily="2" charset="2"/>
              </a:rPr>
              <a:t>risk</a:t>
            </a:r>
            <a:r>
              <a:rPr lang="ko-Kore-KR" altLang="en-US" dirty="0">
                <a:sym typeface="Wingdings" pitchFamily="2" charset="2"/>
              </a:rPr>
              <a:t>를 고려를 안했지</a:t>
            </a:r>
            <a:r>
              <a:rPr lang="en-US" altLang="ko-Kore-KR" dirty="0">
                <a:sym typeface="Wingdings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ore-KR" dirty="0"/>
              <a:t>portfolio</a:t>
            </a:r>
            <a:r>
              <a:rPr lang="ko-Kore-KR" altLang="en-US" dirty="0"/>
              <a:t>에서 왜 모든 제품에 동일한 모듈이 들어갈 정도의 </a:t>
            </a:r>
            <a:r>
              <a:rPr lang="en-US" altLang="ko-Kore-KR" dirty="0"/>
              <a:t>supply </a:t>
            </a:r>
            <a:r>
              <a:rPr lang="en-US" altLang="ko-KR" dirty="0"/>
              <a:t>capacity</a:t>
            </a:r>
            <a:r>
              <a:rPr lang="ko-Kore-KR" altLang="en-US" dirty="0"/>
              <a:t>가 있다고 가정을 할까</a:t>
            </a:r>
            <a:r>
              <a:rPr lang="en-US" altLang="ko-Kore-KR" dirty="0"/>
              <a:t>? </a:t>
            </a:r>
            <a:r>
              <a:rPr lang="en-US" altLang="ko-KR" dirty="0"/>
              <a:t>[</a:t>
            </a:r>
            <a:r>
              <a:rPr lang="ko-KR" altLang="en-US" dirty="0"/>
              <a:t>반도체 사례의 차별성이 될 수 있지 않을까</a:t>
            </a:r>
            <a:r>
              <a:rPr lang="en-US" altLang="ko-KR" dirty="0"/>
              <a:t>?]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40682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6F0022-6A10-9F97-6657-0BDA47D8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0ED-9F90-4AAD-B365-1A0EB382082E}" type="datetime1">
              <a:rPr lang="ko-KR" altLang="en-US" smtClean="0"/>
              <a:t>2023. 2. 23.</a:t>
            </a:fld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45B0D3-2B25-665D-8440-DF6023E9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8F71E4-6861-4081-93F7-1CE13C0AE97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7B6F-14E4-E79F-284C-31BC11771E8F}"/>
              </a:ext>
            </a:extLst>
          </p:cNvPr>
          <p:cNvSpPr txBox="1"/>
          <p:nvPr/>
        </p:nvSpPr>
        <p:spPr>
          <a:xfrm>
            <a:off x="256614" y="309237"/>
            <a:ext cx="8451595" cy="65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800" b="1" dirty="0"/>
              <a:t>만약에 핵심 부품에 대한 </a:t>
            </a:r>
            <a:r>
              <a:rPr lang="en-US" altLang="ko-Kore-KR" sz="2800" b="1" dirty="0"/>
              <a:t>s</a:t>
            </a:r>
            <a:r>
              <a:rPr lang="en-US" altLang="ko-KR" sz="2800" b="1" dirty="0"/>
              <a:t>upply </a:t>
            </a:r>
            <a:r>
              <a:rPr lang="ko-KR" altLang="en-US" sz="2800" b="1" dirty="0"/>
              <a:t>문제가 있다면</a:t>
            </a:r>
            <a:r>
              <a:rPr lang="en-US" altLang="ko-KR" sz="2800" b="1" dirty="0"/>
              <a:t>, </a:t>
            </a:r>
            <a:endParaRPr lang="en-US" altLang="ko-Kore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9BEAA-7F69-815C-6B44-DF64C67AED3E}"/>
              </a:ext>
            </a:extLst>
          </p:cNvPr>
          <p:cNvSpPr txBox="1"/>
          <p:nvPr/>
        </p:nvSpPr>
        <p:spPr>
          <a:xfrm>
            <a:off x="256615" y="1343099"/>
            <a:ext cx="8451595" cy="4609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1)  </a:t>
            </a:r>
            <a:r>
              <a:rPr lang="ko-Kore-KR" altLang="en-US" b="1" dirty="0"/>
              <a:t>내가 신제품 </a:t>
            </a:r>
            <a:r>
              <a:rPr lang="en-US" altLang="ko-Kore-KR" b="1" dirty="0"/>
              <a:t>N</a:t>
            </a:r>
            <a:r>
              <a:rPr lang="ko-Kore-KR" altLang="en-US" b="1" dirty="0"/>
              <a:t>개에 모두 다 태울 수 있을까</a:t>
            </a:r>
            <a:r>
              <a:rPr lang="en-US" altLang="ko-Kore-KR" b="1" dirty="0"/>
              <a:t>? </a:t>
            </a:r>
            <a:r>
              <a:rPr lang="en-US" altLang="ko-KR" b="1" dirty="0"/>
              <a:t>- </a:t>
            </a:r>
            <a:r>
              <a:rPr lang="ko-KR" altLang="en-US" b="1" dirty="0"/>
              <a:t>물량 부족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2)  </a:t>
            </a:r>
            <a:r>
              <a:rPr lang="ko-KR" altLang="en-US" b="1" dirty="0" err="1"/>
              <a:t>수율</a:t>
            </a:r>
            <a:r>
              <a:rPr lang="ko-KR" altLang="en-US" b="1" dirty="0"/>
              <a:t> 부족</a:t>
            </a:r>
            <a:r>
              <a:rPr lang="en-US" altLang="ko-KR" b="1" dirty="0"/>
              <a:t>/</a:t>
            </a:r>
            <a:r>
              <a:rPr lang="ko-KR" altLang="en-US" b="1" dirty="0"/>
              <a:t>원자재 가격 상승 </a:t>
            </a:r>
            <a:r>
              <a:rPr lang="en-US" altLang="ko-KR" b="1" dirty="0"/>
              <a:t>/disruption</a:t>
            </a:r>
            <a:r>
              <a:rPr lang="ko-KR" altLang="en-US" b="1" dirty="0"/>
              <a:t>로 인해</a:t>
            </a:r>
            <a:r>
              <a:rPr lang="en-US" altLang="ko-KR" b="1" dirty="0"/>
              <a:t> </a:t>
            </a:r>
            <a:r>
              <a:rPr lang="ko-KR" altLang="en-US" b="1" dirty="0"/>
              <a:t>핵심 부품을 모든 제품에 다 쓰게 될 시에 </a:t>
            </a:r>
            <a:r>
              <a:rPr lang="en-US" altLang="ko-KR" b="1" dirty="0"/>
              <a:t>risk?</a:t>
            </a:r>
            <a:endParaRPr lang="en-US" altLang="ko-Kore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기존엔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module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단위로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supplier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에게 맡겼다면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핵심 부품으로 인한 변화 </a:t>
            </a:r>
            <a:r>
              <a:rPr lang="en-US" altLang="ko-Kore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ore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수동적인 입장</a:t>
            </a:r>
            <a:r>
              <a:rPr lang="en-US" altLang="ko-Kore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그 외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module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로 영향을 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	 supplier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사이에서의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power relationship.</a:t>
            </a:r>
            <a:endParaRPr lang="en-US" altLang="ko-Kore-KR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따라서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이에 대한 변화까지 고려가 되어야 하나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?</a:t>
            </a:r>
            <a:endParaRPr lang="en-US" altLang="ko-Kore-KR" dirty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ore-KR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ym typeface="Wingdings" pitchFamily="2" charset="2"/>
              </a:rPr>
              <a:t>4) </a:t>
            </a:r>
            <a:r>
              <a:rPr lang="ko-KR" altLang="en-US" b="1" dirty="0">
                <a:sym typeface="Wingdings" pitchFamily="2" charset="2"/>
              </a:rPr>
              <a:t>각 마켓 </a:t>
            </a:r>
            <a:r>
              <a:rPr lang="en-US" altLang="ko-KR" b="1" dirty="0">
                <a:sym typeface="Wingdings" pitchFamily="2" charset="2"/>
              </a:rPr>
              <a:t>segment </a:t>
            </a:r>
            <a:r>
              <a:rPr lang="ko-KR" altLang="en-US" b="1" dirty="0">
                <a:sym typeface="Wingdings" pitchFamily="2" charset="2"/>
              </a:rPr>
              <a:t>에서의 변화만 보면 되지만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실제로 판매하는 시기는 동일하기 때문에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예시</a:t>
            </a:r>
            <a:r>
              <a:rPr lang="en-US" altLang="ko-KR" b="1" dirty="0">
                <a:sym typeface="Wingdings" pitchFamily="2" charset="2"/>
              </a:rPr>
              <a:t>) manufacturing </a:t>
            </a:r>
            <a:r>
              <a:rPr lang="ko-KR" altLang="en-US" b="1" dirty="0">
                <a:sym typeface="Wingdings" pitchFamily="2" charset="2"/>
              </a:rPr>
              <a:t>측면도 고려가 되어야 한다</a:t>
            </a:r>
            <a:r>
              <a:rPr lang="en-US" altLang="ko-KR" b="1" dirty="0">
                <a:sym typeface="Wingdings" pitchFamily="2" charset="2"/>
              </a:rPr>
              <a:t>.</a:t>
            </a:r>
            <a:endParaRPr lang="en-US" altLang="ko-Kore-KR" b="1" dirty="0"/>
          </a:p>
        </p:txBody>
      </p:sp>
    </p:spTree>
    <p:extLst>
      <p:ext uri="{BB962C8B-B14F-4D97-AF65-F5344CB8AC3E}">
        <p14:creationId xmlns:p14="http://schemas.microsoft.com/office/powerpoint/2010/main" val="277067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PSE">
      <a:majorFont>
        <a:latin typeface="Arial Narrow"/>
        <a:ea typeface="맑은 고딕"/>
        <a:cs typeface=""/>
      </a:majorFont>
      <a:minorFont>
        <a:latin typeface="Arial Narrow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defRPr sz="3200" b="1" spc="-4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93209</TotalTime>
  <Words>6262</Words>
  <Application>Microsoft Macintosh PowerPoint</Application>
  <PresentationFormat>화면 슬라이드 쇼(4:3)</PresentationFormat>
  <Paragraphs>1182</Paragraphs>
  <Slides>37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2" baseType="lpstr">
      <vt:lpstr>맑은고딕</vt:lpstr>
      <vt:lpstr>Apple SD Gothic Neo</vt:lpstr>
      <vt:lpstr>jmpor</vt:lpstr>
      <vt:lpstr>맑은 고딕</vt:lpstr>
      <vt:lpstr>NanumBarunGothic</vt:lpstr>
      <vt:lpstr>NanumGothic</vt:lpstr>
      <vt:lpstr>Noto Sans KR</vt:lpstr>
      <vt:lpstr>Söhne</vt:lpstr>
      <vt:lpstr>STIXGeneral-Regular</vt:lpstr>
      <vt:lpstr>TimesNewRoman</vt:lpstr>
      <vt:lpstr>Arial</vt:lpstr>
      <vt:lpstr>Arial Narrow</vt:lpstr>
      <vt:lpstr>Roboto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(학생) 유재상 (전기전자컴퓨터공학부)</cp:lastModifiedBy>
  <cp:revision>620</cp:revision>
  <dcterms:created xsi:type="dcterms:W3CDTF">2020-03-18T08:16:07Z</dcterms:created>
  <dcterms:modified xsi:type="dcterms:W3CDTF">2023-02-27T09:20:53Z</dcterms:modified>
</cp:coreProperties>
</file>