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4"/>
  </p:notesMasterIdLst>
  <p:sldIdLst>
    <p:sldId id="423" r:id="rId2"/>
    <p:sldId id="428" r:id="rId3"/>
    <p:sldId id="424" r:id="rId4"/>
    <p:sldId id="425" r:id="rId5"/>
    <p:sldId id="426" r:id="rId6"/>
    <p:sldId id="427" r:id="rId7"/>
    <p:sldId id="429" r:id="rId8"/>
    <p:sldId id="439" r:id="rId9"/>
    <p:sldId id="434" r:id="rId10"/>
    <p:sldId id="445" r:id="rId11"/>
    <p:sldId id="433" r:id="rId12"/>
    <p:sldId id="444" r:id="rId13"/>
    <p:sldId id="435" r:id="rId14"/>
    <p:sldId id="436" r:id="rId15"/>
    <p:sldId id="443" r:id="rId16"/>
    <p:sldId id="437" r:id="rId17"/>
    <p:sldId id="430" r:id="rId18"/>
    <p:sldId id="432" r:id="rId19"/>
    <p:sldId id="431" r:id="rId20"/>
    <p:sldId id="440" r:id="rId21"/>
    <p:sldId id="441" r:id="rId22"/>
    <p:sldId id="44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발표" id="{C34EF00A-35D1-4DA1-96A5-40F1D1103423}">
          <p14:sldIdLst/>
        </p14:section>
        <p14:section name="발표자료 준비" id="{AD720F16-CE79-40C8-9C5E-E22822EF97AE}">
          <p14:sldIdLst>
            <p14:sldId id="423"/>
            <p14:sldId id="428"/>
            <p14:sldId id="424"/>
            <p14:sldId id="425"/>
            <p14:sldId id="426"/>
            <p14:sldId id="427"/>
            <p14:sldId id="429"/>
            <p14:sldId id="439"/>
            <p14:sldId id="434"/>
            <p14:sldId id="445"/>
            <p14:sldId id="433"/>
            <p14:sldId id="444"/>
            <p14:sldId id="435"/>
            <p14:sldId id="436"/>
            <p14:sldId id="443"/>
            <p14:sldId id="437"/>
            <p14:sldId id="430"/>
            <p14:sldId id="432"/>
            <p14:sldId id="431"/>
            <p14:sldId id="440"/>
            <p14:sldId id="441"/>
            <p14:sldId id="44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사용자" initials="W사" lastIdx="1" clrIdx="0">
    <p:extLst>
      <p:ext uri="{19B8F6BF-5375-455C-9EA6-DF929625EA0E}">
        <p15:presenceInfo xmlns:p15="http://schemas.microsoft.com/office/powerpoint/2012/main" userId="16633d384acabd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9494"/>
    <a:srgbClr val="041F60"/>
    <a:srgbClr val="C21300"/>
    <a:srgbClr val="C11300"/>
    <a:srgbClr val="0E1D5B"/>
    <a:srgbClr val="FF1D00"/>
    <a:srgbClr val="BD770C"/>
    <a:srgbClr val="1D6FA9"/>
    <a:srgbClr val="BFBFBF"/>
    <a:srgbClr val="F74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2" autoAdjust="0"/>
    <p:restoredTop sz="87191" autoAdjust="0"/>
  </p:normalViewPr>
  <p:slideViewPr>
    <p:cSldViewPr snapToGrid="0">
      <p:cViewPr>
        <p:scale>
          <a:sx n="108" d="100"/>
          <a:sy n="108" d="100"/>
        </p:scale>
        <p:origin x="2720" y="792"/>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8E4BE-D92A-40F6-8BA4-0518F74888EA}" type="datetimeFigureOut">
              <a:rPr lang="ko-KR" altLang="en-US" smtClean="0"/>
              <a:t>2023. 2. 1.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E0041-C0E5-4DF7-9D3F-8533905C54C3}" type="slidenum">
              <a:rPr lang="ko-KR" altLang="en-US" smtClean="0"/>
              <a:t>‹#›</a:t>
            </a:fld>
            <a:endParaRPr lang="ko-KR" altLang="en-US"/>
          </a:p>
        </p:txBody>
      </p:sp>
    </p:spTree>
    <p:extLst>
      <p:ext uri="{BB962C8B-B14F-4D97-AF65-F5344CB8AC3E}">
        <p14:creationId xmlns:p14="http://schemas.microsoft.com/office/powerpoint/2010/main" val="36175284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제품은 점차 복잡화 되는 것은 사실</a:t>
            </a:r>
            <a:endParaRPr kumimoji="1" lang="en-US" altLang="ko-Kore-KR" dirty="0"/>
          </a:p>
          <a:p>
            <a:r>
              <a:rPr kumimoji="1" lang="ko-Kore-KR" altLang="en-US" dirty="0"/>
              <a:t>특히 전자제품의 경우엔</a:t>
            </a:r>
            <a:r>
              <a:rPr kumimoji="1" lang="en-US" altLang="ko-Kore-KR" dirty="0"/>
              <a:t>, </a:t>
            </a:r>
            <a:r>
              <a:rPr kumimoji="1" lang="ko-Kore-KR" altLang="en-US" dirty="0"/>
              <a:t>단순 물리적인 복잡성 뿐만 아니라</a:t>
            </a:r>
            <a:r>
              <a:rPr kumimoji="1" lang="en-US" altLang="ko-Kore-KR" dirty="0"/>
              <a:t>, software </a:t>
            </a:r>
            <a:r>
              <a:rPr kumimoji="1" lang="ko-Kore-KR" altLang="en-US" dirty="0"/>
              <a:t>혹은 전기적인 흐름이 들어가므로 더더욱 복잡화</a:t>
            </a:r>
            <a:endParaRPr kumimoji="1" lang="en-US" altLang="ko-Kore-KR" dirty="0"/>
          </a:p>
          <a:p>
            <a:endParaRPr kumimoji="1" lang="en-US" altLang="ko-Kore-KR" dirty="0"/>
          </a:p>
          <a:p>
            <a:r>
              <a:rPr kumimoji="1" lang="ko-Kore-KR" altLang="en-US" dirty="0"/>
              <a:t>제품의 </a:t>
            </a:r>
            <a:r>
              <a:rPr kumimoji="1" lang="en-US" altLang="ko-Kore-KR" dirty="0"/>
              <a:t>redesign </a:t>
            </a:r>
            <a:r>
              <a:rPr kumimoji="1" lang="ko-Kore-KR" altLang="en-US" dirty="0"/>
              <a:t>문제나 </a:t>
            </a:r>
            <a:r>
              <a:rPr kumimoji="1" lang="en-US" altLang="ko-Kore-KR" dirty="0"/>
              <a:t>platform </a:t>
            </a:r>
            <a:r>
              <a:rPr kumimoji="1" lang="ko-Kore-KR" altLang="en-US" dirty="0"/>
              <a:t>선별하는 문제에서는 각 모듈 사이에서의 </a:t>
            </a:r>
            <a:r>
              <a:rPr kumimoji="1" lang="en-US" altLang="ko-Kore-KR" dirty="0"/>
              <a:t>dependent</a:t>
            </a:r>
            <a:r>
              <a:rPr kumimoji="1" lang="en-US" altLang="ko-KR" dirty="0"/>
              <a:t>, </a:t>
            </a:r>
            <a:r>
              <a:rPr kumimoji="1" lang="ko-KR" altLang="en-US" dirty="0"/>
              <a:t>즉 </a:t>
            </a:r>
            <a:r>
              <a:rPr kumimoji="1" lang="en-US" altLang="ko-KR" dirty="0"/>
              <a:t>coupling index </a:t>
            </a:r>
            <a:r>
              <a:rPr kumimoji="1" lang="ko-KR" altLang="en-US" dirty="0"/>
              <a:t>등을 고려하여 각 모듈 사이의 관계를 </a:t>
            </a:r>
            <a:r>
              <a:rPr kumimoji="1" lang="ko-Kore-KR" altLang="en-US" dirty="0"/>
              <a:t>고려한 연구들이 많으나</a:t>
            </a:r>
            <a:r>
              <a:rPr kumimoji="1" lang="en-US" altLang="ko-Kore-KR" dirty="0"/>
              <a:t>,</a:t>
            </a:r>
          </a:p>
          <a:p>
            <a:r>
              <a:rPr kumimoji="1" lang="ko-Kore-KR" altLang="en-US" dirty="0"/>
              <a:t>기존엔 </a:t>
            </a:r>
            <a:r>
              <a:rPr kumimoji="1" lang="en-US" altLang="ko-Kore-KR" dirty="0"/>
              <a:t>module selection </a:t>
            </a:r>
            <a:r>
              <a:rPr kumimoji="1" lang="ko-Kore-KR" altLang="en-US" dirty="0"/>
              <a:t>문제의 경우엔</a:t>
            </a:r>
            <a:r>
              <a:rPr kumimoji="1" lang="en-US" altLang="ko-Kore-KR" dirty="0"/>
              <a:t>, </a:t>
            </a:r>
            <a:r>
              <a:rPr kumimoji="1" lang="ko-Kore-KR" altLang="en-US" dirty="0"/>
              <a:t>각 </a:t>
            </a:r>
            <a:r>
              <a:rPr kumimoji="1" lang="en-US" altLang="ko-Kore-KR" dirty="0"/>
              <a:t>module</a:t>
            </a:r>
            <a:r>
              <a:rPr kumimoji="1" lang="ko-Kore-KR" altLang="en-US" dirty="0"/>
              <a:t>은 서로 </a:t>
            </a:r>
            <a:r>
              <a:rPr kumimoji="1" lang="en-US" altLang="ko-Kore-KR" dirty="0"/>
              <a:t>i</a:t>
            </a:r>
            <a:r>
              <a:rPr kumimoji="1" lang="en-US" altLang="ko-KR" dirty="0"/>
              <a:t>ndependent </a:t>
            </a:r>
            <a:r>
              <a:rPr kumimoji="1" lang="ko-KR" altLang="en-US" dirty="0"/>
              <a:t>하다는 관점 아래로</a:t>
            </a:r>
            <a:r>
              <a:rPr kumimoji="1" lang="en-US" altLang="ko-KR" dirty="0"/>
              <a:t>, </a:t>
            </a:r>
            <a:r>
              <a:rPr kumimoji="1" lang="ko-KR" altLang="en-US" dirty="0"/>
              <a:t>단순 각 모듈 별로의 선택을 통해 마지막에 </a:t>
            </a:r>
            <a:r>
              <a:rPr kumimoji="1" lang="en-US" altLang="ko-KR" dirty="0"/>
              <a:t>assemble</a:t>
            </a:r>
            <a:r>
              <a:rPr kumimoji="1" lang="ko-KR" altLang="en-US" dirty="0"/>
              <a:t>을 한다</a:t>
            </a:r>
            <a:r>
              <a:rPr kumimoji="1" lang="en-US" altLang="ko-KR" dirty="0"/>
              <a:t>.</a:t>
            </a:r>
            <a:br>
              <a:rPr kumimoji="1" lang="en-US" altLang="ko-KR" dirty="0"/>
            </a:br>
            <a:endParaRPr kumimoji="1" lang="en-US" altLang="ko-Kore-KR" dirty="0"/>
          </a:p>
          <a:p>
            <a:r>
              <a:rPr kumimoji="1" lang="ko-Kore-KR" altLang="en-US" dirty="0"/>
              <a:t>그러나</a:t>
            </a:r>
            <a:r>
              <a:rPr kumimoji="1" lang="en-US" altLang="ko-Kore-KR" dirty="0"/>
              <a:t>, </a:t>
            </a:r>
            <a:r>
              <a:rPr kumimoji="1" lang="ko-Kore-KR" altLang="en-US" dirty="0"/>
              <a:t>이렇게 복잡화 됨에 따라</a:t>
            </a:r>
            <a:r>
              <a:rPr kumimoji="1" lang="en-US" altLang="ko-Kore-KR" dirty="0"/>
              <a:t>, </a:t>
            </a:r>
            <a:r>
              <a:rPr kumimoji="1" lang="ko-Kore-KR" altLang="en-US" dirty="0"/>
              <a:t>모듈간의 연관성이 커지고</a:t>
            </a:r>
            <a:r>
              <a:rPr kumimoji="1" lang="en-US" altLang="ko-Kore-KR" dirty="0"/>
              <a:t>, </a:t>
            </a:r>
            <a:r>
              <a:rPr kumimoji="1" lang="ko-Kore-KR" altLang="en-US" dirty="0"/>
              <a:t>이에 따라 </a:t>
            </a:r>
            <a:r>
              <a:rPr kumimoji="1" lang="en-US" altLang="ko-Kore-KR" dirty="0"/>
              <a:t>module selection </a:t>
            </a:r>
            <a:r>
              <a:rPr kumimoji="1" lang="ko-Kore-KR" altLang="en-US" dirty="0"/>
              <a:t>상에서도 일종의 </a:t>
            </a:r>
            <a:r>
              <a:rPr kumimoji="1" lang="en-US" altLang="ko-Kore-KR" dirty="0"/>
              <a:t>compatibility issue </a:t>
            </a:r>
            <a:r>
              <a:rPr kumimoji="1" lang="ko-Kore-KR" altLang="en-US" dirty="0"/>
              <a:t>등의 고려가 필요하다</a:t>
            </a:r>
            <a:r>
              <a:rPr kumimoji="1" lang="en-US" altLang="ko-Kore-KR" dirty="0"/>
              <a:t>.</a:t>
            </a:r>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1</a:t>
            </a:fld>
            <a:endParaRPr lang="ko-KR" altLang="en-US"/>
          </a:p>
        </p:txBody>
      </p:sp>
    </p:spTree>
    <p:extLst>
      <p:ext uri="{BB962C8B-B14F-4D97-AF65-F5344CB8AC3E}">
        <p14:creationId xmlns:p14="http://schemas.microsoft.com/office/powerpoint/2010/main" val="4170754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Performance : just module </a:t>
            </a:r>
            <a:r>
              <a:rPr kumimoji="1" lang="ko-Kore-KR" altLang="en-US" dirty="0"/>
              <a:t>별 </a:t>
            </a:r>
            <a:r>
              <a:rPr kumimoji="1" lang="en-US" altLang="ko-Kore-KR" dirty="0"/>
              <a:t>utility / cost</a:t>
            </a:r>
          </a:p>
          <a:p>
            <a:r>
              <a:rPr kumimoji="1" lang="en-US" altLang="ko-Kore-KR" dirty="0"/>
              <a:t>Constraint : if-then / </a:t>
            </a:r>
          </a:p>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14</a:t>
            </a:fld>
            <a:endParaRPr lang="ko-KR" altLang="en-US"/>
          </a:p>
        </p:txBody>
      </p:sp>
    </p:spTree>
    <p:extLst>
      <p:ext uri="{BB962C8B-B14F-4D97-AF65-F5344CB8AC3E}">
        <p14:creationId xmlns:p14="http://schemas.microsoft.com/office/powerpoint/2010/main" val="58205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Performance : just module </a:t>
            </a:r>
            <a:r>
              <a:rPr kumimoji="1" lang="ko-Kore-KR" altLang="en-US" dirty="0"/>
              <a:t>별 </a:t>
            </a:r>
            <a:r>
              <a:rPr kumimoji="1" lang="en-US" altLang="ko-Kore-KR" dirty="0"/>
              <a:t>utility / cost</a:t>
            </a:r>
          </a:p>
          <a:p>
            <a:endParaRPr kumimoji="1" lang="en-US" altLang="ko-Kore-KR" dirty="0"/>
          </a:p>
          <a:p>
            <a:r>
              <a:rPr kumimoji="1" lang="en-US" altLang="ko-Kore-KR" dirty="0"/>
              <a:t>Constraint : if-then / </a:t>
            </a:r>
          </a:p>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15</a:t>
            </a:fld>
            <a:endParaRPr lang="ko-KR" altLang="en-US"/>
          </a:p>
        </p:txBody>
      </p:sp>
    </p:spTree>
    <p:extLst>
      <p:ext uri="{BB962C8B-B14F-4D97-AF65-F5344CB8AC3E}">
        <p14:creationId xmlns:p14="http://schemas.microsoft.com/office/powerpoint/2010/main" val="140729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Performance : just module </a:t>
            </a:r>
            <a:r>
              <a:rPr kumimoji="1" lang="ko-Kore-KR" altLang="en-US" dirty="0"/>
              <a:t>별 </a:t>
            </a:r>
            <a:r>
              <a:rPr kumimoji="1" lang="en-US" altLang="ko-Kore-KR" dirty="0"/>
              <a:t>utility / cost</a:t>
            </a:r>
          </a:p>
          <a:p>
            <a:endParaRPr kumimoji="1" lang="en-US" altLang="ko-Kore-KR" dirty="0"/>
          </a:p>
          <a:p>
            <a:r>
              <a:rPr kumimoji="1" lang="en-US" altLang="ko-Kore-KR" dirty="0"/>
              <a:t>Constraint : if-then / </a:t>
            </a:r>
          </a:p>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16</a:t>
            </a:fld>
            <a:endParaRPr lang="ko-KR" altLang="en-US"/>
          </a:p>
        </p:txBody>
      </p:sp>
    </p:spTree>
    <p:extLst>
      <p:ext uri="{BB962C8B-B14F-4D97-AF65-F5344CB8AC3E}">
        <p14:creationId xmlns:p14="http://schemas.microsoft.com/office/powerpoint/2010/main" val="2456090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19</a:t>
            </a:fld>
            <a:endParaRPr lang="ko-KR" altLang="en-US"/>
          </a:p>
        </p:txBody>
      </p:sp>
    </p:spTree>
    <p:extLst>
      <p:ext uri="{BB962C8B-B14F-4D97-AF65-F5344CB8AC3E}">
        <p14:creationId xmlns:p14="http://schemas.microsoft.com/office/powerpoint/2010/main" val="2295571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Design sequence [</a:t>
            </a:r>
            <a:r>
              <a:rPr kumimoji="1" lang="ko-Kore-KR" altLang="en-US" dirty="0"/>
              <a:t>이렇게 하는게 좋을거다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22</a:t>
            </a:fld>
            <a:endParaRPr lang="ko-KR" altLang="en-US"/>
          </a:p>
        </p:txBody>
      </p:sp>
    </p:spTree>
    <p:extLst>
      <p:ext uri="{BB962C8B-B14F-4D97-AF65-F5344CB8AC3E}">
        <p14:creationId xmlns:p14="http://schemas.microsoft.com/office/powerpoint/2010/main" val="310607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제품은 점차 복잡화 되는 것은 사실</a:t>
            </a:r>
            <a:endParaRPr kumimoji="1" lang="en-US" altLang="ko-Kore-KR" dirty="0"/>
          </a:p>
          <a:p>
            <a:r>
              <a:rPr kumimoji="1" lang="ko-Kore-KR" altLang="en-US" dirty="0"/>
              <a:t>특히 전자제품의 경우엔</a:t>
            </a:r>
            <a:r>
              <a:rPr kumimoji="1" lang="en-US" altLang="ko-Kore-KR" dirty="0"/>
              <a:t>, </a:t>
            </a:r>
            <a:r>
              <a:rPr kumimoji="1" lang="ko-Kore-KR" altLang="en-US" dirty="0"/>
              <a:t>단순 물리적인 복잡성 뿐만 아니라</a:t>
            </a:r>
            <a:r>
              <a:rPr kumimoji="1" lang="en-US" altLang="ko-Kore-KR" dirty="0"/>
              <a:t>, software </a:t>
            </a:r>
            <a:r>
              <a:rPr kumimoji="1" lang="ko-Kore-KR" altLang="en-US" dirty="0"/>
              <a:t>혹은 전기적인 흐름이 들어가므로 더더욱 복잡화</a:t>
            </a:r>
            <a:endParaRPr kumimoji="1" lang="en-US" altLang="ko-Kore-KR" dirty="0"/>
          </a:p>
          <a:p>
            <a:endParaRPr kumimoji="1" lang="en-US" altLang="ko-Kore-KR" dirty="0"/>
          </a:p>
          <a:p>
            <a:r>
              <a:rPr kumimoji="1" lang="ko-Kore-KR" altLang="en-US" dirty="0"/>
              <a:t>제품의 </a:t>
            </a:r>
            <a:r>
              <a:rPr kumimoji="1" lang="en-US" altLang="ko-Kore-KR" dirty="0"/>
              <a:t>redesign </a:t>
            </a:r>
            <a:r>
              <a:rPr kumimoji="1" lang="ko-Kore-KR" altLang="en-US" dirty="0"/>
              <a:t>문제나 </a:t>
            </a:r>
            <a:r>
              <a:rPr kumimoji="1" lang="en-US" altLang="ko-Kore-KR" dirty="0"/>
              <a:t>platform </a:t>
            </a:r>
            <a:r>
              <a:rPr kumimoji="1" lang="ko-Kore-KR" altLang="en-US" dirty="0"/>
              <a:t>선별하는 문제에서는 각 모듈 사이에서의 </a:t>
            </a:r>
            <a:r>
              <a:rPr kumimoji="1" lang="en-US" altLang="ko-Kore-KR" dirty="0"/>
              <a:t>dependent</a:t>
            </a:r>
            <a:r>
              <a:rPr kumimoji="1" lang="en-US" altLang="ko-KR" dirty="0"/>
              <a:t>, </a:t>
            </a:r>
            <a:r>
              <a:rPr kumimoji="1" lang="ko-KR" altLang="en-US" dirty="0"/>
              <a:t>즉 </a:t>
            </a:r>
            <a:r>
              <a:rPr kumimoji="1" lang="en-US" altLang="ko-KR" dirty="0"/>
              <a:t>coupling index </a:t>
            </a:r>
            <a:r>
              <a:rPr kumimoji="1" lang="ko-KR" altLang="en-US" dirty="0"/>
              <a:t>등을 고려하여 각 모듈 사이의 관계를 </a:t>
            </a:r>
            <a:r>
              <a:rPr kumimoji="1" lang="ko-Kore-KR" altLang="en-US" dirty="0"/>
              <a:t>고려한 연구들이 많으나</a:t>
            </a:r>
            <a:r>
              <a:rPr kumimoji="1" lang="en-US" altLang="ko-Kore-KR" dirty="0"/>
              <a:t>,</a:t>
            </a:r>
          </a:p>
          <a:p>
            <a:r>
              <a:rPr kumimoji="1" lang="ko-Kore-KR" altLang="en-US" dirty="0"/>
              <a:t>기존엔 </a:t>
            </a:r>
            <a:r>
              <a:rPr kumimoji="1" lang="en-US" altLang="ko-Kore-KR" dirty="0"/>
              <a:t>module selection </a:t>
            </a:r>
            <a:r>
              <a:rPr kumimoji="1" lang="ko-Kore-KR" altLang="en-US" dirty="0"/>
              <a:t>문제의 경우엔</a:t>
            </a:r>
            <a:r>
              <a:rPr kumimoji="1" lang="en-US" altLang="ko-Kore-KR" dirty="0"/>
              <a:t>, </a:t>
            </a:r>
            <a:r>
              <a:rPr kumimoji="1" lang="ko-Kore-KR" altLang="en-US" dirty="0"/>
              <a:t>각 </a:t>
            </a:r>
            <a:r>
              <a:rPr kumimoji="1" lang="en-US" altLang="ko-Kore-KR" dirty="0"/>
              <a:t>module</a:t>
            </a:r>
            <a:r>
              <a:rPr kumimoji="1" lang="ko-Kore-KR" altLang="en-US" dirty="0"/>
              <a:t>은 서로 </a:t>
            </a:r>
            <a:r>
              <a:rPr kumimoji="1" lang="en-US" altLang="ko-Kore-KR" dirty="0"/>
              <a:t>i</a:t>
            </a:r>
            <a:r>
              <a:rPr kumimoji="1" lang="en-US" altLang="ko-KR" dirty="0"/>
              <a:t>ndependent </a:t>
            </a:r>
            <a:r>
              <a:rPr kumimoji="1" lang="ko-KR" altLang="en-US" dirty="0"/>
              <a:t>하다는 관점 아래로</a:t>
            </a:r>
            <a:r>
              <a:rPr kumimoji="1" lang="en-US" altLang="ko-KR" dirty="0"/>
              <a:t>, </a:t>
            </a:r>
            <a:r>
              <a:rPr kumimoji="1" lang="ko-KR" altLang="en-US" dirty="0"/>
              <a:t>단순 각 모듈 별로의 선택을 통해 마지막에 </a:t>
            </a:r>
            <a:r>
              <a:rPr kumimoji="1" lang="en-US" altLang="ko-KR" dirty="0"/>
              <a:t>assemble</a:t>
            </a:r>
            <a:r>
              <a:rPr kumimoji="1" lang="ko-KR" altLang="en-US" dirty="0"/>
              <a:t>을 한다</a:t>
            </a:r>
            <a:r>
              <a:rPr kumimoji="1" lang="en-US" altLang="ko-KR" dirty="0"/>
              <a:t>.</a:t>
            </a:r>
            <a:br>
              <a:rPr kumimoji="1" lang="en-US" altLang="ko-KR" dirty="0"/>
            </a:br>
            <a:endParaRPr kumimoji="1" lang="en-US" altLang="ko-Kore-KR" dirty="0"/>
          </a:p>
          <a:p>
            <a:r>
              <a:rPr kumimoji="1" lang="ko-Kore-KR" altLang="en-US" dirty="0"/>
              <a:t>그러나</a:t>
            </a:r>
            <a:r>
              <a:rPr kumimoji="1" lang="en-US" altLang="ko-Kore-KR" dirty="0"/>
              <a:t>, </a:t>
            </a:r>
            <a:r>
              <a:rPr kumimoji="1" lang="ko-Kore-KR" altLang="en-US" dirty="0"/>
              <a:t>이렇게 복잡화 됨에 따라</a:t>
            </a:r>
            <a:r>
              <a:rPr kumimoji="1" lang="en-US" altLang="ko-Kore-KR" dirty="0"/>
              <a:t>, </a:t>
            </a:r>
            <a:r>
              <a:rPr kumimoji="1" lang="ko-Kore-KR" altLang="en-US" dirty="0"/>
              <a:t>모듈간의 연관성이 커지고</a:t>
            </a:r>
            <a:r>
              <a:rPr kumimoji="1" lang="en-US" altLang="ko-Kore-KR" dirty="0"/>
              <a:t>, </a:t>
            </a:r>
            <a:r>
              <a:rPr kumimoji="1" lang="ko-Kore-KR" altLang="en-US" dirty="0"/>
              <a:t>이에 따라 </a:t>
            </a:r>
            <a:r>
              <a:rPr kumimoji="1" lang="en-US" altLang="ko-Kore-KR" dirty="0"/>
              <a:t>module selection </a:t>
            </a:r>
            <a:r>
              <a:rPr kumimoji="1" lang="ko-Kore-KR" altLang="en-US" dirty="0"/>
              <a:t>상에서도 일종의 </a:t>
            </a:r>
            <a:r>
              <a:rPr kumimoji="1" lang="en-US" altLang="ko-Kore-KR" dirty="0"/>
              <a:t>compatibility issue </a:t>
            </a:r>
            <a:r>
              <a:rPr kumimoji="1" lang="ko-Kore-KR" altLang="en-US" dirty="0"/>
              <a:t>등의 고려가 필요하다</a:t>
            </a:r>
            <a:r>
              <a:rPr kumimoji="1" lang="en-US" altLang="ko-Kore-KR" dirty="0"/>
              <a:t>.</a:t>
            </a:r>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2</a:t>
            </a:fld>
            <a:endParaRPr lang="ko-KR" altLang="en-US"/>
          </a:p>
        </p:txBody>
      </p:sp>
    </p:spTree>
    <p:extLst>
      <p:ext uri="{BB962C8B-B14F-4D97-AF65-F5344CB8AC3E}">
        <p14:creationId xmlns:p14="http://schemas.microsoft.com/office/powerpoint/2010/main" val="101750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3</a:t>
            </a:fld>
            <a:endParaRPr lang="ko-KR" altLang="en-US"/>
          </a:p>
        </p:txBody>
      </p:sp>
    </p:spTree>
    <p:extLst>
      <p:ext uri="{BB962C8B-B14F-4D97-AF65-F5344CB8AC3E}">
        <p14:creationId xmlns:p14="http://schemas.microsoft.com/office/powerpoint/2010/main" val="266152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4</a:t>
            </a:fld>
            <a:endParaRPr lang="ko-KR" altLang="en-US"/>
          </a:p>
        </p:txBody>
      </p:sp>
    </p:spTree>
    <p:extLst>
      <p:ext uri="{BB962C8B-B14F-4D97-AF65-F5344CB8AC3E}">
        <p14:creationId xmlns:p14="http://schemas.microsoft.com/office/powerpoint/2010/main" val="85017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5</a:t>
            </a:fld>
            <a:endParaRPr lang="ko-KR" altLang="en-US"/>
          </a:p>
        </p:txBody>
      </p:sp>
    </p:spTree>
    <p:extLst>
      <p:ext uri="{BB962C8B-B14F-4D97-AF65-F5344CB8AC3E}">
        <p14:creationId xmlns:p14="http://schemas.microsoft.com/office/powerpoint/2010/main" val="275475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6</a:t>
            </a:fld>
            <a:endParaRPr lang="ko-KR" altLang="en-US"/>
          </a:p>
        </p:txBody>
      </p:sp>
    </p:spTree>
    <p:extLst>
      <p:ext uri="{BB962C8B-B14F-4D97-AF65-F5344CB8AC3E}">
        <p14:creationId xmlns:p14="http://schemas.microsoft.com/office/powerpoint/2010/main" val="177382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11</a:t>
            </a:fld>
            <a:endParaRPr lang="ko-KR" altLang="en-US"/>
          </a:p>
        </p:txBody>
      </p:sp>
    </p:spTree>
    <p:extLst>
      <p:ext uri="{BB962C8B-B14F-4D97-AF65-F5344CB8AC3E}">
        <p14:creationId xmlns:p14="http://schemas.microsoft.com/office/powerpoint/2010/main" val="167420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12</a:t>
            </a:fld>
            <a:endParaRPr lang="ko-KR" altLang="en-US"/>
          </a:p>
        </p:txBody>
      </p:sp>
    </p:spTree>
    <p:extLst>
      <p:ext uri="{BB962C8B-B14F-4D97-AF65-F5344CB8AC3E}">
        <p14:creationId xmlns:p14="http://schemas.microsoft.com/office/powerpoint/2010/main" val="51486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즉</a:t>
            </a:r>
            <a:r>
              <a:rPr kumimoji="1" lang="en-US" altLang="ko-Kore-KR" dirty="0"/>
              <a:t>, </a:t>
            </a:r>
            <a:r>
              <a:rPr kumimoji="1" lang="ko-Kore-KR" altLang="en-US" dirty="0"/>
              <a:t>기존엔 주로 </a:t>
            </a:r>
            <a:r>
              <a:rPr kumimoji="1" lang="en-US" altLang="ko-Kore-KR" dirty="0"/>
              <a:t>utility per cost </a:t>
            </a:r>
            <a:r>
              <a:rPr kumimoji="1" lang="ko-Kore-KR" altLang="en-US" dirty="0"/>
              <a:t>지표</a:t>
            </a:r>
            <a:r>
              <a:rPr kumimoji="1" lang="en-US" altLang="ko-Kore-KR" dirty="0"/>
              <a:t>, </a:t>
            </a:r>
            <a:r>
              <a:rPr kumimoji="1" lang="ko-Kore-KR" altLang="en-US" dirty="0"/>
              <a:t>더 상세히 각 모듈 별 소비자가 느끼는 </a:t>
            </a:r>
            <a:r>
              <a:rPr kumimoji="1" lang="en-US" altLang="ko-Kore-KR" dirty="0"/>
              <a:t>utility / cost </a:t>
            </a:r>
            <a:r>
              <a:rPr kumimoji="1" lang="ko-Kore-KR" altLang="en-US" dirty="0"/>
              <a:t>를 계산하여 </a:t>
            </a:r>
            <a:r>
              <a:rPr kumimoji="1" lang="en-US" altLang="ko-Kore-KR" dirty="0"/>
              <a:t>u/c</a:t>
            </a:r>
            <a:r>
              <a:rPr kumimoji="1" lang="ko-Kore-KR" altLang="en-US" dirty="0"/>
              <a:t>를 증가</a:t>
            </a:r>
            <a:endParaRPr kumimoji="1" lang="en-US" altLang="ko-Kore-KR" dirty="0"/>
          </a:p>
          <a:p>
            <a:endParaRPr kumimoji="1" lang="en-US" altLang="ko-Kore-KR" dirty="0"/>
          </a:p>
          <a:p>
            <a:r>
              <a:rPr kumimoji="1" lang="ko-Kore-KR" altLang="en-US" dirty="0"/>
              <a:t>그러나</a:t>
            </a:r>
            <a:r>
              <a:rPr kumimoji="1" lang="en-US" altLang="ko-Kore-KR" dirty="0"/>
              <a:t>, CR</a:t>
            </a:r>
            <a:r>
              <a:rPr kumimoji="1" lang="ko-Kore-KR" altLang="en-US" dirty="0"/>
              <a:t>을 바탕으로 하는 </a:t>
            </a:r>
            <a:r>
              <a:rPr kumimoji="1" lang="en-US" altLang="ko-Kore-KR" dirty="0" err="1"/>
              <a:t>urich</a:t>
            </a:r>
            <a:r>
              <a:rPr kumimoji="1" lang="en-US" altLang="ko-Kore-KR" dirty="0"/>
              <a:t> </a:t>
            </a:r>
            <a:r>
              <a:rPr kumimoji="1" lang="ko-Kore-KR" altLang="en-US" dirty="0"/>
              <a:t>논문에 따르면</a:t>
            </a:r>
            <a:r>
              <a:rPr kumimoji="1" lang="en-US" altLang="ko-Kore-KR" dirty="0"/>
              <a:t>, </a:t>
            </a:r>
            <a:r>
              <a:rPr kumimoji="1" lang="en-US" altLang="ko-KR" dirty="0"/>
              <a:t>utility</a:t>
            </a:r>
            <a:r>
              <a:rPr kumimoji="1" lang="ko-KR" altLang="en-US" dirty="0"/>
              <a:t>는 </a:t>
            </a:r>
            <a:r>
              <a:rPr kumimoji="1" lang="en-US" altLang="ko-KR" dirty="0"/>
              <a:t>CR</a:t>
            </a:r>
            <a:r>
              <a:rPr kumimoji="1" lang="ko-KR" altLang="en-US" dirty="0"/>
              <a:t>로 </a:t>
            </a:r>
            <a:r>
              <a:rPr kumimoji="1" lang="ko-KR" altLang="en-US" dirty="0" err="1"/>
              <a:t>부터</a:t>
            </a:r>
            <a:r>
              <a:rPr kumimoji="1" lang="ko-KR" altLang="en-US" dirty="0"/>
              <a:t> 파생하고</a:t>
            </a:r>
            <a:r>
              <a:rPr kumimoji="1" lang="en-US" altLang="ko-KR" dirty="0"/>
              <a:t>, CR</a:t>
            </a:r>
            <a:r>
              <a:rPr kumimoji="1" lang="ko-KR" altLang="en-US" dirty="0"/>
              <a:t>을 </a:t>
            </a:r>
            <a:r>
              <a:rPr kumimoji="1" lang="en-US" altLang="ko-KR" dirty="0"/>
              <a:t>Module</a:t>
            </a:r>
            <a:r>
              <a:rPr kumimoji="1" lang="ko-KR" altLang="en-US" dirty="0"/>
              <a:t>이 </a:t>
            </a:r>
            <a:r>
              <a:rPr kumimoji="1" lang="en-US" altLang="ko-KR" dirty="0"/>
              <a:t>mapping.</a:t>
            </a:r>
          </a:p>
          <a:p>
            <a:r>
              <a:rPr kumimoji="1" lang="ko-Kore-KR" altLang="en-US" dirty="0"/>
              <a:t>즉</a:t>
            </a:r>
            <a:r>
              <a:rPr kumimoji="1" lang="en-US" altLang="ko-Kore-KR" dirty="0"/>
              <a:t>, </a:t>
            </a:r>
            <a:r>
              <a:rPr kumimoji="1" lang="ko-Kore-KR" altLang="en-US" dirty="0"/>
              <a:t>기존의 제품엔 </a:t>
            </a:r>
            <a:r>
              <a:rPr kumimoji="1" lang="en-US" altLang="ko-Kore-KR" dirty="0"/>
              <a:t>1</a:t>
            </a:r>
            <a:r>
              <a:rPr kumimoji="1" lang="en-US" altLang="ko-KR" dirty="0"/>
              <a:t>:1 mapping</a:t>
            </a:r>
            <a:r>
              <a:rPr kumimoji="1" lang="ko-KR" altLang="en-US" dirty="0" err="1"/>
              <a:t>으로</a:t>
            </a:r>
            <a:r>
              <a:rPr kumimoji="1" lang="ko-KR" altLang="en-US" dirty="0"/>
              <a:t> 한 모듈이 하나의 </a:t>
            </a:r>
            <a:r>
              <a:rPr kumimoji="1" lang="en-US" altLang="ko-KR" dirty="0"/>
              <a:t>requirements</a:t>
            </a:r>
            <a:r>
              <a:rPr kumimoji="1" lang="ko-KR" altLang="en-US" dirty="0" err="1"/>
              <a:t>를</a:t>
            </a:r>
            <a:r>
              <a:rPr kumimoji="1" lang="ko-KR" altLang="en-US" dirty="0"/>
              <a:t> 담당하면 그렇게 계산해도 괜찮으나</a:t>
            </a:r>
            <a:r>
              <a:rPr kumimoji="1" lang="en-US" altLang="ko-KR" dirty="0"/>
              <a:t>, </a:t>
            </a:r>
          </a:p>
          <a:p>
            <a:r>
              <a:rPr kumimoji="1" lang="en-US" altLang="ko-Kore-KR" dirty="0"/>
              <a:t>Module instance </a:t>
            </a:r>
            <a:r>
              <a:rPr kumimoji="1" lang="ko-Kore-KR" altLang="en-US" dirty="0"/>
              <a:t>에서의 여러 다중 </a:t>
            </a:r>
            <a:r>
              <a:rPr kumimoji="1" lang="en-US" altLang="ko-Kore-KR" dirty="0"/>
              <a:t>mapping</a:t>
            </a:r>
            <a:r>
              <a:rPr kumimoji="1" lang="ko-Kore-KR" altLang="en-US" dirty="0"/>
              <a:t>으로 이렇게 표현하기가 힘들다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ACE0041-C0E5-4DF7-9D3F-8533905C54C3}" type="slidenum">
              <a:rPr lang="ko-KR" altLang="en-US" smtClean="0"/>
              <a:t>13</a:t>
            </a:fld>
            <a:endParaRPr lang="ko-KR" altLang="en-US"/>
          </a:p>
        </p:txBody>
      </p:sp>
    </p:spTree>
    <p:extLst>
      <p:ext uri="{BB962C8B-B14F-4D97-AF65-F5344CB8AC3E}">
        <p14:creationId xmlns:p14="http://schemas.microsoft.com/office/powerpoint/2010/main" val="351475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hasCustomPrompt="1"/>
          </p:nvPr>
        </p:nvSpPr>
        <p:spPr/>
        <p:txBody>
          <a:body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A49D8947-90C7-46AC-891E-0ACE4E8FE21E}" type="datetime1">
              <a:rPr lang="ko-KR" altLang="en-US" smtClean="0"/>
              <a:t>2023. 2. 1.</a:t>
            </a:fld>
            <a:endParaRPr lang="ko-KR" altLang="en-US" dirty="0"/>
          </a:p>
        </p:txBody>
      </p:sp>
      <p:cxnSp>
        <p:nvCxnSpPr>
          <p:cNvPr id="7" name="직선 연결선 6">
            <a:extLst>
              <a:ext uri="{FF2B5EF4-FFF2-40B4-BE49-F238E27FC236}">
                <a16:creationId xmlns:a16="http://schemas.microsoft.com/office/drawing/2014/main" id="{C02E3E92-00B0-47ED-82AF-FB5E8C24A7DF}"/>
              </a:ext>
            </a:extLst>
          </p:cNvPr>
          <p:cNvCxnSpPr/>
          <p:nvPr userDrawn="1"/>
        </p:nvCxnSpPr>
        <p:spPr>
          <a:xfrm>
            <a:off x="0" y="885158"/>
            <a:ext cx="9144000"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Slide Number Placeholder 5">
            <a:extLst>
              <a:ext uri="{FF2B5EF4-FFF2-40B4-BE49-F238E27FC236}">
                <a16:creationId xmlns:a16="http://schemas.microsoft.com/office/drawing/2014/main" id="{2224AE60-C9C2-414B-BEDB-488B64AF01C3}"/>
              </a:ext>
            </a:extLst>
          </p:cNvPr>
          <p:cNvSpPr>
            <a:spLocks noGrp="1"/>
          </p:cNvSpPr>
          <p:nvPr>
            <p:ph type="sldNum" sz="quarter" idx="4"/>
          </p:nvPr>
        </p:nvSpPr>
        <p:spPr>
          <a:xfrm>
            <a:off x="6862482" y="6625848"/>
            <a:ext cx="2057400" cy="232152"/>
          </a:xfrm>
          <a:prstGeom prst="rect">
            <a:avLst/>
          </a:prstGeom>
        </p:spPr>
        <p:txBody>
          <a:bodyPr vert="horz" lIns="91440" tIns="45720" rIns="91440" bIns="45720" rtlCol="0" anchor="ctr"/>
          <a:lstStyle>
            <a:lvl1pPr algn="r">
              <a:defRPr sz="1200" b="1" spc="-40" baseline="0">
                <a:solidFill>
                  <a:schemeClr val="bg1"/>
                </a:solidFill>
              </a:defRPr>
            </a:lvl1pPr>
          </a:lstStyle>
          <a:p>
            <a:fld id="{528F71E4-6861-4081-93F7-1CE13C0AE979}" type="slidenum">
              <a:rPr lang="ko-KR" altLang="en-US" smtClean="0"/>
              <a:pPr/>
              <a:t>‹#›</a:t>
            </a:fld>
            <a:endParaRPr lang="ko-KR" altLang="en-US" dirty="0"/>
          </a:p>
        </p:txBody>
      </p:sp>
    </p:spTree>
    <p:extLst>
      <p:ext uri="{BB962C8B-B14F-4D97-AF65-F5344CB8AC3E}">
        <p14:creationId xmlns:p14="http://schemas.microsoft.com/office/powerpoint/2010/main" val="21068488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F8A0ED-9F90-4AAD-B365-1A0EB382082E}" type="datetime1">
              <a:rPr lang="ko-KR" altLang="en-US" smtClean="0"/>
              <a:t>2023. 2. 1.</a:t>
            </a:fld>
            <a:endParaRPr lang="ko-KR" altLang="en-US" dirty="0"/>
          </a:p>
        </p:txBody>
      </p:sp>
      <p:sp>
        <p:nvSpPr>
          <p:cNvPr id="8" name="Slide Number Placeholder 5">
            <a:extLst>
              <a:ext uri="{FF2B5EF4-FFF2-40B4-BE49-F238E27FC236}">
                <a16:creationId xmlns:a16="http://schemas.microsoft.com/office/drawing/2014/main" id="{CCDD5983-0642-4A80-A183-606F333C1F08}"/>
              </a:ext>
            </a:extLst>
          </p:cNvPr>
          <p:cNvSpPr>
            <a:spLocks noGrp="1"/>
          </p:cNvSpPr>
          <p:nvPr>
            <p:ph type="sldNum" sz="quarter" idx="4"/>
          </p:nvPr>
        </p:nvSpPr>
        <p:spPr>
          <a:xfrm>
            <a:off x="6862482" y="6625848"/>
            <a:ext cx="2057400" cy="232152"/>
          </a:xfrm>
          <a:prstGeom prst="rect">
            <a:avLst/>
          </a:prstGeom>
        </p:spPr>
        <p:txBody>
          <a:bodyPr vert="horz" lIns="91440" tIns="45720" rIns="91440" bIns="45720" rtlCol="0" anchor="ctr"/>
          <a:lstStyle>
            <a:lvl1pPr algn="r">
              <a:defRPr sz="1200" b="1" spc="-40" baseline="0">
                <a:solidFill>
                  <a:schemeClr val="bg1"/>
                </a:solidFill>
              </a:defRPr>
            </a:lvl1pPr>
          </a:lstStyle>
          <a:p>
            <a:fld id="{528F71E4-6861-4081-93F7-1CE13C0AE979}" type="slidenum">
              <a:rPr lang="ko-KR" altLang="en-US" smtClean="0"/>
              <a:pPr/>
              <a:t>‹#›</a:t>
            </a:fld>
            <a:endParaRPr lang="ko-KR" altLang="en-US" dirty="0"/>
          </a:p>
        </p:txBody>
      </p:sp>
    </p:spTree>
    <p:extLst>
      <p:ext uri="{BB962C8B-B14F-4D97-AF65-F5344CB8AC3E}">
        <p14:creationId xmlns:p14="http://schemas.microsoft.com/office/powerpoint/2010/main" val="19559781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51894864-52B8-47DE-91BB-B48C9EDEAD6A}"/>
              </a:ext>
            </a:extLst>
          </p:cNvPr>
          <p:cNvSpPr/>
          <p:nvPr userDrawn="1"/>
        </p:nvSpPr>
        <p:spPr>
          <a:xfrm>
            <a:off x="0" y="6625848"/>
            <a:ext cx="9144000" cy="23215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latin typeface="NanumBarunGothic" panose="020B0603020101020101" pitchFamily="34" charset="-127"/>
              <a:ea typeface="NanumBarunGothic" panose="020B0603020101020101" pitchFamily="34" charset="-127"/>
            </a:endParaRPr>
          </a:p>
        </p:txBody>
      </p:sp>
      <p:sp>
        <p:nvSpPr>
          <p:cNvPr id="2" name="Title Placeholder 1"/>
          <p:cNvSpPr>
            <a:spLocks noGrp="1"/>
          </p:cNvSpPr>
          <p:nvPr>
            <p:ph type="title"/>
          </p:nvPr>
        </p:nvSpPr>
        <p:spPr>
          <a:xfrm>
            <a:off x="256615" y="232152"/>
            <a:ext cx="8650940" cy="586909"/>
          </a:xfrm>
          <a:prstGeom prst="rect">
            <a:avLst/>
          </a:prstGeom>
        </p:spPr>
        <p:txBody>
          <a:bodyPr vert="horz" lIns="91440" tIns="45720" rIns="91440" bIns="45720" rtlCol="0" anchor="ctr">
            <a:no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268941" y="952036"/>
            <a:ext cx="8650941" cy="5293041"/>
          </a:xfrm>
          <a:prstGeom prst="rect">
            <a:avLst/>
          </a:prstGeom>
        </p:spPr>
        <p:txBody>
          <a:bodyPr vert="horz" lIns="91440" tIns="45720" rIns="91440" bIns="45720" rtlCol="0">
            <a:normAutofit/>
          </a:bodyPr>
          <a:lstStyle/>
          <a:p>
            <a:pPr lvl="0"/>
            <a:r>
              <a:rPr lang="ko-KR" altLang="en-US" dirty="0"/>
              <a:t>마스터 텍스트 스타일을 편집하려면 클릭</a:t>
            </a:r>
          </a:p>
        </p:txBody>
      </p:sp>
      <p:sp>
        <p:nvSpPr>
          <p:cNvPr id="4" name="Date Placeholder 3"/>
          <p:cNvSpPr>
            <a:spLocks noGrp="1"/>
          </p:cNvSpPr>
          <p:nvPr>
            <p:ph type="dt" sz="half" idx="2"/>
          </p:nvPr>
        </p:nvSpPr>
        <p:spPr>
          <a:xfrm>
            <a:off x="256615" y="6625848"/>
            <a:ext cx="2057400" cy="232152"/>
          </a:xfrm>
          <a:prstGeom prst="rect">
            <a:avLst/>
          </a:prstGeom>
        </p:spPr>
        <p:txBody>
          <a:bodyPr vert="horz" lIns="91440" tIns="45720" rIns="91440" bIns="45720" rtlCol="0" anchor="ctr"/>
          <a:lstStyle>
            <a:lvl1pPr algn="l">
              <a:defRPr sz="1200" b="1" spc="-40" baseline="0">
                <a:solidFill>
                  <a:schemeClr val="bg1"/>
                </a:solidFill>
              </a:defRPr>
            </a:lvl1pPr>
          </a:lstStyle>
          <a:p>
            <a:fld id="{4E6E991D-186F-4EAC-812A-2FB98178E9CA}" type="datetime1">
              <a:rPr lang="ko-KR" altLang="en-US" smtClean="0"/>
              <a:t>2023. 2. 1.</a:t>
            </a:fld>
            <a:endParaRPr lang="ko-KR" altLang="en-US" dirty="0"/>
          </a:p>
        </p:txBody>
      </p:sp>
      <p:sp>
        <p:nvSpPr>
          <p:cNvPr id="6" name="Slide Number Placeholder 5"/>
          <p:cNvSpPr>
            <a:spLocks noGrp="1"/>
          </p:cNvSpPr>
          <p:nvPr>
            <p:ph type="sldNum" sz="quarter" idx="4"/>
          </p:nvPr>
        </p:nvSpPr>
        <p:spPr>
          <a:xfrm>
            <a:off x="6862482" y="6625848"/>
            <a:ext cx="2057400" cy="232152"/>
          </a:xfrm>
          <a:prstGeom prst="rect">
            <a:avLst/>
          </a:prstGeom>
        </p:spPr>
        <p:txBody>
          <a:bodyPr vert="horz" lIns="91440" tIns="45720" rIns="91440" bIns="45720" rtlCol="0" anchor="ctr"/>
          <a:lstStyle>
            <a:lvl1pPr algn="r">
              <a:defRPr sz="1200" b="1" spc="-40" baseline="0">
                <a:solidFill>
                  <a:schemeClr val="bg1"/>
                </a:solidFill>
              </a:defRPr>
            </a:lvl1pPr>
          </a:lstStyle>
          <a:p>
            <a:fld id="{528F71E4-6861-4081-93F7-1CE13C0AE979}" type="slidenum">
              <a:rPr lang="ko-KR" altLang="en-US" smtClean="0"/>
              <a:pPr/>
              <a:t>‹#›</a:t>
            </a:fld>
            <a:endParaRPr lang="ko-KR" altLang="en-US" dirty="0"/>
          </a:p>
        </p:txBody>
      </p:sp>
    </p:spTree>
    <p:extLst>
      <p:ext uri="{BB962C8B-B14F-4D97-AF65-F5344CB8AC3E}">
        <p14:creationId xmlns:p14="http://schemas.microsoft.com/office/powerpoint/2010/main" val="3816845381"/>
      </p:ext>
    </p:extLst>
  </p:cSld>
  <p:clrMap bg1="lt1" tx1="dk1" bg2="lt2" tx2="dk2" accent1="accent1" accent2="accent2" accent3="accent3" accent4="accent4" accent5="accent5" accent6="accent6" hlink="hlink" folHlink="folHlink"/>
  <p:sldLayoutIdLst>
    <p:sldLayoutId id="2147483867" r:id="rId1"/>
    <p:sldLayoutId id="2147483866" r:id="rId2"/>
  </p:sldLayoutIdLst>
  <p:hf hdr="0" ftr="0"/>
  <p:txStyles>
    <p:titleStyle>
      <a:lvl1pPr algn="l" defTabSz="914400" rtl="0" eaLnBrk="1" latinLnBrk="0" hangingPunct="1">
        <a:lnSpc>
          <a:spcPct val="100000"/>
        </a:lnSpc>
        <a:spcBef>
          <a:spcPct val="0"/>
        </a:spcBef>
        <a:buNone/>
        <a:defRPr sz="3200" b="1" kern="1200" spc="-4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Wingdings" panose="05000000000000000000" pitchFamily="2" charset="2"/>
        <a:buNone/>
        <a:defRPr sz="1800" kern="1200" spc="-40" baseline="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40" baseline="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40" baseline="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40" baseline="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spc="-40" baseline="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72075D2-A389-E303-7250-384018FAE731}"/>
              </a:ext>
            </a:extLst>
          </p:cNvPr>
          <p:cNvSpPr txBox="1"/>
          <p:nvPr/>
        </p:nvSpPr>
        <p:spPr>
          <a:xfrm>
            <a:off x="802888" y="721916"/>
            <a:ext cx="8084634" cy="2862322"/>
          </a:xfrm>
          <a:prstGeom prst="rect">
            <a:avLst/>
          </a:prstGeom>
          <a:noFill/>
        </p:spPr>
        <p:txBody>
          <a:bodyPr wrap="square">
            <a:spAutoFit/>
          </a:bodyPr>
          <a:lstStyle/>
          <a:p>
            <a:r>
              <a:rPr lang="en" altLang="ko-Kore-KR" sz="1800" dirty="0">
                <a:effectLst/>
                <a:latin typeface="JkbvmfAdvPTimesB"/>
              </a:rPr>
              <a:t>A multi-objective modular design method for creating highly distinct independent modules </a:t>
            </a:r>
            <a:endParaRPr lang="en" altLang="ko-Kore-KR" dirty="0"/>
          </a:p>
          <a:p>
            <a:r>
              <a:rPr lang="en" altLang="ko-Kore-KR" sz="1800" dirty="0" err="1">
                <a:effectLst/>
                <a:latin typeface="JkbvmfAdvPTimesB"/>
              </a:rPr>
              <a:t>Zih</a:t>
            </a:r>
            <a:r>
              <a:rPr lang="en" altLang="ko-Kore-KR" sz="1800" dirty="0">
                <a:effectLst/>
                <a:latin typeface="JkbvmfAdvPTimesB"/>
              </a:rPr>
              <a:t>-Hao You1 </a:t>
            </a:r>
            <a:r>
              <a:rPr lang="en" altLang="ko-Kore-KR" sz="1800" dirty="0">
                <a:effectLst/>
                <a:latin typeface="LmtbsgAdvNPSTim"/>
              </a:rPr>
              <a:t>• </a:t>
            </a:r>
            <a:r>
              <a:rPr lang="en" altLang="ko-Kore-KR" sz="1800" dirty="0">
                <a:effectLst/>
                <a:latin typeface="JkbvmfAdvPTimesB"/>
              </a:rPr>
              <a:t>Shana Smith1 </a:t>
            </a:r>
            <a:endParaRPr lang="en" altLang="ko-Kore-KR" dirty="0"/>
          </a:p>
          <a:p>
            <a:endParaRPr lang="en" altLang="ko-Kore-KR" sz="1800" dirty="0">
              <a:effectLst/>
              <a:latin typeface="NxjbglAdvPTimes"/>
            </a:endParaRPr>
          </a:p>
          <a:p>
            <a:r>
              <a:rPr lang="en" altLang="ko-Kore-KR" sz="1800" dirty="0">
                <a:effectLst/>
                <a:latin typeface="NxjbglAdvPTimes"/>
              </a:rPr>
              <a:t>With the increasing product complexity and the enforcement of environmental regulations, modular design objectives have become more diverse. Thus, not only product functional constraints but also environmental constraints need to be considered. However, modularizing a product based on multiple objectives increases </a:t>
            </a:r>
            <a:r>
              <a:rPr lang="en" altLang="ko-Kore-KR" sz="1800" dirty="0" err="1">
                <a:effectLst/>
                <a:latin typeface="NxjbglAdvPTimes"/>
              </a:rPr>
              <a:t>modu</a:t>
            </a:r>
            <a:r>
              <a:rPr lang="en" altLang="ko-Kore-KR" sz="1800" dirty="0">
                <a:effectLst/>
                <a:latin typeface="NxjbglAdvPTimes"/>
              </a:rPr>
              <a:t>- </a:t>
            </a:r>
            <a:r>
              <a:rPr lang="en" altLang="ko-Kore-KR" sz="1800" dirty="0" err="1">
                <a:effectLst/>
                <a:latin typeface="NxjbglAdvPTimes"/>
              </a:rPr>
              <a:t>larization</a:t>
            </a:r>
            <a:r>
              <a:rPr lang="en" altLang="ko-Kore-KR" sz="1800" dirty="0">
                <a:effectLst/>
                <a:latin typeface="NxjbglAdvPTimes"/>
              </a:rPr>
              <a:t> complexity. Therefore, most previous modular design methods only modularize products based on a single objective. </a:t>
            </a:r>
            <a:endParaRPr lang="en" altLang="ko-Kore-KR" dirty="0"/>
          </a:p>
        </p:txBody>
      </p:sp>
    </p:spTree>
    <p:extLst>
      <p:ext uri="{BB962C8B-B14F-4D97-AF65-F5344CB8AC3E}">
        <p14:creationId xmlns:p14="http://schemas.microsoft.com/office/powerpoint/2010/main" val="303649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2023. 2. 3.</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10</a:t>
            </a:fld>
            <a:endParaRPr lang="ko-KR" altLang="en-US" dirty="0"/>
          </a:p>
        </p:txBody>
      </p:sp>
      <p:sp>
        <p:nvSpPr>
          <p:cNvPr id="142" name="TextBox 141">
            <a:extLst>
              <a:ext uri="{FF2B5EF4-FFF2-40B4-BE49-F238E27FC236}">
                <a16:creationId xmlns:a16="http://schemas.microsoft.com/office/drawing/2014/main" id="{0EBC9B2C-DD99-C744-3BF5-8B0556E598E8}"/>
              </a:ext>
            </a:extLst>
          </p:cNvPr>
          <p:cNvSpPr txBox="1"/>
          <p:nvPr/>
        </p:nvSpPr>
        <p:spPr>
          <a:xfrm>
            <a:off x="551471" y="209571"/>
            <a:ext cx="8368411" cy="3200876"/>
          </a:xfrm>
          <a:prstGeom prst="rect">
            <a:avLst/>
          </a:prstGeom>
          <a:noFill/>
        </p:spPr>
        <p:txBody>
          <a:bodyPr wrap="square" lIns="0" tIns="0" rIns="0" bIns="0" rtlCol="0">
            <a:spAutoFit/>
          </a:bodyPr>
          <a:lstStyle/>
          <a:p>
            <a:r>
              <a:rPr kumimoji="1" lang="en-US" altLang="ko-Kore-KR" sz="2400" b="1" spc="-40" dirty="0">
                <a:latin typeface="+mn-ea"/>
              </a:rPr>
              <a:t>Module configuration </a:t>
            </a:r>
            <a:br>
              <a:rPr kumimoji="1" lang="en-US" altLang="ko-Kore-KR" spc="-40" dirty="0">
                <a:latin typeface="+mn-ea"/>
              </a:rPr>
            </a:br>
            <a:endParaRPr kumimoji="1" lang="en-US" altLang="ko-Kore-KR" spc="-40" dirty="0">
              <a:latin typeface="+mn-ea"/>
            </a:endParaRPr>
          </a:p>
          <a:p>
            <a:r>
              <a:rPr kumimoji="1" lang="en-US" altLang="ko-KR" spc="-40" dirty="0">
                <a:latin typeface="+mn-ea"/>
              </a:rPr>
              <a:t>Module selection</a:t>
            </a:r>
            <a:r>
              <a:rPr kumimoji="1" lang="ko-KR" altLang="en-US" spc="-40" dirty="0">
                <a:latin typeface="+mn-ea"/>
              </a:rPr>
              <a:t>의 개념 보다는</a:t>
            </a:r>
            <a:r>
              <a:rPr kumimoji="1" lang="en-US" altLang="ko-KR" spc="-40" dirty="0">
                <a:latin typeface="+mn-ea"/>
              </a:rPr>
              <a:t>, </a:t>
            </a:r>
            <a:r>
              <a:rPr kumimoji="1" lang="ko-KR" altLang="en-US" spc="-40" dirty="0">
                <a:latin typeface="+mn-ea"/>
              </a:rPr>
              <a:t>모듈의 </a:t>
            </a:r>
            <a:r>
              <a:rPr kumimoji="1" lang="en-US" altLang="ko-KR" spc="-40" dirty="0">
                <a:latin typeface="+mn-ea"/>
              </a:rPr>
              <a:t>parameter </a:t>
            </a:r>
            <a:r>
              <a:rPr kumimoji="1" lang="ko-KR" altLang="en-US" spc="-40" dirty="0">
                <a:latin typeface="+mn-ea"/>
              </a:rPr>
              <a:t>혹은 </a:t>
            </a:r>
            <a:r>
              <a:rPr kumimoji="1" lang="en-US" altLang="ko-KR" spc="-40" dirty="0">
                <a:latin typeface="+mn-ea"/>
              </a:rPr>
              <a:t>performance</a:t>
            </a:r>
            <a:r>
              <a:rPr kumimoji="1" lang="ko-KR" altLang="en-US" spc="-40" dirty="0" err="1">
                <a:latin typeface="+mn-ea"/>
              </a:rPr>
              <a:t>를</a:t>
            </a:r>
            <a:r>
              <a:rPr kumimoji="1" lang="ko-KR" altLang="en-US" spc="-40" dirty="0">
                <a:latin typeface="+mn-ea"/>
              </a:rPr>
              <a:t> </a:t>
            </a:r>
            <a:endParaRPr kumimoji="1" lang="en-US" altLang="ko-KR" spc="-40" dirty="0">
              <a:latin typeface="+mn-ea"/>
            </a:endParaRPr>
          </a:p>
          <a:p>
            <a:r>
              <a:rPr kumimoji="1" lang="ko-KR" altLang="en-US" spc="-40" dirty="0">
                <a:latin typeface="+mn-ea"/>
              </a:rPr>
              <a:t>수정하면서 최적의 제품을 만드는 과정</a:t>
            </a:r>
            <a:r>
              <a:rPr kumimoji="1" lang="en-US" altLang="ko-KR" spc="-40" dirty="0">
                <a:latin typeface="+mn-ea"/>
              </a:rPr>
              <a:t>.</a:t>
            </a:r>
          </a:p>
          <a:p>
            <a:endParaRPr kumimoji="1" lang="en-US" altLang="ko-Kore-KR" spc="-40" dirty="0">
              <a:latin typeface="+mn-ea"/>
            </a:endParaRPr>
          </a:p>
          <a:p>
            <a:pPr marL="342900" indent="-342900">
              <a:buAutoNum type="arabicParenR"/>
            </a:pPr>
            <a:r>
              <a:rPr kumimoji="1" lang="ko-Kore-KR" altLang="en-US" spc="-40" dirty="0">
                <a:latin typeface="+mn-ea"/>
              </a:rPr>
              <a:t>일종의 모듈 디자인의 선택하는 순서</a:t>
            </a:r>
            <a:endParaRPr kumimoji="1" lang="en-US" altLang="ko-Kore-KR" spc="-40" dirty="0">
              <a:latin typeface="+mn-ea"/>
            </a:endParaRPr>
          </a:p>
          <a:p>
            <a:endParaRPr kumimoji="1" lang="en-US" altLang="ko-Kore-KR" spc="-40" dirty="0">
              <a:latin typeface="+mn-ea"/>
            </a:endParaRPr>
          </a:p>
          <a:p>
            <a:r>
              <a:rPr kumimoji="1" lang="en-US" altLang="ko-Kore-KR" spc="-40" dirty="0">
                <a:latin typeface="+mn-ea"/>
              </a:rPr>
              <a:t>Compatibility</a:t>
            </a:r>
            <a:r>
              <a:rPr kumimoji="1" lang="ko-Kore-KR" altLang="en-US" spc="-40" dirty="0">
                <a:latin typeface="+mn-ea"/>
              </a:rPr>
              <a:t>를 보는 논문은 많으나</a:t>
            </a:r>
            <a:r>
              <a:rPr kumimoji="1" lang="en-US" altLang="ko-Kore-KR" spc="-40" dirty="0">
                <a:latin typeface="+mn-ea"/>
              </a:rPr>
              <a:t>, </a:t>
            </a:r>
            <a:r>
              <a:rPr kumimoji="1" lang="ko-Kore-KR" altLang="en-US" spc="-40" dirty="0">
                <a:latin typeface="+mn-ea"/>
              </a:rPr>
              <a:t>그에 따른 </a:t>
            </a:r>
            <a:r>
              <a:rPr kumimoji="1" lang="en-US" altLang="ko-Kore-KR" spc="-40" dirty="0">
                <a:latin typeface="+mn-ea"/>
              </a:rPr>
              <a:t>parameter redesign</a:t>
            </a:r>
            <a:r>
              <a:rPr kumimoji="1" lang="en-US" altLang="ko-KR" spc="-40" dirty="0">
                <a:latin typeface="+mn-ea"/>
              </a:rPr>
              <a:t>.</a:t>
            </a:r>
            <a:endParaRPr kumimoji="1" lang="en-US" altLang="ko-Kore-KR" spc="-40" dirty="0">
              <a:latin typeface="+mn-ea"/>
            </a:endParaRPr>
          </a:p>
          <a:p>
            <a:r>
              <a:rPr kumimoji="1" lang="ko-Kore-KR" altLang="en-US" spc="-40" dirty="0">
                <a:latin typeface="+mn-ea"/>
                <a:sym typeface="Wingdings" pitchFamily="2" charset="2"/>
              </a:rPr>
              <a:t>기존 모듈의 주어진 </a:t>
            </a:r>
            <a:r>
              <a:rPr kumimoji="1" lang="en-US" altLang="ko-KR" spc="-40" dirty="0">
                <a:latin typeface="+mn-ea"/>
                <a:sym typeface="Wingdings" pitchFamily="2" charset="2"/>
              </a:rPr>
              <a:t>spec</a:t>
            </a:r>
            <a:r>
              <a:rPr kumimoji="1" lang="ko-KR" altLang="en-US" spc="-40" dirty="0">
                <a:latin typeface="+mn-ea"/>
                <a:sym typeface="Wingdings" pitchFamily="2" charset="2"/>
              </a:rPr>
              <a:t>에서의</a:t>
            </a:r>
            <a:r>
              <a:rPr kumimoji="1" lang="en-US" altLang="ko-KR" spc="-40" dirty="0">
                <a:latin typeface="+mn-ea"/>
                <a:sym typeface="Wingdings" pitchFamily="2" charset="2"/>
              </a:rPr>
              <a:t>, </a:t>
            </a:r>
            <a:r>
              <a:rPr kumimoji="1" lang="ko-KR" altLang="en-US" spc="-40" dirty="0">
                <a:latin typeface="+mn-ea"/>
                <a:sym typeface="Wingdings" pitchFamily="2" charset="2"/>
              </a:rPr>
              <a:t>각 모듈 사이의 관계 </a:t>
            </a:r>
            <a:r>
              <a:rPr kumimoji="1" lang="en-US" altLang="ko-KR" spc="-40" dirty="0">
                <a:latin typeface="+mn-ea"/>
                <a:sym typeface="Wingdings" pitchFamily="2" charset="2"/>
              </a:rPr>
              <a:t>(coupling) / </a:t>
            </a:r>
            <a:r>
              <a:rPr kumimoji="1" lang="ko-KR" altLang="en-US" spc="-40" dirty="0">
                <a:latin typeface="+mn-ea"/>
                <a:sym typeface="Wingdings" pitchFamily="2" charset="2"/>
              </a:rPr>
              <a:t>수정</a:t>
            </a:r>
            <a:br>
              <a:rPr kumimoji="1" lang="en-US" altLang="ko-KR" spc="-40" dirty="0">
                <a:latin typeface="+mn-ea"/>
                <a:sym typeface="Wingdings" pitchFamily="2" charset="2"/>
              </a:rPr>
            </a:br>
            <a:endParaRPr kumimoji="1" lang="en-US" altLang="ko-KR" spc="-40" dirty="0">
              <a:latin typeface="+mn-ea"/>
              <a:sym typeface="Wingdings" pitchFamily="2" charset="2"/>
            </a:endParaRPr>
          </a:p>
          <a:p>
            <a:r>
              <a:rPr kumimoji="1" lang="en-US" altLang="ko-KR" spc="-40" dirty="0">
                <a:latin typeface="+mn-ea"/>
                <a:sym typeface="Wingdings" pitchFamily="2" charset="2"/>
              </a:rPr>
              <a:t>: </a:t>
            </a:r>
            <a:r>
              <a:rPr kumimoji="1" lang="ko-KR" altLang="en-US" b="1" spc="-40" dirty="0">
                <a:solidFill>
                  <a:srgbClr val="C00000"/>
                </a:solidFill>
                <a:latin typeface="+mn-ea"/>
                <a:sym typeface="Wingdings" pitchFamily="2" charset="2"/>
              </a:rPr>
              <a:t>특징 </a:t>
            </a:r>
            <a:r>
              <a:rPr kumimoji="1" lang="en-US" altLang="ko-KR" b="1" spc="-40" dirty="0">
                <a:solidFill>
                  <a:srgbClr val="C00000"/>
                </a:solidFill>
                <a:latin typeface="+mn-ea"/>
                <a:sym typeface="Wingdings" pitchFamily="2" charset="2"/>
              </a:rPr>
              <a:t>[module sequence, compatibility (</a:t>
            </a:r>
            <a:r>
              <a:rPr kumimoji="1" lang="ko-KR" altLang="en-US" b="1" spc="-40" dirty="0">
                <a:solidFill>
                  <a:srgbClr val="C00000"/>
                </a:solidFill>
                <a:latin typeface="+mn-ea"/>
                <a:sym typeface="Wingdings" pitchFamily="2" charset="2"/>
              </a:rPr>
              <a:t>수정 가능</a:t>
            </a:r>
            <a:r>
              <a:rPr kumimoji="1" lang="en-US" altLang="ko-KR" b="1" spc="-40" dirty="0">
                <a:solidFill>
                  <a:srgbClr val="C00000"/>
                </a:solidFill>
                <a:latin typeface="+mn-ea"/>
                <a:sym typeface="Wingdings" pitchFamily="2" charset="2"/>
              </a:rPr>
              <a:t>)]</a:t>
            </a:r>
          </a:p>
        </p:txBody>
      </p:sp>
      <p:sp>
        <p:nvSpPr>
          <p:cNvPr id="5" name="TextBox 4">
            <a:extLst>
              <a:ext uri="{FF2B5EF4-FFF2-40B4-BE49-F238E27FC236}">
                <a16:creationId xmlns:a16="http://schemas.microsoft.com/office/drawing/2014/main" id="{B19968B7-FA60-F6B6-1068-8C3F89CD3DDA}"/>
              </a:ext>
            </a:extLst>
          </p:cNvPr>
          <p:cNvSpPr txBox="1"/>
          <p:nvPr/>
        </p:nvSpPr>
        <p:spPr>
          <a:xfrm>
            <a:off x="407027" y="3394194"/>
            <a:ext cx="7484155" cy="3231654"/>
          </a:xfrm>
          <a:prstGeom prst="rect">
            <a:avLst/>
          </a:prstGeom>
          <a:noFill/>
        </p:spPr>
        <p:txBody>
          <a:bodyPr wrap="square">
            <a:spAutoFit/>
          </a:bodyPr>
          <a:lstStyle/>
          <a:p>
            <a:r>
              <a:rPr kumimoji="1" lang="en-US" altLang="ko-Kore-KR" sz="2400" b="1" spc="-40" dirty="0">
                <a:latin typeface="+mn-ea"/>
              </a:rPr>
              <a:t>Module selection</a:t>
            </a:r>
          </a:p>
          <a:p>
            <a:endParaRPr kumimoji="1" lang="en-US" altLang="ko-Kore-KR" spc="-40" dirty="0">
              <a:latin typeface="+mn-ea"/>
            </a:endParaRPr>
          </a:p>
          <a:p>
            <a:r>
              <a:rPr kumimoji="1" lang="ko-Kore-KR" altLang="en-US" spc="-40" dirty="0">
                <a:latin typeface="+mn-ea"/>
              </a:rPr>
              <a:t>각 모듈들이 있고</a:t>
            </a:r>
            <a:r>
              <a:rPr kumimoji="1" lang="en-US" altLang="ko-Kore-KR" spc="-40" dirty="0">
                <a:latin typeface="+mn-ea"/>
              </a:rPr>
              <a:t>, </a:t>
            </a:r>
            <a:r>
              <a:rPr kumimoji="1" lang="ko-Kore-KR" altLang="en-US" spc="-40" dirty="0">
                <a:latin typeface="+mn-ea"/>
              </a:rPr>
              <a:t>각 모듈들의 </a:t>
            </a:r>
            <a:r>
              <a:rPr kumimoji="1" lang="en-US" altLang="ko-Kore-KR" spc="-40" dirty="0">
                <a:latin typeface="+mn-ea"/>
              </a:rPr>
              <a:t>instance</a:t>
            </a:r>
            <a:r>
              <a:rPr kumimoji="1" lang="en-US" altLang="ko-KR" spc="-40" dirty="0">
                <a:latin typeface="+mn-ea"/>
              </a:rPr>
              <a:t>s </a:t>
            </a:r>
            <a:r>
              <a:rPr kumimoji="1" lang="ko-KR" altLang="en-US" spc="-40" dirty="0">
                <a:latin typeface="+mn-ea"/>
              </a:rPr>
              <a:t>혹은 </a:t>
            </a:r>
            <a:r>
              <a:rPr kumimoji="1" lang="en-US" altLang="ko-KR" spc="-40" dirty="0">
                <a:latin typeface="+mn-ea"/>
              </a:rPr>
              <a:t>options</a:t>
            </a:r>
            <a:r>
              <a:rPr kumimoji="1" lang="ko-KR" altLang="en-US" spc="-40" dirty="0">
                <a:latin typeface="+mn-ea"/>
              </a:rPr>
              <a:t>들이 있다</a:t>
            </a:r>
            <a:r>
              <a:rPr kumimoji="1" lang="en-US" altLang="ko-KR" spc="-40" dirty="0">
                <a:latin typeface="+mn-ea"/>
              </a:rPr>
              <a:t>.</a:t>
            </a:r>
            <a:endParaRPr kumimoji="1" lang="en-US" altLang="ko-Kore-KR" spc="-40" dirty="0">
              <a:latin typeface="+mn-ea"/>
            </a:endParaRPr>
          </a:p>
          <a:p>
            <a:r>
              <a:rPr kumimoji="1" lang="ko-Kore-KR" altLang="en-US" spc="-40" dirty="0">
                <a:latin typeface="+mn-ea"/>
              </a:rPr>
              <a:t>제품을 각 모듈 별로 하나의 </a:t>
            </a:r>
            <a:r>
              <a:rPr kumimoji="1" lang="en-US" altLang="ko-Kore-KR" spc="-40" dirty="0">
                <a:latin typeface="+mn-ea"/>
              </a:rPr>
              <a:t>instance </a:t>
            </a:r>
            <a:r>
              <a:rPr kumimoji="1" lang="ko-Kore-KR" altLang="en-US" spc="-40" dirty="0">
                <a:latin typeface="+mn-ea"/>
              </a:rPr>
              <a:t>를 골라 조합하여 선택한다</a:t>
            </a:r>
            <a:r>
              <a:rPr kumimoji="1" lang="en-US" altLang="ko-Kore-KR" spc="-40" dirty="0">
                <a:latin typeface="+mn-ea"/>
              </a:rPr>
              <a:t>.</a:t>
            </a:r>
          </a:p>
          <a:p>
            <a:endParaRPr kumimoji="1" lang="en-US" altLang="ko-Kore-KR" spc="-40" dirty="0">
              <a:latin typeface="+mn-ea"/>
            </a:endParaRPr>
          </a:p>
          <a:p>
            <a:r>
              <a:rPr kumimoji="1" lang="en-US" altLang="ko-Kore-KR" spc="-40" dirty="0">
                <a:latin typeface="+mn-ea"/>
              </a:rPr>
              <a:t>module instance</a:t>
            </a:r>
            <a:r>
              <a:rPr kumimoji="1" lang="ko-Kore-KR" altLang="en-US" spc="-40" dirty="0">
                <a:latin typeface="+mn-ea"/>
              </a:rPr>
              <a:t>들 사이의 </a:t>
            </a:r>
            <a:r>
              <a:rPr kumimoji="1" lang="en-US" altLang="ko-Kore-KR" spc="-40" dirty="0">
                <a:latin typeface="+mn-ea"/>
              </a:rPr>
              <a:t>compatibility issue</a:t>
            </a:r>
            <a:r>
              <a:rPr kumimoji="1" lang="ko-Kore-KR" altLang="en-US" spc="-40" dirty="0">
                <a:latin typeface="+mn-ea"/>
              </a:rPr>
              <a:t>를 다룬 논문 부족</a:t>
            </a:r>
            <a:r>
              <a:rPr kumimoji="1" lang="en-US" altLang="ko-Kore-KR" spc="-40" dirty="0">
                <a:latin typeface="+mn-ea"/>
              </a:rPr>
              <a:t>. </a:t>
            </a:r>
          </a:p>
          <a:p>
            <a:r>
              <a:rPr kumimoji="1" lang="en-US" altLang="ko-KR" spc="-40" dirty="0">
                <a:latin typeface="+mn-ea"/>
              </a:rPr>
              <a:t>[</a:t>
            </a:r>
            <a:r>
              <a:rPr kumimoji="1" lang="ko-KR" altLang="en-US" spc="-40" dirty="0">
                <a:latin typeface="+mn-ea"/>
              </a:rPr>
              <a:t>단순 주어져</a:t>
            </a:r>
            <a:r>
              <a:rPr kumimoji="1" lang="en-US" altLang="ko-KR" spc="-40" dirty="0">
                <a:latin typeface="+mn-ea"/>
              </a:rPr>
              <a:t> </a:t>
            </a:r>
            <a:r>
              <a:rPr kumimoji="1" lang="ko-KR" altLang="en-US" spc="-40" dirty="0">
                <a:latin typeface="+mn-ea"/>
              </a:rPr>
              <a:t>있어서 </a:t>
            </a:r>
            <a:r>
              <a:rPr kumimoji="1" lang="en-US" altLang="ko-KR" spc="-40" dirty="0">
                <a:latin typeface="+mn-ea"/>
              </a:rPr>
              <a:t>if-then condition]</a:t>
            </a:r>
          </a:p>
          <a:p>
            <a:endParaRPr kumimoji="1" lang="en-US" altLang="ko-Kore-KR" spc="-40" dirty="0">
              <a:latin typeface="+mn-ea"/>
            </a:endParaRPr>
          </a:p>
          <a:p>
            <a:r>
              <a:rPr kumimoji="1" lang="ko-Kore-KR" altLang="en-US" spc="-40" dirty="0">
                <a:latin typeface="+mn-ea"/>
              </a:rPr>
              <a:t>보통 </a:t>
            </a:r>
            <a:r>
              <a:rPr kumimoji="1" lang="en-US" altLang="ko-Kore-KR" spc="-40" dirty="0">
                <a:latin typeface="+mn-ea"/>
              </a:rPr>
              <a:t>c</a:t>
            </a:r>
            <a:r>
              <a:rPr kumimoji="1" lang="en-US" altLang="ko-KR" spc="-40" dirty="0">
                <a:latin typeface="+mn-ea"/>
              </a:rPr>
              <a:t>ustomer requirements  + </a:t>
            </a:r>
            <a:r>
              <a:rPr kumimoji="1" lang="ko-KR" altLang="en-US" spc="-40" dirty="0">
                <a:latin typeface="+mn-ea"/>
              </a:rPr>
              <a:t>다른 도메인 </a:t>
            </a:r>
            <a:r>
              <a:rPr kumimoji="1" lang="en-US" altLang="ko-KR" spc="-40" dirty="0">
                <a:latin typeface="+mn-ea"/>
              </a:rPr>
              <a:t>[supply chain domain]</a:t>
            </a:r>
            <a:br>
              <a:rPr kumimoji="1" lang="en-US" altLang="ko-KR" spc="-40" dirty="0">
                <a:latin typeface="+mn-ea"/>
              </a:rPr>
            </a:br>
            <a:endParaRPr kumimoji="1" lang="en-US" altLang="ko-KR" spc="-40" dirty="0">
              <a:latin typeface="+mn-ea"/>
            </a:endParaRPr>
          </a:p>
          <a:p>
            <a:r>
              <a:rPr kumimoji="1" lang="en-US" altLang="ko-KR" spc="-40" dirty="0">
                <a:latin typeface="+mn-ea"/>
                <a:sym typeface="Wingdings" pitchFamily="2" charset="2"/>
              </a:rPr>
              <a:t>: </a:t>
            </a:r>
            <a:r>
              <a:rPr kumimoji="1" lang="ko-KR" altLang="en-US" b="1" spc="-40" dirty="0">
                <a:solidFill>
                  <a:srgbClr val="C00000"/>
                </a:solidFill>
                <a:latin typeface="+mn-ea"/>
                <a:sym typeface="Wingdings" pitchFamily="2" charset="2"/>
              </a:rPr>
              <a:t>특징 </a:t>
            </a:r>
            <a:r>
              <a:rPr kumimoji="1" lang="en-US" altLang="ko-KR" b="1" spc="-40" dirty="0">
                <a:solidFill>
                  <a:srgbClr val="C00000"/>
                </a:solidFill>
                <a:latin typeface="+mn-ea"/>
                <a:sym typeface="Wingdings" pitchFamily="2" charset="2"/>
              </a:rPr>
              <a:t>: large-scale[family] ,multi-objective, module instance [fix]</a:t>
            </a:r>
            <a:endParaRPr kumimoji="1" lang="en-US" altLang="ko-Kore-KR" spc="-40" dirty="0">
              <a:latin typeface="+mn-ea"/>
            </a:endParaRPr>
          </a:p>
        </p:txBody>
      </p:sp>
      <p:pic>
        <p:nvPicPr>
          <p:cNvPr id="4" name="그림 3">
            <a:extLst>
              <a:ext uri="{FF2B5EF4-FFF2-40B4-BE49-F238E27FC236}">
                <a16:creationId xmlns:a16="http://schemas.microsoft.com/office/drawing/2014/main" id="{742D67DD-882F-49D5-B436-104C26C635BC}"/>
              </a:ext>
            </a:extLst>
          </p:cNvPr>
          <p:cNvPicPr>
            <a:picLocks noChangeAspect="1"/>
          </p:cNvPicPr>
          <p:nvPr/>
        </p:nvPicPr>
        <p:blipFill>
          <a:blip r:embed="rId2"/>
          <a:stretch>
            <a:fillRect/>
          </a:stretch>
        </p:blipFill>
        <p:spPr>
          <a:xfrm>
            <a:off x="8229888" y="1203768"/>
            <a:ext cx="2352214" cy="1212482"/>
          </a:xfrm>
          <a:prstGeom prst="rect">
            <a:avLst/>
          </a:prstGeom>
        </p:spPr>
      </p:pic>
      <p:pic>
        <p:nvPicPr>
          <p:cNvPr id="7" name="그림 6">
            <a:extLst>
              <a:ext uri="{FF2B5EF4-FFF2-40B4-BE49-F238E27FC236}">
                <a16:creationId xmlns:a16="http://schemas.microsoft.com/office/drawing/2014/main" id="{25E1FF35-3949-AE7F-B1CC-98B2A9F7CD1C}"/>
              </a:ext>
            </a:extLst>
          </p:cNvPr>
          <p:cNvPicPr>
            <a:picLocks noChangeAspect="1"/>
          </p:cNvPicPr>
          <p:nvPr/>
        </p:nvPicPr>
        <p:blipFill>
          <a:blip r:embed="rId3"/>
          <a:stretch>
            <a:fillRect/>
          </a:stretch>
        </p:blipFill>
        <p:spPr>
          <a:xfrm>
            <a:off x="7640372" y="3382466"/>
            <a:ext cx="4221241" cy="2132779"/>
          </a:xfrm>
          <a:prstGeom prst="rect">
            <a:avLst/>
          </a:prstGeom>
        </p:spPr>
      </p:pic>
    </p:spTree>
    <p:extLst>
      <p:ext uri="{BB962C8B-B14F-4D97-AF65-F5344CB8AC3E}">
        <p14:creationId xmlns:p14="http://schemas.microsoft.com/office/powerpoint/2010/main" val="217386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2023. 2. 3.</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11</a:t>
            </a:fld>
            <a:endParaRPr lang="ko-KR" altLang="en-US" dirty="0"/>
          </a:p>
        </p:txBody>
      </p:sp>
      <p:sp>
        <p:nvSpPr>
          <p:cNvPr id="6" name="타원 5">
            <a:extLst>
              <a:ext uri="{FF2B5EF4-FFF2-40B4-BE49-F238E27FC236}">
                <a16:creationId xmlns:a16="http://schemas.microsoft.com/office/drawing/2014/main" id="{8FED05D5-D72C-8D8D-06C7-4D10384A374C}"/>
              </a:ext>
            </a:extLst>
          </p:cNvPr>
          <p:cNvSpPr/>
          <p:nvPr/>
        </p:nvSpPr>
        <p:spPr>
          <a:xfrm>
            <a:off x="2459786" y="1102378"/>
            <a:ext cx="655744" cy="6557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7" name="타원 6">
            <a:extLst>
              <a:ext uri="{FF2B5EF4-FFF2-40B4-BE49-F238E27FC236}">
                <a16:creationId xmlns:a16="http://schemas.microsoft.com/office/drawing/2014/main" id="{EFDA2579-7A4A-10ED-9D0D-3F28BC527629}"/>
              </a:ext>
            </a:extLst>
          </p:cNvPr>
          <p:cNvSpPr/>
          <p:nvPr/>
        </p:nvSpPr>
        <p:spPr>
          <a:xfrm>
            <a:off x="2459786" y="1904544"/>
            <a:ext cx="655204" cy="6552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2</a:t>
            </a:r>
            <a:endParaRPr kumimoji="1" lang="ko-Kore-KR" altLang="en-US" dirty="0">
              <a:solidFill>
                <a:schemeClr val="tx1"/>
              </a:solidFill>
            </a:endParaRPr>
          </a:p>
        </p:txBody>
      </p:sp>
      <p:sp>
        <p:nvSpPr>
          <p:cNvPr id="8" name="직사각형 7">
            <a:extLst>
              <a:ext uri="{FF2B5EF4-FFF2-40B4-BE49-F238E27FC236}">
                <a16:creationId xmlns:a16="http://schemas.microsoft.com/office/drawing/2014/main" id="{070D56EA-B059-D292-6616-63A120B911DD}"/>
              </a:ext>
            </a:extLst>
          </p:cNvPr>
          <p:cNvSpPr/>
          <p:nvPr/>
        </p:nvSpPr>
        <p:spPr>
          <a:xfrm>
            <a:off x="602968" y="1418970"/>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CR1</a:t>
            </a:r>
            <a:endParaRPr kumimoji="1" lang="ko-Kore-KR" altLang="en-US" dirty="0">
              <a:solidFill>
                <a:schemeClr val="tx1"/>
              </a:solidFill>
            </a:endParaRPr>
          </a:p>
        </p:txBody>
      </p:sp>
      <p:cxnSp>
        <p:nvCxnSpPr>
          <p:cNvPr id="10" name="직선 연결선[R] 9">
            <a:extLst>
              <a:ext uri="{FF2B5EF4-FFF2-40B4-BE49-F238E27FC236}">
                <a16:creationId xmlns:a16="http://schemas.microsoft.com/office/drawing/2014/main" id="{40263EA4-7A02-28DC-66C6-4D19F754C136}"/>
              </a:ext>
            </a:extLst>
          </p:cNvPr>
          <p:cNvCxnSpPr>
            <a:cxnSpLocks/>
            <a:stCxn id="8" idx="3"/>
            <a:endCxn id="6" idx="2"/>
          </p:cNvCxnSpPr>
          <p:nvPr/>
        </p:nvCxnSpPr>
        <p:spPr>
          <a:xfrm flipV="1">
            <a:off x="1538057" y="1430250"/>
            <a:ext cx="921729" cy="3165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E98B06C-FE7B-B46A-3988-D7152C0489B0}"/>
              </a:ext>
            </a:extLst>
          </p:cNvPr>
          <p:cNvSpPr txBox="1"/>
          <p:nvPr/>
        </p:nvSpPr>
        <p:spPr>
          <a:xfrm>
            <a:off x="295130" y="532275"/>
            <a:ext cx="2670347" cy="369332"/>
          </a:xfrm>
          <a:prstGeom prst="rect">
            <a:avLst/>
          </a:prstGeom>
          <a:noFill/>
        </p:spPr>
        <p:txBody>
          <a:bodyPr wrap="square">
            <a:spAutoFit/>
          </a:bodyPr>
          <a:lstStyle/>
          <a:p>
            <a:r>
              <a:rPr lang="en-US" altLang="ko-Kore-KR" dirty="0">
                <a:sym typeface="Wingdings" pitchFamily="2" charset="2"/>
              </a:rPr>
              <a:t>CR : module </a:t>
            </a:r>
            <a:r>
              <a:rPr lang="ko-Kore-KR" altLang="en-US" dirty="0">
                <a:sym typeface="Wingdings" pitchFamily="2" charset="2"/>
              </a:rPr>
              <a:t>상의 </a:t>
            </a:r>
            <a:r>
              <a:rPr lang="en-US" altLang="ko-Kore-KR" dirty="0">
                <a:sym typeface="Wingdings" pitchFamily="2" charset="2"/>
              </a:rPr>
              <a:t>1</a:t>
            </a:r>
            <a:r>
              <a:rPr lang="en-US" altLang="ko-KR" dirty="0">
                <a:sym typeface="Wingdings" pitchFamily="2" charset="2"/>
              </a:rPr>
              <a:t>:multi</a:t>
            </a:r>
            <a:endParaRPr lang="en-US" altLang="ko-Kore-KR" dirty="0"/>
          </a:p>
        </p:txBody>
      </p:sp>
      <p:cxnSp>
        <p:nvCxnSpPr>
          <p:cNvPr id="22" name="직선 연결선[R] 21">
            <a:extLst>
              <a:ext uri="{FF2B5EF4-FFF2-40B4-BE49-F238E27FC236}">
                <a16:creationId xmlns:a16="http://schemas.microsoft.com/office/drawing/2014/main" id="{23D9E190-02D6-B732-E77C-670AE68BD7E6}"/>
              </a:ext>
            </a:extLst>
          </p:cNvPr>
          <p:cNvCxnSpPr>
            <a:cxnSpLocks/>
            <a:stCxn id="86" idx="3"/>
            <a:endCxn id="90" idx="2"/>
          </p:cNvCxnSpPr>
          <p:nvPr/>
        </p:nvCxnSpPr>
        <p:spPr>
          <a:xfrm>
            <a:off x="6628710" y="1384478"/>
            <a:ext cx="977233" cy="4861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8BAD298-2EBB-839D-F95A-D36454BFCBC9}"/>
              </a:ext>
            </a:extLst>
          </p:cNvPr>
          <p:cNvSpPr txBox="1"/>
          <p:nvPr/>
        </p:nvSpPr>
        <p:spPr>
          <a:xfrm>
            <a:off x="4883553" y="532275"/>
            <a:ext cx="3889575" cy="369332"/>
          </a:xfrm>
          <a:prstGeom prst="rect">
            <a:avLst/>
          </a:prstGeom>
          <a:noFill/>
        </p:spPr>
        <p:txBody>
          <a:bodyPr wrap="square">
            <a:spAutoFit/>
          </a:bodyPr>
          <a:lstStyle/>
          <a:p>
            <a:r>
              <a:rPr lang="ko-Kore-KR" altLang="en-US" dirty="0"/>
              <a:t>하나의 모듈이 어려 </a:t>
            </a:r>
            <a:r>
              <a:rPr lang="en-US" altLang="ko-Kore-KR" dirty="0"/>
              <a:t>CRs </a:t>
            </a:r>
            <a:r>
              <a:rPr lang="ko-Kore-KR" altLang="en-US" dirty="0"/>
              <a:t>담당</a:t>
            </a:r>
            <a:endParaRPr lang="en-US" altLang="ko-Kore-KR" dirty="0"/>
          </a:p>
        </p:txBody>
      </p:sp>
      <p:cxnSp>
        <p:nvCxnSpPr>
          <p:cNvPr id="28" name="직선 연결선[R] 27">
            <a:extLst>
              <a:ext uri="{FF2B5EF4-FFF2-40B4-BE49-F238E27FC236}">
                <a16:creationId xmlns:a16="http://schemas.microsoft.com/office/drawing/2014/main" id="{376B3F19-A170-F7D7-E7E3-4A0702B54B7A}"/>
              </a:ext>
            </a:extLst>
          </p:cNvPr>
          <p:cNvCxnSpPr>
            <a:cxnSpLocks/>
            <a:stCxn id="87" idx="3"/>
            <a:endCxn id="90" idx="2"/>
          </p:cNvCxnSpPr>
          <p:nvPr/>
        </p:nvCxnSpPr>
        <p:spPr>
          <a:xfrm flipV="1">
            <a:off x="6628710" y="1870644"/>
            <a:ext cx="977233" cy="4081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그룹 77">
            <a:extLst>
              <a:ext uri="{FF2B5EF4-FFF2-40B4-BE49-F238E27FC236}">
                <a16:creationId xmlns:a16="http://schemas.microsoft.com/office/drawing/2014/main" id="{AC8BF75F-89F2-221E-5929-E04FB4394A80}"/>
              </a:ext>
            </a:extLst>
          </p:cNvPr>
          <p:cNvGrpSpPr/>
          <p:nvPr/>
        </p:nvGrpSpPr>
        <p:grpSpPr>
          <a:xfrm>
            <a:off x="4719564" y="3897213"/>
            <a:ext cx="4346554" cy="2112510"/>
            <a:chOff x="72642" y="4272481"/>
            <a:chExt cx="4346554" cy="2112510"/>
          </a:xfrm>
        </p:grpSpPr>
        <p:cxnSp>
          <p:nvCxnSpPr>
            <p:cNvPr id="11" name="직선 연결선[R] 10">
              <a:extLst>
                <a:ext uri="{FF2B5EF4-FFF2-40B4-BE49-F238E27FC236}">
                  <a16:creationId xmlns:a16="http://schemas.microsoft.com/office/drawing/2014/main" id="{BDC3BF76-4738-BB6E-FEB8-E36E2F7FB1D0}"/>
                </a:ext>
              </a:extLst>
            </p:cNvPr>
            <p:cNvCxnSpPr>
              <a:cxnSpLocks/>
              <a:stCxn id="38" idx="4"/>
              <a:endCxn id="50" idx="0"/>
            </p:cNvCxnSpPr>
            <p:nvPr/>
          </p:nvCxnSpPr>
          <p:spPr>
            <a:xfrm>
              <a:off x="2128463" y="5421608"/>
              <a:ext cx="1952193" cy="286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타원 35">
              <a:extLst>
                <a:ext uri="{FF2B5EF4-FFF2-40B4-BE49-F238E27FC236}">
                  <a16:creationId xmlns:a16="http://schemas.microsoft.com/office/drawing/2014/main" id="{1DC51DA4-085C-C45D-487E-77A46CA0290D}"/>
                </a:ext>
              </a:extLst>
            </p:cNvPr>
            <p:cNvSpPr/>
            <p:nvPr/>
          </p:nvSpPr>
          <p:spPr>
            <a:xfrm>
              <a:off x="72642"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11</a:t>
              </a:r>
              <a:endParaRPr kumimoji="1" lang="ko-Kore-KR" altLang="en-US" dirty="0">
                <a:solidFill>
                  <a:schemeClr val="tx1"/>
                </a:solidFill>
              </a:endParaRPr>
            </a:p>
          </p:txBody>
        </p:sp>
        <p:sp>
          <p:nvSpPr>
            <p:cNvPr id="38" name="타원 37">
              <a:extLst>
                <a:ext uri="{FF2B5EF4-FFF2-40B4-BE49-F238E27FC236}">
                  <a16:creationId xmlns:a16="http://schemas.microsoft.com/office/drawing/2014/main" id="{7158A5D6-44CC-B3FC-B862-E5A0F13A3711}"/>
                </a:ext>
              </a:extLst>
            </p:cNvPr>
            <p:cNvSpPr/>
            <p:nvPr/>
          </p:nvSpPr>
          <p:spPr>
            <a:xfrm>
              <a:off x="1553899" y="4272481"/>
              <a:ext cx="1149127" cy="11491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7</a:t>
              </a:r>
              <a:endParaRPr kumimoji="1" lang="ko-Kore-KR" altLang="en-US" baseline="-25000" dirty="0">
                <a:solidFill>
                  <a:schemeClr val="tx1"/>
                </a:solidFill>
              </a:endParaRPr>
            </a:p>
          </p:txBody>
        </p:sp>
        <p:sp>
          <p:nvSpPr>
            <p:cNvPr id="44" name="타원 43">
              <a:extLst>
                <a:ext uri="{FF2B5EF4-FFF2-40B4-BE49-F238E27FC236}">
                  <a16:creationId xmlns:a16="http://schemas.microsoft.com/office/drawing/2014/main" id="{4F71B074-2313-0B7E-1C54-D34EDDB58F4A}"/>
                </a:ext>
              </a:extLst>
            </p:cNvPr>
            <p:cNvSpPr/>
            <p:nvPr/>
          </p:nvSpPr>
          <p:spPr>
            <a:xfrm>
              <a:off x="630782"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12</a:t>
              </a:r>
              <a:endParaRPr kumimoji="1" lang="ko-Kore-KR" altLang="en-US" dirty="0">
                <a:solidFill>
                  <a:schemeClr val="tx1"/>
                </a:solidFill>
              </a:endParaRPr>
            </a:p>
          </p:txBody>
        </p:sp>
        <p:sp>
          <p:nvSpPr>
            <p:cNvPr id="45" name="타원 44">
              <a:extLst>
                <a:ext uri="{FF2B5EF4-FFF2-40B4-BE49-F238E27FC236}">
                  <a16:creationId xmlns:a16="http://schemas.microsoft.com/office/drawing/2014/main" id="{BA67C028-4585-ED45-027D-C82C6974F92A}"/>
                </a:ext>
              </a:extLst>
            </p:cNvPr>
            <p:cNvSpPr/>
            <p:nvPr/>
          </p:nvSpPr>
          <p:spPr>
            <a:xfrm>
              <a:off x="1200798"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13</a:t>
              </a:r>
              <a:endParaRPr kumimoji="1" lang="ko-Kore-KR" altLang="en-US" dirty="0">
                <a:solidFill>
                  <a:schemeClr val="tx1"/>
                </a:solidFill>
              </a:endParaRPr>
            </a:p>
          </p:txBody>
        </p:sp>
        <p:sp>
          <p:nvSpPr>
            <p:cNvPr id="46" name="타원 45">
              <a:extLst>
                <a:ext uri="{FF2B5EF4-FFF2-40B4-BE49-F238E27FC236}">
                  <a16:creationId xmlns:a16="http://schemas.microsoft.com/office/drawing/2014/main" id="{8DDBC9FE-63CF-5260-2C18-D3FBF2E67A27}"/>
                </a:ext>
              </a:extLst>
            </p:cNvPr>
            <p:cNvSpPr/>
            <p:nvPr/>
          </p:nvSpPr>
          <p:spPr>
            <a:xfrm>
              <a:off x="1699561"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14</a:t>
              </a:r>
              <a:endParaRPr kumimoji="1" lang="ko-Kore-KR" altLang="en-US" dirty="0">
                <a:solidFill>
                  <a:schemeClr val="tx1"/>
                </a:solidFill>
              </a:endParaRPr>
            </a:p>
          </p:txBody>
        </p:sp>
        <p:sp>
          <p:nvSpPr>
            <p:cNvPr id="47" name="타원 46">
              <a:extLst>
                <a:ext uri="{FF2B5EF4-FFF2-40B4-BE49-F238E27FC236}">
                  <a16:creationId xmlns:a16="http://schemas.microsoft.com/office/drawing/2014/main" id="{BB50DDB4-4009-1887-98FE-4CEFCE3D7509}"/>
                </a:ext>
              </a:extLst>
            </p:cNvPr>
            <p:cNvSpPr/>
            <p:nvPr/>
          </p:nvSpPr>
          <p:spPr>
            <a:xfrm>
              <a:off x="2222076"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15</a:t>
              </a:r>
              <a:endParaRPr kumimoji="1" lang="ko-Kore-KR" altLang="en-US" dirty="0">
                <a:solidFill>
                  <a:schemeClr val="tx1"/>
                </a:solidFill>
              </a:endParaRPr>
            </a:p>
          </p:txBody>
        </p:sp>
        <p:sp>
          <p:nvSpPr>
            <p:cNvPr id="48" name="타원 47">
              <a:extLst>
                <a:ext uri="{FF2B5EF4-FFF2-40B4-BE49-F238E27FC236}">
                  <a16:creationId xmlns:a16="http://schemas.microsoft.com/office/drawing/2014/main" id="{1DE5849E-F4E0-A438-874D-7A7C451542FE}"/>
                </a:ext>
              </a:extLst>
            </p:cNvPr>
            <p:cNvSpPr/>
            <p:nvPr/>
          </p:nvSpPr>
          <p:spPr>
            <a:xfrm>
              <a:off x="2756465"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16</a:t>
              </a:r>
              <a:endParaRPr kumimoji="1" lang="ko-Kore-KR" altLang="en-US" dirty="0">
                <a:solidFill>
                  <a:schemeClr val="tx1"/>
                </a:solidFill>
              </a:endParaRPr>
            </a:p>
          </p:txBody>
        </p:sp>
        <p:sp>
          <p:nvSpPr>
            <p:cNvPr id="49" name="타원 48">
              <a:extLst>
                <a:ext uri="{FF2B5EF4-FFF2-40B4-BE49-F238E27FC236}">
                  <a16:creationId xmlns:a16="http://schemas.microsoft.com/office/drawing/2014/main" id="{2BDDCB33-28A5-5927-625D-FE25BC36FC35}"/>
                </a:ext>
              </a:extLst>
            </p:cNvPr>
            <p:cNvSpPr/>
            <p:nvPr/>
          </p:nvSpPr>
          <p:spPr>
            <a:xfrm>
              <a:off x="3255228"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17</a:t>
              </a:r>
              <a:endParaRPr kumimoji="1" lang="ko-Kore-KR" altLang="en-US" dirty="0">
                <a:solidFill>
                  <a:schemeClr val="tx1"/>
                </a:solidFill>
              </a:endParaRPr>
            </a:p>
          </p:txBody>
        </p:sp>
        <p:sp>
          <p:nvSpPr>
            <p:cNvPr id="50" name="타원 49">
              <a:extLst>
                <a:ext uri="{FF2B5EF4-FFF2-40B4-BE49-F238E27FC236}">
                  <a16:creationId xmlns:a16="http://schemas.microsoft.com/office/drawing/2014/main" id="{21E2428C-9AF6-AB7C-02AE-EE55F8C3D295}"/>
                </a:ext>
              </a:extLst>
            </p:cNvPr>
            <p:cNvSpPr/>
            <p:nvPr/>
          </p:nvSpPr>
          <p:spPr>
            <a:xfrm>
              <a:off x="3742116"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18</a:t>
              </a:r>
              <a:endParaRPr kumimoji="1" lang="ko-Kore-KR" altLang="en-US" dirty="0">
                <a:solidFill>
                  <a:schemeClr val="tx1"/>
                </a:solidFill>
              </a:endParaRPr>
            </a:p>
          </p:txBody>
        </p:sp>
        <p:cxnSp>
          <p:nvCxnSpPr>
            <p:cNvPr id="53" name="직선 연결선[R] 52">
              <a:extLst>
                <a:ext uri="{FF2B5EF4-FFF2-40B4-BE49-F238E27FC236}">
                  <a16:creationId xmlns:a16="http://schemas.microsoft.com/office/drawing/2014/main" id="{10AA0071-1041-4BA7-B4B9-2909F960835D}"/>
                </a:ext>
              </a:extLst>
            </p:cNvPr>
            <p:cNvCxnSpPr>
              <a:cxnSpLocks/>
              <a:stCxn id="38" idx="4"/>
              <a:endCxn id="36" idx="0"/>
            </p:cNvCxnSpPr>
            <p:nvPr/>
          </p:nvCxnSpPr>
          <p:spPr>
            <a:xfrm flipH="1">
              <a:off x="411182" y="5421608"/>
              <a:ext cx="1717281" cy="286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직선 연결선[R] 56">
            <a:extLst>
              <a:ext uri="{FF2B5EF4-FFF2-40B4-BE49-F238E27FC236}">
                <a16:creationId xmlns:a16="http://schemas.microsoft.com/office/drawing/2014/main" id="{96638403-FD21-4327-AC22-0314E272F2B6}"/>
              </a:ext>
            </a:extLst>
          </p:cNvPr>
          <p:cNvCxnSpPr>
            <a:cxnSpLocks/>
            <a:stCxn id="8" idx="3"/>
            <a:endCxn id="7" idx="2"/>
          </p:cNvCxnSpPr>
          <p:nvPr/>
        </p:nvCxnSpPr>
        <p:spPr>
          <a:xfrm>
            <a:off x="1538057" y="1746842"/>
            <a:ext cx="921729" cy="4853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직선 연결선[R] 75">
            <a:extLst>
              <a:ext uri="{FF2B5EF4-FFF2-40B4-BE49-F238E27FC236}">
                <a16:creationId xmlns:a16="http://schemas.microsoft.com/office/drawing/2014/main" id="{3D9A3C51-F1EB-6AD5-CC9F-841DF99B4942}"/>
              </a:ext>
            </a:extLst>
          </p:cNvPr>
          <p:cNvCxnSpPr>
            <a:cxnSpLocks/>
          </p:cNvCxnSpPr>
          <p:nvPr/>
        </p:nvCxnSpPr>
        <p:spPr>
          <a:xfrm>
            <a:off x="0" y="2769152"/>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D9FD1EF-667A-103A-4C77-01DD1962D7AB}"/>
              </a:ext>
            </a:extLst>
          </p:cNvPr>
          <p:cNvSpPr txBox="1"/>
          <p:nvPr/>
        </p:nvSpPr>
        <p:spPr>
          <a:xfrm>
            <a:off x="295129" y="120293"/>
            <a:ext cx="7310814" cy="369332"/>
          </a:xfrm>
          <a:prstGeom prst="rect">
            <a:avLst/>
          </a:prstGeom>
          <a:noFill/>
        </p:spPr>
        <p:txBody>
          <a:bodyPr wrap="square">
            <a:spAutoFit/>
          </a:bodyPr>
          <a:lstStyle/>
          <a:p>
            <a:r>
              <a:rPr lang="en-US" altLang="ko-Kore-KR" b="1" dirty="0">
                <a:sym typeface="Wingdings" pitchFamily="2" charset="2"/>
              </a:rPr>
              <a:t>Module relationship is much more complex. [</a:t>
            </a:r>
            <a:r>
              <a:rPr lang="ko-Kore-KR" altLang="en-US" b="1" dirty="0">
                <a:sym typeface="Wingdings" pitchFamily="2" charset="2"/>
              </a:rPr>
              <a:t>기존의 </a:t>
            </a:r>
            <a:r>
              <a:rPr lang="en-US" altLang="ko-Kore-KR" b="1" dirty="0">
                <a:sym typeface="Wingdings" pitchFamily="2" charset="2"/>
              </a:rPr>
              <a:t>UPC</a:t>
            </a:r>
            <a:r>
              <a:rPr lang="ko-Kore-KR" altLang="en-US" b="1" dirty="0">
                <a:sym typeface="Wingdings" pitchFamily="2" charset="2"/>
              </a:rPr>
              <a:t>의 한계</a:t>
            </a:r>
            <a:r>
              <a:rPr lang="en-US" altLang="ko-Kore-KR" b="1" dirty="0">
                <a:sym typeface="Wingdings" pitchFamily="2" charset="2"/>
              </a:rPr>
              <a:t>]</a:t>
            </a:r>
            <a:endParaRPr lang="en-US" altLang="ko-Kore-KR" b="1" dirty="0"/>
          </a:p>
        </p:txBody>
      </p:sp>
      <p:sp>
        <p:nvSpPr>
          <p:cNvPr id="86" name="직사각형 85">
            <a:extLst>
              <a:ext uri="{FF2B5EF4-FFF2-40B4-BE49-F238E27FC236}">
                <a16:creationId xmlns:a16="http://schemas.microsoft.com/office/drawing/2014/main" id="{967DE19F-09B1-B3A7-2BB4-1A79FF3950C8}"/>
              </a:ext>
            </a:extLst>
          </p:cNvPr>
          <p:cNvSpPr/>
          <p:nvPr/>
        </p:nvSpPr>
        <p:spPr>
          <a:xfrm>
            <a:off x="5693621" y="1056606"/>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CR1</a:t>
            </a:r>
            <a:endParaRPr kumimoji="1" lang="ko-Kore-KR" altLang="en-US" dirty="0">
              <a:solidFill>
                <a:schemeClr val="tx1"/>
              </a:solidFill>
            </a:endParaRPr>
          </a:p>
        </p:txBody>
      </p:sp>
      <p:sp>
        <p:nvSpPr>
          <p:cNvPr id="87" name="직사각형 86">
            <a:extLst>
              <a:ext uri="{FF2B5EF4-FFF2-40B4-BE49-F238E27FC236}">
                <a16:creationId xmlns:a16="http://schemas.microsoft.com/office/drawing/2014/main" id="{AACADB95-A17C-903F-3474-A19575341200}"/>
              </a:ext>
            </a:extLst>
          </p:cNvPr>
          <p:cNvSpPr/>
          <p:nvPr/>
        </p:nvSpPr>
        <p:spPr>
          <a:xfrm>
            <a:off x="5693621" y="1950909"/>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CR2</a:t>
            </a:r>
            <a:endParaRPr kumimoji="1" lang="ko-Kore-KR" altLang="en-US" dirty="0">
              <a:solidFill>
                <a:schemeClr val="tx1"/>
              </a:solidFill>
            </a:endParaRPr>
          </a:p>
        </p:txBody>
      </p:sp>
      <p:sp>
        <p:nvSpPr>
          <p:cNvPr id="90" name="타원 89">
            <a:extLst>
              <a:ext uri="{FF2B5EF4-FFF2-40B4-BE49-F238E27FC236}">
                <a16:creationId xmlns:a16="http://schemas.microsoft.com/office/drawing/2014/main" id="{4ED6EBD2-E72A-4D41-710E-D41309D5BD02}"/>
              </a:ext>
            </a:extLst>
          </p:cNvPr>
          <p:cNvSpPr/>
          <p:nvPr/>
        </p:nvSpPr>
        <p:spPr>
          <a:xfrm>
            <a:off x="7605943" y="1542772"/>
            <a:ext cx="655744" cy="6557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103" name="타원 102">
            <a:extLst>
              <a:ext uri="{FF2B5EF4-FFF2-40B4-BE49-F238E27FC236}">
                <a16:creationId xmlns:a16="http://schemas.microsoft.com/office/drawing/2014/main" id="{CB17D779-E76B-0837-7A71-EBCC6478E4B6}"/>
              </a:ext>
            </a:extLst>
          </p:cNvPr>
          <p:cNvSpPr/>
          <p:nvPr/>
        </p:nvSpPr>
        <p:spPr>
          <a:xfrm>
            <a:off x="137374" y="4503200"/>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1</a:t>
            </a:r>
            <a:endParaRPr kumimoji="1" lang="ko-Kore-KR" altLang="en-US" baseline="-25000" dirty="0">
              <a:solidFill>
                <a:schemeClr val="tx1"/>
              </a:solidFill>
            </a:endParaRPr>
          </a:p>
        </p:txBody>
      </p:sp>
      <p:sp>
        <p:nvSpPr>
          <p:cNvPr id="104" name="타원 103">
            <a:extLst>
              <a:ext uri="{FF2B5EF4-FFF2-40B4-BE49-F238E27FC236}">
                <a16:creationId xmlns:a16="http://schemas.microsoft.com/office/drawing/2014/main" id="{60EB33D6-D941-5D4A-844D-016F02E2A1A4}"/>
              </a:ext>
            </a:extLst>
          </p:cNvPr>
          <p:cNvSpPr/>
          <p:nvPr/>
        </p:nvSpPr>
        <p:spPr>
          <a:xfrm>
            <a:off x="162009" y="5226594"/>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2</a:t>
            </a:r>
            <a:endParaRPr kumimoji="1" lang="ko-Kore-KR" altLang="en-US" dirty="0">
              <a:solidFill>
                <a:schemeClr val="tx1"/>
              </a:solidFill>
            </a:endParaRPr>
          </a:p>
        </p:txBody>
      </p:sp>
      <p:sp>
        <p:nvSpPr>
          <p:cNvPr id="105" name="타원 104">
            <a:extLst>
              <a:ext uri="{FF2B5EF4-FFF2-40B4-BE49-F238E27FC236}">
                <a16:creationId xmlns:a16="http://schemas.microsoft.com/office/drawing/2014/main" id="{62D4B073-0E0B-212B-EA6C-056F33A245A7}"/>
              </a:ext>
            </a:extLst>
          </p:cNvPr>
          <p:cNvSpPr/>
          <p:nvPr/>
        </p:nvSpPr>
        <p:spPr>
          <a:xfrm>
            <a:off x="809131" y="5710726"/>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3</a:t>
            </a:r>
            <a:endParaRPr kumimoji="1" lang="ko-Kore-KR" altLang="en-US" dirty="0">
              <a:solidFill>
                <a:schemeClr val="tx1"/>
              </a:solidFill>
            </a:endParaRPr>
          </a:p>
        </p:txBody>
      </p:sp>
      <p:sp>
        <p:nvSpPr>
          <p:cNvPr id="106" name="타원 105">
            <a:extLst>
              <a:ext uri="{FF2B5EF4-FFF2-40B4-BE49-F238E27FC236}">
                <a16:creationId xmlns:a16="http://schemas.microsoft.com/office/drawing/2014/main" id="{6DEFA80C-9A19-2875-C8BA-3BA6AAB46A93}"/>
              </a:ext>
            </a:extLst>
          </p:cNvPr>
          <p:cNvSpPr/>
          <p:nvPr/>
        </p:nvSpPr>
        <p:spPr>
          <a:xfrm>
            <a:off x="1605892" y="5700052"/>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4</a:t>
            </a:r>
            <a:endParaRPr kumimoji="1" lang="ko-Kore-KR" altLang="en-US" baseline="-25000" dirty="0">
              <a:solidFill>
                <a:schemeClr val="tx1"/>
              </a:solidFill>
            </a:endParaRPr>
          </a:p>
        </p:txBody>
      </p:sp>
      <p:sp>
        <p:nvSpPr>
          <p:cNvPr id="107" name="타원 106">
            <a:extLst>
              <a:ext uri="{FF2B5EF4-FFF2-40B4-BE49-F238E27FC236}">
                <a16:creationId xmlns:a16="http://schemas.microsoft.com/office/drawing/2014/main" id="{56927090-1EFF-BFA1-F291-6CA92EBC50A8}"/>
              </a:ext>
            </a:extLst>
          </p:cNvPr>
          <p:cNvSpPr/>
          <p:nvPr/>
        </p:nvSpPr>
        <p:spPr>
          <a:xfrm>
            <a:off x="2427293" y="5700052"/>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5</a:t>
            </a:r>
            <a:endParaRPr kumimoji="1" lang="ko-Kore-KR" altLang="en-US" dirty="0">
              <a:solidFill>
                <a:schemeClr val="tx1"/>
              </a:solidFill>
            </a:endParaRPr>
          </a:p>
        </p:txBody>
      </p:sp>
      <p:sp>
        <p:nvSpPr>
          <p:cNvPr id="108" name="타원 107">
            <a:extLst>
              <a:ext uri="{FF2B5EF4-FFF2-40B4-BE49-F238E27FC236}">
                <a16:creationId xmlns:a16="http://schemas.microsoft.com/office/drawing/2014/main" id="{C79A7FFB-0DD8-7571-64B7-0A0B10059E83}"/>
              </a:ext>
            </a:extLst>
          </p:cNvPr>
          <p:cNvSpPr/>
          <p:nvPr/>
        </p:nvSpPr>
        <p:spPr>
          <a:xfrm>
            <a:off x="3262839" y="5318149"/>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6</a:t>
            </a:r>
            <a:endParaRPr kumimoji="1" lang="ko-Kore-KR" altLang="en-US" dirty="0">
              <a:solidFill>
                <a:schemeClr val="tx1"/>
              </a:solidFill>
            </a:endParaRPr>
          </a:p>
        </p:txBody>
      </p:sp>
      <p:sp>
        <p:nvSpPr>
          <p:cNvPr id="109" name="모서리가 둥근 직사각형 108">
            <a:extLst>
              <a:ext uri="{FF2B5EF4-FFF2-40B4-BE49-F238E27FC236}">
                <a16:creationId xmlns:a16="http://schemas.microsoft.com/office/drawing/2014/main" id="{061710E7-9E72-1F9C-6F33-6D4C2EDF1B8C}"/>
              </a:ext>
            </a:extLst>
          </p:cNvPr>
          <p:cNvSpPr/>
          <p:nvPr/>
        </p:nvSpPr>
        <p:spPr>
          <a:xfrm>
            <a:off x="948890" y="5061917"/>
            <a:ext cx="2131899" cy="5124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ysClr val="windowText" lastClr="000000"/>
                </a:solidFill>
              </a:rPr>
              <a:t>Product A</a:t>
            </a:r>
            <a:endParaRPr kumimoji="1" lang="ko-Kore-KR" altLang="en-US" dirty="0">
              <a:solidFill>
                <a:sysClr val="windowText" lastClr="000000"/>
              </a:solidFill>
            </a:endParaRPr>
          </a:p>
        </p:txBody>
      </p:sp>
      <p:sp>
        <p:nvSpPr>
          <p:cNvPr id="110" name="타원 109">
            <a:extLst>
              <a:ext uri="{FF2B5EF4-FFF2-40B4-BE49-F238E27FC236}">
                <a16:creationId xmlns:a16="http://schemas.microsoft.com/office/drawing/2014/main" id="{7373CD40-B685-6468-C980-8FBDF1463F82}"/>
              </a:ext>
            </a:extLst>
          </p:cNvPr>
          <p:cNvSpPr/>
          <p:nvPr/>
        </p:nvSpPr>
        <p:spPr>
          <a:xfrm>
            <a:off x="1925323" y="4082766"/>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k</a:t>
            </a:r>
            <a:endParaRPr kumimoji="1" lang="ko-Kore-KR" altLang="en-US" dirty="0">
              <a:solidFill>
                <a:schemeClr val="tx1"/>
              </a:solidFill>
            </a:endParaRPr>
          </a:p>
        </p:txBody>
      </p:sp>
      <p:sp>
        <p:nvSpPr>
          <p:cNvPr id="111" name="타원 110">
            <a:extLst>
              <a:ext uri="{FF2B5EF4-FFF2-40B4-BE49-F238E27FC236}">
                <a16:creationId xmlns:a16="http://schemas.microsoft.com/office/drawing/2014/main" id="{784FB818-C086-1CBC-648F-5D83427066D8}"/>
              </a:ext>
            </a:extLst>
          </p:cNvPr>
          <p:cNvSpPr/>
          <p:nvPr/>
        </p:nvSpPr>
        <p:spPr>
          <a:xfrm>
            <a:off x="3268704" y="4588697"/>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7</a:t>
            </a:r>
            <a:endParaRPr kumimoji="1" lang="ko-Kore-KR" altLang="en-US" dirty="0">
              <a:solidFill>
                <a:schemeClr val="tx1"/>
              </a:solidFill>
            </a:endParaRPr>
          </a:p>
        </p:txBody>
      </p:sp>
      <p:sp>
        <p:nvSpPr>
          <p:cNvPr id="112" name="타원 111">
            <a:extLst>
              <a:ext uri="{FF2B5EF4-FFF2-40B4-BE49-F238E27FC236}">
                <a16:creationId xmlns:a16="http://schemas.microsoft.com/office/drawing/2014/main" id="{0C399E76-47C8-6BEC-C810-201077D6DC19}"/>
              </a:ext>
            </a:extLst>
          </p:cNvPr>
          <p:cNvSpPr/>
          <p:nvPr/>
        </p:nvSpPr>
        <p:spPr>
          <a:xfrm>
            <a:off x="847810" y="4051719"/>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M3</a:t>
            </a:r>
            <a:endParaRPr kumimoji="1" lang="ko-Kore-KR" altLang="en-US" dirty="0">
              <a:solidFill>
                <a:schemeClr val="tx1"/>
              </a:solidFill>
            </a:endParaRPr>
          </a:p>
        </p:txBody>
      </p:sp>
      <p:sp>
        <p:nvSpPr>
          <p:cNvPr id="113" name="TextBox 112">
            <a:extLst>
              <a:ext uri="{FF2B5EF4-FFF2-40B4-BE49-F238E27FC236}">
                <a16:creationId xmlns:a16="http://schemas.microsoft.com/office/drawing/2014/main" id="{72A13220-E4D2-ECA4-D754-F74F991605A1}"/>
              </a:ext>
            </a:extLst>
          </p:cNvPr>
          <p:cNvSpPr txBox="1"/>
          <p:nvPr/>
        </p:nvSpPr>
        <p:spPr>
          <a:xfrm>
            <a:off x="2936688" y="4453883"/>
            <a:ext cx="263573" cy="246221"/>
          </a:xfrm>
          <a:prstGeom prst="rect">
            <a:avLst/>
          </a:prstGeom>
          <a:noFill/>
        </p:spPr>
        <p:txBody>
          <a:bodyPr wrap="square" lIns="0" tIns="0" rIns="0" bIns="0" rtlCol="0">
            <a:spAutoFit/>
          </a:bodyPr>
          <a:lstStyle/>
          <a:p>
            <a:pPr algn="l"/>
            <a:r>
              <a:rPr kumimoji="1" lang="en-US" altLang="ko-Kore-KR" sz="1600" spc="-40" dirty="0">
                <a:latin typeface="+mn-ea"/>
              </a:rPr>
              <a:t>…</a:t>
            </a:r>
            <a:endParaRPr kumimoji="1" lang="ko-Kore-KR" altLang="en-US" sz="1600" spc="-40" dirty="0">
              <a:latin typeface="+mn-ea"/>
            </a:endParaRPr>
          </a:p>
        </p:txBody>
      </p:sp>
      <p:cxnSp>
        <p:nvCxnSpPr>
          <p:cNvPr id="114" name="직선 연결선[R] 113">
            <a:extLst>
              <a:ext uri="{FF2B5EF4-FFF2-40B4-BE49-F238E27FC236}">
                <a16:creationId xmlns:a16="http://schemas.microsoft.com/office/drawing/2014/main" id="{98E67EC9-817E-4276-9B91-E42694AE316E}"/>
              </a:ext>
            </a:extLst>
          </p:cNvPr>
          <p:cNvCxnSpPr>
            <a:cxnSpLocks/>
            <a:stCxn id="109" idx="1"/>
          </p:cNvCxnSpPr>
          <p:nvPr/>
        </p:nvCxnSpPr>
        <p:spPr>
          <a:xfrm flipH="1">
            <a:off x="856187" y="5318150"/>
            <a:ext cx="92703" cy="1705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직선 연결선[R] 115">
            <a:extLst>
              <a:ext uri="{FF2B5EF4-FFF2-40B4-BE49-F238E27FC236}">
                <a16:creationId xmlns:a16="http://schemas.microsoft.com/office/drawing/2014/main" id="{8B14BD2B-AEE1-A788-D636-609E6D29BBAF}"/>
              </a:ext>
            </a:extLst>
          </p:cNvPr>
          <p:cNvCxnSpPr>
            <a:cxnSpLocks/>
            <a:stCxn id="103" idx="6"/>
          </p:cNvCxnSpPr>
          <p:nvPr/>
        </p:nvCxnSpPr>
        <p:spPr>
          <a:xfrm>
            <a:off x="814455" y="4841741"/>
            <a:ext cx="171013" cy="271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직선 연결선[R] 118">
            <a:extLst>
              <a:ext uri="{FF2B5EF4-FFF2-40B4-BE49-F238E27FC236}">
                <a16:creationId xmlns:a16="http://schemas.microsoft.com/office/drawing/2014/main" id="{024BE697-5550-122A-11AE-C86759A0223E}"/>
              </a:ext>
            </a:extLst>
          </p:cNvPr>
          <p:cNvCxnSpPr>
            <a:cxnSpLocks/>
            <a:stCxn id="112" idx="4"/>
          </p:cNvCxnSpPr>
          <p:nvPr/>
        </p:nvCxnSpPr>
        <p:spPr>
          <a:xfrm>
            <a:off x="1186351" y="4728800"/>
            <a:ext cx="108025" cy="330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직선 연결선[R] 121">
            <a:extLst>
              <a:ext uri="{FF2B5EF4-FFF2-40B4-BE49-F238E27FC236}">
                <a16:creationId xmlns:a16="http://schemas.microsoft.com/office/drawing/2014/main" id="{E027575C-F124-EF04-E951-8B95530A16B8}"/>
              </a:ext>
            </a:extLst>
          </p:cNvPr>
          <p:cNvCxnSpPr>
            <a:cxnSpLocks/>
            <a:stCxn id="110" idx="4"/>
            <a:endCxn id="109" idx="0"/>
          </p:cNvCxnSpPr>
          <p:nvPr/>
        </p:nvCxnSpPr>
        <p:spPr>
          <a:xfrm flipH="1">
            <a:off x="2014840" y="4759847"/>
            <a:ext cx="249024" cy="3020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직선 연결선[R] 124">
            <a:extLst>
              <a:ext uri="{FF2B5EF4-FFF2-40B4-BE49-F238E27FC236}">
                <a16:creationId xmlns:a16="http://schemas.microsoft.com/office/drawing/2014/main" id="{1A5A6381-8FCF-4531-FF7B-DACEAE043B59}"/>
              </a:ext>
            </a:extLst>
          </p:cNvPr>
          <p:cNvCxnSpPr>
            <a:cxnSpLocks/>
            <a:stCxn id="111" idx="2"/>
          </p:cNvCxnSpPr>
          <p:nvPr/>
        </p:nvCxnSpPr>
        <p:spPr>
          <a:xfrm flipH="1">
            <a:off x="3058875" y="4927238"/>
            <a:ext cx="209829" cy="1765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직선 연결선[R] 127">
            <a:extLst>
              <a:ext uri="{FF2B5EF4-FFF2-40B4-BE49-F238E27FC236}">
                <a16:creationId xmlns:a16="http://schemas.microsoft.com/office/drawing/2014/main" id="{8A221085-8A5A-2247-E3ED-7F247C89187D}"/>
              </a:ext>
            </a:extLst>
          </p:cNvPr>
          <p:cNvCxnSpPr>
            <a:cxnSpLocks/>
            <a:stCxn id="109" idx="3"/>
          </p:cNvCxnSpPr>
          <p:nvPr/>
        </p:nvCxnSpPr>
        <p:spPr>
          <a:xfrm>
            <a:off x="3080789" y="5318150"/>
            <a:ext cx="211081" cy="1705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직선 연결선[R] 131">
            <a:extLst>
              <a:ext uri="{FF2B5EF4-FFF2-40B4-BE49-F238E27FC236}">
                <a16:creationId xmlns:a16="http://schemas.microsoft.com/office/drawing/2014/main" id="{DEFA977A-8468-6578-7E84-F282773C68DF}"/>
              </a:ext>
            </a:extLst>
          </p:cNvPr>
          <p:cNvCxnSpPr>
            <a:cxnSpLocks/>
            <a:endCxn id="107" idx="0"/>
          </p:cNvCxnSpPr>
          <p:nvPr/>
        </p:nvCxnSpPr>
        <p:spPr>
          <a:xfrm>
            <a:off x="2704508" y="5574382"/>
            <a:ext cx="61326" cy="125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직선 연결선[R] 134">
            <a:extLst>
              <a:ext uri="{FF2B5EF4-FFF2-40B4-BE49-F238E27FC236}">
                <a16:creationId xmlns:a16="http://schemas.microsoft.com/office/drawing/2014/main" id="{134AF6D0-A4CB-85FC-00D2-082105831D0E}"/>
              </a:ext>
            </a:extLst>
          </p:cNvPr>
          <p:cNvCxnSpPr>
            <a:cxnSpLocks/>
            <a:stCxn id="109" idx="2"/>
            <a:endCxn id="106" idx="0"/>
          </p:cNvCxnSpPr>
          <p:nvPr/>
        </p:nvCxnSpPr>
        <p:spPr>
          <a:xfrm flipH="1">
            <a:off x="1944433" y="5574382"/>
            <a:ext cx="70407" cy="125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직선 연결선[R] 137">
            <a:extLst>
              <a:ext uri="{FF2B5EF4-FFF2-40B4-BE49-F238E27FC236}">
                <a16:creationId xmlns:a16="http://schemas.microsoft.com/office/drawing/2014/main" id="{CA40C572-D860-9B6A-70B4-B956C401292D}"/>
              </a:ext>
            </a:extLst>
          </p:cNvPr>
          <p:cNvCxnSpPr>
            <a:cxnSpLocks/>
            <a:endCxn id="105" idx="0"/>
          </p:cNvCxnSpPr>
          <p:nvPr/>
        </p:nvCxnSpPr>
        <p:spPr>
          <a:xfrm flipH="1">
            <a:off x="1147672" y="5574382"/>
            <a:ext cx="244981" cy="136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직선 연결선[R] 143">
            <a:extLst>
              <a:ext uri="{FF2B5EF4-FFF2-40B4-BE49-F238E27FC236}">
                <a16:creationId xmlns:a16="http://schemas.microsoft.com/office/drawing/2014/main" id="{4925B2A7-362E-F98A-9ADD-3A7AA05D9DF0}"/>
              </a:ext>
            </a:extLst>
          </p:cNvPr>
          <p:cNvCxnSpPr>
            <a:cxnSpLocks/>
            <a:stCxn id="111" idx="6"/>
            <a:endCxn id="38" idx="1"/>
          </p:cNvCxnSpPr>
          <p:nvPr/>
        </p:nvCxnSpPr>
        <p:spPr>
          <a:xfrm flipV="1">
            <a:off x="3945785" y="4065499"/>
            <a:ext cx="2423322" cy="861739"/>
          </a:xfrm>
          <a:prstGeom prst="line">
            <a:avLst/>
          </a:prstGeom>
          <a:ln w="19050">
            <a:solidFill>
              <a:srgbClr val="949494"/>
            </a:solidFill>
            <a:prstDash val="dash"/>
          </a:ln>
        </p:spPr>
        <p:style>
          <a:lnRef idx="1">
            <a:schemeClr val="accent1"/>
          </a:lnRef>
          <a:fillRef idx="0">
            <a:schemeClr val="accent1"/>
          </a:fillRef>
          <a:effectRef idx="0">
            <a:schemeClr val="accent1"/>
          </a:effectRef>
          <a:fontRef idx="minor">
            <a:schemeClr val="tx1"/>
          </a:fontRef>
        </p:style>
      </p:cxnSp>
      <p:cxnSp>
        <p:nvCxnSpPr>
          <p:cNvPr id="147" name="직선 연결선[R] 146">
            <a:extLst>
              <a:ext uri="{FF2B5EF4-FFF2-40B4-BE49-F238E27FC236}">
                <a16:creationId xmlns:a16="http://schemas.microsoft.com/office/drawing/2014/main" id="{FFE45225-9A9C-9ABB-B9B4-778FBB0B88C5}"/>
              </a:ext>
            </a:extLst>
          </p:cNvPr>
          <p:cNvCxnSpPr>
            <a:cxnSpLocks/>
            <a:stCxn id="111" idx="6"/>
            <a:endCxn id="38" idx="3"/>
          </p:cNvCxnSpPr>
          <p:nvPr/>
        </p:nvCxnSpPr>
        <p:spPr>
          <a:xfrm flipV="1">
            <a:off x="3945785" y="4878054"/>
            <a:ext cx="2423322" cy="49184"/>
          </a:xfrm>
          <a:prstGeom prst="line">
            <a:avLst/>
          </a:prstGeom>
          <a:ln w="19050">
            <a:solidFill>
              <a:srgbClr val="949494"/>
            </a:solidFill>
            <a:prstDash val="dash"/>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D14C342C-5A4B-D566-6A9F-EBE7797D43B9}"/>
              </a:ext>
            </a:extLst>
          </p:cNvPr>
          <p:cNvSpPr txBox="1"/>
          <p:nvPr/>
        </p:nvSpPr>
        <p:spPr>
          <a:xfrm>
            <a:off x="220278" y="3298269"/>
            <a:ext cx="6012295" cy="338554"/>
          </a:xfrm>
          <a:prstGeom prst="rect">
            <a:avLst/>
          </a:prstGeom>
          <a:noFill/>
        </p:spPr>
        <p:txBody>
          <a:bodyPr wrap="square">
            <a:spAutoFit/>
          </a:bodyPr>
          <a:lstStyle/>
          <a:p>
            <a:r>
              <a:rPr lang="en-US" altLang="ko-Kore-KR" sz="1600" dirty="0">
                <a:sym typeface="Wingdings" pitchFamily="2" charset="2"/>
              </a:rPr>
              <a:t>Module instance</a:t>
            </a:r>
            <a:r>
              <a:rPr lang="ko-Kore-KR" altLang="en-US" sz="1600" dirty="0">
                <a:sym typeface="Wingdings" pitchFamily="2" charset="2"/>
              </a:rPr>
              <a:t> 의 다양화</a:t>
            </a:r>
            <a:r>
              <a:rPr lang="en-US" altLang="ko-Kore-KR" sz="1600" dirty="0">
                <a:sym typeface="Wingdings" pitchFamily="2" charset="2"/>
              </a:rPr>
              <a:t> [</a:t>
            </a:r>
            <a:r>
              <a:rPr lang="ko-Kore-KR" altLang="en-US" sz="1600" dirty="0">
                <a:sym typeface="Wingdings" pitchFamily="2" charset="2"/>
              </a:rPr>
              <a:t>소비자 </a:t>
            </a:r>
            <a:r>
              <a:rPr lang="en-US" altLang="ko-Kore-KR" sz="1600" dirty="0">
                <a:sym typeface="Wingdings" pitchFamily="2" charset="2"/>
              </a:rPr>
              <a:t>/ </a:t>
            </a:r>
            <a:r>
              <a:rPr lang="ko-Kore-KR" altLang="en-US" sz="1600" dirty="0">
                <a:sym typeface="Wingdings" pitchFamily="2" charset="2"/>
              </a:rPr>
              <a:t>기술력 </a:t>
            </a:r>
            <a:r>
              <a:rPr lang="en-US" altLang="ko-Kore-KR" sz="1600" dirty="0">
                <a:sym typeface="Wingdings" pitchFamily="2" charset="2"/>
              </a:rPr>
              <a:t>/ </a:t>
            </a:r>
            <a:r>
              <a:rPr lang="ko-Kore-KR" altLang="en-US" sz="1600" dirty="0">
                <a:sym typeface="Wingdings" pitchFamily="2" charset="2"/>
              </a:rPr>
              <a:t>경쟁력</a:t>
            </a:r>
            <a:r>
              <a:rPr lang="en-US" altLang="ko-Kore-KR" sz="1600" dirty="0">
                <a:sym typeface="Wingdings" pitchFamily="2" charset="2"/>
              </a:rPr>
              <a:t>/ </a:t>
            </a:r>
            <a:r>
              <a:rPr lang="ko-Kore-KR" altLang="en-US" sz="1600" dirty="0">
                <a:sym typeface="Wingdings" pitchFamily="2" charset="2"/>
              </a:rPr>
              <a:t>진화</a:t>
            </a:r>
            <a:r>
              <a:rPr lang="en-US" altLang="ko-Kore-KR" sz="1600" dirty="0">
                <a:sym typeface="Wingdings" pitchFamily="2" charset="2"/>
              </a:rPr>
              <a:t>]</a:t>
            </a:r>
            <a:endParaRPr lang="en-US" altLang="ko-Kore-KR" sz="1600" dirty="0"/>
          </a:p>
        </p:txBody>
      </p:sp>
      <p:sp>
        <p:nvSpPr>
          <p:cNvPr id="156" name="TextBox 155">
            <a:extLst>
              <a:ext uri="{FF2B5EF4-FFF2-40B4-BE49-F238E27FC236}">
                <a16:creationId xmlns:a16="http://schemas.microsoft.com/office/drawing/2014/main" id="{C101D36A-7BD9-1DA9-C3BF-2C495C5526E4}"/>
              </a:ext>
            </a:extLst>
          </p:cNvPr>
          <p:cNvSpPr txBox="1"/>
          <p:nvPr/>
        </p:nvSpPr>
        <p:spPr>
          <a:xfrm>
            <a:off x="152774" y="2854508"/>
            <a:ext cx="8848871" cy="369332"/>
          </a:xfrm>
          <a:prstGeom prst="rect">
            <a:avLst/>
          </a:prstGeom>
          <a:noFill/>
        </p:spPr>
        <p:txBody>
          <a:bodyPr wrap="square">
            <a:spAutoFit/>
          </a:bodyPr>
          <a:lstStyle/>
          <a:p>
            <a:r>
              <a:rPr lang="en-US" altLang="ko-Kore-KR" b="1" dirty="0"/>
              <a:t>Module, module instance </a:t>
            </a:r>
            <a:r>
              <a:rPr lang="ko-Kore-KR" altLang="en-US" b="1" dirty="0"/>
              <a:t>의 수 증가 및 복잡성 증가 </a:t>
            </a:r>
            <a:r>
              <a:rPr lang="en-US" altLang="ko-Kore-KR" b="1" dirty="0"/>
              <a:t>[compatibility between module instance]</a:t>
            </a:r>
          </a:p>
        </p:txBody>
      </p:sp>
    </p:spTree>
    <p:extLst>
      <p:ext uri="{BB962C8B-B14F-4D97-AF65-F5344CB8AC3E}">
        <p14:creationId xmlns:p14="http://schemas.microsoft.com/office/powerpoint/2010/main" val="148268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2023. 2. 3.</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12</a:t>
            </a:fld>
            <a:endParaRPr lang="ko-KR" altLang="en-US" dirty="0"/>
          </a:p>
        </p:txBody>
      </p:sp>
      <p:sp>
        <p:nvSpPr>
          <p:cNvPr id="6" name="타원 5">
            <a:extLst>
              <a:ext uri="{FF2B5EF4-FFF2-40B4-BE49-F238E27FC236}">
                <a16:creationId xmlns:a16="http://schemas.microsoft.com/office/drawing/2014/main" id="{8FED05D5-D72C-8D8D-06C7-4D10384A374C}"/>
              </a:ext>
            </a:extLst>
          </p:cNvPr>
          <p:cNvSpPr/>
          <p:nvPr/>
        </p:nvSpPr>
        <p:spPr>
          <a:xfrm>
            <a:off x="2459786" y="1102378"/>
            <a:ext cx="655744" cy="6557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7" name="타원 6">
            <a:extLst>
              <a:ext uri="{FF2B5EF4-FFF2-40B4-BE49-F238E27FC236}">
                <a16:creationId xmlns:a16="http://schemas.microsoft.com/office/drawing/2014/main" id="{EFDA2579-7A4A-10ED-9D0D-3F28BC527629}"/>
              </a:ext>
            </a:extLst>
          </p:cNvPr>
          <p:cNvSpPr/>
          <p:nvPr/>
        </p:nvSpPr>
        <p:spPr>
          <a:xfrm>
            <a:off x="2459786" y="1904544"/>
            <a:ext cx="655204" cy="6552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2</a:t>
            </a:r>
            <a:endParaRPr kumimoji="1" lang="ko-Kore-KR" altLang="en-US" dirty="0">
              <a:solidFill>
                <a:schemeClr val="tx1"/>
              </a:solidFill>
            </a:endParaRPr>
          </a:p>
        </p:txBody>
      </p:sp>
      <p:sp>
        <p:nvSpPr>
          <p:cNvPr id="8" name="직사각형 7">
            <a:extLst>
              <a:ext uri="{FF2B5EF4-FFF2-40B4-BE49-F238E27FC236}">
                <a16:creationId xmlns:a16="http://schemas.microsoft.com/office/drawing/2014/main" id="{070D56EA-B059-D292-6616-63A120B911DD}"/>
              </a:ext>
            </a:extLst>
          </p:cNvPr>
          <p:cNvSpPr/>
          <p:nvPr/>
        </p:nvSpPr>
        <p:spPr>
          <a:xfrm>
            <a:off x="602968" y="1418970"/>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CR1</a:t>
            </a:r>
            <a:endParaRPr kumimoji="1" lang="ko-Kore-KR" altLang="en-US" dirty="0">
              <a:solidFill>
                <a:schemeClr val="tx1"/>
              </a:solidFill>
            </a:endParaRPr>
          </a:p>
        </p:txBody>
      </p:sp>
      <p:cxnSp>
        <p:nvCxnSpPr>
          <p:cNvPr id="10" name="직선 연결선[R] 9">
            <a:extLst>
              <a:ext uri="{FF2B5EF4-FFF2-40B4-BE49-F238E27FC236}">
                <a16:creationId xmlns:a16="http://schemas.microsoft.com/office/drawing/2014/main" id="{40263EA4-7A02-28DC-66C6-4D19F754C136}"/>
              </a:ext>
            </a:extLst>
          </p:cNvPr>
          <p:cNvCxnSpPr>
            <a:cxnSpLocks/>
            <a:stCxn id="8" idx="3"/>
            <a:endCxn id="6" idx="2"/>
          </p:cNvCxnSpPr>
          <p:nvPr/>
        </p:nvCxnSpPr>
        <p:spPr>
          <a:xfrm flipV="1">
            <a:off x="1538057" y="1430250"/>
            <a:ext cx="921729" cy="3165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E98B06C-FE7B-B46A-3988-D7152C0489B0}"/>
              </a:ext>
            </a:extLst>
          </p:cNvPr>
          <p:cNvSpPr txBox="1"/>
          <p:nvPr/>
        </p:nvSpPr>
        <p:spPr>
          <a:xfrm>
            <a:off x="295130" y="532275"/>
            <a:ext cx="2670347" cy="369332"/>
          </a:xfrm>
          <a:prstGeom prst="rect">
            <a:avLst/>
          </a:prstGeom>
          <a:noFill/>
        </p:spPr>
        <p:txBody>
          <a:bodyPr wrap="square">
            <a:spAutoFit/>
          </a:bodyPr>
          <a:lstStyle/>
          <a:p>
            <a:r>
              <a:rPr lang="en-US" altLang="ko-Kore-KR" dirty="0">
                <a:sym typeface="Wingdings" pitchFamily="2" charset="2"/>
              </a:rPr>
              <a:t>CR : module </a:t>
            </a:r>
            <a:r>
              <a:rPr lang="ko-Kore-KR" altLang="en-US" dirty="0">
                <a:sym typeface="Wingdings" pitchFamily="2" charset="2"/>
              </a:rPr>
              <a:t>상의 </a:t>
            </a:r>
            <a:r>
              <a:rPr lang="en-US" altLang="ko-Kore-KR" dirty="0">
                <a:sym typeface="Wingdings" pitchFamily="2" charset="2"/>
              </a:rPr>
              <a:t>1</a:t>
            </a:r>
            <a:r>
              <a:rPr lang="en-US" altLang="ko-KR" dirty="0">
                <a:sym typeface="Wingdings" pitchFamily="2" charset="2"/>
              </a:rPr>
              <a:t>:multi</a:t>
            </a:r>
            <a:endParaRPr lang="en-US" altLang="ko-Kore-KR" dirty="0"/>
          </a:p>
        </p:txBody>
      </p:sp>
      <p:cxnSp>
        <p:nvCxnSpPr>
          <p:cNvPr id="22" name="직선 연결선[R] 21">
            <a:extLst>
              <a:ext uri="{FF2B5EF4-FFF2-40B4-BE49-F238E27FC236}">
                <a16:creationId xmlns:a16="http://schemas.microsoft.com/office/drawing/2014/main" id="{23D9E190-02D6-B732-E77C-670AE68BD7E6}"/>
              </a:ext>
            </a:extLst>
          </p:cNvPr>
          <p:cNvCxnSpPr>
            <a:cxnSpLocks/>
            <a:stCxn id="86" idx="3"/>
            <a:endCxn id="90" idx="2"/>
          </p:cNvCxnSpPr>
          <p:nvPr/>
        </p:nvCxnSpPr>
        <p:spPr>
          <a:xfrm>
            <a:off x="6628710" y="1384478"/>
            <a:ext cx="977233" cy="4861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8BAD298-2EBB-839D-F95A-D36454BFCBC9}"/>
              </a:ext>
            </a:extLst>
          </p:cNvPr>
          <p:cNvSpPr txBox="1"/>
          <p:nvPr/>
        </p:nvSpPr>
        <p:spPr>
          <a:xfrm>
            <a:off x="4883553" y="532275"/>
            <a:ext cx="3889575" cy="369332"/>
          </a:xfrm>
          <a:prstGeom prst="rect">
            <a:avLst/>
          </a:prstGeom>
          <a:noFill/>
        </p:spPr>
        <p:txBody>
          <a:bodyPr wrap="square">
            <a:spAutoFit/>
          </a:bodyPr>
          <a:lstStyle/>
          <a:p>
            <a:r>
              <a:rPr lang="ko-Kore-KR" altLang="en-US" dirty="0"/>
              <a:t>하나의 모듈이 어려 </a:t>
            </a:r>
            <a:r>
              <a:rPr lang="en-US" altLang="ko-Kore-KR" dirty="0"/>
              <a:t>CRs </a:t>
            </a:r>
            <a:r>
              <a:rPr lang="ko-Kore-KR" altLang="en-US" dirty="0"/>
              <a:t>담당</a:t>
            </a:r>
            <a:endParaRPr lang="en-US" altLang="ko-Kore-KR" dirty="0"/>
          </a:p>
        </p:txBody>
      </p:sp>
      <p:cxnSp>
        <p:nvCxnSpPr>
          <p:cNvPr id="28" name="직선 연결선[R] 27">
            <a:extLst>
              <a:ext uri="{FF2B5EF4-FFF2-40B4-BE49-F238E27FC236}">
                <a16:creationId xmlns:a16="http://schemas.microsoft.com/office/drawing/2014/main" id="{376B3F19-A170-F7D7-E7E3-4A0702B54B7A}"/>
              </a:ext>
            </a:extLst>
          </p:cNvPr>
          <p:cNvCxnSpPr>
            <a:cxnSpLocks/>
            <a:stCxn id="87" idx="3"/>
            <a:endCxn id="90" idx="2"/>
          </p:cNvCxnSpPr>
          <p:nvPr/>
        </p:nvCxnSpPr>
        <p:spPr>
          <a:xfrm flipV="1">
            <a:off x="6628710" y="1870644"/>
            <a:ext cx="977233" cy="4081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R] 56">
            <a:extLst>
              <a:ext uri="{FF2B5EF4-FFF2-40B4-BE49-F238E27FC236}">
                <a16:creationId xmlns:a16="http://schemas.microsoft.com/office/drawing/2014/main" id="{96638403-FD21-4327-AC22-0314E272F2B6}"/>
              </a:ext>
            </a:extLst>
          </p:cNvPr>
          <p:cNvCxnSpPr>
            <a:cxnSpLocks/>
            <a:stCxn id="8" idx="3"/>
            <a:endCxn id="7" idx="2"/>
          </p:cNvCxnSpPr>
          <p:nvPr/>
        </p:nvCxnSpPr>
        <p:spPr>
          <a:xfrm>
            <a:off x="1538057" y="1746842"/>
            <a:ext cx="921729" cy="4853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직선 연결선[R] 75">
            <a:extLst>
              <a:ext uri="{FF2B5EF4-FFF2-40B4-BE49-F238E27FC236}">
                <a16:creationId xmlns:a16="http://schemas.microsoft.com/office/drawing/2014/main" id="{3D9A3C51-F1EB-6AD5-CC9F-841DF99B4942}"/>
              </a:ext>
            </a:extLst>
          </p:cNvPr>
          <p:cNvCxnSpPr>
            <a:cxnSpLocks/>
          </p:cNvCxnSpPr>
          <p:nvPr/>
        </p:nvCxnSpPr>
        <p:spPr>
          <a:xfrm>
            <a:off x="0" y="2769152"/>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967DE19F-09B1-B3A7-2BB4-1A79FF3950C8}"/>
              </a:ext>
            </a:extLst>
          </p:cNvPr>
          <p:cNvSpPr/>
          <p:nvPr/>
        </p:nvSpPr>
        <p:spPr>
          <a:xfrm>
            <a:off x="5693621" y="1056606"/>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CR1</a:t>
            </a:r>
            <a:endParaRPr kumimoji="1" lang="ko-Kore-KR" altLang="en-US" dirty="0">
              <a:solidFill>
                <a:schemeClr val="tx1"/>
              </a:solidFill>
            </a:endParaRPr>
          </a:p>
        </p:txBody>
      </p:sp>
      <p:sp>
        <p:nvSpPr>
          <p:cNvPr id="87" name="직사각형 86">
            <a:extLst>
              <a:ext uri="{FF2B5EF4-FFF2-40B4-BE49-F238E27FC236}">
                <a16:creationId xmlns:a16="http://schemas.microsoft.com/office/drawing/2014/main" id="{AACADB95-A17C-903F-3474-A19575341200}"/>
              </a:ext>
            </a:extLst>
          </p:cNvPr>
          <p:cNvSpPr/>
          <p:nvPr/>
        </p:nvSpPr>
        <p:spPr>
          <a:xfrm>
            <a:off x="5693621" y="1950909"/>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CR2</a:t>
            </a:r>
            <a:endParaRPr kumimoji="1" lang="ko-Kore-KR" altLang="en-US" dirty="0">
              <a:solidFill>
                <a:schemeClr val="tx1"/>
              </a:solidFill>
            </a:endParaRPr>
          </a:p>
        </p:txBody>
      </p:sp>
      <p:sp>
        <p:nvSpPr>
          <p:cNvPr id="90" name="타원 89">
            <a:extLst>
              <a:ext uri="{FF2B5EF4-FFF2-40B4-BE49-F238E27FC236}">
                <a16:creationId xmlns:a16="http://schemas.microsoft.com/office/drawing/2014/main" id="{4ED6EBD2-E72A-4D41-710E-D41309D5BD02}"/>
              </a:ext>
            </a:extLst>
          </p:cNvPr>
          <p:cNvSpPr/>
          <p:nvPr/>
        </p:nvSpPr>
        <p:spPr>
          <a:xfrm>
            <a:off x="7605943" y="1542772"/>
            <a:ext cx="655744" cy="6557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99" name="TextBox 98">
            <a:extLst>
              <a:ext uri="{FF2B5EF4-FFF2-40B4-BE49-F238E27FC236}">
                <a16:creationId xmlns:a16="http://schemas.microsoft.com/office/drawing/2014/main" id="{E3FAE36F-39C7-B60A-7E7D-2BE12F9D4D58}"/>
              </a:ext>
            </a:extLst>
          </p:cNvPr>
          <p:cNvSpPr txBox="1"/>
          <p:nvPr/>
        </p:nvSpPr>
        <p:spPr>
          <a:xfrm>
            <a:off x="152774" y="2854508"/>
            <a:ext cx="8848871" cy="369332"/>
          </a:xfrm>
          <a:prstGeom prst="rect">
            <a:avLst/>
          </a:prstGeom>
          <a:noFill/>
        </p:spPr>
        <p:txBody>
          <a:bodyPr wrap="square">
            <a:spAutoFit/>
          </a:bodyPr>
          <a:lstStyle/>
          <a:p>
            <a:r>
              <a:rPr lang="en-US" altLang="ko-Kore-KR" b="1" dirty="0"/>
              <a:t>Module, module instance </a:t>
            </a:r>
            <a:r>
              <a:rPr lang="ko-Kore-KR" altLang="en-US" b="1" dirty="0"/>
              <a:t>의 수 증가 및 복잡성 증가 </a:t>
            </a:r>
            <a:r>
              <a:rPr lang="en-US" altLang="ko-Kore-KR" b="1" dirty="0"/>
              <a:t>[compatibility between module instance]</a:t>
            </a:r>
          </a:p>
        </p:txBody>
      </p:sp>
      <p:grpSp>
        <p:nvGrpSpPr>
          <p:cNvPr id="51" name="그룹 50">
            <a:extLst>
              <a:ext uri="{FF2B5EF4-FFF2-40B4-BE49-F238E27FC236}">
                <a16:creationId xmlns:a16="http://schemas.microsoft.com/office/drawing/2014/main" id="{A32BBE24-98FB-C235-24EA-6FF84E90528A}"/>
              </a:ext>
            </a:extLst>
          </p:cNvPr>
          <p:cNvGrpSpPr/>
          <p:nvPr/>
        </p:nvGrpSpPr>
        <p:grpSpPr>
          <a:xfrm>
            <a:off x="59615" y="3272010"/>
            <a:ext cx="9024770" cy="3312305"/>
            <a:chOff x="1562648" y="357635"/>
            <a:chExt cx="9024770" cy="3312305"/>
          </a:xfrm>
        </p:grpSpPr>
        <p:grpSp>
          <p:nvGrpSpPr>
            <p:cNvPr id="4" name="그룹 3">
              <a:extLst>
                <a:ext uri="{FF2B5EF4-FFF2-40B4-BE49-F238E27FC236}">
                  <a16:creationId xmlns:a16="http://schemas.microsoft.com/office/drawing/2014/main" id="{8792E06E-ED0A-0895-076E-D1F5E900AF1F}"/>
                </a:ext>
              </a:extLst>
            </p:cNvPr>
            <p:cNvGrpSpPr/>
            <p:nvPr/>
          </p:nvGrpSpPr>
          <p:grpSpPr>
            <a:xfrm>
              <a:off x="1562648" y="1338812"/>
              <a:ext cx="6408983" cy="2112511"/>
              <a:chOff x="72642" y="4272481"/>
              <a:chExt cx="6408983" cy="2112511"/>
            </a:xfrm>
          </p:grpSpPr>
          <p:cxnSp>
            <p:nvCxnSpPr>
              <p:cNvPr id="5" name="직선 연결선[R] 4">
                <a:extLst>
                  <a:ext uri="{FF2B5EF4-FFF2-40B4-BE49-F238E27FC236}">
                    <a16:creationId xmlns:a16="http://schemas.microsoft.com/office/drawing/2014/main" id="{E9B23726-3564-8860-A048-F83AB2992B83}"/>
                  </a:ext>
                </a:extLst>
              </p:cNvPr>
              <p:cNvCxnSpPr>
                <a:cxnSpLocks/>
                <a:stCxn id="12" idx="4"/>
                <a:endCxn id="20" idx="0"/>
              </p:cNvCxnSpPr>
              <p:nvPr/>
            </p:nvCxnSpPr>
            <p:spPr>
              <a:xfrm>
                <a:off x="2128463" y="5421608"/>
                <a:ext cx="1952193" cy="286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타원 8">
                <a:extLst>
                  <a:ext uri="{FF2B5EF4-FFF2-40B4-BE49-F238E27FC236}">
                    <a16:creationId xmlns:a16="http://schemas.microsoft.com/office/drawing/2014/main" id="{545768CF-DF3B-6049-AC1D-F8F36FFCBC65}"/>
                  </a:ext>
                </a:extLst>
              </p:cNvPr>
              <p:cNvSpPr/>
              <p:nvPr/>
            </p:nvSpPr>
            <p:spPr>
              <a:xfrm>
                <a:off x="72642"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11</a:t>
                </a:r>
                <a:endParaRPr kumimoji="1" lang="ko-Kore-KR" altLang="en-US" dirty="0">
                  <a:solidFill>
                    <a:schemeClr val="tx1"/>
                  </a:solidFill>
                </a:endParaRPr>
              </a:p>
            </p:txBody>
          </p:sp>
          <p:sp>
            <p:nvSpPr>
              <p:cNvPr id="12" name="타원 11">
                <a:extLst>
                  <a:ext uri="{FF2B5EF4-FFF2-40B4-BE49-F238E27FC236}">
                    <a16:creationId xmlns:a16="http://schemas.microsoft.com/office/drawing/2014/main" id="{616C7A11-FF97-33B7-DC8E-E81C6D607C23}"/>
                  </a:ext>
                </a:extLst>
              </p:cNvPr>
              <p:cNvSpPr/>
              <p:nvPr/>
            </p:nvSpPr>
            <p:spPr>
              <a:xfrm>
                <a:off x="1553899" y="4272481"/>
                <a:ext cx="1149127" cy="11491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13" name="타원 12">
                <a:extLst>
                  <a:ext uri="{FF2B5EF4-FFF2-40B4-BE49-F238E27FC236}">
                    <a16:creationId xmlns:a16="http://schemas.microsoft.com/office/drawing/2014/main" id="{4E4C867D-6BA6-6B2A-5582-A285B4D9EA23}"/>
                  </a:ext>
                </a:extLst>
              </p:cNvPr>
              <p:cNvSpPr/>
              <p:nvPr/>
            </p:nvSpPr>
            <p:spPr>
              <a:xfrm>
                <a:off x="630782"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12</a:t>
                </a:r>
                <a:endParaRPr kumimoji="1" lang="ko-Kore-KR" altLang="en-US" dirty="0">
                  <a:solidFill>
                    <a:schemeClr val="tx1"/>
                  </a:solidFill>
                </a:endParaRPr>
              </a:p>
            </p:txBody>
          </p:sp>
          <p:sp>
            <p:nvSpPr>
              <p:cNvPr id="14" name="타원 13">
                <a:extLst>
                  <a:ext uri="{FF2B5EF4-FFF2-40B4-BE49-F238E27FC236}">
                    <a16:creationId xmlns:a16="http://schemas.microsoft.com/office/drawing/2014/main" id="{204FE155-DEE2-8E88-5514-CA3F01122BD0}"/>
                  </a:ext>
                </a:extLst>
              </p:cNvPr>
              <p:cNvSpPr/>
              <p:nvPr/>
            </p:nvSpPr>
            <p:spPr>
              <a:xfrm>
                <a:off x="1200798"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13</a:t>
                </a:r>
                <a:endParaRPr kumimoji="1" lang="ko-Kore-KR" altLang="en-US" dirty="0">
                  <a:solidFill>
                    <a:schemeClr val="tx1"/>
                  </a:solidFill>
                </a:endParaRPr>
              </a:p>
            </p:txBody>
          </p:sp>
          <p:sp>
            <p:nvSpPr>
              <p:cNvPr id="15" name="타원 14">
                <a:extLst>
                  <a:ext uri="{FF2B5EF4-FFF2-40B4-BE49-F238E27FC236}">
                    <a16:creationId xmlns:a16="http://schemas.microsoft.com/office/drawing/2014/main" id="{8FE1BFD2-5C7A-B930-7057-7F5BF30B668B}"/>
                  </a:ext>
                </a:extLst>
              </p:cNvPr>
              <p:cNvSpPr/>
              <p:nvPr/>
            </p:nvSpPr>
            <p:spPr>
              <a:xfrm>
                <a:off x="1699561"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14</a:t>
                </a:r>
                <a:endParaRPr kumimoji="1" lang="ko-Kore-KR" altLang="en-US" dirty="0">
                  <a:solidFill>
                    <a:schemeClr val="tx1"/>
                  </a:solidFill>
                </a:endParaRPr>
              </a:p>
            </p:txBody>
          </p:sp>
          <p:sp>
            <p:nvSpPr>
              <p:cNvPr id="16" name="타원 15">
                <a:extLst>
                  <a:ext uri="{FF2B5EF4-FFF2-40B4-BE49-F238E27FC236}">
                    <a16:creationId xmlns:a16="http://schemas.microsoft.com/office/drawing/2014/main" id="{6460BA38-52FE-DDFF-39FF-956EF307ABBC}"/>
                  </a:ext>
                </a:extLst>
              </p:cNvPr>
              <p:cNvSpPr/>
              <p:nvPr/>
            </p:nvSpPr>
            <p:spPr>
              <a:xfrm>
                <a:off x="2222076"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15</a:t>
                </a:r>
                <a:endParaRPr kumimoji="1" lang="ko-Kore-KR" altLang="en-US" dirty="0">
                  <a:solidFill>
                    <a:schemeClr val="tx1"/>
                  </a:solidFill>
                </a:endParaRPr>
              </a:p>
            </p:txBody>
          </p:sp>
          <p:sp>
            <p:nvSpPr>
              <p:cNvPr id="17" name="타원 16">
                <a:extLst>
                  <a:ext uri="{FF2B5EF4-FFF2-40B4-BE49-F238E27FC236}">
                    <a16:creationId xmlns:a16="http://schemas.microsoft.com/office/drawing/2014/main" id="{6BE8FA42-0884-3B07-87F8-92DD3C6B6881}"/>
                  </a:ext>
                </a:extLst>
              </p:cNvPr>
              <p:cNvSpPr/>
              <p:nvPr/>
            </p:nvSpPr>
            <p:spPr>
              <a:xfrm>
                <a:off x="2756465"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16</a:t>
                </a:r>
                <a:endParaRPr kumimoji="1" lang="ko-Kore-KR" altLang="en-US" dirty="0">
                  <a:solidFill>
                    <a:schemeClr val="tx1"/>
                  </a:solidFill>
                </a:endParaRPr>
              </a:p>
            </p:txBody>
          </p:sp>
          <p:sp>
            <p:nvSpPr>
              <p:cNvPr id="19" name="타원 18">
                <a:extLst>
                  <a:ext uri="{FF2B5EF4-FFF2-40B4-BE49-F238E27FC236}">
                    <a16:creationId xmlns:a16="http://schemas.microsoft.com/office/drawing/2014/main" id="{502D866A-119E-A0B5-3306-F15BA5E3C161}"/>
                  </a:ext>
                </a:extLst>
              </p:cNvPr>
              <p:cNvSpPr/>
              <p:nvPr/>
            </p:nvSpPr>
            <p:spPr>
              <a:xfrm>
                <a:off x="3255228"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17</a:t>
                </a:r>
                <a:endParaRPr kumimoji="1" lang="ko-Kore-KR" altLang="en-US" dirty="0">
                  <a:solidFill>
                    <a:schemeClr val="tx1"/>
                  </a:solidFill>
                </a:endParaRPr>
              </a:p>
            </p:txBody>
          </p:sp>
          <p:sp>
            <p:nvSpPr>
              <p:cNvPr id="20" name="타원 19">
                <a:extLst>
                  <a:ext uri="{FF2B5EF4-FFF2-40B4-BE49-F238E27FC236}">
                    <a16:creationId xmlns:a16="http://schemas.microsoft.com/office/drawing/2014/main" id="{590C75CF-0FE7-AFF2-A22B-45A028405013}"/>
                  </a:ext>
                </a:extLst>
              </p:cNvPr>
              <p:cNvSpPr/>
              <p:nvPr/>
            </p:nvSpPr>
            <p:spPr>
              <a:xfrm>
                <a:off x="3742116"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18</a:t>
                </a:r>
                <a:endParaRPr kumimoji="1" lang="ko-Kore-KR" altLang="en-US" dirty="0">
                  <a:solidFill>
                    <a:schemeClr val="tx1"/>
                  </a:solidFill>
                </a:endParaRPr>
              </a:p>
            </p:txBody>
          </p:sp>
          <p:cxnSp>
            <p:nvCxnSpPr>
              <p:cNvPr id="21" name="직선 연결선[R] 20">
                <a:extLst>
                  <a:ext uri="{FF2B5EF4-FFF2-40B4-BE49-F238E27FC236}">
                    <a16:creationId xmlns:a16="http://schemas.microsoft.com/office/drawing/2014/main" id="{F0A82F38-00D5-7870-9991-296B25853BC2}"/>
                  </a:ext>
                </a:extLst>
              </p:cNvPr>
              <p:cNvCxnSpPr>
                <a:cxnSpLocks/>
                <a:stCxn id="12" idx="4"/>
                <a:endCxn id="9" idx="0"/>
              </p:cNvCxnSpPr>
              <p:nvPr/>
            </p:nvCxnSpPr>
            <p:spPr>
              <a:xfrm flipH="1">
                <a:off x="411182" y="5421608"/>
                <a:ext cx="1717281" cy="286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타원 22">
                <a:extLst>
                  <a:ext uri="{FF2B5EF4-FFF2-40B4-BE49-F238E27FC236}">
                    <a16:creationId xmlns:a16="http://schemas.microsoft.com/office/drawing/2014/main" id="{752BBF8F-B93C-F71A-2CCA-AF4C6FAF3D44}"/>
                  </a:ext>
                </a:extLst>
              </p:cNvPr>
              <p:cNvSpPr/>
              <p:nvPr/>
            </p:nvSpPr>
            <p:spPr>
              <a:xfrm>
                <a:off x="5332498" y="4328368"/>
                <a:ext cx="1149127" cy="11491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2</a:t>
                </a:r>
                <a:endParaRPr kumimoji="1" lang="ko-Kore-KR" altLang="en-US" dirty="0">
                  <a:solidFill>
                    <a:schemeClr val="tx1"/>
                  </a:solidFill>
                </a:endParaRPr>
              </a:p>
            </p:txBody>
          </p:sp>
          <p:sp>
            <p:nvSpPr>
              <p:cNvPr id="25" name="타원 24">
                <a:extLst>
                  <a:ext uri="{FF2B5EF4-FFF2-40B4-BE49-F238E27FC236}">
                    <a16:creationId xmlns:a16="http://schemas.microsoft.com/office/drawing/2014/main" id="{61460588-4133-FC04-4E80-AF063CF05DB5}"/>
                  </a:ext>
                </a:extLst>
              </p:cNvPr>
              <p:cNvSpPr/>
              <p:nvPr/>
            </p:nvSpPr>
            <p:spPr>
              <a:xfrm>
                <a:off x="5568520" y="5707911"/>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2k</a:t>
                </a:r>
                <a:endParaRPr kumimoji="1" lang="ko-Kore-KR" altLang="en-US" dirty="0">
                  <a:solidFill>
                    <a:schemeClr val="tx1"/>
                  </a:solidFill>
                </a:endParaRPr>
              </a:p>
            </p:txBody>
          </p:sp>
          <p:cxnSp>
            <p:nvCxnSpPr>
              <p:cNvPr id="26" name="직선 연결선[R] 25">
                <a:extLst>
                  <a:ext uri="{FF2B5EF4-FFF2-40B4-BE49-F238E27FC236}">
                    <a16:creationId xmlns:a16="http://schemas.microsoft.com/office/drawing/2014/main" id="{DE1E104A-4E9B-F202-4676-3CF905578A26}"/>
                  </a:ext>
                </a:extLst>
              </p:cNvPr>
              <p:cNvCxnSpPr>
                <a:cxnSpLocks/>
                <a:stCxn id="23" idx="4"/>
                <a:endCxn id="25" idx="0"/>
              </p:cNvCxnSpPr>
              <p:nvPr/>
            </p:nvCxnSpPr>
            <p:spPr>
              <a:xfrm flipH="1">
                <a:off x="5907061" y="5477495"/>
                <a:ext cx="1" cy="230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EA61EA12-F690-39ED-F1B3-2C53958D004E}"/>
                </a:ext>
              </a:extLst>
            </p:cNvPr>
            <p:cNvSpPr txBox="1"/>
            <p:nvPr/>
          </p:nvSpPr>
          <p:spPr>
            <a:xfrm>
              <a:off x="1723311" y="383894"/>
              <a:ext cx="6012295" cy="338554"/>
            </a:xfrm>
            <a:prstGeom prst="rect">
              <a:avLst/>
            </a:prstGeom>
            <a:noFill/>
          </p:spPr>
          <p:txBody>
            <a:bodyPr wrap="square">
              <a:spAutoFit/>
            </a:bodyPr>
            <a:lstStyle/>
            <a:p>
              <a:r>
                <a:rPr lang="en-US" altLang="ko-Kore-KR" sz="1600" dirty="0">
                  <a:sym typeface="Wingdings" pitchFamily="2" charset="2"/>
                </a:rPr>
                <a:t>Module instance</a:t>
              </a:r>
              <a:r>
                <a:rPr lang="ko-Kore-KR" altLang="en-US" sz="1600" dirty="0">
                  <a:sym typeface="Wingdings" pitchFamily="2" charset="2"/>
                </a:rPr>
                <a:t> 의 다양화</a:t>
              </a:r>
              <a:r>
                <a:rPr lang="en-US" altLang="ko-Kore-KR" sz="1600" dirty="0">
                  <a:sym typeface="Wingdings" pitchFamily="2" charset="2"/>
                </a:rPr>
                <a:t> [</a:t>
              </a:r>
              <a:r>
                <a:rPr lang="ko-Kore-KR" altLang="en-US" sz="1600" dirty="0">
                  <a:sym typeface="Wingdings" pitchFamily="2" charset="2"/>
                </a:rPr>
                <a:t>소비자 </a:t>
              </a:r>
              <a:r>
                <a:rPr lang="en-US" altLang="ko-Kore-KR" sz="1600" dirty="0">
                  <a:sym typeface="Wingdings" pitchFamily="2" charset="2"/>
                </a:rPr>
                <a:t>/ </a:t>
              </a:r>
              <a:r>
                <a:rPr lang="ko-Kore-KR" altLang="en-US" sz="1600" dirty="0">
                  <a:sym typeface="Wingdings" pitchFamily="2" charset="2"/>
                </a:rPr>
                <a:t>기술력 </a:t>
              </a:r>
              <a:r>
                <a:rPr lang="en-US" altLang="ko-Kore-KR" sz="1600" dirty="0">
                  <a:sym typeface="Wingdings" pitchFamily="2" charset="2"/>
                </a:rPr>
                <a:t>/ </a:t>
              </a:r>
              <a:r>
                <a:rPr lang="ko-Kore-KR" altLang="en-US" sz="1600" dirty="0">
                  <a:sym typeface="Wingdings" pitchFamily="2" charset="2"/>
                </a:rPr>
                <a:t>경쟁력</a:t>
              </a:r>
              <a:r>
                <a:rPr lang="en-US" altLang="ko-Kore-KR" sz="1600" dirty="0">
                  <a:sym typeface="Wingdings" pitchFamily="2" charset="2"/>
                </a:rPr>
                <a:t>/ </a:t>
              </a:r>
              <a:r>
                <a:rPr lang="ko-Kore-KR" altLang="en-US" sz="1600" dirty="0">
                  <a:sym typeface="Wingdings" pitchFamily="2" charset="2"/>
                </a:rPr>
                <a:t>진화</a:t>
              </a:r>
              <a:r>
                <a:rPr lang="en-US" altLang="ko-Kore-KR" sz="1600" dirty="0">
                  <a:sym typeface="Wingdings" pitchFamily="2" charset="2"/>
                </a:rPr>
                <a:t>]</a:t>
              </a:r>
              <a:endParaRPr lang="en-US" altLang="ko-Kore-KR" sz="1600" dirty="0"/>
            </a:p>
          </p:txBody>
        </p:sp>
        <p:sp>
          <p:nvSpPr>
            <p:cNvPr id="29" name="TextBox 28">
              <a:extLst>
                <a:ext uri="{FF2B5EF4-FFF2-40B4-BE49-F238E27FC236}">
                  <a16:creationId xmlns:a16="http://schemas.microsoft.com/office/drawing/2014/main" id="{3132F75A-622C-4EDC-AA9F-2F2BEB21C003}"/>
                </a:ext>
              </a:extLst>
            </p:cNvPr>
            <p:cNvSpPr txBox="1"/>
            <p:nvPr/>
          </p:nvSpPr>
          <p:spPr>
            <a:xfrm rot="20823453">
              <a:off x="4721201" y="1302174"/>
              <a:ext cx="2700758" cy="369332"/>
            </a:xfrm>
            <a:prstGeom prst="rect">
              <a:avLst/>
            </a:prstGeom>
            <a:noFill/>
          </p:spPr>
          <p:txBody>
            <a:bodyPr wrap="square">
              <a:spAutoFit/>
            </a:bodyPr>
            <a:lstStyle/>
            <a:p>
              <a:r>
                <a:rPr lang="en-US" altLang="ko-Kore-KR" dirty="0">
                  <a:sym typeface="Wingdings" pitchFamily="2" charset="2"/>
                </a:rPr>
                <a:t>Adapt to all M</a:t>
              </a:r>
              <a:r>
                <a:rPr lang="en-US" altLang="ko-Kore-KR" baseline="-25000" dirty="0">
                  <a:sym typeface="Wingdings" pitchFamily="2" charset="2"/>
                </a:rPr>
                <a:t>1</a:t>
              </a:r>
              <a:r>
                <a:rPr lang="en-US" altLang="ko-Kore-KR" dirty="0">
                  <a:sym typeface="Wingdings" pitchFamily="2" charset="2"/>
                </a:rPr>
                <a:t> instance?</a:t>
              </a:r>
              <a:endParaRPr lang="en-US" altLang="ko-Kore-KR" dirty="0"/>
            </a:p>
          </p:txBody>
        </p:sp>
        <p:sp>
          <p:nvSpPr>
            <p:cNvPr id="31" name="위로 구부러진 화살표[C] 30">
              <a:extLst>
                <a:ext uri="{FF2B5EF4-FFF2-40B4-BE49-F238E27FC236}">
                  <a16:creationId xmlns:a16="http://schemas.microsoft.com/office/drawing/2014/main" id="{EBFE713B-63BF-BC53-920E-A446E7002354}"/>
                </a:ext>
              </a:extLst>
            </p:cNvPr>
            <p:cNvSpPr/>
            <p:nvPr/>
          </p:nvSpPr>
          <p:spPr>
            <a:xfrm rot="9694014">
              <a:off x="5205790" y="1870601"/>
              <a:ext cx="1490153" cy="617500"/>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32" name="오른쪽 화살표[R] 31">
              <a:extLst>
                <a:ext uri="{FF2B5EF4-FFF2-40B4-BE49-F238E27FC236}">
                  <a16:creationId xmlns:a16="http://schemas.microsoft.com/office/drawing/2014/main" id="{36F4E832-9023-F3E9-E6FA-8F7FD21E21E2}"/>
                </a:ext>
              </a:extLst>
            </p:cNvPr>
            <p:cNvSpPr/>
            <p:nvPr/>
          </p:nvSpPr>
          <p:spPr>
            <a:xfrm rot="10800000">
              <a:off x="6080244" y="2898931"/>
              <a:ext cx="816532" cy="41106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3" name="타원 32">
              <a:extLst>
                <a:ext uri="{FF2B5EF4-FFF2-40B4-BE49-F238E27FC236}">
                  <a16:creationId xmlns:a16="http://schemas.microsoft.com/office/drawing/2014/main" id="{701B8707-7DCD-D90C-EDDA-A24E70BE5F78}"/>
                </a:ext>
              </a:extLst>
            </p:cNvPr>
            <p:cNvSpPr/>
            <p:nvPr/>
          </p:nvSpPr>
          <p:spPr>
            <a:xfrm>
              <a:off x="8478342" y="1675247"/>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2k</a:t>
              </a:r>
              <a:endParaRPr kumimoji="1" lang="ko-Kore-KR" altLang="en-US" dirty="0">
                <a:solidFill>
                  <a:schemeClr val="tx1"/>
                </a:solidFill>
              </a:endParaRPr>
            </a:p>
          </p:txBody>
        </p:sp>
        <p:sp>
          <p:nvSpPr>
            <p:cNvPr id="34" name="타원 33">
              <a:extLst>
                <a:ext uri="{FF2B5EF4-FFF2-40B4-BE49-F238E27FC236}">
                  <a16:creationId xmlns:a16="http://schemas.microsoft.com/office/drawing/2014/main" id="{74AAEE5A-1542-5BBA-5252-6515F09C693C}"/>
                </a:ext>
              </a:extLst>
            </p:cNvPr>
            <p:cNvSpPr/>
            <p:nvPr/>
          </p:nvSpPr>
          <p:spPr>
            <a:xfrm>
              <a:off x="9665672" y="515715"/>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14</a:t>
              </a:r>
              <a:endParaRPr kumimoji="1" lang="ko-Kore-KR" altLang="en-US" dirty="0">
                <a:solidFill>
                  <a:schemeClr val="tx1"/>
                </a:solidFill>
              </a:endParaRPr>
            </a:p>
          </p:txBody>
        </p:sp>
        <p:sp>
          <p:nvSpPr>
            <p:cNvPr id="35" name="타원 34">
              <a:extLst>
                <a:ext uri="{FF2B5EF4-FFF2-40B4-BE49-F238E27FC236}">
                  <a16:creationId xmlns:a16="http://schemas.microsoft.com/office/drawing/2014/main" id="{AC573C87-FF7B-102B-FD57-79D2C788A127}"/>
                </a:ext>
              </a:extLst>
            </p:cNvPr>
            <p:cNvSpPr/>
            <p:nvPr/>
          </p:nvSpPr>
          <p:spPr>
            <a:xfrm>
              <a:off x="9678215" y="1289715"/>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15</a:t>
              </a:r>
              <a:endParaRPr kumimoji="1" lang="ko-Kore-KR" altLang="en-US" dirty="0">
                <a:solidFill>
                  <a:schemeClr val="tx1"/>
                </a:solidFill>
              </a:endParaRPr>
            </a:p>
          </p:txBody>
        </p:sp>
        <p:sp>
          <p:nvSpPr>
            <p:cNvPr id="37" name="타원 36">
              <a:extLst>
                <a:ext uri="{FF2B5EF4-FFF2-40B4-BE49-F238E27FC236}">
                  <a16:creationId xmlns:a16="http://schemas.microsoft.com/office/drawing/2014/main" id="{E266C48F-8B36-1FD9-D0EA-E18C2939AA30}"/>
                </a:ext>
              </a:extLst>
            </p:cNvPr>
            <p:cNvSpPr/>
            <p:nvPr/>
          </p:nvSpPr>
          <p:spPr>
            <a:xfrm>
              <a:off x="9659767" y="2063715"/>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16</a:t>
              </a:r>
              <a:endParaRPr kumimoji="1" lang="ko-Kore-KR" altLang="en-US" dirty="0">
                <a:solidFill>
                  <a:schemeClr val="tx1"/>
                </a:solidFill>
              </a:endParaRPr>
            </a:p>
          </p:txBody>
        </p:sp>
        <p:sp>
          <p:nvSpPr>
            <p:cNvPr id="39" name="타원 38">
              <a:extLst>
                <a:ext uri="{FF2B5EF4-FFF2-40B4-BE49-F238E27FC236}">
                  <a16:creationId xmlns:a16="http://schemas.microsoft.com/office/drawing/2014/main" id="{76F569A2-7944-A5C0-BD23-12C3523426B8}"/>
                </a:ext>
              </a:extLst>
            </p:cNvPr>
            <p:cNvSpPr/>
            <p:nvPr/>
          </p:nvSpPr>
          <p:spPr>
            <a:xfrm>
              <a:off x="9668828" y="2837716"/>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17</a:t>
              </a:r>
              <a:endParaRPr kumimoji="1" lang="ko-Kore-KR" altLang="en-US" dirty="0">
                <a:solidFill>
                  <a:schemeClr val="tx1"/>
                </a:solidFill>
              </a:endParaRPr>
            </a:p>
          </p:txBody>
        </p:sp>
        <p:cxnSp>
          <p:nvCxnSpPr>
            <p:cNvPr id="40" name="직선 연결선[R] 39">
              <a:extLst>
                <a:ext uri="{FF2B5EF4-FFF2-40B4-BE49-F238E27FC236}">
                  <a16:creationId xmlns:a16="http://schemas.microsoft.com/office/drawing/2014/main" id="{3319D7F3-6694-0AA7-AECE-5D9643490B6E}"/>
                </a:ext>
              </a:extLst>
            </p:cNvPr>
            <p:cNvCxnSpPr>
              <a:cxnSpLocks/>
              <a:stCxn id="33" idx="6"/>
              <a:endCxn id="41" idx="2"/>
            </p:cNvCxnSpPr>
            <p:nvPr/>
          </p:nvCxnSpPr>
          <p:spPr>
            <a:xfrm>
              <a:off x="9155423" y="2013788"/>
              <a:ext cx="2163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타원 40">
              <a:extLst>
                <a:ext uri="{FF2B5EF4-FFF2-40B4-BE49-F238E27FC236}">
                  <a16:creationId xmlns:a16="http://schemas.microsoft.com/office/drawing/2014/main" id="{7D898A22-5C42-98D3-7530-1D87EDD1C8FC}"/>
                </a:ext>
              </a:extLst>
            </p:cNvPr>
            <p:cNvSpPr/>
            <p:nvPr/>
          </p:nvSpPr>
          <p:spPr>
            <a:xfrm>
              <a:off x="9371819" y="357635"/>
              <a:ext cx="1215599" cy="33123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sp>
          <p:nvSpPr>
            <p:cNvPr id="42" name="이등변 삼각형 119">
              <a:extLst>
                <a:ext uri="{FF2B5EF4-FFF2-40B4-BE49-F238E27FC236}">
                  <a16:creationId xmlns:a16="http://schemas.microsoft.com/office/drawing/2014/main" id="{AB5433CF-3F2B-FB2C-0748-E22840E043B4}"/>
                </a:ext>
              </a:extLst>
            </p:cNvPr>
            <p:cNvSpPr/>
            <p:nvPr/>
          </p:nvSpPr>
          <p:spPr>
            <a:xfrm rot="5400000">
              <a:off x="7200651" y="1792262"/>
              <a:ext cx="2114093" cy="242225"/>
            </a:xfrm>
            <a:prstGeom prst="triangle">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34290" rIns="27000" bIns="34290" numCol="1" spcCol="0" rtlCol="0" fromWordArt="0" anchor="ctr" anchorCtr="0" forceAA="0" compatLnSpc="1">
              <a:prstTxWarp prst="textNoShape">
                <a:avLst/>
              </a:prstTxWarp>
              <a:noAutofit/>
            </a:bodyPr>
            <a:lstStyle/>
            <a:p>
              <a:pPr algn="ctr"/>
              <a:endParaRPr lang="ko-KR" altLang="en-US" sz="1050" dirty="0">
                <a:solidFill>
                  <a:schemeClr val="tx1"/>
                </a:solidFill>
                <a:latin typeface="Arial" panose="020B0604020202020204" pitchFamily="34" charset="0"/>
                <a:ea typeface="나눔고딕" panose="020D0604000000000000" pitchFamily="50" charset="-127"/>
                <a:cs typeface="Arial" panose="020B0604020202020204" pitchFamily="34" charset="0"/>
              </a:endParaRPr>
            </a:p>
          </p:txBody>
        </p:sp>
        <p:sp>
          <p:nvSpPr>
            <p:cNvPr id="43" name="직사각형 42">
              <a:extLst>
                <a:ext uri="{FF2B5EF4-FFF2-40B4-BE49-F238E27FC236}">
                  <a16:creationId xmlns:a16="http://schemas.microsoft.com/office/drawing/2014/main" id="{965C7CE3-ED2A-FE59-4EFB-DBB7A54A4341}"/>
                </a:ext>
              </a:extLst>
            </p:cNvPr>
            <p:cNvSpPr/>
            <p:nvPr/>
          </p:nvSpPr>
          <p:spPr>
            <a:xfrm>
              <a:off x="1562648" y="922888"/>
              <a:ext cx="6474406" cy="268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grpSp>
      <p:sp>
        <p:nvSpPr>
          <p:cNvPr id="54" name="TextBox 53">
            <a:extLst>
              <a:ext uri="{FF2B5EF4-FFF2-40B4-BE49-F238E27FC236}">
                <a16:creationId xmlns:a16="http://schemas.microsoft.com/office/drawing/2014/main" id="{E63FE24C-3778-930C-2A3C-51339A6296D8}"/>
              </a:ext>
            </a:extLst>
          </p:cNvPr>
          <p:cNvSpPr txBox="1"/>
          <p:nvPr/>
        </p:nvSpPr>
        <p:spPr>
          <a:xfrm>
            <a:off x="295129" y="120293"/>
            <a:ext cx="7310814" cy="369332"/>
          </a:xfrm>
          <a:prstGeom prst="rect">
            <a:avLst/>
          </a:prstGeom>
          <a:noFill/>
        </p:spPr>
        <p:txBody>
          <a:bodyPr wrap="square">
            <a:spAutoFit/>
          </a:bodyPr>
          <a:lstStyle/>
          <a:p>
            <a:r>
              <a:rPr lang="en-US" altLang="ko-Kore-KR" b="1" dirty="0">
                <a:sym typeface="Wingdings" pitchFamily="2" charset="2"/>
              </a:rPr>
              <a:t>Module relationship is much more complex. [</a:t>
            </a:r>
            <a:r>
              <a:rPr lang="ko-Kore-KR" altLang="en-US" b="1" dirty="0">
                <a:sym typeface="Wingdings" pitchFamily="2" charset="2"/>
              </a:rPr>
              <a:t>기존의 </a:t>
            </a:r>
            <a:r>
              <a:rPr lang="en-US" altLang="ko-Kore-KR" b="1" dirty="0">
                <a:sym typeface="Wingdings" pitchFamily="2" charset="2"/>
              </a:rPr>
              <a:t>UPC</a:t>
            </a:r>
            <a:r>
              <a:rPr lang="ko-Kore-KR" altLang="en-US" b="1" dirty="0">
                <a:sym typeface="Wingdings" pitchFamily="2" charset="2"/>
              </a:rPr>
              <a:t>의 한계</a:t>
            </a:r>
            <a:r>
              <a:rPr lang="en-US" altLang="ko-Kore-KR" b="1" dirty="0">
                <a:sym typeface="Wingdings" pitchFamily="2" charset="2"/>
              </a:rPr>
              <a:t>]</a:t>
            </a:r>
            <a:endParaRPr lang="en-US" altLang="ko-Kore-KR" b="1" dirty="0"/>
          </a:p>
        </p:txBody>
      </p:sp>
    </p:spTree>
    <p:extLst>
      <p:ext uri="{BB962C8B-B14F-4D97-AF65-F5344CB8AC3E}">
        <p14:creationId xmlns:p14="http://schemas.microsoft.com/office/powerpoint/2010/main" val="224566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2023. 2. 3.</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13</a:t>
            </a:fld>
            <a:endParaRPr lang="ko-KR" altLang="en-US" dirty="0"/>
          </a:p>
        </p:txBody>
      </p:sp>
      <p:sp>
        <p:nvSpPr>
          <p:cNvPr id="56" name="TextBox 55">
            <a:extLst>
              <a:ext uri="{FF2B5EF4-FFF2-40B4-BE49-F238E27FC236}">
                <a16:creationId xmlns:a16="http://schemas.microsoft.com/office/drawing/2014/main" id="{7FC21E5B-E278-7457-ED94-78789AC5EA8A}"/>
              </a:ext>
            </a:extLst>
          </p:cNvPr>
          <p:cNvSpPr txBox="1"/>
          <p:nvPr/>
        </p:nvSpPr>
        <p:spPr>
          <a:xfrm>
            <a:off x="631955" y="3508270"/>
            <a:ext cx="1827830" cy="646331"/>
          </a:xfrm>
          <a:prstGeom prst="rect">
            <a:avLst/>
          </a:prstGeom>
          <a:noFill/>
        </p:spPr>
        <p:txBody>
          <a:bodyPr wrap="square">
            <a:spAutoFit/>
          </a:bodyPr>
          <a:lstStyle/>
          <a:p>
            <a:r>
              <a:rPr lang="en-US" altLang="ko-Kore-KR" b="1" dirty="0">
                <a:sym typeface="Wingdings" pitchFamily="2" charset="2"/>
              </a:rPr>
              <a:t>Module 1 : </a:t>
            </a:r>
            <a:r>
              <a:rPr lang="en-US" altLang="ko-Kore-KR" dirty="0">
                <a:sym typeface="Wingdings" pitchFamily="2" charset="2"/>
              </a:rPr>
              <a:t>M</a:t>
            </a:r>
            <a:r>
              <a:rPr lang="en-US" altLang="ko-Kore-KR" baseline="-25000" dirty="0">
                <a:sym typeface="Wingdings" pitchFamily="2" charset="2"/>
              </a:rPr>
              <a:t>1</a:t>
            </a:r>
            <a:r>
              <a:rPr lang="en-US" altLang="ko-KR" baseline="-25000" dirty="0">
                <a:sym typeface="Wingdings" pitchFamily="2" charset="2"/>
              </a:rPr>
              <a:t>7</a:t>
            </a:r>
            <a:endParaRPr lang="en-US" altLang="ko-Kore-KR" dirty="0">
              <a:sym typeface="Wingdings" pitchFamily="2" charset="2"/>
            </a:endParaRPr>
          </a:p>
          <a:p>
            <a:r>
              <a:rPr lang="en-US" altLang="ko-Kore-KR" b="1" dirty="0">
                <a:sym typeface="Wingdings" pitchFamily="2" charset="2"/>
              </a:rPr>
              <a:t>Module 2 : </a:t>
            </a:r>
            <a:r>
              <a:rPr lang="en-US" altLang="ko-Kore-KR" dirty="0">
                <a:sym typeface="Wingdings" pitchFamily="2" charset="2"/>
              </a:rPr>
              <a:t>M</a:t>
            </a:r>
            <a:r>
              <a:rPr lang="en-US" altLang="ko-Kore-KR" baseline="-25000" dirty="0">
                <a:sym typeface="Wingdings" pitchFamily="2" charset="2"/>
              </a:rPr>
              <a:t>22</a:t>
            </a:r>
            <a:endParaRPr lang="en-US" altLang="ko-Kore-KR" b="1" dirty="0"/>
          </a:p>
        </p:txBody>
      </p:sp>
      <p:sp>
        <p:nvSpPr>
          <p:cNvPr id="61" name="TextBox 60">
            <a:extLst>
              <a:ext uri="{FF2B5EF4-FFF2-40B4-BE49-F238E27FC236}">
                <a16:creationId xmlns:a16="http://schemas.microsoft.com/office/drawing/2014/main" id="{7FF797A7-BD9D-9388-86DB-EC2C21B0FEB0}"/>
              </a:ext>
            </a:extLst>
          </p:cNvPr>
          <p:cNvSpPr txBox="1"/>
          <p:nvPr/>
        </p:nvSpPr>
        <p:spPr>
          <a:xfrm>
            <a:off x="256615" y="2958123"/>
            <a:ext cx="3643228" cy="369332"/>
          </a:xfrm>
          <a:prstGeom prst="rect">
            <a:avLst/>
          </a:prstGeom>
          <a:noFill/>
        </p:spPr>
        <p:txBody>
          <a:bodyPr wrap="square">
            <a:spAutoFit/>
          </a:bodyPr>
          <a:lstStyle/>
          <a:p>
            <a:r>
              <a:rPr lang="en-US" altLang="ko-Kore-KR" b="1" dirty="0">
                <a:sym typeface="Wingdings" pitchFamily="2" charset="2"/>
              </a:rPr>
              <a:t>Candidates </a:t>
            </a:r>
            <a:r>
              <a:rPr lang="en-US" altLang="ko-KR" b="1" dirty="0">
                <a:sym typeface="Wingdings" pitchFamily="2" charset="2"/>
              </a:rPr>
              <a:t>[</a:t>
            </a:r>
            <a:r>
              <a:rPr lang="ko-KR" altLang="en-US" b="1" dirty="0">
                <a:sym typeface="Wingdings" pitchFamily="2" charset="2"/>
              </a:rPr>
              <a:t>특정 </a:t>
            </a:r>
            <a:r>
              <a:rPr lang="en-US" altLang="ko-KR" b="1" dirty="0">
                <a:sym typeface="Wingdings" pitchFamily="2" charset="2"/>
              </a:rPr>
              <a:t>CR</a:t>
            </a:r>
            <a:r>
              <a:rPr lang="en-US" altLang="ko-KR" b="1" baseline="-25000" dirty="0">
                <a:sym typeface="Wingdings" pitchFamily="2" charset="2"/>
              </a:rPr>
              <a:t>1</a:t>
            </a:r>
            <a:r>
              <a:rPr lang="en-US" altLang="ko-KR" b="1" dirty="0">
                <a:sym typeface="Wingdings" pitchFamily="2" charset="2"/>
              </a:rPr>
              <a:t> </a:t>
            </a:r>
            <a:r>
              <a:rPr lang="ko-KR" altLang="en-US" b="1" dirty="0">
                <a:sym typeface="Wingdings" pitchFamily="2" charset="2"/>
              </a:rPr>
              <a:t>을 만족하는</a:t>
            </a:r>
            <a:r>
              <a:rPr lang="en-US" altLang="ko-KR" b="1" dirty="0">
                <a:sym typeface="Wingdings" pitchFamily="2" charset="2"/>
              </a:rPr>
              <a:t>]</a:t>
            </a:r>
            <a:endParaRPr lang="en-US" altLang="ko-Kore-KR" b="1" dirty="0"/>
          </a:p>
        </p:txBody>
      </p:sp>
      <p:cxnSp>
        <p:nvCxnSpPr>
          <p:cNvPr id="76" name="직선 연결선[R] 75">
            <a:extLst>
              <a:ext uri="{FF2B5EF4-FFF2-40B4-BE49-F238E27FC236}">
                <a16:creationId xmlns:a16="http://schemas.microsoft.com/office/drawing/2014/main" id="{3D9A3C51-F1EB-6AD5-CC9F-841DF99B4942}"/>
              </a:ext>
            </a:extLst>
          </p:cNvPr>
          <p:cNvCxnSpPr>
            <a:cxnSpLocks/>
          </p:cNvCxnSpPr>
          <p:nvPr/>
        </p:nvCxnSpPr>
        <p:spPr>
          <a:xfrm>
            <a:off x="0" y="2796661"/>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8926645-07A6-6544-7200-57178595DB4B}"/>
              </a:ext>
            </a:extLst>
          </p:cNvPr>
          <p:cNvSpPr txBox="1"/>
          <p:nvPr/>
        </p:nvSpPr>
        <p:spPr>
          <a:xfrm>
            <a:off x="2664747" y="3508270"/>
            <a:ext cx="1643432" cy="646331"/>
          </a:xfrm>
          <a:prstGeom prst="rect">
            <a:avLst/>
          </a:prstGeom>
          <a:noFill/>
        </p:spPr>
        <p:txBody>
          <a:bodyPr wrap="square">
            <a:spAutoFit/>
          </a:bodyPr>
          <a:lstStyle/>
          <a:p>
            <a:r>
              <a:rPr lang="en-US" altLang="ko-Kore-KR" b="1" dirty="0">
                <a:sym typeface="Wingdings" pitchFamily="2" charset="2"/>
              </a:rPr>
              <a:t>Module 1 : </a:t>
            </a:r>
            <a:r>
              <a:rPr lang="en-US" altLang="ko-Kore-KR" dirty="0">
                <a:sym typeface="Wingdings" pitchFamily="2" charset="2"/>
              </a:rPr>
              <a:t>M</a:t>
            </a:r>
            <a:r>
              <a:rPr lang="en-US" altLang="ko-Kore-KR" baseline="-25000" dirty="0">
                <a:sym typeface="Wingdings" pitchFamily="2" charset="2"/>
              </a:rPr>
              <a:t>1</a:t>
            </a:r>
            <a:r>
              <a:rPr lang="en-US" altLang="ko-KR" baseline="-25000" dirty="0">
                <a:sym typeface="Wingdings" pitchFamily="2" charset="2"/>
              </a:rPr>
              <a:t>5</a:t>
            </a:r>
            <a:endParaRPr lang="en-US" altLang="ko-Kore-KR" dirty="0">
              <a:sym typeface="Wingdings" pitchFamily="2" charset="2"/>
            </a:endParaRPr>
          </a:p>
          <a:p>
            <a:r>
              <a:rPr lang="en-US" altLang="ko-Kore-KR" b="1" dirty="0">
                <a:sym typeface="Wingdings" pitchFamily="2" charset="2"/>
              </a:rPr>
              <a:t>Module 2 : </a:t>
            </a:r>
            <a:r>
              <a:rPr lang="en-US" altLang="ko-Kore-KR" dirty="0">
                <a:sym typeface="Wingdings" pitchFamily="2" charset="2"/>
              </a:rPr>
              <a:t>M</a:t>
            </a:r>
            <a:r>
              <a:rPr lang="en-US" altLang="ko-Kore-KR" baseline="-25000" dirty="0">
                <a:sym typeface="Wingdings" pitchFamily="2" charset="2"/>
              </a:rPr>
              <a:t>25</a:t>
            </a:r>
            <a:endParaRPr lang="en-US" altLang="ko-Kore-KR" b="1" dirty="0"/>
          </a:p>
        </p:txBody>
      </p:sp>
      <p:sp>
        <p:nvSpPr>
          <p:cNvPr id="5" name="TextBox 4">
            <a:extLst>
              <a:ext uri="{FF2B5EF4-FFF2-40B4-BE49-F238E27FC236}">
                <a16:creationId xmlns:a16="http://schemas.microsoft.com/office/drawing/2014/main" id="{EDC55F30-6696-B43E-B654-1531ECDECAA1}"/>
              </a:ext>
            </a:extLst>
          </p:cNvPr>
          <p:cNvSpPr txBox="1"/>
          <p:nvPr/>
        </p:nvSpPr>
        <p:spPr>
          <a:xfrm>
            <a:off x="403368" y="4463256"/>
            <a:ext cx="8516514" cy="646331"/>
          </a:xfrm>
          <a:prstGeom prst="rect">
            <a:avLst/>
          </a:prstGeom>
          <a:noFill/>
        </p:spPr>
        <p:txBody>
          <a:bodyPr wrap="square">
            <a:spAutoFit/>
          </a:bodyPr>
          <a:lstStyle/>
          <a:p>
            <a:r>
              <a:rPr lang="ko-Kore-KR" altLang="en-US" dirty="0">
                <a:sym typeface="Wingdings" pitchFamily="2" charset="2"/>
              </a:rPr>
              <a:t>즉</a:t>
            </a:r>
            <a:r>
              <a:rPr lang="en-US" altLang="ko-Kore-KR" dirty="0">
                <a:sym typeface="Wingdings" pitchFamily="2" charset="2"/>
              </a:rPr>
              <a:t>, CR</a:t>
            </a:r>
            <a:r>
              <a:rPr lang="ko-Kore-KR" altLang="en-US" dirty="0">
                <a:sym typeface="Wingdings" pitchFamily="2" charset="2"/>
              </a:rPr>
              <a:t>과 </a:t>
            </a:r>
            <a:r>
              <a:rPr lang="en-US" altLang="ko-Kore-KR" dirty="0">
                <a:sym typeface="Wingdings" pitchFamily="2" charset="2"/>
              </a:rPr>
              <a:t>Module </a:t>
            </a:r>
            <a:r>
              <a:rPr lang="ko-Kore-KR" altLang="en-US" dirty="0">
                <a:sym typeface="Wingdings" pitchFamily="2" charset="2"/>
              </a:rPr>
              <a:t>과의 </a:t>
            </a:r>
            <a:r>
              <a:rPr lang="en-US" altLang="ko-Kore-KR" dirty="0">
                <a:sym typeface="Wingdings" pitchFamily="2" charset="2"/>
              </a:rPr>
              <a:t>mapping</a:t>
            </a:r>
            <a:r>
              <a:rPr lang="ko-Kore-KR" altLang="en-US" dirty="0">
                <a:sym typeface="Wingdings" pitchFamily="2" charset="2"/>
              </a:rPr>
              <a:t>이 </a:t>
            </a:r>
            <a:r>
              <a:rPr lang="en-US" altLang="ko-Kore-KR" dirty="0">
                <a:sym typeface="Wingdings" pitchFamily="2" charset="2"/>
              </a:rPr>
              <a:t>complexity </a:t>
            </a:r>
            <a:r>
              <a:rPr lang="ko-Kore-KR" altLang="en-US" dirty="0">
                <a:sym typeface="Wingdings" pitchFamily="2" charset="2"/>
              </a:rPr>
              <a:t>함에 따라</a:t>
            </a:r>
            <a:r>
              <a:rPr lang="en-US" altLang="ko-Kore-KR" dirty="0">
                <a:sym typeface="Wingdings" pitchFamily="2" charset="2"/>
              </a:rPr>
              <a:t>, </a:t>
            </a:r>
          </a:p>
          <a:p>
            <a:r>
              <a:rPr lang="ko-Kore-KR" altLang="en-US" dirty="0">
                <a:sym typeface="Wingdings" pitchFamily="2" charset="2"/>
              </a:rPr>
              <a:t>어떤 모듈 조합을 갖는지에 따라 원하는 </a:t>
            </a:r>
            <a:r>
              <a:rPr lang="en-US" altLang="ko-Kore-KR" dirty="0">
                <a:sym typeface="Wingdings" pitchFamily="2" charset="2"/>
              </a:rPr>
              <a:t>module or performance</a:t>
            </a:r>
            <a:r>
              <a:rPr lang="ko-Kore-KR" altLang="en-US" dirty="0">
                <a:sym typeface="Wingdings" pitchFamily="2" charset="2"/>
              </a:rPr>
              <a:t>가 달라짐</a:t>
            </a:r>
            <a:endParaRPr lang="en-US" altLang="ko-Kore-KR" dirty="0"/>
          </a:p>
        </p:txBody>
      </p:sp>
      <p:sp>
        <p:nvSpPr>
          <p:cNvPr id="12" name="TextBox 11">
            <a:extLst>
              <a:ext uri="{FF2B5EF4-FFF2-40B4-BE49-F238E27FC236}">
                <a16:creationId xmlns:a16="http://schemas.microsoft.com/office/drawing/2014/main" id="{FC131583-A00B-7894-DAB2-0BEB3DB07BD9}"/>
              </a:ext>
            </a:extLst>
          </p:cNvPr>
          <p:cNvSpPr txBox="1"/>
          <p:nvPr/>
        </p:nvSpPr>
        <p:spPr>
          <a:xfrm>
            <a:off x="4788440" y="3508270"/>
            <a:ext cx="1643432" cy="646331"/>
          </a:xfrm>
          <a:prstGeom prst="rect">
            <a:avLst/>
          </a:prstGeom>
          <a:noFill/>
        </p:spPr>
        <p:txBody>
          <a:bodyPr wrap="square">
            <a:spAutoFit/>
          </a:bodyPr>
          <a:lstStyle/>
          <a:p>
            <a:r>
              <a:rPr lang="en-US" altLang="ko-Kore-KR" b="1" dirty="0">
                <a:sym typeface="Wingdings" pitchFamily="2" charset="2"/>
              </a:rPr>
              <a:t>Module 1 : </a:t>
            </a:r>
            <a:r>
              <a:rPr lang="en-US" altLang="ko-Kore-KR" dirty="0">
                <a:sym typeface="Wingdings" pitchFamily="2" charset="2"/>
              </a:rPr>
              <a:t>M</a:t>
            </a:r>
            <a:r>
              <a:rPr lang="en-US" altLang="ko-Kore-KR" baseline="-25000" dirty="0">
                <a:sym typeface="Wingdings" pitchFamily="2" charset="2"/>
              </a:rPr>
              <a:t>1</a:t>
            </a:r>
            <a:r>
              <a:rPr lang="en-US" altLang="ko-KR" baseline="-25000" dirty="0">
                <a:sym typeface="Wingdings" pitchFamily="2" charset="2"/>
              </a:rPr>
              <a:t>3</a:t>
            </a:r>
            <a:endParaRPr lang="en-US" altLang="ko-Kore-KR" dirty="0">
              <a:sym typeface="Wingdings" pitchFamily="2" charset="2"/>
            </a:endParaRPr>
          </a:p>
          <a:p>
            <a:r>
              <a:rPr lang="en-US" altLang="ko-Kore-KR" b="1" dirty="0">
                <a:sym typeface="Wingdings" pitchFamily="2" charset="2"/>
              </a:rPr>
              <a:t>Module 2 : </a:t>
            </a:r>
            <a:r>
              <a:rPr lang="en-US" altLang="ko-Kore-KR" dirty="0">
                <a:sym typeface="Wingdings" pitchFamily="2" charset="2"/>
              </a:rPr>
              <a:t>M</a:t>
            </a:r>
            <a:r>
              <a:rPr lang="en-US" altLang="ko-Kore-KR" baseline="-25000" dirty="0">
                <a:sym typeface="Wingdings" pitchFamily="2" charset="2"/>
              </a:rPr>
              <a:t>2</a:t>
            </a:r>
            <a:r>
              <a:rPr lang="en-US" altLang="ko-KR" baseline="-25000" dirty="0">
                <a:sym typeface="Wingdings" pitchFamily="2" charset="2"/>
              </a:rPr>
              <a:t>7</a:t>
            </a:r>
            <a:endParaRPr lang="en-US" altLang="ko-Kore-KR" b="1" dirty="0"/>
          </a:p>
        </p:txBody>
      </p:sp>
      <p:sp>
        <p:nvSpPr>
          <p:cNvPr id="13" name="TextBox 12">
            <a:extLst>
              <a:ext uri="{FF2B5EF4-FFF2-40B4-BE49-F238E27FC236}">
                <a16:creationId xmlns:a16="http://schemas.microsoft.com/office/drawing/2014/main" id="{9A9577A8-963D-1DB6-2D6C-09C1A90F6B5A}"/>
              </a:ext>
            </a:extLst>
          </p:cNvPr>
          <p:cNvSpPr txBox="1"/>
          <p:nvPr/>
        </p:nvSpPr>
        <p:spPr>
          <a:xfrm>
            <a:off x="120579" y="5518052"/>
            <a:ext cx="8872695" cy="646331"/>
          </a:xfrm>
          <a:prstGeom prst="rect">
            <a:avLst/>
          </a:prstGeom>
          <a:noFill/>
        </p:spPr>
        <p:txBody>
          <a:bodyPr wrap="square">
            <a:spAutoFit/>
          </a:bodyPr>
          <a:lstStyle/>
          <a:p>
            <a:r>
              <a:rPr lang="ko-Kore-KR" altLang="en-US" dirty="0">
                <a:sym typeface="Wingdings" pitchFamily="2" charset="2"/>
              </a:rPr>
              <a:t>각 </a:t>
            </a:r>
            <a:r>
              <a:rPr lang="en-US" altLang="ko-Kore-KR" dirty="0">
                <a:sym typeface="Wingdings" pitchFamily="2" charset="2"/>
              </a:rPr>
              <a:t>module </a:t>
            </a:r>
            <a:r>
              <a:rPr lang="ko-Kore-KR" altLang="en-US" dirty="0">
                <a:sym typeface="Wingdings" pitchFamily="2" charset="2"/>
              </a:rPr>
              <a:t>별</a:t>
            </a:r>
            <a:r>
              <a:rPr lang="en-US" altLang="ko-Kore-KR" dirty="0">
                <a:sym typeface="Wingdings" pitchFamily="2" charset="2"/>
              </a:rPr>
              <a:t> </a:t>
            </a:r>
            <a:r>
              <a:rPr lang="ko-Kore-KR" altLang="en-US" dirty="0">
                <a:sym typeface="Wingdings" pitchFamily="2" charset="2"/>
              </a:rPr>
              <a:t>원하는</a:t>
            </a:r>
            <a:r>
              <a:rPr lang="en-US" altLang="ko-Kore-KR" dirty="0">
                <a:sym typeface="Wingdings" pitchFamily="2" charset="2"/>
              </a:rPr>
              <a:t> performance</a:t>
            </a:r>
            <a:r>
              <a:rPr lang="ko-Kore-KR" altLang="en-US" dirty="0">
                <a:sym typeface="Wingdings" pitchFamily="2" charset="2"/>
              </a:rPr>
              <a:t>가 정해져 있고</a:t>
            </a:r>
            <a:r>
              <a:rPr lang="en-US" altLang="ko-Kore-KR" dirty="0">
                <a:sym typeface="Wingdings" pitchFamily="2" charset="2"/>
              </a:rPr>
              <a:t>, </a:t>
            </a:r>
            <a:r>
              <a:rPr lang="ko-Kore-KR" altLang="en-US" dirty="0">
                <a:sym typeface="Wingdings" pitchFamily="2" charset="2"/>
              </a:rPr>
              <a:t>그에 맞는 </a:t>
            </a:r>
            <a:r>
              <a:rPr lang="en-US" altLang="ko-Kore-KR" dirty="0">
                <a:sym typeface="Wingdings" pitchFamily="2" charset="2"/>
              </a:rPr>
              <a:t>m</a:t>
            </a:r>
            <a:r>
              <a:rPr lang="en-US" altLang="ko-KR" dirty="0">
                <a:sym typeface="Wingdings" pitchFamily="2" charset="2"/>
              </a:rPr>
              <a:t>odule instance</a:t>
            </a:r>
            <a:r>
              <a:rPr lang="ko-KR" altLang="en-US" dirty="0">
                <a:sym typeface="Wingdings" pitchFamily="2" charset="2"/>
              </a:rPr>
              <a:t>을 선택</a:t>
            </a:r>
            <a:endParaRPr lang="en-US" altLang="ko-KR" dirty="0">
              <a:sym typeface="Wingdings" pitchFamily="2" charset="2"/>
            </a:endParaRPr>
          </a:p>
          <a:p>
            <a:r>
              <a:rPr lang="en-US" altLang="ko-KR" dirty="0">
                <a:sym typeface="Wingdings" pitchFamily="2" charset="2"/>
              </a:rPr>
              <a:t></a:t>
            </a:r>
            <a:r>
              <a:rPr lang="ko-KR" altLang="en-US" dirty="0">
                <a:sym typeface="Wingdings" pitchFamily="2" charset="2"/>
              </a:rPr>
              <a:t> </a:t>
            </a:r>
            <a:r>
              <a:rPr lang="ko-KR" altLang="en-US" dirty="0">
                <a:solidFill>
                  <a:srgbClr val="C00000"/>
                </a:solidFill>
                <a:sym typeface="Wingdings" pitchFamily="2" charset="2"/>
              </a:rPr>
              <a:t>각 모듈 간의 관계를 통해</a:t>
            </a:r>
            <a:r>
              <a:rPr lang="en-US" altLang="ko-KR" dirty="0">
                <a:solidFill>
                  <a:srgbClr val="C00000"/>
                </a:solidFill>
                <a:sym typeface="Wingdings" pitchFamily="2" charset="2"/>
              </a:rPr>
              <a:t>, </a:t>
            </a:r>
            <a:r>
              <a:rPr lang="ko-KR" altLang="en-US" dirty="0">
                <a:solidFill>
                  <a:srgbClr val="C00000"/>
                </a:solidFill>
                <a:sym typeface="Wingdings" pitchFamily="2" charset="2"/>
              </a:rPr>
              <a:t>원하는 </a:t>
            </a:r>
            <a:r>
              <a:rPr lang="en-US" altLang="ko-KR" dirty="0">
                <a:solidFill>
                  <a:srgbClr val="C00000"/>
                </a:solidFill>
                <a:sym typeface="Wingdings" pitchFamily="2" charset="2"/>
              </a:rPr>
              <a:t>module instance</a:t>
            </a:r>
            <a:r>
              <a:rPr lang="ko-KR" altLang="en-US" dirty="0">
                <a:solidFill>
                  <a:srgbClr val="C00000"/>
                </a:solidFill>
                <a:sym typeface="Wingdings" pitchFamily="2" charset="2"/>
              </a:rPr>
              <a:t>의 조합이 달라질 수 있음</a:t>
            </a:r>
            <a:endParaRPr lang="en-US" altLang="ko-KR" dirty="0">
              <a:solidFill>
                <a:srgbClr val="C00000"/>
              </a:solidFill>
              <a:sym typeface="Wingdings" pitchFamily="2" charset="2"/>
            </a:endParaRPr>
          </a:p>
        </p:txBody>
      </p:sp>
      <p:pic>
        <p:nvPicPr>
          <p:cNvPr id="14" name="그림 13">
            <a:extLst>
              <a:ext uri="{FF2B5EF4-FFF2-40B4-BE49-F238E27FC236}">
                <a16:creationId xmlns:a16="http://schemas.microsoft.com/office/drawing/2014/main" id="{6EC354B9-0654-042D-5C4E-AF6F67FE9AF7}"/>
              </a:ext>
            </a:extLst>
          </p:cNvPr>
          <p:cNvPicPr>
            <a:picLocks noChangeAspect="1"/>
          </p:cNvPicPr>
          <p:nvPr/>
        </p:nvPicPr>
        <p:blipFill rotWithShape="1">
          <a:blip r:embed="rId3"/>
          <a:srcRect r="54396"/>
          <a:stretch/>
        </p:blipFill>
        <p:spPr>
          <a:xfrm>
            <a:off x="7218936" y="2850597"/>
            <a:ext cx="1925064" cy="1204194"/>
          </a:xfrm>
          <a:prstGeom prst="rect">
            <a:avLst/>
          </a:prstGeom>
          <a:ln>
            <a:solidFill>
              <a:schemeClr val="tx1"/>
            </a:solidFill>
          </a:ln>
        </p:spPr>
      </p:pic>
      <p:sp>
        <p:nvSpPr>
          <p:cNvPr id="15" name="타원 14">
            <a:extLst>
              <a:ext uri="{FF2B5EF4-FFF2-40B4-BE49-F238E27FC236}">
                <a16:creationId xmlns:a16="http://schemas.microsoft.com/office/drawing/2014/main" id="{191870B5-7EC6-D765-71AE-6A531FB8DCBA}"/>
              </a:ext>
            </a:extLst>
          </p:cNvPr>
          <p:cNvSpPr/>
          <p:nvPr/>
        </p:nvSpPr>
        <p:spPr>
          <a:xfrm>
            <a:off x="2459786" y="1102378"/>
            <a:ext cx="655744" cy="6557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16" name="타원 15">
            <a:extLst>
              <a:ext uri="{FF2B5EF4-FFF2-40B4-BE49-F238E27FC236}">
                <a16:creationId xmlns:a16="http://schemas.microsoft.com/office/drawing/2014/main" id="{861113FE-E31F-D03F-7A75-034F517C188B}"/>
              </a:ext>
            </a:extLst>
          </p:cNvPr>
          <p:cNvSpPr/>
          <p:nvPr/>
        </p:nvSpPr>
        <p:spPr>
          <a:xfrm>
            <a:off x="2459786" y="1904544"/>
            <a:ext cx="655204" cy="6552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2</a:t>
            </a:r>
            <a:endParaRPr kumimoji="1" lang="ko-Kore-KR" altLang="en-US" dirty="0">
              <a:solidFill>
                <a:schemeClr val="tx1"/>
              </a:solidFill>
            </a:endParaRPr>
          </a:p>
        </p:txBody>
      </p:sp>
      <p:sp>
        <p:nvSpPr>
          <p:cNvPr id="17" name="직사각형 16">
            <a:extLst>
              <a:ext uri="{FF2B5EF4-FFF2-40B4-BE49-F238E27FC236}">
                <a16:creationId xmlns:a16="http://schemas.microsoft.com/office/drawing/2014/main" id="{35578F0C-951E-B691-740C-F7D198F4BEDB}"/>
              </a:ext>
            </a:extLst>
          </p:cNvPr>
          <p:cNvSpPr/>
          <p:nvPr/>
        </p:nvSpPr>
        <p:spPr>
          <a:xfrm>
            <a:off x="602968" y="1418970"/>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CR1</a:t>
            </a:r>
            <a:endParaRPr kumimoji="1" lang="ko-Kore-KR" altLang="en-US" dirty="0">
              <a:solidFill>
                <a:schemeClr val="tx1"/>
              </a:solidFill>
            </a:endParaRPr>
          </a:p>
        </p:txBody>
      </p:sp>
      <p:cxnSp>
        <p:nvCxnSpPr>
          <p:cNvPr id="20" name="직선 연결선[R] 19">
            <a:extLst>
              <a:ext uri="{FF2B5EF4-FFF2-40B4-BE49-F238E27FC236}">
                <a16:creationId xmlns:a16="http://schemas.microsoft.com/office/drawing/2014/main" id="{D89A3EA2-0598-75EA-2A41-CAB699DAB6C0}"/>
              </a:ext>
            </a:extLst>
          </p:cNvPr>
          <p:cNvCxnSpPr>
            <a:cxnSpLocks/>
            <a:stCxn id="17" idx="3"/>
            <a:endCxn id="15" idx="2"/>
          </p:cNvCxnSpPr>
          <p:nvPr/>
        </p:nvCxnSpPr>
        <p:spPr>
          <a:xfrm flipV="1">
            <a:off x="1538057" y="1430250"/>
            <a:ext cx="921729" cy="3165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B3FF6C-6EC9-FE7F-22B1-589D8661343B}"/>
              </a:ext>
            </a:extLst>
          </p:cNvPr>
          <p:cNvSpPr txBox="1"/>
          <p:nvPr/>
        </p:nvSpPr>
        <p:spPr>
          <a:xfrm>
            <a:off x="295130" y="532275"/>
            <a:ext cx="2670347" cy="369332"/>
          </a:xfrm>
          <a:prstGeom prst="rect">
            <a:avLst/>
          </a:prstGeom>
          <a:noFill/>
        </p:spPr>
        <p:txBody>
          <a:bodyPr wrap="square">
            <a:spAutoFit/>
          </a:bodyPr>
          <a:lstStyle/>
          <a:p>
            <a:r>
              <a:rPr lang="en-US" altLang="ko-Kore-KR" dirty="0">
                <a:sym typeface="Wingdings" pitchFamily="2" charset="2"/>
              </a:rPr>
              <a:t>CR : module </a:t>
            </a:r>
            <a:r>
              <a:rPr lang="ko-Kore-KR" altLang="en-US" dirty="0">
                <a:sym typeface="Wingdings" pitchFamily="2" charset="2"/>
              </a:rPr>
              <a:t>상의 </a:t>
            </a:r>
            <a:r>
              <a:rPr lang="en-US" altLang="ko-Kore-KR" dirty="0">
                <a:sym typeface="Wingdings" pitchFamily="2" charset="2"/>
              </a:rPr>
              <a:t>1</a:t>
            </a:r>
            <a:r>
              <a:rPr lang="en-US" altLang="ko-KR" dirty="0">
                <a:sym typeface="Wingdings" pitchFamily="2" charset="2"/>
              </a:rPr>
              <a:t>:multi</a:t>
            </a:r>
            <a:endParaRPr lang="en-US" altLang="ko-Kore-KR" dirty="0"/>
          </a:p>
        </p:txBody>
      </p:sp>
      <p:cxnSp>
        <p:nvCxnSpPr>
          <p:cNvPr id="25" name="직선 연결선[R] 24">
            <a:extLst>
              <a:ext uri="{FF2B5EF4-FFF2-40B4-BE49-F238E27FC236}">
                <a16:creationId xmlns:a16="http://schemas.microsoft.com/office/drawing/2014/main" id="{15506885-F279-6A1C-38BF-877DEA980203}"/>
              </a:ext>
            </a:extLst>
          </p:cNvPr>
          <p:cNvCxnSpPr>
            <a:cxnSpLocks/>
            <a:stCxn id="31" idx="3"/>
            <a:endCxn id="33" idx="2"/>
          </p:cNvCxnSpPr>
          <p:nvPr/>
        </p:nvCxnSpPr>
        <p:spPr>
          <a:xfrm>
            <a:off x="6628710" y="1384478"/>
            <a:ext cx="977233" cy="4861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F53F347-F9EE-3D20-6CF5-46E07E4039CD}"/>
              </a:ext>
            </a:extLst>
          </p:cNvPr>
          <p:cNvSpPr txBox="1"/>
          <p:nvPr/>
        </p:nvSpPr>
        <p:spPr>
          <a:xfrm>
            <a:off x="4883553" y="532275"/>
            <a:ext cx="3889575" cy="369332"/>
          </a:xfrm>
          <a:prstGeom prst="rect">
            <a:avLst/>
          </a:prstGeom>
          <a:noFill/>
        </p:spPr>
        <p:txBody>
          <a:bodyPr wrap="square">
            <a:spAutoFit/>
          </a:bodyPr>
          <a:lstStyle/>
          <a:p>
            <a:r>
              <a:rPr lang="ko-Kore-KR" altLang="en-US" dirty="0"/>
              <a:t>하나의 모듈이 어려 </a:t>
            </a:r>
            <a:r>
              <a:rPr lang="en-US" altLang="ko-Kore-KR" dirty="0"/>
              <a:t>CRs </a:t>
            </a:r>
            <a:r>
              <a:rPr lang="ko-Kore-KR" altLang="en-US" dirty="0"/>
              <a:t>담당</a:t>
            </a:r>
            <a:endParaRPr lang="en-US" altLang="ko-Kore-KR" dirty="0"/>
          </a:p>
        </p:txBody>
      </p:sp>
      <p:cxnSp>
        <p:nvCxnSpPr>
          <p:cNvPr id="29" name="직선 연결선[R] 28">
            <a:extLst>
              <a:ext uri="{FF2B5EF4-FFF2-40B4-BE49-F238E27FC236}">
                <a16:creationId xmlns:a16="http://schemas.microsoft.com/office/drawing/2014/main" id="{9EF5CCC0-B138-9519-409C-2E16BDD37969}"/>
              </a:ext>
            </a:extLst>
          </p:cNvPr>
          <p:cNvCxnSpPr>
            <a:cxnSpLocks/>
            <a:stCxn id="32" idx="3"/>
            <a:endCxn id="33" idx="2"/>
          </p:cNvCxnSpPr>
          <p:nvPr/>
        </p:nvCxnSpPr>
        <p:spPr>
          <a:xfrm flipV="1">
            <a:off x="6628710" y="1870644"/>
            <a:ext cx="977233" cy="4081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R] 29">
            <a:extLst>
              <a:ext uri="{FF2B5EF4-FFF2-40B4-BE49-F238E27FC236}">
                <a16:creationId xmlns:a16="http://schemas.microsoft.com/office/drawing/2014/main" id="{19558CCA-C804-09D0-5153-542806D61756}"/>
              </a:ext>
            </a:extLst>
          </p:cNvPr>
          <p:cNvCxnSpPr>
            <a:cxnSpLocks/>
            <a:stCxn id="17" idx="3"/>
            <a:endCxn id="16" idx="2"/>
          </p:cNvCxnSpPr>
          <p:nvPr/>
        </p:nvCxnSpPr>
        <p:spPr>
          <a:xfrm>
            <a:off x="1538057" y="1746842"/>
            <a:ext cx="921729" cy="4853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F0E4642E-8A99-5024-C80C-ECA0FF871C59}"/>
              </a:ext>
            </a:extLst>
          </p:cNvPr>
          <p:cNvSpPr/>
          <p:nvPr/>
        </p:nvSpPr>
        <p:spPr>
          <a:xfrm>
            <a:off x="5693621" y="1056606"/>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CR1</a:t>
            </a:r>
            <a:endParaRPr kumimoji="1" lang="ko-Kore-KR" altLang="en-US" dirty="0">
              <a:solidFill>
                <a:schemeClr val="tx1"/>
              </a:solidFill>
            </a:endParaRPr>
          </a:p>
        </p:txBody>
      </p:sp>
      <p:sp>
        <p:nvSpPr>
          <p:cNvPr id="32" name="직사각형 31">
            <a:extLst>
              <a:ext uri="{FF2B5EF4-FFF2-40B4-BE49-F238E27FC236}">
                <a16:creationId xmlns:a16="http://schemas.microsoft.com/office/drawing/2014/main" id="{DF4A9E85-9100-1D24-98FD-3F925E2A2BB8}"/>
              </a:ext>
            </a:extLst>
          </p:cNvPr>
          <p:cNvSpPr/>
          <p:nvPr/>
        </p:nvSpPr>
        <p:spPr>
          <a:xfrm>
            <a:off x="5693621" y="1950909"/>
            <a:ext cx="935089" cy="655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CR2</a:t>
            </a:r>
            <a:endParaRPr kumimoji="1" lang="ko-Kore-KR" altLang="en-US" dirty="0">
              <a:solidFill>
                <a:schemeClr val="tx1"/>
              </a:solidFill>
            </a:endParaRPr>
          </a:p>
        </p:txBody>
      </p:sp>
      <p:sp>
        <p:nvSpPr>
          <p:cNvPr id="33" name="타원 32">
            <a:extLst>
              <a:ext uri="{FF2B5EF4-FFF2-40B4-BE49-F238E27FC236}">
                <a16:creationId xmlns:a16="http://schemas.microsoft.com/office/drawing/2014/main" id="{7B4E8FEB-F3FC-504D-51E4-988D3B63B6F5}"/>
              </a:ext>
            </a:extLst>
          </p:cNvPr>
          <p:cNvSpPr/>
          <p:nvPr/>
        </p:nvSpPr>
        <p:spPr>
          <a:xfrm>
            <a:off x="7605943" y="1542772"/>
            <a:ext cx="655744" cy="6557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34" name="TextBox 33">
            <a:extLst>
              <a:ext uri="{FF2B5EF4-FFF2-40B4-BE49-F238E27FC236}">
                <a16:creationId xmlns:a16="http://schemas.microsoft.com/office/drawing/2014/main" id="{3C0C3B06-3D8D-6734-E679-44D940FEB522}"/>
              </a:ext>
            </a:extLst>
          </p:cNvPr>
          <p:cNvSpPr txBox="1"/>
          <p:nvPr/>
        </p:nvSpPr>
        <p:spPr>
          <a:xfrm>
            <a:off x="295129" y="120293"/>
            <a:ext cx="7310814" cy="369332"/>
          </a:xfrm>
          <a:prstGeom prst="rect">
            <a:avLst/>
          </a:prstGeom>
          <a:noFill/>
        </p:spPr>
        <p:txBody>
          <a:bodyPr wrap="square">
            <a:spAutoFit/>
          </a:bodyPr>
          <a:lstStyle/>
          <a:p>
            <a:r>
              <a:rPr lang="en-US" altLang="ko-Kore-KR" b="1" dirty="0">
                <a:sym typeface="Wingdings" pitchFamily="2" charset="2"/>
              </a:rPr>
              <a:t>Module relationship is much more complex. [</a:t>
            </a:r>
            <a:r>
              <a:rPr lang="ko-Kore-KR" altLang="en-US" b="1" dirty="0">
                <a:sym typeface="Wingdings" pitchFamily="2" charset="2"/>
              </a:rPr>
              <a:t>기존의 </a:t>
            </a:r>
            <a:r>
              <a:rPr lang="en-US" altLang="ko-Kore-KR" b="1" dirty="0">
                <a:sym typeface="Wingdings" pitchFamily="2" charset="2"/>
              </a:rPr>
              <a:t>UPC</a:t>
            </a:r>
            <a:r>
              <a:rPr lang="ko-Kore-KR" altLang="en-US" b="1" dirty="0">
                <a:sym typeface="Wingdings" pitchFamily="2" charset="2"/>
              </a:rPr>
              <a:t>의 한계</a:t>
            </a:r>
            <a:r>
              <a:rPr lang="en-US" altLang="ko-Kore-KR" b="1" dirty="0">
                <a:sym typeface="Wingdings" pitchFamily="2" charset="2"/>
              </a:rPr>
              <a:t>]</a:t>
            </a:r>
            <a:endParaRPr lang="en-US" altLang="ko-Kore-KR" b="1" dirty="0"/>
          </a:p>
        </p:txBody>
      </p:sp>
    </p:spTree>
    <p:extLst>
      <p:ext uri="{BB962C8B-B14F-4D97-AF65-F5344CB8AC3E}">
        <p14:creationId xmlns:p14="http://schemas.microsoft.com/office/powerpoint/2010/main" val="2248212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2023. 2. 2.</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14</a:t>
            </a:fld>
            <a:endParaRPr lang="ko-KR" altLang="en-US" dirty="0"/>
          </a:p>
        </p:txBody>
      </p:sp>
      <p:cxnSp>
        <p:nvCxnSpPr>
          <p:cNvPr id="76" name="직선 연결선[R] 75">
            <a:extLst>
              <a:ext uri="{FF2B5EF4-FFF2-40B4-BE49-F238E27FC236}">
                <a16:creationId xmlns:a16="http://schemas.microsoft.com/office/drawing/2014/main" id="{3D9A3C51-F1EB-6AD5-CC9F-841DF99B4942}"/>
              </a:ext>
            </a:extLst>
          </p:cNvPr>
          <p:cNvCxnSpPr>
            <a:cxnSpLocks/>
          </p:cNvCxnSpPr>
          <p:nvPr/>
        </p:nvCxnSpPr>
        <p:spPr>
          <a:xfrm>
            <a:off x="0" y="3350437"/>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DC55F30-6696-B43E-B654-1531ECDECAA1}"/>
              </a:ext>
            </a:extLst>
          </p:cNvPr>
          <p:cNvSpPr txBox="1"/>
          <p:nvPr/>
        </p:nvSpPr>
        <p:spPr>
          <a:xfrm>
            <a:off x="208876" y="3424428"/>
            <a:ext cx="8516514" cy="1846659"/>
          </a:xfrm>
          <a:prstGeom prst="rect">
            <a:avLst/>
          </a:prstGeom>
          <a:noFill/>
        </p:spPr>
        <p:txBody>
          <a:bodyPr wrap="square">
            <a:spAutoFit/>
          </a:bodyPr>
          <a:lstStyle/>
          <a:p>
            <a:r>
              <a:rPr lang="en-US" altLang="ko-KR" dirty="0">
                <a:sym typeface="Wingdings" pitchFamily="2" charset="2"/>
              </a:rPr>
              <a:t>performance</a:t>
            </a:r>
            <a:r>
              <a:rPr lang="en-US" altLang="ko-Kore-KR" dirty="0">
                <a:sym typeface="Wingdings" pitchFamily="2" charset="2"/>
              </a:rPr>
              <a:t> </a:t>
            </a:r>
            <a:r>
              <a:rPr lang="ko-Kore-KR" altLang="en-US" dirty="0">
                <a:sym typeface="Wingdings" pitchFamily="2" charset="2"/>
              </a:rPr>
              <a:t>순으로 </a:t>
            </a:r>
            <a:r>
              <a:rPr lang="en-US" altLang="ko-Kore-KR" dirty="0">
                <a:sym typeface="Wingdings" pitchFamily="2" charset="2"/>
              </a:rPr>
              <a:t>module instance </a:t>
            </a:r>
            <a:r>
              <a:rPr lang="ko-Kore-KR" altLang="en-US" dirty="0">
                <a:sym typeface="Wingdings" pitchFamily="2" charset="2"/>
              </a:rPr>
              <a:t>가 있다고 가정하면</a:t>
            </a:r>
            <a:r>
              <a:rPr lang="en-US" altLang="ko-Kore-KR" dirty="0">
                <a:sym typeface="Wingdings" pitchFamily="2" charset="2"/>
              </a:rPr>
              <a:t>,</a:t>
            </a:r>
          </a:p>
          <a:p>
            <a:endParaRPr lang="en-US" altLang="ko-Kore-KR" dirty="0">
              <a:sym typeface="Wingdings" pitchFamily="2" charset="2"/>
            </a:endParaRPr>
          </a:p>
          <a:p>
            <a:r>
              <a:rPr lang="ko-Kore-KR" altLang="en-US" dirty="0">
                <a:sym typeface="Wingdings" pitchFamily="2" charset="2"/>
              </a:rPr>
              <a:t>다른 모듈들은 모든 </a:t>
            </a:r>
            <a:r>
              <a:rPr lang="en-US" altLang="ko-KR" dirty="0">
                <a:sym typeface="Wingdings" pitchFamily="2" charset="2"/>
              </a:rPr>
              <a:t>M1 instances</a:t>
            </a:r>
            <a:r>
              <a:rPr lang="ko-KR" altLang="en-US" dirty="0">
                <a:sym typeface="Wingdings" pitchFamily="2" charset="2"/>
              </a:rPr>
              <a:t>에 적합하도록 설계가 불가능</a:t>
            </a:r>
            <a:r>
              <a:rPr lang="en-US" altLang="ko-KR" dirty="0">
                <a:sym typeface="Wingdings" pitchFamily="2" charset="2"/>
              </a:rPr>
              <a:t>.</a:t>
            </a:r>
          </a:p>
          <a:p>
            <a:endParaRPr lang="en-US" altLang="ko-Kore-KR" dirty="0">
              <a:sym typeface="Wingdings" pitchFamily="2" charset="2"/>
            </a:endParaRPr>
          </a:p>
          <a:p>
            <a:r>
              <a:rPr lang="ko-KR" altLang="en-US" dirty="0">
                <a:sym typeface="Wingdings" pitchFamily="2" charset="2"/>
              </a:rPr>
              <a:t>따라서</a:t>
            </a:r>
            <a:r>
              <a:rPr lang="en-US" altLang="ko-KR" dirty="0">
                <a:sym typeface="Wingdings" pitchFamily="2" charset="2"/>
              </a:rPr>
              <a:t>, </a:t>
            </a:r>
            <a:r>
              <a:rPr lang="ko-KR" altLang="en-US" dirty="0">
                <a:sym typeface="Wingdings" pitchFamily="2" charset="2"/>
              </a:rPr>
              <a:t>각 </a:t>
            </a:r>
            <a:r>
              <a:rPr lang="en-US" altLang="ko-KR" dirty="0">
                <a:sym typeface="Wingdings" pitchFamily="2" charset="2"/>
              </a:rPr>
              <a:t>module instance </a:t>
            </a:r>
            <a:r>
              <a:rPr lang="ko-KR" altLang="en-US" dirty="0">
                <a:sym typeface="Wingdings" pitchFamily="2" charset="2"/>
              </a:rPr>
              <a:t>사이에서 일종의 </a:t>
            </a:r>
            <a:r>
              <a:rPr lang="en-US" altLang="ko-KR" dirty="0">
                <a:sym typeface="Wingdings" pitchFamily="2" charset="2"/>
              </a:rPr>
              <a:t>(feasibility / compatibility / adaptability)</a:t>
            </a:r>
            <a:r>
              <a:rPr lang="ko-KR" altLang="en-US" dirty="0">
                <a:sym typeface="Wingdings" pitchFamily="2" charset="2"/>
              </a:rPr>
              <a:t>의 추가적 고려가 필요하다</a:t>
            </a:r>
            <a:r>
              <a:rPr lang="en-US" altLang="ko-KR" dirty="0">
                <a:sym typeface="Wingdings" pitchFamily="2" charset="2"/>
              </a:rPr>
              <a:t>. </a:t>
            </a:r>
            <a:r>
              <a:rPr lang="en-US" altLang="ko-KR" sz="2400" b="1" dirty="0">
                <a:solidFill>
                  <a:srgbClr val="C00000"/>
                </a:solidFill>
                <a:sym typeface="Wingdings" pitchFamily="2" charset="2"/>
              </a:rPr>
              <a:t> how?.....</a:t>
            </a:r>
            <a:endParaRPr lang="en-US" altLang="ko-Kore-KR" b="1" dirty="0">
              <a:solidFill>
                <a:srgbClr val="C00000"/>
              </a:solidFill>
              <a:sym typeface="Wingdings" pitchFamily="2" charset="2"/>
            </a:endParaRPr>
          </a:p>
        </p:txBody>
      </p:sp>
      <p:sp>
        <p:nvSpPr>
          <p:cNvPr id="49" name="TextBox 48">
            <a:extLst>
              <a:ext uri="{FF2B5EF4-FFF2-40B4-BE49-F238E27FC236}">
                <a16:creationId xmlns:a16="http://schemas.microsoft.com/office/drawing/2014/main" id="{C4AF1349-32C9-23FD-E974-ED818F3541C4}"/>
              </a:ext>
            </a:extLst>
          </p:cNvPr>
          <p:cNvSpPr txBox="1"/>
          <p:nvPr/>
        </p:nvSpPr>
        <p:spPr>
          <a:xfrm>
            <a:off x="678719" y="5778470"/>
            <a:ext cx="1827830" cy="646331"/>
          </a:xfrm>
          <a:prstGeom prst="rect">
            <a:avLst/>
          </a:prstGeom>
          <a:noFill/>
        </p:spPr>
        <p:txBody>
          <a:bodyPr wrap="square">
            <a:spAutoFit/>
          </a:bodyPr>
          <a:lstStyle/>
          <a:p>
            <a:r>
              <a:rPr lang="en-US" altLang="ko-Kore-KR" b="1" dirty="0">
                <a:sym typeface="Wingdings" pitchFamily="2" charset="2"/>
              </a:rPr>
              <a:t>Module 1 : </a:t>
            </a:r>
            <a:r>
              <a:rPr lang="en-US" altLang="ko-Kore-KR" dirty="0">
                <a:sym typeface="Wingdings" pitchFamily="2" charset="2"/>
              </a:rPr>
              <a:t>M</a:t>
            </a:r>
            <a:r>
              <a:rPr lang="en-US" altLang="ko-Kore-KR" baseline="-25000" dirty="0">
                <a:sym typeface="Wingdings" pitchFamily="2" charset="2"/>
              </a:rPr>
              <a:t>1</a:t>
            </a:r>
            <a:r>
              <a:rPr lang="en-US" altLang="ko-KR" baseline="-25000" dirty="0">
                <a:sym typeface="Wingdings" pitchFamily="2" charset="2"/>
              </a:rPr>
              <a:t>7</a:t>
            </a:r>
            <a:endParaRPr lang="en-US" altLang="ko-Kore-KR" dirty="0">
              <a:sym typeface="Wingdings" pitchFamily="2" charset="2"/>
            </a:endParaRPr>
          </a:p>
          <a:p>
            <a:r>
              <a:rPr lang="en-US" altLang="ko-Kore-KR" b="1" dirty="0">
                <a:sym typeface="Wingdings" pitchFamily="2" charset="2"/>
              </a:rPr>
              <a:t>Module 2 : </a:t>
            </a:r>
            <a:r>
              <a:rPr lang="en-US" altLang="ko-Kore-KR" dirty="0">
                <a:sym typeface="Wingdings" pitchFamily="2" charset="2"/>
              </a:rPr>
              <a:t>M</a:t>
            </a:r>
            <a:r>
              <a:rPr lang="en-US" altLang="ko-Kore-KR" baseline="-25000" dirty="0">
                <a:sym typeface="Wingdings" pitchFamily="2" charset="2"/>
              </a:rPr>
              <a:t>22</a:t>
            </a:r>
            <a:endParaRPr lang="en-US" altLang="ko-Kore-KR" b="1" dirty="0"/>
          </a:p>
        </p:txBody>
      </p:sp>
      <p:sp>
        <p:nvSpPr>
          <p:cNvPr id="50" name="TextBox 49">
            <a:extLst>
              <a:ext uri="{FF2B5EF4-FFF2-40B4-BE49-F238E27FC236}">
                <a16:creationId xmlns:a16="http://schemas.microsoft.com/office/drawing/2014/main" id="{871D09FA-436D-8E3F-22C0-115EA8E86EED}"/>
              </a:ext>
            </a:extLst>
          </p:cNvPr>
          <p:cNvSpPr txBox="1"/>
          <p:nvPr/>
        </p:nvSpPr>
        <p:spPr>
          <a:xfrm>
            <a:off x="303379" y="5228323"/>
            <a:ext cx="3643228" cy="369332"/>
          </a:xfrm>
          <a:prstGeom prst="rect">
            <a:avLst/>
          </a:prstGeom>
          <a:noFill/>
        </p:spPr>
        <p:txBody>
          <a:bodyPr wrap="square">
            <a:spAutoFit/>
          </a:bodyPr>
          <a:lstStyle/>
          <a:p>
            <a:r>
              <a:rPr lang="en-US" altLang="ko-Kore-KR" b="1" dirty="0">
                <a:sym typeface="Wingdings" pitchFamily="2" charset="2"/>
              </a:rPr>
              <a:t>Candidates</a:t>
            </a:r>
            <a:endParaRPr lang="en-US" altLang="ko-Kore-KR" b="1" dirty="0"/>
          </a:p>
        </p:txBody>
      </p:sp>
      <p:sp>
        <p:nvSpPr>
          <p:cNvPr id="51" name="TextBox 50">
            <a:extLst>
              <a:ext uri="{FF2B5EF4-FFF2-40B4-BE49-F238E27FC236}">
                <a16:creationId xmlns:a16="http://schemas.microsoft.com/office/drawing/2014/main" id="{79E1CE1F-84F4-7366-1A43-DD5850496ED9}"/>
              </a:ext>
            </a:extLst>
          </p:cNvPr>
          <p:cNvSpPr txBox="1"/>
          <p:nvPr/>
        </p:nvSpPr>
        <p:spPr>
          <a:xfrm>
            <a:off x="2480802" y="5778470"/>
            <a:ext cx="1643432" cy="646331"/>
          </a:xfrm>
          <a:prstGeom prst="rect">
            <a:avLst/>
          </a:prstGeom>
          <a:noFill/>
        </p:spPr>
        <p:txBody>
          <a:bodyPr wrap="square">
            <a:spAutoFit/>
          </a:bodyPr>
          <a:lstStyle/>
          <a:p>
            <a:r>
              <a:rPr lang="en-US" altLang="ko-Kore-KR" b="1" dirty="0">
                <a:sym typeface="Wingdings" pitchFamily="2" charset="2"/>
              </a:rPr>
              <a:t>Module 1 : </a:t>
            </a:r>
            <a:r>
              <a:rPr lang="en-US" altLang="ko-Kore-KR" dirty="0">
                <a:sym typeface="Wingdings" pitchFamily="2" charset="2"/>
              </a:rPr>
              <a:t>M</a:t>
            </a:r>
            <a:r>
              <a:rPr lang="en-US" altLang="ko-Kore-KR" baseline="-25000" dirty="0">
                <a:sym typeface="Wingdings" pitchFamily="2" charset="2"/>
              </a:rPr>
              <a:t>1</a:t>
            </a:r>
            <a:r>
              <a:rPr lang="en-US" altLang="ko-KR" baseline="-25000" dirty="0">
                <a:sym typeface="Wingdings" pitchFamily="2" charset="2"/>
              </a:rPr>
              <a:t>5</a:t>
            </a:r>
            <a:endParaRPr lang="en-US" altLang="ko-Kore-KR" dirty="0">
              <a:sym typeface="Wingdings" pitchFamily="2" charset="2"/>
            </a:endParaRPr>
          </a:p>
          <a:p>
            <a:r>
              <a:rPr lang="en-US" altLang="ko-Kore-KR" b="1" dirty="0">
                <a:sym typeface="Wingdings" pitchFamily="2" charset="2"/>
              </a:rPr>
              <a:t>Module 2 : </a:t>
            </a:r>
            <a:r>
              <a:rPr lang="en-US" altLang="ko-Kore-KR" dirty="0">
                <a:sym typeface="Wingdings" pitchFamily="2" charset="2"/>
              </a:rPr>
              <a:t>M</a:t>
            </a:r>
            <a:r>
              <a:rPr lang="en-US" altLang="ko-Kore-KR" baseline="-25000" dirty="0">
                <a:sym typeface="Wingdings" pitchFamily="2" charset="2"/>
              </a:rPr>
              <a:t>25</a:t>
            </a:r>
            <a:endParaRPr lang="en-US" altLang="ko-Kore-KR" b="1" dirty="0"/>
          </a:p>
        </p:txBody>
      </p:sp>
      <p:sp>
        <p:nvSpPr>
          <p:cNvPr id="52" name="TextBox 51">
            <a:extLst>
              <a:ext uri="{FF2B5EF4-FFF2-40B4-BE49-F238E27FC236}">
                <a16:creationId xmlns:a16="http://schemas.microsoft.com/office/drawing/2014/main" id="{557BA954-78BF-2BCE-027D-A22540B14908}"/>
              </a:ext>
            </a:extLst>
          </p:cNvPr>
          <p:cNvSpPr txBox="1"/>
          <p:nvPr/>
        </p:nvSpPr>
        <p:spPr>
          <a:xfrm>
            <a:off x="6532448" y="5778470"/>
            <a:ext cx="1643432" cy="646331"/>
          </a:xfrm>
          <a:prstGeom prst="rect">
            <a:avLst/>
          </a:prstGeom>
          <a:noFill/>
        </p:spPr>
        <p:txBody>
          <a:bodyPr wrap="square">
            <a:spAutoFit/>
          </a:bodyPr>
          <a:lstStyle/>
          <a:p>
            <a:r>
              <a:rPr lang="en-US" altLang="ko-Kore-KR" b="1" dirty="0">
                <a:sym typeface="Wingdings" pitchFamily="2" charset="2"/>
              </a:rPr>
              <a:t>Module 1 : </a:t>
            </a:r>
            <a:r>
              <a:rPr lang="en-US" altLang="ko-Kore-KR" dirty="0">
                <a:sym typeface="Wingdings" pitchFamily="2" charset="2"/>
              </a:rPr>
              <a:t>M</a:t>
            </a:r>
            <a:r>
              <a:rPr lang="en-US" altLang="ko-Kore-KR" baseline="-25000" dirty="0">
                <a:sym typeface="Wingdings" pitchFamily="2" charset="2"/>
              </a:rPr>
              <a:t>1</a:t>
            </a:r>
            <a:r>
              <a:rPr lang="en-US" altLang="ko-KR" baseline="-25000" dirty="0">
                <a:sym typeface="Wingdings" pitchFamily="2" charset="2"/>
              </a:rPr>
              <a:t>3</a:t>
            </a:r>
            <a:endParaRPr lang="en-US" altLang="ko-Kore-KR" dirty="0">
              <a:sym typeface="Wingdings" pitchFamily="2" charset="2"/>
            </a:endParaRPr>
          </a:p>
          <a:p>
            <a:r>
              <a:rPr lang="en-US" altLang="ko-Kore-KR" b="1" dirty="0">
                <a:sym typeface="Wingdings" pitchFamily="2" charset="2"/>
              </a:rPr>
              <a:t>Module 2 : </a:t>
            </a:r>
            <a:r>
              <a:rPr lang="en-US" altLang="ko-Kore-KR" dirty="0">
                <a:sym typeface="Wingdings" pitchFamily="2" charset="2"/>
              </a:rPr>
              <a:t>M</a:t>
            </a:r>
            <a:r>
              <a:rPr lang="en-US" altLang="ko-Kore-KR" baseline="-25000" dirty="0">
                <a:sym typeface="Wingdings" pitchFamily="2" charset="2"/>
              </a:rPr>
              <a:t>2</a:t>
            </a:r>
            <a:r>
              <a:rPr lang="en-US" altLang="ko-KR" baseline="-25000" dirty="0">
                <a:sym typeface="Wingdings" pitchFamily="2" charset="2"/>
              </a:rPr>
              <a:t>7</a:t>
            </a:r>
            <a:endParaRPr lang="en-US" altLang="ko-Kore-KR" b="1" dirty="0"/>
          </a:p>
        </p:txBody>
      </p:sp>
      <p:sp>
        <p:nvSpPr>
          <p:cNvPr id="53" name="TextBox 52">
            <a:extLst>
              <a:ext uri="{FF2B5EF4-FFF2-40B4-BE49-F238E27FC236}">
                <a16:creationId xmlns:a16="http://schemas.microsoft.com/office/drawing/2014/main" id="{9A8831F6-1E50-921B-2610-4EE53D4925DF}"/>
              </a:ext>
            </a:extLst>
          </p:cNvPr>
          <p:cNvSpPr txBox="1"/>
          <p:nvPr/>
        </p:nvSpPr>
        <p:spPr>
          <a:xfrm>
            <a:off x="1004845" y="4501197"/>
            <a:ext cx="983924" cy="2554545"/>
          </a:xfrm>
          <a:prstGeom prst="rect">
            <a:avLst/>
          </a:prstGeom>
          <a:noFill/>
        </p:spPr>
        <p:txBody>
          <a:bodyPr wrap="none" lIns="0" tIns="0" rIns="0" bIns="0" rtlCol="0">
            <a:spAutoFit/>
          </a:bodyPr>
          <a:lstStyle/>
          <a:p>
            <a:pPr algn="l"/>
            <a:r>
              <a:rPr kumimoji="1" lang="en-US" altLang="ko-Kore-KR" sz="16600" spc="-40" dirty="0">
                <a:solidFill>
                  <a:srgbClr val="FF0000">
                    <a:alpha val="66000"/>
                  </a:srgbClr>
                </a:solidFill>
                <a:latin typeface="+mn-ea"/>
              </a:rPr>
              <a:t>x</a:t>
            </a:r>
            <a:endParaRPr kumimoji="1" lang="ko-Kore-KR" altLang="en-US" sz="16600" spc="-40" dirty="0">
              <a:solidFill>
                <a:srgbClr val="FF0000">
                  <a:alpha val="66000"/>
                </a:srgbClr>
              </a:solidFill>
              <a:latin typeface="+mn-ea"/>
            </a:endParaRPr>
          </a:p>
        </p:txBody>
      </p:sp>
      <p:sp>
        <p:nvSpPr>
          <p:cNvPr id="54" name="TextBox 53">
            <a:extLst>
              <a:ext uri="{FF2B5EF4-FFF2-40B4-BE49-F238E27FC236}">
                <a16:creationId xmlns:a16="http://schemas.microsoft.com/office/drawing/2014/main" id="{4E0736EE-BFDA-DF55-387F-2A39E2DA646D}"/>
              </a:ext>
            </a:extLst>
          </p:cNvPr>
          <p:cNvSpPr txBox="1"/>
          <p:nvPr/>
        </p:nvSpPr>
        <p:spPr>
          <a:xfrm>
            <a:off x="6852986" y="4501197"/>
            <a:ext cx="983924" cy="2554545"/>
          </a:xfrm>
          <a:prstGeom prst="rect">
            <a:avLst/>
          </a:prstGeom>
          <a:noFill/>
        </p:spPr>
        <p:txBody>
          <a:bodyPr wrap="none" lIns="0" tIns="0" rIns="0" bIns="0" rtlCol="0">
            <a:spAutoFit/>
          </a:bodyPr>
          <a:lstStyle/>
          <a:p>
            <a:pPr algn="l"/>
            <a:r>
              <a:rPr kumimoji="1" lang="en-US" altLang="ko-Kore-KR" sz="16600" spc="-40" dirty="0">
                <a:solidFill>
                  <a:srgbClr val="FF0000">
                    <a:alpha val="66000"/>
                  </a:srgbClr>
                </a:solidFill>
                <a:latin typeface="+mn-ea"/>
              </a:rPr>
              <a:t>x</a:t>
            </a:r>
            <a:endParaRPr kumimoji="1" lang="ko-Kore-KR" altLang="en-US" sz="16600" spc="-40" dirty="0">
              <a:solidFill>
                <a:srgbClr val="FF0000">
                  <a:alpha val="66000"/>
                </a:srgbClr>
              </a:solidFill>
              <a:latin typeface="+mn-ea"/>
            </a:endParaRPr>
          </a:p>
        </p:txBody>
      </p:sp>
      <p:sp>
        <p:nvSpPr>
          <p:cNvPr id="58" name="TextBox 57">
            <a:extLst>
              <a:ext uri="{FF2B5EF4-FFF2-40B4-BE49-F238E27FC236}">
                <a16:creationId xmlns:a16="http://schemas.microsoft.com/office/drawing/2014/main" id="{860AC21D-B4F0-61A4-CE2B-0DEECD374054}"/>
              </a:ext>
            </a:extLst>
          </p:cNvPr>
          <p:cNvSpPr txBox="1"/>
          <p:nvPr/>
        </p:nvSpPr>
        <p:spPr>
          <a:xfrm>
            <a:off x="4335950" y="5788586"/>
            <a:ext cx="1643432" cy="646331"/>
          </a:xfrm>
          <a:prstGeom prst="rect">
            <a:avLst/>
          </a:prstGeom>
          <a:noFill/>
        </p:spPr>
        <p:txBody>
          <a:bodyPr wrap="square">
            <a:spAutoFit/>
          </a:bodyPr>
          <a:lstStyle/>
          <a:p>
            <a:r>
              <a:rPr lang="en-US" altLang="ko-Kore-KR" b="1" dirty="0">
                <a:sym typeface="Wingdings" pitchFamily="2" charset="2"/>
              </a:rPr>
              <a:t>Module 1 : </a:t>
            </a:r>
            <a:r>
              <a:rPr lang="en-US" altLang="ko-Kore-KR" dirty="0">
                <a:sym typeface="Wingdings" pitchFamily="2" charset="2"/>
              </a:rPr>
              <a:t>M</a:t>
            </a:r>
            <a:r>
              <a:rPr lang="en-US" altLang="ko-Kore-KR" baseline="-25000" dirty="0">
                <a:sym typeface="Wingdings" pitchFamily="2" charset="2"/>
              </a:rPr>
              <a:t>1</a:t>
            </a:r>
            <a:r>
              <a:rPr lang="en-US" altLang="ko-KR" baseline="-25000" dirty="0">
                <a:sym typeface="Wingdings" pitchFamily="2" charset="2"/>
              </a:rPr>
              <a:t>4</a:t>
            </a:r>
            <a:endParaRPr lang="en-US" altLang="ko-Kore-KR" dirty="0">
              <a:sym typeface="Wingdings" pitchFamily="2" charset="2"/>
            </a:endParaRPr>
          </a:p>
          <a:p>
            <a:r>
              <a:rPr lang="en-US" altLang="ko-Kore-KR" b="1" dirty="0">
                <a:sym typeface="Wingdings" pitchFamily="2" charset="2"/>
              </a:rPr>
              <a:t>Module 2 : </a:t>
            </a:r>
            <a:r>
              <a:rPr lang="en-US" altLang="ko-Kore-KR" dirty="0">
                <a:sym typeface="Wingdings" pitchFamily="2" charset="2"/>
              </a:rPr>
              <a:t>M</a:t>
            </a:r>
            <a:r>
              <a:rPr lang="en-US" altLang="ko-Kore-KR" baseline="-25000" dirty="0">
                <a:sym typeface="Wingdings" pitchFamily="2" charset="2"/>
              </a:rPr>
              <a:t>2</a:t>
            </a:r>
            <a:r>
              <a:rPr lang="en-US" altLang="ko-KR" baseline="-25000" dirty="0">
                <a:sym typeface="Wingdings" pitchFamily="2" charset="2"/>
              </a:rPr>
              <a:t>6</a:t>
            </a:r>
            <a:endParaRPr lang="en-US" altLang="ko-Kore-KR" b="1" dirty="0"/>
          </a:p>
        </p:txBody>
      </p:sp>
      <p:grpSp>
        <p:nvGrpSpPr>
          <p:cNvPr id="59" name="그룹 58">
            <a:extLst>
              <a:ext uri="{FF2B5EF4-FFF2-40B4-BE49-F238E27FC236}">
                <a16:creationId xmlns:a16="http://schemas.microsoft.com/office/drawing/2014/main" id="{B1141807-B3F6-4CA2-F8E6-A63CE4CCB213}"/>
              </a:ext>
            </a:extLst>
          </p:cNvPr>
          <p:cNvGrpSpPr/>
          <p:nvPr/>
        </p:nvGrpSpPr>
        <p:grpSpPr>
          <a:xfrm>
            <a:off x="22889" y="1043731"/>
            <a:ext cx="6408983" cy="2112511"/>
            <a:chOff x="72642" y="4272481"/>
            <a:chExt cx="6408983" cy="2112511"/>
          </a:xfrm>
        </p:grpSpPr>
        <p:cxnSp>
          <p:nvCxnSpPr>
            <p:cNvPr id="60" name="직선 연결선[R] 59">
              <a:extLst>
                <a:ext uri="{FF2B5EF4-FFF2-40B4-BE49-F238E27FC236}">
                  <a16:creationId xmlns:a16="http://schemas.microsoft.com/office/drawing/2014/main" id="{5D3E0535-C26D-3982-C308-FE1C8D161BD8}"/>
                </a:ext>
              </a:extLst>
            </p:cNvPr>
            <p:cNvCxnSpPr>
              <a:cxnSpLocks/>
              <a:stCxn id="63" idx="4"/>
              <a:endCxn id="70" idx="0"/>
            </p:cNvCxnSpPr>
            <p:nvPr/>
          </p:nvCxnSpPr>
          <p:spPr>
            <a:xfrm>
              <a:off x="2128463" y="5421608"/>
              <a:ext cx="1952193" cy="286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타원 61">
              <a:extLst>
                <a:ext uri="{FF2B5EF4-FFF2-40B4-BE49-F238E27FC236}">
                  <a16:creationId xmlns:a16="http://schemas.microsoft.com/office/drawing/2014/main" id="{3F36DC96-F6E0-F706-E7A8-C64DDD67B4E3}"/>
                </a:ext>
              </a:extLst>
            </p:cNvPr>
            <p:cNvSpPr/>
            <p:nvPr/>
          </p:nvSpPr>
          <p:spPr>
            <a:xfrm>
              <a:off x="72642"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11</a:t>
              </a:r>
              <a:endParaRPr kumimoji="1" lang="ko-Kore-KR" altLang="en-US" dirty="0">
                <a:solidFill>
                  <a:schemeClr val="tx1"/>
                </a:solidFill>
              </a:endParaRPr>
            </a:p>
          </p:txBody>
        </p:sp>
        <p:sp>
          <p:nvSpPr>
            <p:cNvPr id="63" name="타원 62">
              <a:extLst>
                <a:ext uri="{FF2B5EF4-FFF2-40B4-BE49-F238E27FC236}">
                  <a16:creationId xmlns:a16="http://schemas.microsoft.com/office/drawing/2014/main" id="{7883051D-EE73-1A25-4B1E-6A236A7B7C19}"/>
                </a:ext>
              </a:extLst>
            </p:cNvPr>
            <p:cNvSpPr/>
            <p:nvPr/>
          </p:nvSpPr>
          <p:spPr>
            <a:xfrm>
              <a:off x="1553899" y="4272481"/>
              <a:ext cx="1149127" cy="11491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64" name="타원 63">
              <a:extLst>
                <a:ext uri="{FF2B5EF4-FFF2-40B4-BE49-F238E27FC236}">
                  <a16:creationId xmlns:a16="http://schemas.microsoft.com/office/drawing/2014/main" id="{CB1478FC-B2B0-DBCA-EF9E-F195024EDA41}"/>
                </a:ext>
              </a:extLst>
            </p:cNvPr>
            <p:cNvSpPr/>
            <p:nvPr/>
          </p:nvSpPr>
          <p:spPr>
            <a:xfrm>
              <a:off x="630782"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12</a:t>
              </a:r>
              <a:endParaRPr kumimoji="1" lang="ko-Kore-KR" altLang="en-US" dirty="0">
                <a:solidFill>
                  <a:schemeClr val="tx1"/>
                </a:solidFill>
              </a:endParaRPr>
            </a:p>
          </p:txBody>
        </p:sp>
        <p:sp>
          <p:nvSpPr>
            <p:cNvPr id="65" name="타원 64">
              <a:extLst>
                <a:ext uri="{FF2B5EF4-FFF2-40B4-BE49-F238E27FC236}">
                  <a16:creationId xmlns:a16="http://schemas.microsoft.com/office/drawing/2014/main" id="{78EB1A8C-8C1E-88D4-AB90-E7509402AD9C}"/>
                </a:ext>
              </a:extLst>
            </p:cNvPr>
            <p:cNvSpPr/>
            <p:nvPr/>
          </p:nvSpPr>
          <p:spPr>
            <a:xfrm>
              <a:off x="1200798"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13</a:t>
              </a:r>
              <a:endParaRPr kumimoji="1" lang="ko-Kore-KR" altLang="en-US" dirty="0">
                <a:solidFill>
                  <a:schemeClr val="tx1"/>
                </a:solidFill>
              </a:endParaRPr>
            </a:p>
          </p:txBody>
        </p:sp>
        <p:sp>
          <p:nvSpPr>
            <p:cNvPr id="66" name="타원 65">
              <a:extLst>
                <a:ext uri="{FF2B5EF4-FFF2-40B4-BE49-F238E27FC236}">
                  <a16:creationId xmlns:a16="http://schemas.microsoft.com/office/drawing/2014/main" id="{2459E432-9454-3B49-1A10-CF6F965B844A}"/>
                </a:ext>
              </a:extLst>
            </p:cNvPr>
            <p:cNvSpPr/>
            <p:nvPr/>
          </p:nvSpPr>
          <p:spPr>
            <a:xfrm>
              <a:off x="1699561"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14</a:t>
              </a:r>
              <a:endParaRPr kumimoji="1" lang="ko-Kore-KR" altLang="en-US" dirty="0">
                <a:solidFill>
                  <a:schemeClr val="tx1"/>
                </a:solidFill>
              </a:endParaRPr>
            </a:p>
          </p:txBody>
        </p:sp>
        <p:sp>
          <p:nvSpPr>
            <p:cNvPr id="67" name="타원 66">
              <a:extLst>
                <a:ext uri="{FF2B5EF4-FFF2-40B4-BE49-F238E27FC236}">
                  <a16:creationId xmlns:a16="http://schemas.microsoft.com/office/drawing/2014/main" id="{876756F8-1ABD-E493-4A56-B75E4C4B2ED0}"/>
                </a:ext>
              </a:extLst>
            </p:cNvPr>
            <p:cNvSpPr/>
            <p:nvPr/>
          </p:nvSpPr>
          <p:spPr>
            <a:xfrm>
              <a:off x="2222076"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15</a:t>
              </a:r>
              <a:endParaRPr kumimoji="1" lang="ko-Kore-KR" altLang="en-US" dirty="0">
                <a:solidFill>
                  <a:schemeClr val="tx1"/>
                </a:solidFill>
              </a:endParaRPr>
            </a:p>
          </p:txBody>
        </p:sp>
        <p:sp>
          <p:nvSpPr>
            <p:cNvPr id="68" name="타원 67">
              <a:extLst>
                <a:ext uri="{FF2B5EF4-FFF2-40B4-BE49-F238E27FC236}">
                  <a16:creationId xmlns:a16="http://schemas.microsoft.com/office/drawing/2014/main" id="{7311E78F-0A8F-F132-76F3-705500148734}"/>
                </a:ext>
              </a:extLst>
            </p:cNvPr>
            <p:cNvSpPr/>
            <p:nvPr/>
          </p:nvSpPr>
          <p:spPr>
            <a:xfrm>
              <a:off x="2756465"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16</a:t>
              </a:r>
              <a:endParaRPr kumimoji="1" lang="ko-Kore-KR" altLang="en-US" dirty="0">
                <a:solidFill>
                  <a:schemeClr val="tx1"/>
                </a:solidFill>
              </a:endParaRPr>
            </a:p>
          </p:txBody>
        </p:sp>
        <p:sp>
          <p:nvSpPr>
            <p:cNvPr id="69" name="타원 68">
              <a:extLst>
                <a:ext uri="{FF2B5EF4-FFF2-40B4-BE49-F238E27FC236}">
                  <a16:creationId xmlns:a16="http://schemas.microsoft.com/office/drawing/2014/main" id="{3459D9BF-86F3-E6B3-FA45-64D6E65200B9}"/>
                </a:ext>
              </a:extLst>
            </p:cNvPr>
            <p:cNvSpPr/>
            <p:nvPr/>
          </p:nvSpPr>
          <p:spPr>
            <a:xfrm>
              <a:off x="3255228"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17</a:t>
              </a:r>
              <a:endParaRPr kumimoji="1" lang="ko-Kore-KR" altLang="en-US" dirty="0">
                <a:solidFill>
                  <a:schemeClr val="tx1"/>
                </a:solidFill>
              </a:endParaRPr>
            </a:p>
          </p:txBody>
        </p:sp>
        <p:sp>
          <p:nvSpPr>
            <p:cNvPr id="70" name="타원 69">
              <a:extLst>
                <a:ext uri="{FF2B5EF4-FFF2-40B4-BE49-F238E27FC236}">
                  <a16:creationId xmlns:a16="http://schemas.microsoft.com/office/drawing/2014/main" id="{00500C28-5F95-F209-AB98-07481A4AB99A}"/>
                </a:ext>
              </a:extLst>
            </p:cNvPr>
            <p:cNvSpPr/>
            <p:nvPr/>
          </p:nvSpPr>
          <p:spPr>
            <a:xfrm>
              <a:off x="3742116" y="5707911"/>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18</a:t>
              </a:r>
              <a:endParaRPr kumimoji="1" lang="ko-Kore-KR" altLang="en-US" dirty="0">
                <a:solidFill>
                  <a:schemeClr val="tx1"/>
                </a:solidFill>
              </a:endParaRPr>
            </a:p>
          </p:txBody>
        </p:sp>
        <p:cxnSp>
          <p:nvCxnSpPr>
            <p:cNvPr id="71" name="직선 연결선[R] 70">
              <a:extLst>
                <a:ext uri="{FF2B5EF4-FFF2-40B4-BE49-F238E27FC236}">
                  <a16:creationId xmlns:a16="http://schemas.microsoft.com/office/drawing/2014/main" id="{3631873B-6FEF-51AB-08A4-F52A26AAF053}"/>
                </a:ext>
              </a:extLst>
            </p:cNvPr>
            <p:cNvCxnSpPr>
              <a:cxnSpLocks/>
              <a:stCxn id="63" idx="4"/>
              <a:endCxn id="62" idx="0"/>
            </p:cNvCxnSpPr>
            <p:nvPr/>
          </p:nvCxnSpPr>
          <p:spPr>
            <a:xfrm flipH="1">
              <a:off x="411182" y="5421608"/>
              <a:ext cx="1717281" cy="286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타원 71">
              <a:extLst>
                <a:ext uri="{FF2B5EF4-FFF2-40B4-BE49-F238E27FC236}">
                  <a16:creationId xmlns:a16="http://schemas.microsoft.com/office/drawing/2014/main" id="{D7B43DCE-7F1B-CCB4-6F5D-B6325E96DD38}"/>
                </a:ext>
              </a:extLst>
            </p:cNvPr>
            <p:cNvSpPr/>
            <p:nvPr/>
          </p:nvSpPr>
          <p:spPr>
            <a:xfrm>
              <a:off x="5332498" y="4328368"/>
              <a:ext cx="1149127" cy="11491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2</a:t>
              </a:r>
              <a:endParaRPr kumimoji="1" lang="ko-Kore-KR" altLang="en-US" dirty="0">
                <a:solidFill>
                  <a:schemeClr val="tx1"/>
                </a:solidFill>
              </a:endParaRPr>
            </a:p>
          </p:txBody>
        </p:sp>
        <p:sp>
          <p:nvSpPr>
            <p:cNvPr id="73" name="타원 72">
              <a:extLst>
                <a:ext uri="{FF2B5EF4-FFF2-40B4-BE49-F238E27FC236}">
                  <a16:creationId xmlns:a16="http://schemas.microsoft.com/office/drawing/2014/main" id="{AD473F31-1F89-FB67-176F-389E84387945}"/>
                </a:ext>
              </a:extLst>
            </p:cNvPr>
            <p:cNvSpPr/>
            <p:nvPr/>
          </p:nvSpPr>
          <p:spPr>
            <a:xfrm>
              <a:off x="5568520" y="5707911"/>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2k</a:t>
              </a:r>
              <a:endParaRPr kumimoji="1" lang="ko-Kore-KR" altLang="en-US" dirty="0">
                <a:solidFill>
                  <a:schemeClr val="tx1"/>
                </a:solidFill>
              </a:endParaRPr>
            </a:p>
          </p:txBody>
        </p:sp>
        <p:cxnSp>
          <p:nvCxnSpPr>
            <p:cNvPr id="74" name="직선 연결선[R] 73">
              <a:extLst>
                <a:ext uri="{FF2B5EF4-FFF2-40B4-BE49-F238E27FC236}">
                  <a16:creationId xmlns:a16="http://schemas.microsoft.com/office/drawing/2014/main" id="{8ADC5620-9A96-6700-CB34-F690E24F8A60}"/>
                </a:ext>
              </a:extLst>
            </p:cNvPr>
            <p:cNvCxnSpPr>
              <a:cxnSpLocks/>
              <a:stCxn id="72" idx="4"/>
              <a:endCxn id="73" idx="0"/>
            </p:cNvCxnSpPr>
            <p:nvPr/>
          </p:nvCxnSpPr>
          <p:spPr>
            <a:xfrm flipH="1">
              <a:off x="5907061" y="5477495"/>
              <a:ext cx="1" cy="230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03067F01-913E-DECB-0AEF-5A59AED49360}"/>
              </a:ext>
            </a:extLst>
          </p:cNvPr>
          <p:cNvSpPr txBox="1"/>
          <p:nvPr/>
        </p:nvSpPr>
        <p:spPr>
          <a:xfrm>
            <a:off x="183552" y="88813"/>
            <a:ext cx="6168607" cy="338554"/>
          </a:xfrm>
          <a:prstGeom prst="rect">
            <a:avLst/>
          </a:prstGeom>
          <a:noFill/>
        </p:spPr>
        <p:txBody>
          <a:bodyPr wrap="square">
            <a:spAutoFit/>
          </a:bodyPr>
          <a:lstStyle/>
          <a:p>
            <a:r>
              <a:rPr lang="en-US" altLang="ko-Kore-KR" sz="1600" b="1" dirty="0">
                <a:sym typeface="Wingdings" pitchFamily="2" charset="2"/>
              </a:rPr>
              <a:t>Module instance</a:t>
            </a:r>
            <a:r>
              <a:rPr lang="ko-Kore-KR" altLang="en-US" sz="1600" b="1" dirty="0">
                <a:sym typeface="Wingdings" pitchFamily="2" charset="2"/>
              </a:rPr>
              <a:t> 의 다양화</a:t>
            </a:r>
            <a:r>
              <a:rPr lang="en-US" altLang="ko-Kore-KR" sz="1600" b="1" dirty="0">
                <a:sym typeface="Wingdings" pitchFamily="2" charset="2"/>
              </a:rPr>
              <a:t> </a:t>
            </a:r>
            <a:r>
              <a:rPr lang="en-US" altLang="ko-KR" sz="1600" dirty="0">
                <a:sym typeface="Wingdings" pitchFamily="2" charset="2"/>
              </a:rPr>
              <a:t>[</a:t>
            </a:r>
            <a:r>
              <a:rPr lang="ko-Kore-KR" altLang="en-US" sz="1600" dirty="0">
                <a:sym typeface="Wingdings" pitchFamily="2" charset="2"/>
              </a:rPr>
              <a:t>소비자 </a:t>
            </a:r>
            <a:r>
              <a:rPr lang="en-US" altLang="ko-Kore-KR" sz="1600" dirty="0">
                <a:sym typeface="Wingdings" pitchFamily="2" charset="2"/>
              </a:rPr>
              <a:t>/ </a:t>
            </a:r>
            <a:r>
              <a:rPr lang="ko-Kore-KR" altLang="en-US" sz="1600" dirty="0">
                <a:sym typeface="Wingdings" pitchFamily="2" charset="2"/>
              </a:rPr>
              <a:t>기술력 </a:t>
            </a:r>
            <a:r>
              <a:rPr lang="en-US" altLang="ko-Kore-KR" sz="1600" dirty="0">
                <a:sym typeface="Wingdings" pitchFamily="2" charset="2"/>
              </a:rPr>
              <a:t>/ </a:t>
            </a:r>
            <a:r>
              <a:rPr lang="ko-Kore-KR" altLang="en-US" sz="1600" dirty="0">
                <a:sym typeface="Wingdings" pitchFamily="2" charset="2"/>
              </a:rPr>
              <a:t>경쟁력</a:t>
            </a:r>
            <a:r>
              <a:rPr lang="en-US" altLang="ko-Kore-KR" sz="1600" dirty="0">
                <a:sym typeface="Wingdings" pitchFamily="2" charset="2"/>
              </a:rPr>
              <a:t>/ </a:t>
            </a:r>
            <a:r>
              <a:rPr lang="ko-Kore-KR" altLang="en-US" sz="1600" dirty="0">
                <a:sym typeface="Wingdings" pitchFamily="2" charset="2"/>
              </a:rPr>
              <a:t>진화</a:t>
            </a:r>
            <a:r>
              <a:rPr lang="en-US" altLang="ko-Kore-KR" sz="1600" dirty="0">
                <a:sym typeface="Wingdings" pitchFamily="2" charset="2"/>
              </a:rPr>
              <a:t>]</a:t>
            </a:r>
            <a:endParaRPr lang="en-US" altLang="ko-Kore-KR" sz="1600" dirty="0"/>
          </a:p>
        </p:txBody>
      </p:sp>
      <p:sp>
        <p:nvSpPr>
          <p:cNvPr id="77" name="TextBox 76">
            <a:extLst>
              <a:ext uri="{FF2B5EF4-FFF2-40B4-BE49-F238E27FC236}">
                <a16:creationId xmlns:a16="http://schemas.microsoft.com/office/drawing/2014/main" id="{3AE6DEFC-31B2-5940-20C1-D6ADB18CC528}"/>
              </a:ext>
            </a:extLst>
          </p:cNvPr>
          <p:cNvSpPr txBox="1"/>
          <p:nvPr/>
        </p:nvSpPr>
        <p:spPr>
          <a:xfrm rot="20823453">
            <a:off x="3181442" y="1007093"/>
            <a:ext cx="2700758" cy="369332"/>
          </a:xfrm>
          <a:prstGeom prst="rect">
            <a:avLst/>
          </a:prstGeom>
          <a:noFill/>
        </p:spPr>
        <p:txBody>
          <a:bodyPr wrap="square">
            <a:spAutoFit/>
          </a:bodyPr>
          <a:lstStyle/>
          <a:p>
            <a:r>
              <a:rPr lang="en-US" altLang="ko-Kore-KR" dirty="0">
                <a:sym typeface="Wingdings" pitchFamily="2" charset="2"/>
              </a:rPr>
              <a:t>Adapt to all M</a:t>
            </a:r>
            <a:r>
              <a:rPr lang="en-US" altLang="ko-Kore-KR" baseline="-25000" dirty="0">
                <a:sym typeface="Wingdings" pitchFamily="2" charset="2"/>
              </a:rPr>
              <a:t>1</a:t>
            </a:r>
            <a:r>
              <a:rPr lang="en-US" altLang="ko-Kore-KR" dirty="0">
                <a:sym typeface="Wingdings" pitchFamily="2" charset="2"/>
              </a:rPr>
              <a:t> instance?</a:t>
            </a:r>
            <a:endParaRPr lang="en-US" altLang="ko-Kore-KR" dirty="0"/>
          </a:p>
        </p:txBody>
      </p:sp>
      <p:sp>
        <p:nvSpPr>
          <p:cNvPr id="79" name="위로 구부러진 화살표[C] 78">
            <a:extLst>
              <a:ext uri="{FF2B5EF4-FFF2-40B4-BE49-F238E27FC236}">
                <a16:creationId xmlns:a16="http://schemas.microsoft.com/office/drawing/2014/main" id="{033001A7-9A8C-C933-C9CA-9D45B3D2F88A}"/>
              </a:ext>
            </a:extLst>
          </p:cNvPr>
          <p:cNvSpPr/>
          <p:nvPr/>
        </p:nvSpPr>
        <p:spPr>
          <a:xfrm rot="9694014">
            <a:off x="3666031" y="1575520"/>
            <a:ext cx="1490153" cy="617500"/>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80" name="오른쪽 화살표[R] 79">
            <a:extLst>
              <a:ext uri="{FF2B5EF4-FFF2-40B4-BE49-F238E27FC236}">
                <a16:creationId xmlns:a16="http://schemas.microsoft.com/office/drawing/2014/main" id="{924727AB-5EAA-D305-BF10-5807A8B3E38C}"/>
              </a:ext>
            </a:extLst>
          </p:cNvPr>
          <p:cNvSpPr/>
          <p:nvPr/>
        </p:nvSpPr>
        <p:spPr>
          <a:xfrm rot="10800000">
            <a:off x="4540485" y="2603850"/>
            <a:ext cx="816532" cy="41106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1" name="타원 80">
            <a:extLst>
              <a:ext uri="{FF2B5EF4-FFF2-40B4-BE49-F238E27FC236}">
                <a16:creationId xmlns:a16="http://schemas.microsoft.com/office/drawing/2014/main" id="{78BAC021-77E5-E655-67E0-B58361FD0873}"/>
              </a:ext>
            </a:extLst>
          </p:cNvPr>
          <p:cNvSpPr/>
          <p:nvPr/>
        </p:nvSpPr>
        <p:spPr>
          <a:xfrm>
            <a:off x="6938583" y="1317612"/>
            <a:ext cx="677081" cy="677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2k</a:t>
            </a:r>
            <a:endParaRPr kumimoji="1" lang="ko-Kore-KR" altLang="en-US" dirty="0">
              <a:solidFill>
                <a:schemeClr val="tx1"/>
              </a:solidFill>
            </a:endParaRPr>
          </a:p>
        </p:txBody>
      </p:sp>
      <p:sp>
        <p:nvSpPr>
          <p:cNvPr id="82" name="타원 81">
            <a:extLst>
              <a:ext uri="{FF2B5EF4-FFF2-40B4-BE49-F238E27FC236}">
                <a16:creationId xmlns:a16="http://schemas.microsoft.com/office/drawing/2014/main" id="{72FEB9F4-1AD7-63A5-7355-0F7B690C606C}"/>
              </a:ext>
            </a:extLst>
          </p:cNvPr>
          <p:cNvSpPr/>
          <p:nvPr/>
        </p:nvSpPr>
        <p:spPr>
          <a:xfrm>
            <a:off x="8125913" y="220634"/>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14</a:t>
            </a:r>
            <a:endParaRPr kumimoji="1" lang="ko-Kore-KR" altLang="en-US" dirty="0">
              <a:solidFill>
                <a:schemeClr val="tx1"/>
              </a:solidFill>
            </a:endParaRPr>
          </a:p>
        </p:txBody>
      </p:sp>
      <p:sp>
        <p:nvSpPr>
          <p:cNvPr id="83" name="타원 82">
            <a:extLst>
              <a:ext uri="{FF2B5EF4-FFF2-40B4-BE49-F238E27FC236}">
                <a16:creationId xmlns:a16="http://schemas.microsoft.com/office/drawing/2014/main" id="{346628AA-D6D5-5B1E-FA05-33D7474C0DC0}"/>
              </a:ext>
            </a:extLst>
          </p:cNvPr>
          <p:cNvSpPr/>
          <p:nvPr/>
        </p:nvSpPr>
        <p:spPr>
          <a:xfrm>
            <a:off x="8138456" y="994634"/>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15</a:t>
            </a:r>
            <a:endParaRPr kumimoji="1" lang="ko-Kore-KR" altLang="en-US" dirty="0">
              <a:solidFill>
                <a:schemeClr val="tx1"/>
              </a:solidFill>
            </a:endParaRPr>
          </a:p>
        </p:txBody>
      </p:sp>
      <p:sp>
        <p:nvSpPr>
          <p:cNvPr id="84" name="타원 83">
            <a:extLst>
              <a:ext uri="{FF2B5EF4-FFF2-40B4-BE49-F238E27FC236}">
                <a16:creationId xmlns:a16="http://schemas.microsoft.com/office/drawing/2014/main" id="{909DD143-4304-D571-D5B7-142680E358D0}"/>
              </a:ext>
            </a:extLst>
          </p:cNvPr>
          <p:cNvSpPr/>
          <p:nvPr/>
        </p:nvSpPr>
        <p:spPr>
          <a:xfrm>
            <a:off x="8120008" y="1768634"/>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16</a:t>
            </a:r>
            <a:endParaRPr kumimoji="1" lang="ko-Kore-KR" altLang="en-US" dirty="0">
              <a:solidFill>
                <a:schemeClr val="tx1"/>
              </a:solidFill>
            </a:endParaRPr>
          </a:p>
        </p:txBody>
      </p:sp>
      <p:sp>
        <p:nvSpPr>
          <p:cNvPr id="85" name="타원 84">
            <a:extLst>
              <a:ext uri="{FF2B5EF4-FFF2-40B4-BE49-F238E27FC236}">
                <a16:creationId xmlns:a16="http://schemas.microsoft.com/office/drawing/2014/main" id="{5AB9EB5F-D163-87D8-C647-D1BA94B1ED86}"/>
              </a:ext>
            </a:extLst>
          </p:cNvPr>
          <p:cNvSpPr/>
          <p:nvPr/>
        </p:nvSpPr>
        <p:spPr>
          <a:xfrm>
            <a:off x="8129069" y="2542635"/>
            <a:ext cx="677080" cy="677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baseline="-25000" dirty="0">
                <a:solidFill>
                  <a:schemeClr val="tx1"/>
                </a:solidFill>
              </a:rPr>
              <a:t>17</a:t>
            </a:r>
            <a:endParaRPr kumimoji="1" lang="ko-Kore-KR" altLang="en-US" dirty="0">
              <a:solidFill>
                <a:schemeClr val="tx1"/>
              </a:solidFill>
            </a:endParaRPr>
          </a:p>
        </p:txBody>
      </p:sp>
      <p:cxnSp>
        <p:nvCxnSpPr>
          <p:cNvPr id="86" name="직선 연결선[R] 85">
            <a:extLst>
              <a:ext uri="{FF2B5EF4-FFF2-40B4-BE49-F238E27FC236}">
                <a16:creationId xmlns:a16="http://schemas.microsoft.com/office/drawing/2014/main" id="{46363394-1993-EE78-648B-D984685AF11A}"/>
              </a:ext>
            </a:extLst>
          </p:cNvPr>
          <p:cNvCxnSpPr>
            <a:cxnSpLocks/>
            <a:stCxn id="81" idx="6"/>
            <a:endCxn id="87" idx="2"/>
          </p:cNvCxnSpPr>
          <p:nvPr/>
        </p:nvCxnSpPr>
        <p:spPr>
          <a:xfrm>
            <a:off x="7615664" y="1656153"/>
            <a:ext cx="2163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타원 86">
            <a:extLst>
              <a:ext uri="{FF2B5EF4-FFF2-40B4-BE49-F238E27FC236}">
                <a16:creationId xmlns:a16="http://schemas.microsoft.com/office/drawing/2014/main" id="{093C1D6E-B27C-B7E8-00F4-2EFF7C2DE976}"/>
              </a:ext>
            </a:extLst>
          </p:cNvPr>
          <p:cNvSpPr/>
          <p:nvPr/>
        </p:nvSpPr>
        <p:spPr>
          <a:xfrm>
            <a:off x="7832060" y="0"/>
            <a:ext cx="1215599" cy="33123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sp>
        <p:nvSpPr>
          <p:cNvPr id="88" name="이등변 삼각형 119">
            <a:extLst>
              <a:ext uri="{FF2B5EF4-FFF2-40B4-BE49-F238E27FC236}">
                <a16:creationId xmlns:a16="http://schemas.microsoft.com/office/drawing/2014/main" id="{22B58951-9601-23B3-8227-813EB9559F95}"/>
              </a:ext>
            </a:extLst>
          </p:cNvPr>
          <p:cNvSpPr/>
          <p:nvPr/>
        </p:nvSpPr>
        <p:spPr>
          <a:xfrm rot="5400000">
            <a:off x="5660892" y="1497181"/>
            <a:ext cx="2114093" cy="242225"/>
          </a:xfrm>
          <a:prstGeom prst="triangle">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34290" rIns="27000" bIns="34290" numCol="1" spcCol="0" rtlCol="0" fromWordArt="0" anchor="ctr" anchorCtr="0" forceAA="0" compatLnSpc="1">
            <a:prstTxWarp prst="textNoShape">
              <a:avLst/>
            </a:prstTxWarp>
            <a:noAutofit/>
          </a:bodyPr>
          <a:lstStyle/>
          <a:p>
            <a:pPr algn="ctr"/>
            <a:endParaRPr lang="ko-KR" altLang="en-US" sz="1050" dirty="0">
              <a:solidFill>
                <a:schemeClr val="tx1"/>
              </a:solidFill>
              <a:latin typeface="Arial" panose="020B0604020202020204" pitchFamily="34" charset="0"/>
              <a:ea typeface="나눔고딕" panose="020D0604000000000000" pitchFamily="50" charset="-127"/>
              <a:cs typeface="Arial" panose="020B0604020202020204" pitchFamily="34" charset="0"/>
            </a:endParaRPr>
          </a:p>
        </p:txBody>
      </p:sp>
      <p:sp>
        <p:nvSpPr>
          <p:cNvPr id="89" name="직사각형 88">
            <a:extLst>
              <a:ext uri="{FF2B5EF4-FFF2-40B4-BE49-F238E27FC236}">
                <a16:creationId xmlns:a16="http://schemas.microsoft.com/office/drawing/2014/main" id="{2C0457A3-B2F1-6C85-A2ED-E1E41BE8788B}"/>
              </a:ext>
            </a:extLst>
          </p:cNvPr>
          <p:cNvSpPr/>
          <p:nvPr/>
        </p:nvSpPr>
        <p:spPr>
          <a:xfrm>
            <a:off x="22889" y="463109"/>
            <a:ext cx="6474406" cy="268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spTree>
    <p:extLst>
      <p:ext uri="{BB962C8B-B14F-4D97-AF65-F5344CB8AC3E}">
        <p14:creationId xmlns:p14="http://schemas.microsoft.com/office/powerpoint/2010/main" val="334077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2023. 2. 3.</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15</a:t>
            </a:fld>
            <a:endParaRPr lang="ko-KR" altLang="en-US" dirty="0"/>
          </a:p>
        </p:txBody>
      </p:sp>
      <p:sp>
        <p:nvSpPr>
          <p:cNvPr id="10" name="TextBox 9">
            <a:extLst>
              <a:ext uri="{FF2B5EF4-FFF2-40B4-BE49-F238E27FC236}">
                <a16:creationId xmlns:a16="http://schemas.microsoft.com/office/drawing/2014/main" id="{78096586-B9BB-AD6F-5257-FF9F376FB91C}"/>
              </a:ext>
            </a:extLst>
          </p:cNvPr>
          <p:cNvSpPr txBox="1"/>
          <p:nvPr/>
        </p:nvSpPr>
        <p:spPr>
          <a:xfrm>
            <a:off x="256615" y="135703"/>
            <a:ext cx="4747582" cy="307777"/>
          </a:xfrm>
          <a:prstGeom prst="rect">
            <a:avLst/>
          </a:prstGeom>
          <a:noFill/>
        </p:spPr>
        <p:txBody>
          <a:bodyPr wrap="none" lIns="0" tIns="0" rIns="0" bIns="0" rtlCol="0">
            <a:spAutoFit/>
          </a:bodyPr>
          <a:lstStyle/>
          <a:p>
            <a:pPr algn="l"/>
            <a:r>
              <a:rPr kumimoji="1" lang="en-US" altLang="ko-Kore-KR" sz="2000" b="1" spc="-40" dirty="0">
                <a:latin typeface="+mn-ea"/>
              </a:rPr>
              <a:t>Module instance (option)’s compatibility</a:t>
            </a:r>
            <a:endParaRPr kumimoji="1" lang="ko-Kore-KR" altLang="en-US" sz="2000" b="1" spc="-40" dirty="0">
              <a:latin typeface="+mn-ea"/>
            </a:endParaRPr>
          </a:p>
        </p:txBody>
      </p:sp>
      <p:sp>
        <p:nvSpPr>
          <p:cNvPr id="4" name="TextBox 3">
            <a:extLst>
              <a:ext uri="{FF2B5EF4-FFF2-40B4-BE49-F238E27FC236}">
                <a16:creationId xmlns:a16="http://schemas.microsoft.com/office/drawing/2014/main" id="{528BB005-B78B-0501-56DF-F3F43814D24A}"/>
              </a:ext>
            </a:extLst>
          </p:cNvPr>
          <p:cNvSpPr txBox="1"/>
          <p:nvPr/>
        </p:nvSpPr>
        <p:spPr>
          <a:xfrm>
            <a:off x="6730732" y="115359"/>
            <a:ext cx="2297617" cy="276999"/>
          </a:xfrm>
          <a:prstGeom prst="rect">
            <a:avLst/>
          </a:prstGeom>
          <a:noFill/>
        </p:spPr>
        <p:txBody>
          <a:bodyPr wrap="none" lIns="0" tIns="0" rIns="0" bIns="0" rtlCol="0">
            <a:spAutoFit/>
          </a:bodyPr>
          <a:lstStyle/>
          <a:p>
            <a:pPr algn="l"/>
            <a:r>
              <a:rPr kumimoji="1" lang="en-US" altLang="ko-Kore-KR" b="1" strike="sngStrike" spc="-40" dirty="0">
                <a:latin typeface="+mn-ea"/>
              </a:rPr>
              <a:t>Module compatibility.</a:t>
            </a:r>
            <a:endParaRPr kumimoji="1" lang="ko-Kore-KR" altLang="en-US" b="1" strike="sngStrike" spc="-40" dirty="0">
              <a:latin typeface="+mn-ea"/>
            </a:endParaRPr>
          </a:p>
        </p:txBody>
      </p:sp>
      <p:pic>
        <p:nvPicPr>
          <p:cNvPr id="5" name="그림 4">
            <a:extLst>
              <a:ext uri="{FF2B5EF4-FFF2-40B4-BE49-F238E27FC236}">
                <a16:creationId xmlns:a16="http://schemas.microsoft.com/office/drawing/2014/main" id="{BC318D1A-0043-7BC0-0E77-133CC7961C8E}"/>
              </a:ext>
            </a:extLst>
          </p:cNvPr>
          <p:cNvPicPr>
            <a:picLocks noChangeAspect="1"/>
          </p:cNvPicPr>
          <p:nvPr/>
        </p:nvPicPr>
        <p:blipFill>
          <a:blip r:embed="rId3"/>
          <a:stretch>
            <a:fillRect/>
          </a:stretch>
        </p:blipFill>
        <p:spPr>
          <a:xfrm>
            <a:off x="313454" y="473481"/>
            <a:ext cx="2851778" cy="2408434"/>
          </a:xfrm>
          <a:prstGeom prst="rect">
            <a:avLst/>
          </a:prstGeom>
        </p:spPr>
      </p:pic>
      <p:sp>
        <p:nvSpPr>
          <p:cNvPr id="8" name="TextBox 7">
            <a:extLst>
              <a:ext uri="{FF2B5EF4-FFF2-40B4-BE49-F238E27FC236}">
                <a16:creationId xmlns:a16="http://schemas.microsoft.com/office/drawing/2014/main" id="{96E3AFA3-871E-D18B-14EE-D19F0E2077C7}"/>
              </a:ext>
            </a:extLst>
          </p:cNvPr>
          <p:cNvSpPr txBox="1"/>
          <p:nvPr/>
        </p:nvSpPr>
        <p:spPr>
          <a:xfrm>
            <a:off x="3532378" y="577689"/>
            <a:ext cx="2994731" cy="307777"/>
          </a:xfrm>
          <a:prstGeom prst="rect">
            <a:avLst/>
          </a:prstGeom>
          <a:noFill/>
        </p:spPr>
        <p:txBody>
          <a:bodyPr wrap="none" lIns="0" tIns="0" rIns="0" bIns="0" rtlCol="0">
            <a:spAutoFit/>
          </a:bodyPr>
          <a:lstStyle/>
          <a:p>
            <a:pPr algn="l"/>
            <a:r>
              <a:rPr kumimoji="1" lang="ko-Kore-KR" altLang="en-US" sz="2000" b="1" spc="-40" dirty="0">
                <a:latin typeface="+mn-ea"/>
              </a:rPr>
              <a:t>단순 </a:t>
            </a:r>
            <a:r>
              <a:rPr kumimoji="1" lang="en-US" altLang="ko-Kore-KR" sz="2000" b="1" spc="-40" dirty="0">
                <a:latin typeface="+mn-ea"/>
              </a:rPr>
              <a:t>if – then </a:t>
            </a:r>
            <a:r>
              <a:rPr kumimoji="1" lang="ko-Kore-KR" altLang="en-US" sz="2000" b="1" spc="-40" dirty="0">
                <a:latin typeface="+mn-ea"/>
              </a:rPr>
              <a:t>규칙상으로</a:t>
            </a:r>
          </a:p>
        </p:txBody>
      </p:sp>
      <p:sp>
        <p:nvSpPr>
          <p:cNvPr id="12" name="TextBox 11">
            <a:extLst>
              <a:ext uri="{FF2B5EF4-FFF2-40B4-BE49-F238E27FC236}">
                <a16:creationId xmlns:a16="http://schemas.microsoft.com/office/drawing/2014/main" id="{A6A16B34-0AD3-EC6A-C3A0-5EA4A8F9754C}"/>
              </a:ext>
            </a:extLst>
          </p:cNvPr>
          <p:cNvSpPr txBox="1"/>
          <p:nvPr/>
        </p:nvSpPr>
        <p:spPr>
          <a:xfrm>
            <a:off x="3682722" y="2356930"/>
            <a:ext cx="4572000" cy="646331"/>
          </a:xfrm>
          <a:prstGeom prst="rect">
            <a:avLst/>
          </a:prstGeom>
          <a:noFill/>
        </p:spPr>
        <p:txBody>
          <a:bodyPr wrap="square">
            <a:spAutoFit/>
          </a:bodyPr>
          <a:lstStyle/>
          <a:p>
            <a:r>
              <a:rPr lang="en" altLang="ko-Kore-KR" sz="1800" dirty="0">
                <a:effectLst/>
                <a:latin typeface="TimesNewRomanPSMT"/>
              </a:rPr>
              <a:t>module library, such that design is conducted with </a:t>
            </a:r>
            <a:r>
              <a:rPr lang="en" altLang="ko-Kore-KR" sz="1800" b="1" dirty="0">
                <a:solidFill>
                  <a:srgbClr val="C00000"/>
                </a:solidFill>
                <a:effectLst/>
                <a:latin typeface="TimesNewRomanPSMT"/>
              </a:rPr>
              <a:t>minimal modifications to reduce costs.</a:t>
            </a:r>
            <a:r>
              <a:rPr lang="en" altLang="ko-Kore-KR" sz="1800" dirty="0">
                <a:solidFill>
                  <a:srgbClr val="C00000"/>
                </a:solidFill>
                <a:effectLst/>
                <a:latin typeface="TimesNewRomanPSMT"/>
              </a:rPr>
              <a:t> </a:t>
            </a:r>
            <a:endParaRPr lang="en" altLang="ko-Kore-KR" dirty="0">
              <a:solidFill>
                <a:srgbClr val="C00000"/>
              </a:solidFill>
            </a:endParaRPr>
          </a:p>
        </p:txBody>
      </p:sp>
      <p:sp>
        <p:nvSpPr>
          <p:cNvPr id="19" name="TextBox 18">
            <a:extLst>
              <a:ext uri="{FF2B5EF4-FFF2-40B4-BE49-F238E27FC236}">
                <a16:creationId xmlns:a16="http://schemas.microsoft.com/office/drawing/2014/main" id="{43F0D29F-3D39-63E7-9768-23702A4F5F76}"/>
              </a:ext>
            </a:extLst>
          </p:cNvPr>
          <p:cNvSpPr txBox="1"/>
          <p:nvPr/>
        </p:nvSpPr>
        <p:spPr>
          <a:xfrm>
            <a:off x="3682722" y="974867"/>
            <a:ext cx="4572000" cy="646331"/>
          </a:xfrm>
          <a:prstGeom prst="rect">
            <a:avLst/>
          </a:prstGeom>
          <a:noFill/>
        </p:spPr>
        <p:txBody>
          <a:bodyPr wrap="square">
            <a:spAutoFit/>
          </a:bodyPr>
          <a:lstStyle/>
          <a:p>
            <a:r>
              <a:rPr lang="en" altLang="ko-Kore-KR" sz="1800" dirty="0">
                <a:effectLst/>
                <a:latin typeface="TimesNewRomanPSMT"/>
              </a:rPr>
              <a:t>the impact on the performance of the product, and the constraints to the rest of the module. </a:t>
            </a:r>
            <a:endParaRPr lang="en" altLang="ko-Kore-KR" dirty="0"/>
          </a:p>
        </p:txBody>
      </p:sp>
      <p:sp>
        <p:nvSpPr>
          <p:cNvPr id="21" name="TextBox 20">
            <a:extLst>
              <a:ext uri="{FF2B5EF4-FFF2-40B4-BE49-F238E27FC236}">
                <a16:creationId xmlns:a16="http://schemas.microsoft.com/office/drawing/2014/main" id="{6A017614-E961-9C24-338A-F823F8614269}"/>
              </a:ext>
            </a:extLst>
          </p:cNvPr>
          <p:cNvSpPr txBox="1"/>
          <p:nvPr/>
        </p:nvSpPr>
        <p:spPr>
          <a:xfrm>
            <a:off x="3682721" y="1710599"/>
            <a:ext cx="5136677" cy="646331"/>
          </a:xfrm>
          <a:prstGeom prst="rect">
            <a:avLst/>
          </a:prstGeom>
          <a:noFill/>
        </p:spPr>
        <p:txBody>
          <a:bodyPr wrap="square">
            <a:spAutoFit/>
          </a:bodyPr>
          <a:lstStyle/>
          <a:p>
            <a:r>
              <a:rPr lang="en" altLang="ko-Kore-KR" sz="1800" dirty="0">
                <a:effectLst/>
                <a:latin typeface="TimesNewRomanPSMT"/>
              </a:rPr>
              <a:t>it is difficult to ensure that the sub-modules in the module library can be applied to all the requirements. </a:t>
            </a:r>
            <a:endParaRPr lang="en" altLang="ko-Kore-KR" dirty="0"/>
          </a:p>
        </p:txBody>
      </p:sp>
      <p:sp>
        <p:nvSpPr>
          <p:cNvPr id="34" name="왼쪽 대괄호[L] 33">
            <a:extLst>
              <a:ext uri="{FF2B5EF4-FFF2-40B4-BE49-F238E27FC236}">
                <a16:creationId xmlns:a16="http://schemas.microsoft.com/office/drawing/2014/main" id="{9C565507-3EC2-A713-236D-D16420F2FCD1}"/>
              </a:ext>
            </a:extLst>
          </p:cNvPr>
          <p:cNvSpPr/>
          <p:nvPr/>
        </p:nvSpPr>
        <p:spPr>
          <a:xfrm>
            <a:off x="3532378" y="1979532"/>
            <a:ext cx="150343" cy="783771"/>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35" name="타원 34">
            <a:extLst>
              <a:ext uri="{FF2B5EF4-FFF2-40B4-BE49-F238E27FC236}">
                <a16:creationId xmlns:a16="http://schemas.microsoft.com/office/drawing/2014/main" id="{805C4534-68E4-8DA9-0E76-CF5787179835}"/>
              </a:ext>
            </a:extLst>
          </p:cNvPr>
          <p:cNvSpPr/>
          <p:nvPr/>
        </p:nvSpPr>
        <p:spPr>
          <a:xfrm>
            <a:off x="737209" y="3632316"/>
            <a:ext cx="1135462" cy="2826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44" name="그룹 43">
            <a:extLst>
              <a:ext uri="{FF2B5EF4-FFF2-40B4-BE49-F238E27FC236}">
                <a16:creationId xmlns:a16="http://schemas.microsoft.com/office/drawing/2014/main" id="{721A79AE-6FC4-8369-9288-17DBFED50DF6}"/>
              </a:ext>
            </a:extLst>
          </p:cNvPr>
          <p:cNvGrpSpPr/>
          <p:nvPr/>
        </p:nvGrpSpPr>
        <p:grpSpPr>
          <a:xfrm>
            <a:off x="1069067" y="5003410"/>
            <a:ext cx="488691" cy="488691"/>
            <a:chOff x="1263400" y="4902087"/>
            <a:chExt cx="488691" cy="488691"/>
          </a:xfrm>
        </p:grpSpPr>
        <p:sp>
          <p:nvSpPr>
            <p:cNvPr id="39" name="타원 38">
              <a:extLst>
                <a:ext uri="{FF2B5EF4-FFF2-40B4-BE49-F238E27FC236}">
                  <a16:creationId xmlns:a16="http://schemas.microsoft.com/office/drawing/2014/main" id="{74A89AEC-2C61-2DA7-4D4B-729ABF637587}"/>
                </a:ext>
              </a:extLst>
            </p:cNvPr>
            <p:cNvSpPr/>
            <p:nvPr/>
          </p:nvSpPr>
          <p:spPr>
            <a:xfrm>
              <a:off x="1263400" y="4902087"/>
              <a:ext cx="488691" cy="488691"/>
            </a:xfrm>
            <a:prstGeom prst="ellipse">
              <a:avLst/>
            </a:prstGeom>
            <a:solidFill>
              <a:srgbClr val="9494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43" name="TextBox 42">
              <a:extLst>
                <a:ext uri="{FF2B5EF4-FFF2-40B4-BE49-F238E27FC236}">
                  <a16:creationId xmlns:a16="http://schemas.microsoft.com/office/drawing/2014/main" id="{2F2C2548-D785-B829-0543-30DD4E38EE51}"/>
                </a:ext>
              </a:extLst>
            </p:cNvPr>
            <p:cNvSpPr txBox="1"/>
            <p:nvPr/>
          </p:nvSpPr>
          <p:spPr>
            <a:xfrm>
              <a:off x="1353065" y="5021979"/>
              <a:ext cx="326308" cy="246221"/>
            </a:xfrm>
            <a:prstGeom prst="rect">
              <a:avLst/>
            </a:prstGeom>
            <a:no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14</a:t>
              </a:r>
              <a:endParaRPr kumimoji="1" lang="ko-Kore-KR" altLang="en-US" sz="1600" spc="-40" dirty="0">
                <a:latin typeface="+mn-ea"/>
              </a:endParaRPr>
            </a:p>
          </p:txBody>
        </p:sp>
      </p:grpSp>
      <p:grpSp>
        <p:nvGrpSpPr>
          <p:cNvPr id="45" name="그룹 44">
            <a:extLst>
              <a:ext uri="{FF2B5EF4-FFF2-40B4-BE49-F238E27FC236}">
                <a16:creationId xmlns:a16="http://schemas.microsoft.com/office/drawing/2014/main" id="{C2EF9E88-2630-FDBA-ED7F-AB8D0046761B}"/>
              </a:ext>
            </a:extLst>
          </p:cNvPr>
          <p:cNvGrpSpPr/>
          <p:nvPr/>
        </p:nvGrpSpPr>
        <p:grpSpPr>
          <a:xfrm>
            <a:off x="1060593" y="5898398"/>
            <a:ext cx="488691" cy="488691"/>
            <a:chOff x="1263400" y="4902087"/>
            <a:chExt cx="488691" cy="488691"/>
          </a:xfrm>
        </p:grpSpPr>
        <p:sp>
          <p:nvSpPr>
            <p:cNvPr id="46" name="타원 45">
              <a:extLst>
                <a:ext uri="{FF2B5EF4-FFF2-40B4-BE49-F238E27FC236}">
                  <a16:creationId xmlns:a16="http://schemas.microsoft.com/office/drawing/2014/main" id="{A01DB84C-E90B-4218-AE63-460133DE1582}"/>
                </a:ext>
              </a:extLst>
            </p:cNvPr>
            <p:cNvSpPr/>
            <p:nvPr/>
          </p:nvSpPr>
          <p:spPr>
            <a:xfrm>
              <a:off x="1263400" y="4902087"/>
              <a:ext cx="488691" cy="4886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47" name="TextBox 46">
              <a:extLst>
                <a:ext uri="{FF2B5EF4-FFF2-40B4-BE49-F238E27FC236}">
                  <a16:creationId xmlns:a16="http://schemas.microsoft.com/office/drawing/2014/main" id="{34CB7A6A-397A-9446-764F-0B337AFE9473}"/>
                </a:ext>
              </a:extLst>
            </p:cNvPr>
            <p:cNvSpPr txBox="1"/>
            <p:nvPr/>
          </p:nvSpPr>
          <p:spPr>
            <a:xfrm>
              <a:off x="1353065" y="5021979"/>
              <a:ext cx="326308" cy="246221"/>
            </a:xfrm>
            <a:prstGeom prst="rect">
              <a:avLst/>
            </a:prstGeom>
            <a:no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1k</a:t>
              </a:r>
              <a:endParaRPr kumimoji="1" lang="ko-Kore-KR" altLang="en-US" sz="1600" spc="-40" dirty="0">
                <a:latin typeface="+mn-ea"/>
              </a:endParaRPr>
            </a:p>
          </p:txBody>
        </p:sp>
      </p:grpSp>
      <p:grpSp>
        <p:nvGrpSpPr>
          <p:cNvPr id="48" name="그룹 47">
            <a:extLst>
              <a:ext uri="{FF2B5EF4-FFF2-40B4-BE49-F238E27FC236}">
                <a16:creationId xmlns:a16="http://schemas.microsoft.com/office/drawing/2014/main" id="{CF13682E-AF51-615C-E755-2D8BE370D9E6}"/>
              </a:ext>
            </a:extLst>
          </p:cNvPr>
          <p:cNvGrpSpPr/>
          <p:nvPr/>
        </p:nvGrpSpPr>
        <p:grpSpPr>
          <a:xfrm>
            <a:off x="1060594" y="4168559"/>
            <a:ext cx="488691" cy="488691"/>
            <a:chOff x="1263400" y="4902087"/>
            <a:chExt cx="488691" cy="488691"/>
          </a:xfrm>
        </p:grpSpPr>
        <p:sp>
          <p:nvSpPr>
            <p:cNvPr id="49" name="타원 48">
              <a:extLst>
                <a:ext uri="{FF2B5EF4-FFF2-40B4-BE49-F238E27FC236}">
                  <a16:creationId xmlns:a16="http://schemas.microsoft.com/office/drawing/2014/main" id="{99FF37D4-6A71-C0D0-E4F3-47BE9232C3FB}"/>
                </a:ext>
              </a:extLst>
            </p:cNvPr>
            <p:cNvSpPr/>
            <p:nvPr/>
          </p:nvSpPr>
          <p:spPr>
            <a:xfrm>
              <a:off x="1263400" y="4902087"/>
              <a:ext cx="488691" cy="4886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50" name="TextBox 49">
              <a:extLst>
                <a:ext uri="{FF2B5EF4-FFF2-40B4-BE49-F238E27FC236}">
                  <a16:creationId xmlns:a16="http://schemas.microsoft.com/office/drawing/2014/main" id="{1CEF7D88-DCF4-6405-478D-26E50CA97919}"/>
                </a:ext>
              </a:extLst>
            </p:cNvPr>
            <p:cNvSpPr txBox="1"/>
            <p:nvPr/>
          </p:nvSpPr>
          <p:spPr>
            <a:xfrm>
              <a:off x="1353065" y="5021979"/>
              <a:ext cx="326308" cy="246221"/>
            </a:xfrm>
            <a:prstGeom prst="rect">
              <a:avLst/>
            </a:prstGeom>
            <a:no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12</a:t>
              </a:r>
              <a:endParaRPr kumimoji="1" lang="ko-Kore-KR" altLang="en-US" sz="1600" spc="-40" dirty="0">
                <a:latin typeface="+mn-ea"/>
              </a:endParaRPr>
            </a:p>
          </p:txBody>
        </p:sp>
      </p:grpSp>
      <p:grpSp>
        <p:nvGrpSpPr>
          <p:cNvPr id="51" name="그룹 50">
            <a:extLst>
              <a:ext uri="{FF2B5EF4-FFF2-40B4-BE49-F238E27FC236}">
                <a16:creationId xmlns:a16="http://schemas.microsoft.com/office/drawing/2014/main" id="{673A6E3B-B078-CF9C-9533-0C664E7E1085}"/>
              </a:ext>
            </a:extLst>
          </p:cNvPr>
          <p:cNvGrpSpPr/>
          <p:nvPr/>
        </p:nvGrpSpPr>
        <p:grpSpPr>
          <a:xfrm>
            <a:off x="1060594" y="3801720"/>
            <a:ext cx="488691" cy="488691"/>
            <a:chOff x="1263400" y="4902087"/>
            <a:chExt cx="488691" cy="488691"/>
          </a:xfrm>
        </p:grpSpPr>
        <p:sp>
          <p:nvSpPr>
            <p:cNvPr id="52" name="타원 51">
              <a:extLst>
                <a:ext uri="{FF2B5EF4-FFF2-40B4-BE49-F238E27FC236}">
                  <a16:creationId xmlns:a16="http://schemas.microsoft.com/office/drawing/2014/main" id="{B4D93CF3-9E8E-B482-3DC5-3EE473D42E67}"/>
                </a:ext>
              </a:extLst>
            </p:cNvPr>
            <p:cNvSpPr/>
            <p:nvPr/>
          </p:nvSpPr>
          <p:spPr>
            <a:xfrm>
              <a:off x="1263400" y="4902087"/>
              <a:ext cx="488691" cy="4886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53" name="TextBox 52">
              <a:extLst>
                <a:ext uri="{FF2B5EF4-FFF2-40B4-BE49-F238E27FC236}">
                  <a16:creationId xmlns:a16="http://schemas.microsoft.com/office/drawing/2014/main" id="{5FC6810D-027E-2C41-798D-28861D7BEE85}"/>
                </a:ext>
              </a:extLst>
            </p:cNvPr>
            <p:cNvSpPr txBox="1"/>
            <p:nvPr/>
          </p:nvSpPr>
          <p:spPr>
            <a:xfrm>
              <a:off x="1353065" y="5021979"/>
              <a:ext cx="326308" cy="246221"/>
            </a:xfrm>
            <a:prstGeom prst="rect">
              <a:avLst/>
            </a:prstGeom>
            <a:no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11</a:t>
              </a:r>
              <a:endParaRPr kumimoji="1" lang="ko-Kore-KR" altLang="en-US" sz="1600" spc="-40" dirty="0">
                <a:latin typeface="+mn-ea"/>
              </a:endParaRPr>
            </a:p>
          </p:txBody>
        </p:sp>
      </p:grpSp>
      <p:grpSp>
        <p:nvGrpSpPr>
          <p:cNvPr id="54" name="그룹 53">
            <a:extLst>
              <a:ext uri="{FF2B5EF4-FFF2-40B4-BE49-F238E27FC236}">
                <a16:creationId xmlns:a16="http://schemas.microsoft.com/office/drawing/2014/main" id="{CC5AFA5A-B875-E058-C7D7-8700CAFC4631}"/>
              </a:ext>
            </a:extLst>
          </p:cNvPr>
          <p:cNvGrpSpPr/>
          <p:nvPr/>
        </p:nvGrpSpPr>
        <p:grpSpPr>
          <a:xfrm>
            <a:off x="1060594" y="4545298"/>
            <a:ext cx="488691" cy="488691"/>
            <a:chOff x="1263400" y="4902087"/>
            <a:chExt cx="488691" cy="488691"/>
          </a:xfrm>
        </p:grpSpPr>
        <p:sp>
          <p:nvSpPr>
            <p:cNvPr id="56" name="타원 55">
              <a:extLst>
                <a:ext uri="{FF2B5EF4-FFF2-40B4-BE49-F238E27FC236}">
                  <a16:creationId xmlns:a16="http://schemas.microsoft.com/office/drawing/2014/main" id="{3B178F1A-E91F-F0FF-F087-A7E04EF5C2E1}"/>
                </a:ext>
              </a:extLst>
            </p:cNvPr>
            <p:cNvSpPr/>
            <p:nvPr/>
          </p:nvSpPr>
          <p:spPr>
            <a:xfrm>
              <a:off x="1263400" y="4902087"/>
              <a:ext cx="488691" cy="4886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57" name="TextBox 56">
              <a:extLst>
                <a:ext uri="{FF2B5EF4-FFF2-40B4-BE49-F238E27FC236}">
                  <a16:creationId xmlns:a16="http://schemas.microsoft.com/office/drawing/2014/main" id="{25F86706-8C7D-B3E0-D8EC-694F93470F6B}"/>
                </a:ext>
              </a:extLst>
            </p:cNvPr>
            <p:cNvSpPr txBox="1"/>
            <p:nvPr/>
          </p:nvSpPr>
          <p:spPr>
            <a:xfrm>
              <a:off x="1353065" y="5021979"/>
              <a:ext cx="326308" cy="246221"/>
            </a:xfrm>
            <a:prstGeom prst="rect">
              <a:avLst/>
            </a:prstGeom>
            <a:no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13</a:t>
              </a:r>
              <a:endParaRPr kumimoji="1" lang="ko-Kore-KR" altLang="en-US" sz="1600" spc="-40" dirty="0">
                <a:latin typeface="+mn-ea"/>
              </a:endParaRPr>
            </a:p>
          </p:txBody>
        </p:sp>
      </p:grpSp>
      <p:sp>
        <p:nvSpPr>
          <p:cNvPr id="58" name="TextBox 57">
            <a:extLst>
              <a:ext uri="{FF2B5EF4-FFF2-40B4-BE49-F238E27FC236}">
                <a16:creationId xmlns:a16="http://schemas.microsoft.com/office/drawing/2014/main" id="{09523929-EBE7-2FAA-32F9-A88E87D04870}"/>
              </a:ext>
            </a:extLst>
          </p:cNvPr>
          <p:cNvSpPr txBox="1"/>
          <p:nvPr/>
        </p:nvSpPr>
        <p:spPr>
          <a:xfrm>
            <a:off x="1234927" y="5528879"/>
            <a:ext cx="263573" cy="246221"/>
          </a:xfrm>
          <a:prstGeom prst="rect">
            <a:avLst/>
          </a:prstGeom>
          <a:noFill/>
        </p:spPr>
        <p:txBody>
          <a:bodyPr wrap="square" lIns="0" tIns="0" rIns="0" bIns="0" rtlCol="0">
            <a:spAutoFit/>
          </a:bodyPr>
          <a:lstStyle/>
          <a:p>
            <a:pPr algn="l"/>
            <a:r>
              <a:rPr kumimoji="1" lang="en-US" altLang="ko-Kore-KR" sz="1600" spc="-40" dirty="0">
                <a:latin typeface="+mn-ea"/>
              </a:rPr>
              <a:t>…</a:t>
            </a:r>
            <a:endParaRPr kumimoji="1" lang="ko-Kore-KR" altLang="en-US" sz="1600" spc="-40" dirty="0">
              <a:latin typeface="+mn-ea"/>
            </a:endParaRPr>
          </a:p>
        </p:txBody>
      </p:sp>
      <p:sp>
        <p:nvSpPr>
          <p:cNvPr id="60" name="TextBox 59">
            <a:extLst>
              <a:ext uri="{FF2B5EF4-FFF2-40B4-BE49-F238E27FC236}">
                <a16:creationId xmlns:a16="http://schemas.microsoft.com/office/drawing/2014/main" id="{5E3B118E-9690-E2A9-04BA-6DC12DEBEB74}"/>
              </a:ext>
            </a:extLst>
          </p:cNvPr>
          <p:cNvSpPr txBox="1"/>
          <p:nvPr/>
        </p:nvSpPr>
        <p:spPr>
          <a:xfrm>
            <a:off x="1176079" y="3306585"/>
            <a:ext cx="381679" cy="276999"/>
          </a:xfrm>
          <a:prstGeom prst="rect">
            <a:avLst/>
          </a:prstGeom>
          <a:noFill/>
        </p:spPr>
        <p:txBody>
          <a:bodyPr wrap="square" lIns="0" tIns="0" rIns="0" bIns="0" rtlCol="0">
            <a:spAutoFit/>
          </a:bodyPr>
          <a:lstStyle/>
          <a:p>
            <a:pPr algn="l"/>
            <a:r>
              <a:rPr kumimoji="1" lang="en-US" altLang="ko-Kore-KR" b="1" spc="-40" dirty="0">
                <a:latin typeface="+mn-ea"/>
              </a:rPr>
              <a:t>M</a:t>
            </a:r>
            <a:r>
              <a:rPr kumimoji="1" lang="en-US" altLang="ko-Kore-KR" b="1" spc="-40" baseline="-25000" dirty="0">
                <a:latin typeface="+mn-ea"/>
              </a:rPr>
              <a:t>1</a:t>
            </a:r>
            <a:endParaRPr kumimoji="1" lang="ko-Kore-KR" altLang="en-US" b="1" spc="-40" dirty="0">
              <a:latin typeface="+mn-ea"/>
            </a:endParaRPr>
          </a:p>
        </p:txBody>
      </p:sp>
      <p:sp>
        <p:nvSpPr>
          <p:cNvPr id="61" name="타원 60">
            <a:extLst>
              <a:ext uri="{FF2B5EF4-FFF2-40B4-BE49-F238E27FC236}">
                <a16:creationId xmlns:a16="http://schemas.microsoft.com/office/drawing/2014/main" id="{75139416-EBFD-17FB-78A2-F8853C039031}"/>
              </a:ext>
            </a:extLst>
          </p:cNvPr>
          <p:cNvSpPr/>
          <p:nvPr/>
        </p:nvSpPr>
        <p:spPr>
          <a:xfrm>
            <a:off x="2445428" y="3632316"/>
            <a:ext cx="1135462" cy="2826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63" name="그룹 62">
            <a:extLst>
              <a:ext uri="{FF2B5EF4-FFF2-40B4-BE49-F238E27FC236}">
                <a16:creationId xmlns:a16="http://schemas.microsoft.com/office/drawing/2014/main" id="{9593012B-3CC6-17A6-3E3D-5188865CEB7C}"/>
              </a:ext>
            </a:extLst>
          </p:cNvPr>
          <p:cNvGrpSpPr/>
          <p:nvPr/>
        </p:nvGrpSpPr>
        <p:grpSpPr>
          <a:xfrm>
            <a:off x="2777286" y="5003410"/>
            <a:ext cx="488691" cy="488691"/>
            <a:chOff x="1263400" y="4902087"/>
            <a:chExt cx="488691" cy="488691"/>
          </a:xfrm>
          <a:solidFill>
            <a:srgbClr val="949494"/>
          </a:solidFill>
        </p:grpSpPr>
        <p:sp>
          <p:nvSpPr>
            <p:cNvPr id="66" name="타원 65">
              <a:extLst>
                <a:ext uri="{FF2B5EF4-FFF2-40B4-BE49-F238E27FC236}">
                  <a16:creationId xmlns:a16="http://schemas.microsoft.com/office/drawing/2014/main" id="{CBA87387-5275-A1E7-2227-8462C73B0AD2}"/>
                </a:ext>
              </a:extLst>
            </p:cNvPr>
            <p:cNvSpPr/>
            <p:nvPr/>
          </p:nvSpPr>
          <p:spPr>
            <a:xfrm>
              <a:off x="1263400" y="4902087"/>
              <a:ext cx="488691" cy="48869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70" name="TextBox 69">
              <a:extLst>
                <a:ext uri="{FF2B5EF4-FFF2-40B4-BE49-F238E27FC236}">
                  <a16:creationId xmlns:a16="http://schemas.microsoft.com/office/drawing/2014/main" id="{1EB58D3E-DE13-A156-D4E9-50377BB4937C}"/>
                </a:ext>
              </a:extLst>
            </p:cNvPr>
            <p:cNvSpPr txBox="1"/>
            <p:nvPr/>
          </p:nvSpPr>
          <p:spPr>
            <a:xfrm>
              <a:off x="1353065" y="5021979"/>
              <a:ext cx="326308" cy="246221"/>
            </a:xfrm>
            <a:prstGeom prst="rect">
              <a:avLst/>
            </a:prstGeom>
            <a:grp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24</a:t>
              </a:r>
              <a:endParaRPr kumimoji="1" lang="ko-Kore-KR" altLang="en-US" sz="1600" spc="-40" dirty="0">
                <a:latin typeface="+mn-ea"/>
              </a:endParaRPr>
            </a:p>
          </p:txBody>
        </p:sp>
      </p:grpSp>
      <p:grpSp>
        <p:nvGrpSpPr>
          <p:cNvPr id="71" name="그룹 70">
            <a:extLst>
              <a:ext uri="{FF2B5EF4-FFF2-40B4-BE49-F238E27FC236}">
                <a16:creationId xmlns:a16="http://schemas.microsoft.com/office/drawing/2014/main" id="{D8A8E041-4C57-5F4D-1161-4016C59EB4FB}"/>
              </a:ext>
            </a:extLst>
          </p:cNvPr>
          <p:cNvGrpSpPr/>
          <p:nvPr/>
        </p:nvGrpSpPr>
        <p:grpSpPr>
          <a:xfrm>
            <a:off x="2768812" y="5898398"/>
            <a:ext cx="488691" cy="488691"/>
            <a:chOff x="1263400" y="4902087"/>
            <a:chExt cx="488691" cy="488691"/>
          </a:xfrm>
        </p:grpSpPr>
        <p:sp>
          <p:nvSpPr>
            <p:cNvPr id="74" name="타원 73">
              <a:extLst>
                <a:ext uri="{FF2B5EF4-FFF2-40B4-BE49-F238E27FC236}">
                  <a16:creationId xmlns:a16="http://schemas.microsoft.com/office/drawing/2014/main" id="{EA455DDB-7313-0712-2627-736243E65855}"/>
                </a:ext>
              </a:extLst>
            </p:cNvPr>
            <p:cNvSpPr/>
            <p:nvPr/>
          </p:nvSpPr>
          <p:spPr>
            <a:xfrm>
              <a:off x="1263400" y="4902087"/>
              <a:ext cx="488691" cy="4886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75" name="TextBox 74">
              <a:extLst>
                <a:ext uri="{FF2B5EF4-FFF2-40B4-BE49-F238E27FC236}">
                  <a16:creationId xmlns:a16="http://schemas.microsoft.com/office/drawing/2014/main" id="{7D36F325-0651-E289-D007-C0AC5F7E1804}"/>
                </a:ext>
              </a:extLst>
            </p:cNvPr>
            <p:cNvSpPr txBox="1"/>
            <p:nvPr/>
          </p:nvSpPr>
          <p:spPr>
            <a:xfrm>
              <a:off x="1353065" y="5021979"/>
              <a:ext cx="284630" cy="246221"/>
            </a:xfrm>
            <a:prstGeom prst="rect">
              <a:avLst/>
            </a:prstGeom>
            <a:no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1l</a:t>
              </a:r>
              <a:endParaRPr kumimoji="1" lang="ko-Kore-KR" altLang="en-US" sz="1600" spc="-40" dirty="0">
                <a:latin typeface="+mn-ea"/>
              </a:endParaRPr>
            </a:p>
          </p:txBody>
        </p:sp>
      </p:grpSp>
      <p:grpSp>
        <p:nvGrpSpPr>
          <p:cNvPr id="76" name="그룹 75">
            <a:extLst>
              <a:ext uri="{FF2B5EF4-FFF2-40B4-BE49-F238E27FC236}">
                <a16:creationId xmlns:a16="http://schemas.microsoft.com/office/drawing/2014/main" id="{8845DF7E-411A-DF84-B3CF-23124637E8DB}"/>
              </a:ext>
            </a:extLst>
          </p:cNvPr>
          <p:cNvGrpSpPr/>
          <p:nvPr/>
        </p:nvGrpSpPr>
        <p:grpSpPr>
          <a:xfrm>
            <a:off x="2768813" y="4168559"/>
            <a:ext cx="488691" cy="488691"/>
            <a:chOff x="1263400" y="4902087"/>
            <a:chExt cx="488691" cy="488691"/>
          </a:xfrm>
          <a:solidFill>
            <a:schemeClr val="accent4">
              <a:lumMod val="20000"/>
              <a:lumOff val="80000"/>
            </a:schemeClr>
          </a:solidFill>
        </p:grpSpPr>
        <p:sp>
          <p:nvSpPr>
            <p:cNvPr id="77" name="타원 76">
              <a:extLst>
                <a:ext uri="{FF2B5EF4-FFF2-40B4-BE49-F238E27FC236}">
                  <a16:creationId xmlns:a16="http://schemas.microsoft.com/office/drawing/2014/main" id="{96849EF9-03B7-2F9F-6337-22DD15E63D7B}"/>
                </a:ext>
              </a:extLst>
            </p:cNvPr>
            <p:cNvSpPr/>
            <p:nvPr/>
          </p:nvSpPr>
          <p:spPr>
            <a:xfrm>
              <a:off x="1263400" y="4902087"/>
              <a:ext cx="488691" cy="48869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78" name="TextBox 77">
              <a:extLst>
                <a:ext uri="{FF2B5EF4-FFF2-40B4-BE49-F238E27FC236}">
                  <a16:creationId xmlns:a16="http://schemas.microsoft.com/office/drawing/2014/main" id="{206B35E7-2832-D80C-FB20-37F9BE9295E0}"/>
                </a:ext>
              </a:extLst>
            </p:cNvPr>
            <p:cNvSpPr txBox="1"/>
            <p:nvPr/>
          </p:nvSpPr>
          <p:spPr>
            <a:xfrm>
              <a:off x="1353065" y="5021979"/>
              <a:ext cx="326308" cy="246221"/>
            </a:xfrm>
            <a:prstGeom prst="rect">
              <a:avLst/>
            </a:prstGeom>
            <a:grp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22</a:t>
              </a:r>
              <a:endParaRPr kumimoji="1" lang="ko-Kore-KR" altLang="en-US" sz="1600" spc="-40" dirty="0">
                <a:latin typeface="+mn-ea"/>
              </a:endParaRPr>
            </a:p>
          </p:txBody>
        </p:sp>
      </p:grpSp>
      <p:grpSp>
        <p:nvGrpSpPr>
          <p:cNvPr id="79" name="그룹 78">
            <a:extLst>
              <a:ext uri="{FF2B5EF4-FFF2-40B4-BE49-F238E27FC236}">
                <a16:creationId xmlns:a16="http://schemas.microsoft.com/office/drawing/2014/main" id="{2E76135A-0F9D-79D0-3F11-2C6F7F21E839}"/>
              </a:ext>
            </a:extLst>
          </p:cNvPr>
          <p:cNvGrpSpPr/>
          <p:nvPr/>
        </p:nvGrpSpPr>
        <p:grpSpPr>
          <a:xfrm>
            <a:off x="2768813" y="3801720"/>
            <a:ext cx="488691" cy="488691"/>
            <a:chOff x="1263400" y="4902087"/>
            <a:chExt cx="488691" cy="488691"/>
          </a:xfrm>
        </p:grpSpPr>
        <p:sp>
          <p:nvSpPr>
            <p:cNvPr id="80" name="타원 79">
              <a:extLst>
                <a:ext uri="{FF2B5EF4-FFF2-40B4-BE49-F238E27FC236}">
                  <a16:creationId xmlns:a16="http://schemas.microsoft.com/office/drawing/2014/main" id="{2424A267-2C81-B94F-4645-E2ED87C15110}"/>
                </a:ext>
              </a:extLst>
            </p:cNvPr>
            <p:cNvSpPr/>
            <p:nvPr/>
          </p:nvSpPr>
          <p:spPr>
            <a:xfrm>
              <a:off x="1263400" y="4902087"/>
              <a:ext cx="488691" cy="4886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81" name="TextBox 80">
              <a:extLst>
                <a:ext uri="{FF2B5EF4-FFF2-40B4-BE49-F238E27FC236}">
                  <a16:creationId xmlns:a16="http://schemas.microsoft.com/office/drawing/2014/main" id="{99F497EB-1DC8-7E9E-A672-E325C47E86E4}"/>
                </a:ext>
              </a:extLst>
            </p:cNvPr>
            <p:cNvSpPr txBox="1"/>
            <p:nvPr/>
          </p:nvSpPr>
          <p:spPr>
            <a:xfrm>
              <a:off x="1353065" y="5021979"/>
              <a:ext cx="326308" cy="246221"/>
            </a:xfrm>
            <a:prstGeom prst="rect">
              <a:avLst/>
            </a:prstGeom>
            <a:no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21</a:t>
              </a:r>
              <a:endParaRPr kumimoji="1" lang="ko-Kore-KR" altLang="en-US" sz="1600" spc="-40" dirty="0">
                <a:latin typeface="+mn-ea"/>
              </a:endParaRPr>
            </a:p>
          </p:txBody>
        </p:sp>
      </p:grpSp>
      <p:grpSp>
        <p:nvGrpSpPr>
          <p:cNvPr id="82" name="그룹 81">
            <a:extLst>
              <a:ext uri="{FF2B5EF4-FFF2-40B4-BE49-F238E27FC236}">
                <a16:creationId xmlns:a16="http://schemas.microsoft.com/office/drawing/2014/main" id="{9BBBF725-D1E9-5DD0-0999-DC055654E80D}"/>
              </a:ext>
            </a:extLst>
          </p:cNvPr>
          <p:cNvGrpSpPr/>
          <p:nvPr/>
        </p:nvGrpSpPr>
        <p:grpSpPr>
          <a:xfrm>
            <a:off x="2768813" y="4545298"/>
            <a:ext cx="488691" cy="488691"/>
            <a:chOff x="1263400" y="4902087"/>
            <a:chExt cx="488691" cy="488691"/>
          </a:xfrm>
          <a:solidFill>
            <a:schemeClr val="accent4">
              <a:lumMod val="20000"/>
              <a:lumOff val="80000"/>
            </a:schemeClr>
          </a:solidFill>
        </p:grpSpPr>
        <p:sp>
          <p:nvSpPr>
            <p:cNvPr id="83" name="타원 82">
              <a:extLst>
                <a:ext uri="{FF2B5EF4-FFF2-40B4-BE49-F238E27FC236}">
                  <a16:creationId xmlns:a16="http://schemas.microsoft.com/office/drawing/2014/main" id="{12CF0F4A-347B-8F78-0CC1-B910F55C6EAF}"/>
                </a:ext>
              </a:extLst>
            </p:cNvPr>
            <p:cNvSpPr/>
            <p:nvPr/>
          </p:nvSpPr>
          <p:spPr>
            <a:xfrm>
              <a:off x="1263400" y="4902087"/>
              <a:ext cx="488691" cy="48869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84" name="TextBox 83">
              <a:extLst>
                <a:ext uri="{FF2B5EF4-FFF2-40B4-BE49-F238E27FC236}">
                  <a16:creationId xmlns:a16="http://schemas.microsoft.com/office/drawing/2014/main" id="{0427A7B5-D700-3F9D-0C06-76AC7BDF410F}"/>
                </a:ext>
              </a:extLst>
            </p:cNvPr>
            <p:cNvSpPr txBox="1"/>
            <p:nvPr/>
          </p:nvSpPr>
          <p:spPr>
            <a:xfrm>
              <a:off x="1353065" y="5021979"/>
              <a:ext cx="326308" cy="246221"/>
            </a:xfrm>
            <a:prstGeom prst="rect">
              <a:avLst/>
            </a:prstGeom>
            <a:grp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23</a:t>
              </a:r>
              <a:endParaRPr kumimoji="1" lang="ko-Kore-KR" altLang="en-US" sz="1600" spc="-40" dirty="0">
                <a:latin typeface="+mn-ea"/>
              </a:endParaRPr>
            </a:p>
          </p:txBody>
        </p:sp>
      </p:grpSp>
      <p:sp>
        <p:nvSpPr>
          <p:cNvPr id="85" name="TextBox 84">
            <a:extLst>
              <a:ext uri="{FF2B5EF4-FFF2-40B4-BE49-F238E27FC236}">
                <a16:creationId xmlns:a16="http://schemas.microsoft.com/office/drawing/2014/main" id="{665B8326-0293-D19E-881D-F2C485C1AB8B}"/>
              </a:ext>
            </a:extLst>
          </p:cNvPr>
          <p:cNvSpPr txBox="1"/>
          <p:nvPr/>
        </p:nvSpPr>
        <p:spPr>
          <a:xfrm>
            <a:off x="2925046" y="5682947"/>
            <a:ext cx="263573" cy="246221"/>
          </a:xfrm>
          <a:prstGeom prst="rect">
            <a:avLst/>
          </a:prstGeom>
          <a:noFill/>
        </p:spPr>
        <p:txBody>
          <a:bodyPr wrap="square" lIns="0" tIns="0" rIns="0" bIns="0" rtlCol="0">
            <a:spAutoFit/>
          </a:bodyPr>
          <a:lstStyle/>
          <a:p>
            <a:pPr algn="l"/>
            <a:r>
              <a:rPr kumimoji="1" lang="en-US" altLang="ko-Kore-KR" sz="1600" spc="-40" dirty="0">
                <a:latin typeface="+mn-ea"/>
              </a:rPr>
              <a:t>…</a:t>
            </a:r>
            <a:endParaRPr kumimoji="1" lang="ko-Kore-KR" altLang="en-US" sz="1600" spc="-40" dirty="0">
              <a:latin typeface="+mn-ea"/>
            </a:endParaRPr>
          </a:p>
        </p:txBody>
      </p:sp>
      <p:sp>
        <p:nvSpPr>
          <p:cNvPr id="86" name="TextBox 85">
            <a:extLst>
              <a:ext uri="{FF2B5EF4-FFF2-40B4-BE49-F238E27FC236}">
                <a16:creationId xmlns:a16="http://schemas.microsoft.com/office/drawing/2014/main" id="{D9B3CF18-E7C5-E5B5-24F7-51EFB5EE28A6}"/>
              </a:ext>
            </a:extLst>
          </p:cNvPr>
          <p:cNvSpPr txBox="1"/>
          <p:nvPr/>
        </p:nvSpPr>
        <p:spPr>
          <a:xfrm>
            <a:off x="2884298" y="3306585"/>
            <a:ext cx="381679" cy="276999"/>
          </a:xfrm>
          <a:prstGeom prst="rect">
            <a:avLst/>
          </a:prstGeom>
          <a:noFill/>
        </p:spPr>
        <p:txBody>
          <a:bodyPr wrap="square" lIns="0" tIns="0" rIns="0" bIns="0" rtlCol="0">
            <a:spAutoFit/>
          </a:bodyPr>
          <a:lstStyle/>
          <a:p>
            <a:pPr algn="l"/>
            <a:r>
              <a:rPr kumimoji="1" lang="en-US" altLang="ko-Kore-KR" b="1" spc="-40" dirty="0">
                <a:latin typeface="+mn-ea"/>
              </a:rPr>
              <a:t>M</a:t>
            </a:r>
            <a:r>
              <a:rPr kumimoji="1" lang="en-US" altLang="ko-Kore-KR" b="1" spc="-40" baseline="-25000" dirty="0">
                <a:latin typeface="+mn-ea"/>
              </a:rPr>
              <a:t>2</a:t>
            </a:r>
            <a:endParaRPr kumimoji="1" lang="ko-Kore-KR" altLang="en-US" b="1" spc="-40" dirty="0">
              <a:latin typeface="+mn-ea"/>
            </a:endParaRPr>
          </a:p>
        </p:txBody>
      </p:sp>
      <p:grpSp>
        <p:nvGrpSpPr>
          <p:cNvPr id="88" name="그룹 87">
            <a:extLst>
              <a:ext uri="{FF2B5EF4-FFF2-40B4-BE49-F238E27FC236}">
                <a16:creationId xmlns:a16="http://schemas.microsoft.com/office/drawing/2014/main" id="{CDF7493B-666F-7F11-6818-AA03528A8F6C}"/>
              </a:ext>
            </a:extLst>
          </p:cNvPr>
          <p:cNvGrpSpPr/>
          <p:nvPr/>
        </p:nvGrpSpPr>
        <p:grpSpPr>
          <a:xfrm>
            <a:off x="2777286" y="5345054"/>
            <a:ext cx="488691" cy="488691"/>
            <a:chOff x="1263400" y="4902087"/>
            <a:chExt cx="488691" cy="488691"/>
          </a:xfrm>
          <a:solidFill>
            <a:srgbClr val="949494"/>
          </a:solidFill>
        </p:grpSpPr>
        <p:sp>
          <p:nvSpPr>
            <p:cNvPr id="89" name="타원 88">
              <a:extLst>
                <a:ext uri="{FF2B5EF4-FFF2-40B4-BE49-F238E27FC236}">
                  <a16:creationId xmlns:a16="http://schemas.microsoft.com/office/drawing/2014/main" id="{0EE0B11A-4CDF-8996-7378-B1188E1D95DA}"/>
                </a:ext>
              </a:extLst>
            </p:cNvPr>
            <p:cNvSpPr/>
            <p:nvPr/>
          </p:nvSpPr>
          <p:spPr>
            <a:xfrm>
              <a:off x="1263400" y="4902087"/>
              <a:ext cx="488691" cy="48869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90" name="TextBox 89">
              <a:extLst>
                <a:ext uri="{FF2B5EF4-FFF2-40B4-BE49-F238E27FC236}">
                  <a16:creationId xmlns:a16="http://schemas.microsoft.com/office/drawing/2014/main" id="{503AE4E9-A3E5-7F08-FB65-B133BD81AAB1}"/>
                </a:ext>
              </a:extLst>
            </p:cNvPr>
            <p:cNvSpPr txBox="1"/>
            <p:nvPr/>
          </p:nvSpPr>
          <p:spPr>
            <a:xfrm>
              <a:off x="1353065" y="5021979"/>
              <a:ext cx="326308" cy="246221"/>
            </a:xfrm>
            <a:prstGeom prst="rect">
              <a:avLst/>
            </a:prstGeom>
            <a:grpFill/>
          </p:spPr>
          <p:txBody>
            <a:bodyPr wrap="none" lIns="0" tIns="0" rIns="0" bIns="0" rtlCol="0">
              <a:spAutoFit/>
            </a:bodyPr>
            <a:lstStyle/>
            <a:p>
              <a:pPr algn="l"/>
              <a:r>
                <a:rPr kumimoji="1" lang="en-US" altLang="ko-Kore-KR" sz="1600" spc="-40" dirty="0">
                  <a:latin typeface="+mn-ea"/>
                </a:rPr>
                <a:t>M</a:t>
              </a:r>
              <a:r>
                <a:rPr kumimoji="1" lang="en-US" altLang="ko-Kore-KR" sz="1600" spc="-40" baseline="-25000" dirty="0">
                  <a:latin typeface="+mn-ea"/>
                </a:rPr>
                <a:t>25</a:t>
              </a:r>
              <a:endParaRPr kumimoji="1" lang="ko-Kore-KR" altLang="en-US" sz="1600" spc="-40" dirty="0">
                <a:latin typeface="+mn-ea"/>
              </a:endParaRPr>
            </a:p>
          </p:txBody>
        </p:sp>
      </p:grpSp>
      <p:cxnSp>
        <p:nvCxnSpPr>
          <p:cNvPr id="91" name="직선 연결선[R] 90">
            <a:extLst>
              <a:ext uri="{FF2B5EF4-FFF2-40B4-BE49-F238E27FC236}">
                <a16:creationId xmlns:a16="http://schemas.microsoft.com/office/drawing/2014/main" id="{6B8D26B1-162B-1749-F146-651BB5605483}"/>
              </a:ext>
            </a:extLst>
          </p:cNvPr>
          <p:cNvCxnSpPr>
            <a:cxnSpLocks/>
            <a:stCxn id="39" idx="6"/>
            <a:endCxn id="66" idx="2"/>
          </p:cNvCxnSpPr>
          <p:nvPr/>
        </p:nvCxnSpPr>
        <p:spPr>
          <a:xfrm>
            <a:off x="1557758" y="5247756"/>
            <a:ext cx="12195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직선 연결선[R] 93">
            <a:extLst>
              <a:ext uri="{FF2B5EF4-FFF2-40B4-BE49-F238E27FC236}">
                <a16:creationId xmlns:a16="http://schemas.microsoft.com/office/drawing/2014/main" id="{28AED153-C02D-4D21-BA2C-1822195F5B4A}"/>
              </a:ext>
            </a:extLst>
          </p:cNvPr>
          <p:cNvCxnSpPr>
            <a:cxnSpLocks/>
            <a:stCxn id="39" idx="6"/>
            <a:endCxn id="89" idx="2"/>
          </p:cNvCxnSpPr>
          <p:nvPr/>
        </p:nvCxnSpPr>
        <p:spPr>
          <a:xfrm>
            <a:off x="1557758" y="5247756"/>
            <a:ext cx="1219528" cy="3416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직선 연결선[R] 96">
            <a:extLst>
              <a:ext uri="{FF2B5EF4-FFF2-40B4-BE49-F238E27FC236}">
                <a16:creationId xmlns:a16="http://schemas.microsoft.com/office/drawing/2014/main" id="{8CDCBB25-3D86-C63C-FC8A-4073CA4F7668}"/>
              </a:ext>
            </a:extLst>
          </p:cNvPr>
          <p:cNvCxnSpPr>
            <a:cxnSpLocks/>
            <a:stCxn id="39" idx="6"/>
            <a:endCxn id="83" idx="2"/>
          </p:cNvCxnSpPr>
          <p:nvPr/>
        </p:nvCxnSpPr>
        <p:spPr>
          <a:xfrm flipV="1">
            <a:off x="1557758" y="4789644"/>
            <a:ext cx="1211055" cy="458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직선 연결선[R] 99">
            <a:extLst>
              <a:ext uri="{FF2B5EF4-FFF2-40B4-BE49-F238E27FC236}">
                <a16:creationId xmlns:a16="http://schemas.microsoft.com/office/drawing/2014/main" id="{FBBC13D3-480C-1801-2AFD-8AADCFB8D781}"/>
              </a:ext>
            </a:extLst>
          </p:cNvPr>
          <p:cNvCxnSpPr>
            <a:cxnSpLocks/>
            <a:stCxn id="39" idx="6"/>
            <a:endCxn id="77" idx="2"/>
          </p:cNvCxnSpPr>
          <p:nvPr/>
        </p:nvCxnSpPr>
        <p:spPr>
          <a:xfrm flipV="1">
            <a:off x="1557758" y="4412905"/>
            <a:ext cx="1211055" cy="834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3" name="그룹 102">
            <a:extLst>
              <a:ext uri="{FF2B5EF4-FFF2-40B4-BE49-F238E27FC236}">
                <a16:creationId xmlns:a16="http://schemas.microsoft.com/office/drawing/2014/main" id="{759A30DC-0C37-E575-F47F-D7485BE0BE97}"/>
              </a:ext>
            </a:extLst>
          </p:cNvPr>
          <p:cNvGrpSpPr/>
          <p:nvPr/>
        </p:nvGrpSpPr>
        <p:grpSpPr>
          <a:xfrm>
            <a:off x="4043234" y="3500338"/>
            <a:ext cx="488691" cy="488691"/>
            <a:chOff x="1263400" y="4902087"/>
            <a:chExt cx="488691" cy="488691"/>
          </a:xfrm>
          <a:solidFill>
            <a:schemeClr val="accent4">
              <a:lumMod val="20000"/>
              <a:lumOff val="80000"/>
            </a:schemeClr>
          </a:solidFill>
        </p:grpSpPr>
        <p:sp>
          <p:nvSpPr>
            <p:cNvPr id="104" name="타원 103">
              <a:extLst>
                <a:ext uri="{FF2B5EF4-FFF2-40B4-BE49-F238E27FC236}">
                  <a16:creationId xmlns:a16="http://schemas.microsoft.com/office/drawing/2014/main" id="{4232DB70-BC6D-B812-1923-39F3CC6003D8}"/>
                </a:ext>
              </a:extLst>
            </p:cNvPr>
            <p:cNvSpPr/>
            <p:nvPr/>
          </p:nvSpPr>
          <p:spPr>
            <a:xfrm>
              <a:off x="1263400" y="4902087"/>
              <a:ext cx="488691" cy="48869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105" name="TextBox 104">
              <a:extLst>
                <a:ext uri="{FF2B5EF4-FFF2-40B4-BE49-F238E27FC236}">
                  <a16:creationId xmlns:a16="http://schemas.microsoft.com/office/drawing/2014/main" id="{BB289B3A-109D-41B1-D9DA-5A32A5DD02AC}"/>
                </a:ext>
              </a:extLst>
            </p:cNvPr>
            <p:cNvSpPr txBox="1"/>
            <p:nvPr/>
          </p:nvSpPr>
          <p:spPr>
            <a:xfrm>
              <a:off x="1353065" y="5021979"/>
              <a:ext cx="65" cy="246221"/>
            </a:xfrm>
            <a:prstGeom prst="rect">
              <a:avLst/>
            </a:prstGeom>
            <a:grpFill/>
          </p:spPr>
          <p:txBody>
            <a:bodyPr wrap="none" lIns="0" tIns="0" rIns="0" bIns="0" rtlCol="0">
              <a:spAutoFit/>
            </a:bodyPr>
            <a:lstStyle/>
            <a:p>
              <a:pPr algn="l"/>
              <a:endParaRPr kumimoji="1" lang="ko-Kore-KR" altLang="en-US" sz="1600" spc="-40" dirty="0">
                <a:latin typeface="+mn-ea"/>
              </a:endParaRPr>
            </a:p>
          </p:txBody>
        </p:sp>
      </p:grpSp>
      <p:sp>
        <p:nvSpPr>
          <p:cNvPr id="106" name="TextBox 105">
            <a:extLst>
              <a:ext uri="{FF2B5EF4-FFF2-40B4-BE49-F238E27FC236}">
                <a16:creationId xmlns:a16="http://schemas.microsoft.com/office/drawing/2014/main" id="{5290DCDA-EA12-702F-26E2-D9FEAD9808D7}"/>
              </a:ext>
            </a:extLst>
          </p:cNvPr>
          <p:cNvSpPr txBox="1"/>
          <p:nvPr/>
        </p:nvSpPr>
        <p:spPr>
          <a:xfrm>
            <a:off x="4621590" y="3583584"/>
            <a:ext cx="4017318" cy="553998"/>
          </a:xfrm>
          <a:prstGeom prst="rect">
            <a:avLst/>
          </a:prstGeom>
          <a:noFill/>
        </p:spPr>
        <p:txBody>
          <a:bodyPr wrap="none" lIns="0" tIns="0" rIns="0" bIns="0" rtlCol="0">
            <a:spAutoFit/>
          </a:bodyPr>
          <a:lstStyle/>
          <a:p>
            <a:pPr algn="l"/>
            <a:r>
              <a:rPr kumimoji="1" lang="en-US" altLang="ko-Kore-KR" spc="-40" dirty="0">
                <a:latin typeface="+mn-ea"/>
              </a:rPr>
              <a:t>: compatible with adjustment parameter</a:t>
            </a:r>
          </a:p>
          <a:p>
            <a:pPr algn="l"/>
            <a:r>
              <a:rPr kumimoji="1" lang="en-US" altLang="ko-KR" b="1" spc="-40" dirty="0">
                <a:latin typeface="+mn-ea"/>
              </a:rPr>
              <a:t>[module configuration]</a:t>
            </a:r>
            <a:endParaRPr kumimoji="1" lang="ko-Kore-KR" altLang="en-US" b="1" spc="-40" dirty="0">
              <a:latin typeface="+mn-ea"/>
            </a:endParaRPr>
          </a:p>
        </p:txBody>
      </p:sp>
      <p:grpSp>
        <p:nvGrpSpPr>
          <p:cNvPr id="107" name="그룹 106">
            <a:extLst>
              <a:ext uri="{FF2B5EF4-FFF2-40B4-BE49-F238E27FC236}">
                <a16:creationId xmlns:a16="http://schemas.microsoft.com/office/drawing/2014/main" id="{071B43E7-CD21-2883-3501-6EC69FC8A674}"/>
              </a:ext>
            </a:extLst>
          </p:cNvPr>
          <p:cNvGrpSpPr/>
          <p:nvPr/>
        </p:nvGrpSpPr>
        <p:grpSpPr>
          <a:xfrm>
            <a:off x="4043234" y="4213771"/>
            <a:ext cx="488691" cy="488691"/>
            <a:chOff x="1263400" y="4902087"/>
            <a:chExt cx="488691" cy="488691"/>
          </a:xfrm>
          <a:solidFill>
            <a:srgbClr val="949494"/>
          </a:solidFill>
        </p:grpSpPr>
        <p:sp>
          <p:nvSpPr>
            <p:cNvPr id="108" name="타원 107">
              <a:extLst>
                <a:ext uri="{FF2B5EF4-FFF2-40B4-BE49-F238E27FC236}">
                  <a16:creationId xmlns:a16="http://schemas.microsoft.com/office/drawing/2014/main" id="{C31FC8ED-76F5-8C8E-B9D8-4A47140AB1D3}"/>
                </a:ext>
              </a:extLst>
            </p:cNvPr>
            <p:cNvSpPr/>
            <p:nvPr/>
          </p:nvSpPr>
          <p:spPr>
            <a:xfrm>
              <a:off x="1263400" y="4902087"/>
              <a:ext cx="488691" cy="48869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dirty="0">
                <a:solidFill>
                  <a:schemeClr val="tx1"/>
                </a:solidFill>
              </a:endParaRPr>
            </a:p>
          </p:txBody>
        </p:sp>
        <p:sp>
          <p:nvSpPr>
            <p:cNvPr id="109" name="TextBox 108">
              <a:extLst>
                <a:ext uri="{FF2B5EF4-FFF2-40B4-BE49-F238E27FC236}">
                  <a16:creationId xmlns:a16="http://schemas.microsoft.com/office/drawing/2014/main" id="{18AFA192-F2B8-6DAB-59B0-5F0EC1CA0710}"/>
                </a:ext>
              </a:extLst>
            </p:cNvPr>
            <p:cNvSpPr txBox="1"/>
            <p:nvPr/>
          </p:nvSpPr>
          <p:spPr>
            <a:xfrm>
              <a:off x="1353065" y="5021979"/>
              <a:ext cx="65" cy="246221"/>
            </a:xfrm>
            <a:prstGeom prst="rect">
              <a:avLst/>
            </a:prstGeom>
            <a:grpFill/>
          </p:spPr>
          <p:txBody>
            <a:bodyPr wrap="none" lIns="0" tIns="0" rIns="0" bIns="0" rtlCol="0">
              <a:spAutoFit/>
            </a:bodyPr>
            <a:lstStyle/>
            <a:p>
              <a:pPr algn="l"/>
              <a:endParaRPr kumimoji="1" lang="ko-Kore-KR" altLang="en-US" sz="1600" spc="-40" dirty="0">
                <a:latin typeface="+mn-ea"/>
              </a:endParaRPr>
            </a:p>
          </p:txBody>
        </p:sp>
      </p:grpSp>
      <p:sp>
        <p:nvSpPr>
          <p:cNvPr id="110" name="TextBox 109">
            <a:extLst>
              <a:ext uri="{FF2B5EF4-FFF2-40B4-BE49-F238E27FC236}">
                <a16:creationId xmlns:a16="http://schemas.microsoft.com/office/drawing/2014/main" id="{D8C7E84F-8DEA-265E-7284-A4110E1F3D98}"/>
              </a:ext>
            </a:extLst>
          </p:cNvPr>
          <p:cNvSpPr txBox="1"/>
          <p:nvPr/>
        </p:nvSpPr>
        <p:spPr>
          <a:xfrm>
            <a:off x="4621590" y="4276921"/>
            <a:ext cx="3255315" cy="553998"/>
          </a:xfrm>
          <a:prstGeom prst="rect">
            <a:avLst/>
          </a:prstGeom>
          <a:noFill/>
        </p:spPr>
        <p:txBody>
          <a:bodyPr wrap="none" lIns="0" tIns="0" rIns="0" bIns="0" rtlCol="0">
            <a:spAutoFit/>
          </a:bodyPr>
          <a:lstStyle/>
          <a:p>
            <a:pPr algn="l"/>
            <a:r>
              <a:rPr kumimoji="1" lang="en-US" altLang="ko-Kore-KR" spc="-40" dirty="0">
                <a:latin typeface="+mn-ea"/>
              </a:rPr>
              <a:t>: compatible without adjustment</a:t>
            </a:r>
          </a:p>
          <a:p>
            <a:pPr algn="l"/>
            <a:r>
              <a:rPr kumimoji="1" lang="en-US" altLang="ko-Kore-KR" b="1" spc="-40" dirty="0">
                <a:latin typeface="+mn-ea"/>
              </a:rPr>
              <a:t>[module selection]</a:t>
            </a:r>
            <a:endParaRPr kumimoji="1" lang="ko-Kore-KR" altLang="en-US" b="1" spc="-40" dirty="0">
              <a:latin typeface="+mn-ea"/>
            </a:endParaRPr>
          </a:p>
        </p:txBody>
      </p:sp>
      <p:sp>
        <p:nvSpPr>
          <p:cNvPr id="111" name="TextBox 110">
            <a:extLst>
              <a:ext uri="{FF2B5EF4-FFF2-40B4-BE49-F238E27FC236}">
                <a16:creationId xmlns:a16="http://schemas.microsoft.com/office/drawing/2014/main" id="{C8085F38-8557-04D2-9019-017F37927AA4}"/>
              </a:ext>
            </a:extLst>
          </p:cNvPr>
          <p:cNvSpPr txBox="1"/>
          <p:nvPr/>
        </p:nvSpPr>
        <p:spPr>
          <a:xfrm>
            <a:off x="3688191" y="5003642"/>
            <a:ext cx="5246886" cy="1477328"/>
          </a:xfrm>
          <a:prstGeom prst="rect">
            <a:avLst/>
          </a:prstGeom>
          <a:noFill/>
        </p:spPr>
        <p:txBody>
          <a:bodyPr wrap="none" lIns="0" tIns="0" rIns="0" bIns="0" rtlCol="0">
            <a:spAutoFit/>
          </a:bodyPr>
          <a:lstStyle/>
          <a:p>
            <a:pPr algn="l"/>
            <a:r>
              <a:rPr kumimoji="1" lang="en-US" altLang="ko-KR" sz="1600" spc="-40" dirty="0">
                <a:latin typeface="+mn-ea"/>
              </a:rPr>
              <a:t>1) </a:t>
            </a:r>
            <a:r>
              <a:rPr kumimoji="1" lang="ko-KR" altLang="en-US" sz="1600" b="1" spc="-40" dirty="0">
                <a:solidFill>
                  <a:srgbClr val="C00000"/>
                </a:solidFill>
                <a:latin typeface="+mn-ea"/>
              </a:rPr>
              <a:t>실제로 </a:t>
            </a:r>
            <a:r>
              <a:rPr kumimoji="1" lang="ko-KR" altLang="en-US" sz="1600" b="1" spc="-40" dirty="0" err="1">
                <a:solidFill>
                  <a:srgbClr val="C00000"/>
                </a:solidFill>
                <a:latin typeface="+mn-ea"/>
              </a:rPr>
              <a:t>모듈간의</a:t>
            </a:r>
            <a:r>
              <a:rPr kumimoji="1" lang="ko-KR" altLang="en-US" sz="1600" b="1" spc="-40" dirty="0">
                <a:solidFill>
                  <a:srgbClr val="C00000"/>
                </a:solidFill>
                <a:latin typeface="+mn-ea"/>
              </a:rPr>
              <a:t> </a:t>
            </a:r>
            <a:r>
              <a:rPr kumimoji="1" lang="en-US" altLang="ko-KR" sz="1600" b="1" spc="-40" dirty="0">
                <a:solidFill>
                  <a:srgbClr val="C00000"/>
                </a:solidFill>
                <a:latin typeface="+mn-ea"/>
              </a:rPr>
              <a:t>compatibility issue </a:t>
            </a:r>
            <a:r>
              <a:rPr kumimoji="1" lang="ko-KR" altLang="en-US" sz="1600" b="1" spc="-40" dirty="0">
                <a:solidFill>
                  <a:srgbClr val="C00000"/>
                </a:solidFill>
                <a:latin typeface="+mn-ea"/>
              </a:rPr>
              <a:t>가 저렇게 </a:t>
            </a:r>
            <a:r>
              <a:rPr kumimoji="1" lang="ko-KR" altLang="en-US" sz="1600" b="1" spc="-40" dirty="0" err="1">
                <a:solidFill>
                  <a:srgbClr val="C00000"/>
                </a:solidFill>
                <a:latin typeface="+mn-ea"/>
              </a:rPr>
              <a:t>많은지</a:t>
            </a:r>
            <a:endParaRPr kumimoji="1" lang="en-US" altLang="ko-KR" sz="1600" b="1" spc="-40" dirty="0">
              <a:solidFill>
                <a:srgbClr val="C00000"/>
              </a:solidFill>
              <a:latin typeface="+mn-ea"/>
            </a:endParaRPr>
          </a:p>
          <a:p>
            <a:pPr marL="285750" indent="-285750" algn="l">
              <a:buFont typeface="Wingdings" pitchFamily="2" charset="2"/>
              <a:buChar char="à"/>
            </a:pPr>
            <a:r>
              <a:rPr kumimoji="1" lang="ko-KR" altLang="en-US" sz="1600" spc="-40" dirty="0">
                <a:latin typeface="+mn-ea"/>
                <a:sym typeface="Wingdings" pitchFamily="2" charset="2"/>
              </a:rPr>
              <a:t>특정 모듈 </a:t>
            </a:r>
            <a:r>
              <a:rPr kumimoji="1" lang="en-US" altLang="ko-KR" sz="1600" spc="-40" dirty="0">
                <a:latin typeface="+mn-ea"/>
                <a:sym typeface="Wingdings" pitchFamily="2" charset="2"/>
              </a:rPr>
              <a:t>instance </a:t>
            </a:r>
            <a:r>
              <a:rPr kumimoji="1" lang="ko-KR" altLang="en-US" sz="1600" spc="-40" dirty="0">
                <a:latin typeface="+mn-ea"/>
                <a:sym typeface="Wingdings" pitchFamily="2" charset="2"/>
              </a:rPr>
              <a:t>사이에서만 특별히 발생하나</a:t>
            </a:r>
            <a:r>
              <a:rPr kumimoji="1" lang="en-US" altLang="ko-KR" sz="1600" spc="-40" dirty="0">
                <a:latin typeface="+mn-ea"/>
                <a:sym typeface="Wingdings" pitchFamily="2" charset="2"/>
              </a:rPr>
              <a:t>?</a:t>
            </a:r>
          </a:p>
          <a:p>
            <a:pPr algn="l"/>
            <a:endParaRPr kumimoji="1" lang="en-US" altLang="ko-Kore-KR" sz="1600" spc="-40" dirty="0">
              <a:latin typeface="+mn-ea"/>
              <a:sym typeface="Wingdings" pitchFamily="2" charset="2"/>
            </a:endParaRPr>
          </a:p>
          <a:p>
            <a:pPr algn="l"/>
            <a:r>
              <a:rPr kumimoji="1" lang="en-US" altLang="ko-KR" sz="1600" spc="-40" dirty="0">
                <a:latin typeface="+mn-ea"/>
                <a:sym typeface="Wingdings" pitchFamily="2" charset="2"/>
              </a:rPr>
              <a:t>2) </a:t>
            </a:r>
            <a:r>
              <a:rPr kumimoji="1" lang="en-US" altLang="ko-KR" sz="1600" b="1" spc="-40" dirty="0">
                <a:solidFill>
                  <a:srgbClr val="C00000"/>
                </a:solidFill>
                <a:latin typeface="+mn-ea"/>
                <a:sym typeface="Wingdings" pitchFamily="2" charset="2"/>
              </a:rPr>
              <a:t>If then </a:t>
            </a:r>
            <a:r>
              <a:rPr kumimoji="1" lang="ko-KR" altLang="en-US" sz="1600" b="1" spc="-40" dirty="0">
                <a:solidFill>
                  <a:srgbClr val="C00000"/>
                </a:solidFill>
                <a:latin typeface="+mn-ea"/>
                <a:sym typeface="Wingdings" pitchFamily="2" charset="2"/>
              </a:rPr>
              <a:t>말고 저것을 어떻게 </a:t>
            </a:r>
            <a:r>
              <a:rPr kumimoji="1" lang="en-US" altLang="ko-KR" sz="1600" b="1" spc="-40" dirty="0">
                <a:solidFill>
                  <a:srgbClr val="C00000"/>
                </a:solidFill>
                <a:latin typeface="+mn-ea"/>
                <a:sym typeface="Wingdings" pitchFamily="2" charset="2"/>
              </a:rPr>
              <a:t>measure </a:t>
            </a:r>
            <a:r>
              <a:rPr kumimoji="1" lang="ko-KR" altLang="en-US" sz="1600" b="1" spc="-40" dirty="0">
                <a:solidFill>
                  <a:srgbClr val="C00000"/>
                </a:solidFill>
                <a:latin typeface="+mn-ea"/>
                <a:sym typeface="Wingdings" pitchFamily="2" charset="2"/>
              </a:rPr>
              <a:t>할 것이냐 </a:t>
            </a:r>
            <a:r>
              <a:rPr kumimoji="1" lang="en-US" altLang="ko-KR" sz="1600" b="1" spc="-40" dirty="0">
                <a:solidFill>
                  <a:srgbClr val="C00000"/>
                </a:solidFill>
                <a:latin typeface="+mn-ea"/>
                <a:sym typeface="Wingdings" pitchFamily="2" charset="2"/>
              </a:rPr>
              <a:t>[</a:t>
            </a:r>
            <a:r>
              <a:rPr kumimoji="1" lang="ko-KR" altLang="en-US" sz="1600" b="1" spc="-40" dirty="0">
                <a:solidFill>
                  <a:srgbClr val="C00000"/>
                </a:solidFill>
                <a:latin typeface="+mn-ea"/>
                <a:sym typeface="Wingdings" pitchFamily="2" charset="2"/>
              </a:rPr>
              <a:t>차별성</a:t>
            </a:r>
            <a:r>
              <a:rPr kumimoji="1" lang="en-US" altLang="ko-KR" sz="1600" b="1" spc="-40" dirty="0">
                <a:solidFill>
                  <a:srgbClr val="C00000"/>
                </a:solidFill>
                <a:latin typeface="+mn-ea"/>
                <a:sym typeface="Wingdings" pitchFamily="2" charset="2"/>
              </a:rPr>
              <a:t>]</a:t>
            </a:r>
          </a:p>
          <a:p>
            <a:pPr algn="l"/>
            <a:r>
              <a:rPr kumimoji="1" lang="ko-KR" altLang="en-US" sz="1600" spc="-40" dirty="0">
                <a:latin typeface="+mn-ea"/>
                <a:sym typeface="Wingdings" pitchFamily="2" charset="2"/>
              </a:rPr>
              <a:t>   </a:t>
            </a:r>
            <a:r>
              <a:rPr kumimoji="1" lang="en-US" altLang="ko-KR" sz="1600" spc="-40" dirty="0">
                <a:latin typeface="+mn-ea"/>
                <a:sym typeface="Wingdings" pitchFamily="2" charset="2"/>
              </a:rPr>
              <a:t>- </a:t>
            </a:r>
            <a:r>
              <a:rPr kumimoji="1" lang="ko-KR" altLang="en-US" sz="1600" spc="-40" dirty="0">
                <a:latin typeface="+mn-ea"/>
                <a:sym typeface="Wingdings" pitchFamily="2" charset="2"/>
              </a:rPr>
              <a:t>단순 </a:t>
            </a:r>
            <a:r>
              <a:rPr kumimoji="1" lang="en-US" altLang="ko-KR" sz="1600" spc="-40" dirty="0">
                <a:latin typeface="+mn-ea"/>
                <a:sym typeface="Wingdings" pitchFamily="2" charset="2"/>
              </a:rPr>
              <a:t>continuous/ discrete (0,1) / type(</a:t>
            </a:r>
            <a:r>
              <a:rPr kumimoji="1" lang="ko-KR" altLang="en-US" sz="1600" spc="-40" dirty="0">
                <a:latin typeface="+mn-ea"/>
                <a:sym typeface="Wingdings" pitchFamily="2" charset="2"/>
              </a:rPr>
              <a:t>금속</a:t>
            </a:r>
            <a:r>
              <a:rPr kumimoji="1" lang="en-US" altLang="ko-KR" sz="1600" spc="-40" dirty="0">
                <a:latin typeface="+mn-ea"/>
                <a:sym typeface="Wingdings" pitchFamily="2" charset="2"/>
              </a:rPr>
              <a:t>, </a:t>
            </a:r>
            <a:r>
              <a:rPr kumimoji="1" lang="ko-KR" altLang="en-US" sz="1600" spc="-40" dirty="0">
                <a:latin typeface="+mn-ea"/>
                <a:sym typeface="Wingdings" pitchFamily="2" charset="2"/>
              </a:rPr>
              <a:t>전기</a:t>
            </a:r>
            <a:r>
              <a:rPr kumimoji="1" lang="en-US" altLang="ko-KR" sz="1600" spc="-40" dirty="0">
                <a:latin typeface="+mn-ea"/>
                <a:sym typeface="Wingdings" pitchFamily="2" charset="2"/>
              </a:rPr>
              <a:t>)</a:t>
            </a:r>
          </a:p>
          <a:p>
            <a:pPr algn="l"/>
            <a:r>
              <a:rPr kumimoji="1" lang="en-US" altLang="ko-Kore-KR" sz="1600" spc="-40" dirty="0">
                <a:latin typeface="+mn-ea"/>
                <a:sym typeface="Wingdings" pitchFamily="2" charset="2"/>
              </a:rPr>
              <a:t>   </a:t>
            </a:r>
            <a:r>
              <a:rPr kumimoji="1" lang="en-US" altLang="ko-KR" sz="1600" spc="-40" dirty="0">
                <a:latin typeface="+mn-ea"/>
                <a:sym typeface="Wingdings" pitchFamily="2" charset="2"/>
              </a:rPr>
              <a:t>-  module</a:t>
            </a:r>
            <a:r>
              <a:rPr kumimoji="1" lang="ko-KR" altLang="en-US" sz="1600" spc="-40" dirty="0">
                <a:latin typeface="+mn-ea"/>
                <a:sym typeface="Wingdings" pitchFamily="2" charset="2"/>
              </a:rPr>
              <a:t>의 </a:t>
            </a:r>
            <a:r>
              <a:rPr kumimoji="1" lang="en-US" altLang="ko-KR" sz="1600" spc="-40" dirty="0">
                <a:latin typeface="+mn-ea"/>
                <a:sym typeface="Wingdings" pitchFamily="2" charset="2"/>
              </a:rPr>
              <a:t>flexibility </a:t>
            </a:r>
            <a:r>
              <a:rPr kumimoji="1" lang="ko-KR" altLang="en-US" sz="1600" spc="-40" dirty="0" err="1">
                <a:latin typeface="+mn-ea"/>
                <a:sym typeface="Wingdings" pitchFamily="2" charset="2"/>
              </a:rPr>
              <a:t>를</a:t>
            </a:r>
            <a:r>
              <a:rPr kumimoji="1" lang="ko-KR" altLang="en-US" sz="1600" spc="-40" dirty="0">
                <a:latin typeface="+mn-ea"/>
                <a:sym typeface="Wingdings" pitchFamily="2" charset="2"/>
              </a:rPr>
              <a:t> 고려하여</a:t>
            </a:r>
            <a:r>
              <a:rPr kumimoji="1" lang="en-US" altLang="ko-KR" sz="1600" spc="-40" dirty="0">
                <a:latin typeface="+mn-ea"/>
                <a:sym typeface="Wingdings" pitchFamily="2" charset="2"/>
              </a:rPr>
              <a:t>?</a:t>
            </a:r>
            <a:endParaRPr kumimoji="1" lang="ko-Kore-KR" altLang="en-US" sz="1600" spc="-40" dirty="0">
              <a:latin typeface="+mn-ea"/>
            </a:endParaRPr>
          </a:p>
        </p:txBody>
      </p:sp>
      <p:cxnSp>
        <p:nvCxnSpPr>
          <p:cNvPr id="113" name="직선 연결선[R] 112">
            <a:extLst>
              <a:ext uri="{FF2B5EF4-FFF2-40B4-BE49-F238E27FC236}">
                <a16:creationId xmlns:a16="http://schemas.microsoft.com/office/drawing/2014/main" id="{4A4F5F1B-CF5D-5C78-4004-FE94D3C650E2}"/>
              </a:ext>
            </a:extLst>
          </p:cNvPr>
          <p:cNvCxnSpPr>
            <a:cxnSpLocks/>
          </p:cNvCxnSpPr>
          <p:nvPr/>
        </p:nvCxnSpPr>
        <p:spPr>
          <a:xfrm>
            <a:off x="0" y="3095681"/>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77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2023. 2. 2.</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16</a:t>
            </a:fld>
            <a:endParaRPr lang="ko-KR" altLang="en-US" dirty="0"/>
          </a:p>
        </p:txBody>
      </p:sp>
      <p:cxnSp>
        <p:nvCxnSpPr>
          <p:cNvPr id="6" name="직선 화살표 연결선 5">
            <a:extLst>
              <a:ext uri="{FF2B5EF4-FFF2-40B4-BE49-F238E27FC236}">
                <a16:creationId xmlns:a16="http://schemas.microsoft.com/office/drawing/2014/main" id="{7F861FA7-AED5-21EE-6373-C1970FA48994}"/>
              </a:ext>
            </a:extLst>
          </p:cNvPr>
          <p:cNvCxnSpPr/>
          <p:nvPr/>
        </p:nvCxnSpPr>
        <p:spPr>
          <a:xfrm flipV="1">
            <a:off x="1217002" y="768881"/>
            <a:ext cx="0" cy="2903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23E16510-132D-8F89-011B-8CD203C05ADA}"/>
              </a:ext>
            </a:extLst>
          </p:cNvPr>
          <p:cNvCxnSpPr>
            <a:cxnSpLocks/>
          </p:cNvCxnSpPr>
          <p:nvPr/>
        </p:nvCxnSpPr>
        <p:spPr>
          <a:xfrm>
            <a:off x="1217002" y="3672855"/>
            <a:ext cx="34336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8096586-B9BB-AD6F-5257-FF9F376FB91C}"/>
              </a:ext>
            </a:extLst>
          </p:cNvPr>
          <p:cNvSpPr txBox="1"/>
          <p:nvPr/>
        </p:nvSpPr>
        <p:spPr>
          <a:xfrm>
            <a:off x="256615" y="236039"/>
            <a:ext cx="1387239" cy="276999"/>
          </a:xfrm>
          <a:prstGeom prst="rect">
            <a:avLst/>
          </a:prstGeom>
          <a:noFill/>
        </p:spPr>
        <p:txBody>
          <a:bodyPr wrap="none" lIns="0" tIns="0" rIns="0" bIns="0" rtlCol="0">
            <a:spAutoFit/>
          </a:bodyPr>
          <a:lstStyle/>
          <a:p>
            <a:pPr algn="l"/>
            <a:r>
              <a:rPr kumimoji="1" lang="en-US" altLang="ko-Kore-KR" b="1" spc="-40" dirty="0">
                <a:latin typeface="+mn-ea"/>
              </a:rPr>
              <a:t>M</a:t>
            </a:r>
            <a:r>
              <a:rPr kumimoji="1" lang="en-US" altLang="ko-Kore-KR" b="1" spc="-40" baseline="-25000" dirty="0">
                <a:latin typeface="+mn-ea"/>
              </a:rPr>
              <a:t>1</a:t>
            </a:r>
            <a:r>
              <a:rPr kumimoji="1" lang="en-US" altLang="ko-Kore-KR" b="1" spc="-40" dirty="0">
                <a:latin typeface="+mn-ea"/>
              </a:rPr>
              <a:t>’s instance</a:t>
            </a:r>
            <a:endParaRPr kumimoji="1" lang="ko-Kore-KR" altLang="en-US" b="1" spc="-40" dirty="0">
              <a:latin typeface="+mn-ea"/>
            </a:endParaRPr>
          </a:p>
        </p:txBody>
      </p:sp>
      <p:sp>
        <p:nvSpPr>
          <p:cNvPr id="11" name="TextBox 10">
            <a:extLst>
              <a:ext uri="{FF2B5EF4-FFF2-40B4-BE49-F238E27FC236}">
                <a16:creationId xmlns:a16="http://schemas.microsoft.com/office/drawing/2014/main" id="{126AF0FF-ECB7-7F76-4040-CC8FA5AF835E}"/>
              </a:ext>
            </a:extLst>
          </p:cNvPr>
          <p:cNvSpPr txBox="1"/>
          <p:nvPr/>
        </p:nvSpPr>
        <p:spPr>
          <a:xfrm>
            <a:off x="3758338" y="3852195"/>
            <a:ext cx="1387239" cy="276999"/>
          </a:xfrm>
          <a:prstGeom prst="rect">
            <a:avLst/>
          </a:prstGeom>
          <a:noFill/>
        </p:spPr>
        <p:txBody>
          <a:bodyPr wrap="none" lIns="0" tIns="0" rIns="0" bIns="0" rtlCol="0">
            <a:spAutoFit/>
          </a:bodyPr>
          <a:lstStyle/>
          <a:p>
            <a:pPr algn="l"/>
            <a:r>
              <a:rPr kumimoji="1" lang="en-US" altLang="ko-Kore-KR" b="1" spc="-40" dirty="0">
                <a:latin typeface="+mn-ea"/>
              </a:rPr>
              <a:t>M</a:t>
            </a:r>
            <a:r>
              <a:rPr kumimoji="1" lang="en-US" altLang="ko-Kore-KR" b="1" spc="-40" baseline="-25000" dirty="0">
                <a:latin typeface="+mn-ea"/>
              </a:rPr>
              <a:t>2</a:t>
            </a:r>
            <a:r>
              <a:rPr kumimoji="1" lang="en-US" altLang="ko-Kore-KR" b="1" spc="-40" dirty="0">
                <a:latin typeface="+mn-ea"/>
              </a:rPr>
              <a:t>’s instance</a:t>
            </a:r>
            <a:endParaRPr kumimoji="1" lang="ko-Kore-KR" altLang="en-US" b="1" spc="-40" dirty="0">
              <a:latin typeface="+mn-ea"/>
            </a:endParaRPr>
          </a:p>
        </p:txBody>
      </p:sp>
      <p:sp>
        <p:nvSpPr>
          <p:cNvPr id="13" name="직사각형 12">
            <a:extLst>
              <a:ext uri="{FF2B5EF4-FFF2-40B4-BE49-F238E27FC236}">
                <a16:creationId xmlns:a16="http://schemas.microsoft.com/office/drawing/2014/main" id="{0855DB09-FE2C-E593-41AE-8F8C26821603}"/>
              </a:ext>
            </a:extLst>
          </p:cNvPr>
          <p:cNvSpPr/>
          <p:nvPr/>
        </p:nvSpPr>
        <p:spPr>
          <a:xfrm>
            <a:off x="2933823" y="768881"/>
            <a:ext cx="1716814" cy="1451987"/>
          </a:xfrm>
          <a:prstGeom prst="rect">
            <a:avLst/>
          </a:prstGeom>
          <a:solidFill>
            <a:schemeClr val="tx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14" name="직선 연결선[R] 13">
            <a:extLst>
              <a:ext uri="{FF2B5EF4-FFF2-40B4-BE49-F238E27FC236}">
                <a16:creationId xmlns:a16="http://schemas.microsoft.com/office/drawing/2014/main" id="{C0591EB8-6CE5-108E-E2BD-7E2ED02BD0B5}"/>
              </a:ext>
            </a:extLst>
          </p:cNvPr>
          <p:cNvCxnSpPr>
            <a:cxnSpLocks/>
          </p:cNvCxnSpPr>
          <p:nvPr/>
        </p:nvCxnSpPr>
        <p:spPr>
          <a:xfrm>
            <a:off x="2933823" y="3401012"/>
            <a:ext cx="0" cy="5276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7FFB23-2362-F038-EFAC-A50DE215513A}"/>
              </a:ext>
            </a:extLst>
          </p:cNvPr>
          <p:cNvSpPr txBox="1"/>
          <p:nvPr/>
        </p:nvSpPr>
        <p:spPr>
          <a:xfrm>
            <a:off x="2696646" y="3944699"/>
            <a:ext cx="888306" cy="369332"/>
          </a:xfrm>
          <a:prstGeom prst="rect">
            <a:avLst/>
          </a:prstGeom>
          <a:noFill/>
        </p:spPr>
        <p:txBody>
          <a:bodyPr wrap="square">
            <a:spAutoFit/>
          </a:bodyPr>
          <a:lstStyle/>
          <a:p>
            <a:r>
              <a:rPr lang="en-US" altLang="ko-Kore-KR" dirty="0">
                <a:sym typeface="Wingdings" pitchFamily="2" charset="2"/>
              </a:rPr>
              <a:t>M</a:t>
            </a:r>
            <a:r>
              <a:rPr lang="en-US" altLang="ko-Kore-KR" baseline="-25000" dirty="0">
                <a:sym typeface="Wingdings" pitchFamily="2" charset="2"/>
              </a:rPr>
              <a:t>25</a:t>
            </a:r>
            <a:endParaRPr lang="en-US" altLang="ko-Kore-KR" dirty="0"/>
          </a:p>
        </p:txBody>
      </p:sp>
      <p:cxnSp>
        <p:nvCxnSpPr>
          <p:cNvPr id="17" name="직선 연결선[R] 16">
            <a:extLst>
              <a:ext uri="{FF2B5EF4-FFF2-40B4-BE49-F238E27FC236}">
                <a16:creationId xmlns:a16="http://schemas.microsoft.com/office/drawing/2014/main" id="{218BD6AF-4074-4F23-7C23-0929658ECBFB}"/>
              </a:ext>
            </a:extLst>
          </p:cNvPr>
          <p:cNvCxnSpPr>
            <a:cxnSpLocks/>
          </p:cNvCxnSpPr>
          <p:nvPr/>
        </p:nvCxnSpPr>
        <p:spPr>
          <a:xfrm flipH="1">
            <a:off x="942802" y="2205795"/>
            <a:ext cx="4651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D158B42-E67D-AF7D-8BE6-5E7C4D736ECD}"/>
              </a:ext>
            </a:extLst>
          </p:cNvPr>
          <p:cNvSpPr txBox="1"/>
          <p:nvPr/>
        </p:nvSpPr>
        <p:spPr>
          <a:xfrm>
            <a:off x="437474" y="1944093"/>
            <a:ext cx="503299" cy="369332"/>
          </a:xfrm>
          <a:prstGeom prst="rect">
            <a:avLst/>
          </a:prstGeom>
          <a:noFill/>
        </p:spPr>
        <p:txBody>
          <a:bodyPr wrap="square">
            <a:spAutoFit/>
          </a:bodyPr>
          <a:lstStyle/>
          <a:p>
            <a:r>
              <a:rPr lang="en-US" altLang="ko-Kore-KR" dirty="0">
                <a:sym typeface="Wingdings" pitchFamily="2" charset="2"/>
              </a:rPr>
              <a:t>M</a:t>
            </a:r>
            <a:r>
              <a:rPr lang="en-US" altLang="ko-Kore-KR" baseline="-25000" dirty="0">
                <a:sym typeface="Wingdings" pitchFamily="2" charset="2"/>
              </a:rPr>
              <a:t>15</a:t>
            </a:r>
            <a:endParaRPr lang="en-US" altLang="ko-Kore-KR" dirty="0"/>
          </a:p>
        </p:txBody>
      </p:sp>
      <p:sp>
        <p:nvSpPr>
          <p:cNvPr id="22" name="직사각형 21">
            <a:extLst>
              <a:ext uri="{FF2B5EF4-FFF2-40B4-BE49-F238E27FC236}">
                <a16:creationId xmlns:a16="http://schemas.microsoft.com/office/drawing/2014/main" id="{36571E0C-51AB-37C6-63D7-6CA1B6B672CC}"/>
              </a:ext>
            </a:extLst>
          </p:cNvPr>
          <p:cNvSpPr/>
          <p:nvPr/>
        </p:nvSpPr>
        <p:spPr>
          <a:xfrm>
            <a:off x="2339523" y="768882"/>
            <a:ext cx="594297" cy="954594"/>
          </a:xfrm>
          <a:prstGeom prst="rec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23" name="직사각형 22">
            <a:extLst>
              <a:ext uri="{FF2B5EF4-FFF2-40B4-BE49-F238E27FC236}">
                <a16:creationId xmlns:a16="http://schemas.microsoft.com/office/drawing/2014/main" id="{B8544AB7-DBFF-4298-E41C-5FEB9443F870}"/>
              </a:ext>
            </a:extLst>
          </p:cNvPr>
          <p:cNvSpPr/>
          <p:nvPr/>
        </p:nvSpPr>
        <p:spPr>
          <a:xfrm>
            <a:off x="3410103" y="2217219"/>
            <a:ext cx="1240523" cy="531182"/>
          </a:xfrm>
          <a:prstGeom prst="rec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24" name="직사각형 23">
            <a:extLst>
              <a:ext uri="{FF2B5EF4-FFF2-40B4-BE49-F238E27FC236}">
                <a16:creationId xmlns:a16="http://schemas.microsoft.com/office/drawing/2014/main" id="{9C827EEB-7175-9229-E63A-7DDF09D8B241}"/>
              </a:ext>
            </a:extLst>
          </p:cNvPr>
          <p:cNvSpPr/>
          <p:nvPr/>
        </p:nvSpPr>
        <p:spPr>
          <a:xfrm>
            <a:off x="1746670" y="768882"/>
            <a:ext cx="594297" cy="633044"/>
          </a:xfrm>
          <a:prstGeom prst="rec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25" name="직사각형 24">
            <a:extLst>
              <a:ext uri="{FF2B5EF4-FFF2-40B4-BE49-F238E27FC236}">
                <a16:creationId xmlns:a16="http://schemas.microsoft.com/office/drawing/2014/main" id="{39CF15FB-EDE3-F194-94F2-054CA5929023}"/>
              </a:ext>
            </a:extLst>
          </p:cNvPr>
          <p:cNvSpPr/>
          <p:nvPr/>
        </p:nvSpPr>
        <p:spPr>
          <a:xfrm>
            <a:off x="3896414" y="2740310"/>
            <a:ext cx="754212" cy="531179"/>
          </a:xfrm>
          <a:prstGeom prst="rec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27" name="TextBox 26">
            <a:extLst>
              <a:ext uri="{FF2B5EF4-FFF2-40B4-BE49-F238E27FC236}">
                <a16:creationId xmlns:a16="http://schemas.microsoft.com/office/drawing/2014/main" id="{C4F74AAF-75F2-6B0C-36B3-D5CE315A1308}"/>
              </a:ext>
            </a:extLst>
          </p:cNvPr>
          <p:cNvSpPr txBox="1"/>
          <p:nvPr/>
        </p:nvSpPr>
        <p:spPr>
          <a:xfrm>
            <a:off x="1540519" y="3935726"/>
            <a:ext cx="503299" cy="369332"/>
          </a:xfrm>
          <a:prstGeom prst="rect">
            <a:avLst/>
          </a:prstGeom>
          <a:noFill/>
        </p:spPr>
        <p:txBody>
          <a:bodyPr wrap="square">
            <a:spAutoFit/>
          </a:bodyPr>
          <a:lstStyle/>
          <a:p>
            <a:r>
              <a:rPr lang="en-US" altLang="ko-Kore-KR" dirty="0">
                <a:sym typeface="Wingdings" pitchFamily="2" charset="2"/>
              </a:rPr>
              <a:t>M</a:t>
            </a:r>
            <a:r>
              <a:rPr lang="en-US" altLang="ko-Kore-KR" baseline="-25000" dirty="0">
                <a:sym typeface="Wingdings" pitchFamily="2" charset="2"/>
              </a:rPr>
              <a:t>22</a:t>
            </a:r>
            <a:endParaRPr lang="en-US" altLang="ko-Kore-KR" dirty="0"/>
          </a:p>
        </p:txBody>
      </p:sp>
      <p:sp>
        <p:nvSpPr>
          <p:cNvPr id="28" name="TextBox 27">
            <a:extLst>
              <a:ext uri="{FF2B5EF4-FFF2-40B4-BE49-F238E27FC236}">
                <a16:creationId xmlns:a16="http://schemas.microsoft.com/office/drawing/2014/main" id="{90F42E80-A520-7988-FA47-5A50DAD105E8}"/>
              </a:ext>
            </a:extLst>
          </p:cNvPr>
          <p:cNvSpPr txBox="1"/>
          <p:nvPr/>
        </p:nvSpPr>
        <p:spPr>
          <a:xfrm>
            <a:off x="454172" y="1205489"/>
            <a:ext cx="503299" cy="369332"/>
          </a:xfrm>
          <a:prstGeom prst="rect">
            <a:avLst/>
          </a:prstGeom>
          <a:noFill/>
        </p:spPr>
        <p:txBody>
          <a:bodyPr wrap="square">
            <a:spAutoFit/>
          </a:bodyPr>
          <a:lstStyle/>
          <a:p>
            <a:r>
              <a:rPr lang="en-US" altLang="ko-Kore-KR" dirty="0">
                <a:sym typeface="Wingdings" pitchFamily="2" charset="2"/>
              </a:rPr>
              <a:t>M</a:t>
            </a:r>
            <a:r>
              <a:rPr lang="en-US" altLang="ko-Kore-KR" baseline="-25000" dirty="0">
                <a:sym typeface="Wingdings" pitchFamily="2" charset="2"/>
              </a:rPr>
              <a:t>18</a:t>
            </a:r>
            <a:endParaRPr lang="en-US" altLang="ko-Kore-KR" dirty="0"/>
          </a:p>
        </p:txBody>
      </p:sp>
      <p:cxnSp>
        <p:nvCxnSpPr>
          <p:cNvPr id="29" name="직선 연결선[R] 28">
            <a:extLst>
              <a:ext uri="{FF2B5EF4-FFF2-40B4-BE49-F238E27FC236}">
                <a16:creationId xmlns:a16="http://schemas.microsoft.com/office/drawing/2014/main" id="{70DBFD27-72C2-16C8-0612-756F8D0CFFC3}"/>
              </a:ext>
            </a:extLst>
          </p:cNvPr>
          <p:cNvCxnSpPr>
            <a:cxnSpLocks/>
          </p:cNvCxnSpPr>
          <p:nvPr/>
        </p:nvCxnSpPr>
        <p:spPr>
          <a:xfrm flipH="1">
            <a:off x="942802" y="1422024"/>
            <a:ext cx="4651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R] 29">
            <a:extLst>
              <a:ext uri="{FF2B5EF4-FFF2-40B4-BE49-F238E27FC236}">
                <a16:creationId xmlns:a16="http://schemas.microsoft.com/office/drawing/2014/main" id="{07616B0E-E867-8437-4EB9-7E2A62EA0558}"/>
              </a:ext>
            </a:extLst>
          </p:cNvPr>
          <p:cNvCxnSpPr>
            <a:cxnSpLocks/>
          </p:cNvCxnSpPr>
          <p:nvPr/>
        </p:nvCxnSpPr>
        <p:spPr>
          <a:xfrm>
            <a:off x="1746670" y="3417012"/>
            <a:ext cx="0" cy="5276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6DFABCED-1F43-7472-460C-4F64939FFCC3}"/>
              </a:ext>
            </a:extLst>
          </p:cNvPr>
          <p:cNvSpPr/>
          <p:nvPr/>
        </p:nvSpPr>
        <p:spPr>
          <a:xfrm>
            <a:off x="5829491" y="582803"/>
            <a:ext cx="617816" cy="522515"/>
          </a:xfrm>
          <a:prstGeom prst="rect">
            <a:avLst/>
          </a:prstGeom>
          <a:solidFill>
            <a:schemeClr val="tx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2" name="TextBox 31">
            <a:extLst>
              <a:ext uri="{FF2B5EF4-FFF2-40B4-BE49-F238E27FC236}">
                <a16:creationId xmlns:a16="http://schemas.microsoft.com/office/drawing/2014/main" id="{C870EAC2-E0E9-5F54-FDD2-5DE6AA26B1AB}"/>
              </a:ext>
            </a:extLst>
          </p:cNvPr>
          <p:cNvSpPr txBox="1"/>
          <p:nvPr/>
        </p:nvSpPr>
        <p:spPr>
          <a:xfrm>
            <a:off x="6561242" y="668142"/>
            <a:ext cx="1187826" cy="276999"/>
          </a:xfrm>
          <a:prstGeom prst="rect">
            <a:avLst/>
          </a:prstGeom>
          <a:noFill/>
        </p:spPr>
        <p:txBody>
          <a:bodyPr wrap="none" lIns="0" tIns="0" rIns="0" bIns="0" rtlCol="0">
            <a:spAutoFit/>
          </a:bodyPr>
          <a:lstStyle/>
          <a:p>
            <a:pPr algn="l"/>
            <a:r>
              <a:rPr kumimoji="1" lang="en-US" altLang="ko-Kore-KR" spc="-40" dirty="0">
                <a:latin typeface="+mn-ea"/>
              </a:rPr>
              <a:t>: </a:t>
            </a:r>
            <a:r>
              <a:rPr kumimoji="1" lang="ko-Kore-KR" altLang="en-US" spc="-40" dirty="0">
                <a:latin typeface="+mn-ea"/>
              </a:rPr>
              <a:t>각 </a:t>
            </a:r>
            <a:r>
              <a:rPr kumimoji="1" lang="en-US" altLang="ko-Kore-KR" spc="-40" dirty="0">
                <a:latin typeface="+mn-ea"/>
              </a:rPr>
              <a:t>module</a:t>
            </a:r>
            <a:endParaRPr kumimoji="1" lang="ko-Kore-KR" altLang="en-US" spc="-40" dirty="0">
              <a:latin typeface="+mn-ea"/>
            </a:endParaRPr>
          </a:p>
        </p:txBody>
      </p:sp>
      <p:sp>
        <p:nvSpPr>
          <p:cNvPr id="33" name="직사각형 32">
            <a:extLst>
              <a:ext uri="{FF2B5EF4-FFF2-40B4-BE49-F238E27FC236}">
                <a16:creationId xmlns:a16="http://schemas.microsoft.com/office/drawing/2014/main" id="{21B94125-7C5A-8ABF-04B2-3A264309E598}"/>
              </a:ext>
            </a:extLst>
          </p:cNvPr>
          <p:cNvSpPr/>
          <p:nvPr/>
        </p:nvSpPr>
        <p:spPr>
          <a:xfrm>
            <a:off x="5827046" y="1292832"/>
            <a:ext cx="617816" cy="531182"/>
          </a:xfrm>
          <a:prstGeom prst="rec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55" name="TextBox 54">
            <a:extLst>
              <a:ext uri="{FF2B5EF4-FFF2-40B4-BE49-F238E27FC236}">
                <a16:creationId xmlns:a16="http://schemas.microsoft.com/office/drawing/2014/main" id="{4D0E1F28-FF78-E15D-2C93-3333FE9612D3}"/>
              </a:ext>
            </a:extLst>
          </p:cNvPr>
          <p:cNvSpPr txBox="1"/>
          <p:nvPr/>
        </p:nvSpPr>
        <p:spPr>
          <a:xfrm>
            <a:off x="6561242" y="1391623"/>
            <a:ext cx="2435282" cy="276999"/>
          </a:xfrm>
          <a:prstGeom prst="rect">
            <a:avLst/>
          </a:prstGeom>
          <a:noFill/>
        </p:spPr>
        <p:txBody>
          <a:bodyPr wrap="none" lIns="0" tIns="0" rIns="0" bIns="0" rtlCol="0">
            <a:spAutoFit/>
          </a:bodyPr>
          <a:lstStyle/>
          <a:p>
            <a:pPr algn="l"/>
            <a:r>
              <a:rPr kumimoji="1" lang="en-US" altLang="ko-Kore-KR" spc="-40" dirty="0">
                <a:latin typeface="+mn-ea"/>
              </a:rPr>
              <a:t>: additional combination</a:t>
            </a:r>
            <a:endParaRPr kumimoji="1" lang="ko-Kore-KR" altLang="en-US" spc="-40" dirty="0">
              <a:latin typeface="+mn-ea"/>
            </a:endParaRPr>
          </a:p>
        </p:txBody>
      </p:sp>
      <p:sp>
        <p:nvSpPr>
          <p:cNvPr id="59" name="직사각형 58">
            <a:extLst>
              <a:ext uri="{FF2B5EF4-FFF2-40B4-BE49-F238E27FC236}">
                <a16:creationId xmlns:a16="http://schemas.microsoft.com/office/drawing/2014/main" id="{A4F6C154-C95D-472E-302E-861B7A0AD814}"/>
              </a:ext>
            </a:extLst>
          </p:cNvPr>
          <p:cNvSpPr/>
          <p:nvPr/>
        </p:nvSpPr>
        <p:spPr>
          <a:xfrm>
            <a:off x="2000776" y="1401926"/>
            <a:ext cx="2124963" cy="1338384"/>
          </a:xfrm>
          <a:prstGeom prst="rect">
            <a:avLst/>
          </a:prstGeom>
          <a:noFill/>
          <a:ln w="444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62" name="직사각형 61">
            <a:extLst>
              <a:ext uri="{FF2B5EF4-FFF2-40B4-BE49-F238E27FC236}">
                <a16:creationId xmlns:a16="http://schemas.microsoft.com/office/drawing/2014/main" id="{E6ED5F55-01C9-13A7-51A9-E984EC8391B8}"/>
              </a:ext>
            </a:extLst>
          </p:cNvPr>
          <p:cNvSpPr/>
          <p:nvPr/>
        </p:nvSpPr>
        <p:spPr>
          <a:xfrm>
            <a:off x="1217002" y="2748401"/>
            <a:ext cx="1479639" cy="940454"/>
          </a:xfrm>
          <a:prstGeom prst="rect">
            <a:avLst/>
          </a:prstGeom>
          <a:noFill/>
          <a:ln w="444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64" name="직사각형 63">
            <a:extLst>
              <a:ext uri="{FF2B5EF4-FFF2-40B4-BE49-F238E27FC236}">
                <a16:creationId xmlns:a16="http://schemas.microsoft.com/office/drawing/2014/main" id="{4EA33C85-06BE-DB61-3B91-83AD4B535EAE}"/>
              </a:ext>
            </a:extLst>
          </p:cNvPr>
          <p:cNvSpPr/>
          <p:nvPr/>
        </p:nvSpPr>
        <p:spPr>
          <a:xfrm>
            <a:off x="5680594" y="2120201"/>
            <a:ext cx="754212" cy="534515"/>
          </a:xfrm>
          <a:prstGeom prst="rect">
            <a:avLst/>
          </a:prstGeom>
          <a:noFill/>
          <a:ln w="444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65" name="TextBox 64">
            <a:extLst>
              <a:ext uri="{FF2B5EF4-FFF2-40B4-BE49-F238E27FC236}">
                <a16:creationId xmlns:a16="http://schemas.microsoft.com/office/drawing/2014/main" id="{4D81CD37-B197-6441-F3FB-9D406289EBB9}"/>
              </a:ext>
            </a:extLst>
          </p:cNvPr>
          <p:cNvSpPr txBox="1"/>
          <p:nvPr/>
        </p:nvSpPr>
        <p:spPr>
          <a:xfrm>
            <a:off x="6586088" y="2190454"/>
            <a:ext cx="2533066" cy="553998"/>
          </a:xfrm>
          <a:prstGeom prst="rect">
            <a:avLst/>
          </a:prstGeom>
          <a:noFill/>
        </p:spPr>
        <p:txBody>
          <a:bodyPr wrap="none" lIns="0" tIns="0" rIns="0" bIns="0" rtlCol="0">
            <a:spAutoFit/>
          </a:bodyPr>
          <a:lstStyle/>
          <a:p>
            <a:pPr algn="l"/>
            <a:r>
              <a:rPr kumimoji="1" lang="en-US" altLang="ko-Kore-KR" spc="-40" dirty="0">
                <a:latin typeface="+mn-ea"/>
              </a:rPr>
              <a:t>:</a:t>
            </a:r>
            <a:r>
              <a:rPr kumimoji="1" lang="ko-Kore-KR" altLang="en-US" spc="-40" dirty="0">
                <a:latin typeface="+mn-ea"/>
              </a:rPr>
              <a:t>두 모듈 사이의 결합가능</a:t>
            </a:r>
            <a:endParaRPr kumimoji="1" lang="en-US" altLang="ko-Kore-KR" spc="-40" dirty="0">
              <a:latin typeface="+mn-ea"/>
            </a:endParaRPr>
          </a:p>
          <a:p>
            <a:pPr algn="l"/>
            <a:r>
              <a:rPr kumimoji="1" lang="ko-Kore-KR" altLang="en-US" spc="-40" dirty="0">
                <a:latin typeface="+mn-ea"/>
              </a:rPr>
              <a:t> </a:t>
            </a:r>
            <a:r>
              <a:rPr kumimoji="1" lang="en-US" altLang="ko-Kore-KR" spc="-40" dirty="0">
                <a:latin typeface="+mn-ea"/>
              </a:rPr>
              <a:t>f</a:t>
            </a:r>
            <a:r>
              <a:rPr kumimoji="1" lang="en-US" altLang="ko-KR" spc="-40" dirty="0">
                <a:latin typeface="+mn-ea"/>
              </a:rPr>
              <a:t>easible solution</a:t>
            </a:r>
            <a:endParaRPr kumimoji="1" lang="ko-Kore-KR" altLang="en-US" spc="-40" dirty="0">
              <a:latin typeface="+mn-ea"/>
            </a:endParaRPr>
          </a:p>
        </p:txBody>
      </p:sp>
      <p:sp>
        <p:nvSpPr>
          <p:cNvPr id="67" name="TextBox 66">
            <a:extLst>
              <a:ext uri="{FF2B5EF4-FFF2-40B4-BE49-F238E27FC236}">
                <a16:creationId xmlns:a16="http://schemas.microsoft.com/office/drawing/2014/main" id="{E3D49C43-EB4C-AFE3-B655-CB3D25ABAD08}"/>
              </a:ext>
            </a:extLst>
          </p:cNvPr>
          <p:cNvSpPr txBox="1"/>
          <p:nvPr/>
        </p:nvSpPr>
        <p:spPr>
          <a:xfrm>
            <a:off x="486586" y="5031855"/>
            <a:ext cx="6795065" cy="276999"/>
          </a:xfrm>
          <a:prstGeom prst="rect">
            <a:avLst/>
          </a:prstGeom>
          <a:noFill/>
        </p:spPr>
        <p:txBody>
          <a:bodyPr wrap="none" lIns="0" tIns="0" rIns="0" bIns="0" rtlCol="0">
            <a:spAutoFit/>
          </a:bodyPr>
          <a:lstStyle/>
          <a:p>
            <a:pPr algn="l"/>
            <a:r>
              <a:rPr kumimoji="1" lang="en-US" altLang="ko-KR" spc="-40" dirty="0">
                <a:latin typeface="+mn-ea"/>
              </a:rPr>
              <a:t>: </a:t>
            </a:r>
            <a:r>
              <a:rPr kumimoji="1" lang="ko-Kore-KR" altLang="en-US" spc="-40" dirty="0">
                <a:latin typeface="+mn-ea"/>
              </a:rPr>
              <a:t>모듈 사이의 관계를 통한 </a:t>
            </a:r>
            <a:r>
              <a:rPr kumimoji="1" lang="en-US" altLang="ko-Kore-KR" spc="-40" dirty="0">
                <a:latin typeface="+mn-ea"/>
              </a:rPr>
              <a:t>module selection problem </a:t>
            </a:r>
            <a:r>
              <a:rPr kumimoji="1" lang="ko-Kore-KR" altLang="en-US" spc="-40" dirty="0">
                <a:latin typeface="+mn-ea"/>
              </a:rPr>
              <a:t>을 하고 싶다</a:t>
            </a:r>
            <a:r>
              <a:rPr kumimoji="1" lang="en-US" altLang="ko-Kore-KR" spc="-40" dirty="0">
                <a:latin typeface="+mn-ea"/>
              </a:rPr>
              <a:t>. </a:t>
            </a:r>
            <a:endParaRPr kumimoji="1" lang="ko-Kore-KR" altLang="en-US" spc="-40" dirty="0">
              <a:latin typeface="+mn-ea"/>
            </a:endParaRPr>
          </a:p>
        </p:txBody>
      </p:sp>
      <p:sp>
        <p:nvSpPr>
          <p:cNvPr id="68" name="직사각형 67">
            <a:extLst>
              <a:ext uri="{FF2B5EF4-FFF2-40B4-BE49-F238E27FC236}">
                <a16:creationId xmlns:a16="http://schemas.microsoft.com/office/drawing/2014/main" id="{198DF9EC-4E98-A293-4361-2A660814BE5B}"/>
              </a:ext>
            </a:extLst>
          </p:cNvPr>
          <p:cNvSpPr/>
          <p:nvPr/>
        </p:nvSpPr>
        <p:spPr>
          <a:xfrm>
            <a:off x="768855" y="5549023"/>
            <a:ext cx="617816" cy="531182"/>
          </a:xfrm>
          <a:prstGeom prst="rec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69" name="직사각형 68">
            <a:extLst>
              <a:ext uri="{FF2B5EF4-FFF2-40B4-BE49-F238E27FC236}">
                <a16:creationId xmlns:a16="http://schemas.microsoft.com/office/drawing/2014/main" id="{77F53CF8-F556-F868-4202-F95385A4ECC6}"/>
              </a:ext>
            </a:extLst>
          </p:cNvPr>
          <p:cNvSpPr/>
          <p:nvPr/>
        </p:nvSpPr>
        <p:spPr>
          <a:xfrm>
            <a:off x="1763622" y="5545690"/>
            <a:ext cx="754212" cy="534515"/>
          </a:xfrm>
          <a:prstGeom prst="rect">
            <a:avLst/>
          </a:prstGeom>
          <a:noFill/>
          <a:ln w="444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72" name="TextBox 71">
            <a:extLst>
              <a:ext uri="{FF2B5EF4-FFF2-40B4-BE49-F238E27FC236}">
                <a16:creationId xmlns:a16="http://schemas.microsoft.com/office/drawing/2014/main" id="{1A9E1FB6-CC19-E0D7-3F76-681F055EF50F}"/>
              </a:ext>
            </a:extLst>
          </p:cNvPr>
          <p:cNvSpPr txBox="1"/>
          <p:nvPr/>
        </p:nvSpPr>
        <p:spPr>
          <a:xfrm>
            <a:off x="5277429" y="3429261"/>
            <a:ext cx="3755452" cy="276999"/>
          </a:xfrm>
          <a:prstGeom prst="rect">
            <a:avLst/>
          </a:prstGeom>
          <a:noFill/>
        </p:spPr>
        <p:txBody>
          <a:bodyPr wrap="none" lIns="0" tIns="0" rIns="0" bIns="0" rtlCol="0">
            <a:spAutoFit/>
          </a:bodyPr>
          <a:lstStyle/>
          <a:p>
            <a:pPr algn="l"/>
            <a:r>
              <a:rPr kumimoji="1" lang="en-US" altLang="ko-Kore-KR" spc="-40" dirty="0">
                <a:latin typeface="+mn-ea"/>
              </a:rPr>
              <a:t>CRs {CR</a:t>
            </a:r>
            <a:r>
              <a:rPr kumimoji="1" lang="en-US" altLang="ko-Kore-KR" spc="-40" baseline="-25000" dirty="0">
                <a:latin typeface="+mn-ea"/>
              </a:rPr>
              <a:t>1</a:t>
            </a:r>
            <a:r>
              <a:rPr kumimoji="1" lang="en-US" altLang="ko-Kore-KR" spc="-40" dirty="0">
                <a:latin typeface="+mn-ea"/>
              </a:rPr>
              <a:t>, CR</a:t>
            </a:r>
            <a:r>
              <a:rPr kumimoji="1" lang="en-US" altLang="ko-Kore-KR" spc="-40" baseline="-25000" dirty="0">
                <a:latin typeface="+mn-ea"/>
              </a:rPr>
              <a:t>2</a:t>
            </a:r>
            <a:r>
              <a:rPr kumimoji="1" lang="en-US" altLang="ko-Kore-KR" spc="-40" dirty="0">
                <a:latin typeface="+mn-ea"/>
              </a:rPr>
              <a:t>}</a:t>
            </a:r>
            <a:r>
              <a:rPr kumimoji="1" lang="ko-Kore-KR" altLang="en-US" spc="-40" dirty="0">
                <a:latin typeface="+mn-ea"/>
              </a:rPr>
              <a:t>을 만족할 수 있는 조합</a:t>
            </a:r>
          </a:p>
        </p:txBody>
      </p:sp>
      <p:sp>
        <p:nvSpPr>
          <p:cNvPr id="73" name="TextBox 72">
            <a:extLst>
              <a:ext uri="{FF2B5EF4-FFF2-40B4-BE49-F238E27FC236}">
                <a16:creationId xmlns:a16="http://schemas.microsoft.com/office/drawing/2014/main" id="{1D1BE07A-5421-DE58-FC08-F4A771BD5E07}"/>
              </a:ext>
            </a:extLst>
          </p:cNvPr>
          <p:cNvSpPr txBox="1"/>
          <p:nvPr/>
        </p:nvSpPr>
        <p:spPr>
          <a:xfrm>
            <a:off x="3037273" y="5644398"/>
            <a:ext cx="3192092" cy="276999"/>
          </a:xfrm>
          <a:prstGeom prst="rect">
            <a:avLst/>
          </a:prstGeom>
          <a:noFill/>
        </p:spPr>
        <p:txBody>
          <a:bodyPr wrap="none" lIns="0" tIns="0" rIns="0" bIns="0" rtlCol="0">
            <a:spAutoFit/>
          </a:bodyPr>
          <a:lstStyle/>
          <a:p>
            <a:pPr algn="l"/>
            <a:r>
              <a:rPr kumimoji="1" lang="en-US" altLang="ko-Kore-KR" spc="-40" dirty="0">
                <a:latin typeface="+mn-ea"/>
              </a:rPr>
              <a:t> : core &amp; peripheral relationship</a:t>
            </a:r>
            <a:endParaRPr kumimoji="1" lang="ko-Kore-KR" altLang="en-US" spc="-40" dirty="0">
              <a:latin typeface="+mn-ea"/>
            </a:endParaRPr>
          </a:p>
        </p:txBody>
      </p:sp>
    </p:spTree>
    <p:extLst>
      <p:ext uri="{BB962C8B-B14F-4D97-AF65-F5344CB8AC3E}">
        <p14:creationId xmlns:p14="http://schemas.microsoft.com/office/powerpoint/2010/main" val="316120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2023. 2. 3.</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17</a:t>
            </a:fld>
            <a:endParaRPr lang="ko-KR" altLang="en-US" dirty="0"/>
          </a:p>
        </p:txBody>
      </p:sp>
      <p:sp>
        <p:nvSpPr>
          <p:cNvPr id="5" name="타원 4">
            <a:extLst>
              <a:ext uri="{FF2B5EF4-FFF2-40B4-BE49-F238E27FC236}">
                <a16:creationId xmlns:a16="http://schemas.microsoft.com/office/drawing/2014/main" id="{4E7C334A-C462-8A49-44AB-8D1D073DE34C}"/>
              </a:ext>
            </a:extLst>
          </p:cNvPr>
          <p:cNvSpPr/>
          <p:nvPr/>
        </p:nvSpPr>
        <p:spPr>
          <a:xfrm>
            <a:off x="1393678" y="341801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M4</a:t>
            </a:r>
            <a:endParaRPr kumimoji="1" lang="ko-Kore-KR" altLang="en-US" dirty="0">
              <a:solidFill>
                <a:schemeClr val="tx1"/>
              </a:solidFill>
            </a:endParaRPr>
          </a:p>
        </p:txBody>
      </p:sp>
      <p:sp>
        <p:nvSpPr>
          <p:cNvPr id="6" name="타원 5">
            <a:extLst>
              <a:ext uri="{FF2B5EF4-FFF2-40B4-BE49-F238E27FC236}">
                <a16:creationId xmlns:a16="http://schemas.microsoft.com/office/drawing/2014/main" id="{70D9E2F5-6E31-56B7-C752-D7930F02AE6C}"/>
              </a:ext>
            </a:extLst>
          </p:cNvPr>
          <p:cNvSpPr/>
          <p:nvPr/>
        </p:nvSpPr>
        <p:spPr>
          <a:xfrm>
            <a:off x="2189324" y="2027710"/>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M1</a:t>
            </a:r>
            <a:endParaRPr kumimoji="1" lang="ko-Kore-KR" altLang="en-US" dirty="0">
              <a:solidFill>
                <a:schemeClr val="tx1"/>
              </a:solidFill>
            </a:endParaRPr>
          </a:p>
        </p:txBody>
      </p:sp>
      <p:sp>
        <p:nvSpPr>
          <p:cNvPr id="7" name="타원 6">
            <a:extLst>
              <a:ext uri="{FF2B5EF4-FFF2-40B4-BE49-F238E27FC236}">
                <a16:creationId xmlns:a16="http://schemas.microsoft.com/office/drawing/2014/main" id="{5509E8F8-69BB-5320-036D-FC7D4BB49078}"/>
              </a:ext>
            </a:extLst>
          </p:cNvPr>
          <p:cNvSpPr/>
          <p:nvPr/>
        </p:nvSpPr>
        <p:spPr>
          <a:xfrm>
            <a:off x="961902" y="123206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M3</a:t>
            </a:r>
            <a:endParaRPr kumimoji="1" lang="ko-Kore-KR" altLang="en-US" dirty="0">
              <a:solidFill>
                <a:schemeClr val="tx1"/>
              </a:solidFill>
            </a:endParaRPr>
          </a:p>
        </p:txBody>
      </p:sp>
      <p:sp>
        <p:nvSpPr>
          <p:cNvPr id="8" name="타원 7">
            <a:extLst>
              <a:ext uri="{FF2B5EF4-FFF2-40B4-BE49-F238E27FC236}">
                <a16:creationId xmlns:a16="http://schemas.microsoft.com/office/drawing/2014/main" id="{055431AB-E09C-8756-AC87-C907C01A9A67}"/>
              </a:ext>
            </a:extLst>
          </p:cNvPr>
          <p:cNvSpPr/>
          <p:nvPr/>
        </p:nvSpPr>
        <p:spPr>
          <a:xfrm>
            <a:off x="3462792" y="1012370"/>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M2</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4CD290A5-A8FB-330F-BF71-0882844C6A43}"/>
              </a:ext>
            </a:extLst>
          </p:cNvPr>
          <p:cNvSpPr/>
          <p:nvPr/>
        </p:nvSpPr>
        <p:spPr>
          <a:xfrm>
            <a:off x="4521559" y="1760517"/>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M5</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6EFDAEA1-8301-6A8B-F1FE-3A709C4172FF}"/>
              </a:ext>
            </a:extLst>
          </p:cNvPr>
          <p:cNvSpPr/>
          <p:nvPr/>
        </p:nvSpPr>
        <p:spPr>
          <a:xfrm>
            <a:off x="3462792" y="271945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M6</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A01ABF44-0FFD-587D-FFF0-48210FB3A84F}"/>
              </a:ext>
            </a:extLst>
          </p:cNvPr>
          <p:cNvSpPr/>
          <p:nvPr/>
        </p:nvSpPr>
        <p:spPr>
          <a:xfrm>
            <a:off x="4824409" y="3515100"/>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M8</a:t>
            </a:r>
            <a:endParaRPr kumimoji="1" lang="ko-Kore-KR" altLang="en-US" dirty="0">
              <a:solidFill>
                <a:schemeClr val="tx1"/>
              </a:solidFill>
            </a:endParaRPr>
          </a:p>
        </p:txBody>
      </p:sp>
      <p:sp>
        <p:nvSpPr>
          <p:cNvPr id="12" name="타원 11">
            <a:extLst>
              <a:ext uri="{FF2B5EF4-FFF2-40B4-BE49-F238E27FC236}">
                <a16:creationId xmlns:a16="http://schemas.microsoft.com/office/drawing/2014/main" id="{2B9BB7DF-7E62-DC9F-BD81-A33725AB32ED}"/>
              </a:ext>
            </a:extLst>
          </p:cNvPr>
          <p:cNvSpPr/>
          <p:nvPr/>
        </p:nvSpPr>
        <p:spPr>
          <a:xfrm>
            <a:off x="5620055" y="263335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M10</a:t>
            </a:r>
            <a:endParaRPr kumimoji="1" lang="ko-Kore-KR" altLang="en-US" dirty="0">
              <a:solidFill>
                <a:schemeClr val="tx1"/>
              </a:solidFill>
            </a:endParaRPr>
          </a:p>
        </p:txBody>
      </p:sp>
      <p:sp>
        <p:nvSpPr>
          <p:cNvPr id="13" name="타원 12">
            <a:extLst>
              <a:ext uri="{FF2B5EF4-FFF2-40B4-BE49-F238E27FC236}">
                <a16:creationId xmlns:a16="http://schemas.microsoft.com/office/drawing/2014/main" id="{AEB1B107-6AB6-A564-3150-69F7BD7EFA0D}"/>
              </a:ext>
            </a:extLst>
          </p:cNvPr>
          <p:cNvSpPr/>
          <p:nvPr/>
        </p:nvSpPr>
        <p:spPr>
          <a:xfrm>
            <a:off x="6494536" y="1837708"/>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M9</a:t>
            </a:r>
            <a:endParaRPr kumimoji="1" lang="ko-Kore-KR" altLang="en-US" dirty="0">
              <a:solidFill>
                <a:schemeClr val="tx1"/>
              </a:solidFill>
            </a:endParaRPr>
          </a:p>
        </p:txBody>
      </p:sp>
      <p:sp>
        <p:nvSpPr>
          <p:cNvPr id="14" name="타원 13">
            <a:extLst>
              <a:ext uri="{FF2B5EF4-FFF2-40B4-BE49-F238E27FC236}">
                <a16:creationId xmlns:a16="http://schemas.microsoft.com/office/drawing/2014/main" id="{6BB2B1EB-411C-B7E6-EE67-55EEEBE244E5}"/>
              </a:ext>
            </a:extLst>
          </p:cNvPr>
          <p:cNvSpPr/>
          <p:nvPr/>
        </p:nvSpPr>
        <p:spPr>
          <a:xfrm>
            <a:off x="5620055" y="1012370"/>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M7</a:t>
            </a:r>
            <a:endParaRPr kumimoji="1" lang="ko-Kore-KR" altLang="en-US" dirty="0">
              <a:solidFill>
                <a:schemeClr val="tx1"/>
              </a:solidFill>
            </a:endParaRPr>
          </a:p>
        </p:txBody>
      </p:sp>
      <p:cxnSp>
        <p:nvCxnSpPr>
          <p:cNvPr id="16" name="직선 연결선[R] 15">
            <a:extLst>
              <a:ext uri="{FF2B5EF4-FFF2-40B4-BE49-F238E27FC236}">
                <a16:creationId xmlns:a16="http://schemas.microsoft.com/office/drawing/2014/main" id="{7237548F-F3CB-3E56-8244-5E1EAFDA4FCC}"/>
              </a:ext>
            </a:extLst>
          </p:cNvPr>
          <p:cNvCxnSpPr>
            <a:stCxn id="6" idx="4"/>
            <a:endCxn id="5" idx="7"/>
          </p:cNvCxnSpPr>
          <p:nvPr/>
        </p:nvCxnSpPr>
        <p:spPr>
          <a:xfrm flipH="1">
            <a:off x="2072804" y="2823356"/>
            <a:ext cx="514343" cy="71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R] 16">
            <a:extLst>
              <a:ext uri="{FF2B5EF4-FFF2-40B4-BE49-F238E27FC236}">
                <a16:creationId xmlns:a16="http://schemas.microsoft.com/office/drawing/2014/main" id="{DC73EE2D-6256-0178-7115-E4C8C31B789B}"/>
              </a:ext>
            </a:extLst>
          </p:cNvPr>
          <p:cNvCxnSpPr>
            <a:cxnSpLocks/>
            <a:stCxn id="7" idx="5"/>
            <a:endCxn id="6" idx="1"/>
          </p:cNvCxnSpPr>
          <p:nvPr/>
        </p:nvCxnSpPr>
        <p:spPr>
          <a:xfrm>
            <a:off x="1641028" y="1911190"/>
            <a:ext cx="664816" cy="233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R] 19">
            <a:extLst>
              <a:ext uri="{FF2B5EF4-FFF2-40B4-BE49-F238E27FC236}">
                <a16:creationId xmlns:a16="http://schemas.microsoft.com/office/drawing/2014/main" id="{83DDA58A-75DC-8593-F258-BD31C3B889C4}"/>
              </a:ext>
            </a:extLst>
          </p:cNvPr>
          <p:cNvCxnSpPr>
            <a:cxnSpLocks/>
            <a:stCxn id="8" idx="3"/>
            <a:endCxn id="6" idx="7"/>
          </p:cNvCxnSpPr>
          <p:nvPr/>
        </p:nvCxnSpPr>
        <p:spPr>
          <a:xfrm flipH="1">
            <a:off x="2868450" y="1691496"/>
            <a:ext cx="710862" cy="452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R] 22">
            <a:extLst>
              <a:ext uri="{FF2B5EF4-FFF2-40B4-BE49-F238E27FC236}">
                <a16:creationId xmlns:a16="http://schemas.microsoft.com/office/drawing/2014/main" id="{7EE90921-D813-8854-A920-AF483EB6EBF4}"/>
              </a:ext>
            </a:extLst>
          </p:cNvPr>
          <p:cNvCxnSpPr>
            <a:cxnSpLocks/>
            <a:stCxn id="8" idx="5"/>
            <a:endCxn id="9" idx="1"/>
          </p:cNvCxnSpPr>
          <p:nvPr/>
        </p:nvCxnSpPr>
        <p:spPr>
          <a:xfrm>
            <a:off x="4141918" y="1691496"/>
            <a:ext cx="496161" cy="185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R] 25">
            <a:extLst>
              <a:ext uri="{FF2B5EF4-FFF2-40B4-BE49-F238E27FC236}">
                <a16:creationId xmlns:a16="http://schemas.microsoft.com/office/drawing/2014/main" id="{6EA97254-3436-3904-2E6B-36DE96543B2A}"/>
              </a:ext>
            </a:extLst>
          </p:cNvPr>
          <p:cNvCxnSpPr>
            <a:cxnSpLocks/>
            <a:stCxn id="9" idx="4"/>
            <a:endCxn id="11" idx="0"/>
          </p:cNvCxnSpPr>
          <p:nvPr/>
        </p:nvCxnSpPr>
        <p:spPr>
          <a:xfrm>
            <a:off x="4919382" y="2556163"/>
            <a:ext cx="302850" cy="958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R] 29">
            <a:extLst>
              <a:ext uri="{FF2B5EF4-FFF2-40B4-BE49-F238E27FC236}">
                <a16:creationId xmlns:a16="http://schemas.microsoft.com/office/drawing/2014/main" id="{E0763382-6F16-3FA3-FBCF-6099B3A48611}"/>
              </a:ext>
            </a:extLst>
          </p:cNvPr>
          <p:cNvCxnSpPr>
            <a:cxnSpLocks/>
            <a:stCxn id="9" idx="3"/>
            <a:endCxn id="10" idx="7"/>
          </p:cNvCxnSpPr>
          <p:nvPr/>
        </p:nvCxnSpPr>
        <p:spPr>
          <a:xfrm flipH="1">
            <a:off x="4141918" y="2439643"/>
            <a:ext cx="496161" cy="39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R] 34">
            <a:extLst>
              <a:ext uri="{FF2B5EF4-FFF2-40B4-BE49-F238E27FC236}">
                <a16:creationId xmlns:a16="http://schemas.microsoft.com/office/drawing/2014/main" id="{C40D328F-374B-89BB-C51B-F1E9A29D63B6}"/>
              </a:ext>
            </a:extLst>
          </p:cNvPr>
          <p:cNvCxnSpPr>
            <a:cxnSpLocks/>
            <a:stCxn id="11" idx="7"/>
            <a:endCxn id="12" idx="3"/>
          </p:cNvCxnSpPr>
          <p:nvPr/>
        </p:nvCxnSpPr>
        <p:spPr>
          <a:xfrm flipV="1">
            <a:off x="5503535" y="3312480"/>
            <a:ext cx="233040" cy="319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R] 37">
            <a:extLst>
              <a:ext uri="{FF2B5EF4-FFF2-40B4-BE49-F238E27FC236}">
                <a16:creationId xmlns:a16="http://schemas.microsoft.com/office/drawing/2014/main" id="{A44117EC-AD20-7981-92F1-744A76BCA40E}"/>
              </a:ext>
            </a:extLst>
          </p:cNvPr>
          <p:cNvCxnSpPr>
            <a:cxnSpLocks/>
            <a:stCxn id="12" idx="7"/>
            <a:endCxn id="13" idx="3"/>
          </p:cNvCxnSpPr>
          <p:nvPr/>
        </p:nvCxnSpPr>
        <p:spPr>
          <a:xfrm flipV="1">
            <a:off x="6299181" y="2516834"/>
            <a:ext cx="311875" cy="233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R] 41">
            <a:extLst>
              <a:ext uri="{FF2B5EF4-FFF2-40B4-BE49-F238E27FC236}">
                <a16:creationId xmlns:a16="http://schemas.microsoft.com/office/drawing/2014/main" id="{FCA187E0-A610-9796-84F2-DD6636CB79DF}"/>
              </a:ext>
            </a:extLst>
          </p:cNvPr>
          <p:cNvCxnSpPr>
            <a:cxnSpLocks/>
            <a:stCxn id="14" idx="5"/>
            <a:endCxn id="13" idx="1"/>
          </p:cNvCxnSpPr>
          <p:nvPr/>
        </p:nvCxnSpPr>
        <p:spPr>
          <a:xfrm>
            <a:off x="6299181" y="1691496"/>
            <a:ext cx="311875" cy="262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R] 44">
            <a:extLst>
              <a:ext uri="{FF2B5EF4-FFF2-40B4-BE49-F238E27FC236}">
                <a16:creationId xmlns:a16="http://schemas.microsoft.com/office/drawing/2014/main" id="{BA5271FA-7F13-5093-3DE1-0C75F3FA42CA}"/>
              </a:ext>
            </a:extLst>
          </p:cNvPr>
          <p:cNvCxnSpPr>
            <a:cxnSpLocks/>
            <a:stCxn id="9" idx="7"/>
            <a:endCxn id="14" idx="2"/>
          </p:cNvCxnSpPr>
          <p:nvPr/>
        </p:nvCxnSpPr>
        <p:spPr>
          <a:xfrm flipV="1">
            <a:off x="5200685" y="1410193"/>
            <a:ext cx="419370" cy="466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CE38B06-927C-B88D-CF32-4F25C5C62891}"/>
              </a:ext>
            </a:extLst>
          </p:cNvPr>
          <p:cNvSpPr txBox="1"/>
          <p:nvPr/>
        </p:nvSpPr>
        <p:spPr>
          <a:xfrm>
            <a:off x="194386" y="446203"/>
            <a:ext cx="8887385" cy="369332"/>
          </a:xfrm>
          <a:prstGeom prst="rect">
            <a:avLst/>
          </a:prstGeom>
          <a:noFill/>
        </p:spPr>
        <p:txBody>
          <a:bodyPr wrap="square">
            <a:spAutoFit/>
          </a:bodyPr>
          <a:lstStyle/>
          <a:p>
            <a:r>
              <a:rPr lang="en-US" altLang="ko-Kore-KR" b="1" dirty="0">
                <a:sym typeface="Wingdings" pitchFamily="2" charset="2"/>
              </a:rPr>
              <a:t>First, just selecting module (parameter) minimum point of each module </a:t>
            </a:r>
            <a:endParaRPr lang="en-US" altLang="ko-Kore-KR" b="1" dirty="0"/>
          </a:p>
        </p:txBody>
      </p:sp>
      <p:sp>
        <p:nvSpPr>
          <p:cNvPr id="54" name="TextBox 53">
            <a:extLst>
              <a:ext uri="{FF2B5EF4-FFF2-40B4-BE49-F238E27FC236}">
                <a16:creationId xmlns:a16="http://schemas.microsoft.com/office/drawing/2014/main" id="{28A9FF15-4ECE-676E-E377-B3963A4C2011}"/>
              </a:ext>
            </a:extLst>
          </p:cNvPr>
          <p:cNvSpPr txBox="1"/>
          <p:nvPr/>
        </p:nvSpPr>
        <p:spPr>
          <a:xfrm>
            <a:off x="551520" y="4833572"/>
            <a:ext cx="6340839" cy="646331"/>
          </a:xfrm>
          <a:prstGeom prst="rect">
            <a:avLst/>
          </a:prstGeom>
          <a:noFill/>
        </p:spPr>
        <p:txBody>
          <a:bodyPr wrap="square">
            <a:spAutoFit/>
          </a:bodyPr>
          <a:lstStyle/>
          <a:p>
            <a:r>
              <a:rPr lang="ko-Kore-KR" altLang="en-US" dirty="0">
                <a:sym typeface="Wingdings" pitchFamily="2" charset="2"/>
              </a:rPr>
              <a:t>각 모듈 </a:t>
            </a:r>
            <a:r>
              <a:rPr lang="en-US" altLang="ko-Kore-KR" dirty="0">
                <a:sym typeface="Wingdings" pitchFamily="2" charset="2"/>
              </a:rPr>
              <a:t>(module variant)</a:t>
            </a:r>
            <a:r>
              <a:rPr lang="ko-Kore-KR" altLang="en-US" dirty="0">
                <a:sym typeface="Wingdings" pitchFamily="2" charset="2"/>
              </a:rPr>
              <a:t>간의 관계를 바탕으로 각 모듈</a:t>
            </a:r>
            <a:r>
              <a:rPr lang="en-US" altLang="ko-Kore-KR" dirty="0">
                <a:sym typeface="Wingdings" pitchFamily="2" charset="2"/>
              </a:rPr>
              <a:t>(</a:t>
            </a:r>
            <a:r>
              <a:rPr lang="en-US" altLang="ko-KR" dirty="0">
                <a:sym typeface="Wingdings" pitchFamily="2" charset="2"/>
              </a:rPr>
              <a:t>module variant)</a:t>
            </a:r>
            <a:r>
              <a:rPr lang="ko-KR" altLang="en-US" dirty="0" err="1">
                <a:sym typeface="Wingdings" pitchFamily="2" charset="2"/>
              </a:rPr>
              <a:t>를</a:t>
            </a:r>
            <a:r>
              <a:rPr lang="ko-KR" altLang="en-US" dirty="0">
                <a:sym typeface="Wingdings" pitchFamily="2" charset="2"/>
              </a:rPr>
              <a:t> 수정하면서  </a:t>
            </a:r>
            <a:r>
              <a:rPr lang="en-US" altLang="ko-KR" dirty="0">
                <a:sym typeface="Wingdings" pitchFamily="2" charset="2"/>
              </a:rPr>
              <a:t>module </a:t>
            </a:r>
            <a:r>
              <a:rPr lang="en-US" altLang="ko-Kore-KR" dirty="0">
                <a:sym typeface="Wingdings" pitchFamily="2" charset="2"/>
              </a:rPr>
              <a:t>configuration</a:t>
            </a:r>
            <a:r>
              <a:rPr lang="ko-Kore-KR" altLang="en-US" dirty="0">
                <a:sym typeface="Wingdings" pitchFamily="2" charset="2"/>
              </a:rPr>
              <a:t>을 최적화 </a:t>
            </a:r>
            <a:endParaRPr lang="en-US" altLang="ko-Kore-KR" dirty="0"/>
          </a:p>
        </p:txBody>
      </p:sp>
      <p:sp>
        <p:nvSpPr>
          <p:cNvPr id="55" name="TextBox 54">
            <a:extLst>
              <a:ext uri="{FF2B5EF4-FFF2-40B4-BE49-F238E27FC236}">
                <a16:creationId xmlns:a16="http://schemas.microsoft.com/office/drawing/2014/main" id="{F84644A2-0E73-2431-43E2-271300BC16A8}"/>
              </a:ext>
            </a:extLst>
          </p:cNvPr>
          <p:cNvSpPr txBox="1"/>
          <p:nvPr/>
        </p:nvSpPr>
        <p:spPr>
          <a:xfrm>
            <a:off x="644978" y="5683543"/>
            <a:ext cx="8274904" cy="369332"/>
          </a:xfrm>
          <a:prstGeom prst="rect">
            <a:avLst/>
          </a:prstGeom>
          <a:noFill/>
        </p:spPr>
        <p:txBody>
          <a:bodyPr wrap="square">
            <a:spAutoFit/>
          </a:bodyPr>
          <a:lstStyle/>
          <a:p>
            <a:r>
              <a:rPr lang="ko-Kore-KR" altLang="en-US" dirty="0">
                <a:sym typeface="Wingdings" pitchFamily="2" charset="2"/>
              </a:rPr>
              <a:t>일종의 </a:t>
            </a:r>
            <a:r>
              <a:rPr lang="en-US" altLang="ko-Kore-KR" dirty="0">
                <a:sym typeface="Wingdings" pitchFamily="2" charset="2"/>
              </a:rPr>
              <a:t>G</a:t>
            </a:r>
            <a:r>
              <a:rPr lang="en-US" altLang="ko-KR" dirty="0">
                <a:sym typeface="Wingdings" pitchFamily="2" charset="2"/>
              </a:rPr>
              <a:t>raph theory (graph neural network) : </a:t>
            </a:r>
            <a:r>
              <a:rPr lang="ko-KR" altLang="en-US" dirty="0">
                <a:sym typeface="Wingdings" pitchFamily="2" charset="2"/>
              </a:rPr>
              <a:t> </a:t>
            </a:r>
            <a:r>
              <a:rPr lang="ko-Kore-KR" altLang="en-US" dirty="0">
                <a:sym typeface="Wingdings" pitchFamily="2" charset="2"/>
              </a:rPr>
              <a:t>주변 노드의 값 </a:t>
            </a:r>
            <a:r>
              <a:rPr lang="en-US" altLang="ko-Kore-KR" dirty="0">
                <a:sym typeface="Wingdings" pitchFamily="2" charset="2"/>
              </a:rPr>
              <a:t>(static) </a:t>
            </a:r>
            <a:r>
              <a:rPr lang="ko-Kore-KR" altLang="en-US" dirty="0">
                <a:sym typeface="Wingdings" pitchFamily="2" charset="2"/>
              </a:rPr>
              <a:t>으로부터 </a:t>
            </a:r>
            <a:r>
              <a:rPr lang="en-US" altLang="ko-Kore-KR" dirty="0">
                <a:sym typeface="Wingdings" pitchFamily="2" charset="2"/>
              </a:rPr>
              <a:t>update</a:t>
            </a:r>
            <a:endParaRPr lang="en-US" altLang="ko-Kore-KR" dirty="0"/>
          </a:p>
        </p:txBody>
      </p:sp>
      <p:sp>
        <p:nvSpPr>
          <p:cNvPr id="58" name="TextBox 57">
            <a:extLst>
              <a:ext uri="{FF2B5EF4-FFF2-40B4-BE49-F238E27FC236}">
                <a16:creationId xmlns:a16="http://schemas.microsoft.com/office/drawing/2014/main" id="{1F1051AB-1CDF-D85B-637F-D6337798FD09}"/>
              </a:ext>
            </a:extLst>
          </p:cNvPr>
          <p:cNvSpPr txBox="1"/>
          <p:nvPr/>
        </p:nvSpPr>
        <p:spPr>
          <a:xfrm>
            <a:off x="194386" y="55495"/>
            <a:ext cx="8887385" cy="369332"/>
          </a:xfrm>
          <a:prstGeom prst="rect">
            <a:avLst/>
          </a:prstGeom>
          <a:noFill/>
        </p:spPr>
        <p:txBody>
          <a:bodyPr wrap="square">
            <a:spAutoFit/>
          </a:bodyPr>
          <a:lstStyle/>
          <a:p>
            <a:r>
              <a:rPr lang="ko-Kore-KR" altLang="en-US" b="1" dirty="0">
                <a:sym typeface="Wingdings" pitchFamily="2" charset="2"/>
              </a:rPr>
              <a:t>일종의 </a:t>
            </a:r>
            <a:r>
              <a:rPr lang="en-US" altLang="ko-Kore-KR" b="1" dirty="0">
                <a:sym typeface="Wingdings" pitchFamily="2" charset="2"/>
              </a:rPr>
              <a:t>two phase</a:t>
            </a:r>
            <a:r>
              <a:rPr lang="ko-Kore-KR" altLang="en-US" b="1" dirty="0">
                <a:sym typeface="Wingdings" pitchFamily="2" charset="2"/>
              </a:rPr>
              <a:t>를 반복하는 개념</a:t>
            </a:r>
            <a:endParaRPr lang="en-US" altLang="ko-Kore-KR" b="1" dirty="0"/>
          </a:p>
        </p:txBody>
      </p:sp>
      <p:sp>
        <p:nvSpPr>
          <p:cNvPr id="60" name="TextBox 59">
            <a:extLst>
              <a:ext uri="{FF2B5EF4-FFF2-40B4-BE49-F238E27FC236}">
                <a16:creationId xmlns:a16="http://schemas.microsoft.com/office/drawing/2014/main" id="{5164BDA7-9475-877F-89DC-E9D14B5D466E}"/>
              </a:ext>
            </a:extLst>
          </p:cNvPr>
          <p:cNvSpPr txBox="1"/>
          <p:nvPr/>
        </p:nvSpPr>
        <p:spPr>
          <a:xfrm>
            <a:off x="246029" y="-351532"/>
            <a:ext cx="8551059" cy="276999"/>
          </a:xfrm>
          <a:prstGeom prst="rect">
            <a:avLst/>
          </a:prstGeom>
          <a:noFill/>
        </p:spPr>
        <p:txBody>
          <a:bodyPr wrap="none" lIns="0" tIns="0" rIns="0" bIns="0" rtlCol="0">
            <a:spAutoFit/>
          </a:bodyPr>
          <a:lstStyle/>
          <a:p>
            <a:pPr algn="ctr"/>
            <a:r>
              <a:rPr kumimoji="1" lang="ko-Kore-KR" altLang="en-US" b="1" spc="-40" dirty="0">
                <a:latin typeface="+mn-ea"/>
              </a:rPr>
              <a:t>복잡한 제품의 최적의 </a:t>
            </a:r>
            <a:r>
              <a:rPr kumimoji="1" lang="en-US" altLang="ko-Kore-KR" b="1" spc="-40" dirty="0">
                <a:latin typeface="+mn-ea"/>
              </a:rPr>
              <a:t>module configuration</a:t>
            </a:r>
            <a:r>
              <a:rPr kumimoji="1" lang="ko-Kore-KR" altLang="en-US" b="1" spc="-40" dirty="0">
                <a:latin typeface="+mn-ea"/>
              </a:rPr>
              <a:t>을 한번에 정하는 것은 불가능에 가깝다</a:t>
            </a:r>
            <a:r>
              <a:rPr kumimoji="1" lang="en-US" altLang="ko-Kore-KR" b="1" spc="-40" dirty="0">
                <a:latin typeface="+mn-ea"/>
              </a:rPr>
              <a:t>.</a:t>
            </a:r>
            <a:endParaRPr kumimoji="1" lang="ko-Kore-KR" altLang="en-US" b="1" spc="-40" dirty="0">
              <a:latin typeface="+mn-ea"/>
            </a:endParaRPr>
          </a:p>
        </p:txBody>
      </p:sp>
    </p:spTree>
    <p:extLst>
      <p:ext uri="{BB962C8B-B14F-4D97-AF65-F5344CB8AC3E}">
        <p14:creationId xmlns:p14="http://schemas.microsoft.com/office/powerpoint/2010/main" val="3078245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2023. 2. 2.</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18</a:t>
            </a:fld>
            <a:endParaRPr lang="ko-KR" altLang="en-US" dirty="0"/>
          </a:p>
        </p:txBody>
      </p:sp>
      <p:sp>
        <p:nvSpPr>
          <p:cNvPr id="5" name="타원 4">
            <a:extLst>
              <a:ext uri="{FF2B5EF4-FFF2-40B4-BE49-F238E27FC236}">
                <a16:creationId xmlns:a16="http://schemas.microsoft.com/office/drawing/2014/main" id="{4E7C334A-C462-8A49-44AB-8D1D073DE34C}"/>
              </a:ext>
            </a:extLst>
          </p:cNvPr>
          <p:cNvSpPr/>
          <p:nvPr/>
        </p:nvSpPr>
        <p:spPr>
          <a:xfrm>
            <a:off x="1393678" y="3418014"/>
            <a:ext cx="795646" cy="79564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M4</a:t>
            </a:r>
            <a:endParaRPr kumimoji="1" lang="ko-Kore-KR" altLang="en-US" dirty="0">
              <a:solidFill>
                <a:schemeClr val="tx1"/>
              </a:solidFill>
            </a:endParaRPr>
          </a:p>
        </p:txBody>
      </p:sp>
      <p:sp>
        <p:nvSpPr>
          <p:cNvPr id="6" name="타원 5">
            <a:extLst>
              <a:ext uri="{FF2B5EF4-FFF2-40B4-BE49-F238E27FC236}">
                <a16:creationId xmlns:a16="http://schemas.microsoft.com/office/drawing/2014/main" id="{70D9E2F5-6E31-56B7-C752-D7930F02AE6C}"/>
              </a:ext>
            </a:extLst>
          </p:cNvPr>
          <p:cNvSpPr/>
          <p:nvPr/>
        </p:nvSpPr>
        <p:spPr>
          <a:xfrm>
            <a:off x="2189324" y="2027710"/>
            <a:ext cx="795646" cy="7956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M1</a:t>
            </a:r>
            <a:endParaRPr kumimoji="1" lang="ko-Kore-KR" altLang="en-US" dirty="0">
              <a:solidFill>
                <a:schemeClr val="tx1"/>
              </a:solidFill>
            </a:endParaRPr>
          </a:p>
        </p:txBody>
      </p:sp>
      <p:sp>
        <p:nvSpPr>
          <p:cNvPr id="7" name="타원 6">
            <a:extLst>
              <a:ext uri="{FF2B5EF4-FFF2-40B4-BE49-F238E27FC236}">
                <a16:creationId xmlns:a16="http://schemas.microsoft.com/office/drawing/2014/main" id="{5509E8F8-69BB-5320-036D-FC7D4BB49078}"/>
              </a:ext>
            </a:extLst>
          </p:cNvPr>
          <p:cNvSpPr/>
          <p:nvPr/>
        </p:nvSpPr>
        <p:spPr>
          <a:xfrm>
            <a:off x="961902" y="1232064"/>
            <a:ext cx="795646" cy="79564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M3</a:t>
            </a:r>
            <a:endParaRPr kumimoji="1" lang="ko-Kore-KR" altLang="en-US" dirty="0">
              <a:solidFill>
                <a:schemeClr val="tx1"/>
              </a:solidFill>
            </a:endParaRPr>
          </a:p>
        </p:txBody>
      </p:sp>
      <p:sp>
        <p:nvSpPr>
          <p:cNvPr id="8" name="타원 7">
            <a:extLst>
              <a:ext uri="{FF2B5EF4-FFF2-40B4-BE49-F238E27FC236}">
                <a16:creationId xmlns:a16="http://schemas.microsoft.com/office/drawing/2014/main" id="{055431AB-E09C-8756-AC87-C907C01A9A67}"/>
              </a:ext>
            </a:extLst>
          </p:cNvPr>
          <p:cNvSpPr/>
          <p:nvPr/>
        </p:nvSpPr>
        <p:spPr>
          <a:xfrm>
            <a:off x="3462792" y="1012370"/>
            <a:ext cx="795646" cy="79564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M2</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4CD290A5-A8FB-330F-BF71-0882844C6A43}"/>
              </a:ext>
            </a:extLst>
          </p:cNvPr>
          <p:cNvSpPr/>
          <p:nvPr/>
        </p:nvSpPr>
        <p:spPr>
          <a:xfrm>
            <a:off x="4521559" y="1760517"/>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M5</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6EFDAEA1-8301-6A8B-F1FE-3A709C4172FF}"/>
              </a:ext>
            </a:extLst>
          </p:cNvPr>
          <p:cNvSpPr/>
          <p:nvPr/>
        </p:nvSpPr>
        <p:spPr>
          <a:xfrm>
            <a:off x="3462792" y="271945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M6</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A01ABF44-0FFD-587D-FFF0-48210FB3A84F}"/>
              </a:ext>
            </a:extLst>
          </p:cNvPr>
          <p:cNvSpPr/>
          <p:nvPr/>
        </p:nvSpPr>
        <p:spPr>
          <a:xfrm>
            <a:off x="4824409" y="3515100"/>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M8</a:t>
            </a:r>
            <a:endParaRPr kumimoji="1" lang="ko-Kore-KR" altLang="en-US" dirty="0">
              <a:solidFill>
                <a:schemeClr val="tx1"/>
              </a:solidFill>
            </a:endParaRPr>
          </a:p>
        </p:txBody>
      </p:sp>
      <p:sp>
        <p:nvSpPr>
          <p:cNvPr id="12" name="타원 11">
            <a:extLst>
              <a:ext uri="{FF2B5EF4-FFF2-40B4-BE49-F238E27FC236}">
                <a16:creationId xmlns:a16="http://schemas.microsoft.com/office/drawing/2014/main" id="{2B9BB7DF-7E62-DC9F-BD81-A33725AB32ED}"/>
              </a:ext>
            </a:extLst>
          </p:cNvPr>
          <p:cNvSpPr/>
          <p:nvPr/>
        </p:nvSpPr>
        <p:spPr>
          <a:xfrm>
            <a:off x="5620055" y="263335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M10</a:t>
            </a:r>
            <a:endParaRPr kumimoji="1" lang="ko-Kore-KR" altLang="en-US" dirty="0">
              <a:solidFill>
                <a:schemeClr val="tx1"/>
              </a:solidFill>
            </a:endParaRPr>
          </a:p>
        </p:txBody>
      </p:sp>
      <p:sp>
        <p:nvSpPr>
          <p:cNvPr id="13" name="타원 12">
            <a:extLst>
              <a:ext uri="{FF2B5EF4-FFF2-40B4-BE49-F238E27FC236}">
                <a16:creationId xmlns:a16="http://schemas.microsoft.com/office/drawing/2014/main" id="{AEB1B107-6AB6-A564-3150-69F7BD7EFA0D}"/>
              </a:ext>
            </a:extLst>
          </p:cNvPr>
          <p:cNvSpPr/>
          <p:nvPr/>
        </p:nvSpPr>
        <p:spPr>
          <a:xfrm>
            <a:off x="6494536" y="1837708"/>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M9</a:t>
            </a:r>
            <a:endParaRPr kumimoji="1" lang="ko-Kore-KR" altLang="en-US" dirty="0">
              <a:solidFill>
                <a:schemeClr val="tx1"/>
              </a:solidFill>
            </a:endParaRPr>
          </a:p>
        </p:txBody>
      </p:sp>
      <p:sp>
        <p:nvSpPr>
          <p:cNvPr id="14" name="타원 13">
            <a:extLst>
              <a:ext uri="{FF2B5EF4-FFF2-40B4-BE49-F238E27FC236}">
                <a16:creationId xmlns:a16="http://schemas.microsoft.com/office/drawing/2014/main" id="{6BB2B1EB-411C-B7E6-EE67-55EEEBE244E5}"/>
              </a:ext>
            </a:extLst>
          </p:cNvPr>
          <p:cNvSpPr/>
          <p:nvPr/>
        </p:nvSpPr>
        <p:spPr>
          <a:xfrm>
            <a:off x="5620055" y="1012370"/>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M7</a:t>
            </a:r>
            <a:endParaRPr kumimoji="1" lang="ko-Kore-KR" altLang="en-US" dirty="0">
              <a:solidFill>
                <a:schemeClr val="tx1"/>
              </a:solidFill>
            </a:endParaRPr>
          </a:p>
        </p:txBody>
      </p:sp>
      <p:cxnSp>
        <p:nvCxnSpPr>
          <p:cNvPr id="16" name="직선 연결선[R] 15">
            <a:extLst>
              <a:ext uri="{FF2B5EF4-FFF2-40B4-BE49-F238E27FC236}">
                <a16:creationId xmlns:a16="http://schemas.microsoft.com/office/drawing/2014/main" id="{7237548F-F3CB-3E56-8244-5E1EAFDA4FCC}"/>
              </a:ext>
            </a:extLst>
          </p:cNvPr>
          <p:cNvCxnSpPr>
            <a:stCxn id="6" idx="4"/>
            <a:endCxn id="5" idx="7"/>
          </p:cNvCxnSpPr>
          <p:nvPr/>
        </p:nvCxnSpPr>
        <p:spPr>
          <a:xfrm flipH="1">
            <a:off x="2072804" y="2823356"/>
            <a:ext cx="514343" cy="71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R] 16">
            <a:extLst>
              <a:ext uri="{FF2B5EF4-FFF2-40B4-BE49-F238E27FC236}">
                <a16:creationId xmlns:a16="http://schemas.microsoft.com/office/drawing/2014/main" id="{DC73EE2D-6256-0178-7115-E4C8C31B789B}"/>
              </a:ext>
            </a:extLst>
          </p:cNvPr>
          <p:cNvCxnSpPr>
            <a:cxnSpLocks/>
            <a:stCxn id="7" idx="5"/>
            <a:endCxn id="6" idx="1"/>
          </p:cNvCxnSpPr>
          <p:nvPr/>
        </p:nvCxnSpPr>
        <p:spPr>
          <a:xfrm>
            <a:off x="1641028" y="1911190"/>
            <a:ext cx="664816" cy="233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R] 19">
            <a:extLst>
              <a:ext uri="{FF2B5EF4-FFF2-40B4-BE49-F238E27FC236}">
                <a16:creationId xmlns:a16="http://schemas.microsoft.com/office/drawing/2014/main" id="{83DDA58A-75DC-8593-F258-BD31C3B889C4}"/>
              </a:ext>
            </a:extLst>
          </p:cNvPr>
          <p:cNvCxnSpPr>
            <a:cxnSpLocks/>
            <a:stCxn id="8" idx="3"/>
            <a:endCxn id="6" idx="7"/>
          </p:cNvCxnSpPr>
          <p:nvPr/>
        </p:nvCxnSpPr>
        <p:spPr>
          <a:xfrm flipH="1">
            <a:off x="2868450" y="1691496"/>
            <a:ext cx="710862" cy="452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R] 22">
            <a:extLst>
              <a:ext uri="{FF2B5EF4-FFF2-40B4-BE49-F238E27FC236}">
                <a16:creationId xmlns:a16="http://schemas.microsoft.com/office/drawing/2014/main" id="{7EE90921-D813-8854-A920-AF483EB6EBF4}"/>
              </a:ext>
            </a:extLst>
          </p:cNvPr>
          <p:cNvCxnSpPr>
            <a:cxnSpLocks/>
            <a:stCxn id="8" idx="5"/>
            <a:endCxn id="9" idx="1"/>
          </p:cNvCxnSpPr>
          <p:nvPr/>
        </p:nvCxnSpPr>
        <p:spPr>
          <a:xfrm>
            <a:off x="4141918" y="1691496"/>
            <a:ext cx="496161" cy="185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R] 25">
            <a:extLst>
              <a:ext uri="{FF2B5EF4-FFF2-40B4-BE49-F238E27FC236}">
                <a16:creationId xmlns:a16="http://schemas.microsoft.com/office/drawing/2014/main" id="{6EA97254-3436-3904-2E6B-36DE96543B2A}"/>
              </a:ext>
            </a:extLst>
          </p:cNvPr>
          <p:cNvCxnSpPr>
            <a:cxnSpLocks/>
            <a:stCxn id="9" idx="4"/>
            <a:endCxn id="11" idx="0"/>
          </p:cNvCxnSpPr>
          <p:nvPr/>
        </p:nvCxnSpPr>
        <p:spPr>
          <a:xfrm>
            <a:off x="4919382" y="2556163"/>
            <a:ext cx="302850" cy="958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R] 29">
            <a:extLst>
              <a:ext uri="{FF2B5EF4-FFF2-40B4-BE49-F238E27FC236}">
                <a16:creationId xmlns:a16="http://schemas.microsoft.com/office/drawing/2014/main" id="{E0763382-6F16-3FA3-FBCF-6099B3A48611}"/>
              </a:ext>
            </a:extLst>
          </p:cNvPr>
          <p:cNvCxnSpPr>
            <a:cxnSpLocks/>
            <a:stCxn id="9" idx="3"/>
            <a:endCxn id="10" idx="7"/>
          </p:cNvCxnSpPr>
          <p:nvPr/>
        </p:nvCxnSpPr>
        <p:spPr>
          <a:xfrm flipH="1">
            <a:off x="4141918" y="2439643"/>
            <a:ext cx="496161" cy="39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R] 34">
            <a:extLst>
              <a:ext uri="{FF2B5EF4-FFF2-40B4-BE49-F238E27FC236}">
                <a16:creationId xmlns:a16="http://schemas.microsoft.com/office/drawing/2014/main" id="{C40D328F-374B-89BB-C51B-F1E9A29D63B6}"/>
              </a:ext>
            </a:extLst>
          </p:cNvPr>
          <p:cNvCxnSpPr>
            <a:cxnSpLocks/>
            <a:stCxn id="11" idx="7"/>
            <a:endCxn id="12" idx="3"/>
          </p:cNvCxnSpPr>
          <p:nvPr/>
        </p:nvCxnSpPr>
        <p:spPr>
          <a:xfrm flipV="1">
            <a:off x="5503535" y="3312480"/>
            <a:ext cx="233040" cy="319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R] 37">
            <a:extLst>
              <a:ext uri="{FF2B5EF4-FFF2-40B4-BE49-F238E27FC236}">
                <a16:creationId xmlns:a16="http://schemas.microsoft.com/office/drawing/2014/main" id="{A44117EC-AD20-7981-92F1-744A76BCA40E}"/>
              </a:ext>
            </a:extLst>
          </p:cNvPr>
          <p:cNvCxnSpPr>
            <a:cxnSpLocks/>
            <a:stCxn id="12" idx="7"/>
            <a:endCxn id="13" idx="3"/>
          </p:cNvCxnSpPr>
          <p:nvPr/>
        </p:nvCxnSpPr>
        <p:spPr>
          <a:xfrm flipV="1">
            <a:off x="6299181" y="2516834"/>
            <a:ext cx="311875" cy="233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R] 41">
            <a:extLst>
              <a:ext uri="{FF2B5EF4-FFF2-40B4-BE49-F238E27FC236}">
                <a16:creationId xmlns:a16="http://schemas.microsoft.com/office/drawing/2014/main" id="{FCA187E0-A610-9796-84F2-DD6636CB79DF}"/>
              </a:ext>
            </a:extLst>
          </p:cNvPr>
          <p:cNvCxnSpPr>
            <a:cxnSpLocks/>
            <a:stCxn id="14" idx="5"/>
            <a:endCxn id="13" idx="1"/>
          </p:cNvCxnSpPr>
          <p:nvPr/>
        </p:nvCxnSpPr>
        <p:spPr>
          <a:xfrm>
            <a:off x="6299181" y="1691496"/>
            <a:ext cx="311875" cy="262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R] 44">
            <a:extLst>
              <a:ext uri="{FF2B5EF4-FFF2-40B4-BE49-F238E27FC236}">
                <a16:creationId xmlns:a16="http://schemas.microsoft.com/office/drawing/2014/main" id="{BA5271FA-7F13-5093-3DE1-0C75F3FA42CA}"/>
              </a:ext>
            </a:extLst>
          </p:cNvPr>
          <p:cNvCxnSpPr>
            <a:cxnSpLocks/>
            <a:stCxn id="9" idx="7"/>
            <a:endCxn id="14" idx="2"/>
          </p:cNvCxnSpPr>
          <p:nvPr/>
        </p:nvCxnSpPr>
        <p:spPr>
          <a:xfrm flipV="1">
            <a:off x="5200685" y="1410193"/>
            <a:ext cx="419370" cy="466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CE38B06-927C-B88D-CF32-4F25C5C62891}"/>
              </a:ext>
            </a:extLst>
          </p:cNvPr>
          <p:cNvSpPr txBox="1"/>
          <p:nvPr/>
        </p:nvSpPr>
        <p:spPr>
          <a:xfrm>
            <a:off x="256615" y="352246"/>
            <a:ext cx="2539716" cy="369332"/>
          </a:xfrm>
          <a:prstGeom prst="rect">
            <a:avLst/>
          </a:prstGeom>
          <a:noFill/>
        </p:spPr>
        <p:txBody>
          <a:bodyPr wrap="square">
            <a:spAutoFit/>
          </a:bodyPr>
          <a:lstStyle/>
          <a:p>
            <a:r>
              <a:rPr lang="en-US" altLang="ko-Kore-KR" b="1" dirty="0">
                <a:sym typeface="Wingdings" pitchFamily="2" charset="2"/>
              </a:rPr>
              <a:t>Core 1</a:t>
            </a:r>
            <a:r>
              <a:rPr lang="en-US" altLang="ko-Kore-KR" b="1" baseline="30000" dirty="0">
                <a:sym typeface="Wingdings" pitchFamily="2" charset="2"/>
              </a:rPr>
              <a:t>st</a:t>
            </a:r>
            <a:r>
              <a:rPr lang="en-US" altLang="ko-Kore-KR" b="1" dirty="0">
                <a:sym typeface="Wingdings" pitchFamily="2" charset="2"/>
              </a:rPr>
              <a:t>  (CR1) : M1</a:t>
            </a:r>
            <a:endParaRPr lang="en-US" altLang="ko-Kore-KR" b="1" dirty="0"/>
          </a:p>
        </p:txBody>
      </p:sp>
      <p:sp>
        <p:nvSpPr>
          <p:cNvPr id="54" name="TextBox 53">
            <a:extLst>
              <a:ext uri="{FF2B5EF4-FFF2-40B4-BE49-F238E27FC236}">
                <a16:creationId xmlns:a16="http://schemas.microsoft.com/office/drawing/2014/main" id="{28A9FF15-4ECE-676E-E377-B3963A4C2011}"/>
              </a:ext>
            </a:extLst>
          </p:cNvPr>
          <p:cNvSpPr txBox="1"/>
          <p:nvPr/>
        </p:nvSpPr>
        <p:spPr>
          <a:xfrm>
            <a:off x="521643" y="5234632"/>
            <a:ext cx="2539716" cy="369332"/>
          </a:xfrm>
          <a:prstGeom prst="rect">
            <a:avLst/>
          </a:prstGeom>
          <a:noFill/>
        </p:spPr>
        <p:txBody>
          <a:bodyPr wrap="square">
            <a:spAutoFit/>
          </a:bodyPr>
          <a:lstStyle/>
          <a:p>
            <a:r>
              <a:rPr lang="en-US" altLang="ko-Kore-KR" b="1" dirty="0">
                <a:solidFill>
                  <a:srgbClr val="C00000"/>
                </a:solidFill>
                <a:sym typeface="Wingdings" pitchFamily="2" charset="2"/>
              </a:rPr>
              <a:t>M</a:t>
            </a:r>
            <a:r>
              <a:rPr lang="en-US" altLang="ko-Kore-KR" b="1" baseline="-25000" dirty="0">
                <a:solidFill>
                  <a:srgbClr val="C00000"/>
                </a:solidFill>
                <a:sym typeface="Wingdings" pitchFamily="2" charset="2"/>
              </a:rPr>
              <a:t>1</a:t>
            </a:r>
            <a:r>
              <a:rPr lang="en-US" altLang="ko-Kore-KR" b="1" baseline="30000" dirty="0">
                <a:solidFill>
                  <a:srgbClr val="C00000"/>
                </a:solidFill>
                <a:sym typeface="Wingdings" pitchFamily="2" charset="2"/>
              </a:rPr>
              <a:t>new</a:t>
            </a:r>
            <a:r>
              <a:rPr lang="en-US" altLang="ko-Kore-KR" b="1" dirty="0">
                <a:sym typeface="Wingdings" pitchFamily="2" charset="2"/>
              </a:rPr>
              <a:t> : f(M</a:t>
            </a:r>
            <a:r>
              <a:rPr lang="en-US" altLang="ko-Kore-KR" b="1" baseline="-25000" dirty="0">
                <a:sym typeface="Wingdings" pitchFamily="2" charset="2"/>
              </a:rPr>
              <a:t>1</a:t>
            </a:r>
            <a:r>
              <a:rPr lang="en-US" altLang="ko-Kore-KR" b="1" dirty="0">
                <a:sym typeface="Wingdings" pitchFamily="2" charset="2"/>
              </a:rPr>
              <a:t> ; M</a:t>
            </a:r>
            <a:r>
              <a:rPr lang="en-US" altLang="ko-Kore-KR" b="1" baseline="-25000" dirty="0">
                <a:sym typeface="Wingdings" pitchFamily="2" charset="2"/>
              </a:rPr>
              <a:t>2</a:t>
            </a:r>
            <a:r>
              <a:rPr lang="en-US" altLang="ko-Kore-KR" b="1" dirty="0">
                <a:sym typeface="Wingdings" pitchFamily="2" charset="2"/>
              </a:rPr>
              <a:t>, M</a:t>
            </a:r>
            <a:r>
              <a:rPr lang="en-US" altLang="ko-Kore-KR" b="1" baseline="-25000" dirty="0">
                <a:sym typeface="Wingdings" pitchFamily="2" charset="2"/>
              </a:rPr>
              <a:t>3</a:t>
            </a:r>
            <a:r>
              <a:rPr lang="en-US" altLang="ko-Kore-KR" b="1" dirty="0">
                <a:sym typeface="Wingdings" pitchFamily="2" charset="2"/>
              </a:rPr>
              <a:t>, M</a:t>
            </a:r>
            <a:r>
              <a:rPr lang="en-US" altLang="ko-Kore-KR" b="1" baseline="-25000" dirty="0">
                <a:sym typeface="Wingdings" pitchFamily="2" charset="2"/>
              </a:rPr>
              <a:t>4</a:t>
            </a:r>
            <a:r>
              <a:rPr lang="en-US" altLang="ko-Kore-KR" b="1" dirty="0">
                <a:sym typeface="Wingdings" pitchFamily="2" charset="2"/>
              </a:rPr>
              <a:t>)</a:t>
            </a:r>
            <a:endParaRPr lang="en-US" altLang="ko-Kore-KR" b="1" dirty="0"/>
          </a:p>
        </p:txBody>
      </p:sp>
      <p:sp>
        <p:nvSpPr>
          <p:cNvPr id="4" name="TextBox 3">
            <a:extLst>
              <a:ext uri="{FF2B5EF4-FFF2-40B4-BE49-F238E27FC236}">
                <a16:creationId xmlns:a16="http://schemas.microsoft.com/office/drawing/2014/main" id="{A174F399-E961-8BF8-594B-B202380A9BF7}"/>
              </a:ext>
            </a:extLst>
          </p:cNvPr>
          <p:cNvSpPr txBox="1"/>
          <p:nvPr/>
        </p:nvSpPr>
        <p:spPr>
          <a:xfrm>
            <a:off x="468233" y="5691717"/>
            <a:ext cx="2539716" cy="646331"/>
          </a:xfrm>
          <a:prstGeom prst="rect">
            <a:avLst/>
          </a:prstGeom>
          <a:noFill/>
        </p:spPr>
        <p:txBody>
          <a:bodyPr wrap="square">
            <a:spAutoFit/>
          </a:bodyPr>
          <a:lstStyle/>
          <a:p>
            <a:r>
              <a:rPr lang="en-US" altLang="ko-Kore-KR" dirty="0">
                <a:sym typeface="Wingdings" pitchFamily="2" charset="2"/>
              </a:rPr>
              <a:t>Fixed value : </a:t>
            </a:r>
            <a:r>
              <a:rPr lang="en-US" altLang="ko-Kore-KR" b="1" dirty="0">
                <a:sym typeface="Wingdings" pitchFamily="2" charset="2"/>
              </a:rPr>
              <a:t>M</a:t>
            </a:r>
            <a:r>
              <a:rPr lang="en-US" altLang="ko-Kore-KR" b="1" baseline="-25000" dirty="0">
                <a:sym typeface="Wingdings" pitchFamily="2" charset="2"/>
              </a:rPr>
              <a:t>2</a:t>
            </a:r>
            <a:r>
              <a:rPr lang="en-US" altLang="ko-Kore-KR" b="1" dirty="0">
                <a:sym typeface="Wingdings" pitchFamily="2" charset="2"/>
              </a:rPr>
              <a:t>, M</a:t>
            </a:r>
            <a:r>
              <a:rPr lang="en-US" altLang="ko-Kore-KR" b="1" baseline="-25000" dirty="0">
                <a:sym typeface="Wingdings" pitchFamily="2" charset="2"/>
              </a:rPr>
              <a:t>3</a:t>
            </a:r>
            <a:r>
              <a:rPr lang="en-US" altLang="ko-Kore-KR" b="1" dirty="0">
                <a:sym typeface="Wingdings" pitchFamily="2" charset="2"/>
              </a:rPr>
              <a:t>, M</a:t>
            </a:r>
            <a:r>
              <a:rPr lang="en-US" altLang="ko-Kore-KR" b="1" baseline="-25000" dirty="0">
                <a:sym typeface="Wingdings" pitchFamily="2" charset="2"/>
              </a:rPr>
              <a:t>4</a:t>
            </a:r>
          </a:p>
          <a:p>
            <a:r>
              <a:rPr lang="en-US" altLang="ko-Kore-KR" dirty="0">
                <a:sym typeface="Wingdings" pitchFamily="2" charset="2"/>
              </a:rPr>
              <a:t>changed value : </a:t>
            </a:r>
            <a:r>
              <a:rPr lang="en-US" altLang="ko-Kore-KR" b="1" dirty="0">
                <a:sym typeface="Wingdings" pitchFamily="2" charset="2"/>
              </a:rPr>
              <a:t>M</a:t>
            </a:r>
            <a:r>
              <a:rPr lang="en-US" altLang="ko-Kore-KR" b="1" baseline="-25000" dirty="0">
                <a:sym typeface="Wingdings" pitchFamily="2" charset="2"/>
              </a:rPr>
              <a:t>1</a:t>
            </a:r>
            <a:r>
              <a:rPr lang="en-US" altLang="ko-Kore-KR" b="1" baseline="30000" dirty="0">
                <a:sym typeface="Wingdings" pitchFamily="2" charset="2"/>
              </a:rPr>
              <a:t>new</a:t>
            </a:r>
            <a:endParaRPr lang="en-US" altLang="ko-Kore-KR" b="1" dirty="0"/>
          </a:p>
        </p:txBody>
      </p:sp>
      <p:sp>
        <p:nvSpPr>
          <p:cNvPr id="18" name="TextBox 17">
            <a:extLst>
              <a:ext uri="{FF2B5EF4-FFF2-40B4-BE49-F238E27FC236}">
                <a16:creationId xmlns:a16="http://schemas.microsoft.com/office/drawing/2014/main" id="{CFD2F678-FB09-BCA1-74E2-2D1768129AE2}"/>
              </a:ext>
            </a:extLst>
          </p:cNvPr>
          <p:cNvSpPr txBox="1"/>
          <p:nvPr/>
        </p:nvSpPr>
        <p:spPr>
          <a:xfrm>
            <a:off x="644978" y="4668804"/>
            <a:ext cx="8274904" cy="369332"/>
          </a:xfrm>
          <a:prstGeom prst="rect">
            <a:avLst/>
          </a:prstGeom>
          <a:noFill/>
        </p:spPr>
        <p:txBody>
          <a:bodyPr wrap="square">
            <a:spAutoFit/>
          </a:bodyPr>
          <a:lstStyle/>
          <a:p>
            <a:r>
              <a:rPr lang="ko-Kore-KR" altLang="en-US" dirty="0">
                <a:sym typeface="Wingdings" pitchFamily="2" charset="2"/>
              </a:rPr>
              <a:t>기저 </a:t>
            </a:r>
            <a:r>
              <a:rPr lang="en-US" altLang="ko-Kore-KR" dirty="0">
                <a:sym typeface="Wingdings" pitchFamily="2" charset="2"/>
              </a:rPr>
              <a:t>: </a:t>
            </a:r>
            <a:r>
              <a:rPr lang="ko-Kore-KR" altLang="en-US" dirty="0">
                <a:sym typeface="Wingdings" pitchFamily="2" charset="2"/>
              </a:rPr>
              <a:t>한 모듈의 </a:t>
            </a:r>
            <a:r>
              <a:rPr lang="en-US" altLang="ko-Kore-KR" dirty="0">
                <a:sym typeface="Wingdings" pitchFamily="2" charset="2"/>
              </a:rPr>
              <a:t>spec</a:t>
            </a:r>
            <a:r>
              <a:rPr lang="ko-Kore-KR" altLang="en-US" dirty="0">
                <a:sym typeface="Wingdings" pitchFamily="2" charset="2"/>
              </a:rPr>
              <a:t>이 다른 모듈에서는 </a:t>
            </a:r>
            <a:r>
              <a:rPr lang="en-US" altLang="ko-Kore-KR" dirty="0">
                <a:sym typeface="Wingdings" pitchFamily="2" charset="2"/>
              </a:rPr>
              <a:t>constraint </a:t>
            </a:r>
            <a:r>
              <a:rPr lang="ko-Kore-KR" altLang="en-US" dirty="0">
                <a:sym typeface="Wingdings" pitchFamily="2" charset="2"/>
              </a:rPr>
              <a:t>으로 작용함</a:t>
            </a:r>
            <a:r>
              <a:rPr lang="en-US" altLang="ko-Kore-KR" dirty="0">
                <a:sym typeface="Wingdings" pitchFamily="2" charset="2"/>
              </a:rPr>
              <a:t>.</a:t>
            </a:r>
            <a:endParaRPr lang="en-US" altLang="ko-Kore-KR" dirty="0"/>
          </a:p>
        </p:txBody>
      </p:sp>
      <p:sp>
        <p:nvSpPr>
          <p:cNvPr id="19" name="TextBox 18">
            <a:extLst>
              <a:ext uri="{FF2B5EF4-FFF2-40B4-BE49-F238E27FC236}">
                <a16:creationId xmlns:a16="http://schemas.microsoft.com/office/drawing/2014/main" id="{23B96216-7957-4432-8203-7B559F1C4F84}"/>
              </a:ext>
            </a:extLst>
          </p:cNvPr>
          <p:cNvSpPr txBox="1"/>
          <p:nvPr/>
        </p:nvSpPr>
        <p:spPr>
          <a:xfrm>
            <a:off x="605748" y="2310188"/>
            <a:ext cx="1878418" cy="646331"/>
          </a:xfrm>
          <a:prstGeom prst="rect">
            <a:avLst/>
          </a:prstGeom>
          <a:noFill/>
        </p:spPr>
        <p:txBody>
          <a:bodyPr wrap="square">
            <a:spAutoFit/>
          </a:bodyPr>
          <a:lstStyle/>
          <a:p>
            <a:pPr algn="ctr"/>
            <a:r>
              <a:rPr lang="en-US" altLang="ko-Kore-KR" dirty="0">
                <a:sym typeface="Wingdings" pitchFamily="2" charset="2"/>
              </a:rPr>
              <a:t>C</a:t>
            </a:r>
            <a:r>
              <a:rPr lang="en-US" altLang="ko-KR" dirty="0">
                <a:sym typeface="Wingdings" pitchFamily="2" charset="2"/>
              </a:rPr>
              <a:t>R (o)</a:t>
            </a:r>
          </a:p>
          <a:p>
            <a:pPr algn="ctr"/>
            <a:r>
              <a:rPr lang="en-US" altLang="ko-KR" dirty="0">
                <a:sym typeface="Wingdings" pitchFamily="2" charset="2"/>
              </a:rPr>
              <a:t>Compatibility (X)</a:t>
            </a:r>
            <a:endParaRPr lang="en-US" altLang="ko-Kore-KR" dirty="0"/>
          </a:p>
        </p:txBody>
      </p:sp>
      <p:sp>
        <p:nvSpPr>
          <p:cNvPr id="24" name="TextBox 23">
            <a:extLst>
              <a:ext uri="{FF2B5EF4-FFF2-40B4-BE49-F238E27FC236}">
                <a16:creationId xmlns:a16="http://schemas.microsoft.com/office/drawing/2014/main" id="{20F9C0F0-04CF-A615-1A6C-45F5747423A0}"/>
              </a:ext>
            </a:extLst>
          </p:cNvPr>
          <p:cNvSpPr txBox="1"/>
          <p:nvPr/>
        </p:nvSpPr>
        <p:spPr>
          <a:xfrm>
            <a:off x="2984970" y="84435"/>
            <a:ext cx="5767246" cy="646331"/>
          </a:xfrm>
          <a:prstGeom prst="rect">
            <a:avLst/>
          </a:prstGeom>
          <a:noFill/>
        </p:spPr>
        <p:txBody>
          <a:bodyPr wrap="square">
            <a:spAutoFit/>
          </a:bodyPr>
          <a:lstStyle/>
          <a:p>
            <a:r>
              <a:rPr lang="en-US" altLang="ko-Kore-KR" b="1" dirty="0">
                <a:sym typeface="Wingdings" pitchFamily="2" charset="2"/>
              </a:rPr>
              <a:t>Core</a:t>
            </a:r>
            <a:r>
              <a:rPr lang="ko-Kore-KR" altLang="en-US" b="1" dirty="0">
                <a:sym typeface="Wingdings" pitchFamily="2" charset="2"/>
              </a:rPr>
              <a:t> </a:t>
            </a:r>
            <a:r>
              <a:rPr lang="en-US" altLang="ko-Kore-KR" b="1" dirty="0">
                <a:sym typeface="Wingdings" pitchFamily="2" charset="2"/>
              </a:rPr>
              <a:t>: </a:t>
            </a:r>
            <a:r>
              <a:rPr lang="en-US" altLang="ko-KR" dirty="0">
                <a:sym typeface="Wingdings" pitchFamily="2" charset="2"/>
              </a:rPr>
              <a:t>CR</a:t>
            </a:r>
            <a:r>
              <a:rPr lang="ko-KR" altLang="en-US" dirty="0">
                <a:sym typeface="Wingdings" pitchFamily="2" charset="2"/>
              </a:rPr>
              <a:t>에 가장 직접적인 </a:t>
            </a:r>
            <a:r>
              <a:rPr lang="en-US" altLang="ko-KR" dirty="0">
                <a:sym typeface="Wingdings" pitchFamily="2" charset="2"/>
              </a:rPr>
              <a:t>performance </a:t>
            </a:r>
            <a:r>
              <a:rPr lang="ko-KR" altLang="en-US" dirty="0">
                <a:sym typeface="Wingdings" pitchFamily="2" charset="2"/>
              </a:rPr>
              <a:t>연관이 있는 모듈</a:t>
            </a:r>
            <a:endParaRPr lang="en-US" altLang="ko-KR" dirty="0">
              <a:sym typeface="Wingdings" pitchFamily="2" charset="2"/>
            </a:endParaRPr>
          </a:p>
          <a:p>
            <a:r>
              <a:rPr lang="en-US" altLang="ko-KR" b="1" dirty="0">
                <a:sym typeface="Wingdings" pitchFamily="2" charset="2"/>
              </a:rPr>
              <a:t>Peripheral</a:t>
            </a:r>
            <a:r>
              <a:rPr lang="ko-KR" altLang="en-US" b="1" dirty="0">
                <a:sym typeface="Wingdings" pitchFamily="2" charset="2"/>
              </a:rPr>
              <a:t> </a:t>
            </a:r>
            <a:r>
              <a:rPr lang="en-US" altLang="ko-KR" b="1" dirty="0">
                <a:sym typeface="Wingdings" pitchFamily="2" charset="2"/>
              </a:rPr>
              <a:t>: </a:t>
            </a:r>
            <a:r>
              <a:rPr lang="ko-KR" altLang="en-US" dirty="0">
                <a:sym typeface="Wingdings" pitchFamily="2" charset="2"/>
              </a:rPr>
              <a:t>간접적인 영향 혹은 </a:t>
            </a:r>
            <a:r>
              <a:rPr lang="en-US" altLang="ko-KR" dirty="0">
                <a:sym typeface="Wingdings" pitchFamily="2" charset="2"/>
              </a:rPr>
              <a:t>Core</a:t>
            </a:r>
            <a:r>
              <a:rPr lang="ko-KR" altLang="en-US" dirty="0">
                <a:sym typeface="Wingdings" pitchFamily="2" charset="2"/>
              </a:rPr>
              <a:t>와 </a:t>
            </a:r>
            <a:r>
              <a:rPr lang="en-US" altLang="ko-KR" dirty="0">
                <a:sym typeface="Wingdings" pitchFamily="2" charset="2"/>
              </a:rPr>
              <a:t>compatibility </a:t>
            </a:r>
            <a:r>
              <a:rPr lang="ko-KR" altLang="en-US" dirty="0">
                <a:sym typeface="Wingdings" pitchFamily="2" charset="2"/>
              </a:rPr>
              <a:t>연관</a:t>
            </a:r>
            <a:endParaRPr lang="en-US" altLang="ko-Kore-KR" dirty="0"/>
          </a:p>
        </p:txBody>
      </p:sp>
    </p:spTree>
    <p:extLst>
      <p:ext uri="{BB962C8B-B14F-4D97-AF65-F5344CB8AC3E}">
        <p14:creationId xmlns:p14="http://schemas.microsoft.com/office/powerpoint/2010/main" val="403487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2023. 2. 1.</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19</a:t>
            </a:fld>
            <a:endParaRPr lang="ko-KR" altLang="en-US" dirty="0"/>
          </a:p>
        </p:txBody>
      </p:sp>
      <p:sp>
        <p:nvSpPr>
          <p:cNvPr id="5" name="타원 4">
            <a:extLst>
              <a:ext uri="{FF2B5EF4-FFF2-40B4-BE49-F238E27FC236}">
                <a16:creationId xmlns:a16="http://schemas.microsoft.com/office/drawing/2014/main" id="{4E7C334A-C462-8A49-44AB-8D1D073DE34C}"/>
              </a:ext>
            </a:extLst>
          </p:cNvPr>
          <p:cNvSpPr/>
          <p:nvPr/>
        </p:nvSpPr>
        <p:spPr>
          <a:xfrm>
            <a:off x="1393678" y="3705102"/>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M4</a:t>
            </a:r>
            <a:endParaRPr kumimoji="1" lang="ko-Kore-KR" altLang="en-US" dirty="0">
              <a:solidFill>
                <a:schemeClr val="tx1"/>
              </a:solidFill>
            </a:endParaRPr>
          </a:p>
        </p:txBody>
      </p:sp>
      <p:sp>
        <p:nvSpPr>
          <p:cNvPr id="6" name="타원 5">
            <a:extLst>
              <a:ext uri="{FF2B5EF4-FFF2-40B4-BE49-F238E27FC236}">
                <a16:creationId xmlns:a16="http://schemas.microsoft.com/office/drawing/2014/main" id="{70D9E2F5-6E31-56B7-C752-D7930F02AE6C}"/>
              </a:ext>
            </a:extLst>
          </p:cNvPr>
          <p:cNvSpPr/>
          <p:nvPr/>
        </p:nvSpPr>
        <p:spPr>
          <a:xfrm>
            <a:off x="2189324" y="2027710"/>
            <a:ext cx="970618" cy="9706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ore-KR" b="1" dirty="0">
                <a:solidFill>
                  <a:srgbClr val="C00000"/>
                </a:solidFill>
                <a:sym typeface="Wingdings" pitchFamily="2" charset="2"/>
              </a:rPr>
              <a:t>M</a:t>
            </a:r>
            <a:r>
              <a:rPr lang="en-US" altLang="ko-Kore-KR" b="1" baseline="-25000" dirty="0">
                <a:solidFill>
                  <a:srgbClr val="C00000"/>
                </a:solidFill>
                <a:sym typeface="Wingdings" pitchFamily="2" charset="2"/>
              </a:rPr>
              <a:t>1</a:t>
            </a:r>
            <a:r>
              <a:rPr lang="en-US" altLang="ko-Kore-KR" b="1" baseline="30000" dirty="0">
                <a:solidFill>
                  <a:srgbClr val="C00000"/>
                </a:solidFill>
                <a:sym typeface="Wingdings" pitchFamily="2" charset="2"/>
              </a:rPr>
              <a:t>new</a:t>
            </a:r>
            <a:endParaRPr kumimoji="1" lang="ko-Kore-KR" altLang="en-US" dirty="0">
              <a:solidFill>
                <a:schemeClr val="tx1"/>
              </a:solidFill>
            </a:endParaRPr>
          </a:p>
        </p:txBody>
      </p:sp>
      <p:sp>
        <p:nvSpPr>
          <p:cNvPr id="7" name="타원 6">
            <a:extLst>
              <a:ext uri="{FF2B5EF4-FFF2-40B4-BE49-F238E27FC236}">
                <a16:creationId xmlns:a16="http://schemas.microsoft.com/office/drawing/2014/main" id="{5509E8F8-69BB-5320-036D-FC7D4BB49078}"/>
              </a:ext>
            </a:extLst>
          </p:cNvPr>
          <p:cNvSpPr/>
          <p:nvPr/>
        </p:nvSpPr>
        <p:spPr>
          <a:xfrm>
            <a:off x="961902" y="123206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M3</a:t>
            </a:r>
            <a:endParaRPr kumimoji="1" lang="ko-Kore-KR" altLang="en-US" dirty="0">
              <a:solidFill>
                <a:schemeClr val="tx1"/>
              </a:solidFill>
            </a:endParaRPr>
          </a:p>
        </p:txBody>
      </p:sp>
      <p:sp>
        <p:nvSpPr>
          <p:cNvPr id="8" name="타원 7">
            <a:extLst>
              <a:ext uri="{FF2B5EF4-FFF2-40B4-BE49-F238E27FC236}">
                <a16:creationId xmlns:a16="http://schemas.microsoft.com/office/drawing/2014/main" id="{055431AB-E09C-8756-AC87-C907C01A9A67}"/>
              </a:ext>
            </a:extLst>
          </p:cNvPr>
          <p:cNvSpPr/>
          <p:nvPr/>
        </p:nvSpPr>
        <p:spPr>
          <a:xfrm>
            <a:off x="3462792" y="1012370"/>
            <a:ext cx="795646" cy="7956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M2</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4CD290A5-A8FB-330F-BF71-0882844C6A43}"/>
              </a:ext>
            </a:extLst>
          </p:cNvPr>
          <p:cNvSpPr/>
          <p:nvPr/>
        </p:nvSpPr>
        <p:spPr>
          <a:xfrm>
            <a:off x="4521559" y="1760517"/>
            <a:ext cx="795646" cy="79564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M5</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6EFDAEA1-8301-6A8B-F1FE-3A709C4172FF}"/>
              </a:ext>
            </a:extLst>
          </p:cNvPr>
          <p:cNvSpPr/>
          <p:nvPr/>
        </p:nvSpPr>
        <p:spPr>
          <a:xfrm>
            <a:off x="3462792" y="271945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M6</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A01ABF44-0FFD-587D-FFF0-48210FB3A84F}"/>
              </a:ext>
            </a:extLst>
          </p:cNvPr>
          <p:cNvSpPr/>
          <p:nvPr/>
        </p:nvSpPr>
        <p:spPr>
          <a:xfrm>
            <a:off x="4824409" y="3515100"/>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M8</a:t>
            </a:r>
            <a:endParaRPr kumimoji="1" lang="ko-Kore-KR" altLang="en-US" dirty="0">
              <a:solidFill>
                <a:schemeClr val="tx1"/>
              </a:solidFill>
            </a:endParaRPr>
          </a:p>
        </p:txBody>
      </p:sp>
      <p:sp>
        <p:nvSpPr>
          <p:cNvPr id="12" name="타원 11">
            <a:extLst>
              <a:ext uri="{FF2B5EF4-FFF2-40B4-BE49-F238E27FC236}">
                <a16:creationId xmlns:a16="http://schemas.microsoft.com/office/drawing/2014/main" id="{2B9BB7DF-7E62-DC9F-BD81-A33725AB32ED}"/>
              </a:ext>
            </a:extLst>
          </p:cNvPr>
          <p:cNvSpPr/>
          <p:nvPr/>
        </p:nvSpPr>
        <p:spPr>
          <a:xfrm>
            <a:off x="5620055" y="2633354"/>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M10</a:t>
            </a:r>
            <a:endParaRPr kumimoji="1" lang="ko-Kore-KR" altLang="en-US" dirty="0">
              <a:solidFill>
                <a:schemeClr val="tx1"/>
              </a:solidFill>
            </a:endParaRPr>
          </a:p>
        </p:txBody>
      </p:sp>
      <p:sp>
        <p:nvSpPr>
          <p:cNvPr id="13" name="타원 12">
            <a:extLst>
              <a:ext uri="{FF2B5EF4-FFF2-40B4-BE49-F238E27FC236}">
                <a16:creationId xmlns:a16="http://schemas.microsoft.com/office/drawing/2014/main" id="{AEB1B107-6AB6-A564-3150-69F7BD7EFA0D}"/>
              </a:ext>
            </a:extLst>
          </p:cNvPr>
          <p:cNvSpPr/>
          <p:nvPr/>
        </p:nvSpPr>
        <p:spPr>
          <a:xfrm>
            <a:off x="6494536" y="1837708"/>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M9</a:t>
            </a:r>
            <a:endParaRPr kumimoji="1" lang="ko-Kore-KR" altLang="en-US" dirty="0">
              <a:solidFill>
                <a:schemeClr val="tx1"/>
              </a:solidFill>
            </a:endParaRPr>
          </a:p>
        </p:txBody>
      </p:sp>
      <p:sp>
        <p:nvSpPr>
          <p:cNvPr id="14" name="타원 13">
            <a:extLst>
              <a:ext uri="{FF2B5EF4-FFF2-40B4-BE49-F238E27FC236}">
                <a16:creationId xmlns:a16="http://schemas.microsoft.com/office/drawing/2014/main" id="{6BB2B1EB-411C-B7E6-EE67-55EEEBE244E5}"/>
              </a:ext>
            </a:extLst>
          </p:cNvPr>
          <p:cNvSpPr/>
          <p:nvPr/>
        </p:nvSpPr>
        <p:spPr>
          <a:xfrm>
            <a:off x="5620055" y="1012370"/>
            <a:ext cx="795646" cy="7956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M7</a:t>
            </a:r>
            <a:endParaRPr kumimoji="1" lang="ko-Kore-KR" altLang="en-US" dirty="0">
              <a:solidFill>
                <a:schemeClr val="tx1"/>
              </a:solidFill>
            </a:endParaRPr>
          </a:p>
        </p:txBody>
      </p:sp>
      <p:cxnSp>
        <p:nvCxnSpPr>
          <p:cNvPr id="16" name="직선 연결선[R] 15">
            <a:extLst>
              <a:ext uri="{FF2B5EF4-FFF2-40B4-BE49-F238E27FC236}">
                <a16:creationId xmlns:a16="http://schemas.microsoft.com/office/drawing/2014/main" id="{7237548F-F3CB-3E56-8244-5E1EAFDA4FCC}"/>
              </a:ext>
            </a:extLst>
          </p:cNvPr>
          <p:cNvCxnSpPr>
            <a:cxnSpLocks/>
            <a:stCxn id="6" idx="4"/>
            <a:endCxn id="5" idx="7"/>
          </p:cNvCxnSpPr>
          <p:nvPr/>
        </p:nvCxnSpPr>
        <p:spPr>
          <a:xfrm flipH="1">
            <a:off x="2072804" y="2998328"/>
            <a:ext cx="601829" cy="823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R] 16">
            <a:extLst>
              <a:ext uri="{FF2B5EF4-FFF2-40B4-BE49-F238E27FC236}">
                <a16:creationId xmlns:a16="http://schemas.microsoft.com/office/drawing/2014/main" id="{DC73EE2D-6256-0178-7115-E4C8C31B789B}"/>
              </a:ext>
            </a:extLst>
          </p:cNvPr>
          <p:cNvCxnSpPr>
            <a:cxnSpLocks/>
            <a:stCxn id="7" idx="5"/>
            <a:endCxn id="6" idx="1"/>
          </p:cNvCxnSpPr>
          <p:nvPr/>
        </p:nvCxnSpPr>
        <p:spPr>
          <a:xfrm>
            <a:off x="1641028" y="1911190"/>
            <a:ext cx="690440" cy="258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R] 19">
            <a:extLst>
              <a:ext uri="{FF2B5EF4-FFF2-40B4-BE49-F238E27FC236}">
                <a16:creationId xmlns:a16="http://schemas.microsoft.com/office/drawing/2014/main" id="{83DDA58A-75DC-8593-F258-BD31C3B889C4}"/>
              </a:ext>
            </a:extLst>
          </p:cNvPr>
          <p:cNvCxnSpPr>
            <a:cxnSpLocks/>
            <a:stCxn id="8" idx="3"/>
            <a:endCxn id="6" idx="7"/>
          </p:cNvCxnSpPr>
          <p:nvPr/>
        </p:nvCxnSpPr>
        <p:spPr>
          <a:xfrm flipH="1">
            <a:off x="3017798" y="1691496"/>
            <a:ext cx="561514" cy="478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R] 22">
            <a:extLst>
              <a:ext uri="{FF2B5EF4-FFF2-40B4-BE49-F238E27FC236}">
                <a16:creationId xmlns:a16="http://schemas.microsoft.com/office/drawing/2014/main" id="{7EE90921-D813-8854-A920-AF483EB6EBF4}"/>
              </a:ext>
            </a:extLst>
          </p:cNvPr>
          <p:cNvCxnSpPr>
            <a:cxnSpLocks/>
            <a:stCxn id="8" idx="5"/>
            <a:endCxn id="9" idx="1"/>
          </p:cNvCxnSpPr>
          <p:nvPr/>
        </p:nvCxnSpPr>
        <p:spPr>
          <a:xfrm>
            <a:off x="4141918" y="1691496"/>
            <a:ext cx="496161" cy="185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R] 25">
            <a:extLst>
              <a:ext uri="{FF2B5EF4-FFF2-40B4-BE49-F238E27FC236}">
                <a16:creationId xmlns:a16="http://schemas.microsoft.com/office/drawing/2014/main" id="{6EA97254-3436-3904-2E6B-36DE96543B2A}"/>
              </a:ext>
            </a:extLst>
          </p:cNvPr>
          <p:cNvCxnSpPr>
            <a:cxnSpLocks/>
            <a:stCxn id="9" idx="4"/>
            <a:endCxn id="11" idx="0"/>
          </p:cNvCxnSpPr>
          <p:nvPr/>
        </p:nvCxnSpPr>
        <p:spPr>
          <a:xfrm>
            <a:off x="4919382" y="2556163"/>
            <a:ext cx="302850" cy="958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R] 29">
            <a:extLst>
              <a:ext uri="{FF2B5EF4-FFF2-40B4-BE49-F238E27FC236}">
                <a16:creationId xmlns:a16="http://schemas.microsoft.com/office/drawing/2014/main" id="{E0763382-6F16-3FA3-FBCF-6099B3A48611}"/>
              </a:ext>
            </a:extLst>
          </p:cNvPr>
          <p:cNvCxnSpPr>
            <a:cxnSpLocks/>
            <a:stCxn id="9" idx="3"/>
            <a:endCxn id="10" idx="7"/>
          </p:cNvCxnSpPr>
          <p:nvPr/>
        </p:nvCxnSpPr>
        <p:spPr>
          <a:xfrm flipH="1">
            <a:off x="4141918" y="2439643"/>
            <a:ext cx="496161" cy="396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R] 34">
            <a:extLst>
              <a:ext uri="{FF2B5EF4-FFF2-40B4-BE49-F238E27FC236}">
                <a16:creationId xmlns:a16="http://schemas.microsoft.com/office/drawing/2014/main" id="{C40D328F-374B-89BB-C51B-F1E9A29D63B6}"/>
              </a:ext>
            </a:extLst>
          </p:cNvPr>
          <p:cNvCxnSpPr>
            <a:cxnSpLocks/>
            <a:stCxn id="11" idx="7"/>
            <a:endCxn id="12" idx="3"/>
          </p:cNvCxnSpPr>
          <p:nvPr/>
        </p:nvCxnSpPr>
        <p:spPr>
          <a:xfrm flipV="1">
            <a:off x="5503535" y="3312480"/>
            <a:ext cx="233040" cy="319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R] 37">
            <a:extLst>
              <a:ext uri="{FF2B5EF4-FFF2-40B4-BE49-F238E27FC236}">
                <a16:creationId xmlns:a16="http://schemas.microsoft.com/office/drawing/2014/main" id="{A44117EC-AD20-7981-92F1-744A76BCA40E}"/>
              </a:ext>
            </a:extLst>
          </p:cNvPr>
          <p:cNvCxnSpPr>
            <a:cxnSpLocks/>
            <a:stCxn id="12" idx="7"/>
            <a:endCxn id="13" idx="3"/>
          </p:cNvCxnSpPr>
          <p:nvPr/>
        </p:nvCxnSpPr>
        <p:spPr>
          <a:xfrm flipV="1">
            <a:off x="6299181" y="2516834"/>
            <a:ext cx="311875" cy="233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R] 41">
            <a:extLst>
              <a:ext uri="{FF2B5EF4-FFF2-40B4-BE49-F238E27FC236}">
                <a16:creationId xmlns:a16="http://schemas.microsoft.com/office/drawing/2014/main" id="{FCA187E0-A610-9796-84F2-DD6636CB79DF}"/>
              </a:ext>
            </a:extLst>
          </p:cNvPr>
          <p:cNvCxnSpPr>
            <a:cxnSpLocks/>
            <a:stCxn id="14" idx="5"/>
            <a:endCxn id="13" idx="1"/>
          </p:cNvCxnSpPr>
          <p:nvPr/>
        </p:nvCxnSpPr>
        <p:spPr>
          <a:xfrm>
            <a:off x="6299181" y="1691496"/>
            <a:ext cx="311875" cy="262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R] 44">
            <a:extLst>
              <a:ext uri="{FF2B5EF4-FFF2-40B4-BE49-F238E27FC236}">
                <a16:creationId xmlns:a16="http://schemas.microsoft.com/office/drawing/2014/main" id="{BA5271FA-7F13-5093-3DE1-0C75F3FA42CA}"/>
              </a:ext>
            </a:extLst>
          </p:cNvPr>
          <p:cNvCxnSpPr>
            <a:cxnSpLocks/>
            <a:stCxn id="9" idx="7"/>
            <a:endCxn id="14" idx="2"/>
          </p:cNvCxnSpPr>
          <p:nvPr/>
        </p:nvCxnSpPr>
        <p:spPr>
          <a:xfrm flipV="1">
            <a:off x="5200685" y="1410193"/>
            <a:ext cx="419370" cy="466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CA08B3C-48C8-3BDC-06D5-AE4DAC56E1F2}"/>
              </a:ext>
            </a:extLst>
          </p:cNvPr>
          <p:cNvSpPr txBox="1"/>
          <p:nvPr/>
        </p:nvSpPr>
        <p:spPr>
          <a:xfrm>
            <a:off x="256615" y="352246"/>
            <a:ext cx="2539716" cy="369332"/>
          </a:xfrm>
          <a:prstGeom prst="rect">
            <a:avLst/>
          </a:prstGeom>
          <a:noFill/>
        </p:spPr>
        <p:txBody>
          <a:bodyPr wrap="square">
            <a:spAutoFit/>
          </a:bodyPr>
          <a:lstStyle/>
          <a:p>
            <a:r>
              <a:rPr lang="en-US" altLang="ko-Kore-KR" b="1" dirty="0">
                <a:sym typeface="Wingdings" pitchFamily="2" charset="2"/>
              </a:rPr>
              <a:t>Core 2</a:t>
            </a:r>
            <a:r>
              <a:rPr lang="en-US" altLang="ko-Kore-KR" b="1" baseline="30000" dirty="0">
                <a:sym typeface="Wingdings" pitchFamily="2" charset="2"/>
              </a:rPr>
              <a:t>nd</a:t>
            </a:r>
            <a:r>
              <a:rPr lang="en-US" altLang="ko-Kore-KR" b="1" dirty="0">
                <a:sym typeface="Wingdings" pitchFamily="2" charset="2"/>
              </a:rPr>
              <a:t>  (CR2) : M2</a:t>
            </a:r>
            <a:endParaRPr lang="en-US" altLang="ko-Kore-KR" b="1" dirty="0"/>
          </a:p>
        </p:txBody>
      </p:sp>
      <p:sp>
        <p:nvSpPr>
          <p:cNvPr id="15" name="TextBox 14">
            <a:extLst>
              <a:ext uri="{FF2B5EF4-FFF2-40B4-BE49-F238E27FC236}">
                <a16:creationId xmlns:a16="http://schemas.microsoft.com/office/drawing/2014/main" id="{0160B409-6CD8-032B-D727-C2358918A08C}"/>
              </a:ext>
            </a:extLst>
          </p:cNvPr>
          <p:cNvSpPr txBox="1"/>
          <p:nvPr/>
        </p:nvSpPr>
        <p:spPr>
          <a:xfrm>
            <a:off x="474142" y="4754096"/>
            <a:ext cx="2539716" cy="369332"/>
          </a:xfrm>
          <a:prstGeom prst="rect">
            <a:avLst/>
          </a:prstGeom>
          <a:noFill/>
        </p:spPr>
        <p:txBody>
          <a:bodyPr wrap="square">
            <a:spAutoFit/>
          </a:bodyPr>
          <a:lstStyle/>
          <a:p>
            <a:r>
              <a:rPr lang="en-US" altLang="ko-Kore-KR" b="1" dirty="0">
                <a:solidFill>
                  <a:srgbClr val="C00000"/>
                </a:solidFill>
                <a:sym typeface="Wingdings" pitchFamily="2" charset="2"/>
              </a:rPr>
              <a:t>M</a:t>
            </a:r>
            <a:r>
              <a:rPr lang="en-US" altLang="ko-Kore-KR" b="1" baseline="-25000" dirty="0">
                <a:solidFill>
                  <a:srgbClr val="C00000"/>
                </a:solidFill>
                <a:sym typeface="Wingdings" pitchFamily="2" charset="2"/>
              </a:rPr>
              <a:t>2</a:t>
            </a:r>
            <a:r>
              <a:rPr lang="en-US" altLang="ko-Kore-KR" b="1" baseline="30000" dirty="0">
                <a:solidFill>
                  <a:srgbClr val="C00000"/>
                </a:solidFill>
                <a:sym typeface="Wingdings" pitchFamily="2" charset="2"/>
              </a:rPr>
              <a:t>new</a:t>
            </a:r>
            <a:r>
              <a:rPr lang="en-US" altLang="ko-Kore-KR" b="1" dirty="0">
                <a:sym typeface="Wingdings" pitchFamily="2" charset="2"/>
              </a:rPr>
              <a:t> : f(M</a:t>
            </a:r>
            <a:r>
              <a:rPr lang="en-US" altLang="ko-Kore-KR" b="1" baseline="-25000" dirty="0">
                <a:sym typeface="Wingdings" pitchFamily="2" charset="2"/>
              </a:rPr>
              <a:t>2</a:t>
            </a:r>
            <a:r>
              <a:rPr lang="en-US" altLang="ko-Kore-KR" b="1" dirty="0">
                <a:sym typeface="Wingdings" pitchFamily="2" charset="2"/>
              </a:rPr>
              <a:t> ; </a:t>
            </a:r>
            <a:r>
              <a:rPr lang="en-US" altLang="ko-Kore-KR" b="1" dirty="0">
                <a:solidFill>
                  <a:srgbClr val="C00000"/>
                </a:solidFill>
                <a:sym typeface="Wingdings" pitchFamily="2" charset="2"/>
              </a:rPr>
              <a:t>M</a:t>
            </a:r>
            <a:r>
              <a:rPr lang="en-US" altLang="ko-Kore-KR" b="1" baseline="-25000" dirty="0">
                <a:solidFill>
                  <a:srgbClr val="C00000"/>
                </a:solidFill>
                <a:sym typeface="Wingdings" pitchFamily="2" charset="2"/>
              </a:rPr>
              <a:t>1</a:t>
            </a:r>
            <a:r>
              <a:rPr lang="en-US" altLang="ko-Kore-KR" b="1" baseline="30000" dirty="0">
                <a:solidFill>
                  <a:srgbClr val="C00000"/>
                </a:solidFill>
                <a:sym typeface="Wingdings" pitchFamily="2" charset="2"/>
              </a:rPr>
              <a:t>new</a:t>
            </a:r>
            <a:r>
              <a:rPr lang="en-US" altLang="ko-Kore-KR" b="1" dirty="0">
                <a:sym typeface="Wingdings" pitchFamily="2" charset="2"/>
              </a:rPr>
              <a:t>, M</a:t>
            </a:r>
            <a:r>
              <a:rPr lang="en-US" altLang="ko-Kore-KR" b="1" baseline="-25000" dirty="0">
                <a:sym typeface="Wingdings" pitchFamily="2" charset="2"/>
              </a:rPr>
              <a:t>5</a:t>
            </a:r>
            <a:r>
              <a:rPr lang="en-US" altLang="ko-Kore-KR" b="1" dirty="0">
                <a:sym typeface="Wingdings" pitchFamily="2" charset="2"/>
              </a:rPr>
              <a:t>)</a:t>
            </a:r>
            <a:endParaRPr lang="en-US" altLang="ko-Kore-KR" b="1" dirty="0"/>
          </a:p>
        </p:txBody>
      </p:sp>
      <p:sp>
        <p:nvSpPr>
          <p:cNvPr id="22" name="TextBox 21">
            <a:extLst>
              <a:ext uri="{FF2B5EF4-FFF2-40B4-BE49-F238E27FC236}">
                <a16:creationId xmlns:a16="http://schemas.microsoft.com/office/drawing/2014/main" id="{E8AAD589-F960-6ED0-81B7-D031B39DAA2B}"/>
              </a:ext>
            </a:extLst>
          </p:cNvPr>
          <p:cNvSpPr txBox="1"/>
          <p:nvPr/>
        </p:nvSpPr>
        <p:spPr>
          <a:xfrm>
            <a:off x="3196859" y="5067063"/>
            <a:ext cx="2539716" cy="369332"/>
          </a:xfrm>
          <a:prstGeom prst="rect">
            <a:avLst/>
          </a:prstGeom>
          <a:noFill/>
        </p:spPr>
        <p:txBody>
          <a:bodyPr wrap="square">
            <a:spAutoFit/>
          </a:bodyPr>
          <a:lstStyle/>
          <a:p>
            <a:r>
              <a:rPr lang="en-US" altLang="ko-Kore-KR" b="1" dirty="0">
                <a:sym typeface="Wingdings" pitchFamily="2" charset="2"/>
              </a:rPr>
              <a:t>Keep iterate until it stable</a:t>
            </a:r>
            <a:endParaRPr lang="en-US" altLang="ko-Kore-KR" b="1" dirty="0"/>
          </a:p>
        </p:txBody>
      </p:sp>
      <p:sp>
        <p:nvSpPr>
          <p:cNvPr id="24" name="TextBox 23">
            <a:extLst>
              <a:ext uri="{FF2B5EF4-FFF2-40B4-BE49-F238E27FC236}">
                <a16:creationId xmlns:a16="http://schemas.microsoft.com/office/drawing/2014/main" id="{DB603262-543A-4C5D-3C48-3A4F32A05A7D}"/>
              </a:ext>
            </a:extLst>
          </p:cNvPr>
          <p:cNvSpPr txBox="1"/>
          <p:nvPr/>
        </p:nvSpPr>
        <p:spPr>
          <a:xfrm>
            <a:off x="468233" y="5265403"/>
            <a:ext cx="2539716" cy="646331"/>
          </a:xfrm>
          <a:prstGeom prst="rect">
            <a:avLst/>
          </a:prstGeom>
          <a:noFill/>
        </p:spPr>
        <p:txBody>
          <a:bodyPr wrap="square">
            <a:spAutoFit/>
          </a:bodyPr>
          <a:lstStyle/>
          <a:p>
            <a:r>
              <a:rPr lang="en-US" altLang="ko-Kore-KR" dirty="0">
                <a:sym typeface="Wingdings" pitchFamily="2" charset="2"/>
              </a:rPr>
              <a:t>Fixed value : </a:t>
            </a:r>
            <a:r>
              <a:rPr lang="en-US" altLang="ko-Kore-KR" b="1" dirty="0">
                <a:sym typeface="Wingdings" pitchFamily="2" charset="2"/>
              </a:rPr>
              <a:t>M</a:t>
            </a:r>
            <a:r>
              <a:rPr lang="en-US" altLang="ko-Kore-KR" b="1" baseline="-25000" dirty="0">
                <a:sym typeface="Wingdings" pitchFamily="2" charset="2"/>
              </a:rPr>
              <a:t>1</a:t>
            </a:r>
            <a:r>
              <a:rPr lang="en-US" altLang="ko-Kore-KR" b="1" baseline="30000" dirty="0">
                <a:sym typeface="Wingdings" pitchFamily="2" charset="2"/>
              </a:rPr>
              <a:t>new</a:t>
            </a:r>
            <a:r>
              <a:rPr lang="en-US" altLang="ko-Kore-KR" b="1" dirty="0">
                <a:sym typeface="Wingdings" pitchFamily="2" charset="2"/>
              </a:rPr>
              <a:t>, M</a:t>
            </a:r>
            <a:r>
              <a:rPr lang="en-US" altLang="ko-Kore-KR" b="1" baseline="-25000" dirty="0">
                <a:sym typeface="Wingdings" pitchFamily="2" charset="2"/>
              </a:rPr>
              <a:t>5</a:t>
            </a:r>
          </a:p>
          <a:p>
            <a:r>
              <a:rPr lang="en-US" altLang="ko-Kore-KR" dirty="0">
                <a:sym typeface="Wingdings" pitchFamily="2" charset="2"/>
              </a:rPr>
              <a:t>changed value : </a:t>
            </a:r>
            <a:r>
              <a:rPr lang="en-US" altLang="ko-Kore-KR" b="1" dirty="0">
                <a:sym typeface="Wingdings" pitchFamily="2" charset="2"/>
              </a:rPr>
              <a:t>M</a:t>
            </a:r>
            <a:r>
              <a:rPr lang="en-US" altLang="ko-Kore-KR" b="1" baseline="-25000" dirty="0">
                <a:sym typeface="Wingdings" pitchFamily="2" charset="2"/>
              </a:rPr>
              <a:t>2</a:t>
            </a:r>
            <a:r>
              <a:rPr lang="en-US" altLang="ko-Kore-KR" b="1" baseline="30000" dirty="0">
                <a:sym typeface="Wingdings" pitchFamily="2" charset="2"/>
              </a:rPr>
              <a:t>new</a:t>
            </a:r>
            <a:r>
              <a:rPr lang="en-US" altLang="ko-Kore-KR" b="1" dirty="0">
                <a:sym typeface="Wingdings" pitchFamily="2" charset="2"/>
              </a:rPr>
              <a:t> </a:t>
            </a:r>
            <a:endParaRPr lang="en-US" altLang="ko-Kore-KR" b="1" dirty="0"/>
          </a:p>
        </p:txBody>
      </p:sp>
      <p:sp>
        <p:nvSpPr>
          <p:cNvPr id="25" name="TextBox 24">
            <a:extLst>
              <a:ext uri="{FF2B5EF4-FFF2-40B4-BE49-F238E27FC236}">
                <a16:creationId xmlns:a16="http://schemas.microsoft.com/office/drawing/2014/main" id="{D526F51E-3A1B-8E10-CC56-4332581E9654}"/>
              </a:ext>
            </a:extLst>
          </p:cNvPr>
          <p:cNvSpPr txBox="1"/>
          <p:nvPr/>
        </p:nvSpPr>
        <p:spPr>
          <a:xfrm>
            <a:off x="2921406" y="267996"/>
            <a:ext cx="1878418" cy="646331"/>
          </a:xfrm>
          <a:prstGeom prst="rect">
            <a:avLst/>
          </a:prstGeom>
          <a:noFill/>
        </p:spPr>
        <p:txBody>
          <a:bodyPr wrap="square">
            <a:spAutoFit/>
          </a:bodyPr>
          <a:lstStyle/>
          <a:p>
            <a:pPr algn="ctr"/>
            <a:r>
              <a:rPr lang="en-US" altLang="ko-Kore-KR" dirty="0">
                <a:sym typeface="Wingdings" pitchFamily="2" charset="2"/>
              </a:rPr>
              <a:t>C</a:t>
            </a:r>
            <a:r>
              <a:rPr lang="en-US" altLang="ko-KR" dirty="0">
                <a:sym typeface="Wingdings" pitchFamily="2" charset="2"/>
              </a:rPr>
              <a:t>R (X)</a:t>
            </a:r>
          </a:p>
          <a:p>
            <a:pPr algn="ctr"/>
            <a:r>
              <a:rPr lang="en-US" altLang="ko-KR" dirty="0">
                <a:sym typeface="Wingdings" pitchFamily="2" charset="2"/>
              </a:rPr>
              <a:t>Compatibility (o)</a:t>
            </a:r>
            <a:endParaRPr lang="en-US" altLang="ko-Kore-KR" dirty="0"/>
          </a:p>
        </p:txBody>
      </p:sp>
      <p:sp>
        <p:nvSpPr>
          <p:cNvPr id="27" name="TextBox 26">
            <a:extLst>
              <a:ext uri="{FF2B5EF4-FFF2-40B4-BE49-F238E27FC236}">
                <a16:creationId xmlns:a16="http://schemas.microsoft.com/office/drawing/2014/main" id="{C977AFD1-C536-F057-B3ED-916BDE6BDCBF}"/>
              </a:ext>
            </a:extLst>
          </p:cNvPr>
          <p:cNvSpPr txBox="1"/>
          <p:nvPr/>
        </p:nvSpPr>
        <p:spPr>
          <a:xfrm>
            <a:off x="2739188" y="5578370"/>
            <a:ext cx="3665623" cy="646331"/>
          </a:xfrm>
          <a:prstGeom prst="rect">
            <a:avLst/>
          </a:prstGeom>
          <a:noFill/>
        </p:spPr>
        <p:txBody>
          <a:bodyPr wrap="square">
            <a:spAutoFit/>
          </a:bodyPr>
          <a:lstStyle/>
          <a:p>
            <a:pPr algn="ctr"/>
            <a:r>
              <a:rPr lang="en-US" altLang="ko-Kore-KR" dirty="0">
                <a:sym typeface="Wingdings" pitchFamily="2" charset="2"/>
              </a:rPr>
              <a:t>All CR</a:t>
            </a:r>
            <a:r>
              <a:rPr lang="en-US" altLang="ko-KR" dirty="0">
                <a:sym typeface="Wingdings" pitchFamily="2" charset="2"/>
              </a:rPr>
              <a:t>s</a:t>
            </a:r>
            <a:r>
              <a:rPr lang="en-US" altLang="ko-Kore-KR" dirty="0">
                <a:sym typeface="Wingdings" pitchFamily="2" charset="2"/>
              </a:rPr>
              <a:t> is</a:t>
            </a:r>
            <a:r>
              <a:rPr lang="ko-Kore-KR" altLang="en-US" dirty="0">
                <a:sym typeface="Wingdings" pitchFamily="2" charset="2"/>
              </a:rPr>
              <a:t> </a:t>
            </a:r>
            <a:r>
              <a:rPr lang="en-US" altLang="ko-Kore-KR" dirty="0">
                <a:sym typeface="Wingdings" pitchFamily="2" charset="2"/>
              </a:rPr>
              <a:t>s</a:t>
            </a:r>
            <a:r>
              <a:rPr lang="en-US" altLang="ko-KR" dirty="0">
                <a:sym typeface="Wingdings" pitchFamily="2" charset="2"/>
              </a:rPr>
              <a:t>atisfied</a:t>
            </a:r>
          </a:p>
          <a:p>
            <a:pPr algn="ctr"/>
            <a:r>
              <a:rPr lang="en-US" altLang="ko-KR" dirty="0">
                <a:sym typeface="Wingdings" pitchFamily="2" charset="2"/>
              </a:rPr>
              <a:t>All compatibility issues is satisfied</a:t>
            </a:r>
            <a:endParaRPr lang="en-US" altLang="ko-Kore-KR" dirty="0"/>
          </a:p>
        </p:txBody>
      </p:sp>
      <p:pic>
        <p:nvPicPr>
          <p:cNvPr id="29" name="그림 28">
            <a:extLst>
              <a:ext uri="{FF2B5EF4-FFF2-40B4-BE49-F238E27FC236}">
                <a16:creationId xmlns:a16="http://schemas.microsoft.com/office/drawing/2014/main" id="{20CAC28D-F62C-BE20-D177-2E437B6CD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82" y="2579181"/>
            <a:ext cx="3089207" cy="2296640"/>
          </a:xfrm>
          <a:prstGeom prst="rect">
            <a:avLst/>
          </a:prstGeom>
        </p:spPr>
      </p:pic>
      <p:sp>
        <p:nvSpPr>
          <p:cNvPr id="32" name="TextBox 31">
            <a:extLst>
              <a:ext uri="{FF2B5EF4-FFF2-40B4-BE49-F238E27FC236}">
                <a16:creationId xmlns:a16="http://schemas.microsoft.com/office/drawing/2014/main" id="{F0C758C9-488F-376A-5DC3-2DA15325112B}"/>
              </a:ext>
            </a:extLst>
          </p:cNvPr>
          <p:cNvSpPr txBox="1"/>
          <p:nvPr/>
        </p:nvSpPr>
        <p:spPr>
          <a:xfrm>
            <a:off x="5200685" y="4361780"/>
            <a:ext cx="5868236" cy="923330"/>
          </a:xfrm>
          <a:prstGeom prst="rect">
            <a:avLst/>
          </a:prstGeom>
          <a:noFill/>
        </p:spPr>
        <p:txBody>
          <a:bodyPr wrap="square">
            <a:spAutoFit/>
          </a:bodyPr>
          <a:lstStyle/>
          <a:p>
            <a:r>
              <a:rPr lang="en" altLang="ko-Kore-KR" sz="1800" dirty="0">
                <a:effectLst/>
                <a:latin typeface="Times"/>
              </a:rPr>
              <a:t>The con- figuration of an artifact is a set of interconnected components that are chosen from predefined set of component types, called the </a:t>
            </a:r>
            <a:r>
              <a:rPr lang="en" altLang="ko-Kore-KR" sz="1800" i="1" dirty="0">
                <a:effectLst/>
                <a:latin typeface="Times"/>
              </a:rPr>
              <a:t>catalog </a:t>
            </a:r>
            <a:r>
              <a:rPr lang="en" altLang="ko-Kore-KR" sz="1800" dirty="0">
                <a:effectLst/>
                <a:latin typeface="Times"/>
              </a:rPr>
              <a:t>of component types. </a:t>
            </a:r>
            <a:endParaRPr lang="en" altLang="ko-Kore-KR" dirty="0"/>
          </a:p>
        </p:txBody>
      </p:sp>
    </p:spTree>
    <p:extLst>
      <p:ext uri="{BB962C8B-B14F-4D97-AF65-F5344CB8AC3E}">
        <p14:creationId xmlns:p14="http://schemas.microsoft.com/office/powerpoint/2010/main" val="134296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71DAE53-FE55-E4D0-6829-8E794935B693}"/>
              </a:ext>
            </a:extLst>
          </p:cNvPr>
          <p:cNvSpPr>
            <a:spLocks noGrp="1"/>
          </p:cNvSpPr>
          <p:nvPr>
            <p:ph type="dt" sz="half" idx="10"/>
          </p:nvPr>
        </p:nvSpPr>
        <p:spPr/>
        <p:txBody>
          <a:bodyPr/>
          <a:lstStyle/>
          <a:p>
            <a:fld id="{53F8A0ED-9F90-4AAD-B365-1A0EB382082E}" type="datetime1">
              <a:rPr lang="ko-KR" altLang="en-US" smtClean="0"/>
              <a:t>2023. 2. 1.</a:t>
            </a:fld>
            <a:endParaRPr lang="ko-KR" altLang="en-US" dirty="0"/>
          </a:p>
        </p:txBody>
      </p:sp>
      <p:sp>
        <p:nvSpPr>
          <p:cNvPr id="3" name="슬라이드 번호 개체 틀 2">
            <a:extLst>
              <a:ext uri="{FF2B5EF4-FFF2-40B4-BE49-F238E27FC236}">
                <a16:creationId xmlns:a16="http://schemas.microsoft.com/office/drawing/2014/main" id="{4D19E46D-2FB0-5902-1E90-3350567953D2}"/>
              </a:ext>
            </a:extLst>
          </p:cNvPr>
          <p:cNvSpPr>
            <a:spLocks noGrp="1"/>
          </p:cNvSpPr>
          <p:nvPr>
            <p:ph type="sldNum" sz="quarter" idx="4"/>
          </p:nvPr>
        </p:nvSpPr>
        <p:spPr/>
        <p:txBody>
          <a:bodyPr/>
          <a:lstStyle/>
          <a:p>
            <a:fld id="{528F71E4-6861-4081-93F7-1CE13C0AE979}" type="slidenum">
              <a:rPr lang="ko-KR" altLang="en-US" smtClean="0"/>
              <a:pPr/>
              <a:t>2</a:t>
            </a:fld>
            <a:endParaRPr lang="ko-KR" altLang="en-US" dirty="0"/>
          </a:p>
        </p:txBody>
      </p:sp>
      <p:sp>
        <p:nvSpPr>
          <p:cNvPr id="4" name="직사각형 3">
            <a:extLst>
              <a:ext uri="{FF2B5EF4-FFF2-40B4-BE49-F238E27FC236}">
                <a16:creationId xmlns:a16="http://schemas.microsoft.com/office/drawing/2014/main" id="{A650B17B-F50A-7CF0-C5F4-7A564B84CC27}"/>
              </a:ext>
            </a:extLst>
          </p:cNvPr>
          <p:cNvSpPr/>
          <p:nvPr/>
        </p:nvSpPr>
        <p:spPr>
          <a:xfrm>
            <a:off x="2048968" y="997009"/>
            <a:ext cx="6768782" cy="39806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 name="직사각형 4">
            <a:extLst>
              <a:ext uri="{FF2B5EF4-FFF2-40B4-BE49-F238E27FC236}">
                <a16:creationId xmlns:a16="http://schemas.microsoft.com/office/drawing/2014/main" id="{2156E512-EB8F-D76A-F70F-3190836A17B7}"/>
              </a:ext>
            </a:extLst>
          </p:cNvPr>
          <p:cNvSpPr/>
          <p:nvPr/>
        </p:nvSpPr>
        <p:spPr>
          <a:xfrm>
            <a:off x="88144" y="2408671"/>
            <a:ext cx="1883972" cy="55317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100" b="1" dirty="0">
                <a:solidFill>
                  <a:schemeClr val="tx1"/>
                </a:solidFill>
              </a:rPr>
              <a:t>product</a:t>
            </a:r>
            <a:endParaRPr lang="ko-KR" altLang="en-US" sz="2100" b="1" dirty="0">
              <a:solidFill>
                <a:schemeClr val="tx1"/>
              </a:solidFill>
            </a:endParaRPr>
          </a:p>
        </p:txBody>
      </p:sp>
      <p:cxnSp>
        <p:nvCxnSpPr>
          <p:cNvPr id="6" name="직선 연결선 8">
            <a:extLst>
              <a:ext uri="{FF2B5EF4-FFF2-40B4-BE49-F238E27FC236}">
                <a16:creationId xmlns:a16="http://schemas.microsoft.com/office/drawing/2014/main" id="{718E1AB2-E352-CAD4-18CE-20F08ADDFED0}"/>
              </a:ext>
            </a:extLst>
          </p:cNvPr>
          <p:cNvCxnSpPr>
            <a:cxnSpLocks/>
          </p:cNvCxnSpPr>
          <p:nvPr/>
        </p:nvCxnSpPr>
        <p:spPr>
          <a:xfrm>
            <a:off x="5215327" y="997009"/>
            <a:ext cx="0" cy="39806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직선 연결선 11">
            <a:extLst>
              <a:ext uri="{FF2B5EF4-FFF2-40B4-BE49-F238E27FC236}">
                <a16:creationId xmlns:a16="http://schemas.microsoft.com/office/drawing/2014/main" id="{B51ED00D-F517-A40B-7ED0-4059812D3AD4}"/>
              </a:ext>
            </a:extLst>
          </p:cNvPr>
          <p:cNvCxnSpPr>
            <a:cxnSpLocks/>
          </p:cNvCxnSpPr>
          <p:nvPr/>
        </p:nvCxnSpPr>
        <p:spPr>
          <a:xfrm flipH="1">
            <a:off x="2036887" y="1550185"/>
            <a:ext cx="67808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8491F4F8-3A76-D84D-5AF3-360F16B59AF3}"/>
              </a:ext>
            </a:extLst>
          </p:cNvPr>
          <p:cNvSpPr/>
          <p:nvPr/>
        </p:nvSpPr>
        <p:spPr>
          <a:xfrm>
            <a:off x="2487885" y="1060820"/>
            <a:ext cx="2727438" cy="43698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100" b="1" dirty="0">
                <a:solidFill>
                  <a:schemeClr val="tx1"/>
                </a:solidFill>
              </a:rPr>
              <a:t>Core module</a:t>
            </a:r>
            <a:endParaRPr lang="ko-KR" altLang="en-US" sz="2100" b="1" dirty="0">
              <a:solidFill>
                <a:schemeClr val="tx1"/>
              </a:solidFill>
            </a:endParaRPr>
          </a:p>
        </p:txBody>
      </p:sp>
      <p:sp>
        <p:nvSpPr>
          <p:cNvPr id="9" name="직사각형 8">
            <a:extLst>
              <a:ext uri="{FF2B5EF4-FFF2-40B4-BE49-F238E27FC236}">
                <a16:creationId xmlns:a16="http://schemas.microsoft.com/office/drawing/2014/main" id="{F089EBB2-F02F-A64C-246C-70E071E19B92}"/>
              </a:ext>
            </a:extLst>
          </p:cNvPr>
          <p:cNvSpPr/>
          <p:nvPr/>
        </p:nvSpPr>
        <p:spPr>
          <a:xfrm>
            <a:off x="5215327" y="1060821"/>
            <a:ext cx="3602420" cy="43698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Peripheral (Variant) module</a:t>
            </a:r>
            <a:endParaRPr lang="ko-KR" altLang="en-US" b="1" dirty="0">
              <a:solidFill>
                <a:schemeClr val="tx1"/>
              </a:solidFill>
            </a:endParaRPr>
          </a:p>
        </p:txBody>
      </p:sp>
      <p:pic>
        <p:nvPicPr>
          <p:cNvPr id="10" name="그림 9">
            <a:extLst>
              <a:ext uri="{FF2B5EF4-FFF2-40B4-BE49-F238E27FC236}">
                <a16:creationId xmlns:a16="http://schemas.microsoft.com/office/drawing/2014/main" id="{216A3101-D0AF-7E5C-6028-BBDD7475FA78}"/>
              </a:ext>
            </a:extLst>
          </p:cNvPr>
          <p:cNvPicPr>
            <a:picLocks noChangeAspect="1"/>
          </p:cNvPicPr>
          <p:nvPr/>
        </p:nvPicPr>
        <p:blipFill>
          <a:blip r:embed="rId3"/>
          <a:stretch>
            <a:fillRect/>
          </a:stretch>
        </p:blipFill>
        <p:spPr>
          <a:xfrm>
            <a:off x="494565" y="1074996"/>
            <a:ext cx="1060379" cy="1296020"/>
          </a:xfrm>
          <a:prstGeom prst="rect">
            <a:avLst/>
          </a:prstGeom>
        </p:spPr>
      </p:pic>
      <p:sp>
        <p:nvSpPr>
          <p:cNvPr id="11" name="TextBox 10">
            <a:extLst>
              <a:ext uri="{FF2B5EF4-FFF2-40B4-BE49-F238E27FC236}">
                <a16:creationId xmlns:a16="http://schemas.microsoft.com/office/drawing/2014/main" id="{AC4C32A1-6E77-2307-3190-2D41DB0475E7}"/>
              </a:ext>
            </a:extLst>
          </p:cNvPr>
          <p:cNvSpPr txBox="1"/>
          <p:nvPr/>
        </p:nvSpPr>
        <p:spPr>
          <a:xfrm>
            <a:off x="5427318" y="2446553"/>
            <a:ext cx="3198513" cy="2339102"/>
          </a:xfrm>
          <a:prstGeom prst="rect">
            <a:avLst/>
          </a:prstGeom>
          <a:solidFill>
            <a:schemeClr val="bg1"/>
          </a:solidFill>
        </p:spPr>
        <p:txBody>
          <a:bodyPr wrap="square">
            <a:spAutoFit/>
          </a:bodyPr>
          <a:lstStyle/>
          <a:p>
            <a:pPr marL="214313" indent="-214313">
              <a:buFontTx/>
              <a:buChar char="-"/>
            </a:pPr>
            <a:r>
              <a:rPr lang="en-US" altLang="ko-KR" sz="1600" b="1" dirty="0">
                <a:solidFill>
                  <a:srgbClr val="C00000"/>
                </a:solidFill>
                <a:latin typeface="Söhne"/>
              </a:rPr>
              <a:t>physical limitations</a:t>
            </a:r>
          </a:p>
          <a:p>
            <a:r>
              <a:rPr lang="en-US" altLang="ko-KR" sz="1400" b="1" dirty="0">
                <a:solidFill>
                  <a:srgbClr val="374151"/>
                </a:solidFill>
                <a:latin typeface="Söhne"/>
              </a:rPr>
              <a:t>     </a:t>
            </a:r>
            <a:r>
              <a:rPr lang="en-US" altLang="ko-KR" sz="1400" dirty="0">
                <a:solidFill>
                  <a:srgbClr val="4D5156"/>
                </a:solidFill>
                <a:latin typeface="Apple SD Gothic Neo"/>
              </a:rPr>
              <a:t>form factor or interface</a:t>
            </a:r>
            <a:endParaRPr lang="en-US" altLang="ko-KR" sz="1400" b="1" dirty="0">
              <a:solidFill>
                <a:srgbClr val="374151"/>
              </a:solidFill>
              <a:latin typeface="Söhne"/>
            </a:endParaRPr>
          </a:p>
          <a:p>
            <a:r>
              <a:rPr lang="en-US" altLang="ko-KR" sz="1400" b="1" dirty="0">
                <a:solidFill>
                  <a:srgbClr val="374151"/>
                </a:solidFill>
                <a:latin typeface="Söhne"/>
              </a:rPr>
              <a:t>-    </a:t>
            </a:r>
            <a:r>
              <a:rPr lang="en-US" altLang="ko-KR" sz="1600" b="1" dirty="0">
                <a:solidFill>
                  <a:srgbClr val="C00000"/>
                </a:solidFill>
                <a:latin typeface="Söhne"/>
              </a:rPr>
              <a:t>electrical compatibility</a:t>
            </a:r>
            <a:endParaRPr lang="en-US" altLang="ko-KR" sz="1400" b="1" dirty="0">
              <a:solidFill>
                <a:srgbClr val="C00000"/>
              </a:solidFill>
              <a:latin typeface="Söhne"/>
            </a:endParaRPr>
          </a:p>
          <a:p>
            <a:r>
              <a:rPr lang="en-US" altLang="ko-KR" sz="1400" b="1" dirty="0">
                <a:solidFill>
                  <a:srgbClr val="374151"/>
                </a:solidFill>
                <a:latin typeface="Söhne"/>
              </a:rPr>
              <a:t>    </a:t>
            </a:r>
            <a:r>
              <a:rPr lang="en-US" altLang="ko-KR" sz="1400" dirty="0">
                <a:solidFill>
                  <a:srgbClr val="374151"/>
                </a:solidFill>
                <a:latin typeface="Söhne"/>
              </a:rPr>
              <a:t>different voltage or current requirements</a:t>
            </a:r>
            <a:endParaRPr lang="en-US" altLang="ko-KR" sz="1400" b="1" dirty="0">
              <a:solidFill>
                <a:srgbClr val="374151"/>
              </a:solidFill>
              <a:latin typeface="Söhne"/>
            </a:endParaRPr>
          </a:p>
          <a:p>
            <a:pPr marL="214313" indent="-214313">
              <a:buFontTx/>
              <a:buChar char="-"/>
            </a:pPr>
            <a:r>
              <a:rPr lang="en-US" altLang="ko-KR" sz="1600" b="1" dirty="0">
                <a:solidFill>
                  <a:srgbClr val="C00000"/>
                </a:solidFill>
                <a:latin typeface="Söhne"/>
              </a:rPr>
              <a:t>performance requirements</a:t>
            </a:r>
            <a:br>
              <a:rPr lang="en-US" altLang="ko-KR" sz="1400" b="1" dirty="0">
                <a:solidFill>
                  <a:srgbClr val="374151"/>
                </a:solidFill>
                <a:latin typeface="Söhne"/>
              </a:rPr>
            </a:br>
            <a:r>
              <a:rPr lang="en-US" altLang="ko-KR" sz="1400" dirty="0">
                <a:solidFill>
                  <a:srgbClr val="374151"/>
                </a:solidFill>
                <a:latin typeface="Söhne"/>
              </a:rPr>
              <a:t>certain processing speed</a:t>
            </a:r>
            <a:br>
              <a:rPr lang="en-US" altLang="ko-KR" sz="1400" dirty="0">
                <a:solidFill>
                  <a:srgbClr val="374151"/>
                </a:solidFill>
                <a:latin typeface="Söhne"/>
              </a:rPr>
            </a:br>
            <a:r>
              <a:rPr lang="en-US" altLang="ko-KR" sz="1400" dirty="0">
                <a:solidFill>
                  <a:srgbClr val="374151"/>
                </a:solidFill>
                <a:latin typeface="Söhne"/>
              </a:rPr>
              <a:t>memory capacity</a:t>
            </a:r>
            <a:br>
              <a:rPr lang="en-US" altLang="ko-KR" sz="1400" dirty="0">
                <a:solidFill>
                  <a:srgbClr val="374151"/>
                </a:solidFill>
                <a:latin typeface="Söhne"/>
              </a:rPr>
            </a:br>
            <a:r>
              <a:rPr lang="en-US" altLang="ko-KR" sz="1400" dirty="0">
                <a:solidFill>
                  <a:srgbClr val="374151"/>
                </a:solidFill>
                <a:latin typeface="Söhne"/>
              </a:rPr>
              <a:t>power consumption</a:t>
            </a:r>
            <a:endParaRPr lang="en-US" altLang="ko-KR" sz="1400" b="1" dirty="0">
              <a:solidFill>
                <a:srgbClr val="374151"/>
              </a:solidFill>
              <a:latin typeface="Söhne"/>
            </a:endParaRPr>
          </a:p>
          <a:p>
            <a:r>
              <a:rPr lang="en-US" altLang="ko-KR" sz="1400" b="1" dirty="0">
                <a:solidFill>
                  <a:srgbClr val="374151"/>
                </a:solidFill>
                <a:latin typeface="Söhne"/>
              </a:rPr>
              <a:t>- </a:t>
            </a:r>
            <a:r>
              <a:rPr lang="en-US" altLang="ko-KR" sz="1400" b="1" strike="sngStrike" dirty="0">
                <a:solidFill>
                  <a:srgbClr val="374151"/>
                </a:solidFill>
                <a:latin typeface="Söhne"/>
              </a:rPr>
              <a:t>software compatibility</a:t>
            </a:r>
          </a:p>
        </p:txBody>
      </p:sp>
      <p:sp>
        <p:nvSpPr>
          <p:cNvPr id="12" name="TextBox 11">
            <a:extLst>
              <a:ext uri="{FF2B5EF4-FFF2-40B4-BE49-F238E27FC236}">
                <a16:creationId xmlns:a16="http://schemas.microsoft.com/office/drawing/2014/main" id="{9F9F2F03-E7D5-12C1-5C4A-E9C0403DDFFD}"/>
              </a:ext>
            </a:extLst>
          </p:cNvPr>
          <p:cNvSpPr txBox="1"/>
          <p:nvPr/>
        </p:nvSpPr>
        <p:spPr>
          <a:xfrm>
            <a:off x="2087472" y="2685259"/>
            <a:ext cx="3089351" cy="830997"/>
          </a:xfrm>
          <a:prstGeom prst="rect">
            <a:avLst/>
          </a:prstGeom>
          <a:solidFill>
            <a:schemeClr val="bg1"/>
          </a:solidFill>
        </p:spPr>
        <p:txBody>
          <a:bodyPr wrap="square">
            <a:spAutoFit/>
          </a:bodyPr>
          <a:lstStyle/>
          <a:p>
            <a:pPr algn="ctr"/>
            <a:r>
              <a:rPr lang="en-US" altLang="ko-KR" sz="1600" b="1" dirty="0">
                <a:solidFill>
                  <a:srgbClr val="374151"/>
                </a:solidFill>
                <a:latin typeface="Söhne"/>
              </a:rPr>
              <a:t>: </a:t>
            </a:r>
            <a:r>
              <a:rPr lang="ko-KR" altLang="en-US" sz="1600" b="1" dirty="0">
                <a:solidFill>
                  <a:srgbClr val="374151"/>
                </a:solidFill>
                <a:latin typeface="Söhne"/>
              </a:rPr>
              <a:t>제품의 </a:t>
            </a:r>
            <a:r>
              <a:rPr lang="ko-KR" altLang="en-US" sz="1600" b="1" dirty="0">
                <a:solidFill>
                  <a:srgbClr val="C00000"/>
                </a:solidFill>
                <a:latin typeface="Söhne"/>
              </a:rPr>
              <a:t>전체적인 성능</a:t>
            </a:r>
            <a:r>
              <a:rPr lang="ko-KR" altLang="en-US" sz="1600" b="1" dirty="0">
                <a:solidFill>
                  <a:srgbClr val="374151"/>
                </a:solidFill>
                <a:latin typeface="Söhne"/>
              </a:rPr>
              <a:t>에 영향을 주는 핵심 부품 </a:t>
            </a:r>
            <a:r>
              <a:rPr lang="en-US" altLang="ko-KR" sz="1600" b="1" dirty="0">
                <a:solidFill>
                  <a:srgbClr val="374151"/>
                </a:solidFill>
                <a:latin typeface="Söhne"/>
              </a:rPr>
              <a:t>+ (</a:t>
            </a:r>
            <a:r>
              <a:rPr lang="ko-KR" altLang="en-US" sz="1600" b="1" dirty="0">
                <a:solidFill>
                  <a:srgbClr val="C00000"/>
                </a:solidFill>
                <a:latin typeface="Söhne"/>
              </a:rPr>
              <a:t>구조가 복잡해</a:t>
            </a:r>
            <a:r>
              <a:rPr lang="en-US" altLang="ko-KR" sz="1600" b="1" dirty="0">
                <a:solidFill>
                  <a:srgbClr val="374151"/>
                </a:solidFill>
                <a:latin typeface="Söhne"/>
              </a:rPr>
              <a:t> )</a:t>
            </a:r>
            <a:r>
              <a:rPr lang="ko-KR" altLang="en-US" sz="1600" b="1" dirty="0">
                <a:solidFill>
                  <a:srgbClr val="C00000"/>
                </a:solidFill>
                <a:latin typeface="Söhne"/>
              </a:rPr>
              <a:t> 세부 변경이 상대적 어려움</a:t>
            </a:r>
            <a:endParaRPr lang="en-US" altLang="ko-KR" sz="1600" b="1" dirty="0">
              <a:solidFill>
                <a:srgbClr val="C00000"/>
              </a:solidFill>
              <a:latin typeface="Söhne"/>
            </a:endParaRPr>
          </a:p>
        </p:txBody>
      </p:sp>
      <p:pic>
        <p:nvPicPr>
          <p:cNvPr id="13" name="Picture 2" descr="Core and Periphery Model | What Is It &amp; Overview | Geography Revision">
            <a:extLst>
              <a:ext uri="{FF2B5EF4-FFF2-40B4-BE49-F238E27FC236}">
                <a16:creationId xmlns:a16="http://schemas.microsoft.com/office/drawing/2014/main" id="{4E1DF4B6-B23B-A01C-9C25-A546911F8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70" y="3011053"/>
            <a:ext cx="1916102" cy="191610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D5AAEAB-998A-C4EA-E52E-817ECB0BD8DB}"/>
              </a:ext>
            </a:extLst>
          </p:cNvPr>
          <p:cNvSpPr txBox="1"/>
          <p:nvPr/>
        </p:nvSpPr>
        <p:spPr>
          <a:xfrm>
            <a:off x="2241769" y="3792720"/>
            <a:ext cx="2819854" cy="584775"/>
          </a:xfrm>
          <a:prstGeom prst="rect">
            <a:avLst/>
          </a:prstGeom>
          <a:noFill/>
        </p:spPr>
        <p:txBody>
          <a:bodyPr wrap="square">
            <a:spAutoFit/>
          </a:bodyPr>
          <a:lstStyle/>
          <a:p>
            <a:r>
              <a:rPr lang="en-US" altLang="ko-KR" sz="1600" dirty="0">
                <a:solidFill>
                  <a:srgbClr val="374151"/>
                </a:solidFill>
                <a:latin typeface="Söhne"/>
              </a:rPr>
              <a:t>Ex) </a:t>
            </a:r>
            <a:r>
              <a:rPr lang="ko-KR" altLang="en-US" sz="1600" dirty="0">
                <a:solidFill>
                  <a:srgbClr val="374151"/>
                </a:solidFill>
                <a:latin typeface="Söhne"/>
              </a:rPr>
              <a:t>자동차 엔진</a:t>
            </a:r>
            <a:endParaRPr lang="en-US" altLang="ko-KR" sz="1600" dirty="0">
              <a:solidFill>
                <a:srgbClr val="374151"/>
              </a:solidFill>
              <a:latin typeface="Söhne"/>
            </a:endParaRPr>
          </a:p>
          <a:p>
            <a:r>
              <a:rPr lang="en-US" altLang="ko-KR" sz="1600" dirty="0">
                <a:solidFill>
                  <a:srgbClr val="374151"/>
                </a:solidFill>
                <a:latin typeface="Söhne"/>
              </a:rPr>
              <a:t>       </a:t>
            </a:r>
            <a:r>
              <a:rPr lang="ko-KR" altLang="en-US" sz="1600" dirty="0">
                <a:solidFill>
                  <a:srgbClr val="374151"/>
                </a:solidFill>
                <a:latin typeface="Söhne"/>
              </a:rPr>
              <a:t>핸드폰 프로세서</a:t>
            </a:r>
            <a:endParaRPr lang="ko-KR" altLang="en-US" sz="1600" dirty="0"/>
          </a:p>
        </p:txBody>
      </p:sp>
      <p:sp>
        <p:nvSpPr>
          <p:cNvPr id="15" name="TextBox 14">
            <a:extLst>
              <a:ext uri="{FF2B5EF4-FFF2-40B4-BE49-F238E27FC236}">
                <a16:creationId xmlns:a16="http://schemas.microsoft.com/office/drawing/2014/main" id="{BBD7A112-C523-F892-9654-944BC6125539}"/>
              </a:ext>
            </a:extLst>
          </p:cNvPr>
          <p:cNvSpPr txBox="1"/>
          <p:nvPr/>
        </p:nvSpPr>
        <p:spPr>
          <a:xfrm>
            <a:off x="196549" y="5041512"/>
            <a:ext cx="8544036" cy="1569660"/>
          </a:xfrm>
          <a:prstGeom prst="rect">
            <a:avLst/>
          </a:prstGeom>
          <a:solidFill>
            <a:schemeClr val="bg1"/>
          </a:solidFill>
        </p:spPr>
        <p:txBody>
          <a:bodyPr wrap="square">
            <a:spAutoFit/>
          </a:bodyPr>
          <a:lstStyle/>
          <a:p>
            <a:r>
              <a:rPr lang="ko-KR" altLang="en-US" sz="1600" dirty="0">
                <a:solidFill>
                  <a:srgbClr val="374151"/>
                </a:solidFill>
                <a:latin typeface="Söhne"/>
              </a:rPr>
              <a:t>제품의 </a:t>
            </a:r>
            <a:r>
              <a:rPr lang="ko-KR" altLang="en-US" sz="1600" b="1" dirty="0">
                <a:solidFill>
                  <a:srgbClr val="C00000"/>
                </a:solidFill>
                <a:latin typeface="Söhne"/>
              </a:rPr>
              <a:t>전체적인 성능</a:t>
            </a:r>
            <a:r>
              <a:rPr lang="ko-KR" altLang="en-US" sz="1600" dirty="0">
                <a:solidFill>
                  <a:srgbClr val="374151"/>
                </a:solidFill>
                <a:latin typeface="Söhne"/>
              </a:rPr>
              <a:t>에 영향을 주는 핵심 부품 </a:t>
            </a:r>
            <a:br>
              <a:rPr lang="en-US" altLang="ko-KR" sz="1600" dirty="0">
                <a:solidFill>
                  <a:srgbClr val="374151"/>
                </a:solidFill>
                <a:latin typeface="Söhne"/>
              </a:rPr>
            </a:br>
            <a:r>
              <a:rPr lang="en-US" altLang="ko-KR" sz="1600" dirty="0">
                <a:solidFill>
                  <a:srgbClr val="374151"/>
                </a:solidFill>
                <a:latin typeface="Söhne"/>
              </a:rPr>
              <a:t> </a:t>
            </a:r>
            <a:r>
              <a:rPr lang="en-US" altLang="ko-KR" sz="1600" dirty="0">
                <a:solidFill>
                  <a:srgbClr val="374151"/>
                </a:solidFill>
                <a:latin typeface="Söhne"/>
                <a:sym typeface="Wingdings" panose="05000000000000000000" pitchFamily="2" charset="2"/>
              </a:rPr>
              <a:t> </a:t>
            </a:r>
            <a:r>
              <a:rPr lang="ko-KR" altLang="en-US" sz="1600" dirty="0">
                <a:solidFill>
                  <a:srgbClr val="374151"/>
                </a:solidFill>
                <a:latin typeface="Söhne"/>
                <a:sym typeface="Wingdings" panose="05000000000000000000" pitchFamily="2" charset="2"/>
              </a:rPr>
              <a:t>여러 주변 모듈과의 연관성이 많음</a:t>
            </a:r>
            <a:r>
              <a:rPr lang="en-US" altLang="ko-KR" sz="1600" dirty="0">
                <a:solidFill>
                  <a:srgbClr val="374151"/>
                </a:solidFill>
                <a:latin typeface="Söhne"/>
                <a:sym typeface="Wingdings" panose="05000000000000000000" pitchFamily="2" charset="2"/>
              </a:rPr>
              <a:t>.</a:t>
            </a:r>
            <a:br>
              <a:rPr lang="en-US" altLang="ko-KR" sz="1600" b="1" dirty="0">
                <a:solidFill>
                  <a:srgbClr val="374151"/>
                </a:solidFill>
                <a:latin typeface="Söhne"/>
                <a:sym typeface="Wingdings" panose="05000000000000000000" pitchFamily="2" charset="2"/>
              </a:rPr>
            </a:br>
            <a:br>
              <a:rPr lang="en-US" altLang="ko-KR" sz="1600" b="1" dirty="0">
                <a:solidFill>
                  <a:srgbClr val="374151"/>
                </a:solidFill>
                <a:latin typeface="Söhne"/>
              </a:rPr>
            </a:br>
            <a:r>
              <a:rPr lang="ko-KR" altLang="en-US" sz="1600" b="1" dirty="0">
                <a:solidFill>
                  <a:srgbClr val="C00000"/>
                </a:solidFill>
                <a:latin typeface="Söhne"/>
              </a:rPr>
              <a:t>구조가 복잡해 세부 변경이 상대적으로 어려움 </a:t>
            </a:r>
            <a:r>
              <a:rPr lang="en-US" altLang="ko-KR" sz="1600" dirty="0">
                <a:latin typeface="Söhne"/>
              </a:rPr>
              <a:t>[</a:t>
            </a:r>
            <a:r>
              <a:rPr lang="ko-KR" altLang="en-US" sz="1600" dirty="0">
                <a:latin typeface="Söhne"/>
              </a:rPr>
              <a:t>우선적으로 선별되어야 함</a:t>
            </a:r>
            <a:r>
              <a:rPr lang="en-US" altLang="ko-KR" sz="1600" dirty="0">
                <a:latin typeface="Söhne"/>
              </a:rPr>
              <a:t>]</a:t>
            </a:r>
            <a:br>
              <a:rPr lang="en-US" altLang="ko-KR" sz="1600" b="1" dirty="0">
                <a:latin typeface="Söhne"/>
              </a:rPr>
            </a:br>
            <a:endParaRPr lang="en-US" altLang="ko-KR" sz="1600" b="1" dirty="0">
              <a:latin typeface="Söhne"/>
            </a:endParaRPr>
          </a:p>
          <a:p>
            <a:r>
              <a:rPr lang="en-US" altLang="ko-KR" sz="1600" b="1" dirty="0">
                <a:latin typeface="Söhne"/>
                <a:sym typeface="Wingdings" panose="05000000000000000000" pitchFamily="2" charset="2"/>
              </a:rPr>
              <a:t>  Core + peripheral</a:t>
            </a:r>
            <a:r>
              <a:rPr lang="ko-KR" altLang="en-US" sz="1600" b="1" dirty="0">
                <a:latin typeface="Söhne"/>
                <a:sym typeface="Wingdings" panose="05000000000000000000" pitchFamily="2" charset="2"/>
              </a:rPr>
              <a:t>로 </a:t>
            </a:r>
            <a:r>
              <a:rPr lang="en-US" altLang="ko-KR" sz="1600" b="1" dirty="0">
                <a:latin typeface="Söhne"/>
                <a:sym typeface="Wingdings" panose="05000000000000000000" pitchFamily="2" charset="2"/>
              </a:rPr>
              <a:t>module</a:t>
            </a:r>
            <a:r>
              <a:rPr lang="ko-KR" altLang="en-US" sz="1600" b="1" dirty="0">
                <a:latin typeface="Söhne"/>
                <a:sym typeface="Wingdings" panose="05000000000000000000" pitchFamily="2" charset="2"/>
              </a:rPr>
              <a:t>을 정의하고</a:t>
            </a:r>
            <a:r>
              <a:rPr lang="en-US" altLang="ko-KR" sz="1600" b="1" dirty="0">
                <a:latin typeface="Söhne"/>
                <a:sym typeface="Wingdings" panose="05000000000000000000" pitchFamily="2" charset="2"/>
              </a:rPr>
              <a:t>, </a:t>
            </a:r>
            <a:r>
              <a:rPr lang="ko-KR" altLang="en-US" sz="1600" b="1" dirty="0">
                <a:latin typeface="Söhne"/>
                <a:sym typeface="Wingdings" panose="05000000000000000000" pitchFamily="2" charset="2"/>
              </a:rPr>
              <a:t>이에 따른 순차적인 </a:t>
            </a:r>
            <a:r>
              <a:rPr lang="en-US" altLang="ko-KR" sz="1600" b="1" dirty="0">
                <a:latin typeface="Söhne"/>
                <a:sym typeface="Wingdings" panose="05000000000000000000" pitchFamily="2" charset="2"/>
              </a:rPr>
              <a:t>module selection </a:t>
            </a:r>
            <a:r>
              <a:rPr lang="ko-KR" altLang="en-US" sz="1600" b="1" dirty="0">
                <a:latin typeface="Söhne"/>
                <a:sym typeface="Wingdings" panose="05000000000000000000" pitchFamily="2" charset="2"/>
              </a:rPr>
              <a:t>문제가 필요</a:t>
            </a:r>
            <a:endParaRPr lang="en-US" altLang="ko-KR" sz="1600" b="1" dirty="0">
              <a:latin typeface="Söhne"/>
            </a:endParaRPr>
          </a:p>
        </p:txBody>
      </p:sp>
      <p:sp>
        <p:nvSpPr>
          <p:cNvPr id="16" name="TextBox 15">
            <a:extLst>
              <a:ext uri="{FF2B5EF4-FFF2-40B4-BE49-F238E27FC236}">
                <a16:creationId xmlns:a16="http://schemas.microsoft.com/office/drawing/2014/main" id="{4AE34A5A-AF2C-F1B5-5778-6C9C3E36F5C7}"/>
              </a:ext>
            </a:extLst>
          </p:cNvPr>
          <p:cNvSpPr txBox="1"/>
          <p:nvPr/>
        </p:nvSpPr>
        <p:spPr>
          <a:xfrm>
            <a:off x="5350076" y="1650484"/>
            <a:ext cx="3390509" cy="584775"/>
          </a:xfrm>
          <a:prstGeom prst="rect">
            <a:avLst/>
          </a:prstGeom>
          <a:solidFill>
            <a:schemeClr val="bg1"/>
          </a:solidFill>
        </p:spPr>
        <p:txBody>
          <a:bodyPr wrap="square">
            <a:spAutoFit/>
          </a:bodyPr>
          <a:lstStyle/>
          <a:p>
            <a:r>
              <a:rPr lang="en-US" altLang="ko-KR" sz="1600" b="1" dirty="0">
                <a:solidFill>
                  <a:srgbClr val="374151"/>
                </a:solidFill>
                <a:latin typeface="Söhne"/>
              </a:rPr>
              <a:t>: core module</a:t>
            </a:r>
            <a:r>
              <a:rPr lang="ko-KR" altLang="en-US" sz="1600" b="1" dirty="0">
                <a:solidFill>
                  <a:srgbClr val="374151"/>
                </a:solidFill>
                <a:latin typeface="Söhne"/>
              </a:rPr>
              <a:t>을 지원 </a:t>
            </a:r>
            <a:r>
              <a:rPr lang="en-US" altLang="ko-KR" sz="1600" b="1" dirty="0">
                <a:solidFill>
                  <a:srgbClr val="374151"/>
                </a:solidFill>
                <a:latin typeface="Söhne"/>
              </a:rPr>
              <a:t>+ Customized</a:t>
            </a:r>
            <a:r>
              <a:rPr lang="ko-KR" altLang="en-US" sz="1600" b="1" dirty="0">
                <a:solidFill>
                  <a:srgbClr val="374151"/>
                </a:solidFill>
                <a:latin typeface="Söhne"/>
              </a:rPr>
              <a:t>을 통해 </a:t>
            </a:r>
            <a:r>
              <a:rPr lang="en-US" altLang="ko-KR" sz="1600" b="1" dirty="0">
                <a:solidFill>
                  <a:srgbClr val="374151"/>
                </a:solidFill>
                <a:latin typeface="Söhne"/>
              </a:rPr>
              <a:t>market segment</a:t>
            </a:r>
            <a:r>
              <a:rPr lang="ko-KR" altLang="en-US" sz="1600" b="1" dirty="0">
                <a:solidFill>
                  <a:srgbClr val="374151"/>
                </a:solidFill>
                <a:latin typeface="Söhne"/>
              </a:rPr>
              <a:t>을 공략</a:t>
            </a:r>
            <a:endParaRPr lang="en-US" altLang="ko-KR" sz="1600" b="1" dirty="0">
              <a:solidFill>
                <a:srgbClr val="C00000"/>
              </a:solidFill>
              <a:latin typeface="Söhne"/>
            </a:endParaRPr>
          </a:p>
        </p:txBody>
      </p:sp>
      <p:sp>
        <p:nvSpPr>
          <p:cNvPr id="17" name="제목 1">
            <a:extLst>
              <a:ext uri="{FF2B5EF4-FFF2-40B4-BE49-F238E27FC236}">
                <a16:creationId xmlns:a16="http://schemas.microsoft.com/office/drawing/2014/main" id="{B170D6F7-4EDD-4866-A9FE-B9CCDB9B7D30}"/>
              </a:ext>
            </a:extLst>
          </p:cNvPr>
          <p:cNvSpPr txBox="1">
            <a:spLocks/>
          </p:cNvSpPr>
          <p:nvPr/>
        </p:nvSpPr>
        <p:spPr>
          <a:xfrm>
            <a:off x="178763" y="109308"/>
            <a:ext cx="8579608" cy="58690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100000"/>
              </a:lnSpc>
              <a:spcBef>
                <a:spcPct val="0"/>
              </a:spcBef>
              <a:buNone/>
              <a:defRPr sz="3200" b="1" kern="1200" spc="-40" baseline="0">
                <a:solidFill>
                  <a:schemeClr val="tx1"/>
                </a:solidFill>
                <a:latin typeface="+mj-lt"/>
                <a:ea typeface="+mj-ea"/>
                <a:cs typeface="+mj-cs"/>
              </a:defRPr>
            </a:lvl1pPr>
          </a:lstStyle>
          <a:p>
            <a:r>
              <a:rPr lang="en-US" altLang="ko-KR" b="0" dirty="0"/>
              <a:t>Electronic product’s module selection with dividing into core and peripheral</a:t>
            </a:r>
            <a:endParaRPr lang="ko-KR" altLang="en-US" dirty="0"/>
          </a:p>
        </p:txBody>
      </p:sp>
      <p:pic>
        <p:nvPicPr>
          <p:cNvPr id="20" name="그림 19">
            <a:extLst>
              <a:ext uri="{FF2B5EF4-FFF2-40B4-BE49-F238E27FC236}">
                <a16:creationId xmlns:a16="http://schemas.microsoft.com/office/drawing/2014/main" id="{1B503DE3-4346-FAF5-CF73-4F6EEF0530A2}"/>
              </a:ext>
            </a:extLst>
          </p:cNvPr>
          <p:cNvPicPr>
            <a:picLocks noChangeAspect="1"/>
          </p:cNvPicPr>
          <p:nvPr/>
        </p:nvPicPr>
        <p:blipFill>
          <a:blip r:embed="rId5"/>
          <a:stretch>
            <a:fillRect/>
          </a:stretch>
        </p:blipFill>
        <p:spPr>
          <a:xfrm>
            <a:off x="0" y="-1413937"/>
            <a:ext cx="2197667" cy="1338554"/>
          </a:xfrm>
          <a:prstGeom prst="rect">
            <a:avLst/>
          </a:prstGeom>
        </p:spPr>
      </p:pic>
    </p:spTree>
    <p:extLst>
      <p:ext uri="{BB962C8B-B14F-4D97-AF65-F5344CB8AC3E}">
        <p14:creationId xmlns:p14="http://schemas.microsoft.com/office/powerpoint/2010/main" val="3116065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2023. 2. 2.</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20</a:t>
            </a:fld>
            <a:endParaRPr lang="ko-KR" altLang="en-US" dirty="0"/>
          </a:p>
        </p:txBody>
      </p:sp>
      <p:pic>
        <p:nvPicPr>
          <p:cNvPr id="4" name="그림 3">
            <a:extLst>
              <a:ext uri="{FF2B5EF4-FFF2-40B4-BE49-F238E27FC236}">
                <a16:creationId xmlns:a16="http://schemas.microsoft.com/office/drawing/2014/main" id="{2D909610-33BF-17F7-0E0D-17D831777FB5}"/>
              </a:ext>
            </a:extLst>
          </p:cNvPr>
          <p:cNvPicPr>
            <a:picLocks noChangeAspect="1"/>
          </p:cNvPicPr>
          <p:nvPr/>
        </p:nvPicPr>
        <p:blipFill>
          <a:blip r:embed="rId2"/>
          <a:stretch>
            <a:fillRect/>
          </a:stretch>
        </p:blipFill>
        <p:spPr>
          <a:xfrm>
            <a:off x="1970684" y="1352471"/>
            <a:ext cx="4891798" cy="2496620"/>
          </a:xfrm>
          <a:prstGeom prst="rect">
            <a:avLst/>
          </a:prstGeom>
        </p:spPr>
      </p:pic>
      <p:sp>
        <p:nvSpPr>
          <p:cNvPr id="5" name="TextBox 4">
            <a:extLst>
              <a:ext uri="{FF2B5EF4-FFF2-40B4-BE49-F238E27FC236}">
                <a16:creationId xmlns:a16="http://schemas.microsoft.com/office/drawing/2014/main" id="{42D471D1-4488-2860-0DC8-8C52F9612C3E}"/>
              </a:ext>
            </a:extLst>
          </p:cNvPr>
          <p:cNvSpPr txBox="1"/>
          <p:nvPr/>
        </p:nvSpPr>
        <p:spPr>
          <a:xfrm>
            <a:off x="361740" y="132855"/>
            <a:ext cx="7801495" cy="984885"/>
          </a:xfrm>
          <a:prstGeom prst="rect">
            <a:avLst/>
          </a:prstGeom>
          <a:noFill/>
        </p:spPr>
        <p:txBody>
          <a:bodyPr wrap="none" lIns="0" tIns="0" rIns="0" bIns="0" rtlCol="0">
            <a:spAutoFit/>
          </a:bodyPr>
          <a:lstStyle/>
          <a:p>
            <a:pPr algn="l"/>
            <a:r>
              <a:rPr kumimoji="1" lang="en-US" altLang="ko-Kore-KR" sz="3200" spc="-40" dirty="0">
                <a:latin typeface="+mn-ea"/>
              </a:rPr>
              <a:t>Module selection {module </a:t>
            </a:r>
            <a:r>
              <a:rPr kumimoji="1" lang="ko-Kore-KR" altLang="en-US" sz="3200" spc="-40" dirty="0">
                <a:latin typeface="+mn-ea"/>
              </a:rPr>
              <a:t>선택</a:t>
            </a:r>
            <a:r>
              <a:rPr kumimoji="1" lang="en-US" altLang="ko-Kore-KR" sz="3200" spc="-40" dirty="0">
                <a:latin typeface="+mn-ea"/>
              </a:rPr>
              <a:t>}</a:t>
            </a:r>
          </a:p>
          <a:p>
            <a:pPr algn="l"/>
            <a:r>
              <a:rPr kumimoji="1" lang="en-US" altLang="ko-Kore-KR" sz="3200" spc="-40" dirty="0">
                <a:latin typeface="+mn-ea"/>
              </a:rPr>
              <a:t>module configuration {module</a:t>
            </a:r>
            <a:r>
              <a:rPr kumimoji="1" lang="ko-Kore-KR" altLang="en-US" sz="3200" spc="-40" dirty="0">
                <a:latin typeface="+mn-ea"/>
              </a:rPr>
              <a:t> </a:t>
            </a:r>
            <a:r>
              <a:rPr kumimoji="1" lang="en-US" altLang="ko-Kore-KR" sz="3200" spc="-40" dirty="0">
                <a:latin typeface="+mn-ea"/>
              </a:rPr>
              <a:t>f</a:t>
            </a:r>
            <a:r>
              <a:rPr kumimoji="1" lang="en-US" altLang="ko-KR" sz="3200" spc="-40" dirty="0">
                <a:latin typeface="+mn-ea"/>
              </a:rPr>
              <a:t>ine tuning}</a:t>
            </a:r>
            <a:endParaRPr kumimoji="1" lang="ko-Kore-KR" altLang="en-US" sz="3200" spc="-40" dirty="0">
              <a:latin typeface="+mn-ea"/>
            </a:endParaRPr>
          </a:p>
        </p:txBody>
      </p:sp>
      <p:pic>
        <p:nvPicPr>
          <p:cNvPr id="7" name="그림 6">
            <a:extLst>
              <a:ext uri="{FF2B5EF4-FFF2-40B4-BE49-F238E27FC236}">
                <a16:creationId xmlns:a16="http://schemas.microsoft.com/office/drawing/2014/main" id="{E1974509-D205-58A1-F49F-CA63ED7E4F31}"/>
              </a:ext>
            </a:extLst>
          </p:cNvPr>
          <p:cNvPicPr>
            <a:picLocks noChangeAspect="1"/>
          </p:cNvPicPr>
          <p:nvPr/>
        </p:nvPicPr>
        <p:blipFill>
          <a:blip r:embed="rId3"/>
          <a:stretch>
            <a:fillRect/>
          </a:stretch>
        </p:blipFill>
        <p:spPr>
          <a:xfrm>
            <a:off x="2244884" y="4083823"/>
            <a:ext cx="4343398" cy="2409091"/>
          </a:xfrm>
          <a:prstGeom prst="rect">
            <a:avLst/>
          </a:prstGeom>
        </p:spPr>
      </p:pic>
    </p:spTree>
    <p:extLst>
      <p:ext uri="{BB962C8B-B14F-4D97-AF65-F5344CB8AC3E}">
        <p14:creationId xmlns:p14="http://schemas.microsoft.com/office/powerpoint/2010/main" val="32547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2023. 2. 2.</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21</a:t>
            </a:fld>
            <a:endParaRPr lang="ko-KR" altLang="en-US" dirty="0"/>
          </a:p>
        </p:txBody>
      </p:sp>
      <p:sp>
        <p:nvSpPr>
          <p:cNvPr id="5" name="TextBox 4">
            <a:extLst>
              <a:ext uri="{FF2B5EF4-FFF2-40B4-BE49-F238E27FC236}">
                <a16:creationId xmlns:a16="http://schemas.microsoft.com/office/drawing/2014/main" id="{42D471D1-4488-2860-0DC8-8C52F9612C3E}"/>
              </a:ext>
            </a:extLst>
          </p:cNvPr>
          <p:cNvSpPr txBox="1"/>
          <p:nvPr/>
        </p:nvSpPr>
        <p:spPr>
          <a:xfrm>
            <a:off x="180934" y="163000"/>
            <a:ext cx="5665333" cy="276999"/>
          </a:xfrm>
          <a:prstGeom prst="rect">
            <a:avLst/>
          </a:prstGeom>
          <a:noFill/>
        </p:spPr>
        <p:txBody>
          <a:bodyPr wrap="none" lIns="0" tIns="0" rIns="0" bIns="0" rtlCol="0">
            <a:spAutoFit/>
          </a:bodyPr>
          <a:lstStyle/>
          <a:p>
            <a:pPr algn="l"/>
            <a:r>
              <a:rPr kumimoji="1" lang="en-US" altLang="ko-Kore-KR" spc="-40" dirty="0">
                <a:latin typeface="+mn-ea"/>
              </a:rPr>
              <a:t>Modular design</a:t>
            </a:r>
            <a:r>
              <a:rPr kumimoji="1" lang="ko-Kore-KR" altLang="en-US" spc="-40" dirty="0">
                <a:latin typeface="+mn-ea"/>
              </a:rPr>
              <a:t>을 통해 각 </a:t>
            </a:r>
            <a:r>
              <a:rPr kumimoji="1" lang="en-US" altLang="ko-Kore-KR" spc="-40" dirty="0">
                <a:latin typeface="+mn-ea"/>
              </a:rPr>
              <a:t>m</a:t>
            </a:r>
            <a:r>
              <a:rPr kumimoji="1" lang="en-US" altLang="ko-KR" spc="-40" dirty="0">
                <a:latin typeface="+mn-ea"/>
              </a:rPr>
              <a:t>odule</a:t>
            </a:r>
            <a:r>
              <a:rPr kumimoji="1" lang="ko-KR" altLang="en-US" spc="-40" dirty="0">
                <a:latin typeface="+mn-ea"/>
              </a:rPr>
              <a:t>을 </a:t>
            </a:r>
            <a:r>
              <a:rPr kumimoji="1" lang="en-US" altLang="ko-KR" spc="-40" dirty="0">
                <a:latin typeface="+mn-ea"/>
              </a:rPr>
              <a:t>supplier </a:t>
            </a:r>
            <a:r>
              <a:rPr kumimoji="1" lang="ko-KR" altLang="en-US" spc="-40" dirty="0">
                <a:latin typeface="+mn-ea"/>
              </a:rPr>
              <a:t>에게 맡김</a:t>
            </a:r>
            <a:r>
              <a:rPr kumimoji="1" lang="en-US" altLang="ko-KR" spc="-40" dirty="0">
                <a:latin typeface="+mn-ea"/>
              </a:rPr>
              <a:t>.</a:t>
            </a:r>
            <a:endParaRPr kumimoji="1" lang="ko-Kore-KR" altLang="en-US" spc="-40" dirty="0">
              <a:latin typeface="+mn-ea"/>
            </a:endParaRPr>
          </a:p>
        </p:txBody>
      </p:sp>
      <p:sp>
        <p:nvSpPr>
          <p:cNvPr id="6" name="TextBox 5">
            <a:extLst>
              <a:ext uri="{FF2B5EF4-FFF2-40B4-BE49-F238E27FC236}">
                <a16:creationId xmlns:a16="http://schemas.microsoft.com/office/drawing/2014/main" id="{7820710C-1C04-CED5-E675-73EFD6B68756}"/>
              </a:ext>
            </a:extLst>
          </p:cNvPr>
          <p:cNvSpPr txBox="1"/>
          <p:nvPr/>
        </p:nvSpPr>
        <p:spPr>
          <a:xfrm flipH="1">
            <a:off x="180934" y="671716"/>
            <a:ext cx="9369706" cy="6924973"/>
          </a:xfrm>
          <a:prstGeom prst="rect">
            <a:avLst/>
          </a:prstGeom>
          <a:noFill/>
        </p:spPr>
        <p:txBody>
          <a:bodyPr wrap="square" lIns="0" tIns="0" rIns="0" bIns="0" rtlCol="0">
            <a:spAutoFit/>
          </a:bodyPr>
          <a:lstStyle/>
          <a:p>
            <a:pPr algn="l"/>
            <a:r>
              <a:rPr kumimoji="1" lang="ko-Kore-KR" altLang="en-US" spc="-40" dirty="0">
                <a:latin typeface="+mn-ea"/>
              </a:rPr>
              <a:t>각 모듈 별로 여러가지 </a:t>
            </a:r>
            <a:r>
              <a:rPr kumimoji="1" lang="en-US" altLang="ko-Kore-KR" spc="-40" dirty="0">
                <a:latin typeface="+mn-ea"/>
              </a:rPr>
              <a:t>t</a:t>
            </a:r>
            <a:r>
              <a:rPr kumimoji="1" lang="en-US" altLang="ko-KR" spc="-40" dirty="0">
                <a:latin typeface="+mn-ea"/>
              </a:rPr>
              <a:t>ype </a:t>
            </a:r>
            <a:r>
              <a:rPr kumimoji="1" lang="ko-KR" altLang="en-US" spc="-40" dirty="0">
                <a:latin typeface="+mn-ea"/>
              </a:rPr>
              <a:t>및 </a:t>
            </a:r>
            <a:r>
              <a:rPr kumimoji="1" lang="en-US" altLang="ko-KR" spc="-40" dirty="0">
                <a:latin typeface="+mn-ea"/>
              </a:rPr>
              <a:t>instances</a:t>
            </a:r>
            <a:r>
              <a:rPr kumimoji="1" lang="ko-KR" altLang="en-US" spc="-40" dirty="0">
                <a:latin typeface="+mn-ea"/>
              </a:rPr>
              <a:t>가 존재</a:t>
            </a:r>
            <a:endParaRPr kumimoji="1" lang="en-US" altLang="ko-KR" spc="-40" dirty="0">
              <a:latin typeface="+mn-ea"/>
            </a:endParaRPr>
          </a:p>
          <a:p>
            <a:pPr algn="l"/>
            <a:r>
              <a:rPr kumimoji="1" lang="en-US" altLang="ko-Kore-KR" spc="-40" dirty="0">
                <a:latin typeface="+mn-ea"/>
              </a:rPr>
              <a:t>Instances : [performance </a:t>
            </a:r>
            <a:r>
              <a:rPr kumimoji="1" lang="ko-Kore-KR" altLang="en-US" spc="-40" dirty="0">
                <a:latin typeface="+mn-ea"/>
              </a:rPr>
              <a:t>및 </a:t>
            </a:r>
            <a:r>
              <a:rPr kumimoji="1" lang="en-US" altLang="ko-Kore-KR" spc="-40" dirty="0">
                <a:latin typeface="+mn-ea"/>
              </a:rPr>
              <a:t>p</a:t>
            </a:r>
            <a:r>
              <a:rPr kumimoji="1" lang="en-US" altLang="ko-KR" spc="-40" dirty="0">
                <a:latin typeface="+mn-ea"/>
              </a:rPr>
              <a:t>arameter, type</a:t>
            </a:r>
            <a:r>
              <a:rPr kumimoji="1" lang="ko-KR" altLang="en-US" spc="-40" dirty="0">
                <a:latin typeface="+mn-ea"/>
              </a:rPr>
              <a:t>이 상이함</a:t>
            </a:r>
            <a:r>
              <a:rPr kumimoji="1" lang="en-US" altLang="ko-KR" spc="-40" dirty="0">
                <a:latin typeface="+mn-ea"/>
              </a:rPr>
              <a:t>]</a:t>
            </a:r>
          </a:p>
          <a:p>
            <a:pPr algn="l"/>
            <a:endParaRPr kumimoji="1" lang="en-US" altLang="ko-Kore-KR" spc="-40" dirty="0">
              <a:latin typeface="+mn-ea"/>
            </a:endParaRPr>
          </a:p>
          <a:p>
            <a:pPr algn="l"/>
            <a:r>
              <a:rPr kumimoji="1" lang="en-US" altLang="ko-Kore-KR" b="1" spc="-40" dirty="0">
                <a:latin typeface="+mn-ea"/>
              </a:rPr>
              <a:t>Module’s flexibility : </a:t>
            </a:r>
            <a:r>
              <a:rPr kumimoji="1" lang="ko-Kore-KR" altLang="en-US" b="1" spc="-40" dirty="0">
                <a:latin typeface="+mn-ea"/>
              </a:rPr>
              <a:t>모듈의 </a:t>
            </a:r>
            <a:r>
              <a:rPr kumimoji="1" lang="en-US" altLang="ko-Kore-KR" b="1" spc="-40" dirty="0">
                <a:latin typeface="+mn-ea"/>
              </a:rPr>
              <a:t>flexibility </a:t>
            </a:r>
            <a:r>
              <a:rPr kumimoji="1" lang="ko-Kore-KR" altLang="en-US" b="1" spc="-40" dirty="0">
                <a:latin typeface="+mn-ea"/>
              </a:rPr>
              <a:t>가 높을 수록</a:t>
            </a:r>
            <a:r>
              <a:rPr kumimoji="1" lang="en-US" altLang="ko-Kore-KR" b="1" spc="-40" dirty="0">
                <a:latin typeface="+mn-ea"/>
              </a:rPr>
              <a:t>, module instance </a:t>
            </a:r>
            <a:r>
              <a:rPr kumimoji="1" lang="ko-Kore-KR" altLang="en-US" b="1" spc="-40" dirty="0">
                <a:latin typeface="+mn-ea"/>
              </a:rPr>
              <a:t>에서의 </a:t>
            </a:r>
            <a:r>
              <a:rPr kumimoji="1" lang="en-US" altLang="ko-Kore-KR" b="1" spc="-40" dirty="0">
                <a:latin typeface="+mn-ea"/>
              </a:rPr>
              <a:t>f</a:t>
            </a:r>
            <a:r>
              <a:rPr kumimoji="1" lang="en-US" altLang="ko-KR" b="1" spc="-40" dirty="0">
                <a:latin typeface="+mn-ea"/>
              </a:rPr>
              <a:t>ine tuning</a:t>
            </a:r>
            <a:r>
              <a:rPr kumimoji="1" lang="ko-KR" altLang="en-US" b="1" spc="-40" dirty="0">
                <a:latin typeface="+mn-ea"/>
              </a:rPr>
              <a:t>이 능함</a:t>
            </a:r>
            <a:endParaRPr kumimoji="1" lang="en-US" altLang="ko-KR" b="1" spc="-40" dirty="0">
              <a:latin typeface="+mn-ea"/>
            </a:endParaRPr>
          </a:p>
          <a:p>
            <a:pPr algn="l"/>
            <a:endParaRPr kumimoji="1" lang="en-US" altLang="ko-KR" b="1" spc="-40" dirty="0">
              <a:latin typeface="+mn-ea"/>
            </a:endParaRPr>
          </a:p>
          <a:p>
            <a:pPr algn="l"/>
            <a:r>
              <a:rPr kumimoji="1" lang="en-US" altLang="ko-KR" sz="2400" b="1" spc="-40" dirty="0" err="1">
                <a:latin typeface="+mn-ea"/>
              </a:rPr>
              <a:t>Compatiblity</a:t>
            </a:r>
            <a:r>
              <a:rPr kumimoji="1" lang="ko-KR" altLang="en-US" sz="2400" b="1" spc="-40" dirty="0" err="1">
                <a:latin typeface="+mn-ea"/>
              </a:rPr>
              <a:t>를</a:t>
            </a:r>
            <a:r>
              <a:rPr kumimoji="1" lang="ko-KR" altLang="en-US" sz="2400" b="1" spc="-40" dirty="0">
                <a:latin typeface="+mn-ea"/>
              </a:rPr>
              <a:t> 먼저 좀 보자</a:t>
            </a:r>
            <a:r>
              <a:rPr kumimoji="1" lang="en-US" altLang="ko-KR" sz="2400" b="1" spc="-40" dirty="0">
                <a:latin typeface="+mn-ea"/>
              </a:rPr>
              <a:t>.</a:t>
            </a:r>
          </a:p>
          <a:p>
            <a:pPr marL="285750" indent="-285750" algn="l">
              <a:buFont typeface="Wingdings" pitchFamily="2" charset="2"/>
              <a:buChar char="è"/>
            </a:pPr>
            <a:r>
              <a:rPr kumimoji="1" lang="ko-Kore-KR" altLang="en-US" sz="2400" b="1" spc="-40" dirty="0">
                <a:latin typeface="+mn-ea"/>
                <a:sym typeface="Wingdings" pitchFamily="2" charset="2"/>
              </a:rPr>
              <a:t>사람들이 왜 덜했는지</a:t>
            </a:r>
            <a:r>
              <a:rPr kumimoji="1" lang="en-US" altLang="ko-Kore-KR" sz="2400" b="1" spc="-40" dirty="0">
                <a:latin typeface="+mn-ea"/>
                <a:sym typeface="Wingdings" pitchFamily="2" charset="2"/>
              </a:rPr>
              <a:t>. </a:t>
            </a:r>
            <a:r>
              <a:rPr kumimoji="1" lang="ko-Kore-KR" altLang="en-US" sz="2400" b="1" spc="-40" dirty="0">
                <a:latin typeface="+mn-ea"/>
                <a:sym typeface="Wingdings" pitchFamily="2" charset="2"/>
              </a:rPr>
              <a:t>어려우니까 안했다</a:t>
            </a:r>
            <a:r>
              <a:rPr kumimoji="1" lang="en-US" altLang="ko-Kore-KR" sz="2400" b="1" spc="-40" dirty="0">
                <a:latin typeface="+mn-ea"/>
                <a:sym typeface="Wingdings" pitchFamily="2" charset="2"/>
              </a:rPr>
              <a:t>. </a:t>
            </a:r>
            <a:r>
              <a:rPr kumimoji="1" lang="en-US" altLang="ko-KR" sz="2400" b="1" spc="-40" dirty="0">
                <a:latin typeface="+mn-ea"/>
                <a:sym typeface="Wingdings" pitchFamily="2" charset="2"/>
              </a:rPr>
              <a:t>[</a:t>
            </a:r>
            <a:r>
              <a:rPr kumimoji="1" lang="ko-KR" altLang="en-US" sz="2400" b="1" spc="-40" dirty="0">
                <a:latin typeface="+mn-ea"/>
                <a:sym typeface="Wingdings" pitchFamily="2" charset="2"/>
              </a:rPr>
              <a:t>고려가 쉽지 않았다</a:t>
            </a:r>
            <a:r>
              <a:rPr kumimoji="1" lang="en-US" altLang="ko-KR" sz="2400" b="1" spc="-40" dirty="0">
                <a:latin typeface="+mn-ea"/>
                <a:sym typeface="Wingdings" pitchFamily="2" charset="2"/>
              </a:rPr>
              <a:t>].</a:t>
            </a:r>
          </a:p>
          <a:p>
            <a:pPr marL="285750" indent="-285750" algn="l">
              <a:buFont typeface="Wingdings" pitchFamily="2" charset="2"/>
              <a:buChar char="è"/>
            </a:pPr>
            <a:r>
              <a:rPr kumimoji="1" lang="en-US" altLang="ko-KR" sz="2400" b="1" spc="-40" dirty="0" err="1">
                <a:latin typeface="+mn-ea"/>
                <a:sym typeface="Wingdings" pitchFamily="2" charset="2"/>
              </a:rPr>
              <a:t>Compatbility</a:t>
            </a:r>
            <a:r>
              <a:rPr kumimoji="1" lang="ko-KR" altLang="en-US" sz="2400" b="1" spc="-40" dirty="0" err="1">
                <a:latin typeface="+mn-ea"/>
                <a:sym typeface="Wingdings" pitchFamily="2" charset="2"/>
              </a:rPr>
              <a:t>를</a:t>
            </a:r>
            <a:r>
              <a:rPr kumimoji="1" lang="ko-KR" altLang="en-US" sz="2400" b="1" spc="-40" dirty="0">
                <a:latin typeface="+mn-ea"/>
                <a:sym typeface="Wingdings" pitchFamily="2" charset="2"/>
              </a:rPr>
              <a:t> </a:t>
            </a:r>
            <a:r>
              <a:rPr kumimoji="1" lang="en-US" altLang="ko-KR" sz="2400" b="1" spc="-40" dirty="0">
                <a:latin typeface="+mn-ea"/>
                <a:sym typeface="Wingdings" pitchFamily="2" charset="2"/>
              </a:rPr>
              <a:t>given , </a:t>
            </a:r>
            <a:r>
              <a:rPr kumimoji="1" lang="ko-KR" altLang="en-US" sz="2400" b="1" spc="-40" dirty="0">
                <a:latin typeface="+mn-ea"/>
                <a:sym typeface="Wingdings" pitchFamily="2" charset="2"/>
              </a:rPr>
              <a:t>하나로 넣을 수가 없더라</a:t>
            </a:r>
            <a:r>
              <a:rPr kumimoji="1" lang="en-US" altLang="ko-KR" sz="2400" b="1" spc="-40" dirty="0">
                <a:latin typeface="+mn-ea"/>
                <a:sym typeface="Wingdings" pitchFamily="2" charset="2"/>
              </a:rPr>
              <a:t>. [weight </a:t>
            </a:r>
            <a:r>
              <a:rPr kumimoji="1" lang="ko-KR" altLang="en-US" sz="2400" b="1" spc="-40" dirty="0">
                <a:latin typeface="+mn-ea"/>
                <a:sym typeface="Wingdings" pitchFamily="2" charset="2"/>
              </a:rPr>
              <a:t>로는 </a:t>
            </a:r>
            <a:r>
              <a:rPr kumimoji="1" lang="en-US" altLang="ko-KR" sz="2400" b="1" spc="-40" dirty="0">
                <a:latin typeface="+mn-ea"/>
                <a:sym typeface="Wingdings" pitchFamily="2" charset="2"/>
              </a:rPr>
              <a:t>x]</a:t>
            </a:r>
            <a:endParaRPr kumimoji="1" lang="en-US" altLang="ko-KR" b="1" spc="-40" dirty="0">
              <a:latin typeface="+mn-ea"/>
            </a:endParaRPr>
          </a:p>
          <a:p>
            <a:pPr algn="l"/>
            <a:endParaRPr kumimoji="1" lang="en-US" altLang="ko-Kore-KR" b="1" spc="-40" dirty="0">
              <a:latin typeface="+mn-ea"/>
            </a:endParaRPr>
          </a:p>
          <a:p>
            <a:pPr algn="l"/>
            <a:r>
              <a:rPr kumimoji="1" lang="en-US" altLang="ko-Kore-KR" spc="-40" dirty="0">
                <a:latin typeface="+mn-ea"/>
              </a:rPr>
              <a:t>Fine tuning</a:t>
            </a:r>
            <a:r>
              <a:rPr kumimoji="1" lang="ko-Kore-KR" altLang="en-US" spc="-40" dirty="0">
                <a:latin typeface="+mn-ea"/>
              </a:rPr>
              <a:t>을 통해 모듈간의 </a:t>
            </a:r>
            <a:r>
              <a:rPr kumimoji="1" lang="en-US" altLang="ko-Kore-KR" spc="-40" dirty="0">
                <a:latin typeface="+mn-ea"/>
              </a:rPr>
              <a:t>compatibility </a:t>
            </a:r>
            <a:r>
              <a:rPr kumimoji="1" lang="ko-Kore-KR" altLang="en-US" spc="-40" dirty="0">
                <a:latin typeface="+mn-ea"/>
              </a:rPr>
              <a:t>및 </a:t>
            </a:r>
            <a:r>
              <a:rPr kumimoji="1" lang="en-US" altLang="ko-Kore-KR" spc="-40" dirty="0">
                <a:latin typeface="+mn-ea"/>
              </a:rPr>
              <a:t>CR</a:t>
            </a:r>
            <a:r>
              <a:rPr kumimoji="1" lang="ko-Kore-KR" altLang="en-US" spc="-40" dirty="0">
                <a:latin typeface="+mn-ea"/>
              </a:rPr>
              <a:t>의 요구사항을 만족</a:t>
            </a:r>
            <a:r>
              <a:rPr kumimoji="1" lang="en-US" altLang="ko-Kore-KR" spc="-40" dirty="0">
                <a:latin typeface="+mn-ea"/>
              </a:rPr>
              <a:t>. </a:t>
            </a:r>
          </a:p>
          <a:p>
            <a:pPr algn="l"/>
            <a:r>
              <a:rPr kumimoji="1" lang="en-US" altLang="ko-KR" spc="-40" dirty="0">
                <a:latin typeface="+mn-ea"/>
                <a:sym typeface="Wingdings" pitchFamily="2" charset="2"/>
              </a:rPr>
              <a:t>  additional fine-tuning cost, possible with fine tuning</a:t>
            </a:r>
            <a:endParaRPr kumimoji="1" lang="en-US" altLang="ko-Kore-KR" spc="-40" dirty="0">
              <a:latin typeface="+mn-ea"/>
            </a:endParaRPr>
          </a:p>
          <a:p>
            <a:r>
              <a:rPr kumimoji="1" lang="en-US" altLang="ko-KR" spc="-40" dirty="0">
                <a:latin typeface="+mn-ea"/>
              </a:rPr>
              <a:t>Module instance</a:t>
            </a:r>
            <a:r>
              <a:rPr kumimoji="1" lang="ko-KR" altLang="en-US" spc="-40" dirty="0">
                <a:latin typeface="+mn-ea"/>
              </a:rPr>
              <a:t>을 통해 </a:t>
            </a:r>
            <a:r>
              <a:rPr kumimoji="1" lang="en-US" altLang="ko-Kore-KR" spc="-40" dirty="0">
                <a:latin typeface="+mn-ea"/>
              </a:rPr>
              <a:t>compatibility </a:t>
            </a:r>
            <a:r>
              <a:rPr kumimoji="1" lang="ko-Kore-KR" altLang="en-US" spc="-40" dirty="0">
                <a:latin typeface="+mn-ea"/>
              </a:rPr>
              <a:t>및 </a:t>
            </a:r>
            <a:r>
              <a:rPr kumimoji="1" lang="en-US" altLang="ko-Kore-KR" spc="-40" dirty="0">
                <a:latin typeface="+mn-ea"/>
              </a:rPr>
              <a:t>CR</a:t>
            </a:r>
            <a:r>
              <a:rPr kumimoji="1" lang="ko-Kore-KR" altLang="en-US" spc="-40" dirty="0">
                <a:latin typeface="+mn-ea"/>
              </a:rPr>
              <a:t>의 요구사항을 만족</a:t>
            </a:r>
            <a:r>
              <a:rPr kumimoji="1" lang="en-US" altLang="ko-Kore-KR" spc="-40" dirty="0">
                <a:latin typeface="+mn-ea"/>
              </a:rPr>
              <a:t>.</a:t>
            </a:r>
          </a:p>
          <a:p>
            <a:pPr algn="l"/>
            <a:endParaRPr kumimoji="1" lang="en-US" altLang="ko-Kore-KR" spc="-40" dirty="0">
              <a:latin typeface="+mn-ea"/>
            </a:endParaRPr>
          </a:p>
          <a:p>
            <a:pPr algn="l"/>
            <a:r>
              <a:rPr kumimoji="1" lang="ko-Kore-KR" altLang="en-US" spc="-40" dirty="0">
                <a:latin typeface="+mn-ea"/>
              </a:rPr>
              <a:t>각 모듈 </a:t>
            </a:r>
            <a:r>
              <a:rPr kumimoji="1" lang="en-US" altLang="ko-Kore-KR" spc="-40" dirty="0">
                <a:latin typeface="+mn-ea"/>
              </a:rPr>
              <a:t>instances </a:t>
            </a:r>
            <a:r>
              <a:rPr kumimoji="1" lang="ko-Kore-KR" altLang="en-US" spc="-40" dirty="0">
                <a:latin typeface="+mn-ea"/>
              </a:rPr>
              <a:t>들은 매우 상이하고 다양하게 존재</a:t>
            </a:r>
            <a:r>
              <a:rPr kumimoji="1" lang="en-US" altLang="ko-Kore-KR" spc="-40" dirty="0">
                <a:latin typeface="+mn-ea"/>
              </a:rPr>
              <a:t>.</a:t>
            </a:r>
          </a:p>
          <a:p>
            <a:pPr marL="285750" indent="-285750" algn="l">
              <a:buFont typeface="Wingdings" pitchFamily="2" charset="2"/>
              <a:buChar char="è"/>
            </a:pPr>
            <a:r>
              <a:rPr kumimoji="1" lang="ko-Kore-KR" altLang="en-US" spc="-40" dirty="0">
                <a:latin typeface="+mn-ea"/>
              </a:rPr>
              <a:t>이론적으로 가능한 갯수는 </a:t>
            </a:r>
            <a:r>
              <a:rPr kumimoji="1" lang="en-US" altLang="ko-Kore-KR" spc="-40" dirty="0">
                <a:latin typeface="+mn-ea"/>
              </a:rPr>
              <a:t>N</a:t>
            </a:r>
            <a:r>
              <a:rPr kumimoji="1" lang="en-US" altLang="ko-Kore-KR" spc="-40" baseline="-25000" dirty="0">
                <a:latin typeface="+mn-ea"/>
              </a:rPr>
              <a:t>1k</a:t>
            </a:r>
            <a:r>
              <a:rPr kumimoji="1" lang="en-US" altLang="ko-Kore-KR" spc="-40" dirty="0">
                <a:latin typeface="+mn-ea"/>
              </a:rPr>
              <a:t> * N</a:t>
            </a:r>
            <a:r>
              <a:rPr kumimoji="1" lang="en-US" altLang="ko-Kore-KR" spc="-40" baseline="-25000" dirty="0">
                <a:latin typeface="+mn-ea"/>
              </a:rPr>
              <a:t>2l</a:t>
            </a:r>
            <a:r>
              <a:rPr kumimoji="1" lang="en-US" altLang="ko-Kore-KR" spc="-40" dirty="0">
                <a:latin typeface="+mn-ea"/>
              </a:rPr>
              <a:t> * N</a:t>
            </a:r>
            <a:r>
              <a:rPr kumimoji="1" lang="en-US" altLang="ko-Kore-KR" spc="-40" baseline="-25000" dirty="0">
                <a:latin typeface="+mn-ea"/>
              </a:rPr>
              <a:t>3m</a:t>
            </a:r>
            <a:r>
              <a:rPr kumimoji="1" lang="en-US" altLang="ko-Kore-KR" spc="-40" dirty="0">
                <a:latin typeface="+mn-ea"/>
              </a:rPr>
              <a:t> * N</a:t>
            </a:r>
            <a:r>
              <a:rPr kumimoji="1" lang="en-US" altLang="ko-Kore-KR" spc="-40" baseline="-25000" dirty="0">
                <a:latin typeface="+mn-ea"/>
              </a:rPr>
              <a:t>4j</a:t>
            </a:r>
            <a:r>
              <a:rPr kumimoji="1" lang="en-US" altLang="ko-Kore-KR" spc="-40" dirty="0">
                <a:latin typeface="+mn-ea"/>
              </a:rPr>
              <a:t> * N</a:t>
            </a:r>
            <a:r>
              <a:rPr kumimoji="1" lang="en-US" altLang="ko-Kore-KR" spc="-40" baseline="-25000" dirty="0">
                <a:latin typeface="+mn-ea"/>
              </a:rPr>
              <a:t>1h</a:t>
            </a:r>
            <a:r>
              <a:rPr kumimoji="1" lang="en-US" altLang="ko-Kore-KR" spc="-40" dirty="0">
                <a:latin typeface="+mn-ea"/>
              </a:rPr>
              <a:t> * N</a:t>
            </a:r>
            <a:r>
              <a:rPr kumimoji="1" lang="en-US" altLang="ko-Kore-KR" spc="-40" baseline="-25000" dirty="0">
                <a:latin typeface="+mn-ea"/>
              </a:rPr>
              <a:t>1t </a:t>
            </a:r>
            <a:r>
              <a:rPr kumimoji="1" lang="ko-Kore-KR" altLang="en-US" spc="-40" dirty="0">
                <a:latin typeface="+mn-ea"/>
              </a:rPr>
              <a:t>등 매우 선지가 다양</a:t>
            </a:r>
            <a:endParaRPr kumimoji="1" lang="en-US" altLang="ko-Kore-KR" spc="-40" dirty="0">
              <a:latin typeface="+mn-ea"/>
            </a:endParaRPr>
          </a:p>
          <a:p>
            <a:pPr marL="285750" indent="-285750" algn="l">
              <a:buFont typeface="Wingdings" pitchFamily="2" charset="2"/>
              <a:buChar char="è"/>
            </a:pPr>
            <a:endParaRPr kumimoji="1" lang="en-US" altLang="ko-Kore-KR" spc="-40" dirty="0">
              <a:latin typeface="+mn-ea"/>
            </a:endParaRPr>
          </a:p>
          <a:p>
            <a:pPr algn="l"/>
            <a:endParaRPr kumimoji="1" lang="en-US" altLang="ko-Kore-KR" spc="-40" dirty="0">
              <a:latin typeface="+mn-ea"/>
            </a:endParaRPr>
          </a:p>
          <a:p>
            <a:pPr algn="l"/>
            <a:r>
              <a:rPr kumimoji="1" lang="ko-Kore-KR" altLang="en-US" spc="-40" dirty="0">
                <a:latin typeface="+mn-ea"/>
              </a:rPr>
              <a:t>회사는 어떤 모듈을 선택해야하는지에 대한 복잡성을 </a:t>
            </a:r>
            <a:r>
              <a:rPr kumimoji="1" lang="en-US" altLang="ko-Kore-KR" spc="-40" dirty="0">
                <a:latin typeface="+mn-ea"/>
              </a:rPr>
              <a:t>h</a:t>
            </a:r>
            <a:r>
              <a:rPr kumimoji="1" lang="en-US" altLang="ko-KR" spc="-40" dirty="0">
                <a:latin typeface="+mn-ea"/>
              </a:rPr>
              <a:t>andling </a:t>
            </a:r>
            <a:r>
              <a:rPr kumimoji="1" lang="ko-KR" altLang="en-US" spc="-40" dirty="0" err="1">
                <a:latin typeface="+mn-ea"/>
              </a:rPr>
              <a:t>해야한다</a:t>
            </a:r>
            <a:r>
              <a:rPr kumimoji="1" lang="en-US" altLang="ko-KR" spc="-40" dirty="0">
                <a:latin typeface="+mn-ea"/>
              </a:rPr>
              <a:t>.</a:t>
            </a:r>
          </a:p>
          <a:p>
            <a:pPr algn="l"/>
            <a:endParaRPr kumimoji="1" lang="en-US" altLang="ko-Kore-KR" spc="-40" dirty="0">
              <a:latin typeface="+mn-ea"/>
            </a:endParaRPr>
          </a:p>
          <a:p>
            <a:pPr algn="l"/>
            <a:r>
              <a:rPr kumimoji="1" lang="ko-Kore-KR" altLang="en-US" spc="-40" dirty="0">
                <a:latin typeface="+mn-ea"/>
              </a:rPr>
              <a:t>난 이 일련의 과정을 해결하기 위해</a:t>
            </a:r>
            <a:r>
              <a:rPr kumimoji="1" lang="en-US" altLang="ko-Kore-KR" spc="-40" dirty="0">
                <a:latin typeface="+mn-ea"/>
              </a:rPr>
              <a:t>, module selection + module config.</a:t>
            </a:r>
            <a:r>
              <a:rPr kumimoji="1" lang="ko-Kore-KR" altLang="en-US" spc="-40" dirty="0">
                <a:latin typeface="+mn-ea"/>
              </a:rPr>
              <a:t>의 </a:t>
            </a:r>
            <a:endParaRPr kumimoji="1" lang="en-US" altLang="ko-Kore-KR" spc="-40" dirty="0">
              <a:latin typeface="+mn-ea"/>
            </a:endParaRPr>
          </a:p>
          <a:p>
            <a:pPr algn="l"/>
            <a:r>
              <a:rPr kumimoji="1" lang="en-US" altLang="ko-Kore-KR" spc="-40" dirty="0">
                <a:latin typeface="+mn-ea"/>
              </a:rPr>
              <a:t>sequence</a:t>
            </a:r>
            <a:r>
              <a:rPr kumimoji="1" lang="ko-Kore-KR" altLang="en-US" spc="-40" dirty="0">
                <a:latin typeface="+mn-ea"/>
              </a:rPr>
              <a:t> 문제를 풀고 싶다</a:t>
            </a:r>
            <a:r>
              <a:rPr kumimoji="1" lang="en-US" altLang="ko-Kore-KR" spc="-40" dirty="0">
                <a:latin typeface="+mn-ea"/>
              </a:rPr>
              <a:t>.</a:t>
            </a:r>
          </a:p>
          <a:p>
            <a:pPr algn="l"/>
            <a:endParaRPr kumimoji="1" lang="en-US" altLang="ko-Kore-KR" spc="-40" dirty="0">
              <a:latin typeface="+mn-ea"/>
            </a:endParaRPr>
          </a:p>
          <a:p>
            <a:pPr algn="l"/>
            <a:r>
              <a:rPr kumimoji="1" lang="en-US" altLang="ko-Kore-KR" spc="-40" dirty="0">
                <a:latin typeface="+mn-ea"/>
              </a:rPr>
              <a:t>With GNN. </a:t>
            </a:r>
            <a:r>
              <a:rPr kumimoji="1" lang="ko-Kore-KR" altLang="en-US" spc="-40" dirty="0">
                <a:latin typeface="+mn-ea"/>
              </a:rPr>
              <a:t>주변 모듈의 관계를 통해 점차 특정 모듈을 바꿔나감</a:t>
            </a:r>
            <a:r>
              <a:rPr kumimoji="1" lang="en-US" altLang="ko-Kore-KR" spc="-40" dirty="0">
                <a:latin typeface="+mn-ea"/>
              </a:rPr>
              <a:t>.</a:t>
            </a:r>
          </a:p>
        </p:txBody>
      </p:sp>
    </p:spTree>
    <p:extLst>
      <p:ext uri="{BB962C8B-B14F-4D97-AF65-F5344CB8AC3E}">
        <p14:creationId xmlns:p14="http://schemas.microsoft.com/office/powerpoint/2010/main" val="1086072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B8AC341-87E8-942E-3B73-72ABF277ECDF}"/>
              </a:ext>
            </a:extLst>
          </p:cNvPr>
          <p:cNvSpPr>
            <a:spLocks noGrp="1"/>
          </p:cNvSpPr>
          <p:nvPr>
            <p:ph type="dt" sz="half" idx="10"/>
          </p:nvPr>
        </p:nvSpPr>
        <p:spPr/>
        <p:txBody>
          <a:bodyPr/>
          <a:lstStyle/>
          <a:p>
            <a:fld id="{53F8A0ED-9F90-4AAD-B365-1A0EB382082E}" type="datetime1">
              <a:rPr lang="ko-KR" altLang="en-US" smtClean="0"/>
              <a:t>2023. 2. 3.</a:t>
            </a:fld>
            <a:endParaRPr lang="ko-KR" altLang="en-US" dirty="0"/>
          </a:p>
        </p:txBody>
      </p:sp>
      <p:sp>
        <p:nvSpPr>
          <p:cNvPr id="3" name="슬라이드 번호 개체 틀 2">
            <a:extLst>
              <a:ext uri="{FF2B5EF4-FFF2-40B4-BE49-F238E27FC236}">
                <a16:creationId xmlns:a16="http://schemas.microsoft.com/office/drawing/2014/main" id="{015BB51B-30AF-A8EC-DC1D-23C45E9C8A92}"/>
              </a:ext>
            </a:extLst>
          </p:cNvPr>
          <p:cNvSpPr>
            <a:spLocks noGrp="1"/>
          </p:cNvSpPr>
          <p:nvPr>
            <p:ph type="sldNum" sz="quarter" idx="4"/>
          </p:nvPr>
        </p:nvSpPr>
        <p:spPr/>
        <p:txBody>
          <a:bodyPr/>
          <a:lstStyle/>
          <a:p>
            <a:fld id="{528F71E4-6861-4081-93F7-1CE13C0AE979}" type="slidenum">
              <a:rPr lang="ko-KR" altLang="en-US" smtClean="0"/>
              <a:pPr/>
              <a:t>22</a:t>
            </a:fld>
            <a:endParaRPr lang="ko-KR" altLang="en-US" dirty="0"/>
          </a:p>
        </p:txBody>
      </p:sp>
      <p:sp>
        <p:nvSpPr>
          <p:cNvPr id="4" name="TextBox 3">
            <a:extLst>
              <a:ext uri="{FF2B5EF4-FFF2-40B4-BE49-F238E27FC236}">
                <a16:creationId xmlns:a16="http://schemas.microsoft.com/office/drawing/2014/main" id="{D2D4D349-88FD-28CC-E6F7-5C7277E2E772}"/>
              </a:ext>
            </a:extLst>
          </p:cNvPr>
          <p:cNvSpPr txBox="1"/>
          <p:nvPr/>
        </p:nvSpPr>
        <p:spPr>
          <a:xfrm>
            <a:off x="256615" y="273133"/>
            <a:ext cx="9569607" cy="4924425"/>
          </a:xfrm>
          <a:prstGeom prst="rect">
            <a:avLst/>
          </a:prstGeom>
          <a:noFill/>
        </p:spPr>
        <p:txBody>
          <a:bodyPr wrap="none" lIns="0" tIns="0" rIns="0" bIns="0" rtlCol="0">
            <a:spAutoFit/>
          </a:bodyPr>
          <a:lstStyle/>
          <a:p>
            <a:pPr algn="l"/>
            <a:r>
              <a:rPr kumimoji="1" lang="en-US" altLang="ko-Kore-KR" sz="3200" b="1" spc="-40" dirty="0">
                <a:solidFill>
                  <a:srgbClr val="C00000"/>
                </a:solidFill>
                <a:latin typeface="+mn-ea"/>
              </a:rPr>
              <a:t>Compatibility : </a:t>
            </a:r>
            <a:r>
              <a:rPr kumimoji="1" lang="ko-Kore-KR" altLang="en-US" sz="3200" b="1" spc="-40" dirty="0">
                <a:solidFill>
                  <a:srgbClr val="C00000"/>
                </a:solidFill>
                <a:latin typeface="+mn-ea"/>
              </a:rPr>
              <a:t>고려</a:t>
            </a:r>
            <a:endParaRPr kumimoji="1" lang="en-US" altLang="ko-Kore-KR" sz="3200" b="1" spc="-40" dirty="0">
              <a:solidFill>
                <a:srgbClr val="C00000"/>
              </a:solidFill>
              <a:latin typeface="+mn-ea"/>
            </a:endParaRPr>
          </a:p>
          <a:p>
            <a:pPr algn="l"/>
            <a:endParaRPr kumimoji="1" lang="en-US" altLang="ko-Kore-KR" sz="3200" b="1" spc="-40" dirty="0">
              <a:latin typeface="+mn-ea"/>
            </a:endParaRPr>
          </a:p>
          <a:p>
            <a:pPr algn="l"/>
            <a:r>
              <a:rPr kumimoji="1" lang="en-US" altLang="ko-KR" sz="3200" b="1" spc="-40" dirty="0">
                <a:latin typeface="+mn-ea"/>
              </a:rPr>
              <a:t>1) </a:t>
            </a:r>
            <a:endParaRPr kumimoji="1" lang="en-US" altLang="ko-Kore-KR" sz="3200" b="1" spc="-40" dirty="0">
              <a:latin typeface="+mn-ea"/>
            </a:endParaRPr>
          </a:p>
          <a:p>
            <a:pPr algn="l"/>
            <a:r>
              <a:rPr kumimoji="1" lang="en-US" altLang="ko-KR" sz="3200" spc="-40" dirty="0">
                <a:latin typeface="+mn-ea"/>
              </a:rPr>
              <a:t>2) Sequencing </a:t>
            </a:r>
          </a:p>
          <a:p>
            <a:pPr algn="l"/>
            <a:endParaRPr kumimoji="1" lang="en-US" altLang="ko-KR" sz="3200" spc="-40" dirty="0">
              <a:latin typeface="+mn-ea"/>
            </a:endParaRPr>
          </a:p>
          <a:p>
            <a:pPr algn="l"/>
            <a:r>
              <a:rPr kumimoji="1" lang="en-US" altLang="ko-KR" sz="3200" spc="-40" dirty="0">
                <a:latin typeface="+mn-ea"/>
              </a:rPr>
              <a:t>[</a:t>
            </a:r>
            <a:r>
              <a:rPr kumimoji="1" lang="ko-KR" altLang="en-US" sz="3200" spc="-40" dirty="0" err="1">
                <a:latin typeface="+mn-ea"/>
              </a:rPr>
              <a:t>잘걸러내야하는거랑</a:t>
            </a:r>
            <a:r>
              <a:rPr kumimoji="1" lang="en-US" altLang="ko-KR" sz="3200" spc="-40" dirty="0">
                <a:latin typeface="+mn-ea"/>
              </a:rPr>
              <a:t>, </a:t>
            </a:r>
            <a:r>
              <a:rPr kumimoji="1" lang="ko-KR" altLang="en-US" sz="3200" spc="-40" dirty="0" err="1">
                <a:latin typeface="+mn-ea"/>
              </a:rPr>
              <a:t>못걸러내는것</a:t>
            </a:r>
            <a:r>
              <a:rPr kumimoji="1" lang="en-US" altLang="ko-KR" sz="3200" spc="-40" dirty="0">
                <a:latin typeface="+mn-ea"/>
              </a:rPr>
              <a:t>]</a:t>
            </a:r>
            <a:endParaRPr kumimoji="1" lang="en-US" altLang="ko-Kore-KR" sz="3200" spc="-40" dirty="0">
              <a:latin typeface="+mn-ea"/>
            </a:endParaRPr>
          </a:p>
          <a:p>
            <a:pPr algn="l"/>
            <a:r>
              <a:rPr kumimoji="1" lang="en-US" altLang="ko-KR" sz="3200" b="1" spc="-40" dirty="0">
                <a:latin typeface="+mn-ea"/>
              </a:rPr>
              <a:t>3</a:t>
            </a:r>
            <a:r>
              <a:rPr kumimoji="1" lang="en-US" altLang="ko-Kore-KR" sz="3200" b="1" spc="-40" dirty="0">
                <a:latin typeface="+mn-ea"/>
              </a:rPr>
              <a:t>)</a:t>
            </a:r>
            <a:r>
              <a:rPr kumimoji="1" lang="ko-Kore-KR" altLang="en-US" sz="3200" b="1" spc="-40" dirty="0">
                <a:latin typeface="+mn-ea"/>
              </a:rPr>
              <a:t> </a:t>
            </a:r>
            <a:r>
              <a:rPr kumimoji="1" lang="en-US" altLang="ko-Kore-KR" sz="3200" b="1" spc="-40" dirty="0">
                <a:latin typeface="+mn-ea"/>
              </a:rPr>
              <a:t>compatibility </a:t>
            </a:r>
            <a:r>
              <a:rPr kumimoji="1" lang="ko-Kore-KR" altLang="en-US" sz="3200" b="1" spc="-40" dirty="0">
                <a:latin typeface="+mn-ea"/>
              </a:rPr>
              <a:t>를 고려하니까 차후에 </a:t>
            </a:r>
            <a:r>
              <a:rPr kumimoji="1" lang="en-US" altLang="ko-Kore-KR" sz="3200" b="1" spc="-40" dirty="0">
                <a:latin typeface="+mn-ea"/>
              </a:rPr>
              <a:t>F</a:t>
            </a:r>
            <a:r>
              <a:rPr kumimoji="1" lang="en-US" altLang="ko-KR" sz="3200" b="1" spc="-40" dirty="0">
                <a:latin typeface="+mn-ea"/>
              </a:rPr>
              <a:t>ine –tuning</a:t>
            </a:r>
          </a:p>
          <a:p>
            <a:pPr algn="l"/>
            <a:endParaRPr kumimoji="1" lang="en-US" altLang="ko-Kore-KR" sz="3200" b="1" spc="-40" dirty="0">
              <a:latin typeface="+mn-ea"/>
            </a:endParaRPr>
          </a:p>
          <a:p>
            <a:pPr algn="l"/>
            <a:r>
              <a:rPr kumimoji="1" lang="en-US" altLang="ko-Kore-KR" sz="3200" b="1" spc="-40" dirty="0">
                <a:latin typeface="+mn-ea"/>
              </a:rPr>
              <a:t> </a:t>
            </a:r>
            <a:r>
              <a:rPr kumimoji="1" lang="en-US" altLang="ko-KR" sz="3200" b="1" spc="-40" dirty="0">
                <a:latin typeface="+mn-ea"/>
              </a:rPr>
              <a:t>[</a:t>
            </a:r>
            <a:r>
              <a:rPr kumimoji="1" lang="ko-KR" altLang="en-US" sz="3200" b="1" spc="-40" dirty="0">
                <a:latin typeface="+mn-ea"/>
              </a:rPr>
              <a:t>요러한 </a:t>
            </a:r>
            <a:r>
              <a:rPr kumimoji="1" lang="en-US" altLang="ko-KR" sz="3200" b="1" spc="-40" dirty="0">
                <a:latin typeface="+mn-ea"/>
              </a:rPr>
              <a:t>performance</a:t>
            </a:r>
            <a:r>
              <a:rPr kumimoji="1" lang="ko-KR" altLang="en-US" sz="3200" b="1" spc="-40" dirty="0" err="1">
                <a:latin typeface="+mn-ea"/>
              </a:rPr>
              <a:t>를</a:t>
            </a:r>
            <a:r>
              <a:rPr kumimoji="1" lang="ko-KR" altLang="en-US" sz="3200" b="1" spc="-40" dirty="0">
                <a:latin typeface="+mn-ea"/>
              </a:rPr>
              <a:t> 무엇으로 </a:t>
            </a:r>
            <a:r>
              <a:rPr kumimoji="1" lang="ko-KR" altLang="en-US" sz="3200" b="1" spc="-40" dirty="0" err="1">
                <a:latin typeface="+mn-ea"/>
              </a:rPr>
              <a:t>볼것인가</a:t>
            </a:r>
            <a:r>
              <a:rPr kumimoji="1" lang="en-US" altLang="ko-KR" sz="3200" b="1" spc="-40" dirty="0">
                <a:latin typeface="+mn-ea"/>
              </a:rPr>
              <a:t>]</a:t>
            </a:r>
          </a:p>
          <a:p>
            <a:pPr algn="l"/>
            <a:endParaRPr kumimoji="1" lang="en-US" altLang="ko-Kore-KR" sz="3200" b="1" spc="-40" dirty="0">
              <a:latin typeface="+mn-ea"/>
            </a:endParaRPr>
          </a:p>
        </p:txBody>
      </p:sp>
    </p:spTree>
    <p:extLst>
      <p:ext uri="{BB962C8B-B14F-4D97-AF65-F5344CB8AC3E}">
        <p14:creationId xmlns:p14="http://schemas.microsoft.com/office/powerpoint/2010/main" val="302273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F8D2027-4218-959E-FD63-D4B5F5A48AF2}"/>
              </a:ext>
            </a:extLst>
          </p:cNvPr>
          <p:cNvSpPr>
            <a:spLocks noGrp="1"/>
          </p:cNvSpPr>
          <p:nvPr>
            <p:ph type="dt" sz="half" idx="10"/>
          </p:nvPr>
        </p:nvSpPr>
        <p:spPr/>
        <p:txBody>
          <a:bodyPr/>
          <a:lstStyle/>
          <a:p>
            <a:fld id="{53F8A0ED-9F90-4AAD-B365-1A0EB382082E}" type="datetime1">
              <a:rPr lang="ko-KR" altLang="en-US" smtClean="0"/>
              <a:t>2023. 2. 1.</a:t>
            </a:fld>
            <a:endParaRPr lang="ko-KR" altLang="en-US" dirty="0"/>
          </a:p>
        </p:txBody>
      </p:sp>
      <p:sp>
        <p:nvSpPr>
          <p:cNvPr id="3" name="슬라이드 번호 개체 틀 2">
            <a:extLst>
              <a:ext uri="{FF2B5EF4-FFF2-40B4-BE49-F238E27FC236}">
                <a16:creationId xmlns:a16="http://schemas.microsoft.com/office/drawing/2014/main" id="{6BC4C1E9-4E29-B252-8DDF-34C929B3F618}"/>
              </a:ext>
            </a:extLst>
          </p:cNvPr>
          <p:cNvSpPr>
            <a:spLocks noGrp="1"/>
          </p:cNvSpPr>
          <p:nvPr>
            <p:ph type="sldNum" sz="quarter" idx="4"/>
          </p:nvPr>
        </p:nvSpPr>
        <p:spPr/>
        <p:txBody>
          <a:bodyPr/>
          <a:lstStyle/>
          <a:p>
            <a:fld id="{528F71E4-6861-4081-93F7-1CE13C0AE979}" type="slidenum">
              <a:rPr lang="ko-KR" altLang="en-US" smtClean="0"/>
              <a:pPr/>
              <a:t>3</a:t>
            </a:fld>
            <a:endParaRPr lang="ko-KR" altLang="en-US" dirty="0"/>
          </a:p>
        </p:txBody>
      </p:sp>
      <p:pic>
        <p:nvPicPr>
          <p:cNvPr id="4" name="그림 3">
            <a:extLst>
              <a:ext uri="{FF2B5EF4-FFF2-40B4-BE49-F238E27FC236}">
                <a16:creationId xmlns:a16="http://schemas.microsoft.com/office/drawing/2014/main" id="{DE6B0CDB-3B42-9A3B-8202-23DB7444FE0E}"/>
              </a:ext>
            </a:extLst>
          </p:cNvPr>
          <p:cNvPicPr>
            <a:picLocks noChangeAspect="1"/>
          </p:cNvPicPr>
          <p:nvPr/>
        </p:nvPicPr>
        <p:blipFill>
          <a:blip r:embed="rId3"/>
          <a:stretch>
            <a:fillRect/>
          </a:stretch>
        </p:blipFill>
        <p:spPr>
          <a:xfrm>
            <a:off x="595641" y="1665694"/>
            <a:ext cx="4255283" cy="3978516"/>
          </a:xfrm>
          <a:prstGeom prst="rect">
            <a:avLst/>
          </a:prstGeom>
        </p:spPr>
      </p:pic>
      <p:sp>
        <p:nvSpPr>
          <p:cNvPr id="6" name="TextBox 5">
            <a:extLst>
              <a:ext uri="{FF2B5EF4-FFF2-40B4-BE49-F238E27FC236}">
                <a16:creationId xmlns:a16="http://schemas.microsoft.com/office/drawing/2014/main" id="{5E585D4F-C7AF-CD6F-15C8-A18686AEEA51}"/>
              </a:ext>
            </a:extLst>
          </p:cNvPr>
          <p:cNvSpPr txBox="1"/>
          <p:nvPr/>
        </p:nvSpPr>
        <p:spPr>
          <a:xfrm>
            <a:off x="5348156" y="2249037"/>
            <a:ext cx="4074139" cy="2400657"/>
          </a:xfrm>
          <a:prstGeom prst="rect">
            <a:avLst/>
          </a:prstGeom>
          <a:noFill/>
        </p:spPr>
        <p:txBody>
          <a:bodyPr wrap="square">
            <a:spAutoFit/>
          </a:bodyPr>
          <a:lstStyle/>
          <a:p>
            <a:pPr marL="214313" indent="-214313">
              <a:buFontTx/>
              <a:buChar char="-"/>
            </a:pPr>
            <a:r>
              <a:rPr lang="en-US" altLang="ko-KR" b="1" dirty="0">
                <a:solidFill>
                  <a:srgbClr val="C00000"/>
                </a:solidFill>
                <a:latin typeface="Söhne"/>
              </a:rPr>
              <a:t>(1) physical limitations</a:t>
            </a:r>
          </a:p>
          <a:p>
            <a:r>
              <a:rPr lang="en-US" altLang="ko-KR" sz="1600" b="1" dirty="0">
                <a:solidFill>
                  <a:srgbClr val="374151"/>
                </a:solidFill>
                <a:latin typeface="Söhne"/>
              </a:rPr>
              <a:t>     </a:t>
            </a:r>
            <a:r>
              <a:rPr lang="en-US" altLang="ko-KR" sz="1600" dirty="0">
                <a:solidFill>
                  <a:srgbClr val="4D5156"/>
                </a:solidFill>
                <a:latin typeface="Apple SD Gothic Neo"/>
              </a:rPr>
              <a:t>form factor or interface</a:t>
            </a:r>
            <a:endParaRPr lang="en-US" altLang="ko-KR" sz="1600" b="1" dirty="0">
              <a:solidFill>
                <a:srgbClr val="374151"/>
              </a:solidFill>
              <a:latin typeface="Söhne"/>
            </a:endParaRPr>
          </a:p>
          <a:p>
            <a:r>
              <a:rPr lang="en-US" altLang="ko-KR" sz="1600" b="1" dirty="0">
                <a:solidFill>
                  <a:srgbClr val="C00000"/>
                </a:solidFill>
                <a:latin typeface="Söhne"/>
              </a:rPr>
              <a:t>- </a:t>
            </a:r>
            <a:r>
              <a:rPr lang="en-US" altLang="ko-KR" sz="1600" b="1" dirty="0">
                <a:solidFill>
                  <a:srgbClr val="374151"/>
                </a:solidFill>
                <a:latin typeface="Söhne"/>
              </a:rPr>
              <a:t>   </a:t>
            </a:r>
            <a:r>
              <a:rPr lang="en-US" altLang="ko-KR" b="1" dirty="0">
                <a:solidFill>
                  <a:srgbClr val="C00000"/>
                </a:solidFill>
                <a:latin typeface="Söhne"/>
              </a:rPr>
              <a:t>(2) electrical compatibility</a:t>
            </a:r>
            <a:endParaRPr lang="en-US" altLang="ko-KR" sz="1600" b="1" dirty="0">
              <a:solidFill>
                <a:srgbClr val="C00000"/>
              </a:solidFill>
              <a:latin typeface="Söhne"/>
            </a:endParaRPr>
          </a:p>
          <a:p>
            <a:r>
              <a:rPr lang="en-US" altLang="ko-KR" sz="1600" b="1" dirty="0">
                <a:solidFill>
                  <a:srgbClr val="374151"/>
                </a:solidFill>
                <a:latin typeface="Söhne"/>
              </a:rPr>
              <a:t>    </a:t>
            </a:r>
            <a:r>
              <a:rPr lang="en-US" altLang="ko-KR" sz="1600" dirty="0">
                <a:solidFill>
                  <a:srgbClr val="374151"/>
                </a:solidFill>
                <a:latin typeface="Söhne"/>
              </a:rPr>
              <a:t>different voltage or current requirements</a:t>
            </a:r>
            <a:endParaRPr lang="en-US" altLang="ko-KR" sz="1600" b="1" dirty="0">
              <a:solidFill>
                <a:srgbClr val="374151"/>
              </a:solidFill>
              <a:latin typeface="Söhne"/>
            </a:endParaRPr>
          </a:p>
          <a:p>
            <a:pPr marL="214313" indent="-214313">
              <a:buFontTx/>
              <a:buChar char="-"/>
            </a:pPr>
            <a:r>
              <a:rPr lang="en-US" altLang="ko-KR" b="1" dirty="0">
                <a:solidFill>
                  <a:srgbClr val="C00000"/>
                </a:solidFill>
                <a:latin typeface="Söhne"/>
              </a:rPr>
              <a:t>(3) performance requirements</a:t>
            </a:r>
            <a:br>
              <a:rPr lang="en-US" altLang="ko-KR" sz="1600" b="1" dirty="0">
                <a:solidFill>
                  <a:srgbClr val="374151"/>
                </a:solidFill>
                <a:latin typeface="Söhne"/>
              </a:rPr>
            </a:br>
            <a:r>
              <a:rPr lang="en-US" altLang="ko-KR" sz="1600" dirty="0">
                <a:solidFill>
                  <a:srgbClr val="374151"/>
                </a:solidFill>
                <a:latin typeface="Söhne"/>
              </a:rPr>
              <a:t>certain processing speed</a:t>
            </a:r>
            <a:br>
              <a:rPr lang="en-US" altLang="ko-KR" sz="1600" dirty="0">
                <a:solidFill>
                  <a:srgbClr val="374151"/>
                </a:solidFill>
                <a:latin typeface="Söhne"/>
              </a:rPr>
            </a:br>
            <a:r>
              <a:rPr lang="en-US" altLang="ko-KR" sz="1600" dirty="0">
                <a:solidFill>
                  <a:srgbClr val="374151"/>
                </a:solidFill>
                <a:latin typeface="Söhne"/>
              </a:rPr>
              <a:t>memory capacity</a:t>
            </a:r>
            <a:br>
              <a:rPr lang="en-US" altLang="ko-KR" sz="1600" dirty="0">
                <a:solidFill>
                  <a:srgbClr val="374151"/>
                </a:solidFill>
                <a:latin typeface="Söhne"/>
              </a:rPr>
            </a:br>
            <a:r>
              <a:rPr lang="en-US" altLang="ko-KR" sz="1600" dirty="0">
                <a:solidFill>
                  <a:srgbClr val="374151"/>
                </a:solidFill>
                <a:latin typeface="Söhne"/>
              </a:rPr>
              <a:t>power consumption</a:t>
            </a:r>
            <a:endParaRPr lang="en-US" altLang="ko-KR" sz="1600" b="1" dirty="0">
              <a:solidFill>
                <a:srgbClr val="374151"/>
              </a:solidFill>
              <a:latin typeface="Söhne"/>
            </a:endParaRPr>
          </a:p>
          <a:p>
            <a:r>
              <a:rPr lang="en-US" altLang="ko-KR" sz="1600" b="1" dirty="0">
                <a:solidFill>
                  <a:srgbClr val="374151"/>
                </a:solidFill>
                <a:latin typeface="Söhne"/>
              </a:rPr>
              <a:t>- </a:t>
            </a:r>
            <a:r>
              <a:rPr lang="en-US" altLang="ko-KR" sz="1600" b="1" strike="sngStrike" dirty="0">
                <a:solidFill>
                  <a:srgbClr val="374151"/>
                </a:solidFill>
                <a:latin typeface="Söhne"/>
              </a:rPr>
              <a:t>software compatibility</a:t>
            </a:r>
          </a:p>
        </p:txBody>
      </p:sp>
      <p:grpSp>
        <p:nvGrpSpPr>
          <p:cNvPr id="7" name="그룹 6">
            <a:extLst>
              <a:ext uri="{FF2B5EF4-FFF2-40B4-BE49-F238E27FC236}">
                <a16:creationId xmlns:a16="http://schemas.microsoft.com/office/drawing/2014/main" id="{E73A446D-8F98-D773-331D-69D547A801A5}"/>
              </a:ext>
            </a:extLst>
          </p:cNvPr>
          <p:cNvGrpSpPr/>
          <p:nvPr/>
        </p:nvGrpSpPr>
        <p:grpSpPr>
          <a:xfrm>
            <a:off x="525881" y="1630068"/>
            <a:ext cx="4381382" cy="3978518"/>
            <a:chOff x="2971116" y="1303282"/>
            <a:chExt cx="4575312" cy="4154617"/>
          </a:xfrm>
        </p:grpSpPr>
        <p:sp>
          <p:nvSpPr>
            <p:cNvPr id="8" name="직사각형 7">
              <a:extLst>
                <a:ext uri="{FF2B5EF4-FFF2-40B4-BE49-F238E27FC236}">
                  <a16:creationId xmlns:a16="http://schemas.microsoft.com/office/drawing/2014/main" id="{77F5CB05-932E-979F-CAA2-4D12678C37BD}"/>
                </a:ext>
              </a:extLst>
            </p:cNvPr>
            <p:cNvSpPr/>
            <p:nvPr/>
          </p:nvSpPr>
          <p:spPr>
            <a:xfrm>
              <a:off x="2971116" y="1303283"/>
              <a:ext cx="4575312" cy="415461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9" name="직사각형 8">
              <a:extLst>
                <a:ext uri="{FF2B5EF4-FFF2-40B4-BE49-F238E27FC236}">
                  <a16:creationId xmlns:a16="http://schemas.microsoft.com/office/drawing/2014/main" id="{D616AF05-41F9-AD1E-AD98-EA0B31FEC92C}"/>
                </a:ext>
              </a:extLst>
            </p:cNvPr>
            <p:cNvSpPr/>
            <p:nvPr/>
          </p:nvSpPr>
          <p:spPr>
            <a:xfrm>
              <a:off x="6232634" y="1303282"/>
              <a:ext cx="1313794" cy="3153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ysClr val="windowText" lastClr="000000"/>
                  </a:solidFill>
                </a:rPr>
                <a:t>Logic board</a:t>
              </a:r>
              <a:endParaRPr kumimoji="1" lang="ko-Kore-KR" altLang="en-US" sz="1200" dirty="0">
                <a:solidFill>
                  <a:sysClr val="windowText" lastClr="000000"/>
                </a:solidFill>
              </a:endParaRPr>
            </a:p>
          </p:txBody>
        </p:sp>
      </p:grpSp>
      <p:cxnSp>
        <p:nvCxnSpPr>
          <p:cNvPr id="10" name="직선 화살표 연결선 9">
            <a:extLst>
              <a:ext uri="{FF2B5EF4-FFF2-40B4-BE49-F238E27FC236}">
                <a16:creationId xmlns:a16="http://schemas.microsoft.com/office/drawing/2014/main" id="{52848404-A4DD-5382-A943-CF0884DFD427}"/>
              </a:ext>
            </a:extLst>
          </p:cNvPr>
          <p:cNvCxnSpPr>
            <a:cxnSpLocks/>
          </p:cNvCxnSpPr>
          <p:nvPr/>
        </p:nvCxnSpPr>
        <p:spPr>
          <a:xfrm flipH="1">
            <a:off x="3289355" y="1932014"/>
            <a:ext cx="359801" cy="824874"/>
          </a:xfrm>
          <a:prstGeom prst="straightConnector1">
            <a:avLst/>
          </a:prstGeom>
          <a:ln w="412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E9A30B-685B-972D-03BA-7787D66B4100}"/>
              </a:ext>
            </a:extLst>
          </p:cNvPr>
          <p:cNvSpPr txBox="1"/>
          <p:nvPr/>
        </p:nvSpPr>
        <p:spPr>
          <a:xfrm>
            <a:off x="3519629" y="2114463"/>
            <a:ext cx="514451" cy="300082"/>
          </a:xfrm>
          <a:prstGeom prst="rect">
            <a:avLst/>
          </a:prstGeom>
          <a:noFill/>
        </p:spPr>
        <p:txBody>
          <a:bodyPr wrap="square">
            <a:spAutoFit/>
          </a:bodyPr>
          <a:lstStyle/>
          <a:p>
            <a:r>
              <a:rPr lang="en-US" altLang="ko-KR" sz="1350" b="1" dirty="0">
                <a:solidFill>
                  <a:srgbClr val="C00000"/>
                </a:solidFill>
                <a:latin typeface="Söhne"/>
              </a:rPr>
              <a:t>(1,2) </a:t>
            </a:r>
            <a:endParaRPr lang="ko-Kore-KR" altLang="en-US" sz="1350" dirty="0"/>
          </a:p>
        </p:txBody>
      </p:sp>
      <p:sp>
        <p:nvSpPr>
          <p:cNvPr id="12" name="TextBox 11">
            <a:extLst>
              <a:ext uri="{FF2B5EF4-FFF2-40B4-BE49-F238E27FC236}">
                <a16:creationId xmlns:a16="http://schemas.microsoft.com/office/drawing/2014/main" id="{55E5C97D-7025-E641-CF80-129ED6346A2D}"/>
              </a:ext>
            </a:extLst>
          </p:cNvPr>
          <p:cNvSpPr txBox="1"/>
          <p:nvPr/>
        </p:nvSpPr>
        <p:spPr>
          <a:xfrm>
            <a:off x="3101322" y="3430070"/>
            <a:ext cx="339939" cy="300082"/>
          </a:xfrm>
          <a:prstGeom prst="rect">
            <a:avLst/>
          </a:prstGeom>
          <a:noFill/>
        </p:spPr>
        <p:txBody>
          <a:bodyPr wrap="square">
            <a:spAutoFit/>
          </a:bodyPr>
          <a:lstStyle/>
          <a:p>
            <a:r>
              <a:rPr lang="en-US" altLang="ko-KR" sz="1350" b="1" dirty="0">
                <a:solidFill>
                  <a:srgbClr val="C00000"/>
                </a:solidFill>
                <a:latin typeface="Söhne"/>
              </a:rPr>
              <a:t>(3) </a:t>
            </a:r>
            <a:endParaRPr lang="ko-Kore-KR" altLang="en-US" sz="1350" dirty="0"/>
          </a:p>
        </p:txBody>
      </p:sp>
      <p:cxnSp>
        <p:nvCxnSpPr>
          <p:cNvPr id="13" name="직선 화살표 연결선 12">
            <a:extLst>
              <a:ext uri="{FF2B5EF4-FFF2-40B4-BE49-F238E27FC236}">
                <a16:creationId xmlns:a16="http://schemas.microsoft.com/office/drawing/2014/main" id="{4923EE21-B344-D1C1-5350-2A9BE076B713}"/>
              </a:ext>
            </a:extLst>
          </p:cNvPr>
          <p:cNvCxnSpPr>
            <a:cxnSpLocks/>
          </p:cNvCxnSpPr>
          <p:nvPr/>
        </p:nvCxnSpPr>
        <p:spPr>
          <a:xfrm flipV="1">
            <a:off x="3101323" y="2951869"/>
            <a:ext cx="514054" cy="396470"/>
          </a:xfrm>
          <a:prstGeom prst="straightConnector1">
            <a:avLst/>
          </a:prstGeom>
          <a:ln w="412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758D05DA-FBC1-ECA6-F86A-36FAA4EDDE9C}"/>
              </a:ext>
            </a:extLst>
          </p:cNvPr>
          <p:cNvCxnSpPr>
            <a:cxnSpLocks/>
          </p:cNvCxnSpPr>
          <p:nvPr/>
        </p:nvCxnSpPr>
        <p:spPr>
          <a:xfrm>
            <a:off x="3101322" y="3376634"/>
            <a:ext cx="547833" cy="11059"/>
          </a:xfrm>
          <a:prstGeom prst="straightConnector1">
            <a:avLst/>
          </a:prstGeom>
          <a:ln w="412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B14141-6092-DDD2-52E9-3A7021CC0AAE}"/>
              </a:ext>
            </a:extLst>
          </p:cNvPr>
          <p:cNvSpPr txBox="1"/>
          <p:nvPr/>
        </p:nvSpPr>
        <p:spPr>
          <a:xfrm>
            <a:off x="1725630" y="4645361"/>
            <a:ext cx="435101" cy="300082"/>
          </a:xfrm>
          <a:prstGeom prst="rect">
            <a:avLst/>
          </a:prstGeom>
          <a:noFill/>
        </p:spPr>
        <p:txBody>
          <a:bodyPr wrap="square">
            <a:spAutoFit/>
          </a:bodyPr>
          <a:lstStyle/>
          <a:p>
            <a:r>
              <a:rPr lang="en-US" altLang="ko-KR" sz="1350" b="1" dirty="0">
                <a:solidFill>
                  <a:srgbClr val="C00000"/>
                </a:solidFill>
                <a:latin typeface="Söhne"/>
              </a:rPr>
              <a:t>(2) </a:t>
            </a:r>
            <a:endParaRPr lang="ko-Kore-KR" altLang="en-US" sz="1350" dirty="0"/>
          </a:p>
        </p:txBody>
      </p:sp>
      <p:cxnSp>
        <p:nvCxnSpPr>
          <p:cNvPr id="16" name="직선 화살표 연결선 15">
            <a:extLst>
              <a:ext uri="{FF2B5EF4-FFF2-40B4-BE49-F238E27FC236}">
                <a16:creationId xmlns:a16="http://schemas.microsoft.com/office/drawing/2014/main" id="{6264073B-B7FD-3C57-FFF0-4AABEC66731E}"/>
              </a:ext>
            </a:extLst>
          </p:cNvPr>
          <p:cNvCxnSpPr>
            <a:cxnSpLocks/>
          </p:cNvCxnSpPr>
          <p:nvPr/>
        </p:nvCxnSpPr>
        <p:spPr>
          <a:xfrm flipV="1">
            <a:off x="1483223" y="4670414"/>
            <a:ext cx="794030" cy="1"/>
          </a:xfrm>
          <a:prstGeom prst="straightConnector1">
            <a:avLst/>
          </a:prstGeom>
          <a:ln w="4127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그림 18">
            <a:extLst>
              <a:ext uri="{FF2B5EF4-FFF2-40B4-BE49-F238E27FC236}">
                <a16:creationId xmlns:a16="http://schemas.microsoft.com/office/drawing/2014/main" id="{9A2E03E6-9955-AC01-7378-486D4ADFEAD8}"/>
              </a:ext>
            </a:extLst>
          </p:cNvPr>
          <p:cNvPicPr>
            <a:picLocks noChangeAspect="1"/>
          </p:cNvPicPr>
          <p:nvPr/>
        </p:nvPicPr>
        <p:blipFill>
          <a:blip r:embed="rId4"/>
          <a:stretch>
            <a:fillRect/>
          </a:stretch>
        </p:blipFill>
        <p:spPr>
          <a:xfrm>
            <a:off x="5348156" y="4868126"/>
            <a:ext cx="3659756" cy="1498429"/>
          </a:xfrm>
          <a:prstGeom prst="rect">
            <a:avLst/>
          </a:prstGeom>
        </p:spPr>
      </p:pic>
      <p:sp>
        <p:nvSpPr>
          <p:cNvPr id="20" name="TextBox 19">
            <a:extLst>
              <a:ext uri="{FF2B5EF4-FFF2-40B4-BE49-F238E27FC236}">
                <a16:creationId xmlns:a16="http://schemas.microsoft.com/office/drawing/2014/main" id="{9FEB96A6-2A40-8AC5-0BD3-BF0A46EF4826}"/>
              </a:ext>
            </a:extLst>
          </p:cNvPr>
          <p:cNvSpPr txBox="1"/>
          <p:nvPr/>
        </p:nvSpPr>
        <p:spPr>
          <a:xfrm>
            <a:off x="5489430" y="1240659"/>
            <a:ext cx="3058929" cy="830997"/>
          </a:xfrm>
          <a:prstGeom prst="rect">
            <a:avLst/>
          </a:prstGeom>
          <a:noFill/>
        </p:spPr>
        <p:txBody>
          <a:bodyPr wrap="square">
            <a:spAutoFit/>
          </a:bodyPr>
          <a:lstStyle/>
          <a:p>
            <a:r>
              <a:rPr lang="en-US" altLang="ko-KR" sz="1600" dirty="0">
                <a:solidFill>
                  <a:srgbClr val="374151"/>
                </a:solidFill>
                <a:latin typeface="Söhne"/>
              </a:rPr>
              <a:t>Core -&gt; Peripheral</a:t>
            </a:r>
          </a:p>
          <a:p>
            <a:r>
              <a:rPr lang="en-US" altLang="ko-KR" sz="1600" dirty="0">
                <a:solidFill>
                  <a:srgbClr val="374151"/>
                </a:solidFill>
                <a:latin typeface="Söhne"/>
              </a:rPr>
              <a:t>Peripheral -&gt; Core</a:t>
            </a:r>
          </a:p>
          <a:p>
            <a:r>
              <a:rPr lang="en-US" altLang="ko-KR" sz="1600" dirty="0">
                <a:solidFill>
                  <a:srgbClr val="374151"/>
                </a:solidFill>
                <a:latin typeface="Söhne"/>
              </a:rPr>
              <a:t>Peripheral &lt;-&gt; Peripheral</a:t>
            </a:r>
          </a:p>
        </p:txBody>
      </p:sp>
      <p:sp>
        <p:nvSpPr>
          <p:cNvPr id="21" name="TextBox 20">
            <a:extLst>
              <a:ext uri="{FF2B5EF4-FFF2-40B4-BE49-F238E27FC236}">
                <a16:creationId xmlns:a16="http://schemas.microsoft.com/office/drawing/2014/main" id="{64A24A6B-12F8-889D-6A52-5B94A99CCA0A}"/>
              </a:ext>
            </a:extLst>
          </p:cNvPr>
          <p:cNvSpPr txBox="1"/>
          <p:nvPr/>
        </p:nvSpPr>
        <p:spPr>
          <a:xfrm>
            <a:off x="5057333" y="871323"/>
            <a:ext cx="2930644" cy="369332"/>
          </a:xfrm>
          <a:prstGeom prst="rect">
            <a:avLst/>
          </a:prstGeom>
          <a:solidFill>
            <a:schemeClr val="bg1"/>
          </a:solidFill>
        </p:spPr>
        <p:txBody>
          <a:bodyPr wrap="square">
            <a:spAutoFit/>
          </a:bodyPr>
          <a:lstStyle/>
          <a:p>
            <a:r>
              <a:rPr lang="en-US" altLang="ko-KR" b="1" dirty="0">
                <a:solidFill>
                  <a:srgbClr val="374151"/>
                </a:solidFill>
                <a:latin typeface="Söhne"/>
              </a:rPr>
              <a:t>Three types of thinking</a:t>
            </a:r>
          </a:p>
        </p:txBody>
      </p:sp>
      <p:cxnSp>
        <p:nvCxnSpPr>
          <p:cNvPr id="22" name="직선 연결선[R] 21">
            <a:extLst>
              <a:ext uri="{FF2B5EF4-FFF2-40B4-BE49-F238E27FC236}">
                <a16:creationId xmlns:a16="http://schemas.microsoft.com/office/drawing/2014/main" id="{8F690B6B-93CA-DB9F-A941-86DB37507928}"/>
              </a:ext>
            </a:extLst>
          </p:cNvPr>
          <p:cNvCxnSpPr/>
          <p:nvPr/>
        </p:nvCxnSpPr>
        <p:spPr>
          <a:xfrm>
            <a:off x="0" y="802542"/>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제목 1">
            <a:extLst>
              <a:ext uri="{FF2B5EF4-FFF2-40B4-BE49-F238E27FC236}">
                <a16:creationId xmlns:a16="http://schemas.microsoft.com/office/drawing/2014/main" id="{F80ED405-1BE7-DF2C-489B-6705AE2A0ADD}"/>
              </a:ext>
            </a:extLst>
          </p:cNvPr>
          <p:cNvSpPr txBox="1">
            <a:spLocks/>
          </p:cNvSpPr>
          <p:nvPr/>
        </p:nvSpPr>
        <p:spPr>
          <a:xfrm>
            <a:off x="178763" y="109308"/>
            <a:ext cx="8579608" cy="58690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spc="-40" baseline="0">
                <a:solidFill>
                  <a:schemeClr val="tx1"/>
                </a:solidFill>
                <a:latin typeface="+mj-lt"/>
                <a:ea typeface="+mj-ea"/>
                <a:cs typeface="+mj-cs"/>
              </a:defRPr>
            </a:lvl1pPr>
          </a:lstStyle>
          <a:p>
            <a:r>
              <a:rPr lang="en-US" altLang="ko-KR" sz="2800" b="0" dirty="0"/>
              <a:t>Some compatibility issues about electronic product</a:t>
            </a:r>
            <a:endParaRPr lang="ko-KR" altLang="en-US" sz="2800" dirty="0"/>
          </a:p>
        </p:txBody>
      </p:sp>
    </p:spTree>
    <p:extLst>
      <p:ext uri="{BB962C8B-B14F-4D97-AF65-F5344CB8AC3E}">
        <p14:creationId xmlns:p14="http://schemas.microsoft.com/office/powerpoint/2010/main" val="250088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403E96D-ADE2-F9A1-A147-105357DE2488}"/>
              </a:ext>
            </a:extLst>
          </p:cNvPr>
          <p:cNvSpPr>
            <a:spLocks noGrp="1"/>
          </p:cNvSpPr>
          <p:nvPr>
            <p:ph type="dt" sz="half" idx="10"/>
          </p:nvPr>
        </p:nvSpPr>
        <p:spPr/>
        <p:txBody>
          <a:bodyPr/>
          <a:lstStyle/>
          <a:p>
            <a:fld id="{53F8A0ED-9F90-4AAD-B365-1A0EB382082E}" type="datetime1">
              <a:rPr lang="ko-KR" altLang="en-US" smtClean="0"/>
              <a:t>2023. 2. 1.</a:t>
            </a:fld>
            <a:endParaRPr lang="ko-KR" altLang="en-US" dirty="0"/>
          </a:p>
        </p:txBody>
      </p:sp>
      <p:sp>
        <p:nvSpPr>
          <p:cNvPr id="3" name="슬라이드 번호 개체 틀 2">
            <a:extLst>
              <a:ext uri="{FF2B5EF4-FFF2-40B4-BE49-F238E27FC236}">
                <a16:creationId xmlns:a16="http://schemas.microsoft.com/office/drawing/2014/main" id="{929BA028-9CBD-E9D5-1220-C5DE6E22367E}"/>
              </a:ext>
            </a:extLst>
          </p:cNvPr>
          <p:cNvSpPr>
            <a:spLocks noGrp="1"/>
          </p:cNvSpPr>
          <p:nvPr>
            <p:ph type="sldNum" sz="quarter" idx="4"/>
          </p:nvPr>
        </p:nvSpPr>
        <p:spPr/>
        <p:txBody>
          <a:bodyPr/>
          <a:lstStyle/>
          <a:p>
            <a:fld id="{528F71E4-6861-4081-93F7-1CE13C0AE979}" type="slidenum">
              <a:rPr lang="ko-KR" altLang="en-US" smtClean="0"/>
              <a:pPr/>
              <a:t>4</a:t>
            </a:fld>
            <a:endParaRPr lang="ko-KR" altLang="en-US" dirty="0"/>
          </a:p>
        </p:txBody>
      </p:sp>
      <p:grpSp>
        <p:nvGrpSpPr>
          <p:cNvPr id="4" name="그룹 3">
            <a:extLst>
              <a:ext uri="{FF2B5EF4-FFF2-40B4-BE49-F238E27FC236}">
                <a16:creationId xmlns:a16="http://schemas.microsoft.com/office/drawing/2014/main" id="{13C4395A-0DFD-6422-D32F-7FA0D56B106B}"/>
              </a:ext>
            </a:extLst>
          </p:cNvPr>
          <p:cNvGrpSpPr/>
          <p:nvPr/>
        </p:nvGrpSpPr>
        <p:grpSpPr>
          <a:xfrm>
            <a:off x="3518600" y="2468536"/>
            <a:ext cx="1974819" cy="1886318"/>
            <a:chOff x="1507129" y="2507261"/>
            <a:chExt cx="2633091" cy="2515091"/>
          </a:xfrm>
        </p:grpSpPr>
        <p:sp>
          <p:nvSpPr>
            <p:cNvPr id="5" name="직사각형 4">
              <a:extLst>
                <a:ext uri="{FF2B5EF4-FFF2-40B4-BE49-F238E27FC236}">
                  <a16:creationId xmlns:a16="http://schemas.microsoft.com/office/drawing/2014/main" id="{94D5B4BB-4B8A-01B7-BC65-EEA206C43D0B}"/>
                </a:ext>
              </a:extLst>
            </p:cNvPr>
            <p:cNvSpPr/>
            <p:nvPr/>
          </p:nvSpPr>
          <p:spPr>
            <a:xfrm>
              <a:off x="1507129" y="2507261"/>
              <a:ext cx="2631959" cy="246174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 name="TextBox 5">
              <a:extLst>
                <a:ext uri="{FF2B5EF4-FFF2-40B4-BE49-F238E27FC236}">
                  <a16:creationId xmlns:a16="http://schemas.microsoft.com/office/drawing/2014/main" id="{0F522A81-FEB8-AC2E-B27B-9398CF7FFEB8}"/>
                </a:ext>
              </a:extLst>
            </p:cNvPr>
            <p:cNvSpPr txBox="1"/>
            <p:nvPr/>
          </p:nvSpPr>
          <p:spPr>
            <a:xfrm>
              <a:off x="1508262" y="2560140"/>
              <a:ext cx="2631958" cy="2462212"/>
            </a:xfrm>
            <a:prstGeom prst="rect">
              <a:avLst/>
            </a:prstGeom>
            <a:noFill/>
          </p:spPr>
          <p:txBody>
            <a:bodyPr wrap="square">
              <a:spAutoFit/>
            </a:bodyPr>
            <a:lstStyle/>
            <a:p>
              <a:r>
                <a:rPr lang="en-US" altLang="ko-KR" sz="1650" b="1" dirty="0">
                  <a:solidFill>
                    <a:srgbClr val="374151"/>
                  </a:solidFill>
                  <a:latin typeface="Söhne"/>
                </a:rPr>
                <a:t>processor)</a:t>
              </a:r>
              <a:endParaRPr lang="en-US" altLang="ko-KR" sz="1650" b="1" dirty="0">
                <a:solidFill>
                  <a:srgbClr val="C00000"/>
                </a:solidFill>
                <a:latin typeface="Söhne"/>
              </a:endParaRPr>
            </a:p>
            <a:p>
              <a:r>
                <a:rPr lang="en-US" altLang="ko-KR" sz="1500" dirty="0">
                  <a:solidFill>
                    <a:srgbClr val="C00000"/>
                  </a:solidFill>
                  <a:latin typeface="Söhne"/>
                </a:rPr>
                <a:t>Specification</a:t>
              </a:r>
            </a:p>
            <a:p>
              <a:pPr marL="257175" indent="-257175">
                <a:buFontTx/>
                <a:buChar char="-"/>
              </a:pPr>
              <a:r>
                <a:rPr lang="en-US" altLang="ko-KR" sz="1350" dirty="0">
                  <a:solidFill>
                    <a:srgbClr val="374151"/>
                  </a:solidFill>
                  <a:latin typeface="Söhne"/>
                </a:rPr>
                <a:t>Form factor</a:t>
              </a:r>
            </a:p>
            <a:p>
              <a:pPr marL="257175" indent="-257175">
                <a:buFontTx/>
                <a:buChar char="-"/>
              </a:pPr>
              <a:r>
                <a:rPr lang="en-US" altLang="ko-KR" sz="1350" dirty="0">
                  <a:solidFill>
                    <a:srgbClr val="374151"/>
                  </a:solidFill>
                  <a:latin typeface="Söhne"/>
                </a:rPr>
                <a:t>Performance</a:t>
              </a:r>
            </a:p>
            <a:p>
              <a:r>
                <a:rPr lang="en-US" altLang="ko-KR" sz="1500" dirty="0">
                  <a:solidFill>
                    <a:srgbClr val="0070C0"/>
                  </a:solidFill>
                  <a:latin typeface="Söhne"/>
                </a:rPr>
                <a:t>Constraint</a:t>
              </a:r>
              <a:endParaRPr lang="en-US" altLang="ko-KR" sz="1500" dirty="0">
                <a:latin typeface="Söhne"/>
              </a:endParaRPr>
            </a:p>
            <a:p>
              <a:pPr marL="257175" indent="-257175">
                <a:buFontTx/>
                <a:buChar char="-"/>
              </a:pPr>
              <a:r>
                <a:rPr lang="en-US" altLang="ko-KR" sz="1350" dirty="0">
                  <a:latin typeface="Söhne"/>
                </a:rPr>
                <a:t>Power consumption</a:t>
              </a:r>
            </a:p>
            <a:p>
              <a:pPr marL="257175" indent="-257175">
                <a:buFontTx/>
                <a:buChar char="-"/>
              </a:pPr>
              <a:r>
                <a:rPr lang="en-US" altLang="ko-KR" sz="1350" dirty="0">
                  <a:latin typeface="Söhne"/>
                </a:rPr>
                <a:t>Electrical compatibility</a:t>
              </a:r>
            </a:p>
          </p:txBody>
        </p:sp>
      </p:grpSp>
      <p:sp>
        <p:nvSpPr>
          <p:cNvPr id="7" name="직사각형 6">
            <a:extLst>
              <a:ext uri="{FF2B5EF4-FFF2-40B4-BE49-F238E27FC236}">
                <a16:creationId xmlns:a16="http://schemas.microsoft.com/office/drawing/2014/main" id="{A8DB2132-A2F1-6F84-B749-ABC5227552A5}"/>
              </a:ext>
            </a:extLst>
          </p:cNvPr>
          <p:cNvSpPr/>
          <p:nvPr/>
        </p:nvSpPr>
        <p:spPr>
          <a:xfrm>
            <a:off x="486502" y="1177402"/>
            <a:ext cx="7815605" cy="3996516"/>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8" name="그룹 7">
            <a:extLst>
              <a:ext uri="{FF2B5EF4-FFF2-40B4-BE49-F238E27FC236}">
                <a16:creationId xmlns:a16="http://schemas.microsoft.com/office/drawing/2014/main" id="{A38C59A2-8793-C0A8-92AE-A7310FA9C26F}"/>
              </a:ext>
            </a:extLst>
          </p:cNvPr>
          <p:cNvGrpSpPr/>
          <p:nvPr/>
        </p:nvGrpSpPr>
        <p:grpSpPr>
          <a:xfrm>
            <a:off x="1219926" y="1351073"/>
            <a:ext cx="2081140" cy="1898004"/>
            <a:chOff x="4964654" y="1313973"/>
            <a:chExt cx="2774853" cy="2530672"/>
          </a:xfrm>
        </p:grpSpPr>
        <p:sp>
          <p:nvSpPr>
            <p:cNvPr id="9" name="직사각형 8">
              <a:extLst>
                <a:ext uri="{FF2B5EF4-FFF2-40B4-BE49-F238E27FC236}">
                  <a16:creationId xmlns:a16="http://schemas.microsoft.com/office/drawing/2014/main" id="{0AA206AD-9AEE-AC3E-F473-E305B7D31990}"/>
                </a:ext>
              </a:extLst>
            </p:cNvPr>
            <p:cNvSpPr/>
            <p:nvPr/>
          </p:nvSpPr>
          <p:spPr>
            <a:xfrm>
              <a:off x="4964654" y="1313973"/>
              <a:ext cx="2774853" cy="24622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TextBox 9">
              <a:extLst>
                <a:ext uri="{FF2B5EF4-FFF2-40B4-BE49-F238E27FC236}">
                  <a16:creationId xmlns:a16="http://schemas.microsoft.com/office/drawing/2014/main" id="{995002D5-5452-47BB-F3EE-FC347A7B97C9}"/>
                </a:ext>
              </a:extLst>
            </p:cNvPr>
            <p:cNvSpPr txBox="1"/>
            <p:nvPr/>
          </p:nvSpPr>
          <p:spPr>
            <a:xfrm>
              <a:off x="5028149" y="1382433"/>
              <a:ext cx="2631958" cy="2462212"/>
            </a:xfrm>
            <a:prstGeom prst="rect">
              <a:avLst/>
            </a:prstGeom>
            <a:noFill/>
          </p:spPr>
          <p:txBody>
            <a:bodyPr wrap="square">
              <a:spAutoFit/>
            </a:bodyPr>
            <a:lstStyle/>
            <a:p>
              <a:r>
                <a:rPr lang="en-US" altLang="ko-KR" sz="1650" b="1" dirty="0">
                  <a:solidFill>
                    <a:srgbClr val="374151"/>
                  </a:solidFill>
                  <a:latin typeface="Söhne"/>
                </a:rPr>
                <a:t>Main board)</a:t>
              </a:r>
              <a:endParaRPr lang="en-US" altLang="ko-KR" sz="1650" b="1" dirty="0">
                <a:solidFill>
                  <a:srgbClr val="C00000"/>
                </a:solidFill>
                <a:latin typeface="Söhne"/>
              </a:endParaRPr>
            </a:p>
            <a:p>
              <a:r>
                <a:rPr lang="en-US" altLang="ko-KR" sz="1500" dirty="0">
                  <a:solidFill>
                    <a:srgbClr val="C00000"/>
                  </a:solidFill>
                  <a:latin typeface="Söhne"/>
                </a:rPr>
                <a:t>Specification</a:t>
              </a:r>
            </a:p>
            <a:p>
              <a:pPr marL="257175" indent="-257175">
                <a:buFontTx/>
                <a:buChar char="-"/>
              </a:pPr>
              <a:r>
                <a:rPr lang="en-US" altLang="ko-KR" sz="1350" dirty="0">
                  <a:solidFill>
                    <a:srgbClr val="374151"/>
                  </a:solidFill>
                  <a:latin typeface="Söhne"/>
                </a:rPr>
                <a:t>Form factor</a:t>
              </a:r>
            </a:p>
            <a:p>
              <a:pPr marL="257175" indent="-257175">
                <a:buFontTx/>
                <a:buChar char="-"/>
              </a:pPr>
              <a:r>
                <a:rPr lang="en-US" altLang="ko-KR" sz="1350" dirty="0">
                  <a:solidFill>
                    <a:srgbClr val="374151"/>
                  </a:solidFill>
                  <a:latin typeface="Söhne"/>
                </a:rPr>
                <a:t>Performance</a:t>
              </a:r>
            </a:p>
            <a:p>
              <a:r>
                <a:rPr lang="en-US" altLang="ko-KR" sz="1500" dirty="0">
                  <a:solidFill>
                    <a:srgbClr val="0070C0"/>
                  </a:solidFill>
                  <a:latin typeface="Söhne"/>
                </a:rPr>
                <a:t>Constraint</a:t>
              </a:r>
            </a:p>
            <a:p>
              <a:pPr marL="257175" indent="-257175">
                <a:buFontTx/>
                <a:buChar char="-"/>
              </a:pPr>
              <a:r>
                <a:rPr lang="en-US" altLang="ko-KR" sz="1350" dirty="0">
                  <a:latin typeface="Söhne"/>
                </a:rPr>
                <a:t>Power consumption</a:t>
              </a:r>
            </a:p>
            <a:p>
              <a:pPr marL="257175" indent="-257175">
                <a:buFontTx/>
                <a:buChar char="-"/>
              </a:pPr>
              <a:r>
                <a:rPr lang="en-US" altLang="ko-KR" sz="1350" dirty="0">
                  <a:latin typeface="Söhne"/>
                </a:rPr>
                <a:t>Electrical compatibility</a:t>
              </a:r>
            </a:p>
          </p:txBody>
        </p:sp>
      </p:grpSp>
      <p:grpSp>
        <p:nvGrpSpPr>
          <p:cNvPr id="11" name="그룹 10">
            <a:extLst>
              <a:ext uri="{FF2B5EF4-FFF2-40B4-BE49-F238E27FC236}">
                <a16:creationId xmlns:a16="http://schemas.microsoft.com/office/drawing/2014/main" id="{62A1046C-6A0A-6D61-AB61-74F5EDEBD10D}"/>
              </a:ext>
            </a:extLst>
          </p:cNvPr>
          <p:cNvGrpSpPr/>
          <p:nvPr/>
        </p:nvGrpSpPr>
        <p:grpSpPr>
          <a:xfrm>
            <a:off x="5687628" y="1379046"/>
            <a:ext cx="2081140" cy="1898004"/>
            <a:chOff x="7797063" y="1313973"/>
            <a:chExt cx="2774853" cy="2530672"/>
          </a:xfrm>
        </p:grpSpPr>
        <p:sp>
          <p:nvSpPr>
            <p:cNvPr id="12" name="직사각형 11">
              <a:extLst>
                <a:ext uri="{FF2B5EF4-FFF2-40B4-BE49-F238E27FC236}">
                  <a16:creationId xmlns:a16="http://schemas.microsoft.com/office/drawing/2014/main" id="{3DF8EE96-7F19-8708-7246-7109B59555C5}"/>
                </a:ext>
              </a:extLst>
            </p:cNvPr>
            <p:cNvSpPr/>
            <p:nvPr/>
          </p:nvSpPr>
          <p:spPr>
            <a:xfrm>
              <a:off x="7797063" y="1313973"/>
              <a:ext cx="2774853" cy="24617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3" name="TextBox 12">
              <a:extLst>
                <a:ext uri="{FF2B5EF4-FFF2-40B4-BE49-F238E27FC236}">
                  <a16:creationId xmlns:a16="http://schemas.microsoft.com/office/drawing/2014/main" id="{C2F25949-5921-FDCB-8867-D97668959CCC}"/>
                </a:ext>
              </a:extLst>
            </p:cNvPr>
            <p:cNvSpPr txBox="1"/>
            <p:nvPr/>
          </p:nvSpPr>
          <p:spPr>
            <a:xfrm>
              <a:off x="7860558" y="1382433"/>
              <a:ext cx="2631958" cy="2462212"/>
            </a:xfrm>
            <a:prstGeom prst="rect">
              <a:avLst/>
            </a:prstGeom>
            <a:noFill/>
          </p:spPr>
          <p:txBody>
            <a:bodyPr wrap="square">
              <a:spAutoFit/>
            </a:bodyPr>
            <a:lstStyle/>
            <a:p>
              <a:r>
                <a:rPr lang="en-US" altLang="ko-KR" sz="1650" b="1" dirty="0">
                  <a:solidFill>
                    <a:srgbClr val="374151"/>
                  </a:solidFill>
                  <a:latin typeface="Söhne"/>
                </a:rPr>
                <a:t>Camera)</a:t>
              </a:r>
              <a:endParaRPr lang="en-US" altLang="ko-KR" sz="1650" b="1" dirty="0">
                <a:solidFill>
                  <a:srgbClr val="C00000"/>
                </a:solidFill>
                <a:latin typeface="Söhne"/>
              </a:endParaRPr>
            </a:p>
            <a:p>
              <a:r>
                <a:rPr lang="en-US" altLang="ko-KR" sz="1500" dirty="0">
                  <a:solidFill>
                    <a:srgbClr val="C00000"/>
                  </a:solidFill>
                  <a:latin typeface="Söhne"/>
                </a:rPr>
                <a:t>Specification</a:t>
              </a:r>
            </a:p>
            <a:p>
              <a:pPr marL="257175" indent="-257175">
                <a:buFontTx/>
                <a:buChar char="-"/>
              </a:pPr>
              <a:r>
                <a:rPr lang="en-US" altLang="ko-KR" sz="1350" dirty="0">
                  <a:solidFill>
                    <a:srgbClr val="374151"/>
                  </a:solidFill>
                  <a:latin typeface="Söhne"/>
                </a:rPr>
                <a:t>Form factor</a:t>
              </a:r>
            </a:p>
            <a:p>
              <a:pPr marL="257175" indent="-257175">
                <a:buFontTx/>
                <a:buChar char="-"/>
              </a:pPr>
              <a:r>
                <a:rPr lang="en-US" altLang="ko-KR" sz="1350" dirty="0">
                  <a:solidFill>
                    <a:srgbClr val="374151"/>
                  </a:solidFill>
                  <a:latin typeface="Söhne"/>
                </a:rPr>
                <a:t>Performance</a:t>
              </a:r>
            </a:p>
            <a:p>
              <a:r>
                <a:rPr lang="en-US" altLang="ko-KR" sz="1500" dirty="0">
                  <a:solidFill>
                    <a:srgbClr val="0070C0"/>
                  </a:solidFill>
                  <a:latin typeface="Söhne"/>
                </a:rPr>
                <a:t>Constraint</a:t>
              </a:r>
              <a:endParaRPr lang="en-US" altLang="ko-KR" sz="1500" dirty="0">
                <a:latin typeface="Söhne"/>
              </a:endParaRPr>
            </a:p>
            <a:p>
              <a:pPr marL="257175" indent="-257175">
                <a:buFontTx/>
                <a:buChar char="-"/>
              </a:pPr>
              <a:r>
                <a:rPr lang="en-US" altLang="ko-KR" sz="1350" dirty="0">
                  <a:latin typeface="Söhne"/>
                </a:rPr>
                <a:t>Power consumption</a:t>
              </a:r>
            </a:p>
            <a:p>
              <a:pPr marL="257175" indent="-257175">
                <a:buFontTx/>
                <a:buChar char="-"/>
              </a:pPr>
              <a:r>
                <a:rPr lang="en-US" altLang="ko-KR" sz="1350" dirty="0">
                  <a:latin typeface="Söhne"/>
                </a:rPr>
                <a:t>Electrical compatibility</a:t>
              </a:r>
            </a:p>
          </p:txBody>
        </p:sp>
      </p:grpSp>
      <p:grpSp>
        <p:nvGrpSpPr>
          <p:cNvPr id="14" name="그룹 13">
            <a:extLst>
              <a:ext uri="{FF2B5EF4-FFF2-40B4-BE49-F238E27FC236}">
                <a16:creationId xmlns:a16="http://schemas.microsoft.com/office/drawing/2014/main" id="{D6F81192-00DA-8F96-3931-3A7C34EA22B0}"/>
              </a:ext>
            </a:extLst>
          </p:cNvPr>
          <p:cNvGrpSpPr/>
          <p:nvPr/>
        </p:nvGrpSpPr>
        <p:grpSpPr>
          <a:xfrm>
            <a:off x="607890" y="3276306"/>
            <a:ext cx="2081140" cy="1898004"/>
            <a:chOff x="4964654" y="3555368"/>
            <a:chExt cx="2774853" cy="2530672"/>
          </a:xfrm>
        </p:grpSpPr>
        <p:sp>
          <p:nvSpPr>
            <p:cNvPr id="15" name="직사각형 14">
              <a:extLst>
                <a:ext uri="{FF2B5EF4-FFF2-40B4-BE49-F238E27FC236}">
                  <a16:creationId xmlns:a16="http://schemas.microsoft.com/office/drawing/2014/main" id="{CA30D491-8587-5254-2343-CD0210A5D57E}"/>
                </a:ext>
              </a:extLst>
            </p:cNvPr>
            <p:cNvSpPr/>
            <p:nvPr/>
          </p:nvSpPr>
          <p:spPr>
            <a:xfrm>
              <a:off x="4964654" y="3555368"/>
              <a:ext cx="2774853" cy="24622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6" name="TextBox 15">
              <a:extLst>
                <a:ext uri="{FF2B5EF4-FFF2-40B4-BE49-F238E27FC236}">
                  <a16:creationId xmlns:a16="http://schemas.microsoft.com/office/drawing/2014/main" id="{B2EBD859-C118-2FC3-9AAB-349C8418B7E5}"/>
                </a:ext>
              </a:extLst>
            </p:cNvPr>
            <p:cNvSpPr txBox="1"/>
            <p:nvPr/>
          </p:nvSpPr>
          <p:spPr>
            <a:xfrm>
              <a:off x="5028149" y="3623828"/>
              <a:ext cx="2631958" cy="2462212"/>
            </a:xfrm>
            <a:prstGeom prst="rect">
              <a:avLst/>
            </a:prstGeom>
            <a:noFill/>
          </p:spPr>
          <p:txBody>
            <a:bodyPr wrap="square">
              <a:spAutoFit/>
            </a:bodyPr>
            <a:lstStyle/>
            <a:p>
              <a:r>
                <a:rPr lang="en-US" altLang="ko-KR" sz="1650" b="1" dirty="0">
                  <a:solidFill>
                    <a:srgbClr val="374151"/>
                  </a:solidFill>
                  <a:latin typeface="Söhne"/>
                </a:rPr>
                <a:t>Display)</a:t>
              </a:r>
              <a:endParaRPr lang="en-US" altLang="ko-KR" sz="1650" b="1" dirty="0">
                <a:solidFill>
                  <a:srgbClr val="C00000"/>
                </a:solidFill>
                <a:latin typeface="Söhne"/>
              </a:endParaRPr>
            </a:p>
            <a:p>
              <a:r>
                <a:rPr lang="en-US" altLang="ko-KR" sz="1500" dirty="0">
                  <a:solidFill>
                    <a:srgbClr val="C00000"/>
                  </a:solidFill>
                  <a:latin typeface="Söhne"/>
                </a:rPr>
                <a:t>Specification</a:t>
              </a:r>
            </a:p>
            <a:p>
              <a:pPr marL="257175" indent="-257175">
                <a:buFontTx/>
                <a:buChar char="-"/>
              </a:pPr>
              <a:r>
                <a:rPr lang="en-US" altLang="ko-KR" sz="1350" dirty="0">
                  <a:solidFill>
                    <a:srgbClr val="374151"/>
                  </a:solidFill>
                  <a:latin typeface="Söhne"/>
                </a:rPr>
                <a:t>Form factor</a:t>
              </a:r>
            </a:p>
            <a:p>
              <a:pPr marL="257175" indent="-257175">
                <a:buFontTx/>
                <a:buChar char="-"/>
              </a:pPr>
              <a:r>
                <a:rPr lang="en-US" altLang="ko-KR" sz="1350" dirty="0">
                  <a:solidFill>
                    <a:srgbClr val="374151"/>
                  </a:solidFill>
                  <a:latin typeface="Söhne"/>
                </a:rPr>
                <a:t>Performance</a:t>
              </a:r>
            </a:p>
            <a:p>
              <a:r>
                <a:rPr lang="en-US" altLang="ko-KR" sz="1500" dirty="0">
                  <a:solidFill>
                    <a:srgbClr val="0070C0"/>
                  </a:solidFill>
                  <a:latin typeface="Söhne"/>
                </a:rPr>
                <a:t>Constraint</a:t>
              </a:r>
              <a:endParaRPr lang="en-US" altLang="ko-KR" sz="1500" dirty="0">
                <a:latin typeface="Söhne"/>
              </a:endParaRPr>
            </a:p>
            <a:p>
              <a:pPr marL="257175" indent="-257175">
                <a:buFontTx/>
                <a:buChar char="-"/>
              </a:pPr>
              <a:r>
                <a:rPr lang="en-US" altLang="ko-KR" sz="1350" dirty="0">
                  <a:latin typeface="Söhne"/>
                </a:rPr>
                <a:t>Power consumption</a:t>
              </a:r>
            </a:p>
            <a:p>
              <a:pPr marL="257175" indent="-257175">
                <a:buFontTx/>
                <a:buChar char="-"/>
              </a:pPr>
              <a:r>
                <a:rPr lang="en-US" altLang="ko-KR" sz="1350" dirty="0">
                  <a:latin typeface="Söhne"/>
                </a:rPr>
                <a:t>Electrical compatibility</a:t>
              </a:r>
            </a:p>
          </p:txBody>
        </p:sp>
      </p:grpSp>
      <p:grpSp>
        <p:nvGrpSpPr>
          <p:cNvPr id="17" name="그룹 16">
            <a:extLst>
              <a:ext uri="{FF2B5EF4-FFF2-40B4-BE49-F238E27FC236}">
                <a16:creationId xmlns:a16="http://schemas.microsoft.com/office/drawing/2014/main" id="{1BE4F179-ED10-F4DE-EC60-B21A60E5D583}"/>
              </a:ext>
            </a:extLst>
          </p:cNvPr>
          <p:cNvGrpSpPr/>
          <p:nvPr/>
        </p:nvGrpSpPr>
        <p:grpSpPr>
          <a:xfrm>
            <a:off x="6089397" y="3276306"/>
            <a:ext cx="2081140" cy="1898004"/>
            <a:chOff x="8276566" y="3555368"/>
            <a:chExt cx="2774853" cy="2530672"/>
          </a:xfrm>
        </p:grpSpPr>
        <p:sp>
          <p:nvSpPr>
            <p:cNvPr id="18" name="직사각형 17">
              <a:extLst>
                <a:ext uri="{FF2B5EF4-FFF2-40B4-BE49-F238E27FC236}">
                  <a16:creationId xmlns:a16="http://schemas.microsoft.com/office/drawing/2014/main" id="{2CC06BDA-8D6C-8B0B-E453-08E171B9973D}"/>
                </a:ext>
              </a:extLst>
            </p:cNvPr>
            <p:cNvSpPr/>
            <p:nvPr/>
          </p:nvSpPr>
          <p:spPr>
            <a:xfrm>
              <a:off x="8276566" y="3555368"/>
              <a:ext cx="2774853" cy="24622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9" name="TextBox 18">
              <a:extLst>
                <a:ext uri="{FF2B5EF4-FFF2-40B4-BE49-F238E27FC236}">
                  <a16:creationId xmlns:a16="http://schemas.microsoft.com/office/drawing/2014/main" id="{AD5E394F-A6E4-7B5C-0E73-AFBCE8F7C580}"/>
                </a:ext>
              </a:extLst>
            </p:cNvPr>
            <p:cNvSpPr txBox="1"/>
            <p:nvPr/>
          </p:nvSpPr>
          <p:spPr>
            <a:xfrm>
              <a:off x="8340061" y="3623828"/>
              <a:ext cx="2631958" cy="2462212"/>
            </a:xfrm>
            <a:prstGeom prst="rect">
              <a:avLst/>
            </a:prstGeom>
            <a:noFill/>
          </p:spPr>
          <p:txBody>
            <a:bodyPr wrap="square">
              <a:spAutoFit/>
            </a:bodyPr>
            <a:lstStyle/>
            <a:p>
              <a:r>
                <a:rPr lang="en-US" altLang="ko-KR" sz="1650" b="1" dirty="0">
                  <a:solidFill>
                    <a:srgbClr val="374151"/>
                  </a:solidFill>
                  <a:latin typeface="Söhne"/>
                </a:rPr>
                <a:t>Battery)</a:t>
              </a:r>
              <a:endParaRPr lang="en-US" altLang="ko-KR" sz="1650" b="1" dirty="0">
                <a:solidFill>
                  <a:srgbClr val="C00000"/>
                </a:solidFill>
                <a:latin typeface="Söhne"/>
              </a:endParaRPr>
            </a:p>
            <a:p>
              <a:r>
                <a:rPr lang="en-US" altLang="ko-KR" sz="1500" dirty="0">
                  <a:solidFill>
                    <a:srgbClr val="C00000"/>
                  </a:solidFill>
                  <a:latin typeface="Söhne"/>
                </a:rPr>
                <a:t>Specification</a:t>
              </a:r>
            </a:p>
            <a:p>
              <a:pPr marL="257175" indent="-257175">
                <a:buFontTx/>
                <a:buChar char="-"/>
              </a:pPr>
              <a:r>
                <a:rPr lang="en-US" altLang="ko-KR" sz="1350" dirty="0">
                  <a:solidFill>
                    <a:srgbClr val="374151"/>
                  </a:solidFill>
                  <a:latin typeface="Söhne"/>
                </a:rPr>
                <a:t>Form factor</a:t>
              </a:r>
            </a:p>
            <a:p>
              <a:pPr marL="257175" indent="-257175">
                <a:buFontTx/>
                <a:buChar char="-"/>
              </a:pPr>
              <a:r>
                <a:rPr lang="en-US" altLang="ko-KR" sz="1350" dirty="0">
                  <a:solidFill>
                    <a:srgbClr val="374151"/>
                  </a:solidFill>
                  <a:latin typeface="Söhne"/>
                </a:rPr>
                <a:t>Performance</a:t>
              </a:r>
            </a:p>
            <a:p>
              <a:r>
                <a:rPr lang="en-US" altLang="ko-KR" sz="1500" dirty="0">
                  <a:solidFill>
                    <a:srgbClr val="0070C0"/>
                  </a:solidFill>
                  <a:latin typeface="Söhne"/>
                </a:rPr>
                <a:t>Constraint</a:t>
              </a:r>
              <a:endParaRPr lang="en-US" altLang="ko-KR" sz="1500" dirty="0">
                <a:latin typeface="Söhne"/>
              </a:endParaRPr>
            </a:p>
            <a:p>
              <a:pPr marL="257175" indent="-257175">
                <a:buFontTx/>
                <a:buChar char="-"/>
              </a:pPr>
              <a:r>
                <a:rPr lang="en-US" altLang="ko-KR" sz="1350" dirty="0">
                  <a:latin typeface="Söhne"/>
                </a:rPr>
                <a:t>Power consumption</a:t>
              </a:r>
            </a:p>
            <a:p>
              <a:pPr marL="257175" indent="-257175">
                <a:buFontTx/>
                <a:buChar char="-"/>
              </a:pPr>
              <a:r>
                <a:rPr lang="en-US" altLang="ko-KR" sz="1350" dirty="0">
                  <a:latin typeface="Söhne"/>
                </a:rPr>
                <a:t>Electrical compatibility</a:t>
              </a:r>
            </a:p>
          </p:txBody>
        </p:sp>
      </p:grpSp>
      <p:sp>
        <p:nvSpPr>
          <p:cNvPr id="20" name="왼쪽/오른쪽 화살표[L] 19">
            <a:extLst>
              <a:ext uri="{FF2B5EF4-FFF2-40B4-BE49-F238E27FC236}">
                <a16:creationId xmlns:a16="http://schemas.microsoft.com/office/drawing/2014/main" id="{CF89E634-1C26-52AA-F988-860E2127E7D1}"/>
              </a:ext>
            </a:extLst>
          </p:cNvPr>
          <p:cNvSpPr/>
          <p:nvPr/>
        </p:nvSpPr>
        <p:spPr>
          <a:xfrm rot="2071102">
            <a:off x="3315596" y="1979694"/>
            <a:ext cx="714497" cy="366664"/>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rgbClr val="C00000"/>
                </a:solidFill>
              </a:rPr>
              <a:t>(1,3)</a:t>
            </a:r>
            <a:endParaRPr kumimoji="1" lang="ko-Kore-KR" altLang="en-US" sz="1200" dirty="0">
              <a:solidFill>
                <a:srgbClr val="C00000"/>
              </a:solidFill>
            </a:endParaRPr>
          </a:p>
        </p:txBody>
      </p:sp>
      <p:sp>
        <p:nvSpPr>
          <p:cNvPr id="21" name="TextBox 20">
            <a:extLst>
              <a:ext uri="{FF2B5EF4-FFF2-40B4-BE49-F238E27FC236}">
                <a16:creationId xmlns:a16="http://schemas.microsoft.com/office/drawing/2014/main" id="{56B92AAB-3E05-F67E-2B08-9E031714E4D1}"/>
              </a:ext>
            </a:extLst>
          </p:cNvPr>
          <p:cNvSpPr txBox="1"/>
          <p:nvPr/>
        </p:nvSpPr>
        <p:spPr>
          <a:xfrm>
            <a:off x="6064169" y="5587987"/>
            <a:ext cx="3079832" cy="861774"/>
          </a:xfrm>
          <a:prstGeom prst="rect">
            <a:avLst/>
          </a:prstGeom>
          <a:noFill/>
        </p:spPr>
        <p:txBody>
          <a:bodyPr wrap="square">
            <a:spAutoFit/>
          </a:bodyPr>
          <a:lstStyle/>
          <a:p>
            <a:pPr marL="214313" indent="-214313">
              <a:buFontTx/>
              <a:buChar char="-"/>
            </a:pPr>
            <a:r>
              <a:rPr lang="en-US" altLang="ko-KR" sz="1600" dirty="0">
                <a:solidFill>
                  <a:srgbClr val="C00000"/>
                </a:solidFill>
                <a:latin typeface="Söhne"/>
              </a:rPr>
              <a:t> (1) physical limitations </a:t>
            </a:r>
          </a:p>
          <a:p>
            <a:pPr marL="214313" indent="-214313">
              <a:buFontTx/>
              <a:buChar char="-"/>
            </a:pPr>
            <a:r>
              <a:rPr lang="en-US" altLang="ko-KR" sz="1600" dirty="0">
                <a:solidFill>
                  <a:srgbClr val="C00000"/>
                </a:solidFill>
                <a:latin typeface="Söhne"/>
              </a:rPr>
              <a:t> (2) electrical compatibility </a:t>
            </a:r>
          </a:p>
          <a:p>
            <a:pPr marL="257175" indent="-257175">
              <a:buFontTx/>
              <a:buChar char="-"/>
            </a:pPr>
            <a:r>
              <a:rPr lang="en-US" altLang="ko-KR" sz="1600" dirty="0">
                <a:solidFill>
                  <a:srgbClr val="C00000"/>
                </a:solidFill>
                <a:latin typeface="Söhne"/>
              </a:rPr>
              <a:t>(3) performance requirements</a:t>
            </a:r>
            <a:endParaRPr lang="en-US" altLang="ko-KR" sz="1600" strike="sngStrike" dirty="0">
              <a:solidFill>
                <a:srgbClr val="374151"/>
              </a:solidFill>
              <a:latin typeface="Söhne"/>
            </a:endParaRPr>
          </a:p>
        </p:txBody>
      </p:sp>
      <p:sp>
        <p:nvSpPr>
          <p:cNvPr id="22" name="오른쪽 화살표[R] 21">
            <a:extLst>
              <a:ext uri="{FF2B5EF4-FFF2-40B4-BE49-F238E27FC236}">
                <a16:creationId xmlns:a16="http://schemas.microsoft.com/office/drawing/2014/main" id="{CCA4712D-E4C2-93BF-5366-3E4B2AE9FF95}"/>
              </a:ext>
            </a:extLst>
          </p:cNvPr>
          <p:cNvSpPr/>
          <p:nvPr/>
        </p:nvSpPr>
        <p:spPr>
          <a:xfrm rot="19584171">
            <a:off x="2791107" y="3568576"/>
            <a:ext cx="638297" cy="36997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350" dirty="0">
                <a:solidFill>
                  <a:srgbClr val="C00000"/>
                </a:solidFill>
              </a:rPr>
              <a:t>(2,3)</a:t>
            </a:r>
            <a:endParaRPr kumimoji="1" lang="ko-Kore-KR" altLang="en-US" sz="1350" dirty="0">
              <a:solidFill>
                <a:srgbClr val="C00000"/>
              </a:solidFill>
            </a:endParaRPr>
          </a:p>
        </p:txBody>
      </p:sp>
      <p:sp>
        <p:nvSpPr>
          <p:cNvPr id="23" name="왼쪽/오른쪽 화살표[L] 22">
            <a:extLst>
              <a:ext uri="{FF2B5EF4-FFF2-40B4-BE49-F238E27FC236}">
                <a16:creationId xmlns:a16="http://schemas.microsoft.com/office/drawing/2014/main" id="{BBBB902F-6969-F9B9-A367-1084B78D0C55}"/>
              </a:ext>
            </a:extLst>
          </p:cNvPr>
          <p:cNvSpPr/>
          <p:nvPr/>
        </p:nvSpPr>
        <p:spPr>
          <a:xfrm rot="20174111">
            <a:off x="4915713" y="1973452"/>
            <a:ext cx="714497" cy="366664"/>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rgbClr val="C00000"/>
                </a:solidFill>
              </a:rPr>
              <a:t>(2,3)</a:t>
            </a:r>
            <a:endParaRPr kumimoji="1" lang="ko-Kore-KR" altLang="en-US" sz="1200" dirty="0">
              <a:solidFill>
                <a:srgbClr val="C00000"/>
              </a:solidFill>
            </a:endParaRPr>
          </a:p>
        </p:txBody>
      </p:sp>
      <p:sp>
        <p:nvSpPr>
          <p:cNvPr id="24" name="오른쪽 화살표[R] 23">
            <a:extLst>
              <a:ext uri="{FF2B5EF4-FFF2-40B4-BE49-F238E27FC236}">
                <a16:creationId xmlns:a16="http://schemas.microsoft.com/office/drawing/2014/main" id="{42B993A7-EAF8-14BF-9552-4D10C8355AF6}"/>
              </a:ext>
            </a:extLst>
          </p:cNvPr>
          <p:cNvSpPr/>
          <p:nvPr/>
        </p:nvSpPr>
        <p:spPr>
          <a:xfrm rot="2336485">
            <a:off x="5523590" y="3632148"/>
            <a:ext cx="558242" cy="36997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350" dirty="0">
                <a:solidFill>
                  <a:srgbClr val="C00000"/>
                </a:solidFill>
              </a:rPr>
              <a:t>(3)</a:t>
            </a:r>
            <a:endParaRPr kumimoji="1" lang="ko-Kore-KR" altLang="en-US" sz="1350" dirty="0">
              <a:solidFill>
                <a:srgbClr val="C00000"/>
              </a:solidFill>
            </a:endParaRPr>
          </a:p>
        </p:txBody>
      </p:sp>
      <p:sp>
        <p:nvSpPr>
          <p:cNvPr id="25" name="왼쪽/오른쪽 화살표[L] 24">
            <a:extLst>
              <a:ext uri="{FF2B5EF4-FFF2-40B4-BE49-F238E27FC236}">
                <a16:creationId xmlns:a16="http://schemas.microsoft.com/office/drawing/2014/main" id="{AF388B3F-AF92-374D-BD6C-135B3A789DFA}"/>
              </a:ext>
            </a:extLst>
          </p:cNvPr>
          <p:cNvSpPr/>
          <p:nvPr/>
        </p:nvSpPr>
        <p:spPr>
          <a:xfrm>
            <a:off x="3203567" y="4546381"/>
            <a:ext cx="2478464" cy="36666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dirty="0">
              <a:solidFill>
                <a:schemeClr val="tx1"/>
              </a:solidFill>
            </a:endParaRPr>
          </a:p>
        </p:txBody>
      </p:sp>
      <p:sp>
        <p:nvSpPr>
          <p:cNvPr id="26" name="왼쪽/오른쪽 화살표[L] 25">
            <a:extLst>
              <a:ext uri="{FF2B5EF4-FFF2-40B4-BE49-F238E27FC236}">
                <a16:creationId xmlns:a16="http://schemas.microsoft.com/office/drawing/2014/main" id="{87FD905E-CE00-7784-6CFC-662A241D88CE}"/>
              </a:ext>
            </a:extLst>
          </p:cNvPr>
          <p:cNvSpPr/>
          <p:nvPr/>
        </p:nvSpPr>
        <p:spPr>
          <a:xfrm rot="14292483">
            <a:off x="7817085" y="2881619"/>
            <a:ext cx="478315" cy="20958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dirty="0">
              <a:solidFill>
                <a:schemeClr val="tx1"/>
              </a:solidFill>
            </a:endParaRPr>
          </a:p>
        </p:txBody>
      </p:sp>
      <p:sp>
        <p:nvSpPr>
          <p:cNvPr id="27" name="왼쪽/오른쪽 화살표[L] 26">
            <a:extLst>
              <a:ext uri="{FF2B5EF4-FFF2-40B4-BE49-F238E27FC236}">
                <a16:creationId xmlns:a16="http://schemas.microsoft.com/office/drawing/2014/main" id="{6CBCA1D7-4025-000E-7A04-5E591FC49B22}"/>
              </a:ext>
            </a:extLst>
          </p:cNvPr>
          <p:cNvSpPr/>
          <p:nvPr/>
        </p:nvSpPr>
        <p:spPr>
          <a:xfrm>
            <a:off x="3651107" y="1469759"/>
            <a:ext cx="1708953" cy="317438"/>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dirty="0">
              <a:solidFill>
                <a:schemeClr val="tx1"/>
              </a:solidFill>
            </a:endParaRPr>
          </a:p>
        </p:txBody>
      </p:sp>
      <p:cxnSp>
        <p:nvCxnSpPr>
          <p:cNvPr id="28" name="직선 연결선[R] 27">
            <a:extLst>
              <a:ext uri="{FF2B5EF4-FFF2-40B4-BE49-F238E27FC236}">
                <a16:creationId xmlns:a16="http://schemas.microsoft.com/office/drawing/2014/main" id="{CBD4C935-9137-466A-0659-220297E0DEE1}"/>
              </a:ext>
            </a:extLst>
          </p:cNvPr>
          <p:cNvCxnSpPr/>
          <p:nvPr/>
        </p:nvCxnSpPr>
        <p:spPr>
          <a:xfrm>
            <a:off x="0" y="802542"/>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제목 1">
            <a:extLst>
              <a:ext uri="{FF2B5EF4-FFF2-40B4-BE49-F238E27FC236}">
                <a16:creationId xmlns:a16="http://schemas.microsoft.com/office/drawing/2014/main" id="{881E4A6C-D9DA-B464-EEC7-F5ED20FFC05F}"/>
              </a:ext>
            </a:extLst>
          </p:cNvPr>
          <p:cNvSpPr txBox="1">
            <a:spLocks/>
          </p:cNvSpPr>
          <p:nvPr/>
        </p:nvSpPr>
        <p:spPr>
          <a:xfrm>
            <a:off x="178763" y="109308"/>
            <a:ext cx="8579608" cy="58690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spc="-40" baseline="0">
                <a:solidFill>
                  <a:schemeClr val="tx1"/>
                </a:solidFill>
                <a:latin typeface="+mj-lt"/>
                <a:ea typeface="+mj-ea"/>
                <a:cs typeface="+mj-cs"/>
              </a:defRPr>
            </a:lvl1pPr>
          </a:lstStyle>
          <a:p>
            <a:r>
              <a:rPr lang="en-US" altLang="ko-KR" sz="2800" b="0" dirty="0"/>
              <a:t>Low-level movement analysis between core and peripheral</a:t>
            </a:r>
            <a:endParaRPr lang="ko-KR" altLang="en-US" sz="2800" dirty="0"/>
          </a:p>
        </p:txBody>
      </p:sp>
      <p:sp>
        <p:nvSpPr>
          <p:cNvPr id="30" name="TextBox 29">
            <a:extLst>
              <a:ext uri="{FF2B5EF4-FFF2-40B4-BE49-F238E27FC236}">
                <a16:creationId xmlns:a16="http://schemas.microsoft.com/office/drawing/2014/main" id="{CAB7AA01-4A61-EFE8-E55E-A9FC329E9CE9}"/>
              </a:ext>
            </a:extLst>
          </p:cNvPr>
          <p:cNvSpPr txBox="1"/>
          <p:nvPr/>
        </p:nvSpPr>
        <p:spPr>
          <a:xfrm>
            <a:off x="486502" y="5384137"/>
            <a:ext cx="4989072" cy="923330"/>
          </a:xfrm>
          <a:prstGeom prst="rect">
            <a:avLst/>
          </a:prstGeom>
          <a:noFill/>
        </p:spPr>
        <p:txBody>
          <a:bodyPr wrap="square">
            <a:spAutoFit/>
          </a:bodyPr>
          <a:lstStyle/>
          <a:p>
            <a:pPr algn="ctr"/>
            <a:r>
              <a:rPr lang="en-US" altLang="ko-KR" dirty="0">
                <a:solidFill>
                  <a:srgbClr val="374151"/>
                </a:solidFill>
                <a:latin typeface="Söhne"/>
              </a:rPr>
              <a:t>One </a:t>
            </a:r>
            <a:r>
              <a:rPr lang="en-US" altLang="ko-KR" dirty="0">
                <a:solidFill>
                  <a:srgbClr val="C00000"/>
                </a:solidFill>
                <a:latin typeface="Söhne"/>
              </a:rPr>
              <a:t>module’s specification  </a:t>
            </a:r>
          </a:p>
          <a:p>
            <a:pPr algn="ctr"/>
            <a:r>
              <a:rPr lang="en-US" altLang="ko-KR" dirty="0">
                <a:solidFill>
                  <a:srgbClr val="374151"/>
                </a:solidFill>
                <a:latin typeface="Söhne"/>
              </a:rPr>
              <a:t>=</a:t>
            </a:r>
          </a:p>
          <a:p>
            <a:pPr algn="ctr"/>
            <a:r>
              <a:rPr lang="en-US" altLang="ko-KR" dirty="0">
                <a:solidFill>
                  <a:srgbClr val="374151"/>
                </a:solidFill>
                <a:latin typeface="Söhne"/>
              </a:rPr>
              <a:t> The other </a:t>
            </a:r>
            <a:r>
              <a:rPr lang="en-US" altLang="ko-KR" dirty="0">
                <a:solidFill>
                  <a:srgbClr val="0070C0"/>
                </a:solidFill>
                <a:latin typeface="Söhne"/>
              </a:rPr>
              <a:t>one’s constraint </a:t>
            </a:r>
          </a:p>
        </p:txBody>
      </p:sp>
    </p:spTree>
    <p:extLst>
      <p:ext uri="{BB962C8B-B14F-4D97-AF65-F5344CB8AC3E}">
        <p14:creationId xmlns:p14="http://schemas.microsoft.com/office/powerpoint/2010/main" val="24357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658642A-C85D-926A-4887-EB82C86C63ED}"/>
              </a:ext>
            </a:extLst>
          </p:cNvPr>
          <p:cNvSpPr>
            <a:spLocks noGrp="1"/>
          </p:cNvSpPr>
          <p:nvPr>
            <p:ph type="dt" sz="half" idx="10"/>
          </p:nvPr>
        </p:nvSpPr>
        <p:spPr/>
        <p:txBody>
          <a:bodyPr/>
          <a:lstStyle/>
          <a:p>
            <a:fld id="{53F8A0ED-9F90-4AAD-B365-1A0EB382082E}" type="datetime1">
              <a:rPr lang="ko-KR" altLang="en-US" smtClean="0"/>
              <a:t>2023. 2. 1.</a:t>
            </a:fld>
            <a:endParaRPr lang="ko-KR" altLang="en-US" dirty="0"/>
          </a:p>
        </p:txBody>
      </p:sp>
      <p:sp>
        <p:nvSpPr>
          <p:cNvPr id="3" name="슬라이드 번호 개체 틀 2">
            <a:extLst>
              <a:ext uri="{FF2B5EF4-FFF2-40B4-BE49-F238E27FC236}">
                <a16:creationId xmlns:a16="http://schemas.microsoft.com/office/drawing/2014/main" id="{CFF6A0D8-4A43-ADB0-480B-92FD3AB28965}"/>
              </a:ext>
            </a:extLst>
          </p:cNvPr>
          <p:cNvSpPr>
            <a:spLocks noGrp="1"/>
          </p:cNvSpPr>
          <p:nvPr>
            <p:ph type="sldNum" sz="quarter" idx="4"/>
          </p:nvPr>
        </p:nvSpPr>
        <p:spPr/>
        <p:txBody>
          <a:bodyPr/>
          <a:lstStyle/>
          <a:p>
            <a:fld id="{528F71E4-6861-4081-93F7-1CE13C0AE979}" type="slidenum">
              <a:rPr lang="ko-KR" altLang="en-US" smtClean="0"/>
              <a:pPr/>
              <a:t>5</a:t>
            </a:fld>
            <a:endParaRPr lang="ko-KR" altLang="en-US" dirty="0"/>
          </a:p>
        </p:txBody>
      </p:sp>
      <p:pic>
        <p:nvPicPr>
          <p:cNvPr id="4" name="그림 3">
            <a:extLst>
              <a:ext uri="{FF2B5EF4-FFF2-40B4-BE49-F238E27FC236}">
                <a16:creationId xmlns:a16="http://schemas.microsoft.com/office/drawing/2014/main" id="{675D29DD-5C14-B2C0-648B-438F3B5F8922}"/>
              </a:ext>
            </a:extLst>
          </p:cNvPr>
          <p:cNvPicPr>
            <a:picLocks noChangeAspect="1"/>
          </p:cNvPicPr>
          <p:nvPr/>
        </p:nvPicPr>
        <p:blipFill>
          <a:blip r:embed="rId3"/>
          <a:stretch>
            <a:fillRect/>
          </a:stretch>
        </p:blipFill>
        <p:spPr>
          <a:xfrm>
            <a:off x="222812" y="1439140"/>
            <a:ext cx="5951496" cy="3037457"/>
          </a:xfrm>
          <a:prstGeom prst="rect">
            <a:avLst/>
          </a:prstGeom>
        </p:spPr>
      </p:pic>
      <p:sp>
        <p:nvSpPr>
          <p:cNvPr id="5" name="TextBox 4">
            <a:extLst>
              <a:ext uri="{FF2B5EF4-FFF2-40B4-BE49-F238E27FC236}">
                <a16:creationId xmlns:a16="http://schemas.microsoft.com/office/drawing/2014/main" id="{24DB9393-E020-1BFC-9113-96EE8F825C1A}"/>
              </a:ext>
            </a:extLst>
          </p:cNvPr>
          <p:cNvSpPr txBox="1"/>
          <p:nvPr/>
        </p:nvSpPr>
        <p:spPr>
          <a:xfrm>
            <a:off x="6467043" y="1069808"/>
            <a:ext cx="2378963" cy="369332"/>
          </a:xfrm>
          <a:prstGeom prst="rect">
            <a:avLst/>
          </a:prstGeom>
          <a:noFill/>
        </p:spPr>
        <p:txBody>
          <a:bodyPr wrap="square">
            <a:spAutoFit/>
          </a:bodyPr>
          <a:lstStyle/>
          <a:p>
            <a:pPr algn="ctr"/>
            <a:r>
              <a:rPr lang="en-US" altLang="ko-KR" dirty="0">
                <a:solidFill>
                  <a:srgbClr val="374151"/>
                </a:solidFill>
                <a:latin typeface="Söhne"/>
              </a:rPr>
              <a:t>Candidate evaluation</a:t>
            </a:r>
          </a:p>
        </p:txBody>
      </p:sp>
      <p:sp>
        <p:nvSpPr>
          <p:cNvPr id="6" name="이등변 삼각형 119">
            <a:extLst>
              <a:ext uri="{FF2B5EF4-FFF2-40B4-BE49-F238E27FC236}">
                <a16:creationId xmlns:a16="http://schemas.microsoft.com/office/drawing/2014/main" id="{32276F51-FD55-A5FB-486F-9B9EF5662C61}"/>
              </a:ext>
            </a:extLst>
          </p:cNvPr>
          <p:cNvSpPr/>
          <p:nvPr/>
        </p:nvSpPr>
        <p:spPr>
          <a:xfrm rot="5400000">
            <a:off x="5117262" y="2861140"/>
            <a:ext cx="2114093" cy="242225"/>
          </a:xfrm>
          <a:prstGeom prst="triangle">
            <a:avLst/>
          </a:prstGeom>
          <a:solidFill>
            <a:srgbClr val="C0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34290" rIns="27000" bIns="34290" numCol="1" spcCol="0" rtlCol="0" fromWordArt="0" anchor="ctr" anchorCtr="0" forceAA="0" compatLnSpc="1">
            <a:prstTxWarp prst="textNoShape">
              <a:avLst/>
            </a:prstTxWarp>
            <a:noAutofit/>
          </a:bodyPr>
          <a:lstStyle/>
          <a:p>
            <a:pPr algn="ctr"/>
            <a:endParaRPr lang="ko-KR" altLang="en-US" sz="1050" dirty="0">
              <a:solidFill>
                <a:schemeClr val="tx1"/>
              </a:solidFill>
              <a:latin typeface="Arial" panose="020B0604020202020204" pitchFamily="34" charset="0"/>
              <a:ea typeface="나눔고딕" panose="020D0604000000000000" pitchFamily="50" charset="-127"/>
              <a:cs typeface="Arial" panose="020B0604020202020204" pitchFamily="34" charset="0"/>
            </a:endParaRPr>
          </a:p>
        </p:txBody>
      </p:sp>
      <p:pic>
        <p:nvPicPr>
          <p:cNvPr id="7" name="Picture 2" descr="IJGI | Free Full-Text | A Knowledge-Informed and Pareto-Based Artificial  Bee Colony Optimization Algorithm for Multi-Objective Land-Use Allocation">
            <a:extLst>
              <a:ext uri="{FF2B5EF4-FFF2-40B4-BE49-F238E27FC236}">
                <a16:creationId xmlns:a16="http://schemas.microsoft.com/office/drawing/2014/main" id="{F3EC9995-3A6C-4B0C-19CD-9C064410B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043" y="1646890"/>
            <a:ext cx="2676958" cy="1860134"/>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ACC27A05-CECC-03DF-84E9-C2F95E9E3F5A}"/>
              </a:ext>
            </a:extLst>
          </p:cNvPr>
          <p:cNvSpPr/>
          <p:nvPr/>
        </p:nvSpPr>
        <p:spPr>
          <a:xfrm>
            <a:off x="101699" y="1378252"/>
            <a:ext cx="5779875" cy="4165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9" name="TextBox 8">
            <a:extLst>
              <a:ext uri="{FF2B5EF4-FFF2-40B4-BE49-F238E27FC236}">
                <a16:creationId xmlns:a16="http://schemas.microsoft.com/office/drawing/2014/main" id="{233DBD35-BB4C-F9D7-8551-736E611A3FE9}"/>
              </a:ext>
            </a:extLst>
          </p:cNvPr>
          <p:cNvSpPr txBox="1"/>
          <p:nvPr/>
        </p:nvSpPr>
        <p:spPr>
          <a:xfrm>
            <a:off x="6618906" y="3687753"/>
            <a:ext cx="1275081" cy="338554"/>
          </a:xfrm>
          <a:prstGeom prst="rect">
            <a:avLst/>
          </a:prstGeom>
          <a:noFill/>
        </p:spPr>
        <p:txBody>
          <a:bodyPr wrap="square">
            <a:spAutoFit/>
          </a:bodyPr>
          <a:lstStyle/>
          <a:p>
            <a:pPr algn="ctr"/>
            <a:r>
              <a:rPr lang="en-US" altLang="ko-KR" sz="1600" dirty="0">
                <a:solidFill>
                  <a:srgbClr val="374151"/>
                </a:solidFill>
                <a:latin typeface="Söhne"/>
              </a:rPr>
              <a:t>Objectives</a:t>
            </a:r>
          </a:p>
        </p:txBody>
      </p:sp>
      <p:sp>
        <p:nvSpPr>
          <p:cNvPr id="10" name="TextBox 9">
            <a:extLst>
              <a:ext uri="{FF2B5EF4-FFF2-40B4-BE49-F238E27FC236}">
                <a16:creationId xmlns:a16="http://schemas.microsoft.com/office/drawing/2014/main" id="{4C0BB830-2475-D739-AB0A-0A6A64C2483B}"/>
              </a:ext>
            </a:extLst>
          </p:cNvPr>
          <p:cNvSpPr txBox="1"/>
          <p:nvPr/>
        </p:nvSpPr>
        <p:spPr>
          <a:xfrm>
            <a:off x="7045026" y="3964752"/>
            <a:ext cx="1393668" cy="830997"/>
          </a:xfrm>
          <a:prstGeom prst="rect">
            <a:avLst/>
          </a:prstGeom>
          <a:noFill/>
        </p:spPr>
        <p:txBody>
          <a:bodyPr wrap="square">
            <a:spAutoFit/>
          </a:bodyPr>
          <a:lstStyle/>
          <a:p>
            <a:r>
              <a:rPr lang="en-US" altLang="ko-KR" sz="1600" dirty="0">
                <a:solidFill>
                  <a:srgbClr val="374151"/>
                </a:solidFill>
                <a:latin typeface="Söhne"/>
              </a:rPr>
              <a:t>- Cost</a:t>
            </a:r>
          </a:p>
          <a:p>
            <a:r>
              <a:rPr lang="en-US" altLang="ko-KR" sz="1600" dirty="0">
                <a:solidFill>
                  <a:srgbClr val="374151"/>
                </a:solidFill>
                <a:latin typeface="Söhne"/>
              </a:rPr>
              <a:t>- Performance</a:t>
            </a:r>
          </a:p>
          <a:p>
            <a:r>
              <a:rPr lang="en-US" altLang="ko-KR" sz="1600" dirty="0">
                <a:solidFill>
                  <a:srgbClr val="374151"/>
                </a:solidFill>
                <a:latin typeface="Söhne"/>
              </a:rPr>
              <a:t>- Profit</a:t>
            </a:r>
          </a:p>
        </p:txBody>
      </p:sp>
      <p:sp>
        <p:nvSpPr>
          <p:cNvPr id="11" name="TextBox 10">
            <a:extLst>
              <a:ext uri="{FF2B5EF4-FFF2-40B4-BE49-F238E27FC236}">
                <a16:creationId xmlns:a16="http://schemas.microsoft.com/office/drawing/2014/main" id="{313CD567-B4C9-0701-BF8F-E50965C71C05}"/>
              </a:ext>
            </a:extLst>
          </p:cNvPr>
          <p:cNvSpPr txBox="1"/>
          <p:nvPr/>
        </p:nvSpPr>
        <p:spPr>
          <a:xfrm>
            <a:off x="256615" y="4617284"/>
            <a:ext cx="2435459" cy="830997"/>
          </a:xfrm>
          <a:prstGeom prst="rect">
            <a:avLst/>
          </a:prstGeom>
          <a:noFill/>
          <a:ln>
            <a:solidFill>
              <a:schemeClr val="tx1"/>
            </a:solidFill>
          </a:ln>
        </p:spPr>
        <p:txBody>
          <a:bodyPr wrap="square">
            <a:spAutoFit/>
          </a:bodyPr>
          <a:lstStyle/>
          <a:p>
            <a:pPr algn="ctr"/>
            <a:r>
              <a:rPr lang="en-US" altLang="ko-KR" sz="1600" dirty="0">
                <a:solidFill>
                  <a:srgbClr val="C00000"/>
                </a:solidFill>
                <a:latin typeface="Söhne"/>
              </a:rPr>
              <a:t>Core</a:t>
            </a:r>
            <a:r>
              <a:rPr lang="en-US" altLang="ko-KR" sz="1600" dirty="0">
                <a:solidFill>
                  <a:srgbClr val="374151"/>
                </a:solidFill>
                <a:latin typeface="Söhne"/>
              </a:rPr>
              <a:t>   </a:t>
            </a:r>
            <a:r>
              <a:rPr lang="en-US" altLang="ko-KR" sz="1600" dirty="0">
                <a:solidFill>
                  <a:srgbClr val="374151"/>
                </a:solidFill>
                <a:latin typeface="Söhne"/>
                <a:sym typeface="Wingdings" pitchFamily="2" charset="2"/>
              </a:rPr>
              <a:t>   peripheral</a:t>
            </a:r>
          </a:p>
          <a:p>
            <a:pPr algn="ctr"/>
            <a:r>
              <a:rPr lang="en-US" altLang="ko-KR" sz="1600" dirty="0">
                <a:solidFill>
                  <a:srgbClr val="C00000"/>
                </a:solidFill>
                <a:latin typeface="Söhne"/>
              </a:rPr>
              <a:t>Core</a:t>
            </a:r>
            <a:r>
              <a:rPr lang="en-US" altLang="ko-KR" sz="1600" dirty="0">
                <a:solidFill>
                  <a:srgbClr val="374151"/>
                </a:solidFill>
                <a:latin typeface="Söhne"/>
              </a:rPr>
              <a:t>   </a:t>
            </a:r>
            <a:r>
              <a:rPr lang="en-US" altLang="ko-KR" sz="1600" dirty="0">
                <a:solidFill>
                  <a:srgbClr val="374151"/>
                </a:solidFill>
                <a:latin typeface="Söhne"/>
                <a:sym typeface="Wingdings" pitchFamily="2" charset="2"/>
              </a:rPr>
              <a:t>   peripheral</a:t>
            </a:r>
          </a:p>
          <a:p>
            <a:pPr algn="ctr"/>
            <a:r>
              <a:rPr lang="en-US" altLang="ko-KR" sz="1600" dirty="0">
                <a:solidFill>
                  <a:srgbClr val="374151"/>
                </a:solidFill>
                <a:latin typeface="Söhne"/>
                <a:sym typeface="Wingdings" pitchFamily="2" charset="2"/>
              </a:rPr>
              <a:t>peripheral</a:t>
            </a:r>
            <a:r>
              <a:rPr lang="en-US" altLang="ko-KR" sz="1600" dirty="0">
                <a:solidFill>
                  <a:srgbClr val="374151"/>
                </a:solidFill>
                <a:latin typeface="Söhne"/>
              </a:rPr>
              <a:t> </a:t>
            </a:r>
            <a:r>
              <a:rPr lang="en-US" altLang="ko-KR" sz="1600" dirty="0">
                <a:solidFill>
                  <a:srgbClr val="374151"/>
                </a:solidFill>
                <a:latin typeface="Söhne"/>
                <a:sym typeface="Wingdings" pitchFamily="2" charset="2"/>
              </a:rPr>
              <a:t> peripheral</a:t>
            </a:r>
            <a:endParaRPr lang="en-US" altLang="ko-KR" sz="1600" dirty="0">
              <a:solidFill>
                <a:srgbClr val="374151"/>
              </a:solidFill>
              <a:latin typeface="Söhne"/>
            </a:endParaRPr>
          </a:p>
        </p:txBody>
      </p:sp>
      <p:sp>
        <p:nvSpPr>
          <p:cNvPr id="12" name="TextBox 11">
            <a:extLst>
              <a:ext uri="{FF2B5EF4-FFF2-40B4-BE49-F238E27FC236}">
                <a16:creationId xmlns:a16="http://schemas.microsoft.com/office/drawing/2014/main" id="{77A6BB61-297C-2692-97C1-FDA3A0E92AC0}"/>
              </a:ext>
            </a:extLst>
          </p:cNvPr>
          <p:cNvSpPr txBox="1"/>
          <p:nvPr/>
        </p:nvSpPr>
        <p:spPr>
          <a:xfrm>
            <a:off x="212801" y="941612"/>
            <a:ext cx="5668773" cy="369332"/>
          </a:xfrm>
          <a:prstGeom prst="rect">
            <a:avLst/>
          </a:prstGeom>
          <a:noFill/>
        </p:spPr>
        <p:txBody>
          <a:bodyPr wrap="square">
            <a:spAutoFit/>
          </a:bodyPr>
          <a:lstStyle/>
          <a:p>
            <a:pPr algn="ctr"/>
            <a:r>
              <a:rPr lang="en-US" altLang="ko-KR" dirty="0">
                <a:solidFill>
                  <a:srgbClr val="374151"/>
                </a:solidFill>
                <a:latin typeface="Söhne"/>
              </a:rPr>
              <a:t>Module selection for new product development</a:t>
            </a:r>
          </a:p>
        </p:txBody>
      </p:sp>
      <p:cxnSp>
        <p:nvCxnSpPr>
          <p:cNvPr id="13" name="직선 연결선[R] 12">
            <a:extLst>
              <a:ext uri="{FF2B5EF4-FFF2-40B4-BE49-F238E27FC236}">
                <a16:creationId xmlns:a16="http://schemas.microsoft.com/office/drawing/2014/main" id="{202E0DE2-D9FB-D5CA-1D04-41A787CACAAA}"/>
              </a:ext>
            </a:extLst>
          </p:cNvPr>
          <p:cNvCxnSpPr/>
          <p:nvPr/>
        </p:nvCxnSpPr>
        <p:spPr>
          <a:xfrm>
            <a:off x="0" y="802542"/>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제목 1">
            <a:extLst>
              <a:ext uri="{FF2B5EF4-FFF2-40B4-BE49-F238E27FC236}">
                <a16:creationId xmlns:a16="http://schemas.microsoft.com/office/drawing/2014/main" id="{467DA58E-A235-CF4E-C194-077B3821424D}"/>
              </a:ext>
            </a:extLst>
          </p:cNvPr>
          <p:cNvSpPr txBox="1">
            <a:spLocks/>
          </p:cNvSpPr>
          <p:nvPr/>
        </p:nvSpPr>
        <p:spPr>
          <a:xfrm>
            <a:off x="178763" y="109308"/>
            <a:ext cx="8579608" cy="58690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spc="-40" baseline="0">
                <a:solidFill>
                  <a:schemeClr val="tx1"/>
                </a:solidFill>
                <a:latin typeface="+mj-lt"/>
                <a:ea typeface="+mj-ea"/>
                <a:cs typeface="+mj-cs"/>
              </a:defRPr>
            </a:lvl1pPr>
          </a:lstStyle>
          <a:p>
            <a:r>
              <a:rPr lang="en-US" altLang="ko-KR" sz="2800" b="0" dirty="0"/>
              <a:t>Overall flow of of my research topic</a:t>
            </a:r>
            <a:endParaRPr lang="ko-KR" altLang="en-US" sz="2800" dirty="0"/>
          </a:p>
        </p:txBody>
      </p:sp>
      <p:sp>
        <p:nvSpPr>
          <p:cNvPr id="16" name="L 도형 15">
            <a:extLst>
              <a:ext uri="{FF2B5EF4-FFF2-40B4-BE49-F238E27FC236}">
                <a16:creationId xmlns:a16="http://schemas.microsoft.com/office/drawing/2014/main" id="{043A637A-A598-E825-4190-8174C12D9475}"/>
              </a:ext>
            </a:extLst>
          </p:cNvPr>
          <p:cNvSpPr/>
          <p:nvPr/>
        </p:nvSpPr>
        <p:spPr>
          <a:xfrm rot="19026922">
            <a:off x="452265" y="695751"/>
            <a:ext cx="439204" cy="368334"/>
          </a:xfrm>
          <a:prstGeom prst="corner">
            <a:avLst>
              <a:gd name="adj1" fmla="val 35567"/>
              <a:gd name="adj2" fmla="val 3268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TextBox 17">
            <a:extLst>
              <a:ext uri="{FF2B5EF4-FFF2-40B4-BE49-F238E27FC236}">
                <a16:creationId xmlns:a16="http://schemas.microsoft.com/office/drawing/2014/main" id="{5E8A28DC-265D-F7C1-8CBA-E3B8D6A870F7}"/>
              </a:ext>
            </a:extLst>
          </p:cNvPr>
          <p:cNvSpPr txBox="1"/>
          <p:nvPr/>
        </p:nvSpPr>
        <p:spPr>
          <a:xfrm>
            <a:off x="212801" y="5667502"/>
            <a:ext cx="8707081" cy="878126"/>
          </a:xfrm>
          <a:prstGeom prst="rect">
            <a:avLst/>
          </a:prstGeom>
          <a:noFill/>
        </p:spPr>
        <p:txBody>
          <a:bodyPr wrap="square">
            <a:spAutoFit/>
          </a:bodyPr>
          <a:lstStyle/>
          <a:p>
            <a:pPr marL="342900" indent="-342900">
              <a:lnSpc>
                <a:spcPct val="150000"/>
              </a:lnSpc>
              <a:buFontTx/>
              <a:buAutoNum type="arabicParenR"/>
            </a:pPr>
            <a:r>
              <a:rPr lang="ko-KR" altLang="en-US" dirty="0">
                <a:solidFill>
                  <a:srgbClr val="374151"/>
                </a:solidFill>
                <a:latin typeface="Söhne"/>
              </a:rPr>
              <a:t>전자 제품을 </a:t>
            </a:r>
            <a:r>
              <a:rPr lang="en-US" altLang="ko-KR" b="1" dirty="0">
                <a:solidFill>
                  <a:srgbClr val="374151"/>
                </a:solidFill>
                <a:latin typeface="Söhne"/>
              </a:rPr>
              <a:t>Core , Peripheral</a:t>
            </a:r>
            <a:r>
              <a:rPr lang="ko-KR" altLang="en-US" dirty="0">
                <a:solidFill>
                  <a:srgbClr val="374151"/>
                </a:solidFill>
                <a:latin typeface="Söhne"/>
              </a:rPr>
              <a:t>의 관계로 나눠 복잡한 문제를 접근 </a:t>
            </a:r>
            <a:endParaRPr lang="en-US" altLang="ko-KR" dirty="0">
              <a:solidFill>
                <a:srgbClr val="374151"/>
              </a:solidFill>
              <a:latin typeface="Söhne"/>
            </a:endParaRPr>
          </a:p>
          <a:p>
            <a:pPr marL="342900" indent="-342900">
              <a:lnSpc>
                <a:spcPct val="150000"/>
              </a:lnSpc>
              <a:buAutoNum type="arabicParenR"/>
            </a:pPr>
            <a:r>
              <a:rPr lang="ko-KR" altLang="en-US" dirty="0" err="1">
                <a:solidFill>
                  <a:srgbClr val="374151"/>
                </a:solidFill>
                <a:latin typeface="Söhne"/>
              </a:rPr>
              <a:t>모듈간의</a:t>
            </a:r>
            <a:r>
              <a:rPr lang="ko-KR" altLang="en-US" dirty="0">
                <a:solidFill>
                  <a:srgbClr val="374151"/>
                </a:solidFill>
                <a:latin typeface="Söhne"/>
              </a:rPr>
              <a:t> 관계를 고려하여</a:t>
            </a:r>
            <a:r>
              <a:rPr lang="en-US" altLang="ko-KR" dirty="0">
                <a:solidFill>
                  <a:srgbClr val="374151"/>
                </a:solidFill>
                <a:latin typeface="Söhne"/>
              </a:rPr>
              <a:t>, </a:t>
            </a:r>
            <a:r>
              <a:rPr lang="ko-KR" altLang="en-US" dirty="0">
                <a:solidFill>
                  <a:srgbClr val="374151"/>
                </a:solidFill>
                <a:latin typeface="Söhne"/>
              </a:rPr>
              <a:t>제품의 </a:t>
            </a:r>
            <a:r>
              <a:rPr lang="en-US" altLang="ko-KR" dirty="0">
                <a:solidFill>
                  <a:srgbClr val="374151"/>
                </a:solidFill>
                <a:latin typeface="Söhne"/>
              </a:rPr>
              <a:t>module configuration</a:t>
            </a:r>
            <a:r>
              <a:rPr lang="ko-Kore-KR" altLang="en-US" dirty="0">
                <a:solidFill>
                  <a:srgbClr val="374151"/>
                </a:solidFill>
                <a:latin typeface="Söhne"/>
              </a:rPr>
              <a:t> 방법론 제시</a:t>
            </a:r>
            <a:endParaRPr lang="en-US" altLang="ko-KR" dirty="0">
              <a:solidFill>
                <a:srgbClr val="374151"/>
              </a:solidFill>
              <a:latin typeface="Söhne"/>
            </a:endParaRPr>
          </a:p>
        </p:txBody>
      </p:sp>
      <p:sp>
        <p:nvSpPr>
          <p:cNvPr id="15" name="TextBox 14">
            <a:extLst>
              <a:ext uri="{FF2B5EF4-FFF2-40B4-BE49-F238E27FC236}">
                <a16:creationId xmlns:a16="http://schemas.microsoft.com/office/drawing/2014/main" id="{213B9658-6C71-C875-D200-9699D938C95E}"/>
              </a:ext>
            </a:extLst>
          </p:cNvPr>
          <p:cNvSpPr txBox="1"/>
          <p:nvPr/>
        </p:nvSpPr>
        <p:spPr>
          <a:xfrm>
            <a:off x="3250837" y="4884823"/>
            <a:ext cx="2435459" cy="584775"/>
          </a:xfrm>
          <a:prstGeom prst="rect">
            <a:avLst/>
          </a:prstGeom>
          <a:noFill/>
          <a:ln>
            <a:noFill/>
          </a:ln>
        </p:spPr>
        <p:txBody>
          <a:bodyPr wrap="square">
            <a:spAutoFit/>
          </a:bodyPr>
          <a:lstStyle/>
          <a:p>
            <a:pPr algn="ctr"/>
            <a:r>
              <a:rPr lang="en-US" altLang="ko-KR" sz="1600" dirty="0">
                <a:latin typeface="Söhne"/>
              </a:rPr>
              <a:t>Customer requirements</a:t>
            </a:r>
          </a:p>
          <a:p>
            <a:pPr algn="ctr"/>
            <a:r>
              <a:rPr lang="en-US" altLang="ko-KR" sz="1600" dirty="0">
                <a:latin typeface="Söhne"/>
              </a:rPr>
              <a:t>[</a:t>
            </a:r>
            <a:r>
              <a:rPr lang="ko-KR" altLang="en-US" sz="1600" dirty="0">
                <a:latin typeface="Söhne"/>
              </a:rPr>
              <a:t>기존</a:t>
            </a:r>
            <a:r>
              <a:rPr lang="en-US" altLang="ko-KR" sz="1600" dirty="0">
                <a:latin typeface="Söhne"/>
              </a:rPr>
              <a:t>]</a:t>
            </a:r>
          </a:p>
        </p:txBody>
      </p:sp>
      <p:sp>
        <p:nvSpPr>
          <p:cNvPr id="17" name="TextBox 16">
            <a:extLst>
              <a:ext uri="{FF2B5EF4-FFF2-40B4-BE49-F238E27FC236}">
                <a16:creationId xmlns:a16="http://schemas.microsoft.com/office/drawing/2014/main" id="{1EDE7BAE-110A-5028-5EFD-205FE97EF313}"/>
              </a:ext>
            </a:extLst>
          </p:cNvPr>
          <p:cNvSpPr txBox="1"/>
          <p:nvPr/>
        </p:nvSpPr>
        <p:spPr>
          <a:xfrm>
            <a:off x="2846990" y="4841080"/>
            <a:ext cx="514788" cy="400110"/>
          </a:xfrm>
          <a:prstGeom prst="rect">
            <a:avLst/>
          </a:prstGeom>
          <a:noFill/>
          <a:ln>
            <a:noFill/>
          </a:ln>
        </p:spPr>
        <p:txBody>
          <a:bodyPr wrap="square">
            <a:spAutoFit/>
          </a:bodyPr>
          <a:lstStyle/>
          <a:p>
            <a:pPr algn="ctr"/>
            <a:r>
              <a:rPr lang="en-US" altLang="ko-KR" sz="2000" b="1" dirty="0">
                <a:latin typeface="Söhne"/>
              </a:rPr>
              <a:t>+</a:t>
            </a:r>
          </a:p>
        </p:txBody>
      </p:sp>
      <p:sp>
        <p:nvSpPr>
          <p:cNvPr id="19" name="L 도형 18">
            <a:extLst>
              <a:ext uri="{FF2B5EF4-FFF2-40B4-BE49-F238E27FC236}">
                <a16:creationId xmlns:a16="http://schemas.microsoft.com/office/drawing/2014/main" id="{0283173C-F78A-652C-1153-0A486F29FCEC}"/>
              </a:ext>
            </a:extLst>
          </p:cNvPr>
          <p:cNvSpPr/>
          <p:nvPr/>
        </p:nvSpPr>
        <p:spPr>
          <a:xfrm rot="19026922">
            <a:off x="417728" y="4443437"/>
            <a:ext cx="211575" cy="177435"/>
          </a:xfrm>
          <a:prstGeom prst="corner">
            <a:avLst>
              <a:gd name="adj1" fmla="val 35567"/>
              <a:gd name="adj2" fmla="val 3268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245605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6F97F08-BEB9-9D79-F8EF-EFB69EFC3379}"/>
              </a:ext>
            </a:extLst>
          </p:cNvPr>
          <p:cNvSpPr>
            <a:spLocks noGrp="1"/>
          </p:cNvSpPr>
          <p:nvPr>
            <p:ph type="dt" sz="half" idx="10"/>
          </p:nvPr>
        </p:nvSpPr>
        <p:spPr/>
        <p:txBody>
          <a:bodyPr/>
          <a:lstStyle/>
          <a:p>
            <a:fld id="{53F8A0ED-9F90-4AAD-B365-1A0EB382082E}" type="datetime1">
              <a:rPr lang="ko-KR" altLang="en-US" smtClean="0"/>
              <a:t>2023. 2. 1.</a:t>
            </a:fld>
            <a:endParaRPr lang="ko-KR" altLang="en-US" dirty="0"/>
          </a:p>
        </p:txBody>
      </p:sp>
      <p:sp>
        <p:nvSpPr>
          <p:cNvPr id="3" name="슬라이드 번호 개체 틀 2">
            <a:extLst>
              <a:ext uri="{FF2B5EF4-FFF2-40B4-BE49-F238E27FC236}">
                <a16:creationId xmlns:a16="http://schemas.microsoft.com/office/drawing/2014/main" id="{0DFD29AC-7861-6A6D-E102-FB46D6EFE732}"/>
              </a:ext>
            </a:extLst>
          </p:cNvPr>
          <p:cNvSpPr>
            <a:spLocks noGrp="1"/>
          </p:cNvSpPr>
          <p:nvPr>
            <p:ph type="sldNum" sz="quarter" idx="4"/>
          </p:nvPr>
        </p:nvSpPr>
        <p:spPr/>
        <p:txBody>
          <a:bodyPr/>
          <a:lstStyle/>
          <a:p>
            <a:fld id="{528F71E4-6861-4081-93F7-1CE13C0AE979}" type="slidenum">
              <a:rPr lang="ko-KR" altLang="en-US" smtClean="0"/>
              <a:pPr/>
              <a:t>6</a:t>
            </a:fld>
            <a:endParaRPr lang="ko-KR" altLang="en-US" dirty="0"/>
          </a:p>
        </p:txBody>
      </p:sp>
      <p:sp>
        <p:nvSpPr>
          <p:cNvPr id="4" name="TextBox 3">
            <a:extLst>
              <a:ext uri="{FF2B5EF4-FFF2-40B4-BE49-F238E27FC236}">
                <a16:creationId xmlns:a16="http://schemas.microsoft.com/office/drawing/2014/main" id="{115ACBA1-8CB8-14EC-CC57-E7567F1AB51F}"/>
              </a:ext>
            </a:extLst>
          </p:cNvPr>
          <p:cNvSpPr txBox="1"/>
          <p:nvPr/>
        </p:nvSpPr>
        <p:spPr>
          <a:xfrm>
            <a:off x="376651" y="562837"/>
            <a:ext cx="8665779" cy="1477328"/>
          </a:xfrm>
          <a:prstGeom prst="rect">
            <a:avLst/>
          </a:prstGeom>
          <a:noFill/>
        </p:spPr>
        <p:txBody>
          <a:bodyPr wrap="square">
            <a:spAutoFit/>
          </a:bodyPr>
          <a:lstStyle/>
          <a:p>
            <a:pPr marL="342900" indent="-342900">
              <a:buAutoNum type="arabicParenR"/>
            </a:pPr>
            <a:r>
              <a:rPr lang="ko-KR" altLang="en-US" dirty="0"/>
              <a:t>일단 기본적으로 </a:t>
            </a:r>
            <a:r>
              <a:rPr lang="en-US" altLang="ko-KR" dirty="0"/>
              <a:t>core / peripheral module</a:t>
            </a:r>
            <a:r>
              <a:rPr lang="ko-KR" altLang="en-US" dirty="0"/>
              <a:t>이 주어져 있다고 해야 하는가</a:t>
            </a:r>
            <a:r>
              <a:rPr lang="en-US" altLang="ko-KR" dirty="0"/>
              <a:t>?</a:t>
            </a:r>
          </a:p>
          <a:p>
            <a:r>
              <a:rPr lang="en-US" altLang="ko-Kore-KR" dirty="0"/>
              <a:t>    </a:t>
            </a:r>
            <a:r>
              <a:rPr lang="en-US" altLang="ko-KR" dirty="0"/>
              <a:t>- or </a:t>
            </a:r>
            <a:r>
              <a:rPr lang="ko-KR" altLang="en-US" dirty="0"/>
              <a:t>내가 정의한 개념을 바탕으로 해서</a:t>
            </a:r>
            <a:r>
              <a:rPr lang="en-US" altLang="ko-KR" dirty="0"/>
              <a:t>, </a:t>
            </a:r>
            <a:r>
              <a:rPr lang="ko-KR" altLang="en-US" dirty="0"/>
              <a:t>어떤 </a:t>
            </a:r>
            <a:r>
              <a:rPr lang="en-US" altLang="ko-KR" dirty="0"/>
              <a:t>module</a:t>
            </a:r>
            <a:r>
              <a:rPr lang="ko-KR" altLang="en-US" dirty="0"/>
              <a:t>을 </a:t>
            </a:r>
            <a:r>
              <a:rPr lang="en-US" altLang="ko-KR" dirty="0"/>
              <a:t>core</a:t>
            </a:r>
            <a:r>
              <a:rPr lang="ko-KR" altLang="en-US" dirty="0"/>
              <a:t>로 할지 선별</a:t>
            </a:r>
            <a:r>
              <a:rPr lang="en-US" altLang="ko-KR" dirty="0"/>
              <a:t>.</a:t>
            </a:r>
          </a:p>
          <a:p>
            <a:endParaRPr lang="en-US" altLang="ko-Kore-KR" dirty="0"/>
          </a:p>
          <a:p>
            <a:r>
              <a:rPr lang="en-US" altLang="ko-KR" dirty="0"/>
              <a:t>2) </a:t>
            </a:r>
            <a:r>
              <a:rPr lang="ko-KR" altLang="en-US" dirty="0"/>
              <a:t>지금은 </a:t>
            </a:r>
            <a:r>
              <a:rPr lang="en-US" altLang="ko-KR" dirty="0"/>
              <a:t>1 : </a:t>
            </a:r>
            <a:r>
              <a:rPr lang="ko-KR" altLang="en-US" dirty="0"/>
              <a:t>다 의 개념으로 </a:t>
            </a:r>
            <a:r>
              <a:rPr lang="en-US" altLang="ko-KR" dirty="0"/>
              <a:t>core &amp; peripheral </a:t>
            </a:r>
            <a:r>
              <a:rPr lang="ko-KR" altLang="en-US" dirty="0"/>
              <a:t>을 정의</a:t>
            </a:r>
            <a:r>
              <a:rPr lang="en-US" altLang="ko-KR" dirty="0"/>
              <a:t>.</a:t>
            </a:r>
          </a:p>
          <a:p>
            <a:r>
              <a:rPr lang="ko-Kore-KR" altLang="en-US" dirty="0"/>
              <a:t>   </a:t>
            </a:r>
            <a:r>
              <a:rPr lang="en-US" altLang="ko-Kore-KR" dirty="0"/>
              <a:t>- </a:t>
            </a:r>
            <a:r>
              <a:rPr lang="ko-Kore-KR" altLang="en-US" dirty="0"/>
              <a:t>다 </a:t>
            </a:r>
            <a:r>
              <a:rPr lang="en-US" altLang="ko-Kore-KR" dirty="0"/>
              <a:t>: </a:t>
            </a:r>
            <a:r>
              <a:rPr lang="ko-Kore-KR" altLang="en-US" dirty="0"/>
              <a:t>다 의 개념으로 접근해야하나</a:t>
            </a:r>
            <a:r>
              <a:rPr lang="en-US" altLang="ko-Kore-KR" dirty="0"/>
              <a:t>? </a:t>
            </a:r>
            <a:r>
              <a:rPr lang="en-US" altLang="ko-KR" b="1" dirty="0"/>
              <a:t>(n core &amp; m peripheral)</a:t>
            </a:r>
            <a:endParaRPr lang="en-US" altLang="ko-Kore-KR" b="1" dirty="0"/>
          </a:p>
        </p:txBody>
      </p:sp>
      <p:sp>
        <p:nvSpPr>
          <p:cNvPr id="5" name="TextBox 4">
            <a:extLst>
              <a:ext uri="{FF2B5EF4-FFF2-40B4-BE49-F238E27FC236}">
                <a16:creationId xmlns:a16="http://schemas.microsoft.com/office/drawing/2014/main" id="{93FD2CF1-BB2A-D4A3-F84E-23F1DB7A5B12}"/>
              </a:ext>
            </a:extLst>
          </p:cNvPr>
          <p:cNvSpPr txBox="1"/>
          <p:nvPr/>
        </p:nvSpPr>
        <p:spPr>
          <a:xfrm>
            <a:off x="376651" y="2834779"/>
            <a:ext cx="8665779" cy="3139321"/>
          </a:xfrm>
          <a:prstGeom prst="rect">
            <a:avLst/>
          </a:prstGeom>
          <a:noFill/>
        </p:spPr>
        <p:txBody>
          <a:bodyPr wrap="square">
            <a:spAutoFit/>
          </a:bodyPr>
          <a:lstStyle/>
          <a:p>
            <a:pPr marL="342900" indent="-342900">
              <a:buAutoNum type="arabicParenR"/>
            </a:pPr>
            <a:r>
              <a:rPr lang="ko-Kore-KR" altLang="en-US" dirty="0"/>
              <a:t>어떻게 보면</a:t>
            </a:r>
            <a:r>
              <a:rPr lang="en-US" altLang="ko-Kore-KR" dirty="0"/>
              <a:t>, </a:t>
            </a:r>
            <a:r>
              <a:rPr lang="ko-Kore-KR" altLang="en-US" dirty="0"/>
              <a:t>기존에 </a:t>
            </a:r>
            <a:r>
              <a:rPr lang="en-US" altLang="ko-Kore-KR" dirty="0"/>
              <a:t>product design</a:t>
            </a:r>
            <a:r>
              <a:rPr lang="ko-Kore-KR" altLang="en-US" dirty="0"/>
              <a:t>에서</a:t>
            </a:r>
            <a:r>
              <a:rPr lang="en-US" altLang="ko-Kore-KR" dirty="0"/>
              <a:t> CI-S , CI-R</a:t>
            </a:r>
            <a:r>
              <a:rPr lang="ko-Kore-KR" altLang="en-US" dirty="0"/>
              <a:t>의 개념을 </a:t>
            </a:r>
            <a:r>
              <a:rPr lang="en-US" altLang="ko-Kore-KR" dirty="0"/>
              <a:t>module </a:t>
            </a:r>
            <a:r>
              <a:rPr lang="en-US" altLang="ko-KR" dirty="0"/>
              <a:t>selection</a:t>
            </a:r>
            <a:r>
              <a:rPr lang="ko-KR" altLang="en-US" dirty="0"/>
              <a:t>에 가져와서 한다는 것인데</a:t>
            </a:r>
            <a:r>
              <a:rPr lang="en-US" altLang="ko-KR" dirty="0"/>
              <a:t>, </a:t>
            </a:r>
            <a:r>
              <a:rPr lang="ko-KR" altLang="en-US" dirty="0"/>
              <a:t>이에 대한 </a:t>
            </a:r>
            <a:r>
              <a:rPr lang="en-US" altLang="ko-KR" dirty="0"/>
              <a:t>Novelty?</a:t>
            </a:r>
            <a:r>
              <a:rPr lang="en-US" altLang="ko-Kore-KR" dirty="0"/>
              <a:t> </a:t>
            </a:r>
          </a:p>
          <a:p>
            <a:pPr marL="342900" indent="-342900">
              <a:buAutoNum type="arabicParenR"/>
            </a:pPr>
            <a:endParaRPr lang="en-US" altLang="ko-Kore-KR" dirty="0"/>
          </a:p>
          <a:p>
            <a:pPr marL="342900" indent="-342900">
              <a:buAutoNum type="arabicParenR"/>
            </a:pPr>
            <a:r>
              <a:rPr lang="en-US" altLang="ko-Kore-KR" dirty="0"/>
              <a:t>Core</a:t>
            </a:r>
            <a:r>
              <a:rPr lang="ko-Kore-KR" altLang="en-US" dirty="0"/>
              <a:t>의 개념속에서</a:t>
            </a:r>
            <a:r>
              <a:rPr lang="en-US" altLang="ko-Kore-KR" dirty="0"/>
              <a:t>, </a:t>
            </a:r>
            <a:r>
              <a:rPr lang="ko-Kore-KR" altLang="en-US" dirty="0"/>
              <a:t>상대적으로 세부변경이 어렵다고 했는데</a:t>
            </a:r>
            <a:r>
              <a:rPr lang="en-US" altLang="ko-Kore-KR" dirty="0"/>
              <a:t>,</a:t>
            </a:r>
            <a:br>
              <a:rPr lang="en-US" altLang="ko-Kore-KR" dirty="0"/>
            </a:br>
            <a:r>
              <a:rPr lang="ko-Kore-KR" altLang="en-US" dirty="0"/>
              <a:t>그러면</a:t>
            </a:r>
            <a:r>
              <a:rPr lang="en-US" altLang="ko-Kore-KR" dirty="0"/>
              <a:t>, </a:t>
            </a:r>
            <a:r>
              <a:rPr lang="ko-Kore-KR" altLang="en-US" dirty="0"/>
              <a:t>세부 변경의 가능성 정도를 각 모듈별로도 고려 해야 하나</a:t>
            </a:r>
            <a:r>
              <a:rPr lang="en-US" altLang="ko-Kore-KR" dirty="0"/>
              <a:t>? </a:t>
            </a:r>
            <a:br>
              <a:rPr lang="en-US" altLang="ko-Kore-KR" dirty="0"/>
            </a:br>
            <a:r>
              <a:rPr lang="en-US" altLang="ko-KR" dirty="0"/>
              <a:t>[</a:t>
            </a:r>
            <a:r>
              <a:rPr lang="ko-KR" altLang="en-US" dirty="0"/>
              <a:t>어떻게 보면 </a:t>
            </a:r>
            <a:r>
              <a:rPr lang="en-US" altLang="ko-KR" dirty="0"/>
              <a:t>supplier flexibility?]</a:t>
            </a:r>
          </a:p>
          <a:p>
            <a:endParaRPr lang="en-US" altLang="ko-KR" dirty="0"/>
          </a:p>
          <a:p>
            <a:r>
              <a:rPr lang="en-US" altLang="ko-KR" dirty="0"/>
              <a:t>3) </a:t>
            </a:r>
            <a:r>
              <a:rPr lang="ko-KR" altLang="en-US" dirty="0"/>
              <a:t>전자제품이라고 해서</a:t>
            </a:r>
            <a:r>
              <a:rPr lang="en-US" altLang="ko-KR" dirty="0"/>
              <a:t>, “electricity  compatibility </a:t>
            </a:r>
            <a:r>
              <a:rPr lang="ko-KR" altLang="en-US" dirty="0"/>
              <a:t>즉</a:t>
            </a:r>
            <a:r>
              <a:rPr lang="en-US" altLang="ko-KR" dirty="0"/>
              <a:t>, </a:t>
            </a:r>
            <a:r>
              <a:rPr lang="ko-KR" altLang="en-US" dirty="0"/>
              <a:t>단순 </a:t>
            </a:r>
            <a:r>
              <a:rPr lang="en-US" altLang="ko-KR" dirty="0"/>
              <a:t>hardware </a:t>
            </a:r>
            <a:r>
              <a:rPr lang="ko-KR" altLang="en-US" dirty="0"/>
              <a:t>에 대한 문제가 아닌 또다른 것이 있다</a:t>
            </a:r>
            <a:r>
              <a:rPr lang="en-US" altLang="ko-KR" dirty="0"/>
              <a:t>”</a:t>
            </a:r>
            <a:r>
              <a:rPr lang="ko-KR" altLang="en-US" dirty="0"/>
              <a:t>라는 것을 보여주기 위해서 고려를 했는데</a:t>
            </a:r>
            <a:r>
              <a:rPr lang="en-US" altLang="ko-KR" dirty="0"/>
              <a:t>, </a:t>
            </a:r>
            <a:r>
              <a:rPr lang="ko-KR" altLang="en-US" dirty="0"/>
              <a:t>이게 </a:t>
            </a:r>
            <a:r>
              <a:rPr lang="en-US" altLang="ko-KR" dirty="0"/>
              <a:t>too much?</a:t>
            </a:r>
          </a:p>
          <a:p>
            <a:endParaRPr lang="en-US" altLang="ko-Kore-KR" dirty="0"/>
          </a:p>
          <a:p>
            <a:r>
              <a:rPr lang="en-US" altLang="ko-Kore-KR" dirty="0"/>
              <a:t>4) </a:t>
            </a:r>
            <a:r>
              <a:rPr lang="ko-Kore-KR" altLang="en-US" dirty="0"/>
              <a:t>아직까진 못찾긴했으나</a:t>
            </a:r>
            <a:r>
              <a:rPr lang="en-US" altLang="ko-Kore-KR" dirty="0"/>
              <a:t>, </a:t>
            </a:r>
            <a:r>
              <a:rPr lang="ko-Kore-KR" altLang="en-US" dirty="0"/>
              <a:t>실제로 </a:t>
            </a:r>
            <a:r>
              <a:rPr lang="en-US" altLang="ko-Kore-KR" dirty="0"/>
              <a:t>c</a:t>
            </a:r>
            <a:r>
              <a:rPr lang="en-US" altLang="ko-KR" dirty="0"/>
              <a:t>ompatibility issue</a:t>
            </a:r>
            <a:r>
              <a:rPr lang="ko-KR" altLang="en-US" dirty="0"/>
              <a:t>을 다룬 </a:t>
            </a:r>
            <a:r>
              <a:rPr lang="en-US" altLang="ko-KR" dirty="0"/>
              <a:t>Module selection</a:t>
            </a:r>
            <a:r>
              <a:rPr lang="ko-KR" altLang="en-US" dirty="0"/>
              <a:t>이 없나</a:t>
            </a:r>
            <a:r>
              <a:rPr lang="en-US" altLang="ko-KR" dirty="0"/>
              <a:t>?</a:t>
            </a:r>
            <a:endParaRPr lang="en-US" altLang="ko-Kore-KR" dirty="0"/>
          </a:p>
        </p:txBody>
      </p:sp>
      <p:sp>
        <p:nvSpPr>
          <p:cNvPr id="6" name="TextBox 5">
            <a:extLst>
              <a:ext uri="{FF2B5EF4-FFF2-40B4-BE49-F238E27FC236}">
                <a16:creationId xmlns:a16="http://schemas.microsoft.com/office/drawing/2014/main" id="{AA82678E-0E24-AD5C-9B0C-370B2F94B4FF}"/>
              </a:ext>
            </a:extLst>
          </p:cNvPr>
          <p:cNvSpPr txBox="1"/>
          <p:nvPr/>
        </p:nvSpPr>
        <p:spPr>
          <a:xfrm>
            <a:off x="376651" y="148113"/>
            <a:ext cx="8665779" cy="369332"/>
          </a:xfrm>
          <a:prstGeom prst="rect">
            <a:avLst/>
          </a:prstGeom>
          <a:noFill/>
        </p:spPr>
        <p:txBody>
          <a:bodyPr wrap="square">
            <a:spAutoFit/>
          </a:bodyPr>
          <a:lstStyle/>
          <a:p>
            <a:r>
              <a:rPr lang="ko-Kore-KR" altLang="en-US" b="1" dirty="0"/>
              <a:t>고민거리 </a:t>
            </a:r>
            <a:r>
              <a:rPr lang="en-US" altLang="ko-Kore-KR" b="1" dirty="0"/>
              <a:t>[</a:t>
            </a:r>
            <a:r>
              <a:rPr lang="ko-Kore-KR" altLang="en-US" b="1" dirty="0"/>
              <a:t>확장의 개념</a:t>
            </a:r>
            <a:r>
              <a:rPr lang="en-US" altLang="ko-Kore-KR" b="1" dirty="0"/>
              <a:t>]</a:t>
            </a:r>
          </a:p>
        </p:txBody>
      </p:sp>
      <p:sp>
        <p:nvSpPr>
          <p:cNvPr id="7" name="TextBox 6">
            <a:extLst>
              <a:ext uri="{FF2B5EF4-FFF2-40B4-BE49-F238E27FC236}">
                <a16:creationId xmlns:a16="http://schemas.microsoft.com/office/drawing/2014/main" id="{3B196C56-52EE-A2BE-0F71-5955793DB713}"/>
              </a:ext>
            </a:extLst>
          </p:cNvPr>
          <p:cNvSpPr txBox="1"/>
          <p:nvPr/>
        </p:nvSpPr>
        <p:spPr>
          <a:xfrm>
            <a:off x="376651" y="2252806"/>
            <a:ext cx="8665779" cy="369332"/>
          </a:xfrm>
          <a:prstGeom prst="rect">
            <a:avLst/>
          </a:prstGeom>
          <a:noFill/>
        </p:spPr>
        <p:txBody>
          <a:bodyPr wrap="square">
            <a:spAutoFit/>
          </a:bodyPr>
          <a:lstStyle/>
          <a:p>
            <a:r>
              <a:rPr lang="ko-Kore-KR" altLang="en-US" b="1" dirty="0"/>
              <a:t>우려사항</a:t>
            </a:r>
            <a:endParaRPr lang="en-US" altLang="ko-Kore-KR" b="1" dirty="0"/>
          </a:p>
        </p:txBody>
      </p:sp>
    </p:spTree>
    <p:extLst>
      <p:ext uri="{BB962C8B-B14F-4D97-AF65-F5344CB8AC3E}">
        <p14:creationId xmlns:p14="http://schemas.microsoft.com/office/powerpoint/2010/main" val="103820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2023. 2. 1.</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7</a:t>
            </a:fld>
            <a:endParaRPr lang="ko-KR" altLang="en-US" dirty="0"/>
          </a:p>
        </p:txBody>
      </p:sp>
      <p:sp>
        <p:nvSpPr>
          <p:cNvPr id="4" name="TextBox 3">
            <a:extLst>
              <a:ext uri="{FF2B5EF4-FFF2-40B4-BE49-F238E27FC236}">
                <a16:creationId xmlns:a16="http://schemas.microsoft.com/office/drawing/2014/main" id="{F486D4A2-ADFE-182A-FE00-7DFC54A8B4E8}"/>
              </a:ext>
            </a:extLst>
          </p:cNvPr>
          <p:cNvSpPr txBox="1"/>
          <p:nvPr/>
        </p:nvSpPr>
        <p:spPr>
          <a:xfrm>
            <a:off x="747131" y="680224"/>
            <a:ext cx="8642196" cy="4001095"/>
          </a:xfrm>
          <a:prstGeom prst="rect">
            <a:avLst/>
          </a:prstGeom>
          <a:noFill/>
        </p:spPr>
        <p:txBody>
          <a:bodyPr wrap="square" lIns="0" tIns="0" rIns="0" bIns="0" rtlCol="0">
            <a:spAutoFit/>
          </a:bodyPr>
          <a:lstStyle/>
          <a:p>
            <a:pPr algn="l"/>
            <a:r>
              <a:rPr kumimoji="1" lang="ko-Kore-KR" altLang="en-US" sz="2000" b="1" spc="-40" dirty="0">
                <a:latin typeface="+mn-ea"/>
              </a:rPr>
              <a:t>객관적인 </a:t>
            </a:r>
            <a:r>
              <a:rPr kumimoji="1" lang="en-US" altLang="ko-Kore-KR" sz="2000" b="1" spc="-40" dirty="0">
                <a:latin typeface="+mn-ea"/>
              </a:rPr>
              <a:t>evidence</a:t>
            </a:r>
            <a:r>
              <a:rPr kumimoji="1" lang="ko-Kore-KR" altLang="en-US" sz="2000" b="1" spc="-40" dirty="0">
                <a:latin typeface="+mn-ea"/>
              </a:rPr>
              <a:t>가 필요</a:t>
            </a:r>
            <a:r>
              <a:rPr kumimoji="1" lang="en-US" altLang="ko-Kore-KR" sz="2000" b="1" spc="-40" dirty="0">
                <a:latin typeface="+mn-ea"/>
              </a:rPr>
              <a:t>.</a:t>
            </a:r>
            <a:r>
              <a:rPr kumimoji="1" lang="en-US" altLang="ko-KR" sz="2000" b="1" spc="-40" dirty="0">
                <a:latin typeface="+mn-ea"/>
              </a:rPr>
              <a:t>[</a:t>
            </a:r>
            <a:r>
              <a:rPr kumimoji="1" lang="ko-KR" altLang="en-US" sz="2000" b="1" spc="-40" dirty="0">
                <a:latin typeface="+mn-ea"/>
              </a:rPr>
              <a:t>근거들</a:t>
            </a:r>
            <a:r>
              <a:rPr kumimoji="1" lang="en-US" altLang="ko-KR" sz="2000" b="1" spc="-40" dirty="0">
                <a:latin typeface="+mn-ea"/>
              </a:rPr>
              <a:t>]</a:t>
            </a:r>
          </a:p>
          <a:p>
            <a:pPr algn="l"/>
            <a:endParaRPr kumimoji="1" lang="en-US" altLang="ko-Kore-KR" sz="2000" b="1" spc="-40" dirty="0">
              <a:latin typeface="+mn-ea"/>
            </a:endParaRPr>
          </a:p>
          <a:p>
            <a:pPr algn="l"/>
            <a:r>
              <a:rPr kumimoji="1" lang="ko-Kore-KR" altLang="en-US" sz="2000" b="1" spc="-40" dirty="0">
                <a:latin typeface="+mn-ea"/>
              </a:rPr>
              <a:t>문제 상황 제기에서부터</a:t>
            </a:r>
            <a:endParaRPr kumimoji="1" lang="en-US" altLang="ko-Kore-KR" sz="2000" b="1" spc="-40" dirty="0">
              <a:latin typeface="+mn-ea"/>
            </a:endParaRPr>
          </a:p>
          <a:p>
            <a:pPr algn="l"/>
            <a:endParaRPr kumimoji="1" lang="en-US" altLang="ko-Kore-KR" sz="2000" b="1" spc="-40" dirty="0">
              <a:latin typeface="+mn-ea"/>
            </a:endParaRPr>
          </a:p>
          <a:p>
            <a:pPr algn="l"/>
            <a:r>
              <a:rPr kumimoji="1" lang="ko-Kore-KR" altLang="en-US" sz="2000" b="1" spc="-40" dirty="0">
                <a:latin typeface="+mn-ea"/>
              </a:rPr>
              <a:t>나열을통해</a:t>
            </a:r>
            <a:r>
              <a:rPr kumimoji="1" lang="en-US" altLang="ko-Kore-KR" sz="2000" b="1" spc="-40" dirty="0">
                <a:latin typeface="+mn-ea"/>
              </a:rPr>
              <a:t>, </a:t>
            </a:r>
            <a:r>
              <a:rPr kumimoji="1" lang="ko-Kore-KR" altLang="en-US" sz="2000" b="1" spc="-40" dirty="0">
                <a:latin typeface="+mn-ea"/>
              </a:rPr>
              <a:t>문제에 대한 제시 </a:t>
            </a:r>
            <a:r>
              <a:rPr kumimoji="1" lang="en-US" altLang="ko-Kore-KR" sz="2000" b="1" spc="-40" dirty="0">
                <a:latin typeface="+mn-ea"/>
              </a:rPr>
              <a:t>+ </a:t>
            </a:r>
            <a:r>
              <a:rPr kumimoji="1" lang="ko-Kore-KR" altLang="en-US" sz="2000" b="1" spc="-40" dirty="0">
                <a:latin typeface="+mn-ea"/>
              </a:rPr>
              <a:t>정당성 </a:t>
            </a:r>
            <a:r>
              <a:rPr kumimoji="1" lang="en-US" altLang="ko-Kore-KR" sz="2000" b="1" spc="-40" dirty="0">
                <a:latin typeface="+mn-ea"/>
              </a:rPr>
              <a:t>[</a:t>
            </a:r>
            <a:r>
              <a:rPr kumimoji="1" lang="ko-Kore-KR" altLang="en-US" sz="2000" b="1" spc="-40" dirty="0">
                <a:latin typeface="+mn-ea"/>
              </a:rPr>
              <a:t>근거를 찾아라</a:t>
            </a:r>
            <a:r>
              <a:rPr kumimoji="1" lang="en-US" altLang="ko-Kore-KR" sz="2000" b="1" spc="-40" dirty="0">
                <a:latin typeface="+mn-ea"/>
              </a:rPr>
              <a:t>]</a:t>
            </a:r>
          </a:p>
          <a:p>
            <a:pPr algn="l"/>
            <a:endParaRPr kumimoji="1" lang="en-US" altLang="ko-Kore-KR" sz="2000" b="1" spc="-40" dirty="0">
              <a:latin typeface="+mn-ea"/>
            </a:endParaRPr>
          </a:p>
          <a:p>
            <a:pPr algn="l"/>
            <a:endParaRPr kumimoji="1" lang="en-US" altLang="ko-Kore-KR" sz="2000" b="1" spc="-40" dirty="0">
              <a:latin typeface="+mn-ea"/>
            </a:endParaRPr>
          </a:p>
          <a:p>
            <a:pPr algn="l"/>
            <a:r>
              <a:rPr kumimoji="1" lang="ko-Kore-KR" altLang="en-US" sz="2000" b="1" spc="-40" dirty="0">
                <a:latin typeface="+mn-ea"/>
              </a:rPr>
              <a:t>강박관념이 심하다</a:t>
            </a:r>
            <a:r>
              <a:rPr kumimoji="1" lang="en-US" altLang="ko-Kore-KR" sz="2000" b="1" spc="-40" dirty="0">
                <a:latin typeface="+mn-ea"/>
              </a:rPr>
              <a:t>.</a:t>
            </a:r>
          </a:p>
          <a:p>
            <a:pPr algn="l"/>
            <a:endParaRPr kumimoji="1" lang="en-US" altLang="ko-Kore-KR" sz="2000" b="1" spc="-40" dirty="0">
              <a:latin typeface="+mn-ea"/>
            </a:endParaRPr>
          </a:p>
          <a:p>
            <a:pPr algn="l"/>
            <a:r>
              <a:rPr kumimoji="1" lang="ko-Kore-KR" altLang="en-US" sz="2000" b="1" spc="-40" dirty="0">
                <a:latin typeface="+mn-ea"/>
              </a:rPr>
              <a:t>어떠한 문제를 해결하기 위해서 </a:t>
            </a:r>
            <a:r>
              <a:rPr kumimoji="1" lang="en-US" altLang="ko-Kore-KR" sz="2000" b="1" spc="-40" dirty="0">
                <a:latin typeface="+mn-ea"/>
              </a:rPr>
              <a:t>&lt;</a:t>
            </a:r>
            <a:r>
              <a:rPr kumimoji="1" lang="en-US" altLang="ko-KR" sz="2000" b="1" spc="-40" dirty="0">
                <a:latin typeface="+mn-ea"/>
              </a:rPr>
              <a:t>-&gt; </a:t>
            </a:r>
            <a:r>
              <a:rPr kumimoji="1" lang="ko-KR" altLang="en-US" sz="2000" b="1" spc="-40" dirty="0">
                <a:latin typeface="+mn-ea"/>
              </a:rPr>
              <a:t>어떠한 방법론으로</a:t>
            </a:r>
            <a:endParaRPr kumimoji="1" lang="en-US" altLang="ko-KR" sz="2000" b="1" spc="-40" dirty="0">
              <a:latin typeface="+mn-ea"/>
            </a:endParaRPr>
          </a:p>
          <a:p>
            <a:pPr algn="l"/>
            <a:endParaRPr kumimoji="1" lang="en-US" altLang="ko-Kore-KR" sz="2000" b="1" spc="-40" dirty="0">
              <a:latin typeface="+mn-ea"/>
            </a:endParaRPr>
          </a:p>
          <a:p>
            <a:pPr algn="l"/>
            <a:endParaRPr kumimoji="1" lang="en-US" altLang="ko-Kore-KR" sz="2000" b="1" spc="-40" dirty="0">
              <a:latin typeface="+mn-ea"/>
            </a:endParaRPr>
          </a:p>
          <a:p>
            <a:pPr algn="l"/>
            <a:r>
              <a:rPr kumimoji="1" lang="ko-Kore-KR" altLang="en-US" sz="2000" b="1" spc="-40" dirty="0">
                <a:latin typeface="+mn-ea"/>
              </a:rPr>
              <a:t>너무 멀 엄청난 문제를 풀려고 하지마라</a:t>
            </a:r>
            <a:r>
              <a:rPr kumimoji="1" lang="en-US" altLang="ko-Kore-KR" sz="2000" b="1" spc="-40" dirty="0">
                <a:latin typeface="+mn-ea"/>
              </a:rPr>
              <a:t>. </a:t>
            </a:r>
            <a:r>
              <a:rPr kumimoji="1" lang="ko-Kore-KR" altLang="en-US" sz="2000" b="1" spc="-40" dirty="0">
                <a:latin typeface="+mn-ea"/>
              </a:rPr>
              <a:t>기존의 문제여도 괜찮다</a:t>
            </a:r>
            <a:r>
              <a:rPr kumimoji="1" lang="en-US" altLang="ko-Kore-KR" sz="2000" b="1" spc="-40">
                <a:latin typeface="+mn-ea"/>
              </a:rPr>
              <a:t>.</a:t>
            </a:r>
            <a:endParaRPr kumimoji="1" lang="ko-Kore-KR" altLang="en-US" sz="2000" b="1" spc="-40" dirty="0">
              <a:latin typeface="+mn-ea"/>
            </a:endParaRPr>
          </a:p>
        </p:txBody>
      </p:sp>
    </p:spTree>
    <p:extLst>
      <p:ext uri="{BB962C8B-B14F-4D97-AF65-F5344CB8AC3E}">
        <p14:creationId xmlns:p14="http://schemas.microsoft.com/office/powerpoint/2010/main" val="274357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2023. 2. 2.</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8</a:t>
            </a:fld>
            <a:endParaRPr lang="ko-KR" altLang="en-US" dirty="0"/>
          </a:p>
        </p:txBody>
      </p:sp>
      <p:sp>
        <p:nvSpPr>
          <p:cNvPr id="142" name="TextBox 141">
            <a:extLst>
              <a:ext uri="{FF2B5EF4-FFF2-40B4-BE49-F238E27FC236}">
                <a16:creationId xmlns:a16="http://schemas.microsoft.com/office/drawing/2014/main" id="{0EBC9B2C-DD99-C744-3BF5-8B0556E598E8}"/>
              </a:ext>
            </a:extLst>
          </p:cNvPr>
          <p:cNvSpPr txBox="1"/>
          <p:nvPr/>
        </p:nvSpPr>
        <p:spPr>
          <a:xfrm>
            <a:off x="634912" y="531118"/>
            <a:ext cx="7484156" cy="3600986"/>
          </a:xfrm>
          <a:prstGeom prst="rect">
            <a:avLst/>
          </a:prstGeom>
          <a:noFill/>
        </p:spPr>
        <p:txBody>
          <a:bodyPr wrap="square" lIns="0" tIns="0" rIns="0" bIns="0" rtlCol="0">
            <a:spAutoFit/>
          </a:bodyPr>
          <a:lstStyle/>
          <a:p>
            <a:r>
              <a:rPr kumimoji="1" lang="en-US" altLang="ko-Kore-KR" spc="-40" dirty="0">
                <a:latin typeface="+mn-ea"/>
              </a:rPr>
              <a:t>Module configuration </a:t>
            </a:r>
          </a:p>
          <a:p>
            <a:endParaRPr kumimoji="1" lang="en-US" altLang="ko-Kore-KR" spc="-40" dirty="0">
              <a:latin typeface="+mn-ea"/>
            </a:endParaRPr>
          </a:p>
          <a:p>
            <a:pPr marL="342900" indent="-342900">
              <a:buAutoNum type="arabicParenR"/>
            </a:pPr>
            <a:r>
              <a:rPr kumimoji="1" lang="ko-Kore-KR" altLang="en-US" spc="-40" dirty="0">
                <a:latin typeface="+mn-ea"/>
              </a:rPr>
              <a:t>일종의 선택하는 순서</a:t>
            </a:r>
            <a:endParaRPr kumimoji="1" lang="en-US" altLang="ko-Kore-KR" spc="-40" dirty="0">
              <a:latin typeface="+mn-ea"/>
            </a:endParaRPr>
          </a:p>
          <a:p>
            <a:pPr marL="342900" indent="-342900">
              <a:buAutoNum type="arabicParenR"/>
            </a:pPr>
            <a:endParaRPr kumimoji="1" lang="en-US" altLang="ko-Kore-KR" spc="-40" dirty="0">
              <a:latin typeface="+mn-ea"/>
            </a:endParaRPr>
          </a:p>
          <a:p>
            <a:pPr marL="342900" indent="-342900">
              <a:buAutoNum type="arabicParenR"/>
            </a:pPr>
            <a:r>
              <a:rPr kumimoji="1" lang="en-US" altLang="ko-Kore-KR" spc="-40" dirty="0" err="1">
                <a:latin typeface="+mn-ea"/>
              </a:rPr>
              <a:t>Compatiblity</a:t>
            </a:r>
            <a:r>
              <a:rPr kumimoji="1" lang="ko-Kore-KR" altLang="en-US" spc="-40" dirty="0">
                <a:latin typeface="+mn-ea"/>
              </a:rPr>
              <a:t>를 보는 논문은 많으나</a:t>
            </a:r>
            <a:r>
              <a:rPr kumimoji="1" lang="en-US" altLang="ko-Kore-KR" spc="-40" dirty="0">
                <a:latin typeface="+mn-ea"/>
              </a:rPr>
              <a:t>, </a:t>
            </a:r>
            <a:r>
              <a:rPr kumimoji="1" lang="ko-Kore-KR" altLang="en-US" spc="-40" dirty="0">
                <a:latin typeface="+mn-ea"/>
              </a:rPr>
              <a:t>그에 따른 </a:t>
            </a:r>
            <a:r>
              <a:rPr kumimoji="1" lang="en-US" altLang="ko-Kore-KR" spc="-40" dirty="0">
                <a:latin typeface="+mn-ea"/>
              </a:rPr>
              <a:t>parameter redesign</a:t>
            </a:r>
            <a:br>
              <a:rPr kumimoji="1" lang="en-US" altLang="ko-Kore-KR" spc="-40" dirty="0">
                <a:latin typeface="+mn-ea"/>
              </a:rPr>
            </a:br>
            <a:r>
              <a:rPr kumimoji="1" lang="en-US" altLang="ko-Kore-KR" spc="-40" dirty="0">
                <a:latin typeface="+mn-ea"/>
                <a:sym typeface="Wingdings" pitchFamily="2" charset="2"/>
              </a:rPr>
              <a:t></a:t>
            </a:r>
            <a:r>
              <a:rPr kumimoji="1" lang="ko-Kore-KR" altLang="en-US" spc="-40" dirty="0">
                <a:latin typeface="+mn-ea"/>
                <a:sym typeface="Wingdings" pitchFamily="2" charset="2"/>
              </a:rPr>
              <a:t> 즉</a:t>
            </a:r>
            <a:r>
              <a:rPr kumimoji="1" lang="en-US" altLang="ko-Kore-KR" spc="-40" dirty="0">
                <a:latin typeface="+mn-ea"/>
                <a:sym typeface="Wingdings" pitchFamily="2" charset="2"/>
              </a:rPr>
              <a:t>, </a:t>
            </a:r>
            <a:r>
              <a:rPr kumimoji="1" lang="en-US" altLang="ko-KR" spc="-40" dirty="0">
                <a:latin typeface="+mn-ea"/>
                <a:sym typeface="Wingdings" pitchFamily="2" charset="2"/>
              </a:rPr>
              <a:t>module instance</a:t>
            </a:r>
            <a:r>
              <a:rPr kumimoji="1" lang="ko-KR" altLang="en-US" spc="-40" dirty="0" err="1">
                <a:latin typeface="+mn-ea"/>
                <a:sym typeface="Wingdings" pitchFamily="2" charset="2"/>
              </a:rPr>
              <a:t>를</a:t>
            </a:r>
            <a:r>
              <a:rPr kumimoji="1" lang="ko-KR" altLang="en-US" spc="-40" dirty="0">
                <a:latin typeface="+mn-ea"/>
                <a:sym typeface="Wingdings" pitchFamily="2" charset="2"/>
              </a:rPr>
              <a:t> 고르는 것이 아니라</a:t>
            </a:r>
            <a:r>
              <a:rPr kumimoji="1" lang="en-US" altLang="ko-KR" spc="-40" dirty="0">
                <a:latin typeface="+mn-ea"/>
                <a:sym typeface="Wingdings" pitchFamily="2" charset="2"/>
              </a:rPr>
              <a:t>, module</a:t>
            </a:r>
            <a:r>
              <a:rPr kumimoji="1" lang="ko-KR" altLang="en-US" spc="-40" dirty="0" err="1">
                <a:latin typeface="+mn-ea"/>
                <a:sym typeface="Wingdings" pitchFamily="2" charset="2"/>
              </a:rPr>
              <a:t>를</a:t>
            </a:r>
            <a:r>
              <a:rPr kumimoji="1" lang="ko-KR" altLang="en-US" spc="-40" dirty="0">
                <a:latin typeface="+mn-ea"/>
                <a:sym typeface="Wingdings" pitchFamily="2" charset="2"/>
              </a:rPr>
              <a:t> 하나로 보고</a:t>
            </a:r>
            <a:r>
              <a:rPr kumimoji="1" lang="en-US" altLang="ko-KR" spc="-40" dirty="0">
                <a:latin typeface="+mn-ea"/>
                <a:sym typeface="Wingdings" pitchFamily="2" charset="2"/>
              </a:rPr>
              <a:t>, </a:t>
            </a:r>
            <a:r>
              <a:rPr kumimoji="1" lang="ko-KR" altLang="en-US" spc="-40" dirty="0">
                <a:latin typeface="+mn-ea"/>
                <a:sym typeface="Wingdings" pitchFamily="2" charset="2"/>
              </a:rPr>
              <a:t>각 모듈 사이의 관계 </a:t>
            </a:r>
            <a:r>
              <a:rPr kumimoji="1" lang="en-US" altLang="ko-KR" spc="-40" dirty="0">
                <a:latin typeface="+mn-ea"/>
                <a:sym typeface="Wingdings" pitchFamily="2" charset="2"/>
              </a:rPr>
              <a:t>(coupling) / </a:t>
            </a:r>
            <a:r>
              <a:rPr kumimoji="1" lang="ko-KR" altLang="en-US" spc="-40" dirty="0">
                <a:latin typeface="+mn-ea"/>
                <a:sym typeface="Wingdings" pitchFamily="2" charset="2"/>
              </a:rPr>
              <a:t>수정</a:t>
            </a:r>
            <a:br>
              <a:rPr kumimoji="1" lang="en-US" altLang="ko-KR" spc="-40" dirty="0">
                <a:latin typeface="+mn-ea"/>
                <a:sym typeface="Wingdings" pitchFamily="2" charset="2"/>
              </a:rPr>
            </a:br>
            <a:endParaRPr kumimoji="1" lang="en-US" altLang="ko-KR" spc="-40" dirty="0">
              <a:latin typeface="+mn-ea"/>
              <a:sym typeface="Wingdings" pitchFamily="2" charset="2"/>
            </a:endParaRPr>
          </a:p>
          <a:p>
            <a:pPr marL="342900" indent="-342900">
              <a:buAutoNum type="arabicParenR"/>
            </a:pPr>
            <a:r>
              <a:rPr kumimoji="1" lang="ko-KR" altLang="en-US" spc="-40" dirty="0">
                <a:latin typeface="+mn-ea"/>
                <a:sym typeface="Wingdings" pitchFamily="2" charset="2"/>
              </a:rPr>
              <a:t>거의 대다수</a:t>
            </a:r>
            <a:r>
              <a:rPr kumimoji="1" lang="en-US" altLang="ko-KR" spc="-40" dirty="0">
                <a:latin typeface="+mn-ea"/>
                <a:sym typeface="Wingdings" pitchFamily="2" charset="2"/>
              </a:rPr>
              <a:t>, LP {max , constraint}</a:t>
            </a:r>
          </a:p>
          <a:p>
            <a:pPr marL="342900" indent="-342900">
              <a:buAutoNum type="arabicParenR"/>
            </a:pPr>
            <a:endParaRPr kumimoji="1" lang="en-US" altLang="ko-KR" spc="-40" dirty="0">
              <a:latin typeface="+mn-ea"/>
              <a:sym typeface="Wingdings" pitchFamily="2" charset="2"/>
            </a:endParaRPr>
          </a:p>
          <a:p>
            <a:r>
              <a:rPr kumimoji="1" lang="en-US" altLang="ko-KR" spc="-40" dirty="0">
                <a:solidFill>
                  <a:srgbClr val="C00000"/>
                </a:solidFill>
                <a:latin typeface="+mn-ea"/>
                <a:sym typeface="Wingdings" pitchFamily="2" charset="2"/>
              </a:rPr>
              <a:t>Cf) </a:t>
            </a:r>
            <a:r>
              <a:rPr kumimoji="1" lang="ko-KR" altLang="en-US" spc="-40" dirty="0">
                <a:solidFill>
                  <a:srgbClr val="C00000"/>
                </a:solidFill>
                <a:latin typeface="+mn-ea"/>
                <a:sym typeface="Wingdings" pitchFamily="2" charset="2"/>
              </a:rPr>
              <a:t>제품을 만들 때</a:t>
            </a:r>
            <a:r>
              <a:rPr kumimoji="1" lang="en-US" altLang="ko-KR" spc="-40" dirty="0">
                <a:solidFill>
                  <a:srgbClr val="C00000"/>
                </a:solidFill>
                <a:latin typeface="+mn-ea"/>
                <a:sym typeface="Wingdings" pitchFamily="2" charset="2"/>
              </a:rPr>
              <a:t>, </a:t>
            </a:r>
            <a:r>
              <a:rPr kumimoji="1" lang="ko-KR" altLang="en-US" spc="-40" dirty="0">
                <a:solidFill>
                  <a:srgbClr val="C00000"/>
                </a:solidFill>
                <a:latin typeface="+mn-ea"/>
                <a:sym typeface="Wingdings" pitchFamily="2" charset="2"/>
              </a:rPr>
              <a:t>회사는 모든 </a:t>
            </a:r>
            <a:r>
              <a:rPr kumimoji="1" lang="en-US" altLang="ko-KR" spc="-40" dirty="0">
                <a:solidFill>
                  <a:srgbClr val="C00000"/>
                </a:solidFill>
                <a:latin typeface="+mn-ea"/>
                <a:sym typeface="Wingdings" pitchFamily="2" charset="2"/>
              </a:rPr>
              <a:t>CR</a:t>
            </a:r>
            <a:r>
              <a:rPr kumimoji="1" lang="ko-KR" altLang="en-US" spc="-40" dirty="0">
                <a:solidFill>
                  <a:srgbClr val="C00000"/>
                </a:solidFill>
                <a:latin typeface="+mn-ea"/>
                <a:sym typeface="Wingdings" pitchFamily="2" charset="2"/>
              </a:rPr>
              <a:t>을 만족하도록 제품을 설계할까</a:t>
            </a:r>
            <a:r>
              <a:rPr kumimoji="1" lang="en-US" altLang="ko-KR" spc="-40" dirty="0">
                <a:solidFill>
                  <a:srgbClr val="C00000"/>
                </a:solidFill>
                <a:latin typeface="+mn-ea"/>
                <a:sym typeface="Wingdings" pitchFamily="2" charset="2"/>
              </a:rPr>
              <a:t>?</a:t>
            </a:r>
          </a:p>
          <a:p>
            <a:r>
              <a:rPr kumimoji="1" lang="en-US" altLang="ko-KR" spc="-40" dirty="0">
                <a:solidFill>
                  <a:srgbClr val="C00000"/>
                </a:solidFill>
                <a:latin typeface="+mn-ea"/>
                <a:sym typeface="Wingdings" pitchFamily="2" charset="2"/>
              </a:rPr>
              <a:t>Weight</a:t>
            </a:r>
            <a:r>
              <a:rPr kumimoji="1" lang="ko-KR" altLang="en-US" spc="-40" dirty="0">
                <a:solidFill>
                  <a:srgbClr val="C00000"/>
                </a:solidFill>
                <a:latin typeface="+mn-ea"/>
                <a:sym typeface="Wingdings" pitchFamily="2" charset="2"/>
              </a:rPr>
              <a:t>순으로 낮은 </a:t>
            </a:r>
            <a:r>
              <a:rPr kumimoji="1" lang="en-US" altLang="ko-KR" spc="-40" dirty="0">
                <a:solidFill>
                  <a:srgbClr val="C00000"/>
                </a:solidFill>
                <a:latin typeface="+mn-ea"/>
                <a:sym typeface="Wingdings" pitchFamily="2" charset="2"/>
              </a:rPr>
              <a:t>CR</a:t>
            </a:r>
            <a:r>
              <a:rPr kumimoji="1" lang="ko-KR" altLang="en-US" spc="-40" dirty="0">
                <a:solidFill>
                  <a:srgbClr val="C00000"/>
                </a:solidFill>
                <a:latin typeface="+mn-ea"/>
                <a:sym typeface="Wingdings" pitchFamily="2" charset="2"/>
              </a:rPr>
              <a:t>은 고려하지 않을 수 있겠으나</a:t>
            </a:r>
            <a:r>
              <a:rPr kumimoji="1" lang="en-US" altLang="ko-KR" spc="-40" dirty="0">
                <a:solidFill>
                  <a:srgbClr val="C00000"/>
                </a:solidFill>
                <a:latin typeface="+mn-ea"/>
                <a:sym typeface="Wingdings" pitchFamily="2" charset="2"/>
              </a:rPr>
              <a:t>, </a:t>
            </a:r>
          </a:p>
          <a:p>
            <a:r>
              <a:rPr kumimoji="1" lang="ko-KR" altLang="en-US" spc="-40" dirty="0">
                <a:solidFill>
                  <a:srgbClr val="C00000"/>
                </a:solidFill>
                <a:latin typeface="+mn-ea"/>
                <a:sym typeface="Wingdings" pitchFamily="2" charset="2"/>
              </a:rPr>
              <a:t>그게 실제 </a:t>
            </a:r>
            <a:r>
              <a:rPr kumimoji="1" lang="en-US" altLang="ko-KR" spc="-40" dirty="0">
                <a:solidFill>
                  <a:srgbClr val="C00000"/>
                </a:solidFill>
                <a:latin typeface="+mn-ea"/>
                <a:sym typeface="Wingdings" pitchFamily="2" charset="2"/>
              </a:rPr>
              <a:t>design phase</a:t>
            </a:r>
            <a:r>
              <a:rPr kumimoji="1" lang="ko-KR" altLang="en-US" spc="-40" dirty="0">
                <a:solidFill>
                  <a:srgbClr val="C00000"/>
                </a:solidFill>
                <a:latin typeface="+mn-ea"/>
                <a:sym typeface="Wingdings" pitchFamily="2" charset="2"/>
              </a:rPr>
              <a:t>에서 가능한가</a:t>
            </a:r>
            <a:r>
              <a:rPr kumimoji="1" lang="en-US" altLang="ko-KR" spc="-40" dirty="0">
                <a:solidFill>
                  <a:srgbClr val="C00000"/>
                </a:solidFill>
                <a:latin typeface="+mn-ea"/>
                <a:sym typeface="Wingdings" pitchFamily="2" charset="2"/>
              </a:rPr>
              <a:t>?</a:t>
            </a:r>
          </a:p>
        </p:txBody>
      </p:sp>
      <p:sp>
        <p:nvSpPr>
          <p:cNvPr id="5" name="TextBox 4">
            <a:extLst>
              <a:ext uri="{FF2B5EF4-FFF2-40B4-BE49-F238E27FC236}">
                <a16:creationId xmlns:a16="http://schemas.microsoft.com/office/drawing/2014/main" id="{B19968B7-FA60-F6B6-1068-8C3F89CD3DDA}"/>
              </a:ext>
            </a:extLst>
          </p:cNvPr>
          <p:cNvSpPr txBox="1"/>
          <p:nvPr/>
        </p:nvSpPr>
        <p:spPr>
          <a:xfrm>
            <a:off x="634911" y="4392358"/>
            <a:ext cx="7484155" cy="1754326"/>
          </a:xfrm>
          <a:prstGeom prst="rect">
            <a:avLst/>
          </a:prstGeom>
          <a:noFill/>
        </p:spPr>
        <p:txBody>
          <a:bodyPr wrap="square">
            <a:spAutoFit/>
          </a:bodyPr>
          <a:lstStyle/>
          <a:p>
            <a:r>
              <a:rPr kumimoji="1" lang="en-US" altLang="ko-Kore-KR" spc="-40" dirty="0">
                <a:latin typeface="+mn-ea"/>
              </a:rPr>
              <a:t>Module selection</a:t>
            </a:r>
          </a:p>
          <a:p>
            <a:endParaRPr kumimoji="1" lang="en-US" altLang="ko-Kore-KR" spc="-40" dirty="0">
              <a:latin typeface="+mn-ea"/>
            </a:endParaRPr>
          </a:p>
          <a:p>
            <a:r>
              <a:rPr kumimoji="1" lang="ko-Kore-KR" altLang="en-US" spc="-40" dirty="0">
                <a:latin typeface="+mn-ea"/>
              </a:rPr>
              <a:t>각 모듈들이 있고</a:t>
            </a:r>
            <a:r>
              <a:rPr kumimoji="1" lang="en-US" altLang="ko-Kore-KR" spc="-40" dirty="0">
                <a:latin typeface="+mn-ea"/>
              </a:rPr>
              <a:t>, </a:t>
            </a:r>
            <a:r>
              <a:rPr kumimoji="1" lang="ko-Kore-KR" altLang="en-US" spc="-40" dirty="0">
                <a:latin typeface="+mn-ea"/>
              </a:rPr>
              <a:t>각 모듈들의 </a:t>
            </a:r>
            <a:r>
              <a:rPr kumimoji="1" lang="en-US" altLang="ko-Kore-KR" spc="-40" dirty="0">
                <a:latin typeface="+mn-ea"/>
              </a:rPr>
              <a:t>instance</a:t>
            </a:r>
            <a:r>
              <a:rPr kumimoji="1" lang="en-US" altLang="ko-KR" spc="-40" dirty="0">
                <a:latin typeface="+mn-ea"/>
              </a:rPr>
              <a:t>s </a:t>
            </a:r>
            <a:r>
              <a:rPr kumimoji="1" lang="ko-KR" altLang="en-US" spc="-40" dirty="0">
                <a:latin typeface="+mn-ea"/>
              </a:rPr>
              <a:t>혹은 </a:t>
            </a:r>
            <a:r>
              <a:rPr kumimoji="1" lang="en-US" altLang="ko-KR" spc="-40" dirty="0">
                <a:latin typeface="+mn-ea"/>
              </a:rPr>
              <a:t>options</a:t>
            </a:r>
            <a:r>
              <a:rPr kumimoji="1" lang="ko-KR" altLang="en-US" spc="-40" dirty="0">
                <a:latin typeface="+mn-ea"/>
              </a:rPr>
              <a:t>들이 있다</a:t>
            </a:r>
            <a:r>
              <a:rPr kumimoji="1" lang="en-US" altLang="ko-KR" spc="-40" dirty="0">
                <a:latin typeface="+mn-ea"/>
              </a:rPr>
              <a:t>.</a:t>
            </a:r>
            <a:endParaRPr kumimoji="1" lang="en-US" altLang="ko-Kore-KR" spc="-40" dirty="0">
              <a:latin typeface="+mn-ea"/>
            </a:endParaRPr>
          </a:p>
          <a:p>
            <a:r>
              <a:rPr kumimoji="1" lang="ko-Kore-KR" altLang="en-US" spc="-40" dirty="0">
                <a:latin typeface="+mn-ea"/>
              </a:rPr>
              <a:t>제품을 각 모듈 별로 하나의 </a:t>
            </a:r>
            <a:r>
              <a:rPr kumimoji="1" lang="en-US" altLang="ko-Kore-KR" spc="-40" dirty="0">
                <a:latin typeface="+mn-ea"/>
              </a:rPr>
              <a:t>instance </a:t>
            </a:r>
            <a:r>
              <a:rPr kumimoji="1" lang="ko-Kore-KR" altLang="en-US" spc="-40" dirty="0">
                <a:latin typeface="+mn-ea"/>
              </a:rPr>
              <a:t>를 골라 조합하여 선택한다</a:t>
            </a:r>
            <a:r>
              <a:rPr kumimoji="1" lang="en-US" altLang="ko-Kore-KR" spc="-40" dirty="0">
                <a:latin typeface="+mn-ea"/>
              </a:rPr>
              <a:t>. </a:t>
            </a:r>
          </a:p>
          <a:p>
            <a:endParaRPr kumimoji="1" lang="en-US" altLang="ko-Kore-KR" spc="-40" dirty="0">
              <a:latin typeface="+mn-ea"/>
            </a:endParaRPr>
          </a:p>
          <a:p>
            <a:endParaRPr kumimoji="1" lang="en-US" altLang="ko-Kore-KR" spc="-40" dirty="0">
              <a:latin typeface="+mn-ea"/>
            </a:endParaRPr>
          </a:p>
        </p:txBody>
      </p:sp>
    </p:spTree>
    <p:extLst>
      <p:ext uri="{BB962C8B-B14F-4D97-AF65-F5344CB8AC3E}">
        <p14:creationId xmlns:p14="http://schemas.microsoft.com/office/powerpoint/2010/main" val="99716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7A4B388-0D0B-8D84-0E4B-531EBE3763DD}"/>
              </a:ext>
            </a:extLst>
          </p:cNvPr>
          <p:cNvSpPr>
            <a:spLocks noGrp="1"/>
          </p:cNvSpPr>
          <p:nvPr>
            <p:ph type="dt" sz="half" idx="10"/>
          </p:nvPr>
        </p:nvSpPr>
        <p:spPr/>
        <p:txBody>
          <a:bodyPr/>
          <a:lstStyle/>
          <a:p>
            <a:fld id="{53F8A0ED-9F90-4AAD-B365-1A0EB382082E}" type="datetime1">
              <a:rPr lang="ko-KR" altLang="en-US" smtClean="0"/>
              <a:t>2023. 2. 3.</a:t>
            </a:fld>
            <a:endParaRPr lang="ko-KR" altLang="en-US" dirty="0"/>
          </a:p>
        </p:txBody>
      </p:sp>
      <p:sp>
        <p:nvSpPr>
          <p:cNvPr id="3" name="슬라이드 번호 개체 틀 2">
            <a:extLst>
              <a:ext uri="{FF2B5EF4-FFF2-40B4-BE49-F238E27FC236}">
                <a16:creationId xmlns:a16="http://schemas.microsoft.com/office/drawing/2014/main" id="{9752868C-B1FC-CF09-FB7B-E9E21FDD1481}"/>
              </a:ext>
            </a:extLst>
          </p:cNvPr>
          <p:cNvSpPr>
            <a:spLocks noGrp="1"/>
          </p:cNvSpPr>
          <p:nvPr>
            <p:ph type="sldNum" sz="quarter" idx="4"/>
          </p:nvPr>
        </p:nvSpPr>
        <p:spPr/>
        <p:txBody>
          <a:bodyPr/>
          <a:lstStyle/>
          <a:p>
            <a:fld id="{528F71E4-6861-4081-93F7-1CE13C0AE979}" type="slidenum">
              <a:rPr lang="ko-KR" altLang="en-US" smtClean="0"/>
              <a:pPr/>
              <a:t>9</a:t>
            </a:fld>
            <a:endParaRPr lang="ko-KR" altLang="en-US" dirty="0"/>
          </a:p>
        </p:txBody>
      </p:sp>
      <p:sp>
        <p:nvSpPr>
          <p:cNvPr id="6" name="타원 5">
            <a:extLst>
              <a:ext uri="{FF2B5EF4-FFF2-40B4-BE49-F238E27FC236}">
                <a16:creationId xmlns:a16="http://schemas.microsoft.com/office/drawing/2014/main" id="{8FED05D5-D72C-8D8D-06C7-4D10384A374C}"/>
              </a:ext>
            </a:extLst>
          </p:cNvPr>
          <p:cNvSpPr/>
          <p:nvPr/>
        </p:nvSpPr>
        <p:spPr>
          <a:xfrm>
            <a:off x="2113433" y="1090799"/>
            <a:ext cx="906978" cy="906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1</a:t>
            </a:r>
            <a:endParaRPr kumimoji="1" lang="ko-Kore-KR" altLang="en-US" dirty="0">
              <a:solidFill>
                <a:schemeClr val="tx1"/>
              </a:solidFill>
            </a:endParaRPr>
          </a:p>
        </p:txBody>
      </p:sp>
      <p:sp>
        <p:nvSpPr>
          <p:cNvPr id="7" name="타원 6">
            <a:extLst>
              <a:ext uri="{FF2B5EF4-FFF2-40B4-BE49-F238E27FC236}">
                <a16:creationId xmlns:a16="http://schemas.microsoft.com/office/drawing/2014/main" id="{EFDA2579-7A4A-10ED-9D0D-3F28BC527629}"/>
              </a:ext>
            </a:extLst>
          </p:cNvPr>
          <p:cNvSpPr/>
          <p:nvPr/>
        </p:nvSpPr>
        <p:spPr>
          <a:xfrm>
            <a:off x="2113432" y="2564678"/>
            <a:ext cx="878741" cy="8787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2</a:t>
            </a:r>
            <a:endParaRPr kumimoji="1" lang="ko-Kore-KR" altLang="en-US" dirty="0">
              <a:solidFill>
                <a:schemeClr val="tx1"/>
              </a:solidFill>
            </a:endParaRPr>
          </a:p>
        </p:txBody>
      </p:sp>
      <p:sp>
        <p:nvSpPr>
          <p:cNvPr id="8" name="직사각형 7">
            <a:extLst>
              <a:ext uri="{FF2B5EF4-FFF2-40B4-BE49-F238E27FC236}">
                <a16:creationId xmlns:a16="http://schemas.microsoft.com/office/drawing/2014/main" id="{070D56EA-B059-D292-6616-63A120B911DD}"/>
              </a:ext>
            </a:extLst>
          </p:cNvPr>
          <p:cNvSpPr/>
          <p:nvPr/>
        </p:nvSpPr>
        <p:spPr>
          <a:xfrm>
            <a:off x="256615" y="1128229"/>
            <a:ext cx="1184752" cy="8308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CR1</a:t>
            </a:r>
            <a:endParaRPr kumimoji="1" lang="ko-Kore-KR" altLang="en-US" dirty="0">
              <a:solidFill>
                <a:schemeClr val="tx1"/>
              </a:solidFill>
            </a:endParaRPr>
          </a:p>
        </p:txBody>
      </p:sp>
      <p:cxnSp>
        <p:nvCxnSpPr>
          <p:cNvPr id="10" name="직선 연결선[R] 9">
            <a:extLst>
              <a:ext uri="{FF2B5EF4-FFF2-40B4-BE49-F238E27FC236}">
                <a16:creationId xmlns:a16="http://schemas.microsoft.com/office/drawing/2014/main" id="{40263EA4-7A02-28DC-66C6-4D19F754C136}"/>
              </a:ext>
            </a:extLst>
          </p:cNvPr>
          <p:cNvCxnSpPr>
            <a:cxnSpLocks/>
            <a:stCxn id="8" idx="3"/>
            <a:endCxn id="6" idx="2"/>
          </p:cNvCxnSpPr>
          <p:nvPr/>
        </p:nvCxnSpPr>
        <p:spPr>
          <a:xfrm>
            <a:off x="1441367" y="1543640"/>
            <a:ext cx="672066" cy="6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직사각형 26">
            <a:extLst>
              <a:ext uri="{FF2B5EF4-FFF2-40B4-BE49-F238E27FC236}">
                <a16:creationId xmlns:a16="http://schemas.microsoft.com/office/drawing/2014/main" id="{70FD2C2D-C458-94C4-D0AA-84A5CE3D0FC9}"/>
              </a:ext>
            </a:extLst>
          </p:cNvPr>
          <p:cNvSpPr/>
          <p:nvPr/>
        </p:nvSpPr>
        <p:spPr>
          <a:xfrm>
            <a:off x="256615" y="2601129"/>
            <a:ext cx="1149127" cy="805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CR2</a:t>
            </a:r>
            <a:endParaRPr kumimoji="1" lang="ko-Kore-KR" altLang="en-US" dirty="0">
              <a:solidFill>
                <a:schemeClr val="tx1"/>
              </a:solidFill>
            </a:endParaRPr>
          </a:p>
        </p:txBody>
      </p:sp>
      <p:cxnSp>
        <p:nvCxnSpPr>
          <p:cNvPr id="28" name="직선 연결선[R] 27">
            <a:extLst>
              <a:ext uri="{FF2B5EF4-FFF2-40B4-BE49-F238E27FC236}">
                <a16:creationId xmlns:a16="http://schemas.microsoft.com/office/drawing/2014/main" id="{376B3F19-A170-F7D7-E7E3-4A0702B54B7A}"/>
              </a:ext>
            </a:extLst>
          </p:cNvPr>
          <p:cNvCxnSpPr>
            <a:cxnSpLocks/>
            <a:stCxn id="27" idx="3"/>
            <a:endCxn id="7" idx="2"/>
          </p:cNvCxnSpPr>
          <p:nvPr/>
        </p:nvCxnSpPr>
        <p:spPr>
          <a:xfrm>
            <a:off x="1405742" y="3004049"/>
            <a:ext cx="7076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타원 15">
            <a:extLst>
              <a:ext uri="{FF2B5EF4-FFF2-40B4-BE49-F238E27FC236}">
                <a16:creationId xmlns:a16="http://schemas.microsoft.com/office/drawing/2014/main" id="{00BC6947-5773-B3E4-52A6-D0219C6B027C}"/>
              </a:ext>
            </a:extLst>
          </p:cNvPr>
          <p:cNvSpPr/>
          <p:nvPr/>
        </p:nvSpPr>
        <p:spPr>
          <a:xfrm>
            <a:off x="2113433" y="4021642"/>
            <a:ext cx="906978" cy="906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3</a:t>
            </a:r>
            <a:endParaRPr kumimoji="1" lang="ko-Kore-KR" altLang="en-US" dirty="0">
              <a:solidFill>
                <a:schemeClr val="tx1"/>
              </a:solidFill>
            </a:endParaRPr>
          </a:p>
        </p:txBody>
      </p:sp>
      <p:sp>
        <p:nvSpPr>
          <p:cNvPr id="17" name="타원 16">
            <a:extLst>
              <a:ext uri="{FF2B5EF4-FFF2-40B4-BE49-F238E27FC236}">
                <a16:creationId xmlns:a16="http://schemas.microsoft.com/office/drawing/2014/main" id="{C798AB2C-A1F6-7CCE-8DC1-62CF77A18201}"/>
              </a:ext>
            </a:extLst>
          </p:cNvPr>
          <p:cNvSpPr/>
          <p:nvPr/>
        </p:nvSpPr>
        <p:spPr>
          <a:xfrm>
            <a:off x="2113432" y="5485497"/>
            <a:ext cx="878741" cy="8787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R" dirty="0">
                <a:solidFill>
                  <a:schemeClr val="tx1"/>
                </a:solidFill>
              </a:rPr>
              <a:t>4</a:t>
            </a:r>
            <a:endParaRPr kumimoji="1" lang="ko-Kore-KR" altLang="en-US" dirty="0">
              <a:solidFill>
                <a:schemeClr val="tx1"/>
              </a:solidFill>
            </a:endParaRPr>
          </a:p>
        </p:txBody>
      </p:sp>
      <p:sp>
        <p:nvSpPr>
          <p:cNvPr id="20" name="직사각형 19">
            <a:extLst>
              <a:ext uri="{FF2B5EF4-FFF2-40B4-BE49-F238E27FC236}">
                <a16:creationId xmlns:a16="http://schemas.microsoft.com/office/drawing/2014/main" id="{55F4DD00-BD48-181F-0484-0F9AA05B4945}"/>
              </a:ext>
            </a:extLst>
          </p:cNvPr>
          <p:cNvSpPr/>
          <p:nvPr/>
        </p:nvSpPr>
        <p:spPr>
          <a:xfrm>
            <a:off x="256615" y="4049047"/>
            <a:ext cx="1184752" cy="8308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CR3</a:t>
            </a:r>
            <a:endParaRPr kumimoji="1" lang="ko-Kore-KR" altLang="en-US" dirty="0">
              <a:solidFill>
                <a:schemeClr val="tx1"/>
              </a:solidFill>
            </a:endParaRPr>
          </a:p>
        </p:txBody>
      </p:sp>
      <p:cxnSp>
        <p:nvCxnSpPr>
          <p:cNvPr id="23" name="직선 연결선[R] 22">
            <a:extLst>
              <a:ext uri="{FF2B5EF4-FFF2-40B4-BE49-F238E27FC236}">
                <a16:creationId xmlns:a16="http://schemas.microsoft.com/office/drawing/2014/main" id="{4F21B8E8-145B-BB7C-4B31-AD1403E42C19}"/>
              </a:ext>
            </a:extLst>
          </p:cNvPr>
          <p:cNvCxnSpPr>
            <a:cxnSpLocks/>
            <a:stCxn id="20" idx="3"/>
            <a:endCxn id="16" idx="2"/>
          </p:cNvCxnSpPr>
          <p:nvPr/>
        </p:nvCxnSpPr>
        <p:spPr>
          <a:xfrm>
            <a:off x="1441367" y="4464458"/>
            <a:ext cx="672066" cy="106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E4A2CEFC-A905-3F6B-222A-2B52A46FBEE1}"/>
              </a:ext>
            </a:extLst>
          </p:cNvPr>
          <p:cNvSpPr/>
          <p:nvPr/>
        </p:nvSpPr>
        <p:spPr>
          <a:xfrm>
            <a:off x="256615" y="5521948"/>
            <a:ext cx="1149127" cy="805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CR4</a:t>
            </a:r>
            <a:endParaRPr kumimoji="1" lang="ko-Kore-KR" altLang="en-US" dirty="0">
              <a:solidFill>
                <a:schemeClr val="tx1"/>
              </a:solidFill>
            </a:endParaRPr>
          </a:p>
        </p:txBody>
      </p:sp>
      <p:cxnSp>
        <p:nvCxnSpPr>
          <p:cNvPr id="26" name="직선 연결선[R] 25">
            <a:extLst>
              <a:ext uri="{FF2B5EF4-FFF2-40B4-BE49-F238E27FC236}">
                <a16:creationId xmlns:a16="http://schemas.microsoft.com/office/drawing/2014/main" id="{FF25B365-7120-7D85-9FD8-5546A3C4B998}"/>
              </a:ext>
            </a:extLst>
          </p:cNvPr>
          <p:cNvCxnSpPr>
            <a:cxnSpLocks/>
            <a:stCxn id="25" idx="3"/>
            <a:endCxn id="17" idx="2"/>
          </p:cNvCxnSpPr>
          <p:nvPr/>
        </p:nvCxnSpPr>
        <p:spPr>
          <a:xfrm>
            <a:off x="1405742" y="5924868"/>
            <a:ext cx="7076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모서리가 둥근 직사각형 65">
            <a:extLst>
              <a:ext uri="{FF2B5EF4-FFF2-40B4-BE49-F238E27FC236}">
                <a16:creationId xmlns:a16="http://schemas.microsoft.com/office/drawing/2014/main" id="{22C3A193-ACB5-3F15-337C-52EAE92D82C9}"/>
              </a:ext>
            </a:extLst>
          </p:cNvPr>
          <p:cNvSpPr/>
          <p:nvPr/>
        </p:nvSpPr>
        <p:spPr>
          <a:xfrm>
            <a:off x="3692478" y="1296208"/>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12</a:t>
            </a:r>
            <a:endParaRPr kumimoji="1" lang="ko-Kore-KR" altLang="en-US" dirty="0">
              <a:solidFill>
                <a:schemeClr val="tx1"/>
              </a:solidFill>
            </a:endParaRPr>
          </a:p>
        </p:txBody>
      </p:sp>
      <p:sp>
        <p:nvSpPr>
          <p:cNvPr id="69" name="모서리가 둥근 직사각형 68">
            <a:extLst>
              <a:ext uri="{FF2B5EF4-FFF2-40B4-BE49-F238E27FC236}">
                <a16:creationId xmlns:a16="http://schemas.microsoft.com/office/drawing/2014/main" id="{66957D9A-5139-E343-644F-B601DE564175}"/>
              </a:ext>
            </a:extLst>
          </p:cNvPr>
          <p:cNvSpPr/>
          <p:nvPr/>
        </p:nvSpPr>
        <p:spPr>
          <a:xfrm>
            <a:off x="3692478" y="911894"/>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a:solidFill>
                  <a:schemeClr val="tx1"/>
                </a:solidFill>
              </a:rPr>
              <a:t>M</a:t>
            </a:r>
            <a:r>
              <a:rPr kumimoji="1" lang="en-US" altLang="ko-Kore-KR" baseline="-25000">
                <a:solidFill>
                  <a:schemeClr val="tx1"/>
                </a:solidFill>
              </a:rPr>
              <a:t>11</a:t>
            </a:r>
            <a:endParaRPr kumimoji="1" lang="ko-Kore-KR" altLang="en-US" dirty="0">
              <a:solidFill>
                <a:schemeClr val="tx1"/>
              </a:solidFill>
            </a:endParaRPr>
          </a:p>
        </p:txBody>
      </p:sp>
      <p:sp>
        <p:nvSpPr>
          <p:cNvPr id="70" name="모서리가 둥근 직사각형 69">
            <a:extLst>
              <a:ext uri="{FF2B5EF4-FFF2-40B4-BE49-F238E27FC236}">
                <a16:creationId xmlns:a16="http://schemas.microsoft.com/office/drawing/2014/main" id="{DA54E486-3E5F-411F-8C6C-A68F934F5957}"/>
              </a:ext>
            </a:extLst>
          </p:cNvPr>
          <p:cNvSpPr/>
          <p:nvPr/>
        </p:nvSpPr>
        <p:spPr>
          <a:xfrm>
            <a:off x="3692478" y="1680522"/>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13</a:t>
            </a:r>
            <a:endParaRPr kumimoji="1" lang="ko-Kore-KR" altLang="en-US" dirty="0">
              <a:solidFill>
                <a:schemeClr val="tx1"/>
              </a:solidFill>
            </a:endParaRPr>
          </a:p>
        </p:txBody>
      </p:sp>
      <p:sp>
        <p:nvSpPr>
          <p:cNvPr id="80" name="모서리가 둥근 직사각형 79">
            <a:extLst>
              <a:ext uri="{FF2B5EF4-FFF2-40B4-BE49-F238E27FC236}">
                <a16:creationId xmlns:a16="http://schemas.microsoft.com/office/drawing/2014/main" id="{24874198-1A3F-3E60-D48D-4CA8577E50D9}"/>
              </a:ext>
            </a:extLst>
          </p:cNvPr>
          <p:cNvSpPr/>
          <p:nvPr/>
        </p:nvSpPr>
        <p:spPr>
          <a:xfrm>
            <a:off x="3692478" y="2833460"/>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22</a:t>
            </a:r>
            <a:endParaRPr kumimoji="1" lang="ko-Kore-KR" altLang="en-US" dirty="0">
              <a:solidFill>
                <a:schemeClr val="tx1"/>
              </a:solidFill>
            </a:endParaRPr>
          </a:p>
        </p:txBody>
      </p:sp>
      <p:sp>
        <p:nvSpPr>
          <p:cNvPr id="81" name="모서리가 둥근 직사각형 80">
            <a:extLst>
              <a:ext uri="{FF2B5EF4-FFF2-40B4-BE49-F238E27FC236}">
                <a16:creationId xmlns:a16="http://schemas.microsoft.com/office/drawing/2014/main" id="{A3D9E21D-AD9E-F9A5-48F1-ABACED1F6262}"/>
              </a:ext>
            </a:extLst>
          </p:cNvPr>
          <p:cNvSpPr/>
          <p:nvPr/>
        </p:nvSpPr>
        <p:spPr>
          <a:xfrm>
            <a:off x="3692478" y="2449146"/>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21</a:t>
            </a:r>
            <a:endParaRPr kumimoji="1" lang="ko-Kore-KR" altLang="en-US" dirty="0">
              <a:solidFill>
                <a:schemeClr val="tx1"/>
              </a:solidFill>
            </a:endParaRPr>
          </a:p>
        </p:txBody>
      </p:sp>
      <p:sp>
        <p:nvSpPr>
          <p:cNvPr id="82" name="모서리가 둥근 직사각형 81">
            <a:extLst>
              <a:ext uri="{FF2B5EF4-FFF2-40B4-BE49-F238E27FC236}">
                <a16:creationId xmlns:a16="http://schemas.microsoft.com/office/drawing/2014/main" id="{A0995348-903A-4A61-F392-B4A4D2D72E48}"/>
              </a:ext>
            </a:extLst>
          </p:cNvPr>
          <p:cNvSpPr/>
          <p:nvPr/>
        </p:nvSpPr>
        <p:spPr>
          <a:xfrm>
            <a:off x="3692478" y="3217774"/>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23</a:t>
            </a:r>
            <a:endParaRPr kumimoji="1" lang="ko-Kore-KR" altLang="en-US" dirty="0">
              <a:solidFill>
                <a:schemeClr val="tx1"/>
              </a:solidFill>
            </a:endParaRPr>
          </a:p>
        </p:txBody>
      </p:sp>
      <p:sp>
        <p:nvSpPr>
          <p:cNvPr id="83" name="모서리가 둥근 직사각형 82">
            <a:extLst>
              <a:ext uri="{FF2B5EF4-FFF2-40B4-BE49-F238E27FC236}">
                <a16:creationId xmlns:a16="http://schemas.microsoft.com/office/drawing/2014/main" id="{2EF23CEC-8491-7751-0F03-853517B137A8}"/>
              </a:ext>
            </a:extLst>
          </p:cNvPr>
          <p:cNvSpPr/>
          <p:nvPr/>
        </p:nvSpPr>
        <p:spPr>
          <a:xfrm>
            <a:off x="3692478" y="4330956"/>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32</a:t>
            </a:r>
            <a:endParaRPr kumimoji="1" lang="ko-Kore-KR" altLang="en-US" dirty="0">
              <a:solidFill>
                <a:schemeClr val="tx1"/>
              </a:solidFill>
            </a:endParaRPr>
          </a:p>
        </p:txBody>
      </p:sp>
      <p:sp>
        <p:nvSpPr>
          <p:cNvPr id="84" name="모서리가 둥근 직사각형 83">
            <a:extLst>
              <a:ext uri="{FF2B5EF4-FFF2-40B4-BE49-F238E27FC236}">
                <a16:creationId xmlns:a16="http://schemas.microsoft.com/office/drawing/2014/main" id="{197BC43F-6DF4-7E93-67EC-5C3911FD5BE7}"/>
              </a:ext>
            </a:extLst>
          </p:cNvPr>
          <p:cNvSpPr/>
          <p:nvPr/>
        </p:nvSpPr>
        <p:spPr>
          <a:xfrm>
            <a:off x="3692478" y="3946642"/>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31</a:t>
            </a:r>
            <a:endParaRPr kumimoji="1" lang="ko-Kore-KR" altLang="en-US" dirty="0">
              <a:solidFill>
                <a:schemeClr val="tx1"/>
              </a:solidFill>
            </a:endParaRPr>
          </a:p>
        </p:txBody>
      </p:sp>
      <p:sp>
        <p:nvSpPr>
          <p:cNvPr id="85" name="모서리가 둥근 직사각형 84">
            <a:extLst>
              <a:ext uri="{FF2B5EF4-FFF2-40B4-BE49-F238E27FC236}">
                <a16:creationId xmlns:a16="http://schemas.microsoft.com/office/drawing/2014/main" id="{44D63A95-761E-3B24-4DD4-0F4F36682363}"/>
              </a:ext>
            </a:extLst>
          </p:cNvPr>
          <p:cNvSpPr/>
          <p:nvPr/>
        </p:nvSpPr>
        <p:spPr>
          <a:xfrm>
            <a:off x="3692478" y="4715270"/>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33</a:t>
            </a:r>
            <a:endParaRPr kumimoji="1" lang="ko-Kore-KR" altLang="en-US" dirty="0">
              <a:solidFill>
                <a:schemeClr val="tx1"/>
              </a:solidFill>
            </a:endParaRPr>
          </a:p>
        </p:txBody>
      </p:sp>
      <p:sp>
        <p:nvSpPr>
          <p:cNvPr id="86" name="모서리가 둥근 직사각형 85">
            <a:extLst>
              <a:ext uri="{FF2B5EF4-FFF2-40B4-BE49-F238E27FC236}">
                <a16:creationId xmlns:a16="http://schemas.microsoft.com/office/drawing/2014/main" id="{2EC421AC-D261-44BE-CEB4-010203D7CFFC}"/>
              </a:ext>
            </a:extLst>
          </p:cNvPr>
          <p:cNvSpPr/>
          <p:nvPr/>
        </p:nvSpPr>
        <p:spPr>
          <a:xfrm>
            <a:off x="3692478" y="5735686"/>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42</a:t>
            </a:r>
            <a:endParaRPr kumimoji="1" lang="ko-Kore-KR" altLang="en-US" dirty="0">
              <a:solidFill>
                <a:schemeClr val="tx1"/>
              </a:solidFill>
            </a:endParaRPr>
          </a:p>
        </p:txBody>
      </p:sp>
      <p:sp>
        <p:nvSpPr>
          <p:cNvPr id="87" name="모서리가 둥근 직사각형 86">
            <a:extLst>
              <a:ext uri="{FF2B5EF4-FFF2-40B4-BE49-F238E27FC236}">
                <a16:creationId xmlns:a16="http://schemas.microsoft.com/office/drawing/2014/main" id="{31B0B7BE-EBE3-D4CC-625D-37BD7BFC7E44}"/>
              </a:ext>
            </a:extLst>
          </p:cNvPr>
          <p:cNvSpPr/>
          <p:nvPr/>
        </p:nvSpPr>
        <p:spPr>
          <a:xfrm>
            <a:off x="3692478" y="5351372"/>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41</a:t>
            </a:r>
            <a:endParaRPr kumimoji="1" lang="ko-Kore-KR" altLang="en-US" dirty="0">
              <a:solidFill>
                <a:schemeClr val="tx1"/>
              </a:solidFill>
            </a:endParaRPr>
          </a:p>
        </p:txBody>
      </p:sp>
      <p:sp>
        <p:nvSpPr>
          <p:cNvPr id="88" name="모서리가 둥근 직사각형 87">
            <a:extLst>
              <a:ext uri="{FF2B5EF4-FFF2-40B4-BE49-F238E27FC236}">
                <a16:creationId xmlns:a16="http://schemas.microsoft.com/office/drawing/2014/main" id="{D9DB9CDC-BEA8-452C-858C-89856A796609}"/>
              </a:ext>
            </a:extLst>
          </p:cNvPr>
          <p:cNvSpPr/>
          <p:nvPr/>
        </p:nvSpPr>
        <p:spPr>
          <a:xfrm>
            <a:off x="3692478" y="6120000"/>
            <a:ext cx="544620" cy="3445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M</a:t>
            </a:r>
            <a:r>
              <a:rPr kumimoji="1" lang="en-US" altLang="ko-Kore-KR" baseline="-25000" dirty="0">
                <a:solidFill>
                  <a:schemeClr val="tx1"/>
                </a:solidFill>
              </a:rPr>
              <a:t>43</a:t>
            </a:r>
            <a:endParaRPr kumimoji="1" lang="ko-Kore-KR" altLang="en-US" dirty="0">
              <a:solidFill>
                <a:schemeClr val="tx1"/>
              </a:solidFill>
            </a:endParaRPr>
          </a:p>
        </p:txBody>
      </p:sp>
      <p:cxnSp>
        <p:nvCxnSpPr>
          <p:cNvPr id="92" name="꺾인 연결선[E] 91">
            <a:extLst>
              <a:ext uri="{FF2B5EF4-FFF2-40B4-BE49-F238E27FC236}">
                <a16:creationId xmlns:a16="http://schemas.microsoft.com/office/drawing/2014/main" id="{4E0C03D9-E524-24CA-5184-1A29BFD103CE}"/>
              </a:ext>
            </a:extLst>
          </p:cNvPr>
          <p:cNvCxnSpPr>
            <a:stCxn id="6" idx="6"/>
            <a:endCxn id="70" idx="1"/>
          </p:cNvCxnSpPr>
          <p:nvPr/>
        </p:nvCxnSpPr>
        <p:spPr>
          <a:xfrm>
            <a:off x="3020411" y="1544288"/>
            <a:ext cx="672067" cy="308512"/>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꺾인 연결선[E] 92">
            <a:extLst>
              <a:ext uri="{FF2B5EF4-FFF2-40B4-BE49-F238E27FC236}">
                <a16:creationId xmlns:a16="http://schemas.microsoft.com/office/drawing/2014/main" id="{DEFB7F79-F661-24E7-0E73-F7F5FB523C19}"/>
              </a:ext>
            </a:extLst>
          </p:cNvPr>
          <p:cNvCxnSpPr>
            <a:cxnSpLocks/>
            <a:stCxn id="7" idx="6"/>
            <a:endCxn id="80" idx="1"/>
          </p:cNvCxnSpPr>
          <p:nvPr/>
        </p:nvCxnSpPr>
        <p:spPr>
          <a:xfrm>
            <a:off x="2992173" y="3004049"/>
            <a:ext cx="700305" cy="1689"/>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꺾인 연결선[E] 95">
            <a:extLst>
              <a:ext uri="{FF2B5EF4-FFF2-40B4-BE49-F238E27FC236}">
                <a16:creationId xmlns:a16="http://schemas.microsoft.com/office/drawing/2014/main" id="{565DA6D3-4DC5-AD96-932A-AA4F05917E2D}"/>
              </a:ext>
            </a:extLst>
          </p:cNvPr>
          <p:cNvCxnSpPr>
            <a:cxnSpLocks/>
            <a:stCxn id="16" idx="6"/>
            <a:endCxn id="84" idx="1"/>
          </p:cNvCxnSpPr>
          <p:nvPr/>
        </p:nvCxnSpPr>
        <p:spPr>
          <a:xfrm flipV="1">
            <a:off x="3020411" y="4118920"/>
            <a:ext cx="672067" cy="35621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꺾인 연결선[E] 98">
            <a:extLst>
              <a:ext uri="{FF2B5EF4-FFF2-40B4-BE49-F238E27FC236}">
                <a16:creationId xmlns:a16="http://schemas.microsoft.com/office/drawing/2014/main" id="{DD293634-001B-3C9C-09B0-4F0E42D0F788}"/>
              </a:ext>
            </a:extLst>
          </p:cNvPr>
          <p:cNvCxnSpPr>
            <a:cxnSpLocks/>
            <a:stCxn id="17" idx="6"/>
            <a:endCxn id="88" idx="1"/>
          </p:cNvCxnSpPr>
          <p:nvPr/>
        </p:nvCxnSpPr>
        <p:spPr>
          <a:xfrm>
            <a:off x="2992173" y="5924868"/>
            <a:ext cx="700305" cy="36741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3F311EB-150E-BF08-4AC0-7CFB31CFA41E}"/>
              </a:ext>
            </a:extLst>
          </p:cNvPr>
          <p:cNvSpPr txBox="1"/>
          <p:nvPr/>
        </p:nvSpPr>
        <p:spPr>
          <a:xfrm>
            <a:off x="5046266" y="1070619"/>
            <a:ext cx="2192010" cy="553998"/>
          </a:xfrm>
          <a:prstGeom prst="rect">
            <a:avLst/>
          </a:prstGeom>
          <a:noFill/>
        </p:spPr>
        <p:txBody>
          <a:bodyPr wrap="none" lIns="0" tIns="0" rIns="0" bIns="0" rtlCol="0">
            <a:spAutoFit/>
          </a:bodyPr>
          <a:lstStyle/>
          <a:p>
            <a:pPr algn="ctr"/>
            <a:r>
              <a:rPr kumimoji="1" lang="en-US" altLang="ko-Kore-KR" b="1" spc="-40" dirty="0">
                <a:latin typeface="+mn-ea"/>
              </a:rPr>
              <a:t>Product:</a:t>
            </a:r>
          </a:p>
          <a:p>
            <a:pPr algn="ctr"/>
            <a:r>
              <a:rPr kumimoji="1" lang="en-US" altLang="ko-Kore-KR" b="1" spc="-40" dirty="0">
                <a:latin typeface="+mn-ea"/>
              </a:rPr>
              <a:t> {M</a:t>
            </a:r>
            <a:r>
              <a:rPr kumimoji="1" lang="en-US" altLang="ko-Kore-KR" b="1" spc="-40" baseline="-25000" dirty="0">
                <a:latin typeface="+mn-ea"/>
              </a:rPr>
              <a:t>13</a:t>
            </a:r>
            <a:r>
              <a:rPr kumimoji="1" lang="en-US" altLang="ko-Kore-KR" b="1" spc="-40" dirty="0">
                <a:latin typeface="+mn-ea"/>
              </a:rPr>
              <a:t>, M</a:t>
            </a:r>
            <a:r>
              <a:rPr kumimoji="1" lang="en-US" altLang="ko-Kore-KR" b="1" spc="-40" baseline="-25000" dirty="0">
                <a:latin typeface="+mn-ea"/>
              </a:rPr>
              <a:t>22</a:t>
            </a:r>
            <a:r>
              <a:rPr kumimoji="1" lang="en-US" altLang="ko-Kore-KR" b="1" spc="-40" dirty="0">
                <a:latin typeface="+mn-ea"/>
              </a:rPr>
              <a:t>, M</a:t>
            </a:r>
            <a:r>
              <a:rPr kumimoji="1" lang="en-US" altLang="ko-Kore-KR" b="1" spc="-40" baseline="-25000" dirty="0">
                <a:latin typeface="+mn-ea"/>
              </a:rPr>
              <a:t>31</a:t>
            </a:r>
            <a:r>
              <a:rPr kumimoji="1" lang="en-US" altLang="ko-Kore-KR" b="1" spc="-40" dirty="0">
                <a:latin typeface="+mn-ea"/>
              </a:rPr>
              <a:t>, M</a:t>
            </a:r>
            <a:r>
              <a:rPr kumimoji="1" lang="en-US" altLang="ko-Kore-KR" b="1" spc="-40" baseline="-25000" dirty="0">
                <a:latin typeface="+mn-ea"/>
              </a:rPr>
              <a:t>43</a:t>
            </a:r>
            <a:r>
              <a:rPr kumimoji="1" lang="en-US" altLang="ko-Kore-KR" b="1" spc="-40" dirty="0">
                <a:latin typeface="+mn-ea"/>
              </a:rPr>
              <a:t>}</a:t>
            </a:r>
            <a:endParaRPr kumimoji="1" lang="ko-Kore-KR" altLang="en-US" b="1" spc="-40" dirty="0">
              <a:latin typeface="+mn-ea"/>
            </a:endParaRPr>
          </a:p>
        </p:txBody>
      </p:sp>
      <p:cxnSp>
        <p:nvCxnSpPr>
          <p:cNvPr id="103" name="꺾인 연결선[E] 102">
            <a:extLst>
              <a:ext uri="{FF2B5EF4-FFF2-40B4-BE49-F238E27FC236}">
                <a16:creationId xmlns:a16="http://schemas.microsoft.com/office/drawing/2014/main" id="{2D88A55F-3550-4E4E-FFC0-01C3300845C3}"/>
              </a:ext>
            </a:extLst>
          </p:cNvPr>
          <p:cNvCxnSpPr>
            <a:cxnSpLocks/>
            <a:stCxn id="80" idx="3"/>
            <a:endCxn id="102" idx="1"/>
          </p:cNvCxnSpPr>
          <p:nvPr/>
        </p:nvCxnSpPr>
        <p:spPr>
          <a:xfrm flipV="1">
            <a:off x="4237098" y="1347618"/>
            <a:ext cx="809168" cy="165812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꺾인 연결선[E] 107">
            <a:extLst>
              <a:ext uri="{FF2B5EF4-FFF2-40B4-BE49-F238E27FC236}">
                <a16:creationId xmlns:a16="http://schemas.microsoft.com/office/drawing/2014/main" id="{36354671-8CAD-AAA6-95E2-7FFA732CC10A}"/>
              </a:ext>
            </a:extLst>
          </p:cNvPr>
          <p:cNvCxnSpPr>
            <a:cxnSpLocks/>
            <a:stCxn id="70" idx="3"/>
            <a:endCxn id="102" idx="1"/>
          </p:cNvCxnSpPr>
          <p:nvPr/>
        </p:nvCxnSpPr>
        <p:spPr>
          <a:xfrm flipV="1">
            <a:off x="4237098" y="1347618"/>
            <a:ext cx="809168" cy="50518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꺾인 연결선[E] 110">
            <a:extLst>
              <a:ext uri="{FF2B5EF4-FFF2-40B4-BE49-F238E27FC236}">
                <a16:creationId xmlns:a16="http://schemas.microsoft.com/office/drawing/2014/main" id="{C8019253-BC18-5607-11D9-82353711ED23}"/>
              </a:ext>
            </a:extLst>
          </p:cNvPr>
          <p:cNvCxnSpPr>
            <a:cxnSpLocks/>
            <a:stCxn id="84" idx="3"/>
            <a:endCxn id="102" idx="1"/>
          </p:cNvCxnSpPr>
          <p:nvPr/>
        </p:nvCxnSpPr>
        <p:spPr>
          <a:xfrm flipV="1">
            <a:off x="4237098" y="1347618"/>
            <a:ext cx="809168" cy="277130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꺾인 연결선[E] 114">
            <a:extLst>
              <a:ext uri="{FF2B5EF4-FFF2-40B4-BE49-F238E27FC236}">
                <a16:creationId xmlns:a16="http://schemas.microsoft.com/office/drawing/2014/main" id="{9DEC9207-328A-E696-DC65-9218AB8EF0F4}"/>
              </a:ext>
            </a:extLst>
          </p:cNvPr>
          <p:cNvCxnSpPr>
            <a:cxnSpLocks/>
            <a:stCxn id="88" idx="3"/>
            <a:endCxn id="102" idx="1"/>
          </p:cNvCxnSpPr>
          <p:nvPr/>
        </p:nvCxnSpPr>
        <p:spPr>
          <a:xfrm flipV="1">
            <a:off x="4237098" y="1347618"/>
            <a:ext cx="809168" cy="494466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C4BD0D9-C76C-7760-BDA6-5F81CF3B9198}"/>
              </a:ext>
            </a:extLst>
          </p:cNvPr>
          <p:cNvSpPr txBox="1"/>
          <p:nvPr/>
        </p:nvSpPr>
        <p:spPr>
          <a:xfrm>
            <a:off x="5770991" y="-100583"/>
            <a:ext cx="983924" cy="2554545"/>
          </a:xfrm>
          <a:prstGeom prst="rect">
            <a:avLst/>
          </a:prstGeom>
          <a:noFill/>
        </p:spPr>
        <p:txBody>
          <a:bodyPr wrap="none" lIns="0" tIns="0" rIns="0" bIns="0" rtlCol="0">
            <a:spAutoFit/>
          </a:bodyPr>
          <a:lstStyle/>
          <a:p>
            <a:pPr algn="l"/>
            <a:r>
              <a:rPr kumimoji="1" lang="en-US" altLang="ko-Kore-KR" sz="16600" spc="-40" dirty="0">
                <a:solidFill>
                  <a:srgbClr val="FF0000">
                    <a:alpha val="66000"/>
                  </a:srgbClr>
                </a:solidFill>
                <a:latin typeface="+mn-ea"/>
              </a:rPr>
              <a:t>x</a:t>
            </a:r>
            <a:endParaRPr kumimoji="1" lang="ko-Kore-KR" altLang="en-US" sz="16600" spc="-40" dirty="0">
              <a:solidFill>
                <a:srgbClr val="FF0000">
                  <a:alpha val="66000"/>
                </a:srgbClr>
              </a:solidFill>
              <a:latin typeface="+mn-ea"/>
            </a:endParaRPr>
          </a:p>
        </p:txBody>
      </p:sp>
      <p:sp>
        <p:nvSpPr>
          <p:cNvPr id="124" name="TextBox 123">
            <a:extLst>
              <a:ext uri="{FF2B5EF4-FFF2-40B4-BE49-F238E27FC236}">
                <a16:creationId xmlns:a16="http://schemas.microsoft.com/office/drawing/2014/main" id="{E92C5E18-08BC-D4B3-7E97-F330CEF956F9}"/>
              </a:ext>
            </a:extLst>
          </p:cNvPr>
          <p:cNvSpPr txBox="1"/>
          <p:nvPr/>
        </p:nvSpPr>
        <p:spPr>
          <a:xfrm>
            <a:off x="4886755" y="2328847"/>
            <a:ext cx="1601400" cy="246221"/>
          </a:xfrm>
          <a:prstGeom prst="rect">
            <a:avLst/>
          </a:prstGeom>
          <a:noFill/>
        </p:spPr>
        <p:txBody>
          <a:bodyPr wrap="none" lIns="0" tIns="0" rIns="0" bIns="0" rtlCol="0">
            <a:spAutoFit/>
          </a:bodyPr>
          <a:lstStyle/>
          <a:p>
            <a:pPr algn="l"/>
            <a:r>
              <a:rPr kumimoji="1" lang="ko-Kore-KR" altLang="en-US" sz="1600" b="1" spc="-40" dirty="0">
                <a:latin typeface="+mn-ea"/>
              </a:rPr>
              <a:t>기존 논문의 한계 </a:t>
            </a:r>
            <a:endParaRPr kumimoji="1" lang="ko-Kore-KR" altLang="en-US" sz="1400" b="1" spc="-40" dirty="0">
              <a:latin typeface="+mn-ea"/>
            </a:endParaRPr>
          </a:p>
        </p:txBody>
      </p:sp>
      <p:sp>
        <p:nvSpPr>
          <p:cNvPr id="125" name="TextBox 124">
            <a:extLst>
              <a:ext uri="{FF2B5EF4-FFF2-40B4-BE49-F238E27FC236}">
                <a16:creationId xmlns:a16="http://schemas.microsoft.com/office/drawing/2014/main" id="{94BE8FC0-4705-FA85-AD27-469DC1545D8C}"/>
              </a:ext>
            </a:extLst>
          </p:cNvPr>
          <p:cNvSpPr txBox="1"/>
          <p:nvPr/>
        </p:nvSpPr>
        <p:spPr>
          <a:xfrm>
            <a:off x="4805214" y="2764999"/>
            <a:ext cx="3820277" cy="738664"/>
          </a:xfrm>
          <a:prstGeom prst="rect">
            <a:avLst/>
          </a:prstGeom>
          <a:noFill/>
        </p:spPr>
        <p:txBody>
          <a:bodyPr wrap="none" lIns="0" tIns="0" rIns="0" bIns="0" rtlCol="0">
            <a:spAutoFit/>
          </a:bodyPr>
          <a:lstStyle/>
          <a:p>
            <a:pPr algn="l"/>
            <a:r>
              <a:rPr kumimoji="1" lang="en-US" altLang="ko-Kore-KR" sz="1600" spc="-40" dirty="0">
                <a:latin typeface="+mn-ea"/>
              </a:rPr>
              <a:t>1) </a:t>
            </a:r>
            <a:r>
              <a:rPr kumimoji="1" lang="ko-Kore-KR" altLang="en-US" sz="1600" spc="-40" dirty="0">
                <a:latin typeface="+mn-ea"/>
              </a:rPr>
              <a:t>각 모듈마다의 원하는 </a:t>
            </a:r>
            <a:r>
              <a:rPr kumimoji="1" lang="en-US" altLang="ko-Kore-KR" sz="1600" spc="-40" dirty="0">
                <a:latin typeface="+mn-ea"/>
              </a:rPr>
              <a:t>utility</a:t>
            </a:r>
            <a:r>
              <a:rPr kumimoji="1" lang="ko-Kore-KR" altLang="en-US" sz="1600" spc="-40" dirty="0">
                <a:latin typeface="+mn-ea"/>
              </a:rPr>
              <a:t> 정해져있다</a:t>
            </a:r>
            <a:r>
              <a:rPr kumimoji="1" lang="en-US" altLang="ko-Kore-KR" sz="1600" spc="-40" dirty="0">
                <a:latin typeface="+mn-ea"/>
              </a:rPr>
              <a:t>.</a:t>
            </a:r>
          </a:p>
          <a:p>
            <a:pPr algn="l"/>
            <a:endParaRPr kumimoji="1" lang="en-US" altLang="ko-Kore-KR" sz="1600" spc="-40" dirty="0">
              <a:latin typeface="+mn-ea"/>
            </a:endParaRPr>
          </a:p>
          <a:p>
            <a:pPr algn="l"/>
            <a:r>
              <a:rPr kumimoji="1" lang="ko-Kore-KR" altLang="en-US" sz="1600" b="1" spc="-40" dirty="0">
                <a:solidFill>
                  <a:srgbClr val="C00000"/>
                </a:solidFill>
                <a:latin typeface="+mn-ea"/>
              </a:rPr>
              <a:t>원하는 </a:t>
            </a:r>
            <a:r>
              <a:rPr kumimoji="1" lang="en-US" altLang="ko-Kore-KR" sz="1600" b="1" spc="-40" dirty="0">
                <a:solidFill>
                  <a:srgbClr val="C00000"/>
                </a:solidFill>
                <a:latin typeface="+mn-ea"/>
              </a:rPr>
              <a:t>u</a:t>
            </a:r>
            <a:r>
              <a:rPr kumimoji="1" lang="en-US" altLang="ko-KR" sz="1600" b="1" spc="-40" dirty="0">
                <a:solidFill>
                  <a:srgbClr val="C00000"/>
                </a:solidFill>
                <a:latin typeface="+mn-ea"/>
              </a:rPr>
              <a:t>tility ? only 1: 1 mapping!</a:t>
            </a:r>
            <a:endParaRPr kumimoji="1" lang="ko-Kore-KR" altLang="en-US" sz="1400" b="1" spc="-40" dirty="0">
              <a:solidFill>
                <a:srgbClr val="C00000"/>
              </a:solidFill>
              <a:latin typeface="+mn-ea"/>
            </a:endParaRPr>
          </a:p>
        </p:txBody>
      </p:sp>
      <p:sp>
        <p:nvSpPr>
          <p:cNvPr id="126" name="TextBox 125">
            <a:extLst>
              <a:ext uri="{FF2B5EF4-FFF2-40B4-BE49-F238E27FC236}">
                <a16:creationId xmlns:a16="http://schemas.microsoft.com/office/drawing/2014/main" id="{78E35970-D952-7072-AFC7-57608B792DE3}"/>
              </a:ext>
            </a:extLst>
          </p:cNvPr>
          <p:cNvSpPr txBox="1"/>
          <p:nvPr/>
        </p:nvSpPr>
        <p:spPr>
          <a:xfrm>
            <a:off x="4805214" y="4034004"/>
            <a:ext cx="4472058" cy="1231106"/>
          </a:xfrm>
          <a:prstGeom prst="rect">
            <a:avLst/>
          </a:prstGeom>
          <a:noFill/>
        </p:spPr>
        <p:txBody>
          <a:bodyPr wrap="square" lIns="0" tIns="0" rIns="0" bIns="0" rtlCol="0">
            <a:spAutoFit/>
          </a:bodyPr>
          <a:lstStyle/>
          <a:p>
            <a:pPr algn="l"/>
            <a:r>
              <a:rPr kumimoji="1" lang="en-US" altLang="ko-Kore-KR" sz="1600" spc="-40" dirty="0">
                <a:latin typeface="+mn-ea"/>
              </a:rPr>
              <a:t>2) </a:t>
            </a:r>
            <a:r>
              <a:rPr kumimoji="1" lang="ko-Kore-KR" altLang="en-US" sz="1600" spc="-40" dirty="0">
                <a:latin typeface="+mn-ea"/>
              </a:rPr>
              <a:t>모듈 사이의 </a:t>
            </a:r>
            <a:r>
              <a:rPr kumimoji="1" lang="en-US" altLang="ko-Kore-KR" sz="1600" spc="-40" dirty="0">
                <a:latin typeface="+mn-ea"/>
              </a:rPr>
              <a:t>compatibility</a:t>
            </a:r>
            <a:r>
              <a:rPr kumimoji="1" lang="ko-Kore-KR" altLang="en-US" sz="1600" spc="-40" dirty="0">
                <a:latin typeface="+mn-ea"/>
              </a:rPr>
              <a:t>를 언급한 논문들은</a:t>
            </a:r>
            <a:endParaRPr kumimoji="1" lang="en-US" altLang="ko-Kore-KR" sz="1600" spc="-40" dirty="0">
              <a:latin typeface="+mn-ea"/>
            </a:endParaRPr>
          </a:p>
          <a:p>
            <a:pPr algn="l"/>
            <a:r>
              <a:rPr kumimoji="1" lang="ko-Kore-KR" altLang="en-US" sz="1600" spc="-40" dirty="0">
                <a:latin typeface="+mn-ea"/>
              </a:rPr>
              <a:t> 몇몇 있으나</a:t>
            </a:r>
            <a:r>
              <a:rPr kumimoji="1" lang="en-US" altLang="ko-Kore-KR" sz="1600" spc="-40" dirty="0">
                <a:latin typeface="+mn-ea"/>
              </a:rPr>
              <a:t>, </a:t>
            </a:r>
            <a:r>
              <a:rPr kumimoji="1" lang="ko-Kore-KR" altLang="en-US" sz="1600" spc="-40" dirty="0">
                <a:latin typeface="+mn-ea"/>
              </a:rPr>
              <a:t>단순 </a:t>
            </a:r>
            <a:r>
              <a:rPr kumimoji="1" lang="en-US" altLang="ko-Kore-KR" sz="1600" spc="-40" dirty="0">
                <a:latin typeface="+mn-ea"/>
              </a:rPr>
              <a:t>constraint </a:t>
            </a:r>
            <a:r>
              <a:rPr kumimoji="1" lang="ko-Kore-KR" altLang="en-US" sz="1600" spc="-40" dirty="0">
                <a:latin typeface="+mn-ea"/>
              </a:rPr>
              <a:t>상으로만 언급</a:t>
            </a:r>
            <a:endParaRPr kumimoji="1" lang="en-US" altLang="ko-Kore-KR" sz="1600" spc="-40" dirty="0">
              <a:latin typeface="+mn-ea"/>
            </a:endParaRPr>
          </a:p>
          <a:p>
            <a:pPr algn="l"/>
            <a:endParaRPr kumimoji="1" lang="en-US" altLang="ko-Kore-KR" sz="1600" spc="-40" dirty="0">
              <a:latin typeface="+mn-ea"/>
            </a:endParaRPr>
          </a:p>
          <a:p>
            <a:pPr algn="l"/>
            <a:r>
              <a:rPr kumimoji="1" lang="ko-Kore-KR" altLang="en-US" sz="1600" spc="-40" dirty="0">
                <a:latin typeface="+mn-ea"/>
              </a:rPr>
              <a:t>즉</a:t>
            </a:r>
            <a:r>
              <a:rPr kumimoji="1" lang="en-US" altLang="ko-Kore-KR" sz="1600" spc="-40" dirty="0">
                <a:latin typeface="+mn-ea"/>
              </a:rPr>
              <a:t>,  </a:t>
            </a:r>
            <a:r>
              <a:rPr kumimoji="1" lang="en-US" altLang="ko-KR" sz="1600" spc="-40" dirty="0">
                <a:latin typeface="+mn-ea"/>
              </a:rPr>
              <a:t>module instance</a:t>
            </a:r>
            <a:r>
              <a:rPr kumimoji="1" lang="ko-KR" altLang="en-US" sz="1600" spc="-40" dirty="0">
                <a:latin typeface="+mn-ea"/>
              </a:rPr>
              <a:t>을 통한 </a:t>
            </a:r>
            <a:r>
              <a:rPr kumimoji="1" lang="en-US" altLang="ko-KR" sz="1600" spc="-40" dirty="0">
                <a:latin typeface="+mn-ea"/>
              </a:rPr>
              <a:t>Module selection </a:t>
            </a:r>
            <a:r>
              <a:rPr kumimoji="1" lang="ko-KR" altLang="en-US" sz="1600" spc="-40" dirty="0">
                <a:latin typeface="+mn-ea"/>
              </a:rPr>
              <a:t>문제에서는</a:t>
            </a:r>
            <a:r>
              <a:rPr kumimoji="1" lang="en-US" altLang="ko-KR" sz="1600" spc="-40" dirty="0">
                <a:latin typeface="+mn-ea"/>
              </a:rPr>
              <a:t> </a:t>
            </a:r>
            <a:r>
              <a:rPr kumimoji="1" lang="ko-Kore-KR" altLang="en-US" sz="1600" spc="-40" dirty="0">
                <a:latin typeface="+mn-ea"/>
              </a:rPr>
              <a:t>간단한 </a:t>
            </a:r>
            <a:r>
              <a:rPr kumimoji="1" lang="en-US" altLang="ko-Kore-KR" sz="1600" spc="-40" dirty="0">
                <a:latin typeface="+mn-ea"/>
              </a:rPr>
              <a:t>if-then</a:t>
            </a:r>
          </a:p>
        </p:txBody>
      </p:sp>
      <p:sp>
        <p:nvSpPr>
          <p:cNvPr id="127" name="TextBox 126">
            <a:extLst>
              <a:ext uri="{FF2B5EF4-FFF2-40B4-BE49-F238E27FC236}">
                <a16:creationId xmlns:a16="http://schemas.microsoft.com/office/drawing/2014/main" id="{A0DA6F26-DF01-D28D-E833-A0A3521F1073}"/>
              </a:ext>
            </a:extLst>
          </p:cNvPr>
          <p:cNvSpPr txBox="1"/>
          <p:nvPr/>
        </p:nvSpPr>
        <p:spPr>
          <a:xfrm>
            <a:off x="5221162" y="5608751"/>
            <a:ext cx="2882840" cy="738664"/>
          </a:xfrm>
          <a:prstGeom prst="rect">
            <a:avLst/>
          </a:prstGeom>
          <a:noFill/>
        </p:spPr>
        <p:txBody>
          <a:bodyPr wrap="none" lIns="0" tIns="0" rIns="0" bIns="0" rtlCol="0">
            <a:spAutoFit/>
          </a:bodyPr>
          <a:lstStyle/>
          <a:p>
            <a:pPr algn="l"/>
            <a:r>
              <a:rPr kumimoji="1" lang="ko-Kore-KR" altLang="en-US" sz="1600" spc="-40" dirty="0">
                <a:latin typeface="+mn-ea"/>
              </a:rPr>
              <a:t>또 너무 넓히는 것 같기도 하고</a:t>
            </a:r>
            <a:r>
              <a:rPr kumimoji="1" lang="en-US" altLang="ko-Kore-KR" sz="1600" spc="-40" dirty="0">
                <a:latin typeface="+mn-ea"/>
              </a:rPr>
              <a:t>…</a:t>
            </a:r>
          </a:p>
          <a:p>
            <a:pPr algn="l"/>
            <a:endParaRPr kumimoji="1" lang="en-US" altLang="ko-Kore-KR" sz="1600" spc="-40" dirty="0">
              <a:latin typeface="+mn-ea"/>
            </a:endParaRPr>
          </a:p>
          <a:p>
            <a:pPr algn="l"/>
            <a:r>
              <a:rPr kumimoji="1" lang="ko-Kore-KR" altLang="en-US" sz="1600" spc="-40" dirty="0">
                <a:latin typeface="+mn-ea"/>
              </a:rPr>
              <a:t>그 중에 하나만이라도</a:t>
            </a:r>
            <a:r>
              <a:rPr kumimoji="1" lang="en-US" altLang="ko-Kore-KR" sz="1600" spc="-40" dirty="0">
                <a:latin typeface="+mn-ea"/>
              </a:rPr>
              <a:t>.</a:t>
            </a:r>
            <a:r>
              <a:rPr kumimoji="1" lang="en-US" altLang="ko-KR" sz="1600" spc="-40" dirty="0">
                <a:latin typeface="+mn-ea"/>
              </a:rPr>
              <a:t>.?</a:t>
            </a:r>
            <a:endParaRPr kumimoji="1" lang="ko-Kore-KR" altLang="en-US" sz="1400" spc="-40" dirty="0">
              <a:latin typeface="+mn-ea"/>
            </a:endParaRPr>
          </a:p>
        </p:txBody>
      </p:sp>
      <p:cxnSp>
        <p:nvCxnSpPr>
          <p:cNvPr id="128" name="직선 연결선[R] 127">
            <a:extLst>
              <a:ext uri="{FF2B5EF4-FFF2-40B4-BE49-F238E27FC236}">
                <a16:creationId xmlns:a16="http://schemas.microsoft.com/office/drawing/2014/main" id="{CEA35A4E-6D7F-CC30-D83E-E23F8EB8139C}"/>
              </a:ext>
            </a:extLst>
          </p:cNvPr>
          <p:cNvCxnSpPr>
            <a:cxnSpLocks/>
            <a:stCxn id="8" idx="3"/>
            <a:endCxn id="7" idx="1"/>
          </p:cNvCxnSpPr>
          <p:nvPr/>
        </p:nvCxnSpPr>
        <p:spPr>
          <a:xfrm>
            <a:off x="1441367" y="1543640"/>
            <a:ext cx="800754" cy="1149727"/>
          </a:xfrm>
          <a:prstGeom prst="line">
            <a:avLst/>
          </a:prstGeom>
          <a:ln w="38100">
            <a:solidFill>
              <a:schemeClr val="tx1">
                <a:alpha val="49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꺾인 연결선[E] 131">
            <a:extLst>
              <a:ext uri="{FF2B5EF4-FFF2-40B4-BE49-F238E27FC236}">
                <a16:creationId xmlns:a16="http://schemas.microsoft.com/office/drawing/2014/main" id="{ECC882CB-50AC-92CA-6E55-BE9B6FA988B7}"/>
              </a:ext>
            </a:extLst>
          </p:cNvPr>
          <p:cNvCxnSpPr>
            <a:cxnSpLocks/>
            <a:stCxn id="70" idx="3"/>
            <a:endCxn id="80" idx="3"/>
          </p:cNvCxnSpPr>
          <p:nvPr/>
        </p:nvCxnSpPr>
        <p:spPr>
          <a:xfrm>
            <a:off x="4237098" y="1852800"/>
            <a:ext cx="12700" cy="1152938"/>
          </a:xfrm>
          <a:prstGeom prst="bentConnector3">
            <a:avLst>
              <a:gd name="adj1" fmla="val 1008795"/>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5" name="직선 연결선[R] 134">
            <a:extLst>
              <a:ext uri="{FF2B5EF4-FFF2-40B4-BE49-F238E27FC236}">
                <a16:creationId xmlns:a16="http://schemas.microsoft.com/office/drawing/2014/main" id="{9F5B2AE7-C01B-30FF-D7E7-A90D79AD8CE3}"/>
              </a:ext>
            </a:extLst>
          </p:cNvPr>
          <p:cNvCxnSpPr>
            <a:cxnSpLocks/>
            <a:stCxn id="25" idx="3"/>
            <a:endCxn id="16" idx="2"/>
          </p:cNvCxnSpPr>
          <p:nvPr/>
        </p:nvCxnSpPr>
        <p:spPr>
          <a:xfrm flipV="1">
            <a:off x="1405742" y="4475131"/>
            <a:ext cx="707691" cy="1449737"/>
          </a:xfrm>
          <a:prstGeom prst="line">
            <a:avLst/>
          </a:prstGeom>
          <a:ln w="38100">
            <a:solidFill>
              <a:schemeClr val="tx1">
                <a:alpha val="49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C50C7816-6C1E-4147-2760-263CE26ADBB0}"/>
              </a:ext>
            </a:extLst>
          </p:cNvPr>
          <p:cNvSpPr txBox="1"/>
          <p:nvPr/>
        </p:nvSpPr>
        <p:spPr>
          <a:xfrm>
            <a:off x="256616" y="151538"/>
            <a:ext cx="8663266" cy="584775"/>
          </a:xfrm>
          <a:prstGeom prst="rect">
            <a:avLst/>
          </a:prstGeom>
          <a:noFill/>
        </p:spPr>
        <p:txBody>
          <a:bodyPr wrap="square" lIns="0" tIns="0" rIns="0" bIns="0" rtlCol="0">
            <a:spAutoFit/>
          </a:bodyPr>
          <a:lstStyle/>
          <a:p>
            <a:r>
              <a:rPr kumimoji="1" lang="en-US" altLang="ko-Kore-KR" sz="2000" b="1" spc="-40" dirty="0">
                <a:latin typeface="+mn-ea"/>
              </a:rPr>
              <a:t>Module selection + configuration(adjustment) problem </a:t>
            </a:r>
          </a:p>
          <a:p>
            <a:r>
              <a:rPr kumimoji="1" lang="en-US" altLang="ko-Kore-KR" spc="-40" dirty="0">
                <a:latin typeface="+mn-ea"/>
              </a:rPr>
              <a:t>with considering compatibility and customer utility</a:t>
            </a:r>
            <a:endParaRPr kumimoji="1" lang="ko-Kore-KR" altLang="en-US" spc="-40" dirty="0">
              <a:latin typeface="+mn-ea"/>
            </a:endParaRPr>
          </a:p>
        </p:txBody>
      </p:sp>
    </p:spTree>
    <p:extLst>
      <p:ext uri="{BB962C8B-B14F-4D97-AF65-F5344CB8AC3E}">
        <p14:creationId xmlns:p14="http://schemas.microsoft.com/office/powerpoint/2010/main" val="1901014411"/>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PSE">
      <a:majorFont>
        <a:latin typeface="Arial Narrow"/>
        <a:ea typeface="맑은 고딕"/>
        <a:cs typeface=""/>
      </a:majorFont>
      <a:minorFont>
        <a:latin typeface="Arial Narrow"/>
        <a:ea typeface="맑은 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defRPr sz="3200" b="1" spc="-40" dirty="0">
            <a:latin typeface="+mn-ea"/>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90354</TotalTime>
  <Words>2423</Words>
  <Application>Microsoft Macintosh PowerPoint</Application>
  <PresentationFormat>화면 슬라이드 쇼(4:3)</PresentationFormat>
  <Paragraphs>520</Paragraphs>
  <Slides>22</Slides>
  <Notes>14</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22</vt:i4>
      </vt:variant>
    </vt:vector>
  </HeadingPairs>
  <TitlesOfParts>
    <vt:vector size="35" baseType="lpstr">
      <vt:lpstr>Apple SD Gothic Neo</vt:lpstr>
      <vt:lpstr>JkbvmfAdvPTimesB</vt:lpstr>
      <vt:lpstr>LmtbsgAdvNPSTim</vt:lpstr>
      <vt:lpstr>맑은 고딕</vt:lpstr>
      <vt:lpstr>NanumBarunGothic</vt:lpstr>
      <vt:lpstr>NxjbglAdvPTimes</vt:lpstr>
      <vt:lpstr>Söhne</vt:lpstr>
      <vt:lpstr>Times</vt:lpstr>
      <vt:lpstr>TimesNewRomanPSMT</vt:lpstr>
      <vt:lpstr>Arial</vt:lpstr>
      <vt:lpstr>Arial Narrow</vt:lpstr>
      <vt:lpstr>Wingdings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(학생) 유재상 (전기전자컴퓨터공학부)</cp:lastModifiedBy>
  <cp:revision>625</cp:revision>
  <dcterms:created xsi:type="dcterms:W3CDTF">2020-03-18T08:16:07Z</dcterms:created>
  <dcterms:modified xsi:type="dcterms:W3CDTF">2023-02-03T06:43:58Z</dcterms:modified>
</cp:coreProperties>
</file>