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7"/>
  </p:notesMasterIdLst>
  <p:sldIdLst>
    <p:sldId id="499" r:id="rId2"/>
    <p:sldId id="502" r:id="rId3"/>
    <p:sldId id="500" r:id="rId4"/>
    <p:sldId id="501" r:id="rId5"/>
    <p:sldId id="50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/28" id="{81E0B8EC-A197-7247-B094-A950D5D7C7C3}">
          <p14:sldIdLst>
            <p14:sldId id="499"/>
            <p14:sldId id="502"/>
            <p14:sldId id="500"/>
            <p14:sldId id="501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16633d384acab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FA9"/>
    <a:srgbClr val="949494"/>
    <a:srgbClr val="041F60"/>
    <a:srgbClr val="C21300"/>
    <a:srgbClr val="C11300"/>
    <a:srgbClr val="0E1D5B"/>
    <a:srgbClr val="FF1D00"/>
    <a:srgbClr val="BD770C"/>
    <a:srgbClr val="BFBFBF"/>
    <a:srgbClr val="F74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0000" autoAdjust="0"/>
  </p:normalViewPr>
  <p:slideViewPr>
    <p:cSldViewPr snapToGrid="0">
      <p:cViewPr>
        <p:scale>
          <a:sx n="125" d="100"/>
          <a:sy n="125" d="100"/>
        </p:scale>
        <p:origin x="1944" y="50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E4BE-D92A-40F6-8BA4-0518F74888EA}" type="datetimeFigureOut">
              <a:rPr lang="ko-KR" altLang="en-US" smtClean="0"/>
              <a:t>2023. 2. 13.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0041-C0E5-4DF7-9D3F-8533905C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Shiau</a:t>
            </a:r>
            <a:r>
              <a:rPr lang="en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Ching-Shin Norman, and Jeremy J. </a:t>
            </a:r>
            <a:r>
              <a:rPr lang="en" altLang="ko-Kore-KR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Michalek</a:t>
            </a:r>
            <a:r>
              <a:rPr lang="en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"Optimal product design under price competition." </a:t>
            </a:r>
            <a:r>
              <a:rPr lang="en" altLang="ko-Kore-KR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Mechanical Design</a:t>
            </a:r>
            <a:r>
              <a:rPr lang="en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131.7 (2009).</a:t>
            </a:r>
          </a:p>
          <a:p>
            <a:endParaRPr kumimoji="1" lang="en" altLang="ko-Kore-KR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kumimoji="1" lang="ko-Kore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신제품을 만듬 </a:t>
            </a:r>
            <a:r>
              <a:rPr kumimoji="1" lang="en-US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1" lang="ko-Kore-KR" alt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기존 제품의 가격을 재설정하는 문제를 풀어 보는건 어떨까</a:t>
            </a:r>
            <a:r>
              <a:rPr kumimoji="1" lang="en-US" altLang="ko-Kore-KR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?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8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3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실제로 기존 제품들에 사용된 </a:t>
            </a:r>
            <a:r>
              <a:rPr kumimoji="1" lang="en-US" altLang="ko-Kore-KR" dirty="0"/>
              <a:t>module </a:t>
            </a:r>
            <a:r>
              <a:rPr kumimoji="1" lang="en-US" altLang="ko-Kore-KR" dirty="0" err="1"/>
              <a:t>instanace</a:t>
            </a:r>
            <a:r>
              <a:rPr kumimoji="1" lang="ko-Kore-KR" altLang="en-US" dirty="0"/>
              <a:t>를 쓰면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1) </a:t>
            </a:r>
            <a:r>
              <a:rPr kumimoji="1" lang="en-US" altLang="ko-Kore-KR" dirty="0"/>
              <a:t>development cost</a:t>
            </a:r>
            <a:r>
              <a:rPr kumimoji="1" lang="ko-Kore-KR" altLang="en-US" dirty="0"/>
              <a:t>를 줄일 수 있고</a:t>
            </a:r>
            <a:endParaRPr kumimoji="1" lang="en-US" altLang="ko-Kore-KR" dirty="0"/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) </a:t>
            </a:r>
            <a:r>
              <a:rPr kumimoji="1" lang="ko-Kore-KR" altLang="en-US" dirty="0"/>
              <a:t>구매의 단가 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도매가</a:t>
            </a:r>
            <a:r>
              <a:rPr kumimoji="1" lang="en-US" altLang="ko-Kore-KR" dirty="0"/>
              <a:t>) </a:t>
            </a:r>
            <a:r>
              <a:rPr kumimoji="1" lang="en-US" altLang="ko-KR" dirty="0"/>
              <a:t>saving</a:t>
            </a:r>
          </a:p>
          <a:p>
            <a:r>
              <a:rPr kumimoji="1" lang="en-US" altLang="ko-KR" dirty="0"/>
              <a:t>3) </a:t>
            </a:r>
            <a:r>
              <a:rPr kumimoji="1" lang="ko-KR" altLang="en-US" dirty="0"/>
              <a:t>각기 다른 모듈을 </a:t>
            </a:r>
            <a:r>
              <a:rPr kumimoji="1" lang="ko-KR" altLang="en-US" dirty="0" err="1"/>
              <a:t>사용할때의</a:t>
            </a:r>
            <a:r>
              <a:rPr kumimoji="1" lang="ko-KR" altLang="en-US" dirty="0"/>
              <a:t> 고정비용인 </a:t>
            </a:r>
            <a:r>
              <a:rPr kumimoji="1" lang="en-US" altLang="ko-KR" dirty="0"/>
              <a:t>set-up cost (</a:t>
            </a:r>
            <a:r>
              <a:rPr kumimoji="1" lang="en-US" altLang="ko-KR" dirty="0" err="1"/>
              <a:t>swtiching</a:t>
            </a:r>
            <a:r>
              <a:rPr kumimoji="1" lang="en-US" altLang="ko-KR" dirty="0"/>
              <a:t>)</a:t>
            </a:r>
            <a:r>
              <a:rPr kumimoji="1" lang="ko-KR" altLang="en-US" dirty="0"/>
              <a:t>비용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등의 이유로 기존 모듈을 사용하는 경우가 많다</a:t>
            </a:r>
            <a:r>
              <a:rPr kumimoji="1" lang="en-US" altLang="ko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2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50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방법론은 전체 </a:t>
            </a:r>
            <a:r>
              <a:rPr kumimoji="1" lang="en-US" altLang="ko-Kore-KR" dirty="0"/>
              <a:t>LP </a:t>
            </a:r>
            <a:r>
              <a:rPr kumimoji="1" lang="ko-Kore-KR" altLang="en-US" dirty="0"/>
              <a:t>수리계획으로 일단 식을 작성하되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너무 고려사항이 많으니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그에 대한 나의 </a:t>
            </a:r>
            <a:r>
              <a:rPr kumimoji="1" lang="en-US" altLang="ko-Kore-KR" dirty="0"/>
              <a:t>search algorithm </a:t>
            </a:r>
            <a:r>
              <a:rPr kumimoji="1" lang="en-US" altLang="ko-KR" dirty="0"/>
              <a:t>(D-separation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/ graph neural network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최적화</a:t>
            </a:r>
            <a:r>
              <a:rPr kumimoji="1" lang="en-US" altLang="ko-KR" dirty="0"/>
              <a:t>) </a:t>
            </a:r>
            <a:r>
              <a:rPr kumimoji="1" lang="ko-KR" altLang="en-US" dirty="0"/>
              <a:t>알고리즘을 통해 문제를 접근한다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5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8947-90C7-46AC-891E-0ACE4E8FE21E}" type="datetime1">
              <a:rPr lang="ko-KR" altLang="en-US" smtClean="0"/>
              <a:t>2023. 2. 13.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2E3E92-00B0-47ED-82AF-FB5E8C24A7DF}"/>
              </a:ext>
            </a:extLst>
          </p:cNvPr>
          <p:cNvCxnSpPr/>
          <p:nvPr userDrawn="1"/>
        </p:nvCxnSpPr>
        <p:spPr>
          <a:xfrm>
            <a:off x="0" y="885158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224AE60-C9C2-414B-BEDB-488B64AF0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8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2023. 2. 13.</a:t>
            </a:fld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DD5983-0642-4A80-A183-606F333C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8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1894864-52B8-47DE-91BB-B48C9EDEAD6A}"/>
              </a:ext>
            </a:extLst>
          </p:cNvPr>
          <p:cNvSpPr/>
          <p:nvPr userDrawn="1"/>
        </p:nvSpPr>
        <p:spPr>
          <a:xfrm>
            <a:off x="0" y="6625848"/>
            <a:ext cx="9144000" cy="232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615" y="232152"/>
            <a:ext cx="865094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1" y="952036"/>
            <a:ext cx="8650941" cy="529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4E6E991D-186F-4EAC-812A-2FB98178E9CA}" type="datetime1">
              <a:rPr lang="ko-KR" altLang="en-US" smtClean="0"/>
              <a:t>2023. 2. 13.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None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92524-777D-ABEF-B910-70E23048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68BEAF-27B4-AC5D-68D4-2DC1AF0F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1A9A-A181-A316-B46F-3B0045D946C1}"/>
              </a:ext>
            </a:extLst>
          </p:cNvPr>
          <p:cNvSpPr txBox="1"/>
          <p:nvPr/>
        </p:nvSpPr>
        <p:spPr>
          <a:xfrm>
            <a:off x="154637" y="125823"/>
            <a:ext cx="80483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800" spc="-40" dirty="0">
                <a:latin typeface="+mn-ea"/>
              </a:rPr>
              <a:t>기존 제품들을 고려한 상황속에서 </a:t>
            </a:r>
            <a:r>
              <a:rPr kumimoji="1" lang="en-US" altLang="ko-Kore-KR" sz="2800" spc="-40" dirty="0">
                <a:latin typeface="+mn-ea"/>
              </a:rPr>
              <a:t>NPFD with SCM</a:t>
            </a:r>
            <a:endParaRPr kumimoji="1" lang="ko-Kore-KR" altLang="en-US" sz="2800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64C90-5AB4-6C0B-0692-A56FF58A10A1}"/>
              </a:ext>
            </a:extLst>
          </p:cNvPr>
          <p:cNvSpPr txBox="1"/>
          <p:nvPr/>
        </p:nvSpPr>
        <p:spPr>
          <a:xfrm>
            <a:off x="94453" y="680022"/>
            <a:ext cx="897350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1) New product family design + SCM (module selection &amp; module integration)</a:t>
            </a:r>
          </a:p>
          <a:p>
            <a:pPr marL="457200" indent="-457200" algn="l">
              <a:buAutoNum type="arabicParenR"/>
            </a:pPr>
            <a:endParaRPr kumimoji="1" lang="en-US" altLang="ko-Kore-KR" spc="-40" dirty="0">
              <a:solidFill>
                <a:srgbClr val="C00000"/>
              </a:solidFill>
              <a:latin typeface="+mn-ea"/>
            </a:endParaRPr>
          </a:p>
          <a:p>
            <a:pPr marL="457200" indent="-457200" algn="l">
              <a:buAutoNum type="arabicParenR"/>
            </a:pPr>
            <a:endParaRPr kumimoji="1" lang="en-US" altLang="ko-Kore-KR" spc="-40" dirty="0">
              <a:latin typeface="+mn-ea"/>
            </a:endParaRPr>
          </a:p>
          <a:p>
            <a:pPr marL="457200" indent="-457200" algn="l">
              <a:buAutoNum type="arabicParenR"/>
            </a:pPr>
            <a:endParaRPr kumimoji="1" lang="en-US" altLang="ko-Kore-KR" spc="-40" dirty="0">
              <a:latin typeface="+mn-ea"/>
            </a:endParaRPr>
          </a:p>
          <a:p>
            <a:pPr marL="457200" indent="-457200" algn="l">
              <a:buAutoNum type="arabicParenR"/>
            </a:pPr>
            <a:endParaRPr kumimoji="1" lang="en-US" altLang="ko-Kore-KR" spc="-40" dirty="0">
              <a:latin typeface="+mn-ea"/>
            </a:endParaRPr>
          </a:p>
          <a:p>
            <a:pPr marL="457200" indent="-457200" algn="l">
              <a:buAutoNum type="arabicParenR"/>
            </a:pPr>
            <a:endParaRPr kumimoji="1" lang="en-US" altLang="ko-Kore-KR" spc="-4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DC8441-15A9-97A3-8DB3-12C559FE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169" y="4504983"/>
            <a:ext cx="3538034" cy="81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4BDA70-42DD-EEE3-5934-B063221EC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31" y="3974163"/>
            <a:ext cx="3333949" cy="2651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A6BAEE-4D18-D3CE-3EE6-E9ED6E2E4748}"/>
              </a:ext>
            </a:extLst>
          </p:cNvPr>
          <p:cNvSpPr txBox="1"/>
          <p:nvPr/>
        </p:nvSpPr>
        <p:spPr>
          <a:xfrm>
            <a:off x="4909843" y="5604746"/>
            <a:ext cx="41434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pc="-40" dirty="0">
                <a:latin typeface="+mn-ea"/>
              </a:rPr>
              <a:t>경쟁자가 가격 변동을 가능한 상황속에서</a:t>
            </a:r>
            <a:endParaRPr kumimoji="1" lang="en-US" altLang="ko-Kore-KR" spc="-40" dirty="0">
              <a:latin typeface="+mn-ea"/>
            </a:endParaRPr>
          </a:p>
          <a:p>
            <a:pPr algn="l"/>
            <a:r>
              <a:rPr kumimoji="1" lang="en-US" altLang="ko-Kore-KR" spc="-40" dirty="0">
                <a:latin typeface="+mn-ea"/>
              </a:rPr>
              <a:t>NPD</a:t>
            </a:r>
            <a:r>
              <a:rPr kumimoji="1" lang="ko-Kore-KR" altLang="en-US" spc="-40" dirty="0">
                <a:latin typeface="+mn-ea"/>
              </a:rPr>
              <a:t> 를 어떤 </a:t>
            </a:r>
            <a:r>
              <a:rPr kumimoji="1" lang="en-US" altLang="ko-Kore-KR" spc="-40" dirty="0">
                <a:latin typeface="+mn-ea"/>
              </a:rPr>
              <a:t>attribute </a:t>
            </a:r>
            <a:r>
              <a:rPr kumimoji="1" lang="ko-Kore-KR" altLang="en-US" spc="-40" dirty="0">
                <a:latin typeface="+mn-ea"/>
              </a:rPr>
              <a:t>와 </a:t>
            </a:r>
            <a:r>
              <a:rPr kumimoji="1" lang="en-US" altLang="ko-Kore-KR" spc="-40" dirty="0">
                <a:latin typeface="+mn-ea"/>
              </a:rPr>
              <a:t>price</a:t>
            </a:r>
            <a:r>
              <a:rPr kumimoji="1" lang="ko-Kore-KR" altLang="en-US" spc="-40" dirty="0">
                <a:latin typeface="+mn-ea"/>
              </a:rPr>
              <a:t>로 판매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4F1B761-D046-583D-5F03-91ADF8EF9711}"/>
              </a:ext>
            </a:extLst>
          </p:cNvPr>
          <p:cNvGrpSpPr/>
          <p:nvPr/>
        </p:nvGrpSpPr>
        <p:grpSpPr>
          <a:xfrm>
            <a:off x="5883047" y="1222794"/>
            <a:ext cx="3098378" cy="3152974"/>
            <a:chOff x="6172979" y="1454381"/>
            <a:chExt cx="3098378" cy="31529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C8C072-87F1-B5DC-237C-5152511B9D1D}"/>
                </a:ext>
              </a:extLst>
            </p:cNvPr>
            <p:cNvSpPr txBox="1"/>
            <p:nvPr/>
          </p:nvSpPr>
          <p:spPr>
            <a:xfrm>
              <a:off x="7691396" y="4085423"/>
              <a:ext cx="9794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ko-Kore-KR" altLang="en-US" b="1" spc="-40" dirty="0">
                  <a:solidFill>
                    <a:srgbClr val="C00000"/>
                  </a:solidFill>
                  <a:latin typeface="+mn-ea"/>
                </a:rPr>
                <a:t>기존 제품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CF6C02-F12B-0F1B-3CEC-325998F3328D}"/>
                </a:ext>
              </a:extLst>
            </p:cNvPr>
            <p:cNvSpPr txBox="1"/>
            <p:nvPr/>
          </p:nvSpPr>
          <p:spPr>
            <a:xfrm>
              <a:off x="6172979" y="1454381"/>
              <a:ext cx="97943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ko-Kore-KR" altLang="en-US" b="1" spc="-40" dirty="0">
                  <a:solidFill>
                    <a:srgbClr val="C00000"/>
                  </a:solidFill>
                  <a:latin typeface="+mn-ea"/>
                </a:rPr>
                <a:t>신규 제품</a:t>
              </a:r>
              <a:endParaRPr kumimoji="1" lang="en-US" altLang="ko-Kore-KR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B5F0CD4-8FA5-D60B-C037-349F830F4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2521" y="3368590"/>
              <a:ext cx="0" cy="12387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D84D3-7946-72F1-5082-E40C27C3E277}"/>
                </a:ext>
              </a:extLst>
            </p:cNvPr>
            <p:cNvSpPr txBox="1"/>
            <p:nvPr/>
          </p:nvSpPr>
          <p:spPr>
            <a:xfrm>
              <a:off x="6409996" y="2984651"/>
              <a:ext cx="286136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2000" b="1" dirty="0"/>
                <a:t>∑ profit(</a:t>
              </a:r>
              <a:r>
                <a:rPr kumimoji="1" lang="ko-Kore-KR" altLang="en-US" sz="2000" b="1" dirty="0"/>
                <a:t>기존</a:t>
              </a:r>
              <a:r>
                <a:rPr kumimoji="1" lang="en-US" altLang="ko-Kore-KR" sz="2000" b="1" dirty="0"/>
                <a:t>)</a:t>
              </a:r>
              <a:r>
                <a:rPr kumimoji="1" lang="ko-Kore-KR" altLang="en-US" sz="2000" b="1" dirty="0"/>
                <a:t> </a:t>
              </a:r>
              <a:r>
                <a:rPr kumimoji="1" lang="en-US" altLang="ko-Kore-KR" sz="2000" b="1" dirty="0"/>
                <a:t>+ profit(</a:t>
              </a:r>
              <a:r>
                <a:rPr kumimoji="1" lang="ko-Kore-KR" altLang="en-US" sz="2000" b="1" dirty="0"/>
                <a:t>신규</a:t>
              </a:r>
              <a:r>
                <a:rPr kumimoji="1" lang="en-US" altLang="ko-Kore-KR" sz="2000" b="1" dirty="0"/>
                <a:t>)</a:t>
              </a:r>
              <a:endParaRPr kumimoji="1" lang="ko-Kore-KR" altLang="en-US" sz="3200" b="1" spc="-40" dirty="0">
                <a:latin typeface="+mn-ea"/>
              </a:endParaRPr>
            </a:p>
          </p:txBody>
        </p:sp>
      </p:grp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BE89E9FF-165B-BF15-A4CE-2AAFAF2CBC19}"/>
              </a:ext>
            </a:extLst>
          </p:cNvPr>
          <p:cNvCxnSpPr>
            <a:cxnSpLocks/>
          </p:cNvCxnSpPr>
          <p:nvPr/>
        </p:nvCxnSpPr>
        <p:spPr>
          <a:xfrm rot="10800000">
            <a:off x="5500255" y="2209934"/>
            <a:ext cx="3110092" cy="543133"/>
          </a:xfrm>
          <a:prstGeom prst="bentConnector3">
            <a:avLst>
              <a:gd name="adj1" fmla="val -338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73813086-6CA0-A921-BA27-D871E85C3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26" y="943973"/>
            <a:ext cx="4864833" cy="243908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CCE7983-D6BC-308B-EB66-6B6F3C20E9D2}"/>
              </a:ext>
            </a:extLst>
          </p:cNvPr>
          <p:cNvSpPr txBox="1"/>
          <p:nvPr/>
        </p:nvSpPr>
        <p:spPr>
          <a:xfrm>
            <a:off x="91056" y="3383054"/>
            <a:ext cx="60290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2) NPD and competitive market decision (short-run)</a:t>
            </a:r>
            <a:br>
              <a:rPr kumimoji="1" lang="en-US" altLang="ko-Kore-KR" spc="-40" dirty="0">
                <a:solidFill>
                  <a:srgbClr val="1D6FA9"/>
                </a:solidFill>
                <a:latin typeface="+mn-ea"/>
              </a:rPr>
            </a:br>
            <a:r>
              <a:rPr kumimoji="1" lang="en-US" altLang="ko-Kore-KR" spc="-40" dirty="0">
                <a:solidFill>
                  <a:srgbClr val="1D6FA9"/>
                </a:solidFill>
                <a:latin typeface="+mn-ea"/>
              </a:rPr>
              <a:t>    -  Nash (Stackelberg) equilibrium</a:t>
            </a:r>
          </a:p>
          <a:p>
            <a:pPr algn="l"/>
            <a:endParaRPr kumimoji="1" lang="ko-Kore-KR" altLang="en-US" b="1" spc="-4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A6B862-EA8F-FC7B-A541-A439820C6603}"/>
              </a:ext>
            </a:extLst>
          </p:cNvPr>
          <p:cNvSpPr txBox="1"/>
          <p:nvPr/>
        </p:nvSpPr>
        <p:spPr>
          <a:xfrm>
            <a:off x="6021140" y="1481634"/>
            <a:ext cx="2672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Development cost</a:t>
            </a:r>
          </a:p>
          <a:p>
            <a:pPr marL="285750" indent="-285750" algn="l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Procurement cost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981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6692E0-F30F-677F-C828-9A5A7E6C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02E9D9-39BD-58CC-AEF2-86B060375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BAD31E-A581-A72A-199E-B7A0DAD6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0" y="980742"/>
            <a:ext cx="5113195" cy="2554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8D782-67CC-C02D-7C3F-E30A7486A199}"/>
              </a:ext>
            </a:extLst>
          </p:cNvPr>
          <p:cNvSpPr txBox="1"/>
          <p:nvPr/>
        </p:nvSpPr>
        <p:spPr>
          <a:xfrm>
            <a:off x="3806687" y="3606709"/>
            <a:ext cx="51131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+ game consoles, camera, laptops, TV, </a:t>
            </a:r>
            <a:r>
              <a:rPr kumimoji="1" lang="ko-Kore-KR" altLang="en-US" sz="2000" b="1" spc="-40" dirty="0">
                <a:latin typeface="+mn-ea"/>
              </a:rPr>
              <a:t>가전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90375-FE86-52C8-4F63-5699A8E38E9C}"/>
              </a:ext>
            </a:extLst>
          </p:cNvPr>
          <p:cNvSpPr txBox="1"/>
          <p:nvPr/>
        </p:nvSpPr>
        <p:spPr>
          <a:xfrm>
            <a:off x="256615" y="4474367"/>
            <a:ext cx="58620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dirty="0"/>
              <a:t>실제로</a:t>
            </a:r>
            <a:r>
              <a:rPr kumimoji="1" lang="en-US" altLang="ko-Kore-KR" dirty="0"/>
              <a:t>) </a:t>
            </a:r>
            <a:r>
              <a:rPr kumimoji="1" lang="ko-Kore-KR" altLang="en-US" dirty="0"/>
              <a:t>기존 제품들에 사용된 </a:t>
            </a:r>
            <a:r>
              <a:rPr kumimoji="1" lang="en-US" altLang="ko-Kore-KR" dirty="0"/>
              <a:t>module instance</a:t>
            </a:r>
            <a:r>
              <a:rPr kumimoji="1" lang="ko-Kore-KR" altLang="en-US" dirty="0"/>
              <a:t>를 쓰면</a:t>
            </a:r>
            <a:r>
              <a:rPr kumimoji="1" lang="en-US" altLang="ko-Kore-KR" dirty="0"/>
              <a:t>, 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1) </a:t>
            </a:r>
            <a:r>
              <a:rPr kumimoji="1" lang="en-US" altLang="ko-Kore-KR" dirty="0"/>
              <a:t>development cost</a:t>
            </a:r>
          </a:p>
          <a:p>
            <a:r>
              <a:rPr kumimoji="1" lang="en-US" altLang="ko-Kore-KR" dirty="0"/>
              <a:t>2</a:t>
            </a:r>
            <a:r>
              <a:rPr kumimoji="1" lang="en-US" altLang="ko-KR" dirty="0"/>
              <a:t>) </a:t>
            </a:r>
            <a:r>
              <a:rPr kumimoji="1" lang="en-US" altLang="ko-Kore-KR" dirty="0"/>
              <a:t>Wholesale cost (quantity discount price)</a:t>
            </a:r>
            <a:endParaRPr kumimoji="1" lang="en-US" altLang="ko-KR" dirty="0"/>
          </a:p>
          <a:p>
            <a:r>
              <a:rPr kumimoji="1" lang="en-US" altLang="ko-KR" dirty="0"/>
              <a:t>3) set-up cost (switching cost)</a:t>
            </a:r>
            <a:endParaRPr kumimoji="1" lang="en-US" altLang="ko-Kore-KR" dirty="0"/>
          </a:p>
          <a:p>
            <a:r>
              <a:rPr kumimoji="1" lang="ko-KR" altLang="en-US" dirty="0"/>
              <a:t>등의 이유로 기존 </a:t>
            </a:r>
            <a:r>
              <a:rPr kumimoji="1" lang="en-US" altLang="ko-KR" dirty="0"/>
              <a:t>module instance</a:t>
            </a:r>
            <a:r>
              <a:rPr kumimoji="1" lang="ko-KR" altLang="en-US" dirty="0"/>
              <a:t>을 사용하는 경우가 많다</a:t>
            </a:r>
            <a:r>
              <a:rPr kumimoji="1" lang="en-US" altLang="ko-KR" dirty="0"/>
              <a:t>. </a:t>
            </a:r>
            <a:endParaRPr kumimoji="1" lang="ko-Kore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6AFD381-1D0C-95B8-085F-81785FBB2B2C}"/>
              </a:ext>
            </a:extLst>
          </p:cNvPr>
          <p:cNvGrpSpPr/>
          <p:nvPr/>
        </p:nvGrpSpPr>
        <p:grpSpPr>
          <a:xfrm>
            <a:off x="6449721" y="4581833"/>
            <a:ext cx="2818080" cy="1568268"/>
            <a:chOff x="6325920" y="4785571"/>
            <a:chExt cx="2818080" cy="1568268"/>
          </a:xfrm>
          <a:noFill/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BA40FD-EF92-C1BE-B3ED-C8550019E88F}"/>
                </a:ext>
              </a:extLst>
            </p:cNvPr>
            <p:cNvSpPr txBox="1"/>
            <p:nvPr/>
          </p:nvSpPr>
          <p:spPr>
            <a:xfrm>
              <a:off x="6325920" y="4785571"/>
              <a:ext cx="2744613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kumimoji="1" lang="ko-Kore-KR" altLang="en-US" dirty="0">
                  <a:solidFill>
                    <a:sysClr val="windowText" lastClr="000000"/>
                  </a:solidFill>
                </a:rPr>
                <a:t>신제품군 </a:t>
              </a:r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product attributes</a:t>
              </a:r>
              <a:endParaRPr kumimoji="1" lang="ko-Kore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7E451A-C2A7-1032-D070-E7D0E2C5C537}"/>
                </a:ext>
              </a:extLst>
            </p:cNvPr>
            <p:cNvSpPr txBox="1"/>
            <p:nvPr/>
          </p:nvSpPr>
          <p:spPr>
            <a:xfrm>
              <a:off x="6399387" y="5555268"/>
              <a:ext cx="2744613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kumimoji="1" lang="ko-Kore-KR" altLang="en-US" dirty="0">
                  <a:solidFill>
                    <a:sysClr val="windowText" lastClr="000000"/>
                  </a:solidFill>
                </a:rPr>
                <a:t>기존 제품 가격 재설정</a:t>
              </a:r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AC5720-1832-C241-4BB4-46018DA4B986}"/>
                </a:ext>
              </a:extLst>
            </p:cNvPr>
            <p:cNvSpPr txBox="1"/>
            <p:nvPr/>
          </p:nvSpPr>
          <p:spPr>
            <a:xfrm>
              <a:off x="7541876" y="5126029"/>
              <a:ext cx="459632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kumimoji="1" lang="en-US" altLang="ko-Kore-KR" sz="1800" b="1" spc="-40" dirty="0">
                  <a:latin typeface="+mn-ea"/>
                </a:rPr>
                <a:t>+</a:t>
              </a:r>
              <a:endParaRPr lang="ko-Kore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B2C07B-7E5A-3C97-38FE-7848F6DEC478}"/>
                </a:ext>
              </a:extLst>
            </p:cNvPr>
            <p:cNvSpPr txBox="1"/>
            <p:nvPr/>
          </p:nvSpPr>
          <p:spPr>
            <a:xfrm>
              <a:off x="6502395" y="5984507"/>
              <a:ext cx="2538595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kumimoji="1" lang="en-US" altLang="ko-KR" b="1" spc="-40" dirty="0">
                  <a:latin typeface="+mn-ea"/>
                  <a:sym typeface="Wingdings" pitchFamily="2" charset="2"/>
                </a:rPr>
                <a:t> </a:t>
              </a:r>
              <a:r>
                <a:rPr kumimoji="1" lang="ko-KR" altLang="en-US" b="1" spc="-40" dirty="0">
                  <a:latin typeface="+mn-ea"/>
                  <a:sym typeface="Wingdings" pitchFamily="2" charset="2"/>
                </a:rPr>
                <a:t>전체 수익 최대화</a:t>
              </a:r>
              <a:endParaRPr lang="ko-Kore-KR" altLang="en-US" dirty="0"/>
            </a:p>
          </p:txBody>
        </p:sp>
      </p:grp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B20A98AA-3DE7-9CB4-ED51-71637AD65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2633"/>
              </p:ext>
            </p:extLst>
          </p:nvPr>
        </p:nvGraphicFramePr>
        <p:xfrm>
          <a:off x="5728570" y="1586358"/>
          <a:ext cx="3048000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522206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2545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5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990,000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021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850,000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9127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022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90,000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287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2023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7266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D86B580-26F9-A927-508D-3E879FFB1437}"/>
              </a:ext>
            </a:extLst>
          </p:cNvPr>
          <p:cNvSpPr txBox="1"/>
          <p:nvPr/>
        </p:nvSpPr>
        <p:spPr>
          <a:xfrm>
            <a:off x="5807718" y="1121160"/>
            <a:ext cx="128400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 err="1">
                <a:latin typeface="+mn-ea"/>
              </a:rPr>
              <a:t>i</a:t>
            </a:r>
            <a:r>
              <a:rPr kumimoji="1" lang="en-US" altLang="ko-Kore-KR" sz="2000" b="1" spc="-40" dirty="0">
                <a:latin typeface="+mn-ea"/>
              </a:rPr>
              <a:t>-phone 11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2D25B-AF95-3FE7-411E-A93BC751A935}"/>
              </a:ext>
            </a:extLst>
          </p:cNvPr>
          <p:cNvSpPr txBox="1"/>
          <p:nvPr/>
        </p:nvSpPr>
        <p:spPr>
          <a:xfrm>
            <a:off x="405266" y="166987"/>
            <a:ext cx="176009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3200" b="1" spc="-40" dirty="0">
                <a:latin typeface="+mn-ea"/>
              </a:rPr>
              <a:t>실제 사례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9C2BD6-7978-87F3-6717-159AC5F36946}"/>
              </a:ext>
            </a:extLst>
          </p:cNvPr>
          <p:cNvSpPr/>
          <p:nvPr/>
        </p:nvSpPr>
        <p:spPr>
          <a:xfrm>
            <a:off x="6449721" y="4433104"/>
            <a:ext cx="2593962" cy="1948241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054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92524-777D-ABEF-B910-70E23048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68BEAF-27B4-AC5D-68D4-2DC1AF0F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1A9A-A181-A316-B46F-3B0045D946C1}"/>
              </a:ext>
            </a:extLst>
          </p:cNvPr>
          <p:cNvSpPr txBox="1"/>
          <p:nvPr/>
        </p:nvSpPr>
        <p:spPr>
          <a:xfrm>
            <a:off x="256615" y="234175"/>
            <a:ext cx="76880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400" b="1" spc="-40" dirty="0">
                <a:solidFill>
                  <a:srgbClr val="C00000"/>
                </a:solidFill>
                <a:latin typeface="+mn-ea"/>
              </a:rPr>
              <a:t>신제품 개발</a:t>
            </a:r>
            <a:r>
              <a:rPr kumimoji="1" lang="ko-Kore-KR" altLang="en-US" sz="2400" spc="-40" dirty="0">
                <a:latin typeface="+mn-ea"/>
              </a:rPr>
              <a:t>과 </a:t>
            </a:r>
            <a:r>
              <a:rPr kumimoji="1" lang="ko-Kore-KR" altLang="en-US" sz="2400" b="1" spc="-40" dirty="0">
                <a:solidFill>
                  <a:srgbClr val="1D6FA9"/>
                </a:solidFill>
                <a:latin typeface="+mn-ea"/>
              </a:rPr>
              <a:t>기존 제품 가격설정</a:t>
            </a:r>
            <a:r>
              <a:rPr kumimoji="1" lang="ko-Kore-KR" altLang="en-US" sz="2400" spc="-40" dirty="0">
                <a:latin typeface="+mn-ea"/>
              </a:rPr>
              <a:t>이 동시에 필요한 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DCC2D-9BA0-2B6C-F997-9EBA8B73C406}"/>
              </a:ext>
            </a:extLst>
          </p:cNvPr>
          <p:cNvSpPr txBox="1"/>
          <p:nvPr/>
        </p:nvSpPr>
        <p:spPr>
          <a:xfrm>
            <a:off x="446017" y="1444487"/>
            <a:ext cx="519748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1</a:t>
            </a:r>
            <a:r>
              <a:rPr kumimoji="1" lang="en-US" altLang="ko-KR" sz="2000" spc="-40" dirty="0">
                <a:latin typeface="+mn-ea"/>
              </a:rPr>
              <a:t>) </a:t>
            </a:r>
            <a:r>
              <a:rPr kumimoji="1" lang="ko-KR" altLang="en-US" sz="2000" spc="-40" dirty="0">
                <a:latin typeface="+mn-ea"/>
              </a:rPr>
              <a:t>신 제품군의 </a:t>
            </a:r>
            <a:r>
              <a:rPr kumimoji="1" lang="en-US" altLang="ko-KR" sz="2000" spc="-40" dirty="0">
                <a:latin typeface="+mn-ea"/>
              </a:rPr>
              <a:t>product design</a:t>
            </a:r>
          </a:p>
          <a:p>
            <a:pPr algn="l"/>
            <a:r>
              <a:rPr kumimoji="1" lang="en-US" altLang="ko-Kore-KR" sz="2000" spc="-40" dirty="0">
                <a:latin typeface="+mn-ea"/>
              </a:rPr>
              <a:t>2) </a:t>
            </a:r>
            <a:r>
              <a:rPr kumimoji="1" lang="ko-Kore-KR" altLang="en-US" sz="2000" spc="-40" dirty="0">
                <a:latin typeface="+mn-ea"/>
              </a:rPr>
              <a:t>기존 제품들의 가격 재설정</a:t>
            </a:r>
            <a:r>
              <a:rPr kumimoji="1" lang="en-US" altLang="ko-Kore-KR" sz="2000" spc="-40" dirty="0">
                <a:latin typeface="+mn-ea"/>
              </a:rPr>
              <a:t> </a:t>
            </a:r>
            <a:r>
              <a:rPr kumimoji="1" lang="en-US" altLang="ko-KR" sz="2000" spc="-40" dirty="0">
                <a:latin typeface="+mn-ea"/>
              </a:rPr>
              <a:t>[design fix]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E0F20-EB87-786D-05A8-F9F9F0DAA59F}"/>
              </a:ext>
            </a:extLst>
          </p:cNvPr>
          <p:cNvSpPr txBox="1"/>
          <p:nvPr/>
        </p:nvSpPr>
        <p:spPr>
          <a:xfrm>
            <a:off x="446016" y="800268"/>
            <a:ext cx="34993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b="1" dirty="0"/>
              <a:t>∑ profit(</a:t>
            </a:r>
            <a:r>
              <a:rPr kumimoji="1" lang="ko-Kore-KR" altLang="en-US" sz="2400" b="1" dirty="0"/>
              <a:t>신규</a:t>
            </a:r>
            <a:r>
              <a:rPr kumimoji="1" lang="en-US" altLang="ko-Kore-KR" sz="2400" b="1" dirty="0"/>
              <a:t>)  + profit(</a:t>
            </a:r>
            <a:r>
              <a:rPr kumimoji="1" lang="ko-Kore-KR" altLang="en-US" sz="2400" b="1" dirty="0"/>
              <a:t>기존</a:t>
            </a:r>
            <a:r>
              <a:rPr kumimoji="1" lang="en-US" altLang="ko-Kore-KR" sz="2400" b="1" dirty="0"/>
              <a:t>)</a:t>
            </a:r>
            <a:endParaRPr kumimoji="1" lang="ko-Kore-KR" altLang="en-US" sz="3600" b="1" spc="-4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F06F5F-950A-DA0E-35BA-F41DB023E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811" y="686012"/>
            <a:ext cx="4102100" cy="939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5570C2-8C41-2888-FD0D-E8227964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131" y="1558431"/>
            <a:ext cx="2921000" cy="1028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0ED87F-6EB9-6C4A-70DA-39551E1FBB9B}"/>
              </a:ext>
            </a:extLst>
          </p:cNvPr>
          <p:cNvSpPr txBox="1"/>
          <p:nvPr/>
        </p:nvSpPr>
        <p:spPr>
          <a:xfrm>
            <a:off x="582494" y="2159728"/>
            <a:ext cx="50565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Consec</a:t>
            </a:r>
            <a:r>
              <a:rPr kumimoji="1" lang="en-US" altLang="ko-KR" sz="2000" b="1" spc="-40" dirty="0">
                <a:latin typeface="+mn-ea"/>
              </a:rPr>
              <a:t>utive </a:t>
            </a:r>
            <a:r>
              <a:rPr kumimoji="1" lang="en-US" altLang="ko-KR" sz="2000" b="1" spc="-40" dirty="0">
                <a:latin typeface="+mn-ea"/>
                <a:sym typeface="Wingdings" pitchFamily="2" charset="2"/>
              </a:rPr>
              <a:t> </a:t>
            </a:r>
            <a:r>
              <a:rPr kumimoji="1" lang="en-US" altLang="ko-KR" sz="2000" strike="sngStrike" spc="-40" dirty="0">
                <a:latin typeface="+mn-ea"/>
                <a:sym typeface="Wingdings" pitchFamily="2" charset="2"/>
              </a:rPr>
              <a:t>global optimal </a:t>
            </a:r>
            <a:r>
              <a:rPr kumimoji="1" lang="en-US" altLang="ko-KR" sz="2000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sz="2000" b="1" spc="-40" dirty="0">
                <a:latin typeface="+mn-ea"/>
                <a:sym typeface="Wingdings" pitchFamily="2" charset="2"/>
              </a:rPr>
              <a:t>sub-optimal</a:t>
            </a:r>
            <a:endParaRPr kumimoji="1" lang="ko-Kore-KR" altLang="en-US" sz="2000" b="1" strike="sngStrike" spc="-40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269EDD-8A50-86D2-CBFB-2664711A12CE}"/>
              </a:ext>
            </a:extLst>
          </p:cNvPr>
          <p:cNvSpPr/>
          <p:nvPr/>
        </p:nvSpPr>
        <p:spPr>
          <a:xfrm>
            <a:off x="134695" y="4495905"/>
            <a:ext cx="1854346" cy="8397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New product family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Module selection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90022-9955-4EFC-19CE-95CC07DD1A18}"/>
              </a:ext>
            </a:extLst>
          </p:cNvPr>
          <p:cNvSpPr/>
          <p:nvPr/>
        </p:nvSpPr>
        <p:spPr>
          <a:xfrm>
            <a:off x="2438508" y="4495904"/>
            <a:ext cx="1827248" cy="8397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Existing products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Optimize profit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777B2ED-E31F-7206-CFFE-BF7A28F9B8B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989041" y="4915785"/>
            <a:ext cx="44946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B82490-4B82-D658-C1BC-4710B8E444BD}"/>
              </a:ext>
            </a:extLst>
          </p:cNvPr>
          <p:cNvSpPr/>
          <p:nvPr/>
        </p:nvSpPr>
        <p:spPr>
          <a:xfrm>
            <a:off x="4715223" y="3964936"/>
            <a:ext cx="1613352" cy="8397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Set price of 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exiting products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08C81A-E9D1-7776-A1F8-3D78C138A85E}"/>
              </a:ext>
            </a:extLst>
          </p:cNvPr>
          <p:cNvSpPr/>
          <p:nvPr/>
        </p:nvSpPr>
        <p:spPr>
          <a:xfrm>
            <a:off x="4715223" y="5184136"/>
            <a:ext cx="1613352" cy="83976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Discontinued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(Min order ratio)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EB8D4B7-61CF-FDB5-6051-92BE77C12B82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 flipV="1">
            <a:off x="4265756" y="4384817"/>
            <a:ext cx="449467" cy="5309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8FD8C2F-F2F0-C568-AEAF-A589DC3FC0DE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>
            <a:off x="4265756" y="4915785"/>
            <a:ext cx="449467" cy="68823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391E22-6F62-7D0E-6A78-E65B49C04223}"/>
              </a:ext>
            </a:extLst>
          </p:cNvPr>
          <p:cNvCxnSpPr>
            <a:cxnSpLocks/>
            <a:stCxn id="30" idx="3"/>
            <a:endCxn id="67" idx="1"/>
          </p:cNvCxnSpPr>
          <p:nvPr/>
        </p:nvCxnSpPr>
        <p:spPr>
          <a:xfrm>
            <a:off x="6328575" y="4384817"/>
            <a:ext cx="817308" cy="510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80B82F3-186B-2DB9-F34A-49371B740C7F}"/>
              </a:ext>
            </a:extLst>
          </p:cNvPr>
          <p:cNvCxnSpPr>
            <a:cxnSpLocks/>
            <a:stCxn id="31" idx="3"/>
            <a:endCxn id="67" idx="1"/>
          </p:cNvCxnSpPr>
          <p:nvPr/>
        </p:nvCxnSpPr>
        <p:spPr>
          <a:xfrm flipV="1">
            <a:off x="6328575" y="4895561"/>
            <a:ext cx="817308" cy="708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55E8227-E028-1173-DFCE-21D67CBFA72A}"/>
              </a:ext>
            </a:extLst>
          </p:cNvPr>
          <p:cNvSpPr/>
          <p:nvPr/>
        </p:nvSpPr>
        <p:spPr>
          <a:xfrm>
            <a:off x="7145883" y="4495904"/>
            <a:ext cx="1505210" cy="79931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Change Quantity &amp; cost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A66113B3-DD00-EEB5-A499-8C457860811D}"/>
              </a:ext>
            </a:extLst>
          </p:cNvPr>
          <p:cNvCxnSpPr>
            <a:stCxn id="67" idx="3"/>
            <a:endCxn id="12" idx="2"/>
          </p:cNvCxnSpPr>
          <p:nvPr/>
        </p:nvCxnSpPr>
        <p:spPr>
          <a:xfrm flipH="1">
            <a:off x="1061868" y="4895561"/>
            <a:ext cx="7589225" cy="440106"/>
          </a:xfrm>
          <a:prstGeom prst="bentConnector4">
            <a:avLst>
              <a:gd name="adj1" fmla="val -3012"/>
              <a:gd name="adj2" fmla="val 33547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3CBBC3D-20F7-1568-84BE-7177E2B794EE}"/>
              </a:ext>
            </a:extLst>
          </p:cNvPr>
          <p:cNvSpPr txBox="1"/>
          <p:nvPr/>
        </p:nvSpPr>
        <p:spPr>
          <a:xfrm>
            <a:off x="38321" y="3950556"/>
            <a:ext cx="22660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Min. Supply chain cost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B08A7F7-3B94-6789-2287-0AAB11C8DCEC}"/>
              </a:ext>
            </a:extLst>
          </p:cNvPr>
          <p:cNvSpPr txBox="1"/>
          <p:nvPr/>
        </p:nvSpPr>
        <p:spPr>
          <a:xfrm>
            <a:off x="6581171" y="3937523"/>
            <a:ext cx="25154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Loss of quantity discount</a:t>
            </a:r>
            <a:endParaRPr kumimoji="1" lang="ko-Kore-KR" altLang="en-US" spc="-4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04EBCA-7E64-7F4E-507C-8D992FDC0204}"/>
              </a:ext>
            </a:extLst>
          </p:cNvPr>
          <p:cNvSpPr txBox="1"/>
          <p:nvPr/>
        </p:nvSpPr>
        <p:spPr>
          <a:xfrm>
            <a:off x="6581171" y="5726674"/>
            <a:ext cx="19089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Loss of Set-up cost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030299-E7A1-8CB5-A142-8AE5F10EA5C3}"/>
              </a:ext>
            </a:extLst>
          </p:cNvPr>
          <p:cNvSpPr txBox="1"/>
          <p:nvPr/>
        </p:nvSpPr>
        <p:spPr>
          <a:xfrm>
            <a:off x="446016" y="2666825"/>
            <a:ext cx="494750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동시에 고려가 되어야 더 효율적인 의사결정</a:t>
            </a:r>
            <a:endParaRPr kumimoji="1" lang="en-US" altLang="ko-Kore-KR" sz="2000" spc="-40" dirty="0">
              <a:latin typeface="+mn-ea"/>
            </a:endParaRPr>
          </a:p>
          <a:p>
            <a:pPr algn="l"/>
            <a:r>
              <a:rPr kumimoji="1" lang="ko-Kore-KR" altLang="en-US" sz="2000" spc="-40" dirty="0"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- </a:t>
            </a:r>
            <a:r>
              <a:rPr kumimoji="1" lang="ko-Kore-KR" altLang="en-US" sz="2000" spc="-40" dirty="0">
                <a:latin typeface="+mn-ea"/>
              </a:rPr>
              <a:t>공급망 비용 최소화</a:t>
            </a:r>
            <a:endParaRPr kumimoji="1" lang="en-US" altLang="ko-Kore-KR" sz="2000" spc="-40" dirty="0">
              <a:latin typeface="+mn-ea"/>
            </a:endParaRPr>
          </a:p>
          <a:p>
            <a:pPr algn="l"/>
            <a:r>
              <a:rPr kumimoji="1" lang="en-US" altLang="ko-Kore-KR" sz="2000" spc="-40" dirty="0">
                <a:latin typeface="+mn-ea"/>
              </a:rPr>
              <a:t> </a:t>
            </a:r>
            <a:r>
              <a:rPr kumimoji="1" lang="en-US" altLang="ko-KR" sz="2000" spc="-40" dirty="0">
                <a:latin typeface="+mn-ea"/>
              </a:rPr>
              <a:t>- </a:t>
            </a:r>
            <a:r>
              <a:rPr kumimoji="1" lang="ko-Kore-KR" altLang="en-US" sz="2000" spc="-40" dirty="0">
                <a:latin typeface="+mn-ea"/>
              </a:rPr>
              <a:t>전체 수익 최대화 </a:t>
            </a:r>
            <a:endParaRPr kumimoji="1" lang="en-US" altLang="ko-Kore-KR" sz="2000" spc="-40" dirty="0">
              <a:latin typeface="+mn-ea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34F5F9C5-786E-CC9C-2BA2-8E32F2C37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326" y="5433339"/>
            <a:ext cx="1961292" cy="454336"/>
          </a:xfrm>
          <a:prstGeom prst="rect">
            <a:avLst/>
          </a:prstGeom>
        </p:spPr>
      </p:pic>
      <p:sp>
        <p:nvSpPr>
          <p:cNvPr id="91" name="호 90">
            <a:extLst>
              <a:ext uri="{FF2B5EF4-FFF2-40B4-BE49-F238E27FC236}">
                <a16:creationId xmlns:a16="http://schemas.microsoft.com/office/drawing/2014/main" id="{35C99232-32F2-DC69-DB23-D68E1D036900}"/>
              </a:ext>
            </a:extLst>
          </p:cNvPr>
          <p:cNvSpPr/>
          <p:nvPr/>
        </p:nvSpPr>
        <p:spPr>
          <a:xfrm rot="2963748">
            <a:off x="3908955" y="4562991"/>
            <a:ext cx="685365" cy="685365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258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92524-777D-ABEF-B910-70E23048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68BEAF-27B4-AC5D-68D4-2DC1AF0F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1A9A-A181-A316-B46F-3B0045D946C1}"/>
              </a:ext>
            </a:extLst>
          </p:cNvPr>
          <p:cNvSpPr txBox="1"/>
          <p:nvPr/>
        </p:nvSpPr>
        <p:spPr>
          <a:xfrm>
            <a:off x="256614" y="234175"/>
            <a:ext cx="8592749" cy="15696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ore-KR" altLang="en-US" sz="2400" spc="-40" dirty="0">
                <a:solidFill>
                  <a:srgbClr val="C00000"/>
                </a:solidFill>
                <a:latin typeface="+mn-ea"/>
              </a:rPr>
              <a:t>신규 제품군 개발 </a:t>
            </a:r>
            <a:r>
              <a:rPr kumimoji="1" lang="en-US" altLang="ko-Kore-KR" sz="2400" spc="-40" dirty="0">
                <a:latin typeface="+mn-ea"/>
              </a:rPr>
              <a:t>+ </a:t>
            </a:r>
            <a:r>
              <a:rPr kumimoji="1" lang="ko-Kore-KR" altLang="en-US" sz="2400" spc="-40" dirty="0">
                <a:solidFill>
                  <a:srgbClr val="1D6FA9"/>
                </a:solidFill>
                <a:latin typeface="+mn-ea"/>
              </a:rPr>
              <a:t>기존 제품의 가격설정 </a:t>
            </a:r>
            <a:r>
              <a:rPr kumimoji="1" lang="en-US" altLang="ko-Kore-KR" sz="2400" spc="-40" dirty="0">
                <a:latin typeface="+mn-ea"/>
                <a:sym typeface="Wingdings" pitchFamily="2" charset="2"/>
              </a:rPr>
              <a:t> </a:t>
            </a:r>
            <a:r>
              <a:rPr kumimoji="1" lang="ko-Kore-KR" altLang="en-US" sz="2400" spc="-40" dirty="0">
                <a:latin typeface="+mn-ea"/>
                <a:sym typeface="Wingdings" pitchFamily="2" charset="2"/>
              </a:rPr>
              <a:t>전체 수익 최대화</a:t>
            </a:r>
            <a:endParaRPr kumimoji="1" lang="en-US" altLang="ko-Kore-KR" sz="2400" spc="-40" dirty="0">
              <a:latin typeface="+mn-ea"/>
            </a:endParaRPr>
          </a:p>
          <a:p>
            <a:endParaRPr kumimoji="1" lang="en-US" altLang="ko-Kore-KR" sz="2400" spc="-40" dirty="0">
              <a:latin typeface="+mn-ea"/>
            </a:endParaRPr>
          </a:p>
          <a:p>
            <a:r>
              <a:rPr kumimoji="1" lang="en-US" altLang="ko-Kore-KR" b="1" spc="-40" dirty="0">
                <a:latin typeface="+mn-ea"/>
              </a:rPr>
              <a:t>Market share </a:t>
            </a:r>
          </a:p>
          <a:p>
            <a:r>
              <a:rPr kumimoji="1" lang="en-US" altLang="ko-Kore-KR" spc="-40" dirty="0">
                <a:latin typeface="+mn-ea"/>
              </a:rPr>
              <a:t> - </a:t>
            </a:r>
            <a:r>
              <a:rPr kumimoji="1" lang="ko-Kore-KR" altLang="en-US" spc="-40" dirty="0">
                <a:latin typeface="+mn-ea"/>
              </a:rPr>
              <a:t>기존 제품군의 </a:t>
            </a:r>
            <a:r>
              <a:rPr kumimoji="1" lang="en-US" altLang="ko-Kore-KR" spc="-40" dirty="0">
                <a:latin typeface="+mn-ea"/>
              </a:rPr>
              <a:t>price </a:t>
            </a:r>
          </a:p>
          <a:p>
            <a:r>
              <a:rPr kumimoji="1" lang="en-US" altLang="ko-Kore-KR" spc="-40" dirty="0">
                <a:latin typeface="+mn-ea"/>
              </a:rPr>
              <a:t> - </a:t>
            </a:r>
            <a:r>
              <a:rPr kumimoji="1" lang="ko-Kore-KR" altLang="en-US" spc="-40" dirty="0">
                <a:latin typeface="+mn-ea"/>
              </a:rPr>
              <a:t>신규 제품의 </a:t>
            </a:r>
            <a:r>
              <a:rPr kumimoji="1" lang="en-US" altLang="ko-Kore-KR" spc="-40" dirty="0">
                <a:latin typeface="+mn-ea"/>
              </a:rPr>
              <a:t>product attribute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88BD3-7C45-FF59-70E9-E2C88B52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05102" y="1274045"/>
            <a:ext cx="2394486" cy="843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4AC273-6A6B-BED7-282A-417140F72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15683" y="429827"/>
            <a:ext cx="3205067" cy="7342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83C856-3191-82FF-3C46-C26280A03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674049" y="2221305"/>
            <a:ext cx="3667797" cy="10711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0C64AB-726C-252F-6D7A-61B5063DE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41758" y="3388729"/>
            <a:ext cx="3031142" cy="1262428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ABA49C9-568D-5827-3565-8BF30C816958}"/>
              </a:ext>
            </a:extLst>
          </p:cNvPr>
          <p:cNvSpPr/>
          <p:nvPr/>
        </p:nvSpPr>
        <p:spPr>
          <a:xfrm>
            <a:off x="1915599" y="3139253"/>
            <a:ext cx="1421176" cy="649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Segment 1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B1DDF1B-B979-9F95-619F-5D1A9A7383E7}"/>
              </a:ext>
            </a:extLst>
          </p:cNvPr>
          <p:cNvSpPr/>
          <p:nvPr/>
        </p:nvSpPr>
        <p:spPr>
          <a:xfrm>
            <a:off x="4455360" y="3139253"/>
            <a:ext cx="1421176" cy="649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Segment 2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505F76D-DA6B-2DA1-DB23-59CDA6BDEE04}"/>
              </a:ext>
            </a:extLst>
          </p:cNvPr>
          <p:cNvSpPr/>
          <p:nvPr/>
        </p:nvSpPr>
        <p:spPr>
          <a:xfrm>
            <a:off x="6988550" y="3139253"/>
            <a:ext cx="1421176" cy="6499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Segment 3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593BDBF-FD98-513E-2644-046034074372}"/>
              </a:ext>
            </a:extLst>
          </p:cNvPr>
          <p:cNvSpPr/>
          <p:nvPr/>
        </p:nvSpPr>
        <p:spPr>
          <a:xfrm>
            <a:off x="4019295" y="4577136"/>
            <a:ext cx="2293305" cy="14417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trike="sngStrike" dirty="0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strike="sngStrike" baseline="-25000" dirty="0">
                <a:solidFill>
                  <a:sysClr val="windowText" lastClr="000000"/>
                </a:solidFill>
              </a:rPr>
              <a:t>21</a:t>
            </a:r>
            <a:r>
              <a:rPr kumimoji="1" lang="en-US" altLang="ko-Kore-KR" strike="sngStrike" dirty="0">
                <a:solidFill>
                  <a:sysClr val="windowText" lastClr="000000"/>
                </a:solidFill>
              </a:rPr>
              <a:t> = J</a:t>
            </a:r>
            <a:r>
              <a:rPr kumimoji="1" lang="en-US" altLang="ko-Kore-KR" strike="sngStrike" baseline="-25000" dirty="0">
                <a:solidFill>
                  <a:sysClr val="windowText" lastClr="000000"/>
                </a:solidFill>
              </a:rPr>
              <a:t>A</a:t>
            </a:r>
            <a:r>
              <a:rPr kumimoji="1" lang="en-US" altLang="ko-Kore-KR" strike="sngStrike" dirty="0">
                <a:solidFill>
                  <a:sysClr val="windowText" lastClr="000000"/>
                </a:solidFill>
              </a:rPr>
              <a:t>(X</a:t>
            </a:r>
            <a:r>
              <a:rPr kumimoji="1" lang="en-US" altLang="ko-Kore-KR" strike="sngStrike" baseline="-25000" dirty="0">
                <a:solidFill>
                  <a:sysClr val="windowText" lastClr="000000"/>
                </a:solidFill>
              </a:rPr>
              <a:t>1</a:t>
            </a:r>
            <a:r>
              <a:rPr kumimoji="1" lang="en-US" altLang="ko-Kore-KR" strike="sngStrike" dirty="0">
                <a:solidFill>
                  <a:sysClr val="windowText" lastClr="000000"/>
                </a:solidFill>
              </a:rPr>
              <a:t>,</a:t>
            </a:r>
            <a:r>
              <a:rPr kumimoji="1" lang="en-US" altLang="ko-Kore-KR" b="1" strike="sngStrike" dirty="0">
                <a:solidFill>
                  <a:srgbClr val="1D6FA9"/>
                </a:solidFill>
              </a:rPr>
              <a:t>p</a:t>
            </a:r>
            <a:r>
              <a:rPr kumimoji="1" lang="en-US" altLang="ko-Kore-KR" b="1" strike="sngStrike" baseline="-25000" dirty="0">
                <a:solidFill>
                  <a:srgbClr val="1D6FA9"/>
                </a:solidFill>
              </a:rPr>
              <a:t>21</a:t>
            </a:r>
            <a:r>
              <a:rPr kumimoji="1" lang="en-US" altLang="ko-Kore-KR" strike="sngStrike" dirty="0">
                <a:solidFill>
                  <a:sysClr val="windowText" lastClr="000000"/>
                </a:solidFill>
              </a:rPr>
              <a:t>)</a:t>
            </a:r>
            <a:br>
              <a:rPr kumimoji="1" lang="en-US" altLang="ko-Kore-KR" strike="sngStrike" dirty="0">
                <a:solidFill>
                  <a:sysClr val="windowText" lastClr="000000"/>
                </a:solidFill>
              </a:rPr>
            </a:br>
            <a:r>
              <a:rPr kumimoji="1" lang="en-US" altLang="ko-Kore-KR" dirty="0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22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= J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A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(X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ko-Kore-KR" dirty="0">
                <a:solidFill>
                  <a:srgbClr val="1D6FA9"/>
                </a:solidFill>
              </a:rPr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22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kumimoji="1" lang="en-US" altLang="ko-Kore-KR" b="1" dirty="0">
                <a:solidFill>
                  <a:srgbClr val="C00000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23</a:t>
            </a:r>
            <a:r>
              <a:rPr kumimoji="1" lang="en-US" altLang="ko-Kore-KR" b="1" dirty="0">
                <a:solidFill>
                  <a:srgbClr val="C00000"/>
                </a:solidFill>
              </a:rPr>
              <a:t> = J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A</a:t>
            </a:r>
            <a:r>
              <a:rPr kumimoji="1" lang="en-US" altLang="ko-Kore-KR" b="1" dirty="0">
                <a:solidFill>
                  <a:srgbClr val="C00000"/>
                </a:solidFill>
              </a:rPr>
              <a:t>(X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</a:t>
            </a:r>
            <a:r>
              <a:rPr kumimoji="1" lang="en-US" altLang="ko-Kore-KR" b="1" dirty="0">
                <a:solidFill>
                  <a:srgbClr val="C00000"/>
                </a:solidFill>
              </a:rPr>
              <a:t>,p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23</a:t>
            </a:r>
            <a:r>
              <a:rPr kumimoji="1" lang="en-US" altLang="ko-Kore-KR" b="1" dirty="0">
                <a:solidFill>
                  <a:srgbClr val="C00000"/>
                </a:solidFill>
              </a:rPr>
              <a:t>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A1DEF9D6-1564-18B6-DAFF-92EAD887DBB9}"/>
              </a:ext>
            </a:extLst>
          </p:cNvPr>
          <p:cNvCxnSpPr>
            <a:cxnSpLocks/>
          </p:cNvCxnSpPr>
          <p:nvPr/>
        </p:nvCxnSpPr>
        <p:spPr>
          <a:xfrm>
            <a:off x="5841898" y="3733207"/>
            <a:ext cx="463223" cy="970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B302D600-A08F-3130-AF6D-246920E1EF20}"/>
              </a:ext>
            </a:extLst>
          </p:cNvPr>
          <p:cNvCxnSpPr>
            <a:cxnSpLocks/>
          </p:cNvCxnSpPr>
          <p:nvPr/>
        </p:nvCxnSpPr>
        <p:spPr>
          <a:xfrm flipH="1">
            <a:off x="4038975" y="3789248"/>
            <a:ext cx="447255" cy="931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5B56EFA6-6100-8897-75D7-D4BCDCE91D49}"/>
              </a:ext>
            </a:extLst>
          </p:cNvPr>
          <p:cNvSpPr/>
          <p:nvPr/>
        </p:nvSpPr>
        <p:spPr>
          <a:xfrm>
            <a:off x="6563537" y="4577136"/>
            <a:ext cx="2293305" cy="14417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31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= J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A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(X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1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,</a:t>
            </a:r>
            <a:r>
              <a:rPr kumimoji="1" lang="en-US" altLang="ko-Kore-KR" dirty="0">
                <a:solidFill>
                  <a:srgbClr val="1D6FA9"/>
                </a:solidFill>
              </a:rPr>
              <a:t>p</a:t>
            </a:r>
            <a:r>
              <a:rPr kumimoji="1" lang="en-US" altLang="ko-Kore-KR" baseline="-25000" dirty="0">
                <a:solidFill>
                  <a:srgbClr val="1D6FA9"/>
                </a:solidFill>
              </a:rPr>
              <a:t>31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)</a:t>
            </a:r>
            <a:br>
              <a:rPr kumimoji="1" lang="en-US" altLang="ko-Kore-KR" dirty="0">
                <a:solidFill>
                  <a:sysClr val="windowText" lastClr="000000"/>
                </a:solidFill>
              </a:rPr>
            </a:br>
            <a:r>
              <a:rPr kumimoji="1" lang="en-US" altLang="ko-Kore-KR" dirty="0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32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= J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A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(X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ko-Kore-KR" dirty="0">
                <a:solidFill>
                  <a:srgbClr val="1D6FA9"/>
                </a:solidFill>
              </a:rPr>
              <a:t>,p</a:t>
            </a:r>
            <a:r>
              <a:rPr kumimoji="1" lang="en-US" altLang="ko-Kore-KR" baseline="-25000" dirty="0">
                <a:solidFill>
                  <a:srgbClr val="1D6FA9"/>
                </a:solidFill>
              </a:rPr>
              <a:t>32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kumimoji="1" lang="en-US" altLang="ko-Kore-KR" b="1" dirty="0">
                <a:solidFill>
                  <a:srgbClr val="C00000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33</a:t>
            </a:r>
            <a:r>
              <a:rPr kumimoji="1" lang="en-US" altLang="ko-Kore-KR" b="1" dirty="0">
                <a:solidFill>
                  <a:srgbClr val="C00000"/>
                </a:solidFill>
              </a:rPr>
              <a:t> = J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A</a:t>
            </a:r>
            <a:r>
              <a:rPr kumimoji="1" lang="en-US" altLang="ko-Kore-KR" b="1" dirty="0">
                <a:solidFill>
                  <a:srgbClr val="C00000"/>
                </a:solidFill>
              </a:rPr>
              <a:t>(X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</a:t>
            </a:r>
            <a:r>
              <a:rPr kumimoji="1" lang="en-US" altLang="ko-Kore-KR" b="1" dirty="0">
                <a:solidFill>
                  <a:srgbClr val="C00000"/>
                </a:solidFill>
              </a:rPr>
              <a:t>,p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33</a:t>
            </a:r>
            <a:r>
              <a:rPr kumimoji="1" lang="en-US" altLang="ko-Kore-KR" b="1" dirty="0">
                <a:solidFill>
                  <a:srgbClr val="C00000"/>
                </a:solidFill>
              </a:rPr>
              <a:t>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9B50E38-4B27-3DCF-E04F-6BCB2A6DA8C4}"/>
              </a:ext>
            </a:extLst>
          </p:cNvPr>
          <p:cNvCxnSpPr>
            <a:cxnSpLocks/>
          </p:cNvCxnSpPr>
          <p:nvPr/>
        </p:nvCxnSpPr>
        <p:spPr>
          <a:xfrm>
            <a:off x="8386140" y="3733207"/>
            <a:ext cx="463223" cy="970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8CF50821-9E59-075F-F6F3-F1FD6580C48B}"/>
              </a:ext>
            </a:extLst>
          </p:cNvPr>
          <p:cNvCxnSpPr>
            <a:cxnSpLocks/>
          </p:cNvCxnSpPr>
          <p:nvPr/>
        </p:nvCxnSpPr>
        <p:spPr>
          <a:xfrm flipH="1">
            <a:off x="6583217" y="3789248"/>
            <a:ext cx="447255" cy="931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EFCBC7A-D88B-BA1E-088F-DAD598048CC2}"/>
              </a:ext>
            </a:extLst>
          </p:cNvPr>
          <p:cNvSpPr/>
          <p:nvPr/>
        </p:nvSpPr>
        <p:spPr>
          <a:xfrm>
            <a:off x="1482337" y="4577136"/>
            <a:ext cx="2293305" cy="14417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11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= J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A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(X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1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,</a:t>
            </a:r>
            <a:r>
              <a:rPr kumimoji="1" lang="en-US" altLang="ko-Kore-KR" dirty="0">
                <a:solidFill>
                  <a:srgbClr val="1D6FA9"/>
                </a:solidFill>
              </a:rPr>
              <a:t>p</a:t>
            </a:r>
            <a:r>
              <a:rPr kumimoji="1" lang="en-US" altLang="ko-Kore-KR" baseline="-25000" dirty="0">
                <a:solidFill>
                  <a:srgbClr val="1D6FA9"/>
                </a:solidFill>
              </a:rPr>
              <a:t>11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)</a:t>
            </a:r>
            <a:br>
              <a:rPr kumimoji="1" lang="en-US" altLang="ko-Kore-KR" dirty="0">
                <a:solidFill>
                  <a:sysClr val="windowText" lastClr="000000"/>
                </a:solidFill>
              </a:rPr>
            </a:br>
            <a:r>
              <a:rPr kumimoji="1" lang="en-US" altLang="ko-Kore-KR" dirty="0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12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 = J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A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(X</a:t>
            </a:r>
            <a:r>
              <a:rPr kumimoji="1" lang="en-US" altLang="ko-Kore-KR" baseline="-25000" dirty="0">
                <a:solidFill>
                  <a:sysClr val="windowText" lastClr="000000"/>
                </a:solidFill>
              </a:rPr>
              <a:t>2</a:t>
            </a:r>
            <a:r>
              <a:rPr kumimoji="1" lang="en-US" altLang="ko-Kore-KR" dirty="0">
                <a:solidFill>
                  <a:srgbClr val="1D6FA9"/>
                </a:solidFill>
              </a:rPr>
              <a:t>,p</a:t>
            </a:r>
            <a:r>
              <a:rPr kumimoji="1" lang="en-US" altLang="ko-Kore-KR" baseline="-25000" dirty="0">
                <a:solidFill>
                  <a:srgbClr val="1D6FA9"/>
                </a:solidFill>
              </a:rPr>
              <a:t>12</a:t>
            </a:r>
            <a:r>
              <a:rPr kumimoji="1" lang="en-US" altLang="ko-Kore-KR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kumimoji="1" lang="en-US" altLang="ko-Kore-KR" b="1" dirty="0">
                <a:solidFill>
                  <a:srgbClr val="C00000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13</a:t>
            </a:r>
            <a:r>
              <a:rPr kumimoji="1" lang="en-US" altLang="ko-Kore-KR" b="1" dirty="0">
                <a:solidFill>
                  <a:srgbClr val="C00000"/>
                </a:solidFill>
              </a:rPr>
              <a:t> = J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A</a:t>
            </a:r>
            <a:r>
              <a:rPr kumimoji="1" lang="en-US" altLang="ko-Kore-KR" b="1" dirty="0">
                <a:solidFill>
                  <a:srgbClr val="C00000"/>
                </a:solidFill>
              </a:rPr>
              <a:t>(X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</a:t>
            </a:r>
            <a:r>
              <a:rPr kumimoji="1" lang="en-US" altLang="ko-Kore-KR" b="1" dirty="0">
                <a:solidFill>
                  <a:srgbClr val="C00000"/>
                </a:solidFill>
              </a:rPr>
              <a:t>,p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13</a:t>
            </a:r>
            <a:r>
              <a:rPr kumimoji="1" lang="en-US" altLang="ko-Kore-KR" b="1" dirty="0">
                <a:solidFill>
                  <a:srgbClr val="C00000"/>
                </a:solidFill>
              </a:rPr>
              <a:t>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D591B5B-3936-C386-0815-56B81DE79860}"/>
              </a:ext>
            </a:extLst>
          </p:cNvPr>
          <p:cNvCxnSpPr>
            <a:cxnSpLocks/>
          </p:cNvCxnSpPr>
          <p:nvPr/>
        </p:nvCxnSpPr>
        <p:spPr>
          <a:xfrm>
            <a:off x="3304940" y="3733207"/>
            <a:ext cx="463223" cy="970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FE6E69F9-1910-8B0A-116D-50DD66B353C1}"/>
              </a:ext>
            </a:extLst>
          </p:cNvPr>
          <p:cNvCxnSpPr>
            <a:cxnSpLocks/>
          </p:cNvCxnSpPr>
          <p:nvPr/>
        </p:nvCxnSpPr>
        <p:spPr>
          <a:xfrm flipH="1">
            <a:off x="1502017" y="3789248"/>
            <a:ext cx="447255" cy="9319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966CA06-6574-A1F1-44C5-86E653C63AF2}"/>
              </a:ext>
            </a:extLst>
          </p:cNvPr>
          <p:cNvSpPr txBox="1"/>
          <p:nvPr/>
        </p:nvSpPr>
        <p:spPr>
          <a:xfrm>
            <a:off x="4155785" y="922704"/>
            <a:ext cx="5413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spc="-40" dirty="0">
                <a:latin typeface="+mn-ea"/>
              </a:rPr>
              <a:t>Supply chain cost</a:t>
            </a:r>
          </a:p>
          <a:p>
            <a:r>
              <a:rPr kumimoji="1" lang="en-US" altLang="ko-Kore-KR" spc="-40" dirty="0">
                <a:latin typeface="+mn-ea"/>
              </a:rPr>
              <a:t> - </a:t>
            </a:r>
            <a:r>
              <a:rPr kumimoji="1" lang="ko-Kore-KR" altLang="en-US" spc="-40" dirty="0">
                <a:latin typeface="+mn-ea"/>
              </a:rPr>
              <a:t>신규 제품군의 </a:t>
            </a:r>
            <a:r>
              <a:rPr kumimoji="1" lang="en-US" altLang="ko-Kore-KR" spc="-40" dirty="0">
                <a:latin typeface="+mn-ea"/>
              </a:rPr>
              <a:t>module selection</a:t>
            </a:r>
          </a:p>
          <a:p>
            <a:r>
              <a:rPr kumimoji="1" lang="en-US" altLang="ko-Kore-KR" spc="-40" dirty="0">
                <a:latin typeface="+mn-ea"/>
              </a:rPr>
              <a:t> - </a:t>
            </a:r>
            <a:r>
              <a:rPr kumimoji="1" lang="ko-Kore-KR" altLang="en-US" spc="-40" dirty="0">
                <a:latin typeface="+mn-ea"/>
              </a:rPr>
              <a:t>기존 제품 </a:t>
            </a:r>
            <a:r>
              <a:rPr kumimoji="1" lang="en-US" altLang="ko-Kore-KR" spc="-40" dirty="0">
                <a:latin typeface="+mn-ea"/>
              </a:rPr>
              <a:t>Market share </a:t>
            </a:r>
            <a:r>
              <a:rPr kumimoji="1" lang="ko-Kore-KR" altLang="en-US" spc="-40" dirty="0">
                <a:latin typeface="+mn-ea"/>
              </a:rPr>
              <a:t>변동으로 </a:t>
            </a:r>
            <a:r>
              <a:rPr kumimoji="1" lang="en-US" altLang="ko-Kore-KR" spc="-40" dirty="0">
                <a:latin typeface="+mn-ea"/>
              </a:rPr>
              <a:t>c</a:t>
            </a:r>
            <a:r>
              <a:rPr kumimoji="1" lang="en-US" altLang="ko-KR" spc="-40" dirty="0">
                <a:latin typeface="+mn-ea"/>
              </a:rPr>
              <a:t>ost </a:t>
            </a:r>
            <a:r>
              <a:rPr kumimoji="1" lang="ko-KR" altLang="en-US" spc="-40" dirty="0">
                <a:latin typeface="+mn-ea"/>
              </a:rPr>
              <a:t>변동</a:t>
            </a:r>
            <a:r>
              <a:rPr kumimoji="1" lang="ko-Kore-KR" altLang="en-US" spc="-40" dirty="0">
                <a:latin typeface="+mn-ea"/>
              </a:rPr>
              <a:t> </a:t>
            </a:r>
            <a:endParaRPr lang="ko-Kore-KR" altLang="en-US" dirty="0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80989956-C9CA-B581-D4F6-A0BFE5212E31}"/>
              </a:ext>
            </a:extLst>
          </p:cNvPr>
          <p:cNvSpPr/>
          <p:nvPr/>
        </p:nvSpPr>
        <p:spPr>
          <a:xfrm>
            <a:off x="2273579" y="1899230"/>
            <a:ext cx="5413394" cy="9233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Aim) Max profit = </a:t>
            </a:r>
            <a:r>
              <a:rPr kumimoji="1" lang="en-US" altLang="ko-Kore-KR" sz="2400" dirty="0">
                <a:solidFill>
                  <a:sysClr val="windowText" lastClr="000000"/>
                </a:solidFill>
              </a:rPr>
              <a:t>∑ (∑ </a:t>
            </a:r>
            <a:r>
              <a:rPr kumimoji="1" lang="en-US" altLang="ko-Kore-KR" sz="2400" dirty="0" err="1">
                <a:solidFill>
                  <a:sysClr val="windowText" lastClr="000000"/>
                </a:solidFill>
              </a:rPr>
              <a:t>q</a:t>
            </a:r>
            <a:r>
              <a:rPr kumimoji="1" lang="en-US" altLang="ko-Kore-KR" sz="2400" baseline="-25000" dirty="0" err="1">
                <a:solidFill>
                  <a:sysClr val="windowText" lastClr="000000"/>
                </a:solidFill>
              </a:rPr>
              <a:t>ij</a:t>
            </a:r>
            <a:r>
              <a:rPr kumimoji="1" lang="en-US" altLang="ko-Kore-KR" sz="2400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ore-KR" sz="2400" dirty="0" err="1">
                <a:solidFill>
                  <a:sysClr val="windowText" lastClr="000000"/>
                </a:solidFill>
              </a:rPr>
              <a:t>p</a:t>
            </a:r>
            <a:r>
              <a:rPr kumimoji="1" lang="en-US" altLang="ko-Kore-KR" sz="2400" baseline="-25000" dirty="0" err="1">
                <a:solidFill>
                  <a:sysClr val="windowText" lastClr="000000"/>
                </a:solidFill>
              </a:rPr>
              <a:t>ij</a:t>
            </a:r>
            <a:r>
              <a:rPr kumimoji="1" lang="en-US" altLang="ko-Kore-KR" sz="2400" dirty="0" err="1">
                <a:solidFill>
                  <a:sysClr val="windowText" lastClr="000000"/>
                </a:solidFill>
              </a:rPr>
              <a:t>-c</a:t>
            </a:r>
            <a:r>
              <a:rPr kumimoji="1" lang="en-US" altLang="ko-Kore-KR" sz="2400" baseline="-25000" dirty="0" err="1">
                <a:solidFill>
                  <a:sysClr val="windowText" lastClr="000000"/>
                </a:solidFill>
              </a:rPr>
              <a:t>ij</a:t>
            </a:r>
            <a:r>
              <a:rPr kumimoji="1" lang="en-US" altLang="ko-Kore-KR" sz="2400" dirty="0">
                <a:solidFill>
                  <a:sysClr val="windowText" lastClr="000000"/>
                </a:solidFill>
              </a:rPr>
              <a:t>))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4983BA-41F7-D578-0B60-151F9D861805}"/>
              </a:ext>
            </a:extLst>
          </p:cNvPr>
          <p:cNvSpPr/>
          <p:nvPr/>
        </p:nvSpPr>
        <p:spPr>
          <a:xfrm>
            <a:off x="1482336" y="2935055"/>
            <a:ext cx="7507813" cy="1077685"/>
          </a:xfrm>
          <a:prstGeom prst="rect">
            <a:avLst/>
          </a:prstGeom>
          <a:solidFill>
            <a:srgbClr val="C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D18F30-C30F-A679-BCAA-6927EC4DB0D2}"/>
              </a:ext>
            </a:extLst>
          </p:cNvPr>
          <p:cNvSpPr txBox="1"/>
          <p:nvPr/>
        </p:nvSpPr>
        <p:spPr>
          <a:xfrm>
            <a:off x="78461" y="3179209"/>
            <a:ext cx="128432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C00000"/>
                </a:solidFill>
              </a:rPr>
              <a:t>NPD =</a:t>
            </a:r>
          </a:p>
          <a:p>
            <a:pPr algn="ctr"/>
            <a:r>
              <a:rPr kumimoji="1" lang="en-US" altLang="ko-Kore-KR" b="1" dirty="0">
                <a:solidFill>
                  <a:srgbClr val="C00000"/>
                </a:solidFill>
              </a:rPr>
              <a:t> {P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en-US" altLang="ko-Kore-KR" b="1" dirty="0">
                <a:solidFill>
                  <a:srgbClr val="C00000"/>
                </a:solidFill>
              </a:rPr>
              <a:t>P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2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</a:t>
            </a:r>
            <a:r>
              <a:rPr kumimoji="1" lang="en-US" altLang="ko-Kore-KR" spc="-40" dirty="0">
                <a:solidFill>
                  <a:srgbClr val="C00000"/>
                </a:solidFill>
                <a:latin typeface="+mn-ea"/>
              </a:rPr>
              <a:t>, </a:t>
            </a:r>
            <a:r>
              <a:rPr kumimoji="1" lang="en-US" altLang="ko-Kore-KR" b="1" dirty="0">
                <a:solidFill>
                  <a:srgbClr val="C00000"/>
                </a:solidFill>
              </a:rPr>
              <a:t>P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3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3 </a:t>
            </a:r>
            <a:r>
              <a:rPr kumimoji="1" lang="en-US" altLang="ko-Kore-KR" b="1" dirty="0">
                <a:solidFill>
                  <a:srgbClr val="C00000"/>
                </a:solidFill>
              </a:rPr>
              <a:t>}</a:t>
            </a:r>
            <a:endParaRPr kumimoji="1" lang="ko-Kore-KR" altLang="en-US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D7709731-9B11-C845-BA9C-486BCCA80CAD}"/>
              </a:ext>
            </a:extLst>
          </p:cNvPr>
          <p:cNvSpPr/>
          <p:nvPr/>
        </p:nvSpPr>
        <p:spPr>
          <a:xfrm>
            <a:off x="3910223" y="3010529"/>
            <a:ext cx="2509520" cy="3116229"/>
          </a:xfrm>
          <a:prstGeom prst="roundRect">
            <a:avLst/>
          </a:prstGeom>
          <a:solidFill>
            <a:srgbClr val="1D6FA9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0F1294-B540-26DF-18D6-F29514AEEACB}"/>
              </a:ext>
            </a:extLst>
          </p:cNvPr>
          <p:cNvSpPr txBox="1"/>
          <p:nvPr/>
        </p:nvSpPr>
        <p:spPr>
          <a:xfrm>
            <a:off x="562407" y="2781166"/>
            <a:ext cx="3164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B96415-8BE7-74C2-E71C-49A828B6EAAD}"/>
              </a:ext>
            </a:extLst>
          </p:cNvPr>
          <p:cNvSpPr txBox="1"/>
          <p:nvPr/>
        </p:nvSpPr>
        <p:spPr>
          <a:xfrm>
            <a:off x="5086648" y="6126759"/>
            <a:ext cx="3164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1D6FA9"/>
                </a:solidFill>
                <a:latin typeface="+mn-ea"/>
              </a:rPr>
              <a:t>(2)</a:t>
            </a:r>
            <a:endParaRPr kumimoji="1" lang="ko-Kore-KR" altLang="en-US" sz="2000" b="1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CB7E3D-A35A-22FD-AFDB-DE1AED5FADCA}"/>
              </a:ext>
            </a:extLst>
          </p:cNvPr>
          <p:cNvSpPr txBox="1"/>
          <p:nvPr/>
        </p:nvSpPr>
        <p:spPr>
          <a:xfrm>
            <a:off x="2443460" y="6126759"/>
            <a:ext cx="3164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1D6FA9"/>
                </a:solidFill>
                <a:latin typeface="+mn-ea"/>
              </a:rPr>
              <a:t>(2)</a:t>
            </a:r>
            <a:endParaRPr kumimoji="1" lang="ko-Kore-KR" altLang="en-US" sz="2000" b="1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1ED2C6-E245-9F6C-B64C-7708B66DDF0F}"/>
              </a:ext>
            </a:extLst>
          </p:cNvPr>
          <p:cNvSpPr txBox="1"/>
          <p:nvPr/>
        </p:nvSpPr>
        <p:spPr>
          <a:xfrm>
            <a:off x="7686973" y="6126759"/>
            <a:ext cx="3164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1D6FA9"/>
                </a:solidFill>
                <a:latin typeface="+mn-ea"/>
              </a:rPr>
              <a:t>(2)</a:t>
            </a:r>
            <a:endParaRPr kumimoji="1" lang="ko-Kore-KR" altLang="en-US" sz="2000" b="1" spc="-40" dirty="0">
              <a:solidFill>
                <a:srgbClr val="1D6FA9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FDDE47-B0F2-0FFE-CDEA-D2036E9EC5E5}"/>
              </a:ext>
            </a:extLst>
          </p:cNvPr>
          <p:cNvSpPr txBox="1"/>
          <p:nvPr/>
        </p:nvSpPr>
        <p:spPr>
          <a:xfrm>
            <a:off x="5045320" y="2521872"/>
            <a:ext cx="4084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    j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6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92524-777D-ABEF-B910-70E23048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2023. 2. 27.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68BEAF-27B4-AC5D-68D4-2DC1AF0FF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1A9A-A181-A316-B46F-3B0045D946C1}"/>
              </a:ext>
            </a:extLst>
          </p:cNvPr>
          <p:cNvSpPr txBox="1"/>
          <p:nvPr/>
        </p:nvSpPr>
        <p:spPr>
          <a:xfrm>
            <a:off x="359047" y="546576"/>
            <a:ext cx="42963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1t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ore-KR" b="1" baseline="-25000" dirty="0">
                <a:solidFill>
                  <a:srgbClr val="C00000"/>
                </a:solidFill>
              </a:rPr>
              <a:t>1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t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1</a:t>
            </a:r>
            <a:r>
              <a:rPr kumimoji="1" lang="en-US" altLang="ko-KR" baseline="-25000" dirty="0"/>
              <a:t>t</a:t>
            </a:r>
            <a:r>
              <a:rPr kumimoji="1" lang="en-US" altLang="ko-Kore-KR" dirty="0"/>
              <a:t>)  </a:t>
            </a:r>
            <a:r>
              <a:rPr kumimoji="1" lang="en-US" altLang="ko-KR" dirty="0"/>
              <a:t>, </a:t>
            </a:r>
            <a:r>
              <a:rPr kumimoji="1" lang="en-US" altLang="ko-Kore-KR" dirty="0"/>
              <a:t>P</a:t>
            </a:r>
            <a:r>
              <a:rPr kumimoji="1" lang="en-US" altLang="ko-KR" baseline="-25000" dirty="0"/>
              <a:t>2t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2t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2</a:t>
            </a:r>
            <a:r>
              <a:rPr kumimoji="1" lang="en-US" altLang="ko-KR" baseline="-25000" dirty="0"/>
              <a:t>t</a:t>
            </a:r>
            <a:r>
              <a:rPr kumimoji="1" lang="en-US" altLang="ko-Kore-KR" dirty="0"/>
              <a:t>) 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R" spc="-40" dirty="0">
                <a:latin typeface="+mn-ea"/>
              </a:rPr>
              <a:t>, </a:t>
            </a:r>
            <a:r>
              <a:rPr kumimoji="1" lang="en-US" altLang="ko-Kore-KR" dirty="0"/>
              <a:t>P</a:t>
            </a:r>
            <a:r>
              <a:rPr kumimoji="1" lang="en-US" altLang="ko-KR" baseline="-25000" dirty="0"/>
              <a:t>3t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</a:t>
            </a:r>
            <a:r>
              <a:rPr kumimoji="1" lang="en-US" altLang="ko-Kore-KR" b="1" dirty="0">
                <a:solidFill>
                  <a:srgbClr val="C00000"/>
                </a:solidFill>
              </a:rPr>
              <a:t>X</a:t>
            </a:r>
            <a:r>
              <a:rPr kumimoji="1" lang="en-US" altLang="ko-KR" b="1" baseline="-25000" dirty="0">
                <a:solidFill>
                  <a:srgbClr val="C00000"/>
                </a:solidFill>
              </a:rPr>
              <a:t>3t</a:t>
            </a:r>
            <a:r>
              <a:rPr kumimoji="1" lang="en-US" altLang="ko-Kore-KR" dirty="0"/>
              <a:t>,p</a:t>
            </a:r>
            <a:r>
              <a:rPr kumimoji="1" lang="en-US" altLang="ko-Kore-KR" baseline="-25000" dirty="0"/>
              <a:t>3</a:t>
            </a:r>
            <a:r>
              <a:rPr kumimoji="1" lang="en-US" altLang="ko-KR" baseline="-25000" dirty="0"/>
              <a:t>t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88BD3-7C45-FF59-70E9-E2C88B52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05102" y="1274045"/>
            <a:ext cx="2394486" cy="843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4AC273-6A6B-BED7-282A-417140F72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15683" y="429827"/>
            <a:ext cx="3205067" cy="7342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83C856-3191-82FF-3C46-C26280A03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674049" y="2221305"/>
            <a:ext cx="3667797" cy="10711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0C64AB-726C-252F-6D7A-61B5063DE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41758" y="3388729"/>
            <a:ext cx="3031142" cy="1262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2C5892-A9BC-E3DC-AA34-493442CBF5B5}"/>
              </a:ext>
            </a:extLst>
          </p:cNvPr>
          <p:cNvSpPr txBox="1"/>
          <p:nvPr/>
        </p:nvSpPr>
        <p:spPr>
          <a:xfrm>
            <a:off x="6136957" y="896751"/>
            <a:ext cx="261270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+mn-ea"/>
              </a:rPr>
              <a:t>P</a:t>
            </a:r>
            <a:r>
              <a:rPr kumimoji="1" lang="en-US" altLang="ko-Kore-KR" spc="-40" baseline="-25000" dirty="0" err="1">
                <a:latin typeface="+mn-ea"/>
              </a:rPr>
              <a:t>ij</a:t>
            </a:r>
            <a:r>
              <a:rPr kumimoji="1" lang="en-US" altLang="ko-Kore-KR" spc="-40" dirty="0">
                <a:latin typeface="+mn-ea"/>
              </a:rPr>
              <a:t> : market segment </a:t>
            </a:r>
            <a:r>
              <a:rPr kumimoji="1" lang="en-US" altLang="ko-KR" spc="-40" dirty="0" err="1">
                <a:latin typeface="+mn-ea"/>
              </a:rPr>
              <a:t>i</a:t>
            </a:r>
            <a:r>
              <a:rPr kumimoji="1" lang="ko-Kore-KR" altLang="en-US" spc="-40" dirty="0">
                <a:latin typeface="+mn-ea"/>
              </a:rPr>
              <a:t> 에 </a:t>
            </a:r>
            <a:r>
              <a:rPr kumimoji="1" lang="en-US" altLang="ko-Kore-KR" spc="-40" dirty="0">
                <a:latin typeface="+mn-ea"/>
              </a:rPr>
              <a:t> </a:t>
            </a:r>
          </a:p>
          <a:p>
            <a:pPr algn="l"/>
            <a:r>
              <a:rPr kumimoji="1" lang="ko-Kore-KR" altLang="en-US" spc="-40" dirty="0">
                <a:latin typeface="+mn-ea"/>
              </a:rPr>
              <a:t>      판매되는 </a:t>
            </a:r>
            <a:r>
              <a:rPr kumimoji="1" lang="en-US" altLang="ko-Kore-KR" spc="-40" dirty="0">
                <a:latin typeface="+mn-ea"/>
              </a:rPr>
              <a:t>j</a:t>
            </a:r>
            <a:r>
              <a:rPr kumimoji="1" lang="ko-Kore-KR" altLang="en-US" spc="-40" dirty="0">
                <a:latin typeface="+mn-ea"/>
              </a:rPr>
              <a:t>번째 제품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C2555-1481-F0E0-A8BB-3763521457FD}"/>
              </a:ext>
            </a:extLst>
          </p:cNvPr>
          <p:cNvSpPr txBox="1"/>
          <p:nvPr/>
        </p:nvSpPr>
        <p:spPr>
          <a:xfrm>
            <a:off x="218262" y="5324411"/>
            <a:ext cx="217070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1,t-1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</a:t>
            </a:r>
            <a:r>
              <a:rPr kumimoji="1" lang="en-US" altLang="ko-KR" baseline="-25000" dirty="0"/>
              <a:t>t-1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t-1</a:t>
            </a:r>
            <a:r>
              <a:rPr kumimoji="1" lang="en-US" altLang="ko-Kore-KR" dirty="0"/>
              <a:t>)  </a:t>
            </a:r>
          </a:p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</a:t>
            </a:r>
            <a:r>
              <a:rPr kumimoji="1" lang="en-US" altLang="ko-KR" baseline="-25000" dirty="0"/>
              <a:t>,t-2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R" baseline="-25000" dirty="0"/>
              <a:t>1,t-2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t-2</a:t>
            </a:r>
            <a:r>
              <a:rPr kumimoji="1" lang="en-US" altLang="ko-Kore-KR" dirty="0"/>
              <a:t>) </a:t>
            </a:r>
            <a:r>
              <a:rPr kumimoji="1" lang="en-US" altLang="ko-Kore-KR" spc="-40" dirty="0">
                <a:latin typeface="+mn-ea"/>
              </a:rPr>
              <a:t> </a:t>
            </a:r>
          </a:p>
          <a:p>
            <a:r>
              <a:rPr kumimoji="1" lang="en-US" altLang="ko-Kore-KR" dirty="0"/>
              <a:t>P</a:t>
            </a:r>
            <a:r>
              <a:rPr kumimoji="1" lang="en-US" altLang="ko-KR" baseline="-25000" dirty="0"/>
              <a:t>1,t-3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</a:t>
            </a:r>
            <a:r>
              <a:rPr kumimoji="1" lang="en-US" altLang="ko-KR" baseline="-25000" dirty="0"/>
              <a:t>t-3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t-3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9C337-C056-1431-0D48-F59AF2C9C062}"/>
              </a:ext>
            </a:extLst>
          </p:cNvPr>
          <p:cNvSpPr txBox="1"/>
          <p:nvPr/>
        </p:nvSpPr>
        <p:spPr>
          <a:xfrm>
            <a:off x="400553" y="2673422"/>
            <a:ext cx="251408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</a:rPr>
              <a:t>Market share</a:t>
            </a:r>
            <a:endParaRPr kumimoji="1" lang="ko-Kore-KR" altLang="en-US" sz="3200" b="1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26134-C150-AB27-E1AB-BEF6E9F8EE08}"/>
              </a:ext>
            </a:extLst>
          </p:cNvPr>
          <p:cNvSpPr txBox="1"/>
          <p:nvPr/>
        </p:nvSpPr>
        <p:spPr>
          <a:xfrm>
            <a:off x="3412009" y="2720218"/>
            <a:ext cx="238777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3200" b="1" spc="-40" dirty="0">
                <a:latin typeface="+mn-ea"/>
              </a:rPr>
              <a:t>Cost of SCM</a:t>
            </a:r>
            <a:endParaRPr kumimoji="1" lang="ko-Kore-KR" altLang="en-US" sz="3200" b="1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2800F-C22A-5B26-7EF4-498AAA52CE75}"/>
              </a:ext>
            </a:extLst>
          </p:cNvPr>
          <p:cNvSpPr txBox="1"/>
          <p:nvPr/>
        </p:nvSpPr>
        <p:spPr>
          <a:xfrm>
            <a:off x="2417176" y="5324411"/>
            <a:ext cx="217070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1,t-1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</a:t>
            </a:r>
            <a:r>
              <a:rPr kumimoji="1" lang="en-US" altLang="ko-KR" baseline="-25000" dirty="0"/>
              <a:t>t-1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t-1</a:t>
            </a:r>
            <a:r>
              <a:rPr kumimoji="1" lang="en-US" altLang="ko-Kore-KR" dirty="0"/>
              <a:t>)  </a:t>
            </a:r>
          </a:p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</a:t>
            </a:r>
            <a:r>
              <a:rPr kumimoji="1" lang="en-US" altLang="ko-KR" baseline="-25000" dirty="0"/>
              <a:t>,t-2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R" baseline="-25000" dirty="0"/>
              <a:t>1,t-2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t-2</a:t>
            </a:r>
            <a:r>
              <a:rPr kumimoji="1" lang="en-US" altLang="ko-Kore-KR" dirty="0"/>
              <a:t>) </a:t>
            </a:r>
            <a:r>
              <a:rPr kumimoji="1" lang="en-US" altLang="ko-Kore-KR" spc="-40" dirty="0">
                <a:latin typeface="+mn-ea"/>
              </a:rPr>
              <a:t> </a:t>
            </a:r>
          </a:p>
          <a:p>
            <a:r>
              <a:rPr kumimoji="1" lang="en-US" altLang="ko-Kore-KR" dirty="0"/>
              <a:t>P</a:t>
            </a:r>
            <a:r>
              <a:rPr kumimoji="1" lang="en-US" altLang="ko-KR" baseline="-25000" dirty="0"/>
              <a:t>1,t-3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</a:t>
            </a:r>
            <a:r>
              <a:rPr kumimoji="1" lang="en-US" altLang="ko-KR" baseline="-25000" dirty="0"/>
              <a:t>t-3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t-3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8E56A-33D3-DC0A-A65D-7480AC3A56F0}"/>
              </a:ext>
            </a:extLst>
          </p:cNvPr>
          <p:cNvSpPr txBox="1"/>
          <p:nvPr/>
        </p:nvSpPr>
        <p:spPr>
          <a:xfrm>
            <a:off x="4533647" y="5324411"/>
            <a:ext cx="217070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1,t-1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</a:t>
            </a:r>
            <a:r>
              <a:rPr kumimoji="1" lang="en-US" altLang="ko-KR" baseline="-25000" dirty="0"/>
              <a:t>t-1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t-1</a:t>
            </a:r>
            <a:r>
              <a:rPr kumimoji="1" lang="en-US" altLang="ko-Kore-KR" dirty="0"/>
              <a:t>)  </a:t>
            </a:r>
          </a:p>
          <a:p>
            <a:r>
              <a:rPr kumimoji="1" lang="en-US" altLang="ko-Kore-KR" dirty="0"/>
              <a:t>P</a:t>
            </a:r>
            <a:r>
              <a:rPr kumimoji="1" lang="en-US" altLang="ko-Kore-KR" baseline="-25000" dirty="0"/>
              <a:t>1</a:t>
            </a:r>
            <a:r>
              <a:rPr kumimoji="1" lang="en-US" altLang="ko-KR" baseline="-25000" dirty="0"/>
              <a:t>,t-2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R" baseline="-25000" dirty="0"/>
              <a:t>1,t-2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t-2</a:t>
            </a:r>
            <a:r>
              <a:rPr kumimoji="1" lang="en-US" altLang="ko-Kore-KR" dirty="0"/>
              <a:t>) </a:t>
            </a:r>
            <a:r>
              <a:rPr kumimoji="1" lang="en-US" altLang="ko-Kore-KR" spc="-40" dirty="0">
                <a:latin typeface="+mn-ea"/>
              </a:rPr>
              <a:t> </a:t>
            </a:r>
          </a:p>
          <a:p>
            <a:r>
              <a:rPr kumimoji="1" lang="en-US" altLang="ko-Kore-KR" dirty="0"/>
              <a:t>P</a:t>
            </a:r>
            <a:r>
              <a:rPr kumimoji="1" lang="en-US" altLang="ko-KR" baseline="-25000" dirty="0"/>
              <a:t>1,t-3</a:t>
            </a:r>
            <a:r>
              <a:rPr kumimoji="1" lang="en-US" altLang="ko-Kore-KR" dirty="0"/>
              <a:t> = J</a:t>
            </a:r>
            <a:r>
              <a:rPr kumimoji="1" lang="en-US" altLang="ko-Kore-KR" baseline="-25000" dirty="0"/>
              <a:t>A</a:t>
            </a:r>
            <a:r>
              <a:rPr kumimoji="1" lang="en-US" altLang="ko-Kore-KR" dirty="0"/>
              <a:t>(X</a:t>
            </a:r>
            <a:r>
              <a:rPr kumimoji="1" lang="en-US" altLang="ko-Kore-KR" baseline="-25000" dirty="0"/>
              <a:t>1,</a:t>
            </a:r>
            <a:r>
              <a:rPr kumimoji="1" lang="en-US" altLang="ko-KR" baseline="-25000" dirty="0"/>
              <a:t>t-3</a:t>
            </a:r>
            <a:r>
              <a:rPr kumimoji="1" lang="en-US" altLang="ko-Kore-KR" dirty="0"/>
              <a:t>,</a:t>
            </a:r>
            <a:r>
              <a:rPr kumimoji="1" lang="en-US" altLang="ko-Kore-KR" b="1" dirty="0">
                <a:solidFill>
                  <a:srgbClr val="1D6FA9"/>
                </a:solidFill>
              </a:rPr>
              <a:t>p</a:t>
            </a:r>
            <a:r>
              <a:rPr kumimoji="1" lang="en-US" altLang="ko-Kore-KR" b="1" baseline="-25000" dirty="0">
                <a:solidFill>
                  <a:srgbClr val="1D6FA9"/>
                </a:solidFill>
              </a:rPr>
              <a:t>1,</a:t>
            </a:r>
            <a:r>
              <a:rPr kumimoji="1" lang="en-US" altLang="ko-KR" b="1" baseline="-25000" dirty="0">
                <a:solidFill>
                  <a:srgbClr val="1D6FA9"/>
                </a:solidFill>
              </a:rPr>
              <a:t>t-3</a:t>
            </a:r>
            <a:r>
              <a:rPr kumimoji="1" lang="en-US" altLang="ko-Kore-KR" dirty="0"/>
              <a:t>) </a:t>
            </a:r>
            <a:endParaRPr kumimoji="1" lang="en-US" altLang="ko-Kore-KR" spc="-40" dirty="0"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1231299-74A6-58AA-33F8-35B817BB5094}"/>
              </a:ext>
            </a:extLst>
          </p:cNvPr>
          <p:cNvGrpSpPr/>
          <p:nvPr/>
        </p:nvGrpSpPr>
        <p:grpSpPr>
          <a:xfrm>
            <a:off x="5678317" y="2436588"/>
            <a:ext cx="3470573" cy="817949"/>
            <a:chOff x="2990719" y="2284955"/>
            <a:chExt cx="3470573" cy="817949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0121A9B-7B20-7657-C2B5-27237CF8C96A}"/>
                </a:ext>
              </a:extLst>
            </p:cNvPr>
            <p:cNvSpPr/>
            <p:nvPr/>
          </p:nvSpPr>
          <p:spPr>
            <a:xfrm>
              <a:off x="2990719" y="2284955"/>
              <a:ext cx="3470573" cy="74624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       Max profit = 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∑ (∑ 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p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 err="1">
                  <a:solidFill>
                    <a:sysClr val="windowText" lastClr="000000"/>
                  </a:solidFill>
                </a:rPr>
                <a:t>-c</a:t>
              </a:r>
              <a:r>
                <a:rPr kumimoji="1" lang="en-US" altLang="ko-Kore-KR" sz="2400" baseline="-25000" dirty="0" err="1">
                  <a:solidFill>
                    <a:sysClr val="windowText" lastClr="000000"/>
                  </a:solidFill>
                </a:rPr>
                <a:t>ij</a:t>
              </a:r>
              <a:r>
                <a:rPr kumimoji="1" lang="en-US" altLang="ko-Kore-KR" sz="2400" dirty="0">
                  <a:solidFill>
                    <a:sysClr val="windowText" lastClr="000000"/>
                  </a:solidFill>
                </a:rPr>
                <a:t>))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3038E3-A792-A34D-2B7F-D6FF4816DDD6}"/>
                </a:ext>
              </a:extLst>
            </p:cNvPr>
            <p:cNvSpPr txBox="1"/>
            <p:nvPr/>
          </p:nvSpPr>
          <p:spPr>
            <a:xfrm>
              <a:off x="4726006" y="2825905"/>
              <a:ext cx="4084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 err="1">
                  <a:latin typeface="+mn-ea"/>
                </a:rPr>
                <a:t>i</a:t>
              </a:r>
              <a:r>
                <a:rPr kumimoji="1" lang="en-US" altLang="ko-Kore-KR" spc="-40" dirty="0">
                  <a:latin typeface="+mn-ea"/>
                </a:rPr>
                <a:t>    j</a:t>
              </a:r>
              <a:endParaRPr kumimoji="1" lang="ko-Kore-KR" altLang="en-US" spc="-40" dirty="0">
                <a:latin typeface="+mn-ea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50886BF0-4E0B-429C-0274-8451DEE78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47" y="1034979"/>
            <a:ext cx="3205067" cy="73428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39DC32D-2EBC-5DAF-1688-2D21D3325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5" y="3161382"/>
            <a:ext cx="2188061" cy="77057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40DD70-D75C-EA55-6743-FE323CD82313}"/>
              </a:ext>
            </a:extLst>
          </p:cNvPr>
          <p:cNvSpPr/>
          <p:nvPr/>
        </p:nvSpPr>
        <p:spPr>
          <a:xfrm>
            <a:off x="1304708" y="1274046"/>
            <a:ext cx="813916" cy="293497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9A717BA-3CC8-3DF0-D9DF-4C9F2DBC5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9" y="4503139"/>
            <a:ext cx="3205067" cy="73428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FFAFF7-288B-2EBE-ECE4-D8551CE3F3A4}"/>
              </a:ext>
            </a:extLst>
          </p:cNvPr>
          <p:cNvSpPr/>
          <p:nvPr/>
        </p:nvSpPr>
        <p:spPr>
          <a:xfrm>
            <a:off x="2049711" y="4736686"/>
            <a:ext cx="339907" cy="293497"/>
          </a:xfrm>
          <a:prstGeom prst="rect">
            <a:avLst/>
          </a:prstGeom>
          <a:solidFill>
            <a:srgbClr val="1D6FA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472FF69-F941-A932-5AC0-72F51045EDA0}"/>
              </a:ext>
            </a:extLst>
          </p:cNvPr>
          <p:cNvSpPr/>
          <p:nvPr/>
        </p:nvSpPr>
        <p:spPr>
          <a:xfrm>
            <a:off x="295092" y="2644363"/>
            <a:ext cx="2721254" cy="14417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486C90F-42B5-ACD9-34C7-088E18E1DF95}"/>
              </a:ext>
            </a:extLst>
          </p:cNvPr>
          <p:cNvSpPr/>
          <p:nvPr/>
        </p:nvSpPr>
        <p:spPr>
          <a:xfrm>
            <a:off x="3308654" y="2644363"/>
            <a:ext cx="2600674" cy="14417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>
              <a:solidFill>
                <a:srgbClr val="C00000"/>
              </a:solidFill>
            </a:endParaRP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1AFB0414-937E-FF1C-FA00-886AD779F170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rot="16200000" flipV="1">
            <a:off x="1499496" y="4242332"/>
            <a:ext cx="417031" cy="104584"/>
          </a:xfrm>
          <a:prstGeom prst="bentConnector3">
            <a:avLst>
              <a:gd name="adj1" fmla="val 50000"/>
            </a:avLst>
          </a:prstGeom>
          <a:ln w="22225">
            <a:solidFill>
              <a:srgbClr val="1D6F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CFEAAE08-ADD6-CF22-4928-68EBA69C86BE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rot="5400000">
            <a:off x="1371102" y="2053884"/>
            <a:ext cx="875096" cy="305862"/>
          </a:xfrm>
          <a:prstGeom prst="bentConnector3">
            <a:avLst>
              <a:gd name="adj1" fmla="val 50000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084D631B-E55F-8564-1AF6-04A8ACD3CFB2}"/>
              </a:ext>
            </a:extLst>
          </p:cNvPr>
          <p:cNvCxnSpPr>
            <a:cxnSpLocks/>
            <a:stCxn id="4" idx="3"/>
            <a:endCxn id="31" idx="0"/>
          </p:cNvCxnSpPr>
          <p:nvPr/>
        </p:nvCxnSpPr>
        <p:spPr>
          <a:xfrm flipH="1">
            <a:off x="4608991" y="685076"/>
            <a:ext cx="46431" cy="1959287"/>
          </a:xfrm>
          <a:prstGeom prst="bentConnector4">
            <a:avLst>
              <a:gd name="adj1" fmla="val -492343"/>
              <a:gd name="adj2" fmla="val 53534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D13B671-627D-7779-0364-46E9FFFDEB51}"/>
              </a:ext>
            </a:extLst>
          </p:cNvPr>
          <p:cNvSpPr txBox="1"/>
          <p:nvPr/>
        </p:nvSpPr>
        <p:spPr>
          <a:xfrm>
            <a:off x="3688367" y="3448591"/>
            <a:ext cx="18350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Depends on order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D6BDB5F-BCD8-4D98-0EC9-F1534DEAD994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016346" y="3365236"/>
            <a:ext cx="292308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04CCDD4-572F-2F11-4FDE-8D8275DD8B03}"/>
              </a:ext>
            </a:extLst>
          </p:cNvPr>
          <p:cNvSpPr txBox="1"/>
          <p:nvPr/>
        </p:nvSpPr>
        <p:spPr>
          <a:xfrm>
            <a:off x="6463073" y="3304862"/>
            <a:ext cx="271795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ijk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≥ 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ß</a:t>
            </a:r>
            <a:endParaRPr kumimoji="1" lang="en-US" altLang="ko-Kore-KR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ko-Kore-KR" spc="-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ko-Kore-KR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ko-Kore-KR" sz="1800" baseline="-25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1" lang="en-US" altLang="ko-Kore-KR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kumimoji="1" lang="en-US" altLang="ko-Kore-KR" sz="1800" baseline="-25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1" lang="en-US" altLang="ko-Kore-KR" sz="1800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ko-Kore-KR" altLang="en-US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𝜶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en-US" altLang="ko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ore-KR" sz="1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ko-Kore-KR" sz="1800" baseline="-250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b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∑ f(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ore-KR" altLang="en-US" spc="-4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1C18526-3B8B-2C87-A986-2726A26A7B45}"/>
              </a:ext>
            </a:extLst>
          </p:cNvPr>
          <p:cNvSpPr txBox="1"/>
          <p:nvPr/>
        </p:nvSpPr>
        <p:spPr>
          <a:xfrm>
            <a:off x="6150255" y="1497029"/>
            <a:ext cx="27792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 err="1">
                <a:latin typeface="+mn-ea"/>
              </a:rPr>
              <a:t>ß</a:t>
            </a:r>
            <a:r>
              <a:rPr kumimoji="1" lang="en-US" altLang="ko-Kore-KR" spc="-40" dirty="0">
                <a:latin typeface="+mn-ea"/>
              </a:rPr>
              <a:t> : minimum quantity order</a:t>
            </a:r>
          </a:p>
          <a:p>
            <a:pPr algn="l"/>
            <a:r>
              <a:rPr lang="ko-Kore-KR" altLang="en-US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𝜶</a:t>
            </a:r>
            <a:r>
              <a:rPr kumimoji="1" lang="en-US" altLang="ko-Kore-KR" i="0" u="none" strike="noStrike" spc="-40" dirty="0">
                <a:solidFill>
                  <a:srgbClr val="202122"/>
                </a:solidFill>
                <a:effectLst/>
                <a:latin typeface="+mn-ea"/>
              </a:rPr>
              <a:t> </a:t>
            </a:r>
            <a:r>
              <a:rPr kumimoji="1" lang="en-US" altLang="ko-KR" i="0" u="none" strike="noStrike" spc="-40" dirty="0">
                <a:solidFill>
                  <a:srgbClr val="202122"/>
                </a:solidFill>
                <a:effectLst/>
                <a:latin typeface="+mn-ea"/>
              </a:rPr>
              <a:t>: </a:t>
            </a:r>
            <a:r>
              <a:rPr kumimoji="1" lang="en-US" altLang="ko-KR" spc="-40" dirty="0">
                <a:solidFill>
                  <a:srgbClr val="202122"/>
                </a:solidFill>
                <a:latin typeface="+mn-ea"/>
              </a:rPr>
              <a:t>minimum margin rate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F1623D-5C1C-CD29-BC49-B5E3E7318A0A}"/>
              </a:ext>
            </a:extLst>
          </p:cNvPr>
          <p:cNvSpPr txBox="1"/>
          <p:nvPr/>
        </p:nvSpPr>
        <p:spPr>
          <a:xfrm>
            <a:off x="6136957" y="2082805"/>
            <a:ext cx="27010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ko-Kore-K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ore-KR" alt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kumimoji="1" lang="en-US" altLang="ko-Kore-KR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ko-Kore-KR" spc="-4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ko-Kore-KR" spc="-4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ore-KR" alt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로의 영향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1602DE-4169-D4B7-DB9F-347145F0A9A6}"/>
              </a:ext>
            </a:extLst>
          </p:cNvPr>
          <p:cNvSpPr txBox="1"/>
          <p:nvPr/>
        </p:nvSpPr>
        <p:spPr>
          <a:xfrm>
            <a:off x="6150255" y="304116"/>
            <a:ext cx="24944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pc="-40" dirty="0">
                <a:latin typeface="+mn-ea"/>
              </a:rPr>
              <a:t>i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en-US" altLang="ko-KR" spc="-40" dirty="0">
                <a:latin typeface="+mn-ea"/>
              </a:rPr>
              <a:t>market segment index</a:t>
            </a:r>
          </a:p>
          <a:p>
            <a:r>
              <a:rPr kumimoji="1" lang="en-US" altLang="ko-KR" spc="-40" dirty="0">
                <a:latin typeface="+mn-ea"/>
              </a:rPr>
              <a:t>j</a:t>
            </a:r>
            <a:r>
              <a:rPr kumimoji="1" lang="ko-Kore-KR" altLang="en-US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: </a:t>
            </a:r>
            <a:r>
              <a:rPr kumimoji="1" lang="en-US" altLang="ko-KR" spc="-40" dirty="0">
                <a:latin typeface="+mn-ea"/>
              </a:rPr>
              <a:t>product index</a:t>
            </a:r>
            <a:endParaRPr kumimoji="1" lang="ko-Kore-KR" altLang="en-US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354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PSE">
      <a:majorFont>
        <a:latin typeface="Arial Narrow"/>
        <a:ea typeface="맑은 고딕"/>
        <a:cs typeface=""/>
      </a:majorFont>
      <a:minorFont>
        <a:latin typeface="Arial Narrow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3200" b="1" spc="-4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115732</TotalTime>
  <Words>772</Words>
  <Application>Microsoft Macintosh PowerPoint</Application>
  <PresentationFormat>화면 슬라이드 쇼(4:3)</PresentationFormat>
  <Paragraphs>134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NanumBarunGothic</vt:lpstr>
      <vt:lpstr>Arial</vt:lpstr>
      <vt:lpstr>Arial Narrow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(학생) 유재상 (전기전자컴퓨터공학부)</cp:lastModifiedBy>
  <cp:revision>651</cp:revision>
  <dcterms:created xsi:type="dcterms:W3CDTF">2020-03-18T08:16:07Z</dcterms:created>
  <dcterms:modified xsi:type="dcterms:W3CDTF">2023-02-27T09:20:26Z</dcterms:modified>
</cp:coreProperties>
</file>