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0"/>
  </p:notesMasterIdLst>
  <p:sldIdLst>
    <p:sldId id="533" r:id="rId2"/>
    <p:sldId id="523" r:id="rId3"/>
    <p:sldId id="524" r:id="rId4"/>
    <p:sldId id="525" r:id="rId5"/>
    <p:sldId id="529" r:id="rId6"/>
    <p:sldId id="526" r:id="rId7"/>
    <p:sldId id="527" r:id="rId8"/>
    <p:sldId id="528" r:id="rId9"/>
    <p:sldId id="534" r:id="rId10"/>
    <p:sldId id="549" r:id="rId11"/>
    <p:sldId id="562" r:id="rId12"/>
    <p:sldId id="550" r:id="rId13"/>
    <p:sldId id="538" r:id="rId14"/>
    <p:sldId id="575" r:id="rId15"/>
    <p:sldId id="544" r:id="rId16"/>
    <p:sldId id="547" r:id="rId17"/>
    <p:sldId id="540" r:id="rId18"/>
    <p:sldId id="577" r:id="rId19"/>
    <p:sldId id="578" r:id="rId20"/>
    <p:sldId id="579" r:id="rId21"/>
    <p:sldId id="582" r:id="rId22"/>
    <p:sldId id="583" r:id="rId23"/>
    <p:sldId id="584" r:id="rId24"/>
    <p:sldId id="596" r:id="rId25"/>
    <p:sldId id="551" r:id="rId26"/>
    <p:sldId id="598" r:id="rId27"/>
    <p:sldId id="597" r:id="rId28"/>
    <p:sldId id="594" r:id="rId29"/>
    <p:sldId id="595" r:id="rId30"/>
    <p:sldId id="581" r:id="rId31"/>
    <p:sldId id="592" r:id="rId32"/>
    <p:sldId id="557" r:id="rId33"/>
    <p:sldId id="590" r:id="rId34"/>
    <p:sldId id="606" r:id="rId35"/>
    <p:sldId id="585" r:id="rId36"/>
    <p:sldId id="558" r:id="rId37"/>
    <p:sldId id="593" r:id="rId38"/>
    <p:sldId id="589" r:id="rId39"/>
    <p:sldId id="588" r:id="rId40"/>
    <p:sldId id="599" r:id="rId41"/>
    <p:sldId id="623" r:id="rId42"/>
    <p:sldId id="624" r:id="rId43"/>
    <p:sldId id="626" r:id="rId44"/>
    <p:sldId id="625" r:id="rId45"/>
    <p:sldId id="619" r:id="rId46"/>
    <p:sldId id="608" r:id="rId47"/>
    <p:sldId id="607" r:id="rId48"/>
    <p:sldId id="60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/6" id="{4BA56718-F65A-F543-B13B-AFAF1C2795C2}">
          <p14:sldIdLst>
            <p14:sldId id="533"/>
            <p14:sldId id="523"/>
            <p14:sldId id="524"/>
            <p14:sldId id="525"/>
            <p14:sldId id="529"/>
            <p14:sldId id="526"/>
          </p14:sldIdLst>
        </p14:section>
        <p14:section name="cf)" id="{ABDA1D9B-CCB1-CC4D-B4F8-979FDC50B0E2}">
          <p14:sldIdLst>
            <p14:sldId id="527"/>
            <p14:sldId id="528"/>
            <p14:sldId id="534"/>
            <p14:sldId id="549"/>
            <p14:sldId id="562"/>
          </p14:sldIdLst>
        </p14:section>
        <p14:section name="3/13" id="{49941775-5365-B146-85F3-089912519B53}">
          <p14:sldIdLst>
            <p14:sldId id="550"/>
            <p14:sldId id="538"/>
            <p14:sldId id="575"/>
            <p14:sldId id="544"/>
            <p14:sldId id="547"/>
            <p14:sldId id="540"/>
            <p14:sldId id="577"/>
            <p14:sldId id="578"/>
            <p14:sldId id="579"/>
            <p14:sldId id="582"/>
            <p14:sldId id="583"/>
            <p14:sldId id="584"/>
            <p14:sldId id="596"/>
          </p14:sldIdLst>
        </p14:section>
        <p14:section name="3/15" id="{E3B9B6E1-A029-4D4A-ABAD-55379813DC63}">
          <p14:sldIdLst>
            <p14:sldId id="551"/>
            <p14:sldId id="598"/>
            <p14:sldId id="597"/>
            <p14:sldId id="594"/>
            <p14:sldId id="595"/>
            <p14:sldId id="581"/>
            <p14:sldId id="592"/>
            <p14:sldId id="557"/>
            <p14:sldId id="590"/>
          </p14:sldIdLst>
        </p14:section>
        <p14:section name="최종 change propagation을 어떻게 볼 수 있을까?" id="{711F091F-7FED-3349-8BCB-D0767F71B339}">
          <p14:sldIdLst>
            <p14:sldId id="606"/>
            <p14:sldId id="585"/>
            <p14:sldId id="558"/>
            <p14:sldId id="593"/>
            <p14:sldId id="589"/>
            <p14:sldId id="588"/>
          </p14:sldIdLst>
        </p14:section>
        <p14:section name="3.22 고민사항" id="{E1069D9B-3F57-EF4C-8D29-0F7BF2DAEDD9}">
          <p14:sldIdLst>
            <p14:sldId id="599"/>
            <p14:sldId id="623"/>
            <p14:sldId id="624"/>
            <p14:sldId id="626"/>
            <p14:sldId id="625"/>
            <p14:sldId id="619"/>
            <p14:sldId id="608"/>
            <p14:sldId id="607"/>
            <p14:sldId id="600"/>
          </p14:sldIdLst>
        </p14:section>
        <p14:section name="구체적인 도출방안" id="{12E02ABD-A646-6C43-A327-4D6F816EBBA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949494"/>
    <a:srgbClr val="E8F3DA"/>
    <a:srgbClr val="FFFFFF"/>
    <a:srgbClr val="1D6FA9"/>
    <a:srgbClr val="0E1D5B"/>
    <a:srgbClr val="041F60"/>
    <a:srgbClr val="C21300"/>
    <a:srgbClr val="C1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 autoAdjust="0"/>
    <p:restoredTop sz="89663" autoAdjust="0"/>
  </p:normalViewPr>
  <p:slideViewPr>
    <p:cSldViewPr snapToGrid="0">
      <p:cViewPr varScale="1">
        <p:scale>
          <a:sx n="140" d="100"/>
          <a:sy n="140" d="100"/>
        </p:scale>
        <p:origin x="3136" y="1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3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1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6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1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0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6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7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5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8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3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6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90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33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6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1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ore-KR" altLang="en-US" sz="1200" dirty="0"/>
              <a:t>자전거의 </a:t>
            </a:r>
            <a:r>
              <a:rPr lang="en-US" altLang="ko-Kore-KR" sz="1200" dirty="0"/>
              <a:t>structure</a:t>
            </a:r>
            <a:r>
              <a:rPr lang="ko-Kore-KR" altLang="en-US" sz="1200" dirty="0"/>
              <a:t>를 토대로</a:t>
            </a:r>
            <a:r>
              <a:rPr lang="en-US" altLang="ko-Kore-KR" sz="1200" dirty="0"/>
              <a:t>, DP</a:t>
            </a:r>
            <a:r>
              <a:rPr lang="ko-Kore-KR" altLang="en-US" sz="1200" dirty="0"/>
              <a:t>단위의 </a:t>
            </a:r>
            <a:r>
              <a:rPr lang="en-US" altLang="ko-Kore-KR" sz="1200" dirty="0"/>
              <a:t>propagation</a:t>
            </a:r>
            <a:r>
              <a:rPr lang="ko-Kore-KR" altLang="en-US" sz="1200" dirty="0"/>
              <a:t>을 바탕으로 볼때</a:t>
            </a:r>
            <a:r>
              <a:rPr lang="en-US" altLang="ko-Kore-KR" sz="1200" dirty="0"/>
              <a:t>, </a:t>
            </a:r>
          </a:p>
          <a:p>
            <a:pPr marL="342900" indent="-342900">
              <a:buAutoNum type="arabicParenR"/>
            </a:pPr>
            <a:r>
              <a:rPr lang="en-US" altLang="ko-KR" sz="1200" dirty="0"/>
              <a:t>Indirect </a:t>
            </a:r>
            <a:r>
              <a:rPr lang="en-US" altLang="ko-KR" sz="1200" dirty="0" err="1"/>
              <a:t>dp</a:t>
            </a:r>
            <a:r>
              <a:rPr lang="ko-KR" altLang="en-US" sz="1200" dirty="0"/>
              <a:t>에 대한 평가가 추가적으로 필요하다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arenR"/>
            </a:pPr>
            <a:endParaRPr lang="en-US" altLang="ko-KR" sz="1200" dirty="0"/>
          </a:p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Ex)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바퀴의 크기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&lt;-&gt;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바퀴의 </a:t>
            </a:r>
            <a:r>
              <a:rPr kumimoji="1" lang="ko-Kore-KR" altLang="en-US" sz="1200" spc="-40" dirty="0">
                <a:solidFill>
                  <a:srgbClr val="7030A0"/>
                </a:solidFill>
                <a:latin typeface="+mn-ea"/>
              </a:rPr>
              <a:t>무게</a:t>
            </a:r>
            <a:r>
              <a:rPr kumimoji="1" lang="en-US" altLang="ko-Kore-KR" sz="1200" spc="-40" dirty="0">
                <a:solidFill>
                  <a:srgbClr val="7030A0"/>
                </a:solidFill>
                <a:latin typeface="+mn-ea"/>
              </a:rPr>
              <a:t>.</a:t>
            </a:r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전제는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무조건 두개의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DP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에서의 변경 전파가 발생</a:t>
            </a:r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그러면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likelihood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에서의 확률은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? 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변경전파가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번째까지 무조건 발생한다는 가정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?</a:t>
            </a:r>
            <a:endParaRPr kumimoji="1" lang="ko-Kore-KR" altLang="en-US" sz="1200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7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2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1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44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95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68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1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72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5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34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2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23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3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34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4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70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41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ko-Kore-KR" altLang="en-US" b="0" spc="-40" dirty="0">
                <a:solidFill>
                  <a:srgbClr val="00B050"/>
                </a:solidFill>
                <a:latin typeface="+mn-ea"/>
              </a:rPr>
              <a:t>전체적인 </a:t>
            </a:r>
            <a:r>
              <a:rPr kumimoji="1" lang="en-US" altLang="ko-Kore-KR" b="0" spc="-40" dirty="0">
                <a:solidFill>
                  <a:srgbClr val="00B050"/>
                </a:solidFill>
                <a:latin typeface="+mn-ea"/>
              </a:rPr>
              <a:t>ppt</a:t>
            </a:r>
            <a:r>
              <a:rPr kumimoji="1" lang="ko-Kore-KR" altLang="en-US" b="0" spc="-40" dirty="0">
                <a:solidFill>
                  <a:srgbClr val="00B050"/>
                </a:solidFill>
                <a:latin typeface="+mn-ea"/>
              </a:rPr>
              <a:t>에서의 말하고자 하는 방점은</a:t>
            </a:r>
            <a:r>
              <a:rPr kumimoji="1" lang="en-US" altLang="ko-Kore-KR" b="0" spc="-40" dirty="0">
                <a:solidFill>
                  <a:srgbClr val="00B050"/>
                </a:solidFill>
                <a:latin typeface="+mn-ea"/>
              </a:rPr>
              <a:t>)</a:t>
            </a:r>
          </a:p>
          <a:p>
            <a:pPr algn="l"/>
            <a:endParaRPr kumimoji="1" lang="en-US" altLang="ko-Kore-KR" b="0" spc="-40" dirty="0">
              <a:solidFill>
                <a:srgbClr val="00B050"/>
              </a:solidFill>
              <a:latin typeface="+mn-ea"/>
            </a:endParaRPr>
          </a:p>
          <a:p>
            <a:pPr algn="l"/>
            <a:r>
              <a:rPr kumimoji="1" lang="ko-Kore-KR" altLang="en-US" b="0" spc="-40" dirty="0">
                <a:solidFill>
                  <a:srgbClr val="00B050"/>
                </a:solidFill>
                <a:latin typeface="+mn-ea"/>
              </a:rPr>
              <a:t>다중 </a:t>
            </a:r>
            <a:r>
              <a:rPr kumimoji="1" lang="en-US" altLang="ko-Kore-KR" b="0" spc="-40" dirty="0">
                <a:solidFill>
                  <a:srgbClr val="00B050"/>
                </a:solidFill>
                <a:latin typeface="+mn-ea"/>
              </a:rPr>
              <a:t>F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R 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</a:rPr>
              <a:t>문제를 다루는 게 중요하고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(?)</a:t>
            </a:r>
          </a:p>
          <a:p>
            <a:pPr algn="l"/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 - 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</a:rPr>
              <a:t>혹은 현실에서 그러한 문제를 직면하고 있고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,</a:t>
            </a:r>
          </a:p>
          <a:p>
            <a:pPr algn="l"/>
            <a:endParaRPr kumimoji="1" lang="en-US" altLang="ko-KR" b="0" spc="-40" dirty="0">
              <a:solidFill>
                <a:srgbClr val="00B050"/>
              </a:solidFill>
              <a:latin typeface="+mn-ea"/>
            </a:endParaRPr>
          </a:p>
          <a:p>
            <a:pPr algn="l"/>
            <a:r>
              <a:rPr kumimoji="1" lang="ko-KR" altLang="en-US" b="0" spc="-40" dirty="0">
                <a:solidFill>
                  <a:srgbClr val="00B050"/>
                </a:solidFill>
                <a:latin typeface="+mn-ea"/>
              </a:rPr>
              <a:t>이 문제에 있어서의 핵심은 상충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(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</a:rPr>
              <a:t>충돌관계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)</a:t>
            </a:r>
            <a:r>
              <a:rPr kumimoji="1" lang="ko-KR" altLang="en-US" b="0" spc="-40" dirty="0" err="1">
                <a:solidFill>
                  <a:srgbClr val="00B050"/>
                </a:solidFill>
                <a:latin typeface="+mn-ea"/>
              </a:rPr>
              <a:t>를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</a:rPr>
              <a:t> 어떻게 조절하는가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 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</a:rPr>
              <a:t>이다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algn="l"/>
            <a:endParaRPr kumimoji="1" lang="en-US" altLang="ko-KR" b="0" spc="-40" dirty="0">
              <a:solidFill>
                <a:srgbClr val="00B050"/>
              </a:solidFill>
              <a:latin typeface="+mn-ea"/>
            </a:endParaRPr>
          </a:p>
          <a:p>
            <a:pPr algn="l"/>
            <a:r>
              <a:rPr kumimoji="1" lang="en-US" altLang="ko-KR" b="0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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 그래서 난 다중 요구사항들의 대안들의 조합을 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conflict resolution </a:t>
            </a:r>
            <a:r>
              <a:rPr kumimoji="1" lang="ko-KR" altLang="en-US" b="0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관점에서 분석하고자 한다</a:t>
            </a:r>
            <a:r>
              <a:rPr kumimoji="1" lang="en-US" altLang="ko-KR" b="0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.</a:t>
            </a:r>
            <a:endParaRPr kumimoji="1" lang="en-US" altLang="ko-KR" b="0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33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0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1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8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2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2023. 5. 1.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4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76018" y="-36927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DP level.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A825-8738-0EA1-25C1-BF685EA5AF97}"/>
              </a:ext>
            </a:extLst>
          </p:cNvPr>
          <p:cNvSpPr txBox="1"/>
          <p:nvPr/>
        </p:nvSpPr>
        <p:spPr>
          <a:xfrm>
            <a:off x="543788" y="1528318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… </a:t>
            </a:r>
            <a:r>
              <a:rPr kumimoji="1" lang="en-US" altLang="ko-Kore-KR" sz="2000" spc="-40" dirty="0">
                <a:highlight>
                  <a:srgbClr val="949494"/>
                </a:highlight>
                <a:latin typeface="+mn-ea"/>
              </a:rPr>
              <a:t>FR</a:t>
            </a:r>
            <a:r>
              <a:rPr kumimoji="1" lang="en-US" altLang="ko-Kore-KR" sz="2000" spc="-40" baseline="-25000" dirty="0">
                <a:highlight>
                  <a:srgbClr val="949494"/>
                </a:highlight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 … FR</a:t>
            </a:r>
            <a:r>
              <a:rPr kumimoji="1" lang="en-US" altLang="ko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4BAF1-2C7E-37E7-B473-0962CEE5B4D7}"/>
              </a:ext>
            </a:extLst>
          </p:cNvPr>
          <p:cNvSpPr txBox="1"/>
          <p:nvPr/>
        </p:nvSpPr>
        <p:spPr>
          <a:xfrm>
            <a:off x="3537827" y="660379"/>
            <a:ext cx="52211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ore-KR" sz="2000" spc="-40" dirty="0">
                <a:latin typeface="+mn-ea"/>
              </a:rPr>
              <a:t>Choose optimal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bundle set </a:t>
            </a:r>
            <a:r>
              <a:rPr kumimoji="1" lang="en-US" altLang="ko-Kore-KR" sz="2000" spc="-40" dirty="0">
                <a:latin typeface="+mn-ea"/>
              </a:rPr>
              <a:t>of FRs and order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2910B-2791-79C7-7554-75F477E9470B}"/>
              </a:ext>
            </a:extLst>
          </p:cNvPr>
          <p:cNvSpPr txBox="1"/>
          <p:nvPr/>
        </p:nvSpPr>
        <p:spPr>
          <a:xfrm>
            <a:off x="3750712" y="1452404"/>
            <a:ext cx="270081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48D2C-8A0D-5486-B632-5BB7903D1396}"/>
              </a:ext>
            </a:extLst>
          </p:cNvPr>
          <p:cNvSpPr txBox="1"/>
          <p:nvPr/>
        </p:nvSpPr>
        <p:spPr>
          <a:xfrm>
            <a:off x="7017242" y="1760416"/>
            <a:ext cx="17798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2000" spc="-40" dirty="0">
                <a:latin typeface="+mn-ea"/>
              </a:rPr>
              <a:t> G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7E3BF-6A67-E448-BC1E-F6483E982D58}"/>
              </a:ext>
            </a:extLst>
          </p:cNvPr>
          <p:cNvSpPr txBox="1"/>
          <p:nvPr/>
        </p:nvSpPr>
        <p:spPr>
          <a:xfrm>
            <a:off x="4802087" y="5724065"/>
            <a:ext cx="41247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compatibility</a:t>
            </a:r>
            <a:r>
              <a:rPr kumimoji="1" lang="ko-Kore-KR" altLang="en-US" spc="-40" dirty="0">
                <a:latin typeface="+mn-ea"/>
              </a:rPr>
              <a:t> 관계를 바탕으로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-807249" y="-660067"/>
            <a:ext cx="1093611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여러 기능적 요구사항으로 인한 설계변경을 대처하기 위한 </a:t>
            </a:r>
            <a:r>
              <a:rPr lang="en-US" altLang="ko-KR" sz="2400" dirty="0"/>
              <a:t>grouping and sequence</a:t>
            </a:r>
            <a:r>
              <a:rPr lang="ko-KR" alt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75552" y="7009377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16E22-3824-7F62-FCD8-2E5460D99B2F}"/>
              </a:ext>
            </a:extLst>
          </p:cNvPr>
          <p:cNvSpPr txBox="1"/>
          <p:nvPr/>
        </p:nvSpPr>
        <p:spPr>
          <a:xfrm>
            <a:off x="4018990" y="2565183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Grouping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8D57C0-F439-5BDE-2995-785A7E63E886}"/>
              </a:ext>
            </a:extLst>
          </p:cNvPr>
          <p:cNvSpPr txBox="1"/>
          <p:nvPr/>
        </p:nvSpPr>
        <p:spPr>
          <a:xfrm>
            <a:off x="6993544" y="2622395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Sequence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7EB0B9-0DAE-A726-121F-DD2C909A26DC}"/>
              </a:ext>
            </a:extLst>
          </p:cNvPr>
          <p:cNvSpPr txBox="1"/>
          <p:nvPr/>
        </p:nvSpPr>
        <p:spPr>
          <a:xfrm>
            <a:off x="6350448" y="1667828"/>
            <a:ext cx="432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  <a:sym typeface="Wingdings" pitchFamily="2" charset="2"/>
              </a:rPr>
              <a:t>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DD34E4-9534-87DE-0BCB-6A7FB4BB8561}"/>
              </a:ext>
            </a:extLst>
          </p:cNvPr>
          <p:cNvSpPr/>
          <p:nvPr/>
        </p:nvSpPr>
        <p:spPr>
          <a:xfrm>
            <a:off x="3576013" y="1052323"/>
            <a:ext cx="5221118" cy="2031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3114DC5-8E25-DA6F-E909-9382F3047A64}"/>
              </a:ext>
            </a:extLst>
          </p:cNvPr>
          <p:cNvCxnSpPr>
            <a:cxnSpLocks/>
          </p:cNvCxnSpPr>
          <p:nvPr/>
        </p:nvCxnSpPr>
        <p:spPr>
          <a:xfrm>
            <a:off x="165085" y="3235306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D45A5-D593-5D9A-355C-0A4E14E69B57}"/>
              </a:ext>
            </a:extLst>
          </p:cNvPr>
          <p:cNvSpPr/>
          <p:nvPr/>
        </p:nvSpPr>
        <p:spPr>
          <a:xfrm>
            <a:off x="1752257" y="1488976"/>
            <a:ext cx="496711" cy="40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5EA631-4831-C5D3-57AA-2D112F82F0A9}"/>
              </a:ext>
            </a:extLst>
          </p:cNvPr>
          <p:cNvCxnSpPr>
            <a:cxnSpLocks/>
          </p:cNvCxnSpPr>
          <p:nvPr/>
        </p:nvCxnSpPr>
        <p:spPr>
          <a:xfrm>
            <a:off x="2000611" y="1897062"/>
            <a:ext cx="0" cy="156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EA1B17-E4C6-FE8D-6A58-491CE72502C1}"/>
              </a:ext>
            </a:extLst>
          </p:cNvPr>
          <p:cNvGrpSpPr/>
          <p:nvPr/>
        </p:nvGrpSpPr>
        <p:grpSpPr>
          <a:xfrm>
            <a:off x="75552" y="3754451"/>
            <a:ext cx="4489372" cy="1519573"/>
            <a:chOff x="188243" y="4440232"/>
            <a:chExt cx="4302592" cy="145635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F23ABE2-0677-228D-B2A6-7C4A38BFD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70793D-6D2A-0C7D-14D0-102049C7B395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294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EFFD9E-418D-F363-B4CE-19365A2B60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6572" y="3084069"/>
            <a:ext cx="0" cy="3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54E5232-C7CC-8867-B052-2BD53565C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599" y="3682734"/>
            <a:ext cx="4227376" cy="741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77DBE5-C382-ABCF-579C-C5E7B15E0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0" t="6986" r="30235" b="7468"/>
          <a:stretch/>
        </p:blipFill>
        <p:spPr>
          <a:xfrm>
            <a:off x="5061408" y="3637668"/>
            <a:ext cx="3906015" cy="19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C28778-13ED-3F78-F40D-30AA84A6B281}"/>
              </a:ext>
            </a:extLst>
          </p:cNvPr>
          <p:cNvSpPr txBox="1"/>
          <p:nvPr/>
        </p:nvSpPr>
        <p:spPr>
          <a:xfrm>
            <a:off x="199609" y="5724065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92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0" y="-698251"/>
            <a:ext cx="914400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ore-KR" altLang="en-US" sz="2400" b="0" dirty="0"/>
              <a:t>추상화 하기 이전에</a:t>
            </a:r>
            <a:r>
              <a:rPr lang="en-US" altLang="ko-Kore-KR" sz="2400" b="0" dirty="0"/>
              <a:t>, </a:t>
            </a:r>
            <a:r>
              <a:rPr lang="ko-Kore-KR" altLang="en-US" sz="2400" b="0" dirty="0"/>
              <a:t>전체적인 로직 </a:t>
            </a:r>
            <a:r>
              <a:rPr lang="en-US" altLang="ko-Kore-KR" sz="2400" b="0" dirty="0"/>
              <a:t>(</a:t>
            </a:r>
            <a:r>
              <a:rPr lang="ko-Kore-KR" altLang="en-US" sz="2400" b="0" dirty="0"/>
              <a:t>얘가 이거 하려고 하는구나</a:t>
            </a:r>
            <a:r>
              <a:rPr lang="en-US" altLang="ko-Kore-KR" sz="2400" b="0" dirty="0"/>
              <a:t>!</a:t>
            </a:r>
            <a:r>
              <a:rPr lang="en-US" altLang="ko-KR" sz="2400" b="0" dirty="0"/>
              <a:t>)</a:t>
            </a:r>
            <a:endParaRPr lang="ko-KR" altLang="en-US" sz="2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271424" y="4058262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(</a:t>
            </a:r>
            <a:r>
              <a:rPr kumimoji="1" lang="ko-Kore-KR" altLang="en-US" sz="2000" spc="-40" dirty="0">
                <a:latin typeface="+mn-ea"/>
              </a:rPr>
              <a:t>조향성 증가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80CA22-8536-809F-05B2-5269572F4C52}"/>
              </a:ext>
            </a:extLst>
          </p:cNvPr>
          <p:cNvCxnSpPr>
            <a:cxnSpLocks/>
          </p:cNvCxnSpPr>
          <p:nvPr/>
        </p:nvCxnSpPr>
        <p:spPr>
          <a:xfrm flipV="1">
            <a:off x="256615" y="3034676"/>
            <a:ext cx="0" cy="48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83CB4B-E79E-D1CB-7A9A-9D528DA35859}"/>
              </a:ext>
            </a:extLst>
          </p:cNvPr>
          <p:cNvGrpSpPr/>
          <p:nvPr/>
        </p:nvGrpSpPr>
        <p:grpSpPr>
          <a:xfrm>
            <a:off x="256615" y="4709946"/>
            <a:ext cx="4489372" cy="1519573"/>
            <a:chOff x="188243" y="4440232"/>
            <a:chExt cx="4302592" cy="14563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4D04C0-75A6-4435-F777-FE7EBABC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8B7997-984E-4F06-8B85-0CF35884E19D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294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3"/>
          <a:stretch/>
        </p:blipFill>
        <p:spPr>
          <a:xfrm>
            <a:off x="119216" y="1193451"/>
            <a:ext cx="2818891" cy="1820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F7B14-7213-7154-303F-3BA1343F2A91}"/>
              </a:ext>
            </a:extLst>
          </p:cNvPr>
          <p:cNvSpPr txBox="1"/>
          <p:nvPr/>
        </p:nvSpPr>
        <p:spPr>
          <a:xfrm flipH="1">
            <a:off x="8616209" y="5873329"/>
            <a:ext cx="1398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221DC-D231-1B50-6866-448490126EA6}"/>
              </a:ext>
            </a:extLst>
          </p:cNvPr>
          <p:cNvSpPr txBox="1"/>
          <p:nvPr/>
        </p:nvSpPr>
        <p:spPr>
          <a:xfrm>
            <a:off x="6231955" y="4058262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안정성 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40443-AAAB-2D97-2A05-C4D201CE640C}"/>
              </a:ext>
            </a:extLst>
          </p:cNvPr>
          <p:cNvSpPr txBox="1"/>
          <p:nvPr/>
        </p:nvSpPr>
        <p:spPr>
          <a:xfrm>
            <a:off x="6441846" y="1319491"/>
            <a:ext cx="27021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R" sz="2000" spc="-40" dirty="0">
                <a:latin typeface="+mn-ea"/>
              </a:rPr>
              <a:t>,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04D04-D40E-A642-03DE-A77FE010A2EC}"/>
              </a:ext>
            </a:extLst>
          </p:cNvPr>
          <p:cNvSpPr txBox="1"/>
          <p:nvPr/>
        </p:nvSpPr>
        <p:spPr>
          <a:xfrm>
            <a:off x="921181" y="334811"/>
            <a:ext cx="41065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자전거 제품 구조</a:t>
            </a:r>
            <a:r>
              <a:rPr kumimoji="1" lang="en-US" altLang="ko-Kore-KR" sz="2000" spc="-40" dirty="0">
                <a:latin typeface="+mn-ea"/>
              </a:rPr>
              <a:t> / DP</a:t>
            </a:r>
            <a:r>
              <a:rPr kumimoji="1" lang="ko-Kore-KR" altLang="en-US" sz="2000" spc="-40" dirty="0">
                <a:latin typeface="+mn-ea"/>
              </a:rPr>
              <a:t>단위로의 관계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28602-EC7B-50E3-502C-69E25E4EBD41}"/>
              </a:ext>
            </a:extLst>
          </p:cNvPr>
          <p:cNvSpPr txBox="1"/>
          <p:nvPr/>
        </p:nvSpPr>
        <p:spPr>
          <a:xfrm>
            <a:off x="6834524" y="334811"/>
            <a:ext cx="16773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설계 변경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B7C3B-C9A6-1FA8-F644-C0D9CED3D723}"/>
              </a:ext>
            </a:extLst>
          </p:cNvPr>
          <p:cNvSpPr txBox="1"/>
          <p:nvPr/>
        </p:nvSpPr>
        <p:spPr>
          <a:xfrm>
            <a:off x="6884270" y="1813735"/>
            <a:ext cx="194671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조향성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안전성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속도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속도 제어 향상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74B573-EDE7-9DE3-B12E-D8DC4DA31FBA}"/>
              </a:ext>
            </a:extLst>
          </p:cNvPr>
          <p:cNvSpPr/>
          <p:nvPr/>
        </p:nvSpPr>
        <p:spPr>
          <a:xfrm>
            <a:off x="6441846" y="1304211"/>
            <a:ext cx="2613254" cy="17211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E352C24-69B2-D76F-CE1B-B329AB3BA264}"/>
              </a:ext>
            </a:extLst>
          </p:cNvPr>
          <p:cNvCxnSpPr>
            <a:cxnSpLocks/>
          </p:cNvCxnSpPr>
          <p:nvPr/>
        </p:nvCxnSpPr>
        <p:spPr>
          <a:xfrm>
            <a:off x="6441846" y="1707949"/>
            <a:ext cx="261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6">
            <a:extLst>
              <a:ext uri="{FF2B5EF4-FFF2-40B4-BE49-F238E27FC236}">
                <a16:creationId xmlns:a16="http://schemas.microsoft.com/office/drawing/2014/main" id="{B959FED0-2ACE-BCF8-4703-861D0EAD35F1}"/>
              </a:ext>
            </a:extLst>
          </p:cNvPr>
          <p:cNvGraphicFramePr>
            <a:graphicFrameLocks noGrp="1"/>
          </p:cNvGraphicFramePr>
          <p:nvPr/>
        </p:nvGraphicFramePr>
        <p:xfrm>
          <a:off x="3186040" y="1100693"/>
          <a:ext cx="2818891" cy="2051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7576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6112435"/>
                    </a:ext>
                  </a:extLst>
                </a:gridCol>
              </a:tblGrid>
              <a:tr h="328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5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5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5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458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223071"/>
                  </a:ext>
                </a:extLst>
              </a:tr>
            </a:tbl>
          </a:graphicData>
        </a:graphic>
      </p:graphicFrame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57C65636-BF2C-DEDB-1953-A23A9553CBFF}"/>
              </a:ext>
            </a:extLst>
          </p:cNvPr>
          <p:cNvSpPr/>
          <p:nvPr/>
        </p:nvSpPr>
        <p:spPr>
          <a:xfrm rot="5400000">
            <a:off x="2772648" y="-1198833"/>
            <a:ext cx="307777" cy="4101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AC497-E0B1-31A5-CB66-2102CC23E6BA}"/>
              </a:ext>
            </a:extLst>
          </p:cNvPr>
          <p:cNvSpPr txBox="1"/>
          <p:nvPr/>
        </p:nvSpPr>
        <p:spPr>
          <a:xfrm>
            <a:off x="6122928" y="1918542"/>
            <a:ext cx="28982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+</a:t>
            </a:r>
            <a:endParaRPr kumimoji="1" lang="ko-Kore-KR" altLang="en-US" sz="3200" b="1" spc="-40" dirty="0">
              <a:latin typeface="+mn-ea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2" y="3514938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E45171-55A7-9E8C-ECEB-98F4EF388CDB}"/>
              </a:ext>
            </a:extLst>
          </p:cNvPr>
          <p:cNvSpPr txBox="1"/>
          <p:nvPr/>
        </p:nvSpPr>
        <p:spPr>
          <a:xfrm>
            <a:off x="369227" y="3168276"/>
            <a:ext cx="5595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Given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84C02D5-06E4-0AF8-E200-7B2BEABD8F3D}"/>
              </a:ext>
            </a:extLst>
          </p:cNvPr>
          <p:cNvCxnSpPr>
            <a:cxnSpLocks/>
          </p:cNvCxnSpPr>
          <p:nvPr/>
        </p:nvCxnSpPr>
        <p:spPr>
          <a:xfrm>
            <a:off x="256615" y="3514938"/>
            <a:ext cx="0" cy="48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1B889A-7B63-DF93-AC7C-994CF34DC8E8}"/>
              </a:ext>
            </a:extLst>
          </p:cNvPr>
          <p:cNvSpPr txBox="1"/>
          <p:nvPr/>
        </p:nvSpPr>
        <p:spPr>
          <a:xfrm>
            <a:off x="369225" y="3565841"/>
            <a:ext cx="839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Decision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52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72DF3-82DD-0D03-CAEF-C6893EA7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A1A37B-987E-42FD-5962-900F108C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E73E6-0B61-59EB-491F-37BC29E4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36" y="345148"/>
            <a:ext cx="3245728" cy="543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7076F-BD9C-3A60-CBBD-D00D3A9C2DC4}"/>
              </a:ext>
            </a:extLst>
          </p:cNvPr>
          <p:cNvSpPr txBox="1"/>
          <p:nvPr/>
        </p:nvSpPr>
        <p:spPr>
          <a:xfrm>
            <a:off x="4165799" y="5780555"/>
            <a:ext cx="812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Jarret (2011)</a:t>
            </a:r>
            <a:r>
              <a:rPr kumimoji="1" lang="ko-Kore-KR" altLang="en-US" b="1" spc="-40" dirty="0">
                <a:latin typeface="+mn-ea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04930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4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Design parameter relationship (</a:t>
            </a:r>
            <a:r>
              <a:rPr lang="en-US" altLang="ko-KR" sz="2400" b="0" i="1" dirty="0">
                <a:solidFill>
                  <a:srgbClr val="C00000"/>
                </a:solidFill>
              </a:rPr>
              <a:t>likelihood &amp; </a:t>
            </a:r>
            <a:r>
              <a:rPr lang="en-US" altLang="ko-KR" sz="2400" b="0" i="1" dirty="0">
                <a:solidFill>
                  <a:srgbClr val="1D6FA9"/>
                </a:solidFill>
              </a:rPr>
              <a:t>impact</a:t>
            </a:r>
            <a:r>
              <a:rPr lang="en-US" altLang="ko-KR" sz="2400" b="0" dirty="0"/>
              <a:t>) </a:t>
            </a:r>
            <a:endParaRPr lang="ko-KR" altLang="en-US" sz="2400" b="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7326346" y="6013725"/>
            <a:ext cx="14090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 </a:t>
            </a:r>
            <a:r>
              <a:rPr kumimoji="1" lang="en-US" altLang="ko-Kore-KR" sz="2400" spc="-40" dirty="0">
                <a:latin typeface="+mn-ea"/>
              </a:rPr>
              <a:t>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58588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단일 </a:t>
            </a:r>
            <a:r>
              <a:rPr lang="en-US" altLang="ko-KR" sz="2400" b="0" dirty="0"/>
              <a:t>Functional requirement </a:t>
            </a:r>
            <a:r>
              <a:rPr lang="en-US" altLang="ko-KR" sz="2400" b="0" dirty="0">
                <a:sym typeface="Wingdings" pitchFamily="2" charset="2"/>
              </a:rPr>
              <a:t> multiple DP options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786641"/>
            <a:ext cx="5169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FR</a:t>
            </a:r>
            <a:r>
              <a:rPr kumimoji="1" lang="en-US" altLang="ko-Kore-KR" sz="2400" spc="-40" baseline="-25000" dirty="0">
                <a:latin typeface="+mn-ea"/>
              </a:rPr>
              <a:t>1</a:t>
            </a:r>
            <a:endParaRPr kumimoji="1" lang="ko-Kore-KR" altLang="en-US" sz="28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279886" y="1109471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2947550" y="1109471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4616475" y="1109471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163956" y="1627312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2836968" y="1742949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4554038" y="1524597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en-US" altLang="ko-Kore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0" y="280443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40" y="195155"/>
            <a:ext cx="2485546" cy="243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9" y="21521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6DA78-BAEA-DB0A-38EB-8FA8667B0904}"/>
              </a:ext>
            </a:extLst>
          </p:cNvPr>
          <p:cNvSpPr/>
          <p:nvPr/>
        </p:nvSpPr>
        <p:spPr>
          <a:xfrm>
            <a:off x="6311592" y="156876"/>
            <a:ext cx="2754537" cy="25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78FAC49-72E8-1140-6256-EE7B1A87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81082"/>
              </p:ext>
            </p:extLst>
          </p:nvPr>
        </p:nvGraphicFramePr>
        <p:xfrm>
          <a:off x="178072" y="3262852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2A6C88FE-2873-25D4-AB2D-1694A486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4993"/>
              </p:ext>
            </p:extLst>
          </p:nvPr>
        </p:nvGraphicFramePr>
        <p:xfrm>
          <a:off x="323038" y="3393670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42842"/>
              </p:ext>
            </p:extLst>
          </p:nvPr>
        </p:nvGraphicFramePr>
        <p:xfrm>
          <a:off x="431007" y="964430"/>
          <a:ext cx="6278919" cy="4063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096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DP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4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1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2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 3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7" y="273289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2279271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Good group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7" y="1445314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991687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No synergy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7" y="458172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4128101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171758" y="5466865"/>
            <a:ext cx="40186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1 : FR1 &amp;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4F366-EFE4-8B30-F329-A5C602233DAD}"/>
              </a:ext>
            </a:extLst>
          </p:cNvPr>
          <p:cNvSpPr txBox="1"/>
          <p:nvPr/>
        </p:nvSpPr>
        <p:spPr>
          <a:xfrm>
            <a:off x="171756" y="5890493"/>
            <a:ext cx="34292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2 : FR3         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612612" y="5489380"/>
            <a:ext cx="4359632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>
                <a:latin typeface="+mn-ea"/>
              </a:rPr>
              <a:t>을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algn="l"/>
            <a:r>
              <a:rPr kumimoji="1" lang="ko-KR" altLang="en-US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3538712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1806043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4" y="4849072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2B1DD0-E56E-7065-1A67-B9DE3DCCB075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&lt;without considering DP interface compatibility&gt;</a:t>
            </a:r>
            <a:endParaRPr lang="ko-KR" altLang="en-US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DEFB-BAAA-C062-46A5-EA10B0495FB2}"/>
              </a:ext>
            </a:extLst>
          </p:cNvPr>
          <p:cNvSpPr txBox="1"/>
          <p:nvPr/>
        </p:nvSpPr>
        <p:spPr>
          <a:xfrm>
            <a:off x="7154027" y="3121781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2A1-7680-1D6D-5597-3E1A2DDF9119}"/>
              </a:ext>
            </a:extLst>
          </p:cNvPr>
          <p:cNvSpPr txBox="1"/>
          <p:nvPr/>
        </p:nvSpPr>
        <p:spPr>
          <a:xfrm>
            <a:off x="8524904" y="2816117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38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747728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730236" y="1105688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48774" y="3582932"/>
            <a:ext cx="5151571" cy="2948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B6AB93-FE5C-BF45-C7C7-549124FC2885}"/>
              </a:ext>
            </a:extLst>
          </p:cNvPr>
          <p:cNvSpPr txBox="1"/>
          <p:nvPr/>
        </p:nvSpPr>
        <p:spPr>
          <a:xfrm>
            <a:off x="763944" y="1725259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32999-7E66-7D53-83D7-C97A20392E33}"/>
              </a:ext>
            </a:extLst>
          </p:cNvPr>
          <p:cNvSpPr txBox="1"/>
          <p:nvPr/>
        </p:nvSpPr>
        <p:spPr>
          <a:xfrm>
            <a:off x="1945902" y="1772910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021925-2CF2-1742-F2A4-C719248C3271}"/>
              </a:ext>
            </a:extLst>
          </p:cNvPr>
          <p:cNvSpPr txBox="1"/>
          <p:nvPr/>
        </p:nvSpPr>
        <p:spPr>
          <a:xfrm>
            <a:off x="3207367" y="162970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E79346-2BBA-6F74-53C3-7CC1905AD229}"/>
              </a:ext>
            </a:extLst>
          </p:cNvPr>
          <p:cNvSpPr txBox="1"/>
          <p:nvPr/>
        </p:nvSpPr>
        <p:spPr>
          <a:xfrm>
            <a:off x="739323" y="35621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CAE58A-27E4-C63E-3137-29B8FD2A2BE7}"/>
              </a:ext>
            </a:extLst>
          </p:cNvPr>
          <p:cNvSpPr txBox="1"/>
          <p:nvPr/>
        </p:nvSpPr>
        <p:spPr>
          <a:xfrm>
            <a:off x="1925546" y="35567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B8B446-A342-1382-22D3-9262B18BC38F}"/>
              </a:ext>
            </a:extLst>
          </p:cNvPr>
          <p:cNvSpPr txBox="1"/>
          <p:nvPr/>
        </p:nvSpPr>
        <p:spPr>
          <a:xfrm>
            <a:off x="3204100" y="34390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43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42078C6-AF9B-6EE6-2D81-D1BD028EDC84}"/>
              </a:ext>
            </a:extLst>
          </p:cNvPr>
          <p:cNvSpPr txBox="1"/>
          <p:nvPr/>
        </p:nvSpPr>
        <p:spPr>
          <a:xfrm>
            <a:off x="757104" y="5126323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24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5320A0-E905-68D3-0EF5-A09671D46C49}"/>
              </a:ext>
            </a:extLst>
          </p:cNvPr>
          <p:cNvSpPr txBox="1"/>
          <p:nvPr/>
        </p:nvSpPr>
        <p:spPr>
          <a:xfrm>
            <a:off x="1939568" y="5334721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6D9D72B-C770-DB2D-7379-5D04B8A78E10}"/>
              </a:ext>
            </a:extLst>
          </p:cNvPr>
          <p:cNvSpPr txBox="1"/>
          <p:nvPr/>
        </p:nvSpPr>
        <p:spPr>
          <a:xfrm>
            <a:off x="3229051" y="52101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2063D04-5737-2A75-9D13-B1ADC326416E}"/>
              </a:ext>
            </a:extLst>
          </p:cNvPr>
          <p:cNvSpPr txBox="1"/>
          <p:nvPr/>
        </p:nvSpPr>
        <p:spPr>
          <a:xfrm>
            <a:off x="2843750" y="1878098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4" name="모서리가 둥근 직사각형 166">
            <a:extLst>
              <a:ext uri="{FF2B5EF4-FFF2-40B4-BE49-F238E27FC236}">
                <a16:creationId xmlns:a16="http://schemas.microsoft.com/office/drawing/2014/main" id="{7BFEC5DB-49B6-3BF3-176A-BFD2A86263E2}"/>
              </a:ext>
            </a:extLst>
          </p:cNvPr>
          <p:cNvSpPr/>
          <p:nvPr/>
        </p:nvSpPr>
        <p:spPr>
          <a:xfrm>
            <a:off x="638952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C0D2F78-E5F4-DB6D-533D-6BFD349A2839}"/>
              </a:ext>
            </a:extLst>
          </p:cNvPr>
          <p:cNvSpPr txBox="1"/>
          <p:nvPr/>
        </p:nvSpPr>
        <p:spPr>
          <a:xfrm>
            <a:off x="667247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모서리가 둥근 직사각형 168">
            <a:extLst>
              <a:ext uri="{FF2B5EF4-FFF2-40B4-BE49-F238E27FC236}">
                <a16:creationId xmlns:a16="http://schemas.microsoft.com/office/drawing/2014/main" id="{83AF8DF3-0A3B-C935-F0F8-D310E8952D60}"/>
              </a:ext>
            </a:extLst>
          </p:cNvPr>
          <p:cNvSpPr/>
          <p:nvPr/>
        </p:nvSpPr>
        <p:spPr>
          <a:xfrm>
            <a:off x="1809185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13094-F7AE-D7F5-81AF-E1967C4DF10D}"/>
              </a:ext>
            </a:extLst>
          </p:cNvPr>
          <p:cNvSpPr txBox="1"/>
          <p:nvPr/>
        </p:nvSpPr>
        <p:spPr>
          <a:xfrm>
            <a:off x="1837480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8" name="모서리가 둥근 직사각형 170">
            <a:extLst>
              <a:ext uri="{FF2B5EF4-FFF2-40B4-BE49-F238E27FC236}">
                <a16:creationId xmlns:a16="http://schemas.microsoft.com/office/drawing/2014/main" id="{780DB301-19DF-2DA2-791D-5724D171F9E0}"/>
              </a:ext>
            </a:extLst>
          </p:cNvPr>
          <p:cNvSpPr/>
          <p:nvPr/>
        </p:nvSpPr>
        <p:spPr>
          <a:xfrm>
            <a:off x="3087759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C0327A8-A733-0EE8-34AB-002D94D9DBB5}"/>
              </a:ext>
            </a:extLst>
          </p:cNvPr>
          <p:cNvSpPr txBox="1"/>
          <p:nvPr/>
        </p:nvSpPr>
        <p:spPr>
          <a:xfrm>
            <a:off x="3116054" y="1331937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0" name="모서리가 둥근 직사각형 172">
            <a:extLst>
              <a:ext uri="{FF2B5EF4-FFF2-40B4-BE49-F238E27FC236}">
                <a16:creationId xmlns:a16="http://schemas.microsoft.com/office/drawing/2014/main" id="{5DD832FA-832F-B0C8-5C89-71BCC18C09A6}"/>
              </a:ext>
            </a:extLst>
          </p:cNvPr>
          <p:cNvSpPr/>
          <p:nvPr/>
        </p:nvSpPr>
        <p:spPr>
          <a:xfrm>
            <a:off x="638953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9FB040-407C-9FD2-9CCB-B08C1B0D20E7}"/>
              </a:ext>
            </a:extLst>
          </p:cNvPr>
          <p:cNvSpPr txBox="1"/>
          <p:nvPr/>
        </p:nvSpPr>
        <p:spPr>
          <a:xfrm>
            <a:off x="667248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모서리가 둥근 직사각형 174">
            <a:extLst>
              <a:ext uri="{FF2B5EF4-FFF2-40B4-BE49-F238E27FC236}">
                <a16:creationId xmlns:a16="http://schemas.microsoft.com/office/drawing/2014/main" id="{959AE1FA-8ED3-6E4B-6976-006BFBAFEF27}"/>
              </a:ext>
            </a:extLst>
          </p:cNvPr>
          <p:cNvSpPr/>
          <p:nvPr/>
        </p:nvSpPr>
        <p:spPr>
          <a:xfrm>
            <a:off x="1809186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CD6445-9FB5-F795-0CC9-ACF01AEBA749}"/>
              </a:ext>
            </a:extLst>
          </p:cNvPr>
          <p:cNvSpPr txBox="1"/>
          <p:nvPr/>
        </p:nvSpPr>
        <p:spPr>
          <a:xfrm>
            <a:off x="1837481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4" name="모서리가 둥근 직사각형 176">
            <a:extLst>
              <a:ext uri="{FF2B5EF4-FFF2-40B4-BE49-F238E27FC236}">
                <a16:creationId xmlns:a16="http://schemas.microsoft.com/office/drawing/2014/main" id="{026BA583-1CE0-1F31-5824-0C09BF4B81B7}"/>
              </a:ext>
            </a:extLst>
          </p:cNvPr>
          <p:cNvSpPr/>
          <p:nvPr/>
        </p:nvSpPr>
        <p:spPr>
          <a:xfrm>
            <a:off x="3084492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57B171-1015-A950-2501-80D6B057AF5B}"/>
              </a:ext>
            </a:extLst>
          </p:cNvPr>
          <p:cNvSpPr txBox="1"/>
          <p:nvPr/>
        </p:nvSpPr>
        <p:spPr>
          <a:xfrm>
            <a:off x="3112787" y="3085511"/>
            <a:ext cx="88069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49740-8611-2A00-0A48-1A83D3DD8EA0}"/>
              </a:ext>
            </a:extLst>
          </p:cNvPr>
          <p:cNvSpPr txBox="1"/>
          <p:nvPr/>
        </p:nvSpPr>
        <p:spPr>
          <a:xfrm>
            <a:off x="2843751" y="5415994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7" name="모서리가 둥근 직사각형 179">
            <a:extLst>
              <a:ext uri="{FF2B5EF4-FFF2-40B4-BE49-F238E27FC236}">
                <a16:creationId xmlns:a16="http://schemas.microsoft.com/office/drawing/2014/main" id="{FD561709-7B7B-EC4F-2485-84A37647116A}"/>
              </a:ext>
            </a:extLst>
          </p:cNvPr>
          <p:cNvSpPr/>
          <p:nvPr/>
        </p:nvSpPr>
        <p:spPr>
          <a:xfrm>
            <a:off x="638953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593F12-EEE0-AB53-3A68-6882E180C3D8}"/>
              </a:ext>
            </a:extLst>
          </p:cNvPr>
          <p:cNvSpPr txBox="1"/>
          <p:nvPr/>
        </p:nvSpPr>
        <p:spPr>
          <a:xfrm>
            <a:off x="667248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9" name="모서리가 둥근 직사각형 181">
            <a:extLst>
              <a:ext uri="{FF2B5EF4-FFF2-40B4-BE49-F238E27FC236}">
                <a16:creationId xmlns:a16="http://schemas.microsoft.com/office/drawing/2014/main" id="{2ED50976-E95B-AD1A-12DA-7A74532EDF8A}"/>
              </a:ext>
            </a:extLst>
          </p:cNvPr>
          <p:cNvSpPr/>
          <p:nvPr/>
        </p:nvSpPr>
        <p:spPr>
          <a:xfrm>
            <a:off x="1809186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618BDE5-2BAA-B890-1FE7-9BEBCC2E1FD5}"/>
              </a:ext>
            </a:extLst>
          </p:cNvPr>
          <p:cNvSpPr txBox="1"/>
          <p:nvPr/>
        </p:nvSpPr>
        <p:spPr>
          <a:xfrm>
            <a:off x="1837481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0604BA3C-A33F-DEE1-BCC3-44FB52ED87A4}"/>
              </a:ext>
            </a:extLst>
          </p:cNvPr>
          <p:cNvSpPr/>
          <p:nvPr/>
        </p:nvSpPr>
        <p:spPr>
          <a:xfrm>
            <a:off x="3084492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340D6C7-FFCC-256E-D3F0-512C77A42F27}"/>
              </a:ext>
            </a:extLst>
          </p:cNvPr>
          <p:cNvSpPr txBox="1"/>
          <p:nvPr/>
        </p:nvSpPr>
        <p:spPr>
          <a:xfrm>
            <a:off x="3112787" y="4841258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313235A-FCE0-4FA6-4427-C824A19F6BCB}"/>
              </a:ext>
            </a:extLst>
          </p:cNvPr>
          <p:cNvSpPr txBox="1"/>
          <p:nvPr/>
        </p:nvSpPr>
        <p:spPr>
          <a:xfrm>
            <a:off x="2843751" y="3619941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B9FCD1-CBA3-BB22-9265-F0144831716B}"/>
              </a:ext>
            </a:extLst>
          </p:cNvPr>
          <p:cNvSpPr txBox="1"/>
          <p:nvPr/>
        </p:nvSpPr>
        <p:spPr>
          <a:xfrm rot="7308287">
            <a:off x="2918635" y="1001823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68B8A8-3259-5A3A-1453-D8A8A69DD977}"/>
              </a:ext>
            </a:extLst>
          </p:cNvPr>
          <p:cNvSpPr txBox="1"/>
          <p:nvPr/>
        </p:nvSpPr>
        <p:spPr>
          <a:xfrm rot="7308287">
            <a:off x="1626938" y="2852601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A2958BE-3496-3102-84E3-92E6D913A074}"/>
              </a:ext>
            </a:extLst>
          </p:cNvPr>
          <p:cNvSpPr txBox="1"/>
          <p:nvPr/>
        </p:nvSpPr>
        <p:spPr>
          <a:xfrm rot="7308287">
            <a:off x="2897083" y="4579876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7" name="모서리가 둥근 직사각형 191">
            <a:extLst>
              <a:ext uri="{FF2B5EF4-FFF2-40B4-BE49-F238E27FC236}">
                <a16:creationId xmlns:a16="http://schemas.microsoft.com/office/drawing/2014/main" id="{B8551695-FA17-8C2F-CD58-4ECDEFF533C5}"/>
              </a:ext>
            </a:extLst>
          </p:cNvPr>
          <p:cNvSpPr/>
          <p:nvPr/>
        </p:nvSpPr>
        <p:spPr>
          <a:xfrm>
            <a:off x="213977" y="1162495"/>
            <a:ext cx="3875146" cy="1591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863FB-C98A-9B21-DF93-92E12951720F}"/>
              </a:ext>
            </a:extLst>
          </p:cNvPr>
          <p:cNvSpPr txBox="1"/>
          <p:nvPr/>
        </p:nvSpPr>
        <p:spPr>
          <a:xfrm>
            <a:off x="77423" y="1699661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29" name="모서리가 둥근 직사각형 192">
            <a:extLst>
              <a:ext uri="{FF2B5EF4-FFF2-40B4-BE49-F238E27FC236}">
                <a16:creationId xmlns:a16="http://schemas.microsoft.com/office/drawing/2014/main" id="{7CD00A4D-D8E7-2553-850A-FFEC2AF3FBDC}"/>
              </a:ext>
            </a:extLst>
          </p:cNvPr>
          <p:cNvSpPr/>
          <p:nvPr/>
        </p:nvSpPr>
        <p:spPr>
          <a:xfrm>
            <a:off x="213978" y="2958533"/>
            <a:ext cx="3875146" cy="156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모서리가 둥근 직사각형 193">
            <a:extLst>
              <a:ext uri="{FF2B5EF4-FFF2-40B4-BE49-F238E27FC236}">
                <a16:creationId xmlns:a16="http://schemas.microsoft.com/office/drawing/2014/main" id="{58BA0482-0FEC-9ED5-6AF3-FA818E2B1B7E}"/>
              </a:ext>
            </a:extLst>
          </p:cNvPr>
          <p:cNvSpPr/>
          <p:nvPr/>
        </p:nvSpPr>
        <p:spPr>
          <a:xfrm>
            <a:off x="213979" y="4719956"/>
            <a:ext cx="3968999" cy="1543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F4D8E6-EB82-82C4-FA92-70C55C63047C}"/>
              </a:ext>
            </a:extLst>
          </p:cNvPr>
          <p:cNvSpPr txBox="1"/>
          <p:nvPr/>
        </p:nvSpPr>
        <p:spPr>
          <a:xfrm>
            <a:off x="77424" y="351945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B4900-387C-B9D8-AA5C-A3CB8E218E1F}"/>
              </a:ext>
            </a:extLst>
          </p:cNvPr>
          <p:cNvSpPr txBox="1"/>
          <p:nvPr/>
        </p:nvSpPr>
        <p:spPr>
          <a:xfrm>
            <a:off x="78464" y="531016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3CFC-E8C9-98EB-B2F5-1831408ADB2D}"/>
              </a:ext>
            </a:extLst>
          </p:cNvPr>
          <p:cNvSpPr txBox="1"/>
          <p:nvPr/>
        </p:nvSpPr>
        <p:spPr>
          <a:xfrm>
            <a:off x="792082" y="759308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95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with considering DP interface compatibility</a:t>
            </a:r>
            <a:endParaRPr lang="ko-KR" alt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256617" y="671229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1)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&amp; FR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23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={DP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34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F77FD-4176-1A06-BEA0-8F8C01CB738C}"/>
              </a:ext>
            </a:extLst>
          </p:cNvPr>
          <p:cNvSpPr txBox="1"/>
          <p:nvPr/>
        </p:nvSpPr>
        <p:spPr>
          <a:xfrm>
            <a:off x="5015059" y="685450"/>
            <a:ext cx="3904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={DP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32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50906"/>
              </p:ext>
            </p:extLst>
          </p:nvPr>
        </p:nvGraphicFramePr>
        <p:xfrm>
          <a:off x="317624" y="1155991"/>
          <a:ext cx="3811320" cy="2542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70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86076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7205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64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48" marR="42848" marT="21423" marB="2142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48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48" marR="42848" marT="21423" marB="21423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19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1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18222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19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28F1F20-D3A6-22EE-7902-655639D78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45830"/>
              </p:ext>
            </p:extLst>
          </p:nvPr>
        </p:nvGraphicFramePr>
        <p:xfrm>
          <a:off x="5015058" y="1129517"/>
          <a:ext cx="3895944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78098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053897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212220" y="450453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181153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422689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212220" y="502251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297244" y="4375173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297244" y="502251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4274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212220" y="560697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212220" y="61065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297244" y="560549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292557" y="5792607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285735" y="4698379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271848" y="5720383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113124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8955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064471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14855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2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2873180" y="474353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507232" y="6150712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2" y="5496962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3402446-8637-16A0-7969-32600E1CBE0A}"/>
              </a:ext>
            </a:extLst>
          </p:cNvPr>
          <p:cNvSpPr txBox="1"/>
          <p:nvPr/>
        </p:nvSpPr>
        <p:spPr>
          <a:xfrm>
            <a:off x="5757873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EF1A43-1127-0DD3-1AFC-747F8FC99CEB}"/>
              </a:ext>
            </a:extLst>
          </p:cNvPr>
          <p:cNvSpPr txBox="1"/>
          <p:nvPr/>
        </p:nvSpPr>
        <p:spPr>
          <a:xfrm>
            <a:off x="5916196" y="450453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2CA5CE-250B-3C21-FD33-E474BED04539}"/>
              </a:ext>
            </a:extLst>
          </p:cNvPr>
          <p:cNvSpPr txBox="1"/>
          <p:nvPr/>
        </p:nvSpPr>
        <p:spPr>
          <a:xfrm>
            <a:off x="6885129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627B20-9030-6A85-D18E-71E390427572}"/>
              </a:ext>
            </a:extLst>
          </p:cNvPr>
          <p:cNvSpPr txBox="1"/>
          <p:nvPr/>
        </p:nvSpPr>
        <p:spPr>
          <a:xfrm>
            <a:off x="8126665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64C652-F5B4-812E-BB72-AA22FA781CD1}"/>
              </a:ext>
            </a:extLst>
          </p:cNvPr>
          <p:cNvSpPr txBox="1"/>
          <p:nvPr/>
        </p:nvSpPr>
        <p:spPr>
          <a:xfrm>
            <a:off x="5916196" y="5022512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3CCF5C-B0C2-0CDC-EE44-F37868F06D10}"/>
              </a:ext>
            </a:extLst>
          </p:cNvPr>
          <p:cNvSpPr txBox="1"/>
          <p:nvPr/>
        </p:nvSpPr>
        <p:spPr>
          <a:xfrm>
            <a:off x="7001220" y="4375175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D8840-B6A8-A162-68A6-F16428DC0B63}"/>
              </a:ext>
            </a:extLst>
          </p:cNvPr>
          <p:cNvSpPr txBox="1"/>
          <p:nvPr/>
        </p:nvSpPr>
        <p:spPr>
          <a:xfrm>
            <a:off x="7001220" y="502251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794B2-6C3A-DA43-1F0C-898AF7B80834}"/>
              </a:ext>
            </a:extLst>
          </p:cNvPr>
          <p:cNvSpPr txBox="1"/>
          <p:nvPr/>
        </p:nvSpPr>
        <p:spPr>
          <a:xfrm>
            <a:off x="5916196" y="560697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27FBC0-8E55-ECD4-19A5-1A3C51EC3104}"/>
              </a:ext>
            </a:extLst>
          </p:cNvPr>
          <p:cNvSpPr txBox="1"/>
          <p:nvPr/>
        </p:nvSpPr>
        <p:spPr>
          <a:xfrm>
            <a:off x="5916196" y="61065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7400C8-1571-DB2E-02FE-1B63B840E67B}"/>
              </a:ext>
            </a:extLst>
          </p:cNvPr>
          <p:cNvSpPr txBox="1"/>
          <p:nvPr/>
        </p:nvSpPr>
        <p:spPr>
          <a:xfrm>
            <a:off x="7001220" y="558188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ACFDF-DA82-BBFE-79D6-036D5FF4FDA2}"/>
              </a:ext>
            </a:extLst>
          </p:cNvPr>
          <p:cNvSpPr txBox="1"/>
          <p:nvPr/>
        </p:nvSpPr>
        <p:spPr>
          <a:xfrm>
            <a:off x="4989711" y="5272970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10C005-8BC0-A9D5-2BCC-24ECFAF429A5}"/>
              </a:ext>
            </a:extLst>
          </p:cNvPr>
          <p:cNvSpPr txBox="1"/>
          <p:nvPr/>
        </p:nvSpPr>
        <p:spPr>
          <a:xfrm>
            <a:off x="4817100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8DADE647-E405-1E80-A46B-FE3B65FA5324}"/>
              </a:ext>
            </a:extLst>
          </p:cNvPr>
          <p:cNvCxnSpPr>
            <a:cxnSpLocks/>
          </p:cNvCxnSpPr>
          <p:nvPr/>
        </p:nvCxnSpPr>
        <p:spPr>
          <a:xfrm>
            <a:off x="559952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37DB2990-05AA-02C8-C070-718CED746D9A}"/>
              </a:ext>
            </a:extLst>
          </p:cNvPr>
          <p:cNvCxnSpPr>
            <a:cxnSpLocks/>
          </p:cNvCxnSpPr>
          <p:nvPr/>
        </p:nvCxnSpPr>
        <p:spPr>
          <a:xfrm>
            <a:off x="67684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5BE8A4F-0923-7512-03AE-7DC47A89E51E}"/>
              </a:ext>
            </a:extLst>
          </p:cNvPr>
          <p:cNvCxnSpPr>
            <a:cxnSpLocks/>
          </p:cNvCxnSpPr>
          <p:nvPr/>
        </p:nvCxnSpPr>
        <p:spPr>
          <a:xfrm>
            <a:off x="7852529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B7E597F-211C-D6FB-78C5-DC0B6B2F7C26}"/>
              </a:ext>
            </a:extLst>
          </p:cNvPr>
          <p:cNvCxnSpPr>
            <a:cxnSpLocks/>
          </p:cNvCxnSpPr>
          <p:nvPr/>
        </p:nvCxnSpPr>
        <p:spPr>
          <a:xfrm flipH="1">
            <a:off x="4703978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BA893D-0764-892F-153B-A5877281D3F3}"/>
              </a:ext>
            </a:extLst>
          </p:cNvPr>
          <p:cNvSpPr txBox="1"/>
          <p:nvPr/>
        </p:nvSpPr>
        <p:spPr>
          <a:xfrm>
            <a:off x="-700888" y="-333235"/>
            <a:ext cx="126008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BB0D62E-ED59-FD15-99BC-BDCC9BF5C21D}"/>
              </a:ext>
            </a:extLst>
          </p:cNvPr>
          <p:cNvSpPr txBox="1"/>
          <p:nvPr/>
        </p:nvSpPr>
        <p:spPr>
          <a:xfrm>
            <a:off x="7001220" y="5882488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DP33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8C9A84-831A-690F-7EAA-A9624908BBDC}"/>
              </a:ext>
            </a:extLst>
          </p:cNvPr>
          <p:cNvSpPr txBox="1"/>
          <p:nvPr/>
        </p:nvSpPr>
        <p:spPr>
          <a:xfrm rot="10800000">
            <a:off x="7577156" y="5631749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5ECE4-2CBC-E226-23E5-3FB188DB3E50}"/>
              </a:ext>
            </a:extLst>
          </p:cNvPr>
          <p:cNvSpPr txBox="1"/>
          <p:nvPr/>
        </p:nvSpPr>
        <p:spPr>
          <a:xfrm>
            <a:off x="8217924" y="6185749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BDF40C-51C7-7349-5AEF-86E31A09CE53}"/>
              </a:ext>
            </a:extLst>
          </p:cNvPr>
          <p:cNvSpPr txBox="1"/>
          <p:nvPr/>
        </p:nvSpPr>
        <p:spPr>
          <a:xfrm>
            <a:off x="7001220" y="46472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208F5A-9376-55D0-AAD9-7B23F2EEC672}"/>
              </a:ext>
            </a:extLst>
          </p:cNvPr>
          <p:cNvSpPr txBox="1"/>
          <p:nvPr/>
        </p:nvSpPr>
        <p:spPr>
          <a:xfrm>
            <a:off x="8200800" y="587371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6F6C92-EFA4-A7FA-C6CC-4556F258A103}"/>
              </a:ext>
            </a:extLst>
          </p:cNvPr>
          <p:cNvSpPr txBox="1"/>
          <p:nvPr/>
        </p:nvSpPr>
        <p:spPr>
          <a:xfrm>
            <a:off x="80138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BD1F451-D9A6-C6A8-5E79-803DFDE39F1A}"/>
              </a:ext>
            </a:extLst>
          </p:cNvPr>
          <p:cNvCxnSpPr>
            <a:stCxn id="100" idx="1"/>
            <a:endCxn id="103" idx="1"/>
          </p:cNvCxnSpPr>
          <p:nvPr/>
        </p:nvCxnSpPr>
        <p:spPr>
          <a:xfrm rot="10800000" flipV="1">
            <a:off x="5916196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4">
            <a:extLst>
              <a:ext uri="{FF2B5EF4-FFF2-40B4-BE49-F238E27FC236}">
                <a16:creationId xmlns:a16="http://schemas.microsoft.com/office/drawing/2014/main" id="{DDD112D5-2CF8-2B3E-02C3-34ABA45CAC19}"/>
              </a:ext>
            </a:extLst>
          </p:cNvPr>
          <p:cNvCxnSpPr>
            <a:cxnSpLocks/>
            <a:stCxn id="107" idx="1"/>
            <a:endCxn id="108" idx="1"/>
          </p:cNvCxnSpPr>
          <p:nvPr/>
        </p:nvCxnSpPr>
        <p:spPr>
          <a:xfrm rot="10800000" flipV="1">
            <a:off x="5916196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4">
            <a:extLst>
              <a:ext uri="{FF2B5EF4-FFF2-40B4-BE49-F238E27FC236}">
                <a16:creationId xmlns:a16="http://schemas.microsoft.com/office/drawing/2014/main" id="{09F167D3-F585-01E7-C20F-8F42D3254319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6445508" y="4643033"/>
            <a:ext cx="12700" cy="160206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34">
            <a:extLst>
              <a:ext uri="{FF2B5EF4-FFF2-40B4-BE49-F238E27FC236}">
                <a16:creationId xmlns:a16="http://schemas.microsoft.com/office/drawing/2014/main" id="{F05BB002-1D75-2BE6-C385-73E458AA7B43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445508" y="5161012"/>
            <a:ext cx="228716" cy="292231"/>
          </a:xfrm>
          <a:prstGeom prst="curved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212220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212220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114264" y="3978817"/>
            <a:ext cx="45146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How (?) </a:t>
            </a:r>
            <a:r>
              <a:rPr kumimoji="1" lang="ko-Kore-KR" altLang="en-US" spc="-40" dirty="0">
                <a:latin typeface="+mn-ea"/>
              </a:rPr>
              <a:t>방법론 도출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</a:t>
            </a:r>
            <a:r>
              <a:rPr lang="en-US" altLang="ko-KR" sz="2400" b="0" dirty="0">
                <a:solidFill>
                  <a:srgbClr val="C00000"/>
                </a:solidFill>
                <a:sym typeface="Wingdings" pitchFamily="2" charset="2"/>
              </a:rPr>
              <a:t>with considering DP interface compatibility</a:t>
            </a:r>
            <a:endParaRPr lang="ko-KR" altLang="en-US" sz="2400" b="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01" y="1142641"/>
            <a:ext cx="3906615" cy="2724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85686" y="808396"/>
            <a:ext cx="40859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9361-FA6B-8F0F-1859-37F434CFD1A7}"/>
              </a:ext>
            </a:extLst>
          </p:cNvPr>
          <p:cNvSpPr txBox="1"/>
          <p:nvPr/>
        </p:nvSpPr>
        <p:spPr>
          <a:xfrm>
            <a:off x="4891601" y="808395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E538FA65-37CB-0A83-CB06-C0E14AF7F4FE}"/>
              </a:ext>
            </a:extLst>
          </p:cNvPr>
          <p:cNvGraphicFramePr>
            <a:graphicFrameLocks noGrp="1"/>
          </p:cNvGraphicFramePr>
          <p:nvPr/>
        </p:nvGraphicFramePr>
        <p:xfrm>
          <a:off x="310651" y="1255434"/>
          <a:ext cx="3970823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FD8675-B987-8671-658D-B436D9C7CD16}"/>
              </a:ext>
            </a:extLst>
          </p:cNvPr>
          <p:cNvSpPr txBox="1"/>
          <p:nvPr/>
        </p:nvSpPr>
        <p:spPr>
          <a:xfrm>
            <a:off x="256615" y="4482377"/>
            <a:ext cx="936566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highlight>
                  <a:srgbClr val="FFFF00"/>
                </a:highlight>
                <a:latin typeface="+mn-ea"/>
              </a:rPr>
              <a:t>Case </a:t>
            </a:r>
            <a:r>
              <a:rPr kumimoji="1" lang="en-US" altLang="ko-Kore-KR" spc="-40" dirty="0">
                <a:highlight>
                  <a:srgbClr val="FFFF00"/>
                </a:highlight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 FR</a:t>
            </a:r>
            <a:r>
              <a:rPr kumimoji="1" lang="en-US" altLang="ko-KR" spc="-40" baseline="-25000" dirty="0">
                <a:latin typeface="+mn-ea"/>
              </a:rPr>
              <a:t>11</a:t>
            </a:r>
            <a:r>
              <a:rPr kumimoji="1" lang="en-US" altLang="ko-KR" spc="-40" dirty="0">
                <a:latin typeface="+mn-ea"/>
              </a:rPr>
              <a:t> &amp; FR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R" spc="-40" dirty="0">
                <a:latin typeface="+mn-ea"/>
              </a:rPr>
              <a:t> : DP</a:t>
            </a:r>
            <a:r>
              <a:rPr kumimoji="1" lang="en-US" altLang="ko-KR" spc="-40" baseline="-25000" dirty="0">
                <a:latin typeface="+mn-ea"/>
              </a:rPr>
              <a:t>11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오히려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DP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관계에서의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iteration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을 야기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R" spc="-40" dirty="0">
                <a:highlight>
                  <a:srgbClr val="FF0000"/>
                </a:highlight>
                <a:latin typeface="+mn-ea"/>
              </a:rPr>
              <a:t>Case 2</a:t>
            </a:r>
            <a:r>
              <a:rPr kumimoji="1" lang="en-US" altLang="ko-KR" spc="-40" dirty="0">
                <a:latin typeface="+mn-ea"/>
              </a:rPr>
              <a:t>) FR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&amp; FR</a:t>
            </a:r>
            <a:r>
              <a:rPr kumimoji="1" lang="en-US" altLang="ko-KR" spc="-40" baseline="-25000" dirty="0">
                <a:latin typeface="+mn-ea"/>
              </a:rPr>
              <a:t>21 </a:t>
            </a:r>
            <a:r>
              <a:rPr kumimoji="1" lang="en-US" altLang="ko-KR" spc="-40" dirty="0">
                <a:latin typeface="+mn-ea"/>
              </a:rPr>
              <a:t>: 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고려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iteration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야기</a:t>
            </a:r>
            <a:endParaRPr kumimoji="1" lang="en-US" altLang="ko-KR" spc="-40" dirty="0">
              <a:latin typeface="+mn-ea"/>
              <a:sym typeface="Wingdings" pitchFamily="2" charset="2"/>
            </a:endParaRPr>
          </a:p>
          <a:p>
            <a:pPr algn="l"/>
            <a:br>
              <a:rPr kumimoji="1" lang="en-US" altLang="ko-KR" spc="-40" baseline="-25000" dirty="0">
                <a:latin typeface="+mn-ea"/>
                <a:sym typeface="Wingdings" pitchFamily="2" charset="2"/>
              </a:rPr>
            </a:br>
            <a:endParaRPr kumimoji="1" lang="en-US" altLang="ko-KR" spc="-40" baseline="-25000" dirty="0">
              <a:latin typeface="+mn-ea"/>
              <a:sym typeface="Wingdings" pitchFamily="2" charset="2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Case 3) x , y : indirect path</a:t>
            </a:r>
            <a:r>
              <a:rPr kumimoji="1" lang="ko-KR" altLang="en-US" spc="-40" dirty="0">
                <a:latin typeface="+mn-ea"/>
              </a:rPr>
              <a:t>에서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ko-KR" altLang="en-US" spc="-40" dirty="0">
                <a:latin typeface="+mn-ea"/>
              </a:rPr>
              <a:t>같은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ko-KR" altLang="en-US" spc="-40" dirty="0">
                <a:latin typeface="+mn-ea"/>
              </a:rPr>
              <a:t>을 공유하나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ko-KR" altLang="en-US" spc="-40" dirty="0">
                <a:latin typeface="+mn-ea"/>
              </a:rPr>
              <a:t>다른 방향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부호의 차이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en-US" altLang="ko-KR" spc="-40" baseline="-25000" dirty="0">
              <a:latin typeface="+mn-ea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Case 4) a, b : indirect path</a:t>
            </a:r>
            <a:r>
              <a:rPr kumimoji="1" lang="ko-KR" altLang="en-US" spc="-40" dirty="0">
                <a:latin typeface="+mn-ea"/>
              </a:rPr>
              <a:t>에서의 </a:t>
            </a:r>
            <a:r>
              <a:rPr kumimoji="1" lang="en-US" altLang="ko-KR" spc="-40" dirty="0">
                <a:latin typeface="+mn-ea"/>
              </a:rPr>
              <a:t>synergy</a:t>
            </a:r>
            <a:r>
              <a:rPr kumimoji="1" lang="ko-KR" altLang="en-US" spc="-40" dirty="0">
                <a:latin typeface="+mn-ea"/>
              </a:rPr>
              <a:t>로 인해 </a:t>
            </a:r>
            <a:r>
              <a:rPr kumimoji="1" lang="en-US" altLang="ko-KR" spc="-40" dirty="0">
                <a:latin typeface="+mn-ea"/>
              </a:rPr>
              <a:t>duration </a:t>
            </a:r>
            <a:r>
              <a:rPr kumimoji="1" lang="ko-KR" altLang="en-US" spc="-40" dirty="0">
                <a:latin typeface="+mn-ea"/>
              </a:rPr>
              <a:t>감소</a:t>
            </a:r>
            <a:endParaRPr kumimoji="1" lang="en-US" altLang="ko-KR" spc="-40" baseline="-25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73AD0-2840-6DBA-D890-31ECF0933A75}"/>
              </a:ext>
            </a:extLst>
          </p:cNvPr>
          <p:cNvSpPr txBox="1"/>
          <p:nvPr/>
        </p:nvSpPr>
        <p:spPr>
          <a:xfrm>
            <a:off x="395969" y="3958255"/>
            <a:ext cx="12348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flow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A792F-7DB5-83C6-F83F-37B1FCF29063}"/>
              </a:ext>
            </a:extLst>
          </p:cNvPr>
          <p:cNvSpPr/>
          <p:nvPr/>
        </p:nvSpPr>
        <p:spPr>
          <a:xfrm>
            <a:off x="1436916" y="2002973"/>
            <a:ext cx="1079863" cy="627019"/>
          </a:xfrm>
          <a:prstGeom prst="rect">
            <a:avLst/>
          </a:prstGeom>
          <a:solidFill>
            <a:srgbClr val="C00000">
              <a:alpha val="2036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D6511B-EB2F-5EF0-C2DA-9B5D292581A6}"/>
              </a:ext>
            </a:extLst>
          </p:cNvPr>
          <p:cNvSpPr/>
          <p:nvPr/>
        </p:nvSpPr>
        <p:spPr>
          <a:xfrm>
            <a:off x="1090929" y="1808525"/>
            <a:ext cx="1079863" cy="627019"/>
          </a:xfrm>
          <a:prstGeom prst="rect">
            <a:avLst/>
          </a:prstGeom>
          <a:solidFill>
            <a:srgbClr val="FFFF00">
              <a:alpha val="2036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44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최종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32CC-A8B8-A8E5-6B2F-04B4EDE025C3}"/>
              </a:ext>
            </a:extLst>
          </p:cNvPr>
          <p:cNvSpPr txBox="1"/>
          <p:nvPr/>
        </p:nvSpPr>
        <p:spPr>
          <a:xfrm>
            <a:off x="781050" y="914827"/>
            <a:ext cx="8001000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0) FR</a:t>
            </a:r>
            <a:r>
              <a:rPr kumimoji="1" lang="ko-KR" altLang="en-US" sz="2400" spc="-40" dirty="0">
                <a:latin typeface="+mn-ea"/>
              </a:rPr>
              <a:t>을 처리할 수 있는 다수의 </a:t>
            </a:r>
            <a:r>
              <a:rPr kumimoji="1" lang="en-US" altLang="ko-KR" sz="2400" spc="-40" dirty="0">
                <a:latin typeface="+mn-ea"/>
              </a:rPr>
              <a:t>DP options</a:t>
            </a:r>
            <a:r>
              <a:rPr kumimoji="1" lang="ko-KR" altLang="en-US" sz="2400" spc="-40" dirty="0">
                <a:latin typeface="+mn-ea"/>
              </a:rPr>
              <a:t> 존재</a:t>
            </a:r>
            <a:endParaRPr kumimoji="1" lang="en-US" altLang="ko-KR" sz="2400" spc="-40" dirty="0">
              <a:latin typeface="+mn-ea"/>
            </a:endParaRPr>
          </a:p>
          <a:p>
            <a:pPr algn="l"/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1) </a:t>
            </a:r>
            <a:r>
              <a:rPr kumimoji="1" lang="en-US" altLang="ko-Kore-KR" sz="2400" spc="-40" dirty="0">
                <a:latin typeface="+mn-ea"/>
              </a:rPr>
              <a:t>DP (parameter)</a:t>
            </a:r>
            <a:r>
              <a:rPr kumimoji="1" lang="ko-Kore-KR" altLang="en-US" sz="2400" spc="-40" dirty="0">
                <a:latin typeface="+mn-ea"/>
              </a:rPr>
              <a:t>의 관계들을 바탕으로하여</a:t>
            </a:r>
            <a:endParaRPr kumimoji="1" lang="en-US" altLang="ko-Kore-KR" sz="2400" spc="-40" dirty="0">
              <a:latin typeface="+mn-ea"/>
            </a:endParaRP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2)</a:t>
            </a:r>
            <a:r>
              <a:rPr kumimoji="1" lang="ko-Kore-KR" altLang="en-US" sz="2400" spc="-40" dirty="0">
                <a:latin typeface="+mn-ea"/>
              </a:rPr>
              <a:t> 다중 </a:t>
            </a:r>
            <a:r>
              <a:rPr kumimoji="1" lang="en-US" altLang="ko-Kore-KR" sz="2400" spc="-40" dirty="0">
                <a:latin typeface="+mn-ea"/>
              </a:rPr>
              <a:t>F</a:t>
            </a:r>
            <a:r>
              <a:rPr kumimoji="1" lang="en-US" altLang="ko-KR" sz="2400" spc="-40" dirty="0">
                <a:latin typeface="+mn-ea"/>
              </a:rPr>
              <a:t>R</a:t>
            </a:r>
            <a:r>
              <a:rPr kumimoji="1" lang="ko-KR" altLang="en-US" sz="2400" spc="-40" dirty="0">
                <a:latin typeface="+mn-ea"/>
              </a:rPr>
              <a:t>을 고려하여</a:t>
            </a:r>
            <a:r>
              <a:rPr kumimoji="1" lang="en-US" altLang="ko-KR" sz="2400" spc="-40" dirty="0">
                <a:latin typeface="+mn-ea"/>
              </a:rPr>
              <a:t>, </a:t>
            </a:r>
            <a:r>
              <a:rPr kumimoji="1" lang="ko-KR" altLang="en-US" sz="2400" spc="-40" dirty="0">
                <a:latin typeface="+mn-ea"/>
              </a:rPr>
              <a:t>각 </a:t>
            </a:r>
            <a:r>
              <a:rPr kumimoji="1" lang="en-US" altLang="ko-KR" sz="2400" spc="-40" dirty="0">
                <a:latin typeface="+mn-ea"/>
              </a:rPr>
              <a:t>FR</a:t>
            </a:r>
            <a:r>
              <a:rPr kumimoji="1" lang="ko-KR" altLang="en-US" sz="2400" spc="-40" dirty="0">
                <a:latin typeface="+mn-ea"/>
              </a:rPr>
              <a:t>별 설계변경옵션을 선택</a:t>
            </a:r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ko-KR" altLang="en-US" sz="2400" spc="-40" dirty="0">
                <a:latin typeface="+mn-ea"/>
              </a:rPr>
              <a:t>    </a:t>
            </a:r>
            <a:r>
              <a:rPr kumimoji="1" lang="en-US" altLang="ko-KR" sz="2400" spc="-40" dirty="0">
                <a:latin typeface="+mn-ea"/>
              </a:rPr>
              <a:t>[grouping / sequencing]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	ex) </a:t>
            </a:r>
            <a:r>
              <a:rPr kumimoji="1" lang="ko-Kore-KR" altLang="en-US" sz="2400" spc="-40" dirty="0">
                <a:latin typeface="+mn-ea"/>
              </a:rPr>
              <a:t>여러 </a:t>
            </a:r>
            <a:r>
              <a:rPr kumimoji="1" lang="en-US" altLang="ko-Kore-KR" sz="2400" spc="-40" dirty="0">
                <a:latin typeface="+mn-ea"/>
              </a:rPr>
              <a:t>FR</a:t>
            </a:r>
            <a:r>
              <a:rPr kumimoji="1" lang="ko-Kore-KR" altLang="en-US" sz="2400" spc="-40" dirty="0">
                <a:latin typeface="+mn-ea"/>
              </a:rPr>
              <a:t>의 </a:t>
            </a:r>
            <a:r>
              <a:rPr kumimoji="1" lang="en-US" altLang="ko-Kore-KR" sz="2400" spc="-40" dirty="0">
                <a:latin typeface="+mn-ea"/>
              </a:rPr>
              <a:t>conflict (DP) vs synergy.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 ex) </a:t>
            </a:r>
            <a:r>
              <a:rPr kumimoji="1" lang="ko-Kore-KR" altLang="en-US" sz="2400" spc="-40" dirty="0">
                <a:latin typeface="+mn-ea"/>
              </a:rPr>
              <a:t> 앞단의 결과가 뒷단의 </a:t>
            </a:r>
            <a:r>
              <a:rPr kumimoji="1" lang="en-US" altLang="ko-Kore-KR" sz="2400" spc="-40" dirty="0">
                <a:latin typeface="+mn-ea"/>
              </a:rPr>
              <a:t>input</a:t>
            </a: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3) </a:t>
            </a:r>
            <a:r>
              <a:rPr kumimoji="1" lang="ko-KR" altLang="en-US" sz="2400" spc="-40" dirty="0">
                <a:latin typeface="+mn-ea"/>
              </a:rPr>
              <a:t>보여줄 수 있는 </a:t>
            </a:r>
            <a:r>
              <a:rPr kumimoji="1" lang="en-US" altLang="ko-KR" sz="2400" spc="-40" dirty="0">
                <a:latin typeface="+mn-ea"/>
              </a:rPr>
              <a:t>output</a:t>
            </a:r>
            <a:r>
              <a:rPr kumimoji="1" lang="ko-KR" altLang="en-US" sz="2400" spc="-40" dirty="0">
                <a:latin typeface="+mn-ea"/>
              </a:rPr>
              <a:t>은</a:t>
            </a:r>
            <a:r>
              <a:rPr kumimoji="1" lang="en-US" altLang="ko-KR" sz="2400" spc="-40" dirty="0">
                <a:latin typeface="+mn-ea"/>
              </a:rPr>
              <a:t>?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rework duration </a:t>
            </a:r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줄이기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Cost </a:t>
            </a:r>
            <a:r>
              <a:rPr kumimoji="1" lang="ko-Kore-KR" altLang="en-US" sz="2400" spc="-40" dirty="0">
                <a:latin typeface="+mn-ea"/>
              </a:rPr>
              <a:t>최소</a:t>
            </a:r>
            <a:r>
              <a:rPr kumimoji="1" lang="en-US" altLang="ko-Kore-KR" sz="2400" spc="-40" dirty="0">
                <a:latin typeface="+mn-ea"/>
              </a:rPr>
              <a:t> 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Iteration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   - Number of redesigned component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ko-Kore-KR" altLang="en-US" sz="2400" spc="-40" dirty="0">
                <a:latin typeface="+mn-ea"/>
              </a:rPr>
              <a:t>   </a:t>
            </a:r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</a:rPr>
              <a:t>design effort </a:t>
            </a:r>
            <a:r>
              <a:rPr kumimoji="1" lang="ko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23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747728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730236" y="1105688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48774" y="3582932"/>
            <a:ext cx="5151571" cy="2948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B6AB93-FE5C-BF45-C7C7-549124FC2885}"/>
              </a:ext>
            </a:extLst>
          </p:cNvPr>
          <p:cNvSpPr txBox="1"/>
          <p:nvPr/>
        </p:nvSpPr>
        <p:spPr>
          <a:xfrm>
            <a:off x="763944" y="1725259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32999-7E66-7D53-83D7-C97A20392E33}"/>
              </a:ext>
            </a:extLst>
          </p:cNvPr>
          <p:cNvSpPr txBox="1"/>
          <p:nvPr/>
        </p:nvSpPr>
        <p:spPr>
          <a:xfrm>
            <a:off x="1945902" y="1772910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021925-2CF2-1742-F2A4-C719248C3271}"/>
              </a:ext>
            </a:extLst>
          </p:cNvPr>
          <p:cNvSpPr txBox="1"/>
          <p:nvPr/>
        </p:nvSpPr>
        <p:spPr>
          <a:xfrm>
            <a:off x="3207367" y="162970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E79346-2BBA-6F74-53C3-7CC1905AD229}"/>
              </a:ext>
            </a:extLst>
          </p:cNvPr>
          <p:cNvSpPr txBox="1"/>
          <p:nvPr/>
        </p:nvSpPr>
        <p:spPr>
          <a:xfrm>
            <a:off x="739323" y="35621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CAE58A-27E4-C63E-3137-29B8FD2A2BE7}"/>
              </a:ext>
            </a:extLst>
          </p:cNvPr>
          <p:cNvSpPr txBox="1"/>
          <p:nvPr/>
        </p:nvSpPr>
        <p:spPr>
          <a:xfrm>
            <a:off x="1925546" y="35567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B8B446-A342-1382-22D3-9262B18BC38F}"/>
              </a:ext>
            </a:extLst>
          </p:cNvPr>
          <p:cNvSpPr txBox="1"/>
          <p:nvPr/>
        </p:nvSpPr>
        <p:spPr>
          <a:xfrm>
            <a:off x="3204100" y="34390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43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42078C6-AF9B-6EE6-2D81-D1BD028EDC84}"/>
              </a:ext>
            </a:extLst>
          </p:cNvPr>
          <p:cNvSpPr txBox="1"/>
          <p:nvPr/>
        </p:nvSpPr>
        <p:spPr>
          <a:xfrm>
            <a:off x="757104" y="5126323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24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5320A0-E905-68D3-0EF5-A09671D46C49}"/>
              </a:ext>
            </a:extLst>
          </p:cNvPr>
          <p:cNvSpPr txBox="1"/>
          <p:nvPr/>
        </p:nvSpPr>
        <p:spPr>
          <a:xfrm>
            <a:off x="1939568" y="5334721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6D9D72B-C770-DB2D-7379-5D04B8A78E10}"/>
              </a:ext>
            </a:extLst>
          </p:cNvPr>
          <p:cNvSpPr txBox="1"/>
          <p:nvPr/>
        </p:nvSpPr>
        <p:spPr>
          <a:xfrm>
            <a:off x="3229051" y="52101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2063D04-5737-2A75-9D13-B1ADC326416E}"/>
              </a:ext>
            </a:extLst>
          </p:cNvPr>
          <p:cNvSpPr txBox="1"/>
          <p:nvPr/>
        </p:nvSpPr>
        <p:spPr>
          <a:xfrm>
            <a:off x="2843750" y="1878098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4" name="모서리가 둥근 직사각형 166">
            <a:extLst>
              <a:ext uri="{FF2B5EF4-FFF2-40B4-BE49-F238E27FC236}">
                <a16:creationId xmlns:a16="http://schemas.microsoft.com/office/drawing/2014/main" id="{7BFEC5DB-49B6-3BF3-176A-BFD2A86263E2}"/>
              </a:ext>
            </a:extLst>
          </p:cNvPr>
          <p:cNvSpPr/>
          <p:nvPr/>
        </p:nvSpPr>
        <p:spPr>
          <a:xfrm>
            <a:off x="638952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C0D2F78-E5F4-DB6D-533D-6BFD349A2839}"/>
              </a:ext>
            </a:extLst>
          </p:cNvPr>
          <p:cNvSpPr txBox="1"/>
          <p:nvPr/>
        </p:nvSpPr>
        <p:spPr>
          <a:xfrm>
            <a:off x="667247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모서리가 둥근 직사각형 168">
            <a:extLst>
              <a:ext uri="{FF2B5EF4-FFF2-40B4-BE49-F238E27FC236}">
                <a16:creationId xmlns:a16="http://schemas.microsoft.com/office/drawing/2014/main" id="{83AF8DF3-0A3B-C935-F0F8-D310E8952D60}"/>
              </a:ext>
            </a:extLst>
          </p:cNvPr>
          <p:cNvSpPr/>
          <p:nvPr/>
        </p:nvSpPr>
        <p:spPr>
          <a:xfrm>
            <a:off x="1809185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13094-F7AE-D7F5-81AF-E1967C4DF10D}"/>
              </a:ext>
            </a:extLst>
          </p:cNvPr>
          <p:cNvSpPr txBox="1"/>
          <p:nvPr/>
        </p:nvSpPr>
        <p:spPr>
          <a:xfrm>
            <a:off x="1837480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8" name="모서리가 둥근 직사각형 170">
            <a:extLst>
              <a:ext uri="{FF2B5EF4-FFF2-40B4-BE49-F238E27FC236}">
                <a16:creationId xmlns:a16="http://schemas.microsoft.com/office/drawing/2014/main" id="{780DB301-19DF-2DA2-791D-5724D171F9E0}"/>
              </a:ext>
            </a:extLst>
          </p:cNvPr>
          <p:cNvSpPr/>
          <p:nvPr/>
        </p:nvSpPr>
        <p:spPr>
          <a:xfrm>
            <a:off x="3087759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C0327A8-A733-0EE8-34AB-002D94D9DBB5}"/>
              </a:ext>
            </a:extLst>
          </p:cNvPr>
          <p:cNvSpPr txBox="1"/>
          <p:nvPr/>
        </p:nvSpPr>
        <p:spPr>
          <a:xfrm>
            <a:off x="3116054" y="1331937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0" name="모서리가 둥근 직사각형 172">
            <a:extLst>
              <a:ext uri="{FF2B5EF4-FFF2-40B4-BE49-F238E27FC236}">
                <a16:creationId xmlns:a16="http://schemas.microsoft.com/office/drawing/2014/main" id="{5DD832FA-832F-B0C8-5C89-71BCC18C09A6}"/>
              </a:ext>
            </a:extLst>
          </p:cNvPr>
          <p:cNvSpPr/>
          <p:nvPr/>
        </p:nvSpPr>
        <p:spPr>
          <a:xfrm>
            <a:off x="638953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9FB040-407C-9FD2-9CCB-B08C1B0D20E7}"/>
              </a:ext>
            </a:extLst>
          </p:cNvPr>
          <p:cNvSpPr txBox="1"/>
          <p:nvPr/>
        </p:nvSpPr>
        <p:spPr>
          <a:xfrm>
            <a:off x="667248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모서리가 둥근 직사각형 174">
            <a:extLst>
              <a:ext uri="{FF2B5EF4-FFF2-40B4-BE49-F238E27FC236}">
                <a16:creationId xmlns:a16="http://schemas.microsoft.com/office/drawing/2014/main" id="{959AE1FA-8ED3-6E4B-6976-006BFBAFEF27}"/>
              </a:ext>
            </a:extLst>
          </p:cNvPr>
          <p:cNvSpPr/>
          <p:nvPr/>
        </p:nvSpPr>
        <p:spPr>
          <a:xfrm>
            <a:off x="1809186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CD6445-9FB5-F795-0CC9-ACF01AEBA749}"/>
              </a:ext>
            </a:extLst>
          </p:cNvPr>
          <p:cNvSpPr txBox="1"/>
          <p:nvPr/>
        </p:nvSpPr>
        <p:spPr>
          <a:xfrm>
            <a:off x="1837481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4" name="모서리가 둥근 직사각형 176">
            <a:extLst>
              <a:ext uri="{FF2B5EF4-FFF2-40B4-BE49-F238E27FC236}">
                <a16:creationId xmlns:a16="http://schemas.microsoft.com/office/drawing/2014/main" id="{026BA583-1CE0-1F31-5824-0C09BF4B81B7}"/>
              </a:ext>
            </a:extLst>
          </p:cNvPr>
          <p:cNvSpPr/>
          <p:nvPr/>
        </p:nvSpPr>
        <p:spPr>
          <a:xfrm>
            <a:off x="3084492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57B171-1015-A950-2501-80D6B057AF5B}"/>
              </a:ext>
            </a:extLst>
          </p:cNvPr>
          <p:cNvSpPr txBox="1"/>
          <p:nvPr/>
        </p:nvSpPr>
        <p:spPr>
          <a:xfrm>
            <a:off x="3112787" y="3085511"/>
            <a:ext cx="88069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49740-8611-2A00-0A48-1A83D3DD8EA0}"/>
              </a:ext>
            </a:extLst>
          </p:cNvPr>
          <p:cNvSpPr txBox="1"/>
          <p:nvPr/>
        </p:nvSpPr>
        <p:spPr>
          <a:xfrm>
            <a:off x="2843751" y="5415994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7" name="모서리가 둥근 직사각형 179">
            <a:extLst>
              <a:ext uri="{FF2B5EF4-FFF2-40B4-BE49-F238E27FC236}">
                <a16:creationId xmlns:a16="http://schemas.microsoft.com/office/drawing/2014/main" id="{FD561709-7B7B-EC4F-2485-84A37647116A}"/>
              </a:ext>
            </a:extLst>
          </p:cNvPr>
          <p:cNvSpPr/>
          <p:nvPr/>
        </p:nvSpPr>
        <p:spPr>
          <a:xfrm>
            <a:off x="638953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593F12-EEE0-AB53-3A68-6882E180C3D8}"/>
              </a:ext>
            </a:extLst>
          </p:cNvPr>
          <p:cNvSpPr txBox="1"/>
          <p:nvPr/>
        </p:nvSpPr>
        <p:spPr>
          <a:xfrm>
            <a:off x="667248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9" name="모서리가 둥근 직사각형 181">
            <a:extLst>
              <a:ext uri="{FF2B5EF4-FFF2-40B4-BE49-F238E27FC236}">
                <a16:creationId xmlns:a16="http://schemas.microsoft.com/office/drawing/2014/main" id="{2ED50976-E95B-AD1A-12DA-7A74532EDF8A}"/>
              </a:ext>
            </a:extLst>
          </p:cNvPr>
          <p:cNvSpPr/>
          <p:nvPr/>
        </p:nvSpPr>
        <p:spPr>
          <a:xfrm>
            <a:off x="1809186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618BDE5-2BAA-B890-1FE7-9BEBCC2E1FD5}"/>
              </a:ext>
            </a:extLst>
          </p:cNvPr>
          <p:cNvSpPr txBox="1"/>
          <p:nvPr/>
        </p:nvSpPr>
        <p:spPr>
          <a:xfrm>
            <a:off x="1837481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0604BA3C-A33F-DEE1-BCC3-44FB52ED87A4}"/>
              </a:ext>
            </a:extLst>
          </p:cNvPr>
          <p:cNvSpPr/>
          <p:nvPr/>
        </p:nvSpPr>
        <p:spPr>
          <a:xfrm>
            <a:off x="3084492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340D6C7-FFCC-256E-D3F0-512C77A42F27}"/>
              </a:ext>
            </a:extLst>
          </p:cNvPr>
          <p:cNvSpPr txBox="1"/>
          <p:nvPr/>
        </p:nvSpPr>
        <p:spPr>
          <a:xfrm>
            <a:off x="3112787" y="4841258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313235A-FCE0-4FA6-4427-C824A19F6BCB}"/>
              </a:ext>
            </a:extLst>
          </p:cNvPr>
          <p:cNvSpPr txBox="1"/>
          <p:nvPr/>
        </p:nvSpPr>
        <p:spPr>
          <a:xfrm>
            <a:off x="2843751" y="3619941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B9FCD1-CBA3-BB22-9265-F0144831716B}"/>
              </a:ext>
            </a:extLst>
          </p:cNvPr>
          <p:cNvSpPr txBox="1"/>
          <p:nvPr/>
        </p:nvSpPr>
        <p:spPr>
          <a:xfrm rot="7308287">
            <a:off x="2918635" y="1001823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68B8A8-3259-5A3A-1453-D8A8A69DD977}"/>
              </a:ext>
            </a:extLst>
          </p:cNvPr>
          <p:cNvSpPr txBox="1"/>
          <p:nvPr/>
        </p:nvSpPr>
        <p:spPr>
          <a:xfrm rot="7308287">
            <a:off x="1626938" y="2852601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A2958BE-3496-3102-84E3-92E6D913A074}"/>
              </a:ext>
            </a:extLst>
          </p:cNvPr>
          <p:cNvSpPr txBox="1"/>
          <p:nvPr/>
        </p:nvSpPr>
        <p:spPr>
          <a:xfrm rot="7308287">
            <a:off x="2897083" y="4579876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7" name="모서리가 둥근 직사각형 191">
            <a:extLst>
              <a:ext uri="{FF2B5EF4-FFF2-40B4-BE49-F238E27FC236}">
                <a16:creationId xmlns:a16="http://schemas.microsoft.com/office/drawing/2014/main" id="{B8551695-FA17-8C2F-CD58-4ECDEFF533C5}"/>
              </a:ext>
            </a:extLst>
          </p:cNvPr>
          <p:cNvSpPr/>
          <p:nvPr/>
        </p:nvSpPr>
        <p:spPr>
          <a:xfrm>
            <a:off x="213977" y="1162495"/>
            <a:ext cx="3875146" cy="1591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863FB-C98A-9B21-DF93-92E12951720F}"/>
              </a:ext>
            </a:extLst>
          </p:cNvPr>
          <p:cNvSpPr txBox="1"/>
          <p:nvPr/>
        </p:nvSpPr>
        <p:spPr>
          <a:xfrm>
            <a:off x="77423" y="1699661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29" name="모서리가 둥근 직사각형 192">
            <a:extLst>
              <a:ext uri="{FF2B5EF4-FFF2-40B4-BE49-F238E27FC236}">
                <a16:creationId xmlns:a16="http://schemas.microsoft.com/office/drawing/2014/main" id="{7CD00A4D-D8E7-2553-850A-FFEC2AF3FBDC}"/>
              </a:ext>
            </a:extLst>
          </p:cNvPr>
          <p:cNvSpPr/>
          <p:nvPr/>
        </p:nvSpPr>
        <p:spPr>
          <a:xfrm>
            <a:off x="213978" y="2958533"/>
            <a:ext cx="3875146" cy="156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모서리가 둥근 직사각형 193">
            <a:extLst>
              <a:ext uri="{FF2B5EF4-FFF2-40B4-BE49-F238E27FC236}">
                <a16:creationId xmlns:a16="http://schemas.microsoft.com/office/drawing/2014/main" id="{58BA0482-0FEC-9ED5-6AF3-FA818E2B1B7E}"/>
              </a:ext>
            </a:extLst>
          </p:cNvPr>
          <p:cNvSpPr/>
          <p:nvPr/>
        </p:nvSpPr>
        <p:spPr>
          <a:xfrm>
            <a:off x="213979" y="4719956"/>
            <a:ext cx="3968999" cy="1543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F4D8E6-EB82-82C4-FA92-70C55C63047C}"/>
              </a:ext>
            </a:extLst>
          </p:cNvPr>
          <p:cNvSpPr txBox="1"/>
          <p:nvPr/>
        </p:nvSpPr>
        <p:spPr>
          <a:xfrm>
            <a:off x="77424" y="351945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B4900-387C-B9D8-AA5C-A3CB8E218E1F}"/>
              </a:ext>
            </a:extLst>
          </p:cNvPr>
          <p:cNvSpPr txBox="1"/>
          <p:nvPr/>
        </p:nvSpPr>
        <p:spPr>
          <a:xfrm>
            <a:off x="78464" y="531016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3CFC-E8C9-98EB-B2F5-1831408ADB2D}"/>
              </a:ext>
            </a:extLst>
          </p:cNvPr>
          <p:cNvSpPr txBox="1"/>
          <p:nvPr/>
        </p:nvSpPr>
        <p:spPr>
          <a:xfrm>
            <a:off x="792082" y="759308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96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622334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602983" y="1100817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2722039" y="2078159"/>
            <a:ext cx="2695247" cy="2092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D5DC68-55BB-D5F2-B9EE-B96F15976641}"/>
              </a:ext>
            </a:extLst>
          </p:cNvPr>
          <p:cNvSpPr txBox="1"/>
          <p:nvPr/>
        </p:nvSpPr>
        <p:spPr>
          <a:xfrm rot="5400000">
            <a:off x="-778523" y="1948259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5CD9DA99-5A55-83DC-42AE-5AB4B71B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66" y="454847"/>
            <a:ext cx="2357576" cy="3101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A162F-DD24-FA85-6864-3DAC243EF82D}"/>
              </a:ext>
            </a:extLst>
          </p:cNvPr>
          <p:cNvSpPr txBox="1"/>
          <p:nvPr/>
        </p:nvSpPr>
        <p:spPr>
          <a:xfrm>
            <a:off x="487381" y="47134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6" name="삼각형 148">
            <a:extLst>
              <a:ext uri="{FF2B5EF4-FFF2-40B4-BE49-F238E27FC236}">
                <a16:creationId xmlns:a16="http://schemas.microsoft.com/office/drawing/2014/main" id="{9F2789C9-984F-4647-8119-2478AC39571D}"/>
              </a:ext>
            </a:extLst>
          </p:cNvPr>
          <p:cNvSpPr/>
          <p:nvPr/>
        </p:nvSpPr>
        <p:spPr>
          <a:xfrm rot="16200000">
            <a:off x="3077347" y="5074685"/>
            <a:ext cx="2702935" cy="1579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ADC34-46FC-BF5E-45C1-96D206E679EA}"/>
              </a:ext>
            </a:extLst>
          </p:cNvPr>
          <p:cNvSpPr txBox="1"/>
          <p:nvPr/>
        </p:nvSpPr>
        <p:spPr>
          <a:xfrm>
            <a:off x="256617" y="6139658"/>
            <a:ext cx="39469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en-US" sz="2000" spc="-40" dirty="0">
                <a:latin typeface="+mn-ea"/>
              </a:rPr>
              <a:t>Calculate </a:t>
            </a:r>
            <a:r>
              <a:rPr kumimoji="1" lang="en-US" altLang="en-US" sz="2000" b="1" spc="-40" dirty="0">
                <a:latin typeface="+mn-ea"/>
              </a:rPr>
              <a:t>total duration </a:t>
            </a:r>
            <a:endParaRPr kumimoji="1" lang="ko-Kore-KR" altLang="en-US" sz="2000" b="1" spc="-4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E95195-EF5C-9785-1EC0-06F44C6735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88" b="12964"/>
          <a:stretch/>
        </p:blipFill>
        <p:spPr>
          <a:xfrm>
            <a:off x="214525" y="4184763"/>
            <a:ext cx="3940862" cy="1871699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532F8F17-7725-EA68-E1E5-247B59E11BF4}"/>
              </a:ext>
            </a:extLst>
          </p:cNvPr>
          <p:cNvSpPr/>
          <p:nvPr/>
        </p:nvSpPr>
        <p:spPr>
          <a:xfrm>
            <a:off x="3233790" y="2362625"/>
            <a:ext cx="2157024" cy="2418537"/>
          </a:xfrm>
          <a:prstGeom prst="circularArrow">
            <a:avLst>
              <a:gd name="adj1" fmla="val 9614"/>
              <a:gd name="adj2" fmla="val 1142319"/>
              <a:gd name="adj3" fmla="val 7678529"/>
              <a:gd name="adj4" fmla="val 10800000"/>
              <a:gd name="adj5" fmla="val 12500"/>
            </a:avLst>
          </a:prstGeom>
          <a:solidFill>
            <a:schemeClr val="bg1">
              <a:lumMod val="6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B31E5-1C26-7D06-393C-8EBE3C568C3E}"/>
              </a:ext>
            </a:extLst>
          </p:cNvPr>
          <p:cNvSpPr txBox="1"/>
          <p:nvPr/>
        </p:nvSpPr>
        <p:spPr>
          <a:xfrm>
            <a:off x="888650" y="6625850"/>
            <a:ext cx="39469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b="1" spc="-40" dirty="0">
                <a:solidFill>
                  <a:schemeClr val="bg1"/>
                </a:solidFill>
                <a:latin typeface="+mn-ea"/>
              </a:rPr>
              <a:t>마지막 비교할 수 있는 지표는</a:t>
            </a:r>
            <a:r>
              <a:rPr kumimoji="1" lang="en-US" altLang="ko-KR" b="1" spc="-40" dirty="0">
                <a:solidFill>
                  <a:schemeClr val="bg1"/>
                </a:solidFill>
                <a:latin typeface="+mn-ea"/>
              </a:rPr>
              <a:t>?</a:t>
            </a:r>
            <a:endParaRPr kumimoji="1" lang="ko-Kore-KR" altLang="en-US" b="1" spc="-4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8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4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B4C21BE-86D3-D181-7611-071852FB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30365"/>
              </p:ext>
            </p:extLst>
          </p:nvPr>
        </p:nvGraphicFramePr>
        <p:xfrm>
          <a:off x="199497" y="3293315"/>
          <a:ext cx="6411843" cy="3146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452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97767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0323" marR="70323" marT="35161" marB="3516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8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519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51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3571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785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그림 127">
            <a:extLst>
              <a:ext uri="{FF2B5EF4-FFF2-40B4-BE49-F238E27FC236}">
                <a16:creationId xmlns:a16="http://schemas.microsoft.com/office/drawing/2014/main" id="{061E5689-DF23-876C-EAE6-588CAB2C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00" y="3401560"/>
            <a:ext cx="2315370" cy="226690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6850932" y="6013725"/>
            <a:ext cx="14266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-1≤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560303"/>
            <a:ext cx="5730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latin typeface="+mn-ea"/>
              </a:rPr>
              <a:t>FR</a:t>
            </a:r>
            <a:r>
              <a:rPr kumimoji="1" lang="en-US" altLang="ko-Kore-KR" sz="2800" spc="-40" baseline="-25000" dirty="0">
                <a:latin typeface="+mn-ea"/>
              </a:rPr>
              <a:t>1</a:t>
            </a:r>
            <a:endParaRPr kumimoji="1" lang="ko-Kore-KR" altLang="en-US" sz="32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686635" y="833808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424572" y="833808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5053357" y="833808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781806" y="1554361"/>
            <a:ext cx="108709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511186" y="1708252"/>
            <a:ext cx="10870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13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5243186" y="1400473"/>
            <a:ext cx="108709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000" spc="-40" dirty="0">
                <a:latin typeface="+mn-ea"/>
              </a:rPr>
              <a:t>DP</a:t>
            </a:r>
            <a:r>
              <a:rPr kumimoji="1" lang="en-US" altLang="ko-Kore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65E755-7202-7C8A-18D5-D4B1D64AAE00}"/>
              </a:ext>
            </a:extLst>
          </p:cNvPr>
          <p:cNvSpPr txBox="1"/>
          <p:nvPr/>
        </p:nvSpPr>
        <p:spPr>
          <a:xfrm>
            <a:off x="7006066" y="1647802"/>
            <a:ext cx="17293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Choose one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165085" y="2727865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3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807814" y="3230550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endParaRPr kumimoji="1" lang="en-US" altLang="ko-Kore-KR" sz="2000" b="1" i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-14261" y="312774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313876" y="5412810"/>
            <a:ext cx="303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6641665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3811187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Case study (Hybrid Bike)</a:t>
            </a:r>
            <a:endParaRPr lang="ko-KR" altLang="en-US" sz="28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778676" y="3678893"/>
            <a:ext cx="83151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0A8A51DC-CBF0-3998-F539-3548020809BB}"/>
              </a:ext>
            </a:extLst>
          </p:cNvPr>
          <p:cNvCxnSpPr>
            <a:cxnSpLocks/>
          </p:cNvCxnSpPr>
          <p:nvPr/>
        </p:nvCxnSpPr>
        <p:spPr>
          <a:xfrm>
            <a:off x="824548" y="4994637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9C73BB-7E92-E98D-8686-38766D5E87A5}"/>
              </a:ext>
            </a:extLst>
          </p:cNvPr>
          <p:cNvSpPr txBox="1"/>
          <p:nvPr/>
        </p:nvSpPr>
        <p:spPr>
          <a:xfrm>
            <a:off x="116180" y="1128194"/>
            <a:ext cx="1120486" cy="1573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조향성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7030A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안전성 </a:t>
            </a: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00B05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00B050"/>
                </a:solidFill>
                <a:latin typeface="+mn-ea"/>
              </a:rPr>
              <a:t>가속도</a:t>
            </a:r>
            <a:endParaRPr kumimoji="1" lang="en-US" altLang="ko-Kore-KR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47840B-0460-53C9-5D87-851FA916270B}"/>
              </a:ext>
            </a:extLst>
          </p:cNvPr>
          <p:cNvSpPr txBox="1"/>
          <p:nvPr/>
        </p:nvSpPr>
        <p:spPr>
          <a:xfrm>
            <a:off x="1219148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(1)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0D574-BCFB-4287-AE82-FBE4E4D85D86}"/>
              </a:ext>
            </a:extLst>
          </p:cNvPr>
          <p:cNvSpPr txBox="1"/>
          <p:nvPr/>
        </p:nvSpPr>
        <p:spPr>
          <a:xfrm>
            <a:off x="4413878" y="458304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62ECC-4239-3672-C4BA-13CF0ED7C76F}"/>
              </a:ext>
            </a:extLst>
          </p:cNvPr>
          <p:cNvSpPr txBox="1"/>
          <p:nvPr/>
        </p:nvSpPr>
        <p:spPr>
          <a:xfrm>
            <a:off x="5774958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278F1-378D-4EBC-1493-396AD0C6DA7F}"/>
              </a:ext>
            </a:extLst>
          </p:cNvPr>
          <p:cNvSpPr txBox="1"/>
          <p:nvPr/>
        </p:nvSpPr>
        <p:spPr>
          <a:xfrm>
            <a:off x="7399244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837E3-897D-FCD4-A43E-669634C4AE28}"/>
              </a:ext>
            </a:extLst>
          </p:cNvPr>
          <p:cNvSpPr txBox="1"/>
          <p:nvPr/>
        </p:nvSpPr>
        <p:spPr>
          <a:xfrm>
            <a:off x="8538070" y="458304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610F9DC-B98A-7E7A-6E96-B047C484DDE2}"/>
              </a:ext>
            </a:extLst>
          </p:cNvPr>
          <p:cNvCxnSpPr>
            <a:cxnSpLocks/>
          </p:cNvCxnSpPr>
          <p:nvPr/>
        </p:nvCxnSpPr>
        <p:spPr>
          <a:xfrm flipH="1" flipV="1">
            <a:off x="3750882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7F306E-AF2B-6606-EF7A-DE9EBDFC6C11}"/>
              </a:ext>
            </a:extLst>
          </p:cNvPr>
          <p:cNvSpPr txBox="1"/>
          <p:nvPr/>
        </p:nvSpPr>
        <p:spPr>
          <a:xfrm>
            <a:off x="4886051" y="3230550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7030A0"/>
                </a:solidFill>
                <a:latin typeface="+mn-ea"/>
              </a:rPr>
              <a:t>2</a:t>
            </a:r>
            <a:endParaRPr kumimoji="1" lang="en-US" altLang="ko-Kore-KR" sz="2000" b="1" i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46ACD-D315-F1A1-DEF8-87E8ABF979C6}"/>
              </a:ext>
            </a:extLst>
          </p:cNvPr>
          <p:cNvSpPr txBox="1"/>
          <p:nvPr/>
        </p:nvSpPr>
        <p:spPr>
          <a:xfrm>
            <a:off x="7651450" y="3230550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00B05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00B050"/>
                </a:solidFill>
                <a:latin typeface="+mn-ea"/>
              </a:rPr>
              <a:t>3</a:t>
            </a:r>
            <a:endParaRPr kumimoji="1" lang="en-US" altLang="ko-Kore-KR" sz="2000" b="1" i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58816-6CF7-CD43-69D9-2C7839C9B13A}"/>
              </a:ext>
            </a:extLst>
          </p:cNvPr>
          <p:cNvSpPr txBox="1"/>
          <p:nvPr/>
        </p:nvSpPr>
        <p:spPr>
          <a:xfrm>
            <a:off x="1872600" y="508903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CCB82-E95B-6559-931E-0BAFEDDAF175}"/>
              </a:ext>
            </a:extLst>
          </p:cNvPr>
          <p:cNvSpPr txBox="1"/>
          <p:nvPr/>
        </p:nvSpPr>
        <p:spPr>
          <a:xfrm>
            <a:off x="1113864" y="5108721"/>
            <a:ext cx="554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B-</a:t>
            </a:r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4A203-04CF-0B5F-E633-3F2C52E4CE42}"/>
              </a:ext>
            </a:extLst>
          </p:cNvPr>
          <p:cNvSpPr txBox="1"/>
          <p:nvPr/>
        </p:nvSpPr>
        <p:spPr>
          <a:xfrm>
            <a:off x="5624221" y="508903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90AC1-1D0E-1E8E-FF8C-D094E1C70E2A}"/>
              </a:ext>
            </a:extLst>
          </p:cNvPr>
          <p:cNvSpPr txBox="1"/>
          <p:nvPr/>
        </p:nvSpPr>
        <p:spPr>
          <a:xfrm>
            <a:off x="8377931" y="508903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5AF03-9ABD-7F3B-6D9B-4E15A6422984}"/>
              </a:ext>
            </a:extLst>
          </p:cNvPr>
          <p:cNvSpPr txBox="1"/>
          <p:nvPr/>
        </p:nvSpPr>
        <p:spPr>
          <a:xfrm>
            <a:off x="1272127" y="3826945"/>
            <a:ext cx="1132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</a:t>
            </a:r>
            <a:r>
              <a:rPr kumimoji="1" lang="en-US" altLang="ko-Kore-KR" i="1" spc="-40" dirty="0">
                <a:latin typeface="+mn-ea"/>
              </a:rPr>
              <a:t>↓</a:t>
            </a:r>
            <a:r>
              <a:rPr kumimoji="1" lang="ko-Kore-KR" altLang="en-US" i="1" spc="-4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CA0CA0-915D-6F96-F5DA-793268056736}"/>
              </a:ext>
            </a:extLst>
          </p:cNvPr>
          <p:cNvSpPr txBox="1"/>
          <p:nvPr/>
        </p:nvSpPr>
        <p:spPr>
          <a:xfrm>
            <a:off x="5300876" y="3826945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 </a:t>
            </a:r>
            <a:r>
              <a:rPr kumimoji="1" lang="en-US" altLang="ko-Kore-KR" i="1" spc="-40" dirty="0">
                <a:latin typeface="+mn-ea"/>
              </a:rPr>
              <a:t>↑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83F0B6-58B0-FED0-36A3-9516A74FA18C}"/>
              </a:ext>
            </a:extLst>
          </p:cNvPr>
          <p:cNvSpPr txBox="1"/>
          <p:nvPr/>
        </p:nvSpPr>
        <p:spPr>
          <a:xfrm>
            <a:off x="3934586" y="3826945"/>
            <a:ext cx="1176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BB drop ↓ 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0FBD4-459A-722E-2FC9-935DAF338E0C}"/>
              </a:ext>
            </a:extLst>
          </p:cNvPr>
          <p:cNvSpPr txBox="1"/>
          <p:nvPr/>
        </p:nvSpPr>
        <p:spPr>
          <a:xfrm>
            <a:off x="7038915" y="3826945"/>
            <a:ext cx="19867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i="1" spc="-40" dirty="0">
                <a:latin typeface="+mn-ea"/>
              </a:rPr>
              <a:t>휠 제어 </a:t>
            </a:r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ko-Kore-KR" altLang="en-US" i="1" spc="-40" dirty="0">
                <a:latin typeface="+mn-ea"/>
              </a:rPr>
              <a:t>크기</a:t>
            </a:r>
            <a:r>
              <a:rPr kumimoji="1" lang="en-US" altLang="ko-Kore-KR" i="1" spc="-40" dirty="0">
                <a:latin typeface="+mn-ea"/>
              </a:rPr>
              <a:t>, </a:t>
            </a:r>
            <a:r>
              <a:rPr kumimoji="1" lang="ko-Kore-KR" altLang="en-US" i="1" spc="-40" dirty="0">
                <a:latin typeface="+mn-ea"/>
              </a:rPr>
              <a:t>무게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0AA60D-588C-A728-90EC-37E14A91CD51}"/>
              </a:ext>
            </a:extLst>
          </p:cNvPr>
          <p:cNvSpPr txBox="1"/>
          <p:nvPr/>
        </p:nvSpPr>
        <p:spPr>
          <a:xfrm>
            <a:off x="4258050" y="5108721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AE433-8AE7-6CFD-AEE9-0D86690D4FAC}"/>
              </a:ext>
            </a:extLst>
          </p:cNvPr>
          <p:cNvSpPr txBox="1"/>
          <p:nvPr/>
        </p:nvSpPr>
        <p:spPr>
          <a:xfrm>
            <a:off x="7221966" y="5108719"/>
            <a:ext cx="7258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A-3 ↑ 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F-1 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E74039-1149-43CE-E4CD-867455A21B4D}"/>
              </a:ext>
            </a:extLst>
          </p:cNvPr>
          <p:cNvSpPr txBox="1"/>
          <p:nvPr/>
        </p:nvSpPr>
        <p:spPr>
          <a:xfrm>
            <a:off x="8377931" y="5393830"/>
            <a:ext cx="5725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2461E-8E90-844D-57FB-48A86D80E99D}"/>
              </a:ext>
            </a:extLst>
          </p:cNvPr>
          <p:cNvSpPr txBox="1"/>
          <p:nvPr/>
        </p:nvSpPr>
        <p:spPr>
          <a:xfrm>
            <a:off x="4258250" y="5411836"/>
            <a:ext cx="585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D-1↑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E9729-2495-9A92-7559-D87DE7D8F0A6}"/>
              </a:ext>
            </a:extLst>
          </p:cNvPr>
          <p:cNvSpPr txBox="1"/>
          <p:nvPr/>
        </p:nvSpPr>
        <p:spPr>
          <a:xfrm>
            <a:off x="1872600" y="5404341"/>
            <a:ext cx="57259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84139-3B38-A68C-4D60-E4BA845CE31E}"/>
              </a:ext>
            </a:extLst>
          </p:cNvPr>
          <p:cNvSpPr txBox="1"/>
          <p:nvPr/>
        </p:nvSpPr>
        <p:spPr>
          <a:xfrm>
            <a:off x="3051877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DE48-026C-5D4E-3253-AA9D848EB71C}"/>
              </a:ext>
            </a:extLst>
          </p:cNvPr>
          <p:cNvSpPr txBox="1"/>
          <p:nvPr/>
        </p:nvSpPr>
        <p:spPr>
          <a:xfrm>
            <a:off x="2532931" y="3842513"/>
            <a:ext cx="119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i="1" spc="-40" dirty="0">
                <a:latin typeface="+mn-ea"/>
              </a:rPr>
              <a:t>휠베이스 </a:t>
            </a:r>
            <a:r>
              <a:rPr kumimoji="1" lang="en-US" altLang="ko-Kore-KR" i="1" spc="-40" dirty="0">
                <a:latin typeface="+mn-ea"/>
              </a:rPr>
              <a:t>↓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0298-36ED-4348-1FF0-971555F22A3A}"/>
              </a:ext>
            </a:extLst>
          </p:cNvPr>
          <p:cNvSpPr txBox="1"/>
          <p:nvPr/>
        </p:nvSpPr>
        <p:spPr>
          <a:xfrm>
            <a:off x="2938695" y="5109082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104B-F5A0-154B-2C48-72B686BD8227}"/>
              </a:ext>
            </a:extLst>
          </p:cNvPr>
          <p:cNvSpPr txBox="1"/>
          <p:nvPr/>
        </p:nvSpPr>
        <p:spPr>
          <a:xfrm>
            <a:off x="4258048" y="5707814"/>
            <a:ext cx="5775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E-1↑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F29078-5766-E5F4-4E93-F5FE9F4E0A57}"/>
              </a:ext>
            </a:extLst>
          </p:cNvPr>
          <p:cNvCxnSpPr>
            <a:cxnSpLocks/>
          </p:cNvCxnSpPr>
          <p:nvPr/>
        </p:nvCxnSpPr>
        <p:spPr>
          <a:xfrm>
            <a:off x="824548" y="4236479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541F5E-2AE1-3F1D-38D9-001211BB607C}"/>
              </a:ext>
            </a:extLst>
          </p:cNvPr>
          <p:cNvCxnSpPr>
            <a:cxnSpLocks/>
            <a:stCxn id="37" idx="0"/>
            <a:endCxn id="5" idx="0"/>
          </p:cNvCxnSpPr>
          <p:nvPr/>
        </p:nvCxnSpPr>
        <p:spPr>
          <a:xfrm rot="16200000" flipV="1">
            <a:off x="3867048" y="3894027"/>
            <a:ext cx="12700" cy="1378031"/>
          </a:xfrm>
          <a:prstGeom prst="bentConnector3">
            <a:avLst>
              <a:gd name="adj1" fmla="val 69998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20F862-ADD6-2424-2D29-094EAE334A2A}"/>
              </a:ext>
            </a:extLst>
          </p:cNvPr>
          <p:cNvSpPr txBox="1"/>
          <p:nvPr/>
        </p:nvSpPr>
        <p:spPr>
          <a:xfrm>
            <a:off x="3410068" y="431534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764B13C-EA13-2DE1-F4B2-899932876B81}"/>
              </a:ext>
            </a:extLst>
          </p:cNvPr>
          <p:cNvCxnSpPr>
            <a:cxnSpLocks/>
            <a:stCxn id="41" idx="0"/>
            <a:endCxn id="38" idx="0"/>
          </p:cNvCxnSpPr>
          <p:nvPr/>
        </p:nvCxnSpPr>
        <p:spPr>
          <a:xfrm rot="16200000" flipV="1">
            <a:off x="7290684" y="3193470"/>
            <a:ext cx="12700" cy="2779142"/>
          </a:xfrm>
          <a:prstGeom prst="bentConnector3">
            <a:avLst>
              <a:gd name="adj1" fmla="val 771433"/>
            </a:avLst>
          </a:prstGeom>
          <a:ln w="25400">
            <a:solidFill>
              <a:srgbClr val="1D6F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0F2A70-E3ED-B006-C84E-BF54E6433FEB}"/>
              </a:ext>
            </a:extLst>
          </p:cNvPr>
          <p:cNvSpPr txBox="1"/>
          <p:nvPr/>
        </p:nvSpPr>
        <p:spPr>
          <a:xfrm>
            <a:off x="6979615" y="431534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5C92FEC-5322-AC5F-7A5F-43432053DBEF}"/>
              </a:ext>
            </a:extLst>
          </p:cNvPr>
          <p:cNvCxnSpPr>
            <a:cxnSpLocks/>
          </p:cNvCxnSpPr>
          <p:nvPr/>
        </p:nvCxnSpPr>
        <p:spPr>
          <a:xfrm>
            <a:off x="824548" y="6065791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877630-04BD-426A-ACC7-8AD36EA526EF}"/>
              </a:ext>
            </a:extLst>
          </p:cNvPr>
          <p:cNvSpPr txBox="1"/>
          <p:nvPr/>
        </p:nvSpPr>
        <p:spPr>
          <a:xfrm>
            <a:off x="2057528" y="6204597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6370850" y="239723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6428121" y="533009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6433687" y="1960441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7880298" y="545928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7822406" y="553312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9122066" y="545926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6380970" y="545926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6380970" y="1938159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6380970" y="2950530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6380970" y="549803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0897B1-6835-5216-BE14-CC0F561A2880}"/>
              </a:ext>
            </a:extLst>
          </p:cNvPr>
          <p:cNvSpPr txBox="1"/>
          <p:nvPr/>
        </p:nvSpPr>
        <p:spPr>
          <a:xfrm>
            <a:off x="222882" y="672843"/>
            <a:ext cx="9319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FR lists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043304-9D84-E3D3-95F2-6471FF569151}"/>
              </a:ext>
            </a:extLst>
          </p:cNvPr>
          <p:cNvSpPr txBox="1"/>
          <p:nvPr/>
        </p:nvSpPr>
        <p:spPr>
          <a:xfrm>
            <a:off x="398103" y="6235375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9" name="직선 연결선[R] 46">
            <a:extLst>
              <a:ext uri="{FF2B5EF4-FFF2-40B4-BE49-F238E27FC236}">
                <a16:creationId xmlns:a16="http://schemas.microsoft.com/office/drawing/2014/main" id="{D96DB605-0A93-CCD8-C819-A8DE42D0D0FB}"/>
              </a:ext>
            </a:extLst>
          </p:cNvPr>
          <p:cNvCxnSpPr>
            <a:cxnSpLocks/>
          </p:cNvCxnSpPr>
          <p:nvPr/>
        </p:nvCxnSpPr>
        <p:spPr>
          <a:xfrm>
            <a:off x="116180" y="2766892"/>
            <a:ext cx="105549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46">
            <a:extLst>
              <a:ext uri="{FF2B5EF4-FFF2-40B4-BE49-F238E27FC236}">
                <a16:creationId xmlns:a16="http://schemas.microsoft.com/office/drawing/2014/main" id="{757F2EB8-07E3-CE2E-4E4F-E9E646624C6F}"/>
              </a:ext>
            </a:extLst>
          </p:cNvPr>
          <p:cNvCxnSpPr>
            <a:cxnSpLocks/>
          </p:cNvCxnSpPr>
          <p:nvPr/>
        </p:nvCxnSpPr>
        <p:spPr>
          <a:xfrm>
            <a:off x="116180" y="1127942"/>
            <a:ext cx="105549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2004311" y="697083"/>
            <a:ext cx="4093999" cy="2264020"/>
            <a:chOff x="2004309" y="544554"/>
            <a:chExt cx="4093999" cy="226402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BB9062B-8516-D180-BC31-F1C3DE44D593}"/>
                </a:ext>
              </a:extLst>
            </p:cNvPr>
            <p:cNvGrpSpPr/>
            <p:nvPr/>
          </p:nvGrpSpPr>
          <p:grpSpPr>
            <a:xfrm>
              <a:off x="2004309" y="558006"/>
              <a:ext cx="4093999" cy="2250568"/>
              <a:chOff x="2004309" y="558006"/>
              <a:chExt cx="4093999" cy="225056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7708EF6-C9E8-921C-37BB-8CB03439B32C}"/>
                  </a:ext>
                </a:extLst>
              </p:cNvPr>
              <p:cNvGrpSpPr/>
              <p:nvPr/>
            </p:nvGrpSpPr>
            <p:grpSpPr>
              <a:xfrm>
                <a:off x="2004309" y="558006"/>
                <a:ext cx="3573800" cy="2250568"/>
                <a:chOff x="1458407" y="558006"/>
                <a:chExt cx="3573800" cy="2250568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80B0F111-DD97-D593-8D7D-3BF8043E2555}"/>
                    </a:ext>
                  </a:extLst>
                </p:cNvPr>
                <p:cNvGrpSpPr/>
                <p:nvPr/>
              </p:nvGrpSpPr>
              <p:grpSpPr>
                <a:xfrm>
                  <a:off x="1458407" y="558006"/>
                  <a:ext cx="3526652" cy="2250568"/>
                  <a:chOff x="2408275" y="435288"/>
                  <a:chExt cx="3526652" cy="2250568"/>
                </a:xfrm>
              </p:grpSpPr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9699D97F-D9F6-4441-F62C-0BC1A81F4BCF}"/>
                      </a:ext>
                    </a:extLst>
                  </p:cNvPr>
                  <p:cNvGrpSpPr/>
                  <p:nvPr/>
                </p:nvGrpSpPr>
                <p:grpSpPr>
                  <a:xfrm>
                    <a:off x="2408275" y="435288"/>
                    <a:ext cx="3526652" cy="2250568"/>
                    <a:chOff x="2986609" y="425205"/>
                    <a:chExt cx="3526652" cy="2250568"/>
                  </a:xfrm>
                </p:grpSpPr>
                <p:grpSp>
                  <p:nvGrpSpPr>
                    <p:cNvPr id="137" name="그룹 136">
                      <a:extLst>
                        <a:ext uri="{FF2B5EF4-FFF2-40B4-BE49-F238E27FC236}">
                          <a16:creationId xmlns:a16="http://schemas.microsoft.com/office/drawing/2014/main" id="{1DB2C094-A695-FF44-4CE5-2D2C2A749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6609" y="425205"/>
                      <a:ext cx="3526652" cy="1903886"/>
                      <a:chOff x="2314015" y="2215308"/>
                      <a:chExt cx="5072583" cy="2738467"/>
                    </a:xfrm>
                  </p:grpSpPr>
                  <p:cxnSp>
                    <p:nvCxnSpPr>
                      <p:cNvPr id="148" name="직선 연결선[R] 147">
                        <a:extLst>
                          <a:ext uri="{FF2B5EF4-FFF2-40B4-BE49-F238E27FC236}">
                            <a16:creationId xmlns:a16="http://schemas.microsoft.com/office/drawing/2014/main" id="{19184445-BA18-B672-0644-A149EEA07300}"/>
                          </a:ext>
                        </a:extLst>
                      </p:cNvPr>
                      <p:cNvCxnSpPr>
                        <a:cxnSpLocks/>
                        <a:endCxn id="152" idx="1"/>
                      </p:cNvCxnSpPr>
                      <p:nvPr/>
                    </p:nvCxnSpPr>
                    <p:spPr>
                      <a:xfrm>
                        <a:off x="3621539" y="2622207"/>
                        <a:ext cx="914973" cy="1130852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직선 연결선[R] 148">
                        <a:extLst>
                          <a:ext uri="{FF2B5EF4-FFF2-40B4-BE49-F238E27FC236}">
                            <a16:creationId xmlns:a16="http://schemas.microsoft.com/office/drawing/2014/main" id="{D43A036B-6AD2-ACC9-77BB-494065CBC13A}"/>
                          </a:ext>
                        </a:extLst>
                      </p:cNvPr>
                      <p:cNvCxnSpPr>
                        <a:cxnSpLocks/>
                        <a:endCxn id="154" idx="7"/>
                      </p:cNvCxnSpPr>
                      <p:nvPr/>
                    </p:nvCxnSpPr>
                    <p:spPr>
                      <a:xfrm flipH="1">
                        <a:off x="2931375" y="2928533"/>
                        <a:ext cx="932970" cy="141428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직선 연결선[R] 149">
                        <a:extLst>
                          <a:ext uri="{FF2B5EF4-FFF2-40B4-BE49-F238E27FC236}">
                            <a16:creationId xmlns:a16="http://schemas.microsoft.com/office/drawing/2014/main" id="{852E9E0F-B370-1803-8A1C-8303CDD00504}"/>
                          </a:ext>
                        </a:extLst>
                      </p:cNvPr>
                      <p:cNvCxnSpPr>
                        <a:cxnSpLocks/>
                        <a:endCxn id="157" idx="1"/>
                      </p:cNvCxnSpPr>
                      <p:nvPr/>
                    </p:nvCxnSpPr>
                    <p:spPr>
                      <a:xfrm>
                        <a:off x="5831768" y="2215308"/>
                        <a:ext cx="937469" cy="2127505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[R] 150">
                        <a:extLst>
                          <a:ext uri="{FF2B5EF4-FFF2-40B4-BE49-F238E27FC236}">
                            <a16:creationId xmlns:a16="http://schemas.microsoft.com/office/drawing/2014/main" id="{DF640985-8435-ED03-D5E9-6576C1897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847371" y="2885913"/>
                        <a:ext cx="2278891" cy="2131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2" name="타원 151">
                        <a:extLst>
                          <a:ext uri="{FF2B5EF4-FFF2-40B4-BE49-F238E27FC236}">
                            <a16:creationId xmlns:a16="http://schemas.microsoft.com/office/drawing/2014/main" id="{60D0B5D6-1939-40AB-2458-F44A238B5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954" y="3685501"/>
                        <a:ext cx="461317" cy="461317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53" name="타원 152">
                        <a:extLst>
                          <a:ext uri="{FF2B5EF4-FFF2-40B4-BE49-F238E27FC236}">
                            <a16:creationId xmlns:a16="http://schemas.microsoft.com/office/drawing/2014/main" id="{EEF21E38-2B2D-0F74-D1CC-A2C159B392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015" y="3860261"/>
                        <a:ext cx="1093514" cy="109351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54" name="타원 153">
                        <a:extLst>
                          <a:ext uri="{FF2B5EF4-FFF2-40B4-BE49-F238E27FC236}">
                            <a16:creationId xmlns:a16="http://schemas.microsoft.com/office/drawing/2014/main" id="{80A1BA94-BE98-C31C-2165-5D8E91DC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0923" y="4313568"/>
                        <a:ext cx="199697" cy="19969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5" name="직선 연결선[R] 154">
                        <a:extLst>
                          <a:ext uri="{FF2B5EF4-FFF2-40B4-BE49-F238E27FC236}">
                            <a16:creationId xmlns:a16="http://schemas.microsoft.com/office/drawing/2014/main" id="{1FD4F8F9-00BB-E908-2CEF-E25F9F5A631B}"/>
                          </a:ext>
                        </a:extLst>
                      </p:cNvPr>
                      <p:cNvCxnSpPr>
                        <a:cxnSpLocks/>
                        <a:stCxn id="152" idx="2"/>
                        <a:endCxn id="154" idx="6"/>
                      </p:cNvCxnSpPr>
                      <p:nvPr/>
                    </p:nvCxnSpPr>
                    <p:spPr>
                      <a:xfrm flipH="1">
                        <a:off x="2960620" y="3916160"/>
                        <a:ext cx="1508334" cy="497257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6" name="타원 155">
                        <a:extLst>
                          <a:ext uri="{FF2B5EF4-FFF2-40B4-BE49-F238E27FC236}">
                            <a16:creationId xmlns:a16="http://schemas.microsoft.com/office/drawing/2014/main" id="{4CD5C706-76B5-4726-450A-6DD5D3AEA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3084" y="3860261"/>
                        <a:ext cx="1093514" cy="109351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57" name="타원 156">
                        <a:extLst>
                          <a:ext uri="{FF2B5EF4-FFF2-40B4-BE49-F238E27FC236}">
                            <a16:creationId xmlns:a16="http://schemas.microsoft.com/office/drawing/2014/main" id="{E253506C-7C49-334B-C508-44DAF5EFD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9992" y="4313568"/>
                        <a:ext cx="199697" cy="19969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8" name="직선 연결선[R] 157">
                        <a:extLst>
                          <a:ext uri="{FF2B5EF4-FFF2-40B4-BE49-F238E27FC236}">
                            <a16:creationId xmlns:a16="http://schemas.microsoft.com/office/drawing/2014/main" id="{9E74E31F-1B45-8A4F-3BEF-23DB5721C41F}"/>
                          </a:ext>
                        </a:extLst>
                      </p:cNvPr>
                      <p:cNvCxnSpPr>
                        <a:cxnSpLocks/>
                        <a:endCxn id="152" idx="7"/>
                      </p:cNvCxnSpPr>
                      <p:nvPr/>
                    </p:nvCxnSpPr>
                    <p:spPr>
                      <a:xfrm flipH="1">
                        <a:off x="4862713" y="3074539"/>
                        <a:ext cx="1359976" cy="67852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연결선[R] 158">
                        <a:extLst>
                          <a:ext uri="{FF2B5EF4-FFF2-40B4-BE49-F238E27FC236}">
                            <a16:creationId xmlns:a16="http://schemas.microsoft.com/office/drawing/2014/main" id="{6F847938-D64C-626E-CB84-7D6632B8F1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70450" y="2622207"/>
                        <a:ext cx="50217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연결선[R] 159">
                        <a:extLst>
                          <a:ext uri="{FF2B5EF4-FFF2-40B4-BE49-F238E27FC236}">
                            <a16:creationId xmlns:a16="http://schemas.microsoft.com/office/drawing/2014/main" id="{FA0E508B-C668-7C95-C7C2-9A1A465B4B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38554" y="2224273"/>
                        <a:ext cx="50217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직선 연결선[R] 160">
                        <a:extLst>
                          <a:ext uri="{FF2B5EF4-FFF2-40B4-BE49-F238E27FC236}">
                            <a16:creationId xmlns:a16="http://schemas.microsoft.com/office/drawing/2014/main" id="{CC3F1EC0-8D13-4424-790E-B74187C7EA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91654" y="3540260"/>
                        <a:ext cx="15917" cy="751798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직선 연결선[R] 161">
                        <a:extLst>
                          <a:ext uri="{FF2B5EF4-FFF2-40B4-BE49-F238E27FC236}">
                            <a16:creationId xmlns:a16="http://schemas.microsoft.com/office/drawing/2014/main" id="{39BEF85B-A471-B770-2D38-E50CFE6C8A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92242" y="3540260"/>
                        <a:ext cx="23065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직선 연결선[R] 162">
                        <a:extLst>
                          <a:ext uri="{FF2B5EF4-FFF2-40B4-BE49-F238E27FC236}">
                            <a16:creationId xmlns:a16="http://schemas.microsoft.com/office/drawing/2014/main" id="{3D929979-7958-A35E-F0AE-48087F5F09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72372" y="4292058"/>
                        <a:ext cx="23065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4" name="타원 163">
                        <a:extLst>
                          <a:ext uri="{FF2B5EF4-FFF2-40B4-BE49-F238E27FC236}">
                            <a16:creationId xmlns:a16="http://schemas.microsoft.com/office/drawing/2014/main" id="{475CB77F-125C-31A3-C8DF-0D14CA8CA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0551" y="3925835"/>
                        <a:ext cx="962366" cy="96236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65" name="타원 164">
                        <a:extLst>
                          <a:ext uri="{FF2B5EF4-FFF2-40B4-BE49-F238E27FC236}">
                            <a16:creationId xmlns:a16="http://schemas.microsoft.com/office/drawing/2014/main" id="{BF8F7CA8-458D-E39D-F3E8-8E9EE7FB2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2476" y="3925835"/>
                        <a:ext cx="962366" cy="96236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</p:grpSp>
                <p:sp>
                  <p:nvSpPr>
                    <p:cNvPr id="138" name="오른쪽 대괄호[R] 137">
                      <a:extLst>
                        <a:ext uri="{FF2B5EF4-FFF2-40B4-BE49-F238E27FC236}">
                          <a16:creationId xmlns:a16="http://schemas.microsoft.com/office/drawing/2014/main" id="{AEA8F154-FAC3-CB6C-D84D-3F854344C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596" y="1607701"/>
                      <a:ext cx="88555" cy="365714"/>
                    </a:xfrm>
                    <a:prstGeom prst="rightBracket">
                      <a:avLst/>
                    </a:prstGeom>
                    <a:ln w="12700">
                      <a:solidFill>
                        <a:srgbClr val="7030A0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ED7FDF1-82F3-48A3-D312-95FFD23E39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0386" y="2016762"/>
                      <a:ext cx="109934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7030A0"/>
                          </a:solidFill>
                          <a:latin typeface="+mn-ea"/>
                        </a:rPr>
                        <a:t>1) BB drop </a:t>
                      </a:r>
                      <a:r>
                        <a:rPr kumimoji="1" lang="en-US" altLang="ko-Kore-KR" sz="1400" spc="-40" dirty="0">
                          <a:solidFill>
                            <a:srgbClr val="7030A0"/>
                          </a:solidFill>
                          <a:latin typeface="+mn-ea"/>
                        </a:rPr>
                        <a:t>↓</a:t>
                      </a:r>
                      <a:r>
                        <a:rPr kumimoji="1" lang="en-US" altLang="ko-Kore-KR" sz="1400" i="1" spc="-40" dirty="0">
                          <a:solidFill>
                            <a:srgbClr val="7030A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7030A0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40" name="직선 연결선[R] 139">
                      <a:extLst>
                        <a:ext uri="{FF2B5EF4-FFF2-40B4-BE49-F238E27FC236}">
                          <a16:creationId xmlns:a16="http://schemas.microsoft.com/office/drawing/2014/main" id="{6FC1384E-0C72-6E37-0CA3-F6481A92D36E}"/>
                        </a:ext>
                      </a:extLst>
                    </p:cNvPr>
                    <p:cNvCxnSpPr>
                      <a:endCxn id="157" idx="2"/>
                    </p:cNvCxnSpPr>
                    <p:nvPr/>
                  </p:nvCxnSpPr>
                  <p:spPr>
                    <a:xfrm>
                      <a:off x="5432284" y="1948964"/>
                      <a:ext cx="631432" cy="445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호 140">
                      <a:extLst>
                        <a:ext uri="{FF2B5EF4-FFF2-40B4-BE49-F238E27FC236}">
                          <a16:creationId xmlns:a16="http://schemas.microsoft.com/office/drawing/2014/main" id="{6ABECF05-6445-ECE8-21A0-2E67540854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892168" y="1698973"/>
                      <a:ext cx="548883" cy="548883"/>
                    </a:xfrm>
                    <a:prstGeom prst="arc">
                      <a:avLst>
                        <a:gd name="adj1" fmla="val 5680887"/>
                        <a:gd name="adj2" fmla="val 8577552"/>
                      </a:avLst>
                    </a:prstGeom>
                    <a:no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1860610F-0F63-77D0-9E9D-69FA778198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9373" y="2460329"/>
                      <a:ext cx="90056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C00000"/>
                          </a:solidFill>
                          <a:latin typeface="+mn-ea"/>
                        </a:rPr>
                        <a:t>1) angle </a:t>
                      </a:r>
                      <a:r>
                        <a:rPr kumimoji="1" lang="en-US" altLang="ko-Kore-KR" sz="1400" spc="-40" dirty="0">
                          <a:solidFill>
                            <a:srgbClr val="C00000"/>
                          </a:solidFill>
                          <a:latin typeface="+mn-ea"/>
                        </a:rPr>
                        <a:t>↑</a:t>
                      </a:r>
                      <a:r>
                        <a:rPr kumimoji="1" lang="en-US" altLang="ko-Kore-KR" sz="1400" i="1" spc="-4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C0000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A3E1A96A-53AF-FCAA-9088-0F908138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271" y="2453751"/>
                      <a:ext cx="12436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00B050"/>
                          </a:solidFill>
                          <a:latin typeface="+mn-ea"/>
                        </a:rPr>
                        <a:t>1) Gear ratio </a:t>
                      </a:r>
                      <a:r>
                        <a:rPr kumimoji="1" lang="en-US" altLang="ko-Kore-KR" sz="1400" spc="-40" dirty="0">
                          <a:solidFill>
                            <a:srgbClr val="00B050"/>
                          </a:solidFill>
                          <a:latin typeface="+mn-ea"/>
                        </a:rPr>
                        <a:t>↑</a:t>
                      </a:r>
                      <a:r>
                        <a:rPr kumimoji="1" lang="en-US" altLang="ko-Kore-KR" sz="1400" i="1" spc="-40" dirty="0">
                          <a:solidFill>
                            <a:srgbClr val="00B05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00B050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45" name="꺾인 연결선[E] 144">
                      <a:extLst>
                        <a:ext uri="{FF2B5EF4-FFF2-40B4-BE49-F238E27FC236}">
                          <a16:creationId xmlns:a16="http://schemas.microsoft.com/office/drawing/2014/main" id="{7012B3F9-84A9-B617-45A7-3957F2B2B290}"/>
                        </a:ext>
                      </a:extLst>
                    </p:cNvPr>
                    <p:cNvCxnSpPr>
                      <a:cxnSpLocks/>
                      <a:stCxn id="152" idx="2"/>
                      <a:endCxn id="144" idx="0"/>
                    </p:cNvCxnSpPr>
                    <p:nvPr/>
                  </p:nvCxnSpPr>
                  <p:spPr>
                    <a:xfrm rot="10800000" flipV="1">
                      <a:off x="4109076" y="1607701"/>
                      <a:ext cx="375728" cy="846049"/>
                    </a:xfrm>
                    <a:prstGeom prst="bentConnector2">
                      <a:avLst/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꺾인 연결선[E] 145">
                      <a:extLst>
                        <a:ext uri="{FF2B5EF4-FFF2-40B4-BE49-F238E27FC236}">
                          <a16:creationId xmlns:a16="http://schemas.microsoft.com/office/drawing/2014/main" id="{2E0B0B2D-56C9-085D-4D22-947E52F743CF}"/>
                        </a:ext>
                      </a:extLst>
                    </p:cNvPr>
                    <p:cNvCxnSpPr>
                      <a:cxnSpLocks/>
                      <a:stCxn id="108" idx="0"/>
                      <a:endCxn id="22" idx="2"/>
                    </p:cNvCxnSpPr>
                    <p:nvPr/>
                  </p:nvCxnSpPr>
                  <p:spPr>
                    <a:xfrm rot="16200000" flipV="1">
                      <a:off x="6303790" y="1408173"/>
                      <a:ext cx="312874" cy="9579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꺾인 연결선[E] 146">
                      <a:extLst>
                        <a:ext uri="{FF2B5EF4-FFF2-40B4-BE49-F238E27FC236}">
                          <a16:creationId xmlns:a16="http://schemas.microsoft.com/office/drawing/2014/main" id="{2FD07D73-D70E-7FEE-A51D-2B41F0DC9286}"/>
                        </a:ext>
                      </a:extLst>
                    </p:cNvPr>
                    <p:cNvCxnSpPr>
                      <a:cxnSpLocks/>
                      <a:stCxn id="141" idx="0"/>
                      <a:endCxn id="142" idx="0"/>
                    </p:cNvCxnSpPr>
                    <p:nvPr/>
                  </p:nvCxnSpPr>
                  <p:spPr>
                    <a:xfrm rot="5400000">
                      <a:off x="5531715" y="2098959"/>
                      <a:ext cx="509313" cy="21342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꺾인 연결선[E] 16">
                    <a:extLst>
                      <a:ext uri="{FF2B5EF4-FFF2-40B4-BE49-F238E27FC236}">
                        <a16:creationId xmlns:a16="http://schemas.microsoft.com/office/drawing/2014/main" id="{59B91FC6-2FF8-189D-D748-2295F4300BB0}"/>
                      </a:ext>
                    </a:extLst>
                  </p:cNvPr>
                  <p:cNvCxnSpPr>
                    <a:cxnSpLocks/>
                    <a:stCxn id="110" idx="0"/>
                    <a:endCxn id="46" idx="1"/>
                  </p:cNvCxnSpPr>
                  <p:nvPr/>
                </p:nvCxnSpPr>
                <p:spPr>
                  <a:xfrm rot="16200000" flipV="1">
                    <a:off x="2469678" y="693038"/>
                    <a:ext cx="1089650" cy="762690"/>
                  </a:xfrm>
                  <a:prstGeom prst="bentConnector4">
                    <a:avLst>
                      <a:gd name="adj1" fmla="val 45057"/>
                      <a:gd name="adj2" fmla="val 108881"/>
                    </a:avLst>
                  </a:prstGeom>
                  <a:ln w="127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76395A3-B750-F34F-FB5E-0683EB3E2004}"/>
                    </a:ext>
                  </a:extLst>
                </p:cNvPr>
                <p:cNvSpPr txBox="1"/>
                <p:nvPr/>
              </p:nvSpPr>
              <p:spPr>
                <a:xfrm flipH="1">
                  <a:off x="4841422" y="1702201"/>
                  <a:ext cx="19078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A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8691059-55A0-0385-5CFA-044ACD4E2F42}"/>
                    </a:ext>
                  </a:extLst>
                </p:cNvPr>
                <p:cNvSpPr txBox="1"/>
                <p:nvPr/>
              </p:nvSpPr>
              <p:spPr>
                <a:xfrm flipH="1">
                  <a:off x="3949061" y="629500"/>
                  <a:ext cx="1572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B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36E83E-5137-6BA2-564D-FAF5F795D09C}"/>
                    </a:ext>
                  </a:extLst>
                </p:cNvPr>
                <p:cNvSpPr txBox="1"/>
                <p:nvPr/>
              </p:nvSpPr>
              <p:spPr>
                <a:xfrm flipH="1">
                  <a:off x="2362207" y="1741926"/>
                  <a:ext cx="1675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C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BC6C1A8-1710-5E57-9C85-63ECF1CC5726}"/>
                    </a:ext>
                  </a:extLst>
                </p:cNvPr>
                <p:cNvSpPr txBox="1"/>
                <p:nvPr/>
              </p:nvSpPr>
              <p:spPr>
                <a:xfrm flipH="1">
                  <a:off x="2668694" y="1143293"/>
                  <a:ext cx="15085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D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0FA0718-52E2-12A1-FC46-1BB401FB2C40}"/>
                    </a:ext>
                  </a:extLst>
                </p:cNvPr>
                <p:cNvSpPr txBox="1"/>
                <p:nvPr/>
              </p:nvSpPr>
              <p:spPr>
                <a:xfrm flipH="1">
                  <a:off x="3560618" y="1301076"/>
                  <a:ext cx="14339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E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0F73555-BA64-846C-89FA-3C70249330DD}"/>
                    </a:ext>
                  </a:extLst>
                </p:cNvPr>
                <p:cNvSpPr txBox="1"/>
                <p:nvPr/>
              </p:nvSpPr>
              <p:spPr>
                <a:xfrm flipH="1">
                  <a:off x="3078915" y="1595230"/>
                  <a:ext cx="6036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F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5D5287-FF42-F023-BCA4-D1528BBBC947}"/>
                  </a:ext>
                </a:extLst>
              </p:cNvPr>
              <p:cNvSpPr txBox="1"/>
              <p:nvPr/>
            </p:nvSpPr>
            <p:spPr>
              <a:xfrm>
                <a:off x="4847966" y="742996"/>
                <a:ext cx="125034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C00000"/>
                    </a:solidFill>
                    <a:latin typeface="+mn-ea"/>
                  </a:rPr>
                  <a:t>↓</a:t>
                </a:r>
                <a:endParaRPr kumimoji="1" lang="en-US" altLang="ko-Kore-KR" sz="1400" i="1" spc="-40" dirty="0">
                  <a:solidFill>
                    <a:srgbClr val="C00000"/>
                  </a:solidFill>
                  <a:latin typeface="+mn-ea"/>
                </a:endParaRPr>
              </a:p>
              <a:p>
                <a:pPr algn="l"/>
                <a:r>
                  <a:rPr kumimoji="1" lang="en-US" altLang="ko-Kore-KR" sz="1400" i="1" spc="-40" dirty="0">
                    <a:solidFill>
                      <a:srgbClr val="7030A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7030A0"/>
                    </a:solidFill>
                    <a:latin typeface="+mn-ea"/>
                  </a:rPr>
                  <a:t>↑</a:t>
                </a:r>
              </a:p>
              <a:p>
                <a:r>
                  <a:rPr kumimoji="1" lang="en-US" altLang="ko-Kore-KR" sz="1400" i="1" spc="-40" dirty="0">
                    <a:solidFill>
                      <a:srgbClr val="00B05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00B050"/>
                    </a:solidFill>
                    <a:latin typeface="+mn-ea"/>
                  </a:rPr>
                  <a:t>↓</a:t>
                </a:r>
                <a:endParaRPr kumimoji="1" lang="en-US" altLang="ko-Kore-KR" sz="1400" i="1" spc="-40" dirty="0">
                  <a:solidFill>
                    <a:srgbClr val="00B050"/>
                  </a:solidFill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2229192" y="544554"/>
              <a:ext cx="176266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400" i="1" spc="-40" dirty="0">
                  <a:solidFill>
                    <a:srgbClr val="C00000"/>
                  </a:solidFill>
                  <a:latin typeface="+mn-ea"/>
                </a:rPr>
                <a:t>3</a:t>
              </a:r>
              <a:r>
                <a:rPr kumimoji="1" lang="en-US" altLang="ko-Kore-KR" sz="1400" i="1" spc="-40" dirty="0">
                  <a:solidFill>
                    <a:srgbClr val="C00000"/>
                  </a:solidFill>
                  <a:latin typeface="+mn-ea"/>
                </a:rPr>
                <a:t>) Chain stay length</a:t>
              </a:r>
              <a:r>
                <a:rPr kumimoji="1" lang="en-US" altLang="ko-Kore-KR" sz="1400" spc="-40" dirty="0">
                  <a:solidFill>
                    <a:srgbClr val="C00000"/>
                  </a:solidFill>
                  <a:latin typeface="+mn-ea"/>
                </a:rPr>
                <a:t>↓</a:t>
              </a:r>
              <a:r>
                <a:rPr kumimoji="1" lang="en-US" altLang="ko-Kore-KR" sz="1400" i="1" spc="-40" dirty="0">
                  <a:solidFill>
                    <a:srgbClr val="C00000"/>
                  </a:solidFill>
                  <a:latin typeface="+mn-ea"/>
                </a:rPr>
                <a:t> </a:t>
              </a:r>
              <a:endParaRPr kumimoji="1" lang="ko-Kore-KR" altLang="en-US" sz="1400" i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80706A1-402D-CAD4-8CBD-FFA8E3281473}"/>
              </a:ext>
            </a:extLst>
          </p:cNvPr>
          <p:cNvSpPr txBox="1"/>
          <p:nvPr/>
        </p:nvSpPr>
        <p:spPr>
          <a:xfrm>
            <a:off x="152729" y="4572899"/>
            <a:ext cx="697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1B30AD-A269-9A2D-860C-8A505A82C0B6}"/>
              </a:ext>
            </a:extLst>
          </p:cNvPr>
          <p:cNvSpPr txBox="1"/>
          <p:nvPr/>
        </p:nvSpPr>
        <p:spPr>
          <a:xfrm>
            <a:off x="50045" y="3808637"/>
            <a:ext cx="9111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Function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B3A0B9-A443-FE34-E779-A6EB72BAEDFE}"/>
              </a:ext>
            </a:extLst>
          </p:cNvPr>
          <p:cNvSpPr txBox="1"/>
          <p:nvPr/>
        </p:nvSpPr>
        <p:spPr>
          <a:xfrm>
            <a:off x="2124113" y="458304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8BFAB5-3E97-CF00-9174-CD935CD2DB2E}"/>
              </a:ext>
            </a:extLst>
          </p:cNvPr>
          <p:cNvCxnSpPr/>
          <p:nvPr/>
        </p:nvCxnSpPr>
        <p:spPr>
          <a:xfrm flipH="1">
            <a:off x="1345305" y="4103944"/>
            <a:ext cx="493229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83D4F07-4D8D-96C3-5DFC-BAD4E4EA307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838532" y="4103944"/>
            <a:ext cx="427766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819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Design parameter relationship (</a:t>
            </a:r>
            <a:r>
              <a:rPr lang="en-US" altLang="ko-KR" sz="2400" b="0" i="1" dirty="0">
                <a:solidFill>
                  <a:srgbClr val="1D6FA9"/>
                </a:solidFill>
              </a:rPr>
              <a:t>likelihood and direction</a:t>
            </a:r>
            <a:r>
              <a:rPr lang="en-US" altLang="ko-KR" sz="2400" b="0" dirty="0"/>
              <a:t>) </a:t>
            </a:r>
            <a:endParaRPr lang="ko-KR" altLang="en-US" sz="2400" b="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204064" y="-1799439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050154" y="-2653848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9944785" y="-281791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423772" y="-2189585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113542" y="-2611607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008173" y="-277567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0782791" y="72529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1677422" y="-91534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430763" y="-2139215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9890255" y="-1308651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426200" y="-2122159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433191" y="-2122159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095449" y="42503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102440" y="47540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095449" y="134959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102440" y="139996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556276" y="-1358923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9813918" y="-1409293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0670547" y="-1358923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509782" y="-1460631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0782790" y="-266248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003867" y="-397215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2642361" y="-176899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514091" y="-1222784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211055" y="-1749069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0653947" y="-1456138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206492" y="-1732013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2768461" y="-1341867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280401" y="-528359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1761470" y="865548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1761470" y="1091053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492586" y="1255694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485595" y="1205324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1" y="984530"/>
            <a:ext cx="2485546" cy="243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9" y="18316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6DA78-BAEA-DB0A-38EB-8FA8667B0904}"/>
              </a:ext>
            </a:extLst>
          </p:cNvPr>
          <p:cNvSpPr/>
          <p:nvPr/>
        </p:nvSpPr>
        <p:spPr>
          <a:xfrm>
            <a:off x="166107" y="946251"/>
            <a:ext cx="2610105" cy="25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78FAC49-72E8-1140-6256-EE7B1A87ACD0}"/>
              </a:ext>
            </a:extLst>
          </p:cNvPr>
          <p:cNvGraphicFramePr>
            <a:graphicFrameLocks noGrp="1"/>
          </p:cNvGraphicFramePr>
          <p:nvPr/>
        </p:nvGraphicFramePr>
        <p:xfrm>
          <a:off x="2906470" y="628326"/>
          <a:ext cx="6143684" cy="3037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7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4401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32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32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-,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16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769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-, </a:t>
                      </a:r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D2990-6152-32D4-BC59-FDEFADD2B2CC}"/>
              </a:ext>
            </a:extLst>
          </p:cNvPr>
          <p:cNvSpPr txBox="1"/>
          <p:nvPr/>
        </p:nvSpPr>
        <p:spPr>
          <a:xfrm>
            <a:off x="165083" y="3744773"/>
            <a:ext cx="54607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Design parameter </a:t>
            </a:r>
            <a:r>
              <a:rPr kumimoji="1" lang="ko-Kore-KR" altLang="en-US" sz="2000" spc="-40" dirty="0">
                <a:latin typeface="+mn-ea"/>
              </a:rPr>
              <a:t>간의 비례정도</a:t>
            </a:r>
            <a:r>
              <a:rPr kumimoji="1" lang="en-US" altLang="ko-Kore-KR" sz="2000" spc="-40" dirty="0">
                <a:latin typeface="+mn-ea"/>
              </a:rPr>
              <a:t>(</a:t>
            </a:r>
            <a:r>
              <a:rPr kumimoji="1" lang="ko-Kore-KR" altLang="en-US" sz="2000" spc="-40" dirty="0">
                <a:latin typeface="+mn-ea"/>
              </a:rPr>
              <a:t>정비례</a:t>
            </a:r>
            <a:r>
              <a:rPr kumimoji="1" lang="en-US" altLang="ko-Kore-KR" sz="2000" spc="-40" dirty="0">
                <a:latin typeface="+mn-ea"/>
              </a:rPr>
              <a:t>, </a:t>
            </a:r>
            <a:r>
              <a:rPr kumimoji="1" lang="ko-Kore-KR" altLang="en-US" sz="2000" spc="-40" dirty="0">
                <a:latin typeface="+mn-ea"/>
              </a:rPr>
              <a:t>반비례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7DCA-5575-AA0B-744A-5FCD3FD52F96}"/>
              </a:ext>
            </a:extLst>
          </p:cNvPr>
          <p:cNvSpPr txBox="1"/>
          <p:nvPr/>
        </p:nvSpPr>
        <p:spPr>
          <a:xfrm>
            <a:off x="386969" y="4592292"/>
            <a:ext cx="34133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+</a:t>
            </a:r>
            <a:r>
              <a:rPr kumimoji="1" lang="en-US" altLang="ko-KR" spc="-40" dirty="0">
                <a:latin typeface="+mn-ea"/>
              </a:rPr>
              <a:t> : design parameter</a:t>
            </a:r>
            <a:r>
              <a:rPr kumimoji="1" lang="ko-KR" altLang="en-US" spc="-40" dirty="0">
                <a:latin typeface="+mn-ea"/>
              </a:rPr>
              <a:t> 간의 정비례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51DEB-3E90-018D-04D4-908E6B33290B}"/>
              </a:ext>
            </a:extLst>
          </p:cNvPr>
          <p:cNvSpPr txBox="1"/>
          <p:nvPr/>
        </p:nvSpPr>
        <p:spPr>
          <a:xfrm>
            <a:off x="1072360" y="4968366"/>
            <a:ext cx="9265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61275-F712-8214-C584-5C14D84EC4EF}"/>
              </a:ext>
            </a:extLst>
          </p:cNvPr>
          <p:cNvSpPr txBox="1"/>
          <p:nvPr/>
        </p:nvSpPr>
        <p:spPr>
          <a:xfrm>
            <a:off x="2401632" y="4964200"/>
            <a:ext cx="746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4F571-4D5B-1470-43B2-EC0CA230E72D}"/>
              </a:ext>
            </a:extLst>
          </p:cNvPr>
          <p:cNvSpPr txBox="1"/>
          <p:nvPr/>
        </p:nvSpPr>
        <p:spPr>
          <a:xfrm>
            <a:off x="350598" y="5378676"/>
            <a:ext cx="33396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-</a:t>
            </a:r>
            <a:r>
              <a:rPr kumimoji="1" lang="en-US" altLang="ko-KR" spc="-40" dirty="0">
                <a:latin typeface="+mn-ea"/>
              </a:rPr>
              <a:t> : design parameter</a:t>
            </a:r>
            <a:r>
              <a:rPr kumimoji="1" lang="ko-KR" altLang="en-US" spc="-40" dirty="0">
                <a:latin typeface="+mn-ea"/>
              </a:rPr>
              <a:t> 간의 반비례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EADE4-AF73-3C93-71A4-1012A4B3D7F3}"/>
              </a:ext>
            </a:extLst>
          </p:cNvPr>
          <p:cNvSpPr txBox="1"/>
          <p:nvPr/>
        </p:nvSpPr>
        <p:spPr>
          <a:xfrm>
            <a:off x="317828" y="6206958"/>
            <a:ext cx="23458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ore-KR" dirty="0">
                <a:solidFill>
                  <a:srgbClr val="000000"/>
                </a:solidFill>
                <a:ea typeface="Batang" panose="02030600000101010101" pitchFamily="18" charset="-127"/>
              </a:rPr>
              <a:t>±</a:t>
            </a:r>
            <a:r>
              <a:rPr kumimoji="1" lang="en-US" altLang="ko-KR" spc="-40" dirty="0">
                <a:latin typeface="+mn-ea"/>
              </a:rPr>
              <a:t> : </a:t>
            </a:r>
            <a:r>
              <a:rPr kumimoji="1" lang="ko-KR" altLang="en-US" spc="-40" dirty="0">
                <a:latin typeface="+mn-ea"/>
              </a:rPr>
              <a:t>방향성의 상관 없음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826E4-7A3C-46C2-CBD9-419E258F2A1C}"/>
              </a:ext>
            </a:extLst>
          </p:cNvPr>
          <p:cNvSpPr txBox="1"/>
          <p:nvPr/>
        </p:nvSpPr>
        <p:spPr>
          <a:xfrm flipH="1">
            <a:off x="2127166" y="5029114"/>
            <a:ext cx="2528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,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4802A0-63BC-3342-19B5-AB84954C445F}"/>
              </a:ext>
            </a:extLst>
          </p:cNvPr>
          <p:cNvSpPr txBox="1"/>
          <p:nvPr/>
        </p:nvSpPr>
        <p:spPr>
          <a:xfrm>
            <a:off x="1072360" y="5727318"/>
            <a:ext cx="8367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EFAB0-6B72-C666-0FC6-9F9CAC87272E}"/>
              </a:ext>
            </a:extLst>
          </p:cNvPr>
          <p:cNvSpPr txBox="1"/>
          <p:nvPr/>
        </p:nvSpPr>
        <p:spPr>
          <a:xfrm>
            <a:off x="2401630" y="5723152"/>
            <a:ext cx="8367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B7C75-85D2-12B8-51B7-7E50FAB84BC3}"/>
              </a:ext>
            </a:extLst>
          </p:cNvPr>
          <p:cNvSpPr txBox="1"/>
          <p:nvPr/>
        </p:nvSpPr>
        <p:spPr>
          <a:xfrm flipH="1">
            <a:off x="2127166" y="5788066"/>
            <a:ext cx="2528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,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E32C16-040D-2AA4-12E5-651915F25E58}"/>
              </a:ext>
            </a:extLst>
          </p:cNvPr>
          <p:cNvSpPr txBox="1"/>
          <p:nvPr/>
        </p:nvSpPr>
        <p:spPr>
          <a:xfrm>
            <a:off x="386971" y="4169584"/>
            <a:ext cx="3857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|X| : DP1</a:t>
            </a:r>
            <a:r>
              <a:rPr kumimoji="1" lang="ko-Kore-KR" altLang="en-US" spc="-40" dirty="0">
                <a:latin typeface="+mn-ea"/>
              </a:rPr>
              <a:t>로 인해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DP2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의 재설계될 확률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628E8D-3641-FCD8-AF05-9C4C65D22001}"/>
              </a:ext>
            </a:extLst>
          </p:cNvPr>
          <p:cNvSpPr txBox="1"/>
          <p:nvPr/>
        </p:nvSpPr>
        <p:spPr>
          <a:xfrm>
            <a:off x="4616349" y="4362994"/>
            <a:ext cx="479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Ex 1)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B34A3D-4C28-8563-890B-072010EC8133}"/>
              </a:ext>
            </a:extLst>
          </p:cNvPr>
          <p:cNvSpPr txBox="1"/>
          <p:nvPr/>
        </p:nvSpPr>
        <p:spPr>
          <a:xfrm>
            <a:off x="7311142" y="4371549"/>
            <a:ext cx="7405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F8C776-1F5F-AE89-62BC-F397B293B0C4}"/>
              </a:ext>
            </a:extLst>
          </p:cNvPr>
          <p:cNvSpPr txBox="1"/>
          <p:nvPr/>
        </p:nvSpPr>
        <p:spPr>
          <a:xfrm>
            <a:off x="7322901" y="4706343"/>
            <a:ext cx="77485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34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 </a:t>
            </a:r>
          </a:p>
          <a:p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E642E9BA-938C-88EA-F24F-FDE8A70DD5A4}"/>
              </a:ext>
            </a:extLst>
          </p:cNvPr>
          <p:cNvCxnSpPr>
            <a:cxnSpLocks/>
            <a:stCxn id="91" idx="3"/>
            <a:endCxn id="44" idx="1"/>
          </p:cNvCxnSpPr>
          <p:nvPr/>
        </p:nvCxnSpPr>
        <p:spPr>
          <a:xfrm>
            <a:off x="6092649" y="4510047"/>
            <a:ext cx="1218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32F1711B-CACB-C0F7-05DE-EB27238E907E}"/>
              </a:ext>
            </a:extLst>
          </p:cNvPr>
          <p:cNvCxnSpPr>
            <a:cxnSpLocks/>
            <a:stCxn id="99" idx="3"/>
            <a:endCxn id="49" idx="1"/>
          </p:cNvCxnSpPr>
          <p:nvPr/>
        </p:nvCxnSpPr>
        <p:spPr>
          <a:xfrm>
            <a:off x="6092647" y="4813353"/>
            <a:ext cx="1230254" cy="169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F3DD6B-DC34-EDBE-0108-7FFACAC41ED7}"/>
              </a:ext>
            </a:extLst>
          </p:cNvPr>
          <p:cNvSpPr txBox="1"/>
          <p:nvPr/>
        </p:nvSpPr>
        <p:spPr>
          <a:xfrm>
            <a:off x="5361747" y="5535902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11BA4-0C12-3314-1C73-8C249128BB2D}"/>
              </a:ext>
            </a:extLst>
          </p:cNvPr>
          <p:cNvSpPr txBox="1"/>
          <p:nvPr/>
        </p:nvSpPr>
        <p:spPr>
          <a:xfrm>
            <a:off x="7334792" y="5428148"/>
            <a:ext cx="74052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</a:p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D84DB-63D9-A9D4-E498-43448F58F660}"/>
              </a:ext>
            </a:extLst>
          </p:cNvPr>
          <p:cNvSpPr txBox="1"/>
          <p:nvPr/>
        </p:nvSpPr>
        <p:spPr>
          <a:xfrm>
            <a:off x="7334792" y="6058405"/>
            <a:ext cx="7405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7E7E1A-854C-6B26-AA2E-B10921DC287B}"/>
              </a:ext>
            </a:extLst>
          </p:cNvPr>
          <p:cNvSpPr txBox="1"/>
          <p:nvPr/>
        </p:nvSpPr>
        <p:spPr>
          <a:xfrm>
            <a:off x="5352123" y="4371549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3769F9-43A3-9E82-BC45-A8F25C7058DB}"/>
              </a:ext>
            </a:extLst>
          </p:cNvPr>
          <p:cNvSpPr txBox="1"/>
          <p:nvPr/>
        </p:nvSpPr>
        <p:spPr>
          <a:xfrm>
            <a:off x="5352123" y="467485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96A5AE-43AC-7432-2E74-6A559C330671}"/>
              </a:ext>
            </a:extLst>
          </p:cNvPr>
          <p:cNvSpPr txBox="1"/>
          <p:nvPr/>
        </p:nvSpPr>
        <p:spPr>
          <a:xfrm rot="10800000">
            <a:off x="8098560" y="5794375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4067A2-1C0C-FF1E-B96D-B91DF511A041}"/>
              </a:ext>
            </a:extLst>
          </p:cNvPr>
          <p:cNvSpPr txBox="1"/>
          <p:nvPr/>
        </p:nvSpPr>
        <p:spPr>
          <a:xfrm rot="10800000">
            <a:off x="8115369" y="442934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1D6FA9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C4E61-7DCA-3AD1-E831-15789D6C9A3B}"/>
              </a:ext>
            </a:extLst>
          </p:cNvPr>
          <p:cNvSpPr txBox="1"/>
          <p:nvPr/>
        </p:nvSpPr>
        <p:spPr>
          <a:xfrm>
            <a:off x="4572000" y="5535903"/>
            <a:ext cx="479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Ex 2)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71C88F-3326-EF5D-BBF1-EA03B9A21FE4}"/>
              </a:ext>
            </a:extLst>
          </p:cNvPr>
          <p:cNvSpPr txBox="1"/>
          <p:nvPr/>
        </p:nvSpPr>
        <p:spPr>
          <a:xfrm>
            <a:off x="5379252" y="5874185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DEE5D03-A315-7AF6-6C08-6C5586406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6102273" y="5674402"/>
            <a:ext cx="1232521" cy="30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10B57DA0-E3A4-C530-6E89-1578B4F17A77}"/>
              </a:ext>
            </a:extLst>
          </p:cNvPr>
          <p:cNvCxnSpPr>
            <a:cxnSpLocks/>
            <a:stCxn id="115" idx="3"/>
            <a:endCxn id="67" idx="1"/>
          </p:cNvCxnSpPr>
          <p:nvPr/>
        </p:nvCxnSpPr>
        <p:spPr>
          <a:xfrm>
            <a:off x="6119776" y="6012683"/>
            <a:ext cx="1215016" cy="18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6210835-AF60-BC1B-520C-3D0B9289E1CC}"/>
              </a:ext>
            </a:extLst>
          </p:cNvPr>
          <p:cNvSpPr txBox="1"/>
          <p:nvPr/>
        </p:nvSpPr>
        <p:spPr>
          <a:xfrm>
            <a:off x="8336962" y="4348641"/>
            <a:ext cx="7411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8A5C62-1089-9334-2C35-5E1654CEDC1C}"/>
              </a:ext>
            </a:extLst>
          </p:cNvPr>
          <p:cNvSpPr txBox="1"/>
          <p:nvPr/>
        </p:nvSpPr>
        <p:spPr>
          <a:xfrm>
            <a:off x="8336962" y="5723152"/>
            <a:ext cx="7655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synergy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7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58226" y="818531"/>
            <a:ext cx="40891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14104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고민 사항</a:t>
            </a:r>
            <a:r>
              <a:rPr lang="en-US" altLang="ko-KR" sz="2000" dirty="0"/>
              <a:t>) </a:t>
            </a:r>
            <a:r>
              <a:rPr lang="ko-KR" altLang="en-US" sz="2000" dirty="0"/>
              <a:t>어느 지표</a:t>
            </a:r>
            <a:r>
              <a:rPr lang="en-US" altLang="ko-KR" sz="2000" dirty="0"/>
              <a:t>(</a:t>
            </a:r>
            <a:r>
              <a:rPr lang="ko-KR" altLang="en-US" sz="2000" dirty="0"/>
              <a:t>결과값</a:t>
            </a:r>
            <a:r>
              <a:rPr lang="en-US" altLang="ko-KR" sz="2000" dirty="0"/>
              <a:t>)</a:t>
            </a:r>
            <a:r>
              <a:rPr lang="ko-KR" altLang="en-US" sz="2000" dirty="0"/>
              <a:t>을 토대로</a:t>
            </a:r>
            <a:r>
              <a:rPr lang="en-US" altLang="ko-KR" sz="2000" dirty="0"/>
              <a:t>, </a:t>
            </a:r>
            <a:r>
              <a:rPr lang="ko-KR" altLang="en-US" sz="2000" dirty="0"/>
              <a:t>대안을 평가할 수 있을까</a:t>
            </a:r>
            <a:r>
              <a:rPr lang="en-US" altLang="ko-KR" sz="2000" dirty="0"/>
              <a:t>? </a:t>
            </a:r>
          </a:p>
          <a:p>
            <a:r>
              <a:rPr lang="ko-KR" altLang="en-US" sz="2000" dirty="0"/>
              <a:t>                      혹은 어떻게 </a:t>
            </a:r>
            <a:r>
              <a:rPr lang="en-US" altLang="ko-KR" sz="2000" dirty="0"/>
              <a:t>indirect</a:t>
            </a:r>
            <a:r>
              <a:rPr lang="ko-KR" altLang="en-US" sz="2000" dirty="0"/>
              <a:t>의 부호를 고려할 수 있을까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D5F6A-5210-EFF3-3C28-C5DA449C1CE8}"/>
              </a:ext>
            </a:extLst>
          </p:cNvPr>
          <p:cNvSpPr txBox="1"/>
          <p:nvPr/>
        </p:nvSpPr>
        <p:spPr>
          <a:xfrm>
            <a:off x="273076" y="4302882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/ impact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813B0-A6D3-D2BC-CD74-E4008542D66F}"/>
              </a:ext>
            </a:extLst>
          </p:cNvPr>
          <p:cNvSpPr txBox="1"/>
          <p:nvPr/>
        </p:nvSpPr>
        <p:spPr>
          <a:xfrm>
            <a:off x="113885" y="3948007"/>
            <a:ext cx="19729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 err="1">
                <a:latin typeface="+mn-ea"/>
              </a:rPr>
              <a:t>i</a:t>
            </a:r>
            <a:r>
              <a:rPr kumimoji="1" lang="en-US" altLang="en-US" b="1" spc="-40" dirty="0">
                <a:latin typeface="+mn-ea"/>
              </a:rPr>
              <a:t>) Rework duration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2145C-8132-D15D-77C6-950BBA4A374D}"/>
              </a:ext>
            </a:extLst>
          </p:cNvPr>
          <p:cNvSpPr txBox="1"/>
          <p:nvPr/>
        </p:nvSpPr>
        <p:spPr>
          <a:xfrm>
            <a:off x="2781794" y="4312496"/>
            <a:ext cx="753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CPM(?)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01D4C5-558F-D529-66F2-8F1C4765266B}"/>
              </a:ext>
            </a:extLst>
          </p:cNvPr>
          <p:cNvSpPr txBox="1"/>
          <p:nvPr/>
        </p:nvSpPr>
        <p:spPr>
          <a:xfrm>
            <a:off x="273076" y="5140667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</a:t>
            </a:r>
            <a:r>
              <a:rPr kumimoji="1" lang="en-US" altLang="ko-Kore-KR" strike="sngStrike" spc="-40" dirty="0">
                <a:latin typeface="+mn-ea"/>
              </a:rPr>
              <a:t>/ impact</a:t>
            </a:r>
            <a:endParaRPr kumimoji="1" lang="ko-Kore-KR" altLang="en-US" strike="sngStrike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946791-4C69-1B1A-DD9D-EFE197A311D0}"/>
              </a:ext>
            </a:extLst>
          </p:cNvPr>
          <p:cNvSpPr txBox="1"/>
          <p:nvPr/>
        </p:nvSpPr>
        <p:spPr>
          <a:xfrm>
            <a:off x="113885" y="4785792"/>
            <a:ext cx="23219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ii) # of redesigned 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D5B8C4-1DFA-11BC-CA5D-C2FC7FFD645A}"/>
              </a:ext>
            </a:extLst>
          </p:cNvPr>
          <p:cNvSpPr txBox="1"/>
          <p:nvPr/>
        </p:nvSpPr>
        <p:spPr>
          <a:xfrm>
            <a:off x="273076" y="6079600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</a:t>
            </a:r>
            <a:r>
              <a:rPr kumimoji="1" lang="en-US" altLang="ko-Kore-KR" strike="sngStrike" spc="-40" dirty="0">
                <a:latin typeface="+mn-ea"/>
              </a:rPr>
              <a:t>/ impact</a:t>
            </a:r>
            <a:endParaRPr kumimoji="1" lang="ko-Kore-KR" altLang="en-US" strike="sngStrike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B4D7B1-5B5B-5B25-910C-46A7D7E13E9C}"/>
              </a:ext>
            </a:extLst>
          </p:cNvPr>
          <p:cNvSpPr txBox="1"/>
          <p:nvPr/>
        </p:nvSpPr>
        <p:spPr>
          <a:xfrm>
            <a:off x="69832" y="5660420"/>
            <a:ext cx="39708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iii) iteration(</a:t>
            </a:r>
            <a:r>
              <a:rPr kumimoji="1" lang="ko-KR" altLang="en-US" b="1" spc="-40" dirty="0">
                <a:latin typeface="+mn-ea"/>
              </a:rPr>
              <a:t>중복</a:t>
            </a:r>
            <a:r>
              <a:rPr kumimoji="1" lang="en-US" altLang="ko-KR" b="1" spc="-40" dirty="0">
                <a:latin typeface="+mn-ea"/>
              </a:rPr>
              <a:t>)</a:t>
            </a:r>
            <a:r>
              <a:rPr kumimoji="1" lang="ko-KR" altLang="en-US" b="1" spc="-40" dirty="0">
                <a:latin typeface="+mn-ea"/>
              </a:rPr>
              <a:t>을 포함 </a:t>
            </a:r>
            <a:r>
              <a:rPr kumimoji="1" lang="en-US" altLang="ko-KR" b="1" spc="-40" dirty="0">
                <a:latin typeface="+mn-ea"/>
              </a:rPr>
              <a:t>DP </a:t>
            </a:r>
            <a:r>
              <a:rPr kumimoji="1" lang="ko-KR" altLang="en-US" b="1" spc="-40" dirty="0">
                <a:latin typeface="+mn-ea"/>
              </a:rPr>
              <a:t>변경횟수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177FA6-FA54-8084-CB22-56B1E4069B96}"/>
              </a:ext>
            </a:extLst>
          </p:cNvPr>
          <p:cNvSpPr txBox="1"/>
          <p:nvPr/>
        </p:nvSpPr>
        <p:spPr>
          <a:xfrm>
            <a:off x="2791173" y="5149162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연결된 관계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CAF2C-2E57-6AA0-8279-47D3DEF7F7F1}"/>
              </a:ext>
            </a:extLst>
          </p:cNvPr>
          <p:cNvSpPr txBox="1"/>
          <p:nvPr/>
        </p:nvSpPr>
        <p:spPr>
          <a:xfrm>
            <a:off x="4726988" y="3594267"/>
            <a:ext cx="28325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2) </a:t>
            </a:r>
            <a:r>
              <a:rPr kumimoji="1" lang="ko-KR" altLang="en-US" sz="2000" b="1" spc="-40" dirty="0">
                <a:latin typeface="+mn-ea"/>
              </a:rPr>
              <a:t>간접적인 </a:t>
            </a:r>
            <a:r>
              <a:rPr kumimoji="1" lang="en-US" altLang="ko-KR" sz="2000" b="1" spc="-40" dirty="0">
                <a:latin typeface="+mn-ea"/>
              </a:rPr>
              <a:t>DP</a:t>
            </a:r>
            <a:r>
              <a:rPr kumimoji="1" lang="ko-KR" altLang="en-US" sz="2000" b="1" spc="-40" dirty="0">
                <a:latin typeface="+mn-ea"/>
              </a:rPr>
              <a:t>간의 관계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06387-95DC-CAAB-9557-84FFB6303C78}"/>
              </a:ext>
            </a:extLst>
          </p:cNvPr>
          <p:cNvSpPr txBox="1"/>
          <p:nvPr/>
        </p:nvSpPr>
        <p:spPr>
          <a:xfrm>
            <a:off x="4726986" y="4037053"/>
            <a:ext cx="35079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Direct DP </a:t>
            </a:r>
            <a:r>
              <a:rPr kumimoji="1" lang="ko-KR" altLang="en-US" spc="-40" dirty="0">
                <a:latin typeface="+mn-ea"/>
              </a:rPr>
              <a:t>에서는 부호를 파악 가능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en-US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그러나 </a:t>
            </a:r>
            <a:r>
              <a:rPr kumimoji="1" lang="en-US" altLang="ko-KR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에서의 부호는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F027A-EB07-2E4C-2153-5BBE5B8F0480}"/>
              </a:ext>
            </a:extLst>
          </p:cNvPr>
          <p:cNvSpPr txBox="1"/>
          <p:nvPr/>
        </p:nvSpPr>
        <p:spPr>
          <a:xfrm>
            <a:off x="4796665" y="5460784"/>
            <a:ext cx="44164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크기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 </a:t>
            </a:r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  <a:r>
              <a:rPr kumimoji="1" lang="ko-KR" altLang="en-US" spc="-40" dirty="0">
                <a:latin typeface="+mn-ea"/>
              </a:rPr>
              <a:t> </a:t>
            </a:r>
            <a:endParaRPr kumimoji="1" lang="en-US" altLang="ko-KR" spc="-40" dirty="0">
              <a:latin typeface="+mn-ea"/>
            </a:endParaRPr>
          </a:p>
          <a:p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크기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ko-KR" altLang="en-US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29483-003E-4E17-8CD6-DFF528FBD0B9}"/>
              </a:ext>
            </a:extLst>
          </p:cNvPr>
          <p:cNvSpPr txBox="1"/>
          <p:nvPr/>
        </p:nvSpPr>
        <p:spPr>
          <a:xfrm>
            <a:off x="4682638" y="5053343"/>
            <a:ext cx="380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pc="-40" dirty="0">
                <a:latin typeface="+mn-ea"/>
              </a:rPr>
              <a:t>Wheel base</a:t>
            </a:r>
            <a:r>
              <a:rPr kumimoji="1" lang="ko-KR" altLang="en-US" spc="-40" dirty="0">
                <a:latin typeface="+mn-ea"/>
              </a:rPr>
              <a:t>의 크기와 무게의 관계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31A97-6875-032C-0029-BF78D7B39F01}"/>
              </a:ext>
            </a:extLst>
          </p:cNvPr>
          <p:cNvSpPr txBox="1"/>
          <p:nvPr/>
        </p:nvSpPr>
        <p:spPr>
          <a:xfrm>
            <a:off x="4682636" y="6121521"/>
            <a:ext cx="41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pc="-40" dirty="0">
                <a:latin typeface="+mn-ea"/>
                <a:sym typeface="Wingdings" panose="05000000000000000000" pitchFamily="2" charset="2"/>
              </a:rPr>
              <a:t> </a:t>
            </a:r>
            <a:r>
              <a:rPr kumimoji="1" lang="ko-KR" altLang="en-US" spc="-40" dirty="0">
                <a:latin typeface="+mn-ea"/>
                <a:sym typeface="Wingdings" panose="05000000000000000000" pitchFamily="2" charset="2"/>
              </a:rPr>
              <a:t>따라서 크기와 무게는 정비례관계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C3C933C-9E98-1CB1-58FB-C543A1F8B04E}"/>
              </a:ext>
            </a:extLst>
          </p:cNvPr>
          <p:cNvGraphicFramePr>
            <a:graphicFrameLocks noGrp="1"/>
          </p:cNvGraphicFramePr>
          <p:nvPr/>
        </p:nvGraphicFramePr>
        <p:xfrm>
          <a:off x="317007" y="1231950"/>
          <a:ext cx="3971548" cy="2034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77">
                  <a:extLst>
                    <a:ext uri="{9D8B030D-6E8A-4147-A177-3AD203B41FA5}">
                      <a16:colId xmlns:a16="http://schemas.microsoft.com/office/drawing/2014/main" val="2782828739"/>
                    </a:ext>
                  </a:extLst>
                </a:gridCol>
                <a:gridCol w="764401">
                  <a:extLst>
                    <a:ext uri="{9D8B030D-6E8A-4147-A177-3AD203B41FA5}">
                      <a16:colId xmlns:a16="http://schemas.microsoft.com/office/drawing/2014/main" val="1447964337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455297816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00703762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331306031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88334067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431571566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2694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2258747579"/>
                  </a:ext>
                </a:extLst>
              </a:tr>
              <a:tr h="2732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3402544757"/>
                  </a:ext>
                </a:extLst>
              </a:tr>
              <a:tr h="2732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62828837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76363"/>
                  </a:ext>
                </a:extLst>
              </a:tr>
              <a:tr h="3216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94605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683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7F1100-B0C4-D95E-1A03-288C77BA3EAF}"/>
              </a:ext>
            </a:extLst>
          </p:cNvPr>
          <p:cNvSpPr txBox="1"/>
          <p:nvPr/>
        </p:nvSpPr>
        <p:spPr>
          <a:xfrm>
            <a:off x="69830" y="3594267"/>
            <a:ext cx="40087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1) </a:t>
            </a:r>
            <a:r>
              <a:rPr kumimoji="1" lang="ko-KR" altLang="en-US" sz="2000" b="1" spc="-40" dirty="0">
                <a:latin typeface="+mn-ea"/>
              </a:rPr>
              <a:t>대안들을 비교하는 기준 </a:t>
            </a:r>
            <a:r>
              <a:rPr kumimoji="1" lang="en-US" altLang="ko-KR" sz="2000" b="1" spc="-40" dirty="0">
                <a:latin typeface="+mn-ea"/>
              </a:rPr>
              <a:t>(</a:t>
            </a:r>
            <a:r>
              <a:rPr kumimoji="1" lang="ko-KR" altLang="en-US" sz="2000" b="1" spc="-40" dirty="0">
                <a:latin typeface="+mn-ea"/>
              </a:rPr>
              <a:t>결과값</a:t>
            </a:r>
            <a:r>
              <a:rPr kumimoji="1" lang="en-US" altLang="ko-KR" sz="2000" b="1" spc="-40" dirty="0">
                <a:latin typeface="+mn-ea"/>
              </a:rPr>
              <a:t>)</a:t>
            </a:r>
            <a:endParaRPr kumimoji="1" lang="ko-Kore-KR" altLang="en-US" sz="20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17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ore-KR" altLang="en-US" sz="2000" dirty="0"/>
              <a:t>전체적인 흐름 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방향</a:t>
            </a:r>
            <a:r>
              <a:rPr lang="en-US" altLang="ko-Kore-KR" sz="2000" dirty="0"/>
              <a:t>)</a:t>
            </a:r>
            <a:endParaRPr lang="ko-KR" altLang="en-US" sz="20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A009AF3-3F8F-B527-DCEE-40D5BE34D89D}"/>
              </a:ext>
            </a:extLst>
          </p:cNvPr>
          <p:cNvCxnSpPr>
            <a:cxnSpLocks/>
          </p:cNvCxnSpPr>
          <p:nvPr/>
        </p:nvCxnSpPr>
        <p:spPr>
          <a:xfrm>
            <a:off x="945797" y="1810964"/>
            <a:ext cx="77563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A57C222-6213-A853-60CC-EE7E624FBBA0}"/>
              </a:ext>
            </a:extLst>
          </p:cNvPr>
          <p:cNvCxnSpPr>
            <a:cxnSpLocks/>
          </p:cNvCxnSpPr>
          <p:nvPr/>
        </p:nvCxnSpPr>
        <p:spPr>
          <a:xfrm>
            <a:off x="945797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5DFEF70-BA6F-A189-E553-A9D89748F39E}"/>
              </a:ext>
            </a:extLst>
          </p:cNvPr>
          <p:cNvSpPr/>
          <p:nvPr/>
        </p:nvSpPr>
        <p:spPr>
          <a:xfrm>
            <a:off x="57342" y="2259012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DDFF42-4553-11C3-5F6D-3EF766491A00}"/>
              </a:ext>
            </a:extLst>
          </p:cNvPr>
          <p:cNvSpPr/>
          <p:nvPr/>
        </p:nvSpPr>
        <p:spPr>
          <a:xfrm>
            <a:off x="2980500" y="2576801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C91123-250F-F10D-15F6-C34C968D851D}"/>
              </a:ext>
            </a:extLst>
          </p:cNvPr>
          <p:cNvSpPr/>
          <p:nvPr/>
        </p:nvSpPr>
        <p:spPr>
          <a:xfrm>
            <a:off x="5581225" y="2826101"/>
            <a:ext cx="693663" cy="6936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E36A76-BFDB-EF71-6A5E-B3E4D046C97D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>
            <a:off x="945797" y="2259014"/>
            <a:ext cx="4982258" cy="56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6628C25-ABAC-CE01-619C-BAFD906B9AE5}"/>
              </a:ext>
            </a:extLst>
          </p:cNvPr>
          <p:cNvCxnSpPr>
            <a:cxnSpLocks/>
            <a:stCxn id="30" idx="4"/>
            <a:endCxn id="35" idx="4"/>
          </p:cNvCxnSpPr>
          <p:nvPr/>
        </p:nvCxnSpPr>
        <p:spPr>
          <a:xfrm flipV="1">
            <a:off x="945797" y="3519762"/>
            <a:ext cx="4982258" cy="51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A7B01-34E7-7237-BA71-2D3C38922020}"/>
              </a:ext>
            </a:extLst>
          </p:cNvPr>
          <p:cNvSpPr txBox="1"/>
          <p:nvPr/>
        </p:nvSpPr>
        <p:spPr>
          <a:xfrm>
            <a:off x="656155" y="2932025"/>
            <a:ext cx="5761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E32A77-26FE-B297-2B49-44A6FFD81E48}"/>
              </a:ext>
            </a:extLst>
          </p:cNvPr>
          <p:cNvSpPr txBox="1"/>
          <p:nvPr/>
        </p:nvSpPr>
        <p:spPr>
          <a:xfrm>
            <a:off x="3445079" y="2959220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50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75BB-EAFB-388C-84EA-2B020F2B26AE}"/>
              </a:ext>
            </a:extLst>
          </p:cNvPr>
          <p:cNvSpPr txBox="1"/>
          <p:nvPr/>
        </p:nvSpPr>
        <p:spPr>
          <a:xfrm>
            <a:off x="5776448" y="2993488"/>
            <a:ext cx="271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355786" y="1088007"/>
            <a:ext cx="1765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3805327" y="1088636"/>
            <a:ext cx="1925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404A2-E38F-7596-CB32-96E758AC93B6}"/>
              </a:ext>
            </a:extLst>
          </p:cNvPr>
          <p:cNvSpPr txBox="1"/>
          <p:nvPr/>
        </p:nvSpPr>
        <p:spPr>
          <a:xfrm>
            <a:off x="7194875" y="2267150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08FAC9-ACC3-371E-C512-45434F0AF801}"/>
              </a:ext>
            </a:extLst>
          </p:cNvPr>
          <p:cNvSpPr/>
          <p:nvPr/>
        </p:nvSpPr>
        <p:spPr>
          <a:xfrm>
            <a:off x="7533436" y="2292081"/>
            <a:ext cx="551329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077291-41A4-3980-7440-31D85739EBB0}"/>
              </a:ext>
            </a:extLst>
          </p:cNvPr>
          <p:cNvSpPr txBox="1"/>
          <p:nvPr/>
        </p:nvSpPr>
        <p:spPr>
          <a:xfrm>
            <a:off x="7194875" y="2632910"/>
            <a:ext cx="282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1103F-58B9-0FC7-9EB8-2FC7A33977A2}"/>
              </a:ext>
            </a:extLst>
          </p:cNvPr>
          <p:cNvSpPr/>
          <p:nvPr/>
        </p:nvSpPr>
        <p:spPr>
          <a:xfrm>
            <a:off x="7533436" y="2657841"/>
            <a:ext cx="310867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F85526-C626-7B82-2E89-210A5739AAFE}"/>
              </a:ext>
            </a:extLst>
          </p:cNvPr>
          <p:cNvSpPr txBox="1"/>
          <p:nvPr/>
        </p:nvSpPr>
        <p:spPr>
          <a:xfrm>
            <a:off x="7194875" y="2977155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3)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C88A54-23EC-BD61-7ADF-4EB0E51FEEC7}"/>
              </a:ext>
            </a:extLst>
          </p:cNvPr>
          <p:cNvSpPr/>
          <p:nvPr/>
        </p:nvSpPr>
        <p:spPr>
          <a:xfrm>
            <a:off x="7533434" y="3002086"/>
            <a:ext cx="88696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FDE552-F97C-2710-385E-531517C5A709}"/>
              </a:ext>
            </a:extLst>
          </p:cNvPr>
          <p:cNvSpPr txBox="1"/>
          <p:nvPr/>
        </p:nvSpPr>
        <p:spPr>
          <a:xfrm>
            <a:off x="7130572" y="3793683"/>
            <a:ext cx="385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10)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F91C80-88C2-50CA-0613-42A2C839F793}"/>
              </a:ext>
            </a:extLst>
          </p:cNvPr>
          <p:cNvSpPr/>
          <p:nvPr/>
        </p:nvSpPr>
        <p:spPr>
          <a:xfrm>
            <a:off x="7533434" y="3818614"/>
            <a:ext cx="127161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ADCEA-D15A-DDFB-B272-333427CBA238}"/>
              </a:ext>
            </a:extLst>
          </p:cNvPr>
          <p:cNvSpPr txBox="1"/>
          <p:nvPr/>
        </p:nvSpPr>
        <p:spPr>
          <a:xfrm rot="5400000">
            <a:off x="8182674" y="3385419"/>
            <a:ext cx="1984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…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3" name="오른쪽 중괄호 82">
            <a:extLst>
              <a:ext uri="{FF2B5EF4-FFF2-40B4-BE49-F238E27FC236}">
                <a16:creationId xmlns:a16="http://schemas.microsoft.com/office/drawing/2014/main" id="{BD064E7C-EBDB-9F40-21E2-E84AE401B753}"/>
              </a:ext>
            </a:extLst>
          </p:cNvPr>
          <p:cNvSpPr/>
          <p:nvPr/>
        </p:nvSpPr>
        <p:spPr>
          <a:xfrm rot="10800000">
            <a:off x="6746095" y="2383641"/>
            <a:ext cx="275087" cy="154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9FA5-0712-29E0-4B98-D0D758B78834}"/>
              </a:ext>
            </a:extLst>
          </p:cNvPr>
          <p:cNvSpPr txBox="1"/>
          <p:nvPr/>
        </p:nvSpPr>
        <p:spPr>
          <a:xfrm rot="7308287">
            <a:off x="6953602" y="2464145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E80013F-3DF1-CC52-E1BA-9F1CA3BE0BD8}"/>
              </a:ext>
            </a:extLst>
          </p:cNvPr>
          <p:cNvCxnSpPr>
            <a:cxnSpLocks/>
          </p:cNvCxnSpPr>
          <p:nvPr/>
        </p:nvCxnSpPr>
        <p:spPr>
          <a:xfrm>
            <a:off x="3601074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B604CE26-F34E-9210-8795-B019BA677264}"/>
              </a:ext>
            </a:extLst>
          </p:cNvPr>
          <p:cNvCxnSpPr>
            <a:cxnSpLocks/>
          </p:cNvCxnSpPr>
          <p:nvPr/>
        </p:nvCxnSpPr>
        <p:spPr>
          <a:xfrm>
            <a:off x="5939828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C66E98D-3741-064F-0EAC-FA199148CB69}"/>
              </a:ext>
            </a:extLst>
          </p:cNvPr>
          <p:cNvCxnSpPr>
            <a:cxnSpLocks/>
          </p:cNvCxnSpPr>
          <p:nvPr/>
        </p:nvCxnSpPr>
        <p:spPr>
          <a:xfrm>
            <a:off x="8700613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호 111">
            <a:extLst>
              <a:ext uri="{FF2B5EF4-FFF2-40B4-BE49-F238E27FC236}">
                <a16:creationId xmlns:a16="http://schemas.microsoft.com/office/drawing/2014/main" id="{489C6E7E-FA9D-9743-4464-9C0B4A65739E}"/>
              </a:ext>
            </a:extLst>
          </p:cNvPr>
          <p:cNvSpPr/>
          <p:nvPr/>
        </p:nvSpPr>
        <p:spPr>
          <a:xfrm>
            <a:off x="945799" y="1474450"/>
            <a:ext cx="2655277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호 112">
            <a:extLst>
              <a:ext uri="{FF2B5EF4-FFF2-40B4-BE49-F238E27FC236}">
                <a16:creationId xmlns:a16="http://schemas.microsoft.com/office/drawing/2014/main" id="{85F268B4-EF1A-2840-93AF-D5A14813637F}"/>
              </a:ext>
            </a:extLst>
          </p:cNvPr>
          <p:cNvSpPr/>
          <p:nvPr/>
        </p:nvSpPr>
        <p:spPr>
          <a:xfrm>
            <a:off x="3609868" y="1474450"/>
            <a:ext cx="2319769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C1F55D-A5B3-718A-8AD2-6C2A96915850}"/>
              </a:ext>
            </a:extLst>
          </p:cNvPr>
          <p:cNvSpPr txBox="1"/>
          <p:nvPr/>
        </p:nvSpPr>
        <p:spPr>
          <a:xfrm>
            <a:off x="6414523" y="883218"/>
            <a:ext cx="2060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Change propagation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- rework duration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5" name="호 114">
            <a:extLst>
              <a:ext uri="{FF2B5EF4-FFF2-40B4-BE49-F238E27FC236}">
                <a16:creationId xmlns:a16="http://schemas.microsoft.com/office/drawing/2014/main" id="{3D32DA9A-784E-E3A8-7D1B-495F3D7999A9}"/>
              </a:ext>
            </a:extLst>
          </p:cNvPr>
          <p:cNvSpPr/>
          <p:nvPr/>
        </p:nvSpPr>
        <p:spPr>
          <a:xfrm>
            <a:off x="5948622" y="1494400"/>
            <a:ext cx="2762361" cy="686148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오른쪽 중괄호 82">
            <a:extLst>
              <a:ext uri="{FF2B5EF4-FFF2-40B4-BE49-F238E27FC236}">
                <a16:creationId xmlns:a16="http://schemas.microsoft.com/office/drawing/2014/main" id="{6F7EEE3B-0BAF-1B0E-6436-20D2CBDB323F}"/>
              </a:ext>
            </a:extLst>
          </p:cNvPr>
          <p:cNvSpPr/>
          <p:nvPr/>
        </p:nvSpPr>
        <p:spPr>
          <a:xfrm rot="5400000">
            <a:off x="2137689" y="2980592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1485C-0A6E-3D04-8E29-3DF0287431D6}"/>
              </a:ext>
            </a:extLst>
          </p:cNvPr>
          <p:cNvSpPr txBox="1"/>
          <p:nvPr/>
        </p:nvSpPr>
        <p:spPr>
          <a:xfrm>
            <a:off x="1861610" y="4178264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오른쪽 중괄호 82">
            <a:extLst>
              <a:ext uri="{FF2B5EF4-FFF2-40B4-BE49-F238E27FC236}">
                <a16:creationId xmlns:a16="http://schemas.microsoft.com/office/drawing/2014/main" id="{04C3EF32-58F1-05CA-9BB5-0CA631FFB9F3}"/>
              </a:ext>
            </a:extLst>
          </p:cNvPr>
          <p:cNvSpPr/>
          <p:nvPr/>
        </p:nvSpPr>
        <p:spPr>
          <a:xfrm rot="5400000">
            <a:off x="4639103" y="3134461"/>
            <a:ext cx="268333" cy="23475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6BB065-396B-0097-1AA0-5652C5AEEA49}"/>
              </a:ext>
            </a:extLst>
          </p:cNvPr>
          <p:cNvSpPr txBox="1"/>
          <p:nvPr/>
        </p:nvSpPr>
        <p:spPr>
          <a:xfrm>
            <a:off x="4356041" y="4178265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3CC6E82B-B370-2881-B0AC-C64F521A360E}"/>
              </a:ext>
            </a:extLst>
          </p:cNvPr>
          <p:cNvSpPr/>
          <p:nvPr/>
        </p:nvSpPr>
        <p:spPr>
          <a:xfrm rot="5400000">
            <a:off x="5378354" y="3265667"/>
            <a:ext cx="2384314" cy="2384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84F3B51-B690-1553-4D23-E518B4DE63F1}"/>
              </a:ext>
            </a:extLst>
          </p:cNvPr>
          <p:cNvSpPr/>
          <p:nvPr/>
        </p:nvSpPr>
        <p:spPr>
          <a:xfrm>
            <a:off x="5714570" y="15424"/>
            <a:ext cx="709476" cy="70947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2E83A-4F9F-2C88-38E8-C7D50A495335}"/>
              </a:ext>
            </a:extLst>
          </p:cNvPr>
          <p:cNvSpPr txBox="1"/>
          <p:nvPr/>
        </p:nvSpPr>
        <p:spPr>
          <a:xfrm>
            <a:off x="5974092" y="216276"/>
            <a:ext cx="1904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9076F-24DB-1E9A-A196-5B2BA8CDD915}"/>
              </a:ext>
            </a:extLst>
          </p:cNvPr>
          <p:cNvSpPr txBox="1"/>
          <p:nvPr/>
        </p:nvSpPr>
        <p:spPr>
          <a:xfrm>
            <a:off x="6683568" y="194794"/>
            <a:ext cx="2321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N possible candidates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오른쪽 중괄호 82">
            <a:extLst>
              <a:ext uri="{FF2B5EF4-FFF2-40B4-BE49-F238E27FC236}">
                <a16:creationId xmlns:a16="http://schemas.microsoft.com/office/drawing/2014/main" id="{6C9709A5-6E5B-AC88-BFFE-F2E92F43DD2A}"/>
              </a:ext>
            </a:extLst>
          </p:cNvPr>
          <p:cNvSpPr/>
          <p:nvPr/>
        </p:nvSpPr>
        <p:spPr>
          <a:xfrm rot="5400000">
            <a:off x="7639866" y="3280294"/>
            <a:ext cx="268331" cy="2055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35D28F-8D7B-65AB-9349-EDDA3C545D3D}"/>
              </a:ext>
            </a:extLst>
          </p:cNvPr>
          <p:cNvSpPr txBox="1"/>
          <p:nvPr/>
        </p:nvSpPr>
        <p:spPr>
          <a:xfrm>
            <a:off x="7400123" y="4177669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09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3708206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3690714" y="1105688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94105" y="3520111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D5DC68-55BB-D5F2-B9EE-B96F15976641}"/>
              </a:ext>
            </a:extLst>
          </p:cNvPr>
          <p:cNvSpPr txBox="1"/>
          <p:nvPr/>
        </p:nvSpPr>
        <p:spPr>
          <a:xfrm>
            <a:off x="257058" y="1362187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5CD9DA99-5A55-83DC-42AE-5AB4B71B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0" y="1458988"/>
            <a:ext cx="3145721" cy="4138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A162F-DD24-FA85-6864-3DAC243EF82D}"/>
              </a:ext>
            </a:extLst>
          </p:cNvPr>
          <p:cNvSpPr txBox="1"/>
          <p:nvPr/>
        </p:nvSpPr>
        <p:spPr>
          <a:xfrm>
            <a:off x="-121073" y="47134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73686BA7-3F29-BD10-A731-54C7B094F5FA}"/>
              </a:ext>
            </a:extLst>
          </p:cNvPr>
          <p:cNvSpPr/>
          <p:nvPr/>
        </p:nvSpPr>
        <p:spPr>
          <a:xfrm>
            <a:off x="8052924" y="1854803"/>
            <a:ext cx="382720" cy="2054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1F4222F-04C4-6CC5-77C3-1C40D6608049}"/>
              </a:ext>
            </a:extLst>
          </p:cNvPr>
          <p:cNvSpPr/>
          <p:nvPr/>
        </p:nvSpPr>
        <p:spPr>
          <a:xfrm>
            <a:off x="8052924" y="3956870"/>
            <a:ext cx="382720" cy="2307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01617-C94D-C297-290B-90A369B80D3B}"/>
              </a:ext>
            </a:extLst>
          </p:cNvPr>
          <p:cNvSpPr txBox="1"/>
          <p:nvPr/>
        </p:nvSpPr>
        <p:spPr>
          <a:xfrm rot="5400000">
            <a:off x="7717047" y="2767243"/>
            <a:ext cx="2164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Direct DP relation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C2FD5-20A6-848F-6867-7F59C523731F}"/>
              </a:ext>
            </a:extLst>
          </p:cNvPr>
          <p:cNvSpPr txBox="1"/>
          <p:nvPr/>
        </p:nvSpPr>
        <p:spPr>
          <a:xfrm rot="5400000">
            <a:off x="8010262" y="4898966"/>
            <a:ext cx="15759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Indirect DP propagation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6C639-309A-A435-A000-9792E6B4B22D}"/>
              </a:ext>
            </a:extLst>
          </p:cNvPr>
          <p:cNvSpPr txBox="1"/>
          <p:nvPr/>
        </p:nvSpPr>
        <p:spPr>
          <a:xfrm>
            <a:off x="8109215" y="2726379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FAE87-54C6-6716-8AC8-5CE31A0C06EA}"/>
              </a:ext>
            </a:extLst>
          </p:cNvPr>
          <p:cNvSpPr txBox="1"/>
          <p:nvPr/>
        </p:nvSpPr>
        <p:spPr>
          <a:xfrm>
            <a:off x="8109215" y="4918641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  <a:endParaRPr kumimoji="1" lang="ko-Kore-KR" altLang="en-US" sz="20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16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[Conflict resolution strategy for ~~]</a:t>
            </a:r>
            <a:endParaRPr lang="ko-KR" altLang="en-US" sz="2400" b="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F775D7-4267-9F35-D0C7-F06AE536CE51}"/>
              </a:ext>
            </a:extLst>
          </p:cNvPr>
          <p:cNvSpPr txBox="1">
            <a:spLocks/>
          </p:cNvSpPr>
          <p:nvPr/>
        </p:nvSpPr>
        <p:spPr>
          <a:xfrm>
            <a:off x="75552" y="5145742"/>
            <a:ext cx="9068448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Novelty)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1482228"/>
            <a:ext cx="9068448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B17DDE68-9FEE-2FEE-5434-F91EBA92A53B}"/>
              </a:ext>
            </a:extLst>
          </p:cNvPr>
          <p:cNvSpPr/>
          <p:nvPr/>
        </p:nvSpPr>
        <p:spPr>
          <a:xfrm rot="5400000">
            <a:off x="1903535" y="773982"/>
            <a:ext cx="308853" cy="29124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8530EB-1AD4-CA9C-5855-877D6E272EF0}"/>
              </a:ext>
            </a:extLst>
          </p:cNvPr>
          <p:cNvSpPr txBox="1">
            <a:spLocks/>
          </p:cNvSpPr>
          <p:nvPr/>
        </p:nvSpPr>
        <p:spPr>
          <a:xfrm>
            <a:off x="120376" y="3218332"/>
            <a:ext cx="9068448" cy="1515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400" b="0" dirty="0"/>
              <a:t>Synergy / conflict</a:t>
            </a:r>
            <a:r>
              <a:rPr lang="ko-KR" altLang="en-US" sz="2400" b="0" dirty="0"/>
              <a:t> 의미 </a:t>
            </a:r>
            <a:r>
              <a:rPr lang="en-US" altLang="ko-KR" sz="2400" b="0" dirty="0">
                <a:sym typeface="Wingdings" pitchFamily="2" charset="2"/>
              </a:rPr>
              <a:t> </a:t>
            </a:r>
            <a:r>
              <a:rPr lang="ko-KR" altLang="en-US" sz="2400" b="0" dirty="0">
                <a:sym typeface="Wingdings" pitchFamily="2" charset="2"/>
              </a:rPr>
              <a:t>그것을 어떻게 반영</a:t>
            </a:r>
            <a:endParaRPr lang="en-US" altLang="ko-KR" sz="2400" b="0" dirty="0"/>
          </a:p>
          <a:p>
            <a:pPr marL="457200" indent="-457200">
              <a:buAutoNum type="arabicPeriod"/>
            </a:pPr>
            <a:r>
              <a:rPr lang="en-US" altLang="ko-KR" sz="2400" b="0" dirty="0"/>
              <a:t>Direct / indirect</a:t>
            </a:r>
          </a:p>
          <a:p>
            <a:pPr marL="457200" indent="-457200">
              <a:buAutoNum type="arabicPeriod"/>
            </a:pPr>
            <a:r>
              <a:rPr lang="ko-KR" altLang="en-US" sz="2400" b="0" dirty="0"/>
              <a:t>대안 추리는 방법</a:t>
            </a:r>
            <a:endParaRPr lang="en-US" altLang="ko-KR" sz="2400" b="0" dirty="0"/>
          </a:p>
          <a:p>
            <a:pPr marL="457200" indent="-457200">
              <a:buAutoNum type="arabicPeriod"/>
            </a:pPr>
            <a:r>
              <a:rPr lang="ko-KR" altLang="en-US" sz="2400" b="0" dirty="0"/>
              <a:t>전체 평가 </a:t>
            </a:r>
            <a:r>
              <a:rPr lang="en-US" altLang="ko-KR" sz="2400" b="0" dirty="0"/>
              <a:t>= </a:t>
            </a:r>
            <a:r>
              <a:rPr lang="ko-KR" altLang="en-US" sz="2400" b="0" dirty="0"/>
              <a:t>시너지 평가 </a:t>
            </a:r>
            <a:r>
              <a:rPr lang="en-US" altLang="ko-KR" sz="2400" b="0" dirty="0"/>
              <a:t>summation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BA0EC-67A3-7CBD-0135-9FB7112FF02C}"/>
              </a:ext>
            </a:extLst>
          </p:cNvPr>
          <p:cNvSpPr txBox="1"/>
          <p:nvPr/>
        </p:nvSpPr>
        <p:spPr>
          <a:xfrm>
            <a:off x="601757" y="2519991"/>
            <a:ext cx="36737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여기 부분 </a:t>
            </a:r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ko-Kore-KR" altLang="en-US" spc="-40" dirty="0">
                <a:latin typeface="+mn-ea"/>
              </a:rPr>
              <a:t>스토리 한번 만들어보자</a:t>
            </a:r>
            <a:r>
              <a:rPr kumimoji="1" lang="en-US" altLang="ko-Kore-KR" spc="-40" dirty="0">
                <a:latin typeface="+mn-ea"/>
              </a:rPr>
              <a:t>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7DAB5-1A7A-4A29-EE30-FFC45FBAA110}"/>
              </a:ext>
            </a:extLst>
          </p:cNvPr>
          <p:cNvSpPr txBox="1"/>
          <p:nvPr/>
        </p:nvSpPr>
        <p:spPr>
          <a:xfrm>
            <a:off x="5307106" y="2251165"/>
            <a:ext cx="24256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목적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conflict resolution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방법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전략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83F79-FC73-A21A-723A-B1777699D0F6}"/>
              </a:ext>
            </a:extLst>
          </p:cNvPr>
          <p:cNvSpPr txBox="1"/>
          <p:nvPr/>
        </p:nvSpPr>
        <p:spPr>
          <a:xfrm>
            <a:off x="744070" y="643848"/>
            <a:ext cx="37257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Quality Function Deployment (HOQ)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B7DB-34D6-C055-AB54-CBEAE3418F15}"/>
              </a:ext>
            </a:extLst>
          </p:cNvPr>
          <p:cNvSpPr txBox="1"/>
          <p:nvPr/>
        </p:nvSpPr>
        <p:spPr>
          <a:xfrm>
            <a:off x="6848993" y="212646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31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CE85A-F175-A69B-831D-8B70F4F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76DDA-6587-6775-256F-B693EA27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B1CF-E0C2-A9B7-D6CC-FAABEA81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5" y="84342"/>
            <a:ext cx="34290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3DB85-00B4-6392-3B43-C727543BC83B}"/>
              </a:ext>
            </a:extLst>
          </p:cNvPr>
          <p:cNvSpPr txBox="1"/>
          <p:nvPr/>
        </p:nvSpPr>
        <p:spPr>
          <a:xfrm>
            <a:off x="4939584" y="2152730"/>
            <a:ext cx="3845796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상충관계 </a:t>
            </a:r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상충되는 정도의 차이</a:t>
            </a:r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그것을 해결하기 위한 일종의 </a:t>
            </a:r>
            <a:r>
              <a:rPr kumimoji="1" lang="en-US" altLang="ko-Kore-KR" spc="-40" dirty="0">
                <a:latin typeface="+mn-ea"/>
              </a:rPr>
              <a:t>Effort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추가 </a:t>
            </a:r>
            <a:r>
              <a:rPr kumimoji="1" lang="en-US" altLang="ko-Kore-KR" spc="-40" dirty="0">
                <a:latin typeface="+mn-ea"/>
              </a:rPr>
              <a:t>i</a:t>
            </a:r>
            <a:r>
              <a:rPr kumimoji="1" lang="en-US" altLang="ko-KR" spc="-40" dirty="0">
                <a:latin typeface="+mn-ea"/>
              </a:rPr>
              <a:t>teration </a:t>
            </a:r>
          </a:p>
          <a:p>
            <a:pPr marL="285750" indent="-285750">
              <a:buFontTx/>
              <a:buChar char="-"/>
            </a:pP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등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80C6-E3EB-4BFD-24C5-EC5AE47F9C33}"/>
              </a:ext>
            </a:extLst>
          </p:cNvPr>
          <p:cNvSpPr txBox="1"/>
          <p:nvPr/>
        </p:nvSpPr>
        <p:spPr>
          <a:xfrm>
            <a:off x="4939586" y="726599"/>
            <a:ext cx="302935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r>
              <a:rPr kumimoji="1" lang="ko-Kore-KR" altLang="en-US" spc="-40" dirty="0">
                <a:latin typeface="+mn-ea"/>
              </a:rPr>
              <a:t>을 </a:t>
            </a:r>
            <a:r>
              <a:rPr kumimoji="1" lang="en-US" altLang="ko-Kore-KR" spc="-40" dirty="0">
                <a:latin typeface="+mn-ea"/>
              </a:rPr>
              <a:t>measure (impact)</a:t>
            </a:r>
          </a:p>
          <a:p>
            <a:pPr algn="l"/>
            <a:r>
              <a:rPr kumimoji="1" lang="en-US" altLang="ko-KR" spc="-40" dirty="0">
                <a:latin typeface="+mn-ea"/>
              </a:rPr>
              <a:t>[conflict</a:t>
            </a:r>
            <a:r>
              <a:rPr kumimoji="1" lang="ko-KR" altLang="en-US" spc="-40" dirty="0">
                <a:latin typeface="+mn-ea"/>
              </a:rPr>
              <a:t>을 어떻게 바라보는가</a:t>
            </a:r>
            <a:r>
              <a:rPr kumimoji="1" lang="en-US" altLang="ko-KR" spc="-40" dirty="0">
                <a:latin typeface="+mn-ea"/>
              </a:rPr>
              <a:t>]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Initiate / process </a:t>
            </a:r>
            <a:r>
              <a:rPr kumimoji="1" lang="ko-Kore-KR" altLang="en-US" spc="-40" dirty="0">
                <a:latin typeface="+mn-ea"/>
              </a:rPr>
              <a:t>상에서의</a:t>
            </a:r>
          </a:p>
        </p:txBody>
      </p:sp>
    </p:spTree>
    <p:extLst>
      <p:ext uri="{BB962C8B-B14F-4D97-AF65-F5344CB8AC3E}">
        <p14:creationId xmlns:p14="http://schemas.microsoft.com/office/powerpoint/2010/main" val="2351748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783122" y="2939347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622576" y="4109423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770778" y="4277143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2504391" y="1928349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2504391" y="2597644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412017" y="11909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2527852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250439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2504391" y="3672323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2504393" y="4109425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2504391" y="456658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2527852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250439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2527852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466484" y="2127629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622576" y="2801906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279293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22" idx="6"/>
            <a:endCxn id="136" idx="1"/>
          </p:cNvCxnSpPr>
          <p:nvPr/>
        </p:nvCxnSpPr>
        <p:spPr>
          <a:xfrm flipV="1">
            <a:off x="1259586" y="2403766"/>
            <a:ext cx="1244809" cy="71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2716935" y="1191664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3"/>
            <a:endCxn id="162" idx="3"/>
          </p:cNvCxnSpPr>
          <p:nvPr/>
        </p:nvCxnSpPr>
        <p:spPr>
          <a:xfrm>
            <a:off x="4301235" y="2736144"/>
            <a:ext cx="12700" cy="1513093"/>
          </a:xfrm>
          <a:prstGeom prst="bentConnector3">
            <a:avLst>
              <a:gd name="adj1" fmla="val 32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428853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504393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504393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504393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012817" y="5345883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012817" y="4990956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012817" y="5670032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136" idx="3"/>
            <a:endCxn id="160" idx="3"/>
          </p:cNvCxnSpPr>
          <p:nvPr/>
        </p:nvCxnSpPr>
        <p:spPr>
          <a:xfrm>
            <a:off x="4288535" y="2403768"/>
            <a:ext cx="12700" cy="2301319"/>
          </a:xfrm>
          <a:prstGeom prst="bentConnector3">
            <a:avLst>
              <a:gd name="adj1" fmla="val 4500000"/>
            </a:avLst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4" y="1629387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583435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667328" y="1195567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760889" y="5048658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184813" y="5375626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5961695" y="5660761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014217" y="3697217"/>
            <a:ext cx="56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02C024E-164B-683B-6C6A-321335B51254}"/>
              </a:ext>
            </a:extLst>
          </p:cNvPr>
          <p:cNvCxnSpPr>
            <a:cxnSpLocks/>
            <a:stCxn id="54" idx="6"/>
            <a:endCxn id="162" idx="1"/>
          </p:cNvCxnSpPr>
          <p:nvPr/>
        </p:nvCxnSpPr>
        <p:spPr>
          <a:xfrm flipV="1">
            <a:off x="1259586" y="4249235"/>
            <a:ext cx="1244809" cy="17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674998" y="3667520"/>
            <a:ext cx="13857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b="1" i="1" spc="-40" baseline="-25000" dirty="0">
                <a:solidFill>
                  <a:srgbClr val="C00000"/>
                </a:solidFill>
                <a:latin typeface="+mn-ea"/>
              </a:rPr>
              <a:t>1 </a:t>
            </a:r>
            <a:r>
              <a:rPr kumimoji="1" lang="ko-Kore-KR" altLang="en-US" b="1" i="1" spc="-40" dirty="0">
                <a:solidFill>
                  <a:srgbClr val="C00000"/>
                </a:solidFill>
                <a:latin typeface="+mn-ea"/>
              </a:rPr>
              <a:t>조향성</a:t>
            </a:r>
            <a:endParaRPr kumimoji="1" lang="en-US" altLang="ko-Kore-KR" b="1" i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35909" y="354058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293254" y="5409954"/>
            <a:ext cx="406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5615B7-8C64-F37D-BAF5-CEAC49A9807F}"/>
              </a:ext>
            </a:extLst>
          </p:cNvPr>
          <p:cNvSpPr txBox="1"/>
          <p:nvPr/>
        </p:nvSpPr>
        <p:spPr>
          <a:xfrm>
            <a:off x="29557" y="4985739"/>
            <a:ext cx="8313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Options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6691834" y="358760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3811187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Case study (Hybrid Bike) </a:t>
            </a:r>
            <a:endParaRPr lang="ko-KR" altLang="en-US" sz="28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1011361" y="4091733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7840B-0460-53C9-5D87-851FA916270B}"/>
              </a:ext>
            </a:extLst>
          </p:cNvPr>
          <p:cNvSpPr txBox="1"/>
          <p:nvPr/>
        </p:nvSpPr>
        <p:spPr>
          <a:xfrm>
            <a:off x="1269317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(1)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951A0-4A3C-6B2D-ED09-5B3B40D22802}"/>
              </a:ext>
            </a:extLst>
          </p:cNvPr>
          <p:cNvSpPr txBox="1"/>
          <p:nvPr/>
        </p:nvSpPr>
        <p:spPr>
          <a:xfrm>
            <a:off x="2066879" y="499588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0D574-BCFB-4287-AE82-FBE4E4D85D86}"/>
              </a:ext>
            </a:extLst>
          </p:cNvPr>
          <p:cNvSpPr txBox="1"/>
          <p:nvPr/>
        </p:nvSpPr>
        <p:spPr>
          <a:xfrm>
            <a:off x="4464047" y="499588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62ECC-4239-3672-C4BA-13CF0ED7C76F}"/>
              </a:ext>
            </a:extLst>
          </p:cNvPr>
          <p:cNvSpPr txBox="1"/>
          <p:nvPr/>
        </p:nvSpPr>
        <p:spPr>
          <a:xfrm>
            <a:off x="5825127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278F1-378D-4EBC-1493-396AD0C6DA7F}"/>
              </a:ext>
            </a:extLst>
          </p:cNvPr>
          <p:cNvSpPr txBox="1"/>
          <p:nvPr/>
        </p:nvSpPr>
        <p:spPr>
          <a:xfrm>
            <a:off x="7449413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837E3-897D-FCD4-A43E-669634C4AE28}"/>
              </a:ext>
            </a:extLst>
          </p:cNvPr>
          <p:cNvSpPr txBox="1"/>
          <p:nvPr/>
        </p:nvSpPr>
        <p:spPr>
          <a:xfrm>
            <a:off x="8588239" y="499588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610F9DC-B98A-7E7A-6E96-B047C484DDE2}"/>
              </a:ext>
            </a:extLst>
          </p:cNvPr>
          <p:cNvCxnSpPr>
            <a:cxnSpLocks/>
          </p:cNvCxnSpPr>
          <p:nvPr/>
        </p:nvCxnSpPr>
        <p:spPr>
          <a:xfrm flipH="1" flipV="1">
            <a:off x="3801051" y="358760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7F306E-AF2B-6606-EF7A-DE9EBDFC6C11}"/>
              </a:ext>
            </a:extLst>
          </p:cNvPr>
          <p:cNvSpPr txBox="1"/>
          <p:nvPr/>
        </p:nvSpPr>
        <p:spPr>
          <a:xfrm>
            <a:off x="4582887" y="3665729"/>
            <a:ext cx="14176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i="1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ko-Kore-KR" b="1" i="1" spc="-40" baseline="-25000" dirty="0">
                <a:solidFill>
                  <a:srgbClr val="7030A0"/>
                </a:solidFill>
                <a:latin typeface="+mn-ea"/>
              </a:rPr>
              <a:t>2 </a:t>
            </a:r>
            <a:r>
              <a:rPr kumimoji="1" lang="ko-Kore-KR" altLang="en-US" b="1" i="1" spc="-40" dirty="0">
                <a:solidFill>
                  <a:srgbClr val="7030A0"/>
                </a:solidFill>
                <a:latin typeface="+mn-ea"/>
              </a:rPr>
              <a:t>안전성</a:t>
            </a:r>
            <a:endParaRPr kumimoji="1" lang="en-US" altLang="ko-Kore-KR" b="1" i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46ACD-D315-F1A1-DEF8-87E8ABF979C6}"/>
              </a:ext>
            </a:extLst>
          </p:cNvPr>
          <p:cNvSpPr txBox="1"/>
          <p:nvPr/>
        </p:nvSpPr>
        <p:spPr>
          <a:xfrm>
            <a:off x="7619762" y="3665729"/>
            <a:ext cx="10694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i="1" spc="-40" dirty="0">
                <a:solidFill>
                  <a:srgbClr val="00B050"/>
                </a:solidFill>
                <a:latin typeface="+mn-ea"/>
              </a:rPr>
              <a:t>FR</a:t>
            </a:r>
            <a:r>
              <a:rPr kumimoji="1" lang="en-US" altLang="ko-KR" b="1" i="1" spc="-40" baseline="-25000" dirty="0">
                <a:solidFill>
                  <a:srgbClr val="00B050"/>
                </a:solidFill>
                <a:latin typeface="+mn-ea"/>
              </a:rPr>
              <a:t>3 </a:t>
            </a:r>
            <a:r>
              <a:rPr kumimoji="1" lang="ko-Kore-KR" altLang="en-US" b="1" i="1" spc="-40" dirty="0">
                <a:solidFill>
                  <a:srgbClr val="00B050"/>
                </a:solidFill>
                <a:latin typeface="+mn-ea"/>
              </a:rPr>
              <a:t>가속도</a:t>
            </a:r>
            <a:endParaRPr kumimoji="1" lang="en-US" altLang="ko-Kore-KR" b="1" i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58816-6CF7-CD43-69D9-2C7839C9B13A}"/>
              </a:ext>
            </a:extLst>
          </p:cNvPr>
          <p:cNvSpPr txBox="1"/>
          <p:nvPr/>
        </p:nvSpPr>
        <p:spPr>
          <a:xfrm>
            <a:off x="1922769" y="534947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CCB82-E95B-6559-931E-0BAFEDDAF175}"/>
              </a:ext>
            </a:extLst>
          </p:cNvPr>
          <p:cNvSpPr txBox="1"/>
          <p:nvPr/>
        </p:nvSpPr>
        <p:spPr>
          <a:xfrm>
            <a:off x="1164033" y="5369161"/>
            <a:ext cx="554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B-</a:t>
            </a:r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4A203-04CF-0B5F-E633-3F2C52E4CE42}"/>
              </a:ext>
            </a:extLst>
          </p:cNvPr>
          <p:cNvSpPr txBox="1"/>
          <p:nvPr/>
        </p:nvSpPr>
        <p:spPr>
          <a:xfrm>
            <a:off x="5674390" y="534947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90AC1-1D0E-1E8E-FF8C-D094E1C70E2A}"/>
              </a:ext>
            </a:extLst>
          </p:cNvPr>
          <p:cNvSpPr txBox="1"/>
          <p:nvPr/>
        </p:nvSpPr>
        <p:spPr>
          <a:xfrm>
            <a:off x="8428100" y="534947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97A458-1CBA-3179-90BA-2D89018E58DB}"/>
              </a:ext>
            </a:extLst>
          </p:cNvPr>
          <p:cNvSpPr txBox="1"/>
          <p:nvPr/>
        </p:nvSpPr>
        <p:spPr>
          <a:xfrm>
            <a:off x="96565" y="4221477"/>
            <a:ext cx="697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5AF03-9ABD-7F3B-6D9B-4E15A6422984}"/>
              </a:ext>
            </a:extLst>
          </p:cNvPr>
          <p:cNvSpPr txBox="1"/>
          <p:nvPr/>
        </p:nvSpPr>
        <p:spPr>
          <a:xfrm>
            <a:off x="1322296" y="4239785"/>
            <a:ext cx="1132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</a:t>
            </a:r>
            <a:r>
              <a:rPr kumimoji="1" lang="en-US" altLang="ko-Kore-KR" i="1" spc="-40" dirty="0">
                <a:latin typeface="+mn-ea"/>
              </a:rPr>
              <a:t>↓</a:t>
            </a:r>
            <a:r>
              <a:rPr kumimoji="1" lang="ko-Kore-KR" altLang="en-US" i="1" spc="-4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CA0CA0-915D-6F96-F5DA-793268056736}"/>
              </a:ext>
            </a:extLst>
          </p:cNvPr>
          <p:cNvSpPr txBox="1"/>
          <p:nvPr/>
        </p:nvSpPr>
        <p:spPr>
          <a:xfrm>
            <a:off x="5351045" y="4239785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 </a:t>
            </a:r>
            <a:r>
              <a:rPr kumimoji="1" lang="en-US" altLang="ko-Kore-KR" i="1" spc="-40" dirty="0">
                <a:latin typeface="+mn-ea"/>
              </a:rPr>
              <a:t>↑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83F0B6-58B0-FED0-36A3-9516A74FA18C}"/>
              </a:ext>
            </a:extLst>
          </p:cNvPr>
          <p:cNvSpPr txBox="1"/>
          <p:nvPr/>
        </p:nvSpPr>
        <p:spPr>
          <a:xfrm>
            <a:off x="3984755" y="4239785"/>
            <a:ext cx="1176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BB drop ↓ 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0FBD4-459A-722E-2FC9-935DAF338E0C}"/>
              </a:ext>
            </a:extLst>
          </p:cNvPr>
          <p:cNvSpPr txBox="1"/>
          <p:nvPr/>
        </p:nvSpPr>
        <p:spPr>
          <a:xfrm>
            <a:off x="7089084" y="4239785"/>
            <a:ext cx="19867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i="1" spc="-40" dirty="0">
                <a:latin typeface="+mn-ea"/>
              </a:rPr>
              <a:t>휠 제어 </a:t>
            </a:r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ko-Kore-KR" altLang="en-US" i="1" spc="-40" dirty="0">
                <a:latin typeface="+mn-ea"/>
              </a:rPr>
              <a:t>크기</a:t>
            </a:r>
            <a:r>
              <a:rPr kumimoji="1" lang="en-US" altLang="ko-Kore-KR" i="1" spc="-40" dirty="0">
                <a:latin typeface="+mn-ea"/>
              </a:rPr>
              <a:t>, </a:t>
            </a:r>
            <a:r>
              <a:rPr kumimoji="1" lang="ko-Kore-KR" altLang="en-US" i="1" spc="-40" dirty="0">
                <a:latin typeface="+mn-ea"/>
              </a:rPr>
              <a:t>무게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0AA60D-588C-A728-90EC-37E14A91CD51}"/>
              </a:ext>
            </a:extLst>
          </p:cNvPr>
          <p:cNvSpPr txBox="1"/>
          <p:nvPr/>
        </p:nvSpPr>
        <p:spPr>
          <a:xfrm>
            <a:off x="4308219" y="5369161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AE433-8AE7-6CFD-AEE9-0D86690D4FAC}"/>
              </a:ext>
            </a:extLst>
          </p:cNvPr>
          <p:cNvSpPr txBox="1"/>
          <p:nvPr/>
        </p:nvSpPr>
        <p:spPr>
          <a:xfrm>
            <a:off x="7272135" y="5369159"/>
            <a:ext cx="7258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A-3 ↑ 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F-1 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E74039-1149-43CE-E4CD-867455A21B4D}"/>
              </a:ext>
            </a:extLst>
          </p:cNvPr>
          <p:cNvSpPr txBox="1"/>
          <p:nvPr/>
        </p:nvSpPr>
        <p:spPr>
          <a:xfrm>
            <a:off x="8428100" y="5654270"/>
            <a:ext cx="5725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2461E-8E90-844D-57FB-48A86D80E99D}"/>
              </a:ext>
            </a:extLst>
          </p:cNvPr>
          <p:cNvSpPr txBox="1"/>
          <p:nvPr/>
        </p:nvSpPr>
        <p:spPr>
          <a:xfrm>
            <a:off x="4308419" y="5672276"/>
            <a:ext cx="585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D-1↑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E9729-2495-9A92-7559-D87DE7D8F0A6}"/>
              </a:ext>
            </a:extLst>
          </p:cNvPr>
          <p:cNvSpPr txBox="1"/>
          <p:nvPr/>
        </p:nvSpPr>
        <p:spPr>
          <a:xfrm>
            <a:off x="1922769" y="5664781"/>
            <a:ext cx="57259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84139-3B38-A68C-4D60-E4BA845CE31E}"/>
              </a:ext>
            </a:extLst>
          </p:cNvPr>
          <p:cNvSpPr txBox="1"/>
          <p:nvPr/>
        </p:nvSpPr>
        <p:spPr>
          <a:xfrm>
            <a:off x="3102046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DE48-026C-5D4E-3253-AA9D848EB71C}"/>
              </a:ext>
            </a:extLst>
          </p:cNvPr>
          <p:cNvSpPr txBox="1"/>
          <p:nvPr/>
        </p:nvSpPr>
        <p:spPr>
          <a:xfrm>
            <a:off x="2583100" y="4255353"/>
            <a:ext cx="119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i="1" spc="-40" dirty="0">
                <a:latin typeface="+mn-ea"/>
              </a:rPr>
              <a:t>휠베이스 </a:t>
            </a:r>
            <a:r>
              <a:rPr kumimoji="1" lang="en-US" altLang="ko-Kore-KR" i="1" spc="-40" dirty="0">
                <a:latin typeface="+mn-ea"/>
              </a:rPr>
              <a:t>↓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0298-36ED-4348-1FF0-971555F22A3A}"/>
              </a:ext>
            </a:extLst>
          </p:cNvPr>
          <p:cNvSpPr txBox="1"/>
          <p:nvPr/>
        </p:nvSpPr>
        <p:spPr>
          <a:xfrm>
            <a:off x="2988864" y="5369522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104B-F5A0-154B-2C48-72B686BD8227}"/>
              </a:ext>
            </a:extLst>
          </p:cNvPr>
          <p:cNvSpPr txBox="1"/>
          <p:nvPr/>
        </p:nvSpPr>
        <p:spPr>
          <a:xfrm>
            <a:off x="4308217" y="5968254"/>
            <a:ext cx="5775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E-1↑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F29078-5766-E5F4-4E93-F5FE9F4E0A57}"/>
              </a:ext>
            </a:extLst>
          </p:cNvPr>
          <p:cNvCxnSpPr>
            <a:cxnSpLocks/>
          </p:cNvCxnSpPr>
          <p:nvPr/>
        </p:nvCxnSpPr>
        <p:spPr>
          <a:xfrm>
            <a:off x="1011361" y="4649319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541F5E-2AE1-3F1D-38D9-001211BB607C}"/>
              </a:ext>
            </a:extLst>
          </p:cNvPr>
          <p:cNvCxnSpPr>
            <a:cxnSpLocks/>
            <a:stCxn id="37" idx="0"/>
            <a:endCxn id="5" idx="0"/>
          </p:cNvCxnSpPr>
          <p:nvPr/>
        </p:nvCxnSpPr>
        <p:spPr>
          <a:xfrm rot="16200000" flipV="1">
            <a:off x="3917217" y="4306867"/>
            <a:ext cx="12700" cy="1378031"/>
          </a:xfrm>
          <a:prstGeom prst="bentConnector3">
            <a:avLst>
              <a:gd name="adj1" fmla="val 69998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20F862-ADD6-2424-2D29-094EAE334A2A}"/>
              </a:ext>
            </a:extLst>
          </p:cNvPr>
          <p:cNvSpPr txBox="1"/>
          <p:nvPr/>
        </p:nvSpPr>
        <p:spPr>
          <a:xfrm>
            <a:off x="3460237" y="472818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764B13C-EA13-2DE1-F4B2-899932876B81}"/>
              </a:ext>
            </a:extLst>
          </p:cNvPr>
          <p:cNvCxnSpPr>
            <a:cxnSpLocks/>
            <a:stCxn id="41" idx="0"/>
            <a:endCxn id="38" idx="0"/>
          </p:cNvCxnSpPr>
          <p:nvPr/>
        </p:nvCxnSpPr>
        <p:spPr>
          <a:xfrm rot="16200000" flipV="1">
            <a:off x="7340853" y="3606310"/>
            <a:ext cx="12700" cy="2779142"/>
          </a:xfrm>
          <a:prstGeom prst="bentConnector3">
            <a:avLst>
              <a:gd name="adj1" fmla="val 771433"/>
            </a:avLst>
          </a:prstGeom>
          <a:ln w="25400">
            <a:solidFill>
              <a:srgbClr val="1D6F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0F2A70-E3ED-B006-C84E-BF54E6433FEB}"/>
              </a:ext>
            </a:extLst>
          </p:cNvPr>
          <p:cNvSpPr txBox="1"/>
          <p:nvPr/>
        </p:nvSpPr>
        <p:spPr>
          <a:xfrm>
            <a:off x="7029784" y="472818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5C92FEC-5322-AC5F-7A5F-43432053DBEF}"/>
              </a:ext>
            </a:extLst>
          </p:cNvPr>
          <p:cNvCxnSpPr>
            <a:cxnSpLocks/>
          </p:cNvCxnSpPr>
          <p:nvPr/>
        </p:nvCxnSpPr>
        <p:spPr>
          <a:xfrm>
            <a:off x="995177" y="6446263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5424897" y="256863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5482168" y="550149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5487734" y="1977581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6934345" y="563068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6876453" y="570452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8176113" y="563066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5435017" y="563066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5435017" y="1955299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5424312" y="2986415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5435017" y="566943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747350" y="999470"/>
            <a:ext cx="3901612" cy="1903886"/>
            <a:chOff x="2004309" y="558006"/>
            <a:chExt cx="3901612" cy="19038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7708EF6-C9E8-921C-37BB-8CB03439B32C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699D97F-D9F6-4441-F62C-0BC1A81F4BCF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DB2C094-A695-FF44-4CE5-2D2C2A7498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19184445-BA18-B672-0644-A149EEA07300}"/>
                      </a:ext>
                    </a:extLst>
                  </p:cNvPr>
                  <p:cNvCxnSpPr>
                    <a:cxnSpLocks/>
                    <a:endCxn id="152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[R] 148">
                    <a:extLst>
                      <a:ext uri="{FF2B5EF4-FFF2-40B4-BE49-F238E27FC236}">
                        <a16:creationId xmlns:a16="http://schemas.microsoft.com/office/drawing/2014/main" id="{D43A036B-6AD2-ACC9-77BB-494065CBC13A}"/>
                      </a:ext>
                    </a:extLst>
                  </p:cNvPr>
                  <p:cNvCxnSpPr>
                    <a:cxnSpLocks/>
                    <a:endCxn id="154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[R] 149">
                    <a:extLst>
                      <a:ext uri="{FF2B5EF4-FFF2-40B4-BE49-F238E27FC236}">
                        <a16:creationId xmlns:a16="http://schemas.microsoft.com/office/drawing/2014/main" id="{852E9E0F-B370-1803-8A1C-8303CDD00504}"/>
                      </a:ext>
                    </a:extLst>
                  </p:cNvPr>
                  <p:cNvCxnSpPr>
                    <a:cxnSpLocks/>
                    <a:endCxn id="157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[R] 150">
                    <a:extLst>
                      <a:ext uri="{FF2B5EF4-FFF2-40B4-BE49-F238E27FC236}">
                        <a16:creationId xmlns:a16="http://schemas.microsoft.com/office/drawing/2014/main" id="{DF640985-8435-ED03-D5E9-6576C189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60D0B5D6-1939-40AB-2458-F44A238B5A1C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EEF21E38-2B2D-0F74-D1CC-A2C159B3926F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80A1BA94-BE98-C31C-2165-5D8E91DC247D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5" name="직선 연결선[R] 154">
                    <a:extLst>
                      <a:ext uri="{FF2B5EF4-FFF2-40B4-BE49-F238E27FC236}">
                        <a16:creationId xmlns:a16="http://schemas.microsoft.com/office/drawing/2014/main" id="{1FD4F8F9-00BB-E908-2CEF-E25F9F5A631B}"/>
                      </a:ext>
                    </a:extLst>
                  </p:cNvPr>
                  <p:cNvCxnSpPr>
                    <a:cxnSpLocks/>
                    <a:stCxn id="152" idx="2"/>
                    <a:endCxn id="154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4CD5C706-76B5-4726-450A-6DD5D3AEA998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E253506C-7C49-334B-C508-44DAF5EFDA81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8" name="직선 연결선[R] 157">
                    <a:extLst>
                      <a:ext uri="{FF2B5EF4-FFF2-40B4-BE49-F238E27FC236}">
                        <a16:creationId xmlns:a16="http://schemas.microsoft.com/office/drawing/2014/main" id="{9E74E31F-1B45-8A4F-3BEF-23DB5721C41F}"/>
                      </a:ext>
                    </a:extLst>
                  </p:cNvPr>
                  <p:cNvCxnSpPr>
                    <a:cxnSpLocks/>
                    <a:endCxn id="152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6F847938-D64C-626E-CB84-7D6632B8F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FA0E508B-C668-7C95-C7C2-9A1A465B4B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CC3F1EC0-8D13-4424-790E-B74187C7E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39BEF85B-A471-B770-2D38-E50CFE6C8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3D929979-7958-A35E-F0AE-48087F5F09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475CB77F-125C-31A3-C8DF-0D14CA8CAF84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BF8F7CA8-458D-E39D-F3E8-8E9EE7FB2F6B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140" name="직선 연결선[R] 139">
                  <a:extLst>
                    <a:ext uri="{FF2B5EF4-FFF2-40B4-BE49-F238E27FC236}">
                      <a16:creationId xmlns:a16="http://schemas.microsoft.com/office/drawing/2014/main" id="{6FC1384E-0C72-6E37-0CA3-F6481A92D36E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호 140">
                  <a:extLst>
                    <a:ext uri="{FF2B5EF4-FFF2-40B4-BE49-F238E27FC236}">
                      <a16:creationId xmlns:a16="http://schemas.microsoft.com/office/drawing/2014/main" id="{6ABECF05-6445-ECE8-21A0-2E6754085468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46" name="꺾인 연결선[E] 145">
                  <a:extLst>
                    <a:ext uri="{FF2B5EF4-FFF2-40B4-BE49-F238E27FC236}">
                      <a16:creationId xmlns:a16="http://schemas.microsoft.com/office/drawing/2014/main" id="{2E0B0B2D-56C9-085D-4D22-947E52F743CF}"/>
                    </a:ext>
                  </a:extLst>
                </p:cNvPr>
                <p:cNvCxnSpPr>
                  <a:cxnSpLocks/>
                  <a:stCxn id="108" idx="0"/>
                  <a:endCxn id="46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6395A3-B750-F34F-FB5E-0683EB3E2004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691059-55A0-0385-5CFA-044ACD4E2F42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36E83E-5137-6BA2-564D-FAF5F795D0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BC6C1A8-1710-5E57-9C85-63ECF1CC5726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0718-52E2-12A1-FC46-1BB401FB2C40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F73555-BA64-846C-89FA-3C70249330DD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37D16-5849-8D3D-DB07-2928B17635B4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677A7B-E278-2AA5-4DC0-E885D1D591CF}"/>
              </a:ext>
            </a:extLst>
          </p:cNvPr>
          <p:cNvCxnSpPr>
            <a:cxnSpLocks/>
            <a:stCxn id="109" idx="0"/>
            <a:endCxn id="18" idx="1"/>
          </p:cNvCxnSpPr>
          <p:nvPr/>
        </p:nvCxnSpPr>
        <p:spPr>
          <a:xfrm rot="5400000" flipH="1" flipV="1">
            <a:off x="3764922" y="1145321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2A4399-2E2D-6335-C0B4-0C92768BC704}"/>
              </a:ext>
            </a:extLst>
          </p:cNvPr>
          <p:cNvSpPr txBox="1"/>
          <p:nvPr/>
        </p:nvSpPr>
        <p:spPr>
          <a:xfrm>
            <a:off x="3054364" y="2121898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6A2D010-D29E-0EAE-ADF5-8151D7D29F41}"/>
              </a:ext>
            </a:extLst>
          </p:cNvPr>
          <p:cNvCxnSpPr>
            <a:cxnSpLocks/>
            <a:stCxn id="34" idx="1"/>
            <a:endCxn id="112" idx="2"/>
          </p:cNvCxnSpPr>
          <p:nvPr/>
        </p:nvCxnSpPr>
        <p:spPr>
          <a:xfrm rot="10800000">
            <a:off x="2921260" y="2019542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70B907-FA89-3A56-FA1F-98ECF95F20FE}"/>
              </a:ext>
            </a:extLst>
          </p:cNvPr>
          <p:cNvSpPr txBox="1"/>
          <p:nvPr/>
        </p:nvSpPr>
        <p:spPr>
          <a:xfrm>
            <a:off x="2601777" y="2624470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102EF517-6862-49B3-E893-8975ED1D065F}"/>
              </a:ext>
            </a:extLst>
          </p:cNvPr>
          <p:cNvCxnSpPr>
            <a:cxnSpLocks/>
            <a:stCxn id="59" idx="0"/>
            <a:endCxn id="152" idx="6"/>
          </p:cNvCxnSpPr>
          <p:nvPr/>
        </p:nvCxnSpPr>
        <p:spPr>
          <a:xfrm rot="16200000" flipV="1">
            <a:off x="2425452" y="2322788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CCEA951-56F4-6B26-00D3-2B6DB52C35E8}"/>
              </a:ext>
            </a:extLst>
          </p:cNvPr>
          <p:cNvSpPr txBox="1"/>
          <p:nvPr/>
        </p:nvSpPr>
        <p:spPr>
          <a:xfrm>
            <a:off x="1758866" y="2628250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B3ED819D-9E94-3325-5620-6F04053739DE}"/>
              </a:ext>
            </a:extLst>
          </p:cNvPr>
          <p:cNvCxnSpPr>
            <a:cxnSpLocks/>
            <a:stCxn id="70" idx="0"/>
            <a:endCxn id="110" idx="2"/>
          </p:cNvCxnSpPr>
          <p:nvPr/>
        </p:nvCxnSpPr>
        <p:spPr>
          <a:xfrm rot="16200000" flipV="1">
            <a:off x="1730853" y="2464462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86B6F3-EE27-993E-D968-437A0C679188}"/>
              </a:ext>
            </a:extLst>
          </p:cNvPr>
          <p:cNvSpPr txBox="1"/>
          <p:nvPr/>
        </p:nvSpPr>
        <p:spPr>
          <a:xfrm>
            <a:off x="2259837" y="1102604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B61B852-7F57-9F19-28D9-E0AE17EE2CA2}"/>
              </a:ext>
            </a:extLst>
          </p:cNvPr>
          <p:cNvCxnSpPr>
            <a:cxnSpLocks/>
            <a:stCxn id="81" idx="1"/>
            <a:endCxn id="111" idx="0"/>
          </p:cNvCxnSpPr>
          <p:nvPr/>
        </p:nvCxnSpPr>
        <p:spPr>
          <a:xfrm rot="10800000" flipV="1">
            <a:off x="2033063" y="1210327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0FED5CEA-2D44-FCD8-9602-3587D73B9044}"/>
              </a:ext>
            </a:extLst>
          </p:cNvPr>
          <p:cNvCxnSpPr>
            <a:stCxn id="86" idx="2"/>
            <a:endCxn id="29" idx="0"/>
          </p:cNvCxnSpPr>
          <p:nvPr/>
        </p:nvCxnSpPr>
        <p:spPr>
          <a:xfrm flipH="1">
            <a:off x="1395474" y="4516784"/>
            <a:ext cx="493229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CDB238F7-812E-E037-4BF9-7746E8E3F523}"/>
              </a:ext>
            </a:extLst>
          </p:cNvPr>
          <p:cNvCxnSpPr>
            <a:cxnSpLocks/>
            <a:stCxn id="86" idx="2"/>
            <a:endCxn id="31" idx="0"/>
          </p:cNvCxnSpPr>
          <p:nvPr/>
        </p:nvCxnSpPr>
        <p:spPr>
          <a:xfrm>
            <a:off x="1888703" y="4516784"/>
            <a:ext cx="320363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D079E-5266-8988-182C-B94FE5A77FF8}"/>
              </a:ext>
            </a:extLst>
          </p:cNvPr>
          <p:cNvSpPr txBox="1"/>
          <p:nvPr/>
        </p:nvSpPr>
        <p:spPr>
          <a:xfrm>
            <a:off x="11575631" y="5108475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AE0C8-D81E-4C9E-AF8F-4DA160783585}"/>
              </a:ext>
            </a:extLst>
          </p:cNvPr>
          <p:cNvSpPr txBox="1"/>
          <p:nvPr/>
        </p:nvSpPr>
        <p:spPr>
          <a:xfrm>
            <a:off x="9916206" y="5139253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054858-67DA-6BBE-D022-B68FADAE2F9C}"/>
              </a:ext>
            </a:extLst>
          </p:cNvPr>
          <p:cNvSpPr txBox="1"/>
          <p:nvPr/>
        </p:nvSpPr>
        <p:spPr>
          <a:xfrm>
            <a:off x="2988862" y="5709387"/>
            <a:ext cx="53893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E-1↓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82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489636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Hybrid Bike - indirect flow</a:t>
            </a:r>
            <a:endParaRPr lang="ko-KR" altLang="en-US" sz="2800" b="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5424897" y="126232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5482168" y="419518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5487734" y="1846950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6934345" y="432437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6876453" y="439821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8176113" y="432435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5435017" y="432435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5435017" y="1824668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5433456" y="2837496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5435017" y="436312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747350" y="727675"/>
            <a:ext cx="3901612" cy="1903886"/>
            <a:chOff x="2004309" y="558006"/>
            <a:chExt cx="3901612" cy="19038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7708EF6-C9E8-921C-37BB-8CB03439B32C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699D97F-D9F6-4441-F62C-0BC1A81F4BCF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DB2C094-A695-FF44-4CE5-2D2C2A7498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19184445-BA18-B672-0644-A149EEA07300}"/>
                      </a:ext>
                    </a:extLst>
                  </p:cNvPr>
                  <p:cNvCxnSpPr>
                    <a:cxnSpLocks/>
                    <a:endCxn id="152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[R] 148">
                    <a:extLst>
                      <a:ext uri="{FF2B5EF4-FFF2-40B4-BE49-F238E27FC236}">
                        <a16:creationId xmlns:a16="http://schemas.microsoft.com/office/drawing/2014/main" id="{D43A036B-6AD2-ACC9-77BB-494065CBC13A}"/>
                      </a:ext>
                    </a:extLst>
                  </p:cNvPr>
                  <p:cNvCxnSpPr>
                    <a:cxnSpLocks/>
                    <a:endCxn id="154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[R] 149">
                    <a:extLst>
                      <a:ext uri="{FF2B5EF4-FFF2-40B4-BE49-F238E27FC236}">
                        <a16:creationId xmlns:a16="http://schemas.microsoft.com/office/drawing/2014/main" id="{852E9E0F-B370-1803-8A1C-8303CDD00504}"/>
                      </a:ext>
                    </a:extLst>
                  </p:cNvPr>
                  <p:cNvCxnSpPr>
                    <a:cxnSpLocks/>
                    <a:endCxn id="157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[R] 150">
                    <a:extLst>
                      <a:ext uri="{FF2B5EF4-FFF2-40B4-BE49-F238E27FC236}">
                        <a16:creationId xmlns:a16="http://schemas.microsoft.com/office/drawing/2014/main" id="{DF640985-8435-ED03-D5E9-6576C189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60D0B5D6-1939-40AB-2458-F44A238B5A1C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EEF21E38-2B2D-0F74-D1CC-A2C159B3926F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80A1BA94-BE98-C31C-2165-5D8E91DC247D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5" name="직선 연결선[R] 154">
                    <a:extLst>
                      <a:ext uri="{FF2B5EF4-FFF2-40B4-BE49-F238E27FC236}">
                        <a16:creationId xmlns:a16="http://schemas.microsoft.com/office/drawing/2014/main" id="{1FD4F8F9-00BB-E908-2CEF-E25F9F5A631B}"/>
                      </a:ext>
                    </a:extLst>
                  </p:cNvPr>
                  <p:cNvCxnSpPr>
                    <a:cxnSpLocks/>
                    <a:stCxn id="152" idx="2"/>
                    <a:endCxn id="154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4CD5C706-76B5-4726-450A-6DD5D3AEA998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E253506C-7C49-334B-C508-44DAF5EFDA81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8" name="직선 연결선[R] 157">
                    <a:extLst>
                      <a:ext uri="{FF2B5EF4-FFF2-40B4-BE49-F238E27FC236}">
                        <a16:creationId xmlns:a16="http://schemas.microsoft.com/office/drawing/2014/main" id="{9E74E31F-1B45-8A4F-3BEF-23DB5721C41F}"/>
                      </a:ext>
                    </a:extLst>
                  </p:cNvPr>
                  <p:cNvCxnSpPr>
                    <a:cxnSpLocks/>
                    <a:endCxn id="152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6F847938-D64C-626E-CB84-7D6632B8F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FA0E508B-C668-7C95-C7C2-9A1A465B4B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CC3F1EC0-8D13-4424-790E-B74187C7E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39BEF85B-A471-B770-2D38-E50CFE6C8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3D929979-7958-A35E-F0AE-48087F5F09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475CB77F-125C-31A3-C8DF-0D14CA8CAF84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BF8F7CA8-458D-E39D-F3E8-8E9EE7FB2F6B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140" name="직선 연결선[R] 139">
                  <a:extLst>
                    <a:ext uri="{FF2B5EF4-FFF2-40B4-BE49-F238E27FC236}">
                      <a16:creationId xmlns:a16="http://schemas.microsoft.com/office/drawing/2014/main" id="{6FC1384E-0C72-6E37-0CA3-F6481A92D36E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호 140">
                  <a:extLst>
                    <a:ext uri="{FF2B5EF4-FFF2-40B4-BE49-F238E27FC236}">
                      <a16:creationId xmlns:a16="http://schemas.microsoft.com/office/drawing/2014/main" id="{6ABECF05-6445-ECE8-21A0-2E6754085468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46" name="꺾인 연결선[E] 145">
                  <a:extLst>
                    <a:ext uri="{FF2B5EF4-FFF2-40B4-BE49-F238E27FC236}">
                      <a16:creationId xmlns:a16="http://schemas.microsoft.com/office/drawing/2014/main" id="{2E0B0B2D-56C9-085D-4D22-947E52F743CF}"/>
                    </a:ext>
                  </a:extLst>
                </p:cNvPr>
                <p:cNvCxnSpPr>
                  <a:cxnSpLocks/>
                  <a:stCxn id="108" idx="0"/>
                  <a:endCxn id="46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6395A3-B750-F34F-FB5E-0683EB3E2004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691059-55A0-0385-5CFA-044ACD4E2F42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36E83E-5137-6BA2-564D-FAF5F795D0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BC6C1A8-1710-5E57-9C85-63ECF1CC5726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0718-52E2-12A1-FC46-1BB401FB2C40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F73555-BA64-846C-89FA-3C70249330DD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37D16-5849-8D3D-DB07-2928B17635B4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677A7B-E278-2AA5-4DC0-E885D1D591CF}"/>
              </a:ext>
            </a:extLst>
          </p:cNvPr>
          <p:cNvCxnSpPr>
            <a:cxnSpLocks/>
            <a:stCxn id="109" idx="0"/>
            <a:endCxn id="18" idx="1"/>
          </p:cNvCxnSpPr>
          <p:nvPr/>
        </p:nvCxnSpPr>
        <p:spPr>
          <a:xfrm rot="5400000" flipH="1" flipV="1">
            <a:off x="3764922" y="873526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2A4399-2E2D-6335-C0B4-0C92768BC704}"/>
              </a:ext>
            </a:extLst>
          </p:cNvPr>
          <p:cNvSpPr txBox="1"/>
          <p:nvPr/>
        </p:nvSpPr>
        <p:spPr>
          <a:xfrm>
            <a:off x="3054364" y="185010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6A2D010-D29E-0EAE-ADF5-8151D7D29F41}"/>
              </a:ext>
            </a:extLst>
          </p:cNvPr>
          <p:cNvCxnSpPr>
            <a:cxnSpLocks/>
            <a:stCxn id="34" idx="1"/>
            <a:endCxn id="112" idx="2"/>
          </p:cNvCxnSpPr>
          <p:nvPr/>
        </p:nvCxnSpPr>
        <p:spPr>
          <a:xfrm rot="10800000">
            <a:off x="2921260" y="1747747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70B907-FA89-3A56-FA1F-98ECF95F20FE}"/>
              </a:ext>
            </a:extLst>
          </p:cNvPr>
          <p:cNvSpPr txBox="1"/>
          <p:nvPr/>
        </p:nvSpPr>
        <p:spPr>
          <a:xfrm>
            <a:off x="2601777" y="2352675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102EF517-6862-49B3-E893-8975ED1D065F}"/>
              </a:ext>
            </a:extLst>
          </p:cNvPr>
          <p:cNvCxnSpPr>
            <a:cxnSpLocks/>
            <a:stCxn id="59" idx="0"/>
            <a:endCxn id="152" idx="6"/>
          </p:cNvCxnSpPr>
          <p:nvPr/>
        </p:nvCxnSpPr>
        <p:spPr>
          <a:xfrm rot="16200000" flipV="1">
            <a:off x="2425452" y="2050993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CCEA951-56F4-6B26-00D3-2B6DB52C35E8}"/>
              </a:ext>
            </a:extLst>
          </p:cNvPr>
          <p:cNvSpPr txBox="1"/>
          <p:nvPr/>
        </p:nvSpPr>
        <p:spPr>
          <a:xfrm>
            <a:off x="1758866" y="2356455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B3ED819D-9E94-3325-5620-6F04053739DE}"/>
              </a:ext>
            </a:extLst>
          </p:cNvPr>
          <p:cNvCxnSpPr>
            <a:cxnSpLocks/>
            <a:stCxn id="70" idx="0"/>
            <a:endCxn id="110" idx="2"/>
          </p:cNvCxnSpPr>
          <p:nvPr/>
        </p:nvCxnSpPr>
        <p:spPr>
          <a:xfrm rot="16200000" flipV="1">
            <a:off x="1730853" y="2192667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86B6F3-EE27-993E-D968-437A0C679188}"/>
              </a:ext>
            </a:extLst>
          </p:cNvPr>
          <p:cNvSpPr txBox="1"/>
          <p:nvPr/>
        </p:nvSpPr>
        <p:spPr>
          <a:xfrm>
            <a:off x="2259837" y="830809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B61B852-7F57-9F19-28D9-E0AE17EE2CA2}"/>
              </a:ext>
            </a:extLst>
          </p:cNvPr>
          <p:cNvCxnSpPr>
            <a:cxnSpLocks/>
            <a:stCxn id="81" idx="1"/>
            <a:endCxn id="111" idx="0"/>
          </p:cNvCxnSpPr>
          <p:nvPr/>
        </p:nvCxnSpPr>
        <p:spPr>
          <a:xfrm rot="10800000" flipV="1">
            <a:off x="2033063" y="938532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D079E-5266-8988-182C-B94FE5A77FF8}"/>
              </a:ext>
            </a:extLst>
          </p:cNvPr>
          <p:cNvSpPr txBox="1"/>
          <p:nvPr/>
        </p:nvSpPr>
        <p:spPr>
          <a:xfrm>
            <a:off x="11575631" y="5108475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AE0C8-D81E-4C9E-AF8F-4DA160783585}"/>
              </a:ext>
            </a:extLst>
          </p:cNvPr>
          <p:cNvSpPr txBox="1"/>
          <p:nvPr/>
        </p:nvSpPr>
        <p:spPr>
          <a:xfrm>
            <a:off x="9916206" y="5139253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608A6-6B73-7373-EC78-8DCD4B4C3C7C}"/>
              </a:ext>
            </a:extLst>
          </p:cNvPr>
          <p:cNvSpPr txBox="1"/>
          <p:nvPr/>
        </p:nvSpPr>
        <p:spPr>
          <a:xfrm>
            <a:off x="116758" y="6204073"/>
            <a:ext cx="4351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 U FR</a:t>
            </a:r>
            <a:r>
              <a:rPr kumimoji="1" lang="en-US" altLang="ko-Kore-KR" spc="-40" baseline="-25000" dirty="0">
                <a:latin typeface="+mn-ea"/>
              </a:rPr>
              <a:t>2 </a:t>
            </a:r>
            <a:r>
              <a:rPr kumimoji="1" lang="en-US" altLang="ko-Kore-KR" spc="-40" dirty="0">
                <a:latin typeface="+mn-ea"/>
              </a:rPr>
              <a:t>U FR</a:t>
            </a:r>
            <a:r>
              <a:rPr kumimoji="1" lang="en-US" altLang="ko-Kore-KR" spc="-40" baseline="-25000" dirty="0">
                <a:latin typeface="+mn-ea"/>
              </a:rPr>
              <a:t>3 </a:t>
            </a:r>
            <a:r>
              <a:rPr kumimoji="1" lang="en-US" altLang="ko-Kore-KR" spc="-40" dirty="0">
                <a:latin typeface="+mn-ea"/>
              </a:rPr>
              <a:t> = {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pc="-40" dirty="0">
                <a:latin typeface="+mn-ea"/>
              </a:rPr>
              <a:t>, A-2, 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pc="-40" dirty="0">
                <a:latin typeface="+mn-ea"/>
              </a:rPr>
              <a:t>, D-1, E-1}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2687A9E-3C5A-2981-E22C-41F126DF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1845"/>
              </p:ext>
            </p:extLst>
          </p:nvPr>
        </p:nvGraphicFramePr>
        <p:xfrm>
          <a:off x="787181" y="3288510"/>
          <a:ext cx="2814996" cy="2745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956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31225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236275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36275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23627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293094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00584">
                  <a:extLst>
                    <a:ext uri="{9D8B030D-6E8A-4147-A177-3AD203B41FA5}">
                      <a16:colId xmlns:a16="http://schemas.microsoft.com/office/drawing/2014/main" val="3566824397"/>
                    </a:ext>
                  </a:extLst>
                </a:gridCol>
                <a:gridCol w="300584">
                  <a:extLst>
                    <a:ext uri="{9D8B030D-6E8A-4147-A177-3AD203B41FA5}">
                      <a16:colId xmlns:a16="http://schemas.microsoft.com/office/drawing/2014/main" val="2393447627"/>
                    </a:ext>
                  </a:extLst>
                </a:gridCol>
                <a:gridCol w="293094">
                  <a:extLst>
                    <a:ext uri="{9D8B030D-6E8A-4147-A177-3AD203B41FA5}">
                      <a16:colId xmlns:a16="http://schemas.microsoft.com/office/drawing/2014/main" val="2916024733"/>
                    </a:ext>
                  </a:extLst>
                </a:gridCol>
                <a:gridCol w="285604">
                  <a:extLst>
                    <a:ext uri="{9D8B030D-6E8A-4147-A177-3AD203B41FA5}">
                      <a16:colId xmlns:a16="http://schemas.microsoft.com/office/drawing/2014/main" val="3282151620"/>
                    </a:ext>
                  </a:extLst>
                </a:gridCol>
              </a:tblGrid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67" marR="60467" marT="30233" marB="302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81" marR="86281" marT="43141" marB="43141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D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E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67" marR="60467" marT="30233" marB="30233" vert="eaVert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DP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2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3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617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6281" marR="86281" marT="43141" marB="4314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617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2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617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3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34322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55113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50710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3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7848"/>
                  </a:ext>
                </a:extLst>
              </a:tr>
            </a:tbl>
          </a:graphicData>
        </a:graphic>
      </p:graphicFrame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FD5DB90-2B7E-3A57-A995-68B9D57CF981}"/>
              </a:ext>
            </a:extLst>
          </p:cNvPr>
          <p:cNvCxnSpPr>
            <a:cxnSpLocks/>
          </p:cNvCxnSpPr>
          <p:nvPr/>
        </p:nvCxnSpPr>
        <p:spPr>
          <a:xfrm>
            <a:off x="35909" y="308338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E9C19-CF0A-05E6-B843-24D812960A9D}"/>
              </a:ext>
            </a:extLst>
          </p:cNvPr>
          <p:cNvSpPr txBox="1"/>
          <p:nvPr/>
        </p:nvSpPr>
        <p:spPr>
          <a:xfrm>
            <a:off x="5020356" y="3264813"/>
            <a:ext cx="38670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 </a:t>
            </a:r>
            <a:r>
              <a:rPr kumimoji="1" lang="ko-Kore-KR" altLang="en-US" spc="-40" dirty="0">
                <a:latin typeface="+mn-ea"/>
              </a:rPr>
              <a:t>모든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전체적인 수정이 필요함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626C9-8DC0-BA95-3FE8-57ED3DD1FC36}"/>
              </a:ext>
            </a:extLst>
          </p:cNvPr>
          <p:cNvSpPr txBox="1"/>
          <p:nvPr/>
        </p:nvSpPr>
        <p:spPr>
          <a:xfrm>
            <a:off x="5020356" y="3770070"/>
            <a:ext cx="362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Indirect DP</a:t>
            </a:r>
            <a:r>
              <a:rPr kumimoji="1" lang="ko-Kore-KR" altLang="en-US" spc="-40" dirty="0">
                <a:latin typeface="+mn-ea"/>
              </a:rPr>
              <a:t>의 방향성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충돌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가능성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1A66E-C86C-BE0F-52B3-62E22D3E8AE2}"/>
              </a:ext>
            </a:extLst>
          </p:cNvPr>
          <p:cNvSpPr txBox="1"/>
          <p:nvPr/>
        </p:nvSpPr>
        <p:spPr>
          <a:xfrm>
            <a:off x="5685442" y="4101665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DP-1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↓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FE2E3-EF40-8D89-BB3B-7B06E14F11C3}"/>
              </a:ext>
            </a:extLst>
          </p:cNvPr>
          <p:cNvSpPr txBox="1"/>
          <p:nvPr/>
        </p:nvSpPr>
        <p:spPr>
          <a:xfrm>
            <a:off x="5685442" y="4404892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DP-2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89C70-763F-1B37-E134-D1F1E39A1262}"/>
              </a:ext>
            </a:extLst>
          </p:cNvPr>
          <p:cNvSpPr txBox="1"/>
          <p:nvPr/>
        </p:nvSpPr>
        <p:spPr>
          <a:xfrm>
            <a:off x="5455066" y="4725174"/>
            <a:ext cx="26791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0070C0"/>
                </a:solidFill>
                <a:latin typeface="+mn-ea"/>
                <a:sym typeface="Wingdings" pitchFamily="2" charset="2"/>
              </a:rPr>
              <a:t> DP-3  : indirect conflict!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DE977-80BB-5DA2-770F-B651A4C83C2D}"/>
              </a:ext>
            </a:extLst>
          </p:cNvPr>
          <p:cNvSpPr txBox="1"/>
          <p:nvPr/>
        </p:nvSpPr>
        <p:spPr>
          <a:xfrm>
            <a:off x="5020358" y="5148434"/>
            <a:ext cx="38545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3) </a:t>
            </a:r>
            <a:r>
              <a:rPr kumimoji="1" lang="en-US" altLang="ko-Kore-KR" spc="-40" dirty="0">
                <a:latin typeface="+mn-ea"/>
              </a:rPr>
              <a:t>Indirect DP</a:t>
            </a:r>
            <a:r>
              <a:rPr kumimoji="1" lang="ko-Kore-KR" altLang="en-US" spc="-40" dirty="0">
                <a:latin typeface="+mn-ea"/>
              </a:rPr>
              <a:t>의 방향성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시너지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가능성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44397-9315-988F-F3E1-CECD67D46261}"/>
              </a:ext>
            </a:extLst>
          </p:cNvPr>
          <p:cNvSpPr txBox="1"/>
          <p:nvPr/>
        </p:nvSpPr>
        <p:spPr>
          <a:xfrm>
            <a:off x="5685442" y="5495726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DP-1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CDD569-C76E-1439-70B0-353CCE8D10CE}"/>
              </a:ext>
            </a:extLst>
          </p:cNvPr>
          <p:cNvSpPr txBox="1"/>
          <p:nvPr/>
        </p:nvSpPr>
        <p:spPr>
          <a:xfrm>
            <a:off x="5685442" y="5798953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DP-2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2FF5CE-02AA-618C-EF47-934055A935C2}"/>
              </a:ext>
            </a:extLst>
          </p:cNvPr>
          <p:cNvSpPr txBox="1"/>
          <p:nvPr/>
        </p:nvSpPr>
        <p:spPr>
          <a:xfrm>
            <a:off x="5661645" y="6119235"/>
            <a:ext cx="2730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 DP-3  : indirect synergy!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3790A9F3-280F-61B1-503A-F29F8F13617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602179" y="3403311"/>
            <a:ext cx="1418179" cy="1257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2E1D6F-0536-1B90-7C06-A5FB157D1BB8}"/>
              </a:ext>
            </a:extLst>
          </p:cNvPr>
          <p:cNvSpPr txBox="1"/>
          <p:nvPr/>
        </p:nvSpPr>
        <p:spPr>
          <a:xfrm>
            <a:off x="5305532" y="6119234"/>
            <a:ext cx="2603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(B)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84" name="직선 연결선[R] 134">
            <a:extLst>
              <a:ext uri="{FF2B5EF4-FFF2-40B4-BE49-F238E27FC236}">
                <a16:creationId xmlns:a16="http://schemas.microsoft.com/office/drawing/2014/main" id="{2C5F1DF2-43C0-3F2C-F95D-2522D83389A3}"/>
              </a:ext>
            </a:extLst>
          </p:cNvPr>
          <p:cNvCxnSpPr>
            <a:cxnSpLocks/>
            <a:stCxn id="22" idx="1"/>
            <a:endCxn id="48" idx="1"/>
          </p:cNvCxnSpPr>
          <p:nvPr/>
        </p:nvCxnSpPr>
        <p:spPr>
          <a:xfrm rot="10800000" flipV="1">
            <a:off x="5020356" y="3908568"/>
            <a:ext cx="12700" cy="1378364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7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다중 </a:t>
            </a:r>
            <a:r>
              <a:rPr lang="en-US" altLang="ko-KR" sz="2400" b="0" dirty="0"/>
              <a:t>FR</a:t>
            </a:r>
            <a:r>
              <a:rPr lang="ko-KR" altLang="en-US" sz="2400" b="0" dirty="0"/>
              <a:t>문제</a:t>
            </a:r>
            <a:r>
              <a:rPr lang="en-US" altLang="ko-KR" sz="2400" b="0" dirty="0"/>
              <a:t>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522940" y="1714742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276330" y="833808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014267" y="833808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4584064" y="833808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371501" y="1554363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100881" y="1708250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4773893" y="1400473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en-US" altLang="ko-Kore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65E755-7202-7C8A-18D5-D4B1D64AAE00}"/>
              </a:ext>
            </a:extLst>
          </p:cNvPr>
          <p:cNvSpPr txBox="1"/>
          <p:nvPr/>
        </p:nvSpPr>
        <p:spPr>
          <a:xfrm>
            <a:off x="6814478" y="1647804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486F2-BDCC-473C-870F-61D7439C9FDF}"/>
              </a:ext>
            </a:extLst>
          </p:cNvPr>
          <p:cNvSpPr txBox="1"/>
          <p:nvPr/>
        </p:nvSpPr>
        <p:spPr>
          <a:xfrm>
            <a:off x="518342" y="3653905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986B6-E570-7A87-BA36-EEABB361A3C2}"/>
              </a:ext>
            </a:extLst>
          </p:cNvPr>
          <p:cNvSpPr txBox="1"/>
          <p:nvPr/>
        </p:nvSpPr>
        <p:spPr>
          <a:xfrm>
            <a:off x="1276330" y="2908793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B052A-6A05-7FDC-ADF2-7AB9D2CAFB78}"/>
              </a:ext>
            </a:extLst>
          </p:cNvPr>
          <p:cNvSpPr txBox="1"/>
          <p:nvPr/>
        </p:nvSpPr>
        <p:spPr>
          <a:xfrm>
            <a:off x="2840247" y="2908793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0A960-D088-2ED8-7A21-85350B878D00}"/>
              </a:ext>
            </a:extLst>
          </p:cNvPr>
          <p:cNvSpPr txBox="1"/>
          <p:nvPr/>
        </p:nvSpPr>
        <p:spPr>
          <a:xfrm>
            <a:off x="4882110" y="2908793"/>
            <a:ext cx="12471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A1A7D-FC8C-56CE-016E-5B3C7937C272}"/>
              </a:ext>
            </a:extLst>
          </p:cNvPr>
          <p:cNvSpPr txBox="1"/>
          <p:nvPr/>
        </p:nvSpPr>
        <p:spPr>
          <a:xfrm>
            <a:off x="1371501" y="3629346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4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0C14D-0734-C7A6-F87F-01CFB091B3BA}"/>
              </a:ext>
            </a:extLst>
          </p:cNvPr>
          <p:cNvSpPr txBox="1"/>
          <p:nvPr/>
        </p:nvSpPr>
        <p:spPr>
          <a:xfrm>
            <a:off x="2926861" y="3629346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32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C79BB-701F-6CFF-5B1D-6136566FB267}"/>
              </a:ext>
            </a:extLst>
          </p:cNvPr>
          <p:cNvSpPr txBox="1"/>
          <p:nvPr/>
        </p:nvSpPr>
        <p:spPr>
          <a:xfrm>
            <a:off x="5071939" y="3475460"/>
            <a:ext cx="105009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51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43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52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8CDAA-C5BC-8B9A-B701-83A565E3949C}"/>
              </a:ext>
            </a:extLst>
          </p:cNvPr>
          <p:cNvSpPr txBox="1"/>
          <p:nvPr/>
        </p:nvSpPr>
        <p:spPr>
          <a:xfrm>
            <a:off x="6789554" y="3722789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29E5-191C-0D86-3571-CC22C275393C}"/>
              </a:ext>
            </a:extLst>
          </p:cNvPr>
          <p:cNvSpPr txBox="1"/>
          <p:nvPr/>
        </p:nvSpPr>
        <p:spPr>
          <a:xfrm>
            <a:off x="4324504" y="2809231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8C826-6F42-8B3B-91A4-DC7D0E49EBB6}"/>
              </a:ext>
            </a:extLst>
          </p:cNvPr>
          <p:cNvSpPr txBox="1"/>
          <p:nvPr/>
        </p:nvSpPr>
        <p:spPr>
          <a:xfrm>
            <a:off x="518342" y="5494428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3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759CD-56B8-2B1A-7867-F26D4A04C6AB}"/>
              </a:ext>
            </a:extLst>
          </p:cNvPr>
          <p:cNvSpPr txBox="1"/>
          <p:nvPr/>
        </p:nvSpPr>
        <p:spPr>
          <a:xfrm>
            <a:off x="1276330" y="474931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3BE0E-6064-29C8-BE45-A67298D359A3}"/>
              </a:ext>
            </a:extLst>
          </p:cNvPr>
          <p:cNvSpPr txBox="1"/>
          <p:nvPr/>
        </p:nvSpPr>
        <p:spPr>
          <a:xfrm>
            <a:off x="2840247" y="474931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23497-C6B5-BAA5-7E10-BB0357D568DA}"/>
              </a:ext>
            </a:extLst>
          </p:cNvPr>
          <p:cNvSpPr txBox="1"/>
          <p:nvPr/>
        </p:nvSpPr>
        <p:spPr>
          <a:xfrm>
            <a:off x="4882110" y="4749316"/>
            <a:ext cx="11862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FDE0A-EA76-64BF-5481-9A2D15AF1C11}"/>
              </a:ext>
            </a:extLst>
          </p:cNvPr>
          <p:cNvSpPr txBox="1"/>
          <p:nvPr/>
        </p:nvSpPr>
        <p:spPr>
          <a:xfrm>
            <a:off x="1371501" y="5469869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4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24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1825E-9DD3-DE57-57F4-E5F5D796C9CB}"/>
              </a:ext>
            </a:extLst>
          </p:cNvPr>
          <p:cNvSpPr txBox="1"/>
          <p:nvPr/>
        </p:nvSpPr>
        <p:spPr>
          <a:xfrm>
            <a:off x="2926861" y="5623758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F41AE-F72F-3B4C-B48A-6CBAF6942375}"/>
              </a:ext>
            </a:extLst>
          </p:cNvPr>
          <p:cNvSpPr txBox="1"/>
          <p:nvPr/>
        </p:nvSpPr>
        <p:spPr>
          <a:xfrm>
            <a:off x="5071939" y="5494428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ECB9D-EC9C-954F-9A87-52C43C6DFAC6}"/>
              </a:ext>
            </a:extLst>
          </p:cNvPr>
          <p:cNvSpPr txBox="1"/>
          <p:nvPr/>
        </p:nvSpPr>
        <p:spPr>
          <a:xfrm>
            <a:off x="6789554" y="5563312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DE6D7-D2F7-6AE8-28C1-A33C78D5B24A}"/>
              </a:ext>
            </a:extLst>
          </p:cNvPr>
          <p:cNvSpPr txBox="1"/>
          <p:nvPr/>
        </p:nvSpPr>
        <p:spPr>
          <a:xfrm>
            <a:off x="4324504" y="4649754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45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6">
            <a:extLst>
              <a:ext uri="{FF2B5EF4-FFF2-40B4-BE49-F238E27FC236}">
                <a16:creationId xmlns:a16="http://schemas.microsoft.com/office/drawing/2014/main" id="{816ECEF9-2A45-4177-84A5-14A953F6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54038"/>
              </p:ext>
            </p:extLst>
          </p:nvPr>
        </p:nvGraphicFramePr>
        <p:xfrm>
          <a:off x="849171" y="566132"/>
          <a:ext cx="3999101" cy="2019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9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970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71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4082" marR="64082" marT="32041" marB="3204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12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12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193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111E535-12F3-7E74-E25A-7C35747619A4}"/>
              </a:ext>
            </a:extLst>
          </p:cNvPr>
          <p:cNvSpPr txBox="1"/>
          <p:nvPr/>
        </p:nvSpPr>
        <p:spPr>
          <a:xfrm>
            <a:off x="1961247" y="2933306"/>
            <a:ext cx="40735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l-GR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Π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kumimoji="1" lang="ko-KR" altLang="en-US" b="1" spc="-40" dirty="0">
                <a:latin typeface="+mn-ea"/>
              </a:rPr>
              <a:t>이전 전파의 방향  </a:t>
            </a:r>
            <a:r>
              <a:rPr kumimoji="1" lang="en-US" altLang="ko-KR" b="1" spc="-40" dirty="0">
                <a:latin typeface="+mn-ea"/>
              </a:rPr>
              <a:t>* DP</a:t>
            </a:r>
            <a:r>
              <a:rPr kumimoji="1" lang="ko-KR" altLang="en-US" b="1" spc="-40" dirty="0">
                <a:latin typeface="+mn-ea"/>
              </a:rPr>
              <a:t>의 비례관계</a:t>
            </a:r>
            <a:r>
              <a:rPr kumimoji="1" lang="en-US" altLang="ko-KR" b="1" spc="-40" dirty="0">
                <a:latin typeface="+mn-ea"/>
              </a:rPr>
              <a:t>) 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DC644D-85BC-AA2C-8086-590CEB55B0C8}"/>
              </a:ext>
            </a:extLst>
          </p:cNvPr>
          <p:cNvSpPr txBox="1"/>
          <p:nvPr/>
        </p:nvSpPr>
        <p:spPr>
          <a:xfrm>
            <a:off x="1772928" y="3316256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50FE87-432A-AC26-5043-895087B66E11}"/>
              </a:ext>
            </a:extLst>
          </p:cNvPr>
          <p:cNvSpPr txBox="1"/>
          <p:nvPr/>
        </p:nvSpPr>
        <p:spPr>
          <a:xfrm>
            <a:off x="1772928" y="3619560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75ACF1-C14D-AA49-AD54-814745F6DD59}"/>
              </a:ext>
            </a:extLst>
          </p:cNvPr>
          <p:cNvSpPr txBox="1"/>
          <p:nvPr/>
        </p:nvSpPr>
        <p:spPr>
          <a:xfrm>
            <a:off x="2610365" y="3469072"/>
            <a:ext cx="2775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* (1x1)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F6BC46-3513-8DDB-5EE6-C79E282EC630}"/>
              </a:ext>
            </a:extLst>
          </p:cNvPr>
          <p:cNvSpPr txBox="1"/>
          <p:nvPr/>
        </p:nvSpPr>
        <p:spPr>
          <a:xfrm>
            <a:off x="1772928" y="4644941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38DF7-C91B-A5FF-3BB5-2BF0D2B5B39E}"/>
              </a:ext>
            </a:extLst>
          </p:cNvPr>
          <p:cNvSpPr txBox="1"/>
          <p:nvPr/>
        </p:nvSpPr>
        <p:spPr>
          <a:xfrm>
            <a:off x="1772928" y="4948245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22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CE6BE-1BEE-D945-6E33-1B83829439FA}"/>
              </a:ext>
            </a:extLst>
          </p:cNvPr>
          <p:cNvSpPr txBox="1"/>
          <p:nvPr/>
        </p:nvSpPr>
        <p:spPr>
          <a:xfrm>
            <a:off x="2603726" y="4797757"/>
            <a:ext cx="30818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x (1 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6F0C4A-E5AE-16D2-1CB6-60C8B302268E}"/>
              </a:ext>
            </a:extLst>
          </p:cNvPr>
          <p:cNvSpPr txBox="1"/>
          <p:nvPr/>
        </p:nvSpPr>
        <p:spPr>
          <a:xfrm>
            <a:off x="6917541" y="4779889"/>
            <a:ext cx="19988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latin typeface="+mn-ea"/>
              </a:rPr>
              <a:t>  indirect </a:t>
            </a:r>
            <a:r>
              <a:rPr kumimoji="1" lang="en-US" altLang="ko-KR" sz="2000" b="1" spc="-40" dirty="0" err="1">
                <a:latin typeface="+mn-ea"/>
              </a:rPr>
              <a:t>DP</a:t>
            </a:r>
            <a:r>
              <a:rPr kumimoji="1" lang="en-US" altLang="ko-KR" sz="2000" b="1" spc="-40" baseline="-25000" dirty="0" err="1">
                <a:latin typeface="+mn-ea"/>
              </a:rPr>
              <a:t>ij</a:t>
            </a:r>
            <a:r>
              <a:rPr kumimoji="1" lang="en-US" altLang="ko-KR" sz="2000" b="1" spc="-40" dirty="0">
                <a:latin typeface="+mn-ea"/>
              </a:rPr>
              <a:t> </a:t>
            </a:r>
            <a:r>
              <a:rPr lang="ko-KR" altLang="en-US" sz="2000" b="1" dirty="0">
                <a:solidFill>
                  <a:srgbClr val="040C28"/>
                </a:solidFill>
                <a:latin typeface="Apple SD Gothic Neo"/>
              </a:rPr>
              <a:t>≥ </a:t>
            </a:r>
            <a:r>
              <a:rPr kumimoji="1" lang="en-US" altLang="ko-Kore-KR" sz="2000" b="1" spc="-40" dirty="0">
                <a:latin typeface="+mn-ea"/>
              </a:rPr>
              <a:t>0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9DD18D-1A74-969F-189E-1FDE02CE6B13}"/>
              </a:ext>
            </a:extLst>
          </p:cNvPr>
          <p:cNvSpPr txBox="1"/>
          <p:nvPr/>
        </p:nvSpPr>
        <p:spPr>
          <a:xfrm>
            <a:off x="1772928" y="529057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4B442E-CE84-4FB2-54BF-01F9C2A5127D}"/>
              </a:ext>
            </a:extLst>
          </p:cNvPr>
          <p:cNvSpPr txBox="1"/>
          <p:nvPr/>
        </p:nvSpPr>
        <p:spPr>
          <a:xfrm>
            <a:off x="1772928" y="5593877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22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F3CC1F-8DA8-0BEC-2007-9AB409D44E57}"/>
              </a:ext>
            </a:extLst>
          </p:cNvPr>
          <p:cNvSpPr txBox="1"/>
          <p:nvPr/>
        </p:nvSpPr>
        <p:spPr>
          <a:xfrm>
            <a:off x="2603728" y="5443389"/>
            <a:ext cx="32158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* ((-1)x(-1))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9B884-DC1D-A67D-A443-E2C724137F0E}"/>
              </a:ext>
            </a:extLst>
          </p:cNvPr>
          <p:cNvSpPr txBox="1"/>
          <p:nvPr/>
        </p:nvSpPr>
        <p:spPr>
          <a:xfrm>
            <a:off x="1772928" y="3984992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↓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A3ADC6-4D5A-E555-EEF7-6E3C0819E4C8}"/>
              </a:ext>
            </a:extLst>
          </p:cNvPr>
          <p:cNvSpPr txBox="1"/>
          <p:nvPr/>
        </p:nvSpPr>
        <p:spPr>
          <a:xfrm>
            <a:off x="1772928" y="4288296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1445F-8D1B-2A91-0193-D409CDD105B5}"/>
              </a:ext>
            </a:extLst>
          </p:cNvPr>
          <p:cNvSpPr txBox="1"/>
          <p:nvPr/>
        </p:nvSpPr>
        <p:spPr>
          <a:xfrm>
            <a:off x="2610367" y="4137808"/>
            <a:ext cx="32158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(1x(-1)) * (1x(-1))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ED2FC1B7-89C8-3651-242E-64A3839CDE68}"/>
              </a:ext>
            </a:extLst>
          </p:cNvPr>
          <p:cNvSpPr/>
          <p:nvPr/>
        </p:nvSpPr>
        <p:spPr>
          <a:xfrm rot="10800000">
            <a:off x="1182555" y="3434757"/>
            <a:ext cx="382720" cy="1052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4C3DBA2A-5102-A19C-5FB1-A94A4BD2A4CB}"/>
              </a:ext>
            </a:extLst>
          </p:cNvPr>
          <p:cNvSpPr/>
          <p:nvPr/>
        </p:nvSpPr>
        <p:spPr>
          <a:xfrm rot="10800000">
            <a:off x="1182555" y="4754027"/>
            <a:ext cx="382720" cy="1052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E5B38-8DA7-C0AC-07C1-81ECF18857B3}"/>
              </a:ext>
            </a:extLst>
          </p:cNvPr>
          <p:cNvSpPr txBox="1"/>
          <p:nvPr/>
        </p:nvSpPr>
        <p:spPr>
          <a:xfrm>
            <a:off x="99295" y="3822522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>
                <a:latin typeface="+mn-ea"/>
              </a:rPr>
              <a:t>부호 동일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23580-B349-1091-9615-336130923BDE}"/>
              </a:ext>
            </a:extLst>
          </p:cNvPr>
          <p:cNvSpPr txBox="1"/>
          <p:nvPr/>
        </p:nvSpPr>
        <p:spPr>
          <a:xfrm>
            <a:off x="99295" y="5141792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부호 반대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25E06-3CE3-2542-EA28-99847B4C3A79}"/>
              </a:ext>
            </a:extLst>
          </p:cNvPr>
          <p:cNvSpPr txBox="1"/>
          <p:nvPr/>
        </p:nvSpPr>
        <p:spPr>
          <a:xfrm>
            <a:off x="1772928" y="5984777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4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4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4"/>
                </a:solidFill>
                <a:latin typeface="+mn-ea"/>
              </a:rPr>
              <a:t> ↑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9C06A3-48E0-5862-E9C2-900AAD3E67B6}"/>
              </a:ext>
            </a:extLst>
          </p:cNvPr>
          <p:cNvSpPr txBox="1"/>
          <p:nvPr/>
        </p:nvSpPr>
        <p:spPr>
          <a:xfrm>
            <a:off x="1772928" y="6288081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4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4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chemeClr val="accent4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58A65-0216-8F64-97CD-8142FF16C09E}"/>
              </a:ext>
            </a:extLst>
          </p:cNvPr>
          <p:cNvSpPr txBox="1"/>
          <p:nvPr/>
        </p:nvSpPr>
        <p:spPr>
          <a:xfrm>
            <a:off x="2603728" y="6123276"/>
            <a:ext cx="2861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(1x0) x (1 x1)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7CF92B-F582-9EA5-E8A7-6AD1B5F2F449}"/>
              </a:ext>
            </a:extLst>
          </p:cNvPr>
          <p:cNvSpPr txBox="1"/>
          <p:nvPr/>
        </p:nvSpPr>
        <p:spPr>
          <a:xfrm>
            <a:off x="99295" y="6113681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항상 가능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66D4D8-240D-349B-48E4-4BD39F136B28}"/>
              </a:ext>
            </a:extLst>
          </p:cNvPr>
          <p:cNvSpPr txBox="1"/>
          <p:nvPr/>
        </p:nvSpPr>
        <p:spPr>
          <a:xfrm>
            <a:off x="5868791" y="6103413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0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974981-5CF9-D030-42F4-FC5C315E9533}"/>
              </a:ext>
            </a:extLst>
          </p:cNvPr>
          <p:cNvSpPr txBox="1"/>
          <p:nvPr/>
        </p:nvSpPr>
        <p:spPr>
          <a:xfrm>
            <a:off x="5868791" y="4086979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62B530-FC8B-43AF-0CFF-2CCC07C13550}"/>
              </a:ext>
            </a:extLst>
          </p:cNvPr>
          <p:cNvSpPr txBox="1"/>
          <p:nvPr/>
        </p:nvSpPr>
        <p:spPr>
          <a:xfrm>
            <a:off x="5868791" y="3420010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700F9-06F1-6184-1E6A-03AB1E0FE93A}"/>
              </a:ext>
            </a:extLst>
          </p:cNvPr>
          <p:cNvSpPr txBox="1"/>
          <p:nvPr/>
        </p:nvSpPr>
        <p:spPr>
          <a:xfrm>
            <a:off x="5868791" y="5409209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5A6173-EC78-CF94-759D-E93F0AC845BA}"/>
              </a:ext>
            </a:extLst>
          </p:cNvPr>
          <p:cNvSpPr txBox="1"/>
          <p:nvPr/>
        </p:nvSpPr>
        <p:spPr>
          <a:xfrm>
            <a:off x="5868791" y="4742240"/>
            <a:ext cx="64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-1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156E9-EE4C-7FDD-6E63-A8D530A1E645}"/>
              </a:ext>
            </a:extLst>
          </p:cNvPr>
          <p:cNvSpPr txBox="1"/>
          <p:nvPr/>
        </p:nvSpPr>
        <p:spPr>
          <a:xfrm>
            <a:off x="507835" y="194022"/>
            <a:ext cx="46493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비례 관계</a:t>
            </a: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F2E4628-024D-F828-FC63-B7D925A4DD2F}"/>
              </a:ext>
            </a:extLst>
          </p:cNvPr>
          <p:cNvCxnSpPr>
            <a:cxnSpLocks/>
          </p:cNvCxnSpPr>
          <p:nvPr/>
        </p:nvCxnSpPr>
        <p:spPr>
          <a:xfrm flipV="1">
            <a:off x="215063" y="2844344"/>
            <a:ext cx="8740468" cy="958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05FE-4E04-D6E3-6A81-A504E39C45D1}"/>
              </a:ext>
            </a:extLst>
          </p:cNvPr>
          <p:cNvSpPr txBox="1"/>
          <p:nvPr/>
        </p:nvSpPr>
        <p:spPr>
          <a:xfrm>
            <a:off x="5480863" y="1557882"/>
            <a:ext cx="19155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-1) </a:t>
            </a:r>
            <a:r>
              <a:rPr kumimoji="1" lang="en-US" altLang="ko-Kore-KR" spc="-40" dirty="0">
                <a:latin typeface="+mn-ea"/>
              </a:rPr>
              <a:t>: DP</a:t>
            </a:r>
            <a:r>
              <a:rPr kumimoji="1" lang="ko-Kore-KR" altLang="en-US" spc="-40" dirty="0">
                <a:latin typeface="+mn-ea"/>
              </a:rPr>
              <a:t> 방향 전환</a:t>
            </a:r>
            <a:r>
              <a:rPr kumimoji="1" lang="en-US" altLang="ko-Kore-KR" spc="-40" dirty="0">
                <a:latin typeface="+mn-ea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F2B6-0282-7EB7-B2BF-895C741970F1}"/>
              </a:ext>
            </a:extLst>
          </p:cNvPr>
          <p:cNvSpPr txBox="1"/>
          <p:nvPr/>
        </p:nvSpPr>
        <p:spPr>
          <a:xfrm>
            <a:off x="5563608" y="2072564"/>
            <a:ext cx="2275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0)</a:t>
            </a:r>
            <a:r>
              <a:rPr kumimoji="1" lang="en-US" altLang="ko-Kore-KR" spc="-40" dirty="0">
                <a:latin typeface="+mn-ea"/>
              </a:rPr>
              <a:t> : DP </a:t>
            </a:r>
            <a:r>
              <a:rPr kumimoji="1" lang="ko-Kore-KR" altLang="en-US" spc="-40" dirty="0">
                <a:latin typeface="+mn-ea"/>
              </a:rPr>
              <a:t>방향 상관 없음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EA444-2D6E-046B-035E-B2887ED891A0}"/>
              </a:ext>
            </a:extLst>
          </p:cNvPr>
          <p:cNvSpPr txBox="1"/>
          <p:nvPr/>
        </p:nvSpPr>
        <p:spPr>
          <a:xfrm>
            <a:off x="5556634" y="978651"/>
            <a:ext cx="1747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1) </a:t>
            </a:r>
            <a:r>
              <a:rPr kumimoji="1" lang="en-US" altLang="ko-KR" spc="-40" dirty="0">
                <a:latin typeface="+mn-ea"/>
              </a:rPr>
              <a:t>: DP </a:t>
            </a:r>
            <a:r>
              <a:rPr kumimoji="1" lang="ko-KR" altLang="en-US" spc="-40" dirty="0">
                <a:latin typeface="+mn-ea"/>
              </a:rPr>
              <a:t>방향 유지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BC6E7-AC80-AD2A-4468-2830FD09BFA6}"/>
              </a:ext>
            </a:extLst>
          </p:cNvPr>
          <p:cNvSpPr txBox="1"/>
          <p:nvPr/>
        </p:nvSpPr>
        <p:spPr>
          <a:xfrm>
            <a:off x="7495710" y="972406"/>
            <a:ext cx="6876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+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69E56-9EA9-F787-BF0D-F0CFAB8655DA}"/>
              </a:ext>
            </a:extLst>
          </p:cNvPr>
          <p:cNvSpPr txBox="1"/>
          <p:nvPr/>
        </p:nvSpPr>
        <p:spPr>
          <a:xfrm>
            <a:off x="8443518" y="968240"/>
            <a:ext cx="5530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74D17-45D9-86A3-ED03-448F8946E104}"/>
              </a:ext>
            </a:extLst>
          </p:cNvPr>
          <p:cNvSpPr txBox="1"/>
          <p:nvPr/>
        </p:nvSpPr>
        <p:spPr>
          <a:xfrm>
            <a:off x="7495710" y="1544621"/>
            <a:ext cx="620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+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9F45F-080D-DC40-980E-36407E11A1D3}"/>
              </a:ext>
            </a:extLst>
          </p:cNvPr>
          <p:cNvSpPr txBox="1"/>
          <p:nvPr/>
        </p:nvSpPr>
        <p:spPr>
          <a:xfrm>
            <a:off x="8407892" y="1540455"/>
            <a:ext cx="620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94D85-687B-E6F9-E144-DCA68B59E2CC}"/>
              </a:ext>
            </a:extLst>
          </p:cNvPr>
          <p:cNvSpPr txBox="1"/>
          <p:nvPr/>
        </p:nvSpPr>
        <p:spPr>
          <a:xfrm>
            <a:off x="6388925" y="414511"/>
            <a:ext cx="16613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DP</a:t>
            </a:r>
            <a:r>
              <a:rPr kumimoji="1" lang="ko-KR" altLang="en-US" sz="2000" spc="-40" dirty="0">
                <a:latin typeface="+mn-ea"/>
              </a:rPr>
              <a:t>의 비례관계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231E61F5-429F-CE56-6D5F-9FEE311A93AF}"/>
              </a:ext>
            </a:extLst>
          </p:cNvPr>
          <p:cNvSpPr/>
          <p:nvPr/>
        </p:nvSpPr>
        <p:spPr>
          <a:xfrm rot="5400000">
            <a:off x="5335961" y="4834690"/>
            <a:ext cx="2921608" cy="1903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6CDD-F757-C330-3ACB-4C517001BB84}"/>
              </a:ext>
            </a:extLst>
          </p:cNvPr>
          <p:cNvSpPr txBox="1"/>
          <p:nvPr/>
        </p:nvSpPr>
        <p:spPr>
          <a:xfrm>
            <a:off x="507834" y="-605489"/>
            <a:ext cx="4864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indirect DP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CD11C-D31C-9076-C1F4-D2012715F6C2}"/>
              </a:ext>
            </a:extLst>
          </p:cNvPr>
          <p:cNvSpPr txBox="1"/>
          <p:nvPr/>
        </p:nvSpPr>
        <p:spPr>
          <a:xfrm>
            <a:off x="6822213" y="5501542"/>
            <a:ext cx="232178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간접적인 관계에서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방향성 고려필요</a:t>
            </a:r>
          </a:p>
        </p:txBody>
      </p:sp>
    </p:spTree>
    <p:extLst>
      <p:ext uri="{BB962C8B-B14F-4D97-AF65-F5344CB8AC3E}">
        <p14:creationId xmlns:p14="http://schemas.microsoft.com/office/powerpoint/2010/main" val="70913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970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B1BE4F4B-E581-74E0-8A62-AC1AF554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59" y="733036"/>
            <a:ext cx="9148482" cy="4717874"/>
          </a:xfrm>
          <a:prstGeom prst="rect">
            <a:avLst/>
          </a:prstGeom>
        </p:spPr>
      </p:pic>
      <p:sp>
        <p:nvSpPr>
          <p:cNvPr id="171" name="삼각형 170">
            <a:extLst>
              <a:ext uri="{FF2B5EF4-FFF2-40B4-BE49-F238E27FC236}">
                <a16:creationId xmlns:a16="http://schemas.microsoft.com/office/drawing/2014/main" id="{56AD0700-F644-A6C4-766E-046C376E6401}"/>
              </a:ext>
            </a:extLst>
          </p:cNvPr>
          <p:cNvSpPr/>
          <p:nvPr/>
        </p:nvSpPr>
        <p:spPr>
          <a:xfrm rot="10800000">
            <a:off x="-4531005" y="3683297"/>
            <a:ext cx="3273647" cy="3015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99B2F23-B5CC-9786-251C-CBAB2B95B246}"/>
              </a:ext>
            </a:extLst>
          </p:cNvPr>
          <p:cNvSpPr txBox="1"/>
          <p:nvPr/>
        </p:nvSpPr>
        <p:spPr>
          <a:xfrm>
            <a:off x="-9950063" y="560846"/>
            <a:ext cx="52451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Feasible check of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combination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9C707A-BC2C-7700-A370-587059FAFD46}"/>
              </a:ext>
            </a:extLst>
          </p:cNvPr>
          <p:cNvSpPr txBox="1"/>
          <p:nvPr/>
        </p:nvSpPr>
        <p:spPr>
          <a:xfrm>
            <a:off x="-9237758" y="1073302"/>
            <a:ext cx="9429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D1A9147-A917-5B9D-2B1D-5F145763C593}"/>
              </a:ext>
            </a:extLst>
          </p:cNvPr>
          <p:cNvSpPr/>
          <p:nvPr/>
        </p:nvSpPr>
        <p:spPr>
          <a:xfrm>
            <a:off x="-9455197" y="935828"/>
            <a:ext cx="4255428" cy="540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A3DDFD-5D33-610F-C6AB-CEC6DC54EB15}"/>
              </a:ext>
            </a:extLst>
          </p:cNvPr>
          <p:cNvSpPr txBox="1"/>
          <p:nvPr/>
        </p:nvSpPr>
        <p:spPr>
          <a:xfrm>
            <a:off x="-7811217" y="1073301"/>
            <a:ext cx="74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761C626-37AE-65D4-AE9D-AEBB540390A5}"/>
              </a:ext>
            </a:extLst>
          </p:cNvPr>
          <p:cNvSpPr txBox="1"/>
          <p:nvPr/>
        </p:nvSpPr>
        <p:spPr>
          <a:xfrm>
            <a:off x="-6382095" y="1075050"/>
            <a:ext cx="9429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F4BCF6-14A3-E377-8CCA-11C60BC591EE}"/>
              </a:ext>
            </a:extLst>
          </p:cNvPr>
          <p:cNvSpPr txBox="1"/>
          <p:nvPr/>
        </p:nvSpPr>
        <p:spPr>
          <a:xfrm>
            <a:off x="-7718858" y="1895948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AD9D5180-A19D-0CAE-A8B6-6904B6C9A232}"/>
              </a:ext>
            </a:extLst>
          </p:cNvPr>
          <p:cNvSpPr/>
          <p:nvPr/>
        </p:nvSpPr>
        <p:spPr>
          <a:xfrm>
            <a:off x="-7819228" y="156961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2FD365-440A-E4B1-8A73-97F54D3BA0A6}"/>
              </a:ext>
            </a:extLst>
          </p:cNvPr>
          <p:cNvSpPr txBox="1"/>
          <p:nvPr/>
        </p:nvSpPr>
        <p:spPr>
          <a:xfrm>
            <a:off x="-7790933" y="141931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8648118B-6CF5-4947-C137-716BF2D423ED}"/>
              </a:ext>
            </a:extLst>
          </p:cNvPr>
          <p:cNvSpPr/>
          <p:nvPr/>
        </p:nvSpPr>
        <p:spPr>
          <a:xfrm>
            <a:off x="-9222571" y="156961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4F525A1-3A75-13C0-4D99-4BD248E785E2}"/>
              </a:ext>
            </a:extLst>
          </p:cNvPr>
          <p:cNvSpPr txBox="1"/>
          <p:nvPr/>
        </p:nvSpPr>
        <p:spPr>
          <a:xfrm>
            <a:off x="-9148052" y="1419315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083624-C854-39B3-4691-673886511D07}"/>
              </a:ext>
            </a:extLst>
          </p:cNvPr>
          <p:cNvSpPr txBox="1"/>
          <p:nvPr/>
        </p:nvSpPr>
        <p:spPr>
          <a:xfrm>
            <a:off x="-6243242" y="1776820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CC78C1F9-A2FC-CD6C-21C1-6348F462E761}"/>
              </a:ext>
            </a:extLst>
          </p:cNvPr>
          <p:cNvSpPr/>
          <p:nvPr/>
        </p:nvSpPr>
        <p:spPr>
          <a:xfrm>
            <a:off x="-6387801" y="1558246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88C36-FDDE-155E-F3AD-B862378474A5}"/>
              </a:ext>
            </a:extLst>
          </p:cNvPr>
          <p:cNvSpPr txBox="1"/>
          <p:nvPr/>
        </p:nvSpPr>
        <p:spPr>
          <a:xfrm>
            <a:off x="-6359506" y="1407944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5" name="삼각형 184">
            <a:extLst>
              <a:ext uri="{FF2B5EF4-FFF2-40B4-BE49-F238E27FC236}">
                <a16:creationId xmlns:a16="http://schemas.microsoft.com/office/drawing/2014/main" id="{8D2B6E0C-7FF1-BBE6-8BC4-E251E3F20574}"/>
              </a:ext>
            </a:extLst>
          </p:cNvPr>
          <p:cNvSpPr/>
          <p:nvPr/>
        </p:nvSpPr>
        <p:spPr>
          <a:xfrm rot="10800000">
            <a:off x="-9122501" y="2887272"/>
            <a:ext cx="3777542" cy="3413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BB4EC97-0C2C-5738-C5D9-676006CF510B}"/>
              </a:ext>
            </a:extLst>
          </p:cNvPr>
          <p:cNvSpPr txBox="1"/>
          <p:nvPr/>
        </p:nvSpPr>
        <p:spPr>
          <a:xfrm>
            <a:off x="-8359969" y="2884345"/>
            <a:ext cx="23786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Option</a:t>
            </a:r>
            <a:r>
              <a:rPr kumimoji="1" lang="en-US" altLang="ko-KR" b="1" spc="-40" dirty="0">
                <a:latin typeface="+mn-ea"/>
              </a:rPr>
              <a:t>s</a:t>
            </a:r>
            <a:r>
              <a:rPr kumimoji="1" lang="en-US" altLang="ko-Kore-KR" b="1" spc="-40" dirty="0">
                <a:latin typeface="+mn-ea"/>
              </a:rPr>
              <a:t> relation check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32BB31-3A5C-97DC-6916-5EC4BEC64290}"/>
              </a:ext>
            </a:extLst>
          </p:cNvPr>
          <p:cNvSpPr txBox="1"/>
          <p:nvPr/>
        </p:nvSpPr>
        <p:spPr>
          <a:xfrm>
            <a:off x="-9105861" y="170519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98BE8F3-D49B-7B56-2F0C-D54B4B39083D}"/>
              </a:ext>
            </a:extLst>
          </p:cNvPr>
          <p:cNvSpPr txBox="1"/>
          <p:nvPr/>
        </p:nvSpPr>
        <p:spPr>
          <a:xfrm>
            <a:off x="-9148603" y="3365396"/>
            <a:ext cx="9286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E45DBC5-C106-4D38-CF8C-A4C3C8F75F44}"/>
              </a:ext>
            </a:extLst>
          </p:cNvPr>
          <p:cNvSpPr txBox="1"/>
          <p:nvPr/>
        </p:nvSpPr>
        <p:spPr>
          <a:xfrm>
            <a:off x="-9156182" y="3787011"/>
            <a:ext cx="989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Irrelevant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9209196-493E-725D-37F8-AEABF05477D3}"/>
              </a:ext>
            </a:extLst>
          </p:cNvPr>
          <p:cNvSpPr txBox="1"/>
          <p:nvPr/>
        </p:nvSpPr>
        <p:spPr>
          <a:xfrm>
            <a:off x="-9156181" y="4193449"/>
            <a:ext cx="2622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2FB8070-C3DC-6854-438C-59EA1A5FDF63}"/>
              </a:ext>
            </a:extLst>
          </p:cNvPr>
          <p:cNvSpPr/>
          <p:nvPr/>
        </p:nvSpPr>
        <p:spPr>
          <a:xfrm>
            <a:off x="-9153779" y="3319346"/>
            <a:ext cx="2620269" cy="122428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3" name="직선 연결선[R] 192">
            <a:extLst>
              <a:ext uri="{FF2B5EF4-FFF2-40B4-BE49-F238E27FC236}">
                <a16:creationId xmlns:a16="http://schemas.microsoft.com/office/drawing/2014/main" id="{77807622-5613-B23A-9299-B0CE2DA978F9}"/>
              </a:ext>
            </a:extLst>
          </p:cNvPr>
          <p:cNvCxnSpPr>
            <a:cxnSpLocks/>
          </p:cNvCxnSpPr>
          <p:nvPr/>
        </p:nvCxnSpPr>
        <p:spPr>
          <a:xfrm flipH="1">
            <a:off x="-9153779" y="3731376"/>
            <a:ext cx="2620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83B1A4C7-0BBF-35A2-39D7-CFE68F68E9C8}"/>
              </a:ext>
            </a:extLst>
          </p:cNvPr>
          <p:cNvCxnSpPr>
            <a:cxnSpLocks/>
          </p:cNvCxnSpPr>
          <p:nvPr/>
        </p:nvCxnSpPr>
        <p:spPr>
          <a:xfrm flipH="1">
            <a:off x="-9153779" y="4138089"/>
            <a:ext cx="2620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FF8D5F-D288-ECCE-3D90-FA7487E68CC4}"/>
              </a:ext>
            </a:extLst>
          </p:cNvPr>
          <p:cNvSpPr txBox="1"/>
          <p:nvPr/>
        </p:nvSpPr>
        <p:spPr>
          <a:xfrm>
            <a:off x="-7934170" y="3411977"/>
            <a:ext cx="13060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 </a:t>
            </a:r>
            <a:r>
              <a:rPr kumimoji="1" lang="en-US" altLang="ko-KR" sz="1600" spc="-40" dirty="0">
                <a:latin typeface="+mn-ea"/>
              </a:rPr>
              <a:t>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R" sz="1600" spc="-40" dirty="0">
                <a:latin typeface="+mn-ea"/>
              </a:rPr>
              <a:t>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CB527A-64CF-DA16-806D-912616543AF3}"/>
              </a:ext>
            </a:extLst>
          </p:cNvPr>
          <p:cNvSpPr txBox="1"/>
          <p:nvPr/>
        </p:nvSpPr>
        <p:spPr>
          <a:xfrm>
            <a:off x="-7934170" y="3800531"/>
            <a:ext cx="8409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32 </a:t>
            </a:r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1C8BA96-6BA6-52E2-D9DA-DCC77BAE0238}"/>
              </a:ext>
            </a:extLst>
          </p:cNvPr>
          <p:cNvSpPr txBox="1"/>
          <p:nvPr/>
        </p:nvSpPr>
        <p:spPr>
          <a:xfrm>
            <a:off x="-6267443" y="3707553"/>
            <a:ext cx="101439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+mn-ea"/>
              </a:rPr>
              <a:t>If conflict:</a:t>
            </a:r>
          </a:p>
          <a:p>
            <a:pPr algn="ctr"/>
            <a:r>
              <a:rPr kumimoji="1" lang="en-US" altLang="ko-Kore-KR" i="1" u="sng" spc="-40" dirty="0">
                <a:solidFill>
                  <a:srgbClr val="1D6FA9"/>
                </a:solidFill>
                <a:latin typeface="+mn-ea"/>
              </a:rPr>
              <a:t>break</a:t>
            </a:r>
            <a:endParaRPr kumimoji="1" lang="ko-Kore-KR" altLang="en-US" i="1" u="sng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EC68C21F-49FB-1BCB-0E41-C8C6EB7C6F61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 flipV="1">
            <a:off x="-6533509" y="3984552"/>
            <a:ext cx="266066" cy="347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삼각형 198">
            <a:extLst>
              <a:ext uri="{FF2B5EF4-FFF2-40B4-BE49-F238E27FC236}">
                <a16:creationId xmlns:a16="http://schemas.microsoft.com/office/drawing/2014/main" id="{59682D0C-DBFC-776F-FA91-B78427E490E7}"/>
              </a:ext>
            </a:extLst>
          </p:cNvPr>
          <p:cNvSpPr/>
          <p:nvPr/>
        </p:nvSpPr>
        <p:spPr>
          <a:xfrm rot="10800000">
            <a:off x="-9122501" y="4625342"/>
            <a:ext cx="3777542" cy="3413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56BB38-557E-4F69-9D97-2BEB91602C30}"/>
              </a:ext>
            </a:extLst>
          </p:cNvPr>
          <p:cNvSpPr txBox="1"/>
          <p:nvPr/>
        </p:nvSpPr>
        <p:spPr>
          <a:xfrm>
            <a:off x="-8564343" y="4625671"/>
            <a:ext cx="2566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 propagation analysis</a:t>
            </a:r>
            <a:endParaRPr kumimoji="1" lang="ko-Kore-KR" altLang="en-US" b="1" spc="-40" dirty="0">
              <a:latin typeface="+mn-ea"/>
            </a:endParaRPr>
          </a:p>
        </p:txBody>
      </p:sp>
      <p:pic>
        <p:nvPicPr>
          <p:cNvPr id="201" name="그림 200">
            <a:extLst>
              <a:ext uri="{FF2B5EF4-FFF2-40B4-BE49-F238E27FC236}">
                <a16:creationId xmlns:a16="http://schemas.microsoft.com/office/drawing/2014/main" id="{0C21CC44-002A-D02F-CC5F-7DF4275B7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44447" y="5036943"/>
            <a:ext cx="2075084" cy="1228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7F77889F-C879-C9DC-893A-7AFF74484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57226" y="5009690"/>
            <a:ext cx="1943185" cy="126703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C53A832-7C5A-0FDF-79B1-7CD9B7291827}"/>
              </a:ext>
            </a:extLst>
          </p:cNvPr>
          <p:cNvSpPr txBox="1"/>
          <p:nvPr/>
        </p:nvSpPr>
        <p:spPr>
          <a:xfrm>
            <a:off x="-3168278" y="30735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04" name="삼각형 203">
            <a:extLst>
              <a:ext uri="{FF2B5EF4-FFF2-40B4-BE49-F238E27FC236}">
                <a16:creationId xmlns:a16="http://schemas.microsoft.com/office/drawing/2014/main" id="{CC7EE14B-75FE-95B0-AEC6-E9906BCE4106}"/>
              </a:ext>
            </a:extLst>
          </p:cNvPr>
          <p:cNvSpPr/>
          <p:nvPr/>
        </p:nvSpPr>
        <p:spPr>
          <a:xfrm rot="5400000">
            <a:off x="-12174809" y="3350253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2FE8356-5F65-4E8A-CDE4-14640D9BAA1B}"/>
              </a:ext>
            </a:extLst>
          </p:cNvPr>
          <p:cNvSpPr txBox="1"/>
          <p:nvPr/>
        </p:nvSpPr>
        <p:spPr>
          <a:xfrm>
            <a:off x="-13750558" y="1192327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F24EFCAA-773D-C85C-84FA-CD9D5EB73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5357" y="1289130"/>
            <a:ext cx="3145721" cy="4138870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FFB622D1-95E4-5A35-30E0-7707B9C1EA26}"/>
              </a:ext>
            </a:extLst>
          </p:cNvPr>
          <p:cNvSpPr txBox="1"/>
          <p:nvPr/>
        </p:nvSpPr>
        <p:spPr>
          <a:xfrm>
            <a:off x="-14149894" y="45436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208" name="오른쪽 중괄호 13">
            <a:extLst>
              <a:ext uri="{FF2B5EF4-FFF2-40B4-BE49-F238E27FC236}">
                <a16:creationId xmlns:a16="http://schemas.microsoft.com/office/drawing/2014/main" id="{42B3FBCC-C454-2081-CB57-AA539272C961}"/>
              </a:ext>
            </a:extLst>
          </p:cNvPr>
          <p:cNvSpPr/>
          <p:nvPr/>
        </p:nvSpPr>
        <p:spPr>
          <a:xfrm rot="10800000">
            <a:off x="-9863295" y="1684943"/>
            <a:ext cx="382720" cy="2054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오른쪽 중괄호 14">
            <a:extLst>
              <a:ext uri="{FF2B5EF4-FFF2-40B4-BE49-F238E27FC236}">
                <a16:creationId xmlns:a16="http://schemas.microsoft.com/office/drawing/2014/main" id="{C25CAD03-5B45-AA14-5A47-D701AB8E1158}"/>
              </a:ext>
            </a:extLst>
          </p:cNvPr>
          <p:cNvSpPr/>
          <p:nvPr/>
        </p:nvSpPr>
        <p:spPr>
          <a:xfrm rot="10800000">
            <a:off x="-9863295" y="3787010"/>
            <a:ext cx="382720" cy="2307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A50B8B-B239-DCB6-544B-3B269D1C90A2}"/>
              </a:ext>
            </a:extLst>
          </p:cNvPr>
          <p:cNvSpPr txBox="1"/>
          <p:nvPr/>
        </p:nvSpPr>
        <p:spPr>
          <a:xfrm rot="5400000">
            <a:off x="-11224859" y="2597384"/>
            <a:ext cx="2164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Direct DP relation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A2DD0F1-54D2-E566-F8B3-142EEBE9B37A}"/>
              </a:ext>
            </a:extLst>
          </p:cNvPr>
          <p:cNvSpPr txBox="1"/>
          <p:nvPr/>
        </p:nvSpPr>
        <p:spPr>
          <a:xfrm rot="5400000">
            <a:off x="-10931644" y="4729107"/>
            <a:ext cx="15759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Indirect DP propagation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44CCA9E-1A40-0B58-D532-351BC2187BB1}"/>
              </a:ext>
            </a:extLst>
          </p:cNvPr>
          <p:cNvSpPr txBox="1"/>
          <p:nvPr/>
        </p:nvSpPr>
        <p:spPr>
          <a:xfrm>
            <a:off x="-9849114" y="2556519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D46C48-CF50-0621-4C19-5ABA184458D9}"/>
              </a:ext>
            </a:extLst>
          </p:cNvPr>
          <p:cNvSpPr txBox="1"/>
          <p:nvPr/>
        </p:nvSpPr>
        <p:spPr>
          <a:xfrm>
            <a:off x="-9849114" y="4748781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14" name="삼각형 213">
            <a:extLst>
              <a:ext uri="{FF2B5EF4-FFF2-40B4-BE49-F238E27FC236}">
                <a16:creationId xmlns:a16="http://schemas.microsoft.com/office/drawing/2014/main" id="{DDE2EC2C-55F6-C5A1-A618-503626ADFE99}"/>
              </a:ext>
            </a:extLst>
          </p:cNvPr>
          <p:cNvSpPr/>
          <p:nvPr/>
        </p:nvSpPr>
        <p:spPr>
          <a:xfrm rot="5400000">
            <a:off x="-6398526" y="3350253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7591BDD-B43B-1493-25F2-B2C0553E75E4}"/>
              </a:ext>
            </a:extLst>
          </p:cNvPr>
          <p:cNvSpPr txBox="1"/>
          <p:nvPr/>
        </p:nvSpPr>
        <p:spPr>
          <a:xfrm>
            <a:off x="-4806872" y="1062617"/>
            <a:ext cx="3719290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Find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optimal set of DP options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216" name="표 6">
            <a:extLst>
              <a:ext uri="{FF2B5EF4-FFF2-40B4-BE49-F238E27FC236}">
                <a16:creationId xmlns:a16="http://schemas.microsoft.com/office/drawing/2014/main" id="{FE93933E-D251-1E90-8D4D-CF09A68B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95768"/>
              </p:ext>
            </p:extLst>
          </p:nvPr>
        </p:nvGraphicFramePr>
        <p:xfrm>
          <a:off x="-4531005" y="1959847"/>
          <a:ext cx="3055350" cy="1647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53532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0579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0361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37548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54515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54515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65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652" marR="87652" marT="43826" marB="438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652" marR="87652" marT="43826" marB="438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35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012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7652" marR="87652" marT="43826" marB="438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012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+mj-lt"/>
                        </a:rPr>
                        <a:t> 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012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</a:t>
                      </a:r>
                      <a:r>
                        <a:rPr lang="en-US" altLang="ko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3058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7652" marR="87652" marT="43826" marB="438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9222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217" name="TextBox 216">
            <a:extLst>
              <a:ext uri="{FF2B5EF4-FFF2-40B4-BE49-F238E27FC236}">
                <a16:creationId xmlns:a16="http://schemas.microsoft.com/office/drawing/2014/main" id="{5DB65524-E4BB-554B-EC58-3E918C6D4EC1}"/>
              </a:ext>
            </a:extLst>
          </p:cNvPr>
          <p:cNvSpPr txBox="1"/>
          <p:nvPr/>
        </p:nvSpPr>
        <p:spPr>
          <a:xfrm>
            <a:off x="-3805143" y="1683743"/>
            <a:ext cx="21866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Design Effort Matrix (=DEM)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59B9A85-D7A7-6CAF-31AD-2A68410A1673}"/>
              </a:ext>
            </a:extLst>
          </p:cNvPr>
          <p:cNvSpPr txBox="1"/>
          <p:nvPr/>
        </p:nvSpPr>
        <p:spPr>
          <a:xfrm>
            <a:off x="-4504576" y="40592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pic>
        <p:nvPicPr>
          <p:cNvPr id="219" name="그림 218">
            <a:extLst>
              <a:ext uri="{FF2B5EF4-FFF2-40B4-BE49-F238E27FC236}">
                <a16:creationId xmlns:a16="http://schemas.microsoft.com/office/drawing/2014/main" id="{ABBAACFE-C712-E7D4-398E-8F51B9C7F7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88" b="12964"/>
          <a:stretch/>
        </p:blipFill>
        <p:spPr>
          <a:xfrm>
            <a:off x="-4531005" y="4167173"/>
            <a:ext cx="3167556" cy="150442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707A5250-7AFE-977E-3A81-500E67493BAC}"/>
              </a:ext>
            </a:extLst>
          </p:cNvPr>
          <p:cNvSpPr txBox="1"/>
          <p:nvPr/>
        </p:nvSpPr>
        <p:spPr>
          <a:xfrm>
            <a:off x="-4531005" y="3617191"/>
            <a:ext cx="3374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spc="-40" dirty="0">
                <a:latin typeface="+mn-ea"/>
              </a:rPr>
              <a:t>Calculate redesign duration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03FAE647-1859-BF21-B1F8-E8A46E767343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-5269363" y="5151260"/>
            <a:ext cx="764787" cy="500094"/>
          </a:xfrm>
          <a:prstGeom prst="bentConnector3">
            <a:avLst>
              <a:gd name="adj1" fmla="val 50000"/>
            </a:avLst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2DE013-5B45-BB59-8DFB-1866B6587C57}"/>
              </a:ext>
            </a:extLst>
          </p:cNvPr>
          <p:cNvSpPr/>
          <p:nvPr/>
        </p:nvSpPr>
        <p:spPr>
          <a:xfrm>
            <a:off x="-4631544" y="1500104"/>
            <a:ext cx="3374186" cy="428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96ADC20-E2D7-3E24-E47F-37CEB26AD0D9}"/>
              </a:ext>
            </a:extLst>
          </p:cNvPr>
          <p:cNvSpPr txBox="1"/>
          <p:nvPr/>
        </p:nvSpPr>
        <p:spPr>
          <a:xfrm>
            <a:off x="4027419" y="5587496"/>
            <a:ext cx="1711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Part 1) </a:t>
            </a:r>
            <a:r>
              <a:rPr kumimoji="1" lang="ko-Kore-KR" altLang="en-US" spc="-40" dirty="0">
                <a:latin typeface="+mn-ea"/>
              </a:rPr>
              <a:t>대안 선정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87E4CF8-DE50-1E7B-7E55-F29A264BE89D}"/>
              </a:ext>
            </a:extLst>
          </p:cNvPr>
          <p:cNvSpPr txBox="1"/>
          <p:nvPr/>
        </p:nvSpPr>
        <p:spPr>
          <a:xfrm>
            <a:off x="7017507" y="5587496"/>
            <a:ext cx="1711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Part 2) </a:t>
            </a:r>
            <a:r>
              <a:rPr kumimoji="1" lang="ko-Kore-KR" altLang="en-US" spc="-40" dirty="0">
                <a:latin typeface="+mn-ea"/>
              </a:rPr>
              <a:t>대안 평가</a:t>
            </a:r>
          </a:p>
        </p:txBody>
      </p:sp>
    </p:spTree>
    <p:extLst>
      <p:ext uri="{BB962C8B-B14F-4D97-AF65-F5344CB8AC3E}">
        <p14:creationId xmlns:p14="http://schemas.microsoft.com/office/powerpoint/2010/main" val="416567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/>
        </p:nvGraphicFramePr>
        <p:xfrm>
          <a:off x="431007" y="964430"/>
          <a:ext cx="6278919" cy="4063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096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DP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4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1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2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 3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7" y="273289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2279271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Good group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7" y="1445314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991687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No synergy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7" y="458172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4128101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845038" y="5466865"/>
            <a:ext cx="27254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FR1 ,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572000" y="5525387"/>
            <a:ext cx="4359632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>
                <a:latin typeface="+mn-ea"/>
              </a:rPr>
              <a:t>을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algn="l"/>
            <a:r>
              <a:rPr kumimoji="1" lang="ko-KR" altLang="en-US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3538712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1806043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4" y="4849072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2B1DD0-E56E-7065-1A67-B9DE3DCCB075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>
                <a:sym typeface="Wingdings" pitchFamily="2" charset="2"/>
              </a:rPr>
              <a:t>Choose DP option of each FR &lt;without considering DP interface compatibility&gt;</a:t>
            </a:r>
            <a:endParaRPr lang="ko-KR" altLang="en-US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DEFB-BAAA-C062-46A5-EA10B0495FB2}"/>
              </a:ext>
            </a:extLst>
          </p:cNvPr>
          <p:cNvSpPr txBox="1"/>
          <p:nvPr/>
        </p:nvSpPr>
        <p:spPr>
          <a:xfrm>
            <a:off x="7154027" y="3121781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2A1-7680-1D6D-5597-3E1A2DDF9119}"/>
              </a:ext>
            </a:extLst>
          </p:cNvPr>
          <p:cNvSpPr txBox="1"/>
          <p:nvPr/>
        </p:nvSpPr>
        <p:spPr>
          <a:xfrm>
            <a:off x="8524904" y="2816117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DA02-472D-50C1-850E-FBD5781ABC85}"/>
              </a:ext>
            </a:extLst>
          </p:cNvPr>
          <p:cNvSpPr txBox="1"/>
          <p:nvPr/>
        </p:nvSpPr>
        <p:spPr>
          <a:xfrm>
            <a:off x="845038" y="6124787"/>
            <a:ext cx="27254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FR1 ,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12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C12D7-0496-9CB0-A94C-31AC89F2F9AC}"/>
              </a:ext>
            </a:extLst>
          </p:cNvPr>
          <p:cNvSpPr txBox="1"/>
          <p:nvPr/>
        </p:nvSpPr>
        <p:spPr>
          <a:xfrm>
            <a:off x="1903584" y="5811215"/>
            <a:ext cx="3516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V S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1923E-7FB5-6F2E-CE21-81AB347FBE1A}"/>
              </a:ext>
            </a:extLst>
          </p:cNvPr>
          <p:cNvSpPr txBox="1"/>
          <p:nvPr/>
        </p:nvSpPr>
        <p:spPr>
          <a:xfrm>
            <a:off x="3914114" y="5672713"/>
            <a:ext cx="4869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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2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02086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DP option set comparing</a:t>
            </a:r>
            <a:r>
              <a:rPr lang="en-US" altLang="ko-KR" sz="2400" b="0" dirty="0">
                <a:sym typeface="Wingdings" pitchFamily="2" charset="2"/>
              </a:rPr>
              <a:t> with considering DP interface compatibility</a:t>
            </a:r>
            <a:endParaRPr lang="ko-KR" alt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176454" y="671229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F77FD-4176-1A06-BEA0-8F8C01CB738C}"/>
              </a:ext>
            </a:extLst>
          </p:cNvPr>
          <p:cNvSpPr txBox="1"/>
          <p:nvPr/>
        </p:nvSpPr>
        <p:spPr>
          <a:xfrm>
            <a:off x="5015059" y="685450"/>
            <a:ext cx="3904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13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32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103500" y="1155989"/>
          <a:ext cx="4331340" cy="2631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26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17877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9348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77613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09363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67902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67902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11755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935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 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93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933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935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28F1F20-D3A6-22EE-7902-655639D7826C}"/>
              </a:ext>
            </a:extLst>
          </p:cNvPr>
          <p:cNvGraphicFramePr>
            <a:graphicFrameLocks noGrp="1"/>
          </p:cNvGraphicFramePr>
          <p:nvPr/>
        </p:nvGraphicFramePr>
        <p:xfrm>
          <a:off x="4663523" y="1151810"/>
          <a:ext cx="4397918" cy="2637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9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026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12824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77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55" marR="44955" marT="22477" marB="224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55" marR="44955" marT="22477" marB="22477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206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206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3387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2062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053897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212220" y="450453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181153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422689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212220" y="502251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297244" y="4375173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297244" y="502251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4274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212220" y="560697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212220" y="6106594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297244" y="5605491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292557" y="5792607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285735" y="4698379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271848" y="5720383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113124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8955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064471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14855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2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2873180" y="474353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507232" y="6150712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2" y="5496962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3402446-8637-16A0-7969-32600E1CBE0A}"/>
              </a:ext>
            </a:extLst>
          </p:cNvPr>
          <p:cNvSpPr txBox="1"/>
          <p:nvPr/>
        </p:nvSpPr>
        <p:spPr>
          <a:xfrm>
            <a:off x="5757873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EF1A43-1127-0DD3-1AFC-747F8FC99CEB}"/>
              </a:ext>
            </a:extLst>
          </p:cNvPr>
          <p:cNvSpPr txBox="1"/>
          <p:nvPr/>
        </p:nvSpPr>
        <p:spPr>
          <a:xfrm>
            <a:off x="5916196" y="450453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2CA5CE-250B-3C21-FD33-E474BED04539}"/>
              </a:ext>
            </a:extLst>
          </p:cNvPr>
          <p:cNvSpPr txBox="1"/>
          <p:nvPr/>
        </p:nvSpPr>
        <p:spPr>
          <a:xfrm>
            <a:off x="6885129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627B20-9030-6A85-D18E-71E390427572}"/>
              </a:ext>
            </a:extLst>
          </p:cNvPr>
          <p:cNvSpPr txBox="1"/>
          <p:nvPr/>
        </p:nvSpPr>
        <p:spPr>
          <a:xfrm>
            <a:off x="8126665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64C652-F5B4-812E-BB72-AA22FA781CD1}"/>
              </a:ext>
            </a:extLst>
          </p:cNvPr>
          <p:cNvSpPr txBox="1"/>
          <p:nvPr/>
        </p:nvSpPr>
        <p:spPr>
          <a:xfrm>
            <a:off x="5916196" y="5022512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3CCF5C-B0C2-0CDC-EE44-F37868F06D10}"/>
              </a:ext>
            </a:extLst>
          </p:cNvPr>
          <p:cNvSpPr txBox="1"/>
          <p:nvPr/>
        </p:nvSpPr>
        <p:spPr>
          <a:xfrm>
            <a:off x="7001220" y="4375175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D8840-B6A8-A162-68A6-F16428DC0B63}"/>
              </a:ext>
            </a:extLst>
          </p:cNvPr>
          <p:cNvSpPr txBox="1"/>
          <p:nvPr/>
        </p:nvSpPr>
        <p:spPr>
          <a:xfrm>
            <a:off x="7001220" y="502251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794B2-6C3A-DA43-1F0C-898AF7B80834}"/>
              </a:ext>
            </a:extLst>
          </p:cNvPr>
          <p:cNvSpPr txBox="1"/>
          <p:nvPr/>
        </p:nvSpPr>
        <p:spPr>
          <a:xfrm>
            <a:off x="5916196" y="560697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27FBC0-8E55-ECD4-19A5-1A3C51EC3104}"/>
              </a:ext>
            </a:extLst>
          </p:cNvPr>
          <p:cNvSpPr txBox="1"/>
          <p:nvPr/>
        </p:nvSpPr>
        <p:spPr>
          <a:xfrm>
            <a:off x="5916196" y="61065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7400C8-1571-DB2E-02FE-1B63B840E67B}"/>
              </a:ext>
            </a:extLst>
          </p:cNvPr>
          <p:cNvSpPr txBox="1"/>
          <p:nvPr/>
        </p:nvSpPr>
        <p:spPr>
          <a:xfrm>
            <a:off x="7001220" y="558188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ACFDF-DA82-BBFE-79D6-036D5FF4FDA2}"/>
              </a:ext>
            </a:extLst>
          </p:cNvPr>
          <p:cNvSpPr txBox="1"/>
          <p:nvPr/>
        </p:nvSpPr>
        <p:spPr>
          <a:xfrm>
            <a:off x="4989711" y="5272970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10C005-8BC0-A9D5-2BCC-24ECFAF429A5}"/>
              </a:ext>
            </a:extLst>
          </p:cNvPr>
          <p:cNvSpPr txBox="1"/>
          <p:nvPr/>
        </p:nvSpPr>
        <p:spPr>
          <a:xfrm>
            <a:off x="4817100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8DADE647-E405-1E80-A46B-FE3B65FA5324}"/>
              </a:ext>
            </a:extLst>
          </p:cNvPr>
          <p:cNvCxnSpPr>
            <a:cxnSpLocks/>
          </p:cNvCxnSpPr>
          <p:nvPr/>
        </p:nvCxnSpPr>
        <p:spPr>
          <a:xfrm>
            <a:off x="559952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37DB2990-05AA-02C8-C070-718CED746D9A}"/>
              </a:ext>
            </a:extLst>
          </p:cNvPr>
          <p:cNvCxnSpPr>
            <a:cxnSpLocks/>
          </p:cNvCxnSpPr>
          <p:nvPr/>
        </p:nvCxnSpPr>
        <p:spPr>
          <a:xfrm>
            <a:off x="67684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5BE8A4F-0923-7512-03AE-7DC47A89E51E}"/>
              </a:ext>
            </a:extLst>
          </p:cNvPr>
          <p:cNvCxnSpPr>
            <a:cxnSpLocks/>
          </p:cNvCxnSpPr>
          <p:nvPr/>
        </p:nvCxnSpPr>
        <p:spPr>
          <a:xfrm>
            <a:off x="7852529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B7E597F-211C-D6FB-78C5-DC0B6B2F7C26}"/>
              </a:ext>
            </a:extLst>
          </p:cNvPr>
          <p:cNvCxnSpPr>
            <a:cxnSpLocks/>
          </p:cNvCxnSpPr>
          <p:nvPr/>
        </p:nvCxnSpPr>
        <p:spPr>
          <a:xfrm flipH="1">
            <a:off x="4703978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BB0D62E-ED59-FD15-99BC-BDCC9BF5C21D}"/>
              </a:ext>
            </a:extLst>
          </p:cNvPr>
          <p:cNvSpPr txBox="1"/>
          <p:nvPr/>
        </p:nvSpPr>
        <p:spPr>
          <a:xfrm>
            <a:off x="7001220" y="5882488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DP33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8C9A84-831A-690F-7EAA-A9624908BBDC}"/>
              </a:ext>
            </a:extLst>
          </p:cNvPr>
          <p:cNvSpPr txBox="1"/>
          <p:nvPr/>
        </p:nvSpPr>
        <p:spPr>
          <a:xfrm rot="10800000">
            <a:off x="7577156" y="5631749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1D6FA9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5ECE4-2CBC-E226-23E5-3FB188DB3E50}"/>
              </a:ext>
            </a:extLst>
          </p:cNvPr>
          <p:cNvSpPr txBox="1"/>
          <p:nvPr/>
        </p:nvSpPr>
        <p:spPr>
          <a:xfrm>
            <a:off x="8217924" y="6185749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BDF40C-51C7-7349-5AEF-86E31A09CE53}"/>
              </a:ext>
            </a:extLst>
          </p:cNvPr>
          <p:cNvSpPr txBox="1"/>
          <p:nvPr/>
        </p:nvSpPr>
        <p:spPr>
          <a:xfrm>
            <a:off x="7001220" y="46472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208F5A-9376-55D0-AAD9-7B23F2EEC672}"/>
              </a:ext>
            </a:extLst>
          </p:cNvPr>
          <p:cNvSpPr txBox="1"/>
          <p:nvPr/>
        </p:nvSpPr>
        <p:spPr>
          <a:xfrm>
            <a:off x="8200800" y="587371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6F6C92-EFA4-A7FA-C6CC-4556F258A103}"/>
              </a:ext>
            </a:extLst>
          </p:cNvPr>
          <p:cNvSpPr txBox="1"/>
          <p:nvPr/>
        </p:nvSpPr>
        <p:spPr>
          <a:xfrm>
            <a:off x="80138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BD1F451-D9A6-C6A8-5E79-803DFDE39F1A}"/>
              </a:ext>
            </a:extLst>
          </p:cNvPr>
          <p:cNvCxnSpPr>
            <a:stCxn id="100" idx="1"/>
            <a:endCxn id="103" idx="1"/>
          </p:cNvCxnSpPr>
          <p:nvPr/>
        </p:nvCxnSpPr>
        <p:spPr>
          <a:xfrm rot="10800000" flipV="1">
            <a:off x="5916196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4">
            <a:extLst>
              <a:ext uri="{FF2B5EF4-FFF2-40B4-BE49-F238E27FC236}">
                <a16:creationId xmlns:a16="http://schemas.microsoft.com/office/drawing/2014/main" id="{DDD112D5-2CF8-2B3E-02C3-34ABA45CAC19}"/>
              </a:ext>
            </a:extLst>
          </p:cNvPr>
          <p:cNvCxnSpPr>
            <a:cxnSpLocks/>
            <a:stCxn id="107" idx="1"/>
            <a:endCxn id="108" idx="1"/>
          </p:cNvCxnSpPr>
          <p:nvPr/>
        </p:nvCxnSpPr>
        <p:spPr>
          <a:xfrm rot="10800000" flipV="1">
            <a:off x="5916196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4">
            <a:extLst>
              <a:ext uri="{FF2B5EF4-FFF2-40B4-BE49-F238E27FC236}">
                <a16:creationId xmlns:a16="http://schemas.microsoft.com/office/drawing/2014/main" id="{09F167D3-F585-01E7-C20F-8F42D3254319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6445508" y="4643033"/>
            <a:ext cx="12700" cy="160206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34">
            <a:extLst>
              <a:ext uri="{FF2B5EF4-FFF2-40B4-BE49-F238E27FC236}">
                <a16:creationId xmlns:a16="http://schemas.microsoft.com/office/drawing/2014/main" id="{F05BB002-1D75-2BE6-C385-73E458AA7B43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445508" y="5161012"/>
            <a:ext cx="228716" cy="292231"/>
          </a:xfrm>
          <a:prstGeom prst="curved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212220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212220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48661-F91F-75E6-8CF4-E8C232667440}"/>
              </a:ext>
            </a:extLst>
          </p:cNvPr>
          <p:cNvSpPr txBox="1"/>
          <p:nvPr/>
        </p:nvSpPr>
        <p:spPr>
          <a:xfrm rot="13765934">
            <a:off x="2001948" y="5847747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195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-1254354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C00000"/>
                </a:solidFill>
              </a:rPr>
              <a:t>문제 상황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문제점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한계</a:t>
            </a:r>
            <a:r>
              <a:rPr lang="ko-KR" altLang="en-US" sz="2400" b="0" dirty="0">
                <a:sym typeface="Wingdings" pitchFamily="2" charset="2"/>
              </a:rPr>
              <a:t>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FFCF6C-4809-2DB4-2483-3E5AF2046529}"/>
              </a:ext>
            </a:extLst>
          </p:cNvPr>
          <p:cNvSpPr txBox="1"/>
          <p:nvPr/>
        </p:nvSpPr>
        <p:spPr>
          <a:xfrm>
            <a:off x="-3836148" y="223795"/>
            <a:ext cx="3692036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Performance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가 맞나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원하고자 하는 뉘앙스는</a:t>
            </a: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소비자가 원하는 요구사항을 얼마나 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충족했는가에 영향을 준다 안준다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1993C7-FE17-AA32-9A9E-87E625FCDAE7}"/>
              </a:ext>
            </a:extLst>
          </p:cNvPr>
          <p:cNvSpPr txBox="1"/>
          <p:nvPr/>
        </p:nvSpPr>
        <p:spPr>
          <a:xfrm>
            <a:off x="-3935819" y="1829580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CF8937B-41E3-4BA9-26F8-225603D59EA9}"/>
              </a:ext>
            </a:extLst>
          </p:cNvPr>
          <p:cNvGrpSpPr/>
          <p:nvPr/>
        </p:nvGrpSpPr>
        <p:grpSpPr>
          <a:xfrm>
            <a:off x="82677" y="849627"/>
            <a:ext cx="6741125" cy="1906448"/>
            <a:chOff x="82675" y="861077"/>
            <a:chExt cx="6741125" cy="19064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C935B5-4F4B-0CF2-A11E-4E2B62AEBCB9}"/>
                </a:ext>
              </a:extLst>
            </p:cNvPr>
            <p:cNvSpPr txBox="1"/>
            <p:nvPr/>
          </p:nvSpPr>
          <p:spPr>
            <a:xfrm>
              <a:off x="82675" y="1031600"/>
              <a:ext cx="1503327" cy="10198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en-US" b="1" spc="-40" dirty="0">
                  <a:solidFill>
                    <a:srgbClr val="C00000"/>
                  </a:solidFill>
                  <a:latin typeface="+mn-ea"/>
                </a:rPr>
                <a:t>FR</a:t>
              </a:r>
              <a:r>
                <a:rPr kumimoji="1" lang="en-US" altLang="en-US" b="1" spc="-40" baseline="-25000" dirty="0">
                  <a:solidFill>
                    <a:srgbClr val="C00000"/>
                  </a:solidFill>
                  <a:latin typeface="+mn-ea"/>
                </a:rPr>
                <a:t>1</a:t>
              </a:r>
              <a:r>
                <a:rPr kumimoji="1" lang="en-US" altLang="en-US" b="1" spc="-40" dirty="0">
                  <a:solidFill>
                    <a:srgbClr val="C00000"/>
                  </a:solidFill>
                  <a:latin typeface="+mn-ea"/>
                </a:rPr>
                <a:t>) </a:t>
              </a:r>
              <a:r>
                <a:rPr kumimoji="1" lang="ko-Kore-KR" altLang="en-US" b="1" spc="-40" dirty="0">
                  <a:solidFill>
                    <a:srgbClr val="C00000"/>
                  </a:solidFill>
                  <a:latin typeface="+mn-ea"/>
                </a:rPr>
                <a:t>조향성 </a:t>
              </a:r>
              <a:endParaRPr kumimoji="1" lang="en-US" altLang="ko-Kore-KR" b="1" spc="-40" dirty="0">
                <a:solidFill>
                  <a:srgbClr val="C00000"/>
                </a:solidFill>
                <a:latin typeface="+mn-ea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en-US" altLang="ko-Kore-KR" b="1" spc="-4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kumimoji="1" lang="en-US" altLang="en-US" b="1" spc="-40" dirty="0">
                  <a:solidFill>
                    <a:srgbClr val="7030A0"/>
                  </a:solidFill>
                  <a:latin typeface="+mn-ea"/>
                </a:rPr>
                <a:t>FR</a:t>
              </a:r>
              <a:r>
                <a:rPr kumimoji="1" lang="en-US" altLang="en-US" b="1" spc="-40" baseline="-25000" dirty="0">
                  <a:solidFill>
                    <a:srgbClr val="7030A0"/>
                  </a:solidFill>
                  <a:latin typeface="+mn-ea"/>
                </a:rPr>
                <a:t>2</a:t>
              </a:r>
              <a:r>
                <a:rPr kumimoji="1" lang="en-US" altLang="en-US" b="1" spc="-40" dirty="0">
                  <a:solidFill>
                    <a:srgbClr val="7030A0"/>
                  </a:solidFill>
                  <a:latin typeface="+mn-ea"/>
                </a:rPr>
                <a:t>) </a:t>
              </a:r>
              <a:r>
                <a:rPr kumimoji="1" lang="ko-Kore-KR" altLang="en-US" b="1" spc="-40" dirty="0">
                  <a:solidFill>
                    <a:srgbClr val="7030A0"/>
                  </a:solidFill>
                  <a:latin typeface="+mn-ea"/>
                </a:rPr>
                <a:t>안전성</a:t>
              </a:r>
              <a:endParaRPr kumimoji="1" lang="en-US" altLang="ko-Kore-KR" b="1" spc="-40" dirty="0">
                <a:solidFill>
                  <a:srgbClr val="00B050"/>
                </a:solidFill>
                <a:latin typeface="+mn-ea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C10873B-289E-BCE1-57C8-6AAE7F017B54}"/>
                </a:ext>
              </a:extLst>
            </p:cNvPr>
            <p:cNvGrpSpPr/>
            <p:nvPr/>
          </p:nvGrpSpPr>
          <p:grpSpPr>
            <a:xfrm>
              <a:off x="1708347" y="861077"/>
              <a:ext cx="5115453" cy="1906448"/>
              <a:chOff x="2004309" y="555444"/>
              <a:chExt cx="5115453" cy="1906448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2778C4-7103-9B6E-9A67-ACC8841D024F}"/>
                  </a:ext>
                </a:extLst>
              </p:cNvPr>
              <p:cNvGrpSpPr/>
              <p:nvPr/>
            </p:nvGrpSpPr>
            <p:grpSpPr>
              <a:xfrm>
                <a:off x="2004309" y="558006"/>
                <a:ext cx="5115453" cy="1903886"/>
                <a:chOff x="2004309" y="558006"/>
                <a:chExt cx="5115453" cy="1903886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342F1D5F-EF81-82FA-1DCB-E9A7A639791D}"/>
                    </a:ext>
                  </a:extLst>
                </p:cNvPr>
                <p:cNvGrpSpPr/>
                <p:nvPr/>
              </p:nvGrpSpPr>
              <p:grpSpPr>
                <a:xfrm>
                  <a:off x="2004309" y="558006"/>
                  <a:ext cx="5115453" cy="1903886"/>
                  <a:chOff x="1458407" y="558006"/>
                  <a:chExt cx="5115453" cy="1903886"/>
                </a:xfrm>
              </p:grpSpPr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4B0E37F1-3A0D-043A-D87C-B99B2C7E1941}"/>
                      </a:ext>
                    </a:extLst>
                  </p:cNvPr>
                  <p:cNvGrpSpPr/>
                  <p:nvPr/>
                </p:nvGrpSpPr>
                <p:grpSpPr>
                  <a:xfrm>
                    <a:off x="1458407" y="558006"/>
                    <a:ext cx="5115453" cy="1903886"/>
                    <a:chOff x="2408275" y="435288"/>
                    <a:chExt cx="5115453" cy="1903886"/>
                  </a:xfrm>
                </p:grpSpPr>
                <p:grpSp>
                  <p:nvGrpSpPr>
                    <p:cNvPr id="123" name="그룹 122">
                      <a:extLst>
                        <a:ext uri="{FF2B5EF4-FFF2-40B4-BE49-F238E27FC236}">
                          <a16:creationId xmlns:a16="http://schemas.microsoft.com/office/drawing/2014/main" id="{E47B1A59-AE5B-C43A-7B6C-6731F1A6B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8275" y="435288"/>
                      <a:ext cx="5115453" cy="1903886"/>
                      <a:chOff x="2986609" y="425205"/>
                      <a:chExt cx="5115453" cy="1903886"/>
                    </a:xfrm>
                  </p:grpSpPr>
                  <p:grpSp>
                    <p:nvGrpSpPr>
                      <p:cNvPr id="126" name="그룹 125">
                        <a:extLst>
                          <a:ext uri="{FF2B5EF4-FFF2-40B4-BE49-F238E27FC236}">
                            <a16:creationId xmlns:a16="http://schemas.microsoft.com/office/drawing/2014/main" id="{CBF37171-DE3E-56F0-DF75-67E7454A1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6609" y="425205"/>
                        <a:ext cx="3526652" cy="1903886"/>
                        <a:chOff x="2314015" y="2215308"/>
                        <a:chExt cx="5072583" cy="2738467"/>
                      </a:xfrm>
                    </p:grpSpPr>
                    <p:cxnSp>
                      <p:nvCxnSpPr>
                        <p:cNvPr id="140" name="직선 연결선[R] 139">
                          <a:extLst>
                            <a:ext uri="{FF2B5EF4-FFF2-40B4-BE49-F238E27FC236}">
                              <a16:creationId xmlns:a16="http://schemas.microsoft.com/office/drawing/2014/main" id="{A6A34324-A49A-8E3E-6D8C-B785A84C0E0D}"/>
                            </a:ext>
                          </a:extLst>
                        </p:cNvPr>
                        <p:cNvCxnSpPr>
                          <a:cxnSpLocks/>
                          <a:endCxn id="149" idx="1"/>
                        </p:cNvCxnSpPr>
                        <p:nvPr/>
                      </p:nvCxnSpPr>
                      <p:spPr>
                        <a:xfrm>
                          <a:off x="3621539" y="2622207"/>
                          <a:ext cx="914973" cy="113085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직선 연결선[R] 141">
                          <a:extLst>
                            <a:ext uri="{FF2B5EF4-FFF2-40B4-BE49-F238E27FC236}">
                              <a16:creationId xmlns:a16="http://schemas.microsoft.com/office/drawing/2014/main" id="{E36F52B7-FF3D-AD4E-66D4-6A257DB26367}"/>
                            </a:ext>
                          </a:extLst>
                        </p:cNvPr>
                        <p:cNvCxnSpPr>
                          <a:cxnSpLocks/>
                          <a:endCxn id="153" idx="7"/>
                        </p:cNvCxnSpPr>
                        <p:nvPr/>
                      </p:nvCxnSpPr>
                      <p:spPr>
                        <a:xfrm flipH="1">
                          <a:off x="2931375" y="2928533"/>
                          <a:ext cx="932970" cy="141428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직선 연결선[R] 142">
                          <a:extLst>
                            <a:ext uri="{FF2B5EF4-FFF2-40B4-BE49-F238E27FC236}">
                              <a16:creationId xmlns:a16="http://schemas.microsoft.com/office/drawing/2014/main" id="{5BD5DD71-25B2-FA9E-0B25-396EDBDEF45C}"/>
                            </a:ext>
                          </a:extLst>
                        </p:cNvPr>
                        <p:cNvCxnSpPr>
                          <a:cxnSpLocks/>
                          <a:endCxn id="156" idx="1"/>
                        </p:cNvCxnSpPr>
                        <p:nvPr/>
                      </p:nvCxnSpPr>
                      <p:spPr>
                        <a:xfrm>
                          <a:off x="5831768" y="2215308"/>
                          <a:ext cx="937469" cy="212750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직선 연결선[R] 147">
                          <a:extLst>
                            <a:ext uri="{FF2B5EF4-FFF2-40B4-BE49-F238E27FC236}">
                              <a16:creationId xmlns:a16="http://schemas.microsoft.com/office/drawing/2014/main" id="{B5C61349-D65E-064C-F2DA-374BC5E61A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847371" y="2885913"/>
                          <a:ext cx="2278891" cy="213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9" name="타원 148">
                          <a:extLst>
                            <a:ext uri="{FF2B5EF4-FFF2-40B4-BE49-F238E27FC236}">
                              <a16:creationId xmlns:a16="http://schemas.microsoft.com/office/drawing/2014/main" id="{13576559-1581-1ADC-AB5A-E9179905D9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68954" y="3685501"/>
                          <a:ext cx="461317" cy="461317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sp>
                      <p:nvSpPr>
                        <p:cNvPr id="150" name="타원 149">
                          <a:extLst>
                            <a:ext uri="{FF2B5EF4-FFF2-40B4-BE49-F238E27FC236}">
                              <a16:creationId xmlns:a16="http://schemas.microsoft.com/office/drawing/2014/main" id="{B92F7DAD-1596-B457-81C2-BC927F2BAE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4015" y="3860261"/>
                          <a:ext cx="1093514" cy="1093514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sp>
                      <p:nvSpPr>
                        <p:cNvPr id="153" name="타원 152">
                          <a:extLst>
                            <a:ext uri="{FF2B5EF4-FFF2-40B4-BE49-F238E27FC236}">
                              <a16:creationId xmlns:a16="http://schemas.microsoft.com/office/drawing/2014/main" id="{92BC55A2-D6A5-8CF6-01A4-33FAA41701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0923" y="4313568"/>
                          <a:ext cx="199697" cy="199697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154" name="직선 연결선[R] 153">
                          <a:extLst>
                            <a:ext uri="{FF2B5EF4-FFF2-40B4-BE49-F238E27FC236}">
                              <a16:creationId xmlns:a16="http://schemas.microsoft.com/office/drawing/2014/main" id="{25EFDEE4-0BF4-7918-41BD-4E077376D028}"/>
                            </a:ext>
                          </a:extLst>
                        </p:cNvPr>
                        <p:cNvCxnSpPr>
                          <a:cxnSpLocks/>
                          <a:stCxn id="149" idx="2"/>
                          <a:endCxn id="153" idx="6"/>
                        </p:cNvCxnSpPr>
                        <p:nvPr/>
                      </p:nvCxnSpPr>
                      <p:spPr>
                        <a:xfrm flipH="1">
                          <a:off x="2960620" y="3916160"/>
                          <a:ext cx="1508334" cy="49725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5" name="타원 154">
                          <a:extLst>
                            <a:ext uri="{FF2B5EF4-FFF2-40B4-BE49-F238E27FC236}">
                              <a16:creationId xmlns:a16="http://schemas.microsoft.com/office/drawing/2014/main" id="{7F64FA71-D2DD-DAF7-4E22-A2C2CBFCC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3084" y="3860261"/>
                          <a:ext cx="1093514" cy="1093514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  <p:sp>
                      <p:nvSpPr>
                        <p:cNvPr id="156" name="타원 155">
                          <a:extLst>
                            <a:ext uri="{FF2B5EF4-FFF2-40B4-BE49-F238E27FC236}">
                              <a16:creationId xmlns:a16="http://schemas.microsoft.com/office/drawing/2014/main" id="{BE59CFA2-4DD4-7175-FDE1-6AAB0C302B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9992" y="4313568"/>
                          <a:ext cx="199697" cy="199697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157" name="직선 연결선[R] 156">
                          <a:extLst>
                            <a:ext uri="{FF2B5EF4-FFF2-40B4-BE49-F238E27FC236}">
                              <a16:creationId xmlns:a16="http://schemas.microsoft.com/office/drawing/2014/main" id="{770BDC9B-D54B-19F8-0041-5D9496A8BF8F}"/>
                            </a:ext>
                          </a:extLst>
                        </p:cNvPr>
                        <p:cNvCxnSpPr>
                          <a:cxnSpLocks/>
                          <a:endCxn id="149" idx="7"/>
                        </p:cNvCxnSpPr>
                        <p:nvPr/>
                      </p:nvCxnSpPr>
                      <p:spPr>
                        <a:xfrm flipH="1">
                          <a:off x="4862713" y="3074539"/>
                          <a:ext cx="1359976" cy="67852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직선 연결선[R] 157">
                          <a:extLst>
                            <a:ext uri="{FF2B5EF4-FFF2-40B4-BE49-F238E27FC236}">
                              <a16:creationId xmlns:a16="http://schemas.microsoft.com/office/drawing/2014/main" id="{FE5398FB-A02E-64A4-F9D6-9441D518F1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70450" y="2622207"/>
                          <a:ext cx="50217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직선 연결선[R] 158">
                          <a:extLst>
                            <a:ext uri="{FF2B5EF4-FFF2-40B4-BE49-F238E27FC236}">
                              <a16:creationId xmlns:a16="http://schemas.microsoft.com/office/drawing/2014/main" id="{9A298A1F-F612-9113-59BA-5B3F88A471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338554" y="2224273"/>
                          <a:ext cx="50217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직선 연결선[R] 159">
                          <a:extLst>
                            <a:ext uri="{FF2B5EF4-FFF2-40B4-BE49-F238E27FC236}">
                              <a16:creationId xmlns:a16="http://schemas.microsoft.com/office/drawing/2014/main" id="{F2613D3F-226D-3464-B78B-17BDB386F7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691654" y="3540260"/>
                          <a:ext cx="15917" cy="751798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1" name="직선 연결선[R] 160">
                          <a:extLst>
                            <a:ext uri="{FF2B5EF4-FFF2-40B4-BE49-F238E27FC236}">
                              <a16:creationId xmlns:a16="http://schemas.microsoft.com/office/drawing/2014/main" id="{37E8524B-7476-22F2-BD2B-1EA4647D68F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92242" y="3540260"/>
                          <a:ext cx="23065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2" name="직선 연결선[R] 161">
                          <a:extLst>
                            <a:ext uri="{FF2B5EF4-FFF2-40B4-BE49-F238E27FC236}">
                              <a16:creationId xmlns:a16="http://schemas.microsoft.com/office/drawing/2014/main" id="{866F14DF-F5A1-62FE-2032-54CECF5405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72372" y="4292058"/>
                          <a:ext cx="23065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3" name="타원 162">
                          <a:extLst>
                            <a:ext uri="{FF2B5EF4-FFF2-40B4-BE49-F238E27FC236}">
                              <a16:creationId xmlns:a16="http://schemas.microsoft.com/office/drawing/2014/main" id="{BF66949C-4C12-D196-92AB-2A85DE329F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0551" y="3925835"/>
                          <a:ext cx="962366" cy="96236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  <p:sp>
                      <p:nvSpPr>
                        <p:cNvPr id="164" name="타원 163">
                          <a:extLst>
                            <a:ext uri="{FF2B5EF4-FFF2-40B4-BE49-F238E27FC236}">
                              <a16:creationId xmlns:a16="http://schemas.microsoft.com/office/drawing/2014/main" id="{C2F7FC00-B378-597B-A69B-69C2FEE6B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2476" y="3925835"/>
                          <a:ext cx="962366" cy="96236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</p:grpSp>
                  <p:sp>
                    <p:nvSpPr>
                      <p:cNvPr id="129" name="오른쪽 대괄호[R] 128">
                        <a:extLst>
                          <a:ext uri="{FF2B5EF4-FFF2-40B4-BE49-F238E27FC236}">
                            <a16:creationId xmlns:a16="http://schemas.microsoft.com/office/drawing/2014/main" id="{5CE9C748-8E57-0469-1D5E-0175FE98C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6596" y="1607701"/>
                        <a:ext cx="88555" cy="365714"/>
                      </a:xfrm>
                      <a:prstGeom prst="rightBracket">
                        <a:avLst/>
                      </a:prstGeom>
                      <a:ln w="12700">
                        <a:solidFill>
                          <a:srgbClr val="7030A0"/>
                        </a:solidFill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C21C035E-C3AD-7091-0061-E23EED6FD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0856" y="2050027"/>
                        <a:ext cx="145706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7030A0"/>
                            </a:solidFill>
                            <a:latin typeface="+mn-ea"/>
                          </a:rPr>
                          <a:t>2 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-3) BB drop </a:t>
                        </a:r>
                        <a:r>
                          <a:rPr kumimoji="1" lang="en-US" altLang="ko-Kore-KR" sz="1400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↓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 </a:t>
                        </a:r>
                        <a:endParaRPr kumimoji="1" lang="ko-Kore-KR" altLang="en-US" sz="1400" i="1" spc="-40" dirty="0">
                          <a:solidFill>
                            <a:srgbClr val="7030A0"/>
                          </a:solidFill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132" name="직선 연결선[R] 131">
                        <a:extLst>
                          <a:ext uri="{FF2B5EF4-FFF2-40B4-BE49-F238E27FC236}">
                            <a16:creationId xmlns:a16="http://schemas.microsoft.com/office/drawing/2014/main" id="{8CF523BF-0330-4DA5-F9A8-1983958D9838}"/>
                          </a:ext>
                        </a:extLst>
                      </p:cNvPr>
                      <p:cNvCxnSpPr>
                        <a:endCxn id="156" idx="2"/>
                      </p:cNvCxnSpPr>
                      <p:nvPr/>
                    </p:nvCxnSpPr>
                    <p:spPr>
                      <a:xfrm>
                        <a:off x="5432284" y="1948964"/>
                        <a:ext cx="631432" cy="445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4" name="호 133">
                        <a:extLst>
                          <a:ext uri="{FF2B5EF4-FFF2-40B4-BE49-F238E27FC236}">
                            <a16:creationId xmlns:a16="http://schemas.microsoft.com/office/drawing/2014/main" id="{4E190304-9F3A-9A41-A8CE-D7ECD5EA7FA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892168" y="1698973"/>
                        <a:ext cx="548883" cy="548883"/>
                      </a:xfrm>
                      <a:prstGeom prst="arc">
                        <a:avLst>
                          <a:gd name="adj1" fmla="val 5680887"/>
                          <a:gd name="adj2" fmla="val 8577552"/>
                        </a:avLst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E4A9EA3C-EA20-F11D-880E-96A988EBA3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8121" y="1841986"/>
                        <a:ext cx="128394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C00000"/>
                            </a:solidFill>
                            <a:latin typeface="+mn-ea"/>
                          </a:rPr>
                          <a:t>1</a:t>
                        </a:r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 -2) angle </a:t>
                        </a:r>
                        <a:r>
                          <a:rPr kumimoji="1" lang="en-US" altLang="ko-Kore-KR" sz="1400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↑</a:t>
                        </a:r>
                      </a:p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7030A0"/>
                            </a:solidFill>
                            <a:latin typeface="+mn-ea"/>
                          </a:rPr>
                          <a:t>2 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-2) Angle </a:t>
                        </a:r>
                        <a:r>
                          <a:rPr kumimoji="1" lang="en-US" altLang="ko-Kore-KR" sz="1400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↓</a:t>
                        </a:r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 </a:t>
                        </a:r>
                        <a:endParaRPr kumimoji="1" lang="ko-Kore-KR" altLang="en-US" sz="1400" i="1" spc="-40" dirty="0">
                          <a:solidFill>
                            <a:srgbClr val="C00000"/>
                          </a:solidFill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138" name="꺾인 연결선[E] 137">
                        <a:extLst>
                          <a:ext uri="{FF2B5EF4-FFF2-40B4-BE49-F238E27FC236}">
                            <a16:creationId xmlns:a16="http://schemas.microsoft.com/office/drawing/2014/main" id="{A129BBB2-B912-DB4F-0F00-D9861926B973}"/>
                          </a:ext>
                        </a:extLst>
                      </p:cNvPr>
                      <p:cNvCxnSpPr>
                        <a:cxnSpLocks/>
                        <a:stCxn id="109" idx="0"/>
                        <a:endCxn id="107" idx="2"/>
                      </p:cNvCxnSpPr>
                      <p:nvPr/>
                    </p:nvCxnSpPr>
                    <p:spPr>
                      <a:xfrm rot="5400000" flipH="1" flipV="1">
                        <a:off x="6299846" y="1206252"/>
                        <a:ext cx="528318" cy="19797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꺾인 연결선[E] 138">
                        <a:extLst>
                          <a:ext uri="{FF2B5EF4-FFF2-40B4-BE49-F238E27FC236}">
                            <a16:creationId xmlns:a16="http://schemas.microsoft.com/office/drawing/2014/main" id="{A6D48936-5DBF-5A2D-7482-4BF0CB95625F}"/>
                          </a:ext>
                        </a:extLst>
                      </p:cNvPr>
                      <p:cNvCxnSpPr>
                        <a:cxnSpLocks/>
                        <a:stCxn id="134" idx="0"/>
                        <a:endCxn id="135" idx="1"/>
                      </p:cNvCxnSpPr>
                      <p:nvPr/>
                    </p:nvCxnSpPr>
                    <p:spPr>
                      <a:xfrm rot="16200000" flipH="1">
                        <a:off x="6302395" y="1541704"/>
                        <a:ext cx="106414" cy="925037"/>
                      </a:xfrm>
                      <a:prstGeom prst="bentConnector4">
                        <a:avLst>
                          <a:gd name="adj1" fmla="val 100938"/>
                          <a:gd name="adj2" fmla="val 79619"/>
                        </a:avLst>
                      </a:prstGeom>
                      <a:ln w="12700"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5" name="꺾인 연결선[E] 124">
                      <a:extLst>
                        <a:ext uri="{FF2B5EF4-FFF2-40B4-BE49-F238E27FC236}">
                          <a16:creationId xmlns:a16="http://schemas.microsoft.com/office/drawing/2014/main" id="{CFAA97F0-EC17-9595-871D-16B17687081A}"/>
                        </a:ext>
                      </a:extLst>
                    </p:cNvPr>
                    <p:cNvCxnSpPr>
                      <a:cxnSpLocks/>
                      <a:stCxn id="111" idx="0"/>
                      <a:endCxn id="102" idx="1"/>
                    </p:cNvCxnSpPr>
                    <p:nvPr/>
                  </p:nvCxnSpPr>
                  <p:spPr>
                    <a:xfrm rot="16200000" flipV="1">
                      <a:off x="2372983" y="596343"/>
                      <a:ext cx="1078760" cy="966970"/>
                    </a:xfrm>
                    <a:prstGeom prst="bentConnector4">
                      <a:avLst>
                        <a:gd name="adj1" fmla="val 45007"/>
                        <a:gd name="adj2" fmla="val 106448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8CBEE4A-EF0C-E691-162A-DA7EFA7A2C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41422" y="1702201"/>
                    <a:ext cx="19078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A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5575260-B591-996E-052D-3A5A45B11F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949061" y="629500"/>
                    <a:ext cx="157240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B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9D2CDA2-B164-0668-E121-A1D6157CDDF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362207" y="1741926"/>
                    <a:ext cx="16754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C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64FF61F-C40F-0F93-7F0B-2A7181C45CF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668694" y="1143293"/>
                    <a:ext cx="15085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D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23F2CEA4-7273-D076-C885-A5BF00052F4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0618" y="1301076"/>
                    <a:ext cx="14339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E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F701FF8-C4F6-8C11-49D4-E5C307F1E2A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78915" y="1595230"/>
                    <a:ext cx="6036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F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9B04165-A9B5-CAA3-2C89-F47AC5351678}"/>
                    </a:ext>
                  </a:extLst>
                </p:cNvPr>
                <p:cNvSpPr txBox="1"/>
                <p:nvPr/>
              </p:nvSpPr>
              <p:spPr>
                <a:xfrm>
                  <a:off x="4847966" y="742996"/>
                  <a:ext cx="16654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400" i="1" spc="-40" dirty="0">
                      <a:solidFill>
                        <a:srgbClr val="C00000"/>
                      </a:solidFill>
                      <a:latin typeface="+mn-ea"/>
                    </a:rPr>
                    <a:t>FR</a:t>
                  </a:r>
                  <a:r>
                    <a:rPr kumimoji="1" lang="en-US" altLang="ko-Kore-KR" sz="1400" i="1" spc="-40" baseline="-25000" dirty="0">
                      <a:solidFill>
                        <a:srgbClr val="C00000"/>
                      </a:solidFill>
                      <a:latin typeface="+mn-ea"/>
                    </a:rPr>
                    <a:t>1</a:t>
                  </a:r>
                  <a:r>
                    <a:rPr kumimoji="1" lang="en-US" altLang="ko-Kore-KR" sz="1400" i="1" spc="-40" dirty="0">
                      <a:solidFill>
                        <a:srgbClr val="C00000"/>
                      </a:solidFill>
                      <a:latin typeface="+mn-ea"/>
                    </a:rPr>
                    <a:t> -1) Wheel size </a:t>
                  </a:r>
                  <a:r>
                    <a:rPr kumimoji="1" lang="en-US" altLang="ko-Kore-KR" sz="1400" spc="-40" dirty="0">
                      <a:solidFill>
                        <a:srgbClr val="C00000"/>
                      </a:solidFill>
                      <a:latin typeface="+mn-ea"/>
                    </a:rPr>
                    <a:t>↓</a:t>
                  </a:r>
                  <a:endParaRPr kumimoji="1" lang="en-US" altLang="ko-Kore-KR" sz="1400" i="1" spc="-40" dirty="0">
                    <a:solidFill>
                      <a:srgbClr val="C00000"/>
                    </a:solidFill>
                    <a:latin typeface="+mn-ea"/>
                  </a:endParaRPr>
                </a:p>
                <a:p>
                  <a:pPr algn="l"/>
                  <a:r>
                    <a:rPr kumimoji="1" lang="en-US" altLang="ko-Kore-KR" sz="1400" i="1" spc="-40" dirty="0">
                      <a:solidFill>
                        <a:srgbClr val="7030A0"/>
                      </a:solidFill>
                      <a:latin typeface="+mn-ea"/>
                    </a:rPr>
                    <a:t>FR</a:t>
                  </a:r>
                  <a:r>
                    <a:rPr kumimoji="1" lang="en-US" altLang="ko-Kore-KR" sz="1400" i="1" spc="-40" baseline="-25000" dirty="0">
                      <a:solidFill>
                        <a:srgbClr val="7030A0"/>
                      </a:solidFill>
                      <a:latin typeface="+mn-ea"/>
                    </a:rPr>
                    <a:t>2 </a:t>
                  </a:r>
                  <a:r>
                    <a:rPr kumimoji="1" lang="en-US" altLang="ko-Kore-KR" sz="1400" i="1" spc="-40" dirty="0">
                      <a:solidFill>
                        <a:srgbClr val="7030A0"/>
                      </a:solidFill>
                      <a:latin typeface="+mn-ea"/>
                    </a:rPr>
                    <a:t>-1) Wheel size </a:t>
                  </a:r>
                  <a:r>
                    <a:rPr kumimoji="1" lang="en-US" altLang="ko-Kore-KR" sz="1400" spc="-40" dirty="0">
                      <a:solidFill>
                        <a:srgbClr val="7030A0"/>
                      </a:solidFill>
                      <a:latin typeface="+mn-ea"/>
                    </a:rPr>
                    <a:t>↑</a:t>
                  </a:r>
                  <a:endParaRPr kumimoji="1" lang="en-US" altLang="ko-Kore-KR" sz="1400" i="1" spc="-40" dirty="0">
                    <a:solidFill>
                      <a:srgbClr val="00B05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A6CDA4-A2DD-502F-6519-7BEE513DD7DE}"/>
                  </a:ext>
                </a:extLst>
              </p:cNvPr>
              <p:cNvSpPr txBox="1"/>
              <p:nvPr/>
            </p:nvSpPr>
            <p:spPr>
              <a:xfrm>
                <a:off x="2024912" y="555444"/>
                <a:ext cx="2139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FR</a:t>
                </a:r>
                <a:r>
                  <a:rPr kumimoji="1" lang="en-US" altLang="ko-Kore-KR" sz="1400" i="1" spc="-40" baseline="-25000" dirty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 -3) Chain stay length</a:t>
                </a:r>
                <a:r>
                  <a:rPr kumimoji="1" lang="en-US" altLang="ko-Kore-KR" sz="1400" spc="-40" dirty="0">
                    <a:solidFill>
                      <a:srgbClr val="C00000"/>
                    </a:solidFill>
                    <a:latin typeface="+mn-ea"/>
                  </a:rPr>
                  <a:t>↓</a:t>
                </a:r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 </a:t>
                </a:r>
                <a:endParaRPr kumimoji="1" lang="ko-Kore-KR" altLang="en-US" sz="1400" i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9031E-C370-22D2-E1BB-C7090C82124B}"/>
              </a:ext>
            </a:extLst>
          </p:cNvPr>
          <p:cNvSpPr txBox="1"/>
          <p:nvPr/>
        </p:nvSpPr>
        <p:spPr>
          <a:xfrm>
            <a:off x="-3685891" y="4584089"/>
            <a:ext cx="26161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00B050"/>
                </a:solidFill>
                <a:latin typeface="+mn-ea"/>
              </a:rPr>
              <a:t>Conflict</a:t>
            </a:r>
            <a:r>
              <a:rPr kumimoji="1" lang="ko-Kore-KR" altLang="en-US" b="1" spc="-40" dirty="0">
                <a:solidFill>
                  <a:srgbClr val="00B050"/>
                </a:solidFill>
                <a:latin typeface="+mn-ea"/>
              </a:rPr>
              <a:t>에 대한 내용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D1132-0A2C-0ADF-7EC2-85CC07DE372C}"/>
              </a:ext>
            </a:extLst>
          </p:cNvPr>
          <p:cNvSpPr txBox="1"/>
          <p:nvPr/>
        </p:nvSpPr>
        <p:spPr>
          <a:xfrm>
            <a:off x="209428" y="146060"/>
            <a:ext cx="83140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spc="-40" dirty="0">
                <a:latin typeface="+mn-ea"/>
              </a:rPr>
              <a:t>다중 요구사항의 </a:t>
            </a:r>
            <a:r>
              <a:rPr kumimoji="1" lang="ko-Kore-KR" altLang="en-US" sz="2400" b="1" spc="-40" dirty="0">
                <a:latin typeface="+mn-ea"/>
              </a:rPr>
              <a:t>충돌</a:t>
            </a:r>
            <a:r>
              <a:rPr kumimoji="1" lang="ko-KR" altLang="en-US" sz="2400" b="1" spc="-40" dirty="0">
                <a:latin typeface="+mn-ea"/>
              </a:rPr>
              <a:t>관계 해결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en-US" altLang="ko-KR" sz="2400" b="1" spc="-40" dirty="0">
                <a:latin typeface="+mn-ea"/>
              </a:rPr>
              <a:t>conflict resolution</a:t>
            </a:r>
            <a:r>
              <a:rPr kumimoji="1" lang="en-US" altLang="ko-KR" sz="2400" spc="-40" dirty="0">
                <a:latin typeface="+mn-ea"/>
              </a:rPr>
              <a:t>)</a:t>
            </a:r>
            <a:r>
              <a:rPr kumimoji="1" lang="ko-KR" altLang="en-US" sz="2400" spc="-40" dirty="0">
                <a:latin typeface="+mn-ea"/>
              </a:rPr>
              <a:t>의 필요성</a:t>
            </a:r>
            <a:endParaRPr kumimoji="1" lang="ko-Kore-KR" altLang="en-US" sz="2400" spc="-40" dirty="0">
              <a:latin typeface="+mn-ea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4921669-2BED-189B-EBDB-7166E0E399C0}"/>
              </a:ext>
            </a:extLst>
          </p:cNvPr>
          <p:cNvGrpSpPr/>
          <p:nvPr/>
        </p:nvGrpSpPr>
        <p:grpSpPr>
          <a:xfrm>
            <a:off x="745334" y="3455408"/>
            <a:ext cx="2324278" cy="2353258"/>
            <a:chOff x="274294" y="3447664"/>
            <a:chExt cx="2542480" cy="257418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4F73AE0-E683-D9B7-9750-CC8B61D2782F}"/>
                </a:ext>
              </a:extLst>
            </p:cNvPr>
            <p:cNvSpPr/>
            <p:nvPr/>
          </p:nvSpPr>
          <p:spPr>
            <a:xfrm>
              <a:off x="274294" y="4709938"/>
              <a:ext cx="849180" cy="937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0C650B-0CA4-9718-76A3-0B8312C8F426}"/>
                </a:ext>
              </a:extLst>
            </p:cNvPr>
            <p:cNvSpPr txBox="1"/>
            <p:nvPr/>
          </p:nvSpPr>
          <p:spPr>
            <a:xfrm>
              <a:off x="349069" y="3447664"/>
              <a:ext cx="764172" cy="538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Physical</a:t>
              </a:r>
            </a:p>
            <a:p>
              <a:pPr algn="ctr"/>
              <a:r>
                <a:rPr kumimoji="1" lang="en-US" altLang="ko-Kore-KR" sz="1600" spc="-40" dirty="0">
                  <a:latin typeface="+mn-ea"/>
                </a:rPr>
                <a:t>Domain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770600-D001-CF08-7060-011DD9435E38}"/>
                </a:ext>
              </a:extLst>
            </p:cNvPr>
            <p:cNvSpPr txBox="1"/>
            <p:nvPr/>
          </p:nvSpPr>
          <p:spPr>
            <a:xfrm>
              <a:off x="1749247" y="3449253"/>
              <a:ext cx="1067527" cy="538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Functional </a:t>
              </a:r>
            </a:p>
            <a:p>
              <a:pPr algn="ctr"/>
              <a:r>
                <a:rPr kumimoji="1" lang="en-US" altLang="ko-Kore-KR" sz="1600" spc="-40" dirty="0">
                  <a:latin typeface="+mn-ea"/>
                </a:rPr>
                <a:t>Domain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57DEFCC-5D17-1376-1334-F9D64ACBCC19}"/>
                </a:ext>
              </a:extLst>
            </p:cNvPr>
            <p:cNvSpPr txBox="1"/>
            <p:nvPr/>
          </p:nvSpPr>
          <p:spPr>
            <a:xfrm>
              <a:off x="1911789" y="4306428"/>
              <a:ext cx="711567" cy="5386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1</a:t>
              </a:r>
              <a:r>
                <a:rPr kumimoji="1" lang="en-US" altLang="ko-Kore-KR" sz="1600" spc="-40" dirty="0">
                  <a:solidFill>
                    <a:srgbClr val="7030A0"/>
                  </a:solidFill>
                  <a:latin typeface="+mn-ea"/>
                </a:rPr>
                <a:t> 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2 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03F758-02CE-3030-430E-97F695BD650B}"/>
                </a:ext>
              </a:extLst>
            </p:cNvPr>
            <p:cNvSpPr txBox="1"/>
            <p:nvPr/>
          </p:nvSpPr>
          <p:spPr>
            <a:xfrm>
              <a:off x="460887" y="5046900"/>
              <a:ext cx="48442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</a:t>
              </a:r>
              <a:r>
                <a:rPr kumimoji="1" lang="en-US" altLang="ko-KR" sz="1600" spc="-40" dirty="0">
                  <a:latin typeface="+mn-ea"/>
                </a:rPr>
                <a:t>2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859BDA1-2696-63C0-64A4-8FAB398AE1A0}"/>
                </a:ext>
              </a:extLst>
            </p:cNvPr>
            <p:cNvSpPr txBox="1"/>
            <p:nvPr/>
          </p:nvSpPr>
          <p:spPr>
            <a:xfrm>
              <a:off x="1911789" y="5454730"/>
              <a:ext cx="711567" cy="5386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1</a:t>
              </a:r>
              <a:r>
                <a:rPr kumimoji="1" lang="en-US" altLang="ko-Kore-KR" sz="1600" spc="-40" dirty="0">
                  <a:solidFill>
                    <a:srgbClr val="7030A0"/>
                  </a:solidFill>
                  <a:latin typeface="+mn-ea"/>
                </a:rPr>
                <a:t> 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2 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0CE7DE22-0632-02DE-0DFB-DFA71865EBA9}"/>
                </a:ext>
              </a:extLst>
            </p:cNvPr>
            <p:cNvCxnSpPr>
              <a:cxnSpLocks/>
              <a:stCxn id="177" idx="1"/>
              <a:endCxn id="85" idx="6"/>
            </p:cNvCxnSpPr>
            <p:nvPr/>
          </p:nvCxnSpPr>
          <p:spPr>
            <a:xfrm flipH="1">
              <a:off x="1123474" y="4575568"/>
              <a:ext cx="711772" cy="602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2EFAB651-79EC-B98C-7065-78553536EF34}"/>
                </a:ext>
              </a:extLst>
            </p:cNvPr>
            <p:cNvCxnSpPr>
              <a:cxnSpLocks/>
              <a:stCxn id="180" idx="1"/>
              <a:endCxn id="85" idx="6"/>
            </p:cNvCxnSpPr>
            <p:nvPr/>
          </p:nvCxnSpPr>
          <p:spPr>
            <a:xfrm flipH="1" flipV="1">
              <a:off x="1123474" y="5178499"/>
              <a:ext cx="711772" cy="559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0D61B0-7E64-E7FE-A039-B1AA5604EDFF}"/>
                </a:ext>
              </a:extLst>
            </p:cNvPr>
            <p:cNvSpPr txBox="1"/>
            <p:nvPr/>
          </p:nvSpPr>
          <p:spPr>
            <a:xfrm>
              <a:off x="1427778" y="4657625"/>
              <a:ext cx="196041" cy="3366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+</a:t>
              </a:r>
              <a:endParaRPr kumimoji="1" lang="ko-Kore-KR" altLang="en-US" sz="2000" b="1" spc="-40" dirty="0">
                <a:latin typeface="+mn-e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5E7197E-E612-7BE7-E05F-39710BEAF7C2}"/>
                </a:ext>
              </a:extLst>
            </p:cNvPr>
            <p:cNvSpPr txBox="1"/>
            <p:nvPr/>
          </p:nvSpPr>
          <p:spPr>
            <a:xfrm>
              <a:off x="1461604" y="5300969"/>
              <a:ext cx="110120" cy="3366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-</a:t>
              </a:r>
              <a:endParaRPr kumimoji="1" lang="ko-Kore-KR" altLang="en-US" sz="2000" b="1" spc="-40" dirty="0">
                <a:latin typeface="+mn-ea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8E718EE-1B66-D035-03D5-2692262E5092}"/>
                </a:ext>
              </a:extLst>
            </p:cNvPr>
            <p:cNvSpPr/>
            <p:nvPr/>
          </p:nvSpPr>
          <p:spPr>
            <a:xfrm>
              <a:off x="1835246" y="4284034"/>
              <a:ext cx="812001" cy="58306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ECECFE8-7C1E-4417-E621-1FE30280662C}"/>
                </a:ext>
              </a:extLst>
            </p:cNvPr>
            <p:cNvSpPr/>
            <p:nvPr/>
          </p:nvSpPr>
          <p:spPr>
            <a:xfrm>
              <a:off x="1835246" y="5454729"/>
              <a:ext cx="812001" cy="5671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3D81B7B9-DC71-3552-3CDD-5DCEC4023119}"/>
              </a:ext>
            </a:extLst>
          </p:cNvPr>
          <p:cNvSpPr txBox="1"/>
          <p:nvPr/>
        </p:nvSpPr>
        <p:spPr>
          <a:xfrm>
            <a:off x="374690" y="6143562"/>
            <a:ext cx="30765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</a:t>
            </a:r>
            <a:r>
              <a:rPr kumimoji="1" lang="en-US" altLang="ko-Kore-KR" spc="-40" dirty="0">
                <a:latin typeface="+mn-ea"/>
              </a:rPr>
              <a:t> between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and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C74231C-0B58-7B9D-42D4-013B8FEF1C98}"/>
              </a:ext>
            </a:extLst>
          </p:cNvPr>
          <p:cNvSpPr txBox="1"/>
          <p:nvPr/>
        </p:nvSpPr>
        <p:spPr>
          <a:xfrm>
            <a:off x="6097089" y="3380384"/>
            <a:ext cx="698588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5C3FD02-32EA-EA5D-8E44-B28257B9297B}"/>
              </a:ext>
            </a:extLst>
          </p:cNvPr>
          <p:cNvSpPr txBox="1"/>
          <p:nvPr/>
        </p:nvSpPr>
        <p:spPr>
          <a:xfrm>
            <a:off x="4491953" y="3381875"/>
            <a:ext cx="975908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320A1D0-29CA-4021-8C5D-FACCA0D27414}"/>
              </a:ext>
            </a:extLst>
          </p:cNvPr>
          <p:cNvSpPr txBox="1"/>
          <p:nvPr/>
        </p:nvSpPr>
        <p:spPr>
          <a:xfrm>
            <a:off x="6247547" y="4517063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cxnSp>
        <p:nvCxnSpPr>
          <p:cNvPr id="192" name="직선 연결선[R] 191">
            <a:extLst>
              <a:ext uri="{FF2B5EF4-FFF2-40B4-BE49-F238E27FC236}">
                <a16:creationId xmlns:a16="http://schemas.microsoft.com/office/drawing/2014/main" id="{EC80E6B2-D62B-8408-6D25-F737513E4114}"/>
              </a:ext>
            </a:extLst>
          </p:cNvPr>
          <p:cNvCxnSpPr>
            <a:cxnSpLocks/>
            <a:stCxn id="190" idx="1"/>
            <a:endCxn id="189" idx="3"/>
          </p:cNvCxnSpPr>
          <p:nvPr/>
        </p:nvCxnSpPr>
        <p:spPr>
          <a:xfrm flipH="1">
            <a:off x="5337860" y="4640172"/>
            <a:ext cx="90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83EB99A-50EE-66B2-1F61-FF8BC072172D}"/>
              </a:ext>
            </a:extLst>
          </p:cNvPr>
          <p:cNvSpPr txBox="1"/>
          <p:nvPr/>
        </p:nvSpPr>
        <p:spPr>
          <a:xfrm>
            <a:off x="4615553" y="4517063"/>
            <a:ext cx="7223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DF0E4F4-4BD4-F07F-5998-6DB1B4A98F63}"/>
              </a:ext>
            </a:extLst>
          </p:cNvPr>
          <p:cNvSpPr/>
          <p:nvPr/>
        </p:nvSpPr>
        <p:spPr>
          <a:xfrm>
            <a:off x="4618777" y="4128781"/>
            <a:ext cx="722307" cy="17391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4F01B66-CFB7-D7B0-7C46-EADAE2C95349}"/>
              </a:ext>
            </a:extLst>
          </p:cNvPr>
          <p:cNvSpPr txBox="1"/>
          <p:nvPr/>
        </p:nvSpPr>
        <p:spPr>
          <a:xfrm>
            <a:off x="4615553" y="5187948"/>
            <a:ext cx="7223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DA37D25-AE7F-6426-1AEB-67771B8EB032}"/>
              </a:ext>
            </a:extLst>
          </p:cNvPr>
          <p:cNvSpPr txBox="1"/>
          <p:nvPr/>
        </p:nvSpPr>
        <p:spPr>
          <a:xfrm>
            <a:off x="6222458" y="5187948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4</a:t>
            </a:r>
            <a:endParaRPr kumimoji="1" lang="en-US" altLang="ko-Kore-KR" sz="1600" spc="-40" baseline="-25000" dirty="0">
              <a:latin typeface="+mn-ea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54C0C54-BD0C-EDC2-74DE-3B50BADE079E}"/>
              </a:ext>
            </a:extLst>
          </p:cNvPr>
          <p:cNvGrpSpPr/>
          <p:nvPr/>
        </p:nvGrpSpPr>
        <p:grpSpPr>
          <a:xfrm>
            <a:off x="6878725" y="662594"/>
            <a:ext cx="2191698" cy="2367594"/>
            <a:chOff x="6823800" y="654280"/>
            <a:chExt cx="2191698" cy="2367594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A690868-5A4A-F8D5-9F71-0E5A191F9A59}"/>
                </a:ext>
              </a:extLst>
            </p:cNvPr>
            <p:cNvGrpSpPr/>
            <p:nvPr/>
          </p:nvGrpSpPr>
          <p:grpSpPr>
            <a:xfrm>
              <a:off x="6941465" y="654280"/>
              <a:ext cx="1971989" cy="2243129"/>
              <a:chOff x="7867114" y="437879"/>
              <a:chExt cx="2587161" cy="294288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515A62-8AA1-0AC4-4809-325B0D8208FF}"/>
                  </a:ext>
                </a:extLst>
              </p:cNvPr>
              <p:cNvSpPr txBox="1"/>
              <p:nvPr/>
            </p:nvSpPr>
            <p:spPr>
              <a:xfrm>
                <a:off x="8134121" y="1804219"/>
                <a:ext cx="515672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 </a:t>
                </a:r>
                <a:r>
                  <a:rPr kumimoji="1" lang="en-US" altLang="ko-KR" sz="1600" spc="-40" dirty="0">
                    <a:latin typeface="+mn-ea"/>
                  </a:rPr>
                  <a:t>1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F97947A-871B-8634-6F58-F482498CE40D}"/>
                  </a:ext>
                </a:extLst>
              </p:cNvPr>
              <p:cNvSpPr/>
              <p:nvPr/>
            </p:nvSpPr>
            <p:spPr>
              <a:xfrm>
                <a:off x="7894523" y="1099106"/>
                <a:ext cx="974847" cy="22816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1F8107-809A-2B50-6D29-AE019E4469CA}"/>
                  </a:ext>
                </a:extLst>
              </p:cNvPr>
              <p:cNvSpPr txBox="1"/>
              <p:nvPr/>
            </p:nvSpPr>
            <p:spPr>
              <a:xfrm>
                <a:off x="7867114" y="437879"/>
                <a:ext cx="1034709" cy="565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ore-KR" sz="1400" spc="-40" dirty="0">
                    <a:latin typeface="+mn-ea"/>
                  </a:rPr>
                  <a:t>Functional</a:t>
                </a:r>
                <a:br>
                  <a:rPr kumimoji="1" lang="en-US" altLang="ko-Kore-KR" sz="1400" spc="-40" dirty="0">
                    <a:latin typeface="+mn-ea"/>
                  </a:rPr>
                </a:br>
                <a:r>
                  <a:rPr kumimoji="1" lang="en-US" altLang="ko-Kore-KR" sz="1400" spc="-40" dirty="0">
                    <a:latin typeface="+mn-ea"/>
                  </a:rPr>
                  <a:t>Domain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6D5682-1301-DCF6-AE98-7F51E7DEA579}"/>
                  </a:ext>
                </a:extLst>
              </p:cNvPr>
              <p:cNvSpPr txBox="1"/>
              <p:nvPr/>
            </p:nvSpPr>
            <p:spPr>
              <a:xfrm>
                <a:off x="9539053" y="437879"/>
                <a:ext cx="794538" cy="565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ore-KR" sz="1400" spc="-40" dirty="0">
                    <a:latin typeface="+mn-ea"/>
                  </a:rPr>
                  <a:t>Physical</a:t>
                </a:r>
                <a:br>
                  <a:rPr kumimoji="1" lang="en-US" altLang="ko-Kore-KR" sz="1400" spc="-40" dirty="0">
                    <a:latin typeface="+mn-ea"/>
                  </a:rPr>
                </a:br>
                <a:r>
                  <a:rPr kumimoji="1" lang="en-US" altLang="ko-Kore-KR" sz="1400" spc="-40" dirty="0">
                    <a:latin typeface="+mn-ea"/>
                  </a:rPr>
                  <a:t>Domain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5DF67DE-474D-5F5C-C48D-4BB3906B8169}"/>
                  </a:ext>
                </a:extLst>
              </p:cNvPr>
              <p:cNvSpPr/>
              <p:nvPr/>
            </p:nvSpPr>
            <p:spPr>
              <a:xfrm>
                <a:off x="9479428" y="1099106"/>
                <a:ext cx="974847" cy="228165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C5BAC-4785-7116-8CF4-7C5EC4A8DBA8}"/>
                  </a:ext>
                </a:extLst>
              </p:cNvPr>
              <p:cNvSpPr txBox="1"/>
              <p:nvPr/>
            </p:nvSpPr>
            <p:spPr>
              <a:xfrm>
                <a:off x="8134120" y="2426625"/>
                <a:ext cx="515672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 </a:t>
                </a:r>
                <a:r>
                  <a:rPr kumimoji="1" lang="en-US" altLang="ko-KR" sz="1600" spc="-40" dirty="0">
                    <a:latin typeface="+mn-ea"/>
                  </a:rPr>
                  <a:t>2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0861F6-33EB-602A-26CE-82DFCA805189}"/>
                  </a:ext>
                </a:extLst>
              </p:cNvPr>
              <p:cNvSpPr txBox="1"/>
              <p:nvPr/>
            </p:nvSpPr>
            <p:spPr>
              <a:xfrm>
                <a:off x="9696586" y="1406018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1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619AF-45C5-6433-9642-6B2375892D50}"/>
                  </a:ext>
                </a:extLst>
              </p:cNvPr>
              <p:cNvSpPr txBox="1"/>
              <p:nvPr/>
            </p:nvSpPr>
            <p:spPr>
              <a:xfrm>
                <a:off x="9696586" y="1855490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2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92EE05-0316-C3A3-9C68-5682EAC3F729}"/>
                  </a:ext>
                </a:extLst>
              </p:cNvPr>
              <p:cNvSpPr txBox="1"/>
              <p:nvPr/>
            </p:nvSpPr>
            <p:spPr>
              <a:xfrm>
                <a:off x="9696586" y="2304963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3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7CB23C-CD07-9FDA-4297-122FC42F6812}"/>
                  </a:ext>
                </a:extLst>
              </p:cNvPr>
              <p:cNvSpPr txBox="1"/>
              <p:nvPr/>
            </p:nvSpPr>
            <p:spPr>
              <a:xfrm>
                <a:off x="9696586" y="2754433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4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9A310380-ADD1-3C4A-AD30-A79447FB827A}"/>
                  </a:ext>
                </a:extLst>
              </p:cNvPr>
              <p:cNvCxnSpPr>
                <a:cxnSpLocks/>
                <a:stCxn id="54" idx="1"/>
                <a:endCxn id="17" idx="3"/>
              </p:cNvCxnSpPr>
              <p:nvPr/>
            </p:nvCxnSpPr>
            <p:spPr>
              <a:xfrm flipH="1">
                <a:off x="8649792" y="1567535"/>
                <a:ext cx="1046793" cy="398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9447690C-9B63-2BB5-B7C5-082FF1E5F332}"/>
                  </a:ext>
                </a:extLst>
              </p:cNvPr>
              <p:cNvCxnSpPr>
                <a:cxnSpLocks/>
                <a:stCxn id="55" idx="1"/>
                <a:endCxn id="17" idx="3"/>
              </p:cNvCxnSpPr>
              <p:nvPr/>
            </p:nvCxnSpPr>
            <p:spPr>
              <a:xfrm flipH="1" flipV="1">
                <a:off x="8649792" y="1965735"/>
                <a:ext cx="1046793" cy="512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[R] 65">
                <a:extLst>
                  <a:ext uri="{FF2B5EF4-FFF2-40B4-BE49-F238E27FC236}">
                    <a16:creationId xmlns:a16="http://schemas.microsoft.com/office/drawing/2014/main" id="{0C761480-1DE1-4E8F-B2C1-3FA170F5519F}"/>
                  </a:ext>
                </a:extLst>
              </p:cNvPr>
              <p:cNvCxnSpPr>
                <a:cxnSpLocks/>
                <a:stCxn id="56" idx="1"/>
                <a:endCxn id="17" idx="3"/>
              </p:cNvCxnSpPr>
              <p:nvPr/>
            </p:nvCxnSpPr>
            <p:spPr>
              <a:xfrm flipH="1" flipV="1">
                <a:off x="8649792" y="1965735"/>
                <a:ext cx="1046793" cy="500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8330171A-7159-C72B-2820-CAF4B2585712}"/>
                  </a:ext>
                </a:extLst>
              </p:cNvPr>
              <p:cNvCxnSpPr>
                <a:cxnSpLocks/>
                <a:stCxn id="57" idx="1"/>
                <a:endCxn id="53" idx="3"/>
              </p:cNvCxnSpPr>
              <p:nvPr/>
            </p:nvCxnSpPr>
            <p:spPr>
              <a:xfrm flipH="1" flipV="1">
                <a:off x="8649792" y="2588142"/>
                <a:ext cx="1046793" cy="3278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[R] 71">
                <a:extLst>
                  <a:ext uri="{FF2B5EF4-FFF2-40B4-BE49-F238E27FC236}">
                    <a16:creationId xmlns:a16="http://schemas.microsoft.com/office/drawing/2014/main" id="{D7BCD37D-32B3-7B86-E92B-4B3934239C22}"/>
                  </a:ext>
                </a:extLst>
              </p:cNvPr>
              <p:cNvCxnSpPr>
                <a:cxnSpLocks/>
                <a:stCxn id="56" idx="1"/>
                <a:endCxn id="53" idx="3"/>
              </p:cNvCxnSpPr>
              <p:nvPr/>
            </p:nvCxnSpPr>
            <p:spPr>
              <a:xfrm flipH="1">
                <a:off x="8649792" y="2466479"/>
                <a:ext cx="1046793" cy="121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EB59E2DD-141F-41B7-6CFC-156DCFE11B73}"/>
                  </a:ext>
                </a:extLst>
              </p:cNvPr>
              <p:cNvCxnSpPr>
                <a:cxnSpLocks/>
                <a:stCxn id="55" idx="1"/>
                <a:endCxn id="53" idx="3"/>
              </p:cNvCxnSpPr>
              <p:nvPr/>
            </p:nvCxnSpPr>
            <p:spPr>
              <a:xfrm flipH="1">
                <a:off x="8649792" y="2017007"/>
                <a:ext cx="1046793" cy="571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4F039D07-D18A-6B6B-67AE-6B492864B430}"/>
                </a:ext>
              </a:extLst>
            </p:cNvPr>
            <p:cNvSpPr/>
            <p:nvPr/>
          </p:nvSpPr>
          <p:spPr>
            <a:xfrm>
              <a:off x="6823800" y="654280"/>
              <a:ext cx="2191698" cy="236759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41" name="타원 240">
            <a:extLst>
              <a:ext uri="{FF2B5EF4-FFF2-40B4-BE49-F238E27FC236}">
                <a16:creationId xmlns:a16="http://schemas.microsoft.com/office/drawing/2014/main" id="{AC65D05C-0137-6E20-C8EC-54E2CF7D48F3}"/>
              </a:ext>
            </a:extLst>
          </p:cNvPr>
          <p:cNvSpPr/>
          <p:nvPr/>
        </p:nvSpPr>
        <p:spPr>
          <a:xfrm>
            <a:off x="6048048" y="4128781"/>
            <a:ext cx="743049" cy="1739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/>
          </a:p>
        </p:txBody>
      </p:sp>
      <p:cxnSp>
        <p:nvCxnSpPr>
          <p:cNvPr id="247" name="직선 연결선[R] 246">
            <a:extLst>
              <a:ext uri="{FF2B5EF4-FFF2-40B4-BE49-F238E27FC236}">
                <a16:creationId xmlns:a16="http://schemas.microsoft.com/office/drawing/2014/main" id="{0524AB40-AFD0-C30C-39D3-A5FF2AEF32D5}"/>
              </a:ext>
            </a:extLst>
          </p:cNvPr>
          <p:cNvCxnSpPr>
            <a:cxnSpLocks/>
            <a:stCxn id="204" idx="1"/>
            <a:endCxn id="295" idx="3"/>
          </p:cNvCxnSpPr>
          <p:nvPr/>
        </p:nvCxnSpPr>
        <p:spPr>
          <a:xfrm flipH="1">
            <a:off x="5337858" y="5311057"/>
            <a:ext cx="88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6480DCB4-1444-F696-6999-6955B8D8EEB8}"/>
              </a:ext>
            </a:extLst>
          </p:cNvPr>
          <p:cNvSpPr txBox="1"/>
          <p:nvPr/>
        </p:nvSpPr>
        <p:spPr>
          <a:xfrm>
            <a:off x="7492323" y="3491839"/>
            <a:ext cx="13011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R" sz="1600" spc="-40" baseline="30000" dirty="0">
                <a:latin typeface="+mn-ea"/>
              </a:rPr>
              <a:t>st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0D79B89-54A4-B31A-8572-344EA53C504F}"/>
              </a:ext>
            </a:extLst>
          </p:cNvPr>
          <p:cNvSpPr txBox="1"/>
          <p:nvPr/>
        </p:nvSpPr>
        <p:spPr>
          <a:xfrm>
            <a:off x="7953012" y="4369931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945BC28-290E-25A3-6503-AFC14F9B1115}"/>
              </a:ext>
            </a:extLst>
          </p:cNvPr>
          <p:cNvSpPr txBox="1"/>
          <p:nvPr/>
        </p:nvSpPr>
        <p:spPr>
          <a:xfrm>
            <a:off x="7927923" y="4717056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3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3D5780CE-F815-BD53-3D1F-7EC0978E1993}"/>
              </a:ext>
            </a:extLst>
          </p:cNvPr>
          <p:cNvSpPr/>
          <p:nvPr/>
        </p:nvSpPr>
        <p:spPr>
          <a:xfrm>
            <a:off x="7753513" y="4128781"/>
            <a:ext cx="743049" cy="1739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D429C71-9301-3800-3DB6-83D388BE7731}"/>
              </a:ext>
            </a:extLst>
          </p:cNvPr>
          <p:cNvSpPr txBox="1"/>
          <p:nvPr/>
        </p:nvSpPr>
        <p:spPr>
          <a:xfrm>
            <a:off x="7927923" y="5064181"/>
            <a:ext cx="4491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DP </a:t>
            </a:r>
            <a:r>
              <a:rPr kumimoji="1" lang="en-US" altLang="ko-KR" sz="1600" b="1" spc="-40" dirty="0">
                <a:latin typeface="+mn-ea"/>
              </a:rPr>
              <a:t>5</a:t>
            </a:r>
            <a:endParaRPr kumimoji="1" lang="en-US" altLang="ko-Kore-KR" sz="1600" b="1" spc="-40" baseline="-25000" dirty="0">
              <a:latin typeface="+mn-ea"/>
            </a:endParaRPr>
          </a:p>
        </p:txBody>
      </p: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B2CEF58F-5C76-DFBD-042F-3B6FFD4B6273}"/>
              </a:ext>
            </a:extLst>
          </p:cNvPr>
          <p:cNvCxnSpPr>
            <a:cxnSpLocks/>
            <a:stCxn id="256" idx="1"/>
            <a:endCxn id="204" idx="3"/>
          </p:cNvCxnSpPr>
          <p:nvPr/>
        </p:nvCxnSpPr>
        <p:spPr>
          <a:xfrm flipH="1">
            <a:off x="6652386" y="4840165"/>
            <a:ext cx="1275539" cy="470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9DA84300-5952-2917-6F8F-1E37634447ED}"/>
              </a:ext>
            </a:extLst>
          </p:cNvPr>
          <p:cNvCxnSpPr>
            <a:cxnSpLocks/>
            <a:stCxn id="258" idx="1"/>
            <a:endCxn id="204" idx="3"/>
          </p:cNvCxnSpPr>
          <p:nvPr/>
        </p:nvCxnSpPr>
        <p:spPr>
          <a:xfrm flipH="1">
            <a:off x="6652386" y="5187292"/>
            <a:ext cx="1275539" cy="12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31CFE80-CBEB-E421-AA99-D087731F89C7}"/>
              </a:ext>
            </a:extLst>
          </p:cNvPr>
          <p:cNvSpPr txBox="1"/>
          <p:nvPr/>
        </p:nvSpPr>
        <p:spPr>
          <a:xfrm>
            <a:off x="7927923" y="5411307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7</a:t>
            </a:r>
            <a:endParaRPr kumimoji="1" lang="en-US" altLang="ko-Kore-KR" sz="1600" spc="-40" baseline="-25000" dirty="0">
              <a:latin typeface="+mn-ea"/>
            </a:endParaRPr>
          </a:p>
        </p:txBody>
      </p:sp>
      <p:cxnSp>
        <p:nvCxnSpPr>
          <p:cNvPr id="273" name="직선 연결선[R] 272">
            <a:extLst>
              <a:ext uri="{FF2B5EF4-FFF2-40B4-BE49-F238E27FC236}">
                <a16:creationId xmlns:a16="http://schemas.microsoft.com/office/drawing/2014/main" id="{A05E7129-7598-AA2A-2DA7-EC433993266B}"/>
              </a:ext>
            </a:extLst>
          </p:cNvPr>
          <p:cNvCxnSpPr>
            <a:cxnSpLocks/>
            <a:stCxn id="270" idx="1"/>
            <a:endCxn id="204" idx="3"/>
          </p:cNvCxnSpPr>
          <p:nvPr/>
        </p:nvCxnSpPr>
        <p:spPr>
          <a:xfrm flipH="1" flipV="1">
            <a:off x="6652386" y="5311059"/>
            <a:ext cx="1275539" cy="223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C1E903A-9576-0402-51E3-14D892617436}"/>
              </a:ext>
            </a:extLst>
          </p:cNvPr>
          <p:cNvCxnSpPr>
            <a:cxnSpLocks/>
            <a:stCxn id="258" idx="1"/>
            <a:endCxn id="190" idx="3"/>
          </p:cNvCxnSpPr>
          <p:nvPr/>
        </p:nvCxnSpPr>
        <p:spPr>
          <a:xfrm flipH="1" flipV="1">
            <a:off x="6677473" y="4640172"/>
            <a:ext cx="1250450" cy="54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[R] 278">
            <a:extLst>
              <a:ext uri="{FF2B5EF4-FFF2-40B4-BE49-F238E27FC236}">
                <a16:creationId xmlns:a16="http://schemas.microsoft.com/office/drawing/2014/main" id="{8F447C08-34CC-398D-A615-92FD3EEEA6CB}"/>
              </a:ext>
            </a:extLst>
          </p:cNvPr>
          <p:cNvCxnSpPr>
            <a:cxnSpLocks/>
            <a:stCxn id="255" idx="1"/>
            <a:endCxn id="190" idx="3"/>
          </p:cNvCxnSpPr>
          <p:nvPr/>
        </p:nvCxnSpPr>
        <p:spPr>
          <a:xfrm flipH="1">
            <a:off x="6677475" y="4493040"/>
            <a:ext cx="1275539" cy="147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CAA9A422-1372-583F-6AE3-504CD0C6C9CC}"/>
              </a:ext>
            </a:extLst>
          </p:cNvPr>
          <p:cNvCxnSpPr>
            <a:cxnSpLocks/>
            <a:stCxn id="270" idx="1"/>
            <a:endCxn id="190" idx="3"/>
          </p:cNvCxnSpPr>
          <p:nvPr/>
        </p:nvCxnSpPr>
        <p:spPr>
          <a:xfrm flipH="1" flipV="1">
            <a:off x="6677473" y="4640172"/>
            <a:ext cx="1250450" cy="89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7AB4217-D470-ADCC-EB1B-04B8B0D699A6}"/>
              </a:ext>
            </a:extLst>
          </p:cNvPr>
          <p:cNvSpPr txBox="1"/>
          <p:nvPr/>
        </p:nvSpPr>
        <p:spPr>
          <a:xfrm>
            <a:off x="4387469" y="6143562"/>
            <a:ext cx="4404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 </a:t>
            </a:r>
            <a:r>
              <a:rPr kumimoji="1" lang="en-US" altLang="ko-Kore-KR" spc="-40" dirty="0">
                <a:latin typeface="+mn-ea"/>
              </a:rPr>
              <a:t>on intermediate parameter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4EBBCC6-D9B7-190C-5A58-25E792410001}"/>
              </a:ext>
            </a:extLst>
          </p:cNvPr>
          <p:cNvSpPr/>
          <p:nvPr/>
        </p:nvSpPr>
        <p:spPr>
          <a:xfrm>
            <a:off x="5861574" y="3380382"/>
            <a:ext cx="2980242" cy="2698814"/>
          </a:xfrm>
          <a:prstGeom prst="rect">
            <a:avLst/>
          </a:prstGeom>
          <a:solidFill>
            <a:schemeClr val="tx1">
              <a:alpha val="1445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77CB760-3CA8-0706-EDE4-62BEB5D46966}"/>
              </a:ext>
            </a:extLst>
          </p:cNvPr>
          <p:cNvSpPr/>
          <p:nvPr/>
        </p:nvSpPr>
        <p:spPr>
          <a:xfrm>
            <a:off x="4270281" y="3380382"/>
            <a:ext cx="2678494" cy="2698814"/>
          </a:xfrm>
          <a:prstGeom prst="rect">
            <a:avLst/>
          </a:prstGeom>
          <a:solidFill>
            <a:schemeClr val="accent5">
              <a:alpha val="1445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AE266C5-22CA-5DE7-074F-2C491BAA6FF1}"/>
              </a:ext>
            </a:extLst>
          </p:cNvPr>
          <p:cNvCxnSpPr>
            <a:cxnSpLocks/>
          </p:cNvCxnSpPr>
          <p:nvPr/>
        </p:nvCxnSpPr>
        <p:spPr>
          <a:xfrm>
            <a:off x="2" y="3162887"/>
            <a:ext cx="907042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7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ore-KR" altLang="en-US" sz="2000" dirty="0"/>
              <a:t>전체적인 흐름 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방향</a:t>
            </a:r>
            <a:r>
              <a:rPr lang="en-US" altLang="ko-Kore-KR" sz="2000" dirty="0"/>
              <a:t>)</a:t>
            </a:r>
            <a:endParaRPr lang="ko-KR" altLang="en-US" sz="20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A009AF3-3F8F-B527-DCEE-40D5BE34D89D}"/>
              </a:ext>
            </a:extLst>
          </p:cNvPr>
          <p:cNvCxnSpPr>
            <a:cxnSpLocks/>
          </p:cNvCxnSpPr>
          <p:nvPr/>
        </p:nvCxnSpPr>
        <p:spPr>
          <a:xfrm>
            <a:off x="945797" y="1810964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A57C222-6213-A853-60CC-EE7E624FBBA0}"/>
              </a:ext>
            </a:extLst>
          </p:cNvPr>
          <p:cNvCxnSpPr>
            <a:cxnSpLocks/>
          </p:cNvCxnSpPr>
          <p:nvPr/>
        </p:nvCxnSpPr>
        <p:spPr>
          <a:xfrm>
            <a:off x="945797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5DFEF70-BA6F-A189-E553-A9D89748F39E}"/>
              </a:ext>
            </a:extLst>
          </p:cNvPr>
          <p:cNvSpPr/>
          <p:nvPr/>
        </p:nvSpPr>
        <p:spPr>
          <a:xfrm>
            <a:off x="57342" y="2259012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DDFF42-4553-11C3-5F6D-3EF766491A00}"/>
              </a:ext>
            </a:extLst>
          </p:cNvPr>
          <p:cNvSpPr/>
          <p:nvPr/>
        </p:nvSpPr>
        <p:spPr>
          <a:xfrm>
            <a:off x="2980500" y="2576801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C91123-250F-F10D-15F6-C34C968D851D}"/>
              </a:ext>
            </a:extLst>
          </p:cNvPr>
          <p:cNvSpPr/>
          <p:nvPr/>
        </p:nvSpPr>
        <p:spPr>
          <a:xfrm>
            <a:off x="5581225" y="2826101"/>
            <a:ext cx="693663" cy="6936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E36A76-BFDB-EF71-6A5E-B3E4D046C97D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>
            <a:off x="945797" y="2259014"/>
            <a:ext cx="4982258" cy="56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6628C25-ABAC-CE01-619C-BAFD906B9AE5}"/>
              </a:ext>
            </a:extLst>
          </p:cNvPr>
          <p:cNvCxnSpPr>
            <a:cxnSpLocks/>
            <a:stCxn id="30" idx="4"/>
            <a:endCxn id="35" idx="4"/>
          </p:cNvCxnSpPr>
          <p:nvPr/>
        </p:nvCxnSpPr>
        <p:spPr>
          <a:xfrm flipV="1">
            <a:off x="945797" y="3519762"/>
            <a:ext cx="4982258" cy="51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A7B01-34E7-7237-BA71-2D3C38922020}"/>
              </a:ext>
            </a:extLst>
          </p:cNvPr>
          <p:cNvSpPr txBox="1"/>
          <p:nvPr/>
        </p:nvSpPr>
        <p:spPr>
          <a:xfrm>
            <a:off x="656155" y="2932025"/>
            <a:ext cx="5761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E32A77-26FE-B297-2B49-44A6FFD81E48}"/>
              </a:ext>
            </a:extLst>
          </p:cNvPr>
          <p:cNvSpPr txBox="1"/>
          <p:nvPr/>
        </p:nvSpPr>
        <p:spPr>
          <a:xfrm>
            <a:off x="3445079" y="2959220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50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75BB-EAFB-388C-84EA-2B020F2B26AE}"/>
              </a:ext>
            </a:extLst>
          </p:cNvPr>
          <p:cNvSpPr txBox="1"/>
          <p:nvPr/>
        </p:nvSpPr>
        <p:spPr>
          <a:xfrm>
            <a:off x="5803895" y="3030486"/>
            <a:ext cx="271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355786" y="1088007"/>
            <a:ext cx="1765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3805327" y="1088636"/>
            <a:ext cx="1925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404A2-E38F-7596-CB32-96E758AC93B6}"/>
              </a:ext>
            </a:extLst>
          </p:cNvPr>
          <p:cNvSpPr txBox="1"/>
          <p:nvPr/>
        </p:nvSpPr>
        <p:spPr>
          <a:xfrm>
            <a:off x="7194875" y="2267150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08FAC9-ACC3-371E-C512-45434F0AF801}"/>
              </a:ext>
            </a:extLst>
          </p:cNvPr>
          <p:cNvSpPr/>
          <p:nvPr/>
        </p:nvSpPr>
        <p:spPr>
          <a:xfrm>
            <a:off x="7533436" y="2292081"/>
            <a:ext cx="551329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077291-41A4-3980-7440-31D85739EBB0}"/>
              </a:ext>
            </a:extLst>
          </p:cNvPr>
          <p:cNvSpPr txBox="1"/>
          <p:nvPr/>
        </p:nvSpPr>
        <p:spPr>
          <a:xfrm>
            <a:off x="7194875" y="2632910"/>
            <a:ext cx="282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1103F-58B9-0FC7-9EB8-2FC7A33977A2}"/>
              </a:ext>
            </a:extLst>
          </p:cNvPr>
          <p:cNvSpPr/>
          <p:nvPr/>
        </p:nvSpPr>
        <p:spPr>
          <a:xfrm>
            <a:off x="7533436" y="2657841"/>
            <a:ext cx="310867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F85526-C626-7B82-2E89-210A5739AAFE}"/>
              </a:ext>
            </a:extLst>
          </p:cNvPr>
          <p:cNvSpPr txBox="1"/>
          <p:nvPr/>
        </p:nvSpPr>
        <p:spPr>
          <a:xfrm>
            <a:off x="7194875" y="2977155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3)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C88A54-23EC-BD61-7ADF-4EB0E51FEEC7}"/>
              </a:ext>
            </a:extLst>
          </p:cNvPr>
          <p:cNvSpPr/>
          <p:nvPr/>
        </p:nvSpPr>
        <p:spPr>
          <a:xfrm>
            <a:off x="7533434" y="3002086"/>
            <a:ext cx="88696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FDE552-F97C-2710-385E-531517C5A709}"/>
              </a:ext>
            </a:extLst>
          </p:cNvPr>
          <p:cNvSpPr txBox="1"/>
          <p:nvPr/>
        </p:nvSpPr>
        <p:spPr>
          <a:xfrm>
            <a:off x="7130572" y="3793683"/>
            <a:ext cx="385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10)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F91C80-88C2-50CA-0613-42A2C839F793}"/>
              </a:ext>
            </a:extLst>
          </p:cNvPr>
          <p:cNvSpPr/>
          <p:nvPr/>
        </p:nvSpPr>
        <p:spPr>
          <a:xfrm>
            <a:off x="7533434" y="3818614"/>
            <a:ext cx="127161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ADCEA-D15A-DDFB-B272-333427CBA238}"/>
              </a:ext>
            </a:extLst>
          </p:cNvPr>
          <p:cNvSpPr txBox="1"/>
          <p:nvPr/>
        </p:nvSpPr>
        <p:spPr>
          <a:xfrm rot="5400000">
            <a:off x="8182674" y="3385419"/>
            <a:ext cx="19845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…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3" name="오른쪽 중괄호 82">
            <a:extLst>
              <a:ext uri="{FF2B5EF4-FFF2-40B4-BE49-F238E27FC236}">
                <a16:creationId xmlns:a16="http://schemas.microsoft.com/office/drawing/2014/main" id="{BD064E7C-EBDB-9F40-21E2-E84AE401B753}"/>
              </a:ext>
            </a:extLst>
          </p:cNvPr>
          <p:cNvSpPr/>
          <p:nvPr/>
        </p:nvSpPr>
        <p:spPr>
          <a:xfrm rot="10800000">
            <a:off x="6746095" y="2383641"/>
            <a:ext cx="275087" cy="154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9FA5-0712-29E0-4B98-D0D758B78834}"/>
              </a:ext>
            </a:extLst>
          </p:cNvPr>
          <p:cNvSpPr txBox="1"/>
          <p:nvPr/>
        </p:nvSpPr>
        <p:spPr>
          <a:xfrm rot="7308287">
            <a:off x="6953602" y="2464145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E80013F-3DF1-CC52-E1BA-9F1CA3BE0BD8}"/>
              </a:ext>
            </a:extLst>
          </p:cNvPr>
          <p:cNvCxnSpPr>
            <a:cxnSpLocks/>
          </p:cNvCxnSpPr>
          <p:nvPr/>
        </p:nvCxnSpPr>
        <p:spPr>
          <a:xfrm>
            <a:off x="3601074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B604CE26-F34E-9210-8795-B019BA677264}"/>
              </a:ext>
            </a:extLst>
          </p:cNvPr>
          <p:cNvCxnSpPr>
            <a:cxnSpLocks/>
          </p:cNvCxnSpPr>
          <p:nvPr/>
        </p:nvCxnSpPr>
        <p:spPr>
          <a:xfrm>
            <a:off x="5939828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C66E98D-3741-064F-0EAC-FA199148CB69}"/>
              </a:ext>
            </a:extLst>
          </p:cNvPr>
          <p:cNvCxnSpPr>
            <a:cxnSpLocks/>
          </p:cNvCxnSpPr>
          <p:nvPr/>
        </p:nvCxnSpPr>
        <p:spPr>
          <a:xfrm>
            <a:off x="8922490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호 111">
            <a:extLst>
              <a:ext uri="{FF2B5EF4-FFF2-40B4-BE49-F238E27FC236}">
                <a16:creationId xmlns:a16="http://schemas.microsoft.com/office/drawing/2014/main" id="{489C6E7E-FA9D-9743-4464-9C0B4A65739E}"/>
              </a:ext>
            </a:extLst>
          </p:cNvPr>
          <p:cNvSpPr/>
          <p:nvPr/>
        </p:nvSpPr>
        <p:spPr>
          <a:xfrm>
            <a:off x="945799" y="1474450"/>
            <a:ext cx="2655277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호 112">
            <a:extLst>
              <a:ext uri="{FF2B5EF4-FFF2-40B4-BE49-F238E27FC236}">
                <a16:creationId xmlns:a16="http://schemas.microsoft.com/office/drawing/2014/main" id="{85F268B4-EF1A-2840-93AF-D5A14813637F}"/>
              </a:ext>
            </a:extLst>
          </p:cNvPr>
          <p:cNvSpPr/>
          <p:nvPr/>
        </p:nvSpPr>
        <p:spPr>
          <a:xfrm>
            <a:off x="3609868" y="1474450"/>
            <a:ext cx="2319769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C1F55D-A5B3-718A-8AD2-6C2A96915850}"/>
              </a:ext>
            </a:extLst>
          </p:cNvPr>
          <p:cNvSpPr txBox="1"/>
          <p:nvPr/>
        </p:nvSpPr>
        <p:spPr>
          <a:xfrm>
            <a:off x="5928057" y="897166"/>
            <a:ext cx="3169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Change propagation analysis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- rework duration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5" name="호 114">
            <a:extLst>
              <a:ext uri="{FF2B5EF4-FFF2-40B4-BE49-F238E27FC236}">
                <a16:creationId xmlns:a16="http://schemas.microsoft.com/office/drawing/2014/main" id="{3D32DA9A-784E-E3A8-7D1B-495F3D7999A9}"/>
              </a:ext>
            </a:extLst>
          </p:cNvPr>
          <p:cNvSpPr/>
          <p:nvPr/>
        </p:nvSpPr>
        <p:spPr>
          <a:xfrm>
            <a:off x="5948622" y="1494400"/>
            <a:ext cx="2762361" cy="686148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오른쪽 중괄호 82">
            <a:extLst>
              <a:ext uri="{FF2B5EF4-FFF2-40B4-BE49-F238E27FC236}">
                <a16:creationId xmlns:a16="http://schemas.microsoft.com/office/drawing/2014/main" id="{6F7EEE3B-0BAF-1B0E-6436-20D2CBDB323F}"/>
              </a:ext>
            </a:extLst>
          </p:cNvPr>
          <p:cNvSpPr/>
          <p:nvPr/>
        </p:nvSpPr>
        <p:spPr>
          <a:xfrm rot="5400000">
            <a:off x="2137689" y="2980592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1485C-0A6E-3D04-8E29-3DF0287431D6}"/>
              </a:ext>
            </a:extLst>
          </p:cNvPr>
          <p:cNvSpPr txBox="1"/>
          <p:nvPr/>
        </p:nvSpPr>
        <p:spPr>
          <a:xfrm>
            <a:off x="1861610" y="4178264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오른쪽 중괄호 82">
            <a:extLst>
              <a:ext uri="{FF2B5EF4-FFF2-40B4-BE49-F238E27FC236}">
                <a16:creationId xmlns:a16="http://schemas.microsoft.com/office/drawing/2014/main" id="{04C3EF32-58F1-05CA-9BB5-0CA631FFB9F3}"/>
              </a:ext>
            </a:extLst>
          </p:cNvPr>
          <p:cNvSpPr/>
          <p:nvPr/>
        </p:nvSpPr>
        <p:spPr>
          <a:xfrm rot="5400000">
            <a:off x="4639103" y="3134461"/>
            <a:ext cx="268333" cy="23475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6BB065-396B-0097-1AA0-5652C5AEEA49}"/>
              </a:ext>
            </a:extLst>
          </p:cNvPr>
          <p:cNvSpPr txBox="1"/>
          <p:nvPr/>
        </p:nvSpPr>
        <p:spPr>
          <a:xfrm>
            <a:off x="4356041" y="4178265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3CC6E82B-B370-2881-B0AC-C64F521A360E}"/>
              </a:ext>
            </a:extLst>
          </p:cNvPr>
          <p:cNvSpPr/>
          <p:nvPr/>
        </p:nvSpPr>
        <p:spPr>
          <a:xfrm rot="5400000">
            <a:off x="5378354" y="3265667"/>
            <a:ext cx="2384314" cy="2384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84F3B51-B690-1553-4D23-E518B4DE63F1}"/>
              </a:ext>
            </a:extLst>
          </p:cNvPr>
          <p:cNvSpPr/>
          <p:nvPr/>
        </p:nvSpPr>
        <p:spPr>
          <a:xfrm>
            <a:off x="5714570" y="15424"/>
            <a:ext cx="709476" cy="70947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2E83A-4F9F-2C88-38E8-C7D50A495335}"/>
              </a:ext>
            </a:extLst>
          </p:cNvPr>
          <p:cNvSpPr txBox="1"/>
          <p:nvPr/>
        </p:nvSpPr>
        <p:spPr>
          <a:xfrm>
            <a:off x="5974092" y="216276"/>
            <a:ext cx="1904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9076F-24DB-1E9A-A196-5B2BA8CDD915}"/>
              </a:ext>
            </a:extLst>
          </p:cNvPr>
          <p:cNvSpPr txBox="1"/>
          <p:nvPr/>
        </p:nvSpPr>
        <p:spPr>
          <a:xfrm>
            <a:off x="6683568" y="194794"/>
            <a:ext cx="2321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N possible candidates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오른쪽 중괄호 82">
            <a:extLst>
              <a:ext uri="{FF2B5EF4-FFF2-40B4-BE49-F238E27FC236}">
                <a16:creationId xmlns:a16="http://schemas.microsoft.com/office/drawing/2014/main" id="{6C9709A5-6E5B-AC88-BFFE-F2E92F43DD2A}"/>
              </a:ext>
            </a:extLst>
          </p:cNvPr>
          <p:cNvSpPr/>
          <p:nvPr/>
        </p:nvSpPr>
        <p:spPr>
          <a:xfrm rot="5400000">
            <a:off x="7639866" y="3280294"/>
            <a:ext cx="268331" cy="2055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35D28F-8D7B-65AB-9349-EDDA3C545D3D}"/>
              </a:ext>
            </a:extLst>
          </p:cNvPr>
          <p:cNvSpPr txBox="1"/>
          <p:nvPr/>
        </p:nvSpPr>
        <p:spPr>
          <a:xfrm>
            <a:off x="7400123" y="4177669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A2FE-FFFE-0249-8A72-D4DFFFFBFCC2}"/>
              </a:ext>
            </a:extLst>
          </p:cNvPr>
          <p:cNvSpPr txBox="1"/>
          <p:nvPr/>
        </p:nvSpPr>
        <p:spPr>
          <a:xfrm>
            <a:off x="7467602" y="57912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DB617-2E45-3AE3-143C-792E1B3546DD}"/>
              </a:ext>
            </a:extLst>
          </p:cNvPr>
          <p:cNvSpPr txBox="1"/>
          <p:nvPr/>
        </p:nvSpPr>
        <p:spPr>
          <a:xfrm>
            <a:off x="4485118" y="4940302"/>
            <a:ext cx="56233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V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7CD98-227E-76FE-8041-97D15995063B}"/>
              </a:ext>
            </a:extLst>
          </p:cNvPr>
          <p:cNvSpPr txBox="1"/>
          <p:nvPr/>
        </p:nvSpPr>
        <p:spPr>
          <a:xfrm>
            <a:off x="1816102" y="4876802"/>
            <a:ext cx="56233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V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2D2C9-9B89-0C16-6EC6-36E6262148FD}"/>
              </a:ext>
            </a:extLst>
          </p:cNvPr>
          <p:cNvSpPr txBox="1"/>
          <p:nvPr/>
        </p:nvSpPr>
        <p:spPr>
          <a:xfrm>
            <a:off x="7772402" y="4876802"/>
            <a:ext cx="37798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?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49FA6-2E6D-4607-674D-F6F0BEA6FA6A}"/>
              </a:ext>
            </a:extLst>
          </p:cNvPr>
          <p:cNvSpPr txBox="1"/>
          <p:nvPr/>
        </p:nvSpPr>
        <p:spPr>
          <a:xfrm>
            <a:off x="6854210" y="5979731"/>
            <a:ext cx="2067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Synergy</a:t>
            </a:r>
            <a:r>
              <a:rPr kumimoji="1" lang="ko-Kore-KR" altLang="en-US" spc="-40" dirty="0">
                <a:latin typeface="+mn-ea"/>
              </a:rPr>
              <a:t>를 무엇으로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볼 수 있나</a:t>
            </a:r>
            <a:r>
              <a:rPr kumimoji="1" lang="en-US" altLang="ko-Kore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827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BC9B72-27C3-31C2-AC87-A91EBD476980}"/>
              </a:ext>
            </a:extLst>
          </p:cNvPr>
          <p:cNvSpPr txBox="1"/>
          <p:nvPr/>
        </p:nvSpPr>
        <p:spPr>
          <a:xfrm>
            <a:off x="253623" y="239468"/>
            <a:ext cx="86009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어떤 </a:t>
            </a:r>
            <a:r>
              <a:rPr kumimoji="1" lang="en-US" altLang="ko-Kore-KR" sz="2000" b="1" spc="-40" dirty="0">
                <a:latin typeface="+mn-ea"/>
              </a:rPr>
              <a:t>DP</a:t>
            </a:r>
            <a:r>
              <a:rPr kumimoji="1" lang="ko-Kore-KR" altLang="en-US" sz="2000" b="1" spc="-40" dirty="0">
                <a:latin typeface="+mn-ea"/>
              </a:rPr>
              <a:t>를 동시간대에 함께 수정하는지에 따라서 </a:t>
            </a:r>
            <a:r>
              <a:rPr kumimoji="1" lang="en-US" altLang="ko-Kore-KR" sz="2000" b="1" spc="-40" dirty="0">
                <a:latin typeface="+mn-ea"/>
              </a:rPr>
              <a:t>design effort</a:t>
            </a:r>
            <a:r>
              <a:rPr kumimoji="1" lang="ko-Kore-KR" altLang="en-US" sz="2000" b="1" spc="-40" dirty="0">
                <a:latin typeface="+mn-ea"/>
              </a:rPr>
              <a:t>가 달라진다</a:t>
            </a:r>
            <a:r>
              <a:rPr kumimoji="1" lang="en-US" altLang="ko-Kore-KR" sz="2000" b="1" spc="-40" dirty="0">
                <a:latin typeface="+mn-ea"/>
              </a:rPr>
              <a:t>?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C6A9E-17C2-C383-6CF2-7F76F80C0CD0}"/>
              </a:ext>
            </a:extLst>
          </p:cNvPr>
          <p:cNvSpPr txBox="1"/>
          <p:nvPr/>
        </p:nvSpPr>
        <p:spPr>
          <a:xfrm>
            <a:off x="644220" y="6113082"/>
            <a:ext cx="226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reduced duration =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0ED525-A4C8-405E-AA29-49024DAA302D}"/>
              </a:ext>
            </a:extLst>
          </p:cNvPr>
          <p:cNvSpPr txBox="1"/>
          <p:nvPr/>
        </p:nvSpPr>
        <p:spPr>
          <a:xfrm>
            <a:off x="4248297" y="938889"/>
            <a:ext cx="42462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pc="-40" dirty="0">
                <a:latin typeface="+mn-ea"/>
              </a:rPr>
              <a:t>동시간대에 여러 파라미터를 조절하면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B36A85-6CA4-45F3-604A-6B213C2C8EAE}"/>
              </a:ext>
            </a:extLst>
          </p:cNvPr>
          <p:cNvSpPr txBox="1"/>
          <p:nvPr/>
        </p:nvSpPr>
        <p:spPr>
          <a:xfrm>
            <a:off x="6198480" y="6113082"/>
            <a:ext cx="24676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additional duration = 3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BD5D22-E1F7-F4C4-A6E8-61FBA6164043}"/>
              </a:ext>
            </a:extLst>
          </p:cNvPr>
          <p:cNvSpPr txBox="1"/>
          <p:nvPr/>
        </p:nvSpPr>
        <p:spPr>
          <a:xfrm>
            <a:off x="3561308" y="4601277"/>
            <a:ext cx="20213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duration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DP12 : 5 </a:t>
            </a:r>
            <a:r>
              <a:rPr kumimoji="1" lang="en-US" altLang="ko-KR" spc="-40" dirty="0">
                <a:latin typeface="+mn-ea"/>
              </a:rPr>
              <a:t>,</a:t>
            </a:r>
            <a:r>
              <a:rPr kumimoji="1" lang="en-US" altLang="ko-Kore-KR" spc="-40" dirty="0">
                <a:latin typeface="+mn-ea"/>
              </a:rPr>
              <a:t> DP13 : 10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E8B7AFE-0768-8A39-10A7-8466DBDC351F}"/>
              </a:ext>
            </a:extLst>
          </p:cNvPr>
          <p:cNvSpPr txBox="1"/>
          <p:nvPr/>
        </p:nvSpPr>
        <p:spPr>
          <a:xfrm>
            <a:off x="648877" y="5786285"/>
            <a:ext cx="23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2EDCE8-7BF7-F407-3A35-E1D99F57BEB8}"/>
              </a:ext>
            </a:extLst>
          </p:cNvPr>
          <p:cNvSpPr txBox="1"/>
          <p:nvPr/>
        </p:nvSpPr>
        <p:spPr>
          <a:xfrm>
            <a:off x="6198478" y="5786286"/>
            <a:ext cx="2594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18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76B9D0C-7212-8925-8560-959650B3B740}"/>
              </a:ext>
            </a:extLst>
          </p:cNvPr>
          <p:cNvGrpSpPr/>
          <p:nvPr/>
        </p:nvGrpSpPr>
        <p:grpSpPr>
          <a:xfrm>
            <a:off x="215668" y="3687321"/>
            <a:ext cx="2610862" cy="1538201"/>
            <a:chOff x="215668" y="3687319"/>
            <a:chExt cx="2610862" cy="15382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A5DC5B-217C-CCD1-B73A-0BFA1DDEB2FB}"/>
                </a:ext>
              </a:extLst>
            </p:cNvPr>
            <p:cNvSpPr txBox="1"/>
            <p:nvPr/>
          </p:nvSpPr>
          <p:spPr>
            <a:xfrm>
              <a:off x="374016" y="3692783"/>
              <a:ext cx="9753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direct</a:t>
              </a:r>
              <a:r>
                <a:rPr kumimoji="1" lang="ko-Kore-KR" altLang="en-US" b="1" spc="-40" dirty="0">
                  <a:latin typeface="+mn-ea"/>
                </a:rPr>
                <a:t> </a:t>
              </a:r>
              <a:r>
                <a:rPr kumimoji="1" lang="en-US" altLang="ko-Kore-KR" b="1" spc="-40" dirty="0">
                  <a:latin typeface="+mn-ea"/>
                </a:rPr>
                <a:t>DP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2EF9BF-C556-547C-DF82-EE61A20B1319}"/>
                </a:ext>
              </a:extLst>
            </p:cNvPr>
            <p:cNvSpPr txBox="1"/>
            <p:nvPr/>
          </p:nvSpPr>
          <p:spPr>
            <a:xfrm>
              <a:off x="532341" y="4233089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BD2BE4-FD05-0857-968F-AE401EF7A532}"/>
                </a:ext>
              </a:extLst>
            </p:cNvPr>
            <p:cNvSpPr txBox="1"/>
            <p:nvPr/>
          </p:nvSpPr>
          <p:spPr>
            <a:xfrm>
              <a:off x="1598590" y="3736810"/>
              <a:ext cx="7789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1</a:t>
              </a:r>
              <a:r>
                <a:rPr kumimoji="1" lang="en-US" altLang="ko-Kore-KR" b="1" spc="-40" baseline="30000" dirty="0">
                  <a:latin typeface="+mn-ea"/>
                </a:rPr>
                <a:t>st</a:t>
              </a:r>
              <a:r>
                <a:rPr kumimoji="1" lang="ko-Kore-KR" altLang="en-US" b="1" spc="-40" dirty="0">
                  <a:latin typeface="+mn-ea"/>
                </a:rPr>
                <a:t> 전파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2BC731-0B86-E5B3-BE39-0180DF230C63}"/>
                </a:ext>
              </a:extLst>
            </p:cNvPr>
            <p:cNvSpPr txBox="1"/>
            <p:nvPr/>
          </p:nvSpPr>
          <p:spPr>
            <a:xfrm>
              <a:off x="532341" y="4751068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DP21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D6048D-5F33-5A69-8BA8-EFD5F603C791}"/>
                </a:ext>
              </a:extLst>
            </p:cNvPr>
            <p:cNvSpPr txBox="1"/>
            <p:nvPr/>
          </p:nvSpPr>
          <p:spPr>
            <a:xfrm>
              <a:off x="1757791" y="4103731"/>
              <a:ext cx="52931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DP12</a:t>
              </a:r>
            </a:p>
            <a:p>
              <a:pPr algn="l"/>
              <a:r>
                <a:rPr kumimoji="1" lang="en-US" altLang="ko-Kore-KR" spc="-40" dirty="0">
                  <a:latin typeface="+mn-ea"/>
                </a:rPr>
                <a:t>DP13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A9A99-E0A2-1CCD-ECE8-C4690543C8C0}"/>
                </a:ext>
              </a:extLst>
            </p:cNvPr>
            <p:cNvSpPr txBox="1"/>
            <p:nvPr/>
          </p:nvSpPr>
          <p:spPr>
            <a:xfrm>
              <a:off x="1757791" y="4751069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DP13</a:t>
              </a:r>
              <a:endParaRPr kumimoji="1" lang="ko-Kore-KR" altLang="en-US" spc="-40" dirty="0">
                <a:latin typeface="+mn-ea"/>
              </a:endParaRP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017E74FC-B3F2-D996-D0B4-EDE7E0B4758E}"/>
                </a:ext>
              </a:extLst>
            </p:cNvPr>
            <p:cNvCxnSpPr>
              <a:cxnSpLocks/>
            </p:cNvCxnSpPr>
            <p:nvPr/>
          </p:nvCxnSpPr>
          <p:spPr>
            <a:xfrm>
              <a:off x="215668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BAF38D5-F9F6-DA80-5ED3-DBA37048DA4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592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804CA12F-9AE8-F1E5-3D21-A5284B1C3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4056596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5CB0A16-DD4F-89E0-2E4E-F4015A324A45}"/>
                </a:ext>
              </a:extLst>
            </p:cNvPr>
            <p:cNvSpPr txBox="1"/>
            <p:nvPr/>
          </p:nvSpPr>
          <p:spPr>
            <a:xfrm>
              <a:off x="1604750" y="4428951"/>
              <a:ext cx="1359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3600" spc="-40" dirty="0">
                  <a:solidFill>
                    <a:srgbClr val="C00000"/>
                  </a:solidFill>
                  <a:latin typeface="+mn-ea"/>
                </a:rPr>
                <a:t>{</a:t>
              </a:r>
              <a:endParaRPr kumimoji="1" lang="ko-Kore-KR" altLang="en-US" sz="3600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D7BDAF8B-A376-3D8D-9973-CD3021981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5225520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34">
              <a:extLst>
                <a:ext uri="{FF2B5EF4-FFF2-40B4-BE49-F238E27FC236}">
                  <a16:creationId xmlns:a16="http://schemas.microsoft.com/office/drawing/2014/main" id="{B85C324A-AADD-60B6-D423-ED954AF55D95}"/>
                </a:ext>
              </a:extLst>
            </p:cNvPr>
            <p:cNvCxnSpPr>
              <a:cxnSpLocks/>
              <a:stCxn id="66" idx="1"/>
              <a:endCxn id="69" idx="1"/>
            </p:cNvCxnSpPr>
            <p:nvPr/>
          </p:nvCxnSpPr>
          <p:spPr>
            <a:xfrm rot="10800000" flipV="1">
              <a:off x="532341" y="4371588"/>
              <a:ext cx="12700" cy="517979"/>
            </a:xfrm>
            <a:prstGeom prst="curvedConnector3">
              <a:avLst>
                <a:gd name="adj1" fmla="val 180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오른쪽 대괄호[R] 129">
              <a:extLst>
                <a:ext uri="{FF2B5EF4-FFF2-40B4-BE49-F238E27FC236}">
                  <a16:creationId xmlns:a16="http://schemas.microsoft.com/office/drawing/2014/main" id="{BAE2B908-6DD0-A9D7-0F75-A0950F450384}"/>
                </a:ext>
              </a:extLst>
            </p:cNvPr>
            <p:cNvSpPr/>
            <p:nvPr/>
          </p:nvSpPr>
          <p:spPr>
            <a:xfrm>
              <a:off x="2584842" y="4233089"/>
              <a:ext cx="135936" cy="729829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0" name="직선 연결선[R] 149">
              <a:extLst>
                <a:ext uri="{FF2B5EF4-FFF2-40B4-BE49-F238E27FC236}">
                  <a16:creationId xmlns:a16="http://schemas.microsoft.com/office/drawing/2014/main" id="{6D184406-F0B6-2D1A-524E-BF6E912C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3687319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EAA46DC0-390F-1116-F83E-FF6A607E7DDC}"/>
                </a:ext>
              </a:extLst>
            </p:cNvPr>
            <p:cNvCxnSpPr>
              <a:cxnSpLocks/>
            </p:cNvCxnSpPr>
            <p:nvPr/>
          </p:nvCxnSpPr>
          <p:spPr>
            <a:xfrm>
              <a:off x="2826530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5C9D060-E16A-32BF-7891-42CDF94695D3}"/>
              </a:ext>
            </a:extLst>
          </p:cNvPr>
          <p:cNvSpPr txBox="1"/>
          <p:nvPr/>
        </p:nvSpPr>
        <p:spPr>
          <a:xfrm>
            <a:off x="4507994" y="1386958"/>
            <a:ext cx="4586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1) Good effect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synergy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 (saving duration)</a:t>
            </a:r>
          </a:p>
          <a:p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r>
              <a:rPr kumimoji="1" lang="en-US" altLang="ko-KR" spc="-40" dirty="0">
                <a:latin typeface="+mn-ea"/>
              </a:rPr>
              <a:t>2)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Negative effect 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reverse synergy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					    (increase duration)</a:t>
            </a:r>
          </a:p>
          <a:p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r>
              <a:rPr kumimoji="1" lang="en-US" altLang="ko-KR" spc="-40" dirty="0">
                <a:latin typeface="+mn-ea"/>
              </a:rPr>
              <a:t>3) </a:t>
            </a:r>
            <a:r>
              <a:rPr kumimoji="1" lang="en-US" altLang="ko-Kore-KR" spc="-40" dirty="0">
                <a:latin typeface="+mn-ea"/>
              </a:rPr>
              <a:t>Indifferent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(same duration)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1B9B87-1993-9FF9-EBC4-6B2C5EC03413}"/>
              </a:ext>
            </a:extLst>
          </p:cNvPr>
          <p:cNvSpPr txBox="1"/>
          <p:nvPr/>
        </p:nvSpPr>
        <p:spPr>
          <a:xfrm>
            <a:off x="1874052" y="3018388"/>
            <a:ext cx="14101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DEM</a:t>
            </a:r>
            <a:r>
              <a:rPr kumimoji="1" lang="en-US" altLang="ko-Kore-KR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= </a:t>
            </a:r>
            <a:r>
              <a:rPr kumimoji="1" lang="en-US" altLang="ko-Kore-KR" spc="-40" dirty="0" err="1">
                <a:latin typeface="+mn-ea"/>
              </a:rPr>
              <a:t>DEM</a:t>
            </a:r>
            <a:r>
              <a:rPr kumimoji="1" lang="en-US" altLang="ko-Kore-KR" spc="-40" baseline="-25000" dirty="0" err="1">
                <a:latin typeface="+mn-ea"/>
              </a:rPr>
              <a:t>ji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1B281-3C37-A9B7-BF1D-47C56F536B47}"/>
              </a:ext>
            </a:extLst>
          </p:cNvPr>
          <p:cNvSpPr txBox="1"/>
          <p:nvPr/>
        </p:nvSpPr>
        <p:spPr>
          <a:xfrm>
            <a:off x="951620" y="765133"/>
            <a:ext cx="28519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Design Effort Matrix (=DEM)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346971-68BC-E42E-A1E4-AD8BB23D2B07}"/>
              </a:ext>
            </a:extLst>
          </p:cNvPr>
          <p:cNvSpPr txBox="1"/>
          <p:nvPr/>
        </p:nvSpPr>
        <p:spPr>
          <a:xfrm>
            <a:off x="3421349" y="6113082"/>
            <a:ext cx="226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reduced duration = 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8EBB343-4D18-831B-EE46-A91D2913DC18}"/>
              </a:ext>
            </a:extLst>
          </p:cNvPr>
          <p:cNvSpPr txBox="1"/>
          <p:nvPr/>
        </p:nvSpPr>
        <p:spPr>
          <a:xfrm>
            <a:off x="3426006" y="5786285"/>
            <a:ext cx="23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15</a:t>
            </a: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F096722F-3DBC-D479-0FB4-C2FC0BC218EE}"/>
              </a:ext>
            </a:extLst>
          </p:cNvPr>
          <p:cNvCxnSpPr>
            <a:cxnSpLocks/>
          </p:cNvCxnSpPr>
          <p:nvPr/>
        </p:nvCxnSpPr>
        <p:spPr>
          <a:xfrm flipH="1">
            <a:off x="280985" y="3429000"/>
            <a:ext cx="8638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F029C0BC-A51B-9A8F-23E8-D0ED132216A1}"/>
              </a:ext>
            </a:extLst>
          </p:cNvPr>
          <p:cNvCxnSpPr>
            <a:cxnSpLocks/>
            <a:stCxn id="143" idx="0"/>
            <a:endCxn id="139" idx="2"/>
          </p:cNvCxnSpPr>
          <p:nvPr/>
        </p:nvCxnSpPr>
        <p:spPr>
          <a:xfrm flipH="1" flipV="1">
            <a:off x="4572002" y="5155277"/>
            <a:ext cx="2923617" cy="631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[R] 170">
            <a:extLst>
              <a:ext uri="{FF2B5EF4-FFF2-40B4-BE49-F238E27FC236}">
                <a16:creationId xmlns:a16="http://schemas.microsoft.com/office/drawing/2014/main" id="{DE0D6146-D134-36CA-8DF0-F45F5DEE829B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1812954" y="5155275"/>
            <a:ext cx="2759046" cy="63101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[R] 173">
            <a:extLst>
              <a:ext uri="{FF2B5EF4-FFF2-40B4-BE49-F238E27FC236}">
                <a16:creationId xmlns:a16="http://schemas.microsoft.com/office/drawing/2014/main" id="{31392EFF-89C0-729F-9550-A11D9A4D579F}"/>
              </a:ext>
            </a:extLst>
          </p:cNvPr>
          <p:cNvCxnSpPr>
            <a:cxnSpLocks/>
            <a:stCxn id="139" idx="2"/>
            <a:endCxn id="165" idx="0"/>
          </p:cNvCxnSpPr>
          <p:nvPr/>
        </p:nvCxnSpPr>
        <p:spPr>
          <a:xfrm>
            <a:off x="4572002" y="5155275"/>
            <a:ext cx="18083" cy="63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E7F8A86-B740-C397-945B-98A088DBB273}"/>
              </a:ext>
            </a:extLst>
          </p:cNvPr>
          <p:cNvSpPr txBox="1"/>
          <p:nvPr/>
        </p:nvSpPr>
        <p:spPr>
          <a:xfrm>
            <a:off x="5478020" y="3526272"/>
            <a:ext cx="35393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표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(relation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정도가 너무 많아지나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?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  <a:endParaRPr kumimoji="1" lang="ko-Kore-KR" altLang="en-US" spc="-40" dirty="0">
              <a:solidFill>
                <a:srgbClr val="7030A0"/>
              </a:solidFill>
              <a:latin typeface="+mn-ea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E054C38-EBF4-B099-06C9-ABBCD799564B}"/>
              </a:ext>
            </a:extLst>
          </p:cNvPr>
          <p:cNvGraphicFramePr>
            <a:graphicFrameLocks noGrp="1"/>
          </p:cNvGraphicFramePr>
          <p:nvPr/>
        </p:nvGraphicFramePr>
        <p:xfrm>
          <a:off x="742504" y="1108009"/>
          <a:ext cx="3089198" cy="1841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71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59664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080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4239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5955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5955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323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0977" marR="40977" marT="20487" marB="20487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019" marR="87019" marT="43510" marB="4351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019" marR="87019" marT="43510" marB="4351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87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DP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3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82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7019" marR="87019" marT="43510" marB="4351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8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 </a:t>
                      </a: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8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3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000" b="0" dirty="0">
                          <a:latin typeface="+mj-lt"/>
                        </a:rPr>
                        <a:t>0.</a:t>
                      </a:r>
                      <a:r>
                        <a:rPr lang="en-US" altLang="ko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8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87019" marR="87019" marT="43510" marB="4351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0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977" marR="40977" marT="20487" marB="2048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0692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07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5166990" y="796280"/>
          <a:ext cx="3625766" cy="2160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855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56873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9909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78963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1923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3937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3937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380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6134" marR="126134" marT="63067" marB="63067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6134" marR="126134" marT="63067" marB="63067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37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73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26134" marR="126134" marT="63067" marB="63067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j-lt"/>
                        </a:rPr>
                        <a:t> 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0.</a:t>
                      </a:r>
                      <a:r>
                        <a:rPr lang="en-US" altLang="ko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873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126134" marR="126134" marT="63067" marB="63067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94235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63B1B281-3C37-A9B7-BF1D-47C56F536B47}"/>
              </a:ext>
            </a:extLst>
          </p:cNvPr>
          <p:cNvSpPr txBox="1"/>
          <p:nvPr/>
        </p:nvSpPr>
        <p:spPr>
          <a:xfrm>
            <a:off x="5166992" y="426952"/>
            <a:ext cx="37139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Design Effort Synergy Matrix (=DEM)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F096722F-3DBC-D479-0FB4-C2FC0BC218EE}"/>
              </a:ext>
            </a:extLst>
          </p:cNvPr>
          <p:cNvCxnSpPr>
            <a:cxnSpLocks/>
          </p:cNvCxnSpPr>
          <p:nvPr/>
        </p:nvCxnSpPr>
        <p:spPr>
          <a:xfrm flipH="1">
            <a:off x="280985" y="5300499"/>
            <a:ext cx="8638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DEFAC85-B12E-CAEC-F1D1-C6B7667172FE}"/>
              </a:ext>
            </a:extLst>
          </p:cNvPr>
          <p:cNvGraphicFramePr>
            <a:graphicFrameLocks noGrp="1"/>
          </p:cNvGraphicFramePr>
          <p:nvPr/>
        </p:nvGraphicFramePr>
        <p:xfrm>
          <a:off x="484786" y="903632"/>
          <a:ext cx="3999101" cy="2019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9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970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71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4082" marR="64082" marT="32041" marB="3204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12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12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193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66871C-CA05-933F-8476-CF70D8E3D818}"/>
              </a:ext>
            </a:extLst>
          </p:cNvPr>
          <p:cNvSpPr txBox="1"/>
          <p:nvPr/>
        </p:nvSpPr>
        <p:spPr>
          <a:xfrm>
            <a:off x="507836" y="421326"/>
            <a:ext cx="39760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비례관계 </a:t>
            </a:r>
            <a:r>
              <a:rPr kumimoji="1" lang="en-US" altLang="ko-Kore-KR" spc="-40" dirty="0">
                <a:latin typeface="+mn-ea"/>
              </a:rPr>
              <a:t>M</a:t>
            </a:r>
            <a:r>
              <a:rPr kumimoji="1" lang="en-US" altLang="ko-KR" spc="-40" dirty="0">
                <a:latin typeface="+mn-ea"/>
              </a:rPr>
              <a:t>atrix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6EFFD-3299-65AA-4116-1BE71AB5502F}"/>
              </a:ext>
            </a:extLst>
          </p:cNvPr>
          <p:cNvSpPr txBox="1"/>
          <p:nvPr/>
        </p:nvSpPr>
        <p:spPr>
          <a:xfrm>
            <a:off x="1548951" y="3109694"/>
            <a:ext cx="526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DP_A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15EDB-2606-1BE5-F1F6-60ED52AA5F65}"/>
              </a:ext>
            </a:extLst>
          </p:cNvPr>
          <p:cNvSpPr txBox="1"/>
          <p:nvPr/>
        </p:nvSpPr>
        <p:spPr>
          <a:xfrm>
            <a:off x="1564981" y="3982666"/>
            <a:ext cx="51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DP_B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2864-5A9F-DB87-7574-11754BE403DE}"/>
              </a:ext>
            </a:extLst>
          </p:cNvPr>
          <p:cNvSpPr txBox="1"/>
          <p:nvPr/>
        </p:nvSpPr>
        <p:spPr>
          <a:xfrm>
            <a:off x="2863507" y="3546180"/>
            <a:ext cx="5389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DP_C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1F2861-712E-B306-D86C-F8BDB10A96E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075057" y="3248192"/>
            <a:ext cx="788450" cy="43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7A325D-3714-90CB-23AE-33D28335CDA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075057" y="3684678"/>
            <a:ext cx="788450" cy="43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5596E-21D6-AC86-196D-58A493B42D36}"/>
              </a:ext>
            </a:extLst>
          </p:cNvPr>
          <p:cNvSpPr txBox="1"/>
          <p:nvPr/>
        </p:nvSpPr>
        <p:spPr>
          <a:xfrm>
            <a:off x="7656780" y="3293964"/>
            <a:ext cx="526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DP_A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8A2DD-487B-4191-FF80-21DC0600DB58}"/>
              </a:ext>
            </a:extLst>
          </p:cNvPr>
          <p:cNvSpPr txBox="1"/>
          <p:nvPr/>
        </p:nvSpPr>
        <p:spPr>
          <a:xfrm>
            <a:off x="7672810" y="3912518"/>
            <a:ext cx="51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DP_B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77641D-09AA-0249-4AEA-D0B53313E16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919835" y="3570963"/>
            <a:ext cx="8015" cy="341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6EE1AB-F9AB-6793-B24C-F4B596EC8BCB}"/>
              </a:ext>
            </a:extLst>
          </p:cNvPr>
          <p:cNvSpPr txBox="1"/>
          <p:nvPr/>
        </p:nvSpPr>
        <p:spPr>
          <a:xfrm>
            <a:off x="545393" y="5787643"/>
            <a:ext cx="40761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간접적인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흐름을 고려한 방향성 확인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159C3-761E-F918-D7DA-B5AB932BE9F4}"/>
              </a:ext>
            </a:extLst>
          </p:cNvPr>
          <p:cNvSpPr txBox="1"/>
          <p:nvPr/>
        </p:nvSpPr>
        <p:spPr>
          <a:xfrm>
            <a:off x="4930665" y="5787642"/>
            <a:ext cx="40761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를 동시간에 </a:t>
            </a:r>
            <a:r>
              <a:rPr kumimoji="1" lang="en-US" altLang="ko-Kore-KR" spc="-40" dirty="0">
                <a:latin typeface="+mn-ea"/>
              </a:rPr>
              <a:t>redesign </a:t>
            </a:r>
            <a:r>
              <a:rPr kumimoji="1" lang="ko-Kore-KR" altLang="en-US" spc="-40" dirty="0">
                <a:latin typeface="+mn-ea"/>
              </a:rPr>
              <a:t>할때의</a:t>
            </a:r>
            <a:r>
              <a:rPr kumimoji="1" lang="en-US" altLang="ko-Kore-KR" spc="-40" dirty="0">
                <a:latin typeface="+mn-ea"/>
              </a:rPr>
              <a:t> synergy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2D91FA54-A378-5312-6A2E-B9C4088035D3}"/>
              </a:ext>
            </a:extLst>
          </p:cNvPr>
          <p:cNvCxnSpPr>
            <a:cxnSpLocks/>
          </p:cNvCxnSpPr>
          <p:nvPr/>
        </p:nvCxnSpPr>
        <p:spPr>
          <a:xfrm flipH="1">
            <a:off x="1548951" y="4678707"/>
            <a:ext cx="18534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36880C55-512E-4229-71ED-F0CACEA840B9}"/>
              </a:ext>
            </a:extLst>
          </p:cNvPr>
          <p:cNvCxnSpPr>
            <a:cxnSpLocks/>
          </p:cNvCxnSpPr>
          <p:nvPr/>
        </p:nvCxnSpPr>
        <p:spPr>
          <a:xfrm flipV="1">
            <a:off x="1682496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1EADA42A-248E-09F9-AC6D-2857E4B4E742}"/>
              </a:ext>
            </a:extLst>
          </p:cNvPr>
          <p:cNvCxnSpPr>
            <a:cxnSpLocks/>
          </p:cNvCxnSpPr>
          <p:nvPr/>
        </p:nvCxnSpPr>
        <p:spPr>
          <a:xfrm flipV="1">
            <a:off x="3145536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F67E74-9579-8977-03BB-E320F7C28CE5}"/>
              </a:ext>
            </a:extLst>
          </p:cNvPr>
          <p:cNvSpPr txBox="1"/>
          <p:nvPr/>
        </p:nvSpPr>
        <p:spPr>
          <a:xfrm>
            <a:off x="1548953" y="4927079"/>
            <a:ext cx="329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B54F28-4076-98EA-F5BE-946CA44F7305}"/>
              </a:ext>
            </a:extLst>
          </p:cNvPr>
          <p:cNvSpPr txBox="1"/>
          <p:nvPr/>
        </p:nvSpPr>
        <p:spPr>
          <a:xfrm>
            <a:off x="3086385" y="4927079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EF427-55B7-07BD-13B9-36BBBB579839}"/>
              </a:ext>
            </a:extLst>
          </p:cNvPr>
          <p:cNvCxnSpPr>
            <a:cxnSpLocks/>
          </p:cNvCxnSpPr>
          <p:nvPr/>
        </p:nvCxnSpPr>
        <p:spPr>
          <a:xfrm flipH="1">
            <a:off x="6331263" y="4678707"/>
            <a:ext cx="18534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0DDDA50-99A7-5E3E-86F9-350983563E8E}"/>
              </a:ext>
            </a:extLst>
          </p:cNvPr>
          <p:cNvCxnSpPr>
            <a:cxnSpLocks/>
          </p:cNvCxnSpPr>
          <p:nvPr/>
        </p:nvCxnSpPr>
        <p:spPr>
          <a:xfrm flipV="1">
            <a:off x="6464808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A8F11F0-6BBD-D964-7C18-7ABABE2AB8F9}"/>
              </a:ext>
            </a:extLst>
          </p:cNvPr>
          <p:cNvCxnSpPr>
            <a:cxnSpLocks/>
          </p:cNvCxnSpPr>
          <p:nvPr/>
        </p:nvCxnSpPr>
        <p:spPr>
          <a:xfrm flipV="1">
            <a:off x="7927848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3D6651-75F1-8AA4-866A-7E12F7B5BE7E}"/>
              </a:ext>
            </a:extLst>
          </p:cNvPr>
          <p:cNvSpPr txBox="1"/>
          <p:nvPr/>
        </p:nvSpPr>
        <p:spPr>
          <a:xfrm>
            <a:off x="6331265" y="4927079"/>
            <a:ext cx="329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5CF87A-CAEF-A763-1A2D-A7BC273E947E}"/>
              </a:ext>
            </a:extLst>
          </p:cNvPr>
          <p:cNvSpPr txBox="1"/>
          <p:nvPr/>
        </p:nvSpPr>
        <p:spPr>
          <a:xfrm>
            <a:off x="7868697" y="4927079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559426-C1FE-097D-171C-7671B9A59B06}"/>
              </a:ext>
            </a:extLst>
          </p:cNvPr>
          <p:cNvSpPr txBox="1"/>
          <p:nvPr/>
        </p:nvSpPr>
        <p:spPr>
          <a:xfrm>
            <a:off x="1741632" y="3379088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7050C-7DA7-A073-E4C7-E76AF3D38B6B}"/>
              </a:ext>
            </a:extLst>
          </p:cNvPr>
          <p:cNvSpPr txBox="1"/>
          <p:nvPr/>
        </p:nvSpPr>
        <p:spPr>
          <a:xfrm>
            <a:off x="1803539" y="4248427"/>
            <a:ext cx="894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525BBF-C0A7-1D13-9836-061CE3E65C23}"/>
              </a:ext>
            </a:extLst>
          </p:cNvPr>
          <p:cNvSpPr txBox="1"/>
          <p:nvPr/>
        </p:nvSpPr>
        <p:spPr>
          <a:xfrm>
            <a:off x="2378858" y="3128909"/>
            <a:ext cx="210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AA6A87-C57C-CA15-28E4-06CC7117AF30}"/>
              </a:ext>
            </a:extLst>
          </p:cNvPr>
          <p:cNvSpPr txBox="1"/>
          <p:nvPr/>
        </p:nvSpPr>
        <p:spPr>
          <a:xfrm>
            <a:off x="2432426" y="3950711"/>
            <a:ext cx="1215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972104-93A4-EDBA-DE50-725BB0B9B200}"/>
              </a:ext>
            </a:extLst>
          </p:cNvPr>
          <p:cNvSpPr txBox="1"/>
          <p:nvPr/>
        </p:nvSpPr>
        <p:spPr>
          <a:xfrm>
            <a:off x="3005054" y="3851854"/>
            <a:ext cx="210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230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000" dirty="0"/>
              <a:t>Synergy ( share</a:t>
            </a:r>
            <a:r>
              <a:rPr lang="en-US" altLang="ko-KR" sz="2000" dirty="0"/>
              <a:t>) </a:t>
            </a:r>
            <a:r>
              <a:rPr lang="ko-KR" altLang="en-US" sz="2000" dirty="0"/>
              <a:t>한다고 항상 좋은가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737750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6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1481089" y="1001433"/>
            <a:ext cx="1483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Combination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44AD-B1CA-AD52-CB8B-C96881EDEE57}"/>
              </a:ext>
            </a:extLst>
          </p:cNvPr>
          <p:cNvSpPr txBox="1"/>
          <p:nvPr/>
        </p:nvSpPr>
        <p:spPr>
          <a:xfrm>
            <a:off x="2559553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7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0BDAD-261B-6044-3E44-C533A8538E1A}"/>
              </a:ext>
            </a:extLst>
          </p:cNvPr>
          <p:cNvSpPr txBox="1"/>
          <p:nvPr/>
        </p:nvSpPr>
        <p:spPr>
          <a:xfrm>
            <a:off x="8102938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E2816-C7D4-94B3-8872-4A00C8EB0A62}"/>
              </a:ext>
            </a:extLst>
          </p:cNvPr>
          <p:cNvSpPr txBox="1"/>
          <p:nvPr/>
        </p:nvSpPr>
        <p:spPr>
          <a:xfrm>
            <a:off x="7304284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5F87B-517E-2FF2-56BA-7088DDC9B819}"/>
              </a:ext>
            </a:extLst>
          </p:cNvPr>
          <p:cNvSpPr txBox="1"/>
          <p:nvPr/>
        </p:nvSpPr>
        <p:spPr>
          <a:xfrm>
            <a:off x="7304284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C89DB-4942-3FD1-915D-996C6A676985}"/>
              </a:ext>
            </a:extLst>
          </p:cNvPr>
          <p:cNvSpPr txBox="1"/>
          <p:nvPr/>
        </p:nvSpPr>
        <p:spPr>
          <a:xfrm>
            <a:off x="6389884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DFC65-1DA4-EF68-36D6-64DC6C209EC9}"/>
              </a:ext>
            </a:extLst>
          </p:cNvPr>
          <p:cNvSpPr txBox="1"/>
          <p:nvPr/>
        </p:nvSpPr>
        <p:spPr>
          <a:xfrm>
            <a:off x="6389884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7A94D-8230-C938-8CEA-48F0255DAE6A}"/>
              </a:ext>
            </a:extLst>
          </p:cNvPr>
          <p:cNvSpPr txBox="1"/>
          <p:nvPr/>
        </p:nvSpPr>
        <p:spPr>
          <a:xfrm>
            <a:off x="5579656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BCBEC-777B-2CAC-B4FD-C42974BCFCA0}"/>
              </a:ext>
            </a:extLst>
          </p:cNvPr>
          <p:cNvSpPr txBox="1"/>
          <p:nvPr/>
        </p:nvSpPr>
        <p:spPr>
          <a:xfrm>
            <a:off x="5389348" y="1001433"/>
            <a:ext cx="1483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Combination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98FE5-D15E-DE63-56B1-CB0635C51872}"/>
              </a:ext>
            </a:extLst>
          </p:cNvPr>
          <p:cNvSpPr txBox="1"/>
          <p:nvPr/>
        </p:nvSpPr>
        <p:spPr>
          <a:xfrm>
            <a:off x="556634" y="1574143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FR1-1)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4F78B-2B88-6591-225F-613725880373}"/>
              </a:ext>
            </a:extLst>
          </p:cNvPr>
          <p:cNvSpPr txBox="1"/>
          <p:nvPr/>
        </p:nvSpPr>
        <p:spPr>
          <a:xfrm>
            <a:off x="556634" y="2025556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FR2-1)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2B40568-C3BA-6B6C-FD59-28EEC9A35C92}"/>
              </a:ext>
            </a:extLst>
          </p:cNvPr>
          <p:cNvCxnSpPr>
            <a:cxnSpLocks/>
          </p:cNvCxnSpPr>
          <p:nvPr/>
        </p:nvCxnSpPr>
        <p:spPr>
          <a:xfrm>
            <a:off x="243068" y="2586468"/>
            <a:ext cx="857778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8204D0-9CCB-D85B-FD53-621BCD718EA5}"/>
              </a:ext>
            </a:extLst>
          </p:cNvPr>
          <p:cNvSpPr txBox="1"/>
          <p:nvPr/>
        </p:nvSpPr>
        <p:spPr>
          <a:xfrm>
            <a:off x="1903644" y="3224443"/>
            <a:ext cx="10692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{DP6, DP7}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16AE1-2ACA-955C-24AC-85A4AEC3A04C}"/>
              </a:ext>
            </a:extLst>
          </p:cNvPr>
          <p:cNvSpPr txBox="1"/>
          <p:nvPr/>
        </p:nvSpPr>
        <p:spPr>
          <a:xfrm>
            <a:off x="6336823" y="3224443"/>
            <a:ext cx="21303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{DP1, DP2, DP3, DP4}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7F96C-5A7E-CC5F-6282-02F80208FDD3}"/>
              </a:ext>
            </a:extLst>
          </p:cNvPr>
          <p:cNvSpPr txBox="1"/>
          <p:nvPr/>
        </p:nvSpPr>
        <p:spPr>
          <a:xfrm>
            <a:off x="453756" y="3863927"/>
            <a:ext cx="1067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# of share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8724B4-909B-A861-61B5-E2DC80D8065F}"/>
              </a:ext>
            </a:extLst>
          </p:cNvPr>
          <p:cNvSpPr txBox="1"/>
          <p:nvPr/>
        </p:nvSpPr>
        <p:spPr>
          <a:xfrm>
            <a:off x="729216" y="4518138"/>
            <a:ext cx="516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# 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F5E89-D3CE-C0D7-8062-592B18CA0C7C}"/>
              </a:ext>
            </a:extLst>
          </p:cNvPr>
          <p:cNvSpPr txBox="1"/>
          <p:nvPr/>
        </p:nvSpPr>
        <p:spPr>
          <a:xfrm>
            <a:off x="2351842" y="3820520"/>
            <a:ext cx="1728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0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C9A59-4454-E076-7660-722A0FB0D067}"/>
              </a:ext>
            </a:extLst>
          </p:cNvPr>
          <p:cNvSpPr txBox="1"/>
          <p:nvPr/>
        </p:nvSpPr>
        <p:spPr>
          <a:xfrm>
            <a:off x="7291919" y="3863925"/>
            <a:ext cx="172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2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D99D9-3B29-A319-3001-13D16FA8E04E}"/>
              </a:ext>
            </a:extLst>
          </p:cNvPr>
          <p:cNvSpPr txBox="1"/>
          <p:nvPr/>
        </p:nvSpPr>
        <p:spPr>
          <a:xfrm>
            <a:off x="2351842" y="4471969"/>
            <a:ext cx="1728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2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64713-BB87-B6CF-3041-AEE5DCFF5974}"/>
              </a:ext>
            </a:extLst>
          </p:cNvPr>
          <p:cNvSpPr txBox="1"/>
          <p:nvPr/>
        </p:nvSpPr>
        <p:spPr>
          <a:xfrm>
            <a:off x="7291919" y="4518135"/>
            <a:ext cx="172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4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5C9C91-0088-E711-259F-9394465F3C0C}"/>
              </a:ext>
            </a:extLst>
          </p:cNvPr>
          <p:cNvSpPr/>
          <p:nvPr/>
        </p:nvSpPr>
        <p:spPr>
          <a:xfrm>
            <a:off x="6307235" y="1516839"/>
            <a:ext cx="649729" cy="9722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0A95C7-8A9B-6B6F-8EF1-81691269160D}"/>
              </a:ext>
            </a:extLst>
          </p:cNvPr>
          <p:cNvSpPr/>
          <p:nvPr/>
        </p:nvSpPr>
        <p:spPr>
          <a:xfrm>
            <a:off x="7198486" y="1516839"/>
            <a:ext cx="649729" cy="9722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9B1A4-46CD-8AA9-1A6E-5F8635940339}"/>
              </a:ext>
            </a:extLst>
          </p:cNvPr>
          <p:cNvSpPr txBox="1"/>
          <p:nvPr/>
        </p:nvSpPr>
        <p:spPr>
          <a:xfrm>
            <a:off x="6131057" y="5064162"/>
            <a:ext cx="23643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Share </a:t>
            </a:r>
            <a:r>
              <a:rPr kumimoji="1" lang="ko-Kore-KR" altLang="en-US" spc="-40" dirty="0">
                <a:latin typeface="+mn-ea"/>
              </a:rPr>
              <a:t>해도 고려해야할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가 많음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0439F-AADD-2DDA-C858-B320BD44D4D3}"/>
              </a:ext>
            </a:extLst>
          </p:cNvPr>
          <p:cNvSpPr txBox="1"/>
          <p:nvPr/>
        </p:nvSpPr>
        <p:spPr>
          <a:xfrm>
            <a:off x="1605159" y="5979135"/>
            <a:ext cx="60301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</a:t>
            </a:r>
            <a:r>
              <a:rPr kumimoji="1" lang="ko-Kore-KR" altLang="en-US" spc="-40" dirty="0">
                <a:latin typeface="+mn-ea"/>
              </a:rPr>
              <a:t> 가 좋은건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단지 각각 처리했을 때보다 같이 하면 중복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D1F83B-1255-89B0-6534-A4B9577055CA}"/>
              </a:ext>
            </a:extLst>
          </p:cNvPr>
          <p:cNvSpPr txBox="1">
            <a:spLocks/>
          </p:cNvSpPr>
          <p:nvPr/>
        </p:nvSpPr>
        <p:spPr>
          <a:xfrm>
            <a:off x="4230816" y="1657565"/>
            <a:ext cx="552879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214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5168901" y="579054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103502" y="913101"/>
          <a:ext cx="5065399" cy="2630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1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05644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60174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41609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7874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430253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430253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6459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9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7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92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 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928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922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92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425990" y="3743444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584313" y="428375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553246" y="3743444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794782" y="3743444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584313" y="4801729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669337" y="4154390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669337" y="480173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799528" y="4426511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584313" y="538619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584313" y="5885811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669337" y="5384708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664650" y="5571824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657828" y="4477596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643941" y="5499600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485217" y="3743444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1267640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436564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520646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372095" y="4107255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3245273" y="4522751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879325" y="5929929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372095" y="5276179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584313" y="4422249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584313" y="5524689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48661-F91F-75E6-8CF4-E8C232667440}"/>
              </a:ext>
            </a:extLst>
          </p:cNvPr>
          <p:cNvSpPr txBox="1"/>
          <p:nvPr/>
        </p:nvSpPr>
        <p:spPr>
          <a:xfrm rot="13765934">
            <a:off x="2374041" y="562696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3966-FFC0-52B3-C662-DD6E3160DD6F}"/>
              </a:ext>
            </a:extLst>
          </p:cNvPr>
          <p:cNvSpPr txBox="1"/>
          <p:nvPr/>
        </p:nvSpPr>
        <p:spPr>
          <a:xfrm>
            <a:off x="186030" y="60574"/>
            <a:ext cx="24050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With order? 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9E328-399A-F42C-2A1C-29DD576D2BBB}"/>
              </a:ext>
            </a:extLst>
          </p:cNvPr>
          <p:cNvSpPr txBox="1"/>
          <p:nvPr/>
        </p:nvSpPr>
        <p:spPr>
          <a:xfrm>
            <a:off x="5275861" y="4849702"/>
            <a:ext cx="6897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13741-32B5-860A-B6F5-6908CA6C1DF3}"/>
              </a:ext>
            </a:extLst>
          </p:cNvPr>
          <p:cNvSpPr txBox="1"/>
          <p:nvPr/>
        </p:nvSpPr>
        <p:spPr>
          <a:xfrm>
            <a:off x="5203363" y="5537178"/>
            <a:ext cx="689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499B4-94C1-9881-9D09-500E181E8447}"/>
              </a:ext>
            </a:extLst>
          </p:cNvPr>
          <p:cNvSpPr txBox="1"/>
          <p:nvPr/>
        </p:nvSpPr>
        <p:spPr>
          <a:xfrm>
            <a:off x="6306869" y="5537178"/>
            <a:ext cx="5556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162AB1D-BC2F-6BAB-9AB6-035956C6F022}"/>
              </a:ext>
            </a:extLst>
          </p:cNvPr>
          <p:cNvCxnSpPr>
            <a:cxnSpLocks/>
            <a:stCxn id="29" idx="1"/>
            <a:endCxn id="20" idx="1"/>
          </p:cNvCxnSpPr>
          <p:nvPr/>
        </p:nvCxnSpPr>
        <p:spPr>
          <a:xfrm flipV="1">
            <a:off x="5893126" y="4330027"/>
            <a:ext cx="186675" cy="801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F3886-EBB2-B150-8EF2-AC3FB464008E}"/>
              </a:ext>
            </a:extLst>
          </p:cNvPr>
          <p:cNvSpPr txBox="1"/>
          <p:nvPr/>
        </p:nvSpPr>
        <p:spPr>
          <a:xfrm>
            <a:off x="6079801" y="4191527"/>
            <a:ext cx="28858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R" spc="-40" baseline="30000" dirty="0">
                <a:latin typeface="+mn-ea"/>
              </a:rPr>
              <a:t>st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전파에서의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DP13 sharing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8" name="왼쪽 대괄호[L] 27">
            <a:extLst>
              <a:ext uri="{FF2B5EF4-FFF2-40B4-BE49-F238E27FC236}">
                <a16:creationId xmlns:a16="http://schemas.microsoft.com/office/drawing/2014/main" id="{E03513EC-620A-8BE9-B59F-A92367E2454C}"/>
              </a:ext>
            </a:extLst>
          </p:cNvPr>
          <p:cNvSpPr/>
          <p:nvPr/>
        </p:nvSpPr>
        <p:spPr>
          <a:xfrm rot="5400000">
            <a:off x="6077464" y="5139825"/>
            <a:ext cx="45719" cy="7597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왼쪽 대괄호[L] 28">
            <a:extLst>
              <a:ext uri="{FF2B5EF4-FFF2-40B4-BE49-F238E27FC236}">
                <a16:creationId xmlns:a16="http://schemas.microsoft.com/office/drawing/2014/main" id="{DA60F27F-264A-3583-4942-8495D8A124DB}"/>
              </a:ext>
            </a:extLst>
          </p:cNvPr>
          <p:cNvSpPr/>
          <p:nvPr/>
        </p:nvSpPr>
        <p:spPr>
          <a:xfrm rot="10800000">
            <a:off x="5827971" y="4932854"/>
            <a:ext cx="65155" cy="3974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C39D40FF-8BDF-6C37-8B93-8FB523C308BF}"/>
              </a:ext>
            </a:extLst>
          </p:cNvPr>
          <p:cNvCxnSpPr>
            <a:cxnSpLocks/>
            <a:stCxn id="28" idx="1"/>
            <a:endCxn id="36" idx="1"/>
          </p:cNvCxnSpPr>
          <p:nvPr/>
        </p:nvCxnSpPr>
        <p:spPr>
          <a:xfrm rot="5400000" flipH="1" flipV="1">
            <a:off x="5799432" y="5057256"/>
            <a:ext cx="740483" cy="138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1660EF-7140-EBEA-5C67-FB477FBF4775}"/>
              </a:ext>
            </a:extLst>
          </p:cNvPr>
          <p:cNvSpPr txBox="1"/>
          <p:nvPr/>
        </p:nvSpPr>
        <p:spPr>
          <a:xfrm>
            <a:off x="6239024" y="4617864"/>
            <a:ext cx="2710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R" spc="-40" baseline="30000" dirty="0">
                <a:latin typeface="+mn-ea"/>
              </a:rPr>
              <a:t>st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전파에서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DP34 sharing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0AD54-A877-B97D-77BD-93A0CF41720F}"/>
              </a:ext>
            </a:extLst>
          </p:cNvPr>
          <p:cNvSpPr txBox="1"/>
          <p:nvPr/>
        </p:nvSpPr>
        <p:spPr>
          <a:xfrm>
            <a:off x="5489091" y="5969403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AFBB25-675E-AF6A-6950-BFC1A6C90CD2}"/>
              </a:ext>
            </a:extLst>
          </p:cNvPr>
          <p:cNvSpPr txBox="1"/>
          <p:nvPr/>
        </p:nvSpPr>
        <p:spPr>
          <a:xfrm>
            <a:off x="6386384" y="5943932"/>
            <a:ext cx="396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T+1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05433643-2D15-2812-1C68-4C806595ED77}"/>
              </a:ext>
            </a:extLst>
          </p:cNvPr>
          <p:cNvCxnSpPr>
            <a:cxnSpLocks/>
          </p:cNvCxnSpPr>
          <p:nvPr/>
        </p:nvCxnSpPr>
        <p:spPr>
          <a:xfrm flipH="1">
            <a:off x="5237950" y="5876425"/>
            <a:ext cx="1624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E7123B55-2614-48BC-266C-60FBB34F779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548243" y="5814177"/>
            <a:ext cx="0" cy="1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A863081-7F4D-2516-A57E-EB9CEAFA9E02}"/>
              </a:ext>
            </a:extLst>
          </p:cNvPr>
          <p:cNvCxnSpPr>
            <a:cxnSpLocks/>
          </p:cNvCxnSpPr>
          <p:nvPr/>
        </p:nvCxnSpPr>
        <p:spPr>
          <a:xfrm>
            <a:off x="6567345" y="5814177"/>
            <a:ext cx="0" cy="1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E0BA4317-3DBD-D261-9D4C-7F5EC5508B61}"/>
              </a:ext>
            </a:extLst>
          </p:cNvPr>
          <p:cNvCxnSpPr>
            <a:cxnSpLocks/>
            <a:stCxn id="59" idx="1"/>
            <a:endCxn id="62" idx="1"/>
          </p:cNvCxnSpPr>
          <p:nvPr/>
        </p:nvCxnSpPr>
        <p:spPr>
          <a:xfrm rot="10800000" flipH="1">
            <a:off x="5156850" y="3910250"/>
            <a:ext cx="1000465" cy="1470333"/>
          </a:xfrm>
          <a:prstGeom prst="bentConnector3">
            <a:avLst>
              <a:gd name="adj1" fmla="val -7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왼쪽 대괄호[L] 58">
            <a:extLst>
              <a:ext uri="{FF2B5EF4-FFF2-40B4-BE49-F238E27FC236}">
                <a16:creationId xmlns:a16="http://schemas.microsoft.com/office/drawing/2014/main" id="{90862A4D-BA62-0483-E57D-4F3DEB37FFFB}"/>
              </a:ext>
            </a:extLst>
          </p:cNvPr>
          <p:cNvSpPr/>
          <p:nvPr/>
        </p:nvSpPr>
        <p:spPr>
          <a:xfrm>
            <a:off x="5156851" y="5065000"/>
            <a:ext cx="92103" cy="6311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D2E8D-B112-0855-F6E9-D09754D81154}"/>
              </a:ext>
            </a:extLst>
          </p:cNvPr>
          <p:cNvSpPr txBox="1"/>
          <p:nvPr/>
        </p:nvSpPr>
        <p:spPr>
          <a:xfrm>
            <a:off x="6157316" y="3771749"/>
            <a:ext cx="27922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Possible concurrent design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9D85F0-C04D-7C34-0A1E-44E4760A84B5}"/>
              </a:ext>
            </a:extLst>
          </p:cNvPr>
          <p:cNvSpPr txBox="1"/>
          <p:nvPr/>
        </p:nvSpPr>
        <p:spPr>
          <a:xfrm>
            <a:off x="2561244" y="195750"/>
            <a:ext cx="32361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400" spc="-40" dirty="0">
                <a:latin typeface="+mn-ea"/>
              </a:rPr>
              <a:t>그러면 </a:t>
            </a:r>
            <a:r>
              <a:rPr kumimoji="1" lang="en-US" altLang="ko-Kore-KR" sz="1400" spc="-40" dirty="0">
                <a:latin typeface="+mn-ea"/>
              </a:rPr>
              <a:t>i</a:t>
            </a:r>
            <a:r>
              <a:rPr kumimoji="1" lang="en-US" altLang="ko-KR" sz="1400" spc="-40" dirty="0">
                <a:latin typeface="+mn-ea"/>
              </a:rPr>
              <a:t>ndirect conflict </a:t>
            </a:r>
            <a:r>
              <a:rPr kumimoji="1" lang="ko-KR" altLang="en-US" sz="1400" spc="-40" dirty="0">
                <a:latin typeface="+mn-ea"/>
              </a:rPr>
              <a:t>계산도 달리해야</a:t>
            </a:r>
            <a:r>
              <a:rPr kumimoji="1" lang="en-US" altLang="ko-KR" sz="1400" spc="-40" dirty="0">
                <a:latin typeface="+mn-ea"/>
              </a:rPr>
              <a:t>..?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7FCFEC-319E-147A-8BC7-B70506CBD8BC}"/>
              </a:ext>
            </a:extLst>
          </p:cNvPr>
          <p:cNvSpPr txBox="1"/>
          <p:nvPr/>
        </p:nvSpPr>
        <p:spPr>
          <a:xfrm>
            <a:off x="5275863" y="1000866"/>
            <a:ext cx="38723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9A851-01C5-9012-0ED8-A8FCCF4E3780}"/>
              </a:ext>
            </a:extLst>
          </p:cNvPr>
          <p:cNvSpPr txBox="1"/>
          <p:nvPr/>
        </p:nvSpPr>
        <p:spPr>
          <a:xfrm>
            <a:off x="5811408" y="2037920"/>
            <a:ext cx="307552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순서를 조절해서</a:t>
            </a:r>
            <a:r>
              <a:rPr kumimoji="1" lang="en-US" altLang="ko-Kore-KR" spc="-40" dirty="0">
                <a:latin typeface="+mn-ea"/>
              </a:rPr>
              <a:t>,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동시간대에 동일한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조정을 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만들어내는 것을 </a:t>
            </a:r>
            <a:r>
              <a:rPr kumimoji="1" lang="en-US" altLang="ko-Kore-KR" spc="-40" dirty="0">
                <a:latin typeface="+mn-ea"/>
              </a:rPr>
              <a:t>Synergy?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9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grouping(?)   &lt;without considering DP relation&gt;</a:t>
            </a:r>
            <a:endParaRPr lang="ko-KR" altLang="en-US" sz="2400" b="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266"/>
              </p:ext>
            </p:extLst>
          </p:nvPr>
        </p:nvGraphicFramePr>
        <p:xfrm>
          <a:off x="431007" y="964430"/>
          <a:ext cx="6096357" cy="4058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534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1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-1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-1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2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 3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7" y="1718073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1264446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Good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7" y="294679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2493171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No synergy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7" y="4196954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3743327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171756" y="5466865"/>
            <a:ext cx="41878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1 : FR1 &amp;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  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4F366-EFE4-8B30-F329-A5C602233DAD}"/>
              </a:ext>
            </a:extLst>
          </p:cNvPr>
          <p:cNvSpPr txBox="1"/>
          <p:nvPr/>
        </p:nvSpPr>
        <p:spPr>
          <a:xfrm>
            <a:off x="171756" y="5890493"/>
            <a:ext cx="36525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2 : FR3           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660919" y="5489380"/>
            <a:ext cx="43596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 err="1">
                <a:latin typeface="+mn-ea"/>
              </a:rPr>
              <a:t>를</a:t>
            </a:r>
            <a:r>
              <a:rPr kumimoji="1" lang="ko-KR" altLang="en-US" spc="-40" dirty="0">
                <a:latin typeface="+mn-ea"/>
              </a:rPr>
              <a:t>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marL="285750" indent="-285750">
              <a:buFontTx/>
              <a:buChar char="-"/>
            </a:pP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2062621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3307527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4" y="4464298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441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F775D7-4267-9F35-D0C7-F06AE536CE51}"/>
              </a:ext>
            </a:extLst>
          </p:cNvPr>
          <p:cNvSpPr txBox="1">
            <a:spLocks/>
          </p:cNvSpPr>
          <p:nvPr/>
        </p:nvSpPr>
        <p:spPr>
          <a:xfrm>
            <a:off x="75554" y="5145742"/>
            <a:ext cx="1101495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Novelty)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1482228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B17DDE68-9FEE-2FEE-5434-F91EBA92A53B}"/>
              </a:ext>
            </a:extLst>
          </p:cNvPr>
          <p:cNvSpPr/>
          <p:nvPr/>
        </p:nvSpPr>
        <p:spPr>
          <a:xfrm rot="5400000">
            <a:off x="1903535" y="773982"/>
            <a:ext cx="308853" cy="29124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8530EB-1AD4-CA9C-5855-877D6E272EF0}"/>
              </a:ext>
            </a:extLst>
          </p:cNvPr>
          <p:cNvSpPr txBox="1">
            <a:spLocks/>
          </p:cNvSpPr>
          <p:nvPr/>
        </p:nvSpPr>
        <p:spPr>
          <a:xfrm>
            <a:off x="161367" y="3145901"/>
            <a:ext cx="6358541" cy="1515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b="0" dirty="0"/>
              <a:t> </a:t>
            </a:r>
            <a:r>
              <a:rPr lang="en-US" altLang="ko-KR" sz="2000" dirty="0"/>
              <a:t>conflict / </a:t>
            </a:r>
            <a:r>
              <a:rPr lang="en-US" altLang="ko-KR" sz="2000" b="0" strike="sngStrike" dirty="0"/>
              <a:t>Synergy</a:t>
            </a:r>
            <a:r>
              <a:rPr lang="ko-KR" altLang="en-US" sz="2000" dirty="0"/>
              <a:t> 의미</a:t>
            </a:r>
            <a:r>
              <a:rPr lang="ko-KR" altLang="en-US" sz="2000" b="0" dirty="0"/>
              <a:t> </a:t>
            </a:r>
            <a:r>
              <a:rPr lang="en-US" altLang="ko-KR" sz="2000" b="0" dirty="0">
                <a:sym typeface="Wingdings" pitchFamily="2" charset="2"/>
              </a:rPr>
              <a:t> </a:t>
            </a:r>
            <a:r>
              <a:rPr lang="ko-KR" altLang="en-US" sz="2000" b="0" dirty="0">
                <a:sym typeface="Wingdings" pitchFamily="2" charset="2"/>
              </a:rPr>
              <a:t>그것을 어떻게 반영</a:t>
            </a:r>
            <a:endParaRPr lang="en-US" altLang="ko-KR" sz="2000" b="0" dirty="0"/>
          </a:p>
          <a:p>
            <a:pPr marL="457200" indent="-457200">
              <a:buAutoNum type="arabicPeriod"/>
            </a:pPr>
            <a:r>
              <a:rPr lang="en-US" altLang="ko-KR" sz="2000" b="0" dirty="0"/>
              <a:t>Direct / indirect</a:t>
            </a:r>
          </a:p>
          <a:p>
            <a:pPr marL="457200" indent="-457200">
              <a:buAutoNum type="arabicPeriod"/>
            </a:pPr>
            <a:r>
              <a:rPr lang="ko-KR" altLang="en-US" sz="2000" b="0" dirty="0"/>
              <a:t>대안 추리는 방법</a:t>
            </a:r>
            <a:endParaRPr lang="en-US" altLang="ko-KR" sz="2000" b="0" dirty="0"/>
          </a:p>
          <a:p>
            <a:pPr marL="457200" indent="-457200">
              <a:buAutoNum type="arabicPeriod"/>
            </a:pPr>
            <a:r>
              <a:rPr lang="ko-KR" altLang="en-US" sz="2000" b="0" dirty="0"/>
              <a:t>전체 평가 </a:t>
            </a:r>
            <a:r>
              <a:rPr lang="en-US" altLang="ko-KR" sz="2000" b="0" dirty="0"/>
              <a:t>= </a:t>
            </a:r>
            <a:r>
              <a:rPr lang="ko-KR" altLang="en-US" sz="2000" b="0" dirty="0"/>
              <a:t>시너지 평가 </a:t>
            </a:r>
            <a:r>
              <a:rPr lang="en-US" altLang="ko-KR" sz="2000" b="0" dirty="0"/>
              <a:t>summation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BA0EC-67A3-7CBD-0135-9FB7112FF02C}"/>
              </a:ext>
            </a:extLst>
          </p:cNvPr>
          <p:cNvSpPr txBox="1"/>
          <p:nvPr/>
        </p:nvSpPr>
        <p:spPr>
          <a:xfrm>
            <a:off x="601757" y="2519991"/>
            <a:ext cx="36737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여기 부분 </a:t>
            </a:r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ko-Kore-KR" altLang="en-US" spc="-40" dirty="0">
                <a:latin typeface="+mn-ea"/>
              </a:rPr>
              <a:t>스토리 한번 만들어보자</a:t>
            </a:r>
            <a:r>
              <a:rPr kumimoji="1" lang="en-US" altLang="ko-Kore-KR" spc="-40" dirty="0">
                <a:latin typeface="+mn-ea"/>
              </a:rPr>
              <a:t>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7DAB5-1A7A-4A29-EE30-FFC45FBAA110}"/>
              </a:ext>
            </a:extLst>
          </p:cNvPr>
          <p:cNvSpPr txBox="1"/>
          <p:nvPr/>
        </p:nvSpPr>
        <p:spPr>
          <a:xfrm>
            <a:off x="5307106" y="2251165"/>
            <a:ext cx="24256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목적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conflict resolution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방법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전략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83F79-FC73-A21A-723A-B1777699D0F6}"/>
              </a:ext>
            </a:extLst>
          </p:cNvPr>
          <p:cNvSpPr txBox="1"/>
          <p:nvPr/>
        </p:nvSpPr>
        <p:spPr>
          <a:xfrm>
            <a:off x="256615" y="741147"/>
            <a:ext cx="37257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Quality Function Deployment (HOQ)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B7DB-34D6-C055-AB54-CBEAE3418F15}"/>
              </a:ext>
            </a:extLst>
          </p:cNvPr>
          <p:cNvSpPr txBox="1"/>
          <p:nvPr/>
        </p:nvSpPr>
        <p:spPr>
          <a:xfrm>
            <a:off x="6848993" y="212646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52042-32BC-4E21-288E-A470E8ADF40E}"/>
              </a:ext>
            </a:extLst>
          </p:cNvPr>
          <p:cNvSpPr txBox="1"/>
          <p:nvPr/>
        </p:nvSpPr>
        <p:spPr>
          <a:xfrm>
            <a:off x="1100751" y="5653631"/>
            <a:ext cx="45327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Change propagation (intermediate variables)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C5153-B3FA-E2BF-2C5C-D72FD5226C35}"/>
              </a:ext>
            </a:extLst>
          </p:cNvPr>
          <p:cNvSpPr txBox="1"/>
          <p:nvPr/>
        </p:nvSpPr>
        <p:spPr>
          <a:xfrm>
            <a:off x="5726541" y="5702464"/>
            <a:ext cx="30610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 Conflict resolution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이 되나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23F1C-75C8-0BE4-F379-ACCE87B96AFD}"/>
              </a:ext>
            </a:extLst>
          </p:cNvPr>
          <p:cNvSpPr txBox="1"/>
          <p:nvPr/>
        </p:nvSpPr>
        <p:spPr>
          <a:xfrm>
            <a:off x="1100751" y="6071920"/>
            <a:ext cx="28078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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실제로 보니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n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ice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2CA22-012B-9F50-D7C5-D7701EFFA478}"/>
              </a:ext>
            </a:extLst>
          </p:cNvPr>
          <p:cNvSpPr txBox="1"/>
          <p:nvPr/>
        </p:nvSpPr>
        <p:spPr>
          <a:xfrm>
            <a:off x="4316030" y="6088426"/>
            <a:ext cx="3302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전략이 머냐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,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판단기준이 머냐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74555-B1C4-D209-4CFC-B3C6F92000B9}"/>
              </a:ext>
            </a:extLst>
          </p:cNvPr>
          <p:cNvSpPr txBox="1"/>
          <p:nvPr/>
        </p:nvSpPr>
        <p:spPr>
          <a:xfrm>
            <a:off x="1101933" y="5265539"/>
            <a:ext cx="4824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Conflict?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R</a:t>
            </a:r>
            <a:r>
              <a:rPr kumimoji="1" lang="en-US" altLang="ko-KR" spc="-40" dirty="0">
                <a:latin typeface="+mn-ea"/>
              </a:rPr>
              <a:t>esolve? Conflict resolution and result?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3F8FB-75E6-965B-718B-0334C5F92846}"/>
              </a:ext>
            </a:extLst>
          </p:cNvPr>
          <p:cNvSpPr txBox="1"/>
          <p:nvPr/>
        </p:nvSpPr>
        <p:spPr>
          <a:xfrm>
            <a:off x="5773800" y="3329792"/>
            <a:ext cx="1845057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>
                <a:sym typeface="Wingdings" pitchFamily="2" charset="2"/>
              </a:rPr>
              <a:t>의미 </a:t>
            </a:r>
            <a:r>
              <a:rPr lang="en-US" altLang="ko-KR" sz="2000" dirty="0">
                <a:sym typeface="Wingdings" pitchFamily="2" charset="2"/>
              </a:rPr>
              <a:t>o, </a:t>
            </a:r>
            <a:r>
              <a:rPr lang="ko-KR" altLang="en-US" sz="2000" dirty="0">
                <a:sym typeface="Wingdings" pitchFamily="2" charset="2"/>
              </a:rPr>
              <a:t>반영 </a:t>
            </a:r>
            <a:r>
              <a:rPr lang="en-US" altLang="ko-KR" sz="2000" dirty="0">
                <a:sym typeface="Wingdings" pitchFamily="2" charset="2"/>
              </a:rPr>
              <a:t>x)</a:t>
            </a:r>
          </a:p>
          <a:p>
            <a:pPr algn="ctr"/>
            <a:r>
              <a:rPr lang="en-US" altLang="ko-KR" sz="2000" dirty="0"/>
              <a:t> (o)</a:t>
            </a:r>
          </a:p>
          <a:p>
            <a:pPr algn="ctr"/>
            <a:r>
              <a:rPr lang="en-US" altLang="ko-KR" sz="2000" dirty="0"/>
              <a:t>(direct o , indirect x)</a:t>
            </a:r>
          </a:p>
          <a:p>
            <a:pPr algn="ctr"/>
            <a:r>
              <a:rPr lang="en-US" altLang="ko-KR" sz="2000" dirty="0"/>
              <a:t>(x)</a:t>
            </a:r>
            <a:endParaRPr kumimoji="1" lang="en-US" altLang="ko-Kore-KR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26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CE85A-F175-A69B-831D-8B70F4F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76DDA-6587-6775-256F-B693EA27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B1CF-E0C2-A9B7-D6CC-FAABEA81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5" y="84342"/>
            <a:ext cx="34290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3DB85-00B4-6392-3B43-C727543BC83B}"/>
              </a:ext>
            </a:extLst>
          </p:cNvPr>
          <p:cNvSpPr txBox="1"/>
          <p:nvPr/>
        </p:nvSpPr>
        <p:spPr>
          <a:xfrm>
            <a:off x="4939584" y="2152730"/>
            <a:ext cx="3845796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상충관계 </a:t>
            </a:r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상충되는 정도의 차이</a:t>
            </a:r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그것을 해결하기 위한 일종의 </a:t>
            </a:r>
            <a:r>
              <a:rPr kumimoji="1" lang="en-US" altLang="ko-Kore-KR" spc="-40" dirty="0">
                <a:latin typeface="+mn-ea"/>
              </a:rPr>
              <a:t>Effort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추가 </a:t>
            </a:r>
            <a:r>
              <a:rPr kumimoji="1" lang="en-US" altLang="ko-Kore-KR" spc="-40" dirty="0">
                <a:latin typeface="+mn-ea"/>
              </a:rPr>
              <a:t>i</a:t>
            </a:r>
            <a:r>
              <a:rPr kumimoji="1" lang="en-US" altLang="ko-KR" spc="-40" dirty="0">
                <a:latin typeface="+mn-ea"/>
              </a:rPr>
              <a:t>teration </a:t>
            </a:r>
          </a:p>
          <a:p>
            <a:pPr marL="285750" indent="-285750">
              <a:buFontTx/>
              <a:buChar char="-"/>
            </a:pP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등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80C6-E3EB-4BFD-24C5-EC5AE47F9C33}"/>
              </a:ext>
            </a:extLst>
          </p:cNvPr>
          <p:cNvSpPr txBox="1"/>
          <p:nvPr/>
        </p:nvSpPr>
        <p:spPr>
          <a:xfrm>
            <a:off x="4939586" y="726599"/>
            <a:ext cx="302935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r>
              <a:rPr kumimoji="1" lang="ko-Kore-KR" altLang="en-US" spc="-40" dirty="0">
                <a:latin typeface="+mn-ea"/>
              </a:rPr>
              <a:t>을 </a:t>
            </a:r>
            <a:r>
              <a:rPr kumimoji="1" lang="en-US" altLang="ko-Kore-KR" spc="-40" dirty="0">
                <a:latin typeface="+mn-ea"/>
              </a:rPr>
              <a:t>measure (impact)</a:t>
            </a:r>
          </a:p>
          <a:p>
            <a:pPr algn="l"/>
            <a:r>
              <a:rPr kumimoji="1" lang="en-US" altLang="ko-KR" spc="-40" dirty="0">
                <a:latin typeface="+mn-ea"/>
              </a:rPr>
              <a:t>[conflict</a:t>
            </a:r>
            <a:r>
              <a:rPr kumimoji="1" lang="ko-KR" altLang="en-US" spc="-40" dirty="0">
                <a:latin typeface="+mn-ea"/>
              </a:rPr>
              <a:t>을 어떻게 바라보는가</a:t>
            </a:r>
            <a:r>
              <a:rPr kumimoji="1" lang="en-US" altLang="ko-KR" spc="-40" dirty="0">
                <a:latin typeface="+mn-ea"/>
              </a:rPr>
              <a:t>]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Initiate / process </a:t>
            </a:r>
            <a:r>
              <a:rPr kumimoji="1" lang="ko-Kore-KR" altLang="en-US" spc="-40" dirty="0">
                <a:latin typeface="+mn-ea"/>
              </a:rPr>
              <a:t>상에서의</a:t>
            </a:r>
          </a:p>
        </p:txBody>
      </p:sp>
    </p:spTree>
    <p:extLst>
      <p:ext uri="{BB962C8B-B14F-4D97-AF65-F5344CB8AC3E}">
        <p14:creationId xmlns:p14="http://schemas.microsoft.com/office/powerpoint/2010/main" val="3826483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194383" y="2069749"/>
            <a:ext cx="309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Direct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A4A5C7-C6EA-07F1-39E9-9B4063961355}"/>
              </a:ext>
            </a:extLst>
          </p:cNvPr>
          <p:cNvSpPr txBox="1"/>
          <p:nvPr/>
        </p:nvSpPr>
        <p:spPr>
          <a:xfrm>
            <a:off x="10534150" y="1440461"/>
            <a:ext cx="7411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A7D2BA-2FAA-3182-91DD-732419A5E865}"/>
              </a:ext>
            </a:extLst>
          </p:cNvPr>
          <p:cNvSpPr txBox="1"/>
          <p:nvPr/>
        </p:nvSpPr>
        <p:spPr>
          <a:xfrm>
            <a:off x="10711003" y="2224104"/>
            <a:ext cx="8088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BB drop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BF821F-F66C-CF96-3FE8-2E603D97BAC3}"/>
              </a:ext>
            </a:extLst>
          </p:cNvPr>
          <p:cNvSpPr txBox="1"/>
          <p:nvPr/>
        </p:nvSpPr>
        <p:spPr>
          <a:xfrm>
            <a:off x="10534150" y="3152001"/>
            <a:ext cx="11089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Chain stay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788483" y="4851220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797657" y="5607037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   </a:t>
            </a:r>
            <a:r>
              <a:rPr kumimoji="1" lang="en-US" altLang="ko-Kore-KR" sz="1600" i="1" spc="-40" dirty="0">
                <a:latin typeface="+mn-ea"/>
              </a:rPr>
              <a:t>Trail length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5947634" y="3230111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CF54A62-E450-222C-B655-FC7B2FA8F5B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1782580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2E4B766C-AE54-6F2A-3647-A14AC75B6513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1302752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4886341-2B77-A5DD-8D14-0C24FAECEBE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319215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755E355-AB85-C174-51F1-C89E0CEAB237}"/>
              </a:ext>
            </a:extLst>
          </p:cNvPr>
          <p:cNvCxnSpPr>
            <a:cxnSpLocks/>
          </p:cNvCxnSpPr>
          <p:nvPr/>
        </p:nvCxnSpPr>
        <p:spPr>
          <a:xfrm flipV="1">
            <a:off x="1939589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0E7FC2DC-5725-9F3D-BE41-3FCF1C8CF249}"/>
              </a:ext>
            </a:extLst>
          </p:cNvPr>
          <p:cNvSpPr/>
          <p:nvPr/>
        </p:nvSpPr>
        <p:spPr>
          <a:xfrm>
            <a:off x="2371737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0FBC36D-6B39-DC5D-3D74-7E374A10A44D}"/>
              </a:ext>
            </a:extLst>
          </p:cNvPr>
          <p:cNvSpPr/>
          <p:nvPr/>
        </p:nvSpPr>
        <p:spPr>
          <a:xfrm>
            <a:off x="8735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E9C777D-309B-2330-783F-6290A9587BDE}"/>
              </a:ext>
            </a:extLst>
          </p:cNvPr>
          <p:cNvSpPr/>
          <p:nvPr/>
        </p:nvSpPr>
        <p:spPr>
          <a:xfrm>
            <a:off x="11842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DD3AB42-0659-06BD-87AC-3AAD15767AA9}"/>
              </a:ext>
            </a:extLst>
          </p:cNvPr>
          <p:cNvCxnSpPr>
            <a:cxnSpLocks/>
            <a:stCxn id="132" idx="2"/>
            <a:endCxn id="134" idx="6"/>
          </p:cNvCxnSpPr>
          <p:nvPr/>
        </p:nvCxnSpPr>
        <p:spPr>
          <a:xfrm flipH="1">
            <a:off x="1323086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934FA726-6531-7BFB-58DC-E3388B66C99F}"/>
              </a:ext>
            </a:extLst>
          </p:cNvPr>
          <p:cNvSpPr/>
          <p:nvPr/>
        </p:nvSpPr>
        <p:spPr>
          <a:xfrm>
            <a:off x="36399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06C772-956A-6D45-A5B6-5CA367F46CD7}"/>
              </a:ext>
            </a:extLst>
          </p:cNvPr>
          <p:cNvSpPr/>
          <p:nvPr/>
        </p:nvSpPr>
        <p:spPr>
          <a:xfrm>
            <a:off x="39506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640B66-D743-898D-5627-F7F7898C435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2645493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63ADDEBE-0A1F-60B6-8D5D-F6FB7DD27B37}"/>
              </a:ext>
            </a:extLst>
          </p:cNvPr>
          <p:cNvCxnSpPr>
            <a:cxnSpLocks/>
          </p:cNvCxnSpPr>
          <p:nvPr/>
        </p:nvCxnSpPr>
        <p:spPr>
          <a:xfrm>
            <a:off x="1608016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FBF0E34-DFDE-97BE-E8F3-661E0D87F6D5}"/>
              </a:ext>
            </a:extLst>
          </p:cNvPr>
          <p:cNvCxnSpPr>
            <a:cxnSpLocks/>
          </p:cNvCxnSpPr>
          <p:nvPr/>
        </p:nvCxnSpPr>
        <p:spPr>
          <a:xfrm>
            <a:off x="2976316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4392F534-4234-4760-6F52-4A371165F0D6}"/>
              </a:ext>
            </a:extLst>
          </p:cNvPr>
          <p:cNvCxnSpPr>
            <a:cxnSpLocks/>
          </p:cNvCxnSpPr>
          <p:nvPr/>
        </p:nvCxnSpPr>
        <p:spPr>
          <a:xfrm flipH="1">
            <a:off x="2526565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6A6979EE-399A-1D73-D7AB-AAD4F6B9C8B6}"/>
              </a:ext>
            </a:extLst>
          </p:cNvPr>
          <p:cNvCxnSpPr>
            <a:cxnSpLocks/>
          </p:cNvCxnSpPr>
          <p:nvPr/>
        </p:nvCxnSpPr>
        <p:spPr>
          <a:xfrm>
            <a:off x="2457450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A95943C8-BFB9-EB59-A2A1-2236C017C608}"/>
              </a:ext>
            </a:extLst>
          </p:cNvPr>
          <p:cNvCxnSpPr>
            <a:cxnSpLocks/>
          </p:cNvCxnSpPr>
          <p:nvPr/>
        </p:nvCxnSpPr>
        <p:spPr>
          <a:xfrm>
            <a:off x="2443635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042515FF-C18D-58CB-744C-9AC260659984}"/>
              </a:ext>
            </a:extLst>
          </p:cNvPr>
          <p:cNvSpPr/>
          <p:nvPr/>
        </p:nvSpPr>
        <p:spPr>
          <a:xfrm>
            <a:off x="926753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6E4EBF8-CE45-B8FA-B146-6A91107A0E90}"/>
              </a:ext>
            </a:extLst>
          </p:cNvPr>
          <p:cNvSpPr/>
          <p:nvPr/>
        </p:nvSpPr>
        <p:spPr>
          <a:xfrm>
            <a:off x="3688186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오른쪽 대괄호[R] 120">
            <a:extLst>
              <a:ext uri="{FF2B5EF4-FFF2-40B4-BE49-F238E27FC236}">
                <a16:creationId xmlns:a16="http://schemas.microsoft.com/office/drawing/2014/main" id="{48F5AC28-C56B-7A17-1C2B-88F3045FA49D}"/>
              </a:ext>
            </a:extLst>
          </p:cNvPr>
          <p:cNvSpPr/>
          <p:nvPr/>
        </p:nvSpPr>
        <p:spPr>
          <a:xfrm>
            <a:off x="2703529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743BE3-CB79-B1F6-F0B0-433FF98A8254}"/>
              </a:ext>
            </a:extLst>
          </p:cNvPr>
          <p:cNvSpPr txBox="1"/>
          <p:nvPr/>
        </p:nvSpPr>
        <p:spPr>
          <a:xfrm>
            <a:off x="3291213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8ED9480B-02A5-E2FB-07C3-D2B788573D3E}"/>
              </a:ext>
            </a:extLst>
          </p:cNvPr>
          <p:cNvCxnSpPr>
            <a:cxnSpLocks/>
            <a:stCxn id="112" idx="0"/>
            <a:endCxn id="110" idx="1"/>
          </p:cNvCxnSpPr>
          <p:nvPr/>
        </p:nvCxnSpPr>
        <p:spPr>
          <a:xfrm rot="16200000" flipV="1">
            <a:off x="3270349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17D860C-2628-2EA2-D21C-98DF8F4AB176}"/>
              </a:ext>
            </a:extLst>
          </p:cNvPr>
          <p:cNvSpPr txBox="1"/>
          <p:nvPr/>
        </p:nvSpPr>
        <p:spPr>
          <a:xfrm flipH="1">
            <a:off x="3602938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F8EFF1-0E04-EE4B-190E-8477042F3FCF}"/>
              </a:ext>
            </a:extLst>
          </p:cNvPr>
          <p:cNvSpPr txBox="1"/>
          <p:nvPr/>
        </p:nvSpPr>
        <p:spPr>
          <a:xfrm flipH="1">
            <a:off x="3364194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A6342-3D38-E362-55B2-B56516ACDDD2}"/>
              </a:ext>
            </a:extLst>
          </p:cNvPr>
          <p:cNvSpPr txBox="1"/>
          <p:nvPr/>
        </p:nvSpPr>
        <p:spPr>
          <a:xfrm flipH="1">
            <a:off x="1777342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AF620B-C3E3-3401-DD5B-FF57D9347989}"/>
              </a:ext>
            </a:extLst>
          </p:cNvPr>
          <p:cNvSpPr txBox="1"/>
          <p:nvPr/>
        </p:nvSpPr>
        <p:spPr>
          <a:xfrm flipH="1">
            <a:off x="2083827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9AD3A3-B426-D8FB-A7F0-BFFA2E7FFC6A}"/>
              </a:ext>
            </a:extLst>
          </p:cNvPr>
          <p:cNvSpPr txBox="1"/>
          <p:nvPr/>
        </p:nvSpPr>
        <p:spPr>
          <a:xfrm flipH="1">
            <a:off x="2975751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87D7-842A-0155-5047-9198A7D442FA}"/>
              </a:ext>
            </a:extLst>
          </p:cNvPr>
          <p:cNvSpPr txBox="1"/>
          <p:nvPr/>
        </p:nvSpPr>
        <p:spPr>
          <a:xfrm flipH="1">
            <a:off x="2494048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3639942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54601E-974A-991F-3B3C-AB2E7F7B6DA0}"/>
              </a:ext>
            </a:extLst>
          </p:cNvPr>
          <p:cNvSpPr txBox="1"/>
          <p:nvPr/>
        </p:nvSpPr>
        <p:spPr>
          <a:xfrm>
            <a:off x="886830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5AB87C0-2641-B480-6AAB-4915AD400E84}"/>
              </a:ext>
            </a:extLst>
          </p:cNvPr>
          <p:cNvGrpSpPr/>
          <p:nvPr/>
        </p:nvGrpSpPr>
        <p:grpSpPr>
          <a:xfrm>
            <a:off x="6306375" y="596282"/>
            <a:ext cx="2751218" cy="2711266"/>
            <a:chOff x="6233435" y="477176"/>
            <a:chExt cx="2751218" cy="271126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12136F-CD5B-F30E-D3CD-5B0F15E6130F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57E52D-45F7-75C5-9D96-90019504A4DE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A58DFC-19FC-40C7-66BF-2BBCD6F036F4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74FB73-C374-6ECE-885A-AFB2D8C66763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3BE48D3C-52F3-F6F3-3A2C-DB0A2F55D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4B160C8A-7F2C-2A05-A5B3-3CF2C4D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3C2EEB32-1087-9654-7510-03D11838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5CCC7E73-64C1-B2D2-408D-3DBA3B3E0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AAE7ED95-8595-E2D9-169E-545543E00F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30972A59-1CCB-D4B4-818C-EA027DE66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EEDAA8-F6BF-19FF-372C-12473D3EAA84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E73B989-4938-890C-CD38-7C11C6C5DC3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66" name="오른쪽 대괄호[R] 165">
            <a:extLst>
              <a:ext uri="{FF2B5EF4-FFF2-40B4-BE49-F238E27FC236}">
                <a16:creationId xmlns:a16="http://schemas.microsoft.com/office/drawing/2014/main" id="{F1BB97BE-D713-3D3A-F995-0AA5C0E2F913}"/>
              </a:ext>
            </a:extLst>
          </p:cNvPr>
          <p:cNvSpPr/>
          <p:nvPr/>
        </p:nvSpPr>
        <p:spPr>
          <a:xfrm rot="5400000">
            <a:off x="2584631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89F164D1-5F9E-58DA-96F6-497D9684F093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rot="10800000" flipH="1" flipV="1">
            <a:off x="2792084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C10DE556-827F-D5D5-ABD7-26CA162406BC}"/>
              </a:ext>
            </a:extLst>
          </p:cNvPr>
          <p:cNvCxnSpPr>
            <a:cxnSpLocks/>
            <a:stCxn id="166" idx="2"/>
            <a:endCxn id="108" idx="0"/>
          </p:cNvCxnSpPr>
          <p:nvPr/>
        </p:nvCxnSpPr>
        <p:spPr>
          <a:xfrm rot="16200000" flipH="1" flipV="1">
            <a:off x="2136810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4E712E9B-D867-C181-804F-9BB92CD738EB}"/>
              </a:ext>
            </a:extLst>
          </p:cNvPr>
          <p:cNvSpPr txBox="1"/>
          <p:nvPr/>
        </p:nvSpPr>
        <p:spPr>
          <a:xfrm>
            <a:off x="6036914" y="865935"/>
            <a:ext cx="894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}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E9E37-FF8A-DA3B-9D4F-8C9306236D26}"/>
              </a:ext>
            </a:extLst>
          </p:cNvPr>
          <p:cNvSpPr txBox="1"/>
          <p:nvPr/>
        </p:nvSpPr>
        <p:spPr>
          <a:xfrm>
            <a:off x="4478683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1D7FA5-0478-BF1C-F577-0ED771EC97DF}"/>
              </a:ext>
            </a:extLst>
          </p:cNvPr>
          <p:cNvSpPr txBox="1"/>
          <p:nvPr/>
        </p:nvSpPr>
        <p:spPr>
          <a:xfrm>
            <a:off x="2314015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4" name="오른쪽 중괄호[R] 193">
            <a:extLst>
              <a:ext uri="{FF2B5EF4-FFF2-40B4-BE49-F238E27FC236}">
                <a16:creationId xmlns:a16="http://schemas.microsoft.com/office/drawing/2014/main" id="{18F0DEC5-A640-EB26-365C-D50F8BAE286B}"/>
              </a:ext>
            </a:extLst>
          </p:cNvPr>
          <p:cNvSpPr/>
          <p:nvPr/>
        </p:nvSpPr>
        <p:spPr>
          <a:xfrm rot="5400000">
            <a:off x="3280910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989090" y="4958490"/>
            <a:ext cx="26834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Indirect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0" y="3801430"/>
            <a:ext cx="891799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641131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2EE43C2-66EF-27F4-EC7F-118AFD846F4A}"/>
              </a:ext>
            </a:extLst>
          </p:cNvPr>
          <p:cNvSpPr txBox="1"/>
          <p:nvPr/>
        </p:nvSpPr>
        <p:spPr>
          <a:xfrm>
            <a:off x="856917" y="3972691"/>
            <a:ext cx="20105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Redesign alternative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2196DBC-A268-872A-3FAC-104689017B67}"/>
              </a:ext>
            </a:extLst>
          </p:cNvPr>
          <p:cNvSpPr txBox="1"/>
          <p:nvPr/>
        </p:nvSpPr>
        <p:spPr>
          <a:xfrm>
            <a:off x="3506837" y="3972691"/>
            <a:ext cx="17751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parameters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B7C92B7-B46A-0170-BAD3-E3BDFA19CCF0}"/>
              </a:ext>
            </a:extLst>
          </p:cNvPr>
          <p:cNvSpPr txBox="1"/>
          <p:nvPr/>
        </p:nvSpPr>
        <p:spPr>
          <a:xfrm>
            <a:off x="6243468" y="3978874"/>
            <a:ext cx="14700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propagated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373731" y="4632947"/>
            <a:ext cx="2035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Chain stay length↓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364194" y="5607037"/>
            <a:ext cx="20455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wheel size↑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373732" y="5069492"/>
            <a:ext cx="2035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Bottom tube length↓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452A60-109C-EFD7-F764-95D0DFE811C9}"/>
              </a:ext>
            </a:extLst>
          </p:cNvPr>
          <p:cNvSpPr txBox="1"/>
          <p:nvPr/>
        </p:nvSpPr>
        <p:spPr>
          <a:xfrm>
            <a:off x="10505175" y="5750412"/>
            <a:ext cx="1605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상충관계 </a:t>
            </a:r>
            <a:r>
              <a:rPr kumimoji="1" lang="en-US" altLang="ko-Kore-KR" sz="1600" spc="-40" dirty="0">
                <a:latin typeface="+mn-ea"/>
              </a:rPr>
              <a:t>B-1, G-2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75" name="직선 연결선[R] 274">
            <a:extLst>
              <a:ext uri="{FF2B5EF4-FFF2-40B4-BE49-F238E27FC236}">
                <a16:creationId xmlns:a16="http://schemas.microsoft.com/office/drawing/2014/main" id="{92A9EA40-D918-0577-4FE5-CAEF0B21F2E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D63333B4-5A52-C4FE-AB63-70FB7D9FDB63}"/>
              </a:ext>
            </a:extLst>
          </p:cNvPr>
          <p:cNvCxnSpPr>
            <a:cxnSpLocks/>
            <a:endCxn id="281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[R] 276">
            <a:extLst>
              <a:ext uri="{FF2B5EF4-FFF2-40B4-BE49-F238E27FC236}">
                <a16:creationId xmlns:a16="http://schemas.microsoft.com/office/drawing/2014/main" id="{83A2200D-7B74-9BA9-EDBA-D3D0F0EEF35E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[R] 277">
            <a:extLst>
              <a:ext uri="{FF2B5EF4-FFF2-40B4-BE49-F238E27FC236}">
                <a16:creationId xmlns:a16="http://schemas.microsoft.com/office/drawing/2014/main" id="{C3DEAC98-7F4D-8F20-82B7-80B530A71217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5C62DD15-7DD3-2750-BCDA-52BEC87FF691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7BE83A5-160B-4658-4A2A-DEB31E7CB8EF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1F790C24-4864-C44C-9496-8D84D2DDAB0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3994FA79-DA59-BC74-A257-1CFC3CD45822}"/>
              </a:ext>
            </a:extLst>
          </p:cNvPr>
          <p:cNvCxnSpPr>
            <a:cxnSpLocks/>
            <a:stCxn id="279" idx="2"/>
            <a:endCxn id="281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C8DC7446-B79F-7167-A75E-B64BC9AE53BD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6C248C9-DDBD-BB44-1C46-7D3F521B5DCF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5" name="직선 연결선[R] 284">
            <a:extLst>
              <a:ext uri="{FF2B5EF4-FFF2-40B4-BE49-F238E27FC236}">
                <a16:creationId xmlns:a16="http://schemas.microsoft.com/office/drawing/2014/main" id="{77B47692-A702-C74C-1B4D-652D03C821E3}"/>
              </a:ext>
            </a:extLst>
          </p:cNvPr>
          <p:cNvCxnSpPr>
            <a:cxnSpLocks/>
            <a:endCxn id="279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[R] 285">
            <a:extLst>
              <a:ext uri="{FF2B5EF4-FFF2-40B4-BE49-F238E27FC236}">
                <a16:creationId xmlns:a16="http://schemas.microsoft.com/office/drawing/2014/main" id="{414D09FD-1E44-9826-B5F7-03E1992F717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[R] 286">
            <a:extLst>
              <a:ext uri="{FF2B5EF4-FFF2-40B4-BE49-F238E27FC236}">
                <a16:creationId xmlns:a16="http://schemas.microsoft.com/office/drawing/2014/main" id="{73FE762D-93E0-9A1F-5336-FF9C7DFA760C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[R] 287">
            <a:extLst>
              <a:ext uri="{FF2B5EF4-FFF2-40B4-BE49-F238E27FC236}">
                <a16:creationId xmlns:a16="http://schemas.microsoft.com/office/drawing/2014/main" id="{492367E9-29B8-13C0-9C04-21FAD997AAD5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[R] 288">
            <a:extLst>
              <a:ext uri="{FF2B5EF4-FFF2-40B4-BE49-F238E27FC236}">
                <a16:creationId xmlns:a16="http://schemas.microsoft.com/office/drawing/2014/main" id="{C4B35B03-6116-E7BC-79F5-10099F68EC7E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[R] 289">
            <a:extLst>
              <a:ext uri="{FF2B5EF4-FFF2-40B4-BE49-F238E27FC236}">
                <a16:creationId xmlns:a16="http://schemas.microsoft.com/office/drawing/2014/main" id="{CC8F46E5-A64D-B17B-40EA-EEB5385A7230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5EDE419A-4B83-8E45-782F-0C855CF277AB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5FDD4C7-26AC-4B45-FFF3-B0E353526FD9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3" name="직선 연결선[R] 292">
            <a:extLst>
              <a:ext uri="{FF2B5EF4-FFF2-40B4-BE49-F238E27FC236}">
                <a16:creationId xmlns:a16="http://schemas.microsoft.com/office/drawing/2014/main" id="{114C465A-F924-641C-A02B-A24ED203F7BF}"/>
              </a:ext>
            </a:extLst>
          </p:cNvPr>
          <p:cNvCxnSpPr>
            <a:cxnSpLocks/>
            <a:endCxn id="284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호 293">
            <a:extLst>
              <a:ext uri="{FF2B5EF4-FFF2-40B4-BE49-F238E27FC236}">
                <a16:creationId xmlns:a16="http://schemas.microsoft.com/office/drawing/2014/main" id="{C48EC55E-0A4C-60CC-B0A8-274285EF0975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5" name="직선 연결선[R] 294">
            <a:extLst>
              <a:ext uri="{FF2B5EF4-FFF2-40B4-BE49-F238E27FC236}">
                <a16:creationId xmlns:a16="http://schemas.microsoft.com/office/drawing/2014/main" id="{D221C86E-9381-29D3-AD87-23941F9D3685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[R] 295">
            <a:extLst>
              <a:ext uri="{FF2B5EF4-FFF2-40B4-BE49-F238E27FC236}">
                <a16:creationId xmlns:a16="http://schemas.microsoft.com/office/drawing/2014/main" id="{A058E237-2A06-A27D-A159-0AD93BE622C0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A4411F6D-2C7D-6CEB-BDA7-ED4491701FBF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[R] 297">
            <a:extLst>
              <a:ext uri="{FF2B5EF4-FFF2-40B4-BE49-F238E27FC236}">
                <a16:creationId xmlns:a16="http://schemas.microsoft.com/office/drawing/2014/main" id="{9B8809BF-D1C3-CADE-087D-53B8FB44AA2C}"/>
              </a:ext>
            </a:extLst>
          </p:cNvPr>
          <p:cNvCxnSpPr>
            <a:cxnSpLocks/>
            <a:endCxn id="303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연결선[R] 298">
            <a:extLst>
              <a:ext uri="{FF2B5EF4-FFF2-40B4-BE49-F238E27FC236}">
                <a16:creationId xmlns:a16="http://schemas.microsoft.com/office/drawing/2014/main" id="{73D39A27-627B-4CA7-FD12-F26E029D4D48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FB529D1C-DC7D-1BC9-6B62-27702194FD2E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타원 300">
            <a:extLst>
              <a:ext uri="{FF2B5EF4-FFF2-40B4-BE49-F238E27FC236}">
                <a16:creationId xmlns:a16="http://schemas.microsoft.com/office/drawing/2014/main" id="{8D4F6ACB-E831-542E-108B-B800065B0AFF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91CC10F6-81A7-BE37-409A-C21CBAA2984C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FBAFEBE-0A69-3E01-31C6-290A00D730C6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4" name="직선 연결선[R] 303">
            <a:extLst>
              <a:ext uri="{FF2B5EF4-FFF2-40B4-BE49-F238E27FC236}">
                <a16:creationId xmlns:a16="http://schemas.microsoft.com/office/drawing/2014/main" id="{828A243B-4323-DFCB-8850-7577D32C629C}"/>
              </a:ext>
            </a:extLst>
          </p:cNvPr>
          <p:cNvCxnSpPr>
            <a:cxnSpLocks/>
            <a:stCxn id="301" idx="2"/>
            <a:endCxn id="303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79F205DB-6AED-3CF8-F40D-86CD6EC69816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709CEBBB-CDB9-5716-871A-E09D40342947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7" name="직선 연결선[R] 306">
            <a:extLst>
              <a:ext uri="{FF2B5EF4-FFF2-40B4-BE49-F238E27FC236}">
                <a16:creationId xmlns:a16="http://schemas.microsoft.com/office/drawing/2014/main" id="{81AD1B5B-B999-C593-FDB9-F28091048DB6}"/>
              </a:ext>
            </a:extLst>
          </p:cNvPr>
          <p:cNvCxnSpPr>
            <a:cxnSpLocks/>
            <a:endCxn id="301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[R] 307">
            <a:extLst>
              <a:ext uri="{FF2B5EF4-FFF2-40B4-BE49-F238E27FC236}">
                <a16:creationId xmlns:a16="http://schemas.microsoft.com/office/drawing/2014/main" id="{36CDFE2B-AB80-E0F1-31CE-C0FBC1456696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연결선[R] 308">
            <a:extLst>
              <a:ext uri="{FF2B5EF4-FFF2-40B4-BE49-F238E27FC236}">
                <a16:creationId xmlns:a16="http://schemas.microsoft.com/office/drawing/2014/main" id="{072E3E29-B620-4F6F-7796-BC1044BD917E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[R] 309">
            <a:extLst>
              <a:ext uri="{FF2B5EF4-FFF2-40B4-BE49-F238E27FC236}">
                <a16:creationId xmlns:a16="http://schemas.microsoft.com/office/drawing/2014/main" id="{FA71689B-B9B0-7A8E-1363-022822D03FC6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[R] 310">
            <a:extLst>
              <a:ext uri="{FF2B5EF4-FFF2-40B4-BE49-F238E27FC236}">
                <a16:creationId xmlns:a16="http://schemas.microsoft.com/office/drawing/2014/main" id="{F0C76841-2C47-D258-3097-93886A724394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[R] 311">
            <a:extLst>
              <a:ext uri="{FF2B5EF4-FFF2-40B4-BE49-F238E27FC236}">
                <a16:creationId xmlns:a16="http://schemas.microsoft.com/office/drawing/2014/main" id="{808C80EA-8F1B-401F-D806-7B3C565DFCA1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F21BC735-254F-B0AB-EA11-39AF9DC8B565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FF0732A-595C-1107-E0CB-2E1930DA391E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5" name="직선 연결선[R] 314">
            <a:extLst>
              <a:ext uri="{FF2B5EF4-FFF2-40B4-BE49-F238E27FC236}">
                <a16:creationId xmlns:a16="http://schemas.microsoft.com/office/drawing/2014/main" id="{D229D999-AAE6-F1F0-10C9-D559758D0E9D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호 315">
            <a:extLst>
              <a:ext uri="{FF2B5EF4-FFF2-40B4-BE49-F238E27FC236}">
                <a16:creationId xmlns:a16="http://schemas.microsoft.com/office/drawing/2014/main" id="{58AAF19E-FCE4-CC18-5270-03221323790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연결선[R] 316">
            <a:extLst>
              <a:ext uri="{FF2B5EF4-FFF2-40B4-BE49-F238E27FC236}">
                <a16:creationId xmlns:a16="http://schemas.microsoft.com/office/drawing/2014/main" id="{72854807-7608-6EF9-166D-889C68323412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연결선[R] 317">
            <a:extLst>
              <a:ext uri="{FF2B5EF4-FFF2-40B4-BE49-F238E27FC236}">
                <a16:creationId xmlns:a16="http://schemas.microsoft.com/office/drawing/2014/main" id="{6ED411D7-A0EF-69E4-EE3C-BD5BDABA918C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직선 연결선[R] 318">
            <a:extLst>
              <a:ext uri="{FF2B5EF4-FFF2-40B4-BE49-F238E27FC236}">
                <a16:creationId xmlns:a16="http://schemas.microsoft.com/office/drawing/2014/main" id="{F9CFB1B3-F4B5-B724-05C4-C0B3F0409839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ACF712F0-8F37-FE37-B48D-731FCC9FB4E3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934F4A46-61B6-38EB-E5E4-2266D5E0BE85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48B4EF57-37C8-46AC-DCE2-1D0855BA57D2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39DC2A5B-0BF4-F355-78C7-26F85C5F41A4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069A183D-70FF-5465-DF0F-2FBC351513DA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40BBBEC2-B686-C7FC-9362-8D7A8C6875B4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27541165-4EE2-1C29-9138-7301A2B08C7A}"/>
                      </a:ext>
                    </a:extLst>
                  </p:cNvPr>
                  <p:cNvCxnSpPr>
                    <a:cxnSpLocks/>
                    <a:endCxn id="341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B8F86E30-2131-37E1-1151-F5A3919200A3}"/>
                      </a:ext>
                    </a:extLst>
                  </p:cNvPr>
                  <p:cNvCxnSpPr>
                    <a:cxnSpLocks/>
                    <a:endCxn id="343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[R] 338">
                    <a:extLst>
                      <a:ext uri="{FF2B5EF4-FFF2-40B4-BE49-F238E27FC236}">
                        <a16:creationId xmlns:a16="http://schemas.microsoft.com/office/drawing/2014/main" id="{D2B2A253-717B-C332-CE62-517A2D237622}"/>
                      </a:ext>
                    </a:extLst>
                  </p:cNvPr>
                  <p:cNvCxnSpPr>
                    <a:cxnSpLocks/>
                    <a:endCxn id="346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[R] 339">
                    <a:extLst>
                      <a:ext uri="{FF2B5EF4-FFF2-40B4-BE49-F238E27FC236}">
                        <a16:creationId xmlns:a16="http://schemas.microsoft.com/office/drawing/2014/main" id="{EAFCA443-18ED-537D-5389-665C9A9D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BB809A1C-A533-3631-D2F1-943EA0904BCD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0CFB660F-7B37-094F-5098-EDE31A9CA7A6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5FB29595-E8B0-AAEC-E8BC-66EFB432F51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4" name="직선 연결선[R] 343">
                    <a:extLst>
                      <a:ext uri="{FF2B5EF4-FFF2-40B4-BE49-F238E27FC236}">
                        <a16:creationId xmlns:a16="http://schemas.microsoft.com/office/drawing/2014/main" id="{DD4BAA0A-85C4-4780-FE23-D1D585DF18D7}"/>
                      </a:ext>
                    </a:extLst>
                  </p:cNvPr>
                  <p:cNvCxnSpPr>
                    <a:cxnSpLocks/>
                    <a:stCxn id="341" idx="2"/>
                    <a:endCxn id="343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EA88EBD8-0D1F-8EFF-566C-AFC0DA227FF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A41FA3C7-3772-E28D-07D6-324B30ECB9AA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7" name="직선 연결선[R] 346">
                    <a:extLst>
                      <a:ext uri="{FF2B5EF4-FFF2-40B4-BE49-F238E27FC236}">
                        <a16:creationId xmlns:a16="http://schemas.microsoft.com/office/drawing/2014/main" id="{7147535F-6EED-354D-EEEE-E124314A183F}"/>
                      </a:ext>
                    </a:extLst>
                  </p:cNvPr>
                  <p:cNvCxnSpPr>
                    <a:cxnSpLocks/>
                    <a:endCxn id="341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[R] 347">
                    <a:extLst>
                      <a:ext uri="{FF2B5EF4-FFF2-40B4-BE49-F238E27FC236}">
                        <a16:creationId xmlns:a16="http://schemas.microsoft.com/office/drawing/2014/main" id="{D81C9FEC-8854-73ED-BE6E-18F108510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[R] 348">
                    <a:extLst>
                      <a:ext uri="{FF2B5EF4-FFF2-40B4-BE49-F238E27FC236}">
                        <a16:creationId xmlns:a16="http://schemas.microsoft.com/office/drawing/2014/main" id="{579BB04D-1251-B9CC-07B4-2AAAE78E8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[R] 349">
                    <a:extLst>
                      <a:ext uri="{FF2B5EF4-FFF2-40B4-BE49-F238E27FC236}">
                        <a16:creationId xmlns:a16="http://schemas.microsoft.com/office/drawing/2014/main" id="{BF166CCB-2591-B488-6F53-3737B7504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[R] 350">
                    <a:extLst>
                      <a:ext uri="{FF2B5EF4-FFF2-40B4-BE49-F238E27FC236}">
                        <a16:creationId xmlns:a16="http://schemas.microsoft.com/office/drawing/2014/main" id="{8FECD13D-C6B0-6D7D-3ADC-236F8120F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[R] 351">
                    <a:extLst>
                      <a:ext uri="{FF2B5EF4-FFF2-40B4-BE49-F238E27FC236}">
                        <a16:creationId xmlns:a16="http://schemas.microsoft.com/office/drawing/2014/main" id="{0440275B-F2CD-1A5D-A00B-BE64E8EF8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451D1709-9EC1-C4A7-F4BB-CDD6C9EF3B11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BAE40792-FC41-73C4-E4D7-5AFBA1024221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334" name="직선 연결선[R] 333">
                  <a:extLst>
                    <a:ext uri="{FF2B5EF4-FFF2-40B4-BE49-F238E27FC236}">
                      <a16:creationId xmlns:a16="http://schemas.microsoft.com/office/drawing/2014/main" id="{05287B1A-4D60-9173-916C-40CE2E4F9537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호 334">
                  <a:extLst>
                    <a:ext uri="{FF2B5EF4-FFF2-40B4-BE49-F238E27FC236}">
                      <a16:creationId xmlns:a16="http://schemas.microsoft.com/office/drawing/2014/main" id="{FBF0C79B-E5D4-4176-0BB7-66F912B0ABB2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336" name="꺾인 연결선[E] 335">
                  <a:extLst>
                    <a:ext uri="{FF2B5EF4-FFF2-40B4-BE49-F238E27FC236}">
                      <a16:creationId xmlns:a16="http://schemas.microsoft.com/office/drawing/2014/main" id="{41585D28-9BF0-DA5D-7CFD-B4DD9C47AA1B}"/>
                    </a:ext>
                  </a:extLst>
                </p:cNvPr>
                <p:cNvCxnSpPr>
                  <a:cxnSpLocks/>
                  <a:stCxn id="327" idx="0"/>
                  <a:endCxn id="324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189C54B-90A2-8A06-20DF-8B0267724AF7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5AF9CE7-F87C-492E-69B6-0D23FE38D369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3896F14-D6F9-8C7F-774E-C6BA2DB7C1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80EC5F3-FB47-A84C-B5F2-DB5D5AA46899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47FD146-EBD3-5FDE-793C-38EE9E0844F7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A30A17E-0209-1F21-31F8-0592DE24D7F3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1B2B066-BFEA-26D0-E6CC-EF00DFC73BE5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B87663E-9997-132A-EC3A-C8D2FC0673A5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77F7764-A4F1-0725-DEA6-3A30141A48CD}"/>
              </a:ext>
            </a:extLst>
          </p:cNvPr>
          <p:cNvCxnSpPr>
            <a:cxnSpLocks/>
            <a:stCxn id="328" idx="0"/>
            <a:endCxn id="325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130F4-1C69-0675-94D7-5397A35111E3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7" name="꺾인 연결선[E] 356">
            <a:extLst>
              <a:ext uri="{FF2B5EF4-FFF2-40B4-BE49-F238E27FC236}">
                <a16:creationId xmlns:a16="http://schemas.microsoft.com/office/drawing/2014/main" id="{44A82287-502B-CDF1-813B-829BF82FF420}"/>
              </a:ext>
            </a:extLst>
          </p:cNvPr>
          <p:cNvCxnSpPr>
            <a:cxnSpLocks/>
            <a:stCxn id="356" idx="1"/>
            <a:endCxn id="331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F4684DC-728C-8E58-C4C8-DF5CAF94093A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9" name="꺾인 연결선[E] 358">
            <a:extLst>
              <a:ext uri="{FF2B5EF4-FFF2-40B4-BE49-F238E27FC236}">
                <a16:creationId xmlns:a16="http://schemas.microsoft.com/office/drawing/2014/main" id="{08F3C20C-EE84-B137-4DAC-4794748DF457}"/>
              </a:ext>
            </a:extLst>
          </p:cNvPr>
          <p:cNvCxnSpPr>
            <a:cxnSpLocks/>
            <a:stCxn id="358" idx="0"/>
            <a:endCxn id="341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7F420B7-63B1-6121-A5C3-1F3DBADA57F6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1" name="꺾인 연결선[E] 360">
            <a:extLst>
              <a:ext uri="{FF2B5EF4-FFF2-40B4-BE49-F238E27FC236}">
                <a16:creationId xmlns:a16="http://schemas.microsoft.com/office/drawing/2014/main" id="{D54C5F22-6D3D-C58B-6425-E6568B306F48}"/>
              </a:ext>
            </a:extLst>
          </p:cNvPr>
          <p:cNvCxnSpPr>
            <a:cxnSpLocks/>
            <a:stCxn id="360" idx="0"/>
            <a:endCxn id="329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079C9217-1386-01DA-7BA5-E82FB1CF9C83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3" name="꺾인 연결선[E] 362">
            <a:extLst>
              <a:ext uri="{FF2B5EF4-FFF2-40B4-BE49-F238E27FC236}">
                <a16:creationId xmlns:a16="http://schemas.microsoft.com/office/drawing/2014/main" id="{B39CDB84-502F-BEF0-B910-0494826BE9A3}"/>
              </a:ext>
            </a:extLst>
          </p:cNvPr>
          <p:cNvCxnSpPr>
            <a:cxnSpLocks/>
            <a:stCxn id="362" idx="1"/>
            <a:endCxn id="330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F75484CE-75B0-3302-83CF-3917A3BC9737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FBB45D-EAA5-36A3-61F2-18854C3BE0A5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9EE5FD73-DB7D-0EDD-31EE-3A07BA7074F9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266796A-1A4C-A5CC-D8B5-84BF7AF9E4BA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9F0D32C-2AB8-A39E-B1E8-2002894A42E1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6F246CE-F6F0-3CBE-DF54-9CB1F565CC89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A022AFE-6923-384C-0E26-B0AE8C4227BA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1D92A59-7359-9ACF-12E3-D541167ABD7B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3169971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5741669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6073636" y="5557228"/>
            <a:ext cx="187381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Head tube angle↓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Head tube angle↑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995306" y="4756058"/>
            <a:ext cx="378425" cy="2182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995306" y="4974331"/>
            <a:ext cx="378426" cy="2182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975748" y="5730148"/>
            <a:ext cx="3884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5409703" y="5192603"/>
            <a:ext cx="663933" cy="6108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>
            <a:off x="5409701" y="5730148"/>
            <a:ext cx="663935" cy="733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6F90E711-FE71-9334-E73A-22A918F2E824}"/>
              </a:ext>
            </a:extLst>
          </p:cNvPr>
          <p:cNvSpPr txBox="1"/>
          <p:nvPr/>
        </p:nvSpPr>
        <p:spPr>
          <a:xfrm flipH="1">
            <a:off x="1617468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6070772" y="4452836"/>
            <a:ext cx="1873809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Seat stay angle↑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Seat stay angle↓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5409702" y="4699058"/>
            <a:ext cx="661070" cy="57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5409701" y="4699058"/>
            <a:ext cx="661071" cy="10310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6070773" y="6232536"/>
            <a:ext cx="18738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wheel weight↑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5409701" y="5730148"/>
            <a:ext cx="661072" cy="6254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E9D3FBE6-9E2F-2150-D11A-8ECC312CFDED}"/>
              </a:ext>
            </a:extLst>
          </p:cNvPr>
          <p:cNvSpPr txBox="1"/>
          <p:nvPr/>
        </p:nvSpPr>
        <p:spPr>
          <a:xfrm flipH="1">
            <a:off x="2592779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6076503" y="5128143"/>
            <a:ext cx="18652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Top tube length↓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5409703" y="5192603"/>
            <a:ext cx="666800" cy="5865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오른쪽 중괄호[R] 491">
            <a:extLst>
              <a:ext uri="{FF2B5EF4-FFF2-40B4-BE49-F238E27FC236}">
                <a16:creationId xmlns:a16="http://schemas.microsoft.com/office/drawing/2014/main" id="{2DA13143-342C-3502-04B5-19380BB7BDD9}"/>
              </a:ext>
            </a:extLst>
          </p:cNvPr>
          <p:cNvSpPr/>
          <p:nvPr/>
        </p:nvSpPr>
        <p:spPr>
          <a:xfrm>
            <a:off x="8019883" y="4570003"/>
            <a:ext cx="96395" cy="3203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493" name="오른쪽 중괄호[R] 492">
            <a:extLst>
              <a:ext uri="{FF2B5EF4-FFF2-40B4-BE49-F238E27FC236}">
                <a16:creationId xmlns:a16="http://schemas.microsoft.com/office/drawing/2014/main" id="{B267ABD6-8FD9-E87C-2EF6-BF46BA97EF33}"/>
              </a:ext>
            </a:extLst>
          </p:cNvPr>
          <p:cNvSpPr/>
          <p:nvPr/>
        </p:nvSpPr>
        <p:spPr>
          <a:xfrm>
            <a:off x="8019883" y="5662682"/>
            <a:ext cx="96395" cy="3203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9BC6713A-3DD9-BF12-1AC3-286375BE5410}"/>
              </a:ext>
            </a:extLst>
          </p:cNvPr>
          <p:cNvSpPr txBox="1"/>
          <p:nvPr/>
        </p:nvSpPr>
        <p:spPr>
          <a:xfrm>
            <a:off x="8272804" y="4450823"/>
            <a:ext cx="7344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Conflict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G-1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AC23E07-C75F-985A-A3BA-9CC57E7413A3}"/>
              </a:ext>
            </a:extLst>
          </p:cNvPr>
          <p:cNvSpPr txBox="1"/>
          <p:nvPr/>
        </p:nvSpPr>
        <p:spPr>
          <a:xfrm>
            <a:off x="8272804" y="5551203"/>
            <a:ext cx="7344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Conflict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B-1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E8BE5737-3CBE-86EC-B85B-82EA64AFD013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8524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194383" y="2069749"/>
            <a:ext cx="309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Direct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A4A5C7-C6EA-07F1-39E9-9B4063961355}"/>
              </a:ext>
            </a:extLst>
          </p:cNvPr>
          <p:cNvSpPr txBox="1"/>
          <p:nvPr/>
        </p:nvSpPr>
        <p:spPr>
          <a:xfrm>
            <a:off x="10534150" y="1440461"/>
            <a:ext cx="7411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A7D2BA-2FAA-3182-91DD-732419A5E865}"/>
              </a:ext>
            </a:extLst>
          </p:cNvPr>
          <p:cNvSpPr txBox="1"/>
          <p:nvPr/>
        </p:nvSpPr>
        <p:spPr>
          <a:xfrm>
            <a:off x="10711003" y="2224104"/>
            <a:ext cx="8088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BB drop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BF821F-F66C-CF96-3FE8-2E603D97BAC3}"/>
              </a:ext>
            </a:extLst>
          </p:cNvPr>
          <p:cNvSpPr txBox="1"/>
          <p:nvPr/>
        </p:nvSpPr>
        <p:spPr>
          <a:xfrm>
            <a:off x="10534150" y="3152001"/>
            <a:ext cx="11089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Chain stay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788483" y="4826127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797657" y="5581944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  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5947634" y="3230111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CF54A62-E450-222C-B655-FC7B2FA8F5B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1782580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2E4B766C-AE54-6F2A-3647-A14AC75B6513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1302752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4886341-2B77-A5DD-8D14-0C24FAECEBE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319215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755E355-AB85-C174-51F1-C89E0CEAB237}"/>
              </a:ext>
            </a:extLst>
          </p:cNvPr>
          <p:cNvCxnSpPr>
            <a:cxnSpLocks/>
          </p:cNvCxnSpPr>
          <p:nvPr/>
        </p:nvCxnSpPr>
        <p:spPr>
          <a:xfrm flipV="1">
            <a:off x="1939589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0E7FC2DC-5725-9F3D-BE41-3FCF1C8CF249}"/>
              </a:ext>
            </a:extLst>
          </p:cNvPr>
          <p:cNvSpPr/>
          <p:nvPr/>
        </p:nvSpPr>
        <p:spPr>
          <a:xfrm>
            <a:off x="2371737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0FBC36D-6B39-DC5D-3D74-7E374A10A44D}"/>
              </a:ext>
            </a:extLst>
          </p:cNvPr>
          <p:cNvSpPr/>
          <p:nvPr/>
        </p:nvSpPr>
        <p:spPr>
          <a:xfrm>
            <a:off x="8735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E9C777D-309B-2330-783F-6290A9587BDE}"/>
              </a:ext>
            </a:extLst>
          </p:cNvPr>
          <p:cNvSpPr/>
          <p:nvPr/>
        </p:nvSpPr>
        <p:spPr>
          <a:xfrm>
            <a:off x="11842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DD3AB42-0659-06BD-87AC-3AAD15767AA9}"/>
              </a:ext>
            </a:extLst>
          </p:cNvPr>
          <p:cNvCxnSpPr>
            <a:cxnSpLocks/>
            <a:stCxn id="132" idx="2"/>
            <a:endCxn id="134" idx="6"/>
          </p:cNvCxnSpPr>
          <p:nvPr/>
        </p:nvCxnSpPr>
        <p:spPr>
          <a:xfrm flipH="1">
            <a:off x="1323086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934FA726-6531-7BFB-58DC-E3388B66C99F}"/>
              </a:ext>
            </a:extLst>
          </p:cNvPr>
          <p:cNvSpPr/>
          <p:nvPr/>
        </p:nvSpPr>
        <p:spPr>
          <a:xfrm>
            <a:off x="36399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06C772-956A-6D45-A5B6-5CA367F46CD7}"/>
              </a:ext>
            </a:extLst>
          </p:cNvPr>
          <p:cNvSpPr/>
          <p:nvPr/>
        </p:nvSpPr>
        <p:spPr>
          <a:xfrm>
            <a:off x="39506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640B66-D743-898D-5627-F7F7898C435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2645493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63ADDEBE-0A1F-60B6-8D5D-F6FB7DD27B37}"/>
              </a:ext>
            </a:extLst>
          </p:cNvPr>
          <p:cNvCxnSpPr>
            <a:cxnSpLocks/>
          </p:cNvCxnSpPr>
          <p:nvPr/>
        </p:nvCxnSpPr>
        <p:spPr>
          <a:xfrm>
            <a:off x="1608016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FBF0E34-DFDE-97BE-E8F3-661E0D87F6D5}"/>
              </a:ext>
            </a:extLst>
          </p:cNvPr>
          <p:cNvCxnSpPr>
            <a:cxnSpLocks/>
          </p:cNvCxnSpPr>
          <p:nvPr/>
        </p:nvCxnSpPr>
        <p:spPr>
          <a:xfrm>
            <a:off x="2976316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4392F534-4234-4760-6F52-4A371165F0D6}"/>
              </a:ext>
            </a:extLst>
          </p:cNvPr>
          <p:cNvCxnSpPr>
            <a:cxnSpLocks/>
          </p:cNvCxnSpPr>
          <p:nvPr/>
        </p:nvCxnSpPr>
        <p:spPr>
          <a:xfrm flipH="1">
            <a:off x="2526565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6A6979EE-399A-1D73-D7AB-AAD4F6B9C8B6}"/>
              </a:ext>
            </a:extLst>
          </p:cNvPr>
          <p:cNvCxnSpPr>
            <a:cxnSpLocks/>
          </p:cNvCxnSpPr>
          <p:nvPr/>
        </p:nvCxnSpPr>
        <p:spPr>
          <a:xfrm>
            <a:off x="2457450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A95943C8-BFB9-EB59-A2A1-2236C017C608}"/>
              </a:ext>
            </a:extLst>
          </p:cNvPr>
          <p:cNvCxnSpPr>
            <a:cxnSpLocks/>
          </p:cNvCxnSpPr>
          <p:nvPr/>
        </p:nvCxnSpPr>
        <p:spPr>
          <a:xfrm>
            <a:off x="2443635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042515FF-C18D-58CB-744C-9AC260659984}"/>
              </a:ext>
            </a:extLst>
          </p:cNvPr>
          <p:cNvSpPr/>
          <p:nvPr/>
        </p:nvSpPr>
        <p:spPr>
          <a:xfrm>
            <a:off x="926753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6E4EBF8-CE45-B8FA-B146-6A91107A0E90}"/>
              </a:ext>
            </a:extLst>
          </p:cNvPr>
          <p:cNvSpPr/>
          <p:nvPr/>
        </p:nvSpPr>
        <p:spPr>
          <a:xfrm>
            <a:off x="3688186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오른쪽 대괄호[R] 120">
            <a:extLst>
              <a:ext uri="{FF2B5EF4-FFF2-40B4-BE49-F238E27FC236}">
                <a16:creationId xmlns:a16="http://schemas.microsoft.com/office/drawing/2014/main" id="{48F5AC28-C56B-7A17-1C2B-88F3045FA49D}"/>
              </a:ext>
            </a:extLst>
          </p:cNvPr>
          <p:cNvSpPr/>
          <p:nvPr/>
        </p:nvSpPr>
        <p:spPr>
          <a:xfrm>
            <a:off x="2703529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743BE3-CB79-B1F6-F0B0-433FF98A8254}"/>
              </a:ext>
            </a:extLst>
          </p:cNvPr>
          <p:cNvSpPr txBox="1"/>
          <p:nvPr/>
        </p:nvSpPr>
        <p:spPr>
          <a:xfrm>
            <a:off x="3291213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8ED9480B-02A5-E2FB-07C3-D2B788573D3E}"/>
              </a:ext>
            </a:extLst>
          </p:cNvPr>
          <p:cNvCxnSpPr>
            <a:cxnSpLocks/>
            <a:stCxn id="112" idx="0"/>
            <a:endCxn id="110" idx="1"/>
          </p:cNvCxnSpPr>
          <p:nvPr/>
        </p:nvCxnSpPr>
        <p:spPr>
          <a:xfrm rot="16200000" flipV="1">
            <a:off x="3270349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17D860C-2628-2EA2-D21C-98DF8F4AB176}"/>
              </a:ext>
            </a:extLst>
          </p:cNvPr>
          <p:cNvSpPr txBox="1"/>
          <p:nvPr/>
        </p:nvSpPr>
        <p:spPr>
          <a:xfrm flipH="1">
            <a:off x="3602938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F8EFF1-0E04-EE4B-190E-8477042F3FCF}"/>
              </a:ext>
            </a:extLst>
          </p:cNvPr>
          <p:cNvSpPr txBox="1"/>
          <p:nvPr/>
        </p:nvSpPr>
        <p:spPr>
          <a:xfrm flipH="1">
            <a:off x="3364194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A6342-3D38-E362-55B2-B56516ACDDD2}"/>
              </a:ext>
            </a:extLst>
          </p:cNvPr>
          <p:cNvSpPr txBox="1"/>
          <p:nvPr/>
        </p:nvSpPr>
        <p:spPr>
          <a:xfrm flipH="1">
            <a:off x="1777342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AF620B-C3E3-3401-DD5B-FF57D9347989}"/>
              </a:ext>
            </a:extLst>
          </p:cNvPr>
          <p:cNvSpPr txBox="1"/>
          <p:nvPr/>
        </p:nvSpPr>
        <p:spPr>
          <a:xfrm flipH="1">
            <a:off x="2083827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9AD3A3-B426-D8FB-A7F0-BFFA2E7FFC6A}"/>
              </a:ext>
            </a:extLst>
          </p:cNvPr>
          <p:cNvSpPr txBox="1"/>
          <p:nvPr/>
        </p:nvSpPr>
        <p:spPr>
          <a:xfrm flipH="1">
            <a:off x="2975751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87D7-842A-0155-5047-9198A7D442FA}"/>
              </a:ext>
            </a:extLst>
          </p:cNvPr>
          <p:cNvSpPr txBox="1"/>
          <p:nvPr/>
        </p:nvSpPr>
        <p:spPr>
          <a:xfrm flipH="1">
            <a:off x="2494048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3639942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54601E-974A-991F-3B3C-AB2E7F7B6DA0}"/>
              </a:ext>
            </a:extLst>
          </p:cNvPr>
          <p:cNvSpPr txBox="1"/>
          <p:nvPr/>
        </p:nvSpPr>
        <p:spPr>
          <a:xfrm>
            <a:off x="886830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5AB87C0-2641-B480-6AAB-4915AD400E84}"/>
              </a:ext>
            </a:extLst>
          </p:cNvPr>
          <p:cNvGrpSpPr/>
          <p:nvPr/>
        </p:nvGrpSpPr>
        <p:grpSpPr>
          <a:xfrm>
            <a:off x="6306375" y="596282"/>
            <a:ext cx="2751218" cy="2711266"/>
            <a:chOff x="6233435" y="477176"/>
            <a:chExt cx="2751218" cy="271126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12136F-CD5B-F30E-D3CD-5B0F15E6130F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57E52D-45F7-75C5-9D96-90019504A4DE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A58DFC-19FC-40C7-66BF-2BBCD6F036F4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74FB73-C374-6ECE-885A-AFB2D8C66763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3BE48D3C-52F3-F6F3-3A2C-DB0A2F55D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4B160C8A-7F2C-2A05-A5B3-3CF2C4D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3C2EEB32-1087-9654-7510-03D11838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5CCC7E73-64C1-B2D2-408D-3DBA3B3E0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AAE7ED95-8595-E2D9-169E-545543E00F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30972A59-1CCB-D4B4-818C-EA027DE66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EEDAA8-F6BF-19FF-372C-12473D3EAA84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E73B989-4938-890C-CD38-7C11C6C5DC3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66" name="오른쪽 대괄호[R] 165">
            <a:extLst>
              <a:ext uri="{FF2B5EF4-FFF2-40B4-BE49-F238E27FC236}">
                <a16:creationId xmlns:a16="http://schemas.microsoft.com/office/drawing/2014/main" id="{F1BB97BE-D713-3D3A-F995-0AA5C0E2F913}"/>
              </a:ext>
            </a:extLst>
          </p:cNvPr>
          <p:cNvSpPr/>
          <p:nvPr/>
        </p:nvSpPr>
        <p:spPr>
          <a:xfrm rot="5400000">
            <a:off x="2584631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89F164D1-5F9E-58DA-96F6-497D9684F093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rot="10800000" flipH="1" flipV="1">
            <a:off x="2792084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C10DE556-827F-D5D5-ABD7-26CA162406BC}"/>
              </a:ext>
            </a:extLst>
          </p:cNvPr>
          <p:cNvCxnSpPr>
            <a:cxnSpLocks/>
            <a:stCxn id="166" idx="2"/>
            <a:endCxn id="108" idx="0"/>
          </p:cNvCxnSpPr>
          <p:nvPr/>
        </p:nvCxnSpPr>
        <p:spPr>
          <a:xfrm rot="16200000" flipH="1" flipV="1">
            <a:off x="2136810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4E712E9B-D867-C181-804F-9BB92CD738EB}"/>
              </a:ext>
            </a:extLst>
          </p:cNvPr>
          <p:cNvSpPr txBox="1"/>
          <p:nvPr/>
        </p:nvSpPr>
        <p:spPr>
          <a:xfrm>
            <a:off x="6036914" y="865935"/>
            <a:ext cx="894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}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E9E37-FF8A-DA3B-9D4F-8C9306236D26}"/>
              </a:ext>
            </a:extLst>
          </p:cNvPr>
          <p:cNvSpPr txBox="1"/>
          <p:nvPr/>
        </p:nvSpPr>
        <p:spPr>
          <a:xfrm>
            <a:off x="4478683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1D7FA5-0478-BF1C-F577-0ED771EC97DF}"/>
              </a:ext>
            </a:extLst>
          </p:cNvPr>
          <p:cNvSpPr txBox="1"/>
          <p:nvPr/>
        </p:nvSpPr>
        <p:spPr>
          <a:xfrm>
            <a:off x="2314015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4" name="오른쪽 중괄호[R] 193">
            <a:extLst>
              <a:ext uri="{FF2B5EF4-FFF2-40B4-BE49-F238E27FC236}">
                <a16:creationId xmlns:a16="http://schemas.microsoft.com/office/drawing/2014/main" id="{18F0DEC5-A640-EB26-365C-D50F8BAE286B}"/>
              </a:ext>
            </a:extLst>
          </p:cNvPr>
          <p:cNvSpPr/>
          <p:nvPr/>
        </p:nvSpPr>
        <p:spPr>
          <a:xfrm rot="5400000">
            <a:off x="3280910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989090" y="4958490"/>
            <a:ext cx="26834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Indirect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0" y="3801430"/>
            <a:ext cx="891799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641131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2EE43C2-66EF-27F4-EC7F-118AFD846F4A}"/>
              </a:ext>
            </a:extLst>
          </p:cNvPr>
          <p:cNvSpPr txBox="1"/>
          <p:nvPr/>
        </p:nvSpPr>
        <p:spPr>
          <a:xfrm>
            <a:off x="856917" y="3963984"/>
            <a:ext cx="20105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Redesign alternative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2196DBC-A268-872A-3FAC-104689017B67}"/>
              </a:ext>
            </a:extLst>
          </p:cNvPr>
          <p:cNvSpPr txBox="1"/>
          <p:nvPr/>
        </p:nvSpPr>
        <p:spPr>
          <a:xfrm>
            <a:off x="3610797" y="3963984"/>
            <a:ext cx="17325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physical Method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B7C92B7-B46A-0170-BAD3-E3BDFA19CCF0}"/>
              </a:ext>
            </a:extLst>
          </p:cNvPr>
          <p:cNvSpPr txBox="1"/>
          <p:nvPr/>
        </p:nvSpPr>
        <p:spPr>
          <a:xfrm>
            <a:off x="6243468" y="3970167"/>
            <a:ext cx="14700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propagated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373731" y="4607854"/>
            <a:ext cx="2035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Chain stay length↓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364194" y="5581944"/>
            <a:ext cx="20455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wheel size↑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373732" y="5044399"/>
            <a:ext cx="20359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Bottom tube length↓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452A60-109C-EFD7-F764-95D0DFE811C9}"/>
              </a:ext>
            </a:extLst>
          </p:cNvPr>
          <p:cNvSpPr txBox="1"/>
          <p:nvPr/>
        </p:nvSpPr>
        <p:spPr>
          <a:xfrm>
            <a:off x="10505175" y="5750412"/>
            <a:ext cx="1605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상충관계 </a:t>
            </a:r>
            <a:r>
              <a:rPr kumimoji="1" lang="en-US" altLang="ko-Kore-KR" sz="1600" spc="-40" dirty="0">
                <a:latin typeface="+mn-ea"/>
              </a:rPr>
              <a:t>B-1, G-2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75" name="직선 연결선[R] 274">
            <a:extLst>
              <a:ext uri="{FF2B5EF4-FFF2-40B4-BE49-F238E27FC236}">
                <a16:creationId xmlns:a16="http://schemas.microsoft.com/office/drawing/2014/main" id="{92A9EA40-D918-0577-4FE5-CAEF0B21F2E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D63333B4-5A52-C4FE-AB63-70FB7D9FDB63}"/>
              </a:ext>
            </a:extLst>
          </p:cNvPr>
          <p:cNvCxnSpPr>
            <a:cxnSpLocks/>
            <a:endCxn id="281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[R] 276">
            <a:extLst>
              <a:ext uri="{FF2B5EF4-FFF2-40B4-BE49-F238E27FC236}">
                <a16:creationId xmlns:a16="http://schemas.microsoft.com/office/drawing/2014/main" id="{83A2200D-7B74-9BA9-EDBA-D3D0F0EEF35E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[R] 277">
            <a:extLst>
              <a:ext uri="{FF2B5EF4-FFF2-40B4-BE49-F238E27FC236}">
                <a16:creationId xmlns:a16="http://schemas.microsoft.com/office/drawing/2014/main" id="{C3DEAC98-7F4D-8F20-82B7-80B530A71217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5C62DD15-7DD3-2750-BCDA-52BEC87FF691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7BE83A5-160B-4658-4A2A-DEB31E7CB8EF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1F790C24-4864-C44C-9496-8D84D2DDAB0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3994FA79-DA59-BC74-A257-1CFC3CD45822}"/>
              </a:ext>
            </a:extLst>
          </p:cNvPr>
          <p:cNvCxnSpPr>
            <a:cxnSpLocks/>
            <a:stCxn id="279" idx="2"/>
            <a:endCxn id="281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C8DC7446-B79F-7167-A75E-B64BC9AE53BD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6C248C9-DDBD-BB44-1C46-7D3F521B5DCF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5" name="직선 연결선[R] 284">
            <a:extLst>
              <a:ext uri="{FF2B5EF4-FFF2-40B4-BE49-F238E27FC236}">
                <a16:creationId xmlns:a16="http://schemas.microsoft.com/office/drawing/2014/main" id="{77B47692-A702-C74C-1B4D-652D03C821E3}"/>
              </a:ext>
            </a:extLst>
          </p:cNvPr>
          <p:cNvCxnSpPr>
            <a:cxnSpLocks/>
            <a:endCxn id="279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[R] 285">
            <a:extLst>
              <a:ext uri="{FF2B5EF4-FFF2-40B4-BE49-F238E27FC236}">
                <a16:creationId xmlns:a16="http://schemas.microsoft.com/office/drawing/2014/main" id="{414D09FD-1E44-9826-B5F7-03E1992F717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[R] 286">
            <a:extLst>
              <a:ext uri="{FF2B5EF4-FFF2-40B4-BE49-F238E27FC236}">
                <a16:creationId xmlns:a16="http://schemas.microsoft.com/office/drawing/2014/main" id="{73FE762D-93E0-9A1F-5336-FF9C7DFA760C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[R] 287">
            <a:extLst>
              <a:ext uri="{FF2B5EF4-FFF2-40B4-BE49-F238E27FC236}">
                <a16:creationId xmlns:a16="http://schemas.microsoft.com/office/drawing/2014/main" id="{492367E9-29B8-13C0-9C04-21FAD997AAD5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[R] 288">
            <a:extLst>
              <a:ext uri="{FF2B5EF4-FFF2-40B4-BE49-F238E27FC236}">
                <a16:creationId xmlns:a16="http://schemas.microsoft.com/office/drawing/2014/main" id="{C4B35B03-6116-E7BC-79F5-10099F68EC7E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[R] 289">
            <a:extLst>
              <a:ext uri="{FF2B5EF4-FFF2-40B4-BE49-F238E27FC236}">
                <a16:creationId xmlns:a16="http://schemas.microsoft.com/office/drawing/2014/main" id="{CC8F46E5-A64D-B17B-40EA-EEB5385A7230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5EDE419A-4B83-8E45-782F-0C855CF277AB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5FDD4C7-26AC-4B45-FFF3-B0E353526FD9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3" name="직선 연결선[R] 292">
            <a:extLst>
              <a:ext uri="{FF2B5EF4-FFF2-40B4-BE49-F238E27FC236}">
                <a16:creationId xmlns:a16="http://schemas.microsoft.com/office/drawing/2014/main" id="{114C465A-F924-641C-A02B-A24ED203F7BF}"/>
              </a:ext>
            </a:extLst>
          </p:cNvPr>
          <p:cNvCxnSpPr>
            <a:cxnSpLocks/>
            <a:endCxn id="284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호 293">
            <a:extLst>
              <a:ext uri="{FF2B5EF4-FFF2-40B4-BE49-F238E27FC236}">
                <a16:creationId xmlns:a16="http://schemas.microsoft.com/office/drawing/2014/main" id="{C48EC55E-0A4C-60CC-B0A8-274285EF0975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5" name="직선 연결선[R] 294">
            <a:extLst>
              <a:ext uri="{FF2B5EF4-FFF2-40B4-BE49-F238E27FC236}">
                <a16:creationId xmlns:a16="http://schemas.microsoft.com/office/drawing/2014/main" id="{D221C86E-9381-29D3-AD87-23941F9D3685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[R] 295">
            <a:extLst>
              <a:ext uri="{FF2B5EF4-FFF2-40B4-BE49-F238E27FC236}">
                <a16:creationId xmlns:a16="http://schemas.microsoft.com/office/drawing/2014/main" id="{A058E237-2A06-A27D-A159-0AD93BE622C0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A4411F6D-2C7D-6CEB-BDA7-ED4491701FBF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[R] 297">
            <a:extLst>
              <a:ext uri="{FF2B5EF4-FFF2-40B4-BE49-F238E27FC236}">
                <a16:creationId xmlns:a16="http://schemas.microsoft.com/office/drawing/2014/main" id="{9B8809BF-D1C3-CADE-087D-53B8FB44AA2C}"/>
              </a:ext>
            </a:extLst>
          </p:cNvPr>
          <p:cNvCxnSpPr>
            <a:cxnSpLocks/>
            <a:endCxn id="303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연결선[R] 298">
            <a:extLst>
              <a:ext uri="{FF2B5EF4-FFF2-40B4-BE49-F238E27FC236}">
                <a16:creationId xmlns:a16="http://schemas.microsoft.com/office/drawing/2014/main" id="{73D39A27-627B-4CA7-FD12-F26E029D4D48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FB529D1C-DC7D-1BC9-6B62-27702194FD2E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타원 300">
            <a:extLst>
              <a:ext uri="{FF2B5EF4-FFF2-40B4-BE49-F238E27FC236}">
                <a16:creationId xmlns:a16="http://schemas.microsoft.com/office/drawing/2014/main" id="{8D4F6ACB-E831-542E-108B-B800065B0AFF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91CC10F6-81A7-BE37-409A-C21CBAA2984C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FBAFEBE-0A69-3E01-31C6-290A00D730C6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4" name="직선 연결선[R] 303">
            <a:extLst>
              <a:ext uri="{FF2B5EF4-FFF2-40B4-BE49-F238E27FC236}">
                <a16:creationId xmlns:a16="http://schemas.microsoft.com/office/drawing/2014/main" id="{828A243B-4323-DFCB-8850-7577D32C629C}"/>
              </a:ext>
            </a:extLst>
          </p:cNvPr>
          <p:cNvCxnSpPr>
            <a:cxnSpLocks/>
            <a:stCxn id="301" idx="2"/>
            <a:endCxn id="303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79F205DB-6AED-3CF8-F40D-86CD6EC69816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709CEBBB-CDB9-5716-871A-E09D40342947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7" name="직선 연결선[R] 306">
            <a:extLst>
              <a:ext uri="{FF2B5EF4-FFF2-40B4-BE49-F238E27FC236}">
                <a16:creationId xmlns:a16="http://schemas.microsoft.com/office/drawing/2014/main" id="{81AD1B5B-B999-C593-FDB9-F28091048DB6}"/>
              </a:ext>
            </a:extLst>
          </p:cNvPr>
          <p:cNvCxnSpPr>
            <a:cxnSpLocks/>
            <a:endCxn id="301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[R] 307">
            <a:extLst>
              <a:ext uri="{FF2B5EF4-FFF2-40B4-BE49-F238E27FC236}">
                <a16:creationId xmlns:a16="http://schemas.microsoft.com/office/drawing/2014/main" id="{36CDFE2B-AB80-E0F1-31CE-C0FBC1456696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연결선[R] 308">
            <a:extLst>
              <a:ext uri="{FF2B5EF4-FFF2-40B4-BE49-F238E27FC236}">
                <a16:creationId xmlns:a16="http://schemas.microsoft.com/office/drawing/2014/main" id="{072E3E29-B620-4F6F-7796-BC1044BD917E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[R] 309">
            <a:extLst>
              <a:ext uri="{FF2B5EF4-FFF2-40B4-BE49-F238E27FC236}">
                <a16:creationId xmlns:a16="http://schemas.microsoft.com/office/drawing/2014/main" id="{FA71689B-B9B0-7A8E-1363-022822D03FC6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[R] 310">
            <a:extLst>
              <a:ext uri="{FF2B5EF4-FFF2-40B4-BE49-F238E27FC236}">
                <a16:creationId xmlns:a16="http://schemas.microsoft.com/office/drawing/2014/main" id="{F0C76841-2C47-D258-3097-93886A724394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[R] 311">
            <a:extLst>
              <a:ext uri="{FF2B5EF4-FFF2-40B4-BE49-F238E27FC236}">
                <a16:creationId xmlns:a16="http://schemas.microsoft.com/office/drawing/2014/main" id="{808C80EA-8F1B-401F-D806-7B3C565DFCA1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F21BC735-254F-B0AB-EA11-39AF9DC8B565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FF0732A-595C-1107-E0CB-2E1930DA391E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5" name="직선 연결선[R] 314">
            <a:extLst>
              <a:ext uri="{FF2B5EF4-FFF2-40B4-BE49-F238E27FC236}">
                <a16:creationId xmlns:a16="http://schemas.microsoft.com/office/drawing/2014/main" id="{D229D999-AAE6-F1F0-10C9-D559758D0E9D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호 315">
            <a:extLst>
              <a:ext uri="{FF2B5EF4-FFF2-40B4-BE49-F238E27FC236}">
                <a16:creationId xmlns:a16="http://schemas.microsoft.com/office/drawing/2014/main" id="{58AAF19E-FCE4-CC18-5270-03221323790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연결선[R] 316">
            <a:extLst>
              <a:ext uri="{FF2B5EF4-FFF2-40B4-BE49-F238E27FC236}">
                <a16:creationId xmlns:a16="http://schemas.microsoft.com/office/drawing/2014/main" id="{72854807-7608-6EF9-166D-889C68323412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연결선[R] 317">
            <a:extLst>
              <a:ext uri="{FF2B5EF4-FFF2-40B4-BE49-F238E27FC236}">
                <a16:creationId xmlns:a16="http://schemas.microsoft.com/office/drawing/2014/main" id="{6ED411D7-A0EF-69E4-EE3C-BD5BDABA918C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직선 연결선[R] 318">
            <a:extLst>
              <a:ext uri="{FF2B5EF4-FFF2-40B4-BE49-F238E27FC236}">
                <a16:creationId xmlns:a16="http://schemas.microsoft.com/office/drawing/2014/main" id="{F9CFB1B3-F4B5-B724-05C4-C0B3F0409839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ACF712F0-8F37-FE37-B48D-731FCC9FB4E3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934F4A46-61B6-38EB-E5E4-2266D5E0BE85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48B4EF57-37C8-46AC-DCE2-1D0855BA57D2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39DC2A5B-0BF4-F355-78C7-26F85C5F41A4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069A183D-70FF-5465-DF0F-2FBC351513DA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40BBBEC2-B686-C7FC-9362-8D7A8C6875B4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27541165-4EE2-1C29-9138-7301A2B08C7A}"/>
                      </a:ext>
                    </a:extLst>
                  </p:cNvPr>
                  <p:cNvCxnSpPr>
                    <a:cxnSpLocks/>
                    <a:endCxn id="341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B8F86E30-2131-37E1-1151-F5A3919200A3}"/>
                      </a:ext>
                    </a:extLst>
                  </p:cNvPr>
                  <p:cNvCxnSpPr>
                    <a:cxnSpLocks/>
                    <a:endCxn id="343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[R] 338">
                    <a:extLst>
                      <a:ext uri="{FF2B5EF4-FFF2-40B4-BE49-F238E27FC236}">
                        <a16:creationId xmlns:a16="http://schemas.microsoft.com/office/drawing/2014/main" id="{D2B2A253-717B-C332-CE62-517A2D237622}"/>
                      </a:ext>
                    </a:extLst>
                  </p:cNvPr>
                  <p:cNvCxnSpPr>
                    <a:cxnSpLocks/>
                    <a:endCxn id="346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[R] 339">
                    <a:extLst>
                      <a:ext uri="{FF2B5EF4-FFF2-40B4-BE49-F238E27FC236}">
                        <a16:creationId xmlns:a16="http://schemas.microsoft.com/office/drawing/2014/main" id="{EAFCA443-18ED-537D-5389-665C9A9D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BB809A1C-A533-3631-D2F1-943EA0904BCD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0CFB660F-7B37-094F-5098-EDE31A9CA7A6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5FB29595-E8B0-AAEC-E8BC-66EFB432F51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4" name="직선 연결선[R] 343">
                    <a:extLst>
                      <a:ext uri="{FF2B5EF4-FFF2-40B4-BE49-F238E27FC236}">
                        <a16:creationId xmlns:a16="http://schemas.microsoft.com/office/drawing/2014/main" id="{DD4BAA0A-85C4-4780-FE23-D1D585DF18D7}"/>
                      </a:ext>
                    </a:extLst>
                  </p:cNvPr>
                  <p:cNvCxnSpPr>
                    <a:cxnSpLocks/>
                    <a:stCxn id="341" idx="2"/>
                    <a:endCxn id="343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EA88EBD8-0D1F-8EFF-566C-AFC0DA227FF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A41FA3C7-3772-E28D-07D6-324B30ECB9AA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7" name="직선 연결선[R] 346">
                    <a:extLst>
                      <a:ext uri="{FF2B5EF4-FFF2-40B4-BE49-F238E27FC236}">
                        <a16:creationId xmlns:a16="http://schemas.microsoft.com/office/drawing/2014/main" id="{7147535F-6EED-354D-EEEE-E124314A183F}"/>
                      </a:ext>
                    </a:extLst>
                  </p:cNvPr>
                  <p:cNvCxnSpPr>
                    <a:cxnSpLocks/>
                    <a:endCxn id="341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[R] 347">
                    <a:extLst>
                      <a:ext uri="{FF2B5EF4-FFF2-40B4-BE49-F238E27FC236}">
                        <a16:creationId xmlns:a16="http://schemas.microsoft.com/office/drawing/2014/main" id="{D81C9FEC-8854-73ED-BE6E-18F108510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[R] 348">
                    <a:extLst>
                      <a:ext uri="{FF2B5EF4-FFF2-40B4-BE49-F238E27FC236}">
                        <a16:creationId xmlns:a16="http://schemas.microsoft.com/office/drawing/2014/main" id="{579BB04D-1251-B9CC-07B4-2AAAE78E8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[R] 349">
                    <a:extLst>
                      <a:ext uri="{FF2B5EF4-FFF2-40B4-BE49-F238E27FC236}">
                        <a16:creationId xmlns:a16="http://schemas.microsoft.com/office/drawing/2014/main" id="{BF166CCB-2591-B488-6F53-3737B7504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[R] 350">
                    <a:extLst>
                      <a:ext uri="{FF2B5EF4-FFF2-40B4-BE49-F238E27FC236}">
                        <a16:creationId xmlns:a16="http://schemas.microsoft.com/office/drawing/2014/main" id="{8FECD13D-C6B0-6D7D-3ADC-236F8120F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[R] 351">
                    <a:extLst>
                      <a:ext uri="{FF2B5EF4-FFF2-40B4-BE49-F238E27FC236}">
                        <a16:creationId xmlns:a16="http://schemas.microsoft.com/office/drawing/2014/main" id="{0440275B-F2CD-1A5D-A00B-BE64E8EF8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451D1709-9EC1-C4A7-F4BB-CDD6C9EF3B11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BAE40792-FC41-73C4-E4D7-5AFBA1024221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334" name="직선 연결선[R] 333">
                  <a:extLst>
                    <a:ext uri="{FF2B5EF4-FFF2-40B4-BE49-F238E27FC236}">
                      <a16:creationId xmlns:a16="http://schemas.microsoft.com/office/drawing/2014/main" id="{05287B1A-4D60-9173-916C-40CE2E4F9537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호 334">
                  <a:extLst>
                    <a:ext uri="{FF2B5EF4-FFF2-40B4-BE49-F238E27FC236}">
                      <a16:creationId xmlns:a16="http://schemas.microsoft.com/office/drawing/2014/main" id="{FBF0C79B-E5D4-4176-0BB7-66F912B0ABB2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336" name="꺾인 연결선[E] 335">
                  <a:extLst>
                    <a:ext uri="{FF2B5EF4-FFF2-40B4-BE49-F238E27FC236}">
                      <a16:creationId xmlns:a16="http://schemas.microsoft.com/office/drawing/2014/main" id="{41585D28-9BF0-DA5D-7CFD-B4DD9C47AA1B}"/>
                    </a:ext>
                  </a:extLst>
                </p:cNvPr>
                <p:cNvCxnSpPr>
                  <a:cxnSpLocks/>
                  <a:stCxn id="327" idx="0"/>
                  <a:endCxn id="324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189C54B-90A2-8A06-20DF-8B0267724AF7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5AF9CE7-F87C-492E-69B6-0D23FE38D369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3896F14-D6F9-8C7F-774E-C6BA2DB7C1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80EC5F3-FB47-A84C-B5F2-DB5D5AA46899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47FD146-EBD3-5FDE-793C-38EE9E0844F7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A30A17E-0209-1F21-31F8-0592DE24D7F3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1B2B066-BFEA-26D0-E6CC-EF00DFC73BE5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B87663E-9997-132A-EC3A-C8D2FC0673A5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77F7764-A4F1-0725-DEA6-3A30141A48CD}"/>
              </a:ext>
            </a:extLst>
          </p:cNvPr>
          <p:cNvCxnSpPr>
            <a:cxnSpLocks/>
            <a:stCxn id="328" idx="0"/>
            <a:endCxn id="325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130F4-1C69-0675-94D7-5397A35111E3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7" name="꺾인 연결선[E] 356">
            <a:extLst>
              <a:ext uri="{FF2B5EF4-FFF2-40B4-BE49-F238E27FC236}">
                <a16:creationId xmlns:a16="http://schemas.microsoft.com/office/drawing/2014/main" id="{44A82287-502B-CDF1-813B-829BF82FF420}"/>
              </a:ext>
            </a:extLst>
          </p:cNvPr>
          <p:cNvCxnSpPr>
            <a:cxnSpLocks/>
            <a:stCxn id="356" idx="1"/>
            <a:endCxn id="331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F4684DC-728C-8E58-C4C8-DF5CAF94093A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9" name="꺾인 연결선[E] 358">
            <a:extLst>
              <a:ext uri="{FF2B5EF4-FFF2-40B4-BE49-F238E27FC236}">
                <a16:creationId xmlns:a16="http://schemas.microsoft.com/office/drawing/2014/main" id="{08F3C20C-EE84-B137-4DAC-4794748DF457}"/>
              </a:ext>
            </a:extLst>
          </p:cNvPr>
          <p:cNvCxnSpPr>
            <a:cxnSpLocks/>
            <a:stCxn id="358" idx="0"/>
            <a:endCxn id="341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7F420B7-63B1-6121-A5C3-1F3DBADA57F6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1" name="꺾인 연결선[E] 360">
            <a:extLst>
              <a:ext uri="{FF2B5EF4-FFF2-40B4-BE49-F238E27FC236}">
                <a16:creationId xmlns:a16="http://schemas.microsoft.com/office/drawing/2014/main" id="{D54C5F22-6D3D-C58B-6425-E6568B306F48}"/>
              </a:ext>
            </a:extLst>
          </p:cNvPr>
          <p:cNvCxnSpPr>
            <a:cxnSpLocks/>
            <a:stCxn id="360" idx="0"/>
            <a:endCxn id="329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079C9217-1386-01DA-7BA5-E82FB1CF9C83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3" name="꺾인 연결선[E] 362">
            <a:extLst>
              <a:ext uri="{FF2B5EF4-FFF2-40B4-BE49-F238E27FC236}">
                <a16:creationId xmlns:a16="http://schemas.microsoft.com/office/drawing/2014/main" id="{B39CDB84-502F-BEF0-B910-0494826BE9A3}"/>
              </a:ext>
            </a:extLst>
          </p:cNvPr>
          <p:cNvCxnSpPr>
            <a:cxnSpLocks/>
            <a:stCxn id="362" idx="1"/>
            <a:endCxn id="330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F75484CE-75B0-3302-83CF-3917A3BC9737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FBB45D-EAA5-36A3-61F2-18854C3BE0A5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9EE5FD73-DB7D-0EDD-31EE-3A07BA7074F9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266796A-1A4C-A5CC-D8B5-84BF7AF9E4BA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9F0D32C-2AB8-A39E-B1E8-2002894A42E1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6F246CE-F6F0-3CBE-DF54-9CB1F565CC89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A022AFE-6923-384C-0E26-B0AE8C4227BA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1D92A59-7359-9ACF-12E3-D541167ABD7B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3169971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5741669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6073636" y="5532135"/>
            <a:ext cx="187381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Head tube angle↓</a:t>
            </a:r>
          </a:p>
          <a:p>
            <a:pPr algn="ctr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Head tube angle↑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995306" y="4730965"/>
            <a:ext cx="378425" cy="2182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995306" y="4949238"/>
            <a:ext cx="378426" cy="2182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975748" y="5705055"/>
            <a:ext cx="3884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5409703" y="5167510"/>
            <a:ext cx="663933" cy="6108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>
            <a:off x="5409701" y="5705055"/>
            <a:ext cx="663935" cy="733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6F90E711-FE71-9334-E73A-22A918F2E824}"/>
              </a:ext>
            </a:extLst>
          </p:cNvPr>
          <p:cNvSpPr txBox="1"/>
          <p:nvPr/>
        </p:nvSpPr>
        <p:spPr>
          <a:xfrm flipH="1">
            <a:off x="1617468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6070772" y="4427743"/>
            <a:ext cx="1873809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Seat stay angle↑</a:t>
            </a:r>
          </a:p>
          <a:p>
            <a:pPr algn="ctr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Seat stay angle↓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5409702" y="4673965"/>
            <a:ext cx="661070" cy="57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5409701" y="4673965"/>
            <a:ext cx="661071" cy="10310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6070773" y="6207443"/>
            <a:ext cx="18738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wheel weight↑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5409701" y="5705055"/>
            <a:ext cx="661072" cy="6254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E9D3FBE6-9E2F-2150-D11A-8ECC312CFDED}"/>
              </a:ext>
            </a:extLst>
          </p:cNvPr>
          <p:cNvSpPr txBox="1"/>
          <p:nvPr/>
        </p:nvSpPr>
        <p:spPr>
          <a:xfrm flipH="1">
            <a:off x="2592779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6076503" y="5103050"/>
            <a:ext cx="18652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Top tube length↓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5409703" y="5167510"/>
            <a:ext cx="666800" cy="5865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오른쪽 중괄호[R] 491">
            <a:extLst>
              <a:ext uri="{FF2B5EF4-FFF2-40B4-BE49-F238E27FC236}">
                <a16:creationId xmlns:a16="http://schemas.microsoft.com/office/drawing/2014/main" id="{2DA13143-342C-3502-04B5-19380BB7BDD9}"/>
              </a:ext>
            </a:extLst>
          </p:cNvPr>
          <p:cNvSpPr/>
          <p:nvPr/>
        </p:nvSpPr>
        <p:spPr>
          <a:xfrm>
            <a:off x="8019883" y="4544910"/>
            <a:ext cx="96395" cy="3203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493" name="오른쪽 중괄호[R] 492">
            <a:extLst>
              <a:ext uri="{FF2B5EF4-FFF2-40B4-BE49-F238E27FC236}">
                <a16:creationId xmlns:a16="http://schemas.microsoft.com/office/drawing/2014/main" id="{B267ABD6-8FD9-E87C-2EF6-BF46BA97EF33}"/>
              </a:ext>
            </a:extLst>
          </p:cNvPr>
          <p:cNvSpPr/>
          <p:nvPr/>
        </p:nvSpPr>
        <p:spPr>
          <a:xfrm>
            <a:off x="8019883" y="5637589"/>
            <a:ext cx="96395" cy="3203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9BC6713A-3DD9-BF12-1AC3-286375BE5410}"/>
              </a:ext>
            </a:extLst>
          </p:cNvPr>
          <p:cNvSpPr txBox="1"/>
          <p:nvPr/>
        </p:nvSpPr>
        <p:spPr>
          <a:xfrm>
            <a:off x="8272804" y="4425730"/>
            <a:ext cx="7344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Conflict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G-1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AC23E07-C75F-985A-A3BA-9CC57E7413A3}"/>
              </a:ext>
            </a:extLst>
          </p:cNvPr>
          <p:cNvSpPr txBox="1"/>
          <p:nvPr/>
        </p:nvSpPr>
        <p:spPr>
          <a:xfrm>
            <a:off x="8272804" y="5526110"/>
            <a:ext cx="7344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Conflict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B-1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5D23B-5391-A633-0982-ED8F228DA0C4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554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279101" y="2069749"/>
            <a:ext cx="309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Direct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585921" y="4743539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595095" y="5689071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</a:t>
            </a:r>
            <a:r>
              <a:rPr kumimoji="1" lang="en-US" altLang="ko-Kore-KR" sz="1600" i="1" spc="-40" dirty="0">
                <a:latin typeface="+mn-ea"/>
              </a:rPr>
              <a:t>Trail length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1085961" y="4958490"/>
            <a:ext cx="26834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Indirect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0" y="3801430"/>
            <a:ext cx="642160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458447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2EE43C2-66EF-27F4-EC7F-118AFD846F4A}"/>
              </a:ext>
            </a:extLst>
          </p:cNvPr>
          <p:cNvSpPr txBox="1"/>
          <p:nvPr/>
        </p:nvSpPr>
        <p:spPr>
          <a:xfrm>
            <a:off x="812521" y="3916436"/>
            <a:ext cx="17809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alternative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2196DBC-A268-872A-3FAC-104689017B67}"/>
              </a:ext>
            </a:extLst>
          </p:cNvPr>
          <p:cNvSpPr txBox="1"/>
          <p:nvPr/>
        </p:nvSpPr>
        <p:spPr>
          <a:xfrm>
            <a:off x="3342354" y="3882271"/>
            <a:ext cx="6915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method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B7C92B7-B46A-0170-BAD3-E3BDFA19CCF0}"/>
              </a:ext>
            </a:extLst>
          </p:cNvPr>
          <p:cNvSpPr txBox="1"/>
          <p:nvPr/>
        </p:nvSpPr>
        <p:spPr>
          <a:xfrm>
            <a:off x="4610964" y="3879329"/>
            <a:ext cx="13011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</a:t>
            </a:r>
            <a:r>
              <a:rPr kumimoji="1" lang="en-US" altLang="ko-Kore-KR" sz="1600" spc="-40" baseline="30000" dirty="0">
                <a:latin typeface="+mn-ea"/>
              </a:rPr>
              <a:t>st</a:t>
            </a:r>
            <a:r>
              <a:rPr kumimoji="1" lang="en-US" altLang="ko-Kore-KR" sz="1600" spc="-40" dirty="0">
                <a:latin typeface="+mn-ea"/>
              </a:rPr>
              <a:t> 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373490" y="4525266"/>
            <a:ext cx="6120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C-1↓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376354" y="5689071"/>
            <a:ext cx="614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A-1↑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373491" y="4961811"/>
            <a:ext cx="6120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E-1↓</a:t>
            </a:r>
          </a:p>
        </p:txBody>
      </p:sp>
      <p:cxnSp>
        <p:nvCxnSpPr>
          <p:cNvPr id="275" name="직선 연결선[R] 274">
            <a:extLst>
              <a:ext uri="{FF2B5EF4-FFF2-40B4-BE49-F238E27FC236}">
                <a16:creationId xmlns:a16="http://schemas.microsoft.com/office/drawing/2014/main" id="{92A9EA40-D918-0577-4FE5-CAEF0B21F2E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D63333B4-5A52-C4FE-AB63-70FB7D9FDB63}"/>
              </a:ext>
            </a:extLst>
          </p:cNvPr>
          <p:cNvCxnSpPr>
            <a:cxnSpLocks/>
            <a:endCxn id="281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[R] 276">
            <a:extLst>
              <a:ext uri="{FF2B5EF4-FFF2-40B4-BE49-F238E27FC236}">
                <a16:creationId xmlns:a16="http://schemas.microsoft.com/office/drawing/2014/main" id="{83A2200D-7B74-9BA9-EDBA-D3D0F0EEF35E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[R] 277">
            <a:extLst>
              <a:ext uri="{FF2B5EF4-FFF2-40B4-BE49-F238E27FC236}">
                <a16:creationId xmlns:a16="http://schemas.microsoft.com/office/drawing/2014/main" id="{C3DEAC98-7F4D-8F20-82B7-80B530A71217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5C62DD15-7DD3-2750-BCDA-52BEC87FF691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7BE83A5-160B-4658-4A2A-DEB31E7CB8EF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1F790C24-4864-C44C-9496-8D84D2DDAB0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3994FA79-DA59-BC74-A257-1CFC3CD45822}"/>
              </a:ext>
            </a:extLst>
          </p:cNvPr>
          <p:cNvCxnSpPr>
            <a:cxnSpLocks/>
            <a:stCxn id="279" idx="2"/>
            <a:endCxn id="281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C8DC7446-B79F-7167-A75E-B64BC9AE53BD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6C248C9-DDBD-BB44-1C46-7D3F521B5DCF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5" name="직선 연결선[R] 284">
            <a:extLst>
              <a:ext uri="{FF2B5EF4-FFF2-40B4-BE49-F238E27FC236}">
                <a16:creationId xmlns:a16="http://schemas.microsoft.com/office/drawing/2014/main" id="{77B47692-A702-C74C-1B4D-652D03C821E3}"/>
              </a:ext>
            </a:extLst>
          </p:cNvPr>
          <p:cNvCxnSpPr>
            <a:cxnSpLocks/>
            <a:endCxn id="279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[R] 285">
            <a:extLst>
              <a:ext uri="{FF2B5EF4-FFF2-40B4-BE49-F238E27FC236}">
                <a16:creationId xmlns:a16="http://schemas.microsoft.com/office/drawing/2014/main" id="{414D09FD-1E44-9826-B5F7-03E1992F717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[R] 286">
            <a:extLst>
              <a:ext uri="{FF2B5EF4-FFF2-40B4-BE49-F238E27FC236}">
                <a16:creationId xmlns:a16="http://schemas.microsoft.com/office/drawing/2014/main" id="{73FE762D-93E0-9A1F-5336-FF9C7DFA760C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[R] 287">
            <a:extLst>
              <a:ext uri="{FF2B5EF4-FFF2-40B4-BE49-F238E27FC236}">
                <a16:creationId xmlns:a16="http://schemas.microsoft.com/office/drawing/2014/main" id="{492367E9-29B8-13C0-9C04-21FAD997AAD5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[R] 288">
            <a:extLst>
              <a:ext uri="{FF2B5EF4-FFF2-40B4-BE49-F238E27FC236}">
                <a16:creationId xmlns:a16="http://schemas.microsoft.com/office/drawing/2014/main" id="{C4B35B03-6116-E7BC-79F5-10099F68EC7E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[R] 289">
            <a:extLst>
              <a:ext uri="{FF2B5EF4-FFF2-40B4-BE49-F238E27FC236}">
                <a16:creationId xmlns:a16="http://schemas.microsoft.com/office/drawing/2014/main" id="{CC8F46E5-A64D-B17B-40EA-EEB5385A7230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5EDE419A-4B83-8E45-782F-0C855CF277AB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5FDD4C7-26AC-4B45-FFF3-B0E353526FD9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3" name="직선 연결선[R] 292">
            <a:extLst>
              <a:ext uri="{FF2B5EF4-FFF2-40B4-BE49-F238E27FC236}">
                <a16:creationId xmlns:a16="http://schemas.microsoft.com/office/drawing/2014/main" id="{114C465A-F924-641C-A02B-A24ED203F7BF}"/>
              </a:ext>
            </a:extLst>
          </p:cNvPr>
          <p:cNvCxnSpPr>
            <a:cxnSpLocks/>
            <a:endCxn id="284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호 293">
            <a:extLst>
              <a:ext uri="{FF2B5EF4-FFF2-40B4-BE49-F238E27FC236}">
                <a16:creationId xmlns:a16="http://schemas.microsoft.com/office/drawing/2014/main" id="{C48EC55E-0A4C-60CC-B0A8-274285EF0975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5" name="직선 연결선[R] 294">
            <a:extLst>
              <a:ext uri="{FF2B5EF4-FFF2-40B4-BE49-F238E27FC236}">
                <a16:creationId xmlns:a16="http://schemas.microsoft.com/office/drawing/2014/main" id="{D221C86E-9381-29D3-AD87-23941F9D3685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[R] 295">
            <a:extLst>
              <a:ext uri="{FF2B5EF4-FFF2-40B4-BE49-F238E27FC236}">
                <a16:creationId xmlns:a16="http://schemas.microsoft.com/office/drawing/2014/main" id="{A058E237-2A06-A27D-A159-0AD93BE622C0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A4411F6D-2C7D-6CEB-BDA7-ED4491701FBF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[R] 297">
            <a:extLst>
              <a:ext uri="{FF2B5EF4-FFF2-40B4-BE49-F238E27FC236}">
                <a16:creationId xmlns:a16="http://schemas.microsoft.com/office/drawing/2014/main" id="{9B8809BF-D1C3-CADE-087D-53B8FB44AA2C}"/>
              </a:ext>
            </a:extLst>
          </p:cNvPr>
          <p:cNvCxnSpPr>
            <a:cxnSpLocks/>
            <a:endCxn id="303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연결선[R] 298">
            <a:extLst>
              <a:ext uri="{FF2B5EF4-FFF2-40B4-BE49-F238E27FC236}">
                <a16:creationId xmlns:a16="http://schemas.microsoft.com/office/drawing/2014/main" id="{73D39A27-627B-4CA7-FD12-F26E029D4D48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FB529D1C-DC7D-1BC9-6B62-27702194FD2E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타원 300">
            <a:extLst>
              <a:ext uri="{FF2B5EF4-FFF2-40B4-BE49-F238E27FC236}">
                <a16:creationId xmlns:a16="http://schemas.microsoft.com/office/drawing/2014/main" id="{8D4F6ACB-E831-542E-108B-B800065B0AFF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91CC10F6-81A7-BE37-409A-C21CBAA2984C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FBAFEBE-0A69-3E01-31C6-290A00D730C6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4" name="직선 연결선[R] 303">
            <a:extLst>
              <a:ext uri="{FF2B5EF4-FFF2-40B4-BE49-F238E27FC236}">
                <a16:creationId xmlns:a16="http://schemas.microsoft.com/office/drawing/2014/main" id="{828A243B-4323-DFCB-8850-7577D32C629C}"/>
              </a:ext>
            </a:extLst>
          </p:cNvPr>
          <p:cNvCxnSpPr>
            <a:cxnSpLocks/>
            <a:stCxn id="301" idx="2"/>
            <a:endCxn id="303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79F205DB-6AED-3CF8-F40D-86CD6EC69816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709CEBBB-CDB9-5716-871A-E09D40342947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7" name="직선 연결선[R] 306">
            <a:extLst>
              <a:ext uri="{FF2B5EF4-FFF2-40B4-BE49-F238E27FC236}">
                <a16:creationId xmlns:a16="http://schemas.microsoft.com/office/drawing/2014/main" id="{81AD1B5B-B999-C593-FDB9-F28091048DB6}"/>
              </a:ext>
            </a:extLst>
          </p:cNvPr>
          <p:cNvCxnSpPr>
            <a:cxnSpLocks/>
            <a:endCxn id="301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[R] 307">
            <a:extLst>
              <a:ext uri="{FF2B5EF4-FFF2-40B4-BE49-F238E27FC236}">
                <a16:creationId xmlns:a16="http://schemas.microsoft.com/office/drawing/2014/main" id="{36CDFE2B-AB80-E0F1-31CE-C0FBC1456696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연결선[R] 308">
            <a:extLst>
              <a:ext uri="{FF2B5EF4-FFF2-40B4-BE49-F238E27FC236}">
                <a16:creationId xmlns:a16="http://schemas.microsoft.com/office/drawing/2014/main" id="{072E3E29-B620-4F6F-7796-BC1044BD917E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[R] 309">
            <a:extLst>
              <a:ext uri="{FF2B5EF4-FFF2-40B4-BE49-F238E27FC236}">
                <a16:creationId xmlns:a16="http://schemas.microsoft.com/office/drawing/2014/main" id="{FA71689B-B9B0-7A8E-1363-022822D03FC6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[R] 310">
            <a:extLst>
              <a:ext uri="{FF2B5EF4-FFF2-40B4-BE49-F238E27FC236}">
                <a16:creationId xmlns:a16="http://schemas.microsoft.com/office/drawing/2014/main" id="{F0C76841-2C47-D258-3097-93886A724394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[R] 311">
            <a:extLst>
              <a:ext uri="{FF2B5EF4-FFF2-40B4-BE49-F238E27FC236}">
                <a16:creationId xmlns:a16="http://schemas.microsoft.com/office/drawing/2014/main" id="{808C80EA-8F1B-401F-D806-7B3C565DFCA1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F21BC735-254F-B0AB-EA11-39AF9DC8B565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FF0732A-595C-1107-E0CB-2E1930DA391E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5" name="직선 연결선[R] 314">
            <a:extLst>
              <a:ext uri="{FF2B5EF4-FFF2-40B4-BE49-F238E27FC236}">
                <a16:creationId xmlns:a16="http://schemas.microsoft.com/office/drawing/2014/main" id="{D229D999-AAE6-F1F0-10C9-D559758D0E9D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호 315">
            <a:extLst>
              <a:ext uri="{FF2B5EF4-FFF2-40B4-BE49-F238E27FC236}">
                <a16:creationId xmlns:a16="http://schemas.microsoft.com/office/drawing/2014/main" id="{58AAF19E-FCE4-CC18-5270-03221323790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연결선[R] 316">
            <a:extLst>
              <a:ext uri="{FF2B5EF4-FFF2-40B4-BE49-F238E27FC236}">
                <a16:creationId xmlns:a16="http://schemas.microsoft.com/office/drawing/2014/main" id="{72854807-7608-6EF9-166D-889C68323412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연결선[R] 317">
            <a:extLst>
              <a:ext uri="{FF2B5EF4-FFF2-40B4-BE49-F238E27FC236}">
                <a16:creationId xmlns:a16="http://schemas.microsoft.com/office/drawing/2014/main" id="{6ED411D7-A0EF-69E4-EE3C-BD5BDABA918C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직선 연결선[R] 318">
            <a:extLst>
              <a:ext uri="{FF2B5EF4-FFF2-40B4-BE49-F238E27FC236}">
                <a16:creationId xmlns:a16="http://schemas.microsoft.com/office/drawing/2014/main" id="{F9CFB1B3-F4B5-B724-05C4-C0B3F0409839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ACF712F0-8F37-FE37-B48D-731FCC9FB4E3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934F4A46-61B6-38EB-E5E4-2266D5E0BE85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48B4EF57-37C8-46AC-DCE2-1D0855BA57D2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39DC2A5B-0BF4-F355-78C7-26F85C5F41A4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069A183D-70FF-5465-DF0F-2FBC351513DA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40BBBEC2-B686-C7FC-9362-8D7A8C6875B4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27541165-4EE2-1C29-9138-7301A2B08C7A}"/>
                      </a:ext>
                    </a:extLst>
                  </p:cNvPr>
                  <p:cNvCxnSpPr>
                    <a:cxnSpLocks/>
                    <a:endCxn id="341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B8F86E30-2131-37E1-1151-F5A3919200A3}"/>
                      </a:ext>
                    </a:extLst>
                  </p:cNvPr>
                  <p:cNvCxnSpPr>
                    <a:cxnSpLocks/>
                    <a:endCxn id="343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[R] 338">
                    <a:extLst>
                      <a:ext uri="{FF2B5EF4-FFF2-40B4-BE49-F238E27FC236}">
                        <a16:creationId xmlns:a16="http://schemas.microsoft.com/office/drawing/2014/main" id="{D2B2A253-717B-C332-CE62-517A2D237622}"/>
                      </a:ext>
                    </a:extLst>
                  </p:cNvPr>
                  <p:cNvCxnSpPr>
                    <a:cxnSpLocks/>
                    <a:endCxn id="346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[R] 339">
                    <a:extLst>
                      <a:ext uri="{FF2B5EF4-FFF2-40B4-BE49-F238E27FC236}">
                        <a16:creationId xmlns:a16="http://schemas.microsoft.com/office/drawing/2014/main" id="{EAFCA443-18ED-537D-5389-665C9A9D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BB809A1C-A533-3631-D2F1-943EA0904BCD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0CFB660F-7B37-094F-5098-EDE31A9CA7A6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5FB29595-E8B0-AAEC-E8BC-66EFB432F51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4" name="직선 연결선[R] 343">
                    <a:extLst>
                      <a:ext uri="{FF2B5EF4-FFF2-40B4-BE49-F238E27FC236}">
                        <a16:creationId xmlns:a16="http://schemas.microsoft.com/office/drawing/2014/main" id="{DD4BAA0A-85C4-4780-FE23-D1D585DF18D7}"/>
                      </a:ext>
                    </a:extLst>
                  </p:cNvPr>
                  <p:cNvCxnSpPr>
                    <a:cxnSpLocks/>
                    <a:stCxn id="341" idx="2"/>
                    <a:endCxn id="343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EA88EBD8-0D1F-8EFF-566C-AFC0DA227FF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A41FA3C7-3772-E28D-07D6-324B30ECB9AA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7" name="직선 연결선[R] 346">
                    <a:extLst>
                      <a:ext uri="{FF2B5EF4-FFF2-40B4-BE49-F238E27FC236}">
                        <a16:creationId xmlns:a16="http://schemas.microsoft.com/office/drawing/2014/main" id="{7147535F-6EED-354D-EEEE-E124314A183F}"/>
                      </a:ext>
                    </a:extLst>
                  </p:cNvPr>
                  <p:cNvCxnSpPr>
                    <a:cxnSpLocks/>
                    <a:endCxn id="341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[R] 347">
                    <a:extLst>
                      <a:ext uri="{FF2B5EF4-FFF2-40B4-BE49-F238E27FC236}">
                        <a16:creationId xmlns:a16="http://schemas.microsoft.com/office/drawing/2014/main" id="{D81C9FEC-8854-73ED-BE6E-18F108510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[R] 348">
                    <a:extLst>
                      <a:ext uri="{FF2B5EF4-FFF2-40B4-BE49-F238E27FC236}">
                        <a16:creationId xmlns:a16="http://schemas.microsoft.com/office/drawing/2014/main" id="{579BB04D-1251-B9CC-07B4-2AAAE78E8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[R] 349">
                    <a:extLst>
                      <a:ext uri="{FF2B5EF4-FFF2-40B4-BE49-F238E27FC236}">
                        <a16:creationId xmlns:a16="http://schemas.microsoft.com/office/drawing/2014/main" id="{BF166CCB-2591-B488-6F53-3737B7504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[R] 350">
                    <a:extLst>
                      <a:ext uri="{FF2B5EF4-FFF2-40B4-BE49-F238E27FC236}">
                        <a16:creationId xmlns:a16="http://schemas.microsoft.com/office/drawing/2014/main" id="{8FECD13D-C6B0-6D7D-3ADC-236F8120F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[R] 351">
                    <a:extLst>
                      <a:ext uri="{FF2B5EF4-FFF2-40B4-BE49-F238E27FC236}">
                        <a16:creationId xmlns:a16="http://schemas.microsoft.com/office/drawing/2014/main" id="{0440275B-F2CD-1A5D-A00B-BE64E8EF8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451D1709-9EC1-C4A7-F4BB-CDD6C9EF3B11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BAE40792-FC41-73C4-E4D7-5AFBA1024221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334" name="직선 연결선[R] 333">
                  <a:extLst>
                    <a:ext uri="{FF2B5EF4-FFF2-40B4-BE49-F238E27FC236}">
                      <a16:creationId xmlns:a16="http://schemas.microsoft.com/office/drawing/2014/main" id="{05287B1A-4D60-9173-916C-40CE2E4F9537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호 334">
                  <a:extLst>
                    <a:ext uri="{FF2B5EF4-FFF2-40B4-BE49-F238E27FC236}">
                      <a16:creationId xmlns:a16="http://schemas.microsoft.com/office/drawing/2014/main" id="{FBF0C79B-E5D4-4176-0BB7-66F912B0ABB2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336" name="꺾인 연결선[E] 335">
                  <a:extLst>
                    <a:ext uri="{FF2B5EF4-FFF2-40B4-BE49-F238E27FC236}">
                      <a16:creationId xmlns:a16="http://schemas.microsoft.com/office/drawing/2014/main" id="{41585D28-9BF0-DA5D-7CFD-B4DD9C47AA1B}"/>
                    </a:ext>
                  </a:extLst>
                </p:cNvPr>
                <p:cNvCxnSpPr>
                  <a:cxnSpLocks/>
                  <a:stCxn id="327" idx="0"/>
                  <a:endCxn id="324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189C54B-90A2-8A06-20DF-8B0267724AF7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5AF9CE7-F87C-492E-69B6-0D23FE38D369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3896F14-D6F9-8C7F-774E-C6BA2DB7C1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80EC5F3-FB47-A84C-B5F2-DB5D5AA46899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47FD146-EBD3-5FDE-793C-38EE9E0844F7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A30A17E-0209-1F21-31F8-0592DE24D7F3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1B2B066-BFEA-26D0-E6CC-EF00DFC73BE5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B87663E-9997-132A-EC3A-C8D2FC0673A5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77F7764-A4F1-0725-DEA6-3A30141A48CD}"/>
              </a:ext>
            </a:extLst>
          </p:cNvPr>
          <p:cNvCxnSpPr>
            <a:cxnSpLocks/>
            <a:stCxn id="328" idx="0"/>
            <a:endCxn id="325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130F4-1C69-0675-94D7-5397A35111E3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7" name="꺾인 연결선[E] 356">
            <a:extLst>
              <a:ext uri="{FF2B5EF4-FFF2-40B4-BE49-F238E27FC236}">
                <a16:creationId xmlns:a16="http://schemas.microsoft.com/office/drawing/2014/main" id="{44A82287-502B-CDF1-813B-829BF82FF420}"/>
              </a:ext>
            </a:extLst>
          </p:cNvPr>
          <p:cNvCxnSpPr>
            <a:cxnSpLocks/>
            <a:stCxn id="356" idx="1"/>
            <a:endCxn id="331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F4684DC-728C-8E58-C4C8-DF5CAF94093A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9" name="꺾인 연결선[E] 358">
            <a:extLst>
              <a:ext uri="{FF2B5EF4-FFF2-40B4-BE49-F238E27FC236}">
                <a16:creationId xmlns:a16="http://schemas.microsoft.com/office/drawing/2014/main" id="{08F3C20C-EE84-B137-4DAC-4794748DF457}"/>
              </a:ext>
            </a:extLst>
          </p:cNvPr>
          <p:cNvCxnSpPr>
            <a:cxnSpLocks/>
            <a:stCxn id="358" idx="0"/>
            <a:endCxn id="341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7F420B7-63B1-6121-A5C3-1F3DBADA57F6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1" name="꺾인 연결선[E] 360">
            <a:extLst>
              <a:ext uri="{FF2B5EF4-FFF2-40B4-BE49-F238E27FC236}">
                <a16:creationId xmlns:a16="http://schemas.microsoft.com/office/drawing/2014/main" id="{D54C5F22-6D3D-C58B-6425-E6568B306F48}"/>
              </a:ext>
            </a:extLst>
          </p:cNvPr>
          <p:cNvCxnSpPr>
            <a:cxnSpLocks/>
            <a:stCxn id="360" idx="0"/>
            <a:endCxn id="329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079C9217-1386-01DA-7BA5-E82FB1CF9C83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3" name="꺾인 연결선[E] 362">
            <a:extLst>
              <a:ext uri="{FF2B5EF4-FFF2-40B4-BE49-F238E27FC236}">
                <a16:creationId xmlns:a16="http://schemas.microsoft.com/office/drawing/2014/main" id="{B39CDB84-502F-BEF0-B910-0494826BE9A3}"/>
              </a:ext>
            </a:extLst>
          </p:cNvPr>
          <p:cNvCxnSpPr>
            <a:cxnSpLocks/>
            <a:stCxn id="362" idx="1"/>
            <a:endCxn id="330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F75484CE-75B0-3302-83CF-3917A3BC9737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FBB45D-EAA5-36A3-61F2-18854C3BE0A5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9EE5FD73-DB7D-0EDD-31EE-3A07BA7074F9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266796A-1A4C-A5CC-D8B5-84BF7AF9E4BA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9F0D32C-2AB8-A39E-B1E8-2002894A42E1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6F246CE-F6F0-3CBE-DF54-9CB1F565CC89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A022AFE-6923-384C-0E26-B0AE8C4227BA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1D92A59-7359-9ACF-12E3-D541167ABD7B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2967409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4400192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4915873" y="5449547"/>
            <a:ext cx="594583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B-1↓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B-1↑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792744" y="4648377"/>
            <a:ext cx="580746" cy="2182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792744" y="4866650"/>
            <a:ext cx="580747" cy="2182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773186" y="5812182"/>
            <a:ext cx="60316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3985518" y="5084922"/>
            <a:ext cx="930355" cy="6108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 flipV="1">
            <a:off x="3991248" y="5695769"/>
            <a:ext cx="924625" cy="1164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4913009" y="4345155"/>
            <a:ext cx="594583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G-1↑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G-1↓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3985517" y="4591377"/>
            <a:ext cx="927492" cy="57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3991248" y="4591377"/>
            <a:ext cx="921761" cy="122080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4913010" y="6124855"/>
            <a:ext cx="59458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A-2↑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3991248" y="5812182"/>
            <a:ext cx="921762" cy="43578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4918740" y="5020462"/>
            <a:ext cx="5918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H-1↓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3985518" y="5084922"/>
            <a:ext cx="933222" cy="5865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오른쪽 중괄호[R] 491">
            <a:extLst>
              <a:ext uri="{FF2B5EF4-FFF2-40B4-BE49-F238E27FC236}">
                <a16:creationId xmlns:a16="http://schemas.microsoft.com/office/drawing/2014/main" id="{2DA13143-342C-3502-04B5-19380BB7BDD9}"/>
              </a:ext>
            </a:extLst>
          </p:cNvPr>
          <p:cNvSpPr/>
          <p:nvPr/>
        </p:nvSpPr>
        <p:spPr>
          <a:xfrm>
            <a:off x="5551792" y="4462322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493" name="오른쪽 중괄호[R] 492">
            <a:extLst>
              <a:ext uri="{FF2B5EF4-FFF2-40B4-BE49-F238E27FC236}">
                <a16:creationId xmlns:a16="http://schemas.microsoft.com/office/drawing/2014/main" id="{B267ABD6-8FD9-E87C-2EF6-BF46BA97EF33}"/>
              </a:ext>
            </a:extLst>
          </p:cNvPr>
          <p:cNvSpPr/>
          <p:nvPr/>
        </p:nvSpPr>
        <p:spPr>
          <a:xfrm>
            <a:off x="5551792" y="5555001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9BC6713A-3DD9-BF12-1AC3-286375BE5410}"/>
              </a:ext>
            </a:extLst>
          </p:cNvPr>
          <p:cNvSpPr txBox="1"/>
          <p:nvPr/>
        </p:nvSpPr>
        <p:spPr>
          <a:xfrm>
            <a:off x="5699321" y="4475028"/>
            <a:ext cx="7770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Conflict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G-1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AC23E07-C75F-985A-A3BA-9CC57E7413A3}"/>
              </a:ext>
            </a:extLst>
          </p:cNvPr>
          <p:cNvSpPr txBox="1"/>
          <p:nvPr/>
        </p:nvSpPr>
        <p:spPr>
          <a:xfrm>
            <a:off x="5732823" y="5546010"/>
            <a:ext cx="710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Conflict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B-1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506" name="삼각형 505">
            <a:extLst>
              <a:ext uri="{FF2B5EF4-FFF2-40B4-BE49-F238E27FC236}">
                <a16:creationId xmlns:a16="http://schemas.microsoft.com/office/drawing/2014/main" id="{056D25E9-9C0E-304C-7617-C8B461A146C9}"/>
              </a:ext>
            </a:extLst>
          </p:cNvPr>
          <p:cNvSpPr/>
          <p:nvPr/>
        </p:nvSpPr>
        <p:spPr>
          <a:xfrm rot="5400000">
            <a:off x="5470503" y="5044429"/>
            <a:ext cx="2491746" cy="16154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4BE6712E-B557-C542-4DE7-05B48E4FE89B}"/>
              </a:ext>
            </a:extLst>
          </p:cNvPr>
          <p:cNvSpPr txBox="1"/>
          <p:nvPr/>
        </p:nvSpPr>
        <p:spPr>
          <a:xfrm>
            <a:off x="5947634" y="3230111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08" name="직선 연결선[R] 507">
            <a:extLst>
              <a:ext uri="{FF2B5EF4-FFF2-40B4-BE49-F238E27FC236}">
                <a16:creationId xmlns:a16="http://schemas.microsoft.com/office/drawing/2014/main" id="{3907EC7B-8DAC-1DCF-C6A6-80053B9BF98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782580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직선 연결선[R] 508">
            <a:extLst>
              <a:ext uri="{FF2B5EF4-FFF2-40B4-BE49-F238E27FC236}">
                <a16:creationId xmlns:a16="http://schemas.microsoft.com/office/drawing/2014/main" id="{21203D26-19A0-FBEE-2B53-694161B03585}"/>
              </a:ext>
            </a:extLst>
          </p:cNvPr>
          <p:cNvCxnSpPr>
            <a:cxnSpLocks/>
            <a:endCxn id="66" idx="7"/>
          </p:cNvCxnSpPr>
          <p:nvPr/>
        </p:nvCxnSpPr>
        <p:spPr>
          <a:xfrm flipH="1">
            <a:off x="1302752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직선 연결선[R] 509">
            <a:extLst>
              <a:ext uri="{FF2B5EF4-FFF2-40B4-BE49-F238E27FC236}">
                <a16:creationId xmlns:a16="http://schemas.microsoft.com/office/drawing/2014/main" id="{C83A452E-992E-2341-E2ED-EA014EB0C319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19215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직선 연결선[R] 510">
            <a:extLst>
              <a:ext uri="{FF2B5EF4-FFF2-40B4-BE49-F238E27FC236}">
                <a16:creationId xmlns:a16="http://schemas.microsoft.com/office/drawing/2014/main" id="{3BBD22C5-1F3B-F7C2-71D7-94E3031CEFEE}"/>
              </a:ext>
            </a:extLst>
          </p:cNvPr>
          <p:cNvCxnSpPr>
            <a:cxnSpLocks/>
          </p:cNvCxnSpPr>
          <p:nvPr/>
        </p:nvCxnSpPr>
        <p:spPr>
          <a:xfrm flipV="1">
            <a:off x="1939589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E96F774-A6BA-C50B-DC27-0946B4F71277}"/>
              </a:ext>
            </a:extLst>
          </p:cNvPr>
          <p:cNvSpPr/>
          <p:nvPr/>
        </p:nvSpPr>
        <p:spPr>
          <a:xfrm>
            <a:off x="2371737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F2F6FF-2FF1-E011-7D79-CDF35CAD12B3}"/>
              </a:ext>
            </a:extLst>
          </p:cNvPr>
          <p:cNvSpPr/>
          <p:nvPr/>
        </p:nvSpPr>
        <p:spPr>
          <a:xfrm>
            <a:off x="8735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C3A3ABB-96FD-CD7E-FC7D-9DF3D2D9F3B4}"/>
              </a:ext>
            </a:extLst>
          </p:cNvPr>
          <p:cNvSpPr/>
          <p:nvPr/>
        </p:nvSpPr>
        <p:spPr>
          <a:xfrm>
            <a:off x="11842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AF36E51-5848-3EB3-62CB-6180BBC6A137}"/>
              </a:ext>
            </a:extLst>
          </p:cNvPr>
          <p:cNvCxnSpPr>
            <a:cxnSpLocks/>
            <a:stCxn id="64" idx="2"/>
            <a:endCxn id="66" idx="6"/>
          </p:cNvCxnSpPr>
          <p:nvPr/>
        </p:nvCxnSpPr>
        <p:spPr>
          <a:xfrm flipH="1">
            <a:off x="1323086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42AEEF3-8377-6207-8516-FEF1B92A7205}"/>
              </a:ext>
            </a:extLst>
          </p:cNvPr>
          <p:cNvSpPr/>
          <p:nvPr/>
        </p:nvSpPr>
        <p:spPr>
          <a:xfrm>
            <a:off x="36399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7F69B6C-E5FE-26ED-C5E7-61373B0DB191}"/>
              </a:ext>
            </a:extLst>
          </p:cNvPr>
          <p:cNvSpPr/>
          <p:nvPr/>
        </p:nvSpPr>
        <p:spPr>
          <a:xfrm>
            <a:off x="39506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D4AA37AB-3652-4398-B3FB-180A6771AC26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2645493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7EE825D-183C-22DE-5C06-19C8CAFB8B61}"/>
              </a:ext>
            </a:extLst>
          </p:cNvPr>
          <p:cNvCxnSpPr>
            <a:cxnSpLocks/>
          </p:cNvCxnSpPr>
          <p:nvPr/>
        </p:nvCxnSpPr>
        <p:spPr>
          <a:xfrm>
            <a:off x="1608016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D298511-8BA5-8C81-B4D3-EBBB193183B3}"/>
              </a:ext>
            </a:extLst>
          </p:cNvPr>
          <p:cNvCxnSpPr>
            <a:cxnSpLocks/>
          </p:cNvCxnSpPr>
          <p:nvPr/>
        </p:nvCxnSpPr>
        <p:spPr>
          <a:xfrm>
            <a:off x="2976316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23E18AA-DB83-86FE-B637-7F2BF6243A74}"/>
              </a:ext>
            </a:extLst>
          </p:cNvPr>
          <p:cNvCxnSpPr>
            <a:cxnSpLocks/>
          </p:cNvCxnSpPr>
          <p:nvPr/>
        </p:nvCxnSpPr>
        <p:spPr>
          <a:xfrm flipH="1">
            <a:off x="2526565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60F00FBA-8044-F09A-3FDE-1FE7DEFAD3AA}"/>
              </a:ext>
            </a:extLst>
          </p:cNvPr>
          <p:cNvCxnSpPr>
            <a:cxnSpLocks/>
          </p:cNvCxnSpPr>
          <p:nvPr/>
        </p:nvCxnSpPr>
        <p:spPr>
          <a:xfrm>
            <a:off x="2457450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9B46E7D-4DEC-8830-D289-A434FF9338AC}"/>
              </a:ext>
            </a:extLst>
          </p:cNvPr>
          <p:cNvCxnSpPr>
            <a:cxnSpLocks/>
          </p:cNvCxnSpPr>
          <p:nvPr/>
        </p:nvCxnSpPr>
        <p:spPr>
          <a:xfrm>
            <a:off x="2443635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F8F87E2-2147-4314-737F-9A37A59DBA79}"/>
              </a:ext>
            </a:extLst>
          </p:cNvPr>
          <p:cNvSpPr/>
          <p:nvPr/>
        </p:nvSpPr>
        <p:spPr>
          <a:xfrm>
            <a:off x="926753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EA20DE6-E509-2416-FB06-E9C76C6EE0E9}"/>
              </a:ext>
            </a:extLst>
          </p:cNvPr>
          <p:cNvSpPr/>
          <p:nvPr/>
        </p:nvSpPr>
        <p:spPr>
          <a:xfrm>
            <a:off x="3688186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8" name="오른쪽 대괄호[R] 77">
            <a:extLst>
              <a:ext uri="{FF2B5EF4-FFF2-40B4-BE49-F238E27FC236}">
                <a16:creationId xmlns:a16="http://schemas.microsoft.com/office/drawing/2014/main" id="{46BCC34C-F6B6-61D8-65D7-00CC55DD6E95}"/>
              </a:ext>
            </a:extLst>
          </p:cNvPr>
          <p:cNvSpPr/>
          <p:nvPr/>
        </p:nvSpPr>
        <p:spPr>
          <a:xfrm>
            <a:off x="2703529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08A4D3-411E-064A-3B19-F92C8178588C}"/>
              </a:ext>
            </a:extLst>
          </p:cNvPr>
          <p:cNvSpPr txBox="1"/>
          <p:nvPr/>
        </p:nvSpPr>
        <p:spPr>
          <a:xfrm>
            <a:off x="3291213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A91E237-FA3C-02F8-9565-EDF22342BBBA}"/>
              </a:ext>
            </a:extLst>
          </p:cNvPr>
          <p:cNvCxnSpPr>
            <a:cxnSpLocks/>
            <a:stCxn id="81" idx="0"/>
            <a:endCxn id="87" idx="1"/>
          </p:cNvCxnSpPr>
          <p:nvPr/>
        </p:nvCxnSpPr>
        <p:spPr>
          <a:xfrm rot="16200000" flipV="1">
            <a:off x="3270349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2A00952-1039-5401-639B-8046A8CF0D75}"/>
              </a:ext>
            </a:extLst>
          </p:cNvPr>
          <p:cNvSpPr txBox="1"/>
          <p:nvPr/>
        </p:nvSpPr>
        <p:spPr>
          <a:xfrm flipH="1">
            <a:off x="3602938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0CD079-D912-197D-0649-019037715C62}"/>
              </a:ext>
            </a:extLst>
          </p:cNvPr>
          <p:cNvSpPr txBox="1"/>
          <p:nvPr/>
        </p:nvSpPr>
        <p:spPr>
          <a:xfrm flipH="1">
            <a:off x="3364194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9012-78C6-BE7D-9890-77088C2FC36C}"/>
              </a:ext>
            </a:extLst>
          </p:cNvPr>
          <p:cNvSpPr txBox="1"/>
          <p:nvPr/>
        </p:nvSpPr>
        <p:spPr>
          <a:xfrm flipH="1">
            <a:off x="1777342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1C0B9A-405E-6D80-CA12-15735850D3F9}"/>
              </a:ext>
            </a:extLst>
          </p:cNvPr>
          <p:cNvSpPr txBox="1"/>
          <p:nvPr/>
        </p:nvSpPr>
        <p:spPr>
          <a:xfrm flipH="1">
            <a:off x="2083827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79E238-3DD7-6082-4FA5-612A7D717723}"/>
              </a:ext>
            </a:extLst>
          </p:cNvPr>
          <p:cNvSpPr txBox="1"/>
          <p:nvPr/>
        </p:nvSpPr>
        <p:spPr>
          <a:xfrm flipH="1">
            <a:off x="2975751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BE8005-AE13-3E2C-D42B-7D338170DDFA}"/>
              </a:ext>
            </a:extLst>
          </p:cNvPr>
          <p:cNvSpPr txBox="1"/>
          <p:nvPr/>
        </p:nvSpPr>
        <p:spPr>
          <a:xfrm flipH="1">
            <a:off x="2494048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2B4308-7FA4-D033-969A-301FA9EB4A29}"/>
              </a:ext>
            </a:extLst>
          </p:cNvPr>
          <p:cNvSpPr txBox="1"/>
          <p:nvPr/>
        </p:nvSpPr>
        <p:spPr>
          <a:xfrm>
            <a:off x="3639942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3101C6-7106-3ECB-F8A9-5AFFDC917C66}"/>
              </a:ext>
            </a:extLst>
          </p:cNvPr>
          <p:cNvSpPr txBox="1"/>
          <p:nvPr/>
        </p:nvSpPr>
        <p:spPr>
          <a:xfrm>
            <a:off x="886830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1038082-9C68-19ED-7E84-C348C3EEF5D2}"/>
              </a:ext>
            </a:extLst>
          </p:cNvPr>
          <p:cNvGrpSpPr/>
          <p:nvPr/>
        </p:nvGrpSpPr>
        <p:grpSpPr>
          <a:xfrm>
            <a:off x="6306375" y="596282"/>
            <a:ext cx="2751218" cy="2711266"/>
            <a:chOff x="6233435" y="477176"/>
            <a:chExt cx="2751218" cy="27112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F4091D-77AB-6F7D-6C2E-A8A7C4BD2A7A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DF43-97F9-2D9B-64DD-5C75E2DD2847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28A37D-2F35-6449-45E7-7E9C320C91D1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428D23-47F7-E658-9955-15DE19652B00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453764DF-3EB4-5732-F4CA-9F646321EBC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5A92825C-830D-DE6F-0B2B-FDC2A770882E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FAAAF0F-7824-982D-3E4F-54ECD96F4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4804A51-21D2-6992-E9A0-4B5D87DA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B4628352-5D61-7A5A-6AD1-0410DEAC44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B35FC46A-C9DC-1F34-79C2-C6A8D7812470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338BFE5-2A26-B5E5-76B5-7856ED23FA56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0CF01D8-B4B7-3B7E-6392-5204ED80E24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11" name="오른쪽 대괄호[R] 110">
            <a:extLst>
              <a:ext uri="{FF2B5EF4-FFF2-40B4-BE49-F238E27FC236}">
                <a16:creationId xmlns:a16="http://schemas.microsoft.com/office/drawing/2014/main" id="{7E961DD4-0F80-8C1F-0EAF-53EFC15A0059}"/>
              </a:ext>
            </a:extLst>
          </p:cNvPr>
          <p:cNvSpPr/>
          <p:nvPr/>
        </p:nvSpPr>
        <p:spPr>
          <a:xfrm rot="5400000">
            <a:off x="2584631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BAB9D9D2-F84A-8327-47B5-E324DE2E6C7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rot="10800000" flipH="1" flipV="1">
            <a:off x="2792084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881F0B98-0D13-8583-B898-9FEB781DF45A}"/>
              </a:ext>
            </a:extLst>
          </p:cNvPr>
          <p:cNvCxnSpPr>
            <a:cxnSpLocks/>
            <a:stCxn id="111" idx="2"/>
            <a:endCxn id="88" idx="0"/>
          </p:cNvCxnSpPr>
          <p:nvPr/>
        </p:nvCxnSpPr>
        <p:spPr>
          <a:xfrm rot="16200000" flipH="1" flipV="1">
            <a:off x="2136810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31A2DCA-C6AB-3619-392F-49107AB81030}"/>
              </a:ext>
            </a:extLst>
          </p:cNvPr>
          <p:cNvSpPr txBox="1"/>
          <p:nvPr/>
        </p:nvSpPr>
        <p:spPr>
          <a:xfrm>
            <a:off x="6036914" y="865935"/>
            <a:ext cx="894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}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0D1515-5555-EF73-034B-74998C894A64}"/>
              </a:ext>
            </a:extLst>
          </p:cNvPr>
          <p:cNvSpPr txBox="1"/>
          <p:nvPr/>
        </p:nvSpPr>
        <p:spPr>
          <a:xfrm>
            <a:off x="4478683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A554A7-F908-9EDF-91D2-1D857C4FA25A}"/>
              </a:ext>
            </a:extLst>
          </p:cNvPr>
          <p:cNvSpPr txBox="1"/>
          <p:nvPr/>
        </p:nvSpPr>
        <p:spPr>
          <a:xfrm>
            <a:off x="2314015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25" name="오른쪽 중괄호[R] 124">
            <a:extLst>
              <a:ext uri="{FF2B5EF4-FFF2-40B4-BE49-F238E27FC236}">
                <a16:creationId xmlns:a16="http://schemas.microsoft.com/office/drawing/2014/main" id="{EDC228C3-B613-3047-FB8F-8F1F505BEC65}"/>
              </a:ext>
            </a:extLst>
          </p:cNvPr>
          <p:cNvSpPr/>
          <p:nvPr/>
        </p:nvSpPr>
        <p:spPr>
          <a:xfrm rot="5400000">
            <a:off x="3280910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1500E7-5082-D5B4-C148-532E7994FA6D}"/>
              </a:ext>
            </a:extLst>
          </p:cNvPr>
          <p:cNvSpPr txBox="1"/>
          <p:nvPr/>
        </p:nvSpPr>
        <p:spPr>
          <a:xfrm flipH="1">
            <a:off x="1617468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6CA27C-5BF5-EDC3-345E-4C757677B230}"/>
              </a:ext>
            </a:extLst>
          </p:cNvPr>
          <p:cNvSpPr txBox="1"/>
          <p:nvPr/>
        </p:nvSpPr>
        <p:spPr>
          <a:xfrm flipH="1">
            <a:off x="2592779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6CAEBB-7B9E-C8A4-CE72-C8159C281BD6}"/>
              </a:ext>
            </a:extLst>
          </p:cNvPr>
          <p:cNvSpPr txBox="1"/>
          <p:nvPr/>
        </p:nvSpPr>
        <p:spPr>
          <a:xfrm>
            <a:off x="6956360" y="4755870"/>
            <a:ext cx="216476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Direct </a:t>
            </a:r>
            <a:r>
              <a:rPr kumimoji="1" lang="en-US" altLang="ko-Kore-KR" sz="1600" spc="-40" dirty="0">
                <a:latin typeface="+mn-ea"/>
              </a:rPr>
              <a:t>level of method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&amp;</a:t>
            </a:r>
          </a:p>
          <a:p>
            <a:pPr algn="ctr"/>
            <a:r>
              <a:rPr kumimoji="1" lang="en-US" altLang="ko-Kore-KR" sz="1600" b="1" spc="-40" dirty="0">
                <a:latin typeface="+mn-ea"/>
              </a:rPr>
              <a:t>Indirect</a:t>
            </a:r>
            <a:r>
              <a:rPr kumimoji="1" lang="en-US" altLang="ko-Kore-KR" sz="1600" spc="-40" dirty="0">
                <a:latin typeface="+mn-ea"/>
              </a:rPr>
              <a:t> path of product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3F4CC99-951B-00E5-5530-F63BF8868FCE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275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8F3D4-B0FA-42F6-81F5-DC495FBBED25}"/>
              </a:ext>
            </a:extLst>
          </p:cNvPr>
          <p:cNvSpPr txBox="1"/>
          <p:nvPr/>
        </p:nvSpPr>
        <p:spPr>
          <a:xfrm>
            <a:off x="2089110" y="115304"/>
            <a:ext cx="496578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spc="-40" dirty="0">
                <a:latin typeface="+mn-ea"/>
              </a:rPr>
              <a:t>여러가지 충돌사항에 대한 배경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4B5BB-DDC9-527E-D703-8301B746B30B}"/>
              </a:ext>
            </a:extLst>
          </p:cNvPr>
          <p:cNvSpPr txBox="1"/>
          <p:nvPr/>
        </p:nvSpPr>
        <p:spPr>
          <a:xfrm>
            <a:off x="677071" y="596048"/>
            <a:ext cx="73019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Decision variable (x) 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en-US" altLang="ko-Kore-KR" spc="-40" dirty="0">
                <a:latin typeface="+mn-ea"/>
              </a:rPr>
              <a:t>Intermediate variable (y) 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en-US" altLang="ko-Kore-KR" spc="-40" dirty="0">
                <a:latin typeface="+mn-ea"/>
              </a:rPr>
              <a:t>performance variable (z)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D940-20E2-321C-D789-53D5E0D1D595}"/>
              </a:ext>
            </a:extLst>
          </p:cNvPr>
          <p:cNvSpPr txBox="1"/>
          <p:nvPr/>
        </p:nvSpPr>
        <p:spPr>
          <a:xfrm>
            <a:off x="264988" y="4759835"/>
            <a:ext cx="85366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그렇다면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다중 요구사항을 다루는 과정속에서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198FD3-D8A5-EB16-6E74-834CD58C7B0C}"/>
              </a:ext>
            </a:extLst>
          </p:cNvPr>
          <p:cNvSpPr txBox="1"/>
          <p:nvPr/>
        </p:nvSpPr>
        <p:spPr>
          <a:xfrm>
            <a:off x="5472887" y="2743265"/>
            <a:ext cx="316400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처음에 문제가 없어보였는데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,</a:t>
            </a:r>
          </a:p>
          <a:p>
            <a:pPr algn="ctr"/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실제로는 복잡한 변경 프로세스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48E99-7684-38F2-EE86-4C2D591C51B7}"/>
              </a:ext>
            </a:extLst>
          </p:cNvPr>
          <p:cNvSpPr txBox="1"/>
          <p:nvPr/>
        </p:nvSpPr>
        <p:spPr>
          <a:xfrm>
            <a:off x="394255" y="2753678"/>
            <a:ext cx="338970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처음에 문제를 해결하는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/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대안들에서의 충돌로 인한 불가능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DAF89-5C98-7B25-89E6-920CEA656400}"/>
              </a:ext>
            </a:extLst>
          </p:cNvPr>
          <p:cNvSpPr txBox="1"/>
          <p:nvPr/>
        </p:nvSpPr>
        <p:spPr>
          <a:xfrm>
            <a:off x="2723520" y="6123456"/>
            <a:ext cx="3210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solidFill>
                  <a:srgbClr val="7030A0"/>
                </a:solidFill>
                <a:latin typeface="+mn-ea"/>
              </a:rPr>
              <a:t>요거를 그림으로 만들어야 한다</a:t>
            </a:r>
            <a:r>
              <a:rPr kumimoji="1" lang="en-US" altLang="ko-Kore-KR" b="1" spc="-40" dirty="0">
                <a:solidFill>
                  <a:srgbClr val="7030A0"/>
                </a:solidFill>
                <a:latin typeface="+mn-ea"/>
              </a:rPr>
              <a:t>.</a:t>
            </a:r>
            <a:endParaRPr kumimoji="1" lang="ko-Kore-KR" altLang="en-US" b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C95D0-2335-17C0-63D4-EB169C436AA9}"/>
              </a:ext>
            </a:extLst>
          </p:cNvPr>
          <p:cNvSpPr txBox="1"/>
          <p:nvPr/>
        </p:nvSpPr>
        <p:spPr>
          <a:xfrm>
            <a:off x="2314017" y="5161427"/>
            <a:ext cx="5168081" cy="777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</a:t>
            </a:r>
            <a:r>
              <a:rPr kumimoji="1" lang="ko-Kore-KR" altLang="en-US" b="1" spc="-40" dirty="0">
                <a:latin typeface="+mn-ea"/>
              </a:rPr>
              <a:t>문제가 되는 관계 </a:t>
            </a:r>
            <a:r>
              <a:rPr kumimoji="1" lang="en-US" altLang="ko-Kore-KR" b="1" spc="-40" dirty="0">
                <a:latin typeface="+mn-ea"/>
              </a:rPr>
              <a:t>(</a:t>
            </a:r>
            <a:r>
              <a:rPr kumimoji="1" lang="ko-Kore-KR" altLang="en-US" b="1" spc="-40" dirty="0">
                <a:latin typeface="+mn-ea"/>
              </a:rPr>
              <a:t>충돌관계</a:t>
            </a:r>
            <a:r>
              <a:rPr kumimoji="1" lang="en-US" altLang="ko-Kore-KR" b="1" spc="-40" dirty="0">
                <a:latin typeface="+mn-ea"/>
              </a:rPr>
              <a:t>)</a:t>
            </a:r>
            <a:r>
              <a:rPr kumimoji="1" lang="ko-Kore-KR" altLang="en-US" b="1" spc="-40" dirty="0">
                <a:latin typeface="+mn-ea"/>
              </a:rPr>
              <a:t>를 식별 및 정의</a:t>
            </a:r>
            <a:r>
              <a:rPr kumimoji="1" lang="ko-Kore-KR" altLang="en-US" spc="-40" dirty="0">
                <a:latin typeface="+mn-ea"/>
              </a:rPr>
              <a:t>하고 </a:t>
            </a:r>
            <a:endParaRPr kumimoji="1" lang="en-US" altLang="ko-Kore-KR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2</a:t>
            </a:r>
            <a:r>
              <a:rPr kumimoji="1" lang="en-US" altLang="ko-KR" spc="-40" dirty="0">
                <a:latin typeface="+mn-ea"/>
              </a:rPr>
              <a:t>) </a:t>
            </a:r>
            <a:r>
              <a:rPr kumimoji="1" lang="ko-Kore-KR" altLang="en-US" spc="-40" dirty="0">
                <a:latin typeface="+mn-ea"/>
              </a:rPr>
              <a:t>충돌관계를 어떻게 해결</a:t>
            </a:r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ko-Kore-KR" altLang="en-US" spc="-40" dirty="0">
                <a:latin typeface="+mn-ea"/>
              </a:rPr>
              <a:t>완화</a:t>
            </a:r>
            <a:r>
              <a:rPr kumimoji="1" lang="en-US" altLang="ko-Kore-KR" spc="-40" dirty="0">
                <a:latin typeface="+mn-ea"/>
              </a:rPr>
              <a:t>)</a:t>
            </a:r>
            <a:r>
              <a:rPr kumimoji="1" lang="ko-Kore-KR" altLang="en-US" spc="-40" dirty="0">
                <a:latin typeface="+mn-ea"/>
              </a:rPr>
              <a:t>하는가 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232590FC-E78C-CB8C-C63E-46A0F4B2459A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C00000"/>
                </a:solidFill>
              </a:rPr>
              <a:t>문제 상황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문제점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한계</a:t>
            </a:r>
            <a:r>
              <a:rPr lang="ko-KR" altLang="en-US" sz="2400" b="0" dirty="0">
                <a:sym typeface="Wingdings" pitchFamily="2" charset="2"/>
              </a:rPr>
              <a:t>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CF9E0-4A68-75B8-0BF5-E57B33F322D0}"/>
              </a:ext>
            </a:extLst>
          </p:cNvPr>
          <p:cNvSpPr txBox="1"/>
          <p:nvPr/>
        </p:nvSpPr>
        <p:spPr>
          <a:xfrm>
            <a:off x="654109" y="1076490"/>
            <a:ext cx="23042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u="sng" spc="-40" dirty="0">
                <a:latin typeface="+mn-ea"/>
              </a:rPr>
              <a:t>Decision variable (x)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D8B87-63F5-CF64-594E-EB879CBC39BA}"/>
              </a:ext>
            </a:extLst>
          </p:cNvPr>
          <p:cNvSpPr txBox="1"/>
          <p:nvPr/>
        </p:nvSpPr>
        <p:spPr>
          <a:xfrm>
            <a:off x="878714" y="1399327"/>
            <a:ext cx="19559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spc="-40" dirty="0">
                <a:latin typeface="+mn-ea"/>
              </a:rPr>
              <a:t>요구사항과 직접적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8BA4C48-B829-B8AA-2690-A0484486A552}"/>
              </a:ext>
            </a:extLst>
          </p:cNvPr>
          <p:cNvCxnSpPr>
            <a:cxnSpLocks/>
          </p:cNvCxnSpPr>
          <p:nvPr/>
        </p:nvCxnSpPr>
        <p:spPr>
          <a:xfrm>
            <a:off x="641340" y="2487637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565A1D-4CE9-9517-4C8A-2C66FFF578D9}"/>
              </a:ext>
            </a:extLst>
          </p:cNvPr>
          <p:cNvSpPr txBox="1"/>
          <p:nvPr/>
        </p:nvSpPr>
        <p:spPr>
          <a:xfrm>
            <a:off x="641342" y="1732455"/>
            <a:ext cx="21933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performance</a:t>
            </a:r>
            <a:r>
              <a:rPr kumimoji="1" lang="ko-Kore-KR" altLang="en-US" spc="-40" dirty="0">
                <a:latin typeface="+mn-ea"/>
              </a:rPr>
              <a:t>에 영향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00787-DE1D-48FB-C510-FB04AE847A56}"/>
              </a:ext>
            </a:extLst>
          </p:cNvPr>
          <p:cNvSpPr txBox="1"/>
          <p:nvPr/>
        </p:nvSpPr>
        <p:spPr>
          <a:xfrm>
            <a:off x="704482" y="1996810"/>
            <a:ext cx="2312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en-US" altLang="ko-KR" sz="1600" spc="-40" dirty="0" err="1">
                <a:latin typeface="+mn-ea"/>
              </a:rPr>
              <a:t>z</a:t>
            </a:r>
            <a:r>
              <a:rPr kumimoji="1" lang="en-US" altLang="ko-KR" sz="1600" spc="-40" baseline="-25000" dirty="0" err="1">
                <a:latin typeface="+mn-ea"/>
              </a:rPr>
              <a:t>k</a:t>
            </a:r>
            <a:r>
              <a:rPr kumimoji="1" lang="en-US" altLang="ko-KR" sz="1600" spc="-40" dirty="0">
                <a:latin typeface="+mn-ea"/>
              </a:rPr>
              <a:t> = f(</a:t>
            </a:r>
            <a:r>
              <a:rPr kumimoji="1" lang="en-US" altLang="ko-KR" sz="1600" b="1" spc="-40" dirty="0">
                <a:latin typeface="+mn-ea"/>
              </a:rPr>
              <a:t>x</a:t>
            </a:r>
            <a:r>
              <a:rPr kumimoji="1" lang="en-US" altLang="ko-KR" sz="1600" b="1" spc="-40" baseline="-25000" dirty="0">
                <a:latin typeface="+mn-ea"/>
              </a:rPr>
              <a:t>1</a:t>
            </a:r>
            <a:r>
              <a:rPr kumimoji="1" lang="en-US" altLang="ko-KR" sz="1600" b="1" spc="-40" dirty="0">
                <a:latin typeface="+mn-ea"/>
              </a:rPr>
              <a:t> , x</a:t>
            </a:r>
            <a:r>
              <a:rPr kumimoji="1" lang="en-US" altLang="ko-KR" sz="1600" b="1" spc="-40" baseline="-25000" dirty="0">
                <a:latin typeface="+mn-ea"/>
              </a:rPr>
              <a:t>2</a:t>
            </a:r>
            <a:r>
              <a:rPr kumimoji="1" lang="en-US" altLang="ko-KR" sz="1600" b="1" spc="-40" dirty="0">
                <a:latin typeface="+mn-ea"/>
              </a:rPr>
              <a:t> , … , x</a:t>
            </a:r>
            <a:r>
              <a:rPr kumimoji="1" lang="en-US" altLang="ko-KR" sz="1600" b="1" spc="-40" baseline="-25000" dirty="0">
                <a:latin typeface="+mn-ea"/>
              </a:rPr>
              <a:t>l</a:t>
            </a:r>
            <a:r>
              <a:rPr kumimoji="1" lang="en-US" altLang="ko-KR" sz="1600" spc="-40" dirty="0">
                <a:latin typeface="+mn-ea"/>
              </a:rPr>
              <a:t>)</a:t>
            </a:r>
            <a:endParaRPr lang="ko-Kore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43F86-7E9D-7C88-4CC2-D1CB89DCCAB5}"/>
              </a:ext>
            </a:extLst>
          </p:cNvPr>
          <p:cNvSpPr txBox="1"/>
          <p:nvPr/>
        </p:nvSpPr>
        <p:spPr>
          <a:xfrm>
            <a:off x="5497197" y="1102864"/>
            <a:ext cx="27583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u="sng" spc="-40" dirty="0">
                <a:latin typeface="+mn-ea"/>
              </a:rPr>
              <a:t>- </a:t>
            </a:r>
            <a:r>
              <a:rPr kumimoji="1" lang="en-US" altLang="ko-Kore-KR" b="1" u="sng" spc="-40" dirty="0">
                <a:latin typeface="+mn-ea"/>
              </a:rPr>
              <a:t>Intermediate variable (y)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480B4-3DE0-5611-FF76-31AC90B53AF1}"/>
              </a:ext>
            </a:extLst>
          </p:cNvPr>
          <p:cNvSpPr txBox="1"/>
          <p:nvPr/>
        </p:nvSpPr>
        <p:spPr>
          <a:xfrm>
            <a:off x="5812792" y="1476414"/>
            <a:ext cx="215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spc="-40" dirty="0">
                <a:latin typeface="+mn-ea"/>
              </a:rPr>
              <a:t>요구사항과 간접적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43844-2E33-21E5-E4F7-B923594B405B}"/>
              </a:ext>
            </a:extLst>
          </p:cNvPr>
          <p:cNvSpPr txBox="1"/>
          <p:nvPr/>
        </p:nvSpPr>
        <p:spPr>
          <a:xfrm>
            <a:off x="5488541" y="1824636"/>
            <a:ext cx="27406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- Performance</a:t>
            </a:r>
            <a:r>
              <a:rPr kumimoji="1" lang="ko-KR" altLang="en-US" spc="-40" dirty="0">
                <a:latin typeface="+mn-ea"/>
              </a:rPr>
              <a:t>에 </a:t>
            </a:r>
            <a:r>
              <a:rPr kumimoji="1" lang="en-US" altLang="ko-KR" spc="-40" dirty="0">
                <a:latin typeface="+mn-ea"/>
              </a:rPr>
              <a:t>indifferent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5DDB9-979F-F030-AABD-45E93505678B}"/>
              </a:ext>
            </a:extLst>
          </p:cNvPr>
          <p:cNvSpPr txBox="1"/>
          <p:nvPr/>
        </p:nvSpPr>
        <p:spPr>
          <a:xfrm>
            <a:off x="5701457" y="2131480"/>
            <a:ext cx="2891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부수적인 변수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0A58E2C-B6A4-3E0D-59BF-48EC74B0323E}"/>
              </a:ext>
            </a:extLst>
          </p:cNvPr>
          <p:cNvCxnSpPr>
            <a:cxnSpLocks/>
          </p:cNvCxnSpPr>
          <p:nvPr/>
        </p:nvCxnSpPr>
        <p:spPr>
          <a:xfrm>
            <a:off x="641340" y="1001737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7ED655-03BA-3CD2-5D49-95E67491B0BF}"/>
              </a:ext>
            </a:extLst>
          </p:cNvPr>
          <p:cNvSpPr txBox="1"/>
          <p:nvPr/>
        </p:nvSpPr>
        <p:spPr>
          <a:xfrm>
            <a:off x="1121791" y="4072869"/>
            <a:ext cx="14698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conflict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434137-9DAB-F4A2-861F-BC6D082BE288}"/>
              </a:ext>
            </a:extLst>
          </p:cNvPr>
          <p:cNvSpPr txBox="1"/>
          <p:nvPr/>
        </p:nvSpPr>
        <p:spPr>
          <a:xfrm>
            <a:off x="6232135" y="4017885"/>
            <a:ext cx="16455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" name="오른쪽 화살표[R] 41">
            <a:extLst>
              <a:ext uri="{FF2B5EF4-FFF2-40B4-BE49-F238E27FC236}">
                <a16:creationId xmlns:a16="http://schemas.microsoft.com/office/drawing/2014/main" id="{FB1A7274-7405-4C3E-5592-213F7648A619}"/>
              </a:ext>
            </a:extLst>
          </p:cNvPr>
          <p:cNvSpPr/>
          <p:nvPr/>
        </p:nvSpPr>
        <p:spPr>
          <a:xfrm rot="5400000">
            <a:off x="1700888" y="3696906"/>
            <a:ext cx="311632" cy="2760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오른쪽 화살표[R] 42">
            <a:extLst>
              <a:ext uri="{FF2B5EF4-FFF2-40B4-BE49-F238E27FC236}">
                <a16:creationId xmlns:a16="http://schemas.microsoft.com/office/drawing/2014/main" id="{E3D7DC1F-309B-546A-D616-6BE694C1D9B8}"/>
              </a:ext>
            </a:extLst>
          </p:cNvPr>
          <p:cNvSpPr/>
          <p:nvPr/>
        </p:nvSpPr>
        <p:spPr>
          <a:xfrm rot="5400000">
            <a:off x="6899075" y="3641922"/>
            <a:ext cx="311632" cy="2760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828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-1254354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C00000"/>
                </a:solidFill>
              </a:rPr>
              <a:t>문제 상황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문제점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한계</a:t>
            </a:r>
            <a:r>
              <a:rPr lang="ko-KR" altLang="en-US" sz="2400" b="0" dirty="0">
                <a:sym typeface="Wingdings" pitchFamily="2" charset="2"/>
              </a:rPr>
              <a:t>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B7DB-34D6-C055-AB54-CBEAE3418F15}"/>
              </a:ext>
            </a:extLst>
          </p:cNvPr>
          <p:cNvSpPr txBox="1"/>
          <p:nvPr/>
        </p:nvSpPr>
        <p:spPr>
          <a:xfrm>
            <a:off x="6862482" y="-1100125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D25B14A4-1A4C-4594-E8FA-41D130C33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49" r="28041"/>
          <a:stretch/>
        </p:blipFill>
        <p:spPr>
          <a:xfrm>
            <a:off x="106847" y="1343413"/>
            <a:ext cx="1526666" cy="5159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756803-25CB-1FE1-3870-4A5A927D5B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041"/>
          <a:stretch/>
        </p:blipFill>
        <p:spPr>
          <a:xfrm>
            <a:off x="1646053" y="1282896"/>
            <a:ext cx="2838697" cy="155786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54C0B1B-BDB8-3A96-A571-80C436F5834C}"/>
              </a:ext>
            </a:extLst>
          </p:cNvPr>
          <p:cNvSpPr/>
          <p:nvPr/>
        </p:nvSpPr>
        <p:spPr>
          <a:xfrm>
            <a:off x="1647346" y="1308528"/>
            <a:ext cx="2807097" cy="1557867"/>
          </a:xfrm>
          <a:prstGeom prst="round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D171D21-F796-6497-9F20-21BD084E2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268" y="4359008"/>
            <a:ext cx="3843814" cy="150327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36EF835-EC56-5BDA-F8AF-99EBE81F535F}"/>
              </a:ext>
            </a:extLst>
          </p:cNvPr>
          <p:cNvSpPr txBox="1"/>
          <p:nvPr/>
        </p:nvSpPr>
        <p:spPr>
          <a:xfrm>
            <a:off x="1387522" y="3686631"/>
            <a:ext cx="115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703302-8437-ED9A-C4EB-DB62FED6EF95}"/>
              </a:ext>
            </a:extLst>
          </p:cNvPr>
          <p:cNvSpPr txBox="1"/>
          <p:nvPr/>
        </p:nvSpPr>
        <p:spPr>
          <a:xfrm>
            <a:off x="1387522" y="2519332"/>
            <a:ext cx="115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382D82-8194-84D6-5FA8-056D88C2C914}"/>
              </a:ext>
            </a:extLst>
          </p:cNvPr>
          <p:cNvSpPr txBox="1"/>
          <p:nvPr/>
        </p:nvSpPr>
        <p:spPr>
          <a:xfrm>
            <a:off x="2122493" y="2121524"/>
            <a:ext cx="115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B318C888-0554-890D-6097-B4564F46F97D}"/>
              </a:ext>
            </a:extLst>
          </p:cNvPr>
          <p:cNvCxnSpPr>
            <a:cxnSpLocks/>
          </p:cNvCxnSpPr>
          <p:nvPr/>
        </p:nvCxnSpPr>
        <p:spPr>
          <a:xfrm>
            <a:off x="4572000" y="512569"/>
            <a:ext cx="0" cy="608398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B7E808F-540F-56F6-D137-7CF82485F593}"/>
              </a:ext>
            </a:extLst>
          </p:cNvPr>
          <p:cNvSpPr txBox="1"/>
          <p:nvPr/>
        </p:nvSpPr>
        <p:spPr>
          <a:xfrm>
            <a:off x="4723636" y="1207410"/>
            <a:ext cx="32556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Case 1) </a:t>
            </a:r>
            <a:r>
              <a:rPr kumimoji="1" lang="ko-Kore-KR" altLang="en-US" b="1" spc="-40" dirty="0">
                <a:latin typeface="+mn-ea"/>
              </a:rPr>
              <a:t>순차적인 요구사항 반영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CDE412C-B814-6D20-B110-499EB23F559A}"/>
              </a:ext>
            </a:extLst>
          </p:cNvPr>
          <p:cNvSpPr txBox="1"/>
          <p:nvPr/>
        </p:nvSpPr>
        <p:spPr>
          <a:xfrm>
            <a:off x="4746484" y="3882311"/>
            <a:ext cx="32556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Case 2) </a:t>
            </a:r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병렬적인 요구사항 반영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568B16-28F5-BDAB-0750-4A9F52268E57}"/>
              </a:ext>
            </a:extLst>
          </p:cNvPr>
          <p:cNvGrpSpPr/>
          <p:nvPr/>
        </p:nvGrpSpPr>
        <p:grpSpPr>
          <a:xfrm>
            <a:off x="4689560" y="1544977"/>
            <a:ext cx="4293463" cy="1362315"/>
            <a:chOff x="4689558" y="1078143"/>
            <a:chExt cx="4293463" cy="13623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7CD41E-1EE8-1CD5-1AD7-F091A3820C15}"/>
                </a:ext>
              </a:extLst>
            </p:cNvPr>
            <p:cNvSpPr txBox="1"/>
            <p:nvPr/>
          </p:nvSpPr>
          <p:spPr>
            <a:xfrm>
              <a:off x="5644178" y="1565438"/>
              <a:ext cx="1075614" cy="49244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ECM </a:t>
              </a:r>
            </a:p>
            <a:p>
              <a:pPr algn="ctr"/>
              <a:r>
                <a:rPr kumimoji="1" lang="en-US" altLang="ko-Kore-KR" sz="1600" spc="-40" dirty="0">
                  <a:latin typeface="+mn-ea"/>
                </a:rPr>
                <a:t>For FR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B07C04-D167-D7A5-5B3F-CA7C09243F32}"/>
                </a:ext>
              </a:extLst>
            </p:cNvPr>
            <p:cNvSpPr txBox="1"/>
            <p:nvPr/>
          </p:nvSpPr>
          <p:spPr>
            <a:xfrm>
              <a:off x="6923087" y="1565438"/>
              <a:ext cx="1028740" cy="49244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ECM </a:t>
              </a:r>
            </a:p>
            <a:p>
              <a:pPr algn="ctr"/>
              <a:r>
                <a:rPr kumimoji="1" lang="en-US" altLang="ko-Kore-KR" sz="1600" spc="-40" dirty="0">
                  <a:latin typeface="+mn-ea"/>
                </a:rPr>
                <a:t>For FR</a:t>
              </a:r>
              <a:r>
                <a:rPr kumimoji="1" lang="en-US" altLang="ko-Kore-KR" sz="1600" spc="-40" baseline="-25000" dirty="0">
                  <a:latin typeface="+mn-ea"/>
                </a:rPr>
                <a:t>N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4AFE3D-6F35-7995-DBFC-1270A86FA9ED}"/>
                </a:ext>
              </a:extLst>
            </p:cNvPr>
            <p:cNvSpPr txBox="1"/>
            <p:nvPr/>
          </p:nvSpPr>
          <p:spPr>
            <a:xfrm>
              <a:off x="6186673" y="1078143"/>
              <a:ext cx="1320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N-Stagewise 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5" name="오른쪽 대괄호[R] 44">
              <a:extLst>
                <a:ext uri="{FF2B5EF4-FFF2-40B4-BE49-F238E27FC236}">
                  <a16:creationId xmlns:a16="http://schemas.microsoft.com/office/drawing/2014/main" id="{97FD7288-785B-9E85-3D54-948E60A0CADC}"/>
                </a:ext>
              </a:extLst>
            </p:cNvPr>
            <p:cNvSpPr/>
            <p:nvPr/>
          </p:nvSpPr>
          <p:spPr>
            <a:xfrm rot="16200000">
              <a:off x="6779074" y="766766"/>
              <a:ext cx="72905" cy="1441210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BD2C62-FE62-4B65-B4AD-1FE68E7953EB}"/>
                </a:ext>
              </a:extLst>
            </p:cNvPr>
            <p:cNvSpPr txBox="1"/>
            <p:nvPr/>
          </p:nvSpPr>
          <p:spPr>
            <a:xfrm>
              <a:off x="4772401" y="2163459"/>
              <a:ext cx="5145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input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7B9D11-5F00-0058-F101-92A37FF1C6C4}"/>
                </a:ext>
              </a:extLst>
            </p:cNvPr>
            <p:cNvSpPr txBox="1"/>
            <p:nvPr/>
          </p:nvSpPr>
          <p:spPr>
            <a:xfrm>
              <a:off x="8304940" y="2163459"/>
              <a:ext cx="6713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output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D98A46-DD51-216D-8FAD-B6E413219696}"/>
                </a:ext>
              </a:extLst>
            </p:cNvPr>
            <p:cNvSpPr txBox="1"/>
            <p:nvPr/>
          </p:nvSpPr>
          <p:spPr>
            <a:xfrm>
              <a:off x="6585174" y="2163459"/>
              <a:ext cx="4607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ECM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7" name="삼각형 76">
              <a:extLst>
                <a:ext uri="{FF2B5EF4-FFF2-40B4-BE49-F238E27FC236}">
                  <a16:creationId xmlns:a16="http://schemas.microsoft.com/office/drawing/2014/main" id="{CD020353-C3CD-A9DE-1EC9-6CD03CD0A610}"/>
                </a:ext>
              </a:extLst>
            </p:cNvPr>
            <p:cNvSpPr/>
            <p:nvPr/>
          </p:nvSpPr>
          <p:spPr>
            <a:xfrm rot="5400000">
              <a:off x="5195048" y="1728639"/>
              <a:ext cx="566733" cy="15710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삼각형 78">
              <a:extLst>
                <a:ext uri="{FF2B5EF4-FFF2-40B4-BE49-F238E27FC236}">
                  <a16:creationId xmlns:a16="http://schemas.microsoft.com/office/drawing/2014/main" id="{729F84E7-D9F6-4F70-FAC6-E5FF00098EAE}"/>
                </a:ext>
              </a:extLst>
            </p:cNvPr>
            <p:cNvSpPr/>
            <p:nvPr/>
          </p:nvSpPr>
          <p:spPr>
            <a:xfrm rot="5400000">
              <a:off x="7823384" y="1728639"/>
              <a:ext cx="566733" cy="15710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1F7477-E10D-3BE7-E500-831A4B8DB06C}"/>
                </a:ext>
              </a:extLst>
            </p:cNvPr>
            <p:cNvSpPr/>
            <p:nvPr/>
          </p:nvSpPr>
          <p:spPr>
            <a:xfrm>
              <a:off x="4689558" y="1518928"/>
              <a:ext cx="576523" cy="576523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37C0E82-2CC0-A268-92E7-661F65E8765C}"/>
                </a:ext>
              </a:extLst>
            </p:cNvPr>
            <p:cNvSpPr/>
            <p:nvPr/>
          </p:nvSpPr>
          <p:spPr>
            <a:xfrm>
              <a:off x="8242712" y="1275396"/>
              <a:ext cx="740309" cy="82005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0AF97AC-9E32-DA26-71E6-A44B8A338224}"/>
                </a:ext>
              </a:extLst>
            </p:cNvPr>
            <p:cNvSpPr txBox="1"/>
            <p:nvPr/>
          </p:nvSpPr>
          <p:spPr>
            <a:xfrm>
              <a:off x="6732330" y="1668353"/>
              <a:ext cx="1663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…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3285759-4185-A102-38A3-6C454820F3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570" r="9089"/>
          <a:stretch/>
        </p:blipFill>
        <p:spPr>
          <a:xfrm>
            <a:off x="1623135" y="4067122"/>
            <a:ext cx="2896897" cy="1139867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C4AB593-B126-CD15-E6D6-4DC598D94E33}"/>
              </a:ext>
            </a:extLst>
          </p:cNvPr>
          <p:cNvSpPr/>
          <p:nvPr/>
        </p:nvSpPr>
        <p:spPr>
          <a:xfrm>
            <a:off x="1620177" y="4002554"/>
            <a:ext cx="2872686" cy="1235287"/>
          </a:xfrm>
          <a:prstGeom prst="round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126AC207-3E04-A96F-F19D-D7D895AF939D}"/>
              </a:ext>
            </a:extLst>
          </p:cNvPr>
          <p:cNvCxnSpPr>
            <a:endCxn id="6" idx="2"/>
          </p:cNvCxnSpPr>
          <p:nvPr/>
        </p:nvCxnSpPr>
        <p:spPr>
          <a:xfrm flipV="1">
            <a:off x="1502620" y="2866393"/>
            <a:ext cx="1548275" cy="19041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9E60871-D84F-BF20-D2BA-759FF3194B93}"/>
              </a:ext>
            </a:extLst>
          </p:cNvPr>
          <p:cNvCxnSpPr>
            <a:cxnSpLocks/>
            <a:stCxn id="90" idx="3"/>
            <a:endCxn id="11" idx="0"/>
          </p:cNvCxnSpPr>
          <p:nvPr/>
        </p:nvCxnSpPr>
        <p:spPr>
          <a:xfrm>
            <a:off x="1502618" y="3825131"/>
            <a:ext cx="1553902" cy="17742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595C1E-F31C-6C91-E160-C7FDE3390856}"/>
              </a:ext>
            </a:extLst>
          </p:cNvPr>
          <p:cNvSpPr txBox="1"/>
          <p:nvPr/>
        </p:nvSpPr>
        <p:spPr>
          <a:xfrm>
            <a:off x="4803786" y="3087123"/>
            <a:ext cx="317554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맨처음의 요구사항이 충족 </a:t>
            </a:r>
            <a:r>
              <a:rPr kumimoji="1" lang="en-US" altLang="ko-Kore-KR" spc="-40" dirty="0">
                <a:latin typeface="+mn-ea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차후의 요구사항이 </a:t>
            </a:r>
            <a:r>
              <a:rPr kumimoji="1" lang="en-US" altLang="ko-Kore-KR" spc="-40" dirty="0">
                <a:latin typeface="+mn-ea"/>
              </a:rPr>
              <a:t>infeasible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CAC6E-9ABE-7156-A50B-940459FE6924}"/>
              </a:ext>
            </a:extLst>
          </p:cNvPr>
          <p:cNvSpPr txBox="1"/>
          <p:nvPr/>
        </p:nvSpPr>
        <p:spPr>
          <a:xfrm>
            <a:off x="4775546" y="5911705"/>
            <a:ext cx="42463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단순 </a:t>
            </a:r>
            <a:r>
              <a:rPr kumimoji="1" lang="en-US" altLang="ko-Kore-KR" spc="-40" dirty="0">
                <a:latin typeface="+mn-ea"/>
              </a:rPr>
              <a:t>‘Module</a:t>
            </a:r>
            <a:r>
              <a:rPr kumimoji="1" lang="ko-Kore-KR" altLang="en-US" spc="-40" dirty="0">
                <a:latin typeface="+mn-ea"/>
              </a:rPr>
              <a:t>이 겹치면 좋다</a:t>
            </a:r>
            <a:r>
              <a:rPr kumimoji="1" lang="en-US" altLang="ko-Kore-KR" spc="-40" dirty="0">
                <a:latin typeface="+mn-ea"/>
              </a:rPr>
              <a:t>’</a:t>
            </a:r>
            <a:r>
              <a:rPr kumimoji="1" lang="ko-Kore-KR" altLang="en-US" spc="-40" dirty="0">
                <a:latin typeface="+mn-ea"/>
              </a:rPr>
              <a:t> 라는 가정</a:t>
            </a:r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실제 물리적인 변수조정 고려 </a:t>
            </a:r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4FA54-C4BF-B7E1-4B83-68F4C10000EE}"/>
              </a:ext>
            </a:extLst>
          </p:cNvPr>
          <p:cNvSpPr txBox="1"/>
          <p:nvPr/>
        </p:nvSpPr>
        <p:spPr>
          <a:xfrm>
            <a:off x="154837" y="55578"/>
            <a:ext cx="50590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b="1" spc="-40" dirty="0">
                <a:latin typeface="+mn-ea"/>
              </a:rPr>
              <a:t>다중 요구 사항의 설계변경 대안 문제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73A718D9-BFDF-61CB-D147-E8B6DCE00464}"/>
              </a:ext>
            </a:extLst>
          </p:cNvPr>
          <p:cNvCxnSpPr>
            <a:cxnSpLocks/>
          </p:cNvCxnSpPr>
          <p:nvPr/>
        </p:nvCxnSpPr>
        <p:spPr>
          <a:xfrm flipH="1">
            <a:off x="106849" y="512569"/>
            <a:ext cx="902215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94ACEF-D2A2-6870-C831-9340CC66F540}"/>
              </a:ext>
            </a:extLst>
          </p:cNvPr>
          <p:cNvSpPr txBox="1"/>
          <p:nvPr/>
        </p:nvSpPr>
        <p:spPr>
          <a:xfrm>
            <a:off x="2165562" y="5589148"/>
            <a:ext cx="126541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&lt;Jarratt, 2011&gt;</a:t>
            </a:r>
          </a:p>
          <a:p>
            <a:pPr algn="ctr"/>
            <a:r>
              <a:rPr kumimoji="1" lang="en-US" altLang="ko-Kore-KR" sz="1400" spc="-40" dirty="0">
                <a:latin typeface="+mn-ea"/>
              </a:rPr>
              <a:t>&lt;Ahmad, 2009&gt;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C8BE29-F775-3AB5-3948-C8B0E6029B36}"/>
              </a:ext>
            </a:extLst>
          </p:cNvPr>
          <p:cNvSpPr txBox="1"/>
          <p:nvPr/>
        </p:nvSpPr>
        <p:spPr>
          <a:xfrm>
            <a:off x="2280557" y="1749364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1" lang="en-US" altLang="ko-KR" b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8A119-28A4-DE4A-4090-B8187A8F0B3B}"/>
              </a:ext>
            </a:extLst>
          </p:cNvPr>
          <p:cNvSpPr txBox="1"/>
          <p:nvPr/>
        </p:nvSpPr>
        <p:spPr>
          <a:xfrm>
            <a:off x="997342" y="597648"/>
            <a:ext cx="255882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단일 요구사항에 따른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설계변경 관리 프로세스</a:t>
            </a:r>
            <a:r>
              <a:rPr kumimoji="1" lang="en-US" altLang="ko-Kore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F065-C576-DE2F-D088-D0ED9ADFB7BC}"/>
              </a:ext>
            </a:extLst>
          </p:cNvPr>
          <p:cNvSpPr txBox="1"/>
          <p:nvPr/>
        </p:nvSpPr>
        <p:spPr>
          <a:xfrm>
            <a:off x="5653328" y="597647"/>
            <a:ext cx="249078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다중 요구사항에 따른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설계변경 관리 프로세스</a:t>
            </a:r>
            <a:r>
              <a:rPr kumimoji="1" lang="en-US" altLang="ko-Kore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AA310789-52BF-FD49-CC65-0F4A29C70B9A}"/>
              </a:ext>
            </a:extLst>
          </p:cNvPr>
          <p:cNvCxnSpPr>
            <a:cxnSpLocks/>
          </p:cNvCxnSpPr>
          <p:nvPr/>
        </p:nvCxnSpPr>
        <p:spPr>
          <a:xfrm>
            <a:off x="106849" y="1154495"/>
            <a:ext cx="902215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04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-1254354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C00000"/>
                </a:solidFill>
              </a:rPr>
              <a:t>문제 상황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문제점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한계</a:t>
            </a:r>
            <a:r>
              <a:rPr lang="ko-KR" altLang="en-US" sz="2400" b="0" dirty="0">
                <a:sym typeface="Wingdings" pitchFamily="2" charset="2"/>
              </a:rPr>
              <a:t>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1993C7-FE17-AA32-9A9E-87E625FCDAE7}"/>
              </a:ext>
            </a:extLst>
          </p:cNvPr>
          <p:cNvSpPr txBox="1"/>
          <p:nvPr/>
        </p:nvSpPr>
        <p:spPr>
          <a:xfrm>
            <a:off x="7017282" y="-1052567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CF8937B-41E3-4BA9-26F8-225603D59EA9}"/>
              </a:ext>
            </a:extLst>
          </p:cNvPr>
          <p:cNvGrpSpPr/>
          <p:nvPr/>
        </p:nvGrpSpPr>
        <p:grpSpPr>
          <a:xfrm>
            <a:off x="82677" y="861077"/>
            <a:ext cx="6741125" cy="1906448"/>
            <a:chOff x="82675" y="861077"/>
            <a:chExt cx="6741125" cy="19064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C935B5-4F4B-0CF2-A11E-4E2B62AEBCB9}"/>
                </a:ext>
              </a:extLst>
            </p:cNvPr>
            <p:cNvSpPr txBox="1"/>
            <p:nvPr/>
          </p:nvSpPr>
          <p:spPr>
            <a:xfrm>
              <a:off x="82675" y="1031600"/>
              <a:ext cx="1503327" cy="10198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en-US" b="1" spc="-40" dirty="0">
                  <a:solidFill>
                    <a:srgbClr val="C00000"/>
                  </a:solidFill>
                  <a:latin typeface="+mn-ea"/>
                </a:rPr>
                <a:t>FR</a:t>
              </a:r>
              <a:r>
                <a:rPr kumimoji="1" lang="en-US" altLang="en-US" b="1" spc="-40" baseline="-25000" dirty="0">
                  <a:solidFill>
                    <a:srgbClr val="C00000"/>
                  </a:solidFill>
                  <a:latin typeface="+mn-ea"/>
                </a:rPr>
                <a:t>1</a:t>
              </a:r>
              <a:r>
                <a:rPr kumimoji="1" lang="en-US" altLang="en-US" b="1" spc="-40" dirty="0">
                  <a:solidFill>
                    <a:srgbClr val="C00000"/>
                  </a:solidFill>
                  <a:latin typeface="+mn-ea"/>
                </a:rPr>
                <a:t>) </a:t>
              </a:r>
              <a:r>
                <a:rPr kumimoji="1" lang="ko-Kore-KR" altLang="en-US" b="1" spc="-40" dirty="0">
                  <a:solidFill>
                    <a:srgbClr val="C00000"/>
                  </a:solidFill>
                  <a:latin typeface="+mn-ea"/>
                </a:rPr>
                <a:t>조향성 </a:t>
              </a:r>
              <a:endParaRPr kumimoji="1" lang="en-US" altLang="ko-Kore-KR" b="1" spc="-40" dirty="0">
                <a:solidFill>
                  <a:srgbClr val="C00000"/>
                </a:solidFill>
                <a:latin typeface="+mn-ea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en-US" altLang="ko-Kore-KR" b="1" spc="-4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kumimoji="1" lang="en-US" altLang="en-US" b="1" spc="-40" dirty="0">
                  <a:solidFill>
                    <a:srgbClr val="7030A0"/>
                  </a:solidFill>
                  <a:latin typeface="+mn-ea"/>
                </a:rPr>
                <a:t>FR</a:t>
              </a:r>
              <a:r>
                <a:rPr kumimoji="1" lang="en-US" altLang="en-US" b="1" spc="-40" baseline="-25000" dirty="0">
                  <a:solidFill>
                    <a:srgbClr val="7030A0"/>
                  </a:solidFill>
                  <a:latin typeface="+mn-ea"/>
                </a:rPr>
                <a:t>2</a:t>
              </a:r>
              <a:r>
                <a:rPr kumimoji="1" lang="en-US" altLang="en-US" b="1" spc="-40" dirty="0">
                  <a:solidFill>
                    <a:srgbClr val="7030A0"/>
                  </a:solidFill>
                  <a:latin typeface="+mn-ea"/>
                </a:rPr>
                <a:t>) </a:t>
              </a:r>
              <a:r>
                <a:rPr kumimoji="1" lang="ko-Kore-KR" altLang="en-US" b="1" spc="-40" dirty="0">
                  <a:solidFill>
                    <a:srgbClr val="7030A0"/>
                  </a:solidFill>
                  <a:latin typeface="+mn-ea"/>
                </a:rPr>
                <a:t>안전성</a:t>
              </a:r>
              <a:endParaRPr kumimoji="1" lang="en-US" altLang="ko-Kore-KR" b="1" spc="-40" dirty="0">
                <a:solidFill>
                  <a:srgbClr val="00B050"/>
                </a:solidFill>
                <a:latin typeface="+mn-ea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C10873B-289E-BCE1-57C8-6AAE7F017B54}"/>
                </a:ext>
              </a:extLst>
            </p:cNvPr>
            <p:cNvGrpSpPr/>
            <p:nvPr/>
          </p:nvGrpSpPr>
          <p:grpSpPr>
            <a:xfrm>
              <a:off x="1708347" y="861077"/>
              <a:ext cx="5115453" cy="1906448"/>
              <a:chOff x="2004309" y="555444"/>
              <a:chExt cx="5115453" cy="1906448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2778C4-7103-9B6E-9A67-ACC8841D024F}"/>
                  </a:ext>
                </a:extLst>
              </p:cNvPr>
              <p:cNvGrpSpPr/>
              <p:nvPr/>
            </p:nvGrpSpPr>
            <p:grpSpPr>
              <a:xfrm>
                <a:off x="2004309" y="558006"/>
                <a:ext cx="5115453" cy="1903886"/>
                <a:chOff x="2004309" y="558006"/>
                <a:chExt cx="5115453" cy="1903886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342F1D5F-EF81-82FA-1DCB-E9A7A639791D}"/>
                    </a:ext>
                  </a:extLst>
                </p:cNvPr>
                <p:cNvGrpSpPr/>
                <p:nvPr/>
              </p:nvGrpSpPr>
              <p:grpSpPr>
                <a:xfrm>
                  <a:off x="2004309" y="558006"/>
                  <a:ext cx="5115453" cy="1903886"/>
                  <a:chOff x="1458407" y="558006"/>
                  <a:chExt cx="5115453" cy="1903886"/>
                </a:xfrm>
              </p:grpSpPr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4B0E37F1-3A0D-043A-D87C-B99B2C7E1941}"/>
                      </a:ext>
                    </a:extLst>
                  </p:cNvPr>
                  <p:cNvGrpSpPr/>
                  <p:nvPr/>
                </p:nvGrpSpPr>
                <p:grpSpPr>
                  <a:xfrm>
                    <a:off x="1458407" y="558006"/>
                    <a:ext cx="5115453" cy="1903886"/>
                    <a:chOff x="2408275" y="435288"/>
                    <a:chExt cx="5115453" cy="1903886"/>
                  </a:xfrm>
                </p:grpSpPr>
                <p:grpSp>
                  <p:nvGrpSpPr>
                    <p:cNvPr id="123" name="그룹 122">
                      <a:extLst>
                        <a:ext uri="{FF2B5EF4-FFF2-40B4-BE49-F238E27FC236}">
                          <a16:creationId xmlns:a16="http://schemas.microsoft.com/office/drawing/2014/main" id="{E47B1A59-AE5B-C43A-7B6C-6731F1A6B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8275" y="435288"/>
                      <a:ext cx="5115453" cy="1903886"/>
                      <a:chOff x="2986609" y="425205"/>
                      <a:chExt cx="5115453" cy="1903886"/>
                    </a:xfrm>
                  </p:grpSpPr>
                  <p:grpSp>
                    <p:nvGrpSpPr>
                      <p:cNvPr id="126" name="그룹 125">
                        <a:extLst>
                          <a:ext uri="{FF2B5EF4-FFF2-40B4-BE49-F238E27FC236}">
                            <a16:creationId xmlns:a16="http://schemas.microsoft.com/office/drawing/2014/main" id="{CBF37171-DE3E-56F0-DF75-67E7454A1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6609" y="425205"/>
                        <a:ext cx="3526652" cy="1903886"/>
                        <a:chOff x="2314015" y="2215308"/>
                        <a:chExt cx="5072583" cy="2738467"/>
                      </a:xfrm>
                    </p:grpSpPr>
                    <p:cxnSp>
                      <p:nvCxnSpPr>
                        <p:cNvPr id="140" name="직선 연결선[R] 139">
                          <a:extLst>
                            <a:ext uri="{FF2B5EF4-FFF2-40B4-BE49-F238E27FC236}">
                              <a16:creationId xmlns:a16="http://schemas.microsoft.com/office/drawing/2014/main" id="{A6A34324-A49A-8E3E-6D8C-B785A84C0E0D}"/>
                            </a:ext>
                          </a:extLst>
                        </p:cNvPr>
                        <p:cNvCxnSpPr>
                          <a:cxnSpLocks/>
                          <a:endCxn id="149" idx="1"/>
                        </p:cNvCxnSpPr>
                        <p:nvPr/>
                      </p:nvCxnSpPr>
                      <p:spPr>
                        <a:xfrm>
                          <a:off x="3621539" y="2622207"/>
                          <a:ext cx="914973" cy="113085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직선 연결선[R] 141">
                          <a:extLst>
                            <a:ext uri="{FF2B5EF4-FFF2-40B4-BE49-F238E27FC236}">
                              <a16:creationId xmlns:a16="http://schemas.microsoft.com/office/drawing/2014/main" id="{E36F52B7-FF3D-AD4E-66D4-6A257DB26367}"/>
                            </a:ext>
                          </a:extLst>
                        </p:cNvPr>
                        <p:cNvCxnSpPr>
                          <a:cxnSpLocks/>
                          <a:endCxn id="153" idx="7"/>
                        </p:cNvCxnSpPr>
                        <p:nvPr/>
                      </p:nvCxnSpPr>
                      <p:spPr>
                        <a:xfrm flipH="1">
                          <a:off x="2931375" y="2928533"/>
                          <a:ext cx="932970" cy="141428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직선 연결선[R] 142">
                          <a:extLst>
                            <a:ext uri="{FF2B5EF4-FFF2-40B4-BE49-F238E27FC236}">
                              <a16:creationId xmlns:a16="http://schemas.microsoft.com/office/drawing/2014/main" id="{5BD5DD71-25B2-FA9E-0B25-396EDBDEF45C}"/>
                            </a:ext>
                          </a:extLst>
                        </p:cNvPr>
                        <p:cNvCxnSpPr>
                          <a:cxnSpLocks/>
                          <a:endCxn id="156" idx="1"/>
                        </p:cNvCxnSpPr>
                        <p:nvPr/>
                      </p:nvCxnSpPr>
                      <p:spPr>
                        <a:xfrm>
                          <a:off x="5831768" y="2215308"/>
                          <a:ext cx="937469" cy="212750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직선 연결선[R] 147">
                          <a:extLst>
                            <a:ext uri="{FF2B5EF4-FFF2-40B4-BE49-F238E27FC236}">
                              <a16:creationId xmlns:a16="http://schemas.microsoft.com/office/drawing/2014/main" id="{B5C61349-D65E-064C-F2DA-374BC5E61A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847371" y="2885913"/>
                          <a:ext cx="2278891" cy="213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9" name="타원 148">
                          <a:extLst>
                            <a:ext uri="{FF2B5EF4-FFF2-40B4-BE49-F238E27FC236}">
                              <a16:creationId xmlns:a16="http://schemas.microsoft.com/office/drawing/2014/main" id="{13576559-1581-1ADC-AB5A-E9179905D9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68954" y="3685501"/>
                          <a:ext cx="461317" cy="461317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sp>
                      <p:nvSpPr>
                        <p:cNvPr id="150" name="타원 149">
                          <a:extLst>
                            <a:ext uri="{FF2B5EF4-FFF2-40B4-BE49-F238E27FC236}">
                              <a16:creationId xmlns:a16="http://schemas.microsoft.com/office/drawing/2014/main" id="{B92F7DAD-1596-B457-81C2-BC927F2BAE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4015" y="3860261"/>
                          <a:ext cx="1093514" cy="1093514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sp>
                      <p:nvSpPr>
                        <p:cNvPr id="153" name="타원 152">
                          <a:extLst>
                            <a:ext uri="{FF2B5EF4-FFF2-40B4-BE49-F238E27FC236}">
                              <a16:creationId xmlns:a16="http://schemas.microsoft.com/office/drawing/2014/main" id="{92BC55A2-D6A5-8CF6-01A4-33FAA41701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0923" y="4313568"/>
                          <a:ext cx="199697" cy="199697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154" name="직선 연결선[R] 153">
                          <a:extLst>
                            <a:ext uri="{FF2B5EF4-FFF2-40B4-BE49-F238E27FC236}">
                              <a16:creationId xmlns:a16="http://schemas.microsoft.com/office/drawing/2014/main" id="{25EFDEE4-0BF4-7918-41BD-4E077376D028}"/>
                            </a:ext>
                          </a:extLst>
                        </p:cNvPr>
                        <p:cNvCxnSpPr>
                          <a:cxnSpLocks/>
                          <a:stCxn id="149" idx="2"/>
                          <a:endCxn id="153" idx="6"/>
                        </p:cNvCxnSpPr>
                        <p:nvPr/>
                      </p:nvCxnSpPr>
                      <p:spPr>
                        <a:xfrm flipH="1">
                          <a:off x="2960620" y="3916160"/>
                          <a:ext cx="1508334" cy="49725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5" name="타원 154">
                          <a:extLst>
                            <a:ext uri="{FF2B5EF4-FFF2-40B4-BE49-F238E27FC236}">
                              <a16:creationId xmlns:a16="http://schemas.microsoft.com/office/drawing/2014/main" id="{7F64FA71-D2DD-DAF7-4E22-A2C2CBFCC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3084" y="3860261"/>
                          <a:ext cx="1093514" cy="1093514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  <p:sp>
                      <p:nvSpPr>
                        <p:cNvPr id="156" name="타원 155">
                          <a:extLst>
                            <a:ext uri="{FF2B5EF4-FFF2-40B4-BE49-F238E27FC236}">
                              <a16:creationId xmlns:a16="http://schemas.microsoft.com/office/drawing/2014/main" id="{BE59CFA2-4DD4-7175-FDE1-6AAB0C302B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9992" y="4313568"/>
                          <a:ext cx="199697" cy="199697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157" name="직선 연결선[R] 156">
                          <a:extLst>
                            <a:ext uri="{FF2B5EF4-FFF2-40B4-BE49-F238E27FC236}">
                              <a16:creationId xmlns:a16="http://schemas.microsoft.com/office/drawing/2014/main" id="{770BDC9B-D54B-19F8-0041-5D9496A8BF8F}"/>
                            </a:ext>
                          </a:extLst>
                        </p:cNvPr>
                        <p:cNvCxnSpPr>
                          <a:cxnSpLocks/>
                          <a:endCxn id="149" idx="7"/>
                        </p:cNvCxnSpPr>
                        <p:nvPr/>
                      </p:nvCxnSpPr>
                      <p:spPr>
                        <a:xfrm flipH="1">
                          <a:off x="4862713" y="3074539"/>
                          <a:ext cx="1359976" cy="67852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직선 연결선[R] 157">
                          <a:extLst>
                            <a:ext uri="{FF2B5EF4-FFF2-40B4-BE49-F238E27FC236}">
                              <a16:creationId xmlns:a16="http://schemas.microsoft.com/office/drawing/2014/main" id="{FE5398FB-A02E-64A4-F9D6-9441D518F1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70450" y="2622207"/>
                          <a:ext cx="50217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직선 연결선[R] 158">
                          <a:extLst>
                            <a:ext uri="{FF2B5EF4-FFF2-40B4-BE49-F238E27FC236}">
                              <a16:creationId xmlns:a16="http://schemas.microsoft.com/office/drawing/2014/main" id="{9A298A1F-F612-9113-59BA-5B3F88A471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338554" y="2224273"/>
                          <a:ext cx="50217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직선 연결선[R] 159">
                          <a:extLst>
                            <a:ext uri="{FF2B5EF4-FFF2-40B4-BE49-F238E27FC236}">
                              <a16:creationId xmlns:a16="http://schemas.microsoft.com/office/drawing/2014/main" id="{F2613D3F-226D-3464-B78B-17BDB386F7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691654" y="3540260"/>
                          <a:ext cx="15917" cy="751798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1" name="직선 연결선[R] 160">
                          <a:extLst>
                            <a:ext uri="{FF2B5EF4-FFF2-40B4-BE49-F238E27FC236}">
                              <a16:creationId xmlns:a16="http://schemas.microsoft.com/office/drawing/2014/main" id="{37E8524B-7476-22F2-BD2B-1EA4647D68F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92242" y="3540260"/>
                          <a:ext cx="23065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2" name="직선 연결선[R] 161">
                          <a:extLst>
                            <a:ext uri="{FF2B5EF4-FFF2-40B4-BE49-F238E27FC236}">
                              <a16:creationId xmlns:a16="http://schemas.microsoft.com/office/drawing/2014/main" id="{866F14DF-F5A1-62FE-2032-54CECF5405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72372" y="4292058"/>
                          <a:ext cx="23065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3" name="타원 162">
                          <a:extLst>
                            <a:ext uri="{FF2B5EF4-FFF2-40B4-BE49-F238E27FC236}">
                              <a16:creationId xmlns:a16="http://schemas.microsoft.com/office/drawing/2014/main" id="{BF66949C-4C12-D196-92AB-2A85DE329F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0551" y="3925835"/>
                          <a:ext cx="962366" cy="96236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  <p:sp>
                      <p:nvSpPr>
                        <p:cNvPr id="164" name="타원 163">
                          <a:extLst>
                            <a:ext uri="{FF2B5EF4-FFF2-40B4-BE49-F238E27FC236}">
                              <a16:creationId xmlns:a16="http://schemas.microsoft.com/office/drawing/2014/main" id="{C2F7FC00-B378-597B-A69B-69C2FEE6B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2476" y="3925835"/>
                          <a:ext cx="962366" cy="96236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</p:grpSp>
                  <p:sp>
                    <p:nvSpPr>
                      <p:cNvPr id="129" name="오른쪽 대괄호[R] 128">
                        <a:extLst>
                          <a:ext uri="{FF2B5EF4-FFF2-40B4-BE49-F238E27FC236}">
                            <a16:creationId xmlns:a16="http://schemas.microsoft.com/office/drawing/2014/main" id="{5CE9C748-8E57-0469-1D5E-0175FE98C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6596" y="1607701"/>
                        <a:ext cx="88555" cy="365714"/>
                      </a:xfrm>
                      <a:prstGeom prst="rightBracket">
                        <a:avLst/>
                      </a:prstGeom>
                      <a:ln w="12700">
                        <a:solidFill>
                          <a:srgbClr val="7030A0"/>
                        </a:solidFill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C21C035E-C3AD-7091-0061-E23EED6FD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0856" y="2050027"/>
                        <a:ext cx="145706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7030A0"/>
                            </a:solidFill>
                            <a:latin typeface="+mn-ea"/>
                          </a:rPr>
                          <a:t>2 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-3) BB drop </a:t>
                        </a:r>
                        <a:r>
                          <a:rPr kumimoji="1" lang="en-US" altLang="ko-Kore-KR" sz="1400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↓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 </a:t>
                        </a:r>
                        <a:endParaRPr kumimoji="1" lang="ko-Kore-KR" altLang="en-US" sz="1400" i="1" spc="-40" dirty="0">
                          <a:solidFill>
                            <a:srgbClr val="7030A0"/>
                          </a:solidFill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132" name="직선 연결선[R] 131">
                        <a:extLst>
                          <a:ext uri="{FF2B5EF4-FFF2-40B4-BE49-F238E27FC236}">
                            <a16:creationId xmlns:a16="http://schemas.microsoft.com/office/drawing/2014/main" id="{8CF523BF-0330-4DA5-F9A8-1983958D9838}"/>
                          </a:ext>
                        </a:extLst>
                      </p:cNvPr>
                      <p:cNvCxnSpPr>
                        <a:endCxn id="156" idx="2"/>
                      </p:cNvCxnSpPr>
                      <p:nvPr/>
                    </p:nvCxnSpPr>
                    <p:spPr>
                      <a:xfrm>
                        <a:off x="5432284" y="1948964"/>
                        <a:ext cx="631432" cy="445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4" name="호 133">
                        <a:extLst>
                          <a:ext uri="{FF2B5EF4-FFF2-40B4-BE49-F238E27FC236}">
                            <a16:creationId xmlns:a16="http://schemas.microsoft.com/office/drawing/2014/main" id="{4E190304-9F3A-9A41-A8CE-D7ECD5EA7FA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892168" y="1698973"/>
                        <a:ext cx="548883" cy="548883"/>
                      </a:xfrm>
                      <a:prstGeom prst="arc">
                        <a:avLst>
                          <a:gd name="adj1" fmla="val 5680887"/>
                          <a:gd name="adj2" fmla="val 8577552"/>
                        </a:avLst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E4A9EA3C-EA20-F11D-880E-96A988EBA3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8121" y="1841986"/>
                        <a:ext cx="128394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C00000"/>
                            </a:solidFill>
                            <a:latin typeface="+mn-ea"/>
                          </a:rPr>
                          <a:t>1</a:t>
                        </a:r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 -2) Angle </a:t>
                        </a:r>
                        <a:r>
                          <a:rPr kumimoji="1" lang="en-US" altLang="ko-Kore-KR" sz="1400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↑</a:t>
                        </a:r>
                      </a:p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7030A0"/>
                            </a:solidFill>
                            <a:latin typeface="+mn-ea"/>
                          </a:rPr>
                          <a:t>2 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-2) Angle </a:t>
                        </a:r>
                        <a:r>
                          <a:rPr kumimoji="1" lang="en-US" altLang="ko-Kore-KR" sz="1400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↓</a:t>
                        </a:r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 </a:t>
                        </a:r>
                        <a:endParaRPr kumimoji="1" lang="ko-Kore-KR" altLang="en-US" sz="1400" i="1" spc="-40" dirty="0">
                          <a:solidFill>
                            <a:srgbClr val="C00000"/>
                          </a:solidFill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138" name="꺾인 연결선[E] 137">
                        <a:extLst>
                          <a:ext uri="{FF2B5EF4-FFF2-40B4-BE49-F238E27FC236}">
                            <a16:creationId xmlns:a16="http://schemas.microsoft.com/office/drawing/2014/main" id="{A129BBB2-B912-DB4F-0F00-D9861926B973}"/>
                          </a:ext>
                        </a:extLst>
                      </p:cNvPr>
                      <p:cNvCxnSpPr>
                        <a:cxnSpLocks/>
                        <a:stCxn id="109" idx="0"/>
                        <a:endCxn id="107" idx="2"/>
                      </p:cNvCxnSpPr>
                      <p:nvPr/>
                    </p:nvCxnSpPr>
                    <p:spPr>
                      <a:xfrm rot="5400000" flipH="1" flipV="1">
                        <a:off x="6299846" y="1206252"/>
                        <a:ext cx="528318" cy="19797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꺾인 연결선[E] 138">
                        <a:extLst>
                          <a:ext uri="{FF2B5EF4-FFF2-40B4-BE49-F238E27FC236}">
                            <a16:creationId xmlns:a16="http://schemas.microsoft.com/office/drawing/2014/main" id="{A6D48936-5DBF-5A2D-7482-4BF0CB95625F}"/>
                          </a:ext>
                        </a:extLst>
                      </p:cNvPr>
                      <p:cNvCxnSpPr>
                        <a:cxnSpLocks/>
                        <a:stCxn id="134" idx="0"/>
                        <a:endCxn id="135" idx="1"/>
                      </p:cNvCxnSpPr>
                      <p:nvPr/>
                    </p:nvCxnSpPr>
                    <p:spPr>
                      <a:xfrm rot="16200000" flipH="1">
                        <a:off x="6302395" y="1541704"/>
                        <a:ext cx="106414" cy="925037"/>
                      </a:xfrm>
                      <a:prstGeom prst="bentConnector4">
                        <a:avLst>
                          <a:gd name="adj1" fmla="val 100938"/>
                          <a:gd name="adj2" fmla="val 79619"/>
                        </a:avLst>
                      </a:prstGeom>
                      <a:ln w="12700"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5" name="꺾인 연결선[E] 124">
                      <a:extLst>
                        <a:ext uri="{FF2B5EF4-FFF2-40B4-BE49-F238E27FC236}">
                          <a16:creationId xmlns:a16="http://schemas.microsoft.com/office/drawing/2014/main" id="{CFAA97F0-EC17-9595-871D-16B17687081A}"/>
                        </a:ext>
                      </a:extLst>
                    </p:cNvPr>
                    <p:cNvCxnSpPr>
                      <a:cxnSpLocks/>
                      <a:stCxn id="111" idx="0"/>
                      <a:endCxn id="102" idx="1"/>
                    </p:cNvCxnSpPr>
                    <p:nvPr/>
                  </p:nvCxnSpPr>
                  <p:spPr>
                    <a:xfrm rot="16200000" flipV="1">
                      <a:off x="2372983" y="596343"/>
                      <a:ext cx="1078760" cy="966970"/>
                    </a:xfrm>
                    <a:prstGeom prst="bentConnector4">
                      <a:avLst>
                        <a:gd name="adj1" fmla="val 45007"/>
                        <a:gd name="adj2" fmla="val 106448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8CBEE4A-EF0C-E691-162A-DA7EFA7A2C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41422" y="1702201"/>
                    <a:ext cx="19078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A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5575260-B591-996E-052D-3A5A45B11F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949061" y="629500"/>
                    <a:ext cx="157240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B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9D2CDA2-B164-0668-E121-A1D6157CDDF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362207" y="1741926"/>
                    <a:ext cx="16754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C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64FF61F-C40F-0F93-7F0B-2A7181C45CF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668694" y="1143293"/>
                    <a:ext cx="15085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D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23F2CEA4-7273-D076-C885-A5BF00052F4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0618" y="1301076"/>
                    <a:ext cx="14339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E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F701FF8-C4F6-8C11-49D4-E5C307F1E2A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78915" y="1595230"/>
                    <a:ext cx="6036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F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9B04165-A9B5-CAA3-2C89-F47AC5351678}"/>
                    </a:ext>
                  </a:extLst>
                </p:cNvPr>
                <p:cNvSpPr txBox="1"/>
                <p:nvPr/>
              </p:nvSpPr>
              <p:spPr>
                <a:xfrm>
                  <a:off x="4847966" y="742996"/>
                  <a:ext cx="16654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400" i="1" spc="-40" dirty="0">
                      <a:solidFill>
                        <a:srgbClr val="C00000"/>
                      </a:solidFill>
                      <a:latin typeface="+mn-ea"/>
                    </a:rPr>
                    <a:t>FR</a:t>
                  </a:r>
                  <a:r>
                    <a:rPr kumimoji="1" lang="en-US" altLang="ko-Kore-KR" sz="1400" i="1" spc="-40" baseline="-25000" dirty="0">
                      <a:solidFill>
                        <a:srgbClr val="C00000"/>
                      </a:solidFill>
                      <a:latin typeface="+mn-ea"/>
                    </a:rPr>
                    <a:t>1</a:t>
                  </a:r>
                  <a:r>
                    <a:rPr kumimoji="1" lang="en-US" altLang="ko-Kore-KR" sz="1400" i="1" spc="-40" dirty="0">
                      <a:solidFill>
                        <a:srgbClr val="C00000"/>
                      </a:solidFill>
                      <a:latin typeface="+mn-ea"/>
                    </a:rPr>
                    <a:t> -1) Wheel size </a:t>
                  </a:r>
                  <a:r>
                    <a:rPr kumimoji="1" lang="en-US" altLang="ko-Kore-KR" sz="1400" spc="-40" dirty="0">
                      <a:solidFill>
                        <a:srgbClr val="C00000"/>
                      </a:solidFill>
                      <a:latin typeface="+mn-ea"/>
                    </a:rPr>
                    <a:t>↓</a:t>
                  </a:r>
                  <a:endParaRPr kumimoji="1" lang="en-US" altLang="ko-Kore-KR" sz="1400" i="1" spc="-40" dirty="0">
                    <a:solidFill>
                      <a:srgbClr val="C00000"/>
                    </a:solidFill>
                    <a:latin typeface="+mn-ea"/>
                  </a:endParaRPr>
                </a:p>
                <a:p>
                  <a:pPr algn="l"/>
                  <a:r>
                    <a:rPr kumimoji="1" lang="en-US" altLang="ko-Kore-KR" sz="1400" i="1" spc="-40" dirty="0">
                      <a:solidFill>
                        <a:srgbClr val="7030A0"/>
                      </a:solidFill>
                      <a:latin typeface="+mn-ea"/>
                    </a:rPr>
                    <a:t>FR</a:t>
                  </a:r>
                  <a:r>
                    <a:rPr kumimoji="1" lang="en-US" altLang="ko-Kore-KR" sz="1400" i="1" spc="-40" baseline="-25000" dirty="0">
                      <a:solidFill>
                        <a:srgbClr val="7030A0"/>
                      </a:solidFill>
                      <a:latin typeface="+mn-ea"/>
                    </a:rPr>
                    <a:t>2 </a:t>
                  </a:r>
                  <a:r>
                    <a:rPr kumimoji="1" lang="en-US" altLang="ko-Kore-KR" sz="1400" i="1" spc="-40" dirty="0">
                      <a:solidFill>
                        <a:srgbClr val="7030A0"/>
                      </a:solidFill>
                      <a:latin typeface="+mn-ea"/>
                    </a:rPr>
                    <a:t>-1) Wheel size </a:t>
                  </a:r>
                  <a:r>
                    <a:rPr kumimoji="1" lang="en-US" altLang="ko-Kore-KR" sz="1400" spc="-40" dirty="0">
                      <a:solidFill>
                        <a:srgbClr val="7030A0"/>
                      </a:solidFill>
                      <a:latin typeface="+mn-ea"/>
                    </a:rPr>
                    <a:t>↑</a:t>
                  </a:r>
                  <a:endParaRPr kumimoji="1" lang="en-US" altLang="ko-Kore-KR" sz="1400" i="1" spc="-40" dirty="0">
                    <a:solidFill>
                      <a:srgbClr val="00B05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A6CDA4-A2DD-502F-6519-7BEE513DD7DE}"/>
                  </a:ext>
                </a:extLst>
              </p:cNvPr>
              <p:cNvSpPr txBox="1"/>
              <p:nvPr/>
            </p:nvSpPr>
            <p:spPr>
              <a:xfrm>
                <a:off x="2024912" y="555444"/>
                <a:ext cx="2139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FR</a:t>
                </a:r>
                <a:r>
                  <a:rPr kumimoji="1" lang="en-US" altLang="ko-Kore-KR" sz="1400" i="1" spc="-40" baseline="-25000" dirty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 -3) Chain stay length</a:t>
                </a:r>
                <a:r>
                  <a:rPr kumimoji="1" lang="en-US" altLang="ko-Kore-KR" sz="1400" spc="-40" dirty="0">
                    <a:solidFill>
                      <a:srgbClr val="C00000"/>
                    </a:solidFill>
                    <a:latin typeface="+mn-ea"/>
                  </a:rPr>
                  <a:t>↓</a:t>
                </a:r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 </a:t>
                </a:r>
                <a:endParaRPr kumimoji="1" lang="ko-Kore-KR" altLang="en-US" sz="1400" i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9031E-C370-22D2-E1BB-C7090C82124B}"/>
              </a:ext>
            </a:extLst>
          </p:cNvPr>
          <p:cNvSpPr txBox="1"/>
          <p:nvPr/>
        </p:nvSpPr>
        <p:spPr>
          <a:xfrm>
            <a:off x="-5095365" y="5592777"/>
            <a:ext cx="9683613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solidFill>
                  <a:srgbClr val="00B050"/>
                </a:solidFill>
                <a:latin typeface="+mn-ea"/>
              </a:rPr>
              <a:t>전체적인 </a:t>
            </a:r>
            <a:r>
              <a:rPr kumimoji="1" lang="en-US" altLang="ko-Kore-KR" b="1" spc="-40" dirty="0">
                <a:solidFill>
                  <a:srgbClr val="00B050"/>
                </a:solidFill>
                <a:latin typeface="+mn-ea"/>
              </a:rPr>
              <a:t>ppt</a:t>
            </a:r>
            <a:r>
              <a:rPr kumimoji="1" lang="ko-Kore-KR" altLang="en-US" b="1" spc="-40" dirty="0">
                <a:solidFill>
                  <a:srgbClr val="00B050"/>
                </a:solidFill>
                <a:latin typeface="+mn-ea"/>
              </a:rPr>
              <a:t>에서의 말하고자 하는 방점은</a:t>
            </a:r>
            <a:r>
              <a:rPr kumimoji="1" lang="en-US" altLang="ko-Kore-KR" b="1" spc="-40" dirty="0">
                <a:solidFill>
                  <a:srgbClr val="00B050"/>
                </a:solidFill>
                <a:latin typeface="+mn-ea"/>
              </a:rPr>
              <a:t>)</a:t>
            </a:r>
          </a:p>
          <a:p>
            <a:pPr algn="l"/>
            <a:endParaRPr kumimoji="1" lang="en-US" altLang="ko-Kore-KR" b="1" spc="-40" dirty="0">
              <a:solidFill>
                <a:srgbClr val="00B050"/>
              </a:solidFill>
              <a:latin typeface="+mn-ea"/>
            </a:endParaRPr>
          </a:p>
          <a:p>
            <a:pPr algn="l"/>
            <a:r>
              <a:rPr kumimoji="1" lang="ko-Kore-KR" altLang="en-US" b="1" spc="-40" dirty="0">
                <a:solidFill>
                  <a:srgbClr val="00B050"/>
                </a:solidFill>
                <a:latin typeface="+mn-ea"/>
              </a:rPr>
              <a:t>다중 </a:t>
            </a:r>
            <a:r>
              <a:rPr kumimoji="1" lang="en-US" altLang="ko-Kore-KR" b="1" spc="-40" dirty="0">
                <a:solidFill>
                  <a:srgbClr val="00B050"/>
                </a:solidFill>
                <a:latin typeface="+mn-ea"/>
              </a:rPr>
              <a:t>F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R 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</a:rPr>
              <a:t>문제를 다루는 게 중요하고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(?)</a:t>
            </a:r>
          </a:p>
          <a:p>
            <a:pPr algn="l"/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 - 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</a:rPr>
              <a:t>혹은 현실에서 그러한 문제를 직면하고 있고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(?)</a:t>
            </a:r>
          </a:p>
          <a:p>
            <a:pPr algn="l"/>
            <a:endParaRPr kumimoji="1" lang="en-US" altLang="ko-KR" b="1" spc="-40" dirty="0">
              <a:solidFill>
                <a:srgbClr val="00B050"/>
              </a:solidFill>
              <a:latin typeface="+mn-ea"/>
            </a:endParaRPr>
          </a:p>
          <a:p>
            <a:pPr algn="l"/>
            <a:r>
              <a:rPr kumimoji="1" lang="ko-KR" altLang="en-US" b="1" spc="-40" dirty="0">
                <a:solidFill>
                  <a:srgbClr val="00B050"/>
                </a:solidFill>
                <a:latin typeface="+mn-ea"/>
              </a:rPr>
              <a:t>이 문제에 있어서의 핵심은 상충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(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</a:rPr>
              <a:t>충돌관계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)</a:t>
            </a:r>
            <a:r>
              <a:rPr kumimoji="1" lang="ko-KR" altLang="en-US" b="1" spc="-40" dirty="0" err="1">
                <a:solidFill>
                  <a:srgbClr val="00B050"/>
                </a:solidFill>
                <a:latin typeface="+mn-ea"/>
              </a:rPr>
              <a:t>를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</a:rPr>
              <a:t> 어떻게 조절하는가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</a:rPr>
              <a:t>이다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algn="l"/>
            <a:endParaRPr kumimoji="1" lang="en-US" altLang="ko-KR" b="1" spc="-40" dirty="0">
              <a:solidFill>
                <a:srgbClr val="00B050"/>
              </a:solidFill>
              <a:latin typeface="+mn-ea"/>
            </a:endParaRPr>
          </a:p>
          <a:p>
            <a:pPr algn="l"/>
            <a:r>
              <a:rPr kumimoji="1" lang="en-US" altLang="ko-KR" b="1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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 그래서 난 다중 요구사항들의 대안들의 조합을 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conflict resolution </a:t>
            </a:r>
            <a:r>
              <a:rPr kumimoji="1" lang="ko-KR" altLang="en-US" b="1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관점에서 분석하고자 한다</a:t>
            </a:r>
            <a:r>
              <a:rPr kumimoji="1" lang="en-US" altLang="ko-KR" b="1" spc="-40" dirty="0">
                <a:solidFill>
                  <a:srgbClr val="00B050"/>
                </a:solidFill>
                <a:latin typeface="+mn-ea"/>
                <a:sym typeface="Wingdings" pitchFamily="2" charset="2"/>
              </a:rPr>
              <a:t>.</a:t>
            </a:r>
            <a:endParaRPr kumimoji="1" lang="en-US" altLang="ko-KR" b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D1132-0A2C-0ADF-7EC2-85CC07DE372C}"/>
              </a:ext>
            </a:extLst>
          </p:cNvPr>
          <p:cNvSpPr txBox="1"/>
          <p:nvPr/>
        </p:nvSpPr>
        <p:spPr>
          <a:xfrm>
            <a:off x="209428" y="146060"/>
            <a:ext cx="83140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spc="-40" dirty="0">
                <a:latin typeface="+mn-ea"/>
              </a:rPr>
              <a:t>다중 요구사항의 </a:t>
            </a:r>
            <a:r>
              <a:rPr kumimoji="1" lang="ko-Kore-KR" altLang="en-US" sz="2400" b="1" spc="-40" dirty="0">
                <a:latin typeface="+mn-ea"/>
              </a:rPr>
              <a:t>충돌</a:t>
            </a:r>
            <a:r>
              <a:rPr kumimoji="1" lang="ko-KR" altLang="en-US" sz="2400" b="1" spc="-40" dirty="0">
                <a:latin typeface="+mn-ea"/>
              </a:rPr>
              <a:t>관계 해결</a:t>
            </a:r>
            <a:r>
              <a:rPr kumimoji="1" lang="en-US" altLang="ko-KR" sz="2400" b="1" spc="-40" dirty="0">
                <a:latin typeface="+mn-ea"/>
              </a:rPr>
              <a:t>(conflict resolution)</a:t>
            </a:r>
            <a:r>
              <a:rPr kumimoji="1" lang="ko-KR" altLang="en-US" sz="2400" spc="-40" dirty="0">
                <a:latin typeface="+mn-ea"/>
              </a:rPr>
              <a:t>의 필요성</a:t>
            </a:r>
            <a:endParaRPr kumimoji="1" lang="ko-Kore-KR" altLang="en-US" sz="2400" spc="-40" dirty="0">
              <a:latin typeface="+mn-ea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54C0C54-BD0C-EDC2-74DE-3B50BADE079E}"/>
              </a:ext>
            </a:extLst>
          </p:cNvPr>
          <p:cNvGrpSpPr/>
          <p:nvPr/>
        </p:nvGrpSpPr>
        <p:grpSpPr>
          <a:xfrm>
            <a:off x="6878725" y="674044"/>
            <a:ext cx="2191698" cy="2367594"/>
            <a:chOff x="6823800" y="654280"/>
            <a:chExt cx="2191698" cy="2367594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A690868-5A4A-F8D5-9F71-0E5A191F9A59}"/>
                </a:ext>
              </a:extLst>
            </p:cNvPr>
            <p:cNvGrpSpPr/>
            <p:nvPr/>
          </p:nvGrpSpPr>
          <p:grpSpPr>
            <a:xfrm>
              <a:off x="6941465" y="654280"/>
              <a:ext cx="1971989" cy="2243129"/>
              <a:chOff x="7867114" y="437879"/>
              <a:chExt cx="2587161" cy="294288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515A62-8AA1-0AC4-4809-325B0D8208FF}"/>
                  </a:ext>
                </a:extLst>
              </p:cNvPr>
              <p:cNvSpPr txBox="1"/>
              <p:nvPr/>
            </p:nvSpPr>
            <p:spPr>
              <a:xfrm>
                <a:off x="8134121" y="1804219"/>
                <a:ext cx="515672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 </a:t>
                </a:r>
                <a:r>
                  <a:rPr kumimoji="1" lang="en-US" altLang="ko-KR" sz="1600" spc="-40" dirty="0">
                    <a:latin typeface="+mn-ea"/>
                  </a:rPr>
                  <a:t>1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F97947A-871B-8634-6F58-F482498CE40D}"/>
                  </a:ext>
                </a:extLst>
              </p:cNvPr>
              <p:cNvSpPr/>
              <p:nvPr/>
            </p:nvSpPr>
            <p:spPr>
              <a:xfrm>
                <a:off x="7894523" y="1099106"/>
                <a:ext cx="974847" cy="22816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1F8107-809A-2B50-6D29-AE019E4469CA}"/>
                  </a:ext>
                </a:extLst>
              </p:cNvPr>
              <p:cNvSpPr txBox="1"/>
              <p:nvPr/>
            </p:nvSpPr>
            <p:spPr>
              <a:xfrm>
                <a:off x="7867114" y="437879"/>
                <a:ext cx="1034709" cy="565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ore-KR" sz="1400" spc="-40" dirty="0">
                    <a:latin typeface="+mn-ea"/>
                  </a:rPr>
                  <a:t>Functional</a:t>
                </a:r>
                <a:br>
                  <a:rPr kumimoji="1" lang="en-US" altLang="ko-Kore-KR" sz="1400" spc="-40" dirty="0">
                    <a:latin typeface="+mn-ea"/>
                  </a:rPr>
                </a:br>
                <a:r>
                  <a:rPr kumimoji="1" lang="en-US" altLang="ko-Kore-KR" sz="1400" spc="-40" dirty="0">
                    <a:latin typeface="+mn-ea"/>
                  </a:rPr>
                  <a:t>Domain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6D5682-1301-DCF6-AE98-7F51E7DEA579}"/>
                  </a:ext>
                </a:extLst>
              </p:cNvPr>
              <p:cNvSpPr txBox="1"/>
              <p:nvPr/>
            </p:nvSpPr>
            <p:spPr>
              <a:xfrm>
                <a:off x="9539053" y="437879"/>
                <a:ext cx="794538" cy="565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ore-KR" sz="1400" spc="-40" dirty="0">
                    <a:latin typeface="+mn-ea"/>
                  </a:rPr>
                  <a:t>Physical</a:t>
                </a:r>
                <a:br>
                  <a:rPr kumimoji="1" lang="en-US" altLang="ko-Kore-KR" sz="1400" spc="-40" dirty="0">
                    <a:latin typeface="+mn-ea"/>
                  </a:rPr>
                </a:br>
                <a:r>
                  <a:rPr kumimoji="1" lang="en-US" altLang="ko-Kore-KR" sz="1400" spc="-40" dirty="0">
                    <a:latin typeface="+mn-ea"/>
                  </a:rPr>
                  <a:t>Domain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5DF67DE-474D-5F5C-C48D-4BB3906B8169}"/>
                  </a:ext>
                </a:extLst>
              </p:cNvPr>
              <p:cNvSpPr/>
              <p:nvPr/>
            </p:nvSpPr>
            <p:spPr>
              <a:xfrm>
                <a:off x="9479428" y="1099106"/>
                <a:ext cx="974847" cy="228165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C5BAC-4785-7116-8CF4-7C5EC4A8DBA8}"/>
                  </a:ext>
                </a:extLst>
              </p:cNvPr>
              <p:cNvSpPr txBox="1"/>
              <p:nvPr/>
            </p:nvSpPr>
            <p:spPr>
              <a:xfrm>
                <a:off x="8134120" y="2426625"/>
                <a:ext cx="515672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 </a:t>
                </a:r>
                <a:r>
                  <a:rPr kumimoji="1" lang="en-US" altLang="ko-KR" sz="1600" spc="-40" dirty="0">
                    <a:latin typeface="+mn-ea"/>
                  </a:rPr>
                  <a:t>2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0861F6-33EB-602A-26CE-82DFCA805189}"/>
                  </a:ext>
                </a:extLst>
              </p:cNvPr>
              <p:cNvSpPr txBox="1"/>
              <p:nvPr/>
            </p:nvSpPr>
            <p:spPr>
              <a:xfrm>
                <a:off x="9696586" y="1406018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1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619AF-45C5-6433-9642-6B2375892D50}"/>
                  </a:ext>
                </a:extLst>
              </p:cNvPr>
              <p:cNvSpPr txBox="1"/>
              <p:nvPr/>
            </p:nvSpPr>
            <p:spPr>
              <a:xfrm>
                <a:off x="9696586" y="1855490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2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92EE05-0316-C3A3-9C68-5682EAC3F729}"/>
                  </a:ext>
                </a:extLst>
              </p:cNvPr>
              <p:cNvSpPr txBox="1"/>
              <p:nvPr/>
            </p:nvSpPr>
            <p:spPr>
              <a:xfrm>
                <a:off x="9696586" y="2304963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3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7CB23C-CD07-9FDA-4297-122FC42F6812}"/>
                  </a:ext>
                </a:extLst>
              </p:cNvPr>
              <p:cNvSpPr txBox="1"/>
              <p:nvPr/>
            </p:nvSpPr>
            <p:spPr>
              <a:xfrm>
                <a:off x="9696586" y="2754433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4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9A310380-ADD1-3C4A-AD30-A79447FB827A}"/>
                  </a:ext>
                </a:extLst>
              </p:cNvPr>
              <p:cNvCxnSpPr>
                <a:cxnSpLocks/>
                <a:stCxn id="54" idx="1"/>
                <a:endCxn id="17" idx="3"/>
              </p:cNvCxnSpPr>
              <p:nvPr/>
            </p:nvCxnSpPr>
            <p:spPr>
              <a:xfrm flipH="1">
                <a:off x="8649792" y="1567535"/>
                <a:ext cx="1046793" cy="398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9447690C-9B63-2BB5-B7C5-082FF1E5F332}"/>
                  </a:ext>
                </a:extLst>
              </p:cNvPr>
              <p:cNvCxnSpPr>
                <a:cxnSpLocks/>
                <a:stCxn id="55" idx="1"/>
                <a:endCxn id="17" idx="3"/>
              </p:cNvCxnSpPr>
              <p:nvPr/>
            </p:nvCxnSpPr>
            <p:spPr>
              <a:xfrm flipH="1" flipV="1">
                <a:off x="8649792" y="1965735"/>
                <a:ext cx="1046793" cy="512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[R] 65">
                <a:extLst>
                  <a:ext uri="{FF2B5EF4-FFF2-40B4-BE49-F238E27FC236}">
                    <a16:creationId xmlns:a16="http://schemas.microsoft.com/office/drawing/2014/main" id="{0C761480-1DE1-4E8F-B2C1-3FA170F5519F}"/>
                  </a:ext>
                </a:extLst>
              </p:cNvPr>
              <p:cNvCxnSpPr>
                <a:cxnSpLocks/>
                <a:stCxn id="56" idx="1"/>
                <a:endCxn id="17" idx="3"/>
              </p:cNvCxnSpPr>
              <p:nvPr/>
            </p:nvCxnSpPr>
            <p:spPr>
              <a:xfrm flipH="1" flipV="1">
                <a:off x="8649792" y="1965735"/>
                <a:ext cx="1046793" cy="500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8330171A-7159-C72B-2820-CAF4B2585712}"/>
                  </a:ext>
                </a:extLst>
              </p:cNvPr>
              <p:cNvCxnSpPr>
                <a:cxnSpLocks/>
                <a:stCxn id="57" idx="1"/>
                <a:endCxn id="53" idx="3"/>
              </p:cNvCxnSpPr>
              <p:nvPr/>
            </p:nvCxnSpPr>
            <p:spPr>
              <a:xfrm flipH="1" flipV="1">
                <a:off x="8649792" y="2588142"/>
                <a:ext cx="1046793" cy="3278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[R] 71">
                <a:extLst>
                  <a:ext uri="{FF2B5EF4-FFF2-40B4-BE49-F238E27FC236}">
                    <a16:creationId xmlns:a16="http://schemas.microsoft.com/office/drawing/2014/main" id="{D7BCD37D-32B3-7B86-E92B-4B3934239C22}"/>
                  </a:ext>
                </a:extLst>
              </p:cNvPr>
              <p:cNvCxnSpPr>
                <a:cxnSpLocks/>
                <a:stCxn id="56" idx="1"/>
                <a:endCxn id="53" idx="3"/>
              </p:cNvCxnSpPr>
              <p:nvPr/>
            </p:nvCxnSpPr>
            <p:spPr>
              <a:xfrm flipH="1">
                <a:off x="8649792" y="2466479"/>
                <a:ext cx="1046793" cy="121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EB59E2DD-141F-41B7-6CFC-156DCFE11B73}"/>
                  </a:ext>
                </a:extLst>
              </p:cNvPr>
              <p:cNvCxnSpPr>
                <a:cxnSpLocks/>
                <a:stCxn id="55" idx="1"/>
                <a:endCxn id="53" idx="3"/>
              </p:cNvCxnSpPr>
              <p:nvPr/>
            </p:nvCxnSpPr>
            <p:spPr>
              <a:xfrm flipH="1">
                <a:off x="8649792" y="2017007"/>
                <a:ext cx="1046793" cy="571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4F039D07-D18A-6B6B-67AE-6B492864B430}"/>
                </a:ext>
              </a:extLst>
            </p:cNvPr>
            <p:cNvSpPr/>
            <p:nvPr/>
          </p:nvSpPr>
          <p:spPr>
            <a:xfrm>
              <a:off x="6823800" y="654280"/>
              <a:ext cx="2191698" cy="236759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AE266C5-22CA-5DE7-074F-2C491BAA6FF1}"/>
              </a:ext>
            </a:extLst>
          </p:cNvPr>
          <p:cNvCxnSpPr>
            <a:cxnSpLocks/>
          </p:cNvCxnSpPr>
          <p:nvPr/>
        </p:nvCxnSpPr>
        <p:spPr>
          <a:xfrm>
            <a:off x="2" y="3140535"/>
            <a:ext cx="907042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641EC4-9A8D-3E16-66C0-C1603B405482}"/>
              </a:ext>
            </a:extLst>
          </p:cNvPr>
          <p:cNvSpPr txBox="1"/>
          <p:nvPr/>
        </p:nvSpPr>
        <p:spPr>
          <a:xfrm>
            <a:off x="256615" y="3244974"/>
            <a:ext cx="36427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Conflict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600" u="sng" spc="-40" dirty="0">
                <a:latin typeface="+mn-ea"/>
              </a:rPr>
              <a:t>decision parameter </a:t>
            </a:r>
            <a:endParaRPr kumimoji="1" lang="ko-Kore-KR" altLang="en-US" u="sng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A5BD8-E940-B2A8-65FD-65727E8D16A8}"/>
              </a:ext>
            </a:extLst>
          </p:cNvPr>
          <p:cNvSpPr txBox="1"/>
          <p:nvPr/>
        </p:nvSpPr>
        <p:spPr>
          <a:xfrm>
            <a:off x="4387467" y="3244974"/>
            <a:ext cx="40973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 </a:t>
            </a:r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600" u="sng" spc="-40" dirty="0">
                <a:latin typeface="+mn-ea"/>
              </a:rPr>
              <a:t>intermediate parameter</a:t>
            </a:r>
            <a:endParaRPr kumimoji="1" lang="ko-Kore-KR" altLang="en-US" u="sng" spc="-4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62EFAF-00FF-73D3-5247-0179F7A0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86" y="3600357"/>
            <a:ext cx="3803107" cy="2265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10F86F-E74F-81EC-EEEC-AE9AEDAB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52" y="3620215"/>
            <a:ext cx="2091254" cy="2091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19076C-6AED-A346-74D3-149E5EB2D5AB}"/>
              </a:ext>
            </a:extLst>
          </p:cNvPr>
          <p:cNvSpPr txBox="1"/>
          <p:nvPr/>
        </p:nvSpPr>
        <p:spPr>
          <a:xfrm>
            <a:off x="985782" y="6263984"/>
            <a:ext cx="70243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+mn-ea"/>
              </a:rPr>
              <a:t>Need conflict resolution</a:t>
            </a:r>
            <a:r>
              <a:rPr kumimoji="1" lang="en-US" altLang="ko-Kore-KR" spc="-40" dirty="0">
                <a:latin typeface="+mn-ea"/>
              </a:rPr>
              <a:t> to fulfill multiple functional requirements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E596FD96-4F01-EA36-E2AD-DF03F052C944}"/>
              </a:ext>
            </a:extLst>
          </p:cNvPr>
          <p:cNvCxnSpPr>
            <a:cxnSpLocks/>
            <a:stCxn id="13" idx="1"/>
            <a:endCxn id="15" idx="1"/>
          </p:cNvCxnSpPr>
          <p:nvPr/>
        </p:nvCxnSpPr>
        <p:spPr>
          <a:xfrm rot="10800000" flipV="1">
            <a:off x="985780" y="4665842"/>
            <a:ext cx="46572" cy="1736640"/>
          </a:xfrm>
          <a:prstGeom prst="bentConnector3">
            <a:avLst>
              <a:gd name="adj1" fmla="val 590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FF3769D2-A361-DF4D-D5DD-AF9B4905D29B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 flipH="1">
            <a:off x="8010143" y="4732977"/>
            <a:ext cx="327548" cy="1669507"/>
          </a:xfrm>
          <a:prstGeom prst="bentConnector3">
            <a:avLst>
              <a:gd name="adj1" fmla="val -69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03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-1254354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8530EB-1AD4-CA9C-5855-877D6E272EF0}"/>
              </a:ext>
            </a:extLst>
          </p:cNvPr>
          <p:cNvSpPr txBox="1">
            <a:spLocks/>
          </p:cNvSpPr>
          <p:nvPr/>
        </p:nvSpPr>
        <p:spPr>
          <a:xfrm>
            <a:off x="2287525" y="179560"/>
            <a:ext cx="1659786" cy="421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400" b="0" dirty="0"/>
              <a:t>Direct</a:t>
            </a:r>
            <a:r>
              <a:rPr lang="ko-Kore-KR" altLang="en-US" sz="2400" b="0" dirty="0"/>
              <a:t> </a:t>
            </a:r>
            <a:r>
              <a:rPr lang="en-US" altLang="ko-Kore-KR" sz="2400" b="0" dirty="0"/>
              <a:t>c</a:t>
            </a:r>
            <a:r>
              <a:rPr lang="en-US" altLang="ko-KR" sz="2400" b="0" dirty="0"/>
              <a:t>onflict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B7DB-34D6-C055-AB54-CBEAE3418F15}"/>
              </a:ext>
            </a:extLst>
          </p:cNvPr>
          <p:cNvSpPr txBox="1"/>
          <p:nvPr/>
        </p:nvSpPr>
        <p:spPr>
          <a:xfrm>
            <a:off x="6862482" y="-1100125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25FAFB6-F50A-B263-9C67-76059AB8483C}"/>
              </a:ext>
            </a:extLst>
          </p:cNvPr>
          <p:cNvSpPr txBox="1">
            <a:spLocks/>
          </p:cNvSpPr>
          <p:nvPr/>
        </p:nvSpPr>
        <p:spPr>
          <a:xfrm>
            <a:off x="5156210" y="179560"/>
            <a:ext cx="3987790" cy="421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ore-KR" sz="2400" b="0" dirty="0"/>
              <a:t>indirect</a:t>
            </a:r>
            <a:r>
              <a:rPr lang="ko-Kore-KR" altLang="en-US" sz="2400" b="0" dirty="0"/>
              <a:t> </a:t>
            </a:r>
            <a:r>
              <a:rPr lang="en-US" altLang="ko-Kore-KR" sz="2400" b="0" dirty="0"/>
              <a:t>c</a:t>
            </a:r>
            <a:r>
              <a:rPr lang="en-US" altLang="ko-KR" sz="2400" b="0" dirty="0"/>
              <a:t>onflict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D921C-40C4-73B0-BE9D-2737E1D26FA5}"/>
              </a:ext>
            </a:extLst>
          </p:cNvPr>
          <p:cNvSpPr txBox="1"/>
          <p:nvPr/>
        </p:nvSpPr>
        <p:spPr>
          <a:xfrm>
            <a:off x="2016160" y="846607"/>
            <a:ext cx="23042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u="sng" spc="-40" dirty="0">
                <a:latin typeface="+mn-ea"/>
              </a:rPr>
              <a:t>Decision variable (x)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0E56E-1FC5-EC9F-6892-B9E59DFDE529}"/>
              </a:ext>
            </a:extLst>
          </p:cNvPr>
          <p:cNvSpPr txBox="1"/>
          <p:nvPr/>
        </p:nvSpPr>
        <p:spPr>
          <a:xfrm>
            <a:off x="2240765" y="1169444"/>
            <a:ext cx="19559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spc="-40" dirty="0">
                <a:latin typeface="+mn-ea"/>
              </a:rPr>
              <a:t>요구사항과 직접적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00894-07AF-F087-7D5C-0507903D8E27}"/>
              </a:ext>
            </a:extLst>
          </p:cNvPr>
          <p:cNvSpPr txBox="1"/>
          <p:nvPr/>
        </p:nvSpPr>
        <p:spPr>
          <a:xfrm>
            <a:off x="5986291" y="777252"/>
            <a:ext cx="27583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u="sng" spc="-40" dirty="0">
                <a:latin typeface="+mn-ea"/>
              </a:rPr>
              <a:t>- </a:t>
            </a:r>
            <a:r>
              <a:rPr kumimoji="1" lang="en-US" altLang="ko-Kore-KR" b="1" u="sng" spc="-40" dirty="0">
                <a:latin typeface="+mn-ea"/>
              </a:rPr>
              <a:t>Intermediate variable (y)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B52AA-253F-0F74-568E-EBD256607E6F}"/>
              </a:ext>
            </a:extLst>
          </p:cNvPr>
          <p:cNvSpPr txBox="1"/>
          <p:nvPr/>
        </p:nvSpPr>
        <p:spPr>
          <a:xfrm>
            <a:off x="6301886" y="1150802"/>
            <a:ext cx="215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spc="-40" dirty="0">
                <a:latin typeface="+mn-ea"/>
              </a:rPr>
              <a:t>요구사항과 간접적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F5199F-147D-12CD-4FE5-A0E41C2DC295}"/>
              </a:ext>
            </a:extLst>
          </p:cNvPr>
          <p:cNvSpPr txBox="1"/>
          <p:nvPr/>
        </p:nvSpPr>
        <p:spPr>
          <a:xfrm>
            <a:off x="159861" y="1220836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연관 변수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5F6616-3549-E71A-C8CB-32DD26D386BC}"/>
              </a:ext>
            </a:extLst>
          </p:cNvPr>
          <p:cNvSpPr txBox="1"/>
          <p:nvPr/>
        </p:nvSpPr>
        <p:spPr>
          <a:xfrm>
            <a:off x="423873" y="2809822"/>
            <a:ext cx="4514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충돌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9BFE-4C59-4B92-8BB6-7F24564EC677}"/>
              </a:ext>
            </a:extLst>
          </p:cNvPr>
          <p:cNvSpPr txBox="1"/>
          <p:nvPr/>
        </p:nvSpPr>
        <p:spPr>
          <a:xfrm>
            <a:off x="159861" y="3914860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해결 유무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27438-5CA0-16FD-D52C-30B328F61CF4}"/>
              </a:ext>
            </a:extLst>
          </p:cNvPr>
          <p:cNvSpPr txBox="1"/>
          <p:nvPr/>
        </p:nvSpPr>
        <p:spPr>
          <a:xfrm>
            <a:off x="2568569" y="3914861"/>
            <a:ext cx="9345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Infeasible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292B3-46C9-E461-A006-E34C8E4E13A0}"/>
              </a:ext>
            </a:extLst>
          </p:cNvPr>
          <p:cNvSpPr txBox="1"/>
          <p:nvPr/>
        </p:nvSpPr>
        <p:spPr>
          <a:xfrm>
            <a:off x="5177408" y="3915259"/>
            <a:ext cx="39877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완화 및 조정이 가능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CF838CE-F906-0A31-6EC1-BA2DA14E9B17}"/>
              </a:ext>
            </a:extLst>
          </p:cNvPr>
          <p:cNvCxnSpPr>
            <a:cxnSpLocks/>
          </p:cNvCxnSpPr>
          <p:nvPr/>
        </p:nvCxnSpPr>
        <p:spPr>
          <a:xfrm>
            <a:off x="1168420" y="702387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A089A94-9709-F58D-04D5-CAFC8C643B92}"/>
              </a:ext>
            </a:extLst>
          </p:cNvPr>
          <p:cNvCxnSpPr>
            <a:cxnSpLocks/>
          </p:cNvCxnSpPr>
          <p:nvPr/>
        </p:nvCxnSpPr>
        <p:spPr>
          <a:xfrm>
            <a:off x="1168420" y="2174270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F9DB6AF-986B-AD7C-6ABE-8A165BF86C46}"/>
              </a:ext>
            </a:extLst>
          </p:cNvPr>
          <p:cNvCxnSpPr>
            <a:cxnSpLocks/>
          </p:cNvCxnSpPr>
          <p:nvPr/>
        </p:nvCxnSpPr>
        <p:spPr>
          <a:xfrm>
            <a:off x="1168420" y="3819061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662811-7B5F-FCD4-E074-274E27A252A6}"/>
              </a:ext>
            </a:extLst>
          </p:cNvPr>
          <p:cNvSpPr txBox="1"/>
          <p:nvPr/>
        </p:nvSpPr>
        <p:spPr>
          <a:xfrm>
            <a:off x="2003393" y="1502572"/>
            <a:ext cx="21933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performance</a:t>
            </a:r>
            <a:r>
              <a:rPr kumimoji="1" lang="ko-Kore-KR" altLang="en-US" spc="-40" dirty="0">
                <a:latin typeface="+mn-ea"/>
              </a:rPr>
              <a:t>에 영향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A412D-C341-019E-E376-6484B6B7D554}"/>
              </a:ext>
            </a:extLst>
          </p:cNvPr>
          <p:cNvSpPr txBox="1"/>
          <p:nvPr/>
        </p:nvSpPr>
        <p:spPr>
          <a:xfrm>
            <a:off x="5977635" y="1499024"/>
            <a:ext cx="27406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- Performance</a:t>
            </a:r>
            <a:r>
              <a:rPr kumimoji="1" lang="ko-KR" altLang="en-US" spc="-40" dirty="0">
                <a:latin typeface="+mn-ea"/>
              </a:rPr>
              <a:t>에 </a:t>
            </a:r>
            <a:r>
              <a:rPr kumimoji="1" lang="en-US" altLang="ko-KR" spc="-40" dirty="0">
                <a:latin typeface="+mn-ea"/>
              </a:rPr>
              <a:t>indifferent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0396A-DEB9-CACA-9BCE-D6262E1D7E3C}"/>
              </a:ext>
            </a:extLst>
          </p:cNvPr>
          <p:cNvSpPr txBox="1"/>
          <p:nvPr/>
        </p:nvSpPr>
        <p:spPr>
          <a:xfrm>
            <a:off x="6190551" y="1805868"/>
            <a:ext cx="2891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부수적인 변수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lang="ko-Kore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94C8C-5FA2-A660-8670-C355BF88F3C1}"/>
              </a:ext>
            </a:extLst>
          </p:cNvPr>
          <p:cNvSpPr txBox="1"/>
          <p:nvPr/>
        </p:nvSpPr>
        <p:spPr>
          <a:xfrm>
            <a:off x="2066533" y="1766927"/>
            <a:ext cx="2312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en-US" altLang="ko-KR" sz="1600" spc="-40" dirty="0" err="1">
                <a:latin typeface="+mn-ea"/>
              </a:rPr>
              <a:t>z</a:t>
            </a:r>
            <a:r>
              <a:rPr kumimoji="1" lang="en-US" altLang="ko-KR" sz="1600" spc="-40" baseline="-25000" dirty="0" err="1">
                <a:latin typeface="+mn-ea"/>
              </a:rPr>
              <a:t>k</a:t>
            </a:r>
            <a:r>
              <a:rPr kumimoji="1" lang="en-US" altLang="ko-KR" sz="1600" spc="-40" dirty="0">
                <a:latin typeface="+mn-ea"/>
              </a:rPr>
              <a:t> = f(</a:t>
            </a:r>
            <a:r>
              <a:rPr kumimoji="1" lang="en-US" altLang="ko-KR" sz="1600" b="1" spc="-40" dirty="0">
                <a:latin typeface="+mn-ea"/>
              </a:rPr>
              <a:t>x</a:t>
            </a:r>
            <a:r>
              <a:rPr kumimoji="1" lang="en-US" altLang="ko-KR" sz="1600" b="1" spc="-40" baseline="-25000" dirty="0">
                <a:latin typeface="+mn-ea"/>
              </a:rPr>
              <a:t>1</a:t>
            </a:r>
            <a:r>
              <a:rPr kumimoji="1" lang="en-US" altLang="ko-KR" sz="1600" b="1" spc="-40" dirty="0">
                <a:latin typeface="+mn-ea"/>
              </a:rPr>
              <a:t> , x</a:t>
            </a:r>
            <a:r>
              <a:rPr kumimoji="1" lang="en-US" altLang="ko-KR" sz="1600" b="1" spc="-40" baseline="-25000" dirty="0">
                <a:latin typeface="+mn-ea"/>
              </a:rPr>
              <a:t>2</a:t>
            </a:r>
            <a:r>
              <a:rPr kumimoji="1" lang="en-US" altLang="ko-KR" sz="1600" b="1" spc="-40" dirty="0">
                <a:latin typeface="+mn-ea"/>
              </a:rPr>
              <a:t> , … , x</a:t>
            </a:r>
            <a:r>
              <a:rPr kumimoji="1" lang="en-US" altLang="ko-KR" sz="1600" b="1" spc="-40" baseline="-25000" dirty="0">
                <a:latin typeface="+mn-ea"/>
              </a:rPr>
              <a:t>l</a:t>
            </a:r>
            <a:r>
              <a:rPr kumimoji="1" lang="en-US" altLang="ko-KR" sz="1600" spc="-40" dirty="0">
                <a:latin typeface="+mn-ea"/>
              </a:rPr>
              <a:t>)</a:t>
            </a:r>
            <a:endParaRPr lang="ko-Kore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0C77F1-09F8-C73D-92BF-A36FCB32475E}"/>
              </a:ext>
            </a:extLst>
          </p:cNvPr>
          <p:cNvSpPr txBox="1"/>
          <p:nvPr/>
        </p:nvSpPr>
        <p:spPr>
          <a:xfrm>
            <a:off x="1692580" y="2700233"/>
            <a:ext cx="32866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1) </a:t>
            </a:r>
            <a:r>
              <a:rPr kumimoji="1" lang="ko-KR" altLang="en-US" sz="1600" spc="-40" dirty="0">
                <a:latin typeface="+mn-ea"/>
              </a:rPr>
              <a:t>특정 </a:t>
            </a:r>
            <a:r>
              <a:rPr kumimoji="1" lang="en-US" altLang="ko-KR" sz="1600" u="sng" spc="-40" dirty="0">
                <a:latin typeface="+mn-ea"/>
              </a:rPr>
              <a:t>Decision variable (x</a:t>
            </a:r>
            <a:r>
              <a:rPr kumimoji="1" lang="en-US" altLang="ko-KR" sz="1600" u="sng" spc="-40" baseline="-25000" dirty="0">
                <a:latin typeface="+mn-ea"/>
              </a:rPr>
              <a:t>l</a:t>
            </a:r>
            <a:r>
              <a:rPr kumimoji="1" lang="en-US" altLang="ko-KR" sz="1600" u="sng" spc="-40" dirty="0">
                <a:latin typeface="+mn-ea"/>
              </a:rPr>
              <a:t>)</a:t>
            </a:r>
            <a:r>
              <a:rPr kumimoji="1" lang="ko-KR" altLang="en-US" sz="1600" spc="-40" dirty="0">
                <a:latin typeface="+mn-ea"/>
              </a:rPr>
              <a:t>이 </a:t>
            </a:r>
            <a:endParaRPr kumimoji="1" lang="en-US" altLang="ko-KR" sz="1600" spc="-40" dirty="0">
              <a:latin typeface="+mn-ea"/>
            </a:endParaRPr>
          </a:p>
          <a:p>
            <a:pPr algn="l"/>
            <a:r>
              <a:rPr kumimoji="1" lang="ko-KR" altLang="en-US" sz="1600" spc="-40" dirty="0">
                <a:latin typeface="+mn-ea"/>
              </a:rPr>
              <a:t>    여러 요구상황과 관련됨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F6DF554-95A2-6042-25DA-E1051F670080}"/>
              </a:ext>
            </a:extLst>
          </p:cNvPr>
          <p:cNvCxnSpPr>
            <a:cxnSpLocks/>
          </p:cNvCxnSpPr>
          <p:nvPr/>
        </p:nvCxnSpPr>
        <p:spPr>
          <a:xfrm>
            <a:off x="5158020" y="355646"/>
            <a:ext cx="0" cy="607208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63C4F5A-C0A7-5952-766B-34FDD273AC44}"/>
              </a:ext>
            </a:extLst>
          </p:cNvPr>
          <p:cNvSpPr txBox="1"/>
          <p:nvPr/>
        </p:nvSpPr>
        <p:spPr>
          <a:xfrm>
            <a:off x="1692580" y="3359452"/>
            <a:ext cx="3286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2) </a:t>
            </a:r>
            <a:r>
              <a:rPr kumimoji="1" lang="ko-Kore-KR" altLang="en-US" sz="1600" b="1" spc="-40" dirty="0">
                <a:latin typeface="+mn-ea"/>
              </a:rPr>
              <a:t>다른 방향성으로의 조정</a:t>
            </a:r>
            <a:r>
              <a:rPr kumimoji="1" lang="ko-Kore-KR" altLang="en-US" sz="1600" spc="-40" dirty="0">
                <a:latin typeface="+mn-ea"/>
              </a:rPr>
              <a:t>을 요구함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18BBAC-9286-E1C4-08E8-00B43521FAF4}"/>
              </a:ext>
            </a:extLst>
          </p:cNvPr>
          <p:cNvSpPr txBox="1"/>
          <p:nvPr/>
        </p:nvSpPr>
        <p:spPr>
          <a:xfrm>
            <a:off x="2120634" y="2306219"/>
            <a:ext cx="19588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두가지 조건을 충족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9780B3-1A95-234A-644C-91E6E915EE9F}"/>
              </a:ext>
            </a:extLst>
          </p:cNvPr>
          <p:cNvSpPr txBox="1"/>
          <p:nvPr/>
        </p:nvSpPr>
        <p:spPr>
          <a:xfrm>
            <a:off x="5795284" y="2700233"/>
            <a:ext cx="32866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1) </a:t>
            </a:r>
            <a:r>
              <a:rPr kumimoji="1" lang="ko-KR" altLang="en-US" sz="1600" spc="-40" dirty="0">
                <a:latin typeface="+mn-ea"/>
              </a:rPr>
              <a:t>특정 </a:t>
            </a:r>
            <a:r>
              <a:rPr kumimoji="1" lang="en-US" altLang="ko-KR" sz="1600" u="sng" spc="-40" dirty="0">
                <a:latin typeface="+mn-ea"/>
              </a:rPr>
              <a:t>intermediate variable (x</a:t>
            </a:r>
            <a:r>
              <a:rPr kumimoji="1" lang="en-US" altLang="ko-KR" sz="1600" u="sng" spc="-40" baseline="-25000" dirty="0">
                <a:latin typeface="+mn-ea"/>
              </a:rPr>
              <a:t>l</a:t>
            </a:r>
            <a:r>
              <a:rPr kumimoji="1" lang="en-US" altLang="ko-KR" sz="1600" u="sng" spc="-40" dirty="0">
                <a:latin typeface="+mn-ea"/>
              </a:rPr>
              <a:t>)</a:t>
            </a:r>
            <a:r>
              <a:rPr kumimoji="1" lang="ko-KR" altLang="en-US" sz="1600" spc="-40" dirty="0">
                <a:latin typeface="+mn-ea"/>
              </a:rPr>
              <a:t>이 </a:t>
            </a:r>
            <a:endParaRPr kumimoji="1" lang="en-US" altLang="ko-KR" sz="1600" spc="-40" dirty="0">
              <a:latin typeface="+mn-ea"/>
            </a:endParaRPr>
          </a:p>
          <a:p>
            <a:pPr algn="l"/>
            <a:r>
              <a:rPr kumimoji="1" lang="ko-KR" altLang="en-US" sz="1600" spc="-40" dirty="0">
                <a:latin typeface="+mn-ea"/>
              </a:rPr>
              <a:t>    간접적인 </a:t>
            </a:r>
            <a:r>
              <a:rPr kumimoji="1" lang="ko-Kore-KR" altLang="en-US" sz="1600" spc="-40" dirty="0">
                <a:latin typeface="+mn-ea"/>
              </a:rPr>
              <a:t>영향을 받음</a:t>
            </a:r>
            <a:r>
              <a:rPr kumimoji="1" lang="en-US" altLang="ko-Kore-KR" sz="1600" spc="-40" dirty="0">
                <a:latin typeface="+mn-ea"/>
              </a:rPr>
              <a:t>.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4620BE-5CB6-7AA4-3A5F-88C2DC7653F4}"/>
              </a:ext>
            </a:extLst>
          </p:cNvPr>
          <p:cNvSpPr txBox="1"/>
          <p:nvPr/>
        </p:nvSpPr>
        <p:spPr>
          <a:xfrm>
            <a:off x="5795284" y="3359452"/>
            <a:ext cx="3286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2) </a:t>
            </a:r>
            <a:r>
              <a:rPr kumimoji="1" lang="ko-Kore-KR" altLang="en-US" sz="1600" b="1" spc="-40" dirty="0">
                <a:latin typeface="+mn-ea"/>
              </a:rPr>
              <a:t>다른 방향성으로의 조정</a:t>
            </a:r>
            <a:r>
              <a:rPr kumimoji="1" lang="ko-Kore-KR" altLang="en-US" sz="1600" spc="-40" dirty="0">
                <a:latin typeface="+mn-ea"/>
              </a:rPr>
              <a:t>을 요구함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D976D-F9DD-BEE0-535F-7B2F69DD4BAF}"/>
              </a:ext>
            </a:extLst>
          </p:cNvPr>
          <p:cNvSpPr txBox="1"/>
          <p:nvPr/>
        </p:nvSpPr>
        <p:spPr>
          <a:xfrm>
            <a:off x="5156212" y="2306219"/>
            <a:ext cx="39727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두가지 조건을 충족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65989-6D2D-4353-00D4-858161BCC229}"/>
              </a:ext>
            </a:extLst>
          </p:cNvPr>
          <p:cNvSpPr txBox="1"/>
          <p:nvPr/>
        </p:nvSpPr>
        <p:spPr>
          <a:xfrm>
            <a:off x="159863" y="5208592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해결 방안</a:t>
            </a:r>
            <a:endParaRPr kumimoji="1" lang="en-US" altLang="ko-Kore-KR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F5EB71-FEF8-BB5B-0326-4FB1257CDFC7}"/>
              </a:ext>
            </a:extLst>
          </p:cNvPr>
          <p:cNvSpPr txBox="1"/>
          <p:nvPr/>
        </p:nvSpPr>
        <p:spPr>
          <a:xfrm>
            <a:off x="1766645" y="4469861"/>
            <a:ext cx="29219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Choose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another combination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36E97-2FA7-E9A2-937A-C150C91DA09E}"/>
              </a:ext>
            </a:extLst>
          </p:cNvPr>
          <p:cNvSpPr txBox="1"/>
          <p:nvPr/>
        </p:nvSpPr>
        <p:spPr>
          <a:xfrm>
            <a:off x="5473438" y="4395329"/>
            <a:ext cx="3355149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Grouping &amp; sequence </a:t>
            </a:r>
          </a:p>
          <a:p>
            <a:pPr algn="ctr"/>
            <a:r>
              <a:rPr kumimoji="1" lang="en-US" altLang="ko-KR" sz="1600" spc="-40" dirty="0">
                <a:latin typeface="+mn-ea"/>
              </a:rPr>
              <a:t>to reduce iteration or (cost , duration)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54D6979A-8635-7C1D-C491-5EB675FC1DBE}"/>
              </a:ext>
            </a:extLst>
          </p:cNvPr>
          <p:cNvCxnSpPr>
            <a:cxnSpLocks/>
          </p:cNvCxnSpPr>
          <p:nvPr/>
        </p:nvCxnSpPr>
        <p:spPr>
          <a:xfrm>
            <a:off x="1168420" y="4288850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A63E7028-FE33-D582-C53B-3CEC527BAF2A}"/>
              </a:ext>
            </a:extLst>
          </p:cNvPr>
          <p:cNvSpPr/>
          <p:nvPr/>
        </p:nvSpPr>
        <p:spPr>
          <a:xfrm>
            <a:off x="10287863" y="4447566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4C71EA0-9EF1-5266-2557-29E3CEE42B54}"/>
              </a:ext>
            </a:extLst>
          </p:cNvPr>
          <p:cNvSpPr/>
          <p:nvPr/>
        </p:nvSpPr>
        <p:spPr>
          <a:xfrm>
            <a:off x="13211019" y="4765353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22BE54C-132E-B4A6-BF31-24BD5E88EECF}"/>
              </a:ext>
            </a:extLst>
          </p:cNvPr>
          <p:cNvCxnSpPr>
            <a:cxnSpLocks/>
            <a:stCxn id="62" idx="0"/>
            <a:endCxn id="63" idx="0"/>
          </p:cNvCxnSpPr>
          <p:nvPr/>
        </p:nvCxnSpPr>
        <p:spPr>
          <a:xfrm>
            <a:off x="11176318" y="4447566"/>
            <a:ext cx="2616981" cy="31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DF01C3C4-B522-EBE4-F1A5-B2D79675A30B}"/>
              </a:ext>
            </a:extLst>
          </p:cNvPr>
          <p:cNvCxnSpPr>
            <a:cxnSpLocks/>
            <a:stCxn id="62" idx="4"/>
            <a:endCxn id="63" idx="4"/>
          </p:cNvCxnSpPr>
          <p:nvPr/>
        </p:nvCxnSpPr>
        <p:spPr>
          <a:xfrm flipV="1">
            <a:off x="11176318" y="5929912"/>
            <a:ext cx="2616981" cy="294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E731472-D3A7-32FB-07DA-21AEA2FE6562}"/>
              </a:ext>
            </a:extLst>
          </p:cNvPr>
          <p:cNvSpPr txBox="1"/>
          <p:nvPr/>
        </p:nvSpPr>
        <p:spPr>
          <a:xfrm>
            <a:off x="11174736" y="3810276"/>
            <a:ext cx="26908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Number of cases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CD9458-4EEA-52FA-5E4A-6DFDF6F44471}"/>
              </a:ext>
            </a:extLst>
          </p:cNvPr>
          <p:cNvSpPr txBox="1"/>
          <p:nvPr/>
        </p:nvSpPr>
        <p:spPr>
          <a:xfrm>
            <a:off x="13675598" y="5147774"/>
            <a:ext cx="16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68" name="오른쪽 중괄호 82">
            <a:extLst>
              <a:ext uri="{FF2B5EF4-FFF2-40B4-BE49-F238E27FC236}">
                <a16:creationId xmlns:a16="http://schemas.microsoft.com/office/drawing/2014/main" id="{C62A6A1B-9DB3-FE6C-7896-9727EABB3BF8}"/>
              </a:ext>
            </a:extLst>
          </p:cNvPr>
          <p:cNvSpPr/>
          <p:nvPr/>
        </p:nvSpPr>
        <p:spPr>
          <a:xfrm rot="5400000">
            <a:off x="12368208" y="5169146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D71D93-7AC4-0604-9D7F-2355AF9B2DBF}"/>
              </a:ext>
            </a:extLst>
          </p:cNvPr>
          <p:cNvSpPr txBox="1"/>
          <p:nvPr/>
        </p:nvSpPr>
        <p:spPr>
          <a:xfrm>
            <a:off x="11905651" y="6366816"/>
            <a:ext cx="122903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800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z="28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B9DDE-B9A1-0DB8-2765-6A8B60A0FCA1}"/>
              </a:ext>
            </a:extLst>
          </p:cNvPr>
          <p:cNvSpPr txBox="1"/>
          <p:nvPr/>
        </p:nvSpPr>
        <p:spPr>
          <a:xfrm>
            <a:off x="11023838" y="5147774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20</a:t>
            </a:r>
            <a:endParaRPr kumimoji="1" lang="ko-Kore-KR" altLang="en-US" sz="2400" spc="-40" dirty="0">
              <a:latin typeface="+mn-ea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B425036E-F8A8-5A4F-8BEB-BFC124C5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12" y="4955851"/>
            <a:ext cx="1834192" cy="147188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B85E461-5E3B-9370-164B-42BE51FBA4A2}"/>
              </a:ext>
            </a:extLst>
          </p:cNvPr>
          <p:cNvSpPr txBox="1"/>
          <p:nvPr/>
        </p:nvSpPr>
        <p:spPr>
          <a:xfrm>
            <a:off x="5156212" y="6196997"/>
            <a:ext cx="39727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Wait DP34 </a:t>
            </a:r>
            <a:r>
              <a:rPr kumimoji="1" lang="en-US" altLang="ko-Kore-KR" sz="1600" spc="-40" dirty="0">
                <a:latin typeface="+mn-ea"/>
              </a:rPr>
              <a:t>until DP31 is done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515229-4B21-8846-787F-B8963F7087B6}"/>
              </a:ext>
            </a:extLst>
          </p:cNvPr>
          <p:cNvSpPr txBox="1"/>
          <p:nvPr/>
        </p:nvSpPr>
        <p:spPr>
          <a:xfrm>
            <a:off x="11351328" y="486114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FB652C-1B17-2E6B-E87A-11BCC72295C7}"/>
              </a:ext>
            </a:extLst>
          </p:cNvPr>
          <p:cNvSpPr txBox="1"/>
          <p:nvPr/>
        </p:nvSpPr>
        <p:spPr>
          <a:xfrm>
            <a:off x="12478586" y="486114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7E9C4D7-EB6F-1461-E4B9-9FD3EC6CF6B6}"/>
              </a:ext>
            </a:extLst>
          </p:cNvPr>
          <p:cNvSpPr txBox="1"/>
          <p:nvPr/>
        </p:nvSpPr>
        <p:spPr>
          <a:xfrm>
            <a:off x="11509653" y="100884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EF83DD-FF30-1E77-07C9-55A52ECBA005}"/>
              </a:ext>
            </a:extLst>
          </p:cNvPr>
          <p:cNvSpPr txBox="1"/>
          <p:nvPr/>
        </p:nvSpPr>
        <p:spPr>
          <a:xfrm>
            <a:off x="11509653" y="1508463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6B2855-25F5-F66C-89D6-8352B92689D1}"/>
              </a:ext>
            </a:extLst>
          </p:cNvPr>
          <p:cNvSpPr txBox="1"/>
          <p:nvPr/>
        </p:nvSpPr>
        <p:spPr>
          <a:xfrm>
            <a:off x="12594677" y="1007360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0AF166-A985-F5B0-9CAB-EF6CCD72DB53}"/>
              </a:ext>
            </a:extLst>
          </p:cNvPr>
          <p:cNvSpPr txBox="1"/>
          <p:nvPr/>
        </p:nvSpPr>
        <p:spPr>
          <a:xfrm>
            <a:off x="10569279" y="1122252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6623E3-B54F-F14B-03E6-094EFDF9B074}"/>
              </a:ext>
            </a:extLst>
          </p:cNvPr>
          <p:cNvSpPr txBox="1"/>
          <p:nvPr/>
        </p:nvSpPr>
        <p:spPr>
          <a:xfrm>
            <a:off x="10410555" y="486114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D108C1BC-4826-C305-EB1C-31B232C4F70F}"/>
              </a:ext>
            </a:extLst>
          </p:cNvPr>
          <p:cNvCxnSpPr>
            <a:cxnSpLocks/>
          </p:cNvCxnSpPr>
          <p:nvPr/>
        </p:nvCxnSpPr>
        <p:spPr>
          <a:xfrm>
            <a:off x="11192980" y="486114"/>
            <a:ext cx="0" cy="1427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355F2A8B-9DDB-DCD2-6718-72FC5C06DD7D}"/>
              </a:ext>
            </a:extLst>
          </p:cNvPr>
          <p:cNvCxnSpPr>
            <a:cxnSpLocks/>
          </p:cNvCxnSpPr>
          <p:nvPr/>
        </p:nvCxnSpPr>
        <p:spPr>
          <a:xfrm>
            <a:off x="12361904" y="486114"/>
            <a:ext cx="0" cy="1427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C3F46653-3410-CB71-7C82-2A1194E49EC9}"/>
              </a:ext>
            </a:extLst>
          </p:cNvPr>
          <p:cNvCxnSpPr>
            <a:cxnSpLocks/>
          </p:cNvCxnSpPr>
          <p:nvPr/>
        </p:nvCxnSpPr>
        <p:spPr>
          <a:xfrm>
            <a:off x="13445986" y="486114"/>
            <a:ext cx="0" cy="1427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C527838-2628-303C-F231-F6E44E0A67E9}"/>
              </a:ext>
            </a:extLst>
          </p:cNvPr>
          <p:cNvSpPr txBox="1"/>
          <p:nvPr/>
        </p:nvSpPr>
        <p:spPr>
          <a:xfrm>
            <a:off x="12804665" y="1552581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7" name="직선 연결선[R] 134">
            <a:extLst>
              <a:ext uri="{FF2B5EF4-FFF2-40B4-BE49-F238E27FC236}">
                <a16:creationId xmlns:a16="http://schemas.microsoft.com/office/drawing/2014/main" id="{5C67D115-4B7A-7AB9-F0EF-6F25F4AE4B33}"/>
              </a:ext>
            </a:extLst>
          </p:cNvPr>
          <p:cNvCxnSpPr>
            <a:cxnSpLocks/>
            <a:stCxn id="112" idx="1"/>
            <a:endCxn id="113" idx="1"/>
          </p:cNvCxnSpPr>
          <p:nvPr/>
        </p:nvCxnSpPr>
        <p:spPr>
          <a:xfrm rot="10800000" flipV="1">
            <a:off x="11509653" y="1147341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C8BE325-06CB-2F6F-0669-BA53F724ED06}"/>
              </a:ext>
            </a:extLst>
          </p:cNvPr>
          <p:cNvSpPr txBox="1"/>
          <p:nvPr/>
        </p:nvSpPr>
        <p:spPr>
          <a:xfrm rot="13765934">
            <a:off x="12299379" y="1249618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7878A09C-8126-673C-1E90-CCCBF246BE12}"/>
              </a:ext>
            </a:extLst>
          </p:cNvPr>
          <p:cNvCxnSpPr>
            <a:cxnSpLocks/>
          </p:cNvCxnSpPr>
          <p:nvPr/>
        </p:nvCxnSpPr>
        <p:spPr>
          <a:xfrm flipH="1">
            <a:off x="10314090" y="892883"/>
            <a:ext cx="313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32">
            <a:extLst>
              <a:ext uri="{FF2B5EF4-FFF2-40B4-BE49-F238E27FC236}">
                <a16:creationId xmlns:a16="http://schemas.microsoft.com/office/drawing/2014/main" id="{11F3EF9F-A29D-DA62-CE4D-C6A99E50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672" y="2102739"/>
            <a:ext cx="1712079" cy="1486985"/>
          </a:xfrm>
          <a:prstGeom prst="rect">
            <a:avLst/>
          </a:prstGeom>
        </p:spPr>
      </p:pic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060FA6AD-E63C-7417-A569-2855634DB4CC}"/>
              </a:ext>
            </a:extLst>
          </p:cNvPr>
          <p:cNvCxnSpPr>
            <a:cxnSpLocks/>
          </p:cNvCxnSpPr>
          <p:nvPr/>
        </p:nvCxnSpPr>
        <p:spPr>
          <a:xfrm>
            <a:off x="10314090" y="486114"/>
            <a:ext cx="0" cy="1427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DA7FB090-7BED-B19F-61B1-D6FB8F508882}"/>
              </a:ext>
            </a:extLst>
          </p:cNvPr>
          <p:cNvCxnSpPr>
            <a:cxnSpLocks/>
          </p:cNvCxnSpPr>
          <p:nvPr/>
        </p:nvCxnSpPr>
        <p:spPr>
          <a:xfrm flipH="1">
            <a:off x="10314090" y="1911610"/>
            <a:ext cx="313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704F1AE4-D2C5-5380-8AFC-9CF47F8B8356}"/>
              </a:ext>
            </a:extLst>
          </p:cNvPr>
          <p:cNvCxnSpPr>
            <a:cxnSpLocks/>
          </p:cNvCxnSpPr>
          <p:nvPr/>
        </p:nvCxnSpPr>
        <p:spPr>
          <a:xfrm flipH="1">
            <a:off x="10314090" y="492361"/>
            <a:ext cx="313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BB5113B8-C0A0-B70A-9B5E-7AD92EE1F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88" y="5011087"/>
            <a:ext cx="2328389" cy="1205938"/>
          </a:xfrm>
          <a:prstGeom prst="rect">
            <a:avLst/>
          </a:prstGeom>
        </p:spPr>
      </p:pic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6F783743-089C-8784-305C-74EE873063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83E9FC66-18C7-D739-6D1F-0995AA59BF0C}"/>
              </a:ext>
            </a:extLst>
          </p:cNvPr>
          <p:cNvCxnSpPr>
            <a:cxnSpLocks/>
            <a:endCxn id="101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6C5034D-B179-CA80-0A1A-186DD41667ED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1EBA5B28-E608-E71F-322A-18B229BEA2C9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ADC432A9-4D9C-5DCD-1D25-962CD31A2E29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2F7AEE8-B2A2-ABDA-D954-62F76EF3DC67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514A4BE-67E7-19B0-86C5-19F1CEE73176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D9050031-E056-39C2-3A5E-491055BE90D4}"/>
              </a:ext>
            </a:extLst>
          </p:cNvPr>
          <p:cNvCxnSpPr>
            <a:cxnSpLocks/>
            <a:stCxn id="99" idx="2"/>
            <a:endCxn id="101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5A62CD0E-7959-96F6-D8C8-70B627E9CF93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D49FF20-D614-BC05-9671-58E121E294A1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8A828FEE-02A7-9794-BA4A-BA03FCA912DB}"/>
              </a:ext>
            </a:extLst>
          </p:cNvPr>
          <p:cNvCxnSpPr>
            <a:cxnSpLocks/>
            <a:endCxn id="99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126F3AFA-0B6D-3745-35B3-AE9B203325BE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071E40D7-4063-65A4-A68D-ADE168EC4585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C5BB9B6F-8F7C-4BE1-1293-C237D137EF51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1BAA3E2D-99AC-128B-E5BE-F35733C36943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65A65AD4-85E9-0651-EC42-D9C9B1697CB3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FF743EA9-72A8-5286-C8DA-1151BE0D6A36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6AD8936-ADF2-EBAB-7AB8-55701DC792D4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01713BB4-A8BD-2737-E530-55D024022EF3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호 125">
            <a:extLst>
              <a:ext uri="{FF2B5EF4-FFF2-40B4-BE49-F238E27FC236}">
                <a16:creationId xmlns:a16="http://schemas.microsoft.com/office/drawing/2014/main" id="{DB554A7F-48F9-4B05-5792-83F74CA6F21F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1EF2223-B785-5D31-5146-71233F722193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248CFD8E-9FBC-7843-7423-4112D2E40541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A01839F2-6820-4214-2E7A-40EB79DE2E8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E0722957-BA4C-1C20-316F-FF1CC198BDBD}"/>
              </a:ext>
            </a:extLst>
          </p:cNvPr>
          <p:cNvCxnSpPr>
            <a:cxnSpLocks/>
            <a:endCxn id="139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78290BF-E354-8B61-6104-888CE8AB30BE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89D3F189-41A2-E34C-2D94-1DAA19BF6EE7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37ED1048-543E-7B0F-88B2-25A397BA0A9E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91D539B-892C-A5E2-938E-E2E157DAFD42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0279843-4160-C189-563F-72B9A9B366EF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3BFB4ACA-B276-5F97-1FED-3F308A1D2478}"/>
              </a:ext>
            </a:extLst>
          </p:cNvPr>
          <p:cNvCxnSpPr>
            <a:cxnSpLocks/>
            <a:stCxn id="137" idx="2"/>
            <a:endCxn id="139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5E406F66-E4BD-35AB-C9EB-5EF76CE387A0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CDC9A0C-050A-3497-DEBF-8A9168FA1B4E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0461B428-41F5-DCCB-9656-EC7E60FF38DE}"/>
              </a:ext>
            </a:extLst>
          </p:cNvPr>
          <p:cNvCxnSpPr>
            <a:cxnSpLocks/>
            <a:endCxn id="137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47">
            <a:extLst>
              <a:ext uri="{FF2B5EF4-FFF2-40B4-BE49-F238E27FC236}">
                <a16:creationId xmlns:a16="http://schemas.microsoft.com/office/drawing/2014/main" id="{50329E17-7DF0-86D1-BCE4-D8B2D8280CDD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BD5FF170-628F-B27D-2ACD-6CE9DB48C946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0FB59479-B136-1A73-A0E3-44956DDACB34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E86368FD-31FB-775D-DD40-D623096A2956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1C970BD-69A4-608A-7B91-4D365DBBEFDB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5BE09769-A642-88C0-6BCD-73178FBEFB3A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622E304-A1DF-BC29-B032-A0928A6809F2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A63D641B-C4CA-3190-2268-B1E302D71CBC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호 157">
            <a:extLst>
              <a:ext uri="{FF2B5EF4-FFF2-40B4-BE49-F238E27FC236}">
                <a16:creationId xmlns:a16="http://schemas.microsoft.com/office/drawing/2014/main" id="{8C0AA726-37DE-B2E6-AB5A-1D85738F3CD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0A8733E-4222-30D2-86A9-0B8AC262CC6C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AABBD333-47F2-636D-718A-0B1D72B81D45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F74E2087-B1A9-18B0-D0FC-6DA460160C79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6101DAA9-BC00-CA7E-2A9F-2E605DA9C137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389F48BE-2F15-57BD-819B-FA4BD0B3D389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A28E8A6-368C-D624-9260-CAE1FD307DD0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AFAD87C-F378-8039-E995-E8880AF599D6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60E5C15E-0113-BC79-0C4C-E3AEFE1C8BF0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B3826B1C-6280-B899-7812-2F20534C81BD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179" name="직선 연결선[R] 178">
                    <a:extLst>
                      <a:ext uri="{FF2B5EF4-FFF2-40B4-BE49-F238E27FC236}">
                        <a16:creationId xmlns:a16="http://schemas.microsoft.com/office/drawing/2014/main" id="{42616C0B-EF5F-F372-D9A3-1A65B1B2AD3C}"/>
                      </a:ext>
                    </a:extLst>
                  </p:cNvPr>
                  <p:cNvCxnSpPr>
                    <a:cxnSpLocks/>
                    <a:endCxn id="183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[R] 179">
                    <a:extLst>
                      <a:ext uri="{FF2B5EF4-FFF2-40B4-BE49-F238E27FC236}">
                        <a16:creationId xmlns:a16="http://schemas.microsoft.com/office/drawing/2014/main" id="{4EAC791D-6F66-3860-F55F-7008D3CD10AE}"/>
                      </a:ext>
                    </a:extLst>
                  </p:cNvPr>
                  <p:cNvCxnSpPr>
                    <a:cxnSpLocks/>
                    <a:endCxn id="185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[R] 180">
                    <a:extLst>
                      <a:ext uri="{FF2B5EF4-FFF2-40B4-BE49-F238E27FC236}">
                        <a16:creationId xmlns:a16="http://schemas.microsoft.com/office/drawing/2014/main" id="{E06EED21-5251-4631-7F39-BCF6B1A39B82}"/>
                      </a:ext>
                    </a:extLst>
                  </p:cNvPr>
                  <p:cNvCxnSpPr>
                    <a:cxnSpLocks/>
                    <a:endCxn id="188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연결선[R] 181">
                    <a:extLst>
                      <a:ext uri="{FF2B5EF4-FFF2-40B4-BE49-F238E27FC236}">
                        <a16:creationId xmlns:a16="http://schemas.microsoft.com/office/drawing/2014/main" id="{EF4F468E-F99A-23E1-A532-44F2D007B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타원 182">
                    <a:extLst>
                      <a:ext uri="{FF2B5EF4-FFF2-40B4-BE49-F238E27FC236}">
                        <a16:creationId xmlns:a16="http://schemas.microsoft.com/office/drawing/2014/main" id="{8EA26FF5-2FA8-4F12-E1D6-B0E51FEE5A55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836EBD64-DF44-1920-9BAA-88B7DFA18146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5" name="타원 184">
                    <a:extLst>
                      <a:ext uri="{FF2B5EF4-FFF2-40B4-BE49-F238E27FC236}">
                        <a16:creationId xmlns:a16="http://schemas.microsoft.com/office/drawing/2014/main" id="{38D84D5E-A7BB-4FF5-4353-A40503DAAB5F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86" name="직선 연결선[R] 185">
                    <a:extLst>
                      <a:ext uri="{FF2B5EF4-FFF2-40B4-BE49-F238E27FC236}">
                        <a16:creationId xmlns:a16="http://schemas.microsoft.com/office/drawing/2014/main" id="{C067DE5D-E2FA-FAFC-B7D9-027B9233ACF4}"/>
                      </a:ext>
                    </a:extLst>
                  </p:cNvPr>
                  <p:cNvCxnSpPr>
                    <a:cxnSpLocks/>
                    <a:stCxn id="183" idx="2"/>
                    <a:endCxn id="185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타원 186">
                    <a:extLst>
                      <a:ext uri="{FF2B5EF4-FFF2-40B4-BE49-F238E27FC236}">
                        <a16:creationId xmlns:a16="http://schemas.microsoft.com/office/drawing/2014/main" id="{EE46148F-71B5-D997-2365-BABF7113BB33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FE8883B9-B502-67E3-E0DF-4EE4873792AE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89" name="직선 연결선[R] 188">
                    <a:extLst>
                      <a:ext uri="{FF2B5EF4-FFF2-40B4-BE49-F238E27FC236}">
                        <a16:creationId xmlns:a16="http://schemas.microsoft.com/office/drawing/2014/main" id="{11C48C9C-19AE-8139-F2F3-66969062113E}"/>
                      </a:ext>
                    </a:extLst>
                  </p:cNvPr>
                  <p:cNvCxnSpPr>
                    <a:cxnSpLocks/>
                    <a:endCxn id="183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55171A28-BADD-8802-6E79-F1FFA40C9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[R] 190">
                    <a:extLst>
                      <a:ext uri="{FF2B5EF4-FFF2-40B4-BE49-F238E27FC236}">
                        <a16:creationId xmlns:a16="http://schemas.microsoft.com/office/drawing/2014/main" id="{C22058F5-73BC-CFB0-B4E2-7C69541CCD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[R] 191">
                    <a:extLst>
                      <a:ext uri="{FF2B5EF4-FFF2-40B4-BE49-F238E27FC236}">
                        <a16:creationId xmlns:a16="http://schemas.microsoft.com/office/drawing/2014/main" id="{397F59DC-6A7D-559B-F753-B3E846E9B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[R] 192">
                    <a:extLst>
                      <a:ext uri="{FF2B5EF4-FFF2-40B4-BE49-F238E27FC236}">
                        <a16:creationId xmlns:a16="http://schemas.microsoft.com/office/drawing/2014/main" id="{626921A6-4CA1-C021-D9A5-97C6FC2B27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[R] 193">
                    <a:extLst>
                      <a:ext uri="{FF2B5EF4-FFF2-40B4-BE49-F238E27FC236}">
                        <a16:creationId xmlns:a16="http://schemas.microsoft.com/office/drawing/2014/main" id="{8389D23C-B61D-BA29-3DD5-57ED80846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76660103-7770-7B5E-B32A-77BBF499B8B4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96" name="타원 195">
                    <a:extLst>
                      <a:ext uri="{FF2B5EF4-FFF2-40B4-BE49-F238E27FC236}">
                        <a16:creationId xmlns:a16="http://schemas.microsoft.com/office/drawing/2014/main" id="{403F8D28-2E18-D173-EE88-F286A84C857E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176" name="직선 연결선[R] 175">
                  <a:extLst>
                    <a:ext uri="{FF2B5EF4-FFF2-40B4-BE49-F238E27FC236}">
                      <a16:creationId xmlns:a16="http://schemas.microsoft.com/office/drawing/2014/main" id="{347A0062-1930-4C41-5D3E-5CEFC59BC12D}"/>
                    </a:ext>
                  </a:extLst>
                </p:cNvPr>
                <p:cNvCxnSpPr>
                  <a:cxnSpLocks/>
                  <a:endCxn id="188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호 176">
                  <a:extLst>
                    <a:ext uri="{FF2B5EF4-FFF2-40B4-BE49-F238E27FC236}">
                      <a16:creationId xmlns:a16="http://schemas.microsoft.com/office/drawing/2014/main" id="{0BFFFBF7-F97F-13C0-4969-DA7C4460E2A5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092540D2-08CE-F9C8-4686-8A68787FDCC7}"/>
                    </a:ext>
                  </a:extLst>
                </p:cNvPr>
                <p:cNvCxnSpPr>
                  <a:cxnSpLocks/>
                  <a:stCxn id="169" idx="0"/>
                  <a:endCxn id="166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CD32393-0D4C-6439-2723-AD5A5E82DC9D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2D07E6B-F961-F398-17AE-62464D8BC125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D396AA3-8569-9764-B553-B6154D24F742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52F93BE-D452-7632-2FC3-F6FFC01A03F7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B4DD3C8-0C42-7642-6979-C360755B13F0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228506F-CF32-6268-9F06-69C295BE167E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31B3745-5D6C-6BF4-B6BF-9B96667778DF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23E32F-597E-685E-EF8D-D8AB04D3276C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A4C70075-D78D-22B4-82C6-B2460DA5BC43}"/>
              </a:ext>
            </a:extLst>
          </p:cNvPr>
          <p:cNvCxnSpPr>
            <a:cxnSpLocks/>
            <a:stCxn id="170" idx="0"/>
            <a:endCxn id="167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626338A0-E56E-A503-E632-19B5BC1F91AF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199" name="꺾인 연결선[E] 198">
            <a:extLst>
              <a:ext uri="{FF2B5EF4-FFF2-40B4-BE49-F238E27FC236}">
                <a16:creationId xmlns:a16="http://schemas.microsoft.com/office/drawing/2014/main" id="{EC3AFEC5-ECD2-C410-C499-EDCC547F8870}"/>
              </a:ext>
            </a:extLst>
          </p:cNvPr>
          <p:cNvCxnSpPr>
            <a:cxnSpLocks/>
            <a:stCxn id="198" idx="1"/>
            <a:endCxn id="173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ABDABBD-3D03-6172-A52E-4D40D2F6D324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201" name="꺾인 연결선[E] 200">
            <a:extLst>
              <a:ext uri="{FF2B5EF4-FFF2-40B4-BE49-F238E27FC236}">
                <a16:creationId xmlns:a16="http://schemas.microsoft.com/office/drawing/2014/main" id="{F6E4E7AE-DBF4-8530-C945-11C6A88A646A}"/>
              </a:ext>
            </a:extLst>
          </p:cNvPr>
          <p:cNvCxnSpPr>
            <a:cxnSpLocks/>
            <a:stCxn id="200" idx="0"/>
            <a:endCxn id="183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0576800-0A51-CA2E-A76E-354BB5037749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203" name="꺾인 연결선[E] 202">
            <a:extLst>
              <a:ext uri="{FF2B5EF4-FFF2-40B4-BE49-F238E27FC236}">
                <a16:creationId xmlns:a16="http://schemas.microsoft.com/office/drawing/2014/main" id="{8CBB1E3E-E6BB-1125-9629-A8F68379C937}"/>
              </a:ext>
            </a:extLst>
          </p:cNvPr>
          <p:cNvCxnSpPr>
            <a:cxnSpLocks/>
            <a:stCxn id="202" idx="0"/>
            <a:endCxn id="171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912D889-75C5-84F7-7D55-3FEDFCB1E752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id="{C297312C-D667-B5EC-4E17-024C0D67EDE2}"/>
              </a:ext>
            </a:extLst>
          </p:cNvPr>
          <p:cNvCxnSpPr>
            <a:cxnSpLocks/>
            <a:stCxn id="204" idx="1"/>
            <a:endCxn id="172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68B04E3-D7C8-73BC-4AB9-CA3BEEFC5DDF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6FFE00D-30C6-D208-24DF-A1DF5A9CE176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D899833-BA44-A88D-4ABE-96F1E72B7316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299E2B8-C47B-9E94-F4C7-1B4D5D7C99F6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AD35B3B-8E0C-9DF0-59E9-8F6E29235936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8310D45-F2AE-4AD4-EB4F-035E9014201A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A649D6C-7DBA-0D7C-EE28-02F2F3A28858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ABEC030-6B22-04AF-9BF4-0100FB5DEF34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30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266067" y="4866375"/>
            <a:ext cx="451469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 </a:t>
            </a:r>
            <a:r>
              <a:rPr kumimoji="1" lang="en-US" altLang="ko-Kore-KR" spc="-40" dirty="0">
                <a:latin typeface="+mn-ea"/>
              </a:rPr>
              <a:t>(change propagation)</a:t>
            </a:r>
            <a:r>
              <a:rPr kumimoji="1" lang="ko-Kore-KR" altLang="en-US" spc="-40" dirty="0">
                <a:latin typeface="+mn-ea"/>
              </a:rPr>
              <a:t>을 고려하여 </a:t>
            </a:r>
            <a:endParaRPr kumimoji="1" lang="en-US" altLang="ko-Kore-KR" spc="-40" dirty="0">
              <a:latin typeface="+mn-ea"/>
            </a:endParaRP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들의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Grouping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&amp;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sequence</a:t>
            </a:r>
            <a:r>
              <a:rPr kumimoji="1" lang="ko-KR" altLang="en-US" spc="-40" dirty="0" err="1">
                <a:latin typeface="+mn-ea"/>
              </a:rPr>
              <a:t>를</a:t>
            </a:r>
            <a:r>
              <a:rPr kumimoji="1" lang="ko-KR" altLang="en-US" spc="-40" dirty="0">
                <a:latin typeface="+mn-ea"/>
              </a:rPr>
              <a:t> 해보자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To minimize rework duration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85072-DF7C-6C11-B6AC-F9B0D343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4" y="1382768"/>
            <a:ext cx="4514697" cy="224404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165083" y="71233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</a:t>
            </a:r>
            <a:r>
              <a:rPr lang="en-US" altLang="ko-KR" sz="2400" b="0" dirty="0">
                <a:solidFill>
                  <a:srgbClr val="C00000"/>
                </a:solidFill>
                <a:sym typeface="Wingdings" pitchFamily="2" charset="2"/>
              </a:rPr>
              <a:t>with considering DP relation</a:t>
            </a:r>
            <a:r>
              <a:rPr lang="en-US" altLang="ko-KR" sz="2400" b="0" dirty="0">
                <a:sym typeface="Wingdings" pitchFamily="2" charset="2"/>
              </a:rPr>
              <a:t> </a:t>
            </a:r>
            <a:endParaRPr lang="ko-KR" altLang="en-US" sz="24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BFF879D-B918-EBCF-EB7D-7917821FAC16}"/>
              </a:ext>
            </a:extLst>
          </p:cNvPr>
          <p:cNvSpPr txBox="1">
            <a:spLocks/>
          </p:cNvSpPr>
          <p:nvPr/>
        </p:nvSpPr>
        <p:spPr>
          <a:xfrm>
            <a:off x="165085" y="968308"/>
            <a:ext cx="4485575" cy="32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302B22C-FE48-20C2-29E7-0E5D7D00FD8B}"/>
              </a:ext>
            </a:extLst>
          </p:cNvPr>
          <p:cNvSpPr txBox="1">
            <a:spLocks/>
          </p:cNvSpPr>
          <p:nvPr/>
        </p:nvSpPr>
        <p:spPr>
          <a:xfrm>
            <a:off x="4933730" y="968308"/>
            <a:ext cx="4485575" cy="32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Multiple candidates per FR</a:t>
            </a:r>
            <a:endParaRPr lang="ko-KR" altLang="en-US" sz="2400" b="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2AB472-24ED-23E9-63B8-35B6046080E3}"/>
              </a:ext>
            </a:extLst>
          </p:cNvPr>
          <p:cNvCxnSpPr>
            <a:cxnSpLocks/>
          </p:cNvCxnSpPr>
          <p:nvPr/>
        </p:nvCxnSpPr>
        <p:spPr>
          <a:xfrm>
            <a:off x="2531329" y="3858322"/>
            <a:ext cx="1806497" cy="92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473CAD-831A-2969-B5D2-9B0B4C7A14A8}"/>
              </a:ext>
            </a:extLst>
          </p:cNvPr>
          <p:cNvCxnSpPr>
            <a:cxnSpLocks/>
          </p:cNvCxnSpPr>
          <p:nvPr/>
        </p:nvCxnSpPr>
        <p:spPr>
          <a:xfrm flipH="1">
            <a:off x="4650660" y="4200755"/>
            <a:ext cx="2399403" cy="587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55" y="1331873"/>
            <a:ext cx="3906615" cy="27240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2EB687-ECF6-5ADD-41D4-58371AE2149D}"/>
              </a:ext>
            </a:extLst>
          </p:cNvPr>
          <p:cNvSpPr txBox="1"/>
          <p:nvPr/>
        </p:nvSpPr>
        <p:spPr>
          <a:xfrm>
            <a:off x="6946923" y="5004793"/>
            <a:ext cx="206563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순서에 따라</a:t>
            </a:r>
            <a:r>
              <a:rPr kumimoji="1" lang="en-US" altLang="ko-Kore-KR" spc="-40" dirty="0">
                <a:latin typeface="+mn-ea"/>
              </a:rPr>
              <a:t>,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관계가 달라짐</a:t>
            </a:r>
            <a:r>
              <a:rPr kumimoji="1" lang="en-US" altLang="ko-Kore-KR" spc="-40" dirty="0">
                <a:latin typeface="+mn-ea"/>
              </a:rPr>
              <a:t>.</a:t>
            </a:r>
          </a:p>
          <a:p>
            <a:pPr algn="ctr"/>
            <a:r>
              <a:rPr kumimoji="1" lang="en-US" altLang="ko-KR" spc="-40" dirty="0">
                <a:latin typeface="+mn-ea"/>
              </a:rPr>
              <a:t>(likelihood, impact)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EE337D-994C-E24A-C972-CD5C8C38249A}"/>
              </a:ext>
            </a:extLst>
          </p:cNvPr>
          <p:cNvSpPr txBox="1"/>
          <p:nvPr/>
        </p:nvSpPr>
        <p:spPr>
          <a:xfrm>
            <a:off x="115226" y="5058699"/>
            <a:ext cx="19908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 grouping</a:t>
            </a:r>
            <a:r>
              <a:rPr kumimoji="1" lang="ko-Kore-KR" altLang="en-US" spc="-40" dirty="0">
                <a:latin typeface="+mn-ea"/>
              </a:rPr>
              <a:t>을 통한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Redesign duration</a:t>
            </a:r>
          </a:p>
          <a:p>
            <a:pPr algn="ctr"/>
            <a:r>
              <a:rPr kumimoji="1" lang="ko-Kore-KR" altLang="en-US" spc="-40" dirty="0">
                <a:latin typeface="+mn-ea"/>
              </a:rPr>
              <a:t>감소</a:t>
            </a:r>
            <a:r>
              <a:rPr kumimoji="1" lang="en-US" altLang="ko-Kore-KR" spc="-40" dirty="0">
                <a:latin typeface="+mn-ea"/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A1118-3331-A679-BD12-3148150BE500}"/>
              </a:ext>
            </a:extLst>
          </p:cNvPr>
          <p:cNvSpPr txBox="1"/>
          <p:nvPr/>
        </p:nvSpPr>
        <p:spPr>
          <a:xfrm>
            <a:off x="7404029" y="4589376"/>
            <a:ext cx="974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Clarkson (2013)</a:t>
            </a:r>
            <a:r>
              <a:rPr kumimoji="1" lang="ko-Kore-KR" altLang="en-US" b="1" spc="-40" dirty="0">
                <a:latin typeface="+mn-ea"/>
              </a:rPr>
              <a:t> </a:t>
            </a:r>
            <a:endParaRPr lang="en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0E088-BC2F-FC87-B5D1-58E6FAF3F952}"/>
              </a:ext>
            </a:extLst>
          </p:cNvPr>
          <p:cNvSpPr txBox="1"/>
          <p:nvPr/>
        </p:nvSpPr>
        <p:spPr>
          <a:xfrm>
            <a:off x="640244" y="4589376"/>
            <a:ext cx="81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schuh (2017)</a:t>
            </a:r>
            <a:r>
              <a:rPr kumimoji="1" lang="ko-Kore-KR" altLang="en-US" b="1" spc="-40" dirty="0">
                <a:latin typeface="+mn-ea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01904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최종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32CC-A8B8-A8E5-6B2F-04B4EDE025C3}"/>
              </a:ext>
            </a:extLst>
          </p:cNvPr>
          <p:cNvSpPr txBox="1"/>
          <p:nvPr/>
        </p:nvSpPr>
        <p:spPr>
          <a:xfrm>
            <a:off x="781050" y="940485"/>
            <a:ext cx="8001000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0) FR</a:t>
            </a:r>
            <a:r>
              <a:rPr kumimoji="1" lang="ko-KR" altLang="en-US" sz="2400" spc="-40" dirty="0">
                <a:latin typeface="+mn-ea"/>
              </a:rPr>
              <a:t>을 처리할 수 있는 다수의 </a:t>
            </a:r>
            <a:r>
              <a:rPr kumimoji="1" lang="en-US" altLang="ko-KR" sz="2400" spc="-40" dirty="0">
                <a:latin typeface="+mn-ea"/>
              </a:rPr>
              <a:t>candidates</a:t>
            </a:r>
            <a:r>
              <a:rPr kumimoji="1" lang="ko-KR" altLang="en-US" sz="2400" spc="-40" dirty="0">
                <a:latin typeface="+mn-ea"/>
              </a:rPr>
              <a:t> 존재</a:t>
            </a:r>
            <a:endParaRPr kumimoji="1" lang="en-US" altLang="ko-KR" sz="2400" spc="-40" dirty="0">
              <a:latin typeface="+mn-ea"/>
            </a:endParaRPr>
          </a:p>
          <a:p>
            <a:pPr algn="l"/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1) </a:t>
            </a:r>
            <a:r>
              <a:rPr kumimoji="1" lang="en-US" altLang="ko-Kore-KR" sz="2400" spc="-40" dirty="0">
                <a:latin typeface="+mn-ea"/>
              </a:rPr>
              <a:t>DP (parameter)</a:t>
            </a:r>
            <a:r>
              <a:rPr kumimoji="1" lang="ko-Kore-KR" altLang="en-US" sz="2400" spc="-40" dirty="0">
                <a:latin typeface="+mn-ea"/>
              </a:rPr>
              <a:t>의 관계들을 바탕으로하여</a:t>
            </a:r>
            <a:endParaRPr kumimoji="1" lang="en-US" altLang="ko-Kore-KR" sz="2400" spc="-40" dirty="0">
              <a:latin typeface="+mn-ea"/>
            </a:endParaRP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2)</a:t>
            </a:r>
            <a:r>
              <a:rPr kumimoji="1" lang="ko-Kore-KR" altLang="en-US" sz="2400" spc="-40" dirty="0">
                <a:latin typeface="+mn-ea"/>
              </a:rPr>
              <a:t> 여러 </a:t>
            </a:r>
            <a:r>
              <a:rPr kumimoji="1" lang="en-US" altLang="ko-Kore-KR" sz="2400" spc="-40" dirty="0">
                <a:latin typeface="+mn-ea"/>
              </a:rPr>
              <a:t>F</a:t>
            </a:r>
            <a:r>
              <a:rPr kumimoji="1" lang="en-US" altLang="ko-KR" sz="2400" spc="-40" dirty="0">
                <a:latin typeface="+mn-ea"/>
              </a:rPr>
              <a:t>R</a:t>
            </a:r>
            <a:r>
              <a:rPr kumimoji="1" lang="ko-KR" altLang="en-US" sz="2400" spc="-40" dirty="0">
                <a:latin typeface="+mn-ea"/>
              </a:rPr>
              <a:t>을 만족할 수 있는 대안들을 선택</a:t>
            </a:r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ko-KR" altLang="en-US" sz="2400" spc="-40" dirty="0">
                <a:latin typeface="+mn-ea"/>
              </a:rPr>
              <a:t>    </a:t>
            </a:r>
            <a:r>
              <a:rPr kumimoji="1" lang="en-US" altLang="ko-KR" sz="2400" spc="-40" dirty="0">
                <a:latin typeface="+mn-ea"/>
              </a:rPr>
              <a:t>[grouping / sequencing]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	ex) </a:t>
            </a:r>
            <a:r>
              <a:rPr kumimoji="1" lang="ko-Kore-KR" altLang="en-US" sz="2400" spc="-40" dirty="0">
                <a:latin typeface="+mn-ea"/>
              </a:rPr>
              <a:t>여러 </a:t>
            </a:r>
            <a:r>
              <a:rPr kumimoji="1" lang="en-US" altLang="ko-Kore-KR" sz="2400" spc="-40" dirty="0">
                <a:latin typeface="+mn-ea"/>
              </a:rPr>
              <a:t>FR</a:t>
            </a:r>
            <a:r>
              <a:rPr kumimoji="1" lang="ko-Kore-KR" altLang="en-US" sz="2400" spc="-40" dirty="0">
                <a:latin typeface="+mn-ea"/>
              </a:rPr>
              <a:t>의 </a:t>
            </a:r>
            <a:r>
              <a:rPr kumimoji="1" lang="en-US" altLang="ko-Kore-KR" sz="2400" spc="-40" dirty="0">
                <a:latin typeface="+mn-ea"/>
              </a:rPr>
              <a:t>conflict (DP) vs synergy.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 ex) </a:t>
            </a:r>
            <a:r>
              <a:rPr kumimoji="1" lang="ko-Kore-KR" altLang="en-US" sz="2400" spc="-40" dirty="0">
                <a:latin typeface="+mn-ea"/>
              </a:rPr>
              <a:t> 앞단의 결과가 뒷단의 </a:t>
            </a:r>
            <a:r>
              <a:rPr kumimoji="1" lang="en-US" altLang="ko-Kore-KR" sz="2400" spc="-40" dirty="0">
                <a:latin typeface="+mn-ea"/>
              </a:rPr>
              <a:t>input</a:t>
            </a: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3) </a:t>
            </a:r>
            <a:r>
              <a:rPr kumimoji="1" lang="ko-KR" altLang="en-US" sz="2400" spc="-40" dirty="0">
                <a:latin typeface="+mn-ea"/>
              </a:rPr>
              <a:t>보여줄 수 있는 </a:t>
            </a:r>
            <a:r>
              <a:rPr kumimoji="1" lang="en-US" altLang="ko-KR" sz="2400" spc="-40" dirty="0">
                <a:latin typeface="+mn-ea"/>
              </a:rPr>
              <a:t>output</a:t>
            </a:r>
            <a:r>
              <a:rPr kumimoji="1" lang="ko-KR" altLang="en-US" sz="2400" spc="-40" dirty="0">
                <a:latin typeface="+mn-ea"/>
              </a:rPr>
              <a:t>은</a:t>
            </a:r>
            <a:r>
              <a:rPr kumimoji="1" lang="en-US" altLang="ko-KR" sz="2400" spc="-40" dirty="0">
                <a:latin typeface="+mn-ea"/>
              </a:rPr>
              <a:t>?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rework duration </a:t>
            </a:r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줄이기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Cost </a:t>
            </a:r>
            <a:r>
              <a:rPr kumimoji="1" lang="ko-Kore-KR" altLang="en-US" sz="2400" spc="-40" dirty="0">
                <a:latin typeface="+mn-ea"/>
              </a:rPr>
              <a:t>최소</a:t>
            </a:r>
            <a:r>
              <a:rPr kumimoji="1" lang="en-US" altLang="ko-Kore-KR" sz="2400" spc="-40" dirty="0">
                <a:latin typeface="+mn-ea"/>
              </a:rPr>
              <a:t> 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Iteration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   - Number of redesigned component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0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51C95-CDAC-7548-DA2A-B0579823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CB3660-CCB4-CDD0-E755-741BE785C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40D0A-FE19-05B8-2FCC-34D427B9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" y="62426"/>
            <a:ext cx="5941574" cy="2384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65FC3-C704-16D5-5E9B-D950825E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5" y="2593991"/>
            <a:ext cx="5879780" cy="3066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DCBA8-092A-0E0F-4C79-177B45731A0C}"/>
              </a:ext>
            </a:extLst>
          </p:cNvPr>
          <p:cNvSpPr txBox="1"/>
          <p:nvPr/>
        </p:nvSpPr>
        <p:spPr>
          <a:xfrm>
            <a:off x="4825389" y="5857748"/>
            <a:ext cx="4709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spc="-40" dirty="0">
                <a:latin typeface="+mn-ea"/>
              </a:rPr>
              <a:t>Sequence</a:t>
            </a:r>
            <a:r>
              <a:rPr kumimoji="1" lang="ko-KR" altLang="en-US" b="1" spc="-40" dirty="0">
                <a:latin typeface="+mn-ea"/>
              </a:rPr>
              <a:t>의 의미는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b="1" spc="-40" dirty="0" err="1">
                <a:latin typeface="+mn-ea"/>
              </a:rPr>
              <a:t>redeisgn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ko-KR" altLang="en-US" b="1" spc="-40" dirty="0">
                <a:latin typeface="+mn-ea"/>
              </a:rPr>
              <a:t>됨에 따라</a:t>
            </a:r>
            <a:r>
              <a:rPr kumimoji="1" lang="en-US" altLang="ko-KR" b="1" spc="-40" dirty="0">
                <a:latin typeface="+mn-ea"/>
              </a:rPr>
              <a:t>, impact </a:t>
            </a:r>
            <a:r>
              <a:rPr kumimoji="1" lang="ko-KR" altLang="en-US" b="1" spc="-40" dirty="0">
                <a:latin typeface="+mn-ea"/>
              </a:rPr>
              <a:t>와 </a:t>
            </a:r>
            <a:r>
              <a:rPr kumimoji="1" lang="en-US" altLang="ko-KR" b="1" spc="-40" dirty="0">
                <a:latin typeface="+mn-ea"/>
              </a:rPr>
              <a:t>likelihood</a:t>
            </a:r>
            <a:r>
              <a:rPr kumimoji="1" lang="ko-KR" altLang="en-US" b="1" spc="-40" dirty="0">
                <a:latin typeface="+mn-ea"/>
              </a:rPr>
              <a:t>가 상이해짐</a:t>
            </a:r>
            <a:r>
              <a:rPr kumimoji="1" lang="en-US" altLang="ko-KR" b="1" spc="-40" dirty="0">
                <a:latin typeface="+mn-ea"/>
              </a:rPr>
              <a:t>.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E39E4-E4F9-D5F1-6477-36A2894F722F}"/>
              </a:ext>
            </a:extLst>
          </p:cNvPr>
          <p:cNvSpPr txBox="1"/>
          <p:nvPr/>
        </p:nvSpPr>
        <p:spPr>
          <a:xfrm>
            <a:off x="1207257" y="6027024"/>
            <a:ext cx="30425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앞단의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ko-Kore-KR" altLang="en-US" sz="2000" spc="-40" dirty="0">
                <a:latin typeface="+mn-ea"/>
              </a:rPr>
              <a:t>를 처리함에 따라</a:t>
            </a:r>
          </a:p>
        </p:txBody>
      </p:sp>
    </p:spTree>
    <p:extLst>
      <p:ext uri="{BB962C8B-B14F-4D97-AF65-F5344CB8AC3E}">
        <p14:creationId xmlns:p14="http://schemas.microsoft.com/office/powerpoint/2010/main" val="220628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776408" y="4952939"/>
            <a:ext cx="363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main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affect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 specifications </a:t>
            </a:r>
            <a:endParaRPr lang="en-US" altLang="ko-KR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347208" y="4237977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power supply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blipFill>
                <a:blip r:embed="rId3"/>
                <a:stretch>
                  <a:fillRect l="-5810" t="-10638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5D0555-0191-DF6B-77B5-51FBC625D76C}"/>
              </a:ext>
            </a:extLst>
          </p:cNvPr>
          <p:cNvSpPr txBox="1"/>
          <p:nvPr/>
        </p:nvSpPr>
        <p:spPr>
          <a:xfrm>
            <a:off x="443650" y="1015248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F6E09-588E-1D23-4604-F5FCD95C10A4}"/>
              </a:ext>
            </a:extLst>
          </p:cNvPr>
          <p:cNvSpPr txBox="1"/>
          <p:nvPr/>
        </p:nvSpPr>
        <p:spPr>
          <a:xfrm>
            <a:off x="393711" y="1983207"/>
            <a:ext cx="361489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  :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 :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ore-KR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ore-KR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} :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25D4C-B101-2EDB-D5C7-81406584116E}"/>
              </a:ext>
            </a:extLst>
          </p:cNvPr>
          <p:cNvSpPr txBox="1"/>
          <p:nvPr/>
        </p:nvSpPr>
        <p:spPr>
          <a:xfrm>
            <a:off x="12277730" y="2092335"/>
            <a:ext cx="307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4)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특정 모듈의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Specification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상에서의 관계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.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즉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핵심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/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다른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이때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무게를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줄인다거나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크기를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줄이려는데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그게 가능한가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?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들간의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관계를 통해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그것이 실현 가능한가 혹은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어느정도의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work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가 필요한가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등등</a:t>
            </a:r>
            <a:endParaRPr lang="en-US" altLang="ko-KR" sz="1600" dirty="0">
              <a:solidFill>
                <a:srgbClr val="C00000"/>
              </a:solidFill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/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Processor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blipFill>
                <a:blip r:embed="rId4"/>
                <a:stretch>
                  <a:fillRect l="-5828" t="-10638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D745AC-59EC-D91E-4555-E3B29C629CB4}"/>
              </a:ext>
            </a:extLst>
          </p:cNvPr>
          <p:cNvSpPr txBox="1"/>
          <p:nvPr/>
        </p:nvSpPr>
        <p:spPr>
          <a:xfrm>
            <a:off x="5138651" y="1053862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757E2-B64E-D49E-DC8A-FCABD680D7F4}"/>
              </a:ext>
            </a:extLst>
          </p:cNvPr>
          <p:cNvSpPr txBox="1"/>
          <p:nvPr/>
        </p:nvSpPr>
        <p:spPr>
          <a:xfrm>
            <a:off x="1978758" y="1983207"/>
            <a:ext cx="1145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파워 용량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FE11-054D-7BFB-EC7E-E7B6F5121231}"/>
              </a:ext>
            </a:extLst>
          </p:cNvPr>
          <p:cNvSpPr txBox="1"/>
          <p:nvPr/>
        </p:nvSpPr>
        <p:spPr>
          <a:xfrm>
            <a:off x="2054847" y="3899764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E3082-5702-072F-3320-5DCAA7FB0C8E}"/>
              </a:ext>
            </a:extLst>
          </p:cNvPr>
          <p:cNvSpPr txBox="1"/>
          <p:nvPr/>
        </p:nvSpPr>
        <p:spPr>
          <a:xfrm>
            <a:off x="1987503" y="2518006"/>
            <a:ext cx="179183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4940A-29FD-4915-BAF5-26C982D57567}"/>
              </a:ext>
            </a:extLst>
          </p:cNvPr>
          <p:cNvSpPr txBox="1"/>
          <p:nvPr/>
        </p:nvSpPr>
        <p:spPr>
          <a:xfrm>
            <a:off x="5527999" y="1983207"/>
            <a:ext cx="1748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Core &amp; thread </a:t>
            </a:r>
            <a:r>
              <a:rPr kumimoji="1" lang="ko-Kore-KR" altLang="en-US" spc="-40" dirty="0">
                <a:latin typeface="+mn-ea"/>
              </a:rPr>
              <a:t>수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12561-CF32-D131-8CB8-DDD580046A80}"/>
              </a:ext>
            </a:extLst>
          </p:cNvPr>
          <p:cNvSpPr txBox="1"/>
          <p:nvPr/>
        </p:nvSpPr>
        <p:spPr>
          <a:xfrm>
            <a:off x="5547571" y="3899762"/>
            <a:ext cx="19894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Power </a:t>
            </a:r>
            <a:r>
              <a:rPr kumimoji="1" lang="en-US" altLang="ko-KR" spc="-40" dirty="0">
                <a:latin typeface="+mn-ea"/>
              </a:rPr>
              <a:t>consumption</a:t>
            </a:r>
          </a:p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E633B-C0CD-8F04-D57B-BB6CBE580AFC}"/>
              </a:ext>
            </a:extLst>
          </p:cNvPr>
          <p:cNvSpPr txBox="1"/>
          <p:nvPr/>
        </p:nvSpPr>
        <p:spPr>
          <a:xfrm>
            <a:off x="5547571" y="2518006"/>
            <a:ext cx="17723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2BADFB-4DE3-FAEF-377F-4E5E0E5B7CFA}"/>
              </a:ext>
            </a:extLst>
          </p:cNvPr>
          <p:cNvSpPr txBox="1"/>
          <p:nvPr/>
        </p:nvSpPr>
        <p:spPr>
          <a:xfrm>
            <a:off x="5655467" y="4183240"/>
            <a:ext cx="2013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en-US" altLang="ko-Kore-KR" spc="-40" dirty="0"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F14838-6888-4D7D-2328-4E28B5334569}"/>
              </a:ext>
            </a:extLst>
          </p:cNvPr>
          <p:cNvSpPr/>
          <p:nvPr/>
        </p:nvSpPr>
        <p:spPr>
          <a:xfrm>
            <a:off x="5196982" y="260756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3AC543-ACED-DBC2-C696-C74D9168D8A8}"/>
              </a:ext>
            </a:extLst>
          </p:cNvPr>
          <p:cNvSpPr/>
          <p:nvPr/>
        </p:nvSpPr>
        <p:spPr>
          <a:xfrm>
            <a:off x="5196982" y="289698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6D856A3-2314-16A8-6A98-04FE1B7FB42D}"/>
              </a:ext>
            </a:extLst>
          </p:cNvPr>
          <p:cNvSpPr/>
          <p:nvPr/>
        </p:nvSpPr>
        <p:spPr>
          <a:xfrm>
            <a:off x="5196982" y="3131874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5D69C5-6F8A-6FBE-823E-6F04FD6C19DB}"/>
              </a:ext>
            </a:extLst>
          </p:cNvPr>
          <p:cNvSpPr/>
          <p:nvPr/>
        </p:nvSpPr>
        <p:spPr>
          <a:xfrm>
            <a:off x="5196982" y="33987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99491ED-E4FC-2612-598E-71FCA62392AD}"/>
              </a:ext>
            </a:extLst>
          </p:cNvPr>
          <p:cNvSpPr/>
          <p:nvPr/>
        </p:nvSpPr>
        <p:spPr>
          <a:xfrm>
            <a:off x="5196982" y="397213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561CA7D-A635-2E51-C229-B0BACCA5FEC6}"/>
              </a:ext>
            </a:extLst>
          </p:cNvPr>
          <p:cNvSpPr/>
          <p:nvPr/>
        </p:nvSpPr>
        <p:spPr>
          <a:xfrm>
            <a:off x="5196982" y="4239039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BD21B37-12A0-B8F5-83F5-1F0D5DCDAAF1}"/>
              </a:ext>
            </a:extLst>
          </p:cNvPr>
          <p:cNvSpPr/>
          <p:nvPr/>
        </p:nvSpPr>
        <p:spPr>
          <a:xfrm>
            <a:off x="3966249" y="260756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1BEC0D2-327C-B41C-BF69-3DA805BCEE1B}"/>
              </a:ext>
            </a:extLst>
          </p:cNvPr>
          <p:cNvSpPr/>
          <p:nvPr/>
        </p:nvSpPr>
        <p:spPr>
          <a:xfrm>
            <a:off x="3966249" y="289698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0A39CA3-8C7E-6D40-A2E5-53C386A81EE8}"/>
              </a:ext>
            </a:extLst>
          </p:cNvPr>
          <p:cNvSpPr/>
          <p:nvPr/>
        </p:nvSpPr>
        <p:spPr>
          <a:xfrm>
            <a:off x="3966249" y="3131874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31EC762-D099-A5C4-03C5-8F5BD350C17E}"/>
              </a:ext>
            </a:extLst>
          </p:cNvPr>
          <p:cNvSpPr/>
          <p:nvPr/>
        </p:nvSpPr>
        <p:spPr>
          <a:xfrm>
            <a:off x="3966249" y="33987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11C8701-F452-A416-12B5-7E4B064A9C18}"/>
              </a:ext>
            </a:extLst>
          </p:cNvPr>
          <p:cNvSpPr/>
          <p:nvPr/>
        </p:nvSpPr>
        <p:spPr>
          <a:xfrm>
            <a:off x="3966249" y="3986815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5C6276D-D41B-2723-BA32-3EF43C410595}"/>
              </a:ext>
            </a:extLst>
          </p:cNvPr>
          <p:cNvSpPr/>
          <p:nvPr/>
        </p:nvSpPr>
        <p:spPr>
          <a:xfrm>
            <a:off x="3966249" y="202432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2DA426-A51B-3F3B-7702-A4D6C74736D8}"/>
              </a:ext>
            </a:extLst>
          </p:cNvPr>
          <p:cNvSpPr/>
          <p:nvPr/>
        </p:nvSpPr>
        <p:spPr>
          <a:xfrm>
            <a:off x="5196984" y="202432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1DC8D958-A689-1B3B-8EFE-E8446F5AFEEB}"/>
              </a:ext>
            </a:extLst>
          </p:cNvPr>
          <p:cNvCxnSpPr>
            <a:stCxn id="87" idx="6"/>
            <a:endCxn id="78" idx="2"/>
          </p:cNvCxnSpPr>
          <p:nvPr/>
        </p:nvCxnSpPr>
        <p:spPr>
          <a:xfrm>
            <a:off x="4113054" y="2097725"/>
            <a:ext cx="1083926" cy="194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1CBC64C-4370-F87C-B4B3-2D95A1F5311A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>
            <a:off x="4113054" y="2680966"/>
            <a:ext cx="1083926" cy="163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45383E8-DA0C-2419-BB10-F5AD8215D36E}"/>
              </a:ext>
            </a:extLst>
          </p:cNvPr>
          <p:cNvCxnSpPr>
            <a:cxnSpLocks/>
          </p:cNvCxnSpPr>
          <p:nvPr/>
        </p:nvCxnSpPr>
        <p:spPr>
          <a:xfrm>
            <a:off x="388325" y="3741150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64A1D60-51D2-5FB4-AC46-EED845BA8C9E}"/>
              </a:ext>
            </a:extLst>
          </p:cNvPr>
          <p:cNvSpPr txBox="1"/>
          <p:nvPr/>
        </p:nvSpPr>
        <p:spPr>
          <a:xfrm>
            <a:off x="8060276" y="1983207"/>
            <a:ext cx="105376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} 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4F05DE4F-8E42-FA06-6204-E308C3889936}"/>
              </a:ext>
            </a:extLst>
          </p:cNvPr>
          <p:cNvCxnSpPr>
            <a:cxnSpLocks/>
            <a:stCxn id="72" idx="2"/>
            <a:endCxn id="86" idx="6"/>
          </p:cNvCxnSpPr>
          <p:nvPr/>
        </p:nvCxnSpPr>
        <p:spPr>
          <a:xfrm flipH="1">
            <a:off x="4113054" y="2680966"/>
            <a:ext cx="1083926" cy="137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EECBA88-0B0F-8CF3-33A7-4BCFE3F43B29}"/>
              </a:ext>
            </a:extLst>
          </p:cNvPr>
          <p:cNvCxnSpPr>
            <a:cxnSpLocks/>
            <a:stCxn id="88" idx="6"/>
            <a:endCxn id="72" idx="6"/>
          </p:cNvCxnSpPr>
          <p:nvPr/>
        </p:nvCxnSpPr>
        <p:spPr>
          <a:xfrm flipH="1">
            <a:off x="5343787" y="2097727"/>
            <a:ext cx="2" cy="58323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C520ECA0-712B-F646-7A31-9F21C4493327}"/>
              </a:ext>
            </a:extLst>
          </p:cNvPr>
          <p:cNvCxnSpPr>
            <a:cxnSpLocks/>
            <a:stCxn id="88" idx="6"/>
            <a:endCxn id="73" idx="6"/>
          </p:cNvCxnSpPr>
          <p:nvPr/>
        </p:nvCxnSpPr>
        <p:spPr>
          <a:xfrm flipH="1">
            <a:off x="5343787" y="2097727"/>
            <a:ext cx="2" cy="87265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BA15072B-5950-EC7A-F634-A18A912B91B5}"/>
              </a:ext>
            </a:extLst>
          </p:cNvPr>
          <p:cNvCxnSpPr>
            <a:cxnSpLocks/>
            <a:stCxn id="88" idx="6"/>
            <a:endCxn id="74" idx="6"/>
          </p:cNvCxnSpPr>
          <p:nvPr/>
        </p:nvCxnSpPr>
        <p:spPr>
          <a:xfrm flipH="1">
            <a:off x="5343787" y="2097727"/>
            <a:ext cx="2" cy="1107551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132">
            <a:extLst>
              <a:ext uri="{FF2B5EF4-FFF2-40B4-BE49-F238E27FC236}">
                <a16:creationId xmlns:a16="http://schemas.microsoft.com/office/drawing/2014/main" id="{C112D995-38AF-D083-9589-6F343E26A0A5}"/>
              </a:ext>
            </a:extLst>
          </p:cNvPr>
          <p:cNvCxnSpPr>
            <a:cxnSpLocks/>
            <a:stCxn id="88" idx="6"/>
            <a:endCxn id="77" idx="6"/>
          </p:cNvCxnSpPr>
          <p:nvPr/>
        </p:nvCxnSpPr>
        <p:spPr>
          <a:xfrm flipH="1">
            <a:off x="5343787" y="2097727"/>
            <a:ext cx="2" cy="1374457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EF0964-DFB4-97D9-E445-6E1709F6309F}"/>
              </a:ext>
            </a:extLst>
          </p:cNvPr>
          <p:cNvSpPr txBox="1"/>
          <p:nvPr/>
        </p:nvSpPr>
        <p:spPr>
          <a:xfrm>
            <a:off x="5977080" y="4964741"/>
            <a:ext cx="2942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C9A3864-97CC-DF0E-AB5B-65AEA188DDD5}"/>
              </a:ext>
            </a:extLst>
          </p:cNvPr>
          <p:cNvCxnSpPr>
            <a:cxnSpLocks/>
            <a:stCxn id="87" idx="2"/>
            <a:endCxn id="80" idx="2"/>
          </p:cNvCxnSpPr>
          <p:nvPr/>
        </p:nvCxnSpPr>
        <p:spPr>
          <a:xfrm rot="10800000" flipV="1">
            <a:off x="3966247" y="2097726"/>
            <a:ext cx="12700" cy="583239"/>
          </a:xfrm>
          <a:prstGeom prst="bentConnector3">
            <a:avLst>
              <a:gd name="adj1" fmla="val 483874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E9CB5686-B755-946A-BBFA-ECF76485820F}"/>
              </a:ext>
            </a:extLst>
          </p:cNvPr>
          <p:cNvCxnSpPr>
            <a:cxnSpLocks/>
            <a:stCxn id="87" idx="2"/>
            <a:endCxn id="81" idx="2"/>
          </p:cNvCxnSpPr>
          <p:nvPr/>
        </p:nvCxnSpPr>
        <p:spPr>
          <a:xfrm rot="10800000" flipV="1">
            <a:off x="3966247" y="2097726"/>
            <a:ext cx="12700" cy="872659"/>
          </a:xfrm>
          <a:prstGeom prst="bentConnector3">
            <a:avLst>
              <a:gd name="adj1" fmla="val 49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6E2EBC50-EC79-70C4-0B91-921C75C4F357}"/>
              </a:ext>
            </a:extLst>
          </p:cNvPr>
          <p:cNvCxnSpPr>
            <a:cxnSpLocks/>
            <a:stCxn id="87" idx="2"/>
            <a:endCxn id="82" idx="2"/>
          </p:cNvCxnSpPr>
          <p:nvPr/>
        </p:nvCxnSpPr>
        <p:spPr>
          <a:xfrm rot="10800000" flipV="1">
            <a:off x="3966247" y="2097726"/>
            <a:ext cx="12700" cy="1107551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A1EC8713-3145-4B54-9E77-E312E39D7EA5}"/>
              </a:ext>
            </a:extLst>
          </p:cNvPr>
          <p:cNvCxnSpPr>
            <a:cxnSpLocks/>
            <a:stCxn id="87" idx="2"/>
            <a:endCxn id="83" idx="2"/>
          </p:cNvCxnSpPr>
          <p:nvPr/>
        </p:nvCxnSpPr>
        <p:spPr>
          <a:xfrm rot="10800000" flipV="1">
            <a:off x="3966247" y="2097726"/>
            <a:ext cx="12700" cy="1374457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C6BB8E-B470-1952-AC8D-A4EB62DB9114}"/>
              </a:ext>
            </a:extLst>
          </p:cNvPr>
          <p:cNvSpPr txBox="1"/>
          <p:nvPr/>
        </p:nvSpPr>
        <p:spPr>
          <a:xfrm>
            <a:off x="568800" y="4975202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(1)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2C0C9B-0E19-0766-3BE6-74AC8291A639}"/>
              </a:ext>
            </a:extLst>
          </p:cNvPr>
          <p:cNvSpPr txBox="1"/>
          <p:nvPr/>
        </p:nvSpPr>
        <p:spPr>
          <a:xfrm>
            <a:off x="5767200" y="4975202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(2)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399A25-CAC8-9322-3187-A5C69725B706}"/>
              </a:ext>
            </a:extLst>
          </p:cNvPr>
          <p:cNvSpPr txBox="1"/>
          <p:nvPr/>
        </p:nvSpPr>
        <p:spPr>
          <a:xfrm>
            <a:off x="1503755" y="6208992"/>
            <a:ext cx="55729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Interface</a:t>
            </a:r>
            <a:r>
              <a:rPr kumimoji="1" lang="ko-Kore-KR" altLang="en-US" sz="2000" spc="-40" dirty="0">
                <a:latin typeface="+mn-ea"/>
              </a:rPr>
              <a:t>가 다인가</a:t>
            </a:r>
            <a:r>
              <a:rPr kumimoji="1" lang="en-US" altLang="ko-Kore-KR" sz="2000" spc="-40" dirty="0">
                <a:latin typeface="+mn-ea"/>
              </a:rPr>
              <a:t>.</a:t>
            </a:r>
            <a:r>
              <a:rPr kumimoji="1" lang="en-US" altLang="ko-KR" sz="2000" spc="-40" dirty="0">
                <a:latin typeface="+mn-ea"/>
              </a:rPr>
              <a:t>.?  + performance requirement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13DBA7-4D2F-39FF-A06C-D6002AE0FF7F}"/>
              </a:ext>
            </a:extLst>
          </p:cNvPr>
          <p:cNvSpPr txBox="1"/>
          <p:nvPr/>
        </p:nvSpPr>
        <p:spPr>
          <a:xfrm>
            <a:off x="9525916" y="5764074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10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2023. 5. 1.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3F628-A02D-F2D7-4DAC-6E5A126E3DEC}"/>
              </a:ext>
            </a:extLst>
          </p:cNvPr>
          <p:cNvSpPr txBox="1"/>
          <p:nvPr/>
        </p:nvSpPr>
        <p:spPr>
          <a:xfrm>
            <a:off x="407732" y="3555767"/>
            <a:ext cx="3488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1803497" y="2959153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AF29654-55BC-2B4E-3D19-2ADC42E11BE4}"/>
              </a:ext>
            </a:extLst>
          </p:cNvPr>
          <p:cNvCxnSpPr>
            <a:cxnSpLocks/>
            <a:stCxn id="50" idx="6"/>
            <a:endCxn id="215" idx="2"/>
          </p:cNvCxnSpPr>
          <p:nvPr/>
        </p:nvCxnSpPr>
        <p:spPr>
          <a:xfrm>
            <a:off x="1106728" y="3701355"/>
            <a:ext cx="38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31BA17E-07B8-F5F2-05C9-EDA75C420F5F}"/>
              </a:ext>
            </a:extLst>
          </p:cNvPr>
          <p:cNvSpPr/>
          <p:nvPr/>
        </p:nvSpPr>
        <p:spPr>
          <a:xfrm>
            <a:off x="131881" y="1873863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1642951" y="3863542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1791153" y="4031262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3385481" y="1928349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3385481" y="2597644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2)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88778-2EEB-1712-5BC9-D1143EE71877}"/>
              </a:ext>
            </a:extLst>
          </p:cNvPr>
          <p:cNvSpPr txBox="1"/>
          <p:nvPr/>
        </p:nvSpPr>
        <p:spPr>
          <a:xfrm>
            <a:off x="102450" y="1075387"/>
            <a:ext cx="103874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Customer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1432392" y="10753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3408942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338548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3385481" y="3672323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3385483" y="4109425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3385481" y="456658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3408942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338548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3408942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1486859" y="1873863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1642951" y="2821712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756674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15" idx="6"/>
            <a:endCxn id="228" idx="1"/>
          </p:cNvCxnSpPr>
          <p:nvPr/>
        </p:nvCxnSpPr>
        <p:spPr>
          <a:xfrm flipV="1">
            <a:off x="2461704" y="3697217"/>
            <a:ext cx="294970" cy="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3194316" y="1191664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1"/>
            <a:endCxn id="162" idx="1"/>
          </p:cNvCxnSpPr>
          <p:nvPr/>
        </p:nvCxnSpPr>
        <p:spPr>
          <a:xfrm rot="10800000" flipH="1" flipV="1">
            <a:off x="3385481" y="2736143"/>
            <a:ext cx="2" cy="1513093"/>
          </a:xfrm>
          <a:prstGeom prst="bentConnector3">
            <a:avLst>
              <a:gd name="adj1" fmla="val -114300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516962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981774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981774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981774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490198" y="5345883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490198" y="4990956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490198" y="5670032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76" idx="1"/>
            <a:endCxn id="160" idx="1"/>
          </p:cNvCxnSpPr>
          <p:nvPr/>
        </p:nvCxnSpPr>
        <p:spPr>
          <a:xfrm rot="10800000" flipV="1">
            <a:off x="3385481" y="2066847"/>
            <a:ext cx="12700" cy="2638238"/>
          </a:xfrm>
          <a:prstGeom prst="bentConnector3">
            <a:avLst>
              <a:gd name="adj1" fmla="val 366428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06" y="1629387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711907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795800" y="1195567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889361" y="5048658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313285" y="5375626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6090167" y="5660761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491600" y="3697217"/>
            <a:ext cx="2203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kumimoji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145345</TotalTime>
  <Words>8902</Words>
  <Application>Microsoft Macintosh PowerPoint</Application>
  <PresentationFormat>화면 슬라이드 쇼(4:3)</PresentationFormat>
  <Paragraphs>2808</Paragraphs>
  <Slides>48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AdvPS8E82</vt:lpstr>
      <vt:lpstr>Apple SD Gothic Neo</vt:lpstr>
      <vt:lpstr>맑은 고딕</vt:lpstr>
      <vt:lpstr>NanumBarunGothic</vt:lpstr>
      <vt:lpstr>Söhne</vt:lpstr>
      <vt:lpstr>Arial</vt:lpstr>
      <vt:lpstr>Arial Narrow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693</cp:revision>
  <cp:lastPrinted>2023-03-03T01:58:09Z</cp:lastPrinted>
  <dcterms:created xsi:type="dcterms:W3CDTF">2020-03-18T08:16:07Z</dcterms:created>
  <dcterms:modified xsi:type="dcterms:W3CDTF">2023-05-03T04:47:12Z</dcterms:modified>
</cp:coreProperties>
</file>