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2"/>
  </p:notesMasterIdLst>
  <p:handoutMasterIdLst>
    <p:handoutMasterId r:id="rId23"/>
  </p:handoutMasterIdLst>
  <p:sldIdLst>
    <p:sldId id="730" r:id="rId2"/>
    <p:sldId id="732" r:id="rId3"/>
    <p:sldId id="736" r:id="rId4"/>
    <p:sldId id="738" r:id="rId5"/>
    <p:sldId id="737" r:id="rId6"/>
    <p:sldId id="703" r:id="rId7"/>
    <p:sldId id="706" r:id="rId8"/>
    <p:sldId id="734" r:id="rId9"/>
    <p:sldId id="739" r:id="rId10"/>
    <p:sldId id="712" r:id="rId11"/>
    <p:sldId id="713" r:id="rId12"/>
    <p:sldId id="733" r:id="rId13"/>
    <p:sldId id="718" r:id="rId14"/>
    <p:sldId id="719" r:id="rId15"/>
    <p:sldId id="721" r:id="rId16"/>
    <p:sldId id="722" r:id="rId17"/>
    <p:sldId id="723" r:id="rId18"/>
    <p:sldId id="727" r:id="rId19"/>
    <p:sldId id="724" r:id="rId20"/>
    <p:sldId id="72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7B3AB21-5315-DD46-A61A-CBC4EAC67F10}">
          <p14:sldIdLst>
            <p14:sldId id="730"/>
            <p14:sldId id="732"/>
            <p14:sldId id="736"/>
            <p14:sldId id="738"/>
            <p14:sldId id="737"/>
          </p14:sldIdLst>
        </p14:section>
        <p14:section name="모델" id="{85163A44-F3F9-8D4F-A1B7-C1F6894A7171}">
          <p14:sldIdLst>
            <p14:sldId id="703"/>
            <p14:sldId id="706"/>
            <p14:sldId id="734"/>
          </p14:sldIdLst>
        </p14:section>
        <p14:section name="indirect" id="{1AC55F23-6A02-5A41-8432-882B57793F4F}">
          <p14:sldIdLst>
            <p14:sldId id="739"/>
            <p14:sldId id="712"/>
            <p14:sldId id="713"/>
          </p14:sldIdLst>
        </p14:section>
        <p14:section name="case study" id="{34320E3F-F44D-B44D-ABAF-0F75ACD635D9}">
          <p14:sldIdLst>
            <p14:sldId id="733"/>
            <p14:sldId id="718"/>
            <p14:sldId id="719"/>
            <p14:sldId id="721"/>
            <p14:sldId id="722"/>
            <p14:sldId id="723"/>
            <p14:sldId id="727"/>
            <p14:sldId id="724"/>
            <p14:sldId id="7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16633d384acabd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FA9"/>
    <a:srgbClr val="D0D0D0"/>
    <a:srgbClr val="E5E5E5"/>
    <a:srgbClr val="E7E7E7"/>
    <a:srgbClr val="CBCBCB"/>
    <a:srgbClr val="CAE5F7"/>
    <a:srgbClr val="949494"/>
    <a:srgbClr val="F8D9CA"/>
    <a:srgbClr val="C11300"/>
    <a:srgbClr val="E8F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056" autoAdjust="0"/>
  </p:normalViewPr>
  <p:slideViewPr>
    <p:cSldViewPr snapToGrid="0">
      <p:cViewPr>
        <p:scale>
          <a:sx n="89" d="100"/>
          <a:sy n="89" d="100"/>
        </p:scale>
        <p:origin x="2304" y="520"/>
      </p:cViewPr>
      <p:guideLst/>
    </p:cSldViewPr>
  </p:slideViewPr>
  <p:outlineViewPr>
    <p:cViewPr>
      <p:scale>
        <a:sx n="33" d="100"/>
        <a:sy n="33" d="100"/>
      </p:scale>
      <p:origin x="0" y="-2648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27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75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요구사항을 수용하기 위한 직접적인 </a:t>
            </a:r>
            <a:r>
              <a:rPr kumimoji="1" lang="en-US" altLang="ko-KR" dirty="0"/>
              <a:t>(</a:t>
            </a:r>
            <a:r>
              <a:rPr kumimoji="1" lang="ko-KR" altLang="en-US" dirty="0"/>
              <a:t>물리적인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 설계변수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dirct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 물리적인 설계변수의 변화로 인한 다른 제품 내부적인 설계 전파과정 </a:t>
            </a:r>
            <a:r>
              <a:rPr kumimoji="1" lang="en-US" altLang="ko-KR" dirty="0"/>
              <a:t>(indirect)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두가지를 모두 고려하여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수용할 수 있는 대안을 선정해야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1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일종의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dirty="0"/>
              <a:t>define </a:t>
            </a:r>
            <a:r>
              <a:rPr lang="ko-KR" altLang="en-US" dirty="0"/>
              <a:t>은 </a:t>
            </a:r>
            <a:r>
              <a:rPr lang="ko-KR" altLang="en-US" dirty="0" err="1"/>
              <a:t>하는것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Define </a:t>
            </a:r>
            <a:r>
              <a:rPr lang="ko-KR" altLang="en-US" dirty="0"/>
              <a:t>하고 </a:t>
            </a:r>
            <a:r>
              <a:rPr lang="ko-KR" altLang="en-US" dirty="0" err="1"/>
              <a:t>난뒤의</a:t>
            </a:r>
            <a:r>
              <a:rPr lang="ko-KR" altLang="en-US" dirty="0"/>
              <a:t> 테이블은 </a:t>
            </a:r>
            <a:r>
              <a:rPr lang="en-US" altLang="ko-KR" dirty="0"/>
              <a:t>given 2 </a:t>
            </a:r>
            <a:r>
              <a:rPr lang="ko-KR" altLang="en-US" dirty="0"/>
              <a:t>와 같은 정보일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 다음에 </a:t>
            </a:r>
            <a:r>
              <a:rPr lang="en-US" altLang="ko-KR" dirty="0"/>
              <a:t>iteration 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을 통해서 값을 도출하면</a:t>
            </a:r>
            <a:r>
              <a:rPr lang="en-US" altLang="ko-KR" dirty="0"/>
              <a:t>, </a:t>
            </a:r>
            <a:r>
              <a:rPr lang="ko-KR" altLang="en-US" dirty="0"/>
              <a:t>앞단에는 </a:t>
            </a:r>
            <a:r>
              <a:rPr lang="en-US" altLang="ko-KR" dirty="0"/>
              <a:t>LP </a:t>
            </a:r>
            <a:r>
              <a:rPr lang="ko-KR" altLang="en-US" dirty="0" err="1"/>
              <a:t>뒷단에는</a:t>
            </a:r>
            <a:r>
              <a:rPr lang="ko-KR" altLang="en-US" dirty="0"/>
              <a:t> </a:t>
            </a:r>
            <a:r>
              <a:rPr lang="en-US" altLang="ko-KR" dirty="0"/>
              <a:t>FOR algorithm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괜찮나</a:t>
            </a:r>
            <a:r>
              <a:rPr lang="en-US" altLang="ko-KR" dirty="0"/>
              <a:t>?? </a:t>
            </a:r>
            <a:r>
              <a:rPr lang="ko-KR" altLang="en-US" dirty="0"/>
              <a:t>두개 다 써도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20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en-US" altLang="ko-Kore-KR" spc="-40" dirty="0">
                <a:latin typeface="+mn-ea"/>
              </a:rPr>
              <a:t>- Handle many set much easier (n≥2)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- derive final redesigned DPs or attributes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en-US" altLang="ko-Kore-KR" b="1" spc="-40" dirty="0">
                <a:latin typeface="+mn-ea"/>
              </a:rPr>
              <a:t>detect where conflict exists</a:t>
            </a:r>
            <a:endParaRPr kumimoji="1" lang="ko-Kore-KR" altLang="en-US" b="1" spc="-40" dirty="0">
              <a:latin typeface="+mn-ea"/>
            </a:endParaRPr>
          </a:p>
          <a:p>
            <a:pPr algn="l"/>
            <a:endParaRPr kumimoji="1" lang="en-US" altLang="ko-Kore-KR" sz="1200" spc="-40" dirty="0">
              <a:latin typeface="+mn-ea"/>
            </a:endParaRPr>
          </a:p>
          <a:p>
            <a:pPr algn="l"/>
            <a:r>
              <a:rPr kumimoji="1" lang="en-US" altLang="ko-Kore-KR" sz="1200" spc="-40" dirty="0">
                <a:latin typeface="+mn-ea"/>
              </a:rPr>
              <a:t>DP list : </a:t>
            </a:r>
            <a:r>
              <a:rPr kumimoji="1" lang="ko-KR" altLang="en-US" sz="1200" spc="-40" dirty="0">
                <a:latin typeface="+mn-ea"/>
              </a:rPr>
              <a:t>최소한의 단위</a:t>
            </a:r>
            <a:endParaRPr kumimoji="1" lang="en-US" altLang="ko-KR" sz="1200" spc="-40" dirty="0">
              <a:latin typeface="+mn-ea"/>
            </a:endParaRPr>
          </a:p>
          <a:p>
            <a:pPr algn="l"/>
            <a:endParaRPr kumimoji="1" lang="en-US" altLang="ko-Kore-KR" sz="1200" spc="-40" dirty="0">
              <a:latin typeface="+mn-ea"/>
            </a:endParaRPr>
          </a:p>
          <a:p>
            <a:pPr algn="l"/>
            <a:r>
              <a:rPr kumimoji="1" lang="ko-KR" altLang="en-US" sz="1200" spc="-40" dirty="0">
                <a:latin typeface="+mn-ea"/>
              </a:rPr>
              <a:t>즉</a:t>
            </a:r>
            <a:r>
              <a:rPr kumimoji="1" lang="en-US" altLang="ko-KR" sz="1200" spc="-40" dirty="0">
                <a:latin typeface="+mn-ea"/>
              </a:rPr>
              <a:t>,</a:t>
            </a:r>
            <a:r>
              <a:rPr kumimoji="1" lang="ko-KR" altLang="en-US" sz="1200" spc="-40" dirty="0">
                <a:latin typeface="+mn-ea"/>
              </a:rPr>
              <a:t> 모든 </a:t>
            </a:r>
            <a:r>
              <a:rPr kumimoji="1" lang="en-US" altLang="ko-KR" sz="1200" spc="-40" dirty="0">
                <a:latin typeface="+mn-ea"/>
              </a:rPr>
              <a:t>DP</a:t>
            </a:r>
            <a:r>
              <a:rPr kumimoji="1" lang="ko-KR" altLang="en-US" sz="1200" spc="-40" dirty="0">
                <a:latin typeface="+mn-ea"/>
              </a:rPr>
              <a:t>가 충족</a:t>
            </a:r>
            <a:endParaRPr kumimoji="1" lang="en-US" altLang="ko-KR" sz="1200" spc="-40" dirty="0">
              <a:latin typeface="+mn-ea"/>
            </a:endParaRPr>
          </a:p>
          <a:p>
            <a:pPr algn="l"/>
            <a:r>
              <a:rPr kumimoji="1" lang="en-US" altLang="ko-KR" sz="1200" spc="-40" dirty="0">
                <a:latin typeface="+mn-ea"/>
              </a:rPr>
              <a:t>attribute </a:t>
            </a:r>
            <a:r>
              <a:rPr kumimoji="1" lang="en-US" altLang="ko-KR" sz="1200" spc="-40" dirty="0">
                <a:latin typeface="+mn-ea"/>
                <a:sym typeface="Wingdings" pitchFamily="2" charset="2"/>
              </a:rPr>
              <a:t> FR</a:t>
            </a:r>
            <a:r>
              <a:rPr kumimoji="1" lang="ko-KR" altLang="en-US" sz="1200" spc="-40" dirty="0">
                <a:latin typeface="+mn-ea"/>
                <a:sym typeface="Wingdings" pitchFamily="2" charset="2"/>
              </a:rPr>
              <a:t>을 수용함</a:t>
            </a:r>
            <a:endParaRPr kumimoji="1" lang="ko-Kore-KR" altLang="en-US" sz="1200" spc="-40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07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일종의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dirty="0"/>
              <a:t>define </a:t>
            </a:r>
            <a:r>
              <a:rPr lang="ko-KR" altLang="en-US" dirty="0"/>
              <a:t>은 </a:t>
            </a:r>
            <a:r>
              <a:rPr lang="ko-KR" altLang="en-US" dirty="0" err="1"/>
              <a:t>하는것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Define </a:t>
            </a:r>
            <a:r>
              <a:rPr lang="ko-KR" altLang="en-US" dirty="0"/>
              <a:t>하고 </a:t>
            </a:r>
            <a:r>
              <a:rPr lang="ko-KR" altLang="en-US" dirty="0" err="1"/>
              <a:t>난뒤의</a:t>
            </a:r>
            <a:r>
              <a:rPr lang="ko-KR" altLang="en-US" dirty="0"/>
              <a:t> 테이블은 </a:t>
            </a:r>
            <a:r>
              <a:rPr lang="en-US" altLang="ko-KR" dirty="0"/>
              <a:t>given 2 </a:t>
            </a:r>
            <a:r>
              <a:rPr lang="ko-KR" altLang="en-US" dirty="0"/>
              <a:t>와 같은 정보일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 다음에 </a:t>
            </a:r>
            <a:r>
              <a:rPr lang="en-US" altLang="ko-KR" dirty="0"/>
              <a:t>iteration 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을 통해서 값을 도출하면</a:t>
            </a:r>
            <a:r>
              <a:rPr lang="en-US" altLang="ko-KR" dirty="0"/>
              <a:t>, </a:t>
            </a:r>
            <a:r>
              <a:rPr lang="ko-KR" altLang="en-US" dirty="0"/>
              <a:t>앞단에는 </a:t>
            </a:r>
            <a:r>
              <a:rPr lang="en-US" altLang="ko-KR" dirty="0"/>
              <a:t>LP </a:t>
            </a:r>
            <a:r>
              <a:rPr lang="ko-KR" altLang="en-US" dirty="0" err="1"/>
              <a:t>뒷단에는</a:t>
            </a:r>
            <a:r>
              <a:rPr lang="ko-KR" altLang="en-US" dirty="0"/>
              <a:t> </a:t>
            </a:r>
            <a:r>
              <a:rPr lang="en-US" altLang="ko-KR" dirty="0"/>
              <a:t>FOR algorithm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괜찮나</a:t>
            </a:r>
            <a:r>
              <a:rPr lang="en-US" altLang="ko-KR" dirty="0"/>
              <a:t>?? </a:t>
            </a:r>
            <a:r>
              <a:rPr lang="ko-KR" altLang="en-US" dirty="0"/>
              <a:t>두개 다 써도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058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/>
              <a:t>Matrix </a:t>
            </a:r>
            <a:r>
              <a:rPr kumimoji="1" lang="ko-Kore-KR" altLang="en-US" dirty="0"/>
              <a:t>곱을</a:t>
            </a:r>
            <a:r>
              <a:rPr kumimoji="1" lang="ko-KR" altLang="en-US" dirty="0"/>
              <a:t> 활용하여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수리적으로 모델링을 도출하고자 함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R" altLang="en-US" dirty="0" err="1"/>
              <a:t>전처리</a:t>
            </a:r>
            <a:r>
              <a:rPr kumimoji="1" lang="ko-KR" altLang="en-US" dirty="0"/>
              <a:t> 과정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(Matrix </a:t>
            </a:r>
            <a:r>
              <a:rPr kumimoji="1" lang="ko-KR" altLang="en-US" dirty="0"/>
              <a:t>정방행렬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one-hot encoding)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One-hot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하는 이유는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</a:t>
            </a:r>
            <a:r>
              <a:rPr kumimoji="1" lang="en-US" altLang="ko-KR" dirty="0"/>
              <a:t>(initiate DP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path)</a:t>
            </a:r>
            <a:r>
              <a:rPr kumimoji="1" lang="ko-KR" altLang="en-US" dirty="0"/>
              <a:t>들 간의 </a:t>
            </a:r>
            <a:r>
              <a:rPr kumimoji="1" lang="en-US" altLang="ko-KR" dirty="0"/>
              <a:t>conflict</a:t>
            </a:r>
            <a:r>
              <a:rPr kumimoji="1" lang="ko-KR" altLang="en-US" dirty="0"/>
              <a:t>을 보기 위함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따라서</a:t>
            </a:r>
            <a:r>
              <a:rPr kumimoji="1" lang="ko-KR" altLang="en-US" dirty="0"/>
              <a:t> 개별적으로 진행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비교하기 위함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17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근데 이러한 분석을 계산을 통해서 얻을 수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…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는 있지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(</a:t>
            </a:r>
            <a:r>
              <a:rPr kumimoji="1" lang="ko-KR" altLang="en-US" spc="-40" dirty="0" err="1">
                <a:solidFill>
                  <a:srgbClr val="7030A0"/>
                </a:solidFill>
                <a:latin typeface="+mn-ea"/>
              </a:rPr>
              <a:t>앞단의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direct </a:t>
            </a:r>
            <a:r>
              <a:rPr kumimoji="1" lang="ko-KR" altLang="en-US" spc="-40" dirty="0" err="1">
                <a:solidFill>
                  <a:srgbClr val="7030A0"/>
                </a:solidFill>
                <a:latin typeface="+mn-ea"/>
              </a:rPr>
              <a:t>판단한것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 처럼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)</a:t>
            </a:r>
          </a:p>
          <a:p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근데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, 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지금 무조건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propagation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이 발생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(3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번째까지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, likelihood) / impact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는 동일하다고 가정 </a:t>
            </a:r>
            <a:endParaRPr kumimoji="1" lang="en-US" altLang="ko-KR" spc="-40" dirty="0">
              <a:solidFill>
                <a:srgbClr val="7030A0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22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/>
              <a:t>Propagation</a:t>
            </a:r>
            <a:r>
              <a:rPr kumimoji="1" lang="ko-Kore-KR" altLang="en-US" dirty="0"/>
              <a:t>이</a:t>
            </a:r>
            <a:r>
              <a:rPr kumimoji="1" lang="ko-KR" altLang="en-US" dirty="0"/>
              <a:t> 지나면서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그에 따른 </a:t>
            </a:r>
            <a:r>
              <a:rPr kumimoji="1" lang="en-US" altLang="ko-KR" dirty="0"/>
              <a:t>Impact (</a:t>
            </a:r>
            <a:r>
              <a:rPr kumimoji="1" lang="ko-KR" altLang="en-US" dirty="0"/>
              <a:t>정도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낮아질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같은 </a:t>
            </a:r>
            <a:r>
              <a:rPr kumimoji="1" lang="en-US" altLang="ko-KR" dirty="0"/>
              <a:t>conflict</a:t>
            </a:r>
            <a:r>
              <a:rPr kumimoji="1" lang="ko-KR" altLang="en-US" dirty="0"/>
              <a:t>이라고 할지라도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어떤게</a:t>
            </a:r>
            <a:r>
              <a:rPr kumimoji="1" lang="ko-KR" altLang="en-US" dirty="0"/>
              <a:t> 더 </a:t>
            </a:r>
            <a:r>
              <a:rPr kumimoji="1" lang="en-US" altLang="ko-KR" dirty="0"/>
              <a:t>severe</a:t>
            </a:r>
            <a:r>
              <a:rPr kumimoji="1" lang="ko-KR" altLang="en-US" dirty="0"/>
              <a:t> 한 것인지를 </a:t>
            </a:r>
            <a:r>
              <a:rPr kumimoji="1" lang="ko-KR" altLang="en-US" dirty="0" err="1"/>
              <a:t>판단하는게</a:t>
            </a:r>
            <a:r>
              <a:rPr kumimoji="1" lang="ko-KR" altLang="en-US" dirty="0"/>
              <a:t> 필요하다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37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/>
              <a:t>How to differentiate conflict degree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Propagation</a:t>
            </a:r>
            <a:r>
              <a:rPr kumimoji="1" lang="ko-Kore-KR" altLang="en-US" dirty="0"/>
              <a:t>이</a:t>
            </a:r>
            <a:r>
              <a:rPr kumimoji="1" lang="ko-KR" altLang="en-US" dirty="0"/>
              <a:t> 지나면서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그에 따른 </a:t>
            </a:r>
            <a:r>
              <a:rPr kumimoji="1" lang="en-US" altLang="ko-KR" dirty="0"/>
              <a:t>Impact (</a:t>
            </a:r>
            <a:r>
              <a:rPr kumimoji="1" lang="ko-KR" altLang="en-US" dirty="0"/>
              <a:t>정도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낮아질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같은 </a:t>
            </a:r>
            <a:r>
              <a:rPr kumimoji="1" lang="en-US" altLang="ko-KR" dirty="0"/>
              <a:t>conflict</a:t>
            </a:r>
            <a:r>
              <a:rPr kumimoji="1" lang="ko-KR" altLang="en-US" dirty="0"/>
              <a:t>이라고 할지라도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어떤게</a:t>
            </a:r>
            <a:r>
              <a:rPr kumimoji="1" lang="ko-KR" altLang="en-US" dirty="0"/>
              <a:t> 더 </a:t>
            </a:r>
            <a:r>
              <a:rPr kumimoji="1" lang="en-US" altLang="ko-KR" dirty="0"/>
              <a:t>severe</a:t>
            </a:r>
            <a:r>
              <a:rPr kumimoji="1" lang="ko-KR" altLang="en-US" dirty="0"/>
              <a:t> 한 것인지를 </a:t>
            </a:r>
            <a:r>
              <a:rPr kumimoji="1" lang="ko-KR" altLang="en-US" dirty="0" err="1"/>
              <a:t>판단하는게</a:t>
            </a:r>
            <a:r>
              <a:rPr kumimoji="1" lang="ko-KR" altLang="en-US" dirty="0"/>
              <a:t> 필요하다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09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20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20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4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ko-Kore-KR" altLang="en-US" dirty="0"/>
              <a:t>여기서의</a:t>
            </a:r>
            <a:r>
              <a:rPr kumimoji="1" lang="ko-KR" altLang="en-US" dirty="0"/>
              <a:t> 핵심은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AND, OR logic</a:t>
            </a:r>
            <a:r>
              <a:rPr kumimoji="1" lang="ko-KR" altLang="en-US" dirty="0"/>
              <a:t>을 활용함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45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ko-Kore-KR" altLang="en-US" dirty="0"/>
              <a:t>여기서의</a:t>
            </a:r>
            <a:r>
              <a:rPr kumimoji="1" lang="ko-KR" altLang="en-US" dirty="0"/>
              <a:t> 핵심은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AND, OR logic</a:t>
            </a:r>
            <a:r>
              <a:rPr kumimoji="1" lang="ko-KR" altLang="en-US" dirty="0"/>
              <a:t>을 활용함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8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ko-Kore-KR" altLang="en-US" dirty="0"/>
              <a:t>여기서의</a:t>
            </a:r>
            <a:r>
              <a:rPr kumimoji="1" lang="ko-KR" altLang="en-US" dirty="0"/>
              <a:t> 핵심은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AND, OR logic</a:t>
            </a:r>
            <a:r>
              <a:rPr kumimoji="1" lang="ko-KR" altLang="en-US" dirty="0"/>
              <a:t>을 활용함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5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dirty="0"/>
              <a:t>Given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다시 생각해봐라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level</a:t>
            </a:r>
            <a:r>
              <a:rPr kumimoji="1" lang="ko-KR" altLang="en-US" dirty="0"/>
              <a:t>이 안 맞는 것을 하나로 </a:t>
            </a:r>
            <a:r>
              <a:rPr kumimoji="1" lang="ko-KR" altLang="en-US" dirty="0" err="1"/>
              <a:t>묶지마라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그리고 </a:t>
            </a:r>
            <a:r>
              <a:rPr kumimoji="1" lang="en-US" altLang="ko-KR" dirty="0"/>
              <a:t>index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표현해서 수식으로 표현해봐라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각</a:t>
            </a:r>
            <a:r>
              <a:rPr kumimoji="1" lang="ko-KR" altLang="en-US" dirty="0"/>
              <a:t> 단계에서의 연결관계</a:t>
            </a:r>
            <a:r>
              <a:rPr kumimoji="1" lang="en-US" altLang="ko-KR" dirty="0"/>
              <a:t>. 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QFD</a:t>
            </a:r>
            <a:r>
              <a:rPr kumimoji="1" lang="ko-KR" altLang="en-US" dirty="0"/>
              <a:t>에서의</a:t>
            </a:r>
            <a:r>
              <a:rPr kumimoji="1" lang="en-US" altLang="ko-KR" dirty="0"/>
              <a:t>)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5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 err="1"/>
              <a:t>Nomenclauture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와 주어진 정보들을 수학적으로 표현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Matrix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최대한 </a:t>
            </a:r>
            <a:r>
              <a:rPr kumimoji="1" lang="ko-KR" altLang="en-US" dirty="0" err="1"/>
              <a:t>뺴려고</a:t>
            </a:r>
            <a:r>
              <a:rPr kumimoji="1" lang="ko-KR" altLang="en-US" dirty="0"/>
              <a:t> 하였으나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뒤의 수식에 대해서 꼭 필요로 되기도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값이 어떤 의미를 가지는지를 사전에 정의를 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99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여기서의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DP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들어줄 수 있는 최소한의 단위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(Axiomatic design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sub-FR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최소한 적으로 쪼개진 단위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55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dirty="0"/>
              <a:t>Change propagation</a:t>
            </a:r>
            <a:r>
              <a:rPr lang="ko-Kore-KR" altLang="en-US" dirty="0"/>
              <a:t>의 역할은</a:t>
            </a:r>
            <a:r>
              <a:rPr lang="en-US" altLang="ko-Kore-KR" dirty="0"/>
              <a:t>, </a:t>
            </a:r>
            <a:r>
              <a:rPr lang="ko-Kore-KR" altLang="en-US" dirty="0"/>
              <a:t>제품의 새로운 </a:t>
            </a:r>
            <a:r>
              <a:rPr lang="en-US" altLang="ko-Kore-KR" dirty="0"/>
              <a:t>stable </a:t>
            </a:r>
            <a:r>
              <a:rPr lang="ko-Kore-KR" altLang="en-US" dirty="0"/>
              <a:t>상태를 유지하는 것</a:t>
            </a:r>
            <a:r>
              <a:rPr lang="en-US" altLang="ko-Kore-KR" dirty="0"/>
              <a:t>. </a:t>
            </a:r>
            <a:r>
              <a:rPr lang="en-US" altLang="ko-KR" dirty="0"/>
              <a:t>[</a:t>
            </a:r>
            <a:r>
              <a:rPr lang="ko-KR" altLang="en-US" dirty="0"/>
              <a:t>기존 </a:t>
            </a:r>
            <a:r>
              <a:rPr lang="en-US" altLang="ko-KR" dirty="0"/>
              <a:t>change propagation </a:t>
            </a:r>
            <a:r>
              <a:rPr lang="ko-KR" altLang="en-US" dirty="0"/>
              <a:t>의견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제품의 핵심 </a:t>
            </a:r>
            <a:r>
              <a:rPr lang="en-US" altLang="ko-KR" dirty="0"/>
              <a:t>constraint</a:t>
            </a:r>
            <a:r>
              <a:rPr lang="ko-KR" altLang="en-US" dirty="0"/>
              <a:t>을 유지할 수 있도록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dirty="0"/>
          </a:p>
          <a:p>
            <a:pPr marL="0" indent="0">
              <a:buNone/>
            </a:pPr>
            <a:r>
              <a:rPr lang="ko-Kore-KR" altLang="en-US" dirty="0"/>
              <a:t>즉</a:t>
            </a:r>
            <a:r>
              <a:rPr lang="en-US" altLang="ko-Kore-KR" dirty="0"/>
              <a:t>, </a:t>
            </a:r>
            <a:r>
              <a:rPr lang="ko-Kore-KR" altLang="en-US" dirty="0"/>
              <a:t>제품의 핵심 </a:t>
            </a:r>
            <a:r>
              <a:rPr lang="en-US" altLang="ko-Kore-KR" dirty="0"/>
              <a:t>constraint </a:t>
            </a:r>
            <a:r>
              <a:rPr lang="ko-Kore-KR" altLang="en-US" dirty="0"/>
              <a:t>과 그에 대한 공식 </a:t>
            </a:r>
            <a:r>
              <a:rPr lang="en-US" altLang="ko-Kore-KR" dirty="0"/>
              <a:t>(</a:t>
            </a:r>
            <a:r>
              <a:rPr lang="en-US" altLang="ko-KR" dirty="0"/>
              <a:t>parameter</a:t>
            </a:r>
            <a:r>
              <a:rPr lang="ko-KR" altLang="en-US" dirty="0" err="1"/>
              <a:t>를</a:t>
            </a:r>
            <a:r>
              <a:rPr lang="ko-KR" altLang="en-US" dirty="0"/>
              <a:t> 가지고</a:t>
            </a:r>
            <a:r>
              <a:rPr lang="en-US" altLang="ko-KR" dirty="0"/>
              <a:t>)</a:t>
            </a:r>
            <a:r>
              <a:rPr lang="ko-KR" altLang="en-US" dirty="0"/>
              <a:t>로 나타낼 수 있고</a:t>
            </a:r>
            <a:r>
              <a:rPr lang="en-US" altLang="ko-KR" dirty="0"/>
              <a:t>, </a:t>
            </a:r>
            <a:r>
              <a:rPr lang="ko-Kore-KR" altLang="en-US" dirty="0"/>
              <a:t>그 식을 </a:t>
            </a:r>
            <a:r>
              <a:rPr lang="en-US" altLang="ko-Kore-KR" dirty="0"/>
              <a:t>AND/OR </a:t>
            </a:r>
            <a:r>
              <a:rPr lang="ko-Kore-KR" altLang="en-US" dirty="0"/>
              <a:t>로직을 통해 </a:t>
            </a:r>
            <a:r>
              <a:rPr lang="en-US" altLang="ko-Kore-KR" dirty="0"/>
              <a:t>decompose</a:t>
            </a:r>
            <a:r>
              <a:rPr lang="ko-Kore-KR" altLang="en-US" dirty="0"/>
              <a:t>를</a:t>
            </a:r>
            <a:r>
              <a:rPr lang="ko-KR" altLang="en-US" dirty="0"/>
              <a:t> 토대로 각 </a:t>
            </a:r>
            <a:r>
              <a:rPr lang="en-US" altLang="ko-KR" dirty="0"/>
              <a:t>DP</a:t>
            </a:r>
            <a:r>
              <a:rPr lang="ko-KR" altLang="en-US" dirty="0"/>
              <a:t> 별 </a:t>
            </a:r>
            <a:r>
              <a:rPr lang="en-US" altLang="ko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도출 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b="1" dirty="0"/>
            </a:br>
            <a:r>
              <a:rPr lang="ko-KR" altLang="en-US" b="1" dirty="0"/>
              <a:t>물론 모든 제품의 파라미터 단위의 연결을 정확히 아는 것은 어려운 일이지만</a:t>
            </a:r>
            <a:r>
              <a:rPr lang="en-US" altLang="ko-KR" b="1" dirty="0"/>
              <a:t> </a:t>
            </a:r>
            <a:r>
              <a:rPr lang="ko-KR" altLang="en-US" b="1" dirty="0"/>
              <a:t>제품의 구조는 </a:t>
            </a:r>
            <a:r>
              <a:rPr lang="en-US" altLang="ko-KR" b="1" dirty="0"/>
              <a:t>unique(</a:t>
            </a:r>
            <a:r>
              <a:rPr lang="ko-KR" altLang="en-US" b="1" dirty="0"/>
              <a:t>답이 하나</a:t>
            </a:r>
            <a:r>
              <a:rPr lang="en-US" altLang="ko-KR" b="1" dirty="0"/>
              <a:t>)</a:t>
            </a:r>
            <a:r>
              <a:rPr lang="ko-KR" altLang="en-US" b="1" dirty="0"/>
              <a:t>이기 </a:t>
            </a:r>
            <a:r>
              <a:rPr lang="ko-KR" altLang="en-US" b="1" dirty="0" err="1"/>
              <a:t>떄문에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top-down</a:t>
            </a:r>
            <a:r>
              <a:rPr lang="ko-KR" altLang="en-US" b="1" dirty="0"/>
              <a:t> 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enumerate</a:t>
            </a:r>
            <a:r>
              <a:rPr lang="ko-KR" altLang="en-US" b="1" dirty="0"/>
              <a:t> 형식으로 여러 부서 간 협업으로 계속해서 추가할 수 있다고 언급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ANT colony, chromosome, GA </a:t>
            </a:r>
            <a:r>
              <a:rPr lang="ko-KR" altLang="en-US" dirty="0"/>
              <a:t>등을 쓰는 논문</a:t>
            </a:r>
            <a:r>
              <a:rPr lang="en-US" altLang="ko-KR" dirty="0"/>
              <a:t>. / </a:t>
            </a:r>
            <a:r>
              <a:rPr lang="ko-KR" altLang="en-US" dirty="0"/>
              <a:t>난 재귀 함수를 통해 모든 </a:t>
            </a:r>
            <a:r>
              <a:rPr lang="en-US" altLang="ko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찾는 로직을 선택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2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2E3E92-00B0-47ED-82AF-FB5E8C24A7DF}"/>
              </a:ext>
            </a:extLst>
          </p:cNvPr>
          <p:cNvCxnSpPr/>
          <p:nvPr userDrawn="1"/>
        </p:nvCxnSpPr>
        <p:spPr>
          <a:xfrm>
            <a:off x="0" y="885158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848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978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615" y="232154"/>
            <a:ext cx="865094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2" y="952036"/>
            <a:ext cx="8650941" cy="529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1684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6" r:id="rId2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spc="-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None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5.png"/><Relationship Id="rId3" Type="http://schemas.openxmlformats.org/officeDocument/2006/relationships/image" Target="../media/image770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1.png"/><Relationship Id="rId5" Type="http://schemas.openxmlformats.org/officeDocument/2006/relationships/image" Target="../media/image18.png"/><Relationship Id="rId10" Type="http://schemas.openxmlformats.org/officeDocument/2006/relationships/image" Target="../media/image30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1.png"/><Relationship Id="rId3" Type="http://schemas.openxmlformats.org/officeDocument/2006/relationships/image" Target="../media/image32.emf"/><Relationship Id="rId7" Type="http://schemas.openxmlformats.org/officeDocument/2006/relationships/image" Target="../media/image137.png"/><Relationship Id="rId12" Type="http://schemas.openxmlformats.org/officeDocument/2006/relationships/image" Target="../media/image37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0.png"/><Relationship Id="rId5" Type="http://schemas.openxmlformats.org/officeDocument/2006/relationships/image" Target="../media/image135.png"/><Relationship Id="rId15" Type="http://schemas.openxmlformats.org/officeDocument/2006/relationships/image" Target="../media/image46.png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139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18" Type="http://schemas.openxmlformats.org/officeDocument/2006/relationships/image" Target="../media/image11.png"/><Relationship Id="rId3" Type="http://schemas.openxmlformats.org/officeDocument/2006/relationships/image" Target="../media/image6.png"/><Relationship Id="rId21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C19673-33EE-EF1E-7F71-4F5B0B5F944B}"/>
              </a:ext>
            </a:extLst>
          </p:cNvPr>
          <p:cNvSpPr txBox="1"/>
          <p:nvPr/>
        </p:nvSpPr>
        <p:spPr>
          <a:xfrm>
            <a:off x="834438" y="2210098"/>
            <a:ext cx="747512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3600" b="1" spc="-40" dirty="0">
                <a:latin typeface="+mn-ea"/>
              </a:rPr>
              <a:t>제품의</a:t>
            </a:r>
            <a:r>
              <a:rPr kumimoji="1" lang="ko-KR" altLang="en-US" sz="3600" b="1" spc="-40" dirty="0">
                <a:latin typeface="+mn-ea"/>
              </a:rPr>
              <a:t> 다중 요구사항을</a:t>
            </a:r>
            <a:r>
              <a:rPr kumimoji="1" lang="en-US" altLang="ko-KR" sz="3600" b="1" spc="-40" dirty="0">
                <a:latin typeface="+mn-ea"/>
              </a:rPr>
              <a:t> </a:t>
            </a:r>
            <a:r>
              <a:rPr kumimoji="1" lang="ko-KR" altLang="en-US" sz="3600" b="1" spc="-40" dirty="0">
                <a:latin typeface="+mn-ea"/>
              </a:rPr>
              <a:t>다루기 위한</a:t>
            </a:r>
            <a:endParaRPr kumimoji="1" lang="en-US" altLang="ko-KR" sz="3600" b="1" spc="-40" dirty="0">
              <a:latin typeface="+mn-ea"/>
            </a:endParaRPr>
          </a:p>
          <a:p>
            <a:pPr algn="ctr"/>
            <a:r>
              <a:rPr kumimoji="1" lang="ko-KR" altLang="en-US" sz="3600" b="1" spc="-40" dirty="0">
                <a:latin typeface="+mn-ea"/>
              </a:rPr>
              <a:t> 충돌해결 방법론 </a:t>
            </a:r>
            <a:endParaRPr kumimoji="1" lang="ko-Kore-KR" altLang="en-US" sz="3600" b="1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D7930-4F37-8E03-0CC2-EA119BDDCBD5}"/>
              </a:ext>
            </a:extLst>
          </p:cNvPr>
          <p:cNvSpPr txBox="1"/>
          <p:nvPr/>
        </p:nvSpPr>
        <p:spPr>
          <a:xfrm>
            <a:off x="3722728" y="4486811"/>
            <a:ext cx="169854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2</a:t>
            </a:r>
            <a:r>
              <a:rPr kumimoji="1" lang="en-US" altLang="ko-KR" sz="2400" spc="-40" dirty="0">
                <a:latin typeface="+mn-ea"/>
              </a:rPr>
              <a:t>3.04.24</a:t>
            </a:r>
            <a:r>
              <a:rPr kumimoji="1" lang="ko-KR" altLang="en-US" sz="2400" spc="-40" dirty="0">
                <a:latin typeface="+mn-ea"/>
              </a:rPr>
              <a:t> </a:t>
            </a:r>
            <a:r>
              <a:rPr kumimoji="1" lang="en-US" altLang="ko-KR" sz="2400" spc="-40" dirty="0">
                <a:latin typeface="+mn-ea"/>
              </a:rPr>
              <a:t>(</a:t>
            </a:r>
            <a:r>
              <a:rPr kumimoji="1" lang="ko-KR" altLang="en-US" sz="2400" spc="-40" dirty="0">
                <a:latin typeface="+mn-ea"/>
              </a:rPr>
              <a:t>월</a:t>
            </a:r>
            <a:r>
              <a:rPr kumimoji="1" lang="en-US" altLang="ko-KR" sz="2400" spc="-40" dirty="0">
                <a:latin typeface="+mn-ea"/>
              </a:rPr>
              <a:t>)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F0730-D724-CDDD-5F98-415820DAA149}"/>
              </a:ext>
            </a:extLst>
          </p:cNvPr>
          <p:cNvSpPr txBox="1"/>
          <p:nvPr/>
        </p:nvSpPr>
        <p:spPr>
          <a:xfrm>
            <a:off x="5287156" y="6115050"/>
            <a:ext cx="34131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&lt;</a:t>
            </a:r>
            <a:r>
              <a:rPr kumimoji="1" lang="ko-Kore-KR" altLang="en-US" sz="1600" spc="-40" dirty="0">
                <a:latin typeface="+mn-ea"/>
              </a:rPr>
              <a:t>서울대학교</a:t>
            </a:r>
            <a:r>
              <a:rPr kumimoji="1" lang="ko-KR" altLang="en-US" sz="1600" spc="-40" dirty="0">
                <a:latin typeface="+mn-ea"/>
              </a:rPr>
              <a:t> 제품서비스공학 연구실</a:t>
            </a:r>
            <a:r>
              <a:rPr kumimoji="1" lang="en-US" altLang="ko-KR" sz="1600" spc="-40" dirty="0">
                <a:latin typeface="+mn-ea"/>
              </a:rPr>
              <a:t>&gt;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61632-DE88-B7DC-5E01-4C6AC3F35E2B}"/>
              </a:ext>
            </a:extLst>
          </p:cNvPr>
          <p:cNvSpPr txBox="1"/>
          <p:nvPr/>
        </p:nvSpPr>
        <p:spPr>
          <a:xfrm>
            <a:off x="6532048" y="5331708"/>
            <a:ext cx="9233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ore-KR" altLang="en-US" sz="2000" spc="-40" dirty="0">
                <a:latin typeface="+mn-ea"/>
              </a:rPr>
              <a:t>유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ko-Kore-KR" altLang="en-US" sz="2000" spc="-40" dirty="0">
                <a:latin typeface="+mn-ea"/>
              </a:rPr>
              <a:t>재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ko-Kore-KR" altLang="en-US" sz="2000" spc="-40" dirty="0">
                <a:latin typeface="+mn-ea"/>
              </a:rPr>
              <a:t>상</a:t>
            </a:r>
            <a:endParaRPr kumimoji="1" lang="en-US" altLang="ko-Kore-KR" sz="2000" spc="-40" dirty="0">
              <a:latin typeface="+mn-ea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B07C84B-FDEA-31AE-BBDD-A6B6CD384CA4}"/>
              </a:ext>
            </a:extLst>
          </p:cNvPr>
          <p:cNvCxnSpPr>
            <a:cxnSpLocks/>
          </p:cNvCxnSpPr>
          <p:nvPr/>
        </p:nvCxnSpPr>
        <p:spPr>
          <a:xfrm>
            <a:off x="157163" y="3597235"/>
            <a:ext cx="8986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32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729AA676-32A4-F1A5-6867-9A632202209C}"/>
              </a:ext>
            </a:extLst>
          </p:cNvPr>
          <p:cNvCxnSpPr>
            <a:cxnSpLocks/>
            <a:endCxn id="207" idx="3"/>
          </p:cNvCxnSpPr>
          <p:nvPr/>
        </p:nvCxnSpPr>
        <p:spPr>
          <a:xfrm flipH="1" flipV="1">
            <a:off x="5949380" y="1734786"/>
            <a:ext cx="2940053" cy="970"/>
          </a:xfrm>
          <a:prstGeom prst="straightConnector1">
            <a:avLst/>
          </a:prstGeom>
          <a:ln>
            <a:solidFill>
              <a:schemeClr val="dk1">
                <a:alpha val="63000"/>
              </a:schemeClr>
            </a:solidFill>
            <a:prstDash val="sysDot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92B61980-25B5-86FA-9A48-1E2139C71A86}"/>
              </a:ext>
            </a:extLst>
          </p:cNvPr>
          <p:cNvCxnSpPr>
            <a:cxnSpLocks/>
            <a:endCxn id="205" idx="3"/>
          </p:cNvCxnSpPr>
          <p:nvPr/>
        </p:nvCxnSpPr>
        <p:spPr>
          <a:xfrm flipH="1" flipV="1">
            <a:off x="5799916" y="1257114"/>
            <a:ext cx="3089517" cy="12385"/>
          </a:xfrm>
          <a:prstGeom prst="straightConnector1">
            <a:avLst/>
          </a:prstGeom>
          <a:ln>
            <a:solidFill>
              <a:schemeClr val="dk1">
                <a:alpha val="63000"/>
              </a:schemeClr>
            </a:solidFill>
            <a:prstDash val="sysDot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C796A69D-5820-A446-F918-D8C6EAA4140E}"/>
              </a:ext>
            </a:extLst>
          </p:cNvPr>
          <p:cNvCxnSpPr>
            <a:cxnSpLocks/>
          </p:cNvCxnSpPr>
          <p:nvPr/>
        </p:nvCxnSpPr>
        <p:spPr>
          <a:xfrm flipH="1" flipV="1">
            <a:off x="5949380" y="2211196"/>
            <a:ext cx="2940053" cy="970"/>
          </a:xfrm>
          <a:prstGeom prst="straightConnector1">
            <a:avLst/>
          </a:prstGeom>
          <a:ln>
            <a:solidFill>
              <a:schemeClr val="dk1">
                <a:alpha val="63000"/>
              </a:schemeClr>
            </a:solidFill>
            <a:prstDash val="sysDot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8976CC19-2F0B-2864-AA12-17F66AEF568C}"/>
              </a:ext>
            </a:extLst>
          </p:cNvPr>
          <p:cNvCxnSpPr>
            <a:cxnSpLocks/>
          </p:cNvCxnSpPr>
          <p:nvPr/>
        </p:nvCxnSpPr>
        <p:spPr>
          <a:xfrm flipH="1" flipV="1">
            <a:off x="5949380" y="2679922"/>
            <a:ext cx="2940053" cy="970"/>
          </a:xfrm>
          <a:prstGeom prst="straightConnector1">
            <a:avLst/>
          </a:prstGeom>
          <a:ln>
            <a:solidFill>
              <a:schemeClr val="dk1">
                <a:alpha val="63000"/>
              </a:schemeClr>
            </a:solidFill>
            <a:prstDash val="sysDot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25A905-58D3-AA12-E0CF-2C1396E7FB50}"/>
              </a:ext>
            </a:extLst>
          </p:cNvPr>
          <p:cNvSpPr txBox="1"/>
          <p:nvPr/>
        </p:nvSpPr>
        <p:spPr>
          <a:xfrm>
            <a:off x="256615" y="889586"/>
            <a:ext cx="33986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Induced</a:t>
            </a:r>
            <a:r>
              <a:rPr kumimoji="1" lang="ko-KR" altLang="en-US" sz="1600" b="1" spc="-40" dirty="0">
                <a:latin typeface="+mn-ea"/>
              </a:rPr>
              <a:t> </a:t>
            </a:r>
            <a:r>
              <a:rPr kumimoji="1" lang="en-US" altLang="ko-KR" sz="1600" b="1" spc="-40" dirty="0">
                <a:latin typeface="+mn-ea"/>
              </a:rPr>
              <a:t>1</a:t>
            </a:r>
            <a:r>
              <a:rPr kumimoji="1" lang="en-US" altLang="ko-Kore-KR" sz="1600" b="1" spc="-40" dirty="0">
                <a:latin typeface="+mn-ea"/>
              </a:rPr>
              <a:t>) </a:t>
            </a:r>
            <a:r>
              <a:rPr kumimoji="1" lang="en-US" altLang="ko-Kore-KR" sz="1600" spc="-40" dirty="0">
                <a:latin typeface="+mn-ea"/>
              </a:rPr>
              <a:t>semi-output from phase 1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36873"/>
            <a:ext cx="722986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Indirect conflict)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Path search algorithm </a:t>
            </a:r>
            <a:r>
              <a:rPr kumimoji="1" lang="en-US" altLang="ko-Kore-KR" sz="2000" spc="-40" dirty="0">
                <a:latin typeface="+mn-ea"/>
              </a:rPr>
              <a:t>with recursive function</a:t>
            </a:r>
            <a:endParaRPr kumimoji="1" lang="ko-Kore-KR" altLang="en-US" sz="2000" spc="-40" dirty="0">
              <a:latin typeface="+mn-ea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62311A3-20C3-F577-6D59-96CEE28D55D5}"/>
              </a:ext>
            </a:extLst>
          </p:cNvPr>
          <p:cNvGraphicFramePr>
            <a:graphicFrameLocks noGrp="1"/>
          </p:cNvGraphicFramePr>
          <p:nvPr/>
        </p:nvGraphicFramePr>
        <p:xfrm>
          <a:off x="953559" y="1626256"/>
          <a:ext cx="2562225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25085F-C377-F472-639A-9F7423AF6687}"/>
                  </a:ext>
                </a:extLst>
              </p:cNvPr>
              <p:cNvSpPr txBox="1"/>
              <p:nvPr/>
            </p:nvSpPr>
            <p:spPr>
              <a:xfrm>
                <a:off x="811172" y="1253234"/>
                <a:ext cx="24802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25085F-C377-F472-639A-9F7423AF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72" y="1253234"/>
                <a:ext cx="2480294" cy="215444"/>
              </a:xfrm>
              <a:prstGeom prst="rect">
                <a:avLst/>
              </a:prstGeom>
              <a:blipFill>
                <a:blip r:embed="rId3"/>
                <a:stretch>
                  <a:fillRect t="-5556" r="-508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B68A42-801C-EEA2-538B-F877903C69A4}"/>
                  </a:ext>
                </a:extLst>
              </p:cNvPr>
              <p:cNvSpPr txBox="1"/>
              <p:nvPr/>
            </p:nvSpPr>
            <p:spPr>
              <a:xfrm>
                <a:off x="256615" y="4963193"/>
                <a:ext cx="4018857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ko-Kore-KR" sz="1600" b="0" i="1" spc="-40" smtClean="0">
                        <a:latin typeface="Cambria Math" panose="02040503050406030204" pitchFamily="18" charset="0"/>
                      </a:rPr>
                      <m:t>1) </m:t>
                    </m:r>
                    <m:r>
                      <a:rPr kumimoji="1" lang="en-US" altLang="ko-Kore-KR" sz="1600" b="0" i="1" spc="-40" smtClean="0">
                        <a:latin typeface="Cambria Math" panose="02040503050406030204" pitchFamily="18" charset="0"/>
                      </a:rPr>
                      <m:t>𝑃𝑎𝑡h𝑘𝑞</m:t>
                    </m:r>
                    <m:r>
                      <a:rPr kumimoji="1" lang="en-US" altLang="ko-Kore-KR" sz="1600" b="0" i="1" spc="-40" baseline="-25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1600" b="0" i="1" spc="-40" baseline="-25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ore-KR" sz="1600" b="0" i="1" spc="-40" baseline="-250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1400" spc="-40" dirty="0">
                    <a:latin typeface="+mn-ea"/>
                  </a:rPr>
                  <a:t> = </a:t>
                </a:r>
                <a:r>
                  <a:rPr kumimoji="1" lang="en-US" altLang="ko-Kore-KR" sz="1400" spc="-40" dirty="0" err="1">
                    <a:latin typeface="+mn-ea"/>
                  </a:rPr>
                  <a:t>q</a:t>
                </a:r>
                <a:r>
                  <a:rPr kumimoji="1" lang="en-US" altLang="ko-Kore-KR" sz="1400" spc="-40" baseline="30000" dirty="0" err="1">
                    <a:latin typeface="+mn-ea"/>
                  </a:rPr>
                  <a:t>th</a:t>
                </a:r>
                <a:r>
                  <a:rPr kumimoji="1" lang="en-US" altLang="ko-Kore-KR" sz="1400" spc="-40" dirty="0">
                    <a:latin typeface="+mn-ea"/>
                  </a:rPr>
                  <a:t> change path when </a:t>
                </a:r>
                <a:r>
                  <a:rPr kumimoji="1" lang="en-US" altLang="ko-Kore-KR" sz="1400" spc="-40" dirty="0" err="1">
                    <a:latin typeface="+mn-ea"/>
                  </a:rPr>
                  <a:t>DP</a:t>
                </a:r>
                <a:r>
                  <a:rPr kumimoji="1" lang="en-US" altLang="ko-Kore-KR" sz="1400" spc="-40" baseline="-25000" dirty="0" err="1">
                    <a:latin typeface="+mn-ea"/>
                  </a:rPr>
                  <a:t>k</a:t>
                </a:r>
                <a:r>
                  <a:rPr kumimoji="1" lang="en-US" altLang="ko-Kore-KR" sz="1400" spc="-40" dirty="0">
                    <a:latin typeface="+mn-ea"/>
                  </a:rPr>
                  <a:t> changed </a:t>
                </a:r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B68A42-801C-EEA2-538B-F877903C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15" y="4963193"/>
                <a:ext cx="4018857" cy="240579"/>
              </a:xfrm>
              <a:prstGeom prst="rect">
                <a:avLst/>
              </a:prstGeom>
              <a:blipFill>
                <a:blip r:embed="rId4"/>
                <a:stretch>
                  <a:fillRect l="-1893" t="-15000" r="-1893" b="-5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7ED2B6-986E-D1E1-6AFA-80067418CFA6}"/>
              </a:ext>
            </a:extLst>
          </p:cNvPr>
          <p:cNvSpPr/>
          <p:nvPr/>
        </p:nvSpPr>
        <p:spPr>
          <a:xfrm>
            <a:off x="5182201" y="938908"/>
            <a:ext cx="3712801" cy="2490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2F73E-B950-816B-D34E-099433ED46FD}"/>
              </a:ext>
            </a:extLst>
          </p:cNvPr>
          <p:cNvSpPr txBox="1"/>
          <p:nvPr/>
        </p:nvSpPr>
        <p:spPr>
          <a:xfrm>
            <a:off x="6041194" y="779999"/>
            <a:ext cx="181806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Recursive function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D092BB-4DD6-6979-0790-955895A2D33E}"/>
              </a:ext>
            </a:extLst>
          </p:cNvPr>
          <p:cNvSpPr txBox="1"/>
          <p:nvPr/>
        </p:nvSpPr>
        <p:spPr>
          <a:xfrm>
            <a:off x="1334418" y="5290764"/>
            <a:ext cx="218136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(# of path depends on DP)  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F6755612-0404-18EE-704B-3A69C2453F02}"/>
              </a:ext>
            </a:extLst>
          </p:cNvPr>
          <p:cNvSpPr/>
          <p:nvPr/>
        </p:nvSpPr>
        <p:spPr>
          <a:xfrm rot="5400000">
            <a:off x="2724108" y="3102834"/>
            <a:ext cx="4231182" cy="2971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EC216-60D1-DC6A-C1E7-9F1D8C44FD00}"/>
              </a:ext>
            </a:extLst>
          </p:cNvPr>
          <p:cNvSpPr txBox="1"/>
          <p:nvPr/>
        </p:nvSpPr>
        <p:spPr>
          <a:xfrm>
            <a:off x="5493594" y="4085703"/>
            <a:ext cx="322958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 </a:t>
            </a:r>
            <a:r>
              <a:rPr kumimoji="1" lang="en-US" altLang="ko-Kore-KR" sz="1600" b="1" i="1" spc="-4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path Searching </a:t>
            </a:r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(path</a:t>
            </a:r>
            <a:r>
              <a:rPr kumimoji="1" lang="en-US" altLang="ko-Kore-KR" sz="1600" i="1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, k)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33369-61D9-870C-226B-8C44FBE167A1}"/>
              </a:ext>
            </a:extLst>
          </p:cNvPr>
          <p:cNvSpPr txBox="1"/>
          <p:nvPr/>
        </p:nvSpPr>
        <p:spPr>
          <a:xfrm>
            <a:off x="5859497" y="4342657"/>
            <a:ext cx="24476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If k &lt; K(propagation step) :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5F811C-F191-A681-E073-8D9228308442}"/>
              </a:ext>
            </a:extLst>
          </p:cNvPr>
          <p:cNvSpPr txBox="1"/>
          <p:nvPr/>
        </p:nvSpPr>
        <p:spPr>
          <a:xfrm>
            <a:off x="5859497" y="6013038"/>
            <a:ext cx="175326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Else:</a:t>
            </a:r>
          </a:p>
          <a:p>
            <a:pPr algn="l"/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Return path List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AD8C9-5480-EEAC-92DB-969A2E9D9059}"/>
              </a:ext>
            </a:extLst>
          </p:cNvPr>
          <p:cNvSpPr txBox="1"/>
          <p:nvPr/>
        </p:nvSpPr>
        <p:spPr>
          <a:xfrm>
            <a:off x="6053357" y="4558101"/>
            <a:ext cx="307431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PM List = </a:t>
            </a:r>
            <a:r>
              <a:rPr kumimoji="1" lang="en-US" altLang="ko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related PM candidates</a:t>
            </a:r>
            <a:endParaRPr kumimoji="1" lang="en-US" altLang="ko-Kore-KR" sz="1600" i="1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path matrix list: </a:t>
            </a:r>
          </a:p>
          <a:p>
            <a:pPr lvl="1"/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Path</a:t>
            </a:r>
            <a:r>
              <a:rPr kumimoji="1" lang="en-US" altLang="ko-Kore-KR" sz="1600" i="1" spc="-4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k+1</a:t>
            </a:r>
            <a:r>
              <a:rPr kumimoji="1" lang="en-US" altLang="ko-Kore-KR" sz="1600" i="1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kumimoji="1" lang="en-US" altLang="ko-Kore-KR" sz="16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Path</a:t>
            </a:r>
            <a:r>
              <a:rPr kumimoji="1" lang="en-US" altLang="ko-Kore-KR" sz="1600" i="1" spc="-4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kumimoji="1" lang="en-US" altLang="ko-Kore-KR" sz="1600" i="1" spc="-4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ko-KR" altLang="en-US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kumimoji="1" lang="en-US" altLang="ko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PM</a:t>
            </a:r>
          </a:p>
          <a:p>
            <a:pPr lvl="1"/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Path</a:t>
            </a:r>
            <a:r>
              <a:rPr kumimoji="1" lang="en-US" altLang="ko-Kore-KR" sz="1600" i="1" spc="-4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k+1</a:t>
            </a:r>
            <a:r>
              <a:rPr kumimoji="1" lang="en-US" altLang="ko-Kore-KR" sz="1600" i="1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j 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= sign(</a:t>
            </a:r>
            <a:r>
              <a:rPr kumimoji="1" lang="en-US" altLang="ko-Kore-KR" sz="16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Path</a:t>
            </a:r>
            <a:r>
              <a:rPr kumimoji="1" lang="en-US" altLang="ko-Kore-KR" sz="1600" i="1" spc="-4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kumimoji="1" lang="en-US" altLang="ko-Kore-KR" sz="1600" i="1" spc="-4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kumimoji="1" lang="en-US" altLang="ko-Kore-KR" sz="1600" i="1" spc="-4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kumimoji="1" lang="en-US" altLang="ko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Path </a:t>
            </a:r>
            <a:r>
              <a:rPr kumimoji="1" lang="en-US" altLang="ko-KR" sz="1600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List.append</a:t>
            </a:r>
            <a:r>
              <a:rPr kumimoji="1" lang="en-US" altLang="ko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Path</a:t>
            </a:r>
            <a:r>
              <a:rPr kumimoji="1" lang="en-US" altLang="ko-Kore-KR" sz="1600" i="1" spc="-4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k+1</a:t>
            </a:r>
            <a:r>
              <a:rPr kumimoji="1" lang="en-US" altLang="ko-Kore-KR" sz="1600" i="1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)</a:t>
            </a:r>
          </a:p>
          <a:p>
            <a:pPr lvl="1"/>
            <a:r>
              <a:rPr kumimoji="1" lang="en-US" altLang="ko-Kore-KR" sz="1600" b="1" i="1" spc="-4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path Searching</a:t>
            </a:r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(Path</a:t>
            </a:r>
            <a:r>
              <a:rPr kumimoji="1" lang="en-US" altLang="ko-Kore-KR" sz="1600" i="1" spc="-4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k+1</a:t>
            </a:r>
            <a:r>
              <a:rPr kumimoji="1" lang="en-US" altLang="ko-Kore-KR" sz="1600" i="1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, k +1)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D1C2BF-263B-7B4D-8D95-EE967641C5B3}"/>
                  </a:ext>
                </a:extLst>
              </p:cNvPr>
              <p:cNvSpPr txBox="1"/>
              <p:nvPr/>
            </p:nvSpPr>
            <p:spPr>
              <a:xfrm>
                <a:off x="5077388" y="3750192"/>
                <a:ext cx="4666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pc="-40" smtClean="0">
                          <a:latin typeface="Cambria Math" panose="02040503050406030204" pitchFamily="18" charset="0"/>
                        </a:rPr>
                        <m:t>𝑓𝑖𝑛𝑑</m:t>
                      </m:r>
                    </m:oMath>
                  </m:oMathPara>
                </a14:m>
                <a:endParaRPr kumimoji="1" lang="ko-Kore-KR" altLang="en-US" sz="2000" spc="-40" dirty="0">
                  <a:latin typeface="+mn-ea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D1C2BF-263B-7B4D-8D95-EE967641C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88" y="3750192"/>
                <a:ext cx="466603" cy="246221"/>
              </a:xfrm>
              <a:prstGeom prst="rect">
                <a:avLst/>
              </a:prstGeom>
              <a:blipFill>
                <a:blip r:embed="rId5"/>
                <a:stretch>
                  <a:fillRect l="-10526" r="-10526" b="-3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36EC38-066D-476C-5B09-7A8DDF95CD8A}"/>
                  </a:ext>
                </a:extLst>
              </p:cNvPr>
              <p:cNvSpPr txBox="1"/>
              <p:nvPr/>
            </p:nvSpPr>
            <p:spPr>
              <a:xfrm>
                <a:off x="5619311" y="3751437"/>
                <a:ext cx="34051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1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𝒑𝒂𝒕𝒉</m:t>
                      </m:r>
                      <m:r>
                        <a:rPr kumimoji="1" lang="en-US" altLang="ko-Kore-KR" sz="1600" b="1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1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𝑳𝒊𝒔𝒕𝒊</m:t>
                      </m:r>
                      <m:r>
                        <a:rPr kumimoji="1" lang="en-US" altLang="ko-Kore-KR" sz="1600" b="1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6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kumimoji="1" lang="en-US" altLang="ko-Kore-KR" sz="16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ko-Kore-KR" sz="16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kumimoji="1" lang="en-US" altLang="ko-Kore-KR" sz="16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𝑖𝑛𝑖𝑡𝑖𝑎𝑡𝑒</m:t>
                      </m:r>
                      <m:r>
                        <a:rPr kumimoji="1" lang="en-US" altLang="ko-Kore-KR" sz="16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𝐷𝑃𝑖</m:t>
                      </m:r>
                      <m:r>
                        <a:rPr kumimoji="1" lang="en-US" altLang="ko-Kore-KR" sz="16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000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36EC38-066D-476C-5B09-7A8DDF95C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311" y="3751437"/>
                <a:ext cx="3405163" cy="246221"/>
              </a:xfrm>
              <a:prstGeom prst="rect">
                <a:avLst/>
              </a:prstGeom>
              <a:blipFill>
                <a:blip r:embed="rId6"/>
                <a:stretch>
                  <a:fillRect l="-1115" t="-5000" r="-1487" b="-4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CFF4F6-0E31-3E20-8D10-149CC85C4D5D}"/>
                  </a:ext>
                </a:extLst>
              </p:cNvPr>
              <p:cNvSpPr txBox="1"/>
              <p:nvPr/>
            </p:nvSpPr>
            <p:spPr>
              <a:xfrm>
                <a:off x="256615" y="5734443"/>
                <a:ext cx="1089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ko-Kore-KR" sz="1600" b="0" i="1" spc="-40" smtClean="0">
                        <a:latin typeface="Cambria Math" panose="02040503050406030204" pitchFamily="18" charset="0"/>
                      </a:rPr>
                      <m:t>2) </m:t>
                    </m:r>
                    <m:r>
                      <a:rPr kumimoji="1" lang="en-US" altLang="ko-Kore-KR" sz="1600" b="0" i="1" spc="-40" smtClean="0">
                        <a:latin typeface="Cambria Math" panose="02040503050406030204" pitchFamily="18" charset="0"/>
                      </a:rPr>
                      <m:t>𝑃𝑎𝑡h𝑘𝑞𝑟</m:t>
                    </m:r>
                  </m:oMath>
                </a14:m>
                <a:r>
                  <a:rPr kumimoji="1" lang="en-US" altLang="ko-Kore-KR" sz="1600" spc="-40" dirty="0">
                    <a:latin typeface="+mn-ea"/>
                  </a:rPr>
                  <a:t> </a:t>
                </a:r>
                <a:r>
                  <a:rPr kumimoji="1" lang="en-US" altLang="ko-Kore-KR" sz="1400" spc="-40" dirty="0">
                    <a:latin typeface="+mn-ea"/>
                  </a:rPr>
                  <a:t>=</a:t>
                </a:r>
                <a:r>
                  <a:rPr kumimoji="1" lang="en-US" altLang="ko-Kore-KR" sz="1200" spc="-40" dirty="0">
                    <a:latin typeface="+mn-ea"/>
                  </a:rPr>
                  <a:t> </a:t>
                </a:r>
                <a:endParaRPr kumimoji="1" lang="ko-Kore-KR" altLang="en-US" sz="1200" spc="-40" baseline="-2500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CFF4F6-0E31-3E20-8D10-149CC85C4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15" y="5734443"/>
                <a:ext cx="1089144" cy="246221"/>
              </a:xfrm>
              <a:prstGeom prst="rect">
                <a:avLst/>
              </a:prstGeom>
              <a:blipFill>
                <a:blip r:embed="rId8"/>
                <a:stretch>
                  <a:fillRect l="-6897" t="-10000" r="-3448" b="-4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178A94-BC18-DFBE-EA96-7693947073EA}"/>
                  </a:ext>
                </a:extLst>
              </p:cNvPr>
              <p:cNvSpPr txBox="1"/>
              <p:nvPr/>
            </p:nvSpPr>
            <p:spPr>
              <a:xfrm>
                <a:off x="1472440" y="5591983"/>
                <a:ext cx="3489283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ko-Kore-KR" sz="1400" b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kumimoji="1" lang="en-US" altLang="ko-Kore-KR" sz="1400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( If 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kumimoji="1" lang="en-US" altLang="ko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orr</a:t>
                </a:r>
                <a:r>
                  <a:rPr kumimoji="1" lang="en-US" altLang="ko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kumimoji="1" lang="en-US" altLang="ko-Kore-KR" sz="1400" i="1" spc="-4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kumimoji="1" lang="en-US" altLang="ko-Kore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ko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kumimoji="1" lang="en-US" altLang="ko-Kore-KR" sz="1400" i="1" spc="-4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ko-KR" sz="1400" i="1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altLang="ko-KR" sz="14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&gt;0 &amp; </a:t>
                </a:r>
                <a:r>
                  <a:rPr lang="en-US" altLang="ko-KR" sz="1400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ko-KR" sz="1400" baseline="-25000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ko-KR" sz="14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ore-KR" altLang="en-US" sz="1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400" i="1" spc="-4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𝑃𝑎𝑡h</m:t>
                    </m:r>
                    <m:r>
                      <a:rPr kumimoji="1" lang="en-US" altLang="ko-Kore-KR" sz="1400" i="1" spc="-4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altLang="ko-KR" sz="14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ko-KR" sz="1400" i="1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ko-KR" sz="1400" b="0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en-US" altLang="ko-Kore-KR" sz="1400" b="1" spc="-4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kumimoji="1" lang="en-US" altLang="ko-Kore-KR" sz="1400" spc="-4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( </a:t>
                </a:r>
                <a:r>
                  <a:rPr kumimoji="1" lang="en-US" altLang="ko-Kore-KR" sz="1400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:r>
                  <a:rPr lang="en-US" altLang="ko-KR" sz="1400" i="1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ko-KR" sz="1400" i="1" baseline="-25000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ko-KR" sz="1400" i="1" baseline="-250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ore-KR" altLang="en-US" sz="1400" i="1" dirty="0">
                    <a:latin typeface="Cambria Math" panose="02040503050406030204" pitchFamily="18" charset="0"/>
                  </a:rPr>
                  <a:t>∉</a:t>
                </a:r>
                <a14:m>
                  <m:oMath xmlns:m="http://schemas.openxmlformats.org/officeDocument/2006/math">
                    <m:r>
                      <a:rPr kumimoji="1" lang="ko-Kore-KR" altLang="en-US" sz="1400" i="1" spc="-4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400" i="1" spc="-4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𝑃𝑎𝑡h</m:t>
                    </m:r>
                    <m:r>
                      <a:rPr kumimoji="1" lang="en-US" altLang="ko-Kore-KR" sz="1400" i="1" spc="-4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𝑝𝑞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srgbClr val="040C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b="0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en-US" altLang="ko-Kore-KR" sz="1400" b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  <a:r>
                  <a:rPr kumimoji="1" lang="en-US" altLang="ko-Kore-KR" sz="1400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( If 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kumimoji="1" lang="en-US" altLang="ko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orr</a:t>
                </a:r>
                <a:r>
                  <a:rPr kumimoji="1" lang="en-US" altLang="ko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kumimoji="1" lang="en-US" altLang="ko-Kore-KR" sz="1400" i="1" spc="-4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kumimoji="1" lang="en-US" altLang="ko-Kore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ko-KR" sz="1400" i="1" spc="-4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kumimoji="1" lang="en-US" altLang="ko-Kore-KR" sz="1400" i="1" spc="-4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kumimoji="1" lang="en-US" altLang="ko-Kore-KR" sz="1400" i="1" spc="-4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ko-KR" sz="1400" i="1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&lt; 0 </a:t>
                </a:r>
                <a:r>
                  <a:rPr lang="en-US" altLang="ko-KR" sz="14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&amp; </a:t>
                </a:r>
                <a:r>
                  <a:rPr lang="en-US" altLang="ko-KR" sz="1400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DP</a:t>
                </a:r>
                <a:r>
                  <a:rPr lang="en-US" altLang="ko-KR" sz="1400" baseline="-25000" dirty="0" err="1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ko-KR" sz="1400" dirty="0">
                    <a:solidFill>
                      <a:srgbClr val="040C2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ore-KR" altLang="en-US" sz="1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400" i="1" spc="-4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𝑃𝑎𝑡h</m:t>
                    </m:r>
                    <m:r>
                      <a:rPr kumimoji="1" lang="en-US" altLang="ko-Kore-KR" sz="1400" i="1" spc="-4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𝑝𝑞</m:t>
                    </m:r>
                    <m:r>
                      <m:rPr>
                        <m:nor/>
                      </m:rPr>
                      <a:rPr lang="en-US" altLang="ko-KR" sz="1400" dirty="0">
                        <a:solidFill>
                          <a:srgbClr val="040C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b="0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178A94-BC18-DFBE-EA96-769394707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440" y="5591983"/>
                <a:ext cx="3489283" cy="646331"/>
              </a:xfrm>
              <a:prstGeom prst="rect">
                <a:avLst/>
              </a:prstGeom>
              <a:blipFill>
                <a:blip r:embed="rId9"/>
                <a:stretch>
                  <a:fillRect l="-3273" t="-9615" b="-1730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왼쪽 중괄호[L] 14">
            <a:extLst>
              <a:ext uri="{FF2B5EF4-FFF2-40B4-BE49-F238E27FC236}">
                <a16:creationId xmlns:a16="http://schemas.microsoft.com/office/drawing/2014/main" id="{7D17E3D1-D411-6F66-7E2E-35CAEA1DEED8}"/>
              </a:ext>
            </a:extLst>
          </p:cNvPr>
          <p:cNvSpPr/>
          <p:nvPr/>
        </p:nvSpPr>
        <p:spPr>
          <a:xfrm>
            <a:off x="1236562" y="5638538"/>
            <a:ext cx="134361" cy="51564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8D3406-082C-D6C1-D89B-E20BF2E214AE}"/>
              </a:ext>
            </a:extLst>
          </p:cNvPr>
          <p:cNvSpPr txBox="1"/>
          <p:nvPr/>
        </p:nvSpPr>
        <p:spPr>
          <a:xfrm>
            <a:off x="256615" y="2372397"/>
            <a:ext cx="41297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Induced</a:t>
            </a:r>
            <a:r>
              <a:rPr kumimoji="1" lang="ko-KR" altLang="en-US" sz="1600" b="1" spc="-40" dirty="0">
                <a:latin typeface="+mn-ea"/>
              </a:rPr>
              <a:t> </a:t>
            </a:r>
            <a:r>
              <a:rPr kumimoji="1" lang="en-US" altLang="ko-KR" sz="1600" b="1" spc="-40" dirty="0">
                <a:latin typeface="+mn-ea"/>
              </a:rPr>
              <a:t>2</a:t>
            </a:r>
            <a:r>
              <a:rPr kumimoji="1" lang="en-US" altLang="ko-Kore-KR" sz="1600" b="1" spc="-40" dirty="0">
                <a:latin typeface="+mn-ea"/>
              </a:rPr>
              <a:t>)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Path Matrix</a:t>
            </a:r>
            <a:r>
              <a:rPr kumimoji="1" lang="en-US" altLang="ko-Kore-KR" sz="1600" spc="-40" dirty="0">
                <a:latin typeface="+mn-ea"/>
              </a:rPr>
              <a:t> from linkage relation </a:t>
            </a:r>
            <a:endParaRPr kumimoji="1" lang="ko-Kore-KR" altLang="en-US" sz="1600" spc="-40" dirty="0">
              <a:latin typeface="+mn-ea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7262B72-FCA7-3D91-D185-B96554FEE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76185"/>
              </p:ext>
            </p:extLst>
          </p:nvPr>
        </p:nvGraphicFramePr>
        <p:xfrm>
          <a:off x="1030291" y="2780049"/>
          <a:ext cx="2653823" cy="179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6260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6401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69690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69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o1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CCE10450-B9A4-80FB-F446-3522F3F2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360633"/>
              </p:ext>
            </p:extLst>
          </p:nvPr>
        </p:nvGraphicFramePr>
        <p:xfrm>
          <a:off x="1112037" y="2856020"/>
          <a:ext cx="2653823" cy="179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6260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6401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69690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69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o1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5EBC8EF-8122-81B8-C3D5-907F87167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67505"/>
              </p:ext>
            </p:extLst>
          </p:nvPr>
        </p:nvGraphicFramePr>
        <p:xfrm>
          <a:off x="1193783" y="2931991"/>
          <a:ext cx="2653823" cy="179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6260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6401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69690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69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o1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EDDB0F5-6E76-6E00-C10F-089B49B45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67473"/>
              </p:ext>
            </p:extLst>
          </p:nvPr>
        </p:nvGraphicFramePr>
        <p:xfrm>
          <a:off x="1275530" y="3007961"/>
          <a:ext cx="2653823" cy="179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6260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6401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69690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69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en-US" altLang="ko-KR" sz="1100" b="1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73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41" name="왼쪽 중괄호[L] 40">
            <a:extLst>
              <a:ext uri="{FF2B5EF4-FFF2-40B4-BE49-F238E27FC236}">
                <a16:creationId xmlns:a16="http://schemas.microsoft.com/office/drawing/2014/main" id="{D3E28B3C-B8BB-47A3-F704-8B12F7CDA55F}"/>
              </a:ext>
            </a:extLst>
          </p:cNvPr>
          <p:cNvSpPr/>
          <p:nvPr/>
        </p:nvSpPr>
        <p:spPr>
          <a:xfrm>
            <a:off x="675812" y="2780049"/>
            <a:ext cx="271314" cy="17938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D472E3-F53F-DF81-B522-0786D4FA139A}"/>
              </a:ext>
            </a:extLst>
          </p:cNvPr>
          <p:cNvSpPr txBox="1"/>
          <p:nvPr/>
        </p:nvSpPr>
        <p:spPr>
          <a:xfrm>
            <a:off x="672964" y="3527855"/>
            <a:ext cx="16959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kumimoji="1" lang="ko-Kore-KR" altLang="en-US" sz="2000" i="1" spc="-40" dirty="0">
              <a:latin typeface="Cambria Math" panose="020405030504060302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AF3D34-8C18-1587-3542-58542CC82CFC}"/>
              </a:ext>
            </a:extLst>
          </p:cNvPr>
          <p:cNvSpPr txBox="1"/>
          <p:nvPr/>
        </p:nvSpPr>
        <p:spPr>
          <a:xfrm>
            <a:off x="222990" y="6445681"/>
            <a:ext cx="20085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3) N  </a:t>
            </a:r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en-US" altLang="ko-Kore-KR" sz="1400" spc="-40" dirty="0">
                <a:latin typeface="+mn-ea"/>
              </a:rPr>
              <a:t># of path matrix</a:t>
            </a:r>
            <a:r>
              <a:rPr kumimoji="1" lang="en-US" altLang="ko-Kore-KR" sz="1600" spc="-40" dirty="0">
                <a:latin typeface="+mn-ea"/>
              </a:rPr>
              <a:t>) =</a:t>
            </a:r>
            <a:endParaRPr kumimoji="1" lang="ko-Kore-KR" altLang="en-US" sz="1600" spc="-40" dirty="0">
              <a:latin typeface="+mn-ea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D66A28B-67E2-1FD8-5AC6-13104579DE9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8270"/>
          <a:stretch/>
        </p:blipFill>
        <p:spPr>
          <a:xfrm>
            <a:off x="2436950" y="6398562"/>
            <a:ext cx="286605" cy="311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58496FC-E69A-B351-77C8-57BE5C460FFE}"/>
                  </a:ext>
                </a:extLst>
              </p:cNvPr>
              <p:cNvSpPr txBox="1"/>
              <p:nvPr/>
            </p:nvSpPr>
            <p:spPr>
              <a:xfrm>
                <a:off x="2809018" y="6406439"/>
                <a:ext cx="6836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ko-Kore-KR" sz="1400" b="0" i="1" spc="-4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ore-KR" sz="1400" b="0" i="1" spc="-4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1400" b="0" i="1" spc="-40" smtClean="0">
                        <a:latin typeface="Cambria Math" panose="02040503050406030204" pitchFamily="18" charset="0"/>
                      </a:rPr>
                      <m:t>𝑃𝑎𝑡h𝑘</m:t>
                    </m:r>
                  </m:oMath>
                </a14:m>
                <a:r>
                  <a:rPr kumimoji="1" lang="en-US" altLang="ko-Kore-KR" sz="1600" spc="-40" dirty="0">
                    <a:latin typeface="+mn-ea"/>
                  </a:rPr>
                  <a:t>)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58496FC-E69A-B351-77C8-57BE5C46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18" y="6406439"/>
                <a:ext cx="683649" cy="246221"/>
              </a:xfrm>
              <a:prstGeom prst="rect">
                <a:avLst/>
              </a:prstGeom>
              <a:blipFill>
                <a:blip r:embed="rId11"/>
                <a:stretch>
                  <a:fillRect l="-9091" t="-25000" r="-16364" b="-5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0F61E3-6EA8-CD34-6CAC-4D75EE01ED3D}"/>
                  </a:ext>
                </a:extLst>
              </p:cNvPr>
              <p:cNvSpPr txBox="1"/>
              <p:nvPr/>
            </p:nvSpPr>
            <p:spPr>
              <a:xfrm>
                <a:off x="2386531" y="6658974"/>
                <a:ext cx="4224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sz="12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0F61E3-6EA8-CD34-6CAC-4D75EE01E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531" y="6658974"/>
                <a:ext cx="422487" cy="184666"/>
              </a:xfrm>
              <a:prstGeom prst="rect">
                <a:avLst/>
              </a:prstGeom>
              <a:blipFill>
                <a:blip r:embed="rId12"/>
                <a:stretch>
                  <a:fillRect l="-2857" r="-2857" b="-6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타원 47">
            <a:extLst>
              <a:ext uri="{FF2B5EF4-FFF2-40B4-BE49-F238E27FC236}">
                <a16:creationId xmlns:a16="http://schemas.microsoft.com/office/drawing/2014/main" id="{2166CBAE-2AA3-D09A-14BB-9BAB5630446B}"/>
              </a:ext>
            </a:extLst>
          </p:cNvPr>
          <p:cNvSpPr/>
          <p:nvPr/>
        </p:nvSpPr>
        <p:spPr>
          <a:xfrm>
            <a:off x="7192523" y="1104475"/>
            <a:ext cx="325078" cy="3250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kumimoji="1" lang="ko-Kore-KR" altLang="en-US" sz="1200" b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C620166-93C6-B543-D1CA-803A71CA7221}"/>
              </a:ext>
            </a:extLst>
          </p:cNvPr>
          <p:cNvSpPr/>
          <p:nvPr/>
        </p:nvSpPr>
        <p:spPr>
          <a:xfrm>
            <a:off x="6460112" y="1579964"/>
            <a:ext cx="325078" cy="3250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1118D5F-770C-6E57-23D7-954FC654697B}"/>
              </a:ext>
            </a:extLst>
          </p:cNvPr>
          <p:cNvSpPr/>
          <p:nvPr/>
        </p:nvSpPr>
        <p:spPr>
          <a:xfrm>
            <a:off x="7840839" y="1569199"/>
            <a:ext cx="325078" cy="3250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854D3B0-274C-4BCA-5A34-45F582E99694}"/>
              </a:ext>
            </a:extLst>
          </p:cNvPr>
          <p:cNvSpPr/>
          <p:nvPr/>
        </p:nvSpPr>
        <p:spPr>
          <a:xfrm>
            <a:off x="11442250" y="1516756"/>
            <a:ext cx="219000" cy="219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BFD6547-56AB-43F0-1828-D16F9FAFCF3A}"/>
              </a:ext>
            </a:extLst>
          </p:cNvPr>
          <p:cNvSpPr/>
          <p:nvPr/>
        </p:nvSpPr>
        <p:spPr>
          <a:xfrm>
            <a:off x="7469994" y="2065709"/>
            <a:ext cx="325078" cy="3250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358D112-29B6-93B4-F224-360C23AEB6F1}"/>
              </a:ext>
            </a:extLst>
          </p:cNvPr>
          <p:cNvSpPr/>
          <p:nvPr/>
        </p:nvSpPr>
        <p:spPr>
          <a:xfrm>
            <a:off x="8173439" y="2065709"/>
            <a:ext cx="325078" cy="3250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BCFF3D9-8637-5E6A-C2E7-5DEC08C51C9D}"/>
              </a:ext>
            </a:extLst>
          </p:cNvPr>
          <p:cNvSpPr/>
          <p:nvPr/>
        </p:nvSpPr>
        <p:spPr>
          <a:xfrm>
            <a:off x="6452943" y="2055453"/>
            <a:ext cx="325078" cy="3250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688CAD9-EF63-A883-408C-2E9A49775320}"/>
              </a:ext>
            </a:extLst>
          </p:cNvPr>
          <p:cNvSpPr/>
          <p:nvPr/>
        </p:nvSpPr>
        <p:spPr>
          <a:xfrm>
            <a:off x="6104062" y="2530942"/>
            <a:ext cx="325078" cy="3250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D80FE94-A3C5-02F8-902F-12B1CDBC3044}"/>
              </a:ext>
            </a:extLst>
          </p:cNvPr>
          <p:cNvSpPr/>
          <p:nvPr/>
        </p:nvSpPr>
        <p:spPr>
          <a:xfrm>
            <a:off x="6772292" y="2551429"/>
            <a:ext cx="325078" cy="3250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3B224C-033B-20FB-729C-88D7E1899B18}"/>
              </a:ext>
            </a:extLst>
          </p:cNvPr>
          <p:cNvCxnSpPr>
            <a:cxnSpLocks/>
            <a:stCxn id="48" idx="3"/>
            <a:endCxn id="58" idx="7"/>
          </p:cNvCxnSpPr>
          <p:nvPr/>
        </p:nvCxnSpPr>
        <p:spPr>
          <a:xfrm flipH="1">
            <a:off x="6737583" y="1381946"/>
            <a:ext cx="502547" cy="24562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D28278-EEAF-2118-8790-B6508F1678A8}"/>
              </a:ext>
            </a:extLst>
          </p:cNvPr>
          <p:cNvCxnSpPr>
            <a:cxnSpLocks/>
            <a:stCxn id="48" idx="5"/>
            <a:endCxn id="59" idx="1"/>
          </p:cNvCxnSpPr>
          <p:nvPr/>
        </p:nvCxnSpPr>
        <p:spPr>
          <a:xfrm>
            <a:off x="7469994" y="1381946"/>
            <a:ext cx="418452" cy="23486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DDC1AE9-4595-7368-5C95-1D398748714A}"/>
              </a:ext>
            </a:extLst>
          </p:cNvPr>
          <p:cNvCxnSpPr>
            <a:cxnSpLocks/>
            <a:stCxn id="59" idx="3"/>
            <a:endCxn id="62" idx="0"/>
          </p:cNvCxnSpPr>
          <p:nvPr/>
        </p:nvCxnSpPr>
        <p:spPr>
          <a:xfrm flipH="1">
            <a:off x="7632533" y="1846670"/>
            <a:ext cx="255913" cy="21903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5720BE0-CC8C-4E96-308F-42A37CF4FA34}"/>
              </a:ext>
            </a:extLst>
          </p:cNvPr>
          <p:cNvCxnSpPr>
            <a:cxnSpLocks/>
            <a:stCxn id="59" idx="5"/>
            <a:endCxn id="63" idx="0"/>
          </p:cNvCxnSpPr>
          <p:nvPr/>
        </p:nvCxnSpPr>
        <p:spPr>
          <a:xfrm>
            <a:off x="8118310" y="1846670"/>
            <a:ext cx="217668" cy="21903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BDE1D98-5BB4-0E9E-230F-B106322187E0}"/>
              </a:ext>
            </a:extLst>
          </p:cNvPr>
          <p:cNvCxnSpPr>
            <a:cxnSpLocks/>
            <a:stCxn id="64" idx="5"/>
            <a:endCxn id="2" idx="0"/>
          </p:cNvCxnSpPr>
          <p:nvPr/>
        </p:nvCxnSpPr>
        <p:spPr>
          <a:xfrm>
            <a:off x="6730414" y="2332924"/>
            <a:ext cx="204417" cy="21850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C203A0F-02EA-3731-F6D9-61FFA9028A80}"/>
              </a:ext>
            </a:extLst>
          </p:cNvPr>
          <p:cNvCxnSpPr>
            <a:cxnSpLocks/>
            <a:stCxn id="64" idx="3"/>
            <a:endCxn id="65" idx="0"/>
          </p:cNvCxnSpPr>
          <p:nvPr/>
        </p:nvCxnSpPr>
        <p:spPr>
          <a:xfrm flipH="1">
            <a:off x="6266601" y="2332924"/>
            <a:ext cx="233949" cy="19801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5EE5076D-FCE1-0E5A-D0F2-9F0F09400B5B}"/>
              </a:ext>
            </a:extLst>
          </p:cNvPr>
          <p:cNvSpPr/>
          <p:nvPr/>
        </p:nvSpPr>
        <p:spPr>
          <a:xfrm>
            <a:off x="7806326" y="2551429"/>
            <a:ext cx="325078" cy="3250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C05527F-0264-BE25-5D82-41F919547039}"/>
              </a:ext>
            </a:extLst>
          </p:cNvPr>
          <p:cNvSpPr/>
          <p:nvPr/>
        </p:nvSpPr>
        <p:spPr>
          <a:xfrm>
            <a:off x="8540552" y="2551429"/>
            <a:ext cx="325078" cy="3250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C6A2125-533D-FCAE-8631-F55A0277D9BC}"/>
              </a:ext>
            </a:extLst>
          </p:cNvPr>
          <p:cNvCxnSpPr>
            <a:cxnSpLocks/>
            <a:stCxn id="62" idx="3"/>
            <a:endCxn id="82" idx="0"/>
          </p:cNvCxnSpPr>
          <p:nvPr/>
        </p:nvCxnSpPr>
        <p:spPr>
          <a:xfrm flipH="1">
            <a:off x="7387289" y="2343180"/>
            <a:ext cx="130312" cy="20824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ECF8D375-D49B-D72A-3534-37074A77BD1A}"/>
              </a:ext>
            </a:extLst>
          </p:cNvPr>
          <p:cNvSpPr/>
          <p:nvPr/>
        </p:nvSpPr>
        <p:spPr>
          <a:xfrm>
            <a:off x="7224750" y="2551429"/>
            <a:ext cx="325078" cy="3250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54B858D-4944-234C-2889-14930552335D}"/>
              </a:ext>
            </a:extLst>
          </p:cNvPr>
          <p:cNvCxnSpPr>
            <a:cxnSpLocks/>
            <a:stCxn id="63" idx="5"/>
            <a:endCxn id="72" idx="0"/>
          </p:cNvCxnSpPr>
          <p:nvPr/>
        </p:nvCxnSpPr>
        <p:spPr>
          <a:xfrm>
            <a:off x="8450910" y="2343180"/>
            <a:ext cx="252181" cy="20824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EA430C9-573F-8BAA-A0ED-EB05B027BF7F}"/>
              </a:ext>
            </a:extLst>
          </p:cNvPr>
          <p:cNvCxnSpPr>
            <a:cxnSpLocks/>
            <a:stCxn id="63" idx="3"/>
            <a:endCxn id="71" idx="0"/>
          </p:cNvCxnSpPr>
          <p:nvPr/>
        </p:nvCxnSpPr>
        <p:spPr>
          <a:xfrm flipH="1">
            <a:off x="7968865" y="2343180"/>
            <a:ext cx="252181" cy="20824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그림 91">
            <a:extLst>
              <a:ext uri="{FF2B5EF4-FFF2-40B4-BE49-F238E27FC236}">
                <a16:creationId xmlns:a16="http://schemas.microsoft.com/office/drawing/2014/main" id="{526D3877-C5D3-FC1C-9890-5F31697017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39529" y="1983487"/>
            <a:ext cx="2642405" cy="2048947"/>
          </a:xfrm>
          <a:prstGeom prst="rect">
            <a:avLst/>
          </a:prstGeom>
        </p:spPr>
      </p:pic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1B354ED-BEF8-92DE-15DE-50E6AFA8F15F}"/>
              </a:ext>
            </a:extLst>
          </p:cNvPr>
          <p:cNvCxnSpPr>
            <a:cxnSpLocks/>
            <a:stCxn id="58" idx="4"/>
            <a:endCxn id="64" idx="0"/>
          </p:cNvCxnSpPr>
          <p:nvPr/>
        </p:nvCxnSpPr>
        <p:spPr>
          <a:xfrm flipH="1">
            <a:off x="6615482" y="1905042"/>
            <a:ext cx="7169" cy="15041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9C85B26D-B417-E8E3-561E-F52138234B2F}"/>
              </a:ext>
            </a:extLst>
          </p:cNvPr>
          <p:cNvSpPr txBox="1"/>
          <p:nvPr/>
        </p:nvSpPr>
        <p:spPr>
          <a:xfrm>
            <a:off x="5289392" y="1149392"/>
            <a:ext cx="5105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+mn-ea"/>
              </a:rPr>
              <a:t>initiate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32CE577-A86B-8CD7-67E7-E2102123342B}"/>
              </a:ext>
            </a:extLst>
          </p:cNvPr>
          <p:cNvSpPr txBox="1"/>
          <p:nvPr/>
        </p:nvSpPr>
        <p:spPr>
          <a:xfrm>
            <a:off x="5289392" y="1627064"/>
            <a:ext cx="6599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1</a:t>
            </a:r>
            <a:r>
              <a:rPr kumimoji="1" lang="en-US" altLang="ko-Kore-KR" sz="1400" spc="-40" baseline="30000" dirty="0">
                <a:latin typeface="+mn-ea"/>
              </a:rPr>
              <a:t>st</a:t>
            </a:r>
            <a:r>
              <a:rPr kumimoji="1" lang="en-US" altLang="ko-Kore-KR" sz="1400" spc="-40" dirty="0">
                <a:latin typeface="+mn-ea"/>
              </a:rPr>
              <a:t> Prop.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A86804F-0958-7C54-7BF1-85A545250DBB}"/>
              </a:ext>
            </a:extLst>
          </p:cNvPr>
          <p:cNvSpPr txBox="1"/>
          <p:nvPr/>
        </p:nvSpPr>
        <p:spPr>
          <a:xfrm>
            <a:off x="5289392" y="2080422"/>
            <a:ext cx="6747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2</a:t>
            </a:r>
            <a:r>
              <a:rPr kumimoji="1" lang="en-US" altLang="ko-Kore-KR" sz="1400" spc="-40" baseline="30000" dirty="0">
                <a:latin typeface="+mn-ea"/>
              </a:rPr>
              <a:t>nd</a:t>
            </a:r>
            <a:r>
              <a:rPr kumimoji="1" lang="en-US" altLang="ko-Kore-KR" sz="1400" spc="-40" dirty="0">
                <a:latin typeface="+mn-ea"/>
              </a:rPr>
              <a:t> Prop.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32720EE-DF8E-C33C-F860-EB9EE0E77EBE}"/>
              </a:ext>
            </a:extLst>
          </p:cNvPr>
          <p:cNvSpPr txBox="1"/>
          <p:nvPr/>
        </p:nvSpPr>
        <p:spPr>
          <a:xfrm>
            <a:off x="5289391" y="2572200"/>
            <a:ext cx="6747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3</a:t>
            </a:r>
            <a:r>
              <a:rPr kumimoji="1" lang="en-US" altLang="ko-Kore-KR" sz="1400" spc="-40" baseline="30000" dirty="0">
                <a:latin typeface="+mn-ea"/>
              </a:rPr>
              <a:t>rd</a:t>
            </a:r>
            <a:r>
              <a:rPr kumimoji="1" lang="en-US" altLang="ko-Kore-KR" sz="1400" spc="-40" dirty="0">
                <a:latin typeface="+mn-ea"/>
              </a:rPr>
              <a:t> Prop.</a:t>
            </a:r>
            <a:endParaRPr kumimoji="1" lang="ko-Kore-KR" altLang="en-US" sz="1400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74B3CC14-7214-3BE6-039B-01085FAB45CC}"/>
                  </a:ext>
                </a:extLst>
              </p:cNvPr>
              <p:cNvSpPr txBox="1"/>
              <p:nvPr/>
            </p:nvSpPr>
            <p:spPr>
              <a:xfrm>
                <a:off x="5252633" y="3145331"/>
                <a:ext cx="7115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ko-Kore-KR" sz="1200" b="1" i="1" spc="-4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𝒑𝒂𝒕𝒉</m:t>
                    </m:r>
                    <m:r>
                      <a:rPr kumimoji="1" lang="en-US" altLang="ko-Kore-KR" sz="1200" b="1" i="1" spc="-4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200" b="1" i="1" spc="-4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𝑳𝒊𝒔𝒕𝒊</m:t>
                    </m:r>
                  </m:oMath>
                </a14:m>
                <a:r>
                  <a:rPr kumimoji="1" lang="en-US" altLang="ko-Kore-KR" sz="1200" spc="-40" dirty="0">
                    <a:latin typeface="+mn-ea"/>
                  </a:rPr>
                  <a:t> 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</mc:Choice>
        <mc:Fallback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74B3CC14-7214-3BE6-039B-01085FAB4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33" y="3145331"/>
                <a:ext cx="711541" cy="184666"/>
              </a:xfrm>
              <a:prstGeom prst="rect">
                <a:avLst/>
              </a:prstGeom>
              <a:blipFill>
                <a:blip r:embed="rId14"/>
                <a:stretch>
                  <a:fillRect l="-8772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TextBox 230">
            <a:extLst>
              <a:ext uri="{FF2B5EF4-FFF2-40B4-BE49-F238E27FC236}">
                <a16:creationId xmlns:a16="http://schemas.microsoft.com/office/drawing/2014/main" id="{59DC7A4B-391F-AEE1-C890-D456EFB2664A}"/>
              </a:ext>
            </a:extLst>
          </p:cNvPr>
          <p:cNvSpPr txBox="1"/>
          <p:nvPr/>
        </p:nvSpPr>
        <p:spPr>
          <a:xfrm>
            <a:off x="6142723" y="3128819"/>
            <a:ext cx="2314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  <a:endParaRPr kumimoji="1" lang="ko-Kore-KR" altLang="en-US" sz="1400" spc="-40" dirty="0">
              <a:latin typeface="Cambria Math" panose="02040503050406030204" pitchFamily="18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353DED35-1A97-F25C-E472-ECF1229B8B44}"/>
              </a:ext>
            </a:extLst>
          </p:cNvPr>
          <p:cNvSpPr txBox="1"/>
          <p:nvPr/>
        </p:nvSpPr>
        <p:spPr>
          <a:xfrm>
            <a:off x="6837667" y="3128819"/>
            <a:ext cx="2314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(2)</a:t>
            </a:r>
            <a:endParaRPr kumimoji="1" lang="ko-Kore-KR" altLang="en-US" sz="1400" spc="-40" dirty="0">
              <a:latin typeface="Cambria Math" panose="02040503050406030204" pitchFamily="18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423991E-7518-390C-0BCC-E6208D191EF6}"/>
              </a:ext>
            </a:extLst>
          </p:cNvPr>
          <p:cNvSpPr txBox="1"/>
          <p:nvPr/>
        </p:nvSpPr>
        <p:spPr>
          <a:xfrm>
            <a:off x="7285723" y="3128819"/>
            <a:ext cx="2346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(3)</a:t>
            </a:r>
            <a:endParaRPr kumimoji="1" lang="ko-Kore-KR" altLang="en-US" sz="1400" b="1" spc="-40" dirty="0">
              <a:latin typeface="Cambria Math" panose="02040503050406030204" pitchFamily="18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41DBC22-E38B-EE42-9188-696173DADA9F}"/>
              </a:ext>
            </a:extLst>
          </p:cNvPr>
          <p:cNvSpPr txBox="1"/>
          <p:nvPr/>
        </p:nvSpPr>
        <p:spPr>
          <a:xfrm>
            <a:off x="7880083" y="3128819"/>
            <a:ext cx="2314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  <a:endParaRPr kumimoji="1" lang="ko-Kore-KR" altLang="en-US" sz="1400" spc="-40" dirty="0">
              <a:latin typeface="Cambria Math" panose="02040503050406030204" pitchFamily="18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43EE600-862E-D094-C3A5-2BC33B6A6EBF}"/>
              </a:ext>
            </a:extLst>
          </p:cNvPr>
          <p:cNvSpPr txBox="1"/>
          <p:nvPr/>
        </p:nvSpPr>
        <p:spPr>
          <a:xfrm>
            <a:off x="8602459" y="3128819"/>
            <a:ext cx="2314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(5)</a:t>
            </a:r>
            <a:endParaRPr kumimoji="1" lang="ko-Kore-KR" altLang="en-US" sz="1400" spc="-40" dirty="0">
              <a:latin typeface="Cambria Math" panose="02040503050406030204" pitchFamily="18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0BB27DB-7237-CDAD-EFED-CBFE51A5E94B}"/>
              </a:ext>
            </a:extLst>
          </p:cNvPr>
          <p:cNvSpPr txBox="1"/>
          <p:nvPr/>
        </p:nvSpPr>
        <p:spPr>
          <a:xfrm rot="5400000">
            <a:off x="6250306" y="290736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BFB3477-B931-27F1-9EB2-4AE36476064F}"/>
              </a:ext>
            </a:extLst>
          </p:cNvPr>
          <p:cNvSpPr txBox="1"/>
          <p:nvPr/>
        </p:nvSpPr>
        <p:spPr>
          <a:xfrm rot="5400000">
            <a:off x="6936106" y="290736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0CE2D06-116C-446E-D70A-792BABFB767D}"/>
              </a:ext>
            </a:extLst>
          </p:cNvPr>
          <p:cNvSpPr txBox="1"/>
          <p:nvPr/>
        </p:nvSpPr>
        <p:spPr>
          <a:xfrm rot="5400000">
            <a:off x="7378066" y="290736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33A04D8-5A86-281D-6B9C-BEDC467EBE90}"/>
              </a:ext>
            </a:extLst>
          </p:cNvPr>
          <p:cNvSpPr txBox="1"/>
          <p:nvPr/>
        </p:nvSpPr>
        <p:spPr>
          <a:xfrm rot="5400000">
            <a:off x="7992746" y="290736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AA9F388-D1FD-A1E6-BCF6-EEA967EF91AE}"/>
              </a:ext>
            </a:extLst>
          </p:cNvPr>
          <p:cNvSpPr txBox="1"/>
          <p:nvPr/>
        </p:nvSpPr>
        <p:spPr>
          <a:xfrm rot="5400000">
            <a:off x="8709026" y="290736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3140B34-942C-F70F-6D69-B9D5B6A8DC0C}"/>
              </a:ext>
            </a:extLst>
          </p:cNvPr>
          <p:cNvSpPr txBox="1"/>
          <p:nvPr/>
        </p:nvSpPr>
        <p:spPr>
          <a:xfrm>
            <a:off x="6582736" y="1647633"/>
            <a:ext cx="798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ko-Kore-KR" altLang="en-US" sz="1200" spc="-40" dirty="0">
              <a:latin typeface="Cambria Math" panose="020405030504060302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FBB7F90-7B0F-D06A-64BD-7B87F2A234AB}"/>
              </a:ext>
            </a:extLst>
          </p:cNvPr>
          <p:cNvSpPr txBox="1"/>
          <p:nvPr/>
        </p:nvSpPr>
        <p:spPr>
          <a:xfrm>
            <a:off x="7968242" y="1647633"/>
            <a:ext cx="798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1" lang="ko-Kore-KR" altLang="en-US" sz="1200" spc="-40" dirty="0">
              <a:latin typeface="Cambria Math" panose="02040503050406030204" pitchFamily="18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E3FEBF2-4FBA-53F5-734D-0F5D49734361}"/>
              </a:ext>
            </a:extLst>
          </p:cNvPr>
          <p:cNvSpPr txBox="1"/>
          <p:nvPr/>
        </p:nvSpPr>
        <p:spPr>
          <a:xfrm>
            <a:off x="7539093" y="2143954"/>
            <a:ext cx="2202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2,4</a:t>
            </a:r>
            <a:endParaRPr kumimoji="1" lang="ko-Kore-KR" altLang="en-US" sz="1200" spc="-40" dirty="0">
              <a:latin typeface="Cambria Math" panose="02040503050406030204" pitchFamily="18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E51712F4-DCF0-3C94-74B0-BFFA0FA2955C}"/>
              </a:ext>
            </a:extLst>
          </p:cNvPr>
          <p:cNvSpPr txBox="1"/>
          <p:nvPr/>
        </p:nvSpPr>
        <p:spPr>
          <a:xfrm>
            <a:off x="8294855" y="2126216"/>
            <a:ext cx="2202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kumimoji="1" lang="ko-Kore-KR" altLang="en-US" sz="1200" spc="-40" dirty="0">
              <a:latin typeface="Cambria Math" panose="02040503050406030204" pitchFamily="18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62A00C4-D927-2A2B-8A2D-32AE41FC64A8}"/>
              </a:ext>
            </a:extLst>
          </p:cNvPr>
          <p:cNvSpPr txBox="1"/>
          <p:nvPr/>
        </p:nvSpPr>
        <p:spPr>
          <a:xfrm>
            <a:off x="6576317" y="2129816"/>
            <a:ext cx="798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kumimoji="1" lang="ko-Kore-KR" altLang="en-US" sz="1200" spc="-40" dirty="0">
              <a:latin typeface="Cambria Math" panose="02040503050406030204" pitchFamily="18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2FD3E9B-E6B1-C648-FBD1-E71A8E7DCDFE}"/>
              </a:ext>
            </a:extLst>
          </p:cNvPr>
          <p:cNvSpPr txBox="1"/>
          <p:nvPr/>
        </p:nvSpPr>
        <p:spPr>
          <a:xfrm>
            <a:off x="6226686" y="2601080"/>
            <a:ext cx="798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kumimoji="1" lang="ko-Kore-KR" altLang="en-US" sz="1200" spc="-40" dirty="0">
              <a:latin typeface="Cambria Math" panose="02040503050406030204" pitchFamily="18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5CD4682-50D7-4769-3FB6-EF0E571FFAFF}"/>
              </a:ext>
            </a:extLst>
          </p:cNvPr>
          <p:cNvSpPr txBox="1"/>
          <p:nvPr/>
        </p:nvSpPr>
        <p:spPr>
          <a:xfrm>
            <a:off x="6838940" y="2615853"/>
            <a:ext cx="2058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p-1</a:t>
            </a:r>
            <a:endParaRPr kumimoji="1" lang="ko-Kore-KR" altLang="en-US" sz="1200" spc="-40" dirty="0">
              <a:latin typeface="Cambria Math" panose="02040503050406030204" pitchFamily="18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439E71D-6C60-330C-1808-17C62007BBAE}"/>
              </a:ext>
            </a:extLst>
          </p:cNvPr>
          <p:cNvSpPr txBox="1"/>
          <p:nvPr/>
        </p:nvSpPr>
        <p:spPr>
          <a:xfrm>
            <a:off x="7845520" y="2623656"/>
            <a:ext cx="3396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p+1</a:t>
            </a:r>
            <a:endParaRPr kumimoji="1" lang="ko-Kore-KR" altLang="en-US" sz="1200" spc="-40" dirty="0">
              <a:latin typeface="Cambria Math" panose="02040503050406030204" pitchFamily="18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BA3EDB9-A426-FEDE-7FE3-5124D11866C2}"/>
              </a:ext>
            </a:extLst>
          </p:cNvPr>
          <p:cNvSpPr txBox="1"/>
          <p:nvPr/>
        </p:nvSpPr>
        <p:spPr>
          <a:xfrm>
            <a:off x="8607439" y="2629336"/>
            <a:ext cx="2202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2,5</a:t>
            </a:r>
            <a:endParaRPr kumimoji="1" lang="ko-Kore-KR" altLang="en-US" sz="1200" spc="-40" dirty="0">
              <a:latin typeface="Cambria Math" panose="02040503050406030204" pitchFamily="18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89A787C-1F3A-9AD6-C589-865C6D7263CD}"/>
              </a:ext>
            </a:extLst>
          </p:cNvPr>
          <p:cNvSpPr txBox="1"/>
          <p:nvPr/>
        </p:nvSpPr>
        <p:spPr>
          <a:xfrm>
            <a:off x="7351001" y="2623656"/>
            <a:ext cx="1189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ko-Kore-KR" altLang="en-US" sz="1200" spc="-40" dirty="0">
              <a:latin typeface="Cambria Math" panose="02040503050406030204" pitchFamily="18" charset="0"/>
            </a:endParaRPr>
          </a:p>
        </p:txBody>
      </p:sp>
      <p:cxnSp>
        <p:nvCxnSpPr>
          <p:cNvPr id="255" name="구부러진 연결선[U] 254">
            <a:extLst>
              <a:ext uri="{FF2B5EF4-FFF2-40B4-BE49-F238E27FC236}">
                <a16:creationId xmlns:a16="http://schemas.microsoft.com/office/drawing/2014/main" id="{1458F790-F76F-CECB-92FC-F9DA18B01610}"/>
              </a:ext>
            </a:extLst>
          </p:cNvPr>
          <p:cNvCxnSpPr>
            <a:cxnSpLocks/>
            <a:stCxn id="48" idx="6"/>
            <a:endCxn id="269" idx="0"/>
          </p:cNvCxnSpPr>
          <p:nvPr/>
        </p:nvCxnSpPr>
        <p:spPr>
          <a:xfrm flipH="1">
            <a:off x="7386781" y="1267014"/>
            <a:ext cx="130820" cy="1787024"/>
          </a:xfrm>
          <a:prstGeom prst="curvedConnector4">
            <a:avLst>
              <a:gd name="adj1" fmla="val -399632"/>
              <a:gd name="adj2" fmla="val 46984"/>
            </a:avLst>
          </a:prstGeom>
          <a:ln w="184150" cmpd="sng">
            <a:solidFill>
              <a:schemeClr val="accent5">
                <a:lumMod val="60000"/>
                <a:lumOff val="40000"/>
                <a:alpha val="22329"/>
              </a:schemeClr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C3F9DC0D-54AD-8778-6EBB-818D341DB3B0}"/>
              </a:ext>
            </a:extLst>
          </p:cNvPr>
          <p:cNvSpPr txBox="1"/>
          <p:nvPr/>
        </p:nvSpPr>
        <p:spPr>
          <a:xfrm>
            <a:off x="7327284" y="3054038"/>
            <a:ext cx="1189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kumimoji="1" lang="ko-Kore-KR" altLang="en-US" sz="1200" spc="-4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8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8EFB291-C4CE-8B75-B5F6-35E37D19E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408" y="533793"/>
            <a:ext cx="3272150" cy="26724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36873"/>
            <a:ext cx="85649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Indirect conflict) </a:t>
            </a:r>
            <a:r>
              <a:rPr kumimoji="1" lang="en-US" altLang="ko-Kore-KR" sz="2000" spc="-40" dirty="0">
                <a:latin typeface="+mn-ea"/>
              </a:rPr>
              <a:t>detect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conflict</a:t>
            </a:r>
            <a:r>
              <a:rPr kumimoji="1" lang="en-US" altLang="ko-Kore-KR" sz="20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on each Propagated DP path (Choose path)</a:t>
            </a:r>
            <a:endParaRPr kumimoji="1" lang="ko-Kore-KR" altLang="en-US" sz="2000" spc="-40" dirty="0"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73C98D9-FD46-C8D2-C9DC-67D15E473138}"/>
              </a:ext>
            </a:extLst>
          </p:cNvPr>
          <p:cNvCxnSpPr/>
          <p:nvPr/>
        </p:nvCxnSpPr>
        <p:spPr>
          <a:xfrm>
            <a:off x="10099362" y="5871358"/>
            <a:ext cx="2884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5DC5A7C-1E7B-3E4A-3ED2-80AC349FF2A3}"/>
              </a:ext>
            </a:extLst>
          </p:cNvPr>
          <p:cNvCxnSpPr>
            <a:cxnSpLocks/>
          </p:cNvCxnSpPr>
          <p:nvPr/>
        </p:nvCxnSpPr>
        <p:spPr>
          <a:xfrm flipV="1">
            <a:off x="10099362" y="3962994"/>
            <a:ext cx="0" cy="19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7F40BC1-578E-E098-3628-5C17A4E7AECD}"/>
              </a:ext>
            </a:extLst>
          </p:cNvPr>
          <p:cNvSpPr txBox="1"/>
          <p:nvPr/>
        </p:nvSpPr>
        <p:spPr>
          <a:xfrm>
            <a:off x="9393735" y="3873260"/>
            <a:ext cx="61234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Conflict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Degree 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AB4755-E862-E9E3-6B92-C5FDB36D41CE}"/>
              </a:ext>
            </a:extLst>
          </p:cNvPr>
          <p:cNvSpPr txBox="1"/>
          <p:nvPr/>
        </p:nvSpPr>
        <p:spPr>
          <a:xfrm>
            <a:off x="12419724" y="6161695"/>
            <a:ext cx="9630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+mn-ea"/>
              </a:rPr>
              <a:t>Index of </a:t>
            </a:r>
          </a:p>
          <a:p>
            <a:pPr algn="ctr"/>
            <a:r>
              <a:rPr kumimoji="1" lang="en-US" altLang="ko-Kore-KR" sz="1400" spc="-40" dirty="0">
                <a:latin typeface="+mn-ea"/>
              </a:rPr>
              <a:t>combination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0B58E2BE-777C-A1DD-A183-98C3BCED22B6}"/>
              </a:ext>
            </a:extLst>
          </p:cNvPr>
          <p:cNvCxnSpPr/>
          <p:nvPr/>
        </p:nvCxnSpPr>
        <p:spPr>
          <a:xfrm>
            <a:off x="10352317" y="5790373"/>
            <a:ext cx="0" cy="1706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97412A2-6FEB-E6C9-364D-E81D9D3DFE8C}"/>
              </a:ext>
            </a:extLst>
          </p:cNvPr>
          <p:cNvCxnSpPr/>
          <p:nvPr/>
        </p:nvCxnSpPr>
        <p:spPr>
          <a:xfrm>
            <a:off x="10699027" y="5790373"/>
            <a:ext cx="0" cy="1706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C5888F33-A674-635C-23EB-BE89F2912951}"/>
              </a:ext>
            </a:extLst>
          </p:cNvPr>
          <p:cNvCxnSpPr/>
          <p:nvPr/>
        </p:nvCxnSpPr>
        <p:spPr>
          <a:xfrm>
            <a:off x="11045737" y="5790373"/>
            <a:ext cx="0" cy="1706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D712F6D9-8C7A-6183-0E0D-F4C2C0DFA5EF}"/>
              </a:ext>
            </a:extLst>
          </p:cNvPr>
          <p:cNvCxnSpPr/>
          <p:nvPr/>
        </p:nvCxnSpPr>
        <p:spPr>
          <a:xfrm>
            <a:off x="11444401" y="5786046"/>
            <a:ext cx="0" cy="1706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3A39053A-FAA7-443D-B650-09A05CFF8376}"/>
              </a:ext>
            </a:extLst>
          </p:cNvPr>
          <p:cNvCxnSpPr/>
          <p:nvPr/>
        </p:nvCxnSpPr>
        <p:spPr>
          <a:xfrm>
            <a:off x="11739157" y="5790373"/>
            <a:ext cx="0" cy="1706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8ABCEADD-7D34-3574-E615-AC57B0AC5267}"/>
              </a:ext>
            </a:extLst>
          </p:cNvPr>
          <p:cNvCxnSpPr/>
          <p:nvPr/>
        </p:nvCxnSpPr>
        <p:spPr>
          <a:xfrm>
            <a:off x="12180693" y="5790373"/>
            <a:ext cx="0" cy="1706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61F0E2-3663-30AC-BA94-1F6D2458C8A9}"/>
              </a:ext>
            </a:extLst>
          </p:cNvPr>
          <p:cNvSpPr txBox="1"/>
          <p:nvPr/>
        </p:nvSpPr>
        <p:spPr>
          <a:xfrm>
            <a:off x="10267896" y="6103036"/>
            <a:ext cx="1531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1</a:t>
            </a:r>
            <a:r>
              <a:rPr kumimoji="1" lang="en-US" altLang="ko-Kore-KR" sz="1200" spc="-40" baseline="30000" dirty="0">
                <a:latin typeface="+mn-ea"/>
              </a:rPr>
              <a:t>st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347B8D-E735-EA4B-428C-03F3D086C57F}"/>
              </a:ext>
            </a:extLst>
          </p:cNvPr>
          <p:cNvSpPr txBox="1"/>
          <p:nvPr/>
        </p:nvSpPr>
        <p:spPr>
          <a:xfrm>
            <a:off x="10610796" y="6103036"/>
            <a:ext cx="1948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2</a:t>
            </a:r>
            <a:r>
              <a:rPr kumimoji="1" lang="en-US" altLang="ko-Kore-KR" sz="1200" spc="-40" baseline="30000" dirty="0">
                <a:latin typeface="+mn-ea"/>
              </a:rPr>
              <a:t>nd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4F0627-B218-ABBD-8DF4-1D887C609719}"/>
              </a:ext>
            </a:extLst>
          </p:cNvPr>
          <p:cNvSpPr txBox="1"/>
          <p:nvPr/>
        </p:nvSpPr>
        <p:spPr>
          <a:xfrm>
            <a:off x="10921946" y="6103036"/>
            <a:ext cx="1709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3</a:t>
            </a:r>
            <a:r>
              <a:rPr kumimoji="1" lang="en-US" altLang="ko-Kore-KR" sz="1200" spc="-40" baseline="30000" dirty="0">
                <a:latin typeface="+mn-ea"/>
              </a:rPr>
              <a:t>rd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DBCDBD-ECDA-BBAA-3A6C-6921E7D5438E}"/>
              </a:ext>
            </a:extLst>
          </p:cNvPr>
          <p:cNvSpPr txBox="1"/>
          <p:nvPr/>
        </p:nvSpPr>
        <p:spPr>
          <a:xfrm>
            <a:off x="12132428" y="6103036"/>
            <a:ext cx="19967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N</a:t>
            </a:r>
            <a:r>
              <a:rPr kumimoji="1" lang="en-US" altLang="ko-Kore-KR" sz="1200" spc="-40" baseline="30000" dirty="0">
                <a:latin typeface="+mn-ea"/>
              </a:rPr>
              <a:t>th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6882D9D-6F78-FB21-3D3E-A607BF57F237}"/>
              </a:ext>
            </a:extLst>
          </p:cNvPr>
          <p:cNvSpPr/>
          <p:nvPr/>
        </p:nvSpPr>
        <p:spPr>
          <a:xfrm>
            <a:off x="10312346" y="441505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E8A1212-0950-0803-DE04-1182C56F11E5}"/>
              </a:ext>
            </a:extLst>
          </p:cNvPr>
          <p:cNvSpPr/>
          <p:nvPr/>
        </p:nvSpPr>
        <p:spPr>
          <a:xfrm>
            <a:off x="10653308" y="45738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2F5428F-EC4F-E781-751E-5703305FFC6F}"/>
              </a:ext>
            </a:extLst>
          </p:cNvPr>
          <p:cNvSpPr/>
          <p:nvPr/>
        </p:nvSpPr>
        <p:spPr>
          <a:xfrm>
            <a:off x="10991130" y="42690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0CAE1C2-8E63-5AFD-C464-F7E54277AD69}"/>
              </a:ext>
            </a:extLst>
          </p:cNvPr>
          <p:cNvSpPr/>
          <p:nvPr/>
        </p:nvSpPr>
        <p:spPr>
          <a:xfrm>
            <a:off x="11407688" y="5104416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369B91E-2EEE-5016-2254-9FF0835994B5}"/>
              </a:ext>
            </a:extLst>
          </p:cNvPr>
          <p:cNvSpPr/>
          <p:nvPr/>
        </p:nvSpPr>
        <p:spPr>
          <a:xfrm>
            <a:off x="11713872" y="4868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C341667-5369-0E71-6B47-84507A4DAFD0}"/>
              </a:ext>
            </a:extLst>
          </p:cNvPr>
          <p:cNvSpPr/>
          <p:nvPr/>
        </p:nvSpPr>
        <p:spPr>
          <a:xfrm>
            <a:off x="12157833" y="447708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F901AC-ACFA-8901-EF7A-11030F6B218D}"/>
              </a:ext>
            </a:extLst>
          </p:cNvPr>
          <p:cNvSpPr txBox="1"/>
          <p:nvPr/>
        </p:nvSpPr>
        <p:spPr>
          <a:xfrm>
            <a:off x="11414690" y="6103036"/>
            <a:ext cx="1211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 err="1">
                <a:latin typeface="+mn-ea"/>
              </a:rPr>
              <a:t>i</a:t>
            </a:r>
            <a:r>
              <a:rPr kumimoji="1" lang="en-US" altLang="ko-Kore-KR" sz="1200" spc="-40" baseline="30000" dirty="0" err="1">
                <a:latin typeface="+mn-ea"/>
              </a:rPr>
              <a:t>th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504B32-C912-4623-C5DD-68F78EF5E817}"/>
              </a:ext>
            </a:extLst>
          </p:cNvPr>
          <p:cNvSpPr txBox="1"/>
          <p:nvPr/>
        </p:nvSpPr>
        <p:spPr>
          <a:xfrm>
            <a:off x="11194349" y="6007995"/>
            <a:ext cx="1279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…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0B2AB7-2EC6-2133-6C05-18FE16D13724}"/>
              </a:ext>
            </a:extLst>
          </p:cNvPr>
          <p:cNvSpPr txBox="1"/>
          <p:nvPr/>
        </p:nvSpPr>
        <p:spPr>
          <a:xfrm>
            <a:off x="11685623" y="6103036"/>
            <a:ext cx="3032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i+1</a:t>
            </a:r>
            <a:r>
              <a:rPr kumimoji="1" lang="en-US" altLang="ko-Kore-KR" sz="1200" spc="-40" baseline="30000" dirty="0">
                <a:latin typeface="+mn-ea"/>
              </a:rPr>
              <a:t>th</a:t>
            </a:r>
            <a:endParaRPr kumimoji="1" lang="ko-Kore-KR" altLang="en-US" sz="1200" spc="-40" dirty="0">
              <a:latin typeface="+mn-ea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17EF568F-85F7-F023-BCEE-FDB151CBE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614" y="4088703"/>
            <a:ext cx="3259699" cy="2235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" name="아래쪽 화살표[D] 70">
            <a:extLst>
              <a:ext uri="{FF2B5EF4-FFF2-40B4-BE49-F238E27FC236}">
                <a16:creationId xmlns:a16="http://schemas.microsoft.com/office/drawing/2014/main" id="{51ECD715-C9CD-C2FE-7A97-78D0291AD18F}"/>
              </a:ext>
            </a:extLst>
          </p:cNvPr>
          <p:cNvSpPr/>
          <p:nvPr/>
        </p:nvSpPr>
        <p:spPr>
          <a:xfrm>
            <a:off x="7008963" y="2416629"/>
            <a:ext cx="612347" cy="145663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F3B898-3A83-654D-83EF-BC5FA99A9F71}"/>
              </a:ext>
            </a:extLst>
          </p:cNvPr>
          <p:cNvSpPr txBox="1"/>
          <p:nvPr/>
        </p:nvSpPr>
        <p:spPr>
          <a:xfrm>
            <a:off x="7041212" y="5150135"/>
            <a:ext cx="5235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b="1" spc="-40" dirty="0">
                <a:solidFill>
                  <a:srgbClr val="C00000"/>
                </a:solidFill>
                <a:latin typeface="+mn-ea"/>
              </a:rPr>
              <a:t>optimal</a:t>
            </a:r>
            <a:endParaRPr kumimoji="1" lang="ko-Kore-KR" altLang="en-US" sz="1200" b="1" spc="-40" dirty="0">
              <a:solidFill>
                <a:srgbClr val="C0000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F7493E4-AD78-2C2B-B387-B711963C11DB}"/>
                  </a:ext>
                </a:extLst>
              </p:cNvPr>
              <p:cNvSpPr txBox="1"/>
              <p:nvPr/>
            </p:nvSpPr>
            <p:spPr>
              <a:xfrm>
                <a:off x="1047402" y="5104805"/>
                <a:ext cx="5015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i="1" spc="-40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kumimoji="1" lang="en-US" altLang="ko-Kore-KR" sz="1200" i="1" spc="-40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F7493E4-AD78-2C2B-B387-B711963C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02" y="5104805"/>
                <a:ext cx="501548" cy="184666"/>
              </a:xfrm>
              <a:prstGeom prst="rect">
                <a:avLst/>
              </a:prstGeom>
              <a:blipFill>
                <a:blip r:embed="rId5"/>
                <a:stretch>
                  <a:fillRect l="-5000" r="-12500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E009A4-896F-FDB4-59E7-9F138A237A84}"/>
                  </a:ext>
                </a:extLst>
              </p:cNvPr>
              <p:cNvSpPr txBox="1"/>
              <p:nvPr/>
            </p:nvSpPr>
            <p:spPr>
              <a:xfrm>
                <a:off x="1639872" y="4919963"/>
                <a:ext cx="1055161" cy="519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2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sz="1200" b="0" i="1" spc="-40" baseline="30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E009A4-896F-FDB4-59E7-9F138A23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72" y="4919963"/>
                <a:ext cx="1055161" cy="519309"/>
              </a:xfrm>
              <a:prstGeom prst="rect">
                <a:avLst/>
              </a:prstGeom>
              <a:blipFill>
                <a:blip r:embed="rId6"/>
                <a:stretch>
                  <a:fillRect l="-27381" t="-111905" r="-3571" b="-173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5D5D90-7C61-2C45-AC70-2111FAAC0D4D}"/>
                  </a:ext>
                </a:extLst>
              </p:cNvPr>
              <p:cNvSpPr txBox="1"/>
              <p:nvPr/>
            </p:nvSpPr>
            <p:spPr>
              <a:xfrm>
                <a:off x="283125" y="4099089"/>
                <a:ext cx="3560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5D5D90-7C61-2C45-AC70-2111FAAC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25" y="4099089"/>
                <a:ext cx="356060" cy="215444"/>
              </a:xfrm>
              <a:prstGeom prst="rect">
                <a:avLst/>
              </a:prstGeom>
              <a:blipFill>
                <a:blip r:embed="rId7"/>
                <a:stretch>
                  <a:fillRect l="-10345" r="-6897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DC4595-7939-8F4D-EC17-01CCBFE08D81}"/>
                  </a:ext>
                </a:extLst>
              </p:cNvPr>
              <p:cNvSpPr txBox="1"/>
              <p:nvPr/>
            </p:nvSpPr>
            <p:spPr>
              <a:xfrm>
                <a:off x="950936" y="4100334"/>
                <a:ext cx="22515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𝐶𝑜𝑛𝑓𝑙𝑖𝑐𝑡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DC4595-7939-8F4D-EC17-01CCBFE08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36" y="4100334"/>
                <a:ext cx="2251514" cy="215444"/>
              </a:xfrm>
              <a:prstGeom prst="rect">
                <a:avLst/>
              </a:prstGeom>
              <a:blipFill>
                <a:blip r:embed="rId8"/>
                <a:stretch>
                  <a:fillRect l="-1676" t="-5882" r="-1676" b="-4705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AEC310-0E03-DEC1-C59D-AE272689C0D7}"/>
                  </a:ext>
                </a:extLst>
              </p:cNvPr>
              <p:cNvSpPr txBox="1"/>
              <p:nvPr/>
            </p:nvSpPr>
            <p:spPr>
              <a:xfrm>
                <a:off x="283125" y="4531388"/>
                <a:ext cx="532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AEC310-0E03-DEC1-C59D-AE272689C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25" y="4531388"/>
                <a:ext cx="532646" cy="215444"/>
              </a:xfrm>
              <a:prstGeom prst="rect">
                <a:avLst/>
              </a:prstGeom>
              <a:blipFill>
                <a:blip r:embed="rId9"/>
                <a:stretch>
                  <a:fillRect l="-6977" r="-4651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61BC8B2-9B38-948A-984D-E79ED40D2337}"/>
                  </a:ext>
                </a:extLst>
              </p:cNvPr>
              <p:cNvSpPr txBox="1"/>
              <p:nvPr/>
            </p:nvSpPr>
            <p:spPr>
              <a:xfrm>
                <a:off x="990602" y="4375676"/>
                <a:ext cx="2456506" cy="540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kumimoji="1" lang="en-US" altLang="ko-Kore-KR" sz="1200" b="1" i="1" spc="-4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kumimoji="1" lang="en-US" altLang="ko-Kore-KR" sz="1200" b="1" i="1" spc="-4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sz="1200" b="1" i="1" spc="-40" smtClean="0">
                              <a:latin typeface="Cambria Math" panose="02040503050406030204" pitchFamily="18" charset="0"/>
                            </a:rPr>
                            <m:t>(  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𝑇𝑃𝑖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200" spc="-40" dirty="0">
                              <a:latin typeface="+mn-ea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ko-Kore-KR" sz="1200" b="0" i="0" spc="-40" dirty="0" smtClean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ko-Kore-KR" sz="1200" i="0" spc="-40" dirty="0" smtClean="0">
                              <a:latin typeface="+mn-ea"/>
                            </a:rPr>
                            <m:t>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200" i="0" spc="-40" dirty="0" smtClean="0">
                              <a:latin typeface="+mn-ea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200" b="0" i="0" spc="-40" dirty="0" smtClean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ko-Kore-KR" sz="1200" spc="-40" dirty="0" smtClean="0">
                              <a:latin typeface="+mn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61BC8B2-9B38-948A-984D-E79ED40D2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2" y="4375676"/>
                <a:ext cx="2456506" cy="540212"/>
              </a:xfrm>
              <a:prstGeom prst="rect">
                <a:avLst/>
              </a:prstGeom>
              <a:blipFill>
                <a:blip r:embed="rId10"/>
                <a:stretch>
                  <a:fillRect l="-5670" t="-109302" r="-1546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06D1DCFA-C55E-5258-CDDE-8771AE93F17F}"/>
              </a:ext>
            </a:extLst>
          </p:cNvPr>
          <p:cNvSpPr txBox="1"/>
          <p:nvPr/>
        </p:nvSpPr>
        <p:spPr>
          <a:xfrm>
            <a:off x="4222441" y="4487983"/>
            <a:ext cx="3259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pc="-40" dirty="0">
                <a:latin typeface="+mn-ea"/>
              </a:rPr>
              <a:t>(1)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3A707A-52CA-B538-7C0D-3D5B47C28B50}"/>
              </a:ext>
            </a:extLst>
          </p:cNvPr>
          <p:cNvSpPr txBox="1"/>
          <p:nvPr/>
        </p:nvSpPr>
        <p:spPr>
          <a:xfrm>
            <a:off x="639185" y="3706584"/>
            <a:ext cx="25590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i="1" spc="-40" dirty="0">
                <a:latin typeface="+mn-ea"/>
              </a:rPr>
              <a:t>DP path conflict calculation</a:t>
            </a:r>
            <a:endParaRPr kumimoji="1" lang="ko-Kore-KR" altLang="en-US" sz="1600" b="1" i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D52DF07-8A0B-AF2B-E3F5-46D912A39196}"/>
                  </a:ext>
                </a:extLst>
              </p:cNvPr>
              <p:cNvSpPr txBox="1"/>
              <p:nvPr/>
            </p:nvSpPr>
            <p:spPr>
              <a:xfrm>
                <a:off x="250718" y="905161"/>
                <a:ext cx="4064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𝑓𝑖𝑛𝑑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D52DF07-8A0B-AF2B-E3F5-46D912A3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18" y="905161"/>
                <a:ext cx="406458" cy="215444"/>
              </a:xfrm>
              <a:prstGeom prst="rect">
                <a:avLst/>
              </a:prstGeom>
              <a:blipFill>
                <a:blip r:embed="rId11"/>
                <a:stretch>
                  <a:fillRect l="-12121" r="-1212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0AB609E-F065-1623-1025-09A2007DA66B}"/>
                  </a:ext>
                </a:extLst>
              </p:cNvPr>
              <p:cNvSpPr txBox="1"/>
              <p:nvPr/>
            </p:nvSpPr>
            <p:spPr>
              <a:xfrm>
                <a:off x="833069" y="906406"/>
                <a:ext cx="29726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1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𝒑𝒂𝒕𝒉</m:t>
                      </m:r>
                      <m:r>
                        <a:rPr kumimoji="1" lang="en-US" altLang="ko-Kore-KR" sz="1400" b="1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1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𝑳𝒊𝒔𝒕𝒊</m:t>
                      </m:r>
                      <m:r>
                        <a:rPr kumimoji="1" lang="en-US" altLang="ko-Kore-KR" sz="1400" b="1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𝑖𝑛𝑖𝑡𝑖𝑎𝑡𝑒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𝐷𝑃𝑖</m:t>
                      </m:r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0AB609E-F065-1623-1025-09A2007DA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69" y="906406"/>
                <a:ext cx="2972672" cy="215444"/>
              </a:xfrm>
              <a:prstGeom prst="rect">
                <a:avLst/>
              </a:prstGeom>
              <a:blipFill>
                <a:blip r:embed="rId12"/>
                <a:stretch>
                  <a:fillRect l="-1277" t="-5556" r="-1277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CDD60A86-5E15-57AB-B2AE-948DE56F237B}"/>
              </a:ext>
            </a:extLst>
          </p:cNvPr>
          <p:cNvSpPr txBox="1"/>
          <p:nvPr/>
        </p:nvSpPr>
        <p:spPr>
          <a:xfrm>
            <a:off x="639185" y="512656"/>
            <a:ext cx="430432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i="1" spc="-40" dirty="0">
                <a:latin typeface="+mn-ea"/>
              </a:rPr>
              <a:t>DP path search algorithm (Recursive function)</a:t>
            </a:r>
            <a:endParaRPr kumimoji="1" lang="ko-Kore-KR" altLang="en-US" sz="1600" b="1" i="1" spc="-4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A0FB09-D47B-A7AB-5C43-24A7C9D66A51}"/>
              </a:ext>
            </a:extLst>
          </p:cNvPr>
          <p:cNvSpPr txBox="1"/>
          <p:nvPr/>
        </p:nvSpPr>
        <p:spPr>
          <a:xfrm>
            <a:off x="1392831" y="1743295"/>
            <a:ext cx="2712387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PM List = </a:t>
            </a:r>
            <a:r>
              <a:rPr kumimoji="1" lang="en-US" altLang="ko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related PM candidates</a:t>
            </a:r>
            <a:endParaRPr kumimoji="1" lang="en-US" altLang="ko-Kore-KR" sz="1400" i="1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path matrix list: </a:t>
            </a:r>
          </a:p>
          <a:p>
            <a:pPr lvl="1"/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Path</a:t>
            </a:r>
            <a:r>
              <a:rPr kumimoji="1" lang="en-US" altLang="ko-Kore-KR" sz="1400" i="1" spc="-4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k+1</a:t>
            </a:r>
            <a:r>
              <a:rPr kumimoji="1" lang="en-US" altLang="ko-Kore-KR" sz="1400" i="1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Path</a:t>
            </a:r>
            <a:r>
              <a:rPr kumimoji="1" lang="en-US" altLang="ko-Kore-KR" sz="1400" i="1" spc="-4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kumimoji="1" lang="en-US" altLang="ko-Kore-KR" sz="1400" i="1" spc="-4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ko-KR" altLang="en-US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PM</a:t>
            </a:r>
          </a:p>
          <a:p>
            <a:pPr lvl="1"/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Path</a:t>
            </a:r>
            <a:r>
              <a:rPr kumimoji="1" lang="en-US" altLang="ko-Kore-KR" sz="1400" i="1" spc="-4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k+1</a:t>
            </a:r>
            <a:r>
              <a:rPr kumimoji="1" lang="en-US" altLang="ko-Kore-KR" sz="1400" i="1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j 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= sign(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Path</a:t>
            </a:r>
            <a:r>
              <a:rPr kumimoji="1" lang="en-US" altLang="ko-Kore-KR" sz="1400" i="1" spc="-4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kumimoji="1" lang="en-US" altLang="ko-Kore-KR" sz="1400" i="1" spc="-4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kumimoji="1" lang="en-US" altLang="ko-Kore-KR" sz="1400" i="1" spc="-4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Path </a:t>
            </a:r>
            <a:r>
              <a:rPr kumimoji="1" lang="en-US" altLang="ko-KR" sz="1400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List.append</a:t>
            </a:r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Path</a:t>
            </a:r>
            <a:r>
              <a:rPr kumimoji="1" lang="en-US" altLang="ko-Kore-KR" sz="1400" i="1" spc="-4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k+1</a:t>
            </a:r>
            <a:r>
              <a:rPr kumimoji="1" lang="en-US" altLang="ko-Kore-KR" sz="1400" i="1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)</a:t>
            </a:r>
          </a:p>
          <a:p>
            <a:pPr lvl="1"/>
            <a:r>
              <a:rPr kumimoji="1" lang="en-US" altLang="ko-Kore-KR" sz="1400" b="1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path Searching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(Path</a:t>
            </a:r>
            <a:r>
              <a:rPr kumimoji="1" lang="en-US" altLang="ko-Kore-KR" sz="1400" i="1" spc="-4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k+1</a:t>
            </a:r>
            <a:r>
              <a:rPr kumimoji="1" lang="en-US" altLang="ko-Kore-KR" sz="1400" i="1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, k +1)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873155-B40E-31E7-C433-3A146C4F1C73}"/>
              </a:ext>
            </a:extLst>
          </p:cNvPr>
          <p:cNvSpPr txBox="1"/>
          <p:nvPr/>
        </p:nvSpPr>
        <p:spPr>
          <a:xfrm>
            <a:off x="833069" y="1221289"/>
            <a:ext cx="32721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 </a:t>
            </a:r>
            <a:r>
              <a:rPr kumimoji="1" lang="en-US" altLang="ko-Kore-KR" sz="1400" b="1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path Searching 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(path</a:t>
            </a:r>
            <a:r>
              <a:rPr kumimoji="1" lang="en-US" altLang="ko-Kore-KR" sz="1400" i="1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, k)</a:t>
            </a:r>
            <a:endParaRPr kumimoji="1" lang="ko-Kore-KR" altLang="en-US" sz="1400" spc="-40" dirty="0">
              <a:latin typeface="Cambria Math" panose="020405030504060302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CE21DB-8FE0-59B5-5018-CBDEB1BD05D1}"/>
              </a:ext>
            </a:extLst>
          </p:cNvPr>
          <p:cNvSpPr txBox="1"/>
          <p:nvPr/>
        </p:nvSpPr>
        <p:spPr>
          <a:xfrm>
            <a:off x="1198971" y="1478243"/>
            <a:ext cx="6107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If k &lt; K :</a:t>
            </a:r>
            <a:endParaRPr kumimoji="1" lang="ko-Kore-KR" altLang="en-US" sz="1400" spc="-40" dirty="0">
              <a:latin typeface="Cambria Math" panose="020405030504060302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76C14A-2DCC-0DD0-B1DB-AC79C966765F}"/>
              </a:ext>
            </a:extLst>
          </p:cNvPr>
          <p:cNvSpPr txBox="1"/>
          <p:nvPr/>
        </p:nvSpPr>
        <p:spPr>
          <a:xfrm>
            <a:off x="1198971" y="3048022"/>
            <a:ext cx="143667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Else:</a:t>
            </a:r>
          </a:p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Return path </a:t>
            </a:r>
            <a:r>
              <a:rPr kumimoji="1" lang="en-US" altLang="ko-Kore-KR" sz="1400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List</a:t>
            </a:r>
            <a:r>
              <a:rPr kumimoji="1" lang="en-US" altLang="ko-Kore-KR" sz="1400" spc="-4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kumimoji="1" lang="ko-Kore-KR" altLang="en-US" sz="1400" spc="-4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890FB0-B026-C5F7-E8AC-82ED5B70C0BE}"/>
                  </a:ext>
                </a:extLst>
              </p:cNvPr>
              <p:cNvSpPr txBox="1"/>
              <p:nvPr/>
            </p:nvSpPr>
            <p:spPr>
              <a:xfrm>
                <a:off x="975116" y="5623822"/>
                <a:ext cx="53283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i="1" spc="-4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𝑎𝑡h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890FB0-B026-C5F7-E8AC-82ED5B70C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16" y="5623822"/>
                <a:ext cx="532838" cy="184666"/>
              </a:xfrm>
              <a:prstGeom prst="rect">
                <a:avLst/>
              </a:prstGeom>
              <a:blipFill>
                <a:blip r:embed="rId13"/>
                <a:stretch>
                  <a:fillRect l="-6977" r="-2326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2046A84-3BF4-C41C-729A-61DBAF7C1837}"/>
                  </a:ext>
                </a:extLst>
              </p:cNvPr>
              <p:cNvSpPr txBox="1"/>
              <p:nvPr/>
            </p:nvSpPr>
            <p:spPr>
              <a:xfrm>
                <a:off x="1579247" y="5456501"/>
                <a:ext cx="1306896" cy="519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𝐿𝑖𝑠𝑡𝑖𝑙</m:t>
                          </m:r>
                        </m:e>
                      </m:nary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𝑡𝑖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2046A84-3BF4-C41C-729A-61DBAF7C1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247" y="5456501"/>
                <a:ext cx="1306896" cy="519309"/>
              </a:xfrm>
              <a:prstGeom prst="rect">
                <a:avLst/>
              </a:prstGeom>
              <a:blipFill>
                <a:blip r:embed="rId14"/>
                <a:stretch>
                  <a:fillRect l="-39423" t="-111905" r="-1923" b="-173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4366A6A-61A6-B72E-0F96-7550F7F00261}"/>
                  </a:ext>
                </a:extLst>
              </p:cNvPr>
              <p:cNvSpPr txBox="1"/>
              <p:nvPr/>
            </p:nvSpPr>
            <p:spPr>
              <a:xfrm>
                <a:off x="920701" y="6075521"/>
                <a:ext cx="1224566" cy="527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𝑝𝑎𝑡h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𝑙𝑖𝑠𝑡𝑖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</a:rPr>
                            <m:t>𝑖𝑙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sz="16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4366A6A-61A6-B72E-0F96-7550F7F00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01" y="6075521"/>
                <a:ext cx="1224566" cy="527388"/>
              </a:xfrm>
              <a:prstGeom prst="rect">
                <a:avLst/>
              </a:prstGeom>
              <a:blipFill>
                <a:blip r:embed="rId15"/>
                <a:stretch>
                  <a:fillRect l="-21649" t="-109524" r="-2062" b="-1761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BF6DFAC-CEA0-6DA8-76A3-654EBDD6CC3D}"/>
                  </a:ext>
                </a:extLst>
              </p:cNvPr>
              <p:cNvSpPr txBox="1"/>
              <p:nvPr/>
            </p:nvSpPr>
            <p:spPr>
              <a:xfrm>
                <a:off x="351349" y="6229730"/>
                <a:ext cx="3024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BF6DFAC-CEA0-6DA8-76A3-654EBDD6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49" y="6229730"/>
                <a:ext cx="302455" cy="215444"/>
              </a:xfrm>
              <a:prstGeom prst="rect">
                <a:avLst/>
              </a:prstGeom>
              <a:blipFill>
                <a:blip r:embed="rId16"/>
                <a:stretch>
                  <a:fillRect l="-4000" b="-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B75331-70C5-19C4-8F96-A05DD887C659}"/>
                  </a:ext>
                </a:extLst>
              </p:cNvPr>
              <p:cNvSpPr txBox="1"/>
              <p:nvPr/>
            </p:nvSpPr>
            <p:spPr>
              <a:xfrm>
                <a:off x="2261555" y="6231874"/>
                <a:ext cx="6138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m:rPr>
                          <m:nor/>
                        </m:rPr>
                        <a:rPr lang="ko-Kore-KR" altLang="en-US" sz="1200"/>
                        <m:t>∈</m:t>
                      </m:r>
                      <m:r>
                        <a:rPr lang="en-US" altLang="ko-Kore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200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2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B75331-70C5-19C4-8F96-A05DD887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55" y="6231874"/>
                <a:ext cx="613886" cy="184666"/>
              </a:xfrm>
              <a:prstGeom prst="rect">
                <a:avLst/>
              </a:prstGeom>
              <a:blipFill>
                <a:blip r:embed="rId17"/>
                <a:stretch>
                  <a:fillRect l="-2041" r="-4082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9DA1736E-FE7B-FDC9-E864-BD87C3877D39}"/>
              </a:ext>
            </a:extLst>
          </p:cNvPr>
          <p:cNvSpPr txBox="1"/>
          <p:nvPr/>
        </p:nvSpPr>
        <p:spPr>
          <a:xfrm>
            <a:off x="2160096" y="6301838"/>
            <a:ext cx="3494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,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AFB575-77F4-690B-FE18-CA39B4105B33}"/>
              </a:ext>
            </a:extLst>
          </p:cNvPr>
          <p:cNvSpPr txBox="1"/>
          <p:nvPr/>
        </p:nvSpPr>
        <p:spPr>
          <a:xfrm>
            <a:off x="4222441" y="5058755"/>
            <a:ext cx="3259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pc="-40" dirty="0">
                <a:latin typeface="+mn-ea"/>
              </a:rPr>
              <a:t>(</a:t>
            </a:r>
            <a:r>
              <a:rPr kumimoji="1" lang="en-US" altLang="ko-KR" spc="-40" dirty="0">
                <a:latin typeface="+mn-ea"/>
              </a:rPr>
              <a:t>2</a:t>
            </a:r>
            <a:r>
              <a:rPr kumimoji="1" lang="en-US" altLang="en-US" spc="-40" dirty="0">
                <a:latin typeface="+mn-ea"/>
              </a:rPr>
              <a:t>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9AD78E-4048-DCD8-D004-0CBD1421985A}"/>
              </a:ext>
            </a:extLst>
          </p:cNvPr>
          <p:cNvSpPr txBox="1"/>
          <p:nvPr/>
        </p:nvSpPr>
        <p:spPr>
          <a:xfrm>
            <a:off x="4222441" y="5612055"/>
            <a:ext cx="3259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pc="-40" dirty="0">
                <a:latin typeface="+mn-ea"/>
              </a:rPr>
              <a:t>(</a:t>
            </a:r>
            <a:r>
              <a:rPr kumimoji="1" lang="en-US" altLang="ko-KR" spc="-40" dirty="0">
                <a:latin typeface="+mn-ea"/>
              </a:rPr>
              <a:t>3</a:t>
            </a:r>
            <a:r>
              <a:rPr kumimoji="1" lang="en-US" altLang="en-US" spc="-40" dirty="0">
                <a:latin typeface="+mn-ea"/>
              </a:rPr>
              <a:t>)</a:t>
            </a:r>
          </a:p>
        </p:txBody>
      </p:sp>
      <p:cxnSp>
        <p:nvCxnSpPr>
          <p:cNvPr id="93" name="직선 연결선 58">
            <a:extLst>
              <a:ext uri="{FF2B5EF4-FFF2-40B4-BE49-F238E27FC236}">
                <a16:creationId xmlns:a16="http://schemas.microsoft.com/office/drawing/2014/main" id="{8DDE8445-77D3-06EB-3690-7611FF307B95}"/>
              </a:ext>
            </a:extLst>
          </p:cNvPr>
          <p:cNvCxnSpPr>
            <a:cxnSpLocks/>
          </p:cNvCxnSpPr>
          <p:nvPr/>
        </p:nvCxnSpPr>
        <p:spPr>
          <a:xfrm>
            <a:off x="0" y="3584055"/>
            <a:ext cx="494350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3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986A7BE-9A6E-45CC-631C-3CF058B99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60754"/>
              </p:ext>
            </p:extLst>
          </p:nvPr>
        </p:nvGraphicFramePr>
        <p:xfrm>
          <a:off x="139118" y="1021929"/>
          <a:ext cx="5568529" cy="176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94">
                  <a:extLst>
                    <a:ext uri="{9D8B030D-6E8A-4147-A177-3AD203B41FA5}">
                      <a16:colId xmlns:a16="http://schemas.microsoft.com/office/drawing/2014/main" val="3057303932"/>
                    </a:ext>
                  </a:extLst>
                </a:gridCol>
                <a:gridCol w="726263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1398729796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733634702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1061057481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2293062798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478357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78357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9141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Options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Design 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84076"/>
                  </a:ext>
                </a:extLst>
              </a:tr>
              <a:tr h="291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FR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options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954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954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954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954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0F718DD-3A70-956F-CF33-F8250DFAC48C}"/>
              </a:ext>
            </a:extLst>
          </p:cNvPr>
          <p:cNvGraphicFramePr>
            <a:graphicFrameLocks noGrp="1"/>
          </p:cNvGraphicFramePr>
          <p:nvPr/>
        </p:nvGraphicFramePr>
        <p:xfrm>
          <a:off x="80124" y="5007484"/>
          <a:ext cx="4277104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20">
                  <a:extLst>
                    <a:ext uri="{9D8B030D-6E8A-4147-A177-3AD203B41FA5}">
                      <a16:colId xmlns:a16="http://schemas.microsoft.com/office/drawing/2014/main" val="36264959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11793971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18488224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42127028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659055486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02854499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93738673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037073023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009754686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10924842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4979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D4079FF-47E6-C5EC-FF39-4FD26BEF091A}"/>
              </a:ext>
            </a:extLst>
          </p:cNvPr>
          <p:cNvGraphicFramePr>
            <a:graphicFrameLocks noGrp="1"/>
          </p:cNvGraphicFramePr>
          <p:nvPr/>
        </p:nvGraphicFramePr>
        <p:xfrm>
          <a:off x="80123" y="5302948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D2E2D-E50D-5F34-FC84-8A99D89FE6C0}"/>
              </a:ext>
            </a:extLst>
          </p:cNvPr>
          <p:cNvGraphicFramePr>
            <a:graphicFrameLocks noGrp="1"/>
          </p:cNvGraphicFramePr>
          <p:nvPr/>
        </p:nvGraphicFramePr>
        <p:xfrm>
          <a:off x="80123" y="5746144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5F7A14-6A68-9B12-7081-CF3D81E9691C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5007484"/>
          <a:ext cx="4277104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20">
                  <a:extLst>
                    <a:ext uri="{9D8B030D-6E8A-4147-A177-3AD203B41FA5}">
                      <a16:colId xmlns:a16="http://schemas.microsoft.com/office/drawing/2014/main" val="36264959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11793971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18488224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42127028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659055486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02854499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93738673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037073023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009754686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10924842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4979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828BE0F-531A-DFCA-A882-A0A9242CA117}"/>
              </a:ext>
            </a:extLst>
          </p:cNvPr>
          <p:cNvGraphicFramePr>
            <a:graphicFrameLocks noGrp="1"/>
          </p:cNvGraphicFramePr>
          <p:nvPr/>
        </p:nvGraphicFramePr>
        <p:xfrm>
          <a:off x="4571999" y="5302948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C24A609-2E1C-EE4C-323A-059BF1E2BF8A}"/>
              </a:ext>
            </a:extLst>
          </p:cNvPr>
          <p:cNvGraphicFramePr>
            <a:graphicFrameLocks noGrp="1"/>
          </p:cNvGraphicFramePr>
          <p:nvPr/>
        </p:nvGraphicFramePr>
        <p:xfrm>
          <a:off x="4571998" y="5746144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BEA9149-D3AA-D92A-8936-CDFA2AD1A938}"/>
              </a:ext>
            </a:extLst>
          </p:cNvPr>
          <p:cNvGraphicFramePr>
            <a:graphicFrameLocks noGrp="1"/>
          </p:cNvGraphicFramePr>
          <p:nvPr/>
        </p:nvGraphicFramePr>
        <p:xfrm>
          <a:off x="80124" y="3256839"/>
          <a:ext cx="4277104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20">
                  <a:extLst>
                    <a:ext uri="{9D8B030D-6E8A-4147-A177-3AD203B41FA5}">
                      <a16:colId xmlns:a16="http://schemas.microsoft.com/office/drawing/2014/main" val="36264959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11793971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18488224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42127028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659055486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02854499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93738673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037073023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009754686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10924842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4979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A405D7F-18CD-D39B-53C3-A18B38F27E74}"/>
              </a:ext>
            </a:extLst>
          </p:cNvPr>
          <p:cNvGraphicFramePr>
            <a:graphicFrameLocks noGrp="1"/>
          </p:cNvGraphicFramePr>
          <p:nvPr/>
        </p:nvGraphicFramePr>
        <p:xfrm>
          <a:off x="80123" y="3552303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0B92306-076D-FC0F-C3B3-3828DBD344CE}"/>
              </a:ext>
            </a:extLst>
          </p:cNvPr>
          <p:cNvGraphicFramePr>
            <a:graphicFrameLocks noGrp="1"/>
          </p:cNvGraphicFramePr>
          <p:nvPr/>
        </p:nvGraphicFramePr>
        <p:xfrm>
          <a:off x="80123" y="3995499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405C319-6B5F-AFC1-491B-C6EA705CA74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256839"/>
          <a:ext cx="4277104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20">
                  <a:extLst>
                    <a:ext uri="{9D8B030D-6E8A-4147-A177-3AD203B41FA5}">
                      <a16:colId xmlns:a16="http://schemas.microsoft.com/office/drawing/2014/main" val="36264959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11793971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18488224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42127028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659055486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02854499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93738673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037073023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009754686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10924842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4979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223BC6B-A3A1-074E-EE7C-6404211FB39F}"/>
              </a:ext>
            </a:extLst>
          </p:cNvPr>
          <p:cNvGraphicFramePr>
            <a:graphicFrameLocks noGrp="1"/>
          </p:cNvGraphicFramePr>
          <p:nvPr/>
        </p:nvGraphicFramePr>
        <p:xfrm>
          <a:off x="4571999" y="3552303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0AA39F-0A8D-8CCB-9BC1-15A2FF7A68DC}"/>
              </a:ext>
            </a:extLst>
          </p:cNvPr>
          <p:cNvGraphicFramePr>
            <a:graphicFrameLocks noGrp="1"/>
          </p:cNvGraphicFramePr>
          <p:nvPr/>
        </p:nvGraphicFramePr>
        <p:xfrm>
          <a:off x="4571998" y="3995499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A2803CC-8F53-DE20-C209-C240A1A4009C}"/>
              </a:ext>
            </a:extLst>
          </p:cNvPr>
          <p:cNvCxnSpPr>
            <a:cxnSpLocks/>
          </p:cNvCxnSpPr>
          <p:nvPr/>
        </p:nvCxnSpPr>
        <p:spPr>
          <a:xfrm>
            <a:off x="0" y="4823791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986A2FA-D44A-CFBF-7C00-E45FCCDF231A}"/>
              </a:ext>
            </a:extLst>
          </p:cNvPr>
          <p:cNvCxnSpPr>
            <a:cxnSpLocks/>
          </p:cNvCxnSpPr>
          <p:nvPr/>
        </p:nvCxnSpPr>
        <p:spPr>
          <a:xfrm>
            <a:off x="0" y="3104147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2382565-56FC-6D17-09AD-CB2E8667C33E}"/>
              </a:ext>
            </a:extLst>
          </p:cNvPr>
          <p:cNvCxnSpPr>
            <a:cxnSpLocks/>
          </p:cNvCxnSpPr>
          <p:nvPr/>
        </p:nvCxnSpPr>
        <p:spPr>
          <a:xfrm>
            <a:off x="4452730" y="3104147"/>
            <a:ext cx="0" cy="35217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602CEC0-8E65-9387-1AAA-A8077B7C6789}"/>
              </a:ext>
            </a:extLst>
          </p:cNvPr>
          <p:cNvSpPr txBox="1"/>
          <p:nvPr/>
        </p:nvSpPr>
        <p:spPr>
          <a:xfrm>
            <a:off x="849488" y="6215270"/>
            <a:ext cx="27383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+mn-ea"/>
              </a:rPr>
              <a:t>Infeasible on attribute</a:t>
            </a:r>
            <a:endParaRPr kumimoji="1" lang="ko-KR" altLang="en-US" spc="-4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04F3B-359B-814A-8494-19FD7833222B}"/>
              </a:ext>
            </a:extLst>
          </p:cNvPr>
          <p:cNvSpPr txBox="1"/>
          <p:nvPr/>
        </p:nvSpPr>
        <p:spPr>
          <a:xfrm>
            <a:off x="4571997" y="6215270"/>
            <a:ext cx="45123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Infeasible on DP (DP sets is smallest unit)</a:t>
            </a:r>
            <a:endParaRPr kumimoji="1" lang="ko-KR" altLang="en-US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1FAC1-E304-CCBB-2DAD-B1D837F2F5EF}"/>
              </a:ext>
            </a:extLst>
          </p:cNvPr>
          <p:cNvSpPr txBox="1"/>
          <p:nvPr/>
        </p:nvSpPr>
        <p:spPr>
          <a:xfrm>
            <a:off x="849488" y="4431111"/>
            <a:ext cx="27383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+mn-ea"/>
              </a:rPr>
              <a:t>Feasible</a:t>
            </a:r>
            <a:endParaRPr kumimoji="1" lang="ko-KR" altLang="en-US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74FA8-70CF-A3D8-35E8-D59D1295F80F}"/>
              </a:ext>
            </a:extLst>
          </p:cNvPr>
          <p:cNvSpPr txBox="1"/>
          <p:nvPr/>
        </p:nvSpPr>
        <p:spPr>
          <a:xfrm>
            <a:off x="5647842" y="4431111"/>
            <a:ext cx="27383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+mn-ea"/>
              </a:rPr>
              <a:t>Feasible</a:t>
            </a:r>
            <a:endParaRPr kumimoji="1" lang="ko-KR" altLang="en-US" spc="-4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1E1F93-3C08-8D66-0435-64A295AAF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583" y="556535"/>
            <a:ext cx="2148417" cy="722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F45FEC-73D6-7673-0F6E-300877C1F72C}"/>
              </a:ext>
            </a:extLst>
          </p:cNvPr>
          <p:cNvSpPr txBox="1"/>
          <p:nvPr/>
        </p:nvSpPr>
        <p:spPr>
          <a:xfrm>
            <a:off x="9626287" y="1582529"/>
            <a:ext cx="195117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DP list : </a:t>
            </a:r>
            <a:r>
              <a:rPr kumimoji="1" lang="ko-KR" altLang="en-US" sz="1400" spc="-40" dirty="0">
                <a:latin typeface="+mn-ea"/>
              </a:rPr>
              <a:t>최소한의 단위</a:t>
            </a:r>
            <a:endParaRPr kumimoji="1" lang="en-US" altLang="ko-KR" sz="1400" spc="-40" dirty="0">
              <a:latin typeface="+mn-ea"/>
            </a:endParaRPr>
          </a:p>
          <a:p>
            <a:pPr algn="l"/>
            <a:endParaRPr kumimoji="1" lang="en-US" altLang="ko-Kore-KR" sz="1400" spc="-40" dirty="0">
              <a:latin typeface="+mn-ea"/>
            </a:endParaRPr>
          </a:p>
          <a:p>
            <a:pPr algn="l"/>
            <a:r>
              <a:rPr kumimoji="1" lang="ko-KR" altLang="en-US" sz="1400" spc="-40" dirty="0">
                <a:latin typeface="+mn-ea"/>
              </a:rPr>
              <a:t>즉</a:t>
            </a:r>
            <a:r>
              <a:rPr kumimoji="1" lang="en-US" altLang="ko-KR" sz="1400" spc="-40" dirty="0">
                <a:latin typeface="+mn-ea"/>
              </a:rPr>
              <a:t>,</a:t>
            </a:r>
            <a:r>
              <a:rPr kumimoji="1" lang="ko-KR" altLang="en-US" sz="1400" spc="-40" dirty="0">
                <a:latin typeface="+mn-ea"/>
              </a:rPr>
              <a:t> 모든 </a:t>
            </a:r>
            <a:r>
              <a:rPr kumimoji="1" lang="en-US" altLang="ko-KR" sz="1400" spc="-40" dirty="0">
                <a:latin typeface="+mn-ea"/>
              </a:rPr>
              <a:t>DP</a:t>
            </a:r>
            <a:r>
              <a:rPr kumimoji="1" lang="ko-KR" altLang="en-US" sz="1400" spc="-40" dirty="0">
                <a:latin typeface="+mn-ea"/>
              </a:rPr>
              <a:t>가 충족</a:t>
            </a:r>
            <a:endParaRPr kumimoji="1" lang="en-US" altLang="ko-KR" sz="1400" spc="-40" dirty="0">
              <a:latin typeface="+mn-ea"/>
            </a:endParaRPr>
          </a:p>
          <a:p>
            <a:pPr algn="l"/>
            <a:r>
              <a:rPr kumimoji="1" lang="en-US" altLang="ko-KR" sz="1400" spc="-40" dirty="0">
                <a:latin typeface="+mn-ea"/>
              </a:rPr>
              <a:t>attribute </a:t>
            </a:r>
            <a:r>
              <a:rPr kumimoji="1" lang="en-US" altLang="ko-KR" sz="1400" spc="-40" dirty="0">
                <a:latin typeface="+mn-ea"/>
                <a:sym typeface="Wingdings" pitchFamily="2" charset="2"/>
              </a:rPr>
              <a:t> FR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을 수용함</a:t>
            </a:r>
            <a:endParaRPr kumimoji="1" lang="ko-Kore-KR" altLang="en-US" sz="1400" spc="-40" dirty="0">
              <a:latin typeface="+mn-ea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F697888-2283-03C6-0A55-F6AD6EF67998}"/>
              </a:ext>
            </a:extLst>
          </p:cNvPr>
          <p:cNvGraphicFramePr>
            <a:graphicFrameLocks noGrp="1"/>
          </p:cNvGraphicFramePr>
          <p:nvPr/>
        </p:nvGraphicFramePr>
        <p:xfrm>
          <a:off x="6104891" y="1337089"/>
          <a:ext cx="1402901" cy="153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39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570023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8478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0728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48390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9081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8241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EF17FD6-6D36-B61C-26FD-1A3C07845CD5}"/>
              </a:ext>
            </a:extLst>
          </p:cNvPr>
          <p:cNvGraphicFramePr>
            <a:graphicFrameLocks noGrp="1"/>
          </p:cNvGraphicFramePr>
          <p:nvPr/>
        </p:nvGraphicFramePr>
        <p:xfrm>
          <a:off x="7601981" y="1335421"/>
          <a:ext cx="1402901" cy="127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39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570023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6205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21381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028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58481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C079EF0-6B1C-589A-719E-EE31F03A37FF}"/>
              </a:ext>
            </a:extLst>
          </p:cNvPr>
          <p:cNvGraphicFramePr>
            <a:graphicFrameLocks noGrp="1"/>
          </p:cNvGraphicFramePr>
          <p:nvPr/>
        </p:nvGraphicFramePr>
        <p:xfrm>
          <a:off x="9647425" y="2944029"/>
          <a:ext cx="1402901" cy="255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39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570023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8478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0728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48390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9081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8241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6205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21381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028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5848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12E118-3A68-AA90-F169-F8EFA8FADA55}"/>
              </a:ext>
            </a:extLst>
          </p:cNvPr>
          <p:cNvSpPr/>
          <p:nvPr/>
        </p:nvSpPr>
        <p:spPr>
          <a:xfrm>
            <a:off x="5889523" y="556536"/>
            <a:ext cx="3194841" cy="237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EAF2A-EAAA-58A1-724D-96BA28445A9C}"/>
              </a:ext>
            </a:extLst>
          </p:cNvPr>
          <p:cNvSpPr txBox="1"/>
          <p:nvPr/>
        </p:nvSpPr>
        <p:spPr>
          <a:xfrm>
            <a:off x="201168" y="79195"/>
            <a:ext cx="80886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Direct conflict)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OR logic gate </a:t>
            </a:r>
            <a:r>
              <a:rPr kumimoji="1" lang="en-US" altLang="ko-Kore-KR" sz="2000" spc="-40" dirty="0">
                <a:latin typeface="+mn-ea"/>
              </a:rPr>
              <a:t>to detect whether existing conflict or not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E398AA-9685-6E4F-8072-2CCF786ED7A8}"/>
              </a:ext>
            </a:extLst>
          </p:cNvPr>
          <p:cNvSpPr txBox="1"/>
          <p:nvPr/>
        </p:nvSpPr>
        <p:spPr>
          <a:xfrm>
            <a:off x="231630" y="621731"/>
            <a:ext cx="35574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Given 1) </a:t>
            </a:r>
            <a:r>
              <a:rPr kumimoji="1" lang="en-US" altLang="ko-Kore-KR" sz="1600" spc="-40" dirty="0">
                <a:latin typeface="+mn-ea"/>
              </a:rPr>
              <a:t>FR and each redesign options </a:t>
            </a:r>
            <a:endParaRPr kumimoji="1" lang="ko-Kore-KR" altLang="en-US" sz="16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51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110E80-EE58-EAE2-2A96-4B295859F9EB}"/>
              </a:ext>
            </a:extLst>
          </p:cNvPr>
          <p:cNvGraphicFramePr>
            <a:graphicFrameLocks noGrp="1"/>
          </p:cNvGraphicFramePr>
          <p:nvPr/>
        </p:nvGraphicFramePr>
        <p:xfrm>
          <a:off x="710643" y="3484382"/>
          <a:ext cx="4612125" cy="301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4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2304174681"/>
                    </a:ext>
                  </a:extLst>
                </a:gridCol>
                <a:gridCol w="534066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534066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534066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551923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39533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82936" marR="82936" marT="41468" marB="4146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82936" marR="82936" marT="41468" marB="4146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400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400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38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38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38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324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324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98A5F77-E267-5B88-4138-841D710A940D}"/>
              </a:ext>
            </a:extLst>
          </p:cNvPr>
          <p:cNvSpPr/>
          <p:nvPr/>
        </p:nvSpPr>
        <p:spPr>
          <a:xfrm>
            <a:off x="6191588" y="3380750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7AFE72-9EF6-8998-6864-BB745B9D8546}"/>
              </a:ext>
            </a:extLst>
          </p:cNvPr>
          <p:cNvSpPr/>
          <p:nvPr/>
        </p:nvSpPr>
        <p:spPr>
          <a:xfrm>
            <a:off x="7972763" y="4006187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A328E5-6244-8872-DACD-E89369F38F27}"/>
              </a:ext>
            </a:extLst>
          </p:cNvPr>
          <p:cNvSpPr/>
          <p:nvPr/>
        </p:nvSpPr>
        <p:spPr>
          <a:xfrm>
            <a:off x="7972763" y="2894187"/>
            <a:ext cx="828675" cy="57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9DE4413-D809-B8C9-12A0-D3438F1F233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020263" y="3183040"/>
            <a:ext cx="952500" cy="42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96B383-E592-8086-0CEA-E760D2E78A6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020263" y="3604588"/>
            <a:ext cx="952500" cy="62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359F22-C687-0154-CFD8-75520747E410}"/>
              </a:ext>
            </a:extLst>
          </p:cNvPr>
          <p:cNvSpPr txBox="1"/>
          <p:nvPr/>
        </p:nvSpPr>
        <p:spPr>
          <a:xfrm>
            <a:off x="7227431" y="3256449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446AEF-1776-D1CF-2A3E-4FC21D9444E7}"/>
              </a:ext>
            </a:extLst>
          </p:cNvPr>
          <p:cNvSpPr txBox="1"/>
          <p:nvPr/>
        </p:nvSpPr>
        <p:spPr>
          <a:xfrm>
            <a:off x="7227431" y="3855156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2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18A09F-AFC0-9965-7496-ED731A00663F}"/>
              </a:ext>
            </a:extLst>
          </p:cNvPr>
          <p:cNvSpPr/>
          <p:nvPr/>
        </p:nvSpPr>
        <p:spPr>
          <a:xfrm>
            <a:off x="6191588" y="4854820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57E397-BA85-529A-2B93-D42BC0DC4509}"/>
              </a:ext>
            </a:extLst>
          </p:cNvPr>
          <p:cNvSpPr/>
          <p:nvPr/>
        </p:nvSpPr>
        <p:spPr>
          <a:xfrm>
            <a:off x="7972763" y="4786165"/>
            <a:ext cx="828675" cy="57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233FFBA-B220-9892-8A5B-1F11519D1A5B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7020263" y="5075018"/>
            <a:ext cx="952500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8CE59E-1C51-C62A-2AF0-31672BA42BF9}"/>
              </a:ext>
            </a:extLst>
          </p:cNvPr>
          <p:cNvSpPr txBox="1"/>
          <p:nvPr/>
        </p:nvSpPr>
        <p:spPr>
          <a:xfrm>
            <a:off x="7227431" y="4967296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1CC31E-5FB5-4D0A-42F6-CB7040A91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0" y="910078"/>
            <a:ext cx="5158184" cy="2028377"/>
          </a:xfrm>
          <a:prstGeom prst="rect">
            <a:avLst/>
          </a:prstGeom>
        </p:spPr>
      </p:pic>
      <p:sp>
        <p:nvSpPr>
          <p:cNvPr id="15" name="삼각형 14">
            <a:extLst>
              <a:ext uri="{FF2B5EF4-FFF2-40B4-BE49-F238E27FC236}">
                <a16:creationId xmlns:a16="http://schemas.microsoft.com/office/drawing/2014/main" id="{5548064C-6871-E5CE-64D2-4C4292129334}"/>
              </a:ext>
            </a:extLst>
          </p:cNvPr>
          <p:cNvSpPr/>
          <p:nvPr/>
        </p:nvSpPr>
        <p:spPr>
          <a:xfrm rot="5400000">
            <a:off x="4795456" y="2836780"/>
            <a:ext cx="2028375" cy="224459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5A905-58D3-AA12-E0CF-2C1396E7FB50}"/>
              </a:ext>
            </a:extLst>
          </p:cNvPr>
          <p:cNvSpPr txBox="1"/>
          <p:nvPr/>
        </p:nvSpPr>
        <p:spPr>
          <a:xfrm>
            <a:off x="231630" y="561238"/>
            <a:ext cx="35574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Given 1) </a:t>
            </a:r>
            <a:r>
              <a:rPr kumimoji="1" lang="en-US" altLang="ko-Kore-KR" sz="1600" spc="-40" dirty="0">
                <a:latin typeface="+mn-ea"/>
              </a:rPr>
              <a:t>FR and each redesign options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A21A0-B50C-6A59-CD27-90EA0C9C9A6E}"/>
              </a:ext>
            </a:extLst>
          </p:cNvPr>
          <p:cNvSpPr txBox="1"/>
          <p:nvPr/>
        </p:nvSpPr>
        <p:spPr>
          <a:xfrm>
            <a:off x="231630" y="3118288"/>
            <a:ext cx="306404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Given 2) </a:t>
            </a:r>
            <a:r>
              <a:rPr kumimoji="1" lang="en-US" altLang="ko-Kore-KR" sz="1600" spc="-40" dirty="0">
                <a:latin typeface="+mn-ea"/>
              </a:rPr>
              <a:t>change path for each DP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3E93CF-C547-0FF5-3866-3999AAF3628D}"/>
              </a:ext>
            </a:extLst>
          </p:cNvPr>
          <p:cNvSpPr txBox="1"/>
          <p:nvPr/>
        </p:nvSpPr>
        <p:spPr>
          <a:xfrm>
            <a:off x="6229473" y="984813"/>
            <a:ext cx="26993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 Initiate DP and direction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4F07C3-15BA-9BF7-4A52-272DE30D91F2}"/>
              </a:ext>
            </a:extLst>
          </p:cNvPr>
          <p:cNvSpPr txBox="1"/>
          <p:nvPr/>
        </p:nvSpPr>
        <p:spPr>
          <a:xfrm>
            <a:off x="6398755" y="1538466"/>
            <a:ext cx="21955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- DP1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  -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B9B911-1F9D-B813-1437-FDA7DF79E997}"/>
              </a:ext>
            </a:extLst>
          </p:cNvPr>
          <p:cNvSpPr txBox="1"/>
          <p:nvPr/>
        </p:nvSpPr>
        <p:spPr>
          <a:xfrm>
            <a:off x="6278293" y="2285988"/>
            <a:ext cx="25679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ii) Path search of each DP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36873"/>
            <a:ext cx="89412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Indirect conflict)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Path search</a:t>
            </a:r>
            <a:r>
              <a:rPr kumimoji="1" lang="en-US" altLang="ko-Kore-KR" sz="20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and detect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direction conflict</a:t>
            </a:r>
            <a:r>
              <a:rPr kumimoji="1" lang="en-US" altLang="ko-Kore-KR" sz="20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on Propagated DP 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462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3EB916-470C-0AA4-6023-22DBDAD9E4FD}"/>
              </a:ext>
            </a:extLst>
          </p:cNvPr>
          <p:cNvGraphicFramePr>
            <a:graphicFrameLocks noGrp="1"/>
          </p:cNvGraphicFramePr>
          <p:nvPr/>
        </p:nvGraphicFramePr>
        <p:xfrm>
          <a:off x="399205" y="2928401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DF0B54-DE9C-AC4E-F151-9C9F26E88FC0}"/>
              </a:ext>
            </a:extLst>
          </p:cNvPr>
          <p:cNvGraphicFramePr>
            <a:graphicFrameLocks noGrp="1"/>
          </p:cNvGraphicFramePr>
          <p:nvPr/>
        </p:nvGraphicFramePr>
        <p:xfrm>
          <a:off x="734652" y="672027"/>
          <a:ext cx="2572112" cy="175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0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2304174681"/>
                    </a:ext>
                  </a:extLst>
                </a:gridCol>
                <a:gridCol w="306773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06773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306773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17032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2708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209" marR="99209" marT="49605" marB="4960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209" marR="99209" marT="49605" marB="4960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30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30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8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8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F39C4B-0077-874A-3DB5-B16B25152DF4}"/>
              </a:ext>
            </a:extLst>
          </p:cNvPr>
          <p:cNvGraphicFramePr>
            <a:graphicFrameLocks noGrp="1"/>
          </p:cNvGraphicFramePr>
          <p:nvPr/>
        </p:nvGraphicFramePr>
        <p:xfrm>
          <a:off x="3967517" y="2632937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529803-B165-2E5D-DDC0-4DB9CBD4BC52}"/>
              </a:ext>
            </a:extLst>
          </p:cNvPr>
          <p:cNvGraphicFramePr>
            <a:graphicFrameLocks noGrp="1"/>
          </p:cNvGraphicFramePr>
          <p:nvPr/>
        </p:nvGraphicFramePr>
        <p:xfrm>
          <a:off x="3967517" y="3204619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92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18983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8984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502508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7534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2F6A4E87-47E4-8650-EE4D-61A51FD6CDD9}"/>
              </a:ext>
            </a:extLst>
          </p:cNvPr>
          <p:cNvSpPr/>
          <p:nvPr/>
        </p:nvSpPr>
        <p:spPr>
          <a:xfrm>
            <a:off x="4145611" y="609909"/>
            <a:ext cx="233890" cy="1598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65274-79C3-FA33-E253-D7A8BF1C9BDB}"/>
              </a:ext>
            </a:extLst>
          </p:cNvPr>
          <p:cNvSpPr txBox="1"/>
          <p:nvPr/>
        </p:nvSpPr>
        <p:spPr>
          <a:xfrm rot="16200000">
            <a:off x="3705647" y="884550"/>
            <a:ext cx="602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N = 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B000C38A-C3A0-75E4-7DA6-3D175692E9A0}"/>
              </a:ext>
            </a:extLst>
          </p:cNvPr>
          <p:cNvSpPr/>
          <p:nvPr/>
        </p:nvSpPr>
        <p:spPr>
          <a:xfrm rot="5400000">
            <a:off x="3156844" y="2953944"/>
            <a:ext cx="1112534" cy="207966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B44124-0571-9C10-1A55-BBA0F99CEEE7}"/>
              </a:ext>
            </a:extLst>
          </p:cNvPr>
          <p:cNvSpPr txBox="1"/>
          <p:nvPr/>
        </p:nvSpPr>
        <p:spPr>
          <a:xfrm>
            <a:off x="7300474" y="2632937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324A21-F95D-9A0F-B3EC-6C293DD5D6E6}"/>
              </a:ext>
            </a:extLst>
          </p:cNvPr>
          <p:cNvSpPr txBox="1"/>
          <p:nvPr/>
        </p:nvSpPr>
        <p:spPr>
          <a:xfrm>
            <a:off x="7300474" y="3242537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(2)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1FF2AF-022C-18DF-0C5E-E10B7C303999}"/>
              </a:ext>
            </a:extLst>
          </p:cNvPr>
          <p:cNvSpPr txBox="1"/>
          <p:nvPr/>
        </p:nvSpPr>
        <p:spPr>
          <a:xfrm>
            <a:off x="276981" y="5740575"/>
            <a:ext cx="9137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 * A</a:t>
            </a:r>
            <a:r>
              <a:rPr kumimoji="1" lang="en-US" altLang="ko-Kore-KR" spc="-40" baseline="30000" dirty="0">
                <a:latin typeface="+mn-ea"/>
              </a:rPr>
              <a:t>T</a:t>
            </a:r>
            <a:r>
              <a:rPr kumimoji="1" lang="ko-KR" altLang="en-US" spc="-40" baseline="3000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3E433B4F-C5E9-9811-905C-7A701A6B9B01}"/>
              </a:ext>
            </a:extLst>
          </p:cNvPr>
          <p:cNvGraphicFramePr>
            <a:graphicFrameLocks noGrp="1"/>
          </p:cNvGraphicFramePr>
          <p:nvPr/>
        </p:nvGraphicFramePr>
        <p:xfrm>
          <a:off x="1374230" y="5731342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EF4B8772-6998-1764-B287-D69201547FEB}"/>
              </a:ext>
            </a:extLst>
          </p:cNvPr>
          <p:cNvSpPr txBox="1"/>
          <p:nvPr/>
        </p:nvSpPr>
        <p:spPr>
          <a:xfrm>
            <a:off x="276981" y="6251853"/>
            <a:ext cx="90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 * B</a:t>
            </a:r>
            <a:r>
              <a:rPr kumimoji="1" lang="en-US" altLang="ko-Kore-KR" spc="-40" baseline="30000" dirty="0">
                <a:latin typeface="+mn-ea"/>
              </a:rPr>
              <a:t>T</a:t>
            </a:r>
            <a:r>
              <a:rPr kumimoji="1" lang="ko-KR" altLang="en-US" spc="-40" baseline="3000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72655B7-EC85-6B8C-A3E4-25291D55C5FF}"/>
              </a:ext>
            </a:extLst>
          </p:cNvPr>
          <p:cNvGraphicFramePr>
            <a:graphicFrameLocks noGrp="1"/>
          </p:cNvGraphicFramePr>
          <p:nvPr/>
        </p:nvGraphicFramePr>
        <p:xfrm>
          <a:off x="1374230" y="6242620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7275B5-52C7-2940-E723-1236761957F1}"/>
              </a:ext>
            </a:extLst>
          </p:cNvPr>
          <p:cNvSpPr txBox="1"/>
          <p:nvPr/>
        </p:nvSpPr>
        <p:spPr>
          <a:xfrm>
            <a:off x="4712249" y="5729488"/>
            <a:ext cx="5847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* A</a:t>
            </a:r>
            <a:r>
              <a:rPr kumimoji="1" lang="en-US" altLang="ko-Kore-KR" spc="-40" baseline="30000" dirty="0">
                <a:latin typeface="+mn-ea"/>
              </a:rPr>
              <a:t>T</a:t>
            </a:r>
            <a:r>
              <a:rPr kumimoji="1" lang="ko-KR" altLang="en-US" spc="-40" baseline="3000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2F4A55E-CD4F-1A1F-0F7E-4A5013D6A2AB}"/>
              </a:ext>
            </a:extLst>
          </p:cNvPr>
          <p:cNvGraphicFramePr>
            <a:graphicFrameLocks noGrp="1"/>
          </p:cNvGraphicFramePr>
          <p:nvPr/>
        </p:nvGraphicFramePr>
        <p:xfrm>
          <a:off x="5369941" y="5711023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A4B560-4D35-4983-0FCF-7030BAD0575E}"/>
              </a:ext>
            </a:extLst>
          </p:cNvPr>
          <p:cNvSpPr txBox="1"/>
          <p:nvPr/>
        </p:nvSpPr>
        <p:spPr>
          <a:xfrm>
            <a:off x="4712249" y="6220377"/>
            <a:ext cx="5847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* A</a:t>
            </a:r>
            <a:r>
              <a:rPr kumimoji="1" lang="en-US" altLang="ko-Kore-KR" spc="-40" baseline="30000" dirty="0">
                <a:latin typeface="+mn-ea"/>
              </a:rPr>
              <a:t>T</a:t>
            </a:r>
            <a:r>
              <a:rPr kumimoji="1" lang="ko-KR" altLang="en-US" spc="-40" baseline="3000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C699B34-963F-F057-4E6C-77E03F431072}"/>
              </a:ext>
            </a:extLst>
          </p:cNvPr>
          <p:cNvGraphicFramePr>
            <a:graphicFrameLocks noGrp="1"/>
          </p:cNvGraphicFramePr>
          <p:nvPr/>
        </p:nvGraphicFramePr>
        <p:xfrm>
          <a:off x="5369941" y="6201912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cxnSp>
        <p:nvCxnSpPr>
          <p:cNvPr id="15" name="직선 연결선 58">
            <a:extLst>
              <a:ext uri="{FF2B5EF4-FFF2-40B4-BE49-F238E27FC236}">
                <a16:creationId xmlns:a16="http://schemas.microsoft.com/office/drawing/2014/main" id="{EE545126-C02D-4E07-9DB0-A622EF412C0B}"/>
              </a:ext>
            </a:extLst>
          </p:cNvPr>
          <p:cNvCxnSpPr>
            <a:cxnSpLocks/>
          </p:cNvCxnSpPr>
          <p:nvPr/>
        </p:nvCxnSpPr>
        <p:spPr>
          <a:xfrm>
            <a:off x="0" y="3692240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A116C4B-F14C-3920-276E-A546E970AFEA}"/>
              </a:ext>
            </a:extLst>
          </p:cNvPr>
          <p:cNvGraphicFramePr>
            <a:graphicFrameLocks noGrp="1"/>
          </p:cNvGraphicFramePr>
          <p:nvPr/>
        </p:nvGraphicFramePr>
        <p:xfrm>
          <a:off x="4431554" y="563308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6239B81-161F-C30A-49F3-22AB6B82E69B}"/>
              </a:ext>
            </a:extLst>
          </p:cNvPr>
          <p:cNvGraphicFramePr>
            <a:graphicFrameLocks noGrp="1"/>
          </p:cNvGraphicFramePr>
          <p:nvPr/>
        </p:nvGraphicFramePr>
        <p:xfrm>
          <a:off x="4508269" y="641228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4EFC964-A63B-1E98-ADEC-3636B28BCEC5}"/>
              </a:ext>
            </a:extLst>
          </p:cNvPr>
          <p:cNvGraphicFramePr>
            <a:graphicFrameLocks noGrp="1"/>
          </p:cNvGraphicFramePr>
          <p:nvPr/>
        </p:nvGraphicFramePr>
        <p:xfrm>
          <a:off x="4584984" y="719148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4E9AA7C-B87C-7E3D-5512-708D85F19C29}"/>
              </a:ext>
            </a:extLst>
          </p:cNvPr>
          <p:cNvGraphicFramePr>
            <a:graphicFrameLocks noGrp="1"/>
          </p:cNvGraphicFramePr>
          <p:nvPr/>
        </p:nvGraphicFramePr>
        <p:xfrm>
          <a:off x="4661699" y="797067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1B7A882F-BAC5-BEBF-AD34-B406DAE1F5FC}"/>
              </a:ext>
            </a:extLst>
          </p:cNvPr>
          <p:cNvGraphicFramePr>
            <a:graphicFrameLocks noGrp="1"/>
          </p:cNvGraphicFramePr>
          <p:nvPr/>
        </p:nvGraphicFramePr>
        <p:xfrm>
          <a:off x="5635291" y="7716558"/>
          <a:ext cx="1851428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2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317223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311455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32299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29992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299919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980447B5-D2DB-6828-767C-D31DE9882F58}"/>
              </a:ext>
            </a:extLst>
          </p:cNvPr>
          <p:cNvGraphicFramePr>
            <a:graphicFrameLocks noGrp="1"/>
          </p:cNvGraphicFramePr>
          <p:nvPr/>
        </p:nvGraphicFramePr>
        <p:xfrm>
          <a:off x="8186692" y="7365625"/>
          <a:ext cx="1398588" cy="105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73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1569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215693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19191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137465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46852" marR="46852" marT="23425" marB="23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46852" marR="46852" marT="23425" marB="23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13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13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1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1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101" name="양쪽 대괄호 100">
            <a:extLst>
              <a:ext uri="{FF2B5EF4-FFF2-40B4-BE49-F238E27FC236}">
                <a16:creationId xmlns:a16="http://schemas.microsoft.com/office/drawing/2014/main" id="{8B1AD69B-9320-417F-767D-F60D589E5D4A}"/>
              </a:ext>
            </a:extLst>
          </p:cNvPr>
          <p:cNvSpPr/>
          <p:nvPr/>
        </p:nvSpPr>
        <p:spPr>
          <a:xfrm>
            <a:off x="7814502" y="7051350"/>
            <a:ext cx="2098604" cy="149184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A6EDFA-21F0-3C2E-B5DE-67DE06844697}"/>
              </a:ext>
            </a:extLst>
          </p:cNvPr>
          <p:cNvSpPr txBox="1"/>
          <p:nvPr/>
        </p:nvSpPr>
        <p:spPr>
          <a:xfrm>
            <a:off x="9540341" y="7099286"/>
            <a:ext cx="17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4" name="양쪽 대괄호 103">
            <a:extLst>
              <a:ext uri="{FF2B5EF4-FFF2-40B4-BE49-F238E27FC236}">
                <a16:creationId xmlns:a16="http://schemas.microsoft.com/office/drawing/2014/main" id="{2FE95E4E-E66D-07F3-C7AD-76A043ED61BE}"/>
              </a:ext>
            </a:extLst>
          </p:cNvPr>
          <p:cNvSpPr/>
          <p:nvPr/>
        </p:nvSpPr>
        <p:spPr>
          <a:xfrm>
            <a:off x="5569759" y="7496993"/>
            <a:ext cx="2098604" cy="734593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A19515D-1956-C22D-625D-B92870C44571}"/>
              </a:ext>
            </a:extLst>
          </p:cNvPr>
          <p:cNvSpPr txBox="1"/>
          <p:nvPr/>
        </p:nvSpPr>
        <p:spPr>
          <a:xfrm>
            <a:off x="4647853" y="4498085"/>
            <a:ext cx="9267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N</a:t>
            </a:r>
            <a:r>
              <a:rPr kumimoji="1" lang="en-US" altLang="ko-Kore-KR" sz="1400" spc="-40" baseline="30000" dirty="0">
                <a:latin typeface="+mn-ea"/>
              </a:rPr>
              <a:t>th</a:t>
            </a:r>
            <a:r>
              <a:rPr kumimoji="1" lang="en-US" altLang="ko-Kore-KR" sz="1400" spc="-40" dirty="0">
                <a:latin typeface="+mn-ea"/>
              </a:rPr>
              <a:t> prop. = 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4A3CEC-2605-9D4A-3278-E228469799D3}"/>
              </a:ext>
            </a:extLst>
          </p:cNvPr>
          <p:cNvSpPr txBox="1"/>
          <p:nvPr/>
        </p:nvSpPr>
        <p:spPr>
          <a:xfrm>
            <a:off x="9929722" y="6845467"/>
            <a:ext cx="1295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T</a:t>
            </a:r>
            <a:endParaRPr kumimoji="1" lang="ko-Kore-KR" altLang="en-US" b="1" spc="-40" dirty="0">
              <a:latin typeface="+mn-ea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5AE36BBC-9D84-F9F9-6DCD-3FA3933EF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73" y="3975508"/>
            <a:ext cx="3342484" cy="1306258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9F96B3D9-8DBB-D3B4-EA20-B6C39E1BE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826" y="3806642"/>
            <a:ext cx="3381445" cy="1306257"/>
          </a:xfrm>
          <a:prstGeom prst="rect">
            <a:avLst/>
          </a:prstGeom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31B3D13-98BA-9A04-C4D8-6BFC0F7668E1}"/>
              </a:ext>
            </a:extLst>
          </p:cNvPr>
          <p:cNvSpPr/>
          <p:nvPr/>
        </p:nvSpPr>
        <p:spPr>
          <a:xfrm>
            <a:off x="4508269" y="3806641"/>
            <a:ext cx="4532002" cy="168481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38B083-449D-31FC-7145-057D681BD2C4}"/>
              </a:ext>
            </a:extLst>
          </p:cNvPr>
          <p:cNvSpPr txBox="1"/>
          <p:nvPr/>
        </p:nvSpPr>
        <p:spPr>
          <a:xfrm>
            <a:off x="7931258" y="2799225"/>
            <a:ext cx="93038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One-hot 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encoding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243D60-DF19-6550-1107-0AD2180F79D9}"/>
              </a:ext>
            </a:extLst>
          </p:cNvPr>
          <p:cNvSpPr txBox="1"/>
          <p:nvPr/>
        </p:nvSpPr>
        <p:spPr>
          <a:xfrm>
            <a:off x="201168" y="109221"/>
            <a:ext cx="428059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Path search with matrix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multiplication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CB4C8AB-5662-3DAD-BBA6-FB9683FF1543}"/>
              </a:ext>
            </a:extLst>
          </p:cNvPr>
          <p:cNvSpPr txBox="1"/>
          <p:nvPr/>
        </p:nvSpPr>
        <p:spPr>
          <a:xfrm>
            <a:off x="6257579" y="5144340"/>
            <a:ext cx="4568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input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CE078E9-AD09-6A69-E932-B1445C72E98E}"/>
              </a:ext>
            </a:extLst>
          </p:cNvPr>
          <p:cNvSpPr txBox="1"/>
          <p:nvPr/>
        </p:nvSpPr>
        <p:spPr>
          <a:xfrm>
            <a:off x="7686266" y="5171111"/>
            <a:ext cx="10008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Path matrix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2D945E4-C553-CECE-F610-845F34C27026}"/>
              </a:ext>
            </a:extLst>
          </p:cNvPr>
          <p:cNvSpPr txBox="1"/>
          <p:nvPr/>
        </p:nvSpPr>
        <p:spPr>
          <a:xfrm>
            <a:off x="6825853" y="1310525"/>
            <a:ext cx="23028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={PM</a:t>
            </a:r>
            <a:r>
              <a:rPr kumimoji="1" lang="en-US" altLang="ko-Kore-KR" spc="-40" baseline="-25000" dirty="0">
                <a:latin typeface="+mn-ea"/>
              </a:rPr>
              <a:t>A</a:t>
            </a:r>
            <a:r>
              <a:rPr kumimoji="1" lang="en-US" altLang="ko-Kore-KR" spc="-40" dirty="0">
                <a:latin typeface="+mn-ea"/>
              </a:rPr>
              <a:t> PM</a:t>
            </a:r>
            <a:r>
              <a:rPr kumimoji="1" lang="en-US" altLang="ko-Kore-KR" spc="-40" baseline="-25000" dirty="0">
                <a:latin typeface="+mn-ea"/>
              </a:rPr>
              <a:t>B</a:t>
            </a:r>
            <a:r>
              <a:rPr kumimoji="1" lang="en-US" altLang="ko-Kore-KR" spc="-40" dirty="0">
                <a:latin typeface="+mn-ea"/>
              </a:rPr>
              <a:t> PM</a:t>
            </a:r>
            <a:r>
              <a:rPr kumimoji="1" lang="en-US" altLang="ko-Kore-KR" spc="-40" baseline="-25000" dirty="0">
                <a:latin typeface="+mn-ea"/>
              </a:rPr>
              <a:t>C</a:t>
            </a:r>
            <a:r>
              <a:rPr kumimoji="1" lang="en-US" altLang="ko-Kore-KR" spc="-40" dirty="0">
                <a:latin typeface="+mn-ea"/>
              </a:rPr>
              <a:t> PM</a:t>
            </a:r>
            <a:r>
              <a:rPr kumimoji="1" lang="en-US" altLang="ko-Kore-KR" spc="-40" baseline="-2500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14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4DCBDF4-ACEA-0DB5-0ABC-3C835A6AB0DC}"/>
              </a:ext>
            </a:extLst>
          </p:cNvPr>
          <p:cNvSpPr/>
          <p:nvPr/>
        </p:nvSpPr>
        <p:spPr>
          <a:xfrm>
            <a:off x="256615" y="3415715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DP1 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FD7D39-DD26-6F7F-56DC-EE6279A2BC06}"/>
              </a:ext>
            </a:extLst>
          </p:cNvPr>
          <p:cNvSpPr/>
          <p:nvPr/>
        </p:nvSpPr>
        <p:spPr>
          <a:xfrm>
            <a:off x="2037790" y="4045232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2A1811-758D-F064-DEE0-172FC8585FFA}"/>
              </a:ext>
            </a:extLst>
          </p:cNvPr>
          <p:cNvSpPr/>
          <p:nvPr/>
        </p:nvSpPr>
        <p:spPr>
          <a:xfrm>
            <a:off x="2037790" y="2933232"/>
            <a:ext cx="828675" cy="57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155E7D-C40F-D67C-781A-2DBC4AED7A8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085290" y="3222085"/>
            <a:ext cx="952500" cy="42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CD2F92-4A78-1940-1048-CA1CFF41D5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85290" y="3643633"/>
            <a:ext cx="952500" cy="62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EF6182-F1EA-87A3-010A-AC55EF10F677}"/>
              </a:ext>
            </a:extLst>
          </p:cNvPr>
          <p:cNvSpPr txBox="1"/>
          <p:nvPr/>
        </p:nvSpPr>
        <p:spPr>
          <a:xfrm>
            <a:off x="1292458" y="3295494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504EE-D38D-5605-7E99-D845D85E7BB1}"/>
              </a:ext>
            </a:extLst>
          </p:cNvPr>
          <p:cNvSpPr txBox="1"/>
          <p:nvPr/>
        </p:nvSpPr>
        <p:spPr>
          <a:xfrm>
            <a:off x="1292458" y="3894201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2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33C8E-EB17-45BA-8675-BE0A47BE9AC6}"/>
              </a:ext>
            </a:extLst>
          </p:cNvPr>
          <p:cNvSpPr/>
          <p:nvPr/>
        </p:nvSpPr>
        <p:spPr>
          <a:xfrm>
            <a:off x="256615" y="5408076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DP3 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B94AB9-A305-9E42-3C76-1ED14512CEE7}"/>
              </a:ext>
            </a:extLst>
          </p:cNvPr>
          <p:cNvSpPr/>
          <p:nvPr/>
        </p:nvSpPr>
        <p:spPr>
          <a:xfrm>
            <a:off x="2037790" y="5339421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31178B-DC11-664F-C369-F6D8764D760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085290" y="5628274"/>
            <a:ext cx="952500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907ACD-C57C-7BDB-9145-6F3F80DF32B2}"/>
              </a:ext>
            </a:extLst>
          </p:cNvPr>
          <p:cNvSpPr txBox="1"/>
          <p:nvPr/>
        </p:nvSpPr>
        <p:spPr>
          <a:xfrm>
            <a:off x="1292458" y="5520552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DFFBE3-EA47-D1A2-7503-21E36AAE6FF7}"/>
              </a:ext>
            </a:extLst>
          </p:cNvPr>
          <p:cNvCxnSpPr>
            <a:cxnSpLocks/>
          </p:cNvCxnSpPr>
          <p:nvPr/>
        </p:nvCxnSpPr>
        <p:spPr>
          <a:xfrm flipV="1">
            <a:off x="2866465" y="5628274"/>
            <a:ext cx="952500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69B029-3263-EC13-EE89-C0B5523FD5D5}"/>
              </a:ext>
            </a:extLst>
          </p:cNvPr>
          <p:cNvSpPr txBox="1"/>
          <p:nvPr/>
        </p:nvSpPr>
        <p:spPr>
          <a:xfrm>
            <a:off x="3073633" y="5520552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C5E175-796F-797D-D161-C17F39B1BABA}"/>
              </a:ext>
            </a:extLst>
          </p:cNvPr>
          <p:cNvSpPr/>
          <p:nvPr/>
        </p:nvSpPr>
        <p:spPr>
          <a:xfrm>
            <a:off x="3818965" y="5339421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4A6AD4-90FB-58BA-0361-9A28527BD634}"/>
              </a:ext>
            </a:extLst>
          </p:cNvPr>
          <p:cNvSpPr/>
          <p:nvPr/>
        </p:nvSpPr>
        <p:spPr>
          <a:xfrm>
            <a:off x="5600140" y="4884268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5F0842-45B1-38DF-C58F-FFA456AF81E2}"/>
              </a:ext>
            </a:extLst>
          </p:cNvPr>
          <p:cNvCxnSpPr>
            <a:cxnSpLocks/>
          </p:cNvCxnSpPr>
          <p:nvPr/>
        </p:nvCxnSpPr>
        <p:spPr>
          <a:xfrm flipV="1">
            <a:off x="4647640" y="5119917"/>
            <a:ext cx="952500" cy="53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7D2C390-C7D2-5EC6-A57B-84E4A015A5D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647640" y="5656093"/>
            <a:ext cx="952500" cy="37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FF2F1B-68E0-BFAB-DE17-D7ECD27E3426}"/>
              </a:ext>
            </a:extLst>
          </p:cNvPr>
          <p:cNvSpPr txBox="1"/>
          <p:nvPr/>
        </p:nvSpPr>
        <p:spPr>
          <a:xfrm>
            <a:off x="4854808" y="5250130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22E03E8-1891-4434-A4BD-CCDA584B3472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2866465" y="4313276"/>
            <a:ext cx="952499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D77307-BED1-7C88-7060-332D025DE5DA}"/>
              </a:ext>
            </a:extLst>
          </p:cNvPr>
          <p:cNvSpPr txBox="1"/>
          <p:nvPr/>
        </p:nvSpPr>
        <p:spPr>
          <a:xfrm>
            <a:off x="3073633" y="4205554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EAF603-9BCB-6C14-F400-16624150F713}"/>
              </a:ext>
            </a:extLst>
          </p:cNvPr>
          <p:cNvSpPr/>
          <p:nvPr/>
        </p:nvSpPr>
        <p:spPr>
          <a:xfrm>
            <a:off x="3818964" y="4089438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6C97B99-0B21-DC75-74AB-193C2081F054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4647639" y="4313276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9B5C73-5947-6363-67A1-B1B3FDACC05E}"/>
              </a:ext>
            </a:extLst>
          </p:cNvPr>
          <p:cNvSpPr txBox="1"/>
          <p:nvPr/>
        </p:nvSpPr>
        <p:spPr>
          <a:xfrm>
            <a:off x="4907196" y="4205554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8E6EE7-11B1-23B1-EFA6-1116C0CDFB3F}"/>
              </a:ext>
            </a:extLst>
          </p:cNvPr>
          <p:cNvSpPr/>
          <p:nvPr/>
        </p:nvSpPr>
        <p:spPr>
          <a:xfrm>
            <a:off x="5600139" y="4089438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40A41AD-26F8-BF45-1DEB-29DB695234E2}"/>
              </a:ext>
            </a:extLst>
          </p:cNvPr>
          <p:cNvCxnSpPr>
            <a:cxnSpLocks/>
          </p:cNvCxnSpPr>
          <p:nvPr/>
        </p:nvCxnSpPr>
        <p:spPr>
          <a:xfrm flipV="1">
            <a:off x="2866465" y="3208102"/>
            <a:ext cx="952499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2F43E1-A3AF-99C9-4224-E05C7A2212EF}"/>
              </a:ext>
            </a:extLst>
          </p:cNvPr>
          <p:cNvSpPr txBox="1"/>
          <p:nvPr/>
        </p:nvSpPr>
        <p:spPr>
          <a:xfrm>
            <a:off x="3073633" y="3100380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6368919-23EC-CD5B-4DBF-98E339B2D7A8}"/>
              </a:ext>
            </a:extLst>
          </p:cNvPr>
          <p:cNvSpPr/>
          <p:nvPr/>
        </p:nvSpPr>
        <p:spPr>
          <a:xfrm>
            <a:off x="3818965" y="2948386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4F199BE-83E3-1A23-EB4B-43ACD765A030}"/>
              </a:ext>
            </a:extLst>
          </p:cNvPr>
          <p:cNvCxnSpPr>
            <a:cxnSpLocks/>
          </p:cNvCxnSpPr>
          <p:nvPr/>
        </p:nvCxnSpPr>
        <p:spPr>
          <a:xfrm flipV="1">
            <a:off x="4647640" y="3208102"/>
            <a:ext cx="952499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0DC1CB-7E27-FCB1-91C9-9BAD4BF10BEF}"/>
              </a:ext>
            </a:extLst>
          </p:cNvPr>
          <p:cNvSpPr txBox="1"/>
          <p:nvPr/>
        </p:nvSpPr>
        <p:spPr>
          <a:xfrm>
            <a:off x="4854808" y="3100380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FD93794-52FF-E335-63D2-637342AE29B1}"/>
              </a:ext>
            </a:extLst>
          </p:cNvPr>
          <p:cNvSpPr/>
          <p:nvPr/>
        </p:nvSpPr>
        <p:spPr>
          <a:xfrm>
            <a:off x="5600140" y="2948386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08C8C29-A9CC-FF37-ACDA-3CE3B305C956}"/>
              </a:ext>
            </a:extLst>
          </p:cNvPr>
          <p:cNvCxnSpPr>
            <a:cxnSpLocks/>
          </p:cNvCxnSpPr>
          <p:nvPr/>
        </p:nvCxnSpPr>
        <p:spPr>
          <a:xfrm>
            <a:off x="0" y="2321615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F173F28-5DCF-D171-CD81-0D48EE91D719}"/>
              </a:ext>
            </a:extLst>
          </p:cNvPr>
          <p:cNvSpPr txBox="1"/>
          <p:nvPr/>
        </p:nvSpPr>
        <p:spPr>
          <a:xfrm>
            <a:off x="329242" y="2427507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Initiate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86B8F4-FC9D-853D-28A7-981EDDF668DB}"/>
              </a:ext>
            </a:extLst>
          </p:cNvPr>
          <p:cNvSpPr txBox="1"/>
          <p:nvPr/>
        </p:nvSpPr>
        <p:spPr>
          <a:xfrm>
            <a:off x="1701437" y="2427507"/>
            <a:ext cx="150137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1</a:t>
            </a:r>
            <a:r>
              <a:rPr kumimoji="1" lang="en-US" altLang="ko-KR" sz="1600" b="1" spc="-40" baseline="30000" dirty="0">
                <a:latin typeface="+mn-ea"/>
              </a:rPr>
              <a:t>st</a:t>
            </a:r>
            <a:r>
              <a:rPr kumimoji="1" lang="en-US" altLang="ko-KR" sz="1600" b="1" spc="-40" dirty="0">
                <a:latin typeface="+mn-ea"/>
              </a:rPr>
              <a:t> propagation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A6C0DC-78E8-EA0F-8CD1-75A8C7177E8E}"/>
              </a:ext>
            </a:extLst>
          </p:cNvPr>
          <p:cNvSpPr txBox="1"/>
          <p:nvPr/>
        </p:nvSpPr>
        <p:spPr>
          <a:xfrm>
            <a:off x="3482611" y="2427507"/>
            <a:ext cx="157516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2</a:t>
            </a:r>
            <a:r>
              <a:rPr kumimoji="1" lang="en-US" altLang="ko-KR" sz="1600" b="1" spc="-40" baseline="30000" dirty="0">
                <a:latin typeface="+mn-ea"/>
              </a:rPr>
              <a:t>nd</a:t>
            </a:r>
            <a:r>
              <a:rPr kumimoji="1" lang="en-US" altLang="ko-KR" sz="1600" b="1" spc="-40" dirty="0">
                <a:latin typeface="+mn-ea"/>
              </a:rPr>
              <a:t> propagation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0C5B0E-CB8E-2DE7-F50F-2831C44A7526}"/>
              </a:ext>
            </a:extLst>
          </p:cNvPr>
          <p:cNvSpPr txBox="1"/>
          <p:nvPr/>
        </p:nvSpPr>
        <p:spPr>
          <a:xfrm>
            <a:off x="5263786" y="2427507"/>
            <a:ext cx="150137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3</a:t>
            </a:r>
            <a:r>
              <a:rPr kumimoji="1" lang="en-US" altLang="ko-KR" sz="1600" b="1" spc="-40" baseline="30000" dirty="0">
                <a:latin typeface="+mn-ea"/>
              </a:rPr>
              <a:t>rd</a:t>
            </a:r>
            <a:r>
              <a:rPr kumimoji="1" lang="en-US" altLang="ko-KR" sz="1600" b="1" spc="-40" dirty="0">
                <a:latin typeface="+mn-ea"/>
              </a:rPr>
              <a:t> propagation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D8B450-D837-1133-0664-BD1F2A475BD5}"/>
              </a:ext>
            </a:extLst>
          </p:cNvPr>
          <p:cNvSpPr txBox="1"/>
          <p:nvPr/>
        </p:nvSpPr>
        <p:spPr>
          <a:xfrm>
            <a:off x="6699050" y="3054212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038873-0D08-5C64-2AB3-5656060E1723}"/>
              </a:ext>
            </a:extLst>
          </p:cNvPr>
          <p:cNvSpPr txBox="1"/>
          <p:nvPr/>
        </p:nvSpPr>
        <p:spPr>
          <a:xfrm>
            <a:off x="7294609" y="3054212"/>
            <a:ext cx="68342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(1-1)</a:t>
            </a:r>
            <a:endParaRPr kumimoji="1" lang="ko-KR" altLang="en-US" sz="2000" spc="-4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06ABAA-D82F-DF33-3CF6-7C437FE1299C}"/>
              </a:ext>
            </a:extLst>
          </p:cNvPr>
          <p:cNvSpPr txBox="1"/>
          <p:nvPr/>
        </p:nvSpPr>
        <p:spPr>
          <a:xfrm>
            <a:off x="6699050" y="4159387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E48850-F8B4-5ABC-C945-A333B30DC868}"/>
              </a:ext>
            </a:extLst>
          </p:cNvPr>
          <p:cNvSpPr txBox="1"/>
          <p:nvPr/>
        </p:nvSpPr>
        <p:spPr>
          <a:xfrm>
            <a:off x="7294609" y="4159387"/>
            <a:ext cx="55585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b="1" spc="-40" dirty="0">
                <a:solidFill>
                  <a:srgbClr val="C00000"/>
                </a:solidFill>
                <a:latin typeface="+mn-ea"/>
              </a:rPr>
              <a:t>(1-2)</a:t>
            </a:r>
            <a:endParaRPr kumimoji="1" lang="ko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DC3649-B161-E258-70B0-C8F45D07F550}"/>
              </a:ext>
            </a:extLst>
          </p:cNvPr>
          <p:cNvSpPr txBox="1"/>
          <p:nvPr/>
        </p:nvSpPr>
        <p:spPr>
          <a:xfrm>
            <a:off x="6699050" y="4898779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7A883E-4A87-106D-AEA6-F673DA02406E}"/>
              </a:ext>
            </a:extLst>
          </p:cNvPr>
          <p:cNvSpPr txBox="1"/>
          <p:nvPr/>
        </p:nvSpPr>
        <p:spPr>
          <a:xfrm>
            <a:off x="7294609" y="4898779"/>
            <a:ext cx="55585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b="1" spc="-40" dirty="0">
                <a:solidFill>
                  <a:srgbClr val="C00000"/>
                </a:solidFill>
                <a:latin typeface="+mn-ea"/>
              </a:rPr>
              <a:t>(2-1)</a:t>
            </a:r>
            <a:endParaRPr kumimoji="1" lang="ko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95937A-7461-52CF-DDE6-83729903EF56}"/>
              </a:ext>
            </a:extLst>
          </p:cNvPr>
          <p:cNvSpPr txBox="1"/>
          <p:nvPr/>
        </p:nvSpPr>
        <p:spPr>
          <a:xfrm>
            <a:off x="6699050" y="5824900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D725BB-E3DE-F8A7-5B97-74C92F38ACB6}"/>
              </a:ext>
            </a:extLst>
          </p:cNvPr>
          <p:cNvSpPr txBox="1"/>
          <p:nvPr/>
        </p:nvSpPr>
        <p:spPr>
          <a:xfrm>
            <a:off x="7294609" y="5824900"/>
            <a:ext cx="55585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(2-2)</a:t>
            </a:r>
            <a:endParaRPr kumimoji="1" lang="ko-KR" altLang="en-US" sz="2000" spc="-4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38556AC-277D-3EB6-E911-31C56797175E}"/>
              </a:ext>
            </a:extLst>
          </p:cNvPr>
          <p:cNvSpPr txBox="1"/>
          <p:nvPr/>
        </p:nvSpPr>
        <p:spPr>
          <a:xfrm>
            <a:off x="0" y="-673999"/>
            <a:ext cx="921067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근데 이러한 분석을 계산을 통해서 얻을 수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…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는 있지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(</a:t>
            </a:r>
            <a:r>
              <a:rPr kumimoji="1" lang="ko-KR" altLang="en-US" spc="-40" dirty="0" err="1">
                <a:solidFill>
                  <a:srgbClr val="7030A0"/>
                </a:solidFill>
                <a:latin typeface="+mn-ea"/>
              </a:rPr>
              <a:t>앞단의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direct </a:t>
            </a:r>
            <a:r>
              <a:rPr kumimoji="1" lang="ko-KR" altLang="en-US" spc="-40" dirty="0" err="1">
                <a:solidFill>
                  <a:srgbClr val="7030A0"/>
                </a:solidFill>
                <a:latin typeface="+mn-ea"/>
              </a:rPr>
              <a:t>판단한것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 처럼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)</a:t>
            </a:r>
          </a:p>
          <a:p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근데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, 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지금 무조건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propagation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이 발생 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(3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번째까지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, likelihood) / impact</a:t>
            </a:r>
            <a:r>
              <a:rPr kumimoji="1" lang="ko-KR" altLang="en-US" spc="-40" dirty="0">
                <a:solidFill>
                  <a:srgbClr val="7030A0"/>
                </a:solidFill>
                <a:latin typeface="+mn-ea"/>
              </a:rPr>
              <a:t>는 동일하다고 가정 </a:t>
            </a:r>
            <a:endParaRPr kumimoji="1" lang="en-US" altLang="ko-KR" spc="-40" dirty="0">
              <a:solidFill>
                <a:srgbClr val="7030A0"/>
              </a:solidFill>
              <a:latin typeface="+mn-ea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B43E9E6-B541-01EA-42C7-E99665801920}"/>
              </a:ext>
            </a:extLst>
          </p:cNvPr>
          <p:cNvGraphicFramePr>
            <a:graphicFrameLocks noGrp="1"/>
          </p:cNvGraphicFramePr>
          <p:nvPr/>
        </p:nvGraphicFramePr>
        <p:xfrm>
          <a:off x="3342714" y="88481"/>
          <a:ext cx="3184784" cy="2164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58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01610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01610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301610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301610">
                  <a:extLst>
                    <a:ext uri="{9D8B030D-6E8A-4147-A177-3AD203B41FA5}">
                      <a16:colId xmlns:a16="http://schemas.microsoft.com/office/drawing/2014/main" val="2304174681"/>
                    </a:ext>
                  </a:extLst>
                </a:gridCol>
                <a:gridCol w="379846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79846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379846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92548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8708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8779" marR="88779" marT="44389" marB="4438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8779" marR="88779" marT="44389" marB="4438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85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76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76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76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23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23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294" marR="70294" marT="35146" marB="35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C74CA7-4179-39E2-4B1A-87313FEF5E41}"/>
              </a:ext>
            </a:extLst>
          </p:cNvPr>
          <p:cNvSpPr/>
          <p:nvPr/>
        </p:nvSpPr>
        <p:spPr>
          <a:xfrm>
            <a:off x="5600140" y="5623083"/>
            <a:ext cx="828675" cy="810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1D115B-8E48-D68F-0A45-534766D73396}"/>
              </a:ext>
            </a:extLst>
          </p:cNvPr>
          <p:cNvSpPr txBox="1"/>
          <p:nvPr/>
        </p:nvSpPr>
        <p:spPr>
          <a:xfrm>
            <a:off x="4854808" y="5752451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2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1583E-33E7-ED0F-8FE0-B352790DBB0C}"/>
              </a:ext>
            </a:extLst>
          </p:cNvPr>
          <p:cNvSpPr txBox="1"/>
          <p:nvPr/>
        </p:nvSpPr>
        <p:spPr>
          <a:xfrm>
            <a:off x="165044" y="12694"/>
            <a:ext cx="10118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Appendix)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489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0B58F2-DD08-B80B-5A1B-069FF502A878}"/>
              </a:ext>
            </a:extLst>
          </p:cNvPr>
          <p:cNvSpPr txBox="1"/>
          <p:nvPr/>
        </p:nvSpPr>
        <p:spPr>
          <a:xfrm>
            <a:off x="820517" y="1016944"/>
            <a:ext cx="14584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index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/>
              <p:nvPr/>
            </p:nvSpPr>
            <p:spPr>
              <a:xfrm>
                <a:off x="2927144" y="847232"/>
                <a:ext cx="2685415" cy="613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sz="1400" i="1" spc="-4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ore-KR" sz="1400" b="1" i="1" spc="-4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𝐷𝑃𝑖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kumimoji="1" lang="en-US" altLang="ko-Kore-KR" sz="1400" spc="-40" dirty="0">
                              <a:latin typeface="+mn-ea"/>
                            </a:rPr>
                            <m:t>≠ 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𝐷𝑃𝑖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kumimoji="1" lang="en-US" altLang="ko-Kore-KR" sz="1400" spc="-40" dirty="0">
                              <a:latin typeface="+mn-ea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ko-Kore-KR" sz="1400" spc="-40" dirty="0" smtClean="0">
                              <a:latin typeface="+mn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144" y="847232"/>
                <a:ext cx="2685415" cy="613309"/>
              </a:xfrm>
              <a:prstGeom prst="rect">
                <a:avLst/>
              </a:prstGeom>
              <a:blipFill>
                <a:blip r:embed="rId3"/>
                <a:stretch>
                  <a:fillRect l="-9390" t="-110000" r="-939" b="-17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72F528-1017-5938-7540-39B1D564D593}"/>
              </a:ext>
            </a:extLst>
          </p:cNvPr>
          <p:cNvSpPr txBox="1"/>
          <p:nvPr/>
        </p:nvSpPr>
        <p:spPr>
          <a:xfrm>
            <a:off x="1285315" y="4923679"/>
            <a:ext cx="66629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Choose DP combination and path for minimizing conflict 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number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BA967C-1DCE-3A4B-A5CE-246356692E5F}"/>
              </a:ext>
            </a:extLst>
          </p:cNvPr>
          <p:cNvGraphicFramePr>
            <a:graphicFrameLocks noGrp="1"/>
          </p:cNvGraphicFramePr>
          <p:nvPr/>
        </p:nvGraphicFramePr>
        <p:xfrm>
          <a:off x="2078807" y="2049374"/>
          <a:ext cx="4673139" cy="257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32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834481706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50497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3381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  <a:gridCol w="1153770">
                  <a:extLst>
                    <a:ext uri="{9D8B030D-6E8A-4147-A177-3AD203B41FA5}">
                      <a16:colId xmlns:a16="http://schemas.microsoft.com/office/drawing/2014/main" val="188628338"/>
                    </a:ext>
                  </a:extLst>
                </a:gridCol>
              </a:tblGrid>
              <a:tr h="14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Alter.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Conflict Index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71007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73677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4630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43116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708002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5309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11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2910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51CEEA-0216-E69E-E5C3-76F423A2D2C7}"/>
              </a:ext>
            </a:extLst>
          </p:cNvPr>
          <p:cNvSpPr txBox="1"/>
          <p:nvPr/>
        </p:nvSpPr>
        <p:spPr>
          <a:xfrm>
            <a:off x="216568" y="71970"/>
            <a:ext cx="78982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Without impact (severity), count number of DP conflict</a:t>
            </a:r>
            <a:endParaRPr kumimoji="1" lang="ko-Kore-KR" altLang="en-US" sz="2400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389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3EB916-470C-0AA4-6023-22DBDAD9E4FD}"/>
              </a:ext>
            </a:extLst>
          </p:cNvPr>
          <p:cNvGraphicFramePr>
            <a:graphicFrameLocks noGrp="1"/>
          </p:cNvGraphicFramePr>
          <p:nvPr/>
        </p:nvGraphicFramePr>
        <p:xfrm>
          <a:off x="992075" y="2811362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F39C4B-0077-874A-3DB5-B16B25152DF4}"/>
              </a:ext>
            </a:extLst>
          </p:cNvPr>
          <p:cNvGraphicFramePr>
            <a:graphicFrameLocks noGrp="1"/>
          </p:cNvGraphicFramePr>
          <p:nvPr/>
        </p:nvGraphicFramePr>
        <p:xfrm>
          <a:off x="4560387" y="2515898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529803-B165-2E5D-DDC0-4DB9CBD4BC52}"/>
              </a:ext>
            </a:extLst>
          </p:cNvPr>
          <p:cNvGraphicFramePr>
            <a:graphicFrameLocks noGrp="1"/>
          </p:cNvGraphicFramePr>
          <p:nvPr/>
        </p:nvGraphicFramePr>
        <p:xfrm>
          <a:off x="4560387" y="3087580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2F6A4E87-47E4-8650-EE4D-61A51FD6CDD9}"/>
              </a:ext>
            </a:extLst>
          </p:cNvPr>
          <p:cNvSpPr/>
          <p:nvPr/>
        </p:nvSpPr>
        <p:spPr>
          <a:xfrm rot="10800000">
            <a:off x="4419032" y="4295196"/>
            <a:ext cx="194358" cy="11928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65274-79C3-FA33-E253-D7A8BF1C9BDB}"/>
              </a:ext>
            </a:extLst>
          </p:cNvPr>
          <p:cNvSpPr txBox="1"/>
          <p:nvPr/>
        </p:nvSpPr>
        <p:spPr>
          <a:xfrm rot="16200000">
            <a:off x="4120423" y="767687"/>
            <a:ext cx="602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N = 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B000C38A-C3A0-75E4-7DA6-3D175692E9A0}"/>
              </a:ext>
            </a:extLst>
          </p:cNvPr>
          <p:cNvSpPr/>
          <p:nvPr/>
        </p:nvSpPr>
        <p:spPr>
          <a:xfrm rot="5400000">
            <a:off x="3749714" y="2836905"/>
            <a:ext cx="1112534" cy="207966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B44124-0571-9C10-1A55-BBA0F99CEEE7}"/>
              </a:ext>
            </a:extLst>
          </p:cNvPr>
          <p:cNvSpPr txBox="1"/>
          <p:nvPr/>
        </p:nvSpPr>
        <p:spPr>
          <a:xfrm>
            <a:off x="7893344" y="2515898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324A21-F95D-9A0F-B3EC-6C293DD5D6E6}"/>
              </a:ext>
            </a:extLst>
          </p:cNvPr>
          <p:cNvSpPr txBox="1"/>
          <p:nvPr/>
        </p:nvSpPr>
        <p:spPr>
          <a:xfrm>
            <a:off x="7893344" y="3125498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(2)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E7B46D-70F9-6683-AE6C-4610855FA17C}"/>
              </a:ext>
            </a:extLst>
          </p:cNvPr>
          <p:cNvSpPr txBox="1"/>
          <p:nvPr/>
        </p:nvSpPr>
        <p:spPr>
          <a:xfrm>
            <a:off x="7353663" y="1277846"/>
            <a:ext cx="8549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{</a:t>
            </a:r>
            <a:r>
              <a:rPr kumimoji="1" lang="en-US" altLang="ko-Kore-KR" spc="-40" dirty="0">
                <a:latin typeface="+mn-ea"/>
              </a:rPr>
              <a:t>A,B,C,D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3E433B4F-C5E9-9811-905C-7A701A6B9B01}"/>
              </a:ext>
            </a:extLst>
          </p:cNvPr>
          <p:cNvGraphicFramePr>
            <a:graphicFrameLocks noGrp="1"/>
          </p:cNvGraphicFramePr>
          <p:nvPr/>
        </p:nvGraphicFramePr>
        <p:xfrm>
          <a:off x="1300141" y="4560882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7275B5-52C7-2940-E723-1236761957F1}"/>
              </a:ext>
            </a:extLst>
          </p:cNvPr>
          <p:cNvSpPr txBox="1"/>
          <p:nvPr/>
        </p:nvSpPr>
        <p:spPr>
          <a:xfrm>
            <a:off x="357688" y="5806496"/>
            <a:ext cx="8358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Output </a:t>
            </a:r>
            <a:r>
              <a:rPr kumimoji="1" lang="en-US" altLang="ko-KR" sz="1600" spc="-40" dirty="0">
                <a:latin typeface="+mn-ea"/>
              </a:rPr>
              <a:t>=</a:t>
            </a:r>
            <a:endParaRPr kumimoji="1" lang="ko-Kore-KR" altLang="en-US" sz="1600" spc="-40" dirty="0"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2F4A55E-CD4F-1A1F-0F7E-4A5013D6A2AB}"/>
              </a:ext>
            </a:extLst>
          </p:cNvPr>
          <p:cNvGraphicFramePr>
            <a:graphicFrameLocks noGrp="1"/>
          </p:cNvGraphicFramePr>
          <p:nvPr/>
        </p:nvGraphicFramePr>
        <p:xfrm>
          <a:off x="1300141" y="4954240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cxnSp>
        <p:nvCxnSpPr>
          <p:cNvPr id="15" name="직선 연결선 58">
            <a:extLst>
              <a:ext uri="{FF2B5EF4-FFF2-40B4-BE49-F238E27FC236}">
                <a16:creationId xmlns:a16="http://schemas.microsoft.com/office/drawing/2014/main" id="{EE545126-C02D-4E07-9DB0-A622EF412C0B}"/>
              </a:ext>
            </a:extLst>
          </p:cNvPr>
          <p:cNvCxnSpPr>
            <a:cxnSpLocks/>
          </p:cNvCxnSpPr>
          <p:nvPr/>
        </p:nvCxnSpPr>
        <p:spPr>
          <a:xfrm>
            <a:off x="0" y="3553648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E11DA50-6B14-BE44-0F66-DD25524EFA2B}"/>
              </a:ext>
            </a:extLst>
          </p:cNvPr>
          <p:cNvGraphicFramePr>
            <a:graphicFrameLocks noGrp="1"/>
          </p:cNvGraphicFramePr>
          <p:nvPr/>
        </p:nvGraphicFramePr>
        <p:xfrm>
          <a:off x="1300141" y="4157511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4C48202-57BB-7E79-D54E-94BC25474C14}"/>
              </a:ext>
            </a:extLst>
          </p:cNvPr>
          <p:cNvSpPr txBox="1"/>
          <p:nvPr/>
        </p:nvSpPr>
        <p:spPr>
          <a:xfrm>
            <a:off x="541713" y="4155010"/>
            <a:ext cx="6630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</a:t>
            </a:r>
            <a:r>
              <a:rPr kumimoji="1" lang="en-US" altLang="ko-KR" sz="1600" spc="-40" dirty="0">
                <a:latin typeface="+mn-ea"/>
              </a:rPr>
              <a:t>Direct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0FE963-6EF3-6023-B67E-8A67FB262D89}"/>
              </a:ext>
            </a:extLst>
          </p:cNvPr>
          <p:cNvSpPr txBox="1"/>
          <p:nvPr/>
        </p:nvSpPr>
        <p:spPr>
          <a:xfrm>
            <a:off x="542183" y="4530396"/>
            <a:ext cx="4776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- 1</a:t>
            </a:r>
            <a:r>
              <a:rPr kumimoji="1" lang="en-US" altLang="ko-Kore-KR" spc="-40" baseline="30000" dirty="0">
                <a:latin typeface="+mn-ea"/>
              </a:rPr>
              <a:t>st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35609-CF70-5FBB-B0AC-8F0891B36FDC}"/>
              </a:ext>
            </a:extLst>
          </p:cNvPr>
          <p:cNvSpPr txBox="1"/>
          <p:nvPr/>
        </p:nvSpPr>
        <p:spPr>
          <a:xfrm>
            <a:off x="541713" y="4944283"/>
            <a:ext cx="5401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- 2</a:t>
            </a:r>
            <a:r>
              <a:rPr kumimoji="1" lang="en-US" altLang="ko-Kore-KR" spc="-40" baseline="30000" dirty="0">
                <a:latin typeface="+mn-ea"/>
              </a:rPr>
              <a:t>nd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0" name="직선 연결선 58">
            <a:extLst>
              <a:ext uri="{FF2B5EF4-FFF2-40B4-BE49-F238E27FC236}">
                <a16:creationId xmlns:a16="http://schemas.microsoft.com/office/drawing/2014/main" id="{DAED73AE-55D9-803D-9D1A-550224C56ABD}"/>
              </a:ext>
            </a:extLst>
          </p:cNvPr>
          <p:cNvCxnSpPr>
            <a:cxnSpLocks/>
          </p:cNvCxnSpPr>
          <p:nvPr/>
        </p:nvCxnSpPr>
        <p:spPr>
          <a:xfrm>
            <a:off x="11201" y="5684143"/>
            <a:ext cx="445505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178A9CA-126B-9C78-C168-440547684775}"/>
              </a:ext>
            </a:extLst>
          </p:cNvPr>
          <p:cNvGraphicFramePr>
            <a:graphicFrameLocks noGrp="1"/>
          </p:cNvGraphicFramePr>
          <p:nvPr/>
        </p:nvGraphicFramePr>
        <p:xfrm>
          <a:off x="1300141" y="5787793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F672420-A8C6-3939-DC02-15C98285AF72}"/>
              </a:ext>
            </a:extLst>
          </p:cNvPr>
          <p:cNvSpPr txBox="1"/>
          <p:nvPr/>
        </p:nvSpPr>
        <p:spPr>
          <a:xfrm rot="5400000">
            <a:off x="4348281" y="4678984"/>
            <a:ext cx="44749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path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0" name="왼쪽 중괄호[L] 29">
            <a:extLst>
              <a:ext uri="{FF2B5EF4-FFF2-40B4-BE49-F238E27FC236}">
                <a16:creationId xmlns:a16="http://schemas.microsoft.com/office/drawing/2014/main" id="{75E5399D-8BF7-96D1-E2B1-5E38A37DA6F5}"/>
              </a:ext>
            </a:extLst>
          </p:cNvPr>
          <p:cNvSpPr/>
          <p:nvPr/>
        </p:nvSpPr>
        <p:spPr>
          <a:xfrm>
            <a:off x="4470480" y="490631"/>
            <a:ext cx="233890" cy="1598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왼쪽 중괄호[L] 30">
            <a:extLst>
              <a:ext uri="{FF2B5EF4-FFF2-40B4-BE49-F238E27FC236}">
                <a16:creationId xmlns:a16="http://schemas.microsoft.com/office/drawing/2014/main" id="{68502E53-5C41-B859-EE7A-BED90443A85E}"/>
              </a:ext>
            </a:extLst>
          </p:cNvPr>
          <p:cNvSpPr/>
          <p:nvPr/>
        </p:nvSpPr>
        <p:spPr>
          <a:xfrm rot="10800000">
            <a:off x="8755089" y="4228199"/>
            <a:ext cx="233890" cy="125985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BE391FC-64F5-66BC-1C78-48B2805384DC}"/>
              </a:ext>
            </a:extLst>
          </p:cNvPr>
          <p:cNvGraphicFramePr>
            <a:graphicFrameLocks noGrp="1"/>
          </p:cNvGraphicFramePr>
          <p:nvPr/>
        </p:nvGraphicFramePr>
        <p:xfrm>
          <a:off x="5636198" y="4560882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A3451A9-3B12-8E4A-4259-A8BE3FDEB1C3}"/>
              </a:ext>
            </a:extLst>
          </p:cNvPr>
          <p:cNvGraphicFramePr>
            <a:graphicFrameLocks noGrp="1"/>
          </p:cNvGraphicFramePr>
          <p:nvPr/>
        </p:nvGraphicFramePr>
        <p:xfrm>
          <a:off x="5636198" y="4954240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A1859BF-3624-7B67-7731-EC8AC56218C1}"/>
              </a:ext>
            </a:extLst>
          </p:cNvPr>
          <p:cNvGraphicFramePr>
            <a:graphicFrameLocks noGrp="1"/>
          </p:cNvGraphicFramePr>
          <p:nvPr/>
        </p:nvGraphicFramePr>
        <p:xfrm>
          <a:off x="5636198" y="4157511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CC34CC7-C979-443A-0EC3-83FE4561D7ED}"/>
              </a:ext>
            </a:extLst>
          </p:cNvPr>
          <p:cNvSpPr txBox="1"/>
          <p:nvPr/>
        </p:nvSpPr>
        <p:spPr>
          <a:xfrm>
            <a:off x="4877770" y="4155010"/>
            <a:ext cx="6630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</a:t>
            </a:r>
            <a:r>
              <a:rPr kumimoji="1" lang="en-US" altLang="ko-KR" sz="1600" spc="-40" dirty="0">
                <a:latin typeface="+mn-ea"/>
              </a:rPr>
              <a:t>Direct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91FD31-D015-DCE1-E16D-0326533A2BD1}"/>
              </a:ext>
            </a:extLst>
          </p:cNvPr>
          <p:cNvSpPr txBox="1"/>
          <p:nvPr/>
        </p:nvSpPr>
        <p:spPr>
          <a:xfrm>
            <a:off x="4878240" y="4530396"/>
            <a:ext cx="4776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- 1</a:t>
            </a:r>
            <a:r>
              <a:rPr kumimoji="1" lang="en-US" altLang="ko-Kore-KR" spc="-40" baseline="30000" dirty="0">
                <a:latin typeface="+mn-ea"/>
              </a:rPr>
              <a:t>st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401C44-4629-D0D0-55B0-F5C2AC130820}"/>
              </a:ext>
            </a:extLst>
          </p:cNvPr>
          <p:cNvSpPr txBox="1"/>
          <p:nvPr/>
        </p:nvSpPr>
        <p:spPr>
          <a:xfrm>
            <a:off x="4877770" y="4944283"/>
            <a:ext cx="5401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- 2</a:t>
            </a:r>
            <a:r>
              <a:rPr kumimoji="1" lang="en-US" altLang="ko-Kore-KR" spc="-40" baseline="30000" dirty="0">
                <a:latin typeface="+mn-ea"/>
              </a:rPr>
              <a:t>nd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A149FDC-99AF-183E-BDE5-B8EF141B61D0}"/>
              </a:ext>
            </a:extLst>
          </p:cNvPr>
          <p:cNvGraphicFramePr>
            <a:graphicFrameLocks noGrp="1"/>
          </p:cNvGraphicFramePr>
          <p:nvPr/>
        </p:nvGraphicFramePr>
        <p:xfrm>
          <a:off x="5636198" y="5787793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5461C4D9-9808-C789-98C9-BB0D9F0BA2BC}"/>
              </a:ext>
            </a:extLst>
          </p:cNvPr>
          <p:cNvSpPr txBox="1"/>
          <p:nvPr/>
        </p:nvSpPr>
        <p:spPr>
          <a:xfrm rot="5400000">
            <a:off x="8684338" y="4663079"/>
            <a:ext cx="44749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path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52" name="직선 연결선 58">
            <a:extLst>
              <a:ext uri="{FF2B5EF4-FFF2-40B4-BE49-F238E27FC236}">
                <a16:creationId xmlns:a16="http://schemas.microsoft.com/office/drawing/2014/main" id="{AD838255-EC7B-03E7-CCFF-AD20696634A0}"/>
              </a:ext>
            </a:extLst>
          </p:cNvPr>
          <p:cNvCxnSpPr>
            <a:cxnSpLocks/>
          </p:cNvCxnSpPr>
          <p:nvPr/>
        </p:nvCxnSpPr>
        <p:spPr>
          <a:xfrm>
            <a:off x="4698705" y="5684143"/>
            <a:ext cx="445505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18276D-8EB2-6062-DACB-0F2951133B5D}"/>
              </a:ext>
            </a:extLst>
          </p:cNvPr>
          <p:cNvSpPr txBox="1"/>
          <p:nvPr/>
        </p:nvSpPr>
        <p:spPr>
          <a:xfrm>
            <a:off x="4698682" y="5806496"/>
            <a:ext cx="8358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Output </a:t>
            </a:r>
            <a:r>
              <a:rPr kumimoji="1" lang="en-US" altLang="ko-KR" sz="1600" spc="-40" dirty="0">
                <a:latin typeface="+mn-ea"/>
              </a:rPr>
              <a:t>=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5" name="왼쪽 중괄호[L] 54">
            <a:extLst>
              <a:ext uri="{FF2B5EF4-FFF2-40B4-BE49-F238E27FC236}">
                <a16:creationId xmlns:a16="http://schemas.microsoft.com/office/drawing/2014/main" id="{79092A9C-7DB5-AED6-26E2-6A2CFA404D63}"/>
              </a:ext>
            </a:extLst>
          </p:cNvPr>
          <p:cNvSpPr/>
          <p:nvPr/>
        </p:nvSpPr>
        <p:spPr>
          <a:xfrm rot="16200000">
            <a:off x="5296069" y="4166360"/>
            <a:ext cx="276999" cy="44550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6995F2-E740-7CA4-0586-961ED2BF0B1C}"/>
              </a:ext>
            </a:extLst>
          </p:cNvPr>
          <p:cNvSpPr txBox="1"/>
          <p:nvPr/>
        </p:nvSpPr>
        <p:spPr>
          <a:xfrm>
            <a:off x="4142186" y="6243877"/>
            <a:ext cx="277319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dirty="0"/>
              <a:t>How to compare conflict degree?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5840D-2ED7-F68C-FF9E-3F521D9C7A25}"/>
              </a:ext>
            </a:extLst>
          </p:cNvPr>
          <p:cNvSpPr txBox="1"/>
          <p:nvPr/>
        </p:nvSpPr>
        <p:spPr>
          <a:xfrm>
            <a:off x="216568" y="71970"/>
            <a:ext cx="63709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With impact and direction (conflict</a:t>
            </a:r>
            <a:r>
              <a:rPr kumimoji="1" lang="ko-KR" altLang="en-US" b="1" spc="-40" dirty="0">
                <a:latin typeface="+mn-ea"/>
              </a:rPr>
              <a:t>이 발생하더라도</a:t>
            </a:r>
            <a:r>
              <a:rPr kumimoji="1" lang="en-US" altLang="ko-KR" b="1" spc="-40" dirty="0">
                <a:latin typeface="+mn-ea"/>
              </a:rPr>
              <a:t>,</a:t>
            </a:r>
            <a:r>
              <a:rPr kumimoji="1" lang="ko-KR" altLang="en-US" b="1" spc="-40" dirty="0">
                <a:latin typeface="+mn-ea"/>
              </a:rPr>
              <a:t> </a:t>
            </a:r>
            <a:r>
              <a:rPr kumimoji="1" lang="en-US" altLang="ko-KR" b="1" spc="-40" dirty="0">
                <a:latin typeface="+mn-ea"/>
              </a:rPr>
              <a:t>severity)</a:t>
            </a:r>
            <a:endParaRPr kumimoji="1" lang="ko-Kore-KR" altLang="en-US" b="1" spc="-40" dirty="0">
              <a:latin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93075B6-BB46-271A-1B80-7E5306ACDAC2}"/>
              </a:ext>
            </a:extLst>
          </p:cNvPr>
          <p:cNvGraphicFramePr>
            <a:graphicFrameLocks noGrp="1"/>
          </p:cNvGraphicFramePr>
          <p:nvPr/>
        </p:nvGraphicFramePr>
        <p:xfrm>
          <a:off x="1067373" y="555163"/>
          <a:ext cx="2766105" cy="183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56886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10464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256886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56886">
                  <a:extLst>
                    <a:ext uri="{9D8B030D-6E8A-4147-A177-3AD203B41FA5}">
                      <a16:colId xmlns:a16="http://schemas.microsoft.com/office/drawing/2014/main" val="2304174681"/>
                    </a:ext>
                  </a:extLst>
                </a:gridCol>
                <a:gridCol w="323520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23520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323520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34339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3948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104625" marR="104625" marT="52313" marB="52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104625" marR="104625" marT="52313" marB="52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4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4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9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9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-0.7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9870" marR="59870" marT="29934" marB="29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5A46B685-1559-4860-D623-E016A6407D39}"/>
              </a:ext>
            </a:extLst>
          </p:cNvPr>
          <p:cNvGraphicFramePr>
            <a:graphicFrameLocks noGrp="1"/>
          </p:cNvGraphicFramePr>
          <p:nvPr/>
        </p:nvGraphicFramePr>
        <p:xfrm>
          <a:off x="1300141" y="5295434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3FC76802-7A21-1DCB-16D3-0814233C829E}"/>
              </a:ext>
            </a:extLst>
          </p:cNvPr>
          <p:cNvSpPr txBox="1"/>
          <p:nvPr/>
        </p:nvSpPr>
        <p:spPr>
          <a:xfrm>
            <a:off x="541713" y="5285477"/>
            <a:ext cx="4260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- 3</a:t>
            </a:r>
            <a:r>
              <a:rPr kumimoji="1" lang="en-US" altLang="ko-Kore-KR" spc="-40" baseline="30000" dirty="0">
                <a:latin typeface="+mn-ea"/>
              </a:rPr>
              <a:t>rd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DED5DD0-1FF2-7661-DEE4-37F63AAD3B62}"/>
              </a:ext>
            </a:extLst>
          </p:cNvPr>
          <p:cNvGraphicFramePr>
            <a:graphicFrameLocks noGrp="1"/>
          </p:cNvGraphicFramePr>
          <p:nvPr/>
        </p:nvGraphicFramePr>
        <p:xfrm>
          <a:off x="5636198" y="5295434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-0.2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2D458DB6-3773-AFF6-319E-06F64E5ADD2F}"/>
              </a:ext>
            </a:extLst>
          </p:cNvPr>
          <p:cNvSpPr txBox="1"/>
          <p:nvPr/>
        </p:nvSpPr>
        <p:spPr>
          <a:xfrm>
            <a:off x="4877770" y="5285477"/>
            <a:ext cx="5027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- 3</a:t>
            </a:r>
            <a:r>
              <a:rPr kumimoji="1" lang="en-US" altLang="ko-Kore-KR" spc="-40" baseline="30000" dirty="0">
                <a:latin typeface="+mn-ea"/>
              </a:rPr>
              <a:t>rd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EA36B4-DC66-DADE-A419-E7EA15574FB5}"/>
              </a:ext>
            </a:extLst>
          </p:cNvPr>
          <p:cNvSpPr txBox="1"/>
          <p:nvPr/>
        </p:nvSpPr>
        <p:spPr>
          <a:xfrm>
            <a:off x="165662" y="3637739"/>
            <a:ext cx="5033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latin typeface="+mn-ea"/>
              </a:rPr>
              <a:t>(1-1)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933829-654F-EE59-1A8B-AAEA8E134930}"/>
              </a:ext>
            </a:extLst>
          </p:cNvPr>
          <p:cNvSpPr txBox="1"/>
          <p:nvPr/>
        </p:nvSpPr>
        <p:spPr>
          <a:xfrm>
            <a:off x="4756913" y="3637739"/>
            <a:ext cx="5033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latin typeface="+mn-ea"/>
              </a:rPr>
              <a:t>(2-1)</a:t>
            </a:r>
            <a:endParaRPr kumimoji="1" lang="ko-Kore-KR" altLang="en-US" b="1" spc="-40" dirty="0">
              <a:latin typeface="+mn-ea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C05C1AD1-70AD-6B0C-1A4D-8DD28FABD887}"/>
              </a:ext>
            </a:extLst>
          </p:cNvPr>
          <p:cNvGraphicFramePr>
            <a:graphicFrameLocks noGrp="1"/>
          </p:cNvGraphicFramePr>
          <p:nvPr/>
        </p:nvGraphicFramePr>
        <p:xfrm>
          <a:off x="4809426" y="499213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C6BFD884-A337-21CA-9864-D9E93DC82DA4}"/>
              </a:ext>
            </a:extLst>
          </p:cNvPr>
          <p:cNvGraphicFramePr>
            <a:graphicFrameLocks noGrp="1"/>
          </p:cNvGraphicFramePr>
          <p:nvPr/>
        </p:nvGraphicFramePr>
        <p:xfrm>
          <a:off x="4858385" y="559393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502B9EC-06A1-4F74-3A7E-32D8BB0F5867}"/>
              </a:ext>
            </a:extLst>
          </p:cNvPr>
          <p:cNvGraphicFramePr>
            <a:graphicFrameLocks noGrp="1"/>
          </p:cNvGraphicFramePr>
          <p:nvPr/>
        </p:nvGraphicFramePr>
        <p:xfrm>
          <a:off x="4907344" y="610375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90FE3A13-ECDE-C197-DB5F-CE6347CB3C13}"/>
              </a:ext>
            </a:extLst>
          </p:cNvPr>
          <p:cNvGraphicFramePr>
            <a:graphicFrameLocks noGrp="1"/>
          </p:cNvGraphicFramePr>
          <p:nvPr/>
        </p:nvGraphicFramePr>
        <p:xfrm>
          <a:off x="4956302" y="652420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F0D821F-B334-1526-F6F0-70AACD7F485F}"/>
                  </a:ext>
                </a:extLst>
              </p:cNvPr>
              <p:cNvSpPr txBox="1"/>
              <p:nvPr/>
            </p:nvSpPr>
            <p:spPr>
              <a:xfrm>
                <a:off x="754752" y="3606633"/>
                <a:ext cx="2187531" cy="38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" altLang="ko-Kore-KR" sz="1800" i="1" spc="-4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𝐶𝐿</m:t>
                        </m:r>
                        <m:r>
                          <a:rPr kumimoji="1" lang="en-US" altLang="ko-Kore-KR" sz="1800" b="0" i="1" spc="-40" baseline="-2500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nary>
                    <m:r>
                      <a:rPr kumimoji="1" lang="en-US" altLang="ko-Kore-KR" i="1" spc="-40" dirty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kumimoji="1" lang="en-US" altLang="ko-Kore-KR" i="1" spc="-4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i="1" spc="-4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ore-KR" b="0" i="1" spc="-40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ko-Kore-KR" b="0" i="1" spc="-40" baseline="-25000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b="0" i="1" spc="-40" baseline="30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ko-Kore-KR" b="0" i="1" spc="-40" baseline="3000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ore-KR" baseline="30000" dirty="0"/>
                  <a:t> </a:t>
                </a:r>
                <a:endParaRPr lang="ko-Kore-KR" altLang="en-US" baseline="30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F0D821F-B334-1526-F6F0-70AACD7F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" y="3606633"/>
                <a:ext cx="2187531" cy="384464"/>
              </a:xfrm>
              <a:prstGeom prst="rect">
                <a:avLst/>
              </a:prstGeom>
              <a:blipFill>
                <a:blip r:embed="rId3"/>
                <a:stretch>
                  <a:fillRect l="-14451" t="-106452" b="-1612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C0F7501-0FD8-D86D-D1F2-18B27DB615E6}"/>
                  </a:ext>
                </a:extLst>
              </p:cNvPr>
              <p:cNvSpPr txBox="1"/>
              <p:nvPr/>
            </p:nvSpPr>
            <p:spPr>
              <a:xfrm>
                <a:off x="5576134" y="3606633"/>
                <a:ext cx="2187531" cy="38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" altLang="ko-Kore-KR" sz="1800" i="1" spc="-4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𝐶𝐿</m:t>
                        </m:r>
                        <m:r>
                          <a:rPr kumimoji="1" lang="en-US" altLang="ko-Kore-KR" sz="1800" b="0" i="1" spc="-40" baseline="-25000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nary>
                    <m:r>
                      <a:rPr kumimoji="1" lang="en-US" altLang="ko-Kore-KR" i="1" spc="-40" dirty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kumimoji="1" lang="en-US" altLang="ko-Kore-KR" i="1" spc="-4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i="1" spc="-4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ore-KR" b="0" i="1" spc="-40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ko-Kore-KR" b="0" i="1" spc="-40" baseline="-25000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b="0" i="1" spc="-40" baseline="30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ko-Kore-KR" b="0" i="1" spc="-40" baseline="3000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ore-KR" baseline="30000" dirty="0"/>
                  <a:t> </a:t>
                </a:r>
                <a:endParaRPr lang="ko-Kore-KR" altLang="en-US" baseline="30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C0F7501-0FD8-D86D-D1F2-18B27DB6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134" y="3606633"/>
                <a:ext cx="2187531" cy="384464"/>
              </a:xfrm>
              <a:prstGeom prst="rect">
                <a:avLst/>
              </a:prstGeom>
              <a:blipFill>
                <a:blip r:embed="rId4"/>
                <a:stretch>
                  <a:fillRect l="-14451" t="-106452" b="-1612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73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8A68E5-11A3-B7E9-8AF0-9C7539BD42C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3F8A0ED-9F90-4AAD-B365-1A0EB382082E}" type="datetime1">
              <a:rPr lang="ko-KR" altLang="en-US" smtClean="0"/>
              <a:t>2023. 4. 20.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A0A2C4-41AB-AEA8-A94C-C8F42BDDAE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66E5BA-AD16-A24A-0642-31EAC781E152}"/>
              </a:ext>
            </a:extLst>
          </p:cNvPr>
          <p:cNvSpPr txBox="1"/>
          <p:nvPr/>
        </p:nvSpPr>
        <p:spPr>
          <a:xfrm>
            <a:off x="493081" y="1286976"/>
            <a:ext cx="117724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|A| ≥ |B| </a:t>
            </a:r>
          </a:p>
          <a:p>
            <a:pPr algn="l"/>
            <a:endParaRPr kumimoji="1" lang="en-US" altLang="ko-Kore-KR" b="1" spc="-40" dirty="0">
              <a:latin typeface="+mn-ea"/>
            </a:endParaRPr>
          </a:p>
          <a:p>
            <a:pPr algn="l"/>
            <a:endParaRPr kumimoji="1" lang="en-US" altLang="ko-Kore-KR" b="1" spc="-40" dirty="0">
              <a:latin typeface="+mn-ea"/>
            </a:endParaRPr>
          </a:p>
          <a:p>
            <a:r>
              <a:rPr kumimoji="1" lang="en-US" altLang="ko-Kore-KR" b="1" spc="-40" dirty="0">
                <a:latin typeface="+mn-ea"/>
              </a:rPr>
              <a:t>If |B| ≥ |A| 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B58F2-DD08-B80B-5A1B-069FF502A878}"/>
              </a:ext>
            </a:extLst>
          </p:cNvPr>
          <p:cNvSpPr txBox="1"/>
          <p:nvPr/>
        </p:nvSpPr>
        <p:spPr>
          <a:xfrm>
            <a:off x="4007327" y="184206"/>
            <a:ext cx="15965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impact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/>
              <p:nvPr/>
            </p:nvSpPr>
            <p:spPr>
              <a:xfrm>
                <a:off x="2506931" y="1125026"/>
                <a:ext cx="4401718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31" y="1125026"/>
                <a:ext cx="4401718" cy="525785"/>
              </a:xfrm>
              <a:prstGeom prst="rect">
                <a:avLst/>
              </a:prstGeom>
              <a:blipFill>
                <a:blip r:embed="rId3"/>
                <a:stretch>
                  <a:fillRect l="-576" t="-4651" r="-576" b="-1162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EE536E-77A5-6DC4-6714-F23E2DF45692}"/>
                  </a:ext>
                </a:extLst>
              </p:cNvPr>
              <p:cNvSpPr txBox="1"/>
              <p:nvPr/>
            </p:nvSpPr>
            <p:spPr>
              <a:xfrm>
                <a:off x="2506931" y="1992414"/>
                <a:ext cx="4355551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EE536E-77A5-6DC4-6714-F23E2DF4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31" y="1992414"/>
                <a:ext cx="4355551" cy="525785"/>
              </a:xfrm>
              <a:prstGeom prst="rect">
                <a:avLst/>
              </a:prstGeom>
              <a:blipFill>
                <a:blip r:embed="rId4"/>
                <a:stretch>
                  <a:fillRect l="-581" t="-4651" r="-291" b="-139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3C5D0CAD-E02F-936D-9429-998BD153DB9D}"/>
              </a:ext>
            </a:extLst>
          </p:cNvPr>
          <p:cNvGraphicFramePr>
            <a:graphicFrameLocks noGrp="1"/>
          </p:cNvGraphicFramePr>
          <p:nvPr/>
        </p:nvGraphicFramePr>
        <p:xfrm>
          <a:off x="2189339" y="2845696"/>
          <a:ext cx="4673143" cy="257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32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834481706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50497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3381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  <a:gridCol w="1153770">
                  <a:extLst>
                    <a:ext uri="{9D8B030D-6E8A-4147-A177-3AD203B41FA5}">
                      <a16:colId xmlns:a16="http://schemas.microsoft.com/office/drawing/2014/main" val="188628338"/>
                    </a:ext>
                  </a:extLst>
                </a:gridCol>
              </a:tblGrid>
              <a:tr h="14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Alter.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Conflict Index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71007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4.99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73677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5.61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4630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-0.08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43116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708002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5309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0.62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11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-0.08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2910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72F528-1017-5938-7540-39B1D564D593}"/>
              </a:ext>
            </a:extLst>
          </p:cNvPr>
          <p:cNvSpPr txBox="1"/>
          <p:nvPr/>
        </p:nvSpPr>
        <p:spPr>
          <a:xfrm>
            <a:off x="1669795" y="5899137"/>
            <a:ext cx="58044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Choose DP combination and path for minimizing conflict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34F0D-723C-679B-CE56-B3F02DE25CC1}"/>
              </a:ext>
            </a:extLst>
          </p:cNvPr>
          <p:cNvSpPr txBox="1"/>
          <p:nvPr/>
        </p:nvSpPr>
        <p:spPr>
          <a:xfrm>
            <a:off x="480735" y="704162"/>
            <a:ext cx="13439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A or B = 0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F21CEC-9D17-0293-4684-6B5F9E7A0229}"/>
                  </a:ext>
                </a:extLst>
              </p:cNvPr>
              <p:cNvSpPr txBox="1"/>
              <p:nvPr/>
            </p:nvSpPr>
            <p:spPr>
              <a:xfrm>
                <a:off x="2506931" y="713567"/>
                <a:ext cx="719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F21CEC-9D17-0293-4684-6B5F9E7A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31" y="713567"/>
                <a:ext cx="719043" cy="276999"/>
              </a:xfrm>
              <a:prstGeom prst="rect">
                <a:avLst/>
              </a:prstGeom>
              <a:blipFill>
                <a:blip r:embed="rId5"/>
                <a:stretch>
                  <a:fillRect l="-5263" r="-5263" b="-136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930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8A68E5-11A3-B7E9-8AF0-9C7539BD42C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3F8A0ED-9F90-4AAD-B365-1A0EB382082E}" type="datetime1">
              <a:rPr lang="ko-KR" altLang="en-US" smtClean="0"/>
              <a:t>2023. 4. 20.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A0A2C4-41AB-AEA8-A94C-C8F42BDDAE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5A9CD-BEB0-E48F-9CE5-216A7F6CD0F1}"/>
              </a:ext>
            </a:extLst>
          </p:cNvPr>
          <p:cNvSpPr txBox="1"/>
          <p:nvPr/>
        </p:nvSpPr>
        <p:spPr>
          <a:xfrm>
            <a:off x="2671853" y="1432573"/>
            <a:ext cx="15112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차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b="1" spc="-40" dirty="0">
                <a:latin typeface="+mn-ea"/>
              </a:rPr>
              <a:t>클 수록 </a:t>
            </a:r>
            <a:r>
              <a:rPr kumimoji="1" lang="en-US" altLang="ko-KR" sz="1600" b="1" spc="-40" dirty="0">
                <a:latin typeface="+mn-ea"/>
              </a:rPr>
              <a:t>Conflict</a:t>
            </a:r>
            <a:r>
              <a:rPr kumimoji="1" lang="ko-KR" altLang="en-US" sz="1600" b="1" spc="-40" dirty="0">
                <a:latin typeface="+mn-ea"/>
              </a:rPr>
              <a:t> 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5E5A9-A2A5-2BD1-1FF3-FC2A52F6C0DA}"/>
              </a:ext>
            </a:extLst>
          </p:cNvPr>
          <p:cNvSpPr txBox="1"/>
          <p:nvPr/>
        </p:nvSpPr>
        <p:spPr>
          <a:xfrm>
            <a:off x="6790399" y="1432572"/>
            <a:ext cx="22015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절대값 편차가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ko-KR" altLang="en-US" sz="1600" b="1" spc="-40" dirty="0">
                <a:latin typeface="+mn-ea"/>
              </a:rPr>
              <a:t>적을수록 </a:t>
            </a:r>
            <a:r>
              <a:rPr kumimoji="1" lang="en-US" altLang="ko-KR" sz="1600" b="1" spc="-40" dirty="0">
                <a:latin typeface="+mn-ea"/>
              </a:rPr>
              <a:t>Conflict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F71E6-3261-4A5C-BC4B-4CCF0C16AD3E}"/>
              </a:ext>
            </a:extLst>
          </p:cNvPr>
          <p:cNvSpPr txBox="1"/>
          <p:nvPr/>
        </p:nvSpPr>
        <p:spPr>
          <a:xfrm>
            <a:off x="2671854" y="3615922"/>
            <a:ext cx="17462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양수</a:t>
            </a:r>
            <a:r>
              <a:rPr kumimoji="1" lang="ko-KR" altLang="en-US" sz="1600" spc="-40" dirty="0">
                <a:latin typeface="+mn-ea"/>
              </a:rPr>
              <a:t>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b="1" spc="-40" dirty="0">
                <a:latin typeface="+mn-ea"/>
              </a:rPr>
              <a:t>낮을수록 </a:t>
            </a:r>
            <a:r>
              <a:rPr kumimoji="1" lang="en-US" altLang="ko-KR" sz="1600" b="1" spc="-40" dirty="0">
                <a:latin typeface="+mn-ea"/>
              </a:rPr>
              <a:t>conflict </a:t>
            </a:r>
            <a:r>
              <a:rPr kumimoji="1" lang="ko-KR" altLang="en-US" sz="1600" b="1" spc="-40" dirty="0">
                <a:latin typeface="+mn-ea"/>
              </a:rPr>
              <a:t> </a:t>
            </a:r>
            <a:r>
              <a:rPr kumimoji="1" lang="en-US" altLang="ko-Kore-KR" sz="1600" b="1" spc="-40" dirty="0">
                <a:latin typeface="+mn-ea"/>
              </a:rPr>
              <a:t> 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5689A5-6104-6286-A684-5C85059A3BF3}"/>
              </a:ext>
            </a:extLst>
          </p:cNvPr>
          <p:cNvSpPr txBox="1"/>
          <p:nvPr/>
        </p:nvSpPr>
        <p:spPr>
          <a:xfrm>
            <a:off x="1088571" y="145981"/>
            <a:ext cx="85087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A+B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0C9BCB-FCC4-431B-E818-63C4422CDF69}"/>
              </a:ext>
            </a:extLst>
          </p:cNvPr>
          <p:cNvSpPr txBox="1"/>
          <p:nvPr/>
        </p:nvSpPr>
        <p:spPr>
          <a:xfrm>
            <a:off x="7104428" y="3615923"/>
            <a:ext cx="154523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음수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b="1" spc="-40" dirty="0">
                <a:latin typeface="+mn-ea"/>
              </a:rPr>
              <a:t>낮을수록 </a:t>
            </a:r>
            <a:r>
              <a:rPr kumimoji="1" lang="en-US" altLang="ko-KR" sz="1600" b="1" spc="-40" dirty="0">
                <a:latin typeface="+mn-ea"/>
              </a:rPr>
              <a:t>conflict</a:t>
            </a:r>
            <a:endParaRPr kumimoji="1" lang="ko-Kore-KR" altLang="en-US" sz="1600" b="1" spc="-40" dirty="0">
              <a:latin typeface="+mn-ea"/>
            </a:endParaRPr>
          </a:p>
        </p:txBody>
      </p:sp>
      <p:graphicFrame>
        <p:nvGraphicFramePr>
          <p:cNvPr id="82" name="표 82">
            <a:extLst>
              <a:ext uri="{FF2B5EF4-FFF2-40B4-BE49-F238E27FC236}">
                <a16:creationId xmlns:a16="http://schemas.microsoft.com/office/drawing/2014/main" id="{EAAA8ADB-3E82-9024-031A-2B0B4793CCBA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525263"/>
          <a:ext cx="1996758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62489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30982776-82AA-0A69-8A26-47FC9F6D5234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539780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529625A6-43DF-F39F-5705-6084E545F596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2911368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r>
                        <a:rPr lang="en-US" altLang="ko-KR" sz="1400" b="0" dirty="0"/>
                        <a:t>.</a:t>
                      </a:r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20F442C4-D8C7-A6EC-2426-883BC5B9A43C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2924007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r>
                        <a:rPr lang="en-US" altLang="ko-KR" sz="1400" b="0" dirty="0"/>
                        <a:t>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0.9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7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91CB403-A30D-576D-251C-2AF3073516A7}"/>
              </a:ext>
            </a:extLst>
          </p:cNvPr>
          <p:cNvSpPr txBox="1"/>
          <p:nvPr/>
        </p:nvSpPr>
        <p:spPr>
          <a:xfrm>
            <a:off x="5220699" y="154129"/>
            <a:ext cx="7915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A-B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E237FB-36BD-2ED1-1C1F-5CF245F599D4}"/>
              </a:ext>
            </a:extLst>
          </p:cNvPr>
          <p:cNvSpPr txBox="1"/>
          <p:nvPr/>
        </p:nvSpPr>
        <p:spPr>
          <a:xfrm>
            <a:off x="1088571" y="2539944"/>
            <a:ext cx="6492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5D5C58A-A316-0BBE-61C1-6E821B1609A0}"/>
              </a:ext>
            </a:extLst>
          </p:cNvPr>
          <p:cNvSpPr txBox="1"/>
          <p:nvPr/>
        </p:nvSpPr>
        <p:spPr>
          <a:xfrm>
            <a:off x="5284658" y="2531064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7D0026-8281-13D2-B2AC-26C51CB3375F}"/>
                  </a:ext>
                </a:extLst>
              </p:cNvPr>
              <p:cNvSpPr txBox="1"/>
              <p:nvPr/>
            </p:nvSpPr>
            <p:spPr>
              <a:xfrm>
                <a:off x="1939445" y="5140588"/>
                <a:ext cx="4401718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7D0026-8281-13D2-B2AC-26C51CB3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445" y="5140588"/>
                <a:ext cx="4401718" cy="525785"/>
              </a:xfrm>
              <a:prstGeom prst="rect">
                <a:avLst/>
              </a:prstGeom>
              <a:blipFill>
                <a:blip r:embed="rId3"/>
                <a:stretch>
                  <a:fillRect l="-287" t="-4651" r="-287" b="-139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1598D8C-531A-4C15-E22E-BACBC71C3920}"/>
              </a:ext>
            </a:extLst>
          </p:cNvPr>
          <p:cNvSpPr txBox="1"/>
          <p:nvPr/>
        </p:nvSpPr>
        <p:spPr>
          <a:xfrm>
            <a:off x="256615" y="123351"/>
            <a:ext cx="6614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</a:t>
            </a:r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8363981-BB05-B8A0-BAC1-CE56EB487DEB}"/>
              </a:ext>
            </a:extLst>
          </p:cNvPr>
          <p:cNvSpPr txBox="1"/>
          <p:nvPr/>
        </p:nvSpPr>
        <p:spPr>
          <a:xfrm>
            <a:off x="4392680" y="123351"/>
            <a:ext cx="7123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A91B0D-9BAA-DD64-3165-AA87913CB201}"/>
              </a:ext>
            </a:extLst>
          </p:cNvPr>
          <p:cNvSpPr txBox="1"/>
          <p:nvPr/>
        </p:nvSpPr>
        <p:spPr>
          <a:xfrm>
            <a:off x="256615" y="2515676"/>
            <a:ext cx="7633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E05A55-717D-498A-BB98-3702F755E64C}"/>
              </a:ext>
            </a:extLst>
          </p:cNvPr>
          <p:cNvSpPr txBox="1"/>
          <p:nvPr/>
        </p:nvSpPr>
        <p:spPr>
          <a:xfrm>
            <a:off x="4424578" y="2515676"/>
            <a:ext cx="768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iv)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5" name="직선 연결선 58">
            <a:extLst>
              <a:ext uri="{FF2B5EF4-FFF2-40B4-BE49-F238E27FC236}">
                <a16:creationId xmlns:a16="http://schemas.microsoft.com/office/drawing/2014/main" id="{39A97F70-66EC-4212-9C5B-91EC35BB8CDE}"/>
              </a:ext>
            </a:extLst>
          </p:cNvPr>
          <p:cNvCxnSpPr>
            <a:cxnSpLocks/>
          </p:cNvCxnSpPr>
          <p:nvPr/>
        </p:nvCxnSpPr>
        <p:spPr>
          <a:xfrm>
            <a:off x="0" y="4648801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왼쪽 대괄호[L] 97">
            <a:extLst>
              <a:ext uri="{FF2B5EF4-FFF2-40B4-BE49-F238E27FC236}">
                <a16:creationId xmlns:a16="http://schemas.microsoft.com/office/drawing/2014/main" id="{A48F609B-4108-DF3F-DA80-E5BB7E2C2A3A}"/>
              </a:ext>
            </a:extLst>
          </p:cNvPr>
          <p:cNvSpPr/>
          <p:nvPr/>
        </p:nvSpPr>
        <p:spPr>
          <a:xfrm rot="16200000">
            <a:off x="3066618" y="5443444"/>
            <a:ext cx="246222" cy="110720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67BD0F-FF9E-68DB-41CA-143755E8883D}"/>
              </a:ext>
            </a:extLst>
          </p:cNvPr>
          <p:cNvSpPr txBox="1"/>
          <p:nvPr/>
        </p:nvSpPr>
        <p:spPr>
          <a:xfrm>
            <a:off x="3036640" y="5997046"/>
            <a:ext cx="30617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(ii)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99" name="왼쪽 대괄호[L] 98">
            <a:extLst>
              <a:ext uri="{FF2B5EF4-FFF2-40B4-BE49-F238E27FC236}">
                <a16:creationId xmlns:a16="http://schemas.microsoft.com/office/drawing/2014/main" id="{2B40DE5F-771D-DCDA-7A9D-20CF0C6A0CC1}"/>
              </a:ext>
            </a:extLst>
          </p:cNvPr>
          <p:cNvSpPr/>
          <p:nvPr/>
        </p:nvSpPr>
        <p:spPr>
          <a:xfrm rot="16200000">
            <a:off x="4344579" y="5642777"/>
            <a:ext cx="204898" cy="74525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782804-B74E-ED0C-2F0A-77E53286A662}"/>
              </a:ext>
            </a:extLst>
          </p:cNvPr>
          <p:cNvSpPr txBox="1"/>
          <p:nvPr/>
        </p:nvSpPr>
        <p:spPr>
          <a:xfrm>
            <a:off x="4265081" y="5984953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39B4A0-BCC2-ABDC-F98D-71A09497CF0E}"/>
              </a:ext>
            </a:extLst>
          </p:cNvPr>
          <p:cNvSpPr txBox="1"/>
          <p:nvPr/>
        </p:nvSpPr>
        <p:spPr>
          <a:xfrm>
            <a:off x="5489957" y="5983207"/>
            <a:ext cx="3571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</a:t>
            </a:r>
            <a:r>
              <a:rPr kumimoji="1" lang="en-US" altLang="ko-KR" sz="1600" b="1" spc="-40" dirty="0">
                <a:latin typeface="+mn-ea"/>
              </a:rPr>
              <a:t>ii</a:t>
            </a:r>
            <a:r>
              <a:rPr kumimoji="1" lang="en-US" altLang="ko-Kore-KR" sz="1600" b="1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533613-78C0-273B-14C5-BE653B324FB3}"/>
              </a:ext>
            </a:extLst>
          </p:cNvPr>
          <p:cNvSpPr txBox="1"/>
          <p:nvPr/>
        </p:nvSpPr>
        <p:spPr>
          <a:xfrm>
            <a:off x="5930224" y="5983207"/>
            <a:ext cx="36067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(iv)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257421-9DCD-D385-92DD-482264C33CC8}"/>
              </a:ext>
            </a:extLst>
          </p:cNvPr>
          <p:cNvSpPr txBox="1"/>
          <p:nvPr/>
        </p:nvSpPr>
        <p:spPr>
          <a:xfrm>
            <a:off x="7340745" y="5490764"/>
            <a:ext cx="14273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 , (ii), (iii), (iv)</a:t>
            </a:r>
          </a:p>
          <a:p>
            <a:pPr algn="ctr"/>
            <a:r>
              <a:rPr kumimoji="1" lang="ko-Kore-KR" altLang="en-US" sz="1600" spc="-40" dirty="0">
                <a:latin typeface="+mn-ea"/>
              </a:rPr>
              <a:t>모두</a:t>
            </a:r>
            <a:r>
              <a:rPr kumimoji="1" lang="ko-KR" altLang="en-US" sz="1600" spc="-40" dirty="0">
                <a:latin typeface="+mn-ea"/>
              </a:rPr>
              <a:t> 충족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CF058-97CC-C4DE-DCD9-3223953FE128}"/>
              </a:ext>
            </a:extLst>
          </p:cNvPr>
          <p:cNvSpPr txBox="1"/>
          <p:nvPr/>
        </p:nvSpPr>
        <p:spPr>
          <a:xfrm>
            <a:off x="285687" y="4791808"/>
            <a:ext cx="12554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|A| ≥ |B| )</a:t>
            </a:r>
            <a:endParaRPr kumimoji="1" lang="ko-Kore-KR" altLang="en-US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655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5B9D894F-25F7-4917-ADA5-815971E9FF5F}"/>
              </a:ext>
            </a:extLst>
          </p:cNvPr>
          <p:cNvSpPr txBox="1"/>
          <p:nvPr/>
        </p:nvSpPr>
        <p:spPr>
          <a:xfrm rot="5400000">
            <a:off x="-1345862" y="2244506"/>
            <a:ext cx="30940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Direct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F04085-163B-7893-B5FF-C45DC2BAC981}"/>
              </a:ext>
            </a:extLst>
          </p:cNvPr>
          <p:cNvSpPr txBox="1"/>
          <p:nvPr/>
        </p:nvSpPr>
        <p:spPr>
          <a:xfrm>
            <a:off x="483689" y="4885443"/>
            <a:ext cx="22068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-2)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wheelbase size↓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EBE14F0-4006-C2A3-8961-AB6035A727F1}"/>
              </a:ext>
            </a:extLst>
          </p:cNvPr>
          <p:cNvSpPr txBox="1"/>
          <p:nvPr/>
        </p:nvSpPr>
        <p:spPr>
          <a:xfrm>
            <a:off x="492863" y="5714562"/>
            <a:ext cx="217809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b="1" i="1" spc="-40" dirty="0">
                <a:solidFill>
                  <a:srgbClr val="0070C0"/>
                </a:solidFill>
                <a:latin typeface="+mn-ea"/>
              </a:rPr>
              <a:t>-1)    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Trail length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↑</a:t>
            </a:r>
            <a:endParaRPr kumimoji="1" lang="en-US" altLang="ko-Kore-KR" sz="1600" i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3E0AB1-A6E8-4C79-8D7E-19D09BFA4394}"/>
              </a:ext>
            </a:extLst>
          </p:cNvPr>
          <p:cNvSpPr txBox="1"/>
          <p:nvPr/>
        </p:nvSpPr>
        <p:spPr>
          <a:xfrm>
            <a:off x="125869" y="311306"/>
            <a:ext cx="3475700" cy="4658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en-US" b="1" spc="-40" dirty="0">
                <a:solidFill>
                  <a:srgbClr val="C00000"/>
                </a:solidFill>
                <a:latin typeface="+mn-ea"/>
              </a:rPr>
              <a:t>* FR</a:t>
            </a:r>
            <a:r>
              <a:rPr kumimoji="1" lang="en-US" altLang="en-US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en-US" b="1" spc="-40" dirty="0">
                <a:solidFill>
                  <a:srgbClr val="C00000"/>
                </a:solidFill>
                <a:latin typeface="+mn-ea"/>
              </a:rPr>
              <a:t>) </a:t>
            </a:r>
            <a:r>
              <a:rPr kumimoji="1" lang="ko-Kore-KR" altLang="en-US" b="1" spc="-40" dirty="0">
                <a:solidFill>
                  <a:srgbClr val="C00000"/>
                </a:solidFill>
                <a:latin typeface="+mn-ea"/>
              </a:rPr>
              <a:t>조향성 </a:t>
            </a:r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   </a:t>
            </a:r>
            <a:r>
              <a:rPr kumimoji="1" lang="en-US" altLang="ko-Kore-KR" b="1" spc="-40" dirty="0">
                <a:solidFill>
                  <a:srgbClr val="0070C0"/>
                </a:solidFill>
                <a:latin typeface="+mn-ea"/>
              </a:rPr>
              <a:t>*</a:t>
            </a:r>
            <a:r>
              <a:rPr kumimoji="1" lang="en-US" altLang="en-US" b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en-US" b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en-US" b="1" spc="-40" dirty="0">
                <a:solidFill>
                  <a:srgbClr val="0070C0"/>
                </a:solidFill>
                <a:latin typeface="+mn-ea"/>
              </a:rPr>
              <a:t>) </a:t>
            </a:r>
            <a:r>
              <a:rPr kumimoji="1" lang="ko-Kore-KR" altLang="en-US" b="1" spc="-40" dirty="0">
                <a:solidFill>
                  <a:srgbClr val="0070C0"/>
                </a:solidFill>
                <a:latin typeface="+mn-ea"/>
              </a:rPr>
              <a:t>안전성</a:t>
            </a:r>
            <a:endParaRPr kumimoji="1" lang="en-US" altLang="ko-Kore-KR" b="1" spc="-4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ECF54A62-E450-222C-B655-FC7B2FA8F5B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1652977" y="1115016"/>
            <a:ext cx="636124" cy="78621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2E4B766C-AE54-6F2A-3647-A14AC75B6513}"/>
              </a:ext>
            </a:extLst>
          </p:cNvPr>
          <p:cNvCxnSpPr>
            <a:cxnSpLocks/>
            <a:endCxn id="134" idx="7"/>
          </p:cNvCxnSpPr>
          <p:nvPr/>
        </p:nvCxnSpPr>
        <p:spPr>
          <a:xfrm flipH="1">
            <a:off x="1173149" y="1327985"/>
            <a:ext cx="648636" cy="983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[R] 129">
            <a:extLst>
              <a:ext uri="{FF2B5EF4-FFF2-40B4-BE49-F238E27FC236}">
                <a16:creationId xmlns:a16="http://schemas.microsoft.com/office/drawing/2014/main" id="{34886341-2B77-A5DD-8D14-0C24FAECEBE3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3189612" y="832122"/>
            <a:ext cx="651764" cy="14791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1755E355-AB85-C174-51F1-C89E0CEAB237}"/>
              </a:ext>
            </a:extLst>
          </p:cNvPr>
          <p:cNvCxnSpPr>
            <a:cxnSpLocks/>
          </p:cNvCxnSpPr>
          <p:nvPr/>
        </p:nvCxnSpPr>
        <p:spPr>
          <a:xfrm flipV="1">
            <a:off x="1809986" y="1298352"/>
            <a:ext cx="1584371" cy="1481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0E7FC2DC-5725-9F3D-BE41-3FCF1C8CF249}"/>
              </a:ext>
            </a:extLst>
          </p:cNvPr>
          <p:cNvSpPr/>
          <p:nvPr/>
        </p:nvSpPr>
        <p:spPr>
          <a:xfrm>
            <a:off x="2242134" y="1854258"/>
            <a:ext cx="320725" cy="320725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0FBC36D-6B39-DC5D-3D74-7E374A10A44D}"/>
              </a:ext>
            </a:extLst>
          </p:cNvPr>
          <p:cNvSpPr/>
          <p:nvPr/>
        </p:nvSpPr>
        <p:spPr>
          <a:xfrm>
            <a:off x="743937" y="1975756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AE9C777D-309B-2330-783F-6290A9587BDE}"/>
              </a:ext>
            </a:extLst>
          </p:cNvPr>
          <p:cNvSpPr/>
          <p:nvPr/>
        </p:nvSpPr>
        <p:spPr>
          <a:xfrm>
            <a:off x="1054646" y="2290914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7DD3AB42-0659-06BD-87AC-3AAD15767AA9}"/>
              </a:ext>
            </a:extLst>
          </p:cNvPr>
          <p:cNvCxnSpPr>
            <a:cxnSpLocks/>
            <a:stCxn id="132" idx="2"/>
            <a:endCxn id="134" idx="6"/>
          </p:cNvCxnSpPr>
          <p:nvPr/>
        </p:nvCxnSpPr>
        <p:spPr>
          <a:xfrm flipH="1">
            <a:off x="1193483" y="2014619"/>
            <a:ext cx="1048651" cy="3457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934FA726-6531-7BFB-58DC-E3388B66C99F}"/>
              </a:ext>
            </a:extLst>
          </p:cNvPr>
          <p:cNvSpPr/>
          <p:nvPr/>
        </p:nvSpPr>
        <p:spPr>
          <a:xfrm>
            <a:off x="3510337" y="1975756"/>
            <a:ext cx="760252" cy="76025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CE06C772-956A-6D45-A5B6-5CA367F46CD7}"/>
              </a:ext>
            </a:extLst>
          </p:cNvPr>
          <p:cNvSpPr/>
          <p:nvPr/>
        </p:nvSpPr>
        <p:spPr>
          <a:xfrm>
            <a:off x="3821046" y="2290914"/>
            <a:ext cx="138837" cy="13883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직선 연결선[R] 137">
            <a:extLst>
              <a:ext uri="{FF2B5EF4-FFF2-40B4-BE49-F238E27FC236}">
                <a16:creationId xmlns:a16="http://schemas.microsoft.com/office/drawing/2014/main" id="{B0640B66-D743-898D-5627-F7F7898C4359}"/>
              </a:ext>
            </a:extLst>
          </p:cNvPr>
          <p:cNvCxnSpPr>
            <a:cxnSpLocks/>
            <a:endCxn id="132" idx="7"/>
          </p:cNvCxnSpPr>
          <p:nvPr/>
        </p:nvCxnSpPr>
        <p:spPr>
          <a:xfrm flipH="1">
            <a:off x="2515890" y="1429494"/>
            <a:ext cx="945507" cy="4717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[R] 138">
            <a:extLst>
              <a:ext uri="{FF2B5EF4-FFF2-40B4-BE49-F238E27FC236}">
                <a16:creationId xmlns:a16="http://schemas.microsoft.com/office/drawing/2014/main" id="{63ADDEBE-0A1F-60B6-8D5D-F6FB7DD27B37}"/>
              </a:ext>
            </a:extLst>
          </p:cNvPr>
          <p:cNvCxnSpPr>
            <a:cxnSpLocks/>
          </p:cNvCxnSpPr>
          <p:nvPr/>
        </p:nvCxnSpPr>
        <p:spPr>
          <a:xfrm>
            <a:off x="1478413" y="1115014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2FBF0E34-DFDE-97BE-E8F3-661E0D87F6D5}"/>
              </a:ext>
            </a:extLst>
          </p:cNvPr>
          <p:cNvCxnSpPr>
            <a:cxnSpLocks/>
          </p:cNvCxnSpPr>
          <p:nvPr/>
        </p:nvCxnSpPr>
        <p:spPr>
          <a:xfrm>
            <a:off x="2846713" y="838355"/>
            <a:ext cx="3491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4392F534-4234-4760-6F52-4A371165F0D6}"/>
              </a:ext>
            </a:extLst>
          </p:cNvPr>
          <p:cNvCxnSpPr>
            <a:cxnSpLocks/>
          </p:cNvCxnSpPr>
          <p:nvPr/>
        </p:nvCxnSpPr>
        <p:spPr>
          <a:xfrm flipH="1">
            <a:off x="2396962" y="1753279"/>
            <a:ext cx="11066" cy="5226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6A6979EE-399A-1D73-D7AB-AAD4F6B9C8B6}"/>
              </a:ext>
            </a:extLst>
          </p:cNvPr>
          <p:cNvCxnSpPr>
            <a:cxnSpLocks/>
          </p:cNvCxnSpPr>
          <p:nvPr/>
        </p:nvCxnSpPr>
        <p:spPr>
          <a:xfrm>
            <a:off x="2327847" y="1753279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A95943C8-BFB9-EB59-A2A1-2236C017C608}"/>
              </a:ext>
            </a:extLst>
          </p:cNvPr>
          <p:cNvCxnSpPr>
            <a:cxnSpLocks/>
          </p:cNvCxnSpPr>
          <p:nvPr/>
        </p:nvCxnSpPr>
        <p:spPr>
          <a:xfrm>
            <a:off x="2314032" y="2275957"/>
            <a:ext cx="1603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042515FF-C18D-58CB-744C-9AC260659984}"/>
              </a:ext>
            </a:extLst>
          </p:cNvPr>
          <p:cNvSpPr/>
          <p:nvPr/>
        </p:nvSpPr>
        <p:spPr>
          <a:xfrm>
            <a:off x="797150" y="2021347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86E4EBF8-CE45-B8FA-B146-6A91107A0E90}"/>
              </a:ext>
            </a:extLst>
          </p:cNvPr>
          <p:cNvSpPr/>
          <p:nvPr/>
        </p:nvSpPr>
        <p:spPr>
          <a:xfrm>
            <a:off x="3558583" y="2021347"/>
            <a:ext cx="669073" cy="669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1" name="오른쪽 대괄호[R] 120">
            <a:extLst>
              <a:ext uri="{FF2B5EF4-FFF2-40B4-BE49-F238E27FC236}">
                <a16:creationId xmlns:a16="http://schemas.microsoft.com/office/drawing/2014/main" id="{48F5AC28-C56B-7A17-1C2B-88F3045FA49D}"/>
              </a:ext>
            </a:extLst>
          </p:cNvPr>
          <p:cNvSpPr/>
          <p:nvPr/>
        </p:nvSpPr>
        <p:spPr>
          <a:xfrm>
            <a:off x="2573926" y="2014618"/>
            <a:ext cx="88555" cy="365714"/>
          </a:xfrm>
          <a:prstGeom prst="rightBracket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A743BE3-CB79-B1F6-F0B0-433FF98A8254}"/>
              </a:ext>
            </a:extLst>
          </p:cNvPr>
          <p:cNvSpPr txBox="1"/>
          <p:nvPr/>
        </p:nvSpPr>
        <p:spPr>
          <a:xfrm>
            <a:off x="3161610" y="2875888"/>
            <a:ext cx="176530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0070C0"/>
                </a:solidFill>
                <a:latin typeface="+mn-ea"/>
              </a:rPr>
              <a:t>2 </a:t>
            </a:r>
            <a:r>
              <a:rPr kumimoji="1" lang="en-US" altLang="ko-Kore-KR" sz="1600" b="1" spc="-40" dirty="0">
                <a:solidFill>
                  <a:srgbClr val="0070C0"/>
                </a:solidFill>
                <a:latin typeface="+mn-ea"/>
              </a:rPr>
              <a:t>-2)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BB drop ↓ </a:t>
            </a:r>
          </a:p>
          <a:p>
            <a:pPr algn="ctr"/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D-1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↑, 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</a:p>
        </p:txBody>
      </p: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8ED9480B-02A5-E2FB-07C3-D2B788573D3E}"/>
              </a:ext>
            </a:extLst>
          </p:cNvPr>
          <p:cNvCxnSpPr>
            <a:cxnSpLocks/>
            <a:stCxn id="112" idx="0"/>
            <a:endCxn id="110" idx="1"/>
          </p:cNvCxnSpPr>
          <p:nvPr/>
        </p:nvCxnSpPr>
        <p:spPr>
          <a:xfrm rot="16200000" flipV="1">
            <a:off x="3140746" y="1588869"/>
            <a:ext cx="797574" cy="58388"/>
          </a:xfrm>
          <a:prstGeom prst="bentConnector4">
            <a:avLst>
              <a:gd name="adj1" fmla="val 14332"/>
              <a:gd name="adj2" fmla="val 554895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17D860C-2628-2EA2-D21C-98DF8F4AB176}"/>
              </a:ext>
            </a:extLst>
          </p:cNvPr>
          <p:cNvSpPr txBox="1"/>
          <p:nvPr/>
        </p:nvSpPr>
        <p:spPr>
          <a:xfrm flipH="1">
            <a:off x="3473335" y="2016850"/>
            <a:ext cx="19078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A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5F8EFF1-0E04-EE4B-190E-8477042F3FCF}"/>
              </a:ext>
            </a:extLst>
          </p:cNvPr>
          <p:cNvSpPr txBox="1"/>
          <p:nvPr/>
        </p:nvSpPr>
        <p:spPr>
          <a:xfrm flipH="1">
            <a:off x="3234591" y="903618"/>
            <a:ext cx="15724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B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FFA6342-3D38-E362-55B2-B56516ACDDD2}"/>
              </a:ext>
            </a:extLst>
          </p:cNvPr>
          <p:cNvSpPr txBox="1"/>
          <p:nvPr/>
        </p:nvSpPr>
        <p:spPr>
          <a:xfrm flipH="1">
            <a:off x="1647739" y="2016044"/>
            <a:ext cx="16754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BAF620B-C3E3-3401-DD5B-FF57D9347989}"/>
              </a:ext>
            </a:extLst>
          </p:cNvPr>
          <p:cNvSpPr txBox="1"/>
          <p:nvPr/>
        </p:nvSpPr>
        <p:spPr>
          <a:xfrm flipH="1">
            <a:off x="1954224" y="1417411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9AD3A3-B426-D8FB-A7F0-BFFA2E7FFC6A}"/>
              </a:ext>
            </a:extLst>
          </p:cNvPr>
          <p:cNvSpPr txBox="1"/>
          <p:nvPr/>
        </p:nvSpPr>
        <p:spPr>
          <a:xfrm flipH="1">
            <a:off x="2846148" y="1575194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87D7-842A-0155-5047-9198A7D442FA}"/>
              </a:ext>
            </a:extLst>
          </p:cNvPr>
          <p:cNvSpPr txBox="1"/>
          <p:nvPr/>
        </p:nvSpPr>
        <p:spPr>
          <a:xfrm flipH="1">
            <a:off x="2364445" y="1869348"/>
            <a:ext cx="6036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1EA92BD-C9E4-C6DA-3856-4B686A5E98B3}"/>
              </a:ext>
            </a:extLst>
          </p:cNvPr>
          <p:cNvSpPr txBox="1"/>
          <p:nvPr/>
        </p:nvSpPr>
        <p:spPr>
          <a:xfrm>
            <a:off x="3510339" y="973054"/>
            <a:ext cx="25491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↓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en-US" altLang="ko-Kore-KR" sz="1400" i="1" spc="-40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ko-Kore-KR" sz="1600" i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-1) Trail length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↑ 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0070C0"/>
                </a:solidFill>
                <a:latin typeface="+mn-ea"/>
              </a:rPr>
              <a:t>A-1</a:t>
            </a:r>
            <a:r>
              <a:rPr kumimoji="1" lang="en-US" altLang="ko-Kore-KR" sz="1400" spc="-40" dirty="0">
                <a:solidFill>
                  <a:srgbClr val="0070C0"/>
                </a:solidFill>
                <a:latin typeface="+mn-ea"/>
              </a:rPr>
              <a:t>↑)</a:t>
            </a:r>
            <a:endParaRPr kumimoji="1" lang="en-US" altLang="ko-Kore-KR" sz="1600" i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54601E-974A-991F-3B3C-AB2E7F7B6DA0}"/>
              </a:ext>
            </a:extLst>
          </p:cNvPr>
          <p:cNvSpPr txBox="1"/>
          <p:nvPr/>
        </p:nvSpPr>
        <p:spPr>
          <a:xfrm>
            <a:off x="757227" y="2860500"/>
            <a:ext cx="22323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16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 -2) 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wheelbase size↓</a:t>
            </a:r>
          </a:p>
          <a:p>
            <a:pPr algn="ctr"/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C-1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↓, </a:t>
            </a:r>
            <a:r>
              <a:rPr kumimoji="1" lang="en-US" altLang="ko-Kore-KR" sz="1400" i="1" spc="-40" dirty="0">
                <a:solidFill>
                  <a:srgbClr val="C00000"/>
                </a:solidFill>
                <a:latin typeface="+mn-ea"/>
              </a:rPr>
              <a:t>E-1</a:t>
            </a:r>
            <a:r>
              <a:rPr kumimoji="1" lang="en-US" altLang="ko-Kore-KR" sz="1400" spc="-40" dirty="0">
                <a:solidFill>
                  <a:srgbClr val="C00000"/>
                </a:solidFill>
                <a:latin typeface="+mn-ea"/>
              </a:rPr>
              <a:t>↓)</a:t>
            </a:r>
            <a:endParaRPr kumimoji="1" lang="ko-Kore-KR" altLang="en-US" sz="1600" spc="-4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5AB87C0-2641-B480-6AAB-4915AD400E84}"/>
              </a:ext>
            </a:extLst>
          </p:cNvPr>
          <p:cNvGrpSpPr/>
          <p:nvPr/>
        </p:nvGrpSpPr>
        <p:grpSpPr>
          <a:xfrm>
            <a:off x="9444353" y="643901"/>
            <a:ext cx="2751218" cy="2711266"/>
            <a:chOff x="6233435" y="477176"/>
            <a:chExt cx="2751218" cy="271126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512136F-CD5B-F30E-D3CD-5B0F15E6130F}"/>
                </a:ext>
              </a:extLst>
            </p:cNvPr>
            <p:cNvSpPr txBox="1"/>
            <p:nvPr/>
          </p:nvSpPr>
          <p:spPr>
            <a:xfrm>
              <a:off x="6233435" y="477176"/>
              <a:ext cx="265482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Bike component &amp; parameter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A57E52D-45F7-75C5-9D96-90019504A4DE}"/>
                </a:ext>
              </a:extLst>
            </p:cNvPr>
            <p:cNvSpPr txBox="1"/>
            <p:nvPr/>
          </p:nvSpPr>
          <p:spPr>
            <a:xfrm>
              <a:off x="6290706" y="770462"/>
              <a:ext cx="1394287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A. </a:t>
              </a:r>
              <a:r>
                <a:rPr kumimoji="1" lang="en-US" altLang="ko-Kore-KR" sz="1600" spc="-40" dirty="0">
                  <a:latin typeface="+mn-ea"/>
                </a:rPr>
                <a:t>Front wheel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2) Weight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3) sprocket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B. </a:t>
              </a:r>
              <a:r>
                <a:rPr kumimoji="1" lang="en-US" altLang="ko-Kore-KR" sz="1600" spc="-40" dirty="0">
                  <a:latin typeface="+mn-ea"/>
                </a:rPr>
                <a:t>Head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CA58DFC-19FC-40C7-66BF-2BBCD6F036F4}"/>
                </a:ext>
              </a:extLst>
            </p:cNvPr>
            <p:cNvSpPr txBox="1"/>
            <p:nvPr/>
          </p:nvSpPr>
          <p:spPr>
            <a:xfrm>
              <a:off x="6296272" y="2197894"/>
              <a:ext cx="1541461" cy="954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E. </a:t>
              </a:r>
              <a:r>
                <a:rPr kumimoji="1" lang="en-US" altLang="ko-Kore-KR" sz="1600" spc="-40" dirty="0">
                  <a:latin typeface="+mn-ea"/>
                </a:rPr>
                <a:t>Bottom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r>
                <a:rPr kumimoji="1" lang="en-US" altLang="ko-Kore-KR" sz="1600" spc="-40" dirty="0">
                  <a:latin typeface="+mn-ea"/>
                </a:rPr>
                <a:t> </a:t>
              </a: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F. </a:t>
              </a:r>
              <a:r>
                <a:rPr kumimoji="1" lang="en-US" altLang="ko-Kore-KR" sz="1600" spc="-40" dirty="0">
                  <a:latin typeface="+mn-ea"/>
                </a:rPr>
                <a:t>Crank set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chain ring size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274FB73-C374-6ECE-885A-AFB2D8C66763}"/>
                </a:ext>
              </a:extLst>
            </p:cNvPr>
            <p:cNvSpPr txBox="1"/>
            <p:nvPr/>
          </p:nvSpPr>
          <p:spPr>
            <a:xfrm>
              <a:off x="7742884" y="783381"/>
              <a:ext cx="1240208" cy="1354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C. </a:t>
              </a:r>
              <a:r>
                <a:rPr kumimoji="1" lang="en-US" altLang="ko-Kore-KR" sz="1600" spc="-40" dirty="0">
                  <a:latin typeface="+mn-ea"/>
                </a:rPr>
                <a:t>Chain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br>
                <a:rPr kumimoji="1" lang="en-US" altLang="ko-Kore-KR" sz="1400" spc="-40" dirty="0">
                  <a:latin typeface="+mn-ea"/>
                </a:rPr>
              </a:br>
              <a:br>
                <a:rPr kumimoji="1" lang="en-US" altLang="ko-Kore-KR" sz="1400" spc="-40" dirty="0">
                  <a:latin typeface="+mn-ea"/>
                </a:rPr>
              </a:br>
              <a:endParaRPr kumimoji="1" lang="en-US" altLang="ko-Kore-KR" sz="1400" spc="-40" dirty="0">
                <a:latin typeface="+mn-ea"/>
              </a:endParaRPr>
            </a:p>
            <a:p>
              <a:pPr algn="l"/>
              <a:r>
                <a:rPr kumimoji="1" lang="en-US" altLang="ko-Kore-KR" sz="1600" b="1" spc="-40" dirty="0">
                  <a:latin typeface="+mn-ea"/>
                </a:rPr>
                <a:t>D. </a:t>
              </a:r>
              <a:r>
                <a:rPr kumimoji="1" lang="en-US" altLang="ko-Kore-KR" sz="1600" spc="-40" dirty="0">
                  <a:latin typeface="+mn-ea"/>
                </a:rPr>
                <a:t>Seat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  <p:cxnSp>
          <p:nvCxnSpPr>
            <p:cNvPr id="151" name="직선 연결선[R] 150">
              <a:extLst>
                <a:ext uri="{FF2B5EF4-FFF2-40B4-BE49-F238E27FC236}">
                  <a16:creationId xmlns:a16="http://schemas.microsoft.com/office/drawing/2014/main" id="{3BE48D3C-52F3-F6F3-3A2C-DB0A2F55D070}"/>
                </a:ext>
              </a:extLst>
            </p:cNvPr>
            <p:cNvCxnSpPr>
              <a:cxnSpLocks/>
            </p:cNvCxnSpPr>
            <p:nvPr/>
          </p:nvCxnSpPr>
          <p:spPr>
            <a:xfrm>
              <a:off x="7684993" y="790765"/>
              <a:ext cx="0" cy="1384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4B160C8A-7F2C-2A05-A5B3-3CF2C4DAB1E0}"/>
                </a:ext>
              </a:extLst>
            </p:cNvPr>
            <p:cNvCxnSpPr>
              <a:cxnSpLocks/>
            </p:cNvCxnSpPr>
            <p:nvPr/>
          </p:nvCxnSpPr>
          <p:spPr>
            <a:xfrm>
              <a:off x="8984653" y="783381"/>
              <a:ext cx="0" cy="24046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3C2EEB32-1087-9654-7510-03D118380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3557" y="783381"/>
              <a:ext cx="0" cy="23973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5CCC7E73-64C1-B2D2-408D-3DBA3B3E06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2175614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직선 연결선[R] 154">
              <a:extLst>
                <a:ext uri="{FF2B5EF4-FFF2-40B4-BE49-F238E27FC236}">
                  <a16:creationId xmlns:a16="http://schemas.microsoft.com/office/drawing/2014/main" id="{AAE7ED95-8595-E2D9-169E-545543E00F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1996" y="3188442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30972A59-1CCB-D4B4-818C-EA027DE66B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3557" y="787258"/>
              <a:ext cx="27410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76EEDAA8-F6BF-19FF-372C-12473D3EAA84}"/>
                </a:ext>
              </a:extLst>
            </p:cNvPr>
            <p:cNvSpPr txBox="1"/>
            <p:nvPr/>
          </p:nvSpPr>
          <p:spPr>
            <a:xfrm>
              <a:off x="7823232" y="2197894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G. </a:t>
              </a:r>
              <a:r>
                <a:rPr kumimoji="1" lang="en-US" altLang="ko-Kore-KR" sz="1600" spc="-40" dirty="0">
                  <a:latin typeface="+mn-ea"/>
                </a:rPr>
                <a:t>Seat stay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angle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2E73B989-4938-890C-CD38-7C11C6C5DC38}"/>
                </a:ext>
              </a:extLst>
            </p:cNvPr>
            <p:cNvSpPr txBox="1"/>
            <p:nvPr/>
          </p:nvSpPr>
          <p:spPr>
            <a:xfrm>
              <a:off x="7823232" y="2683317"/>
              <a:ext cx="112307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H. </a:t>
              </a:r>
              <a:r>
                <a:rPr kumimoji="1" lang="en-US" altLang="ko-Kore-KR" sz="1600" spc="-40" dirty="0">
                  <a:latin typeface="+mn-ea"/>
                </a:rPr>
                <a:t>Top tube</a:t>
              </a:r>
            </a:p>
            <a:p>
              <a:pPr algn="l"/>
              <a:r>
                <a:rPr kumimoji="1" lang="en-US" altLang="ko-Kore-KR" sz="1400" spc="-40" dirty="0">
                  <a:latin typeface="+mn-ea"/>
                </a:rPr>
                <a:t>    1) length</a:t>
              </a:r>
              <a:endParaRPr kumimoji="1" lang="ko-Kore-KR" altLang="en-US" sz="1400" spc="-40" dirty="0">
                <a:latin typeface="+mn-ea"/>
              </a:endParaRPr>
            </a:p>
          </p:txBody>
        </p:sp>
      </p:grpSp>
      <p:sp>
        <p:nvSpPr>
          <p:cNvPr id="166" name="오른쪽 대괄호[R] 165">
            <a:extLst>
              <a:ext uri="{FF2B5EF4-FFF2-40B4-BE49-F238E27FC236}">
                <a16:creationId xmlns:a16="http://schemas.microsoft.com/office/drawing/2014/main" id="{F1BB97BE-D713-3D3A-F995-0AA5C0E2F913}"/>
              </a:ext>
            </a:extLst>
          </p:cNvPr>
          <p:cNvSpPr/>
          <p:nvPr/>
        </p:nvSpPr>
        <p:spPr>
          <a:xfrm rot="5400000">
            <a:off x="2455028" y="1076595"/>
            <a:ext cx="104185" cy="2731439"/>
          </a:xfrm>
          <a:prstGeom prst="rightBracket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89F164D1-5F9E-58DA-96F6-497D9684F093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 rot="10800000" flipH="1" flipV="1">
            <a:off x="2662481" y="2197474"/>
            <a:ext cx="1381782" cy="678413"/>
          </a:xfrm>
          <a:prstGeom prst="bentConnector4">
            <a:avLst>
              <a:gd name="adj1" fmla="val 41264"/>
              <a:gd name="adj2" fmla="val 85167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C10DE556-827F-D5D5-ABD7-26CA162406BC}"/>
              </a:ext>
            </a:extLst>
          </p:cNvPr>
          <p:cNvCxnSpPr>
            <a:cxnSpLocks/>
            <a:stCxn id="166" idx="2"/>
            <a:endCxn id="108" idx="0"/>
          </p:cNvCxnSpPr>
          <p:nvPr/>
        </p:nvCxnSpPr>
        <p:spPr>
          <a:xfrm rot="16200000" flipH="1" flipV="1">
            <a:off x="2007207" y="2360586"/>
            <a:ext cx="366093" cy="633733"/>
          </a:xfrm>
          <a:prstGeom prst="bentConnector3">
            <a:avLst>
              <a:gd name="adj1" fmla="val 61304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FEFE9E37-FF8A-DA3B-9D4F-8C9306236D26}"/>
              </a:ext>
            </a:extLst>
          </p:cNvPr>
          <p:cNvSpPr txBox="1"/>
          <p:nvPr/>
        </p:nvSpPr>
        <p:spPr>
          <a:xfrm>
            <a:off x="4349080" y="1508121"/>
            <a:ext cx="141795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u="sng" spc="-40" dirty="0">
                <a:latin typeface="+mn-ea"/>
              </a:rPr>
              <a:t>Conflict on </a:t>
            </a:r>
            <a:r>
              <a:rPr kumimoji="1" lang="en-US" altLang="ko-Kore-KR" sz="1400" b="1" i="1" u="sng" spc="-40" dirty="0">
                <a:latin typeface="+mn-ea"/>
              </a:rPr>
              <a:t>A-1</a:t>
            </a:r>
            <a:endParaRPr kumimoji="1" lang="ko-Kore-KR" altLang="en-US" sz="1600" b="1" i="1" u="sng" spc="-40" dirty="0">
              <a:latin typeface="+mn-ea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1D7FA5-0478-BF1C-F577-0ED771EC97DF}"/>
              </a:ext>
            </a:extLst>
          </p:cNvPr>
          <p:cNvSpPr txBox="1"/>
          <p:nvPr/>
        </p:nvSpPr>
        <p:spPr>
          <a:xfrm>
            <a:off x="2515890" y="3554536"/>
            <a:ext cx="13842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u="sng" spc="-40" dirty="0">
                <a:latin typeface="+mn-ea"/>
              </a:rPr>
              <a:t>Conflict on </a:t>
            </a:r>
            <a:r>
              <a:rPr kumimoji="1" lang="en-US" altLang="ko-Kore-KR" sz="1400" b="1" i="1" u="sng" spc="-40" dirty="0">
                <a:latin typeface="+mn-ea"/>
              </a:rPr>
              <a:t>E-1</a:t>
            </a:r>
            <a:endParaRPr kumimoji="1" lang="ko-Kore-KR" altLang="en-US" sz="1600" b="1" i="1" u="sng" spc="-40" dirty="0">
              <a:latin typeface="+mn-ea"/>
            </a:endParaRPr>
          </a:p>
        </p:txBody>
      </p:sp>
      <p:sp>
        <p:nvSpPr>
          <p:cNvPr id="194" name="오른쪽 중괄호[R] 193">
            <a:extLst>
              <a:ext uri="{FF2B5EF4-FFF2-40B4-BE49-F238E27FC236}">
                <a16:creationId xmlns:a16="http://schemas.microsoft.com/office/drawing/2014/main" id="{18F0DEC5-A640-EB26-365C-D50F8BAE286B}"/>
              </a:ext>
            </a:extLst>
          </p:cNvPr>
          <p:cNvSpPr/>
          <p:nvPr/>
        </p:nvSpPr>
        <p:spPr>
          <a:xfrm rot="5400000">
            <a:off x="3151307" y="2328663"/>
            <a:ext cx="121508" cy="22901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5CECEAD-A158-5986-305C-25FC4AC5BA5E}"/>
              </a:ext>
            </a:extLst>
          </p:cNvPr>
          <p:cNvSpPr txBox="1"/>
          <p:nvPr/>
        </p:nvSpPr>
        <p:spPr>
          <a:xfrm rot="5400000">
            <a:off x="-1140570" y="5133247"/>
            <a:ext cx="2683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Indirect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40" name="직선 연결선[R] 239">
            <a:extLst>
              <a:ext uri="{FF2B5EF4-FFF2-40B4-BE49-F238E27FC236}">
                <a16:creationId xmlns:a16="http://schemas.microsoft.com/office/drawing/2014/main" id="{3C68400A-9011-28E1-907F-E63F15D6A204}"/>
              </a:ext>
            </a:extLst>
          </p:cNvPr>
          <p:cNvCxnSpPr>
            <a:cxnSpLocks/>
          </p:cNvCxnSpPr>
          <p:nvPr/>
        </p:nvCxnSpPr>
        <p:spPr>
          <a:xfrm>
            <a:off x="380344" y="3866278"/>
            <a:ext cx="585110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[R] 242">
            <a:extLst>
              <a:ext uri="{FF2B5EF4-FFF2-40B4-BE49-F238E27FC236}">
                <a16:creationId xmlns:a16="http://schemas.microsoft.com/office/drawing/2014/main" id="{05C2FD10-6BCE-0A63-934A-26A6C4E770A6}"/>
              </a:ext>
            </a:extLst>
          </p:cNvPr>
          <p:cNvCxnSpPr>
            <a:cxnSpLocks/>
          </p:cNvCxnSpPr>
          <p:nvPr/>
        </p:nvCxnSpPr>
        <p:spPr>
          <a:xfrm>
            <a:off x="380344" y="818518"/>
            <a:ext cx="0" cy="579495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6F51A7D6-BDEA-3B93-062D-0F0161A08C8E}"/>
              </a:ext>
            </a:extLst>
          </p:cNvPr>
          <p:cNvSpPr txBox="1"/>
          <p:nvPr/>
        </p:nvSpPr>
        <p:spPr>
          <a:xfrm>
            <a:off x="3068938" y="4610722"/>
            <a:ext cx="11606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 - length↓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06DCDF9-5098-91BD-0DAE-BE1FA43CF374}"/>
              </a:ext>
            </a:extLst>
          </p:cNvPr>
          <p:cNvSpPr txBox="1"/>
          <p:nvPr/>
        </p:nvSpPr>
        <p:spPr>
          <a:xfrm>
            <a:off x="3059400" y="5714562"/>
            <a:ext cx="116606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 - size↑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FEB8680-9726-7F7C-0E01-D6F5424226FC}"/>
              </a:ext>
            </a:extLst>
          </p:cNvPr>
          <p:cNvSpPr txBox="1"/>
          <p:nvPr/>
        </p:nvSpPr>
        <p:spPr>
          <a:xfrm>
            <a:off x="3068939" y="5165970"/>
            <a:ext cx="11606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E - length↓</a:t>
            </a:r>
          </a:p>
        </p:txBody>
      </p:sp>
      <p:cxnSp>
        <p:nvCxnSpPr>
          <p:cNvPr id="372" name="직선 연결선[R] 371">
            <a:extLst>
              <a:ext uri="{FF2B5EF4-FFF2-40B4-BE49-F238E27FC236}">
                <a16:creationId xmlns:a16="http://schemas.microsoft.com/office/drawing/2014/main" id="{714F5422-FD0F-55D4-553B-79F1C346B025}"/>
              </a:ext>
            </a:extLst>
          </p:cNvPr>
          <p:cNvCxnSpPr>
            <a:cxnSpLocks/>
          </p:cNvCxnSpPr>
          <p:nvPr/>
        </p:nvCxnSpPr>
        <p:spPr>
          <a:xfrm>
            <a:off x="2865177" y="3945320"/>
            <a:ext cx="0" cy="273984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직선 연결선[R] 373">
            <a:extLst>
              <a:ext uri="{FF2B5EF4-FFF2-40B4-BE49-F238E27FC236}">
                <a16:creationId xmlns:a16="http://schemas.microsoft.com/office/drawing/2014/main" id="{4783C71B-343E-10E0-DB24-65A396BF3FDE}"/>
              </a:ext>
            </a:extLst>
          </p:cNvPr>
          <p:cNvCxnSpPr>
            <a:cxnSpLocks/>
          </p:cNvCxnSpPr>
          <p:nvPr/>
        </p:nvCxnSpPr>
        <p:spPr>
          <a:xfrm>
            <a:off x="4559757" y="3945320"/>
            <a:ext cx="0" cy="26605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9D3F565F-0D9F-B7F9-EF35-37A2581769B1}"/>
              </a:ext>
            </a:extLst>
          </p:cNvPr>
          <p:cNvSpPr txBox="1"/>
          <p:nvPr/>
        </p:nvSpPr>
        <p:spPr>
          <a:xfrm>
            <a:off x="4896909" y="5591451"/>
            <a:ext cx="1180901" cy="49244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B - angle↓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B - angle↑</a:t>
            </a:r>
          </a:p>
        </p:txBody>
      </p:sp>
      <p:cxnSp>
        <p:nvCxnSpPr>
          <p:cNvPr id="380" name="직선 연결선[R] 379">
            <a:extLst>
              <a:ext uri="{FF2B5EF4-FFF2-40B4-BE49-F238E27FC236}">
                <a16:creationId xmlns:a16="http://schemas.microsoft.com/office/drawing/2014/main" id="{3CFD6FE6-E3E9-2336-D0F5-BA0F4CCDAFD0}"/>
              </a:ext>
            </a:extLst>
          </p:cNvPr>
          <p:cNvCxnSpPr>
            <a:cxnSpLocks/>
            <a:stCxn id="102" idx="3"/>
            <a:endCxn id="268" idx="1"/>
          </p:cNvCxnSpPr>
          <p:nvPr/>
        </p:nvCxnSpPr>
        <p:spPr>
          <a:xfrm flipV="1">
            <a:off x="2690512" y="4733833"/>
            <a:ext cx="378426" cy="27472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직선 연결선[R] 383">
            <a:extLst>
              <a:ext uri="{FF2B5EF4-FFF2-40B4-BE49-F238E27FC236}">
                <a16:creationId xmlns:a16="http://schemas.microsoft.com/office/drawing/2014/main" id="{92F13A55-297F-7A16-2640-937859368802}"/>
              </a:ext>
            </a:extLst>
          </p:cNvPr>
          <p:cNvCxnSpPr>
            <a:cxnSpLocks/>
            <a:stCxn id="102" idx="3"/>
            <a:endCxn id="270" idx="1"/>
          </p:cNvCxnSpPr>
          <p:nvPr/>
        </p:nvCxnSpPr>
        <p:spPr>
          <a:xfrm>
            <a:off x="2690512" y="5008554"/>
            <a:ext cx="378427" cy="28052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직선 연결선[R] 394">
            <a:extLst>
              <a:ext uri="{FF2B5EF4-FFF2-40B4-BE49-F238E27FC236}">
                <a16:creationId xmlns:a16="http://schemas.microsoft.com/office/drawing/2014/main" id="{F903AC3A-F193-D41C-AAB1-CE8BE16B766E}"/>
              </a:ext>
            </a:extLst>
          </p:cNvPr>
          <p:cNvCxnSpPr>
            <a:cxnSpLocks/>
            <a:stCxn id="103" idx="3"/>
            <a:endCxn id="269" idx="1"/>
          </p:cNvCxnSpPr>
          <p:nvPr/>
        </p:nvCxnSpPr>
        <p:spPr>
          <a:xfrm>
            <a:off x="2670954" y="5837673"/>
            <a:ext cx="388446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직선 연결선[R] 398">
            <a:extLst>
              <a:ext uri="{FF2B5EF4-FFF2-40B4-BE49-F238E27FC236}">
                <a16:creationId xmlns:a16="http://schemas.microsoft.com/office/drawing/2014/main" id="{568D1D50-237C-A0F7-6923-6BA2EFE23630}"/>
              </a:ext>
            </a:extLst>
          </p:cNvPr>
          <p:cNvCxnSpPr>
            <a:cxnSpLocks/>
            <a:stCxn id="270" idx="3"/>
            <a:endCxn id="379" idx="1"/>
          </p:cNvCxnSpPr>
          <p:nvPr/>
        </p:nvCxnSpPr>
        <p:spPr>
          <a:xfrm>
            <a:off x="4229571" y="5289081"/>
            <a:ext cx="667338" cy="54859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직선 연결선[R] 403">
            <a:extLst>
              <a:ext uri="{FF2B5EF4-FFF2-40B4-BE49-F238E27FC236}">
                <a16:creationId xmlns:a16="http://schemas.microsoft.com/office/drawing/2014/main" id="{02F1E0E6-340C-F29F-E5AF-DB7F2C0C414C}"/>
              </a:ext>
            </a:extLst>
          </p:cNvPr>
          <p:cNvCxnSpPr>
            <a:cxnSpLocks/>
            <a:stCxn id="269" idx="3"/>
            <a:endCxn id="379" idx="1"/>
          </p:cNvCxnSpPr>
          <p:nvPr/>
        </p:nvCxnSpPr>
        <p:spPr>
          <a:xfrm>
            <a:off x="4225469" y="5837673"/>
            <a:ext cx="67144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TextBox 418">
            <a:extLst>
              <a:ext uri="{FF2B5EF4-FFF2-40B4-BE49-F238E27FC236}">
                <a16:creationId xmlns:a16="http://schemas.microsoft.com/office/drawing/2014/main" id="{6F90E711-FE71-9334-E73A-22A918F2E824}"/>
              </a:ext>
            </a:extLst>
          </p:cNvPr>
          <p:cNvSpPr txBox="1"/>
          <p:nvPr/>
        </p:nvSpPr>
        <p:spPr>
          <a:xfrm flipH="1">
            <a:off x="1487865" y="1575194"/>
            <a:ext cx="1433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A7492031-6C60-2479-0C6A-3B446664066B}"/>
              </a:ext>
            </a:extLst>
          </p:cNvPr>
          <p:cNvSpPr txBox="1"/>
          <p:nvPr/>
        </p:nvSpPr>
        <p:spPr>
          <a:xfrm>
            <a:off x="4894046" y="4487059"/>
            <a:ext cx="1180900" cy="49244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G - angle↑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G - angle↓</a:t>
            </a:r>
          </a:p>
        </p:txBody>
      </p:sp>
      <p:cxnSp>
        <p:nvCxnSpPr>
          <p:cNvPr id="427" name="직선 연결선[R] 426">
            <a:extLst>
              <a:ext uri="{FF2B5EF4-FFF2-40B4-BE49-F238E27FC236}">
                <a16:creationId xmlns:a16="http://schemas.microsoft.com/office/drawing/2014/main" id="{532BF57D-6D15-29DC-E1C4-36A6F816DB6D}"/>
              </a:ext>
            </a:extLst>
          </p:cNvPr>
          <p:cNvCxnSpPr>
            <a:cxnSpLocks/>
            <a:stCxn id="268" idx="3"/>
            <a:endCxn id="426" idx="1"/>
          </p:cNvCxnSpPr>
          <p:nvPr/>
        </p:nvCxnSpPr>
        <p:spPr>
          <a:xfrm flipV="1">
            <a:off x="4229570" y="4733281"/>
            <a:ext cx="664476" cy="55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직선 연결선[R] 432">
            <a:extLst>
              <a:ext uri="{FF2B5EF4-FFF2-40B4-BE49-F238E27FC236}">
                <a16:creationId xmlns:a16="http://schemas.microsoft.com/office/drawing/2014/main" id="{949730F6-4D8A-5102-D201-168BE2AE6F98}"/>
              </a:ext>
            </a:extLst>
          </p:cNvPr>
          <p:cNvCxnSpPr>
            <a:cxnSpLocks/>
            <a:stCxn id="269" idx="3"/>
            <a:endCxn id="426" idx="1"/>
          </p:cNvCxnSpPr>
          <p:nvPr/>
        </p:nvCxnSpPr>
        <p:spPr>
          <a:xfrm flipV="1">
            <a:off x="4225469" y="4733281"/>
            <a:ext cx="668577" cy="110439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EA8898C6-B1A3-EAB3-286E-A97A65F9C862}"/>
              </a:ext>
            </a:extLst>
          </p:cNvPr>
          <p:cNvSpPr txBox="1"/>
          <p:nvPr/>
        </p:nvSpPr>
        <p:spPr>
          <a:xfrm>
            <a:off x="4894046" y="6266759"/>
            <a:ext cx="118089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 - weight↑</a:t>
            </a:r>
          </a:p>
        </p:txBody>
      </p:sp>
      <p:cxnSp>
        <p:nvCxnSpPr>
          <p:cNvPr id="440" name="직선 연결선[R] 439">
            <a:extLst>
              <a:ext uri="{FF2B5EF4-FFF2-40B4-BE49-F238E27FC236}">
                <a16:creationId xmlns:a16="http://schemas.microsoft.com/office/drawing/2014/main" id="{A084210A-078A-47E5-B724-B225AD834C02}"/>
              </a:ext>
            </a:extLst>
          </p:cNvPr>
          <p:cNvCxnSpPr>
            <a:cxnSpLocks/>
            <a:stCxn id="269" idx="3"/>
            <a:endCxn id="439" idx="1"/>
          </p:cNvCxnSpPr>
          <p:nvPr/>
        </p:nvCxnSpPr>
        <p:spPr>
          <a:xfrm>
            <a:off x="4225469" y="5837673"/>
            <a:ext cx="668577" cy="55219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E9D3FBE6-9E2F-2150-D11A-8ECC312CFDED}"/>
              </a:ext>
            </a:extLst>
          </p:cNvPr>
          <p:cNvSpPr txBox="1"/>
          <p:nvPr/>
        </p:nvSpPr>
        <p:spPr>
          <a:xfrm flipH="1">
            <a:off x="2463176" y="1181158"/>
            <a:ext cx="15085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H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B29E120-19F8-E9A6-34C8-31516463C15A}"/>
              </a:ext>
            </a:extLst>
          </p:cNvPr>
          <p:cNvSpPr txBox="1"/>
          <p:nvPr/>
        </p:nvSpPr>
        <p:spPr>
          <a:xfrm>
            <a:off x="4899776" y="5165970"/>
            <a:ext cx="117548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H - length↓</a:t>
            </a:r>
          </a:p>
        </p:txBody>
      </p:sp>
      <p:cxnSp>
        <p:nvCxnSpPr>
          <p:cNvPr id="449" name="직선 연결선[R] 448">
            <a:extLst>
              <a:ext uri="{FF2B5EF4-FFF2-40B4-BE49-F238E27FC236}">
                <a16:creationId xmlns:a16="http://schemas.microsoft.com/office/drawing/2014/main" id="{8EFE4148-42F7-B266-D0BD-A54CDB637D8D}"/>
              </a:ext>
            </a:extLst>
          </p:cNvPr>
          <p:cNvCxnSpPr>
            <a:cxnSpLocks/>
            <a:stCxn id="270" idx="3"/>
            <a:endCxn id="448" idx="1"/>
          </p:cNvCxnSpPr>
          <p:nvPr/>
        </p:nvCxnSpPr>
        <p:spPr>
          <a:xfrm>
            <a:off x="4229571" y="5289081"/>
            <a:ext cx="670205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45D23B-5391-A633-0982-ED8F228DA0C4}"/>
              </a:ext>
            </a:extLst>
          </p:cNvPr>
          <p:cNvSpPr txBox="1"/>
          <p:nvPr/>
        </p:nvSpPr>
        <p:spPr>
          <a:xfrm>
            <a:off x="138500" y="79783"/>
            <a:ext cx="766261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200" spc="-40" dirty="0">
                <a:latin typeface="+mn-ea"/>
              </a:rPr>
              <a:t>Various conflicts when </a:t>
            </a:r>
            <a:r>
              <a:rPr kumimoji="1" lang="en-US" altLang="ko-KR" sz="2200" spc="-40" dirty="0">
                <a:latin typeface="+mn-ea"/>
              </a:rPr>
              <a:t>handling</a:t>
            </a:r>
            <a:r>
              <a:rPr kumimoji="1" lang="ko-KR" altLang="en-US" sz="2200" spc="-40" dirty="0">
                <a:latin typeface="+mn-ea"/>
              </a:rPr>
              <a:t> </a:t>
            </a:r>
            <a:r>
              <a:rPr kumimoji="1" lang="en-US" altLang="ko-KR" sz="2200" spc="-40" dirty="0">
                <a:latin typeface="+mn-ea"/>
              </a:rPr>
              <a:t>multi-functional</a:t>
            </a:r>
            <a:r>
              <a:rPr kumimoji="1" lang="ko-KR" altLang="en-US" sz="2200" spc="-40" dirty="0">
                <a:latin typeface="+mn-ea"/>
              </a:rPr>
              <a:t> </a:t>
            </a:r>
            <a:r>
              <a:rPr kumimoji="1" lang="en-US" altLang="ko-KR" sz="2200" spc="-40" dirty="0">
                <a:latin typeface="+mn-ea"/>
              </a:rPr>
              <a:t>requirements</a:t>
            </a:r>
            <a:endParaRPr kumimoji="1" lang="ko-Kore-KR" altLang="en-US" sz="2200" spc="-40" dirty="0">
              <a:latin typeface="+mn-ea"/>
            </a:endParaRPr>
          </a:p>
        </p:txBody>
      </p:sp>
      <p:sp>
        <p:nvSpPr>
          <p:cNvPr id="5" name="오른쪽 중괄호[R] 193">
            <a:extLst>
              <a:ext uri="{FF2B5EF4-FFF2-40B4-BE49-F238E27FC236}">
                <a16:creationId xmlns:a16="http://schemas.microsoft.com/office/drawing/2014/main" id="{9393E639-929F-0D84-8E68-AC2BEEE1AE80}"/>
              </a:ext>
            </a:extLst>
          </p:cNvPr>
          <p:cNvSpPr/>
          <p:nvPr/>
        </p:nvSpPr>
        <p:spPr>
          <a:xfrm>
            <a:off x="5914245" y="1114413"/>
            <a:ext cx="98516" cy="2927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838BE9D-3D20-4C2D-C3E7-AA09002B48A1}"/>
              </a:ext>
            </a:extLst>
          </p:cNvPr>
          <p:cNvCxnSpPr>
            <a:cxnSpLocks/>
          </p:cNvCxnSpPr>
          <p:nvPr/>
        </p:nvCxnSpPr>
        <p:spPr>
          <a:xfrm>
            <a:off x="175571" y="3161846"/>
            <a:ext cx="0" cy="112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삼각형 17">
            <a:extLst>
              <a:ext uri="{FF2B5EF4-FFF2-40B4-BE49-F238E27FC236}">
                <a16:creationId xmlns:a16="http://schemas.microsoft.com/office/drawing/2014/main" id="{F32B39AE-6E2C-8F6F-FA90-A8F5AF1B6CC4}"/>
              </a:ext>
            </a:extLst>
          </p:cNvPr>
          <p:cNvSpPr/>
          <p:nvPr/>
        </p:nvSpPr>
        <p:spPr>
          <a:xfrm rot="5400000">
            <a:off x="4210392" y="3577308"/>
            <a:ext cx="4603705" cy="283911"/>
          </a:xfrm>
          <a:prstGeom prst="triangle">
            <a:avLst>
              <a:gd name="adj" fmla="val 502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B8CB6A-AB0F-2340-D2D6-9B2CF7DE5997}"/>
              </a:ext>
            </a:extLst>
          </p:cNvPr>
          <p:cNvSpPr txBox="1"/>
          <p:nvPr/>
        </p:nvSpPr>
        <p:spPr>
          <a:xfrm>
            <a:off x="6767111" y="3069665"/>
            <a:ext cx="2339871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en-US" altLang="ko-Kore-KR" sz="1600" b="1" spc="-4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level of candidates</a:t>
            </a:r>
          </a:p>
          <a:p>
            <a:pPr algn="ctr"/>
            <a:endParaRPr kumimoji="1" lang="en-US" altLang="ko-Kore-KR" sz="1600" spc="-40" dirty="0">
              <a:latin typeface="+mn-ea"/>
            </a:endParaRPr>
          </a:p>
          <a:p>
            <a:pPr algn="ctr"/>
            <a:r>
              <a:rPr kumimoji="1" lang="en-US" altLang="ko-Kore-KR" sz="1600" spc="-40" dirty="0">
                <a:latin typeface="+mn-ea"/>
              </a:rPr>
              <a:t>&amp;</a:t>
            </a:r>
          </a:p>
          <a:p>
            <a:pPr algn="ctr"/>
            <a:endParaRPr kumimoji="1" lang="en-US" altLang="ko-Kore-KR" sz="1600" spc="-40" dirty="0">
              <a:latin typeface="+mn-ea"/>
            </a:endParaRPr>
          </a:p>
          <a:p>
            <a:pPr algn="ctr"/>
            <a:r>
              <a:rPr kumimoji="1" lang="en-US" altLang="ko-Kore-KR" b="1" spc="-40" dirty="0">
                <a:latin typeface="+mn-ea"/>
              </a:rPr>
              <a:t>Indirect</a:t>
            </a:r>
            <a:r>
              <a:rPr kumimoji="1" lang="en-US" altLang="ko-Kore-KR" sz="1600" spc="-40" dirty="0">
                <a:latin typeface="+mn-ea"/>
              </a:rPr>
              <a:t> path of product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E6923-7D80-BCD7-6F6B-58A9C61BC6AB}"/>
              </a:ext>
            </a:extLst>
          </p:cNvPr>
          <p:cNvSpPr txBox="1"/>
          <p:nvPr/>
        </p:nvSpPr>
        <p:spPr>
          <a:xfrm>
            <a:off x="754756" y="3975752"/>
            <a:ext cx="17809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Redesign alternative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317413-E8A8-7DE2-8B66-CF2E57CA7465}"/>
              </a:ext>
            </a:extLst>
          </p:cNvPr>
          <p:cNvSpPr txBox="1"/>
          <p:nvPr/>
        </p:nvSpPr>
        <p:spPr>
          <a:xfrm>
            <a:off x="2865177" y="3941587"/>
            <a:ext cx="169458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Physical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method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87AD7-FB88-0B6E-33A6-D4881DEE3A92}"/>
              </a:ext>
            </a:extLst>
          </p:cNvPr>
          <p:cNvSpPr txBox="1"/>
          <p:nvPr/>
        </p:nvSpPr>
        <p:spPr>
          <a:xfrm>
            <a:off x="4833932" y="3938645"/>
            <a:ext cx="13011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1</a:t>
            </a:r>
            <a:r>
              <a:rPr kumimoji="1" lang="en-US" altLang="ko-Kore-KR" sz="1600" spc="-40" baseline="30000" dirty="0">
                <a:latin typeface="+mn-ea"/>
              </a:rPr>
              <a:t>st</a:t>
            </a:r>
            <a:r>
              <a:rPr kumimoji="1" lang="en-US" altLang="ko-Kore-KR" sz="1600" spc="-40" dirty="0">
                <a:latin typeface="+mn-ea"/>
              </a:rPr>
              <a:t> propagated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D61DFD-16C5-47FA-0993-7EBC196E2EF1}"/>
              </a:ext>
            </a:extLst>
          </p:cNvPr>
          <p:cNvSpPr txBox="1"/>
          <p:nvPr/>
        </p:nvSpPr>
        <p:spPr>
          <a:xfrm>
            <a:off x="6742983" y="6447276"/>
            <a:ext cx="500026" cy="246659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kumimoji="1" lang="en-US" altLang="ko-Kore-KR" sz="1400" spc="-4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4C31A6-CFB7-3CE5-58A9-642927A8BF84}"/>
              </a:ext>
            </a:extLst>
          </p:cNvPr>
          <p:cNvSpPr txBox="1"/>
          <p:nvPr/>
        </p:nvSpPr>
        <p:spPr>
          <a:xfrm>
            <a:off x="7245255" y="6390309"/>
            <a:ext cx="1518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spc="-40" dirty="0">
                <a:latin typeface="+mn-ea"/>
              </a:rPr>
              <a:t>: Indirect conflict</a:t>
            </a:r>
          </a:p>
        </p:txBody>
      </p:sp>
      <p:sp>
        <p:nvSpPr>
          <p:cNvPr id="58" name="오른쪽 중괄호[R] 57">
            <a:extLst>
              <a:ext uri="{FF2B5EF4-FFF2-40B4-BE49-F238E27FC236}">
                <a16:creationId xmlns:a16="http://schemas.microsoft.com/office/drawing/2014/main" id="{98414F40-BAD8-900B-453F-8FA4B4D45A51}"/>
              </a:ext>
            </a:extLst>
          </p:cNvPr>
          <p:cNvSpPr/>
          <p:nvPr/>
        </p:nvSpPr>
        <p:spPr>
          <a:xfrm>
            <a:off x="6135057" y="4604382"/>
            <a:ext cx="96395" cy="320376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59" name="오른쪽 중괄호[R] 58">
            <a:extLst>
              <a:ext uri="{FF2B5EF4-FFF2-40B4-BE49-F238E27FC236}">
                <a16:creationId xmlns:a16="http://schemas.microsoft.com/office/drawing/2014/main" id="{2405F6EF-3911-0773-B2A0-56E97B5858B4}"/>
              </a:ext>
            </a:extLst>
          </p:cNvPr>
          <p:cNvSpPr/>
          <p:nvPr/>
        </p:nvSpPr>
        <p:spPr>
          <a:xfrm>
            <a:off x="6135057" y="5697061"/>
            <a:ext cx="96395" cy="320376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01D4FA-B93A-8B66-37C8-113E6C90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517" y="556388"/>
            <a:ext cx="1981276" cy="193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97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8A68E5-11A3-B7E9-8AF0-9C7539BD42C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3F8A0ED-9F90-4AAD-B365-1A0EB382082E}" type="datetime1">
              <a:rPr lang="ko-KR" altLang="en-US" smtClean="0"/>
              <a:t>2023. 4. 20.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A0A2C4-41AB-AEA8-A94C-C8F42BDDAE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5A9CD-BEB0-E48F-9CE5-216A7F6CD0F1}"/>
              </a:ext>
            </a:extLst>
          </p:cNvPr>
          <p:cNvSpPr txBox="1"/>
          <p:nvPr/>
        </p:nvSpPr>
        <p:spPr>
          <a:xfrm>
            <a:off x="2693141" y="1432573"/>
            <a:ext cx="14686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차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클 수록 </a:t>
            </a:r>
            <a:r>
              <a:rPr kumimoji="1" lang="en-US" altLang="ko-KR" sz="1600" spc="-40" dirty="0">
                <a:latin typeface="+mn-ea"/>
              </a:rPr>
              <a:t>Conflict</a:t>
            </a:r>
            <a:r>
              <a:rPr kumimoji="1" lang="ko-KR" altLang="en-US" sz="1600" spc="-40" dirty="0">
                <a:latin typeface="+mn-ea"/>
              </a:rPr>
              <a:t>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5E5A9-A2A5-2BD1-1FF3-FC2A52F6C0DA}"/>
              </a:ext>
            </a:extLst>
          </p:cNvPr>
          <p:cNvSpPr txBox="1"/>
          <p:nvPr/>
        </p:nvSpPr>
        <p:spPr>
          <a:xfrm>
            <a:off x="6790399" y="1432572"/>
            <a:ext cx="22015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절대값 편차가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 적을수록 </a:t>
            </a:r>
            <a:r>
              <a:rPr kumimoji="1" lang="en-US" altLang="ko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F71E6-3261-4A5C-BC4B-4CCF0C16AD3E}"/>
              </a:ext>
            </a:extLst>
          </p:cNvPr>
          <p:cNvSpPr txBox="1"/>
          <p:nvPr/>
        </p:nvSpPr>
        <p:spPr>
          <a:xfrm>
            <a:off x="2693141" y="3615922"/>
            <a:ext cx="17036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음수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낮을수록 </a:t>
            </a:r>
            <a:r>
              <a:rPr kumimoji="1" lang="en-US" altLang="ko-KR" sz="1600" spc="-40" dirty="0">
                <a:latin typeface="+mn-ea"/>
              </a:rPr>
              <a:t>conflict 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5689A5-6104-6286-A684-5C85059A3BF3}"/>
              </a:ext>
            </a:extLst>
          </p:cNvPr>
          <p:cNvSpPr txBox="1"/>
          <p:nvPr/>
        </p:nvSpPr>
        <p:spPr>
          <a:xfrm>
            <a:off x="1088571" y="145981"/>
            <a:ext cx="85087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A+B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0C9BCB-FCC4-431B-E818-63C4422CDF69}"/>
              </a:ext>
            </a:extLst>
          </p:cNvPr>
          <p:cNvSpPr txBox="1"/>
          <p:nvPr/>
        </p:nvSpPr>
        <p:spPr>
          <a:xfrm>
            <a:off x="7125716" y="3615923"/>
            <a:ext cx="15026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양수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높을수록 </a:t>
            </a:r>
            <a:r>
              <a:rPr kumimoji="1" lang="en-US" altLang="ko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graphicFrame>
        <p:nvGraphicFramePr>
          <p:cNvPr id="82" name="표 82">
            <a:extLst>
              <a:ext uri="{FF2B5EF4-FFF2-40B4-BE49-F238E27FC236}">
                <a16:creationId xmlns:a16="http://schemas.microsoft.com/office/drawing/2014/main" id="{EAAA8ADB-3E82-9024-031A-2B0B4793CCBA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525263"/>
          <a:ext cx="1996758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62489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30982776-82AA-0A69-8A26-47FC9F6D5234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539780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</a:t>
                      </a:r>
                      <a:r>
                        <a:rPr lang="en-US" altLang="ko-KR" sz="1400" dirty="0"/>
                        <a:t>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</a:t>
                      </a:r>
                      <a:r>
                        <a:rPr lang="en-US" altLang="ko-KR" sz="1400" dirty="0"/>
                        <a:t>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-0.6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</a:t>
                      </a:r>
                      <a:r>
                        <a:rPr lang="en-US" altLang="ko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529625A6-43DF-F39F-5705-6084E545F596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2911368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r>
                        <a:rPr lang="en-US" altLang="ko-KR" sz="1400" b="0" dirty="0"/>
                        <a:t>.</a:t>
                      </a:r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r>
                        <a:rPr lang="en-US" altLang="ko-Kore-KR" sz="1400" dirty="0"/>
                        <a:t>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20F442C4-D8C7-A6EC-2426-883BC5B9A43C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2924007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r>
                        <a:rPr lang="en-US" altLang="ko-KR" sz="1400" b="0" dirty="0"/>
                        <a:t>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-</a:t>
                      </a:r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-</a:t>
                      </a:r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0.9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-</a:t>
                      </a:r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7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F6A9349A-86B9-99BD-F70E-D33AD1039D18}"/>
              </a:ext>
            </a:extLst>
          </p:cNvPr>
          <p:cNvSpPr txBox="1"/>
          <p:nvPr/>
        </p:nvSpPr>
        <p:spPr>
          <a:xfrm>
            <a:off x="9344803" y="2959765"/>
            <a:ext cx="9775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A</a:t>
            </a:r>
            <a:r>
              <a:rPr kumimoji="1" lang="ko-KR" altLang="en-US" spc="-40" dirty="0">
                <a:latin typeface="+mn-ea"/>
              </a:rPr>
              <a:t>는 고정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1CB403-A30D-576D-251C-2AF3073516A7}"/>
              </a:ext>
            </a:extLst>
          </p:cNvPr>
          <p:cNvSpPr txBox="1"/>
          <p:nvPr/>
        </p:nvSpPr>
        <p:spPr>
          <a:xfrm>
            <a:off x="5220699" y="154129"/>
            <a:ext cx="7915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A-B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E237FB-36BD-2ED1-1C1F-5CF245F599D4}"/>
              </a:ext>
            </a:extLst>
          </p:cNvPr>
          <p:cNvSpPr txBox="1"/>
          <p:nvPr/>
        </p:nvSpPr>
        <p:spPr>
          <a:xfrm>
            <a:off x="1088571" y="2539944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5D5C58A-A316-0BBE-61C1-6E821B1609A0}"/>
              </a:ext>
            </a:extLst>
          </p:cNvPr>
          <p:cNvSpPr txBox="1"/>
          <p:nvPr/>
        </p:nvSpPr>
        <p:spPr>
          <a:xfrm>
            <a:off x="5284658" y="2531064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B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598D8C-531A-4C15-E22E-BACBC71C3920}"/>
              </a:ext>
            </a:extLst>
          </p:cNvPr>
          <p:cNvSpPr txBox="1"/>
          <p:nvPr/>
        </p:nvSpPr>
        <p:spPr>
          <a:xfrm>
            <a:off x="256615" y="123351"/>
            <a:ext cx="6614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</a:t>
            </a:r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8363981-BB05-B8A0-BAC1-CE56EB487DEB}"/>
              </a:ext>
            </a:extLst>
          </p:cNvPr>
          <p:cNvSpPr txBox="1"/>
          <p:nvPr/>
        </p:nvSpPr>
        <p:spPr>
          <a:xfrm>
            <a:off x="4392680" y="123351"/>
            <a:ext cx="7123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A91B0D-9BAA-DD64-3165-AA87913CB201}"/>
              </a:ext>
            </a:extLst>
          </p:cNvPr>
          <p:cNvSpPr txBox="1"/>
          <p:nvPr/>
        </p:nvSpPr>
        <p:spPr>
          <a:xfrm>
            <a:off x="256615" y="2515676"/>
            <a:ext cx="7633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E05A55-717D-498A-BB98-3702F755E64C}"/>
              </a:ext>
            </a:extLst>
          </p:cNvPr>
          <p:cNvSpPr txBox="1"/>
          <p:nvPr/>
        </p:nvSpPr>
        <p:spPr>
          <a:xfrm>
            <a:off x="4424578" y="2515676"/>
            <a:ext cx="768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iv)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5" name="직선 연결선 58">
            <a:extLst>
              <a:ext uri="{FF2B5EF4-FFF2-40B4-BE49-F238E27FC236}">
                <a16:creationId xmlns:a16="http://schemas.microsoft.com/office/drawing/2014/main" id="{39A97F70-66EC-4212-9C5B-91EC35BB8CDE}"/>
              </a:ext>
            </a:extLst>
          </p:cNvPr>
          <p:cNvCxnSpPr>
            <a:cxnSpLocks/>
          </p:cNvCxnSpPr>
          <p:nvPr/>
        </p:nvCxnSpPr>
        <p:spPr>
          <a:xfrm>
            <a:off x="0" y="4648801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왼쪽 대괄호[L] 97">
            <a:extLst>
              <a:ext uri="{FF2B5EF4-FFF2-40B4-BE49-F238E27FC236}">
                <a16:creationId xmlns:a16="http://schemas.microsoft.com/office/drawing/2014/main" id="{A48F609B-4108-DF3F-DA80-E5BB7E2C2A3A}"/>
              </a:ext>
            </a:extLst>
          </p:cNvPr>
          <p:cNvSpPr/>
          <p:nvPr/>
        </p:nvSpPr>
        <p:spPr>
          <a:xfrm rot="16200000">
            <a:off x="3066618" y="5443444"/>
            <a:ext cx="246222" cy="110720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67BD0F-FF9E-68DB-41CA-143755E8883D}"/>
              </a:ext>
            </a:extLst>
          </p:cNvPr>
          <p:cNvSpPr txBox="1"/>
          <p:nvPr/>
        </p:nvSpPr>
        <p:spPr>
          <a:xfrm>
            <a:off x="3036640" y="5997046"/>
            <a:ext cx="30617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(ii)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99" name="왼쪽 대괄호[L] 98">
            <a:extLst>
              <a:ext uri="{FF2B5EF4-FFF2-40B4-BE49-F238E27FC236}">
                <a16:creationId xmlns:a16="http://schemas.microsoft.com/office/drawing/2014/main" id="{2B40DE5F-771D-DCDA-7A9D-20CF0C6A0CC1}"/>
              </a:ext>
            </a:extLst>
          </p:cNvPr>
          <p:cNvSpPr/>
          <p:nvPr/>
        </p:nvSpPr>
        <p:spPr>
          <a:xfrm rot="16200000">
            <a:off x="4344579" y="5642777"/>
            <a:ext cx="204898" cy="74525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782804-B74E-ED0C-2F0A-77E53286A662}"/>
              </a:ext>
            </a:extLst>
          </p:cNvPr>
          <p:cNvSpPr txBox="1"/>
          <p:nvPr/>
        </p:nvSpPr>
        <p:spPr>
          <a:xfrm>
            <a:off x="4265081" y="5984953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39B4A0-BCC2-ABDC-F98D-71A09497CF0E}"/>
              </a:ext>
            </a:extLst>
          </p:cNvPr>
          <p:cNvSpPr txBox="1"/>
          <p:nvPr/>
        </p:nvSpPr>
        <p:spPr>
          <a:xfrm>
            <a:off x="5489957" y="5983207"/>
            <a:ext cx="36067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(iv)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533613-78C0-273B-14C5-BE653B324FB3}"/>
              </a:ext>
            </a:extLst>
          </p:cNvPr>
          <p:cNvSpPr txBox="1"/>
          <p:nvPr/>
        </p:nvSpPr>
        <p:spPr>
          <a:xfrm>
            <a:off x="5930224" y="5983207"/>
            <a:ext cx="3571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(iii)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257421-9DCD-D385-92DD-482264C33CC8}"/>
              </a:ext>
            </a:extLst>
          </p:cNvPr>
          <p:cNvSpPr txBox="1"/>
          <p:nvPr/>
        </p:nvSpPr>
        <p:spPr>
          <a:xfrm>
            <a:off x="7340745" y="5490764"/>
            <a:ext cx="14273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 , (ii), (iii), (iv)</a:t>
            </a:r>
          </a:p>
          <a:p>
            <a:pPr algn="ctr"/>
            <a:r>
              <a:rPr kumimoji="1" lang="ko-Kore-KR" altLang="en-US" sz="1600" spc="-40" dirty="0">
                <a:latin typeface="+mn-ea"/>
              </a:rPr>
              <a:t>모두</a:t>
            </a:r>
            <a:r>
              <a:rPr kumimoji="1" lang="ko-KR" altLang="en-US" sz="1600" spc="-40" dirty="0">
                <a:latin typeface="+mn-ea"/>
              </a:rPr>
              <a:t> 충족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CF058-97CC-C4DE-DCD9-3223953FE128}"/>
              </a:ext>
            </a:extLst>
          </p:cNvPr>
          <p:cNvSpPr txBox="1"/>
          <p:nvPr/>
        </p:nvSpPr>
        <p:spPr>
          <a:xfrm>
            <a:off x="285687" y="4791808"/>
            <a:ext cx="12554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|B| ≥ |A| )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69D946-C70A-29E7-B00A-063E97348A9B}"/>
                  </a:ext>
                </a:extLst>
              </p:cNvPr>
              <p:cNvSpPr txBox="1"/>
              <p:nvPr/>
            </p:nvSpPr>
            <p:spPr>
              <a:xfrm>
                <a:off x="1972886" y="5236190"/>
                <a:ext cx="4355551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69D946-C70A-29E7-B00A-063E97348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886" y="5236190"/>
                <a:ext cx="4355551" cy="525785"/>
              </a:xfrm>
              <a:prstGeom prst="rect">
                <a:avLst/>
              </a:prstGeom>
              <a:blipFill>
                <a:blip r:embed="rId3"/>
                <a:stretch>
                  <a:fillRect l="-581" t="-4762" r="-291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69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C86A3C0-4AE8-56BC-DCDB-AC9E4AF323A1}"/>
              </a:ext>
            </a:extLst>
          </p:cNvPr>
          <p:cNvSpPr txBox="1"/>
          <p:nvPr/>
        </p:nvSpPr>
        <p:spPr>
          <a:xfrm>
            <a:off x="199085" y="179078"/>
            <a:ext cx="39555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2400" b="1" spc="-40" dirty="0">
                <a:solidFill>
                  <a:srgbClr val="C00000"/>
                </a:solidFill>
                <a:latin typeface="+mn-ea"/>
              </a:rPr>
              <a:t>문헌연구 </a:t>
            </a:r>
            <a:r>
              <a:rPr kumimoji="1" lang="en-US" altLang="ko-KR" sz="2400" b="1" spc="-40" dirty="0">
                <a:solidFill>
                  <a:srgbClr val="C00000"/>
                </a:solidFill>
                <a:latin typeface="+mn-ea"/>
              </a:rPr>
              <a:t>(</a:t>
            </a:r>
            <a:r>
              <a:rPr kumimoji="1" lang="ko-KR" altLang="en-US" sz="2400" b="1" spc="-40" dirty="0">
                <a:solidFill>
                  <a:srgbClr val="C00000"/>
                </a:solidFill>
                <a:latin typeface="+mn-ea"/>
              </a:rPr>
              <a:t>및 연구의 필요성</a:t>
            </a:r>
            <a:r>
              <a:rPr kumimoji="1" lang="en-US" altLang="ko-KR" sz="2400" b="1" spc="-40" dirty="0">
                <a:solidFill>
                  <a:srgbClr val="C00000"/>
                </a:solidFill>
                <a:latin typeface="+mn-ea"/>
              </a:rPr>
              <a:t>)</a:t>
            </a:r>
            <a:endParaRPr kumimoji="1" lang="ko-Kore-KR" altLang="en-US" sz="2400" spc="-40" dirty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3B27A517-EA55-8C16-DFDC-60DF20D75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04413"/>
              </p:ext>
            </p:extLst>
          </p:nvPr>
        </p:nvGraphicFramePr>
        <p:xfrm>
          <a:off x="92929" y="5088758"/>
          <a:ext cx="8589846" cy="1646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486">
                  <a:extLst>
                    <a:ext uri="{9D8B030D-6E8A-4147-A177-3AD203B41FA5}">
                      <a16:colId xmlns:a16="http://schemas.microsoft.com/office/drawing/2014/main" val="2870504464"/>
                    </a:ext>
                  </a:extLst>
                </a:gridCol>
                <a:gridCol w="734136">
                  <a:extLst>
                    <a:ext uri="{9D8B030D-6E8A-4147-A177-3AD203B41FA5}">
                      <a16:colId xmlns:a16="http://schemas.microsoft.com/office/drawing/2014/main" val="2293062798"/>
                    </a:ext>
                  </a:extLst>
                </a:gridCol>
                <a:gridCol w="734136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734136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734136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734136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  <a:gridCol w="734136">
                  <a:extLst>
                    <a:ext uri="{9D8B030D-6E8A-4147-A177-3AD203B41FA5}">
                      <a16:colId xmlns:a16="http://schemas.microsoft.com/office/drawing/2014/main" val="1036771468"/>
                    </a:ext>
                  </a:extLst>
                </a:gridCol>
                <a:gridCol w="734136">
                  <a:extLst>
                    <a:ext uri="{9D8B030D-6E8A-4147-A177-3AD203B41FA5}">
                      <a16:colId xmlns:a16="http://schemas.microsoft.com/office/drawing/2014/main" val="3560322071"/>
                    </a:ext>
                  </a:extLst>
                </a:gridCol>
                <a:gridCol w="734136">
                  <a:extLst>
                    <a:ext uri="{9D8B030D-6E8A-4147-A177-3AD203B41FA5}">
                      <a16:colId xmlns:a16="http://schemas.microsoft.com/office/drawing/2014/main" val="2918034607"/>
                    </a:ext>
                  </a:extLst>
                </a:gridCol>
                <a:gridCol w="734136">
                  <a:extLst>
                    <a:ext uri="{9D8B030D-6E8A-4147-A177-3AD203B41FA5}">
                      <a16:colId xmlns:a16="http://schemas.microsoft.com/office/drawing/2014/main" val="3244703732"/>
                    </a:ext>
                  </a:extLst>
                </a:gridCol>
                <a:gridCol w="734136">
                  <a:extLst>
                    <a:ext uri="{9D8B030D-6E8A-4147-A177-3AD203B41FA5}">
                      <a16:colId xmlns:a16="http://schemas.microsoft.com/office/drawing/2014/main" val="1933677156"/>
                    </a:ext>
                  </a:extLst>
                </a:gridCol>
              </a:tblGrid>
              <a:tr h="27129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research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rgbClr val="C00000"/>
                          </a:solidFill>
                        </a:rPr>
                        <a:t>This</a:t>
                      </a:r>
                      <a:endParaRPr lang="ko-KR" altLang="en-US" sz="1300" b="1" dirty="0">
                        <a:solidFill>
                          <a:srgbClr val="C00000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7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Multi FRs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75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Multi candidates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7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Multi paths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7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Path Search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27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Conflict resolution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824" marR="67824" marT="33911" marB="33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3558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6B8C7DB-82D0-C657-FC0E-F2FA09D09909}"/>
              </a:ext>
            </a:extLst>
          </p:cNvPr>
          <p:cNvSpPr txBox="1"/>
          <p:nvPr/>
        </p:nvSpPr>
        <p:spPr>
          <a:xfrm>
            <a:off x="199085" y="4766392"/>
            <a:ext cx="58426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Comparing other researches in Engineering Change Management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87FCF-CD76-48A3-CEC3-1893A1E5F98E}"/>
              </a:ext>
            </a:extLst>
          </p:cNvPr>
          <p:cNvSpPr txBox="1"/>
          <p:nvPr/>
        </p:nvSpPr>
        <p:spPr>
          <a:xfrm>
            <a:off x="199085" y="881178"/>
            <a:ext cx="862625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</a:rPr>
              <a:t>신제품보다 기존제품의 요구사항을 반영하여 제품을 출시가 더 효과적</a:t>
            </a:r>
            <a:r>
              <a:rPr kumimoji="1" lang="en-US" altLang="ko-KR" sz="1600" spc="-40" dirty="0">
                <a:latin typeface="+mn-ea"/>
              </a:rPr>
              <a:t>.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  <a:br>
              <a:rPr kumimoji="1" lang="en-US" altLang="ko-KR" sz="1600" b="1" spc="-40" dirty="0">
                <a:latin typeface="+mn-ea"/>
              </a:rPr>
            </a:br>
            <a:endParaRPr kumimoji="1" lang="en-US" altLang="ko-KR" sz="1600" b="1" spc="-40" dirty="0">
              <a:latin typeface="+mn-ea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</a:rPr>
              <a:t>제품의 기능 다양화에 따른 제품의 복잡성 증가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  <a:r>
              <a:rPr kumimoji="1" lang="en-US" altLang="ko-KR" sz="1600" b="1" spc="-40" dirty="0">
                <a:latin typeface="+mn-ea"/>
              </a:rPr>
              <a:t> </a:t>
            </a:r>
            <a:r>
              <a:rPr kumimoji="1" lang="ko-KR" altLang="en-US" sz="1600" spc="-40" dirty="0">
                <a:latin typeface="+mn-ea"/>
              </a:rPr>
              <a:t>및 기업의 경쟁 가속화로 인한 다중 요구사항을 다룬 신제품 출시 필요성 증가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</a:p>
          <a:p>
            <a:pPr algn="l"/>
            <a:endParaRPr kumimoji="1" lang="en-US" altLang="ko-KR" sz="1600" b="1" spc="-40" dirty="0">
              <a:latin typeface="+mn-ea"/>
            </a:endParaRPr>
          </a:p>
          <a:p>
            <a:pPr marL="285750" indent="-285750" algn="l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</a:rPr>
              <a:t>그로 인해 여러 요구사항 사이에서의 충돌 발생 증가 그리고 설계 비용 및 기간</a:t>
            </a:r>
            <a:r>
              <a:rPr kumimoji="1" lang="en-US" altLang="ko-KR" sz="1600" spc="-40" dirty="0">
                <a:latin typeface="+mn-ea"/>
              </a:rPr>
              <a:t> </a:t>
            </a:r>
            <a:r>
              <a:rPr kumimoji="1" lang="ko-KR" altLang="en-US" sz="1600" spc="-40" dirty="0">
                <a:latin typeface="+mn-ea"/>
              </a:rPr>
              <a:t>증가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140169-3654-C105-F21D-7DA0A7229B77}"/>
              </a:ext>
            </a:extLst>
          </p:cNvPr>
          <p:cNvSpPr txBox="1"/>
          <p:nvPr/>
        </p:nvSpPr>
        <p:spPr>
          <a:xfrm>
            <a:off x="92929" y="4331187"/>
            <a:ext cx="905107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ore-KR" altLang="en-US" sz="2000" b="1" i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∴ </a:t>
            </a:r>
            <a:r>
              <a:rPr kumimoji="1" lang="ko-KR" altLang="en-US" sz="2000" b="1" spc="-40" dirty="0">
                <a:latin typeface="+mn-ea"/>
                <a:sym typeface="Wingdings" pitchFamily="2" charset="2"/>
              </a:rPr>
              <a:t>기업의 경쟁력 있는 설계변경관리를 위한 다중 요구사항 충돌해결 연구 필요  </a:t>
            </a:r>
            <a:endParaRPr kumimoji="1" lang="en-US" altLang="ko-KR" sz="2000" b="1" spc="-40" dirty="0">
              <a:latin typeface="+mn-ea"/>
              <a:sym typeface="Wingdings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EF2282-8A79-0236-0AA3-10F377BB2809}"/>
              </a:ext>
            </a:extLst>
          </p:cNvPr>
          <p:cNvSpPr txBox="1"/>
          <p:nvPr/>
        </p:nvSpPr>
        <p:spPr>
          <a:xfrm>
            <a:off x="423595" y="2811259"/>
            <a:ext cx="1067280" cy="24622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기능</a:t>
            </a:r>
            <a:r>
              <a:rPr kumimoji="1" lang="ko-KR" altLang="en-US" sz="1600" spc="-40" dirty="0">
                <a:latin typeface="+mn-ea"/>
              </a:rPr>
              <a:t> 다양화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BCF17-747B-D0EC-EB73-ACE57F2C223A}"/>
              </a:ext>
            </a:extLst>
          </p:cNvPr>
          <p:cNvSpPr txBox="1"/>
          <p:nvPr/>
        </p:nvSpPr>
        <p:spPr>
          <a:xfrm>
            <a:off x="2062829" y="2811259"/>
            <a:ext cx="1734449" cy="24622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1600" spc="-40" dirty="0">
                <a:latin typeface="+mn-ea"/>
              </a:rPr>
              <a:t>제품의 복잡성 증가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E2BDB9-BA49-F1B4-F798-E0B757203553}"/>
              </a:ext>
            </a:extLst>
          </p:cNvPr>
          <p:cNvSpPr txBox="1"/>
          <p:nvPr/>
        </p:nvSpPr>
        <p:spPr>
          <a:xfrm>
            <a:off x="423595" y="3722062"/>
            <a:ext cx="1067280" cy="24622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1600" spc="-40" dirty="0">
                <a:latin typeface="+mn-ea"/>
              </a:rPr>
              <a:t>경쟁 가속화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99E872-0D94-62C9-071A-0443F4BF4F49}"/>
              </a:ext>
            </a:extLst>
          </p:cNvPr>
          <p:cNvSpPr txBox="1"/>
          <p:nvPr/>
        </p:nvSpPr>
        <p:spPr>
          <a:xfrm>
            <a:off x="2062828" y="3724171"/>
            <a:ext cx="173444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여러 요구사항 반영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81C370-0EFC-992C-ACE2-F6962287A72D}"/>
              </a:ext>
            </a:extLst>
          </p:cNvPr>
          <p:cNvSpPr txBox="1"/>
          <p:nvPr/>
        </p:nvSpPr>
        <p:spPr>
          <a:xfrm>
            <a:off x="6247554" y="3091581"/>
            <a:ext cx="2209310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충돌로 인한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en-US" altLang="ko-KR" sz="1600" spc="-40" dirty="0">
                <a:latin typeface="+mn-ea"/>
              </a:rPr>
              <a:t>(cost, duration)</a:t>
            </a:r>
            <a:r>
              <a:rPr kumimoji="1" lang="ko-KR" altLang="en-US" sz="1600" spc="-40" dirty="0">
                <a:latin typeface="+mn-ea"/>
              </a:rPr>
              <a:t> 증가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4FD1D6F-0D7A-0194-E235-5E4999506D7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1490875" y="2934370"/>
            <a:ext cx="57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6A991A5-D703-09A4-C39B-8A5CD8025CE5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490875" y="3845173"/>
            <a:ext cx="571953" cy="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93D0484-1E30-DDC1-C683-941FB5C7B29F}"/>
              </a:ext>
            </a:extLst>
          </p:cNvPr>
          <p:cNvSpPr txBox="1"/>
          <p:nvPr/>
        </p:nvSpPr>
        <p:spPr>
          <a:xfrm>
            <a:off x="4369232" y="3214693"/>
            <a:ext cx="1306367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1600" b="1" spc="-40" dirty="0">
                <a:solidFill>
                  <a:srgbClr val="C00000"/>
                </a:solidFill>
                <a:latin typeface="+mn-ea"/>
              </a:rPr>
              <a:t>충돌발생 증가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9AB5FF4-84F3-7DC2-A336-55A78AA35468}"/>
              </a:ext>
            </a:extLst>
          </p:cNvPr>
          <p:cNvCxnSpPr>
            <a:cxnSpLocks/>
            <a:stCxn id="21" idx="3"/>
            <a:endCxn id="110" idx="1"/>
          </p:cNvCxnSpPr>
          <p:nvPr/>
        </p:nvCxnSpPr>
        <p:spPr>
          <a:xfrm>
            <a:off x="3797278" y="2934370"/>
            <a:ext cx="571954" cy="40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D304E43D-5187-BBDF-EE4F-418CA9B2DABC}"/>
              </a:ext>
            </a:extLst>
          </p:cNvPr>
          <p:cNvCxnSpPr>
            <a:cxnSpLocks/>
            <a:stCxn id="23" idx="3"/>
            <a:endCxn id="110" idx="1"/>
          </p:cNvCxnSpPr>
          <p:nvPr/>
        </p:nvCxnSpPr>
        <p:spPr>
          <a:xfrm flipV="1">
            <a:off x="3797277" y="3337804"/>
            <a:ext cx="571955" cy="50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5336BC41-6AD4-DCF0-9DDA-5C8FAD2144BE}"/>
              </a:ext>
            </a:extLst>
          </p:cNvPr>
          <p:cNvCxnSpPr>
            <a:cxnSpLocks/>
            <a:stCxn id="110" idx="3"/>
            <a:endCxn id="24" idx="1"/>
          </p:cNvCxnSpPr>
          <p:nvPr/>
        </p:nvCxnSpPr>
        <p:spPr>
          <a:xfrm flipV="1">
            <a:off x="5675599" y="3337803"/>
            <a:ext cx="571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AB7A3F3-CEA5-D7AF-BDE8-C819A5551562}"/>
              </a:ext>
            </a:extLst>
          </p:cNvPr>
          <p:cNvSpPr/>
          <p:nvPr/>
        </p:nvSpPr>
        <p:spPr>
          <a:xfrm>
            <a:off x="199084" y="2560320"/>
            <a:ext cx="8483691" cy="16244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027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07D27B-F333-B254-66E1-133F6726F599}"/>
              </a:ext>
            </a:extLst>
          </p:cNvPr>
          <p:cNvSpPr txBox="1"/>
          <p:nvPr/>
        </p:nvSpPr>
        <p:spPr>
          <a:xfrm>
            <a:off x="1487558" y="533144"/>
            <a:ext cx="7414850" cy="632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ko-Kore-KR" altLang="en-US" spc="-40" dirty="0">
                <a:latin typeface="+mn-ea"/>
              </a:rPr>
              <a:t>다중</a:t>
            </a:r>
            <a:r>
              <a:rPr kumimoji="1" lang="ko-KR" altLang="en-US" spc="-40" dirty="0">
                <a:latin typeface="+mn-ea"/>
              </a:rPr>
              <a:t> 요구 사항에서의 </a:t>
            </a:r>
            <a:r>
              <a:rPr kumimoji="1" lang="ko-Kore-KR" altLang="en-US" u="sng" spc="-40" dirty="0">
                <a:latin typeface="+mn-ea"/>
              </a:rPr>
              <a:t>충돌</a:t>
            </a:r>
            <a:r>
              <a:rPr kumimoji="1" lang="ko-Kore-KR" altLang="en-US" spc="-40" dirty="0">
                <a:latin typeface="+mn-ea"/>
              </a:rPr>
              <a:t>을</a:t>
            </a:r>
            <a:r>
              <a:rPr kumimoji="1" lang="ko-KR" altLang="en-US" spc="-40" dirty="0">
                <a:latin typeface="+mn-ea"/>
              </a:rPr>
              <a:t> 최소화하기 위한 </a:t>
            </a:r>
            <a:r>
              <a:rPr kumimoji="1" lang="en-US" altLang="ko-KR" spc="-40" dirty="0">
                <a:latin typeface="+mn-ea"/>
              </a:rPr>
              <a:t>(1)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ko-KR" altLang="en-US" b="1" spc="-40" dirty="0">
                <a:solidFill>
                  <a:srgbClr val="C00000"/>
                </a:solidFill>
                <a:latin typeface="+mn-ea"/>
              </a:rPr>
              <a:t>설계변수 조합 구성</a:t>
            </a:r>
            <a:r>
              <a:rPr kumimoji="1" lang="ko-KR" altLang="en-US" spc="-40" dirty="0">
                <a:latin typeface="+mn-ea"/>
              </a:rPr>
              <a:t> 및 </a:t>
            </a:r>
            <a:endParaRPr kumimoji="1" lang="en-US" altLang="ko-KR" spc="-40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pc="-40" dirty="0">
                <a:latin typeface="+mn-ea"/>
              </a:rPr>
              <a:t>(2)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ko-KR" altLang="en-US" b="1" spc="-40" dirty="0">
                <a:solidFill>
                  <a:srgbClr val="C00000"/>
                </a:solidFill>
                <a:latin typeface="+mn-ea"/>
              </a:rPr>
              <a:t>설계변수의</a:t>
            </a:r>
            <a:r>
              <a:rPr kumimoji="1" lang="en-US" altLang="ko-KR" b="1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ko-KR" altLang="en-US" b="1" spc="-40" dirty="0">
                <a:solidFill>
                  <a:srgbClr val="C00000"/>
                </a:solidFill>
                <a:latin typeface="+mn-ea"/>
              </a:rPr>
              <a:t>전파 경로 최적화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7A79A-6F9A-B6E6-C688-D7D0434A6E1B}"/>
              </a:ext>
            </a:extLst>
          </p:cNvPr>
          <p:cNvSpPr txBox="1"/>
          <p:nvPr/>
        </p:nvSpPr>
        <p:spPr>
          <a:xfrm>
            <a:off x="241592" y="525179"/>
            <a:ext cx="122565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b="1" spc="-40" dirty="0">
                <a:latin typeface="+mn-ea"/>
              </a:rPr>
              <a:t>연구목표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en-US" altLang="ko-KR" sz="2000" spc="-40" dirty="0">
                <a:latin typeface="+mn-ea"/>
              </a:rPr>
              <a:t>:</a:t>
            </a:r>
            <a:r>
              <a:rPr kumimoji="1" lang="ko-KR" altLang="en-US" sz="2000" spc="-40" dirty="0">
                <a:latin typeface="+mn-ea"/>
              </a:rPr>
              <a:t>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88D56-F5B9-8949-5A42-F387835309F8}"/>
              </a:ext>
            </a:extLst>
          </p:cNvPr>
          <p:cNvSpPr txBox="1"/>
          <p:nvPr/>
        </p:nvSpPr>
        <p:spPr>
          <a:xfrm>
            <a:off x="4232673" y="100846"/>
            <a:ext cx="48032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동일한</a:t>
            </a:r>
            <a:r>
              <a:rPr kumimoji="1" lang="ko-KR" altLang="en-US" sz="16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객체를 다른 방향으로의 조정을 요구하는 상황</a:t>
            </a:r>
            <a:endParaRPr kumimoji="1" lang="ko-Kore-KR" altLang="en-US" sz="16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BBE98341-069E-BB97-7538-C286B228F953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 flipH="1" flipV="1">
            <a:off x="3923118" y="231479"/>
            <a:ext cx="317077" cy="3020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3025692" y="1509364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D9B58-AB31-2BB2-8186-24D492507C00}"/>
              </a:ext>
            </a:extLst>
          </p:cNvPr>
          <p:cNvCxnSpPr>
            <a:cxnSpLocks/>
          </p:cNvCxnSpPr>
          <p:nvPr/>
        </p:nvCxnSpPr>
        <p:spPr>
          <a:xfrm>
            <a:off x="2581104" y="6319030"/>
            <a:ext cx="351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79BFF454-D8D6-F1A5-A00D-2312FC46614A}"/>
              </a:ext>
            </a:extLst>
          </p:cNvPr>
          <p:cNvSpPr/>
          <p:nvPr/>
        </p:nvSpPr>
        <p:spPr>
          <a:xfrm>
            <a:off x="5973262" y="6138721"/>
            <a:ext cx="347307" cy="347307"/>
          </a:xfrm>
          <a:prstGeom prst="ellipse">
            <a:avLst/>
          </a:prstGeom>
          <a:solidFill>
            <a:srgbClr val="949494">
              <a:alpha val="4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068279-C0E8-E872-F543-C9C719A79C3E}"/>
              </a:ext>
            </a:extLst>
          </p:cNvPr>
          <p:cNvSpPr txBox="1"/>
          <p:nvPr/>
        </p:nvSpPr>
        <p:spPr>
          <a:xfrm>
            <a:off x="3040745" y="6183563"/>
            <a:ext cx="121366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600" spc="-40" dirty="0">
                <a:latin typeface="+mn-ea"/>
              </a:rPr>
              <a:t>: (pos) related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E4E0DD-1781-59DA-C44F-CF7C47FEC6CF}"/>
              </a:ext>
            </a:extLst>
          </p:cNvPr>
          <p:cNvSpPr txBox="1"/>
          <p:nvPr/>
        </p:nvSpPr>
        <p:spPr>
          <a:xfrm>
            <a:off x="6428188" y="6204653"/>
            <a:ext cx="82702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600" spc="-40" dirty="0">
                <a:latin typeface="+mn-ea"/>
              </a:rPr>
              <a:t>: selected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320176" y="1328287"/>
            <a:ext cx="8503648" cy="52431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2662682" y="2034145"/>
            <a:ext cx="625401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39" idx="0"/>
          </p:cNvCxnSpPr>
          <p:nvPr/>
        </p:nvCxnSpPr>
        <p:spPr>
          <a:xfrm>
            <a:off x="3288083" y="2034145"/>
            <a:ext cx="990056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2400291" y="2747206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3110651" y="2747206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5654001" y="2754136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18703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l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748067-D510-781C-25BA-8BD507F21259}"/>
              </a:ext>
            </a:extLst>
          </p:cNvPr>
          <p:cNvSpPr txBox="1"/>
          <p:nvPr/>
        </p:nvSpPr>
        <p:spPr>
          <a:xfrm>
            <a:off x="5371476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9" name="호 28">
            <a:extLst>
              <a:ext uri="{FF2B5EF4-FFF2-40B4-BE49-F238E27FC236}">
                <a16:creationId xmlns:a16="http://schemas.microsoft.com/office/drawing/2014/main" id="{031FC382-5A2F-BF65-4056-7235A56595A8}"/>
              </a:ext>
            </a:extLst>
          </p:cNvPr>
          <p:cNvSpPr/>
          <p:nvPr/>
        </p:nvSpPr>
        <p:spPr>
          <a:xfrm rot="8879947">
            <a:off x="3177733" y="1997985"/>
            <a:ext cx="278543" cy="252402"/>
          </a:xfrm>
          <a:prstGeom prst="arc">
            <a:avLst>
              <a:gd name="adj1" fmla="val 11643728"/>
              <a:gd name="adj2" fmla="val 67836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898771" y="1639150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757801" y="2772975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 or TA)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631791" y="3979080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07D24-F6B9-9309-CC81-587F49CACAEB}"/>
              </a:ext>
            </a:extLst>
          </p:cNvPr>
          <p:cNvSpPr txBox="1"/>
          <p:nvPr/>
        </p:nvSpPr>
        <p:spPr>
          <a:xfrm>
            <a:off x="3804590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9755C-183A-ABA7-F001-B47ABD5D4F4B}"/>
              </a:ext>
            </a:extLst>
          </p:cNvPr>
          <p:cNvSpPr txBox="1"/>
          <p:nvPr/>
        </p:nvSpPr>
        <p:spPr>
          <a:xfrm>
            <a:off x="5782897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3288083" y="2034145"/>
            <a:ext cx="262830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4015748" y="2759210"/>
            <a:ext cx="524781" cy="524781"/>
            <a:chOff x="6112516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1251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6177277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 err="1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 err="1">
                  <a:solidFill>
                    <a:srgbClr val="C00000"/>
                  </a:solidFill>
                  <a:latin typeface="+mn-ea"/>
                </a:rPr>
                <a:t>o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4966996" y="3901594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p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4023717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4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3395067" y="3901594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2774581" y="3901594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2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2145931" y="3901594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47ABB18-867B-3B62-6566-9891A8FEE035}"/>
              </a:ext>
            </a:extLst>
          </p:cNvPr>
          <p:cNvSpPr txBox="1"/>
          <p:nvPr/>
        </p:nvSpPr>
        <p:spPr>
          <a:xfrm>
            <a:off x="4747651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5FFE9F-B0EF-9FFC-F3D0-AD15F61CBE82}"/>
              </a:ext>
            </a:extLst>
          </p:cNvPr>
          <p:cNvSpPr txBox="1"/>
          <p:nvPr/>
        </p:nvSpPr>
        <p:spPr>
          <a:xfrm>
            <a:off x="1064644" y="6134833"/>
            <a:ext cx="2776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</a:t>
            </a:r>
            <a:r>
              <a:rPr kumimoji="1" lang="en-US" altLang="ko-Kore-KR" sz="1600" spc="-40" dirty="0">
                <a:latin typeface="+mn-ea"/>
              </a:rPr>
              <a:t>or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4444410-A1CB-4CCA-014D-04F8B5F17E34}"/>
              </a:ext>
            </a:extLst>
          </p:cNvPr>
          <p:cNvCxnSpPr>
            <a:cxnSpLocks/>
          </p:cNvCxnSpPr>
          <p:nvPr/>
        </p:nvCxnSpPr>
        <p:spPr>
          <a:xfrm flipH="1">
            <a:off x="1499965" y="6183040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8CB3782-5B89-DC2D-94F3-587E10B4E040}"/>
              </a:ext>
            </a:extLst>
          </p:cNvPr>
          <p:cNvSpPr txBox="1"/>
          <p:nvPr/>
        </p:nvSpPr>
        <p:spPr>
          <a:xfrm>
            <a:off x="1934356" y="6161950"/>
            <a:ext cx="4263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</a:t>
            </a:r>
            <a:r>
              <a:rPr kumimoji="1" lang="en-US" altLang="ko-Kore-KR" sz="1600" spc="-40" dirty="0">
                <a:latin typeface="+mn-ea"/>
              </a:rPr>
              <a:t>and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54157AA-6144-59D3-2662-6A42F5C86F4C}"/>
              </a:ext>
            </a:extLst>
          </p:cNvPr>
          <p:cNvCxnSpPr>
            <a:cxnSpLocks/>
          </p:cNvCxnSpPr>
          <p:nvPr/>
        </p:nvCxnSpPr>
        <p:spPr>
          <a:xfrm>
            <a:off x="1648764" y="6177146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A414E0A-F97C-49EA-0FA8-F2DA68C14745}"/>
              </a:ext>
            </a:extLst>
          </p:cNvPr>
          <p:cNvCxnSpPr>
            <a:cxnSpLocks/>
          </p:cNvCxnSpPr>
          <p:nvPr/>
        </p:nvCxnSpPr>
        <p:spPr>
          <a:xfrm flipH="1">
            <a:off x="675895" y="6183040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F2B1A4B-BC67-942C-9392-E9BAEE869A7E}"/>
              </a:ext>
            </a:extLst>
          </p:cNvPr>
          <p:cNvCxnSpPr>
            <a:cxnSpLocks/>
          </p:cNvCxnSpPr>
          <p:nvPr/>
        </p:nvCxnSpPr>
        <p:spPr>
          <a:xfrm>
            <a:off x="824694" y="6177146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호 69">
            <a:extLst>
              <a:ext uri="{FF2B5EF4-FFF2-40B4-BE49-F238E27FC236}">
                <a16:creationId xmlns:a16="http://schemas.microsoft.com/office/drawing/2014/main" id="{40E329F6-3C84-21FA-AF68-75951B8F44B6}"/>
              </a:ext>
            </a:extLst>
          </p:cNvPr>
          <p:cNvSpPr/>
          <p:nvPr/>
        </p:nvSpPr>
        <p:spPr>
          <a:xfrm rot="8597098">
            <a:off x="694978" y="5950040"/>
            <a:ext cx="331662" cy="257725"/>
          </a:xfrm>
          <a:prstGeom prst="arc">
            <a:avLst>
              <a:gd name="adj1" fmla="val 18206555"/>
              <a:gd name="adj2" fmla="val 202308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574702" y="5109156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2A45B7-4F44-80E1-FF45-FB79BD389FC4}"/>
              </a:ext>
            </a:extLst>
          </p:cNvPr>
          <p:cNvSpPr/>
          <p:nvPr/>
        </p:nvSpPr>
        <p:spPr>
          <a:xfrm>
            <a:off x="2403518" y="4566204"/>
            <a:ext cx="1268374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D4F387A-6637-DEB3-396F-1E6438915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2802972" y="4605415"/>
            <a:ext cx="269420" cy="1868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F5A06A5-26A6-780D-FFCF-0E9D53820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595" y="4913613"/>
            <a:ext cx="223377" cy="17662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0A7DCDD-0184-3725-4B8A-B2B0D246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391" y="4913613"/>
            <a:ext cx="223377" cy="17662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AA9DC0B-E925-8E38-C6A4-D9577B3D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595" y="5186663"/>
            <a:ext cx="223377" cy="17662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46E6865C-B43A-293B-E7D6-872090728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391" y="5186663"/>
            <a:ext cx="223377" cy="17662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E75307B6-7EA1-AD72-9EF8-1B2E74D0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595" y="5447013"/>
            <a:ext cx="223377" cy="17662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A8AA7F5-492E-2F73-E568-DAD756EB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331" y="5447013"/>
            <a:ext cx="223377" cy="17662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B2C87CD-7FB7-D9BE-03B4-F0C3D539C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451" y="5453363"/>
            <a:ext cx="223377" cy="176623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F38E58-41BD-3700-6FEC-1D033A9C947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2691284" y="4792215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61DF7B-1D9B-9569-4221-110EAD2B8FA3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2691284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5547FD-B0E1-B203-FDEA-A320F297C518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2691284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69F8EC-5D9D-8C22-81A0-9ECF1727C467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2937682" y="4792215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99DD058-F578-BD21-30AF-BD931921B480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3269080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C475E72-1DFD-3E42-DAD6-A0D82F6A4FD6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3047020" y="5363286"/>
            <a:ext cx="22206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A0E6E96-94E6-5F8E-9527-2CB864CDE0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3269080" y="5363286"/>
            <a:ext cx="222060" cy="9007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C28FE7-2644-15EF-4391-5DE6D14E3D0B}"/>
              </a:ext>
            </a:extLst>
          </p:cNvPr>
          <p:cNvSpPr txBox="1"/>
          <p:nvPr/>
        </p:nvSpPr>
        <p:spPr>
          <a:xfrm rot="5400000">
            <a:off x="2682391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5AED05-1950-49E6-AA68-4BA3527C2BE9}"/>
              </a:ext>
            </a:extLst>
          </p:cNvPr>
          <p:cNvSpPr txBox="1"/>
          <p:nvPr/>
        </p:nvSpPr>
        <p:spPr>
          <a:xfrm rot="5400000">
            <a:off x="3049784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5E8281-AA4C-3505-9DFE-7D6EE27C1FC3}"/>
              </a:ext>
            </a:extLst>
          </p:cNvPr>
          <p:cNvSpPr txBox="1"/>
          <p:nvPr/>
        </p:nvSpPr>
        <p:spPr>
          <a:xfrm rot="5400000">
            <a:off x="3486573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C44B14-3F22-D472-21B3-4D4DD9F5670D}"/>
              </a:ext>
            </a:extLst>
          </p:cNvPr>
          <p:cNvSpPr txBox="1"/>
          <p:nvPr/>
        </p:nvSpPr>
        <p:spPr>
          <a:xfrm>
            <a:off x="2606175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6F2914-0AA0-35C8-C364-F7BBB0930B83}"/>
              </a:ext>
            </a:extLst>
          </p:cNvPr>
          <p:cNvSpPr txBox="1"/>
          <p:nvPr/>
        </p:nvSpPr>
        <p:spPr>
          <a:xfrm>
            <a:off x="2973568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B6D19B-CDAB-F7D6-83CD-1315A5CF28B8}"/>
              </a:ext>
            </a:extLst>
          </p:cNvPr>
          <p:cNvSpPr txBox="1"/>
          <p:nvPr/>
        </p:nvSpPr>
        <p:spPr>
          <a:xfrm>
            <a:off x="3418521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4FEDAF0-B421-D57C-E8FC-247617A163C4}"/>
              </a:ext>
            </a:extLst>
          </p:cNvPr>
          <p:cNvSpPr/>
          <p:nvPr/>
        </p:nvSpPr>
        <p:spPr>
          <a:xfrm>
            <a:off x="3887740" y="4579495"/>
            <a:ext cx="1224268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649D5073-DE73-B560-ACBA-585E2A0BD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4243088" y="4618706"/>
            <a:ext cx="269420" cy="1868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D39509FF-7490-5F66-1C14-C807EB31D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711" y="4926904"/>
            <a:ext cx="223377" cy="17662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F70E970C-771E-29DA-605B-B2534ECFA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507" y="4926904"/>
            <a:ext cx="223377" cy="176623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C6047A70-9B1E-383B-5487-0FF67697F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711" y="5199954"/>
            <a:ext cx="223377" cy="176623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C52FB50-14C8-05E8-26A0-302FE2D5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701" y="5199954"/>
            <a:ext cx="223377" cy="17662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06BF9821-FB2A-29F9-4A19-A7CFBFD9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711" y="5486858"/>
            <a:ext cx="223377" cy="17662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26D852A-E312-4D28-0C1E-DC081FBB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765" y="5486858"/>
            <a:ext cx="223377" cy="176623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68F9C63F-50FB-47CF-59E2-98861CE10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765" y="5493208"/>
            <a:ext cx="223377" cy="176623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4D3079F-A01D-A856-DF81-8DCB2ADDF86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flipH="1">
            <a:off x="4131400" y="4805506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3F4E7E-5164-B130-9181-7674096B9AC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4131400" y="5103527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80FFCF1-AE0A-54D8-DA06-9542D09B384C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>
            <a:off x="4131400" y="5376577"/>
            <a:ext cx="0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557EE28-84F0-2653-DD76-A4DF5E3B7426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>
            <a:off x="4377798" y="4805506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D0743F-C27B-44D0-7240-246049395C4D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flipH="1">
            <a:off x="4469390" y="5103527"/>
            <a:ext cx="239806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A777760-D3AA-B1DD-8F0F-06455CE780D7}"/>
              </a:ext>
            </a:extLst>
          </p:cNvPr>
          <p:cNvCxnSpPr>
            <a:cxnSpLocks/>
            <a:stCxn id="102" idx="2"/>
            <a:endCxn id="104" idx="0"/>
          </p:cNvCxnSpPr>
          <p:nvPr/>
        </p:nvCxnSpPr>
        <p:spPr>
          <a:xfrm flipH="1">
            <a:off x="4465454" y="5376577"/>
            <a:ext cx="3936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293F047-74FB-A2B3-D71D-312490A94273}"/>
              </a:ext>
            </a:extLst>
          </p:cNvPr>
          <p:cNvCxnSpPr>
            <a:cxnSpLocks/>
            <a:stCxn id="146" idx="2"/>
            <a:endCxn id="105" idx="0"/>
          </p:cNvCxnSpPr>
          <p:nvPr/>
        </p:nvCxnSpPr>
        <p:spPr>
          <a:xfrm>
            <a:off x="4938116" y="5376577"/>
            <a:ext cx="338" cy="11663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9C520D-B011-7A0D-604D-8FF3E8F57EEF}"/>
              </a:ext>
            </a:extLst>
          </p:cNvPr>
          <p:cNvSpPr txBox="1"/>
          <p:nvPr/>
        </p:nvSpPr>
        <p:spPr>
          <a:xfrm rot="5400000">
            <a:off x="4122507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352225-3A63-D1A1-69E6-CDEAF9C4B3E8}"/>
              </a:ext>
            </a:extLst>
          </p:cNvPr>
          <p:cNvSpPr txBox="1"/>
          <p:nvPr/>
        </p:nvSpPr>
        <p:spPr>
          <a:xfrm rot="5400000">
            <a:off x="4489900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680619-22FC-4DDD-6AAF-BC5E84BD0FC8}"/>
              </a:ext>
            </a:extLst>
          </p:cNvPr>
          <p:cNvSpPr txBox="1"/>
          <p:nvPr/>
        </p:nvSpPr>
        <p:spPr>
          <a:xfrm rot="5400000">
            <a:off x="4926689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4942D9-EE4C-C16D-AEFD-7D99A8854D7C}"/>
              </a:ext>
            </a:extLst>
          </p:cNvPr>
          <p:cNvSpPr txBox="1"/>
          <p:nvPr/>
        </p:nvSpPr>
        <p:spPr>
          <a:xfrm>
            <a:off x="4048108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E3DDED-1799-05F4-E9AC-78888D883CEA}"/>
              </a:ext>
            </a:extLst>
          </p:cNvPr>
          <p:cNvSpPr txBox="1"/>
          <p:nvPr/>
        </p:nvSpPr>
        <p:spPr>
          <a:xfrm>
            <a:off x="4415501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1E89FB-7D7D-C710-47F8-86DC985E6CDB}"/>
              </a:ext>
            </a:extLst>
          </p:cNvPr>
          <p:cNvSpPr txBox="1"/>
          <p:nvPr/>
        </p:nvSpPr>
        <p:spPr>
          <a:xfrm>
            <a:off x="4855239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>
            <a:off x="3036972" y="4284006"/>
            <a:ext cx="733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>
            <a:off x="4286108" y="4284006"/>
            <a:ext cx="213766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4BF73B8-0574-15EA-687E-8054567F6851}"/>
              </a:ext>
            </a:extLst>
          </p:cNvPr>
          <p:cNvSpPr/>
          <p:nvPr/>
        </p:nvSpPr>
        <p:spPr>
          <a:xfrm>
            <a:off x="7311731" y="150936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E206A6-DBC5-1DD6-D5D1-0C41DBF883DC}"/>
              </a:ext>
            </a:extLst>
          </p:cNvPr>
          <p:cNvSpPr/>
          <p:nvPr/>
        </p:nvSpPr>
        <p:spPr>
          <a:xfrm>
            <a:off x="7311731" y="369850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50B31A1-02E8-78EE-B43B-0BE7318E45A4}"/>
              </a:ext>
            </a:extLst>
          </p:cNvPr>
          <p:cNvSpPr/>
          <p:nvPr/>
        </p:nvSpPr>
        <p:spPr>
          <a:xfrm>
            <a:off x="7219941" y="573597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AB93A3E-34AD-4A17-D71C-E15820074084}"/>
              </a:ext>
            </a:extLst>
          </p:cNvPr>
          <p:cNvCxnSpPr>
            <a:cxnSpLocks/>
          </p:cNvCxnSpPr>
          <p:nvPr/>
        </p:nvCxnSpPr>
        <p:spPr>
          <a:xfrm>
            <a:off x="7258924" y="1700570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69B10507-D1E8-1BFA-82B7-6C837F02FC7B}"/>
              </a:ext>
            </a:extLst>
          </p:cNvPr>
          <p:cNvCxnSpPr>
            <a:cxnSpLocks/>
          </p:cNvCxnSpPr>
          <p:nvPr/>
        </p:nvCxnSpPr>
        <p:spPr>
          <a:xfrm flipH="1">
            <a:off x="7167134" y="4191265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572A783-0890-A3F6-6203-D3E06952CCEB}"/>
              </a:ext>
            </a:extLst>
          </p:cNvPr>
          <p:cNvSpPr txBox="1"/>
          <p:nvPr/>
        </p:nvSpPr>
        <p:spPr>
          <a:xfrm>
            <a:off x="7354817" y="2693823"/>
            <a:ext cx="28437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latin typeface="+mn-ea"/>
              </a:rPr>
              <a:t>(1)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9BC6A83-1911-BAA7-B952-912E12F18FD7}"/>
              </a:ext>
            </a:extLst>
          </p:cNvPr>
          <p:cNvSpPr txBox="1"/>
          <p:nvPr/>
        </p:nvSpPr>
        <p:spPr>
          <a:xfrm>
            <a:off x="7354818" y="4996554"/>
            <a:ext cx="28437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latin typeface="+mn-ea"/>
              </a:rPr>
              <a:t>(2)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94F8B6-B911-B41F-CCFB-374C51DDD1EE}"/>
              </a:ext>
            </a:extLst>
          </p:cNvPr>
          <p:cNvSpPr/>
          <p:nvPr/>
        </p:nvSpPr>
        <p:spPr>
          <a:xfrm>
            <a:off x="7311731" y="4000059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009ADC-E0CD-CFE2-47CF-40CB5C852BB2}"/>
              </a:ext>
            </a:extLst>
          </p:cNvPr>
          <p:cNvSpPr/>
          <p:nvPr/>
        </p:nvSpPr>
        <p:spPr>
          <a:xfrm>
            <a:off x="5904529" y="4566204"/>
            <a:ext cx="1086401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3EEFE1F2-FDC2-9433-B586-97B78C820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6294567" y="4605415"/>
            <a:ext cx="269420" cy="1868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C1FE687D-F716-8B42-5A48-D4264D36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661" y="4913613"/>
            <a:ext cx="223377" cy="176623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47A6F96-0399-0984-7B74-04BAFF2A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190" y="5186663"/>
            <a:ext cx="223377" cy="176623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3EB088FE-B6FC-0169-304A-66DA096E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986" y="5186663"/>
            <a:ext cx="223377" cy="176623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D6C5C0C4-3B10-C77B-4D7A-06BA827D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190" y="5447013"/>
            <a:ext cx="223377" cy="176623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91FDA837-22FF-364E-513E-BEA3A930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8" y="5447013"/>
            <a:ext cx="223377" cy="176623"/>
          </a:xfrm>
          <a:prstGeom prst="rect">
            <a:avLst/>
          </a:prstGeom>
        </p:spPr>
      </p:pic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1810492-E8E2-E267-301F-BA4945322EA2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6429277" y="4792215"/>
            <a:ext cx="3073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0766C11-AAF5-2236-9756-4B72115F3A1A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6182879" y="5090236"/>
            <a:ext cx="249471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F2A24C6-1A8D-5F88-976A-902E575FE3D1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6182879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12F62C9-D343-BDD2-39F4-19528306258D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>
            <a:off x="6432350" y="5090236"/>
            <a:ext cx="328325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35B5EF5-6F79-07E7-2619-C4B105CCAA42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flipH="1">
            <a:off x="6758987" y="5363286"/>
            <a:ext cx="1688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F287432-2E22-B508-6DF8-D86D393929AD}"/>
              </a:ext>
            </a:extLst>
          </p:cNvPr>
          <p:cNvSpPr txBox="1"/>
          <p:nvPr/>
        </p:nvSpPr>
        <p:spPr>
          <a:xfrm rot="5400000">
            <a:off x="6173986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50EA87A-1739-2953-4652-51111FEA95DE}"/>
              </a:ext>
            </a:extLst>
          </p:cNvPr>
          <p:cNvSpPr txBox="1"/>
          <p:nvPr/>
        </p:nvSpPr>
        <p:spPr>
          <a:xfrm rot="5400000">
            <a:off x="6757277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28EA8C-97A3-9DF3-B459-895A9D48F583}"/>
              </a:ext>
            </a:extLst>
          </p:cNvPr>
          <p:cNvSpPr txBox="1"/>
          <p:nvPr/>
        </p:nvSpPr>
        <p:spPr>
          <a:xfrm>
            <a:off x="6097770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9DFFA7E-87B5-5282-E591-FB43C17D47C6}"/>
              </a:ext>
            </a:extLst>
          </p:cNvPr>
          <p:cNvSpPr txBox="1"/>
          <p:nvPr/>
        </p:nvSpPr>
        <p:spPr>
          <a:xfrm>
            <a:off x="6681061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129" idx="0"/>
          </p:cNvCxnSpPr>
          <p:nvPr/>
        </p:nvCxnSpPr>
        <p:spPr>
          <a:xfrm>
            <a:off x="6439668" y="4284006"/>
            <a:ext cx="8062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5CC16C91-92E4-0F1A-9B72-3F0FE7CC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427" y="5199954"/>
            <a:ext cx="223377" cy="176623"/>
          </a:xfrm>
          <a:prstGeom prst="rect">
            <a:avLst/>
          </a:prstGeom>
        </p:spPr>
      </p:pic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B1173F9-E308-AF06-2D4D-48684F1EA955}"/>
              </a:ext>
            </a:extLst>
          </p:cNvPr>
          <p:cNvCxnSpPr>
            <a:cxnSpLocks/>
            <a:stCxn id="100" idx="2"/>
            <a:endCxn id="146" idx="0"/>
          </p:cNvCxnSpPr>
          <p:nvPr/>
        </p:nvCxnSpPr>
        <p:spPr>
          <a:xfrm>
            <a:off x="4709196" y="5103527"/>
            <a:ext cx="22892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4729789" y="2754136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189385" y="1744520"/>
              <a:ext cx="38382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k+1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3804590" y="1509364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52DA8A96-8547-848F-B7A4-B734ACD89CC8}"/>
              </a:ext>
            </a:extLst>
          </p:cNvPr>
          <p:cNvSpPr txBox="1"/>
          <p:nvPr/>
        </p:nvSpPr>
        <p:spPr>
          <a:xfrm>
            <a:off x="4820690" y="1562070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3036972" y="3283991"/>
            <a:ext cx="124116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5311030" y="1509364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24" idx="0"/>
          </p:cNvCxnSpPr>
          <p:nvPr/>
        </p:nvCxnSpPr>
        <p:spPr>
          <a:xfrm flipH="1">
            <a:off x="3373042" y="2034145"/>
            <a:ext cx="693939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4066981" y="2034145"/>
            <a:ext cx="92519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4992180" y="2034145"/>
            <a:ext cx="581241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5573421" y="2034145"/>
            <a:ext cx="342971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4278139" y="3283991"/>
            <a:ext cx="7969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5916392" y="3278917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3036972" y="3271987"/>
            <a:ext cx="336070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호 203">
            <a:extLst>
              <a:ext uri="{FF2B5EF4-FFF2-40B4-BE49-F238E27FC236}">
                <a16:creationId xmlns:a16="http://schemas.microsoft.com/office/drawing/2014/main" id="{66F671BB-42EE-D4D0-0397-70A176F419E3}"/>
              </a:ext>
            </a:extLst>
          </p:cNvPr>
          <p:cNvSpPr/>
          <p:nvPr/>
        </p:nvSpPr>
        <p:spPr>
          <a:xfrm rot="7520239">
            <a:off x="3955708" y="1941167"/>
            <a:ext cx="278543" cy="252402"/>
          </a:xfrm>
          <a:prstGeom prst="arc">
            <a:avLst>
              <a:gd name="adj1" fmla="val 16348523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호 204">
            <a:extLst>
              <a:ext uri="{FF2B5EF4-FFF2-40B4-BE49-F238E27FC236}">
                <a16:creationId xmlns:a16="http://schemas.microsoft.com/office/drawing/2014/main" id="{7D8353AB-A753-DDCF-821D-B8CE485E7A20}"/>
              </a:ext>
            </a:extLst>
          </p:cNvPr>
          <p:cNvSpPr/>
          <p:nvPr/>
        </p:nvSpPr>
        <p:spPr>
          <a:xfrm rot="7731741">
            <a:off x="5426833" y="2008980"/>
            <a:ext cx="278543" cy="252402"/>
          </a:xfrm>
          <a:prstGeom prst="arc">
            <a:avLst>
              <a:gd name="adj1" fmla="val 16234232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710ADC4-B49B-AA8F-7883-F3C445ABF85C}"/>
              </a:ext>
            </a:extLst>
          </p:cNvPr>
          <p:cNvSpPr txBox="1"/>
          <p:nvPr/>
        </p:nvSpPr>
        <p:spPr>
          <a:xfrm>
            <a:off x="4782940" y="6183563"/>
            <a:ext cx="99033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solidFill>
                  <a:srgbClr val="1D6FA9"/>
                </a:solidFill>
                <a:latin typeface="+mn-ea"/>
              </a:rPr>
              <a:t>  </a:t>
            </a:r>
            <a:r>
              <a:rPr kumimoji="1" lang="en-US" altLang="ko-Kore-KR" sz="1600" spc="-40" dirty="0">
                <a:latin typeface="+mn-ea"/>
              </a:rPr>
              <a:t>: negative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5A4907AE-5307-D6A8-1441-E3947224227D}"/>
              </a:ext>
            </a:extLst>
          </p:cNvPr>
          <p:cNvCxnSpPr>
            <a:cxnSpLocks/>
          </p:cNvCxnSpPr>
          <p:nvPr/>
        </p:nvCxnSpPr>
        <p:spPr>
          <a:xfrm>
            <a:off x="4408686" y="6319030"/>
            <a:ext cx="3517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C24D7D66-696B-DDE4-8FB1-338403B0794E}"/>
              </a:ext>
            </a:extLst>
          </p:cNvPr>
          <p:cNvSpPr txBox="1"/>
          <p:nvPr/>
        </p:nvSpPr>
        <p:spPr>
          <a:xfrm>
            <a:off x="6797290" y="6597862"/>
            <a:ext cx="233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EC</a:t>
            </a:r>
            <a:r>
              <a:rPr kumimoji="1" lang="en-US" altLang="ko-Kore-KR" sz="1400" spc="-40" dirty="0">
                <a:latin typeface="+mn-ea"/>
              </a:rPr>
              <a:t> : Engineering Characteristic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7F4C053-32CC-3C34-3243-17C48B6A62CA}"/>
              </a:ext>
            </a:extLst>
          </p:cNvPr>
          <p:cNvSpPr txBox="1"/>
          <p:nvPr/>
        </p:nvSpPr>
        <p:spPr>
          <a:xfrm>
            <a:off x="7525207" y="6183563"/>
            <a:ext cx="1068241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solidFill>
                  <a:srgbClr val="1D6FA9"/>
                </a:solidFill>
                <a:latin typeface="+mn-ea"/>
              </a:rPr>
              <a:t> </a:t>
            </a:r>
            <a:r>
              <a:rPr kumimoji="1" lang="en-US" altLang="ko-KR" sz="1600" b="1" spc="-40" dirty="0">
                <a:solidFill>
                  <a:srgbClr val="C00000"/>
                </a:solidFill>
                <a:latin typeface="+mn-ea"/>
              </a:rPr>
              <a:t>-</a:t>
            </a:r>
            <a:r>
              <a:rPr kumimoji="1" lang="en-US" altLang="ko-Kore-KR" sz="1600" b="1" spc="-40" dirty="0">
                <a:solidFill>
                  <a:srgbClr val="1D6FA9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: Decision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22DC7CB-4E7D-1EDE-6D93-12E50CD87C90}"/>
              </a:ext>
            </a:extLst>
          </p:cNvPr>
          <p:cNvSpPr txBox="1"/>
          <p:nvPr/>
        </p:nvSpPr>
        <p:spPr>
          <a:xfrm>
            <a:off x="7986629" y="1491583"/>
            <a:ext cx="48474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endParaRPr kumimoji="1" lang="ko-Kore-KR" altLang="en-US" sz="20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8AA8BA8C-1276-8779-7067-88751417E750}"/>
              </a:ext>
            </a:extLst>
          </p:cNvPr>
          <p:cNvCxnSpPr>
            <a:cxnSpLocks/>
            <a:stCxn id="222" idx="2"/>
            <a:endCxn id="221" idx="2"/>
          </p:cNvCxnSpPr>
          <p:nvPr/>
        </p:nvCxnSpPr>
        <p:spPr>
          <a:xfrm>
            <a:off x="8229003" y="1799360"/>
            <a:ext cx="14427" cy="35986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08B6BE24-9578-29C5-448F-40DD208895BD}"/>
              </a:ext>
            </a:extLst>
          </p:cNvPr>
          <p:cNvSpPr txBox="1"/>
          <p:nvPr/>
        </p:nvSpPr>
        <p:spPr>
          <a:xfrm>
            <a:off x="7796095" y="2586100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B5F6460-721D-4C06-F1BB-FC0758F04BCF}"/>
              </a:ext>
            </a:extLst>
          </p:cNvPr>
          <p:cNvSpPr txBox="1"/>
          <p:nvPr/>
        </p:nvSpPr>
        <p:spPr>
          <a:xfrm>
            <a:off x="7840755" y="4905518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D8EF282-B510-2A89-BF83-E76623278686}"/>
              </a:ext>
            </a:extLst>
          </p:cNvPr>
          <p:cNvSpPr txBox="1"/>
          <p:nvPr/>
        </p:nvSpPr>
        <p:spPr>
          <a:xfrm>
            <a:off x="4822437" y="6597862"/>
            <a:ext cx="17740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TA</a:t>
            </a:r>
            <a:r>
              <a:rPr kumimoji="1" lang="en-US" altLang="ko-Kore-KR" sz="1400" spc="-40" dirty="0">
                <a:latin typeface="+mn-ea"/>
              </a:rPr>
              <a:t> : Technical Attribute</a:t>
            </a:r>
          </a:p>
        </p:txBody>
      </p:sp>
    </p:spTree>
    <p:extLst>
      <p:ext uri="{BB962C8B-B14F-4D97-AF65-F5344CB8AC3E}">
        <p14:creationId xmlns:p14="http://schemas.microsoft.com/office/powerpoint/2010/main" val="126346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9AD6DB-DA0A-E68A-8257-AB788A02ED30}"/>
              </a:ext>
            </a:extLst>
          </p:cNvPr>
          <p:cNvSpPr txBox="1"/>
          <p:nvPr/>
        </p:nvSpPr>
        <p:spPr>
          <a:xfrm>
            <a:off x="199085" y="1017533"/>
            <a:ext cx="8773006" cy="52615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en-US" altLang="ko-Kore-KR" b="1" spc="-40" dirty="0">
                <a:latin typeface="+mn-ea"/>
              </a:rPr>
              <a:t>Functional requirement &amp; Multiple options </a:t>
            </a:r>
            <a:endParaRPr kumimoji="1" lang="en-US" altLang="ko-Kore-KR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pc="-40" dirty="0">
                <a:latin typeface="+mn-ea"/>
              </a:rPr>
              <a:t>  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기능적 요구사항을 충족하는 방법은 </a:t>
            </a:r>
            <a:r>
              <a:rPr kumimoji="1" lang="en-US" altLang="ko-KR" sz="1600" spc="-40" dirty="0">
                <a:latin typeface="+mn-ea"/>
              </a:rPr>
              <a:t>unique</a:t>
            </a:r>
            <a:r>
              <a:rPr kumimoji="1" lang="ko-KR" altLang="en-US" sz="1600" spc="-40" dirty="0">
                <a:latin typeface="+mn-ea"/>
              </a:rPr>
              <a:t>하지 않고 다양하다</a:t>
            </a:r>
            <a:r>
              <a:rPr kumimoji="1" lang="en-US" altLang="ko-KR" sz="1600" spc="-40" dirty="0">
                <a:latin typeface="+mn-ea"/>
              </a:rPr>
              <a:t>.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각 재설계 방안은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설계변수의 집합</a:t>
            </a:r>
            <a:r>
              <a:rPr kumimoji="1" lang="ko-KR" altLang="en-US" sz="1600" spc="-40" dirty="0">
                <a:latin typeface="+mn-ea"/>
              </a:rPr>
              <a:t>으로 구성되며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이는 요구사항을 충족하기 위한 최소한의  </a:t>
            </a:r>
            <a:endParaRPr kumimoji="1" lang="en-US" altLang="ko-KR" sz="1600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   단위이다</a:t>
            </a:r>
            <a:r>
              <a:rPr kumimoji="1" lang="en-US" altLang="ko-KR" sz="1600" spc="-40" dirty="0">
                <a:highlight>
                  <a:srgbClr val="FFFF00"/>
                </a:highlight>
                <a:latin typeface="+mn-ea"/>
              </a:rPr>
              <a:t>.</a:t>
            </a:r>
            <a:r>
              <a:rPr kumimoji="1" lang="ko-KR" altLang="en-US" sz="1600" spc="-40" dirty="0"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().</a:t>
            </a:r>
            <a:r>
              <a:rPr kumimoji="1" lang="ko-KR" altLang="en-US" sz="1600" b="1" spc="-40" dirty="0">
                <a:highlight>
                  <a:srgbClr val="FFFF00"/>
                </a:highlight>
                <a:latin typeface="+mn-ea"/>
              </a:rPr>
              <a:t> </a:t>
            </a:r>
            <a:endParaRPr kumimoji="1" lang="en-US" altLang="ko-KR" sz="1600" b="1" spc="-40" dirty="0">
              <a:highlight>
                <a:srgbClr val="FFFF00"/>
              </a:highlight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en-US" altLang="ko-Kore-KR" b="1" spc="-40" dirty="0">
                <a:latin typeface="+mn-ea"/>
              </a:rPr>
              <a:t>Change propagation &amp; Multiple path</a:t>
            </a:r>
          </a:p>
          <a:p>
            <a:pPr>
              <a:lnSpc>
                <a:spcPct val="150000"/>
              </a:lnSpc>
            </a:pPr>
            <a:r>
              <a:rPr kumimoji="1" lang="en-US" altLang="ko-Kore-KR" b="1" spc="-40" dirty="0">
                <a:latin typeface="+mn-ea"/>
              </a:rPr>
              <a:t>   </a:t>
            </a:r>
            <a:r>
              <a:rPr kumimoji="1" lang="en-US" altLang="ko-Kore-KR" spc="-40" dirty="0">
                <a:latin typeface="+mn-ea"/>
              </a:rPr>
              <a:t>-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R" altLang="en-US" sz="1600" spc="-40" dirty="0">
                <a:latin typeface="+mn-ea"/>
              </a:rPr>
              <a:t>변경전파의 핵심 목표는 요구사항 충족이 아닌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제품의 안정된 상태를 유지</a:t>
            </a:r>
            <a:r>
              <a:rPr kumimoji="1" lang="ko-KR" altLang="en-US" sz="1600" spc="-40" dirty="0">
                <a:latin typeface="+mn-ea"/>
              </a:rPr>
              <a:t>하는 것이다</a:t>
            </a:r>
            <a:r>
              <a:rPr kumimoji="1" lang="en-US" altLang="ko-KR" sz="1600" spc="-40" dirty="0">
                <a:latin typeface="+mn-ea"/>
              </a:rPr>
              <a:t>.</a:t>
            </a:r>
            <a:r>
              <a:rPr kumimoji="1" lang="en-US" altLang="ko-KR" sz="1600" b="1" spc="-40" dirty="0">
                <a:latin typeface="+mn-ea"/>
              </a:rPr>
              <a:t> </a:t>
            </a:r>
            <a:r>
              <a:rPr kumimoji="1" lang="ko-KR" altLang="en-US" sz="1600" b="1" spc="-40" dirty="0">
                <a:latin typeface="+mn-ea"/>
              </a:rPr>
              <a:t>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  <a:endParaRPr kumimoji="1" lang="en-US" altLang="ko-KR" sz="1600" spc="-40" dirty="0">
              <a:highlight>
                <a:srgbClr val="FFFF00"/>
              </a:highlight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제품의 변경전파의 경로는 </a:t>
            </a:r>
            <a:r>
              <a:rPr kumimoji="1" lang="en-US" altLang="ko-KR" sz="1600" spc="-40" dirty="0">
                <a:latin typeface="+mn-ea"/>
              </a:rPr>
              <a:t>unique</a:t>
            </a:r>
            <a:r>
              <a:rPr kumimoji="1" lang="ko-KR" altLang="en-US" sz="1600" spc="-40" dirty="0">
                <a:latin typeface="+mn-ea"/>
              </a:rPr>
              <a:t>하지 않고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어떤 경로를 선택하는지에 따라서 </a:t>
            </a:r>
            <a:endParaRPr kumimoji="1" lang="en-US" altLang="ko-KR" sz="1600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  </a:t>
            </a:r>
            <a:r>
              <a:rPr kumimoji="1" lang="en-US" altLang="ko-KR" sz="1600" spc="-40" dirty="0">
                <a:latin typeface="+mn-ea"/>
              </a:rPr>
              <a:t>cost,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duration,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complexity</a:t>
            </a:r>
            <a:r>
              <a:rPr kumimoji="1" lang="ko-KR" altLang="en-US" sz="1600" spc="-40" dirty="0">
                <a:latin typeface="+mn-ea"/>
              </a:rPr>
              <a:t>가 달라진다</a:t>
            </a:r>
            <a:r>
              <a:rPr kumimoji="1" lang="en-US" altLang="ko-KR" sz="1600" spc="-40" dirty="0">
                <a:latin typeface="+mn-ea"/>
              </a:rPr>
              <a:t>.</a:t>
            </a:r>
            <a:r>
              <a:rPr kumimoji="1" lang="ko-KR" altLang="en-US" sz="1600" spc="-40" dirty="0"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  <a:endParaRPr kumimoji="1" lang="en-US" altLang="ko-Kore-KR" sz="1600" spc="-40" dirty="0">
              <a:highlight>
                <a:srgbClr val="FFFF00"/>
              </a:highlight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각 설계변수 및 부품의 논리관계</a:t>
            </a:r>
            <a:r>
              <a:rPr kumimoji="1" lang="ko-KR" altLang="en-US" sz="1600" spc="-40" dirty="0">
                <a:latin typeface="+mn-ea"/>
              </a:rPr>
              <a:t>를 토대로 변경 경로를 도출할 수 있다</a:t>
            </a:r>
            <a:r>
              <a:rPr kumimoji="1" lang="en-US" altLang="ko-KR" sz="1600" spc="-40" dirty="0">
                <a:latin typeface="+mn-ea"/>
              </a:rPr>
              <a:t>.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  <a:endParaRPr kumimoji="1" lang="en-US" altLang="ko-Kore-KR" b="1" spc="-40" dirty="0">
              <a:highlight>
                <a:srgbClr val="FFFF00"/>
              </a:highlight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en-US" altLang="ko-KR" b="1" spc="-40" dirty="0">
                <a:latin typeface="+mn-ea"/>
              </a:rPr>
              <a:t>Multiple functional requirement &amp; Conflict</a:t>
            </a:r>
            <a:endParaRPr kumimoji="1" lang="en-US" altLang="ko-Kore-KR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기능적 요구사항과 설계변수와의 관계는 </a:t>
            </a:r>
            <a:r>
              <a:rPr kumimoji="1" lang="en-US" altLang="ko-KR" sz="1600" spc="-40" dirty="0">
                <a:latin typeface="+mn-ea"/>
              </a:rPr>
              <a:t>1:1</a:t>
            </a:r>
            <a:r>
              <a:rPr kumimoji="1" lang="ko-KR" altLang="en-US" sz="1600" spc="-40" dirty="0">
                <a:latin typeface="+mn-ea"/>
              </a:rPr>
              <a:t> 대응이 아니기에 </a:t>
            </a:r>
            <a:r>
              <a:rPr kumimoji="1" lang="en-US" altLang="ko-KR" sz="1600" spc="-40" dirty="0">
                <a:latin typeface="+mn-ea"/>
              </a:rPr>
              <a:t>coupling</a:t>
            </a:r>
            <a:r>
              <a:rPr kumimoji="1" lang="ko-KR" altLang="en-US" sz="1600" spc="-40" dirty="0">
                <a:latin typeface="+mn-ea"/>
              </a:rPr>
              <a:t>이 존재한다</a:t>
            </a:r>
            <a:r>
              <a:rPr kumimoji="1" lang="en-US" altLang="ko-KR" sz="1600" spc="-40" dirty="0">
                <a:latin typeface="+mn-ea"/>
              </a:rPr>
              <a:t>.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 특정 설계변수의 일정방향의 조정이 여러 요구사항을 모두 충족하지 못하는 상황을 발생할 수    </a:t>
            </a:r>
            <a:endParaRPr kumimoji="1" lang="en-US" altLang="ko-KR" sz="1600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   있고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  <a:r>
              <a:rPr kumimoji="1" lang="ko-KR" altLang="en-US" sz="1600" b="1" spc="-40" dirty="0">
                <a:highlight>
                  <a:srgbClr val="FFFF00"/>
                </a:highlight>
                <a:latin typeface="+mn-ea"/>
              </a:rPr>
              <a:t> </a:t>
            </a:r>
            <a:r>
              <a:rPr kumimoji="1" lang="ko-KR" altLang="en-US" sz="1600" spc="-40" dirty="0">
                <a:latin typeface="+mn-ea"/>
              </a:rPr>
              <a:t>이를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직접적 충돌</a:t>
            </a:r>
            <a:r>
              <a:rPr kumimoji="1" lang="ko-KR" altLang="en-US" sz="1600" spc="-40" dirty="0">
                <a:latin typeface="+mn-ea"/>
              </a:rPr>
              <a:t>이라고 정의한다</a:t>
            </a:r>
            <a:r>
              <a:rPr kumimoji="1" lang="en-US" altLang="ko-KR" sz="1600" spc="-4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ore-KR" sz="1600" spc="-40" dirty="0">
                <a:latin typeface="+mn-ea"/>
              </a:rPr>
              <a:t>- change propagation path</a:t>
            </a:r>
            <a:r>
              <a:rPr kumimoji="1" lang="ko-KR" altLang="en-US" sz="1600" spc="-40" dirty="0">
                <a:latin typeface="+mn-ea"/>
              </a:rPr>
              <a:t> 상에서도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설계변수가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간접적 충돌</a:t>
            </a:r>
            <a:r>
              <a:rPr kumimoji="1" lang="ko-KR" altLang="en-US" sz="1600" spc="-40" dirty="0">
                <a:latin typeface="+mn-ea"/>
              </a:rPr>
              <a:t>이 발생할 수 있다</a:t>
            </a:r>
            <a:r>
              <a:rPr kumimoji="1" lang="en-US" altLang="ko-KR" sz="1600" spc="-40" dirty="0">
                <a:highlight>
                  <a:srgbClr val="FFFF00"/>
                </a:highlight>
                <a:latin typeface="+mn-ea"/>
              </a:rPr>
              <a:t>.</a:t>
            </a:r>
            <a:r>
              <a:rPr kumimoji="1" lang="ko-KR" altLang="en-US" sz="1600" spc="-40" dirty="0"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R" sz="1600" b="1" spc="-40" dirty="0">
                <a:highlight>
                  <a:srgbClr val="FFFF00"/>
                </a:highlight>
                <a:latin typeface="+mn-ea"/>
              </a:rPr>
              <a:t>()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72BC5576-4609-795D-0491-CBBB0653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557" y="3374505"/>
            <a:ext cx="3256935" cy="91916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3AB382F-14C3-7A15-2C28-41E6ED2CF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417" y="851279"/>
            <a:ext cx="4541180" cy="227059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C86A3C0-4AE8-56BC-DCDB-AC9E4AF323A1}"/>
              </a:ext>
            </a:extLst>
          </p:cNvPr>
          <p:cNvSpPr txBox="1"/>
          <p:nvPr/>
        </p:nvSpPr>
        <p:spPr>
          <a:xfrm>
            <a:off x="199085" y="179078"/>
            <a:ext cx="45833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2400" b="1" spc="-40" dirty="0">
                <a:solidFill>
                  <a:srgbClr val="C00000"/>
                </a:solidFill>
                <a:latin typeface="+mn-ea"/>
              </a:rPr>
              <a:t>모델 수립을 위한 고려사항</a:t>
            </a:r>
            <a:r>
              <a:rPr kumimoji="1" lang="en-US" altLang="ko-KR" sz="2400" b="1" spc="-40" dirty="0">
                <a:solidFill>
                  <a:srgbClr val="C00000"/>
                </a:solidFill>
                <a:latin typeface="+mn-ea"/>
              </a:rPr>
              <a:t> / </a:t>
            </a:r>
            <a:r>
              <a:rPr kumimoji="1" lang="ko-KR" altLang="en-US" sz="2400" b="1" spc="-40" dirty="0">
                <a:solidFill>
                  <a:srgbClr val="C00000"/>
                </a:solidFill>
                <a:latin typeface="+mn-ea"/>
              </a:rPr>
              <a:t>가정</a:t>
            </a:r>
            <a:endParaRPr kumimoji="1" lang="ko-Kore-KR" altLang="en-US" sz="2400" spc="-4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508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F7E8D1-2DD2-BB3B-4495-CF2329D459B0}"/>
              </a:ext>
            </a:extLst>
          </p:cNvPr>
          <p:cNvGrpSpPr/>
          <p:nvPr/>
        </p:nvGrpSpPr>
        <p:grpSpPr>
          <a:xfrm>
            <a:off x="3018321" y="1264667"/>
            <a:ext cx="524781" cy="524781"/>
            <a:chOff x="6091130" y="1606205"/>
            <a:chExt cx="524781" cy="52478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E8876DD-573B-ED29-8AC9-3A338E7434EB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9C1E65-ADC4-7F91-83C8-8C8FCA750AD2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ore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CDF406-8ADB-D39F-2BC2-10F1EB8306A0}"/>
              </a:ext>
            </a:extLst>
          </p:cNvPr>
          <p:cNvCxnSpPr>
            <a:cxnSpLocks/>
          </p:cNvCxnSpPr>
          <p:nvPr/>
        </p:nvCxnSpPr>
        <p:spPr>
          <a:xfrm>
            <a:off x="2176201" y="6202247"/>
            <a:ext cx="351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E2D9A503-FDB7-68C1-88BD-D27934C9687E}"/>
              </a:ext>
            </a:extLst>
          </p:cNvPr>
          <p:cNvSpPr/>
          <p:nvPr/>
        </p:nvSpPr>
        <p:spPr>
          <a:xfrm>
            <a:off x="3564050" y="6021938"/>
            <a:ext cx="347307" cy="347307"/>
          </a:xfrm>
          <a:prstGeom prst="ellipse">
            <a:avLst/>
          </a:prstGeom>
          <a:solidFill>
            <a:srgbClr val="949494">
              <a:alpha val="4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F68D4A-59D8-6998-592E-C8F97318015F}"/>
              </a:ext>
            </a:extLst>
          </p:cNvPr>
          <p:cNvSpPr txBox="1"/>
          <p:nvPr/>
        </p:nvSpPr>
        <p:spPr>
          <a:xfrm>
            <a:off x="2635842" y="6066780"/>
            <a:ext cx="71224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600" spc="-40" dirty="0">
                <a:latin typeface="+mn-ea"/>
              </a:rPr>
              <a:t>: related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35FE5F-CE90-FE11-F2C0-9C6F0BCE5128}"/>
              </a:ext>
            </a:extLst>
          </p:cNvPr>
          <p:cNvSpPr txBox="1"/>
          <p:nvPr/>
        </p:nvSpPr>
        <p:spPr>
          <a:xfrm>
            <a:off x="4018976" y="6087870"/>
            <a:ext cx="82702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600" spc="-40" dirty="0">
                <a:latin typeface="+mn-ea"/>
              </a:rPr>
              <a:t>: selected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7EDA9F-B104-41ED-839A-94561A391A61}"/>
              </a:ext>
            </a:extLst>
          </p:cNvPr>
          <p:cNvSpPr/>
          <p:nvPr/>
        </p:nvSpPr>
        <p:spPr>
          <a:xfrm>
            <a:off x="121026" y="945482"/>
            <a:ext cx="6069709" cy="546455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CE1E96F-83A1-C3CF-ECBA-C5734428CBE4}"/>
              </a:ext>
            </a:extLst>
          </p:cNvPr>
          <p:cNvCxnSpPr>
            <a:cxnSpLocks/>
            <a:stCxn id="6" idx="4"/>
            <a:endCxn id="51" idx="0"/>
          </p:cNvCxnSpPr>
          <p:nvPr/>
        </p:nvCxnSpPr>
        <p:spPr>
          <a:xfrm flipH="1">
            <a:off x="1748051" y="1789448"/>
            <a:ext cx="1532661" cy="713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EFD13D7-AF26-FEA0-6360-3F4CED029976}"/>
              </a:ext>
            </a:extLst>
          </p:cNvPr>
          <p:cNvCxnSpPr>
            <a:cxnSpLocks/>
            <a:stCxn id="6" idx="4"/>
            <a:endCxn id="110" idx="0"/>
          </p:cNvCxnSpPr>
          <p:nvPr/>
        </p:nvCxnSpPr>
        <p:spPr>
          <a:xfrm flipH="1">
            <a:off x="3266248" y="1789448"/>
            <a:ext cx="14464" cy="7250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D0317B8-9EB6-DFF0-5337-3606EA40E7E2}"/>
              </a:ext>
            </a:extLst>
          </p:cNvPr>
          <p:cNvGrpSpPr/>
          <p:nvPr/>
        </p:nvGrpSpPr>
        <p:grpSpPr>
          <a:xfrm>
            <a:off x="1485660" y="2502509"/>
            <a:ext cx="524781" cy="524781"/>
            <a:chOff x="6091130" y="1606205"/>
            <a:chExt cx="524781" cy="52478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DF2C55C-E79A-1082-1673-0B91810B3FEF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1513760-38DC-F4C6-252B-BBFB22FD3302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8CE4D5-D085-83AF-D18A-9F1EA0715A57}"/>
              </a:ext>
            </a:extLst>
          </p:cNvPr>
          <p:cNvGrpSpPr/>
          <p:nvPr/>
        </p:nvGrpSpPr>
        <p:grpSpPr>
          <a:xfrm>
            <a:off x="2196020" y="2502509"/>
            <a:ext cx="524781" cy="524781"/>
            <a:chOff x="6091130" y="1606205"/>
            <a:chExt cx="524781" cy="5247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DF9139-9968-732B-84AE-2631D70B7B7E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2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D184717-0D8F-2CC5-B4B8-ABB0B6F6CAD6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2541648-D701-3C6F-837C-A6C3AE753A84}"/>
              </a:ext>
            </a:extLst>
          </p:cNvPr>
          <p:cNvGrpSpPr/>
          <p:nvPr/>
        </p:nvGrpSpPr>
        <p:grpSpPr>
          <a:xfrm>
            <a:off x="4461134" y="2509439"/>
            <a:ext cx="524781" cy="524781"/>
            <a:chOff x="6079000" y="1606205"/>
            <a:chExt cx="524781" cy="524781"/>
          </a:xfrm>
          <a:noFill/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CBA5CB-66E4-2136-5671-28C141F8C894}"/>
                </a:ext>
              </a:extLst>
            </p:cNvPr>
            <p:cNvSpPr txBox="1"/>
            <p:nvPr/>
          </p:nvSpPr>
          <p:spPr>
            <a:xfrm>
              <a:off x="6264481" y="1728923"/>
              <a:ext cx="18703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 err="1">
                  <a:latin typeface="+mn-ea"/>
                </a:rPr>
                <a:t>O</a:t>
              </a:r>
              <a:r>
                <a:rPr kumimoji="1" lang="en-US" altLang="ko-Kore-KR" sz="1600" spc="-40" baseline="-25000" dirty="0" err="1">
                  <a:latin typeface="+mn-ea"/>
                </a:rPr>
                <a:t>l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5EADF8A-BAD4-1A75-AFDF-B293E60C5BB7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39B93D7-F5A9-DF3E-CF7A-42A44A131C9B}"/>
              </a:ext>
            </a:extLst>
          </p:cNvPr>
          <p:cNvSpPr txBox="1"/>
          <p:nvPr/>
        </p:nvSpPr>
        <p:spPr>
          <a:xfrm>
            <a:off x="4286850" y="2619561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76" name="호 75">
            <a:extLst>
              <a:ext uri="{FF2B5EF4-FFF2-40B4-BE49-F238E27FC236}">
                <a16:creationId xmlns:a16="http://schemas.microsoft.com/office/drawing/2014/main" id="{EF295700-66D3-2E06-6C23-6C41F09ACD43}"/>
              </a:ext>
            </a:extLst>
          </p:cNvPr>
          <p:cNvSpPr/>
          <p:nvPr/>
        </p:nvSpPr>
        <p:spPr>
          <a:xfrm rot="9595149">
            <a:off x="3107549" y="1683312"/>
            <a:ext cx="389599" cy="302747"/>
          </a:xfrm>
          <a:prstGeom prst="arc">
            <a:avLst>
              <a:gd name="adj1" fmla="val 13016343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EA513C0-9154-38B7-A9A9-35929468BB89}"/>
              </a:ext>
            </a:extLst>
          </p:cNvPr>
          <p:cNvSpPr txBox="1"/>
          <p:nvPr/>
        </p:nvSpPr>
        <p:spPr>
          <a:xfrm>
            <a:off x="402078" y="1394453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FR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C37C8D0-8BDD-A7E4-38ED-19D8DBB06277}"/>
              </a:ext>
            </a:extLst>
          </p:cNvPr>
          <p:cNvSpPr txBox="1"/>
          <p:nvPr/>
        </p:nvSpPr>
        <p:spPr>
          <a:xfrm>
            <a:off x="135098" y="3734383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4673C8E6-02F1-7235-A9D0-C0301D1435BF}"/>
              </a:ext>
            </a:extLst>
          </p:cNvPr>
          <p:cNvCxnSpPr>
            <a:cxnSpLocks/>
            <a:stCxn id="110" idx="4"/>
            <a:endCxn id="127" idx="0"/>
          </p:cNvCxnSpPr>
          <p:nvPr/>
        </p:nvCxnSpPr>
        <p:spPr>
          <a:xfrm>
            <a:off x="3266248" y="3039294"/>
            <a:ext cx="1682573" cy="617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B2CF71F9-ED0C-B45B-3410-D4C4A086ABF0}"/>
              </a:ext>
            </a:extLst>
          </p:cNvPr>
          <p:cNvSpPr txBox="1"/>
          <p:nvPr/>
        </p:nvSpPr>
        <p:spPr>
          <a:xfrm>
            <a:off x="2792699" y="2619561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BB87A4E-A6A2-4EE9-6111-17FBD42A0A56}"/>
              </a:ext>
            </a:extLst>
          </p:cNvPr>
          <p:cNvSpPr txBox="1"/>
          <p:nvPr/>
        </p:nvSpPr>
        <p:spPr>
          <a:xfrm>
            <a:off x="121026" y="6444640"/>
            <a:ext cx="606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800" spc="-40" dirty="0">
                <a:latin typeface="+mn-ea"/>
              </a:rPr>
              <a:t>FR – DP hierarchical decomposition</a:t>
            </a:r>
            <a:endParaRPr lang="ko-Kore-KR" alt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D095F38-5926-A2F9-60ED-6DF35B4FA87D}"/>
              </a:ext>
            </a:extLst>
          </p:cNvPr>
          <p:cNvSpPr txBox="1"/>
          <p:nvPr/>
        </p:nvSpPr>
        <p:spPr>
          <a:xfrm>
            <a:off x="6190735" y="853157"/>
            <a:ext cx="2953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spc="-40" dirty="0">
                <a:latin typeface="+mn-ea"/>
              </a:rPr>
              <a:t>Given information </a:t>
            </a:r>
            <a:endParaRPr lang="ko-Kore-KR" altLang="en-US" sz="24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14653C4-5F3F-E766-1405-2D1C7E120595}"/>
              </a:ext>
            </a:extLst>
          </p:cNvPr>
          <p:cNvSpPr txBox="1"/>
          <p:nvPr/>
        </p:nvSpPr>
        <p:spPr>
          <a:xfrm>
            <a:off x="6439364" y="1689596"/>
            <a:ext cx="20887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Possible </a:t>
            </a:r>
            <a:r>
              <a:rPr kumimoji="1" lang="en-US" altLang="ko-Kore-KR" i="1" spc="-40" dirty="0">
                <a:latin typeface="+mn-ea"/>
              </a:rPr>
              <a:t>FR-Option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6134EDB-8594-3E63-F5D3-355D2455F18A}"/>
              </a:ext>
            </a:extLst>
          </p:cNvPr>
          <p:cNvSpPr txBox="1"/>
          <p:nvPr/>
        </p:nvSpPr>
        <p:spPr>
          <a:xfrm>
            <a:off x="6439364" y="2801842"/>
            <a:ext cx="21328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ii)</a:t>
            </a:r>
            <a:r>
              <a:rPr kumimoji="1" lang="en-US" altLang="ko-Kore-KR" i="1" spc="-40" dirty="0">
                <a:latin typeface="+mn-ea"/>
              </a:rPr>
              <a:t> Option-DP relation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8F54897-58DA-5709-3367-4B81DCE2F8A2}"/>
              </a:ext>
            </a:extLst>
          </p:cNvPr>
          <p:cNvSpPr txBox="1"/>
          <p:nvPr/>
        </p:nvSpPr>
        <p:spPr>
          <a:xfrm>
            <a:off x="6629163" y="2036779"/>
            <a:ext cx="18113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ore-KR" sz="1600" spc="-40" dirty="0">
                <a:latin typeface="+mn-ea"/>
              </a:rPr>
              <a:t>choose one </a:t>
            </a:r>
            <a:r>
              <a:rPr kumimoji="1" lang="en-US" altLang="ko-Kore-KR" sz="1600" b="1" spc="-40" dirty="0">
                <a:latin typeface="+mn-ea"/>
              </a:rPr>
              <a:t>(OR)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6E1CF762-D953-5200-0B6C-A8238953D847}"/>
              </a:ext>
            </a:extLst>
          </p:cNvPr>
          <p:cNvSpPr txBox="1"/>
          <p:nvPr/>
        </p:nvSpPr>
        <p:spPr>
          <a:xfrm>
            <a:off x="6629163" y="3241510"/>
            <a:ext cx="15209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DP sets </a:t>
            </a:r>
            <a:r>
              <a:rPr kumimoji="1" lang="en-US" altLang="ko-Kore-KR" sz="1600" b="1" spc="-40" dirty="0">
                <a:latin typeface="+mn-ea"/>
              </a:rPr>
              <a:t>(AND) 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6092C8E-CC16-0AAB-EA87-2E6B46993D96}"/>
              </a:ext>
            </a:extLst>
          </p:cNvPr>
          <p:cNvSpPr txBox="1"/>
          <p:nvPr/>
        </p:nvSpPr>
        <p:spPr>
          <a:xfrm>
            <a:off x="6629163" y="3604580"/>
            <a:ext cx="183543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with each direction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6719D3-C92D-5EDB-8995-6094D54C2602}"/>
              </a:ext>
            </a:extLst>
          </p:cNvPr>
          <p:cNvSpPr txBox="1"/>
          <p:nvPr/>
        </p:nvSpPr>
        <p:spPr>
          <a:xfrm>
            <a:off x="4470938" y="3673771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72737A63-C1A9-1E70-07AD-B3DF5805718A}"/>
              </a:ext>
            </a:extLst>
          </p:cNvPr>
          <p:cNvCxnSpPr>
            <a:cxnSpLocks/>
            <a:stCxn id="6" idx="4"/>
            <a:endCxn id="57" idx="0"/>
          </p:cNvCxnSpPr>
          <p:nvPr/>
        </p:nvCxnSpPr>
        <p:spPr>
          <a:xfrm>
            <a:off x="3280712" y="1789448"/>
            <a:ext cx="1442813" cy="7199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9AC1453-F713-7544-09AA-4B3A49A88E82}"/>
              </a:ext>
            </a:extLst>
          </p:cNvPr>
          <p:cNvGrpSpPr/>
          <p:nvPr/>
        </p:nvGrpSpPr>
        <p:grpSpPr>
          <a:xfrm>
            <a:off x="3003857" y="2514513"/>
            <a:ext cx="524781" cy="524781"/>
            <a:chOff x="6112516" y="1606205"/>
            <a:chExt cx="524781" cy="524781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5847FE-0006-F4BC-48D6-6E19B28874DC}"/>
                </a:ext>
              </a:extLst>
            </p:cNvPr>
            <p:cNvSpPr txBox="1"/>
            <p:nvPr/>
          </p:nvSpPr>
          <p:spPr>
            <a:xfrm>
              <a:off x="6264481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4AF1C3D-3D84-B0EC-66BA-21D95BC1781F}"/>
                </a:ext>
              </a:extLst>
            </p:cNvPr>
            <p:cNvSpPr/>
            <p:nvPr/>
          </p:nvSpPr>
          <p:spPr>
            <a:xfrm>
              <a:off x="611251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6D3904FD-974B-013C-C399-478FDBED28E2}"/>
              </a:ext>
            </a:extLst>
          </p:cNvPr>
          <p:cNvGrpSpPr/>
          <p:nvPr/>
        </p:nvGrpSpPr>
        <p:grpSpPr>
          <a:xfrm>
            <a:off x="4686430" y="3656897"/>
            <a:ext cx="524781" cy="382412"/>
            <a:chOff x="2835784" y="4634428"/>
            <a:chExt cx="524781" cy="382412"/>
          </a:xfrm>
          <a:noFill/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E0C978D-DEB7-E3FF-2025-773A9FEF4BA4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78F6805-74AD-A178-B356-AFADBF30CD6F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 err="1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 err="1">
                  <a:solidFill>
                    <a:srgbClr val="C00000"/>
                  </a:solidFill>
                  <a:latin typeface="+mn-ea"/>
                </a:rPr>
                <a:t>o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7A6EBB0-B1DD-3A4A-61DC-9CC958C4C75D}"/>
              </a:ext>
            </a:extLst>
          </p:cNvPr>
          <p:cNvGrpSpPr/>
          <p:nvPr/>
        </p:nvGrpSpPr>
        <p:grpSpPr>
          <a:xfrm>
            <a:off x="3898876" y="3656897"/>
            <a:ext cx="524781" cy="382412"/>
            <a:chOff x="2835784" y="4634428"/>
            <a:chExt cx="524781" cy="382412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78D6DC1-232E-7AEF-8D2E-C76D0DA36AF9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p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55A96F4-FA66-416C-359E-388D7FE5D840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F3B89F6-FA14-A654-D450-38C03D734CC6}"/>
              </a:ext>
            </a:extLst>
          </p:cNvPr>
          <p:cNvGrpSpPr/>
          <p:nvPr/>
        </p:nvGrpSpPr>
        <p:grpSpPr>
          <a:xfrm>
            <a:off x="3109086" y="3656897"/>
            <a:ext cx="524781" cy="382412"/>
            <a:chOff x="2835784" y="4634428"/>
            <a:chExt cx="524781" cy="382412"/>
          </a:xfrm>
          <a:noFill/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7EA3210-E2DF-1817-072C-CAEF54B4D3F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CE1E406-8013-F105-BA51-C4BB83F8AC33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4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ECFC3BC-40A7-93FF-D786-AAE9E215B932}"/>
              </a:ext>
            </a:extLst>
          </p:cNvPr>
          <p:cNvGrpSpPr/>
          <p:nvPr/>
        </p:nvGrpSpPr>
        <p:grpSpPr>
          <a:xfrm>
            <a:off x="2480436" y="3656897"/>
            <a:ext cx="524781" cy="382412"/>
            <a:chOff x="2835784" y="4634428"/>
            <a:chExt cx="524781" cy="38241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9FF33F1-CE8C-5549-CAA4-2087CC0A181E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E6515A3-096E-2FA8-EBAE-8D11AA965EAE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159ACAE4-3D76-717D-0CB3-D212F6BF4EC6}"/>
              </a:ext>
            </a:extLst>
          </p:cNvPr>
          <p:cNvGrpSpPr/>
          <p:nvPr/>
        </p:nvGrpSpPr>
        <p:grpSpPr>
          <a:xfrm>
            <a:off x="1859950" y="3656897"/>
            <a:ext cx="524781" cy="382412"/>
            <a:chOff x="2835784" y="4634428"/>
            <a:chExt cx="524781" cy="38241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1B58D94-3D6F-5A48-9BFB-E608812481E4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735DAB-9FF4-DE27-E028-B98DDD0043D9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2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7BA249CE-FC8D-C192-0D19-CB33027C7BA7}"/>
              </a:ext>
            </a:extLst>
          </p:cNvPr>
          <p:cNvGrpSpPr/>
          <p:nvPr/>
        </p:nvGrpSpPr>
        <p:grpSpPr>
          <a:xfrm>
            <a:off x="1231300" y="3656897"/>
            <a:ext cx="524781" cy="382412"/>
            <a:chOff x="2835784" y="4634428"/>
            <a:chExt cx="524781" cy="382412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2015C5C-F163-5205-6D71-FDA1EA803E55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CD3AC3A-E2A8-A914-53DF-356A9150335D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0A8B11D7-A3CD-FBBB-0812-930DC12920D0}"/>
              </a:ext>
            </a:extLst>
          </p:cNvPr>
          <p:cNvSpPr txBox="1"/>
          <p:nvPr/>
        </p:nvSpPr>
        <p:spPr>
          <a:xfrm>
            <a:off x="3679531" y="3673771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525544CC-7E3D-F393-1A76-F4B0A9D19A4A}"/>
              </a:ext>
            </a:extLst>
          </p:cNvPr>
          <p:cNvCxnSpPr>
            <a:cxnSpLocks/>
            <a:stCxn id="110" idx="4"/>
            <a:endCxn id="139" idx="0"/>
          </p:cNvCxnSpPr>
          <p:nvPr/>
        </p:nvCxnSpPr>
        <p:spPr>
          <a:xfrm flipH="1">
            <a:off x="2122341" y="3039294"/>
            <a:ext cx="1143907" cy="617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B91C99B-140F-6689-B997-8863C1310F99}"/>
              </a:ext>
            </a:extLst>
          </p:cNvPr>
          <p:cNvCxnSpPr>
            <a:cxnSpLocks/>
            <a:stCxn id="110" idx="4"/>
            <a:endCxn id="133" idx="0"/>
          </p:cNvCxnSpPr>
          <p:nvPr/>
        </p:nvCxnSpPr>
        <p:spPr>
          <a:xfrm>
            <a:off x="3266248" y="3039294"/>
            <a:ext cx="105229" cy="617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FBAE093-05C1-181D-0175-EB2FEEEB0852}"/>
              </a:ext>
            </a:extLst>
          </p:cNvPr>
          <p:cNvSpPr txBox="1"/>
          <p:nvPr/>
        </p:nvSpPr>
        <p:spPr>
          <a:xfrm>
            <a:off x="3250477" y="3240374"/>
            <a:ext cx="16158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+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A100ADD-2C2A-21A6-03B4-C021808471CA}"/>
              </a:ext>
            </a:extLst>
          </p:cNvPr>
          <p:cNvSpPr txBox="1"/>
          <p:nvPr/>
        </p:nvSpPr>
        <p:spPr>
          <a:xfrm>
            <a:off x="2465177" y="3254775"/>
            <a:ext cx="9105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-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DE38DC4-D57F-5D3B-82C8-61B1582E5D1A}"/>
              </a:ext>
            </a:extLst>
          </p:cNvPr>
          <p:cNvSpPr txBox="1"/>
          <p:nvPr/>
        </p:nvSpPr>
        <p:spPr>
          <a:xfrm>
            <a:off x="103875" y="158677"/>
            <a:ext cx="89934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2400" spc="-40" dirty="0">
                <a:latin typeface="+mn-ea"/>
              </a:rPr>
              <a:t>기능적 요구사항과 설계변수 간의 계층적 분해와 연결관계</a:t>
            </a:r>
            <a:endParaRPr lang="ko-Kore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AED78-4168-C3FA-FE78-6F8383D4365A}"/>
              </a:ext>
            </a:extLst>
          </p:cNvPr>
          <p:cNvSpPr txBox="1"/>
          <p:nvPr/>
        </p:nvSpPr>
        <p:spPr>
          <a:xfrm>
            <a:off x="659741" y="6018050"/>
            <a:ext cx="2776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</a:t>
            </a:r>
            <a:r>
              <a:rPr kumimoji="1" lang="en-US" altLang="ko-Kore-KR" sz="1600" spc="-40" dirty="0">
                <a:latin typeface="+mn-ea"/>
              </a:rPr>
              <a:t>or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F5369C-A146-6EE6-0529-B9F5DF92A8B9}"/>
              </a:ext>
            </a:extLst>
          </p:cNvPr>
          <p:cNvCxnSpPr>
            <a:cxnSpLocks/>
          </p:cNvCxnSpPr>
          <p:nvPr/>
        </p:nvCxnSpPr>
        <p:spPr>
          <a:xfrm flipH="1">
            <a:off x="1095062" y="6066257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9DA8EF-37AF-2B7A-0A2A-DE72A401D568}"/>
              </a:ext>
            </a:extLst>
          </p:cNvPr>
          <p:cNvSpPr txBox="1"/>
          <p:nvPr/>
        </p:nvSpPr>
        <p:spPr>
          <a:xfrm>
            <a:off x="1529453" y="6045167"/>
            <a:ext cx="4263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</a:t>
            </a:r>
            <a:r>
              <a:rPr kumimoji="1" lang="en-US" altLang="ko-Kore-KR" sz="1600" spc="-40" dirty="0">
                <a:latin typeface="+mn-ea"/>
              </a:rPr>
              <a:t>and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2F06167-7D60-8E00-1AE8-E740F7F80A37}"/>
              </a:ext>
            </a:extLst>
          </p:cNvPr>
          <p:cNvCxnSpPr>
            <a:cxnSpLocks/>
          </p:cNvCxnSpPr>
          <p:nvPr/>
        </p:nvCxnSpPr>
        <p:spPr>
          <a:xfrm>
            <a:off x="1243861" y="6060363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58EDE9B-3B41-5892-4847-77F368360141}"/>
              </a:ext>
            </a:extLst>
          </p:cNvPr>
          <p:cNvCxnSpPr>
            <a:cxnSpLocks/>
          </p:cNvCxnSpPr>
          <p:nvPr/>
        </p:nvCxnSpPr>
        <p:spPr>
          <a:xfrm flipH="1">
            <a:off x="270992" y="6066257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075DB1F-A657-8AA5-590C-7412DEA9C479}"/>
              </a:ext>
            </a:extLst>
          </p:cNvPr>
          <p:cNvCxnSpPr>
            <a:cxnSpLocks/>
          </p:cNvCxnSpPr>
          <p:nvPr/>
        </p:nvCxnSpPr>
        <p:spPr>
          <a:xfrm>
            <a:off x="419791" y="6060363"/>
            <a:ext cx="149893" cy="24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호 58">
            <a:extLst>
              <a:ext uri="{FF2B5EF4-FFF2-40B4-BE49-F238E27FC236}">
                <a16:creationId xmlns:a16="http://schemas.microsoft.com/office/drawing/2014/main" id="{99C7A6FD-5E03-E67A-B92C-5F4255915418}"/>
              </a:ext>
            </a:extLst>
          </p:cNvPr>
          <p:cNvSpPr/>
          <p:nvPr/>
        </p:nvSpPr>
        <p:spPr>
          <a:xfrm rot="8597098">
            <a:off x="290075" y="5892632"/>
            <a:ext cx="331662" cy="257725"/>
          </a:xfrm>
          <a:prstGeom prst="arc">
            <a:avLst>
              <a:gd name="adj1" fmla="val 18206555"/>
              <a:gd name="adj2" fmla="val 2023082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FC6D8-777C-15D5-8DEB-5C7F9C2C371A}"/>
              </a:ext>
            </a:extLst>
          </p:cNvPr>
          <p:cNvSpPr txBox="1"/>
          <p:nvPr/>
        </p:nvSpPr>
        <p:spPr>
          <a:xfrm>
            <a:off x="2271288" y="2064386"/>
            <a:ext cx="16158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+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F78954-A851-4C43-EE3D-249C8D42C4CA}"/>
              </a:ext>
            </a:extLst>
          </p:cNvPr>
          <p:cNvSpPr txBox="1"/>
          <p:nvPr/>
        </p:nvSpPr>
        <p:spPr>
          <a:xfrm>
            <a:off x="3231474" y="2092183"/>
            <a:ext cx="9105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-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9F130C-124F-6619-B7D2-E8EF1B7AD926}"/>
              </a:ext>
            </a:extLst>
          </p:cNvPr>
          <p:cNvSpPr txBox="1"/>
          <p:nvPr/>
        </p:nvSpPr>
        <p:spPr>
          <a:xfrm>
            <a:off x="4072514" y="2064387"/>
            <a:ext cx="9105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-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0C833C-CEC8-F6CC-1CDC-F0047B6D6D3B}"/>
              </a:ext>
            </a:extLst>
          </p:cNvPr>
          <p:cNvSpPr txBox="1"/>
          <p:nvPr/>
        </p:nvSpPr>
        <p:spPr>
          <a:xfrm>
            <a:off x="135098" y="4864459"/>
            <a:ext cx="1190060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Propagated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DP path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CD5FA2-A10B-CC9D-DFD0-CB7EDD281939}"/>
              </a:ext>
            </a:extLst>
          </p:cNvPr>
          <p:cNvSpPr/>
          <p:nvPr/>
        </p:nvSpPr>
        <p:spPr>
          <a:xfrm>
            <a:off x="1488887" y="4321507"/>
            <a:ext cx="1268374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A99D376-F59A-4409-3806-5C1C2190A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888341" y="4360718"/>
            <a:ext cx="269420" cy="1868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4934DEF4-0C09-5A24-4C8E-B7360D820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964" y="4668916"/>
            <a:ext cx="223377" cy="176623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A771E98-B372-76C2-DAAA-9DBD9CD58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760" y="4668916"/>
            <a:ext cx="223377" cy="176623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82B29A16-1A1C-8DCE-E6A5-6E1E47F92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964" y="4941966"/>
            <a:ext cx="223377" cy="17662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E3E4C9B-8BD9-343A-175C-E2FCDF9CD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760" y="4941966"/>
            <a:ext cx="223377" cy="17662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74E90705-F94A-5502-4555-071AACAD4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964" y="5202316"/>
            <a:ext cx="223377" cy="17662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78272FB-3FD6-BE15-79F0-8CA68066C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700" y="5202316"/>
            <a:ext cx="223377" cy="17662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58738A57-8ABD-83C6-87F8-8F3EAA289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820" y="5208666"/>
            <a:ext cx="223377" cy="176623"/>
          </a:xfrm>
          <a:prstGeom prst="rect">
            <a:avLst/>
          </a:prstGeom>
        </p:spPr>
      </p:pic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523B53F-1A15-14CF-02C5-2C8542BC31F2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flipH="1">
            <a:off x="1776653" y="4547518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C579160-6828-5C2A-D120-B1861F009183}"/>
              </a:ext>
            </a:extLst>
          </p:cNvPr>
          <p:cNvCxnSpPr>
            <a:cxnSpLocks/>
            <a:stCxn id="63" idx="2"/>
            <a:endCxn id="77" idx="0"/>
          </p:cNvCxnSpPr>
          <p:nvPr/>
        </p:nvCxnSpPr>
        <p:spPr>
          <a:xfrm>
            <a:off x="1776653" y="4845539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26966DB-F00A-9847-83DC-39C33BAF0E32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1776653" y="5118589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E800BB2-FA2F-77AC-44BB-4521384114EA}"/>
              </a:ext>
            </a:extLst>
          </p:cNvPr>
          <p:cNvCxnSpPr>
            <a:cxnSpLocks/>
            <a:stCxn id="43" idx="2"/>
            <a:endCxn id="64" idx="0"/>
          </p:cNvCxnSpPr>
          <p:nvPr/>
        </p:nvCxnSpPr>
        <p:spPr>
          <a:xfrm>
            <a:off x="2023051" y="4547518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7C7DF3A-B544-63BE-0213-32FCCEDBCAE4}"/>
              </a:ext>
            </a:extLst>
          </p:cNvPr>
          <p:cNvCxnSpPr>
            <a:cxnSpLocks/>
            <a:stCxn id="64" idx="2"/>
            <a:endCxn id="78" idx="0"/>
          </p:cNvCxnSpPr>
          <p:nvPr/>
        </p:nvCxnSpPr>
        <p:spPr>
          <a:xfrm>
            <a:off x="2354449" y="4845539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E61B4A3-EEA3-7D72-A23E-2FD72529EC27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 flipH="1">
            <a:off x="2132389" y="5118589"/>
            <a:ext cx="22206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7D77C58-52A6-6CE7-EF71-B7AFCE82C872}"/>
              </a:ext>
            </a:extLst>
          </p:cNvPr>
          <p:cNvCxnSpPr>
            <a:cxnSpLocks/>
            <a:stCxn id="78" idx="2"/>
            <a:endCxn id="82" idx="0"/>
          </p:cNvCxnSpPr>
          <p:nvPr/>
        </p:nvCxnSpPr>
        <p:spPr>
          <a:xfrm>
            <a:off x="2354449" y="5118589"/>
            <a:ext cx="222060" cy="9007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1193CE3-DC34-1063-7A76-E6A2EE2D026C}"/>
              </a:ext>
            </a:extLst>
          </p:cNvPr>
          <p:cNvSpPr txBox="1"/>
          <p:nvPr/>
        </p:nvSpPr>
        <p:spPr>
          <a:xfrm rot="5400000">
            <a:off x="1767760" y="5411318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8F3563-741D-EC78-189F-7BFE15026F0D}"/>
              </a:ext>
            </a:extLst>
          </p:cNvPr>
          <p:cNvSpPr txBox="1"/>
          <p:nvPr/>
        </p:nvSpPr>
        <p:spPr>
          <a:xfrm rot="5400000">
            <a:off x="2135153" y="5411318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7072491-AFE9-708C-C43C-C7A08B794817}"/>
              </a:ext>
            </a:extLst>
          </p:cNvPr>
          <p:cNvSpPr txBox="1"/>
          <p:nvPr/>
        </p:nvSpPr>
        <p:spPr>
          <a:xfrm rot="5400000">
            <a:off x="2571942" y="5411318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7399FFA-446F-2AEF-D81D-52066DD2496C}"/>
              </a:ext>
            </a:extLst>
          </p:cNvPr>
          <p:cNvSpPr txBox="1"/>
          <p:nvPr/>
        </p:nvSpPr>
        <p:spPr>
          <a:xfrm>
            <a:off x="1691544" y="5598212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1C42FE-BA25-7993-23E3-49566D8B01E9}"/>
              </a:ext>
            </a:extLst>
          </p:cNvPr>
          <p:cNvSpPr txBox="1"/>
          <p:nvPr/>
        </p:nvSpPr>
        <p:spPr>
          <a:xfrm>
            <a:off x="2058937" y="5598212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B748A4A-6626-D76A-2C9C-FA3A2AEE5D52}"/>
              </a:ext>
            </a:extLst>
          </p:cNvPr>
          <p:cNvSpPr txBox="1"/>
          <p:nvPr/>
        </p:nvSpPr>
        <p:spPr>
          <a:xfrm>
            <a:off x="2503890" y="5598212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E1F1433-633C-AD5F-09CB-C6667E544B2E}"/>
              </a:ext>
            </a:extLst>
          </p:cNvPr>
          <p:cNvSpPr/>
          <p:nvPr/>
        </p:nvSpPr>
        <p:spPr>
          <a:xfrm>
            <a:off x="2973109" y="4334798"/>
            <a:ext cx="1224268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C36AE2AA-89BA-DE1D-3FEE-7E2FAC9087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3328457" y="4374009"/>
            <a:ext cx="269420" cy="186800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1DF1890E-831E-001D-5EB1-93D02E4D2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080" y="4682207"/>
            <a:ext cx="223377" cy="176623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D7136C04-C24F-C8D2-D5DF-86C26B486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876" y="4682207"/>
            <a:ext cx="223377" cy="176623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67107627-D2B5-5943-58A1-0BFB082DB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080" y="4955257"/>
            <a:ext cx="223377" cy="176623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68D8470A-DA6C-5293-CEB8-4AD75B0AF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070" y="4955257"/>
            <a:ext cx="223377" cy="176623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17ED4B8E-17D2-C892-075E-BCB3E8F62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080" y="5242161"/>
            <a:ext cx="223377" cy="176623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E58D1849-3039-2326-C87B-6FD7AB49B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134" y="5242161"/>
            <a:ext cx="223377" cy="176623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C83D7246-1508-B997-410A-6A4DBCB8D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134" y="5248511"/>
            <a:ext cx="223377" cy="176623"/>
          </a:xfrm>
          <a:prstGeom prst="rect">
            <a:avLst/>
          </a:prstGeom>
        </p:spPr>
      </p:pic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D4733AF-2CA1-CF69-ABA5-C43B53F5DD1A}"/>
              </a:ext>
            </a:extLst>
          </p:cNvPr>
          <p:cNvCxnSpPr>
            <a:cxnSpLocks/>
            <a:stCxn id="144" idx="2"/>
            <a:endCxn id="145" idx="0"/>
          </p:cNvCxnSpPr>
          <p:nvPr/>
        </p:nvCxnSpPr>
        <p:spPr>
          <a:xfrm flipH="1">
            <a:off x="3216769" y="4560809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AC7D815-BA03-DE9F-4217-0AF065C20BFD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3216769" y="4858830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5ED8ECC4-F647-4E67-FAE4-21C8E157876F}"/>
              </a:ext>
            </a:extLst>
          </p:cNvPr>
          <p:cNvCxnSpPr>
            <a:cxnSpLocks/>
            <a:stCxn id="147" idx="2"/>
            <a:endCxn id="150" idx="0"/>
          </p:cNvCxnSpPr>
          <p:nvPr/>
        </p:nvCxnSpPr>
        <p:spPr>
          <a:xfrm>
            <a:off x="3216769" y="5131880"/>
            <a:ext cx="0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A62C9560-6CB4-00BE-D27E-C2F5B0D3AA34}"/>
              </a:ext>
            </a:extLst>
          </p:cNvPr>
          <p:cNvCxnSpPr>
            <a:cxnSpLocks/>
            <a:stCxn id="144" idx="2"/>
            <a:endCxn id="146" idx="0"/>
          </p:cNvCxnSpPr>
          <p:nvPr/>
        </p:nvCxnSpPr>
        <p:spPr>
          <a:xfrm>
            <a:off x="3463167" y="4560809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CC04140A-0B5A-B70F-5101-01C918D77804}"/>
              </a:ext>
            </a:extLst>
          </p:cNvPr>
          <p:cNvCxnSpPr>
            <a:cxnSpLocks/>
            <a:stCxn id="146" idx="2"/>
            <a:endCxn id="149" idx="0"/>
          </p:cNvCxnSpPr>
          <p:nvPr/>
        </p:nvCxnSpPr>
        <p:spPr>
          <a:xfrm flipH="1">
            <a:off x="3554759" y="4858830"/>
            <a:ext cx="239806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FADAA0F2-762A-D7A8-5A1D-336DE582DE80}"/>
              </a:ext>
            </a:extLst>
          </p:cNvPr>
          <p:cNvCxnSpPr>
            <a:cxnSpLocks/>
            <a:stCxn id="149" idx="2"/>
            <a:endCxn id="151" idx="0"/>
          </p:cNvCxnSpPr>
          <p:nvPr/>
        </p:nvCxnSpPr>
        <p:spPr>
          <a:xfrm flipH="1">
            <a:off x="3550823" y="5131880"/>
            <a:ext cx="3936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ABD83BEE-D2C5-EF11-2F1E-61043B2275D8}"/>
              </a:ext>
            </a:extLst>
          </p:cNvPr>
          <p:cNvCxnSpPr>
            <a:cxnSpLocks/>
            <a:stCxn id="215" idx="2"/>
            <a:endCxn id="152" idx="0"/>
          </p:cNvCxnSpPr>
          <p:nvPr/>
        </p:nvCxnSpPr>
        <p:spPr>
          <a:xfrm>
            <a:off x="4023485" y="5131880"/>
            <a:ext cx="338" cy="11663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42F7924-3F4E-416D-8D8B-CC1B3C1C40BC}"/>
              </a:ext>
            </a:extLst>
          </p:cNvPr>
          <p:cNvSpPr txBox="1"/>
          <p:nvPr/>
        </p:nvSpPr>
        <p:spPr>
          <a:xfrm rot="5400000">
            <a:off x="3207876" y="5424609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4E464B4-A276-8C71-1BAD-17894AF35F30}"/>
              </a:ext>
            </a:extLst>
          </p:cNvPr>
          <p:cNvSpPr txBox="1"/>
          <p:nvPr/>
        </p:nvSpPr>
        <p:spPr>
          <a:xfrm rot="5400000">
            <a:off x="3575269" y="5424609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80356EB-6127-F542-A25F-E266F0170BE0}"/>
              </a:ext>
            </a:extLst>
          </p:cNvPr>
          <p:cNvSpPr txBox="1"/>
          <p:nvPr/>
        </p:nvSpPr>
        <p:spPr>
          <a:xfrm rot="5400000">
            <a:off x="4012058" y="5424609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C054B05-BB33-8A61-1E26-7C699030B00C}"/>
              </a:ext>
            </a:extLst>
          </p:cNvPr>
          <p:cNvSpPr txBox="1"/>
          <p:nvPr/>
        </p:nvSpPr>
        <p:spPr>
          <a:xfrm>
            <a:off x="3131660" y="5611503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113514D-AAC6-41FC-A313-2BECA6FF0FF1}"/>
              </a:ext>
            </a:extLst>
          </p:cNvPr>
          <p:cNvSpPr txBox="1"/>
          <p:nvPr/>
        </p:nvSpPr>
        <p:spPr>
          <a:xfrm>
            <a:off x="3499053" y="5611503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96E507E-242A-2352-0038-5830E8559B12}"/>
              </a:ext>
            </a:extLst>
          </p:cNvPr>
          <p:cNvSpPr txBox="1"/>
          <p:nvPr/>
        </p:nvSpPr>
        <p:spPr>
          <a:xfrm>
            <a:off x="3944006" y="5611503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5C33D7D2-2F76-D6A5-95AC-52B84D4202D1}"/>
              </a:ext>
            </a:extLst>
          </p:cNvPr>
          <p:cNvCxnSpPr>
            <a:cxnSpLocks/>
            <a:stCxn id="139" idx="2"/>
            <a:endCxn id="41" idx="0"/>
          </p:cNvCxnSpPr>
          <p:nvPr/>
        </p:nvCxnSpPr>
        <p:spPr>
          <a:xfrm>
            <a:off x="2122341" y="4039309"/>
            <a:ext cx="733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213EE2E-7DCF-28BF-A6E6-CD9F5A0AD7C4}"/>
              </a:ext>
            </a:extLst>
          </p:cNvPr>
          <p:cNvCxnSpPr>
            <a:cxnSpLocks/>
            <a:stCxn id="133" idx="2"/>
            <a:endCxn id="121" idx="0"/>
          </p:cNvCxnSpPr>
          <p:nvPr/>
        </p:nvCxnSpPr>
        <p:spPr>
          <a:xfrm>
            <a:off x="3371477" y="4039309"/>
            <a:ext cx="213766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DA4243E-6F78-F13E-6218-9CB6D78DDF25}"/>
              </a:ext>
            </a:extLst>
          </p:cNvPr>
          <p:cNvSpPr txBox="1"/>
          <p:nvPr/>
        </p:nvSpPr>
        <p:spPr>
          <a:xfrm>
            <a:off x="6403922" y="4235012"/>
            <a:ext cx="26372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iii)</a:t>
            </a:r>
            <a:r>
              <a:rPr kumimoji="1" lang="en-US" altLang="ko-Kore-KR" i="1" spc="-40" dirty="0">
                <a:latin typeface="+mn-ea"/>
              </a:rPr>
              <a:t> (Constraint, DP) linkage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F99A6B8-E799-2BB2-CB19-E1DCA74A1421}"/>
              </a:ext>
            </a:extLst>
          </p:cNvPr>
          <p:cNvSpPr txBox="1"/>
          <p:nvPr/>
        </p:nvSpPr>
        <p:spPr>
          <a:xfrm>
            <a:off x="6652105" y="4962445"/>
            <a:ext cx="16090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Induce DP paths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9B70B7A-2C2C-953A-1306-E6EA3C79A76F}"/>
              </a:ext>
            </a:extLst>
          </p:cNvPr>
          <p:cNvSpPr txBox="1"/>
          <p:nvPr/>
        </p:nvSpPr>
        <p:spPr>
          <a:xfrm>
            <a:off x="6652105" y="4609905"/>
            <a:ext cx="24392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Logical relation (</a:t>
            </a:r>
            <a:r>
              <a:rPr kumimoji="1" lang="en-US" altLang="ko-Kore-KR" sz="1600" b="1" spc="-40" dirty="0">
                <a:latin typeface="+mn-ea"/>
              </a:rPr>
              <a:t>AND,OR</a:t>
            </a:r>
            <a:r>
              <a:rPr kumimoji="1" lang="en-US" altLang="ko-Kore-KR" sz="1600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D9267E3-7CD8-2CF8-4067-0D2D2BA636E5}"/>
              </a:ext>
            </a:extLst>
          </p:cNvPr>
          <p:cNvSpPr txBox="1"/>
          <p:nvPr/>
        </p:nvSpPr>
        <p:spPr>
          <a:xfrm>
            <a:off x="6629163" y="2330939"/>
            <a:ext cx="14962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ore-KR" sz="1600" spc="-40" dirty="0">
                <a:latin typeface="+mn-ea"/>
              </a:rPr>
              <a:t>with direction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968B-8841-F7C5-BBEE-4AA9133FFB5E}"/>
              </a:ext>
            </a:extLst>
          </p:cNvPr>
          <p:cNvSpPr txBox="1"/>
          <p:nvPr/>
        </p:nvSpPr>
        <p:spPr>
          <a:xfrm>
            <a:off x="6797290" y="6407921"/>
            <a:ext cx="233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EC</a:t>
            </a:r>
            <a:r>
              <a:rPr kumimoji="1" lang="en-US" altLang="ko-Kore-KR" sz="1400" spc="-40" dirty="0">
                <a:latin typeface="+mn-ea"/>
              </a:rPr>
              <a:t> : Engineering Characteristic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D780F1-C64A-62AC-F030-C46C67855AFC}"/>
              </a:ext>
            </a:extLst>
          </p:cNvPr>
          <p:cNvSpPr/>
          <p:nvPr/>
        </p:nvSpPr>
        <p:spPr>
          <a:xfrm>
            <a:off x="5604081" y="1264667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BE577-5DE0-E50E-3436-661F363BABBE}"/>
              </a:ext>
            </a:extLst>
          </p:cNvPr>
          <p:cNvSpPr/>
          <p:nvPr/>
        </p:nvSpPr>
        <p:spPr>
          <a:xfrm>
            <a:off x="5604081" y="345380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89696B-99CF-B809-EBC5-504A9C8EC910}"/>
              </a:ext>
            </a:extLst>
          </p:cNvPr>
          <p:cNvSpPr/>
          <p:nvPr/>
        </p:nvSpPr>
        <p:spPr>
          <a:xfrm>
            <a:off x="5604081" y="564294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CB872319-B629-0623-B313-38943B3485BA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>
            <a:off x="5727664" y="1455873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F423E6FA-345A-9A74-17E5-21AB01C2AFC1}"/>
              </a:ext>
            </a:extLst>
          </p:cNvPr>
          <p:cNvCxnSpPr>
            <a:cxnSpLocks/>
            <a:stCxn id="62" idx="3"/>
            <a:endCxn id="21" idx="3"/>
          </p:cNvCxnSpPr>
          <p:nvPr/>
        </p:nvCxnSpPr>
        <p:spPr>
          <a:xfrm>
            <a:off x="5727664" y="3946568"/>
            <a:ext cx="12700" cy="188757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06A271-EAC4-0694-D7CA-272C7C301C8A}"/>
              </a:ext>
            </a:extLst>
          </p:cNvPr>
          <p:cNvSpPr txBox="1"/>
          <p:nvPr/>
        </p:nvSpPr>
        <p:spPr>
          <a:xfrm rot="5400000">
            <a:off x="5377983" y="2449126"/>
            <a:ext cx="117551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 level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50B5AF-A41D-45B8-F90C-2B5669AFD73B}"/>
              </a:ext>
            </a:extLst>
          </p:cNvPr>
          <p:cNvSpPr txBox="1"/>
          <p:nvPr/>
        </p:nvSpPr>
        <p:spPr>
          <a:xfrm rot="5400000">
            <a:off x="5290140" y="4668814"/>
            <a:ext cx="135120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Indirect level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5B367B-4415-A5C8-AAE9-CFD55CCAEFC4}"/>
              </a:ext>
            </a:extLst>
          </p:cNvPr>
          <p:cNvSpPr/>
          <p:nvPr/>
        </p:nvSpPr>
        <p:spPr>
          <a:xfrm>
            <a:off x="5604081" y="3755362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D06683C-8F71-C83B-1504-B3ABCCB368EB}"/>
              </a:ext>
            </a:extLst>
          </p:cNvPr>
          <p:cNvSpPr/>
          <p:nvPr/>
        </p:nvSpPr>
        <p:spPr>
          <a:xfrm>
            <a:off x="4399726" y="4321507"/>
            <a:ext cx="1086401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C48C3C87-8599-A549-5887-D0B4A024F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4789764" y="4360718"/>
            <a:ext cx="269420" cy="1868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54EECA9-1069-9C8E-893D-834C67E25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858" y="4668916"/>
            <a:ext cx="223377" cy="17662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8A9E0F5-D0F2-CFE6-0BC7-CA1618516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387" y="4941966"/>
            <a:ext cx="223377" cy="176623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CF04036-22BB-01A5-B0D7-511B5AEC8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183" y="4941966"/>
            <a:ext cx="223377" cy="17662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38DEC4A-D260-0CDA-AF17-CC1491A96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387" y="5202316"/>
            <a:ext cx="223377" cy="176623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B2C26A2-C248-EED4-8DFA-9D9D77974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495" y="5202316"/>
            <a:ext cx="223377" cy="176623"/>
          </a:xfrm>
          <a:prstGeom prst="rect">
            <a:avLst/>
          </a:prstGeom>
        </p:spPr>
      </p:pic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08D8703-8156-404F-7DFB-B873D50968BE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4924474" y="4547518"/>
            <a:ext cx="3073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4039A9A-733A-3444-9348-BF3BF7B41AD0}"/>
              </a:ext>
            </a:extLst>
          </p:cNvPr>
          <p:cNvCxnSpPr>
            <a:cxnSpLocks/>
            <a:stCxn id="74" idx="2"/>
            <a:endCxn id="81" idx="0"/>
          </p:cNvCxnSpPr>
          <p:nvPr/>
        </p:nvCxnSpPr>
        <p:spPr>
          <a:xfrm flipH="1">
            <a:off x="4678076" y="4845539"/>
            <a:ext cx="249471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931B28A-8178-8742-27E5-48C918C5BDD3}"/>
              </a:ext>
            </a:extLst>
          </p:cNvPr>
          <p:cNvCxnSpPr>
            <a:cxnSpLocks/>
            <a:stCxn id="81" idx="2"/>
            <a:endCxn id="86" idx="0"/>
          </p:cNvCxnSpPr>
          <p:nvPr/>
        </p:nvCxnSpPr>
        <p:spPr>
          <a:xfrm>
            <a:off x="4678076" y="5118589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A8E4C71-0DB9-0890-A312-BF4F2169BF84}"/>
              </a:ext>
            </a:extLst>
          </p:cNvPr>
          <p:cNvCxnSpPr>
            <a:cxnSpLocks/>
            <a:stCxn id="74" idx="2"/>
            <a:endCxn id="84" idx="0"/>
          </p:cNvCxnSpPr>
          <p:nvPr/>
        </p:nvCxnSpPr>
        <p:spPr>
          <a:xfrm>
            <a:off x="4927547" y="4845539"/>
            <a:ext cx="328325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ECC0B6E-72C9-51EC-2B83-F93963C53977}"/>
              </a:ext>
            </a:extLst>
          </p:cNvPr>
          <p:cNvCxnSpPr>
            <a:cxnSpLocks/>
            <a:stCxn id="84" idx="2"/>
            <a:endCxn id="88" idx="0"/>
          </p:cNvCxnSpPr>
          <p:nvPr/>
        </p:nvCxnSpPr>
        <p:spPr>
          <a:xfrm flipH="1">
            <a:off x="5254184" y="5118589"/>
            <a:ext cx="1688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8DEDDEB-95A0-6F06-2805-E71719698D7B}"/>
              </a:ext>
            </a:extLst>
          </p:cNvPr>
          <p:cNvSpPr txBox="1"/>
          <p:nvPr/>
        </p:nvSpPr>
        <p:spPr>
          <a:xfrm rot="5400000">
            <a:off x="4669183" y="5411318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44D81C5-F308-E321-3235-76B8D7EB1F7A}"/>
              </a:ext>
            </a:extLst>
          </p:cNvPr>
          <p:cNvSpPr txBox="1"/>
          <p:nvPr/>
        </p:nvSpPr>
        <p:spPr>
          <a:xfrm rot="5400000">
            <a:off x="5252474" y="5411318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1383517-EF76-B97D-C579-B16310F9B0FB}"/>
              </a:ext>
            </a:extLst>
          </p:cNvPr>
          <p:cNvSpPr txBox="1"/>
          <p:nvPr/>
        </p:nvSpPr>
        <p:spPr>
          <a:xfrm>
            <a:off x="4592967" y="5598212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A1B24C-A0F7-A8C8-B078-295C9DA94171}"/>
              </a:ext>
            </a:extLst>
          </p:cNvPr>
          <p:cNvSpPr txBox="1"/>
          <p:nvPr/>
        </p:nvSpPr>
        <p:spPr>
          <a:xfrm>
            <a:off x="5176258" y="5598212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B2D9786E-5256-DFC7-D26E-FB91770FBECE}"/>
              </a:ext>
            </a:extLst>
          </p:cNvPr>
          <p:cNvCxnSpPr>
            <a:cxnSpLocks/>
            <a:stCxn id="127" idx="2"/>
            <a:endCxn id="72" idx="0"/>
          </p:cNvCxnSpPr>
          <p:nvPr/>
        </p:nvCxnSpPr>
        <p:spPr>
          <a:xfrm flipH="1">
            <a:off x="4942927" y="4039309"/>
            <a:ext cx="5894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5" name="그림 214">
            <a:extLst>
              <a:ext uri="{FF2B5EF4-FFF2-40B4-BE49-F238E27FC236}">
                <a16:creationId xmlns:a16="http://schemas.microsoft.com/office/drawing/2014/main" id="{4F15DCB6-B160-DE15-4CC6-CA23C9C81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796" y="4955257"/>
            <a:ext cx="223377" cy="176623"/>
          </a:xfrm>
          <a:prstGeom prst="rect">
            <a:avLst/>
          </a:prstGeom>
        </p:spPr>
      </p:pic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3FD32FA6-AE0D-4CDF-1C83-D374F35FC02B}"/>
              </a:ext>
            </a:extLst>
          </p:cNvPr>
          <p:cNvCxnSpPr>
            <a:cxnSpLocks/>
            <a:stCxn id="146" idx="2"/>
            <a:endCxn id="215" idx="0"/>
          </p:cNvCxnSpPr>
          <p:nvPr/>
        </p:nvCxnSpPr>
        <p:spPr>
          <a:xfrm>
            <a:off x="3794565" y="4858830"/>
            <a:ext cx="22892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30F99C31-3E69-32A3-F504-4EFD88D91F48}"/>
              </a:ext>
            </a:extLst>
          </p:cNvPr>
          <p:cNvSpPr txBox="1"/>
          <p:nvPr/>
        </p:nvSpPr>
        <p:spPr>
          <a:xfrm>
            <a:off x="4195699" y="3240374"/>
            <a:ext cx="16158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+</a:t>
            </a:r>
            <a:endParaRPr kumimoji="1" lang="ko-Kore-KR" altLang="en-US" b="1" spc="-40" baseline="-25000" dirty="0">
              <a:latin typeface="+mn-ea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142123A-AA60-7B86-5BF9-E2BD470FF6FE}"/>
              </a:ext>
            </a:extLst>
          </p:cNvPr>
          <p:cNvSpPr txBox="1"/>
          <p:nvPr/>
        </p:nvSpPr>
        <p:spPr>
          <a:xfrm>
            <a:off x="5059184" y="6066780"/>
            <a:ext cx="9618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: output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4E0C7F39-220B-85BF-0F5E-F051DBA7FB26}"/>
              </a:ext>
            </a:extLst>
          </p:cNvPr>
          <p:cNvGrpSpPr/>
          <p:nvPr/>
        </p:nvGrpSpPr>
        <p:grpSpPr>
          <a:xfrm>
            <a:off x="3653707" y="2509439"/>
            <a:ext cx="524781" cy="524781"/>
            <a:chOff x="6079000" y="1606205"/>
            <a:chExt cx="524781" cy="524781"/>
          </a:xfrm>
          <a:noFill/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08F6DA1-6820-083D-5EE6-766005A1F20F}"/>
                </a:ext>
              </a:extLst>
            </p:cNvPr>
            <p:cNvSpPr txBox="1"/>
            <p:nvPr/>
          </p:nvSpPr>
          <p:spPr>
            <a:xfrm>
              <a:off x="6189385" y="1744520"/>
              <a:ext cx="38382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k+1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2196BC30-FB03-77A8-4A16-27AF428E04DD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E765A56E-DBFF-24EE-98F6-CC6DDABD3B8F}"/>
              </a:ext>
            </a:extLst>
          </p:cNvPr>
          <p:cNvSpPr txBox="1"/>
          <p:nvPr/>
        </p:nvSpPr>
        <p:spPr>
          <a:xfrm>
            <a:off x="6797290" y="6626285"/>
            <a:ext cx="17589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400" b="1" spc="-40" dirty="0">
                <a:latin typeface="+mn-ea"/>
              </a:rPr>
              <a:t>TA </a:t>
            </a:r>
            <a:r>
              <a:rPr kumimoji="1" lang="en-US" altLang="ko-Kore-KR" sz="1400" spc="-40" dirty="0">
                <a:latin typeface="+mn-ea"/>
              </a:rPr>
              <a:t>: Technical Attribute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11653A7-233D-AED6-2EF1-1AAD22FEEB8A}"/>
              </a:ext>
            </a:extLst>
          </p:cNvPr>
          <p:cNvSpPr txBox="1"/>
          <p:nvPr/>
        </p:nvSpPr>
        <p:spPr>
          <a:xfrm>
            <a:off x="295011" y="2465672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Option</a:t>
            </a:r>
            <a:br>
              <a:rPr kumimoji="1" lang="en-US" altLang="ko-Kore-KR" spc="-40" dirty="0">
                <a:latin typeface="+mn-ea"/>
              </a:rPr>
            </a:br>
            <a:r>
              <a:rPr kumimoji="1" lang="en-US" altLang="ko-Kore-KR" sz="1600" i="1" spc="-40" dirty="0">
                <a:latin typeface="+mn-ea"/>
              </a:rPr>
              <a:t>(EC or TA)</a:t>
            </a:r>
            <a:endParaRPr kumimoji="1" lang="ko-Kore-KR" altLang="en-US" sz="1600" i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404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B5DDDED-EA4F-6938-C013-DD1661724BDA}"/>
              </a:ext>
            </a:extLst>
          </p:cNvPr>
          <p:cNvSpPr txBox="1"/>
          <p:nvPr/>
        </p:nvSpPr>
        <p:spPr>
          <a:xfrm>
            <a:off x="256614" y="525642"/>
            <a:ext cx="37909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Given 1) </a:t>
            </a:r>
            <a:r>
              <a:rPr kumimoji="1" lang="en-US" altLang="ko-Kore-KR" sz="1600" b="1" spc="-40" dirty="0">
                <a:latin typeface="+mn-ea"/>
              </a:rPr>
              <a:t>(PFO)</a:t>
            </a:r>
            <a:r>
              <a:rPr kumimoji="1" lang="en-US" altLang="ko-Kore-KR" sz="1600" spc="-40" dirty="0">
                <a:latin typeface="+mn-ea"/>
              </a:rPr>
              <a:t> 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Possible</a:t>
            </a:r>
            <a:r>
              <a:rPr kumimoji="1" lang="en-US" altLang="ko-Kore-KR" sz="1600" spc="-40" dirty="0">
                <a:latin typeface="+mn-ea"/>
              </a:rPr>
              <a:t> </a:t>
            </a:r>
            <a:r>
              <a:rPr kumimoji="1" lang="en-US" altLang="ko-Kore-KR" sz="1600" i="1" spc="-40" dirty="0">
                <a:latin typeface="+mn-ea"/>
              </a:rPr>
              <a:t>FR-Option</a:t>
            </a:r>
            <a:r>
              <a:rPr kumimoji="1" lang="en-US" altLang="ko-Kore-KR" sz="1600" spc="-40" dirty="0">
                <a:latin typeface="+mn-ea"/>
              </a:rPr>
              <a:t> relation</a:t>
            </a:r>
            <a:endParaRPr kumimoji="1" lang="ko-Kore-KR" altLang="en-US" sz="1600" spc="-40" dirty="0">
              <a:latin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0643CD7-FD1F-FA9D-0BCD-3AA24CADA85F}"/>
              </a:ext>
            </a:extLst>
          </p:cNvPr>
          <p:cNvGraphicFramePr>
            <a:graphicFrameLocks noGrp="1"/>
          </p:cNvGraphicFramePr>
          <p:nvPr/>
        </p:nvGraphicFramePr>
        <p:xfrm>
          <a:off x="159549" y="1680990"/>
          <a:ext cx="3813752" cy="1039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5">
                  <a:extLst>
                    <a:ext uri="{9D8B030D-6E8A-4147-A177-3AD203B41FA5}">
                      <a16:colId xmlns:a16="http://schemas.microsoft.com/office/drawing/2014/main" val="2900468478"/>
                    </a:ext>
                  </a:extLst>
                </a:gridCol>
                <a:gridCol w="612828">
                  <a:extLst>
                    <a:ext uri="{9D8B030D-6E8A-4147-A177-3AD203B41FA5}">
                      <a16:colId xmlns:a16="http://schemas.microsoft.com/office/drawing/2014/main" val="828380111"/>
                    </a:ext>
                  </a:extLst>
                </a:gridCol>
                <a:gridCol w="612828">
                  <a:extLst>
                    <a:ext uri="{9D8B030D-6E8A-4147-A177-3AD203B41FA5}">
                      <a16:colId xmlns:a16="http://schemas.microsoft.com/office/drawing/2014/main" val="2151399811"/>
                    </a:ext>
                  </a:extLst>
                </a:gridCol>
                <a:gridCol w="612828">
                  <a:extLst>
                    <a:ext uri="{9D8B030D-6E8A-4147-A177-3AD203B41FA5}">
                      <a16:colId xmlns:a16="http://schemas.microsoft.com/office/drawing/2014/main" val="3884190340"/>
                    </a:ext>
                  </a:extLst>
                </a:gridCol>
                <a:gridCol w="612828">
                  <a:extLst>
                    <a:ext uri="{9D8B030D-6E8A-4147-A177-3AD203B41FA5}">
                      <a16:colId xmlns:a16="http://schemas.microsoft.com/office/drawing/2014/main" val="2107522882"/>
                    </a:ext>
                  </a:extLst>
                </a:gridCol>
                <a:gridCol w="241873">
                  <a:extLst>
                    <a:ext uri="{9D8B030D-6E8A-4147-A177-3AD203B41FA5}">
                      <a16:colId xmlns:a16="http://schemas.microsoft.com/office/drawing/2014/main" val="1362985533"/>
                    </a:ext>
                  </a:extLst>
                </a:gridCol>
                <a:gridCol w="681932">
                  <a:extLst>
                    <a:ext uri="{9D8B030D-6E8A-4147-A177-3AD203B41FA5}">
                      <a16:colId xmlns:a16="http://schemas.microsoft.com/office/drawing/2014/main" val="768882184"/>
                    </a:ext>
                  </a:extLst>
                </a:gridCol>
              </a:tblGrid>
              <a:tr h="1732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Option 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4639" marR="74639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Option 2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4639" marR="74639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Option 3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4639" marR="74639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Option 4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4639" marR="74639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/>
                          <a:ea typeface="맑은 고딕"/>
                          <a:cs typeface="+mn-cs"/>
                        </a:rPr>
                        <a:t>…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/>
                        <a:ea typeface="맑은 고딕"/>
                        <a:cs typeface="+mn-cs"/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Option m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44864"/>
                  </a:ext>
                </a:extLst>
              </a:tr>
              <a:tr h="17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FR 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extLst>
                  <a:ext uri="{0D108BD9-81ED-4DB2-BD59-A6C34878D82A}">
                    <a16:rowId xmlns:a16="http://schemas.microsoft.com/office/drawing/2014/main" val="2752470036"/>
                  </a:ext>
                </a:extLst>
              </a:tr>
              <a:tr h="17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FR 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extLst>
                  <a:ext uri="{0D108BD9-81ED-4DB2-BD59-A6C34878D82A}">
                    <a16:rowId xmlns:a16="http://schemas.microsoft.com/office/drawing/2014/main" val="3602286413"/>
                  </a:ext>
                </a:extLst>
              </a:tr>
              <a:tr h="17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FR 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extLst>
                  <a:ext uri="{0D108BD9-81ED-4DB2-BD59-A6C34878D82A}">
                    <a16:rowId xmlns:a16="http://schemas.microsoft.com/office/drawing/2014/main" val="3434823985"/>
                  </a:ext>
                </a:extLst>
              </a:tr>
              <a:tr h="17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extLst>
                  <a:ext uri="{0D108BD9-81ED-4DB2-BD59-A6C34878D82A}">
                    <a16:rowId xmlns:a16="http://schemas.microsoft.com/office/drawing/2014/main" val="2746541922"/>
                  </a:ext>
                </a:extLst>
              </a:tr>
              <a:tr h="17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FR 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4266" marR="74266" marT="0" marB="0" anchor="ctr"/>
                </a:tc>
                <a:extLst>
                  <a:ext uri="{0D108BD9-81ED-4DB2-BD59-A6C34878D82A}">
                    <a16:rowId xmlns:a16="http://schemas.microsoft.com/office/drawing/2014/main" val="2951108986"/>
                  </a:ext>
                </a:extLst>
              </a:tr>
            </a:tbl>
          </a:graphicData>
        </a:graphic>
      </p:graphicFrame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9EB4D953-838E-2B74-20A9-90FB90BB8F29}"/>
              </a:ext>
            </a:extLst>
          </p:cNvPr>
          <p:cNvGraphicFramePr>
            <a:graphicFrameLocks noGrp="1"/>
          </p:cNvGraphicFramePr>
          <p:nvPr/>
        </p:nvGraphicFramePr>
        <p:xfrm>
          <a:off x="596712" y="4396508"/>
          <a:ext cx="2754132" cy="164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760">
                  <a:extLst>
                    <a:ext uri="{9D8B030D-6E8A-4147-A177-3AD203B41FA5}">
                      <a16:colId xmlns:a16="http://schemas.microsoft.com/office/drawing/2014/main" val="2870504464"/>
                    </a:ext>
                  </a:extLst>
                </a:gridCol>
                <a:gridCol w="374045">
                  <a:extLst>
                    <a:ext uri="{9D8B030D-6E8A-4147-A177-3AD203B41FA5}">
                      <a16:colId xmlns:a16="http://schemas.microsoft.com/office/drawing/2014/main" val="2293062798"/>
                    </a:ext>
                  </a:extLst>
                </a:gridCol>
                <a:gridCol w="374045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74045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374045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65291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04901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321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 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 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 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 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355821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 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18684"/>
                  </a:ext>
                </a:extLst>
              </a:tr>
            </a:tbl>
          </a:graphicData>
        </a:graphic>
      </p:graphicFrame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3C0637E-6B10-2935-7242-43A30F24483E}"/>
              </a:ext>
            </a:extLst>
          </p:cNvPr>
          <p:cNvSpPr txBox="1"/>
          <p:nvPr/>
        </p:nvSpPr>
        <p:spPr>
          <a:xfrm>
            <a:off x="329391" y="1176821"/>
            <a:ext cx="6228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 err="1">
                <a:latin typeface="+mn-ea"/>
              </a:rPr>
              <a:t>PFO</a:t>
            </a:r>
            <a:r>
              <a:rPr kumimoji="1" lang="en-US" altLang="ko-Kore-KR" sz="1400" b="1" spc="-40" baseline="-25000" dirty="0" err="1">
                <a:latin typeface="+mn-ea"/>
              </a:rPr>
              <a:t>ij</a:t>
            </a:r>
            <a:r>
              <a:rPr kumimoji="1" lang="en-US" altLang="ko-Kore-KR" sz="1400" spc="-40" dirty="0">
                <a:latin typeface="+mn-ea"/>
              </a:rPr>
              <a:t> = </a:t>
            </a:r>
            <a:endParaRPr kumimoji="1" lang="ko-Kore-KR" altLang="en-US" sz="1400" spc="-40" baseline="-2500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D52DEC-38F2-D046-CA00-FD029B7FF70E}"/>
              </a:ext>
            </a:extLst>
          </p:cNvPr>
          <p:cNvSpPr txBox="1"/>
          <p:nvPr/>
        </p:nvSpPr>
        <p:spPr>
          <a:xfrm>
            <a:off x="1205644" y="934504"/>
            <a:ext cx="290945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 ( 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</a:t>
            </a:r>
            <a:r>
              <a:rPr lang="en-US" altLang="ko-KR" sz="1200" b="0" i="1" u="none" strike="noStrike" baseline="-25000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 ,</a:t>
            </a:r>
            <a:r>
              <a:rPr kumimoji="1" lang="en-US" altLang="ko-Kore-KR" sz="1200" i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b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kumimoji="1" lang="en-US" altLang="ko-Kore-KR" sz="1400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( 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</a:t>
            </a:r>
            <a:r>
              <a:rPr lang="en-US" altLang="ko-KR" sz="1200" b="0" i="1" u="none" strike="noStrike" baseline="-25000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 ,</a:t>
            </a:r>
            <a:r>
              <a:rPr kumimoji="1" lang="en-US" altLang="ko-Kore-KR" sz="1200" i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( 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</a:t>
            </a:r>
            <a:r>
              <a:rPr lang="en-US" altLang="ko-KR" sz="1200" b="0" i="1" u="none" strike="noStrike" baseline="-25000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 ,</a:t>
            </a:r>
            <a:r>
              <a:rPr kumimoji="1" lang="en-US" altLang="ko-Kore-KR" sz="1200" i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ko-KR" sz="12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왼쪽 중괄호[L] 100">
            <a:extLst>
              <a:ext uri="{FF2B5EF4-FFF2-40B4-BE49-F238E27FC236}">
                <a16:creationId xmlns:a16="http://schemas.microsoft.com/office/drawing/2014/main" id="{A0F0F4E9-4B9E-D511-5C3D-9C593A901E72}"/>
              </a:ext>
            </a:extLst>
          </p:cNvPr>
          <p:cNvSpPr/>
          <p:nvPr/>
        </p:nvSpPr>
        <p:spPr>
          <a:xfrm>
            <a:off x="926702" y="1028592"/>
            <a:ext cx="200318" cy="4786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67BF407-D9C5-1839-75F3-0FA90F1CB179}"/>
              </a:ext>
            </a:extLst>
          </p:cNvPr>
          <p:cNvSpPr txBox="1"/>
          <p:nvPr/>
        </p:nvSpPr>
        <p:spPr>
          <a:xfrm>
            <a:off x="201168" y="79195"/>
            <a:ext cx="43570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Given information and nomenclature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F9245-8946-EC1A-2640-7EA28E585F6F}"/>
              </a:ext>
            </a:extLst>
          </p:cNvPr>
          <p:cNvSpPr txBox="1"/>
          <p:nvPr/>
        </p:nvSpPr>
        <p:spPr>
          <a:xfrm>
            <a:off x="376070" y="3108924"/>
            <a:ext cx="295273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Given 2) </a:t>
            </a:r>
            <a:r>
              <a:rPr kumimoji="1" lang="en-US" altLang="ko-Kore-KR" sz="1600" b="1" spc="-40" dirty="0">
                <a:latin typeface="+mn-ea"/>
              </a:rPr>
              <a:t>(OD)</a:t>
            </a:r>
            <a:r>
              <a:rPr kumimoji="1" lang="en-US" altLang="ko-Kore-KR" sz="1600" spc="-40" dirty="0">
                <a:latin typeface="+mn-ea"/>
              </a:rPr>
              <a:t> </a:t>
            </a:r>
            <a:r>
              <a:rPr kumimoji="1" lang="en-US" altLang="ko-Kore-KR" sz="1600" i="1" spc="-40" dirty="0">
                <a:latin typeface="+mn-ea"/>
              </a:rPr>
              <a:t>Option-DP relation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80F32-E151-928F-9892-DA07352ECBBF}"/>
              </a:ext>
            </a:extLst>
          </p:cNvPr>
          <p:cNvSpPr txBox="1"/>
          <p:nvPr/>
        </p:nvSpPr>
        <p:spPr>
          <a:xfrm>
            <a:off x="301952" y="3652428"/>
            <a:ext cx="5895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 err="1">
                <a:latin typeface="+mn-ea"/>
              </a:rPr>
              <a:t>OD</a:t>
            </a:r>
            <a:r>
              <a:rPr kumimoji="1" lang="en-US" altLang="ko-Kore-KR" sz="1400" b="1" spc="-40" baseline="-25000" dirty="0" err="1">
                <a:latin typeface="+mn-ea"/>
              </a:rPr>
              <a:t>kl</a:t>
            </a:r>
            <a:r>
              <a:rPr kumimoji="1" lang="en-US" altLang="ko-Kore-KR" sz="1400" spc="-40" dirty="0">
                <a:latin typeface="+mn-ea"/>
              </a:rPr>
              <a:t> = </a:t>
            </a:r>
            <a:endParaRPr kumimoji="1" lang="ko-Kore-KR" altLang="en-US" sz="1400" spc="-40" baseline="-250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9276C-9902-F67F-60EF-54C63EB1020C}"/>
              </a:ext>
            </a:extLst>
          </p:cNvPr>
          <p:cNvSpPr txBox="1"/>
          <p:nvPr/>
        </p:nvSpPr>
        <p:spPr>
          <a:xfrm>
            <a:off x="1258263" y="3480885"/>
            <a:ext cx="255935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 ( 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kumimoji="1" lang="en-US" altLang="ko-Kore-KR" sz="12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b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kumimoji="1" lang="en-US" altLang="ko-Kore-KR" sz="1400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( 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kumimoji="1" lang="en-US" altLang="ko-Kore-KR" sz="12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( If </a:t>
            </a:r>
            <a:r>
              <a:rPr kumimoji="1" lang="en-US" altLang="ko-Kore-KR" sz="14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kumimoji="1" lang="en-US" altLang="ko-Kore-KR" sz="12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</a:t>
            </a:r>
            <a:r>
              <a:rPr kumimoji="1" lang="en-US" altLang="ko-Kore-KR" sz="12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2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4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4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0 </a:t>
            </a:r>
            <a:r>
              <a:rPr lang="en-US" altLang="ko-KR" sz="14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4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왼쪽 중괄호[L] 6">
            <a:extLst>
              <a:ext uri="{FF2B5EF4-FFF2-40B4-BE49-F238E27FC236}">
                <a16:creationId xmlns:a16="http://schemas.microsoft.com/office/drawing/2014/main" id="{0ECDCEB3-820F-9EE1-6D15-D2BC5D6BB8BC}"/>
              </a:ext>
            </a:extLst>
          </p:cNvPr>
          <p:cNvSpPr/>
          <p:nvPr/>
        </p:nvSpPr>
        <p:spPr>
          <a:xfrm>
            <a:off x="891472" y="3543092"/>
            <a:ext cx="192608" cy="5048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82B60-9121-8084-848C-8BE0579197E0}"/>
              </a:ext>
            </a:extLst>
          </p:cNvPr>
          <p:cNvSpPr txBox="1"/>
          <p:nvPr/>
        </p:nvSpPr>
        <p:spPr>
          <a:xfrm>
            <a:off x="4344178" y="3418088"/>
            <a:ext cx="198914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  : number of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number of option</a:t>
            </a:r>
            <a:endParaRPr lang="en-US" altLang="ko-KR" sz="1200" dirty="0">
              <a:solidFill>
                <a:srgbClr val="040C28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: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number of DP</a:t>
            </a:r>
            <a:endParaRPr lang="en-US" altLang="ko-KR" sz="1200" b="0" u="none" strike="noStrike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D2065-069A-AAEC-D2DB-1D3E7E15970D}"/>
              </a:ext>
            </a:extLst>
          </p:cNvPr>
          <p:cNvSpPr txBox="1"/>
          <p:nvPr/>
        </p:nvSpPr>
        <p:spPr>
          <a:xfrm>
            <a:off x="4296041" y="4510181"/>
            <a:ext cx="36487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PFO  :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ossible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R-</a:t>
            </a:r>
            <a:r>
              <a:rPr lang="en-US" altLang="ko-KR" sz="12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ption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matrix</a:t>
            </a:r>
            <a:b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OD  : 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ption-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 relation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E73FA-4C91-732E-28EA-9956C1FF76DB}"/>
              </a:ext>
            </a:extLst>
          </p:cNvPr>
          <p:cNvSpPr txBox="1"/>
          <p:nvPr/>
        </p:nvSpPr>
        <p:spPr>
          <a:xfrm>
            <a:off x="4089514" y="2899015"/>
            <a:ext cx="19891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6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Nomenclature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22A68-1116-2759-1B40-BAB519B7A64F}"/>
              </a:ext>
            </a:extLst>
          </p:cNvPr>
          <p:cNvSpPr txBox="1"/>
          <p:nvPr/>
        </p:nvSpPr>
        <p:spPr>
          <a:xfrm>
            <a:off x="4163237" y="3178810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parameter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85795-279F-E26B-B0D1-747E7EFD15AC}"/>
              </a:ext>
            </a:extLst>
          </p:cNvPr>
          <p:cNvSpPr txBox="1"/>
          <p:nvPr/>
        </p:nvSpPr>
        <p:spPr>
          <a:xfrm>
            <a:off x="4115099" y="4231932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Matrix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F42A42-4614-6E34-0D9A-794CF434A2C4}"/>
              </a:ext>
            </a:extLst>
          </p:cNvPr>
          <p:cNvSpPr/>
          <p:nvPr/>
        </p:nvSpPr>
        <p:spPr>
          <a:xfrm>
            <a:off x="4006412" y="2835952"/>
            <a:ext cx="5014526" cy="367988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19A9C-F9F5-ECA9-1F6C-87C49AA3ACCA}"/>
              </a:ext>
            </a:extLst>
          </p:cNvPr>
          <p:cNvSpPr txBox="1"/>
          <p:nvPr/>
        </p:nvSpPr>
        <p:spPr>
          <a:xfrm>
            <a:off x="6449222" y="3428088"/>
            <a:ext cx="179223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 err="1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: index of FR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   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index of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option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: index of DP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0E9C6F-0AFD-0D03-6A30-2E09A68FE0EF}"/>
              </a:ext>
            </a:extLst>
          </p:cNvPr>
          <p:cNvSpPr txBox="1"/>
          <p:nvPr/>
        </p:nvSpPr>
        <p:spPr>
          <a:xfrm>
            <a:off x="4163237" y="5113939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Decision variable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D60F7-BB28-4A10-7A80-8FBDDC115C51}"/>
              </a:ext>
            </a:extLst>
          </p:cNvPr>
          <p:cNvSpPr txBox="1"/>
          <p:nvPr/>
        </p:nvSpPr>
        <p:spPr>
          <a:xfrm>
            <a:off x="4344178" y="5353203"/>
            <a:ext cx="43460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ij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whether Option j is used to handle FR </a:t>
            </a:r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</a:t>
            </a:r>
            <a:endParaRPr lang="en-US" altLang="ko-KR" sz="1200" b="0" u="none" strike="noStrike" baseline="-25000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8CB66-686C-F90D-14C7-97406B581FC0}"/>
              </a:ext>
            </a:extLst>
          </p:cNvPr>
          <p:cNvSpPr txBox="1"/>
          <p:nvPr/>
        </p:nvSpPr>
        <p:spPr>
          <a:xfrm>
            <a:off x="4163237" y="5754624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785F32-FB89-1ED2-BFFF-D4725DDA03DF}"/>
              </a:ext>
            </a:extLst>
          </p:cNvPr>
          <p:cNvSpPr txBox="1"/>
          <p:nvPr/>
        </p:nvSpPr>
        <p:spPr>
          <a:xfrm>
            <a:off x="4263558" y="5961836"/>
            <a:ext cx="34148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selected Option list with sign</a:t>
            </a:r>
          </a:p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DP  :  </a:t>
            </a:r>
            <a:r>
              <a:rPr lang="en-US" altLang="ko-KR" sz="120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selected DP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DA8AE-C12F-A61C-9383-9EE1318DE249}"/>
              </a:ext>
            </a:extLst>
          </p:cNvPr>
          <p:cNvSpPr txBox="1"/>
          <p:nvPr/>
        </p:nvSpPr>
        <p:spPr>
          <a:xfrm>
            <a:off x="4270900" y="515547"/>
            <a:ext cx="43081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Given 3) </a:t>
            </a:r>
            <a:r>
              <a:rPr kumimoji="1" lang="en-US" altLang="ko-Kore-KR" sz="1600" spc="-40" dirty="0">
                <a:latin typeface="+mn-ea"/>
              </a:rPr>
              <a:t>key constraints and parameters linkage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AABC2D-2928-1AD7-99D5-7D7838B2B6B1}"/>
              </a:ext>
            </a:extLst>
          </p:cNvPr>
          <p:cNvSpPr/>
          <p:nvPr/>
        </p:nvSpPr>
        <p:spPr>
          <a:xfrm>
            <a:off x="8893940" y="2983918"/>
            <a:ext cx="45719" cy="32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B1A38-DEDF-DB38-5CDD-226DD62BD0F3}"/>
              </a:ext>
            </a:extLst>
          </p:cNvPr>
          <p:cNvSpPr txBox="1"/>
          <p:nvPr/>
        </p:nvSpPr>
        <p:spPr>
          <a:xfrm>
            <a:off x="13326511" y="2570479"/>
            <a:ext cx="49325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Change propagation paths based on the logic relation (Tang, 2016)</a:t>
            </a:r>
            <a:endParaRPr lang="en" altLang="ko-Kore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EABA9B-D91B-0528-94B1-3C605F3E3E1D}"/>
              </a:ext>
            </a:extLst>
          </p:cNvPr>
          <p:cNvSpPr txBox="1"/>
          <p:nvPr/>
        </p:nvSpPr>
        <p:spPr>
          <a:xfrm>
            <a:off x="7505481" y="1075157"/>
            <a:ext cx="8689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6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≥ 0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99D11E-142D-D4F1-306D-F3DF258CD72F}"/>
              </a:ext>
            </a:extLst>
          </p:cNvPr>
          <p:cNvSpPr txBox="1"/>
          <p:nvPr/>
        </p:nvSpPr>
        <p:spPr>
          <a:xfrm>
            <a:off x="7505481" y="1408438"/>
            <a:ext cx="8689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6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≥ 0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5D3DF0-6B90-7F50-A3E2-CAC05F785590}"/>
              </a:ext>
            </a:extLst>
          </p:cNvPr>
          <p:cNvSpPr txBox="1"/>
          <p:nvPr/>
        </p:nvSpPr>
        <p:spPr>
          <a:xfrm>
            <a:off x="7505481" y="1979802"/>
            <a:ext cx="8705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600" spc="-4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≥ 0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22C3FE-5861-F328-8876-A72D03C10B14}"/>
              </a:ext>
            </a:extLst>
          </p:cNvPr>
          <p:cNvSpPr txBox="1"/>
          <p:nvPr/>
        </p:nvSpPr>
        <p:spPr>
          <a:xfrm>
            <a:off x="7852137" y="1608782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FE03F6A9-488E-BA47-CE8E-9A427FEDC3BA}"/>
              </a:ext>
            </a:extLst>
          </p:cNvPr>
          <p:cNvGraphicFramePr>
            <a:graphicFrameLocks noGrp="1"/>
          </p:cNvGraphicFramePr>
          <p:nvPr/>
        </p:nvGraphicFramePr>
        <p:xfrm>
          <a:off x="4371221" y="875430"/>
          <a:ext cx="2517461" cy="164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20">
                  <a:extLst>
                    <a:ext uri="{9D8B030D-6E8A-4147-A177-3AD203B41FA5}">
                      <a16:colId xmlns:a16="http://schemas.microsoft.com/office/drawing/2014/main" val="2870504464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2293062798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65291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321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355821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1868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E90CF29-BF19-ACB7-9CBB-0CA0AAD920CF}"/>
              </a:ext>
            </a:extLst>
          </p:cNvPr>
          <p:cNvSpPr txBox="1"/>
          <p:nvPr/>
        </p:nvSpPr>
        <p:spPr>
          <a:xfrm>
            <a:off x="4940018" y="2551516"/>
            <a:ext cx="13798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Parameter linkage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92D4B3-6C4F-A069-95A0-9926037444BB}"/>
              </a:ext>
            </a:extLst>
          </p:cNvPr>
          <p:cNvSpPr txBox="1"/>
          <p:nvPr/>
        </p:nvSpPr>
        <p:spPr>
          <a:xfrm>
            <a:off x="7402491" y="2551516"/>
            <a:ext cx="10845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Key constraint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7AE804-AE42-113A-6D8A-571C847EE02E}"/>
              </a:ext>
            </a:extLst>
          </p:cNvPr>
          <p:cNvSpPr/>
          <p:nvPr/>
        </p:nvSpPr>
        <p:spPr>
          <a:xfrm>
            <a:off x="7402491" y="1001068"/>
            <a:ext cx="1084592" cy="136119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383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2EE0E-3011-F4F0-95C6-90755ED2B00B}"/>
              </a:ext>
            </a:extLst>
          </p:cNvPr>
          <p:cNvSpPr txBox="1"/>
          <p:nvPr/>
        </p:nvSpPr>
        <p:spPr>
          <a:xfrm>
            <a:off x="183951" y="79400"/>
            <a:ext cx="80083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Direct conflict) </a:t>
            </a:r>
            <a:r>
              <a:rPr kumimoji="1" lang="en-US" altLang="ko-Kore-KR" sz="2000" spc="-40" dirty="0">
                <a:latin typeface="+mn-ea"/>
              </a:rPr>
              <a:t>conflict resolution at </a:t>
            </a:r>
            <a:r>
              <a:rPr kumimoji="1" lang="en-US" altLang="ko-KR" sz="2000" spc="-40" dirty="0">
                <a:latin typeface="+mn-ea"/>
              </a:rPr>
              <a:t>FR-DP</a:t>
            </a:r>
            <a:r>
              <a:rPr kumimoji="1" lang="en-US" altLang="ko-Kore-KR" sz="2000" spc="-40" dirty="0">
                <a:latin typeface="+mn-ea"/>
              </a:rPr>
              <a:t> level (Choose initiating DPs)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45947878-D66B-2A93-FF49-1C9CEA75E62E}"/>
              </a:ext>
            </a:extLst>
          </p:cNvPr>
          <p:cNvSpPr/>
          <p:nvPr/>
        </p:nvSpPr>
        <p:spPr>
          <a:xfrm rot="5400000">
            <a:off x="10875457" y="956400"/>
            <a:ext cx="1922373" cy="254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1A8A606D-A67E-DF2E-443E-BFDD43600C2F}"/>
              </a:ext>
            </a:extLst>
          </p:cNvPr>
          <p:cNvSpPr/>
          <p:nvPr/>
        </p:nvSpPr>
        <p:spPr>
          <a:xfrm rot="5400000">
            <a:off x="11298864" y="1804690"/>
            <a:ext cx="1075558" cy="1423177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92F87E2-C03E-DB4C-92F3-757699DD2C4F}"/>
              </a:ext>
            </a:extLst>
          </p:cNvPr>
          <p:cNvSpPr txBox="1"/>
          <p:nvPr/>
        </p:nvSpPr>
        <p:spPr>
          <a:xfrm>
            <a:off x="11205042" y="1130333"/>
            <a:ext cx="138749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Option conflict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A73FC7C-797B-B7C2-F520-5FE018B75B92}"/>
              </a:ext>
            </a:extLst>
          </p:cNvPr>
          <p:cNvSpPr txBox="1"/>
          <p:nvPr/>
        </p:nvSpPr>
        <p:spPr>
          <a:xfrm>
            <a:off x="11365352" y="1831965"/>
            <a:ext cx="101367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DP conflict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645FBA6D-C9B4-D5F2-E40F-A5EF44AF1E68}"/>
              </a:ext>
            </a:extLst>
          </p:cNvPr>
          <p:cNvSpPr/>
          <p:nvPr/>
        </p:nvSpPr>
        <p:spPr>
          <a:xfrm rot="5400000">
            <a:off x="10351059" y="192232"/>
            <a:ext cx="2971169" cy="39314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8C4D3AE-2836-00D0-1AEA-D2E68DF7BEE8}"/>
              </a:ext>
            </a:extLst>
          </p:cNvPr>
          <p:cNvSpPr txBox="1"/>
          <p:nvPr/>
        </p:nvSpPr>
        <p:spPr>
          <a:xfrm>
            <a:off x="11134807" y="490088"/>
            <a:ext cx="14747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All combination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8BEA3F-FB09-DC81-B2CF-544DE5485910}"/>
              </a:ext>
            </a:extLst>
          </p:cNvPr>
          <p:cNvSpPr txBox="1"/>
          <p:nvPr/>
        </p:nvSpPr>
        <p:spPr>
          <a:xfrm>
            <a:off x="741999" y="647026"/>
            <a:ext cx="26384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latin typeface="+mn-ea"/>
              </a:rPr>
              <a:t>FR-DP conflict resolution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/>
              <p:nvPr/>
            </p:nvSpPr>
            <p:spPr>
              <a:xfrm>
                <a:off x="4941034" y="3449761"/>
                <a:ext cx="2727798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𝑂𝑝𝑡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𝑂𝐷𝑗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A958D0-F91F-E064-F8F5-00C53D9D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034" y="3449761"/>
                <a:ext cx="2727798" cy="612540"/>
              </a:xfrm>
              <a:prstGeom prst="rect">
                <a:avLst/>
              </a:prstGeom>
              <a:blipFill>
                <a:blip r:embed="rId4"/>
                <a:stretch>
                  <a:fillRect l="-22791" t="-114286" r="-930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/>
              <p:nvPr/>
            </p:nvSpPr>
            <p:spPr>
              <a:xfrm>
                <a:off x="851737" y="2900416"/>
                <a:ext cx="1388522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𝑃𝐹𝑂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ko-KR" altLang="en-US" sz="1400"/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F2ECC3-100C-896A-B0B4-86938FD0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7" y="2900416"/>
                <a:ext cx="1388522" cy="612540"/>
              </a:xfrm>
              <a:prstGeom prst="rect">
                <a:avLst/>
              </a:prstGeom>
              <a:blipFill>
                <a:blip r:embed="rId5"/>
                <a:stretch>
                  <a:fillRect l="-47273" t="-114286" r="-2727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/>
              <p:nvPr/>
            </p:nvSpPr>
            <p:spPr>
              <a:xfrm>
                <a:off x="851737" y="3557718"/>
                <a:ext cx="820289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1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359498-B647-FD3E-DA25-23780C63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7" y="3557718"/>
                <a:ext cx="820289" cy="612540"/>
              </a:xfrm>
              <a:prstGeom prst="rect">
                <a:avLst/>
              </a:prstGeom>
              <a:blipFill>
                <a:blip r:embed="rId6"/>
                <a:stretch>
                  <a:fillRect l="-80000" t="-116327" r="-4615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B6F5A4FC-7B5A-499C-7024-F37BA19DE840}"/>
              </a:ext>
            </a:extLst>
          </p:cNvPr>
          <p:cNvSpPr txBox="1"/>
          <p:nvPr/>
        </p:nvSpPr>
        <p:spPr>
          <a:xfrm>
            <a:off x="3877039" y="3027224"/>
            <a:ext cx="3259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(1)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24C2E-EACD-13ED-5322-C9CFD9494991}"/>
              </a:ext>
            </a:extLst>
          </p:cNvPr>
          <p:cNvSpPr txBox="1"/>
          <p:nvPr/>
        </p:nvSpPr>
        <p:spPr>
          <a:xfrm>
            <a:off x="3903151" y="3624787"/>
            <a:ext cx="299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/>
              <p:nvPr/>
            </p:nvSpPr>
            <p:spPr>
              <a:xfrm>
                <a:off x="305726" y="3019357"/>
                <a:ext cx="302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E8D64C-2FE7-AA5B-17CB-DF58A896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26" y="3019357"/>
                <a:ext cx="302454" cy="215444"/>
              </a:xfrm>
              <a:prstGeom prst="rect">
                <a:avLst/>
              </a:prstGeom>
              <a:blipFill>
                <a:blip r:embed="rId7"/>
                <a:stretch>
                  <a:fillRect l="-8333" b="-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/>
              <p:nvPr/>
            </p:nvSpPr>
            <p:spPr>
              <a:xfrm>
                <a:off x="4966594" y="2859646"/>
                <a:ext cx="2633670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𝑃𝐹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𝑃𝐹</m:t>
                              </m:r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spc="-40" dirty="0">
                                  <a:latin typeface="+mn-ea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60A7BE-B545-FB65-9C11-CC9D373D6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594" y="2859646"/>
                <a:ext cx="2633670" cy="588174"/>
              </a:xfrm>
              <a:prstGeom prst="rect">
                <a:avLst/>
              </a:prstGeom>
              <a:blipFill>
                <a:blip r:embed="rId8"/>
                <a:stretch>
                  <a:fillRect l="-24519" t="-121277" r="-1442" b="-1851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/>
              <p:nvPr/>
            </p:nvSpPr>
            <p:spPr>
              <a:xfrm>
                <a:off x="262268" y="1223580"/>
                <a:ext cx="4064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𝑓𝑖𝑛𝑑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941BA5-8887-8116-87DA-BD7A9E17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8" y="1223580"/>
                <a:ext cx="406458" cy="215444"/>
              </a:xfrm>
              <a:prstGeom prst="rect">
                <a:avLst/>
              </a:prstGeom>
              <a:blipFill>
                <a:blip r:embed="rId9"/>
                <a:stretch>
                  <a:fillRect l="-12121" r="-1212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/>
              <p:nvPr/>
            </p:nvSpPr>
            <p:spPr>
              <a:xfrm>
                <a:off x="886737" y="1224825"/>
                <a:ext cx="24182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F894A-BEF7-7E5C-4B93-210F1486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37" y="1224825"/>
                <a:ext cx="2418291" cy="215444"/>
              </a:xfrm>
              <a:prstGeom prst="rect">
                <a:avLst/>
              </a:prstGeom>
              <a:blipFill>
                <a:blip r:embed="rId10"/>
                <a:stretch>
                  <a:fillRect l="-521" r="-1563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/>
              <p:nvPr/>
            </p:nvSpPr>
            <p:spPr>
              <a:xfrm>
                <a:off x="969745" y="1722212"/>
                <a:ext cx="5632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25D0A4-B384-FC8F-A41A-33A9CD93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5" y="1722212"/>
                <a:ext cx="563231" cy="215444"/>
              </a:xfrm>
              <a:prstGeom prst="rect">
                <a:avLst/>
              </a:prstGeom>
              <a:blipFill>
                <a:blip r:embed="rId11"/>
                <a:stretch>
                  <a:fillRect l="-6667" t="-5556" r="-1111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/>
              <p:nvPr/>
            </p:nvSpPr>
            <p:spPr>
              <a:xfrm>
                <a:off x="1510642" y="1505949"/>
                <a:ext cx="1584986" cy="610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𝑘𝑝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B26B66-EBA3-6D44-47B3-811825A8C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42" y="1505949"/>
                <a:ext cx="1584986" cy="610167"/>
              </a:xfrm>
              <a:prstGeom prst="rect">
                <a:avLst/>
              </a:prstGeom>
              <a:blipFill>
                <a:blip r:embed="rId12"/>
                <a:stretch>
                  <a:fillRect l="-21600" t="-110204" r="-3200" b="-1775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/>
              <p:nvPr/>
            </p:nvSpPr>
            <p:spPr>
              <a:xfrm>
                <a:off x="262268" y="1731591"/>
                <a:ext cx="532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7983EF-9B63-C19F-9896-EB9A8443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8" y="1731591"/>
                <a:ext cx="532646" cy="215444"/>
              </a:xfrm>
              <a:prstGeom prst="rect">
                <a:avLst/>
              </a:prstGeom>
              <a:blipFill>
                <a:blip r:embed="rId13"/>
                <a:stretch>
                  <a:fillRect l="-6977" r="-6977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/>
              <p:nvPr/>
            </p:nvSpPr>
            <p:spPr>
              <a:xfrm>
                <a:off x="932941" y="2349029"/>
                <a:ext cx="5910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𝑂𝑝𝑡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7C7053-6621-2C9B-2A55-5421DB2A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41" y="2349029"/>
                <a:ext cx="591059" cy="215444"/>
              </a:xfrm>
              <a:prstGeom prst="rect">
                <a:avLst/>
              </a:prstGeom>
              <a:blipFill>
                <a:blip r:embed="rId14"/>
                <a:stretch>
                  <a:fillRect l="-8333" r="-8333" b="-368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/>
              <p:nvPr/>
            </p:nvSpPr>
            <p:spPr>
              <a:xfrm>
                <a:off x="1532976" y="2162222"/>
                <a:ext cx="1490536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1A8C05-4681-1940-6F5C-54115FE6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976" y="2162222"/>
                <a:ext cx="1490536" cy="612540"/>
              </a:xfrm>
              <a:prstGeom prst="rect">
                <a:avLst/>
              </a:prstGeom>
              <a:blipFill>
                <a:blip r:embed="rId15"/>
                <a:stretch>
                  <a:fillRect l="-21849" t="-114286" r="-2521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BC583CAC-B7FD-1D1F-E4B8-2EBEE5A5F873}"/>
              </a:ext>
            </a:extLst>
          </p:cNvPr>
          <p:cNvSpPr txBox="1"/>
          <p:nvPr/>
        </p:nvSpPr>
        <p:spPr>
          <a:xfrm>
            <a:off x="8018009" y="3058303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(3)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E5E776-C913-3A8E-7718-3CB03C77B227}"/>
              </a:ext>
            </a:extLst>
          </p:cNvPr>
          <p:cNvSpPr txBox="1"/>
          <p:nvPr/>
        </p:nvSpPr>
        <p:spPr>
          <a:xfrm>
            <a:off x="8018009" y="3686163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/>
              <p:nvPr/>
            </p:nvSpPr>
            <p:spPr>
              <a:xfrm>
                <a:off x="2156613" y="3741177"/>
                <a:ext cx="7483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kumimoji="1" lang="en-US" altLang="ko-Kore-KR" sz="1400" b="0" i="0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ore-KR" altLang="en-US" sz="1400"/>
                        <m:t>∈</m:t>
                      </m:r>
                      <m:r>
                        <a:rPr lang="en-US" altLang="ko-Kore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400" b="0" i="1" spc="-40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199F0A-2CA1-3DD0-3A3A-0F66CA935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13" y="3741177"/>
                <a:ext cx="748346" cy="215444"/>
              </a:xfrm>
              <a:prstGeom prst="rect">
                <a:avLst/>
              </a:prstGeom>
              <a:blipFill>
                <a:blip r:embed="rId16"/>
                <a:stretch>
                  <a:fillRect l="-1667" t="-5556" r="-6667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그룹 83">
            <a:extLst>
              <a:ext uri="{FF2B5EF4-FFF2-40B4-BE49-F238E27FC236}">
                <a16:creationId xmlns:a16="http://schemas.microsoft.com/office/drawing/2014/main" id="{66EC5599-5D34-D013-5848-C4A93C78B067}"/>
              </a:ext>
            </a:extLst>
          </p:cNvPr>
          <p:cNvGrpSpPr/>
          <p:nvPr/>
        </p:nvGrpSpPr>
        <p:grpSpPr>
          <a:xfrm>
            <a:off x="-4689026" y="5438301"/>
            <a:ext cx="3189680" cy="1369815"/>
            <a:chOff x="1062737" y="3414606"/>
            <a:chExt cx="3189680" cy="136981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0B0B5DE-21CE-E0B0-B408-EFDFCCDE5ABA}"/>
                </a:ext>
              </a:extLst>
            </p:cNvPr>
            <p:cNvGrpSpPr/>
            <p:nvPr/>
          </p:nvGrpSpPr>
          <p:grpSpPr>
            <a:xfrm>
              <a:off x="1062737" y="3414606"/>
              <a:ext cx="3189680" cy="1369815"/>
              <a:chOff x="847266" y="3414606"/>
              <a:chExt cx="3189680" cy="1369815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4EBDB6A6-25C4-9F95-BB58-1BE51BABB8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b="72937"/>
              <a:stretch/>
            </p:blipFill>
            <p:spPr>
              <a:xfrm>
                <a:off x="1198887" y="3595477"/>
                <a:ext cx="2511254" cy="96794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00362C0-4C6F-6E84-A310-8CD71438B41D}"/>
                  </a:ext>
                </a:extLst>
              </p:cNvPr>
              <p:cNvSpPr txBox="1"/>
              <p:nvPr/>
            </p:nvSpPr>
            <p:spPr>
              <a:xfrm>
                <a:off x="3442553" y="3981257"/>
                <a:ext cx="594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output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cxnSp>
            <p:nvCxnSpPr>
              <p:cNvPr id="89" name="꺾인 연결선[E] 147">
                <a:extLst>
                  <a:ext uri="{FF2B5EF4-FFF2-40B4-BE49-F238E27FC236}">
                    <a16:creationId xmlns:a16="http://schemas.microsoft.com/office/drawing/2014/main" id="{316E37CB-8867-7AD4-63CB-283BB5EFA8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310685" y="4347243"/>
                <a:ext cx="835130" cy="359552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꺾인 연결선[E] 148">
                <a:extLst>
                  <a:ext uri="{FF2B5EF4-FFF2-40B4-BE49-F238E27FC236}">
                    <a16:creationId xmlns:a16="http://schemas.microsoft.com/office/drawing/2014/main" id="{C9F144BA-0ACA-AEC3-E5DF-35D6F5CDF78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09325" y="3515616"/>
                <a:ext cx="859853" cy="383816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[R] 149">
                <a:extLst>
                  <a:ext uri="{FF2B5EF4-FFF2-40B4-BE49-F238E27FC236}">
                    <a16:creationId xmlns:a16="http://schemas.microsoft.com/office/drawing/2014/main" id="{AC27D138-19FE-D9AC-5CCB-561871A1C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0685" y="4121434"/>
                <a:ext cx="90015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5CA3525-5FA5-8188-1409-9D95785CE95D}"/>
                  </a:ext>
                </a:extLst>
              </p:cNvPr>
              <p:cNvSpPr txBox="1"/>
              <p:nvPr/>
            </p:nvSpPr>
            <p:spPr>
              <a:xfrm>
                <a:off x="852076" y="3414606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1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217496-3DAA-4CFD-739D-F8E0522467D9}"/>
                  </a:ext>
                </a:extLst>
              </p:cNvPr>
              <p:cNvSpPr txBox="1"/>
              <p:nvPr/>
            </p:nvSpPr>
            <p:spPr>
              <a:xfrm>
                <a:off x="852075" y="4001770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2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816C8D-1D02-32FB-4A80-BBD8DBE0E426}"/>
                  </a:ext>
                </a:extLst>
              </p:cNvPr>
              <p:cNvSpPr txBox="1"/>
              <p:nvPr/>
            </p:nvSpPr>
            <p:spPr>
              <a:xfrm>
                <a:off x="852075" y="4538200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n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9DC5763-3F0A-4E29-5232-C2613123DC92}"/>
                  </a:ext>
                </a:extLst>
              </p:cNvPr>
              <p:cNvSpPr txBox="1"/>
              <p:nvPr/>
            </p:nvSpPr>
            <p:spPr>
              <a:xfrm>
                <a:off x="847266" y="4255056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en-US" sz="1600" spc="-40" dirty="0">
                    <a:latin typeface="+mn-ea"/>
                  </a:rPr>
                  <a:t>…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</p:grpSp>
        <p:cxnSp>
          <p:nvCxnSpPr>
            <p:cNvPr id="86" name="직선 연결선[R] 144">
              <a:extLst>
                <a:ext uri="{FF2B5EF4-FFF2-40B4-BE49-F238E27FC236}">
                  <a16:creationId xmlns:a16="http://schemas.microsoft.com/office/drawing/2014/main" id="{C00CEF18-EF45-C5FE-CD95-707402C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347" y="4121434"/>
              <a:ext cx="4518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173AC8A-EEDB-CAC8-931F-338F62FA568D}"/>
              </a:ext>
            </a:extLst>
          </p:cNvPr>
          <p:cNvSpPr/>
          <p:nvPr/>
        </p:nvSpPr>
        <p:spPr>
          <a:xfrm>
            <a:off x="-5143498" y="5015004"/>
            <a:ext cx="3924226" cy="199139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BA98F-017E-0431-C949-B06AABD542DE}"/>
              </a:ext>
            </a:extLst>
          </p:cNvPr>
          <p:cNvSpPr txBox="1"/>
          <p:nvPr/>
        </p:nvSpPr>
        <p:spPr>
          <a:xfrm>
            <a:off x="-4969567" y="5049057"/>
            <a:ext cx="15749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(3, 4) OR gate logic</a:t>
            </a:r>
            <a:endParaRPr kumimoji="1" lang="ko-Kore-KR" altLang="en-US" sz="1400" b="1" spc="-4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4A8D46-97EB-75FF-E4C4-7811D5BD1A7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80036" y="4368618"/>
            <a:ext cx="3528448" cy="23855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B8D71F-8E9F-8C87-CEBB-D9E9E350F1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91424" y="535325"/>
            <a:ext cx="2593101" cy="21178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8B8273-9D60-27F7-A206-F737B130FE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66594" y="4658934"/>
            <a:ext cx="3528448" cy="18097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8FDB5E-BE2B-7DCD-B4EF-CE9FAC2C277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3624" y="4435738"/>
            <a:ext cx="3433230" cy="2321753"/>
          </a:xfrm>
          <a:prstGeom prst="rect">
            <a:avLst/>
          </a:prstGeom>
        </p:spPr>
      </p:pic>
      <p:cxnSp>
        <p:nvCxnSpPr>
          <p:cNvPr id="2" name="직선 연결선 58">
            <a:extLst>
              <a:ext uri="{FF2B5EF4-FFF2-40B4-BE49-F238E27FC236}">
                <a16:creationId xmlns:a16="http://schemas.microsoft.com/office/drawing/2014/main" id="{2B044FA6-14DE-2F0E-E352-1EC4D417DD00}"/>
              </a:ext>
            </a:extLst>
          </p:cNvPr>
          <p:cNvCxnSpPr>
            <a:cxnSpLocks/>
          </p:cNvCxnSpPr>
          <p:nvPr/>
        </p:nvCxnSpPr>
        <p:spPr>
          <a:xfrm>
            <a:off x="42337" y="4204837"/>
            <a:ext cx="895119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42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25A905-58D3-AA12-E0CF-2C1396E7FB50}"/>
              </a:ext>
            </a:extLst>
          </p:cNvPr>
          <p:cNvSpPr txBox="1"/>
          <p:nvPr/>
        </p:nvSpPr>
        <p:spPr>
          <a:xfrm>
            <a:off x="9429327" y="432741"/>
            <a:ext cx="371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Induced) </a:t>
            </a:r>
            <a:r>
              <a:rPr kumimoji="1" lang="en-US" altLang="ko-Kore-KR" spc="-40" dirty="0">
                <a:latin typeface="+mn-ea"/>
              </a:rPr>
              <a:t>semi-output from phase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A21A0-B50C-6A59-CD27-90EA0C9C9A6E}"/>
              </a:ext>
            </a:extLst>
          </p:cNvPr>
          <p:cNvSpPr txBox="1"/>
          <p:nvPr/>
        </p:nvSpPr>
        <p:spPr>
          <a:xfrm>
            <a:off x="231630" y="432741"/>
            <a:ext cx="58555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Given 3) </a:t>
            </a:r>
            <a:r>
              <a:rPr kumimoji="1" lang="en-US" altLang="ko-Kore-KR" spc="-40" dirty="0">
                <a:latin typeface="+mn-ea"/>
              </a:rPr>
              <a:t>product’s key constraints and parameters linkage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36873"/>
            <a:ext cx="67769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Indirect conflict) </a:t>
            </a:r>
            <a:r>
              <a:rPr kumimoji="1" lang="en-US" altLang="ko-Kore-KR" sz="2000" spc="-40" dirty="0">
                <a:latin typeface="+mn-ea"/>
              </a:rPr>
              <a:t>the way to find change propagation Paths</a:t>
            </a:r>
            <a:endParaRPr kumimoji="1" lang="ko-Kore-KR" altLang="en-US" sz="2000" spc="-40" dirty="0">
              <a:latin typeface="+mn-ea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62311A3-20C3-F577-6D59-96CEE28D5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76719"/>
              </p:ext>
            </p:extLst>
          </p:nvPr>
        </p:nvGraphicFramePr>
        <p:xfrm>
          <a:off x="9724311" y="1122752"/>
          <a:ext cx="2562225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25085F-C377-F472-639A-9F7423AF6687}"/>
                  </a:ext>
                </a:extLst>
              </p:cNvPr>
              <p:cNvSpPr txBox="1"/>
              <p:nvPr/>
            </p:nvSpPr>
            <p:spPr>
              <a:xfrm>
                <a:off x="9712887" y="796389"/>
                <a:ext cx="24802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25085F-C377-F472-639A-9F7423AF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887" y="796389"/>
                <a:ext cx="2480294" cy="215444"/>
              </a:xfrm>
              <a:prstGeom prst="rect">
                <a:avLst/>
              </a:prstGeom>
              <a:blipFill>
                <a:blip r:embed="rId3"/>
                <a:stretch>
                  <a:fillRect t="-5556" r="-508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135BE98-2C09-23B8-17C2-E9AF815AD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023" y="1820826"/>
            <a:ext cx="2642405" cy="204894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7ED2B6-986E-D1E1-6AFA-80067418CFA6}"/>
              </a:ext>
            </a:extLst>
          </p:cNvPr>
          <p:cNvSpPr/>
          <p:nvPr/>
        </p:nvSpPr>
        <p:spPr>
          <a:xfrm>
            <a:off x="10118031" y="1714913"/>
            <a:ext cx="2712387" cy="2199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2F73E-B950-816B-D34E-099433ED46FD}"/>
              </a:ext>
            </a:extLst>
          </p:cNvPr>
          <p:cNvSpPr txBox="1"/>
          <p:nvPr/>
        </p:nvSpPr>
        <p:spPr>
          <a:xfrm>
            <a:off x="10565193" y="1556003"/>
            <a:ext cx="181806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Recursive function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9B825E3A-DB6E-C796-C0D8-30EC594954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334" b="7513"/>
          <a:stretch/>
        </p:blipFill>
        <p:spPr>
          <a:xfrm>
            <a:off x="231781" y="785886"/>
            <a:ext cx="3915649" cy="1490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3624745-8CA5-7FB1-FB06-986BDBBB1061}"/>
              </a:ext>
            </a:extLst>
          </p:cNvPr>
          <p:cNvSpPr txBox="1"/>
          <p:nvPr/>
        </p:nvSpPr>
        <p:spPr>
          <a:xfrm>
            <a:off x="476700" y="2327773"/>
            <a:ext cx="33745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parameter linkage-based method(Yang , 2011)</a:t>
            </a:r>
            <a:endParaRPr lang="en" altLang="ko-Kore-KR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57CA8F-5DD8-3C77-0948-D3B4EF10DEE8}"/>
              </a:ext>
            </a:extLst>
          </p:cNvPr>
          <p:cNvSpPr txBox="1"/>
          <p:nvPr/>
        </p:nvSpPr>
        <p:spPr>
          <a:xfrm>
            <a:off x="201168" y="2683970"/>
            <a:ext cx="561782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1) Exist constraints to make product stable (</a:t>
            </a:r>
            <a:r>
              <a:rPr kumimoji="1" lang="en-US" altLang="ko-Kore-KR" sz="1600" b="1" spc="-40" dirty="0">
                <a:latin typeface="+mn-ea"/>
              </a:rPr>
              <a:t>constraint linkage</a:t>
            </a:r>
            <a:r>
              <a:rPr kumimoji="1" lang="en-US" altLang="ko-Kore-KR" sz="1600" spc="-40" dirty="0">
                <a:latin typeface="+mn-ea"/>
              </a:rPr>
              <a:t>)</a:t>
            </a:r>
          </a:p>
          <a:p>
            <a:pPr algn="l"/>
            <a:r>
              <a:rPr kumimoji="1" lang="en-US" altLang="ko-Kore-KR" sz="1600" spc="-40" dirty="0">
                <a:latin typeface="+mn-ea"/>
              </a:rPr>
              <a:t>2) Know the equation with parameter (</a:t>
            </a:r>
            <a:r>
              <a:rPr kumimoji="1" lang="en-US" altLang="ko-Kore-KR" sz="1600" b="1" spc="-40" dirty="0">
                <a:latin typeface="+mn-ea"/>
              </a:rPr>
              <a:t>parameter linkage</a:t>
            </a:r>
            <a:r>
              <a:rPr kumimoji="1" lang="en-US" altLang="ko-Kore-KR" sz="1600" spc="-40" dirty="0">
                <a:latin typeface="+mn-ea"/>
              </a:rPr>
              <a:t>)</a:t>
            </a:r>
          </a:p>
          <a:p>
            <a:pPr algn="l"/>
            <a:r>
              <a:rPr kumimoji="1" lang="en-US" altLang="ko-Kore-KR" sz="1600" spc="-40" dirty="0">
                <a:latin typeface="+mn-ea"/>
              </a:rPr>
              <a:t>3) Decompose equation with (</a:t>
            </a:r>
            <a:r>
              <a:rPr kumimoji="1" lang="en-US" altLang="ko-Kore-KR" sz="1600" b="1" spc="-40" dirty="0">
                <a:latin typeface="+mn-ea"/>
              </a:rPr>
              <a:t>AND/OR) </a:t>
            </a:r>
            <a:r>
              <a:rPr kumimoji="1" lang="en-US" altLang="ko-Kore-KR" sz="1600" spc="-40" dirty="0">
                <a:latin typeface="+mn-ea"/>
              </a:rPr>
              <a:t>logic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00188-F86E-5EE1-2489-5BC1F9B69323}"/>
              </a:ext>
            </a:extLst>
          </p:cNvPr>
          <p:cNvSpPr txBox="1"/>
          <p:nvPr/>
        </p:nvSpPr>
        <p:spPr>
          <a:xfrm>
            <a:off x="4209829" y="2327773"/>
            <a:ext cx="49325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Change propagation paths based on the logic relation (Tang, 2016)</a:t>
            </a:r>
            <a:endParaRPr lang="en" altLang="ko-Kore-KR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0AA0E77-9882-BCA4-654F-AA8C8A5455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17" b="16329"/>
          <a:stretch/>
        </p:blipFill>
        <p:spPr>
          <a:xfrm>
            <a:off x="4182422" y="780079"/>
            <a:ext cx="4921990" cy="1490208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A21CE0-F698-9A41-7CE1-F3E4A4E2221B}"/>
              </a:ext>
            </a:extLst>
          </p:cNvPr>
          <p:cNvSpPr/>
          <p:nvPr/>
        </p:nvSpPr>
        <p:spPr>
          <a:xfrm>
            <a:off x="6019796" y="2990312"/>
            <a:ext cx="45719" cy="32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F27C-1ED8-120A-AD57-38A785E6636E}"/>
              </a:ext>
            </a:extLst>
          </p:cNvPr>
          <p:cNvSpPr txBox="1"/>
          <p:nvPr/>
        </p:nvSpPr>
        <p:spPr>
          <a:xfrm>
            <a:off x="724264" y="4470769"/>
            <a:ext cx="1658146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6E634-D5EA-F055-5550-0A011B5AEBD2}"/>
              </a:ext>
            </a:extLst>
          </p:cNvPr>
          <p:cNvSpPr txBox="1"/>
          <p:nvPr/>
        </p:nvSpPr>
        <p:spPr>
          <a:xfrm>
            <a:off x="5013751" y="4690239"/>
            <a:ext cx="2732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2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872A3-D3BF-897A-0806-766ED86667D1}"/>
              </a:ext>
            </a:extLst>
          </p:cNvPr>
          <p:cNvSpPr txBox="1"/>
          <p:nvPr/>
        </p:nvSpPr>
        <p:spPr>
          <a:xfrm>
            <a:off x="5724747" y="4426915"/>
            <a:ext cx="391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2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3711A-7772-E9F5-DE56-6E5ABB43E387}"/>
              </a:ext>
            </a:extLst>
          </p:cNvPr>
          <p:cNvSpPr txBox="1"/>
          <p:nvPr/>
        </p:nvSpPr>
        <p:spPr>
          <a:xfrm>
            <a:off x="6405528" y="4690239"/>
            <a:ext cx="2732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2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44E731-0ED4-1132-0EFC-DC5C911B7A92}"/>
              </a:ext>
            </a:extLst>
          </p:cNvPr>
          <p:cNvSpPr txBox="1"/>
          <p:nvPr/>
        </p:nvSpPr>
        <p:spPr>
          <a:xfrm>
            <a:off x="5724747" y="4953563"/>
            <a:ext cx="3994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1" lang="en-US" altLang="ko-Kore-KR" sz="12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1EBBA6-F634-19B6-56AF-0F0F3DF8AD46}"/>
              </a:ext>
            </a:extLst>
          </p:cNvPr>
          <p:cNvSpPr txBox="1"/>
          <p:nvPr/>
        </p:nvSpPr>
        <p:spPr>
          <a:xfrm>
            <a:off x="3034001" y="4470770"/>
            <a:ext cx="1604798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-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3C6DD7-563D-C027-7830-6A3A5DE795C7}"/>
              </a:ext>
            </a:extLst>
          </p:cNvPr>
          <p:cNvSpPr txBox="1"/>
          <p:nvPr/>
        </p:nvSpPr>
        <p:spPr>
          <a:xfrm>
            <a:off x="555378" y="3956036"/>
            <a:ext cx="12153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1) Constraints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B422DD-B970-6482-BC22-37E8045CC5E0}"/>
              </a:ext>
            </a:extLst>
          </p:cNvPr>
          <p:cNvSpPr txBox="1"/>
          <p:nvPr/>
        </p:nvSpPr>
        <p:spPr>
          <a:xfrm>
            <a:off x="2681877" y="3956036"/>
            <a:ext cx="19769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2) Parameter equation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E0F5C-A45D-A200-044D-DE5CC918C805}"/>
              </a:ext>
            </a:extLst>
          </p:cNvPr>
          <p:cNvSpPr txBox="1"/>
          <p:nvPr/>
        </p:nvSpPr>
        <p:spPr>
          <a:xfrm>
            <a:off x="6206435" y="3956036"/>
            <a:ext cx="15779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3) Logical relation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E04B58-A6DB-5BF0-52C9-685F45D79E2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287031" y="4534637"/>
            <a:ext cx="437716" cy="263324"/>
          </a:xfrm>
          <a:prstGeom prst="straightConnector1">
            <a:avLst/>
          </a:prstGeom>
          <a:ln>
            <a:solidFill>
              <a:srgbClr val="1D6FA9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DCB40F3-03A7-1DD9-F009-D93FE6BD4031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>
            <a:off x="5287031" y="4797961"/>
            <a:ext cx="437716" cy="263324"/>
          </a:xfrm>
          <a:prstGeom prst="straightConnector1">
            <a:avLst/>
          </a:prstGeom>
          <a:ln>
            <a:solidFill>
              <a:srgbClr val="1D6FA9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54ED19B-0FEA-DEFE-5797-7F1EF90F59F3}"/>
              </a:ext>
            </a:extLst>
          </p:cNvPr>
          <p:cNvSpPr txBox="1"/>
          <p:nvPr/>
        </p:nvSpPr>
        <p:spPr>
          <a:xfrm>
            <a:off x="7084060" y="4956314"/>
            <a:ext cx="4052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31836BB-1110-94C9-3135-A98C69A2C6B3}"/>
              </a:ext>
            </a:extLst>
          </p:cNvPr>
          <p:cNvCxnSpPr>
            <a:cxnSpLocks/>
            <a:stCxn id="19" idx="3"/>
            <a:endCxn id="59" idx="1"/>
          </p:cNvCxnSpPr>
          <p:nvPr/>
        </p:nvCxnSpPr>
        <p:spPr>
          <a:xfrm>
            <a:off x="6678808" y="4797961"/>
            <a:ext cx="405252" cy="2660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0052C1C-934D-58E6-627A-7AE5E4106138}"/>
              </a:ext>
            </a:extLst>
          </p:cNvPr>
          <p:cNvSpPr txBox="1"/>
          <p:nvPr/>
        </p:nvSpPr>
        <p:spPr>
          <a:xfrm>
            <a:off x="7084061" y="4420466"/>
            <a:ext cx="4052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B484E5F-AE8A-039B-C10D-46ABBDC6745F}"/>
              </a:ext>
            </a:extLst>
          </p:cNvPr>
          <p:cNvCxnSpPr>
            <a:cxnSpLocks/>
            <a:stCxn id="19" idx="3"/>
            <a:endCxn id="69" idx="1"/>
          </p:cNvCxnSpPr>
          <p:nvPr/>
        </p:nvCxnSpPr>
        <p:spPr>
          <a:xfrm flipV="1">
            <a:off x="6678808" y="4528188"/>
            <a:ext cx="405253" cy="269773"/>
          </a:xfrm>
          <a:prstGeom prst="straightConnector1">
            <a:avLst/>
          </a:prstGeom>
          <a:ln>
            <a:solidFill>
              <a:srgbClr val="1D6FA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EC0130A-BB01-3664-CF75-B90CA4617AFD}"/>
              </a:ext>
            </a:extLst>
          </p:cNvPr>
          <p:cNvSpPr txBox="1"/>
          <p:nvPr/>
        </p:nvSpPr>
        <p:spPr>
          <a:xfrm>
            <a:off x="7784055" y="4690239"/>
            <a:ext cx="2732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1" lang="en-US" altLang="ko-Kore-KR" sz="12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23ECB0-3633-C801-6C39-78D674F109D8}"/>
              </a:ext>
            </a:extLst>
          </p:cNvPr>
          <p:cNvSpPr txBox="1"/>
          <p:nvPr/>
        </p:nvSpPr>
        <p:spPr>
          <a:xfrm>
            <a:off x="8462588" y="4956314"/>
            <a:ext cx="4052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CCF25E8-254B-0859-83E0-64E4CAC5C738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>
            <a:off x="8057335" y="4797961"/>
            <a:ext cx="405253" cy="2660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C452D53-39D9-FA19-94EC-047C8C2F13A6}"/>
              </a:ext>
            </a:extLst>
          </p:cNvPr>
          <p:cNvSpPr txBox="1"/>
          <p:nvPr/>
        </p:nvSpPr>
        <p:spPr>
          <a:xfrm>
            <a:off x="8462588" y="4420466"/>
            <a:ext cx="4052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779E8F3-DFFB-4ED9-FA3A-ADC0E82DCBF2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V="1">
            <a:off x="8057335" y="4528188"/>
            <a:ext cx="405253" cy="269773"/>
          </a:xfrm>
          <a:prstGeom prst="straightConnector1">
            <a:avLst/>
          </a:prstGeom>
          <a:ln>
            <a:solidFill>
              <a:srgbClr val="1D6FA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04637B-E81B-B140-2B72-6240D72D75A0}"/>
              </a:ext>
            </a:extLst>
          </p:cNvPr>
          <p:cNvSpPr/>
          <p:nvPr/>
        </p:nvSpPr>
        <p:spPr>
          <a:xfrm>
            <a:off x="7089894" y="4372734"/>
            <a:ext cx="399417" cy="86177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5BADF95-5F67-F676-7610-30100A1DD102}"/>
              </a:ext>
            </a:extLst>
          </p:cNvPr>
          <p:cNvSpPr/>
          <p:nvPr/>
        </p:nvSpPr>
        <p:spPr>
          <a:xfrm>
            <a:off x="8464783" y="4372734"/>
            <a:ext cx="399417" cy="86177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04337B5-575F-B322-69C0-5338962F44C9}"/>
              </a:ext>
            </a:extLst>
          </p:cNvPr>
          <p:cNvSpPr/>
          <p:nvPr/>
        </p:nvSpPr>
        <p:spPr>
          <a:xfrm>
            <a:off x="5728162" y="4372734"/>
            <a:ext cx="399417" cy="3175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569379E-260F-2E82-0D2E-22ED0A72EEBC}"/>
              </a:ext>
            </a:extLst>
          </p:cNvPr>
          <p:cNvSpPr/>
          <p:nvPr/>
        </p:nvSpPr>
        <p:spPr>
          <a:xfrm>
            <a:off x="5728162" y="4912164"/>
            <a:ext cx="399417" cy="3175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81114BAB-2507-CD5C-7615-B9FFE1B05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62047"/>
              </p:ext>
            </p:extLst>
          </p:nvPr>
        </p:nvGraphicFramePr>
        <p:xfrm>
          <a:off x="726952" y="5620350"/>
          <a:ext cx="1820118" cy="112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6260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en-US" altLang="ko-KR" sz="11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17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128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128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38767"/>
                  </a:ext>
                </a:extLst>
              </a:tr>
              <a:tr h="100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C5FDC37-FC13-38D3-8309-F1B503B36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98284"/>
              </p:ext>
            </p:extLst>
          </p:nvPr>
        </p:nvGraphicFramePr>
        <p:xfrm>
          <a:off x="2708152" y="5620350"/>
          <a:ext cx="1799953" cy="112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4243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64928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en-US" altLang="ko-KR" sz="11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838" marR="91838" marT="45918" marB="459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115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0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153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56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7364" marR="67364" marT="33682" marB="3368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A9400608-D55B-8D46-91F6-694E6C16FF4F}"/>
              </a:ext>
            </a:extLst>
          </p:cNvPr>
          <p:cNvSpPr txBox="1"/>
          <p:nvPr/>
        </p:nvSpPr>
        <p:spPr>
          <a:xfrm>
            <a:off x="476700" y="5266743"/>
            <a:ext cx="25419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4) Induce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path matrix</a:t>
            </a:r>
            <a:r>
              <a:rPr kumimoji="1" lang="ko-KR" altLang="en-US" sz="1600" b="1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1600" b="1" spc="-40" dirty="0">
                <a:solidFill>
                  <a:srgbClr val="C00000"/>
                </a:solidFill>
                <a:latin typeface="+mn-ea"/>
              </a:rPr>
              <a:t>(PM)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BB5BA76-56EF-69F9-68FA-F771143EE967}"/>
              </a:ext>
            </a:extLst>
          </p:cNvPr>
          <p:cNvCxnSpPr>
            <a:cxnSpLocks/>
          </p:cNvCxnSpPr>
          <p:nvPr/>
        </p:nvCxnSpPr>
        <p:spPr>
          <a:xfrm>
            <a:off x="6334453" y="5512964"/>
            <a:ext cx="454341" cy="0"/>
          </a:xfrm>
          <a:prstGeom prst="straightConnector1">
            <a:avLst/>
          </a:prstGeom>
          <a:ln>
            <a:solidFill>
              <a:srgbClr val="1D6FA9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F1CCE06-B953-A5CC-333E-BE4DCA72EAAA}"/>
              </a:ext>
            </a:extLst>
          </p:cNvPr>
          <p:cNvSpPr txBox="1"/>
          <p:nvPr/>
        </p:nvSpPr>
        <p:spPr>
          <a:xfrm>
            <a:off x="6932423" y="5360948"/>
            <a:ext cx="7763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Negative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2A8DB1F-45A0-2035-8703-92888B24E178}"/>
              </a:ext>
            </a:extLst>
          </p:cNvPr>
          <p:cNvCxnSpPr>
            <a:cxnSpLocks/>
          </p:cNvCxnSpPr>
          <p:nvPr/>
        </p:nvCxnSpPr>
        <p:spPr>
          <a:xfrm>
            <a:off x="6334453" y="5803909"/>
            <a:ext cx="45434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77B3498-0EC3-4CA8-2F12-C31115031BE9}"/>
              </a:ext>
            </a:extLst>
          </p:cNvPr>
          <p:cNvCxnSpPr>
            <a:cxnSpLocks/>
          </p:cNvCxnSpPr>
          <p:nvPr/>
        </p:nvCxnSpPr>
        <p:spPr>
          <a:xfrm>
            <a:off x="7852355" y="5512964"/>
            <a:ext cx="454341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5933621-4546-AEB2-2456-0E74722A0D9C}"/>
              </a:ext>
            </a:extLst>
          </p:cNvPr>
          <p:cNvSpPr txBox="1"/>
          <p:nvPr/>
        </p:nvSpPr>
        <p:spPr>
          <a:xfrm>
            <a:off x="8450325" y="5389853"/>
            <a:ext cx="6681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Positive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6DA8297-95C1-0DD0-C387-2305C4C4FEB6}"/>
              </a:ext>
            </a:extLst>
          </p:cNvPr>
          <p:cNvCxnSpPr>
            <a:cxnSpLocks/>
          </p:cNvCxnSpPr>
          <p:nvPr/>
        </p:nvCxnSpPr>
        <p:spPr>
          <a:xfrm>
            <a:off x="7852355" y="5803909"/>
            <a:ext cx="4543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292F0BE-3BE1-DF9A-8FD4-EE7034D52992}"/>
              </a:ext>
            </a:extLst>
          </p:cNvPr>
          <p:cNvSpPr txBox="1"/>
          <p:nvPr/>
        </p:nvSpPr>
        <p:spPr>
          <a:xfrm>
            <a:off x="6932423" y="5668519"/>
            <a:ext cx="4616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AND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704F12-CBFE-2AC2-3F48-8712E62DCFD8}"/>
              </a:ext>
            </a:extLst>
          </p:cNvPr>
          <p:cNvSpPr txBox="1"/>
          <p:nvPr/>
        </p:nvSpPr>
        <p:spPr>
          <a:xfrm>
            <a:off x="8450325" y="5696187"/>
            <a:ext cx="33054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OR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01D82FC-6520-19C6-ABE4-1E83A93FC939}"/>
              </a:ext>
            </a:extLst>
          </p:cNvPr>
          <p:cNvSpPr txBox="1"/>
          <p:nvPr/>
        </p:nvSpPr>
        <p:spPr>
          <a:xfrm>
            <a:off x="194985" y="3549377"/>
            <a:ext cx="55654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ore-KR" altLang="en-US" sz="1600" dirty="0">
                <a:effectLst/>
                <a:latin typeface="Helvetica" pitchFamily="2" charset="0"/>
              </a:rPr>
              <a:t>⇒</a:t>
            </a:r>
            <a:r>
              <a:rPr lang="ko-Kore-KR" alt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 </a:t>
            </a:r>
            <a:r>
              <a:rPr kumimoji="1" lang="en-US" altLang="ko-Kore-KR" sz="1600" spc="-4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ore-KR" sz="1600" b="1" spc="-40" dirty="0">
                <a:latin typeface="+mn-ea"/>
                <a:sym typeface="Wingdings" pitchFamily="2" charset="2"/>
              </a:rPr>
              <a:t>Induce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  <a:sym typeface="Wingdings" pitchFamily="2" charset="2"/>
              </a:rPr>
              <a:t>change propagation path</a:t>
            </a:r>
            <a:r>
              <a:rPr kumimoji="1" lang="en-US" altLang="ko-Kore-KR" sz="1600" b="1" spc="-40" dirty="0">
                <a:latin typeface="+mn-ea"/>
                <a:sym typeface="Wingdings" pitchFamily="2" charset="2"/>
              </a:rPr>
              <a:t> depending on each DP</a:t>
            </a:r>
            <a:endParaRPr kumimoji="1" lang="en-US" altLang="ko-Kore-KR" sz="1600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467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PSE">
      <a:majorFont>
        <a:latin typeface="Arial Narrow"/>
        <a:ea typeface="맑은 고딕"/>
        <a:cs typeface=""/>
      </a:majorFont>
      <a:minorFont>
        <a:latin typeface="Arial Narrow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kumimoji="1" spc="-4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180834</TotalTime>
  <Words>4755</Words>
  <Application>Microsoft Macintosh PowerPoint</Application>
  <PresentationFormat>화면 슬라이드 쇼(4:3)</PresentationFormat>
  <Paragraphs>2065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AdvPTimesB</vt:lpstr>
      <vt:lpstr>Apple SD Gothic Neo</vt:lpstr>
      <vt:lpstr>맑은 고딕</vt:lpstr>
      <vt:lpstr>Arial</vt:lpstr>
      <vt:lpstr>Arial Narrow</vt:lpstr>
      <vt:lpstr>Cambria Math</vt:lpstr>
      <vt:lpstr>Helvetica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(학생) 유재상 (전기전자컴퓨터공학부)</cp:lastModifiedBy>
  <cp:revision>767</cp:revision>
  <cp:lastPrinted>2023-04-17T04:38:28Z</cp:lastPrinted>
  <dcterms:created xsi:type="dcterms:W3CDTF">2020-03-18T08:16:07Z</dcterms:created>
  <dcterms:modified xsi:type="dcterms:W3CDTF">2023-04-24T09:32:04Z</dcterms:modified>
</cp:coreProperties>
</file>