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7"/>
  </p:notesMasterIdLst>
  <p:sldIdLst>
    <p:sldId id="730" r:id="rId2"/>
    <p:sldId id="745" r:id="rId3"/>
    <p:sldId id="746" r:id="rId4"/>
    <p:sldId id="738" r:id="rId5"/>
    <p:sldId id="737" r:id="rId6"/>
    <p:sldId id="748" r:id="rId7"/>
    <p:sldId id="706" r:id="rId8"/>
    <p:sldId id="744" r:id="rId9"/>
    <p:sldId id="740" r:id="rId10"/>
    <p:sldId id="741" r:id="rId11"/>
    <p:sldId id="742" r:id="rId12"/>
    <p:sldId id="734" r:id="rId13"/>
    <p:sldId id="747" r:id="rId14"/>
    <p:sldId id="739" r:id="rId15"/>
    <p:sldId id="712" r:id="rId16"/>
    <p:sldId id="713" r:id="rId17"/>
    <p:sldId id="733" r:id="rId18"/>
    <p:sldId id="718" r:id="rId19"/>
    <p:sldId id="719" r:id="rId20"/>
    <p:sldId id="721" r:id="rId21"/>
    <p:sldId id="722" r:id="rId22"/>
    <p:sldId id="723" r:id="rId23"/>
    <p:sldId id="727" r:id="rId24"/>
    <p:sldId id="724" r:id="rId25"/>
    <p:sldId id="72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7B3AB21-5315-DD46-A61A-CBC4EAC67F10}">
          <p14:sldIdLst>
            <p14:sldId id="730"/>
            <p14:sldId id="745"/>
            <p14:sldId id="746"/>
            <p14:sldId id="738"/>
            <p14:sldId id="737"/>
          </p14:sldIdLst>
        </p14:section>
        <p14:section name="모델" id="{85163A44-F3F9-8D4F-A1B7-C1F6894A7171}">
          <p14:sldIdLst>
            <p14:sldId id="748"/>
            <p14:sldId id="706"/>
          </p14:sldIdLst>
        </p14:section>
        <p14:section name="direct" id="{AA97913C-B0A4-B642-BFFB-68CF481C4AB2}">
          <p14:sldIdLst>
            <p14:sldId id="744"/>
            <p14:sldId id="740"/>
            <p14:sldId id="741"/>
            <p14:sldId id="742"/>
            <p14:sldId id="734"/>
          </p14:sldIdLst>
        </p14:section>
        <p14:section name="indirect" id="{1AC55F23-6A02-5A41-8432-882B57793F4F}">
          <p14:sldIdLst>
            <p14:sldId id="747"/>
            <p14:sldId id="739"/>
            <p14:sldId id="712"/>
            <p14:sldId id="713"/>
          </p14:sldIdLst>
        </p14:section>
        <p14:section name="case study" id="{34320E3F-F44D-B44D-ABAF-0F75ACD635D9}">
          <p14:sldIdLst>
            <p14:sldId id="733"/>
            <p14:sldId id="718"/>
            <p14:sldId id="719"/>
            <p14:sldId id="721"/>
            <p14:sldId id="722"/>
            <p14:sldId id="723"/>
            <p14:sldId id="727"/>
            <p14:sldId id="724"/>
            <p14:sldId id="725"/>
          </p14:sldIdLst>
        </p14:section>
        <p14:section name="기본 구역" id="{0D648873-41BF-1145-B2DC-8C4A8998CBC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50"/>
    <p:restoredTop sz="96327"/>
  </p:normalViewPr>
  <p:slideViewPr>
    <p:cSldViewPr snapToGrid="0">
      <p:cViewPr>
        <p:scale>
          <a:sx n="121" d="100"/>
          <a:sy n="121" d="100"/>
        </p:scale>
        <p:origin x="197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714E1-49A6-924F-8F46-EB932ACEC9D3}" type="datetimeFigureOut">
              <a:rPr kumimoji="1" lang="ko-Kore-KR" altLang="en-US" smtClean="0"/>
              <a:t>2023. 4. 21.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9B8FC-FFCC-904D-BCEF-DB7C3EA9F4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016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요구사항을 수용하기 위한 직접적인 </a:t>
            </a:r>
            <a:r>
              <a:rPr kumimoji="1" lang="en-US" altLang="ko-KR" dirty="0"/>
              <a:t>(</a:t>
            </a:r>
            <a:r>
              <a:rPr kumimoji="1" lang="ko-KR" altLang="en-US" dirty="0"/>
              <a:t>물리적인</a:t>
            </a:r>
            <a:r>
              <a:rPr kumimoji="1" lang="en-US" altLang="ko-KR" dirty="0"/>
              <a:t>)</a:t>
            </a:r>
            <a:r>
              <a:rPr kumimoji="1" lang="ko-KR" altLang="en-US" dirty="0"/>
              <a:t> 설계변수</a:t>
            </a:r>
            <a:r>
              <a:rPr kumimoji="1" lang="en-US" altLang="ko-KR" dirty="0"/>
              <a:t> (</a:t>
            </a:r>
            <a:r>
              <a:rPr kumimoji="1" lang="en-US" altLang="ko-KR" dirty="0" err="1"/>
              <a:t>dirct</a:t>
            </a:r>
            <a:r>
              <a:rPr kumimoji="1" lang="en-US" altLang="ko-KR" dirty="0"/>
              <a:t>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그 물리적인 설계변수의 변화로 인한 다른 제품 내부적인 설계 전파과정 </a:t>
            </a:r>
            <a:r>
              <a:rPr kumimoji="1" lang="en-US" altLang="ko-KR" dirty="0"/>
              <a:t>(indirect)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두가지를 모두 고려하여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수용할 수 있는 대안을 선정해야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13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여기서의 </a:t>
            </a:r>
            <a:r>
              <a:rPr kumimoji="1" lang="en-US" altLang="ko-KR" dirty="0"/>
              <a:t>option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DP</a:t>
            </a:r>
            <a:r>
              <a:rPr kumimoji="1" lang="ko-KR" altLang="en-US" dirty="0"/>
              <a:t>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들어줄 수 있는 최소한의 단위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(Axiomatic design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sub-FR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로 최소한 적으로 쪼개진 단위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18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여기서의 </a:t>
            </a:r>
            <a:r>
              <a:rPr kumimoji="1" lang="en-US" altLang="ko-KR" dirty="0"/>
              <a:t>option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DP</a:t>
            </a:r>
            <a:r>
              <a:rPr kumimoji="1" lang="ko-KR" altLang="en-US" dirty="0"/>
              <a:t>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들어줄 수 있는 최소한의 단위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(Axiomatic design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sub-FR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로 최소한 적으로 쪼개진 단위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755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일종의 </a:t>
            </a:r>
            <a:r>
              <a:rPr lang="en-US" altLang="ko-KR" dirty="0"/>
              <a:t>path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개를 </a:t>
            </a:r>
            <a:r>
              <a:rPr lang="en-US" altLang="ko-KR" dirty="0"/>
              <a:t>define </a:t>
            </a:r>
            <a:r>
              <a:rPr lang="ko-KR" altLang="en-US" dirty="0"/>
              <a:t>은 </a:t>
            </a:r>
            <a:r>
              <a:rPr lang="ko-KR" altLang="en-US" dirty="0" err="1"/>
              <a:t>하는것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Define </a:t>
            </a:r>
            <a:r>
              <a:rPr lang="ko-KR" altLang="en-US" dirty="0"/>
              <a:t>하고 </a:t>
            </a:r>
            <a:r>
              <a:rPr lang="ko-KR" altLang="en-US" dirty="0" err="1"/>
              <a:t>난뒤의</a:t>
            </a:r>
            <a:r>
              <a:rPr lang="ko-KR" altLang="en-US" dirty="0"/>
              <a:t> 테이블은 </a:t>
            </a:r>
            <a:r>
              <a:rPr lang="en-US" altLang="ko-KR" dirty="0"/>
              <a:t>given 2 </a:t>
            </a:r>
            <a:r>
              <a:rPr lang="ko-KR" altLang="en-US" dirty="0"/>
              <a:t>와 같은 정보일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이 다음에 </a:t>
            </a:r>
            <a:r>
              <a:rPr lang="en-US" altLang="ko-KR" dirty="0"/>
              <a:t>iteration (for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을 통해서 값을 도출하면</a:t>
            </a:r>
            <a:r>
              <a:rPr lang="en-US" altLang="ko-KR" dirty="0"/>
              <a:t>, </a:t>
            </a:r>
            <a:r>
              <a:rPr lang="ko-KR" altLang="en-US" dirty="0"/>
              <a:t>앞단에는 </a:t>
            </a:r>
            <a:r>
              <a:rPr lang="en-US" altLang="ko-KR" dirty="0"/>
              <a:t>LP </a:t>
            </a:r>
            <a:r>
              <a:rPr lang="ko-KR" altLang="en-US" dirty="0" err="1"/>
              <a:t>뒷단에는</a:t>
            </a:r>
            <a:r>
              <a:rPr lang="ko-KR" altLang="en-US" dirty="0"/>
              <a:t> </a:t>
            </a:r>
            <a:r>
              <a:rPr lang="en-US" altLang="ko-KR" dirty="0"/>
              <a:t>FOR algorithm 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괜찮나</a:t>
            </a:r>
            <a:r>
              <a:rPr lang="en-US" altLang="ko-KR" dirty="0"/>
              <a:t>?? </a:t>
            </a:r>
            <a:r>
              <a:rPr lang="ko-KR" altLang="en-US" dirty="0"/>
              <a:t>두개 다 써도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60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dirty="0"/>
              <a:t>Change propagation</a:t>
            </a:r>
            <a:r>
              <a:rPr lang="ko-Kore-KR" altLang="en-US" dirty="0"/>
              <a:t>의 역할은</a:t>
            </a:r>
            <a:r>
              <a:rPr lang="en-US" altLang="ko-Kore-KR" dirty="0"/>
              <a:t>, </a:t>
            </a:r>
            <a:r>
              <a:rPr lang="ko-Kore-KR" altLang="en-US" dirty="0"/>
              <a:t>제품의 새로운 </a:t>
            </a:r>
            <a:r>
              <a:rPr lang="en-US" altLang="ko-Kore-KR" dirty="0"/>
              <a:t>stable </a:t>
            </a:r>
            <a:r>
              <a:rPr lang="ko-Kore-KR" altLang="en-US" dirty="0"/>
              <a:t>상태를 유지하는 것</a:t>
            </a:r>
            <a:r>
              <a:rPr lang="en-US" altLang="ko-Kore-KR" dirty="0"/>
              <a:t>. </a:t>
            </a:r>
            <a:r>
              <a:rPr lang="en-US" altLang="ko-KR" dirty="0"/>
              <a:t>[</a:t>
            </a:r>
            <a:r>
              <a:rPr lang="ko-KR" altLang="en-US" dirty="0"/>
              <a:t>기존 </a:t>
            </a:r>
            <a:r>
              <a:rPr lang="en-US" altLang="ko-KR" dirty="0"/>
              <a:t>change propagation </a:t>
            </a:r>
            <a:r>
              <a:rPr lang="ko-KR" altLang="en-US" dirty="0"/>
              <a:t>의견</a:t>
            </a:r>
            <a:r>
              <a:rPr lang="en-US" altLang="ko-KR" dirty="0"/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제품의 핵심 </a:t>
            </a:r>
            <a:r>
              <a:rPr lang="en-US" altLang="ko-KR" dirty="0"/>
              <a:t>constraint</a:t>
            </a:r>
            <a:r>
              <a:rPr lang="ko-KR" altLang="en-US" dirty="0"/>
              <a:t>을 유지할 수 있도록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dirty="0"/>
          </a:p>
          <a:p>
            <a:pPr marL="0" indent="0">
              <a:buNone/>
            </a:pPr>
            <a:r>
              <a:rPr lang="ko-Kore-KR" altLang="en-US" dirty="0"/>
              <a:t>즉</a:t>
            </a:r>
            <a:r>
              <a:rPr lang="en-US" altLang="ko-Kore-KR" dirty="0"/>
              <a:t>, </a:t>
            </a:r>
            <a:r>
              <a:rPr lang="ko-Kore-KR" altLang="en-US" dirty="0"/>
              <a:t>제품의 핵심 </a:t>
            </a:r>
            <a:r>
              <a:rPr lang="en-US" altLang="ko-Kore-KR" dirty="0"/>
              <a:t>constraint </a:t>
            </a:r>
            <a:r>
              <a:rPr lang="ko-Kore-KR" altLang="en-US" dirty="0"/>
              <a:t>과 그에 대한 공식 </a:t>
            </a:r>
            <a:r>
              <a:rPr lang="en-US" altLang="ko-Kore-KR" dirty="0"/>
              <a:t>(</a:t>
            </a:r>
            <a:r>
              <a:rPr lang="en-US" altLang="ko-KR" dirty="0"/>
              <a:t>parameter</a:t>
            </a:r>
            <a:r>
              <a:rPr lang="ko-KR" altLang="en-US" dirty="0" err="1"/>
              <a:t>를</a:t>
            </a:r>
            <a:r>
              <a:rPr lang="ko-KR" altLang="en-US" dirty="0"/>
              <a:t> 가지고</a:t>
            </a:r>
            <a:r>
              <a:rPr lang="en-US" altLang="ko-KR" dirty="0"/>
              <a:t>)</a:t>
            </a:r>
            <a:r>
              <a:rPr lang="ko-KR" altLang="en-US" dirty="0"/>
              <a:t>로 나타낼 수 있고</a:t>
            </a:r>
            <a:r>
              <a:rPr lang="en-US" altLang="ko-KR" dirty="0"/>
              <a:t>, </a:t>
            </a:r>
            <a:r>
              <a:rPr lang="ko-Kore-KR" altLang="en-US" dirty="0"/>
              <a:t>그 식을 </a:t>
            </a:r>
            <a:r>
              <a:rPr lang="en-US" altLang="ko-Kore-KR" dirty="0"/>
              <a:t>AND/OR </a:t>
            </a:r>
            <a:r>
              <a:rPr lang="ko-Kore-KR" altLang="en-US" dirty="0"/>
              <a:t>로직을 통해 </a:t>
            </a:r>
            <a:r>
              <a:rPr lang="en-US" altLang="ko-Kore-KR" dirty="0"/>
              <a:t>decompose</a:t>
            </a:r>
            <a:r>
              <a:rPr lang="ko-Kore-KR" altLang="en-US" dirty="0"/>
              <a:t>를</a:t>
            </a:r>
            <a:r>
              <a:rPr lang="ko-KR" altLang="en-US" dirty="0"/>
              <a:t> 토대로 각 </a:t>
            </a:r>
            <a:r>
              <a:rPr lang="en-US" altLang="ko-KR" dirty="0"/>
              <a:t>DP</a:t>
            </a:r>
            <a:r>
              <a:rPr lang="ko-KR" altLang="en-US" dirty="0"/>
              <a:t> 별 </a:t>
            </a:r>
            <a:r>
              <a:rPr lang="en-US" altLang="ko-KR" dirty="0"/>
              <a:t>path</a:t>
            </a:r>
            <a:r>
              <a:rPr lang="ko-KR" altLang="en-US" dirty="0" err="1"/>
              <a:t>를</a:t>
            </a:r>
            <a:r>
              <a:rPr lang="ko-KR" altLang="en-US" dirty="0"/>
              <a:t> 도출 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ko-KR" b="1" dirty="0"/>
            </a:br>
            <a:r>
              <a:rPr lang="ko-KR" altLang="en-US" b="1" dirty="0"/>
              <a:t>물론 모든 제품의 파라미터 단위의 연결을 정확히 아는 것은 어려운 일이지만</a:t>
            </a:r>
            <a:r>
              <a:rPr lang="en-US" altLang="ko-KR" b="1" dirty="0"/>
              <a:t> </a:t>
            </a:r>
            <a:r>
              <a:rPr lang="ko-KR" altLang="en-US" b="1" dirty="0"/>
              <a:t>제품의 구조는 </a:t>
            </a:r>
            <a:r>
              <a:rPr lang="en-US" altLang="ko-KR" b="1" dirty="0"/>
              <a:t>unique(</a:t>
            </a:r>
            <a:r>
              <a:rPr lang="ko-KR" altLang="en-US" b="1" dirty="0"/>
              <a:t>답이 하나</a:t>
            </a:r>
            <a:r>
              <a:rPr lang="en-US" altLang="ko-KR" b="1" dirty="0"/>
              <a:t>)</a:t>
            </a:r>
            <a:r>
              <a:rPr lang="ko-KR" altLang="en-US" b="1" dirty="0"/>
              <a:t>이기 </a:t>
            </a:r>
            <a:r>
              <a:rPr lang="ko-KR" altLang="en-US" b="1" dirty="0" err="1"/>
              <a:t>떄문에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top-down</a:t>
            </a:r>
            <a:r>
              <a:rPr lang="ko-KR" altLang="en-US" b="1" dirty="0"/>
              <a:t> 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enumerate</a:t>
            </a:r>
            <a:r>
              <a:rPr lang="ko-KR" altLang="en-US" b="1" dirty="0"/>
              <a:t> 형식으로 여러 부서 간 협업으로 계속해서 추가할 수 있다고 언급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1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ANT colony, chromosome, GA </a:t>
            </a:r>
            <a:r>
              <a:rPr lang="ko-KR" altLang="en-US" dirty="0"/>
              <a:t>등을 쓰는 논문</a:t>
            </a:r>
            <a:r>
              <a:rPr lang="en-US" altLang="ko-KR" dirty="0"/>
              <a:t>. / </a:t>
            </a:r>
            <a:r>
              <a:rPr lang="ko-KR" altLang="en-US" dirty="0"/>
              <a:t>난 재귀 함수를 통해 모든 </a:t>
            </a:r>
            <a:r>
              <a:rPr lang="en-US" altLang="ko-KR" dirty="0"/>
              <a:t>path</a:t>
            </a:r>
            <a:r>
              <a:rPr lang="ko-KR" altLang="en-US" dirty="0" err="1"/>
              <a:t>를</a:t>
            </a:r>
            <a:r>
              <a:rPr lang="ko-KR" altLang="en-US" dirty="0"/>
              <a:t> 찾는 로직을 선택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28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일종의 </a:t>
            </a:r>
            <a:r>
              <a:rPr lang="en-US" altLang="ko-KR" dirty="0"/>
              <a:t>path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개를 </a:t>
            </a:r>
            <a:r>
              <a:rPr lang="en-US" altLang="ko-KR" dirty="0"/>
              <a:t>define </a:t>
            </a:r>
            <a:r>
              <a:rPr lang="ko-KR" altLang="en-US" dirty="0"/>
              <a:t>은 </a:t>
            </a:r>
            <a:r>
              <a:rPr lang="ko-KR" altLang="en-US" dirty="0" err="1"/>
              <a:t>하는것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Define </a:t>
            </a:r>
            <a:r>
              <a:rPr lang="ko-KR" altLang="en-US" dirty="0"/>
              <a:t>하고 </a:t>
            </a:r>
            <a:r>
              <a:rPr lang="ko-KR" altLang="en-US" dirty="0" err="1"/>
              <a:t>난뒤의</a:t>
            </a:r>
            <a:r>
              <a:rPr lang="ko-KR" altLang="en-US" dirty="0"/>
              <a:t> 테이블은 </a:t>
            </a:r>
            <a:r>
              <a:rPr lang="en-US" altLang="ko-KR" dirty="0"/>
              <a:t>given 2 </a:t>
            </a:r>
            <a:r>
              <a:rPr lang="ko-KR" altLang="en-US" dirty="0"/>
              <a:t>와 같은 정보일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이 다음에 </a:t>
            </a:r>
            <a:r>
              <a:rPr lang="en-US" altLang="ko-KR" dirty="0"/>
              <a:t>iteration (for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을 통해서 값을 도출하면</a:t>
            </a:r>
            <a:r>
              <a:rPr lang="en-US" altLang="ko-KR" dirty="0"/>
              <a:t>, </a:t>
            </a:r>
            <a:r>
              <a:rPr lang="ko-KR" altLang="en-US" dirty="0"/>
              <a:t>앞단에는 </a:t>
            </a:r>
            <a:r>
              <a:rPr lang="en-US" altLang="ko-KR" dirty="0"/>
              <a:t>LP </a:t>
            </a:r>
            <a:r>
              <a:rPr lang="ko-KR" altLang="en-US" dirty="0" err="1"/>
              <a:t>뒷단에는</a:t>
            </a:r>
            <a:r>
              <a:rPr lang="ko-KR" altLang="en-US" dirty="0"/>
              <a:t> </a:t>
            </a:r>
            <a:r>
              <a:rPr lang="en-US" altLang="ko-KR" dirty="0"/>
              <a:t>FOR algorithm 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괜찮나</a:t>
            </a:r>
            <a:r>
              <a:rPr lang="en-US" altLang="ko-KR" dirty="0"/>
              <a:t>?? </a:t>
            </a:r>
            <a:r>
              <a:rPr lang="ko-KR" altLang="en-US" dirty="0"/>
              <a:t>두개 다 써도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120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en-US" altLang="ko-Kore-KR" spc="-40" dirty="0">
                <a:latin typeface="+mn-ea"/>
              </a:rPr>
              <a:t>- Handle many set much easier (n≥2)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- derive final redesigned DPs or attributes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en-US" altLang="ko-Kore-KR" b="1" spc="-40" dirty="0">
                <a:latin typeface="+mn-ea"/>
              </a:rPr>
              <a:t>detect where conflict exists</a:t>
            </a:r>
            <a:endParaRPr kumimoji="1" lang="ko-Kore-KR" altLang="en-US" b="1" spc="-40" dirty="0">
              <a:latin typeface="+mn-ea"/>
            </a:endParaRPr>
          </a:p>
          <a:p>
            <a:pPr algn="l"/>
            <a:endParaRPr kumimoji="1" lang="en-US" altLang="ko-Kore-KR" sz="1200" spc="-40" dirty="0">
              <a:latin typeface="+mn-ea"/>
            </a:endParaRPr>
          </a:p>
          <a:p>
            <a:pPr algn="l"/>
            <a:r>
              <a:rPr kumimoji="1" lang="en-US" altLang="ko-Kore-KR" sz="1200" spc="-40" dirty="0">
                <a:latin typeface="+mn-ea"/>
              </a:rPr>
              <a:t>DP list : </a:t>
            </a:r>
            <a:r>
              <a:rPr kumimoji="1" lang="ko-KR" altLang="en-US" sz="1200" spc="-40" dirty="0">
                <a:latin typeface="+mn-ea"/>
              </a:rPr>
              <a:t>최소한의 단위</a:t>
            </a:r>
            <a:endParaRPr kumimoji="1" lang="en-US" altLang="ko-KR" sz="1200" spc="-40" dirty="0">
              <a:latin typeface="+mn-ea"/>
            </a:endParaRPr>
          </a:p>
          <a:p>
            <a:pPr algn="l"/>
            <a:endParaRPr kumimoji="1" lang="en-US" altLang="ko-Kore-KR" sz="1200" spc="-40" dirty="0">
              <a:latin typeface="+mn-ea"/>
            </a:endParaRPr>
          </a:p>
          <a:p>
            <a:pPr algn="l"/>
            <a:r>
              <a:rPr kumimoji="1" lang="ko-KR" altLang="en-US" sz="1200" spc="-40" dirty="0">
                <a:latin typeface="+mn-ea"/>
              </a:rPr>
              <a:t>즉</a:t>
            </a:r>
            <a:r>
              <a:rPr kumimoji="1" lang="en-US" altLang="ko-KR" sz="1200" spc="-40" dirty="0">
                <a:latin typeface="+mn-ea"/>
              </a:rPr>
              <a:t>,</a:t>
            </a:r>
            <a:r>
              <a:rPr kumimoji="1" lang="ko-KR" altLang="en-US" sz="1200" spc="-40" dirty="0">
                <a:latin typeface="+mn-ea"/>
              </a:rPr>
              <a:t> 모든 </a:t>
            </a:r>
            <a:r>
              <a:rPr kumimoji="1" lang="en-US" altLang="ko-KR" sz="1200" spc="-40" dirty="0">
                <a:latin typeface="+mn-ea"/>
              </a:rPr>
              <a:t>DP</a:t>
            </a:r>
            <a:r>
              <a:rPr kumimoji="1" lang="ko-KR" altLang="en-US" sz="1200" spc="-40" dirty="0">
                <a:latin typeface="+mn-ea"/>
              </a:rPr>
              <a:t>가 충족</a:t>
            </a:r>
            <a:endParaRPr kumimoji="1" lang="en-US" altLang="ko-KR" sz="1200" spc="-40" dirty="0">
              <a:latin typeface="+mn-ea"/>
            </a:endParaRPr>
          </a:p>
          <a:p>
            <a:pPr algn="l"/>
            <a:r>
              <a:rPr kumimoji="1" lang="en-US" altLang="ko-KR" sz="1200" spc="-40" dirty="0">
                <a:latin typeface="+mn-ea"/>
              </a:rPr>
              <a:t>attribute </a:t>
            </a:r>
            <a:r>
              <a:rPr kumimoji="1" lang="en-US" altLang="ko-KR" sz="1200" spc="-40" dirty="0">
                <a:latin typeface="+mn-ea"/>
                <a:sym typeface="Wingdings" pitchFamily="2" charset="2"/>
              </a:rPr>
              <a:t> FR</a:t>
            </a:r>
            <a:r>
              <a:rPr kumimoji="1" lang="ko-KR" altLang="en-US" sz="1200" spc="-40" dirty="0">
                <a:latin typeface="+mn-ea"/>
                <a:sym typeface="Wingdings" pitchFamily="2" charset="2"/>
              </a:rPr>
              <a:t>을 수용함</a:t>
            </a:r>
            <a:endParaRPr kumimoji="1" lang="ko-Kore-KR" altLang="en-US" sz="1200" spc="-40" dirty="0">
              <a:latin typeface="+mn-ea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07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일종의 </a:t>
            </a:r>
            <a:r>
              <a:rPr lang="en-US" altLang="ko-KR" dirty="0"/>
              <a:t>path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개를 </a:t>
            </a:r>
            <a:r>
              <a:rPr lang="en-US" altLang="ko-KR" dirty="0"/>
              <a:t>define </a:t>
            </a:r>
            <a:r>
              <a:rPr lang="ko-KR" altLang="en-US" dirty="0"/>
              <a:t>은 </a:t>
            </a:r>
            <a:r>
              <a:rPr lang="ko-KR" altLang="en-US" dirty="0" err="1"/>
              <a:t>하는것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Define </a:t>
            </a:r>
            <a:r>
              <a:rPr lang="ko-KR" altLang="en-US" dirty="0"/>
              <a:t>하고 </a:t>
            </a:r>
            <a:r>
              <a:rPr lang="ko-KR" altLang="en-US" dirty="0" err="1"/>
              <a:t>난뒤의</a:t>
            </a:r>
            <a:r>
              <a:rPr lang="ko-KR" altLang="en-US" dirty="0"/>
              <a:t> 테이블은 </a:t>
            </a:r>
            <a:r>
              <a:rPr lang="en-US" altLang="ko-KR" dirty="0"/>
              <a:t>given 2 </a:t>
            </a:r>
            <a:r>
              <a:rPr lang="ko-KR" altLang="en-US" dirty="0"/>
              <a:t>와 같은 정보일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이 다음에 </a:t>
            </a:r>
            <a:r>
              <a:rPr lang="en-US" altLang="ko-KR" dirty="0"/>
              <a:t>iteration (for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을 통해서 값을 도출하면</a:t>
            </a:r>
            <a:r>
              <a:rPr lang="en-US" altLang="ko-KR" dirty="0"/>
              <a:t>, </a:t>
            </a:r>
            <a:r>
              <a:rPr lang="ko-KR" altLang="en-US" dirty="0"/>
              <a:t>앞단에는 </a:t>
            </a:r>
            <a:r>
              <a:rPr lang="en-US" altLang="ko-KR" dirty="0"/>
              <a:t>LP </a:t>
            </a:r>
            <a:r>
              <a:rPr lang="ko-KR" altLang="en-US" dirty="0" err="1"/>
              <a:t>뒷단에는</a:t>
            </a:r>
            <a:r>
              <a:rPr lang="ko-KR" altLang="en-US" dirty="0"/>
              <a:t> </a:t>
            </a:r>
            <a:r>
              <a:rPr lang="en-US" altLang="ko-KR" dirty="0"/>
              <a:t>FOR algorithm 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괜찮나</a:t>
            </a:r>
            <a:r>
              <a:rPr lang="en-US" altLang="ko-KR" dirty="0"/>
              <a:t>?? </a:t>
            </a:r>
            <a:r>
              <a:rPr lang="ko-KR" altLang="en-US" dirty="0"/>
              <a:t>두개 다 써도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058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/>
              <a:t>Matrix </a:t>
            </a:r>
            <a:r>
              <a:rPr kumimoji="1" lang="ko-Kore-KR" altLang="en-US" dirty="0"/>
              <a:t>곱을</a:t>
            </a:r>
            <a:r>
              <a:rPr kumimoji="1" lang="ko-KR" altLang="en-US" dirty="0"/>
              <a:t> 활용하여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수리적으로 모델링을 도출하고자 함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ko-KR" altLang="en-US" dirty="0" err="1"/>
              <a:t>전처리</a:t>
            </a:r>
            <a:r>
              <a:rPr kumimoji="1" lang="ko-KR" altLang="en-US" dirty="0"/>
              <a:t> 과정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(Matrix </a:t>
            </a:r>
            <a:r>
              <a:rPr kumimoji="1" lang="ko-KR" altLang="en-US" dirty="0"/>
              <a:t>정방행렬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one-hot encoding)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One-hot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하는 이유는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</a:t>
            </a:r>
            <a:r>
              <a:rPr kumimoji="1" lang="en-US" altLang="ko-KR" dirty="0"/>
              <a:t>(initiate DP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path)</a:t>
            </a:r>
            <a:r>
              <a:rPr kumimoji="1" lang="ko-KR" altLang="en-US" dirty="0"/>
              <a:t>들 간의 </a:t>
            </a:r>
            <a:r>
              <a:rPr kumimoji="1" lang="en-US" altLang="ko-KR" dirty="0"/>
              <a:t>conflict</a:t>
            </a:r>
            <a:r>
              <a:rPr kumimoji="1" lang="ko-KR" altLang="en-US" dirty="0"/>
              <a:t>을 보기 위함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따라서</a:t>
            </a:r>
            <a:r>
              <a:rPr kumimoji="1" lang="ko-KR" altLang="en-US" dirty="0"/>
              <a:t> 개별적으로 진행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비교하기 위함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17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근데 이러한 분석을 계산을 통해서 얻을 수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…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는 있지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(</a:t>
            </a:r>
            <a:r>
              <a:rPr kumimoji="1" lang="ko-KR" altLang="en-US" spc="-40" dirty="0" err="1">
                <a:solidFill>
                  <a:srgbClr val="7030A0"/>
                </a:solidFill>
                <a:latin typeface="+mn-ea"/>
              </a:rPr>
              <a:t>앞단의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direct </a:t>
            </a:r>
            <a:r>
              <a:rPr kumimoji="1" lang="ko-KR" altLang="en-US" spc="-40" dirty="0" err="1">
                <a:solidFill>
                  <a:srgbClr val="7030A0"/>
                </a:solidFill>
                <a:latin typeface="+mn-ea"/>
              </a:rPr>
              <a:t>판단한것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 처럼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)</a:t>
            </a:r>
          </a:p>
          <a:p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근데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, 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지금 무조건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propagation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이 발생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(3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번째까지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, likelihood) / impact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는 동일하다고 가정 </a:t>
            </a:r>
            <a:endParaRPr kumimoji="1" lang="en-US" altLang="ko-KR" spc="-40" dirty="0">
              <a:solidFill>
                <a:srgbClr val="7030A0"/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2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ko-Kore-KR" altLang="en-US" dirty="0"/>
              <a:t>여기서의</a:t>
            </a:r>
            <a:r>
              <a:rPr kumimoji="1" lang="ko-KR" altLang="en-US" dirty="0"/>
              <a:t> 핵심은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AND, OR logic</a:t>
            </a:r>
            <a:r>
              <a:rPr kumimoji="1" lang="ko-KR" altLang="en-US" dirty="0"/>
              <a:t>을 활용함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145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/>
              <a:t>Propagation</a:t>
            </a:r>
            <a:r>
              <a:rPr kumimoji="1" lang="ko-Kore-KR" altLang="en-US" dirty="0"/>
              <a:t>이</a:t>
            </a:r>
            <a:r>
              <a:rPr kumimoji="1" lang="ko-KR" altLang="en-US" dirty="0"/>
              <a:t> 지나면서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그에 따른 </a:t>
            </a:r>
            <a:r>
              <a:rPr kumimoji="1" lang="en-US" altLang="ko-KR" dirty="0"/>
              <a:t>Impact (</a:t>
            </a:r>
            <a:r>
              <a:rPr kumimoji="1" lang="ko-KR" altLang="en-US" dirty="0"/>
              <a:t>정도</a:t>
            </a:r>
            <a:r>
              <a:rPr kumimoji="1" lang="en-US" altLang="ko-KR" dirty="0"/>
              <a:t>)</a:t>
            </a:r>
            <a:r>
              <a:rPr kumimoji="1" lang="ko-KR" altLang="en-US" dirty="0"/>
              <a:t>가 낮아질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같은 </a:t>
            </a:r>
            <a:r>
              <a:rPr kumimoji="1" lang="en-US" altLang="ko-KR" dirty="0"/>
              <a:t>conflict</a:t>
            </a:r>
            <a:r>
              <a:rPr kumimoji="1" lang="ko-KR" altLang="en-US" dirty="0"/>
              <a:t>이라고 할지라도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어떤게</a:t>
            </a:r>
            <a:r>
              <a:rPr kumimoji="1" lang="ko-KR" altLang="en-US" dirty="0"/>
              <a:t> 더 </a:t>
            </a:r>
            <a:r>
              <a:rPr kumimoji="1" lang="en-US" altLang="ko-KR" dirty="0"/>
              <a:t>severe</a:t>
            </a:r>
            <a:r>
              <a:rPr kumimoji="1" lang="ko-KR" altLang="en-US" dirty="0"/>
              <a:t> 한 것인지를 </a:t>
            </a:r>
            <a:r>
              <a:rPr kumimoji="1" lang="ko-KR" altLang="en-US" dirty="0" err="1"/>
              <a:t>판단하는게</a:t>
            </a:r>
            <a:r>
              <a:rPr kumimoji="1" lang="ko-KR" altLang="en-US" dirty="0"/>
              <a:t> 필요하다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37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/>
              <a:t>How to differentiate conflict degree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Propagation</a:t>
            </a:r>
            <a:r>
              <a:rPr kumimoji="1" lang="ko-Kore-KR" altLang="en-US" dirty="0"/>
              <a:t>이</a:t>
            </a:r>
            <a:r>
              <a:rPr kumimoji="1" lang="ko-KR" altLang="en-US" dirty="0"/>
              <a:t> 지나면서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그에 따른 </a:t>
            </a:r>
            <a:r>
              <a:rPr kumimoji="1" lang="en-US" altLang="ko-KR" dirty="0"/>
              <a:t>Impact (</a:t>
            </a:r>
            <a:r>
              <a:rPr kumimoji="1" lang="ko-KR" altLang="en-US" dirty="0"/>
              <a:t>정도</a:t>
            </a:r>
            <a:r>
              <a:rPr kumimoji="1" lang="en-US" altLang="ko-KR" dirty="0"/>
              <a:t>)</a:t>
            </a:r>
            <a:r>
              <a:rPr kumimoji="1" lang="ko-KR" altLang="en-US" dirty="0"/>
              <a:t>가 낮아질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같은 </a:t>
            </a:r>
            <a:r>
              <a:rPr kumimoji="1" lang="en-US" altLang="ko-KR" dirty="0"/>
              <a:t>conflict</a:t>
            </a:r>
            <a:r>
              <a:rPr kumimoji="1" lang="ko-KR" altLang="en-US" dirty="0"/>
              <a:t>이라고 할지라도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어떤게</a:t>
            </a:r>
            <a:r>
              <a:rPr kumimoji="1" lang="ko-KR" altLang="en-US" dirty="0"/>
              <a:t> 더 </a:t>
            </a:r>
            <a:r>
              <a:rPr kumimoji="1" lang="en-US" altLang="ko-KR" dirty="0"/>
              <a:t>severe</a:t>
            </a:r>
            <a:r>
              <a:rPr kumimoji="1" lang="ko-KR" altLang="en-US" dirty="0"/>
              <a:t> 한 것인지를 </a:t>
            </a:r>
            <a:r>
              <a:rPr kumimoji="1" lang="ko-KR" altLang="en-US" dirty="0" err="1"/>
              <a:t>판단하는게</a:t>
            </a:r>
            <a:r>
              <a:rPr kumimoji="1" lang="ko-KR" altLang="en-US" dirty="0"/>
              <a:t> 필요하다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09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20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20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046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ko-Kore-KR" altLang="en-US" dirty="0"/>
              <a:t>여기서의</a:t>
            </a:r>
            <a:r>
              <a:rPr kumimoji="1" lang="ko-KR" altLang="en-US" dirty="0"/>
              <a:t> 핵심은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AND, OR logic</a:t>
            </a:r>
            <a:r>
              <a:rPr kumimoji="1" lang="ko-KR" altLang="en-US" dirty="0"/>
              <a:t>을 활용함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78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ko-Kore-KR" altLang="en-US" dirty="0"/>
              <a:t>여기서의</a:t>
            </a:r>
            <a:r>
              <a:rPr kumimoji="1" lang="ko-KR" altLang="en-US" dirty="0"/>
              <a:t> 핵심은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AND, OR logic</a:t>
            </a:r>
            <a:r>
              <a:rPr kumimoji="1" lang="ko-KR" altLang="en-US" dirty="0"/>
              <a:t>을 활용함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54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 dirty="0"/>
              <a:t>Given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다시 생각해봐라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그리고 </a:t>
            </a:r>
            <a:r>
              <a:rPr kumimoji="1" lang="en-US" altLang="ko-KR" dirty="0"/>
              <a:t>level</a:t>
            </a:r>
            <a:r>
              <a:rPr kumimoji="1" lang="ko-KR" altLang="en-US" dirty="0"/>
              <a:t>이 안 맞는 것을 하나로 </a:t>
            </a:r>
            <a:r>
              <a:rPr kumimoji="1" lang="ko-KR" altLang="en-US" dirty="0" err="1"/>
              <a:t>묶지마라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그리고 </a:t>
            </a:r>
            <a:r>
              <a:rPr kumimoji="1" lang="en-US" altLang="ko-KR" dirty="0"/>
              <a:t>index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표현해서 수식으로 표현해봐라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각</a:t>
            </a:r>
            <a:r>
              <a:rPr kumimoji="1" lang="ko-KR" altLang="en-US" dirty="0"/>
              <a:t> 단계에서의 연결관계</a:t>
            </a:r>
            <a:r>
              <a:rPr kumimoji="1" lang="en-US" altLang="ko-KR" dirty="0"/>
              <a:t>. 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QFD</a:t>
            </a:r>
            <a:r>
              <a:rPr kumimoji="1" lang="ko-KR" altLang="en-US" dirty="0"/>
              <a:t>에서의</a:t>
            </a:r>
            <a:r>
              <a:rPr kumimoji="1" lang="en-US" altLang="ko-KR" dirty="0"/>
              <a:t>)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476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 err="1"/>
              <a:t>Nomenclauture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와 주어진 정보들을 수학적으로 표현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Matrix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최대한 </a:t>
            </a:r>
            <a:r>
              <a:rPr kumimoji="1" lang="ko-KR" altLang="en-US" dirty="0" err="1"/>
              <a:t>뺴려고</a:t>
            </a:r>
            <a:r>
              <a:rPr kumimoji="1" lang="ko-KR" altLang="en-US" dirty="0"/>
              <a:t> 하였으나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뒤의 수식에 대해서 꼭 필요로 되기도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값이 어떤 의미를 가지는지를 사전에 정의를 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99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여기서의 </a:t>
            </a:r>
            <a:r>
              <a:rPr kumimoji="1" lang="en-US" altLang="ko-KR" dirty="0"/>
              <a:t>option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DP</a:t>
            </a:r>
            <a:r>
              <a:rPr kumimoji="1" lang="ko-KR" altLang="en-US" dirty="0"/>
              <a:t>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들어줄 수 있는 최소한의 단위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(Axiomatic design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sub-FR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로 최소한 적으로 쪼개진 단위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06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여기서의 </a:t>
            </a:r>
            <a:r>
              <a:rPr kumimoji="1" lang="en-US" altLang="ko-KR" dirty="0"/>
              <a:t>option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DP</a:t>
            </a:r>
            <a:r>
              <a:rPr kumimoji="1" lang="ko-KR" altLang="en-US" dirty="0"/>
              <a:t>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들어줄 수 있는 최소한의 단위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(Axiomatic design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sub-FR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로 최소한 적으로 쪼개진 단위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97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여기서의 </a:t>
            </a:r>
            <a:r>
              <a:rPr kumimoji="1" lang="en-US" altLang="ko-KR" dirty="0"/>
              <a:t>option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DP</a:t>
            </a:r>
            <a:r>
              <a:rPr kumimoji="1" lang="ko-KR" altLang="en-US" dirty="0"/>
              <a:t>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들어줄 수 있는 최소한의 단위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(Axiomatic design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sub-FR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로 최소한 적으로 쪼개진 단위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2023. 4. 21.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388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2023. 4. 21.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054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2023. 4. 21.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5999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694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2023. 4. 21.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937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2023. 4. 21.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251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2023. 4. 21.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65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2023. 4. 21.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11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2023. 4. 21.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53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2023. 4. 21.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85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2023. 4. 21.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443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2023. 4. 21.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554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FAAC4-60E5-D642-96D7-4DAD80DE1B04}" type="datetimeFigureOut">
              <a:rPr kumimoji="1" lang="ko-Kore-KR" altLang="en-US" smtClean="0"/>
              <a:t>2023. 4. 21.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439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260.png"/><Relationship Id="rId18" Type="http://schemas.openxmlformats.org/officeDocument/2006/relationships/image" Target="../media/image46.png"/><Relationship Id="rId3" Type="http://schemas.openxmlformats.org/officeDocument/2006/relationships/image" Target="../media/image6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44.png"/><Relationship Id="rId15" Type="http://schemas.openxmlformats.org/officeDocument/2006/relationships/image" Target="../media/image280.png"/><Relationship Id="rId10" Type="http://schemas.openxmlformats.org/officeDocument/2006/relationships/image" Target="../media/image230.png"/><Relationship Id="rId4" Type="http://schemas.openxmlformats.org/officeDocument/2006/relationships/image" Target="../media/image43.png"/><Relationship Id="rId9" Type="http://schemas.openxmlformats.org/officeDocument/2006/relationships/image" Target="../media/image220.png"/><Relationship Id="rId14" Type="http://schemas.openxmlformats.org/officeDocument/2006/relationships/image" Target="../media/image2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260.png"/><Relationship Id="rId3" Type="http://schemas.openxmlformats.org/officeDocument/2006/relationships/image" Target="../media/image6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44.png"/><Relationship Id="rId15" Type="http://schemas.openxmlformats.org/officeDocument/2006/relationships/image" Target="../media/image280.png"/><Relationship Id="rId10" Type="http://schemas.openxmlformats.org/officeDocument/2006/relationships/image" Target="../media/image230.png"/><Relationship Id="rId4" Type="http://schemas.openxmlformats.org/officeDocument/2006/relationships/image" Target="../media/image43.png"/><Relationship Id="rId9" Type="http://schemas.openxmlformats.org/officeDocument/2006/relationships/image" Target="../media/image220.png"/><Relationship Id="rId14" Type="http://schemas.openxmlformats.org/officeDocument/2006/relationships/image" Target="../media/image2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260.png"/><Relationship Id="rId18" Type="http://schemas.openxmlformats.org/officeDocument/2006/relationships/image" Target="../media/image53.emf"/><Relationship Id="rId3" Type="http://schemas.openxmlformats.org/officeDocument/2006/relationships/image" Target="../media/image6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240.png"/><Relationship Id="rId5" Type="http://schemas.openxmlformats.org/officeDocument/2006/relationships/image" Target="../media/image44.png"/><Relationship Id="rId15" Type="http://schemas.openxmlformats.org/officeDocument/2006/relationships/image" Target="../media/image280.png"/><Relationship Id="rId10" Type="http://schemas.openxmlformats.org/officeDocument/2006/relationships/image" Target="../media/image230.png"/><Relationship Id="rId4" Type="http://schemas.openxmlformats.org/officeDocument/2006/relationships/image" Target="../media/image49.png"/><Relationship Id="rId9" Type="http://schemas.openxmlformats.org/officeDocument/2006/relationships/image" Target="../media/image220.png"/><Relationship Id="rId14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9" Type="http://schemas.openxmlformats.org/officeDocument/2006/relationships/image" Target="../media/image90.png"/><Relationship Id="rId21" Type="http://schemas.openxmlformats.org/officeDocument/2006/relationships/image" Target="../media/image72.png"/><Relationship Id="rId34" Type="http://schemas.openxmlformats.org/officeDocument/2006/relationships/image" Target="../media/image85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33" Type="http://schemas.openxmlformats.org/officeDocument/2006/relationships/image" Target="../media/image84.png"/><Relationship Id="rId38" Type="http://schemas.openxmlformats.org/officeDocument/2006/relationships/image" Target="../media/image8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8" Type="http://schemas.openxmlformats.org/officeDocument/2006/relationships/image" Target="../media/image59.png"/><Relationship Id="rId3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6.png"/><Relationship Id="rId3" Type="http://schemas.openxmlformats.org/officeDocument/2006/relationships/image" Target="../media/image103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53.emf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8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C19673-33EE-EF1E-7F71-4F5B0B5F944B}"/>
              </a:ext>
            </a:extLst>
          </p:cNvPr>
          <p:cNvSpPr txBox="1"/>
          <p:nvPr/>
        </p:nvSpPr>
        <p:spPr>
          <a:xfrm>
            <a:off x="834438" y="2210098"/>
            <a:ext cx="747512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3600" b="1" spc="-40" dirty="0">
                <a:latin typeface="+mn-ea"/>
              </a:rPr>
              <a:t>제품의</a:t>
            </a:r>
            <a:r>
              <a:rPr kumimoji="1" lang="ko-KR" altLang="en-US" sz="3600" b="1" spc="-40" dirty="0">
                <a:latin typeface="+mn-ea"/>
              </a:rPr>
              <a:t> 다중 요구사항을</a:t>
            </a:r>
            <a:r>
              <a:rPr kumimoji="1" lang="en-US" altLang="ko-KR" sz="3600" b="1" spc="-40" dirty="0">
                <a:latin typeface="+mn-ea"/>
              </a:rPr>
              <a:t> </a:t>
            </a:r>
            <a:r>
              <a:rPr kumimoji="1" lang="ko-KR" altLang="en-US" sz="3600" b="1" spc="-40" dirty="0">
                <a:latin typeface="+mn-ea"/>
              </a:rPr>
              <a:t>다루기 위한</a:t>
            </a:r>
            <a:endParaRPr kumimoji="1" lang="en-US" altLang="ko-KR" sz="3600" b="1" spc="-40" dirty="0">
              <a:latin typeface="+mn-ea"/>
            </a:endParaRPr>
          </a:p>
          <a:p>
            <a:pPr algn="ctr"/>
            <a:r>
              <a:rPr kumimoji="1" lang="ko-KR" altLang="en-US" sz="3600" b="1" spc="-40" dirty="0">
                <a:latin typeface="+mn-ea"/>
              </a:rPr>
              <a:t> 충돌해결 방법론 </a:t>
            </a:r>
            <a:endParaRPr kumimoji="1" lang="ko-Kore-KR" altLang="en-US" sz="3600" b="1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D7930-4F37-8E03-0CC2-EA119BDDCBD5}"/>
              </a:ext>
            </a:extLst>
          </p:cNvPr>
          <p:cNvSpPr txBox="1"/>
          <p:nvPr/>
        </p:nvSpPr>
        <p:spPr>
          <a:xfrm>
            <a:off x="3722728" y="4486811"/>
            <a:ext cx="169854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2</a:t>
            </a:r>
            <a:r>
              <a:rPr kumimoji="1" lang="en-US" altLang="ko-KR" sz="2400" spc="-40" dirty="0">
                <a:latin typeface="+mn-ea"/>
              </a:rPr>
              <a:t>3.04.24</a:t>
            </a:r>
            <a:r>
              <a:rPr kumimoji="1" lang="ko-KR" altLang="en-US" sz="2400" spc="-40" dirty="0">
                <a:latin typeface="+mn-ea"/>
              </a:rPr>
              <a:t> </a:t>
            </a:r>
            <a:r>
              <a:rPr kumimoji="1" lang="en-US" altLang="ko-KR" sz="2400" spc="-40" dirty="0">
                <a:latin typeface="+mn-ea"/>
              </a:rPr>
              <a:t>(</a:t>
            </a:r>
            <a:r>
              <a:rPr kumimoji="1" lang="ko-KR" altLang="en-US" sz="2400" spc="-40" dirty="0">
                <a:latin typeface="+mn-ea"/>
              </a:rPr>
              <a:t>월</a:t>
            </a:r>
            <a:r>
              <a:rPr kumimoji="1" lang="en-US" altLang="ko-KR" sz="2400" spc="-40" dirty="0">
                <a:latin typeface="+mn-ea"/>
              </a:rPr>
              <a:t>)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F0730-D724-CDDD-5F98-415820DAA149}"/>
              </a:ext>
            </a:extLst>
          </p:cNvPr>
          <p:cNvSpPr txBox="1"/>
          <p:nvPr/>
        </p:nvSpPr>
        <p:spPr>
          <a:xfrm>
            <a:off x="5287156" y="6115050"/>
            <a:ext cx="34131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&lt;</a:t>
            </a:r>
            <a:r>
              <a:rPr kumimoji="1" lang="ko-Kore-KR" altLang="en-US" sz="1600" spc="-40" dirty="0">
                <a:latin typeface="+mn-ea"/>
              </a:rPr>
              <a:t>서울대학교</a:t>
            </a:r>
            <a:r>
              <a:rPr kumimoji="1" lang="ko-KR" altLang="en-US" sz="1600" spc="-40" dirty="0">
                <a:latin typeface="+mn-ea"/>
              </a:rPr>
              <a:t> 제품서비스공학 연구실</a:t>
            </a:r>
            <a:r>
              <a:rPr kumimoji="1" lang="en-US" altLang="ko-KR" sz="1600" spc="-40" dirty="0">
                <a:latin typeface="+mn-ea"/>
              </a:rPr>
              <a:t>&gt;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61632-DE88-B7DC-5E01-4C6AC3F35E2B}"/>
              </a:ext>
            </a:extLst>
          </p:cNvPr>
          <p:cNvSpPr txBox="1"/>
          <p:nvPr/>
        </p:nvSpPr>
        <p:spPr>
          <a:xfrm>
            <a:off x="6532048" y="5331708"/>
            <a:ext cx="92333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ore-KR" altLang="en-US" sz="2000" spc="-40" dirty="0">
                <a:latin typeface="+mn-ea"/>
              </a:rPr>
              <a:t>유</a:t>
            </a:r>
            <a:r>
              <a:rPr kumimoji="1" lang="ko-KR" altLang="en-US" sz="2000" spc="-40" dirty="0">
                <a:latin typeface="+mn-ea"/>
              </a:rPr>
              <a:t> </a:t>
            </a:r>
            <a:r>
              <a:rPr kumimoji="1" lang="ko-Kore-KR" altLang="en-US" sz="2000" spc="-40" dirty="0">
                <a:latin typeface="+mn-ea"/>
              </a:rPr>
              <a:t>재</a:t>
            </a:r>
            <a:r>
              <a:rPr kumimoji="1" lang="ko-KR" altLang="en-US" sz="2000" spc="-40" dirty="0">
                <a:latin typeface="+mn-ea"/>
              </a:rPr>
              <a:t> </a:t>
            </a:r>
            <a:r>
              <a:rPr kumimoji="1" lang="ko-Kore-KR" altLang="en-US" sz="2000" spc="-40" dirty="0">
                <a:latin typeface="+mn-ea"/>
              </a:rPr>
              <a:t>상</a:t>
            </a:r>
            <a:endParaRPr kumimoji="1" lang="en-US" altLang="ko-Kore-KR" sz="2000" spc="-40" dirty="0">
              <a:latin typeface="+mn-ea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B07C84B-FDEA-31AE-BBDD-A6B6CD384CA4}"/>
              </a:ext>
            </a:extLst>
          </p:cNvPr>
          <p:cNvCxnSpPr>
            <a:cxnSpLocks/>
          </p:cNvCxnSpPr>
          <p:nvPr/>
        </p:nvCxnSpPr>
        <p:spPr>
          <a:xfrm>
            <a:off x="157163" y="3597235"/>
            <a:ext cx="8986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32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>
            <a:extLst>
              <a:ext uri="{FF2B5EF4-FFF2-40B4-BE49-F238E27FC236}">
                <a16:creationId xmlns:a16="http://schemas.microsoft.com/office/drawing/2014/main" id="{45322421-2BF2-88B0-009B-06AB37E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17" y="-1807984"/>
            <a:ext cx="3846342" cy="1298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22EE0E-3011-F4F0-95C6-90755ED2B00B}"/>
              </a:ext>
            </a:extLst>
          </p:cNvPr>
          <p:cNvSpPr txBox="1"/>
          <p:nvPr/>
        </p:nvSpPr>
        <p:spPr>
          <a:xfrm>
            <a:off x="183951" y="79400"/>
            <a:ext cx="80083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Direct conflict) </a:t>
            </a:r>
            <a:r>
              <a:rPr kumimoji="1" lang="en-US" altLang="ko-Kore-KR" sz="2000" spc="-40" dirty="0">
                <a:latin typeface="+mn-ea"/>
              </a:rPr>
              <a:t>conflict resolution at </a:t>
            </a:r>
            <a:r>
              <a:rPr kumimoji="1" lang="en-US" altLang="ko-KR" sz="2000" spc="-40" dirty="0">
                <a:latin typeface="+mn-ea"/>
              </a:rPr>
              <a:t>FR-DP</a:t>
            </a:r>
            <a:r>
              <a:rPr kumimoji="1" lang="en-US" altLang="ko-Kore-KR" sz="2000" spc="-40" dirty="0">
                <a:latin typeface="+mn-ea"/>
              </a:rPr>
              <a:t> level (Choose initiating DPs)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8BEA3F-FB09-DC81-B2CF-544DE5485910}"/>
              </a:ext>
            </a:extLst>
          </p:cNvPr>
          <p:cNvSpPr txBox="1"/>
          <p:nvPr/>
        </p:nvSpPr>
        <p:spPr>
          <a:xfrm>
            <a:off x="741999" y="647026"/>
            <a:ext cx="26384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b="1" spc="-40" dirty="0">
                <a:latin typeface="+mn-ea"/>
              </a:rPr>
              <a:t>FR-DP conflict resolution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A958D0-F91F-E064-F8F5-00C53D9DE75E}"/>
                  </a:ext>
                </a:extLst>
              </p:cNvPr>
              <p:cNvSpPr txBox="1"/>
              <p:nvPr/>
            </p:nvSpPr>
            <p:spPr>
              <a:xfrm>
                <a:off x="770379" y="5015004"/>
                <a:ext cx="2727798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𝑂𝑝𝑡𝑗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400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𝑂𝑝𝑡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𝑂𝐷𝑗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A958D0-F91F-E064-F8F5-00C53D9D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79" y="5015004"/>
                <a:ext cx="2727798" cy="612540"/>
              </a:xfrm>
              <a:prstGeom prst="rect">
                <a:avLst/>
              </a:prstGeom>
              <a:blipFill>
                <a:blip r:embed="rId4"/>
                <a:stretch>
                  <a:fillRect l="-21759" t="-116327" b="-17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F2ECC3-100C-896A-B0B4-86938FD0CF62}"/>
                  </a:ext>
                </a:extLst>
              </p:cNvPr>
              <p:cNvSpPr txBox="1"/>
              <p:nvPr/>
            </p:nvSpPr>
            <p:spPr>
              <a:xfrm>
                <a:off x="851737" y="2900416"/>
                <a:ext cx="1388522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𝑃𝐹𝑂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ko-KR" altLang="en-US" sz="1400"/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en-US" sz="1400" spc="-40" dirty="0">
                              <a:latin typeface="+mn-ea"/>
                            </a:rPr>
                            <m:t> 0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F2ECC3-100C-896A-B0B4-86938FD0C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7" y="2900416"/>
                <a:ext cx="1388522" cy="612540"/>
              </a:xfrm>
              <a:prstGeom prst="rect">
                <a:avLst/>
              </a:prstGeom>
              <a:blipFill>
                <a:blip r:embed="rId5"/>
                <a:stretch>
                  <a:fillRect l="-47273" t="-114286" r="-1818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359498-B647-FD3E-DA25-23780C639FF3}"/>
                  </a:ext>
                </a:extLst>
              </p:cNvPr>
              <p:cNvSpPr txBox="1"/>
              <p:nvPr/>
            </p:nvSpPr>
            <p:spPr>
              <a:xfrm>
                <a:off x="851737" y="3557718"/>
                <a:ext cx="820289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m:rPr>
                              <m:nor/>
                            </m:rPr>
                            <a:rPr kumimoji="1" lang="en-US" altLang="en-US" sz="1400" spc="-40" dirty="0">
                              <a:latin typeface="+mn-e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1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359498-B647-FD3E-DA25-23780C63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7" y="3557718"/>
                <a:ext cx="820289" cy="612540"/>
              </a:xfrm>
              <a:prstGeom prst="rect">
                <a:avLst/>
              </a:prstGeom>
              <a:blipFill>
                <a:blip r:embed="rId6"/>
                <a:stretch>
                  <a:fillRect l="-80000" t="-116327" r="-4615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B6F5A4FC-7B5A-499C-7024-F37BA19DE840}"/>
              </a:ext>
            </a:extLst>
          </p:cNvPr>
          <p:cNvSpPr txBox="1"/>
          <p:nvPr/>
        </p:nvSpPr>
        <p:spPr>
          <a:xfrm>
            <a:off x="3877039" y="3027224"/>
            <a:ext cx="3259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(1)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24C2E-EACD-13ED-5322-C9CFD9494991}"/>
              </a:ext>
            </a:extLst>
          </p:cNvPr>
          <p:cNvSpPr txBox="1"/>
          <p:nvPr/>
        </p:nvSpPr>
        <p:spPr>
          <a:xfrm>
            <a:off x="3903151" y="3624787"/>
            <a:ext cx="2998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E8D64C-2FE7-AA5B-17CB-DF58A896E21D}"/>
                  </a:ext>
                </a:extLst>
              </p:cNvPr>
              <p:cNvSpPr txBox="1"/>
              <p:nvPr/>
            </p:nvSpPr>
            <p:spPr>
              <a:xfrm>
                <a:off x="305726" y="3019357"/>
                <a:ext cx="3024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E8D64C-2FE7-AA5B-17CB-DF58A896E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26" y="3019357"/>
                <a:ext cx="302454" cy="215444"/>
              </a:xfrm>
              <a:prstGeom prst="rect">
                <a:avLst/>
              </a:prstGeom>
              <a:blipFill>
                <a:blip r:embed="rId7"/>
                <a:stretch>
                  <a:fillRect l="-8333" b="-55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60A7BE-B545-FB65-9C11-CC9D373D697E}"/>
                  </a:ext>
                </a:extLst>
              </p:cNvPr>
              <p:cNvSpPr txBox="1"/>
              <p:nvPr/>
            </p:nvSpPr>
            <p:spPr>
              <a:xfrm>
                <a:off x="795939" y="4424889"/>
                <a:ext cx="2633670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𝑃𝐹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400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𝑃𝐹</m:t>
                              </m:r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  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spc="-40" dirty="0">
                                  <a:latin typeface="+mn-ea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60A7BE-B545-FB65-9C11-CC9D373D6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39" y="4424889"/>
                <a:ext cx="2633670" cy="588174"/>
              </a:xfrm>
              <a:prstGeom prst="rect">
                <a:avLst/>
              </a:prstGeom>
              <a:blipFill>
                <a:blip r:embed="rId8"/>
                <a:stretch>
                  <a:fillRect l="-23445" t="-119149" r="-478" b="-1851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941BA5-8887-8116-87DA-BD7A9E170FC5}"/>
                  </a:ext>
                </a:extLst>
              </p:cNvPr>
              <p:cNvSpPr txBox="1"/>
              <p:nvPr/>
            </p:nvSpPr>
            <p:spPr>
              <a:xfrm>
                <a:off x="262268" y="1223580"/>
                <a:ext cx="4064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𝑓𝑖𝑛𝑑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941BA5-8887-8116-87DA-BD7A9E170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8" y="1223580"/>
                <a:ext cx="406458" cy="215444"/>
              </a:xfrm>
              <a:prstGeom prst="rect">
                <a:avLst/>
              </a:prstGeom>
              <a:blipFill>
                <a:blip r:embed="rId9"/>
                <a:stretch>
                  <a:fillRect l="-12121" r="-12121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EF894A-BEF7-7E5C-4B93-210F148620FD}"/>
                  </a:ext>
                </a:extLst>
              </p:cNvPr>
              <p:cNvSpPr txBox="1"/>
              <p:nvPr/>
            </p:nvSpPr>
            <p:spPr>
              <a:xfrm>
                <a:off x="886737" y="1224825"/>
                <a:ext cx="24182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400" b="1" i="1" spc="-4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400" b="0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=[1,0,−1,…,−1]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EF894A-BEF7-7E5C-4B93-210F1486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37" y="1224825"/>
                <a:ext cx="2418291" cy="215444"/>
              </a:xfrm>
              <a:prstGeom prst="rect">
                <a:avLst/>
              </a:prstGeom>
              <a:blipFill>
                <a:blip r:embed="rId10"/>
                <a:stretch>
                  <a:fillRect l="-521" r="-1563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25D0A4-B384-FC8F-A41A-33A9CD936C61}"/>
                  </a:ext>
                </a:extLst>
              </p:cNvPr>
              <p:cNvSpPr txBox="1"/>
              <p:nvPr/>
            </p:nvSpPr>
            <p:spPr>
              <a:xfrm>
                <a:off x="969745" y="1722212"/>
                <a:ext cx="5632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25D0A4-B384-FC8F-A41A-33A9CD93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45" y="1722212"/>
                <a:ext cx="563231" cy="215444"/>
              </a:xfrm>
              <a:prstGeom prst="rect">
                <a:avLst/>
              </a:prstGeom>
              <a:blipFill>
                <a:blip r:embed="rId11"/>
                <a:stretch>
                  <a:fillRect l="-6667" t="-5556" r="-11111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B26B66-EBA3-6D44-47B3-811825A8CF63}"/>
                  </a:ext>
                </a:extLst>
              </p:cNvPr>
              <p:cNvSpPr txBox="1"/>
              <p:nvPr/>
            </p:nvSpPr>
            <p:spPr>
              <a:xfrm>
                <a:off x="1510642" y="1505949"/>
                <a:ext cx="1584986" cy="610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𝑂𝑝𝑡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𝑘𝑝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B26B66-EBA3-6D44-47B3-811825A8C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642" y="1505949"/>
                <a:ext cx="1584986" cy="610167"/>
              </a:xfrm>
              <a:prstGeom prst="rect">
                <a:avLst/>
              </a:prstGeom>
              <a:blipFill>
                <a:blip r:embed="rId12"/>
                <a:stretch>
                  <a:fillRect l="-21600" t="-110204" r="-3200" b="-17755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7983EF-9B63-C19F-9896-EB9A8443A869}"/>
                  </a:ext>
                </a:extLst>
              </p:cNvPr>
              <p:cNvSpPr txBox="1"/>
              <p:nvPr/>
            </p:nvSpPr>
            <p:spPr>
              <a:xfrm>
                <a:off x="262268" y="1731591"/>
                <a:ext cx="532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7983EF-9B63-C19F-9896-EB9A8443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8" y="1731591"/>
                <a:ext cx="532646" cy="215444"/>
              </a:xfrm>
              <a:prstGeom prst="rect">
                <a:avLst/>
              </a:prstGeom>
              <a:blipFill>
                <a:blip r:embed="rId13"/>
                <a:stretch>
                  <a:fillRect l="-6977" r="-6977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7C7053-6621-2C9B-2A55-5421DB2AC299}"/>
                  </a:ext>
                </a:extLst>
              </p:cNvPr>
              <p:cNvSpPr txBox="1"/>
              <p:nvPr/>
            </p:nvSpPr>
            <p:spPr>
              <a:xfrm>
                <a:off x="932941" y="2349029"/>
                <a:ext cx="5910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𝑂𝑝𝑡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7C7053-6621-2C9B-2A55-5421DB2AC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41" y="2349029"/>
                <a:ext cx="591059" cy="215444"/>
              </a:xfrm>
              <a:prstGeom prst="rect">
                <a:avLst/>
              </a:prstGeom>
              <a:blipFill>
                <a:blip r:embed="rId14"/>
                <a:stretch>
                  <a:fillRect l="-8333" r="-8333" b="-368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1A8C05-4681-1940-6F5C-54115FE66FF7}"/>
                  </a:ext>
                </a:extLst>
              </p:cNvPr>
              <p:cNvSpPr txBox="1"/>
              <p:nvPr/>
            </p:nvSpPr>
            <p:spPr>
              <a:xfrm>
                <a:off x="1532976" y="2162222"/>
                <a:ext cx="1490536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1A8C05-4681-1940-6F5C-54115FE66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976" y="2162222"/>
                <a:ext cx="1490536" cy="612540"/>
              </a:xfrm>
              <a:prstGeom prst="rect">
                <a:avLst/>
              </a:prstGeom>
              <a:blipFill>
                <a:blip r:embed="rId15"/>
                <a:stretch>
                  <a:fillRect l="-21849" t="-114286" r="-2521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BC583CAC-B7FD-1D1F-E4B8-2EBEE5A5F873}"/>
              </a:ext>
            </a:extLst>
          </p:cNvPr>
          <p:cNvSpPr txBox="1"/>
          <p:nvPr/>
        </p:nvSpPr>
        <p:spPr>
          <a:xfrm>
            <a:off x="3847354" y="4623546"/>
            <a:ext cx="325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(3)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E5E776-C913-3A8E-7718-3CB03C77B227}"/>
              </a:ext>
            </a:extLst>
          </p:cNvPr>
          <p:cNvSpPr txBox="1"/>
          <p:nvPr/>
        </p:nvSpPr>
        <p:spPr>
          <a:xfrm>
            <a:off x="3847354" y="5251406"/>
            <a:ext cx="325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199F0A-2CA1-3DD0-3A3A-0F66CA935873}"/>
                  </a:ext>
                </a:extLst>
              </p:cNvPr>
              <p:cNvSpPr txBox="1"/>
              <p:nvPr/>
            </p:nvSpPr>
            <p:spPr>
              <a:xfrm>
                <a:off x="2156613" y="3741177"/>
                <a:ext cx="7483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m:rPr>
                          <m:nor/>
                        </m:rPr>
                        <a:rPr kumimoji="1" lang="en-US" altLang="ko-Kore-KR" sz="1400" b="0" i="0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ore-KR" altLang="en-US" sz="1400"/>
                        <m:t>∈</m:t>
                      </m:r>
                      <m:r>
                        <a:rPr lang="en-US" altLang="ko-Kore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sz="1400" b="0" i="1" spc="-4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199F0A-2CA1-3DD0-3A3A-0F66CA935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13" y="3741177"/>
                <a:ext cx="748346" cy="215444"/>
              </a:xfrm>
              <a:prstGeom prst="rect">
                <a:avLst/>
              </a:prstGeom>
              <a:blipFill>
                <a:blip r:embed="rId16"/>
                <a:stretch>
                  <a:fillRect l="-1667" t="-5556" r="-6667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그룹 83">
            <a:extLst>
              <a:ext uri="{FF2B5EF4-FFF2-40B4-BE49-F238E27FC236}">
                <a16:creationId xmlns:a16="http://schemas.microsoft.com/office/drawing/2014/main" id="{66EC5599-5D34-D013-5848-C4A93C78B067}"/>
              </a:ext>
            </a:extLst>
          </p:cNvPr>
          <p:cNvGrpSpPr/>
          <p:nvPr/>
        </p:nvGrpSpPr>
        <p:grpSpPr>
          <a:xfrm>
            <a:off x="-4689026" y="5438301"/>
            <a:ext cx="3189680" cy="1369815"/>
            <a:chOff x="1062737" y="3414606"/>
            <a:chExt cx="3189680" cy="1369815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0B0B5DE-21CE-E0B0-B408-EFDFCCDE5ABA}"/>
                </a:ext>
              </a:extLst>
            </p:cNvPr>
            <p:cNvGrpSpPr/>
            <p:nvPr/>
          </p:nvGrpSpPr>
          <p:grpSpPr>
            <a:xfrm>
              <a:off x="1062737" y="3414606"/>
              <a:ext cx="3189680" cy="1369815"/>
              <a:chOff x="847266" y="3414606"/>
              <a:chExt cx="3189680" cy="1369815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4EBDB6A6-25C4-9F95-BB58-1BE51BABB8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b="72937"/>
              <a:stretch/>
            </p:blipFill>
            <p:spPr>
              <a:xfrm>
                <a:off x="1198887" y="3595477"/>
                <a:ext cx="2511254" cy="96794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00362C0-4C6F-6E84-A310-8CD71438B41D}"/>
                  </a:ext>
                </a:extLst>
              </p:cNvPr>
              <p:cNvSpPr txBox="1"/>
              <p:nvPr/>
            </p:nvSpPr>
            <p:spPr>
              <a:xfrm>
                <a:off x="3442553" y="3981257"/>
                <a:ext cx="594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output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cxnSp>
            <p:nvCxnSpPr>
              <p:cNvPr id="89" name="꺾인 연결선[E] 147">
                <a:extLst>
                  <a:ext uri="{FF2B5EF4-FFF2-40B4-BE49-F238E27FC236}">
                    <a16:creationId xmlns:a16="http://schemas.microsoft.com/office/drawing/2014/main" id="{316E37CB-8867-7AD4-63CB-283BB5EFA88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310685" y="4347243"/>
                <a:ext cx="835130" cy="359552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꺾인 연결선[E] 148">
                <a:extLst>
                  <a:ext uri="{FF2B5EF4-FFF2-40B4-BE49-F238E27FC236}">
                    <a16:creationId xmlns:a16="http://schemas.microsoft.com/office/drawing/2014/main" id="{C9F144BA-0ACA-AEC3-E5DF-35D6F5CDF78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09325" y="3515616"/>
                <a:ext cx="859853" cy="383816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[R] 149">
                <a:extLst>
                  <a:ext uri="{FF2B5EF4-FFF2-40B4-BE49-F238E27FC236}">
                    <a16:creationId xmlns:a16="http://schemas.microsoft.com/office/drawing/2014/main" id="{AC27D138-19FE-D9AC-5CCB-561871A1C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0685" y="4121434"/>
                <a:ext cx="90015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5CA3525-5FA5-8188-1409-9D95785CE95D}"/>
                  </a:ext>
                </a:extLst>
              </p:cNvPr>
              <p:cNvSpPr txBox="1"/>
              <p:nvPr/>
            </p:nvSpPr>
            <p:spPr>
              <a:xfrm>
                <a:off x="852076" y="3414606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1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217496-3DAA-4CFD-739D-F8E0522467D9}"/>
                  </a:ext>
                </a:extLst>
              </p:cNvPr>
              <p:cNvSpPr txBox="1"/>
              <p:nvPr/>
            </p:nvSpPr>
            <p:spPr>
              <a:xfrm>
                <a:off x="852075" y="4001770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2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4816C8D-1D02-32FB-4A80-BBD8DBE0E426}"/>
                  </a:ext>
                </a:extLst>
              </p:cNvPr>
              <p:cNvSpPr txBox="1"/>
              <p:nvPr/>
            </p:nvSpPr>
            <p:spPr>
              <a:xfrm>
                <a:off x="852075" y="4538200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n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9DC5763-3F0A-4E29-5232-C2613123DC92}"/>
                  </a:ext>
                </a:extLst>
              </p:cNvPr>
              <p:cNvSpPr txBox="1"/>
              <p:nvPr/>
            </p:nvSpPr>
            <p:spPr>
              <a:xfrm>
                <a:off x="847266" y="4255056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en-US" sz="1600" spc="-40" dirty="0">
                    <a:latin typeface="+mn-ea"/>
                  </a:rPr>
                  <a:t>…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</p:grpSp>
        <p:cxnSp>
          <p:nvCxnSpPr>
            <p:cNvPr id="86" name="직선 연결선[R] 144">
              <a:extLst>
                <a:ext uri="{FF2B5EF4-FFF2-40B4-BE49-F238E27FC236}">
                  <a16:creationId xmlns:a16="http://schemas.microsoft.com/office/drawing/2014/main" id="{C00CEF18-EF45-C5FE-CD95-707402CB7B22}"/>
                </a:ext>
              </a:extLst>
            </p:cNvPr>
            <p:cNvCxnSpPr>
              <a:cxnSpLocks/>
            </p:cNvCxnSpPr>
            <p:nvPr/>
          </p:nvCxnSpPr>
          <p:spPr>
            <a:xfrm>
              <a:off x="3102347" y="4121434"/>
              <a:ext cx="45181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173AC8A-EEDB-CAC8-931F-338F62FA568D}"/>
              </a:ext>
            </a:extLst>
          </p:cNvPr>
          <p:cNvSpPr/>
          <p:nvPr/>
        </p:nvSpPr>
        <p:spPr>
          <a:xfrm>
            <a:off x="-5143498" y="5015004"/>
            <a:ext cx="3924226" cy="199139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8BA98F-017E-0431-C949-B06AABD542DE}"/>
              </a:ext>
            </a:extLst>
          </p:cNvPr>
          <p:cNvSpPr txBox="1"/>
          <p:nvPr/>
        </p:nvSpPr>
        <p:spPr>
          <a:xfrm>
            <a:off x="-4969567" y="5049057"/>
            <a:ext cx="15749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(3, 4) OR gate logic</a:t>
            </a:r>
            <a:endParaRPr kumimoji="1" lang="ko-Kore-KR" altLang="en-US" sz="1400" b="1" spc="-4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8FDB5E-BE2B-7DCD-B4EF-CE9FAC2C277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36084" y="1596304"/>
            <a:ext cx="3692826" cy="2497307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F675B9D-5E2C-E3E2-B3E0-894C523A2247}"/>
              </a:ext>
            </a:extLst>
          </p:cNvPr>
          <p:cNvSpPr/>
          <p:nvPr/>
        </p:nvSpPr>
        <p:spPr>
          <a:xfrm>
            <a:off x="770379" y="2782171"/>
            <a:ext cx="3528448" cy="1464258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C027276-3C7E-6FFA-4611-DF9AF1369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471780"/>
              </p:ext>
            </p:extLst>
          </p:nvPr>
        </p:nvGraphicFramePr>
        <p:xfrm>
          <a:off x="5128583" y="4479407"/>
          <a:ext cx="3700327" cy="1145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590">
                  <a:extLst>
                    <a:ext uri="{9D8B030D-6E8A-4147-A177-3AD203B41FA5}">
                      <a16:colId xmlns:a16="http://schemas.microsoft.com/office/drawing/2014/main" val="2900468478"/>
                    </a:ext>
                  </a:extLst>
                </a:gridCol>
                <a:gridCol w="594602">
                  <a:extLst>
                    <a:ext uri="{9D8B030D-6E8A-4147-A177-3AD203B41FA5}">
                      <a16:colId xmlns:a16="http://schemas.microsoft.com/office/drawing/2014/main" val="828380111"/>
                    </a:ext>
                  </a:extLst>
                </a:gridCol>
                <a:gridCol w="594602">
                  <a:extLst>
                    <a:ext uri="{9D8B030D-6E8A-4147-A177-3AD203B41FA5}">
                      <a16:colId xmlns:a16="http://schemas.microsoft.com/office/drawing/2014/main" val="2151399811"/>
                    </a:ext>
                  </a:extLst>
                </a:gridCol>
                <a:gridCol w="594602">
                  <a:extLst>
                    <a:ext uri="{9D8B030D-6E8A-4147-A177-3AD203B41FA5}">
                      <a16:colId xmlns:a16="http://schemas.microsoft.com/office/drawing/2014/main" val="3884190340"/>
                    </a:ext>
                  </a:extLst>
                </a:gridCol>
                <a:gridCol w="594602">
                  <a:extLst>
                    <a:ext uri="{9D8B030D-6E8A-4147-A177-3AD203B41FA5}">
                      <a16:colId xmlns:a16="http://schemas.microsoft.com/office/drawing/2014/main" val="2107522882"/>
                    </a:ext>
                  </a:extLst>
                </a:gridCol>
                <a:gridCol w="234680">
                  <a:extLst>
                    <a:ext uri="{9D8B030D-6E8A-4147-A177-3AD203B41FA5}">
                      <a16:colId xmlns:a16="http://schemas.microsoft.com/office/drawing/2014/main" val="1362985533"/>
                    </a:ext>
                  </a:extLst>
                </a:gridCol>
                <a:gridCol w="661649">
                  <a:extLst>
                    <a:ext uri="{9D8B030D-6E8A-4147-A177-3AD203B41FA5}">
                      <a16:colId xmlns:a16="http://schemas.microsoft.com/office/drawing/2014/main" val="768882184"/>
                    </a:ext>
                  </a:extLst>
                </a:gridCol>
              </a:tblGrid>
              <a:tr h="1681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Option 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418" marR="72418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Option 2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 marL="72418" marR="72418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Option 3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 marL="72418" marR="72418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Option 4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 marL="72418" marR="72418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 marL="72058" marR="72058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Option m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58" marR="72058" marT="0" marB="0" anchor="ctr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944864"/>
                  </a:ext>
                </a:extLst>
              </a:tr>
              <a:tr h="16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FR 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extLst>
                  <a:ext uri="{0D108BD9-81ED-4DB2-BD59-A6C34878D82A}">
                    <a16:rowId xmlns:a16="http://schemas.microsoft.com/office/drawing/2014/main" val="2752470036"/>
                  </a:ext>
                </a:extLst>
              </a:tr>
              <a:tr h="16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FR 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extLst>
                  <a:ext uri="{0D108BD9-81ED-4DB2-BD59-A6C34878D82A}">
                    <a16:rowId xmlns:a16="http://schemas.microsoft.com/office/drawing/2014/main" val="3602286413"/>
                  </a:ext>
                </a:extLst>
              </a:tr>
              <a:tr h="16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FR 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extLst>
                  <a:ext uri="{0D108BD9-81ED-4DB2-BD59-A6C34878D82A}">
                    <a16:rowId xmlns:a16="http://schemas.microsoft.com/office/drawing/2014/main" val="3434823985"/>
                  </a:ext>
                </a:extLst>
              </a:tr>
              <a:tr h="16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extLst>
                  <a:ext uri="{0D108BD9-81ED-4DB2-BD59-A6C34878D82A}">
                    <a16:rowId xmlns:a16="http://schemas.microsoft.com/office/drawing/2014/main" val="2746541922"/>
                  </a:ext>
                </a:extLst>
              </a:tr>
              <a:tr h="16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FR 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extLst>
                  <a:ext uri="{0D108BD9-81ED-4DB2-BD59-A6C34878D82A}">
                    <a16:rowId xmlns:a16="http://schemas.microsoft.com/office/drawing/2014/main" val="29511089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E62ED4F-4E78-B93D-AC67-230F79D82813}"/>
              </a:ext>
            </a:extLst>
          </p:cNvPr>
          <p:cNvSpPr txBox="1"/>
          <p:nvPr/>
        </p:nvSpPr>
        <p:spPr>
          <a:xfrm>
            <a:off x="5182247" y="5706183"/>
            <a:ext cx="29935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(PFO)</a:t>
            </a:r>
            <a:r>
              <a:rPr kumimoji="1" lang="en-US" altLang="ko-Kore-KR" sz="1600" spc="-40" dirty="0">
                <a:latin typeface="+mn-ea"/>
              </a:rPr>
              <a:t>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Possible</a:t>
            </a:r>
            <a:r>
              <a:rPr kumimoji="1" lang="en-US" altLang="ko-Kore-KR" sz="1600" spc="-40" dirty="0">
                <a:latin typeface="+mn-ea"/>
              </a:rPr>
              <a:t> </a:t>
            </a:r>
            <a:r>
              <a:rPr kumimoji="1" lang="en-US" altLang="ko-Kore-KR" sz="1600" i="1" spc="-40" dirty="0">
                <a:latin typeface="+mn-ea"/>
              </a:rPr>
              <a:t>FR-Option</a:t>
            </a:r>
            <a:r>
              <a:rPr kumimoji="1" lang="en-US" altLang="ko-Kore-KR" sz="1600" spc="-40" dirty="0">
                <a:latin typeface="+mn-ea"/>
              </a:rPr>
              <a:t> relation</a:t>
            </a:r>
            <a:endParaRPr kumimoji="1" lang="ko-Kore-KR" altLang="en-US" sz="16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468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>
            <a:extLst>
              <a:ext uri="{FF2B5EF4-FFF2-40B4-BE49-F238E27FC236}">
                <a16:creationId xmlns:a16="http://schemas.microsoft.com/office/drawing/2014/main" id="{45322421-2BF2-88B0-009B-06AB37E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17" y="-1807984"/>
            <a:ext cx="3846342" cy="1298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22EE0E-3011-F4F0-95C6-90755ED2B00B}"/>
              </a:ext>
            </a:extLst>
          </p:cNvPr>
          <p:cNvSpPr txBox="1"/>
          <p:nvPr/>
        </p:nvSpPr>
        <p:spPr>
          <a:xfrm>
            <a:off x="183951" y="79400"/>
            <a:ext cx="80083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Direct conflict) </a:t>
            </a:r>
            <a:r>
              <a:rPr kumimoji="1" lang="en-US" altLang="ko-Kore-KR" sz="2000" spc="-40" dirty="0">
                <a:latin typeface="+mn-ea"/>
              </a:rPr>
              <a:t>conflict resolution at </a:t>
            </a:r>
            <a:r>
              <a:rPr kumimoji="1" lang="en-US" altLang="ko-KR" sz="2000" spc="-40" dirty="0">
                <a:latin typeface="+mn-ea"/>
              </a:rPr>
              <a:t>FR-DP</a:t>
            </a:r>
            <a:r>
              <a:rPr kumimoji="1" lang="en-US" altLang="ko-Kore-KR" sz="2000" spc="-40" dirty="0">
                <a:latin typeface="+mn-ea"/>
              </a:rPr>
              <a:t> level (Choose initiating DPs)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8BEA3F-FB09-DC81-B2CF-544DE5485910}"/>
              </a:ext>
            </a:extLst>
          </p:cNvPr>
          <p:cNvSpPr txBox="1"/>
          <p:nvPr/>
        </p:nvSpPr>
        <p:spPr>
          <a:xfrm>
            <a:off x="741999" y="647026"/>
            <a:ext cx="26384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b="1" spc="-40" dirty="0">
                <a:latin typeface="+mn-ea"/>
              </a:rPr>
              <a:t>FR-DP conflict resolution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A958D0-F91F-E064-F8F5-00C53D9DE75E}"/>
                  </a:ext>
                </a:extLst>
              </p:cNvPr>
              <p:cNvSpPr txBox="1"/>
              <p:nvPr/>
            </p:nvSpPr>
            <p:spPr>
              <a:xfrm>
                <a:off x="770379" y="5015004"/>
                <a:ext cx="2727798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𝑂𝑝𝑡𝑗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400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𝑂𝑝𝑡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𝑂𝐷𝑗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A958D0-F91F-E064-F8F5-00C53D9D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79" y="5015004"/>
                <a:ext cx="2727798" cy="612540"/>
              </a:xfrm>
              <a:prstGeom prst="rect">
                <a:avLst/>
              </a:prstGeom>
              <a:blipFill>
                <a:blip r:embed="rId4"/>
                <a:stretch>
                  <a:fillRect l="-21759" t="-116327" b="-17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F2ECC3-100C-896A-B0B4-86938FD0CF62}"/>
                  </a:ext>
                </a:extLst>
              </p:cNvPr>
              <p:cNvSpPr txBox="1"/>
              <p:nvPr/>
            </p:nvSpPr>
            <p:spPr>
              <a:xfrm>
                <a:off x="851737" y="2900416"/>
                <a:ext cx="1388522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𝑃𝐹𝑂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ko-KR" altLang="en-US" sz="1400"/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en-US" sz="1400" spc="-40" dirty="0">
                              <a:latin typeface="+mn-ea"/>
                            </a:rPr>
                            <m:t> 0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F2ECC3-100C-896A-B0B4-86938FD0C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7" y="2900416"/>
                <a:ext cx="1388522" cy="612540"/>
              </a:xfrm>
              <a:prstGeom prst="rect">
                <a:avLst/>
              </a:prstGeom>
              <a:blipFill>
                <a:blip r:embed="rId5"/>
                <a:stretch>
                  <a:fillRect l="-47273" t="-114286" r="-1818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359498-B647-FD3E-DA25-23780C639FF3}"/>
                  </a:ext>
                </a:extLst>
              </p:cNvPr>
              <p:cNvSpPr txBox="1"/>
              <p:nvPr/>
            </p:nvSpPr>
            <p:spPr>
              <a:xfrm>
                <a:off x="851737" y="3557718"/>
                <a:ext cx="820289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m:rPr>
                              <m:nor/>
                            </m:rPr>
                            <a:rPr kumimoji="1" lang="en-US" altLang="en-US" sz="1400" spc="-40" dirty="0">
                              <a:latin typeface="+mn-e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1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359498-B647-FD3E-DA25-23780C63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7" y="3557718"/>
                <a:ext cx="820289" cy="612540"/>
              </a:xfrm>
              <a:prstGeom prst="rect">
                <a:avLst/>
              </a:prstGeom>
              <a:blipFill>
                <a:blip r:embed="rId6"/>
                <a:stretch>
                  <a:fillRect l="-80000" t="-116327" r="-4615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B6F5A4FC-7B5A-499C-7024-F37BA19DE840}"/>
              </a:ext>
            </a:extLst>
          </p:cNvPr>
          <p:cNvSpPr txBox="1"/>
          <p:nvPr/>
        </p:nvSpPr>
        <p:spPr>
          <a:xfrm>
            <a:off x="3877039" y="3027224"/>
            <a:ext cx="3259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(1)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24C2E-EACD-13ED-5322-C9CFD9494991}"/>
              </a:ext>
            </a:extLst>
          </p:cNvPr>
          <p:cNvSpPr txBox="1"/>
          <p:nvPr/>
        </p:nvSpPr>
        <p:spPr>
          <a:xfrm>
            <a:off x="3903151" y="3624787"/>
            <a:ext cx="2998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E8D64C-2FE7-AA5B-17CB-DF58A896E21D}"/>
                  </a:ext>
                </a:extLst>
              </p:cNvPr>
              <p:cNvSpPr txBox="1"/>
              <p:nvPr/>
            </p:nvSpPr>
            <p:spPr>
              <a:xfrm>
                <a:off x="305726" y="3019357"/>
                <a:ext cx="3024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E8D64C-2FE7-AA5B-17CB-DF58A896E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26" y="3019357"/>
                <a:ext cx="302454" cy="215444"/>
              </a:xfrm>
              <a:prstGeom prst="rect">
                <a:avLst/>
              </a:prstGeom>
              <a:blipFill>
                <a:blip r:embed="rId7"/>
                <a:stretch>
                  <a:fillRect l="-8333" b="-55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60A7BE-B545-FB65-9C11-CC9D373D697E}"/>
                  </a:ext>
                </a:extLst>
              </p:cNvPr>
              <p:cNvSpPr txBox="1"/>
              <p:nvPr/>
            </p:nvSpPr>
            <p:spPr>
              <a:xfrm>
                <a:off x="795939" y="4424889"/>
                <a:ext cx="2633670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𝑃𝐹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400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𝑃𝐹</m:t>
                              </m:r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  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spc="-40" dirty="0">
                                  <a:latin typeface="+mn-ea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60A7BE-B545-FB65-9C11-CC9D373D6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39" y="4424889"/>
                <a:ext cx="2633670" cy="588174"/>
              </a:xfrm>
              <a:prstGeom prst="rect">
                <a:avLst/>
              </a:prstGeom>
              <a:blipFill>
                <a:blip r:embed="rId8"/>
                <a:stretch>
                  <a:fillRect l="-23445" t="-119149" r="-478" b="-1851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941BA5-8887-8116-87DA-BD7A9E170FC5}"/>
                  </a:ext>
                </a:extLst>
              </p:cNvPr>
              <p:cNvSpPr txBox="1"/>
              <p:nvPr/>
            </p:nvSpPr>
            <p:spPr>
              <a:xfrm>
                <a:off x="262268" y="1223580"/>
                <a:ext cx="4064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𝑓𝑖𝑛𝑑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941BA5-8887-8116-87DA-BD7A9E170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8" y="1223580"/>
                <a:ext cx="406458" cy="215444"/>
              </a:xfrm>
              <a:prstGeom prst="rect">
                <a:avLst/>
              </a:prstGeom>
              <a:blipFill>
                <a:blip r:embed="rId9"/>
                <a:stretch>
                  <a:fillRect l="-12121" r="-12121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EF894A-BEF7-7E5C-4B93-210F148620FD}"/>
                  </a:ext>
                </a:extLst>
              </p:cNvPr>
              <p:cNvSpPr txBox="1"/>
              <p:nvPr/>
            </p:nvSpPr>
            <p:spPr>
              <a:xfrm>
                <a:off x="886737" y="1224825"/>
                <a:ext cx="24182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400" b="1" i="1" spc="-4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400" b="0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=[1,0,−1,…,−1]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EF894A-BEF7-7E5C-4B93-210F1486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37" y="1224825"/>
                <a:ext cx="2418291" cy="215444"/>
              </a:xfrm>
              <a:prstGeom prst="rect">
                <a:avLst/>
              </a:prstGeom>
              <a:blipFill>
                <a:blip r:embed="rId10"/>
                <a:stretch>
                  <a:fillRect l="-521" r="-1563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25D0A4-B384-FC8F-A41A-33A9CD936C61}"/>
                  </a:ext>
                </a:extLst>
              </p:cNvPr>
              <p:cNvSpPr txBox="1"/>
              <p:nvPr/>
            </p:nvSpPr>
            <p:spPr>
              <a:xfrm>
                <a:off x="969745" y="1722212"/>
                <a:ext cx="5632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25D0A4-B384-FC8F-A41A-33A9CD93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45" y="1722212"/>
                <a:ext cx="563231" cy="215444"/>
              </a:xfrm>
              <a:prstGeom prst="rect">
                <a:avLst/>
              </a:prstGeom>
              <a:blipFill>
                <a:blip r:embed="rId11"/>
                <a:stretch>
                  <a:fillRect l="-6667" t="-5556" r="-11111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B26B66-EBA3-6D44-47B3-811825A8CF63}"/>
                  </a:ext>
                </a:extLst>
              </p:cNvPr>
              <p:cNvSpPr txBox="1"/>
              <p:nvPr/>
            </p:nvSpPr>
            <p:spPr>
              <a:xfrm>
                <a:off x="1510642" y="1505949"/>
                <a:ext cx="1584986" cy="610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𝑂𝑝𝑡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𝑘𝑝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B26B66-EBA3-6D44-47B3-811825A8C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642" y="1505949"/>
                <a:ext cx="1584986" cy="610167"/>
              </a:xfrm>
              <a:prstGeom prst="rect">
                <a:avLst/>
              </a:prstGeom>
              <a:blipFill>
                <a:blip r:embed="rId12"/>
                <a:stretch>
                  <a:fillRect l="-21600" t="-110204" r="-3200" b="-17755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7983EF-9B63-C19F-9896-EB9A8443A869}"/>
                  </a:ext>
                </a:extLst>
              </p:cNvPr>
              <p:cNvSpPr txBox="1"/>
              <p:nvPr/>
            </p:nvSpPr>
            <p:spPr>
              <a:xfrm>
                <a:off x="262268" y="1731591"/>
                <a:ext cx="532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7983EF-9B63-C19F-9896-EB9A8443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8" y="1731591"/>
                <a:ext cx="532646" cy="215444"/>
              </a:xfrm>
              <a:prstGeom prst="rect">
                <a:avLst/>
              </a:prstGeom>
              <a:blipFill>
                <a:blip r:embed="rId13"/>
                <a:stretch>
                  <a:fillRect l="-6977" r="-6977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7C7053-6621-2C9B-2A55-5421DB2AC299}"/>
                  </a:ext>
                </a:extLst>
              </p:cNvPr>
              <p:cNvSpPr txBox="1"/>
              <p:nvPr/>
            </p:nvSpPr>
            <p:spPr>
              <a:xfrm>
                <a:off x="932941" y="2349029"/>
                <a:ext cx="5910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𝑂𝑝𝑡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7C7053-6621-2C9B-2A55-5421DB2AC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41" y="2349029"/>
                <a:ext cx="591059" cy="215444"/>
              </a:xfrm>
              <a:prstGeom prst="rect">
                <a:avLst/>
              </a:prstGeom>
              <a:blipFill>
                <a:blip r:embed="rId14"/>
                <a:stretch>
                  <a:fillRect l="-8333" r="-8333" b="-368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1A8C05-4681-1940-6F5C-54115FE66FF7}"/>
                  </a:ext>
                </a:extLst>
              </p:cNvPr>
              <p:cNvSpPr txBox="1"/>
              <p:nvPr/>
            </p:nvSpPr>
            <p:spPr>
              <a:xfrm>
                <a:off x="1532976" y="2162222"/>
                <a:ext cx="1490536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1A8C05-4681-1940-6F5C-54115FE66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976" y="2162222"/>
                <a:ext cx="1490536" cy="612540"/>
              </a:xfrm>
              <a:prstGeom prst="rect">
                <a:avLst/>
              </a:prstGeom>
              <a:blipFill>
                <a:blip r:embed="rId15"/>
                <a:stretch>
                  <a:fillRect l="-21849" t="-114286" r="-2521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BC583CAC-B7FD-1D1F-E4B8-2EBEE5A5F873}"/>
              </a:ext>
            </a:extLst>
          </p:cNvPr>
          <p:cNvSpPr txBox="1"/>
          <p:nvPr/>
        </p:nvSpPr>
        <p:spPr>
          <a:xfrm>
            <a:off x="3847354" y="4623546"/>
            <a:ext cx="325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(3)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E5E776-C913-3A8E-7718-3CB03C77B227}"/>
              </a:ext>
            </a:extLst>
          </p:cNvPr>
          <p:cNvSpPr txBox="1"/>
          <p:nvPr/>
        </p:nvSpPr>
        <p:spPr>
          <a:xfrm>
            <a:off x="3847354" y="5251406"/>
            <a:ext cx="325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199F0A-2CA1-3DD0-3A3A-0F66CA935873}"/>
                  </a:ext>
                </a:extLst>
              </p:cNvPr>
              <p:cNvSpPr txBox="1"/>
              <p:nvPr/>
            </p:nvSpPr>
            <p:spPr>
              <a:xfrm>
                <a:off x="2156613" y="3741177"/>
                <a:ext cx="7483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m:rPr>
                          <m:nor/>
                        </m:rPr>
                        <a:rPr kumimoji="1" lang="en-US" altLang="ko-Kore-KR" sz="1400" b="0" i="0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ore-KR" altLang="en-US" sz="1400"/>
                        <m:t>∈</m:t>
                      </m:r>
                      <m:r>
                        <a:rPr lang="en-US" altLang="ko-Kore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sz="1400" b="0" i="1" spc="-4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199F0A-2CA1-3DD0-3A3A-0F66CA935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13" y="3741177"/>
                <a:ext cx="748346" cy="215444"/>
              </a:xfrm>
              <a:prstGeom prst="rect">
                <a:avLst/>
              </a:prstGeom>
              <a:blipFill>
                <a:blip r:embed="rId16"/>
                <a:stretch>
                  <a:fillRect l="-1667" t="-5556" r="-6667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직사각형 97">
            <a:extLst>
              <a:ext uri="{FF2B5EF4-FFF2-40B4-BE49-F238E27FC236}">
                <a16:creationId xmlns:a16="http://schemas.microsoft.com/office/drawing/2014/main" id="{0173AC8A-EEDB-CAC8-931F-338F62FA568D}"/>
              </a:ext>
            </a:extLst>
          </p:cNvPr>
          <p:cNvSpPr/>
          <p:nvPr/>
        </p:nvSpPr>
        <p:spPr>
          <a:xfrm>
            <a:off x="4959438" y="1012603"/>
            <a:ext cx="3924226" cy="461494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8BA98F-017E-0431-C949-B06AABD542DE}"/>
              </a:ext>
            </a:extLst>
          </p:cNvPr>
          <p:cNvSpPr txBox="1"/>
          <p:nvPr/>
        </p:nvSpPr>
        <p:spPr>
          <a:xfrm>
            <a:off x="5133369" y="1046658"/>
            <a:ext cx="17600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(3, 4) OR gate logic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F675B9D-5E2C-E3E2-B3E0-894C523A2247}"/>
              </a:ext>
            </a:extLst>
          </p:cNvPr>
          <p:cNvSpPr/>
          <p:nvPr/>
        </p:nvSpPr>
        <p:spPr>
          <a:xfrm>
            <a:off x="748345" y="4387462"/>
            <a:ext cx="3528448" cy="1464258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7F311E-B2B4-CC6F-6895-DDBBA69497D5}"/>
              </a:ext>
            </a:extLst>
          </p:cNvPr>
          <p:cNvSpPr txBox="1"/>
          <p:nvPr/>
        </p:nvSpPr>
        <p:spPr>
          <a:xfrm>
            <a:off x="5440706" y="5005185"/>
            <a:ext cx="31201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∑ |x|</a:t>
            </a:r>
            <a:r>
              <a:rPr kumimoji="1" lang="ko-KR" altLang="en-US" spc="-40" dirty="0">
                <a:latin typeface="Cambria Math" panose="02040503050406030204" pitchFamily="18" charset="0"/>
              </a:rPr>
              <a:t> </a:t>
            </a:r>
            <a:r>
              <a:rPr kumimoji="1" lang="en-US" altLang="ko-KR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=  |(∑x)|</a:t>
            </a:r>
          </a:p>
          <a:p>
            <a:pPr algn="ctr"/>
            <a:r>
              <a:rPr kumimoji="1" lang="en-US" altLang="ko-KR" sz="1400" spc="-40" dirty="0">
                <a:latin typeface="+mn-ea"/>
                <a:sym typeface="Wingdings" pitchFamily="2" charset="2"/>
              </a:rPr>
              <a:t></a:t>
            </a:r>
            <a:r>
              <a:rPr kumimoji="1" lang="ko-KR" altLang="en-US" sz="1400" spc="-40" dirty="0">
                <a:latin typeface="+mn-ea"/>
                <a:sym typeface="Wingdings" pitchFamily="2" charset="2"/>
              </a:rPr>
              <a:t> 부호가 다른 경우는 </a:t>
            </a:r>
            <a:r>
              <a:rPr kumimoji="1" lang="en-US" altLang="ko-KR" sz="1400" b="1" spc="-40" dirty="0">
                <a:solidFill>
                  <a:srgbClr val="C00000"/>
                </a:solidFill>
                <a:latin typeface="+mn-ea"/>
                <a:sym typeface="Wingdings" pitchFamily="2" charset="2"/>
              </a:rPr>
              <a:t>infeasible</a:t>
            </a:r>
            <a:r>
              <a:rPr kumimoji="1" lang="ko-KR" altLang="en-US" sz="1400" spc="-40" dirty="0">
                <a:latin typeface="+mn-ea"/>
                <a:sym typeface="Wingdings" pitchFamily="2" charset="2"/>
              </a:rPr>
              <a:t> </a:t>
            </a:r>
            <a:endParaRPr kumimoji="1" lang="ko-Kore-KR" altLang="en-US" sz="1400" spc="-40" dirty="0">
              <a:latin typeface="+mn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FE624C8-37CE-4935-72BA-960263BFF8D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40706" y="1454939"/>
            <a:ext cx="3015502" cy="1013614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841F1E6-1D97-E558-1B2C-4A07875A5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90996"/>
              </p:ext>
            </p:extLst>
          </p:nvPr>
        </p:nvGraphicFramePr>
        <p:xfrm>
          <a:off x="5216864" y="2733955"/>
          <a:ext cx="1679958" cy="204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681">
                  <a:extLst>
                    <a:ext uri="{9D8B030D-6E8A-4147-A177-3AD203B41FA5}">
                      <a16:colId xmlns:a16="http://schemas.microsoft.com/office/drawing/2014/main" val="3372085380"/>
                    </a:ext>
                  </a:extLst>
                </a:gridCol>
                <a:gridCol w="498681">
                  <a:extLst>
                    <a:ext uri="{9D8B030D-6E8A-4147-A177-3AD203B41FA5}">
                      <a16:colId xmlns:a16="http://schemas.microsoft.com/office/drawing/2014/main" val="3846586223"/>
                    </a:ext>
                  </a:extLst>
                </a:gridCol>
                <a:gridCol w="682596">
                  <a:extLst>
                    <a:ext uri="{9D8B030D-6E8A-4147-A177-3AD203B41FA5}">
                      <a16:colId xmlns:a16="http://schemas.microsoft.com/office/drawing/2014/main" val="2633096583"/>
                    </a:ext>
                  </a:extLst>
                </a:gridCol>
              </a:tblGrid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72407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84785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507285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48390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690811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82415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A888C28-2C1D-6C9F-45B3-4CE072E4F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8047"/>
              </p:ext>
            </p:extLst>
          </p:nvPr>
        </p:nvGraphicFramePr>
        <p:xfrm>
          <a:off x="7032777" y="2732287"/>
          <a:ext cx="1679958" cy="1738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681">
                  <a:extLst>
                    <a:ext uri="{9D8B030D-6E8A-4147-A177-3AD203B41FA5}">
                      <a16:colId xmlns:a16="http://schemas.microsoft.com/office/drawing/2014/main" val="3372085380"/>
                    </a:ext>
                  </a:extLst>
                </a:gridCol>
                <a:gridCol w="498681">
                  <a:extLst>
                    <a:ext uri="{9D8B030D-6E8A-4147-A177-3AD203B41FA5}">
                      <a16:colId xmlns:a16="http://schemas.microsoft.com/office/drawing/2014/main" val="3846586223"/>
                    </a:ext>
                  </a:extLst>
                </a:gridCol>
                <a:gridCol w="682596">
                  <a:extLst>
                    <a:ext uri="{9D8B030D-6E8A-4147-A177-3AD203B41FA5}">
                      <a16:colId xmlns:a16="http://schemas.microsoft.com/office/drawing/2014/main" val="2633096583"/>
                    </a:ext>
                  </a:extLst>
                </a:gridCol>
              </a:tblGrid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72407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62051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213811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0287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58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33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>
            <a:extLst>
              <a:ext uri="{FF2B5EF4-FFF2-40B4-BE49-F238E27FC236}">
                <a16:creationId xmlns:a16="http://schemas.microsoft.com/office/drawing/2014/main" id="{45322421-2BF2-88B0-009B-06AB37E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17" y="-1807984"/>
            <a:ext cx="3846342" cy="1298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22EE0E-3011-F4F0-95C6-90755ED2B00B}"/>
              </a:ext>
            </a:extLst>
          </p:cNvPr>
          <p:cNvSpPr txBox="1"/>
          <p:nvPr/>
        </p:nvSpPr>
        <p:spPr>
          <a:xfrm>
            <a:off x="183951" y="79400"/>
            <a:ext cx="80083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Direct conflict) </a:t>
            </a:r>
            <a:r>
              <a:rPr kumimoji="1" lang="en-US" altLang="ko-Kore-KR" sz="2000" spc="-40" dirty="0">
                <a:latin typeface="+mn-ea"/>
              </a:rPr>
              <a:t>conflict resolution at </a:t>
            </a:r>
            <a:r>
              <a:rPr kumimoji="1" lang="en-US" altLang="ko-KR" sz="2000" spc="-40" dirty="0">
                <a:latin typeface="+mn-ea"/>
              </a:rPr>
              <a:t>FR-DP</a:t>
            </a:r>
            <a:r>
              <a:rPr kumimoji="1" lang="en-US" altLang="ko-Kore-KR" sz="2000" spc="-40" dirty="0">
                <a:latin typeface="+mn-ea"/>
              </a:rPr>
              <a:t> level (Choose initiating DPs)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45947878-D66B-2A93-FF49-1C9CEA75E62E}"/>
              </a:ext>
            </a:extLst>
          </p:cNvPr>
          <p:cNvSpPr/>
          <p:nvPr/>
        </p:nvSpPr>
        <p:spPr>
          <a:xfrm rot="5400000">
            <a:off x="10875457" y="956400"/>
            <a:ext cx="1922373" cy="254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1A8A606D-A67E-DF2E-443E-BFDD43600C2F}"/>
              </a:ext>
            </a:extLst>
          </p:cNvPr>
          <p:cNvSpPr/>
          <p:nvPr/>
        </p:nvSpPr>
        <p:spPr>
          <a:xfrm rot="5400000">
            <a:off x="11298864" y="1804690"/>
            <a:ext cx="1075558" cy="1423177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92F87E2-C03E-DB4C-92F3-757699DD2C4F}"/>
              </a:ext>
            </a:extLst>
          </p:cNvPr>
          <p:cNvSpPr txBox="1"/>
          <p:nvPr/>
        </p:nvSpPr>
        <p:spPr>
          <a:xfrm>
            <a:off x="11205042" y="1130333"/>
            <a:ext cx="138749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Option conflict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A73FC7C-797B-B7C2-F520-5FE018B75B92}"/>
              </a:ext>
            </a:extLst>
          </p:cNvPr>
          <p:cNvSpPr txBox="1"/>
          <p:nvPr/>
        </p:nvSpPr>
        <p:spPr>
          <a:xfrm>
            <a:off x="11365352" y="1831965"/>
            <a:ext cx="101367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DP conflict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645FBA6D-C9B4-D5F2-E40F-A5EF44AF1E68}"/>
              </a:ext>
            </a:extLst>
          </p:cNvPr>
          <p:cNvSpPr/>
          <p:nvPr/>
        </p:nvSpPr>
        <p:spPr>
          <a:xfrm rot="5400000">
            <a:off x="10351059" y="192232"/>
            <a:ext cx="2971169" cy="39314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8C4D3AE-2836-00D0-1AEA-D2E68DF7BEE8}"/>
              </a:ext>
            </a:extLst>
          </p:cNvPr>
          <p:cNvSpPr txBox="1"/>
          <p:nvPr/>
        </p:nvSpPr>
        <p:spPr>
          <a:xfrm>
            <a:off x="11134807" y="490088"/>
            <a:ext cx="147476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All combination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8BEA3F-FB09-DC81-B2CF-544DE5485910}"/>
              </a:ext>
            </a:extLst>
          </p:cNvPr>
          <p:cNvSpPr txBox="1"/>
          <p:nvPr/>
        </p:nvSpPr>
        <p:spPr>
          <a:xfrm>
            <a:off x="741999" y="647026"/>
            <a:ext cx="26384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b="1" spc="-40" dirty="0">
                <a:latin typeface="+mn-ea"/>
              </a:rPr>
              <a:t>FR-DP conflict resolution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A958D0-F91F-E064-F8F5-00C53D9DE75E}"/>
                  </a:ext>
                </a:extLst>
              </p:cNvPr>
              <p:cNvSpPr txBox="1"/>
              <p:nvPr/>
            </p:nvSpPr>
            <p:spPr>
              <a:xfrm>
                <a:off x="792714" y="5269241"/>
                <a:ext cx="2727798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𝑂𝑝𝑡𝑗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400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𝑂𝑝𝑡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𝑂𝐷𝑗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A958D0-F91F-E064-F8F5-00C53D9D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4" y="5269241"/>
                <a:ext cx="2727798" cy="612540"/>
              </a:xfrm>
              <a:prstGeom prst="rect">
                <a:avLst/>
              </a:prstGeom>
              <a:blipFill>
                <a:blip r:embed="rId4"/>
                <a:stretch>
                  <a:fillRect l="-21759" t="-112000" b="-17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F2ECC3-100C-896A-B0B4-86938FD0CF62}"/>
                  </a:ext>
                </a:extLst>
              </p:cNvPr>
              <p:cNvSpPr txBox="1"/>
              <p:nvPr/>
            </p:nvSpPr>
            <p:spPr>
              <a:xfrm>
                <a:off x="851737" y="2900416"/>
                <a:ext cx="1388522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𝑃𝐹𝑂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ko-KR" altLang="en-US" sz="1400"/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en-US" sz="1400" spc="-40" dirty="0">
                              <a:latin typeface="+mn-ea"/>
                            </a:rPr>
                            <m:t> 0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F2ECC3-100C-896A-B0B4-86938FD0C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7" y="2900416"/>
                <a:ext cx="1388522" cy="612540"/>
              </a:xfrm>
              <a:prstGeom prst="rect">
                <a:avLst/>
              </a:prstGeom>
              <a:blipFill>
                <a:blip r:embed="rId5"/>
                <a:stretch>
                  <a:fillRect l="-47273" t="-114286" r="-1818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359498-B647-FD3E-DA25-23780C639FF3}"/>
                  </a:ext>
                </a:extLst>
              </p:cNvPr>
              <p:cNvSpPr txBox="1"/>
              <p:nvPr/>
            </p:nvSpPr>
            <p:spPr>
              <a:xfrm>
                <a:off x="851737" y="3678515"/>
                <a:ext cx="820289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m:rPr>
                              <m:nor/>
                            </m:rPr>
                            <a:rPr kumimoji="1" lang="en-US" altLang="en-US" sz="1400" spc="-40" dirty="0">
                              <a:latin typeface="+mn-e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1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359498-B647-FD3E-DA25-23780C63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7" y="3678515"/>
                <a:ext cx="820289" cy="612540"/>
              </a:xfrm>
              <a:prstGeom prst="rect">
                <a:avLst/>
              </a:prstGeom>
              <a:blipFill>
                <a:blip r:embed="rId6"/>
                <a:stretch>
                  <a:fillRect l="-76923" t="-114286" r="-1538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B6F5A4FC-7B5A-499C-7024-F37BA19DE840}"/>
              </a:ext>
            </a:extLst>
          </p:cNvPr>
          <p:cNvSpPr txBox="1"/>
          <p:nvPr/>
        </p:nvSpPr>
        <p:spPr>
          <a:xfrm>
            <a:off x="3877039" y="3068187"/>
            <a:ext cx="3259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(1)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24C2E-EACD-13ED-5322-C9CFD9494991}"/>
              </a:ext>
            </a:extLst>
          </p:cNvPr>
          <p:cNvSpPr txBox="1"/>
          <p:nvPr/>
        </p:nvSpPr>
        <p:spPr>
          <a:xfrm>
            <a:off x="3903151" y="3846286"/>
            <a:ext cx="2998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E8D64C-2FE7-AA5B-17CB-DF58A896E21D}"/>
                  </a:ext>
                </a:extLst>
              </p:cNvPr>
              <p:cNvSpPr txBox="1"/>
              <p:nvPr/>
            </p:nvSpPr>
            <p:spPr>
              <a:xfrm>
                <a:off x="305726" y="3019357"/>
                <a:ext cx="3024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E8D64C-2FE7-AA5B-17CB-DF58A896E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26" y="3019357"/>
                <a:ext cx="302454" cy="215444"/>
              </a:xfrm>
              <a:prstGeom prst="rect">
                <a:avLst/>
              </a:prstGeom>
              <a:blipFill>
                <a:blip r:embed="rId7"/>
                <a:stretch>
                  <a:fillRect l="-8333" b="-55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60A7BE-B545-FB65-9C11-CC9D373D697E}"/>
                  </a:ext>
                </a:extLst>
              </p:cNvPr>
              <p:cNvSpPr txBox="1"/>
              <p:nvPr/>
            </p:nvSpPr>
            <p:spPr>
              <a:xfrm>
                <a:off x="818274" y="4453906"/>
                <a:ext cx="2633670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𝑃𝐹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400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𝑃𝐹</m:t>
                              </m:r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  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spc="-40" dirty="0">
                                  <a:latin typeface="+mn-ea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60A7BE-B545-FB65-9C11-CC9D373D6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74" y="4453906"/>
                <a:ext cx="2633670" cy="588174"/>
              </a:xfrm>
              <a:prstGeom prst="rect">
                <a:avLst/>
              </a:prstGeom>
              <a:blipFill>
                <a:blip r:embed="rId8"/>
                <a:stretch>
                  <a:fillRect l="-23558" t="-119149" r="-962" b="-1851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941BA5-8887-8116-87DA-BD7A9E170FC5}"/>
                  </a:ext>
                </a:extLst>
              </p:cNvPr>
              <p:cNvSpPr txBox="1"/>
              <p:nvPr/>
            </p:nvSpPr>
            <p:spPr>
              <a:xfrm>
                <a:off x="262268" y="1223580"/>
                <a:ext cx="4064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𝑓𝑖𝑛𝑑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941BA5-8887-8116-87DA-BD7A9E170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8" y="1223580"/>
                <a:ext cx="406458" cy="215444"/>
              </a:xfrm>
              <a:prstGeom prst="rect">
                <a:avLst/>
              </a:prstGeom>
              <a:blipFill>
                <a:blip r:embed="rId9"/>
                <a:stretch>
                  <a:fillRect l="-12121" r="-12121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EF894A-BEF7-7E5C-4B93-210F148620FD}"/>
                  </a:ext>
                </a:extLst>
              </p:cNvPr>
              <p:cNvSpPr txBox="1"/>
              <p:nvPr/>
            </p:nvSpPr>
            <p:spPr>
              <a:xfrm>
                <a:off x="886737" y="1224825"/>
                <a:ext cx="24182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400" b="1" i="1" spc="-4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400" b="0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=[1,0,−1,…,−1]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EF894A-BEF7-7E5C-4B93-210F1486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37" y="1224825"/>
                <a:ext cx="2418291" cy="215444"/>
              </a:xfrm>
              <a:prstGeom prst="rect">
                <a:avLst/>
              </a:prstGeom>
              <a:blipFill>
                <a:blip r:embed="rId10"/>
                <a:stretch>
                  <a:fillRect l="-521" r="-1563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25D0A4-B384-FC8F-A41A-33A9CD936C61}"/>
                  </a:ext>
                </a:extLst>
              </p:cNvPr>
              <p:cNvSpPr txBox="1"/>
              <p:nvPr/>
            </p:nvSpPr>
            <p:spPr>
              <a:xfrm>
                <a:off x="969745" y="1722212"/>
                <a:ext cx="5632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25D0A4-B384-FC8F-A41A-33A9CD93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45" y="1722212"/>
                <a:ext cx="563231" cy="215444"/>
              </a:xfrm>
              <a:prstGeom prst="rect">
                <a:avLst/>
              </a:prstGeom>
              <a:blipFill>
                <a:blip r:embed="rId11"/>
                <a:stretch>
                  <a:fillRect l="-6667" t="-5556" r="-11111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B26B66-EBA3-6D44-47B3-811825A8CF63}"/>
                  </a:ext>
                </a:extLst>
              </p:cNvPr>
              <p:cNvSpPr txBox="1"/>
              <p:nvPr/>
            </p:nvSpPr>
            <p:spPr>
              <a:xfrm>
                <a:off x="1510642" y="1505949"/>
                <a:ext cx="1584986" cy="610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𝑂𝑝𝑡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𝑘𝑝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B26B66-EBA3-6D44-47B3-811825A8C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642" y="1505949"/>
                <a:ext cx="1584986" cy="610167"/>
              </a:xfrm>
              <a:prstGeom prst="rect">
                <a:avLst/>
              </a:prstGeom>
              <a:blipFill>
                <a:blip r:embed="rId12"/>
                <a:stretch>
                  <a:fillRect l="-21600" t="-110204" r="-3200" b="-17755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7983EF-9B63-C19F-9896-EB9A8443A869}"/>
                  </a:ext>
                </a:extLst>
              </p:cNvPr>
              <p:cNvSpPr txBox="1"/>
              <p:nvPr/>
            </p:nvSpPr>
            <p:spPr>
              <a:xfrm>
                <a:off x="262268" y="1731591"/>
                <a:ext cx="532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7983EF-9B63-C19F-9896-EB9A8443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8" y="1731591"/>
                <a:ext cx="532646" cy="215444"/>
              </a:xfrm>
              <a:prstGeom prst="rect">
                <a:avLst/>
              </a:prstGeom>
              <a:blipFill>
                <a:blip r:embed="rId13"/>
                <a:stretch>
                  <a:fillRect l="-6977" r="-6977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7C7053-6621-2C9B-2A55-5421DB2AC299}"/>
                  </a:ext>
                </a:extLst>
              </p:cNvPr>
              <p:cNvSpPr txBox="1"/>
              <p:nvPr/>
            </p:nvSpPr>
            <p:spPr>
              <a:xfrm>
                <a:off x="932941" y="2349029"/>
                <a:ext cx="5910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𝑂𝑝𝑡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7C7053-6621-2C9B-2A55-5421DB2AC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41" y="2349029"/>
                <a:ext cx="591059" cy="215444"/>
              </a:xfrm>
              <a:prstGeom prst="rect">
                <a:avLst/>
              </a:prstGeom>
              <a:blipFill>
                <a:blip r:embed="rId14"/>
                <a:stretch>
                  <a:fillRect l="-8333" r="-8333" b="-368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1A8C05-4681-1940-6F5C-54115FE66FF7}"/>
                  </a:ext>
                </a:extLst>
              </p:cNvPr>
              <p:cNvSpPr txBox="1"/>
              <p:nvPr/>
            </p:nvSpPr>
            <p:spPr>
              <a:xfrm>
                <a:off x="1532976" y="2162222"/>
                <a:ext cx="1490536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1A8C05-4681-1940-6F5C-54115FE66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976" y="2162222"/>
                <a:ext cx="1490536" cy="612540"/>
              </a:xfrm>
              <a:prstGeom prst="rect">
                <a:avLst/>
              </a:prstGeom>
              <a:blipFill>
                <a:blip r:embed="rId15"/>
                <a:stretch>
                  <a:fillRect l="-21849" t="-114286" r="-2521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BC583CAC-B7FD-1D1F-E4B8-2EBEE5A5F873}"/>
              </a:ext>
            </a:extLst>
          </p:cNvPr>
          <p:cNvSpPr txBox="1"/>
          <p:nvPr/>
        </p:nvSpPr>
        <p:spPr>
          <a:xfrm>
            <a:off x="3869689" y="4609494"/>
            <a:ext cx="325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(3)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E5E776-C913-3A8E-7718-3CB03C77B227}"/>
              </a:ext>
            </a:extLst>
          </p:cNvPr>
          <p:cNvSpPr txBox="1"/>
          <p:nvPr/>
        </p:nvSpPr>
        <p:spPr>
          <a:xfrm>
            <a:off x="3869689" y="5437012"/>
            <a:ext cx="325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199F0A-2CA1-3DD0-3A3A-0F66CA935873}"/>
                  </a:ext>
                </a:extLst>
              </p:cNvPr>
              <p:cNvSpPr txBox="1"/>
              <p:nvPr/>
            </p:nvSpPr>
            <p:spPr>
              <a:xfrm>
                <a:off x="2156613" y="3877063"/>
                <a:ext cx="7483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m:rPr>
                          <m:nor/>
                        </m:rPr>
                        <a:rPr kumimoji="1" lang="en-US" altLang="ko-Kore-KR" sz="1400" b="0" i="0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ore-KR" altLang="en-US" sz="1400"/>
                        <m:t>∈</m:t>
                      </m:r>
                      <m:r>
                        <a:rPr lang="en-US" altLang="ko-Kore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sz="1400" b="0" i="1" spc="-4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199F0A-2CA1-3DD0-3A3A-0F66CA935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13" y="3877063"/>
                <a:ext cx="748346" cy="215444"/>
              </a:xfrm>
              <a:prstGeom prst="rect">
                <a:avLst/>
              </a:prstGeom>
              <a:blipFill>
                <a:blip r:embed="rId16"/>
                <a:stretch>
                  <a:fillRect l="-1667" t="-5556" r="-6667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그룹 83">
            <a:extLst>
              <a:ext uri="{FF2B5EF4-FFF2-40B4-BE49-F238E27FC236}">
                <a16:creationId xmlns:a16="http://schemas.microsoft.com/office/drawing/2014/main" id="{66EC5599-5D34-D013-5848-C4A93C78B067}"/>
              </a:ext>
            </a:extLst>
          </p:cNvPr>
          <p:cNvGrpSpPr/>
          <p:nvPr/>
        </p:nvGrpSpPr>
        <p:grpSpPr>
          <a:xfrm>
            <a:off x="-4689026" y="5438301"/>
            <a:ext cx="3189680" cy="1369815"/>
            <a:chOff x="1062737" y="3414606"/>
            <a:chExt cx="3189680" cy="1369815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0B0B5DE-21CE-E0B0-B408-EFDFCCDE5ABA}"/>
                </a:ext>
              </a:extLst>
            </p:cNvPr>
            <p:cNvGrpSpPr/>
            <p:nvPr/>
          </p:nvGrpSpPr>
          <p:grpSpPr>
            <a:xfrm>
              <a:off x="1062737" y="3414606"/>
              <a:ext cx="3189680" cy="1369815"/>
              <a:chOff x="847266" y="3414606"/>
              <a:chExt cx="3189680" cy="1369815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4EBDB6A6-25C4-9F95-BB58-1BE51BABB8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b="72937"/>
              <a:stretch/>
            </p:blipFill>
            <p:spPr>
              <a:xfrm>
                <a:off x="1198887" y="3595477"/>
                <a:ext cx="2511254" cy="96794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00362C0-4C6F-6E84-A310-8CD71438B41D}"/>
                  </a:ext>
                </a:extLst>
              </p:cNvPr>
              <p:cNvSpPr txBox="1"/>
              <p:nvPr/>
            </p:nvSpPr>
            <p:spPr>
              <a:xfrm>
                <a:off x="3442553" y="3981257"/>
                <a:ext cx="594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output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cxnSp>
            <p:nvCxnSpPr>
              <p:cNvPr id="89" name="꺾인 연결선[E] 147">
                <a:extLst>
                  <a:ext uri="{FF2B5EF4-FFF2-40B4-BE49-F238E27FC236}">
                    <a16:creationId xmlns:a16="http://schemas.microsoft.com/office/drawing/2014/main" id="{316E37CB-8867-7AD4-63CB-283BB5EFA88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310685" y="4347243"/>
                <a:ext cx="835130" cy="359552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꺾인 연결선[E] 148">
                <a:extLst>
                  <a:ext uri="{FF2B5EF4-FFF2-40B4-BE49-F238E27FC236}">
                    <a16:creationId xmlns:a16="http://schemas.microsoft.com/office/drawing/2014/main" id="{C9F144BA-0ACA-AEC3-E5DF-35D6F5CDF78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09325" y="3515616"/>
                <a:ext cx="859853" cy="383816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[R] 149">
                <a:extLst>
                  <a:ext uri="{FF2B5EF4-FFF2-40B4-BE49-F238E27FC236}">
                    <a16:creationId xmlns:a16="http://schemas.microsoft.com/office/drawing/2014/main" id="{AC27D138-19FE-D9AC-5CCB-561871A1C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0685" y="4121434"/>
                <a:ext cx="90015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5CA3525-5FA5-8188-1409-9D95785CE95D}"/>
                  </a:ext>
                </a:extLst>
              </p:cNvPr>
              <p:cNvSpPr txBox="1"/>
              <p:nvPr/>
            </p:nvSpPr>
            <p:spPr>
              <a:xfrm>
                <a:off x="852076" y="3414606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1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217496-3DAA-4CFD-739D-F8E0522467D9}"/>
                  </a:ext>
                </a:extLst>
              </p:cNvPr>
              <p:cNvSpPr txBox="1"/>
              <p:nvPr/>
            </p:nvSpPr>
            <p:spPr>
              <a:xfrm>
                <a:off x="852075" y="4001770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2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4816C8D-1D02-32FB-4A80-BBD8DBE0E426}"/>
                  </a:ext>
                </a:extLst>
              </p:cNvPr>
              <p:cNvSpPr txBox="1"/>
              <p:nvPr/>
            </p:nvSpPr>
            <p:spPr>
              <a:xfrm>
                <a:off x="852075" y="4538200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n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9DC5763-3F0A-4E29-5232-C2613123DC92}"/>
                  </a:ext>
                </a:extLst>
              </p:cNvPr>
              <p:cNvSpPr txBox="1"/>
              <p:nvPr/>
            </p:nvSpPr>
            <p:spPr>
              <a:xfrm>
                <a:off x="847266" y="4255056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en-US" sz="1600" spc="-40" dirty="0">
                    <a:latin typeface="+mn-ea"/>
                  </a:rPr>
                  <a:t>…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</p:grpSp>
        <p:cxnSp>
          <p:nvCxnSpPr>
            <p:cNvPr id="86" name="직선 연결선[R] 144">
              <a:extLst>
                <a:ext uri="{FF2B5EF4-FFF2-40B4-BE49-F238E27FC236}">
                  <a16:creationId xmlns:a16="http://schemas.microsoft.com/office/drawing/2014/main" id="{C00CEF18-EF45-C5FE-CD95-707402CB7B22}"/>
                </a:ext>
              </a:extLst>
            </p:cNvPr>
            <p:cNvCxnSpPr>
              <a:cxnSpLocks/>
            </p:cNvCxnSpPr>
            <p:nvPr/>
          </p:nvCxnSpPr>
          <p:spPr>
            <a:xfrm>
              <a:off x="3102347" y="4121434"/>
              <a:ext cx="45181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173AC8A-EEDB-CAC8-931F-338F62FA568D}"/>
              </a:ext>
            </a:extLst>
          </p:cNvPr>
          <p:cNvSpPr/>
          <p:nvPr/>
        </p:nvSpPr>
        <p:spPr>
          <a:xfrm>
            <a:off x="-5143498" y="5015004"/>
            <a:ext cx="3924226" cy="199139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8BA98F-017E-0431-C949-B06AABD542DE}"/>
              </a:ext>
            </a:extLst>
          </p:cNvPr>
          <p:cNvSpPr txBox="1"/>
          <p:nvPr/>
        </p:nvSpPr>
        <p:spPr>
          <a:xfrm>
            <a:off x="-4969567" y="5049057"/>
            <a:ext cx="15749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(3, 4) OR gate logic</a:t>
            </a:r>
            <a:endParaRPr kumimoji="1" lang="ko-Kore-KR" altLang="en-US" sz="1400" b="1" spc="-4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FE3DEA-DC07-E9D0-18B9-21F7FC7EB81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83408" y="1770103"/>
            <a:ext cx="3272150" cy="26724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860A55-285D-915E-A18F-E8C0F8B7B047}"/>
              </a:ext>
            </a:extLst>
          </p:cNvPr>
          <p:cNvSpPr txBox="1"/>
          <p:nvPr/>
        </p:nvSpPr>
        <p:spPr>
          <a:xfrm>
            <a:off x="6248400" y="4608473"/>
            <a:ext cx="239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 </a:t>
            </a:r>
            <a:r>
              <a:rPr kumimoji="1" lang="en-US" altLang="ko-Kore-KR" dirty="0"/>
              <a:t>Candidate reduction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6642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3CA199B-58E7-33CC-FF0C-80A6C3E7F48B}"/>
              </a:ext>
            </a:extLst>
          </p:cNvPr>
          <p:cNvSpPr txBox="1"/>
          <p:nvPr/>
        </p:nvSpPr>
        <p:spPr>
          <a:xfrm>
            <a:off x="201168" y="36873"/>
            <a:ext cx="85649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Indirect conflict) </a:t>
            </a:r>
            <a:r>
              <a:rPr kumimoji="1" lang="en-US" altLang="ko-Kore-KR" sz="2000" spc="-40" dirty="0">
                <a:latin typeface="+mn-ea"/>
              </a:rPr>
              <a:t>detect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conflict</a:t>
            </a:r>
            <a:r>
              <a:rPr kumimoji="1" lang="en-US" altLang="ko-Kore-KR" sz="2000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on each Propagated DP path (Choose path)</a:t>
            </a:r>
            <a:endParaRPr kumimoji="1" lang="ko-Kore-KR" altLang="en-US" sz="2000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F7493E4-AD78-2C2B-B387-B711963C11DB}"/>
                  </a:ext>
                </a:extLst>
              </p:cNvPr>
              <p:cNvSpPr txBox="1"/>
              <p:nvPr/>
            </p:nvSpPr>
            <p:spPr>
              <a:xfrm>
                <a:off x="-7201059" y="2779714"/>
                <a:ext cx="753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spc="-40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kumimoji="1" lang="en-US" altLang="ko-Kore-KR" i="1" spc="-40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 = 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F7493E4-AD78-2C2B-B387-B711963C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01059" y="2779714"/>
                <a:ext cx="753476" cy="276999"/>
              </a:xfrm>
              <a:prstGeom prst="rect">
                <a:avLst/>
              </a:prstGeom>
              <a:blipFill>
                <a:blip r:embed="rId3"/>
                <a:stretch>
                  <a:fillRect l="-6667" t="-4348" r="-10000" b="-4347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6E009A4-896F-FDB4-59E7-9F138A237A84}"/>
                  </a:ext>
                </a:extLst>
              </p:cNvPr>
              <p:cNvSpPr txBox="1"/>
              <p:nvPr/>
            </p:nvSpPr>
            <p:spPr>
              <a:xfrm>
                <a:off x="-6608589" y="2518006"/>
                <a:ext cx="1855956" cy="77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𝑃𝑎𝑡h</m:t>
                          </m:r>
                          <m:r>
                            <a:rPr kumimoji="1" lang="en-US" altLang="ko-Kore-KR" b="0" i="1" spc="-40" baseline="30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kumimoji="1" lang="en-US" altLang="ko-Kore-KR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6E009A4-896F-FDB4-59E7-9F138A237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08589" y="2518006"/>
                <a:ext cx="1855956" cy="778868"/>
              </a:xfrm>
              <a:prstGeom prst="rect">
                <a:avLst/>
              </a:prstGeom>
              <a:blipFill>
                <a:blip r:embed="rId4"/>
                <a:stretch>
                  <a:fillRect l="-14966" t="-111290" b="-17419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5D5D90-7C61-2C45-AC70-2111FAAC0D4D}"/>
                  </a:ext>
                </a:extLst>
              </p:cNvPr>
              <p:cNvSpPr txBox="1"/>
              <p:nvPr/>
            </p:nvSpPr>
            <p:spPr>
              <a:xfrm>
                <a:off x="-7996663" y="1556288"/>
                <a:ext cx="4984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000" b="0" i="1" spc="-40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kumimoji="1" lang="ko-Kore-KR" altLang="en-US" sz="2800" spc="-40" dirty="0">
                  <a:latin typeface="+mn-ea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5D5D90-7C61-2C45-AC70-2111FAAC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96663" y="1556288"/>
                <a:ext cx="498406" cy="307777"/>
              </a:xfrm>
              <a:prstGeom prst="rect">
                <a:avLst/>
              </a:prstGeom>
              <a:blipFill>
                <a:blip r:embed="rId5"/>
                <a:stretch>
                  <a:fillRect l="-10000" r="-7500" b="-8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DC4595-7939-8F4D-EC17-01CCBFE08D81}"/>
                  </a:ext>
                </a:extLst>
              </p:cNvPr>
              <p:cNvSpPr txBox="1"/>
              <p:nvPr/>
            </p:nvSpPr>
            <p:spPr>
              <a:xfrm>
                <a:off x="-7395180" y="1333781"/>
                <a:ext cx="6248185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𝐶𝑜𝑛𝑓𝑙𝑖𝑐𝑡</m:t>
                      </m:r>
                      <m:r>
                        <a:rPr kumimoji="1" lang="en-US" altLang="ko-Kore-KR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kumimoji="1" lang="en-US" altLang="ko-Kore-KR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ore-KR" b="0" i="1" spc="-4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b="0" i="1" spc="-4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kumimoji="1" lang="en-US" altLang="ko-Kore-KR" b="0" i="1" spc="-4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b="0" i="1" spc="-4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</m:e>
                      </m:d>
                      <m:r>
                        <a:rPr kumimoji="1" lang="en-US" altLang="ko-Kore-KR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kumimoji="1" lang="en-US" altLang="ko-Kore-KR" b="1" i="1" spc="-4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kumimoji="1" lang="en-US" altLang="ko-Kore-KR" b="1" i="1" spc="-4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kumimoji="1" lang="en-US" altLang="ko-Kore-KR" b="1" i="1" spc="-40">
                              <a:latin typeface="Cambria Math" panose="02040503050406030204" pitchFamily="18" charset="0"/>
                            </a:rPr>
                            <m:t>(  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𝑇𝑃𝑖</m:t>
                              </m:r>
                              <m:r>
                                <a:rPr kumimoji="1" lang="en-US" altLang="ko-Kore-KR" i="1" spc="-40" baseline="-250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ko-Kore-KR" i="1" spc="-40" baseline="-25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pc="-40" dirty="0">
                              <a:latin typeface="+mn-ea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ko-Kore-KR" spc="-40" dirty="0">
                              <a:latin typeface="+mn-ea"/>
                            </a:rPr>
                            <m:t>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kumimoji="1" lang="en-US" altLang="ko-Kore-KR" i="1" spc="-40" baseline="-250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kumimoji="1" lang="en-US" altLang="ko-Kore-KR" i="1" spc="-40" baseline="-25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pc="-40" dirty="0">
                              <a:latin typeface="+mn-ea"/>
                            </a:rPr>
                            <m:t>| )</m:t>
                          </m:r>
                        </m:e>
                      </m:nary>
                    </m:oMath>
                  </m:oMathPara>
                </a14:m>
                <a:endParaRPr kumimoji="1" lang="ko-Kore-KR" altLang="en-US" sz="2400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DC4595-7939-8F4D-EC17-01CCBFE08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95180" y="1333781"/>
                <a:ext cx="6248185" cy="810222"/>
              </a:xfrm>
              <a:prstGeom prst="rect">
                <a:avLst/>
              </a:prstGeom>
              <a:blipFill>
                <a:blip r:embed="rId6"/>
                <a:stretch>
                  <a:fillRect l="-609" t="-107813" r="-609" b="-16562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AEC310-0E03-DEC1-C59D-AE272689C0D7}"/>
                  </a:ext>
                </a:extLst>
              </p:cNvPr>
              <p:cNvSpPr txBox="1"/>
              <p:nvPr/>
            </p:nvSpPr>
            <p:spPr>
              <a:xfrm>
                <a:off x="-8050476" y="2232574"/>
                <a:ext cx="7523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0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z="2800" spc="-40" dirty="0">
                  <a:latin typeface="+mn-ea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AEC310-0E03-DEC1-C59D-AE272689C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50476" y="2232574"/>
                <a:ext cx="752322" cy="307777"/>
              </a:xfrm>
              <a:prstGeom prst="rect">
                <a:avLst/>
              </a:prstGeom>
              <a:blipFill>
                <a:blip r:embed="rId7"/>
                <a:stretch>
                  <a:fillRect l="-6557" r="-6557" b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8F3A707A-52CA-B538-7C0D-3D5B47C28B50}"/>
              </a:ext>
            </a:extLst>
          </p:cNvPr>
          <p:cNvSpPr txBox="1"/>
          <p:nvPr/>
        </p:nvSpPr>
        <p:spPr>
          <a:xfrm>
            <a:off x="2480772" y="592905"/>
            <a:ext cx="387651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i="1" spc="-40" dirty="0">
                <a:latin typeface="+mn-ea"/>
              </a:rPr>
              <a:t>DP path conflict calculation</a:t>
            </a:r>
            <a:endParaRPr kumimoji="1" lang="ko-Kore-KR" altLang="en-US" sz="2400" b="1" i="1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E890FB0-B026-C5F7-E8AC-82ED5B70C0BE}"/>
                  </a:ext>
                </a:extLst>
              </p:cNvPr>
              <p:cNvSpPr txBox="1"/>
              <p:nvPr/>
            </p:nvSpPr>
            <p:spPr>
              <a:xfrm>
                <a:off x="-7273345" y="3743988"/>
                <a:ext cx="7986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spc="-4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𝑎𝑡h</m:t>
                      </m:r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E890FB0-B026-C5F7-E8AC-82ED5B70C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73345" y="3743988"/>
                <a:ext cx="798680" cy="276999"/>
              </a:xfrm>
              <a:prstGeom prst="rect">
                <a:avLst/>
              </a:prstGeom>
              <a:blipFill>
                <a:blip r:embed="rId8"/>
                <a:stretch>
                  <a:fillRect l="-6250" r="-1563" b="-304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2046A84-3BF4-C41C-729A-61DBAF7C1837}"/>
                  </a:ext>
                </a:extLst>
              </p:cNvPr>
              <p:cNvSpPr txBox="1"/>
              <p:nvPr/>
            </p:nvSpPr>
            <p:spPr>
              <a:xfrm>
                <a:off x="-6474665" y="3488841"/>
                <a:ext cx="194809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𝑃𝑎𝑡h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𝐿𝑖𝑠𝑡𝑖𝑙</m:t>
                          </m:r>
                        </m:e>
                      </m:nary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𝑡𝑖</m:t>
                      </m:r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kumimoji="1" lang="en-US" altLang="ko-Kore-KR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2046A84-3BF4-C41C-729A-61DBAF7C1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74665" y="3488841"/>
                <a:ext cx="1948097" cy="778868"/>
              </a:xfrm>
              <a:prstGeom prst="rect">
                <a:avLst/>
              </a:prstGeom>
              <a:blipFill>
                <a:blip r:embed="rId9"/>
                <a:stretch>
                  <a:fillRect l="-40909" t="-111290" r="-3896" b="-1758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4366A6A-61A6-B72E-0F96-7550F7F00261}"/>
                  </a:ext>
                </a:extLst>
              </p:cNvPr>
              <p:cNvSpPr txBox="1"/>
              <p:nvPr/>
            </p:nvSpPr>
            <p:spPr>
              <a:xfrm>
                <a:off x="-7201059" y="4677913"/>
                <a:ext cx="1855957" cy="791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𝑝𝑎𝑡h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𝑙𝑖𝑠𝑡𝑖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i="1" spc="-40" baseline="-25000">
                              <a:latin typeface="Cambria Math" panose="02040503050406030204" pitchFamily="18" charset="0"/>
                            </a:rPr>
                            <m:t>𝑖𝑙</m:t>
                          </m:r>
                        </m:e>
                      </m:nary>
                      <m:r>
                        <a:rPr kumimoji="1" lang="en-US" altLang="ko-Kore-KR" b="0" i="1" spc="-40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4366A6A-61A6-B72E-0F96-7550F7F00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01059" y="4677913"/>
                <a:ext cx="1855957" cy="791050"/>
              </a:xfrm>
              <a:prstGeom prst="rect">
                <a:avLst/>
              </a:prstGeom>
              <a:blipFill>
                <a:blip r:embed="rId10"/>
                <a:stretch>
                  <a:fillRect l="-21088" t="-107937" r="-1361" b="-17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BF6DFAC-CEA0-6DA8-76A3-654EBDD6CC3D}"/>
                  </a:ext>
                </a:extLst>
              </p:cNvPr>
              <p:cNvSpPr txBox="1"/>
              <p:nvPr/>
            </p:nvSpPr>
            <p:spPr>
              <a:xfrm>
                <a:off x="582185" y="2418893"/>
                <a:ext cx="7523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0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z="2800" spc="-40" dirty="0">
                  <a:latin typeface="+mn-ea"/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BF6DFAC-CEA0-6DA8-76A3-654EBDD6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5" y="2418893"/>
                <a:ext cx="752322" cy="307777"/>
              </a:xfrm>
              <a:prstGeom prst="rect">
                <a:avLst/>
              </a:prstGeom>
              <a:blipFill>
                <a:blip r:embed="rId11"/>
                <a:stretch>
                  <a:fillRect l="-8333" r="-5000" b="-8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B75331-70C5-19C4-8F96-A05DD887C659}"/>
                  </a:ext>
                </a:extLst>
              </p:cNvPr>
              <p:cNvSpPr txBox="1"/>
              <p:nvPr/>
            </p:nvSpPr>
            <p:spPr>
              <a:xfrm>
                <a:off x="-4713484" y="4965916"/>
                <a:ext cx="884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m:rPr>
                          <m:nor/>
                        </m:rPr>
                        <a:rPr lang="ko-Kore-KR" altLang="en-US"/>
                        <m:t>∈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kumimoji="1" lang="en-US" altLang="ko-Kore-KR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b="0" i="1" spc="-4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B75331-70C5-19C4-8F96-A05DD887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13484" y="4965916"/>
                <a:ext cx="884794" cy="276999"/>
              </a:xfrm>
              <a:prstGeom prst="rect">
                <a:avLst/>
              </a:prstGeom>
              <a:blipFill>
                <a:blip r:embed="rId12"/>
                <a:stretch>
                  <a:fillRect l="-4225" t="-4545" r="-8451" b="-4545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9DA1736E-FE7B-FDC9-E864-BD87C3877D39}"/>
              </a:ext>
            </a:extLst>
          </p:cNvPr>
          <p:cNvSpPr txBox="1"/>
          <p:nvPr/>
        </p:nvSpPr>
        <p:spPr>
          <a:xfrm>
            <a:off x="-5961664" y="4868747"/>
            <a:ext cx="509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,</a:t>
            </a:r>
            <a:endParaRPr kumimoji="1" lang="ko-Kore-KR" altLang="en-US" sz="2000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9833E9-5233-91DD-3F4D-8E2BE46C3EE9}"/>
                  </a:ext>
                </a:extLst>
              </p:cNvPr>
              <p:cNvSpPr txBox="1"/>
              <p:nvPr/>
            </p:nvSpPr>
            <p:spPr>
              <a:xfrm>
                <a:off x="734183" y="1421570"/>
                <a:ext cx="448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9833E9-5233-91DD-3F4D-8E2BE46C3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" y="1421570"/>
                <a:ext cx="448328" cy="276999"/>
              </a:xfrm>
              <a:prstGeom prst="rect">
                <a:avLst/>
              </a:prstGeom>
              <a:blipFill>
                <a:blip r:embed="rId13"/>
                <a:stretch>
                  <a:fillRect l="-8108" r="-8108" b="-1304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22F685-39DB-D25C-0A1E-6706B57011DE}"/>
                  </a:ext>
                </a:extLst>
              </p:cNvPr>
              <p:cNvSpPr txBox="1"/>
              <p:nvPr/>
            </p:nvSpPr>
            <p:spPr>
              <a:xfrm>
                <a:off x="1731816" y="1151495"/>
                <a:ext cx="5341527" cy="820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1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𝑪𝑫</m:t>
                      </m:r>
                      <m:r>
                        <a:rPr kumimoji="1" lang="en-US" altLang="ko-Kore-KR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(2)=1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ko-Kore-KR" b="1" i="1" spc="-4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b="1" i="1" spc="-4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kumimoji="1" lang="en-US" altLang="ko-Kore-KR" b="1" i="1" spc="-4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(1)=1</m:t>
                              </m:r>
                            </m:sub>
                            <m:sup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𝑇𝑃𝑘</m:t>
                              </m:r>
                              <m:r>
                                <a:rPr kumimoji="1" lang="en-US" altLang="ko-Kore-KR" b="0" i="1" spc="-40" baseline="-2500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  <m:r>
                                <a:rPr kumimoji="1" lang="en-US" altLang="ko-Kore-KR" b="0" i="1" spc="-40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b="0" i="1" spc="-40" baseline="-25000" smtClean="0">
                                  <a:latin typeface="Cambria Math" panose="02040503050406030204" pitchFamily="18" charset="0"/>
                                </a:rPr>
                                <m:t>(2)| 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pc="-40" dirty="0">
                              <a:latin typeface="+mn-ea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ko-Kore-KR" spc="-40" dirty="0">
                              <a:latin typeface="+mn-ea"/>
                            </a:rPr>
                            <m:t>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(1)=1</m:t>
                              </m:r>
                            </m:sub>
                            <m:sup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kumimoji="1" lang="en-US" altLang="ko-Kore-KR" b="0" i="1" spc="-40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b="0" i="1" spc="-40" baseline="-2500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  <m:r>
                                <a:rPr kumimoji="1" lang="en-US" altLang="ko-Kore-KR" b="0" i="1" spc="-40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b="0" i="1" spc="-40" baseline="-25000" smtClean="0">
                                  <a:latin typeface="Cambria Math" panose="02040503050406030204" pitchFamily="18" charset="0"/>
                                </a:rPr>
                                <m:t>(2)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pc="-40" dirty="0">
                              <a:latin typeface="+mn-ea"/>
                            </a:rPr>
                            <m:t>| )</m:t>
                          </m:r>
                        </m:e>
                      </m:nary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22F685-39DB-D25C-0A1E-6706B570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816" y="1151495"/>
                <a:ext cx="5341527" cy="820225"/>
              </a:xfrm>
              <a:prstGeom prst="rect">
                <a:avLst/>
              </a:prstGeom>
              <a:blipFill>
                <a:blip r:embed="rId14"/>
                <a:stretch>
                  <a:fillRect l="-238" t="-104545" b="-15757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AAE2C-94CD-BE22-E966-ED57AD5B81D9}"/>
                  </a:ext>
                </a:extLst>
              </p:cNvPr>
              <p:cNvSpPr txBox="1"/>
              <p:nvPr/>
            </p:nvSpPr>
            <p:spPr>
              <a:xfrm>
                <a:off x="1799023" y="5684536"/>
                <a:ext cx="1197636" cy="790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𝑘𝑣</m:t>
                          </m:r>
                        </m:e>
                      </m:nary>
                      <m:r>
                        <a:rPr kumimoji="1" lang="en-US" altLang="ko-Kore-KR" b="0" i="1" spc="-40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AAE2C-94CD-BE22-E966-ED57AD5B8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23" y="5684536"/>
                <a:ext cx="1197636" cy="790986"/>
              </a:xfrm>
              <a:prstGeom prst="rect">
                <a:avLst/>
              </a:prstGeom>
              <a:blipFill>
                <a:blip r:embed="rId15"/>
                <a:stretch>
                  <a:fillRect l="-63542" t="-107937" r="-3125" b="-17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BAE0FC-F18A-CED5-F508-3884CAF99D8D}"/>
                  </a:ext>
                </a:extLst>
              </p:cNvPr>
              <p:cNvSpPr txBox="1"/>
              <p:nvPr/>
            </p:nvSpPr>
            <p:spPr>
              <a:xfrm>
                <a:off x="3469867" y="5950699"/>
                <a:ext cx="984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kumimoji="1" lang="en-US" altLang="ko-Kore-KR" b="0" i="0" spc="-40" baseline="-25000" smtClean="0">
                          <a:latin typeface="Cambria Math" panose="02040503050406030204" pitchFamily="18" charset="0"/>
                        </a:rPr>
                        <m:t>kv</m:t>
                      </m:r>
                      <m:r>
                        <m:rPr>
                          <m:nor/>
                        </m:rPr>
                        <a:rPr lang="ko-Kore-KR" altLang="en-US"/>
                        <m:t>∈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kumimoji="1" lang="en-US" altLang="ko-Kore-KR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b="0" i="1" spc="-4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BAE0FC-F18A-CED5-F508-3884CAF99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867" y="5950699"/>
                <a:ext cx="984180" cy="276999"/>
              </a:xfrm>
              <a:prstGeom prst="rect">
                <a:avLst/>
              </a:prstGeom>
              <a:blipFill>
                <a:blip r:embed="rId16"/>
                <a:stretch>
                  <a:fillRect l="-5128" r="-7692" b="-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9BD9D0-8DB9-73BA-95F6-B8DC97679BC8}"/>
                  </a:ext>
                </a:extLst>
              </p:cNvPr>
              <p:cNvSpPr txBox="1"/>
              <p:nvPr/>
            </p:nvSpPr>
            <p:spPr>
              <a:xfrm>
                <a:off x="1822460" y="2407619"/>
                <a:ext cx="980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spc="-40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kumimoji="1" lang="en-US" altLang="ko-Kore-KR" i="1" spc="-40" baseline="-2500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kumimoji="1" lang="en-US" altLang="ko-Kore-KR" i="1" spc="-40" baseline="-250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i="1" spc="-40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9BD9D0-8DB9-73BA-95F6-B8DC97679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460" y="2407619"/>
                <a:ext cx="980525" cy="276999"/>
              </a:xfrm>
              <a:prstGeom prst="rect">
                <a:avLst/>
              </a:prstGeom>
              <a:blipFill>
                <a:blip r:embed="rId17"/>
                <a:stretch>
                  <a:fillRect l="-5128" t="-4348" r="-8974" b="-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6B19F0-BB2C-599E-C019-C81542F88E5E}"/>
                  </a:ext>
                </a:extLst>
              </p:cNvPr>
              <p:cNvSpPr txBox="1"/>
              <p:nvPr/>
            </p:nvSpPr>
            <p:spPr>
              <a:xfrm>
                <a:off x="3151263" y="2183348"/>
                <a:ext cx="1855956" cy="77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𝑃𝑎𝑡h</m:t>
                          </m:r>
                          <m:r>
                            <a:rPr kumimoji="1" lang="en-US" altLang="ko-Kore-KR" b="0" i="1" spc="-40" baseline="30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kumimoji="1" lang="en-US" altLang="ko-Kore-KR" b="0" i="1" spc="-40" baseline="-250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kumimoji="1" lang="en-US" altLang="ko-Kore-KR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6B19F0-BB2C-599E-C019-C81542F88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263" y="2183348"/>
                <a:ext cx="1855956" cy="778868"/>
              </a:xfrm>
              <a:prstGeom prst="rect">
                <a:avLst/>
              </a:prstGeom>
              <a:blipFill>
                <a:blip r:embed="rId18"/>
                <a:stretch>
                  <a:fillRect l="-21769" t="-109524" r="-3401" b="-17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1C81E4-32DC-5DAA-5314-56E6C74CDF2C}"/>
                  </a:ext>
                </a:extLst>
              </p:cNvPr>
              <p:cNvSpPr txBox="1"/>
              <p:nvPr/>
            </p:nvSpPr>
            <p:spPr>
              <a:xfrm>
                <a:off x="9529570" y="5185381"/>
                <a:ext cx="8924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spc="-4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ko-Kore-KR" b="0" i="1" spc="-40" baseline="3000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1C81E4-32DC-5DAA-5314-56E6C74CD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570" y="5185381"/>
                <a:ext cx="892488" cy="276999"/>
              </a:xfrm>
              <a:prstGeom prst="rect">
                <a:avLst/>
              </a:prstGeom>
              <a:blipFill>
                <a:blip r:embed="rId19"/>
                <a:stretch>
                  <a:fillRect l="-5634" r="-2817" b="-2608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490280-AA4C-F638-7668-3BB96C30FF11}"/>
                  </a:ext>
                </a:extLst>
              </p:cNvPr>
              <p:cNvSpPr txBox="1"/>
              <p:nvPr/>
            </p:nvSpPr>
            <p:spPr>
              <a:xfrm>
                <a:off x="10820931" y="4521011"/>
                <a:ext cx="2556341" cy="809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𝑝𝑎𝑡h</m:t>
                          </m:r>
                          <m:r>
                            <a:rPr kumimoji="1" lang="en-US" altLang="ko-Kore-KR" i="1" spc="-40" baseline="30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i="1" spc="-40" baseline="30000">
                              <a:latin typeface="Cambria Math" panose="02040503050406030204" pitchFamily="18" charset="0"/>
                            </a:rPr>
                            <m:t>_1</m:t>
                          </m:r>
                          <m:r>
                            <a:rPr kumimoji="1" lang="en-US" altLang="ko-Kore-KR" i="1" spc="-40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</m:fName>
                        <m:e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 ∗ (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i="1" spc="-4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  <m:r>
                                <a:rPr kumimoji="1" lang="en-US" altLang="ko-Kore-KR" b="0" i="1" spc="-40" baseline="-2500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𝑦𝑞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490280-AA4C-F638-7668-3BB96C30F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31" y="4521011"/>
                <a:ext cx="2556341" cy="809324"/>
              </a:xfrm>
              <a:prstGeom prst="rect">
                <a:avLst/>
              </a:prstGeom>
              <a:blipFill>
                <a:blip r:embed="rId20"/>
                <a:stretch>
                  <a:fillRect l="-2970" t="-109375" r="-2475" b="-16562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A87A69-9C9F-DB9D-7340-2AFB0319434A}"/>
                  </a:ext>
                </a:extLst>
              </p:cNvPr>
              <p:cNvSpPr txBox="1"/>
              <p:nvPr/>
            </p:nvSpPr>
            <p:spPr>
              <a:xfrm>
                <a:off x="7242069" y="4528185"/>
                <a:ext cx="1701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1" i="1" spc="-40"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600" b="1" i="1" spc="-4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1" i="1" spc="-40">
                          <a:latin typeface="Cambria Math" panose="02040503050406030204" pitchFamily="18" charset="0"/>
                        </a:rPr>
                        <m:t>𝒍𝒊𝒔𝒕𝒌</m:t>
                      </m:r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≠0)</m:t>
                      </m:r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A87A69-9C9F-DB9D-7340-2AFB03194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069" y="4528185"/>
                <a:ext cx="1701042" cy="338554"/>
              </a:xfrm>
              <a:prstGeom prst="rect">
                <a:avLst/>
              </a:prstGeom>
              <a:blipFill>
                <a:blip r:embed="rId2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7D3910-6A06-1E88-AAC8-35E0A759469E}"/>
                  </a:ext>
                </a:extLst>
              </p:cNvPr>
              <p:cNvSpPr txBox="1"/>
              <p:nvPr/>
            </p:nvSpPr>
            <p:spPr>
              <a:xfrm>
                <a:off x="13405307" y="4812651"/>
                <a:ext cx="1173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≠0)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7D3910-6A06-1E88-AAC8-35E0A7594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5307" y="4812651"/>
                <a:ext cx="1173911" cy="369332"/>
              </a:xfrm>
              <a:prstGeom prst="rect">
                <a:avLst/>
              </a:prstGeom>
              <a:blipFill>
                <a:blip r:embed="rId2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왼쪽 중괄호[L] 18">
            <a:extLst>
              <a:ext uri="{FF2B5EF4-FFF2-40B4-BE49-F238E27FC236}">
                <a16:creationId xmlns:a16="http://schemas.microsoft.com/office/drawing/2014/main" id="{2C14F114-3868-607E-B11A-E2698D730161}"/>
              </a:ext>
            </a:extLst>
          </p:cNvPr>
          <p:cNvSpPr/>
          <p:nvPr/>
        </p:nvSpPr>
        <p:spPr>
          <a:xfrm>
            <a:off x="10556472" y="4933109"/>
            <a:ext cx="210697" cy="80932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401CC-9871-9E48-2C84-DE713C826D3E}"/>
                  </a:ext>
                </a:extLst>
              </p:cNvPr>
              <p:cNvSpPr txBox="1"/>
              <p:nvPr/>
            </p:nvSpPr>
            <p:spPr>
              <a:xfrm>
                <a:off x="719315" y="5914798"/>
                <a:ext cx="4246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000" b="0" i="1" spc="-4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2000" b="0" i="1" spc="-4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20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2000" b="0" i="1" spc="-4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z="2800" spc="-40" dirty="0">
                  <a:latin typeface="+mn-ea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401CC-9871-9E48-2C84-DE713C826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15" y="5914798"/>
                <a:ext cx="424603" cy="307777"/>
              </a:xfrm>
              <a:prstGeom prst="rect">
                <a:avLst/>
              </a:prstGeom>
              <a:blipFill>
                <a:blip r:embed="rId23"/>
                <a:stretch>
                  <a:fillRect l="-5714" b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ECCA83-8748-2D2B-9E42-8D7DD81509BE}"/>
                  </a:ext>
                </a:extLst>
              </p:cNvPr>
              <p:cNvSpPr txBox="1"/>
              <p:nvPr/>
            </p:nvSpPr>
            <p:spPr>
              <a:xfrm>
                <a:off x="-2559671" y="4197564"/>
                <a:ext cx="5015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i="1" spc="-40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kumimoji="1" lang="en-US" altLang="ko-Kore-KR" sz="1200" i="1" spc="-40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 = 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ECCA83-8748-2D2B-9E42-8D7DD8150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59671" y="4197564"/>
                <a:ext cx="501548" cy="184666"/>
              </a:xfrm>
              <a:prstGeom prst="rect">
                <a:avLst/>
              </a:prstGeom>
              <a:blipFill>
                <a:blip r:embed="rId24"/>
                <a:stretch>
                  <a:fillRect l="-5000" t="-6250" r="-12500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6E2F9F-B79E-7E89-B972-29113E4B7461}"/>
                  </a:ext>
                </a:extLst>
              </p:cNvPr>
              <p:cNvSpPr txBox="1"/>
              <p:nvPr/>
            </p:nvSpPr>
            <p:spPr>
              <a:xfrm>
                <a:off x="-1967201" y="4012722"/>
                <a:ext cx="1055161" cy="519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2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𝑃𝑎𝑡h</m:t>
                          </m:r>
                          <m:r>
                            <a:rPr kumimoji="1" lang="en-US" altLang="ko-Kore-KR" sz="1200" b="0" i="1" spc="-40" baseline="30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6E2F9F-B79E-7E89-B972-29113E4B7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67201" y="4012722"/>
                <a:ext cx="1055161" cy="519309"/>
              </a:xfrm>
              <a:prstGeom prst="rect">
                <a:avLst/>
              </a:prstGeom>
              <a:blipFill>
                <a:blip r:embed="rId25"/>
                <a:stretch>
                  <a:fillRect l="-26190" t="-111905" r="-4762" b="-17619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03B98C-D99D-BC6B-8815-288723FAF346}"/>
                  </a:ext>
                </a:extLst>
              </p:cNvPr>
              <p:cNvSpPr txBox="1"/>
              <p:nvPr/>
            </p:nvSpPr>
            <p:spPr>
              <a:xfrm>
                <a:off x="-3323948" y="3191848"/>
                <a:ext cx="3560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03B98C-D99D-BC6B-8815-288723FAF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23948" y="3191848"/>
                <a:ext cx="356060" cy="215444"/>
              </a:xfrm>
              <a:prstGeom prst="rect">
                <a:avLst/>
              </a:prstGeom>
              <a:blipFill>
                <a:blip r:embed="rId26"/>
                <a:stretch>
                  <a:fillRect l="-6897" r="-6897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00CDFA-C3F6-A8CC-AD59-50326F3A257D}"/>
                  </a:ext>
                </a:extLst>
              </p:cNvPr>
              <p:cNvSpPr txBox="1"/>
              <p:nvPr/>
            </p:nvSpPr>
            <p:spPr>
              <a:xfrm>
                <a:off x="-2656137" y="3193093"/>
                <a:ext cx="22515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𝐶𝑜𝑛𝑓𝑙𝑖𝑐𝑡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00CDFA-C3F6-A8CC-AD59-50326F3A2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56137" y="3193093"/>
                <a:ext cx="2251514" cy="215444"/>
              </a:xfrm>
              <a:prstGeom prst="rect">
                <a:avLst/>
              </a:prstGeom>
              <a:blipFill>
                <a:blip r:embed="rId27"/>
                <a:stretch>
                  <a:fillRect l="-1676" t="-5556" r="-1676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B73B647-E1A9-9C8F-25EC-6C476DBD2A8A}"/>
                  </a:ext>
                </a:extLst>
              </p:cNvPr>
              <p:cNvSpPr txBox="1"/>
              <p:nvPr/>
            </p:nvSpPr>
            <p:spPr>
              <a:xfrm>
                <a:off x="-3323948" y="3624147"/>
                <a:ext cx="532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B73B647-E1A9-9C8F-25EC-6C476DBD2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23948" y="3624147"/>
                <a:ext cx="532646" cy="215444"/>
              </a:xfrm>
              <a:prstGeom prst="rect">
                <a:avLst/>
              </a:prstGeom>
              <a:blipFill>
                <a:blip r:embed="rId28"/>
                <a:stretch>
                  <a:fillRect l="-6977" r="-4651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1A580C-2D75-A4C9-48FA-0DD67B2A87B6}"/>
                  </a:ext>
                </a:extLst>
              </p:cNvPr>
              <p:cNvSpPr txBox="1"/>
              <p:nvPr/>
            </p:nvSpPr>
            <p:spPr>
              <a:xfrm>
                <a:off x="-2616471" y="3468435"/>
                <a:ext cx="2456506" cy="540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kumimoji="1" lang="en-US" altLang="ko-Kore-KR" sz="1200" b="1" i="1" spc="-4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kumimoji="1" lang="en-US" altLang="ko-Kore-KR" sz="1200" b="1" i="1" spc="-4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kumimoji="1" lang="en-US" altLang="ko-Kore-KR" sz="1200" b="1" i="1" spc="-40" smtClean="0">
                              <a:latin typeface="Cambria Math" panose="02040503050406030204" pitchFamily="18" charset="0"/>
                            </a:rPr>
                            <m:t>(  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𝑇𝑃𝑖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z="1200" spc="-40" dirty="0">
                              <a:latin typeface="+mn-ea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ko-Kore-KR" sz="1200" b="0" i="0" spc="-40" dirty="0" smtClean="0">
                              <a:latin typeface="+mn-e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ko-Kore-KR" sz="1200" i="0" spc="-40" dirty="0" smtClean="0">
                              <a:latin typeface="+mn-ea"/>
                            </a:rPr>
                            <m:t>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z="1200" i="0" spc="-40" dirty="0" smtClean="0">
                              <a:latin typeface="+mn-ea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200" b="0" i="0" spc="-40" dirty="0" smtClean="0">
                              <a:latin typeface="+mn-e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ko-Kore-KR" sz="1200" spc="-40" dirty="0" smtClean="0">
                              <a:latin typeface="+mn-e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1A580C-2D75-A4C9-48FA-0DD67B2A8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6471" y="3468435"/>
                <a:ext cx="2456506" cy="540212"/>
              </a:xfrm>
              <a:prstGeom prst="rect">
                <a:avLst/>
              </a:prstGeom>
              <a:blipFill>
                <a:blip r:embed="rId29"/>
                <a:stretch>
                  <a:fillRect l="-5155" t="-109302" r="-1031" b="-1674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AD8F65D9-F201-0ED9-B6A0-CE2773C1243F}"/>
              </a:ext>
            </a:extLst>
          </p:cNvPr>
          <p:cNvSpPr txBox="1"/>
          <p:nvPr/>
        </p:nvSpPr>
        <p:spPr>
          <a:xfrm>
            <a:off x="-2967888" y="2799343"/>
            <a:ext cx="25590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i="1" spc="-40" dirty="0">
                <a:latin typeface="+mn-ea"/>
              </a:rPr>
              <a:t>DP path conflict calculation</a:t>
            </a:r>
            <a:endParaRPr kumimoji="1" lang="ko-Kore-KR" altLang="en-US" sz="1600" b="1" i="1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DD0D90C-1953-56DA-BE3E-413D59ADEC30}"/>
                  </a:ext>
                </a:extLst>
              </p:cNvPr>
              <p:cNvSpPr txBox="1"/>
              <p:nvPr/>
            </p:nvSpPr>
            <p:spPr>
              <a:xfrm>
                <a:off x="-2631957" y="4716581"/>
                <a:ext cx="53283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i="1" spc="-4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𝑎𝑡h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DD0D90C-1953-56DA-BE3E-413D59ADE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31957" y="4716581"/>
                <a:ext cx="532838" cy="184666"/>
              </a:xfrm>
              <a:prstGeom prst="rect">
                <a:avLst/>
              </a:prstGeom>
              <a:blipFill>
                <a:blip r:embed="rId30"/>
                <a:stretch>
                  <a:fillRect l="-4651" r="-2326" b="-4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DC1C8C-6CA4-3B68-0C3A-E5402C5246EB}"/>
                  </a:ext>
                </a:extLst>
              </p:cNvPr>
              <p:cNvSpPr txBox="1"/>
              <p:nvPr/>
            </p:nvSpPr>
            <p:spPr>
              <a:xfrm>
                <a:off x="-2027826" y="4549260"/>
                <a:ext cx="1306896" cy="519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𝑃𝑎𝑡h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𝐿𝑖𝑠𝑡𝑖𝑙</m:t>
                          </m:r>
                        </m:e>
                      </m:nary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𝑡𝑖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DC1C8C-6CA4-3B68-0C3A-E5402C524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7826" y="4549260"/>
                <a:ext cx="1306896" cy="519309"/>
              </a:xfrm>
              <a:prstGeom prst="rect">
                <a:avLst/>
              </a:prstGeom>
              <a:blipFill>
                <a:blip r:embed="rId31"/>
                <a:stretch>
                  <a:fillRect l="-39423" t="-114634" r="-1923" b="-18048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82FE756-422B-F7F5-95F9-30BABDF92112}"/>
                  </a:ext>
                </a:extLst>
              </p:cNvPr>
              <p:cNvSpPr txBox="1"/>
              <p:nvPr/>
            </p:nvSpPr>
            <p:spPr>
              <a:xfrm>
                <a:off x="-2686372" y="5168280"/>
                <a:ext cx="1224566" cy="527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𝑝𝑎𝑡h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𝑙𝑖𝑠𝑡𝑖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</a:rPr>
                            <m:t>𝑖𝑙</m:t>
                          </m:r>
                        </m:e>
                      </m:nary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82FE756-422B-F7F5-95F9-30BABDF9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86372" y="5168280"/>
                <a:ext cx="1224566" cy="527388"/>
              </a:xfrm>
              <a:prstGeom prst="rect">
                <a:avLst/>
              </a:prstGeom>
              <a:blipFill>
                <a:blip r:embed="rId32"/>
                <a:stretch>
                  <a:fillRect l="-21649" t="-111905" r="-2062" b="-17619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AAFAF44-6000-1B78-6946-91349E7C336C}"/>
                  </a:ext>
                </a:extLst>
              </p:cNvPr>
              <p:cNvSpPr txBox="1"/>
              <p:nvPr/>
            </p:nvSpPr>
            <p:spPr>
              <a:xfrm>
                <a:off x="-3255724" y="5322489"/>
                <a:ext cx="3024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AAFAF44-6000-1B78-6946-91349E7C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55724" y="5322489"/>
                <a:ext cx="302455" cy="215444"/>
              </a:xfrm>
              <a:prstGeom prst="rect">
                <a:avLst/>
              </a:prstGeom>
              <a:blipFill>
                <a:blip r:embed="rId33"/>
                <a:stretch>
                  <a:fillRect l="-4000" b="-1176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E1B209F-1AD1-54DE-2308-1A5A42A2418F}"/>
                  </a:ext>
                </a:extLst>
              </p:cNvPr>
              <p:cNvSpPr txBox="1"/>
              <p:nvPr/>
            </p:nvSpPr>
            <p:spPr>
              <a:xfrm>
                <a:off x="-1345518" y="5324633"/>
                <a:ext cx="6138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m:rPr>
                          <m:nor/>
                        </m:rPr>
                        <a:rPr lang="ko-Kore-KR" altLang="en-US" sz="1200"/>
                        <m:t>∈</m:t>
                      </m:r>
                      <m:r>
                        <a:rPr lang="en-US" altLang="ko-Kore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sz="1200" b="0" i="1" spc="-4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z="1200" spc="-40" dirty="0">
                  <a:latin typeface="+mn-ea"/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E1B209F-1AD1-54DE-2308-1A5A42A24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5518" y="5324633"/>
                <a:ext cx="613886" cy="184666"/>
              </a:xfrm>
              <a:prstGeom prst="rect">
                <a:avLst/>
              </a:prstGeom>
              <a:blipFill>
                <a:blip r:embed="rId34"/>
                <a:stretch>
                  <a:fillRect t="-6667" r="-6000" b="-4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C3CBA638-D574-03A4-23FD-BF749CF5E2C3}"/>
              </a:ext>
            </a:extLst>
          </p:cNvPr>
          <p:cNvSpPr txBox="1"/>
          <p:nvPr/>
        </p:nvSpPr>
        <p:spPr>
          <a:xfrm>
            <a:off x="-1446977" y="5394597"/>
            <a:ext cx="3494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,</a:t>
            </a:r>
            <a:endParaRPr kumimoji="1" lang="ko-Kore-KR" altLang="en-US" sz="1400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3656F4-797C-557D-8F33-ED84E775A8B4}"/>
                  </a:ext>
                </a:extLst>
              </p:cNvPr>
              <p:cNvSpPr txBox="1"/>
              <p:nvPr/>
            </p:nvSpPr>
            <p:spPr>
              <a:xfrm>
                <a:off x="1606713" y="4284309"/>
                <a:ext cx="1335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spc="-40" smtClean="0">
                          <a:latin typeface="Cambria Math" panose="02040503050406030204" pitchFamily="18" charset="0"/>
                        </a:rPr>
                        <m:t>𝑃𝑎𝑡h</m:t>
                      </m:r>
                      <m:r>
                        <a:rPr kumimoji="1" lang="en-US" altLang="ko-Kore-KR" i="1" spc="-4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i="1" spc="-40" smtClean="0">
                          <a:latin typeface="Cambria Math" panose="02040503050406030204" pitchFamily="18" charset="0"/>
                        </a:rPr>
                        <m:t>𝐿𝑖𝑠𝑡𝑘</m:t>
                      </m:r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3656F4-797C-557D-8F33-ED84E775A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713" y="4284309"/>
                <a:ext cx="1335494" cy="276999"/>
              </a:xfrm>
              <a:prstGeom prst="rect">
                <a:avLst/>
              </a:prstGeom>
              <a:blipFill>
                <a:blip r:embed="rId35"/>
                <a:stretch>
                  <a:fillRect l="-3774" t="-4348" r="-1887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61F4652-88D9-76E4-3FDC-3269BF0D6D2E}"/>
                  </a:ext>
                </a:extLst>
              </p:cNvPr>
              <p:cNvSpPr txBox="1"/>
              <p:nvPr/>
            </p:nvSpPr>
            <p:spPr>
              <a:xfrm>
                <a:off x="3339248" y="4564862"/>
                <a:ext cx="373409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Function </a:t>
                </a:r>
                <a:r>
                  <a:rPr kumimoji="1" lang="en-US" altLang="ko-Kore-KR" b="1" i="1" u="sng" spc="-4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path Searching </a:t>
                </a:r>
                <a:r>
                  <a:rPr kumimoji="1" lang="en-US" altLang="ko-Kore-KR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ore-KR" sz="1600" b="1" i="1" spc="-4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kumimoji="1" lang="en-US" altLang="ko-Kore-KR" sz="1600" b="1" i="1" spc="-4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600" b="1" i="1" spc="-4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𝒍𝒊𝒔𝒕𝒌</m:t>
                    </m:r>
                  </m:oMath>
                </a14:m>
                <a:r>
                  <a:rPr kumimoji="1" lang="en-US" altLang="ko-Kore-KR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</a:t>
                </a:r>
                <a:r>
                  <a:rPr kumimoji="1" lang="en-US" altLang="ko-Kore-KR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ko-Kore-KR" b="1" i="1" spc="-4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PM</a:t>
                </a:r>
                <a:r>
                  <a:rPr kumimoji="1" lang="en-US" altLang="ko-Kore-KR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kumimoji="1" lang="ko-Kore-KR" altLang="en-US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61F4652-88D9-76E4-3FDC-3269BF0D6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248" y="4564862"/>
                <a:ext cx="3734095" cy="276999"/>
              </a:xfrm>
              <a:prstGeom prst="rect">
                <a:avLst/>
              </a:prstGeom>
              <a:blipFill>
                <a:blip r:embed="rId36"/>
                <a:stretch>
                  <a:fillRect l="-4082" t="-26087" r="-1361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82167A4-1CE8-12AC-938A-3A7FB7C780D2}"/>
                  </a:ext>
                </a:extLst>
              </p:cNvPr>
              <p:cNvSpPr txBox="1"/>
              <p:nvPr/>
            </p:nvSpPr>
            <p:spPr>
              <a:xfrm>
                <a:off x="1822460" y="3323283"/>
                <a:ext cx="834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spc="-4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𝑎𝑡h</m:t>
                      </m:r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82167A4-1CE8-12AC-938A-3A7FB7C7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460" y="3323283"/>
                <a:ext cx="834972" cy="276999"/>
              </a:xfrm>
              <a:prstGeom prst="rect">
                <a:avLst/>
              </a:prstGeom>
              <a:blipFill>
                <a:blip r:embed="rId37"/>
                <a:stretch>
                  <a:fillRect l="-5970" r="-1493" b="-304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F148E58-5873-F1FB-80C4-3E65CB39B20F}"/>
                  </a:ext>
                </a:extLst>
              </p:cNvPr>
              <p:cNvSpPr txBox="1"/>
              <p:nvPr/>
            </p:nvSpPr>
            <p:spPr>
              <a:xfrm>
                <a:off x="2988729" y="3110844"/>
                <a:ext cx="2179379" cy="798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  <m:e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𝑃𝑎𝑡h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𝐿𝑖𝑠𝑡𝑘𝑣</m:t>
                          </m:r>
                        </m:e>
                      </m:nary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ko-KR" b="0" i="1" spc="-40" baseline="-25000" smtClean="0">
                          <a:latin typeface="Cambria Math" panose="02040503050406030204" pitchFamily="18" charset="0"/>
                        </a:rPr>
                        <m:t>𝑘𝑣</m:t>
                      </m:r>
                      <m:r>
                        <a:rPr kumimoji="1" lang="en-US" altLang="ko-Kore-KR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F148E58-5873-F1FB-80C4-3E65CB39B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729" y="3110844"/>
                <a:ext cx="2179379" cy="798104"/>
              </a:xfrm>
              <a:prstGeom prst="rect">
                <a:avLst/>
              </a:prstGeom>
              <a:blipFill>
                <a:blip r:embed="rId38"/>
                <a:stretch>
                  <a:fillRect l="-34682" t="-106250" r="-2890" b="-168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왼쪽 중괄호[L] 120">
            <a:extLst>
              <a:ext uri="{FF2B5EF4-FFF2-40B4-BE49-F238E27FC236}">
                <a16:creationId xmlns:a16="http://schemas.microsoft.com/office/drawing/2014/main" id="{F4857356-7049-9D3B-42FC-82C8555BF492}"/>
              </a:ext>
            </a:extLst>
          </p:cNvPr>
          <p:cNvSpPr/>
          <p:nvPr/>
        </p:nvSpPr>
        <p:spPr>
          <a:xfrm>
            <a:off x="3058234" y="4141491"/>
            <a:ext cx="227252" cy="5864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E22C3E5-FFA8-69CC-6A32-082F584F16CF}"/>
                  </a:ext>
                </a:extLst>
              </p:cNvPr>
              <p:cNvSpPr txBox="1"/>
              <p:nvPr/>
            </p:nvSpPr>
            <p:spPr>
              <a:xfrm>
                <a:off x="7242069" y="4011030"/>
                <a:ext cx="1701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1" i="1" spc="-40"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600" b="1" i="1" spc="-4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1" i="1" spc="-40">
                          <a:latin typeface="Cambria Math" panose="02040503050406030204" pitchFamily="18" charset="0"/>
                        </a:rPr>
                        <m:t>𝒍𝒊𝒔𝒕𝒌</m:t>
                      </m:r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E22C3E5-FFA8-69CC-6A32-082F584F1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069" y="4011030"/>
                <a:ext cx="1701042" cy="338554"/>
              </a:xfrm>
              <a:prstGeom prst="rect">
                <a:avLst/>
              </a:prstGeom>
              <a:blipFill>
                <a:blip r:embed="rId3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3241814F-B0E6-0ED1-6616-857D4C1354A4}"/>
              </a:ext>
            </a:extLst>
          </p:cNvPr>
          <p:cNvSpPr txBox="1"/>
          <p:nvPr/>
        </p:nvSpPr>
        <p:spPr>
          <a:xfrm>
            <a:off x="4473212" y="4026419"/>
            <a:ext cx="79797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20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kumimoji="1" lang="ko-Kore-KR" altLang="en-US" sz="1400" spc="-40" dirty="0">
              <a:latin typeface="Cambria Math" panose="02040503050406030204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3ED911B-5279-B157-A158-0612763216CE}"/>
              </a:ext>
            </a:extLst>
          </p:cNvPr>
          <p:cNvSpPr txBox="1"/>
          <p:nvPr/>
        </p:nvSpPr>
        <p:spPr>
          <a:xfrm>
            <a:off x="5153420" y="4011030"/>
            <a:ext cx="94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[1 x T x l]</a:t>
            </a:r>
            <a:endParaRPr kumimoji="1" lang="ko-Kore-KR" altLang="en-US" sz="16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6EAE1CF-7CED-AE35-0496-D1D059A807B9}"/>
              </a:ext>
            </a:extLst>
          </p:cNvPr>
          <p:cNvSpPr txBox="1"/>
          <p:nvPr/>
        </p:nvSpPr>
        <p:spPr>
          <a:xfrm>
            <a:off x="4850546" y="5198840"/>
            <a:ext cx="39181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ko-KR" altLang="en-US" sz="1600" spc="-40" dirty="0">
                <a:latin typeface="+mn-ea"/>
              </a:rPr>
              <a:t>전파될 수 있는 경로들을 구하는 </a:t>
            </a:r>
            <a:r>
              <a:rPr kumimoji="1" lang="ko-KR" altLang="en-US" sz="1600" b="1" spc="-40" dirty="0">
                <a:latin typeface="+mn-ea"/>
              </a:rPr>
              <a:t>재귀함수</a:t>
            </a:r>
            <a:endParaRPr kumimoji="1" lang="ko-Kore-KR" altLang="en-US" sz="1600" b="1" spc="-40" dirty="0">
              <a:latin typeface="+mn-ea"/>
            </a:endParaRPr>
          </a:p>
        </p:txBody>
      </p:sp>
      <p:cxnSp>
        <p:nvCxnSpPr>
          <p:cNvPr id="128" name="꺾인 연결선[E] 127">
            <a:extLst>
              <a:ext uri="{FF2B5EF4-FFF2-40B4-BE49-F238E27FC236}">
                <a16:creationId xmlns:a16="http://schemas.microsoft.com/office/drawing/2014/main" id="{EBACD74D-650F-F00F-D057-6E2E51E421C4}"/>
              </a:ext>
            </a:extLst>
          </p:cNvPr>
          <p:cNvCxnSpPr>
            <a:cxnSpLocks/>
            <a:endCxn id="127" idx="1"/>
          </p:cNvCxnSpPr>
          <p:nvPr/>
        </p:nvCxnSpPr>
        <p:spPr>
          <a:xfrm rot="16200000" flipH="1">
            <a:off x="4459090" y="4930494"/>
            <a:ext cx="556705" cy="226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914A949-3542-39CD-C91D-12EB478E92B6}"/>
              </a:ext>
            </a:extLst>
          </p:cNvPr>
          <p:cNvSpPr txBox="1"/>
          <p:nvPr/>
        </p:nvSpPr>
        <p:spPr>
          <a:xfrm>
            <a:off x="4697560" y="4853303"/>
            <a:ext cx="1333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[V(k) x T</a:t>
            </a:r>
            <a:r>
              <a:rPr kumimoji="1" lang="ko-KR" altLang="en-US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ko-KR" altLang="en-US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l</a:t>
            </a:r>
            <a:r>
              <a:rPr kumimoji="1" lang="ko-KR" altLang="en-US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endParaRPr kumimoji="1" lang="ko-Kore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3FC595-F336-9BF6-D47C-E509BD8F73B7}"/>
              </a:ext>
            </a:extLst>
          </p:cNvPr>
          <p:cNvSpPr txBox="1"/>
          <p:nvPr/>
        </p:nvSpPr>
        <p:spPr>
          <a:xfrm>
            <a:off x="6357282" y="5706505"/>
            <a:ext cx="26028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 V(k) : Total Propagation path  </a:t>
            </a:r>
            <a:br>
              <a:rPr kumimoji="1" lang="en-US" altLang="ko-Kore-KR" sz="1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kumimoji="1" lang="en-US" altLang="ko-Kore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   </a:t>
            </a:r>
            <a:r>
              <a:rPr kumimoji="1"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    :  Total propagation</a:t>
            </a:r>
            <a:r>
              <a:rPr kumimoji="1" lang="ko-KR" altLang="en-US" sz="1400" dirty="0">
                <a:latin typeface="Cambria Math" panose="02040503050406030204" pitchFamily="18" charset="0"/>
              </a:rPr>
              <a:t> </a:t>
            </a:r>
            <a:r>
              <a:rPr kumimoji="1"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step</a:t>
            </a:r>
          </a:p>
          <a:p>
            <a:r>
              <a:rPr kumimoji="1"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   l     :  Total Design parameter  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AAD2B11-451B-6632-0617-17A1BB0A9EE7}"/>
              </a:ext>
            </a:extLst>
          </p:cNvPr>
          <p:cNvSpPr/>
          <p:nvPr/>
        </p:nvSpPr>
        <p:spPr>
          <a:xfrm>
            <a:off x="1528709" y="3876124"/>
            <a:ext cx="7414402" cy="1603578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CE6C7763-15E3-35BD-BE09-706945EB4CB2}"/>
              </a:ext>
            </a:extLst>
          </p:cNvPr>
          <p:cNvSpPr/>
          <p:nvPr/>
        </p:nvSpPr>
        <p:spPr>
          <a:xfrm>
            <a:off x="582185" y="1111938"/>
            <a:ext cx="6697776" cy="1032066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63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25A905-58D3-AA12-E0CF-2C1396E7FB50}"/>
              </a:ext>
            </a:extLst>
          </p:cNvPr>
          <p:cNvSpPr txBox="1"/>
          <p:nvPr/>
        </p:nvSpPr>
        <p:spPr>
          <a:xfrm>
            <a:off x="9429327" y="432741"/>
            <a:ext cx="37128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Induced) </a:t>
            </a:r>
            <a:r>
              <a:rPr kumimoji="1" lang="en-US" altLang="ko-Kore-KR" spc="-40" dirty="0">
                <a:latin typeface="+mn-ea"/>
              </a:rPr>
              <a:t>semi-output from phase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A21A0-B50C-6A59-CD27-90EA0C9C9A6E}"/>
              </a:ext>
            </a:extLst>
          </p:cNvPr>
          <p:cNvSpPr txBox="1"/>
          <p:nvPr/>
        </p:nvSpPr>
        <p:spPr>
          <a:xfrm>
            <a:off x="231630" y="432741"/>
            <a:ext cx="58555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Given 3) </a:t>
            </a:r>
            <a:r>
              <a:rPr kumimoji="1" lang="en-US" altLang="ko-Kore-KR" spc="-40" dirty="0">
                <a:latin typeface="+mn-ea"/>
              </a:rPr>
              <a:t>product’s key constraints and parameters linkage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CA199B-58E7-33CC-FF0C-80A6C3E7F48B}"/>
              </a:ext>
            </a:extLst>
          </p:cNvPr>
          <p:cNvSpPr txBox="1"/>
          <p:nvPr/>
        </p:nvSpPr>
        <p:spPr>
          <a:xfrm>
            <a:off x="201168" y="36873"/>
            <a:ext cx="734944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Appendix </a:t>
            </a:r>
            <a:r>
              <a:rPr kumimoji="1" lang="en-US" altLang="ko-Kore-KR" sz="2000" b="1" spc="-40" dirty="0" err="1">
                <a:latin typeface="+mn-ea"/>
              </a:rPr>
              <a:t>i</a:t>
            </a:r>
            <a:r>
              <a:rPr kumimoji="1" lang="en-US" altLang="ko-Kore-KR" sz="2000" b="1" spc="-40" dirty="0">
                <a:latin typeface="+mn-ea"/>
              </a:rPr>
              <a:t>) </a:t>
            </a:r>
            <a:r>
              <a:rPr kumimoji="1" lang="en-US" altLang="ko-Kore-KR" sz="2000" spc="-40" dirty="0">
                <a:latin typeface="+mn-ea"/>
              </a:rPr>
              <a:t>the way to find change propagation Paths (path matrix)</a:t>
            </a:r>
            <a:endParaRPr kumimoji="1" lang="ko-Kore-KR" altLang="en-US" sz="2000" spc="-40" dirty="0">
              <a:latin typeface="+mn-ea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62311A3-20C3-F577-6D59-96CEE28D55D5}"/>
              </a:ext>
            </a:extLst>
          </p:cNvPr>
          <p:cNvGraphicFramePr>
            <a:graphicFrameLocks noGrp="1"/>
          </p:cNvGraphicFramePr>
          <p:nvPr/>
        </p:nvGraphicFramePr>
        <p:xfrm>
          <a:off x="9724311" y="1122752"/>
          <a:ext cx="2562225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25085F-C377-F472-639A-9F7423AF6687}"/>
                  </a:ext>
                </a:extLst>
              </p:cNvPr>
              <p:cNvSpPr txBox="1"/>
              <p:nvPr/>
            </p:nvSpPr>
            <p:spPr>
              <a:xfrm>
                <a:off x="9712887" y="796389"/>
                <a:ext cx="24802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400" b="1" i="1" spc="-4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400" b="0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=[1,0,−1,…,−1]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25085F-C377-F472-639A-9F7423AF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887" y="796389"/>
                <a:ext cx="2480294" cy="215444"/>
              </a:xfrm>
              <a:prstGeom prst="rect">
                <a:avLst/>
              </a:prstGeom>
              <a:blipFill>
                <a:blip r:embed="rId3"/>
                <a:stretch>
                  <a:fillRect t="-5556" r="-508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135BE98-2C09-23B8-17C2-E9AF815AD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023" y="1820826"/>
            <a:ext cx="2642405" cy="204894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7ED2B6-986E-D1E1-6AFA-80067418CFA6}"/>
              </a:ext>
            </a:extLst>
          </p:cNvPr>
          <p:cNvSpPr/>
          <p:nvPr/>
        </p:nvSpPr>
        <p:spPr>
          <a:xfrm>
            <a:off x="10118031" y="1714913"/>
            <a:ext cx="2712387" cy="2199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2F73E-B950-816B-D34E-099433ED46FD}"/>
              </a:ext>
            </a:extLst>
          </p:cNvPr>
          <p:cNvSpPr txBox="1"/>
          <p:nvPr/>
        </p:nvSpPr>
        <p:spPr>
          <a:xfrm>
            <a:off x="10565193" y="1556003"/>
            <a:ext cx="181806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Recursive function</a:t>
            </a:r>
            <a:endParaRPr kumimoji="1" lang="ko-Kore-KR" altLang="en-US" spc="-40" dirty="0">
              <a:latin typeface="+mn-ea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9B825E3A-DB6E-C796-C0D8-30EC594954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334" b="7513"/>
          <a:stretch/>
        </p:blipFill>
        <p:spPr>
          <a:xfrm>
            <a:off x="231781" y="785886"/>
            <a:ext cx="3915649" cy="1490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3624745-8CA5-7FB1-FB06-986BDBBB1061}"/>
              </a:ext>
            </a:extLst>
          </p:cNvPr>
          <p:cNvSpPr txBox="1"/>
          <p:nvPr/>
        </p:nvSpPr>
        <p:spPr>
          <a:xfrm>
            <a:off x="476700" y="2327773"/>
            <a:ext cx="33745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ko-Kore-KR" sz="1400" dirty="0">
                <a:effectLst/>
                <a:latin typeface="AdvPTimesB"/>
              </a:rPr>
              <a:t>parameter linkage-based method(Yang , 2011)</a:t>
            </a:r>
            <a:endParaRPr lang="en" altLang="ko-Kore-KR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57CA8F-5DD8-3C77-0948-D3B4EF10DEE8}"/>
              </a:ext>
            </a:extLst>
          </p:cNvPr>
          <p:cNvSpPr txBox="1"/>
          <p:nvPr/>
        </p:nvSpPr>
        <p:spPr>
          <a:xfrm>
            <a:off x="201168" y="2683970"/>
            <a:ext cx="561782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1) Exist constraints to make product stable (</a:t>
            </a:r>
            <a:r>
              <a:rPr kumimoji="1" lang="en-US" altLang="ko-Kore-KR" sz="1600" b="1" spc="-40" dirty="0">
                <a:latin typeface="+mn-ea"/>
              </a:rPr>
              <a:t>constraint linkage</a:t>
            </a:r>
            <a:r>
              <a:rPr kumimoji="1" lang="en-US" altLang="ko-Kore-KR" sz="1600" spc="-40" dirty="0">
                <a:latin typeface="+mn-ea"/>
              </a:rPr>
              <a:t>)</a:t>
            </a:r>
          </a:p>
          <a:p>
            <a:pPr algn="l"/>
            <a:r>
              <a:rPr kumimoji="1" lang="en-US" altLang="ko-Kore-KR" sz="1600" spc="-40" dirty="0">
                <a:latin typeface="+mn-ea"/>
              </a:rPr>
              <a:t>2) Know the equation with parameter (</a:t>
            </a:r>
            <a:r>
              <a:rPr kumimoji="1" lang="en-US" altLang="ko-Kore-KR" sz="1600" b="1" spc="-40" dirty="0">
                <a:latin typeface="+mn-ea"/>
              </a:rPr>
              <a:t>parameter linkage</a:t>
            </a:r>
            <a:r>
              <a:rPr kumimoji="1" lang="en-US" altLang="ko-Kore-KR" sz="1600" spc="-40" dirty="0">
                <a:latin typeface="+mn-ea"/>
              </a:rPr>
              <a:t>)</a:t>
            </a:r>
          </a:p>
          <a:p>
            <a:pPr algn="l"/>
            <a:r>
              <a:rPr kumimoji="1" lang="en-US" altLang="ko-Kore-KR" sz="1600" spc="-40" dirty="0">
                <a:latin typeface="+mn-ea"/>
              </a:rPr>
              <a:t>3) Decompose equation with (</a:t>
            </a:r>
            <a:r>
              <a:rPr kumimoji="1" lang="en-US" altLang="ko-Kore-KR" sz="1600" b="1" spc="-40" dirty="0">
                <a:latin typeface="+mn-ea"/>
              </a:rPr>
              <a:t>AND/OR) </a:t>
            </a:r>
            <a:r>
              <a:rPr kumimoji="1" lang="en-US" altLang="ko-Kore-KR" sz="1600" spc="-40" dirty="0">
                <a:latin typeface="+mn-ea"/>
              </a:rPr>
              <a:t>logic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400188-F86E-5EE1-2489-5BC1F9B69323}"/>
              </a:ext>
            </a:extLst>
          </p:cNvPr>
          <p:cNvSpPr txBox="1"/>
          <p:nvPr/>
        </p:nvSpPr>
        <p:spPr>
          <a:xfrm>
            <a:off x="4209829" y="2327773"/>
            <a:ext cx="49325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ko-Kore-KR" sz="1400" dirty="0">
                <a:effectLst/>
                <a:latin typeface="AdvPTimesB"/>
              </a:rPr>
              <a:t>Change propagation paths based on the logic relation (Tang, 2016)</a:t>
            </a:r>
            <a:endParaRPr lang="en" altLang="ko-Kore-KR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0AA0E77-9882-BCA4-654F-AA8C8A5455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217" b="16329"/>
          <a:stretch/>
        </p:blipFill>
        <p:spPr>
          <a:xfrm>
            <a:off x="4182422" y="780079"/>
            <a:ext cx="4921990" cy="1490208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A21CE0-F698-9A41-7CE1-F3E4A4E2221B}"/>
              </a:ext>
            </a:extLst>
          </p:cNvPr>
          <p:cNvSpPr/>
          <p:nvPr/>
        </p:nvSpPr>
        <p:spPr>
          <a:xfrm>
            <a:off x="6019796" y="2990312"/>
            <a:ext cx="45719" cy="321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CF27C-1ED8-120A-AD57-38A785E6636E}"/>
              </a:ext>
            </a:extLst>
          </p:cNvPr>
          <p:cNvSpPr txBox="1"/>
          <p:nvPr/>
        </p:nvSpPr>
        <p:spPr>
          <a:xfrm>
            <a:off x="724264" y="4369728"/>
            <a:ext cx="1658146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6E634-D5EA-F055-5550-0A011B5AEBD2}"/>
              </a:ext>
            </a:extLst>
          </p:cNvPr>
          <p:cNvSpPr txBox="1"/>
          <p:nvPr/>
        </p:nvSpPr>
        <p:spPr>
          <a:xfrm>
            <a:off x="5013751" y="4589198"/>
            <a:ext cx="2732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en-US" altLang="ko-Kore-KR" sz="12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872A3-D3BF-897A-0806-766ED86667D1}"/>
              </a:ext>
            </a:extLst>
          </p:cNvPr>
          <p:cNvSpPr txBox="1"/>
          <p:nvPr/>
        </p:nvSpPr>
        <p:spPr>
          <a:xfrm>
            <a:off x="5724747" y="4325874"/>
            <a:ext cx="391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en-US" altLang="ko-Kore-KR" sz="12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3711A-7772-E9F5-DE56-6E5ABB43E387}"/>
              </a:ext>
            </a:extLst>
          </p:cNvPr>
          <p:cNvSpPr txBox="1"/>
          <p:nvPr/>
        </p:nvSpPr>
        <p:spPr>
          <a:xfrm>
            <a:off x="6405528" y="4589198"/>
            <a:ext cx="2732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en-US" altLang="ko-Kore-KR" sz="12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44E731-0ED4-1132-0EFC-DC5C911B7A92}"/>
              </a:ext>
            </a:extLst>
          </p:cNvPr>
          <p:cNvSpPr txBox="1"/>
          <p:nvPr/>
        </p:nvSpPr>
        <p:spPr>
          <a:xfrm>
            <a:off x="5724747" y="4852522"/>
            <a:ext cx="3994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1" lang="en-US" altLang="ko-Kore-KR" sz="12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1EBBA6-F634-19B6-56AF-0F0F3DF8AD46}"/>
              </a:ext>
            </a:extLst>
          </p:cNvPr>
          <p:cNvSpPr txBox="1"/>
          <p:nvPr/>
        </p:nvSpPr>
        <p:spPr>
          <a:xfrm>
            <a:off x="3034001" y="4369729"/>
            <a:ext cx="1604798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-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3C6DD7-563D-C027-7830-6A3A5DE795C7}"/>
              </a:ext>
            </a:extLst>
          </p:cNvPr>
          <p:cNvSpPr txBox="1"/>
          <p:nvPr/>
        </p:nvSpPr>
        <p:spPr>
          <a:xfrm>
            <a:off x="555378" y="3854995"/>
            <a:ext cx="12153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1) Constraints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B422DD-B970-6482-BC22-37E8045CC5E0}"/>
              </a:ext>
            </a:extLst>
          </p:cNvPr>
          <p:cNvSpPr txBox="1"/>
          <p:nvPr/>
        </p:nvSpPr>
        <p:spPr>
          <a:xfrm>
            <a:off x="2681877" y="3854995"/>
            <a:ext cx="19769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2) Parameter equation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CE0F5C-A45D-A200-044D-DE5CC918C805}"/>
              </a:ext>
            </a:extLst>
          </p:cNvPr>
          <p:cNvSpPr txBox="1"/>
          <p:nvPr/>
        </p:nvSpPr>
        <p:spPr>
          <a:xfrm>
            <a:off x="6206435" y="3854995"/>
            <a:ext cx="15779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3) Logical relation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E04B58-A6DB-5BF0-52C9-685F45D79E2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287031" y="4433596"/>
            <a:ext cx="437716" cy="263324"/>
          </a:xfrm>
          <a:prstGeom prst="straightConnector1">
            <a:avLst/>
          </a:prstGeom>
          <a:ln>
            <a:solidFill>
              <a:srgbClr val="1D6FA9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DCB40F3-03A7-1DD9-F009-D93FE6BD4031}"/>
              </a:ext>
            </a:extLst>
          </p:cNvPr>
          <p:cNvCxnSpPr>
            <a:cxnSpLocks/>
            <a:stCxn id="6" idx="3"/>
            <a:endCxn id="36" idx="1"/>
          </p:cNvCxnSpPr>
          <p:nvPr/>
        </p:nvCxnSpPr>
        <p:spPr>
          <a:xfrm>
            <a:off x="5287031" y="4696920"/>
            <a:ext cx="437716" cy="263324"/>
          </a:xfrm>
          <a:prstGeom prst="straightConnector1">
            <a:avLst/>
          </a:prstGeom>
          <a:ln>
            <a:solidFill>
              <a:srgbClr val="1D6FA9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54ED19B-0FEA-DEFE-5797-7F1EF90F59F3}"/>
              </a:ext>
            </a:extLst>
          </p:cNvPr>
          <p:cNvSpPr txBox="1"/>
          <p:nvPr/>
        </p:nvSpPr>
        <p:spPr>
          <a:xfrm>
            <a:off x="7084060" y="4855273"/>
            <a:ext cx="4052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31836BB-1110-94C9-3135-A98C69A2C6B3}"/>
              </a:ext>
            </a:extLst>
          </p:cNvPr>
          <p:cNvCxnSpPr>
            <a:cxnSpLocks/>
            <a:stCxn id="19" idx="3"/>
            <a:endCxn id="59" idx="1"/>
          </p:cNvCxnSpPr>
          <p:nvPr/>
        </p:nvCxnSpPr>
        <p:spPr>
          <a:xfrm>
            <a:off x="6678808" y="4696920"/>
            <a:ext cx="405252" cy="2660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0052C1C-934D-58E6-627A-7AE5E4106138}"/>
              </a:ext>
            </a:extLst>
          </p:cNvPr>
          <p:cNvSpPr txBox="1"/>
          <p:nvPr/>
        </p:nvSpPr>
        <p:spPr>
          <a:xfrm>
            <a:off x="7084061" y="4319425"/>
            <a:ext cx="4052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B484E5F-AE8A-039B-C10D-46ABBDC6745F}"/>
              </a:ext>
            </a:extLst>
          </p:cNvPr>
          <p:cNvCxnSpPr>
            <a:cxnSpLocks/>
            <a:stCxn id="19" idx="3"/>
            <a:endCxn id="69" idx="1"/>
          </p:cNvCxnSpPr>
          <p:nvPr/>
        </p:nvCxnSpPr>
        <p:spPr>
          <a:xfrm flipV="1">
            <a:off x="6678808" y="4427147"/>
            <a:ext cx="405253" cy="269773"/>
          </a:xfrm>
          <a:prstGeom prst="straightConnector1">
            <a:avLst/>
          </a:prstGeom>
          <a:ln>
            <a:solidFill>
              <a:srgbClr val="1D6FA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EC0130A-BB01-3664-CF75-B90CA4617AFD}"/>
              </a:ext>
            </a:extLst>
          </p:cNvPr>
          <p:cNvSpPr txBox="1"/>
          <p:nvPr/>
        </p:nvSpPr>
        <p:spPr>
          <a:xfrm>
            <a:off x="7784055" y="4589198"/>
            <a:ext cx="2732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1" lang="en-US" altLang="ko-Kore-KR" sz="12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23ECB0-3633-C801-6C39-78D674F109D8}"/>
              </a:ext>
            </a:extLst>
          </p:cNvPr>
          <p:cNvSpPr txBox="1"/>
          <p:nvPr/>
        </p:nvSpPr>
        <p:spPr>
          <a:xfrm>
            <a:off x="8462588" y="4855273"/>
            <a:ext cx="4052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CCF25E8-254B-0859-83E0-64E4CAC5C738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>
            <a:off x="8057335" y="4696920"/>
            <a:ext cx="405253" cy="2660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C452D53-39D9-FA19-94EC-047C8C2F13A6}"/>
              </a:ext>
            </a:extLst>
          </p:cNvPr>
          <p:cNvSpPr txBox="1"/>
          <p:nvPr/>
        </p:nvSpPr>
        <p:spPr>
          <a:xfrm>
            <a:off x="8462588" y="4319425"/>
            <a:ext cx="4052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779E8F3-DFFB-4ED9-FA3A-ADC0E82DCBF2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 flipV="1">
            <a:off x="8057335" y="4427147"/>
            <a:ext cx="405253" cy="269773"/>
          </a:xfrm>
          <a:prstGeom prst="straightConnector1">
            <a:avLst/>
          </a:prstGeom>
          <a:ln>
            <a:solidFill>
              <a:srgbClr val="1D6FA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04637B-E81B-B140-2B72-6240D72D75A0}"/>
              </a:ext>
            </a:extLst>
          </p:cNvPr>
          <p:cNvSpPr/>
          <p:nvPr/>
        </p:nvSpPr>
        <p:spPr>
          <a:xfrm>
            <a:off x="7089894" y="4271693"/>
            <a:ext cx="399417" cy="86177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5BADF95-5F67-F676-7610-30100A1DD102}"/>
              </a:ext>
            </a:extLst>
          </p:cNvPr>
          <p:cNvSpPr/>
          <p:nvPr/>
        </p:nvSpPr>
        <p:spPr>
          <a:xfrm>
            <a:off x="8464783" y="4271693"/>
            <a:ext cx="399417" cy="86177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04337B5-575F-B322-69C0-5338962F44C9}"/>
              </a:ext>
            </a:extLst>
          </p:cNvPr>
          <p:cNvSpPr/>
          <p:nvPr/>
        </p:nvSpPr>
        <p:spPr>
          <a:xfrm>
            <a:off x="5728162" y="4271693"/>
            <a:ext cx="399417" cy="3175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569379E-260F-2E82-0D2E-22ED0A72EEBC}"/>
              </a:ext>
            </a:extLst>
          </p:cNvPr>
          <p:cNvSpPr/>
          <p:nvPr/>
        </p:nvSpPr>
        <p:spPr>
          <a:xfrm>
            <a:off x="5728162" y="4811123"/>
            <a:ext cx="399417" cy="3175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81114BAB-2507-CD5C-7615-B9FFE1B05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23218"/>
              </p:ext>
            </p:extLst>
          </p:nvPr>
        </p:nvGraphicFramePr>
        <p:xfrm>
          <a:off x="726952" y="5519309"/>
          <a:ext cx="1849431" cy="1123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5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91916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PM</a:t>
                      </a:r>
                      <a:r>
                        <a:rPr lang="en-US" altLang="ko-KR" sz="11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17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128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128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038767"/>
                  </a:ext>
                </a:extLst>
              </a:tr>
              <a:tr h="100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C5FDC37-FC13-38D3-8309-F1B503B36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11305"/>
              </p:ext>
            </p:extLst>
          </p:nvPr>
        </p:nvGraphicFramePr>
        <p:xfrm>
          <a:off x="2708152" y="5519309"/>
          <a:ext cx="1849431" cy="1123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5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91916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PM</a:t>
                      </a:r>
                      <a:r>
                        <a:rPr lang="en-US" altLang="ko-KR" sz="11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115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256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A9400608-D55B-8D46-91F6-694E6C16FF4F}"/>
              </a:ext>
            </a:extLst>
          </p:cNvPr>
          <p:cNvSpPr txBox="1"/>
          <p:nvPr/>
        </p:nvSpPr>
        <p:spPr>
          <a:xfrm>
            <a:off x="476700" y="5165702"/>
            <a:ext cx="25419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4) Induce 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path matrix</a:t>
            </a:r>
            <a:r>
              <a:rPr kumimoji="1" lang="ko-KR" altLang="en-US" sz="1600" b="1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R" sz="1600" b="1" spc="-40" dirty="0">
                <a:solidFill>
                  <a:srgbClr val="C00000"/>
                </a:solidFill>
                <a:latin typeface="+mn-ea"/>
              </a:rPr>
              <a:t>(PM)</a:t>
            </a:r>
            <a:endParaRPr kumimoji="1" lang="ko-Kore-KR" altLang="en-US" sz="16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BB5BA76-56EF-69F9-68FA-F771143EE967}"/>
              </a:ext>
            </a:extLst>
          </p:cNvPr>
          <p:cNvCxnSpPr>
            <a:cxnSpLocks/>
          </p:cNvCxnSpPr>
          <p:nvPr/>
        </p:nvCxnSpPr>
        <p:spPr>
          <a:xfrm>
            <a:off x="6334453" y="5411923"/>
            <a:ext cx="454341" cy="0"/>
          </a:xfrm>
          <a:prstGeom prst="straightConnector1">
            <a:avLst/>
          </a:prstGeom>
          <a:ln>
            <a:solidFill>
              <a:srgbClr val="1D6FA9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F1CCE06-B953-A5CC-333E-BE4DCA72EAAA}"/>
              </a:ext>
            </a:extLst>
          </p:cNvPr>
          <p:cNvSpPr txBox="1"/>
          <p:nvPr/>
        </p:nvSpPr>
        <p:spPr>
          <a:xfrm>
            <a:off x="6932423" y="5259907"/>
            <a:ext cx="7763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Negative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2A8DB1F-45A0-2035-8703-92888B24E178}"/>
              </a:ext>
            </a:extLst>
          </p:cNvPr>
          <p:cNvCxnSpPr>
            <a:cxnSpLocks/>
          </p:cNvCxnSpPr>
          <p:nvPr/>
        </p:nvCxnSpPr>
        <p:spPr>
          <a:xfrm>
            <a:off x="6334453" y="5702868"/>
            <a:ext cx="45434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77B3498-0EC3-4CA8-2F12-C31115031BE9}"/>
              </a:ext>
            </a:extLst>
          </p:cNvPr>
          <p:cNvCxnSpPr>
            <a:cxnSpLocks/>
          </p:cNvCxnSpPr>
          <p:nvPr/>
        </p:nvCxnSpPr>
        <p:spPr>
          <a:xfrm>
            <a:off x="7852355" y="5411923"/>
            <a:ext cx="454341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5933621-4546-AEB2-2456-0E74722A0D9C}"/>
              </a:ext>
            </a:extLst>
          </p:cNvPr>
          <p:cNvSpPr txBox="1"/>
          <p:nvPr/>
        </p:nvSpPr>
        <p:spPr>
          <a:xfrm>
            <a:off x="8450325" y="5288812"/>
            <a:ext cx="6681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Positive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6DA8297-95C1-0DD0-C387-2305C4C4FEB6}"/>
              </a:ext>
            </a:extLst>
          </p:cNvPr>
          <p:cNvCxnSpPr>
            <a:cxnSpLocks/>
          </p:cNvCxnSpPr>
          <p:nvPr/>
        </p:nvCxnSpPr>
        <p:spPr>
          <a:xfrm>
            <a:off x="7852355" y="5702868"/>
            <a:ext cx="45434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292F0BE-3BE1-DF9A-8FD4-EE7034D52992}"/>
              </a:ext>
            </a:extLst>
          </p:cNvPr>
          <p:cNvSpPr txBox="1"/>
          <p:nvPr/>
        </p:nvSpPr>
        <p:spPr>
          <a:xfrm>
            <a:off x="6932423" y="5567478"/>
            <a:ext cx="4616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AND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1704F12-CBFE-2AC2-3F48-8712E62DCFD8}"/>
              </a:ext>
            </a:extLst>
          </p:cNvPr>
          <p:cNvSpPr txBox="1"/>
          <p:nvPr/>
        </p:nvSpPr>
        <p:spPr>
          <a:xfrm>
            <a:off x="8450325" y="5595146"/>
            <a:ext cx="33054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OR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01D82FC-6520-19C6-ABE4-1E83A93FC939}"/>
              </a:ext>
            </a:extLst>
          </p:cNvPr>
          <p:cNvSpPr txBox="1"/>
          <p:nvPr/>
        </p:nvSpPr>
        <p:spPr>
          <a:xfrm>
            <a:off x="194985" y="3468241"/>
            <a:ext cx="55654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ore-KR" altLang="en-US" sz="1600" dirty="0">
                <a:effectLst/>
                <a:latin typeface="Helvetica" pitchFamily="2" charset="0"/>
              </a:rPr>
              <a:t>⇒</a:t>
            </a:r>
            <a:r>
              <a:rPr lang="ko-Kore-KR" altLang="en-US" sz="1600" dirty="0">
                <a:solidFill>
                  <a:srgbClr val="0000FF"/>
                </a:solidFill>
                <a:effectLst/>
                <a:latin typeface="Helvetica" pitchFamily="2" charset="0"/>
              </a:rPr>
              <a:t> </a:t>
            </a:r>
            <a:r>
              <a:rPr kumimoji="1" lang="en-US" altLang="ko-Kore-KR" sz="1600" spc="-4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ore-KR" sz="1600" b="1" spc="-40" dirty="0">
                <a:latin typeface="+mn-ea"/>
                <a:sym typeface="Wingdings" pitchFamily="2" charset="2"/>
              </a:rPr>
              <a:t>Induce 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  <a:sym typeface="Wingdings" pitchFamily="2" charset="2"/>
              </a:rPr>
              <a:t>change propagation path</a:t>
            </a:r>
            <a:r>
              <a:rPr kumimoji="1" lang="en-US" altLang="ko-Kore-KR" sz="1600" b="1" spc="-40" dirty="0">
                <a:latin typeface="+mn-ea"/>
                <a:sym typeface="Wingdings" pitchFamily="2" charset="2"/>
              </a:rPr>
              <a:t> depending on each DP</a:t>
            </a:r>
            <a:endParaRPr kumimoji="1" lang="en-US" altLang="ko-Kore-KR" sz="1600" b="1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467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3CA199B-58E7-33CC-FF0C-80A6C3E7F48B}"/>
              </a:ext>
            </a:extLst>
          </p:cNvPr>
          <p:cNvSpPr txBox="1"/>
          <p:nvPr/>
        </p:nvSpPr>
        <p:spPr>
          <a:xfrm>
            <a:off x="201168" y="36873"/>
            <a:ext cx="660982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Appendix ii)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Path search algorithm </a:t>
            </a:r>
            <a:r>
              <a:rPr kumimoji="1" lang="en-US" altLang="ko-Kore-KR" sz="2000" spc="-40" dirty="0">
                <a:latin typeface="+mn-ea"/>
              </a:rPr>
              <a:t>with recursive function</a:t>
            </a:r>
            <a:endParaRPr kumimoji="1" lang="ko-Kore-KR" altLang="en-US" sz="2000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B68A42-801C-EEA2-538B-F877903C69A4}"/>
                  </a:ext>
                </a:extLst>
              </p:cNvPr>
              <p:cNvSpPr txBox="1"/>
              <p:nvPr/>
            </p:nvSpPr>
            <p:spPr>
              <a:xfrm>
                <a:off x="256615" y="4027831"/>
                <a:ext cx="4018857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ko-Kore-KR" sz="1600" b="0" i="1" spc="-40" smtClean="0">
                        <a:latin typeface="Cambria Math" panose="02040503050406030204" pitchFamily="18" charset="0"/>
                      </a:rPr>
                      <m:t>1) </m:t>
                    </m:r>
                    <m:r>
                      <a:rPr kumimoji="1" lang="en-US" altLang="ko-Kore-KR" sz="1600" b="0" i="1" spc="-40" smtClean="0">
                        <a:latin typeface="Cambria Math" panose="02040503050406030204" pitchFamily="18" charset="0"/>
                      </a:rPr>
                      <m:t>𝑃𝑎𝑡h𝑘𝑞</m:t>
                    </m:r>
                    <m:r>
                      <a:rPr kumimoji="1" lang="en-US" altLang="ko-Kore-KR" sz="1600" b="0" i="1" spc="-40" baseline="-25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1600" b="0" i="1" spc="-40" baseline="-250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ore-KR" sz="1600" b="0" i="1" spc="-40" baseline="-250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sz="1400" spc="-40" dirty="0">
                    <a:latin typeface="+mn-ea"/>
                  </a:rPr>
                  <a:t> = </a:t>
                </a:r>
                <a:r>
                  <a:rPr kumimoji="1" lang="en-US" altLang="ko-Kore-KR" sz="1400" spc="-40" dirty="0" err="1">
                    <a:latin typeface="+mn-ea"/>
                  </a:rPr>
                  <a:t>q</a:t>
                </a:r>
                <a:r>
                  <a:rPr kumimoji="1" lang="en-US" altLang="ko-Kore-KR" sz="1400" spc="-40" baseline="30000" dirty="0" err="1">
                    <a:latin typeface="+mn-ea"/>
                  </a:rPr>
                  <a:t>th</a:t>
                </a:r>
                <a:r>
                  <a:rPr kumimoji="1" lang="en-US" altLang="ko-Kore-KR" sz="1400" spc="-40" dirty="0">
                    <a:latin typeface="+mn-ea"/>
                  </a:rPr>
                  <a:t> change path when </a:t>
                </a:r>
                <a:r>
                  <a:rPr kumimoji="1" lang="en-US" altLang="ko-Kore-KR" sz="1400" spc="-40" dirty="0" err="1">
                    <a:latin typeface="+mn-ea"/>
                  </a:rPr>
                  <a:t>DP</a:t>
                </a:r>
                <a:r>
                  <a:rPr kumimoji="1" lang="en-US" altLang="ko-Kore-KR" sz="1400" spc="-40" baseline="-25000" dirty="0" err="1">
                    <a:latin typeface="+mn-ea"/>
                  </a:rPr>
                  <a:t>k</a:t>
                </a:r>
                <a:r>
                  <a:rPr kumimoji="1" lang="en-US" altLang="ko-Kore-KR" sz="1400" spc="-40" dirty="0">
                    <a:latin typeface="+mn-ea"/>
                  </a:rPr>
                  <a:t> changed </a:t>
                </a:r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B68A42-801C-EEA2-538B-F877903C6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15" y="4027831"/>
                <a:ext cx="4018857" cy="240579"/>
              </a:xfrm>
              <a:prstGeom prst="rect">
                <a:avLst/>
              </a:prstGeom>
              <a:blipFill>
                <a:blip r:embed="rId3"/>
                <a:stretch>
                  <a:fillRect l="-1893" t="-21053" b="-5263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AD092BB-4DD6-6979-0790-955895A2D33E}"/>
              </a:ext>
            </a:extLst>
          </p:cNvPr>
          <p:cNvSpPr txBox="1"/>
          <p:nvPr/>
        </p:nvSpPr>
        <p:spPr>
          <a:xfrm>
            <a:off x="1334418" y="4355402"/>
            <a:ext cx="218136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(# of path depends on DP)  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F6755612-0404-18EE-704B-3A69C2453F02}"/>
              </a:ext>
            </a:extLst>
          </p:cNvPr>
          <p:cNvSpPr/>
          <p:nvPr/>
        </p:nvSpPr>
        <p:spPr>
          <a:xfrm rot="5400000">
            <a:off x="2790937" y="3038797"/>
            <a:ext cx="4231182" cy="2971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CFF4F6-0E31-3E20-8D10-149CC85C4D5D}"/>
                  </a:ext>
                </a:extLst>
              </p:cNvPr>
              <p:cNvSpPr txBox="1"/>
              <p:nvPr/>
            </p:nvSpPr>
            <p:spPr>
              <a:xfrm>
                <a:off x="256615" y="4799081"/>
                <a:ext cx="10426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ko-Kore-KR" sz="1600" b="0" i="1" spc="-40" smtClean="0">
                        <a:latin typeface="Cambria Math" panose="02040503050406030204" pitchFamily="18" charset="0"/>
                      </a:rPr>
                      <m:t>2) </m:t>
                    </m:r>
                    <m:r>
                      <a:rPr kumimoji="1" lang="en-US" altLang="ko-Kore-KR" sz="1600" b="0" i="1" spc="-40" smtClean="0">
                        <a:latin typeface="Cambria Math" panose="02040503050406030204" pitchFamily="18" charset="0"/>
                      </a:rPr>
                      <m:t>𝑃𝑎𝑡h𝑘𝑞𝑟</m:t>
                    </m:r>
                  </m:oMath>
                </a14:m>
                <a:r>
                  <a:rPr kumimoji="1" lang="en-US" altLang="ko-Kore-KR" sz="1600" spc="-40" dirty="0">
                    <a:latin typeface="+mn-ea"/>
                  </a:rPr>
                  <a:t> </a:t>
                </a:r>
                <a:r>
                  <a:rPr kumimoji="1" lang="en-US" altLang="ko-Kore-KR" sz="1400" spc="-40" dirty="0">
                    <a:latin typeface="+mn-ea"/>
                  </a:rPr>
                  <a:t>=</a:t>
                </a:r>
                <a:r>
                  <a:rPr kumimoji="1" lang="en-US" altLang="ko-Kore-KR" sz="1200" spc="-40" dirty="0">
                    <a:latin typeface="+mn-ea"/>
                  </a:rPr>
                  <a:t> </a:t>
                </a:r>
                <a:endParaRPr kumimoji="1" lang="ko-Kore-KR" altLang="en-US" sz="1200" spc="-40" baseline="-25000" dirty="0">
                  <a:latin typeface="+mn-ea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CFF4F6-0E31-3E20-8D10-149CC85C4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15" y="4799081"/>
                <a:ext cx="1042658" cy="246221"/>
              </a:xfrm>
              <a:prstGeom prst="rect">
                <a:avLst/>
              </a:prstGeom>
              <a:blipFill>
                <a:blip r:embed="rId4"/>
                <a:stretch>
                  <a:fillRect l="-7229" t="-9524" r="-6024" b="-3809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178A94-BC18-DFBE-EA96-7693947073EA}"/>
                  </a:ext>
                </a:extLst>
              </p:cNvPr>
              <p:cNvSpPr txBox="1"/>
              <p:nvPr/>
            </p:nvSpPr>
            <p:spPr>
              <a:xfrm>
                <a:off x="1472440" y="4656621"/>
                <a:ext cx="331915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ko-Kore-KR" sz="1400" b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kumimoji="1" lang="en-US" altLang="ko-Kore-KR" sz="1400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( If </a:t>
                </a:r>
                <a:r>
                  <a:rPr kumimoji="1" lang="en-US" altLang="ko-Kore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kumimoji="1" lang="en-US" altLang="ko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orr</a:t>
                </a:r>
                <a:r>
                  <a:rPr kumimoji="1" lang="en-US" altLang="ko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kumimoji="1" lang="en-US" altLang="ko-Kore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kumimoji="1" lang="en-US" altLang="ko-Kore-KR" sz="1400" i="1" spc="-4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kumimoji="1" lang="en-US" altLang="ko-Kore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ko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kumimoji="1" lang="en-US" altLang="ko-Kore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kumimoji="1" lang="en-US" altLang="ko-Kore-KR" sz="1400" i="1" spc="-4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altLang="ko-KR" sz="1400" i="1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altLang="ko-KR" sz="140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&gt;0 &amp; </a:t>
                </a:r>
                <a:r>
                  <a:rPr lang="en-US" altLang="ko-KR" sz="1400" dirty="0" err="1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ko-KR" sz="1400" baseline="-25000" dirty="0" err="1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altLang="ko-KR" sz="140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ore-KR" altLang="en-US" sz="1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400" i="1" spc="-4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𝑃𝑎𝑡h</m:t>
                    </m:r>
                    <m:r>
                      <a:rPr kumimoji="1" lang="en-US" altLang="ko-Kore-KR" sz="1400" i="1" spc="-40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altLang="ko-KR" sz="140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altLang="ko-KR" sz="1400" i="1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ko-KR" sz="1400" b="0" u="none" strike="noStrike" dirty="0">
                  <a:solidFill>
                    <a:srgbClr val="040C28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kumimoji="1" lang="en-US" altLang="ko-Kore-KR" sz="1400" b="1" spc="-4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kumimoji="1" lang="en-US" altLang="ko-Kore-KR" sz="1400" spc="-4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( </a:t>
                </a:r>
                <a:r>
                  <a:rPr kumimoji="1" lang="en-US" altLang="ko-Kore-KR" sz="1400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:r>
                  <a:rPr lang="en-US" altLang="ko-KR" sz="1400" i="1" dirty="0" err="1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ko-KR" sz="1400" i="1" baseline="-25000" dirty="0" err="1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altLang="ko-KR" sz="1400" i="1" baseline="-2500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ore-KR" altLang="en-US" sz="1400" i="1" dirty="0">
                    <a:latin typeface="Cambria Math" panose="02040503050406030204" pitchFamily="18" charset="0"/>
                  </a:rPr>
                  <a:t>∉</a:t>
                </a:r>
                <a14:m>
                  <m:oMath xmlns:m="http://schemas.openxmlformats.org/officeDocument/2006/math">
                    <m:r>
                      <a:rPr kumimoji="1" lang="ko-Kore-KR" altLang="en-US" sz="1400" i="1" spc="-4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400" i="1" spc="-4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𝑃𝑎𝑡h</m:t>
                    </m:r>
                    <m:r>
                      <a:rPr kumimoji="1" lang="en-US" altLang="ko-Kore-KR" sz="1400" i="1" spc="-40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𝑝𝑞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srgbClr val="040C2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b="0" u="none" strike="noStrike" dirty="0">
                  <a:solidFill>
                    <a:srgbClr val="040C28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kumimoji="1" lang="en-US" altLang="ko-Kore-KR" sz="1400" b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  <a:r>
                  <a:rPr kumimoji="1" lang="en-US" altLang="ko-Kore-KR" sz="1400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( If </a:t>
                </a:r>
                <a:r>
                  <a:rPr kumimoji="1" lang="en-US" altLang="ko-Kore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kumimoji="1" lang="en-US" altLang="ko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orr</a:t>
                </a:r>
                <a:r>
                  <a:rPr kumimoji="1" lang="en-US" altLang="ko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kumimoji="1" lang="en-US" altLang="ko-Kore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kumimoji="1" lang="en-US" altLang="ko-Kore-KR" sz="1400" i="1" spc="-4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kumimoji="1" lang="en-US" altLang="ko-Kore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ko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kumimoji="1" lang="en-US" altLang="ko-Kore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kumimoji="1" lang="en-US" altLang="ko-Kore-KR" sz="1400" i="1" spc="-4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altLang="ko-KR" sz="1400" i="1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&lt; 0 </a:t>
                </a:r>
                <a:r>
                  <a:rPr lang="en-US" altLang="ko-KR" sz="140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&amp; </a:t>
                </a:r>
                <a:r>
                  <a:rPr lang="en-US" altLang="ko-KR" sz="1400" dirty="0" err="1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ko-KR" sz="1400" baseline="-25000" dirty="0" err="1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altLang="ko-KR" sz="140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ore-KR" altLang="en-US" sz="1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400" i="1" spc="-4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𝑃𝑎𝑡h</m:t>
                    </m:r>
                    <m:r>
                      <a:rPr kumimoji="1" lang="en-US" altLang="ko-Kore-KR" sz="1400" i="1" spc="-40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𝑝𝑞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srgbClr val="040C2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b="0" u="none" strike="noStrike" dirty="0">
                  <a:solidFill>
                    <a:srgbClr val="040C28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178A94-BC18-DFBE-EA96-769394707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440" y="4656621"/>
                <a:ext cx="3319157" cy="646331"/>
              </a:xfrm>
              <a:prstGeom prst="rect">
                <a:avLst/>
              </a:prstGeom>
              <a:blipFill>
                <a:blip r:embed="rId5"/>
                <a:stretch>
                  <a:fillRect l="-3435" t="-7692" b="-1730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왼쪽 중괄호[L] 14">
            <a:extLst>
              <a:ext uri="{FF2B5EF4-FFF2-40B4-BE49-F238E27FC236}">
                <a16:creationId xmlns:a16="http://schemas.microsoft.com/office/drawing/2014/main" id="{7D17E3D1-D411-6F66-7E2E-35CAEA1DEED8}"/>
              </a:ext>
            </a:extLst>
          </p:cNvPr>
          <p:cNvSpPr/>
          <p:nvPr/>
        </p:nvSpPr>
        <p:spPr>
          <a:xfrm>
            <a:off x="1236562" y="4703176"/>
            <a:ext cx="134361" cy="51564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8D3406-082C-D6C1-D89B-E20BF2E214AE}"/>
              </a:ext>
            </a:extLst>
          </p:cNvPr>
          <p:cNvSpPr txBox="1"/>
          <p:nvPr/>
        </p:nvSpPr>
        <p:spPr>
          <a:xfrm>
            <a:off x="256615" y="1380487"/>
            <a:ext cx="38282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Induced) 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Path Matrix</a:t>
            </a:r>
            <a:r>
              <a:rPr kumimoji="1" lang="en-US" altLang="ko-Kore-KR" sz="1600" spc="-40" dirty="0">
                <a:latin typeface="+mn-ea"/>
              </a:rPr>
              <a:t> from linkage relation </a:t>
            </a:r>
            <a:endParaRPr kumimoji="1" lang="ko-Kore-KR" altLang="en-US" sz="1600" spc="-40" dirty="0">
              <a:latin typeface="+mn-ea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C7262B72-FCA7-3D91-D185-B96554FEE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95211"/>
              </p:ext>
            </p:extLst>
          </p:nvPr>
        </p:nvGraphicFramePr>
        <p:xfrm>
          <a:off x="1030291" y="1788139"/>
          <a:ext cx="2653823" cy="1892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5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6260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64015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469690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69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o1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CCE10450-B9A4-80FB-F446-3522F3F2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885224"/>
              </p:ext>
            </p:extLst>
          </p:nvPr>
        </p:nvGraphicFramePr>
        <p:xfrm>
          <a:off x="1112037" y="1864110"/>
          <a:ext cx="2653823" cy="1892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5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6260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64015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469690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69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o1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5EBC8EF-8122-81B8-C3D5-907F87167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62126"/>
              </p:ext>
            </p:extLst>
          </p:nvPr>
        </p:nvGraphicFramePr>
        <p:xfrm>
          <a:off x="1193783" y="1940081"/>
          <a:ext cx="2653823" cy="1892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5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6260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64015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469690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69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o1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DEDDB0F5-6E76-6E00-C10F-089B49B45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35865"/>
              </p:ext>
            </p:extLst>
          </p:nvPr>
        </p:nvGraphicFramePr>
        <p:xfrm>
          <a:off x="1275530" y="2016051"/>
          <a:ext cx="2683136" cy="179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5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91916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64015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469690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69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PM</a:t>
                      </a:r>
                      <a:r>
                        <a:rPr lang="en-US" altLang="ko-KR" sz="1100" b="1" baseline="-25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sp>
        <p:nvSpPr>
          <p:cNvPr id="41" name="왼쪽 중괄호[L] 40">
            <a:extLst>
              <a:ext uri="{FF2B5EF4-FFF2-40B4-BE49-F238E27FC236}">
                <a16:creationId xmlns:a16="http://schemas.microsoft.com/office/drawing/2014/main" id="{D3E28B3C-B8BB-47A3-F704-8B12F7CDA55F}"/>
              </a:ext>
            </a:extLst>
          </p:cNvPr>
          <p:cNvSpPr/>
          <p:nvPr/>
        </p:nvSpPr>
        <p:spPr>
          <a:xfrm>
            <a:off x="675812" y="1788139"/>
            <a:ext cx="271314" cy="17938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D472E3-F53F-DF81-B522-0786D4FA139A}"/>
              </a:ext>
            </a:extLst>
          </p:cNvPr>
          <p:cNvSpPr txBox="1"/>
          <p:nvPr/>
        </p:nvSpPr>
        <p:spPr>
          <a:xfrm>
            <a:off x="672964" y="2535945"/>
            <a:ext cx="16959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kumimoji="1" lang="ko-Kore-KR" altLang="en-US" sz="2000" i="1" spc="-40" dirty="0">
              <a:latin typeface="Cambria Math" panose="020405030504060302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AF3D34-8C18-1587-3542-58542CC82CFC}"/>
              </a:ext>
            </a:extLst>
          </p:cNvPr>
          <p:cNvSpPr txBox="1"/>
          <p:nvPr/>
        </p:nvSpPr>
        <p:spPr>
          <a:xfrm>
            <a:off x="222990" y="5460896"/>
            <a:ext cx="20085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3) N  </a:t>
            </a:r>
            <a:r>
              <a:rPr kumimoji="1" lang="en-US" altLang="ko-Kore-KR" sz="1600" spc="-40" dirty="0">
                <a:latin typeface="+mn-ea"/>
              </a:rPr>
              <a:t>(</a:t>
            </a:r>
            <a:r>
              <a:rPr kumimoji="1" lang="en-US" altLang="ko-Kore-KR" sz="1400" spc="-40" dirty="0">
                <a:latin typeface="+mn-ea"/>
              </a:rPr>
              <a:t># of path matrix</a:t>
            </a:r>
            <a:r>
              <a:rPr kumimoji="1" lang="en-US" altLang="ko-Kore-KR" sz="1600" spc="-40" dirty="0">
                <a:latin typeface="+mn-ea"/>
              </a:rPr>
              <a:t>) =</a:t>
            </a:r>
            <a:endParaRPr kumimoji="1" lang="ko-Kore-KR" altLang="en-US" sz="1600" spc="-40" dirty="0">
              <a:latin typeface="+mn-ea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D66A28B-67E2-1FD8-5AC6-13104579DE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270"/>
          <a:stretch/>
        </p:blipFill>
        <p:spPr>
          <a:xfrm>
            <a:off x="2436950" y="5413777"/>
            <a:ext cx="286605" cy="3117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58496FC-E69A-B351-77C8-57BE5C460FFE}"/>
                  </a:ext>
                </a:extLst>
              </p:cNvPr>
              <p:cNvSpPr txBox="1"/>
              <p:nvPr/>
            </p:nvSpPr>
            <p:spPr>
              <a:xfrm>
                <a:off x="2809018" y="5421654"/>
                <a:ext cx="6836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ko-Kore-KR" sz="1400" b="0" i="1" spc="-4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ko-Kore-KR" sz="1400" b="0" i="1" spc="-4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1400" b="0" i="1" spc="-40" smtClean="0">
                        <a:latin typeface="Cambria Math" panose="02040503050406030204" pitchFamily="18" charset="0"/>
                      </a:rPr>
                      <m:t>𝑃𝑎𝑡h𝑘</m:t>
                    </m:r>
                  </m:oMath>
                </a14:m>
                <a:r>
                  <a:rPr kumimoji="1" lang="en-US" altLang="ko-Kore-KR" sz="1600" spc="-40" dirty="0">
                    <a:latin typeface="+mn-ea"/>
                  </a:rPr>
                  <a:t>)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58496FC-E69A-B351-77C8-57BE5C46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18" y="5421654"/>
                <a:ext cx="683649" cy="246221"/>
              </a:xfrm>
              <a:prstGeom prst="rect">
                <a:avLst/>
              </a:prstGeom>
              <a:blipFill>
                <a:blip r:embed="rId7"/>
                <a:stretch>
                  <a:fillRect l="-9091" t="-23810" r="-16364" b="-476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0F61E3-6EA8-CD34-6CAC-4D75EE01ED3D}"/>
                  </a:ext>
                </a:extLst>
              </p:cNvPr>
              <p:cNvSpPr txBox="1"/>
              <p:nvPr/>
            </p:nvSpPr>
            <p:spPr>
              <a:xfrm>
                <a:off x="2386531" y="5674189"/>
                <a:ext cx="42248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ore-KR" altLang="en-US" sz="1200" spc="-40" dirty="0">
                  <a:latin typeface="+mn-ea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0F61E3-6EA8-CD34-6CAC-4D75EE01E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531" y="5674189"/>
                <a:ext cx="422487" cy="184666"/>
              </a:xfrm>
              <a:prstGeom prst="rect">
                <a:avLst/>
              </a:prstGeom>
              <a:blipFill>
                <a:blip r:embed="rId8"/>
                <a:stretch>
                  <a:fillRect l="-2857" r="-2857" b="-12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1AE0D1B2-C0BB-3729-9977-68DEC4FF0639}"/>
              </a:ext>
            </a:extLst>
          </p:cNvPr>
          <p:cNvGrpSpPr/>
          <p:nvPr/>
        </p:nvGrpSpPr>
        <p:grpSpPr>
          <a:xfrm>
            <a:off x="9615618" y="597477"/>
            <a:ext cx="3716120" cy="3709945"/>
            <a:chOff x="5266642" y="446444"/>
            <a:chExt cx="3716120" cy="3709945"/>
          </a:xfrm>
        </p:grpSpPr>
        <p:cxnSp>
          <p:nvCxnSpPr>
            <p:cNvPr id="291" name="직선 화살표 연결선 290">
              <a:extLst>
                <a:ext uri="{FF2B5EF4-FFF2-40B4-BE49-F238E27FC236}">
                  <a16:creationId xmlns:a16="http://schemas.microsoft.com/office/drawing/2014/main" id="{2BB3E42C-F115-C733-680C-3FFA8D45B600}"/>
                </a:ext>
              </a:extLst>
            </p:cNvPr>
            <p:cNvCxnSpPr>
              <a:cxnSpLocks/>
              <a:endCxn id="319" idx="3"/>
            </p:cNvCxnSpPr>
            <p:nvPr/>
          </p:nvCxnSpPr>
          <p:spPr>
            <a:xfrm flipH="1" flipV="1">
              <a:off x="6033821" y="1401231"/>
              <a:ext cx="2940053" cy="970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>
              <a:extLst>
                <a:ext uri="{FF2B5EF4-FFF2-40B4-BE49-F238E27FC236}">
                  <a16:creationId xmlns:a16="http://schemas.microsoft.com/office/drawing/2014/main" id="{CAD2BEA5-5031-B986-7A3C-1E4648CC0B1B}"/>
                </a:ext>
              </a:extLst>
            </p:cNvPr>
            <p:cNvCxnSpPr>
              <a:cxnSpLocks/>
              <a:endCxn id="318" idx="3"/>
            </p:cNvCxnSpPr>
            <p:nvPr/>
          </p:nvCxnSpPr>
          <p:spPr>
            <a:xfrm flipH="1" flipV="1">
              <a:off x="5884357" y="923559"/>
              <a:ext cx="3089517" cy="12385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761B6905-7C27-9E1B-A0C8-DDE96B8F9A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3821" y="1877641"/>
              <a:ext cx="2940053" cy="970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54B02271-68C0-3C8E-FB7A-24B4058F6F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3821" y="2346367"/>
              <a:ext cx="2940053" cy="970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9BAD8269-76D2-124C-0A60-4FF10FB0BC05}"/>
                </a:ext>
              </a:extLst>
            </p:cNvPr>
            <p:cNvSpPr/>
            <p:nvPr/>
          </p:nvSpPr>
          <p:spPr>
            <a:xfrm>
              <a:off x="5266642" y="605352"/>
              <a:ext cx="3712801" cy="35510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3D7541C0-86F4-1D82-970A-74BE741D8250}"/>
                </a:ext>
              </a:extLst>
            </p:cNvPr>
            <p:cNvSpPr txBox="1"/>
            <p:nvPr/>
          </p:nvSpPr>
          <p:spPr>
            <a:xfrm>
              <a:off x="6112559" y="446444"/>
              <a:ext cx="222625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Path Searching of </a:t>
              </a:r>
              <a:r>
                <a:rPr kumimoji="1" lang="en-US" altLang="ko-Kore-KR" spc="-40" dirty="0" err="1">
                  <a:latin typeface="+mn-ea"/>
                </a:rPr>
                <a:t>DP</a:t>
              </a:r>
              <a:r>
                <a:rPr kumimoji="1" lang="en-US" altLang="ko-Kore-KR" spc="-40" baseline="-25000" dirty="0" err="1">
                  <a:latin typeface="+mn-ea"/>
                </a:rPr>
                <a:t>k</a:t>
              </a:r>
              <a:endParaRPr kumimoji="1" lang="ko-Kore-KR" altLang="en-US" spc="-40" baseline="-25000" dirty="0">
                <a:latin typeface="+mn-ea"/>
              </a:endParaRPr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F29D0975-DCDF-B1E2-EFD6-A0C5DD538F84}"/>
                </a:ext>
              </a:extLst>
            </p:cNvPr>
            <p:cNvSpPr/>
            <p:nvPr/>
          </p:nvSpPr>
          <p:spPr>
            <a:xfrm>
              <a:off x="7276964" y="770920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 </a:t>
              </a:r>
              <a:endParaRPr kumimoji="1" lang="ko-Kore-KR" altLang="en-US" sz="1200" b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F148C0C0-9AC2-EC34-F6BB-73896464518D}"/>
                </a:ext>
              </a:extLst>
            </p:cNvPr>
            <p:cNvSpPr/>
            <p:nvPr/>
          </p:nvSpPr>
          <p:spPr>
            <a:xfrm>
              <a:off x="6544553" y="1246409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D6079007-4730-740B-F171-C8BF606F73CF}"/>
                </a:ext>
              </a:extLst>
            </p:cNvPr>
            <p:cNvSpPr/>
            <p:nvPr/>
          </p:nvSpPr>
          <p:spPr>
            <a:xfrm>
              <a:off x="7925280" y="123564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7955D77F-E937-1C37-2FB4-EC11141EC92B}"/>
                </a:ext>
              </a:extLst>
            </p:cNvPr>
            <p:cNvSpPr/>
            <p:nvPr/>
          </p:nvSpPr>
          <p:spPr>
            <a:xfrm>
              <a:off x="7554435" y="173215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AA93DAB0-EB3E-BA41-AF4A-47D930780FF1}"/>
                </a:ext>
              </a:extLst>
            </p:cNvPr>
            <p:cNvSpPr/>
            <p:nvPr/>
          </p:nvSpPr>
          <p:spPr>
            <a:xfrm>
              <a:off x="8257880" y="173215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EC13385F-8DA2-F1BA-5F9B-240E6DFA8A43}"/>
                </a:ext>
              </a:extLst>
            </p:cNvPr>
            <p:cNvSpPr/>
            <p:nvPr/>
          </p:nvSpPr>
          <p:spPr>
            <a:xfrm>
              <a:off x="6537384" y="1721898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B6D7780D-EADD-9775-0D33-230DB843035F}"/>
                </a:ext>
              </a:extLst>
            </p:cNvPr>
            <p:cNvSpPr/>
            <p:nvPr/>
          </p:nvSpPr>
          <p:spPr>
            <a:xfrm>
              <a:off x="6188503" y="2197387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6190C2C7-36CB-594F-325C-79F910C3D6A7}"/>
                </a:ext>
              </a:extLst>
            </p:cNvPr>
            <p:cNvSpPr/>
            <p:nvPr/>
          </p:nvSpPr>
          <p:spPr>
            <a:xfrm>
              <a:off x="6856733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05" name="직선 화살표 연결선 304">
              <a:extLst>
                <a:ext uri="{FF2B5EF4-FFF2-40B4-BE49-F238E27FC236}">
                  <a16:creationId xmlns:a16="http://schemas.microsoft.com/office/drawing/2014/main" id="{1150B0A7-13B0-12FD-EB14-B35278D34D26}"/>
                </a:ext>
              </a:extLst>
            </p:cNvPr>
            <p:cNvCxnSpPr>
              <a:cxnSpLocks/>
              <a:stCxn id="297" idx="3"/>
              <a:endCxn id="298" idx="7"/>
            </p:cNvCxnSpPr>
            <p:nvPr/>
          </p:nvCxnSpPr>
          <p:spPr>
            <a:xfrm flipH="1">
              <a:off x="6822024" y="1048391"/>
              <a:ext cx="502547" cy="24562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직선 화살표 연결선 305">
              <a:extLst>
                <a:ext uri="{FF2B5EF4-FFF2-40B4-BE49-F238E27FC236}">
                  <a16:creationId xmlns:a16="http://schemas.microsoft.com/office/drawing/2014/main" id="{680349E4-C91A-C4BB-489A-ECC0676803D0}"/>
                </a:ext>
              </a:extLst>
            </p:cNvPr>
            <p:cNvCxnSpPr>
              <a:cxnSpLocks/>
              <a:stCxn id="297" idx="5"/>
              <a:endCxn id="299" idx="1"/>
            </p:cNvCxnSpPr>
            <p:nvPr/>
          </p:nvCxnSpPr>
          <p:spPr>
            <a:xfrm>
              <a:off x="7554435" y="1048391"/>
              <a:ext cx="418452" cy="23486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직선 화살표 연결선 306">
              <a:extLst>
                <a:ext uri="{FF2B5EF4-FFF2-40B4-BE49-F238E27FC236}">
                  <a16:creationId xmlns:a16="http://schemas.microsoft.com/office/drawing/2014/main" id="{7171AA48-78D3-41F6-8220-A9F05269757A}"/>
                </a:ext>
              </a:extLst>
            </p:cNvPr>
            <p:cNvCxnSpPr>
              <a:cxnSpLocks/>
              <a:stCxn id="299" idx="3"/>
              <a:endCxn id="300" idx="0"/>
            </p:cNvCxnSpPr>
            <p:nvPr/>
          </p:nvCxnSpPr>
          <p:spPr>
            <a:xfrm flipH="1">
              <a:off x="7716974" y="1513115"/>
              <a:ext cx="255913" cy="21903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직선 화살표 연결선 307">
              <a:extLst>
                <a:ext uri="{FF2B5EF4-FFF2-40B4-BE49-F238E27FC236}">
                  <a16:creationId xmlns:a16="http://schemas.microsoft.com/office/drawing/2014/main" id="{7B4BA3F0-0924-C63E-1FBF-E237DA359705}"/>
                </a:ext>
              </a:extLst>
            </p:cNvPr>
            <p:cNvCxnSpPr>
              <a:cxnSpLocks/>
              <a:stCxn id="299" idx="5"/>
              <a:endCxn id="301" idx="0"/>
            </p:cNvCxnSpPr>
            <p:nvPr/>
          </p:nvCxnSpPr>
          <p:spPr>
            <a:xfrm>
              <a:off x="8202751" y="1513115"/>
              <a:ext cx="217668" cy="21903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직선 화살표 연결선 308">
              <a:extLst>
                <a:ext uri="{FF2B5EF4-FFF2-40B4-BE49-F238E27FC236}">
                  <a16:creationId xmlns:a16="http://schemas.microsoft.com/office/drawing/2014/main" id="{518E9D09-1770-7553-D4F2-3A4C32596B37}"/>
                </a:ext>
              </a:extLst>
            </p:cNvPr>
            <p:cNvCxnSpPr>
              <a:cxnSpLocks/>
              <a:stCxn id="302" idx="5"/>
              <a:endCxn id="304" idx="0"/>
            </p:cNvCxnSpPr>
            <p:nvPr/>
          </p:nvCxnSpPr>
          <p:spPr>
            <a:xfrm>
              <a:off x="6814855" y="1999369"/>
              <a:ext cx="204417" cy="21850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직선 화살표 연결선 309">
              <a:extLst>
                <a:ext uri="{FF2B5EF4-FFF2-40B4-BE49-F238E27FC236}">
                  <a16:creationId xmlns:a16="http://schemas.microsoft.com/office/drawing/2014/main" id="{4BDB5CFD-99AD-646F-49F0-97B8DFDC0B24}"/>
                </a:ext>
              </a:extLst>
            </p:cNvPr>
            <p:cNvCxnSpPr>
              <a:cxnSpLocks/>
              <a:stCxn id="302" idx="3"/>
              <a:endCxn id="303" idx="0"/>
            </p:cNvCxnSpPr>
            <p:nvPr/>
          </p:nvCxnSpPr>
          <p:spPr>
            <a:xfrm flipH="1">
              <a:off x="6351042" y="1999369"/>
              <a:ext cx="233949" cy="19801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66C353BB-DFBC-15C4-648E-DCDF04611467}"/>
                </a:ext>
              </a:extLst>
            </p:cNvPr>
            <p:cNvSpPr/>
            <p:nvPr/>
          </p:nvSpPr>
          <p:spPr>
            <a:xfrm>
              <a:off x="7890767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C75CC993-43FF-3EDB-549A-F9608E020D53}"/>
                </a:ext>
              </a:extLst>
            </p:cNvPr>
            <p:cNvSpPr/>
            <p:nvPr/>
          </p:nvSpPr>
          <p:spPr>
            <a:xfrm>
              <a:off x="8624993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3" name="직선 화살표 연결선 312">
              <a:extLst>
                <a:ext uri="{FF2B5EF4-FFF2-40B4-BE49-F238E27FC236}">
                  <a16:creationId xmlns:a16="http://schemas.microsoft.com/office/drawing/2014/main" id="{9AED73E3-1645-7561-30A8-A84B3137FF5B}"/>
                </a:ext>
              </a:extLst>
            </p:cNvPr>
            <p:cNvCxnSpPr>
              <a:cxnSpLocks/>
              <a:stCxn id="300" idx="3"/>
              <a:endCxn id="314" idx="0"/>
            </p:cNvCxnSpPr>
            <p:nvPr/>
          </p:nvCxnSpPr>
          <p:spPr>
            <a:xfrm flipH="1">
              <a:off x="7471730" y="2009625"/>
              <a:ext cx="130312" cy="2082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FE5C591A-5908-0199-694B-5DA87FBCE80C}"/>
                </a:ext>
              </a:extLst>
            </p:cNvPr>
            <p:cNvSpPr/>
            <p:nvPr/>
          </p:nvSpPr>
          <p:spPr>
            <a:xfrm>
              <a:off x="7309191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5" name="직선 화살표 연결선 314">
              <a:extLst>
                <a:ext uri="{FF2B5EF4-FFF2-40B4-BE49-F238E27FC236}">
                  <a16:creationId xmlns:a16="http://schemas.microsoft.com/office/drawing/2014/main" id="{30F5E93C-F676-D1B0-D3F3-66ADFC3B0800}"/>
                </a:ext>
              </a:extLst>
            </p:cNvPr>
            <p:cNvCxnSpPr>
              <a:cxnSpLocks/>
              <a:stCxn id="301" idx="5"/>
              <a:endCxn id="312" idx="0"/>
            </p:cNvCxnSpPr>
            <p:nvPr/>
          </p:nvCxnSpPr>
          <p:spPr>
            <a:xfrm>
              <a:off x="8535351" y="2009625"/>
              <a:ext cx="252181" cy="2082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직선 화살표 연결선 315">
              <a:extLst>
                <a:ext uri="{FF2B5EF4-FFF2-40B4-BE49-F238E27FC236}">
                  <a16:creationId xmlns:a16="http://schemas.microsoft.com/office/drawing/2014/main" id="{45758E80-C5C3-23CB-6E56-4716FBC37A79}"/>
                </a:ext>
              </a:extLst>
            </p:cNvPr>
            <p:cNvCxnSpPr>
              <a:cxnSpLocks/>
              <a:stCxn id="301" idx="3"/>
              <a:endCxn id="311" idx="0"/>
            </p:cNvCxnSpPr>
            <p:nvPr/>
          </p:nvCxnSpPr>
          <p:spPr>
            <a:xfrm flipH="1">
              <a:off x="8053306" y="2009625"/>
              <a:ext cx="252181" cy="2082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직선 화살표 연결선 316">
              <a:extLst>
                <a:ext uri="{FF2B5EF4-FFF2-40B4-BE49-F238E27FC236}">
                  <a16:creationId xmlns:a16="http://schemas.microsoft.com/office/drawing/2014/main" id="{7F535008-F521-25DB-9C94-4A93237DF76E}"/>
                </a:ext>
              </a:extLst>
            </p:cNvPr>
            <p:cNvCxnSpPr>
              <a:cxnSpLocks/>
              <a:stCxn id="298" idx="4"/>
              <a:endCxn id="302" idx="0"/>
            </p:cNvCxnSpPr>
            <p:nvPr/>
          </p:nvCxnSpPr>
          <p:spPr>
            <a:xfrm flipH="1">
              <a:off x="6699923" y="1571487"/>
              <a:ext cx="7169" cy="15041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41F43C8-7C15-DD39-3106-0FD6D9DC62B6}"/>
                </a:ext>
              </a:extLst>
            </p:cNvPr>
            <p:cNvSpPr txBox="1"/>
            <p:nvPr/>
          </p:nvSpPr>
          <p:spPr>
            <a:xfrm>
              <a:off x="5373833" y="815837"/>
              <a:ext cx="51052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+mn-ea"/>
                </a:rPr>
                <a:t>initiate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524F46A-3FEB-E7EC-EE04-620483BFAAEA}"/>
                </a:ext>
              </a:extLst>
            </p:cNvPr>
            <p:cNvSpPr txBox="1"/>
            <p:nvPr/>
          </p:nvSpPr>
          <p:spPr>
            <a:xfrm>
              <a:off x="5373833" y="1293509"/>
              <a:ext cx="65998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1</a:t>
              </a:r>
              <a:r>
                <a:rPr kumimoji="1" lang="en-US" altLang="ko-Kore-KR" sz="1400" spc="-40" baseline="30000" dirty="0">
                  <a:latin typeface="+mn-ea"/>
                </a:rPr>
                <a:t>st</a:t>
              </a:r>
              <a:r>
                <a:rPr kumimoji="1" lang="en-US" altLang="ko-Kore-KR" sz="1400" spc="-40" dirty="0">
                  <a:latin typeface="+mn-ea"/>
                </a:rPr>
                <a:t> Prop.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94973E53-B7DB-5BE6-53C4-F1F6C08D5597}"/>
                </a:ext>
              </a:extLst>
            </p:cNvPr>
            <p:cNvSpPr txBox="1"/>
            <p:nvPr/>
          </p:nvSpPr>
          <p:spPr>
            <a:xfrm>
              <a:off x="5373833" y="1746867"/>
              <a:ext cx="67478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2</a:t>
              </a:r>
              <a:r>
                <a:rPr kumimoji="1" lang="en-US" altLang="ko-Kore-KR" sz="1400" spc="-40" baseline="30000" dirty="0">
                  <a:latin typeface="+mn-ea"/>
                </a:rPr>
                <a:t>nd</a:t>
              </a:r>
              <a:r>
                <a:rPr kumimoji="1" lang="en-US" altLang="ko-Kore-KR" sz="1400" spc="-40" dirty="0">
                  <a:latin typeface="+mn-ea"/>
                </a:rPr>
                <a:t> Prop.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E1A98928-822E-2616-DBD3-63DA1A6053F7}"/>
                </a:ext>
              </a:extLst>
            </p:cNvPr>
            <p:cNvSpPr txBox="1"/>
            <p:nvPr/>
          </p:nvSpPr>
          <p:spPr>
            <a:xfrm>
              <a:off x="5373832" y="2238645"/>
              <a:ext cx="67478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3</a:t>
              </a:r>
              <a:r>
                <a:rPr kumimoji="1" lang="en-US" altLang="ko-Kore-KR" sz="1400" spc="-40" baseline="30000" dirty="0">
                  <a:latin typeface="+mn-ea"/>
                </a:rPr>
                <a:t>rd</a:t>
              </a:r>
              <a:r>
                <a:rPr kumimoji="1" lang="en-US" altLang="ko-Kore-KR" sz="1400" spc="-40" dirty="0">
                  <a:latin typeface="+mn-ea"/>
                </a:rPr>
                <a:t> Prop.</a:t>
              </a:r>
              <a:endParaRPr kumimoji="1" lang="ko-Kore-KR" altLang="en-US" sz="1400" spc="-40" dirty="0">
                <a:latin typeface="+mn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A122072B-386C-8D93-4AD8-A234C79F28EF}"/>
                    </a:ext>
                  </a:extLst>
                </p:cNvPr>
                <p:cNvSpPr txBox="1"/>
                <p:nvPr/>
              </p:nvSpPr>
              <p:spPr>
                <a:xfrm>
                  <a:off x="5337074" y="2811776"/>
                  <a:ext cx="54027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sz="1200" b="1" spc="-40" dirty="0"/>
                    <a:t>Path list</a:t>
                  </a:r>
                  <a14:m>
                    <m:oMath xmlns:m="http://schemas.openxmlformats.org/officeDocument/2006/math">
                      <m:r>
                        <a:rPr kumimoji="1" lang="en-US" altLang="ko-Kore-KR" sz="1200" b="1" i="1" spc="-4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kumimoji="1" lang="en-US" altLang="ko-Kore-KR" sz="1200" spc="-40" dirty="0">
                      <a:latin typeface="+mn-ea"/>
                    </a:rPr>
                    <a:t> </a:t>
                  </a:r>
                  <a:endParaRPr kumimoji="1" lang="ko-Kore-KR" altLang="en-US" sz="1200" spc="-40" dirty="0">
                    <a:latin typeface="+mn-ea"/>
                  </a:endParaRPr>
                </a:p>
              </p:txBody>
            </p:sp>
          </mc:Choice>
          <mc:Fallback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A122072B-386C-8D93-4AD8-A234C79F28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074" y="2811776"/>
                  <a:ext cx="540276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5909" t="-26667" r="-2273" b="-4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24B5BE5F-B63B-03F4-435A-16D5B0B78C31}"/>
                </a:ext>
              </a:extLst>
            </p:cNvPr>
            <p:cNvSpPr txBox="1"/>
            <p:nvPr/>
          </p:nvSpPr>
          <p:spPr>
            <a:xfrm>
              <a:off x="6227164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1837B2D3-DC18-7CD5-ADA3-E40C0C1BA215}"/>
                </a:ext>
              </a:extLst>
            </p:cNvPr>
            <p:cNvSpPr txBox="1"/>
            <p:nvPr/>
          </p:nvSpPr>
          <p:spPr>
            <a:xfrm>
              <a:off x="6922108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(2)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FA2B8C5A-4AEE-B395-7A10-198B0450E7F5}"/>
                </a:ext>
              </a:extLst>
            </p:cNvPr>
            <p:cNvSpPr txBox="1"/>
            <p:nvPr/>
          </p:nvSpPr>
          <p:spPr>
            <a:xfrm>
              <a:off x="7370164" y="2795264"/>
              <a:ext cx="2346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(3)</a:t>
              </a:r>
              <a:endParaRPr kumimoji="1" lang="ko-Kore-KR" altLang="en-US" sz="1400" b="1" spc="-40" dirty="0">
                <a:solidFill>
                  <a:srgbClr val="0070C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1E13B242-DFD5-C58F-2024-E86CC76D186E}"/>
                </a:ext>
              </a:extLst>
            </p:cNvPr>
            <p:cNvSpPr txBox="1"/>
            <p:nvPr/>
          </p:nvSpPr>
          <p:spPr>
            <a:xfrm>
              <a:off x="7964524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(4)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801FE211-98B4-3233-157B-F3435C1B30C5}"/>
                </a:ext>
              </a:extLst>
            </p:cNvPr>
            <p:cNvSpPr txBox="1"/>
            <p:nvPr/>
          </p:nvSpPr>
          <p:spPr>
            <a:xfrm>
              <a:off x="8686900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(5)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E80B86D8-8AE8-7E09-B5BA-40809B675E59}"/>
                </a:ext>
              </a:extLst>
            </p:cNvPr>
            <p:cNvSpPr txBox="1"/>
            <p:nvPr/>
          </p:nvSpPr>
          <p:spPr>
            <a:xfrm rot="5400000">
              <a:off x="633474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3963B332-D8C2-59BB-A2AD-C1225CAD8293}"/>
                </a:ext>
              </a:extLst>
            </p:cNvPr>
            <p:cNvSpPr txBox="1"/>
            <p:nvPr/>
          </p:nvSpPr>
          <p:spPr>
            <a:xfrm rot="5400000">
              <a:off x="702054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AA570BAC-2848-1BA2-C8F9-1FFF585A9169}"/>
                </a:ext>
              </a:extLst>
            </p:cNvPr>
            <p:cNvSpPr txBox="1"/>
            <p:nvPr/>
          </p:nvSpPr>
          <p:spPr>
            <a:xfrm rot="5400000">
              <a:off x="746250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ACAF2EA4-BE50-02F8-4EC0-80F6C3BF162E}"/>
                </a:ext>
              </a:extLst>
            </p:cNvPr>
            <p:cNvSpPr txBox="1"/>
            <p:nvPr/>
          </p:nvSpPr>
          <p:spPr>
            <a:xfrm rot="5400000">
              <a:off x="807718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5E10294D-CFCC-F240-1341-C927F30C3FF8}"/>
                </a:ext>
              </a:extLst>
            </p:cNvPr>
            <p:cNvSpPr txBox="1"/>
            <p:nvPr/>
          </p:nvSpPr>
          <p:spPr>
            <a:xfrm rot="5400000">
              <a:off x="879346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65CE2D18-9BCE-4B4C-938D-99CE9DCB4A32}"/>
                </a:ext>
              </a:extLst>
            </p:cNvPr>
            <p:cNvSpPr txBox="1"/>
            <p:nvPr/>
          </p:nvSpPr>
          <p:spPr>
            <a:xfrm>
              <a:off x="6667177" y="1314078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CD0CA94C-0A50-12CD-5025-EA706FB6095F}"/>
                </a:ext>
              </a:extLst>
            </p:cNvPr>
            <p:cNvSpPr txBox="1"/>
            <p:nvPr/>
          </p:nvSpPr>
          <p:spPr>
            <a:xfrm>
              <a:off x="8052683" y="1314078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4AE0151D-8D70-3780-721F-31F7B982C2EE}"/>
                </a:ext>
              </a:extLst>
            </p:cNvPr>
            <p:cNvSpPr txBox="1"/>
            <p:nvPr/>
          </p:nvSpPr>
          <p:spPr>
            <a:xfrm>
              <a:off x="7623534" y="1810399"/>
              <a:ext cx="2202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2,4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7DF9F0A1-950B-BAA0-FF59-B038D5B8F41F}"/>
                </a:ext>
              </a:extLst>
            </p:cNvPr>
            <p:cNvSpPr txBox="1"/>
            <p:nvPr/>
          </p:nvSpPr>
          <p:spPr>
            <a:xfrm>
              <a:off x="8379296" y="1792661"/>
              <a:ext cx="2202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66FDBC1B-1D48-3D2F-BAA8-3B65B2B583C1}"/>
                </a:ext>
              </a:extLst>
            </p:cNvPr>
            <p:cNvSpPr txBox="1"/>
            <p:nvPr/>
          </p:nvSpPr>
          <p:spPr>
            <a:xfrm>
              <a:off x="6660758" y="1796261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5948A469-CB93-F81F-5D25-1CF5BFB35373}"/>
                </a:ext>
              </a:extLst>
            </p:cNvPr>
            <p:cNvSpPr txBox="1"/>
            <p:nvPr/>
          </p:nvSpPr>
          <p:spPr>
            <a:xfrm>
              <a:off x="6311127" y="2267525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F3F3D1AF-067C-1D1A-63AB-390CA16DBBCE}"/>
                </a:ext>
              </a:extLst>
            </p:cNvPr>
            <p:cNvSpPr txBox="1"/>
            <p:nvPr/>
          </p:nvSpPr>
          <p:spPr>
            <a:xfrm>
              <a:off x="6923381" y="2282298"/>
              <a:ext cx="20582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p-1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1730B686-61F4-4830-93F0-4E35A19E9EC9}"/>
                </a:ext>
              </a:extLst>
            </p:cNvPr>
            <p:cNvSpPr txBox="1"/>
            <p:nvPr/>
          </p:nvSpPr>
          <p:spPr>
            <a:xfrm>
              <a:off x="7929961" y="2290101"/>
              <a:ext cx="33969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p+1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1197F0E3-78B1-1D4B-5B20-B18C669B9275}"/>
                </a:ext>
              </a:extLst>
            </p:cNvPr>
            <p:cNvSpPr txBox="1"/>
            <p:nvPr/>
          </p:nvSpPr>
          <p:spPr>
            <a:xfrm>
              <a:off x="8691880" y="2295781"/>
              <a:ext cx="2202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2,5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B5D7C5E3-4D8D-CCF0-AB89-7CADC581D9C5}"/>
                </a:ext>
              </a:extLst>
            </p:cNvPr>
            <p:cNvSpPr txBox="1"/>
            <p:nvPr/>
          </p:nvSpPr>
          <p:spPr>
            <a:xfrm>
              <a:off x="7435442" y="2290101"/>
              <a:ext cx="11899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cxnSp>
          <p:nvCxnSpPr>
            <p:cNvPr id="343" name="구부러진 연결선[U] 342">
              <a:extLst>
                <a:ext uri="{FF2B5EF4-FFF2-40B4-BE49-F238E27FC236}">
                  <a16:creationId xmlns:a16="http://schemas.microsoft.com/office/drawing/2014/main" id="{A0382C0C-33A1-AE2B-EB32-F78450C9E393}"/>
                </a:ext>
              </a:extLst>
            </p:cNvPr>
            <p:cNvCxnSpPr>
              <a:cxnSpLocks/>
              <a:stCxn id="297" idx="6"/>
              <a:endCxn id="344" idx="0"/>
            </p:cNvCxnSpPr>
            <p:nvPr/>
          </p:nvCxnSpPr>
          <p:spPr>
            <a:xfrm flipH="1">
              <a:off x="7471222" y="933459"/>
              <a:ext cx="130820" cy="1787024"/>
            </a:xfrm>
            <a:prstGeom prst="curvedConnector4">
              <a:avLst>
                <a:gd name="adj1" fmla="val -399632"/>
                <a:gd name="adj2" fmla="val 46984"/>
              </a:avLst>
            </a:prstGeom>
            <a:ln w="184150" cmpd="sng">
              <a:solidFill>
                <a:schemeClr val="accent5">
                  <a:lumMod val="60000"/>
                  <a:lumOff val="40000"/>
                  <a:alpha val="22329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209AEF63-7585-C963-0AE7-9689BD995EB7}"/>
                </a:ext>
              </a:extLst>
            </p:cNvPr>
            <p:cNvSpPr txBox="1"/>
            <p:nvPr/>
          </p:nvSpPr>
          <p:spPr>
            <a:xfrm>
              <a:off x="7411725" y="2720483"/>
              <a:ext cx="11899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1F55A40E-B8E1-AD12-A875-1DB59142DE6E}"/>
                </a:ext>
              </a:extLst>
            </p:cNvPr>
            <p:cNvSpPr/>
            <p:nvPr/>
          </p:nvSpPr>
          <p:spPr>
            <a:xfrm>
              <a:off x="6221773" y="3529886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81DB437C-A96A-D513-EA75-66EF94709BF0}"/>
                </a:ext>
              </a:extLst>
            </p:cNvPr>
            <p:cNvSpPr/>
            <p:nvPr/>
          </p:nvSpPr>
          <p:spPr>
            <a:xfrm>
              <a:off x="6922108" y="3529886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9DCC7639-3D7D-C4CA-F90F-F6DB07804F86}"/>
                </a:ext>
              </a:extLst>
            </p:cNvPr>
            <p:cNvSpPr/>
            <p:nvPr/>
          </p:nvSpPr>
          <p:spPr>
            <a:xfrm>
              <a:off x="7621185" y="3286855"/>
              <a:ext cx="506364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E6A2F4F4-079E-53DA-CBE3-04BD99AB945E}"/>
                </a:ext>
              </a:extLst>
            </p:cNvPr>
            <p:cNvSpPr/>
            <p:nvPr/>
          </p:nvSpPr>
          <p:spPr>
            <a:xfrm>
              <a:off x="8322777" y="3538793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CB7D3B30-CF47-23CA-C503-30C26E5A6221}"/>
                </a:ext>
              </a:extLst>
            </p:cNvPr>
            <p:cNvSpPr/>
            <p:nvPr/>
          </p:nvSpPr>
          <p:spPr>
            <a:xfrm>
              <a:off x="7629998" y="3790731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id="{1F71536A-42C8-4047-6FE3-BAB22DBA6681}"/>
                </a:ext>
              </a:extLst>
            </p:cNvPr>
            <p:cNvCxnSpPr>
              <a:cxnSpLocks/>
              <a:stCxn id="345" idx="3"/>
              <a:endCxn id="346" idx="1"/>
            </p:cNvCxnSpPr>
            <p:nvPr/>
          </p:nvCxnSpPr>
          <p:spPr>
            <a:xfrm>
              <a:off x="6728136" y="3661301"/>
              <a:ext cx="193972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직선 화살표 연결선 350">
              <a:extLst>
                <a:ext uri="{FF2B5EF4-FFF2-40B4-BE49-F238E27FC236}">
                  <a16:creationId xmlns:a16="http://schemas.microsoft.com/office/drawing/2014/main" id="{C2DD77A9-1B18-6145-B5BA-CB904E6E5BB2}"/>
                </a:ext>
              </a:extLst>
            </p:cNvPr>
            <p:cNvCxnSpPr>
              <a:cxnSpLocks/>
              <a:stCxn id="346" idx="3"/>
              <a:endCxn id="347" idx="1"/>
            </p:cNvCxnSpPr>
            <p:nvPr/>
          </p:nvCxnSpPr>
          <p:spPr>
            <a:xfrm flipV="1">
              <a:off x="7428471" y="3418270"/>
              <a:ext cx="192714" cy="24303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직선 화살표 연결선 351">
              <a:extLst>
                <a:ext uri="{FF2B5EF4-FFF2-40B4-BE49-F238E27FC236}">
                  <a16:creationId xmlns:a16="http://schemas.microsoft.com/office/drawing/2014/main" id="{53FAEAD5-3206-2D50-25C0-4DC48B3C4E4F}"/>
                </a:ext>
              </a:extLst>
            </p:cNvPr>
            <p:cNvCxnSpPr>
              <a:cxnSpLocks/>
              <a:stCxn id="346" idx="3"/>
              <a:endCxn id="349" idx="1"/>
            </p:cNvCxnSpPr>
            <p:nvPr/>
          </p:nvCxnSpPr>
          <p:spPr>
            <a:xfrm>
              <a:off x="7428471" y="3661301"/>
              <a:ext cx="201527" cy="26084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직선 화살표 연결선 352">
              <a:extLst>
                <a:ext uri="{FF2B5EF4-FFF2-40B4-BE49-F238E27FC236}">
                  <a16:creationId xmlns:a16="http://schemas.microsoft.com/office/drawing/2014/main" id="{AB55BAA5-DB33-A0F9-91B9-1122A8CAD76E}"/>
                </a:ext>
              </a:extLst>
            </p:cNvPr>
            <p:cNvCxnSpPr>
              <a:cxnSpLocks/>
              <a:stCxn id="347" idx="3"/>
              <a:endCxn id="348" idx="1"/>
            </p:cNvCxnSpPr>
            <p:nvPr/>
          </p:nvCxnSpPr>
          <p:spPr>
            <a:xfrm>
              <a:off x="8127549" y="3418270"/>
              <a:ext cx="195228" cy="25193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직선 화살표 연결선 353">
              <a:extLst>
                <a:ext uri="{FF2B5EF4-FFF2-40B4-BE49-F238E27FC236}">
                  <a16:creationId xmlns:a16="http://schemas.microsoft.com/office/drawing/2014/main" id="{E2A11899-22BD-BAE4-1CBE-2EDA4C154DD1}"/>
                </a:ext>
              </a:extLst>
            </p:cNvPr>
            <p:cNvCxnSpPr>
              <a:cxnSpLocks/>
              <a:stCxn id="349" idx="3"/>
              <a:endCxn id="348" idx="1"/>
            </p:cNvCxnSpPr>
            <p:nvPr/>
          </p:nvCxnSpPr>
          <p:spPr>
            <a:xfrm flipV="1">
              <a:off x="8136361" y="3670208"/>
              <a:ext cx="186416" cy="25193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797C1CAD-0722-F236-4411-E1DF2B490B83}"/>
                    </a:ext>
                  </a:extLst>
                </p:cNvPr>
                <p:cNvSpPr txBox="1"/>
                <p:nvPr/>
              </p:nvSpPr>
              <p:spPr>
                <a:xfrm>
                  <a:off x="5337074" y="3560378"/>
                  <a:ext cx="59779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sz="1200" b="1" spc="-40" dirty="0">
                      <a:solidFill>
                        <a:srgbClr val="0070C0"/>
                      </a:solidFill>
                    </a:rPr>
                    <a:t>Path list</a:t>
                  </a:r>
                  <a14:m>
                    <m:oMath xmlns:m="http://schemas.openxmlformats.org/officeDocument/2006/math">
                      <m:r>
                        <a:rPr kumimoji="1" lang="en-US" altLang="ko-Kore-KR" sz="1200" b="1" i="1" spc="-40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kumimoji="1" lang="en-US" altLang="ko-Kore-KR" sz="1200" b="1" i="1" spc="-40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r>
                    <a:rPr kumimoji="1" lang="en-US" altLang="ko-Kore-KR" sz="1200" spc="-40" dirty="0">
                      <a:solidFill>
                        <a:srgbClr val="0070C0"/>
                      </a:solidFill>
                      <a:latin typeface="+mn-ea"/>
                    </a:rPr>
                    <a:t> </a:t>
                  </a:r>
                  <a:endParaRPr kumimoji="1" lang="ko-Kore-KR" altLang="en-US" sz="1200" spc="-40" dirty="0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797C1CAD-0722-F236-4411-E1DF2B490B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074" y="3560378"/>
                  <a:ext cx="597792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4583" t="-26667" b="-4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6" name="직선 연결선 28">
              <a:extLst>
                <a:ext uri="{FF2B5EF4-FFF2-40B4-BE49-F238E27FC236}">
                  <a16:creationId xmlns:a16="http://schemas.microsoft.com/office/drawing/2014/main" id="{70F201CC-F1D6-807A-46E8-021609B18E16}"/>
                </a:ext>
              </a:extLst>
            </p:cNvPr>
            <p:cNvCxnSpPr>
              <a:cxnSpLocks/>
            </p:cNvCxnSpPr>
            <p:nvPr/>
          </p:nvCxnSpPr>
          <p:spPr>
            <a:xfrm>
              <a:off x="5266642" y="3081754"/>
              <a:ext cx="37072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B55B17A-52AE-2C37-B4E0-6D281AC06F27}"/>
                </a:ext>
              </a:extLst>
            </p:cNvPr>
            <p:cNvSpPr txBox="1"/>
            <p:nvPr/>
          </p:nvSpPr>
          <p:spPr>
            <a:xfrm>
              <a:off x="6205829" y="3525416"/>
              <a:ext cx="57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k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↑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905C9828-4E97-516F-719A-50C757E00CC0}"/>
                </a:ext>
              </a:extLst>
            </p:cNvPr>
            <p:cNvSpPr txBox="1"/>
            <p:nvPr/>
          </p:nvSpPr>
          <p:spPr>
            <a:xfrm>
              <a:off x="6890897" y="3525416"/>
              <a:ext cx="669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3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↑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CE5FDD71-DCE2-C431-4070-DB0BFE0EBFDD}"/>
                </a:ext>
              </a:extLst>
            </p:cNvPr>
            <p:cNvSpPr txBox="1"/>
            <p:nvPr/>
          </p:nvSpPr>
          <p:spPr>
            <a:xfrm>
              <a:off x="7602042" y="3785147"/>
              <a:ext cx="669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4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↑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7750F7D6-684C-EF83-AA6D-2646A9061382}"/>
                </a:ext>
              </a:extLst>
            </p:cNvPr>
            <p:cNvSpPr txBox="1"/>
            <p:nvPr/>
          </p:nvSpPr>
          <p:spPr>
            <a:xfrm>
              <a:off x="8313187" y="3531707"/>
              <a:ext cx="669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1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↓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95E2B11E-2CB8-DF77-CF62-0E3B116142E7}"/>
                </a:ext>
              </a:extLst>
            </p:cNvPr>
            <p:cNvSpPr txBox="1"/>
            <p:nvPr/>
          </p:nvSpPr>
          <p:spPr>
            <a:xfrm>
              <a:off x="7599109" y="3277923"/>
              <a:ext cx="5802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2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↓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7A476BBC-C974-F67E-70BC-297865E9230A}"/>
              </a:ext>
            </a:extLst>
          </p:cNvPr>
          <p:cNvGrpSpPr/>
          <p:nvPr/>
        </p:nvGrpSpPr>
        <p:grpSpPr>
          <a:xfrm>
            <a:off x="5285142" y="4307422"/>
            <a:ext cx="3792996" cy="2406075"/>
            <a:chOff x="5285142" y="3888787"/>
            <a:chExt cx="3792996" cy="2406075"/>
          </a:xfrm>
        </p:grpSpPr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558A8251-675A-22F5-1C7B-6E770F232BDC}"/>
                </a:ext>
              </a:extLst>
            </p:cNvPr>
            <p:cNvSpPr/>
            <p:nvPr/>
          </p:nvSpPr>
          <p:spPr>
            <a:xfrm>
              <a:off x="5285142" y="3996918"/>
              <a:ext cx="3562947" cy="22979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B21987C0-E6C4-A50A-4185-662EF7993468}"/>
                </a:ext>
              </a:extLst>
            </p:cNvPr>
            <p:cNvSpPr txBox="1"/>
            <p:nvPr/>
          </p:nvSpPr>
          <p:spPr>
            <a:xfrm>
              <a:off x="5577310" y="3888787"/>
              <a:ext cx="276330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Function </a:t>
              </a:r>
              <a:r>
                <a:rPr kumimoji="1" lang="en-US" altLang="ko-Kore-KR" sz="1400" b="1" i="1" spc="-4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path Searching </a:t>
              </a:r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(path</a:t>
              </a:r>
              <a:r>
                <a:rPr kumimoji="1" lang="en-US" altLang="ko-Kore-KR" sz="1400" i="1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, k 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0BBCAE3D-15FE-6CDC-2A0A-7FE2CB0446C6}"/>
                </a:ext>
              </a:extLst>
            </p:cNvPr>
            <p:cNvSpPr txBox="1"/>
            <p:nvPr/>
          </p:nvSpPr>
          <p:spPr>
            <a:xfrm>
              <a:off x="5640643" y="4204584"/>
              <a:ext cx="244764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If k &lt; K(propagation step) :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954BE68F-4984-40F2-4E6C-D61EC925134D}"/>
                </a:ext>
              </a:extLst>
            </p:cNvPr>
            <p:cNvSpPr txBox="1"/>
            <p:nvPr/>
          </p:nvSpPr>
          <p:spPr>
            <a:xfrm>
              <a:off x="5640642" y="5735963"/>
              <a:ext cx="343749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Else:</a:t>
              </a:r>
            </a:p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     Return Path List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D6FB243D-51D0-E3C8-0146-8065DFE8B4FB}"/>
                </a:ext>
              </a:extLst>
            </p:cNvPr>
            <p:cNvSpPr txBox="1"/>
            <p:nvPr/>
          </p:nvSpPr>
          <p:spPr>
            <a:xfrm>
              <a:off x="5834503" y="4420028"/>
              <a:ext cx="3013586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PM List = </a:t>
              </a:r>
              <a:r>
                <a:rPr kumimoji="1" lang="en-US" altLang="ko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related PM candidates</a:t>
              </a:r>
              <a:endPara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l"/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For each path matrix list: </a:t>
              </a:r>
            </a:p>
            <a:p>
              <a:pPr lvl="1"/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Path</a:t>
              </a:r>
              <a:r>
                <a:rPr kumimoji="1" lang="en-US" altLang="ko-Kore-KR" sz="1400" i="1" spc="-40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  <a:r>
                <a:rPr kumimoji="1" lang="en-US" altLang="ko-Kore-KR" sz="1400" i="1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= </a:t>
              </a:r>
              <a:r>
                <a:rPr kumimoji="1" lang="en-US" altLang="ko-Kore-KR" sz="1400" i="1" spc="-4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Path</a:t>
              </a:r>
              <a:r>
                <a:rPr kumimoji="1" lang="en-US" altLang="ko-Kore-KR" sz="1400" i="1" spc="-40" baseline="30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kumimoji="1" lang="en-US" altLang="ko-Kore-KR" sz="1400" i="1" spc="-40" baseline="-25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  <a:r>
                <a:rPr kumimoji="1" lang="ko-KR" altLang="en-US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* </a:t>
              </a:r>
              <a:r>
                <a:rPr kumimoji="1" lang="en-US" altLang="ko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PM</a:t>
              </a:r>
            </a:p>
            <a:p>
              <a:pPr lvl="1"/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Path</a:t>
              </a:r>
              <a:r>
                <a:rPr kumimoji="1" lang="en-US" altLang="ko-Kore-KR" sz="1400" i="1" spc="-40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  <a:r>
                <a:rPr kumimoji="1" lang="en-US" altLang="ko-Kore-KR" sz="1400" i="1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 j 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 sign(</a:t>
              </a:r>
              <a:r>
                <a:rPr kumimoji="1" lang="en-US" altLang="ko-Kore-KR" sz="1400" i="1" spc="-4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Path</a:t>
              </a:r>
              <a:r>
                <a:rPr kumimoji="1" lang="en-US" altLang="ko-Kore-KR" sz="1400" i="1" spc="-40" baseline="30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kumimoji="1" lang="en-US" altLang="ko-Kore-KR" sz="1400" i="1" spc="-40" baseline="-25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ij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kumimoji="1" lang="en-US" altLang="ko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kumimoji="1" lang="en-US" altLang="ko-Kore-KR" sz="1400" i="1" spc="-4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lvl="1"/>
              <a:r>
                <a:rPr kumimoji="1" lang="en-US" altLang="ko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Path </a:t>
              </a:r>
              <a:r>
                <a:rPr kumimoji="1" lang="en-US" altLang="ko-KR" sz="1400" spc="-4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List.append</a:t>
              </a:r>
              <a:r>
                <a:rPr kumimoji="1" lang="en-US" altLang="ko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Path</a:t>
              </a:r>
              <a:r>
                <a:rPr kumimoji="1" lang="en-US" altLang="ko-Kore-KR" sz="1400" i="1" spc="-40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  <a:r>
                <a:rPr kumimoji="1" lang="en-US" altLang="ko-Kore-KR" sz="1400" i="1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)</a:t>
              </a:r>
            </a:p>
            <a:p>
              <a:pPr lvl="1"/>
              <a:r>
                <a:rPr kumimoji="1" lang="en-US" altLang="ko-Kore-KR" sz="1400" b="1" i="1" spc="-4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path Searching</a:t>
              </a:r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(Path</a:t>
              </a:r>
              <a:r>
                <a:rPr kumimoji="1" lang="en-US" altLang="ko-Kore-KR" sz="1400" i="1" spc="-40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  <a:r>
                <a:rPr kumimoji="1" lang="en-US" altLang="ko-Kore-KR" sz="1400" i="1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,PM,  k +1)</a:t>
              </a:r>
            </a:p>
          </p:txBody>
        </p:sp>
      </p:grpSp>
      <p:pic>
        <p:nvPicPr>
          <p:cNvPr id="385" name="그림 384">
            <a:extLst>
              <a:ext uri="{FF2B5EF4-FFF2-40B4-BE49-F238E27FC236}">
                <a16:creationId xmlns:a16="http://schemas.microsoft.com/office/drawing/2014/main" id="{5B467BCF-D11B-2278-06B2-3CC2841E45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3418" y="502118"/>
            <a:ext cx="3584372" cy="358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89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E09367CD-D981-D0ED-A3EE-E5FF4CC2EEA5}"/>
                  </a:ext>
                </a:extLst>
              </p:cNvPr>
              <p:cNvSpPr txBox="1"/>
              <p:nvPr/>
            </p:nvSpPr>
            <p:spPr>
              <a:xfrm>
                <a:off x="154310" y="1736426"/>
                <a:ext cx="60048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z="2000" spc="-40" dirty="0">
                  <a:latin typeface="+mn-ea"/>
                </a:endParaRPr>
              </a:p>
            </p:txBody>
          </p:sp>
        </mc:Choice>
        <mc:Fallback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E09367CD-D981-D0ED-A3EE-E5FF4CC2E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10" y="1736426"/>
                <a:ext cx="600484" cy="246221"/>
              </a:xfrm>
              <a:prstGeom prst="rect">
                <a:avLst/>
              </a:prstGeom>
              <a:blipFill>
                <a:blip r:embed="rId3"/>
                <a:stretch>
                  <a:fillRect l="-8333" r="-6250" b="-1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44E548D-AABC-9650-2ADD-D1FABAF05955}"/>
                  </a:ext>
                </a:extLst>
              </p:cNvPr>
              <p:cNvSpPr txBox="1"/>
              <p:nvPr/>
            </p:nvSpPr>
            <p:spPr>
              <a:xfrm>
                <a:off x="282935" y="1048897"/>
                <a:ext cx="3432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44E548D-AABC-9650-2ADD-D1FABAF05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35" y="1048897"/>
                <a:ext cx="343234" cy="215444"/>
              </a:xfrm>
              <a:prstGeom prst="rect">
                <a:avLst/>
              </a:prstGeom>
              <a:blipFill>
                <a:blip r:embed="rId4"/>
                <a:stretch>
                  <a:fillRect l="-10714" r="-7143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1FD61F5-68F2-66F7-5921-653A38F602E6}"/>
                  </a:ext>
                </a:extLst>
              </p:cNvPr>
              <p:cNvSpPr txBox="1"/>
              <p:nvPr/>
            </p:nvSpPr>
            <p:spPr>
              <a:xfrm>
                <a:off x="896613" y="842805"/>
                <a:ext cx="3937938" cy="637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1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𝑪𝑫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(2)=1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ko-Kore-KR" sz="1400" b="1" i="1" spc="-4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sz="1400" b="1" i="1" spc="-4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kumimoji="1" lang="en-US" altLang="ko-Kore-KR" sz="1400" b="1" i="1" spc="-4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(1)=1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𝑇𝑃𝑘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(2)| 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z="1400" spc="-40" dirty="0">
                              <a:latin typeface="+mn-ea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ko-Kore-KR" sz="1400" spc="-40" dirty="0">
                              <a:latin typeface="+mn-ea"/>
                            </a:rPr>
                            <m:t>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(1)=1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(2)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z="1400" spc="-40" dirty="0">
                              <a:latin typeface="+mn-ea"/>
                            </a:rPr>
                            <m:t>| )</m:t>
                          </m:r>
                        </m:e>
                      </m:nary>
                    </m:oMath>
                  </m:oMathPara>
                </a14:m>
                <a:endParaRPr kumimoji="1" lang="ko-Kore-KR" altLang="en-US" sz="1400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1FD61F5-68F2-66F7-5921-653A38F60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13" y="842805"/>
                <a:ext cx="3937938" cy="637932"/>
              </a:xfrm>
              <a:prstGeom prst="rect">
                <a:avLst/>
              </a:prstGeom>
              <a:blipFill>
                <a:blip r:embed="rId5"/>
                <a:stretch>
                  <a:fillRect l="-2572" t="-105882" r="-965" b="-16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36C8087-587A-7BE5-D20A-BC4E7084613C}"/>
                  </a:ext>
                </a:extLst>
              </p:cNvPr>
              <p:cNvSpPr txBox="1"/>
              <p:nvPr/>
            </p:nvSpPr>
            <p:spPr>
              <a:xfrm>
                <a:off x="1402579" y="3400546"/>
                <a:ext cx="919226" cy="615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𝑘𝑣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36C8087-587A-7BE5-D20A-BC4E70846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579" y="3400546"/>
                <a:ext cx="919226" cy="615233"/>
              </a:xfrm>
              <a:prstGeom prst="rect">
                <a:avLst/>
              </a:prstGeom>
              <a:blipFill>
                <a:blip r:embed="rId6"/>
                <a:stretch>
                  <a:fillRect l="-67123" t="-108000" r="-4110" b="-17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0F8B3601-DF29-3644-5A0A-1CB207209596}"/>
                  </a:ext>
                </a:extLst>
              </p:cNvPr>
              <p:cNvSpPr txBox="1"/>
              <p:nvPr/>
            </p:nvSpPr>
            <p:spPr>
              <a:xfrm>
                <a:off x="2720468" y="3580135"/>
                <a:ext cx="7597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kumimoji="1" lang="en-US" altLang="ko-Kore-KR" sz="1400" b="0" i="0" spc="-40" baseline="-25000" smtClean="0">
                          <a:latin typeface="Cambria Math" panose="02040503050406030204" pitchFamily="18" charset="0"/>
                        </a:rPr>
                        <m:t>kv</m:t>
                      </m:r>
                      <m:r>
                        <m:rPr>
                          <m:nor/>
                        </m:rPr>
                        <a:rPr lang="ko-Kore-KR" altLang="en-US" sz="1400"/>
                        <m:t>∈</m:t>
                      </m:r>
                      <m:r>
                        <a:rPr lang="en-US" altLang="ko-Kore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sz="1400" b="0" i="1" spc="-4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0F8B3601-DF29-3644-5A0A-1CB207209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468" y="3580135"/>
                <a:ext cx="759760" cy="215444"/>
              </a:xfrm>
              <a:prstGeom prst="rect">
                <a:avLst/>
              </a:prstGeom>
              <a:blipFill>
                <a:blip r:embed="rId7"/>
                <a:stretch>
                  <a:fillRect l="-4918" r="-6557" b="-368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7C3DD7D-17DC-2D69-6EA1-30707FF133EA}"/>
                  </a:ext>
                </a:extLst>
              </p:cNvPr>
              <p:cNvSpPr txBox="1"/>
              <p:nvPr/>
            </p:nvSpPr>
            <p:spPr>
              <a:xfrm>
                <a:off x="932658" y="1751814"/>
                <a:ext cx="9116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i="1" spc="-4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kumimoji="1" lang="en-US" altLang="ko-Kore-KR" sz="1400" i="1" spc="-40" baseline="-250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sz="1400" i="1" spc="-40" baseline="-2500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kumimoji="1" lang="en-US" altLang="ko-Kore-KR" sz="1400" i="1" spc="-40" baseline="-250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sz="1400" i="1" spc="-40" baseline="-25000">
                          <a:latin typeface="Cambria Math" panose="02040503050406030204" pitchFamily="18" charset="0"/>
                        </a:rPr>
                        <m:t>(2)= 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7C3DD7D-17DC-2D69-6EA1-30707FF13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58" y="1751814"/>
                <a:ext cx="911660" cy="215444"/>
              </a:xfrm>
              <a:prstGeom prst="rect">
                <a:avLst/>
              </a:prstGeom>
              <a:blipFill>
                <a:blip r:embed="rId8"/>
                <a:stretch>
                  <a:fillRect l="-4110" r="-6849" b="-4736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F61FBA4A-B791-5EDF-61A5-B03CA239D318}"/>
                  </a:ext>
                </a:extLst>
              </p:cNvPr>
              <p:cNvSpPr txBox="1"/>
              <p:nvPr/>
            </p:nvSpPr>
            <p:spPr>
              <a:xfrm>
                <a:off x="1809188" y="1556633"/>
                <a:ext cx="1855956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𝑃𝑎𝑡h</m:t>
                          </m:r>
                          <m:r>
                            <a:rPr kumimoji="1" lang="en-US" altLang="ko-Kore-KR" sz="1400" b="0" i="1" spc="-40" baseline="30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(1)</m:t>
                          </m:r>
                          <m:r>
                            <a:rPr kumimoji="1" lang="en-US" altLang="ko-KR" sz="1400" b="0" i="1" spc="-40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R" sz="1400" b="0" i="1" spc="-40" baseline="-25000" smtClean="0">
                              <a:latin typeface="Cambria Math" panose="02040503050406030204" pitchFamily="18" charset="0"/>
                            </a:rPr>
                            <m:t>(2) 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F61FBA4A-B791-5EDF-61A5-B03CA239D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88" y="1556633"/>
                <a:ext cx="1855956" cy="605807"/>
              </a:xfrm>
              <a:prstGeom prst="rect">
                <a:avLst/>
              </a:prstGeom>
              <a:blipFill>
                <a:blip r:embed="rId9"/>
                <a:stretch>
                  <a:fillRect l="-10884" t="-112245" b="-1755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86EE1D5F-F632-B5C3-9877-3F1A2D355541}"/>
                  </a:ext>
                </a:extLst>
              </p:cNvPr>
              <p:cNvSpPr txBox="1"/>
              <p:nvPr/>
            </p:nvSpPr>
            <p:spPr>
              <a:xfrm>
                <a:off x="286974" y="3630808"/>
                <a:ext cx="3351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z="2000" spc="-40" dirty="0">
                  <a:latin typeface="+mn-ea"/>
                </a:endParaRPr>
              </a:p>
            </p:txBody>
          </p:sp>
        </mc:Choice>
        <mc:Fallback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86EE1D5F-F632-B5C3-9877-3F1A2D355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74" y="3630808"/>
                <a:ext cx="335156" cy="246221"/>
              </a:xfrm>
              <a:prstGeom prst="rect">
                <a:avLst/>
              </a:prstGeom>
              <a:blipFill>
                <a:blip r:embed="rId10"/>
                <a:stretch>
                  <a:fillRect l="-7407" b="-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8053ADE-8FD8-1E1F-AE9E-6696BDD708BB}"/>
                  </a:ext>
                </a:extLst>
              </p:cNvPr>
              <p:cNvSpPr txBox="1"/>
              <p:nvPr/>
            </p:nvSpPr>
            <p:spPr>
              <a:xfrm>
                <a:off x="896613" y="2997620"/>
                <a:ext cx="10191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i="1" spc="-40" smtClean="0">
                          <a:latin typeface="Cambria Math" panose="02040503050406030204" pitchFamily="18" charset="0"/>
                        </a:rPr>
                        <m:t>𝑃𝑎𝑡h</m:t>
                      </m:r>
                      <m:r>
                        <a:rPr kumimoji="1" lang="en-US" altLang="ko-Kore-KR" sz="1400" i="1" spc="-4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i="1" spc="-40" smtClean="0">
                          <a:latin typeface="Cambria Math" panose="02040503050406030204" pitchFamily="18" charset="0"/>
                        </a:rPr>
                        <m:t>𝐿𝑖𝑠𝑡𝑘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8053ADE-8FD8-1E1F-AE9E-6696BDD70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13" y="2997620"/>
                <a:ext cx="1019125" cy="215444"/>
              </a:xfrm>
              <a:prstGeom prst="rect">
                <a:avLst/>
              </a:prstGeom>
              <a:blipFill>
                <a:blip r:embed="rId11"/>
                <a:stretch>
                  <a:fillRect l="-3704" t="-5882" r="-1235" b="-588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7C9778AE-F0B8-DD40-DE20-7B65D60A1FB9}"/>
                  </a:ext>
                </a:extLst>
              </p:cNvPr>
              <p:cNvSpPr txBox="1"/>
              <p:nvPr/>
            </p:nvSpPr>
            <p:spPr>
              <a:xfrm>
                <a:off x="2014304" y="3011221"/>
                <a:ext cx="288792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Function </a:t>
                </a:r>
                <a:r>
                  <a:rPr kumimoji="1" lang="en-US" altLang="ko-Kore-KR" sz="1400" b="1" i="1" u="sng" spc="-4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path Searching </a:t>
                </a:r>
                <a:r>
                  <a:rPr kumimoji="1" lang="en-US" altLang="ko-Kore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ore-KR" sz="1200" b="1" i="1" spc="-4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kumimoji="1" lang="en-US" altLang="ko-Kore-KR" sz="1200" b="1" i="1" spc="-4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200" b="1" i="1" spc="-4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𝒍𝒊𝒔𝒕𝒌</m:t>
                    </m:r>
                  </m:oMath>
                </a14:m>
                <a:r>
                  <a:rPr kumimoji="1" lang="en-US" altLang="ko-Kore-KR" sz="1400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</a:t>
                </a:r>
                <a:r>
                  <a:rPr kumimoji="1" lang="en-US" altLang="ko-Kore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PM)</a:t>
                </a:r>
                <a:endParaRPr kumimoji="1" lang="ko-Kore-KR" altLang="en-US" sz="14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7C9778AE-F0B8-DD40-DE20-7B65D60A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304" y="3011221"/>
                <a:ext cx="2887921" cy="215444"/>
              </a:xfrm>
              <a:prstGeom prst="rect">
                <a:avLst/>
              </a:prstGeom>
              <a:blipFill>
                <a:blip r:embed="rId12"/>
                <a:stretch>
                  <a:fillRect l="-3947" t="-29412" b="-588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392514EB-CE88-9308-1D75-642863993673}"/>
                  </a:ext>
                </a:extLst>
              </p:cNvPr>
              <p:cNvSpPr txBox="1"/>
              <p:nvPr/>
            </p:nvSpPr>
            <p:spPr>
              <a:xfrm>
                <a:off x="932658" y="2396178"/>
                <a:ext cx="6397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i="1" spc="-4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𝑎𝑡h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392514EB-CE88-9308-1D75-642863993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58" y="2396178"/>
                <a:ext cx="639726" cy="215444"/>
              </a:xfrm>
              <a:prstGeom prst="rect">
                <a:avLst/>
              </a:prstGeom>
              <a:blipFill>
                <a:blip r:embed="rId13"/>
                <a:stretch>
                  <a:fillRect l="-5882" r="-1961" b="-2777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91D5EA6E-4488-E49C-3FC2-4B759E6D79B2}"/>
                  </a:ext>
                </a:extLst>
              </p:cNvPr>
              <p:cNvSpPr txBox="1"/>
              <p:nvPr/>
            </p:nvSpPr>
            <p:spPr>
              <a:xfrm>
                <a:off x="1669360" y="2215009"/>
                <a:ext cx="1667892" cy="620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𝑃𝑎𝑡h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𝐿𝑖𝑠𝑡𝑘𝑣</m:t>
                          </m:r>
                        </m:e>
                      </m:nary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ko-KR" sz="1400" b="0" i="1" spc="-40" baseline="-25000" smtClean="0">
                          <a:latin typeface="Cambria Math" panose="02040503050406030204" pitchFamily="18" charset="0"/>
                        </a:rPr>
                        <m:t>𝑘𝑣</m:t>
                      </m:r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91D5EA6E-4488-E49C-3FC2-4B759E6D7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360" y="2215009"/>
                <a:ext cx="1667892" cy="620811"/>
              </a:xfrm>
              <a:prstGeom prst="rect">
                <a:avLst/>
              </a:prstGeom>
              <a:blipFill>
                <a:blip r:embed="rId14"/>
                <a:stretch>
                  <a:fillRect l="-36364" t="-108000" r="-3030" b="-17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TextBox 267">
            <a:extLst>
              <a:ext uri="{FF2B5EF4-FFF2-40B4-BE49-F238E27FC236}">
                <a16:creationId xmlns:a16="http://schemas.microsoft.com/office/drawing/2014/main" id="{03D4CED8-4BDA-F050-2F4A-B012DA79C590}"/>
              </a:ext>
            </a:extLst>
          </p:cNvPr>
          <p:cNvSpPr txBox="1"/>
          <p:nvPr/>
        </p:nvSpPr>
        <p:spPr>
          <a:xfrm>
            <a:off x="961182" y="506450"/>
            <a:ext cx="28742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i="1" spc="-40" dirty="0">
                <a:latin typeface="+mn-ea"/>
              </a:rPr>
              <a:t>DP path conflict calculation</a:t>
            </a:r>
            <a:endParaRPr kumimoji="1" lang="ko-Kore-KR" altLang="en-US" b="1" i="1" spc="-40" dirty="0">
              <a:latin typeface="+mn-ea"/>
            </a:endParaRPr>
          </a:p>
        </p:txBody>
      </p:sp>
      <p:pic>
        <p:nvPicPr>
          <p:cNvPr id="292" name="그림 291">
            <a:extLst>
              <a:ext uri="{FF2B5EF4-FFF2-40B4-BE49-F238E27FC236}">
                <a16:creationId xmlns:a16="http://schemas.microsoft.com/office/drawing/2014/main" id="{F1CA83F7-D287-6441-0BC6-5D0F22C67F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5325" y="4398125"/>
            <a:ext cx="3637124" cy="2372038"/>
          </a:xfrm>
          <a:prstGeom prst="rect">
            <a:avLst/>
          </a:prstGeom>
        </p:spPr>
      </p:pic>
      <p:cxnSp>
        <p:nvCxnSpPr>
          <p:cNvPr id="294" name="꺾인 연결선[E] 293">
            <a:extLst>
              <a:ext uri="{FF2B5EF4-FFF2-40B4-BE49-F238E27FC236}">
                <a16:creationId xmlns:a16="http://schemas.microsoft.com/office/drawing/2014/main" id="{A1F9A375-3169-C913-EFA5-CDA52D047C86}"/>
              </a:ext>
            </a:extLst>
          </p:cNvPr>
          <p:cNvCxnSpPr>
            <a:cxnSpLocks/>
            <a:stCxn id="253" idx="3"/>
            <a:endCxn id="292" idx="3"/>
          </p:cNvCxnSpPr>
          <p:nvPr/>
        </p:nvCxnSpPr>
        <p:spPr>
          <a:xfrm flipH="1">
            <a:off x="3882449" y="3118943"/>
            <a:ext cx="1019776" cy="2465201"/>
          </a:xfrm>
          <a:prstGeom prst="bentConnector3">
            <a:avLst>
              <a:gd name="adj1" fmla="val -397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직선 연결선 25">
            <a:extLst>
              <a:ext uri="{FF2B5EF4-FFF2-40B4-BE49-F238E27FC236}">
                <a16:creationId xmlns:a16="http://schemas.microsoft.com/office/drawing/2014/main" id="{01DD20FC-F95D-71A6-8834-D2AC62B4461C}"/>
              </a:ext>
            </a:extLst>
          </p:cNvPr>
          <p:cNvCxnSpPr>
            <a:cxnSpLocks/>
          </p:cNvCxnSpPr>
          <p:nvPr/>
        </p:nvCxnSpPr>
        <p:spPr>
          <a:xfrm flipV="1">
            <a:off x="5857977" y="396181"/>
            <a:ext cx="0" cy="6461819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직선 연결선 25">
            <a:extLst>
              <a:ext uri="{FF2B5EF4-FFF2-40B4-BE49-F238E27FC236}">
                <a16:creationId xmlns:a16="http://schemas.microsoft.com/office/drawing/2014/main" id="{F4FEE553-F3E5-0183-A42C-535920BD8ED8}"/>
              </a:ext>
            </a:extLst>
          </p:cNvPr>
          <p:cNvCxnSpPr>
            <a:cxnSpLocks/>
          </p:cNvCxnSpPr>
          <p:nvPr/>
        </p:nvCxnSpPr>
        <p:spPr>
          <a:xfrm flipH="1">
            <a:off x="211284" y="4259374"/>
            <a:ext cx="4690941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0" name="그림 319">
            <a:extLst>
              <a:ext uri="{FF2B5EF4-FFF2-40B4-BE49-F238E27FC236}">
                <a16:creationId xmlns:a16="http://schemas.microsoft.com/office/drawing/2014/main" id="{A2F18CA2-8BA0-809A-294D-6C9E6436050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27497"/>
          <a:stretch/>
        </p:blipFill>
        <p:spPr>
          <a:xfrm>
            <a:off x="6777936" y="2892814"/>
            <a:ext cx="1743947" cy="12686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8" name="그림 327">
            <a:extLst>
              <a:ext uri="{FF2B5EF4-FFF2-40B4-BE49-F238E27FC236}">
                <a16:creationId xmlns:a16="http://schemas.microsoft.com/office/drawing/2014/main" id="{C53FDBA7-A08C-BD98-5C91-548061885C2A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27497"/>
          <a:stretch/>
        </p:blipFill>
        <p:spPr>
          <a:xfrm>
            <a:off x="6879335" y="3007328"/>
            <a:ext cx="1743947" cy="12686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9" name="그림 328">
            <a:extLst>
              <a:ext uri="{FF2B5EF4-FFF2-40B4-BE49-F238E27FC236}">
                <a16:creationId xmlns:a16="http://schemas.microsoft.com/office/drawing/2014/main" id="{4F20C4CC-3EB5-6AAC-6951-8E841CFA7A9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08886" y="904219"/>
            <a:ext cx="1914396" cy="1563526"/>
          </a:xfrm>
          <a:prstGeom prst="rect">
            <a:avLst/>
          </a:prstGeom>
        </p:spPr>
      </p:pic>
      <p:pic>
        <p:nvPicPr>
          <p:cNvPr id="331" name="그림 330">
            <a:extLst>
              <a:ext uri="{FF2B5EF4-FFF2-40B4-BE49-F238E27FC236}">
                <a16:creationId xmlns:a16="http://schemas.microsoft.com/office/drawing/2014/main" id="{37E9429B-F399-72DF-7FC1-9B8CA4A8BA8A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27497"/>
          <a:stretch/>
        </p:blipFill>
        <p:spPr>
          <a:xfrm>
            <a:off x="6980734" y="3121842"/>
            <a:ext cx="1743947" cy="12686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2" name="그림 331">
            <a:extLst>
              <a:ext uri="{FF2B5EF4-FFF2-40B4-BE49-F238E27FC236}">
                <a16:creationId xmlns:a16="http://schemas.microsoft.com/office/drawing/2014/main" id="{60D71906-D66A-6C87-A1F7-63081B21E8B0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27497"/>
          <a:stretch/>
        </p:blipFill>
        <p:spPr>
          <a:xfrm>
            <a:off x="7082133" y="3236356"/>
            <a:ext cx="1743947" cy="12686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3" name="그림 332">
            <a:extLst>
              <a:ext uri="{FF2B5EF4-FFF2-40B4-BE49-F238E27FC236}">
                <a16:creationId xmlns:a16="http://schemas.microsoft.com/office/drawing/2014/main" id="{8740B4D2-B1BE-228B-C1BA-6DD0A2597B1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27497"/>
          <a:stretch/>
        </p:blipFill>
        <p:spPr>
          <a:xfrm>
            <a:off x="7183533" y="3350872"/>
            <a:ext cx="1743947" cy="12686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35" name="TextBox 334">
            <a:extLst>
              <a:ext uri="{FF2B5EF4-FFF2-40B4-BE49-F238E27FC236}">
                <a16:creationId xmlns:a16="http://schemas.microsoft.com/office/drawing/2014/main" id="{60BE8910-527F-94C6-9798-0493A976229C}"/>
              </a:ext>
            </a:extLst>
          </p:cNvPr>
          <p:cNvSpPr txBox="1"/>
          <p:nvPr/>
        </p:nvSpPr>
        <p:spPr>
          <a:xfrm rot="16200000">
            <a:off x="5632764" y="3554273"/>
            <a:ext cx="1385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Select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each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path</a:t>
            </a:r>
            <a:endParaRPr kumimoji="1" lang="ko-Kore-KR" altLang="en-US" sz="1400" dirty="0"/>
          </a:p>
        </p:txBody>
      </p:sp>
      <p:sp>
        <p:nvSpPr>
          <p:cNvPr id="337" name="삼각형 336">
            <a:extLst>
              <a:ext uri="{FF2B5EF4-FFF2-40B4-BE49-F238E27FC236}">
                <a16:creationId xmlns:a16="http://schemas.microsoft.com/office/drawing/2014/main" id="{272A6DD7-41A4-6458-0ABF-B4F7A565A0B9}"/>
              </a:ext>
            </a:extLst>
          </p:cNvPr>
          <p:cNvSpPr/>
          <p:nvPr/>
        </p:nvSpPr>
        <p:spPr>
          <a:xfrm rot="10800000">
            <a:off x="6480542" y="4772333"/>
            <a:ext cx="2397689" cy="959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DA4EDBA8-8749-F9CD-F584-F09C4205A9B4}"/>
              </a:ext>
            </a:extLst>
          </p:cNvPr>
          <p:cNvSpPr txBox="1"/>
          <p:nvPr/>
        </p:nvSpPr>
        <p:spPr>
          <a:xfrm rot="16200000">
            <a:off x="5726187" y="1532093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Select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DP sets</a:t>
            </a:r>
            <a:endParaRPr kumimoji="1" lang="ko-Kore-KR" altLang="en-US" sz="1400" dirty="0"/>
          </a:p>
        </p:txBody>
      </p:sp>
      <p:sp>
        <p:nvSpPr>
          <p:cNvPr id="340" name="삼각형 339">
            <a:extLst>
              <a:ext uri="{FF2B5EF4-FFF2-40B4-BE49-F238E27FC236}">
                <a16:creationId xmlns:a16="http://schemas.microsoft.com/office/drawing/2014/main" id="{775E488F-46F5-16E2-296C-68C420BAECCB}"/>
              </a:ext>
            </a:extLst>
          </p:cNvPr>
          <p:cNvSpPr/>
          <p:nvPr/>
        </p:nvSpPr>
        <p:spPr>
          <a:xfrm rot="10800000">
            <a:off x="6480542" y="2719089"/>
            <a:ext cx="2397689" cy="959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341" name="그림 340">
            <a:extLst>
              <a:ext uri="{FF2B5EF4-FFF2-40B4-BE49-F238E27FC236}">
                <a16:creationId xmlns:a16="http://schemas.microsoft.com/office/drawing/2014/main" id="{0C48C77E-B8D7-CF45-7BE8-796556ED851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82287" y="5075346"/>
            <a:ext cx="2406448" cy="1660376"/>
          </a:xfrm>
          <a:prstGeom prst="rect">
            <a:avLst/>
          </a:prstGeom>
        </p:spPr>
      </p:pic>
      <p:sp>
        <p:nvSpPr>
          <p:cNvPr id="342" name="TextBox 341">
            <a:extLst>
              <a:ext uri="{FF2B5EF4-FFF2-40B4-BE49-F238E27FC236}">
                <a16:creationId xmlns:a16="http://schemas.microsoft.com/office/drawing/2014/main" id="{A15FC6CE-608B-85D9-15E2-D4D7835D0E12}"/>
              </a:ext>
            </a:extLst>
          </p:cNvPr>
          <p:cNvSpPr txBox="1"/>
          <p:nvPr/>
        </p:nvSpPr>
        <p:spPr>
          <a:xfrm>
            <a:off x="7805982" y="5861448"/>
            <a:ext cx="5235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b="1" spc="-40" dirty="0">
                <a:solidFill>
                  <a:srgbClr val="C00000"/>
                </a:solidFill>
                <a:latin typeface="+mn-ea"/>
              </a:rPr>
              <a:t>optimal</a:t>
            </a:r>
            <a:endParaRPr kumimoji="1" lang="ko-Kore-KR" altLang="en-US" sz="12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0A50BA0A-84D8-4057-EC9F-068592D32E59}"/>
              </a:ext>
            </a:extLst>
          </p:cNvPr>
          <p:cNvSpPr txBox="1"/>
          <p:nvPr/>
        </p:nvSpPr>
        <p:spPr>
          <a:xfrm rot="16200000">
            <a:off x="5608754" y="5660866"/>
            <a:ext cx="1433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Minimize conflict</a:t>
            </a:r>
            <a:endParaRPr kumimoji="1" lang="ko-Kore-KR" altLang="en-US" sz="1400" dirty="0"/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B1E39B44-BC52-A79E-C90A-B001F879F4EC}"/>
              </a:ext>
            </a:extLst>
          </p:cNvPr>
          <p:cNvSpPr/>
          <p:nvPr/>
        </p:nvSpPr>
        <p:spPr>
          <a:xfrm>
            <a:off x="5972536" y="497711"/>
            <a:ext cx="3126439" cy="6272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9F996643-F2BC-0A74-57D6-3B66C11F7D83}"/>
              </a:ext>
            </a:extLst>
          </p:cNvPr>
          <p:cNvSpPr txBox="1"/>
          <p:nvPr/>
        </p:nvSpPr>
        <p:spPr>
          <a:xfrm>
            <a:off x="7342114" y="352974"/>
            <a:ext cx="67454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i="1" spc="-40" dirty="0">
                <a:latin typeface="+mn-ea"/>
              </a:rPr>
              <a:t>Result</a:t>
            </a:r>
            <a:endParaRPr kumimoji="1" lang="ko-Kore-KR" altLang="en-US" b="1" i="1" spc="-40" dirty="0">
              <a:latin typeface="+mn-ea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8CD2F4CA-FB0D-2D13-8297-39641E61DCCF}"/>
              </a:ext>
            </a:extLst>
          </p:cNvPr>
          <p:cNvSpPr txBox="1"/>
          <p:nvPr/>
        </p:nvSpPr>
        <p:spPr>
          <a:xfrm>
            <a:off x="201168" y="36873"/>
            <a:ext cx="690496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Indirect conflict) </a:t>
            </a:r>
            <a:r>
              <a:rPr kumimoji="1" lang="en-US" altLang="ko-KR" sz="2000" spc="-40" dirty="0">
                <a:latin typeface="+mn-ea"/>
              </a:rPr>
              <a:t>choose each path to minimize conflict degree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7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986A7BE-9A6E-45CC-631C-3CF058B99B3B}"/>
              </a:ext>
            </a:extLst>
          </p:cNvPr>
          <p:cNvGraphicFramePr>
            <a:graphicFrameLocks noGrp="1"/>
          </p:cNvGraphicFramePr>
          <p:nvPr/>
        </p:nvGraphicFramePr>
        <p:xfrm>
          <a:off x="139118" y="1021929"/>
          <a:ext cx="5568529" cy="176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94">
                  <a:extLst>
                    <a:ext uri="{9D8B030D-6E8A-4147-A177-3AD203B41FA5}">
                      <a16:colId xmlns:a16="http://schemas.microsoft.com/office/drawing/2014/main" val="3057303932"/>
                    </a:ext>
                  </a:extLst>
                </a:gridCol>
                <a:gridCol w="726263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1398729796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733634702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1061057481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2293062798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478357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478357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9141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Options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7279" marR="77279" marT="38639" marB="3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Design 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7279" marR="77279" marT="38639" marB="3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84076"/>
                  </a:ext>
                </a:extLst>
              </a:tr>
              <a:tr h="291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FR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options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954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7279" marR="77279" marT="38639" marB="3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954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9546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7279" marR="77279" marT="38639" marB="3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954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0F718DD-3A70-956F-CF33-F8250DFAC48C}"/>
              </a:ext>
            </a:extLst>
          </p:cNvPr>
          <p:cNvGraphicFramePr>
            <a:graphicFrameLocks noGrp="1"/>
          </p:cNvGraphicFramePr>
          <p:nvPr/>
        </p:nvGraphicFramePr>
        <p:xfrm>
          <a:off x="80124" y="5007484"/>
          <a:ext cx="4277104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20">
                  <a:extLst>
                    <a:ext uri="{9D8B030D-6E8A-4147-A177-3AD203B41FA5}">
                      <a16:colId xmlns:a16="http://schemas.microsoft.com/office/drawing/2014/main" val="36264959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11793971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18488224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42127028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659055486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02854499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93738673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037073023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009754686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10924842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14979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D4079FF-47E6-C5EC-FF39-4FD26BEF091A}"/>
              </a:ext>
            </a:extLst>
          </p:cNvPr>
          <p:cNvGraphicFramePr>
            <a:graphicFrameLocks noGrp="1"/>
          </p:cNvGraphicFramePr>
          <p:nvPr/>
        </p:nvGraphicFramePr>
        <p:xfrm>
          <a:off x="80123" y="5302948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FED2E2D-E50D-5F34-FC84-8A99D89FE6C0}"/>
              </a:ext>
            </a:extLst>
          </p:cNvPr>
          <p:cNvGraphicFramePr>
            <a:graphicFrameLocks noGrp="1"/>
          </p:cNvGraphicFramePr>
          <p:nvPr/>
        </p:nvGraphicFramePr>
        <p:xfrm>
          <a:off x="80123" y="5746144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5F7A14-6A68-9B12-7081-CF3D81E9691C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5007484"/>
          <a:ext cx="4277104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20">
                  <a:extLst>
                    <a:ext uri="{9D8B030D-6E8A-4147-A177-3AD203B41FA5}">
                      <a16:colId xmlns:a16="http://schemas.microsoft.com/office/drawing/2014/main" val="36264959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11793971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18488224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42127028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659055486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02854499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93738673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037073023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009754686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10924842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14979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828BE0F-531A-DFCA-A882-A0A9242CA117}"/>
              </a:ext>
            </a:extLst>
          </p:cNvPr>
          <p:cNvGraphicFramePr>
            <a:graphicFrameLocks noGrp="1"/>
          </p:cNvGraphicFramePr>
          <p:nvPr/>
        </p:nvGraphicFramePr>
        <p:xfrm>
          <a:off x="4571999" y="5302948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C24A609-2E1C-EE4C-323A-059BF1E2BF8A}"/>
              </a:ext>
            </a:extLst>
          </p:cNvPr>
          <p:cNvGraphicFramePr>
            <a:graphicFrameLocks noGrp="1"/>
          </p:cNvGraphicFramePr>
          <p:nvPr/>
        </p:nvGraphicFramePr>
        <p:xfrm>
          <a:off x="4571998" y="5746144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BEA9149-D3AA-D92A-8936-CDFA2AD1A938}"/>
              </a:ext>
            </a:extLst>
          </p:cNvPr>
          <p:cNvGraphicFramePr>
            <a:graphicFrameLocks noGrp="1"/>
          </p:cNvGraphicFramePr>
          <p:nvPr/>
        </p:nvGraphicFramePr>
        <p:xfrm>
          <a:off x="80124" y="3256839"/>
          <a:ext cx="4277104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20">
                  <a:extLst>
                    <a:ext uri="{9D8B030D-6E8A-4147-A177-3AD203B41FA5}">
                      <a16:colId xmlns:a16="http://schemas.microsoft.com/office/drawing/2014/main" val="36264959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11793971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18488224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42127028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659055486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02854499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93738673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037073023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009754686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10924842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14979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A405D7F-18CD-D39B-53C3-A18B38F27E74}"/>
              </a:ext>
            </a:extLst>
          </p:cNvPr>
          <p:cNvGraphicFramePr>
            <a:graphicFrameLocks noGrp="1"/>
          </p:cNvGraphicFramePr>
          <p:nvPr/>
        </p:nvGraphicFramePr>
        <p:xfrm>
          <a:off x="80123" y="3552303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0B92306-076D-FC0F-C3B3-3828DBD344CE}"/>
              </a:ext>
            </a:extLst>
          </p:cNvPr>
          <p:cNvGraphicFramePr>
            <a:graphicFrameLocks noGrp="1"/>
          </p:cNvGraphicFramePr>
          <p:nvPr/>
        </p:nvGraphicFramePr>
        <p:xfrm>
          <a:off x="80123" y="3995499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405C319-6B5F-AFC1-491B-C6EA705CA74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256839"/>
          <a:ext cx="4277104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20">
                  <a:extLst>
                    <a:ext uri="{9D8B030D-6E8A-4147-A177-3AD203B41FA5}">
                      <a16:colId xmlns:a16="http://schemas.microsoft.com/office/drawing/2014/main" val="36264959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11793971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18488224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42127028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659055486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02854499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93738673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037073023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009754686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10924842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14979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223BC6B-A3A1-074E-EE7C-6404211FB39F}"/>
              </a:ext>
            </a:extLst>
          </p:cNvPr>
          <p:cNvGraphicFramePr>
            <a:graphicFrameLocks noGrp="1"/>
          </p:cNvGraphicFramePr>
          <p:nvPr/>
        </p:nvGraphicFramePr>
        <p:xfrm>
          <a:off x="4571999" y="3552303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60AA39F-0A8D-8CCB-9BC1-15A2FF7A68DC}"/>
              </a:ext>
            </a:extLst>
          </p:cNvPr>
          <p:cNvGraphicFramePr>
            <a:graphicFrameLocks noGrp="1"/>
          </p:cNvGraphicFramePr>
          <p:nvPr/>
        </p:nvGraphicFramePr>
        <p:xfrm>
          <a:off x="4571998" y="3995499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A2803CC-8F53-DE20-C209-C240A1A4009C}"/>
              </a:ext>
            </a:extLst>
          </p:cNvPr>
          <p:cNvCxnSpPr>
            <a:cxnSpLocks/>
          </p:cNvCxnSpPr>
          <p:nvPr/>
        </p:nvCxnSpPr>
        <p:spPr>
          <a:xfrm>
            <a:off x="0" y="4823791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986A2FA-D44A-CFBF-7C00-E45FCCDF231A}"/>
              </a:ext>
            </a:extLst>
          </p:cNvPr>
          <p:cNvCxnSpPr>
            <a:cxnSpLocks/>
          </p:cNvCxnSpPr>
          <p:nvPr/>
        </p:nvCxnSpPr>
        <p:spPr>
          <a:xfrm>
            <a:off x="0" y="3104147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2382565-56FC-6D17-09AD-CB2E8667C33E}"/>
              </a:ext>
            </a:extLst>
          </p:cNvPr>
          <p:cNvCxnSpPr>
            <a:cxnSpLocks/>
          </p:cNvCxnSpPr>
          <p:nvPr/>
        </p:nvCxnSpPr>
        <p:spPr>
          <a:xfrm>
            <a:off x="4452730" y="3104147"/>
            <a:ext cx="0" cy="35217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602CEC0-8E65-9387-1AAA-A8077B7C6789}"/>
              </a:ext>
            </a:extLst>
          </p:cNvPr>
          <p:cNvSpPr txBox="1"/>
          <p:nvPr/>
        </p:nvSpPr>
        <p:spPr>
          <a:xfrm>
            <a:off x="849488" y="6215270"/>
            <a:ext cx="27383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pc="-40" dirty="0">
                <a:latin typeface="+mn-ea"/>
              </a:rPr>
              <a:t>Infeasible on attribute</a:t>
            </a:r>
            <a:endParaRPr kumimoji="1" lang="ko-KR" altLang="en-US" spc="-4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04F3B-359B-814A-8494-19FD7833222B}"/>
              </a:ext>
            </a:extLst>
          </p:cNvPr>
          <p:cNvSpPr txBox="1"/>
          <p:nvPr/>
        </p:nvSpPr>
        <p:spPr>
          <a:xfrm>
            <a:off x="4571997" y="6215270"/>
            <a:ext cx="45123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Infeasible on DP (DP sets is smallest unit)</a:t>
            </a:r>
            <a:endParaRPr kumimoji="1" lang="ko-KR" altLang="en-US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1FAC1-E304-CCBB-2DAD-B1D837F2F5EF}"/>
              </a:ext>
            </a:extLst>
          </p:cNvPr>
          <p:cNvSpPr txBox="1"/>
          <p:nvPr/>
        </p:nvSpPr>
        <p:spPr>
          <a:xfrm>
            <a:off x="849488" y="4431111"/>
            <a:ext cx="27383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pc="-40" dirty="0">
                <a:latin typeface="+mn-ea"/>
              </a:rPr>
              <a:t>Feasible</a:t>
            </a:r>
            <a:endParaRPr kumimoji="1" lang="ko-KR" altLang="en-US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74FA8-70CF-A3D8-35E8-D59D1295F80F}"/>
              </a:ext>
            </a:extLst>
          </p:cNvPr>
          <p:cNvSpPr txBox="1"/>
          <p:nvPr/>
        </p:nvSpPr>
        <p:spPr>
          <a:xfrm>
            <a:off x="5647842" y="4431111"/>
            <a:ext cx="27383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pc="-40" dirty="0">
                <a:latin typeface="+mn-ea"/>
              </a:rPr>
              <a:t>Feasible</a:t>
            </a:r>
            <a:endParaRPr kumimoji="1" lang="ko-KR" altLang="en-US" spc="-4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1E1F93-3C08-8D66-0435-64A295AAF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583" y="556535"/>
            <a:ext cx="2148417" cy="7221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F45FEC-73D6-7673-0F6E-300877C1F72C}"/>
              </a:ext>
            </a:extLst>
          </p:cNvPr>
          <p:cNvSpPr txBox="1"/>
          <p:nvPr/>
        </p:nvSpPr>
        <p:spPr>
          <a:xfrm>
            <a:off x="9626287" y="1582529"/>
            <a:ext cx="1951175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DP list : </a:t>
            </a:r>
            <a:r>
              <a:rPr kumimoji="1" lang="ko-KR" altLang="en-US" sz="1400" spc="-40" dirty="0">
                <a:latin typeface="+mn-ea"/>
              </a:rPr>
              <a:t>최소한의 단위</a:t>
            </a:r>
            <a:endParaRPr kumimoji="1" lang="en-US" altLang="ko-KR" sz="1400" spc="-40" dirty="0">
              <a:latin typeface="+mn-ea"/>
            </a:endParaRPr>
          </a:p>
          <a:p>
            <a:pPr algn="l"/>
            <a:endParaRPr kumimoji="1" lang="en-US" altLang="ko-Kore-KR" sz="1400" spc="-40" dirty="0">
              <a:latin typeface="+mn-ea"/>
            </a:endParaRPr>
          </a:p>
          <a:p>
            <a:pPr algn="l"/>
            <a:r>
              <a:rPr kumimoji="1" lang="ko-KR" altLang="en-US" sz="1400" spc="-40" dirty="0">
                <a:latin typeface="+mn-ea"/>
              </a:rPr>
              <a:t>즉</a:t>
            </a:r>
            <a:r>
              <a:rPr kumimoji="1" lang="en-US" altLang="ko-KR" sz="1400" spc="-40" dirty="0">
                <a:latin typeface="+mn-ea"/>
              </a:rPr>
              <a:t>,</a:t>
            </a:r>
            <a:r>
              <a:rPr kumimoji="1" lang="ko-KR" altLang="en-US" sz="1400" spc="-40" dirty="0">
                <a:latin typeface="+mn-ea"/>
              </a:rPr>
              <a:t> 모든 </a:t>
            </a:r>
            <a:r>
              <a:rPr kumimoji="1" lang="en-US" altLang="ko-KR" sz="1400" spc="-40" dirty="0">
                <a:latin typeface="+mn-ea"/>
              </a:rPr>
              <a:t>DP</a:t>
            </a:r>
            <a:r>
              <a:rPr kumimoji="1" lang="ko-KR" altLang="en-US" sz="1400" spc="-40" dirty="0">
                <a:latin typeface="+mn-ea"/>
              </a:rPr>
              <a:t>가 충족</a:t>
            </a:r>
            <a:endParaRPr kumimoji="1" lang="en-US" altLang="ko-KR" sz="1400" spc="-40" dirty="0">
              <a:latin typeface="+mn-ea"/>
            </a:endParaRPr>
          </a:p>
          <a:p>
            <a:pPr algn="l"/>
            <a:r>
              <a:rPr kumimoji="1" lang="en-US" altLang="ko-KR" sz="1400" spc="-40" dirty="0">
                <a:latin typeface="+mn-ea"/>
              </a:rPr>
              <a:t>attribute </a:t>
            </a:r>
            <a:r>
              <a:rPr kumimoji="1" lang="en-US" altLang="ko-KR" sz="1400" spc="-40" dirty="0">
                <a:latin typeface="+mn-ea"/>
                <a:sym typeface="Wingdings" pitchFamily="2" charset="2"/>
              </a:rPr>
              <a:t> FR</a:t>
            </a:r>
            <a:r>
              <a:rPr kumimoji="1" lang="ko-KR" altLang="en-US" sz="1400" spc="-40" dirty="0">
                <a:latin typeface="+mn-ea"/>
                <a:sym typeface="Wingdings" pitchFamily="2" charset="2"/>
              </a:rPr>
              <a:t>을 수용함</a:t>
            </a:r>
            <a:endParaRPr kumimoji="1" lang="ko-Kore-KR" altLang="en-US" sz="1400" spc="-40" dirty="0">
              <a:latin typeface="+mn-ea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F697888-2283-03C6-0A55-F6AD6EF67998}"/>
              </a:ext>
            </a:extLst>
          </p:cNvPr>
          <p:cNvGraphicFramePr>
            <a:graphicFrameLocks noGrp="1"/>
          </p:cNvGraphicFramePr>
          <p:nvPr/>
        </p:nvGraphicFramePr>
        <p:xfrm>
          <a:off x="6104891" y="1337089"/>
          <a:ext cx="1402901" cy="1717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39">
                  <a:extLst>
                    <a:ext uri="{9D8B030D-6E8A-4147-A177-3AD203B41FA5}">
                      <a16:colId xmlns:a16="http://schemas.microsoft.com/office/drawing/2014/main" val="3372085380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3846586223"/>
                    </a:ext>
                  </a:extLst>
                </a:gridCol>
                <a:gridCol w="570023">
                  <a:extLst>
                    <a:ext uri="{9D8B030D-6E8A-4147-A177-3AD203B41FA5}">
                      <a16:colId xmlns:a16="http://schemas.microsoft.com/office/drawing/2014/main" val="2633096583"/>
                    </a:ext>
                  </a:extLst>
                </a:gridCol>
              </a:tblGrid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72407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84785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507285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48390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69081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8241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EF17FD6-6D36-B61C-26FD-1A3C07845CD5}"/>
              </a:ext>
            </a:extLst>
          </p:cNvPr>
          <p:cNvGraphicFramePr>
            <a:graphicFrameLocks noGrp="1"/>
          </p:cNvGraphicFramePr>
          <p:nvPr/>
        </p:nvGraphicFramePr>
        <p:xfrm>
          <a:off x="7601981" y="1335421"/>
          <a:ext cx="1402901" cy="146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39">
                  <a:extLst>
                    <a:ext uri="{9D8B030D-6E8A-4147-A177-3AD203B41FA5}">
                      <a16:colId xmlns:a16="http://schemas.microsoft.com/office/drawing/2014/main" val="3372085380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3846586223"/>
                    </a:ext>
                  </a:extLst>
                </a:gridCol>
                <a:gridCol w="570023">
                  <a:extLst>
                    <a:ext uri="{9D8B030D-6E8A-4147-A177-3AD203B41FA5}">
                      <a16:colId xmlns:a16="http://schemas.microsoft.com/office/drawing/2014/main" val="2633096583"/>
                    </a:ext>
                  </a:extLst>
                </a:gridCol>
              </a:tblGrid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72407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6205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21381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0287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58481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C079EF0-6B1C-589A-719E-EE31F03A37FF}"/>
              </a:ext>
            </a:extLst>
          </p:cNvPr>
          <p:cNvGraphicFramePr>
            <a:graphicFrameLocks noGrp="1"/>
          </p:cNvGraphicFramePr>
          <p:nvPr/>
        </p:nvGraphicFramePr>
        <p:xfrm>
          <a:off x="9647425" y="2944029"/>
          <a:ext cx="1402901" cy="274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39">
                  <a:extLst>
                    <a:ext uri="{9D8B030D-6E8A-4147-A177-3AD203B41FA5}">
                      <a16:colId xmlns:a16="http://schemas.microsoft.com/office/drawing/2014/main" val="3372085380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3846586223"/>
                    </a:ext>
                  </a:extLst>
                </a:gridCol>
                <a:gridCol w="570023">
                  <a:extLst>
                    <a:ext uri="{9D8B030D-6E8A-4147-A177-3AD203B41FA5}">
                      <a16:colId xmlns:a16="http://schemas.microsoft.com/office/drawing/2014/main" val="2633096583"/>
                    </a:ext>
                  </a:extLst>
                </a:gridCol>
              </a:tblGrid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72407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84785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507285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48390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69081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82415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6205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21381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0287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5848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12E118-3A68-AA90-F169-F8EFA8FADA55}"/>
              </a:ext>
            </a:extLst>
          </p:cNvPr>
          <p:cNvSpPr/>
          <p:nvPr/>
        </p:nvSpPr>
        <p:spPr>
          <a:xfrm>
            <a:off x="5889523" y="556536"/>
            <a:ext cx="3194841" cy="237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EAF2A-EAAA-58A1-724D-96BA28445A9C}"/>
              </a:ext>
            </a:extLst>
          </p:cNvPr>
          <p:cNvSpPr txBox="1"/>
          <p:nvPr/>
        </p:nvSpPr>
        <p:spPr>
          <a:xfrm>
            <a:off x="201168" y="79195"/>
            <a:ext cx="808868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Direct conflict)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OR logic gate </a:t>
            </a:r>
            <a:r>
              <a:rPr kumimoji="1" lang="en-US" altLang="ko-Kore-KR" sz="2000" spc="-40" dirty="0">
                <a:latin typeface="+mn-ea"/>
              </a:rPr>
              <a:t>to detect whether existing conflict or not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E398AA-9685-6E4F-8072-2CCF786ED7A8}"/>
              </a:ext>
            </a:extLst>
          </p:cNvPr>
          <p:cNvSpPr txBox="1"/>
          <p:nvPr/>
        </p:nvSpPr>
        <p:spPr>
          <a:xfrm>
            <a:off x="231630" y="621731"/>
            <a:ext cx="35574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Given 1) </a:t>
            </a:r>
            <a:r>
              <a:rPr kumimoji="1" lang="en-US" altLang="ko-Kore-KR" sz="1600" spc="-40" dirty="0">
                <a:latin typeface="+mn-ea"/>
              </a:rPr>
              <a:t>FR and each redesign options </a:t>
            </a:r>
            <a:endParaRPr kumimoji="1" lang="ko-Kore-KR" altLang="en-US" sz="16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51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D110E80-EE58-EAE2-2A96-4B295859F9EB}"/>
              </a:ext>
            </a:extLst>
          </p:cNvPr>
          <p:cNvGraphicFramePr>
            <a:graphicFrameLocks noGrp="1"/>
          </p:cNvGraphicFramePr>
          <p:nvPr/>
        </p:nvGraphicFramePr>
        <p:xfrm>
          <a:off x="710643" y="3484382"/>
          <a:ext cx="4612125" cy="301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74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24065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24065">
                  <a:extLst>
                    <a:ext uri="{9D8B030D-6E8A-4147-A177-3AD203B41FA5}">
                      <a16:colId xmlns:a16="http://schemas.microsoft.com/office/drawing/2014/main" val="2334150805"/>
                    </a:ext>
                  </a:extLst>
                </a:gridCol>
                <a:gridCol w="424065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24065">
                  <a:extLst>
                    <a:ext uri="{9D8B030D-6E8A-4147-A177-3AD203B41FA5}">
                      <a16:colId xmlns:a16="http://schemas.microsoft.com/office/drawing/2014/main" val="2304174681"/>
                    </a:ext>
                  </a:extLst>
                </a:gridCol>
                <a:gridCol w="534066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534066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534066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551923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395335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82936" marR="82936" marT="41468" marB="4146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82936" marR="82936" marT="41468" marB="4146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400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400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388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388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388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324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324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98A5F77-E267-5B88-4138-841D710A940D}"/>
              </a:ext>
            </a:extLst>
          </p:cNvPr>
          <p:cNvSpPr/>
          <p:nvPr/>
        </p:nvSpPr>
        <p:spPr>
          <a:xfrm>
            <a:off x="6191588" y="3380750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7AFE72-9EF6-8998-6864-BB745B9D8546}"/>
              </a:ext>
            </a:extLst>
          </p:cNvPr>
          <p:cNvSpPr/>
          <p:nvPr/>
        </p:nvSpPr>
        <p:spPr>
          <a:xfrm>
            <a:off x="7972763" y="4006187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A328E5-6244-8872-DACD-E89369F38F27}"/>
              </a:ext>
            </a:extLst>
          </p:cNvPr>
          <p:cNvSpPr/>
          <p:nvPr/>
        </p:nvSpPr>
        <p:spPr>
          <a:xfrm>
            <a:off x="7972763" y="2894187"/>
            <a:ext cx="828675" cy="577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9DE4413-D809-B8C9-12A0-D3438F1F233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7020263" y="3183040"/>
            <a:ext cx="952500" cy="42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96B383-E592-8086-0CEA-E760D2E78A6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020263" y="3604588"/>
            <a:ext cx="952500" cy="62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359F22-C687-0154-CFD8-75520747E410}"/>
              </a:ext>
            </a:extLst>
          </p:cNvPr>
          <p:cNvSpPr txBox="1"/>
          <p:nvPr/>
        </p:nvSpPr>
        <p:spPr>
          <a:xfrm>
            <a:off x="7227431" y="3256449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446AEF-1776-D1CF-2A3E-4FC21D9444E7}"/>
              </a:ext>
            </a:extLst>
          </p:cNvPr>
          <p:cNvSpPr txBox="1"/>
          <p:nvPr/>
        </p:nvSpPr>
        <p:spPr>
          <a:xfrm>
            <a:off x="7227431" y="3855156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2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18A09F-AFC0-9965-7496-ED731A00663F}"/>
              </a:ext>
            </a:extLst>
          </p:cNvPr>
          <p:cNvSpPr/>
          <p:nvPr/>
        </p:nvSpPr>
        <p:spPr>
          <a:xfrm>
            <a:off x="6191588" y="4854820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57E397-BA85-529A-2B93-D42BC0DC4509}"/>
              </a:ext>
            </a:extLst>
          </p:cNvPr>
          <p:cNvSpPr/>
          <p:nvPr/>
        </p:nvSpPr>
        <p:spPr>
          <a:xfrm>
            <a:off x="7972763" y="4786165"/>
            <a:ext cx="828675" cy="577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233FFBA-B220-9892-8A5B-1F11519D1A5B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 flipV="1">
            <a:off x="7020263" y="5075018"/>
            <a:ext cx="952500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8CE59E-1C51-C62A-2AF0-31672BA42BF9}"/>
              </a:ext>
            </a:extLst>
          </p:cNvPr>
          <p:cNvSpPr txBox="1"/>
          <p:nvPr/>
        </p:nvSpPr>
        <p:spPr>
          <a:xfrm>
            <a:off x="7227431" y="4967296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1CC31E-5FB5-4D0A-42F6-CB7040A91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30" y="910078"/>
            <a:ext cx="5158184" cy="2028377"/>
          </a:xfrm>
          <a:prstGeom prst="rect">
            <a:avLst/>
          </a:prstGeom>
        </p:spPr>
      </p:pic>
      <p:sp>
        <p:nvSpPr>
          <p:cNvPr id="15" name="삼각형 14">
            <a:extLst>
              <a:ext uri="{FF2B5EF4-FFF2-40B4-BE49-F238E27FC236}">
                <a16:creationId xmlns:a16="http://schemas.microsoft.com/office/drawing/2014/main" id="{5548064C-6871-E5CE-64D2-4C4292129334}"/>
              </a:ext>
            </a:extLst>
          </p:cNvPr>
          <p:cNvSpPr/>
          <p:nvPr/>
        </p:nvSpPr>
        <p:spPr>
          <a:xfrm rot="5400000">
            <a:off x="4795456" y="2836780"/>
            <a:ext cx="2028375" cy="224459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5A905-58D3-AA12-E0CF-2C1396E7FB50}"/>
              </a:ext>
            </a:extLst>
          </p:cNvPr>
          <p:cNvSpPr txBox="1"/>
          <p:nvPr/>
        </p:nvSpPr>
        <p:spPr>
          <a:xfrm>
            <a:off x="231630" y="561238"/>
            <a:ext cx="35574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Given 1) </a:t>
            </a:r>
            <a:r>
              <a:rPr kumimoji="1" lang="en-US" altLang="ko-Kore-KR" sz="1600" spc="-40" dirty="0">
                <a:latin typeface="+mn-ea"/>
              </a:rPr>
              <a:t>FR and each redesign options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A21A0-B50C-6A59-CD27-90EA0C9C9A6E}"/>
              </a:ext>
            </a:extLst>
          </p:cNvPr>
          <p:cNvSpPr txBox="1"/>
          <p:nvPr/>
        </p:nvSpPr>
        <p:spPr>
          <a:xfrm>
            <a:off x="231630" y="3118288"/>
            <a:ext cx="306404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Given 2) </a:t>
            </a:r>
            <a:r>
              <a:rPr kumimoji="1" lang="en-US" altLang="ko-Kore-KR" sz="1600" spc="-40" dirty="0">
                <a:latin typeface="+mn-ea"/>
              </a:rPr>
              <a:t>change path for each DP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3E93CF-C547-0FF5-3866-3999AAF3628D}"/>
              </a:ext>
            </a:extLst>
          </p:cNvPr>
          <p:cNvSpPr txBox="1"/>
          <p:nvPr/>
        </p:nvSpPr>
        <p:spPr>
          <a:xfrm>
            <a:off x="6229473" y="984813"/>
            <a:ext cx="26993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ore-KR" spc="-40" dirty="0" err="1">
                <a:latin typeface="+mn-ea"/>
              </a:rPr>
              <a:t>i</a:t>
            </a:r>
            <a:r>
              <a:rPr kumimoji="1" lang="en-US" altLang="ko-Kore-KR" spc="-40" dirty="0">
                <a:latin typeface="+mn-ea"/>
              </a:rPr>
              <a:t>) Initiate DP and direction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4F07C3-15BA-9BF7-4A52-272DE30D91F2}"/>
              </a:ext>
            </a:extLst>
          </p:cNvPr>
          <p:cNvSpPr txBox="1"/>
          <p:nvPr/>
        </p:nvSpPr>
        <p:spPr>
          <a:xfrm>
            <a:off x="6398755" y="1538466"/>
            <a:ext cx="21955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- DP1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    - 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DP3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B9B911-1F9D-B813-1437-FDA7DF79E997}"/>
              </a:ext>
            </a:extLst>
          </p:cNvPr>
          <p:cNvSpPr txBox="1"/>
          <p:nvPr/>
        </p:nvSpPr>
        <p:spPr>
          <a:xfrm>
            <a:off x="6278293" y="2285988"/>
            <a:ext cx="25679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ii) Path search of each DP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CA199B-58E7-33CC-FF0C-80A6C3E7F48B}"/>
              </a:ext>
            </a:extLst>
          </p:cNvPr>
          <p:cNvSpPr txBox="1"/>
          <p:nvPr/>
        </p:nvSpPr>
        <p:spPr>
          <a:xfrm>
            <a:off x="201168" y="36873"/>
            <a:ext cx="894123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Indirect conflict)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Path search</a:t>
            </a:r>
            <a:r>
              <a:rPr kumimoji="1" lang="en-US" altLang="ko-Kore-KR" sz="2000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and detect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direction conflict</a:t>
            </a:r>
            <a:r>
              <a:rPr kumimoji="1" lang="en-US" altLang="ko-Kore-KR" sz="2000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on Propagated DP 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4627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3EB916-470C-0AA4-6023-22DBDAD9E4FD}"/>
              </a:ext>
            </a:extLst>
          </p:cNvPr>
          <p:cNvGraphicFramePr>
            <a:graphicFrameLocks noGrp="1"/>
          </p:cNvGraphicFramePr>
          <p:nvPr/>
        </p:nvGraphicFramePr>
        <p:xfrm>
          <a:off x="399205" y="2928401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DF0B54-DE9C-AC4E-F151-9C9F26E88FC0}"/>
              </a:ext>
            </a:extLst>
          </p:cNvPr>
          <p:cNvGraphicFramePr>
            <a:graphicFrameLocks noGrp="1"/>
          </p:cNvGraphicFramePr>
          <p:nvPr/>
        </p:nvGraphicFramePr>
        <p:xfrm>
          <a:off x="734652" y="672027"/>
          <a:ext cx="2572112" cy="1753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0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24358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243588">
                  <a:extLst>
                    <a:ext uri="{9D8B030D-6E8A-4147-A177-3AD203B41FA5}">
                      <a16:colId xmlns:a16="http://schemas.microsoft.com/office/drawing/2014/main" val="2334150805"/>
                    </a:ext>
                  </a:extLst>
                </a:gridCol>
                <a:gridCol w="24358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43588">
                  <a:extLst>
                    <a:ext uri="{9D8B030D-6E8A-4147-A177-3AD203B41FA5}">
                      <a16:colId xmlns:a16="http://schemas.microsoft.com/office/drawing/2014/main" val="2304174681"/>
                    </a:ext>
                  </a:extLst>
                </a:gridCol>
                <a:gridCol w="306773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06773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306773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317032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2708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209" marR="99209" marT="49605" marB="4960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209" marR="99209" marT="49605" marB="4960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30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30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8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8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F39C4B-0077-874A-3DB5-B16B25152DF4}"/>
              </a:ext>
            </a:extLst>
          </p:cNvPr>
          <p:cNvGraphicFramePr>
            <a:graphicFrameLocks noGrp="1"/>
          </p:cNvGraphicFramePr>
          <p:nvPr/>
        </p:nvGraphicFramePr>
        <p:xfrm>
          <a:off x="3967517" y="2632937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5529803-B165-2E5D-DDC0-4DB9CBD4BC52}"/>
              </a:ext>
            </a:extLst>
          </p:cNvPr>
          <p:cNvGraphicFramePr>
            <a:graphicFrameLocks noGrp="1"/>
          </p:cNvGraphicFramePr>
          <p:nvPr/>
        </p:nvGraphicFramePr>
        <p:xfrm>
          <a:off x="3967517" y="3204619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292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18983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8984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502508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7534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27" name="왼쪽 중괄호[L] 26">
            <a:extLst>
              <a:ext uri="{FF2B5EF4-FFF2-40B4-BE49-F238E27FC236}">
                <a16:creationId xmlns:a16="http://schemas.microsoft.com/office/drawing/2014/main" id="{2F6A4E87-47E4-8650-EE4D-61A51FD6CDD9}"/>
              </a:ext>
            </a:extLst>
          </p:cNvPr>
          <p:cNvSpPr/>
          <p:nvPr/>
        </p:nvSpPr>
        <p:spPr>
          <a:xfrm>
            <a:off x="4145611" y="609909"/>
            <a:ext cx="233890" cy="1598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D65274-79C3-FA33-E253-D7A8BF1C9BDB}"/>
              </a:ext>
            </a:extLst>
          </p:cNvPr>
          <p:cNvSpPr txBox="1"/>
          <p:nvPr/>
        </p:nvSpPr>
        <p:spPr>
          <a:xfrm rot="16200000">
            <a:off x="3705647" y="884550"/>
            <a:ext cx="602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N = 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B000C38A-C3A0-75E4-7DA6-3D175692E9A0}"/>
              </a:ext>
            </a:extLst>
          </p:cNvPr>
          <p:cNvSpPr/>
          <p:nvPr/>
        </p:nvSpPr>
        <p:spPr>
          <a:xfrm rot="5400000">
            <a:off x="3156844" y="2953944"/>
            <a:ext cx="1112534" cy="207966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B44124-0571-9C10-1A55-BBA0F99CEEE7}"/>
              </a:ext>
            </a:extLst>
          </p:cNvPr>
          <p:cNvSpPr txBox="1"/>
          <p:nvPr/>
        </p:nvSpPr>
        <p:spPr>
          <a:xfrm>
            <a:off x="7300474" y="2632937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324A21-F95D-9A0F-B3EC-6C293DD5D6E6}"/>
              </a:ext>
            </a:extLst>
          </p:cNvPr>
          <p:cNvSpPr txBox="1"/>
          <p:nvPr/>
        </p:nvSpPr>
        <p:spPr>
          <a:xfrm>
            <a:off x="7300474" y="3242537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(2)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1FF2AF-022C-18DF-0C5E-E10B7C303999}"/>
              </a:ext>
            </a:extLst>
          </p:cNvPr>
          <p:cNvSpPr txBox="1"/>
          <p:nvPr/>
        </p:nvSpPr>
        <p:spPr>
          <a:xfrm>
            <a:off x="276981" y="5740575"/>
            <a:ext cx="9137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(1) * A</a:t>
            </a:r>
            <a:r>
              <a:rPr kumimoji="1" lang="en-US" altLang="ko-Kore-KR" spc="-40" baseline="30000" dirty="0">
                <a:latin typeface="+mn-ea"/>
              </a:rPr>
              <a:t>T</a:t>
            </a:r>
            <a:r>
              <a:rPr kumimoji="1" lang="ko-KR" altLang="en-US" spc="-40" baseline="3000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3E433B4F-C5E9-9811-905C-7A701A6B9B01}"/>
              </a:ext>
            </a:extLst>
          </p:cNvPr>
          <p:cNvGraphicFramePr>
            <a:graphicFrameLocks noGrp="1"/>
          </p:cNvGraphicFramePr>
          <p:nvPr/>
        </p:nvGraphicFramePr>
        <p:xfrm>
          <a:off x="1374230" y="5731342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EF4B8772-6998-1764-B287-D69201547FEB}"/>
              </a:ext>
            </a:extLst>
          </p:cNvPr>
          <p:cNvSpPr txBox="1"/>
          <p:nvPr/>
        </p:nvSpPr>
        <p:spPr>
          <a:xfrm>
            <a:off x="276981" y="6251853"/>
            <a:ext cx="9028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(1) * B</a:t>
            </a:r>
            <a:r>
              <a:rPr kumimoji="1" lang="en-US" altLang="ko-Kore-KR" spc="-40" baseline="30000" dirty="0">
                <a:latin typeface="+mn-ea"/>
              </a:rPr>
              <a:t>T</a:t>
            </a:r>
            <a:r>
              <a:rPr kumimoji="1" lang="ko-KR" altLang="en-US" spc="-40" baseline="3000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72655B7-EC85-6B8C-A3E4-25291D55C5FF}"/>
              </a:ext>
            </a:extLst>
          </p:cNvPr>
          <p:cNvGraphicFramePr>
            <a:graphicFrameLocks noGrp="1"/>
          </p:cNvGraphicFramePr>
          <p:nvPr/>
        </p:nvGraphicFramePr>
        <p:xfrm>
          <a:off x="1374230" y="6242620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7275B5-52C7-2940-E723-1236761957F1}"/>
              </a:ext>
            </a:extLst>
          </p:cNvPr>
          <p:cNvSpPr txBox="1"/>
          <p:nvPr/>
        </p:nvSpPr>
        <p:spPr>
          <a:xfrm>
            <a:off x="4712249" y="5729488"/>
            <a:ext cx="5847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* A</a:t>
            </a:r>
            <a:r>
              <a:rPr kumimoji="1" lang="en-US" altLang="ko-Kore-KR" spc="-40" baseline="30000" dirty="0">
                <a:latin typeface="+mn-ea"/>
              </a:rPr>
              <a:t>T</a:t>
            </a:r>
            <a:r>
              <a:rPr kumimoji="1" lang="ko-KR" altLang="en-US" spc="-40" baseline="3000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2F4A55E-CD4F-1A1F-0F7E-4A5013D6A2AB}"/>
              </a:ext>
            </a:extLst>
          </p:cNvPr>
          <p:cNvGraphicFramePr>
            <a:graphicFrameLocks noGrp="1"/>
          </p:cNvGraphicFramePr>
          <p:nvPr/>
        </p:nvGraphicFramePr>
        <p:xfrm>
          <a:off x="5369941" y="5711023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A4B560-4D35-4983-0FCF-7030BAD0575E}"/>
              </a:ext>
            </a:extLst>
          </p:cNvPr>
          <p:cNvSpPr txBox="1"/>
          <p:nvPr/>
        </p:nvSpPr>
        <p:spPr>
          <a:xfrm>
            <a:off x="4712249" y="6220377"/>
            <a:ext cx="5847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* A</a:t>
            </a:r>
            <a:r>
              <a:rPr kumimoji="1" lang="en-US" altLang="ko-Kore-KR" spc="-40" baseline="30000" dirty="0">
                <a:latin typeface="+mn-ea"/>
              </a:rPr>
              <a:t>T</a:t>
            </a:r>
            <a:r>
              <a:rPr kumimoji="1" lang="ko-KR" altLang="en-US" spc="-40" baseline="3000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C699B34-963F-F057-4E6C-77E03F431072}"/>
              </a:ext>
            </a:extLst>
          </p:cNvPr>
          <p:cNvGraphicFramePr>
            <a:graphicFrameLocks noGrp="1"/>
          </p:cNvGraphicFramePr>
          <p:nvPr/>
        </p:nvGraphicFramePr>
        <p:xfrm>
          <a:off x="5369941" y="6201912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cxnSp>
        <p:nvCxnSpPr>
          <p:cNvPr id="15" name="직선 연결선 58">
            <a:extLst>
              <a:ext uri="{FF2B5EF4-FFF2-40B4-BE49-F238E27FC236}">
                <a16:creationId xmlns:a16="http://schemas.microsoft.com/office/drawing/2014/main" id="{EE545126-C02D-4E07-9DB0-A622EF412C0B}"/>
              </a:ext>
            </a:extLst>
          </p:cNvPr>
          <p:cNvCxnSpPr>
            <a:cxnSpLocks/>
          </p:cNvCxnSpPr>
          <p:nvPr/>
        </p:nvCxnSpPr>
        <p:spPr>
          <a:xfrm>
            <a:off x="0" y="3692240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A116C4B-F14C-3920-276E-A546E970AFEA}"/>
              </a:ext>
            </a:extLst>
          </p:cNvPr>
          <p:cNvGraphicFramePr>
            <a:graphicFrameLocks noGrp="1"/>
          </p:cNvGraphicFramePr>
          <p:nvPr/>
        </p:nvGraphicFramePr>
        <p:xfrm>
          <a:off x="4431554" y="563308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6239B81-161F-C30A-49F3-22AB6B82E69B}"/>
              </a:ext>
            </a:extLst>
          </p:cNvPr>
          <p:cNvGraphicFramePr>
            <a:graphicFrameLocks noGrp="1"/>
          </p:cNvGraphicFramePr>
          <p:nvPr/>
        </p:nvGraphicFramePr>
        <p:xfrm>
          <a:off x="4508269" y="641228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4EFC964-A63B-1E98-ADEC-3636B28BCEC5}"/>
              </a:ext>
            </a:extLst>
          </p:cNvPr>
          <p:cNvGraphicFramePr>
            <a:graphicFrameLocks noGrp="1"/>
          </p:cNvGraphicFramePr>
          <p:nvPr/>
        </p:nvGraphicFramePr>
        <p:xfrm>
          <a:off x="4584984" y="719148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4E9AA7C-B87C-7E3D-5512-708D85F19C29}"/>
              </a:ext>
            </a:extLst>
          </p:cNvPr>
          <p:cNvGraphicFramePr>
            <a:graphicFrameLocks noGrp="1"/>
          </p:cNvGraphicFramePr>
          <p:nvPr/>
        </p:nvGraphicFramePr>
        <p:xfrm>
          <a:off x="4661699" y="797067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1B7A882F-BAC5-BEBF-AD34-B406DAE1F5FC}"/>
              </a:ext>
            </a:extLst>
          </p:cNvPr>
          <p:cNvGraphicFramePr>
            <a:graphicFrameLocks noGrp="1"/>
          </p:cNvGraphicFramePr>
          <p:nvPr/>
        </p:nvGraphicFramePr>
        <p:xfrm>
          <a:off x="5635291" y="7716558"/>
          <a:ext cx="1851428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2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317223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311455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32299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29992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299919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980447B5-D2DB-6828-767C-D31DE9882F58}"/>
              </a:ext>
            </a:extLst>
          </p:cNvPr>
          <p:cNvGraphicFramePr>
            <a:graphicFrameLocks noGrp="1"/>
          </p:cNvGraphicFramePr>
          <p:nvPr/>
        </p:nvGraphicFramePr>
        <p:xfrm>
          <a:off x="8186692" y="7365625"/>
          <a:ext cx="1398588" cy="105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73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21569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215693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185705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185705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185705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19191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137465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46852" marR="46852" marT="23425" marB="23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46852" marR="46852" marT="23425" marB="23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13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13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13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13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13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1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1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sp>
        <p:nvSpPr>
          <p:cNvPr id="101" name="양쪽 대괄호 100">
            <a:extLst>
              <a:ext uri="{FF2B5EF4-FFF2-40B4-BE49-F238E27FC236}">
                <a16:creationId xmlns:a16="http://schemas.microsoft.com/office/drawing/2014/main" id="{8B1AD69B-9320-417F-767D-F60D589E5D4A}"/>
              </a:ext>
            </a:extLst>
          </p:cNvPr>
          <p:cNvSpPr/>
          <p:nvPr/>
        </p:nvSpPr>
        <p:spPr>
          <a:xfrm>
            <a:off x="7814502" y="7051350"/>
            <a:ext cx="2098604" cy="149184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BA6EDFA-21F0-3C2E-B5DE-67DE06844697}"/>
              </a:ext>
            </a:extLst>
          </p:cNvPr>
          <p:cNvSpPr txBox="1"/>
          <p:nvPr/>
        </p:nvSpPr>
        <p:spPr>
          <a:xfrm>
            <a:off x="9540341" y="7099286"/>
            <a:ext cx="17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4" name="양쪽 대괄호 103">
            <a:extLst>
              <a:ext uri="{FF2B5EF4-FFF2-40B4-BE49-F238E27FC236}">
                <a16:creationId xmlns:a16="http://schemas.microsoft.com/office/drawing/2014/main" id="{2FE95E4E-E66D-07F3-C7AD-76A043ED61BE}"/>
              </a:ext>
            </a:extLst>
          </p:cNvPr>
          <p:cNvSpPr/>
          <p:nvPr/>
        </p:nvSpPr>
        <p:spPr>
          <a:xfrm>
            <a:off x="5569759" y="7496993"/>
            <a:ext cx="2098604" cy="734593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A19515D-1956-C22D-625D-B92870C44571}"/>
              </a:ext>
            </a:extLst>
          </p:cNvPr>
          <p:cNvSpPr txBox="1"/>
          <p:nvPr/>
        </p:nvSpPr>
        <p:spPr>
          <a:xfrm>
            <a:off x="4647853" y="4498085"/>
            <a:ext cx="9267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N</a:t>
            </a:r>
            <a:r>
              <a:rPr kumimoji="1" lang="en-US" altLang="ko-Kore-KR" sz="1400" spc="-40" baseline="30000" dirty="0">
                <a:latin typeface="+mn-ea"/>
              </a:rPr>
              <a:t>th</a:t>
            </a:r>
            <a:r>
              <a:rPr kumimoji="1" lang="en-US" altLang="ko-Kore-KR" sz="1400" spc="-40" dirty="0">
                <a:latin typeface="+mn-ea"/>
              </a:rPr>
              <a:t> prop. = 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04A3CEC-2605-9D4A-3278-E228469799D3}"/>
              </a:ext>
            </a:extLst>
          </p:cNvPr>
          <p:cNvSpPr txBox="1"/>
          <p:nvPr/>
        </p:nvSpPr>
        <p:spPr>
          <a:xfrm>
            <a:off x="9929722" y="6845467"/>
            <a:ext cx="1295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T</a:t>
            </a:r>
            <a:endParaRPr kumimoji="1" lang="ko-Kore-KR" altLang="en-US" b="1" spc="-40" dirty="0">
              <a:latin typeface="+mn-ea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5AE36BBC-9D84-F9F9-6DCD-3FA3933EF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73" y="3975508"/>
            <a:ext cx="3342484" cy="1306258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9F96B3D9-8DBB-D3B4-EA20-B6C39E1BE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826" y="3806642"/>
            <a:ext cx="3381445" cy="1306257"/>
          </a:xfrm>
          <a:prstGeom prst="rect">
            <a:avLst/>
          </a:prstGeom>
        </p:spPr>
      </p:pic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31B3D13-98BA-9A04-C4D8-6BFC0F7668E1}"/>
              </a:ext>
            </a:extLst>
          </p:cNvPr>
          <p:cNvSpPr/>
          <p:nvPr/>
        </p:nvSpPr>
        <p:spPr>
          <a:xfrm>
            <a:off x="4508269" y="3806641"/>
            <a:ext cx="4532002" cy="168481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038B083-449D-31FC-7145-057D681BD2C4}"/>
              </a:ext>
            </a:extLst>
          </p:cNvPr>
          <p:cNvSpPr txBox="1"/>
          <p:nvPr/>
        </p:nvSpPr>
        <p:spPr>
          <a:xfrm>
            <a:off x="7931258" y="2799225"/>
            <a:ext cx="93038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One-hot 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encoding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243D60-DF19-6550-1107-0AD2180F79D9}"/>
              </a:ext>
            </a:extLst>
          </p:cNvPr>
          <p:cNvSpPr txBox="1"/>
          <p:nvPr/>
        </p:nvSpPr>
        <p:spPr>
          <a:xfrm>
            <a:off x="201168" y="109221"/>
            <a:ext cx="428059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Path search with matrix</a:t>
            </a:r>
            <a:r>
              <a:rPr kumimoji="1" lang="ko-KR" altLang="en-US" sz="2000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multiplication 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CB4C8AB-5662-3DAD-BBA6-FB9683FF1543}"/>
              </a:ext>
            </a:extLst>
          </p:cNvPr>
          <p:cNvSpPr txBox="1"/>
          <p:nvPr/>
        </p:nvSpPr>
        <p:spPr>
          <a:xfrm>
            <a:off x="6257579" y="5144340"/>
            <a:ext cx="4568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input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CE078E9-AD09-6A69-E932-B1445C72E98E}"/>
              </a:ext>
            </a:extLst>
          </p:cNvPr>
          <p:cNvSpPr txBox="1"/>
          <p:nvPr/>
        </p:nvSpPr>
        <p:spPr>
          <a:xfrm>
            <a:off x="7686266" y="5171111"/>
            <a:ext cx="10008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Path matrix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2D945E4-C553-CECE-F610-845F34C27026}"/>
              </a:ext>
            </a:extLst>
          </p:cNvPr>
          <p:cNvSpPr txBox="1"/>
          <p:nvPr/>
        </p:nvSpPr>
        <p:spPr>
          <a:xfrm>
            <a:off x="6825853" y="1310525"/>
            <a:ext cx="23028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 ={PM</a:t>
            </a:r>
            <a:r>
              <a:rPr kumimoji="1" lang="en-US" altLang="ko-Kore-KR" spc="-40" baseline="-25000" dirty="0">
                <a:latin typeface="+mn-ea"/>
              </a:rPr>
              <a:t>A</a:t>
            </a:r>
            <a:r>
              <a:rPr kumimoji="1" lang="en-US" altLang="ko-Kore-KR" spc="-40" dirty="0">
                <a:latin typeface="+mn-ea"/>
              </a:rPr>
              <a:t> PM</a:t>
            </a:r>
            <a:r>
              <a:rPr kumimoji="1" lang="en-US" altLang="ko-Kore-KR" spc="-40" baseline="-25000" dirty="0">
                <a:latin typeface="+mn-ea"/>
              </a:rPr>
              <a:t>B</a:t>
            </a:r>
            <a:r>
              <a:rPr kumimoji="1" lang="en-US" altLang="ko-Kore-KR" spc="-40" dirty="0">
                <a:latin typeface="+mn-ea"/>
              </a:rPr>
              <a:t> PM</a:t>
            </a:r>
            <a:r>
              <a:rPr kumimoji="1" lang="en-US" altLang="ko-Kore-KR" spc="-40" baseline="-25000" dirty="0">
                <a:latin typeface="+mn-ea"/>
              </a:rPr>
              <a:t>C</a:t>
            </a:r>
            <a:r>
              <a:rPr kumimoji="1" lang="en-US" altLang="ko-Kore-KR" spc="-40" dirty="0">
                <a:latin typeface="+mn-ea"/>
              </a:rPr>
              <a:t> PM</a:t>
            </a:r>
            <a:r>
              <a:rPr kumimoji="1" lang="en-US" altLang="ko-Kore-KR" spc="-40" baseline="-2500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}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614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5B9D894F-25F7-4917-ADA5-815971E9FF5F}"/>
              </a:ext>
            </a:extLst>
          </p:cNvPr>
          <p:cNvSpPr txBox="1"/>
          <p:nvPr/>
        </p:nvSpPr>
        <p:spPr>
          <a:xfrm rot="5400000">
            <a:off x="-1345862" y="2244506"/>
            <a:ext cx="30940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Direct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F04085-163B-7893-B5FF-C45DC2BAC981}"/>
              </a:ext>
            </a:extLst>
          </p:cNvPr>
          <p:cNvSpPr txBox="1"/>
          <p:nvPr/>
        </p:nvSpPr>
        <p:spPr>
          <a:xfrm>
            <a:off x="483689" y="4885443"/>
            <a:ext cx="22068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-2)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wheelbase size↓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EBE14F0-4006-C2A3-8961-AB6035A727F1}"/>
              </a:ext>
            </a:extLst>
          </p:cNvPr>
          <p:cNvSpPr txBox="1"/>
          <p:nvPr/>
        </p:nvSpPr>
        <p:spPr>
          <a:xfrm>
            <a:off x="492863" y="5714562"/>
            <a:ext cx="217809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i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b="1" i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b="1" i="1" spc="-40" dirty="0">
                <a:solidFill>
                  <a:srgbClr val="0070C0"/>
                </a:solidFill>
                <a:latin typeface="+mn-ea"/>
              </a:rPr>
              <a:t>-1)    </a:t>
            </a:r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Trail length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↑</a:t>
            </a:r>
            <a:endParaRPr kumimoji="1" lang="en-US" altLang="ko-Kore-KR" sz="1600" i="1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3E0AB1-A6E8-4C79-8D7E-19D09BFA4394}"/>
              </a:ext>
            </a:extLst>
          </p:cNvPr>
          <p:cNvSpPr txBox="1"/>
          <p:nvPr/>
        </p:nvSpPr>
        <p:spPr>
          <a:xfrm>
            <a:off x="125869" y="311306"/>
            <a:ext cx="3475700" cy="4658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en-US" b="1" spc="-40" dirty="0">
                <a:solidFill>
                  <a:srgbClr val="C00000"/>
                </a:solidFill>
                <a:latin typeface="+mn-ea"/>
              </a:rPr>
              <a:t>* FR</a:t>
            </a:r>
            <a:r>
              <a:rPr kumimoji="1" lang="en-US" altLang="en-US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en-US" b="1" spc="-40" dirty="0">
                <a:solidFill>
                  <a:srgbClr val="C00000"/>
                </a:solidFill>
                <a:latin typeface="+mn-ea"/>
              </a:rPr>
              <a:t>) </a:t>
            </a:r>
            <a:r>
              <a:rPr kumimoji="1" lang="ko-Kore-KR" altLang="en-US" b="1" spc="-40" dirty="0">
                <a:solidFill>
                  <a:srgbClr val="C00000"/>
                </a:solidFill>
                <a:latin typeface="+mn-ea"/>
              </a:rPr>
              <a:t>조향성 </a:t>
            </a:r>
            <a:r>
              <a:rPr kumimoji="1" lang="en-US" altLang="ko-Kore-KR" b="1" spc="-40" dirty="0">
                <a:solidFill>
                  <a:srgbClr val="C00000"/>
                </a:solidFill>
                <a:latin typeface="+mn-ea"/>
              </a:rPr>
              <a:t>   </a:t>
            </a:r>
            <a:r>
              <a:rPr kumimoji="1" lang="en-US" altLang="ko-Kore-KR" b="1" spc="-40" dirty="0">
                <a:solidFill>
                  <a:srgbClr val="0070C0"/>
                </a:solidFill>
                <a:latin typeface="+mn-ea"/>
              </a:rPr>
              <a:t>*</a:t>
            </a:r>
            <a:r>
              <a:rPr kumimoji="1" lang="en-US" altLang="en-US" b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en-US" b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en-US" b="1" spc="-40" dirty="0">
                <a:solidFill>
                  <a:srgbClr val="0070C0"/>
                </a:solidFill>
                <a:latin typeface="+mn-ea"/>
              </a:rPr>
              <a:t>) </a:t>
            </a:r>
            <a:r>
              <a:rPr kumimoji="1" lang="ko-Kore-KR" altLang="en-US" b="1" spc="-40" dirty="0">
                <a:solidFill>
                  <a:srgbClr val="0070C0"/>
                </a:solidFill>
                <a:latin typeface="+mn-ea"/>
              </a:rPr>
              <a:t>안전성</a:t>
            </a:r>
            <a:endParaRPr kumimoji="1" lang="en-US" altLang="ko-Kore-KR" b="1" spc="-4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ECF54A62-E450-222C-B655-FC7B2FA8F5B8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1652977" y="1115016"/>
            <a:ext cx="636124" cy="78621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2E4B766C-AE54-6F2A-3647-A14AC75B6513}"/>
              </a:ext>
            </a:extLst>
          </p:cNvPr>
          <p:cNvCxnSpPr>
            <a:cxnSpLocks/>
            <a:endCxn id="134" idx="7"/>
          </p:cNvCxnSpPr>
          <p:nvPr/>
        </p:nvCxnSpPr>
        <p:spPr>
          <a:xfrm flipH="1">
            <a:off x="1173149" y="1327985"/>
            <a:ext cx="648636" cy="983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[R] 129">
            <a:extLst>
              <a:ext uri="{FF2B5EF4-FFF2-40B4-BE49-F238E27FC236}">
                <a16:creationId xmlns:a16="http://schemas.microsoft.com/office/drawing/2014/main" id="{34886341-2B77-A5DD-8D14-0C24FAECEBE3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3189612" y="832122"/>
            <a:ext cx="651764" cy="1479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[R] 130">
            <a:extLst>
              <a:ext uri="{FF2B5EF4-FFF2-40B4-BE49-F238E27FC236}">
                <a16:creationId xmlns:a16="http://schemas.microsoft.com/office/drawing/2014/main" id="{1755E355-AB85-C174-51F1-C89E0CEAB237}"/>
              </a:ext>
            </a:extLst>
          </p:cNvPr>
          <p:cNvCxnSpPr>
            <a:cxnSpLocks/>
          </p:cNvCxnSpPr>
          <p:nvPr/>
        </p:nvCxnSpPr>
        <p:spPr>
          <a:xfrm flipV="1">
            <a:off x="1809986" y="1298352"/>
            <a:ext cx="1584371" cy="1481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:a16="http://schemas.microsoft.com/office/drawing/2014/main" id="{0E7FC2DC-5725-9F3D-BE41-3FCF1C8CF249}"/>
              </a:ext>
            </a:extLst>
          </p:cNvPr>
          <p:cNvSpPr/>
          <p:nvPr/>
        </p:nvSpPr>
        <p:spPr>
          <a:xfrm>
            <a:off x="2242134" y="1854258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B0FBC36D-6B39-DC5D-3D74-7E374A10A44D}"/>
              </a:ext>
            </a:extLst>
          </p:cNvPr>
          <p:cNvSpPr/>
          <p:nvPr/>
        </p:nvSpPr>
        <p:spPr>
          <a:xfrm>
            <a:off x="743937" y="1975756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AE9C777D-309B-2330-783F-6290A9587BDE}"/>
              </a:ext>
            </a:extLst>
          </p:cNvPr>
          <p:cNvSpPr/>
          <p:nvPr/>
        </p:nvSpPr>
        <p:spPr>
          <a:xfrm>
            <a:off x="1054646" y="2290914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7DD3AB42-0659-06BD-87AC-3AAD15767AA9}"/>
              </a:ext>
            </a:extLst>
          </p:cNvPr>
          <p:cNvCxnSpPr>
            <a:cxnSpLocks/>
            <a:stCxn id="132" idx="2"/>
            <a:endCxn id="134" idx="6"/>
          </p:cNvCxnSpPr>
          <p:nvPr/>
        </p:nvCxnSpPr>
        <p:spPr>
          <a:xfrm flipH="1">
            <a:off x="1193483" y="2014619"/>
            <a:ext cx="1048651" cy="3457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934FA726-6531-7BFB-58DC-E3388B66C99F}"/>
              </a:ext>
            </a:extLst>
          </p:cNvPr>
          <p:cNvSpPr/>
          <p:nvPr/>
        </p:nvSpPr>
        <p:spPr>
          <a:xfrm>
            <a:off x="3510337" y="1975756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CE06C772-956A-6D45-A5B6-5CA367F46CD7}"/>
              </a:ext>
            </a:extLst>
          </p:cNvPr>
          <p:cNvSpPr/>
          <p:nvPr/>
        </p:nvSpPr>
        <p:spPr>
          <a:xfrm>
            <a:off x="3821046" y="2290914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8" name="직선 연결선[R] 137">
            <a:extLst>
              <a:ext uri="{FF2B5EF4-FFF2-40B4-BE49-F238E27FC236}">
                <a16:creationId xmlns:a16="http://schemas.microsoft.com/office/drawing/2014/main" id="{B0640B66-D743-898D-5627-F7F7898C4359}"/>
              </a:ext>
            </a:extLst>
          </p:cNvPr>
          <p:cNvCxnSpPr>
            <a:cxnSpLocks/>
            <a:endCxn id="132" idx="7"/>
          </p:cNvCxnSpPr>
          <p:nvPr/>
        </p:nvCxnSpPr>
        <p:spPr>
          <a:xfrm flipH="1">
            <a:off x="2515890" y="1429494"/>
            <a:ext cx="945507" cy="4717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[R] 138">
            <a:extLst>
              <a:ext uri="{FF2B5EF4-FFF2-40B4-BE49-F238E27FC236}">
                <a16:creationId xmlns:a16="http://schemas.microsoft.com/office/drawing/2014/main" id="{63ADDEBE-0A1F-60B6-8D5D-F6FB7DD27B37}"/>
              </a:ext>
            </a:extLst>
          </p:cNvPr>
          <p:cNvCxnSpPr>
            <a:cxnSpLocks/>
          </p:cNvCxnSpPr>
          <p:nvPr/>
        </p:nvCxnSpPr>
        <p:spPr>
          <a:xfrm>
            <a:off x="1478413" y="1115014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2FBF0E34-DFDE-97BE-E8F3-661E0D87F6D5}"/>
              </a:ext>
            </a:extLst>
          </p:cNvPr>
          <p:cNvCxnSpPr>
            <a:cxnSpLocks/>
          </p:cNvCxnSpPr>
          <p:nvPr/>
        </p:nvCxnSpPr>
        <p:spPr>
          <a:xfrm>
            <a:off x="2846713" y="838355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4392F534-4234-4760-6F52-4A371165F0D6}"/>
              </a:ext>
            </a:extLst>
          </p:cNvPr>
          <p:cNvCxnSpPr>
            <a:cxnSpLocks/>
          </p:cNvCxnSpPr>
          <p:nvPr/>
        </p:nvCxnSpPr>
        <p:spPr>
          <a:xfrm flipH="1">
            <a:off x="2396962" y="1753279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6A6979EE-399A-1D73-D7AB-AAD4F6B9C8B6}"/>
              </a:ext>
            </a:extLst>
          </p:cNvPr>
          <p:cNvCxnSpPr>
            <a:cxnSpLocks/>
          </p:cNvCxnSpPr>
          <p:nvPr/>
        </p:nvCxnSpPr>
        <p:spPr>
          <a:xfrm>
            <a:off x="2327847" y="1753279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A95943C8-BFB9-EB59-A2A1-2236C017C608}"/>
              </a:ext>
            </a:extLst>
          </p:cNvPr>
          <p:cNvCxnSpPr>
            <a:cxnSpLocks/>
          </p:cNvCxnSpPr>
          <p:nvPr/>
        </p:nvCxnSpPr>
        <p:spPr>
          <a:xfrm>
            <a:off x="2314032" y="2275957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042515FF-C18D-58CB-744C-9AC260659984}"/>
              </a:ext>
            </a:extLst>
          </p:cNvPr>
          <p:cNvSpPr/>
          <p:nvPr/>
        </p:nvSpPr>
        <p:spPr>
          <a:xfrm>
            <a:off x="797150" y="2021347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86E4EBF8-CE45-B8FA-B146-6A91107A0E90}"/>
              </a:ext>
            </a:extLst>
          </p:cNvPr>
          <p:cNvSpPr/>
          <p:nvPr/>
        </p:nvSpPr>
        <p:spPr>
          <a:xfrm>
            <a:off x="3558583" y="2021347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1" name="오른쪽 대괄호[R] 120">
            <a:extLst>
              <a:ext uri="{FF2B5EF4-FFF2-40B4-BE49-F238E27FC236}">
                <a16:creationId xmlns:a16="http://schemas.microsoft.com/office/drawing/2014/main" id="{48F5AC28-C56B-7A17-1C2B-88F3045FA49D}"/>
              </a:ext>
            </a:extLst>
          </p:cNvPr>
          <p:cNvSpPr/>
          <p:nvPr/>
        </p:nvSpPr>
        <p:spPr>
          <a:xfrm>
            <a:off x="2573926" y="2014618"/>
            <a:ext cx="88555" cy="365714"/>
          </a:xfrm>
          <a:prstGeom prst="rightBracket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A743BE3-CB79-B1F6-F0B0-433FF98A8254}"/>
              </a:ext>
            </a:extLst>
          </p:cNvPr>
          <p:cNvSpPr txBox="1"/>
          <p:nvPr/>
        </p:nvSpPr>
        <p:spPr>
          <a:xfrm>
            <a:off x="3161610" y="2875888"/>
            <a:ext cx="176530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0070C0"/>
                </a:solidFill>
                <a:latin typeface="+mn-ea"/>
              </a:rPr>
              <a:t>2 </a:t>
            </a:r>
            <a:r>
              <a:rPr kumimoji="1" lang="en-US" altLang="ko-Kore-KR" sz="1600" b="1" spc="-40" dirty="0">
                <a:solidFill>
                  <a:srgbClr val="0070C0"/>
                </a:solidFill>
                <a:latin typeface="+mn-ea"/>
              </a:rPr>
              <a:t>-2)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BB drop ↓ </a:t>
            </a:r>
          </a:p>
          <a:p>
            <a:pPr algn="ctr"/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C-1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↓, 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D-1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↑, 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E-1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↑)</a:t>
            </a:r>
          </a:p>
        </p:txBody>
      </p:sp>
      <p:cxnSp>
        <p:nvCxnSpPr>
          <p:cNvPr id="126" name="꺾인 연결선[E] 125">
            <a:extLst>
              <a:ext uri="{FF2B5EF4-FFF2-40B4-BE49-F238E27FC236}">
                <a16:creationId xmlns:a16="http://schemas.microsoft.com/office/drawing/2014/main" id="{8ED9480B-02A5-E2FB-07C3-D2B788573D3E}"/>
              </a:ext>
            </a:extLst>
          </p:cNvPr>
          <p:cNvCxnSpPr>
            <a:cxnSpLocks/>
            <a:stCxn id="112" idx="0"/>
            <a:endCxn id="110" idx="1"/>
          </p:cNvCxnSpPr>
          <p:nvPr/>
        </p:nvCxnSpPr>
        <p:spPr>
          <a:xfrm rot="16200000" flipV="1">
            <a:off x="3140746" y="1588869"/>
            <a:ext cx="797574" cy="58388"/>
          </a:xfrm>
          <a:prstGeom prst="bentConnector4">
            <a:avLst>
              <a:gd name="adj1" fmla="val 14332"/>
              <a:gd name="adj2" fmla="val 554895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17D860C-2628-2EA2-D21C-98DF8F4AB176}"/>
              </a:ext>
            </a:extLst>
          </p:cNvPr>
          <p:cNvSpPr txBox="1"/>
          <p:nvPr/>
        </p:nvSpPr>
        <p:spPr>
          <a:xfrm flipH="1">
            <a:off x="3473335" y="2016850"/>
            <a:ext cx="19078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A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5F8EFF1-0E04-EE4B-190E-8477042F3FCF}"/>
              </a:ext>
            </a:extLst>
          </p:cNvPr>
          <p:cNvSpPr txBox="1"/>
          <p:nvPr/>
        </p:nvSpPr>
        <p:spPr>
          <a:xfrm flipH="1">
            <a:off x="3234591" y="903618"/>
            <a:ext cx="15724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B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FFA6342-3D38-E362-55B2-B56516ACDDD2}"/>
              </a:ext>
            </a:extLst>
          </p:cNvPr>
          <p:cNvSpPr txBox="1"/>
          <p:nvPr/>
        </p:nvSpPr>
        <p:spPr>
          <a:xfrm flipH="1">
            <a:off x="1647739" y="2016044"/>
            <a:ext cx="16754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BAF620B-C3E3-3401-DD5B-FF57D9347989}"/>
              </a:ext>
            </a:extLst>
          </p:cNvPr>
          <p:cNvSpPr txBox="1"/>
          <p:nvPr/>
        </p:nvSpPr>
        <p:spPr>
          <a:xfrm flipH="1">
            <a:off x="1954224" y="1417411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F9AD3A3-B426-D8FB-A7F0-BFFA2E7FFC6A}"/>
              </a:ext>
            </a:extLst>
          </p:cNvPr>
          <p:cNvSpPr txBox="1"/>
          <p:nvPr/>
        </p:nvSpPr>
        <p:spPr>
          <a:xfrm flipH="1">
            <a:off x="2846148" y="1575194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87D7-842A-0155-5047-9198A7D442FA}"/>
              </a:ext>
            </a:extLst>
          </p:cNvPr>
          <p:cNvSpPr txBox="1"/>
          <p:nvPr/>
        </p:nvSpPr>
        <p:spPr>
          <a:xfrm flipH="1">
            <a:off x="2364445" y="1869348"/>
            <a:ext cx="6036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1EA92BD-C9E4-C6DA-3856-4B686A5E98B3}"/>
              </a:ext>
            </a:extLst>
          </p:cNvPr>
          <p:cNvSpPr txBox="1"/>
          <p:nvPr/>
        </p:nvSpPr>
        <p:spPr>
          <a:xfrm>
            <a:off x="3510339" y="973054"/>
            <a:ext cx="254914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i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-1) Trail length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↓ 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A-1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↓)</a:t>
            </a:r>
            <a:endParaRPr kumimoji="1" lang="en-US" altLang="ko-Kore-KR" sz="1400" i="1" spc="-40" dirty="0">
              <a:solidFill>
                <a:srgbClr val="C00000"/>
              </a:solidFill>
              <a:latin typeface="+mn-ea"/>
            </a:endParaRPr>
          </a:p>
          <a:p>
            <a:pPr algn="l"/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i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-1) Trail length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↑ 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A-1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↑)</a:t>
            </a:r>
            <a:endParaRPr kumimoji="1" lang="en-US" altLang="ko-Kore-KR" sz="1600" i="1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54601E-974A-991F-3B3C-AB2E7F7B6DA0}"/>
              </a:ext>
            </a:extLst>
          </p:cNvPr>
          <p:cNvSpPr txBox="1"/>
          <p:nvPr/>
        </p:nvSpPr>
        <p:spPr>
          <a:xfrm>
            <a:off x="757227" y="2860500"/>
            <a:ext cx="223231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 -2)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wheelbase size↓</a:t>
            </a:r>
          </a:p>
          <a:p>
            <a:pPr algn="ctr"/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C-1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↓, 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E-1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↓)</a:t>
            </a:r>
            <a:endParaRPr kumimoji="1" lang="ko-Kore-KR" altLang="en-US" sz="1600" spc="-4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5AB87C0-2641-B480-6AAB-4915AD400E84}"/>
              </a:ext>
            </a:extLst>
          </p:cNvPr>
          <p:cNvGrpSpPr/>
          <p:nvPr/>
        </p:nvGrpSpPr>
        <p:grpSpPr>
          <a:xfrm>
            <a:off x="9444353" y="643901"/>
            <a:ext cx="2751218" cy="2711266"/>
            <a:chOff x="6233435" y="477176"/>
            <a:chExt cx="2751218" cy="271126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512136F-CD5B-F30E-D3CD-5B0F15E6130F}"/>
                </a:ext>
              </a:extLst>
            </p:cNvPr>
            <p:cNvSpPr txBox="1"/>
            <p:nvPr/>
          </p:nvSpPr>
          <p:spPr>
            <a:xfrm>
              <a:off x="6233435" y="477176"/>
              <a:ext cx="265482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Bike component &amp; parameter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A57E52D-45F7-75C5-9D96-90019504A4DE}"/>
                </a:ext>
              </a:extLst>
            </p:cNvPr>
            <p:cNvSpPr txBox="1"/>
            <p:nvPr/>
          </p:nvSpPr>
          <p:spPr>
            <a:xfrm>
              <a:off x="6290706" y="770462"/>
              <a:ext cx="1394287" cy="1354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A. </a:t>
              </a:r>
              <a:r>
                <a:rPr kumimoji="1" lang="en-US" altLang="ko-Kore-KR" sz="1600" spc="-40" dirty="0">
                  <a:latin typeface="+mn-ea"/>
                </a:rPr>
                <a:t>Front wheel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2) Weight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3) sprocket</a:t>
              </a: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B. </a:t>
              </a:r>
              <a:r>
                <a:rPr kumimoji="1" lang="en-US" altLang="ko-Kore-KR" sz="1600" spc="-40" dirty="0">
                  <a:latin typeface="+mn-ea"/>
                </a:rPr>
                <a:t>Head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Angle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CA58DFC-19FC-40C7-66BF-2BBCD6F036F4}"/>
                </a:ext>
              </a:extLst>
            </p:cNvPr>
            <p:cNvSpPr txBox="1"/>
            <p:nvPr/>
          </p:nvSpPr>
          <p:spPr>
            <a:xfrm>
              <a:off x="6296272" y="2197894"/>
              <a:ext cx="1541461" cy="954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E. </a:t>
              </a:r>
              <a:r>
                <a:rPr kumimoji="1" lang="en-US" altLang="ko-Kore-KR" sz="1600" spc="-40" dirty="0">
                  <a:latin typeface="+mn-ea"/>
                </a:rPr>
                <a:t>Bottom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r>
                <a:rPr kumimoji="1" lang="en-US" altLang="ko-Kore-KR" sz="1600" spc="-40" dirty="0">
                  <a:latin typeface="+mn-ea"/>
                </a:rPr>
                <a:t> </a:t>
              </a: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F. </a:t>
              </a:r>
              <a:r>
                <a:rPr kumimoji="1" lang="en-US" altLang="ko-Kore-KR" sz="1600" spc="-40" dirty="0">
                  <a:latin typeface="+mn-ea"/>
                </a:rPr>
                <a:t>Crank set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chain ring size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274FB73-C374-6ECE-885A-AFB2D8C66763}"/>
                </a:ext>
              </a:extLst>
            </p:cNvPr>
            <p:cNvSpPr txBox="1"/>
            <p:nvPr/>
          </p:nvSpPr>
          <p:spPr>
            <a:xfrm>
              <a:off x="7742884" y="783381"/>
              <a:ext cx="1240208" cy="1354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C. </a:t>
              </a:r>
              <a:r>
                <a:rPr kumimoji="1" lang="en-US" altLang="ko-Kore-KR" sz="1600" spc="-40" dirty="0">
                  <a:latin typeface="+mn-ea"/>
                </a:rPr>
                <a:t>Chain stay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br>
                <a:rPr kumimoji="1" lang="en-US" altLang="ko-Kore-KR" sz="1400" spc="-40" dirty="0">
                  <a:latin typeface="+mn-ea"/>
                </a:rPr>
              </a:br>
              <a:br>
                <a:rPr kumimoji="1" lang="en-US" altLang="ko-Kore-KR" sz="1400" spc="-40" dirty="0">
                  <a:latin typeface="+mn-ea"/>
                </a:rPr>
              </a:br>
              <a:endParaRPr kumimoji="1" lang="en-US" altLang="ko-Kore-KR" sz="1400" spc="-40" dirty="0">
                <a:latin typeface="+mn-ea"/>
              </a:endParaRP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D. </a:t>
              </a:r>
              <a:r>
                <a:rPr kumimoji="1" lang="en-US" altLang="ko-Kore-KR" sz="1600" spc="-40" dirty="0">
                  <a:latin typeface="+mn-ea"/>
                </a:rPr>
                <a:t>Seat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endParaRPr kumimoji="1" lang="ko-Kore-KR" altLang="en-US" sz="1400" spc="-40" dirty="0">
                <a:latin typeface="+mn-ea"/>
              </a:endParaRPr>
            </a:p>
          </p:txBody>
        </p:sp>
        <p:cxnSp>
          <p:nvCxnSpPr>
            <p:cNvPr id="151" name="직선 연결선[R] 150">
              <a:extLst>
                <a:ext uri="{FF2B5EF4-FFF2-40B4-BE49-F238E27FC236}">
                  <a16:creationId xmlns:a16="http://schemas.microsoft.com/office/drawing/2014/main" id="{3BE48D3C-52F3-F6F3-3A2C-DB0A2F55D070}"/>
                </a:ext>
              </a:extLst>
            </p:cNvPr>
            <p:cNvCxnSpPr>
              <a:cxnSpLocks/>
            </p:cNvCxnSpPr>
            <p:nvPr/>
          </p:nvCxnSpPr>
          <p:spPr>
            <a:xfrm>
              <a:off x="7684993" y="790765"/>
              <a:ext cx="0" cy="1384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직선 연결선[R] 151">
              <a:extLst>
                <a:ext uri="{FF2B5EF4-FFF2-40B4-BE49-F238E27FC236}">
                  <a16:creationId xmlns:a16="http://schemas.microsoft.com/office/drawing/2014/main" id="{4B160C8A-7F2C-2A05-A5B3-3CF2C4DAB1E0}"/>
                </a:ext>
              </a:extLst>
            </p:cNvPr>
            <p:cNvCxnSpPr>
              <a:cxnSpLocks/>
            </p:cNvCxnSpPr>
            <p:nvPr/>
          </p:nvCxnSpPr>
          <p:spPr>
            <a:xfrm>
              <a:off x="8984653" y="783381"/>
              <a:ext cx="0" cy="24046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3C2EEB32-1087-9654-7510-03D118380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3557" y="783381"/>
              <a:ext cx="0" cy="23973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연결선[R] 153">
              <a:extLst>
                <a:ext uri="{FF2B5EF4-FFF2-40B4-BE49-F238E27FC236}">
                  <a16:creationId xmlns:a16="http://schemas.microsoft.com/office/drawing/2014/main" id="{5CCC7E73-64C1-B2D2-408D-3DBA3B3E06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3557" y="2175614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직선 연결선[R] 154">
              <a:extLst>
                <a:ext uri="{FF2B5EF4-FFF2-40B4-BE49-F238E27FC236}">
                  <a16:creationId xmlns:a16="http://schemas.microsoft.com/office/drawing/2014/main" id="{AAE7ED95-8595-E2D9-169E-545543E00F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1996" y="3188442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직선 연결선[R] 155">
              <a:extLst>
                <a:ext uri="{FF2B5EF4-FFF2-40B4-BE49-F238E27FC236}">
                  <a16:creationId xmlns:a16="http://schemas.microsoft.com/office/drawing/2014/main" id="{30972A59-1CCB-D4B4-818C-EA027DE66B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3557" y="787258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76EEDAA8-F6BF-19FF-372C-12473D3EAA84}"/>
                </a:ext>
              </a:extLst>
            </p:cNvPr>
            <p:cNvSpPr txBox="1"/>
            <p:nvPr/>
          </p:nvSpPr>
          <p:spPr>
            <a:xfrm>
              <a:off x="7823232" y="2197894"/>
              <a:ext cx="1123070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G. </a:t>
              </a:r>
              <a:r>
                <a:rPr kumimoji="1" lang="en-US" altLang="ko-Kore-KR" sz="1600" spc="-40" dirty="0">
                  <a:latin typeface="+mn-ea"/>
                </a:rPr>
                <a:t>Seat stay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angle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2E73B989-4938-890C-CD38-7C11C6C5DC38}"/>
                </a:ext>
              </a:extLst>
            </p:cNvPr>
            <p:cNvSpPr txBox="1"/>
            <p:nvPr/>
          </p:nvSpPr>
          <p:spPr>
            <a:xfrm>
              <a:off x="7823232" y="2683317"/>
              <a:ext cx="1123070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H. </a:t>
              </a:r>
              <a:r>
                <a:rPr kumimoji="1" lang="en-US" altLang="ko-Kore-KR" sz="1600" spc="-40" dirty="0">
                  <a:latin typeface="+mn-ea"/>
                </a:rPr>
                <a:t>Top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endParaRPr kumimoji="1" lang="ko-Kore-KR" altLang="en-US" sz="1400" spc="-40" dirty="0">
                <a:latin typeface="+mn-ea"/>
              </a:endParaRPr>
            </a:p>
          </p:txBody>
        </p:sp>
      </p:grpSp>
      <p:sp>
        <p:nvSpPr>
          <p:cNvPr id="166" name="오른쪽 대괄호[R] 165">
            <a:extLst>
              <a:ext uri="{FF2B5EF4-FFF2-40B4-BE49-F238E27FC236}">
                <a16:creationId xmlns:a16="http://schemas.microsoft.com/office/drawing/2014/main" id="{F1BB97BE-D713-3D3A-F995-0AA5C0E2F913}"/>
              </a:ext>
            </a:extLst>
          </p:cNvPr>
          <p:cNvSpPr/>
          <p:nvPr/>
        </p:nvSpPr>
        <p:spPr>
          <a:xfrm rot="5400000">
            <a:off x="2455028" y="1076595"/>
            <a:ext cx="104185" cy="2731439"/>
          </a:xfrm>
          <a:prstGeom prst="rightBracket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89F164D1-5F9E-58DA-96F6-497D9684F093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 rot="10800000" flipH="1" flipV="1">
            <a:off x="2662481" y="2197474"/>
            <a:ext cx="1381782" cy="678413"/>
          </a:xfrm>
          <a:prstGeom prst="bentConnector4">
            <a:avLst>
              <a:gd name="adj1" fmla="val 41264"/>
              <a:gd name="adj2" fmla="val 85167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꺾인 연결선[E] 171">
            <a:extLst>
              <a:ext uri="{FF2B5EF4-FFF2-40B4-BE49-F238E27FC236}">
                <a16:creationId xmlns:a16="http://schemas.microsoft.com/office/drawing/2014/main" id="{C10DE556-827F-D5D5-ABD7-26CA162406BC}"/>
              </a:ext>
            </a:extLst>
          </p:cNvPr>
          <p:cNvCxnSpPr>
            <a:cxnSpLocks/>
            <a:stCxn id="166" idx="2"/>
            <a:endCxn id="108" idx="0"/>
          </p:cNvCxnSpPr>
          <p:nvPr/>
        </p:nvCxnSpPr>
        <p:spPr>
          <a:xfrm rot="16200000" flipH="1" flipV="1">
            <a:off x="2007207" y="2360586"/>
            <a:ext cx="366093" cy="633733"/>
          </a:xfrm>
          <a:prstGeom prst="bentConnector3">
            <a:avLst>
              <a:gd name="adj1" fmla="val 61304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FEFE9E37-FF8A-DA3B-9D4F-8C9306236D26}"/>
              </a:ext>
            </a:extLst>
          </p:cNvPr>
          <p:cNvSpPr txBox="1"/>
          <p:nvPr/>
        </p:nvSpPr>
        <p:spPr>
          <a:xfrm>
            <a:off x="4349080" y="1508121"/>
            <a:ext cx="141795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u="sng" spc="-40" dirty="0">
                <a:latin typeface="+mn-ea"/>
              </a:rPr>
              <a:t>Conflict on </a:t>
            </a:r>
            <a:r>
              <a:rPr kumimoji="1" lang="en-US" altLang="ko-Kore-KR" sz="1400" b="1" i="1" u="sng" spc="-40" dirty="0">
                <a:latin typeface="+mn-ea"/>
              </a:rPr>
              <a:t>A-1</a:t>
            </a:r>
            <a:endParaRPr kumimoji="1" lang="ko-Kore-KR" altLang="en-US" sz="1600" b="1" i="1" u="sng" spc="-40" dirty="0">
              <a:latin typeface="+mn-ea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F1D7FA5-0478-BF1C-F577-0ED771EC97DF}"/>
              </a:ext>
            </a:extLst>
          </p:cNvPr>
          <p:cNvSpPr txBox="1"/>
          <p:nvPr/>
        </p:nvSpPr>
        <p:spPr>
          <a:xfrm>
            <a:off x="2515890" y="3554536"/>
            <a:ext cx="13842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u="sng" spc="-40" dirty="0">
                <a:latin typeface="+mn-ea"/>
              </a:rPr>
              <a:t>Conflict on </a:t>
            </a:r>
            <a:r>
              <a:rPr kumimoji="1" lang="en-US" altLang="ko-Kore-KR" sz="1400" b="1" i="1" u="sng" spc="-40" dirty="0">
                <a:latin typeface="+mn-ea"/>
              </a:rPr>
              <a:t>E-1</a:t>
            </a:r>
            <a:endParaRPr kumimoji="1" lang="ko-Kore-KR" altLang="en-US" sz="1600" b="1" i="1" u="sng" spc="-40" dirty="0">
              <a:latin typeface="+mn-ea"/>
            </a:endParaRPr>
          </a:p>
        </p:txBody>
      </p:sp>
      <p:sp>
        <p:nvSpPr>
          <p:cNvPr id="194" name="오른쪽 중괄호[R] 193">
            <a:extLst>
              <a:ext uri="{FF2B5EF4-FFF2-40B4-BE49-F238E27FC236}">
                <a16:creationId xmlns:a16="http://schemas.microsoft.com/office/drawing/2014/main" id="{18F0DEC5-A640-EB26-365C-D50F8BAE286B}"/>
              </a:ext>
            </a:extLst>
          </p:cNvPr>
          <p:cNvSpPr/>
          <p:nvPr/>
        </p:nvSpPr>
        <p:spPr>
          <a:xfrm rot="5400000">
            <a:off x="3151307" y="2328663"/>
            <a:ext cx="121508" cy="22901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5CECEAD-A158-5986-305C-25FC4AC5BA5E}"/>
              </a:ext>
            </a:extLst>
          </p:cNvPr>
          <p:cNvSpPr txBox="1"/>
          <p:nvPr/>
        </p:nvSpPr>
        <p:spPr>
          <a:xfrm rot="5400000">
            <a:off x="-1140570" y="5133247"/>
            <a:ext cx="26834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Indirect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240" name="직선 연결선[R] 239">
            <a:extLst>
              <a:ext uri="{FF2B5EF4-FFF2-40B4-BE49-F238E27FC236}">
                <a16:creationId xmlns:a16="http://schemas.microsoft.com/office/drawing/2014/main" id="{3C68400A-9011-28E1-907F-E63F15D6A204}"/>
              </a:ext>
            </a:extLst>
          </p:cNvPr>
          <p:cNvCxnSpPr>
            <a:cxnSpLocks/>
          </p:cNvCxnSpPr>
          <p:nvPr/>
        </p:nvCxnSpPr>
        <p:spPr>
          <a:xfrm>
            <a:off x="380344" y="3866278"/>
            <a:ext cx="585110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[R] 242">
            <a:extLst>
              <a:ext uri="{FF2B5EF4-FFF2-40B4-BE49-F238E27FC236}">
                <a16:creationId xmlns:a16="http://schemas.microsoft.com/office/drawing/2014/main" id="{05C2FD10-6BCE-0A63-934A-26A6C4E770A6}"/>
              </a:ext>
            </a:extLst>
          </p:cNvPr>
          <p:cNvCxnSpPr>
            <a:cxnSpLocks/>
          </p:cNvCxnSpPr>
          <p:nvPr/>
        </p:nvCxnSpPr>
        <p:spPr>
          <a:xfrm>
            <a:off x="380344" y="818518"/>
            <a:ext cx="0" cy="579495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6F51A7D6-BDEA-3B93-062D-0F0161A08C8E}"/>
              </a:ext>
            </a:extLst>
          </p:cNvPr>
          <p:cNvSpPr txBox="1"/>
          <p:nvPr/>
        </p:nvSpPr>
        <p:spPr>
          <a:xfrm>
            <a:off x="3068938" y="4610722"/>
            <a:ext cx="11606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 - length↓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D06DCDF9-5098-91BD-0DAE-BE1FA43CF374}"/>
              </a:ext>
            </a:extLst>
          </p:cNvPr>
          <p:cNvSpPr txBox="1"/>
          <p:nvPr/>
        </p:nvSpPr>
        <p:spPr>
          <a:xfrm>
            <a:off x="3059400" y="5714562"/>
            <a:ext cx="116606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 - size↑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8FEB8680-9726-7F7C-0E01-D6F5424226FC}"/>
              </a:ext>
            </a:extLst>
          </p:cNvPr>
          <p:cNvSpPr txBox="1"/>
          <p:nvPr/>
        </p:nvSpPr>
        <p:spPr>
          <a:xfrm>
            <a:off x="3068939" y="5165970"/>
            <a:ext cx="11606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E - length↓</a:t>
            </a:r>
          </a:p>
        </p:txBody>
      </p:sp>
      <p:cxnSp>
        <p:nvCxnSpPr>
          <p:cNvPr id="372" name="직선 연결선[R] 371">
            <a:extLst>
              <a:ext uri="{FF2B5EF4-FFF2-40B4-BE49-F238E27FC236}">
                <a16:creationId xmlns:a16="http://schemas.microsoft.com/office/drawing/2014/main" id="{714F5422-FD0F-55D4-553B-79F1C346B025}"/>
              </a:ext>
            </a:extLst>
          </p:cNvPr>
          <p:cNvCxnSpPr>
            <a:cxnSpLocks/>
          </p:cNvCxnSpPr>
          <p:nvPr/>
        </p:nvCxnSpPr>
        <p:spPr>
          <a:xfrm>
            <a:off x="2865177" y="3945320"/>
            <a:ext cx="0" cy="273984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직선 연결선[R] 373">
            <a:extLst>
              <a:ext uri="{FF2B5EF4-FFF2-40B4-BE49-F238E27FC236}">
                <a16:creationId xmlns:a16="http://schemas.microsoft.com/office/drawing/2014/main" id="{4783C71B-343E-10E0-DB24-65A396BF3FDE}"/>
              </a:ext>
            </a:extLst>
          </p:cNvPr>
          <p:cNvCxnSpPr>
            <a:cxnSpLocks/>
          </p:cNvCxnSpPr>
          <p:nvPr/>
        </p:nvCxnSpPr>
        <p:spPr>
          <a:xfrm>
            <a:off x="4559757" y="3945320"/>
            <a:ext cx="0" cy="26605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9D3F565F-0D9F-B7F9-EF35-37A2581769B1}"/>
              </a:ext>
            </a:extLst>
          </p:cNvPr>
          <p:cNvSpPr txBox="1"/>
          <p:nvPr/>
        </p:nvSpPr>
        <p:spPr>
          <a:xfrm>
            <a:off x="4896909" y="5591451"/>
            <a:ext cx="1180901" cy="492443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B - angle↓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B - angle↑</a:t>
            </a:r>
          </a:p>
        </p:txBody>
      </p:sp>
      <p:cxnSp>
        <p:nvCxnSpPr>
          <p:cNvPr id="380" name="직선 연결선[R] 379">
            <a:extLst>
              <a:ext uri="{FF2B5EF4-FFF2-40B4-BE49-F238E27FC236}">
                <a16:creationId xmlns:a16="http://schemas.microsoft.com/office/drawing/2014/main" id="{3CFD6FE6-E3E9-2336-D0F5-BA0F4CCDAFD0}"/>
              </a:ext>
            </a:extLst>
          </p:cNvPr>
          <p:cNvCxnSpPr>
            <a:cxnSpLocks/>
            <a:stCxn id="102" idx="3"/>
            <a:endCxn id="268" idx="1"/>
          </p:cNvCxnSpPr>
          <p:nvPr/>
        </p:nvCxnSpPr>
        <p:spPr>
          <a:xfrm flipV="1">
            <a:off x="2690512" y="4733833"/>
            <a:ext cx="378426" cy="27472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직선 연결선[R] 383">
            <a:extLst>
              <a:ext uri="{FF2B5EF4-FFF2-40B4-BE49-F238E27FC236}">
                <a16:creationId xmlns:a16="http://schemas.microsoft.com/office/drawing/2014/main" id="{92F13A55-297F-7A16-2640-937859368802}"/>
              </a:ext>
            </a:extLst>
          </p:cNvPr>
          <p:cNvCxnSpPr>
            <a:cxnSpLocks/>
            <a:stCxn id="102" idx="3"/>
            <a:endCxn id="270" idx="1"/>
          </p:cNvCxnSpPr>
          <p:nvPr/>
        </p:nvCxnSpPr>
        <p:spPr>
          <a:xfrm>
            <a:off x="2690512" y="5008554"/>
            <a:ext cx="378427" cy="28052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직선 연결선[R] 394">
            <a:extLst>
              <a:ext uri="{FF2B5EF4-FFF2-40B4-BE49-F238E27FC236}">
                <a16:creationId xmlns:a16="http://schemas.microsoft.com/office/drawing/2014/main" id="{F903AC3A-F193-D41C-AAB1-CE8BE16B766E}"/>
              </a:ext>
            </a:extLst>
          </p:cNvPr>
          <p:cNvCxnSpPr>
            <a:cxnSpLocks/>
            <a:stCxn id="103" idx="3"/>
            <a:endCxn id="269" idx="1"/>
          </p:cNvCxnSpPr>
          <p:nvPr/>
        </p:nvCxnSpPr>
        <p:spPr>
          <a:xfrm>
            <a:off x="2670954" y="5837673"/>
            <a:ext cx="388446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직선 연결선[R] 398">
            <a:extLst>
              <a:ext uri="{FF2B5EF4-FFF2-40B4-BE49-F238E27FC236}">
                <a16:creationId xmlns:a16="http://schemas.microsoft.com/office/drawing/2014/main" id="{568D1D50-237C-A0F7-6923-6BA2EFE23630}"/>
              </a:ext>
            </a:extLst>
          </p:cNvPr>
          <p:cNvCxnSpPr>
            <a:cxnSpLocks/>
            <a:stCxn id="270" idx="3"/>
            <a:endCxn id="379" idx="1"/>
          </p:cNvCxnSpPr>
          <p:nvPr/>
        </p:nvCxnSpPr>
        <p:spPr>
          <a:xfrm>
            <a:off x="4229571" y="5289081"/>
            <a:ext cx="667338" cy="54859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직선 연결선[R] 403">
            <a:extLst>
              <a:ext uri="{FF2B5EF4-FFF2-40B4-BE49-F238E27FC236}">
                <a16:creationId xmlns:a16="http://schemas.microsoft.com/office/drawing/2014/main" id="{02F1E0E6-340C-F29F-E5AF-DB7F2C0C414C}"/>
              </a:ext>
            </a:extLst>
          </p:cNvPr>
          <p:cNvCxnSpPr>
            <a:cxnSpLocks/>
            <a:stCxn id="269" idx="3"/>
            <a:endCxn id="379" idx="1"/>
          </p:cNvCxnSpPr>
          <p:nvPr/>
        </p:nvCxnSpPr>
        <p:spPr>
          <a:xfrm>
            <a:off x="4225469" y="5837673"/>
            <a:ext cx="67144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TextBox 418">
            <a:extLst>
              <a:ext uri="{FF2B5EF4-FFF2-40B4-BE49-F238E27FC236}">
                <a16:creationId xmlns:a16="http://schemas.microsoft.com/office/drawing/2014/main" id="{6F90E711-FE71-9334-E73A-22A918F2E824}"/>
              </a:ext>
            </a:extLst>
          </p:cNvPr>
          <p:cNvSpPr txBox="1"/>
          <p:nvPr/>
        </p:nvSpPr>
        <p:spPr>
          <a:xfrm flipH="1">
            <a:off x="1487865" y="1575194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A7492031-6C60-2479-0C6A-3B446664066B}"/>
              </a:ext>
            </a:extLst>
          </p:cNvPr>
          <p:cNvSpPr txBox="1"/>
          <p:nvPr/>
        </p:nvSpPr>
        <p:spPr>
          <a:xfrm>
            <a:off x="4894046" y="4487059"/>
            <a:ext cx="1180900" cy="492443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G - angle↑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G - angle↓</a:t>
            </a:r>
          </a:p>
        </p:txBody>
      </p:sp>
      <p:cxnSp>
        <p:nvCxnSpPr>
          <p:cNvPr id="427" name="직선 연결선[R] 426">
            <a:extLst>
              <a:ext uri="{FF2B5EF4-FFF2-40B4-BE49-F238E27FC236}">
                <a16:creationId xmlns:a16="http://schemas.microsoft.com/office/drawing/2014/main" id="{532BF57D-6D15-29DC-E1C4-36A6F816DB6D}"/>
              </a:ext>
            </a:extLst>
          </p:cNvPr>
          <p:cNvCxnSpPr>
            <a:cxnSpLocks/>
            <a:stCxn id="268" idx="3"/>
            <a:endCxn id="426" idx="1"/>
          </p:cNvCxnSpPr>
          <p:nvPr/>
        </p:nvCxnSpPr>
        <p:spPr>
          <a:xfrm flipV="1">
            <a:off x="4229570" y="4733281"/>
            <a:ext cx="664476" cy="55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직선 연결선[R] 432">
            <a:extLst>
              <a:ext uri="{FF2B5EF4-FFF2-40B4-BE49-F238E27FC236}">
                <a16:creationId xmlns:a16="http://schemas.microsoft.com/office/drawing/2014/main" id="{949730F6-4D8A-5102-D201-168BE2AE6F98}"/>
              </a:ext>
            </a:extLst>
          </p:cNvPr>
          <p:cNvCxnSpPr>
            <a:cxnSpLocks/>
            <a:stCxn id="269" idx="3"/>
            <a:endCxn id="426" idx="1"/>
          </p:cNvCxnSpPr>
          <p:nvPr/>
        </p:nvCxnSpPr>
        <p:spPr>
          <a:xfrm flipV="1">
            <a:off x="4225469" y="4733281"/>
            <a:ext cx="668577" cy="110439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9" name="TextBox 438">
            <a:extLst>
              <a:ext uri="{FF2B5EF4-FFF2-40B4-BE49-F238E27FC236}">
                <a16:creationId xmlns:a16="http://schemas.microsoft.com/office/drawing/2014/main" id="{EA8898C6-B1A3-EAB3-286E-A97A65F9C862}"/>
              </a:ext>
            </a:extLst>
          </p:cNvPr>
          <p:cNvSpPr txBox="1"/>
          <p:nvPr/>
        </p:nvSpPr>
        <p:spPr>
          <a:xfrm>
            <a:off x="4894046" y="6266759"/>
            <a:ext cx="118089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 - weight↑</a:t>
            </a:r>
          </a:p>
        </p:txBody>
      </p:sp>
      <p:cxnSp>
        <p:nvCxnSpPr>
          <p:cNvPr id="440" name="직선 연결선[R] 439">
            <a:extLst>
              <a:ext uri="{FF2B5EF4-FFF2-40B4-BE49-F238E27FC236}">
                <a16:creationId xmlns:a16="http://schemas.microsoft.com/office/drawing/2014/main" id="{A084210A-078A-47E5-B724-B225AD834C02}"/>
              </a:ext>
            </a:extLst>
          </p:cNvPr>
          <p:cNvCxnSpPr>
            <a:cxnSpLocks/>
            <a:stCxn id="269" idx="3"/>
            <a:endCxn id="439" idx="1"/>
          </p:cNvCxnSpPr>
          <p:nvPr/>
        </p:nvCxnSpPr>
        <p:spPr>
          <a:xfrm>
            <a:off x="4225469" y="5837673"/>
            <a:ext cx="668577" cy="55219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6" name="TextBox 445">
            <a:extLst>
              <a:ext uri="{FF2B5EF4-FFF2-40B4-BE49-F238E27FC236}">
                <a16:creationId xmlns:a16="http://schemas.microsoft.com/office/drawing/2014/main" id="{E9D3FBE6-9E2F-2150-D11A-8ECC312CFDED}"/>
              </a:ext>
            </a:extLst>
          </p:cNvPr>
          <p:cNvSpPr txBox="1"/>
          <p:nvPr/>
        </p:nvSpPr>
        <p:spPr>
          <a:xfrm flipH="1">
            <a:off x="2463176" y="1181158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H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7B29E120-19F8-E9A6-34C8-31516463C15A}"/>
              </a:ext>
            </a:extLst>
          </p:cNvPr>
          <p:cNvSpPr txBox="1"/>
          <p:nvPr/>
        </p:nvSpPr>
        <p:spPr>
          <a:xfrm>
            <a:off x="4899776" y="5165970"/>
            <a:ext cx="117548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H - length↓</a:t>
            </a:r>
          </a:p>
        </p:txBody>
      </p:sp>
      <p:cxnSp>
        <p:nvCxnSpPr>
          <p:cNvPr id="449" name="직선 연결선[R] 448">
            <a:extLst>
              <a:ext uri="{FF2B5EF4-FFF2-40B4-BE49-F238E27FC236}">
                <a16:creationId xmlns:a16="http://schemas.microsoft.com/office/drawing/2014/main" id="{8EFE4148-42F7-B266-D0BD-A54CDB637D8D}"/>
              </a:ext>
            </a:extLst>
          </p:cNvPr>
          <p:cNvCxnSpPr>
            <a:cxnSpLocks/>
            <a:stCxn id="270" idx="3"/>
            <a:endCxn id="448" idx="1"/>
          </p:cNvCxnSpPr>
          <p:nvPr/>
        </p:nvCxnSpPr>
        <p:spPr>
          <a:xfrm>
            <a:off x="4229571" y="5289081"/>
            <a:ext cx="670205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45D23B-5391-A633-0982-ED8F228DA0C4}"/>
              </a:ext>
            </a:extLst>
          </p:cNvPr>
          <p:cNvSpPr txBox="1"/>
          <p:nvPr/>
        </p:nvSpPr>
        <p:spPr>
          <a:xfrm>
            <a:off x="138500" y="79783"/>
            <a:ext cx="877746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200" spc="-40" dirty="0">
                <a:latin typeface="+mn-ea"/>
              </a:rPr>
              <a:t>Direct and indirect conflicts when </a:t>
            </a:r>
            <a:r>
              <a:rPr kumimoji="1" lang="en-US" altLang="ko-KR" sz="2200" spc="-40" dirty="0">
                <a:latin typeface="+mn-ea"/>
              </a:rPr>
              <a:t>handling</a:t>
            </a:r>
            <a:r>
              <a:rPr kumimoji="1" lang="ko-KR" altLang="en-US" sz="2200" spc="-40" dirty="0">
                <a:latin typeface="+mn-ea"/>
              </a:rPr>
              <a:t> </a:t>
            </a:r>
            <a:r>
              <a:rPr kumimoji="1" lang="en-US" altLang="ko-KR" sz="2200" spc="-40" dirty="0">
                <a:latin typeface="+mn-ea"/>
              </a:rPr>
              <a:t>multi-functional</a:t>
            </a:r>
            <a:r>
              <a:rPr kumimoji="1" lang="ko-KR" altLang="en-US" sz="2200" spc="-40" dirty="0">
                <a:latin typeface="+mn-ea"/>
              </a:rPr>
              <a:t> </a:t>
            </a:r>
            <a:r>
              <a:rPr kumimoji="1" lang="en-US" altLang="ko-KR" sz="2200" spc="-40" dirty="0">
                <a:latin typeface="+mn-ea"/>
              </a:rPr>
              <a:t>requirements</a:t>
            </a:r>
            <a:endParaRPr kumimoji="1" lang="ko-Kore-KR" altLang="en-US" sz="2200" spc="-40" dirty="0">
              <a:latin typeface="+mn-ea"/>
            </a:endParaRPr>
          </a:p>
        </p:txBody>
      </p:sp>
      <p:sp>
        <p:nvSpPr>
          <p:cNvPr id="5" name="오른쪽 중괄호[R] 193">
            <a:extLst>
              <a:ext uri="{FF2B5EF4-FFF2-40B4-BE49-F238E27FC236}">
                <a16:creationId xmlns:a16="http://schemas.microsoft.com/office/drawing/2014/main" id="{9393E639-929F-0D84-8E68-AC2BEEE1AE80}"/>
              </a:ext>
            </a:extLst>
          </p:cNvPr>
          <p:cNvSpPr/>
          <p:nvPr/>
        </p:nvSpPr>
        <p:spPr>
          <a:xfrm>
            <a:off x="5914245" y="1114413"/>
            <a:ext cx="98516" cy="2927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838BE9D-3D20-4C2D-C3E7-AA09002B48A1}"/>
              </a:ext>
            </a:extLst>
          </p:cNvPr>
          <p:cNvCxnSpPr>
            <a:cxnSpLocks/>
          </p:cNvCxnSpPr>
          <p:nvPr/>
        </p:nvCxnSpPr>
        <p:spPr>
          <a:xfrm>
            <a:off x="175571" y="3161846"/>
            <a:ext cx="0" cy="112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삼각형 17">
            <a:extLst>
              <a:ext uri="{FF2B5EF4-FFF2-40B4-BE49-F238E27FC236}">
                <a16:creationId xmlns:a16="http://schemas.microsoft.com/office/drawing/2014/main" id="{F32B39AE-6E2C-8F6F-FA90-A8F5AF1B6CC4}"/>
              </a:ext>
            </a:extLst>
          </p:cNvPr>
          <p:cNvSpPr/>
          <p:nvPr/>
        </p:nvSpPr>
        <p:spPr>
          <a:xfrm rot="5400000">
            <a:off x="4210392" y="3577308"/>
            <a:ext cx="4603705" cy="283911"/>
          </a:xfrm>
          <a:prstGeom prst="triangle">
            <a:avLst>
              <a:gd name="adj" fmla="val 502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B8CB6A-AB0F-2340-D2D6-9B2CF7DE5997}"/>
              </a:ext>
            </a:extLst>
          </p:cNvPr>
          <p:cNvSpPr txBox="1"/>
          <p:nvPr/>
        </p:nvSpPr>
        <p:spPr>
          <a:xfrm>
            <a:off x="6767111" y="3069665"/>
            <a:ext cx="2339871" cy="1292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+mn-ea"/>
              </a:rPr>
              <a:t>Direct</a:t>
            </a:r>
            <a:r>
              <a:rPr kumimoji="1" lang="en-US" altLang="ko-Kore-KR" sz="1600" b="1" spc="-40" dirty="0"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level of candidates</a:t>
            </a:r>
          </a:p>
          <a:p>
            <a:pPr algn="ctr"/>
            <a:endParaRPr kumimoji="1" lang="en-US" altLang="ko-Kore-KR" sz="1600" spc="-40" dirty="0">
              <a:latin typeface="+mn-ea"/>
            </a:endParaRPr>
          </a:p>
          <a:p>
            <a:pPr algn="ctr"/>
            <a:r>
              <a:rPr kumimoji="1" lang="en-US" altLang="ko-Kore-KR" sz="1600" spc="-40" dirty="0">
                <a:latin typeface="+mn-ea"/>
              </a:rPr>
              <a:t>&amp;</a:t>
            </a:r>
          </a:p>
          <a:p>
            <a:pPr algn="ctr"/>
            <a:endParaRPr kumimoji="1" lang="en-US" altLang="ko-Kore-KR" sz="1600" spc="-40" dirty="0">
              <a:latin typeface="+mn-ea"/>
            </a:endParaRPr>
          </a:p>
          <a:p>
            <a:pPr algn="ctr"/>
            <a:r>
              <a:rPr kumimoji="1" lang="en-US" altLang="ko-Kore-KR" b="1" spc="-40" dirty="0">
                <a:latin typeface="+mn-ea"/>
              </a:rPr>
              <a:t>Indirect</a:t>
            </a:r>
            <a:r>
              <a:rPr kumimoji="1" lang="en-US" altLang="ko-Kore-KR" sz="1600" spc="-40" dirty="0">
                <a:latin typeface="+mn-ea"/>
              </a:rPr>
              <a:t> path of product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E6923-7D80-BCD7-6F6B-58A9C61BC6AB}"/>
              </a:ext>
            </a:extLst>
          </p:cNvPr>
          <p:cNvSpPr txBox="1"/>
          <p:nvPr/>
        </p:nvSpPr>
        <p:spPr>
          <a:xfrm>
            <a:off x="754756" y="3975752"/>
            <a:ext cx="17809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Redesign alternative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317413-E8A8-7DE2-8B66-CF2E57CA7465}"/>
              </a:ext>
            </a:extLst>
          </p:cNvPr>
          <p:cNvSpPr txBox="1"/>
          <p:nvPr/>
        </p:nvSpPr>
        <p:spPr>
          <a:xfrm>
            <a:off x="2865177" y="3941587"/>
            <a:ext cx="169458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Physical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method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87AD7-FB88-0B6E-33A6-D4881DEE3A92}"/>
              </a:ext>
            </a:extLst>
          </p:cNvPr>
          <p:cNvSpPr txBox="1"/>
          <p:nvPr/>
        </p:nvSpPr>
        <p:spPr>
          <a:xfrm>
            <a:off x="4833932" y="3938645"/>
            <a:ext cx="13011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1</a:t>
            </a:r>
            <a:r>
              <a:rPr kumimoji="1" lang="en-US" altLang="ko-Kore-KR" sz="1600" spc="-40" baseline="30000" dirty="0">
                <a:latin typeface="+mn-ea"/>
              </a:rPr>
              <a:t>st</a:t>
            </a:r>
            <a:r>
              <a:rPr kumimoji="1" lang="en-US" altLang="ko-Kore-KR" sz="1600" spc="-40" dirty="0">
                <a:latin typeface="+mn-ea"/>
              </a:rPr>
              <a:t> propagated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D61DFD-16C5-47FA-0993-7EBC196E2EF1}"/>
              </a:ext>
            </a:extLst>
          </p:cNvPr>
          <p:cNvSpPr txBox="1"/>
          <p:nvPr/>
        </p:nvSpPr>
        <p:spPr>
          <a:xfrm>
            <a:off x="6742983" y="6447276"/>
            <a:ext cx="500026" cy="246659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kumimoji="1" lang="en-US" altLang="ko-Kore-KR" sz="1400" spc="-4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4C31A6-CFB7-3CE5-58A9-642927A8BF84}"/>
              </a:ext>
            </a:extLst>
          </p:cNvPr>
          <p:cNvSpPr txBox="1"/>
          <p:nvPr/>
        </p:nvSpPr>
        <p:spPr>
          <a:xfrm>
            <a:off x="7245255" y="6390309"/>
            <a:ext cx="1518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spc="-40" dirty="0">
                <a:latin typeface="+mn-ea"/>
              </a:rPr>
              <a:t>: Indirect conflict</a:t>
            </a:r>
          </a:p>
        </p:txBody>
      </p:sp>
      <p:sp>
        <p:nvSpPr>
          <p:cNvPr id="58" name="오른쪽 중괄호[R] 57">
            <a:extLst>
              <a:ext uri="{FF2B5EF4-FFF2-40B4-BE49-F238E27FC236}">
                <a16:creationId xmlns:a16="http://schemas.microsoft.com/office/drawing/2014/main" id="{98414F40-BAD8-900B-453F-8FA4B4D45A51}"/>
              </a:ext>
            </a:extLst>
          </p:cNvPr>
          <p:cNvSpPr/>
          <p:nvPr/>
        </p:nvSpPr>
        <p:spPr>
          <a:xfrm>
            <a:off x="6135057" y="4604382"/>
            <a:ext cx="96395" cy="320376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59" name="오른쪽 중괄호[R] 58">
            <a:extLst>
              <a:ext uri="{FF2B5EF4-FFF2-40B4-BE49-F238E27FC236}">
                <a16:creationId xmlns:a16="http://schemas.microsoft.com/office/drawing/2014/main" id="{2405F6EF-3911-0773-B2A0-56E97B5858B4}"/>
              </a:ext>
            </a:extLst>
          </p:cNvPr>
          <p:cNvSpPr/>
          <p:nvPr/>
        </p:nvSpPr>
        <p:spPr>
          <a:xfrm>
            <a:off x="6135057" y="5697061"/>
            <a:ext cx="96395" cy="320376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01D4FA-B93A-8B66-37C8-113E6C90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706" y="556388"/>
            <a:ext cx="1981276" cy="193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17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4DCBDF4-ACEA-0DB5-0ABC-3C835A6AB0DC}"/>
              </a:ext>
            </a:extLst>
          </p:cNvPr>
          <p:cNvSpPr/>
          <p:nvPr/>
        </p:nvSpPr>
        <p:spPr>
          <a:xfrm>
            <a:off x="256615" y="3415715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DP1 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FD7D39-DD26-6F7F-56DC-EE6279A2BC06}"/>
              </a:ext>
            </a:extLst>
          </p:cNvPr>
          <p:cNvSpPr/>
          <p:nvPr/>
        </p:nvSpPr>
        <p:spPr>
          <a:xfrm>
            <a:off x="2037790" y="4045232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2A1811-758D-F064-DEE0-172FC8585FFA}"/>
              </a:ext>
            </a:extLst>
          </p:cNvPr>
          <p:cNvSpPr/>
          <p:nvPr/>
        </p:nvSpPr>
        <p:spPr>
          <a:xfrm>
            <a:off x="2037790" y="2933232"/>
            <a:ext cx="828675" cy="577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B155E7D-C40F-D67C-781A-2DBC4AED7A8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085290" y="3222085"/>
            <a:ext cx="952500" cy="42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CD2F92-4A78-1940-1048-CA1CFF41D5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85290" y="3643633"/>
            <a:ext cx="952500" cy="62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EF6182-F1EA-87A3-010A-AC55EF10F677}"/>
              </a:ext>
            </a:extLst>
          </p:cNvPr>
          <p:cNvSpPr txBox="1"/>
          <p:nvPr/>
        </p:nvSpPr>
        <p:spPr>
          <a:xfrm>
            <a:off x="1292458" y="3295494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504EE-D38D-5605-7E99-D845D85E7BB1}"/>
              </a:ext>
            </a:extLst>
          </p:cNvPr>
          <p:cNvSpPr txBox="1"/>
          <p:nvPr/>
        </p:nvSpPr>
        <p:spPr>
          <a:xfrm>
            <a:off x="1292458" y="3894201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2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33C8E-EB17-45BA-8675-BE0A47BE9AC6}"/>
              </a:ext>
            </a:extLst>
          </p:cNvPr>
          <p:cNvSpPr/>
          <p:nvPr/>
        </p:nvSpPr>
        <p:spPr>
          <a:xfrm>
            <a:off x="256615" y="5408076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DP3 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B94AB9-A305-9E42-3C76-1ED14512CEE7}"/>
              </a:ext>
            </a:extLst>
          </p:cNvPr>
          <p:cNvSpPr/>
          <p:nvPr/>
        </p:nvSpPr>
        <p:spPr>
          <a:xfrm>
            <a:off x="2037790" y="5339421"/>
            <a:ext cx="828675" cy="577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31178B-DC11-664F-C369-F6D8764D760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085290" y="5628274"/>
            <a:ext cx="952500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907ACD-C57C-7BDB-9145-6F3F80DF32B2}"/>
              </a:ext>
            </a:extLst>
          </p:cNvPr>
          <p:cNvSpPr txBox="1"/>
          <p:nvPr/>
        </p:nvSpPr>
        <p:spPr>
          <a:xfrm>
            <a:off x="1292458" y="5520552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FDFFBE3-EA47-D1A2-7503-21E36AAE6FF7}"/>
              </a:ext>
            </a:extLst>
          </p:cNvPr>
          <p:cNvCxnSpPr>
            <a:cxnSpLocks/>
          </p:cNvCxnSpPr>
          <p:nvPr/>
        </p:nvCxnSpPr>
        <p:spPr>
          <a:xfrm flipV="1">
            <a:off x="2866465" y="5628274"/>
            <a:ext cx="952500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69B029-3263-EC13-EE89-C0B5523FD5D5}"/>
              </a:ext>
            </a:extLst>
          </p:cNvPr>
          <p:cNvSpPr txBox="1"/>
          <p:nvPr/>
        </p:nvSpPr>
        <p:spPr>
          <a:xfrm>
            <a:off x="3073633" y="5520552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C5E175-796F-797D-D161-C17F39B1BABA}"/>
              </a:ext>
            </a:extLst>
          </p:cNvPr>
          <p:cNvSpPr/>
          <p:nvPr/>
        </p:nvSpPr>
        <p:spPr>
          <a:xfrm>
            <a:off x="3818965" y="5339421"/>
            <a:ext cx="828675" cy="577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4A6AD4-90FB-58BA-0361-9A28527BD634}"/>
              </a:ext>
            </a:extLst>
          </p:cNvPr>
          <p:cNvSpPr/>
          <p:nvPr/>
        </p:nvSpPr>
        <p:spPr>
          <a:xfrm>
            <a:off x="5600140" y="4884268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5F0842-45B1-38DF-C58F-FFA456AF81E2}"/>
              </a:ext>
            </a:extLst>
          </p:cNvPr>
          <p:cNvCxnSpPr>
            <a:cxnSpLocks/>
          </p:cNvCxnSpPr>
          <p:nvPr/>
        </p:nvCxnSpPr>
        <p:spPr>
          <a:xfrm flipV="1">
            <a:off x="4647640" y="5119917"/>
            <a:ext cx="952500" cy="53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7D2C390-C7D2-5EC6-A57B-84E4A015A5D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647640" y="5656093"/>
            <a:ext cx="952500" cy="37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FF2F1B-68E0-BFAB-DE17-D7ECD27E3426}"/>
              </a:ext>
            </a:extLst>
          </p:cNvPr>
          <p:cNvSpPr txBox="1"/>
          <p:nvPr/>
        </p:nvSpPr>
        <p:spPr>
          <a:xfrm>
            <a:off x="4854808" y="5250130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22E03E8-1891-4434-A4BD-CCDA584B3472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2866465" y="4313276"/>
            <a:ext cx="952499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D77307-BED1-7C88-7060-332D025DE5DA}"/>
              </a:ext>
            </a:extLst>
          </p:cNvPr>
          <p:cNvSpPr txBox="1"/>
          <p:nvPr/>
        </p:nvSpPr>
        <p:spPr>
          <a:xfrm>
            <a:off x="3073633" y="4205554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0EAF603-9BCB-6C14-F400-16624150F713}"/>
              </a:ext>
            </a:extLst>
          </p:cNvPr>
          <p:cNvSpPr/>
          <p:nvPr/>
        </p:nvSpPr>
        <p:spPr>
          <a:xfrm>
            <a:off x="3818964" y="4089438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6C97B99-0B21-DC75-74AB-193C2081F054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4647639" y="4313276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9B5C73-5947-6363-67A1-B1B3FDACC05E}"/>
              </a:ext>
            </a:extLst>
          </p:cNvPr>
          <p:cNvSpPr txBox="1"/>
          <p:nvPr/>
        </p:nvSpPr>
        <p:spPr>
          <a:xfrm>
            <a:off x="4907196" y="4205554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8E6EE7-11B1-23B1-EFA6-1116C0CDFB3F}"/>
              </a:ext>
            </a:extLst>
          </p:cNvPr>
          <p:cNvSpPr/>
          <p:nvPr/>
        </p:nvSpPr>
        <p:spPr>
          <a:xfrm>
            <a:off x="5600139" y="4089438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40A41AD-26F8-BF45-1DEB-29DB695234E2}"/>
              </a:ext>
            </a:extLst>
          </p:cNvPr>
          <p:cNvCxnSpPr>
            <a:cxnSpLocks/>
          </p:cNvCxnSpPr>
          <p:nvPr/>
        </p:nvCxnSpPr>
        <p:spPr>
          <a:xfrm flipV="1">
            <a:off x="2866465" y="3208102"/>
            <a:ext cx="952499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02F43E1-A3AF-99C9-4224-E05C7A2212EF}"/>
              </a:ext>
            </a:extLst>
          </p:cNvPr>
          <p:cNvSpPr txBox="1"/>
          <p:nvPr/>
        </p:nvSpPr>
        <p:spPr>
          <a:xfrm>
            <a:off x="3073633" y="3100380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6368919-23EC-CD5B-4DBF-98E339B2D7A8}"/>
              </a:ext>
            </a:extLst>
          </p:cNvPr>
          <p:cNvSpPr/>
          <p:nvPr/>
        </p:nvSpPr>
        <p:spPr>
          <a:xfrm>
            <a:off x="3818965" y="2948386"/>
            <a:ext cx="828675" cy="577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4F199BE-83E3-1A23-EB4B-43ACD765A030}"/>
              </a:ext>
            </a:extLst>
          </p:cNvPr>
          <p:cNvCxnSpPr>
            <a:cxnSpLocks/>
          </p:cNvCxnSpPr>
          <p:nvPr/>
        </p:nvCxnSpPr>
        <p:spPr>
          <a:xfrm flipV="1">
            <a:off x="4647640" y="3208102"/>
            <a:ext cx="952499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0DC1CB-7E27-FCB1-91C9-9BAD4BF10BEF}"/>
              </a:ext>
            </a:extLst>
          </p:cNvPr>
          <p:cNvSpPr txBox="1"/>
          <p:nvPr/>
        </p:nvSpPr>
        <p:spPr>
          <a:xfrm>
            <a:off x="4854808" y="3100380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FD93794-52FF-E335-63D2-637342AE29B1}"/>
              </a:ext>
            </a:extLst>
          </p:cNvPr>
          <p:cNvSpPr/>
          <p:nvPr/>
        </p:nvSpPr>
        <p:spPr>
          <a:xfrm>
            <a:off x="5600140" y="2948386"/>
            <a:ext cx="828675" cy="577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08C8C29-A9CC-FF37-ACDA-3CE3B305C956}"/>
              </a:ext>
            </a:extLst>
          </p:cNvPr>
          <p:cNvCxnSpPr>
            <a:cxnSpLocks/>
          </p:cNvCxnSpPr>
          <p:nvPr/>
        </p:nvCxnSpPr>
        <p:spPr>
          <a:xfrm>
            <a:off x="0" y="2321615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F173F28-5DCF-D171-CD81-0D48EE91D719}"/>
              </a:ext>
            </a:extLst>
          </p:cNvPr>
          <p:cNvSpPr txBox="1"/>
          <p:nvPr/>
        </p:nvSpPr>
        <p:spPr>
          <a:xfrm>
            <a:off x="329242" y="2427507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Initiate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86B8F4-FC9D-853D-28A7-981EDDF668DB}"/>
              </a:ext>
            </a:extLst>
          </p:cNvPr>
          <p:cNvSpPr txBox="1"/>
          <p:nvPr/>
        </p:nvSpPr>
        <p:spPr>
          <a:xfrm>
            <a:off x="1701437" y="2427507"/>
            <a:ext cx="150137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1</a:t>
            </a:r>
            <a:r>
              <a:rPr kumimoji="1" lang="en-US" altLang="ko-KR" sz="1600" b="1" spc="-40" baseline="30000" dirty="0">
                <a:latin typeface="+mn-ea"/>
              </a:rPr>
              <a:t>st</a:t>
            </a:r>
            <a:r>
              <a:rPr kumimoji="1" lang="en-US" altLang="ko-KR" sz="1600" b="1" spc="-40" dirty="0">
                <a:latin typeface="+mn-ea"/>
              </a:rPr>
              <a:t> propagation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A6C0DC-78E8-EA0F-8CD1-75A8C7177E8E}"/>
              </a:ext>
            </a:extLst>
          </p:cNvPr>
          <p:cNvSpPr txBox="1"/>
          <p:nvPr/>
        </p:nvSpPr>
        <p:spPr>
          <a:xfrm>
            <a:off x="3482611" y="2427507"/>
            <a:ext cx="157516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2</a:t>
            </a:r>
            <a:r>
              <a:rPr kumimoji="1" lang="en-US" altLang="ko-KR" sz="1600" b="1" spc="-40" baseline="30000" dirty="0">
                <a:latin typeface="+mn-ea"/>
              </a:rPr>
              <a:t>nd</a:t>
            </a:r>
            <a:r>
              <a:rPr kumimoji="1" lang="en-US" altLang="ko-KR" sz="1600" b="1" spc="-40" dirty="0">
                <a:latin typeface="+mn-ea"/>
              </a:rPr>
              <a:t> propagation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0C5B0E-CB8E-2DE7-F50F-2831C44A7526}"/>
              </a:ext>
            </a:extLst>
          </p:cNvPr>
          <p:cNvSpPr txBox="1"/>
          <p:nvPr/>
        </p:nvSpPr>
        <p:spPr>
          <a:xfrm>
            <a:off x="5263786" y="2427507"/>
            <a:ext cx="150137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3</a:t>
            </a:r>
            <a:r>
              <a:rPr kumimoji="1" lang="en-US" altLang="ko-KR" sz="1600" b="1" spc="-40" baseline="30000" dirty="0">
                <a:latin typeface="+mn-ea"/>
              </a:rPr>
              <a:t>rd</a:t>
            </a:r>
            <a:r>
              <a:rPr kumimoji="1" lang="en-US" altLang="ko-KR" sz="1600" b="1" spc="-40" dirty="0">
                <a:latin typeface="+mn-ea"/>
              </a:rPr>
              <a:t> propagation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D8B450-D837-1133-0664-BD1F2A475BD5}"/>
              </a:ext>
            </a:extLst>
          </p:cNvPr>
          <p:cNvSpPr txBox="1"/>
          <p:nvPr/>
        </p:nvSpPr>
        <p:spPr>
          <a:xfrm>
            <a:off x="6699050" y="3054212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 … 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038873-0D08-5C64-2AB3-5656060E1723}"/>
              </a:ext>
            </a:extLst>
          </p:cNvPr>
          <p:cNvSpPr txBox="1"/>
          <p:nvPr/>
        </p:nvSpPr>
        <p:spPr>
          <a:xfrm>
            <a:off x="7294609" y="3054212"/>
            <a:ext cx="68342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(1-1)</a:t>
            </a:r>
            <a:endParaRPr kumimoji="1" lang="ko-KR" altLang="en-US" sz="2000" spc="-4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06ABAA-D82F-DF33-3CF6-7C437FE1299C}"/>
              </a:ext>
            </a:extLst>
          </p:cNvPr>
          <p:cNvSpPr txBox="1"/>
          <p:nvPr/>
        </p:nvSpPr>
        <p:spPr>
          <a:xfrm>
            <a:off x="6699050" y="4159387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 … 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3E48850-F8B4-5ABC-C945-A333B30DC868}"/>
              </a:ext>
            </a:extLst>
          </p:cNvPr>
          <p:cNvSpPr txBox="1"/>
          <p:nvPr/>
        </p:nvSpPr>
        <p:spPr>
          <a:xfrm>
            <a:off x="7294609" y="4159387"/>
            <a:ext cx="55585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b="1" spc="-40" dirty="0">
                <a:solidFill>
                  <a:srgbClr val="C00000"/>
                </a:solidFill>
                <a:latin typeface="+mn-ea"/>
              </a:rPr>
              <a:t>(1-2)</a:t>
            </a:r>
            <a:endParaRPr kumimoji="1" lang="ko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DC3649-B161-E258-70B0-C8F45D07F550}"/>
              </a:ext>
            </a:extLst>
          </p:cNvPr>
          <p:cNvSpPr txBox="1"/>
          <p:nvPr/>
        </p:nvSpPr>
        <p:spPr>
          <a:xfrm>
            <a:off x="6699050" y="4898779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 … 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7A883E-4A87-106D-AEA6-F673DA02406E}"/>
              </a:ext>
            </a:extLst>
          </p:cNvPr>
          <p:cNvSpPr txBox="1"/>
          <p:nvPr/>
        </p:nvSpPr>
        <p:spPr>
          <a:xfrm>
            <a:off x="7294609" y="4898779"/>
            <a:ext cx="55585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b="1" spc="-40" dirty="0">
                <a:solidFill>
                  <a:srgbClr val="C00000"/>
                </a:solidFill>
                <a:latin typeface="+mn-ea"/>
              </a:rPr>
              <a:t>(2-1)</a:t>
            </a:r>
            <a:endParaRPr kumimoji="1" lang="ko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95937A-7461-52CF-DDE6-83729903EF56}"/>
              </a:ext>
            </a:extLst>
          </p:cNvPr>
          <p:cNvSpPr txBox="1"/>
          <p:nvPr/>
        </p:nvSpPr>
        <p:spPr>
          <a:xfrm>
            <a:off x="6699050" y="5824900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 … 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D725BB-E3DE-F8A7-5B97-74C92F38ACB6}"/>
              </a:ext>
            </a:extLst>
          </p:cNvPr>
          <p:cNvSpPr txBox="1"/>
          <p:nvPr/>
        </p:nvSpPr>
        <p:spPr>
          <a:xfrm>
            <a:off x="7294609" y="5824900"/>
            <a:ext cx="55585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(2-2)</a:t>
            </a:r>
            <a:endParaRPr kumimoji="1" lang="ko-KR" altLang="en-US" sz="2000" spc="-4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38556AC-277D-3EB6-E911-31C56797175E}"/>
              </a:ext>
            </a:extLst>
          </p:cNvPr>
          <p:cNvSpPr txBox="1"/>
          <p:nvPr/>
        </p:nvSpPr>
        <p:spPr>
          <a:xfrm>
            <a:off x="0" y="-673999"/>
            <a:ext cx="921067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근데 이러한 분석을 계산을 통해서 얻을 수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…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는 있지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(</a:t>
            </a:r>
            <a:r>
              <a:rPr kumimoji="1" lang="ko-KR" altLang="en-US" spc="-40" dirty="0" err="1">
                <a:solidFill>
                  <a:srgbClr val="7030A0"/>
                </a:solidFill>
                <a:latin typeface="+mn-ea"/>
              </a:rPr>
              <a:t>앞단의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direct </a:t>
            </a:r>
            <a:r>
              <a:rPr kumimoji="1" lang="ko-KR" altLang="en-US" spc="-40" dirty="0" err="1">
                <a:solidFill>
                  <a:srgbClr val="7030A0"/>
                </a:solidFill>
                <a:latin typeface="+mn-ea"/>
              </a:rPr>
              <a:t>판단한것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 처럼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)</a:t>
            </a:r>
          </a:p>
          <a:p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근데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, 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지금 무조건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propagation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이 발생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(3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번째까지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, likelihood) / impact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는 동일하다고 가정 </a:t>
            </a:r>
            <a:endParaRPr kumimoji="1" lang="en-US" altLang="ko-KR" spc="-40" dirty="0">
              <a:solidFill>
                <a:srgbClr val="7030A0"/>
              </a:solidFill>
              <a:latin typeface="+mn-ea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B43E9E6-B541-01EA-42C7-E99665801920}"/>
              </a:ext>
            </a:extLst>
          </p:cNvPr>
          <p:cNvGraphicFramePr>
            <a:graphicFrameLocks noGrp="1"/>
          </p:cNvGraphicFramePr>
          <p:nvPr/>
        </p:nvGraphicFramePr>
        <p:xfrm>
          <a:off x="3342714" y="88481"/>
          <a:ext cx="3184784" cy="2164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58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01610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01610">
                  <a:extLst>
                    <a:ext uri="{9D8B030D-6E8A-4147-A177-3AD203B41FA5}">
                      <a16:colId xmlns:a16="http://schemas.microsoft.com/office/drawing/2014/main" val="2334150805"/>
                    </a:ext>
                  </a:extLst>
                </a:gridCol>
                <a:gridCol w="301610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301610">
                  <a:extLst>
                    <a:ext uri="{9D8B030D-6E8A-4147-A177-3AD203B41FA5}">
                      <a16:colId xmlns:a16="http://schemas.microsoft.com/office/drawing/2014/main" val="2304174681"/>
                    </a:ext>
                  </a:extLst>
                </a:gridCol>
                <a:gridCol w="379846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79846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379846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392548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8708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8779" marR="88779" marT="44389" marB="4438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8779" marR="88779" marT="44389" marB="4438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85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85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76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76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76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23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23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C74CA7-4179-39E2-4B1A-87313FEF5E41}"/>
              </a:ext>
            </a:extLst>
          </p:cNvPr>
          <p:cNvSpPr/>
          <p:nvPr/>
        </p:nvSpPr>
        <p:spPr>
          <a:xfrm>
            <a:off x="5600140" y="5623083"/>
            <a:ext cx="828675" cy="810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1D115B-8E48-D68F-0A45-534766D73396}"/>
              </a:ext>
            </a:extLst>
          </p:cNvPr>
          <p:cNvSpPr txBox="1"/>
          <p:nvPr/>
        </p:nvSpPr>
        <p:spPr>
          <a:xfrm>
            <a:off x="4854808" y="5752451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2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1583E-33E7-ED0F-8FE0-B352790DBB0C}"/>
              </a:ext>
            </a:extLst>
          </p:cNvPr>
          <p:cNvSpPr txBox="1"/>
          <p:nvPr/>
        </p:nvSpPr>
        <p:spPr>
          <a:xfrm>
            <a:off x="165044" y="12694"/>
            <a:ext cx="10118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Appendix)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4895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0B58F2-DD08-B80B-5A1B-069FF502A878}"/>
              </a:ext>
            </a:extLst>
          </p:cNvPr>
          <p:cNvSpPr txBox="1"/>
          <p:nvPr/>
        </p:nvSpPr>
        <p:spPr>
          <a:xfrm>
            <a:off x="820517" y="1016944"/>
            <a:ext cx="14584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 index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04C4C3-6AFF-9CB3-E29E-2AED10A1BD33}"/>
                  </a:ext>
                </a:extLst>
              </p:cNvPr>
              <p:cNvSpPr txBox="1"/>
              <p:nvPr/>
            </p:nvSpPr>
            <p:spPr>
              <a:xfrm>
                <a:off x="2927144" y="847232"/>
                <a:ext cx="2685415" cy="613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sz="1400" i="1" spc="-4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ore-KR" sz="1400" b="1" i="1" spc="-4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𝐷𝑃𝑖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1)</m:t>
                          </m:r>
                          <m:r>
                            <m:rPr>
                              <m:nor/>
                            </m:rPr>
                            <a:rPr kumimoji="1" lang="en-US" altLang="ko-Kore-KR" sz="1400" spc="-40" dirty="0">
                              <a:latin typeface="+mn-ea"/>
                            </a:rPr>
                            <m:t>≠ 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𝐷𝑃𝑖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kumimoji="1" lang="en-US" altLang="ko-Kore-KR" sz="1400" spc="-40" dirty="0">
                              <a:latin typeface="+mn-ea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en-US" altLang="ko-Kore-KR" sz="1400" spc="-40" dirty="0" smtClean="0">
                              <a:latin typeface="+mn-e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04C4C3-6AFF-9CB3-E29E-2AED10A1B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144" y="847232"/>
                <a:ext cx="2685415" cy="613309"/>
              </a:xfrm>
              <a:prstGeom prst="rect">
                <a:avLst/>
              </a:prstGeom>
              <a:blipFill>
                <a:blip r:embed="rId3"/>
                <a:stretch>
                  <a:fillRect l="-9390" t="-110000" r="-939" b="-17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E72F528-1017-5938-7540-39B1D564D593}"/>
              </a:ext>
            </a:extLst>
          </p:cNvPr>
          <p:cNvSpPr txBox="1"/>
          <p:nvPr/>
        </p:nvSpPr>
        <p:spPr>
          <a:xfrm>
            <a:off x="1285315" y="4923679"/>
            <a:ext cx="666297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Choose DP combination and path for minimizing conflict 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number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0BA967C-1DCE-3A4B-A5CE-24635669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194339"/>
              </p:ext>
            </p:extLst>
          </p:nvPr>
        </p:nvGraphicFramePr>
        <p:xfrm>
          <a:off x="2078807" y="2049374"/>
          <a:ext cx="4723173" cy="2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32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0357">
                  <a:extLst>
                    <a:ext uri="{9D8B030D-6E8A-4147-A177-3AD203B41FA5}">
                      <a16:colId xmlns:a16="http://schemas.microsoft.com/office/drawing/2014/main" val="834481706"/>
                    </a:ext>
                  </a:extLst>
                </a:gridCol>
                <a:gridCol w="520357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50497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20357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83846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520357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  <a:gridCol w="1153770">
                  <a:extLst>
                    <a:ext uri="{9D8B030D-6E8A-4147-A177-3AD203B41FA5}">
                      <a16:colId xmlns:a16="http://schemas.microsoft.com/office/drawing/2014/main" val="188628338"/>
                    </a:ext>
                  </a:extLst>
                </a:gridCol>
              </a:tblGrid>
              <a:tr h="147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Alter.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Conflict Index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710071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1-1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73677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1-1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2-2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246309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43116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708002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53091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2-2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2119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2910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51CEEA-0216-E69E-E5C3-76F423A2D2C7}"/>
              </a:ext>
            </a:extLst>
          </p:cNvPr>
          <p:cNvSpPr txBox="1"/>
          <p:nvPr/>
        </p:nvSpPr>
        <p:spPr>
          <a:xfrm>
            <a:off x="216568" y="71970"/>
            <a:ext cx="78982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Without impact (severity), count number of DP conflict</a:t>
            </a:r>
            <a:endParaRPr kumimoji="1" lang="ko-Kore-KR" altLang="en-US" sz="2400" b="1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3896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3EB916-470C-0AA4-6023-22DBDAD9E4FD}"/>
              </a:ext>
            </a:extLst>
          </p:cNvPr>
          <p:cNvGraphicFramePr>
            <a:graphicFrameLocks noGrp="1"/>
          </p:cNvGraphicFramePr>
          <p:nvPr/>
        </p:nvGraphicFramePr>
        <p:xfrm>
          <a:off x="992075" y="2811362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F39C4B-0077-874A-3DB5-B16B25152DF4}"/>
              </a:ext>
            </a:extLst>
          </p:cNvPr>
          <p:cNvGraphicFramePr>
            <a:graphicFrameLocks noGrp="1"/>
          </p:cNvGraphicFramePr>
          <p:nvPr/>
        </p:nvGraphicFramePr>
        <p:xfrm>
          <a:off x="4560387" y="2515898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5529803-B165-2E5D-DDC0-4DB9CBD4BC52}"/>
              </a:ext>
            </a:extLst>
          </p:cNvPr>
          <p:cNvGraphicFramePr>
            <a:graphicFrameLocks noGrp="1"/>
          </p:cNvGraphicFramePr>
          <p:nvPr/>
        </p:nvGraphicFramePr>
        <p:xfrm>
          <a:off x="4560387" y="3087580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27" name="왼쪽 중괄호[L] 26">
            <a:extLst>
              <a:ext uri="{FF2B5EF4-FFF2-40B4-BE49-F238E27FC236}">
                <a16:creationId xmlns:a16="http://schemas.microsoft.com/office/drawing/2014/main" id="{2F6A4E87-47E4-8650-EE4D-61A51FD6CDD9}"/>
              </a:ext>
            </a:extLst>
          </p:cNvPr>
          <p:cNvSpPr/>
          <p:nvPr/>
        </p:nvSpPr>
        <p:spPr>
          <a:xfrm rot="10800000">
            <a:off x="4419032" y="4295196"/>
            <a:ext cx="194358" cy="11928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D65274-79C3-FA33-E253-D7A8BF1C9BDB}"/>
              </a:ext>
            </a:extLst>
          </p:cNvPr>
          <p:cNvSpPr txBox="1"/>
          <p:nvPr/>
        </p:nvSpPr>
        <p:spPr>
          <a:xfrm rot="16200000">
            <a:off x="4120423" y="767687"/>
            <a:ext cx="602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N = 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B000C38A-C3A0-75E4-7DA6-3D175692E9A0}"/>
              </a:ext>
            </a:extLst>
          </p:cNvPr>
          <p:cNvSpPr/>
          <p:nvPr/>
        </p:nvSpPr>
        <p:spPr>
          <a:xfrm rot="5400000">
            <a:off x="3749714" y="2836905"/>
            <a:ext cx="1112534" cy="207966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B44124-0571-9C10-1A55-BBA0F99CEEE7}"/>
              </a:ext>
            </a:extLst>
          </p:cNvPr>
          <p:cNvSpPr txBox="1"/>
          <p:nvPr/>
        </p:nvSpPr>
        <p:spPr>
          <a:xfrm>
            <a:off x="7893344" y="2515898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324A21-F95D-9A0F-B3EC-6C293DD5D6E6}"/>
              </a:ext>
            </a:extLst>
          </p:cNvPr>
          <p:cNvSpPr txBox="1"/>
          <p:nvPr/>
        </p:nvSpPr>
        <p:spPr>
          <a:xfrm>
            <a:off x="7893344" y="3125498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(2)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E7B46D-70F9-6683-AE6C-4610855FA17C}"/>
              </a:ext>
            </a:extLst>
          </p:cNvPr>
          <p:cNvSpPr txBox="1"/>
          <p:nvPr/>
        </p:nvSpPr>
        <p:spPr>
          <a:xfrm>
            <a:off x="7353663" y="1277846"/>
            <a:ext cx="8549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{</a:t>
            </a:r>
            <a:r>
              <a:rPr kumimoji="1" lang="en-US" altLang="ko-Kore-KR" spc="-40" dirty="0">
                <a:latin typeface="+mn-ea"/>
              </a:rPr>
              <a:t>A,B,C,D</a:t>
            </a:r>
            <a:r>
              <a:rPr kumimoji="1" lang="en-US" altLang="ko-KR" spc="-40" dirty="0">
                <a:latin typeface="+mn-ea"/>
              </a:rPr>
              <a:t>}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3E433B4F-C5E9-9811-905C-7A701A6B9B01}"/>
              </a:ext>
            </a:extLst>
          </p:cNvPr>
          <p:cNvGraphicFramePr>
            <a:graphicFrameLocks noGrp="1"/>
          </p:cNvGraphicFramePr>
          <p:nvPr/>
        </p:nvGraphicFramePr>
        <p:xfrm>
          <a:off x="1300141" y="4560882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7275B5-52C7-2940-E723-1236761957F1}"/>
              </a:ext>
            </a:extLst>
          </p:cNvPr>
          <p:cNvSpPr txBox="1"/>
          <p:nvPr/>
        </p:nvSpPr>
        <p:spPr>
          <a:xfrm>
            <a:off x="357688" y="5806496"/>
            <a:ext cx="8358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Output </a:t>
            </a:r>
            <a:r>
              <a:rPr kumimoji="1" lang="en-US" altLang="ko-KR" sz="1600" spc="-40" dirty="0">
                <a:latin typeface="+mn-ea"/>
              </a:rPr>
              <a:t>=</a:t>
            </a:r>
            <a:endParaRPr kumimoji="1" lang="ko-Kore-KR" altLang="en-US" sz="1600" spc="-40" dirty="0"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2F4A55E-CD4F-1A1F-0F7E-4A5013D6A2AB}"/>
              </a:ext>
            </a:extLst>
          </p:cNvPr>
          <p:cNvGraphicFramePr>
            <a:graphicFrameLocks noGrp="1"/>
          </p:cNvGraphicFramePr>
          <p:nvPr/>
        </p:nvGraphicFramePr>
        <p:xfrm>
          <a:off x="1300141" y="4954240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cxnSp>
        <p:nvCxnSpPr>
          <p:cNvPr id="15" name="직선 연결선 58">
            <a:extLst>
              <a:ext uri="{FF2B5EF4-FFF2-40B4-BE49-F238E27FC236}">
                <a16:creationId xmlns:a16="http://schemas.microsoft.com/office/drawing/2014/main" id="{EE545126-C02D-4E07-9DB0-A622EF412C0B}"/>
              </a:ext>
            </a:extLst>
          </p:cNvPr>
          <p:cNvCxnSpPr>
            <a:cxnSpLocks/>
          </p:cNvCxnSpPr>
          <p:nvPr/>
        </p:nvCxnSpPr>
        <p:spPr>
          <a:xfrm>
            <a:off x="0" y="3553648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E11DA50-6B14-BE44-0F66-DD25524EFA2B}"/>
              </a:ext>
            </a:extLst>
          </p:cNvPr>
          <p:cNvGraphicFramePr>
            <a:graphicFrameLocks noGrp="1"/>
          </p:cNvGraphicFramePr>
          <p:nvPr/>
        </p:nvGraphicFramePr>
        <p:xfrm>
          <a:off x="1300141" y="4157511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4C48202-57BB-7E79-D54E-94BC25474C14}"/>
              </a:ext>
            </a:extLst>
          </p:cNvPr>
          <p:cNvSpPr txBox="1"/>
          <p:nvPr/>
        </p:nvSpPr>
        <p:spPr>
          <a:xfrm>
            <a:off x="541713" y="4155010"/>
            <a:ext cx="6630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 </a:t>
            </a:r>
            <a:r>
              <a:rPr kumimoji="1" lang="en-US" altLang="ko-KR" sz="1600" spc="-40" dirty="0">
                <a:latin typeface="+mn-ea"/>
              </a:rPr>
              <a:t>Direct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0FE963-6EF3-6023-B67E-8A67FB262D89}"/>
              </a:ext>
            </a:extLst>
          </p:cNvPr>
          <p:cNvSpPr txBox="1"/>
          <p:nvPr/>
        </p:nvSpPr>
        <p:spPr>
          <a:xfrm>
            <a:off x="542183" y="4530396"/>
            <a:ext cx="4776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- 1</a:t>
            </a:r>
            <a:r>
              <a:rPr kumimoji="1" lang="en-US" altLang="ko-Kore-KR" spc="-40" baseline="30000" dirty="0">
                <a:latin typeface="+mn-ea"/>
              </a:rPr>
              <a:t>st</a:t>
            </a:r>
            <a:r>
              <a:rPr kumimoji="1" lang="en-US" altLang="ko-Kore-KR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35609-CF70-5FBB-B0AC-8F0891B36FDC}"/>
              </a:ext>
            </a:extLst>
          </p:cNvPr>
          <p:cNvSpPr txBox="1"/>
          <p:nvPr/>
        </p:nvSpPr>
        <p:spPr>
          <a:xfrm>
            <a:off x="541713" y="4944283"/>
            <a:ext cx="5401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- 2</a:t>
            </a:r>
            <a:r>
              <a:rPr kumimoji="1" lang="en-US" altLang="ko-Kore-KR" spc="-40" baseline="30000" dirty="0">
                <a:latin typeface="+mn-ea"/>
              </a:rPr>
              <a:t>nd</a:t>
            </a:r>
            <a:r>
              <a:rPr kumimoji="1" lang="en-US" altLang="ko-Kore-KR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20" name="직선 연결선 58">
            <a:extLst>
              <a:ext uri="{FF2B5EF4-FFF2-40B4-BE49-F238E27FC236}">
                <a16:creationId xmlns:a16="http://schemas.microsoft.com/office/drawing/2014/main" id="{DAED73AE-55D9-803D-9D1A-550224C56ABD}"/>
              </a:ext>
            </a:extLst>
          </p:cNvPr>
          <p:cNvCxnSpPr>
            <a:cxnSpLocks/>
          </p:cNvCxnSpPr>
          <p:nvPr/>
        </p:nvCxnSpPr>
        <p:spPr>
          <a:xfrm>
            <a:off x="11201" y="5684143"/>
            <a:ext cx="445505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178A9CA-126B-9C78-C168-440547684775}"/>
              </a:ext>
            </a:extLst>
          </p:cNvPr>
          <p:cNvGraphicFramePr>
            <a:graphicFrameLocks noGrp="1"/>
          </p:cNvGraphicFramePr>
          <p:nvPr/>
        </p:nvGraphicFramePr>
        <p:xfrm>
          <a:off x="1300141" y="5787793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F672420-A8C6-3939-DC02-15C98285AF72}"/>
              </a:ext>
            </a:extLst>
          </p:cNvPr>
          <p:cNvSpPr txBox="1"/>
          <p:nvPr/>
        </p:nvSpPr>
        <p:spPr>
          <a:xfrm rot="5400000">
            <a:off x="4348281" y="4678984"/>
            <a:ext cx="44749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path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0" name="왼쪽 중괄호[L] 29">
            <a:extLst>
              <a:ext uri="{FF2B5EF4-FFF2-40B4-BE49-F238E27FC236}">
                <a16:creationId xmlns:a16="http://schemas.microsoft.com/office/drawing/2014/main" id="{75E5399D-8BF7-96D1-E2B1-5E38A37DA6F5}"/>
              </a:ext>
            </a:extLst>
          </p:cNvPr>
          <p:cNvSpPr/>
          <p:nvPr/>
        </p:nvSpPr>
        <p:spPr>
          <a:xfrm>
            <a:off x="4470480" y="490631"/>
            <a:ext cx="233890" cy="1598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왼쪽 중괄호[L] 30">
            <a:extLst>
              <a:ext uri="{FF2B5EF4-FFF2-40B4-BE49-F238E27FC236}">
                <a16:creationId xmlns:a16="http://schemas.microsoft.com/office/drawing/2014/main" id="{68502E53-5C41-B859-EE7A-BED90443A85E}"/>
              </a:ext>
            </a:extLst>
          </p:cNvPr>
          <p:cNvSpPr/>
          <p:nvPr/>
        </p:nvSpPr>
        <p:spPr>
          <a:xfrm rot="10800000">
            <a:off x="8755089" y="4228199"/>
            <a:ext cx="233890" cy="125985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4BE391FC-64F5-66BC-1C78-48B2805384DC}"/>
              </a:ext>
            </a:extLst>
          </p:cNvPr>
          <p:cNvGraphicFramePr>
            <a:graphicFrameLocks noGrp="1"/>
          </p:cNvGraphicFramePr>
          <p:nvPr/>
        </p:nvGraphicFramePr>
        <p:xfrm>
          <a:off x="5636198" y="4560882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A3451A9-3B12-8E4A-4259-A8BE3FDEB1C3}"/>
              </a:ext>
            </a:extLst>
          </p:cNvPr>
          <p:cNvGraphicFramePr>
            <a:graphicFrameLocks noGrp="1"/>
          </p:cNvGraphicFramePr>
          <p:nvPr/>
        </p:nvGraphicFramePr>
        <p:xfrm>
          <a:off x="5636198" y="4954240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A1859BF-3624-7B67-7731-EC8AC56218C1}"/>
              </a:ext>
            </a:extLst>
          </p:cNvPr>
          <p:cNvGraphicFramePr>
            <a:graphicFrameLocks noGrp="1"/>
          </p:cNvGraphicFramePr>
          <p:nvPr/>
        </p:nvGraphicFramePr>
        <p:xfrm>
          <a:off x="5636198" y="4157511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CC34CC7-C979-443A-0EC3-83FE4561D7ED}"/>
              </a:ext>
            </a:extLst>
          </p:cNvPr>
          <p:cNvSpPr txBox="1"/>
          <p:nvPr/>
        </p:nvSpPr>
        <p:spPr>
          <a:xfrm>
            <a:off x="4877770" y="4155010"/>
            <a:ext cx="6630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 </a:t>
            </a:r>
            <a:r>
              <a:rPr kumimoji="1" lang="en-US" altLang="ko-KR" sz="1600" spc="-40" dirty="0">
                <a:latin typeface="+mn-ea"/>
              </a:rPr>
              <a:t>Direct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91FD31-D015-DCE1-E16D-0326533A2BD1}"/>
              </a:ext>
            </a:extLst>
          </p:cNvPr>
          <p:cNvSpPr txBox="1"/>
          <p:nvPr/>
        </p:nvSpPr>
        <p:spPr>
          <a:xfrm>
            <a:off x="4878240" y="4530396"/>
            <a:ext cx="4776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- 1</a:t>
            </a:r>
            <a:r>
              <a:rPr kumimoji="1" lang="en-US" altLang="ko-Kore-KR" spc="-40" baseline="30000" dirty="0">
                <a:latin typeface="+mn-ea"/>
              </a:rPr>
              <a:t>st</a:t>
            </a:r>
            <a:r>
              <a:rPr kumimoji="1" lang="en-US" altLang="ko-Kore-KR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401C44-4629-D0D0-55B0-F5C2AC130820}"/>
              </a:ext>
            </a:extLst>
          </p:cNvPr>
          <p:cNvSpPr txBox="1"/>
          <p:nvPr/>
        </p:nvSpPr>
        <p:spPr>
          <a:xfrm>
            <a:off x="4877770" y="4944283"/>
            <a:ext cx="5401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- 2</a:t>
            </a:r>
            <a:r>
              <a:rPr kumimoji="1" lang="en-US" altLang="ko-Kore-KR" spc="-40" baseline="30000" dirty="0">
                <a:latin typeface="+mn-ea"/>
              </a:rPr>
              <a:t>nd</a:t>
            </a:r>
            <a:r>
              <a:rPr kumimoji="1" lang="en-US" altLang="ko-Kore-KR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A149FDC-99AF-183E-BDE5-B8EF141B61D0}"/>
              </a:ext>
            </a:extLst>
          </p:cNvPr>
          <p:cNvGraphicFramePr>
            <a:graphicFrameLocks noGrp="1"/>
          </p:cNvGraphicFramePr>
          <p:nvPr/>
        </p:nvGraphicFramePr>
        <p:xfrm>
          <a:off x="5636198" y="5787793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5461C4D9-9808-C789-98C9-BB0D9F0BA2BC}"/>
              </a:ext>
            </a:extLst>
          </p:cNvPr>
          <p:cNvSpPr txBox="1"/>
          <p:nvPr/>
        </p:nvSpPr>
        <p:spPr>
          <a:xfrm rot="5400000">
            <a:off x="8684338" y="4663079"/>
            <a:ext cx="44749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path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52" name="직선 연결선 58">
            <a:extLst>
              <a:ext uri="{FF2B5EF4-FFF2-40B4-BE49-F238E27FC236}">
                <a16:creationId xmlns:a16="http://schemas.microsoft.com/office/drawing/2014/main" id="{AD838255-EC7B-03E7-CCFF-AD20696634A0}"/>
              </a:ext>
            </a:extLst>
          </p:cNvPr>
          <p:cNvCxnSpPr>
            <a:cxnSpLocks/>
          </p:cNvCxnSpPr>
          <p:nvPr/>
        </p:nvCxnSpPr>
        <p:spPr>
          <a:xfrm>
            <a:off x="4698705" y="5684143"/>
            <a:ext cx="445505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18276D-8EB2-6062-DACB-0F2951133B5D}"/>
              </a:ext>
            </a:extLst>
          </p:cNvPr>
          <p:cNvSpPr txBox="1"/>
          <p:nvPr/>
        </p:nvSpPr>
        <p:spPr>
          <a:xfrm>
            <a:off x="4698682" y="5806496"/>
            <a:ext cx="8358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Output </a:t>
            </a:r>
            <a:r>
              <a:rPr kumimoji="1" lang="en-US" altLang="ko-KR" sz="1600" spc="-40" dirty="0">
                <a:latin typeface="+mn-ea"/>
              </a:rPr>
              <a:t>=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5" name="왼쪽 중괄호[L] 54">
            <a:extLst>
              <a:ext uri="{FF2B5EF4-FFF2-40B4-BE49-F238E27FC236}">
                <a16:creationId xmlns:a16="http://schemas.microsoft.com/office/drawing/2014/main" id="{79092A9C-7DB5-AED6-26E2-6A2CFA404D63}"/>
              </a:ext>
            </a:extLst>
          </p:cNvPr>
          <p:cNvSpPr/>
          <p:nvPr/>
        </p:nvSpPr>
        <p:spPr>
          <a:xfrm rot="16200000">
            <a:off x="5296069" y="4166360"/>
            <a:ext cx="276999" cy="44550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6995F2-E740-7CA4-0586-961ED2BF0B1C}"/>
              </a:ext>
            </a:extLst>
          </p:cNvPr>
          <p:cNvSpPr txBox="1"/>
          <p:nvPr/>
        </p:nvSpPr>
        <p:spPr>
          <a:xfrm>
            <a:off x="4142186" y="6243877"/>
            <a:ext cx="277319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dirty="0"/>
              <a:t>How to compare conflict degree?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5840D-2ED7-F68C-FF9E-3F521D9C7A25}"/>
              </a:ext>
            </a:extLst>
          </p:cNvPr>
          <p:cNvSpPr txBox="1"/>
          <p:nvPr/>
        </p:nvSpPr>
        <p:spPr>
          <a:xfrm>
            <a:off x="216568" y="71970"/>
            <a:ext cx="63709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With impact and direction (conflict</a:t>
            </a:r>
            <a:r>
              <a:rPr kumimoji="1" lang="ko-KR" altLang="en-US" b="1" spc="-40" dirty="0">
                <a:latin typeface="+mn-ea"/>
              </a:rPr>
              <a:t>이 발생하더라도</a:t>
            </a:r>
            <a:r>
              <a:rPr kumimoji="1" lang="en-US" altLang="ko-KR" b="1" spc="-40" dirty="0">
                <a:latin typeface="+mn-ea"/>
              </a:rPr>
              <a:t>,</a:t>
            </a:r>
            <a:r>
              <a:rPr kumimoji="1" lang="ko-KR" altLang="en-US" b="1" spc="-40" dirty="0">
                <a:latin typeface="+mn-ea"/>
              </a:rPr>
              <a:t> </a:t>
            </a:r>
            <a:r>
              <a:rPr kumimoji="1" lang="en-US" altLang="ko-KR" b="1" spc="-40" dirty="0">
                <a:latin typeface="+mn-ea"/>
              </a:rPr>
              <a:t>severity)</a:t>
            </a:r>
            <a:endParaRPr kumimoji="1" lang="ko-Kore-KR" altLang="en-US" b="1" spc="-40" dirty="0">
              <a:latin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93075B6-BB46-271A-1B80-7E5306ACDAC2}"/>
              </a:ext>
            </a:extLst>
          </p:cNvPr>
          <p:cNvGraphicFramePr>
            <a:graphicFrameLocks noGrp="1"/>
          </p:cNvGraphicFramePr>
          <p:nvPr/>
        </p:nvGraphicFramePr>
        <p:xfrm>
          <a:off x="1067373" y="555163"/>
          <a:ext cx="2766105" cy="2255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256886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10464">
                  <a:extLst>
                    <a:ext uri="{9D8B030D-6E8A-4147-A177-3AD203B41FA5}">
                      <a16:colId xmlns:a16="http://schemas.microsoft.com/office/drawing/2014/main" val="2334150805"/>
                    </a:ext>
                  </a:extLst>
                </a:gridCol>
                <a:gridCol w="256886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56886">
                  <a:extLst>
                    <a:ext uri="{9D8B030D-6E8A-4147-A177-3AD203B41FA5}">
                      <a16:colId xmlns:a16="http://schemas.microsoft.com/office/drawing/2014/main" val="2304174681"/>
                    </a:ext>
                  </a:extLst>
                </a:gridCol>
                <a:gridCol w="323520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23520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323520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334339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3948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104625" marR="104625" marT="52313" marB="52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104625" marR="104625" marT="52313" marB="52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4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4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99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99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-0.7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5A46B685-1559-4860-D623-E016A6407D39}"/>
              </a:ext>
            </a:extLst>
          </p:cNvPr>
          <p:cNvGraphicFramePr>
            <a:graphicFrameLocks noGrp="1"/>
          </p:cNvGraphicFramePr>
          <p:nvPr/>
        </p:nvGraphicFramePr>
        <p:xfrm>
          <a:off x="1300141" y="5295434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3FC76802-7A21-1DCB-16D3-0814233C829E}"/>
              </a:ext>
            </a:extLst>
          </p:cNvPr>
          <p:cNvSpPr txBox="1"/>
          <p:nvPr/>
        </p:nvSpPr>
        <p:spPr>
          <a:xfrm>
            <a:off x="541713" y="5285477"/>
            <a:ext cx="4260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- 3</a:t>
            </a:r>
            <a:r>
              <a:rPr kumimoji="1" lang="en-US" altLang="ko-Kore-KR" spc="-40" baseline="30000" dirty="0">
                <a:latin typeface="+mn-ea"/>
              </a:rPr>
              <a:t>rd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1DED5DD0-1FF2-7661-DEE4-37F63AAD3B62}"/>
              </a:ext>
            </a:extLst>
          </p:cNvPr>
          <p:cNvGraphicFramePr>
            <a:graphicFrameLocks noGrp="1"/>
          </p:cNvGraphicFramePr>
          <p:nvPr/>
        </p:nvGraphicFramePr>
        <p:xfrm>
          <a:off x="5636198" y="5295434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2D458DB6-3773-AFF6-319E-06F64E5ADD2F}"/>
              </a:ext>
            </a:extLst>
          </p:cNvPr>
          <p:cNvSpPr txBox="1"/>
          <p:nvPr/>
        </p:nvSpPr>
        <p:spPr>
          <a:xfrm>
            <a:off x="4877770" y="5285477"/>
            <a:ext cx="5027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- 3</a:t>
            </a:r>
            <a:r>
              <a:rPr kumimoji="1" lang="en-US" altLang="ko-Kore-KR" spc="-40" baseline="30000" dirty="0">
                <a:latin typeface="+mn-ea"/>
              </a:rPr>
              <a:t>rd</a:t>
            </a:r>
            <a:r>
              <a:rPr kumimoji="1" lang="en-US" altLang="ko-Kore-KR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EA36B4-DC66-DADE-A419-E7EA15574FB5}"/>
              </a:ext>
            </a:extLst>
          </p:cNvPr>
          <p:cNvSpPr txBox="1"/>
          <p:nvPr/>
        </p:nvSpPr>
        <p:spPr>
          <a:xfrm>
            <a:off x="165662" y="3637739"/>
            <a:ext cx="5033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latin typeface="+mn-ea"/>
              </a:rPr>
              <a:t>(1-1)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933829-654F-EE59-1A8B-AAEA8E134930}"/>
              </a:ext>
            </a:extLst>
          </p:cNvPr>
          <p:cNvSpPr txBox="1"/>
          <p:nvPr/>
        </p:nvSpPr>
        <p:spPr>
          <a:xfrm>
            <a:off x="4756913" y="3637739"/>
            <a:ext cx="5033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latin typeface="+mn-ea"/>
              </a:rPr>
              <a:t>(2-1)</a:t>
            </a:r>
            <a:endParaRPr kumimoji="1" lang="ko-Kore-KR" altLang="en-US" b="1" spc="-40" dirty="0">
              <a:latin typeface="+mn-ea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C05C1AD1-70AD-6B0C-1A4D-8DD28FABD887}"/>
              </a:ext>
            </a:extLst>
          </p:cNvPr>
          <p:cNvGraphicFramePr>
            <a:graphicFrameLocks noGrp="1"/>
          </p:cNvGraphicFramePr>
          <p:nvPr/>
        </p:nvGraphicFramePr>
        <p:xfrm>
          <a:off x="4809426" y="499213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C6BFD884-A337-21CA-9864-D9E93DC82DA4}"/>
              </a:ext>
            </a:extLst>
          </p:cNvPr>
          <p:cNvGraphicFramePr>
            <a:graphicFrameLocks noGrp="1"/>
          </p:cNvGraphicFramePr>
          <p:nvPr/>
        </p:nvGraphicFramePr>
        <p:xfrm>
          <a:off x="4858385" y="559393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502B9EC-06A1-4F74-3A7E-32D8BB0F5867}"/>
              </a:ext>
            </a:extLst>
          </p:cNvPr>
          <p:cNvGraphicFramePr>
            <a:graphicFrameLocks noGrp="1"/>
          </p:cNvGraphicFramePr>
          <p:nvPr/>
        </p:nvGraphicFramePr>
        <p:xfrm>
          <a:off x="4907344" y="610375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90FE3A13-ECDE-C197-DB5F-CE6347CB3C13}"/>
              </a:ext>
            </a:extLst>
          </p:cNvPr>
          <p:cNvGraphicFramePr>
            <a:graphicFrameLocks noGrp="1"/>
          </p:cNvGraphicFramePr>
          <p:nvPr/>
        </p:nvGraphicFramePr>
        <p:xfrm>
          <a:off x="4956302" y="652420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F0D821F-B334-1526-F6F0-70AACD7F485F}"/>
                  </a:ext>
                </a:extLst>
              </p:cNvPr>
              <p:cNvSpPr txBox="1"/>
              <p:nvPr/>
            </p:nvSpPr>
            <p:spPr>
              <a:xfrm>
                <a:off x="754752" y="3606633"/>
                <a:ext cx="2187531" cy="38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" altLang="ko-Kore-KR" sz="1800" i="1" spc="-4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𝐶𝐿</m:t>
                        </m:r>
                        <m:r>
                          <a:rPr kumimoji="1" lang="en-US" altLang="ko-Kore-KR" sz="1800" b="0" i="1" spc="-40" baseline="-2500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nary>
                    <m:r>
                      <a:rPr kumimoji="1" lang="en-US" altLang="ko-Kore-KR" i="1" spc="-40" dirty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kumimoji="1" lang="en-US" altLang="ko-Kore-KR" i="1" spc="-4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i="1" spc="-40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ko-Kore-KR" b="0" i="1" spc="-40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ko-Kore-KR" b="0" i="1" spc="-40" baseline="-25000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b="0" i="1" spc="-40" baseline="30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ko-Kore-KR" b="0" i="1" spc="-40" baseline="3000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ore-KR" baseline="30000" dirty="0"/>
                  <a:t> </a:t>
                </a:r>
                <a:endParaRPr lang="ko-Kore-KR" altLang="en-US" baseline="30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F0D821F-B334-1526-F6F0-70AACD7F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2" y="3606633"/>
                <a:ext cx="2187531" cy="384464"/>
              </a:xfrm>
              <a:prstGeom prst="rect">
                <a:avLst/>
              </a:prstGeom>
              <a:blipFill>
                <a:blip r:embed="rId3"/>
                <a:stretch>
                  <a:fillRect l="-14451" t="-106452" b="-16129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C0F7501-0FD8-D86D-D1F2-18B27DB615E6}"/>
                  </a:ext>
                </a:extLst>
              </p:cNvPr>
              <p:cNvSpPr txBox="1"/>
              <p:nvPr/>
            </p:nvSpPr>
            <p:spPr>
              <a:xfrm>
                <a:off x="5576134" y="3606633"/>
                <a:ext cx="2187531" cy="38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" altLang="ko-Kore-KR" sz="1800" i="1" spc="-4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𝐶𝐿</m:t>
                        </m:r>
                        <m:r>
                          <a:rPr kumimoji="1" lang="en-US" altLang="ko-Kore-KR" sz="1800" b="0" i="1" spc="-40" baseline="-25000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</m:nary>
                    <m:r>
                      <a:rPr kumimoji="1" lang="en-US" altLang="ko-Kore-KR" i="1" spc="-40" dirty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kumimoji="1" lang="en-US" altLang="ko-Kore-KR" i="1" spc="-4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i="1" spc="-40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ko-Kore-KR" b="0" i="1" spc="-40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ko-Kore-KR" b="0" i="1" spc="-40" baseline="-25000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b="0" i="1" spc="-40" baseline="30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ko-Kore-KR" b="0" i="1" spc="-40" baseline="3000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ore-KR" baseline="30000" dirty="0"/>
                  <a:t> </a:t>
                </a:r>
                <a:endParaRPr lang="ko-Kore-KR" altLang="en-US" baseline="30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C0F7501-0FD8-D86D-D1F2-18B27DB6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134" y="3606633"/>
                <a:ext cx="2187531" cy="384464"/>
              </a:xfrm>
              <a:prstGeom prst="rect">
                <a:avLst/>
              </a:prstGeom>
              <a:blipFill>
                <a:blip r:embed="rId4"/>
                <a:stretch>
                  <a:fillRect l="-14451" t="-106452" b="-16129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735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8A68E5-11A3-B7E9-8AF0-9C7539BD42C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256615" y="6625848"/>
            <a:ext cx="2057400" cy="232152"/>
          </a:xfrm>
          <a:prstGeom prst="rect">
            <a:avLst/>
          </a:prstGeom>
        </p:spPr>
        <p:txBody>
          <a:bodyPr/>
          <a:lstStyle/>
          <a:p>
            <a:fld id="{53F8A0ED-9F90-4AAD-B365-1A0EB382082E}" type="datetime1">
              <a:rPr lang="ko-KR" altLang="en-US" smtClean="0"/>
              <a:t>2023. 4. 21.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A0A2C4-41AB-AEA8-A94C-C8F42BDDAE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/>
          <a:lstStyle/>
          <a:p>
            <a:fld id="{528F71E4-6861-4081-93F7-1CE13C0AE97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66E5BA-AD16-A24A-0642-31EAC781E152}"/>
              </a:ext>
            </a:extLst>
          </p:cNvPr>
          <p:cNvSpPr txBox="1"/>
          <p:nvPr/>
        </p:nvSpPr>
        <p:spPr>
          <a:xfrm>
            <a:off x="493081" y="1286976"/>
            <a:ext cx="117724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If |A| ≥ |B| </a:t>
            </a:r>
          </a:p>
          <a:p>
            <a:pPr algn="l"/>
            <a:endParaRPr kumimoji="1" lang="en-US" altLang="ko-Kore-KR" b="1" spc="-40" dirty="0">
              <a:latin typeface="+mn-ea"/>
            </a:endParaRPr>
          </a:p>
          <a:p>
            <a:pPr algn="l"/>
            <a:endParaRPr kumimoji="1" lang="en-US" altLang="ko-Kore-KR" b="1" spc="-40" dirty="0">
              <a:latin typeface="+mn-ea"/>
            </a:endParaRPr>
          </a:p>
          <a:p>
            <a:r>
              <a:rPr kumimoji="1" lang="en-US" altLang="ko-Kore-KR" b="1" spc="-40" dirty="0">
                <a:latin typeface="+mn-ea"/>
              </a:rPr>
              <a:t>If |B| ≥ |A| 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B58F2-DD08-B80B-5A1B-069FF502A878}"/>
              </a:ext>
            </a:extLst>
          </p:cNvPr>
          <p:cNvSpPr txBox="1"/>
          <p:nvPr/>
        </p:nvSpPr>
        <p:spPr>
          <a:xfrm>
            <a:off x="4007327" y="184206"/>
            <a:ext cx="15965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 impact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04C4C3-6AFF-9CB3-E29E-2AED10A1BD33}"/>
                  </a:ext>
                </a:extLst>
              </p:cNvPr>
              <p:cNvSpPr txBox="1"/>
              <p:nvPr/>
            </p:nvSpPr>
            <p:spPr>
              <a:xfrm>
                <a:off x="2506931" y="1125026"/>
                <a:ext cx="4401718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04C4C3-6AFF-9CB3-E29E-2AED10A1B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931" y="1125026"/>
                <a:ext cx="4401718" cy="525785"/>
              </a:xfrm>
              <a:prstGeom prst="rect">
                <a:avLst/>
              </a:prstGeom>
              <a:blipFill>
                <a:blip r:embed="rId3"/>
                <a:stretch>
                  <a:fillRect l="-576" t="-4651" r="-576" b="-1162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EE536E-77A5-6DC4-6714-F23E2DF45692}"/>
                  </a:ext>
                </a:extLst>
              </p:cNvPr>
              <p:cNvSpPr txBox="1"/>
              <p:nvPr/>
            </p:nvSpPr>
            <p:spPr>
              <a:xfrm>
                <a:off x="2506931" y="1992414"/>
                <a:ext cx="4355551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=1+ 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EE536E-77A5-6DC4-6714-F23E2DF4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931" y="1992414"/>
                <a:ext cx="4355551" cy="525785"/>
              </a:xfrm>
              <a:prstGeom prst="rect">
                <a:avLst/>
              </a:prstGeom>
              <a:blipFill>
                <a:blip r:embed="rId4"/>
                <a:stretch>
                  <a:fillRect l="-581" t="-4651" r="-291" b="-139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3C5D0CAD-E02F-936D-9429-998BD153D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210244"/>
              </p:ext>
            </p:extLst>
          </p:nvPr>
        </p:nvGraphicFramePr>
        <p:xfrm>
          <a:off x="2189339" y="2845696"/>
          <a:ext cx="4740639" cy="2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32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0358">
                  <a:extLst>
                    <a:ext uri="{9D8B030D-6E8A-4147-A177-3AD203B41FA5}">
                      <a16:colId xmlns:a16="http://schemas.microsoft.com/office/drawing/2014/main" val="834481706"/>
                    </a:ext>
                  </a:extLst>
                </a:gridCol>
                <a:gridCol w="520358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50497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20358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501308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52035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  <a:gridCol w="1153770">
                  <a:extLst>
                    <a:ext uri="{9D8B030D-6E8A-4147-A177-3AD203B41FA5}">
                      <a16:colId xmlns:a16="http://schemas.microsoft.com/office/drawing/2014/main" val="188628338"/>
                    </a:ext>
                  </a:extLst>
                </a:gridCol>
              </a:tblGrid>
              <a:tr h="147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Alter.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Conflict Index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710071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1-1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4.99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73677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1-1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2-2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5.61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246309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-0.08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-0.18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43116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708002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53091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2-2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0.62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2119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-0.08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-0.18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2910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72F528-1017-5938-7540-39B1D564D593}"/>
              </a:ext>
            </a:extLst>
          </p:cNvPr>
          <p:cNvSpPr txBox="1"/>
          <p:nvPr/>
        </p:nvSpPr>
        <p:spPr>
          <a:xfrm>
            <a:off x="1669795" y="5899137"/>
            <a:ext cx="58044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Choose DP combination and path for minimizing conflict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34F0D-723C-679B-CE56-B3F02DE25CC1}"/>
              </a:ext>
            </a:extLst>
          </p:cNvPr>
          <p:cNvSpPr txBox="1"/>
          <p:nvPr/>
        </p:nvSpPr>
        <p:spPr>
          <a:xfrm>
            <a:off x="480735" y="704162"/>
            <a:ext cx="13439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If A or B = 0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F21CEC-9D17-0293-4684-6B5F9E7A0229}"/>
                  </a:ext>
                </a:extLst>
              </p:cNvPr>
              <p:cNvSpPr txBox="1"/>
              <p:nvPr/>
            </p:nvSpPr>
            <p:spPr>
              <a:xfrm>
                <a:off x="2506931" y="713567"/>
                <a:ext cx="719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F21CEC-9D17-0293-4684-6B5F9E7A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931" y="713567"/>
                <a:ext cx="719043" cy="276999"/>
              </a:xfrm>
              <a:prstGeom prst="rect">
                <a:avLst/>
              </a:prstGeom>
              <a:blipFill>
                <a:blip r:embed="rId5"/>
                <a:stretch>
                  <a:fillRect l="-5263" r="-5263" b="-136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930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8A68E5-11A3-B7E9-8AF0-9C7539BD42C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256615" y="6625848"/>
            <a:ext cx="2057400" cy="232152"/>
          </a:xfrm>
          <a:prstGeom prst="rect">
            <a:avLst/>
          </a:prstGeom>
        </p:spPr>
        <p:txBody>
          <a:bodyPr/>
          <a:lstStyle/>
          <a:p>
            <a:fld id="{53F8A0ED-9F90-4AAD-B365-1A0EB382082E}" type="datetime1">
              <a:rPr lang="ko-KR" altLang="en-US" smtClean="0"/>
              <a:t>2023. 4. 21.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A0A2C4-41AB-AEA8-A94C-C8F42BDDAE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/>
          <a:lstStyle/>
          <a:p>
            <a:fld id="{528F71E4-6861-4081-93F7-1CE13C0AE97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5A9CD-BEB0-E48F-9CE5-216A7F6CD0F1}"/>
              </a:ext>
            </a:extLst>
          </p:cNvPr>
          <p:cNvSpPr txBox="1"/>
          <p:nvPr/>
        </p:nvSpPr>
        <p:spPr>
          <a:xfrm>
            <a:off x="2671853" y="1432573"/>
            <a:ext cx="15112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두</a:t>
            </a:r>
            <a:r>
              <a:rPr kumimoji="1" lang="ko-KR" altLang="en-US" sz="1600" spc="-40" dirty="0">
                <a:latin typeface="+mn-ea"/>
              </a:rPr>
              <a:t> 부호의 차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b="1" spc="-40" dirty="0">
                <a:latin typeface="+mn-ea"/>
              </a:rPr>
              <a:t>클 수록 </a:t>
            </a:r>
            <a:r>
              <a:rPr kumimoji="1" lang="en-US" altLang="ko-KR" sz="1600" b="1" spc="-40" dirty="0">
                <a:latin typeface="+mn-ea"/>
              </a:rPr>
              <a:t>Conflict</a:t>
            </a:r>
            <a:r>
              <a:rPr kumimoji="1" lang="ko-KR" altLang="en-US" sz="1600" b="1" spc="-40" dirty="0">
                <a:latin typeface="+mn-ea"/>
              </a:rPr>
              <a:t> 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5E5A9-A2A5-2BD1-1FF3-FC2A52F6C0DA}"/>
              </a:ext>
            </a:extLst>
          </p:cNvPr>
          <p:cNvSpPr txBox="1"/>
          <p:nvPr/>
        </p:nvSpPr>
        <p:spPr>
          <a:xfrm>
            <a:off x="6790399" y="1432572"/>
            <a:ext cx="22015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두</a:t>
            </a:r>
            <a:r>
              <a:rPr kumimoji="1" lang="ko-KR" altLang="en-US" sz="1600" spc="-40" dirty="0">
                <a:latin typeface="+mn-ea"/>
              </a:rPr>
              <a:t> 부호의 절대값 편차가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ko-KR" altLang="en-US" sz="1600" b="1" spc="-40" dirty="0">
                <a:latin typeface="+mn-ea"/>
              </a:rPr>
              <a:t>적을수록 </a:t>
            </a:r>
            <a:r>
              <a:rPr kumimoji="1" lang="en-US" altLang="ko-KR" sz="1600" b="1" spc="-40" dirty="0">
                <a:latin typeface="+mn-ea"/>
              </a:rPr>
              <a:t>Conflict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F71E6-3261-4A5C-BC4B-4CCF0C16AD3E}"/>
              </a:ext>
            </a:extLst>
          </p:cNvPr>
          <p:cNvSpPr txBox="1"/>
          <p:nvPr/>
        </p:nvSpPr>
        <p:spPr>
          <a:xfrm>
            <a:off x="2671854" y="3615922"/>
            <a:ext cx="174624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양수</a:t>
            </a:r>
            <a:r>
              <a:rPr kumimoji="1" lang="ko-KR" altLang="en-US" sz="1600" spc="-40" dirty="0">
                <a:latin typeface="+mn-ea"/>
              </a:rPr>
              <a:t> 값이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b="1" spc="-40" dirty="0">
                <a:latin typeface="+mn-ea"/>
              </a:rPr>
              <a:t>낮을수록 </a:t>
            </a:r>
            <a:r>
              <a:rPr kumimoji="1" lang="en-US" altLang="ko-KR" sz="1600" b="1" spc="-40" dirty="0">
                <a:latin typeface="+mn-ea"/>
              </a:rPr>
              <a:t>conflict </a:t>
            </a:r>
            <a:r>
              <a:rPr kumimoji="1" lang="ko-KR" altLang="en-US" sz="1600" b="1" spc="-40" dirty="0">
                <a:latin typeface="+mn-ea"/>
              </a:rPr>
              <a:t> </a:t>
            </a:r>
            <a:r>
              <a:rPr kumimoji="1" lang="en-US" altLang="ko-Kore-KR" sz="1600" b="1" spc="-40" dirty="0">
                <a:latin typeface="+mn-ea"/>
              </a:rPr>
              <a:t> 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5689A5-6104-6286-A684-5C85059A3BF3}"/>
              </a:ext>
            </a:extLst>
          </p:cNvPr>
          <p:cNvSpPr txBox="1"/>
          <p:nvPr/>
        </p:nvSpPr>
        <p:spPr>
          <a:xfrm>
            <a:off x="1088571" y="145981"/>
            <a:ext cx="85087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A+B</a:t>
            </a:r>
            <a:r>
              <a:rPr kumimoji="1" lang="ko-KR" altLang="en-US" sz="1600" spc="-40" dirty="0">
                <a:latin typeface="+mn-ea"/>
              </a:rPr>
              <a:t> 고정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0C9BCB-FCC4-431B-E818-63C4422CDF69}"/>
              </a:ext>
            </a:extLst>
          </p:cNvPr>
          <p:cNvSpPr txBox="1"/>
          <p:nvPr/>
        </p:nvSpPr>
        <p:spPr>
          <a:xfrm>
            <a:off x="7104428" y="3615923"/>
            <a:ext cx="154523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음수 값이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b="1" spc="-40" dirty="0">
                <a:latin typeface="+mn-ea"/>
              </a:rPr>
              <a:t>낮을수록 </a:t>
            </a:r>
            <a:r>
              <a:rPr kumimoji="1" lang="en-US" altLang="ko-KR" sz="1600" b="1" spc="-40" dirty="0">
                <a:latin typeface="+mn-ea"/>
              </a:rPr>
              <a:t>conflict</a:t>
            </a:r>
            <a:endParaRPr kumimoji="1" lang="ko-Kore-KR" altLang="en-US" sz="1600" b="1" spc="-40" dirty="0">
              <a:latin typeface="+mn-ea"/>
            </a:endParaRPr>
          </a:p>
        </p:txBody>
      </p:sp>
      <p:graphicFrame>
        <p:nvGraphicFramePr>
          <p:cNvPr id="82" name="표 82">
            <a:extLst>
              <a:ext uri="{FF2B5EF4-FFF2-40B4-BE49-F238E27FC236}">
                <a16:creationId xmlns:a16="http://schemas.microsoft.com/office/drawing/2014/main" id="{EAAA8ADB-3E82-9024-031A-2B0B4793CCBA}"/>
              </a:ext>
            </a:extLst>
          </p:cNvPr>
          <p:cNvGraphicFramePr>
            <a:graphicFrameLocks noGrp="1"/>
          </p:cNvGraphicFramePr>
          <p:nvPr/>
        </p:nvGraphicFramePr>
        <p:xfrm>
          <a:off x="515629" y="525263"/>
          <a:ext cx="1996758" cy="185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62489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30982776-82AA-0A69-8A26-47FC9F6D5234}"/>
              </a:ext>
            </a:extLst>
          </p:cNvPr>
          <p:cNvGraphicFramePr>
            <a:graphicFrameLocks noGrp="1"/>
          </p:cNvGraphicFramePr>
          <p:nvPr/>
        </p:nvGraphicFramePr>
        <p:xfrm>
          <a:off x="4618102" y="539780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0.6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0.6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0.9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529625A6-43DF-F39F-5705-6084E545F596}"/>
              </a:ext>
            </a:extLst>
          </p:cNvPr>
          <p:cNvGraphicFramePr>
            <a:graphicFrameLocks noGrp="1"/>
          </p:cNvGraphicFramePr>
          <p:nvPr/>
        </p:nvGraphicFramePr>
        <p:xfrm>
          <a:off x="515629" y="2911368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</a:t>
                      </a:r>
                      <a:r>
                        <a:rPr lang="en-US" altLang="ko-KR" sz="1400" b="0" dirty="0"/>
                        <a:t>.</a:t>
                      </a:r>
                      <a:r>
                        <a:rPr lang="en-US" altLang="ko-Kore-KR" sz="1400" b="0" dirty="0"/>
                        <a:t>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1.1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0.9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20F442C4-D8C7-A6EC-2426-883BC5B9A43C}"/>
              </a:ext>
            </a:extLst>
          </p:cNvPr>
          <p:cNvGraphicFramePr>
            <a:graphicFrameLocks noGrp="1"/>
          </p:cNvGraphicFramePr>
          <p:nvPr/>
        </p:nvGraphicFramePr>
        <p:xfrm>
          <a:off x="4618102" y="2924007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1.6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5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r>
                        <a:rPr lang="en-US" altLang="ko-KR" sz="1400" b="0" dirty="0"/>
                        <a:t>.3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1.1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5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0.9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7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91CB403-A30D-576D-251C-2AF3073516A7}"/>
              </a:ext>
            </a:extLst>
          </p:cNvPr>
          <p:cNvSpPr txBox="1"/>
          <p:nvPr/>
        </p:nvSpPr>
        <p:spPr>
          <a:xfrm>
            <a:off x="5220699" y="154129"/>
            <a:ext cx="7915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A-B</a:t>
            </a:r>
            <a:r>
              <a:rPr kumimoji="1" lang="ko-KR" altLang="en-US" sz="1600" spc="-40" dirty="0">
                <a:latin typeface="+mn-ea"/>
              </a:rPr>
              <a:t> 고정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E237FB-36BD-2ED1-1C1F-5CF245F599D4}"/>
              </a:ext>
            </a:extLst>
          </p:cNvPr>
          <p:cNvSpPr txBox="1"/>
          <p:nvPr/>
        </p:nvSpPr>
        <p:spPr>
          <a:xfrm>
            <a:off x="1088571" y="2539944"/>
            <a:ext cx="6492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</a:t>
            </a:r>
            <a:r>
              <a:rPr kumimoji="1" lang="ko-KR" altLang="en-US" sz="1600" spc="-40" dirty="0">
                <a:latin typeface="+mn-ea"/>
              </a:rPr>
              <a:t> 고정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5D5C58A-A316-0BBE-61C1-6E821B1609A0}"/>
              </a:ext>
            </a:extLst>
          </p:cNvPr>
          <p:cNvSpPr txBox="1"/>
          <p:nvPr/>
        </p:nvSpPr>
        <p:spPr>
          <a:xfrm>
            <a:off x="5284658" y="2531064"/>
            <a:ext cx="6636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A</a:t>
            </a:r>
            <a:r>
              <a:rPr kumimoji="1" lang="ko-KR" altLang="en-US" sz="1600" spc="-40" dirty="0">
                <a:latin typeface="+mn-ea"/>
              </a:rPr>
              <a:t> 고정 </a:t>
            </a:r>
            <a:endParaRPr kumimoji="1" lang="ko-Kore-KR" altLang="en-US" sz="1600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F7D0026-8281-13D2-B2AC-26C51CB3375F}"/>
                  </a:ext>
                </a:extLst>
              </p:cNvPr>
              <p:cNvSpPr txBox="1"/>
              <p:nvPr/>
            </p:nvSpPr>
            <p:spPr>
              <a:xfrm>
                <a:off x="1939445" y="5140588"/>
                <a:ext cx="4401718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F7D0026-8281-13D2-B2AC-26C51CB3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445" y="5140588"/>
                <a:ext cx="4401718" cy="525785"/>
              </a:xfrm>
              <a:prstGeom prst="rect">
                <a:avLst/>
              </a:prstGeom>
              <a:blipFill>
                <a:blip r:embed="rId3"/>
                <a:stretch>
                  <a:fillRect l="-287" t="-4651" r="-287" b="-139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21598D8C-531A-4C15-E22E-BACBC71C3920}"/>
              </a:ext>
            </a:extLst>
          </p:cNvPr>
          <p:cNvSpPr txBox="1"/>
          <p:nvPr/>
        </p:nvSpPr>
        <p:spPr>
          <a:xfrm>
            <a:off x="256615" y="123351"/>
            <a:ext cx="6614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</a:t>
            </a:r>
            <a:r>
              <a:rPr kumimoji="1" lang="en-US" altLang="ko-Kore-KR" spc="-40" dirty="0" err="1">
                <a:latin typeface="+mn-ea"/>
              </a:rPr>
              <a:t>i</a:t>
            </a:r>
            <a:r>
              <a:rPr kumimoji="1" lang="en-US" altLang="ko-Kore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8363981-BB05-B8A0-BAC1-CE56EB487DEB}"/>
              </a:ext>
            </a:extLst>
          </p:cNvPr>
          <p:cNvSpPr txBox="1"/>
          <p:nvPr/>
        </p:nvSpPr>
        <p:spPr>
          <a:xfrm>
            <a:off x="4392680" y="123351"/>
            <a:ext cx="7123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ii)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A91B0D-9BAA-DD64-3165-AA87913CB201}"/>
              </a:ext>
            </a:extLst>
          </p:cNvPr>
          <p:cNvSpPr txBox="1"/>
          <p:nvPr/>
        </p:nvSpPr>
        <p:spPr>
          <a:xfrm>
            <a:off x="256615" y="2515676"/>
            <a:ext cx="7633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iii)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E05A55-717D-498A-BB98-3702F755E64C}"/>
              </a:ext>
            </a:extLst>
          </p:cNvPr>
          <p:cNvSpPr txBox="1"/>
          <p:nvPr/>
        </p:nvSpPr>
        <p:spPr>
          <a:xfrm>
            <a:off x="4424578" y="2515676"/>
            <a:ext cx="768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iv)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95" name="직선 연결선 58">
            <a:extLst>
              <a:ext uri="{FF2B5EF4-FFF2-40B4-BE49-F238E27FC236}">
                <a16:creationId xmlns:a16="http://schemas.microsoft.com/office/drawing/2014/main" id="{39A97F70-66EC-4212-9C5B-91EC35BB8CDE}"/>
              </a:ext>
            </a:extLst>
          </p:cNvPr>
          <p:cNvCxnSpPr>
            <a:cxnSpLocks/>
          </p:cNvCxnSpPr>
          <p:nvPr/>
        </p:nvCxnSpPr>
        <p:spPr>
          <a:xfrm>
            <a:off x="0" y="4648801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왼쪽 대괄호[L] 97">
            <a:extLst>
              <a:ext uri="{FF2B5EF4-FFF2-40B4-BE49-F238E27FC236}">
                <a16:creationId xmlns:a16="http://schemas.microsoft.com/office/drawing/2014/main" id="{A48F609B-4108-DF3F-DA80-E5BB7E2C2A3A}"/>
              </a:ext>
            </a:extLst>
          </p:cNvPr>
          <p:cNvSpPr/>
          <p:nvPr/>
        </p:nvSpPr>
        <p:spPr>
          <a:xfrm rot="16200000">
            <a:off x="3066618" y="5443444"/>
            <a:ext cx="246222" cy="110720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67BD0F-FF9E-68DB-41CA-143755E8883D}"/>
              </a:ext>
            </a:extLst>
          </p:cNvPr>
          <p:cNvSpPr txBox="1"/>
          <p:nvPr/>
        </p:nvSpPr>
        <p:spPr>
          <a:xfrm>
            <a:off x="3036640" y="5997046"/>
            <a:ext cx="30617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(ii)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99" name="왼쪽 대괄호[L] 98">
            <a:extLst>
              <a:ext uri="{FF2B5EF4-FFF2-40B4-BE49-F238E27FC236}">
                <a16:creationId xmlns:a16="http://schemas.microsoft.com/office/drawing/2014/main" id="{2B40DE5F-771D-DCDA-7A9D-20CF0C6A0CC1}"/>
              </a:ext>
            </a:extLst>
          </p:cNvPr>
          <p:cNvSpPr/>
          <p:nvPr/>
        </p:nvSpPr>
        <p:spPr>
          <a:xfrm rot="16200000">
            <a:off x="4344579" y="5642777"/>
            <a:ext cx="204898" cy="74525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782804-B74E-ED0C-2F0A-77E53286A662}"/>
              </a:ext>
            </a:extLst>
          </p:cNvPr>
          <p:cNvSpPr txBox="1"/>
          <p:nvPr/>
        </p:nvSpPr>
        <p:spPr>
          <a:xfrm>
            <a:off x="4265081" y="5984953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</a:t>
            </a:r>
            <a:r>
              <a:rPr kumimoji="1" lang="en-US" altLang="ko-Kore-KR" sz="1600" b="1" spc="-40" dirty="0" err="1">
                <a:latin typeface="+mn-ea"/>
              </a:rPr>
              <a:t>i</a:t>
            </a:r>
            <a:r>
              <a:rPr kumimoji="1" lang="en-US" altLang="ko-Kore-KR" sz="1600" b="1" spc="-40" dirty="0">
                <a:latin typeface="+mn-ea"/>
              </a:rPr>
              <a:t>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439B4A0-BCC2-ABDC-F98D-71A09497CF0E}"/>
              </a:ext>
            </a:extLst>
          </p:cNvPr>
          <p:cNvSpPr txBox="1"/>
          <p:nvPr/>
        </p:nvSpPr>
        <p:spPr>
          <a:xfrm>
            <a:off x="5489957" y="5983207"/>
            <a:ext cx="3571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</a:t>
            </a:r>
            <a:r>
              <a:rPr kumimoji="1" lang="en-US" altLang="ko-KR" sz="1600" b="1" spc="-40" dirty="0">
                <a:latin typeface="+mn-ea"/>
              </a:rPr>
              <a:t>ii</a:t>
            </a:r>
            <a:r>
              <a:rPr kumimoji="1" lang="en-US" altLang="ko-Kore-KR" sz="1600" b="1" spc="-40" dirty="0">
                <a:latin typeface="+mn-ea"/>
              </a:rPr>
              <a:t>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533613-78C0-273B-14C5-BE653B324FB3}"/>
              </a:ext>
            </a:extLst>
          </p:cNvPr>
          <p:cNvSpPr txBox="1"/>
          <p:nvPr/>
        </p:nvSpPr>
        <p:spPr>
          <a:xfrm>
            <a:off x="5930224" y="5983207"/>
            <a:ext cx="36067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(iv)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B257421-9DCD-D385-92DD-482264C33CC8}"/>
              </a:ext>
            </a:extLst>
          </p:cNvPr>
          <p:cNvSpPr txBox="1"/>
          <p:nvPr/>
        </p:nvSpPr>
        <p:spPr>
          <a:xfrm>
            <a:off x="7340745" y="5490764"/>
            <a:ext cx="14273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(</a:t>
            </a:r>
            <a:r>
              <a:rPr kumimoji="1" lang="en-US" altLang="ko-Kore-KR" sz="1600" b="1" spc="-40" dirty="0" err="1">
                <a:latin typeface="+mn-ea"/>
              </a:rPr>
              <a:t>i</a:t>
            </a:r>
            <a:r>
              <a:rPr kumimoji="1" lang="en-US" altLang="ko-Kore-KR" sz="1600" b="1" spc="-40" dirty="0">
                <a:latin typeface="+mn-ea"/>
              </a:rPr>
              <a:t>) , (ii), (iii), (iv)</a:t>
            </a:r>
          </a:p>
          <a:p>
            <a:pPr algn="ctr"/>
            <a:r>
              <a:rPr kumimoji="1" lang="ko-Kore-KR" altLang="en-US" sz="1600" spc="-40" dirty="0">
                <a:latin typeface="+mn-ea"/>
              </a:rPr>
              <a:t>모두</a:t>
            </a:r>
            <a:r>
              <a:rPr kumimoji="1" lang="ko-KR" altLang="en-US" sz="1600" spc="-40" dirty="0">
                <a:latin typeface="+mn-ea"/>
              </a:rPr>
              <a:t> 충족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CF058-97CC-C4DE-DCD9-3223953FE128}"/>
              </a:ext>
            </a:extLst>
          </p:cNvPr>
          <p:cNvSpPr txBox="1"/>
          <p:nvPr/>
        </p:nvSpPr>
        <p:spPr>
          <a:xfrm>
            <a:off x="285687" y="4791808"/>
            <a:ext cx="12554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If |A| ≥ |B| )</a:t>
            </a:r>
            <a:endParaRPr kumimoji="1" lang="ko-Kore-KR" altLang="en-US" b="1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6554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8A68E5-11A3-B7E9-8AF0-9C7539BD42C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256615" y="6625848"/>
            <a:ext cx="2057400" cy="232152"/>
          </a:xfrm>
          <a:prstGeom prst="rect">
            <a:avLst/>
          </a:prstGeom>
        </p:spPr>
        <p:txBody>
          <a:bodyPr/>
          <a:lstStyle/>
          <a:p>
            <a:fld id="{53F8A0ED-9F90-4AAD-B365-1A0EB382082E}" type="datetime1">
              <a:rPr lang="ko-KR" altLang="en-US" smtClean="0"/>
              <a:t>2023. 4. 21.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A0A2C4-41AB-AEA8-A94C-C8F42BDDAE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/>
          <a:lstStyle/>
          <a:p>
            <a:fld id="{528F71E4-6861-4081-93F7-1CE13C0AE97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5A9CD-BEB0-E48F-9CE5-216A7F6CD0F1}"/>
              </a:ext>
            </a:extLst>
          </p:cNvPr>
          <p:cNvSpPr txBox="1"/>
          <p:nvPr/>
        </p:nvSpPr>
        <p:spPr>
          <a:xfrm>
            <a:off x="2693141" y="1432573"/>
            <a:ext cx="14686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두</a:t>
            </a:r>
            <a:r>
              <a:rPr kumimoji="1" lang="ko-KR" altLang="en-US" sz="1600" spc="-40" dirty="0">
                <a:latin typeface="+mn-ea"/>
              </a:rPr>
              <a:t> 부호의 차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클 수록 </a:t>
            </a:r>
            <a:r>
              <a:rPr kumimoji="1" lang="en-US" altLang="ko-KR" sz="1600" spc="-40" dirty="0">
                <a:latin typeface="+mn-ea"/>
              </a:rPr>
              <a:t>Conflict</a:t>
            </a:r>
            <a:r>
              <a:rPr kumimoji="1" lang="ko-KR" altLang="en-US" sz="1600" spc="-40" dirty="0">
                <a:latin typeface="+mn-ea"/>
              </a:rPr>
              <a:t>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5E5A9-A2A5-2BD1-1FF3-FC2A52F6C0DA}"/>
              </a:ext>
            </a:extLst>
          </p:cNvPr>
          <p:cNvSpPr txBox="1"/>
          <p:nvPr/>
        </p:nvSpPr>
        <p:spPr>
          <a:xfrm>
            <a:off x="6790399" y="1432572"/>
            <a:ext cx="22015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두</a:t>
            </a:r>
            <a:r>
              <a:rPr kumimoji="1" lang="ko-KR" altLang="en-US" sz="1600" spc="-40" dirty="0">
                <a:latin typeface="+mn-ea"/>
              </a:rPr>
              <a:t> 부호의 절대값 편차가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 적을수록 </a:t>
            </a:r>
            <a:r>
              <a:rPr kumimoji="1" lang="en-US" altLang="ko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F71E6-3261-4A5C-BC4B-4CCF0C16AD3E}"/>
              </a:ext>
            </a:extLst>
          </p:cNvPr>
          <p:cNvSpPr txBox="1"/>
          <p:nvPr/>
        </p:nvSpPr>
        <p:spPr>
          <a:xfrm>
            <a:off x="2693141" y="3615922"/>
            <a:ext cx="17036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음수 값이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낮을수록 </a:t>
            </a:r>
            <a:r>
              <a:rPr kumimoji="1" lang="en-US" altLang="ko-KR" sz="1600" spc="-40" dirty="0">
                <a:latin typeface="+mn-ea"/>
              </a:rPr>
              <a:t>conflict 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5689A5-6104-6286-A684-5C85059A3BF3}"/>
              </a:ext>
            </a:extLst>
          </p:cNvPr>
          <p:cNvSpPr txBox="1"/>
          <p:nvPr/>
        </p:nvSpPr>
        <p:spPr>
          <a:xfrm>
            <a:off x="1088571" y="145981"/>
            <a:ext cx="85087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A+B</a:t>
            </a:r>
            <a:r>
              <a:rPr kumimoji="1" lang="ko-KR" altLang="en-US" sz="1600" spc="-40" dirty="0">
                <a:latin typeface="+mn-ea"/>
              </a:rPr>
              <a:t> 고정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0C9BCB-FCC4-431B-E818-63C4422CDF69}"/>
              </a:ext>
            </a:extLst>
          </p:cNvPr>
          <p:cNvSpPr txBox="1"/>
          <p:nvPr/>
        </p:nvSpPr>
        <p:spPr>
          <a:xfrm>
            <a:off x="7125716" y="3615923"/>
            <a:ext cx="15026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양수 값이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높을수록 </a:t>
            </a:r>
            <a:r>
              <a:rPr kumimoji="1" lang="en-US" altLang="ko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graphicFrame>
        <p:nvGraphicFramePr>
          <p:cNvPr id="82" name="표 82">
            <a:extLst>
              <a:ext uri="{FF2B5EF4-FFF2-40B4-BE49-F238E27FC236}">
                <a16:creationId xmlns:a16="http://schemas.microsoft.com/office/drawing/2014/main" id="{EAAA8ADB-3E82-9024-031A-2B0B4793CCBA}"/>
              </a:ext>
            </a:extLst>
          </p:cNvPr>
          <p:cNvGraphicFramePr>
            <a:graphicFrameLocks noGrp="1"/>
          </p:cNvGraphicFramePr>
          <p:nvPr/>
        </p:nvGraphicFramePr>
        <p:xfrm>
          <a:off x="515629" y="525263"/>
          <a:ext cx="1996758" cy="185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62489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30982776-82AA-0A69-8A26-47FC9F6D5234}"/>
              </a:ext>
            </a:extLst>
          </p:cNvPr>
          <p:cNvGraphicFramePr>
            <a:graphicFrameLocks noGrp="1"/>
          </p:cNvGraphicFramePr>
          <p:nvPr/>
        </p:nvGraphicFramePr>
        <p:xfrm>
          <a:off x="4618102" y="539780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</a:t>
                      </a:r>
                      <a:r>
                        <a:rPr lang="en-US" altLang="ko-KR" sz="1400" dirty="0"/>
                        <a:t>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6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-0.2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</a:t>
                      </a:r>
                      <a:r>
                        <a:rPr lang="en-US" altLang="ko-KR" sz="1400" dirty="0"/>
                        <a:t>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-0.6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</a:t>
                      </a:r>
                      <a:r>
                        <a:rPr lang="en-US" altLang="ko-KR" sz="1400" dirty="0"/>
                        <a:t>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9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529625A6-43DF-F39F-5705-6084E545F596}"/>
              </a:ext>
            </a:extLst>
          </p:cNvPr>
          <p:cNvGraphicFramePr>
            <a:graphicFrameLocks noGrp="1"/>
          </p:cNvGraphicFramePr>
          <p:nvPr/>
        </p:nvGraphicFramePr>
        <p:xfrm>
          <a:off x="515629" y="2911368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</a:t>
                      </a:r>
                      <a:r>
                        <a:rPr lang="en-US" altLang="ko-KR" sz="1400" b="0" dirty="0"/>
                        <a:t>.</a:t>
                      </a:r>
                      <a:r>
                        <a:rPr lang="en-US" altLang="ko-Kore-KR" sz="1400" b="0" dirty="0"/>
                        <a:t>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r>
                        <a:rPr lang="en-US" altLang="ko-Kore-KR" sz="1400" dirty="0"/>
                        <a:t>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1.1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r>
                        <a:rPr lang="en-US" altLang="ko-Kore-KR" sz="1400" dirty="0"/>
                        <a:t>0.9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20F442C4-D8C7-A6EC-2426-883BC5B9A43C}"/>
              </a:ext>
            </a:extLst>
          </p:cNvPr>
          <p:cNvGraphicFramePr>
            <a:graphicFrameLocks noGrp="1"/>
          </p:cNvGraphicFramePr>
          <p:nvPr/>
        </p:nvGraphicFramePr>
        <p:xfrm>
          <a:off x="4618102" y="2924007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1.6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5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r>
                        <a:rPr lang="en-US" altLang="ko-KR" sz="1400" b="0" dirty="0"/>
                        <a:t>.3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-</a:t>
                      </a:r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1.1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-</a:t>
                      </a:r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5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0.9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-</a:t>
                      </a:r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7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F6A9349A-86B9-99BD-F70E-D33AD1039D18}"/>
              </a:ext>
            </a:extLst>
          </p:cNvPr>
          <p:cNvSpPr txBox="1"/>
          <p:nvPr/>
        </p:nvSpPr>
        <p:spPr>
          <a:xfrm>
            <a:off x="9344803" y="2959765"/>
            <a:ext cx="9775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A</a:t>
            </a:r>
            <a:r>
              <a:rPr kumimoji="1" lang="ko-KR" altLang="en-US" spc="-40" dirty="0">
                <a:latin typeface="+mn-ea"/>
              </a:rPr>
              <a:t>는 고정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1CB403-A30D-576D-251C-2AF3073516A7}"/>
              </a:ext>
            </a:extLst>
          </p:cNvPr>
          <p:cNvSpPr txBox="1"/>
          <p:nvPr/>
        </p:nvSpPr>
        <p:spPr>
          <a:xfrm>
            <a:off x="5220699" y="154129"/>
            <a:ext cx="7915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A-B</a:t>
            </a:r>
            <a:r>
              <a:rPr kumimoji="1" lang="ko-KR" altLang="en-US" sz="1600" spc="-40" dirty="0">
                <a:latin typeface="+mn-ea"/>
              </a:rPr>
              <a:t> 고정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E237FB-36BD-2ED1-1C1F-5CF245F599D4}"/>
              </a:ext>
            </a:extLst>
          </p:cNvPr>
          <p:cNvSpPr txBox="1"/>
          <p:nvPr/>
        </p:nvSpPr>
        <p:spPr>
          <a:xfrm>
            <a:off x="1088571" y="2539944"/>
            <a:ext cx="6636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A</a:t>
            </a:r>
            <a:r>
              <a:rPr kumimoji="1" lang="ko-KR" altLang="en-US" sz="1600" spc="-40" dirty="0">
                <a:latin typeface="+mn-ea"/>
              </a:rPr>
              <a:t> 고정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5D5C58A-A316-0BBE-61C1-6E821B1609A0}"/>
              </a:ext>
            </a:extLst>
          </p:cNvPr>
          <p:cNvSpPr txBox="1"/>
          <p:nvPr/>
        </p:nvSpPr>
        <p:spPr>
          <a:xfrm>
            <a:off x="5284658" y="2531064"/>
            <a:ext cx="6636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B</a:t>
            </a:r>
            <a:r>
              <a:rPr kumimoji="1" lang="ko-KR" altLang="en-US" sz="1600" spc="-40" dirty="0">
                <a:latin typeface="+mn-ea"/>
              </a:rPr>
              <a:t> 고정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598D8C-531A-4C15-E22E-BACBC71C3920}"/>
              </a:ext>
            </a:extLst>
          </p:cNvPr>
          <p:cNvSpPr txBox="1"/>
          <p:nvPr/>
        </p:nvSpPr>
        <p:spPr>
          <a:xfrm>
            <a:off x="256615" y="123351"/>
            <a:ext cx="6614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</a:t>
            </a:r>
            <a:r>
              <a:rPr kumimoji="1" lang="en-US" altLang="ko-Kore-KR" spc="-40" dirty="0" err="1">
                <a:latin typeface="+mn-ea"/>
              </a:rPr>
              <a:t>i</a:t>
            </a:r>
            <a:r>
              <a:rPr kumimoji="1" lang="en-US" altLang="ko-Kore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8363981-BB05-B8A0-BAC1-CE56EB487DEB}"/>
              </a:ext>
            </a:extLst>
          </p:cNvPr>
          <p:cNvSpPr txBox="1"/>
          <p:nvPr/>
        </p:nvSpPr>
        <p:spPr>
          <a:xfrm>
            <a:off x="4392680" y="123351"/>
            <a:ext cx="7123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ii)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A91B0D-9BAA-DD64-3165-AA87913CB201}"/>
              </a:ext>
            </a:extLst>
          </p:cNvPr>
          <p:cNvSpPr txBox="1"/>
          <p:nvPr/>
        </p:nvSpPr>
        <p:spPr>
          <a:xfrm>
            <a:off x="256615" y="2515676"/>
            <a:ext cx="7633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iii)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E05A55-717D-498A-BB98-3702F755E64C}"/>
              </a:ext>
            </a:extLst>
          </p:cNvPr>
          <p:cNvSpPr txBox="1"/>
          <p:nvPr/>
        </p:nvSpPr>
        <p:spPr>
          <a:xfrm>
            <a:off x="4424578" y="2515676"/>
            <a:ext cx="768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iv)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95" name="직선 연결선 58">
            <a:extLst>
              <a:ext uri="{FF2B5EF4-FFF2-40B4-BE49-F238E27FC236}">
                <a16:creationId xmlns:a16="http://schemas.microsoft.com/office/drawing/2014/main" id="{39A97F70-66EC-4212-9C5B-91EC35BB8CDE}"/>
              </a:ext>
            </a:extLst>
          </p:cNvPr>
          <p:cNvCxnSpPr>
            <a:cxnSpLocks/>
          </p:cNvCxnSpPr>
          <p:nvPr/>
        </p:nvCxnSpPr>
        <p:spPr>
          <a:xfrm>
            <a:off x="0" y="4648801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왼쪽 대괄호[L] 97">
            <a:extLst>
              <a:ext uri="{FF2B5EF4-FFF2-40B4-BE49-F238E27FC236}">
                <a16:creationId xmlns:a16="http://schemas.microsoft.com/office/drawing/2014/main" id="{A48F609B-4108-DF3F-DA80-E5BB7E2C2A3A}"/>
              </a:ext>
            </a:extLst>
          </p:cNvPr>
          <p:cNvSpPr/>
          <p:nvPr/>
        </p:nvSpPr>
        <p:spPr>
          <a:xfrm rot="16200000">
            <a:off x="3066618" y="5443444"/>
            <a:ext cx="246222" cy="110720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67BD0F-FF9E-68DB-41CA-143755E8883D}"/>
              </a:ext>
            </a:extLst>
          </p:cNvPr>
          <p:cNvSpPr txBox="1"/>
          <p:nvPr/>
        </p:nvSpPr>
        <p:spPr>
          <a:xfrm>
            <a:off x="3036640" y="5997046"/>
            <a:ext cx="30617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(ii)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99" name="왼쪽 대괄호[L] 98">
            <a:extLst>
              <a:ext uri="{FF2B5EF4-FFF2-40B4-BE49-F238E27FC236}">
                <a16:creationId xmlns:a16="http://schemas.microsoft.com/office/drawing/2014/main" id="{2B40DE5F-771D-DCDA-7A9D-20CF0C6A0CC1}"/>
              </a:ext>
            </a:extLst>
          </p:cNvPr>
          <p:cNvSpPr/>
          <p:nvPr/>
        </p:nvSpPr>
        <p:spPr>
          <a:xfrm rot="16200000">
            <a:off x="4344579" y="5642777"/>
            <a:ext cx="204898" cy="74525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782804-B74E-ED0C-2F0A-77E53286A662}"/>
              </a:ext>
            </a:extLst>
          </p:cNvPr>
          <p:cNvSpPr txBox="1"/>
          <p:nvPr/>
        </p:nvSpPr>
        <p:spPr>
          <a:xfrm>
            <a:off x="4265081" y="5984953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</a:t>
            </a:r>
            <a:r>
              <a:rPr kumimoji="1" lang="en-US" altLang="ko-Kore-KR" sz="1600" b="1" spc="-40" dirty="0" err="1">
                <a:latin typeface="+mn-ea"/>
              </a:rPr>
              <a:t>i</a:t>
            </a:r>
            <a:r>
              <a:rPr kumimoji="1" lang="en-US" altLang="ko-Kore-KR" sz="1600" b="1" spc="-40" dirty="0">
                <a:latin typeface="+mn-ea"/>
              </a:rPr>
              <a:t>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439B4A0-BCC2-ABDC-F98D-71A09497CF0E}"/>
              </a:ext>
            </a:extLst>
          </p:cNvPr>
          <p:cNvSpPr txBox="1"/>
          <p:nvPr/>
        </p:nvSpPr>
        <p:spPr>
          <a:xfrm>
            <a:off x="5489957" y="5983207"/>
            <a:ext cx="36067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(iv)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533613-78C0-273B-14C5-BE653B324FB3}"/>
              </a:ext>
            </a:extLst>
          </p:cNvPr>
          <p:cNvSpPr txBox="1"/>
          <p:nvPr/>
        </p:nvSpPr>
        <p:spPr>
          <a:xfrm>
            <a:off x="5930224" y="5983207"/>
            <a:ext cx="3571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(iii)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B257421-9DCD-D385-92DD-482264C33CC8}"/>
              </a:ext>
            </a:extLst>
          </p:cNvPr>
          <p:cNvSpPr txBox="1"/>
          <p:nvPr/>
        </p:nvSpPr>
        <p:spPr>
          <a:xfrm>
            <a:off x="7340745" y="5490764"/>
            <a:ext cx="14273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(</a:t>
            </a:r>
            <a:r>
              <a:rPr kumimoji="1" lang="en-US" altLang="ko-Kore-KR" sz="1600" b="1" spc="-40" dirty="0" err="1">
                <a:latin typeface="+mn-ea"/>
              </a:rPr>
              <a:t>i</a:t>
            </a:r>
            <a:r>
              <a:rPr kumimoji="1" lang="en-US" altLang="ko-Kore-KR" sz="1600" b="1" spc="-40" dirty="0">
                <a:latin typeface="+mn-ea"/>
              </a:rPr>
              <a:t>) , (ii), (iii), (iv)</a:t>
            </a:r>
          </a:p>
          <a:p>
            <a:pPr algn="ctr"/>
            <a:r>
              <a:rPr kumimoji="1" lang="ko-Kore-KR" altLang="en-US" sz="1600" spc="-40" dirty="0">
                <a:latin typeface="+mn-ea"/>
              </a:rPr>
              <a:t>모두</a:t>
            </a:r>
            <a:r>
              <a:rPr kumimoji="1" lang="ko-KR" altLang="en-US" sz="1600" spc="-40" dirty="0">
                <a:latin typeface="+mn-ea"/>
              </a:rPr>
              <a:t> 충족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CF058-97CC-C4DE-DCD9-3223953FE128}"/>
              </a:ext>
            </a:extLst>
          </p:cNvPr>
          <p:cNvSpPr txBox="1"/>
          <p:nvPr/>
        </p:nvSpPr>
        <p:spPr>
          <a:xfrm>
            <a:off x="285687" y="4791808"/>
            <a:ext cx="12554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If |B| ≥ |A| )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69D946-C70A-29E7-B00A-063E97348A9B}"/>
                  </a:ext>
                </a:extLst>
              </p:cNvPr>
              <p:cNvSpPr txBox="1"/>
              <p:nvPr/>
            </p:nvSpPr>
            <p:spPr>
              <a:xfrm>
                <a:off x="1972886" y="5236190"/>
                <a:ext cx="4355551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=1+ 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69D946-C70A-29E7-B00A-063E97348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886" y="5236190"/>
                <a:ext cx="4355551" cy="525785"/>
              </a:xfrm>
              <a:prstGeom prst="rect">
                <a:avLst/>
              </a:prstGeom>
              <a:blipFill>
                <a:blip r:embed="rId3"/>
                <a:stretch>
                  <a:fillRect l="-581" t="-4762" r="-291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69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C86A3C0-4AE8-56BC-DCDB-AC9E4AF323A1}"/>
              </a:ext>
            </a:extLst>
          </p:cNvPr>
          <p:cNvSpPr txBox="1"/>
          <p:nvPr/>
        </p:nvSpPr>
        <p:spPr>
          <a:xfrm>
            <a:off x="199085" y="179078"/>
            <a:ext cx="395557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2400" b="1" spc="-40" dirty="0">
                <a:solidFill>
                  <a:srgbClr val="C00000"/>
                </a:solidFill>
                <a:latin typeface="+mn-ea"/>
              </a:rPr>
              <a:t>문헌연구 </a:t>
            </a:r>
            <a:r>
              <a:rPr kumimoji="1" lang="en-US" altLang="ko-KR" sz="2400" b="1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ko-KR" altLang="en-US" sz="2400" b="1" spc="-40" dirty="0">
                <a:solidFill>
                  <a:srgbClr val="C00000"/>
                </a:solidFill>
                <a:latin typeface="+mn-ea"/>
              </a:rPr>
              <a:t>및 연구의 필요성</a:t>
            </a:r>
            <a:r>
              <a:rPr kumimoji="1" lang="en-US" altLang="ko-KR" sz="2400" b="1" spc="-40" dirty="0">
                <a:solidFill>
                  <a:srgbClr val="C00000"/>
                </a:solidFill>
                <a:latin typeface="+mn-ea"/>
              </a:rPr>
              <a:t>)</a:t>
            </a:r>
            <a:endParaRPr kumimoji="1" lang="ko-Kore-KR" altLang="en-US" sz="2400" spc="-40" dirty="0">
              <a:solidFill>
                <a:srgbClr val="C00000"/>
              </a:solidFill>
              <a:latin typeface="+mn-ea"/>
            </a:endParaRP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3B27A517-EA55-8C16-DFDC-60DF20D75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0150"/>
              </p:ext>
            </p:extLst>
          </p:nvPr>
        </p:nvGraphicFramePr>
        <p:xfrm>
          <a:off x="278819" y="5079679"/>
          <a:ext cx="8324219" cy="177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029">
                  <a:extLst>
                    <a:ext uri="{9D8B030D-6E8A-4147-A177-3AD203B41FA5}">
                      <a16:colId xmlns:a16="http://schemas.microsoft.com/office/drawing/2014/main" val="2870504464"/>
                    </a:ext>
                  </a:extLst>
                </a:gridCol>
                <a:gridCol w="702419">
                  <a:extLst>
                    <a:ext uri="{9D8B030D-6E8A-4147-A177-3AD203B41FA5}">
                      <a16:colId xmlns:a16="http://schemas.microsoft.com/office/drawing/2014/main" val="2293062798"/>
                    </a:ext>
                  </a:extLst>
                </a:gridCol>
                <a:gridCol w="702419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702419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70241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702419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  <a:gridCol w="702419">
                  <a:extLst>
                    <a:ext uri="{9D8B030D-6E8A-4147-A177-3AD203B41FA5}">
                      <a16:colId xmlns:a16="http://schemas.microsoft.com/office/drawing/2014/main" val="1036771468"/>
                    </a:ext>
                  </a:extLst>
                </a:gridCol>
                <a:gridCol w="702419">
                  <a:extLst>
                    <a:ext uri="{9D8B030D-6E8A-4147-A177-3AD203B41FA5}">
                      <a16:colId xmlns:a16="http://schemas.microsoft.com/office/drawing/2014/main" val="3560322071"/>
                    </a:ext>
                  </a:extLst>
                </a:gridCol>
                <a:gridCol w="702419">
                  <a:extLst>
                    <a:ext uri="{9D8B030D-6E8A-4147-A177-3AD203B41FA5}">
                      <a16:colId xmlns:a16="http://schemas.microsoft.com/office/drawing/2014/main" val="2918034607"/>
                    </a:ext>
                  </a:extLst>
                </a:gridCol>
                <a:gridCol w="702419">
                  <a:extLst>
                    <a:ext uri="{9D8B030D-6E8A-4147-A177-3AD203B41FA5}">
                      <a16:colId xmlns:a16="http://schemas.microsoft.com/office/drawing/2014/main" val="3244703732"/>
                    </a:ext>
                  </a:extLst>
                </a:gridCol>
                <a:gridCol w="702419">
                  <a:extLst>
                    <a:ext uri="{9D8B030D-6E8A-4147-A177-3AD203B41FA5}">
                      <a16:colId xmlns:a16="http://schemas.microsoft.com/office/drawing/2014/main" val="1933677156"/>
                    </a:ext>
                  </a:extLst>
                </a:gridCol>
              </a:tblGrid>
              <a:tr h="25957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research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research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research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research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research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research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research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research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research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This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63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Multi FRs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85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Multi candidates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63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Multi paths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63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Path Search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444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Conflict resolution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3558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6B8C7DB-82D0-C657-FC0E-F2FA09D09909}"/>
              </a:ext>
            </a:extLst>
          </p:cNvPr>
          <p:cNvSpPr txBox="1"/>
          <p:nvPr/>
        </p:nvSpPr>
        <p:spPr>
          <a:xfrm>
            <a:off x="199085" y="4766392"/>
            <a:ext cx="58426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Comparing other researches in Engineering Change Management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87FCF-CD76-48A3-CEC3-1893A1E5F98E}"/>
              </a:ext>
            </a:extLst>
          </p:cNvPr>
          <p:cNvSpPr txBox="1"/>
          <p:nvPr/>
        </p:nvSpPr>
        <p:spPr>
          <a:xfrm>
            <a:off x="199085" y="881178"/>
            <a:ext cx="862625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kumimoji="1" lang="ko-KR" altLang="en-US" sz="1600" spc="-40" dirty="0">
                <a:latin typeface="+mn-ea"/>
              </a:rPr>
              <a:t>신제품보다 기존제품의 요구사항을 반영하여 제품을 출시가 더 효과적</a:t>
            </a:r>
            <a:r>
              <a:rPr kumimoji="1" lang="en-US" altLang="ko-KR" sz="1600" spc="-40" dirty="0">
                <a:latin typeface="+mn-ea"/>
              </a:rPr>
              <a:t>.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</a:t>
            </a:r>
            <a:br>
              <a:rPr kumimoji="1" lang="en-US" altLang="ko-KR" sz="1600" b="1" spc="-40" dirty="0">
                <a:latin typeface="+mn-ea"/>
              </a:rPr>
            </a:br>
            <a:endParaRPr kumimoji="1" lang="en-US" altLang="ko-KR" sz="1600" b="1" spc="-40" dirty="0">
              <a:latin typeface="+mn-ea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kumimoji="1" lang="ko-KR" altLang="en-US" sz="1600" spc="-40" dirty="0">
                <a:latin typeface="+mn-ea"/>
              </a:rPr>
              <a:t>제품의 기능 다양화에 따른 제품의 복잡성 증가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</a:t>
            </a:r>
            <a:r>
              <a:rPr kumimoji="1" lang="en-US" altLang="ko-KR" sz="1600" b="1" spc="-40" dirty="0">
                <a:latin typeface="+mn-ea"/>
              </a:rPr>
              <a:t> </a:t>
            </a:r>
            <a:r>
              <a:rPr kumimoji="1" lang="ko-KR" altLang="en-US" sz="1600" spc="-40" dirty="0">
                <a:latin typeface="+mn-ea"/>
              </a:rPr>
              <a:t>및 기업의 경쟁 가속화로 인한 다중 요구사항을 다룬 신제품 출시 필요성 증가 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</a:t>
            </a:r>
          </a:p>
          <a:p>
            <a:pPr algn="l"/>
            <a:endParaRPr kumimoji="1" lang="en-US" altLang="ko-KR" sz="1600" b="1" spc="-40" dirty="0">
              <a:latin typeface="+mn-ea"/>
            </a:endParaRPr>
          </a:p>
          <a:p>
            <a:pPr marL="285750" indent="-285750" algn="l">
              <a:buFont typeface="Wingdings" pitchFamily="2" charset="2"/>
              <a:buChar char="q"/>
            </a:pPr>
            <a:r>
              <a:rPr kumimoji="1" lang="ko-KR" altLang="en-US" sz="1600" spc="-40" dirty="0">
                <a:latin typeface="+mn-ea"/>
              </a:rPr>
              <a:t>그로 인해 여러 요구사항 사이에서의 충돌 발생 증가 그리고 설계 비용 및 기간</a:t>
            </a:r>
            <a:r>
              <a:rPr kumimoji="1" lang="en-US" altLang="ko-KR" sz="1600" spc="-40" dirty="0">
                <a:latin typeface="+mn-ea"/>
              </a:rPr>
              <a:t> </a:t>
            </a:r>
            <a:r>
              <a:rPr kumimoji="1" lang="ko-KR" altLang="en-US" sz="1600" spc="-40" dirty="0">
                <a:latin typeface="+mn-ea"/>
              </a:rPr>
              <a:t>증가 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140169-3654-C105-F21D-7DA0A7229B77}"/>
              </a:ext>
            </a:extLst>
          </p:cNvPr>
          <p:cNvSpPr txBox="1"/>
          <p:nvPr/>
        </p:nvSpPr>
        <p:spPr>
          <a:xfrm>
            <a:off x="92929" y="4331187"/>
            <a:ext cx="905107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ore-KR" altLang="en-US" sz="2000" b="1" i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∴ </a:t>
            </a:r>
            <a:r>
              <a:rPr kumimoji="1" lang="ko-KR" altLang="en-US" sz="2000" b="1" spc="-40" dirty="0">
                <a:latin typeface="+mn-ea"/>
                <a:sym typeface="Wingdings" pitchFamily="2" charset="2"/>
              </a:rPr>
              <a:t>기업의 경쟁력 있는 설계변경관리를 위한 다중 요구사항 충돌해결 연구 필요  </a:t>
            </a:r>
            <a:endParaRPr kumimoji="1" lang="en-US" altLang="ko-KR" sz="2000" b="1" spc="-40" dirty="0">
              <a:latin typeface="+mn-ea"/>
              <a:sym typeface="Wingdings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EF2282-8A79-0236-0AA3-10F377BB2809}"/>
              </a:ext>
            </a:extLst>
          </p:cNvPr>
          <p:cNvSpPr txBox="1"/>
          <p:nvPr/>
        </p:nvSpPr>
        <p:spPr>
          <a:xfrm>
            <a:off x="423595" y="2811259"/>
            <a:ext cx="1067280" cy="24622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기능</a:t>
            </a:r>
            <a:r>
              <a:rPr kumimoji="1" lang="ko-KR" altLang="en-US" sz="1600" spc="-40" dirty="0">
                <a:latin typeface="+mn-ea"/>
              </a:rPr>
              <a:t> 다양화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5BCF17-747B-D0EC-EB73-ACE57F2C223A}"/>
              </a:ext>
            </a:extLst>
          </p:cNvPr>
          <p:cNvSpPr txBox="1"/>
          <p:nvPr/>
        </p:nvSpPr>
        <p:spPr>
          <a:xfrm>
            <a:off x="2062829" y="2811259"/>
            <a:ext cx="1734449" cy="24622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1600" spc="-40" dirty="0">
                <a:latin typeface="+mn-ea"/>
              </a:rPr>
              <a:t>제품의 복잡성 증가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E2BDB9-BA49-F1B4-F798-E0B757203553}"/>
              </a:ext>
            </a:extLst>
          </p:cNvPr>
          <p:cNvSpPr txBox="1"/>
          <p:nvPr/>
        </p:nvSpPr>
        <p:spPr>
          <a:xfrm>
            <a:off x="423595" y="3722062"/>
            <a:ext cx="1067280" cy="24622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1600" spc="-40" dirty="0">
                <a:latin typeface="+mn-ea"/>
              </a:rPr>
              <a:t>경쟁 가속화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99E872-0D94-62C9-071A-0443F4BF4F49}"/>
              </a:ext>
            </a:extLst>
          </p:cNvPr>
          <p:cNvSpPr txBox="1"/>
          <p:nvPr/>
        </p:nvSpPr>
        <p:spPr>
          <a:xfrm>
            <a:off x="2062828" y="3724171"/>
            <a:ext cx="173444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여러 요구사항 반영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81C370-0EFC-992C-ACE2-F6962287A72D}"/>
              </a:ext>
            </a:extLst>
          </p:cNvPr>
          <p:cNvSpPr txBox="1"/>
          <p:nvPr/>
        </p:nvSpPr>
        <p:spPr>
          <a:xfrm>
            <a:off x="6247554" y="3091581"/>
            <a:ext cx="2209310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충돌로 인한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en-US" altLang="ko-KR" sz="1600" spc="-40" dirty="0">
                <a:latin typeface="+mn-ea"/>
              </a:rPr>
              <a:t>(cost, duration)</a:t>
            </a:r>
            <a:r>
              <a:rPr kumimoji="1" lang="ko-KR" altLang="en-US" sz="1600" spc="-40" dirty="0">
                <a:latin typeface="+mn-ea"/>
              </a:rPr>
              <a:t> 증가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4FD1D6F-0D7A-0194-E235-5E4999506D7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1490875" y="2934370"/>
            <a:ext cx="571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6A991A5-D703-09A4-C39B-8A5CD8025CE5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490875" y="3845173"/>
            <a:ext cx="571953" cy="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93D0484-1E30-DDC1-C683-941FB5C7B29F}"/>
              </a:ext>
            </a:extLst>
          </p:cNvPr>
          <p:cNvSpPr txBox="1"/>
          <p:nvPr/>
        </p:nvSpPr>
        <p:spPr>
          <a:xfrm>
            <a:off x="4369232" y="3214693"/>
            <a:ext cx="1306367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1600" b="1" spc="-40" dirty="0">
                <a:solidFill>
                  <a:srgbClr val="C00000"/>
                </a:solidFill>
                <a:latin typeface="+mn-ea"/>
              </a:rPr>
              <a:t>충돌발생 증가</a:t>
            </a:r>
            <a:endParaRPr kumimoji="1" lang="ko-Kore-KR" altLang="en-US" sz="16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9AB5FF4-84F3-7DC2-A336-55A78AA35468}"/>
              </a:ext>
            </a:extLst>
          </p:cNvPr>
          <p:cNvCxnSpPr>
            <a:cxnSpLocks/>
            <a:stCxn id="21" idx="3"/>
            <a:endCxn id="110" idx="1"/>
          </p:cNvCxnSpPr>
          <p:nvPr/>
        </p:nvCxnSpPr>
        <p:spPr>
          <a:xfrm>
            <a:off x="3797278" y="2934370"/>
            <a:ext cx="571954" cy="40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D304E43D-5187-BBDF-EE4F-418CA9B2DABC}"/>
              </a:ext>
            </a:extLst>
          </p:cNvPr>
          <p:cNvCxnSpPr>
            <a:cxnSpLocks/>
            <a:stCxn id="23" idx="3"/>
            <a:endCxn id="110" idx="1"/>
          </p:cNvCxnSpPr>
          <p:nvPr/>
        </p:nvCxnSpPr>
        <p:spPr>
          <a:xfrm flipV="1">
            <a:off x="3797277" y="3337804"/>
            <a:ext cx="571955" cy="50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5336BC41-6AD4-DCF0-9DDA-5C8FAD2144BE}"/>
              </a:ext>
            </a:extLst>
          </p:cNvPr>
          <p:cNvCxnSpPr>
            <a:cxnSpLocks/>
            <a:stCxn id="110" idx="3"/>
            <a:endCxn id="24" idx="1"/>
          </p:cNvCxnSpPr>
          <p:nvPr/>
        </p:nvCxnSpPr>
        <p:spPr>
          <a:xfrm flipV="1">
            <a:off x="5675599" y="3337803"/>
            <a:ext cx="5719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AB7A3F3-CEA5-D7AF-BDE8-C819A5551562}"/>
              </a:ext>
            </a:extLst>
          </p:cNvPr>
          <p:cNvSpPr/>
          <p:nvPr/>
        </p:nvSpPr>
        <p:spPr>
          <a:xfrm>
            <a:off x="199084" y="2560320"/>
            <a:ext cx="8483691" cy="16244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846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07D27B-F333-B254-66E1-133F6726F599}"/>
              </a:ext>
            </a:extLst>
          </p:cNvPr>
          <p:cNvSpPr txBox="1"/>
          <p:nvPr/>
        </p:nvSpPr>
        <p:spPr>
          <a:xfrm>
            <a:off x="1487558" y="533144"/>
            <a:ext cx="7414850" cy="6320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ko-Kore-KR" altLang="en-US" spc="-40" dirty="0">
                <a:latin typeface="+mn-ea"/>
              </a:rPr>
              <a:t>다중</a:t>
            </a:r>
            <a:r>
              <a:rPr kumimoji="1" lang="ko-KR" altLang="en-US" spc="-40" dirty="0">
                <a:latin typeface="+mn-ea"/>
              </a:rPr>
              <a:t> 요구 사항에서의 </a:t>
            </a:r>
            <a:r>
              <a:rPr kumimoji="1" lang="ko-Kore-KR" altLang="en-US" u="sng" spc="-40" dirty="0">
                <a:latin typeface="+mn-ea"/>
              </a:rPr>
              <a:t>충돌</a:t>
            </a:r>
            <a:r>
              <a:rPr kumimoji="1" lang="ko-Kore-KR" altLang="en-US" spc="-40" dirty="0">
                <a:latin typeface="+mn-ea"/>
              </a:rPr>
              <a:t>을</a:t>
            </a:r>
            <a:r>
              <a:rPr kumimoji="1" lang="ko-KR" altLang="en-US" spc="-40" dirty="0">
                <a:latin typeface="+mn-ea"/>
              </a:rPr>
              <a:t> 최소화하기 위한 </a:t>
            </a:r>
            <a:r>
              <a:rPr kumimoji="1" lang="en-US" altLang="ko-KR" spc="-40" dirty="0">
                <a:latin typeface="+mn-ea"/>
              </a:rPr>
              <a:t>(1)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ko-KR" altLang="en-US" b="1" spc="-40" dirty="0">
                <a:solidFill>
                  <a:srgbClr val="C00000"/>
                </a:solidFill>
                <a:latin typeface="+mn-ea"/>
              </a:rPr>
              <a:t>설계변수 조합 구성</a:t>
            </a:r>
            <a:r>
              <a:rPr kumimoji="1" lang="ko-KR" altLang="en-US" spc="-40" dirty="0">
                <a:latin typeface="+mn-ea"/>
              </a:rPr>
              <a:t> 및 </a:t>
            </a:r>
            <a:endParaRPr kumimoji="1" lang="en-US" altLang="ko-KR" spc="-40" dirty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pc="-40" dirty="0">
                <a:latin typeface="+mn-ea"/>
              </a:rPr>
              <a:t>(2)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ko-KR" altLang="en-US" b="1" spc="-40" dirty="0">
                <a:solidFill>
                  <a:srgbClr val="C00000"/>
                </a:solidFill>
                <a:latin typeface="+mn-ea"/>
              </a:rPr>
              <a:t>설계변수의</a:t>
            </a:r>
            <a:r>
              <a:rPr kumimoji="1" lang="en-US" altLang="ko-KR" b="1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ko-KR" altLang="en-US" b="1" spc="-40" dirty="0">
                <a:solidFill>
                  <a:srgbClr val="C00000"/>
                </a:solidFill>
                <a:latin typeface="+mn-ea"/>
              </a:rPr>
              <a:t>전파 경로 최적화</a:t>
            </a:r>
            <a:endParaRPr kumimoji="1" lang="ko-Kore-KR" altLang="en-US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7A79A-6F9A-B6E6-C688-D7D0434A6E1B}"/>
              </a:ext>
            </a:extLst>
          </p:cNvPr>
          <p:cNvSpPr txBox="1"/>
          <p:nvPr/>
        </p:nvSpPr>
        <p:spPr>
          <a:xfrm>
            <a:off x="241592" y="525179"/>
            <a:ext cx="122565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b="1" spc="-40" dirty="0">
                <a:latin typeface="+mn-ea"/>
              </a:rPr>
              <a:t>연구목표</a:t>
            </a:r>
            <a:r>
              <a:rPr kumimoji="1" lang="ko-KR" altLang="en-US" sz="2000" spc="-40" dirty="0">
                <a:latin typeface="+mn-ea"/>
              </a:rPr>
              <a:t> </a:t>
            </a:r>
            <a:r>
              <a:rPr kumimoji="1" lang="en-US" altLang="ko-KR" sz="2000" spc="-40" dirty="0">
                <a:latin typeface="+mn-ea"/>
              </a:rPr>
              <a:t>:</a:t>
            </a:r>
            <a:r>
              <a:rPr kumimoji="1" lang="ko-KR" altLang="en-US" sz="2000" spc="-40" dirty="0">
                <a:latin typeface="+mn-ea"/>
              </a:rPr>
              <a:t> 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88D56-F5B9-8949-5A42-F387835309F8}"/>
              </a:ext>
            </a:extLst>
          </p:cNvPr>
          <p:cNvSpPr txBox="1"/>
          <p:nvPr/>
        </p:nvSpPr>
        <p:spPr>
          <a:xfrm>
            <a:off x="4232673" y="100846"/>
            <a:ext cx="48032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동일한</a:t>
            </a:r>
            <a:r>
              <a:rPr kumimoji="1" lang="ko-KR" altLang="en-US" sz="16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객체를 다른 방향으로의 조정을 요구하는 상황</a:t>
            </a:r>
            <a:endParaRPr kumimoji="1" lang="ko-Kore-KR" altLang="en-US" sz="16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BBE98341-069E-BB97-7538-C286B228F953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 flipH="1" flipV="1">
            <a:off x="3923118" y="231479"/>
            <a:ext cx="317077" cy="3020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975F76-195A-E129-7446-F9A34B6CC1CB}"/>
              </a:ext>
            </a:extLst>
          </p:cNvPr>
          <p:cNvGrpSpPr/>
          <p:nvPr/>
        </p:nvGrpSpPr>
        <p:grpSpPr>
          <a:xfrm>
            <a:off x="3025692" y="1509364"/>
            <a:ext cx="524781" cy="524781"/>
            <a:chOff x="6091130" y="1606205"/>
            <a:chExt cx="524781" cy="52478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E541A4-AD56-A83F-576D-A4759622653C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AEC09-31D6-B4E1-512D-D234086E2309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D9B58-AB31-2BB2-8186-24D492507C00}"/>
              </a:ext>
            </a:extLst>
          </p:cNvPr>
          <p:cNvCxnSpPr>
            <a:cxnSpLocks/>
          </p:cNvCxnSpPr>
          <p:nvPr/>
        </p:nvCxnSpPr>
        <p:spPr>
          <a:xfrm>
            <a:off x="2581104" y="6319030"/>
            <a:ext cx="351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79BFF454-D8D6-F1A5-A00D-2312FC46614A}"/>
              </a:ext>
            </a:extLst>
          </p:cNvPr>
          <p:cNvSpPr/>
          <p:nvPr/>
        </p:nvSpPr>
        <p:spPr>
          <a:xfrm>
            <a:off x="5973262" y="6138721"/>
            <a:ext cx="347307" cy="347307"/>
          </a:xfrm>
          <a:prstGeom prst="ellipse">
            <a:avLst/>
          </a:prstGeom>
          <a:solidFill>
            <a:srgbClr val="949494">
              <a:alpha val="4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068279-C0E8-E872-F543-C9C719A79C3E}"/>
              </a:ext>
            </a:extLst>
          </p:cNvPr>
          <p:cNvSpPr txBox="1"/>
          <p:nvPr/>
        </p:nvSpPr>
        <p:spPr>
          <a:xfrm>
            <a:off x="3040745" y="6183563"/>
            <a:ext cx="121366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600" spc="-40" dirty="0">
                <a:latin typeface="+mn-ea"/>
              </a:rPr>
              <a:t>: (pos) related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E4E0DD-1781-59DA-C44F-CF7C47FEC6CF}"/>
              </a:ext>
            </a:extLst>
          </p:cNvPr>
          <p:cNvSpPr txBox="1"/>
          <p:nvPr/>
        </p:nvSpPr>
        <p:spPr>
          <a:xfrm>
            <a:off x="6428188" y="6204653"/>
            <a:ext cx="82702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600" spc="-40" dirty="0">
                <a:latin typeface="+mn-ea"/>
              </a:rPr>
              <a:t>: selected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B37FA-E1B8-3DE9-6D5A-CC5E2D78EB83}"/>
              </a:ext>
            </a:extLst>
          </p:cNvPr>
          <p:cNvSpPr/>
          <p:nvPr/>
        </p:nvSpPr>
        <p:spPr>
          <a:xfrm>
            <a:off x="320176" y="1328287"/>
            <a:ext cx="8503648" cy="524317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CDFACB-5DE1-5F1B-F383-99A266C9E7AA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 flipH="1">
            <a:off x="2662682" y="2034145"/>
            <a:ext cx="625401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5CA8D-B6C4-A6DB-8CA8-464CE77AB012}"/>
              </a:ext>
            </a:extLst>
          </p:cNvPr>
          <p:cNvCxnSpPr>
            <a:cxnSpLocks/>
            <a:stCxn id="5" idx="4"/>
            <a:endCxn id="39" idx="0"/>
          </p:cNvCxnSpPr>
          <p:nvPr/>
        </p:nvCxnSpPr>
        <p:spPr>
          <a:xfrm>
            <a:off x="3288083" y="2034145"/>
            <a:ext cx="990056" cy="725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98912-E774-1A33-E122-29CD97C272A6}"/>
              </a:ext>
            </a:extLst>
          </p:cNvPr>
          <p:cNvGrpSpPr/>
          <p:nvPr/>
        </p:nvGrpSpPr>
        <p:grpSpPr>
          <a:xfrm>
            <a:off x="2400291" y="2747206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A994-CCD1-D40D-ED08-E07EA970908D}"/>
                </a:ext>
              </a:extLst>
            </p:cNvPr>
            <p:cNvSpPr txBox="1"/>
            <p:nvPr/>
          </p:nvSpPr>
          <p:spPr>
            <a:xfrm>
              <a:off x="6280200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latin typeface="+mn-ea"/>
                </a:rPr>
                <a:t>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E8B836-7C0D-AEA7-2203-68D21A8DB781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19ABBC-ADF2-7365-0709-74F8FAAD1316}"/>
              </a:ext>
            </a:extLst>
          </p:cNvPr>
          <p:cNvGrpSpPr/>
          <p:nvPr/>
        </p:nvGrpSpPr>
        <p:grpSpPr>
          <a:xfrm>
            <a:off x="3110651" y="2747206"/>
            <a:ext cx="524781" cy="524781"/>
            <a:chOff x="6091130" y="1606205"/>
            <a:chExt cx="524781" cy="52478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584217-CEBB-1927-D880-44D7D00BECA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C056E-2D78-F487-E385-A250B83DC61B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B6C1AC-3F21-79E7-852E-B3CBBFBF1815}"/>
              </a:ext>
            </a:extLst>
          </p:cNvPr>
          <p:cNvGrpSpPr/>
          <p:nvPr/>
        </p:nvGrpSpPr>
        <p:grpSpPr>
          <a:xfrm>
            <a:off x="5654001" y="2754136"/>
            <a:ext cx="524781" cy="524781"/>
            <a:chOff x="6079000" y="1606205"/>
            <a:chExt cx="524781" cy="524781"/>
          </a:xfrm>
          <a:noFill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931DCF-31A4-232C-5AF6-1E99CA81F54C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B612D5-7DD5-BFCA-87C9-9E4CEE9CD0C4}"/>
                </a:ext>
              </a:extLst>
            </p:cNvPr>
            <p:cNvSpPr txBox="1"/>
            <p:nvPr/>
          </p:nvSpPr>
          <p:spPr>
            <a:xfrm>
              <a:off x="6264481" y="1728923"/>
              <a:ext cx="18703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O</a:t>
              </a:r>
              <a:r>
                <a:rPr kumimoji="1" lang="en-US" altLang="ko-Kore-KR" sz="1600" b="1" spc="-40" baseline="-25000" dirty="0" err="1">
                  <a:latin typeface="+mn-ea"/>
                </a:rPr>
                <a:t>l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748067-D510-781C-25BA-8BD507F21259}"/>
              </a:ext>
            </a:extLst>
          </p:cNvPr>
          <p:cNvSpPr txBox="1"/>
          <p:nvPr/>
        </p:nvSpPr>
        <p:spPr>
          <a:xfrm>
            <a:off x="5371476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9" name="호 28">
            <a:extLst>
              <a:ext uri="{FF2B5EF4-FFF2-40B4-BE49-F238E27FC236}">
                <a16:creationId xmlns:a16="http://schemas.microsoft.com/office/drawing/2014/main" id="{031FC382-5A2F-BF65-4056-7235A56595A8}"/>
              </a:ext>
            </a:extLst>
          </p:cNvPr>
          <p:cNvSpPr/>
          <p:nvPr/>
        </p:nvSpPr>
        <p:spPr>
          <a:xfrm rot="8879947">
            <a:off x="3177733" y="1997985"/>
            <a:ext cx="278543" cy="252402"/>
          </a:xfrm>
          <a:prstGeom prst="arc">
            <a:avLst>
              <a:gd name="adj1" fmla="val 11643728"/>
              <a:gd name="adj2" fmla="val 67836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0AC3D-EE08-9FD7-1028-A97060F642B0}"/>
              </a:ext>
            </a:extLst>
          </p:cNvPr>
          <p:cNvSpPr txBox="1"/>
          <p:nvPr/>
        </p:nvSpPr>
        <p:spPr>
          <a:xfrm>
            <a:off x="898771" y="1639150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5E1CF-39FB-739F-4E94-2F7A8FEE9A6B}"/>
              </a:ext>
            </a:extLst>
          </p:cNvPr>
          <p:cNvSpPr txBox="1"/>
          <p:nvPr/>
        </p:nvSpPr>
        <p:spPr>
          <a:xfrm>
            <a:off x="757801" y="2772975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b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16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 or TA)</a:t>
            </a:r>
            <a:endParaRPr kumimoji="1" lang="ko-Kore-KR" altLang="en-US" sz="1600" b="1" i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AFDB7-9E77-97AF-87AF-B3C84977F964}"/>
              </a:ext>
            </a:extLst>
          </p:cNvPr>
          <p:cNvSpPr txBox="1"/>
          <p:nvPr/>
        </p:nvSpPr>
        <p:spPr>
          <a:xfrm>
            <a:off x="631791" y="3979080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907D24-F6B9-9309-CC81-587F49CACAEB}"/>
              </a:ext>
            </a:extLst>
          </p:cNvPr>
          <p:cNvSpPr txBox="1"/>
          <p:nvPr/>
        </p:nvSpPr>
        <p:spPr>
          <a:xfrm>
            <a:off x="3804590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39755C-183A-ABA7-F001-B47ABD5D4F4B}"/>
              </a:ext>
            </a:extLst>
          </p:cNvPr>
          <p:cNvSpPr txBox="1"/>
          <p:nvPr/>
        </p:nvSpPr>
        <p:spPr>
          <a:xfrm>
            <a:off x="5782897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761401-A8F7-0BC0-437A-C2C93ED03E85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>
            <a:off x="3288083" y="2034145"/>
            <a:ext cx="262830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160B2B-D069-133C-951A-B074E10A0B18}"/>
              </a:ext>
            </a:extLst>
          </p:cNvPr>
          <p:cNvGrpSpPr/>
          <p:nvPr/>
        </p:nvGrpSpPr>
        <p:grpSpPr>
          <a:xfrm>
            <a:off x="4015748" y="2759210"/>
            <a:ext cx="524781" cy="524781"/>
            <a:chOff x="6112516" y="1606205"/>
            <a:chExt cx="524781" cy="52478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62147E-F261-492A-CC65-DC6AD09E0269}"/>
                </a:ext>
              </a:extLst>
            </p:cNvPr>
            <p:cNvSpPr txBox="1"/>
            <p:nvPr/>
          </p:nvSpPr>
          <p:spPr>
            <a:xfrm>
              <a:off x="6264481" y="1728923"/>
              <a:ext cx="2255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k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D490E75-2FAF-CD73-6BFD-505189789B39}"/>
                </a:ext>
              </a:extLst>
            </p:cNvPr>
            <p:cNvSpPr/>
            <p:nvPr/>
          </p:nvSpPr>
          <p:spPr>
            <a:xfrm>
              <a:off x="6112516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6E9EC0-5879-BFA5-6C83-B20A92EFAC98}"/>
              </a:ext>
            </a:extLst>
          </p:cNvPr>
          <p:cNvGrpSpPr/>
          <p:nvPr/>
        </p:nvGrpSpPr>
        <p:grpSpPr>
          <a:xfrm>
            <a:off x="6177277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545F2C-18F1-2F5D-F544-F4C1856445D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4775-F189-6B13-7625-CEFC1B57A623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 err="1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 err="1">
                  <a:solidFill>
                    <a:srgbClr val="C00000"/>
                  </a:solidFill>
                  <a:latin typeface="+mn-ea"/>
                </a:rPr>
                <a:t>o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662A83-0CA7-D8F5-561A-E864265E778E}"/>
              </a:ext>
            </a:extLst>
          </p:cNvPr>
          <p:cNvGrpSpPr/>
          <p:nvPr/>
        </p:nvGrpSpPr>
        <p:grpSpPr>
          <a:xfrm>
            <a:off x="4966996" y="3901594"/>
            <a:ext cx="524781" cy="382412"/>
            <a:chOff x="2835784" y="4634428"/>
            <a:chExt cx="524781" cy="38241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F49E18-8046-6374-95A7-0AA0468558DF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 err="1">
                  <a:latin typeface="+mn-ea"/>
                </a:rPr>
                <a:t>DP</a:t>
              </a:r>
              <a:r>
                <a:rPr kumimoji="1" lang="en-US" altLang="ko-KR" sz="1600" spc="-40" baseline="-25000" dirty="0" err="1">
                  <a:latin typeface="+mn-ea"/>
                </a:rPr>
                <a:t>p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1EC817-6204-2950-13EA-9354AB38DBA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7FC034-2D58-C4E5-ED23-14DCFBF713FC}"/>
              </a:ext>
            </a:extLst>
          </p:cNvPr>
          <p:cNvGrpSpPr/>
          <p:nvPr/>
        </p:nvGrpSpPr>
        <p:grpSpPr>
          <a:xfrm>
            <a:off x="4023717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6C9A1-58B6-0A53-ACD7-488A9E121B3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70F2A8-3FE7-E390-8D11-F7E6F0914EDA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4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3773CA-76AB-4286-E619-73F9EF51B5A3}"/>
              </a:ext>
            </a:extLst>
          </p:cNvPr>
          <p:cNvGrpSpPr/>
          <p:nvPr/>
        </p:nvGrpSpPr>
        <p:grpSpPr>
          <a:xfrm>
            <a:off x="3395067" y="3901594"/>
            <a:ext cx="524781" cy="382412"/>
            <a:chOff x="2835784" y="4634428"/>
            <a:chExt cx="524781" cy="382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562E5-327E-75D5-07F7-9AA14056061D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3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8F01CD-D9DA-D01C-C501-7BF6D305EFE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E232FA-AF72-B025-327F-C0C054473C28}"/>
              </a:ext>
            </a:extLst>
          </p:cNvPr>
          <p:cNvGrpSpPr/>
          <p:nvPr/>
        </p:nvGrpSpPr>
        <p:grpSpPr>
          <a:xfrm>
            <a:off x="2774581" y="3901594"/>
            <a:ext cx="524781" cy="382412"/>
            <a:chOff x="2835784" y="4634428"/>
            <a:chExt cx="524781" cy="3824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1B2749-F896-CF73-619D-64BFA03A9B8C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24CB9C-1D2F-3EA8-ED7F-68C8F5558F4E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2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F508EB-35BF-1936-00C5-DDD7CEBD8917}"/>
              </a:ext>
            </a:extLst>
          </p:cNvPr>
          <p:cNvGrpSpPr/>
          <p:nvPr/>
        </p:nvGrpSpPr>
        <p:grpSpPr>
          <a:xfrm>
            <a:off x="2145931" y="3901594"/>
            <a:ext cx="524781" cy="382412"/>
            <a:chOff x="2835784" y="4634428"/>
            <a:chExt cx="524781" cy="38241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8BE1AF-6BED-2EE9-B198-970CFB2D7EF0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1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580ED3-8144-53ED-AEBE-D1D2F88DE7B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47ABB18-867B-3B62-6566-9891A8FEE035}"/>
              </a:ext>
            </a:extLst>
          </p:cNvPr>
          <p:cNvSpPr txBox="1"/>
          <p:nvPr/>
        </p:nvSpPr>
        <p:spPr>
          <a:xfrm>
            <a:off x="4747651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5FFE9F-B0EF-9FFC-F3D0-AD15F61CBE82}"/>
              </a:ext>
            </a:extLst>
          </p:cNvPr>
          <p:cNvSpPr txBox="1"/>
          <p:nvPr/>
        </p:nvSpPr>
        <p:spPr>
          <a:xfrm>
            <a:off x="1064644" y="6134833"/>
            <a:ext cx="2776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</a:t>
            </a:r>
            <a:r>
              <a:rPr kumimoji="1" lang="en-US" altLang="ko-Kore-KR" sz="1600" spc="-40" dirty="0">
                <a:latin typeface="+mn-ea"/>
              </a:rPr>
              <a:t>or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4444410-A1CB-4CCA-014D-04F8B5F17E34}"/>
              </a:ext>
            </a:extLst>
          </p:cNvPr>
          <p:cNvCxnSpPr>
            <a:cxnSpLocks/>
          </p:cNvCxnSpPr>
          <p:nvPr/>
        </p:nvCxnSpPr>
        <p:spPr>
          <a:xfrm flipH="1">
            <a:off x="1499965" y="6183040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8CB3782-5B89-DC2D-94F3-587E10B4E040}"/>
              </a:ext>
            </a:extLst>
          </p:cNvPr>
          <p:cNvSpPr txBox="1"/>
          <p:nvPr/>
        </p:nvSpPr>
        <p:spPr>
          <a:xfrm>
            <a:off x="1934356" y="6161950"/>
            <a:ext cx="4263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</a:t>
            </a:r>
            <a:r>
              <a:rPr kumimoji="1" lang="en-US" altLang="ko-Kore-KR" sz="1600" spc="-40" dirty="0">
                <a:latin typeface="+mn-ea"/>
              </a:rPr>
              <a:t>and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54157AA-6144-59D3-2662-6A42F5C86F4C}"/>
              </a:ext>
            </a:extLst>
          </p:cNvPr>
          <p:cNvCxnSpPr>
            <a:cxnSpLocks/>
          </p:cNvCxnSpPr>
          <p:nvPr/>
        </p:nvCxnSpPr>
        <p:spPr>
          <a:xfrm>
            <a:off x="1648764" y="6177146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A414E0A-F97C-49EA-0FA8-F2DA68C14745}"/>
              </a:ext>
            </a:extLst>
          </p:cNvPr>
          <p:cNvCxnSpPr>
            <a:cxnSpLocks/>
          </p:cNvCxnSpPr>
          <p:nvPr/>
        </p:nvCxnSpPr>
        <p:spPr>
          <a:xfrm flipH="1">
            <a:off x="675895" y="6183040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F2B1A4B-BC67-942C-9392-E9BAEE869A7E}"/>
              </a:ext>
            </a:extLst>
          </p:cNvPr>
          <p:cNvCxnSpPr>
            <a:cxnSpLocks/>
          </p:cNvCxnSpPr>
          <p:nvPr/>
        </p:nvCxnSpPr>
        <p:spPr>
          <a:xfrm>
            <a:off x="824694" y="6177146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호 69">
            <a:extLst>
              <a:ext uri="{FF2B5EF4-FFF2-40B4-BE49-F238E27FC236}">
                <a16:creationId xmlns:a16="http://schemas.microsoft.com/office/drawing/2014/main" id="{40E329F6-3C84-21FA-AF68-75951B8F44B6}"/>
              </a:ext>
            </a:extLst>
          </p:cNvPr>
          <p:cNvSpPr/>
          <p:nvPr/>
        </p:nvSpPr>
        <p:spPr>
          <a:xfrm rot="8597098">
            <a:off x="694978" y="5950040"/>
            <a:ext cx="331662" cy="257725"/>
          </a:xfrm>
          <a:prstGeom prst="arc">
            <a:avLst>
              <a:gd name="adj1" fmla="val 18206555"/>
              <a:gd name="adj2" fmla="val 2023082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07F1FEB-C5AA-B1A1-4F95-C3C0C5B8D758}"/>
              </a:ext>
            </a:extLst>
          </p:cNvPr>
          <p:cNvSpPr txBox="1"/>
          <p:nvPr/>
        </p:nvSpPr>
        <p:spPr>
          <a:xfrm>
            <a:off x="574702" y="5109156"/>
            <a:ext cx="130256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</a:p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path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2A45B7-4F44-80E1-FF45-FB79BD389FC4}"/>
              </a:ext>
            </a:extLst>
          </p:cNvPr>
          <p:cNvSpPr/>
          <p:nvPr/>
        </p:nvSpPr>
        <p:spPr>
          <a:xfrm>
            <a:off x="2403518" y="4566204"/>
            <a:ext cx="1268374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5D4F387A-6637-DEB3-396F-1E6438915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2802972" y="4605415"/>
            <a:ext cx="269420" cy="1868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F5A06A5-26A6-780D-FFCF-0E9D53820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595" y="4913613"/>
            <a:ext cx="223377" cy="17662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0A7DCDD-0184-3725-4B8A-B2B0D2465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391" y="4913613"/>
            <a:ext cx="223377" cy="176623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2AA9DC0B-E925-8E38-C6A4-D9577B3DC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595" y="5186663"/>
            <a:ext cx="223377" cy="176623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46E6865C-B43A-293B-E7D6-872090728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391" y="5186663"/>
            <a:ext cx="223377" cy="17662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E75307B6-7EA1-AD72-9EF8-1B2E74D0C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595" y="5447013"/>
            <a:ext cx="223377" cy="17662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A8AA7F5-492E-2F73-E568-DAD756EB3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331" y="5447013"/>
            <a:ext cx="223377" cy="17662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4B2C87CD-7FB7-D9BE-03B4-F0C3D539C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451" y="5453363"/>
            <a:ext cx="223377" cy="176623"/>
          </a:xfrm>
          <a:prstGeom prst="rect">
            <a:avLst/>
          </a:prstGeom>
        </p:spPr>
      </p:pic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F38E58-41BD-3700-6FEC-1D033A9C9479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flipH="1">
            <a:off x="2691284" y="4792215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B61DF7B-1D9B-9569-4221-110EAD2B8FA3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2691284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5547FD-B0E1-B203-FDEA-A320F297C518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2691284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69F8EC-5D9D-8C22-81A0-9ECF1727C467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2937682" y="4792215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99DD058-F578-BD21-30AF-BD931921B480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3269080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C475E72-1DFD-3E42-DAD6-A0D82F6A4FD6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3047020" y="5363286"/>
            <a:ext cx="22206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A0E6E96-94E6-5F8E-9527-2CB864CDE043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3269080" y="5363286"/>
            <a:ext cx="222060" cy="9007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C28FE7-2644-15EF-4391-5DE6D14E3D0B}"/>
              </a:ext>
            </a:extLst>
          </p:cNvPr>
          <p:cNvSpPr txBox="1"/>
          <p:nvPr/>
        </p:nvSpPr>
        <p:spPr>
          <a:xfrm rot="5400000">
            <a:off x="2682391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5AED05-1950-49E6-AA68-4BA3527C2BE9}"/>
              </a:ext>
            </a:extLst>
          </p:cNvPr>
          <p:cNvSpPr txBox="1"/>
          <p:nvPr/>
        </p:nvSpPr>
        <p:spPr>
          <a:xfrm rot="5400000">
            <a:off x="3049784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5E8281-AA4C-3505-9DFE-7D6EE27C1FC3}"/>
              </a:ext>
            </a:extLst>
          </p:cNvPr>
          <p:cNvSpPr txBox="1"/>
          <p:nvPr/>
        </p:nvSpPr>
        <p:spPr>
          <a:xfrm rot="5400000">
            <a:off x="3486573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C44B14-3F22-D472-21B3-4D4DD9F5670D}"/>
              </a:ext>
            </a:extLst>
          </p:cNvPr>
          <p:cNvSpPr txBox="1"/>
          <p:nvPr/>
        </p:nvSpPr>
        <p:spPr>
          <a:xfrm>
            <a:off x="2606175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6F2914-0AA0-35C8-C364-F7BBB0930B83}"/>
              </a:ext>
            </a:extLst>
          </p:cNvPr>
          <p:cNvSpPr txBox="1"/>
          <p:nvPr/>
        </p:nvSpPr>
        <p:spPr>
          <a:xfrm>
            <a:off x="2973568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B6D19B-CDAB-F7D6-83CD-1315A5CF28B8}"/>
              </a:ext>
            </a:extLst>
          </p:cNvPr>
          <p:cNvSpPr txBox="1"/>
          <p:nvPr/>
        </p:nvSpPr>
        <p:spPr>
          <a:xfrm>
            <a:off x="3418521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4FEDAF0-B421-D57C-E8FC-247617A163C4}"/>
              </a:ext>
            </a:extLst>
          </p:cNvPr>
          <p:cNvSpPr/>
          <p:nvPr/>
        </p:nvSpPr>
        <p:spPr>
          <a:xfrm>
            <a:off x="3887740" y="4579495"/>
            <a:ext cx="1224268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649D5073-DE73-B560-ACBA-585E2A0BD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4243088" y="4618706"/>
            <a:ext cx="269420" cy="1868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D39509FF-7490-5F66-1C14-C807EB31D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711" y="4926904"/>
            <a:ext cx="223377" cy="17662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F70E970C-771E-29DA-605B-B2534ECFA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507" y="4926904"/>
            <a:ext cx="223377" cy="176623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C6047A70-9B1E-383B-5487-0FF67697F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711" y="5199954"/>
            <a:ext cx="223377" cy="176623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0C52FB50-14C8-05E8-26A0-302FE2D5C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701" y="5199954"/>
            <a:ext cx="223377" cy="176623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06BF9821-FB2A-29F9-4A19-A7CFBFD9F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711" y="5486858"/>
            <a:ext cx="223377" cy="17662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26D852A-E312-4D28-0C1E-DC081FBB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765" y="5486858"/>
            <a:ext cx="223377" cy="176623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68F9C63F-50FB-47CF-59E2-98861CE10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765" y="5493208"/>
            <a:ext cx="223377" cy="176623"/>
          </a:xfrm>
          <a:prstGeom prst="rect">
            <a:avLst/>
          </a:prstGeom>
        </p:spPr>
      </p:pic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4D3079F-A01D-A856-DF81-8DCB2ADDF86B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 flipH="1">
            <a:off x="4131400" y="4805506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33F4E7E-5164-B130-9181-7674096B9AC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4131400" y="5103527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80FFCF1-AE0A-54D8-DA06-9542D09B384C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>
            <a:off x="4131400" y="5376577"/>
            <a:ext cx="0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557EE28-84F0-2653-DD76-A4DF5E3B7426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>
            <a:off x="4377798" y="4805506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D0743F-C27B-44D0-7240-246049395C4D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 flipH="1">
            <a:off x="4469390" y="5103527"/>
            <a:ext cx="239806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A777760-D3AA-B1DD-8F0F-06455CE780D7}"/>
              </a:ext>
            </a:extLst>
          </p:cNvPr>
          <p:cNvCxnSpPr>
            <a:cxnSpLocks/>
            <a:stCxn id="102" idx="2"/>
            <a:endCxn id="104" idx="0"/>
          </p:cNvCxnSpPr>
          <p:nvPr/>
        </p:nvCxnSpPr>
        <p:spPr>
          <a:xfrm flipH="1">
            <a:off x="4465454" y="5376577"/>
            <a:ext cx="3936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293F047-74FB-A2B3-D71D-312490A94273}"/>
              </a:ext>
            </a:extLst>
          </p:cNvPr>
          <p:cNvCxnSpPr>
            <a:cxnSpLocks/>
            <a:stCxn id="146" idx="2"/>
            <a:endCxn id="105" idx="0"/>
          </p:cNvCxnSpPr>
          <p:nvPr/>
        </p:nvCxnSpPr>
        <p:spPr>
          <a:xfrm>
            <a:off x="4938116" y="5376577"/>
            <a:ext cx="338" cy="11663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9C520D-B011-7A0D-604D-8FF3E8F57EEF}"/>
              </a:ext>
            </a:extLst>
          </p:cNvPr>
          <p:cNvSpPr txBox="1"/>
          <p:nvPr/>
        </p:nvSpPr>
        <p:spPr>
          <a:xfrm rot="5400000">
            <a:off x="4122507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352225-3A63-D1A1-69E6-CDEAF9C4B3E8}"/>
              </a:ext>
            </a:extLst>
          </p:cNvPr>
          <p:cNvSpPr txBox="1"/>
          <p:nvPr/>
        </p:nvSpPr>
        <p:spPr>
          <a:xfrm rot="5400000">
            <a:off x="4489900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8680619-22FC-4DDD-6AAF-BC5E84BD0FC8}"/>
              </a:ext>
            </a:extLst>
          </p:cNvPr>
          <p:cNvSpPr txBox="1"/>
          <p:nvPr/>
        </p:nvSpPr>
        <p:spPr>
          <a:xfrm rot="5400000">
            <a:off x="4926689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C4942D9-EE4C-C16D-AEFD-7D99A8854D7C}"/>
              </a:ext>
            </a:extLst>
          </p:cNvPr>
          <p:cNvSpPr txBox="1"/>
          <p:nvPr/>
        </p:nvSpPr>
        <p:spPr>
          <a:xfrm>
            <a:off x="4048108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E3DDED-1799-05F4-E9AC-78888D883CEA}"/>
              </a:ext>
            </a:extLst>
          </p:cNvPr>
          <p:cNvSpPr txBox="1"/>
          <p:nvPr/>
        </p:nvSpPr>
        <p:spPr>
          <a:xfrm>
            <a:off x="4415501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1E89FB-7D7D-C710-47F8-86DC985E6CDB}"/>
              </a:ext>
            </a:extLst>
          </p:cNvPr>
          <p:cNvSpPr txBox="1"/>
          <p:nvPr/>
        </p:nvSpPr>
        <p:spPr>
          <a:xfrm>
            <a:off x="4855239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223A600-6572-1ECC-47FA-340135A5FD12}"/>
              </a:ext>
            </a:extLst>
          </p:cNvPr>
          <p:cNvCxnSpPr>
            <a:cxnSpLocks/>
            <a:stCxn id="53" idx="2"/>
            <a:endCxn id="75" idx="0"/>
          </p:cNvCxnSpPr>
          <p:nvPr/>
        </p:nvCxnSpPr>
        <p:spPr>
          <a:xfrm>
            <a:off x="3036972" y="4284006"/>
            <a:ext cx="733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04E0CA-F1E4-5903-0B00-97D0CB6AC6D6}"/>
              </a:ext>
            </a:extLst>
          </p:cNvPr>
          <p:cNvCxnSpPr>
            <a:cxnSpLocks/>
            <a:stCxn id="47" idx="2"/>
            <a:endCxn id="97" idx="0"/>
          </p:cNvCxnSpPr>
          <p:nvPr/>
        </p:nvCxnSpPr>
        <p:spPr>
          <a:xfrm>
            <a:off x="4286108" y="4284006"/>
            <a:ext cx="213766" cy="295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4BF73B8-0574-15EA-687E-8054567F6851}"/>
              </a:ext>
            </a:extLst>
          </p:cNvPr>
          <p:cNvSpPr/>
          <p:nvPr/>
        </p:nvSpPr>
        <p:spPr>
          <a:xfrm>
            <a:off x="7311731" y="150936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1E206A6-DBC5-1DD6-D5D1-0C41DBF883DC}"/>
              </a:ext>
            </a:extLst>
          </p:cNvPr>
          <p:cNvSpPr/>
          <p:nvPr/>
        </p:nvSpPr>
        <p:spPr>
          <a:xfrm>
            <a:off x="7311731" y="369850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50B31A1-02E8-78EE-B43B-0BE7318E45A4}"/>
              </a:ext>
            </a:extLst>
          </p:cNvPr>
          <p:cNvSpPr/>
          <p:nvPr/>
        </p:nvSpPr>
        <p:spPr>
          <a:xfrm>
            <a:off x="7219941" y="573597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AB93A3E-34AD-4A17-D71C-E15820074084}"/>
              </a:ext>
            </a:extLst>
          </p:cNvPr>
          <p:cNvCxnSpPr>
            <a:cxnSpLocks/>
          </p:cNvCxnSpPr>
          <p:nvPr/>
        </p:nvCxnSpPr>
        <p:spPr>
          <a:xfrm>
            <a:off x="7258924" y="1700570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69B10507-D1E8-1BFA-82B7-6C837F02FC7B}"/>
              </a:ext>
            </a:extLst>
          </p:cNvPr>
          <p:cNvCxnSpPr>
            <a:cxnSpLocks/>
          </p:cNvCxnSpPr>
          <p:nvPr/>
        </p:nvCxnSpPr>
        <p:spPr>
          <a:xfrm flipH="1">
            <a:off x="7167134" y="4191265"/>
            <a:ext cx="91790" cy="1735915"/>
          </a:xfrm>
          <a:prstGeom prst="bentConnector3">
            <a:avLst>
              <a:gd name="adj1" fmla="val -249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572A783-0890-A3F6-6203-D3E06952CCEB}"/>
              </a:ext>
            </a:extLst>
          </p:cNvPr>
          <p:cNvSpPr txBox="1"/>
          <p:nvPr/>
        </p:nvSpPr>
        <p:spPr>
          <a:xfrm>
            <a:off x="7354817" y="2693823"/>
            <a:ext cx="28437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latin typeface="+mn-ea"/>
              </a:rPr>
              <a:t>(1)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9BC6A83-1911-BAA7-B952-912E12F18FD7}"/>
              </a:ext>
            </a:extLst>
          </p:cNvPr>
          <p:cNvSpPr txBox="1"/>
          <p:nvPr/>
        </p:nvSpPr>
        <p:spPr>
          <a:xfrm>
            <a:off x="7354818" y="4996554"/>
            <a:ext cx="28437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latin typeface="+mn-ea"/>
              </a:rPr>
              <a:t>(2)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E94F8B6-B911-B41F-CCFB-374C51DDD1EE}"/>
              </a:ext>
            </a:extLst>
          </p:cNvPr>
          <p:cNvSpPr/>
          <p:nvPr/>
        </p:nvSpPr>
        <p:spPr>
          <a:xfrm>
            <a:off x="7311731" y="4000059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009ADC-E0CD-CFE2-47CF-40CB5C852BB2}"/>
              </a:ext>
            </a:extLst>
          </p:cNvPr>
          <p:cNvSpPr/>
          <p:nvPr/>
        </p:nvSpPr>
        <p:spPr>
          <a:xfrm>
            <a:off x="5904529" y="4566204"/>
            <a:ext cx="1086401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3EEFE1F2-FDC2-9433-B586-97B78C820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6294567" y="4605415"/>
            <a:ext cx="269420" cy="18680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C1FE687D-F716-8B42-5A48-D4264D367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661" y="4913613"/>
            <a:ext cx="223377" cy="176623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447A6F96-0399-0984-7B74-04BAFF2A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190" y="5186663"/>
            <a:ext cx="223377" cy="176623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3EB088FE-B6FC-0169-304A-66DA096EC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986" y="5186663"/>
            <a:ext cx="223377" cy="176623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D6C5C0C4-3B10-C77B-4D7A-06BA827D5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190" y="5447013"/>
            <a:ext cx="223377" cy="176623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91FDA837-22FF-364E-513E-BEA3A930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8" y="5447013"/>
            <a:ext cx="223377" cy="176623"/>
          </a:xfrm>
          <a:prstGeom prst="rect">
            <a:avLst/>
          </a:prstGeom>
        </p:spPr>
      </p:pic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1810492-E8E2-E267-301F-BA4945322EA2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6429277" y="4792215"/>
            <a:ext cx="3073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0766C11-AAF5-2236-9756-4B72115F3A1A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6182879" y="5090236"/>
            <a:ext cx="249471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F2A24C6-1A8D-5F88-976A-902E575FE3D1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6182879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12F62C9-D343-BDD2-39F4-19528306258D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>
            <a:off x="6432350" y="5090236"/>
            <a:ext cx="328325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D35B5EF5-6F79-07E7-2619-C4B105CCAA42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 flipH="1">
            <a:off x="6758987" y="5363286"/>
            <a:ext cx="1688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F287432-2E22-B508-6DF8-D86D393929AD}"/>
              </a:ext>
            </a:extLst>
          </p:cNvPr>
          <p:cNvSpPr txBox="1"/>
          <p:nvPr/>
        </p:nvSpPr>
        <p:spPr>
          <a:xfrm rot="5400000">
            <a:off x="6173986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50EA87A-1739-2953-4652-51111FEA95DE}"/>
              </a:ext>
            </a:extLst>
          </p:cNvPr>
          <p:cNvSpPr txBox="1"/>
          <p:nvPr/>
        </p:nvSpPr>
        <p:spPr>
          <a:xfrm rot="5400000">
            <a:off x="6757277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28EA8C-97A3-9DF3-B459-895A9D48F583}"/>
              </a:ext>
            </a:extLst>
          </p:cNvPr>
          <p:cNvSpPr txBox="1"/>
          <p:nvPr/>
        </p:nvSpPr>
        <p:spPr>
          <a:xfrm>
            <a:off x="6097770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9DFFA7E-87B5-5282-E591-FB43C17D47C6}"/>
              </a:ext>
            </a:extLst>
          </p:cNvPr>
          <p:cNvSpPr txBox="1"/>
          <p:nvPr/>
        </p:nvSpPr>
        <p:spPr>
          <a:xfrm>
            <a:off x="6681061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AE2E547-9F4B-B995-1530-FB7E4FC5CFE1}"/>
              </a:ext>
            </a:extLst>
          </p:cNvPr>
          <p:cNvCxnSpPr>
            <a:cxnSpLocks/>
            <a:stCxn id="41" idx="2"/>
            <a:endCxn id="129" idx="0"/>
          </p:cNvCxnSpPr>
          <p:nvPr/>
        </p:nvCxnSpPr>
        <p:spPr>
          <a:xfrm>
            <a:off x="6439668" y="4284006"/>
            <a:ext cx="8062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6" name="그림 145">
            <a:extLst>
              <a:ext uri="{FF2B5EF4-FFF2-40B4-BE49-F238E27FC236}">
                <a16:creationId xmlns:a16="http://schemas.microsoft.com/office/drawing/2014/main" id="{5CC16C91-92E4-0F1A-9B72-3F0FE7CC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427" y="5199954"/>
            <a:ext cx="223377" cy="176623"/>
          </a:xfrm>
          <a:prstGeom prst="rect">
            <a:avLst/>
          </a:prstGeom>
        </p:spPr>
      </p:pic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B1173F9-E308-AF06-2D4D-48684F1EA955}"/>
              </a:ext>
            </a:extLst>
          </p:cNvPr>
          <p:cNvCxnSpPr>
            <a:cxnSpLocks/>
            <a:stCxn id="100" idx="2"/>
            <a:endCxn id="146" idx="0"/>
          </p:cNvCxnSpPr>
          <p:nvPr/>
        </p:nvCxnSpPr>
        <p:spPr>
          <a:xfrm>
            <a:off x="4709196" y="5103527"/>
            <a:ext cx="22892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B0FE9A-1BE4-FE3D-7492-041B5F0B33F3}"/>
              </a:ext>
            </a:extLst>
          </p:cNvPr>
          <p:cNvGrpSpPr/>
          <p:nvPr/>
        </p:nvGrpSpPr>
        <p:grpSpPr>
          <a:xfrm>
            <a:off x="4729789" y="2754136"/>
            <a:ext cx="524781" cy="524781"/>
            <a:chOff x="6079000" y="1606205"/>
            <a:chExt cx="524781" cy="524781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70D4C0-E153-B41A-6027-B4AACBF6A18D}"/>
                </a:ext>
              </a:extLst>
            </p:cNvPr>
            <p:cNvSpPr txBox="1"/>
            <p:nvPr/>
          </p:nvSpPr>
          <p:spPr>
            <a:xfrm>
              <a:off x="6189385" y="1744520"/>
              <a:ext cx="38382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R" sz="1600" spc="-40" baseline="-25000" dirty="0">
                  <a:latin typeface="+mn-ea"/>
                </a:rPr>
                <a:t>k+1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38FE7E9-3E5C-6E4A-0FFA-50D22454ADE4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99A02B7-1F86-E205-6CB7-8BA9C9A056D6}"/>
              </a:ext>
            </a:extLst>
          </p:cNvPr>
          <p:cNvGrpSpPr/>
          <p:nvPr/>
        </p:nvGrpSpPr>
        <p:grpSpPr>
          <a:xfrm>
            <a:off x="3804590" y="1509364"/>
            <a:ext cx="524781" cy="524781"/>
            <a:chOff x="6091130" y="1606205"/>
            <a:chExt cx="524781" cy="524781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7B620E5-2B66-555C-09D7-DC99BBD5EF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C3D2DE0-7319-A753-E361-7D6E40956C8B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52DA8A96-8547-848F-B7A4-B734ACD89CC8}"/>
              </a:ext>
            </a:extLst>
          </p:cNvPr>
          <p:cNvSpPr txBox="1"/>
          <p:nvPr/>
        </p:nvSpPr>
        <p:spPr>
          <a:xfrm>
            <a:off x="4820690" y="1562070"/>
            <a:ext cx="1663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…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FF7679C-0641-CFDE-B7AD-098CDED310FF}"/>
              </a:ext>
            </a:extLst>
          </p:cNvPr>
          <p:cNvCxnSpPr>
            <a:cxnSpLocks/>
            <a:stCxn id="39" idx="4"/>
            <a:endCxn id="53" idx="0"/>
          </p:cNvCxnSpPr>
          <p:nvPr/>
        </p:nvCxnSpPr>
        <p:spPr>
          <a:xfrm flipH="1">
            <a:off x="3036972" y="3283991"/>
            <a:ext cx="1241167" cy="6176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8986847-8C60-506A-E65C-D7808E0F1115}"/>
              </a:ext>
            </a:extLst>
          </p:cNvPr>
          <p:cNvGrpSpPr/>
          <p:nvPr/>
        </p:nvGrpSpPr>
        <p:grpSpPr>
          <a:xfrm>
            <a:off x="5311030" y="1509364"/>
            <a:ext cx="524781" cy="524781"/>
            <a:chOff x="6091130" y="1606205"/>
            <a:chExt cx="524781" cy="524781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E98091-885C-EF00-705D-40DDBE2DA72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2AE67FE-4AEC-8920-9C1A-7E82735305C6}"/>
                </a:ext>
              </a:extLst>
            </p:cNvPr>
            <p:cNvSpPr txBox="1"/>
            <p:nvPr/>
          </p:nvSpPr>
          <p:spPr>
            <a:xfrm>
              <a:off x="6217177" y="1728923"/>
              <a:ext cx="2652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FR</a:t>
              </a:r>
              <a:r>
                <a:rPr kumimoji="1" lang="en-US" altLang="ko-KR" sz="1600" b="1" spc="-40" baseline="-25000" dirty="0" err="1">
                  <a:latin typeface="+mn-ea"/>
                </a:rPr>
                <a:t>i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066EAE5-A1E4-A8F5-D105-6D2CF126A68E}"/>
              </a:ext>
            </a:extLst>
          </p:cNvPr>
          <p:cNvCxnSpPr>
            <a:cxnSpLocks/>
            <a:stCxn id="154" idx="4"/>
            <a:endCxn id="24" idx="0"/>
          </p:cNvCxnSpPr>
          <p:nvPr/>
        </p:nvCxnSpPr>
        <p:spPr>
          <a:xfrm flipH="1">
            <a:off x="3373042" y="2034145"/>
            <a:ext cx="693939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6673B4-0E02-FEE1-387C-52521C8C0B31}"/>
              </a:ext>
            </a:extLst>
          </p:cNvPr>
          <p:cNvCxnSpPr>
            <a:cxnSpLocks/>
            <a:stCxn id="154" idx="4"/>
            <a:endCxn id="152" idx="0"/>
          </p:cNvCxnSpPr>
          <p:nvPr/>
        </p:nvCxnSpPr>
        <p:spPr>
          <a:xfrm>
            <a:off x="4066981" y="2034145"/>
            <a:ext cx="92519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CD9D02C-DB49-401E-F3A6-DDE657CE838F}"/>
              </a:ext>
            </a:extLst>
          </p:cNvPr>
          <p:cNvCxnSpPr>
            <a:cxnSpLocks/>
            <a:stCxn id="171" idx="4"/>
            <a:endCxn id="152" idx="0"/>
          </p:cNvCxnSpPr>
          <p:nvPr/>
        </p:nvCxnSpPr>
        <p:spPr>
          <a:xfrm flipH="1">
            <a:off x="4992180" y="2034145"/>
            <a:ext cx="581241" cy="7199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81C2031-5B97-33EE-2730-0D3D449F4B63}"/>
              </a:ext>
            </a:extLst>
          </p:cNvPr>
          <p:cNvCxnSpPr>
            <a:cxnSpLocks/>
            <a:stCxn id="171" idx="4"/>
            <a:endCxn id="27" idx="0"/>
          </p:cNvCxnSpPr>
          <p:nvPr/>
        </p:nvCxnSpPr>
        <p:spPr>
          <a:xfrm>
            <a:off x="5573421" y="2034145"/>
            <a:ext cx="342971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C33DEA0A-B276-447A-C88D-539342AEDD8F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>
            <a:off x="4278139" y="3283991"/>
            <a:ext cx="7969" cy="617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988D014-F14B-1797-F51E-1C96D5A49C67}"/>
              </a:ext>
            </a:extLst>
          </p:cNvPr>
          <p:cNvCxnSpPr>
            <a:cxnSpLocks/>
            <a:stCxn id="27" idx="4"/>
            <a:endCxn id="41" idx="0"/>
          </p:cNvCxnSpPr>
          <p:nvPr/>
        </p:nvCxnSpPr>
        <p:spPr>
          <a:xfrm>
            <a:off x="5916392" y="3278917"/>
            <a:ext cx="523276" cy="6226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D462504-52DA-F9A9-AEDB-6D228DD691EE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3036972" y="3271987"/>
            <a:ext cx="336070" cy="6296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호 203">
            <a:extLst>
              <a:ext uri="{FF2B5EF4-FFF2-40B4-BE49-F238E27FC236}">
                <a16:creationId xmlns:a16="http://schemas.microsoft.com/office/drawing/2014/main" id="{66F671BB-42EE-D4D0-0397-70A176F419E3}"/>
              </a:ext>
            </a:extLst>
          </p:cNvPr>
          <p:cNvSpPr/>
          <p:nvPr/>
        </p:nvSpPr>
        <p:spPr>
          <a:xfrm rot="7520239">
            <a:off x="3955708" y="1941167"/>
            <a:ext cx="278543" cy="252402"/>
          </a:xfrm>
          <a:prstGeom prst="arc">
            <a:avLst>
              <a:gd name="adj1" fmla="val 16348523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호 204">
            <a:extLst>
              <a:ext uri="{FF2B5EF4-FFF2-40B4-BE49-F238E27FC236}">
                <a16:creationId xmlns:a16="http://schemas.microsoft.com/office/drawing/2014/main" id="{7D8353AB-A753-DDCF-821D-B8CE485E7A20}"/>
              </a:ext>
            </a:extLst>
          </p:cNvPr>
          <p:cNvSpPr/>
          <p:nvPr/>
        </p:nvSpPr>
        <p:spPr>
          <a:xfrm rot="7731741">
            <a:off x="5426833" y="2008980"/>
            <a:ext cx="278543" cy="252402"/>
          </a:xfrm>
          <a:prstGeom prst="arc">
            <a:avLst>
              <a:gd name="adj1" fmla="val 16234232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710ADC4-B49B-AA8F-7883-F3C445ABF85C}"/>
              </a:ext>
            </a:extLst>
          </p:cNvPr>
          <p:cNvSpPr txBox="1"/>
          <p:nvPr/>
        </p:nvSpPr>
        <p:spPr>
          <a:xfrm>
            <a:off x="4782940" y="6183563"/>
            <a:ext cx="99033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solidFill>
                  <a:srgbClr val="1D6FA9"/>
                </a:solidFill>
                <a:latin typeface="+mn-ea"/>
              </a:rPr>
              <a:t>  </a:t>
            </a:r>
            <a:r>
              <a:rPr kumimoji="1" lang="en-US" altLang="ko-Kore-KR" sz="1600" spc="-40" dirty="0">
                <a:latin typeface="+mn-ea"/>
              </a:rPr>
              <a:t>: negative</a:t>
            </a:r>
            <a:endParaRPr kumimoji="1" lang="ko-Kore-KR" altLang="en-US" sz="16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5A4907AE-5307-D6A8-1441-E3947224227D}"/>
              </a:ext>
            </a:extLst>
          </p:cNvPr>
          <p:cNvCxnSpPr>
            <a:cxnSpLocks/>
          </p:cNvCxnSpPr>
          <p:nvPr/>
        </p:nvCxnSpPr>
        <p:spPr>
          <a:xfrm>
            <a:off x="4408686" y="6319030"/>
            <a:ext cx="3517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C24D7D66-696B-DDE4-8FB1-338403B0794E}"/>
              </a:ext>
            </a:extLst>
          </p:cNvPr>
          <p:cNvSpPr txBox="1"/>
          <p:nvPr/>
        </p:nvSpPr>
        <p:spPr>
          <a:xfrm>
            <a:off x="6797290" y="6597862"/>
            <a:ext cx="23369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EC</a:t>
            </a:r>
            <a:r>
              <a:rPr kumimoji="1" lang="en-US" altLang="ko-Kore-KR" sz="1400" spc="-40" dirty="0">
                <a:latin typeface="+mn-ea"/>
              </a:rPr>
              <a:t> : Engineering Characteristic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7F4C053-32CC-3C34-3243-17C48B6A62CA}"/>
              </a:ext>
            </a:extLst>
          </p:cNvPr>
          <p:cNvSpPr txBox="1"/>
          <p:nvPr/>
        </p:nvSpPr>
        <p:spPr>
          <a:xfrm>
            <a:off x="7525207" y="6183563"/>
            <a:ext cx="1068241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solidFill>
                  <a:srgbClr val="1D6FA9"/>
                </a:solidFill>
                <a:latin typeface="+mn-ea"/>
              </a:rPr>
              <a:t> </a:t>
            </a:r>
            <a:r>
              <a:rPr kumimoji="1" lang="en-US" altLang="ko-KR" sz="1600" b="1" spc="-40" dirty="0">
                <a:solidFill>
                  <a:srgbClr val="C00000"/>
                </a:solidFill>
                <a:latin typeface="+mn-ea"/>
              </a:rPr>
              <a:t>-</a:t>
            </a:r>
            <a:r>
              <a:rPr kumimoji="1" lang="en-US" altLang="ko-Kore-KR" sz="1600" b="1" spc="-40" dirty="0">
                <a:solidFill>
                  <a:srgbClr val="1D6FA9"/>
                </a:solidFill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: Decision</a:t>
            </a:r>
            <a:endParaRPr kumimoji="1" lang="ko-Kore-KR" altLang="en-US" sz="16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22DC7CB-4E7D-1EDE-6D93-12E50CD87C90}"/>
              </a:ext>
            </a:extLst>
          </p:cNvPr>
          <p:cNvSpPr txBox="1"/>
          <p:nvPr/>
        </p:nvSpPr>
        <p:spPr>
          <a:xfrm>
            <a:off x="7986629" y="1491583"/>
            <a:ext cx="48474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endParaRPr kumimoji="1" lang="ko-Kore-KR" altLang="en-US" sz="20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8AA8BA8C-1276-8779-7067-88751417E750}"/>
              </a:ext>
            </a:extLst>
          </p:cNvPr>
          <p:cNvCxnSpPr>
            <a:cxnSpLocks/>
            <a:stCxn id="222" idx="2"/>
            <a:endCxn id="221" idx="2"/>
          </p:cNvCxnSpPr>
          <p:nvPr/>
        </p:nvCxnSpPr>
        <p:spPr>
          <a:xfrm>
            <a:off x="8229003" y="1799360"/>
            <a:ext cx="14427" cy="35986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08B6BE24-9578-29C5-448F-40DD208895BD}"/>
              </a:ext>
            </a:extLst>
          </p:cNvPr>
          <p:cNvSpPr txBox="1"/>
          <p:nvPr/>
        </p:nvSpPr>
        <p:spPr>
          <a:xfrm>
            <a:off x="7796095" y="2586100"/>
            <a:ext cx="89466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reduction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B5F6460-721D-4C06-F1BB-FC0758F04BCF}"/>
              </a:ext>
            </a:extLst>
          </p:cNvPr>
          <p:cNvSpPr txBox="1"/>
          <p:nvPr/>
        </p:nvSpPr>
        <p:spPr>
          <a:xfrm>
            <a:off x="7840755" y="4905518"/>
            <a:ext cx="80534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Minimize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D8EF282-B510-2A89-BF83-E76623278686}"/>
              </a:ext>
            </a:extLst>
          </p:cNvPr>
          <p:cNvSpPr txBox="1"/>
          <p:nvPr/>
        </p:nvSpPr>
        <p:spPr>
          <a:xfrm>
            <a:off x="4822437" y="6597862"/>
            <a:ext cx="17740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TA</a:t>
            </a:r>
            <a:r>
              <a:rPr kumimoji="1" lang="en-US" altLang="ko-Kore-KR" sz="1400" spc="-40" dirty="0">
                <a:latin typeface="+mn-ea"/>
              </a:rPr>
              <a:t> : Technical Attribute</a:t>
            </a:r>
          </a:p>
        </p:txBody>
      </p:sp>
    </p:spTree>
    <p:extLst>
      <p:ext uri="{BB962C8B-B14F-4D97-AF65-F5344CB8AC3E}">
        <p14:creationId xmlns:p14="http://schemas.microsoft.com/office/powerpoint/2010/main" val="126346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9AD6DB-DA0A-E68A-8257-AB788A02ED30}"/>
              </a:ext>
            </a:extLst>
          </p:cNvPr>
          <p:cNvSpPr txBox="1"/>
          <p:nvPr/>
        </p:nvSpPr>
        <p:spPr>
          <a:xfrm>
            <a:off x="199085" y="1017533"/>
            <a:ext cx="8773006" cy="52615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en-US" altLang="ko-Kore-KR" b="1" spc="-40" dirty="0">
                <a:latin typeface="+mn-ea"/>
              </a:rPr>
              <a:t>Functional requirement &amp; Multiple options </a:t>
            </a:r>
            <a:endParaRPr kumimoji="1" lang="en-US" altLang="ko-Kore-KR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pc="-40" dirty="0">
                <a:latin typeface="+mn-ea"/>
              </a:rPr>
              <a:t>  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기능적 요구사항을 충족하는 방법은 </a:t>
            </a:r>
            <a:r>
              <a:rPr kumimoji="1" lang="en-US" altLang="ko-KR" sz="1600" spc="-40" dirty="0">
                <a:latin typeface="+mn-ea"/>
              </a:rPr>
              <a:t>unique</a:t>
            </a:r>
            <a:r>
              <a:rPr kumimoji="1" lang="ko-KR" altLang="en-US" sz="1600" spc="-40" dirty="0">
                <a:latin typeface="+mn-ea"/>
              </a:rPr>
              <a:t>하지 않고 다양하다</a:t>
            </a:r>
            <a:r>
              <a:rPr kumimoji="1" lang="en-US" altLang="ko-KR" sz="1600" spc="-40" dirty="0">
                <a:latin typeface="+mn-ea"/>
              </a:rPr>
              <a:t>. 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각 재설계 방안은 </a:t>
            </a:r>
            <a:r>
              <a:rPr kumimoji="1" lang="ko-KR" altLang="en-US" sz="1600" b="1" spc="-40" dirty="0">
                <a:solidFill>
                  <a:srgbClr val="1D6FA9"/>
                </a:solidFill>
                <a:latin typeface="+mn-ea"/>
              </a:rPr>
              <a:t>설계변수의 집합</a:t>
            </a:r>
            <a:r>
              <a:rPr kumimoji="1" lang="ko-KR" altLang="en-US" sz="1600" spc="-40" dirty="0">
                <a:latin typeface="+mn-ea"/>
              </a:rPr>
              <a:t>으로 구성되며</a:t>
            </a:r>
            <a:r>
              <a:rPr kumimoji="1" lang="en-US" altLang="ko-KR" sz="1600" spc="-40" dirty="0">
                <a:latin typeface="+mn-ea"/>
              </a:rPr>
              <a:t>,</a:t>
            </a:r>
            <a:r>
              <a:rPr kumimoji="1" lang="ko-KR" altLang="en-US" sz="1600" spc="-40" dirty="0">
                <a:latin typeface="+mn-ea"/>
              </a:rPr>
              <a:t> 이는 요구사항을 충족하기 위한 최소한의  </a:t>
            </a:r>
            <a:endParaRPr kumimoji="1" lang="en-US" altLang="ko-KR" sz="1600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   단위이다</a:t>
            </a:r>
            <a:r>
              <a:rPr kumimoji="1" lang="en-US" altLang="ko-KR" sz="1600" spc="-40" dirty="0">
                <a:highlight>
                  <a:srgbClr val="FFFF00"/>
                </a:highlight>
                <a:latin typeface="+mn-ea"/>
              </a:rPr>
              <a:t>.</a:t>
            </a:r>
            <a:r>
              <a:rPr kumimoji="1" lang="ko-KR" altLang="en-US" sz="1600" spc="-40" dirty="0">
                <a:highlight>
                  <a:srgbClr val="FFFF00"/>
                </a:highlight>
                <a:latin typeface="+mn-ea"/>
              </a:rPr>
              <a:t> 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().</a:t>
            </a:r>
            <a:r>
              <a:rPr kumimoji="1" lang="ko-KR" altLang="en-US" sz="1600" b="1" spc="-40" dirty="0">
                <a:highlight>
                  <a:srgbClr val="FFFF00"/>
                </a:highlight>
                <a:latin typeface="+mn-ea"/>
              </a:rPr>
              <a:t> </a:t>
            </a:r>
            <a:endParaRPr kumimoji="1" lang="en-US" altLang="ko-KR" sz="1600" b="1" spc="-40" dirty="0">
              <a:highlight>
                <a:srgbClr val="FFFF00"/>
              </a:highlight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en-US" altLang="ko-Kore-KR" b="1" spc="-40" dirty="0">
                <a:latin typeface="+mn-ea"/>
              </a:rPr>
              <a:t>Change propagation &amp; Multiple path</a:t>
            </a:r>
          </a:p>
          <a:p>
            <a:pPr>
              <a:lnSpc>
                <a:spcPct val="150000"/>
              </a:lnSpc>
            </a:pPr>
            <a:r>
              <a:rPr kumimoji="1" lang="en-US" altLang="ko-Kore-KR" b="1" spc="-40" dirty="0">
                <a:latin typeface="+mn-ea"/>
              </a:rPr>
              <a:t>   </a:t>
            </a:r>
            <a:r>
              <a:rPr kumimoji="1" lang="en-US" altLang="ko-Kore-KR" spc="-40" dirty="0">
                <a:latin typeface="+mn-ea"/>
              </a:rPr>
              <a:t>-</a:t>
            </a:r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ko-KR" altLang="en-US" sz="1600" spc="-40" dirty="0">
                <a:latin typeface="+mn-ea"/>
              </a:rPr>
              <a:t>변경전파의 핵심 목표는 요구사항 충족이 아닌</a:t>
            </a:r>
            <a:r>
              <a:rPr kumimoji="1" lang="en-US" altLang="ko-KR" sz="1600" spc="-40" dirty="0">
                <a:latin typeface="+mn-ea"/>
              </a:rPr>
              <a:t>,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ko-KR" altLang="en-US" sz="1600" b="1" spc="-40" dirty="0">
                <a:solidFill>
                  <a:srgbClr val="1D6FA9"/>
                </a:solidFill>
                <a:latin typeface="+mn-ea"/>
              </a:rPr>
              <a:t>제품의 안정된 상태를 유지</a:t>
            </a:r>
            <a:r>
              <a:rPr kumimoji="1" lang="ko-KR" altLang="en-US" sz="1600" spc="-40" dirty="0">
                <a:latin typeface="+mn-ea"/>
              </a:rPr>
              <a:t>하는 것이다</a:t>
            </a:r>
            <a:r>
              <a:rPr kumimoji="1" lang="en-US" altLang="ko-KR" sz="1600" spc="-40" dirty="0">
                <a:latin typeface="+mn-ea"/>
              </a:rPr>
              <a:t>.</a:t>
            </a:r>
            <a:r>
              <a:rPr kumimoji="1" lang="en-US" altLang="ko-KR" sz="1600" b="1" spc="-40" dirty="0">
                <a:latin typeface="+mn-ea"/>
              </a:rPr>
              <a:t> </a:t>
            </a:r>
            <a:r>
              <a:rPr kumimoji="1" lang="ko-KR" altLang="en-US" sz="1600" b="1" spc="-40" dirty="0">
                <a:latin typeface="+mn-ea"/>
              </a:rPr>
              <a:t> 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</a:t>
            </a:r>
            <a:endParaRPr kumimoji="1" lang="en-US" altLang="ko-KR" sz="1600" spc="-40" dirty="0">
              <a:highlight>
                <a:srgbClr val="FFFF00"/>
              </a:highlight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제품의 변경전파의 경로는 </a:t>
            </a:r>
            <a:r>
              <a:rPr kumimoji="1" lang="en-US" altLang="ko-KR" sz="1600" spc="-40" dirty="0">
                <a:latin typeface="+mn-ea"/>
              </a:rPr>
              <a:t>unique</a:t>
            </a:r>
            <a:r>
              <a:rPr kumimoji="1" lang="ko-KR" altLang="en-US" sz="1600" spc="-40" dirty="0">
                <a:latin typeface="+mn-ea"/>
              </a:rPr>
              <a:t>하지 않고</a:t>
            </a:r>
            <a:r>
              <a:rPr kumimoji="1" lang="en-US" altLang="ko-KR" sz="1600" spc="-40" dirty="0">
                <a:latin typeface="+mn-ea"/>
              </a:rPr>
              <a:t>,</a:t>
            </a:r>
            <a:r>
              <a:rPr kumimoji="1" lang="ko-KR" altLang="en-US" sz="1600" spc="-40" dirty="0">
                <a:latin typeface="+mn-ea"/>
              </a:rPr>
              <a:t> 어떤 경로를 선택하는지에 따라서 </a:t>
            </a:r>
            <a:endParaRPr kumimoji="1" lang="en-US" altLang="ko-KR" sz="1600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  </a:t>
            </a:r>
            <a:r>
              <a:rPr kumimoji="1" lang="en-US" altLang="ko-KR" sz="1600" spc="-40" dirty="0">
                <a:latin typeface="+mn-ea"/>
              </a:rPr>
              <a:t>cost,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spc="-40" dirty="0">
                <a:latin typeface="+mn-ea"/>
              </a:rPr>
              <a:t>duration,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spc="-40" dirty="0">
                <a:latin typeface="+mn-ea"/>
              </a:rPr>
              <a:t>complexity</a:t>
            </a:r>
            <a:r>
              <a:rPr kumimoji="1" lang="ko-KR" altLang="en-US" sz="1600" spc="-40" dirty="0">
                <a:latin typeface="+mn-ea"/>
              </a:rPr>
              <a:t>가 달라진다</a:t>
            </a:r>
            <a:r>
              <a:rPr kumimoji="1" lang="en-US" altLang="ko-KR" sz="1600" spc="-40" dirty="0">
                <a:latin typeface="+mn-ea"/>
              </a:rPr>
              <a:t>.</a:t>
            </a:r>
            <a:r>
              <a:rPr kumimoji="1" lang="ko-KR" altLang="en-US" sz="1600" spc="-40" dirty="0">
                <a:highlight>
                  <a:srgbClr val="FFFF00"/>
                </a:highlight>
                <a:latin typeface="+mn-ea"/>
              </a:rPr>
              <a:t> 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</a:t>
            </a:r>
            <a:endParaRPr kumimoji="1" lang="en-US" altLang="ko-Kore-KR" sz="1600" spc="-40" dirty="0">
              <a:highlight>
                <a:srgbClr val="FFFF00"/>
              </a:highlight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ko-KR" altLang="en-US" sz="1600" b="1" spc="-40" dirty="0">
                <a:solidFill>
                  <a:srgbClr val="1D6FA9"/>
                </a:solidFill>
                <a:latin typeface="+mn-ea"/>
              </a:rPr>
              <a:t>각 설계변수 및 부품의 논리관계</a:t>
            </a:r>
            <a:r>
              <a:rPr kumimoji="1" lang="ko-KR" altLang="en-US" sz="1600" spc="-40" dirty="0">
                <a:latin typeface="+mn-ea"/>
              </a:rPr>
              <a:t>를 토대로 변경 경로를 도출할 수 있다</a:t>
            </a:r>
            <a:r>
              <a:rPr kumimoji="1" lang="en-US" altLang="ko-KR" sz="1600" spc="-40" dirty="0">
                <a:latin typeface="+mn-ea"/>
              </a:rPr>
              <a:t>.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</a:t>
            </a:r>
            <a:endParaRPr kumimoji="1" lang="en-US" altLang="ko-Kore-KR" b="1" spc="-40" dirty="0">
              <a:highlight>
                <a:srgbClr val="FFFF00"/>
              </a:highlight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en-US" altLang="ko-KR" b="1" spc="-40" dirty="0">
                <a:latin typeface="+mn-ea"/>
              </a:rPr>
              <a:t>Multiple functional requirement &amp; Conflict</a:t>
            </a:r>
            <a:endParaRPr kumimoji="1" lang="en-US" altLang="ko-Kore-KR" b="1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기능적 요구사항과 설계변수와의 관계는 </a:t>
            </a:r>
            <a:r>
              <a:rPr kumimoji="1" lang="en-US" altLang="ko-KR" sz="1600" spc="-40" dirty="0">
                <a:latin typeface="+mn-ea"/>
              </a:rPr>
              <a:t>1:1</a:t>
            </a:r>
            <a:r>
              <a:rPr kumimoji="1" lang="ko-KR" altLang="en-US" sz="1600" spc="-40" dirty="0">
                <a:latin typeface="+mn-ea"/>
              </a:rPr>
              <a:t> 대응이 아니기에 </a:t>
            </a:r>
            <a:r>
              <a:rPr kumimoji="1" lang="en-US" altLang="ko-KR" sz="1600" spc="-40" dirty="0">
                <a:latin typeface="+mn-ea"/>
              </a:rPr>
              <a:t>coupling</a:t>
            </a:r>
            <a:r>
              <a:rPr kumimoji="1" lang="ko-KR" altLang="en-US" sz="1600" spc="-40" dirty="0">
                <a:latin typeface="+mn-ea"/>
              </a:rPr>
              <a:t>이 존재한다</a:t>
            </a:r>
            <a:r>
              <a:rPr kumimoji="1" lang="en-US" altLang="ko-KR" sz="1600" spc="-40" dirty="0">
                <a:latin typeface="+mn-ea"/>
              </a:rPr>
              <a:t>. 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 특정 설계변수의 일정방향의 조정이 여러 요구사항을 모두 충족하지 못하는 상황을 발생할 수    </a:t>
            </a:r>
            <a:endParaRPr kumimoji="1" lang="en-US" altLang="ko-KR" sz="1600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   있고</a:t>
            </a:r>
            <a:r>
              <a:rPr kumimoji="1" lang="en-US" altLang="ko-KR" sz="1600" spc="-40" dirty="0">
                <a:latin typeface="+mn-ea"/>
              </a:rPr>
              <a:t>,</a:t>
            </a:r>
            <a:r>
              <a:rPr kumimoji="1" lang="ko-KR" altLang="en-US" sz="1600" spc="-40" dirty="0">
                <a:highlight>
                  <a:srgbClr val="FFFF00"/>
                </a:highlight>
                <a:latin typeface="+mn-ea"/>
              </a:rPr>
              <a:t> 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</a:t>
            </a:r>
            <a:r>
              <a:rPr kumimoji="1" lang="ko-KR" altLang="en-US" sz="1600" b="1" spc="-40" dirty="0">
                <a:highlight>
                  <a:srgbClr val="FFFF00"/>
                </a:highlight>
                <a:latin typeface="+mn-ea"/>
              </a:rPr>
              <a:t> </a:t>
            </a:r>
            <a:r>
              <a:rPr kumimoji="1" lang="ko-KR" altLang="en-US" sz="1600" spc="-40" dirty="0">
                <a:latin typeface="+mn-ea"/>
              </a:rPr>
              <a:t>이를 </a:t>
            </a:r>
            <a:r>
              <a:rPr kumimoji="1" lang="ko-KR" altLang="en-US" sz="1600" b="1" spc="-40" dirty="0">
                <a:solidFill>
                  <a:srgbClr val="1D6FA9"/>
                </a:solidFill>
                <a:latin typeface="+mn-ea"/>
              </a:rPr>
              <a:t>직접적 충돌</a:t>
            </a:r>
            <a:r>
              <a:rPr kumimoji="1" lang="ko-KR" altLang="en-US" sz="1600" spc="-40" dirty="0">
                <a:latin typeface="+mn-ea"/>
              </a:rPr>
              <a:t>이라고 정의한다</a:t>
            </a:r>
            <a:r>
              <a:rPr kumimoji="1" lang="en-US" altLang="ko-KR" sz="1600" spc="-4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ore-KR" sz="1600" spc="-40" dirty="0">
                <a:latin typeface="+mn-ea"/>
              </a:rPr>
              <a:t>- change propagation path</a:t>
            </a:r>
            <a:r>
              <a:rPr kumimoji="1" lang="ko-KR" altLang="en-US" sz="1600" spc="-40" dirty="0">
                <a:latin typeface="+mn-ea"/>
              </a:rPr>
              <a:t> 상에서도</a:t>
            </a:r>
            <a:r>
              <a:rPr kumimoji="1" lang="en-US" altLang="ko-KR" sz="1600" spc="-40" dirty="0">
                <a:latin typeface="+mn-ea"/>
              </a:rPr>
              <a:t>,</a:t>
            </a:r>
            <a:r>
              <a:rPr kumimoji="1" lang="ko-KR" altLang="en-US" sz="1600" spc="-40" dirty="0">
                <a:latin typeface="+mn-ea"/>
              </a:rPr>
              <a:t> 설계변수가 </a:t>
            </a:r>
            <a:r>
              <a:rPr kumimoji="1" lang="ko-KR" altLang="en-US" sz="1600" b="1" spc="-40" dirty="0">
                <a:solidFill>
                  <a:srgbClr val="1D6FA9"/>
                </a:solidFill>
                <a:latin typeface="+mn-ea"/>
              </a:rPr>
              <a:t>간접적 충돌</a:t>
            </a:r>
            <a:r>
              <a:rPr kumimoji="1" lang="ko-KR" altLang="en-US" sz="1600" spc="-40" dirty="0">
                <a:latin typeface="+mn-ea"/>
              </a:rPr>
              <a:t>이 발생할 수 있다</a:t>
            </a:r>
            <a:r>
              <a:rPr kumimoji="1" lang="en-US" altLang="ko-KR" sz="1600" spc="-40" dirty="0">
                <a:highlight>
                  <a:srgbClr val="FFFF00"/>
                </a:highlight>
                <a:latin typeface="+mn-ea"/>
              </a:rPr>
              <a:t>.</a:t>
            </a:r>
            <a:r>
              <a:rPr kumimoji="1" lang="ko-KR" altLang="en-US" sz="1600" spc="-40" dirty="0">
                <a:highlight>
                  <a:srgbClr val="FFFF00"/>
                </a:highlight>
                <a:latin typeface="+mn-ea"/>
              </a:rPr>
              <a:t> 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72BC5576-4609-795D-0491-CBBB06537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557" y="3374505"/>
            <a:ext cx="3256935" cy="91916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3AB382F-14C3-7A15-2C28-41E6ED2CF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417" y="851279"/>
            <a:ext cx="4541180" cy="227059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C86A3C0-4AE8-56BC-DCDB-AC9E4AF323A1}"/>
              </a:ext>
            </a:extLst>
          </p:cNvPr>
          <p:cNvSpPr txBox="1"/>
          <p:nvPr/>
        </p:nvSpPr>
        <p:spPr>
          <a:xfrm>
            <a:off x="199085" y="179078"/>
            <a:ext cx="560185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2400" b="1" spc="-40" dirty="0">
                <a:solidFill>
                  <a:srgbClr val="C00000"/>
                </a:solidFill>
                <a:latin typeface="+mn-ea"/>
              </a:rPr>
              <a:t>모델 수립을 위한 고려사항</a:t>
            </a:r>
            <a:r>
              <a:rPr kumimoji="1" lang="en-US" altLang="ko-KR" sz="2400" b="1" spc="-40" dirty="0">
                <a:solidFill>
                  <a:srgbClr val="C00000"/>
                </a:solidFill>
                <a:latin typeface="+mn-ea"/>
              </a:rPr>
              <a:t> (assumption)</a:t>
            </a:r>
            <a:endParaRPr kumimoji="1" lang="ko-Kore-KR" altLang="en-US" sz="2400" spc="-4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508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F7E8D1-2DD2-BB3B-4495-CF2329D459B0}"/>
              </a:ext>
            </a:extLst>
          </p:cNvPr>
          <p:cNvGrpSpPr/>
          <p:nvPr/>
        </p:nvGrpSpPr>
        <p:grpSpPr>
          <a:xfrm>
            <a:off x="3018321" y="1264667"/>
            <a:ext cx="524781" cy="524781"/>
            <a:chOff x="6091130" y="1606205"/>
            <a:chExt cx="524781" cy="52478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E8876DD-573B-ED29-8AC9-3A338E7434EB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9C1E65-ADC4-7F91-83C8-8C8FCA750AD2}"/>
                </a:ext>
              </a:extLst>
            </p:cNvPr>
            <p:cNvSpPr txBox="1"/>
            <p:nvPr/>
          </p:nvSpPr>
          <p:spPr>
            <a:xfrm>
              <a:off x="6217177" y="1728923"/>
              <a:ext cx="2652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FR</a:t>
              </a:r>
              <a:r>
                <a:rPr kumimoji="1" lang="en-US" altLang="ko-Kore-KR" sz="1600" b="1" spc="-40" baseline="-25000" dirty="0" err="1">
                  <a:latin typeface="+mn-ea"/>
                </a:rPr>
                <a:t>i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9CDF406-8ADB-D39F-2BC2-10F1EB8306A0}"/>
              </a:ext>
            </a:extLst>
          </p:cNvPr>
          <p:cNvCxnSpPr>
            <a:cxnSpLocks/>
          </p:cNvCxnSpPr>
          <p:nvPr/>
        </p:nvCxnSpPr>
        <p:spPr>
          <a:xfrm>
            <a:off x="2176201" y="6202247"/>
            <a:ext cx="351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E2D9A503-FDB7-68C1-88BD-D27934C9687E}"/>
              </a:ext>
            </a:extLst>
          </p:cNvPr>
          <p:cNvSpPr/>
          <p:nvPr/>
        </p:nvSpPr>
        <p:spPr>
          <a:xfrm>
            <a:off x="3564050" y="6021938"/>
            <a:ext cx="347307" cy="347307"/>
          </a:xfrm>
          <a:prstGeom prst="ellipse">
            <a:avLst/>
          </a:prstGeom>
          <a:solidFill>
            <a:srgbClr val="949494">
              <a:alpha val="4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F68D4A-59D8-6998-592E-C8F97318015F}"/>
              </a:ext>
            </a:extLst>
          </p:cNvPr>
          <p:cNvSpPr txBox="1"/>
          <p:nvPr/>
        </p:nvSpPr>
        <p:spPr>
          <a:xfrm>
            <a:off x="2635842" y="6066780"/>
            <a:ext cx="71224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600" spc="-40" dirty="0">
                <a:latin typeface="+mn-ea"/>
              </a:rPr>
              <a:t>: related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35FE5F-CE90-FE11-F2C0-9C6F0BCE5128}"/>
              </a:ext>
            </a:extLst>
          </p:cNvPr>
          <p:cNvSpPr txBox="1"/>
          <p:nvPr/>
        </p:nvSpPr>
        <p:spPr>
          <a:xfrm>
            <a:off x="4018976" y="6087870"/>
            <a:ext cx="82702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600" spc="-40" dirty="0">
                <a:latin typeface="+mn-ea"/>
              </a:rPr>
              <a:t>: selected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87EDA9F-B104-41ED-839A-94561A391A61}"/>
              </a:ext>
            </a:extLst>
          </p:cNvPr>
          <p:cNvSpPr/>
          <p:nvPr/>
        </p:nvSpPr>
        <p:spPr>
          <a:xfrm>
            <a:off x="121026" y="945482"/>
            <a:ext cx="6069709" cy="546455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CE1E96F-83A1-C3CF-ECBA-C5734428CBE4}"/>
              </a:ext>
            </a:extLst>
          </p:cNvPr>
          <p:cNvCxnSpPr>
            <a:cxnSpLocks/>
            <a:stCxn id="6" idx="4"/>
            <a:endCxn id="51" idx="0"/>
          </p:cNvCxnSpPr>
          <p:nvPr/>
        </p:nvCxnSpPr>
        <p:spPr>
          <a:xfrm flipH="1">
            <a:off x="1748051" y="1789448"/>
            <a:ext cx="1532661" cy="713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EFD13D7-AF26-FEA0-6360-3F4CED029976}"/>
              </a:ext>
            </a:extLst>
          </p:cNvPr>
          <p:cNvCxnSpPr>
            <a:cxnSpLocks/>
            <a:stCxn id="6" idx="4"/>
            <a:endCxn id="110" idx="0"/>
          </p:cNvCxnSpPr>
          <p:nvPr/>
        </p:nvCxnSpPr>
        <p:spPr>
          <a:xfrm flipH="1">
            <a:off x="3266248" y="1789448"/>
            <a:ext cx="14464" cy="7250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D0317B8-9EB6-DFF0-5337-3606EA40E7E2}"/>
              </a:ext>
            </a:extLst>
          </p:cNvPr>
          <p:cNvGrpSpPr/>
          <p:nvPr/>
        </p:nvGrpSpPr>
        <p:grpSpPr>
          <a:xfrm>
            <a:off x="1485660" y="2502509"/>
            <a:ext cx="524781" cy="524781"/>
            <a:chOff x="6091130" y="1606205"/>
            <a:chExt cx="524781" cy="52478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DF2C55C-E79A-1082-1673-0B91810B3FEF}"/>
                </a:ext>
              </a:extLst>
            </p:cNvPr>
            <p:cNvSpPr txBox="1"/>
            <p:nvPr/>
          </p:nvSpPr>
          <p:spPr>
            <a:xfrm>
              <a:off x="6280200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latin typeface="+mn-ea"/>
                </a:rPr>
                <a:t>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1513760-38DC-F4C6-252B-BBFB22FD3302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78CE4D5-D085-83AF-D18A-9F1EA0715A57}"/>
              </a:ext>
            </a:extLst>
          </p:cNvPr>
          <p:cNvGrpSpPr/>
          <p:nvPr/>
        </p:nvGrpSpPr>
        <p:grpSpPr>
          <a:xfrm>
            <a:off x="2196020" y="2502509"/>
            <a:ext cx="524781" cy="524781"/>
            <a:chOff x="6091130" y="1606205"/>
            <a:chExt cx="524781" cy="52478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1DF9139-9968-732B-84AE-2631D70B7B7E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latin typeface="+mn-ea"/>
                </a:rPr>
                <a:t>2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DD184717-0D8F-2CC5-B4B8-ABB0B6F6CAD6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2541648-D701-3C6F-837C-A6C3AE753A84}"/>
              </a:ext>
            </a:extLst>
          </p:cNvPr>
          <p:cNvGrpSpPr/>
          <p:nvPr/>
        </p:nvGrpSpPr>
        <p:grpSpPr>
          <a:xfrm>
            <a:off x="4461134" y="2509439"/>
            <a:ext cx="524781" cy="524781"/>
            <a:chOff x="6079000" y="1606205"/>
            <a:chExt cx="524781" cy="524781"/>
          </a:xfrm>
          <a:noFill/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ECBA5CB-66E4-2136-5671-28C141F8C894}"/>
                </a:ext>
              </a:extLst>
            </p:cNvPr>
            <p:cNvSpPr txBox="1"/>
            <p:nvPr/>
          </p:nvSpPr>
          <p:spPr>
            <a:xfrm>
              <a:off x="6264481" y="1728923"/>
              <a:ext cx="18703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 err="1">
                  <a:latin typeface="+mn-ea"/>
                </a:rPr>
                <a:t>O</a:t>
              </a:r>
              <a:r>
                <a:rPr kumimoji="1" lang="en-US" altLang="ko-Kore-KR" sz="1600" spc="-40" baseline="-25000" dirty="0" err="1">
                  <a:latin typeface="+mn-ea"/>
                </a:rPr>
                <a:t>l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5EADF8A-BAD4-1A75-AFDF-B293E60C5BB7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39B93D7-F5A9-DF3E-CF7A-42A44A131C9B}"/>
              </a:ext>
            </a:extLst>
          </p:cNvPr>
          <p:cNvSpPr txBox="1"/>
          <p:nvPr/>
        </p:nvSpPr>
        <p:spPr>
          <a:xfrm>
            <a:off x="4286850" y="2619561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76" name="호 75">
            <a:extLst>
              <a:ext uri="{FF2B5EF4-FFF2-40B4-BE49-F238E27FC236}">
                <a16:creationId xmlns:a16="http://schemas.microsoft.com/office/drawing/2014/main" id="{EF295700-66D3-2E06-6C23-6C41F09ACD43}"/>
              </a:ext>
            </a:extLst>
          </p:cNvPr>
          <p:cNvSpPr/>
          <p:nvPr/>
        </p:nvSpPr>
        <p:spPr>
          <a:xfrm rot="9595149">
            <a:off x="3107549" y="1683312"/>
            <a:ext cx="389599" cy="302747"/>
          </a:xfrm>
          <a:prstGeom prst="arc">
            <a:avLst>
              <a:gd name="adj1" fmla="val 13016343"/>
              <a:gd name="adj2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EA513C0-9154-38B7-A9A9-35929468BB89}"/>
              </a:ext>
            </a:extLst>
          </p:cNvPr>
          <p:cNvSpPr txBox="1"/>
          <p:nvPr/>
        </p:nvSpPr>
        <p:spPr>
          <a:xfrm>
            <a:off x="402078" y="1394453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FR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C37C8D0-8BDD-A7E4-38ED-19D8DBB06277}"/>
              </a:ext>
            </a:extLst>
          </p:cNvPr>
          <p:cNvSpPr txBox="1"/>
          <p:nvPr/>
        </p:nvSpPr>
        <p:spPr>
          <a:xfrm>
            <a:off x="135098" y="3734383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DP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4673C8E6-02F1-7235-A9D0-C0301D1435BF}"/>
              </a:ext>
            </a:extLst>
          </p:cNvPr>
          <p:cNvCxnSpPr>
            <a:cxnSpLocks/>
            <a:stCxn id="110" idx="4"/>
            <a:endCxn id="127" idx="0"/>
          </p:cNvCxnSpPr>
          <p:nvPr/>
        </p:nvCxnSpPr>
        <p:spPr>
          <a:xfrm>
            <a:off x="3266248" y="3039294"/>
            <a:ext cx="1682573" cy="617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B2CF71F9-ED0C-B45B-3410-D4C4A086ABF0}"/>
              </a:ext>
            </a:extLst>
          </p:cNvPr>
          <p:cNvSpPr txBox="1"/>
          <p:nvPr/>
        </p:nvSpPr>
        <p:spPr>
          <a:xfrm>
            <a:off x="2792699" y="2619561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BB87A4E-A6A2-4EE9-6111-17FBD42A0A56}"/>
              </a:ext>
            </a:extLst>
          </p:cNvPr>
          <p:cNvSpPr txBox="1"/>
          <p:nvPr/>
        </p:nvSpPr>
        <p:spPr>
          <a:xfrm>
            <a:off x="121026" y="6444640"/>
            <a:ext cx="606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800" spc="-40" dirty="0">
                <a:latin typeface="+mn-ea"/>
              </a:rPr>
              <a:t>FR – DP hierarchical decomposition</a:t>
            </a:r>
            <a:endParaRPr lang="ko-Kore-KR" alt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D095F38-5926-A2F9-60ED-6DF35B4FA87D}"/>
              </a:ext>
            </a:extLst>
          </p:cNvPr>
          <p:cNvSpPr txBox="1"/>
          <p:nvPr/>
        </p:nvSpPr>
        <p:spPr>
          <a:xfrm>
            <a:off x="6190735" y="853157"/>
            <a:ext cx="2953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spc="-40" dirty="0">
                <a:latin typeface="+mn-ea"/>
              </a:rPr>
              <a:t>Given information </a:t>
            </a:r>
            <a:endParaRPr lang="ko-Kore-KR" altLang="en-US" sz="240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14653C4-5F3F-E766-1405-2D1C7E120595}"/>
              </a:ext>
            </a:extLst>
          </p:cNvPr>
          <p:cNvSpPr txBox="1"/>
          <p:nvPr/>
        </p:nvSpPr>
        <p:spPr>
          <a:xfrm>
            <a:off x="6439364" y="1689596"/>
            <a:ext cx="20887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 err="1">
                <a:latin typeface="+mn-ea"/>
              </a:rPr>
              <a:t>i</a:t>
            </a:r>
            <a:r>
              <a:rPr kumimoji="1" lang="en-US" altLang="ko-Kore-KR" spc="-40" dirty="0">
                <a:latin typeface="+mn-ea"/>
              </a:rPr>
              <a:t>)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Possible </a:t>
            </a:r>
            <a:r>
              <a:rPr kumimoji="1" lang="en-US" altLang="ko-Kore-KR" i="1" spc="-40" dirty="0">
                <a:latin typeface="+mn-ea"/>
              </a:rPr>
              <a:t>FR-Option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6134EDB-8594-3E63-F5D3-355D2455F18A}"/>
              </a:ext>
            </a:extLst>
          </p:cNvPr>
          <p:cNvSpPr txBox="1"/>
          <p:nvPr/>
        </p:nvSpPr>
        <p:spPr>
          <a:xfrm>
            <a:off x="6439364" y="2801842"/>
            <a:ext cx="21328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ii)</a:t>
            </a:r>
            <a:r>
              <a:rPr kumimoji="1" lang="en-US" altLang="ko-Kore-KR" i="1" spc="-40" dirty="0">
                <a:latin typeface="+mn-ea"/>
              </a:rPr>
              <a:t> Option-DP relation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8F54897-58DA-5709-3367-4B81DCE2F8A2}"/>
              </a:ext>
            </a:extLst>
          </p:cNvPr>
          <p:cNvSpPr txBox="1"/>
          <p:nvPr/>
        </p:nvSpPr>
        <p:spPr>
          <a:xfrm>
            <a:off x="6629163" y="2036779"/>
            <a:ext cx="18113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kumimoji="1" lang="en-US" altLang="ko-Kore-KR" sz="1600" spc="-40" dirty="0">
                <a:latin typeface="+mn-ea"/>
              </a:rPr>
              <a:t>choose one </a:t>
            </a:r>
            <a:r>
              <a:rPr kumimoji="1" lang="en-US" altLang="ko-Kore-KR" sz="1600" b="1" spc="-40" dirty="0">
                <a:latin typeface="+mn-ea"/>
              </a:rPr>
              <a:t>(OR)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6E1CF762-D953-5200-0B6C-A8238953D847}"/>
              </a:ext>
            </a:extLst>
          </p:cNvPr>
          <p:cNvSpPr txBox="1"/>
          <p:nvPr/>
        </p:nvSpPr>
        <p:spPr>
          <a:xfrm>
            <a:off x="6629163" y="3241510"/>
            <a:ext cx="15209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 DP sets </a:t>
            </a:r>
            <a:r>
              <a:rPr kumimoji="1" lang="en-US" altLang="ko-Kore-KR" sz="1600" b="1" spc="-40" dirty="0">
                <a:latin typeface="+mn-ea"/>
              </a:rPr>
              <a:t>(AND) 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6092C8E-CC16-0AAB-EA87-2E6B46993D96}"/>
              </a:ext>
            </a:extLst>
          </p:cNvPr>
          <p:cNvSpPr txBox="1"/>
          <p:nvPr/>
        </p:nvSpPr>
        <p:spPr>
          <a:xfrm>
            <a:off x="6629163" y="3604580"/>
            <a:ext cx="183543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 with each direction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36719D3-C92D-5EDB-8995-6094D54C2602}"/>
              </a:ext>
            </a:extLst>
          </p:cNvPr>
          <p:cNvSpPr txBox="1"/>
          <p:nvPr/>
        </p:nvSpPr>
        <p:spPr>
          <a:xfrm>
            <a:off x="4470938" y="3673771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72737A63-C1A9-1E70-07AD-B3DF5805718A}"/>
              </a:ext>
            </a:extLst>
          </p:cNvPr>
          <p:cNvCxnSpPr>
            <a:cxnSpLocks/>
            <a:stCxn id="6" idx="4"/>
            <a:endCxn id="57" idx="0"/>
          </p:cNvCxnSpPr>
          <p:nvPr/>
        </p:nvCxnSpPr>
        <p:spPr>
          <a:xfrm>
            <a:off x="3280712" y="1789448"/>
            <a:ext cx="1442813" cy="7199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9AC1453-F713-7544-09AA-4B3A49A88E82}"/>
              </a:ext>
            </a:extLst>
          </p:cNvPr>
          <p:cNvGrpSpPr/>
          <p:nvPr/>
        </p:nvGrpSpPr>
        <p:grpSpPr>
          <a:xfrm>
            <a:off x="3003857" y="2514513"/>
            <a:ext cx="524781" cy="524781"/>
            <a:chOff x="6112516" y="1606205"/>
            <a:chExt cx="524781" cy="524781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C5847FE-0006-F4BC-48D6-6E19B28874DC}"/>
                </a:ext>
              </a:extLst>
            </p:cNvPr>
            <p:cNvSpPr txBox="1"/>
            <p:nvPr/>
          </p:nvSpPr>
          <p:spPr>
            <a:xfrm>
              <a:off x="6264481" y="1728923"/>
              <a:ext cx="2255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k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4AF1C3D-3D84-B0EC-66BA-21D95BC1781F}"/>
                </a:ext>
              </a:extLst>
            </p:cNvPr>
            <p:cNvSpPr/>
            <p:nvPr/>
          </p:nvSpPr>
          <p:spPr>
            <a:xfrm>
              <a:off x="6112516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6D3904FD-974B-013C-C399-478FDBED28E2}"/>
              </a:ext>
            </a:extLst>
          </p:cNvPr>
          <p:cNvGrpSpPr/>
          <p:nvPr/>
        </p:nvGrpSpPr>
        <p:grpSpPr>
          <a:xfrm>
            <a:off x="4686430" y="3656897"/>
            <a:ext cx="524781" cy="382412"/>
            <a:chOff x="2835784" y="4634428"/>
            <a:chExt cx="524781" cy="382412"/>
          </a:xfrm>
          <a:noFill/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E0C978D-DEB7-E3FF-2025-773A9FEF4BA4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78F6805-74AD-A178-B356-AFADBF30CD6F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 err="1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 err="1">
                  <a:solidFill>
                    <a:srgbClr val="C00000"/>
                  </a:solidFill>
                  <a:latin typeface="+mn-ea"/>
                </a:rPr>
                <a:t>o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7A6EBB0-B1DD-3A4A-61DC-9CC958C4C75D}"/>
              </a:ext>
            </a:extLst>
          </p:cNvPr>
          <p:cNvGrpSpPr/>
          <p:nvPr/>
        </p:nvGrpSpPr>
        <p:grpSpPr>
          <a:xfrm>
            <a:off x="3898876" y="3656897"/>
            <a:ext cx="524781" cy="382412"/>
            <a:chOff x="2835784" y="4634428"/>
            <a:chExt cx="524781" cy="382412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78D6DC1-232E-7AEF-8D2E-C76D0DA36AF9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 err="1">
                  <a:latin typeface="+mn-ea"/>
                </a:rPr>
                <a:t>DP</a:t>
              </a:r>
              <a:r>
                <a:rPr kumimoji="1" lang="en-US" altLang="ko-KR" sz="1600" spc="-40" baseline="-25000" dirty="0" err="1">
                  <a:latin typeface="+mn-ea"/>
                </a:rPr>
                <a:t>p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055A96F4-FA66-416C-359E-388D7FE5D840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F3B89F6-FA14-A654-D450-38C03D734CC6}"/>
              </a:ext>
            </a:extLst>
          </p:cNvPr>
          <p:cNvGrpSpPr/>
          <p:nvPr/>
        </p:nvGrpSpPr>
        <p:grpSpPr>
          <a:xfrm>
            <a:off x="3109086" y="3656897"/>
            <a:ext cx="524781" cy="382412"/>
            <a:chOff x="2835784" y="4634428"/>
            <a:chExt cx="524781" cy="382412"/>
          </a:xfrm>
          <a:noFill/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7EA3210-E2DF-1817-072C-CAEF54B4D3F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CE1E406-8013-F105-BA51-C4BB83F8AC33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4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ECFC3BC-40A7-93FF-D786-AAE9E215B932}"/>
              </a:ext>
            </a:extLst>
          </p:cNvPr>
          <p:cNvGrpSpPr/>
          <p:nvPr/>
        </p:nvGrpSpPr>
        <p:grpSpPr>
          <a:xfrm>
            <a:off x="2480436" y="3656897"/>
            <a:ext cx="524781" cy="382412"/>
            <a:chOff x="2835784" y="4634428"/>
            <a:chExt cx="524781" cy="382412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9FF33F1-CE8C-5549-CAA4-2087CC0A181E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3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E6515A3-096E-2FA8-EBAE-8D11AA965EAE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159ACAE4-3D76-717D-0CB3-D212F6BF4EC6}"/>
              </a:ext>
            </a:extLst>
          </p:cNvPr>
          <p:cNvGrpSpPr/>
          <p:nvPr/>
        </p:nvGrpSpPr>
        <p:grpSpPr>
          <a:xfrm>
            <a:off x="1859950" y="3656897"/>
            <a:ext cx="524781" cy="382412"/>
            <a:chOff x="2835784" y="4634428"/>
            <a:chExt cx="524781" cy="382412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1B58D94-3D6F-5A48-9BFB-E608812481E4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735DAB-9FF4-DE27-E028-B98DDD0043D9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2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7BA249CE-FC8D-C192-0D19-CB33027C7BA7}"/>
              </a:ext>
            </a:extLst>
          </p:cNvPr>
          <p:cNvGrpSpPr/>
          <p:nvPr/>
        </p:nvGrpSpPr>
        <p:grpSpPr>
          <a:xfrm>
            <a:off x="1231300" y="3656897"/>
            <a:ext cx="524781" cy="382412"/>
            <a:chOff x="2835784" y="4634428"/>
            <a:chExt cx="524781" cy="382412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2015C5C-F163-5205-6D71-FDA1EA803E55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1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CD3AC3A-E2A8-A914-53DF-356A9150335D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0A8B11D7-A3CD-FBBB-0812-930DC12920D0}"/>
              </a:ext>
            </a:extLst>
          </p:cNvPr>
          <p:cNvSpPr txBox="1"/>
          <p:nvPr/>
        </p:nvSpPr>
        <p:spPr>
          <a:xfrm>
            <a:off x="3679531" y="3673771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525544CC-7E3D-F393-1A76-F4B0A9D19A4A}"/>
              </a:ext>
            </a:extLst>
          </p:cNvPr>
          <p:cNvCxnSpPr>
            <a:cxnSpLocks/>
            <a:stCxn id="110" idx="4"/>
            <a:endCxn id="139" idx="0"/>
          </p:cNvCxnSpPr>
          <p:nvPr/>
        </p:nvCxnSpPr>
        <p:spPr>
          <a:xfrm flipH="1">
            <a:off x="2122341" y="3039294"/>
            <a:ext cx="1143907" cy="617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B91C99B-140F-6689-B997-8863C1310F99}"/>
              </a:ext>
            </a:extLst>
          </p:cNvPr>
          <p:cNvCxnSpPr>
            <a:cxnSpLocks/>
            <a:stCxn id="110" idx="4"/>
            <a:endCxn id="133" idx="0"/>
          </p:cNvCxnSpPr>
          <p:nvPr/>
        </p:nvCxnSpPr>
        <p:spPr>
          <a:xfrm>
            <a:off x="3266248" y="3039294"/>
            <a:ext cx="105229" cy="617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FBAE093-05C1-181D-0175-EB2FEEEB0852}"/>
              </a:ext>
            </a:extLst>
          </p:cNvPr>
          <p:cNvSpPr txBox="1"/>
          <p:nvPr/>
        </p:nvSpPr>
        <p:spPr>
          <a:xfrm>
            <a:off x="3250477" y="3240374"/>
            <a:ext cx="16158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+</a:t>
            </a:r>
            <a:endParaRPr kumimoji="1" lang="ko-Kore-KR" altLang="en-US" b="1" spc="-40" baseline="-25000" dirty="0">
              <a:latin typeface="+mn-ea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A100ADD-2C2A-21A6-03B4-C021808471CA}"/>
              </a:ext>
            </a:extLst>
          </p:cNvPr>
          <p:cNvSpPr txBox="1"/>
          <p:nvPr/>
        </p:nvSpPr>
        <p:spPr>
          <a:xfrm>
            <a:off x="2465177" y="3254775"/>
            <a:ext cx="9105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-</a:t>
            </a:r>
            <a:endParaRPr kumimoji="1" lang="ko-Kore-KR" altLang="en-US" b="1" spc="-40" baseline="-25000" dirty="0">
              <a:latin typeface="+mn-ea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DE38DC4-D57F-5D3B-82C8-61B1582E5D1A}"/>
              </a:ext>
            </a:extLst>
          </p:cNvPr>
          <p:cNvSpPr txBox="1"/>
          <p:nvPr/>
        </p:nvSpPr>
        <p:spPr>
          <a:xfrm>
            <a:off x="103875" y="158677"/>
            <a:ext cx="89934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2400" spc="-40" dirty="0">
                <a:latin typeface="+mn-ea"/>
              </a:rPr>
              <a:t>기능적 요구사항과 설계변수 간의 계층적 분해와 연결관계</a:t>
            </a:r>
            <a:endParaRPr lang="ko-Kore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3AED78-4168-C3FA-FE78-6F8383D4365A}"/>
              </a:ext>
            </a:extLst>
          </p:cNvPr>
          <p:cNvSpPr txBox="1"/>
          <p:nvPr/>
        </p:nvSpPr>
        <p:spPr>
          <a:xfrm>
            <a:off x="659741" y="6018050"/>
            <a:ext cx="2776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</a:t>
            </a:r>
            <a:r>
              <a:rPr kumimoji="1" lang="en-US" altLang="ko-Kore-KR" sz="1600" spc="-40" dirty="0">
                <a:latin typeface="+mn-ea"/>
              </a:rPr>
              <a:t>or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F5369C-A146-6EE6-0529-B9F5DF92A8B9}"/>
              </a:ext>
            </a:extLst>
          </p:cNvPr>
          <p:cNvCxnSpPr>
            <a:cxnSpLocks/>
          </p:cNvCxnSpPr>
          <p:nvPr/>
        </p:nvCxnSpPr>
        <p:spPr>
          <a:xfrm flipH="1">
            <a:off x="1095062" y="6066257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29DA8EF-37AF-2B7A-0A2A-DE72A401D568}"/>
              </a:ext>
            </a:extLst>
          </p:cNvPr>
          <p:cNvSpPr txBox="1"/>
          <p:nvPr/>
        </p:nvSpPr>
        <p:spPr>
          <a:xfrm>
            <a:off x="1529453" y="6045167"/>
            <a:ext cx="4263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</a:t>
            </a:r>
            <a:r>
              <a:rPr kumimoji="1" lang="en-US" altLang="ko-Kore-KR" sz="1600" spc="-40" dirty="0">
                <a:latin typeface="+mn-ea"/>
              </a:rPr>
              <a:t>and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2F06167-7D60-8E00-1AE8-E740F7F80A37}"/>
              </a:ext>
            </a:extLst>
          </p:cNvPr>
          <p:cNvCxnSpPr>
            <a:cxnSpLocks/>
          </p:cNvCxnSpPr>
          <p:nvPr/>
        </p:nvCxnSpPr>
        <p:spPr>
          <a:xfrm>
            <a:off x="1243861" y="6060363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58EDE9B-3B41-5892-4847-77F368360141}"/>
              </a:ext>
            </a:extLst>
          </p:cNvPr>
          <p:cNvCxnSpPr>
            <a:cxnSpLocks/>
          </p:cNvCxnSpPr>
          <p:nvPr/>
        </p:nvCxnSpPr>
        <p:spPr>
          <a:xfrm flipH="1">
            <a:off x="270992" y="6066257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075DB1F-A657-8AA5-590C-7412DEA9C479}"/>
              </a:ext>
            </a:extLst>
          </p:cNvPr>
          <p:cNvCxnSpPr>
            <a:cxnSpLocks/>
          </p:cNvCxnSpPr>
          <p:nvPr/>
        </p:nvCxnSpPr>
        <p:spPr>
          <a:xfrm>
            <a:off x="419791" y="6060363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호 58">
            <a:extLst>
              <a:ext uri="{FF2B5EF4-FFF2-40B4-BE49-F238E27FC236}">
                <a16:creationId xmlns:a16="http://schemas.microsoft.com/office/drawing/2014/main" id="{99C7A6FD-5E03-E67A-B92C-5F4255915418}"/>
              </a:ext>
            </a:extLst>
          </p:cNvPr>
          <p:cNvSpPr/>
          <p:nvPr/>
        </p:nvSpPr>
        <p:spPr>
          <a:xfrm rot="8597098">
            <a:off x="290075" y="5892632"/>
            <a:ext cx="331662" cy="257725"/>
          </a:xfrm>
          <a:prstGeom prst="arc">
            <a:avLst>
              <a:gd name="adj1" fmla="val 18206555"/>
              <a:gd name="adj2" fmla="val 2023082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FC6D8-777C-15D5-8DEB-5C7F9C2C371A}"/>
              </a:ext>
            </a:extLst>
          </p:cNvPr>
          <p:cNvSpPr txBox="1"/>
          <p:nvPr/>
        </p:nvSpPr>
        <p:spPr>
          <a:xfrm>
            <a:off x="2271288" y="2064386"/>
            <a:ext cx="16158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+</a:t>
            </a:r>
            <a:endParaRPr kumimoji="1" lang="ko-Kore-KR" altLang="en-US" b="1" spc="-40" baseline="-250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F78954-A851-4C43-EE3D-249C8D42C4CA}"/>
              </a:ext>
            </a:extLst>
          </p:cNvPr>
          <p:cNvSpPr txBox="1"/>
          <p:nvPr/>
        </p:nvSpPr>
        <p:spPr>
          <a:xfrm>
            <a:off x="3231474" y="2092183"/>
            <a:ext cx="9105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-</a:t>
            </a:r>
            <a:endParaRPr kumimoji="1" lang="ko-Kore-KR" altLang="en-US" b="1" spc="-40" baseline="-250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9F130C-124F-6619-B7D2-E8EF1B7AD926}"/>
              </a:ext>
            </a:extLst>
          </p:cNvPr>
          <p:cNvSpPr txBox="1"/>
          <p:nvPr/>
        </p:nvSpPr>
        <p:spPr>
          <a:xfrm>
            <a:off x="4072514" y="2064387"/>
            <a:ext cx="9105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-</a:t>
            </a:r>
            <a:endParaRPr kumimoji="1" lang="ko-Kore-KR" altLang="en-US" b="1" spc="-40" baseline="-250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0C833C-CEC8-F6CC-1CDC-F0047B6D6D3B}"/>
              </a:ext>
            </a:extLst>
          </p:cNvPr>
          <p:cNvSpPr txBox="1"/>
          <p:nvPr/>
        </p:nvSpPr>
        <p:spPr>
          <a:xfrm>
            <a:off x="135098" y="4864459"/>
            <a:ext cx="1190060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Propagated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DP path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3CD5FA2-A10B-CC9D-DFD0-CB7EDD281939}"/>
              </a:ext>
            </a:extLst>
          </p:cNvPr>
          <p:cNvSpPr/>
          <p:nvPr/>
        </p:nvSpPr>
        <p:spPr>
          <a:xfrm>
            <a:off x="1488887" y="4321507"/>
            <a:ext cx="1268374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A99D376-F59A-4409-3806-5C1C2190A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888341" y="4360718"/>
            <a:ext cx="269420" cy="1868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4934DEF4-0C09-5A24-4C8E-B7360D820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964" y="4668916"/>
            <a:ext cx="223377" cy="176623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A771E98-B372-76C2-DAAA-9DBD9CD58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760" y="4668916"/>
            <a:ext cx="223377" cy="176623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82B29A16-1A1C-8DCE-E6A5-6E1E47F92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964" y="4941966"/>
            <a:ext cx="223377" cy="17662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E3E4C9B-8BD9-343A-175C-E2FCDF9CD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760" y="4941966"/>
            <a:ext cx="223377" cy="176623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74E90705-F94A-5502-4555-071AACAD4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964" y="5202316"/>
            <a:ext cx="223377" cy="176623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278272FB-3FD6-BE15-79F0-8CA68066C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700" y="5202316"/>
            <a:ext cx="223377" cy="17662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58738A57-8ABD-83C6-87F8-8F3EAA289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820" y="5208666"/>
            <a:ext cx="223377" cy="176623"/>
          </a:xfrm>
          <a:prstGeom prst="rect">
            <a:avLst/>
          </a:prstGeom>
        </p:spPr>
      </p:pic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523B53F-1A15-14CF-02C5-2C8542BC31F2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flipH="1">
            <a:off x="1776653" y="4547518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C579160-6828-5C2A-D120-B1861F009183}"/>
              </a:ext>
            </a:extLst>
          </p:cNvPr>
          <p:cNvCxnSpPr>
            <a:cxnSpLocks/>
            <a:stCxn id="63" idx="2"/>
            <a:endCxn id="77" idx="0"/>
          </p:cNvCxnSpPr>
          <p:nvPr/>
        </p:nvCxnSpPr>
        <p:spPr>
          <a:xfrm>
            <a:off x="1776653" y="4845539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26966DB-F00A-9847-83DC-39C33BAF0E32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1776653" y="5118589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E800BB2-FA2F-77AC-44BB-4521384114EA}"/>
              </a:ext>
            </a:extLst>
          </p:cNvPr>
          <p:cNvCxnSpPr>
            <a:cxnSpLocks/>
            <a:stCxn id="43" idx="2"/>
            <a:endCxn id="64" idx="0"/>
          </p:cNvCxnSpPr>
          <p:nvPr/>
        </p:nvCxnSpPr>
        <p:spPr>
          <a:xfrm>
            <a:off x="2023051" y="4547518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7C7DF3A-B544-63BE-0213-32FCCEDBCAE4}"/>
              </a:ext>
            </a:extLst>
          </p:cNvPr>
          <p:cNvCxnSpPr>
            <a:cxnSpLocks/>
            <a:stCxn id="64" idx="2"/>
            <a:endCxn id="78" idx="0"/>
          </p:cNvCxnSpPr>
          <p:nvPr/>
        </p:nvCxnSpPr>
        <p:spPr>
          <a:xfrm>
            <a:off x="2354449" y="4845539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E61B4A3-EEA3-7D72-A23E-2FD72529EC27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 flipH="1">
            <a:off x="2132389" y="5118589"/>
            <a:ext cx="22206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7D77C58-52A6-6CE7-EF71-B7AFCE82C872}"/>
              </a:ext>
            </a:extLst>
          </p:cNvPr>
          <p:cNvCxnSpPr>
            <a:cxnSpLocks/>
            <a:stCxn id="78" idx="2"/>
            <a:endCxn id="82" idx="0"/>
          </p:cNvCxnSpPr>
          <p:nvPr/>
        </p:nvCxnSpPr>
        <p:spPr>
          <a:xfrm>
            <a:off x="2354449" y="5118589"/>
            <a:ext cx="222060" cy="9007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1193CE3-DC34-1063-7A76-E6A2EE2D026C}"/>
              </a:ext>
            </a:extLst>
          </p:cNvPr>
          <p:cNvSpPr txBox="1"/>
          <p:nvPr/>
        </p:nvSpPr>
        <p:spPr>
          <a:xfrm rot="5400000">
            <a:off x="1767760" y="5411318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8F3563-741D-EC78-189F-7BFE15026F0D}"/>
              </a:ext>
            </a:extLst>
          </p:cNvPr>
          <p:cNvSpPr txBox="1"/>
          <p:nvPr/>
        </p:nvSpPr>
        <p:spPr>
          <a:xfrm rot="5400000">
            <a:off x="2135153" y="5411318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7072491-AFE9-708C-C43C-C7A08B794817}"/>
              </a:ext>
            </a:extLst>
          </p:cNvPr>
          <p:cNvSpPr txBox="1"/>
          <p:nvPr/>
        </p:nvSpPr>
        <p:spPr>
          <a:xfrm rot="5400000">
            <a:off x="2571942" y="5411318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7399FFA-446F-2AEF-D81D-52066DD2496C}"/>
              </a:ext>
            </a:extLst>
          </p:cNvPr>
          <p:cNvSpPr txBox="1"/>
          <p:nvPr/>
        </p:nvSpPr>
        <p:spPr>
          <a:xfrm>
            <a:off x="1691544" y="5598212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1C42FE-BA25-7993-23E3-49566D8B01E9}"/>
              </a:ext>
            </a:extLst>
          </p:cNvPr>
          <p:cNvSpPr txBox="1"/>
          <p:nvPr/>
        </p:nvSpPr>
        <p:spPr>
          <a:xfrm>
            <a:off x="2058937" y="5598212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B748A4A-6626-D76A-2C9C-FA3A2AEE5D52}"/>
              </a:ext>
            </a:extLst>
          </p:cNvPr>
          <p:cNvSpPr txBox="1"/>
          <p:nvPr/>
        </p:nvSpPr>
        <p:spPr>
          <a:xfrm>
            <a:off x="2503890" y="5598212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E1F1433-633C-AD5F-09CB-C6667E544B2E}"/>
              </a:ext>
            </a:extLst>
          </p:cNvPr>
          <p:cNvSpPr/>
          <p:nvPr/>
        </p:nvSpPr>
        <p:spPr>
          <a:xfrm>
            <a:off x="2973109" y="4334798"/>
            <a:ext cx="1224268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C36AE2AA-89BA-DE1D-3FEE-7E2FAC9087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3328457" y="4374009"/>
            <a:ext cx="269420" cy="186800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1DF1890E-831E-001D-5EB1-93D02E4D2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080" y="4682207"/>
            <a:ext cx="223377" cy="176623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D7136C04-C24F-C8D2-D5DF-86C26B486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876" y="4682207"/>
            <a:ext cx="223377" cy="176623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67107627-D2B5-5943-58A1-0BFB082DB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080" y="4955257"/>
            <a:ext cx="223377" cy="176623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68D8470A-DA6C-5293-CEB8-4AD75B0AF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070" y="4955257"/>
            <a:ext cx="223377" cy="176623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17ED4B8E-17D2-C892-075E-BCB3E8F62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080" y="5242161"/>
            <a:ext cx="223377" cy="176623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E58D1849-3039-2326-C87B-6FD7AB49B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134" y="5242161"/>
            <a:ext cx="223377" cy="176623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C83D7246-1508-B997-410A-6A4DBCB8D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134" y="5248511"/>
            <a:ext cx="223377" cy="176623"/>
          </a:xfrm>
          <a:prstGeom prst="rect">
            <a:avLst/>
          </a:prstGeom>
        </p:spPr>
      </p:pic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D4733AF-2CA1-CF69-ABA5-C43B53F5DD1A}"/>
              </a:ext>
            </a:extLst>
          </p:cNvPr>
          <p:cNvCxnSpPr>
            <a:cxnSpLocks/>
            <a:stCxn id="144" idx="2"/>
            <a:endCxn id="145" idx="0"/>
          </p:cNvCxnSpPr>
          <p:nvPr/>
        </p:nvCxnSpPr>
        <p:spPr>
          <a:xfrm flipH="1">
            <a:off x="3216769" y="4560809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AC7D815-BA03-DE9F-4217-0AF065C20BFD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3216769" y="4858830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5ED8ECC4-F647-4E67-FAE4-21C8E157876F}"/>
              </a:ext>
            </a:extLst>
          </p:cNvPr>
          <p:cNvCxnSpPr>
            <a:cxnSpLocks/>
            <a:stCxn id="147" idx="2"/>
            <a:endCxn id="150" idx="0"/>
          </p:cNvCxnSpPr>
          <p:nvPr/>
        </p:nvCxnSpPr>
        <p:spPr>
          <a:xfrm>
            <a:off x="3216769" y="5131880"/>
            <a:ext cx="0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A62C9560-6CB4-00BE-D27E-C2F5B0D3AA34}"/>
              </a:ext>
            </a:extLst>
          </p:cNvPr>
          <p:cNvCxnSpPr>
            <a:cxnSpLocks/>
            <a:stCxn id="144" idx="2"/>
            <a:endCxn id="146" idx="0"/>
          </p:cNvCxnSpPr>
          <p:nvPr/>
        </p:nvCxnSpPr>
        <p:spPr>
          <a:xfrm>
            <a:off x="3463167" y="4560809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CC04140A-0B5A-B70F-5101-01C918D77804}"/>
              </a:ext>
            </a:extLst>
          </p:cNvPr>
          <p:cNvCxnSpPr>
            <a:cxnSpLocks/>
            <a:stCxn id="146" idx="2"/>
            <a:endCxn id="149" idx="0"/>
          </p:cNvCxnSpPr>
          <p:nvPr/>
        </p:nvCxnSpPr>
        <p:spPr>
          <a:xfrm flipH="1">
            <a:off x="3554759" y="4858830"/>
            <a:ext cx="239806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FADAA0F2-762A-D7A8-5A1D-336DE582DE80}"/>
              </a:ext>
            </a:extLst>
          </p:cNvPr>
          <p:cNvCxnSpPr>
            <a:cxnSpLocks/>
            <a:stCxn id="149" idx="2"/>
            <a:endCxn id="151" idx="0"/>
          </p:cNvCxnSpPr>
          <p:nvPr/>
        </p:nvCxnSpPr>
        <p:spPr>
          <a:xfrm flipH="1">
            <a:off x="3550823" y="5131880"/>
            <a:ext cx="3936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ABD83BEE-D2C5-EF11-2F1E-61043B2275D8}"/>
              </a:ext>
            </a:extLst>
          </p:cNvPr>
          <p:cNvCxnSpPr>
            <a:cxnSpLocks/>
            <a:stCxn id="215" idx="2"/>
            <a:endCxn id="152" idx="0"/>
          </p:cNvCxnSpPr>
          <p:nvPr/>
        </p:nvCxnSpPr>
        <p:spPr>
          <a:xfrm>
            <a:off x="4023485" y="5131880"/>
            <a:ext cx="338" cy="11663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42F7924-3F4E-416D-8D8B-CC1B3C1C40BC}"/>
              </a:ext>
            </a:extLst>
          </p:cNvPr>
          <p:cNvSpPr txBox="1"/>
          <p:nvPr/>
        </p:nvSpPr>
        <p:spPr>
          <a:xfrm rot="5400000">
            <a:off x="3207876" y="5424609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4E464B4-A276-8C71-1BAD-17894AF35F30}"/>
              </a:ext>
            </a:extLst>
          </p:cNvPr>
          <p:cNvSpPr txBox="1"/>
          <p:nvPr/>
        </p:nvSpPr>
        <p:spPr>
          <a:xfrm rot="5400000">
            <a:off x="3575269" y="5424609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80356EB-6127-F542-A25F-E266F0170BE0}"/>
              </a:ext>
            </a:extLst>
          </p:cNvPr>
          <p:cNvSpPr txBox="1"/>
          <p:nvPr/>
        </p:nvSpPr>
        <p:spPr>
          <a:xfrm rot="5400000">
            <a:off x="4012058" y="5424609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C054B05-BB33-8A61-1E26-7C699030B00C}"/>
              </a:ext>
            </a:extLst>
          </p:cNvPr>
          <p:cNvSpPr txBox="1"/>
          <p:nvPr/>
        </p:nvSpPr>
        <p:spPr>
          <a:xfrm>
            <a:off x="3131660" y="5611503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113514D-AAC6-41FC-A313-2BECA6FF0FF1}"/>
              </a:ext>
            </a:extLst>
          </p:cNvPr>
          <p:cNvSpPr txBox="1"/>
          <p:nvPr/>
        </p:nvSpPr>
        <p:spPr>
          <a:xfrm>
            <a:off x="3499053" y="5611503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96E507E-242A-2352-0038-5830E8559B12}"/>
              </a:ext>
            </a:extLst>
          </p:cNvPr>
          <p:cNvSpPr txBox="1"/>
          <p:nvPr/>
        </p:nvSpPr>
        <p:spPr>
          <a:xfrm>
            <a:off x="3944006" y="5611503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5C33D7D2-2F76-D6A5-95AC-52B84D4202D1}"/>
              </a:ext>
            </a:extLst>
          </p:cNvPr>
          <p:cNvCxnSpPr>
            <a:cxnSpLocks/>
            <a:stCxn id="139" idx="2"/>
            <a:endCxn id="41" idx="0"/>
          </p:cNvCxnSpPr>
          <p:nvPr/>
        </p:nvCxnSpPr>
        <p:spPr>
          <a:xfrm>
            <a:off x="2122341" y="4039309"/>
            <a:ext cx="733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1213EE2E-7DCF-28BF-A6E6-CD9F5A0AD7C4}"/>
              </a:ext>
            </a:extLst>
          </p:cNvPr>
          <p:cNvCxnSpPr>
            <a:cxnSpLocks/>
            <a:stCxn id="133" idx="2"/>
            <a:endCxn id="121" idx="0"/>
          </p:cNvCxnSpPr>
          <p:nvPr/>
        </p:nvCxnSpPr>
        <p:spPr>
          <a:xfrm>
            <a:off x="3371477" y="4039309"/>
            <a:ext cx="213766" cy="295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5DA4243E-6F78-F13E-6218-9CB6D78DDF25}"/>
              </a:ext>
            </a:extLst>
          </p:cNvPr>
          <p:cNvSpPr txBox="1"/>
          <p:nvPr/>
        </p:nvSpPr>
        <p:spPr>
          <a:xfrm>
            <a:off x="6403922" y="4235012"/>
            <a:ext cx="26372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iii)</a:t>
            </a:r>
            <a:r>
              <a:rPr kumimoji="1" lang="en-US" altLang="ko-Kore-KR" i="1" spc="-40" dirty="0">
                <a:latin typeface="+mn-ea"/>
              </a:rPr>
              <a:t> (Constraint, DP) linkage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F99A6B8-E799-2BB2-CB19-E1DCA74A1421}"/>
              </a:ext>
            </a:extLst>
          </p:cNvPr>
          <p:cNvSpPr txBox="1"/>
          <p:nvPr/>
        </p:nvSpPr>
        <p:spPr>
          <a:xfrm>
            <a:off x="6652105" y="4962445"/>
            <a:ext cx="160909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 Induce DP paths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9B70B7A-2C2C-953A-1306-E6EA3C79A76F}"/>
              </a:ext>
            </a:extLst>
          </p:cNvPr>
          <p:cNvSpPr txBox="1"/>
          <p:nvPr/>
        </p:nvSpPr>
        <p:spPr>
          <a:xfrm>
            <a:off x="6652105" y="4609905"/>
            <a:ext cx="24392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 Logical relation (</a:t>
            </a:r>
            <a:r>
              <a:rPr kumimoji="1" lang="en-US" altLang="ko-Kore-KR" sz="1600" b="1" spc="-40" dirty="0">
                <a:latin typeface="+mn-ea"/>
              </a:rPr>
              <a:t>AND,OR</a:t>
            </a:r>
            <a:r>
              <a:rPr kumimoji="1" lang="en-US" altLang="ko-Kore-KR" sz="1600" spc="-40" dirty="0">
                <a:latin typeface="+mn-ea"/>
              </a:rPr>
              <a:t>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D9267E3-7CD8-2CF8-4067-0D2D2BA636E5}"/>
              </a:ext>
            </a:extLst>
          </p:cNvPr>
          <p:cNvSpPr txBox="1"/>
          <p:nvPr/>
        </p:nvSpPr>
        <p:spPr>
          <a:xfrm>
            <a:off x="6629163" y="2330939"/>
            <a:ext cx="14962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kumimoji="1" lang="en-US" altLang="ko-Kore-KR" sz="1600" spc="-40" dirty="0">
                <a:latin typeface="+mn-ea"/>
              </a:rPr>
              <a:t>with direction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968B-8841-F7C5-BBEE-4AA9133FFB5E}"/>
              </a:ext>
            </a:extLst>
          </p:cNvPr>
          <p:cNvSpPr txBox="1"/>
          <p:nvPr/>
        </p:nvSpPr>
        <p:spPr>
          <a:xfrm>
            <a:off x="6797290" y="6407921"/>
            <a:ext cx="23369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EC</a:t>
            </a:r>
            <a:r>
              <a:rPr kumimoji="1" lang="en-US" altLang="ko-Kore-KR" sz="1400" spc="-40" dirty="0">
                <a:latin typeface="+mn-ea"/>
              </a:rPr>
              <a:t> : Engineering Characteristic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D780F1-C64A-62AC-F030-C46C67855AFC}"/>
              </a:ext>
            </a:extLst>
          </p:cNvPr>
          <p:cNvSpPr/>
          <p:nvPr/>
        </p:nvSpPr>
        <p:spPr>
          <a:xfrm>
            <a:off x="5604081" y="1264667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BE577-5DE0-E50E-3436-661F363BABBE}"/>
              </a:ext>
            </a:extLst>
          </p:cNvPr>
          <p:cNvSpPr/>
          <p:nvPr/>
        </p:nvSpPr>
        <p:spPr>
          <a:xfrm>
            <a:off x="5604081" y="345380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89696B-99CF-B809-EBC5-504A9C8EC910}"/>
              </a:ext>
            </a:extLst>
          </p:cNvPr>
          <p:cNvSpPr/>
          <p:nvPr/>
        </p:nvSpPr>
        <p:spPr>
          <a:xfrm>
            <a:off x="5604081" y="564294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CB872319-B629-0623-B313-38943B3485BA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>
            <a:off x="5727664" y="1455873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F423E6FA-345A-9A74-17E5-21AB01C2AFC1}"/>
              </a:ext>
            </a:extLst>
          </p:cNvPr>
          <p:cNvCxnSpPr>
            <a:cxnSpLocks/>
            <a:stCxn id="62" idx="3"/>
            <a:endCxn id="21" idx="3"/>
          </p:cNvCxnSpPr>
          <p:nvPr/>
        </p:nvCxnSpPr>
        <p:spPr>
          <a:xfrm>
            <a:off x="5727664" y="3946568"/>
            <a:ext cx="12700" cy="188757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06A271-EAC4-0694-D7CA-272C7C301C8A}"/>
              </a:ext>
            </a:extLst>
          </p:cNvPr>
          <p:cNvSpPr txBox="1"/>
          <p:nvPr/>
        </p:nvSpPr>
        <p:spPr>
          <a:xfrm rot="5400000">
            <a:off x="5377983" y="2449126"/>
            <a:ext cx="117551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 level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50B5AF-A41D-45B8-F90C-2B5669AFD73B}"/>
              </a:ext>
            </a:extLst>
          </p:cNvPr>
          <p:cNvSpPr txBox="1"/>
          <p:nvPr/>
        </p:nvSpPr>
        <p:spPr>
          <a:xfrm rot="5400000">
            <a:off x="5290140" y="4668814"/>
            <a:ext cx="135120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Indirect level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75B367B-4415-A5C8-AAE9-CFD55CCAEFC4}"/>
              </a:ext>
            </a:extLst>
          </p:cNvPr>
          <p:cNvSpPr/>
          <p:nvPr/>
        </p:nvSpPr>
        <p:spPr>
          <a:xfrm>
            <a:off x="5604081" y="3755362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D06683C-8F71-C83B-1504-B3ABCCB368EB}"/>
              </a:ext>
            </a:extLst>
          </p:cNvPr>
          <p:cNvSpPr/>
          <p:nvPr/>
        </p:nvSpPr>
        <p:spPr>
          <a:xfrm>
            <a:off x="4399726" y="4321507"/>
            <a:ext cx="1086401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C48C3C87-8599-A549-5887-D0B4A024F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4789764" y="4360718"/>
            <a:ext cx="269420" cy="1868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654EECA9-1069-9C8E-893D-834C67E25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858" y="4668916"/>
            <a:ext cx="223377" cy="17662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8A9E0F5-D0F2-CFE6-0BC7-CA1618516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387" y="4941966"/>
            <a:ext cx="223377" cy="176623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ACF04036-22BB-01A5-B0D7-511B5AEC8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183" y="4941966"/>
            <a:ext cx="223377" cy="176623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838DEC4A-D260-0CDA-AF17-CC1491A96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387" y="5202316"/>
            <a:ext cx="223377" cy="176623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B2C26A2-C248-EED4-8DFA-9D9D77974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495" y="5202316"/>
            <a:ext cx="223377" cy="176623"/>
          </a:xfrm>
          <a:prstGeom prst="rect">
            <a:avLst/>
          </a:prstGeom>
        </p:spPr>
      </p:pic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08D8703-8156-404F-7DFB-B873D50968BE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4924474" y="4547518"/>
            <a:ext cx="3073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4039A9A-733A-3444-9348-BF3BF7B41AD0}"/>
              </a:ext>
            </a:extLst>
          </p:cNvPr>
          <p:cNvCxnSpPr>
            <a:cxnSpLocks/>
            <a:stCxn id="74" idx="2"/>
            <a:endCxn id="81" idx="0"/>
          </p:cNvCxnSpPr>
          <p:nvPr/>
        </p:nvCxnSpPr>
        <p:spPr>
          <a:xfrm flipH="1">
            <a:off x="4678076" y="4845539"/>
            <a:ext cx="249471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931B28A-8178-8742-27E5-48C918C5BDD3}"/>
              </a:ext>
            </a:extLst>
          </p:cNvPr>
          <p:cNvCxnSpPr>
            <a:cxnSpLocks/>
            <a:stCxn id="81" idx="2"/>
            <a:endCxn id="86" idx="0"/>
          </p:cNvCxnSpPr>
          <p:nvPr/>
        </p:nvCxnSpPr>
        <p:spPr>
          <a:xfrm>
            <a:off x="4678076" y="5118589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A8E4C71-0DB9-0890-A312-BF4F2169BF84}"/>
              </a:ext>
            </a:extLst>
          </p:cNvPr>
          <p:cNvCxnSpPr>
            <a:cxnSpLocks/>
            <a:stCxn id="74" idx="2"/>
            <a:endCxn id="84" idx="0"/>
          </p:cNvCxnSpPr>
          <p:nvPr/>
        </p:nvCxnSpPr>
        <p:spPr>
          <a:xfrm>
            <a:off x="4927547" y="4845539"/>
            <a:ext cx="328325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ECC0B6E-72C9-51EC-2B83-F93963C53977}"/>
              </a:ext>
            </a:extLst>
          </p:cNvPr>
          <p:cNvCxnSpPr>
            <a:cxnSpLocks/>
            <a:stCxn id="84" idx="2"/>
            <a:endCxn id="88" idx="0"/>
          </p:cNvCxnSpPr>
          <p:nvPr/>
        </p:nvCxnSpPr>
        <p:spPr>
          <a:xfrm flipH="1">
            <a:off x="5254184" y="5118589"/>
            <a:ext cx="1688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8DEDDEB-95A0-6F06-2805-E71719698D7B}"/>
              </a:ext>
            </a:extLst>
          </p:cNvPr>
          <p:cNvSpPr txBox="1"/>
          <p:nvPr/>
        </p:nvSpPr>
        <p:spPr>
          <a:xfrm rot="5400000">
            <a:off x="4669183" y="5411318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44D81C5-F308-E321-3235-76B8D7EB1F7A}"/>
              </a:ext>
            </a:extLst>
          </p:cNvPr>
          <p:cNvSpPr txBox="1"/>
          <p:nvPr/>
        </p:nvSpPr>
        <p:spPr>
          <a:xfrm rot="5400000">
            <a:off x="5252474" y="5411318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1383517-EF76-B97D-C579-B16310F9B0FB}"/>
              </a:ext>
            </a:extLst>
          </p:cNvPr>
          <p:cNvSpPr txBox="1"/>
          <p:nvPr/>
        </p:nvSpPr>
        <p:spPr>
          <a:xfrm>
            <a:off x="4592967" y="5598212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A1B24C-A0F7-A8C8-B078-295C9DA94171}"/>
              </a:ext>
            </a:extLst>
          </p:cNvPr>
          <p:cNvSpPr txBox="1"/>
          <p:nvPr/>
        </p:nvSpPr>
        <p:spPr>
          <a:xfrm>
            <a:off x="5176258" y="5598212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B2D9786E-5256-DFC7-D26E-FB91770FBECE}"/>
              </a:ext>
            </a:extLst>
          </p:cNvPr>
          <p:cNvCxnSpPr>
            <a:cxnSpLocks/>
            <a:stCxn id="127" idx="2"/>
            <a:endCxn id="72" idx="0"/>
          </p:cNvCxnSpPr>
          <p:nvPr/>
        </p:nvCxnSpPr>
        <p:spPr>
          <a:xfrm flipH="1">
            <a:off x="4942927" y="4039309"/>
            <a:ext cx="5894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5" name="그림 214">
            <a:extLst>
              <a:ext uri="{FF2B5EF4-FFF2-40B4-BE49-F238E27FC236}">
                <a16:creationId xmlns:a16="http://schemas.microsoft.com/office/drawing/2014/main" id="{4F15DCB6-B160-DE15-4CC6-CA23C9C81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796" y="4955257"/>
            <a:ext cx="223377" cy="176623"/>
          </a:xfrm>
          <a:prstGeom prst="rect">
            <a:avLst/>
          </a:prstGeom>
        </p:spPr>
      </p:pic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3FD32FA6-AE0D-4CDF-1C83-D374F35FC02B}"/>
              </a:ext>
            </a:extLst>
          </p:cNvPr>
          <p:cNvCxnSpPr>
            <a:cxnSpLocks/>
            <a:stCxn id="146" idx="2"/>
            <a:endCxn id="215" idx="0"/>
          </p:cNvCxnSpPr>
          <p:nvPr/>
        </p:nvCxnSpPr>
        <p:spPr>
          <a:xfrm>
            <a:off x="3794565" y="4858830"/>
            <a:ext cx="22892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30F99C31-3E69-32A3-F504-4EFD88D91F48}"/>
              </a:ext>
            </a:extLst>
          </p:cNvPr>
          <p:cNvSpPr txBox="1"/>
          <p:nvPr/>
        </p:nvSpPr>
        <p:spPr>
          <a:xfrm>
            <a:off x="4195699" y="3240374"/>
            <a:ext cx="16158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+</a:t>
            </a:r>
            <a:endParaRPr kumimoji="1" lang="ko-Kore-KR" altLang="en-US" b="1" spc="-40" baseline="-25000" dirty="0">
              <a:latin typeface="+mn-ea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142123A-AA60-7B86-5BF9-E2BD470FF6FE}"/>
              </a:ext>
            </a:extLst>
          </p:cNvPr>
          <p:cNvSpPr txBox="1"/>
          <p:nvPr/>
        </p:nvSpPr>
        <p:spPr>
          <a:xfrm>
            <a:off x="5059184" y="6066780"/>
            <a:ext cx="9618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solidFill>
                  <a:srgbClr val="C00000"/>
                </a:solidFill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: output</a:t>
            </a:r>
            <a:endParaRPr kumimoji="1" lang="ko-Kore-KR" altLang="en-US" b="1" spc="-4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4E0C7F39-220B-85BF-0F5E-F051DBA7FB26}"/>
              </a:ext>
            </a:extLst>
          </p:cNvPr>
          <p:cNvGrpSpPr/>
          <p:nvPr/>
        </p:nvGrpSpPr>
        <p:grpSpPr>
          <a:xfrm>
            <a:off x="3653707" y="2509439"/>
            <a:ext cx="524781" cy="524781"/>
            <a:chOff x="6079000" y="1606205"/>
            <a:chExt cx="524781" cy="524781"/>
          </a:xfrm>
          <a:noFill/>
        </p:grpSpPr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A08F6DA1-6820-083D-5EE6-766005A1F20F}"/>
                </a:ext>
              </a:extLst>
            </p:cNvPr>
            <p:cNvSpPr txBox="1"/>
            <p:nvPr/>
          </p:nvSpPr>
          <p:spPr>
            <a:xfrm>
              <a:off x="6189385" y="1744520"/>
              <a:ext cx="38382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R" sz="1600" spc="-40" baseline="-25000" dirty="0">
                  <a:latin typeface="+mn-ea"/>
                </a:rPr>
                <a:t>k+1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2196BC30-FB03-77A8-4A16-27AF428E04DD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E765A56E-DBFF-24EE-98F6-CC6DDABD3B8F}"/>
              </a:ext>
            </a:extLst>
          </p:cNvPr>
          <p:cNvSpPr txBox="1"/>
          <p:nvPr/>
        </p:nvSpPr>
        <p:spPr>
          <a:xfrm>
            <a:off x="6797290" y="6626285"/>
            <a:ext cx="17589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400" b="1" spc="-40" dirty="0">
                <a:latin typeface="+mn-ea"/>
              </a:rPr>
              <a:t>TA </a:t>
            </a:r>
            <a:r>
              <a:rPr kumimoji="1" lang="en-US" altLang="ko-Kore-KR" sz="1400" spc="-40" dirty="0">
                <a:latin typeface="+mn-ea"/>
              </a:rPr>
              <a:t>: Technical Attribute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11653A7-233D-AED6-2EF1-1AAD22FEEB8A}"/>
              </a:ext>
            </a:extLst>
          </p:cNvPr>
          <p:cNvSpPr txBox="1"/>
          <p:nvPr/>
        </p:nvSpPr>
        <p:spPr>
          <a:xfrm>
            <a:off x="295011" y="2465672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Option</a:t>
            </a:r>
            <a:br>
              <a:rPr kumimoji="1" lang="en-US" altLang="ko-Kore-KR" spc="-40" dirty="0">
                <a:latin typeface="+mn-ea"/>
              </a:rPr>
            </a:br>
            <a:r>
              <a:rPr kumimoji="1" lang="en-US" altLang="ko-Kore-KR" sz="1600" i="1" spc="-40" dirty="0">
                <a:latin typeface="+mn-ea"/>
              </a:rPr>
              <a:t>(EC or TA)</a:t>
            </a:r>
            <a:endParaRPr kumimoji="1" lang="ko-Kore-KR" altLang="en-US" sz="1600" i="1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804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B5DDDED-EA4F-6938-C013-DD1661724BDA}"/>
              </a:ext>
            </a:extLst>
          </p:cNvPr>
          <p:cNvSpPr txBox="1"/>
          <p:nvPr/>
        </p:nvSpPr>
        <p:spPr>
          <a:xfrm>
            <a:off x="256614" y="525642"/>
            <a:ext cx="379091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Given 1) </a:t>
            </a:r>
            <a:r>
              <a:rPr kumimoji="1" lang="en-US" altLang="ko-Kore-KR" sz="1600" b="1" spc="-40" dirty="0">
                <a:latin typeface="+mn-ea"/>
              </a:rPr>
              <a:t>(PFO)</a:t>
            </a:r>
            <a:r>
              <a:rPr kumimoji="1" lang="en-US" altLang="ko-Kore-KR" sz="1600" spc="-40" dirty="0">
                <a:latin typeface="+mn-ea"/>
              </a:rPr>
              <a:t>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Possible</a:t>
            </a:r>
            <a:r>
              <a:rPr kumimoji="1" lang="en-US" altLang="ko-Kore-KR" sz="1600" spc="-40" dirty="0">
                <a:latin typeface="+mn-ea"/>
              </a:rPr>
              <a:t> </a:t>
            </a:r>
            <a:r>
              <a:rPr kumimoji="1" lang="en-US" altLang="ko-Kore-KR" sz="1600" i="1" spc="-40" dirty="0">
                <a:latin typeface="+mn-ea"/>
              </a:rPr>
              <a:t>FR-Option</a:t>
            </a:r>
            <a:r>
              <a:rPr kumimoji="1" lang="en-US" altLang="ko-Kore-KR" sz="1600" spc="-40" dirty="0">
                <a:latin typeface="+mn-ea"/>
              </a:rPr>
              <a:t> relation</a:t>
            </a:r>
            <a:endParaRPr kumimoji="1" lang="ko-Kore-KR" altLang="en-US" sz="1600" spc="-40" dirty="0">
              <a:latin typeface="+mn-ea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0643CD7-FD1F-FA9D-0BCD-3AA24CADA85F}"/>
              </a:ext>
            </a:extLst>
          </p:cNvPr>
          <p:cNvGraphicFramePr>
            <a:graphicFrameLocks noGrp="1"/>
          </p:cNvGraphicFramePr>
          <p:nvPr/>
        </p:nvGraphicFramePr>
        <p:xfrm>
          <a:off x="159549" y="1680990"/>
          <a:ext cx="3813752" cy="120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35">
                  <a:extLst>
                    <a:ext uri="{9D8B030D-6E8A-4147-A177-3AD203B41FA5}">
                      <a16:colId xmlns:a16="http://schemas.microsoft.com/office/drawing/2014/main" val="2900468478"/>
                    </a:ext>
                  </a:extLst>
                </a:gridCol>
                <a:gridCol w="612828">
                  <a:extLst>
                    <a:ext uri="{9D8B030D-6E8A-4147-A177-3AD203B41FA5}">
                      <a16:colId xmlns:a16="http://schemas.microsoft.com/office/drawing/2014/main" val="828380111"/>
                    </a:ext>
                  </a:extLst>
                </a:gridCol>
                <a:gridCol w="612828">
                  <a:extLst>
                    <a:ext uri="{9D8B030D-6E8A-4147-A177-3AD203B41FA5}">
                      <a16:colId xmlns:a16="http://schemas.microsoft.com/office/drawing/2014/main" val="2151399811"/>
                    </a:ext>
                  </a:extLst>
                </a:gridCol>
                <a:gridCol w="612828">
                  <a:extLst>
                    <a:ext uri="{9D8B030D-6E8A-4147-A177-3AD203B41FA5}">
                      <a16:colId xmlns:a16="http://schemas.microsoft.com/office/drawing/2014/main" val="3884190340"/>
                    </a:ext>
                  </a:extLst>
                </a:gridCol>
                <a:gridCol w="612828">
                  <a:extLst>
                    <a:ext uri="{9D8B030D-6E8A-4147-A177-3AD203B41FA5}">
                      <a16:colId xmlns:a16="http://schemas.microsoft.com/office/drawing/2014/main" val="2107522882"/>
                    </a:ext>
                  </a:extLst>
                </a:gridCol>
                <a:gridCol w="241873">
                  <a:extLst>
                    <a:ext uri="{9D8B030D-6E8A-4147-A177-3AD203B41FA5}">
                      <a16:colId xmlns:a16="http://schemas.microsoft.com/office/drawing/2014/main" val="1362985533"/>
                    </a:ext>
                  </a:extLst>
                </a:gridCol>
                <a:gridCol w="681932">
                  <a:extLst>
                    <a:ext uri="{9D8B030D-6E8A-4147-A177-3AD203B41FA5}">
                      <a16:colId xmlns:a16="http://schemas.microsoft.com/office/drawing/2014/main" val="768882184"/>
                    </a:ext>
                  </a:extLst>
                </a:gridCol>
              </a:tblGrid>
              <a:tr h="17328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Option 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4639" marR="74639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Option 2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 marL="74639" marR="74639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Option 3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 marL="74639" marR="74639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Option 4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 marL="74639" marR="74639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Option m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944864"/>
                  </a:ext>
                </a:extLst>
              </a:tr>
              <a:tr h="17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FR 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extLst>
                  <a:ext uri="{0D108BD9-81ED-4DB2-BD59-A6C34878D82A}">
                    <a16:rowId xmlns:a16="http://schemas.microsoft.com/office/drawing/2014/main" val="2752470036"/>
                  </a:ext>
                </a:extLst>
              </a:tr>
              <a:tr h="17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FR 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extLst>
                  <a:ext uri="{0D108BD9-81ED-4DB2-BD59-A6C34878D82A}">
                    <a16:rowId xmlns:a16="http://schemas.microsoft.com/office/drawing/2014/main" val="3602286413"/>
                  </a:ext>
                </a:extLst>
              </a:tr>
              <a:tr h="17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FR 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extLst>
                  <a:ext uri="{0D108BD9-81ED-4DB2-BD59-A6C34878D82A}">
                    <a16:rowId xmlns:a16="http://schemas.microsoft.com/office/drawing/2014/main" val="3434823985"/>
                  </a:ext>
                </a:extLst>
              </a:tr>
              <a:tr h="17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extLst>
                  <a:ext uri="{0D108BD9-81ED-4DB2-BD59-A6C34878D82A}">
                    <a16:rowId xmlns:a16="http://schemas.microsoft.com/office/drawing/2014/main" val="2746541922"/>
                  </a:ext>
                </a:extLst>
              </a:tr>
              <a:tr h="17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FR 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extLst>
                  <a:ext uri="{0D108BD9-81ED-4DB2-BD59-A6C34878D82A}">
                    <a16:rowId xmlns:a16="http://schemas.microsoft.com/office/drawing/2014/main" val="2951108986"/>
                  </a:ext>
                </a:extLst>
              </a:tr>
            </a:tbl>
          </a:graphicData>
        </a:graphic>
      </p:graphicFrame>
      <p:graphicFrame>
        <p:nvGraphicFramePr>
          <p:cNvPr id="29" name="표 4">
            <a:extLst>
              <a:ext uri="{FF2B5EF4-FFF2-40B4-BE49-F238E27FC236}">
                <a16:creationId xmlns:a16="http://schemas.microsoft.com/office/drawing/2014/main" id="{9EB4D953-838E-2B74-20A9-90FB90BB8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26199"/>
              </p:ext>
            </p:extLst>
          </p:nvPr>
        </p:nvGraphicFramePr>
        <p:xfrm>
          <a:off x="596712" y="4396508"/>
          <a:ext cx="2846004" cy="164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632">
                  <a:extLst>
                    <a:ext uri="{9D8B030D-6E8A-4147-A177-3AD203B41FA5}">
                      <a16:colId xmlns:a16="http://schemas.microsoft.com/office/drawing/2014/main" val="2870504464"/>
                    </a:ext>
                  </a:extLst>
                </a:gridCol>
                <a:gridCol w="374045">
                  <a:extLst>
                    <a:ext uri="{9D8B030D-6E8A-4147-A177-3AD203B41FA5}">
                      <a16:colId xmlns:a16="http://schemas.microsoft.com/office/drawing/2014/main" val="2293062798"/>
                    </a:ext>
                  </a:extLst>
                </a:gridCol>
                <a:gridCol w="374045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74045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374045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65291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404901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321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 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 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 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 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355821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 m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18684"/>
                  </a:ext>
                </a:extLst>
              </a:tr>
            </a:tbl>
          </a:graphicData>
        </a:graphic>
      </p:graphicFrame>
      <p:pic>
        <p:nvPicPr>
          <p:cNvPr id="94" name="그림 93">
            <a:extLst>
              <a:ext uri="{FF2B5EF4-FFF2-40B4-BE49-F238E27FC236}">
                <a16:creationId xmlns:a16="http://schemas.microsoft.com/office/drawing/2014/main" id="{45322421-2BF2-88B0-009B-06AB37E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17" y="-1807984"/>
            <a:ext cx="3846342" cy="1298165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03C0637E-6B10-2935-7242-43A30F24483E}"/>
              </a:ext>
            </a:extLst>
          </p:cNvPr>
          <p:cNvSpPr txBox="1"/>
          <p:nvPr/>
        </p:nvSpPr>
        <p:spPr>
          <a:xfrm>
            <a:off x="329391" y="1176821"/>
            <a:ext cx="6228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 err="1">
                <a:latin typeface="+mn-ea"/>
              </a:rPr>
              <a:t>PFO</a:t>
            </a:r>
            <a:r>
              <a:rPr kumimoji="1" lang="en-US" altLang="ko-Kore-KR" sz="1400" b="1" spc="-40" baseline="-25000" dirty="0" err="1">
                <a:latin typeface="+mn-ea"/>
              </a:rPr>
              <a:t>ij</a:t>
            </a:r>
            <a:r>
              <a:rPr kumimoji="1" lang="en-US" altLang="ko-Kore-KR" sz="1400" spc="-40" dirty="0">
                <a:latin typeface="+mn-ea"/>
              </a:rPr>
              <a:t> = </a:t>
            </a:r>
            <a:endParaRPr kumimoji="1" lang="ko-Kore-KR" altLang="en-US" sz="1400" spc="-40" baseline="-2500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D52DEC-38F2-D046-CA00-FD029B7FF70E}"/>
              </a:ext>
            </a:extLst>
          </p:cNvPr>
          <p:cNvSpPr txBox="1"/>
          <p:nvPr/>
        </p:nvSpPr>
        <p:spPr>
          <a:xfrm>
            <a:off x="1205644" y="934504"/>
            <a:ext cx="290945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    ( If </a:t>
            </a:r>
            <a:r>
              <a:rPr kumimoji="1" lang="en-US" altLang="ko-Kore-KR" sz="14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2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Fr</a:t>
            </a:r>
            <a:r>
              <a:rPr lang="en-US" altLang="ko-KR" sz="1200" b="0" i="1" u="none" strike="noStrike" baseline="-25000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 ,</a:t>
            </a:r>
            <a:r>
              <a:rPr kumimoji="1" lang="en-US" altLang="ko-Kore-KR" sz="1200" i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ko-KR" sz="12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 </a:t>
            </a:r>
            <a:r>
              <a:rPr lang="en-US" altLang="ko-KR" sz="14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0 </a:t>
            </a:r>
            <a:r>
              <a:rPr lang="en-US" altLang="ko-KR" sz="14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4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400" b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kumimoji="1" lang="en-US" altLang="ko-Kore-KR" sz="1400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( 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kumimoji="1" lang="en-US" altLang="ko-Kore-KR" sz="14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2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Fr</a:t>
            </a:r>
            <a:r>
              <a:rPr lang="en-US" altLang="ko-KR" sz="1200" b="0" i="1" u="none" strike="noStrike" baseline="-25000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 ,</a:t>
            </a:r>
            <a:r>
              <a:rPr kumimoji="1" lang="en-US" altLang="ko-Kore-KR" sz="1200" i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ko-KR" sz="12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</a:t>
            </a:r>
            <a:r>
              <a:rPr lang="en-US" altLang="ko-KR" sz="14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0 </a:t>
            </a:r>
            <a:r>
              <a:rPr lang="en-US" altLang="ko-KR" sz="14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4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4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   ( If </a:t>
            </a:r>
            <a:r>
              <a:rPr kumimoji="1" lang="en-US" altLang="ko-Kore-KR" sz="14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2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Fr</a:t>
            </a:r>
            <a:r>
              <a:rPr lang="en-US" altLang="ko-KR" sz="1200" b="0" i="1" u="none" strike="noStrike" baseline="-25000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 ,</a:t>
            </a:r>
            <a:r>
              <a:rPr kumimoji="1" lang="en-US" altLang="ko-Kore-KR" sz="1200" i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ko-KR" sz="12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</a:t>
            </a:r>
            <a:r>
              <a:rPr lang="en-US" altLang="ko-KR" sz="14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0 </a:t>
            </a:r>
            <a:r>
              <a:rPr lang="en-US" altLang="ko-KR" sz="14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4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1" name="왼쪽 중괄호[L] 100">
            <a:extLst>
              <a:ext uri="{FF2B5EF4-FFF2-40B4-BE49-F238E27FC236}">
                <a16:creationId xmlns:a16="http://schemas.microsoft.com/office/drawing/2014/main" id="{A0F0F4E9-4B9E-D511-5C3D-9C593A901E72}"/>
              </a:ext>
            </a:extLst>
          </p:cNvPr>
          <p:cNvSpPr/>
          <p:nvPr/>
        </p:nvSpPr>
        <p:spPr>
          <a:xfrm>
            <a:off x="926702" y="1028592"/>
            <a:ext cx="200318" cy="4786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67BF407-D9C5-1839-75F3-0FA90F1CB179}"/>
              </a:ext>
            </a:extLst>
          </p:cNvPr>
          <p:cNvSpPr txBox="1"/>
          <p:nvPr/>
        </p:nvSpPr>
        <p:spPr>
          <a:xfrm>
            <a:off x="201168" y="79195"/>
            <a:ext cx="43570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Given information and nomenclature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F9245-8946-EC1A-2640-7EA28E585F6F}"/>
              </a:ext>
            </a:extLst>
          </p:cNvPr>
          <p:cNvSpPr txBox="1"/>
          <p:nvPr/>
        </p:nvSpPr>
        <p:spPr>
          <a:xfrm>
            <a:off x="376070" y="3108924"/>
            <a:ext cx="295273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Given 2) </a:t>
            </a:r>
            <a:r>
              <a:rPr kumimoji="1" lang="en-US" altLang="ko-Kore-KR" sz="1600" b="1" spc="-40" dirty="0">
                <a:latin typeface="+mn-ea"/>
              </a:rPr>
              <a:t>(OD)</a:t>
            </a:r>
            <a:r>
              <a:rPr kumimoji="1" lang="en-US" altLang="ko-Kore-KR" sz="1600" spc="-40" dirty="0">
                <a:latin typeface="+mn-ea"/>
              </a:rPr>
              <a:t> </a:t>
            </a:r>
            <a:r>
              <a:rPr kumimoji="1" lang="en-US" altLang="ko-Kore-KR" sz="1600" i="1" spc="-40" dirty="0">
                <a:latin typeface="+mn-ea"/>
              </a:rPr>
              <a:t>Option-DP relation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80F32-E151-928F-9892-DA07352ECBBF}"/>
              </a:ext>
            </a:extLst>
          </p:cNvPr>
          <p:cNvSpPr txBox="1"/>
          <p:nvPr/>
        </p:nvSpPr>
        <p:spPr>
          <a:xfrm>
            <a:off x="301952" y="3652428"/>
            <a:ext cx="58952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 err="1">
                <a:latin typeface="+mn-ea"/>
              </a:rPr>
              <a:t>OD</a:t>
            </a:r>
            <a:r>
              <a:rPr kumimoji="1" lang="en-US" altLang="ko-Kore-KR" sz="1400" b="1" spc="-40" baseline="-25000" dirty="0" err="1">
                <a:latin typeface="+mn-ea"/>
              </a:rPr>
              <a:t>kl</a:t>
            </a:r>
            <a:r>
              <a:rPr kumimoji="1" lang="en-US" altLang="ko-Kore-KR" sz="1400" spc="-40" dirty="0">
                <a:latin typeface="+mn-ea"/>
              </a:rPr>
              <a:t> = </a:t>
            </a:r>
            <a:endParaRPr kumimoji="1" lang="ko-Kore-KR" altLang="en-US" sz="1400" spc="-40" baseline="-250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9276C-9902-F67F-60EF-54C63EB1020C}"/>
              </a:ext>
            </a:extLst>
          </p:cNvPr>
          <p:cNvSpPr txBox="1"/>
          <p:nvPr/>
        </p:nvSpPr>
        <p:spPr>
          <a:xfrm>
            <a:off x="1258263" y="3480885"/>
            <a:ext cx="255935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    ( If </a:t>
            </a:r>
            <a:r>
              <a:rPr kumimoji="1" lang="en-US" altLang="ko-Kore-KR" sz="14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kumimoji="1" lang="en-US" altLang="ko-Kore-KR" sz="12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</a:t>
            </a:r>
            <a:r>
              <a:rPr lang="en-US" altLang="ko-KR" sz="14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0 </a:t>
            </a:r>
            <a:r>
              <a:rPr lang="en-US" altLang="ko-KR" sz="14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4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400" b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kumimoji="1" lang="en-US" altLang="ko-Kore-KR" sz="1400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( 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kumimoji="1" lang="en-US" altLang="ko-Kore-KR" sz="14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kumimoji="1" lang="en-US" altLang="ko-Kore-KR" sz="12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</a:t>
            </a:r>
            <a:r>
              <a:rPr lang="en-US" altLang="ko-KR" sz="14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0 </a:t>
            </a:r>
            <a:r>
              <a:rPr lang="en-US" altLang="ko-KR" sz="14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4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4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   ( If </a:t>
            </a:r>
            <a:r>
              <a:rPr kumimoji="1" lang="en-US" altLang="ko-Kore-KR" sz="14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kumimoji="1" lang="en-US" altLang="ko-Kore-KR" sz="12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</a:t>
            </a:r>
            <a:r>
              <a:rPr lang="en-US" altLang="ko-KR" sz="14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0 </a:t>
            </a:r>
            <a:r>
              <a:rPr lang="en-US" altLang="ko-KR" sz="14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4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왼쪽 중괄호[L] 6">
            <a:extLst>
              <a:ext uri="{FF2B5EF4-FFF2-40B4-BE49-F238E27FC236}">
                <a16:creationId xmlns:a16="http://schemas.microsoft.com/office/drawing/2014/main" id="{0ECDCEB3-820F-9EE1-6D15-D2BC5D6BB8BC}"/>
              </a:ext>
            </a:extLst>
          </p:cNvPr>
          <p:cNvSpPr/>
          <p:nvPr/>
        </p:nvSpPr>
        <p:spPr>
          <a:xfrm>
            <a:off x="891472" y="3543092"/>
            <a:ext cx="192608" cy="5048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82B60-9121-8084-848C-8BE0579197E0}"/>
              </a:ext>
            </a:extLst>
          </p:cNvPr>
          <p:cNvSpPr txBox="1"/>
          <p:nvPr/>
        </p:nvSpPr>
        <p:spPr>
          <a:xfrm>
            <a:off x="4344178" y="3418088"/>
            <a:ext cx="198914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  : number of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FR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number of option</a:t>
            </a:r>
            <a:endParaRPr lang="en-US" altLang="ko-KR" sz="1200" dirty="0">
              <a:solidFill>
                <a:srgbClr val="040C28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: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number of DP</a:t>
            </a:r>
            <a:endParaRPr lang="en-US" altLang="ko-KR" sz="1200" b="0" u="none" strike="noStrike" dirty="0">
              <a:solidFill>
                <a:srgbClr val="040C28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D2065-069A-AAEC-D2DB-1D3E7E15970D}"/>
              </a:ext>
            </a:extLst>
          </p:cNvPr>
          <p:cNvSpPr txBox="1"/>
          <p:nvPr/>
        </p:nvSpPr>
        <p:spPr>
          <a:xfrm>
            <a:off x="4296041" y="4510181"/>
            <a:ext cx="36487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PFO  : 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ossible 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R-</a:t>
            </a:r>
            <a:r>
              <a:rPr lang="en-US" altLang="ko-KR" sz="12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ption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matrix</a:t>
            </a:r>
            <a:b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OD  :  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ption-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 relation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CE73FA-4C91-732E-28EA-9956C1FF76DB}"/>
              </a:ext>
            </a:extLst>
          </p:cNvPr>
          <p:cNvSpPr txBox="1"/>
          <p:nvPr/>
        </p:nvSpPr>
        <p:spPr>
          <a:xfrm>
            <a:off x="4089514" y="2899015"/>
            <a:ext cx="19891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6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Nomenclature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22A68-1116-2759-1B40-BAB519B7A64F}"/>
              </a:ext>
            </a:extLst>
          </p:cNvPr>
          <p:cNvSpPr txBox="1"/>
          <p:nvPr/>
        </p:nvSpPr>
        <p:spPr>
          <a:xfrm>
            <a:off x="4163237" y="3178810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parameter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85795-279F-E26B-B0D1-747E7EFD15AC}"/>
              </a:ext>
            </a:extLst>
          </p:cNvPr>
          <p:cNvSpPr txBox="1"/>
          <p:nvPr/>
        </p:nvSpPr>
        <p:spPr>
          <a:xfrm>
            <a:off x="4115099" y="4231932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Matrix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F42A42-4614-6E34-0D9A-794CF434A2C4}"/>
              </a:ext>
            </a:extLst>
          </p:cNvPr>
          <p:cNvSpPr/>
          <p:nvPr/>
        </p:nvSpPr>
        <p:spPr>
          <a:xfrm>
            <a:off x="4006412" y="2835952"/>
            <a:ext cx="5014526" cy="367988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919A9C-F9F5-ECA9-1F6C-87C49AA3ACCA}"/>
              </a:ext>
            </a:extLst>
          </p:cNvPr>
          <p:cNvSpPr txBox="1"/>
          <p:nvPr/>
        </p:nvSpPr>
        <p:spPr>
          <a:xfrm>
            <a:off x="6449222" y="3428088"/>
            <a:ext cx="179223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b="0" u="none" strike="noStrike" dirty="0" err="1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: index of FR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   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index of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option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: index of DP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0E9C6F-0AFD-0D03-6A30-2E09A68FE0EF}"/>
              </a:ext>
            </a:extLst>
          </p:cNvPr>
          <p:cNvSpPr txBox="1"/>
          <p:nvPr/>
        </p:nvSpPr>
        <p:spPr>
          <a:xfrm>
            <a:off x="4163237" y="5113939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Decision variable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D60F7-BB28-4A10-7A80-8FBDDC115C51}"/>
              </a:ext>
            </a:extLst>
          </p:cNvPr>
          <p:cNvSpPr txBox="1"/>
          <p:nvPr/>
        </p:nvSpPr>
        <p:spPr>
          <a:xfrm>
            <a:off x="4344178" y="5353203"/>
            <a:ext cx="43460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</a:t>
            </a:r>
            <a:r>
              <a:rPr lang="en-US" altLang="ko-KR" sz="1200" baseline="-25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ij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whether Option j is used to handle FR </a:t>
            </a:r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</a:t>
            </a:r>
            <a:endParaRPr lang="en-US" altLang="ko-KR" sz="1200" b="0" u="none" strike="noStrike" baseline="-25000" dirty="0">
              <a:solidFill>
                <a:srgbClr val="040C28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58CB66-686C-F90D-14C7-97406B581FC0}"/>
              </a:ext>
            </a:extLst>
          </p:cNvPr>
          <p:cNvSpPr txBox="1"/>
          <p:nvPr/>
        </p:nvSpPr>
        <p:spPr>
          <a:xfrm>
            <a:off x="4163237" y="5754624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785F32-FB89-1ED2-BFFF-D4725DDA03DF}"/>
              </a:ext>
            </a:extLst>
          </p:cNvPr>
          <p:cNvSpPr txBox="1"/>
          <p:nvPr/>
        </p:nvSpPr>
        <p:spPr>
          <a:xfrm>
            <a:off x="4263558" y="5961836"/>
            <a:ext cx="341487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selected Option list with sign</a:t>
            </a:r>
          </a:p>
          <a:p>
            <a:pPr algn="l"/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DP  :  </a:t>
            </a:r>
            <a:r>
              <a:rPr lang="en-US" altLang="ko-KR" sz="120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selected DP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DA8AE-C12F-A61C-9383-9EE1318DE249}"/>
              </a:ext>
            </a:extLst>
          </p:cNvPr>
          <p:cNvSpPr txBox="1"/>
          <p:nvPr/>
        </p:nvSpPr>
        <p:spPr>
          <a:xfrm>
            <a:off x="4270900" y="515547"/>
            <a:ext cx="43081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Given 3) </a:t>
            </a:r>
            <a:r>
              <a:rPr kumimoji="1" lang="en-US" altLang="ko-Kore-KR" sz="1600" spc="-40" dirty="0">
                <a:latin typeface="+mn-ea"/>
              </a:rPr>
              <a:t>key constraints and parameters linkage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AABC2D-2928-1AD7-99D5-7D7838B2B6B1}"/>
              </a:ext>
            </a:extLst>
          </p:cNvPr>
          <p:cNvSpPr/>
          <p:nvPr/>
        </p:nvSpPr>
        <p:spPr>
          <a:xfrm>
            <a:off x="8893940" y="2983918"/>
            <a:ext cx="45719" cy="321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B1A38-DEDF-DB38-5CDD-226DD62BD0F3}"/>
              </a:ext>
            </a:extLst>
          </p:cNvPr>
          <p:cNvSpPr txBox="1"/>
          <p:nvPr/>
        </p:nvSpPr>
        <p:spPr>
          <a:xfrm>
            <a:off x="13326511" y="2570479"/>
            <a:ext cx="49325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ko-Kore-KR" sz="1400" dirty="0">
                <a:effectLst/>
                <a:latin typeface="AdvPTimesB"/>
              </a:rPr>
              <a:t>Change propagation paths based on the logic relation (Tang, 2016)</a:t>
            </a:r>
            <a:endParaRPr lang="en" altLang="ko-Kore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EABA9B-D91B-0528-94B1-3C605F3E3E1D}"/>
              </a:ext>
            </a:extLst>
          </p:cNvPr>
          <p:cNvSpPr txBox="1"/>
          <p:nvPr/>
        </p:nvSpPr>
        <p:spPr>
          <a:xfrm>
            <a:off x="7505481" y="1075157"/>
            <a:ext cx="8689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6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6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≥ 0</a:t>
            </a:r>
            <a:endParaRPr kumimoji="1" lang="ko-Kore-KR" altLang="en-US" sz="1600" spc="-40" dirty="0">
              <a:latin typeface="Cambria Math" panose="0204050305040603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99D11E-142D-D4F1-306D-F3DF258CD72F}"/>
              </a:ext>
            </a:extLst>
          </p:cNvPr>
          <p:cNvSpPr txBox="1"/>
          <p:nvPr/>
        </p:nvSpPr>
        <p:spPr>
          <a:xfrm>
            <a:off x="7505481" y="1408438"/>
            <a:ext cx="8689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6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6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≥ 0</a:t>
            </a:r>
            <a:endParaRPr kumimoji="1" lang="ko-Kore-KR" altLang="en-US" sz="1600" spc="-40" dirty="0">
              <a:latin typeface="Cambria Math" panose="020405030504060302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5D3DF0-6B90-7F50-A3E2-CAC05F785590}"/>
              </a:ext>
            </a:extLst>
          </p:cNvPr>
          <p:cNvSpPr txBox="1"/>
          <p:nvPr/>
        </p:nvSpPr>
        <p:spPr>
          <a:xfrm>
            <a:off x="7505481" y="1979802"/>
            <a:ext cx="8705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600" spc="-4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6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≥ 0</a:t>
            </a:r>
            <a:endParaRPr kumimoji="1" lang="ko-Kore-KR" altLang="en-US" sz="1600" spc="-40" dirty="0">
              <a:latin typeface="Cambria Math" panose="020405030504060302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22C3FE-5861-F328-8876-A72D03C10B14}"/>
              </a:ext>
            </a:extLst>
          </p:cNvPr>
          <p:cNvSpPr txBox="1"/>
          <p:nvPr/>
        </p:nvSpPr>
        <p:spPr>
          <a:xfrm>
            <a:off x="7852137" y="1608782"/>
            <a:ext cx="1663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…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FE03F6A9-488E-BA47-CE8E-9A427FEDC3BA}"/>
              </a:ext>
            </a:extLst>
          </p:cNvPr>
          <p:cNvGraphicFramePr>
            <a:graphicFrameLocks noGrp="1"/>
          </p:cNvGraphicFramePr>
          <p:nvPr/>
        </p:nvGraphicFramePr>
        <p:xfrm>
          <a:off x="4371221" y="875430"/>
          <a:ext cx="2517461" cy="164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20">
                  <a:extLst>
                    <a:ext uri="{9D8B030D-6E8A-4147-A177-3AD203B41FA5}">
                      <a16:colId xmlns:a16="http://schemas.microsoft.com/office/drawing/2014/main" val="2870504464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2293062798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65291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321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355821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1868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E90CF29-BF19-ACB7-9CBB-0CA0AAD920CF}"/>
              </a:ext>
            </a:extLst>
          </p:cNvPr>
          <p:cNvSpPr txBox="1"/>
          <p:nvPr/>
        </p:nvSpPr>
        <p:spPr>
          <a:xfrm>
            <a:off x="4940018" y="2551516"/>
            <a:ext cx="13798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Parameter linkage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92D4B3-6C4F-A069-95A0-9926037444BB}"/>
              </a:ext>
            </a:extLst>
          </p:cNvPr>
          <p:cNvSpPr txBox="1"/>
          <p:nvPr/>
        </p:nvSpPr>
        <p:spPr>
          <a:xfrm>
            <a:off x="7402491" y="2551516"/>
            <a:ext cx="10845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Key constraint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7AE804-AE42-113A-6D8A-571C847EE02E}"/>
              </a:ext>
            </a:extLst>
          </p:cNvPr>
          <p:cNvSpPr/>
          <p:nvPr/>
        </p:nvSpPr>
        <p:spPr>
          <a:xfrm>
            <a:off x="7402491" y="1001068"/>
            <a:ext cx="1084592" cy="136119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383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오른쪽 대괄호[R] 106">
            <a:extLst>
              <a:ext uri="{FF2B5EF4-FFF2-40B4-BE49-F238E27FC236}">
                <a16:creationId xmlns:a16="http://schemas.microsoft.com/office/drawing/2014/main" id="{E41A363A-D348-DE69-D83F-CCD842A586A1}"/>
              </a:ext>
            </a:extLst>
          </p:cNvPr>
          <p:cNvSpPr/>
          <p:nvPr/>
        </p:nvSpPr>
        <p:spPr>
          <a:xfrm>
            <a:off x="4579119" y="2474322"/>
            <a:ext cx="210697" cy="110525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8" name="오른쪽 대괄호[R] 107">
            <a:extLst>
              <a:ext uri="{FF2B5EF4-FFF2-40B4-BE49-F238E27FC236}">
                <a16:creationId xmlns:a16="http://schemas.microsoft.com/office/drawing/2014/main" id="{DC0D3FC3-3A97-26AD-C17B-A143524F7DD4}"/>
              </a:ext>
            </a:extLst>
          </p:cNvPr>
          <p:cNvSpPr/>
          <p:nvPr/>
        </p:nvSpPr>
        <p:spPr>
          <a:xfrm>
            <a:off x="4590701" y="1203461"/>
            <a:ext cx="210697" cy="81533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6EC5599-5D34-D013-5848-C4A93C78B067}"/>
              </a:ext>
            </a:extLst>
          </p:cNvPr>
          <p:cNvGrpSpPr/>
          <p:nvPr/>
        </p:nvGrpSpPr>
        <p:grpSpPr>
          <a:xfrm>
            <a:off x="-4689026" y="5438301"/>
            <a:ext cx="3189680" cy="1369815"/>
            <a:chOff x="1062737" y="3414606"/>
            <a:chExt cx="3189680" cy="1369815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0B0B5DE-21CE-E0B0-B408-EFDFCCDE5ABA}"/>
                </a:ext>
              </a:extLst>
            </p:cNvPr>
            <p:cNvGrpSpPr/>
            <p:nvPr/>
          </p:nvGrpSpPr>
          <p:grpSpPr>
            <a:xfrm>
              <a:off x="1062737" y="3414606"/>
              <a:ext cx="3189680" cy="1369815"/>
              <a:chOff x="847266" y="3414606"/>
              <a:chExt cx="3189680" cy="1369815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4EBDB6A6-25C4-9F95-BB58-1BE51BABB8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72937"/>
              <a:stretch/>
            </p:blipFill>
            <p:spPr>
              <a:xfrm>
                <a:off x="1198887" y="3595477"/>
                <a:ext cx="2511254" cy="96794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00362C0-4C6F-6E84-A310-8CD71438B41D}"/>
                  </a:ext>
                </a:extLst>
              </p:cNvPr>
              <p:cNvSpPr txBox="1"/>
              <p:nvPr/>
            </p:nvSpPr>
            <p:spPr>
              <a:xfrm>
                <a:off x="3442553" y="3981257"/>
                <a:ext cx="594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output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cxnSp>
            <p:nvCxnSpPr>
              <p:cNvPr id="89" name="꺾인 연결선[E] 147">
                <a:extLst>
                  <a:ext uri="{FF2B5EF4-FFF2-40B4-BE49-F238E27FC236}">
                    <a16:creationId xmlns:a16="http://schemas.microsoft.com/office/drawing/2014/main" id="{316E37CB-8867-7AD4-63CB-283BB5EFA88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310685" y="4347243"/>
                <a:ext cx="835130" cy="359552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꺾인 연결선[E] 148">
                <a:extLst>
                  <a:ext uri="{FF2B5EF4-FFF2-40B4-BE49-F238E27FC236}">
                    <a16:creationId xmlns:a16="http://schemas.microsoft.com/office/drawing/2014/main" id="{C9F144BA-0ACA-AEC3-E5DF-35D6F5CDF78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09325" y="3515616"/>
                <a:ext cx="859853" cy="383816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[R] 149">
                <a:extLst>
                  <a:ext uri="{FF2B5EF4-FFF2-40B4-BE49-F238E27FC236}">
                    <a16:creationId xmlns:a16="http://schemas.microsoft.com/office/drawing/2014/main" id="{AC27D138-19FE-D9AC-5CCB-561871A1C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0685" y="4121434"/>
                <a:ext cx="90015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5CA3525-5FA5-8188-1409-9D95785CE95D}"/>
                  </a:ext>
                </a:extLst>
              </p:cNvPr>
              <p:cNvSpPr txBox="1"/>
              <p:nvPr/>
            </p:nvSpPr>
            <p:spPr>
              <a:xfrm>
                <a:off x="852076" y="3414606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1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217496-3DAA-4CFD-739D-F8E0522467D9}"/>
                  </a:ext>
                </a:extLst>
              </p:cNvPr>
              <p:cNvSpPr txBox="1"/>
              <p:nvPr/>
            </p:nvSpPr>
            <p:spPr>
              <a:xfrm>
                <a:off x="852075" y="4001770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2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4816C8D-1D02-32FB-4A80-BBD8DBE0E426}"/>
                  </a:ext>
                </a:extLst>
              </p:cNvPr>
              <p:cNvSpPr txBox="1"/>
              <p:nvPr/>
            </p:nvSpPr>
            <p:spPr>
              <a:xfrm>
                <a:off x="852075" y="4538200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n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9DC5763-3F0A-4E29-5232-C2613123DC92}"/>
                  </a:ext>
                </a:extLst>
              </p:cNvPr>
              <p:cNvSpPr txBox="1"/>
              <p:nvPr/>
            </p:nvSpPr>
            <p:spPr>
              <a:xfrm>
                <a:off x="847266" y="4255056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en-US" sz="1600" spc="-40" dirty="0">
                    <a:latin typeface="+mn-ea"/>
                  </a:rPr>
                  <a:t>…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</p:grpSp>
        <p:cxnSp>
          <p:nvCxnSpPr>
            <p:cNvPr id="86" name="직선 연결선[R] 144">
              <a:extLst>
                <a:ext uri="{FF2B5EF4-FFF2-40B4-BE49-F238E27FC236}">
                  <a16:creationId xmlns:a16="http://schemas.microsoft.com/office/drawing/2014/main" id="{C00CEF18-EF45-C5FE-CD95-707402CB7B22}"/>
                </a:ext>
              </a:extLst>
            </p:cNvPr>
            <p:cNvCxnSpPr>
              <a:cxnSpLocks/>
            </p:cNvCxnSpPr>
            <p:nvPr/>
          </p:nvCxnSpPr>
          <p:spPr>
            <a:xfrm>
              <a:off x="3102347" y="4121434"/>
              <a:ext cx="45181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173AC8A-EEDB-CAC8-931F-338F62FA568D}"/>
              </a:ext>
            </a:extLst>
          </p:cNvPr>
          <p:cNvSpPr/>
          <p:nvPr/>
        </p:nvSpPr>
        <p:spPr>
          <a:xfrm>
            <a:off x="-5143498" y="5015004"/>
            <a:ext cx="3924226" cy="199139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8BA98F-017E-0431-C949-B06AABD542DE}"/>
              </a:ext>
            </a:extLst>
          </p:cNvPr>
          <p:cNvSpPr txBox="1"/>
          <p:nvPr/>
        </p:nvSpPr>
        <p:spPr>
          <a:xfrm>
            <a:off x="-4969567" y="5049057"/>
            <a:ext cx="15749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(3, 4) OR gate logic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4B368-4829-2906-AC67-F55B6D6764D0}"/>
              </a:ext>
            </a:extLst>
          </p:cNvPr>
          <p:cNvSpPr txBox="1"/>
          <p:nvPr/>
        </p:nvSpPr>
        <p:spPr>
          <a:xfrm>
            <a:off x="5691584" y="1896678"/>
            <a:ext cx="16132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  : number of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FR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number of option</a:t>
            </a:r>
            <a:endParaRPr lang="en-US" altLang="ko-KR" sz="1200" dirty="0">
              <a:solidFill>
                <a:srgbClr val="040C28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: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number of DP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3453A-C880-6E8E-D8BD-82976E8A5DF3}"/>
              </a:ext>
            </a:extLst>
          </p:cNvPr>
          <p:cNvSpPr txBox="1"/>
          <p:nvPr/>
        </p:nvSpPr>
        <p:spPr>
          <a:xfrm>
            <a:off x="5651462" y="3097413"/>
            <a:ext cx="29079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PFO  : 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ossible 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R-</a:t>
            </a:r>
            <a:r>
              <a:rPr lang="en-US" altLang="ko-KR" sz="12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ption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matrix</a:t>
            </a:r>
            <a:b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OD  :  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ption-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 relation matrix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PM :   </a:t>
            </a:r>
            <a:r>
              <a:rPr lang="en-US" altLang="ko-KR" sz="12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ath </a:t>
            </a:r>
            <a:r>
              <a:rPr lang="en-US" altLang="ko-KR" sz="12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atrix </a:t>
            </a:r>
            <a:endParaRPr lang="en-US" altLang="ko-KR" sz="1200" b="0" u="none" strike="noStrike" dirty="0">
              <a:solidFill>
                <a:srgbClr val="040C28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39B8F-66DD-5840-87D9-27B9AE475BE5}"/>
              </a:ext>
            </a:extLst>
          </p:cNvPr>
          <p:cNvSpPr txBox="1"/>
          <p:nvPr/>
        </p:nvSpPr>
        <p:spPr>
          <a:xfrm>
            <a:off x="5436919" y="1377605"/>
            <a:ext cx="19891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6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Nomenclature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50857-2673-0774-0284-1F79D4CF1DAF}"/>
              </a:ext>
            </a:extLst>
          </p:cNvPr>
          <p:cNvSpPr txBox="1"/>
          <p:nvPr/>
        </p:nvSpPr>
        <p:spPr>
          <a:xfrm>
            <a:off x="5510642" y="1657400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parameter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22D394-E4E4-DB23-10DF-55BEF0CEC136}"/>
              </a:ext>
            </a:extLst>
          </p:cNvPr>
          <p:cNvSpPr txBox="1"/>
          <p:nvPr/>
        </p:nvSpPr>
        <p:spPr>
          <a:xfrm>
            <a:off x="5462504" y="2819164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Matrix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641421-CC93-F664-C81C-B97BEF7C0EC4}"/>
              </a:ext>
            </a:extLst>
          </p:cNvPr>
          <p:cNvSpPr/>
          <p:nvPr/>
        </p:nvSpPr>
        <p:spPr>
          <a:xfrm>
            <a:off x="5353817" y="1314543"/>
            <a:ext cx="3608168" cy="478860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611B4-5321-925C-F663-27375D989209}"/>
              </a:ext>
            </a:extLst>
          </p:cNvPr>
          <p:cNvSpPr txBox="1"/>
          <p:nvPr/>
        </p:nvSpPr>
        <p:spPr>
          <a:xfrm>
            <a:off x="7402323" y="1869211"/>
            <a:ext cx="165712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b="0" u="none" strike="noStrike" dirty="0" err="1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: index of FR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   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index of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option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: index of DP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4D4789-9D69-9342-C1C3-2E949C4D6745}"/>
              </a:ext>
            </a:extLst>
          </p:cNvPr>
          <p:cNvSpPr txBox="1"/>
          <p:nvPr/>
        </p:nvSpPr>
        <p:spPr>
          <a:xfrm>
            <a:off x="5510642" y="3701171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Decision variable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0E0AC0-861E-895D-1C87-57D36EE521D3}"/>
              </a:ext>
            </a:extLst>
          </p:cNvPr>
          <p:cNvSpPr txBox="1"/>
          <p:nvPr/>
        </p:nvSpPr>
        <p:spPr>
          <a:xfrm>
            <a:off x="5651462" y="3940435"/>
            <a:ext cx="32704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</a:t>
            </a:r>
            <a:r>
              <a:rPr lang="en-US" altLang="ko-KR" sz="1200" baseline="-25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ij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whether Option j is used to handle FR </a:t>
            </a:r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</a:t>
            </a:r>
            <a:endParaRPr lang="en-US" altLang="ko-KR" sz="1200" dirty="0">
              <a:solidFill>
                <a:srgbClr val="040C28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y</a:t>
            </a:r>
            <a:r>
              <a:rPr lang="en-US" altLang="ko-KR" sz="1200" baseline="-25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whether Path matrix q is used</a:t>
            </a:r>
            <a:endParaRPr lang="en-US" altLang="ko-KR" sz="1200" b="0" u="none" strike="noStrike" baseline="-25000" dirty="0">
              <a:solidFill>
                <a:srgbClr val="040C28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814C3-6478-2DC2-CF43-C19B57683E07}"/>
              </a:ext>
            </a:extLst>
          </p:cNvPr>
          <p:cNvSpPr txBox="1"/>
          <p:nvPr/>
        </p:nvSpPr>
        <p:spPr>
          <a:xfrm>
            <a:off x="5510642" y="4445792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F31DC3-5F26-C520-716F-2AC2B77A1127}"/>
              </a:ext>
            </a:extLst>
          </p:cNvPr>
          <p:cNvSpPr txBox="1"/>
          <p:nvPr/>
        </p:nvSpPr>
        <p:spPr>
          <a:xfrm>
            <a:off x="5649594" y="4683781"/>
            <a:ext cx="3310523" cy="1323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    : selected Option list with sign</a:t>
            </a:r>
          </a:p>
          <a:p>
            <a:pPr algn="l"/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DP      : </a:t>
            </a:r>
            <a:r>
              <a:rPr lang="en-US" altLang="ko-KR" sz="120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selected DP list</a:t>
            </a:r>
          </a:p>
          <a:p>
            <a:pPr algn="l"/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Path</a:t>
            </a:r>
            <a:r>
              <a:rPr lang="en-US" altLang="ko-KR" sz="1200" baseline="30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</a:t>
            </a:r>
            <a:r>
              <a:rPr lang="en-US" altLang="ko-KR" sz="1200" baseline="-25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selected path matrix at t stage when  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    </a:t>
            </a:r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DP</a:t>
            </a:r>
            <a:r>
              <a:rPr lang="en-US" altLang="ko-KR" sz="1200" baseline="-25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is initiated</a:t>
            </a:r>
            <a:endParaRPr lang="en-US" altLang="ko-KR" sz="1200" u="none" strike="noStrike" dirty="0">
              <a:solidFill>
                <a:srgbClr val="040C28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/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TP</a:t>
            </a:r>
            <a:r>
              <a:rPr lang="en-US" altLang="ko-KR" sz="1200" baseline="-25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altLang="ko-KR" sz="1200" baseline="-250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(1)k(2)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sign of </a:t>
            </a:r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DP</a:t>
            </a:r>
            <a:r>
              <a:rPr lang="en-US" altLang="ko-KR" sz="1200" baseline="-25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altLang="ko-KR" sz="1200" baseline="-250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(2)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when initiated k(1) is </a:t>
            </a:r>
          </a:p>
          <a:p>
            <a:pPr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     propagated</a:t>
            </a:r>
          </a:p>
          <a:p>
            <a:pPr algn="l"/>
            <a:r>
              <a:rPr lang="en-US" altLang="ko-KR" sz="14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CD: conflict degree (or number)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46957-AF9B-A994-CB21-3704E632E809}"/>
              </a:ext>
            </a:extLst>
          </p:cNvPr>
          <p:cNvSpPr txBox="1"/>
          <p:nvPr/>
        </p:nvSpPr>
        <p:spPr>
          <a:xfrm>
            <a:off x="321472" y="134312"/>
            <a:ext cx="828271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2000" b="1" spc="-40" dirty="0">
                <a:latin typeface="+mn-ea"/>
              </a:rPr>
              <a:t>conflict resolution for handling multi-FR with Change propagation path</a:t>
            </a:r>
            <a:endParaRPr kumimoji="1" lang="ko-Kore-KR" altLang="en-US" sz="2000" b="1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8A1E0B-28D8-05C4-7C4B-D51519907755}"/>
                  </a:ext>
                </a:extLst>
              </p:cNvPr>
              <p:cNvSpPr txBox="1"/>
              <p:nvPr/>
            </p:nvSpPr>
            <p:spPr>
              <a:xfrm>
                <a:off x="1188892" y="5535528"/>
                <a:ext cx="222528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𝑂𝑝𝑡𝑗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200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200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𝑂𝑝𝑡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𝑂𝐷𝑗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200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8A1E0B-28D8-05C4-7C4B-D51519907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92" y="5535528"/>
                <a:ext cx="2225289" cy="525016"/>
              </a:xfrm>
              <a:prstGeom prst="rect">
                <a:avLst/>
              </a:prstGeom>
              <a:blipFill>
                <a:blip r:embed="rId4"/>
                <a:stretch>
                  <a:fillRect l="-25000" t="-111628" r="-2273" b="-1674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F75000-5A5F-EACA-3C45-ED09F40AFAB8}"/>
                  </a:ext>
                </a:extLst>
              </p:cNvPr>
              <p:cNvSpPr txBox="1"/>
              <p:nvPr/>
            </p:nvSpPr>
            <p:spPr>
              <a:xfrm>
                <a:off x="1188892" y="3721946"/>
                <a:ext cx="1161600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𝑃𝐹𝑂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ko-KR" altLang="en-US" sz="1200"/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en-US" sz="1200" spc="-40" dirty="0">
                              <a:latin typeface="+mn-ea"/>
                            </a:rPr>
                            <m:t> 0</m:t>
                          </m:r>
                        </m:e>
                      </m:nary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F75000-5A5F-EACA-3C45-ED09F40AF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92" y="3721946"/>
                <a:ext cx="1161600" cy="525016"/>
              </a:xfrm>
              <a:prstGeom prst="rect">
                <a:avLst/>
              </a:prstGeom>
              <a:blipFill>
                <a:blip r:embed="rId5"/>
                <a:stretch>
                  <a:fillRect l="-47312" t="-116667" r="-2151" b="-17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486BE3-D252-16A0-4E24-997A0CA505A3}"/>
                  </a:ext>
                </a:extLst>
              </p:cNvPr>
              <p:cNvSpPr txBox="1"/>
              <p:nvPr/>
            </p:nvSpPr>
            <p:spPr>
              <a:xfrm>
                <a:off x="1188892" y="4333442"/>
                <a:ext cx="647357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m:rPr>
                              <m:nor/>
                            </m:rPr>
                            <a:rPr kumimoji="1" lang="en-US" altLang="en-US" sz="1200" spc="-40" dirty="0">
                              <a:latin typeface="+mn-e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200" b="0" i="0" spc="-40" dirty="0" smtClean="0">
                              <a:latin typeface="+mn-ea"/>
                            </a:rPr>
                            <m:t>= 1</m:t>
                          </m:r>
                        </m:e>
                      </m:nary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486BE3-D252-16A0-4E24-997A0CA50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92" y="4333442"/>
                <a:ext cx="647357" cy="525016"/>
              </a:xfrm>
              <a:prstGeom prst="rect">
                <a:avLst/>
              </a:prstGeom>
              <a:blipFill>
                <a:blip r:embed="rId6"/>
                <a:stretch>
                  <a:fillRect l="-86538" t="-116667" r="-5769" b="-17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C91058C-67C5-F8BA-5910-549FA014BF45}"/>
              </a:ext>
            </a:extLst>
          </p:cNvPr>
          <p:cNvSpPr txBox="1"/>
          <p:nvPr/>
        </p:nvSpPr>
        <p:spPr>
          <a:xfrm>
            <a:off x="4290128" y="3848754"/>
            <a:ext cx="4213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(1-1)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02B051-1428-1E9F-CE02-274C87B4F371}"/>
              </a:ext>
            </a:extLst>
          </p:cNvPr>
          <p:cNvSpPr txBox="1"/>
          <p:nvPr/>
        </p:nvSpPr>
        <p:spPr>
          <a:xfrm>
            <a:off x="4290128" y="4437560"/>
            <a:ext cx="4213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(1-2)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26B337-EF41-DEF4-6173-CEA42608DC80}"/>
                  </a:ext>
                </a:extLst>
              </p:cNvPr>
              <p:cNvSpPr txBox="1"/>
              <p:nvPr/>
            </p:nvSpPr>
            <p:spPr>
              <a:xfrm>
                <a:off x="758459" y="3840887"/>
                <a:ext cx="2457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26B337-EF41-DEF4-6173-CEA42608D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59" y="3840887"/>
                <a:ext cx="245773" cy="184666"/>
              </a:xfrm>
              <a:prstGeom prst="rect">
                <a:avLst/>
              </a:prstGeom>
              <a:blipFill>
                <a:blip r:embed="rId7"/>
                <a:stretch>
                  <a:fillRect l="-4762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CF3945-83DC-B895-2316-CC0754131EC8}"/>
                  </a:ext>
                </a:extLst>
              </p:cNvPr>
              <p:cNvSpPr txBox="1"/>
              <p:nvPr/>
            </p:nvSpPr>
            <p:spPr>
              <a:xfrm>
                <a:off x="1188892" y="4944937"/>
                <a:ext cx="2179315" cy="504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𝑃𝐹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200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200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𝑃𝐹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</a:rPr>
                                <m:t>  ∗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200" spc="-40" dirty="0">
                                  <a:latin typeface="+mn-ea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200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CF3945-83DC-B895-2316-CC075413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92" y="4944937"/>
                <a:ext cx="2179315" cy="504112"/>
              </a:xfrm>
              <a:prstGeom prst="rect">
                <a:avLst/>
              </a:prstGeom>
              <a:blipFill>
                <a:blip r:embed="rId8"/>
                <a:stretch>
                  <a:fillRect l="-25434" t="-117073" r="-2312" b="-17804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9CE34D-096C-9588-11C8-7D4F81D88C9B}"/>
                  </a:ext>
                </a:extLst>
              </p:cNvPr>
              <p:cNvSpPr txBox="1"/>
              <p:nvPr/>
            </p:nvSpPr>
            <p:spPr>
              <a:xfrm>
                <a:off x="1207122" y="1306826"/>
                <a:ext cx="4876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ko-KR" altLang="en-US" sz="1200" b="0" i="1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9CE34D-096C-9588-11C8-7D4F81D88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22" y="1306826"/>
                <a:ext cx="487698" cy="184666"/>
              </a:xfrm>
              <a:prstGeom prst="rect">
                <a:avLst/>
              </a:prstGeom>
              <a:blipFill>
                <a:blip r:embed="rId9"/>
                <a:stretch>
                  <a:fillRect l="-7692" r="-12821" b="-43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687D60-2631-EB43-E9D9-84B7B980586B}"/>
                  </a:ext>
                </a:extLst>
              </p:cNvPr>
              <p:cNvSpPr txBox="1"/>
              <p:nvPr/>
            </p:nvSpPr>
            <p:spPr>
              <a:xfrm>
                <a:off x="1855914" y="1129997"/>
                <a:ext cx="1318887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2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𝑂𝑝𝑡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e>
                      </m:nary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687D60-2631-EB43-E9D9-84B7B9805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914" y="1129997"/>
                <a:ext cx="1318887" cy="525016"/>
              </a:xfrm>
              <a:prstGeom prst="rect">
                <a:avLst/>
              </a:prstGeom>
              <a:blipFill>
                <a:blip r:embed="rId10"/>
                <a:stretch>
                  <a:fillRect l="-20755" t="-111628" r="-1887" b="-1674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FA36B3-B134-4AB3-1007-0C33E67D28D3}"/>
                  </a:ext>
                </a:extLst>
              </p:cNvPr>
              <p:cNvSpPr txBox="1"/>
              <p:nvPr/>
            </p:nvSpPr>
            <p:spPr>
              <a:xfrm>
                <a:off x="1207122" y="1939913"/>
                <a:ext cx="5111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𝑂𝑝𝑡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ko-KR" altLang="en-US" sz="1200" b="0" i="1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FA36B3-B134-4AB3-1007-0C33E67D2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22" y="1939913"/>
                <a:ext cx="511166" cy="184666"/>
              </a:xfrm>
              <a:prstGeom prst="rect">
                <a:avLst/>
              </a:prstGeom>
              <a:blipFill>
                <a:blip r:embed="rId11"/>
                <a:stretch>
                  <a:fillRect l="-12195" r="-9756" b="-43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CFEFAD-14A0-7B87-BB1F-9954B62BD5F2}"/>
                  </a:ext>
                </a:extLst>
              </p:cNvPr>
              <p:cNvSpPr txBox="1"/>
              <p:nvPr/>
            </p:nvSpPr>
            <p:spPr>
              <a:xfrm>
                <a:off x="1878248" y="1753106"/>
                <a:ext cx="1258806" cy="523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2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</m:nary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CFEFAD-14A0-7B87-BB1F-9954B62BD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248" y="1753106"/>
                <a:ext cx="1258806" cy="523028"/>
              </a:xfrm>
              <a:prstGeom prst="rect">
                <a:avLst/>
              </a:prstGeom>
              <a:blipFill>
                <a:blip r:embed="rId12"/>
                <a:stretch>
                  <a:fillRect l="-22772" t="-116667" r="-2970" b="-17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0A6EE5F-694B-BDFA-2861-B91727430DB8}"/>
              </a:ext>
            </a:extLst>
          </p:cNvPr>
          <p:cNvSpPr txBox="1"/>
          <p:nvPr/>
        </p:nvSpPr>
        <p:spPr>
          <a:xfrm>
            <a:off x="4290127" y="5156656"/>
            <a:ext cx="4500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(1-3)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4B86B2-962B-CF5F-8C85-7375398E123B}"/>
              </a:ext>
            </a:extLst>
          </p:cNvPr>
          <p:cNvSpPr txBox="1"/>
          <p:nvPr/>
        </p:nvSpPr>
        <p:spPr>
          <a:xfrm>
            <a:off x="4290127" y="5660933"/>
            <a:ext cx="4213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(1-4)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1CF76F-A918-8A02-3CD8-F710B6795431}"/>
                  </a:ext>
                </a:extLst>
              </p:cNvPr>
              <p:cNvSpPr txBox="1"/>
              <p:nvPr/>
            </p:nvSpPr>
            <p:spPr>
              <a:xfrm>
                <a:off x="2609346" y="4468338"/>
                <a:ext cx="6265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m:rPr>
                          <m:nor/>
                        </m:rPr>
                        <a:rPr kumimoji="1" lang="en-US" altLang="ko-Kore-KR" sz="1200" b="0" i="0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ore-KR" altLang="en-US" sz="1200"/>
                        <m:t>∈</m:t>
                      </m:r>
                      <m:r>
                        <a:rPr lang="en-US" altLang="ko-Kore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sz="1200" b="0" i="1" spc="-4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z="1200" spc="-40" dirty="0">
                  <a:latin typeface="+mn-ea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1CF76F-A918-8A02-3CD8-F710B679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346" y="4468338"/>
                <a:ext cx="626517" cy="184666"/>
              </a:xfrm>
              <a:prstGeom prst="rect">
                <a:avLst/>
              </a:prstGeom>
              <a:blipFill>
                <a:blip r:embed="rId13"/>
                <a:stretch>
                  <a:fillRect l="-2000" r="-8000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7D2A6E6-3BEF-E40E-E2D9-6493FB6282D9}"/>
                  </a:ext>
                </a:extLst>
              </p:cNvPr>
              <p:cNvSpPr txBox="1"/>
              <p:nvPr/>
            </p:nvSpPr>
            <p:spPr>
              <a:xfrm>
                <a:off x="473732" y="664701"/>
                <a:ext cx="3432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7D2A6E6-3BEF-E40E-E2D9-6493FB62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32" y="664701"/>
                <a:ext cx="343234" cy="215444"/>
              </a:xfrm>
              <a:prstGeom prst="rect">
                <a:avLst/>
              </a:prstGeom>
              <a:blipFill>
                <a:blip r:embed="rId14"/>
                <a:stretch>
                  <a:fillRect l="-10714" r="-7143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2B9361-92A5-1266-1C8A-9C2F082FA4AC}"/>
                  </a:ext>
                </a:extLst>
              </p:cNvPr>
              <p:cNvSpPr txBox="1"/>
              <p:nvPr/>
            </p:nvSpPr>
            <p:spPr>
              <a:xfrm>
                <a:off x="1075215" y="546567"/>
                <a:ext cx="3473451" cy="546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1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𝑪𝑫</m:t>
                      </m:r>
                      <m:r>
                        <a:rPr kumimoji="1" lang="en-US" altLang="ko-Kore-KR" sz="12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(2)=1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ko-Kore-KR" sz="1200" b="1" i="1" spc="-4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kumimoji="1" lang="en-US" altLang="ko-Kore-KR" sz="1200" b="1" i="1" spc="-4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kumimoji="1" lang="en-US" altLang="ko-Kore-KR" sz="1200" b="1" i="1" spc="-40">
                              <a:latin typeface="Cambria Math" panose="02040503050406030204" pitchFamily="18" charset="0"/>
                            </a:rPr>
                            <m:t>(  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(1)=1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𝑇𝑃𝑘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</a:rPr>
                                <m:t>(2)| 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z="1200" spc="-40" dirty="0">
                              <a:latin typeface="+mn-ea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ko-Kore-KR" sz="1200" spc="-40" dirty="0">
                              <a:latin typeface="+mn-ea"/>
                            </a:rPr>
                            <m:t>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(1)=1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</a:rPr>
                                <m:t>(2)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z="1200" spc="-40" dirty="0">
                              <a:latin typeface="+mn-ea"/>
                            </a:rPr>
                            <m:t>| )</m:t>
                          </m:r>
                        </m:e>
                      </m:nary>
                    </m:oMath>
                  </m:oMathPara>
                </a14:m>
                <a:endParaRPr kumimoji="1" lang="ko-Kore-KR" altLang="en-US" sz="1600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2B9361-92A5-1266-1C8A-9C2F082FA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15" y="546567"/>
                <a:ext cx="3473451" cy="546881"/>
              </a:xfrm>
              <a:prstGeom prst="rect">
                <a:avLst/>
              </a:prstGeom>
              <a:blipFill>
                <a:blip r:embed="rId15"/>
                <a:stretch>
                  <a:fillRect l="-2182" t="-111628" r="-1091" b="-1674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AD6D49D-C9AB-577A-3F80-89E0DC68429E}"/>
                  </a:ext>
                </a:extLst>
              </p:cNvPr>
              <p:cNvSpPr txBox="1"/>
              <p:nvPr/>
            </p:nvSpPr>
            <p:spPr>
              <a:xfrm>
                <a:off x="495622" y="1276048"/>
                <a:ext cx="5198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AD6D49D-C9AB-577A-3F80-89E0DC684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22" y="1276048"/>
                <a:ext cx="519821" cy="215444"/>
              </a:xfrm>
              <a:prstGeom prst="rect">
                <a:avLst/>
              </a:prstGeom>
              <a:blipFill>
                <a:blip r:embed="rId16"/>
                <a:stretch>
                  <a:fillRect l="-6977" r="-6977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B09F65-BC31-33F7-6B34-E0847B6CA894}"/>
                  </a:ext>
                </a:extLst>
              </p:cNvPr>
              <p:cNvSpPr txBox="1"/>
              <p:nvPr/>
            </p:nvSpPr>
            <p:spPr>
              <a:xfrm>
                <a:off x="1125617" y="6227259"/>
                <a:ext cx="709361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nary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B09F65-BC31-33F7-6B34-E0847B6CA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17" y="6227259"/>
                <a:ext cx="709361" cy="539635"/>
              </a:xfrm>
              <a:prstGeom prst="rect">
                <a:avLst/>
              </a:prstGeom>
              <a:blipFill>
                <a:blip r:embed="rId17"/>
                <a:stretch>
                  <a:fillRect l="-73684" t="-109302" r="-3509" b="-1674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E691B22-B3C5-352F-3486-2B429EA13077}"/>
                  </a:ext>
                </a:extLst>
              </p:cNvPr>
              <p:cNvSpPr txBox="1"/>
              <p:nvPr/>
            </p:nvSpPr>
            <p:spPr>
              <a:xfrm>
                <a:off x="2350492" y="6410840"/>
                <a:ext cx="6232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kumimoji="1" lang="en-US" altLang="ko-Kore-KR" sz="1200" b="0" i="0" spc="-40" baseline="-2500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ko-Kore-KR" altLang="en-US" sz="1200"/>
                        <m:t>∈</m:t>
                      </m:r>
                      <m:r>
                        <a:rPr lang="en-US" altLang="ko-Kore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sz="1200" b="0" i="1" spc="-4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z="1200" spc="-40" dirty="0">
                  <a:latin typeface="+mn-ea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E691B22-B3C5-352F-3486-2B429EA13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492" y="6410840"/>
                <a:ext cx="623248" cy="184666"/>
              </a:xfrm>
              <a:prstGeom prst="rect">
                <a:avLst/>
              </a:prstGeom>
              <a:blipFill>
                <a:blip r:embed="rId18"/>
                <a:stretch>
                  <a:fillRect l="-6000" r="-6000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D82B386F-630D-3F22-6ACD-C2939B531C87}"/>
              </a:ext>
            </a:extLst>
          </p:cNvPr>
          <p:cNvSpPr txBox="1"/>
          <p:nvPr/>
        </p:nvSpPr>
        <p:spPr>
          <a:xfrm>
            <a:off x="4290128" y="6370937"/>
            <a:ext cx="4500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(2-1)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BEB5A0-E464-2D98-C818-C7E0E68156E0}"/>
              </a:ext>
            </a:extLst>
          </p:cNvPr>
          <p:cNvSpPr txBox="1"/>
          <p:nvPr/>
        </p:nvSpPr>
        <p:spPr>
          <a:xfrm>
            <a:off x="5489846" y="2423060"/>
            <a:ext cx="19159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N  : number of</a:t>
            </a:r>
            <a:r>
              <a:rPr lang="en-US" altLang="ko-KR" sz="11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path matrix</a:t>
            </a:r>
            <a:endParaRPr lang="en-US" altLang="ko-KR" sz="1100" b="0" u="none" strike="noStrike" baseline="-25000" dirty="0">
              <a:solidFill>
                <a:srgbClr val="040C28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3658C7F-3754-9F9F-EA60-57C4516302A2}"/>
              </a:ext>
            </a:extLst>
          </p:cNvPr>
          <p:cNvSpPr txBox="1"/>
          <p:nvPr/>
        </p:nvSpPr>
        <p:spPr>
          <a:xfrm>
            <a:off x="7304856" y="2383054"/>
            <a:ext cx="1705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q 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index of path matrix </a:t>
            </a:r>
            <a:endParaRPr kumimoji="1" lang="ko-Kore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37C9891-9959-D97C-942E-56982D88853D}"/>
                  </a:ext>
                </a:extLst>
              </p:cNvPr>
              <p:cNvSpPr txBox="1"/>
              <p:nvPr/>
            </p:nvSpPr>
            <p:spPr>
              <a:xfrm>
                <a:off x="1207122" y="2473921"/>
                <a:ext cx="5143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i="1" spc="-40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 = 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37C9891-9959-D97C-942E-56982D88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22" y="2473921"/>
                <a:ext cx="514372" cy="184666"/>
              </a:xfrm>
              <a:prstGeom prst="rect">
                <a:avLst/>
              </a:prstGeom>
              <a:blipFill>
                <a:blip r:embed="rId19"/>
                <a:stretch>
                  <a:fillRect l="-7317" r="-12195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D1281C6-EFF5-7E03-1AE5-4C5154771764}"/>
                  </a:ext>
                </a:extLst>
              </p:cNvPr>
              <p:cNvSpPr txBox="1"/>
              <p:nvPr/>
            </p:nvSpPr>
            <p:spPr>
              <a:xfrm>
                <a:off x="1506916" y="2293750"/>
                <a:ext cx="1855956" cy="519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2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𝑃𝑎𝑡h</m:t>
                          </m:r>
                          <m:r>
                            <a:rPr kumimoji="1" lang="en-US" altLang="ko-Kore-KR" sz="1200" b="0" i="1" spc="-40" baseline="30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D1281C6-EFF5-7E03-1AE5-4C5154771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16" y="2293750"/>
                <a:ext cx="1855956" cy="519309"/>
              </a:xfrm>
              <a:prstGeom prst="rect">
                <a:avLst/>
              </a:prstGeom>
              <a:blipFill>
                <a:blip r:embed="rId20"/>
                <a:stretch>
                  <a:fillRect t="-111905" b="-173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CECC44-2947-F48E-44FF-C611C22763C1}"/>
                  </a:ext>
                </a:extLst>
              </p:cNvPr>
              <p:cNvSpPr txBox="1"/>
              <p:nvPr/>
            </p:nvSpPr>
            <p:spPr>
              <a:xfrm>
                <a:off x="1169129" y="3201866"/>
                <a:ext cx="5995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i="1" spc="-4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ko-Kore-KR" sz="1200" b="0" i="1" spc="-40" baseline="3000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CECC44-2947-F48E-44FF-C611C2276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29" y="3201866"/>
                <a:ext cx="599588" cy="184666"/>
              </a:xfrm>
              <a:prstGeom prst="rect">
                <a:avLst/>
              </a:prstGeom>
              <a:blipFill>
                <a:blip r:embed="rId21"/>
                <a:stretch>
                  <a:fillRect l="-6250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D4E70E3-417C-42F7-0388-749BB7229B4C}"/>
                  </a:ext>
                </a:extLst>
              </p:cNvPr>
              <p:cNvSpPr txBox="1"/>
              <p:nvPr/>
            </p:nvSpPr>
            <p:spPr>
              <a:xfrm>
                <a:off x="1891310" y="2838355"/>
                <a:ext cx="1697965" cy="552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𝑝𝑎𝑡h</m:t>
                          </m:r>
                          <m:r>
                            <a:rPr kumimoji="1" lang="en-US" altLang="ko-Kore-KR" sz="1200" i="1" spc="-40" baseline="30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sz="1200" i="1" spc="-40" baseline="30000">
                              <a:latin typeface="Cambria Math" panose="02040503050406030204" pitchFamily="18" charset="0"/>
                            </a:rPr>
                            <m:t>_1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</m:fName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 ∗ (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𝑦𝑞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D4E70E3-417C-42F7-0388-749BB7229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310" y="2838355"/>
                <a:ext cx="1697965" cy="552524"/>
              </a:xfrm>
              <a:prstGeom prst="rect">
                <a:avLst/>
              </a:prstGeom>
              <a:blipFill>
                <a:blip r:embed="rId22"/>
                <a:stretch>
                  <a:fillRect l="-1481" t="-106818" r="-1481" b="-16136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66669EAE-063C-348F-0B8D-DF98AF942E67}"/>
              </a:ext>
            </a:extLst>
          </p:cNvPr>
          <p:cNvSpPr txBox="1"/>
          <p:nvPr/>
        </p:nvSpPr>
        <p:spPr>
          <a:xfrm>
            <a:off x="4686597" y="1460230"/>
            <a:ext cx="421395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(1)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0386E72-565B-B1E3-9AF0-3F1243A1ADE2}"/>
              </a:ext>
            </a:extLst>
          </p:cNvPr>
          <p:cNvSpPr txBox="1"/>
          <p:nvPr/>
        </p:nvSpPr>
        <p:spPr>
          <a:xfrm>
            <a:off x="4675015" y="2886135"/>
            <a:ext cx="421395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EB2F3F5-B079-F40F-E398-BE284176FD5B}"/>
                  </a:ext>
                </a:extLst>
              </p:cNvPr>
              <p:cNvSpPr txBox="1"/>
              <p:nvPr/>
            </p:nvSpPr>
            <p:spPr>
              <a:xfrm>
                <a:off x="2625540" y="3464913"/>
                <a:ext cx="2870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EB2F3F5-B079-F40F-E398-BE284176F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40" y="3464913"/>
                <a:ext cx="287065" cy="184666"/>
              </a:xfrm>
              <a:prstGeom prst="rect">
                <a:avLst/>
              </a:prstGeom>
              <a:blipFill>
                <a:blip r:embed="rId23"/>
                <a:stretch>
                  <a:fillRect l="-8333" r="-4167" b="-12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66B9D76-852D-5DD5-4726-72650AA8527A}"/>
                  </a:ext>
                </a:extLst>
              </p:cNvPr>
              <p:cNvSpPr txBox="1"/>
              <p:nvPr/>
            </p:nvSpPr>
            <p:spPr>
              <a:xfrm>
                <a:off x="3633886" y="3416795"/>
                <a:ext cx="828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kumimoji="1" lang="ko-Kore-KR" altLang="en-US" sz="12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66B9D76-852D-5DD5-4726-72650AA85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86" y="3416795"/>
                <a:ext cx="828945" cy="276999"/>
              </a:xfrm>
              <a:prstGeom prst="rect">
                <a:avLst/>
              </a:prstGeom>
              <a:blipFill>
                <a:blip r:embed="rId2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A51D1FF-C089-F54E-2039-EA8E311149A1}"/>
                  </a:ext>
                </a:extLst>
              </p:cNvPr>
              <p:cNvSpPr txBox="1"/>
              <p:nvPr/>
            </p:nvSpPr>
            <p:spPr>
              <a:xfrm>
                <a:off x="3633886" y="2973259"/>
                <a:ext cx="828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≠0)</m:t>
                      </m:r>
                    </m:oMath>
                  </m:oMathPara>
                </a14:m>
                <a:endParaRPr kumimoji="1" lang="ko-Kore-KR" altLang="en-US" sz="12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A51D1FF-C089-F54E-2039-EA8E31114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86" y="2973259"/>
                <a:ext cx="828945" cy="276999"/>
              </a:xfrm>
              <a:prstGeom prst="rect">
                <a:avLst/>
              </a:prstGeom>
              <a:blipFill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왼쪽 중괄호[L] 111">
            <a:extLst>
              <a:ext uri="{FF2B5EF4-FFF2-40B4-BE49-F238E27FC236}">
                <a16:creationId xmlns:a16="http://schemas.microsoft.com/office/drawing/2014/main" id="{0430477A-073E-C88B-21E1-011C6C91444C}"/>
              </a:ext>
            </a:extLst>
          </p:cNvPr>
          <p:cNvSpPr/>
          <p:nvPr/>
        </p:nvSpPr>
        <p:spPr>
          <a:xfrm>
            <a:off x="1787918" y="3101632"/>
            <a:ext cx="106389" cy="3972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559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22EE0E-3011-F4F0-95C6-90755ED2B00B}"/>
              </a:ext>
            </a:extLst>
          </p:cNvPr>
          <p:cNvSpPr txBox="1"/>
          <p:nvPr/>
        </p:nvSpPr>
        <p:spPr>
          <a:xfrm>
            <a:off x="183951" y="79400"/>
            <a:ext cx="808176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Direct conflict) </a:t>
            </a:r>
            <a:r>
              <a:rPr kumimoji="1" lang="en-US" altLang="ko-Kore-KR" sz="2000" spc="-40" dirty="0">
                <a:latin typeface="+mn-ea"/>
              </a:rPr>
              <a:t>conflict resolution at </a:t>
            </a:r>
            <a:r>
              <a:rPr kumimoji="1" lang="en-US" altLang="ko-KR" sz="2000" spc="-40" dirty="0">
                <a:latin typeface="+mn-ea"/>
              </a:rPr>
              <a:t>FR-DP</a:t>
            </a:r>
            <a:r>
              <a:rPr kumimoji="1" lang="en-US" altLang="ko-Kore-KR" sz="2000" spc="-40" dirty="0">
                <a:latin typeface="+mn-ea"/>
              </a:rPr>
              <a:t> level (Choose initiating DPs)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8BEA3F-FB09-DC81-B2CF-544DE5485910}"/>
              </a:ext>
            </a:extLst>
          </p:cNvPr>
          <p:cNvSpPr txBox="1"/>
          <p:nvPr/>
        </p:nvSpPr>
        <p:spPr>
          <a:xfrm>
            <a:off x="2666447" y="749554"/>
            <a:ext cx="3561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en-US" sz="2400" b="1" spc="-40" dirty="0">
                <a:latin typeface="+mn-ea"/>
              </a:rPr>
              <a:t>FR-DP conflict resolution</a:t>
            </a:r>
            <a:endParaRPr kumimoji="1" lang="ko-Kore-KR" altLang="en-US" sz="2400" b="1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A958D0-F91F-E064-F8F5-00C53D9DE75E}"/>
                  </a:ext>
                </a:extLst>
              </p:cNvPr>
              <p:cNvSpPr txBox="1"/>
              <p:nvPr/>
            </p:nvSpPr>
            <p:spPr>
              <a:xfrm>
                <a:off x="2950848" y="5823207"/>
                <a:ext cx="3457998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𝑂𝑝𝑡𝑗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𝑂𝑝𝑡</m:t>
                              </m:r>
                              <m:r>
                                <a:rPr kumimoji="1" lang="en-US" altLang="ko-Kore-KR" b="0" i="1" spc="-40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𝑂𝐷𝑗</m:t>
                              </m:r>
                              <m:r>
                                <a:rPr kumimoji="1" lang="en-US" altLang="ko-Kore-KR" i="1" spc="-40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A958D0-F91F-E064-F8F5-00C53D9D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848" y="5823207"/>
                <a:ext cx="3457998" cy="787523"/>
              </a:xfrm>
              <a:prstGeom prst="rect">
                <a:avLst/>
              </a:prstGeom>
              <a:blipFill>
                <a:blip r:embed="rId3"/>
                <a:stretch>
                  <a:fillRect l="-23077" t="-112698" r="-1099" b="-16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F2ECC3-100C-896A-B0B4-86938FD0CF62}"/>
                  </a:ext>
                </a:extLst>
              </p:cNvPr>
              <p:cNvSpPr txBox="1"/>
              <p:nvPr/>
            </p:nvSpPr>
            <p:spPr>
              <a:xfrm>
                <a:off x="3002522" y="3389744"/>
                <a:ext cx="1818255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𝑃𝐹𝑂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ko-KR" altLang="en-US"/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en-US" spc="-40" dirty="0">
                              <a:latin typeface="+mn-ea"/>
                            </a:rPr>
                            <m:t> 0</m:t>
                          </m:r>
                        </m:e>
                      </m:nary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F2ECC3-100C-896A-B0B4-86938FD0C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22" y="3389744"/>
                <a:ext cx="1818255" cy="787523"/>
              </a:xfrm>
              <a:prstGeom prst="rect">
                <a:avLst/>
              </a:prstGeom>
              <a:blipFill>
                <a:blip r:embed="rId4"/>
                <a:stretch>
                  <a:fillRect l="-44444" t="-112698" r="-1389" b="-16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359498-B647-FD3E-DA25-23780C639FF3}"/>
                  </a:ext>
                </a:extLst>
              </p:cNvPr>
              <p:cNvSpPr txBox="1"/>
              <p:nvPr/>
            </p:nvSpPr>
            <p:spPr>
              <a:xfrm>
                <a:off x="3002522" y="4211328"/>
                <a:ext cx="106670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m:rPr>
                              <m:nor/>
                            </m:rPr>
                            <a:rPr kumimoji="1" lang="en-US" altLang="en-US" spc="-40" dirty="0">
                              <a:latin typeface="+mn-e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b="0" i="0" spc="-40" dirty="0" smtClean="0">
                              <a:latin typeface="+mn-ea"/>
                            </a:rPr>
                            <m:t>= 1</m:t>
                          </m:r>
                        </m:e>
                      </m:nary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359498-B647-FD3E-DA25-23780C63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22" y="4211328"/>
                <a:ext cx="1066702" cy="787523"/>
              </a:xfrm>
              <a:prstGeom prst="rect">
                <a:avLst/>
              </a:prstGeom>
              <a:blipFill>
                <a:blip r:embed="rId5"/>
                <a:stretch>
                  <a:fillRect l="-74118" t="-112698" r="-1176" b="-16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B6F5A4FC-7B5A-499C-7024-F37BA19DE840}"/>
              </a:ext>
            </a:extLst>
          </p:cNvPr>
          <p:cNvSpPr txBox="1"/>
          <p:nvPr/>
        </p:nvSpPr>
        <p:spPr>
          <a:xfrm>
            <a:off x="6753554" y="3611234"/>
            <a:ext cx="4984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b="1" spc="-40" dirty="0">
                <a:latin typeface="+mn-ea"/>
              </a:rPr>
              <a:t>(1)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24C2E-EACD-13ED-5322-C9CFD9494991}"/>
              </a:ext>
            </a:extLst>
          </p:cNvPr>
          <p:cNvSpPr txBox="1"/>
          <p:nvPr/>
        </p:nvSpPr>
        <p:spPr>
          <a:xfrm>
            <a:off x="6753554" y="4378168"/>
            <a:ext cx="4732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b="1" spc="-40" dirty="0">
                <a:latin typeface="+mn-ea"/>
              </a:rPr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E8D64C-2FE7-AA5B-17CB-DF58A896E21D}"/>
                  </a:ext>
                </a:extLst>
              </p:cNvPr>
              <p:cNvSpPr txBox="1"/>
              <p:nvPr/>
            </p:nvSpPr>
            <p:spPr>
              <a:xfrm>
                <a:off x="2230174" y="3508685"/>
                <a:ext cx="3999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E8D64C-2FE7-AA5B-17CB-DF58A896E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174" y="3508685"/>
                <a:ext cx="399917" cy="276999"/>
              </a:xfrm>
              <a:prstGeom prst="rect">
                <a:avLst/>
              </a:prstGeom>
              <a:blipFill>
                <a:blip r:embed="rId6"/>
                <a:stretch>
                  <a:fillRect l="-6250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60A7BE-B545-FB65-9C11-CC9D373D697E}"/>
                  </a:ext>
                </a:extLst>
              </p:cNvPr>
              <p:cNvSpPr txBox="1"/>
              <p:nvPr/>
            </p:nvSpPr>
            <p:spPr>
              <a:xfrm>
                <a:off x="2976408" y="5032912"/>
                <a:ext cx="3404715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𝑃𝐹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i="1" spc="-40" baseline="-2500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i="1" spc="-40" baseline="-2500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i="1" spc="-40" baseline="-250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𝑃𝐹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ko-Kore-KR" i="1" spc="-40" baseline="-250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kumimoji="1" lang="en-US" altLang="ko-Kore-KR" i="1" spc="-40" baseline="-25000">
                                  <a:latin typeface="Cambria Math" panose="02040503050406030204" pitchFamily="18" charset="0"/>
                                </a:rPr>
                                <m:t>  ∗</m:t>
                              </m:r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kumimoji="1" lang="en-US" altLang="ko-Kore-KR" i="1" spc="-40" baseline="-250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pc="-40" dirty="0">
                                  <a:latin typeface="+mn-ea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60A7BE-B545-FB65-9C11-CC9D373D6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408" y="5032912"/>
                <a:ext cx="3404715" cy="756233"/>
              </a:xfrm>
              <a:prstGeom prst="rect">
                <a:avLst/>
              </a:prstGeom>
              <a:blipFill>
                <a:blip r:embed="rId7"/>
                <a:stretch>
                  <a:fillRect l="-23420" t="-118033" r="-1115" b="-1754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941BA5-8887-8116-87DA-BD7A9E170FC5}"/>
                  </a:ext>
                </a:extLst>
              </p:cNvPr>
              <p:cNvSpPr txBox="1"/>
              <p:nvPr/>
            </p:nvSpPr>
            <p:spPr>
              <a:xfrm>
                <a:off x="2186716" y="1405058"/>
                <a:ext cx="5298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𝑓𝑖𝑛𝑑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941BA5-8887-8116-87DA-BD7A9E170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716" y="1405058"/>
                <a:ext cx="529889" cy="276999"/>
              </a:xfrm>
              <a:prstGeom prst="rect">
                <a:avLst/>
              </a:prstGeom>
              <a:blipFill>
                <a:blip r:embed="rId8"/>
                <a:stretch>
                  <a:fillRect l="-13953" r="-9302" b="-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EF894A-BEF7-7E5C-4B93-210F148620FD}"/>
                  </a:ext>
                </a:extLst>
              </p:cNvPr>
              <p:cNvSpPr txBox="1"/>
              <p:nvPr/>
            </p:nvSpPr>
            <p:spPr>
              <a:xfrm>
                <a:off x="2811185" y="1406303"/>
                <a:ext cx="31615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kumimoji="1" lang="en-US" altLang="ko-Kore-KR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ore-KR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b="1" i="1" spc="-4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b="0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=[1,0,−1,…,−1]</m:t>
                      </m:r>
                      <m:r>
                        <a:rPr kumimoji="1" lang="en-US" altLang="ko-Kore-KR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400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EF894A-BEF7-7E5C-4B93-210F1486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185" y="1406303"/>
                <a:ext cx="3161506" cy="276999"/>
              </a:xfrm>
              <a:prstGeom prst="rect">
                <a:avLst/>
              </a:prstGeom>
              <a:blipFill>
                <a:blip r:embed="rId9"/>
                <a:stretch>
                  <a:fillRect l="-800" t="-4348" r="-1600" b="-4347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25D0A4-B384-FC8F-A41A-33A9CD936C61}"/>
                  </a:ext>
                </a:extLst>
              </p:cNvPr>
              <p:cNvSpPr txBox="1"/>
              <p:nvPr/>
            </p:nvSpPr>
            <p:spPr>
              <a:xfrm>
                <a:off x="2894193" y="1990088"/>
                <a:ext cx="733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25D0A4-B384-FC8F-A41A-33A9CD93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193" y="1990088"/>
                <a:ext cx="733599" cy="276999"/>
              </a:xfrm>
              <a:prstGeom prst="rect">
                <a:avLst/>
              </a:prstGeom>
              <a:blipFill>
                <a:blip r:embed="rId10"/>
                <a:stretch>
                  <a:fillRect l="-5172" r="-10345" b="-4347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B26B66-EBA3-6D44-47B3-811825A8CF63}"/>
                  </a:ext>
                </a:extLst>
              </p:cNvPr>
              <p:cNvSpPr txBox="1"/>
              <p:nvPr/>
            </p:nvSpPr>
            <p:spPr>
              <a:xfrm>
                <a:off x="3689161" y="1706133"/>
                <a:ext cx="2069990" cy="784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𝑂𝑝𝑡</m:t>
                          </m:r>
                          <m:r>
                            <a:rPr kumimoji="1" lang="en-US" altLang="ko-Kore-KR" i="1" spc="-40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i="1" spc="-40" baseline="-25000">
                              <a:latin typeface="Cambria Math" panose="02040503050406030204" pitchFamily="18" charset="0"/>
                            </a:rPr>
                            <m:t>𝑘𝑝</m:t>
                          </m:r>
                        </m:e>
                      </m:nary>
                      <m:r>
                        <a:rPr kumimoji="1" lang="en-US" altLang="ko-Kore-KR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B26B66-EBA3-6D44-47B3-811825A8C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161" y="1706133"/>
                <a:ext cx="2069990" cy="784510"/>
              </a:xfrm>
              <a:prstGeom prst="rect">
                <a:avLst/>
              </a:prstGeom>
              <a:blipFill>
                <a:blip r:embed="rId11"/>
                <a:stretch>
                  <a:fillRect l="-19512" t="-109524" r="-3049" b="-16984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7983EF-9B63-C19F-9896-EB9A8443A869}"/>
                  </a:ext>
                </a:extLst>
              </p:cNvPr>
              <p:cNvSpPr txBox="1"/>
              <p:nvPr/>
            </p:nvSpPr>
            <p:spPr>
              <a:xfrm>
                <a:off x="2186716" y="1999467"/>
                <a:ext cx="6908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7983EF-9B63-C19F-9896-EB9A8443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716" y="1999467"/>
                <a:ext cx="690830" cy="276999"/>
              </a:xfrm>
              <a:prstGeom prst="rect">
                <a:avLst/>
              </a:prstGeom>
              <a:blipFill>
                <a:blip r:embed="rId12"/>
                <a:stretch>
                  <a:fillRect l="-7273" r="-5455" b="-1304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7C7053-6621-2C9B-2A55-5421DB2AC299}"/>
                  </a:ext>
                </a:extLst>
              </p:cNvPr>
              <p:cNvSpPr txBox="1"/>
              <p:nvPr/>
            </p:nvSpPr>
            <p:spPr>
              <a:xfrm>
                <a:off x="2857389" y="2758451"/>
                <a:ext cx="7713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𝑂𝑝𝑡</m:t>
                      </m:r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7C7053-6621-2C9B-2A55-5421DB2AC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389" y="2758451"/>
                <a:ext cx="771301" cy="276999"/>
              </a:xfrm>
              <a:prstGeom prst="rect">
                <a:avLst/>
              </a:prstGeom>
              <a:blipFill>
                <a:blip r:embed="rId13"/>
                <a:stretch>
                  <a:fillRect l="-9836" t="-4348" r="-9836" b="-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1A8C05-4681-1940-6F5C-54115FE66FF7}"/>
                  </a:ext>
                </a:extLst>
              </p:cNvPr>
              <p:cNvSpPr txBox="1"/>
              <p:nvPr/>
            </p:nvSpPr>
            <p:spPr>
              <a:xfrm>
                <a:off x="3711495" y="2534099"/>
                <a:ext cx="1941109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i="1" spc="-40" baseline="-2500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</m:nary>
                      <m:r>
                        <a:rPr kumimoji="1" lang="en-US" altLang="ko-Kore-KR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1A8C05-4681-1940-6F5C-54115FE66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495" y="2534099"/>
                <a:ext cx="1941109" cy="787523"/>
              </a:xfrm>
              <a:prstGeom prst="rect">
                <a:avLst/>
              </a:prstGeom>
              <a:blipFill>
                <a:blip r:embed="rId14"/>
                <a:stretch>
                  <a:fillRect l="-20915" t="-112698" r="-3922" b="-16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BC583CAC-B7FD-1D1F-E4B8-2EBEE5A5F873}"/>
              </a:ext>
            </a:extLst>
          </p:cNvPr>
          <p:cNvSpPr txBox="1"/>
          <p:nvPr/>
        </p:nvSpPr>
        <p:spPr>
          <a:xfrm>
            <a:off x="6753554" y="5241751"/>
            <a:ext cx="6680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b="1" spc="-40" dirty="0">
                <a:latin typeface="+mn-ea"/>
              </a:rPr>
              <a:t>(3)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E5E776-C913-3A8E-7718-3CB03C77B227}"/>
              </a:ext>
            </a:extLst>
          </p:cNvPr>
          <p:cNvSpPr txBox="1"/>
          <p:nvPr/>
        </p:nvSpPr>
        <p:spPr>
          <a:xfrm>
            <a:off x="6753554" y="6074998"/>
            <a:ext cx="7734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b="1" spc="-40" dirty="0">
                <a:latin typeface="+mn-ea"/>
              </a:rPr>
              <a:t>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199F0A-2CA1-3DD0-3A3A-0F66CA935873}"/>
                  </a:ext>
                </a:extLst>
              </p:cNvPr>
              <p:cNvSpPr txBox="1"/>
              <p:nvPr/>
            </p:nvSpPr>
            <p:spPr>
              <a:xfrm>
                <a:off x="4307398" y="4408946"/>
                <a:ext cx="9711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m:rPr>
                          <m:nor/>
                        </m:rPr>
                        <a:rPr kumimoji="1" lang="en-US" altLang="ko-Kore-KR" b="0" i="0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ore-KR" altLang="en-US"/>
                        <m:t>∈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kumimoji="1" lang="en-US" altLang="ko-Kore-KR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b="0" i="1" spc="-4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199F0A-2CA1-3DD0-3A3A-0F66CA935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398" y="4408946"/>
                <a:ext cx="971163" cy="276999"/>
              </a:xfrm>
              <a:prstGeom prst="rect">
                <a:avLst/>
              </a:prstGeom>
              <a:blipFill>
                <a:blip r:embed="rId15"/>
                <a:stretch>
                  <a:fillRect l="-2597" t="-4348" r="-6494" b="-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그룹 83">
            <a:extLst>
              <a:ext uri="{FF2B5EF4-FFF2-40B4-BE49-F238E27FC236}">
                <a16:creationId xmlns:a16="http://schemas.microsoft.com/office/drawing/2014/main" id="{66EC5599-5D34-D013-5848-C4A93C78B067}"/>
              </a:ext>
            </a:extLst>
          </p:cNvPr>
          <p:cNvGrpSpPr/>
          <p:nvPr/>
        </p:nvGrpSpPr>
        <p:grpSpPr>
          <a:xfrm>
            <a:off x="-4689026" y="5438301"/>
            <a:ext cx="3189680" cy="1369815"/>
            <a:chOff x="1062737" y="3414606"/>
            <a:chExt cx="3189680" cy="1369815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0B0B5DE-21CE-E0B0-B408-EFDFCCDE5ABA}"/>
                </a:ext>
              </a:extLst>
            </p:cNvPr>
            <p:cNvGrpSpPr/>
            <p:nvPr/>
          </p:nvGrpSpPr>
          <p:grpSpPr>
            <a:xfrm>
              <a:off x="1062737" y="3414606"/>
              <a:ext cx="3189680" cy="1369815"/>
              <a:chOff x="847266" y="3414606"/>
              <a:chExt cx="3189680" cy="1369815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4EBDB6A6-25C4-9F95-BB58-1BE51BABB8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b="72937"/>
              <a:stretch/>
            </p:blipFill>
            <p:spPr>
              <a:xfrm>
                <a:off x="1198887" y="3595477"/>
                <a:ext cx="2511254" cy="96794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00362C0-4C6F-6E84-A310-8CD71438B41D}"/>
                  </a:ext>
                </a:extLst>
              </p:cNvPr>
              <p:cNvSpPr txBox="1"/>
              <p:nvPr/>
            </p:nvSpPr>
            <p:spPr>
              <a:xfrm>
                <a:off x="3442553" y="3981257"/>
                <a:ext cx="594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output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cxnSp>
            <p:nvCxnSpPr>
              <p:cNvPr id="89" name="꺾인 연결선[E] 147">
                <a:extLst>
                  <a:ext uri="{FF2B5EF4-FFF2-40B4-BE49-F238E27FC236}">
                    <a16:creationId xmlns:a16="http://schemas.microsoft.com/office/drawing/2014/main" id="{316E37CB-8867-7AD4-63CB-283BB5EFA88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310685" y="4347243"/>
                <a:ext cx="835130" cy="359552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꺾인 연결선[E] 148">
                <a:extLst>
                  <a:ext uri="{FF2B5EF4-FFF2-40B4-BE49-F238E27FC236}">
                    <a16:creationId xmlns:a16="http://schemas.microsoft.com/office/drawing/2014/main" id="{C9F144BA-0ACA-AEC3-E5DF-35D6F5CDF78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09325" y="3515616"/>
                <a:ext cx="859853" cy="383816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[R] 149">
                <a:extLst>
                  <a:ext uri="{FF2B5EF4-FFF2-40B4-BE49-F238E27FC236}">
                    <a16:creationId xmlns:a16="http://schemas.microsoft.com/office/drawing/2014/main" id="{AC27D138-19FE-D9AC-5CCB-561871A1C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0685" y="4121434"/>
                <a:ext cx="90015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5CA3525-5FA5-8188-1409-9D95785CE95D}"/>
                  </a:ext>
                </a:extLst>
              </p:cNvPr>
              <p:cNvSpPr txBox="1"/>
              <p:nvPr/>
            </p:nvSpPr>
            <p:spPr>
              <a:xfrm>
                <a:off x="852076" y="3414606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1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217496-3DAA-4CFD-739D-F8E0522467D9}"/>
                  </a:ext>
                </a:extLst>
              </p:cNvPr>
              <p:cNvSpPr txBox="1"/>
              <p:nvPr/>
            </p:nvSpPr>
            <p:spPr>
              <a:xfrm>
                <a:off x="852075" y="4001770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2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4816C8D-1D02-32FB-4A80-BBD8DBE0E426}"/>
                  </a:ext>
                </a:extLst>
              </p:cNvPr>
              <p:cNvSpPr txBox="1"/>
              <p:nvPr/>
            </p:nvSpPr>
            <p:spPr>
              <a:xfrm>
                <a:off x="852075" y="4538200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n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9DC5763-3F0A-4E29-5232-C2613123DC92}"/>
                  </a:ext>
                </a:extLst>
              </p:cNvPr>
              <p:cNvSpPr txBox="1"/>
              <p:nvPr/>
            </p:nvSpPr>
            <p:spPr>
              <a:xfrm>
                <a:off x="847266" y="4255056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en-US" sz="1600" spc="-40" dirty="0">
                    <a:latin typeface="+mn-ea"/>
                  </a:rPr>
                  <a:t>…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</p:grpSp>
        <p:cxnSp>
          <p:nvCxnSpPr>
            <p:cNvPr id="86" name="직선 연결선[R] 144">
              <a:extLst>
                <a:ext uri="{FF2B5EF4-FFF2-40B4-BE49-F238E27FC236}">
                  <a16:creationId xmlns:a16="http://schemas.microsoft.com/office/drawing/2014/main" id="{C00CEF18-EF45-C5FE-CD95-707402CB7B22}"/>
                </a:ext>
              </a:extLst>
            </p:cNvPr>
            <p:cNvCxnSpPr>
              <a:cxnSpLocks/>
            </p:cNvCxnSpPr>
            <p:nvPr/>
          </p:nvCxnSpPr>
          <p:spPr>
            <a:xfrm>
              <a:off x="3102347" y="4121434"/>
              <a:ext cx="45181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173AC8A-EEDB-CAC8-931F-338F62FA568D}"/>
              </a:ext>
            </a:extLst>
          </p:cNvPr>
          <p:cNvSpPr/>
          <p:nvPr/>
        </p:nvSpPr>
        <p:spPr>
          <a:xfrm>
            <a:off x="-5143498" y="5015004"/>
            <a:ext cx="3924226" cy="199139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8BA98F-017E-0431-C949-B06AABD542DE}"/>
              </a:ext>
            </a:extLst>
          </p:cNvPr>
          <p:cNvSpPr txBox="1"/>
          <p:nvPr/>
        </p:nvSpPr>
        <p:spPr>
          <a:xfrm>
            <a:off x="-4969567" y="5049057"/>
            <a:ext cx="15749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(3, 4) OR gate logic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952B93-F3DE-21E1-E9F2-03BECAA6B1C7}"/>
              </a:ext>
            </a:extLst>
          </p:cNvPr>
          <p:cNvSpPr/>
          <p:nvPr/>
        </p:nvSpPr>
        <p:spPr>
          <a:xfrm>
            <a:off x="11128905" y="1854099"/>
            <a:ext cx="45719" cy="321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B4C122A1-7AD5-482D-3CB5-A52F2F529A8E}"/>
              </a:ext>
            </a:extLst>
          </p:cNvPr>
          <p:cNvSpPr/>
          <p:nvPr/>
        </p:nvSpPr>
        <p:spPr>
          <a:xfrm>
            <a:off x="2008095" y="1378904"/>
            <a:ext cx="4059175" cy="1942718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72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4711</TotalTime>
  <Words>5665</Words>
  <Application>Microsoft Macintosh PowerPoint</Application>
  <PresentationFormat>화면 슬라이드 쇼(4:3)</PresentationFormat>
  <Paragraphs>2296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AdvPTimesB</vt:lpstr>
      <vt:lpstr>Apple SD Gothic Neo</vt:lpstr>
      <vt:lpstr>맑은 고딕</vt:lpstr>
      <vt:lpstr>Arial</vt:lpstr>
      <vt:lpstr>Arial Narrow</vt:lpstr>
      <vt:lpstr>Calibri</vt:lpstr>
      <vt:lpstr>Calibri Light</vt:lpstr>
      <vt:lpstr>Cambria Math</vt:lpstr>
      <vt:lpstr>Helvetica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유재상 (전기전자컴퓨터공학부)</dc:creator>
  <cp:lastModifiedBy>(학생) 유재상 (전기전자컴퓨터공학부)</cp:lastModifiedBy>
  <cp:revision>3</cp:revision>
  <dcterms:created xsi:type="dcterms:W3CDTF">2023-04-21T02:58:58Z</dcterms:created>
  <dcterms:modified xsi:type="dcterms:W3CDTF">2023-04-24T09:30:37Z</dcterms:modified>
</cp:coreProperties>
</file>