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0"/>
  </p:notesMasterIdLst>
  <p:sldIdLst>
    <p:sldId id="730" r:id="rId2"/>
    <p:sldId id="754" r:id="rId3"/>
    <p:sldId id="784" r:id="rId4"/>
    <p:sldId id="756" r:id="rId5"/>
    <p:sldId id="758" r:id="rId6"/>
    <p:sldId id="791" r:id="rId7"/>
    <p:sldId id="737" r:id="rId8"/>
    <p:sldId id="765" r:id="rId9"/>
    <p:sldId id="767" r:id="rId10"/>
    <p:sldId id="759" r:id="rId11"/>
    <p:sldId id="744" r:id="rId12"/>
    <p:sldId id="780" r:id="rId13"/>
    <p:sldId id="779" r:id="rId14"/>
    <p:sldId id="747" r:id="rId15"/>
    <p:sldId id="772" r:id="rId16"/>
    <p:sldId id="770" r:id="rId17"/>
    <p:sldId id="733" r:id="rId18"/>
    <p:sldId id="718" r:id="rId19"/>
    <p:sldId id="719" r:id="rId20"/>
    <p:sldId id="777" r:id="rId21"/>
    <p:sldId id="722" r:id="rId22"/>
    <p:sldId id="776" r:id="rId23"/>
    <p:sldId id="727" r:id="rId24"/>
    <p:sldId id="753" r:id="rId25"/>
    <p:sldId id="760" r:id="rId26"/>
    <p:sldId id="769" r:id="rId27"/>
    <p:sldId id="771" r:id="rId28"/>
    <p:sldId id="773" r:id="rId29"/>
    <p:sldId id="774" r:id="rId30"/>
    <p:sldId id="752" r:id="rId31"/>
    <p:sldId id="789" r:id="rId32"/>
    <p:sldId id="790" r:id="rId33"/>
    <p:sldId id="792" r:id="rId34"/>
    <p:sldId id="786" r:id="rId35"/>
    <p:sldId id="787" r:id="rId36"/>
    <p:sldId id="785" r:id="rId37"/>
    <p:sldId id="788" r:id="rId38"/>
    <p:sldId id="7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7B3AB21-5315-DD46-A61A-CBC4EAC67F10}">
          <p14:sldIdLst>
            <p14:sldId id="730"/>
            <p14:sldId id="754"/>
            <p14:sldId id="784"/>
            <p14:sldId id="756"/>
            <p14:sldId id="758"/>
            <p14:sldId id="791"/>
            <p14:sldId id="737"/>
          </p14:sldIdLst>
        </p14:section>
        <p14:section name="모델" id="{85163A44-F3F9-8D4F-A1B7-C1F6894A7171}">
          <p14:sldIdLst>
            <p14:sldId id="765"/>
            <p14:sldId id="767"/>
            <p14:sldId id="759"/>
          </p14:sldIdLst>
        </p14:section>
        <p14:section name="direct" id="{AA97913C-B0A4-B642-BFFB-68CF481C4AB2}">
          <p14:sldIdLst>
            <p14:sldId id="744"/>
            <p14:sldId id="780"/>
            <p14:sldId id="779"/>
          </p14:sldIdLst>
        </p14:section>
        <p14:section name="indirect" id="{1AC55F23-6A02-5A41-8432-882B57793F4F}">
          <p14:sldIdLst>
            <p14:sldId id="747"/>
            <p14:sldId id="772"/>
            <p14:sldId id="770"/>
          </p14:sldIdLst>
        </p14:section>
        <p14:section name="case study" id="{34320E3F-F44D-B44D-ABAF-0F75ACD635D9}">
          <p14:sldIdLst>
            <p14:sldId id="733"/>
            <p14:sldId id="718"/>
            <p14:sldId id="719"/>
            <p14:sldId id="777"/>
            <p14:sldId id="722"/>
            <p14:sldId id="776"/>
            <p14:sldId id="727"/>
            <p14:sldId id="753"/>
          </p14:sldIdLst>
        </p14:section>
        <p14:section name="Appendix" id="{0D648873-41BF-1145-B2DC-8C4A8998CBC2}">
          <p14:sldIdLst>
            <p14:sldId id="760"/>
            <p14:sldId id="769"/>
            <p14:sldId id="771"/>
            <p14:sldId id="773"/>
            <p14:sldId id="774"/>
          </p14:sldIdLst>
        </p14:section>
        <p14:section name="기타자료" id="{2F552081-DE97-3342-B5FF-DD62DEBABB25}">
          <p14:sldIdLst>
            <p14:sldId id="752"/>
            <p14:sldId id="789"/>
            <p14:sldId id="790"/>
            <p14:sldId id="792"/>
            <p14:sldId id="786"/>
            <p14:sldId id="787"/>
            <p14:sldId id="785"/>
            <p14:sldId id="788"/>
            <p14:sldId id="7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5F8"/>
    <a:srgbClr val="AC1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/>
    <p:restoredTop sz="88764" autoAdjust="0"/>
  </p:normalViewPr>
  <p:slideViewPr>
    <p:cSldViewPr snapToGrid="0">
      <p:cViewPr>
        <p:scale>
          <a:sx n="121" d="100"/>
          <a:sy n="121" d="100"/>
        </p:scale>
        <p:origin x="3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14E1-49A6-924F-8F46-EB932ACEC9D3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9B8FC-FFCC-904D-BCEF-DB7C3EA9F4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016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학회</a:t>
            </a:r>
            <a:r>
              <a:rPr kumimoji="1" lang="ko-KR" altLang="en-US" dirty="0"/>
              <a:t> 발표 장표 및 석사합동발표 장표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br>
              <a:rPr kumimoji="1" lang="en-US" altLang="ko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373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0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59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여기서의 </a:t>
            </a:r>
            <a:r>
              <a:rPr kumimoji="1" lang="en-US" altLang="ko-KR" dirty="0"/>
              <a:t>option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DP</a:t>
            </a:r>
            <a:r>
              <a:rPr kumimoji="1" lang="ko-KR" altLang="en-US" dirty="0"/>
              <a:t>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들어줄 수 있는 최소한의 단위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(Axiomatic design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sub-FR</a:t>
            </a:r>
            <a:r>
              <a:rPr kumimoji="1" lang="ko-KR" altLang="en-US" dirty="0"/>
              <a:t>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최소한 적으로 쪼개진 단위</a:t>
            </a:r>
            <a:r>
              <a:rPr kumimoji="1"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2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Font typeface="+mj-lt"/>
              <a:buNone/>
            </a:pPr>
            <a:r>
              <a:rPr lang="ko-KR" altLang="en-US" dirty="0"/>
              <a:t>최종적으로 바라는 것은</a:t>
            </a:r>
            <a:r>
              <a:rPr lang="en-US" altLang="ko-KR" dirty="0"/>
              <a:t>,</a:t>
            </a:r>
            <a:r>
              <a:rPr lang="ko-KR" altLang="en-US" dirty="0"/>
              <a:t> 각 </a:t>
            </a:r>
            <a:r>
              <a:rPr lang="en-US" altLang="ko-KR" dirty="0"/>
              <a:t>Initiated</a:t>
            </a:r>
            <a:r>
              <a:rPr lang="ko-KR" altLang="en-US" dirty="0"/>
              <a:t> </a:t>
            </a:r>
            <a:r>
              <a:rPr lang="en-US" altLang="ko-KR" dirty="0"/>
              <a:t>DP</a:t>
            </a:r>
            <a:r>
              <a:rPr lang="ko-KR" altLang="en-US" dirty="0"/>
              <a:t>들 마다 전파 경로가 존재</a:t>
            </a:r>
            <a:endParaRPr lang="en-US" altLang="ko-KR" dirty="0"/>
          </a:p>
          <a:p>
            <a:pPr marL="0" indent="0">
              <a:buFont typeface="+mj-lt"/>
              <a:buNone/>
            </a:pPr>
            <a:r>
              <a:rPr lang="ko-KR" altLang="en-US" dirty="0"/>
              <a:t>그에 따른 충돌의 정도를 최소화</a:t>
            </a:r>
            <a:r>
              <a:rPr lang="en-US" altLang="ko-KR" dirty="0"/>
              <a:t>.</a:t>
            </a:r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TP</a:t>
            </a:r>
            <a:r>
              <a:rPr lang="ko-KR" altLang="en-US" dirty="0"/>
              <a:t>란 </a:t>
            </a:r>
            <a:r>
              <a:rPr lang="en-US" altLang="ko-KR" dirty="0"/>
              <a:t>total path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변경전파를 </a:t>
            </a:r>
            <a:r>
              <a:rPr lang="ko-KR" altLang="en-US" dirty="0" err="1"/>
              <a:t>거쳤을때</a:t>
            </a:r>
            <a:r>
              <a:rPr lang="ko-KR" altLang="en-US" dirty="0"/>
              <a:t> 영향을 받는 모든 </a:t>
            </a:r>
            <a:r>
              <a:rPr lang="en-US" altLang="ko-KR" dirty="0"/>
              <a:t>DP</a:t>
            </a:r>
            <a:r>
              <a:rPr lang="ko-KR" altLang="en-US" dirty="0"/>
              <a:t>들을 하나로 </a:t>
            </a:r>
            <a:r>
              <a:rPr lang="ko-KR" altLang="en-US" dirty="0" err="1"/>
              <a:t>합쳐놓은거</a:t>
            </a:r>
            <a:endParaRPr lang="en-US" altLang="ko-KR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kumimoji="1" lang="ko-KR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PM   : Path matrix</a:t>
            </a:r>
            <a:endParaRPr kumimoji="1" lang="en-US" altLang="ko-Kore-KR" sz="1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V(k) : Total Propagation path  </a:t>
            </a:r>
            <a:b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kumimoji="1" lang="en-US" altLang="ko-Kore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 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T     :  Total propagation</a:t>
            </a:r>
            <a:r>
              <a:rPr kumimoji="1" lang="ko-KR" altLang="en-US" sz="1200" dirty="0">
                <a:latin typeface="Cambria Math" panose="02040503050406030204" pitchFamily="18" charset="0"/>
              </a:rPr>
              <a:t> </a:t>
            </a:r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step</a:t>
            </a:r>
          </a:p>
          <a:p>
            <a:r>
              <a:rPr kumimoji="1" lang="en-US" altLang="ko-KR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-   l      :  Total Design parameter  </a:t>
            </a:r>
          </a:p>
          <a:p>
            <a:pPr marL="0" indent="0">
              <a:buFont typeface="+mj-lt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60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083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80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ko-Kore-KR" spc="-40" dirty="0">
                <a:latin typeface="+mn-ea"/>
              </a:rPr>
              <a:t>- Handle many set much easier (n≥2)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derive final redesigned DPs or attributes</a:t>
            </a:r>
          </a:p>
          <a:p>
            <a:pPr algn="l"/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b="1" spc="-40" dirty="0">
                <a:latin typeface="+mn-ea"/>
              </a:rPr>
              <a:t>detect where conflict exists</a:t>
            </a:r>
            <a:endParaRPr kumimoji="1" lang="ko-Kore-KR" altLang="en-US" b="1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en-US" altLang="ko-Kore-KR" sz="1200" spc="-40" dirty="0">
                <a:latin typeface="+mn-ea"/>
              </a:rPr>
              <a:t>DP list : </a:t>
            </a:r>
            <a:r>
              <a:rPr kumimoji="1" lang="ko-KR" altLang="en-US" sz="1200" spc="-40" dirty="0">
                <a:latin typeface="+mn-ea"/>
              </a:rPr>
              <a:t>최소한의 단위</a:t>
            </a:r>
            <a:endParaRPr kumimoji="1" lang="en-US" altLang="ko-KR" sz="1200" spc="-40" dirty="0">
              <a:latin typeface="+mn-ea"/>
            </a:endParaRPr>
          </a:p>
          <a:p>
            <a:pPr algn="l"/>
            <a:endParaRPr kumimoji="1" lang="en-US" altLang="ko-Kore-KR" sz="1200" spc="-40" dirty="0">
              <a:latin typeface="+mn-ea"/>
            </a:endParaRPr>
          </a:p>
          <a:p>
            <a:pPr algn="l"/>
            <a:r>
              <a:rPr kumimoji="1" lang="ko-KR" altLang="en-US" sz="1200" spc="-40" dirty="0">
                <a:latin typeface="+mn-ea"/>
              </a:rPr>
              <a:t>즉</a:t>
            </a:r>
            <a:r>
              <a:rPr kumimoji="1" lang="en-US" altLang="ko-KR" sz="1200" spc="-40" dirty="0">
                <a:latin typeface="+mn-ea"/>
              </a:rPr>
              <a:t>,</a:t>
            </a:r>
            <a:r>
              <a:rPr kumimoji="1" lang="ko-KR" altLang="en-US" sz="1200" spc="-40" dirty="0">
                <a:latin typeface="+mn-ea"/>
              </a:rPr>
              <a:t> 모든 </a:t>
            </a:r>
            <a:r>
              <a:rPr kumimoji="1" lang="en-US" altLang="ko-KR" sz="1200" spc="-40" dirty="0">
                <a:latin typeface="+mn-ea"/>
              </a:rPr>
              <a:t>DP</a:t>
            </a:r>
            <a:r>
              <a:rPr kumimoji="1" lang="ko-KR" altLang="en-US" sz="1200" spc="-40" dirty="0">
                <a:latin typeface="+mn-ea"/>
              </a:rPr>
              <a:t>가 충족</a:t>
            </a:r>
            <a:endParaRPr kumimoji="1" lang="en-US" altLang="ko-KR" sz="1200" spc="-40" dirty="0">
              <a:latin typeface="+mn-ea"/>
            </a:endParaRPr>
          </a:p>
          <a:p>
            <a:pPr algn="l"/>
            <a:r>
              <a:rPr kumimoji="1" lang="en-US" altLang="ko-KR" sz="1200" spc="-40" dirty="0">
                <a:latin typeface="+mn-ea"/>
              </a:rPr>
              <a:t>attribute </a:t>
            </a:r>
            <a:r>
              <a:rPr kumimoji="1" lang="en-US" altLang="ko-KR" sz="12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2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200" spc="-40" dirty="0">
              <a:latin typeface="+mn-ea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0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058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1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1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FR</a:t>
            </a:r>
            <a:r>
              <a:rPr kumimoji="1" lang="ko-KR" altLang="en-US" dirty="0"/>
              <a:t>을 충족하는 </a:t>
            </a:r>
            <a:r>
              <a:rPr kumimoji="1" lang="en-US" altLang="ko-KR" dirty="0"/>
              <a:t>DP</a:t>
            </a:r>
            <a:r>
              <a:rPr kumimoji="1" lang="ko-KR" altLang="en-US" dirty="0"/>
              <a:t>을 선택</a:t>
            </a:r>
            <a:endParaRPr kumimoji="1" lang="ko-Kore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2)</a:t>
            </a:r>
            <a:r>
              <a:rPr kumimoji="1" lang="ko-KR" altLang="en-US" dirty="0"/>
              <a:t> 제품 구조 내의 변경영향 분석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9B8FC-FFCC-904D-BCEF-DB7C3EA9F493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22543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Matrix </a:t>
            </a:r>
            <a:r>
              <a:rPr kumimoji="1" lang="ko-Kore-KR" altLang="en-US" dirty="0"/>
              <a:t>곱을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수리적으로 모델링을 도출하고자 함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ko-KR" altLang="en-US" dirty="0" err="1"/>
              <a:t>전처리</a:t>
            </a:r>
            <a:r>
              <a:rPr kumimoji="1" lang="ko-KR" altLang="en-US" dirty="0"/>
              <a:t> 과정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(Matrix </a:t>
            </a:r>
            <a:r>
              <a:rPr kumimoji="1" lang="ko-KR" altLang="en-US" dirty="0"/>
              <a:t>정방행렬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one-hot encoding)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One-hot</a:t>
            </a:r>
            <a:r>
              <a:rPr kumimoji="1" lang="ko-Kore-KR" altLang="en-US" dirty="0"/>
              <a:t>을</a:t>
            </a:r>
            <a:r>
              <a:rPr kumimoji="1" lang="ko-KR" altLang="en-US" dirty="0"/>
              <a:t> 하는 이유는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</a:t>
            </a:r>
            <a:r>
              <a:rPr kumimoji="1" lang="en-US" altLang="ko-KR" dirty="0"/>
              <a:t>(initiate DP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path)</a:t>
            </a:r>
            <a:r>
              <a:rPr kumimoji="1" lang="ko-KR" altLang="en-US" dirty="0"/>
              <a:t>들 간의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을 보기 위함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따라서</a:t>
            </a:r>
            <a:r>
              <a:rPr kumimoji="1" lang="ko-KR" altLang="en-US" dirty="0"/>
              <a:t> 개별적으로 진행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비교하기 위함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53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37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/>
              <a:t>How to differentiate conflict degree</a:t>
            </a:r>
          </a:p>
          <a:p>
            <a:endParaRPr kumimoji="1" lang="en-US" altLang="ko-KR" dirty="0"/>
          </a:p>
          <a:p>
            <a:r>
              <a:rPr kumimoji="1" lang="en-US" altLang="ko-Kore-KR" dirty="0"/>
              <a:t>Propagation</a:t>
            </a:r>
            <a:r>
              <a:rPr kumimoji="1" lang="ko-Kore-KR" altLang="en-US" dirty="0"/>
              <a:t>이</a:t>
            </a:r>
            <a:r>
              <a:rPr kumimoji="1" lang="ko-KR" altLang="en-US" dirty="0"/>
              <a:t> 지나면서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그에 따른 </a:t>
            </a:r>
            <a:r>
              <a:rPr kumimoji="1" lang="en-US" altLang="ko-KR" dirty="0"/>
              <a:t>Impact (</a:t>
            </a:r>
            <a:r>
              <a:rPr kumimoji="1" lang="ko-KR" altLang="en-US" dirty="0"/>
              <a:t>정도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낮아질 것이다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같은 </a:t>
            </a:r>
            <a:r>
              <a:rPr kumimoji="1" lang="en-US" altLang="ko-KR" dirty="0"/>
              <a:t>conflict</a:t>
            </a:r>
            <a:r>
              <a:rPr kumimoji="1" lang="ko-KR" altLang="en-US" dirty="0"/>
              <a:t>이라고 할지라도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어떤게</a:t>
            </a:r>
            <a:r>
              <a:rPr kumimoji="1" lang="ko-KR" altLang="en-US" dirty="0"/>
              <a:t> 더 </a:t>
            </a:r>
            <a:r>
              <a:rPr kumimoji="1" lang="en-US" altLang="ko-KR" dirty="0"/>
              <a:t>severe</a:t>
            </a:r>
            <a:r>
              <a:rPr kumimoji="1" lang="ko-KR" altLang="en-US" dirty="0"/>
              <a:t> 한 것인지를 </a:t>
            </a:r>
            <a:r>
              <a:rPr kumimoji="1" lang="ko-KR" altLang="en-US" dirty="0" err="1"/>
              <a:t>판단하는게</a:t>
            </a:r>
            <a:r>
              <a:rPr kumimoji="1" lang="ko-KR" altLang="en-US" dirty="0"/>
              <a:t>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10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20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arenR"/>
            </a:pPr>
            <a:r>
              <a:rPr lang="ko-KR" altLang="en-US" dirty="0"/>
              <a:t>일종의 </a:t>
            </a:r>
            <a:r>
              <a:rPr lang="en-US" altLang="ko-KR" dirty="0"/>
              <a:t>path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dirty="0"/>
              <a:t>define </a:t>
            </a:r>
            <a:r>
              <a:rPr lang="ko-KR" altLang="en-US" dirty="0"/>
              <a:t>은 </a:t>
            </a:r>
            <a:r>
              <a:rPr lang="ko-KR" altLang="en-US" dirty="0" err="1"/>
              <a:t>하는것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Define </a:t>
            </a:r>
            <a:r>
              <a:rPr lang="ko-KR" altLang="en-US" dirty="0"/>
              <a:t>하고 </a:t>
            </a:r>
            <a:r>
              <a:rPr lang="ko-KR" altLang="en-US" dirty="0" err="1"/>
              <a:t>난뒤의</a:t>
            </a:r>
            <a:r>
              <a:rPr lang="ko-KR" altLang="en-US" dirty="0"/>
              <a:t> 테이블은 </a:t>
            </a:r>
            <a:r>
              <a:rPr lang="en-US" altLang="ko-KR" dirty="0"/>
              <a:t>given 2 </a:t>
            </a:r>
            <a:r>
              <a:rPr lang="ko-KR" altLang="en-US" dirty="0"/>
              <a:t>와 같은 정보일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다음에 </a:t>
            </a:r>
            <a:r>
              <a:rPr lang="en-US" altLang="ko-KR" dirty="0"/>
              <a:t>iteration (for </a:t>
            </a:r>
            <a:r>
              <a:rPr lang="ko-KR" altLang="en-US" dirty="0"/>
              <a:t>문</a:t>
            </a:r>
            <a:r>
              <a:rPr lang="en-US" altLang="ko-KR" dirty="0"/>
              <a:t>)</a:t>
            </a:r>
            <a:r>
              <a:rPr lang="ko-KR" altLang="en-US" dirty="0"/>
              <a:t>을 통해서 값을 도출하면</a:t>
            </a:r>
            <a:r>
              <a:rPr lang="en-US" altLang="ko-KR" dirty="0"/>
              <a:t>, </a:t>
            </a:r>
            <a:r>
              <a:rPr lang="ko-KR" altLang="en-US" dirty="0"/>
              <a:t>앞단에는 </a:t>
            </a:r>
            <a:r>
              <a:rPr lang="en-US" altLang="ko-KR" dirty="0"/>
              <a:t>LP </a:t>
            </a:r>
            <a:r>
              <a:rPr lang="ko-KR" altLang="en-US" dirty="0" err="1"/>
              <a:t>뒷단에는</a:t>
            </a:r>
            <a:r>
              <a:rPr lang="ko-KR" altLang="en-US" dirty="0"/>
              <a:t> </a:t>
            </a:r>
            <a:r>
              <a:rPr lang="en-US" altLang="ko-KR" dirty="0"/>
              <a:t>FOR algorithm </a:t>
            </a:r>
            <a:r>
              <a:rPr lang="ko-KR" altLang="en-US" dirty="0"/>
              <a:t>인데</a:t>
            </a:r>
            <a:r>
              <a:rPr lang="en-US" altLang="ko-KR" dirty="0"/>
              <a:t>, </a:t>
            </a:r>
            <a:r>
              <a:rPr lang="ko-KR" altLang="en-US" dirty="0"/>
              <a:t>괜찮나</a:t>
            </a:r>
            <a:r>
              <a:rPr lang="en-US" altLang="ko-KR" dirty="0"/>
              <a:t>?? </a:t>
            </a:r>
            <a:r>
              <a:rPr lang="ko-KR" altLang="en-US" dirty="0"/>
              <a:t>두개 다 써도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453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86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/>
              <a:t>Change propagation</a:t>
            </a:r>
            <a:r>
              <a:rPr lang="ko-Kore-KR" altLang="en-US" dirty="0"/>
              <a:t>의 역할은</a:t>
            </a:r>
            <a:r>
              <a:rPr lang="en-US" altLang="ko-Kore-KR" dirty="0"/>
              <a:t>, </a:t>
            </a:r>
            <a:r>
              <a:rPr lang="ko-Kore-KR" altLang="en-US" dirty="0"/>
              <a:t>제품의 새로운 </a:t>
            </a:r>
            <a:r>
              <a:rPr lang="en-US" altLang="ko-Kore-KR" dirty="0"/>
              <a:t>stable </a:t>
            </a:r>
            <a:r>
              <a:rPr lang="ko-Kore-KR" altLang="en-US" dirty="0"/>
              <a:t>상태를 유지하는 것</a:t>
            </a:r>
            <a:r>
              <a:rPr lang="en-US" altLang="ko-Kore-KR" dirty="0"/>
              <a:t>. </a:t>
            </a:r>
            <a:r>
              <a:rPr lang="en-US" altLang="ko-KR" dirty="0"/>
              <a:t>[</a:t>
            </a:r>
            <a:r>
              <a:rPr lang="ko-KR" altLang="en-US" dirty="0"/>
              <a:t>기존 </a:t>
            </a:r>
            <a:r>
              <a:rPr lang="en-US" altLang="ko-KR" dirty="0"/>
              <a:t>change propagation </a:t>
            </a:r>
            <a:r>
              <a:rPr lang="ko-KR" altLang="en-US" dirty="0"/>
              <a:t>의견</a:t>
            </a:r>
            <a:r>
              <a:rPr lang="en-US" altLang="ko-KR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제품의 핵심 </a:t>
            </a:r>
            <a:r>
              <a:rPr lang="en-US" altLang="ko-KR" dirty="0"/>
              <a:t>constraint</a:t>
            </a:r>
            <a:r>
              <a:rPr lang="ko-KR" altLang="en-US" dirty="0"/>
              <a:t>을 유지할 수 있도록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dirty="0"/>
          </a:p>
          <a:p>
            <a:pPr marL="0" indent="0">
              <a:buNone/>
            </a:pPr>
            <a:r>
              <a:rPr lang="ko-Kore-KR" altLang="en-US" dirty="0"/>
              <a:t>즉</a:t>
            </a:r>
            <a:r>
              <a:rPr lang="en-US" altLang="ko-Kore-KR" dirty="0"/>
              <a:t>, </a:t>
            </a:r>
            <a:r>
              <a:rPr lang="ko-Kore-KR" altLang="en-US" dirty="0"/>
              <a:t>제품의 핵심 </a:t>
            </a:r>
            <a:r>
              <a:rPr lang="en-US" altLang="ko-Kore-KR" dirty="0"/>
              <a:t>constraint </a:t>
            </a:r>
            <a:r>
              <a:rPr lang="ko-Kore-KR" altLang="en-US" dirty="0"/>
              <a:t>과 그에 대한 공식 </a:t>
            </a:r>
            <a:r>
              <a:rPr lang="en-US" altLang="ko-Kore-KR" dirty="0"/>
              <a:t>(</a:t>
            </a:r>
            <a:r>
              <a:rPr lang="en-US" altLang="ko-KR" dirty="0"/>
              <a:t>parameter</a:t>
            </a:r>
            <a:r>
              <a:rPr lang="ko-KR" altLang="en-US" dirty="0" err="1"/>
              <a:t>를</a:t>
            </a:r>
            <a:r>
              <a:rPr lang="ko-KR" altLang="en-US" dirty="0"/>
              <a:t> 가지고</a:t>
            </a:r>
            <a:r>
              <a:rPr lang="en-US" altLang="ko-KR" dirty="0"/>
              <a:t>)</a:t>
            </a:r>
            <a:r>
              <a:rPr lang="ko-KR" altLang="en-US" dirty="0"/>
              <a:t>로 나타낼 수 있고</a:t>
            </a:r>
            <a:r>
              <a:rPr lang="en-US" altLang="ko-KR" dirty="0"/>
              <a:t>, </a:t>
            </a:r>
            <a:r>
              <a:rPr lang="ko-Kore-KR" altLang="en-US" dirty="0"/>
              <a:t>그 식을 </a:t>
            </a:r>
            <a:r>
              <a:rPr lang="en-US" altLang="ko-Kore-KR" dirty="0"/>
              <a:t>AND/OR </a:t>
            </a:r>
            <a:r>
              <a:rPr lang="ko-Kore-KR" altLang="en-US" dirty="0"/>
              <a:t>로직을 통해 </a:t>
            </a:r>
            <a:r>
              <a:rPr lang="en-US" altLang="ko-Kore-KR" dirty="0"/>
              <a:t>decompose</a:t>
            </a:r>
            <a:r>
              <a:rPr lang="ko-Kore-KR" altLang="en-US" dirty="0"/>
              <a:t>를</a:t>
            </a:r>
            <a:r>
              <a:rPr lang="ko-KR" altLang="en-US" dirty="0"/>
              <a:t> 토대로 각 </a:t>
            </a:r>
            <a:r>
              <a:rPr lang="en-US" altLang="ko-KR" dirty="0"/>
              <a:t>DP</a:t>
            </a:r>
            <a:r>
              <a:rPr lang="ko-KR" altLang="en-US" dirty="0"/>
              <a:t> 별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도출 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b="1" dirty="0"/>
            </a:br>
            <a:r>
              <a:rPr lang="ko-KR" altLang="en-US" b="1" dirty="0"/>
              <a:t>물론 모든 제품의 파라미터 단위의 연결을 정확히 아는 것은 어려운 일이지만</a:t>
            </a:r>
            <a:r>
              <a:rPr lang="en-US" altLang="ko-KR" b="1" dirty="0"/>
              <a:t> </a:t>
            </a:r>
            <a:r>
              <a:rPr lang="ko-KR" altLang="en-US" b="1" dirty="0"/>
              <a:t>제품의 구조는 </a:t>
            </a:r>
            <a:r>
              <a:rPr lang="en-US" altLang="ko-KR" b="1" dirty="0"/>
              <a:t>unique(</a:t>
            </a:r>
            <a:r>
              <a:rPr lang="ko-KR" altLang="en-US" b="1" dirty="0"/>
              <a:t>답이 하나</a:t>
            </a:r>
            <a:r>
              <a:rPr lang="en-US" altLang="ko-KR" b="1" dirty="0"/>
              <a:t>)</a:t>
            </a:r>
            <a:r>
              <a:rPr lang="ko-KR" altLang="en-US" b="1" dirty="0"/>
              <a:t>이기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top-down</a:t>
            </a:r>
            <a:r>
              <a:rPr lang="ko-KR" altLang="en-US" b="1" dirty="0"/>
              <a:t> 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enumerate</a:t>
            </a:r>
            <a:r>
              <a:rPr lang="ko-KR" altLang="en-US" b="1" dirty="0"/>
              <a:t> 형식으로 여러 부서 간 협업으로 계속해서 추가할 수 있다고 언급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19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ANT colony, chromosome, GA </a:t>
            </a:r>
            <a:r>
              <a:rPr lang="ko-KR" altLang="en-US" dirty="0"/>
              <a:t>등을 쓰는 논문</a:t>
            </a:r>
            <a:r>
              <a:rPr lang="en-US" altLang="ko-KR" dirty="0"/>
              <a:t>. / </a:t>
            </a:r>
            <a:r>
              <a:rPr lang="ko-KR" altLang="en-US" dirty="0"/>
              <a:t>난 재귀 함수를 통해 모든 </a:t>
            </a:r>
            <a:r>
              <a:rPr lang="en-US" altLang="ko-KR" dirty="0"/>
              <a:t>path</a:t>
            </a:r>
            <a:r>
              <a:rPr lang="ko-KR" altLang="en-US" dirty="0" err="1"/>
              <a:t>를</a:t>
            </a:r>
            <a:r>
              <a:rPr lang="ko-KR" altLang="en-US" dirty="0"/>
              <a:t> 찾는 로직을 선택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5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0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실제로 </a:t>
            </a:r>
            <a:r>
              <a:rPr kumimoji="1" lang="ko-KR" altLang="en-US" dirty="0" err="1"/>
              <a:t>앞단의</a:t>
            </a:r>
            <a:r>
              <a:rPr kumimoji="1" lang="ko-KR" altLang="en-US" dirty="0"/>
              <a:t> 내용들은 단일 요구사항에 주로 </a:t>
            </a:r>
            <a:r>
              <a:rPr kumimoji="1" lang="en-US" altLang="ko-KR" dirty="0"/>
              <a:t>focus</a:t>
            </a:r>
            <a:r>
              <a:rPr kumimoji="1" lang="ko-KR" altLang="en-US" dirty="0"/>
              <a:t>가 되어있다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34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846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76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97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91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63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3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351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3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 dirty="0"/>
              <a:t>요구사항을 수용하기 위한 직접적인 </a:t>
            </a:r>
            <a:r>
              <a:rPr kumimoji="1" lang="en-US" altLang="ko-KR" dirty="0"/>
              <a:t>(</a:t>
            </a:r>
            <a:r>
              <a:rPr kumimoji="1" lang="ko-KR" altLang="en-US" dirty="0"/>
              <a:t>물리적인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설계변수</a:t>
            </a:r>
            <a:r>
              <a:rPr kumimoji="1" lang="en-US" altLang="ko-KR" dirty="0"/>
              <a:t> (</a:t>
            </a:r>
            <a:r>
              <a:rPr kumimoji="1" lang="en-US" altLang="ko-KR" dirty="0" err="1"/>
              <a:t>dirct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 물리적인 설계변수의 변화로 인한 다른 제품 내부적인 설계 전파과정 </a:t>
            </a:r>
            <a:r>
              <a:rPr kumimoji="1" lang="en-US" altLang="ko-KR" dirty="0"/>
              <a:t>(indirect)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두가지를 모두 고려하여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요구사항을 수용할 수 있는 대안을 선정해야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27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신제품보다 기존제품의 요구사항을 반영하여 제품을 출시가 더 효과적</a:t>
            </a:r>
            <a:r>
              <a:rPr kumimoji="1" lang="en-US" altLang="ko-KR" sz="1400" spc="-40" dirty="0">
                <a:latin typeface="+mn-ea"/>
              </a:rPr>
              <a:t>.</a:t>
            </a:r>
            <a:r>
              <a:rPr kumimoji="1" lang="ko-KR" altLang="en-US" sz="1400" spc="-40" dirty="0">
                <a:latin typeface="+mn-ea"/>
              </a:rPr>
              <a:t> </a:t>
            </a:r>
            <a:br>
              <a:rPr kumimoji="1" lang="en-US" altLang="ko-KR" sz="1400" spc="-40" dirty="0">
                <a:latin typeface="+mn-ea"/>
              </a:rPr>
            </a:br>
            <a:r>
              <a:rPr kumimoji="1" lang="en-US" altLang="ko-KR" sz="1200" b="1" spc="-40" dirty="0">
                <a:latin typeface="+mn-ea"/>
              </a:rPr>
              <a:t>(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+mn-ea"/>
              </a:rPr>
              <a:t>Tavčar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 et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al.</a:t>
            </a:r>
            <a:r>
              <a:rPr lang="ko-KR" altLang="en-US" sz="1200" dirty="0">
                <a:solidFill>
                  <a:srgbClr val="222222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222222"/>
                </a:solidFill>
                <a:latin typeface="+mn-ea"/>
              </a:rPr>
              <a:t>2005; </a:t>
            </a:r>
            <a:r>
              <a:rPr lang="da-DK" altLang="ko-KR" sz="1200" kern="0" spc="0" dirty="0" err="1">
                <a:effectLst/>
                <a:latin typeface="+mn-ea"/>
              </a:rPr>
              <a:t>Ercket</a:t>
            </a:r>
            <a:r>
              <a:rPr lang="da-DK" altLang="ko-KR" sz="1200" kern="0" spc="0" dirty="0">
                <a:effectLst/>
                <a:latin typeface="+mn-ea"/>
              </a:rPr>
              <a:t>. et al. 2004 </a:t>
            </a:r>
            <a:r>
              <a:rPr lang="da-DK" altLang="ko-KR" sz="1200" kern="0" spc="0" dirty="0" err="1">
                <a:effectLst/>
                <a:latin typeface="+mn-ea"/>
              </a:rPr>
              <a:t>cohen</a:t>
            </a:r>
            <a:r>
              <a:rPr lang="en-US" altLang="ko-KR" sz="1200" kern="0" spc="0" dirty="0">
                <a:effectLst/>
                <a:latin typeface="+mn-ea"/>
              </a:rPr>
              <a:t>;</a:t>
            </a:r>
            <a:r>
              <a:rPr lang="da-DK" altLang="ko-KR" sz="1200" kern="0" spc="0" dirty="0">
                <a:effectLst/>
                <a:latin typeface="+mn-ea"/>
              </a:rPr>
              <a:t> et al.2000</a:t>
            </a:r>
            <a:r>
              <a:rPr lang="en-US" altLang="ko-KR" sz="1200" kern="0" spc="0" dirty="0">
                <a:effectLst/>
                <a:latin typeface="+mn-ea"/>
              </a:rPr>
              <a:t>;</a:t>
            </a:r>
            <a:r>
              <a:rPr lang="da-DK" altLang="ko-KR" sz="1200" kern="0" spc="0" dirty="0">
                <a:effectLst/>
                <a:latin typeface="+mn-ea"/>
              </a:rPr>
              <a:t> Ahmad. et al. 2009</a:t>
            </a:r>
            <a:r>
              <a:rPr kumimoji="1" lang="en-US" altLang="ko-KR" sz="1200" spc="-40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9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ore-KR" b="1" dirty="0">
                <a:solidFill>
                  <a:srgbClr val="C00000"/>
                </a:solidFill>
              </a:rPr>
              <a:t>Propagated DP path. </a:t>
            </a:r>
            <a:r>
              <a:rPr kumimoji="1" lang="ko-KR" altLang="en-US" b="1" dirty="0">
                <a:solidFill>
                  <a:srgbClr val="C00000"/>
                </a:solidFill>
              </a:rPr>
              <a:t>좀 더 간단한 형식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Cohen, Tal, Shamkant B. Navathe, and Robert E. Fulton. "C-FAR, change favorable representation."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Computer-aided design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32.5-6 (2000): 321-338.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5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7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ko-Kore-KR" dirty="0" err="1"/>
              <a:t>Nomenclauture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와 주어진 정보들을 수학적으로 표현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Matrix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최대한 </a:t>
            </a:r>
            <a:r>
              <a:rPr kumimoji="1" lang="ko-KR" altLang="en-US" dirty="0" err="1"/>
              <a:t>뺴려고</a:t>
            </a:r>
            <a:r>
              <a:rPr kumimoji="1" lang="ko-KR" altLang="en-US" dirty="0"/>
              <a:t> 하였으나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뒤의 수식에 대해서 꼭 필요로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값이 어떤 의미를 가지는지를 사전에 정의를 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1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38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05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9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69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937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25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6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811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55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8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43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55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AAC4-60E5-D642-96D7-4DAD80DE1B04}" type="datetimeFigureOut">
              <a:rPr kumimoji="1" lang="ko-Kore-KR" altLang="en-US" smtClean="0"/>
              <a:t>2023. 5. 1.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C898-7C57-2D42-BBE8-FACD6B636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3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6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1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03.emf"/><Relationship Id="rId10" Type="http://schemas.openxmlformats.org/officeDocument/2006/relationships/image" Target="../media/image1010.png"/><Relationship Id="rId9" Type="http://schemas.openxmlformats.org/officeDocument/2006/relationships/image" Target="../media/image10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6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7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8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9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C19673-33EE-EF1E-7F71-4F5B0B5F944B}"/>
              </a:ext>
            </a:extLst>
          </p:cNvPr>
          <p:cNvSpPr txBox="1"/>
          <p:nvPr/>
        </p:nvSpPr>
        <p:spPr>
          <a:xfrm>
            <a:off x="834438" y="2525981"/>
            <a:ext cx="747512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3600" b="1" spc="-40" dirty="0">
                <a:latin typeface="+mn-ea"/>
              </a:rPr>
              <a:t>제품의</a:t>
            </a:r>
            <a:r>
              <a:rPr kumimoji="1" lang="ko-KR" altLang="en-US" sz="3600" b="1" spc="-40" dirty="0">
                <a:latin typeface="+mn-ea"/>
              </a:rPr>
              <a:t> 다중 요구사항을</a:t>
            </a:r>
            <a:r>
              <a:rPr kumimoji="1" lang="en-US" altLang="ko-KR" sz="3600" b="1" spc="-40" dirty="0">
                <a:latin typeface="+mn-ea"/>
              </a:rPr>
              <a:t> </a:t>
            </a:r>
            <a:r>
              <a:rPr kumimoji="1" lang="ko-KR" altLang="en-US" sz="3600" b="1" spc="-40" dirty="0">
                <a:latin typeface="+mn-ea"/>
              </a:rPr>
              <a:t>다루기 위한</a:t>
            </a:r>
            <a:endParaRPr kumimoji="1" lang="en-US" altLang="ko-KR" sz="3600" b="1" spc="-40" dirty="0">
              <a:latin typeface="+mn-ea"/>
            </a:endParaRPr>
          </a:p>
          <a:p>
            <a:pPr algn="ctr"/>
            <a:r>
              <a:rPr kumimoji="1" lang="ko-KR" altLang="en-US" sz="3600" b="1" spc="-40" dirty="0">
                <a:latin typeface="+mn-ea"/>
              </a:rPr>
              <a:t> 상충관계 해결 방법론 </a:t>
            </a:r>
            <a:endParaRPr kumimoji="1" lang="ko-Kore-KR" altLang="en-US" sz="3600" b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7930-4F37-8E03-0CC2-EA119BDDCBD5}"/>
              </a:ext>
            </a:extLst>
          </p:cNvPr>
          <p:cNvSpPr txBox="1"/>
          <p:nvPr/>
        </p:nvSpPr>
        <p:spPr>
          <a:xfrm>
            <a:off x="3722728" y="4534197"/>
            <a:ext cx="170014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400" spc="-40" dirty="0">
                <a:latin typeface="+mn-ea"/>
              </a:rPr>
              <a:t>2</a:t>
            </a:r>
            <a:r>
              <a:rPr kumimoji="1" lang="en-US" altLang="ko-KR" sz="2400" spc="-40" dirty="0">
                <a:latin typeface="+mn-ea"/>
              </a:rPr>
              <a:t>3.05.08</a:t>
            </a:r>
            <a:r>
              <a:rPr kumimoji="1" lang="ko-KR" altLang="en-US" sz="2400" spc="-40" dirty="0">
                <a:latin typeface="+mn-ea"/>
              </a:rPr>
              <a:t> </a:t>
            </a:r>
            <a:r>
              <a:rPr kumimoji="1" lang="en-US" altLang="ko-KR" sz="2400" spc="-40" dirty="0">
                <a:latin typeface="+mn-ea"/>
              </a:rPr>
              <a:t>(</a:t>
            </a:r>
            <a:r>
              <a:rPr kumimoji="1" lang="ko-KR" altLang="en-US" sz="2400" spc="-40" dirty="0">
                <a:latin typeface="+mn-ea"/>
              </a:rPr>
              <a:t>월</a:t>
            </a:r>
            <a:r>
              <a:rPr kumimoji="1" lang="en-US" altLang="ko-KR" sz="2400" spc="-40" dirty="0">
                <a:latin typeface="+mn-ea"/>
              </a:rPr>
              <a:t>)</a:t>
            </a:r>
            <a:endParaRPr kumimoji="1" lang="ko-Kore-KR" altLang="en-US" sz="2400" spc="-4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F0730-D724-CDDD-5F98-415820DAA149}"/>
              </a:ext>
            </a:extLst>
          </p:cNvPr>
          <p:cNvSpPr txBox="1"/>
          <p:nvPr/>
        </p:nvSpPr>
        <p:spPr>
          <a:xfrm>
            <a:off x="5287156" y="6115050"/>
            <a:ext cx="34131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&lt;</a:t>
            </a:r>
            <a:r>
              <a:rPr kumimoji="1" lang="ko-Kore-KR" altLang="en-US" sz="1600" spc="-40" dirty="0">
                <a:latin typeface="+mn-ea"/>
              </a:rPr>
              <a:t>서울대학교</a:t>
            </a:r>
            <a:r>
              <a:rPr kumimoji="1" lang="ko-KR" altLang="en-US" sz="1600" spc="-40" dirty="0">
                <a:latin typeface="+mn-ea"/>
              </a:rPr>
              <a:t> 제품서비스공학 연구실</a:t>
            </a:r>
            <a:r>
              <a:rPr kumimoji="1" lang="en-US" altLang="ko-KR" sz="1600" spc="-40" dirty="0">
                <a:latin typeface="+mn-ea"/>
              </a:rPr>
              <a:t>&gt;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61632-DE88-B7DC-5E01-4C6AC3F35E2B}"/>
              </a:ext>
            </a:extLst>
          </p:cNvPr>
          <p:cNvSpPr txBox="1"/>
          <p:nvPr/>
        </p:nvSpPr>
        <p:spPr>
          <a:xfrm>
            <a:off x="6532048" y="5331708"/>
            <a:ext cx="92333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ore-KR" altLang="en-US" sz="2000" spc="-40" dirty="0">
                <a:latin typeface="+mn-ea"/>
              </a:rPr>
              <a:t>유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재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ko-Kore-KR" altLang="en-US" sz="2000" spc="-40" dirty="0">
                <a:latin typeface="+mn-ea"/>
              </a:rPr>
              <a:t>상</a:t>
            </a:r>
            <a:endParaRPr kumimoji="1" lang="en-US" altLang="ko-Kore-KR" sz="2000" spc="-40" dirty="0">
              <a:latin typeface="+mn-ea"/>
            </a:endParaRP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B07C84B-FDEA-31AE-BBDD-A6B6CD384CA4}"/>
              </a:ext>
            </a:extLst>
          </p:cNvPr>
          <p:cNvCxnSpPr>
            <a:cxnSpLocks/>
          </p:cNvCxnSpPr>
          <p:nvPr/>
        </p:nvCxnSpPr>
        <p:spPr>
          <a:xfrm>
            <a:off x="157163" y="4228492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32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0A7154-F054-52FD-225F-212B5F64D7F1}"/>
              </a:ext>
            </a:extLst>
          </p:cNvPr>
          <p:cNvSpPr/>
          <p:nvPr/>
        </p:nvSpPr>
        <p:spPr>
          <a:xfrm>
            <a:off x="2197606" y="1342212"/>
            <a:ext cx="4504653" cy="2251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494265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EABCB9-25A8-02E0-DBB9-7A4BF8285FC9}"/>
              </a:ext>
            </a:extLst>
          </p:cNvPr>
          <p:cNvSpPr txBox="1"/>
          <p:nvPr/>
        </p:nvSpPr>
        <p:spPr>
          <a:xfrm>
            <a:off x="2655632" y="1206627"/>
            <a:ext cx="3374963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key constraints and parameters linkage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01A08-83EC-B3B0-AA12-CBC7BB9E6B98}"/>
              </a:ext>
            </a:extLst>
          </p:cNvPr>
          <p:cNvSpPr txBox="1"/>
          <p:nvPr/>
        </p:nvSpPr>
        <p:spPr>
          <a:xfrm>
            <a:off x="5422822" y="1640852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755DF-ACCD-375D-E5A1-395123E7F5E3}"/>
              </a:ext>
            </a:extLst>
          </p:cNvPr>
          <p:cNvSpPr txBox="1"/>
          <p:nvPr/>
        </p:nvSpPr>
        <p:spPr>
          <a:xfrm>
            <a:off x="5422822" y="1974133"/>
            <a:ext cx="8689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3BD8B-4D3C-6013-5A24-D9ED0719F0A6}"/>
              </a:ext>
            </a:extLst>
          </p:cNvPr>
          <p:cNvSpPr txBox="1"/>
          <p:nvPr/>
        </p:nvSpPr>
        <p:spPr>
          <a:xfrm>
            <a:off x="5422822" y="2545497"/>
            <a:ext cx="870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600" spc="-4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≥ 0</a:t>
            </a:r>
            <a:endParaRPr kumimoji="1" lang="ko-Kore-KR" altLang="en-US" sz="1600" spc="-40" dirty="0"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444D4-9D57-4F12-44F8-333FC3D2090D}"/>
              </a:ext>
            </a:extLst>
          </p:cNvPr>
          <p:cNvSpPr txBox="1"/>
          <p:nvPr/>
        </p:nvSpPr>
        <p:spPr>
          <a:xfrm>
            <a:off x="5769478" y="2174477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6ED28EC1-3315-5A03-C66F-D5401ABE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87150"/>
              </p:ext>
            </p:extLst>
          </p:nvPr>
        </p:nvGraphicFramePr>
        <p:xfrm>
          <a:off x="2545201" y="1566510"/>
          <a:ext cx="2517461" cy="1644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0">
                  <a:extLst>
                    <a:ext uri="{9D8B030D-6E8A-4147-A177-3AD203B41FA5}">
                      <a16:colId xmlns:a16="http://schemas.microsoft.com/office/drawing/2014/main" val="287050446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65291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70070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3213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55821"/>
                  </a:ext>
                </a:extLst>
              </a:tr>
              <a:tr h="2353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58035" marR="58035" marT="29017" marB="290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2186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AD2DEC-C0DB-5C0A-8C88-B67BD41687B9}"/>
              </a:ext>
            </a:extLst>
          </p:cNvPr>
          <p:cNvSpPr txBox="1"/>
          <p:nvPr/>
        </p:nvSpPr>
        <p:spPr>
          <a:xfrm>
            <a:off x="3113998" y="3242596"/>
            <a:ext cx="13798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Parameter linkage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AAA7A-0CA9-3112-A806-CE5187A232E0}"/>
              </a:ext>
            </a:extLst>
          </p:cNvPr>
          <p:cNvSpPr txBox="1"/>
          <p:nvPr/>
        </p:nvSpPr>
        <p:spPr>
          <a:xfrm>
            <a:off x="5319832" y="3242596"/>
            <a:ext cx="10845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Key constraint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D8BA10-7BCD-1FCA-DC50-7F0D48701415}"/>
              </a:ext>
            </a:extLst>
          </p:cNvPr>
          <p:cNvSpPr/>
          <p:nvPr/>
        </p:nvSpPr>
        <p:spPr>
          <a:xfrm>
            <a:off x="5319832" y="1566763"/>
            <a:ext cx="1084592" cy="136119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EA18B1-B031-4DC8-F600-764D9C80B096}"/>
              </a:ext>
            </a:extLst>
          </p:cNvPr>
          <p:cNvSpPr txBox="1"/>
          <p:nvPr/>
        </p:nvSpPr>
        <p:spPr>
          <a:xfrm>
            <a:off x="6291778" y="3639341"/>
            <a:ext cx="258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Induced Path matrix </a:t>
            </a:r>
            <a:r>
              <a:rPr kumimoji="1" lang="en-US" altLang="ko-Kore-KR" b="1" dirty="0">
                <a:solidFill>
                  <a:srgbClr val="C00000"/>
                </a:solidFill>
              </a:rPr>
              <a:t>(PM)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3721010-7E9E-6C84-8600-C8770106F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60158"/>
              </p:ext>
            </p:extLst>
          </p:nvPr>
        </p:nvGraphicFramePr>
        <p:xfrm>
          <a:off x="1322135" y="4357894"/>
          <a:ext cx="2785838" cy="1858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67547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83382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36914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306537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14228">
                  <a:extLst>
                    <a:ext uri="{9D8B030D-6E8A-4147-A177-3AD203B41FA5}">
                      <a16:colId xmlns:a16="http://schemas.microsoft.com/office/drawing/2014/main" val="3190267687"/>
                    </a:ext>
                  </a:extLst>
                </a:gridCol>
                <a:gridCol w="4773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63279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6257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87699" marR="87699" marT="43849" marB="4384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3797" marR="53797" marT="26898" marB="2689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6092" marR="56092" marT="28046" marB="2804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 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8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8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71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71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22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DPl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1158" marR="51158" marT="25579" marB="255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101903FD-A892-FED9-1742-5C15D0EAF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419" y="4381339"/>
            <a:ext cx="2740684" cy="1944246"/>
          </a:xfrm>
          <a:prstGeom prst="rect">
            <a:avLst/>
          </a:prstGeom>
        </p:spPr>
      </p:pic>
      <p:sp>
        <p:nvSpPr>
          <p:cNvPr id="20" name="삼각형 19">
            <a:extLst>
              <a:ext uri="{FF2B5EF4-FFF2-40B4-BE49-F238E27FC236}">
                <a16:creationId xmlns:a16="http://schemas.microsoft.com/office/drawing/2014/main" id="{5C745BFC-60A4-80EA-E3FF-55FC293BC81C}"/>
              </a:ext>
            </a:extLst>
          </p:cNvPr>
          <p:cNvSpPr/>
          <p:nvPr/>
        </p:nvSpPr>
        <p:spPr>
          <a:xfrm rot="5400000">
            <a:off x="3605052" y="5211626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F0690D4B-9B17-8AFB-F743-C8769D1DF29E}"/>
              </a:ext>
            </a:extLst>
          </p:cNvPr>
          <p:cNvCxnSpPr>
            <a:cxnSpLocks/>
            <a:stCxn id="16" idx="1"/>
            <a:endCxn id="23" idx="0"/>
          </p:cNvCxnSpPr>
          <p:nvPr/>
        </p:nvCxnSpPr>
        <p:spPr>
          <a:xfrm rot="10800000" flipV="1">
            <a:off x="6254780" y="3824006"/>
            <a:ext cx="36999" cy="189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왼쪽 중괄호[L] 21">
            <a:extLst>
              <a:ext uri="{FF2B5EF4-FFF2-40B4-BE49-F238E27FC236}">
                <a16:creationId xmlns:a16="http://schemas.microsoft.com/office/drawing/2014/main" id="{35685C08-7C37-02DB-00D7-05CD213F1BD9}"/>
              </a:ext>
            </a:extLst>
          </p:cNvPr>
          <p:cNvSpPr/>
          <p:nvPr/>
        </p:nvSpPr>
        <p:spPr>
          <a:xfrm rot="5400000">
            <a:off x="6141938" y="2870727"/>
            <a:ext cx="301922" cy="2664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42859-9ED2-EDAF-9BCE-BD7C85175FA2}"/>
              </a:ext>
            </a:extLst>
          </p:cNvPr>
          <p:cNvSpPr txBox="1"/>
          <p:nvPr/>
        </p:nvSpPr>
        <p:spPr>
          <a:xfrm>
            <a:off x="6178796" y="4013054"/>
            <a:ext cx="151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kumimoji="1" lang="ko-Kore-KR" altLang="en-US" i="1" spc="-40" dirty="0">
              <a:latin typeface="Cambria Math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E6D2C-D6E5-4AEC-7AAC-5D9AFE2E57EF}"/>
              </a:ext>
            </a:extLst>
          </p:cNvPr>
          <p:cNvSpPr txBox="1"/>
          <p:nvPr/>
        </p:nvSpPr>
        <p:spPr>
          <a:xfrm>
            <a:off x="2482266" y="6328503"/>
            <a:ext cx="4075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- Tensor to easily multiplication for path search</a:t>
            </a:r>
            <a:endParaRPr kumimoji="1" lang="ko-Kore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CB5F9-BE69-CBDE-D455-D450C40D135C}"/>
              </a:ext>
            </a:extLst>
          </p:cNvPr>
          <p:cNvSpPr txBox="1"/>
          <p:nvPr/>
        </p:nvSpPr>
        <p:spPr>
          <a:xfrm>
            <a:off x="1621266" y="115754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(1)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A042C-4DB0-AF86-AE32-4A4C73B8F4F8}"/>
              </a:ext>
            </a:extLst>
          </p:cNvPr>
          <p:cNvSpPr txBox="1"/>
          <p:nvPr/>
        </p:nvSpPr>
        <p:spPr>
          <a:xfrm>
            <a:off x="1030080" y="386758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(2)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C921F-6991-E969-D430-29303A8E5472}"/>
              </a:ext>
            </a:extLst>
          </p:cNvPr>
          <p:cNvSpPr txBox="1"/>
          <p:nvPr/>
        </p:nvSpPr>
        <p:spPr>
          <a:xfrm>
            <a:off x="4508548" y="38301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(3)</a:t>
            </a:r>
            <a:endParaRPr kumimoji="1" lang="ko-Kore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F66F4-25FE-A0DB-E213-17970979DB33}"/>
              </a:ext>
            </a:extLst>
          </p:cNvPr>
          <p:cNvSpPr txBox="1"/>
          <p:nvPr/>
        </p:nvSpPr>
        <p:spPr>
          <a:xfrm>
            <a:off x="190478" y="97077"/>
            <a:ext cx="778488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(3) multiple change propagation paths of each DP 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C02E12-B04F-6D4F-B4BA-71F96B53F93B}"/>
              </a:ext>
            </a:extLst>
          </p:cNvPr>
          <p:cNvSpPr txBox="1"/>
          <p:nvPr/>
        </p:nvSpPr>
        <p:spPr>
          <a:xfrm>
            <a:off x="536697" y="633188"/>
            <a:ext cx="5662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제품 내의 관계를 통해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각 설계변수 별 변경전파 경로 탐색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363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오른쪽 대괄호[R] 106">
            <a:extLst>
              <a:ext uri="{FF2B5EF4-FFF2-40B4-BE49-F238E27FC236}">
                <a16:creationId xmlns:a16="http://schemas.microsoft.com/office/drawing/2014/main" id="{E41A363A-D348-DE69-D83F-CCD842A586A1}"/>
              </a:ext>
            </a:extLst>
          </p:cNvPr>
          <p:cNvSpPr/>
          <p:nvPr/>
        </p:nvSpPr>
        <p:spPr>
          <a:xfrm>
            <a:off x="4579119" y="2474322"/>
            <a:ext cx="210697" cy="110525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오른쪽 대괄호[R] 107">
            <a:extLst>
              <a:ext uri="{FF2B5EF4-FFF2-40B4-BE49-F238E27FC236}">
                <a16:creationId xmlns:a16="http://schemas.microsoft.com/office/drawing/2014/main" id="{DC0D3FC3-3A97-26AD-C17B-A143524F7DD4}"/>
              </a:ext>
            </a:extLst>
          </p:cNvPr>
          <p:cNvSpPr/>
          <p:nvPr/>
        </p:nvSpPr>
        <p:spPr>
          <a:xfrm>
            <a:off x="4590701" y="1203461"/>
            <a:ext cx="210697" cy="81533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6173322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750025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5460" y="5820222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4B368-4829-2906-AC67-F55B6D6764D0}"/>
              </a:ext>
            </a:extLst>
          </p:cNvPr>
          <p:cNvSpPr txBox="1"/>
          <p:nvPr/>
        </p:nvSpPr>
        <p:spPr>
          <a:xfrm>
            <a:off x="5639034" y="1896678"/>
            <a:ext cx="1613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 : number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option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number of 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3453A-C880-6E8E-D8BD-82976E8A5DF3}"/>
              </a:ext>
            </a:extLst>
          </p:cNvPr>
          <p:cNvSpPr txBox="1"/>
          <p:nvPr/>
        </p:nvSpPr>
        <p:spPr>
          <a:xfrm>
            <a:off x="5598912" y="3261040"/>
            <a:ext cx="29079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PFO  :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ossible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matrix</a:t>
            </a:r>
            <a:b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OD  :  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ption-</a:t>
            </a:r>
            <a:r>
              <a:rPr lang="en-US" altLang="ko-KR" sz="12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 relation matrix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PM :  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ath </a:t>
            </a:r>
            <a:r>
              <a:rPr lang="en-US" altLang="ko-KR" sz="1200" b="1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atrix </a:t>
            </a:r>
            <a:endParaRPr lang="en-US" altLang="ko-KR" sz="1200" b="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39B8F-66DD-5840-87D9-27B9AE475BE5}"/>
              </a:ext>
            </a:extLst>
          </p:cNvPr>
          <p:cNvSpPr txBox="1"/>
          <p:nvPr/>
        </p:nvSpPr>
        <p:spPr>
          <a:xfrm>
            <a:off x="5384369" y="1377605"/>
            <a:ext cx="19891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6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Nomenclature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50857-2673-0774-0284-1F79D4CF1DAF}"/>
              </a:ext>
            </a:extLst>
          </p:cNvPr>
          <p:cNvSpPr txBox="1"/>
          <p:nvPr/>
        </p:nvSpPr>
        <p:spPr>
          <a:xfrm>
            <a:off x="5458092" y="1657400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parameter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2D394-E4E4-DB23-10DF-55BEF0CEC136}"/>
              </a:ext>
            </a:extLst>
          </p:cNvPr>
          <p:cNvSpPr txBox="1"/>
          <p:nvPr/>
        </p:nvSpPr>
        <p:spPr>
          <a:xfrm>
            <a:off x="5409954" y="2982791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Matrix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641421-CC93-F664-C81C-B97BEF7C0EC4}"/>
              </a:ext>
            </a:extLst>
          </p:cNvPr>
          <p:cNvSpPr/>
          <p:nvPr/>
        </p:nvSpPr>
        <p:spPr>
          <a:xfrm>
            <a:off x="5301266" y="1314543"/>
            <a:ext cx="3753447" cy="491271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611B4-5321-925C-F663-27375D989209}"/>
              </a:ext>
            </a:extLst>
          </p:cNvPr>
          <p:cNvSpPr txBox="1"/>
          <p:nvPr/>
        </p:nvSpPr>
        <p:spPr>
          <a:xfrm>
            <a:off x="7446586" y="1869211"/>
            <a:ext cx="165712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b="0" u="none" strike="noStrike" dirty="0" err="1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: index of FR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   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index of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option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: index of DP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D4789-9D69-9342-C1C3-2E949C4D6745}"/>
              </a:ext>
            </a:extLst>
          </p:cNvPr>
          <p:cNvSpPr txBox="1"/>
          <p:nvPr/>
        </p:nvSpPr>
        <p:spPr>
          <a:xfrm>
            <a:off x="5458092" y="3864798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Decision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E0AC0-861E-895D-1C87-57D36EE521D3}"/>
              </a:ext>
            </a:extLst>
          </p:cNvPr>
          <p:cNvSpPr txBox="1"/>
          <p:nvPr/>
        </p:nvSpPr>
        <p:spPr>
          <a:xfrm>
            <a:off x="5598912" y="4104062"/>
            <a:ext cx="3270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ij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Option j is used to handle FR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endParaRPr lang="en-US" altLang="ko-KR" sz="1200" dirty="0">
              <a:solidFill>
                <a:srgbClr val="040C28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Y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whether Path matrix q is used at stage t</a:t>
            </a:r>
            <a:endParaRPr lang="en-US" altLang="ko-KR" sz="12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814C3-6478-2DC2-CF43-C19B57683E07}"/>
              </a:ext>
            </a:extLst>
          </p:cNvPr>
          <p:cNvSpPr txBox="1"/>
          <p:nvPr/>
        </p:nvSpPr>
        <p:spPr>
          <a:xfrm>
            <a:off x="5458092" y="4609419"/>
            <a:ext cx="19891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400" b="1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F31DC3-5F26-C520-716F-2AC2B77A1127}"/>
              </a:ext>
            </a:extLst>
          </p:cNvPr>
          <p:cNvSpPr txBox="1"/>
          <p:nvPr/>
        </p:nvSpPr>
        <p:spPr>
          <a:xfrm>
            <a:off x="5597044" y="4847408"/>
            <a:ext cx="3310523" cy="13234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    : selected Option list with sign</a:t>
            </a:r>
          </a:p>
          <a:p>
            <a:pPr algn="l"/>
            <a:r>
              <a:rPr lang="en-US" altLang="ko-KR" sz="12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      : </a:t>
            </a:r>
            <a:r>
              <a:rPr lang="en-US" altLang="ko-KR" sz="120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selected DP list</a:t>
            </a:r>
          </a:p>
          <a:p>
            <a:pPr algn="l"/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Path</a:t>
            </a:r>
            <a:r>
              <a:rPr lang="en-US" altLang="ko-KR" sz="1200" baseline="30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selected path matrix at t stage when  </a:t>
            </a:r>
          </a:p>
          <a:p>
            <a:pPr algn="l"/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</a:t>
            </a:r>
            <a:r>
              <a:rPr lang="en-US" altLang="ko-KR" sz="12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DP</a:t>
            </a:r>
            <a:r>
              <a:rPr lang="en-US" altLang="ko-KR" sz="1200" baseline="-25000" dirty="0" err="1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initiated</a:t>
            </a:r>
            <a:endParaRPr lang="en-US" altLang="ko-KR" sz="1200" u="none" strike="noStrike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k1k2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sign of DP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k2 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when initiated DP</a:t>
            </a:r>
            <a:r>
              <a:rPr lang="en-US" altLang="ko-KR" sz="1200" baseline="-250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k1</a:t>
            </a:r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is </a:t>
            </a:r>
          </a:p>
          <a:p>
            <a:r>
              <a:rPr lang="en-US" altLang="ko-KR" sz="12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       propagated</a:t>
            </a:r>
          </a:p>
          <a:p>
            <a:pPr algn="l"/>
            <a:r>
              <a:rPr lang="en-US" altLang="ko-KR" sz="1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CD: conflict degree (or number)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A46957-AF9B-A994-CB21-3704E632E809}"/>
              </a:ext>
            </a:extLst>
          </p:cNvPr>
          <p:cNvSpPr txBox="1"/>
          <p:nvPr/>
        </p:nvSpPr>
        <p:spPr>
          <a:xfrm>
            <a:off x="260701" y="66860"/>
            <a:ext cx="690253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2000" spc="-40" dirty="0">
                <a:latin typeface="+mn-ea"/>
              </a:rPr>
              <a:t>Mathematical formula of conflict resolution for handling multi-FR</a:t>
            </a:r>
            <a:endParaRPr kumimoji="1" lang="ko-Kore-KR" altLang="en-US" sz="20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/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8A1E0B-28D8-05C4-7C4B-D5151990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5535528"/>
                <a:ext cx="2268313" cy="525016"/>
              </a:xfrm>
              <a:prstGeom prst="rect">
                <a:avLst/>
              </a:prstGeom>
              <a:blipFill>
                <a:blip r:embed="rId4"/>
                <a:stretch>
                  <a:fillRect l="-24444" t="-111628" r="-166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/>
              <p:nvPr/>
            </p:nvSpPr>
            <p:spPr>
              <a:xfrm>
                <a:off x="1188892" y="3721946"/>
                <a:ext cx="117589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2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F75000-5A5F-EACA-3C45-ED09F40A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3721946"/>
                <a:ext cx="1175898" cy="525016"/>
              </a:xfrm>
              <a:prstGeom prst="rect">
                <a:avLst/>
              </a:prstGeom>
              <a:blipFill>
                <a:blip r:embed="rId5"/>
                <a:stretch>
                  <a:fillRect l="-47872" t="-116667" r="-3191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/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486BE3-D252-16A0-4E24-997A0CA50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333442"/>
                <a:ext cx="647357" cy="525016"/>
              </a:xfrm>
              <a:prstGeom prst="rect">
                <a:avLst/>
              </a:prstGeom>
              <a:blipFill>
                <a:blip r:embed="rId6"/>
                <a:stretch>
                  <a:fillRect l="-86538" t="-116667" r="-5769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C91058C-67C5-F8BA-5910-549FA014BF45}"/>
              </a:ext>
            </a:extLst>
          </p:cNvPr>
          <p:cNvSpPr txBox="1"/>
          <p:nvPr/>
        </p:nvSpPr>
        <p:spPr>
          <a:xfrm>
            <a:off x="4290128" y="3848754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2B051-1428-1E9F-CE02-274C87B4F371}"/>
              </a:ext>
            </a:extLst>
          </p:cNvPr>
          <p:cNvSpPr txBox="1"/>
          <p:nvPr/>
        </p:nvSpPr>
        <p:spPr>
          <a:xfrm>
            <a:off x="4290128" y="4437560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/>
              <p:nvPr/>
            </p:nvSpPr>
            <p:spPr>
              <a:xfrm>
                <a:off x="758459" y="3840887"/>
                <a:ext cx="2361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26B337-EF41-DEF4-6173-CEA42608D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59" y="3840887"/>
                <a:ext cx="236155" cy="184666"/>
              </a:xfrm>
              <a:prstGeom prst="rect">
                <a:avLst/>
              </a:prstGeom>
              <a:blipFill>
                <a:blip r:embed="rId7"/>
                <a:stretch>
                  <a:fillRect l="-10000"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/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200" b="0" i="0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200" b="0" i="0" spc="-4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200" i="1" spc="-40" baseline="-25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spc="-4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200" b="0" i="0" spc="-4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3CF3945-83DC-B895-2316-CC0754131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2" y="4944937"/>
                <a:ext cx="2201628" cy="504112"/>
              </a:xfrm>
              <a:prstGeom prst="rect">
                <a:avLst/>
              </a:prstGeom>
              <a:blipFill>
                <a:blip r:embed="rId8"/>
                <a:stretch>
                  <a:fillRect l="-25287" t="-117073" r="-2299" b="-1780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/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9CE34D-096C-9588-11C8-7D4F81D8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306826"/>
                <a:ext cx="487698" cy="184666"/>
              </a:xfrm>
              <a:prstGeom prst="rect">
                <a:avLst/>
              </a:prstGeom>
              <a:blipFill>
                <a:blip r:embed="rId9"/>
                <a:stretch>
                  <a:fillRect l="-7692" t="-6250" r="-12821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/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687D60-2631-EB43-E9D9-84B7B9805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14" y="1129997"/>
                <a:ext cx="1318887" cy="525016"/>
              </a:xfrm>
              <a:prstGeom prst="rect">
                <a:avLst/>
              </a:prstGeom>
              <a:blipFill>
                <a:blip r:embed="rId10"/>
                <a:stretch>
                  <a:fillRect l="-20755" t="-111628" r="-1887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/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ko-KR" altLang="en-US" sz="1200" b="0" i="1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FA36B3-B134-4AB3-1007-0C33E67D2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1939913"/>
                <a:ext cx="511166" cy="184666"/>
              </a:xfrm>
              <a:prstGeom prst="rect">
                <a:avLst/>
              </a:prstGeom>
              <a:blipFill>
                <a:blip r:embed="rId11"/>
                <a:stretch>
                  <a:fillRect l="-12195" t="-6250" r="-9756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/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CFEFAD-14A0-7B87-BB1F-9954B62BD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48" y="1753106"/>
                <a:ext cx="1258806" cy="523028"/>
              </a:xfrm>
              <a:prstGeom prst="rect">
                <a:avLst/>
              </a:prstGeom>
              <a:blipFill>
                <a:blip r:embed="rId12"/>
                <a:stretch>
                  <a:fillRect l="-22772" t="-116667" r="-2970" b="-17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0A6EE5F-694B-BDFA-2861-B91727430DB8}"/>
              </a:ext>
            </a:extLst>
          </p:cNvPr>
          <p:cNvSpPr txBox="1"/>
          <p:nvPr/>
        </p:nvSpPr>
        <p:spPr>
          <a:xfrm>
            <a:off x="4290127" y="5156656"/>
            <a:ext cx="4500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B86B2-962B-CF5F-8C85-7375398E123B}"/>
              </a:ext>
            </a:extLst>
          </p:cNvPr>
          <p:cNvSpPr txBox="1"/>
          <p:nvPr/>
        </p:nvSpPr>
        <p:spPr>
          <a:xfrm>
            <a:off x="4290127" y="5660933"/>
            <a:ext cx="42139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(1-4)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/>
              <p:nvPr/>
            </p:nvSpPr>
            <p:spPr>
              <a:xfrm>
                <a:off x="2609346" y="4468338"/>
                <a:ext cx="6027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2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12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51CF76F-A918-8A02-3CD8-F710B679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46" y="4468338"/>
                <a:ext cx="602794" cy="184666"/>
              </a:xfrm>
              <a:prstGeom prst="rect">
                <a:avLst/>
              </a:prstGeom>
              <a:blipFill>
                <a:blip r:embed="rId13"/>
                <a:stretch>
                  <a:fillRect l="-2083" r="-8333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/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7D2A6E6-3BEF-E40E-E2D9-6493FB62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32" y="664701"/>
                <a:ext cx="343234" cy="215444"/>
              </a:xfrm>
              <a:prstGeom prst="rect">
                <a:avLst/>
              </a:prstGeom>
              <a:blipFill>
                <a:blip r:embed="rId14"/>
                <a:stretch>
                  <a:fillRect l="-10714" r="-714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/>
              <p:nvPr/>
            </p:nvSpPr>
            <p:spPr>
              <a:xfrm>
                <a:off x="1075215" y="546567"/>
                <a:ext cx="2914388" cy="523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𝑪𝑫</m:t>
                      </m:r>
                      <m:r>
                        <a:rPr kumimoji="1" lang="en-US" altLang="ko-Kore-KR" sz="12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200" b="1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2| 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kumimoji="1" lang="en-US" altLang="ko-Kore-KR" sz="1200" spc="-4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)</m:t>
                          </m:r>
                        </m:e>
                      </m:nary>
                    </m:oMath>
                  </m:oMathPara>
                </a14:m>
                <a:endParaRPr kumimoji="1" lang="ko-Kore-KR" altLang="en-US" sz="1600" b="1" spc="-4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2B9361-92A5-1266-1C8A-9C2F082FA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15" y="546567"/>
                <a:ext cx="2914388" cy="523028"/>
              </a:xfrm>
              <a:prstGeom prst="rect">
                <a:avLst/>
              </a:prstGeom>
              <a:blipFill>
                <a:blip r:embed="rId15"/>
                <a:stretch>
                  <a:fillRect l="-3913" t="-117073" r="-870" b="-1804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/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AD6D49D-C9AB-577A-3F80-89E0DC684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2" y="1276048"/>
                <a:ext cx="519821" cy="215444"/>
              </a:xfrm>
              <a:prstGeom prst="rect">
                <a:avLst/>
              </a:prstGeom>
              <a:blipFill>
                <a:blip r:embed="rId16"/>
                <a:stretch>
                  <a:fillRect l="-6977" r="-6977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/>
              <p:nvPr/>
            </p:nvSpPr>
            <p:spPr>
              <a:xfrm>
                <a:off x="1125617" y="6227259"/>
                <a:ext cx="74603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B09F65-BC31-33F7-6B34-E0847B6C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17" y="6227259"/>
                <a:ext cx="746038" cy="539635"/>
              </a:xfrm>
              <a:prstGeom prst="rect">
                <a:avLst/>
              </a:prstGeom>
              <a:blipFill>
                <a:blip r:embed="rId17"/>
                <a:stretch>
                  <a:fillRect l="-70000" t="-109302" r="-3333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/>
              <p:nvPr/>
            </p:nvSpPr>
            <p:spPr>
              <a:xfrm>
                <a:off x="2350492" y="6410840"/>
                <a:ext cx="610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ore-KR" sz="1200" b="0" i="1" spc="-4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kumimoji="1" lang="en-US" altLang="ko-Kore-KR" sz="1200" b="0" i="0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ko-Kore-KR" altLang="en-US" sz="12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2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691B22-B3C5-352F-3486-2B429EA1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92" y="6410840"/>
                <a:ext cx="610680" cy="184666"/>
              </a:xfrm>
              <a:prstGeom prst="rect">
                <a:avLst/>
              </a:prstGeom>
              <a:blipFill>
                <a:blip r:embed="rId18"/>
                <a:stretch>
                  <a:fillRect l="-8163" r="-8163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82B386F-630D-3F22-6ACD-C2939B531C87}"/>
              </a:ext>
            </a:extLst>
          </p:cNvPr>
          <p:cNvSpPr txBox="1"/>
          <p:nvPr/>
        </p:nvSpPr>
        <p:spPr>
          <a:xfrm>
            <a:off x="4290128" y="6370937"/>
            <a:ext cx="4500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(2-1)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BEB5A0-E464-2D98-C818-C7E0E68156E0}"/>
              </a:ext>
            </a:extLst>
          </p:cNvPr>
          <p:cNvSpPr txBox="1"/>
          <p:nvPr/>
        </p:nvSpPr>
        <p:spPr>
          <a:xfrm>
            <a:off x="5437296" y="2423060"/>
            <a:ext cx="19159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u="none" strike="noStrike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N  : number of</a:t>
            </a:r>
            <a:r>
              <a:rPr lang="en-US" altLang="ko-KR" sz="1100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path matrix</a:t>
            </a:r>
            <a:endParaRPr lang="en-US" altLang="ko-KR" sz="1100" b="0" u="none" strike="noStrike" baseline="-25000" dirty="0">
              <a:solidFill>
                <a:srgbClr val="040C28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3658C7F-3754-9F9F-EA60-57C4516302A2}"/>
              </a:ext>
            </a:extLst>
          </p:cNvPr>
          <p:cNvSpPr txBox="1"/>
          <p:nvPr/>
        </p:nvSpPr>
        <p:spPr>
          <a:xfrm>
            <a:off x="7349119" y="2383054"/>
            <a:ext cx="1705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q 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index of path matrix </a:t>
            </a:r>
            <a:endParaRPr kumimoji="1" lang="ko-Kore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/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𝑘𝑗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37C9891-9959-D97C-942E-56982D88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22" y="2473921"/>
                <a:ext cx="514372" cy="184666"/>
              </a:xfrm>
              <a:prstGeom prst="rect">
                <a:avLst/>
              </a:prstGeom>
              <a:blipFill>
                <a:blip r:embed="rId19"/>
                <a:stretch>
                  <a:fillRect l="-7317" t="-6250" r="-12195" b="-3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/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200" b="0" i="0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20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𝑃𝑎𝑡h</m:t>
                          </m:r>
                          <m:r>
                            <a:rPr kumimoji="1" lang="en-US" altLang="ko-Kore-KR" sz="1200" b="0" i="1" spc="-40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  <m:r>
                            <a:rPr kumimoji="1" lang="en-US" altLang="ko-Kore-KR" sz="1200" b="0" i="1" spc="-40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kumimoji="1" lang="en-US" altLang="ko-Kore-KR" sz="1200" b="0" i="1" spc="-4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1281C6-EFF5-7E03-1AE5-4C5154771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916" y="2293750"/>
                <a:ext cx="1855956" cy="519309"/>
              </a:xfrm>
              <a:prstGeom prst="rect">
                <a:avLst/>
              </a:prstGeom>
              <a:blipFill>
                <a:blip r:embed="rId20"/>
                <a:stretch>
                  <a:fillRect t="-111905" b="-1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/>
              <p:nvPr/>
            </p:nvSpPr>
            <p:spPr>
              <a:xfrm>
                <a:off x="1169129" y="3201866"/>
                <a:ext cx="5723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200" b="0" i="1" spc="-40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CECC44-2947-F48E-44FF-C611C2276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9" y="3201866"/>
                <a:ext cx="572336" cy="184666"/>
              </a:xfrm>
              <a:prstGeom prst="rect">
                <a:avLst/>
              </a:prstGeom>
              <a:blipFill>
                <a:blip r:embed="rId21"/>
                <a:stretch>
                  <a:fillRect l="-8696" r="-2174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/>
              <p:nvPr/>
            </p:nvSpPr>
            <p:spPr>
              <a:xfrm>
                <a:off x="1891310" y="2838355"/>
                <a:ext cx="1697708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200" i="1" spc="-4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200" i="1" spc="-40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200" i="1" spc="-40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_1</m:t>
                          </m:r>
                          <m:r>
                            <a:rPr kumimoji="1" lang="en-US" altLang="ko-Kore-KR" sz="1200" i="1" spc="-4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200" b="0" i="1" spc="-4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20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200" b="0" i="1" spc="-40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200" i="1" spc="-4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𝑦𝑡𝑞</m:t>
                              </m:r>
                              <m:r>
                                <a:rPr kumimoji="1" lang="en-US" altLang="ko-Kore-KR" sz="1200" b="0" i="1" spc="-4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D4E70E3-417C-42F7-0388-749BB722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10" y="2838355"/>
                <a:ext cx="1697708" cy="539635"/>
              </a:xfrm>
              <a:prstGeom prst="rect">
                <a:avLst/>
              </a:prstGeom>
              <a:blipFill>
                <a:blip r:embed="rId22"/>
                <a:stretch>
                  <a:fillRect l="-2222" t="-109302" r="-2963" b="-1674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66669EAE-063C-348F-0B8D-DF98AF942E67}"/>
              </a:ext>
            </a:extLst>
          </p:cNvPr>
          <p:cNvSpPr txBox="1"/>
          <p:nvPr/>
        </p:nvSpPr>
        <p:spPr>
          <a:xfrm>
            <a:off x="4686597" y="1460230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(1)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386E72-565B-B1E3-9AF0-3F1243A1ADE2}"/>
              </a:ext>
            </a:extLst>
          </p:cNvPr>
          <p:cNvSpPr txBox="1"/>
          <p:nvPr/>
        </p:nvSpPr>
        <p:spPr>
          <a:xfrm>
            <a:off x="4675015" y="2886135"/>
            <a:ext cx="421395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sz="1600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/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200" b="0" i="1" spc="-4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ore-KR" altLang="en-US" sz="1600" spc="-4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EB2F3F5-B079-F40F-E398-BE284176F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540" y="3464913"/>
                <a:ext cx="287065" cy="184666"/>
              </a:xfrm>
              <a:prstGeom prst="rect">
                <a:avLst/>
              </a:prstGeom>
              <a:blipFill>
                <a:blip r:embed="rId23"/>
                <a:stretch>
                  <a:fillRect l="-8333" r="-4167" b="-6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/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kumimoji="1" lang="ko-Kore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6B9D76-852D-5DD5-4726-72650AA85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3416795"/>
                <a:ext cx="828945" cy="276999"/>
              </a:xfrm>
              <a:prstGeom prst="rect">
                <a:avLst/>
              </a:prstGeom>
              <a:blipFill>
                <a:blip r:embed="rId2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/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200" b="0" i="1" spc="-4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kumimoji="1" lang="ko-Kore-KR" alt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51D1FF-C089-F54E-2039-EA8E3111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86" y="2973259"/>
                <a:ext cx="828945" cy="276999"/>
              </a:xfrm>
              <a:prstGeom prst="rect">
                <a:avLst/>
              </a:prstGeom>
              <a:blipFill>
                <a:blip r:embed="rId2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왼쪽 중괄호[L] 111">
            <a:extLst>
              <a:ext uri="{FF2B5EF4-FFF2-40B4-BE49-F238E27FC236}">
                <a16:creationId xmlns:a16="http://schemas.microsoft.com/office/drawing/2014/main" id="{0430477A-073E-C88B-21E1-011C6C91444C}"/>
              </a:ext>
            </a:extLst>
          </p:cNvPr>
          <p:cNvSpPr/>
          <p:nvPr/>
        </p:nvSpPr>
        <p:spPr>
          <a:xfrm>
            <a:off x="1787918" y="3101632"/>
            <a:ext cx="106389" cy="3972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Cambria Math" panose="02040503050406030204" pitchFamily="18" charset="0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F8CD9E0-D26B-B24D-2351-DC08EEB1EB93}"/>
              </a:ext>
            </a:extLst>
          </p:cNvPr>
          <p:cNvCxnSpPr>
            <a:cxnSpLocks/>
          </p:cNvCxnSpPr>
          <p:nvPr/>
        </p:nvCxnSpPr>
        <p:spPr>
          <a:xfrm>
            <a:off x="154676" y="492633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D3CB08-6C58-B9EC-5B6E-58619FCFA7C3}"/>
              </a:ext>
            </a:extLst>
          </p:cNvPr>
          <p:cNvSpPr txBox="1"/>
          <p:nvPr/>
        </p:nvSpPr>
        <p:spPr>
          <a:xfrm>
            <a:off x="7349119" y="2623686"/>
            <a:ext cx="154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   : propagation stage</a:t>
            </a:r>
            <a:endParaRPr kumimoji="1" lang="ko-Kore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0C337-E109-B75F-8AFA-80F8468B2C06}"/>
              </a:ext>
            </a:extLst>
          </p:cNvPr>
          <p:cNvSpPr txBox="1"/>
          <p:nvPr/>
        </p:nvSpPr>
        <p:spPr>
          <a:xfrm>
            <a:off x="5548635" y="2623686"/>
            <a:ext cx="1901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T   : Total propagation stage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3559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128767"/>
            <a:ext cx="67592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First constraint) </a:t>
            </a:r>
            <a:r>
              <a:rPr kumimoji="1" lang="en-US" altLang="ko-Kore-KR" sz="2000" spc="-40" dirty="0">
                <a:latin typeface="+mn-ea"/>
              </a:rPr>
              <a:t>Choose one option per FR which is related </a:t>
            </a:r>
            <a:endParaRPr kumimoji="1" lang="ko-Kore-KR" altLang="en-US" sz="2000" spc="-40" dirty="0">
              <a:latin typeface="+mn-ea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6EC5599-5D34-D013-5848-C4A93C78B067}"/>
              </a:ext>
            </a:extLst>
          </p:cNvPr>
          <p:cNvGrpSpPr/>
          <p:nvPr/>
        </p:nvGrpSpPr>
        <p:grpSpPr>
          <a:xfrm>
            <a:off x="-4689026" y="5438301"/>
            <a:ext cx="3189680" cy="1369815"/>
            <a:chOff x="1062737" y="3414606"/>
            <a:chExt cx="3189680" cy="1369815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80B0B5DE-21CE-E0B0-B408-EFDFCCDE5ABA}"/>
                </a:ext>
              </a:extLst>
            </p:cNvPr>
            <p:cNvGrpSpPr/>
            <p:nvPr/>
          </p:nvGrpSpPr>
          <p:grpSpPr>
            <a:xfrm>
              <a:off x="1062737" y="3414606"/>
              <a:ext cx="3189680" cy="1369815"/>
              <a:chOff x="847266" y="3414606"/>
              <a:chExt cx="3189680" cy="1369815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4EBDB6A6-25C4-9F95-BB58-1BE51BABB8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72937"/>
              <a:stretch/>
            </p:blipFill>
            <p:spPr>
              <a:xfrm>
                <a:off x="1198887" y="3595477"/>
                <a:ext cx="2511254" cy="96794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00362C0-4C6F-6E84-A310-8CD71438B41D}"/>
                  </a:ext>
                </a:extLst>
              </p:cNvPr>
              <p:cNvSpPr txBox="1"/>
              <p:nvPr/>
            </p:nvSpPr>
            <p:spPr>
              <a:xfrm>
                <a:off x="3442553" y="3981257"/>
                <a:ext cx="5943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output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cxnSp>
            <p:nvCxnSpPr>
              <p:cNvPr id="89" name="꺾인 연결선[E] 147">
                <a:extLst>
                  <a:ext uri="{FF2B5EF4-FFF2-40B4-BE49-F238E27FC236}">
                    <a16:creationId xmlns:a16="http://schemas.microsoft.com/office/drawing/2014/main" id="{316E37CB-8867-7AD4-63CB-283BB5EFA88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310685" y="4347243"/>
                <a:ext cx="835130" cy="359552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[E] 148">
                <a:extLst>
                  <a:ext uri="{FF2B5EF4-FFF2-40B4-BE49-F238E27FC236}">
                    <a16:creationId xmlns:a16="http://schemas.microsoft.com/office/drawing/2014/main" id="{C9F144BA-0ACA-AEC3-E5DF-35D6F5CDF7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309325" y="3515616"/>
                <a:ext cx="859853" cy="383816"/>
              </a:xfrm>
              <a:prstGeom prst="bent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[R] 149">
                <a:extLst>
                  <a:ext uri="{FF2B5EF4-FFF2-40B4-BE49-F238E27FC236}">
                    <a16:creationId xmlns:a16="http://schemas.microsoft.com/office/drawing/2014/main" id="{AC27D138-19FE-D9AC-5CCB-561871A1C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0685" y="4121434"/>
                <a:ext cx="900159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5CA3525-5FA5-8188-1409-9D95785CE95D}"/>
                  </a:ext>
                </a:extLst>
              </p:cNvPr>
              <p:cNvSpPr txBox="1"/>
              <p:nvPr/>
            </p:nvSpPr>
            <p:spPr>
              <a:xfrm>
                <a:off x="852076" y="3414606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1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217496-3DAA-4CFD-739D-F8E0522467D9}"/>
                  </a:ext>
                </a:extLst>
              </p:cNvPr>
              <p:cNvSpPr txBox="1"/>
              <p:nvPr/>
            </p:nvSpPr>
            <p:spPr>
              <a:xfrm>
                <a:off x="852075" y="4001770"/>
                <a:ext cx="43281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2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4816C8D-1D02-32FB-4A80-BBD8DBE0E426}"/>
                  </a:ext>
                </a:extLst>
              </p:cNvPr>
              <p:cNvSpPr txBox="1"/>
              <p:nvPr/>
            </p:nvSpPr>
            <p:spPr>
              <a:xfrm>
                <a:off x="852075" y="4538200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spc="-40" dirty="0">
                    <a:latin typeface="+mn-ea"/>
                  </a:rPr>
                  <a:t>FR. n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9DC5763-3F0A-4E29-5232-C2613123DC92}"/>
                  </a:ext>
                </a:extLst>
              </p:cNvPr>
              <p:cNvSpPr txBox="1"/>
              <p:nvPr/>
            </p:nvSpPr>
            <p:spPr>
              <a:xfrm>
                <a:off x="847266" y="4255056"/>
                <a:ext cx="43762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en-US" sz="1600" spc="-40" dirty="0">
                    <a:latin typeface="+mn-ea"/>
                  </a:rPr>
                  <a:t>…</a:t>
                </a:r>
                <a:endParaRPr kumimoji="1" lang="ko-Kore-KR" altLang="en-US" sz="1600" spc="-40" dirty="0">
                  <a:latin typeface="+mn-ea"/>
                </a:endParaRPr>
              </a:p>
            </p:txBody>
          </p:sp>
        </p:grpSp>
        <p:cxnSp>
          <p:nvCxnSpPr>
            <p:cNvPr id="86" name="직선 연결선[R] 144">
              <a:extLst>
                <a:ext uri="{FF2B5EF4-FFF2-40B4-BE49-F238E27FC236}">
                  <a16:creationId xmlns:a16="http://schemas.microsoft.com/office/drawing/2014/main" id="{C00CEF18-EF45-C5FE-CD95-707402C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3102347" y="4121434"/>
              <a:ext cx="45181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-5143498" y="5015004"/>
            <a:ext cx="3924226" cy="199139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-4969567" y="5049057"/>
            <a:ext cx="15749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(3, 4) OR gate logic</a:t>
            </a:r>
            <a:endParaRPr kumimoji="1" lang="ko-Kore-KR" altLang="en-US" sz="1400" b="1" spc="-4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585332-9593-06D4-C067-F6C22C771987}"/>
              </a:ext>
            </a:extLst>
          </p:cNvPr>
          <p:cNvGrpSpPr/>
          <p:nvPr/>
        </p:nvGrpSpPr>
        <p:grpSpPr>
          <a:xfrm>
            <a:off x="11034064" y="1512245"/>
            <a:ext cx="524781" cy="524781"/>
            <a:chOff x="6091130" y="1606205"/>
            <a:chExt cx="524781" cy="5247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F2A217-9918-E570-BF21-663A65A1FC41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B6FE521-6B45-19CB-7950-71FF81367AD3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F69F33-EA57-1C95-A6F8-BAAF80EB6C71}"/>
              </a:ext>
            </a:extLst>
          </p:cNvPr>
          <p:cNvGrpSpPr/>
          <p:nvPr/>
        </p:nvGrpSpPr>
        <p:grpSpPr>
          <a:xfrm>
            <a:off x="9456013" y="2750124"/>
            <a:ext cx="524781" cy="524781"/>
            <a:chOff x="6091130" y="1606205"/>
            <a:chExt cx="524781" cy="5247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664D30-28A3-FD90-5707-18A284068474}"/>
                </a:ext>
              </a:extLst>
            </p:cNvPr>
            <p:cNvSpPr txBox="1"/>
            <p:nvPr/>
          </p:nvSpPr>
          <p:spPr>
            <a:xfrm>
              <a:off x="6280200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80883E4-1852-B5E0-6D18-D2FEF38736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901834-72C7-788A-9976-E65333606626}"/>
              </a:ext>
            </a:extLst>
          </p:cNvPr>
          <p:cNvGrpSpPr/>
          <p:nvPr/>
        </p:nvGrpSpPr>
        <p:grpSpPr>
          <a:xfrm>
            <a:off x="10166373" y="2750124"/>
            <a:ext cx="524781" cy="524781"/>
            <a:chOff x="6091130" y="1606205"/>
            <a:chExt cx="524781" cy="524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BC2DBA-0F8F-D0A4-B363-E5A5804D9A8F}"/>
                </a:ext>
              </a:extLst>
            </p:cNvPr>
            <p:cNvSpPr txBox="1"/>
            <p:nvPr/>
          </p:nvSpPr>
          <p:spPr>
            <a:xfrm>
              <a:off x="6258539" y="1728923"/>
              <a:ext cx="2271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86E250A-DFF0-7779-4578-5524E378C3C6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D6EA2C7-8B54-BA9B-6A5C-E7C97566C396}"/>
              </a:ext>
            </a:extLst>
          </p:cNvPr>
          <p:cNvGrpSpPr/>
          <p:nvPr/>
        </p:nvGrpSpPr>
        <p:grpSpPr>
          <a:xfrm>
            <a:off x="11022027" y="2750124"/>
            <a:ext cx="524781" cy="524781"/>
            <a:chOff x="6089936" y="1606205"/>
            <a:chExt cx="524781" cy="5247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D01623-4822-8BD6-0404-A0EFEEB89981}"/>
                </a:ext>
              </a:extLst>
            </p:cNvPr>
            <p:cNvSpPr txBox="1"/>
            <p:nvPr/>
          </p:nvSpPr>
          <p:spPr>
            <a:xfrm>
              <a:off x="6264481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692905C-AE90-9CD2-AE6B-2885CB94F631}"/>
                </a:ext>
              </a:extLst>
            </p:cNvPr>
            <p:cNvSpPr/>
            <p:nvPr/>
          </p:nvSpPr>
          <p:spPr>
            <a:xfrm>
              <a:off x="608993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CC1B1A-EBBF-C3A1-6907-B2B46F53B176}"/>
              </a:ext>
            </a:extLst>
          </p:cNvPr>
          <p:cNvGrpSpPr/>
          <p:nvPr/>
        </p:nvGrpSpPr>
        <p:grpSpPr>
          <a:xfrm>
            <a:off x="11733581" y="2750124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4EE849-4A0F-C22B-C1CF-F474CE23CA14}"/>
                </a:ext>
              </a:extLst>
            </p:cNvPr>
            <p:cNvSpPr txBox="1"/>
            <p:nvPr/>
          </p:nvSpPr>
          <p:spPr>
            <a:xfrm>
              <a:off x="6217177" y="1728923"/>
              <a:ext cx="3437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j+1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990D7A6-0DFB-2E82-6B82-0E5970A6C6B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BFB700-CAA5-F1B3-4D45-BB436B259DB6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>
          <a:xfrm>
            <a:off x="11296455" y="2037026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BADBD8-AD2C-5B21-6771-FE4049215FA8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11284418" y="2037026"/>
            <a:ext cx="12037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56488FA-1581-D9A6-B64E-09B0A539C251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flipH="1">
            <a:off x="10428764" y="2037026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BDE4660-E279-A006-C741-C8CFF7B9DB37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 flipH="1">
            <a:off x="9718404" y="2037026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호 25">
            <a:extLst>
              <a:ext uri="{FF2B5EF4-FFF2-40B4-BE49-F238E27FC236}">
                <a16:creationId xmlns:a16="http://schemas.microsoft.com/office/drawing/2014/main" id="{EB285F57-AE48-D7EA-2DFB-5E2F935D8409}"/>
              </a:ext>
            </a:extLst>
          </p:cNvPr>
          <p:cNvSpPr/>
          <p:nvPr/>
        </p:nvSpPr>
        <p:spPr>
          <a:xfrm rot="9595149">
            <a:off x="11017300" y="1840642"/>
            <a:ext cx="570181" cy="443072"/>
          </a:xfrm>
          <a:prstGeom prst="arc">
            <a:avLst>
              <a:gd name="adj1" fmla="val 1347826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0CE79-883E-E4C3-30E5-777463999ADF}"/>
              </a:ext>
            </a:extLst>
          </p:cNvPr>
          <p:cNvSpPr txBox="1"/>
          <p:nvPr/>
        </p:nvSpPr>
        <p:spPr>
          <a:xfrm>
            <a:off x="10324014" y="2320065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39724C-60F9-9C18-4CDE-AEA6A13386A0}"/>
              </a:ext>
            </a:extLst>
          </p:cNvPr>
          <p:cNvSpPr txBox="1"/>
          <p:nvPr/>
        </p:nvSpPr>
        <p:spPr>
          <a:xfrm>
            <a:off x="10803155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7DDF25-6ABA-B6E7-C1C0-B55F2182993B}"/>
              </a:ext>
            </a:extLst>
          </p:cNvPr>
          <p:cNvSpPr txBox="1"/>
          <p:nvPr/>
        </p:nvSpPr>
        <p:spPr>
          <a:xfrm>
            <a:off x="11255992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6D7321-6BF8-64A1-19CE-1C0889769DD6}"/>
              </a:ext>
            </a:extLst>
          </p:cNvPr>
          <p:cNvGrpSpPr/>
          <p:nvPr/>
        </p:nvGrpSpPr>
        <p:grpSpPr>
          <a:xfrm>
            <a:off x="12509263" y="2750124"/>
            <a:ext cx="524781" cy="524781"/>
            <a:chOff x="6091130" y="1606205"/>
            <a:chExt cx="524781" cy="5247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95314F-E775-4013-235D-487A44E00745}"/>
                </a:ext>
              </a:extLst>
            </p:cNvPr>
            <p:cNvSpPr txBox="1"/>
            <p:nvPr/>
          </p:nvSpPr>
          <p:spPr>
            <a:xfrm>
              <a:off x="6217177" y="1728923"/>
              <a:ext cx="273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m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9C0C01-9DA8-F534-4EA8-43C6C968B84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C69057-7A08-0FD3-C1DD-3EC0C51D1E77}"/>
              </a:ext>
            </a:extLst>
          </p:cNvPr>
          <p:cNvCxnSpPr>
            <a:cxnSpLocks/>
            <a:stCxn id="4" idx="4"/>
            <a:endCxn id="32" idx="0"/>
          </p:cNvCxnSpPr>
          <p:nvPr/>
        </p:nvCxnSpPr>
        <p:spPr>
          <a:xfrm>
            <a:off x="11296455" y="2037026"/>
            <a:ext cx="147519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FBC683-F85A-2F9E-45C6-1C5D5F7975EF}"/>
              </a:ext>
            </a:extLst>
          </p:cNvPr>
          <p:cNvSpPr txBox="1"/>
          <p:nvPr/>
        </p:nvSpPr>
        <p:spPr>
          <a:xfrm>
            <a:off x="12138420" y="2326757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A17B18-F49A-5645-1E24-93B0ADEF9BD4}"/>
              </a:ext>
            </a:extLst>
          </p:cNvPr>
          <p:cNvSpPr txBox="1"/>
          <p:nvPr/>
        </p:nvSpPr>
        <p:spPr>
          <a:xfrm>
            <a:off x="12323356" y="2867176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A839A8-ED73-811F-D748-508C512A832D}"/>
              </a:ext>
            </a:extLst>
          </p:cNvPr>
          <p:cNvCxnSpPr>
            <a:cxnSpLocks/>
          </p:cNvCxnSpPr>
          <p:nvPr/>
        </p:nvCxnSpPr>
        <p:spPr>
          <a:xfrm>
            <a:off x="9511997" y="3523107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D85E139-DF0A-2866-2809-5657DEFA6D57}"/>
              </a:ext>
            </a:extLst>
          </p:cNvPr>
          <p:cNvCxnSpPr>
            <a:cxnSpLocks/>
          </p:cNvCxnSpPr>
          <p:nvPr/>
        </p:nvCxnSpPr>
        <p:spPr>
          <a:xfrm>
            <a:off x="10912149" y="3502806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8BCDAB01-E7D1-A927-61B8-4AD6B4FAEB65}"/>
              </a:ext>
            </a:extLst>
          </p:cNvPr>
          <p:cNvSpPr/>
          <p:nvPr/>
        </p:nvSpPr>
        <p:spPr>
          <a:xfrm>
            <a:off x="12166165" y="3329152"/>
            <a:ext cx="347307" cy="347307"/>
          </a:xfrm>
          <a:prstGeom prst="ellipse">
            <a:avLst/>
          </a:prstGeom>
          <a:solidFill>
            <a:srgbClr val="949494">
              <a:alpha val="44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FF4E01-54C4-0CDA-3D2A-C0DFA07C89F7}"/>
              </a:ext>
            </a:extLst>
          </p:cNvPr>
          <p:cNvSpPr txBox="1"/>
          <p:nvPr/>
        </p:nvSpPr>
        <p:spPr>
          <a:xfrm>
            <a:off x="9954774" y="3395084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5DC5B4-E713-E40B-2D48-D6FE09D50F54}"/>
              </a:ext>
            </a:extLst>
          </p:cNvPr>
          <p:cNvSpPr txBox="1"/>
          <p:nvPr/>
        </p:nvSpPr>
        <p:spPr>
          <a:xfrm>
            <a:off x="11381081" y="3395084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465E0-E49F-6D65-624A-04BE5BE9B088}"/>
              </a:ext>
            </a:extLst>
          </p:cNvPr>
          <p:cNvSpPr txBox="1"/>
          <p:nvPr/>
        </p:nvSpPr>
        <p:spPr>
          <a:xfrm>
            <a:off x="12621091" y="3395084"/>
            <a:ext cx="716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selected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F9EA5A7-2EDA-D773-E1AA-F86A3355C891}"/>
              </a:ext>
            </a:extLst>
          </p:cNvPr>
          <p:cNvSpPr/>
          <p:nvPr/>
        </p:nvSpPr>
        <p:spPr>
          <a:xfrm>
            <a:off x="9418967" y="1052696"/>
            <a:ext cx="4020901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35F819-AE04-C6ED-2C86-32255CFB4319}"/>
              </a:ext>
            </a:extLst>
          </p:cNvPr>
          <p:cNvSpPr txBox="1"/>
          <p:nvPr/>
        </p:nvSpPr>
        <p:spPr>
          <a:xfrm>
            <a:off x="9566508" y="1149810"/>
            <a:ext cx="29134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(1), (2) Choose one Attribute per FR</a:t>
            </a:r>
            <a:endParaRPr kumimoji="1" lang="ko-Kore-KR" altLang="en-US" sz="1400" b="1" spc="-40" dirty="0">
              <a:latin typeface="+mn-ea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8B05702-0CBE-EB88-39B7-28024D12B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259" y="2810567"/>
            <a:ext cx="3209682" cy="2166789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27FBD45-D652-A62E-6163-E7F1B1FD3D00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6D100D-EA13-854F-1A97-3A9906D7F6FF}"/>
              </a:ext>
            </a:extLst>
          </p:cNvPr>
          <p:cNvSpPr txBox="1"/>
          <p:nvPr/>
        </p:nvSpPr>
        <p:spPr>
          <a:xfrm>
            <a:off x="536697" y="762073"/>
            <a:ext cx="5061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요구사항과 관계가 있는 대안들 중에서 하나를 선택</a:t>
            </a:r>
            <a:endParaRPr kumimoji="1" lang="ko-Kore-KR" altLang="en-US" sz="1600" dirty="0"/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C35066A-6139-9FE2-A1AD-B3F0F46318DD}"/>
              </a:ext>
            </a:extLst>
          </p:cNvPr>
          <p:cNvSpPr/>
          <p:nvPr/>
        </p:nvSpPr>
        <p:spPr>
          <a:xfrm>
            <a:off x="1192778" y="3460299"/>
            <a:ext cx="3528448" cy="1394853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F352A6-63EB-9CF8-AEB2-E44BD3A55FF9}"/>
              </a:ext>
            </a:extLst>
          </p:cNvPr>
          <p:cNvSpPr txBox="1"/>
          <p:nvPr/>
        </p:nvSpPr>
        <p:spPr>
          <a:xfrm>
            <a:off x="1192778" y="1415063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48BCE0-57AE-958D-6DFD-E32E755FA48D}"/>
                  </a:ext>
                </a:extLst>
              </p:cNvPr>
              <p:cNvSpPr txBox="1"/>
              <p:nvPr/>
            </p:nvSpPr>
            <p:spPr>
              <a:xfrm>
                <a:off x="1266000" y="5525829"/>
                <a:ext cx="26877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048BCE0-57AE-958D-6DFD-E32E755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00" y="5525829"/>
                <a:ext cx="2687722" cy="612540"/>
              </a:xfrm>
              <a:prstGeom prst="rect">
                <a:avLst/>
              </a:prstGeom>
              <a:blipFill>
                <a:blip r:embed="rId6"/>
                <a:stretch>
                  <a:fillRect l="-23005" t="-112000" r="-469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82B106-1450-C318-5123-A93283E208C4}"/>
                  </a:ext>
                </a:extLst>
              </p:cNvPr>
              <p:cNvSpPr txBox="1"/>
              <p:nvPr/>
            </p:nvSpPr>
            <p:spPr>
              <a:xfrm>
                <a:off x="1302516" y="3508777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82B106-1450-C318-5123-A93283E2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16" y="3508777"/>
                <a:ext cx="1388522" cy="612540"/>
              </a:xfrm>
              <a:prstGeom prst="rect">
                <a:avLst/>
              </a:prstGeom>
              <a:blipFill>
                <a:blip r:embed="rId7"/>
                <a:stretch>
                  <a:fillRect l="-46364" t="-116327" r="-272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503CC8-C315-6134-0E75-B5DE099A237D}"/>
                  </a:ext>
                </a:extLst>
              </p:cNvPr>
              <p:cNvSpPr txBox="1"/>
              <p:nvPr/>
            </p:nvSpPr>
            <p:spPr>
              <a:xfrm>
                <a:off x="1302516" y="4166079"/>
                <a:ext cx="820289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B503CC8-C315-6134-0E75-B5DE099A2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16" y="4166079"/>
                <a:ext cx="820289" cy="612540"/>
              </a:xfrm>
              <a:prstGeom prst="rect">
                <a:avLst/>
              </a:prstGeom>
              <a:blipFill>
                <a:blip r:embed="rId8"/>
                <a:stretch>
                  <a:fillRect l="-75758" t="-112000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279F1D9E-03BA-8429-4082-55043AC74908}"/>
              </a:ext>
            </a:extLst>
          </p:cNvPr>
          <p:cNvSpPr txBox="1"/>
          <p:nvPr/>
        </p:nvSpPr>
        <p:spPr>
          <a:xfrm>
            <a:off x="4327818" y="3635585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(1)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DCF1BAA-5247-6CD0-4C66-0B5C43F7830F}"/>
              </a:ext>
            </a:extLst>
          </p:cNvPr>
          <p:cNvSpPr txBox="1"/>
          <p:nvPr/>
        </p:nvSpPr>
        <p:spPr>
          <a:xfrm>
            <a:off x="4353930" y="4233148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61E846-77F0-E292-35DC-83232FF6238A}"/>
                  </a:ext>
                </a:extLst>
              </p:cNvPr>
              <p:cNvSpPr txBox="1"/>
              <p:nvPr/>
            </p:nvSpPr>
            <p:spPr>
              <a:xfrm>
                <a:off x="756505" y="3627718"/>
                <a:ext cx="3024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61E846-77F0-E292-35DC-83232FF6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5" y="3627718"/>
                <a:ext cx="302454" cy="215444"/>
              </a:xfrm>
              <a:prstGeom prst="rect">
                <a:avLst/>
              </a:prstGeom>
              <a:blipFill>
                <a:blip r:embed="rId9"/>
                <a:stretch>
                  <a:fillRect l="-4000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59802F6-0C06-7319-7BC7-7135AFE5A7F1}"/>
                  </a:ext>
                </a:extLst>
              </p:cNvPr>
              <p:cNvSpPr txBox="1"/>
              <p:nvPr/>
            </p:nvSpPr>
            <p:spPr>
              <a:xfrm>
                <a:off x="1246718" y="4935714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59802F6-0C06-7319-7BC7-7135AFE5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18" y="4935714"/>
                <a:ext cx="2633670" cy="588174"/>
              </a:xfrm>
              <a:prstGeom prst="rect">
                <a:avLst/>
              </a:prstGeom>
              <a:blipFill>
                <a:blip r:embed="rId10"/>
                <a:stretch>
                  <a:fillRect l="-24038" t="-119149" r="-962" b="-1851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89F399-69BB-EAB6-2B66-6F084F9E8D0F}"/>
                  </a:ext>
                </a:extLst>
              </p:cNvPr>
              <p:cNvSpPr txBox="1"/>
              <p:nvPr/>
            </p:nvSpPr>
            <p:spPr>
              <a:xfrm>
                <a:off x="713047" y="1917285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A89F399-69BB-EAB6-2B66-6F084F9E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" y="1917285"/>
                <a:ext cx="406458" cy="215444"/>
              </a:xfrm>
              <a:prstGeom prst="rect">
                <a:avLst/>
              </a:prstGeom>
              <a:blipFill>
                <a:blip r:embed="rId11"/>
                <a:stretch>
                  <a:fillRect l="-15152" r="-12121" b="-411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6320DB-C42A-5CC8-243A-9CDF0119C6EB}"/>
                  </a:ext>
                </a:extLst>
              </p:cNvPr>
              <p:cNvSpPr txBox="1"/>
              <p:nvPr/>
            </p:nvSpPr>
            <p:spPr>
              <a:xfrm>
                <a:off x="1337516" y="1918530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A6320DB-C42A-5CC8-243A-9CDF0119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516" y="1918530"/>
                <a:ext cx="2418291" cy="215444"/>
              </a:xfrm>
              <a:prstGeom prst="rect">
                <a:avLst/>
              </a:prstGeom>
              <a:blipFill>
                <a:blip r:embed="rId12"/>
                <a:stretch>
                  <a:fillRect l="-1047" t="-5882" r="-2094" b="-470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9670C1-876F-1619-B7FE-F3A0B1C7652B}"/>
                  </a:ext>
                </a:extLst>
              </p:cNvPr>
              <p:cNvSpPr txBox="1"/>
              <p:nvPr/>
            </p:nvSpPr>
            <p:spPr>
              <a:xfrm>
                <a:off x="1420524" y="2377309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D9670C1-876F-1619-B7FE-F3A0B1C76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24" y="2377309"/>
                <a:ext cx="563231" cy="215444"/>
              </a:xfrm>
              <a:prstGeom prst="rect">
                <a:avLst/>
              </a:prstGeom>
              <a:blipFill>
                <a:blip r:embed="rId13"/>
                <a:stretch>
                  <a:fillRect l="-4444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A5202E-C98B-CAD2-4B1B-C9325F273211}"/>
                  </a:ext>
                </a:extLst>
              </p:cNvPr>
              <p:cNvSpPr txBox="1"/>
              <p:nvPr/>
            </p:nvSpPr>
            <p:spPr>
              <a:xfrm>
                <a:off x="1961421" y="2161046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9A5202E-C98B-CAD2-4B1B-C9325F27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21" y="2161046"/>
                <a:ext cx="1584986" cy="610167"/>
              </a:xfrm>
              <a:prstGeom prst="rect">
                <a:avLst/>
              </a:prstGeom>
              <a:blipFill>
                <a:blip r:embed="rId14"/>
                <a:stretch>
                  <a:fillRect l="-21429" t="-110204" r="-3175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FA839A-BA2B-6090-C421-A3C1C026BB9B}"/>
                  </a:ext>
                </a:extLst>
              </p:cNvPr>
              <p:cNvSpPr txBox="1"/>
              <p:nvPr/>
            </p:nvSpPr>
            <p:spPr>
              <a:xfrm>
                <a:off x="713047" y="2386688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7FA839A-BA2B-6090-C421-A3C1C026B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47" y="2386688"/>
                <a:ext cx="532646" cy="215444"/>
              </a:xfrm>
              <a:prstGeom prst="rect">
                <a:avLst/>
              </a:prstGeom>
              <a:blipFill>
                <a:blip r:embed="rId15"/>
                <a:stretch>
                  <a:fillRect l="-7143" r="-7143" b="-176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7EBBAA-3430-2927-265B-C65E762232D6}"/>
                  </a:ext>
                </a:extLst>
              </p:cNvPr>
              <p:cNvSpPr txBox="1"/>
              <p:nvPr/>
            </p:nvSpPr>
            <p:spPr>
              <a:xfrm>
                <a:off x="1383720" y="3004126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A7EBBAA-3430-2927-265B-C65E7622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20" y="3004126"/>
                <a:ext cx="591059" cy="215444"/>
              </a:xfrm>
              <a:prstGeom prst="rect">
                <a:avLst/>
              </a:prstGeom>
              <a:blipFill>
                <a:blip r:embed="rId16"/>
                <a:stretch>
                  <a:fillRect l="-6250" t="-5556" r="-10417" b="-4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E4D9437-4A38-027C-AA42-B94900997EA1}"/>
                  </a:ext>
                </a:extLst>
              </p:cNvPr>
              <p:cNvSpPr txBox="1"/>
              <p:nvPr/>
            </p:nvSpPr>
            <p:spPr>
              <a:xfrm>
                <a:off x="1983755" y="2817319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E4D9437-4A38-027C-AA42-B9490099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55" y="2817319"/>
                <a:ext cx="1490536" cy="612540"/>
              </a:xfrm>
              <a:prstGeom prst="rect">
                <a:avLst/>
              </a:prstGeom>
              <a:blipFill>
                <a:blip r:embed="rId17"/>
                <a:stretch>
                  <a:fillRect l="-22881" t="-112000" r="-3390" b="-17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2777D998-8EA1-E375-6574-FE0980DC68FF}"/>
              </a:ext>
            </a:extLst>
          </p:cNvPr>
          <p:cNvSpPr txBox="1"/>
          <p:nvPr/>
        </p:nvSpPr>
        <p:spPr>
          <a:xfrm>
            <a:off x="4298133" y="5134371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(3)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C46679-7002-76BA-43A9-3DA7A44348F6}"/>
              </a:ext>
            </a:extLst>
          </p:cNvPr>
          <p:cNvSpPr txBox="1"/>
          <p:nvPr/>
        </p:nvSpPr>
        <p:spPr>
          <a:xfrm>
            <a:off x="4298133" y="5762231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746EE6-54D8-1438-B1A5-4ECE32231071}"/>
                  </a:ext>
                </a:extLst>
              </p:cNvPr>
              <p:cNvSpPr txBox="1"/>
              <p:nvPr/>
            </p:nvSpPr>
            <p:spPr>
              <a:xfrm>
                <a:off x="2607392" y="4349538"/>
                <a:ext cx="7018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/>
                        <m:t>∈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E746EE6-54D8-1438-B1A5-4ECE3223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392" y="4349538"/>
                <a:ext cx="701859" cy="215444"/>
              </a:xfrm>
              <a:prstGeom prst="rect">
                <a:avLst/>
              </a:prstGeom>
              <a:blipFill>
                <a:blip r:embed="rId18"/>
                <a:stretch>
                  <a:fillRect l="-3571" r="-8929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08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22EE0E-3011-F4F0-95C6-90755ED2B00B}"/>
              </a:ext>
            </a:extLst>
          </p:cNvPr>
          <p:cNvSpPr txBox="1"/>
          <p:nvPr/>
        </p:nvSpPr>
        <p:spPr>
          <a:xfrm>
            <a:off x="183951" y="125687"/>
            <a:ext cx="831176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Second constraint ) </a:t>
            </a:r>
            <a:r>
              <a:rPr kumimoji="1" lang="en-US" altLang="ko-Kore-KR" sz="2000" spc="-40" dirty="0">
                <a:latin typeface="+mn-ea"/>
              </a:rPr>
              <a:t>OR gate logic to detect conflict on Option or DP level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173AC8A-EEDB-CAC8-931F-338F62FA568D}"/>
              </a:ext>
            </a:extLst>
          </p:cNvPr>
          <p:cNvSpPr/>
          <p:nvPr/>
        </p:nvSpPr>
        <p:spPr>
          <a:xfrm>
            <a:off x="4938035" y="1909793"/>
            <a:ext cx="3528448" cy="4238801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8BA98F-017E-0431-C949-B06AABD542DE}"/>
              </a:ext>
            </a:extLst>
          </p:cNvPr>
          <p:cNvSpPr txBox="1"/>
          <p:nvPr/>
        </p:nvSpPr>
        <p:spPr>
          <a:xfrm>
            <a:off x="5111966" y="1997658"/>
            <a:ext cx="26276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(3, 4) modified OR gate logic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7F311E-B2B4-CC6F-6895-DDBBA69497D5}"/>
              </a:ext>
            </a:extLst>
          </p:cNvPr>
          <p:cNvSpPr txBox="1"/>
          <p:nvPr/>
        </p:nvSpPr>
        <p:spPr>
          <a:xfrm>
            <a:off x="5187401" y="5587343"/>
            <a:ext cx="31201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∑ |x|</a:t>
            </a:r>
            <a:r>
              <a:rPr kumimoji="1" lang="ko-KR" altLang="en-US" spc="-40" dirty="0">
                <a:latin typeface="Cambria Math" panose="02040503050406030204" pitchFamily="18" charset="0"/>
              </a:rPr>
              <a:t> </a:t>
            </a:r>
            <a:r>
              <a:rPr kumimoji="1" lang="en-US" altLang="ko-KR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=  |(∑x)|</a:t>
            </a:r>
          </a:p>
          <a:p>
            <a:pPr algn="ctr"/>
            <a:r>
              <a:rPr kumimoji="1" lang="en-US" altLang="ko-KR" sz="1400" spc="-40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부호가 다른 경우는 </a:t>
            </a:r>
            <a:r>
              <a:rPr kumimoji="1" lang="en-US" altLang="ko-KR" sz="14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infeasible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 </a:t>
            </a:r>
            <a:endParaRPr kumimoji="1" lang="ko-Kore-KR" altLang="en-US" sz="1400" spc="-40" dirty="0">
              <a:latin typeface="+mn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FE624C8-37CE-4935-72BA-960263BFF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023"/>
          <a:stretch/>
        </p:blipFill>
        <p:spPr>
          <a:xfrm>
            <a:off x="5375455" y="2376358"/>
            <a:ext cx="2592609" cy="1013614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2841F1E6-1D97-E558-1B2C-4A07875A5297}"/>
              </a:ext>
            </a:extLst>
          </p:cNvPr>
          <p:cNvGraphicFramePr>
            <a:graphicFrameLocks noGrp="1"/>
          </p:cNvGraphicFramePr>
          <p:nvPr/>
        </p:nvGraphicFramePr>
        <p:xfrm>
          <a:off x="5195461" y="3631144"/>
          <a:ext cx="1476299" cy="1837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85634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491984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A888C28-2C1D-6C9F-45B3-4CE072E4F8CD}"/>
              </a:ext>
            </a:extLst>
          </p:cNvPr>
          <p:cNvGraphicFramePr>
            <a:graphicFrameLocks noGrp="1"/>
          </p:cNvGraphicFramePr>
          <p:nvPr/>
        </p:nvGraphicFramePr>
        <p:xfrm>
          <a:off x="6781514" y="3629476"/>
          <a:ext cx="1489346" cy="153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81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98681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491984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3062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87242" marR="87242" marT="43621" marB="43621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BB3F180-E189-200B-EBEA-F2CDCF096217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AFA306-04E0-66B5-85C2-435B01289FD2}"/>
              </a:ext>
            </a:extLst>
          </p:cNvPr>
          <p:cNvSpPr txBox="1"/>
          <p:nvPr/>
        </p:nvSpPr>
        <p:spPr>
          <a:xfrm>
            <a:off x="515298" y="763021"/>
            <a:ext cx="5610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직접적 </a:t>
            </a:r>
            <a:r>
              <a:rPr kumimoji="1" lang="ko-Kore-KR" altLang="en-US" sz="1600" dirty="0"/>
              <a:t>충돌이</a:t>
            </a:r>
            <a:r>
              <a:rPr kumimoji="1" lang="ko-KR" altLang="en-US" sz="1600" dirty="0"/>
              <a:t> 발생하지 않는 옵션 및 설계 변수 조합 찾기</a:t>
            </a:r>
            <a:endParaRPr kumimoji="1" lang="ko-Kore-KR" altLang="en-US" sz="1600" dirty="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70F91732-16DD-C590-C75B-2F9C1753AE38}"/>
              </a:ext>
            </a:extLst>
          </p:cNvPr>
          <p:cNvSpPr/>
          <p:nvPr/>
        </p:nvSpPr>
        <p:spPr>
          <a:xfrm>
            <a:off x="995029" y="4946893"/>
            <a:ext cx="3528448" cy="1464258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AE0F83-1701-3529-94CC-A9D52A45F4B7}"/>
              </a:ext>
            </a:extLst>
          </p:cNvPr>
          <p:cNvSpPr txBox="1"/>
          <p:nvPr/>
        </p:nvSpPr>
        <p:spPr>
          <a:xfrm>
            <a:off x="995029" y="1492915"/>
            <a:ext cx="26384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b="1" spc="-40" dirty="0">
                <a:latin typeface="+mn-ea"/>
              </a:rPr>
              <a:t>FR-DP conflict resolution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09F537-A760-9C9B-857D-3A0CE53A59D3}"/>
                  </a:ext>
                </a:extLst>
              </p:cNvPr>
              <p:cNvSpPr txBox="1"/>
              <p:nvPr/>
            </p:nvSpPr>
            <p:spPr>
              <a:xfrm>
                <a:off x="1068251" y="5603681"/>
                <a:ext cx="2617575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𝑂𝑝𝑡</m:t>
                              </m:r>
                              <m:r>
                                <a:rPr kumimoji="1" lang="en-US" altLang="ko-Kore-KR" sz="1400" b="0" i="1" spc="-40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𝑂𝐷𝑗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09F537-A760-9C9B-857D-3A0CE53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251" y="5603681"/>
                <a:ext cx="2617575" cy="612540"/>
              </a:xfrm>
              <a:prstGeom prst="rect">
                <a:avLst/>
              </a:prstGeom>
              <a:blipFill>
                <a:blip r:embed="rId5"/>
                <a:stretch>
                  <a:fillRect l="-25121" t="-116327" r="-1932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8DA41C-813A-41CB-B417-269888DA850B}"/>
                  </a:ext>
                </a:extLst>
              </p:cNvPr>
              <p:cNvSpPr txBox="1"/>
              <p:nvPr/>
            </p:nvSpPr>
            <p:spPr>
              <a:xfrm>
                <a:off x="1104767" y="3586629"/>
                <a:ext cx="1388522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𝑃𝐹𝑂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ko-KR" altLang="en-US" sz="140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</a:rPr>
                            <m:t>≠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 0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F8DA41C-813A-41CB-B417-269888DA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7" y="3586629"/>
                <a:ext cx="1388522" cy="612540"/>
              </a:xfrm>
              <a:prstGeom prst="rect">
                <a:avLst/>
              </a:prstGeom>
              <a:blipFill>
                <a:blip r:embed="rId6"/>
                <a:stretch>
                  <a:fillRect l="-45045" t="-114286" r="-1802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3D0854-1D16-8F16-059D-FA40744FD101}"/>
                  </a:ext>
                </a:extLst>
              </p:cNvPr>
              <p:cNvSpPr txBox="1"/>
              <p:nvPr/>
            </p:nvSpPr>
            <p:spPr>
              <a:xfrm>
                <a:off x="1104767" y="4243931"/>
                <a:ext cx="760978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m:rPr>
                              <m:nor/>
                            </m:rPr>
                            <a:rPr kumimoji="1" lang="en-US" altLang="en-US" sz="1400" spc="-40" dirty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+mn-ea"/>
                            </a:rPr>
                            <m:t>= 1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53D0854-1D16-8F16-059D-FA40744FD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67" y="4243931"/>
                <a:ext cx="760978" cy="612540"/>
              </a:xfrm>
              <a:prstGeom prst="rect">
                <a:avLst/>
              </a:prstGeom>
              <a:blipFill>
                <a:blip r:embed="rId7"/>
                <a:stretch>
                  <a:fillRect l="-85246" t="-116327" r="-655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330EE035-1B03-6D3A-0FB7-E6053F6702FC}"/>
              </a:ext>
            </a:extLst>
          </p:cNvPr>
          <p:cNvSpPr txBox="1"/>
          <p:nvPr/>
        </p:nvSpPr>
        <p:spPr>
          <a:xfrm>
            <a:off x="4130069" y="3713437"/>
            <a:ext cx="32592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(1)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8F515F-070D-7AC0-35EF-A82472DBC13E}"/>
              </a:ext>
            </a:extLst>
          </p:cNvPr>
          <p:cNvSpPr txBox="1"/>
          <p:nvPr/>
        </p:nvSpPr>
        <p:spPr>
          <a:xfrm>
            <a:off x="4156181" y="4311000"/>
            <a:ext cx="299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72696EC-DDAD-F21F-538F-228336CD25C1}"/>
                  </a:ext>
                </a:extLst>
              </p:cNvPr>
              <p:cNvSpPr txBox="1"/>
              <p:nvPr/>
            </p:nvSpPr>
            <p:spPr>
              <a:xfrm>
                <a:off x="558756" y="3705570"/>
                <a:ext cx="2896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72696EC-DDAD-F21F-538F-228336CD2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56" y="3705570"/>
                <a:ext cx="289631" cy="215444"/>
              </a:xfrm>
              <a:prstGeom prst="rect">
                <a:avLst/>
              </a:prstGeom>
              <a:blipFill>
                <a:blip r:embed="rId8"/>
                <a:stretch>
                  <a:fillRect l="-8696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82983B-6240-7534-5774-32F5CCA69BDE}"/>
                  </a:ext>
                </a:extLst>
              </p:cNvPr>
              <p:cNvSpPr txBox="1"/>
              <p:nvPr/>
            </p:nvSpPr>
            <p:spPr>
              <a:xfrm>
                <a:off x="1048969" y="5013566"/>
                <a:ext cx="2633670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𝑃𝐹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𝑥𝑖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kumimoji="1" lang="en-US" altLang="ko-Kore-KR" sz="1400" b="0" i="0" spc="-4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1" lang="en-US" altLang="en-US" sz="1400" b="0" i="0" spc="-40" dirty="0" smtClean="0">
                              <a:latin typeface="+mn-ea"/>
                            </a:rPr>
                            <m:t>= |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𝑃𝐹</m:t>
                              </m:r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  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spc="-40" dirty="0">
                                  <a:latin typeface="+mn-ea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1" lang="en-US" altLang="en-US" sz="1400" b="0" i="0" spc="-40" dirty="0" smtClean="0">
                                  <a:latin typeface="+mn-ea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E82983B-6240-7534-5774-32F5CCA6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69" y="5013566"/>
                <a:ext cx="2633670" cy="588174"/>
              </a:xfrm>
              <a:prstGeom prst="rect">
                <a:avLst/>
              </a:prstGeom>
              <a:blipFill>
                <a:blip r:embed="rId9"/>
                <a:stretch>
                  <a:fillRect l="-23558" t="-116667" r="-962" b="-1791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D055A8-1E2A-2E19-B44E-E22634F80577}"/>
                  </a:ext>
                </a:extLst>
              </p:cNvPr>
              <p:cNvSpPr txBox="1"/>
              <p:nvPr/>
            </p:nvSpPr>
            <p:spPr>
              <a:xfrm>
                <a:off x="515298" y="1995137"/>
                <a:ext cx="4064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𝑓𝑖𝑛𝑑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CD055A8-1E2A-2E19-B44E-E22634F8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8" y="1995137"/>
                <a:ext cx="406458" cy="215444"/>
              </a:xfrm>
              <a:prstGeom prst="rect">
                <a:avLst/>
              </a:prstGeom>
              <a:blipFill>
                <a:blip r:embed="rId10"/>
                <a:stretch>
                  <a:fillRect l="-12121" r="-12121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2D10C3-4FF4-9030-01A9-1F29B2FBD857}"/>
                  </a:ext>
                </a:extLst>
              </p:cNvPr>
              <p:cNvSpPr txBox="1"/>
              <p:nvPr/>
            </p:nvSpPr>
            <p:spPr>
              <a:xfrm>
                <a:off x="1139767" y="1996382"/>
                <a:ext cx="24182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2D10C3-4FF4-9030-01A9-1F29B2FBD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67" y="1996382"/>
                <a:ext cx="2418291" cy="215444"/>
              </a:xfrm>
              <a:prstGeom prst="rect">
                <a:avLst/>
              </a:prstGeom>
              <a:blipFill>
                <a:blip r:embed="rId11"/>
                <a:stretch>
                  <a:fillRect l="-521" r="-1563" b="-368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5F99569-A68D-AD2B-8CC6-3AA0AAA31287}"/>
                  </a:ext>
                </a:extLst>
              </p:cNvPr>
              <p:cNvSpPr txBox="1"/>
              <p:nvPr/>
            </p:nvSpPr>
            <p:spPr>
              <a:xfrm>
                <a:off x="1222775" y="2485641"/>
                <a:ext cx="5632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5F99569-A68D-AD2B-8CC6-3AA0AAA3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75" y="2485641"/>
                <a:ext cx="563231" cy="215444"/>
              </a:xfrm>
              <a:prstGeom prst="rect">
                <a:avLst/>
              </a:prstGeom>
              <a:blipFill>
                <a:blip r:embed="rId12"/>
                <a:stretch>
                  <a:fillRect l="-4444" t="-5556" r="-11111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F80477-5875-352F-930B-78024089CBB1}"/>
                  </a:ext>
                </a:extLst>
              </p:cNvPr>
              <p:cNvSpPr txBox="1"/>
              <p:nvPr/>
            </p:nvSpPr>
            <p:spPr>
              <a:xfrm>
                <a:off x="1763672" y="2269378"/>
                <a:ext cx="1584986" cy="610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𝑂𝑝𝑡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𝑂𝐷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𝑘𝑝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9F80477-5875-352F-930B-78024089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72" y="2269378"/>
                <a:ext cx="1584986" cy="610167"/>
              </a:xfrm>
              <a:prstGeom prst="rect">
                <a:avLst/>
              </a:prstGeom>
              <a:blipFill>
                <a:blip r:embed="rId13"/>
                <a:stretch>
                  <a:fillRect l="-20635" t="-110204" r="-3175" b="-1775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4FA6E12-A5F3-5B37-8CDC-7068E74B5C44}"/>
                  </a:ext>
                </a:extLst>
              </p:cNvPr>
              <p:cNvSpPr txBox="1"/>
              <p:nvPr/>
            </p:nvSpPr>
            <p:spPr>
              <a:xfrm>
                <a:off x="515298" y="2495020"/>
                <a:ext cx="532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4FA6E12-A5F3-5B37-8CDC-7068E74B5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98" y="2495020"/>
                <a:ext cx="532646" cy="215444"/>
              </a:xfrm>
              <a:prstGeom prst="rect">
                <a:avLst/>
              </a:prstGeom>
              <a:blipFill>
                <a:blip r:embed="rId14"/>
                <a:stretch>
                  <a:fillRect l="-6977" r="-4651" b="-111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318166-E7F8-2354-9787-57FB05FD5CD8}"/>
                  </a:ext>
                </a:extLst>
              </p:cNvPr>
              <p:cNvSpPr txBox="1"/>
              <p:nvPr/>
            </p:nvSpPr>
            <p:spPr>
              <a:xfrm>
                <a:off x="1185971" y="3112458"/>
                <a:ext cx="5910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𝑂𝑝𝑡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318166-E7F8-2354-9787-57FB05FD5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971" y="3112458"/>
                <a:ext cx="591059" cy="215444"/>
              </a:xfrm>
              <a:prstGeom prst="rect">
                <a:avLst/>
              </a:prstGeom>
              <a:blipFill>
                <a:blip r:embed="rId15"/>
                <a:stretch>
                  <a:fillRect l="-8333" t="-5556" r="-833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6DE73C-6100-1992-5E04-9536EE111CC0}"/>
                  </a:ext>
                </a:extLst>
              </p:cNvPr>
              <p:cNvSpPr txBox="1"/>
              <p:nvPr/>
            </p:nvSpPr>
            <p:spPr>
              <a:xfrm>
                <a:off x="1786006" y="2925651"/>
                <a:ext cx="1490536" cy="612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ore-KR" sz="1400" b="0" i="0" spc="-4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⁡(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</m:nary>
                      <m:r>
                        <a:rPr kumimoji="1" lang="en-US" altLang="ko-Kore-KR" sz="1400" b="0" i="1" spc="-4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6DE73C-6100-1992-5E04-9536EE11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06" y="2925651"/>
                <a:ext cx="1490536" cy="612540"/>
              </a:xfrm>
              <a:prstGeom prst="rect">
                <a:avLst/>
              </a:prstGeom>
              <a:blipFill>
                <a:blip r:embed="rId16"/>
                <a:stretch>
                  <a:fillRect l="-22881" t="-114286" r="-4237" b="-17346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2F72D9F4-3518-D733-0825-C30AC57FFEC7}"/>
              </a:ext>
            </a:extLst>
          </p:cNvPr>
          <p:cNvSpPr txBox="1"/>
          <p:nvPr/>
        </p:nvSpPr>
        <p:spPr>
          <a:xfrm>
            <a:off x="4100384" y="521222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(3)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8026354-D472-2679-E166-DF9B57E5F514}"/>
              </a:ext>
            </a:extLst>
          </p:cNvPr>
          <p:cNvSpPr txBox="1"/>
          <p:nvPr/>
        </p:nvSpPr>
        <p:spPr>
          <a:xfrm>
            <a:off x="4100384" y="5840083"/>
            <a:ext cx="3259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en-US" b="1" spc="-40" dirty="0">
                <a:latin typeface="+mn-ea"/>
              </a:rPr>
              <a:t>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5D5666-2CE7-515D-7221-236223D7AAC0}"/>
                  </a:ext>
                </a:extLst>
              </p:cNvPr>
              <p:cNvSpPr txBox="1"/>
              <p:nvPr/>
            </p:nvSpPr>
            <p:spPr>
              <a:xfrm>
                <a:off x="2409643" y="4427390"/>
                <a:ext cx="7082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400" b="0" i="1" spc="-40" baseline="-2500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m:rPr>
                          <m:nor/>
                        </m:rPr>
                        <a:rPr kumimoji="1" lang="en-US" altLang="ko-Kore-KR" sz="1400" b="0" i="0" spc="-40" baseline="-2500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ore-KR" altLang="en-US" sz="14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m:t>∈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ko-KR" sz="1400" b="0" i="1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ko-Kore-KR" sz="1400" b="0" i="1" spc="-4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sz="1400" b="0" i="1" spc="-40" dirty="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5D5666-2CE7-515D-7221-236223D7A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43" y="4427390"/>
                <a:ext cx="708271" cy="215444"/>
              </a:xfrm>
              <a:prstGeom prst="rect">
                <a:avLst/>
              </a:prstGeom>
              <a:blipFill>
                <a:blip r:embed="rId17"/>
                <a:stretch>
                  <a:fillRect l="-1754" r="-8772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8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06527"/>
            <a:ext cx="77534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Minimize indirect conflicts between each change path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3A707A-52CA-B538-7C0D-3D5B47C28B50}"/>
              </a:ext>
            </a:extLst>
          </p:cNvPr>
          <p:cNvSpPr txBox="1"/>
          <p:nvPr/>
        </p:nvSpPr>
        <p:spPr>
          <a:xfrm>
            <a:off x="903902" y="1557908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39349B-848C-B282-D761-76E910B62517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E6C7763-15E3-35BD-BE09-706945EB4CB2}"/>
              </a:ext>
            </a:extLst>
          </p:cNvPr>
          <p:cNvSpPr/>
          <p:nvPr/>
        </p:nvSpPr>
        <p:spPr>
          <a:xfrm>
            <a:off x="375176" y="2123268"/>
            <a:ext cx="4091394" cy="702394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DD60B58-EEF0-C60D-ED71-3B3EAEF84465}"/>
              </a:ext>
            </a:extLst>
          </p:cNvPr>
          <p:cNvGrpSpPr/>
          <p:nvPr/>
        </p:nvGrpSpPr>
        <p:grpSpPr>
          <a:xfrm>
            <a:off x="493365" y="2127547"/>
            <a:ext cx="3284785" cy="505468"/>
            <a:chOff x="2284765" y="1776479"/>
            <a:chExt cx="3284785" cy="505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C5328A-E5BC-665B-53CA-60832EDFC3EF}"/>
                    </a:ext>
                  </a:extLst>
                </p:cNvPr>
                <p:cNvSpPr txBox="1"/>
                <p:nvPr/>
              </p:nvSpPr>
              <p:spPr>
                <a:xfrm>
                  <a:off x="2284765" y="1961276"/>
                  <a:ext cx="284338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oMath>
                    </m:oMathPara>
                  </a14:m>
                  <a:endParaRPr kumimoji="1" lang="ko-Kore-KR" altLang="en-US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C5328A-E5BC-665B-53CA-60832EDFC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765" y="1961276"/>
                  <a:ext cx="284338" cy="178476"/>
                </a:xfrm>
                <a:prstGeom prst="rect">
                  <a:avLst/>
                </a:prstGeom>
                <a:blipFill>
                  <a:blip r:embed="rId3"/>
                  <a:stretch>
                    <a:fillRect l="-16667" r="-20833" b="-25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91A2C07-7C60-E2FF-384F-6464F49F9FF2}"/>
                    </a:ext>
                  </a:extLst>
                </p:cNvPr>
                <p:cNvSpPr txBox="1"/>
                <p:nvPr/>
              </p:nvSpPr>
              <p:spPr>
                <a:xfrm>
                  <a:off x="2777737" y="1776479"/>
                  <a:ext cx="2791813" cy="50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1" i="1" spc="-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𝑪𝑫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ko-Kore-KR" sz="1400" b="1" i="1" spc="-40">
                                <a:latin typeface="Cambria Math" panose="02040503050406030204" pitchFamily="18" charset="0"/>
                              </a:rPr>
                              <m:t>(  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𝑇𝑃𝑘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2| 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latin typeface="+mn-ea"/>
                              </a:rPr>
                              <m:t>≠ |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latin typeface="+mn-ea"/>
                              </a:rPr>
                              <m:t>| )</m:t>
                            </m:r>
                          </m:e>
                        </m:nary>
                      </m:oMath>
                    </m:oMathPara>
                  </a14:m>
                  <a:endParaRPr kumimoji="1" lang="ko-Kore-KR" altLang="en-US" sz="1400" b="1" spc="-40" dirty="0">
                    <a:solidFill>
                      <a:srgbClr val="C00000"/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91A2C07-7C60-E2FF-384F-6464F49F9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737" y="1776479"/>
                  <a:ext cx="2791813" cy="505468"/>
                </a:xfrm>
                <a:prstGeom prst="rect">
                  <a:avLst/>
                </a:prstGeom>
                <a:blipFill>
                  <a:blip r:embed="rId4"/>
                  <a:stretch>
                    <a:fillRect l="-6787" t="-131707" r="-20814" b="-23170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21C446B-C6DA-863B-5DA5-13C701944476}"/>
              </a:ext>
            </a:extLst>
          </p:cNvPr>
          <p:cNvGrpSpPr/>
          <p:nvPr/>
        </p:nvGrpSpPr>
        <p:grpSpPr>
          <a:xfrm>
            <a:off x="895710" y="3470954"/>
            <a:ext cx="3914868" cy="915027"/>
            <a:chOff x="2687110" y="3075793"/>
            <a:chExt cx="3914868" cy="9150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B617CD-046B-94C7-031F-67A2633D7E05}"/>
                    </a:ext>
                  </a:extLst>
                </p:cNvPr>
                <p:cNvSpPr txBox="1"/>
                <p:nvPr/>
              </p:nvSpPr>
              <p:spPr>
                <a:xfrm>
                  <a:off x="2687110" y="3496171"/>
                  <a:ext cx="6828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𝑎𝑡h</m:t>
                        </m:r>
                        <m:r>
                          <a:rPr kumimoji="1" lang="en-US" altLang="ko-Kore-KR" sz="1400" b="0" i="1" spc="-40" baseline="30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0B617CD-046B-94C7-031F-67A2633D7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110" y="3496171"/>
                  <a:ext cx="68281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5455" r="-1818" b="-27778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356A-5C3A-4F27-BF4C-97792A1EC8FB}"/>
                    </a:ext>
                  </a:extLst>
                </p:cNvPr>
                <p:cNvSpPr txBox="1"/>
                <p:nvPr/>
              </p:nvSpPr>
              <p:spPr>
                <a:xfrm>
                  <a:off x="3633383" y="3075793"/>
                  <a:ext cx="2048830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ko-Kore-KR" sz="1400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kumimoji="1" lang="en-US" altLang="ko-Kore-KR" sz="1400" i="1" spc="-40" baseline="30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i="1" spc="-40" baseline="30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_1</m:t>
                            </m:r>
                            <m:r>
                              <a:rPr kumimoji="1" lang="en-US" altLang="ko-Kore-KR" sz="1400" i="1" spc="-40" baseline="-2500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fName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∗ (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𝑦𝑡𝑞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49C356A-5C3A-4F27-BF4C-97792A1EC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83" y="3075793"/>
                  <a:ext cx="2048830" cy="629468"/>
                </a:xfrm>
                <a:prstGeom prst="rect">
                  <a:avLst/>
                </a:prstGeom>
                <a:blipFill>
                  <a:blip r:embed="rId6"/>
                  <a:stretch>
                    <a:fillRect l="-2454" t="-109804" r="-2454" b="-164706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9E4829-45A4-EE82-9021-B89ACD14B167}"/>
                    </a:ext>
                  </a:extLst>
                </p:cNvPr>
                <p:cNvSpPr txBox="1"/>
                <p:nvPr/>
              </p:nvSpPr>
              <p:spPr>
                <a:xfrm>
                  <a:off x="4427094" y="3749711"/>
                  <a:ext cx="3375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9E4829-45A4-EE82-9021-B89ACD14B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094" y="3749711"/>
                  <a:ext cx="3375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0714" r="-3571" b="-2222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551450-49AB-C80B-E8D9-7CB2519D6860}"/>
                    </a:ext>
                  </a:extLst>
                </p:cNvPr>
                <p:cNvSpPr txBox="1"/>
                <p:nvPr/>
              </p:nvSpPr>
              <p:spPr>
                <a:xfrm>
                  <a:off x="5661270" y="3683043"/>
                  <a:ext cx="9407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kumimoji="1" lang="ko-Kore-KR" alt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5551450-49AB-C80B-E8D9-7CB2519D6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0" y="3683043"/>
                  <a:ext cx="940707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795A3B-11AB-62A8-803F-E4B0E7E167F4}"/>
                    </a:ext>
                  </a:extLst>
                </p:cNvPr>
                <p:cNvSpPr txBox="1"/>
                <p:nvPr/>
              </p:nvSpPr>
              <p:spPr>
                <a:xfrm>
                  <a:off x="5661271" y="3219187"/>
                  <a:ext cx="9407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&gt;1)</m:t>
                        </m:r>
                      </m:oMath>
                    </m:oMathPara>
                  </a14:m>
                  <a:endParaRPr kumimoji="1" lang="ko-Kore-KR" altLang="en-US" sz="1400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C795A3B-11AB-62A8-803F-E4B0E7E16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1" y="3219187"/>
                  <a:ext cx="940707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왼쪽 중괄호[L] 55">
              <a:extLst>
                <a:ext uri="{FF2B5EF4-FFF2-40B4-BE49-F238E27FC236}">
                  <a16:creationId xmlns:a16="http://schemas.microsoft.com/office/drawing/2014/main" id="{2AB25BB1-1C63-2887-C397-3499CB2E6BAD}"/>
                </a:ext>
              </a:extLst>
            </p:cNvPr>
            <p:cNvSpPr/>
            <p:nvPr/>
          </p:nvSpPr>
          <p:spPr>
            <a:xfrm>
              <a:off x="3399810" y="3392038"/>
              <a:ext cx="143210" cy="416126"/>
            </a:xfrm>
            <a:prstGeom prst="leftBrace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AB01F-02C7-D0E8-565C-AC09AA883981}"/>
                  </a:ext>
                </a:extLst>
              </p:cNvPr>
              <p:cNvSpPr txBox="1"/>
              <p:nvPr/>
            </p:nvSpPr>
            <p:spPr>
              <a:xfrm>
                <a:off x="355589" y="3099204"/>
                <a:ext cx="5198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CAB01F-02C7-D0E8-565C-AC09AA883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9" y="3099204"/>
                <a:ext cx="519822" cy="215444"/>
              </a:xfrm>
              <a:prstGeom prst="rect">
                <a:avLst/>
              </a:prstGeom>
              <a:blipFill>
                <a:blip r:embed="rId10"/>
                <a:stretch>
                  <a:fillRect l="-6977" r="-4651" b="-105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66ABF5-76DC-B65F-C37C-38EFF2BD5055}"/>
                  </a:ext>
                </a:extLst>
              </p:cNvPr>
              <p:cNvSpPr txBox="1"/>
              <p:nvPr/>
            </p:nvSpPr>
            <p:spPr>
              <a:xfrm>
                <a:off x="450598" y="4577336"/>
                <a:ext cx="2896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400" spc="-40" dirty="0">
                  <a:solidFill>
                    <a:schemeClr val="bg2">
                      <a:lumMod val="90000"/>
                    </a:schemeClr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266ABF5-76DC-B65F-C37C-38EFF2BD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8" y="4577336"/>
                <a:ext cx="289631" cy="215444"/>
              </a:xfrm>
              <a:prstGeom prst="rect">
                <a:avLst/>
              </a:prstGeom>
              <a:blipFill>
                <a:blip r:embed="rId11"/>
                <a:stretch>
                  <a:fillRect l="-8333" b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그룹 76">
            <a:extLst>
              <a:ext uri="{FF2B5EF4-FFF2-40B4-BE49-F238E27FC236}">
                <a16:creationId xmlns:a16="http://schemas.microsoft.com/office/drawing/2014/main" id="{1D72B91C-6F0E-FA09-DB41-3DC3E0C7CC62}"/>
              </a:ext>
            </a:extLst>
          </p:cNvPr>
          <p:cNvGrpSpPr/>
          <p:nvPr/>
        </p:nvGrpSpPr>
        <p:grpSpPr>
          <a:xfrm>
            <a:off x="969614" y="5171720"/>
            <a:ext cx="2194389" cy="307777"/>
            <a:chOff x="2761014" y="4776559"/>
            <a:chExt cx="2194389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510467-2A86-1B53-C9B0-C8331549C2BA}"/>
                    </a:ext>
                  </a:extLst>
                </p:cNvPr>
                <p:cNvSpPr txBox="1"/>
                <p:nvPr/>
              </p:nvSpPr>
              <p:spPr>
                <a:xfrm>
                  <a:off x="2761014" y="4812951"/>
                  <a:ext cx="7613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ore-KR" sz="1400" b="0" i="1" spc="-40" baseline="30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kumimoji="1" lang="en-US" altLang="ko-Kore-KR" sz="1400" b="0" i="0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ko-Kore-KR" altLang="en-US" sz="1400">
                            <a:solidFill>
                              <a:schemeClr val="bg2">
                                <a:lumMod val="90000"/>
                              </a:schemeClr>
                            </a:solidFill>
                          </a:rPr>
                          <m:t>∈</m:t>
                        </m:r>
                        <m:r>
                          <a:rPr lang="en-US" altLang="ko-Kore-KR" sz="1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400" b="0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1}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510467-2A86-1B53-C9B0-C8331549C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014" y="4812951"/>
                  <a:ext cx="761362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557" r="-8197" b="-36842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3D3B142-1A21-AB0F-1D18-4AFC1DB6B6AB}"/>
                </a:ext>
              </a:extLst>
            </p:cNvPr>
            <p:cNvSpPr txBox="1"/>
            <p:nvPr/>
          </p:nvSpPr>
          <p:spPr>
            <a:xfrm>
              <a:off x="3750521" y="4776559"/>
              <a:ext cx="1204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∀t ∈ T, q ∈ N 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8EF59C6-EEE9-39B0-81A7-03099173FB13}"/>
              </a:ext>
            </a:extLst>
          </p:cNvPr>
          <p:cNvGrpSpPr/>
          <p:nvPr/>
        </p:nvGrpSpPr>
        <p:grpSpPr>
          <a:xfrm>
            <a:off x="968425" y="4461232"/>
            <a:ext cx="1697390" cy="629468"/>
            <a:chOff x="2759825" y="4066071"/>
            <a:chExt cx="1697390" cy="6294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407E-2860-2CE2-F7D0-76505EFC08B6}"/>
                    </a:ext>
                  </a:extLst>
                </p:cNvPr>
                <p:cNvSpPr txBox="1"/>
                <p:nvPr/>
              </p:nvSpPr>
              <p:spPr>
                <a:xfrm>
                  <a:off x="2759825" y="4066071"/>
                  <a:ext cx="874407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ore-KR" sz="1400" b="0" i="1" spc="-40" baseline="30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407E-2860-2CE2-F7D0-76505EFC0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25" y="4066071"/>
                  <a:ext cx="874407" cy="629468"/>
                </a:xfrm>
                <a:prstGeom prst="rect">
                  <a:avLst/>
                </a:prstGeom>
                <a:blipFill>
                  <a:blip r:embed="rId13"/>
                  <a:stretch>
                    <a:fillRect l="-72464" t="-110000" r="-4348" b="-17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08F35B-BE5D-BA62-24FD-EB634A62609A}"/>
                </a:ext>
              </a:extLst>
            </p:cNvPr>
            <p:cNvSpPr txBox="1"/>
            <p:nvPr/>
          </p:nvSpPr>
          <p:spPr>
            <a:xfrm>
              <a:off x="3705086" y="4228954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 t ∈ N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462FD3E-2FA8-EDE0-3B0A-470FB0426A28}"/>
              </a:ext>
            </a:extLst>
          </p:cNvPr>
          <p:cNvGrpSpPr/>
          <p:nvPr/>
        </p:nvGrpSpPr>
        <p:grpSpPr>
          <a:xfrm>
            <a:off x="958480" y="2862756"/>
            <a:ext cx="2641923" cy="605807"/>
            <a:chOff x="2749880" y="2467595"/>
            <a:chExt cx="2641923" cy="6058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46336BD-8521-B3AA-A560-498B77D681F7}"/>
                    </a:ext>
                  </a:extLst>
                </p:cNvPr>
                <p:cNvSpPr txBox="1"/>
                <p:nvPr/>
              </p:nvSpPr>
              <p:spPr>
                <a:xfrm>
                  <a:off x="2749880" y="2690364"/>
                  <a:ext cx="56919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ko-Kore-KR" sz="1400" b="0" i="1" spc="-40" baseline="-2500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46336BD-8521-B3AA-A560-498B77D68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880" y="2690364"/>
                  <a:ext cx="569195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6522" r="-10870" b="-4444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1B3E92C-DA6D-3E37-B50B-7BFBA4E08AAE}"/>
                    </a:ext>
                  </a:extLst>
                </p:cNvPr>
                <p:cNvSpPr txBox="1"/>
                <p:nvPr/>
              </p:nvSpPr>
              <p:spPr>
                <a:xfrm>
                  <a:off x="3177781" y="2467595"/>
                  <a:ext cx="1537491" cy="6058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ore-KR" sz="1400" b="0" i="0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kumimoji="1" lang="en-US" altLang="ko-Kore-KR" sz="1400" b="0" i="1" spc="-40" baseline="30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baseline="-2500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400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1B3E92C-DA6D-3E37-B50B-7BFBA4E0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781" y="2467595"/>
                  <a:ext cx="1537491" cy="605807"/>
                </a:xfrm>
                <a:prstGeom prst="rect">
                  <a:avLst/>
                </a:prstGeom>
                <a:blipFill>
                  <a:blip r:embed="rId15"/>
                  <a:stretch>
                    <a:fillRect l="-10569" t="-112245" b="-17551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4616E5-4DC5-1D10-4A45-88B91973AEC8}"/>
                </a:ext>
              </a:extLst>
            </p:cNvPr>
            <p:cNvSpPr txBox="1"/>
            <p:nvPr/>
          </p:nvSpPr>
          <p:spPr>
            <a:xfrm>
              <a:off x="4679749" y="263939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solidFill>
                    <a:schemeClr val="bg2">
                      <a:lumMod val="9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∀ k ∈ l </a:t>
              </a:r>
              <a:endParaRPr kumimoji="1" lang="ko-Kore-KR" altLang="en-US" sz="1400" dirty="0">
                <a:solidFill>
                  <a:schemeClr val="bg2">
                    <a:lumMod val="90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EC2D3640-F5D2-FE6D-12FA-34E8637349E5}"/>
              </a:ext>
            </a:extLst>
          </p:cNvPr>
          <p:cNvGrpSpPr/>
          <p:nvPr/>
        </p:nvGrpSpPr>
        <p:grpSpPr>
          <a:xfrm>
            <a:off x="5236493" y="2582965"/>
            <a:ext cx="1699141" cy="1994371"/>
            <a:chOff x="5265755" y="2272910"/>
            <a:chExt cx="1699141" cy="1994371"/>
          </a:xfrm>
        </p:grpSpPr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82A3A52E-A763-E4EB-4356-5D2CAF74FDC1}"/>
                </a:ext>
              </a:extLst>
            </p:cNvPr>
            <p:cNvSpPr/>
            <p:nvPr/>
          </p:nvSpPr>
          <p:spPr>
            <a:xfrm>
              <a:off x="5265755" y="2272910"/>
              <a:ext cx="1699141" cy="199437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74F1477-F034-CC90-7D35-A135F6049600}"/>
                </a:ext>
              </a:extLst>
            </p:cNvPr>
            <p:cNvCxnSpPr>
              <a:cxnSpLocks/>
              <a:stCxn id="278" idx="2"/>
              <a:endCxn id="287" idx="0"/>
            </p:cNvCxnSpPr>
            <p:nvPr/>
          </p:nvCxnSpPr>
          <p:spPr>
            <a:xfrm flipH="1">
              <a:off x="5583524" y="2566002"/>
              <a:ext cx="433070" cy="10610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6D132C3A-0329-198E-70EA-96AFAB71862F}"/>
                </a:ext>
              </a:extLst>
            </p:cNvPr>
            <p:cNvCxnSpPr>
              <a:cxnSpLocks/>
              <a:stCxn id="287" idx="2"/>
              <a:endCxn id="290" idx="0"/>
            </p:cNvCxnSpPr>
            <p:nvPr/>
          </p:nvCxnSpPr>
          <p:spPr>
            <a:xfrm>
              <a:off x="5583524" y="2903104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B4E4B6D1-3FC2-DE18-6367-8468C6A1853B}"/>
                </a:ext>
              </a:extLst>
            </p:cNvPr>
            <p:cNvCxnSpPr>
              <a:cxnSpLocks/>
              <a:stCxn id="278" idx="2"/>
              <a:endCxn id="281" idx="0"/>
            </p:cNvCxnSpPr>
            <p:nvPr/>
          </p:nvCxnSpPr>
          <p:spPr>
            <a:xfrm>
              <a:off x="6016594" y="2566002"/>
              <a:ext cx="425780" cy="10610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F6D3E3E-F122-66A7-BAAD-1B43A0FE15D8}"/>
                </a:ext>
              </a:extLst>
            </p:cNvPr>
            <p:cNvSpPr txBox="1"/>
            <p:nvPr/>
          </p:nvSpPr>
          <p:spPr>
            <a:xfrm rot="5400000">
              <a:off x="5564755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3A6AE229-CB67-F58A-0C03-A72850165265}"/>
                </a:ext>
              </a:extLst>
            </p:cNvPr>
            <p:cNvSpPr txBox="1"/>
            <p:nvPr/>
          </p:nvSpPr>
          <p:spPr>
            <a:xfrm rot="5400000">
              <a:off x="6183725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1C0B3C2-D2C2-4AF9-6340-57174390F9F2}"/>
                </a:ext>
              </a:extLst>
            </p:cNvPr>
            <p:cNvSpPr txBox="1"/>
            <p:nvPr/>
          </p:nvSpPr>
          <p:spPr>
            <a:xfrm rot="5400000">
              <a:off x="6775330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9BA433D-AED4-9401-1BAB-F88E695680F8}"/>
                </a:ext>
              </a:extLst>
            </p:cNvPr>
            <p:cNvSpPr txBox="1"/>
            <p:nvPr/>
          </p:nvSpPr>
          <p:spPr>
            <a:xfrm>
              <a:off x="5460142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(1)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7867ECB-DE77-7396-814A-8A88908DF676}"/>
                </a:ext>
              </a:extLst>
            </p:cNvPr>
            <p:cNvSpPr txBox="1"/>
            <p:nvPr/>
          </p:nvSpPr>
          <p:spPr>
            <a:xfrm>
              <a:off x="6057713" y="3979027"/>
              <a:ext cx="2227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200" spc="-40" dirty="0">
                  <a:latin typeface="+mn-ea"/>
                </a:rPr>
                <a:t>(2)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C013BB6-EB3C-2006-3591-AFC773126653}"/>
                </a:ext>
              </a:extLst>
            </p:cNvPr>
            <p:cNvSpPr txBox="1"/>
            <p:nvPr/>
          </p:nvSpPr>
          <p:spPr>
            <a:xfrm>
              <a:off x="6677208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(3)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560631A0-6A14-C25B-F371-B8CDE8CB36F2}"/>
                </a:ext>
              </a:extLst>
            </p:cNvPr>
            <p:cNvGrpSpPr/>
            <p:nvPr/>
          </p:nvGrpSpPr>
          <p:grpSpPr>
            <a:xfrm>
              <a:off x="5858095" y="2335004"/>
              <a:ext cx="316997" cy="230998"/>
              <a:chOff x="2835784" y="4634428"/>
              <a:chExt cx="524781" cy="382412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104DB0F3-E2B4-54AC-69A7-E7C5489CE61D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2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56BEA120-2C9A-5BB2-5355-7978DB37D97E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7844A150-BCA1-C9CD-40C8-19ED509BCEC6}"/>
                </a:ext>
              </a:extLst>
            </p:cNvPr>
            <p:cNvGrpSpPr/>
            <p:nvPr/>
          </p:nvGrpSpPr>
          <p:grpSpPr>
            <a:xfrm>
              <a:off x="6283875" y="2672106"/>
              <a:ext cx="316997" cy="230998"/>
              <a:chOff x="2835784" y="4634428"/>
              <a:chExt cx="524781" cy="382412"/>
            </a:xfrm>
          </p:grpSpPr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4E4143B-FCA8-EB0A-2982-61961972C620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32B712D9-A1DC-F2CE-38C2-DE5A1BCA3EC5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43A33B15-DF72-DA9F-C925-2A42B1EB3BDE}"/>
                </a:ext>
              </a:extLst>
            </p:cNvPr>
            <p:cNvGrpSpPr/>
            <p:nvPr/>
          </p:nvGrpSpPr>
          <p:grpSpPr>
            <a:xfrm>
              <a:off x="6291165" y="3065892"/>
              <a:ext cx="316997" cy="230998"/>
              <a:chOff x="2835784" y="4634428"/>
              <a:chExt cx="524781" cy="382412"/>
            </a:xfrm>
          </p:grpSpPr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16B7A09-6A93-0693-4AA8-D577D8131229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39B21195-F317-79AE-EF84-69150FC40790}"/>
                  </a:ext>
                </a:extLst>
              </p:cNvPr>
              <p:cNvSpPr txBox="1"/>
              <p:nvPr/>
            </p:nvSpPr>
            <p:spPr>
              <a:xfrm>
                <a:off x="2904597" y="4656542"/>
                <a:ext cx="423218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>
                    <a:latin typeface="+mn-ea"/>
                  </a:rPr>
                  <a:t>DP</a:t>
                </a:r>
                <a:r>
                  <a:rPr kumimoji="1" lang="en-US" altLang="ko-KR" sz="1200" b="1" spc="-40" baseline="-25000" dirty="0">
                    <a:latin typeface="+mn-ea"/>
                  </a:rPr>
                  <a:t>1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E17F2482-5F0C-851F-175B-2E5CEE170C4C}"/>
                </a:ext>
              </a:extLst>
            </p:cNvPr>
            <p:cNvGrpSpPr/>
            <p:nvPr/>
          </p:nvGrpSpPr>
          <p:grpSpPr>
            <a:xfrm>
              <a:off x="5425025" y="2672106"/>
              <a:ext cx="316997" cy="230998"/>
              <a:chOff x="2835784" y="4634428"/>
              <a:chExt cx="524781" cy="382412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3BCE446D-DF94-7F69-D2AC-A5B21E4AA4A0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7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2C96629C-EB5A-41F0-2DFE-0955D90EE8C9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9E489CF0-702F-AC4A-19C5-3DEAC4E0DBD2}"/>
                </a:ext>
              </a:extLst>
            </p:cNvPr>
            <p:cNvGrpSpPr/>
            <p:nvPr/>
          </p:nvGrpSpPr>
          <p:grpSpPr>
            <a:xfrm>
              <a:off x="5425025" y="3055363"/>
              <a:ext cx="316997" cy="230998"/>
              <a:chOff x="2835784" y="4634428"/>
              <a:chExt cx="524781" cy="382412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7F75738-299D-32F8-2E27-A1A57210D485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6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8BDF0D6E-F7FB-EB5E-EE37-0741C7A0DE01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9D78C5BA-59A6-1F09-C35B-2AE307D21CCD}"/>
                </a:ext>
              </a:extLst>
            </p:cNvPr>
            <p:cNvGrpSpPr/>
            <p:nvPr/>
          </p:nvGrpSpPr>
          <p:grpSpPr>
            <a:xfrm>
              <a:off x="5425025" y="3438620"/>
              <a:ext cx="316997" cy="230998"/>
              <a:chOff x="2835784" y="4634428"/>
              <a:chExt cx="524781" cy="382412"/>
            </a:xfrm>
          </p:grpSpPr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D6FAB568-4D6F-EC1A-178C-B532A8BA7807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B4BAA522-4545-C681-9657-47D03B8B96C4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3ADA83BA-CA39-493E-5AB5-B83A25A95E1F}"/>
                </a:ext>
              </a:extLst>
            </p:cNvPr>
            <p:cNvCxnSpPr>
              <a:cxnSpLocks/>
              <a:stCxn id="290" idx="2"/>
              <a:endCxn id="293" idx="0"/>
            </p:cNvCxnSpPr>
            <p:nvPr/>
          </p:nvCxnSpPr>
          <p:spPr>
            <a:xfrm>
              <a:off x="5583524" y="3286361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B09BEB55-0EC2-EB61-673C-4C70E0DCA4AF}"/>
                </a:ext>
              </a:extLst>
            </p:cNvPr>
            <p:cNvGrpSpPr/>
            <p:nvPr/>
          </p:nvGrpSpPr>
          <p:grpSpPr>
            <a:xfrm>
              <a:off x="6009225" y="3438620"/>
              <a:ext cx="316997" cy="230998"/>
              <a:chOff x="2835784" y="4634428"/>
              <a:chExt cx="524781" cy="382412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DB0A294-4790-2354-891F-4B35C6D2B588}"/>
                  </a:ext>
                </a:extLst>
              </p:cNvPr>
              <p:cNvSpPr txBox="1"/>
              <p:nvPr/>
            </p:nvSpPr>
            <p:spPr>
              <a:xfrm>
                <a:off x="2912558" y="4656542"/>
                <a:ext cx="407295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4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955938DC-59A6-804C-FA93-59D9FCED8133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C4139E29-9D56-DC5F-1709-464BC77945DE}"/>
                </a:ext>
              </a:extLst>
            </p:cNvPr>
            <p:cNvGrpSpPr/>
            <p:nvPr/>
          </p:nvGrpSpPr>
          <p:grpSpPr>
            <a:xfrm>
              <a:off x="6573105" y="3438620"/>
              <a:ext cx="316997" cy="230998"/>
              <a:chOff x="2835784" y="4634428"/>
              <a:chExt cx="524781" cy="382412"/>
            </a:xfrm>
          </p:grpSpPr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56C2239-25B6-FD52-0652-BE48630DC026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1921EE2B-68CD-9490-C522-96AC3F3222C6}"/>
                  </a:ext>
                </a:extLst>
              </p:cNvPr>
              <p:cNvSpPr txBox="1"/>
              <p:nvPr/>
            </p:nvSpPr>
            <p:spPr>
              <a:xfrm>
                <a:off x="2900617" y="4656542"/>
                <a:ext cx="431179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 err="1">
                    <a:latin typeface="+mn-ea"/>
                  </a:rPr>
                  <a:t>DP</a:t>
                </a:r>
                <a:r>
                  <a:rPr kumimoji="1" lang="en-US" altLang="ko-KR" sz="1200" b="1" spc="-40" baseline="-25000" dirty="0" err="1">
                    <a:latin typeface="+mn-ea"/>
                  </a:rPr>
                  <a:t>p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A6431644-90EB-671D-9037-E2AEF26530EF}"/>
                </a:ext>
              </a:extLst>
            </p:cNvPr>
            <p:cNvCxnSpPr>
              <a:cxnSpLocks/>
            </p:cNvCxnSpPr>
            <p:nvPr/>
          </p:nvCxnSpPr>
          <p:spPr>
            <a:xfrm>
              <a:off x="6462364" y="2903104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7958A3A8-3E0A-2AFF-C856-4CAA49FFCA12}"/>
                </a:ext>
              </a:extLst>
            </p:cNvPr>
            <p:cNvCxnSpPr>
              <a:cxnSpLocks/>
              <a:stCxn id="283" idx="2"/>
              <a:endCxn id="297" idx="0"/>
            </p:cNvCxnSpPr>
            <p:nvPr/>
          </p:nvCxnSpPr>
          <p:spPr>
            <a:xfrm flipH="1">
              <a:off x="6167724" y="3296890"/>
              <a:ext cx="281940" cy="14173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5CCB7D2E-021A-BFFA-DE74-173C358D4BFB}"/>
                </a:ext>
              </a:extLst>
            </p:cNvPr>
            <p:cNvCxnSpPr>
              <a:cxnSpLocks/>
              <a:stCxn id="283" idx="2"/>
              <a:endCxn id="299" idx="0"/>
            </p:cNvCxnSpPr>
            <p:nvPr/>
          </p:nvCxnSpPr>
          <p:spPr>
            <a:xfrm>
              <a:off x="6449664" y="3296890"/>
              <a:ext cx="281940" cy="141730"/>
            </a:xfrm>
            <a:prstGeom prst="straightConnector1">
              <a:avLst/>
            </a:prstGeom>
            <a:ln w="6350">
              <a:prstDash val="dash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B089BE11-CA4A-0935-DAE5-CC8DFADC1D15}"/>
              </a:ext>
            </a:extLst>
          </p:cNvPr>
          <p:cNvGrpSpPr/>
          <p:nvPr/>
        </p:nvGrpSpPr>
        <p:grpSpPr>
          <a:xfrm>
            <a:off x="7156072" y="2582965"/>
            <a:ext cx="1699141" cy="1994371"/>
            <a:chOff x="7123395" y="2272910"/>
            <a:chExt cx="1699141" cy="1994371"/>
          </a:xfrm>
        </p:grpSpPr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D2DD4D7A-C0B6-F0E1-CA9F-09471DD4DB47}"/>
                </a:ext>
              </a:extLst>
            </p:cNvPr>
            <p:cNvSpPr/>
            <p:nvPr/>
          </p:nvSpPr>
          <p:spPr>
            <a:xfrm>
              <a:off x="7123395" y="2272910"/>
              <a:ext cx="1699141" cy="199437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49655B2-4DA9-5BD6-6AC8-505C245EA29E}"/>
                </a:ext>
              </a:extLst>
            </p:cNvPr>
            <p:cNvSpPr txBox="1"/>
            <p:nvPr/>
          </p:nvSpPr>
          <p:spPr>
            <a:xfrm rot="5400000">
              <a:off x="7464516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FE8F3BFE-501A-63C8-F088-0CB437FEE427}"/>
                </a:ext>
              </a:extLst>
            </p:cNvPr>
            <p:cNvSpPr txBox="1"/>
            <p:nvPr/>
          </p:nvSpPr>
          <p:spPr>
            <a:xfrm rot="5400000">
              <a:off x="8473548" y="3655494"/>
              <a:ext cx="70616" cy="1868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A73DC35-476E-BA91-BCD6-545FBA0ACD7D}"/>
                </a:ext>
              </a:extLst>
            </p:cNvPr>
            <p:cNvSpPr txBox="1"/>
            <p:nvPr/>
          </p:nvSpPr>
          <p:spPr>
            <a:xfrm>
              <a:off x="7359903" y="3979027"/>
              <a:ext cx="20077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(1)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9F11CAF-9313-7DD8-FF9C-CEC89321928F}"/>
                </a:ext>
              </a:extLst>
            </p:cNvPr>
            <p:cNvSpPr txBox="1"/>
            <p:nvPr/>
          </p:nvSpPr>
          <p:spPr>
            <a:xfrm>
              <a:off x="8347536" y="3979027"/>
              <a:ext cx="2227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200" spc="-40" dirty="0">
                  <a:latin typeface="+mn-ea"/>
                </a:rPr>
                <a:t>(2)</a:t>
              </a:r>
              <a:endParaRPr kumimoji="1" lang="ko-Kore-KR" altLang="en-US" sz="1200" spc="-40" dirty="0">
                <a:latin typeface="+mn-ea"/>
              </a:endParaRPr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1E7D43CC-8CD2-89A3-10EF-9FDBE823E506}"/>
                </a:ext>
              </a:extLst>
            </p:cNvPr>
            <p:cNvGrpSpPr/>
            <p:nvPr/>
          </p:nvGrpSpPr>
          <p:grpSpPr>
            <a:xfrm>
              <a:off x="7812391" y="2326174"/>
              <a:ext cx="316997" cy="230998"/>
              <a:chOff x="2835784" y="4634428"/>
              <a:chExt cx="524781" cy="382412"/>
            </a:xfrm>
          </p:grpSpPr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C9A9FC38-67B9-72FF-683A-E8026113B992}"/>
                  </a:ext>
                </a:extLst>
              </p:cNvPr>
              <p:cNvSpPr txBox="1"/>
              <p:nvPr/>
            </p:nvSpPr>
            <p:spPr>
              <a:xfrm>
                <a:off x="2917654" y="4656542"/>
                <a:ext cx="397106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5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8FCC4E15-E1DB-6524-F93E-9196BDFB9DCB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56916265-B7D8-7D62-7A9C-36F5704AFE83}"/>
                </a:ext>
              </a:extLst>
            </p:cNvPr>
            <p:cNvGrpSpPr/>
            <p:nvPr/>
          </p:nvGrpSpPr>
          <p:grpSpPr>
            <a:xfrm>
              <a:off x="7812391" y="2719960"/>
              <a:ext cx="316997" cy="230998"/>
              <a:chOff x="2835784" y="4634428"/>
              <a:chExt cx="524781" cy="382412"/>
            </a:xfrm>
          </p:grpSpPr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ECC9F6C0-7F39-CA9A-843B-E7E003A8CFDF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83682CE6-1874-0678-D298-273345D5543E}"/>
                  </a:ext>
                </a:extLst>
              </p:cNvPr>
              <p:cNvSpPr txBox="1"/>
              <p:nvPr/>
            </p:nvSpPr>
            <p:spPr>
              <a:xfrm>
                <a:off x="2900617" y="4656542"/>
                <a:ext cx="431179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 err="1">
                    <a:latin typeface="+mn-ea"/>
                  </a:rPr>
                  <a:t>DP</a:t>
                </a:r>
                <a:r>
                  <a:rPr kumimoji="1" lang="en-US" altLang="ko-KR" sz="1200" b="1" spc="-40" baseline="-25000" dirty="0" err="1">
                    <a:latin typeface="+mn-ea"/>
                  </a:rPr>
                  <a:t>p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7E0B830D-0727-476D-BBDE-04A4E776AA8F}"/>
                </a:ext>
              </a:extLst>
            </p:cNvPr>
            <p:cNvGrpSpPr/>
            <p:nvPr/>
          </p:nvGrpSpPr>
          <p:grpSpPr>
            <a:xfrm>
              <a:off x="7345230" y="3076795"/>
              <a:ext cx="316997" cy="230998"/>
              <a:chOff x="2835784" y="4634428"/>
              <a:chExt cx="524781" cy="382412"/>
            </a:xfrm>
          </p:grpSpPr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11827F68-7336-227B-8F5A-DFAC562BEEEC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3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981D4BC-A6CF-1950-65AB-9899FF54B362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7C5AD2AB-EC67-79A9-1F46-59895DC65E8E}"/>
                </a:ext>
              </a:extLst>
            </p:cNvPr>
            <p:cNvGrpSpPr/>
            <p:nvPr/>
          </p:nvGrpSpPr>
          <p:grpSpPr>
            <a:xfrm>
              <a:off x="8279552" y="3076795"/>
              <a:ext cx="316997" cy="230998"/>
              <a:chOff x="2835784" y="4634428"/>
              <a:chExt cx="524781" cy="382412"/>
            </a:xfrm>
          </p:grpSpPr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7FC8FCDC-9656-9D4F-C97D-B216378DAF56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2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9EFF1ED9-D267-4B03-DB7D-18204DD8C55F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21" name="직선 화살표 연결선 320">
              <a:extLst>
                <a:ext uri="{FF2B5EF4-FFF2-40B4-BE49-F238E27FC236}">
                  <a16:creationId xmlns:a16="http://schemas.microsoft.com/office/drawing/2014/main" id="{B41346B3-AA14-62C3-B24E-AB57EA5B92D6}"/>
                </a:ext>
              </a:extLst>
            </p:cNvPr>
            <p:cNvCxnSpPr>
              <a:cxnSpLocks/>
            </p:cNvCxnSpPr>
            <p:nvPr/>
          </p:nvCxnSpPr>
          <p:spPr>
            <a:xfrm>
              <a:off x="7979509" y="2557172"/>
              <a:ext cx="0" cy="15225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2CB68858-8CD8-4B3F-915D-9EDB80ED9A7A}"/>
                </a:ext>
              </a:extLst>
            </p:cNvPr>
            <p:cNvCxnSpPr>
              <a:cxnSpLocks/>
              <a:stCxn id="313" idx="2"/>
              <a:endCxn id="317" idx="0"/>
            </p:cNvCxnSpPr>
            <p:nvPr/>
          </p:nvCxnSpPr>
          <p:spPr>
            <a:xfrm flipH="1">
              <a:off x="7503729" y="2950958"/>
              <a:ext cx="467161" cy="12583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직선 화살표 연결선 322">
              <a:extLst>
                <a:ext uri="{FF2B5EF4-FFF2-40B4-BE49-F238E27FC236}">
                  <a16:creationId xmlns:a16="http://schemas.microsoft.com/office/drawing/2014/main" id="{05799607-73C0-BFE8-9907-745C6C242689}"/>
                </a:ext>
              </a:extLst>
            </p:cNvPr>
            <p:cNvCxnSpPr>
              <a:cxnSpLocks/>
              <a:stCxn id="313" idx="2"/>
              <a:endCxn id="320" idx="0"/>
            </p:cNvCxnSpPr>
            <p:nvPr/>
          </p:nvCxnSpPr>
          <p:spPr>
            <a:xfrm>
              <a:off x="7970890" y="2950958"/>
              <a:ext cx="467161" cy="125837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2D2B882B-4BF7-82B3-6C97-BF05E6C7C93C}"/>
                </a:ext>
              </a:extLst>
            </p:cNvPr>
            <p:cNvGrpSpPr/>
            <p:nvPr/>
          </p:nvGrpSpPr>
          <p:grpSpPr>
            <a:xfrm>
              <a:off x="7345230" y="3438677"/>
              <a:ext cx="316997" cy="230998"/>
              <a:chOff x="2835784" y="4634428"/>
              <a:chExt cx="524781" cy="382412"/>
            </a:xfrm>
          </p:grpSpPr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1D28A5B6-5A21-A7CA-E532-727AB2F985E1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solidFill>
                <a:srgbClr val="C00000">
                  <a:alpha val="73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5EE7E366-080F-708B-E9F0-8018B8FBFD7D}"/>
                  </a:ext>
                </a:extLst>
              </p:cNvPr>
              <p:cNvSpPr txBox="1"/>
              <p:nvPr/>
            </p:nvSpPr>
            <p:spPr>
              <a:xfrm>
                <a:off x="2904597" y="4656542"/>
                <a:ext cx="423218" cy="30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b="1" spc="-40" dirty="0">
                    <a:latin typeface="+mn-ea"/>
                  </a:rPr>
                  <a:t>DP</a:t>
                </a:r>
                <a:r>
                  <a:rPr kumimoji="1" lang="en-US" altLang="ko-KR" sz="1200" b="1" spc="-40" baseline="-25000" dirty="0">
                    <a:latin typeface="+mn-ea"/>
                  </a:rPr>
                  <a:t>1</a:t>
                </a:r>
                <a:endParaRPr kumimoji="1" lang="ko-Kore-KR" altLang="en-US" sz="1200" b="1" spc="-40" dirty="0">
                  <a:latin typeface="+mn-ea"/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760B5627-EB4D-21F6-7EB1-82AF81A6A239}"/>
                </a:ext>
              </a:extLst>
            </p:cNvPr>
            <p:cNvGrpSpPr/>
            <p:nvPr/>
          </p:nvGrpSpPr>
          <p:grpSpPr>
            <a:xfrm>
              <a:off x="8298756" y="3438677"/>
              <a:ext cx="316997" cy="230998"/>
              <a:chOff x="2835784" y="4634428"/>
              <a:chExt cx="524781" cy="382412"/>
            </a:xfrm>
          </p:grpSpPr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CD5C004A-5F76-A2FB-7B6B-D95FCB0AAFDF}"/>
                  </a:ext>
                </a:extLst>
              </p:cNvPr>
              <p:cNvSpPr txBox="1"/>
              <p:nvPr/>
            </p:nvSpPr>
            <p:spPr>
              <a:xfrm>
                <a:off x="2916538" y="4656542"/>
                <a:ext cx="399334" cy="3057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200" spc="-40" dirty="0">
                    <a:latin typeface="+mn-ea"/>
                  </a:rPr>
                  <a:t>DP</a:t>
                </a:r>
                <a:r>
                  <a:rPr kumimoji="1" lang="en-US" altLang="ko-KR" sz="1200" spc="-40" baseline="-25000" dirty="0">
                    <a:latin typeface="+mn-ea"/>
                  </a:rPr>
                  <a:t>4</a:t>
                </a:r>
                <a:endParaRPr kumimoji="1" lang="ko-Kore-KR" altLang="en-US" sz="1200" spc="-40" dirty="0">
                  <a:latin typeface="+mn-ea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4F545A72-79F0-A4C5-568D-D35C9EE3291E}"/>
                  </a:ext>
                </a:extLst>
              </p:cNvPr>
              <p:cNvSpPr/>
              <p:nvPr/>
            </p:nvSpPr>
            <p:spPr>
              <a:xfrm>
                <a:off x="2835784" y="4634428"/>
                <a:ext cx="524781" cy="3824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43982C61-C2EA-4D7A-0DDF-6337F6749785}"/>
                </a:ext>
              </a:extLst>
            </p:cNvPr>
            <p:cNvCxnSpPr>
              <a:cxnSpLocks/>
              <a:stCxn id="317" idx="2"/>
              <a:endCxn id="325" idx="0"/>
            </p:cNvCxnSpPr>
            <p:nvPr/>
          </p:nvCxnSpPr>
          <p:spPr>
            <a:xfrm>
              <a:off x="7503729" y="3307793"/>
              <a:ext cx="0" cy="130884"/>
            </a:xfrm>
            <a:prstGeom prst="straightConnector1">
              <a:avLst/>
            </a:prstGeom>
            <a:ln w="6350">
              <a:prstDash val="dash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4D5DBB73-3793-F006-6D98-64B16700A778}"/>
                </a:ext>
              </a:extLst>
            </p:cNvPr>
            <p:cNvCxnSpPr>
              <a:cxnSpLocks/>
            </p:cNvCxnSpPr>
            <p:nvPr/>
          </p:nvCxnSpPr>
          <p:spPr>
            <a:xfrm>
              <a:off x="8471917" y="3307793"/>
              <a:ext cx="0" cy="1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2" name="구부러진 연결선[U] 331">
            <a:extLst>
              <a:ext uri="{FF2B5EF4-FFF2-40B4-BE49-F238E27FC236}">
                <a16:creationId xmlns:a16="http://schemas.microsoft.com/office/drawing/2014/main" id="{7BF58E79-6C64-5D3D-875F-D8E57BC85052}"/>
              </a:ext>
            </a:extLst>
          </p:cNvPr>
          <p:cNvCxnSpPr>
            <a:stCxn id="283" idx="3"/>
            <a:endCxn id="325" idx="1"/>
          </p:cNvCxnSpPr>
          <p:nvPr/>
        </p:nvCxnSpPr>
        <p:spPr>
          <a:xfrm>
            <a:off x="6578900" y="3491446"/>
            <a:ext cx="799007" cy="372785"/>
          </a:xfrm>
          <a:prstGeom prst="curvedConnector3">
            <a:avLst/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구부러진 연결선[U] 332">
            <a:extLst>
              <a:ext uri="{FF2B5EF4-FFF2-40B4-BE49-F238E27FC236}">
                <a16:creationId xmlns:a16="http://schemas.microsoft.com/office/drawing/2014/main" id="{C27F4186-44FD-009C-EB50-BF4FA5A0B38B}"/>
              </a:ext>
            </a:extLst>
          </p:cNvPr>
          <p:cNvCxnSpPr>
            <a:cxnSpLocks/>
            <a:stCxn id="300" idx="3"/>
            <a:endCxn id="313" idx="1"/>
          </p:cNvCxnSpPr>
          <p:nvPr/>
        </p:nvCxnSpPr>
        <p:spPr>
          <a:xfrm flipV="1">
            <a:off x="6843462" y="3145514"/>
            <a:ext cx="1001606" cy="70885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7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EC3551E-3DEA-6D7B-58D9-C49A8AAF1AC6}"/>
              </a:ext>
            </a:extLst>
          </p:cNvPr>
          <p:cNvSpPr txBox="1"/>
          <p:nvPr/>
        </p:nvSpPr>
        <p:spPr>
          <a:xfrm>
            <a:off x="5243900" y="2120265"/>
            <a:ext cx="361733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DP</a:t>
            </a:r>
            <a:r>
              <a:rPr kumimoji="1" lang="en-US" altLang="ko-Kore-KR" sz="1600" b="1" baseline="-25000" dirty="0"/>
              <a:t>2 </a:t>
            </a:r>
            <a:r>
              <a:rPr kumimoji="1" lang="en-US" altLang="ko-Kore-KR" sz="1600" dirty="0"/>
              <a:t>and </a:t>
            </a:r>
            <a:r>
              <a:rPr kumimoji="1" lang="en-US" altLang="ko-Kore-KR" sz="1600" b="1" dirty="0"/>
              <a:t>DP</a:t>
            </a:r>
            <a:r>
              <a:rPr kumimoji="1" lang="en-US" altLang="ko-Kore-KR" sz="1600" b="1" baseline="-25000" dirty="0"/>
              <a:t>5</a:t>
            </a:r>
            <a:r>
              <a:rPr kumimoji="1" lang="en-US" altLang="ko-Kore-KR" sz="1600" dirty="0"/>
              <a:t> propagation path</a:t>
            </a:r>
            <a:endParaRPr kumimoji="1" lang="ko-Kore-KR" altLang="en-US" sz="1600" dirty="0"/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E43F3832-6F76-4DE9-B9B6-BFDFEE93351F}"/>
              </a:ext>
            </a:extLst>
          </p:cNvPr>
          <p:cNvSpPr txBox="1"/>
          <p:nvPr/>
        </p:nvSpPr>
        <p:spPr>
          <a:xfrm>
            <a:off x="299226" y="793337"/>
            <a:ext cx="557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R" sz="1600" dirty="0"/>
              <a:t>Objective) </a:t>
            </a:r>
            <a:r>
              <a:rPr kumimoji="1" lang="ko-KR" altLang="en-US" sz="1600" dirty="0"/>
              <a:t>각 </a:t>
            </a:r>
            <a:r>
              <a:rPr kumimoji="1" lang="en-US" altLang="ko-KR" sz="1600" dirty="0"/>
              <a:t>DP</a:t>
            </a:r>
            <a:r>
              <a:rPr kumimoji="1" lang="ko-KR" altLang="en-US" sz="1600" dirty="0"/>
              <a:t>들의 변경 전파 경로 상에서의 </a:t>
            </a:r>
            <a:r>
              <a:rPr kumimoji="1" lang="ko-KR" altLang="en-US" sz="1600" b="1" dirty="0"/>
              <a:t>충돌 최소화</a:t>
            </a:r>
            <a:endParaRPr kumimoji="1" lang="ko-Kore-KR" altLang="en-US" sz="1600" b="1" dirty="0"/>
          </a:p>
        </p:txBody>
      </p:sp>
      <p:cxnSp>
        <p:nvCxnSpPr>
          <p:cNvPr id="343" name="꺾인 연결선[E] 342">
            <a:extLst>
              <a:ext uri="{FF2B5EF4-FFF2-40B4-BE49-F238E27FC236}">
                <a16:creationId xmlns:a16="http://schemas.microsoft.com/office/drawing/2014/main" id="{2D63AA55-E8D7-0D70-FF16-B89E87FAD8E8}"/>
              </a:ext>
            </a:extLst>
          </p:cNvPr>
          <p:cNvCxnSpPr>
            <a:cxnSpLocks/>
            <a:stCxn id="43" idx="0"/>
            <a:endCxn id="334" idx="0"/>
          </p:cNvCxnSpPr>
          <p:nvPr/>
        </p:nvCxnSpPr>
        <p:spPr>
          <a:xfrm rot="5400000" flipH="1" flipV="1">
            <a:off x="4713765" y="-211256"/>
            <a:ext cx="7282" cy="4670325"/>
          </a:xfrm>
          <a:prstGeom prst="bentConnector3">
            <a:avLst>
              <a:gd name="adj1" fmla="val 240208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3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5BDA00A-F407-A0A5-5278-85542FFBC174}"/>
              </a:ext>
            </a:extLst>
          </p:cNvPr>
          <p:cNvSpPr txBox="1"/>
          <p:nvPr/>
        </p:nvSpPr>
        <p:spPr>
          <a:xfrm>
            <a:off x="201168" y="106527"/>
            <a:ext cx="85649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detect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2000" spc="-40" dirty="0">
                <a:latin typeface="+mn-ea"/>
              </a:rPr>
              <a:t>on each Propagated DP path (Choose path)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4681D9C-2F66-043C-B36B-C67E5333892C}"/>
              </a:ext>
            </a:extLst>
          </p:cNvPr>
          <p:cNvCxnSpPr>
            <a:cxnSpLocks/>
          </p:cNvCxnSpPr>
          <p:nvPr/>
        </p:nvCxnSpPr>
        <p:spPr>
          <a:xfrm>
            <a:off x="154676" y="54656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D7DCD1-40A7-CE50-57A9-09630637B66F}"/>
              </a:ext>
            </a:extLst>
          </p:cNvPr>
          <p:cNvGrpSpPr/>
          <p:nvPr/>
        </p:nvGrpSpPr>
        <p:grpSpPr>
          <a:xfrm>
            <a:off x="9587232" y="1440965"/>
            <a:ext cx="3716120" cy="3709945"/>
            <a:chOff x="5266642" y="446444"/>
            <a:chExt cx="3716120" cy="3709945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35F16C-23CD-DB95-D76B-B5E246E4BA89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F76C2010-2ECE-022A-3399-AA2478DA58CC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92FE441-2ED3-0EE2-E69E-E96B0148FF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9EB3819-EDC9-2837-9FE4-A2B1FFE66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0657CD5-8940-30C3-196F-697A28B80A6F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96A700-AA0E-9A29-634C-3A48519CB5B9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F49C9AA-D43A-E516-843B-5A105536C3FD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14A0F7F-F2A0-81E1-395D-C3FF98C57B0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512B5E2-ABD2-9D31-25EF-EECFC3064A72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CEF11C8-434B-82D6-818F-553AF54A7C09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E2AE979-941B-DFBE-E13B-CC7A8C99DECB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F5E4B57-63AC-DFD7-9B73-A053866D1E99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06D20E1-7682-97CD-3679-06F6261E6277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419331A-C5A7-7531-4E4A-AECD7D1BE77A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C49DFB3-B596-0D7F-3D70-2B8A7DA243DA}"/>
                </a:ext>
              </a:extLst>
            </p:cNvPr>
            <p:cNvCxnSpPr>
              <a:cxnSpLocks/>
              <a:stCxn id="38" idx="3"/>
              <a:endCxn id="39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CA07BE8-FA81-A02D-055C-5EAF94279ED7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72E355E-71F4-2FAB-DCCB-A9CA968654C9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8E08D3A-063C-04A8-371C-1FF41365A9C1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D8F2CCC-0832-94A9-955B-106B605BA0DF}"/>
                </a:ext>
              </a:extLst>
            </p:cNvPr>
            <p:cNvCxnSpPr>
              <a:cxnSpLocks/>
              <a:stCxn id="43" idx="5"/>
              <a:endCxn id="45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B6AFCD9-1237-B316-CBA5-07830E4F8269}"/>
                </a:ext>
              </a:extLst>
            </p:cNvPr>
            <p:cNvCxnSpPr>
              <a:cxnSpLocks/>
              <a:stCxn id="43" idx="3"/>
              <a:endCxn id="44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EB018D9-4AD0-CADF-F46B-5906B633FA9A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1A02470-D760-2E05-C180-E478BBA457D8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A01CDB4-7E49-4FAE-FF27-8AC752EAAEB8}"/>
                </a:ext>
              </a:extLst>
            </p:cNvPr>
            <p:cNvCxnSpPr>
              <a:cxnSpLocks/>
              <a:stCxn id="41" idx="3"/>
              <a:endCxn id="55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56E5B7B-7C9D-93E6-33F5-370696446C0A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F4703BA-0AE8-5653-96EE-2C0D822A1FA9}"/>
                </a:ext>
              </a:extLst>
            </p:cNvPr>
            <p:cNvCxnSpPr>
              <a:cxnSpLocks/>
              <a:stCxn id="42" idx="5"/>
              <a:endCxn id="53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C6CDD08-B24E-6AAD-D9F9-D69D588092DE}"/>
                </a:ext>
              </a:extLst>
            </p:cNvPr>
            <p:cNvCxnSpPr>
              <a:cxnSpLocks/>
              <a:stCxn id="42" idx="3"/>
              <a:endCxn id="52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E3EFC64-125C-41D6-C042-B16BC298E293}"/>
                </a:ext>
              </a:extLst>
            </p:cNvPr>
            <p:cNvCxnSpPr>
              <a:cxnSpLocks/>
              <a:stCxn id="39" idx="4"/>
              <a:endCxn id="43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11791C-89AE-66D1-2125-73E786ECE881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64846F-C67B-3CC4-C716-E7B714AC5CA0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6FC455-5924-EEA6-468F-B94D6C97548A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283585-06BB-387C-4E6E-EBF8B09C5D24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11467A-9907-F4AB-B18C-7D316546E415}"/>
                </a:ext>
              </a:extLst>
            </p:cNvPr>
            <p:cNvSpPr txBox="1"/>
            <p:nvPr/>
          </p:nvSpPr>
          <p:spPr>
            <a:xfrm>
              <a:off x="5349706" y="2811776"/>
              <a:ext cx="5851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/>
                <a:t>Total Path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4AC484-776D-5DA6-8259-44E3C0B979C5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4E7428-F824-3D1E-3F1C-7E5B2800E470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AC301D-09B9-A37D-9E1E-717E04D4161F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221CAC6-3896-D68A-DFAB-922A9242B120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05A9FD-568A-B5EA-1507-C9B0F7810D50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E28806-7A8C-1CC0-4174-FB010ED0BCA8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0FCA3B-B7ED-D74A-9182-76E77C5E6ADD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0246BE1-94C2-3CD5-B833-F061100340EC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6F6CA9-0C50-B79E-C7FE-C41DD165B8ED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A3D7EA2-5AFC-0B38-4FFE-6314D4A3B576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21BD39F-0368-A238-1FB0-576D8D7E6D43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D4354A-7F2A-98A9-C385-B4E9000B2E3E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5AEB38-537C-DBD9-C44A-42CD05BFC5BC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8F02136-83CA-C2BB-D8C9-2CA5AFF9F415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DB9997-82B2-DA0D-4B6F-7F3E9985650B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888B965-B7F2-82F7-4A99-591491D24501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0B7DDC-6F16-15BB-46DC-B49DB9E9AD76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8B434FD-6745-8940-55B1-F713A23243FB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860B31-0A1C-1506-196F-70E4A4D6BF66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C350860-8234-C96F-A376-156E90AAF25F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84" name="구부러진 연결선[U] 83">
              <a:extLst>
                <a:ext uri="{FF2B5EF4-FFF2-40B4-BE49-F238E27FC236}">
                  <a16:creationId xmlns:a16="http://schemas.microsoft.com/office/drawing/2014/main" id="{F715289F-7169-D014-7510-EFE2FB45D49A}"/>
                </a:ext>
              </a:extLst>
            </p:cNvPr>
            <p:cNvCxnSpPr>
              <a:cxnSpLocks/>
              <a:stCxn id="38" idx="6"/>
              <a:endCxn id="85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53B9CFD-B8EB-3067-B156-72525081329B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CE9F57E-6343-B214-6DD3-B80093F9BE01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35C4D08-29E1-6627-1E4C-7A66C858BF68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C07E832-9EE3-C701-A208-F6F0E370510B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3D5DED3-EAEC-5ACE-2B09-98BFF59AF00F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77D89F9-C5D4-3CC7-591F-855B75F8A6C4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1361AF5-A3D5-ABD7-092D-A46FE546B35E}"/>
                </a:ext>
              </a:extLst>
            </p:cNvPr>
            <p:cNvCxnSpPr>
              <a:cxnSpLocks/>
              <a:stCxn id="86" idx="3"/>
              <a:endCxn id="87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B82DF3CF-17A4-6561-4FF1-FB2616D7D251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E9D5A21-F63F-AD90-0F19-BEE94D91F326}"/>
                </a:ext>
              </a:extLst>
            </p:cNvPr>
            <p:cNvCxnSpPr>
              <a:cxnSpLocks/>
              <a:stCxn id="87" idx="3"/>
              <a:endCxn id="90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460E7681-EA1B-EAF1-6AA5-ED5569DCAD6B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2D12B12-8995-55EF-B741-BDD1C50310E6}"/>
                </a:ext>
              </a:extLst>
            </p:cNvPr>
            <p:cNvCxnSpPr>
              <a:cxnSpLocks/>
              <a:stCxn id="90" idx="3"/>
              <a:endCxn id="89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1CB33D7-0438-0177-5E60-F93AFC88A9AA}"/>
                </a:ext>
              </a:extLst>
            </p:cNvPr>
            <p:cNvSpPr txBox="1"/>
            <p:nvPr/>
          </p:nvSpPr>
          <p:spPr>
            <a:xfrm>
              <a:off x="5380105" y="3563809"/>
              <a:ext cx="63145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0070C0"/>
                  </a:solidFill>
                </a:rPr>
                <a:t>Total </a:t>
              </a:r>
              <a:r>
                <a:rPr kumimoji="1" lang="en-US" altLang="ko-Kore-KR" sz="1200" b="1" spc="-40" dirty="0" err="1">
                  <a:solidFill>
                    <a:srgbClr val="0070C0"/>
                  </a:solidFill>
                </a:rPr>
                <a:t>Path</a:t>
              </a:r>
              <a:r>
                <a:rPr kumimoji="1" lang="en-US" altLang="ko-Kore-KR" sz="1200" b="1" spc="-40" baseline="-25000" dirty="0" err="1">
                  <a:solidFill>
                    <a:srgbClr val="0070C0"/>
                  </a:solidFill>
                </a:rPr>
                <a:t>k</a:t>
              </a:r>
              <a:endParaRPr kumimoji="1" lang="ko-Kore-KR" altLang="en-US" sz="1200" spc="-40" dirty="0">
                <a:solidFill>
                  <a:srgbClr val="0070C0"/>
                </a:solidFill>
                <a:latin typeface="+mn-ea"/>
              </a:endParaRPr>
            </a:p>
          </p:txBody>
        </p:sp>
        <p:cxnSp>
          <p:nvCxnSpPr>
            <p:cNvPr id="97" name="직선 연결선 28">
              <a:extLst>
                <a:ext uri="{FF2B5EF4-FFF2-40B4-BE49-F238E27FC236}">
                  <a16:creationId xmlns:a16="http://schemas.microsoft.com/office/drawing/2014/main" id="{3DDCC171-B5D9-4B53-FD5C-866E85602AD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16694A-B1D0-0B3E-A6D0-ED699D94F07A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F0B0020-6348-8AE7-213E-34F9EDC9E172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BCE8F48-6076-4E16-E6AB-3BBC3A28899B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7516CB-B35C-B8AF-06B5-F455B6C0A79D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FD5E51-C1C0-3D90-EEC9-F79F874FC7C5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72672447-5FA2-B545-877A-5FD21062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80" y="1954603"/>
            <a:ext cx="2919306" cy="2948794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CA4890D9-3F08-9588-809B-9888D447F357}"/>
              </a:ext>
            </a:extLst>
          </p:cNvPr>
          <p:cNvSpPr txBox="1"/>
          <p:nvPr/>
        </p:nvSpPr>
        <p:spPr>
          <a:xfrm>
            <a:off x="903902" y="1674735"/>
            <a:ext cx="2874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i="1" spc="-40" dirty="0">
                <a:latin typeface="+mn-ea"/>
              </a:rPr>
              <a:t>DP path conflict calculation</a:t>
            </a:r>
            <a:endParaRPr kumimoji="1" lang="ko-Kore-KR" altLang="en-US" b="1" i="1" spc="-40" dirty="0">
              <a:latin typeface="+mn-ea"/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E33CB729-80CE-6736-5023-65A948648C37}"/>
              </a:ext>
            </a:extLst>
          </p:cNvPr>
          <p:cNvSpPr/>
          <p:nvPr/>
        </p:nvSpPr>
        <p:spPr>
          <a:xfrm>
            <a:off x="328206" y="2840626"/>
            <a:ext cx="4531427" cy="1588570"/>
          </a:xfrm>
          <a:prstGeom prst="round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D54FD1-B909-F5C0-5777-4FE2140C3CD2}"/>
              </a:ext>
            </a:extLst>
          </p:cNvPr>
          <p:cNvGrpSpPr/>
          <p:nvPr/>
        </p:nvGrpSpPr>
        <p:grpSpPr>
          <a:xfrm>
            <a:off x="493365" y="2163372"/>
            <a:ext cx="3863062" cy="610167"/>
            <a:chOff x="2284765" y="1776479"/>
            <a:chExt cx="3863062" cy="6101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71397B4-226D-8496-25BB-9698C193A472}"/>
                    </a:ext>
                  </a:extLst>
                </p:cNvPr>
                <p:cNvSpPr txBox="1"/>
                <p:nvPr/>
              </p:nvSpPr>
              <p:spPr>
                <a:xfrm>
                  <a:off x="2284765" y="1961276"/>
                  <a:ext cx="34323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oMath>
                    </m:oMathPara>
                  </a14:m>
                  <a:endParaRPr kumimoji="1" lang="ko-Kore-KR" altLang="en-US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71397B4-226D-8496-25BB-9698C193A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765" y="1961276"/>
                  <a:ext cx="34323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7143" r="-10714" b="-526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63170E-83CF-EA2D-0276-D7C6C0AEC0C6}"/>
                    </a:ext>
                  </a:extLst>
                </p:cNvPr>
                <p:cNvSpPr txBox="1"/>
                <p:nvPr/>
              </p:nvSpPr>
              <p:spPr>
                <a:xfrm>
                  <a:off x="2777737" y="1776479"/>
                  <a:ext cx="3370090" cy="610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1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𝑪𝑫</m:t>
                        </m:r>
                        <m:r>
                          <a:rPr kumimoji="1" lang="en-US" altLang="ko-Kore-KR" sz="1400" b="0" i="1" spc="-4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  <m:e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ko-Kore-KR" sz="1400" b="1" i="1" spc="-4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  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2| 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+mn-ea"/>
                              </a:rPr>
                              <m:t>≠ |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  <m:e>
                                <m:r>
                                  <a:rPr kumimoji="1" lang="en-US" altLang="ko-Kore-KR" sz="1400" i="1" spc="-4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chemeClr val="bg2">
                                        <a:lumMod val="9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kumimoji="1" lang="en-US" altLang="ko-Kore-KR" sz="1400" spc="-40" dirty="0">
                                <a:solidFill>
                                  <a:schemeClr val="bg2">
                                    <a:lumMod val="90000"/>
                                  </a:schemeClr>
                                </a:solidFill>
                                <a:latin typeface="+mn-ea"/>
                              </a:rPr>
                              <m:t>| )</m:t>
                            </m:r>
                          </m:e>
                        </m:nary>
                      </m:oMath>
                    </m:oMathPara>
                  </a14:m>
                  <a:endParaRPr kumimoji="1" lang="ko-Kore-KR" altLang="en-US" sz="1400" b="1" spc="-40" dirty="0">
                    <a:solidFill>
                      <a:schemeClr val="bg2">
                        <a:lumMod val="90000"/>
                      </a:schemeClr>
                    </a:solidFill>
                    <a:latin typeface="+mn-ea"/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763170E-83CF-EA2D-0276-D7C6C0AEC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7737" y="1776479"/>
                  <a:ext cx="3370090" cy="610167"/>
                </a:xfrm>
                <a:prstGeom prst="rect">
                  <a:avLst/>
                </a:prstGeom>
                <a:blipFill>
                  <a:blip r:embed="rId5"/>
                  <a:stretch>
                    <a:fillRect l="-4494" t="-110204" r="-1124" b="-17755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4445462-16DD-8F64-410E-B5D3D727C753}"/>
              </a:ext>
            </a:extLst>
          </p:cNvPr>
          <p:cNvGrpSpPr/>
          <p:nvPr/>
        </p:nvGrpSpPr>
        <p:grpSpPr>
          <a:xfrm>
            <a:off x="895710" y="3506779"/>
            <a:ext cx="3753451" cy="862215"/>
            <a:chOff x="2687110" y="3075793"/>
            <a:chExt cx="3753451" cy="8622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4D1D15-54B7-F930-8489-6333C577410B}"/>
                    </a:ext>
                  </a:extLst>
                </p:cNvPr>
                <p:cNvSpPr txBox="1"/>
                <p:nvPr/>
              </p:nvSpPr>
              <p:spPr>
                <a:xfrm>
                  <a:off x="2687110" y="3496171"/>
                  <a:ext cx="565650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ko-Kore-KR" sz="1400" b="0" i="1" spc="-40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B4D1D15-54B7-F930-8489-6333C5774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110" y="3496171"/>
                  <a:ext cx="565650" cy="178476"/>
                </a:xfrm>
                <a:prstGeom prst="rect">
                  <a:avLst/>
                </a:prstGeom>
                <a:blipFill>
                  <a:blip r:embed="rId6"/>
                  <a:stretch>
                    <a:fillRect l="-10870" r="-17391" b="-5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FC611FB-FF92-F6B4-DA4B-51835E875402}"/>
                    </a:ext>
                  </a:extLst>
                </p:cNvPr>
                <p:cNvSpPr txBox="1"/>
                <p:nvPr/>
              </p:nvSpPr>
              <p:spPr>
                <a:xfrm>
                  <a:off x="3633383" y="3075793"/>
                  <a:ext cx="1996187" cy="629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1" lang="en-US" altLang="ko-Kore-KR" sz="1400" i="1" spc="-40">
                                <a:latin typeface="Cambria Math" panose="02040503050406030204" pitchFamily="18" charset="0"/>
                              </a:rPr>
                              <m:t>𝑝𝑎𝑡h</m:t>
                            </m:r>
                            <m:r>
                              <a:rPr kumimoji="1" lang="en-US" altLang="ko-Kore-KR" sz="1400" i="1" spc="-40" baseline="30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i="1" spc="-40" baseline="30000">
                                <a:latin typeface="Cambria Math" panose="02040503050406030204" pitchFamily="18" charset="0"/>
                              </a:rPr>
                              <m:t>_1</m:t>
                            </m:r>
                            <m:r>
                              <a:rPr kumimoji="1" lang="en-US" altLang="ko-Kore-KR" sz="1400" i="1" spc="-40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fName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 ∗ (</m:t>
                            </m:r>
                            <m:nary>
                              <m:naryPr>
                                <m:chr m:val="∑"/>
                                <m:ctrlPr>
                                  <a:rPr kumimoji="1" lang="en" altLang="ko-Kore-KR" sz="1400" i="1" spc="-4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kumimoji="1" lang="en-US" altLang="ko-Kore-KR" sz="1400" b="0" i="1" spc="-4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kumimoji="1" lang="en-US" altLang="ko-Kore-KR" sz="1400" b="0" i="1" spc="-40" baseline="-250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kumimoji="1" lang="en-US" altLang="ko-Kore-KR" sz="1400" i="1" spc="-4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𝑦𝑡𝑞</m:t>
                                </m:r>
                                <m:r>
                                  <a:rPr kumimoji="1" lang="en-US" altLang="ko-Kore-KR" sz="1400" b="0" i="1" spc="-4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BFC611FB-FF92-F6B4-DA4B-51835E875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383" y="3075793"/>
                  <a:ext cx="1996187" cy="629468"/>
                </a:xfrm>
                <a:prstGeom prst="rect">
                  <a:avLst/>
                </a:prstGeom>
                <a:blipFill>
                  <a:blip r:embed="rId7"/>
                  <a:stretch>
                    <a:fillRect l="-2516" t="-112000" r="-2516" b="-17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2A5974D-BCCC-F359-2D28-9AC8A946250C}"/>
                    </a:ext>
                  </a:extLst>
                </p:cNvPr>
                <p:cNvSpPr txBox="1"/>
                <p:nvPr/>
              </p:nvSpPr>
              <p:spPr>
                <a:xfrm>
                  <a:off x="4427094" y="3749711"/>
                  <a:ext cx="279611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2A5974D-BCCC-F359-2D28-9AC8A9462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094" y="3749711"/>
                  <a:ext cx="279611" cy="178476"/>
                </a:xfrm>
                <a:prstGeom prst="rect">
                  <a:avLst/>
                </a:prstGeom>
                <a:blipFill>
                  <a:blip r:embed="rId8"/>
                  <a:stretch>
                    <a:fillRect l="-21739" r="-17391" b="-40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32CD74-3E12-5819-B602-59768E6A22BA}"/>
                    </a:ext>
                  </a:extLst>
                </p:cNvPr>
                <p:cNvSpPr txBox="1"/>
                <p:nvPr/>
              </p:nvSpPr>
              <p:spPr>
                <a:xfrm>
                  <a:off x="5661270" y="3683043"/>
                  <a:ext cx="779290" cy="254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32CD74-3E12-5819-B602-59768E6A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0" y="3683043"/>
                  <a:ext cx="779290" cy="254965"/>
                </a:xfrm>
                <a:prstGeom prst="rect">
                  <a:avLst/>
                </a:prstGeom>
                <a:blipFill>
                  <a:blip r:embed="rId9"/>
                  <a:stretch>
                    <a:fillRect r="-12698" b="-2857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1ED619-7849-5307-A9C6-AF75BC6C442B}"/>
                    </a:ext>
                  </a:extLst>
                </p:cNvPr>
                <p:cNvSpPr txBox="1"/>
                <p:nvPr/>
              </p:nvSpPr>
              <p:spPr>
                <a:xfrm>
                  <a:off x="5661271" y="3219187"/>
                  <a:ext cx="779290" cy="254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&gt;1)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551ED619-7849-5307-A9C6-AF75BC6C4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271" y="3219187"/>
                  <a:ext cx="779290" cy="254965"/>
                </a:xfrm>
                <a:prstGeom prst="rect">
                  <a:avLst/>
                </a:prstGeom>
                <a:blipFill>
                  <a:blip r:embed="rId10"/>
                  <a:stretch>
                    <a:fillRect r="-12698" b="-3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왼쪽 중괄호[L] 152">
              <a:extLst>
                <a:ext uri="{FF2B5EF4-FFF2-40B4-BE49-F238E27FC236}">
                  <a16:creationId xmlns:a16="http://schemas.microsoft.com/office/drawing/2014/main" id="{29326911-9FF8-F65A-18B4-804E88EA4081}"/>
                </a:ext>
              </a:extLst>
            </p:cNvPr>
            <p:cNvSpPr/>
            <p:nvPr/>
          </p:nvSpPr>
          <p:spPr>
            <a:xfrm>
              <a:off x="3399809" y="3392038"/>
              <a:ext cx="162249" cy="5214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1763477-E734-A4C5-7911-F4C4F59261E2}"/>
                  </a:ext>
                </a:extLst>
              </p:cNvPr>
              <p:cNvSpPr txBox="1"/>
              <p:nvPr/>
            </p:nvSpPr>
            <p:spPr>
              <a:xfrm>
                <a:off x="355589" y="3135029"/>
                <a:ext cx="430624" cy="178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pc="-40" smtClean="0">
                          <a:latin typeface="Cambria Math" panose="02040503050406030204" pitchFamily="18" charset="0"/>
                        </a:rPr>
                        <m:t>𝑤h𝑒𝑟𝑒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1763477-E734-A4C5-7911-F4C4F5926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9" y="3135029"/>
                <a:ext cx="430624" cy="178476"/>
              </a:xfrm>
              <a:prstGeom prst="rect">
                <a:avLst/>
              </a:prstGeom>
              <a:blipFill>
                <a:blip r:embed="rId11"/>
                <a:stretch>
                  <a:fillRect l="-14286" r="-25714" b="-2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7273A3-2E6E-5643-ACBF-1FCE271E953E}"/>
                  </a:ext>
                </a:extLst>
              </p:cNvPr>
              <p:cNvSpPr txBox="1"/>
              <p:nvPr/>
            </p:nvSpPr>
            <p:spPr>
              <a:xfrm>
                <a:off x="450598" y="4613161"/>
                <a:ext cx="239933" cy="178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ore-KR" altLang="en-US" sz="1400" spc="-40" dirty="0">
                  <a:latin typeface="+mn-ea"/>
                </a:endParaRPr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67273A3-2E6E-5643-ACBF-1FCE271E9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98" y="4613161"/>
                <a:ext cx="239933" cy="178476"/>
              </a:xfrm>
              <a:prstGeom prst="rect">
                <a:avLst/>
              </a:prstGeom>
              <a:blipFill>
                <a:blip r:embed="rId12"/>
                <a:stretch>
                  <a:fillRect l="-20000" r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400AEE3C-1754-8FC3-8648-7DE75E9F2E9A}"/>
              </a:ext>
            </a:extLst>
          </p:cNvPr>
          <p:cNvGrpSpPr/>
          <p:nvPr/>
        </p:nvGrpSpPr>
        <p:grpSpPr>
          <a:xfrm>
            <a:off x="969614" y="5207545"/>
            <a:ext cx="1987642" cy="254965"/>
            <a:chOff x="2761014" y="4776559"/>
            <a:chExt cx="1987642" cy="2549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AC828B-690C-8A2C-8A54-9BADBFA03E28}"/>
                    </a:ext>
                  </a:extLst>
                </p:cNvPr>
                <p:cNvSpPr txBox="1"/>
                <p:nvPr/>
              </p:nvSpPr>
              <p:spPr>
                <a:xfrm>
                  <a:off x="2761014" y="4812951"/>
                  <a:ext cx="630719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ore-KR" sz="1400" b="0" i="1" spc="-40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kumimoji="1" lang="en-US" altLang="ko-Kore-KR" sz="1400" b="0" i="0" spc="-40" baseline="-2500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ko-Kore-KR" altLang="en-US" sz="1400"/>
                          <m:t>∈</m:t>
                        </m:r>
                        <m:r>
                          <a:rPr lang="en-US" altLang="ko-Kore-KR" sz="1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FAC828B-690C-8A2C-8A54-9BADBFA0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014" y="4812951"/>
                  <a:ext cx="630719" cy="178476"/>
                </a:xfrm>
                <a:prstGeom prst="rect">
                  <a:avLst/>
                </a:prstGeom>
                <a:blipFill>
                  <a:blip r:embed="rId13"/>
                  <a:stretch>
                    <a:fillRect l="-9804" r="-25490" b="-62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6FADABB-7D14-1A7E-7F74-9752915C00D3}"/>
                </a:ext>
              </a:extLst>
            </p:cNvPr>
            <p:cNvSpPr txBox="1"/>
            <p:nvPr/>
          </p:nvSpPr>
          <p:spPr>
            <a:xfrm>
              <a:off x="3750521" y="4776559"/>
              <a:ext cx="998135" cy="254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∀t ∈ T, q ∈ N 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233F799-E8E7-E869-FAA8-CB095337AF4D}"/>
              </a:ext>
            </a:extLst>
          </p:cNvPr>
          <p:cNvGrpSpPr/>
          <p:nvPr/>
        </p:nvGrpSpPr>
        <p:grpSpPr>
          <a:xfrm>
            <a:off x="968425" y="4497057"/>
            <a:ext cx="1568332" cy="521457"/>
            <a:chOff x="2759825" y="4066071"/>
            <a:chExt cx="1568332" cy="521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A87E73-85D8-5130-5B1D-88C87B70C308}"/>
                    </a:ext>
                  </a:extLst>
                </p:cNvPr>
                <p:cNvSpPr txBox="1"/>
                <p:nvPr/>
              </p:nvSpPr>
              <p:spPr>
                <a:xfrm>
                  <a:off x="2759825" y="4066071"/>
                  <a:ext cx="724367" cy="5214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⁡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ko-Kore-KR" sz="1400" b="0" i="1" spc="-40" baseline="30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R" sz="1400" b="0" i="1" spc="-40" baseline="-2500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A87E73-85D8-5130-5B1D-88C87B70C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25" y="4066071"/>
                  <a:ext cx="724367" cy="521457"/>
                </a:xfrm>
                <a:prstGeom prst="rect">
                  <a:avLst/>
                </a:prstGeom>
                <a:blipFill>
                  <a:blip r:embed="rId14"/>
                  <a:stretch>
                    <a:fillRect l="-89655" t="-130952" r="-20690" b="-2214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35D5EF3-FC50-FA2A-7DA2-55A827AB456C}"/>
                </a:ext>
              </a:extLst>
            </p:cNvPr>
            <p:cNvSpPr txBox="1"/>
            <p:nvPr/>
          </p:nvSpPr>
          <p:spPr>
            <a:xfrm>
              <a:off x="3705086" y="4228954"/>
              <a:ext cx="623071" cy="254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 t ∈ N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1DF4BB9-B1F5-1E10-0F8D-6D2A81BEA2B8}"/>
              </a:ext>
            </a:extLst>
          </p:cNvPr>
          <p:cNvGrpSpPr/>
          <p:nvPr/>
        </p:nvGrpSpPr>
        <p:grpSpPr>
          <a:xfrm>
            <a:off x="958480" y="2898581"/>
            <a:ext cx="2641923" cy="501856"/>
            <a:chOff x="2749880" y="2467595"/>
            <a:chExt cx="2641923" cy="501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5869FA-7732-874D-7F1E-9C4AA63F8BAC}"/>
                    </a:ext>
                  </a:extLst>
                </p:cNvPr>
                <p:cNvSpPr txBox="1"/>
                <p:nvPr/>
              </p:nvSpPr>
              <p:spPr>
                <a:xfrm>
                  <a:off x="2749880" y="2690364"/>
                  <a:ext cx="471526" cy="178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400" i="1" spc="-4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kumimoji="1" lang="en-US" altLang="ko-Kore-KR" sz="1400" b="0" i="1" spc="-40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 = 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5869FA-7732-874D-7F1E-9C4AA63F8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9880" y="2690364"/>
                  <a:ext cx="471526" cy="178476"/>
                </a:xfrm>
                <a:prstGeom prst="rect">
                  <a:avLst/>
                </a:prstGeom>
                <a:blipFill>
                  <a:blip r:embed="rId15"/>
                  <a:stretch>
                    <a:fillRect l="-13158" r="-28947" b="-7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296EF9-D021-4E5A-6069-2E5CF55800B0}"/>
                    </a:ext>
                  </a:extLst>
                </p:cNvPr>
                <p:cNvSpPr txBox="1"/>
                <p:nvPr/>
              </p:nvSpPr>
              <p:spPr>
                <a:xfrm>
                  <a:off x="3177781" y="2467595"/>
                  <a:ext cx="1537491" cy="5018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ore-KR" sz="1400" b="0" i="0" spc="-40" smtClean="0"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kumimoji="1" lang="en-US" altLang="ko-Kore-KR" sz="1400" b="0" i="1" spc="-40" smtClean="0">
                            <a:latin typeface="Cambria Math" panose="02040503050406030204" pitchFamily="18" charset="0"/>
                          </a:rPr>
                          <m:t>⁡(</m:t>
                        </m:r>
                        <m:nary>
                          <m:naryPr>
                            <m:chr m:val="∑"/>
                            <m:ctrlPr>
                              <a:rPr kumimoji="1" lang="en" altLang="ko-Kore-KR" sz="1400" i="1" spc="-4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kumimoji="1" lang="en-US" altLang="ko-Kore-KR" sz="1400" b="0" i="1" spc="-40" smtClean="0">
                                <a:latin typeface="Cambria Math" panose="02040503050406030204" pitchFamily="18" charset="0"/>
                              </a:rPr>
                              <m:t>𝑃𝑎𝑡h</m:t>
                            </m:r>
                            <m:r>
                              <a:rPr kumimoji="1" lang="en-US" altLang="ko-Kore-KR" sz="1400" b="0" i="1" spc="-40" baseline="3000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ko-Kore-KR" sz="1400" b="0" i="1" spc="-40" baseline="-250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sz="1400" b="0" i="1" spc="-40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kumimoji="1" lang="en-US" altLang="ko-Kore-KR" sz="1400" b="0" i="1" spc="-40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sz="1400" spc="-40" dirty="0">
                    <a:latin typeface="+mn-ea"/>
                  </a:endParaRPr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296EF9-D021-4E5A-6069-2E5CF5580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781" y="2467595"/>
                  <a:ext cx="1537491" cy="501856"/>
                </a:xfrm>
                <a:prstGeom prst="rect">
                  <a:avLst/>
                </a:prstGeom>
                <a:blipFill>
                  <a:blip r:embed="rId16"/>
                  <a:stretch>
                    <a:fillRect l="-10569" t="-140000" b="-2375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A336A1B-1B49-882D-83DD-C6FE4052A079}"/>
                </a:ext>
              </a:extLst>
            </p:cNvPr>
            <p:cNvSpPr txBox="1"/>
            <p:nvPr/>
          </p:nvSpPr>
          <p:spPr>
            <a:xfrm>
              <a:off x="4679749" y="2639392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∀ k ∈ l </a:t>
              </a:r>
              <a:endParaRPr kumimoji="1" lang="ko-Kore-KR" altLang="en-US" sz="140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762821A7-5753-3525-C452-01D3F700AAD5}"/>
              </a:ext>
            </a:extLst>
          </p:cNvPr>
          <p:cNvSpPr txBox="1"/>
          <p:nvPr/>
        </p:nvSpPr>
        <p:spPr>
          <a:xfrm>
            <a:off x="235785" y="755459"/>
            <a:ext cx="885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전파 경로를 탐색하는 과정은 각 시점마다 어떤 </a:t>
            </a:r>
            <a:r>
              <a:rPr kumimoji="1" lang="en-US" altLang="ko-KR" sz="1600" dirty="0"/>
              <a:t>Path Matrix ( =</a:t>
            </a:r>
            <a:r>
              <a:rPr kumimoji="1" lang="en-US" altLang="ko-KR" sz="1600" b="1" dirty="0"/>
              <a:t>PM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을 사용하는지를 결정하는 것</a:t>
            </a:r>
            <a:endParaRPr kumimoji="1" lang="ko-Kore-KR" altLang="en-US" sz="1600" b="1" dirty="0"/>
          </a:p>
        </p:txBody>
      </p:sp>
      <p:cxnSp>
        <p:nvCxnSpPr>
          <p:cNvPr id="157" name="꺾인 연결선[E] 156">
            <a:extLst>
              <a:ext uri="{FF2B5EF4-FFF2-40B4-BE49-F238E27FC236}">
                <a16:creationId xmlns:a16="http://schemas.microsoft.com/office/drawing/2014/main" id="{0E835B97-AC95-C4A1-6D54-0D4013FF6160}"/>
              </a:ext>
            </a:extLst>
          </p:cNvPr>
          <p:cNvCxnSpPr>
            <a:cxnSpLocks/>
            <a:stCxn id="132" idx="3"/>
            <a:endCxn id="103" idx="0"/>
          </p:cNvCxnSpPr>
          <p:nvPr/>
        </p:nvCxnSpPr>
        <p:spPr>
          <a:xfrm flipV="1">
            <a:off x="4859633" y="1954603"/>
            <a:ext cx="2363800" cy="1680308"/>
          </a:xfrm>
          <a:prstGeom prst="bentConnector4">
            <a:avLst>
              <a:gd name="adj1" fmla="val 19125"/>
              <a:gd name="adj2" fmla="val 11360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그림 328">
            <a:extLst>
              <a:ext uri="{FF2B5EF4-FFF2-40B4-BE49-F238E27FC236}">
                <a16:creationId xmlns:a16="http://schemas.microsoft.com/office/drawing/2014/main" id="{4F20C4CC-3EB5-6AAC-6951-8E841CFA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3" y="1411018"/>
            <a:ext cx="1914396" cy="1563526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3AE19E72-3F80-9E25-9A58-824F1BAF66AC}"/>
              </a:ext>
            </a:extLst>
          </p:cNvPr>
          <p:cNvGrpSpPr/>
          <p:nvPr/>
        </p:nvGrpSpPr>
        <p:grpSpPr>
          <a:xfrm>
            <a:off x="3236195" y="1298899"/>
            <a:ext cx="2149544" cy="1726708"/>
            <a:chOff x="6348315" y="2867234"/>
            <a:chExt cx="2149544" cy="1726708"/>
          </a:xfrm>
        </p:grpSpPr>
        <p:pic>
          <p:nvPicPr>
            <p:cNvPr id="320" name="그림 319">
              <a:extLst>
                <a:ext uri="{FF2B5EF4-FFF2-40B4-BE49-F238E27FC236}">
                  <a16:creationId xmlns:a16="http://schemas.microsoft.com/office/drawing/2014/main" id="{A2F18CA2-8BA0-809A-294D-6C9E64360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348315" y="2867234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C53FDBA7-A08C-BD98-5C91-548061885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449714" y="2981748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1" name="그림 330">
              <a:extLst>
                <a:ext uri="{FF2B5EF4-FFF2-40B4-BE49-F238E27FC236}">
                  <a16:creationId xmlns:a16="http://schemas.microsoft.com/office/drawing/2014/main" id="{37E9429B-F399-72DF-7FC1-9B8CA4A8B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551113" y="3096262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2" name="그림 331">
              <a:extLst>
                <a:ext uri="{FF2B5EF4-FFF2-40B4-BE49-F238E27FC236}">
                  <a16:creationId xmlns:a16="http://schemas.microsoft.com/office/drawing/2014/main" id="{60D71906-D66A-6C87-A1F7-63081B21E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652512" y="3210776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33" name="그림 332">
              <a:extLst>
                <a:ext uri="{FF2B5EF4-FFF2-40B4-BE49-F238E27FC236}">
                  <a16:creationId xmlns:a16="http://schemas.microsoft.com/office/drawing/2014/main" id="{8740B4D2-B1BE-228B-C1BA-6DD0A2597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7497"/>
            <a:stretch/>
          </p:blipFill>
          <p:spPr>
            <a:xfrm>
              <a:off x="6753912" y="3325292"/>
              <a:ext cx="1743947" cy="126865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60BE8910-527F-94C6-9798-0493A976229C}"/>
              </a:ext>
            </a:extLst>
          </p:cNvPr>
          <p:cNvSpPr txBox="1"/>
          <p:nvPr/>
        </p:nvSpPr>
        <p:spPr>
          <a:xfrm>
            <a:off x="3541345" y="859495"/>
            <a:ext cx="1553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Select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each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path</a:t>
            </a:r>
            <a:endParaRPr kumimoji="1" lang="ko-Kore-KR" altLang="en-US" sz="1600" dirty="0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DA4EDBA8-8749-F9CD-F584-F09C4205A9B4}"/>
              </a:ext>
            </a:extLst>
          </p:cNvPr>
          <p:cNvSpPr txBox="1"/>
          <p:nvPr/>
        </p:nvSpPr>
        <p:spPr>
          <a:xfrm>
            <a:off x="857727" y="859496"/>
            <a:ext cx="13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Select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DP sets</a:t>
            </a:r>
            <a:endParaRPr kumimoji="1" lang="ko-Kore-KR" altLang="en-US" sz="16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572A5B-B0BF-9E23-5617-469F910B0DFD}"/>
              </a:ext>
            </a:extLst>
          </p:cNvPr>
          <p:cNvGrpSpPr/>
          <p:nvPr/>
        </p:nvGrpSpPr>
        <p:grpSpPr>
          <a:xfrm>
            <a:off x="6034335" y="1542172"/>
            <a:ext cx="2406448" cy="1660376"/>
            <a:chOff x="6152666" y="5049766"/>
            <a:chExt cx="2406448" cy="1660376"/>
          </a:xfrm>
        </p:grpSpPr>
        <p:pic>
          <p:nvPicPr>
            <p:cNvPr id="341" name="그림 340">
              <a:extLst>
                <a:ext uri="{FF2B5EF4-FFF2-40B4-BE49-F238E27FC236}">
                  <a16:creationId xmlns:a16="http://schemas.microsoft.com/office/drawing/2014/main" id="{0C48C77E-B8D7-CF45-7BE8-796556ED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2666" y="5049766"/>
              <a:ext cx="2406448" cy="1660376"/>
            </a:xfrm>
            <a:prstGeom prst="rect">
              <a:avLst/>
            </a:prstGeom>
          </p:spPr>
        </p:pic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A15FC6CE-608B-85D9-15E2-D4D7835D0E12}"/>
                </a:ext>
              </a:extLst>
            </p:cNvPr>
            <p:cNvSpPr txBox="1"/>
            <p:nvPr/>
          </p:nvSpPr>
          <p:spPr>
            <a:xfrm>
              <a:off x="7376361" y="5835868"/>
              <a:ext cx="52354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b="1" spc="-40" dirty="0">
                  <a:solidFill>
                    <a:srgbClr val="C00000"/>
                  </a:solidFill>
                  <a:latin typeface="+mn-ea"/>
                </a:rPr>
                <a:t>optimal</a:t>
              </a:r>
              <a:endParaRPr kumimoji="1" lang="ko-Kore-KR" altLang="en-US" sz="12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0A50BA0A-84D8-4057-EC9F-068592D32E59}"/>
              </a:ext>
            </a:extLst>
          </p:cNvPr>
          <p:cNvSpPr txBox="1"/>
          <p:nvPr/>
        </p:nvSpPr>
        <p:spPr>
          <a:xfrm>
            <a:off x="6504037" y="859496"/>
            <a:ext cx="160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Minimize conflict</a:t>
            </a:r>
            <a:endParaRPr kumimoji="1" lang="ko-Kore-KR" altLang="en-US" sz="160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CD2F4CA-FB0D-2D13-8297-39641E61DCCF}"/>
              </a:ext>
            </a:extLst>
          </p:cNvPr>
          <p:cNvSpPr txBox="1"/>
          <p:nvPr/>
        </p:nvSpPr>
        <p:spPr>
          <a:xfrm>
            <a:off x="154676" y="77817"/>
            <a:ext cx="68713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Conclusion) </a:t>
            </a:r>
            <a:r>
              <a:rPr kumimoji="1" lang="en-US" altLang="ko-KR" sz="2000" spc="-40" dirty="0">
                <a:latin typeface="+mn-ea"/>
              </a:rPr>
              <a:t>Find Optimal DP sets and each propagation path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C677FDD-51CB-5E71-DD18-349D0E5CADE2}"/>
              </a:ext>
            </a:extLst>
          </p:cNvPr>
          <p:cNvCxnSpPr>
            <a:cxnSpLocks/>
          </p:cNvCxnSpPr>
          <p:nvPr/>
        </p:nvCxnSpPr>
        <p:spPr>
          <a:xfrm>
            <a:off x="154676" y="53193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삼각형 54">
            <a:extLst>
              <a:ext uri="{FF2B5EF4-FFF2-40B4-BE49-F238E27FC236}">
                <a16:creationId xmlns:a16="http://schemas.microsoft.com/office/drawing/2014/main" id="{30B879B6-33F3-25D2-8D3F-DA18174D62EC}"/>
              </a:ext>
            </a:extLst>
          </p:cNvPr>
          <p:cNvSpPr/>
          <p:nvPr/>
        </p:nvSpPr>
        <p:spPr>
          <a:xfrm rot="5400000">
            <a:off x="1919726" y="2015003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" name="삼각형 56">
            <a:extLst>
              <a:ext uri="{FF2B5EF4-FFF2-40B4-BE49-F238E27FC236}">
                <a16:creationId xmlns:a16="http://schemas.microsoft.com/office/drawing/2014/main" id="{BCACAC7F-65C8-4DBF-468D-69E113536016}"/>
              </a:ext>
            </a:extLst>
          </p:cNvPr>
          <p:cNvSpPr/>
          <p:nvPr/>
        </p:nvSpPr>
        <p:spPr>
          <a:xfrm rot="5400000">
            <a:off x="4825486" y="2015004"/>
            <a:ext cx="1858286" cy="224379"/>
          </a:xfrm>
          <a:prstGeom prst="triangle">
            <a:avLst>
              <a:gd name="adj" fmla="val 502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2E438725-0EB3-6A9C-C339-2DB1608741DF}"/>
              </a:ext>
            </a:extLst>
          </p:cNvPr>
          <p:cNvCxnSpPr>
            <a:cxnSpLocks/>
          </p:cNvCxnSpPr>
          <p:nvPr/>
        </p:nvCxnSpPr>
        <p:spPr>
          <a:xfrm>
            <a:off x="154676" y="3610410"/>
            <a:ext cx="8820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B2EA055-B8D1-4AAF-FA57-907874DF3B88}"/>
              </a:ext>
            </a:extLst>
          </p:cNvPr>
          <p:cNvSpPr txBox="1"/>
          <p:nvPr/>
        </p:nvSpPr>
        <p:spPr>
          <a:xfrm>
            <a:off x="398125" y="3851321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충돌을 해결하기 위한 단계별 방법</a:t>
            </a:r>
            <a:endParaRPr kumimoji="1" lang="ko-Kore-KR" altLang="en-US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EA9479-EF31-9BD9-6F87-B9BBA89B0DE3}"/>
              </a:ext>
            </a:extLst>
          </p:cNvPr>
          <p:cNvSpPr txBox="1"/>
          <p:nvPr/>
        </p:nvSpPr>
        <p:spPr>
          <a:xfrm>
            <a:off x="857727" y="5268508"/>
            <a:ext cx="7984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Phase </a:t>
            </a:r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conflict minimization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Minimize conflict on the change propagation path for each DP</a:t>
            </a:r>
            <a:endParaRPr kumimoji="1" lang="ko-Kore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6E7C0B-102B-91CD-A645-632E1B28B6E4}"/>
              </a:ext>
            </a:extLst>
          </p:cNvPr>
          <p:cNvSpPr txBox="1"/>
          <p:nvPr/>
        </p:nvSpPr>
        <p:spPr>
          <a:xfrm>
            <a:off x="857727" y="4483995"/>
            <a:ext cx="804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Phase 1)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candidate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reduction : combination filtering that doesn’t meet the FRs simultaneously</a:t>
            </a:r>
            <a:endParaRPr kumimoji="1" lang="ko-Kore-KR" alt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E8F95C6-0E54-6F89-6721-4B6E6099D120}"/>
              </a:ext>
            </a:extLst>
          </p:cNvPr>
          <p:cNvSpPr txBox="1"/>
          <p:nvPr/>
        </p:nvSpPr>
        <p:spPr>
          <a:xfrm>
            <a:off x="4513765" y="475314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b="1" dirty="0"/>
              <a:t>+</a:t>
            </a:r>
            <a:endParaRPr kumimoji="1" lang="ko-Kore-KR" altLang="en-US" sz="32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DD2D84-F215-CD83-DFDE-85FB91AB4321}"/>
              </a:ext>
            </a:extLst>
          </p:cNvPr>
          <p:cNvSpPr txBox="1"/>
          <p:nvPr/>
        </p:nvSpPr>
        <p:spPr>
          <a:xfrm>
            <a:off x="1606426" y="6053023"/>
            <a:ext cx="6210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00000"/>
                </a:solidFill>
              </a:rPr>
              <a:t>conflict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resolution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for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handling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multi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functional</a:t>
            </a:r>
            <a:r>
              <a:rPr kumimoji="1" lang="ko-KR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requirements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016A170-C9CE-A9B5-3548-E7B77CBAFFED}"/>
              </a:ext>
            </a:extLst>
          </p:cNvPr>
          <p:cNvSpPr txBox="1"/>
          <p:nvPr/>
        </p:nvSpPr>
        <p:spPr>
          <a:xfrm>
            <a:off x="4513765" y="55376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=</a:t>
            </a:r>
            <a:endParaRPr kumimoji="1" lang="ko-Kore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4095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6E57325-5278-DA98-3C18-E9C3AEC72BC2}"/>
              </a:ext>
            </a:extLst>
          </p:cNvPr>
          <p:cNvSpPr/>
          <p:nvPr/>
        </p:nvSpPr>
        <p:spPr>
          <a:xfrm>
            <a:off x="7635359" y="4562037"/>
            <a:ext cx="508664" cy="395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986A7BE-9A6E-45CC-631C-3CF058B99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2175"/>
              </p:ext>
            </p:extLst>
          </p:nvPr>
        </p:nvGraphicFramePr>
        <p:xfrm>
          <a:off x="4800293" y="1393986"/>
          <a:ext cx="3625753" cy="14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26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293062798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85694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478357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Design parameter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75F7A14-6A68-9B12-7081-CF3D81E9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47751"/>
              </p:ext>
            </p:extLst>
          </p:nvPr>
        </p:nvGraphicFramePr>
        <p:xfrm>
          <a:off x="9438912" y="5823876"/>
          <a:ext cx="4277104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20">
                  <a:extLst>
                    <a:ext uri="{9D8B030D-6E8A-4147-A177-3AD203B41FA5}">
                      <a16:colId xmlns:a16="http://schemas.microsoft.com/office/drawing/2014/main" val="36264959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11793971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184882240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42127028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2659055486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4028544995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937386738"/>
                    </a:ext>
                  </a:extLst>
                </a:gridCol>
                <a:gridCol w="432450">
                  <a:extLst>
                    <a:ext uri="{9D8B030D-6E8A-4147-A177-3AD203B41FA5}">
                      <a16:colId xmlns:a16="http://schemas.microsoft.com/office/drawing/2014/main" val="1037073023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009754686"/>
                    </a:ext>
                  </a:extLst>
                </a:gridCol>
                <a:gridCol w="425917">
                  <a:extLst>
                    <a:ext uri="{9D8B030D-6E8A-4147-A177-3AD203B41FA5}">
                      <a16:colId xmlns:a16="http://schemas.microsoft.com/office/drawing/2014/main" val="310924842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14979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828BE0F-531A-DFCA-A882-A0A9242CA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07076"/>
              </p:ext>
            </p:extLst>
          </p:nvPr>
        </p:nvGraphicFramePr>
        <p:xfrm>
          <a:off x="9438911" y="6119340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C24A609-2E1C-EE4C-323A-059BF1E2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28621"/>
              </p:ext>
            </p:extLst>
          </p:nvPr>
        </p:nvGraphicFramePr>
        <p:xfrm>
          <a:off x="9438910" y="6562536"/>
          <a:ext cx="427710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2">
                  <a:extLst>
                    <a:ext uri="{9D8B030D-6E8A-4147-A177-3AD203B41FA5}">
                      <a16:colId xmlns:a16="http://schemas.microsoft.com/office/drawing/2014/main" val="3592733492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376575343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86581778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4035880270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3286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26322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A204F3B-359B-814A-8494-19FD7833222B}"/>
              </a:ext>
            </a:extLst>
          </p:cNvPr>
          <p:cNvSpPr txBox="1"/>
          <p:nvPr/>
        </p:nvSpPr>
        <p:spPr>
          <a:xfrm>
            <a:off x="9438909" y="7031662"/>
            <a:ext cx="451236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pc="-40" dirty="0">
                <a:latin typeface="+mn-ea"/>
              </a:rPr>
              <a:t>Feasible</a:t>
            </a:r>
            <a:endParaRPr kumimoji="1" lang="ko-KR" altLang="en-US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45FEC-73D6-7673-0F6E-300877C1F72C}"/>
              </a:ext>
            </a:extLst>
          </p:cNvPr>
          <p:cNvSpPr txBox="1"/>
          <p:nvPr/>
        </p:nvSpPr>
        <p:spPr>
          <a:xfrm>
            <a:off x="9626287" y="1582529"/>
            <a:ext cx="1951175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DP list : </a:t>
            </a:r>
            <a:r>
              <a:rPr kumimoji="1" lang="ko-KR" altLang="en-US" sz="1400" spc="-40" dirty="0">
                <a:latin typeface="+mn-ea"/>
              </a:rPr>
              <a:t>최소한의 단위</a:t>
            </a:r>
            <a:endParaRPr kumimoji="1" lang="en-US" altLang="ko-KR" sz="1400" spc="-40" dirty="0">
              <a:latin typeface="+mn-ea"/>
            </a:endParaRPr>
          </a:p>
          <a:p>
            <a:pPr algn="l"/>
            <a:endParaRPr kumimoji="1" lang="en-US" altLang="ko-Kore-KR" sz="1400" spc="-40" dirty="0">
              <a:latin typeface="+mn-ea"/>
            </a:endParaRPr>
          </a:p>
          <a:p>
            <a:pPr algn="l"/>
            <a:r>
              <a:rPr kumimoji="1" lang="ko-KR" altLang="en-US" sz="1400" spc="-40" dirty="0">
                <a:latin typeface="+mn-ea"/>
              </a:rPr>
              <a:t>즉</a:t>
            </a:r>
            <a:r>
              <a:rPr kumimoji="1" lang="en-US" altLang="ko-KR" sz="1400" spc="-40" dirty="0">
                <a:latin typeface="+mn-ea"/>
              </a:rPr>
              <a:t>,</a:t>
            </a:r>
            <a:r>
              <a:rPr kumimoji="1" lang="ko-KR" altLang="en-US" sz="1400" spc="-40" dirty="0">
                <a:latin typeface="+mn-ea"/>
              </a:rPr>
              <a:t> 모든 </a:t>
            </a:r>
            <a:r>
              <a:rPr kumimoji="1" lang="en-US" altLang="ko-KR" sz="1400" spc="-40" dirty="0">
                <a:latin typeface="+mn-ea"/>
              </a:rPr>
              <a:t>DP</a:t>
            </a:r>
            <a:r>
              <a:rPr kumimoji="1" lang="ko-KR" altLang="en-US" sz="1400" spc="-40" dirty="0">
                <a:latin typeface="+mn-ea"/>
              </a:rPr>
              <a:t>가 충족</a:t>
            </a:r>
            <a:endParaRPr kumimoji="1" lang="en-US" altLang="ko-KR" sz="1400" spc="-40" dirty="0">
              <a:latin typeface="+mn-ea"/>
            </a:endParaRPr>
          </a:p>
          <a:p>
            <a:pPr algn="l"/>
            <a:r>
              <a:rPr kumimoji="1" lang="en-US" altLang="ko-KR" sz="1400" spc="-40" dirty="0">
                <a:latin typeface="+mn-ea"/>
              </a:rPr>
              <a:t>attribute </a:t>
            </a:r>
            <a:r>
              <a:rPr kumimoji="1" lang="en-US" altLang="ko-KR" sz="1400" spc="-40" dirty="0">
                <a:latin typeface="+mn-ea"/>
                <a:sym typeface="Wingdings" pitchFamily="2" charset="2"/>
              </a:rPr>
              <a:t> FR</a:t>
            </a:r>
            <a:r>
              <a:rPr kumimoji="1" lang="ko-KR" altLang="en-US" sz="1400" spc="-40" dirty="0">
                <a:latin typeface="+mn-ea"/>
                <a:sym typeface="Wingdings" pitchFamily="2" charset="2"/>
              </a:rPr>
              <a:t>을 수용함</a:t>
            </a:r>
            <a:endParaRPr kumimoji="1" lang="ko-Kore-KR" altLang="en-US" sz="1400" spc="-40" dirty="0">
              <a:latin typeface="+mn-ea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C079EF0-6B1C-589A-719E-EE31F03A37FF}"/>
              </a:ext>
            </a:extLst>
          </p:cNvPr>
          <p:cNvGraphicFramePr>
            <a:graphicFrameLocks noGrp="1"/>
          </p:cNvGraphicFramePr>
          <p:nvPr/>
        </p:nvGraphicFramePr>
        <p:xfrm>
          <a:off x="9647425" y="2944029"/>
          <a:ext cx="1402901" cy="274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39">
                  <a:extLst>
                    <a:ext uri="{9D8B030D-6E8A-4147-A177-3AD203B41FA5}">
                      <a16:colId xmlns:a16="http://schemas.microsoft.com/office/drawing/2014/main" val="3372085380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3846586223"/>
                    </a:ext>
                  </a:extLst>
                </a:gridCol>
                <a:gridCol w="570023">
                  <a:extLst>
                    <a:ext uri="{9D8B030D-6E8A-4147-A177-3AD203B41FA5}">
                      <a16:colId xmlns:a16="http://schemas.microsoft.com/office/drawing/2014/main" val="2633096583"/>
                    </a:ext>
                  </a:extLst>
                </a:gridCol>
              </a:tblGrid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FR2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67240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847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0728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48390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690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82415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6205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213811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60287"/>
                  </a:ext>
                </a:extLst>
              </a:tr>
              <a:tr h="1684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5848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D5EAF2A-EAAA-58A1-724D-96BA28445A9C}"/>
              </a:ext>
            </a:extLst>
          </p:cNvPr>
          <p:cNvSpPr txBox="1"/>
          <p:nvPr/>
        </p:nvSpPr>
        <p:spPr>
          <a:xfrm>
            <a:off x="201168" y="79195"/>
            <a:ext cx="62343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Case study) </a:t>
            </a:r>
            <a:r>
              <a:rPr kumimoji="1" lang="en-US" altLang="ko-Kore-KR" sz="2000" spc="-40" dirty="0">
                <a:latin typeface="+mn-ea"/>
              </a:rPr>
              <a:t>detect whether existing conflict at direct level</a:t>
            </a:r>
            <a:endParaRPr kumimoji="1" lang="ko-Kore-KR" altLang="en-US" sz="2000" b="1" spc="-4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398AA-9685-6E4F-8072-2CCF786ED7A8}"/>
              </a:ext>
            </a:extLst>
          </p:cNvPr>
          <p:cNvSpPr txBox="1"/>
          <p:nvPr/>
        </p:nvSpPr>
        <p:spPr>
          <a:xfrm>
            <a:off x="293680" y="665995"/>
            <a:ext cx="279916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1) </a:t>
            </a:r>
            <a:r>
              <a:rPr kumimoji="1" lang="en-US" altLang="ko-Kore-KR" sz="1600" spc="-40" dirty="0">
                <a:latin typeface="+mn-ea"/>
              </a:rPr>
              <a:t>FR - Option relation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B31BC-ADFE-5756-B901-D5B90080C723}"/>
              </a:ext>
            </a:extLst>
          </p:cNvPr>
          <p:cNvSpPr txBox="1"/>
          <p:nvPr/>
        </p:nvSpPr>
        <p:spPr>
          <a:xfrm>
            <a:off x="4800293" y="656705"/>
            <a:ext cx="343279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2) </a:t>
            </a:r>
            <a:r>
              <a:rPr kumimoji="1" lang="en-US" altLang="ko-Kore-KR" sz="1600" spc="-40" dirty="0">
                <a:latin typeface="+mn-ea"/>
              </a:rPr>
              <a:t>Option – DP relation matrix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39B155DF-4AD3-82EA-7BCD-221289EC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036"/>
              </p:ext>
            </p:extLst>
          </p:nvPr>
        </p:nvGraphicFramePr>
        <p:xfrm>
          <a:off x="485262" y="1102826"/>
          <a:ext cx="3345636" cy="176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94">
                  <a:extLst>
                    <a:ext uri="{9D8B030D-6E8A-4147-A177-3AD203B41FA5}">
                      <a16:colId xmlns:a16="http://schemas.microsoft.com/office/drawing/2014/main" val="3057303932"/>
                    </a:ext>
                  </a:extLst>
                </a:gridCol>
                <a:gridCol w="96777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1398729796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733634702"/>
                    </a:ext>
                  </a:extLst>
                </a:gridCol>
                <a:gridCol w="630721">
                  <a:extLst>
                    <a:ext uri="{9D8B030D-6E8A-4147-A177-3AD203B41FA5}">
                      <a16:colId xmlns:a16="http://schemas.microsoft.com/office/drawing/2014/main" val="1061057481"/>
                    </a:ext>
                  </a:extLst>
                </a:gridCol>
              </a:tblGrid>
              <a:tr h="29141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684076"/>
                  </a:ext>
                </a:extLst>
              </a:tr>
              <a:tr h="291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candidates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Opt.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5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FR</a:t>
                      </a:r>
                      <a:r>
                        <a:rPr lang="en-US" altLang="ko-KR" sz="1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77279" marR="77279" marT="38639" marB="38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546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67B47EFE-8956-C3B7-18E3-3B210381046E}"/>
              </a:ext>
            </a:extLst>
          </p:cNvPr>
          <p:cNvSpPr txBox="1"/>
          <p:nvPr/>
        </p:nvSpPr>
        <p:spPr>
          <a:xfrm>
            <a:off x="1517951" y="4778598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dirty="0">
                <a:latin typeface="+mn-ea"/>
              </a:rPr>
              <a:t>1-2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32C581-6D8D-390A-A8FB-968746EAD0E3}"/>
              </a:ext>
            </a:extLst>
          </p:cNvPr>
          <p:cNvSpPr/>
          <p:nvPr/>
        </p:nvSpPr>
        <p:spPr>
          <a:xfrm>
            <a:off x="1420568" y="4703914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19FB3-D14E-5774-AD26-3B915432CBA4}"/>
              </a:ext>
            </a:extLst>
          </p:cNvPr>
          <p:cNvSpPr txBox="1"/>
          <p:nvPr/>
        </p:nvSpPr>
        <p:spPr>
          <a:xfrm>
            <a:off x="1499743" y="5795229"/>
            <a:ext cx="55944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</a:t>
            </a:r>
            <a:r>
              <a:rPr kumimoji="1" lang="en-US" altLang="ko-KR" sz="1600" spc="-40" dirty="0">
                <a:latin typeface="+mn-ea"/>
              </a:rPr>
              <a:t>2-1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381ED3-547B-F23A-993D-56977525F4AB}"/>
              </a:ext>
            </a:extLst>
          </p:cNvPr>
          <p:cNvSpPr/>
          <p:nvPr/>
        </p:nvSpPr>
        <p:spPr>
          <a:xfrm>
            <a:off x="1398728" y="5729723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2BBF2D-6F1C-74EA-99F3-768F9C6BFCCD}"/>
              </a:ext>
            </a:extLst>
          </p:cNvPr>
          <p:cNvGrpSpPr/>
          <p:nvPr/>
        </p:nvGrpSpPr>
        <p:grpSpPr>
          <a:xfrm>
            <a:off x="2679841" y="5062287"/>
            <a:ext cx="638526" cy="704653"/>
            <a:chOff x="6253458" y="5643227"/>
            <a:chExt cx="638526" cy="704653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3066196-09A0-11CE-C5B4-372D1E7E7417}"/>
                </a:ext>
              </a:extLst>
            </p:cNvPr>
            <p:cNvSpPr/>
            <p:nvPr/>
          </p:nvSpPr>
          <p:spPr>
            <a:xfrm>
              <a:off x="6253458" y="5643227"/>
              <a:ext cx="638526" cy="7046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C2050E-97D8-FDE3-1A55-F12B58AC7DD0}"/>
                </a:ext>
              </a:extLst>
            </p:cNvPr>
            <p:cNvSpPr txBox="1"/>
            <p:nvPr/>
          </p:nvSpPr>
          <p:spPr>
            <a:xfrm>
              <a:off x="6315450" y="5872443"/>
              <a:ext cx="55271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C00000"/>
                  </a:solidFill>
                  <a:latin typeface="+mn-ea"/>
                </a:rPr>
                <a:t>Opt. 2</a:t>
              </a:r>
              <a:endParaRPr kumimoji="1" lang="en-US" altLang="ko-Kore-KR" sz="1600" b="1" spc="-40" baseline="-25000" dirty="0">
                <a:solidFill>
                  <a:srgbClr val="C00000"/>
                </a:solidFill>
                <a:latin typeface="+mn-ea"/>
              </a:endParaRPr>
            </a:p>
          </p:txBody>
        </p:sp>
      </p:grpSp>
      <p:cxnSp>
        <p:nvCxnSpPr>
          <p:cNvPr id="50" name="직선 연결선[R] 165">
            <a:extLst>
              <a:ext uri="{FF2B5EF4-FFF2-40B4-BE49-F238E27FC236}">
                <a16:creationId xmlns:a16="http://schemas.microsoft.com/office/drawing/2014/main" id="{09F86FD3-F8E1-DD63-41CE-DB7A9EA4D751}"/>
              </a:ext>
            </a:extLst>
          </p:cNvPr>
          <p:cNvCxnSpPr>
            <a:cxnSpLocks/>
            <a:stCxn id="46" idx="2"/>
            <a:endCxn id="44" idx="3"/>
          </p:cNvCxnSpPr>
          <p:nvPr/>
        </p:nvCxnSpPr>
        <p:spPr>
          <a:xfrm flipH="1">
            <a:off x="2141041" y="5414614"/>
            <a:ext cx="538800" cy="503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[R] 165">
            <a:extLst>
              <a:ext uri="{FF2B5EF4-FFF2-40B4-BE49-F238E27FC236}">
                <a16:creationId xmlns:a16="http://schemas.microsoft.com/office/drawing/2014/main" id="{92A0B413-5D4F-34A5-6552-5E8B54931299}"/>
              </a:ext>
            </a:extLst>
          </p:cNvPr>
          <p:cNvCxnSpPr>
            <a:cxnSpLocks/>
            <a:stCxn id="46" idx="2"/>
            <a:endCxn id="42" idx="3"/>
          </p:cNvCxnSpPr>
          <p:nvPr/>
        </p:nvCxnSpPr>
        <p:spPr>
          <a:xfrm flipH="1" flipV="1">
            <a:off x="2162881" y="4901709"/>
            <a:ext cx="516960" cy="512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377B3E6-E1E5-958A-6434-4A8A82FCF5C0}"/>
              </a:ext>
            </a:extLst>
          </p:cNvPr>
          <p:cNvSpPr txBox="1"/>
          <p:nvPr/>
        </p:nvSpPr>
        <p:spPr>
          <a:xfrm>
            <a:off x="2316792" y="4930227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EE25B4-D898-3E5D-C474-0426164D65E9}"/>
              </a:ext>
            </a:extLst>
          </p:cNvPr>
          <p:cNvSpPr txBox="1"/>
          <p:nvPr/>
        </p:nvSpPr>
        <p:spPr>
          <a:xfrm rot="10800000">
            <a:off x="2316792" y="5537724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CC02FC-A703-6B17-E1AC-D8EFA92751DA}"/>
              </a:ext>
            </a:extLst>
          </p:cNvPr>
          <p:cNvSpPr txBox="1"/>
          <p:nvPr/>
        </p:nvSpPr>
        <p:spPr>
          <a:xfrm>
            <a:off x="5105984" y="4636721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60C782-A967-0251-E8B1-74A9B06D38DE}"/>
              </a:ext>
            </a:extLst>
          </p:cNvPr>
          <p:cNvSpPr/>
          <p:nvPr/>
        </p:nvSpPr>
        <p:spPr>
          <a:xfrm>
            <a:off x="5029921" y="4562037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A5C27A-177A-C3E8-6298-104FB65FBCAC}"/>
              </a:ext>
            </a:extLst>
          </p:cNvPr>
          <p:cNvSpPr txBox="1"/>
          <p:nvPr/>
        </p:nvSpPr>
        <p:spPr>
          <a:xfrm>
            <a:off x="5104282" y="5653352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2-2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4C8836-91AA-450D-D2F8-FDC7DE4A1DD9}"/>
              </a:ext>
            </a:extLst>
          </p:cNvPr>
          <p:cNvSpPr/>
          <p:nvPr/>
        </p:nvSpPr>
        <p:spPr>
          <a:xfrm>
            <a:off x="5029921" y="5594102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79" name="직선 연결선[R] 165">
            <a:extLst>
              <a:ext uri="{FF2B5EF4-FFF2-40B4-BE49-F238E27FC236}">
                <a16:creationId xmlns:a16="http://schemas.microsoft.com/office/drawing/2014/main" id="{4C956D35-2514-ECD1-7802-32A714F0A7BE}"/>
              </a:ext>
            </a:extLst>
          </p:cNvPr>
          <p:cNvCxnSpPr>
            <a:cxnSpLocks/>
            <a:stCxn id="87" idx="2"/>
            <a:endCxn id="75" idx="3"/>
          </p:cNvCxnSpPr>
          <p:nvPr/>
        </p:nvCxnSpPr>
        <p:spPr>
          <a:xfrm flipH="1">
            <a:off x="5772234" y="5782720"/>
            <a:ext cx="511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D11F7B1-423A-D019-C3B1-F91DEF74070B}"/>
              </a:ext>
            </a:extLst>
          </p:cNvPr>
          <p:cNvSpPr/>
          <p:nvPr/>
        </p:nvSpPr>
        <p:spPr>
          <a:xfrm>
            <a:off x="6283331" y="4407504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981922-28B6-3F17-0A75-DB30A718159C}"/>
              </a:ext>
            </a:extLst>
          </p:cNvPr>
          <p:cNvSpPr txBox="1"/>
          <p:nvPr/>
        </p:nvSpPr>
        <p:spPr>
          <a:xfrm>
            <a:off x="6362106" y="4636721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F8AAEFC-1B0C-F65E-D35B-FA803B253625}"/>
              </a:ext>
            </a:extLst>
          </p:cNvPr>
          <p:cNvSpPr/>
          <p:nvPr/>
        </p:nvSpPr>
        <p:spPr>
          <a:xfrm>
            <a:off x="6283331" y="5430393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80" name="직선 연결선[R] 165">
            <a:extLst>
              <a:ext uri="{FF2B5EF4-FFF2-40B4-BE49-F238E27FC236}">
                <a16:creationId xmlns:a16="http://schemas.microsoft.com/office/drawing/2014/main" id="{4E4F9674-3283-62D5-3141-C035B7A05667}"/>
              </a:ext>
            </a:extLst>
          </p:cNvPr>
          <p:cNvCxnSpPr>
            <a:cxnSpLocks/>
            <a:stCxn id="77" idx="2"/>
            <a:endCxn id="73" idx="3"/>
          </p:cNvCxnSpPr>
          <p:nvPr/>
        </p:nvCxnSpPr>
        <p:spPr>
          <a:xfrm flipH="1">
            <a:off x="5772234" y="4759831"/>
            <a:ext cx="5110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9B11756-BB32-E3E3-0D14-48FD9317C049}"/>
              </a:ext>
            </a:extLst>
          </p:cNvPr>
          <p:cNvSpPr txBox="1"/>
          <p:nvPr/>
        </p:nvSpPr>
        <p:spPr>
          <a:xfrm>
            <a:off x="5928673" y="456829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00EC4A-80DD-F41B-9A39-88798160576C}"/>
              </a:ext>
            </a:extLst>
          </p:cNvPr>
          <p:cNvSpPr txBox="1"/>
          <p:nvPr/>
        </p:nvSpPr>
        <p:spPr>
          <a:xfrm>
            <a:off x="5928673" y="5591178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2EB0C32-38B7-D26A-58FC-B64E9841E5A8}"/>
              </a:ext>
            </a:extLst>
          </p:cNvPr>
          <p:cNvSpPr txBox="1"/>
          <p:nvPr/>
        </p:nvSpPr>
        <p:spPr>
          <a:xfrm>
            <a:off x="6362106" y="5667358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3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D91D4E-6AA1-BB36-1FAE-F43372404F66}"/>
              </a:ext>
            </a:extLst>
          </p:cNvPr>
          <p:cNvSpPr txBox="1"/>
          <p:nvPr/>
        </p:nvSpPr>
        <p:spPr>
          <a:xfrm>
            <a:off x="7712427" y="4637094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DP1</a:t>
            </a:r>
            <a:endParaRPr kumimoji="1" lang="en-US" altLang="ko-Kore-KR" sz="1600" b="1" spc="-40" baseline="-250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0861A74-B8D8-59DD-4070-40E3420F53CC}"/>
              </a:ext>
            </a:extLst>
          </p:cNvPr>
          <p:cNvSpPr txBox="1"/>
          <p:nvPr/>
        </p:nvSpPr>
        <p:spPr>
          <a:xfrm>
            <a:off x="7712427" y="5677502"/>
            <a:ext cx="36292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DP6</a:t>
            </a:r>
            <a:endParaRPr kumimoji="1" lang="en-US" altLang="ko-Kore-KR" sz="1600" spc="-40" baseline="-25000" dirty="0">
              <a:latin typeface="+mn-ea"/>
            </a:endParaRPr>
          </a:p>
        </p:txBody>
      </p:sp>
      <p:cxnSp>
        <p:nvCxnSpPr>
          <p:cNvPr id="98" name="직선 연결선[R] 165">
            <a:extLst>
              <a:ext uri="{FF2B5EF4-FFF2-40B4-BE49-F238E27FC236}">
                <a16:creationId xmlns:a16="http://schemas.microsoft.com/office/drawing/2014/main" id="{E10032BE-55FA-1DA9-F45C-00D95CA49CE9}"/>
              </a:ext>
            </a:extLst>
          </p:cNvPr>
          <p:cNvCxnSpPr>
            <a:cxnSpLocks/>
            <a:endCxn id="77" idx="6"/>
          </p:cNvCxnSpPr>
          <p:nvPr/>
        </p:nvCxnSpPr>
        <p:spPr>
          <a:xfrm flipH="1" flipV="1">
            <a:off x="6921857" y="4759831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[R] 165">
            <a:extLst>
              <a:ext uri="{FF2B5EF4-FFF2-40B4-BE49-F238E27FC236}">
                <a16:creationId xmlns:a16="http://schemas.microsoft.com/office/drawing/2014/main" id="{51BFE951-0297-B038-4A08-3543D7F4BA5E}"/>
              </a:ext>
            </a:extLst>
          </p:cNvPr>
          <p:cNvCxnSpPr>
            <a:cxnSpLocks/>
            <a:endCxn id="87" idx="6"/>
          </p:cNvCxnSpPr>
          <p:nvPr/>
        </p:nvCxnSpPr>
        <p:spPr>
          <a:xfrm flipH="1" flipV="1">
            <a:off x="6921857" y="5782720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[R] 165">
            <a:extLst>
              <a:ext uri="{FF2B5EF4-FFF2-40B4-BE49-F238E27FC236}">
                <a16:creationId xmlns:a16="http://schemas.microsoft.com/office/drawing/2014/main" id="{21E79918-A9AD-57BA-8AB8-374F9607822A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6921857" y="4762112"/>
            <a:ext cx="707960" cy="102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16CC3A6-BE02-1175-ED7E-1D2AA0C62735}"/>
              </a:ext>
            </a:extLst>
          </p:cNvPr>
          <p:cNvSpPr txBox="1"/>
          <p:nvPr/>
        </p:nvSpPr>
        <p:spPr>
          <a:xfrm>
            <a:off x="7176448" y="456829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D65DE3-49F4-7329-3754-B2ED33F6F49B}"/>
              </a:ext>
            </a:extLst>
          </p:cNvPr>
          <p:cNvSpPr txBox="1"/>
          <p:nvPr/>
        </p:nvSpPr>
        <p:spPr>
          <a:xfrm rot="10800000">
            <a:off x="7181868" y="5632748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551EDA8-F442-5908-6F08-8968E787DE35}"/>
              </a:ext>
            </a:extLst>
          </p:cNvPr>
          <p:cNvSpPr txBox="1"/>
          <p:nvPr/>
        </p:nvSpPr>
        <p:spPr>
          <a:xfrm rot="10800000">
            <a:off x="7181868" y="5104110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4380569-A46E-6582-E89D-3A8DA05B9769}"/>
              </a:ext>
            </a:extLst>
          </p:cNvPr>
          <p:cNvSpPr/>
          <p:nvPr/>
        </p:nvSpPr>
        <p:spPr>
          <a:xfrm>
            <a:off x="7635359" y="5602818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64705E45-36CF-99DB-B452-B9E5DF620131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756B0FC-4362-E25C-2E63-59EF1F6AD9A5}"/>
              </a:ext>
            </a:extLst>
          </p:cNvPr>
          <p:cNvSpPr txBox="1"/>
          <p:nvPr/>
        </p:nvSpPr>
        <p:spPr>
          <a:xfrm>
            <a:off x="293680" y="3484992"/>
            <a:ext cx="221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dirty="0"/>
              <a:t>Conflict  detection</a:t>
            </a:r>
            <a:endParaRPr kumimoji="1" lang="ko-Kore-KR" altLang="en-US" b="1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0265359-C7DF-7258-E3D2-C73C653E6966}"/>
              </a:ext>
            </a:extLst>
          </p:cNvPr>
          <p:cNvSpPr/>
          <p:nvPr/>
        </p:nvSpPr>
        <p:spPr>
          <a:xfrm>
            <a:off x="1029704" y="4173240"/>
            <a:ext cx="2461847" cy="214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95195-D0C1-94BE-560F-70936A16EABB}"/>
              </a:ext>
            </a:extLst>
          </p:cNvPr>
          <p:cNvSpPr txBox="1"/>
          <p:nvPr/>
        </p:nvSpPr>
        <p:spPr>
          <a:xfrm>
            <a:off x="1421640" y="4004673"/>
            <a:ext cx="16712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FR-Option level</a:t>
            </a:r>
            <a:endParaRPr kumimoji="1" lang="ko-Kore-KR" altLang="en-US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943FBD1-2BAD-E4F1-A420-CE919E5C87D6}"/>
              </a:ext>
            </a:extLst>
          </p:cNvPr>
          <p:cNvSpPr/>
          <p:nvPr/>
        </p:nvSpPr>
        <p:spPr>
          <a:xfrm>
            <a:off x="4800293" y="4173240"/>
            <a:ext cx="3538389" cy="214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81940F-7FE8-79ED-AAC2-69C43F6DB032}"/>
              </a:ext>
            </a:extLst>
          </p:cNvPr>
          <p:cNvSpPr txBox="1"/>
          <p:nvPr/>
        </p:nvSpPr>
        <p:spPr>
          <a:xfrm>
            <a:off x="5753451" y="3996471"/>
            <a:ext cx="16982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Option–DP level</a:t>
            </a:r>
            <a:endParaRPr kumimoji="1" lang="ko-Kore-KR" altLang="en-US" dirty="0"/>
          </a:p>
        </p:txBody>
      </p:sp>
      <p:cxnSp>
        <p:nvCxnSpPr>
          <p:cNvPr id="131" name="직선 연결선 58">
            <a:extLst>
              <a:ext uri="{FF2B5EF4-FFF2-40B4-BE49-F238E27FC236}">
                <a16:creationId xmlns:a16="http://schemas.microsoft.com/office/drawing/2014/main" id="{CD062CA7-1CCD-FEE6-C252-204811C70811}"/>
              </a:ext>
            </a:extLst>
          </p:cNvPr>
          <p:cNvCxnSpPr>
            <a:cxnSpLocks/>
          </p:cNvCxnSpPr>
          <p:nvPr/>
        </p:nvCxnSpPr>
        <p:spPr>
          <a:xfrm>
            <a:off x="0" y="3194222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110E80-EE58-EAE2-2A96-4B295859F9EB}"/>
              </a:ext>
            </a:extLst>
          </p:cNvPr>
          <p:cNvGraphicFramePr>
            <a:graphicFrameLocks noGrp="1"/>
          </p:cNvGraphicFramePr>
          <p:nvPr/>
        </p:nvGraphicFramePr>
        <p:xfrm>
          <a:off x="710643" y="3484382"/>
          <a:ext cx="4612125" cy="301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74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424065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534066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551923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395335"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82936" marR="82936" marT="41468" marB="4146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4008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38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324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E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98834" marR="98834" marT="49417" marB="494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98A5F77-E267-5B88-4138-841D710A940D}"/>
              </a:ext>
            </a:extLst>
          </p:cNvPr>
          <p:cNvSpPr/>
          <p:nvPr/>
        </p:nvSpPr>
        <p:spPr>
          <a:xfrm>
            <a:off x="6191588" y="431399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7AFE72-9EF6-8998-6864-BB745B9D8546}"/>
              </a:ext>
            </a:extLst>
          </p:cNvPr>
          <p:cNvSpPr/>
          <p:nvPr/>
        </p:nvSpPr>
        <p:spPr>
          <a:xfrm>
            <a:off x="7972763" y="4939431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A328E5-6244-8872-DACD-E89369F38F27}"/>
              </a:ext>
            </a:extLst>
          </p:cNvPr>
          <p:cNvSpPr/>
          <p:nvPr/>
        </p:nvSpPr>
        <p:spPr>
          <a:xfrm>
            <a:off x="7972763" y="3827431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DE4413-D809-B8C9-12A0-D3438F1F233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020263" y="4116284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96B383-E592-8086-0CEA-E760D2E78A6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020263" y="4537832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359F22-C687-0154-CFD8-75520747E410}"/>
              </a:ext>
            </a:extLst>
          </p:cNvPr>
          <p:cNvSpPr txBox="1"/>
          <p:nvPr/>
        </p:nvSpPr>
        <p:spPr>
          <a:xfrm>
            <a:off x="7227431" y="418969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446AEF-1776-D1CF-2A3E-4FC21D9444E7}"/>
              </a:ext>
            </a:extLst>
          </p:cNvPr>
          <p:cNvSpPr txBox="1"/>
          <p:nvPr/>
        </p:nvSpPr>
        <p:spPr>
          <a:xfrm>
            <a:off x="7227431" y="478840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18A09F-AFC0-9965-7496-ED731A00663F}"/>
              </a:ext>
            </a:extLst>
          </p:cNvPr>
          <p:cNvSpPr/>
          <p:nvPr/>
        </p:nvSpPr>
        <p:spPr>
          <a:xfrm>
            <a:off x="6191588" y="578806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7E397-BA85-529A-2B93-D42BC0DC4509}"/>
              </a:ext>
            </a:extLst>
          </p:cNvPr>
          <p:cNvSpPr/>
          <p:nvPr/>
        </p:nvSpPr>
        <p:spPr>
          <a:xfrm>
            <a:off x="7972763" y="5719409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33FFBA-B220-9892-8A5B-1F11519D1A5B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7020263" y="6008262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CE59E-1C51-C62A-2AF0-31672BA42BF9}"/>
              </a:ext>
            </a:extLst>
          </p:cNvPr>
          <p:cNvSpPr txBox="1"/>
          <p:nvPr/>
        </p:nvSpPr>
        <p:spPr>
          <a:xfrm>
            <a:off x="7227431" y="5900540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5548064C-6871-E5CE-64D2-4C4292129334}"/>
              </a:ext>
            </a:extLst>
          </p:cNvPr>
          <p:cNvSpPr/>
          <p:nvPr/>
        </p:nvSpPr>
        <p:spPr>
          <a:xfrm rot="5400000">
            <a:off x="4795456" y="4789488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231630" y="619711"/>
            <a:ext cx="27805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spc="-40" dirty="0">
                <a:latin typeface="+mn-ea"/>
              </a:rPr>
              <a:t>Choose feasible combination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A21A0-B50C-6A59-CD27-90EA0C9C9A6E}"/>
              </a:ext>
            </a:extLst>
          </p:cNvPr>
          <p:cNvSpPr txBox="1"/>
          <p:nvPr/>
        </p:nvSpPr>
        <p:spPr>
          <a:xfrm>
            <a:off x="231630" y="3082838"/>
            <a:ext cx="32678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en-US" altLang="ko-Kore-KR" sz="1600" b="1" spc="-40" dirty="0">
                <a:latin typeface="+mn-ea"/>
              </a:rPr>
              <a:t>Given </a:t>
            </a:r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change path for each DP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3E93CF-C547-0FF5-3866-3999AAF3628D}"/>
              </a:ext>
            </a:extLst>
          </p:cNvPr>
          <p:cNvSpPr txBox="1"/>
          <p:nvPr/>
        </p:nvSpPr>
        <p:spPr>
          <a:xfrm>
            <a:off x="6229473" y="1189017"/>
            <a:ext cx="26993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 Initiate DP and direction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F07C3-15BA-9BF7-4A52-272DE30D91F2}"/>
              </a:ext>
            </a:extLst>
          </p:cNvPr>
          <p:cNvSpPr txBox="1"/>
          <p:nvPr/>
        </p:nvSpPr>
        <p:spPr>
          <a:xfrm>
            <a:off x="6398755" y="2046344"/>
            <a:ext cx="21955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- 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- 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9B911-1F9D-B813-1437-FDA7DF79E997}"/>
              </a:ext>
            </a:extLst>
          </p:cNvPr>
          <p:cNvSpPr txBox="1"/>
          <p:nvPr/>
        </p:nvSpPr>
        <p:spPr>
          <a:xfrm>
            <a:off x="6278293" y="3219232"/>
            <a:ext cx="2567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ii) Path search of each DP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95742"/>
            <a:ext cx="63642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Choose feasible combination and Path search on each DP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BA9AB9-FCA2-AC08-14C0-AE507F736038}"/>
              </a:ext>
            </a:extLst>
          </p:cNvPr>
          <p:cNvSpPr/>
          <p:nvPr/>
        </p:nvSpPr>
        <p:spPr>
          <a:xfrm>
            <a:off x="3645658" y="1099102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74B13-9F79-2B18-B341-9300CAEC9D06}"/>
              </a:ext>
            </a:extLst>
          </p:cNvPr>
          <p:cNvSpPr txBox="1"/>
          <p:nvPr/>
        </p:nvSpPr>
        <p:spPr>
          <a:xfrm>
            <a:off x="1116283" y="1173786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1-1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6B0002-439D-AF76-DAA6-52EBB85EDD24}"/>
              </a:ext>
            </a:extLst>
          </p:cNvPr>
          <p:cNvSpPr/>
          <p:nvPr/>
        </p:nvSpPr>
        <p:spPr>
          <a:xfrm>
            <a:off x="1040220" y="1099102"/>
            <a:ext cx="742313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EB0DE-982A-8694-0D1B-E0559885C472}"/>
              </a:ext>
            </a:extLst>
          </p:cNvPr>
          <p:cNvSpPr txBox="1"/>
          <p:nvPr/>
        </p:nvSpPr>
        <p:spPr>
          <a:xfrm>
            <a:off x="1114581" y="2036486"/>
            <a:ext cx="6120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FR </a:t>
            </a:r>
            <a:r>
              <a:rPr kumimoji="1" lang="en-US" altLang="ko-KR" sz="1600" spc="-40" dirty="0">
                <a:latin typeface="+mn-ea"/>
              </a:rPr>
              <a:t>2-1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E3C439-D2A6-AA75-5FCC-098F3102EED2}"/>
              </a:ext>
            </a:extLst>
          </p:cNvPr>
          <p:cNvSpPr/>
          <p:nvPr/>
        </p:nvSpPr>
        <p:spPr>
          <a:xfrm>
            <a:off x="1040220" y="1977236"/>
            <a:ext cx="742313" cy="37723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20" name="직선 연결선[R] 165">
            <a:extLst>
              <a:ext uri="{FF2B5EF4-FFF2-40B4-BE49-F238E27FC236}">
                <a16:creationId xmlns:a16="http://schemas.microsoft.com/office/drawing/2014/main" id="{C869C200-D3DD-D23E-C6BC-0B1C941C2563}"/>
              </a:ext>
            </a:extLst>
          </p:cNvPr>
          <p:cNvCxnSpPr>
            <a:cxnSpLocks/>
            <a:stCxn id="24" idx="2"/>
            <a:endCxn id="18" idx="3"/>
          </p:cNvCxnSpPr>
          <p:nvPr/>
        </p:nvCxnSpPr>
        <p:spPr>
          <a:xfrm flipH="1">
            <a:off x="1782533" y="2165854"/>
            <a:ext cx="5110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C586A9B-EC60-65D1-7C3B-39A5C65F9C47}"/>
              </a:ext>
            </a:extLst>
          </p:cNvPr>
          <p:cNvSpPr/>
          <p:nvPr/>
        </p:nvSpPr>
        <p:spPr>
          <a:xfrm>
            <a:off x="2293630" y="944569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F4954-EE77-EA8C-2A7A-194FDAC5D64F}"/>
              </a:ext>
            </a:extLst>
          </p:cNvPr>
          <p:cNvSpPr txBox="1"/>
          <p:nvPr/>
        </p:nvSpPr>
        <p:spPr>
          <a:xfrm>
            <a:off x="2372405" y="1173786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1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7A6B98E-58E9-A6C3-24E9-C5ED4707CF30}"/>
              </a:ext>
            </a:extLst>
          </p:cNvPr>
          <p:cNvSpPr/>
          <p:nvPr/>
        </p:nvSpPr>
        <p:spPr>
          <a:xfrm>
            <a:off x="2293630" y="1813527"/>
            <a:ext cx="638526" cy="704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b="1" dirty="0"/>
          </a:p>
        </p:txBody>
      </p:sp>
      <p:cxnSp>
        <p:nvCxnSpPr>
          <p:cNvPr id="27" name="직선 연결선[R] 165">
            <a:extLst>
              <a:ext uri="{FF2B5EF4-FFF2-40B4-BE49-F238E27FC236}">
                <a16:creationId xmlns:a16="http://schemas.microsoft.com/office/drawing/2014/main" id="{1AE44396-89B9-BEFE-6A98-10018C1F8C67}"/>
              </a:ext>
            </a:extLst>
          </p:cNvPr>
          <p:cNvCxnSpPr>
            <a:cxnSpLocks/>
            <a:stCxn id="21" idx="2"/>
            <a:endCxn id="8" idx="3"/>
          </p:cNvCxnSpPr>
          <p:nvPr/>
        </p:nvCxnSpPr>
        <p:spPr>
          <a:xfrm flipH="1">
            <a:off x="1782533" y="1296896"/>
            <a:ext cx="51109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ABDD334-3769-D810-7873-680D6848B39E}"/>
              </a:ext>
            </a:extLst>
          </p:cNvPr>
          <p:cNvSpPr txBox="1"/>
          <p:nvPr/>
        </p:nvSpPr>
        <p:spPr>
          <a:xfrm>
            <a:off x="1938972" y="1105355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2A0A2-5348-51D6-98E8-15A9FBBF569C}"/>
              </a:ext>
            </a:extLst>
          </p:cNvPr>
          <p:cNvSpPr txBox="1"/>
          <p:nvPr/>
        </p:nvSpPr>
        <p:spPr>
          <a:xfrm>
            <a:off x="1938972" y="1974312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EE5F0F-105B-6926-C2C3-B3A6139C714B}"/>
              </a:ext>
            </a:extLst>
          </p:cNvPr>
          <p:cNvSpPr txBox="1"/>
          <p:nvPr/>
        </p:nvSpPr>
        <p:spPr>
          <a:xfrm>
            <a:off x="2372405" y="2050492"/>
            <a:ext cx="53027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Opt. </a:t>
            </a:r>
            <a:r>
              <a:rPr kumimoji="1" lang="en-US" altLang="ko-KR" sz="1600" spc="-40" dirty="0">
                <a:latin typeface="+mn-ea"/>
              </a:rPr>
              <a:t>2</a:t>
            </a:r>
            <a:endParaRPr kumimoji="1" lang="en-US" altLang="ko-Kore-KR" sz="1600" spc="-40" baseline="-25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FF3B6-CD46-9E77-81CC-A934B5CEECB7}"/>
              </a:ext>
            </a:extLst>
          </p:cNvPr>
          <p:cNvSpPr txBox="1"/>
          <p:nvPr/>
        </p:nvSpPr>
        <p:spPr>
          <a:xfrm>
            <a:off x="3722726" y="1174159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DP1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607947-5E0D-8669-2F80-947A46BFE4DD}"/>
              </a:ext>
            </a:extLst>
          </p:cNvPr>
          <p:cNvSpPr txBox="1"/>
          <p:nvPr/>
        </p:nvSpPr>
        <p:spPr>
          <a:xfrm>
            <a:off x="3722726" y="2060636"/>
            <a:ext cx="38215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DP3</a:t>
            </a:r>
            <a:endParaRPr kumimoji="1" lang="en-US" altLang="ko-Kore-KR" sz="1600" b="1" spc="-40" baseline="-25000" dirty="0">
              <a:latin typeface="+mn-ea"/>
            </a:endParaRPr>
          </a:p>
        </p:txBody>
      </p:sp>
      <p:cxnSp>
        <p:nvCxnSpPr>
          <p:cNvPr id="34" name="직선 연결선[R] 165">
            <a:extLst>
              <a:ext uri="{FF2B5EF4-FFF2-40B4-BE49-F238E27FC236}">
                <a16:creationId xmlns:a16="http://schemas.microsoft.com/office/drawing/2014/main" id="{DAF7D99B-576B-04F9-2C71-45E875C52EF4}"/>
              </a:ext>
            </a:extLst>
          </p:cNvPr>
          <p:cNvCxnSpPr>
            <a:cxnSpLocks/>
            <a:endCxn id="21" idx="6"/>
          </p:cNvCxnSpPr>
          <p:nvPr/>
        </p:nvCxnSpPr>
        <p:spPr>
          <a:xfrm flipH="1" flipV="1">
            <a:off x="2932156" y="1296896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165">
            <a:extLst>
              <a:ext uri="{FF2B5EF4-FFF2-40B4-BE49-F238E27FC236}">
                <a16:creationId xmlns:a16="http://schemas.microsoft.com/office/drawing/2014/main" id="{BE574CAB-2A63-604B-1954-9B65FB10F3EA}"/>
              </a:ext>
            </a:extLst>
          </p:cNvPr>
          <p:cNvCxnSpPr>
            <a:cxnSpLocks/>
            <a:endCxn id="24" idx="6"/>
          </p:cNvCxnSpPr>
          <p:nvPr/>
        </p:nvCxnSpPr>
        <p:spPr>
          <a:xfrm flipH="1" flipV="1">
            <a:off x="2932156" y="2165854"/>
            <a:ext cx="707960" cy="2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FC71C7-0C23-7CFC-586A-9DE0416E4A23}"/>
              </a:ext>
            </a:extLst>
          </p:cNvPr>
          <p:cNvSpPr txBox="1"/>
          <p:nvPr/>
        </p:nvSpPr>
        <p:spPr>
          <a:xfrm>
            <a:off x="3186747" y="1105355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879B43-266F-2BAA-F17A-A160F54C7799}"/>
              </a:ext>
            </a:extLst>
          </p:cNvPr>
          <p:cNvSpPr txBox="1"/>
          <p:nvPr/>
        </p:nvSpPr>
        <p:spPr>
          <a:xfrm rot="10800000">
            <a:off x="3192167" y="2015882"/>
            <a:ext cx="20913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b="1" spc="-40" dirty="0">
                <a:latin typeface="+mn-ea"/>
              </a:rPr>
              <a:t>↑</a:t>
            </a:r>
            <a:endParaRPr kumimoji="1" lang="ko-Kore-KR" altLang="en-US" sz="16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59DB55D-A53C-33E1-302B-9791860D865F}"/>
              </a:ext>
            </a:extLst>
          </p:cNvPr>
          <p:cNvSpPr/>
          <p:nvPr/>
        </p:nvSpPr>
        <p:spPr>
          <a:xfrm>
            <a:off x="3645658" y="1985952"/>
            <a:ext cx="508664" cy="395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45" name="왼쪽 중괄호[L] 44">
            <a:extLst>
              <a:ext uri="{FF2B5EF4-FFF2-40B4-BE49-F238E27FC236}">
                <a16:creationId xmlns:a16="http://schemas.microsoft.com/office/drawing/2014/main" id="{70F67975-CCD6-05FD-4248-9EC2CCF86EDD}"/>
              </a:ext>
            </a:extLst>
          </p:cNvPr>
          <p:cNvSpPr/>
          <p:nvPr/>
        </p:nvSpPr>
        <p:spPr>
          <a:xfrm>
            <a:off x="663264" y="1216431"/>
            <a:ext cx="256117" cy="949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삼각형 46">
            <a:extLst>
              <a:ext uri="{FF2B5EF4-FFF2-40B4-BE49-F238E27FC236}">
                <a16:creationId xmlns:a16="http://schemas.microsoft.com/office/drawing/2014/main" id="{DC8E2E61-9B22-E75B-7F38-2E06DEFE477F}"/>
              </a:ext>
            </a:extLst>
          </p:cNvPr>
          <p:cNvSpPr/>
          <p:nvPr/>
        </p:nvSpPr>
        <p:spPr>
          <a:xfrm rot="5400000">
            <a:off x="4795456" y="1701297"/>
            <a:ext cx="2028375" cy="224459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9766525-9E7A-6E59-BCB5-3BA94471D5D7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58">
            <a:extLst>
              <a:ext uri="{FF2B5EF4-FFF2-40B4-BE49-F238E27FC236}">
                <a16:creationId xmlns:a16="http://schemas.microsoft.com/office/drawing/2014/main" id="{4ADDB940-A2F9-BD89-C586-2F7EA799EF71}"/>
              </a:ext>
            </a:extLst>
          </p:cNvPr>
          <p:cNvCxnSpPr>
            <a:cxnSpLocks/>
          </p:cNvCxnSpPr>
          <p:nvPr/>
        </p:nvCxnSpPr>
        <p:spPr>
          <a:xfrm>
            <a:off x="0" y="2858606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2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3EB916-470C-0AA4-6023-22DBDAD9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532543"/>
              </p:ext>
            </p:extLst>
          </p:nvPr>
        </p:nvGraphicFramePr>
        <p:xfrm>
          <a:off x="577299" y="5007419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DF0B54-DE9C-AC4E-F151-9C9F26E88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6788"/>
              </p:ext>
            </p:extLst>
          </p:nvPr>
        </p:nvGraphicFramePr>
        <p:xfrm>
          <a:off x="804930" y="1343147"/>
          <a:ext cx="2572112" cy="1753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0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34150805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43588">
                  <a:extLst>
                    <a:ext uri="{9D8B030D-6E8A-4147-A177-3AD203B41FA5}">
                      <a16:colId xmlns:a16="http://schemas.microsoft.com/office/drawing/2014/main" val="2304174681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306773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317032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2708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99209" marR="99209" marT="49605" marB="4960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30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23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890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56771" marR="56771" marT="28385" marB="2838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F39C4B-0077-874A-3DB5-B16B25152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09220"/>
              </p:ext>
            </p:extLst>
          </p:nvPr>
        </p:nvGraphicFramePr>
        <p:xfrm>
          <a:off x="4145611" y="4711955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529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529803-B165-2E5D-DDC0-4DB9CBD4B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13210"/>
              </p:ext>
            </p:extLst>
          </p:nvPr>
        </p:nvGraphicFramePr>
        <p:xfrm>
          <a:off x="4145611" y="5283637"/>
          <a:ext cx="3057523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29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1898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25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97534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2F6A4E87-47E4-8650-EE4D-61A51FD6CDD9}"/>
              </a:ext>
            </a:extLst>
          </p:cNvPr>
          <p:cNvSpPr/>
          <p:nvPr/>
        </p:nvSpPr>
        <p:spPr>
          <a:xfrm rot="10800000">
            <a:off x="7086189" y="1420598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B000C38A-C3A0-75E4-7DA6-3D175692E9A0}"/>
              </a:ext>
            </a:extLst>
          </p:cNvPr>
          <p:cNvSpPr/>
          <p:nvPr/>
        </p:nvSpPr>
        <p:spPr>
          <a:xfrm rot="5400000">
            <a:off x="3334938" y="5032962"/>
            <a:ext cx="1112534" cy="207966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B44124-0571-9C10-1A55-BBA0F99CEEE7}"/>
              </a:ext>
            </a:extLst>
          </p:cNvPr>
          <p:cNvSpPr txBox="1"/>
          <p:nvPr/>
        </p:nvSpPr>
        <p:spPr>
          <a:xfrm>
            <a:off x="7478568" y="4711955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(1)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324A21-F95D-9A0F-B3EC-6C293DD5D6E6}"/>
              </a:ext>
            </a:extLst>
          </p:cNvPr>
          <p:cNvSpPr txBox="1"/>
          <p:nvPr/>
        </p:nvSpPr>
        <p:spPr>
          <a:xfrm>
            <a:off x="7478568" y="5321555"/>
            <a:ext cx="2523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(2)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A116C4B-F14C-3920-276E-A546E970A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96281"/>
              </p:ext>
            </p:extLst>
          </p:nvPr>
        </p:nvGraphicFramePr>
        <p:xfrm>
          <a:off x="4530272" y="125019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6239B81-161F-C30A-49F3-22AB6B82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64071"/>
              </p:ext>
            </p:extLst>
          </p:nvPr>
        </p:nvGraphicFramePr>
        <p:xfrm>
          <a:off x="4606987" y="132811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4EFC964-A63B-1E98-ADEC-3636B28BC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781148"/>
              </p:ext>
            </p:extLst>
          </p:nvPr>
        </p:nvGraphicFramePr>
        <p:xfrm>
          <a:off x="4683702" y="1406030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4E9AA7C-B87C-7E3D-5512-708D85F19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3269"/>
              </p:ext>
            </p:extLst>
          </p:nvPr>
        </p:nvGraphicFramePr>
        <p:xfrm>
          <a:off x="4760417" y="148394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1B7A882F-BAC5-BEBF-AD34-B406DAE1F5FC}"/>
              </a:ext>
            </a:extLst>
          </p:cNvPr>
          <p:cNvGraphicFramePr>
            <a:graphicFrameLocks noGrp="1"/>
          </p:cNvGraphicFramePr>
          <p:nvPr/>
        </p:nvGraphicFramePr>
        <p:xfrm>
          <a:off x="5635291" y="7716558"/>
          <a:ext cx="1851428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2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317223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3114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322991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29992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299919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/>
        </p:nvGraphicFramePr>
        <p:xfrm>
          <a:off x="8186692" y="7365625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8B1AD69B-9320-417F-767D-F60D589E5D4A}"/>
              </a:ext>
            </a:extLst>
          </p:cNvPr>
          <p:cNvSpPr/>
          <p:nvPr/>
        </p:nvSpPr>
        <p:spPr>
          <a:xfrm>
            <a:off x="7814502" y="7051350"/>
            <a:ext cx="2098604" cy="149184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A6EDFA-21F0-3C2E-B5DE-67DE06844697}"/>
              </a:ext>
            </a:extLst>
          </p:cNvPr>
          <p:cNvSpPr txBox="1"/>
          <p:nvPr/>
        </p:nvSpPr>
        <p:spPr>
          <a:xfrm>
            <a:off x="9540341" y="7099286"/>
            <a:ext cx="17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2FE95E4E-E66D-07F3-C7AD-76A043ED61BE}"/>
              </a:ext>
            </a:extLst>
          </p:cNvPr>
          <p:cNvSpPr/>
          <p:nvPr/>
        </p:nvSpPr>
        <p:spPr>
          <a:xfrm>
            <a:off x="5569759" y="7496993"/>
            <a:ext cx="2098604" cy="734593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4A3CEC-2605-9D4A-3278-E228469799D3}"/>
              </a:ext>
            </a:extLst>
          </p:cNvPr>
          <p:cNvSpPr txBox="1"/>
          <p:nvPr/>
        </p:nvSpPr>
        <p:spPr>
          <a:xfrm>
            <a:off x="9929722" y="6845467"/>
            <a:ext cx="1295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T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038B083-449D-31FC-7145-057D681BD2C4}"/>
              </a:ext>
            </a:extLst>
          </p:cNvPr>
          <p:cNvSpPr txBox="1"/>
          <p:nvPr/>
        </p:nvSpPr>
        <p:spPr>
          <a:xfrm>
            <a:off x="300248" y="3996120"/>
            <a:ext cx="43614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ctr">
              <a:buFont typeface="Wingdings" pitchFamily="2" charset="2"/>
              <a:buChar char="q"/>
            </a:pPr>
            <a:r>
              <a:rPr kumimoji="1" lang="en-US" altLang="ko-Kore-KR" spc="-40" dirty="0">
                <a:latin typeface="+mn-ea"/>
              </a:rPr>
              <a:t>One-hot encoding to separate initiate DPs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64774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latin typeface="+mn-ea"/>
              </a:rPr>
              <a:t>Data preprocessing </a:t>
            </a:r>
            <a:r>
              <a:rPr kumimoji="1" lang="en-US" altLang="ko-Kore-KR" sz="2000" spc="-40" dirty="0">
                <a:latin typeface="+mn-ea"/>
              </a:rPr>
              <a:t>to mathematically easy to search path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2D945E4-C553-CECE-F610-845F34C27026}"/>
              </a:ext>
            </a:extLst>
          </p:cNvPr>
          <p:cNvSpPr txBox="1"/>
          <p:nvPr/>
        </p:nvSpPr>
        <p:spPr>
          <a:xfrm>
            <a:off x="4797136" y="3344058"/>
            <a:ext cx="2056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 = {PM</a:t>
            </a:r>
            <a:r>
              <a:rPr kumimoji="1" lang="en-US" altLang="ko-Kore-KR" sz="1600" spc="-40" baseline="-25000" dirty="0">
                <a:latin typeface="+mn-ea"/>
              </a:rPr>
              <a:t>1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2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3</a:t>
            </a:r>
            <a:r>
              <a:rPr kumimoji="1" lang="en-US" altLang="ko-Kore-KR" sz="1600" spc="-40" dirty="0">
                <a:latin typeface="+mn-ea"/>
              </a:rPr>
              <a:t> PM</a:t>
            </a:r>
            <a:r>
              <a:rPr kumimoji="1" lang="en-US" altLang="ko-Kore-KR" sz="1600" spc="-40" baseline="-25000" dirty="0">
                <a:latin typeface="+mn-ea"/>
              </a:rPr>
              <a:t>4</a:t>
            </a:r>
            <a:r>
              <a:rPr kumimoji="1" lang="en-US" altLang="ko-Kore-KR" sz="1600" spc="-40" dirty="0">
                <a:latin typeface="+mn-ea"/>
              </a:rPr>
              <a:t>}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5400000">
            <a:off x="6880215" y="2144900"/>
            <a:ext cx="60272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166B9EE-B675-E7F3-C418-BA8280655286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8D2FE9-4861-468A-A8E7-009EA73240FC}"/>
              </a:ext>
            </a:extLst>
          </p:cNvPr>
          <p:cNvSpPr txBox="1"/>
          <p:nvPr/>
        </p:nvSpPr>
        <p:spPr>
          <a:xfrm>
            <a:off x="300248" y="747640"/>
            <a:ext cx="823415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pc="-40" dirty="0">
                <a:latin typeface="+mn-ea"/>
              </a:rPr>
              <a:t>Transform matrix to multiple square matrix (</a:t>
            </a:r>
            <a:r>
              <a:rPr kumimoji="1" lang="en-US" altLang="ko-Kore-KR" b="1" spc="-40" dirty="0">
                <a:latin typeface="+mn-ea"/>
              </a:rPr>
              <a:t>possible path combination</a:t>
            </a:r>
            <a:r>
              <a:rPr kumimoji="1" lang="en-US" altLang="ko-Kore-KR" spc="-40" dirty="0">
                <a:latin typeface="+mn-ea"/>
              </a:rPr>
              <a:t>)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F625181F-BBEE-0B9B-6BAE-6FA372D17EFF}"/>
              </a:ext>
            </a:extLst>
          </p:cNvPr>
          <p:cNvSpPr/>
          <p:nvPr/>
        </p:nvSpPr>
        <p:spPr>
          <a:xfrm rot="5400000">
            <a:off x="3038695" y="2113832"/>
            <a:ext cx="1728201" cy="209838"/>
          </a:xfrm>
          <a:prstGeom prst="triangle">
            <a:avLst/>
          </a:prstGeom>
          <a:solidFill>
            <a:schemeClr val="dk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</p:spTree>
    <p:extLst>
      <p:ext uri="{BB962C8B-B14F-4D97-AF65-F5344CB8AC3E}">
        <p14:creationId xmlns:p14="http://schemas.microsoft.com/office/powerpoint/2010/main" val="256614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15FBF2-B8E3-D529-3AB9-BE748F429789}"/>
              </a:ext>
            </a:extLst>
          </p:cNvPr>
          <p:cNvSpPr txBox="1"/>
          <p:nvPr/>
        </p:nvSpPr>
        <p:spPr>
          <a:xfrm>
            <a:off x="383258" y="83405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   </a:t>
            </a:r>
            <a:endParaRPr kumimoji="1" lang="ko-Kore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FD13-1FBD-27A6-995A-85831CDE33FC}"/>
              </a:ext>
            </a:extLst>
          </p:cNvPr>
          <p:cNvSpPr txBox="1"/>
          <p:nvPr/>
        </p:nvSpPr>
        <p:spPr>
          <a:xfrm>
            <a:off x="99141" y="1048619"/>
            <a:ext cx="8869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제품설계</a:t>
            </a:r>
            <a:r>
              <a:rPr kumimoji="1" lang="en-US" altLang="ko-KR" sz="1600" dirty="0"/>
              <a:t>(Product design)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 소비자의 기능적 요구사항</a:t>
            </a:r>
            <a:r>
              <a:rPr kumimoji="1" lang="en-US" altLang="ko-KR" sz="1600" dirty="0"/>
              <a:t>(Functional Requirement; FR)</a:t>
            </a:r>
            <a:r>
              <a:rPr kumimoji="1" lang="ko-KR" altLang="en-US" sz="1600" dirty="0"/>
              <a:t>을 </a:t>
            </a:r>
            <a:br>
              <a:rPr kumimoji="1" lang="en-US" altLang="ko-KR" sz="1600" dirty="0"/>
            </a:br>
            <a:r>
              <a:rPr kumimoji="1" lang="ko-KR" altLang="en-US" sz="1600" dirty="0"/>
              <a:t>                                                   물리적인 설계변수</a:t>
            </a:r>
            <a:r>
              <a:rPr kumimoji="1" lang="en-US" altLang="ko-KR" sz="1600" dirty="0"/>
              <a:t>(Design Parameter; DP)</a:t>
            </a:r>
            <a:r>
              <a:rPr kumimoji="1" lang="ko-KR" altLang="en-US" sz="1600" dirty="0"/>
              <a:t>로 매핑하는 과정</a:t>
            </a:r>
            <a:r>
              <a:rPr kumimoji="1" lang="en-US" altLang="ko-KR" sz="1600" dirty="0"/>
              <a:t> 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</a:rPr>
              <a:t>(suh,1998)</a:t>
            </a:r>
            <a:endParaRPr kumimoji="1" lang="ko-Kore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15EC-0E82-F8DA-6EE8-DDEFD9C9A03D}"/>
              </a:ext>
            </a:extLst>
          </p:cNvPr>
          <p:cNvSpPr txBox="1"/>
          <p:nvPr/>
        </p:nvSpPr>
        <p:spPr>
          <a:xfrm>
            <a:off x="99141" y="2075344"/>
            <a:ext cx="9166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dirty="0"/>
              <a:t>변경전파</a:t>
            </a:r>
            <a:r>
              <a:rPr kumimoji="1" lang="en-US" altLang="ko-KR" sz="1600" dirty="0"/>
              <a:t>(Change propagation) :</a:t>
            </a:r>
            <a:r>
              <a:rPr kumimoji="1" lang="ko-KR" altLang="en-US" sz="1600" dirty="0"/>
              <a:t> 설계변수의 변화로 인한 제품 내 연쇄적인 변경과정</a:t>
            </a:r>
            <a:r>
              <a:rPr kumimoji="1" lang="en-US" altLang="ko-KR" sz="1600" dirty="0"/>
              <a:t> </a:t>
            </a:r>
            <a:r>
              <a:rPr kumimoji="1" lang="en-US" altLang="ko-KR" sz="1200" dirty="0">
                <a:solidFill>
                  <a:schemeClr val="bg1">
                    <a:lumMod val="65000"/>
                  </a:schemeClr>
                </a:solidFill>
              </a:rPr>
              <a:t>(Clarkson, 2004)</a:t>
            </a:r>
            <a:endParaRPr kumimoji="1" lang="ko-Kore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802B96C-345E-0A29-67E9-AE7C7550C43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5E70A9-7F16-F5AA-3319-F46BCE866FAF}"/>
              </a:ext>
            </a:extLst>
          </p:cNvPr>
          <p:cNvSpPr txBox="1"/>
          <p:nvPr/>
        </p:nvSpPr>
        <p:spPr>
          <a:xfrm>
            <a:off x="154676" y="180153"/>
            <a:ext cx="5536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설계 변경 관리 </a:t>
            </a:r>
            <a:r>
              <a:rPr kumimoji="1" lang="en-US" altLang="ko-KR" sz="2000" dirty="0"/>
              <a:t>(Engineering change management)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5D15B4-4FD5-357E-576A-7DBB2BC0CA3B}"/>
              </a:ext>
            </a:extLst>
          </p:cNvPr>
          <p:cNvSpPr/>
          <p:nvPr/>
        </p:nvSpPr>
        <p:spPr>
          <a:xfrm>
            <a:off x="452284" y="3242062"/>
            <a:ext cx="8121421" cy="3133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817B0-F43A-2C81-2908-E9B3AF474B2F}"/>
              </a:ext>
            </a:extLst>
          </p:cNvPr>
          <p:cNvSpPr txBox="1"/>
          <p:nvPr/>
        </p:nvSpPr>
        <p:spPr>
          <a:xfrm>
            <a:off x="741048" y="3067613"/>
            <a:ext cx="334878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Engineering Change Management</a:t>
            </a:r>
            <a:endParaRPr kumimoji="1" lang="ko-Kore-KR" altLang="en-US" dirty="0"/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7D638803-740D-9E80-ECFA-13EAF2C5FBD9}"/>
              </a:ext>
            </a:extLst>
          </p:cNvPr>
          <p:cNvSpPr/>
          <p:nvPr/>
        </p:nvSpPr>
        <p:spPr>
          <a:xfrm rot="5400000">
            <a:off x="3803703" y="4814910"/>
            <a:ext cx="1938018" cy="2297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FF000A-FA2C-68F9-625A-5139EDBAE99B}"/>
              </a:ext>
            </a:extLst>
          </p:cNvPr>
          <p:cNvGrpSpPr/>
          <p:nvPr/>
        </p:nvGrpSpPr>
        <p:grpSpPr>
          <a:xfrm>
            <a:off x="883986" y="3791521"/>
            <a:ext cx="3348784" cy="2229041"/>
            <a:chOff x="589839" y="3679611"/>
            <a:chExt cx="3348784" cy="222904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E9F56D3-9676-EFDD-0156-26E5E05C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39" y="4207986"/>
              <a:ext cx="3348784" cy="170066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C89563-4ADE-2471-EBD8-2D896AEF9005}"/>
                </a:ext>
              </a:extLst>
            </p:cNvPr>
            <p:cNvSpPr txBox="1"/>
            <p:nvPr/>
          </p:nvSpPr>
          <p:spPr>
            <a:xfrm>
              <a:off x="979736" y="3679611"/>
              <a:ext cx="26568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Candidate selection (DP sets) </a:t>
              </a:r>
              <a:endParaRPr kumimoji="1" lang="ko-Kore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3FA351C-B5B7-0985-389A-3FBD19A4A3BC}"/>
              </a:ext>
            </a:extLst>
          </p:cNvPr>
          <p:cNvGrpSpPr/>
          <p:nvPr/>
        </p:nvGrpSpPr>
        <p:grpSpPr>
          <a:xfrm>
            <a:off x="5259172" y="3788508"/>
            <a:ext cx="2987570" cy="2132783"/>
            <a:chOff x="5018507" y="3676598"/>
            <a:chExt cx="2987570" cy="213278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71A6A9A-9692-3997-FBF9-27EAAD5CD56D}"/>
                </a:ext>
              </a:extLst>
            </p:cNvPr>
            <p:cNvGrpSpPr/>
            <p:nvPr/>
          </p:nvGrpSpPr>
          <p:grpSpPr>
            <a:xfrm>
              <a:off x="5018507" y="3726401"/>
              <a:ext cx="2987570" cy="2082980"/>
              <a:chOff x="5220929" y="3921408"/>
              <a:chExt cx="3195484" cy="2227941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42BA3C6-CA46-3911-8935-D5801D3E1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3501" y="3921408"/>
                <a:ext cx="3053910" cy="2227941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E01C129-729B-605B-679C-F09DBB7CC6A2}"/>
                  </a:ext>
                </a:extLst>
              </p:cNvPr>
              <p:cNvSpPr/>
              <p:nvPr/>
            </p:nvSpPr>
            <p:spPr>
              <a:xfrm>
                <a:off x="5220929" y="5035378"/>
                <a:ext cx="471948" cy="372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6443E16-4A36-7FCF-8FA1-5DA8090A5412}"/>
                  </a:ext>
                </a:extLst>
              </p:cNvPr>
              <p:cNvSpPr/>
              <p:nvPr/>
            </p:nvSpPr>
            <p:spPr>
              <a:xfrm>
                <a:off x="7944465" y="5035378"/>
                <a:ext cx="471948" cy="372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21F040-20F0-E5C2-35C9-A02CAB565BEC}"/>
                </a:ext>
              </a:extLst>
            </p:cNvPr>
            <p:cNvSpPr txBox="1"/>
            <p:nvPr/>
          </p:nvSpPr>
          <p:spPr>
            <a:xfrm>
              <a:off x="5239127" y="3676598"/>
              <a:ext cx="24593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Potential Propagation Paths</a:t>
              </a:r>
              <a:endParaRPr kumimoji="1" lang="ko-Kore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721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80447B5-D2DB-6828-767C-D31DE9882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688912"/>
              </p:ext>
            </p:extLst>
          </p:nvPr>
        </p:nvGraphicFramePr>
        <p:xfrm>
          <a:off x="10123691" y="1721148"/>
          <a:ext cx="1398588" cy="105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3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215693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185705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19191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137465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46852" marR="46852" marT="23425" marB="234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139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13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14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500" b="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34366" marR="34366" marT="17183" marB="1718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91243D60-DF19-6550-1107-0AD2180F79D9}"/>
              </a:ext>
            </a:extLst>
          </p:cNvPr>
          <p:cNvSpPr txBox="1"/>
          <p:nvPr/>
        </p:nvSpPr>
        <p:spPr>
          <a:xfrm>
            <a:off x="201168" y="109221"/>
            <a:ext cx="469378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Result of path search with initiating DP sets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166B9EE-B675-E7F3-C418-BA8280655286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7F4FCC-6D92-F8F6-0296-875D32A43FF4}"/>
              </a:ext>
            </a:extLst>
          </p:cNvPr>
          <p:cNvSpPr txBox="1"/>
          <p:nvPr/>
        </p:nvSpPr>
        <p:spPr>
          <a:xfrm>
            <a:off x="688088" y="689584"/>
            <a:ext cx="4685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z="1600" spc="-40" dirty="0">
                <a:latin typeface="+mn-ea"/>
              </a:rPr>
              <a:t>Whole possible paths of case study</a:t>
            </a:r>
            <a:endParaRPr kumimoji="1" lang="ko-Kore-KR" altLang="en-US" sz="1600" spc="-40" baseline="30000" dirty="0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EBC4D2E-12ED-BBBF-200E-EB2F8B058086}"/>
              </a:ext>
            </a:extLst>
          </p:cNvPr>
          <p:cNvSpPr/>
          <p:nvPr/>
        </p:nvSpPr>
        <p:spPr>
          <a:xfrm>
            <a:off x="690369" y="3101597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DP1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↑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03C1567-6069-6F46-1DF4-50A4264030CA}"/>
              </a:ext>
            </a:extLst>
          </p:cNvPr>
          <p:cNvSpPr/>
          <p:nvPr/>
        </p:nvSpPr>
        <p:spPr>
          <a:xfrm>
            <a:off x="2471544" y="3731114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709799-F09A-DD59-0199-824A0481FE0A}"/>
              </a:ext>
            </a:extLst>
          </p:cNvPr>
          <p:cNvSpPr/>
          <p:nvPr/>
        </p:nvSpPr>
        <p:spPr>
          <a:xfrm>
            <a:off x="2471544" y="2619114"/>
            <a:ext cx="828675" cy="577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DP3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25495FC-D2C9-3621-8655-F37B76397EED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519044" y="2907967"/>
            <a:ext cx="952500" cy="42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C6B005-B434-D0C7-9F14-B043BBC92A14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519044" y="3329515"/>
            <a:ext cx="952500" cy="6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99798CE-4228-D82E-9271-AF3AB9C4E64C}"/>
              </a:ext>
            </a:extLst>
          </p:cNvPr>
          <p:cNvSpPr txBox="1"/>
          <p:nvPr/>
        </p:nvSpPr>
        <p:spPr>
          <a:xfrm>
            <a:off x="1726212" y="298137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D50DBA-AA14-FD0C-7851-3588A8E6BD6D}"/>
              </a:ext>
            </a:extLst>
          </p:cNvPr>
          <p:cNvSpPr txBox="1"/>
          <p:nvPr/>
        </p:nvSpPr>
        <p:spPr>
          <a:xfrm>
            <a:off x="1726212" y="358008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786037-153F-4425-4ACF-D3E6BB08652E}"/>
              </a:ext>
            </a:extLst>
          </p:cNvPr>
          <p:cNvSpPr/>
          <p:nvPr/>
        </p:nvSpPr>
        <p:spPr>
          <a:xfrm>
            <a:off x="690369" y="5093958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DP3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BEC2095-3203-0C40-8EC9-8C22AE314D63}"/>
              </a:ext>
            </a:extLst>
          </p:cNvPr>
          <p:cNvSpPr/>
          <p:nvPr/>
        </p:nvSpPr>
        <p:spPr>
          <a:xfrm>
            <a:off x="2471544" y="5025303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A4882C-ECC8-ECDB-F0EC-376D25DD1ED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1519044" y="5314156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1233A1-B172-E65B-ADED-55C91AC8B37C}"/>
              </a:ext>
            </a:extLst>
          </p:cNvPr>
          <p:cNvSpPr txBox="1"/>
          <p:nvPr/>
        </p:nvSpPr>
        <p:spPr>
          <a:xfrm>
            <a:off x="1726212" y="520643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506AF97-BF0B-E117-C46C-604F79A90434}"/>
              </a:ext>
            </a:extLst>
          </p:cNvPr>
          <p:cNvCxnSpPr>
            <a:cxnSpLocks/>
          </p:cNvCxnSpPr>
          <p:nvPr/>
        </p:nvCxnSpPr>
        <p:spPr>
          <a:xfrm flipV="1">
            <a:off x="3300219" y="5314156"/>
            <a:ext cx="952500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68FC610-378E-74EA-38AF-CC4D6DB8FAE6}"/>
              </a:ext>
            </a:extLst>
          </p:cNvPr>
          <p:cNvSpPr txBox="1"/>
          <p:nvPr/>
        </p:nvSpPr>
        <p:spPr>
          <a:xfrm>
            <a:off x="3507387" y="5206434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28EB00-E8A6-9A75-84DC-90BD9F888148}"/>
              </a:ext>
            </a:extLst>
          </p:cNvPr>
          <p:cNvSpPr/>
          <p:nvPr/>
        </p:nvSpPr>
        <p:spPr>
          <a:xfrm>
            <a:off x="4252719" y="5025303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C70ECD-C536-452F-8DEF-C50C035FDB8E}"/>
              </a:ext>
            </a:extLst>
          </p:cNvPr>
          <p:cNvSpPr/>
          <p:nvPr/>
        </p:nvSpPr>
        <p:spPr>
          <a:xfrm>
            <a:off x="6033894" y="457015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72FF23-4898-C235-1CBC-813E9C57B8DD}"/>
              </a:ext>
            </a:extLst>
          </p:cNvPr>
          <p:cNvCxnSpPr>
            <a:cxnSpLocks/>
          </p:cNvCxnSpPr>
          <p:nvPr/>
        </p:nvCxnSpPr>
        <p:spPr>
          <a:xfrm flipV="1">
            <a:off x="5081394" y="4805799"/>
            <a:ext cx="952500" cy="537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193A2AE-8376-52A7-C214-01102230D23C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5081394" y="5341975"/>
            <a:ext cx="952500" cy="37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9198DE5-5A2D-50B8-F0DB-DDC559C89E42}"/>
              </a:ext>
            </a:extLst>
          </p:cNvPr>
          <p:cNvSpPr txBox="1"/>
          <p:nvPr/>
        </p:nvSpPr>
        <p:spPr>
          <a:xfrm>
            <a:off x="5288562" y="493601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9C2B571-F231-5F46-1230-420BD4610112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300219" y="3999158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1680E0D-C698-5688-8DE0-70A991DA7C47}"/>
              </a:ext>
            </a:extLst>
          </p:cNvPr>
          <p:cNvSpPr txBox="1"/>
          <p:nvPr/>
        </p:nvSpPr>
        <p:spPr>
          <a:xfrm>
            <a:off x="3507387" y="389143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D628980-9CB2-F7A6-3BB0-C5B8381531B4}"/>
              </a:ext>
            </a:extLst>
          </p:cNvPr>
          <p:cNvSpPr/>
          <p:nvPr/>
        </p:nvSpPr>
        <p:spPr>
          <a:xfrm>
            <a:off x="4252718" y="37753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3D73B1D-2450-DFA0-A30F-22CA106EB8C4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5081393" y="3999158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4572078-CEC8-1AB4-5BB3-CDF487725030}"/>
              </a:ext>
            </a:extLst>
          </p:cNvPr>
          <p:cNvSpPr txBox="1"/>
          <p:nvPr/>
        </p:nvSpPr>
        <p:spPr>
          <a:xfrm>
            <a:off x="5340950" y="3891436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6FA6EB8-A87B-C177-DD4E-C8A47F103178}"/>
              </a:ext>
            </a:extLst>
          </p:cNvPr>
          <p:cNvSpPr/>
          <p:nvPr/>
        </p:nvSpPr>
        <p:spPr>
          <a:xfrm>
            <a:off x="6033893" y="3775320"/>
            <a:ext cx="828675" cy="4476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B3E492D-69AF-607C-672C-89B6EFFB2566}"/>
              </a:ext>
            </a:extLst>
          </p:cNvPr>
          <p:cNvCxnSpPr>
            <a:cxnSpLocks/>
          </p:cNvCxnSpPr>
          <p:nvPr/>
        </p:nvCxnSpPr>
        <p:spPr>
          <a:xfrm flipV="1">
            <a:off x="3300219" y="2893984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485D488-334C-9129-37D7-315F81A4A35F}"/>
              </a:ext>
            </a:extLst>
          </p:cNvPr>
          <p:cNvSpPr txBox="1"/>
          <p:nvPr/>
        </p:nvSpPr>
        <p:spPr>
          <a:xfrm>
            <a:off x="3507387" y="278626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6821E6F-1600-286E-C44A-89006E046A83}"/>
              </a:ext>
            </a:extLst>
          </p:cNvPr>
          <p:cNvSpPr/>
          <p:nvPr/>
        </p:nvSpPr>
        <p:spPr>
          <a:xfrm>
            <a:off x="4252719" y="2634268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DP5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C15D4B2-F62D-6B96-E5FE-2B6D6691E8BE}"/>
              </a:ext>
            </a:extLst>
          </p:cNvPr>
          <p:cNvCxnSpPr>
            <a:cxnSpLocks/>
          </p:cNvCxnSpPr>
          <p:nvPr/>
        </p:nvCxnSpPr>
        <p:spPr>
          <a:xfrm flipV="1">
            <a:off x="5081394" y="2893984"/>
            <a:ext cx="952499" cy="3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3D3C620-811B-F6BC-EAF7-0AD7BB2A3299}"/>
              </a:ext>
            </a:extLst>
          </p:cNvPr>
          <p:cNvSpPr txBox="1"/>
          <p:nvPr/>
        </p:nvSpPr>
        <p:spPr>
          <a:xfrm>
            <a:off x="5288562" y="2786262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1</a:t>
            </a:r>
            <a:endParaRPr kumimoji="1" lang="ko-KR" altLang="en-US" sz="1400" spc="-40" dirty="0">
              <a:latin typeface="+mn-ea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9B92D1A-4E12-12CD-0787-EB8AB0D1FA81}"/>
              </a:ext>
            </a:extLst>
          </p:cNvPr>
          <p:cNvSpPr/>
          <p:nvPr/>
        </p:nvSpPr>
        <p:spPr>
          <a:xfrm>
            <a:off x="6033894" y="2634268"/>
            <a:ext cx="828675" cy="5777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↑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E3AC70-A0D0-E92E-85BF-49CF8AB7F54F}"/>
              </a:ext>
            </a:extLst>
          </p:cNvPr>
          <p:cNvSpPr txBox="1"/>
          <p:nvPr/>
        </p:nvSpPr>
        <p:spPr>
          <a:xfrm>
            <a:off x="762996" y="211338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Initiate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5D12B-EC28-74F7-A28A-E4483D1E9867}"/>
              </a:ext>
            </a:extLst>
          </p:cNvPr>
          <p:cNvSpPr txBox="1"/>
          <p:nvPr/>
        </p:nvSpPr>
        <p:spPr>
          <a:xfrm>
            <a:off x="2135191" y="2113389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st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A6E8DC-C64C-4D47-B71D-E2FD3B257174}"/>
              </a:ext>
            </a:extLst>
          </p:cNvPr>
          <p:cNvSpPr txBox="1"/>
          <p:nvPr/>
        </p:nvSpPr>
        <p:spPr>
          <a:xfrm>
            <a:off x="3916365" y="2113389"/>
            <a:ext cx="157516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nd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ED8A19-D83A-1F66-A6A5-1CA5EA09EE15}"/>
              </a:ext>
            </a:extLst>
          </p:cNvPr>
          <p:cNvSpPr txBox="1"/>
          <p:nvPr/>
        </p:nvSpPr>
        <p:spPr>
          <a:xfrm>
            <a:off x="5697540" y="2113389"/>
            <a:ext cx="15013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3</a:t>
            </a:r>
            <a:r>
              <a:rPr kumimoji="1" lang="en-US" altLang="ko-KR" sz="1600" b="1" spc="-40" baseline="30000" dirty="0">
                <a:latin typeface="+mn-ea"/>
              </a:rPr>
              <a:t>rd</a:t>
            </a:r>
            <a:r>
              <a:rPr kumimoji="1" lang="en-US" altLang="ko-KR" sz="1600" b="1" spc="-40" dirty="0">
                <a:latin typeface="+mn-ea"/>
              </a:rPr>
              <a:t> propagation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6B7EDD-4AC7-5CBE-5119-A4B2FB0A97FE}"/>
              </a:ext>
            </a:extLst>
          </p:cNvPr>
          <p:cNvSpPr txBox="1"/>
          <p:nvPr/>
        </p:nvSpPr>
        <p:spPr>
          <a:xfrm>
            <a:off x="7132804" y="2740094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FAC03C-4993-1E0E-EDF2-150399D8850B}"/>
              </a:ext>
            </a:extLst>
          </p:cNvPr>
          <p:cNvSpPr txBox="1"/>
          <p:nvPr/>
        </p:nvSpPr>
        <p:spPr>
          <a:xfrm>
            <a:off x="7728363" y="2740094"/>
            <a:ext cx="68342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(1-1)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FBC254-172B-B9F4-6C01-D92A70A9C6AF}"/>
              </a:ext>
            </a:extLst>
          </p:cNvPr>
          <p:cNvSpPr txBox="1"/>
          <p:nvPr/>
        </p:nvSpPr>
        <p:spPr>
          <a:xfrm>
            <a:off x="7132804" y="3845269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CF9B13-3B62-301C-9CE4-E091B1D91E78}"/>
              </a:ext>
            </a:extLst>
          </p:cNvPr>
          <p:cNvSpPr txBox="1"/>
          <p:nvPr/>
        </p:nvSpPr>
        <p:spPr>
          <a:xfrm>
            <a:off x="7728363" y="3845269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(1-2)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5CE5A5-810D-6BAD-8257-F640BDF470DB}"/>
              </a:ext>
            </a:extLst>
          </p:cNvPr>
          <p:cNvSpPr txBox="1"/>
          <p:nvPr/>
        </p:nvSpPr>
        <p:spPr>
          <a:xfrm>
            <a:off x="7132804" y="4584661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A16B0-2F58-AF04-9B9C-81E910956216}"/>
              </a:ext>
            </a:extLst>
          </p:cNvPr>
          <p:cNvSpPr txBox="1"/>
          <p:nvPr/>
        </p:nvSpPr>
        <p:spPr>
          <a:xfrm>
            <a:off x="7728363" y="4584661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b="1" spc="-40" dirty="0">
                <a:solidFill>
                  <a:srgbClr val="C00000"/>
                </a:solidFill>
                <a:latin typeface="+mn-ea"/>
              </a:rPr>
              <a:t>(2-1)</a:t>
            </a:r>
            <a:endParaRPr kumimoji="1" lang="ko-KR" altLang="en-US" sz="20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31C39-A36E-3959-BA86-314DAE6A34DF}"/>
              </a:ext>
            </a:extLst>
          </p:cNvPr>
          <p:cNvSpPr txBox="1"/>
          <p:nvPr/>
        </p:nvSpPr>
        <p:spPr>
          <a:xfrm>
            <a:off x="7132804" y="5510782"/>
            <a:ext cx="68342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 … </a:t>
            </a:r>
            <a:endParaRPr kumimoji="1" lang="ko-KR" altLang="en-US" sz="1600" b="1" spc="-40" dirty="0">
              <a:latin typeface="+mn-ea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A29EC2-76EF-28E5-0912-56667200201C}"/>
              </a:ext>
            </a:extLst>
          </p:cNvPr>
          <p:cNvSpPr txBox="1"/>
          <p:nvPr/>
        </p:nvSpPr>
        <p:spPr>
          <a:xfrm>
            <a:off x="7728363" y="5510782"/>
            <a:ext cx="55585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(2-2)</a:t>
            </a:r>
            <a:endParaRPr kumimoji="1" lang="ko-KR" altLang="en-US" sz="2000" spc="-40" dirty="0">
              <a:latin typeface="+mn-ea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2E6D362-558A-A6B2-4BE8-2DBA625356D2}"/>
              </a:ext>
            </a:extLst>
          </p:cNvPr>
          <p:cNvSpPr/>
          <p:nvPr/>
        </p:nvSpPr>
        <p:spPr>
          <a:xfrm>
            <a:off x="6033894" y="5308965"/>
            <a:ext cx="828675" cy="8100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DP4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  <a:endParaRPr lang="en-US" altLang="ko-KR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DP6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4C0F6D-3D97-C9C3-4AB4-67FE6DCE8361}"/>
              </a:ext>
            </a:extLst>
          </p:cNvPr>
          <p:cNvSpPr txBox="1"/>
          <p:nvPr/>
        </p:nvSpPr>
        <p:spPr>
          <a:xfrm>
            <a:off x="5288562" y="5438333"/>
            <a:ext cx="53816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R" sz="1400" spc="-40" dirty="0">
                <a:latin typeface="+mn-ea"/>
              </a:rPr>
              <a:t>Path 2</a:t>
            </a:r>
            <a:endParaRPr kumimoji="1" lang="ko-KR" altLang="en-US" sz="14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DF32F4-43FE-DDCA-4385-DAE8E1C9106A}"/>
                  </a:ext>
                </a:extLst>
              </p:cNvPr>
              <p:cNvSpPr txBox="1"/>
              <p:nvPr/>
            </p:nvSpPr>
            <p:spPr>
              <a:xfrm>
                <a:off x="1269080" y="980628"/>
                <a:ext cx="5178662" cy="693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i="1" spc="-4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400" b="0" i="1" spc="-40" baseline="30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ko-Kore-KR" sz="1400" b="0" i="1" spc="-40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𝑝𝑎𝑡h</m:t>
                          </m:r>
                          <m:r>
                            <a:rPr kumimoji="1" lang="en-US" altLang="ko-Kore-KR" sz="1400" b="0" i="1" spc="-40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1" lang="en-US" altLang="ko-KR" sz="1400" i="1" spc="-40" baseline="3000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ko-KR" sz="1400" i="1" spc="-40" baseline="30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∗ (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𝑃𝑀</m:t>
                              </m:r>
                              <m:r>
                                <a:rPr kumimoji="1" lang="en-US" altLang="ko-Kore-KR" sz="1400" i="1" spc="-40" baseline="-2500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𝑦𝑇𝑞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sz="1400" i="1" spc="-4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𝑘</m:t>
                          </m:r>
                        </m:fName>
                        <m:e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400" i="1" spc="-4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ctrlP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ko-Kore-KR" sz="1400" i="1" spc="-4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ore-KR" sz="1400" b="0" i="1" spc="-4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ko-Kore-KR" sz="1400" i="1" spc="-4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" altLang="ko-Kore-KR" sz="1400" i="1" spc="-4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r>
                                        <a:rPr kumimoji="1" lang="en-US" altLang="ko-Kore-KR" sz="1400" b="0" i="1" spc="-4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𝑃𝑀</m:t>
                                      </m:r>
                                      <m:r>
                                        <a:rPr kumimoji="1" lang="en-US" altLang="ko-Kore-KR" sz="1400" i="1" spc="-40" baseline="-2500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∗  </m:t>
                                      </m:r>
                                      <m:r>
                                        <a:rPr kumimoji="1" lang="en-US" altLang="ko-Kore-KR" sz="1400" i="1" spc="-40">
                                          <a:latin typeface="Cambria Math" panose="02040503050406030204" pitchFamily="18" charset="0"/>
                                        </a:rPr>
                                        <m:t>𝑦𝑡𝑞</m:t>
                                      </m:r>
                                      <m:r>
                                        <a:rPr kumimoji="1" lang="en-US" altLang="ko-Kore-KR" sz="1400" b="0" i="1" spc="-4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CDF32F4-43FE-DDCA-4385-DAE8E1C9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080" y="980628"/>
                <a:ext cx="5178662" cy="693588"/>
              </a:xfrm>
              <a:prstGeom prst="rect">
                <a:avLst/>
              </a:prstGeom>
              <a:blipFill>
                <a:blip r:embed="rId3"/>
                <a:stretch>
                  <a:fillRect l="-244" t="-96364" b="-1509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42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0B58F2-DD08-B80B-5A1B-069FF502A878}"/>
              </a:ext>
            </a:extLst>
          </p:cNvPr>
          <p:cNvSpPr txBox="1"/>
          <p:nvPr/>
        </p:nvSpPr>
        <p:spPr>
          <a:xfrm>
            <a:off x="1496612" y="1072779"/>
            <a:ext cx="14584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Conflict index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3562483" y="903067"/>
                <a:ext cx="2685415" cy="61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sz="1400" i="1" spc="-4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" altLang="ko-Kore-KR" sz="1400" i="1" spc="-4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ko-Kore-KR" sz="1400" b="1" i="1" spc="-4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b="0" i="1" spc="-40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sz="1400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≠ 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1400" i="1" spc="-40">
                              <a:latin typeface="Cambria Math" panose="02040503050406030204" pitchFamily="18" charset="0"/>
                            </a:rPr>
                            <m:t>𝐷𝑃𝑖</m:t>
                          </m:r>
                          <m:r>
                            <a:rPr kumimoji="1" lang="en-US" altLang="ko-Kore-KR" sz="1400" i="1" spc="-40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>
                              <a:latin typeface="+mn-ea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en-US" altLang="ko-Kore-KR" sz="1400" spc="-40" dirty="0" smtClean="0">
                              <a:latin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83" y="903067"/>
                <a:ext cx="2685415" cy="613309"/>
              </a:xfrm>
              <a:prstGeom prst="rect">
                <a:avLst/>
              </a:prstGeom>
              <a:blipFill>
                <a:blip r:embed="rId3"/>
                <a:stretch>
                  <a:fillRect l="-8451" t="-114286" r="-469" b="-1755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432358" y="4989434"/>
            <a:ext cx="62792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</a:t>
            </a:r>
            <a:r>
              <a:rPr kumimoji="1" lang="en-US" altLang="ko-KR" spc="-40" dirty="0">
                <a:latin typeface="+mn-ea"/>
              </a:rPr>
              <a:t>number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0BA967C-1DCE-3A4B-A5CE-246356692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124"/>
              </p:ext>
            </p:extLst>
          </p:nvPr>
        </p:nvGraphicFramePr>
        <p:xfrm>
          <a:off x="2225850" y="1906908"/>
          <a:ext cx="4723173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83846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51CEEA-0216-E69E-E5C3-76F423A2D2C7}"/>
              </a:ext>
            </a:extLst>
          </p:cNvPr>
          <p:cNvSpPr txBox="1"/>
          <p:nvPr/>
        </p:nvSpPr>
        <p:spPr>
          <a:xfrm>
            <a:off x="251738" y="122002"/>
            <a:ext cx="763529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count number of DP conflict (without change impact)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B76D573-395B-0D86-94AC-9F81E748673D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96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6E7B46D-70F9-6683-AE6C-4610855FA17C}"/>
              </a:ext>
            </a:extLst>
          </p:cNvPr>
          <p:cNvSpPr txBox="1"/>
          <p:nvPr/>
        </p:nvSpPr>
        <p:spPr>
          <a:xfrm>
            <a:off x="1464104" y="2833511"/>
            <a:ext cx="19000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{PM</a:t>
            </a:r>
            <a:r>
              <a:rPr kumimoji="1" lang="en-US" altLang="ko-KR" sz="1600" spc="-40" baseline="-25000" dirty="0">
                <a:latin typeface="+mn-ea"/>
              </a:rPr>
              <a:t>1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2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3</a:t>
            </a:r>
            <a:r>
              <a:rPr kumimoji="1" lang="en-US" altLang="ko-KR" sz="1600" spc="-40" dirty="0">
                <a:latin typeface="+mn-ea"/>
              </a:rPr>
              <a:t>,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PM</a:t>
            </a:r>
            <a:r>
              <a:rPr kumimoji="1" lang="en-US" altLang="ko-KR" sz="1600" spc="-40" baseline="-25000" dirty="0">
                <a:latin typeface="+mn-ea"/>
              </a:rPr>
              <a:t>4</a:t>
            </a:r>
            <a:r>
              <a:rPr kumimoji="1" lang="en-US" altLang="ko-KR" sz="1600" spc="-40" dirty="0">
                <a:latin typeface="+mn-ea"/>
              </a:rPr>
              <a:t>}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15" name="직선 연결선 58">
            <a:extLst>
              <a:ext uri="{FF2B5EF4-FFF2-40B4-BE49-F238E27FC236}">
                <a16:creationId xmlns:a16="http://schemas.microsoft.com/office/drawing/2014/main" id="{EE545126-C02D-4E07-9DB0-A622EF412C0B}"/>
              </a:ext>
            </a:extLst>
          </p:cNvPr>
          <p:cNvCxnSpPr>
            <a:cxnSpLocks/>
          </p:cNvCxnSpPr>
          <p:nvPr/>
        </p:nvCxnSpPr>
        <p:spPr>
          <a:xfrm>
            <a:off x="0" y="3305433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75E5399D-8BF7-96D1-E2B1-5E38A37DA6F5}"/>
              </a:ext>
            </a:extLst>
          </p:cNvPr>
          <p:cNvSpPr/>
          <p:nvPr/>
        </p:nvSpPr>
        <p:spPr>
          <a:xfrm>
            <a:off x="797861" y="920557"/>
            <a:ext cx="233890" cy="159890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5840D-2ED7-F68C-FF9E-3F521D9C7A25}"/>
              </a:ext>
            </a:extLst>
          </p:cNvPr>
          <p:cNvSpPr txBox="1"/>
          <p:nvPr/>
        </p:nvSpPr>
        <p:spPr>
          <a:xfrm>
            <a:off x="216568" y="131012"/>
            <a:ext cx="753514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2000" spc="-40" dirty="0">
                <a:latin typeface="+mn-ea"/>
              </a:rPr>
              <a:t>Consideration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solidFill>
                  <a:srgbClr val="C00000"/>
                </a:solidFill>
                <a:latin typeface="+mn-ea"/>
              </a:rPr>
              <a:t>change </a:t>
            </a:r>
            <a:r>
              <a:rPr kumimoji="1" lang="en-US" altLang="ko-Kore-KR" sz="2000" spc="-40" dirty="0">
                <a:solidFill>
                  <a:srgbClr val="C00000"/>
                </a:solidFill>
                <a:latin typeface="+mn-ea"/>
              </a:rPr>
              <a:t>impact  </a:t>
            </a:r>
            <a:r>
              <a:rPr kumimoji="1" lang="en-US" altLang="ko-Kore-KR" sz="2000" spc="-40" dirty="0">
                <a:latin typeface="+mn-ea"/>
              </a:rPr>
              <a:t>to </a:t>
            </a:r>
            <a:r>
              <a:rPr kumimoji="1" lang="en-US" altLang="ko-Kore-KR" sz="2000" b="1" spc="-40" dirty="0">
                <a:latin typeface="+mn-ea"/>
              </a:rPr>
              <a:t>compare indirect conflict </a:t>
            </a:r>
            <a:r>
              <a:rPr kumimoji="1" lang="en-US" altLang="ko-KR" sz="2000" b="1" spc="-40" dirty="0">
                <a:latin typeface="+mn-ea"/>
              </a:rPr>
              <a:t>severity</a:t>
            </a:r>
            <a:endParaRPr kumimoji="1" lang="ko-Kore-KR" altLang="en-US" sz="2000" b="1" spc="-40" dirty="0">
              <a:latin typeface="+mn-ea"/>
            </a:endParaRP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05C1AD1-70AD-6B0C-1A4D-8DD28FABD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40698"/>
              </p:ext>
            </p:extLst>
          </p:nvPr>
        </p:nvGraphicFramePr>
        <p:xfrm>
          <a:off x="1136807" y="92913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C6BFD884-A337-21CA-9864-D9E93DC8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45436"/>
              </p:ext>
            </p:extLst>
          </p:nvPr>
        </p:nvGraphicFramePr>
        <p:xfrm>
          <a:off x="1185766" y="989319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E502B9EC-06A1-4F74-3A7E-32D8BB0F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80024"/>
              </p:ext>
            </p:extLst>
          </p:nvPr>
        </p:nvGraphicFramePr>
        <p:xfrm>
          <a:off x="1234725" y="1040301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90FE3A13-ECDE-C197-DB5F-CE6347CB3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6396"/>
              </p:ext>
            </p:extLst>
          </p:nvPr>
        </p:nvGraphicFramePr>
        <p:xfrm>
          <a:off x="1283683" y="1082346"/>
          <a:ext cx="2129451" cy="159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328408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1137970667"/>
                    </a:ext>
                  </a:extLst>
                </a:gridCol>
                <a:gridCol w="282749">
                  <a:extLst>
                    <a:ext uri="{9D8B030D-6E8A-4147-A177-3AD203B41FA5}">
                      <a16:colId xmlns:a16="http://schemas.microsoft.com/office/drawing/2014/main" val="3358498994"/>
                    </a:ext>
                  </a:extLst>
                </a:gridCol>
                <a:gridCol w="292204">
                  <a:extLst>
                    <a:ext uri="{9D8B030D-6E8A-4147-A177-3AD203B41FA5}">
                      <a16:colId xmlns:a16="http://schemas.microsoft.com/office/drawing/2014/main" val="4010248064"/>
                    </a:ext>
                  </a:extLst>
                </a:gridCol>
              </a:tblGrid>
              <a:tr h="2093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1335" marR="71335" marT="35667" marB="3566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783848"/>
                  </a:ext>
                </a:extLst>
              </a:tr>
              <a:tr h="212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  <a:tr h="205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0618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831440"/>
                  </a:ext>
                </a:extLst>
              </a:tr>
              <a:tr h="171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52325" marR="52325" marT="26162" marB="261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06874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D65274-79C3-FA33-E253-D7A8BF1C9BDB}"/>
              </a:ext>
            </a:extLst>
          </p:cNvPr>
          <p:cNvSpPr txBox="1"/>
          <p:nvPr/>
        </p:nvSpPr>
        <p:spPr>
          <a:xfrm rot="16200000">
            <a:off x="591887" y="1484577"/>
            <a:ext cx="60272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N = 4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7D8BD8E3-3970-5489-AFBE-7204E04002F6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14B33C-9440-3D29-18B8-2510461CDE61}"/>
              </a:ext>
            </a:extLst>
          </p:cNvPr>
          <p:cNvSpPr txBox="1"/>
          <p:nvPr/>
        </p:nvSpPr>
        <p:spPr>
          <a:xfrm>
            <a:off x="3835070" y="962729"/>
            <a:ext cx="3397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sz="1600" dirty="0"/>
              <a:t>Change impact (= CI) with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DAE34-332A-8A32-42D2-B6145FD18B36}"/>
              </a:ext>
            </a:extLst>
          </p:cNvPr>
          <p:cNvSpPr txBox="1"/>
          <p:nvPr/>
        </p:nvSpPr>
        <p:spPr>
          <a:xfrm>
            <a:off x="4105928" y="1336681"/>
            <a:ext cx="5050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CI</a:t>
            </a:r>
            <a:r>
              <a:rPr kumimoji="1" lang="en-US" altLang="ko-Kore-KR" sz="1400" dirty="0"/>
              <a:t>(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i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j</a:t>
            </a:r>
            <a:r>
              <a:rPr kumimoji="1" lang="en-US" altLang="ko-Kore-KR" sz="1400" dirty="0"/>
              <a:t>) : how much should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j</a:t>
            </a:r>
            <a:r>
              <a:rPr kumimoji="1" lang="en-US" altLang="ko-Kore-KR" sz="1400" dirty="0"/>
              <a:t> change when </a:t>
            </a:r>
            <a:r>
              <a:rPr kumimoji="1" lang="en-US" altLang="ko-Kore-KR" sz="1400" dirty="0" err="1"/>
              <a:t>DP</a:t>
            </a:r>
            <a:r>
              <a:rPr kumimoji="1" lang="en-US" altLang="ko-Kore-KR" sz="1400" baseline="-25000" dirty="0" err="1"/>
              <a:t>i</a:t>
            </a:r>
            <a:r>
              <a:rPr kumimoji="1" lang="en-US" altLang="ko-Kore-KR" sz="1400" dirty="0"/>
              <a:t> is redesigned</a:t>
            </a:r>
            <a:r>
              <a:rPr kumimoji="1" lang="en-US" altLang="ko-Kore-KR" sz="1400" baseline="-25000" dirty="0"/>
              <a:t> </a:t>
            </a:r>
            <a:r>
              <a:rPr kumimoji="1" lang="en-US" altLang="ko-Kore-KR" sz="1400" dirty="0"/>
              <a:t> </a:t>
            </a:r>
            <a:endParaRPr kumimoji="1" lang="ko-Kore-KR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25CB5-8300-039C-C5DB-AF831F2B7C7C}"/>
                  </a:ext>
                </a:extLst>
              </p:cNvPr>
              <p:cNvSpPr txBox="1"/>
              <p:nvPr/>
            </p:nvSpPr>
            <p:spPr>
              <a:xfrm>
                <a:off x="4355102" y="1757105"/>
                <a:ext cx="4399987" cy="89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d>
                          <m:dPr>
                            <m:ctrlP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𝐷𝑃</m:t>
                            </m:r>
                            <m:r>
                              <a:rPr kumimoji="1" lang="en-US" altLang="ko-Kore-KR" sz="12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</a:rPr>
                              <m:t>𝐷𝑃𝑗</m:t>
                            </m:r>
                          </m:e>
                        </m:d>
                      </m:e>
                    </m:d>
                    <m:r>
                      <a:rPr kumimoji="1" lang="en-US" altLang="ko-Kore-KR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200" dirty="0"/>
                  <a:t>: </a:t>
                </a:r>
                <a:r>
                  <a:rPr kumimoji="1" lang="en-US" altLang="ko-KR" sz="1400" dirty="0"/>
                  <a:t>the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degree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to which a change is needed</a:t>
                </a:r>
                <a:endParaRPr kumimoji="1" lang="en-US" altLang="ko-KR" sz="1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  <m:d>
                          <m:dPr>
                            <m:ctrlP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𝐷𝑃</m:t>
                            </m:r>
                            <m:r>
                              <a:rPr kumimoji="1" lang="en-US" altLang="ko-Kore-KR" sz="14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𝐷𝑃𝑗</m:t>
                            </m:r>
                          </m:e>
                        </m:d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𝐶𝐼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𝐷𝑃𝑖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400" i="1" baseline="-250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1" lang="en-US" altLang="ko-Kore-KR" sz="1400" dirty="0"/>
                  <a:t>   : direction of redesign</a:t>
                </a:r>
                <a:endParaRPr kumimoji="1" lang="ko-Kore-KR" altLang="en-US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D25CB5-8300-039C-C5DB-AF831F2B7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02" y="1757105"/>
                <a:ext cx="4399987" cy="895053"/>
              </a:xfrm>
              <a:prstGeom prst="rect">
                <a:avLst/>
              </a:prstGeom>
              <a:blipFill>
                <a:blip r:embed="rId3"/>
                <a:stretch>
                  <a:fillRect l="-287" b="-14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BC8189-9D5E-A163-F7C6-D57FBAE3C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1354"/>
              </p:ext>
            </p:extLst>
          </p:nvPr>
        </p:nvGraphicFramePr>
        <p:xfrm>
          <a:off x="754752" y="4061233"/>
          <a:ext cx="3412408" cy="140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212">
                  <a:extLst>
                    <a:ext uri="{9D8B030D-6E8A-4147-A177-3AD203B41FA5}">
                      <a16:colId xmlns:a16="http://schemas.microsoft.com/office/drawing/2014/main" val="3299314180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60555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77177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34596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6447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736190"/>
                  </a:ext>
                </a:extLst>
              </a:tr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929629"/>
                  </a:ext>
                </a:extLst>
              </a:tr>
            </a:tbl>
          </a:graphicData>
        </a:graphic>
      </p:graphicFrame>
      <p:cxnSp>
        <p:nvCxnSpPr>
          <p:cNvPr id="8" name="직선 연결선 58">
            <a:extLst>
              <a:ext uri="{FF2B5EF4-FFF2-40B4-BE49-F238E27FC236}">
                <a16:creationId xmlns:a16="http://schemas.microsoft.com/office/drawing/2014/main" id="{7DFC77D3-23F3-76CA-1451-C52BC7332BE7}"/>
              </a:ext>
            </a:extLst>
          </p:cNvPr>
          <p:cNvCxnSpPr>
            <a:cxnSpLocks/>
          </p:cNvCxnSpPr>
          <p:nvPr/>
        </p:nvCxnSpPr>
        <p:spPr>
          <a:xfrm>
            <a:off x="1353964" y="5581152"/>
            <a:ext cx="281319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58">
            <a:extLst>
              <a:ext uri="{FF2B5EF4-FFF2-40B4-BE49-F238E27FC236}">
                <a16:creationId xmlns:a16="http://schemas.microsoft.com/office/drawing/2014/main" id="{DAE7D25A-69F8-21D7-EA2B-B859D4BE2416}"/>
              </a:ext>
            </a:extLst>
          </p:cNvPr>
          <p:cNvCxnSpPr>
            <a:cxnSpLocks/>
          </p:cNvCxnSpPr>
          <p:nvPr/>
        </p:nvCxnSpPr>
        <p:spPr>
          <a:xfrm>
            <a:off x="5124910" y="5581152"/>
            <a:ext cx="338946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D2E4C221-6EC1-6E62-D7EF-C498ADD71988}"/>
              </a:ext>
            </a:extLst>
          </p:cNvPr>
          <p:cNvSpPr/>
          <p:nvPr/>
        </p:nvSpPr>
        <p:spPr>
          <a:xfrm rot="16200000">
            <a:off x="4752777" y="4062892"/>
            <a:ext cx="327835" cy="4382154"/>
          </a:xfrm>
          <a:prstGeom prst="leftBrace">
            <a:avLst>
              <a:gd name="adj1" fmla="val 8333"/>
              <a:gd name="adj2" fmla="val 493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B8C81-D78E-D283-0131-15F191299190}"/>
              </a:ext>
            </a:extLst>
          </p:cNvPr>
          <p:cNvSpPr txBox="1"/>
          <p:nvPr/>
        </p:nvSpPr>
        <p:spPr>
          <a:xfrm>
            <a:off x="3188879" y="6140888"/>
            <a:ext cx="325294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rgbClr val="C00000"/>
                </a:solidFill>
              </a:rPr>
              <a:t>How to compare conflict degree?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448AD74-5916-EB7F-1230-389A76EDD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61912"/>
              </p:ext>
            </p:extLst>
          </p:nvPr>
        </p:nvGraphicFramePr>
        <p:xfrm>
          <a:off x="5124910" y="4091668"/>
          <a:ext cx="3389460" cy="137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44">
                  <a:extLst>
                    <a:ext uri="{9D8B030D-6E8A-4147-A177-3AD203B41FA5}">
                      <a16:colId xmlns:a16="http://schemas.microsoft.com/office/drawing/2014/main" val="3299314180"/>
                    </a:ext>
                  </a:extLst>
                </a:gridCol>
                <a:gridCol w="450588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484170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588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48417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6685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466850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</a:tblGrid>
              <a:tr h="275155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34596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Direct</a:t>
                      </a: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46447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736190"/>
                  </a:ext>
                </a:extLst>
              </a:tr>
              <a:tr h="275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10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847" marR="67847" marT="33923" marB="33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5121" marR="75121" marT="37561" marB="375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92962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DA35A14-7EE5-537E-73CA-F869B0C9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24931"/>
              </p:ext>
            </p:extLst>
          </p:nvPr>
        </p:nvGraphicFramePr>
        <p:xfrm>
          <a:off x="5124910" y="5677103"/>
          <a:ext cx="3389462" cy="28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2">
                  <a:extLst>
                    <a:ext uri="{9D8B030D-6E8A-4147-A177-3AD203B41FA5}">
                      <a16:colId xmlns:a16="http://schemas.microsoft.com/office/drawing/2014/main" val="3306099720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1430468927"/>
                    </a:ext>
                  </a:extLst>
                </a:gridCol>
                <a:gridCol w="484817">
                  <a:extLst>
                    <a:ext uri="{9D8B030D-6E8A-4147-A177-3AD203B41FA5}">
                      <a16:colId xmlns:a16="http://schemas.microsoft.com/office/drawing/2014/main" val="2089304281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506661283"/>
                    </a:ext>
                  </a:extLst>
                </a:gridCol>
                <a:gridCol w="478679">
                  <a:extLst>
                    <a:ext uri="{9D8B030D-6E8A-4147-A177-3AD203B41FA5}">
                      <a16:colId xmlns:a16="http://schemas.microsoft.com/office/drawing/2014/main" val="2887635451"/>
                    </a:ext>
                  </a:extLst>
                </a:gridCol>
                <a:gridCol w="466406">
                  <a:extLst>
                    <a:ext uri="{9D8B030D-6E8A-4147-A177-3AD203B41FA5}">
                      <a16:colId xmlns:a16="http://schemas.microsoft.com/office/drawing/2014/main" val="1666133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1428863950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ore-KR" sz="1100" spc="-4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kumimoji="1" lang="en-US" altLang="ko-Kore-KR" sz="1100" spc="-4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007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8FA7D-3AB0-559D-B46F-7E032E98EE2B}"/>
                  </a:ext>
                </a:extLst>
              </p:cNvPr>
              <p:cNvSpPr txBox="1"/>
              <p:nvPr/>
            </p:nvSpPr>
            <p:spPr>
              <a:xfrm>
                <a:off x="693520" y="3556157"/>
                <a:ext cx="3412408" cy="353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kumimoji="1" lang="en-US" altLang="ko-Kore-KR" sz="1600" spc="-40" dirty="0"/>
                  <a:t>Path</a:t>
                </a:r>
                <a:r>
                  <a:rPr kumimoji="1" lang="en-US" altLang="ko-Kore-KR" sz="1600" spc="-40" baseline="-25000" dirty="0"/>
                  <a:t>1</a:t>
                </a:r>
                <a:r>
                  <a:rPr kumimoji="1" lang="en" altLang="ko-Kore-KR" sz="1600" spc="-4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" altLang="ko-Kore-KR" sz="16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600" b="0" i="1" spc="-4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kumimoji="1" lang="en-US" altLang="ko-Kore-KR" sz="1600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600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sz="1600" b="0" i="1" spc="-4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600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sz="1600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sz="1600" baseline="30000" dirty="0"/>
                  <a:t> </a:t>
                </a:r>
                <a:endParaRPr lang="ko-Kore-KR" altLang="en-US" sz="1600" baseline="30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8FA7D-3AB0-559D-B46F-7E032E98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0" y="3556157"/>
                <a:ext cx="3412408" cy="353430"/>
              </a:xfrm>
              <a:prstGeom prst="rect">
                <a:avLst/>
              </a:prstGeom>
              <a:blipFill>
                <a:blip r:embed="rId4"/>
                <a:stretch>
                  <a:fillRect l="-741" t="-100000" b="-16896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CF32B0-4575-0A05-9467-1A166EAD6CA3}"/>
                  </a:ext>
                </a:extLst>
              </p:cNvPr>
              <p:cNvSpPr txBox="1"/>
              <p:nvPr/>
            </p:nvSpPr>
            <p:spPr>
              <a:xfrm>
                <a:off x="4998521" y="3546275"/>
                <a:ext cx="3302199" cy="352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kumimoji="1" lang="en-US" altLang="ko-Kore-KR" sz="1600" spc="-40" dirty="0"/>
                  <a:t>Path</a:t>
                </a:r>
                <a:r>
                  <a:rPr kumimoji="1" lang="en-US" altLang="ko-Kore-KR" sz="1600" spc="-40" baseline="-25000" dirty="0"/>
                  <a:t>3</a:t>
                </a:r>
                <a:r>
                  <a:rPr kumimoji="1" lang="en" altLang="ko-Kore-KR" sz="1600" spc="-4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spc="-4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0" spc="-4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kumimoji="1" lang="en" altLang="ko-Kore-KR" sz="1600" i="1" spc="-4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kumimoji="1" lang="en-US" altLang="ko-Kore-KR" sz="1600" b="0" i="1" spc="-40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kumimoji="1" lang="en-US" altLang="ko-Kore-KR" sz="1600" b="0" i="1" spc="-40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nary>
                    <m:r>
                      <a:rPr kumimoji="1" lang="en-US" altLang="ko-Kore-KR" sz="1600" i="1" spc="-40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600" i="1" spc="-40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600" b="0" i="1" spc="-40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ko-Kore-KR" sz="1600" b="0" i="1" spc="-40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sz="1600" b="0" i="1" spc="-40" baseline="30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ko-Kore-KR" sz="1600" b="0" i="1" spc="-40" baseline="30000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ore-KR" sz="1600" baseline="30000" dirty="0"/>
                  <a:t> </a:t>
                </a:r>
                <a:endParaRPr lang="ko-Kore-KR" altLang="en-US" sz="1600" baseline="30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CF32B0-4575-0A05-9467-1A166EAD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21" y="3546275"/>
                <a:ext cx="3302199" cy="352276"/>
              </a:xfrm>
              <a:prstGeom prst="rect">
                <a:avLst/>
              </a:prstGeom>
              <a:blipFill>
                <a:blip r:embed="rId5"/>
                <a:stretch>
                  <a:fillRect l="-766" t="-100000" b="-1655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AE74F9A-8AD4-556A-768F-FC141CDD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47545"/>
              </p:ext>
            </p:extLst>
          </p:nvPr>
        </p:nvGraphicFramePr>
        <p:xfrm>
          <a:off x="754752" y="5677103"/>
          <a:ext cx="3389462" cy="281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2">
                  <a:extLst>
                    <a:ext uri="{9D8B030D-6E8A-4147-A177-3AD203B41FA5}">
                      <a16:colId xmlns:a16="http://schemas.microsoft.com/office/drawing/2014/main" val="3306099720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1430468927"/>
                    </a:ext>
                  </a:extLst>
                </a:gridCol>
                <a:gridCol w="484817">
                  <a:extLst>
                    <a:ext uri="{9D8B030D-6E8A-4147-A177-3AD203B41FA5}">
                      <a16:colId xmlns:a16="http://schemas.microsoft.com/office/drawing/2014/main" val="2089304281"/>
                    </a:ext>
                  </a:extLst>
                </a:gridCol>
                <a:gridCol w="460268">
                  <a:extLst>
                    <a:ext uri="{9D8B030D-6E8A-4147-A177-3AD203B41FA5}">
                      <a16:colId xmlns:a16="http://schemas.microsoft.com/office/drawing/2014/main" val="506661283"/>
                    </a:ext>
                  </a:extLst>
                </a:gridCol>
                <a:gridCol w="478679">
                  <a:extLst>
                    <a:ext uri="{9D8B030D-6E8A-4147-A177-3AD203B41FA5}">
                      <a16:colId xmlns:a16="http://schemas.microsoft.com/office/drawing/2014/main" val="2887635451"/>
                    </a:ext>
                  </a:extLst>
                </a:gridCol>
                <a:gridCol w="466406">
                  <a:extLst>
                    <a:ext uri="{9D8B030D-6E8A-4147-A177-3AD203B41FA5}">
                      <a16:colId xmlns:a16="http://schemas.microsoft.com/office/drawing/2014/main" val="1666133001"/>
                    </a:ext>
                  </a:extLst>
                </a:gridCol>
                <a:gridCol w="462742">
                  <a:extLst>
                    <a:ext uri="{9D8B030D-6E8A-4147-A177-3AD203B41FA5}">
                      <a16:colId xmlns:a16="http://schemas.microsoft.com/office/drawing/2014/main" val="1428863950"/>
                    </a:ext>
                  </a:extLst>
                </a:gridCol>
              </a:tblGrid>
              <a:tr h="281242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ore-KR" sz="1100" spc="-40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kumimoji="1" lang="en-US" altLang="ko-Kore-KR" sz="1100" spc="-4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1773" marR="61773" marT="30886" marB="308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32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B366E5BA-AD16-A24A-0642-31EAC781E152}"/>
              </a:ext>
            </a:extLst>
          </p:cNvPr>
          <p:cNvSpPr txBox="1"/>
          <p:nvPr/>
        </p:nvSpPr>
        <p:spPr>
          <a:xfrm>
            <a:off x="493081" y="1286976"/>
            <a:ext cx="1177245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</a:t>
            </a: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pPr algn="l"/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>
                <a:latin typeface="+mn-ea"/>
              </a:rPr>
              <a:t>If |B| ≥ |A| 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/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04C4C3-6AFF-9CB3-E29E-2AED10A1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125026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576" t="-4651" r="-576" b="-116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/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EE536E-77A5-6DC4-6714-F23E2DF4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1992414"/>
                <a:ext cx="4355551" cy="525785"/>
              </a:xfrm>
              <a:prstGeom prst="rect">
                <a:avLst/>
              </a:prstGeom>
              <a:blipFill>
                <a:blip r:embed="rId4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3C5D0CAD-E02F-936D-9429-998BD153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10244"/>
              </p:ext>
            </p:extLst>
          </p:nvPr>
        </p:nvGraphicFramePr>
        <p:xfrm>
          <a:off x="2189339" y="2845696"/>
          <a:ext cx="4740639" cy="27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632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834481706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450497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501308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  <a:gridCol w="520358">
                  <a:extLst>
                    <a:ext uri="{9D8B030D-6E8A-4147-A177-3AD203B41FA5}">
                      <a16:colId xmlns:a16="http://schemas.microsoft.com/office/drawing/2014/main" val="1387753759"/>
                    </a:ext>
                  </a:extLst>
                </a:gridCol>
                <a:gridCol w="1153770">
                  <a:extLst>
                    <a:ext uri="{9D8B030D-6E8A-4147-A177-3AD203B41FA5}">
                      <a16:colId xmlns:a16="http://schemas.microsoft.com/office/drawing/2014/main" val="188628338"/>
                    </a:ext>
                  </a:extLst>
                </a:gridCol>
              </a:tblGrid>
              <a:tr h="147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Alter.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DP6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Conflict Index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1007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4.99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73677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1-1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5.61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630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43116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708002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853091"/>
                  </a:ext>
                </a:extLst>
              </a:tr>
              <a:tr h="1477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1-2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72119"/>
                  </a:ext>
                </a:extLst>
              </a:tr>
              <a:tr h="147732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-0.08</a:t>
                      </a: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-0.28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-0.18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-0.46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72F528-1017-5938-7540-39B1D564D593}"/>
              </a:ext>
            </a:extLst>
          </p:cNvPr>
          <p:cNvSpPr txBox="1"/>
          <p:nvPr/>
        </p:nvSpPr>
        <p:spPr>
          <a:xfrm>
            <a:off x="1669795" y="5899137"/>
            <a:ext cx="62436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Choose DP combination and path for minimizing conflict degree 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34F0D-723C-679B-CE56-B3F02DE25CC1}"/>
              </a:ext>
            </a:extLst>
          </p:cNvPr>
          <p:cNvSpPr txBox="1"/>
          <p:nvPr/>
        </p:nvSpPr>
        <p:spPr>
          <a:xfrm>
            <a:off x="480735" y="704162"/>
            <a:ext cx="13439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A or B = 0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/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F21CEC-9D17-0293-4684-6B5F9E7A0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31" y="713567"/>
                <a:ext cx="719043" cy="276999"/>
              </a:xfrm>
              <a:prstGeom prst="rect">
                <a:avLst/>
              </a:prstGeom>
              <a:blipFill>
                <a:blip r:embed="rId5"/>
                <a:stretch>
                  <a:fillRect l="-5263" r="-52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6B5AECE-F10D-3D5B-CA7A-3075830BC743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A4D721-EC55-E1D5-1CE2-C926E8C40314}"/>
              </a:ext>
            </a:extLst>
          </p:cNvPr>
          <p:cNvSpPr txBox="1"/>
          <p:nvPr/>
        </p:nvSpPr>
        <p:spPr>
          <a:xfrm>
            <a:off x="201533" y="98994"/>
            <a:ext cx="87815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Indirect conflict) </a:t>
            </a:r>
            <a:r>
              <a:rPr kumimoji="1" lang="en-US" altLang="ko-Kore-KR" sz="2000" spc="-40" dirty="0">
                <a:latin typeface="+mn-ea"/>
              </a:rPr>
              <a:t>Minimize conflict degree between indirect conflict (with impact) </a:t>
            </a:r>
            <a:endParaRPr kumimoji="1" lang="ko-Kore-KR" altLang="en-US" sz="2000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93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1C1B2-F20F-6DD7-7B02-E2D534F8291F}"/>
              </a:ext>
            </a:extLst>
          </p:cNvPr>
          <p:cNvSpPr txBox="1"/>
          <p:nvPr/>
        </p:nvSpPr>
        <p:spPr>
          <a:xfrm>
            <a:off x="2863038" y="3013501"/>
            <a:ext cx="3417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800" dirty="0"/>
              <a:t>감사합니다</a:t>
            </a:r>
            <a:r>
              <a:rPr kumimoji="1" lang="en-US" altLang="ko-Kore-KR" sz="4800" dirty="0"/>
              <a:t>.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1743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97947"/>
            <a:ext cx="68975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Appendix1) Way 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624745-8CA5-7FB1-FB06-986BDBBB1061}"/>
              </a:ext>
            </a:extLst>
          </p:cNvPr>
          <p:cNvSpPr txBox="1"/>
          <p:nvPr/>
        </p:nvSpPr>
        <p:spPr>
          <a:xfrm>
            <a:off x="6905689" y="1347809"/>
            <a:ext cx="942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(Yang , 2011)</a:t>
            </a:r>
            <a:endParaRPr lang="en" altLang="ko-Kore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7CA8F-5DD8-3C77-0948-D3B4EF10DEE8}"/>
              </a:ext>
            </a:extLst>
          </p:cNvPr>
          <p:cNvSpPr txBox="1"/>
          <p:nvPr/>
        </p:nvSpPr>
        <p:spPr>
          <a:xfrm>
            <a:off x="607011" y="1206932"/>
            <a:ext cx="5023811" cy="10623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1) Constraints to make product stable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2) Equation with parameter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3) Decomposition with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AND/OR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188-F86E-5EE1-2489-5BC1F9B69323}"/>
              </a:ext>
            </a:extLst>
          </p:cNvPr>
          <p:cNvSpPr txBox="1"/>
          <p:nvPr/>
        </p:nvSpPr>
        <p:spPr>
          <a:xfrm>
            <a:off x="6938150" y="2034876"/>
            <a:ext cx="9016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(Tang, 2016)</a:t>
            </a:r>
            <a:endParaRPr lang="en" altLang="ko-Kore-KR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3550608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3550609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2986447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2986447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5550738" y="2986447"/>
            <a:ext cx="2536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(AND/OR)</a:t>
            </a:r>
            <a:endParaRPr kumimoji="1" lang="ko-Kore-KR" altLang="en-US" sz="1600" b="1" spc="-4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74C46-51BA-33C1-8B45-5C909A49EFF2}"/>
              </a:ext>
            </a:extLst>
          </p:cNvPr>
          <p:cNvGrpSpPr/>
          <p:nvPr/>
        </p:nvGrpSpPr>
        <p:grpSpPr>
          <a:xfrm>
            <a:off x="6315118" y="3403145"/>
            <a:ext cx="959089" cy="861773"/>
            <a:chOff x="6530224" y="3164761"/>
            <a:chExt cx="959089" cy="8617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3711A-7772-E9F5-DE56-6E5ABB43E387}"/>
                </a:ext>
              </a:extLst>
            </p:cNvPr>
            <p:cNvSpPr txBox="1"/>
            <p:nvPr/>
          </p:nvSpPr>
          <p:spPr>
            <a:xfrm>
              <a:off x="6530224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ED19B-0FEA-DEFE-5797-7F1EF90F59F3}"/>
                </a:ext>
              </a:extLst>
            </p:cNvPr>
            <p:cNvSpPr txBox="1"/>
            <p:nvPr/>
          </p:nvSpPr>
          <p:spPr>
            <a:xfrm>
              <a:off x="7084060" y="3748341"/>
              <a:ext cx="4052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1836BB-1110-94C9-3135-A98C69A2C6B3}"/>
                </a:ext>
              </a:extLst>
            </p:cNvPr>
            <p:cNvCxnSpPr>
              <a:cxnSpLocks/>
              <a:stCxn id="19" idx="3"/>
              <a:endCxn id="59" idx="1"/>
            </p:cNvCxnSpPr>
            <p:nvPr/>
          </p:nvCxnSpPr>
          <p:spPr>
            <a:xfrm>
              <a:off x="6803504" y="3589988"/>
              <a:ext cx="280556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052C1C-934D-58E6-627A-7AE5E4106138}"/>
                </a:ext>
              </a:extLst>
            </p:cNvPr>
            <p:cNvSpPr txBox="1"/>
            <p:nvPr/>
          </p:nvSpPr>
          <p:spPr>
            <a:xfrm>
              <a:off x="7084061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B484E5F-AE8A-039B-C10D-46ABBDC6745F}"/>
                </a:ext>
              </a:extLst>
            </p:cNvPr>
            <p:cNvCxnSpPr>
              <a:cxnSpLocks/>
              <a:stCxn id="19" idx="3"/>
              <a:endCxn id="69" idx="1"/>
            </p:cNvCxnSpPr>
            <p:nvPr/>
          </p:nvCxnSpPr>
          <p:spPr>
            <a:xfrm flipV="1">
              <a:off x="6803504" y="3320215"/>
              <a:ext cx="280557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04637B-E81B-B140-2B72-6240D72D75A0}"/>
                </a:ext>
              </a:extLst>
            </p:cNvPr>
            <p:cNvSpPr/>
            <p:nvPr/>
          </p:nvSpPr>
          <p:spPr>
            <a:xfrm>
              <a:off x="7089894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4FC570-96AC-BFAC-E4C2-C00927609799}"/>
              </a:ext>
            </a:extLst>
          </p:cNvPr>
          <p:cNvGrpSpPr/>
          <p:nvPr/>
        </p:nvGrpSpPr>
        <p:grpSpPr>
          <a:xfrm>
            <a:off x="7493587" y="3403145"/>
            <a:ext cx="958105" cy="861773"/>
            <a:chOff x="7769569" y="3164761"/>
            <a:chExt cx="958105" cy="86177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C0130A-BB01-3664-CF75-B90CA4617AFD}"/>
                </a:ext>
              </a:extLst>
            </p:cNvPr>
            <p:cNvSpPr txBox="1"/>
            <p:nvPr/>
          </p:nvSpPr>
          <p:spPr>
            <a:xfrm>
              <a:off x="7769569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23ECB0-3633-C801-6C39-78D674F109D8}"/>
                </a:ext>
              </a:extLst>
            </p:cNvPr>
            <p:cNvSpPr txBox="1"/>
            <p:nvPr/>
          </p:nvSpPr>
          <p:spPr>
            <a:xfrm>
              <a:off x="8322422" y="3748341"/>
              <a:ext cx="4052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CCF25E8-254B-0859-83E0-64E4CAC5C738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8042849" y="3589988"/>
              <a:ext cx="279573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452D53-39D9-FA19-94EC-047C8C2F13A6}"/>
                </a:ext>
              </a:extLst>
            </p:cNvPr>
            <p:cNvSpPr txBox="1"/>
            <p:nvPr/>
          </p:nvSpPr>
          <p:spPr>
            <a:xfrm>
              <a:off x="8322422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9E8F3-DFFB-4ED9-FA3A-ADC0E82DC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 flipV="1">
              <a:off x="8042849" y="3320215"/>
              <a:ext cx="279573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5BADF95-5F67-F676-7610-30100A1DD102}"/>
                </a:ext>
              </a:extLst>
            </p:cNvPr>
            <p:cNvSpPr/>
            <p:nvPr/>
          </p:nvSpPr>
          <p:spPr>
            <a:xfrm>
              <a:off x="8324617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AB81FF-B836-4A1F-A25A-115D718D37E8}"/>
              </a:ext>
            </a:extLst>
          </p:cNvPr>
          <p:cNvGrpSpPr/>
          <p:nvPr/>
        </p:nvGrpSpPr>
        <p:grpSpPr>
          <a:xfrm>
            <a:off x="5080403" y="3403145"/>
            <a:ext cx="1015335" cy="856935"/>
            <a:chOff x="5356385" y="3164761"/>
            <a:chExt cx="1015335" cy="8569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06E634-D5EA-F055-5550-0A011B5AEBD2}"/>
                </a:ext>
              </a:extLst>
            </p:cNvPr>
            <p:cNvSpPr txBox="1"/>
            <p:nvPr/>
          </p:nvSpPr>
          <p:spPr>
            <a:xfrm>
              <a:off x="5356385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0872A3-D3BF-897A-0806-766ED86667D1}"/>
                </a:ext>
              </a:extLst>
            </p:cNvPr>
            <p:cNvSpPr txBox="1"/>
            <p:nvPr/>
          </p:nvSpPr>
          <p:spPr>
            <a:xfrm>
              <a:off x="5968888" y="3218942"/>
              <a:ext cx="391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4E731-0ED4-1132-0EFC-DC5C911B7A92}"/>
                </a:ext>
              </a:extLst>
            </p:cNvPr>
            <p:cNvSpPr txBox="1"/>
            <p:nvPr/>
          </p:nvSpPr>
          <p:spPr>
            <a:xfrm>
              <a:off x="5968888" y="3745590"/>
              <a:ext cx="3994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DE04B58-A6DB-5BF0-52C9-685F45D79E2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629665" y="3326664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DCB40F3-03A7-1DD9-F009-D93FE6BD4031}"/>
                </a:ext>
              </a:extLst>
            </p:cNvPr>
            <p:cNvCxnSpPr>
              <a:cxnSpLocks/>
              <a:stCxn id="6" idx="3"/>
              <a:endCxn id="36" idx="1"/>
            </p:cNvCxnSpPr>
            <p:nvPr/>
          </p:nvCxnSpPr>
          <p:spPr>
            <a:xfrm>
              <a:off x="5629665" y="3589988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4337B5-575F-B322-69C0-5338962F44C9}"/>
                </a:ext>
              </a:extLst>
            </p:cNvPr>
            <p:cNvSpPr/>
            <p:nvPr/>
          </p:nvSpPr>
          <p:spPr>
            <a:xfrm>
              <a:off x="5972303" y="316476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69379E-260F-2E82-0D2E-22ED0A72EEBC}"/>
                </a:ext>
              </a:extLst>
            </p:cNvPr>
            <p:cNvSpPr/>
            <p:nvPr/>
          </p:nvSpPr>
          <p:spPr>
            <a:xfrm>
              <a:off x="5972303" y="370419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/>
        </p:nvGraphicFramePr>
        <p:xfrm>
          <a:off x="812551" y="5171030"/>
          <a:ext cx="2221451" cy="13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590867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29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/>
        </p:nvGraphicFramePr>
        <p:xfrm>
          <a:off x="3484423" y="5171030"/>
          <a:ext cx="2221450" cy="1349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84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590866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558450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2933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110312" marR="110312" marT="55155" marB="551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2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26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80914" marR="80914" marT="40457" marB="4045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562299" y="4817423"/>
            <a:ext cx="18085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4)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5529132" y="4543375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127102" y="4391359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5614731" y="4840030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047034" y="4543375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7645004" y="4420264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047034" y="4834320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127102" y="4698930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7645004" y="4726598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01D82FC-6520-19C6-ABE4-1E83A93FC939}"/>
              </a:ext>
            </a:extLst>
          </p:cNvPr>
          <p:cNvSpPr txBox="1"/>
          <p:nvPr/>
        </p:nvSpPr>
        <p:spPr>
          <a:xfrm>
            <a:off x="602984" y="2402993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effectLst/>
                <a:latin typeface="Helvetica" pitchFamily="2" charset="0"/>
              </a:rPr>
              <a:t>4</a:t>
            </a:r>
            <a:r>
              <a:rPr lang="en-US" altLang="ko-KR" sz="1600" dirty="0">
                <a:effectLst/>
                <a:latin typeface="Helvetica" pitchFamily="2" charset="0"/>
              </a:rPr>
              <a:t>)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97A9252-F3FE-F994-DA30-D84A5002FEDD}"/>
              </a:ext>
            </a:extLst>
          </p:cNvPr>
          <p:cNvCxnSpPr>
            <a:cxnSpLocks/>
          </p:cNvCxnSpPr>
          <p:nvPr/>
        </p:nvCxnSpPr>
        <p:spPr>
          <a:xfrm>
            <a:off x="154676" y="64672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E54BE96B-575F-A7ED-9ED5-90E74D77FB59}"/>
              </a:ext>
            </a:extLst>
          </p:cNvPr>
          <p:cNvCxnSpPr>
            <a:cxnSpLocks/>
          </p:cNvCxnSpPr>
          <p:nvPr/>
        </p:nvCxnSpPr>
        <p:spPr>
          <a:xfrm>
            <a:off x="555378" y="2775780"/>
            <a:ext cx="80017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4E8F35-9BD1-3C25-7F74-A1DD5E77AE72}"/>
              </a:ext>
            </a:extLst>
          </p:cNvPr>
          <p:cNvSpPr txBox="1"/>
          <p:nvPr/>
        </p:nvSpPr>
        <p:spPr>
          <a:xfrm>
            <a:off x="541730" y="818238"/>
            <a:ext cx="362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Process for building path matrix 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383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25A905-58D3-AA12-E0CF-2C1396E7FB50}"/>
              </a:ext>
            </a:extLst>
          </p:cNvPr>
          <p:cNvSpPr txBox="1"/>
          <p:nvPr/>
        </p:nvSpPr>
        <p:spPr>
          <a:xfrm>
            <a:off x="9429327" y="432741"/>
            <a:ext cx="37128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Induced) </a:t>
            </a:r>
            <a:r>
              <a:rPr kumimoji="1" lang="en-US" altLang="ko-Kore-KR" spc="-40" dirty="0">
                <a:latin typeface="+mn-ea"/>
              </a:rPr>
              <a:t>semi-output from phase 1</a:t>
            </a:r>
            <a:endParaRPr kumimoji="1" lang="ko-Kore-KR" altLang="en-US" spc="-40" dirty="0">
              <a:latin typeface="+mn-ea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62311A3-20C3-F577-6D59-96CEE28D55D5}"/>
              </a:ext>
            </a:extLst>
          </p:cNvPr>
          <p:cNvGraphicFramePr>
            <a:graphicFrameLocks noGrp="1"/>
          </p:cNvGraphicFramePr>
          <p:nvPr/>
        </p:nvGraphicFramePr>
        <p:xfrm>
          <a:off x="9724311" y="1122752"/>
          <a:ext cx="2562225" cy="2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53235028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10663759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96446891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971126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57280605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2854" marR="72854" marT="36427" marB="36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378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/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pc="-4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𝐷𝑃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𝑙𝑖𝑠𝑡</m:t>
                      </m:r>
                      <m:r>
                        <a:rPr kumimoji="1" lang="en-US" altLang="ko-Kore-KR" sz="1400" b="0" i="1" spc="-4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400" b="1" i="1" spc="-4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𝑫𝑷</m:t>
                      </m:r>
                      <m:r>
                        <a:rPr kumimoji="1" lang="en-US" altLang="ko-Kore-KR" sz="1400" b="0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=[1,0,−1,…,−1]</m:t>
                      </m:r>
                      <m:r>
                        <a:rPr kumimoji="1" lang="en-US" altLang="ko-Kore-KR" sz="1400" b="1" i="1" spc="-4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b="1" spc="-40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25085F-C377-F472-639A-9F7423AF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2887" y="796389"/>
                <a:ext cx="2480294" cy="215444"/>
              </a:xfrm>
              <a:prstGeom prst="rect">
                <a:avLst/>
              </a:prstGeom>
              <a:blipFill>
                <a:blip r:embed="rId3"/>
                <a:stretch>
                  <a:fillRect t="-5556" r="-508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35BE98-2C09-23B8-17C2-E9AF815AD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023" y="1820826"/>
            <a:ext cx="2642405" cy="204894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7ED2B6-986E-D1E1-6AFA-80067418CFA6}"/>
              </a:ext>
            </a:extLst>
          </p:cNvPr>
          <p:cNvSpPr/>
          <p:nvPr/>
        </p:nvSpPr>
        <p:spPr>
          <a:xfrm>
            <a:off x="10118031" y="1714913"/>
            <a:ext cx="2712387" cy="2199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F73E-B950-816B-D34E-099433ED46FD}"/>
              </a:ext>
            </a:extLst>
          </p:cNvPr>
          <p:cNvSpPr txBox="1"/>
          <p:nvPr/>
        </p:nvSpPr>
        <p:spPr>
          <a:xfrm>
            <a:off x="10565193" y="1556003"/>
            <a:ext cx="181806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Recursive function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A21CE0-F698-9A41-7CE1-F3E4A4E2221B}"/>
              </a:ext>
            </a:extLst>
          </p:cNvPr>
          <p:cNvSpPr/>
          <p:nvPr/>
        </p:nvSpPr>
        <p:spPr>
          <a:xfrm>
            <a:off x="6425639" y="1179505"/>
            <a:ext cx="45719" cy="321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CF27C-1ED8-120A-AD57-38A785E6636E}"/>
              </a:ext>
            </a:extLst>
          </p:cNvPr>
          <p:cNvSpPr txBox="1"/>
          <p:nvPr/>
        </p:nvSpPr>
        <p:spPr>
          <a:xfrm>
            <a:off x="724264" y="3312224"/>
            <a:ext cx="165814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,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)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1EBBA6-F634-19B6-56AF-0F0F3DF8AD46}"/>
              </a:ext>
            </a:extLst>
          </p:cNvPr>
          <p:cNvSpPr txBox="1"/>
          <p:nvPr/>
        </p:nvSpPr>
        <p:spPr>
          <a:xfrm>
            <a:off x="3034001" y="3312225"/>
            <a:ext cx="1604798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- DP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≤  k</a:t>
            </a:r>
            <a:r>
              <a:rPr kumimoji="1" lang="en-US" altLang="ko-Kore-KR" sz="1400" spc="-4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kumimoji="1" lang="en-US" altLang="ko-Kore-KR" sz="1400" spc="-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3C6DD7-563D-C027-7830-6A3A5DE795C7}"/>
              </a:ext>
            </a:extLst>
          </p:cNvPr>
          <p:cNvSpPr txBox="1"/>
          <p:nvPr/>
        </p:nvSpPr>
        <p:spPr>
          <a:xfrm>
            <a:off x="555378" y="2748063"/>
            <a:ext cx="121539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1) Constraints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B422DD-B970-6482-BC22-37E8045CC5E0}"/>
              </a:ext>
            </a:extLst>
          </p:cNvPr>
          <p:cNvSpPr txBox="1"/>
          <p:nvPr/>
        </p:nvSpPr>
        <p:spPr>
          <a:xfrm>
            <a:off x="2681877" y="2748063"/>
            <a:ext cx="19769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2) Parameter equation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CE0F5C-A45D-A200-044D-DE5CC918C805}"/>
              </a:ext>
            </a:extLst>
          </p:cNvPr>
          <p:cNvSpPr txBox="1"/>
          <p:nvPr/>
        </p:nvSpPr>
        <p:spPr>
          <a:xfrm>
            <a:off x="5550738" y="2748063"/>
            <a:ext cx="2536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3) Logical relation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(AND/OR)</a:t>
            </a:r>
            <a:endParaRPr kumimoji="1" lang="ko-Kore-KR" altLang="en-US" sz="1600" b="1" spc="-4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74C46-51BA-33C1-8B45-5C909A49EFF2}"/>
              </a:ext>
            </a:extLst>
          </p:cNvPr>
          <p:cNvGrpSpPr/>
          <p:nvPr/>
        </p:nvGrpSpPr>
        <p:grpSpPr>
          <a:xfrm>
            <a:off x="6315118" y="3164761"/>
            <a:ext cx="959089" cy="861773"/>
            <a:chOff x="6530224" y="3164761"/>
            <a:chExt cx="959089" cy="8617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E3711A-7772-E9F5-DE56-6E5ABB43E387}"/>
                </a:ext>
              </a:extLst>
            </p:cNvPr>
            <p:cNvSpPr txBox="1"/>
            <p:nvPr/>
          </p:nvSpPr>
          <p:spPr>
            <a:xfrm>
              <a:off x="6530224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4ED19B-0FEA-DEFE-5797-7F1EF90F59F3}"/>
                </a:ext>
              </a:extLst>
            </p:cNvPr>
            <p:cNvSpPr txBox="1"/>
            <p:nvPr/>
          </p:nvSpPr>
          <p:spPr>
            <a:xfrm>
              <a:off x="7084060" y="3748341"/>
              <a:ext cx="4052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31836BB-1110-94C9-3135-A98C69A2C6B3}"/>
                </a:ext>
              </a:extLst>
            </p:cNvPr>
            <p:cNvCxnSpPr>
              <a:cxnSpLocks/>
              <a:stCxn id="19" idx="3"/>
              <a:endCxn id="59" idx="1"/>
            </p:cNvCxnSpPr>
            <p:nvPr/>
          </p:nvCxnSpPr>
          <p:spPr>
            <a:xfrm>
              <a:off x="6803504" y="3589988"/>
              <a:ext cx="280556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052C1C-934D-58E6-627A-7AE5E4106138}"/>
                </a:ext>
              </a:extLst>
            </p:cNvPr>
            <p:cNvSpPr txBox="1"/>
            <p:nvPr/>
          </p:nvSpPr>
          <p:spPr>
            <a:xfrm>
              <a:off x="7084061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4B484E5F-AE8A-039B-C10D-46ABBDC6745F}"/>
                </a:ext>
              </a:extLst>
            </p:cNvPr>
            <p:cNvCxnSpPr>
              <a:cxnSpLocks/>
              <a:stCxn id="19" idx="3"/>
              <a:endCxn id="69" idx="1"/>
            </p:cNvCxnSpPr>
            <p:nvPr/>
          </p:nvCxnSpPr>
          <p:spPr>
            <a:xfrm flipV="1">
              <a:off x="6803504" y="3320215"/>
              <a:ext cx="280557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B04637B-E81B-B140-2B72-6240D72D75A0}"/>
                </a:ext>
              </a:extLst>
            </p:cNvPr>
            <p:cNvSpPr/>
            <p:nvPr/>
          </p:nvSpPr>
          <p:spPr>
            <a:xfrm>
              <a:off x="7089894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24FC570-96AC-BFAC-E4C2-C00927609799}"/>
              </a:ext>
            </a:extLst>
          </p:cNvPr>
          <p:cNvGrpSpPr/>
          <p:nvPr/>
        </p:nvGrpSpPr>
        <p:grpSpPr>
          <a:xfrm>
            <a:off x="7493587" y="3164761"/>
            <a:ext cx="958105" cy="861773"/>
            <a:chOff x="7769569" y="3164761"/>
            <a:chExt cx="958105" cy="86177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EC0130A-BB01-3664-CF75-B90CA4617AFD}"/>
                </a:ext>
              </a:extLst>
            </p:cNvPr>
            <p:cNvSpPr txBox="1"/>
            <p:nvPr/>
          </p:nvSpPr>
          <p:spPr>
            <a:xfrm>
              <a:off x="7769569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023ECB0-3633-C801-6C39-78D674F109D8}"/>
                </a:ext>
              </a:extLst>
            </p:cNvPr>
            <p:cNvSpPr txBox="1"/>
            <p:nvPr/>
          </p:nvSpPr>
          <p:spPr>
            <a:xfrm>
              <a:off x="8322422" y="3748341"/>
              <a:ext cx="40525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4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CCF25E8-254B-0859-83E0-64E4CAC5C738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8042849" y="3589988"/>
              <a:ext cx="279573" cy="26607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452D53-39D9-FA19-94EC-047C8C2F13A6}"/>
                </a:ext>
              </a:extLst>
            </p:cNvPr>
            <p:cNvSpPr txBox="1"/>
            <p:nvPr/>
          </p:nvSpPr>
          <p:spPr>
            <a:xfrm>
              <a:off x="8322422" y="3212493"/>
              <a:ext cx="40525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779E8F3-DFFB-4ED9-FA3A-ADC0E82DCBF2}"/>
                </a:ext>
              </a:extLst>
            </p:cNvPr>
            <p:cNvCxnSpPr>
              <a:cxnSpLocks/>
              <a:stCxn id="91" idx="3"/>
              <a:endCxn id="94" idx="1"/>
            </p:cNvCxnSpPr>
            <p:nvPr/>
          </p:nvCxnSpPr>
          <p:spPr>
            <a:xfrm flipV="1">
              <a:off x="8042849" y="3320215"/>
              <a:ext cx="279573" cy="269773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5BADF95-5F67-F676-7610-30100A1DD102}"/>
                </a:ext>
              </a:extLst>
            </p:cNvPr>
            <p:cNvSpPr/>
            <p:nvPr/>
          </p:nvSpPr>
          <p:spPr>
            <a:xfrm>
              <a:off x="8324617" y="3164761"/>
              <a:ext cx="399417" cy="861773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CAB81FF-B836-4A1F-A25A-115D718D37E8}"/>
              </a:ext>
            </a:extLst>
          </p:cNvPr>
          <p:cNvGrpSpPr/>
          <p:nvPr/>
        </p:nvGrpSpPr>
        <p:grpSpPr>
          <a:xfrm>
            <a:off x="5080403" y="3164761"/>
            <a:ext cx="1015335" cy="856935"/>
            <a:chOff x="5356385" y="3164761"/>
            <a:chExt cx="1015335" cy="8569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506E634-D5EA-F055-5550-0A011B5AEBD2}"/>
                </a:ext>
              </a:extLst>
            </p:cNvPr>
            <p:cNvSpPr txBox="1"/>
            <p:nvPr/>
          </p:nvSpPr>
          <p:spPr>
            <a:xfrm>
              <a:off x="5356385" y="3482266"/>
              <a:ext cx="2732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0872A3-D3BF-897A-0806-766ED86667D1}"/>
                </a:ext>
              </a:extLst>
            </p:cNvPr>
            <p:cNvSpPr txBox="1"/>
            <p:nvPr/>
          </p:nvSpPr>
          <p:spPr>
            <a:xfrm>
              <a:off x="5968888" y="3218942"/>
              <a:ext cx="391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44E731-0ED4-1132-0EFC-DC5C911B7A92}"/>
                </a:ext>
              </a:extLst>
            </p:cNvPr>
            <p:cNvSpPr txBox="1"/>
            <p:nvPr/>
          </p:nvSpPr>
          <p:spPr>
            <a:xfrm>
              <a:off x="5968888" y="3745590"/>
              <a:ext cx="3994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400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en-US" altLang="ko-Kore-KR" sz="1200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7DE04B58-A6DB-5BF0-52C9-685F45D79E22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5629665" y="3326664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DCB40F3-03A7-1DD9-F009-D93FE6BD4031}"/>
                </a:ext>
              </a:extLst>
            </p:cNvPr>
            <p:cNvCxnSpPr>
              <a:cxnSpLocks/>
              <a:stCxn id="6" idx="3"/>
              <a:endCxn id="36" idx="1"/>
            </p:cNvCxnSpPr>
            <p:nvPr/>
          </p:nvCxnSpPr>
          <p:spPr>
            <a:xfrm>
              <a:off x="5629665" y="3589988"/>
              <a:ext cx="339223" cy="263324"/>
            </a:xfrm>
            <a:prstGeom prst="straightConnector1">
              <a:avLst/>
            </a:prstGeom>
            <a:ln>
              <a:solidFill>
                <a:srgbClr val="1D6FA9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04337B5-575F-B322-69C0-5338962F44C9}"/>
                </a:ext>
              </a:extLst>
            </p:cNvPr>
            <p:cNvSpPr/>
            <p:nvPr/>
          </p:nvSpPr>
          <p:spPr>
            <a:xfrm>
              <a:off x="5972303" y="316476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569379E-260F-2E82-0D2E-22ED0A72EEBC}"/>
                </a:ext>
              </a:extLst>
            </p:cNvPr>
            <p:cNvSpPr/>
            <p:nvPr/>
          </p:nvSpPr>
          <p:spPr>
            <a:xfrm>
              <a:off x="5972303" y="3704191"/>
              <a:ext cx="399417" cy="317505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81114BAB-2507-CD5C-7615-B9FFE1B050F2}"/>
              </a:ext>
            </a:extLst>
          </p:cNvPr>
          <p:cNvGraphicFramePr>
            <a:graphicFrameLocks noGrp="1"/>
          </p:cNvGraphicFramePr>
          <p:nvPr/>
        </p:nvGraphicFramePr>
        <p:xfrm>
          <a:off x="812551" y="5104360"/>
          <a:ext cx="2479950" cy="15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5962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327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5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5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3876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1C5FDC37-FC13-38D3-8309-F1B503B36E00}"/>
              </a:ext>
            </a:extLst>
          </p:cNvPr>
          <p:cNvGraphicFramePr>
            <a:graphicFrameLocks noGrp="1"/>
          </p:cNvGraphicFramePr>
          <p:nvPr/>
        </p:nvGraphicFramePr>
        <p:xfrm>
          <a:off x="3484423" y="5104360"/>
          <a:ext cx="2479950" cy="1506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459">
                  <a:extLst>
                    <a:ext uri="{9D8B030D-6E8A-4147-A177-3AD203B41FA5}">
                      <a16:colId xmlns:a16="http://schemas.microsoft.com/office/drawing/2014/main" val="2963942471"/>
                    </a:ext>
                  </a:extLst>
                </a:gridCol>
                <a:gridCol w="659623">
                  <a:extLst>
                    <a:ext uri="{9D8B030D-6E8A-4147-A177-3AD203B41FA5}">
                      <a16:colId xmlns:a16="http://schemas.microsoft.com/office/drawing/2014/main" val="2522311284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421358642"/>
                    </a:ext>
                  </a:extLst>
                </a:gridCol>
                <a:gridCol w="623434">
                  <a:extLst>
                    <a:ext uri="{9D8B030D-6E8A-4147-A177-3AD203B41FA5}">
                      <a16:colId xmlns:a16="http://schemas.microsoft.com/office/drawing/2014/main" val="24941874"/>
                    </a:ext>
                  </a:extLst>
                </a:gridCol>
              </a:tblGrid>
              <a:tr h="327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en-US" altLang="ko-KR" sz="15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123148" marR="123148" marT="61573" marB="615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87809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Path</a:t>
                      </a:r>
                      <a:r>
                        <a:rPr lang="en-US" altLang="ko-KR" sz="13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77627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1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18644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2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56170"/>
                  </a:ext>
                </a:extLst>
              </a:tr>
              <a:tr h="294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DP 3</a:t>
                      </a:r>
                      <a:endParaRPr lang="ko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90330" marR="90330" marT="45165" marB="4516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36109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A9400608-D55B-8D46-91F6-694E6C16FF4F}"/>
              </a:ext>
            </a:extLst>
          </p:cNvPr>
          <p:cNvSpPr txBox="1"/>
          <p:nvPr/>
        </p:nvSpPr>
        <p:spPr>
          <a:xfrm>
            <a:off x="562299" y="4750753"/>
            <a:ext cx="18085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4)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path matrix</a:t>
            </a:r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600" b="1" spc="-40" dirty="0">
                <a:solidFill>
                  <a:srgbClr val="C00000"/>
                </a:solidFill>
                <a:latin typeface="+mn-ea"/>
              </a:rPr>
              <a:t>(PM)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B5BA76-56EF-69F9-68FA-F771143EE967}"/>
              </a:ext>
            </a:extLst>
          </p:cNvPr>
          <p:cNvCxnSpPr>
            <a:cxnSpLocks/>
          </p:cNvCxnSpPr>
          <p:nvPr/>
        </p:nvCxnSpPr>
        <p:spPr>
          <a:xfrm>
            <a:off x="5529132" y="4304991"/>
            <a:ext cx="454341" cy="0"/>
          </a:xfrm>
          <a:prstGeom prst="straightConnector1">
            <a:avLst/>
          </a:prstGeom>
          <a:ln>
            <a:solidFill>
              <a:srgbClr val="1D6FA9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CCE06-B953-A5CC-333E-BE4DCA72EAAA}"/>
              </a:ext>
            </a:extLst>
          </p:cNvPr>
          <p:cNvSpPr txBox="1"/>
          <p:nvPr/>
        </p:nvSpPr>
        <p:spPr>
          <a:xfrm>
            <a:off x="6127102" y="4152975"/>
            <a:ext cx="77630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Negative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2A8DB1F-45A0-2035-8703-92888B24E178}"/>
              </a:ext>
            </a:extLst>
          </p:cNvPr>
          <p:cNvCxnSpPr>
            <a:cxnSpLocks/>
          </p:cNvCxnSpPr>
          <p:nvPr/>
        </p:nvCxnSpPr>
        <p:spPr>
          <a:xfrm>
            <a:off x="5614731" y="4595936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77B3498-0EC3-4CA8-2F12-C31115031BE9}"/>
              </a:ext>
            </a:extLst>
          </p:cNvPr>
          <p:cNvCxnSpPr>
            <a:cxnSpLocks/>
          </p:cNvCxnSpPr>
          <p:nvPr/>
        </p:nvCxnSpPr>
        <p:spPr>
          <a:xfrm>
            <a:off x="7047034" y="4304991"/>
            <a:ext cx="454341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5933621-4546-AEB2-2456-0E74722A0D9C}"/>
              </a:ext>
            </a:extLst>
          </p:cNvPr>
          <p:cNvSpPr txBox="1"/>
          <p:nvPr/>
        </p:nvSpPr>
        <p:spPr>
          <a:xfrm>
            <a:off x="7645004" y="4181880"/>
            <a:ext cx="66813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Positive</a:t>
            </a:r>
            <a:endParaRPr kumimoji="1" lang="ko-Kore-KR" altLang="en-US" sz="1400" spc="-40" dirty="0">
              <a:latin typeface="+mn-ea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D6DA8297-95C1-0DD0-C387-2305C4C4FEB6}"/>
              </a:ext>
            </a:extLst>
          </p:cNvPr>
          <p:cNvCxnSpPr>
            <a:cxnSpLocks/>
          </p:cNvCxnSpPr>
          <p:nvPr/>
        </p:nvCxnSpPr>
        <p:spPr>
          <a:xfrm>
            <a:off x="7047034" y="4595936"/>
            <a:ext cx="45434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292F0BE-3BE1-DF9A-8FD4-EE7034D52992}"/>
              </a:ext>
            </a:extLst>
          </p:cNvPr>
          <p:cNvSpPr txBox="1"/>
          <p:nvPr/>
        </p:nvSpPr>
        <p:spPr>
          <a:xfrm>
            <a:off x="6127102" y="4460546"/>
            <a:ext cx="4616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AND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704F12-CBFE-2AC2-3F48-8712E62DCFD8}"/>
              </a:ext>
            </a:extLst>
          </p:cNvPr>
          <p:cNvSpPr txBox="1"/>
          <p:nvPr/>
        </p:nvSpPr>
        <p:spPr>
          <a:xfrm>
            <a:off x="7645004" y="4488214"/>
            <a:ext cx="330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: OR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61C5F1-91D0-17FA-7EA9-D1206B0CB5CA}"/>
              </a:ext>
            </a:extLst>
          </p:cNvPr>
          <p:cNvSpPr/>
          <p:nvPr/>
        </p:nvSpPr>
        <p:spPr>
          <a:xfrm>
            <a:off x="565092" y="839402"/>
            <a:ext cx="7492243" cy="154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B97A9252-F3FE-F994-DA30-D84A5002FEDD}"/>
              </a:ext>
            </a:extLst>
          </p:cNvPr>
          <p:cNvCxnSpPr>
            <a:cxnSpLocks/>
          </p:cNvCxnSpPr>
          <p:nvPr/>
        </p:nvCxnSpPr>
        <p:spPr>
          <a:xfrm>
            <a:off x="154676" y="646727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B9E6D9-F61F-9B6A-5990-C51457C7BF0F}"/>
              </a:ext>
            </a:extLst>
          </p:cNvPr>
          <p:cNvSpPr txBox="1"/>
          <p:nvPr/>
        </p:nvSpPr>
        <p:spPr>
          <a:xfrm>
            <a:off x="201168" y="197947"/>
            <a:ext cx="689752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>
                <a:latin typeface="+mn-ea"/>
              </a:rPr>
              <a:t>Appendix1) Way </a:t>
            </a:r>
            <a:r>
              <a:rPr kumimoji="1" lang="en-US" altLang="ko-Kore-KR" sz="2000" spc="-40" dirty="0">
                <a:latin typeface="+mn-ea"/>
              </a:rPr>
              <a:t>to find change propagation Paths (path matrix)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B9CD3-49BA-6498-BCF7-9E2D8C974DE4}"/>
              </a:ext>
            </a:extLst>
          </p:cNvPr>
          <p:cNvSpPr txBox="1"/>
          <p:nvPr/>
        </p:nvSpPr>
        <p:spPr>
          <a:xfrm>
            <a:off x="7009278" y="991393"/>
            <a:ext cx="9420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(Yang , 2011)</a:t>
            </a:r>
            <a:endParaRPr lang="en" altLang="ko-Kore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F0F63-A1F6-7763-845F-52EDC8F012C0}"/>
              </a:ext>
            </a:extLst>
          </p:cNvPr>
          <p:cNvSpPr txBox="1"/>
          <p:nvPr/>
        </p:nvSpPr>
        <p:spPr>
          <a:xfrm>
            <a:off x="710600" y="850516"/>
            <a:ext cx="5023811" cy="10623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1) Constraints to make product stable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constraint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2) Equation with parameter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parameter linkage</a:t>
            </a:r>
            <a:r>
              <a:rPr kumimoji="1" lang="en-US" altLang="ko-Kore-KR" sz="1600" spc="-40" dirty="0">
                <a:latin typeface="+mn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kumimoji="1" lang="en-US" altLang="ko-Kore-KR" sz="1600" spc="-40" dirty="0">
                <a:latin typeface="+mn-ea"/>
              </a:rPr>
              <a:t>3) Decomposition with (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AND/OR</a:t>
            </a:r>
            <a:r>
              <a:rPr kumimoji="1" lang="en-US" altLang="ko-Kore-KR" sz="1600" b="1" spc="-40" dirty="0">
                <a:latin typeface="+mn-ea"/>
              </a:rPr>
              <a:t>) </a:t>
            </a:r>
            <a:r>
              <a:rPr kumimoji="1" lang="en-US" altLang="ko-Kore-KR" sz="1600" spc="-40" dirty="0">
                <a:latin typeface="+mn-ea"/>
              </a:rPr>
              <a:t>logic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F2E47-3C01-A1BC-F35E-1FB84FCB2B2A}"/>
              </a:ext>
            </a:extLst>
          </p:cNvPr>
          <p:cNvSpPr txBox="1"/>
          <p:nvPr/>
        </p:nvSpPr>
        <p:spPr>
          <a:xfrm>
            <a:off x="7041739" y="1678460"/>
            <a:ext cx="9016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(Tang, 2016)</a:t>
            </a:r>
            <a:endParaRPr lang="en" altLang="ko-Kore-K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75F24-0AFA-BEBC-CB9E-91F67A1C5F9F}"/>
              </a:ext>
            </a:extLst>
          </p:cNvPr>
          <p:cNvSpPr txBox="1"/>
          <p:nvPr/>
        </p:nvSpPr>
        <p:spPr>
          <a:xfrm>
            <a:off x="706573" y="2046577"/>
            <a:ext cx="55654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ore-KR" sz="1600" dirty="0">
                <a:effectLst/>
                <a:latin typeface="Helvetica" pitchFamily="2" charset="0"/>
              </a:rPr>
              <a:t>4</a:t>
            </a:r>
            <a:r>
              <a:rPr lang="en-US" altLang="ko-KR" sz="1600" dirty="0">
                <a:effectLst/>
                <a:latin typeface="Helvetica" pitchFamily="2" charset="0"/>
              </a:rPr>
              <a:t>)</a:t>
            </a:r>
            <a:r>
              <a:rPr lang="ko-Kore-KR" altLang="en-US" sz="1600" dirty="0">
                <a:solidFill>
                  <a:srgbClr val="0000FF"/>
                </a:solidFill>
                <a:effectLst/>
                <a:latin typeface="Helvetica" pitchFamily="2" charset="0"/>
              </a:rPr>
              <a:t> </a:t>
            </a:r>
            <a:r>
              <a:rPr kumimoji="1" lang="en-US" altLang="ko-Kore-KR" sz="1600" spc="-40" dirty="0">
                <a:latin typeface="+mn-ea"/>
                <a:sym typeface="Wingdings" pitchFamily="2" charset="2"/>
              </a:rPr>
              <a:t> 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Induce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  <a:sym typeface="Wingdings" pitchFamily="2" charset="2"/>
              </a:rPr>
              <a:t>change propagation path</a:t>
            </a:r>
            <a:r>
              <a:rPr kumimoji="1" lang="en-US" altLang="ko-Kore-KR" sz="1600" b="1" spc="-40" dirty="0">
                <a:latin typeface="+mn-ea"/>
                <a:sym typeface="Wingdings" pitchFamily="2" charset="2"/>
              </a:rPr>
              <a:t> depending on each DP</a:t>
            </a:r>
            <a:endParaRPr kumimoji="1" lang="en-US" altLang="ko-Kore-KR" sz="1600" b="1" spc="-4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911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3CA199B-58E7-33CC-FF0C-80A6C3E7F48B}"/>
              </a:ext>
            </a:extLst>
          </p:cNvPr>
          <p:cNvSpPr txBox="1"/>
          <p:nvPr/>
        </p:nvSpPr>
        <p:spPr>
          <a:xfrm>
            <a:off x="201168" y="136179"/>
            <a:ext cx="65444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2)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Path search algorithm </a:t>
            </a:r>
            <a:r>
              <a:rPr kumimoji="1" lang="en-US" altLang="ko-Kore-KR" sz="2000" spc="-40" dirty="0">
                <a:latin typeface="+mn-ea"/>
              </a:rPr>
              <a:t>with recursive function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F6755612-0404-18EE-704B-3A69C2453F02}"/>
              </a:ext>
            </a:extLst>
          </p:cNvPr>
          <p:cNvSpPr/>
          <p:nvPr/>
        </p:nvSpPr>
        <p:spPr>
          <a:xfrm rot="5400000">
            <a:off x="3304183" y="3504616"/>
            <a:ext cx="3013353" cy="23985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62" name="그룹 361">
            <a:extLst>
              <a:ext uri="{FF2B5EF4-FFF2-40B4-BE49-F238E27FC236}">
                <a16:creationId xmlns:a16="http://schemas.microsoft.com/office/drawing/2014/main" id="{1AE0D1B2-C0BB-3729-9977-68DEC4FF0639}"/>
              </a:ext>
            </a:extLst>
          </p:cNvPr>
          <p:cNvGrpSpPr/>
          <p:nvPr/>
        </p:nvGrpSpPr>
        <p:grpSpPr>
          <a:xfrm>
            <a:off x="9615618" y="597477"/>
            <a:ext cx="3716120" cy="3709945"/>
            <a:chOff x="5266642" y="446444"/>
            <a:chExt cx="3716120" cy="3709945"/>
          </a:xfrm>
        </p:grpSpPr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2BB3E42C-F115-C733-680C-3FFA8D45B600}"/>
                </a:ext>
              </a:extLst>
            </p:cNvPr>
            <p:cNvCxnSpPr>
              <a:cxnSpLocks/>
              <a:endCxn id="319" idx="3"/>
            </p:cNvCxnSpPr>
            <p:nvPr/>
          </p:nvCxnSpPr>
          <p:spPr>
            <a:xfrm flipH="1" flipV="1">
              <a:off x="6033821" y="140123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CAD2BEA5-5031-B986-7A3C-1E4648CC0B1B}"/>
                </a:ext>
              </a:extLst>
            </p:cNvPr>
            <p:cNvCxnSpPr>
              <a:cxnSpLocks/>
              <a:endCxn id="318" idx="3"/>
            </p:cNvCxnSpPr>
            <p:nvPr/>
          </p:nvCxnSpPr>
          <p:spPr>
            <a:xfrm flipH="1" flipV="1">
              <a:off x="5884357" y="923559"/>
              <a:ext cx="3089517" cy="12385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761B6905-7C27-9E1B-A0C8-DDE96B8F9A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1877641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54B02271-68C0-3C8E-FB7A-24B4058F6F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3821" y="2346367"/>
              <a:ext cx="2940053" cy="970"/>
            </a:xfrm>
            <a:prstGeom prst="straightConnector1">
              <a:avLst/>
            </a:prstGeom>
            <a:ln>
              <a:solidFill>
                <a:schemeClr val="dk1">
                  <a:alpha val="63000"/>
                </a:schemeClr>
              </a:solidFill>
              <a:prstDash val="sysDot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9BAD8269-76D2-124C-0A60-4FF10FB0BC05}"/>
                </a:ext>
              </a:extLst>
            </p:cNvPr>
            <p:cNvSpPr/>
            <p:nvPr/>
          </p:nvSpPr>
          <p:spPr>
            <a:xfrm>
              <a:off x="5266642" y="605352"/>
              <a:ext cx="3712801" cy="3551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D7541C0-86F4-1D82-970A-74BE741D8250}"/>
                </a:ext>
              </a:extLst>
            </p:cNvPr>
            <p:cNvSpPr txBox="1"/>
            <p:nvPr/>
          </p:nvSpPr>
          <p:spPr>
            <a:xfrm>
              <a:off x="6112559" y="446444"/>
              <a:ext cx="22262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pc="-40" dirty="0">
                  <a:latin typeface="+mn-ea"/>
                </a:rPr>
                <a:t>Path Searching of </a:t>
              </a:r>
              <a:r>
                <a:rPr kumimoji="1" lang="en-US" altLang="ko-Kore-KR" spc="-40" dirty="0" err="1">
                  <a:latin typeface="+mn-ea"/>
                </a:rPr>
                <a:t>DP</a:t>
              </a:r>
              <a:r>
                <a:rPr kumimoji="1" lang="en-US" altLang="ko-Kore-KR" spc="-40" baseline="-25000" dirty="0" err="1">
                  <a:latin typeface="+mn-ea"/>
                </a:rPr>
                <a:t>k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29D0975-DCDF-B1E2-EFD6-A0C5DD538F84}"/>
                </a:ext>
              </a:extLst>
            </p:cNvPr>
            <p:cNvSpPr/>
            <p:nvPr/>
          </p:nvSpPr>
          <p:spPr>
            <a:xfrm>
              <a:off x="7276964" y="770920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 </a:t>
              </a:r>
              <a:endParaRPr kumimoji="1" lang="ko-Kore-KR" altLang="en-US" sz="1200" b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F148C0C0-9AC2-EC34-F6BB-73896464518D}"/>
                </a:ext>
              </a:extLst>
            </p:cNvPr>
            <p:cNvSpPr/>
            <p:nvPr/>
          </p:nvSpPr>
          <p:spPr>
            <a:xfrm>
              <a:off x="6544553" y="1246409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D6079007-4730-740B-F171-C8BF606F73CF}"/>
                </a:ext>
              </a:extLst>
            </p:cNvPr>
            <p:cNvSpPr/>
            <p:nvPr/>
          </p:nvSpPr>
          <p:spPr>
            <a:xfrm>
              <a:off x="7925280" y="123564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7955D77F-E937-1C37-2FB4-EC11141EC92B}"/>
                </a:ext>
              </a:extLst>
            </p:cNvPr>
            <p:cNvSpPr/>
            <p:nvPr/>
          </p:nvSpPr>
          <p:spPr>
            <a:xfrm>
              <a:off x="7554435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AA93DAB0-EB3E-BA41-AF4A-47D930780FF1}"/>
                </a:ext>
              </a:extLst>
            </p:cNvPr>
            <p:cNvSpPr/>
            <p:nvPr/>
          </p:nvSpPr>
          <p:spPr>
            <a:xfrm>
              <a:off x="8257880" y="173215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EC13385F-8DA2-F1BA-5F9B-240E6DFA8A43}"/>
                </a:ext>
              </a:extLst>
            </p:cNvPr>
            <p:cNvSpPr/>
            <p:nvPr/>
          </p:nvSpPr>
          <p:spPr>
            <a:xfrm>
              <a:off x="6537384" y="1721898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B6D7780D-EADD-9775-0D33-230DB843035F}"/>
                </a:ext>
              </a:extLst>
            </p:cNvPr>
            <p:cNvSpPr/>
            <p:nvPr/>
          </p:nvSpPr>
          <p:spPr>
            <a:xfrm>
              <a:off x="6188503" y="2197387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6190C2C7-36CB-594F-325C-79F910C3D6A7}"/>
                </a:ext>
              </a:extLst>
            </p:cNvPr>
            <p:cNvSpPr/>
            <p:nvPr/>
          </p:nvSpPr>
          <p:spPr>
            <a:xfrm>
              <a:off x="685673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1150B0A7-13B0-12FD-EB14-B35278D34D26}"/>
                </a:ext>
              </a:extLst>
            </p:cNvPr>
            <p:cNvCxnSpPr>
              <a:cxnSpLocks/>
              <a:stCxn id="297" idx="3"/>
              <a:endCxn id="298" idx="7"/>
            </p:cNvCxnSpPr>
            <p:nvPr/>
          </p:nvCxnSpPr>
          <p:spPr>
            <a:xfrm flipH="1">
              <a:off x="6822024" y="1048391"/>
              <a:ext cx="502547" cy="24562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680349E4-C91A-C4BB-489A-ECC0676803D0}"/>
                </a:ext>
              </a:extLst>
            </p:cNvPr>
            <p:cNvCxnSpPr>
              <a:cxnSpLocks/>
              <a:stCxn id="297" idx="5"/>
              <a:endCxn id="299" idx="1"/>
            </p:cNvCxnSpPr>
            <p:nvPr/>
          </p:nvCxnSpPr>
          <p:spPr>
            <a:xfrm>
              <a:off x="7554435" y="1048391"/>
              <a:ext cx="418452" cy="23486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7171AA48-78D3-41F6-8220-A9F05269757A}"/>
                </a:ext>
              </a:extLst>
            </p:cNvPr>
            <p:cNvCxnSpPr>
              <a:cxnSpLocks/>
              <a:stCxn id="299" idx="3"/>
              <a:endCxn id="300" idx="0"/>
            </p:cNvCxnSpPr>
            <p:nvPr/>
          </p:nvCxnSpPr>
          <p:spPr>
            <a:xfrm flipH="1">
              <a:off x="7716974" y="1513115"/>
              <a:ext cx="255913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직선 화살표 연결선 307">
              <a:extLst>
                <a:ext uri="{FF2B5EF4-FFF2-40B4-BE49-F238E27FC236}">
                  <a16:creationId xmlns:a16="http://schemas.microsoft.com/office/drawing/2014/main" id="{7B4BA3F0-0924-C63E-1FBF-E237DA359705}"/>
                </a:ext>
              </a:extLst>
            </p:cNvPr>
            <p:cNvCxnSpPr>
              <a:cxnSpLocks/>
              <a:stCxn id="299" idx="5"/>
              <a:endCxn id="301" idx="0"/>
            </p:cNvCxnSpPr>
            <p:nvPr/>
          </p:nvCxnSpPr>
          <p:spPr>
            <a:xfrm>
              <a:off x="8202751" y="1513115"/>
              <a:ext cx="217668" cy="21903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518E9D09-1770-7553-D4F2-3A4C32596B37}"/>
                </a:ext>
              </a:extLst>
            </p:cNvPr>
            <p:cNvCxnSpPr>
              <a:cxnSpLocks/>
              <a:stCxn id="302" idx="5"/>
              <a:endCxn id="304" idx="0"/>
            </p:cNvCxnSpPr>
            <p:nvPr/>
          </p:nvCxnSpPr>
          <p:spPr>
            <a:xfrm>
              <a:off x="6814855" y="1999369"/>
              <a:ext cx="204417" cy="21850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4BDB5CFD-99AD-646F-49F0-97B8DFDC0B24}"/>
                </a:ext>
              </a:extLst>
            </p:cNvPr>
            <p:cNvCxnSpPr>
              <a:cxnSpLocks/>
              <a:stCxn id="302" idx="3"/>
              <a:endCxn id="303" idx="0"/>
            </p:cNvCxnSpPr>
            <p:nvPr/>
          </p:nvCxnSpPr>
          <p:spPr>
            <a:xfrm flipH="1">
              <a:off x="6351042" y="1999369"/>
              <a:ext cx="233949" cy="19801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66C353BB-DFBC-15C4-648E-DCDF04611467}"/>
                </a:ext>
              </a:extLst>
            </p:cNvPr>
            <p:cNvSpPr/>
            <p:nvPr/>
          </p:nvSpPr>
          <p:spPr>
            <a:xfrm>
              <a:off x="7890767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C75CC993-43FF-3EDB-549A-F9608E020D53}"/>
                </a:ext>
              </a:extLst>
            </p:cNvPr>
            <p:cNvSpPr/>
            <p:nvPr/>
          </p:nvSpPr>
          <p:spPr>
            <a:xfrm>
              <a:off x="8624993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9AED73E3-1645-7561-30A8-A84B3137FF5B}"/>
                </a:ext>
              </a:extLst>
            </p:cNvPr>
            <p:cNvCxnSpPr>
              <a:cxnSpLocks/>
              <a:stCxn id="300" idx="3"/>
              <a:endCxn id="314" idx="0"/>
            </p:cNvCxnSpPr>
            <p:nvPr/>
          </p:nvCxnSpPr>
          <p:spPr>
            <a:xfrm flipH="1">
              <a:off x="7471730" y="2009625"/>
              <a:ext cx="130312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FE5C591A-5908-0199-694B-5DA87FBCE80C}"/>
                </a:ext>
              </a:extLst>
            </p:cNvPr>
            <p:cNvSpPr/>
            <p:nvPr/>
          </p:nvSpPr>
          <p:spPr>
            <a:xfrm>
              <a:off x="7309191" y="2217874"/>
              <a:ext cx="325078" cy="32507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30F5E93C-F676-D1B0-D3F3-66ADFC3B0800}"/>
                </a:ext>
              </a:extLst>
            </p:cNvPr>
            <p:cNvCxnSpPr>
              <a:cxnSpLocks/>
              <a:stCxn id="301" idx="5"/>
              <a:endCxn id="312" idx="0"/>
            </p:cNvCxnSpPr>
            <p:nvPr/>
          </p:nvCxnSpPr>
          <p:spPr>
            <a:xfrm>
              <a:off x="8535351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45758E80-C5C3-23CB-6E56-4716FBC37A79}"/>
                </a:ext>
              </a:extLst>
            </p:cNvPr>
            <p:cNvCxnSpPr>
              <a:cxnSpLocks/>
              <a:stCxn id="301" idx="3"/>
              <a:endCxn id="311" idx="0"/>
            </p:cNvCxnSpPr>
            <p:nvPr/>
          </p:nvCxnSpPr>
          <p:spPr>
            <a:xfrm flipH="1">
              <a:off x="8053306" y="2009625"/>
              <a:ext cx="252181" cy="208249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F535008-F521-25DB-9C94-4A93237DF76E}"/>
                </a:ext>
              </a:extLst>
            </p:cNvPr>
            <p:cNvCxnSpPr>
              <a:cxnSpLocks/>
              <a:stCxn id="298" idx="4"/>
              <a:endCxn id="302" idx="0"/>
            </p:cNvCxnSpPr>
            <p:nvPr/>
          </p:nvCxnSpPr>
          <p:spPr>
            <a:xfrm flipH="1">
              <a:off x="6699923" y="1571487"/>
              <a:ext cx="7169" cy="15041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41F43C8-7C15-DD39-3106-0FD6D9DC62B6}"/>
                </a:ext>
              </a:extLst>
            </p:cNvPr>
            <p:cNvSpPr txBox="1"/>
            <p:nvPr/>
          </p:nvSpPr>
          <p:spPr>
            <a:xfrm>
              <a:off x="5373833" y="815837"/>
              <a:ext cx="5105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ore-KR" sz="1400" spc="-40" dirty="0">
                  <a:latin typeface="+mn-ea"/>
                </a:rPr>
                <a:t>initiate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A524F46A-3FEB-E7EC-EE04-620483BFAAEA}"/>
                </a:ext>
              </a:extLst>
            </p:cNvPr>
            <p:cNvSpPr txBox="1"/>
            <p:nvPr/>
          </p:nvSpPr>
          <p:spPr>
            <a:xfrm>
              <a:off x="5373833" y="1293509"/>
              <a:ext cx="65998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1</a:t>
              </a:r>
              <a:r>
                <a:rPr kumimoji="1" lang="en-US" altLang="ko-Kore-KR" sz="1400" spc="-40" baseline="30000" dirty="0">
                  <a:latin typeface="+mn-ea"/>
                </a:rPr>
                <a:t>st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4973E53-B7DB-5BE6-53C4-F1F6C08D5597}"/>
                </a:ext>
              </a:extLst>
            </p:cNvPr>
            <p:cNvSpPr txBox="1"/>
            <p:nvPr/>
          </p:nvSpPr>
          <p:spPr>
            <a:xfrm>
              <a:off x="5373833" y="1746867"/>
              <a:ext cx="6747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2</a:t>
              </a:r>
              <a:r>
                <a:rPr kumimoji="1" lang="en-US" altLang="ko-Kore-KR" sz="1400" spc="-40" baseline="30000" dirty="0">
                  <a:latin typeface="+mn-ea"/>
                </a:rPr>
                <a:t>nd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1A98928-822E-2616-DBD3-63DA1A6053F7}"/>
                </a:ext>
              </a:extLst>
            </p:cNvPr>
            <p:cNvSpPr txBox="1"/>
            <p:nvPr/>
          </p:nvSpPr>
          <p:spPr>
            <a:xfrm>
              <a:off x="5373832" y="2238645"/>
              <a:ext cx="67478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3</a:t>
              </a:r>
              <a:r>
                <a:rPr kumimoji="1" lang="en-US" altLang="ko-Kore-KR" sz="1400" spc="-40" baseline="30000" dirty="0">
                  <a:latin typeface="+mn-ea"/>
                </a:rPr>
                <a:t>rd</a:t>
              </a:r>
              <a:r>
                <a:rPr kumimoji="1" lang="en-US" altLang="ko-Kore-KR" sz="1400" spc="-40" dirty="0">
                  <a:latin typeface="+mn-ea"/>
                </a:rPr>
                <a:t> Prop.</a:t>
              </a:r>
              <a:endParaRPr kumimoji="1" lang="ko-Kore-KR" altLang="en-US" sz="1400" spc="-4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/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/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kumimoji="1" lang="en-US" altLang="ko-Kore-KR" sz="1200" spc="-40" dirty="0">
                      <a:latin typeface="+mn-ea"/>
                    </a:rPr>
                    <a:t> </a:t>
                  </a:r>
                  <a:endParaRPr kumimoji="1" lang="ko-Kore-KR" altLang="en-US" sz="1200" spc="-4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122072B-386C-8D93-4AD8-A234C79F2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2811776"/>
                  <a:ext cx="54027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5909" t="-26667" r="-2273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4B5BE5F-B63B-03F4-435A-16D5B0B78C31}"/>
                </a:ext>
              </a:extLst>
            </p:cNvPr>
            <p:cNvSpPr txBox="1"/>
            <p:nvPr/>
          </p:nvSpPr>
          <p:spPr>
            <a:xfrm>
              <a:off x="622716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(1)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1837B2D3-DC18-7CD5-ADA3-E40C0C1BA215}"/>
                </a:ext>
              </a:extLst>
            </p:cNvPr>
            <p:cNvSpPr txBox="1"/>
            <p:nvPr/>
          </p:nvSpPr>
          <p:spPr>
            <a:xfrm>
              <a:off x="6922108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(2)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FA2B8C5A-4AEE-B395-7A10-198B0450E7F5}"/>
                </a:ext>
              </a:extLst>
            </p:cNvPr>
            <p:cNvSpPr txBox="1"/>
            <p:nvPr/>
          </p:nvSpPr>
          <p:spPr>
            <a:xfrm>
              <a:off x="7370164" y="2795264"/>
              <a:ext cx="23468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(3)</a:t>
              </a:r>
              <a:endParaRPr kumimoji="1" lang="ko-Kore-KR" altLang="en-US" sz="1400" b="1" spc="-40" dirty="0">
                <a:solidFill>
                  <a:srgbClr val="0070C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1E13B242-DFD5-C58F-2024-E86CC76D186E}"/>
                </a:ext>
              </a:extLst>
            </p:cNvPr>
            <p:cNvSpPr txBox="1"/>
            <p:nvPr/>
          </p:nvSpPr>
          <p:spPr>
            <a:xfrm>
              <a:off x="7964524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(4)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801FE211-98B4-3233-157B-F3435C1B30C5}"/>
                </a:ext>
              </a:extLst>
            </p:cNvPr>
            <p:cNvSpPr txBox="1"/>
            <p:nvPr/>
          </p:nvSpPr>
          <p:spPr>
            <a:xfrm>
              <a:off x="8686900" y="2795264"/>
              <a:ext cx="23147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(5)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E80B86D8-8AE8-7E09-B5BA-40809B675E59}"/>
                </a:ext>
              </a:extLst>
            </p:cNvPr>
            <p:cNvSpPr txBox="1"/>
            <p:nvPr/>
          </p:nvSpPr>
          <p:spPr>
            <a:xfrm rot="5400000">
              <a:off x="63347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963B332-D8C2-59BB-A2AD-C1225CAD8293}"/>
                </a:ext>
              </a:extLst>
            </p:cNvPr>
            <p:cNvSpPr txBox="1"/>
            <p:nvPr/>
          </p:nvSpPr>
          <p:spPr>
            <a:xfrm rot="5400000">
              <a:off x="702054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AA570BAC-2848-1BA2-C8F9-1FFF585A9169}"/>
                </a:ext>
              </a:extLst>
            </p:cNvPr>
            <p:cNvSpPr txBox="1"/>
            <p:nvPr/>
          </p:nvSpPr>
          <p:spPr>
            <a:xfrm rot="5400000">
              <a:off x="746250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CAF2EA4-BE50-02F8-4EC0-80F6C3BF162E}"/>
                </a:ext>
              </a:extLst>
            </p:cNvPr>
            <p:cNvSpPr txBox="1"/>
            <p:nvPr/>
          </p:nvSpPr>
          <p:spPr>
            <a:xfrm rot="5400000">
              <a:off x="807718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5E10294D-CFCC-F240-1341-C927F30C3FF8}"/>
                </a:ext>
              </a:extLst>
            </p:cNvPr>
            <p:cNvSpPr txBox="1"/>
            <p:nvPr/>
          </p:nvSpPr>
          <p:spPr>
            <a:xfrm rot="5400000">
              <a:off x="8793467" y="2573808"/>
              <a:ext cx="1086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+mn-ea"/>
                </a:rPr>
                <a:t>…</a:t>
              </a:r>
              <a:endParaRPr kumimoji="1" lang="ko-Kore-KR" altLang="en-US" sz="1200" spc="-40" dirty="0">
                <a:latin typeface="+mn-ea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65CE2D18-9BCE-4B4C-938D-99CE9DCB4A32}"/>
                </a:ext>
              </a:extLst>
            </p:cNvPr>
            <p:cNvSpPr txBox="1"/>
            <p:nvPr/>
          </p:nvSpPr>
          <p:spPr>
            <a:xfrm>
              <a:off x="6667177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CD0CA94C-0A50-12CD-5025-EA706FB6095F}"/>
                </a:ext>
              </a:extLst>
            </p:cNvPr>
            <p:cNvSpPr txBox="1"/>
            <p:nvPr/>
          </p:nvSpPr>
          <p:spPr>
            <a:xfrm>
              <a:off x="8052683" y="1314078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AE0151D-8D70-3780-721F-31F7B982C2EE}"/>
                </a:ext>
              </a:extLst>
            </p:cNvPr>
            <p:cNvSpPr txBox="1"/>
            <p:nvPr/>
          </p:nvSpPr>
          <p:spPr>
            <a:xfrm>
              <a:off x="7623534" y="1810399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2,4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7DF9F0A1-950B-BAA0-FF59-B038D5B8F41F}"/>
                </a:ext>
              </a:extLst>
            </p:cNvPr>
            <p:cNvSpPr txBox="1"/>
            <p:nvPr/>
          </p:nvSpPr>
          <p:spPr>
            <a:xfrm>
              <a:off x="8379296" y="179266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6FDBC1B-1D48-3D2F-BAA8-3B65B2B583C1}"/>
                </a:ext>
              </a:extLst>
            </p:cNvPr>
            <p:cNvSpPr txBox="1"/>
            <p:nvPr/>
          </p:nvSpPr>
          <p:spPr>
            <a:xfrm>
              <a:off x="6660758" y="1796261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948A469-CB93-F81F-5D25-1CF5BFB35373}"/>
                </a:ext>
              </a:extLst>
            </p:cNvPr>
            <p:cNvSpPr txBox="1"/>
            <p:nvPr/>
          </p:nvSpPr>
          <p:spPr>
            <a:xfrm>
              <a:off x="6311127" y="2267525"/>
              <a:ext cx="7983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3F3D1AF-067C-1D1A-63AB-390CA16DBBCE}"/>
                </a:ext>
              </a:extLst>
            </p:cNvPr>
            <p:cNvSpPr txBox="1"/>
            <p:nvPr/>
          </p:nvSpPr>
          <p:spPr>
            <a:xfrm>
              <a:off x="6923381" y="2282298"/>
              <a:ext cx="20582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p-1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1730B686-61F4-4830-93F0-4E35A19E9EC9}"/>
                </a:ext>
              </a:extLst>
            </p:cNvPr>
            <p:cNvSpPr txBox="1"/>
            <p:nvPr/>
          </p:nvSpPr>
          <p:spPr>
            <a:xfrm>
              <a:off x="7929961" y="2290101"/>
              <a:ext cx="33969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p+1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197F0E3-78B1-1D4B-5B20-B18C669B9275}"/>
                </a:ext>
              </a:extLst>
            </p:cNvPr>
            <p:cNvSpPr txBox="1"/>
            <p:nvPr/>
          </p:nvSpPr>
          <p:spPr>
            <a:xfrm>
              <a:off x="8691880" y="2295781"/>
              <a:ext cx="22025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2,5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B5D7C5E3-4D8D-CCF0-AB89-7CADC581D9C5}"/>
                </a:ext>
              </a:extLst>
            </p:cNvPr>
            <p:cNvSpPr txBox="1"/>
            <p:nvPr/>
          </p:nvSpPr>
          <p:spPr>
            <a:xfrm>
              <a:off x="7435442" y="2290101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2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cxnSp>
          <p:nvCxnSpPr>
            <p:cNvPr id="343" name="구부러진 연결선[U] 342">
              <a:extLst>
                <a:ext uri="{FF2B5EF4-FFF2-40B4-BE49-F238E27FC236}">
                  <a16:creationId xmlns:a16="http://schemas.microsoft.com/office/drawing/2014/main" id="{A0382C0C-33A1-AE2B-EB32-F78450C9E393}"/>
                </a:ext>
              </a:extLst>
            </p:cNvPr>
            <p:cNvCxnSpPr>
              <a:cxnSpLocks/>
              <a:stCxn id="297" idx="6"/>
              <a:endCxn id="344" idx="0"/>
            </p:cNvCxnSpPr>
            <p:nvPr/>
          </p:nvCxnSpPr>
          <p:spPr>
            <a:xfrm flipH="1">
              <a:off x="7471222" y="933459"/>
              <a:ext cx="130820" cy="1787024"/>
            </a:xfrm>
            <a:prstGeom prst="curvedConnector4">
              <a:avLst>
                <a:gd name="adj1" fmla="val -399632"/>
                <a:gd name="adj2" fmla="val 46984"/>
              </a:avLst>
            </a:prstGeom>
            <a:ln w="184150" cmpd="sng">
              <a:solidFill>
                <a:schemeClr val="accent5">
                  <a:lumMod val="60000"/>
                  <a:lumOff val="40000"/>
                  <a:alpha val="22329"/>
                </a:schemeClr>
              </a:solidFill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09AEF63-7585-C963-0AE7-9689BD995EB7}"/>
                </a:ext>
              </a:extLst>
            </p:cNvPr>
            <p:cNvSpPr txBox="1"/>
            <p:nvPr/>
          </p:nvSpPr>
          <p:spPr>
            <a:xfrm>
              <a:off x="7411725" y="2720483"/>
              <a:ext cx="1189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endParaRPr kumimoji="1" lang="ko-Kore-KR" altLang="en-US" sz="12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1F55A40E-B8E1-AD12-A875-1DB59142DE6E}"/>
                </a:ext>
              </a:extLst>
            </p:cNvPr>
            <p:cNvSpPr/>
            <p:nvPr/>
          </p:nvSpPr>
          <p:spPr>
            <a:xfrm>
              <a:off x="6221773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81DB437C-A96A-D513-EA75-66EF94709BF0}"/>
                </a:ext>
              </a:extLst>
            </p:cNvPr>
            <p:cNvSpPr/>
            <p:nvPr/>
          </p:nvSpPr>
          <p:spPr>
            <a:xfrm>
              <a:off x="6922108" y="3529886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9DCC7639-3D7D-C4CA-F90F-F6DB07804F86}"/>
                </a:ext>
              </a:extLst>
            </p:cNvPr>
            <p:cNvSpPr/>
            <p:nvPr/>
          </p:nvSpPr>
          <p:spPr>
            <a:xfrm>
              <a:off x="7621185" y="3286855"/>
              <a:ext cx="506364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E6A2F4F4-079E-53DA-CBE3-04BD99AB945E}"/>
                </a:ext>
              </a:extLst>
            </p:cNvPr>
            <p:cNvSpPr/>
            <p:nvPr/>
          </p:nvSpPr>
          <p:spPr>
            <a:xfrm>
              <a:off x="8322777" y="3538793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CB7D3B30-CF47-23CA-C503-30C26E5A6221}"/>
                </a:ext>
              </a:extLst>
            </p:cNvPr>
            <p:cNvSpPr/>
            <p:nvPr/>
          </p:nvSpPr>
          <p:spPr>
            <a:xfrm>
              <a:off x="7629998" y="3790731"/>
              <a:ext cx="506363" cy="262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1F71536A-42C8-4047-6FE3-BAB22DBA6681}"/>
                </a:ext>
              </a:extLst>
            </p:cNvPr>
            <p:cNvCxnSpPr>
              <a:cxnSpLocks/>
              <a:stCxn id="345" idx="3"/>
              <a:endCxn id="346" idx="1"/>
            </p:cNvCxnSpPr>
            <p:nvPr/>
          </p:nvCxnSpPr>
          <p:spPr>
            <a:xfrm>
              <a:off x="6728136" y="3661301"/>
              <a:ext cx="19397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C2DD77A9-1B18-6145-B5BA-CB904E6E5BB2}"/>
                </a:ext>
              </a:extLst>
            </p:cNvPr>
            <p:cNvCxnSpPr>
              <a:cxnSpLocks/>
              <a:stCxn id="346" idx="3"/>
              <a:endCxn id="347" idx="1"/>
            </p:cNvCxnSpPr>
            <p:nvPr/>
          </p:nvCxnSpPr>
          <p:spPr>
            <a:xfrm flipV="1">
              <a:off x="7428471" y="3418270"/>
              <a:ext cx="192714" cy="243031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직선 화살표 연결선 351">
              <a:extLst>
                <a:ext uri="{FF2B5EF4-FFF2-40B4-BE49-F238E27FC236}">
                  <a16:creationId xmlns:a16="http://schemas.microsoft.com/office/drawing/2014/main" id="{53FAEAD5-3206-2D50-25C0-4DC48B3C4E4F}"/>
                </a:ext>
              </a:extLst>
            </p:cNvPr>
            <p:cNvCxnSpPr>
              <a:cxnSpLocks/>
              <a:stCxn id="346" idx="3"/>
              <a:endCxn id="349" idx="1"/>
            </p:cNvCxnSpPr>
            <p:nvPr/>
          </p:nvCxnSpPr>
          <p:spPr>
            <a:xfrm>
              <a:off x="7428471" y="3661301"/>
              <a:ext cx="201527" cy="26084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AB55BAA5-DB33-A0F9-91B9-1122A8CAD76E}"/>
                </a:ext>
              </a:extLst>
            </p:cNvPr>
            <p:cNvCxnSpPr>
              <a:cxnSpLocks/>
              <a:stCxn id="347" idx="3"/>
              <a:endCxn id="348" idx="1"/>
            </p:cNvCxnSpPr>
            <p:nvPr/>
          </p:nvCxnSpPr>
          <p:spPr>
            <a:xfrm>
              <a:off x="8127549" y="3418270"/>
              <a:ext cx="195228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E2A11899-22BD-BAE4-1CBE-2EDA4C154DD1}"/>
                </a:ext>
              </a:extLst>
            </p:cNvPr>
            <p:cNvCxnSpPr>
              <a:cxnSpLocks/>
              <a:stCxn id="349" idx="3"/>
              <a:endCxn id="348" idx="1"/>
            </p:cNvCxnSpPr>
            <p:nvPr/>
          </p:nvCxnSpPr>
          <p:spPr>
            <a:xfrm flipV="1">
              <a:off x="8136361" y="3670208"/>
              <a:ext cx="186416" cy="25193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/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kumimoji="1" lang="en-US" altLang="ko-Kore-KR" sz="1200" b="1" spc="-40" dirty="0">
                      <a:solidFill>
                        <a:srgbClr val="0070C0"/>
                      </a:solidFill>
                    </a:rPr>
                    <a:t>Path list</a:t>
                  </a:r>
                  <a14:m>
                    <m:oMath xmlns:m="http://schemas.openxmlformats.org/officeDocument/2006/math"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kumimoji="1" lang="en-US" altLang="ko-Kore-KR" sz="1200" b="1" i="1" spc="-40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kumimoji="1" lang="en-US" altLang="ko-Kore-KR" sz="1200" spc="-40" dirty="0">
                      <a:solidFill>
                        <a:srgbClr val="0070C0"/>
                      </a:solidFill>
                      <a:latin typeface="+mn-ea"/>
                    </a:rPr>
                    <a:t> </a:t>
                  </a:r>
                  <a:endParaRPr kumimoji="1" lang="ko-Kore-KR" altLang="en-US" sz="1200" spc="-40" dirty="0">
                    <a:solidFill>
                      <a:srgbClr val="0070C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797C1CAD-0722-F236-4411-E1DF2B490B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74" y="3560378"/>
                  <a:ext cx="597792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4583" t="-26667" b="-4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6" name="직선 연결선 28">
              <a:extLst>
                <a:ext uri="{FF2B5EF4-FFF2-40B4-BE49-F238E27FC236}">
                  <a16:creationId xmlns:a16="http://schemas.microsoft.com/office/drawing/2014/main" id="{70F201CC-F1D6-807A-46E8-021609B18E16}"/>
                </a:ext>
              </a:extLst>
            </p:cNvPr>
            <p:cNvCxnSpPr>
              <a:cxnSpLocks/>
            </p:cNvCxnSpPr>
            <p:nvPr/>
          </p:nvCxnSpPr>
          <p:spPr>
            <a:xfrm>
              <a:off x="5266642" y="3081754"/>
              <a:ext cx="370723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5B55B17A-52AE-2C37-B4E0-6D281AC06F27}"/>
                </a:ext>
              </a:extLst>
            </p:cNvPr>
            <p:cNvSpPr txBox="1"/>
            <p:nvPr/>
          </p:nvSpPr>
          <p:spPr>
            <a:xfrm>
              <a:off x="6205829" y="3525416"/>
              <a:ext cx="57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k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905C9828-4E97-516F-719A-50C757E00CC0}"/>
                </a:ext>
              </a:extLst>
            </p:cNvPr>
            <p:cNvSpPr txBox="1"/>
            <p:nvPr/>
          </p:nvSpPr>
          <p:spPr>
            <a:xfrm>
              <a:off x="6890897" y="3525416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3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CE5FDD71-DCE2-C431-4070-DB0BFE0EBFDD}"/>
                </a:ext>
              </a:extLst>
            </p:cNvPr>
            <p:cNvSpPr txBox="1"/>
            <p:nvPr/>
          </p:nvSpPr>
          <p:spPr>
            <a:xfrm>
              <a:off x="7602042" y="378514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4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↑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7750F7D6-684C-EF83-AA6D-2646A9061382}"/>
                </a:ext>
              </a:extLst>
            </p:cNvPr>
            <p:cNvSpPr txBox="1"/>
            <p:nvPr/>
          </p:nvSpPr>
          <p:spPr>
            <a:xfrm>
              <a:off x="8313187" y="3531707"/>
              <a:ext cx="669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1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95E2B11E-2CB8-DF77-CF62-0E3B116142E7}"/>
                </a:ext>
              </a:extLst>
            </p:cNvPr>
            <p:cNvSpPr txBox="1"/>
            <p:nvPr/>
          </p:nvSpPr>
          <p:spPr>
            <a:xfrm>
              <a:off x="7599109" y="3277923"/>
              <a:ext cx="580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DP 2 </a:t>
              </a:r>
              <a:r>
                <a:rPr kumimoji="1" lang="en-US" altLang="ko-Kore-KR" sz="1200" spc="-40" dirty="0">
                  <a:solidFill>
                    <a:schemeClr val="tx1"/>
                  </a:solidFill>
                  <a:latin typeface="+mn-ea"/>
                </a:rPr>
                <a:t>↓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35" name="그림 434">
            <a:extLst>
              <a:ext uri="{FF2B5EF4-FFF2-40B4-BE49-F238E27FC236}">
                <a16:creationId xmlns:a16="http://schemas.microsoft.com/office/drawing/2014/main" id="{894FC205-4AA5-EF61-1454-EB3D3C3EDA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1380" y="1731172"/>
            <a:ext cx="3625366" cy="3637531"/>
          </a:xfrm>
          <a:prstGeom prst="rect">
            <a:avLst/>
          </a:prstGeom>
        </p:spPr>
      </p:pic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9D744681-B079-6A8D-BB6D-03C8CE14AD56}"/>
              </a:ext>
            </a:extLst>
          </p:cNvPr>
          <p:cNvCxnSpPr>
            <a:cxnSpLocks/>
          </p:cNvCxnSpPr>
          <p:nvPr/>
        </p:nvCxnSpPr>
        <p:spPr>
          <a:xfrm>
            <a:off x="154676" y="60397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4A2C31-9838-C024-714A-735B9F76C17E}"/>
              </a:ext>
            </a:extLst>
          </p:cNvPr>
          <p:cNvGrpSpPr/>
          <p:nvPr/>
        </p:nvGrpSpPr>
        <p:grpSpPr>
          <a:xfrm>
            <a:off x="376372" y="2267744"/>
            <a:ext cx="4339918" cy="2753013"/>
            <a:chOff x="5285142" y="3888787"/>
            <a:chExt cx="3792996" cy="240607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D74D99-C83D-0529-657C-277B0159B461}"/>
                </a:ext>
              </a:extLst>
            </p:cNvPr>
            <p:cNvSpPr/>
            <p:nvPr/>
          </p:nvSpPr>
          <p:spPr>
            <a:xfrm>
              <a:off x="5285142" y="3996918"/>
              <a:ext cx="3562947" cy="22979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EDE6D2-B738-CA41-6393-06C160C4F1C6}"/>
                </a:ext>
              </a:extLst>
            </p:cNvPr>
            <p:cNvSpPr txBox="1"/>
            <p:nvPr/>
          </p:nvSpPr>
          <p:spPr>
            <a:xfrm>
              <a:off x="5577310" y="3888787"/>
              <a:ext cx="2208299" cy="188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Function </a:t>
              </a:r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k )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C88460-428A-27F5-933D-4CB59826C7CB}"/>
                </a:ext>
              </a:extLst>
            </p:cNvPr>
            <p:cNvSpPr txBox="1"/>
            <p:nvPr/>
          </p:nvSpPr>
          <p:spPr>
            <a:xfrm>
              <a:off x="5640643" y="4204584"/>
              <a:ext cx="2447642" cy="1882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k &lt; K(propagation step) :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91D47-3CFD-B0F8-3718-266A9D1A3955}"/>
                </a:ext>
              </a:extLst>
            </p:cNvPr>
            <p:cNvSpPr txBox="1"/>
            <p:nvPr/>
          </p:nvSpPr>
          <p:spPr>
            <a:xfrm>
              <a:off x="5640642" y="5735963"/>
              <a:ext cx="3437496" cy="37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Else:</a:t>
              </a:r>
            </a:p>
            <a:p>
              <a:pPr algn="l"/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 Return Path List</a:t>
              </a:r>
              <a:endParaRPr kumimoji="1" lang="ko-Kore-KR" altLang="en-US" sz="1400" spc="-40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1422D4-4D80-2452-FB11-B157435C1AAC}"/>
                </a:ext>
              </a:extLst>
            </p:cNvPr>
            <p:cNvSpPr txBox="1"/>
            <p:nvPr/>
          </p:nvSpPr>
          <p:spPr>
            <a:xfrm>
              <a:off x="5834503" y="4420028"/>
              <a:ext cx="3013586" cy="11297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 List = </a:t>
              </a:r>
              <a:r>
                <a:rPr kumimoji="1" lang="en-US" altLang="ko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related PM candidates</a:t>
              </a:r>
              <a:endParaRPr kumimoji="1" lang="en-US" altLang="ko-Kore-KR" sz="1400" i="1" spc="-4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l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For each path matrix list: 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= 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</a:t>
              </a:r>
              <a:r>
                <a:rPr kumimoji="1" lang="ko-KR" altLang="en-US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*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PM</a:t>
              </a:r>
            </a:p>
            <a:p>
              <a:pPr lvl="1"/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 j 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sign(</a:t>
              </a:r>
              <a:r>
                <a:rPr kumimoji="1" lang="en-US" altLang="ko-Kore-KR" sz="14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kumimoji="1" lang="en-US" altLang="ko-Kore-KR" sz="1400" i="1" spc="-40" baseline="-25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ij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kumimoji="1" lang="en-US" altLang="ko-Kore-KR" sz="1400" i="1" spc="-40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lvl="1"/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 </a:t>
              </a:r>
              <a:r>
                <a:rPr kumimoji="1" lang="en-US" altLang="ko-KR" sz="1400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List.append</a:t>
              </a:r>
              <a:r>
                <a:rPr kumimoji="1" lang="en-US" altLang="ko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)</a:t>
              </a:r>
            </a:p>
            <a:p>
              <a:pPr lvl="1"/>
              <a:r>
                <a:rPr kumimoji="1" lang="en-US" altLang="ko-Kore-KR" sz="1400" b="1" i="1" spc="-4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path Searching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(Path</a:t>
              </a:r>
              <a:r>
                <a:rPr kumimoji="1" lang="en-US" altLang="ko-Kore-KR" sz="1400" i="1" spc="-4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  <a:r>
                <a:rPr kumimoji="1" lang="en-US" altLang="ko-Kore-KR" sz="1400" i="1" spc="-4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r>
                <a:rPr kumimoji="1" lang="en-US" altLang="ko-Kore-KR" sz="14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kumimoji="1" lang="en-US" altLang="ko-Kore-KR" sz="14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,PM,  k +1)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1EE16A-2667-75B1-A775-4253950E896D}"/>
              </a:ext>
            </a:extLst>
          </p:cNvPr>
          <p:cNvSpPr txBox="1"/>
          <p:nvPr/>
        </p:nvSpPr>
        <p:spPr>
          <a:xfrm>
            <a:off x="475323" y="995020"/>
            <a:ext cx="381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r>
              <a:rPr kumimoji="1" lang="ko-KR" altLang="en-US" dirty="0"/>
              <a:t> </a:t>
            </a:r>
            <a:r>
              <a:rPr kumimoji="1" lang="en-US" altLang="ko-KR" dirty="0"/>
              <a:t>Path</a:t>
            </a:r>
            <a:r>
              <a:rPr kumimoji="1" lang="ko-KR" altLang="en-US" dirty="0"/>
              <a:t> </a:t>
            </a:r>
            <a:r>
              <a:rPr kumimoji="1" lang="en-US" altLang="ko-KR" dirty="0"/>
              <a:t>Matrix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sz="1600" dirty="0"/>
              <a:t>다양한 전파 경로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B3484-AAF7-CE26-8C89-C1E0062C8DFF}"/>
              </a:ext>
            </a:extLst>
          </p:cNvPr>
          <p:cNvSpPr txBox="1"/>
          <p:nvPr/>
        </p:nvSpPr>
        <p:spPr>
          <a:xfrm>
            <a:off x="4414428" y="991797"/>
            <a:ext cx="433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Input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/>
              <a:t>DP list : </a:t>
            </a:r>
            <a:r>
              <a:rPr kumimoji="1" lang="ko-KR" altLang="en-US" sz="1600" dirty="0"/>
              <a:t>전파 분석이 필요한 설계변수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6976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71853" y="1950733"/>
            <a:ext cx="15112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클 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r>
              <a:rPr kumimoji="1" lang="ko-KR" altLang="en-US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95073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적을수록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71854" y="3852096"/>
            <a:ext cx="174624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양수</a:t>
            </a:r>
            <a:r>
              <a:rPr kumimoji="1" lang="ko-KR" altLang="en-US" sz="1600" spc="-40" dirty="0">
                <a:latin typeface="+mn-ea"/>
              </a:rPr>
              <a:t>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 </a:t>
            </a:r>
            <a:r>
              <a:rPr kumimoji="1" lang="ko-KR" altLang="en-US" sz="1600" b="1" spc="-40" dirty="0">
                <a:latin typeface="+mn-ea"/>
              </a:rPr>
              <a:t> </a:t>
            </a:r>
            <a:r>
              <a:rPr kumimoji="1" lang="en-US" altLang="ko-Kore-KR" sz="1600" b="1" spc="-40" dirty="0">
                <a:latin typeface="+mn-ea"/>
              </a:rPr>
              <a:t> 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66414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04428" y="3852097"/>
            <a:ext cx="154523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b="1" spc="-40" dirty="0">
                <a:latin typeface="+mn-ea"/>
              </a:rPr>
              <a:t>낮을수록 </a:t>
            </a:r>
            <a:r>
              <a:rPr kumimoji="1" lang="en-US" altLang="ko-KR" sz="1600" b="1" spc="-40" dirty="0">
                <a:latin typeface="+mn-ea"/>
              </a:rPr>
              <a:t>conflict</a:t>
            </a:r>
            <a:endParaRPr kumimoji="1" lang="ko-Kore-KR" altLang="en-US" sz="1600" b="1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1043423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105794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3147542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3160181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67228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776118"/>
            <a:ext cx="649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767238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/>
              <p:nvPr/>
            </p:nvSpPr>
            <p:spPr>
              <a:xfrm>
                <a:off x="1939445" y="5449884"/>
                <a:ext cx="4401718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F7D0026-8281-13D2-B2AC-26C51CB3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445" y="5449884"/>
                <a:ext cx="4401718" cy="525785"/>
              </a:xfrm>
              <a:prstGeom prst="rect">
                <a:avLst/>
              </a:prstGeom>
              <a:blipFill>
                <a:blip r:embed="rId3"/>
                <a:stretch>
                  <a:fillRect l="-287" t="-4762" r="-287" b="-142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64151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64151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751850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751850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884975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3066618" y="5752740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3036640" y="6306342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344579" y="5952073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265081" y="6294249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489957" y="6292503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</a:t>
            </a:r>
            <a:r>
              <a:rPr kumimoji="1" lang="en-US" altLang="ko-KR" sz="1600" b="1" spc="-40" dirty="0">
                <a:latin typeface="+mn-ea"/>
              </a:rPr>
              <a:t>ii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930224" y="6292503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340745" y="5800060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5027982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|A| ≥ |B| )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743D0-692D-4953-9F05-4ED2957C621F}"/>
              </a:ext>
            </a:extLst>
          </p:cNvPr>
          <p:cNvSpPr txBox="1"/>
          <p:nvPr/>
        </p:nvSpPr>
        <p:spPr>
          <a:xfrm>
            <a:off x="201168" y="95539"/>
            <a:ext cx="5607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3-1)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 degree inference ( |A|&gt;|B|)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E2D6954-7B8E-63DF-A747-3B72FD34BA88}"/>
              </a:ext>
            </a:extLst>
          </p:cNvPr>
          <p:cNvCxnSpPr>
            <a:cxnSpLocks/>
          </p:cNvCxnSpPr>
          <p:nvPr/>
        </p:nvCxnSpPr>
        <p:spPr>
          <a:xfrm>
            <a:off x="154676" y="512534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027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35A9CD-BEB0-E48F-9CE5-216A7F6CD0F1}"/>
              </a:ext>
            </a:extLst>
          </p:cNvPr>
          <p:cNvSpPr txBox="1"/>
          <p:nvPr/>
        </p:nvSpPr>
        <p:spPr>
          <a:xfrm>
            <a:off x="2693141" y="1713108"/>
            <a:ext cx="1468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차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클 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r>
              <a:rPr kumimoji="1" lang="ko-KR" altLang="en-US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5E5A9-A2A5-2BD1-1FF3-FC2A52F6C0DA}"/>
              </a:ext>
            </a:extLst>
          </p:cNvPr>
          <p:cNvSpPr txBox="1"/>
          <p:nvPr/>
        </p:nvSpPr>
        <p:spPr>
          <a:xfrm>
            <a:off x="6790399" y="1572942"/>
            <a:ext cx="22015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600" spc="-40" dirty="0">
                <a:latin typeface="+mn-ea"/>
              </a:rPr>
              <a:t>두</a:t>
            </a:r>
            <a:r>
              <a:rPr kumimoji="1" lang="ko-KR" altLang="en-US" sz="1600" spc="-40" dirty="0">
                <a:latin typeface="+mn-ea"/>
              </a:rPr>
              <a:t> 부호의 절대값 편차가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 적을수록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F71E6-3261-4A5C-BC4B-4CCF0C16AD3E}"/>
              </a:ext>
            </a:extLst>
          </p:cNvPr>
          <p:cNvSpPr txBox="1"/>
          <p:nvPr/>
        </p:nvSpPr>
        <p:spPr>
          <a:xfrm>
            <a:off x="2693141" y="3761542"/>
            <a:ext cx="170367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음수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낮을수록 </a:t>
            </a:r>
            <a:r>
              <a:rPr kumimoji="1" lang="en-US" altLang="ko-KR" sz="1600" spc="-40" dirty="0">
                <a:latin typeface="+mn-ea"/>
              </a:rPr>
              <a:t>conflict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5689A5-6104-6286-A684-5C85059A3BF3}"/>
              </a:ext>
            </a:extLst>
          </p:cNvPr>
          <p:cNvSpPr txBox="1"/>
          <p:nvPr/>
        </p:nvSpPr>
        <p:spPr>
          <a:xfrm>
            <a:off x="1088571" y="653981"/>
            <a:ext cx="85087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A+B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0C9BCB-FCC4-431B-E818-63C4422CDF69}"/>
              </a:ext>
            </a:extLst>
          </p:cNvPr>
          <p:cNvSpPr txBox="1"/>
          <p:nvPr/>
        </p:nvSpPr>
        <p:spPr>
          <a:xfrm>
            <a:off x="7125716" y="3761542"/>
            <a:ext cx="150265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양수 값이 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ko-KR" altLang="en-US" sz="1600" spc="-40" dirty="0">
                <a:latin typeface="+mn-ea"/>
              </a:rPr>
              <a:t>높을수록 </a:t>
            </a:r>
            <a:r>
              <a:rPr kumimoji="1" lang="en-US" altLang="ko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aphicFrame>
        <p:nvGraphicFramePr>
          <p:cNvPr id="82" name="표 82">
            <a:extLst>
              <a:ext uri="{FF2B5EF4-FFF2-40B4-BE49-F238E27FC236}">
                <a16:creationId xmlns:a16="http://schemas.microsoft.com/office/drawing/2014/main" id="{EAAA8ADB-3E82-9024-031A-2B0B4793CCBA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1033263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62489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30982776-82AA-0A69-8A26-47FC9F6D5234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1047780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-0.6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</a:t>
                      </a:r>
                      <a:r>
                        <a:rPr lang="en-US" altLang="ko-KR" sz="1400" dirty="0"/>
                        <a:t>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-0.8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529625A6-43DF-F39F-5705-6084E545F596}"/>
              </a:ext>
            </a:extLst>
          </p:cNvPr>
          <p:cNvGraphicFramePr>
            <a:graphicFrameLocks noGrp="1"/>
          </p:cNvGraphicFramePr>
          <p:nvPr/>
        </p:nvGraphicFramePr>
        <p:xfrm>
          <a:off x="515629" y="3217885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r>
                        <a:rPr lang="en-US" altLang="ko-KR" sz="1400" b="0" dirty="0"/>
                        <a:t>.</a:t>
                      </a:r>
                      <a:r>
                        <a:rPr lang="en-US" altLang="ko-Kore-KR" sz="1400" b="0" dirty="0"/>
                        <a:t>2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2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-0.</a:t>
                      </a:r>
                      <a:r>
                        <a:rPr lang="en-US" altLang="ko-KR" sz="1400" dirty="0"/>
                        <a:t>5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0.4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-1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0.9</a:t>
                      </a:r>
                      <a:endParaRPr lang="ko-Kore-KR" altLang="en-US" sz="14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20F442C4-D8C7-A6EC-2426-883BC5B9A43C}"/>
              </a:ext>
            </a:extLst>
          </p:cNvPr>
          <p:cNvGraphicFramePr>
            <a:graphicFrameLocks noGrp="1"/>
          </p:cNvGraphicFramePr>
          <p:nvPr/>
        </p:nvGraphicFramePr>
        <p:xfrm>
          <a:off x="4618102" y="3230524"/>
          <a:ext cx="199675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7355">
                  <a:extLst>
                    <a:ext uri="{9D8B030D-6E8A-4147-A177-3AD203B41FA5}">
                      <a16:colId xmlns:a16="http://schemas.microsoft.com/office/drawing/2014/main" val="62781578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416827539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069441975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58781277"/>
                    </a:ext>
                  </a:extLst>
                </a:gridCol>
              </a:tblGrid>
              <a:tr h="1404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A-B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5534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1.6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155068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1</a:t>
                      </a:r>
                      <a:r>
                        <a:rPr lang="en-US" altLang="ko-KR" sz="1400" b="0" dirty="0"/>
                        <a:t>.3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183147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3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1.1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5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7129"/>
                  </a:ext>
                </a:extLst>
              </a:tr>
              <a:tr h="1276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1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/>
                        <a:t>-0.</a:t>
                      </a:r>
                      <a:r>
                        <a:rPr lang="en-US" altLang="ko-KR" sz="1400" b="0" dirty="0"/>
                        <a:t>8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0.9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dirty="0"/>
                        <a:t>-</a:t>
                      </a:r>
                      <a:r>
                        <a:rPr lang="en-US" altLang="ko-Kore-KR" sz="1400" b="0" dirty="0"/>
                        <a:t>0.</a:t>
                      </a:r>
                      <a:r>
                        <a:rPr lang="en-US" altLang="ko-KR" sz="1400" b="0" dirty="0"/>
                        <a:t>7</a:t>
                      </a:r>
                      <a:endParaRPr lang="ko-Kore-KR" altLang="en-US" sz="1400" b="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63712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D91CB403-A30D-576D-251C-2AF3073516A7}"/>
              </a:ext>
            </a:extLst>
          </p:cNvPr>
          <p:cNvSpPr txBox="1"/>
          <p:nvPr/>
        </p:nvSpPr>
        <p:spPr>
          <a:xfrm>
            <a:off x="5220699" y="662129"/>
            <a:ext cx="7915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A-B</a:t>
            </a:r>
            <a:r>
              <a:rPr kumimoji="1" lang="ko-KR" altLang="en-US" sz="1600" spc="-40" dirty="0">
                <a:latin typeface="+mn-ea"/>
              </a:rPr>
              <a:t> 고정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E237FB-36BD-2ED1-1C1F-5CF245F599D4}"/>
              </a:ext>
            </a:extLst>
          </p:cNvPr>
          <p:cNvSpPr txBox="1"/>
          <p:nvPr/>
        </p:nvSpPr>
        <p:spPr>
          <a:xfrm>
            <a:off x="1088571" y="284646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A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D5C58A-A316-0BBE-61C1-6E821B1609A0}"/>
              </a:ext>
            </a:extLst>
          </p:cNvPr>
          <p:cNvSpPr txBox="1"/>
          <p:nvPr/>
        </p:nvSpPr>
        <p:spPr>
          <a:xfrm>
            <a:off x="5284658" y="2837581"/>
            <a:ext cx="6636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R" sz="1600" spc="-40" dirty="0">
                <a:latin typeface="+mn-ea"/>
              </a:rPr>
              <a:t>B</a:t>
            </a:r>
            <a:r>
              <a:rPr kumimoji="1" lang="ko-KR" altLang="en-US" sz="1600" spc="-40" dirty="0">
                <a:latin typeface="+mn-ea"/>
              </a:rPr>
              <a:t> 고정 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598D8C-531A-4C15-E22E-BACBC71C3920}"/>
              </a:ext>
            </a:extLst>
          </p:cNvPr>
          <p:cNvSpPr txBox="1"/>
          <p:nvPr/>
        </p:nvSpPr>
        <p:spPr>
          <a:xfrm>
            <a:off x="256615" y="631351"/>
            <a:ext cx="6614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</a:t>
            </a:r>
            <a:r>
              <a:rPr kumimoji="1" lang="en-US" altLang="ko-Kore-KR" spc="-40" dirty="0" err="1">
                <a:latin typeface="+mn-ea"/>
              </a:rPr>
              <a:t>i</a:t>
            </a:r>
            <a:r>
              <a:rPr kumimoji="1" lang="en-US" altLang="ko-Kore-KR" spc="-40" dirty="0">
                <a:latin typeface="+mn-ea"/>
              </a:rPr>
              <a:t>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363981-BB05-B8A0-BAC1-CE56EB487DEB}"/>
              </a:ext>
            </a:extLst>
          </p:cNvPr>
          <p:cNvSpPr txBox="1"/>
          <p:nvPr/>
        </p:nvSpPr>
        <p:spPr>
          <a:xfrm>
            <a:off x="4392680" y="631351"/>
            <a:ext cx="7123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8A91B0D-9BAA-DD64-3165-AA87913CB201}"/>
              </a:ext>
            </a:extLst>
          </p:cNvPr>
          <p:cNvSpPr txBox="1"/>
          <p:nvPr/>
        </p:nvSpPr>
        <p:spPr>
          <a:xfrm>
            <a:off x="256615" y="2822193"/>
            <a:ext cx="7633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iii)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E05A55-717D-498A-BB98-3702F755E64C}"/>
              </a:ext>
            </a:extLst>
          </p:cNvPr>
          <p:cNvSpPr txBox="1"/>
          <p:nvPr/>
        </p:nvSpPr>
        <p:spPr>
          <a:xfrm>
            <a:off x="4424578" y="2822193"/>
            <a:ext cx="768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Case iv)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95" name="직선 연결선 58">
            <a:extLst>
              <a:ext uri="{FF2B5EF4-FFF2-40B4-BE49-F238E27FC236}">
                <a16:creationId xmlns:a16="http://schemas.microsoft.com/office/drawing/2014/main" id="{39A97F70-66EC-4212-9C5B-91EC35BB8CDE}"/>
              </a:ext>
            </a:extLst>
          </p:cNvPr>
          <p:cNvCxnSpPr>
            <a:cxnSpLocks/>
          </p:cNvCxnSpPr>
          <p:nvPr/>
        </p:nvCxnSpPr>
        <p:spPr>
          <a:xfrm>
            <a:off x="0" y="4974589"/>
            <a:ext cx="9144000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왼쪽 대괄호[L] 97">
            <a:extLst>
              <a:ext uri="{FF2B5EF4-FFF2-40B4-BE49-F238E27FC236}">
                <a16:creationId xmlns:a16="http://schemas.microsoft.com/office/drawing/2014/main" id="{A48F609B-4108-DF3F-DA80-E5BB7E2C2A3A}"/>
              </a:ext>
            </a:extLst>
          </p:cNvPr>
          <p:cNvSpPr/>
          <p:nvPr/>
        </p:nvSpPr>
        <p:spPr>
          <a:xfrm rot="16200000">
            <a:off x="2926930" y="5676940"/>
            <a:ext cx="246222" cy="110720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67BD0F-FF9E-68DB-41CA-143755E8883D}"/>
              </a:ext>
            </a:extLst>
          </p:cNvPr>
          <p:cNvSpPr txBox="1"/>
          <p:nvPr/>
        </p:nvSpPr>
        <p:spPr>
          <a:xfrm>
            <a:off x="2896952" y="6230542"/>
            <a:ext cx="30617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99" name="왼쪽 대괄호[L] 98">
            <a:extLst>
              <a:ext uri="{FF2B5EF4-FFF2-40B4-BE49-F238E27FC236}">
                <a16:creationId xmlns:a16="http://schemas.microsoft.com/office/drawing/2014/main" id="{2B40DE5F-771D-DCDA-7A9D-20CF0C6A0CC1}"/>
              </a:ext>
            </a:extLst>
          </p:cNvPr>
          <p:cNvSpPr/>
          <p:nvPr/>
        </p:nvSpPr>
        <p:spPr>
          <a:xfrm rot="16200000">
            <a:off x="4204891" y="5876273"/>
            <a:ext cx="204898" cy="7452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782804-B74E-ED0C-2F0A-77E53286A662}"/>
              </a:ext>
            </a:extLst>
          </p:cNvPr>
          <p:cNvSpPr txBox="1"/>
          <p:nvPr/>
        </p:nvSpPr>
        <p:spPr>
          <a:xfrm>
            <a:off x="4125393" y="6218449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439B4A0-BCC2-ABDC-F98D-71A09497CF0E}"/>
              </a:ext>
            </a:extLst>
          </p:cNvPr>
          <p:cNvSpPr txBox="1"/>
          <p:nvPr/>
        </p:nvSpPr>
        <p:spPr>
          <a:xfrm>
            <a:off x="5350269" y="6216703"/>
            <a:ext cx="36067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(iv)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533613-78C0-273B-14C5-BE653B324FB3}"/>
              </a:ext>
            </a:extLst>
          </p:cNvPr>
          <p:cNvSpPr txBox="1"/>
          <p:nvPr/>
        </p:nvSpPr>
        <p:spPr>
          <a:xfrm>
            <a:off x="5790536" y="6216703"/>
            <a:ext cx="35714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 (iii)</a:t>
            </a:r>
            <a:endParaRPr kumimoji="1" lang="ko-Kore-KR" altLang="en-US" sz="1600" b="1" spc="-4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B257421-9DCD-D385-92DD-482264C33CC8}"/>
              </a:ext>
            </a:extLst>
          </p:cNvPr>
          <p:cNvSpPr txBox="1"/>
          <p:nvPr/>
        </p:nvSpPr>
        <p:spPr>
          <a:xfrm>
            <a:off x="7201057" y="5724260"/>
            <a:ext cx="14273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(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b="1" spc="-40" dirty="0">
                <a:latin typeface="+mn-ea"/>
              </a:rPr>
              <a:t>) , (ii), (iii), (iv)</a:t>
            </a:r>
          </a:p>
          <a:p>
            <a:pPr algn="ctr"/>
            <a:r>
              <a:rPr kumimoji="1" lang="ko-Kore-KR" altLang="en-US" sz="1600" spc="-40" dirty="0">
                <a:latin typeface="+mn-ea"/>
              </a:rPr>
              <a:t>모두</a:t>
            </a:r>
            <a:r>
              <a:rPr kumimoji="1" lang="ko-KR" altLang="en-US" sz="1600" spc="-40" dirty="0">
                <a:latin typeface="+mn-ea"/>
              </a:rPr>
              <a:t> 충족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CF058-97CC-C4DE-DCD9-3223953FE128}"/>
              </a:ext>
            </a:extLst>
          </p:cNvPr>
          <p:cNvSpPr txBox="1"/>
          <p:nvPr/>
        </p:nvSpPr>
        <p:spPr>
          <a:xfrm>
            <a:off x="285687" y="5117596"/>
            <a:ext cx="1255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If |B| ≥ |A| )</a:t>
            </a:r>
            <a:endParaRPr kumimoji="1" lang="ko-Kore-KR" altLang="en-US" b="1" spc="-4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/>
              <p:nvPr/>
            </p:nvSpPr>
            <p:spPr>
              <a:xfrm>
                <a:off x="1833198" y="5469686"/>
                <a:ext cx="4355551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ore-KR" b="0" i="1" spc="-4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kumimoji="1" lang="en" altLang="ko-Kore-KR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" altLang="ko-Kore-KR" i="1" spc="-4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ko-Kore-KR" i="1" spc="-4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ko-Kore-KR" b="0" i="1" spc="-4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ore-KR" b="0" i="1" spc="-4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" altLang="ko-Kore-KR" i="1" spc="-4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ko-Kore-KR" altLang="en-US" spc="-40" dirty="0">
                  <a:latin typeface="+mn-ea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69D946-C70A-29E7-B00A-063E973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98" y="5469686"/>
                <a:ext cx="4355551" cy="525785"/>
              </a:xfrm>
              <a:prstGeom prst="rect">
                <a:avLst/>
              </a:prstGeom>
              <a:blipFill>
                <a:blip r:embed="rId3"/>
                <a:stretch>
                  <a:fillRect l="-581" t="-4651" r="-291" b="-139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6CA2374-7ED4-6CF7-1B59-0C9D3E99AA0F}"/>
              </a:ext>
            </a:extLst>
          </p:cNvPr>
          <p:cNvSpPr txBox="1"/>
          <p:nvPr/>
        </p:nvSpPr>
        <p:spPr>
          <a:xfrm>
            <a:off x="201168" y="105699"/>
            <a:ext cx="56073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2000" spc="-40" dirty="0">
                <a:latin typeface="+mn-ea"/>
              </a:rPr>
              <a:t>Appendix 3-2) 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Conflict degree inference ( |A|&gt;|B|)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3B8B281-A0E2-B8D9-E7CE-91ECC58ED128}"/>
              </a:ext>
            </a:extLst>
          </p:cNvPr>
          <p:cNvCxnSpPr>
            <a:cxnSpLocks/>
          </p:cNvCxnSpPr>
          <p:nvPr/>
        </p:nvCxnSpPr>
        <p:spPr>
          <a:xfrm>
            <a:off x="201168" y="49929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18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3BB26-04FA-51F6-78AB-7BBC0A0AC8E1}"/>
              </a:ext>
            </a:extLst>
          </p:cNvPr>
          <p:cNvSpPr/>
          <p:nvPr/>
        </p:nvSpPr>
        <p:spPr>
          <a:xfrm>
            <a:off x="3231536" y="5359231"/>
            <a:ext cx="318709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450DC-718B-1267-0BB0-37987E88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7" y="3407813"/>
            <a:ext cx="3761729" cy="2261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D4A4E8-FDE6-6CBF-5C1D-E9607EC09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333" y="3241376"/>
            <a:ext cx="3142620" cy="2048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1EA92BD-C9E4-C6DA-3856-4B686A5E98B3}"/>
              </a:ext>
            </a:extLst>
          </p:cNvPr>
          <p:cNvSpPr txBox="1"/>
          <p:nvPr/>
        </p:nvSpPr>
        <p:spPr>
          <a:xfrm>
            <a:off x="7102291" y="3367455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↓</a:t>
            </a:r>
            <a:endParaRPr kumimoji="1" lang="en-US" altLang="ko-Kore-KR" sz="1600" i="1" spc="-4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710F31-55DA-0C8B-AC84-AFD2E6AAFA7E}"/>
              </a:ext>
            </a:extLst>
          </p:cNvPr>
          <p:cNvSpPr txBox="1"/>
          <p:nvPr/>
        </p:nvSpPr>
        <p:spPr>
          <a:xfrm>
            <a:off x="5590162" y="3367455"/>
            <a:ext cx="1138497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Trail length</a:t>
            </a:r>
            <a:r>
              <a:rPr kumimoji="1" lang="en-US" altLang="ko-Kore-KR" sz="1600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16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F97EADE-29D7-9AAA-6EBD-FA8284044018}"/>
              </a:ext>
            </a:extLst>
          </p:cNvPr>
          <p:cNvSpPr/>
          <p:nvPr/>
        </p:nvSpPr>
        <p:spPr>
          <a:xfrm>
            <a:off x="5178624" y="3269618"/>
            <a:ext cx="3121904" cy="2019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75ACE331-885F-9D4C-7227-31D39AE60DAC}"/>
              </a:ext>
            </a:extLst>
          </p:cNvPr>
          <p:cNvCxnSpPr>
            <a:cxnSpLocks/>
          </p:cNvCxnSpPr>
          <p:nvPr/>
        </p:nvCxnSpPr>
        <p:spPr>
          <a:xfrm flipV="1">
            <a:off x="4345381" y="3244896"/>
            <a:ext cx="833243" cy="144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40452F51-8C35-9A28-8C25-C4C2FF9C7197}"/>
              </a:ext>
            </a:extLst>
          </p:cNvPr>
          <p:cNvCxnSpPr>
            <a:cxnSpLocks/>
          </p:cNvCxnSpPr>
          <p:nvPr/>
        </p:nvCxnSpPr>
        <p:spPr>
          <a:xfrm flipH="1" flipV="1">
            <a:off x="4476749" y="5138974"/>
            <a:ext cx="701875" cy="132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FA73F871-283C-9896-593C-FA96D371D8F1}"/>
              </a:ext>
            </a:extLst>
          </p:cNvPr>
          <p:cNvSpPr txBox="1"/>
          <p:nvPr/>
        </p:nvSpPr>
        <p:spPr>
          <a:xfrm>
            <a:off x="0" y="6014357"/>
            <a:ext cx="914399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ym typeface="Wingdings" pitchFamily="2" charset="2"/>
              </a:rPr>
              <a:t>Cannot meet all requirements at the same time</a:t>
            </a:r>
            <a:endParaRPr kumimoji="1" lang="en-US" altLang="ko-Kore-KR" sz="2000" b="1" dirty="0">
              <a:ln>
                <a:solidFill>
                  <a:sysClr val="windowText" lastClr="000000"/>
                </a:solidFill>
              </a:ln>
              <a:sym typeface="Wingdings" pitchFamily="2" charset="2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33E0ABB-98BC-6A30-DD16-6A304920D24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8D6D11-F29C-5646-50FC-8D9380B8E59C}"/>
              </a:ext>
            </a:extLst>
          </p:cNvPr>
          <p:cNvSpPr txBox="1"/>
          <p:nvPr/>
        </p:nvSpPr>
        <p:spPr>
          <a:xfrm>
            <a:off x="1947659" y="2383583"/>
            <a:ext cx="28353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solidFill>
                  <a:srgbClr val="C0000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C0000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↓</a:t>
            </a:r>
            <a:endParaRPr kumimoji="1" lang="en-US" altLang="ko-KR" sz="1600" spc="-40" dirty="0">
              <a:solidFill>
                <a:srgbClr val="C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600" spc="-40" dirty="0">
                <a:latin typeface="+mn-ea"/>
              </a:rPr>
              <a:t>(B) Wheelbase </a:t>
            </a:r>
            <a:r>
              <a:rPr kumimoji="1" lang="ko-KR" altLang="en-US" sz="1600" spc="-40" dirty="0">
                <a:latin typeface="+mn-ea"/>
              </a:rPr>
              <a:t>길이 </a:t>
            </a:r>
            <a:r>
              <a:rPr kumimoji="1" lang="en-US" altLang="ko-Kore-KR" sz="1600" i="1" spc="-40" dirty="0">
                <a:latin typeface="+mn-ea"/>
              </a:rPr>
              <a:t>↓ </a:t>
            </a:r>
            <a:endParaRPr kumimoji="1" lang="en-US" altLang="ko-Kore-KR" sz="1600" spc="-4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A613F-7499-4CA6-FDF7-861911F6239D}"/>
              </a:ext>
            </a:extLst>
          </p:cNvPr>
          <p:cNvSpPr txBox="1"/>
          <p:nvPr/>
        </p:nvSpPr>
        <p:spPr>
          <a:xfrm>
            <a:off x="5255332" y="2387648"/>
            <a:ext cx="23304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solidFill>
                  <a:srgbClr val="0070C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0070C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R" sz="1600" spc="-4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i="1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(C) </a:t>
            </a:r>
            <a:r>
              <a:rPr kumimoji="1" lang="en-US" altLang="ko-Kore-KR" sz="1600" i="1" spc="-40" dirty="0">
                <a:latin typeface="+mn-ea"/>
              </a:rPr>
              <a:t>BB drop ↓ 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14B2F-D996-96BD-1359-C0767B9E6E58}"/>
              </a:ext>
            </a:extLst>
          </p:cNvPr>
          <p:cNvSpPr txBox="1"/>
          <p:nvPr/>
        </p:nvSpPr>
        <p:spPr>
          <a:xfrm>
            <a:off x="483240" y="919865"/>
            <a:ext cx="650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dirty="0"/>
              <a:t>기능적 요구사항과 물리적인 설계변수 사이에서의 상충관계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AF08F-DB18-5380-C040-48FB05C40E57}"/>
              </a:ext>
            </a:extLst>
          </p:cNvPr>
          <p:cNvSpPr txBox="1"/>
          <p:nvPr/>
        </p:nvSpPr>
        <p:spPr>
          <a:xfrm>
            <a:off x="154676" y="210275"/>
            <a:ext cx="68520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다중 요구사항에서의 </a:t>
            </a:r>
            <a:r>
              <a:rPr kumimoji="1" lang="ko-KR" altLang="en-US" sz="2000" b="1" spc="-40" dirty="0">
                <a:latin typeface="+mn-ea"/>
              </a:rPr>
              <a:t>직접적인 상충관계 </a:t>
            </a:r>
            <a:r>
              <a:rPr kumimoji="1" lang="ko-KR" altLang="en-US" sz="2000" spc="-40" dirty="0">
                <a:latin typeface="+mn-ea"/>
              </a:rPr>
              <a:t>사례 </a:t>
            </a:r>
            <a:r>
              <a:rPr kumimoji="1" lang="en-US" altLang="ko-KR" sz="2000" spc="-40" dirty="0">
                <a:latin typeface="+mn-ea"/>
              </a:rPr>
              <a:t>(direct</a:t>
            </a:r>
            <a:r>
              <a:rPr kumimoji="1" lang="ko-KR" altLang="en-US" sz="2000" spc="-40" dirty="0">
                <a:latin typeface="+mn-ea"/>
              </a:rPr>
              <a:t> </a:t>
            </a:r>
            <a:r>
              <a:rPr kumimoji="1" lang="en-US" altLang="ko-KR" sz="2000" spc="-40" dirty="0">
                <a:latin typeface="+mn-ea"/>
              </a:rPr>
              <a:t>conflict)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3A5B7-25D1-53D6-3DBA-D90885F7EA3B}"/>
              </a:ext>
            </a:extLst>
          </p:cNvPr>
          <p:cNvSpPr txBox="1"/>
          <p:nvPr/>
        </p:nvSpPr>
        <p:spPr>
          <a:xfrm>
            <a:off x="1892346" y="1919519"/>
            <a:ext cx="275585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67CB4-07FF-2A63-2C30-3FD18FF31F46}"/>
              </a:ext>
            </a:extLst>
          </p:cNvPr>
          <p:cNvSpPr txBox="1"/>
          <p:nvPr/>
        </p:nvSpPr>
        <p:spPr>
          <a:xfrm>
            <a:off x="5120113" y="1888742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800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800" b="1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8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  <a:endParaRPr kumimoji="1" lang="ko-Kore-KR" altLang="en-US" dirty="0"/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954A6A56-F36A-A4B9-F327-F528C31EFF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95260" y="4968420"/>
            <a:ext cx="528192" cy="24819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5FFD63ED-6F80-616F-73BE-D12EF6FCDD4E}"/>
              </a:ext>
            </a:extLst>
          </p:cNvPr>
          <p:cNvCxnSpPr>
            <a:cxnSpLocks/>
            <a:stCxn id="26" idx="0"/>
            <a:endCxn id="91" idx="1"/>
          </p:cNvCxnSpPr>
          <p:nvPr/>
        </p:nvCxnSpPr>
        <p:spPr>
          <a:xfrm rot="5400000" flipH="1" flipV="1">
            <a:off x="3286353" y="5035799"/>
            <a:ext cx="427970" cy="218894"/>
          </a:xfrm>
          <a:prstGeom prst="curvedConnector2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5E58F0-291B-DB02-108C-872718D9A2DA}"/>
              </a:ext>
            </a:extLst>
          </p:cNvPr>
          <p:cNvSpPr/>
          <p:nvPr/>
        </p:nvSpPr>
        <p:spPr>
          <a:xfrm>
            <a:off x="3652272" y="4769948"/>
            <a:ext cx="192321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8492015-B4BA-C4DF-5AE0-A388A6968A91}"/>
              </a:ext>
            </a:extLst>
          </p:cNvPr>
          <p:cNvSpPr/>
          <p:nvPr/>
        </p:nvSpPr>
        <p:spPr>
          <a:xfrm>
            <a:off x="3609785" y="4844106"/>
            <a:ext cx="318709" cy="174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5FB08-F71D-5FB9-6D4B-463ADD1C0E2E}"/>
              </a:ext>
            </a:extLst>
          </p:cNvPr>
          <p:cNvSpPr txBox="1"/>
          <p:nvPr/>
        </p:nvSpPr>
        <p:spPr>
          <a:xfrm>
            <a:off x="5653060" y="5330407"/>
            <a:ext cx="2173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FR–DP  level</a:t>
            </a:r>
            <a:endParaRPr kumimoji="1" lang="ko-Kore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E2988E-2C3D-BD14-28A2-EDE7EEEF8B02}"/>
              </a:ext>
            </a:extLst>
          </p:cNvPr>
          <p:cNvSpPr txBox="1"/>
          <p:nvPr/>
        </p:nvSpPr>
        <p:spPr>
          <a:xfrm>
            <a:off x="1114341" y="1260263"/>
            <a:ext cx="508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각 요구사항마다 해결할 수 있는 방안은 다양함</a:t>
            </a:r>
            <a:r>
              <a:rPr kumimoji="1" lang="en-US" altLang="ko-KR" sz="1400" u="sng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(Jarratt, 2011)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37E54-8E0E-797D-2130-35A76DC4FD5F}"/>
              </a:ext>
            </a:extLst>
          </p:cNvPr>
          <p:cNvSpPr/>
          <p:nvPr/>
        </p:nvSpPr>
        <p:spPr>
          <a:xfrm>
            <a:off x="3244908" y="1977006"/>
            <a:ext cx="11068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FD3B46-69CA-E0DF-D1FB-F358274843AF}"/>
              </a:ext>
            </a:extLst>
          </p:cNvPr>
          <p:cNvSpPr/>
          <p:nvPr/>
        </p:nvSpPr>
        <p:spPr>
          <a:xfrm>
            <a:off x="1114341" y="1217990"/>
            <a:ext cx="5175248" cy="366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467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E15A5BF-1347-09A8-6934-1E719620D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205" y="1883859"/>
            <a:ext cx="6677186" cy="4524312"/>
          </a:xfrm>
          <a:prstGeom prst="rect">
            <a:avLst/>
          </a:prstGeom>
        </p:spPr>
      </p:pic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888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995FE34-FDCE-19BD-5316-3F5CBA337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08" y="1839070"/>
            <a:ext cx="6132029" cy="42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07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2" name="그림 71">
            <a:extLst>
              <a:ext uri="{FF2B5EF4-FFF2-40B4-BE49-F238E27FC236}">
                <a16:creationId xmlns:a16="http://schemas.microsoft.com/office/drawing/2014/main" id="{2038B65B-0801-9AF2-15A2-DC517990F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779" y="1839070"/>
            <a:ext cx="6132137" cy="42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1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D8EF282-B510-2A89-BF83-E76623278686}"/>
              </a:ext>
            </a:extLst>
          </p:cNvPr>
          <p:cNvSpPr txBox="1"/>
          <p:nvPr/>
        </p:nvSpPr>
        <p:spPr>
          <a:xfrm>
            <a:off x="4822437" y="6597862"/>
            <a:ext cx="17740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TA</a:t>
            </a:r>
            <a:r>
              <a:rPr kumimoji="1" lang="en-US" altLang="ko-Kore-KR" sz="1400" spc="-40" dirty="0">
                <a:latin typeface="+mn-ea"/>
              </a:rPr>
              <a:t> : Technical Attribute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49161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충돌</a:t>
            </a:r>
            <a:r>
              <a:rPr kumimoji="1" lang="ko-Kore-KR" altLang="en-US" sz="1600" spc="-40" dirty="0">
                <a:latin typeface="+mn-ea"/>
              </a:rPr>
              <a:t>을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5E8A8FD-1570-1F0C-1199-561E9E825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178" y="1836723"/>
            <a:ext cx="6130949" cy="42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85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244093" y="715247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3107134" y="5587075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6534491" y="5542233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57130" y="534170"/>
            <a:ext cx="7759180" cy="541737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99636" y="1240028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506484" y="1240028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37245" y="1953089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250673" y="1953089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90955" y="1960019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31487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935725" y="84503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94755" y="1978858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68745" y="318496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506484" y="1240028"/>
            <a:ext cx="2446862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64101" y="1965093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31634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214231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407961" y="3107477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601692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795423" y="3107477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989154" y="3107477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82885" y="3107477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832868" y="5565462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712849" y="5398704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611656" y="4315039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200" idx="0"/>
          </p:cNvCxnSpPr>
          <p:nvPr/>
        </p:nvCxnSpPr>
        <p:spPr>
          <a:xfrm flipH="1">
            <a:off x="3079584" y="3489889"/>
            <a:ext cx="171961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211" idx="0"/>
          </p:cNvCxnSpPr>
          <p:nvPr/>
        </p:nvCxnSpPr>
        <p:spPr>
          <a:xfrm>
            <a:off x="4864083" y="3489889"/>
            <a:ext cx="94000" cy="440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7256895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223" idx="0"/>
          </p:cNvCxnSpPr>
          <p:nvPr/>
        </p:nvCxnSpPr>
        <p:spPr>
          <a:xfrm>
            <a:off x="6476622" y="3489889"/>
            <a:ext cx="106916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877529" y="1960019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63034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264168" y="715247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251545" y="2489874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284243" y="715247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526559" y="1240028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326492" y="1240028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139920" y="1240028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46634" y="1240028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326492" y="2489874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53346" y="2484800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251545" y="2477870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4756426" y="5587075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382759" y="1179782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448206" y="120916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448852" y="1219206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97D9AB-118B-C37F-D732-AA04CFB0D902}"/>
              </a:ext>
            </a:extLst>
          </p:cNvPr>
          <p:cNvSpPr/>
          <p:nvPr/>
        </p:nvSpPr>
        <p:spPr>
          <a:xfrm>
            <a:off x="7467447" y="71524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5810A3FA-75A8-2ED4-65E8-5405691183C8}"/>
              </a:ext>
            </a:extLst>
          </p:cNvPr>
          <p:cNvSpPr/>
          <p:nvPr/>
        </p:nvSpPr>
        <p:spPr>
          <a:xfrm>
            <a:off x="7467447" y="290438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027B794-9D22-FE20-7A9A-BFC96526958A}"/>
              </a:ext>
            </a:extLst>
          </p:cNvPr>
          <p:cNvSpPr/>
          <p:nvPr/>
        </p:nvSpPr>
        <p:spPr>
          <a:xfrm>
            <a:off x="7375657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09A72648-91F0-FAF1-B3E5-2CD0EDAB675B}"/>
              </a:ext>
            </a:extLst>
          </p:cNvPr>
          <p:cNvCxnSpPr>
            <a:cxnSpLocks/>
          </p:cNvCxnSpPr>
          <p:nvPr/>
        </p:nvCxnSpPr>
        <p:spPr>
          <a:xfrm>
            <a:off x="7414640" y="90645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651725FC-85D9-051A-0658-929DD869CC19}"/>
              </a:ext>
            </a:extLst>
          </p:cNvPr>
          <p:cNvCxnSpPr>
            <a:cxnSpLocks/>
          </p:cNvCxnSpPr>
          <p:nvPr/>
        </p:nvCxnSpPr>
        <p:spPr>
          <a:xfrm flipH="1">
            <a:off x="7322850" y="3397148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9E07F67-6B31-359C-AAF7-C8CB6014AA22}"/>
              </a:ext>
            </a:extLst>
          </p:cNvPr>
          <p:cNvSpPr/>
          <p:nvPr/>
        </p:nvSpPr>
        <p:spPr>
          <a:xfrm>
            <a:off x="7467447" y="320594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F6E84AB-1CFE-E143-4871-E9687CC98866}"/>
              </a:ext>
            </a:extLst>
          </p:cNvPr>
          <p:cNvSpPr txBox="1"/>
          <p:nvPr/>
        </p:nvSpPr>
        <p:spPr>
          <a:xfrm>
            <a:off x="7175554" y="1791983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8AC7D86-8000-A2DF-47F1-AE8601CB0915}"/>
              </a:ext>
            </a:extLst>
          </p:cNvPr>
          <p:cNvSpPr txBox="1"/>
          <p:nvPr/>
        </p:nvSpPr>
        <p:spPr>
          <a:xfrm>
            <a:off x="7220214" y="4111401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E7BA9F0-87C3-8247-BB39-3742A7B7E651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3961595-121D-281D-18CF-36738BC72578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4C9A945-4C46-DA40-4039-E80606EDF6E0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F0445FA-DC95-D853-056F-4A558312B9E7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29AD871-3D6F-5FAC-D42D-982CC92B5138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7F5EB07-0DF3-DB26-CC57-EE367FE9D093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CE5A2CD-389F-505F-7D3A-53E7332B1B1B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6EAC9A1-B282-E2A1-4737-EC6929242760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7DA2510-65AC-68EB-D928-BA506C9C62DA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210" name="그림 209">
            <a:extLst>
              <a:ext uri="{FF2B5EF4-FFF2-40B4-BE49-F238E27FC236}">
                <a16:creationId xmlns:a16="http://schemas.microsoft.com/office/drawing/2014/main" id="{73B3E024-27D0-2B01-577F-E4207E8F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7F8EDB30-FE10-7C2B-210E-4AB53058DF07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F8FD77A2-C921-2766-7ED0-31F3DA4A65D3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712F291-1772-2AF2-9D8D-0A424B844E2E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003E91F-1980-8D94-84EA-59DC642D1905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AD3023F-3E2F-E999-318B-E861CE4B5F61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76551F8-0891-AEA7-51AC-B404977283F3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554104F-63E4-3E53-0115-8307DE920BB3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2" name="그림 221">
            <a:extLst>
              <a:ext uri="{FF2B5EF4-FFF2-40B4-BE49-F238E27FC236}">
                <a16:creationId xmlns:a16="http://schemas.microsoft.com/office/drawing/2014/main" id="{9A96DBB1-3425-FFE7-5434-C48680B58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00D4DFE8-6435-E929-62FA-5E2D77D9C8B3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BC371C6-D0E5-9D0A-3AAE-3A1FDD8B5F1B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EC4D6A2-C8BD-AFBC-AA89-BF50C725F8F0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B2FA53B-25B1-390D-A481-0A2CCB7EEF27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FA78646-6F1B-D665-14B0-D764A669134D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5EB3C4C9-0124-F58C-49B1-291BC7CB2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244093" y="715247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357130" y="534170"/>
            <a:ext cx="7759180" cy="54787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699636" y="1240028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506484" y="1240028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437245" y="1953089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250673" y="1953089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690955" y="1960019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935725" y="845033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794755" y="1978858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668745" y="3184963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506484" y="1240028"/>
            <a:ext cx="2446862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064101" y="1965093"/>
            <a:ext cx="524781" cy="524781"/>
            <a:chOff x="6123009" y="1606205"/>
            <a:chExt cx="524781" cy="524781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214231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407961" y="3107477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601692" y="3107477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795423" y="3107477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2989154" y="3107477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182885" y="3107477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611656" y="4315039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240" idx="0"/>
          </p:cNvCxnSpPr>
          <p:nvPr/>
        </p:nvCxnSpPr>
        <p:spPr>
          <a:xfrm flipH="1">
            <a:off x="3079584" y="3489889"/>
            <a:ext cx="171961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250" idx="0"/>
          </p:cNvCxnSpPr>
          <p:nvPr/>
        </p:nvCxnSpPr>
        <p:spPr>
          <a:xfrm>
            <a:off x="4864083" y="3489889"/>
            <a:ext cx="94000" cy="4407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706" idx="0"/>
          </p:cNvCxnSpPr>
          <p:nvPr/>
        </p:nvCxnSpPr>
        <p:spPr>
          <a:xfrm>
            <a:off x="6476622" y="3489889"/>
            <a:ext cx="106916" cy="4274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877529" y="1960019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63034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  <a:ln>
              <a:solidFill>
                <a:schemeClr val="dk1">
                  <a:shade val="50000"/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264168" y="715247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251545" y="2489874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284243" y="715247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526559" y="1240028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326492" y="1240028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139920" y="1240028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546634" y="1240028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326492" y="2489874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5953346" y="2484800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251545" y="2477870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382759" y="1179782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448206" y="120916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448852" y="1219206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063E963-99FE-584C-4F9E-851BFD74C707}"/>
              </a:ext>
            </a:extLst>
          </p:cNvPr>
          <p:cNvSpPr/>
          <p:nvPr/>
        </p:nvSpPr>
        <p:spPr>
          <a:xfrm>
            <a:off x="7467447" y="71524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526206-1221-FED2-CC1C-598364BB949D}"/>
              </a:ext>
            </a:extLst>
          </p:cNvPr>
          <p:cNvSpPr/>
          <p:nvPr/>
        </p:nvSpPr>
        <p:spPr>
          <a:xfrm>
            <a:off x="7467447" y="290438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2C08684-1258-3782-31B3-BEB287848DCC}"/>
              </a:ext>
            </a:extLst>
          </p:cNvPr>
          <p:cNvSpPr/>
          <p:nvPr/>
        </p:nvSpPr>
        <p:spPr>
          <a:xfrm>
            <a:off x="7375657" y="4941857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65" name="꺾인 연결선[E] 164">
            <a:extLst>
              <a:ext uri="{FF2B5EF4-FFF2-40B4-BE49-F238E27FC236}">
                <a16:creationId xmlns:a16="http://schemas.microsoft.com/office/drawing/2014/main" id="{92859200-5584-9817-4241-9D223264210C}"/>
              </a:ext>
            </a:extLst>
          </p:cNvPr>
          <p:cNvCxnSpPr>
            <a:cxnSpLocks/>
          </p:cNvCxnSpPr>
          <p:nvPr/>
        </p:nvCxnSpPr>
        <p:spPr>
          <a:xfrm>
            <a:off x="7414640" y="906453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꺾인 연결선[E] 165">
            <a:extLst>
              <a:ext uri="{FF2B5EF4-FFF2-40B4-BE49-F238E27FC236}">
                <a16:creationId xmlns:a16="http://schemas.microsoft.com/office/drawing/2014/main" id="{6C5B9FE6-1DAB-0EFC-DD13-4376794B205C}"/>
              </a:ext>
            </a:extLst>
          </p:cNvPr>
          <p:cNvCxnSpPr>
            <a:cxnSpLocks/>
          </p:cNvCxnSpPr>
          <p:nvPr/>
        </p:nvCxnSpPr>
        <p:spPr>
          <a:xfrm flipH="1">
            <a:off x="7322850" y="3397148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1E8E292-1B30-3324-AFC1-B302F287CE50}"/>
              </a:ext>
            </a:extLst>
          </p:cNvPr>
          <p:cNvSpPr/>
          <p:nvPr/>
        </p:nvSpPr>
        <p:spPr>
          <a:xfrm>
            <a:off x="7467447" y="3205942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1E5572-8C32-D998-190A-781AA5925AFB}"/>
              </a:ext>
            </a:extLst>
          </p:cNvPr>
          <p:cNvSpPr txBox="1"/>
          <p:nvPr/>
        </p:nvSpPr>
        <p:spPr>
          <a:xfrm>
            <a:off x="7175554" y="1791983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2C2A85-BB64-30DD-04E0-B74DD7463298}"/>
              </a:ext>
            </a:extLst>
          </p:cNvPr>
          <p:cNvSpPr txBox="1"/>
          <p:nvPr/>
        </p:nvSpPr>
        <p:spPr>
          <a:xfrm>
            <a:off x="7220214" y="4111401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D0AD0588-353F-50A3-1E56-1F5392CE9987}"/>
              </a:ext>
            </a:extLst>
          </p:cNvPr>
          <p:cNvGrpSpPr/>
          <p:nvPr/>
        </p:nvGrpSpPr>
        <p:grpSpPr>
          <a:xfrm>
            <a:off x="3107134" y="5587075"/>
            <a:ext cx="1235816" cy="246221"/>
            <a:chOff x="2953338" y="6183563"/>
            <a:chExt cx="1235816" cy="246221"/>
          </a:xfrm>
        </p:grpSpPr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CF4D6D76-C590-7937-A23A-84C4E0B910A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1E1CF32-D0BD-EDB2-92B4-B45F476D3FD7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E5EA5D74-C074-45BE-F8BA-C65DFB8DE81D}"/>
              </a:ext>
            </a:extLst>
          </p:cNvPr>
          <p:cNvGrpSpPr/>
          <p:nvPr/>
        </p:nvGrpSpPr>
        <p:grpSpPr>
          <a:xfrm>
            <a:off x="6534491" y="5542233"/>
            <a:ext cx="1281947" cy="347307"/>
            <a:chOff x="6345496" y="6138721"/>
            <a:chExt cx="1281947" cy="347307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C6940A7D-9385-81A8-AA89-840242BD221E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4E186D7-9011-3C4A-A78C-2D3159E946BE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921048EE-B726-CBB0-15C6-8B0D671DA65D}"/>
              </a:ext>
            </a:extLst>
          </p:cNvPr>
          <p:cNvGrpSpPr/>
          <p:nvPr/>
        </p:nvGrpSpPr>
        <p:grpSpPr>
          <a:xfrm>
            <a:off x="1832868" y="5565462"/>
            <a:ext cx="860790" cy="263651"/>
            <a:chOff x="1872199" y="6161950"/>
            <a:chExt cx="860790" cy="26365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810950A-0C96-74EB-3739-C7D471308FAA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7FF29BBE-1937-34FE-EE4A-C58E52CBA604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E53961B6-085A-2C2D-6385-A8FA6A50C6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DECE1E8D-A651-5F3B-CF28-D0820B628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59369D20-3F56-0A2B-7240-C970F8B951E9}"/>
              </a:ext>
            </a:extLst>
          </p:cNvPr>
          <p:cNvGrpSpPr/>
          <p:nvPr/>
        </p:nvGrpSpPr>
        <p:grpSpPr>
          <a:xfrm>
            <a:off x="712849" y="5398704"/>
            <a:ext cx="706543" cy="430409"/>
            <a:chOff x="1048129" y="5995192"/>
            <a:chExt cx="706543" cy="430409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E92B6BC-3FA9-10EB-30EE-FD6B8925A375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2E9EBD58-A4A9-322A-F6B1-D72D008EE24F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128363F9-3396-77DC-6736-0754FB08F4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직선 화살표 연결선 193">
                <a:extLst>
                  <a:ext uri="{FF2B5EF4-FFF2-40B4-BE49-F238E27FC236}">
                    <a16:creationId xmlns:a16="http://schemas.microsoft.com/office/drawing/2014/main" id="{2748648A-3D21-0670-9F06-213182344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호 195">
                <a:extLst>
                  <a:ext uri="{FF2B5EF4-FFF2-40B4-BE49-F238E27FC236}">
                    <a16:creationId xmlns:a16="http://schemas.microsoft.com/office/drawing/2014/main" id="{20D6358A-8699-1500-E56E-4731EBF41C8C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A5FE5FA-C354-5A92-3514-00E0BED9F012}"/>
              </a:ext>
            </a:extLst>
          </p:cNvPr>
          <p:cNvGrpSpPr/>
          <p:nvPr/>
        </p:nvGrpSpPr>
        <p:grpSpPr>
          <a:xfrm>
            <a:off x="4756426" y="5587075"/>
            <a:ext cx="1364590" cy="246221"/>
            <a:chOff x="4780920" y="6183563"/>
            <a:chExt cx="1364590" cy="246221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5E29C17-964A-D723-E70C-997DB3E6872B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EDE53CCA-458E-BE14-EED0-EA2ABE9815E9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939D5250-7BFA-EB64-3A28-E01B2346994F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3DB9BB8-6F6E-07EA-A751-9F26621194A0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A767CC2-F6A8-CAF2-47BD-4DB33ECCCFE3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51ACE1B-5BFF-9831-351B-028D070CDC0C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E92BEEF-CD1C-8779-8C51-37975CBB5990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83C89BF-E129-C10F-D126-87375357BEEF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1DB65EB-DB66-C79F-114B-6AB22AFE62FF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424F324-2630-E6B2-E364-9A3EA7EFBADD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EC82688F-28C5-4FF4-274F-2C1AE9191194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249" name="그림 248">
            <a:extLst>
              <a:ext uri="{FF2B5EF4-FFF2-40B4-BE49-F238E27FC236}">
                <a16:creationId xmlns:a16="http://schemas.microsoft.com/office/drawing/2014/main" id="{8B41339F-0EF0-D593-D0DE-FB3C98FC5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5CDB18C-3C7A-A8B9-6F9E-8B985E600718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231696B-7E3E-E587-01D1-C3B98F442DE2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B0AF8F9-6D7A-5E49-130C-9816246F1E37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465E2C9-489E-2A0B-AA85-B6C0FD46C3F4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8B6F859-8B0D-4196-628D-A1C4308E1706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D4C0E47-EBAA-835B-94A3-3546FE384CC5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129160D7-2A60-8775-2A05-8F957CC9D395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05" name="그림 704">
            <a:extLst>
              <a:ext uri="{FF2B5EF4-FFF2-40B4-BE49-F238E27FC236}">
                <a16:creationId xmlns:a16="http://schemas.microsoft.com/office/drawing/2014/main" id="{B61F6BC4-920D-377B-C522-FE36B8562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706" name="직사각형 705">
            <a:extLst>
              <a:ext uri="{FF2B5EF4-FFF2-40B4-BE49-F238E27FC236}">
                <a16:creationId xmlns:a16="http://schemas.microsoft.com/office/drawing/2014/main" id="{94B350BE-F294-C0BE-48F5-40F979B56213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AF6DB92-5754-29F1-E667-AED3D19CED4A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0FEF8996-3FB7-2C44-7DB0-CE9852741AB6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7AC70847-4984-6DB0-3393-DDF50566D0DC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79F40C8A-9CE0-E164-ED4A-671AB3A552EF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17" name="그림 716">
            <a:extLst>
              <a:ext uri="{FF2B5EF4-FFF2-40B4-BE49-F238E27FC236}">
                <a16:creationId xmlns:a16="http://schemas.microsoft.com/office/drawing/2014/main" id="{A8F8C8EE-A1A7-9BAA-D684-F52D58D4A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67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342947" y="860481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5622610" y="5638297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455984" y="679404"/>
            <a:ext cx="7759180" cy="54332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798490" y="1385262"/>
            <a:ext cx="806848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605338" y="1385262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536099" y="2098323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349527" y="2098323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789809" y="2105253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4579" y="990267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893609" y="212409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767599" y="3330197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605338" y="1385262"/>
            <a:ext cx="244686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162955" y="2110327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313085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506815" y="3252711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5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700546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894277" y="3252711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3088008" y="3252711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281739" y="3252711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3988662" y="5712109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2508962" y="5555195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710510" y="4460273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65" idx="0"/>
          </p:cNvCxnSpPr>
          <p:nvPr/>
        </p:nvCxnSpPr>
        <p:spPr>
          <a:xfrm flipH="1">
            <a:off x="3079584" y="3635123"/>
            <a:ext cx="270815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782" idx="0"/>
          </p:cNvCxnSpPr>
          <p:nvPr/>
        </p:nvCxnSpPr>
        <p:spPr>
          <a:xfrm>
            <a:off x="4962937" y="3635123"/>
            <a:ext cx="9628" cy="314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783" idx="0"/>
          </p:cNvCxnSpPr>
          <p:nvPr/>
        </p:nvCxnSpPr>
        <p:spPr>
          <a:xfrm>
            <a:off x="6575476" y="3635123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976383" y="2105253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4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363022" y="860481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350399" y="2635108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83097" y="860481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625413" y="1385262"/>
            <a:ext cx="61336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425346" y="1385262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238774" y="1385262"/>
            <a:ext cx="406714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645488" y="1385262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425346" y="2635108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6052200" y="2630034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350399" y="2623104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481613" y="1325016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547060" y="1354394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547706" y="136444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B4947E-C69E-59AE-D82F-3387C3C986B9}"/>
              </a:ext>
            </a:extLst>
          </p:cNvPr>
          <p:cNvGrpSpPr/>
          <p:nvPr/>
        </p:nvGrpSpPr>
        <p:grpSpPr>
          <a:xfrm>
            <a:off x="3049306" y="1602366"/>
            <a:ext cx="222990" cy="338554"/>
            <a:chOff x="2649220" y="1213987"/>
            <a:chExt cx="222990" cy="338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652623-4C6D-61EA-C2A4-449AC4DCA19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1CE8A3-A7E3-F3D3-3243-1CBB02098633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535F9D-4B6A-AD0F-A760-5CC09E13EA46}"/>
              </a:ext>
            </a:extLst>
          </p:cNvPr>
          <p:cNvGrpSpPr/>
          <p:nvPr/>
        </p:nvGrpSpPr>
        <p:grpSpPr>
          <a:xfrm>
            <a:off x="3495076" y="1602366"/>
            <a:ext cx="222990" cy="338554"/>
            <a:chOff x="2649220" y="1213987"/>
            <a:chExt cx="222990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351F2A-303D-CAF8-675F-4186EF014CA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1A929-F3BB-DFE4-7565-E97887F1FB8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B67B83-E1FB-7810-C9BB-E8DF1A11D362}"/>
              </a:ext>
            </a:extLst>
          </p:cNvPr>
          <p:cNvGrpSpPr/>
          <p:nvPr/>
        </p:nvGrpSpPr>
        <p:grpSpPr>
          <a:xfrm>
            <a:off x="4009253" y="1377552"/>
            <a:ext cx="222990" cy="338554"/>
            <a:chOff x="2649220" y="1213987"/>
            <a:chExt cx="222990" cy="33855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443401-7FDB-8031-F540-9E0B5DF623C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209DC7-E908-823C-E82D-47973DD7CED4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E7B90FC-319A-7722-DBC0-09CAB2FAED93}"/>
              </a:ext>
            </a:extLst>
          </p:cNvPr>
          <p:cNvGrpSpPr/>
          <p:nvPr/>
        </p:nvGrpSpPr>
        <p:grpSpPr>
          <a:xfrm>
            <a:off x="5744314" y="1609595"/>
            <a:ext cx="222990" cy="338554"/>
            <a:chOff x="2649220" y="1213987"/>
            <a:chExt cx="222990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7337E42-56B8-6CC9-1275-B3AF18DA5061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1066CB-9E9E-20EA-9A36-DDC2C62F7B6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60E8FC6-1DC9-1559-A19D-9B21E2E5586E}"/>
              </a:ext>
            </a:extLst>
          </p:cNvPr>
          <p:cNvGrpSpPr/>
          <p:nvPr/>
        </p:nvGrpSpPr>
        <p:grpSpPr>
          <a:xfrm>
            <a:off x="4776701" y="1475552"/>
            <a:ext cx="222990" cy="338554"/>
            <a:chOff x="2649220" y="1213987"/>
            <a:chExt cx="222990" cy="338554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A3E5D3-F587-D5EF-B8BB-BE1828E4454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BB1DF0C-8FF2-E48C-876A-6C26AFCD5E1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F7636FE-8C76-EE8C-D3C1-AAB0C4D70EC2}"/>
              </a:ext>
            </a:extLst>
          </p:cNvPr>
          <p:cNvGrpSpPr/>
          <p:nvPr/>
        </p:nvGrpSpPr>
        <p:grpSpPr>
          <a:xfrm>
            <a:off x="3369663" y="2747798"/>
            <a:ext cx="222990" cy="338554"/>
            <a:chOff x="2649220" y="1213987"/>
            <a:chExt cx="222990" cy="338554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36E40AA-0AF4-003F-8E33-233B8FF669D3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569ECAA-4999-6ACB-142E-4A9F6F7A736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A0CE7BF-EA37-273C-A298-C787E579BA7D}"/>
              </a:ext>
            </a:extLst>
          </p:cNvPr>
          <p:cNvGrpSpPr/>
          <p:nvPr/>
        </p:nvGrpSpPr>
        <p:grpSpPr>
          <a:xfrm>
            <a:off x="3830745" y="2747798"/>
            <a:ext cx="222990" cy="338554"/>
            <a:chOff x="2649220" y="1213987"/>
            <a:chExt cx="222990" cy="33855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6257335-20D2-7598-A72D-920C7FF5FEDA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1FAC1A5-218D-4EDA-AD30-8C55FD93276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00F475-DDE8-6AE9-072E-137DACE6EBF9}"/>
              </a:ext>
            </a:extLst>
          </p:cNvPr>
          <p:cNvGrpSpPr/>
          <p:nvPr/>
        </p:nvGrpSpPr>
        <p:grpSpPr>
          <a:xfrm>
            <a:off x="4601261" y="2766727"/>
            <a:ext cx="222990" cy="338554"/>
            <a:chOff x="2649220" y="1213987"/>
            <a:chExt cx="22299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87544D7-32FF-47C7-3854-BE9D4ADDC274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3357E47-7104-451F-E420-A0B45B1C40AB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67D890-3994-5BC6-685C-2DF174E6F0AB}"/>
              </a:ext>
            </a:extLst>
          </p:cNvPr>
          <p:cNvGrpSpPr/>
          <p:nvPr/>
        </p:nvGrpSpPr>
        <p:grpSpPr>
          <a:xfrm>
            <a:off x="6184858" y="2747798"/>
            <a:ext cx="222990" cy="338554"/>
            <a:chOff x="2649220" y="1213987"/>
            <a:chExt cx="222990" cy="33855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0D7DA94-0E91-1E31-CDB9-E93382E9774C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24BA0C-6CEC-2924-32D4-E2276F5C0A4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9CDAD503-5300-9229-DAF6-7B6C36F4A159}"/>
              </a:ext>
            </a:extLst>
          </p:cNvPr>
          <p:cNvSpPr/>
          <p:nvPr/>
        </p:nvSpPr>
        <p:spPr>
          <a:xfrm>
            <a:off x="7566301" y="86048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E7B10ECB-255D-6F6D-0B35-E711C7441A2F}"/>
              </a:ext>
            </a:extLst>
          </p:cNvPr>
          <p:cNvSpPr/>
          <p:nvPr/>
        </p:nvSpPr>
        <p:spPr>
          <a:xfrm>
            <a:off x="7566301" y="3049618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8D006B4C-2119-927D-81A9-5B2369D65DEE}"/>
              </a:ext>
            </a:extLst>
          </p:cNvPr>
          <p:cNvSpPr/>
          <p:nvPr/>
        </p:nvSpPr>
        <p:spPr>
          <a:xfrm>
            <a:off x="7474511" y="508709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760" name="꺾인 연결선[E] 759">
            <a:extLst>
              <a:ext uri="{FF2B5EF4-FFF2-40B4-BE49-F238E27FC236}">
                <a16:creationId xmlns:a16="http://schemas.microsoft.com/office/drawing/2014/main" id="{99753D27-2F67-5F30-A76F-5D0CF61B1A38}"/>
              </a:ext>
            </a:extLst>
          </p:cNvPr>
          <p:cNvCxnSpPr>
            <a:cxnSpLocks/>
          </p:cNvCxnSpPr>
          <p:nvPr/>
        </p:nvCxnSpPr>
        <p:spPr>
          <a:xfrm>
            <a:off x="7513494" y="1051687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꺾인 연결선[E] 760">
            <a:extLst>
              <a:ext uri="{FF2B5EF4-FFF2-40B4-BE49-F238E27FC236}">
                <a16:creationId xmlns:a16="http://schemas.microsoft.com/office/drawing/2014/main" id="{AD104577-B89C-3366-ED6A-789FA2301B3E}"/>
              </a:ext>
            </a:extLst>
          </p:cNvPr>
          <p:cNvCxnSpPr>
            <a:cxnSpLocks/>
          </p:cNvCxnSpPr>
          <p:nvPr/>
        </p:nvCxnSpPr>
        <p:spPr>
          <a:xfrm flipH="1">
            <a:off x="7421704" y="3542382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DD6441B-9163-1A05-CBC5-E56FB248FC20}"/>
              </a:ext>
            </a:extLst>
          </p:cNvPr>
          <p:cNvSpPr/>
          <p:nvPr/>
        </p:nvSpPr>
        <p:spPr>
          <a:xfrm>
            <a:off x="7566301" y="3351176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6D2FD75-ECCE-6EFF-36F4-8BEB8A249123}"/>
              </a:ext>
            </a:extLst>
          </p:cNvPr>
          <p:cNvSpPr txBox="1"/>
          <p:nvPr/>
        </p:nvSpPr>
        <p:spPr>
          <a:xfrm>
            <a:off x="7274408" y="1937217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118D012-D0BC-834F-D77F-681A64705BEF}"/>
              </a:ext>
            </a:extLst>
          </p:cNvPr>
          <p:cNvSpPr txBox="1"/>
          <p:nvPr/>
        </p:nvSpPr>
        <p:spPr>
          <a:xfrm>
            <a:off x="7319068" y="4256635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5" name="직사각형 764">
            <a:extLst>
              <a:ext uri="{FF2B5EF4-FFF2-40B4-BE49-F238E27FC236}">
                <a16:creationId xmlns:a16="http://schemas.microsoft.com/office/drawing/2014/main" id="{876346AA-082C-C411-F15D-8723623B867B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6BA16B01-6DFE-E964-63A3-60361BC21C0F}"/>
              </a:ext>
            </a:extLst>
          </p:cNvPr>
          <p:cNvSpPr txBox="1"/>
          <p:nvPr/>
        </p:nvSpPr>
        <p:spPr>
          <a:xfrm>
            <a:off x="2406852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2049D80-E6F6-B87E-5633-CF27BE5ADB44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3D30FF63-8ED7-E427-8B98-BED1D203E4FF}"/>
              </a:ext>
            </a:extLst>
          </p:cNvPr>
          <p:cNvSpPr txBox="1"/>
          <p:nvPr/>
        </p:nvSpPr>
        <p:spPr>
          <a:xfrm>
            <a:off x="3601155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4DB387DA-BD98-5F94-213C-AD1F801D153C}"/>
              </a:ext>
            </a:extLst>
          </p:cNvPr>
          <p:cNvSpPr txBox="1"/>
          <p:nvPr/>
        </p:nvSpPr>
        <p:spPr>
          <a:xfrm rot="5400000">
            <a:off x="2495886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ED75825E-DFB8-C840-7E59-84F61691BF08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14BAF8B4-4C34-6DD7-186F-D9ADF3B4FCB2}"/>
              </a:ext>
            </a:extLst>
          </p:cNvPr>
          <p:cNvSpPr txBox="1"/>
          <p:nvPr/>
        </p:nvSpPr>
        <p:spPr>
          <a:xfrm rot="5400000">
            <a:off x="3269658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07F6AD97-274B-4544-3C0F-5332ADD31EC1}"/>
              </a:ext>
            </a:extLst>
          </p:cNvPr>
          <p:cNvSpPr txBox="1"/>
          <p:nvPr/>
        </p:nvSpPr>
        <p:spPr>
          <a:xfrm rot="5400000">
            <a:off x="3658655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9D3C22F7-8878-6D23-0E0B-035CC180D5E6}"/>
              </a:ext>
            </a:extLst>
          </p:cNvPr>
          <p:cNvSpPr txBox="1"/>
          <p:nvPr/>
        </p:nvSpPr>
        <p:spPr>
          <a:xfrm>
            <a:off x="3205784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774" name="그림 773">
            <a:extLst>
              <a:ext uri="{FF2B5EF4-FFF2-40B4-BE49-F238E27FC236}">
                <a16:creationId xmlns:a16="http://schemas.microsoft.com/office/drawing/2014/main" id="{2B222DDB-B1D6-664C-7F21-74E974B9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775" name="직사각형 774">
            <a:extLst>
              <a:ext uri="{FF2B5EF4-FFF2-40B4-BE49-F238E27FC236}">
                <a16:creationId xmlns:a16="http://schemas.microsoft.com/office/drawing/2014/main" id="{3C184532-70C8-0966-DA15-42DD38C827F5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2BA60161-5D01-6EA9-4F9E-C5AF3CFF2957}"/>
              </a:ext>
            </a:extLst>
          </p:cNvPr>
          <p:cNvSpPr txBox="1"/>
          <p:nvPr/>
        </p:nvSpPr>
        <p:spPr>
          <a:xfrm rot="5400000">
            <a:off x="4525351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E6B6A4A2-3014-7BEC-20C6-5790A1087A1A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D3486B8-E08A-48AF-F7DF-6C1414791A63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2CA92470-07F1-78A9-6A84-CDA672080E66}"/>
              </a:ext>
            </a:extLst>
          </p:cNvPr>
          <p:cNvSpPr txBox="1"/>
          <p:nvPr/>
        </p:nvSpPr>
        <p:spPr>
          <a:xfrm>
            <a:off x="4450952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5CCCB24F-07EB-8BAA-4A95-B28C7173382D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46A0A8B4-F793-20A4-21F4-A92E722F812C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82" name="그림 781">
            <a:extLst>
              <a:ext uri="{FF2B5EF4-FFF2-40B4-BE49-F238E27FC236}">
                <a16:creationId xmlns:a16="http://schemas.microsoft.com/office/drawing/2014/main" id="{1C80EA63-AF27-449A-6990-F9D3960A8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783" name="직사각형 782">
            <a:extLst>
              <a:ext uri="{FF2B5EF4-FFF2-40B4-BE49-F238E27FC236}">
                <a16:creationId xmlns:a16="http://schemas.microsoft.com/office/drawing/2014/main" id="{10CB3C22-8B59-18CC-49B7-DFB9CD2F3B1E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B903FDC5-7239-7A8E-DA1B-501AD312DD00}"/>
              </a:ext>
            </a:extLst>
          </p:cNvPr>
          <p:cNvSpPr txBox="1"/>
          <p:nvPr/>
        </p:nvSpPr>
        <p:spPr>
          <a:xfrm rot="5400000">
            <a:off x="6373905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4EA71ED2-F055-B8AD-8308-508D2A66495B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6525B85-77EE-8E2C-CD6A-426177F50E4E}"/>
              </a:ext>
            </a:extLst>
          </p:cNvPr>
          <p:cNvSpPr txBox="1"/>
          <p:nvPr/>
        </p:nvSpPr>
        <p:spPr>
          <a:xfrm>
            <a:off x="629768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21E62D2D-9C84-2BB5-15D8-FB1A0E1E4CAC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88" name="그림 787">
            <a:extLst>
              <a:ext uri="{FF2B5EF4-FFF2-40B4-BE49-F238E27FC236}">
                <a16:creationId xmlns:a16="http://schemas.microsoft.com/office/drawing/2014/main" id="{59C4E087-ADF9-2635-FA30-A63CCE9C8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E382F8E-D5F9-D176-0D5B-6502CB620B5D}"/>
              </a:ext>
            </a:extLst>
          </p:cNvPr>
          <p:cNvGrpSpPr/>
          <p:nvPr/>
        </p:nvGrpSpPr>
        <p:grpSpPr>
          <a:xfrm>
            <a:off x="5309350" y="1592351"/>
            <a:ext cx="222990" cy="338554"/>
            <a:chOff x="2649220" y="1213987"/>
            <a:chExt cx="222990" cy="338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2D9B831-AC5E-CFA0-A804-C29F23D2676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A4D97D-DE32-7214-16FA-85CF1ACD1226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0B9CA3-F71B-8794-EEDC-AAB56E27E8BA}"/>
              </a:ext>
            </a:extLst>
          </p:cNvPr>
          <p:cNvGrpSpPr/>
          <p:nvPr/>
        </p:nvGrpSpPr>
        <p:grpSpPr>
          <a:xfrm>
            <a:off x="4392803" y="1626816"/>
            <a:ext cx="222990" cy="338554"/>
            <a:chOff x="2649220" y="1213987"/>
            <a:chExt cx="222990" cy="3385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881DAA2-A0CC-6E9D-4160-8EA14593615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6457DD-C5B8-B9B9-22C0-E999B326C1A6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220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3342947" y="860481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5622610" y="5638297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455984" y="679404"/>
            <a:ext cx="7759180" cy="543329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2798490" y="1385262"/>
            <a:ext cx="806848" cy="71306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24" idx="0"/>
          </p:cNvCxnSpPr>
          <p:nvPr/>
        </p:nvCxnSpPr>
        <p:spPr>
          <a:xfrm>
            <a:off x="3605338" y="1385262"/>
            <a:ext cx="6580" cy="7130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2536099" y="2098323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55801" y="174415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3349527" y="2098323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5789809" y="2105253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5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4579" y="990267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893609" y="2124092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767599" y="3330197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3605338" y="1385262"/>
            <a:ext cx="244686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4162955" y="2110327"/>
            <a:ext cx="524781" cy="524781"/>
            <a:chOff x="6123009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3031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23009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6313085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6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5506815" y="3252711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5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4700546" y="3252711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4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3894277" y="3252711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3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3088008" y="3252711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dirty="0"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2281739" y="3252711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1</a:t>
              </a:r>
              <a:endParaRPr kumimoji="1" lang="ko-Kore-KR" altLang="en-US" sz="1600" spc="-4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>
                  <a:alpha val="4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3988662" y="5712109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2508962" y="5555195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710510" y="4460273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 flipH="1">
            <a:off x="3079584" y="3635123"/>
            <a:ext cx="270815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958083" y="3635123"/>
            <a:ext cx="4854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6575476" y="3635123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4976383" y="2105253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252232" y="1744520"/>
              <a:ext cx="22711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O</a:t>
              </a:r>
              <a:r>
                <a:rPr kumimoji="1" lang="en-US" altLang="ko-KR" sz="1600" spc="-40" baseline="-25000" dirty="0">
                  <a:solidFill>
                    <a:schemeClr val="tx1">
                      <a:alpha val="40000"/>
                    </a:schemeClr>
                  </a:solidFill>
                  <a:latin typeface="+mn-ea"/>
                </a:rPr>
                <a:t>4</a:t>
              </a:r>
              <a:endParaRPr kumimoji="1" lang="ko-Kore-KR" altLang="en-US" sz="1600" spc="-40" baseline="-25000" dirty="0">
                <a:solidFill>
                  <a:schemeClr val="tx1">
                    <a:alpha val="40000"/>
                  </a:schemeClr>
                </a:solidFill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lt1">
                    <a:alpha val="40000"/>
                  </a:schemeClr>
                </a:solidFill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4363022" y="860481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3350399" y="2635108"/>
            <a:ext cx="107494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5383097" y="860481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3374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4625413" y="1385262"/>
            <a:ext cx="613361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39" idx="0"/>
          </p:cNvCxnSpPr>
          <p:nvPr/>
        </p:nvCxnSpPr>
        <p:spPr>
          <a:xfrm flipH="1">
            <a:off x="4425346" y="1385262"/>
            <a:ext cx="200067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5238774" y="1385262"/>
            <a:ext cx="406714" cy="719991"/>
          </a:xfrm>
          <a:prstGeom prst="straightConnector1">
            <a:avLst/>
          </a:prstGeom>
          <a:ln w="12700">
            <a:solidFill>
              <a:schemeClr val="tx1">
                <a:alpha val="40000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5645488" y="1385262"/>
            <a:ext cx="406712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4425346" y="2635108"/>
            <a:ext cx="537591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6052200" y="2630034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3350399" y="2623104"/>
            <a:ext cx="261519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0" name="호 739">
            <a:extLst>
              <a:ext uri="{FF2B5EF4-FFF2-40B4-BE49-F238E27FC236}">
                <a16:creationId xmlns:a16="http://schemas.microsoft.com/office/drawing/2014/main" id="{B4DEBBB1-83DE-09C9-8E4A-8E0C49F37AF8}"/>
              </a:ext>
            </a:extLst>
          </p:cNvPr>
          <p:cNvSpPr/>
          <p:nvPr/>
        </p:nvSpPr>
        <p:spPr>
          <a:xfrm rot="9669582">
            <a:off x="3481613" y="1325016"/>
            <a:ext cx="276078" cy="239180"/>
          </a:xfrm>
          <a:prstGeom prst="arc">
            <a:avLst>
              <a:gd name="adj1" fmla="val 11666815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2" name="호 741">
            <a:extLst>
              <a:ext uri="{FF2B5EF4-FFF2-40B4-BE49-F238E27FC236}">
                <a16:creationId xmlns:a16="http://schemas.microsoft.com/office/drawing/2014/main" id="{A5D6A097-193C-2EC0-5A6B-067F34EFBC4C}"/>
              </a:ext>
            </a:extLst>
          </p:cNvPr>
          <p:cNvSpPr/>
          <p:nvPr/>
        </p:nvSpPr>
        <p:spPr>
          <a:xfrm rot="8355062">
            <a:off x="5547060" y="1354394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3" name="호 742">
            <a:extLst>
              <a:ext uri="{FF2B5EF4-FFF2-40B4-BE49-F238E27FC236}">
                <a16:creationId xmlns:a16="http://schemas.microsoft.com/office/drawing/2014/main" id="{CC8F65F4-7CD2-FD55-6BC8-0E05210E73D0}"/>
              </a:ext>
            </a:extLst>
          </p:cNvPr>
          <p:cNvSpPr/>
          <p:nvPr/>
        </p:nvSpPr>
        <p:spPr>
          <a:xfrm rot="7828655">
            <a:off x="4547706" y="1364440"/>
            <a:ext cx="191533" cy="201819"/>
          </a:xfrm>
          <a:prstGeom prst="arc">
            <a:avLst>
              <a:gd name="adj1" fmla="val 15589128"/>
              <a:gd name="adj2" fmla="val 211964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B4947E-C69E-59AE-D82F-3387C3C986B9}"/>
              </a:ext>
            </a:extLst>
          </p:cNvPr>
          <p:cNvGrpSpPr/>
          <p:nvPr/>
        </p:nvGrpSpPr>
        <p:grpSpPr>
          <a:xfrm>
            <a:off x="3049306" y="1602366"/>
            <a:ext cx="222990" cy="338554"/>
            <a:chOff x="2649220" y="1213987"/>
            <a:chExt cx="222990" cy="338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652623-4C6D-61EA-C2A4-449AC4DCA190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1CE8A3-A7E3-F3D3-3243-1CBB02098633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535F9D-4B6A-AD0F-A760-5CC09E13EA46}"/>
              </a:ext>
            </a:extLst>
          </p:cNvPr>
          <p:cNvGrpSpPr/>
          <p:nvPr/>
        </p:nvGrpSpPr>
        <p:grpSpPr>
          <a:xfrm>
            <a:off x="3495076" y="1602366"/>
            <a:ext cx="222990" cy="338554"/>
            <a:chOff x="2649220" y="1213987"/>
            <a:chExt cx="222990" cy="33855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351F2A-303D-CAF8-675F-4186EF014CA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A1A929-F3BB-DFE4-7565-E97887F1FB8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CB67B83-E1FB-7810-C9BB-E8DF1A11D362}"/>
              </a:ext>
            </a:extLst>
          </p:cNvPr>
          <p:cNvGrpSpPr/>
          <p:nvPr/>
        </p:nvGrpSpPr>
        <p:grpSpPr>
          <a:xfrm>
            <a:off x="4009253" y="1377552"/>
            <a:ext cx="222990" cy="338554"/>
            <a:chOff x="2649220" y="1213987"/>
            <a:chExt cx="222990" cy="33855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443401-7FDB-8031-F540-9E0B5DF623C8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D209DC7-E908-823C-E82D-47973DD7CED4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D8F3B7F-505D-0F32-11E1-BE8EF0D24120}"/>
              </a:ext>
            </a:extLst>
          </p:cNvPr>
          <p:cNvGrpSpPr/>
          <p:nvPr/>
        </p:nvGrpSpPr>
        <p:grpSpPr>
          <a:xfrm>
            <a:off x="4395574" y="1609595"/>
            <a:ext cx="222990" cy="338554"/>
            <a:chOff x="2649220" y="1213987"/>
            <a:chExt cx="222990" cy="33855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A8F68A2-DAD9-7468-4477-B0FBD538C26B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F528A8E-E238-91B0-F18D-3DE908DE119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6E7B90FC-319A-7722-DBC0-09CAB2FAED93}"/>
              </a:ext>
            </a:extLst>
          </p:cNvPr>
          <p:cNvGrpSpPr/>
          <p:nvPr/>
        </p:nvGrpSpPr>
        <p:grpSpPr>
          <a:xfrm>
            <a:off x="5766568" y="1609595"/>
            <a:ext cx="222990" cy="338554"/>
            <a:chOff x="2649220" y="1213987"/>
            <a:chExt cx="222990" cy="33855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7337E42-56B8-6CC9-1275-B3AF18DA5061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1066CB-9E9E-20EA-9A36-DDC2C62F7B6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460E8FC6-1DC9-1559-A19D-9B21E2E5586E}"/>
              </a:ext>
            </a:extLst>
          </p:cNvPr>
          <p:cNvGrpSpPr/>
          <p:nvPr/>
        </p:nvGrpSpPr>
        <p:grpSpPr>
          <a:xfrm>
            <a:off x="4777969" y="1489549"/>
            <a:ext cx="222990" cy="338554"/>
            <a:chOff x="2649220" y="1213987"/>
            <a:chExt cx="222990" cy="338554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27A3E5D3-F587-D5EF-B8BB-BE1828E4454E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BB1DF0C-8FF2-E48C-876A-6C26AFCD5E1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AAE5714A-EFA7-626A-A711-2388D05E874C}"/>
              </a:ext>
            </a:extLst>
          </p:cNvPr>
          <p:cNvGrpSpPr/>
          <p:nvPr/>
        </p:nvGrpSpPr>
        <p:grpSpPr>
          <a:xfrm>
            <a:off x="5323876" y="1602366"/>
            <a:ext cx="222990" cy="338554"/>
            <a:chOff x="2649220" y="1213987"/>
            <a:chExt cx="222990" cy="338554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9DFEA65-1CB1-28D2-870A-FC1F1CA0F8FB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>
                <a:solidFill>
                  <a:schemeClr val="lt1">
                    <a:alpha val="40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43A2C0B-130E-79C9-CDFE-69EC5E47F0DE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>
                      <a:alpha val="40000"/>
                    </a:srgbClr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>
                    <a:alpha val="40000"/>
                  </a:srgbClr>
                </a:solidFill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DF7636FE-8C76-EE8C-D3C1-AAB0C4D70EC2}"/>
              </a:ext>
            </a:extLst>
          </p:cNvPr>
          <p:cNvGrpSpPr/>
          <p:nvPr/>
        </p:nvGrpSpPr>
        <p:grpSpPr>
          <a:xfrm>
            <a:off x="3369663" y="2747798"/>
            <a:ext cx="222990" cy="338554"/>
            <a:chOff x="2649220" y="1213987"/>
            <a:chExt cx="222990" cy="338554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36E40AA-0AF4-003F-8E33-233B8FF669D3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569ECAA-4999-6ACB-142E-4A9F6F7A736C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A0CE7BF-EA37-273C-A298-C787E579BA7D}"/>
              </a:ext>
            </a:extLst>
          </p:cNvPr>
          <p:cNvGrpSpPr/>
          <p:nvPr/>
        </p:nvGrpSpPr>
        <p:grpSpPr>
          <a:xfrm>
            <a:off x="3830745" y="2747798"/>
            <a:ext cx="222990" cy="338554"/>
            <a:chOff x="2649220" y="1213987"/>
            <a:chExt cx="222990" cy="338554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6257335-20D2-7598-A72D-920C7FF5FEDA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1FAC1A5-218D-4EDA-AD30-8C55FD93276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300F475-DDE8-6AE9-072E-137DACE6EBF9}"/>
              </a:ext>
            </a:extLst>
          </p:cNvPr>
          <p:cNvGrpSpPr/>
          <p:nvPr/>
        </p:nvGrpSpPr>
        <p:grpSpPr>
          <a:xfrm>
            <a:off x="4601261" y="2766727"/>
            <a:ext cx="222990" cy="338554"/>
            <a:chOff x="2649220" y="1213987"/>
            <a:chExt cx="222990" cy="33855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87544D7-32FF-47C7-3854-BE9D4ADDC274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3357E47-7104-451F-E420-A0B45B1C40AB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</a:rPr>
                <a:t>+</a:t>
              </a:r>
              <a:endParaRPr kumimoji="1" lang="ko-Kore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67D890-3994-5BC6-685C-2DF174E6F0AB}"/>
              </a:ext>
            </a:extLst>
          </p:cNvPr>
          <p:cNvGrpSpPr/>
          <p:nvPr/>
        </p:nvGrpSpPr>
        <p:grpSpPr>
          <a:xfrm>
            <a:off x="6184858" y="2747798"/>
            <a:ext cx="222990" cy="338554"/>
            <a:chOff x="2649220" y="1213987"/>
            <a:chExt cx="222990" cy="338554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0D7DA94-0E91-1E31-CDB9-E93382E9774C}"/>
                </a:ext>
              </a:extLst>
            </p:cNvPr>
            <p:cNvSpPr/>
            <p:nvPr/>
          </p:nvSpPr>
          <p:spPr>
            <a:xfrm>
              <a:off x="2699636" y="1322024"/>
              <a:ext cx="109244" cy="1239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0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24BA0C-6CEC-2924-32D4-E2276F5C0A40}"/>
                </a:ext>
              </a:extLst>
            </p:cNvPr>
            <p:cNvSpPr txBox="1"/>
            <p:nvPr/>
          </p:nvSpPr>
          <p:spPr>
            <a:xfrm>
              <a:off x="2649220" y="1213987"/>
              <a:ext cx="2229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solidFill>
                    <a:srgbClr val="C00000"/>
                  </a:solidFill>
                </a:rPr>
                <a:t>-</a:t>
              </a:r>
              <a:endParaRPr kumimoji="1" lang="ko-Kore-KR" alt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57" name="직사각형 756">
            <a:extLst>
              <a:ext uri="{FF2B5EF4-FFF2-40B4-BE49-F238E27FC236}">
                <a16:creationId xmlns:a16="http://schemas.microsoft.com/office/drawing/2014/main" id="{9CDAD503-5300-9229-DAF6-7B6C36F4A159}"/>
              </a:ext>
            </a:extLst>
          </p:cNvPr>
          <p:cNvSpPr/>
          <p:nvPr/>
        </p:nvSpPr>
        <p:spPr>
          <a:xfrm>
            <a:off x="7566301" y="86048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8" name="직사각형 757">
            <a:extLst>
              <a:ext uri="{FF2B5EF4-FFF2-40B4-BE49-F238E27FC236}">
                <a16:creationId xmlns:a16="http://schemas.microsoft.com/office/drawing/2014/main" id="{E7B10ECB-255D-6F6D-0B35-E711C7441A2F}"/>
              </a:ext>
            </a:extLst>
          </p:cNvPr>
          <p:cNvSpPr/>
          <p:nvPr/>
        </p:nvSpPr>
        <p:spPr>
          <a:xfrm>
            <a:off x="7566301" y="3049618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59" name="직사각형 758">
            <a:extLst>
              <a:ext uri="{FF2B5EF4-FFF2-40B4-BE49-F238E27FC236}">
                <a16:creationId xmlns:a16="http://schemas.microsoft.com/office/drawing/2014/main" id="{8D006B4C-2119-927D-81A9-5B2369D65DEE}"/>
              </a:ext>
            </a:extLst>
          </p:cNvPr>
          <p:cNvSpPr/>
          <p:nvPr/>
        </p:nvSpPr>
        <p:spPr>
          <a:xfrm>
            <a:off x="7474511" y="508709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760" name="꺾인 연결선[E] 759">
            <a:extLst>
              <a:ext uri="{FF2B5EF4-FFF2-40B4-BE49-F238E27FC236}">
                <a16:creationId xmlns:a16="http://schemas.microsoft.com/office/drawing/2014/main" id="{99753D27-2F67-5F30-A76F-5D0CF61B1A38}"/>
              </a:ext>
            </a:extLst>
          </p:cNvPr>
          <p:cNvCxnSpPr>
            <a:cxnSpLocks/>
          </p:cNvCxnSpPr>
          <p:nvPr/>
        </p:nvCxnSpPr>
        <p:spPr>
          <a:xfrm>
            <a:off x="7513494" y="1051687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꺾인 연결선[E] 760">
            <a:extLst>
              <a:ext uri="{FF2B5EF4-FFF2-40B4-BE49-F238E27FC236}">
                <a16:creationId xmlns:a16="http://schemas.microsoft.com/office/drawing/2014/main" id="{AD104577-B89C-3366-ED6A-789FA2301B3E}"/>
              </a:ext>
            </a:extLst>
          </p:cNvPr>
          <p:cNvCxnSpPr>
            <a:cxnSpLocks/>
          </p:cNvCxnSpPr>
          <p:nvPr/>
        </p:nvCxnSpPr>
        <p:spPr>
          <a:xfrm flipH="1">
            <a:off x="7421704" y="3542382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2" name="직사각형 761">
            <a:extLst>
              <a:ext uri="{FF2B5EF4-FFF2-40B4-BE49-F238E27FC236}">
                <a16:creationId xmlns:a16="http://schemas.microsoft.com/office/drawing/2014/main" id="{BDD6441B-9163-1A05-CBC5-E56FB248FC20}"/>
              </a:ext>
            </a:extLst>
          </p:cNvPr>
          <p:cNvSpPr/>
          <p:nvPr/>
        </p:nvSpPr>
        <p:spPr>
          <a:xfrm>
            <a:off x="7566301" y="3351176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6D2FD75-ECCE-6EFF-36F4-8BEB8A249123}"/>
              </a:ext>
            </a:extLst>
          </p:cNvPr>
          <p:cNvSpPr txBox="1"/>
          <p:nvPr/>
        </p:nvSpPr>
        <p:spPr>
          <a:xfrm>
            <a:off x="7274408" y="1937217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E118D012-D0BC-834F-D77F-681A64705BEF}"/>
              </a:ext>
            </a:extLst>
          </p:cNvPr>
          <p:cNvSpPr txBox="1"/>
          <p:nvPr/>
        </p:nvSpPr>
        <p:spPr>
          <a:xfrm>
            <a:off x="7319068" y="4256635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2333064" y="3917321"/>
            <a:ext cx="1493040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2466486" y="5180562"/>
            <a:ext cx="1657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2788680" y="5180562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3389123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(4)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72D4531B-F8B8-F917-D8B2-C74419A958B7}"/>
              </a:ext>
            </a:extLst>
          </p:cNvPr>
          <p:cNvSpPr txBox="1"/>
          <p:nvPr/>
        </p:nvSpPr>
        <p:spPr>
          <a:xfrm rot="5400000">
            <a:off x="2555520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336EE0A3-7E11-27AA-482C-F33EC8530D67}"/>
              </a:ext>
            </a:extLst>
          </p:cNvPr>
          <p:cNvSpPr txBox="1"/>
          <p:nvPr/>
        </p:nvSpPr>
        <p:spPr>
          <a:xfrm rot="5400000">
            <a:off x="285255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3" name="TextBox 732">
            <a:extLst>
              <a:ext uri="{FF2B5EF4-FFF2-40B4-BE49-F238E27FC236}">
                <a16:creationId xmlns:a16="http://schemas.microsoft.com/office/drawing/2014/main" id="{E93C8537-6064-315F-72A6-1FBBAABD292D}"/>
              </a:ext>
            </a:extLst>
          </p:cNvPr>
          <p:cNvSpPr txBox="1"/>
          <p:nvPr/>
        </p:nvSpPr>
        <p:spPr>
          <a:xfrm rot="5400000">
            <a:off x="3143764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2CD14E-393D-1E53-58D3-917833E5BF4B}"/>
              </a:ext>
            </a:extLst>
          </p:cNvPr>
          <p:cNvSpPr txBox="1"/>
          <p:nvPr/>
        </p:nvSpPr>
        <p:spPr>
          <a:xfrm rot="5400000">
            <a:off x="3446623" y="4973831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6060DD70-8A34-BE67-B77D-A151F8590066}"/>
              </a:ext>
            </a:extLst>
          </p:cNvPr>
          <p:cNvSpPr txBox="1"/>
          <p:nvPr/>
        </p:nvSpPr>
        <p:spPr>
          <a:xfrm>
            <a:off x="3079890" y="5180562"/>
            <a:ext cx="15613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E0AB4-AF61-95F8-230A-22B97F11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97" y="3971783"/>
            <a:ext cx="1512047" cy="988321"/>
          </a:xfrm>
          <a:prstGeom prst="rect">
            <a:avLst/>
          </a:prstGeom>
        </p:spPr>
      </p:pic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4345949" y="3930612"/>
            <a:ext cx="1224268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4598237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4983048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5413192" y="5020423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4523838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4908649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5341742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5E270DF-A4FE-47B5-5406-F5F7A8A9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54" y="3949514"/>
            <a:ext cx="1270022" cy="1108900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6040337" y="3917321"/>
            <a:ext cx="1086401" cy="1488757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635402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6805307" y="5007132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6277811" y="5194026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6729091" y="5194026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C73180D5-CB02-AF18-CFA4-04C6D650AA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695" y="3988432"/>
            <a:ext cx="785794" cy="10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5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5F981B-115C-33C0-077F-35873CB8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80" y="395870"/>
            <a:ext cx="1836919" cy="18228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6E72C6-28CC-5822-D8B2-A5FD68EB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99" y="366973"/>
            <a:ext cx="1603691" cy="188069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76412C-090C-B9E5-147F-8C409A177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12" y="317997"/>
            <a:ext cx="1487818" cy="1978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64080-8CC6-2D07-0895-FD2C763A85E3}"/>
              </a:ext>
            </a:extLst>
          </p:cNvPr>
          <p:cNvSpPr txBox="1"/>
          <p:nvPr/>
        </p:nvSpPr>
        <p:spPr>
          <a:xfrm>
            <a:off x="1758850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D3304-D19D-5FE7-85D7-2299A4AC4616}"/>
              </a:ext>
            </a:extLst>
          </p:cNvPr>
          <p:cNvSpPr txBox="1"/>
          <p:nvPr/>
        </p:nvSpPr>
        <p:spPr>
          <a:xfrm>
            <a:off x="1158144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3817D-551A-CB4E-DFDC-BB8633DF76FE}"/>
              </a:ext>
            </a:extLst>
          </p:cNvPr>
          <p:cNvSpPr txBox="1"/>
          <p:nvPr/>
        </p:nvSpPr>
        <p:spPr>
          <a:xfrm>
            <a:off x="2359556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5</a:t>
            </a:r>
            <a:endParaRPr kumimoji="1" lang="ko-Kore-KR" alt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DD1DF-43E4-94F3-0D66-2B0AFCDDBCAC}"/>
              </a:ext>
            </a:extLst>
          </p:cNvPr>
          <p:cNvSpPr txBox="1"/>
          <p:nvPr/>
        </p:nvSpPr>
        <p:spPr>
          <a:xfrm>
            <a:off x="2059203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33919-C4CB-B406-DC8A-62FB04D822A3}"/>
              </a:ext>
            </a:extLst>
          </p:cNvPr>
          <p:cNvSpPr txBox="1"/>
          <p:nvPr/>
        </p:nvSpPr>
        <p:spPr>
          <a:xfrm>
            <a:off x="265990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24F0A-4EFC-1210-7DE5-551F4EBC51CA}"/>
              </a:ext>
            </a:extLst>
          </p:cNvPr>
          <p:cNvSpPr txBox="1"/>
          <p:nvPr/>
        </p:nvSpPr>
        <p:spPr>
          <a:xfrm>
            <a:off x="857791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B3AF7-D150-7339-2284-81F74992BF6A}"/>
              </a:ext>
            </a:extLst>
          </p:cNvPr>
          <p:cNvSpPr txBox="1"/>
          <p:nvPr/>
        </p:nvSpPr>
        <p:spPr>
          <a:xfrm>
            <a:off x="145849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3CDF283-9D3D-FF51-10D3-A72066DFE93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2154452" y="2433397"/>
            <a:ext cx="258665" cy="60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D475F7F-90B9-0E97-EEEE-BAB87641B8A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1553746" y="2433397"/>
            <a:ext cx="258665" cy="600706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296ADEE6-2D6E-1C96-B378-2AD77B8101A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1119401" y="3133832"/>
            <a:ext cx="226297" cy="300353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ACCBAB80-DDAE-BB25-9617-55249549CF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1419753" y="3133831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915C14B-84E5-8CC7-1271-273C49A7504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2621164" y="3133832"/>
            <a:ext cx="226297" cy="300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C30334A0-AD34-DE53-EB59-7AE66AEA810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320813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BEE9FFB-9453-EFE3-D6F7-262BCCB85724}"/>
              </a:ext>
            </a:extLst>
          </p:cNvPr>
          <p:cNvSpPr txBox="1"/>
          <p:nvPr/>
        </p:nvSpPr>
        <p:spPr>
          <a:xfrm>
            <a:off x="3962801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EA0B89-0E4A-922E-57B5-C8C30344B6E2}"/>
              </a:ext>
            </a:extLst>
          </p:cNvPr>
          <p:cNvSpPr txBox="1"/>
          <p:nvPr/>
        </p:nvSpPr>
        <p:spPr>
          <a:xfrm>
            <a:off x="3500353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D01A2D-4EFF-8E60-9C7B-B64681ABCF3A}"/>
              </a:ext>
            </a:extLst>
          </p:cNvPr>
          <p:cNvSpPr txBox="1"/>
          <p:nvPr/>
        </p:nvSpPr>
        <p:spPr>
          <a:xfrm>
            <a:off x="4425250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7</a:t>
            </a:r>
            <a:endParaRPr kumimoji="1" lang="ko-Kore-KR" altLang="en-US" sz="14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2D8EBF-77EF-67E4-0585-0B73FB67D52B}"/>
              </a:ext>
            </a:extLst>
          </p:cNvPr>
          <p:cNvSpPr txBox="1"/>
          <p:nvPr/>
        </p:nvSpPr>
        <p:spPr>
          <a:xfrm>
            <a:off x="4124897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70AB3-93FE-2530-A24A-47350C250DF6}"/>
              </a:ext>
            </a:extLst>
          </p:cNvPr>
          <p:cNvSpPr txBox="1"/>
          <p:nvPr/>
        </p:nvSpPr>
        <p:spPr>
          <a:xfrm>
            <a:off x="4725601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1A147-C14C-BD67-A696-64F8A01E6ADA}"/>
              </a:ext>
            </a:extLst>
          </p:cNvPr>
          <p:cNvSpPr txBox="1"/>
          <p:nvPr/>
        </p:nvSpPr>
        <p:spPr>
          <a:xfrm>
            <a:off x="3500350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CC8F949D-E303-B633-7CBB-5F7D306A8F7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4289274" y="2502525"/>
            <a:ext cx="258665" cy="462449"/>
          </a:xfrm>
          <a:prstGeom prst="bentConnector3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A384E164-845F-E1B0-67CF-811C4F5F9A4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3826826" y="2502526"/>
            <a:ext cx="258665" cy="462448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9BDCE735-AD72-EE33-8ED2-A09A451D07A5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rot="5400000">
            <a:off x="3611785" y="3284007"/>
            <a:ext cx="226297" cy="3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E9A0C2CA-EC8A-1EF9-B344-62B591A419C9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16200000" flipH="1">
            <a:off x="4686858" y="3133832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05FD245-D690-17E8-E959-B6C42D3720C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4386507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C99706-6A32-C74C-83CB-F2E9193E6B3C}"/>
              </a:ext>
            </a:extLst>
          </p:cNvPr>
          <p:cNvSpPr txBox="1"/>
          <p:nvPr/>
        </p:nvSpPr>
        <p:spPr>
          <a:xfrm>
            <a:off x="5738801" y="2296641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6</a:t>
            </a:r>
            <a:endParaRPr kumimoji="1" lang="ko-Kore-KR" altLang="en-US" sz="1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C4F365-0BED-41C9-E93B-31B76DFF1A3F}"/>
              </a:ext>
            </a:extLst>
          </p:cNvPr>
          <p:cNvSpPr txBox="1"/>
          <p:nvPr/>
        </p:nvSpPr>
        <p:spPr>
          <a:xfrm>
            <a:off x="5738801" y="286308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8F70F3-DC17-AC9D-5BB6-14500EF8A68D}"/>
              </a:ext>
            </a:extLst>
          </p:cNvPr>
          <p:cNvSpPr txBox="1"/>
          <p:nvPr/>
        </p:nvSpPr>
        <p:spPr>
          <a:xfrm>
            <a:off x="5438448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202891-850D-4CC4-C6CB-B27C38A2DEAA}"/>
              </a:ext>
            </a:extLst>
          </p:cNvPr>
          <p:cNvSpPr txBox="1"/>
          <p:nvPr/>
        </p:nvSpPr>
        <p:spPr>
          <a:xfrm>
            <a:off x="6039152" y="3397157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7FB61AF5-4C3E-1615-3376-0F3D3759B4F5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000409" y="3133832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7E3B3A94-5E45-86A3-667C-18FB3C848FE3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5700058" y="3133832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ECDF9AD-7821-3024-E0AF-67E186561C99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963382" y="2604418"/>
            <a:ext cx="0" cy="2586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933E0ABB-98BC-6A30-DD16-6A304920D245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B29A810-2E5F-0E47-A293-5E57D33199A9}"/>
              </a:ext>
            </a:extLst>
          </p:cNvPr>
          <p:cNvSpPr/>
          <p:nvPr/>
        </p:nvSpPr>
        <p:spPr>
          <a:xfrm>
            <a:off x="6509617" y="3932310"/>
            <a:ext cx="651157" cy="6511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CFEEAA5-FBC4-D29E-0F2A-BB8047A49BF2}"/>
              </a:ext>
            </a:extLst>
          </p:cNvPr>
          <p:cNvCxnSpPr>
            <a:cxnSpLocks/>
            <a:stCxn id="75" idx="0"/>
          </p:cNvCxnSpPr>
          <p:nvPr/>
        </p:nvCxnSpPr>
        <p:spPr>
          <a:xfrm>
            <a:off x="6835196" y="3932310"/>
            <a:ext cx="12236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058116D-26D6-9A8C-EEE7-D5304B525553}"/>
              </a:ext>
            </a:extLst>
          </p:cNvPr>
          <p:cNvCxnSpPr>
            <a:cxnSpLocks/>
            <a:stCxn id="75" idx="4"/>
          </p:cNvCxnSpPr>
          <p:nvPr/>
        </p:nvCxnSpPr>
        <p:spPr>
          <a:xfrm flipH="1">
            <a:off x="5611560" y="4583467"/>
            <a:ext cx="1223636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85F8A6-A5A1-9703-268A-B22C26821391}"/>
              </a:ext>
            </a:extLst>
          </p:cNvPr>
          <p:cNvSpPr txBox="1"/>
          <p:nvPr/>
        </p:nvSpPr>
        <p:spPr>
          <a:xfrm>
            <a:off x="6773625" y="3583048"/>
            <a:ext cx="124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increase</a:t>
            </a:r>
            <a:endParaRPr kumimoji="1" lang="ko-Kore-KR" alt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70FB31-9AA9-E8FD-0766-8A45657AC10A}"/>
              </a:ext>
            </a:extLst>
          </p:cNvPr>
          <p:cNvSpPr txBox="1"/>
          <p:nvPr/>
        </p:nvSpPr>
        <p:spPr>
          <a:xfrm>
            <a:off x="5638509" y="4592395"/>
            <a:ext cx="129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Angle decrease</a:t>
            </a:r>
            <a:endParaRPr kumimoji="1" lang="ko-Kore-KR" alt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13EE2D-01D2-F09E-6113-FD48EA216092}"/>
              </a:ext>
            </a:extLst>
          </p:cNvPr>
          <p:cNvSpPr txBox="1"/>
          <p:nvPr/>
        </p:nvSpPr>
        <p:spPr>
          <a:xfrm>
            <a:off x="6536224" y="409463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chemeClr val="bg1">
                    <a:lumMod val="95000"/>
                  </a:schemeClr>
                </a:solidFill>
              </a:rPr>
              <a:t>B or F</a:t>
            </a:r>
            <a:endParaRPr kumimoji="1" lang="ko-Kore-KR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090860-DA7A-1E2E-7E1A-E452B4E81A25}"/>
              </a:ext>
            </a:extLst>
          </p:cNvPr>
          <p:cNvSpPr txBox="1"/>
          <p:nvPr/>
        </p:nvSpPr>
        <p:spPr>
          <a:xfrm>
            <a:off x="5153715" y="5065619"/>
            <a:ext cx="3513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Conflict on </a:t>
            </a:r>
            <a:r>
              <a:rPr kumimoji="1" lang="en-US" altLang="ko-Kore-KR" sz="1600" b="1" dirty="0"/>
              <a:t>change propagation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process</a:t>
            </a:r>
            <a:endParaRPr kumimoji="1" lang="ko-Kore-KR" altLang="en-US" sz="16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50D2C27-63CA-C605-D6DE-78322ADE84EC}"/>
              </a:ext>
            </a:extLst>
          </p:cNvPr>
          <p:cNvSpPr/>
          <p:nvPr/>
        </p:nvSpPr>
        <p:spPr>
          <a:xfrm>
            <a:off x="5499704" y="3583048"/>
            <a:ext cx="2776019" cy="1403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A78D38-C917-BE0B-8B19-26BEBA40A4E8}"/>
              </a:ext>
            </a:extLst>
          </p:cNvPr>
          <p:cNvSpPr txBox="1"/>
          <p:nvPr/>
        </p:nvSpPr>
        <p:spPr>
          <a:xfrm>
            <a:off x="0" y="581330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ym typeface="Wingdings" pitchFamily="2" charset="2"/>
              </a:rPr>
              <a:t>Cannot stabilize redesigned product</a:t>
            </a:r>
          </a:p>
          <a:p>
            <a:pPr algn="ctr"/>
            <a:r>
              <a:rPr kumimoji="1" lang="en-US" altLang="ko-Kore-KR" sz="2000" b="1" dirty="0">
                <a:sym typeface="Wingdings" pitchFamily="2" charset="2"/>
              </a:rPr>
              <a:t>cost, duration, complexity </a:t>
            </a:r>
            <a:r>
              <a:rPr kumimoji="1" lang="en-US" altLang="ko-Kore-KR" sz="2000" b="1" spc="-40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latin typeface="+mn-ea"/>
              </a:rPr>
              <a:t>↑</a:t>
            </a:r>
            <a:endParaRPr kumimoji="1" lang="ko-Kore-KR" altLang="en-US" sz="20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B33FAD-81EF-3769-3154-A08C0AFD57F8}"/>
              </a:ext>
            </a:extLst>
          </p:cNvPr>
          <p:cNvSpPr txBox="1"/>
          <p:nvPr/>
        </p:nvSpPr>
        <p:spPr>
          <a:xfrm>
            <a:off x="483240" y="919865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dirty="0"/>
              <a:t>물리적인 설계변수들의 변경 전파로 인한 간접적인 상충관계</a:t>
            </a:r>
            <a:endParaRPr kumimoji="1" lang="ko-Kore-KR" altLang="en-US" dirty="0"/>
          </a:p>
        </p:txBody>
      </p:sp>
      <p:sp>
        <p:nvSpPr>
          <p:cNvPr id="89" name="삼각형 88">
            <a:extLst>
              <a:ext uri="{FF2B5EF4-FFF2-40B4-BE49-F238E27FC236}">
                <a16:creationId xmlns:a16="http://schemas.microsoft.com/office/drawing/2014/main" id="{CCD8D935-75C3-EDA0-254E-5B6F2A8E4051}"/>
              </a:ext>
            </a:extLst>
          </p:cNvPr>
          <p:cNvSpPr/>
          <p:nvPr/>
        </p:nvSpPr>
        <p:spPr>
          <a:xfrm rot="5400000">
            <a:off x="3808191" y="4270637"/>
            <a:ext cx="1938018" cy="22979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79A57-50D5-9AE0-0CA7-420A2401AF8F}"/>
              </a:ext>
            </a:extLst>
          </p:cNvPr>
          <p:cNvSpPr txBox="1"/>
          <p:nvPr/>
        </p:nvSpPr>
        <p:spPr>
          <a:xfrm>
            <a:off x="154676" y="213037"/>
            <a:ext cx="705340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다중 요구사항에서의 </a:t>
            </a:r>
            <a:r>
              <a:rPr kumimoji="1" lang="ko-KR" altLang="en-US" sz="2000" b="1" spc="-40" dirty="0">
                <a:latin typeface="+mn-ea"/>
              </a:rPr>
              <a:t>간접적인 상충관계 </a:t>
            </a:r>
            <a:r>
              <a:rPr kumimoji="1" lang="ko-KR" altLang="en-US" sz="2000" spc="-40" dirty="0">
                <a:latin typeface="+mn-ea"/>
              </a:rPr>
              <a:t>사례 </a:t>
            </a:r>
            <a:r>
              <a:rPr kumimoji="1" lang="en-US" altLang="ko-KR" sz="2000" spc="-40" dirty="0">
                <a:latin typeface="+mn-ea"/>
              </a:rPr>
              <a:t>(indirect conflict)</a:t>
            </a:r>
            <a:endParaRPr kumimoji="1" lang="ko-Kore-KR" altLang="en-US" sz="2000" spc="-4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0A171-04F6-8C23-F0CB-258FFE79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6" y="3402329"/>
            <a:ext cx="3760367" cy="2229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EC67F3-1D3F-8466-2149-6D2FD0F9C89A}"/>
              </a:ext>
            </a:extLst>
          </p:cNvPr>
          <p:cNvSpPr txBox="1"/>
          <p:nvPr/>
        </p:nvSpPr>
        <p:spPr>
          <a:xfrm>
            <a:off x="1947659" y="2378099"/>
            <a:ext cx="28353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1600" spc="-40" dirty="0">
                <a:latin typeface="+mn-ea"/>
              </a:rPr>
              <a:t>(A) Trail </a:t>
            </a:r>
            <a:r>
              <a:rPr kumimoji="1" lang="ko-KR" altLang="en-US" sz="1600" spc="-40" dirty="0">
                <a:latin typeface="+mn-ea"/>
              </a:rPr>
              <a:t>길이 </a:t>
            </a:r>
            <a:r>
              <a:rPr kumimoji="1" lang="en-US" altLang="ko-Kore-KR" sz="1600" i="1" spc="-40" dirty="0">
                <a:latin typeface="+mn-ea"/>
              </a:rPr>
              <a:t>↓</a:t>
            </a:r>
            <a:endParaRPr kumimoji="1" lang="en-US" altLang="ko-KR" sz="1600" spc="-4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1600" spc="-40" dirty="0">
                <a:solidFill>
                  <a:srgbClr val="C00000"/>
                </a:solidFill>
                <a:latin typeface="+mn-ea"/>
              </a:rPr>
              <a:t>(B) Wheelbase </a:t>
            </a:r>
            <a:r>
              <a:rPr kumimoji="1" lang="ko-KR" altLang="en-US" sz="1600" spc="-40" dirty="0">
                <a:solidFill>
                  <a:srgbClr val="C0000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C00000"/>
                </a:solidFill>
                <a:latin typeface="+mn-ea"/>
              </a:rPr>
              <a:t>↓ </a:t>
            </a:r>
            <a:endParaRPr kumimoji="1" lang="en-US" altLang="ko-Kore-KR" sz="1600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26F1E-BA8F-E52C-E2DD-B794C5271DC2}"/>
              </a:ext>
            </a:extLst>
          </p:cNvPr>
          <p:cNvSpPr txBox="1"/>
          <p:nvPr/>
        </p:nvSpPr>
        <p:spPr>
          <a:xfrm>
            <a:off x="5255332" y="2382164"/>
            <a:ext cx="23304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600" spc="-40" dirty="0">
                <a:solidFill>
                  <a:srgbClr val="0070C0"/>
                </a:solidFill>
                <a:latin typeface="+mn-ea"/>
              </a:rPr>
              <a:t>(A) Trail </a:t>
            </a:r>
            <a:r>
              <a:rPr kumimoji="1" lang="ko-KR" altLang="en-US" sz="1600" spc="-40" dirty="0">
                <a:solidFill>
                  <a:srgbClr val="0070C0"/>
                </a:solidFill>
                <a:latin typeface="+mn-ea"/>
              </a:rPr>
              <a:t>길이 </a:t>
            </a:r>
            <a:r>
              <a:rPr kumimoji="1" lang="en-US" altLang="ko-Kore-KR" sz="1600" i="1" spc="-40" dirty="0">
                <a:solidFill>
                  <a:srgbClr val="0070C0"/>
                </a:solidFill>
                <a:latin typeface="+mn-ea"/>
              </a:rPr>
              <a:t>↑</a:t>
            </a:r>
            <a:endParaRPr kumimoji="1" lang="en-US" altLang="ko-KR" sz="1600" spc="-40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1600" i="1" spc="-40" dirty="0">
                <a:latin typeface="+mn-ea"/>
              </a:rPr>
              <a:t> </a:t>
            </a:r>
            <a:r>
              <a:rPr kumimoji="1" lang="en-US" altLang="ko-KR" sz="1600" spc="-40" dirty="0">
                <a:latin typeface="+mn-ea"/>
              </a:rPr>
              <a:t>(C) </a:t>
            </a:r>
            <a:r>
              <a:rPr kumimoji="1" lang="en-US" altLang="ko-Kore-KR" sz="1600" i="1" spc="-40" dirty="0">
                <a:latin typeface="+mn-ea"/>
              </a:rPr>
              <a:t>BB drop ↓ </a:t>
            </a:r>
            <a:endParaRPr kumimoji="1" lang="ko-Kore-KR" altLang="en-US" sz="1600" i="1" spc="-4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A04BD-294F-906F-8205-C125E9371256}"/>
              </a:ext>
            </a:extLst>
          </p:cNvPr>
          <p:cNvSpPr txBox="1"/>
          <p:nvPr/>
        </p:nvSpPr>
        <p:spPr>
          <a:xfrm>
            <a:off x="1892346" y="1914035"/>
            <a:ext cx="275585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FR</a:t>
            </a:r>
            <a:r>
              <a:rPr kumimoji="1" lang="en-US" altLang="en-US" sz="2000" b="1" spc="-40" baseline="-25000" dirty="0">
                <a:solidFill>
                  <a:srgbClr val="C00000"/>
                </a:solidFill>
                <a:latin typeface="+mn-ea"/>
              </a:rPr>
              <a:t>1</a:t>
            </a:r>
            <a:r>
              <a:rPr kumimoji="1" lang="en-US" altLang="en-US" sz="2000" b="1" spc="-40" dirty="0">
                <a:solidFill>
                  <a:srgbClr val="C00000"/>
                </a:solidFill>
                <a:latin typeface="+mn-ea"/>
              </a:rPr>
              <a:t>) </a:t>
            </a:r>
            <a:r>
              <a:rPr kumimoji="1" lang="ko-Kore-KR" altLang="en-US" sz="2000" b="1" spc="-40" dirty="0">
                <a:solidFill>
                  <a:srgbClr val="C00000"/>
                </a:solidFill>
                <a:latin typeface="+mn-ea"/>
              </a:rPr>
              <a:t>조향성</a:t>
            </a:r>
            <a:r>
              <a:rPr kumimoji="1" lang="en-US" altLang="ko-Kore-KR" sz="20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3A723-6F28-DBD3-47DD-E2D9B13C27DB}"/>
              </a:ext>
            </a:extLst>
          </p:cNvPr>
          <p:cNvSpPr txBox="1"/>
          <p:nvPr/>
        </p:nvSpPr>
        <p:spPr>
          <a:xfrm>
            <a:off x="5120113" y="1883258"/>
            <a:ext cx="259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FR</a:t>
            </a:r>
            <a:r>
              <a:rPr kumimoji="1" lang="en-US" altLang="en-US" sz="1800" b="1" spc="-40" baseline="-25000" dirty="0">
                <a:solidFill>
                  <a:srgbClr val="0070C0"/>
                </a:solidFill>
                <a:latin typeface="+mn-ea"/>
              </a:rPr>
              <a:t>2</a:t>
            </a:r>
            <a:r>
              <a:rPr kumimoji="1" lang="en-US" altLang="en-US" sz="1800" b="1" spc="-40" dirty="0">
                <a:solidFill>
                  <a:srgbClr val="0070C0"/>
                </a:solidFill>
                <a:latin typeface="+mn-ea"/>
              </a:rPr>
              <a:t>) </a:t>
            </a:r>
            <a:r>
              <a:rPr kumimoji="1" lang="ko-Kore-KR" altLang="en-US" sz="1800" b="1" spc="-40" dirty="0">
                <a:solidFill>
                  <a:srgbClr val="0070C0"/>
                </a:solidFill>
                <a:latin typeface="+mn-ea"/>
              </a:rPr>
              <a:t>안전성</a:t>
            </a:r>
            <a:r>
              <a:rPr kumimoji="1" lang="en-US" altLang="ko-Kore-KR" sz="18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(</a:t>
            </a:r>
            <a:r>
              <a:rPr kumimoji="1" lang="en-US" altLang="ko-Kore-KR" sz="1600" u="sng" spc="-40" dirty="0">
                <a:latin typeface="+mn-ea"/>
              </a:rPr>
              <a:t>two options</a:t>
            </a:r>
            <a:r>
              <a:rPr kumimoji="1" lang="en-US" altLang="ko-Kore-KR" sz="1600" spc="-40" dirty="0">
                <a:latin typeface="+mn-ea"/>
              </a:rPr>
              <a:t>) 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5DBC1D-BADA-8B5D-DFD8-1006FDC880C9}"/>
              </a:ext>
            </a:extLst>
          </p:cNvPr>
          <p:cNvSpPr txBox="1"/>
          <p:nvPr/>
        </p:nvSpPr>
        <p:spPr>
          <a:xfrm>
            <a:off x="1114341" y="1260263"/>
            <a:ext cx="5080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ko-KR" altLang="en-US" sz="1400" u="sng" dirty="0"/>
              <a:t>각 요구사항마다 해결할 수 있는 방안은 다양함</a:t>
            </a:r>
            <a:r>
              <a:rPr kumimoji="1" lang="en-US" altLang="ko-KR" sz="1400" u="sng" dirty="0"/>
              <a:t> 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(Jarratt, 2011)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9412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229114"/>
            <a:ext cx="28296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연구의 필요성</a:t>
            </a:r>
            <a:r>
              <a:rPr kumimoji="1" lang="en-US" altLang="ko-KR" sz="2000" spc="-40" dirty="0">
                <a:latin typeface="+mn-ea"/>
              </a:rPr>
              <a:t> (</a:t>
            </a:r>
            <a:r>
              <a:rPr kumimoji="1" lang="ko-KR" altLang="en-US" sz="2000" spc="-40" dirty="0">
                <a:latin typeface="+mn-ea"/>
              </a:rPr>
              <a:t>문헌연구</a:t>
            </a:r>
            <a:r>
              <a:rPr kumimoji="1" lang="en-US" altLang="ko-KR" sz="2000" spc="-40" dirty="0">
                <a:latin typeface="+mn-ea"/>
              </a:rPr>
              <a:t>)</a:t>
            </a:r>
            <a:endParaRPr kumimoji="1" lang="ko-Kore-KR" altLang="en-US" sz="2000" spc="-4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87FCF-CD76-48A3-CEC3-1893A1E5F98E}"/>
              </a:ext>
            </a:extLst>
          </p:cNvPr>
          <p:cNvSpPr txBox="1"/>
          <p:nvPr/>
        </p:nvSpPr>
        <p:spPr>
          <a:xfrm>
            <a:off x="480646" y="815701"/>
            <a:ext cx="8900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기업의 경쟁력 있는 설계변경관리를 위한 다중 요구사항 상충관계 해결 연구 필요  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2282-8A79-0236-0AA3-10F377BB2809}"/>
              </a:ext>
            </a:extLst>
          </p:cNvPr>
          <p:cNvSpPr txBox="1"/>
          <p:nvPr/>
        </p:nvSpPr>
        <p:spPr>
          <a:xfrm>
            <a:off x="650789" y="1599705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기능</a:t>
            </a:r>
            <a:r>
              <a:rPr kumimoji="1" lang="ko-KR" altLang="en-US" sz="1600" spc="-40" dirty="0">
                <a:latin typeface="+mn-ea"/>
              </a:rPr>
              <a:t> 다양화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BCF17-747B-D0EC-EB73-ACE57F2C223A}"/>
              </a:ext>
            </a:extLst>
          </p:cNvPr>
          <p:cNvSpPr txBox="1"/>
          <p:nvPr/>
        </p:nvSpPr>
        <p:spPr>
          <a:xfrm>
            <a:off x="2290023" y="1599705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제품의 복잡성 증가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E2BDB9-BA49-F1B4-F798-E0B757203553}"/>
              </a:ext>
            </a:extLst>
          </p:cNvPr>
          <p:cNvSpPr txBox="1"/>
          <p:nvPr/>
        </p:nvSpPr>
        <p:spPr>
          <a:xfrm>
            <a:off x="650789" y="2881245"/>
            <a:ext cx="1067280" cy="24622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1600" spc="-40" dirty="0">
                <a:latin typeface="+mn-ea"/>
              </a:rPr>
              <a:t>경쟁 가속화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9E872-0D94-62C9-071A-0443F4BF4F49}"/>
              </a:ext>
            </a:extLst>
          </p:cNvPr>
          <p:cNvSpPr txBox="1"/>
          <p:nvPr/>
        </p:nvSpPr>
        <p:spPr>
          <a:xfrm>
            <a:off x="2290022" y="2883354"/>
            <a:ext cx="1734449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여러 요구사항 반영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1C370-0EFC-992C-ACE2-F6962287A72D}"/>
              </a:ext>
            </a:extLst>
          </p:cNvPr>
          <p:cNvSpPr txBox="1"/>
          <p:nvPr/>
        </p:nvSpPr>
        <p:spPr>
          <a:xfrm>
            <a:off x="6474748" y="2117299"/>
            <a:ext cx="1992848" cy="492443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spc="-40" dirty="0">
                <a:latin typeface="+mn-ea"/>
              </a:rPr>
              <a:t>충돌로 인한</a:t>
            </a:r>
            <a:endParaRPr kumimoji="1" lang="en-US" altLang="ko-KR" sz="1600" spc="-40" dirty="0">
              <a:latin typeface="+mn-ea"/>
            </a:endParaRPr>
          </a:p>
          <a:p>
            <a:pPr algn="ctr"/>
            <a:r>
              <a:rPr kumimoji="1" lang="en-US" altLang="ko-KR" sz="1600" spc="-40" dirty="0">
                <a:latin typeface="+mn-ea"/>
              </a:rPr>
              <a:t>(cost, duration)</a:t>
            </a:r>
            <a:r>
              <a:rPr kumimoji="1" lang="ko-KR" altLang="en-US" sz="1600" spc="-40" dirty="0">
                <a:latin typeface="+mn-ea"/>
              </a:rPr>
              <a:t> 증가</a:t>
            </a:r>
            <a:endParaRPr kumimoji="1" lang="ko-Kore-KR" altLang="en-US" sz="1600" spc="-40" dirty="0">
              <a:latin typeface="+mn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4FD1D6F-0D7A-0194-E235-5E4999506D7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1718069" y="1722816"/>
            <a:ext cx="571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6A991A5-D703-09A4-C39B-8A5CD8025CE5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1718069" y="3004356"/>
            <a:ext cx="571953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93D0484-1E30-DDC1-C683-941FB5C7B29F}"/>
              </a:ext>
            </a:extLst>
          </p:cNvPr>
          <p:cNvSpPr txBox="1"/>
          <p:nvPr/>
        </p:nvSpPr>
        <p:spPr>
          <a:xfrm>
            <a:off x="4596426" y="2241529"/>
            <a:ext cx="1667740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ko-KR" altLang="en-US" sz="1600" b="1" spc="-40" dirty="0">
                <a:solidFill>
                  <a:srgbClr val="C00000"/>
                </a:solidFill>
                <a:latin typeface="+mn-ea"/>
              </a:rPr>
              <a:t>상충관계발생 증가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9AB5FF4-84F3-7DC2-A336-55A78AA35468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>
            <a:off x="4024472" y="1722816"/>
            <a:ext cx="571954" cy="641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304E43D-5187-BBDF-EE4F-418CA9B2DABC}"/>
              </a:ext>
            </a:extLst>
          </p:cNvPr>
          <p:cNvCxnSpPr>
            <a:cxnSpLocks/>
            <a:stCxn id="23" idx="3"/>
            <a:endCxn id="110" idx="1"/>
          </p:cNvCxnSpPr>
          <p:nvPr/>
        </p:nvCxnSpPr>
        <p:spPr>
          <a:xfrm flipV="1">
            <a:off x="4024471" y="2364640"/>
            <a:ext cx="571955" cy="6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5336BC41-6AD4-DCF0-9DDA-5C8FAD2144BE}"/>
              </a:ext>
            </a:extLst>
          </p:cNvPr>
          <p:cNvCxnSpPr>
            <a:cxnSpLocks/>
            <a:stCxn id="110" idx="3"/>
            <a:endCxn id="24" idx="1"/>
          </p:cNvCxnSpPr>
          <p:nvPr/>
        </p:nvCxnSpPr>
        <p:spPr>
          <a:xfrm flipV="1">
            <a:off x="6264166" y="2363521"/>
            <a:ext cx="210582" cy="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8AB7A3F3-CEA5-D7AF-BDE8-C819A5551562}"/>
              </a:ext>
            </a:extLst>
          </p:cNvPr>
          <p:cNvSpPr/>
          <p:nvPr/>
        </p:nvSpPr>
        <p:spPr>
          <a:xfrm>
            <a:off x="550789" y="1325009"/>
            <a:ext cx="8042421" cy="22419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DF5A2-870D-4F70-47FA-F4EBBD195BCB}"/>
              </a:ext>
            </a:extLst>
          </p:cNvPr>
          <p:cNvSpPr txBox="1"/>
          <p:nvPr/>
        </p:nvSpPr>
        <p:spPr>
          <a:xfrm>
            <a:off x="1005178" y="1876584"/>
            <a:ext cx="2829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spc="-40" dirty="0">
                <a:latin typeface="+mn-ea"/>
              </a:rPr>
              <a:t>(</a:t>
            </a:r>
            <a:r>
              <a:rPr kumimoji="1" lang="en-US" altLang="ko-KR" sz="1100" spc="-40" dirty="0">
                <a:latin typeface="+mn-ea"/>
              </a:rPr>
              <a:t>Cooper 1990; </a:t>
            </a:r>
            <a:r>
              <a:rPr lang="en-US" altLang="ko-KR" sz="1100" dirty="0">
                <a:latin typeface="+mn-ea"/>
              </a:rPr>
              <a:t>Meyer and Utterback 1995</a:t>
            </a:r>
            <a:r>
              <a:rPr kumimoji="1" lang="en-US" altLang="ko-KR" sz="1100" b="1" spc="-40" dirty="0">
                <a:latin typeface="+mn-ea"/>
              </a:rPr>
              <a:t>)</a:t>
            </a:r>
            <a:endParaRPr kumimoji="1" lang="ko-Kore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FEA17-6DF1-34FE-0DA7-5E9B5DA79229}"/>
              </a:ext>
            </a:extLst>
          </p:cNvPr>
          <p:cNvSpPr txBox="1"/>
          <p:nvPr/>
        </p:nvSpPr>
        <p:spPr>
          <a:xfrm>
            <a:off x="1317640" y="3085370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100" b="1" spc="-40" dirty="0">
                <a:latin typeface="+mn-ea"/>
              </a:rPr>
              <a:t>(</a:t>
            </a:r>
            <a:r>
              <a:rPr kumimoji="1" lang="en-US" altLang="ko-KR" sz="1100" spc="-40" dirty="0">
                <a:latin typeface="+mn-ea"/>
              </a:rPr>
              <a:t>Cooper 1990; </a:t>
            </a:r>
            <a:r>
              <a:rPr lang="en-US" altLang="ko-KR" sz="1100" dirty="0">
                <a:latin typeface="+mn-ea"/>
              </a:rPr>
              <a:t>Sbragia 2000</a:t>
            </a:r>
            <a:r>
              <a:rPr kumimoji="1" lang="en-US" altLang="ko-KR" sz="1100" spc="-40" dirty="0">
                <a:latin typeface="+mn-ea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F9467-4990-62FE-5DC9-F17E10585049}"/>
              </a:ext>
            </a:extLst>
          </p:cNvPr>
          <p:cNvSpPr txBox="1"/>
          <p:nvPr/>
        </p:nvSpPr>
        <p:spPr>
          <a:xfrm>
            <a:off x="5758920" y="3085370"/>
            <a:ext cx="12208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100" spc="-40" dirty="0">
                <a:latin typeface="+mn-ea"/>
              </a:rPr>
              <a:t>(Zhao et al. 2001)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BC5CA51-308D-518D-3803-9D7FD4A6D304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8A9521A2-DE17-0D31-E839-3390101A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32" y="4483504"/>
            <a:ext cx="7902135" cy="16322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19679-1157-B7C8-8F88-792BF739163C}"/>
              </a:ext>
            </a:extLst>
          </p:cNvPr>
          <p:cNvSpPr txBox="1"/>
          <p:nvPr/>
        </p:nvSpPr>
        <p:spPr>
          <a:xfrm>
            <a:off x="480646" y="4083424"/>
            <a:ext cx="89006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</a:rPr>
              <a:t>기존 설계변경관리의 연구주제와의 비교</a:t>
            </a:r>
            <a:endParaRPr kumimoji="1" lang="ko-Kore-KR" altLang="en-US" sz="1600" spc="-4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0EB4D6-D393-576B-760F-1F4560A43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1296" y="2092907"/>
            <a:ext cx="1836919" cy="1822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01CA37-960F-0C5B-BECC-3B8496200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1915" y="2064010"/>
            <a:ext cx="1603691" cy="1880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D7DE47-A94F-6BFB-3C67-AA0EE4EA9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4828" y="2015034"/>
            <a:ext cx="1487818" cy="197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28F63-9FEC-7F9F-36A2-E2C9811F372F}"/>
              </a:ext>
            </a:extLst>
          </p:cNvPr>
          <p:cNvSpPr txBox="1"/>
          <p:nvPr/>
        </p:nvSpPr>
        <p:spPr>
          <a:xfrm>
            <a:off x="10092566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586773-C1FD-8362-D87D-3541CC464D57}"/>
              </a:ext>
            </a:extLst>
          </p:cNvPr>
          <p:cNvSpPr txBox="1"/>
          <p:nvPr/>
        </p:nvSpPr>
        <p:spPr>
          <a:xfrm>
            <a:off x="9491860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79EA9-91E7-E581-2A2A-317A10C83CA6}"/>
              </a:ext>
            </a:extLst>
          </p:cNvPr>
          <p:cNvSpPr txBox="1"/>
          <p:nvPr/>
        </p:nvSpPr>
        <p:spPr>
          <a:xfrm>
            <a:off x="10693272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5</a:t>
            </a:r>
            <a:endParaRPr kumimoji="1" lang="ko-Kore-KR" altLang="en-US" sz="14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6FA350-136B-E42C-A65D-A1E063A2D9A1}"/>
              </a:ext>
            </a:extLst>
          </p:cNvPr>
          <p:cNvSpPr txBox="1"/>
          <p:nvPr/>
        </p:nvSpPr>
        <p:spPr>
          <a:xfrm>
            <a:off x="10392919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54824-3B9F-C781-C440-B86F078FAD04}"/>
              </a:ext>
            </a:extLst>
          </p:cNvPr>
          <p:cNvSpPr txBox="1"/>
          <p:nvPr/>
        </p:nvSpPr>
        <p:spPr>
          <a:xfrm>
            <a:off x="1099362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C6151-33A5-1FA4-22D5-836ADD5607CB}"/>
              </a:ext>
            </a:extLst>
          </p:cNvPr>
          <p:cNvSpPr txBox="1"/>
          <p:nvPr/>
        </p:nvSpPr>
        <p:spPr>
          <a:xfrm>
            <a:off x="9191507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ED5AFB-D413-BCE9-6AB5-42600F14F0AF}"/>
              </a:ext>
            </a:extLst>
          </p:cNvPr>
          <p:cNvSpPr txBox="1"/>
          <p:nvPr/>
        </p:nvSpPr>
        <p:spPr>
          <a:xfrm>
            <a:off x="979221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FF833A03-03B2-D819-112B-9E1AF799C96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0488168" y="4130434"/>
            <a:ext cx="258665" cy="60070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E8991791-18BA-56E3-5B37-54DC60159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9887462" y="4130434"/>
            <a:ext cx="258665" cy="600706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CBB815AC-74A1-91D3-3177-8719763EA416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rot="5400000">
            <a:off x="9453117" y="4830869"/>
            <a:ext cx="226297" cy="300353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9983DF33-4598-7537-CEA0-816297BFE03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16200000" flipH="1">
            <a:off x="9753469" y="4830868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E548A97D-D422-084C-502A-C5E8EEA522A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10954880" y="4830869"/>
            <a:ext cx="226297" cy="3003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3F5FBE1-D3D6-D41A-27AE-B2E221A7966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10654529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B3DC71-B0EF-7C48-692B-7FB134F4FB94}"/>
              </a:ext>
            </a:extLst>
          </p:cNvPr>
          <p:cNvSpPr txBox="1"/>
          <p:nvPr/>
        </p:nvSpPr>
        <p:spPr>
          <a:xfrm>
            <a:off x="12296517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2C0AD-5BDC-E09F-48AE-D7E1172380F3}"/>
              </a:ext>
            </a:extLst>
          </p:cNvPr>
          <p:cNvSpPr txBox="1"/>
          <p:nvPr/>
        </p:nvSpPr>
        <p:spPr>
          <a:xfrm>
            <a:off x="11834069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32BF0-D08C-FF79-D487-E928FDB5BBBF}"/>
              </a:ext>
            </a:extLst>
          </p:cNvPr>
          <p:cNvSpPr txBox="1"/>
          <p:nvPr/>
        </p:nvSpPr>
        <p:spPr>
          <a:xfrm>
            <a:off x="12758966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7</a:t>
            </a:r>
            <a:endParaRPr kumimoji="1" lang="ko-Kore-KR" altLang="en-US" sz="14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7BE12-BA52-6292-830B-49A45D12E279}"/>
              </a:ext>
            </a:extLst>
          </p:cNvPr>
          <p:cNvSpPr txBox="1"/>
          <p:nvPr/>
        </p:nvSpPr>
        <p:spPr>
          <a:xfrm>
            <a:off x="12458613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18750C-A63D-AFE9-33F8-135ACF0725F1}"/>
              </a:ext>
            </a:extLst>
          </p:cNvPr>
          <p:cNvSpPr txBox="1"/>
          <p:nvPr/>
        </p:nvSpPr>
        <p:spPr>
          <a:xfrm>
            <a:off x="13059317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8C32E-617A-F5ED-5590-71CBA2B8CDEA}"/>
              </a:ext>
            </a:extLst>
          </p:cNvPr>
          <p:cNvSpPr txBox="1"/>
          <p:nvPr/>
        </p:nvSpPr>
        <p:spPr>
          <a:xfrm>
            <a:off x="11834066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1</a:t>
            </a:r>
            <a:endParaRPr kumimoji="1" lang="ko-Kore-KR" altLang="en-US" sz="1400" baseline="-25000" dirty="0"/>
          </a:p>
        </p:txBody>
      </p:sp>
      <p:cxnSp>
        <p:nvCxnSpPr>
          <p:cNvPr id="38" name="꺾인 연결선[E] 37">
            <a:extLst>
              <a:ext uri="{FF2B5EF4-FFF2-40B4-BE49-F238E27FC236}">
                <a16:creationId xmlns:a16="http://schemas.microsoft.com/office/drawing/2014/main" id="{0045BA7B-5489-982D-55C0-173AE7E8B45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rot="16200000" flipH="1">
            <a:off x="12622990" y="4199562"/>
            <a:ext cx="258665" cy="462449"/>
          </a:xfrm>
          <a:prstGeom prst="bentConnector3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8AFC62EA-7C8B-18F0-0F2F-9E78C107AA7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12160542" y="4199563"/>
            <a:ext cx="258665" cy="462448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301B736E-E59A-5524-1EDC-97745DDAF45E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11945501" y="4981044"/>
            <a:ext cx="226297" cy="3"/>
          </a:xfrm>
          <a:prstGeom prst="bentConnector3">
            <a:avLst>
              <a:gd name="adj1" fmla="val 50000"/>
            </a:avLst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552DAC90-092F-3978-2D1C-95B727BEBF7B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16200000" flipH="1">
            <a:off x="13020574" y="4830869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F034D005-79A6-0ADD-F70A-CD2D9C6260F0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12720223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3E5D71-A4A3-AC2D-DA41-680C6B016E20}"/>
              </a:ext>
            </a:extLst>
          </p:cNvPr>
          <p:cNvSpPr txBox="1"/>
          <p:nvPr/>
        </p:nvSpPr>
        <p:spPr>
          <a:xfrm>
            <a:off x="14072517" y="39936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6</a:t>
            </a:r>
            <a:endParaRPr kumimoji="1" lang="ko-Kore-KR" altLang="en-US" sz="1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71B3FD-D850-0152-BE24-8E38D89E473F}"/>
              </a:ext>
            </a:extLst>
          </p:cNvPr>
          <p:cNvSpPr txBox="1"/>
          <p:nvPr/>
        </p:nvSpPr>
        <p:spPr>
          <a:xfrm>
            <a:off x="14072517" y="456012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2</a:t>
            </a:r>
            <a:endParaRPr kumimoji="1" lang="ko-Kore-KR" altLang="en-US" sz="1400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BB5EB3-DFC9-DD9C-A2AD-DD0E1C170EE0}"/>
              </a:ext>
            </a:extLst>
          </p:cNvPr>
          <p:cNvSpPr txBox="1"/>
          <p:nvPr/>
        </p:nvSpPr>
        <p:spPr>
          <a:xfrm>
            <a:off x="13772164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3</a:t>
            </a:r>
            <a:endParaRPr kumimoji="1" lang="ko-Kore-KR" altLang="en-US" sz="1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47802F-1D6D-3858-F6C5-7C7E7C6B00F6}"/>
              </a:ext>
            </a:extLst>
          </p:cNvPr>
          <p:cNvSpPr txBox="1"/>
          <p:nvPr/>
        </p:nvSpPr>
        <p:spPr>
          <a:xfrm>
            <a:off x="14372868" y="509419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DP</a:t>
            </a:r>
            <a:r>
              <a:rPr kumimoji="1" lang="en-US" altLang="ko-KR" sz="1400" baseline="-25000" dirty="0"/>
              <a:t>4</a:t>
            </a:r>
            <a:endParaRPr kumimoji="1" lang="ko-Kore-KR" altLang="en-US" sz="1400" baseline="-25000" dirty="0"/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1F886EDF-6B93-4408-58C4-71672968C0C2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 rot="16200000" flipH="1">
            <a:off x="14334125" y="4830869"/>
            <a:ext cx="226297" cy="300351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5E758DD3-3076-FFD1-E289-A13F59782AE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rot="5400000">
            <a:off x="14033774" y="4830869"/>
            <a:ext cx="226297" cy="3003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F9FEB8E4-FBAA-5317-8F91-F90B3A49B66E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14297098" y="4301455"/>
            <a:ext cx="0" cy="25866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37A79A-6F9A-B6E6-C688-D7D0434A6E1B}"/>
              </a:ext>
            </a:extLst>
          </p:cNvPr>
          <p:cNvSpPr txBox="1"/>
          <p:nvPr/>
        </p:nvSpPr>
        <p:spPr>
          <a:xfrm>
            <a:off x="241592" y="185241"/>
            <a:ext cx="100540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ore-KR" altLang="en-US" sz="2000" spc="-40" dirty="0">
                <a:latin typeface="+mn-ea"/>
              </a:rPr>
              <a:t>연구목표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975F76-195A-E129-7446-F9A34B6CC1CB}"/>
              </a:ext>
            </a:extLst>
          </p:cNvPr>
          <p:cNvGrpSpPr/>
          <p:nvPr/>
        </p:nvGrpSpPr>
        <p:grpSpPr>
          <a:xfrm>
            <a:off x="12480966" y="1509364"/>
            <a:ext cx="524781" cy="524781"/>
            <a:chOff x="6091130" y="1606205"/>
            <a:chExt cx="524781" cy="524781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CE541A4-AD56-A83F-576D-A4759622653C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CAEC09-31D6-B4E1-512D-D234086E2309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4F6039-93FC-AD90-B2EA-D85DA25B747C}"/>
              </a:ext>
            </a:extLst>
          </p:cNvPr>
          <p:cNvGrpSpPr/>
          <p:nvPr/>
        </p:nvGrpSpPr>
        <p:grpSpPr>
          <a:xfrm>
            <a:off x="12243240" y="6183563"/>
            <a:ext cx="1235816" cy="246221"/>
            <a:chOff x="2953338" y="6183563"/>
            <a:chExt cx="1235816" cy="24622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7FED9B58-AB31-2BB2-8186-24D492507C00}"/>
                </a:ext>
              </a:extLst>
            </p:cNvPr>
            <p:cNvCxnSpPr>
              <a:cxnSpLocks/>
            </p:cNvCxnSpPr>
            <p:nvPr/>
          </p:nvCxnSpPr>
          <p:spPr>
            <a:xfrm>
              <a:off x="2953338" y="6319030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068279-C0E8-E872-F543-C9C719A79C3E}"/>
                </a:ext>
              </a:extLst>
            </p:cNvPr>
            <p:cNvSpPr txBox="1"/>
            <p:nvPr/>
          </p:nvSpPr>
          <p:spPr>
            <a:xfrm>
              <a:off x="3412979" y="6183563"/>
              <a:ext cx="77617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pos</a:t>
              </a:r>
              <a:r>
                <a:rPr kumimoji="1" lang="en-US" altLang="ko-KR" sz="1600" spc="-40" dirty="0">
                  <a:latin typeface="+mn-ea"/>
                </a:rPr>
                <a:t>itive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7EF05B9-A9B5-A072-92FD-91F3113E8CFD}"/>
              </a:ext>
            </a:extLst>
          </p:cNvPr>
          <p:cNvGrpSpPr/>
          <p:nvPr/>
        </p:nvGrpSpPr>
        <p:grpSpPr>
          <a:xfrm>
            <a:off x="15428536" y="6138721"/>
            <a:ext cx="1281947" cy="347307"/>
            <a:chOff x="6345496" y="6138721"/>
            <a:chExt cx="1281947" cy="34730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9BFF454-D8D6-F1A5-A00D-2312FC46614A}"/>
                </a:ext>
              </a:extLst>
            </p:cNvPr>
            <p:cNvSpPr/>
            <p:nvPr/>
          </p:nvSpPr>
          <p:spPr>
            <a:xfrm>
              <a:off x="6345496" y="6138721"/>
              <a:ext cx="347307" cy="347307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E4E0DD-1781-59DA-C44F-CF7C47FEC6CF}"/>
                </a:ext>
              </a:extLst>
            </p:cNvPr>
            <p:cNvSpPr txBox="1"/>
            <p:nvPr/>
          </p:nvSpPr>
          <p:spPr>
            <a:xfrm>
              <a:off x="6800422" y="6204653"/>
              <a:ext cx="82702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600" spc="-40" dirty="0">
                  <a:latin typeface="+mn-ea"/>
                </a:rPr>
                <a:t>: selected</a:t>
              </a:r>
              <a:endParaRPr kumimoji="1" lang="ko-Kore-KR" altLang="en-US" sz="1600" spc="-40" dirty="0">
                <a:latin typeface="+mn-ea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7B37FA-E1B8-3DE9-6D5A-CC5E2D78EB83}"/>
              </a:ext>
            </a:extLst>
          </p:cNvPr>
          <p:cNvSpPr/>
          <p:nvPr/>
        </p:nvSpPr>
        <p:spPr>
          <a:xfrm>
            <a:off x="9775450" y="1328287"/>
            <a:ext cx="7759180" cy="52431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CDFACB-5DE1-5F1B-F383-99A266C9E7AA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flipH="1">
            <a:off x="12117956" y="2034145"/>
            <a:ext cx="625401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D5CA8D-B6C4-A6DB-8CA8-464CE77AB012}"/>
              </a:ext>
            </a:extLst>
          </p:cNvPr>
          <p:cNvCxnSpPr>
            <a:cxnSpLocks/>
            <a:stCxn id="5" idx="4"/>
            <a:endCxn id="39" idx="0"/>
          </p:cNvCxnSpPr>
          <p:nvPr/>
        </p:nvCxnSpPr>
        <p:spPr>
          <a:xfrm>
            <a:off x="12743357" y="2034145"/>
            <a:ext cx="990056" cy="7250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998912-E774-1A33-E122-29CD97C272A6}"/>
              </a:ext>
            </a:extLst>
          </p:cNvPr>
          <p:cNvGrpSpPr/>
          <p:nvPr/>
        </p:nvGrpSpPr>
        <p:grpSpPr>
          <a:xfrm>
            <a:off x="11855565" y="2747206"/>
            <a:ext cx="524781" cy="524781"/>
            <a:chOff x="6091130" y="1606205"/>
            <a:chExt cx="524781" cy="52478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A994-CCD1-D40D-ED08-E07EA970908D}"/>
                </a:ext>
              </a:extLst>
            </p:cNvPr>
            <p:cNvSpPr txBox="1"/>
            <p:nvPr/>
          </p:nvSpPr>
          <p:spPr>
            <a:xfrm>
              <a:off x="6280200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ore-KR" sz="1600" spc="-40" baseline="-25000" dirty="0">
                  <a:latin typeface="+mn-ea"/>
                </a:rPr>
                <a:t>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8E8B836-7C0D-AEA7-2203-68D21A8DB781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B19ABBC-ADF2-7365-0709-74F8FAAD1316}"/>
              </a:ext>
            </a:extLst>
          </p:cNvPr>
          <p:cNvGrpSpPr/>
          <p:nvPr/>
        </p:nvGrpSpPr>
        <p:grpSpPr>
          <a:xfrm>
            <a:off x="12565925" y="2747206"/>
            <a:ext cx="524781" cy="524781"/>
            <a:chOff x="6091130" y="1606205"/>
            <a:chExt cx="524781" cy="524781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8584217-CEBB-1927-D880-44D7D00BECA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8C056E-2D78-F487-E385-A250B83DC61B}"/>
                </a:ext>
              </a:extLst>
            </p:cNvPr>
            <p:cNvSpPr txBox="1"/>
            <p:nvPr/>
          </p:nvSpPr>
          <p:spPr>
            <a:xfrm>
              <a:off x="6258539" y="1728923"/>
              <a:ext cx="2287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B6C1AC-3F21-79E7-852E-B3CBBFBF1815}"/>
              </a:ext>
            </a:extLst>
          </p:cNvPr>
          <p:cNvGrpSpPr/>
          <p:nvPr/>
        </p:nvGrpSpPr>
        <p:grpSpPr>
          <a:xfrm>
            <a:off x="15109275" y="2754136"/>
            <a:ext cx="524781" cy="524781"/>
            <a:chOff x="6079000" y="1606205"/>
            <a:chExt cx="524781" cy="524781"/>
          </a:xfrm>
          <a:noFill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4931DCF-31A4-232C-5AF6-1E99CA81F54C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B612D5-7DD5-BFCA-87C9-9E4CEE9CD0C4}"/>
                </a:ext>
              </a:extLst>
            </p:cNvPr>
            <p:cNvSpPr txBox="1"/>
            <p:nvPr/>
          </p:nvSpPr>
          <p:spPr>
            <a:xfrm>
              <a:off x="6264481" y="1728923"/>
              <a:ext cx="187039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748067-D510-781C-25BA-8BD507F21259}"/>
              </a:ext>
            </a:extLst>
          </p:cNvPr>
          <p:cNvSpPr txBox="1"/>
          <p:nvPr/>
        </p:nvSpPr>
        <p:spPr>
          <a:xfrm>
            <a:off x="14826750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29" name="호 28">
            <a:extLst>
              <a:ext uri="{FF2B5EF4-FFF2-40B4-BE49-F238E27FC236}">
                <a16:creationId xmlns:a16="http://schemas.microsoft.com/office/drawing/2014/main" id="{031FC382-5A2F-BF65-4056-7235A56595A8}"/>
              </a:ext>
            </a:extLst>
          </p:cNvPr>
          <p:cNvSpPr/>
          <p:nvPr/>
        </p:nvSpPr>
        <p:spPr>
          <a:xfrm rot="8879947">
            <a:off x="12662392" y="1989558"/>
            <a:ext cx="235575" cy="213467"/>
          </a:xfrm>
          <a:prstGeom prst="arc">
            <a:avLst>
              <a:gd name="adj1" fmla="val 12382119"/>
              <a:gd name="adj2" fmla="val 67836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0AC3D-EE08-9FD7-1028-A97060F642B0}"/>
              </a:ext>
            </a:extLst>
          </p:cNvPr>
          <p:cNvSpPr txBox="1"/>
          <p:nvPr/>
        </p:nvSpPr>
        <p:spPr>
          <a:xfrm>
            <a:off x="10354045" y="1639150"/>
            <a:ext cx="65610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5E1CF-39FB-739F-4E94-2F7A8FEE9A6B}"/>
              </a:ext>
            </a:extLst>
          </p:cNvPr>
          <p:cNvSpPr txBox="1"/>
          <p:nvPr/>
        </p:nvSpPr>
        <p:spPr>
          <a:xfrm>
            <a:off x="10213075" y="2772975"/>
            <a:ext cx="99755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b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ore-KR" sz="1600" b="1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(EC or TA)</a:t>
            </a:r>
            <a:endParaRPr kumimoji="1" lang="ko-Kore-KR" altLang="en-US" sz="1600" b="1" i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AFDB7-9E77-97AF-87AF-B3C84977F964}"/>
              </a:ext>
            </a:extLst>
          </p:cNvPr>
          <p:cNvSpPr txBox="1"/>
          <p:nvPr/>
        </p:nvSpPr>
        <p:spPr>
          <a:xfrm>
            <a:off x="10087065" y="3979080"/>
            <a:ext cx="11900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07D24-F6B9-9309-CC81-587F49CACAEB}"/>
              </a:ext>
            </a:extLst>
          </p:cNvPr>
          <p:cNvSpPr txBox="1"/>
          <p:nvPr/>
        </p:nvSpPr>
        <p:spPr>
          <a:xfrm>
            <a:off x="13259864" y="286425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9755C-183A-ABA7-F001-B47ABD5D4F4B}"/>
              </a:ext>
            </a:extLst>
          </p:cNvPr>
          <p:cNvSpPr txBox="1"/>
          <p:nvPr/>
        </p:nvSpPr>
        <p:spPr>
          <a:xfrm>
            <a:off x="15238171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761401-A8F7-0BC0-437A-C2C93ED03E85}"/>
              </a:ext>
            </a:extLst>
          </p:cNvPr>
          <p:cNvCxnSpPr>
            <a:cxnSpLocks/>
            <a:stCxn id="5" idx="4"/>
            <a:endCxn id="27" idx="0"/>
          </p:cNvCxnSpPr>
          <p:nvPr/>
        </p:nvCxnSpPr>
        <p:spPr>
          <a:xfrm>
            <a:off x="12743357" y="2034145"/>
            <a:ext cx="262830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160B2B-D069-133C-951A-B074E10A0B18}"/>
              </a:ext>
            </a:extLst>
          </p:cNvPr>
          <p:cNvGrpSpPr/>
          <p:nvPr/>
        </p:nvGrpSpPr>
        <p:grpSpPr>
          <a:xfrm>
            <a:off x="13471022" y="2759210"/>
            <a:ext cx="524781" cy="524781"/>
            <a:chOff x="6112516" y="1606205"/>
            <a:chExt cx="524781" cy="52478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62147E-F261-492A-CC65-DC6AD09E0269}"/>
                </a:ext>
              </a:extLst>
            </p:cNvPr>
            <p:cNvSpPr txBox="1"/>
            <p:nvPr/>
          </p:nvSpPr>
          <p:spPr>
            <a:xfrm>
              <a:off x="6264481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D490E75-2FAF-CD73-6BFD-505189789B39}"/>
                </a:ext>
              </a:extLst>
            </p:cNvPr>
            <p:cNvSpPr/>
            <p:nvPr/>
          </p:nvSpPr>
          <p:spPr>
            <a:xfrm>
              <a:off x="6112516" y="1606205"/>
              <a:ext cx="524781" cy="524781"/>
            </a:xfrm>
            <a:prstGeom prst="ellipse">
              <a:avLst/>
            </a:prstGeom>
            <a:solidFill>
              <a:srgbClr val="949494">
                <a:alpha val="44000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B6E9EC0-5879-BFA5-6C83-B20A92EFAC98}"/>
              </a:ext>
            </a:extLst>
          </p:cNvPr>
          <p:cNvGrpSpPr/>
          <p:nvPr/>
        </p:nvGrpSpPr>
        <p:grpSpPr>
          <a:xfrm>
            <a:off x="1563255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0545F2C-18F1-2F5D-F544-F4C1856445D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BE64775-F189-6B13-7625-CEFC1B57A623}"/>
                </a:ext>
              </a:extLst>
            </p:cNvPr>
            <p:cNvSpPr txBox="1"/>
            <p:nvPr/>
          </p:nvSpPr>
          <p:spPr>
            <a:xfrm>
              <a:off x="2932402" y="4689210"/>
              <a:ext cx="343427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 err="1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 err="1">
                  <a:solidFill>
                    <a:srgbClr val="C00000"/>
                  </a:solidFill>
                  <a:latin typeface="+mn-ea"/>
                </a:rPr>
                <a:t>o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2662A83-0CA7-D8F5-561A-E864265E778E}"/>
              </a:ext>
            </a:extLst>
          </p:cNvPr>
          <p:cNvGrpSpPr/>
          <p:nvPr/>
        </p:nvGrpSpPr>
        <p:grpSpPr>
          <a:xfrm>
            <a:off x="14422270" y="3901594"/>
            <a:ext cx="524781" cy="382412"/>
            <a:chOff x="2835784" y="4634428"/>
            <a:chExt cx="524781" cy="38241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F49E18-8046-6374-95A7-0AA0468558DF}"/>
                </a:ext>
              </a:extLst>
            </p:cNvPr>
            <p:cNvSpPr txBox="1"/>
            <p:nvPr/>
          </p:nvSpPr>
          <p:spPr>
            <a:xfrm>
              <a:off x="2936545" y="4705747"/>
              <a:ext cx="33259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 err="1">
                  <a:latin typeface="+mn-ea"/>
                </a:rPr>
                <a:t>DP</a:t>
              </a:r>
              <a:r>
                <a:rPr kumimoji="1" lang="en-US" altLang="ko-KR" sz="1600" spc="-40" baseline="-25000" dirty="0" err="1">
                  <a:latin typeface="+mn-ea"/>
                </a:rPr>
                <a:t>p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1EC817-6204-2950-13EA-9354AB38DBA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37FC034-2D58-C4E5-ED23-14DCFBF713FC}"/>
              </a:ext>
            </a:extLst>
          </p:cNvPr>
          <p:cNvGrpSpPr/>
          <p:nvPr/>
        </p:nvGrpSpPr>
        <p:grpSpPr>
          <a:xfrm>
            <a:off x="13478991" y="3901594"/>
            <a:ext cx="524781" cy="382412"/>
            <a:chOff x="2835784" y="4634428"/>
            <a:chExt cx="524781" cy="382412"/>
          </a:xfrm>
          <a:noFill/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6C9A1-58B6-0A53-ACD7-488A9E121B32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70F2A8-3FE7-E390-8D11-F7E6F0914EDA}"/>
                </a:ext>
              </a:extLst>
            </p:cNvPr>
            <p:cNvSpPr txBox="1"/>
            <p:nvPr/>
          </p:nvSpPr>
          <p:spPr>
            <a:xfrm>
              <a:off x="2914726" y="4706999"/>
              <a:ext cx="343812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4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3773CA-76AB-4286-E619-73F9EF51B5A3}"/>
              </a:ext>
            </a:extLst>
          </p:cNvPr>
          <p:cNvGrpSpPr/>
          <p:nvPr/>
        </p:nvGrpSpPr>
        <p:grpSpPr>
          <a:xfrm>
            <a:off x="12850341" y="3901594"/>
            <a:ext cx="524781" cy="382412"/>
            <a:chOff x="2835784" y="4634428"/>
            <a:chExt cx="524781" cy="382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D562E5-327E-75D5-07F7-9AA14056061D}"/>
                </a:ext>
              </a:extLst>
            </p:cNvPr>
            <p:cNvSpPr txBox="1"/>
            <p:nvPr/>
          </p:nvSpPr>
          <p:spPr>
            <a:xfrm>
              <a:off x="2922740" y="4700241"/>
              <a:ext cx="32618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3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18F01CD-D9DA-D01C-C501-7BF6D305EFE1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232FA-AF72-B025-327F-C0C054473C28}"/>
              </a:ext>
            </a:extLst>
          </p:cNvPr>
          <p:cNvGrpSpPr/>
          <p:nvPr/>
        </p:nvGrpSpPr>
        <p:grpSpPr>
          <a:xfrm>
            <a:off x="12229855" y="3901594"/>
            <a:ext cx="524781" cy="382412"/>
            <a:chOff x="2835784" y="4634428"/>
            <a:chExt cx="524781" cy="38241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41B2749-F896-CF73-619D-64BFA03A9B8C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solidFill>
              <a:srgbClr val="D0D0D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D24CB9C-1D2F-3EA8-ED7F-68C8F5558F4E}"/>
                </a:ext>
              </a:extLst>
            </p:cNvPr>
            <p:cNvSpPr txBox="1"/>
            <p:nvPr/>
          </p:nvSpPr>
          <p:spPr>
            <a:xfrm>
              <a:off x="2914290" y="4700875"/>
              <a:ext cx="34381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b="1" spc="-40" dirty="0">
                  <a:solidFill>
                    <a:srgbClr val="C00000"/>
                  </a:solidFill>
                  <a:latin typeface="+mn-ea"/>
                </a:rPr>
                <a:t>DP</a:t>
              </a:r>
              <a:r>
                <a:rPr kumimoji="1" lang="en-US" altLang="ko-KR" sz="1600" b="1" spc="-40" baseline="-25000" dirty="0">
                  <a:solidFill>
                    <a:srgbClr val="C00000"/>
                  </a:solidFill>
                  <a:latin typeface="+mn-ea"/>
                </a:rPr>
                <a:t>2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7F508EB-35BF-1936-00C5-DDD7CEBD8917}"/>
              </a:ext>
            </a:extLst>
          </p:cNvPr>
          <p:cNvGrpSpPr/>
          <p:nvPr/>
        </p:nvGrpSpPr>
        <p:grpSpPr>
          <a:xfrm>
            <a:off x="11601205" y="3901594"/>
            <a:ext cx="524781" cy="382412"/>
            <a:chOff x="2835784" y="4634428"/>
            <a:chExt cx="524781" cy="38241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8BE1AF-6BED-2EE9-B198-970CFB2D7EF0}"/>
                </a:ext>
              </a:extLst>
            </p:cNvPr>
            <p:cNvSpPr txBox="1"/>
            <p:nvPr/>
          </p:nvSpPr>
          <p:spPr>
            <a:xfrm>
              <a:off x="2953086" y="4702523"/>
              <a:ext cx="32617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ko-KR" sz="1600" spc="-40" dirty="0">
                  <a:latin typeface="+mn-ea"/>
                </a:rPr>
                <a:t>DP</a:t>
              </a:r>
              <a:r>
                <a:rPr kumimoji="1" lang="en-US" altLang="ko-KR" sz="1600" spc="-40" baseline="-25000" dirty="0">
                  <a:latin typeface="+mn-ea"/>
                </a:rPr>
                <a:t>1</a:t>
              </a:r>
              <a:endParaRPr kumimoji="1" lang="ko-Kore-KR" altLang="en-US" sz="1600" spc="-40" dirty="0"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7580ED3-8144-53ED-AEBE-D1D2F88DE7B3}"/>
                </a:ext>
              </a:extLst>
            </p:cNvPr>
            <p:cNvSpPr/>
            <p:nvPr/>
          </p:nvSpPr>
          <p:spPr>
            <a:xfrm>
              <a:off x="2835784" y="4634428"/>
              <a:ext cx="524781" cy="3824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47ABB18-867B-3B62-6566-9891A8FEE035}"/>
              </a:ext>
            </a:extLst>
          </p:cNvPr>
          <p:cNvSpPr txBox="1"/>
          <p:nvPr/>
        </p:nvSpPr>
        <p:spPr>
          <a:xfrm>
            <a:off x="14202925" y="3918468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04440B1-BDA6-597E-31EB-C89F28929D40}"/>
              </a:ext>
            </a:extLst>
          </p:cNvPr>
          <p:cNvGrpSpPr/>
          <p:nvPr/>
        </p:nvGrpSpPr>
        <p:grpSpPr>
          <a:xfrm>
            <a:off x="11090004" y="6161950"/>
            <a:ext cx="860790" cy="263651"/>
            <a:chOff x="1872199" y="6161950"/>
            <a:chExt cx="860790" cy="26365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CB3782-5B89-DC2D-94F3-587E10B4E040}"/>
                </a:ext>
              </a:extLst>
            </p:cNvPr>
            <p:cNvSpPr txBox="1"/>
            <p:nvPr/>
          </p:nvSpPr>
          <p:spPr>
            <a:xfrm>
              <a:off x="2306590" y="6161950"/>
              <a:ext cx="42639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and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3766C4F-180C-5EFD-8C27-87DAFE0ADEF7}"/>
                </a:ext>
              </a:extLst>
            </p:cNvPr>
            <p:cNvGrpSpPr/>
            <p:nvPr/>
          </p:nvGrpSpPr>
          <p:grpSpPr>
            <a:xfrm>
              <a:off x="1872199" y="6177146"/>
              <a:ext cx="298692" cy="248455"/>
              <a:chOff x="1872199" y="6177146"/>
              <a:chExt cx="298692" cy="248455"/>
            </a:xfrm>
          </p:grpSpPr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4444410-A1CB-4CCA-014D-04F8B5F17E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7219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654157AA-6144-59D3-2662-6A42F5C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99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1E21A38-11AA-9730-3DA7-7A337EF78F64}"/>
              </a:ext>
            </a:extLst>
          </p:cNvPr>
          <p:cNvGrpSpPr/>
          <p:nvPr/>
        </p:nvGrpSpPr>
        <p:grpSpPr>
          <a:xfrm>
            <a:off x="10131169" y="5995192"/>
            <a:ext cx="706543" cy="430409"/>
            <a:chOff x="1048129" y="5995192"/>
            <a:chExt cx="706543" cy="43040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5FFE9F-B0EF-9FFC-F3D0-AD15F61CBE82}"/>
                </a:ext>
              </a:extLst>
            </p:cNvPr>
            <p:cNvSpPr txBox="1"/>
            <p:nvPr/>
          </p:nvSpPr>
          <p:spPr>
            <a:xfrm>
              <a:off x="1477032" y="6146092"/>
              <a:ext cx="27764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spc="-40" dirty="0">
                  <a:latin typeface="+mn-ea"/>
                </a:rPr>
                <a:t>: </a:t>
              </a:r>
              <a:r>
                <a:rPr kumimoji="1" lang="en-US" altLang="ko-Kore-KR" sz="1600" spc="-40" dirty="0">
                  <a:latin typeface="+mn-ea"/>
                </a:rPr>
                <a:t>or</a:t>
              </a:r>
              <a:endParaRPr kumimoji="1" lang="ko-Kore-KR" altLang="en-US" sz="1400" spc="-40" dirty="0">
                <a:latin typeface="+mn-ea"/>
              </a:endParaRP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CAF66E6-88AC-671F-C701-46B6C4E1AFC4}"/>
                </a:ext>
              </a:extLst>
            </p:cNvPr>
            <p:cNvGrpSpPr/>
            <p:nvPr/>
          </p:nvGrpSpPr>
          <p:grpSpPr>
            <a:xfrm>
              <a:off x="1048129" y="5995192"/>
              <a:ext cx="350745" cy="430409"/>
              <a:chOff x="1048129" y="5995192"/>
              <a:chExt cx="350745" cy="430409"/>
            </a:xfrm>
          </p:grpSpPr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7A414E0A-F97C-49EA-0FA8-F2DA68C14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8129" y="6183040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3F2B1A4B-BC67-942C-9392-E9BAEE86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6928" y="6177146"/>
                <a:ext cx="149893" cy="242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호 69">
                <a:extLst>
                  <a:ext uri="{FF2B5EF4-FFF2-40B4-BE49-F238E27FC236}">
                    <a16:creationId xmlns:a16="http://schemas.microsoft.com/office/drawing/2014/main" id="{40E329F6-3C84-21FA-AF68-75951B8F44B6}"/>
                  </a:ext>
                </a:extLst>
              </p:cNvPr>
              <p:cNvSpPr/>
              <p:nvPr/>
            </p:nvSpPr>
            <p:spPr>
              <a:xfrm rot="8597098">
                <a:off x="1067212" y="5995192"/>
                <a:ext cx="331662" cy="257725"/>
              </a:xfrm>
              <a:prstGeom prst="arc">
                <a:avLst>
                  <a:gd name="adj1" fmla="val 18206555"/>
                  <a:gd name="adj2" fmla="val 20230829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07F1FEB-C5AA-B1A1-4F95-C3C0C5B8D758}"/>
              </a:ext>
            </a:extLst>
          </p:cNvPr>
          <p:cNvSpPr txBox="1"/>
          <p:nvPr/>
        </p:nvSpPr>
        <p:spPr>
          <a:xfrm>
            <a:off x="10029976" y="5109156"/>
            <a:ext cx="130256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Propagated</a:t>
            </a:r>
          </a:p>
          <a:p>
            <a:pPr algn="ctr"/>
            <a:r>
              <a:rPr kumimoji="1" lang="en-US" altLang="ko-Kore-KR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 path</a:t>
            </a:r>
            <a:endParaRPr kumimoji="1" lang="ko-Kore-KR" altLang="en-US" b="1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2A45B7-4F44-80E1-FF45-FB79BD389FC4}"/>
              </a:ext>
            </a:extLst>
          </p:cNvPr>
          <p:cNvSpPr/>
          <p:nvPr/>
        </p:nvSpPr>
        <p:spPr>
          <a:xfrm>
            <a:off x="11858792" y="4566204"/>
            <a:ext cx="1268374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5D4F387A-6637-DEB3-396F-1E6438915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2258246" y="4605415"/>
            <a:ext cx="269420" cy="186800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F5A06A5-26A6-780D-FFCF-0E9D5382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4913613"/>
            <a:ext cx="223377" cy="176623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70A7DCDD-0184-3725-4B8A-B2B0D246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4913613"/>
            <a:ext cx="223377" cy="176623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2AA9DC0B-E925-8E38-C6A4-D9577B3DC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186663"/>
            <a:ext cx="223377" cy="176623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46E6865C-B43A-293B-E7D6-87209072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665" y="5186663"/>
            <a:ext cx="223377" cy="176623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75307B6-7EA1-AD72-9EF8-1B2E74D0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869" y="5447013"/>
            <a:ext cx="223377" cy="176623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A8AA7F5-492E-2F73-E568-DAD756EB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605" y="5447013"/>
            <a:ext cx="223377" cy="17662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4B2C87CD-7FB7-D9BE-03B4-F0C3D539C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725" y="5453363"/>
            <a:ext cx="223377" cy="176623"/>
          </a:xfrm>
          <a:prstGeom prst="rect">
            <a:avLst/>
          </a:prstGeom>
        </p:spPr>
      </p:pic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F38E58-41BD-3700-6FEC-1D033A9C9479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2146558" y="4792215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61DF7B-1D9B-9569-4221-110EAD2B8FA3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12146558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75547FD-B0E1-B203-FDEA-A320F297C518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12146558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69F8EC-5D9D-8C22-81A0-9ECF1727C467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12392956" y="4792215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99DD058-F578-BD21-30AF-BD931921B48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12724354" y="5090236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475E72-1DFD-3E42-DAD6-A0D82F6A4FD6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12502294" y="5363286"/>
            <a:ext cx="22206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A0E6E96-94E6-5F8E-9527-2CB864CDE043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12724354" y="5363286"/>
            <a:ext cx="222060" cy="9007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2C28FE7-2644-15EF-4391-5DE6D14E3D0B}"/>
              </a:ext>
            </a:extLst>
          </p:cNvPr>
          <p:cNvSpPr txBox="1"/>
          <p:nvPr/>
        </p:nvSpPr>
        <p:spPr>
          <a:xfrm rot="5400000">
            <a:off x="12137665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5AED05-1950-49E6-AA68-4BA3527C2BE9}"/>
              </a:ext>
            </a:extLst>
          </p:cNvPr>
          <p:cNvSpPr txBox="1"/>
          <p:nvPr/>
        </p:nvSpPr>
        <p:spPr>
          <a:xfrm rot="5400000">
            <a:off x="12505058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5E8281-AA4C-3505-9DFE-7D6EE27C1FC3}"/>
              </a:ext>
            </a:extLst>
          </p:cNvPr>
          <p:cNvSpPr txBox="1"/>
          <p:nvPr/>
        </p:nvSpPr>
        <p:spPr>
          <a:xfrm rot="5400000">
            <a:off x="12941847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C44B14-3F22-D472-21B3-4D4DD9F5670D}"/>
              </a:ext>
            </a:extLst>
          </p:cNvPr>
          <p:cNvSpPr txBox="1"/>
          <p:nvPr/>
        </p:nvSpPr>
        <p:spPr>
          <a:xfrm>
            <a:off x="12061449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(1)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6F2914-0AA0-35C8-C364-F7BBB0930B83}"/>
              </a:ext>
            </a:extLst>
          </p:cNvPr>
          <p:cNvSpPr txBox="1"/>
          <p:nvPr/>
        </p:nvSpPr>
        <p:spPr>
          <a:xfrm>
            <a:off x="1242884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B6D19B-CDAB-F7D6-83CD-1315A5CF28B8}"/>
              </a:ext>
            </a:extLst>
          </p:cNvPr>
          <p:cNvSpPr txBox="1"/>
          <p:nvPr/>
        </p:nvSpPr>
        <p:spPr>
          <a:xfrm>
            <a:off x="1287379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(3)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FEDAF0-B421-D57C-E8FC-247617A163C4}"/>
              </a:ext>
            </a:extLst>
          </p:cNvPr>
          <p:cNvSpPr/>
          <p:nvPr/>
        </p:nvSpPr>
        <p:spPr>
          <a:xfrm>
            <a:off x="13343014" y="4579495"/>
            <a:ext cx="1224268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649D5073-DE73-B560-ACBA-585E2A0BD2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3698362" y="4618706"/>
            <a:ext cx="269420" cy="1868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D39509FF-7490-5F66-1C14-C807EB31D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4926904"/>
            <a:ext cx="223377" cy="176623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F70E970C-771E-29DA-605B-B2534ECF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2781" y="4926904"/>
            <a:ext cx="223377" cy="176623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C6047A70-9B1E-383B-5487-0FF67697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199954"/>
            <a:ext cx="223377" cy="176623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C52FB50-14C8-05E8-26A0-302FE2D5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2975" y="5199954"/>
            <a:ext cx="223377" cy="176623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06BF9821-FB2A-29F9-4A19-A7CFBFD9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985" y="5486858"/>
            <a:ext cx="223377" cy="17662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26D852A-E312-4D28-0C1E-DC081FBB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039" y="5486858"/>
            <a:ext cx="223377" cy="17662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68F9C63F-50FB-47CF-59E2-98861CE10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2039" y="5493208"/>
            <a:ext cx="223377" cy="176623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D3079F-A01D-A856-DF81-8DCB2ADDF86B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flipH="1">
            <a:off x="13586674" y="4805506"/>
            <a:ext cx="246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533F4E7E-5164-B130-9181-7674096B9ACE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13586674" y="5103527"/>
            <a:ext cx="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80FFCF1-AE0A-54D8-DA06-9542D09B384C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>
            <a:off x="13586674" y="5376577"/>
            <a:ext cx="0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57EE28-84F0-2653-DD76-A4DF5E3B7426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>
            <a:off x="13833072" y="4805506"/>
            <a:ext cx="331398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AD0743F-C27B-44D0-7240-246049395C4D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 flipH="1">
            <a:off x="13924664" y="5103527"/>
            <a:ext cx="239806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A777760-D3AA-B1DD-8F0F-06455CE780D7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13920728" y="5376577"/>
            <a:ext cx="3936" cy="11028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293F047-74FB-A2B3-D71D-312490A94273}"/>
              </a:ext>
            </a:extLst>
          </p:cNvPr>
          <p:cNvCxnSpPr>
            <a:cxnSpLocks/>
            <a:stCxn id="146" idx="2"/>
            <a:endCxn id="105" idx="0"/>
          </p:cNvCxnSpPr>
          <p:nvPr/>
        </p:nvCxnSpPr>
        <p:spPr>
          <a:xfrm>
            <a:off x="14393390" y="5376577"/>
            <a:ext cx="338" cy="116631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09C520D-B011-7A0D-604D-8FF3E8F57EEF}"/>
              </a:ext>
            </a:extLst>
          </p:cNvPr>
          <p:cNvSpPr txBox="1"/>
          <p:nvPr/>
        </p:nvSpPr>
        <p:spPr>
          <a:xfrm rot="5400000">
            <a:off x="13577781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352225-3A63-D1A1-69E6-CDEAF9C4B3E8}"/>
              </a:ext>
            </a:extLst>
          </p:cNvPr>
          <p:cNvSpPr txBox="1"/>
          <p:nvPr/>
        </p:nvSpPr>
        <p:spPr>
          <a:xfrm rot="5400000">
            <a:off x="13945174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8680619-22FC-4DDD-6AAF-BC5E84BD0FC8}"/>
              </a:ext>
            </a:extLst>
          </p:cNvPr>
          <p:cNvSpPr txBox="1"/>
          <p:nvPr/>
        </p:nvSpPr>
        <p:spPr>
          <a:xfrm rot="5400000">
            <a:off x="14381963" y="5669306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4942D9-EE4C-C16D-AEFD-7D99A8854D7C}"/>
              </a:ext>
            </a:extLst>
          </p:cNvPr>
          <p:cNvSpPr txBox="1"/>
          <p:nvPr/>
        </p:nvSpPr>
        <p:spPr>
          <a:xfrm>
            <a:off x="13503382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6E3DDED-1799-05F4-E9AC-78888D883CEA}"/>
              </a:ext>
            </a:extLst>
          </p:cNvPr>
          <p:cNvSpPr txBox="1"/>
          <p:nvPr/>
        </p:nvSpPr>
        <p:spPr>
          <a:xfrm>
            <a:off x="13870775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(2)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01E89FB-7D7D-C710-47F8-86DC985E6CDB}"/>
              </a:ext>
            </a:extLst>
          </p:cNvPr>
          <p:cNvSpPr txBox="1"/>
          <p:nvPr/>
        </p:nvSpPr>
        <p:spPr>
          <a:xfrm>
            <a:off x="14310513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(3)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0223A600-6572-1ECC-47FA-340135A5FD12}"/>
              </a:ext>
            </a:extLst>
          </p:cNvPr>
          <p:cNvCxnSpPr>
            <a:cxnSpLocks/>
            <a:stCxn id="53" idx="2"/>
            <a:endCxn id="75" idx="0"/>
          </p:cNvCxnSpPr>
          <p:nvPr/>
        </p:nvCxnSpPr>
        <p:spPr>
          <a:xfrm>
            <a:off x="12492246" y="4284006"/>
            <a:ext cx="733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04E0CA-F1E4-5903-0B00-97D0CB6AC6D6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>
            <a:off x="13741382" y="4284006"/>
            <a:ext cx="213766" cy="295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4BF73B8-0574-15EA-687E-8054567F6851}"/>
              </a:ext>
            </a:extLst>
          </p:cNvPr>
          <p:cNvSpPr/>
          <p:nvPr/>
        </p:nvSpPr>
        <p:spPr>
          <a:xfrm>
            <a:off x="16767005" y="150936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E206A6-DBC5-1DD6-D5D1-0C41DBF883DC}"/>
              </a:ext>
            </a:extLst>
          </p:cNvPr>
          <p:cNvSpPr/>
          <p:nvPr/>
        </p:nvSpPr>
        <p:spPr>
          <a:xfrm>
            <a:off x="16767005" y="3698501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50B31A1-02E8-78EE-B43B-0BE7318E45A4}"/>
              </a:ext>
            </a:extLst>
          </p:cNvPr>
          <p:cNvSpPr/>
          <p:nvPr/>
        </p:nvSpPr>
        <p:spPr>
          <a:xfrm>
            <a:off x="16675215" y="5735974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6AB93A3E-34AD-4A17-D71C-E15820074084}"/>
              </a:ext>
            </a:extLst>
          </p:cNvPr>
          <p:cNvCxnSpPr>
            <a:cxnSpLocks/>
          </p:cNvCxnSpPr>
          <p:nvPr/>
        </p:nvCxnSpPr>
        <p:spPr>
          <a:xfrm>
            <a:off x="16714198" y="1700570"/>
            <a:ext cx="12700" cy="21891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꺾인 연결선[E] 124">
            <a:extLst>
              <a:ext uri="{FF2B5EF4-FFF2-40B4-BE49-F238E27FC236}">
                <a16:creationId xmlns:a16="http://schemas.microsoft.com/office/drawing/2014/main" id="{69B10507-D1E8-1BFA-82B7-6C837F02FC7B}"/>
              </a:ext>
            </a:extLst>
          </p:cNvPr>
          <p:cNvCxnSpPr>
            <a:cxnSpLocks/>
          </p:cNvCxnSpPr>
          <p:nvPr/>
        </p:nvCxnSpPr>
        <p:spPr>
          <a:xfrm flipH="1">
            <a:off x="16622408" y="4191265"/>
            <a:ext cx="91790" cy="1735915"/>
          </a:xfrm>
          <a:prstGeom prst="bentConnector3">
            <a:avLst>
              <a:gd name="adj1" fmla="val -2490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94F8B6-B911-B41F-CCFB-374C51DDD1EE}"/>
              </a:ext>
            </a:extLst>
          </p:cNvPr>
          <p:cNvSpPr/>
          <p:nvPr/>
        </p:nvSpPr>
        <p:spPr>
          <a:xfrm>
            <a:off x="16767005" y="4000059"/>
            <a:ext cx="123583" cy="382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009ADC-E0CD-CFE2-47CF-40CB5C852BB2}"/>
              </a:ext>
            </a:extLst>
          </p:cNvPr>
          <p:cNvSpPr/>
          <p:nvPr/>
        </p:nvSpPr>
        <p:spPr>
          <a:xfrm>
            <a:off x="15359803" y="4566204"/>
            <a:ext cx="1086401" cy="1488757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0" name="그림 129">
            <a:extLst>
              <a:ext uri="{FF2B5EF4-FFF2-40B4-BE49-F238E27FC236}">
                <a16:creationId xmlns:a16="http://schemas.microsoft.com/office/drawing/2014/main" id="{3EEFE1F2-FDC2-9433-B586-97B78C820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390"/>
          <a:stretch/>
        </p:blipFill>
        <p:spPr>
          <a:xfrm>
            <a:off x="15749841" y="4605415"/>
            <a:ext cx="269420" cy="1868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C1FE687D-F716-8B42-5A48-D4264D367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935" y="4913613"/>
            <a:ext cx="223377" cy="176623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447A6F96-0399-0984-7B74-04BAFF2A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186663"/>
            <a:ext cx="223377" cy="176623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EB088FE-B6FC-0169-304A-66DA096EC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4260" y="5186663"/>
            <a:ext cx="223377" cy="176623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D6C5C0C4-3B10-C77B-4D7A-06BA827D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6464" y="5447013"/>
            <a:ext cx="223377" cy="176623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91FDA837-22FF-364E-513E-BEA3A93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72" y="5447013"/>
            <a:ext cx="223377" cy="176623"/>
          </a:xfrm>
          <a:prstGeom prst="rect">
            <a:avLst/>
          </a:prstGeom>
        </p:spPr>
      </p:pic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1810492-E8E2-E267-301F-BA4945322EA2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5884551" y="4792215"/>
            <a:ext cx="3073" cy="121398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0766C11-AAF5-2236-9756-4B72115F3A1A}"/>
              </a:ext>
            </a:extLst>
          </p:cNvPr>
          <p:cNvCxnSpPr>
            <a:cxnSpLocks/>
            <a:stCxn id="131" idx="2"/>
            <a:endCxn id="132" idx="0"/>
          </p:cNvCxnSpPr>
          <p:nvPr/>
        </p:nvCxnSpPr>
        <p:spPr>
          <a:xfrm flipH="1">
            <a:off x="15638153" y="5090236"/>
            <a:ext cx="249471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F2A24C6-1A8D-5F88-976A-902E575FE3D1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15638153" y="5363286"/>
            <a:ext cx="0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12F62C9-D343-BDD2-39F4-19528306258D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15887624" y="5090236"/>
            <a:ext cx="328325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D35B5EF5-6F79-07E7-2619-C4B105CCAA42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flipH="1">
            <a:off x="16214261" y="5363286"/>
            <a:ext cx="1688" cy="837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F287432-2E22-B508-6DF8-D86D393929AD}"/>
              </a:ext>
            </a:extLst>
          </p:cNvPr>
          <p:cNvSpPr txBox="1"/>
          <p:nvPr/>
        </p:nvSpPr>
        <p:spPr>
          <a:xfrm rot="5400000">
            <a:off x="15629260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0EA87A-1739-2953-4652-51111FEA95DE}"/>
              </a:ext>
            </a:extLst>
          </p:cNvPr>
          <p:cNvSpPr txBox="1"/>
          <p:nvPr/>
        </p:nvSpPr>
        <p:spPr>
          <a:xfrm rot="5400000">
            <a:off x="16212551" y="5656015"/>
            <a:ext cx="10868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200" spc="-40" dirty="0">
                <a:latin typeface="+mn-ea"/>
              </a:rPr>
              <a:t>…</a:t>
            </a:r>
            <a:endParaRPr kumimoji="1" lang="ko-Kore-KR" altLang="en-US" sz="1200" spc="-40" dirty="0">
              <a:latin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B28EA8C-97A3-9DF3-B459-895A9D48F583}"/>
              </a:ext>
            </a:extLst>
          </p:cNvPr>
          <p:cNvSpPr txBox="1"/>
          <p:nvPr/>
        </p:nvSpPr>
        <p:spPr>
          <a:xfrm>
            <a:off x="15553044" y="5842909"/>
            <a:ext cx="14811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spc="-40" dirty="0">
                <a:latin typeface="+mn-ea"/>
              </a:rPr>
              <a:t>(1)</a:t>
            </a:r>
            <a:endParaRPr kumimoji="1" lang="ko-Kore-KR" altLang="en-US" sz="1100" spc="-40" dirty="0">
              <a:latin typeface="+mn-ea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9DFFA7E-87B5-5282-E591-FB43C17D47C6}"/>
              </a:ext>
            </a:extLst>
          </p:cNvPr>
          <p:cNvSpPr txBox="1"/>
          <p:nvPr/>
        </p:nvSpPr>
        <p:spPr>
          <a:xfrm>
            <a:off x="16136335" y="5842909"/>
            <a:ext cx="16575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100" b="1" spc="-40" dirty="0">
                <a:solidFill>
                  <a:srgbClr val="C00000"/>
                </a:solidFill>
                <a:latin typeface="+mn-ea"/>
              </a:rPr>
              <a:t>(2)</a:t>
            </a:r>
            <a:endParaRPr kumimoji="1" lang="ko-Kore-KR" altLang="en-US" sz="1100" b="1" spc="-40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6AE2E547-9F4B-B995-1530-FB7E4FC5CFE1}"/>
              </a:ext>
            </a:extLst>
          </p:cNvPr>
          <p:cNvCxnSpPr>
            <a:cxnSpLocks/>
            <a:stCxn id="41" idx="2"/>
            <a:endCxn id="129" idx="0"/>
          </p:cNvCxnSpPr>
          <p:nvPr/>
        </p:nvCxnSpPr>
        <p:spPr>
          <a:xfrm>
            <a:off x="15894942" y="4284006"/>
            <a:ext cx="8062" cy="2821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5CC16C91-92E4-0F1A-9B72-3F0FE7CCB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1701" y="5199954"/>
            <a:ext cx="223377" cy="176623"/>
          </a:xfrm>
          <a:prstGeom prst="rect">
            <a:avLst/>
          </a:prstGeom>
        </p:spPr>
      </p:pic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DB1173F9-E308-AF06-2D4D-48684F1EA955}"/>
              </a:ext>
            </a:extLst>
          </p:cNvPr>
          <p:cNvCxnSpPr>
            <a:cxnSpLocks/>
            <a:stCxn id="100" idx="2"/>
            <a:endCxn id="146" idx="0"/>
          </p:cNvCxnSpPr>
          <p:nvPr/>
        </p:nvCxnSpPr>
        <p:spPr>
          <a:xfrm>
            <a:off x="14164470" y="5103527"/>
            <a:ext cx="228920" cy="96427"/>
          </a:xfrm>
          <a:prstGeom prst="straightConnector1">
            <a:avLst/>
          </a:prstGeom>
          <a:ln w="6350"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B0FE9A-1BE4-FE3D-7492-041B5F0B33F3}"/>
              </a:ext>
            </a:extLst>
          </p:cNvPr>
          <p:cNvGrpSpPr/>
          <p:nvPr/>
        </p:nvGrpSpPr>
        <p:grpSpPr>
          <a:xfrm>
            <a:off x="14185063" y="2754136"/>
            <a:ext cx="524781" cy="524781"/>
            <a:chOff x="6079000" y="1606205"/>
            <a:chExt cx="524781" cy="524781"/>
          </a:xfrm>
          <a:noFill/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370D4C0-E153-B41A-6027-B4AACBF6A18D}"/>
                </a:ext>
              </a:extLst>
            </p:cNvPr>
            <p:cNvSpPr txBox="1"/>
            <p:nvPr/>
          </p:nvSpPr>
          <p:spPr>
            <a:xfrm>
              <a:off x="6189385" y="1744520"/>
              <a:ext cx="383823" cy="246221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O</a:t>
              </a:r>
              <a:r>
                <a:rPr kumimoji="1" lang="en-US" altLang="ko-KR" sz="1600" spc="-40" baseline="-25000" dirty="0">
                  <a:latin typeface="+mn-ea"/>
                </a:rPr>
                <a:t>k+1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138FE7E9-3E5C-6E4A-0FFA-50D22454ADE4}"/>
                </a:ext>
              </a:extLst>
            </p:cNvPr>
            <p:cNvSpPr/>
            <p:nvPr/>
          </p:nvSpPr>
          <p:spPr>
            <a:xfrm>
              <a:off x="6079000" y="1606205"/>
              <a:ext cx="524781" cy="524781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99A02B7-1F86-E205-6CB7-8BA9C9A056D6}"/>
              </a:ext>
            </a:extLst>
          </p:cNvPr>
          <p:cNvGrpSpPr/>
          <p:nvPr/>
        </p:nvGrpSpPr>
        <p:grpSpPr>
          <a:xfrm>
            <a:off x="13259864" y="1509364"/>
            <a:ext cx="524781" cy="524781"/>
            <a:chOff x="6091130" y="1606205"/>
            <a:chExt cx="524781" cy="524781"/>
          </a:xfrm>
        </p:grpSpPr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7B620E5-2B66-555C-09D7-DC99BBD5EF6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C3D2DE0-7319-A753-E361-7D6E40956C8B}"/>
                </a:ext>
              </a:extLst>
            </p:cNvPr>
            <p:cNvSpPr txBox="1"/>
            <p:nvPr/>
          </p:nvSpPr>
          <p:spPr>
            <a:xfrm>
              <a:off x="6217177" y="1728923"/>
              <a:ext cx="3069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FR</a:t>
              </a:r>
              <a:r>
                <a:rPr kumimoji="1" lang="en-US" altLang="ko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52DA8A96-8547-848F-B7A4-B734ACD89CC8}"/>
              </a:ext>
            </a:extLst>
          </p:cNvPr>
          <p:cNvSpPr txBox="1"/>
          <p:nvPr/>
        </p:nvSpPr>
        <p:spPr>
          <a:xfrm>
            <a:off x="14275964" y="1562070"/>
            <a:ext cx="1663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…</a:t>
            </a:r>
            <a:endParaRPr kumimoji="1" lang="ko-Kore-KR" altLang="en-US" spc="-40" dirty="0">
              <a:latin typeface="+mn-ea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FF7679C-0641-CFDE-B7AD-098CDED310FF}"/>
              </a:ext>
            </a:extLst>
          </p:cNvPr>
          <p:cNvCxnSpPr>
            <a:cxnSpLocks/>
            <a:stCxn id="39" idx="4"/>
            <a:endCxn id="53" idx="0"/>
          </p:cNvCxnSpPr>
          <p:nvPr/>
        </p:nvCxnSpPr>
        <p:spPr>
          <a:xfrm flipH="1">
            <a:off x="12492246" y="3283991"/>
            <a:ext cx="1241167" cy="6176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8986847-8C60-506A-E65C-D7808E0F1115}"/>
              </a:ext>
            </a:extLst>
          </p:cNvPr>
          <p:cNvGrpSpPr/>
          <p:nvPr/>
        </p:nvGrpSpPr>
        <p:grpSpPr>
          <a:xfrm>
            <a:off x="14766304" y="1509364"/>
            <a:ext cx="524781" cy="524781"/>
            <a:chOff x="6091130" y="1606205"/>
            <a:chExt cx="524781" cy="524781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E98091-885C-EF00-705D-40DDBE2DA725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solidFill>
              <a:srgbClr val="D0D0D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2AE67FE-4AEC-8920-9C1A-7E82735305C6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</p:grp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066EAE5-A1E4-A8F5-D105-6D2CF126A68E}"/>
              </a:ext>
            </a:extLst>
          </p:cNvPr>
          <p:cNvCxnSpPr>
            <a:cxnSpLocks/>
            <a:stCxn id="154" idx="4"/>
            <a:endCxn id="24" idx="0"/>
          </p:cNvCxnSpPr>
          <p:nvPr/>
        </p:nvCxnSpPr>
        <p:spPr>
          <a:xfrm flipH="1">
            <a:off x="12828316" y="2034145"/>
            <a:ext cx="693939" cy="713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66673B4-0E02-FEE1-387C-52521C8C0B31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13522255" y="2034145"/>
            <a:ext cx="925199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CD9D02C-DB49-401E-F3A6-DDE657CE838F}"/>
              </a:ext>
            </a:extLst>
          </p:cNvPr>
          <p:cNvCxnSpPr>
            <a:cxnSpLocks/>
            <a:stCxn id="171" idx="4"/>
            <a:endCxn id="152" idx="0"/>
          </p:cNvCxnSpPr>
          <p:nvPr/>
        </p:nvCxnSpPr>
        <p:spPr>
          <a:xfrm flipH="1">
            <a:off x="14447454" y="2034145"/>
            <a:ext cx="581241" cy="7199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581C2031-5B97-33EE-2730-0D3D449F4B63}"/>
              </a:ext>
            </a:extLst>
          </p:cNvPr>
          <p:cNvCxnSpPr>
            <a:cxnSpLocks/>
            <a:stCxn id="171" idx="4"/>
            <a:endCxn id="27" idx="0"/>
          </p:cNvCxnSpPr>
          <p:nvPr/>
        </p:nvCxnSpPr>
        <p:spPr>
          <a:xfrm>
            <a:off x="15028695" y="2034145"/>
            <a:ext cx="342971" cy="719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C33DEA0A-B276-447A-C88D-539342AEDD8F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>
            <a:off x="13733413" y="3283991"/>
            <a:ext cx="7969" cy="617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988D014-F14B-1797-F51E-1C96D5A49C67}"/>
              </a:ext>
            </a:extLst>
          </p:cNvPr>
          <p:cNvCxnSpPr>
            <a:cxnSpLocks/>
            <a:stCxn id="27" idx="4"/>
            <a:endCxn id="41" idx="0"/>
          </p:cNvCxnSpPr>
          <p:nvPr/>
        </p:nvCxnSpPr>
        <p:spPr>
          <a:xfrm>
            <a:off x="15371666" y="3278917"/>
            <a:ext cx="523276" cy="62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7D462504-52DA-F9A9-AEDB-6D228DD691EE}"/>
              </a:ext>
            </a:extLst>
          </p:cNvPr>
          <p:cNvCxnSpPr>
            <a:cxnSpLocks/>
            <a:stCxn id="24" idx="4"/>
            <a:endCxn id="53" idx="0"/>
          </p:cNvCxnSpPr>
          <p:nvPr/>
        </p:nvCxnSpPr>
        <p:spPr>
          <a:xfrm flipH="1">
            <a:off x="12492246" y="3271987"/>
            <a:ext cx="336070" cy="62960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호 203">
            <a:extLst>
              <a:ext uri="{FF2B5EF4-FFF2-40B4-BE49-F238E27FC236}">
                <a16:creationId xmlns:a16="http://schemas.microsoft.com/office/drawing/2014/main" id="{66F671BB-42EE-D4D0-0397-70A176F419E3}"/>
              </a:ext>
            </a:extLst>
          </p:cNvPr>
          <p:cNvSpPr/>
          <p:nvPr/>
        </p:nvSpPr>
        <p:spPr>
          <a:xfrm rot="7062150">
            <a:off x="13386444" y="1941167"/>
            <a:ext cx="278543" cy="252402"/>
          </a:xfrm>
          <a:prstGeom prst="arc">
            <a:avLst>
              <a:gd name="adj1" fmla="val 16348523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5" name="호 204">
            <a:extLst>
              <a:ext uri="{FF2B5EF4-FFF2-40B4-BE49-F238E27FC236}">
                <a16:creationId xmlns:a16="http://schemas.microsoft.com/office/drawing/2014/main" id="{7D8353AB-A753-DDCF-821D-B8CE485E7A20}"/>
              </a:ext>
            </a:extLst>
          </p:cNvPr>
          <p:cNvSpPr/>
          <p:nvPr/>
        </p:nvSpPr>
        <p:spPr>
          <a:xfrm rot="7731741">
            <a:off x="14882107" y="2008980"/>
            <a:ext cx="278543" cy="252402"/>
          </a:xfrm>
          <a:prstGeom prst="arc">
            <a:avLst>
              <a:gd name="adj1" fmla="val 16234232"/>
              <a:gd name="adj2" fmla="val 119177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5543E9-CAC2-5200-66C4-94B028FA4A48}"/>
              </a:ext>
            </a:extLst>
          </p:cNvPr>
          <p:cNvGrpSpPr/>
          <p:nvPr/>
        </p:nvGrpSpPr>
        <p:grpSpPr>
          <a:xfrm>
            <a:off x="13771501" y="6183563"/>
            <a:ext cx="1364590" cy="246221"/>
            <a:chOff x="4780920" y="6183563"/>
            <a:chExt cx="1364590" cy="246221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710ADC4-B49B-AA8F-7883-F3C445ABF85C}"/>
                </a:ext>
              </a:extLst>
            </p:cNvPr>
            <p:cNvSpPr txBox="1"/>
            <p:nvPr/>
          </p:nvSpPr>
          <p:spPr>
            <a:xfrm>
              <a:off x="5155174" y="6183563"/>
              <a:ext cx="99033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solidFill>
                    <a:srgbClr val="1D6FA9"/>
                  </a:solidFill>
                  <a:latin typeface="+mn-ea"/>
                </a:rPr>
                <a:t>  </a:t>
              </a:r>
              <a:r>
                <a:rPr kumimoji="1" lang="en-US" altLang="ko-Kore-KR" sz="1600" spc="-40" dirty="0">
                  <a:latin typeface="+mn-ea"/>
                </a:rPr>
                <a:t>: negative</a:t>
              </a:r>
              <a:endParaRPr kumimoji="1" lang="ko-Kore-KR" altLang="en-US" sz="1600" b="1" spc="-40" dirty="0">
                <a:solidFill>
                  <a:srgbClr val="C00000"/>
                </a:solidFill>
                <a:latin typeface="+mn-ea"/>
              </a:endParaRPr>
            </a:p>
          </p:txBody>
        </p: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5A4907AE-5307-D6A8-1441-E3947224227D}"/>
                </a:ext>
              </a:extLst>
            </p:cNvPr>
            <p:cNvCxnSpPr>
              <a:cxnSpLocks/>
            </p:cNvCxnSpPr>
            <p:nvPr/>
          </p:nvCxnSpPr>
          <p:spPr>
            <a:xfrm>
              <a:off x="4780920" y="6319030"/>
              <a:ext cx="35175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C24D7D66-696B-DDE4-8FB1-338403B0794E}"/>
              </a:ext>
            </a:extLst>
          </p:cNvPr>
          <p:cNvSpPr txBox="1"/>
          <p:nvPr/>
        </p:nvSpPr>
        <p:spPr>
          <a:xfrm>
            <a:off x="6797290" y="6597862"/>
            <a:ext cx="23369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EC</a:t>
            </a:r>
            <a:r>
              <a:rPr kumimoji="1" lang="en-US" altLang="ko-Kore-KR" sz="1400" spc="-40" dirty="0">
                <a:latin typeface="+mn-ea"/>
              </a:rPr>
              <a:t> : Engineering Characteristic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8B6BE24-9578-29C5-448F-40DD208895BD}"/>
              </a:ext>
            </a:extLst>
          </p:cNvPr>
          <p:cNvSpPr txBox="1"/>
          <p:nvPr/>
        </p:nvSpPr>
        <p:spPr>
          <a:xfrm>
            <a:off x="16475112" y="2586100"/>
            <a:ext cx="89466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Candidate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reduction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5B5F6460-721D-4C06-F1BB-FC0758F04BCF}"/>
              </a:ext>
            </a:extLst>
          </p:cNvPr>
          <p:cNvSpPr txBox="1"/>
          <p:nvPr/>
        </p:nvSpPr>
        <p:spPr>
          <a:xfrm>
            <a:off x="16519772" y="4905518"/>
            <a:ext cx="805349" cy="49244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ko-Kore-KR" sz="1600" spc="-40" dirty="0">
                <a:latin typeface="+mn-ea"/>
              </a:rPr>
              <a:t>Minimize</a:t>
            </a:r>
          </a:p>
          <a:p>
            <a:pPr algn="ctr"/>
            <a:r>
              <a:rPr kumimoji="1" lang="en-US" altLang="ko-Kore-KR" sz="1600" spc="-40" dirty="0">
                <a:latin typeface="+mn-ea"/>
              </a:rPr>
              <a:t>conflict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7D27B-F333-B254-66E1-133F6726F599}"/>
              </a:ext>
            </a:extLst>
          </p:cNvPr>
          <p:cNvSpPr txBox="1"/>
          <p:nvPr/>
        </p:nvSpPr>
        <p:spPr>
          <a:xfrm>
            <a:off x="489063" y="712484"/>
            <a:ext cx="4891724" cy="8588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itchFamily="2" charset="2"/>
              <a:buChar char="q"/>
            </a:pPr>
            <a:r>
              <a:rPr kumimoji="1" lang="ko-Kore-KR" altLang="en-US" sz="1600" spc="-40" dirty="0">
                <a:latin typeface="+mn-ea"/>
              </a:rPr>
              <a:t>다중</a:t>
            </a:r>
            <a:r>
              <a:rPr kumimoji="1" lang="ko-KR" altLang="en-US" sz="1600" spc="-40" dirty="0">
                <a:latin typeface="+mn-ea"/>
              </a:rPr>
              <a:t> 요구 사항에서의 </a:t>
            </a:r>
            <a:r>
              <a:rPr kumimoji="1" lang="ko-Kore-KR" altLang="en-US" sz="1600" b="1" u="sng" spc="-40" dirty="0">
                <a:solidFill>
                  <a:srgbClr val="C00000"/>
                </a:solidFill>
                <a:latin typeface="+mn-ea"/>
              </a:rPr>
              <a:t>상충관계</a:t>
            </a:r>
            <a:r>
              <a:rPr kumimoji="1" lang="ko-Kore-KR" altLang="en-US" sz="1600" spc="-40" dirty="0">
                <a:latin typeface="+mn-ea"/>
              </a:rPr>
              <a:t>를</a:t>
            </a:r>
            <a:r>
              <a:rPr kumimoji="1" lang="ko-KR" altLang="en-US" sz="1600" spc="-40" dirty="0">
                <a:latin typeface="+mn-ea"/>
              </a:rPr>
              <a:t> 최소화하기 위한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(1)</a:t>
            </a:r>
            <a:r>
              <a:rPr kumimoji="1" lang="ko-KR" altLang="en-US" sz="1600" b="1" spc="-40" dirty="0">
                <a:latin typeface="+mn-ea"/>
              </a:rPr>
              <a:t> 설계 대안선택 </a:t>
            </a:r>
            <a:br>
              <a:rPr kumimoji="1" lang="en-US" altLang="ko-KR" sz="1600" spc="-40" dirty="0">
                <a:latin typeface="+mn-ea"/>
              </a:rPr>
            </a:br>
            <a:r>
              <a:rPr kumimoji="1" lang="en-US" altLang="ko-KR" sz="1600" b="1" spc="-40" dirty="0">
                <a:latin typeface="+mn-ea"/>
              </a:rPr>
              <a:t>(2)</a:t>
            </a:r>
            <a:r>
              <a:rPr kumimoji="1" lang="ko-KR" altLang="en-US" sz="1600" b="1" spc="-40" dirty="0">
                <a:latin typeface="+mn-ea"/>
              </a:rPr>
              <a:t> 설계변수의</a:t>
            </a:r>
            <a:r>
              <a:rPr kumimoji="1" lang="en-US" altLang="ko-KR" sz="1600" b="1" spc="-40" dirty="0">
                <a:latin typeface="+mn-ea"/>
              </a:rPr>
              <a:t> </a:t>
            </a:r>
            <a:r>
              <a:rPr kumimoji="1" lang="ko-KR" altLang="en-US" sz="1600" b="1" spc="-40" dirty="0">
                <a:latin typeface="+mn-ea"/>
              </a:rPr>
              <a:t>전파 경로 최적화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199A9AC8-8499-79D8-6A2B-0BEE672E820F}"/>
              </a:ext>
            </a:extLst>
          </p:cNvPr>
          <p:cNvCxnSpPr>
            <a:cxnSpLocks/>
          </p:cNvCxnSpPr>
          <p:nvPr/>
        </p:nvCxnSpPr>
        <p:spPr>
          <a:xfrm>
            <a:off x="154676" y="616915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E88D56-F5B9-8949-5A42-F387835309F8}"/>
              </a:ext>
            </a:extLst>
          </p:cNvPr>
          <p:cNvSpPr txBox="1"/>
          <p:nvPr/>
        </p:nvSpPr>
        <p:spPr>
          <a:xfrm>
            <a:off x="4706653" y="1112843"/>
            <a:ext cx="418127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ko-Kore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동일한</a:t>
            </a:r>
            <a:r>
              <a:rPr kumimoji="1" lang="ko-KR" altLang="en-US" sz="1400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객체를 다른 방향으로의 조정을 요구하는 상황</a:t>
            </a:r>
            <a:endParaRPr kumimoji="1" lang="ko-Kore-KR" altLang="en-US" sz="1400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6091BB9-086B-ECC1-5C8D-09D16474313D}"/>
              </a:ext>
            </a:extLst>
          </p:cNvPr>
          <p:cNvSpPr/>
          <p:nvPr/>
        </p:nvSpPr>
        <p:spPr>
          <a:xfrm>
            <a:off x="2734870" y="848851"/>
            <a:ext cx="513886" cy="164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BE98341-069E-BB97-7538-C286B228F953}"/>
              </a:ext>
            </a:extLst>
          </p:cNvPr>
          <p:cNvCxnSpPr>
            <a:cxnSpLocks/>
            <a:stCxn id="148" idx="2"/>
            <a:endCxn id="12" idx="1"/>
          </p:cNvCxnSpPr>
          <p:nvPr/>
        </p:nvCxnSpPr>
        <p:spPr>
          <a:xfrm rot="16200000" flipH="1">
            <a:off x="3745468" y="259380"/>
            <a:ext cx="207530" cy="1714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4DE271BB-5B54-6CD2-2F32-E55CEA20B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22" y="1782538"/>
            <a:ext cx="6368090" cy="44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9AD6DB-DA0A-E68A-8257-AB788A02ED30}"/>
              </a:ext>
            </a:extLst>
          </p:cNvPr>
          <p:cNvSpPr txBox="1"/>
          <p:nvPr/>
        </p:nvSpPr>
        <p:spPr>
          <a:xfrm>
            <a:off x="199085" y="1051362"/>
            <a:ext cx="8944915" cy="47552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Functional requirement &amp; Multiple options </a:t>
            </a:r>
            <a:endParaRPr kumimoji="1" lang="en-US" altLang="ko-Kore-KR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ko-Kore-KR" spc="-40" dirty="0">
                <a:latin typeface="+mn-ea"/>
              </a:rPr>
              <a:t>  </a:t>
            </a:r>
            <a:r>
              <a:rPr kumimoji="1" lang="ko-KR" altLang="en-US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 대안은 </a:t>
            </a:r>
            <a:r>
              <a:rPr kumimoji="1" lang="en-US" altLang="ko-KR" sz="1600" spc="-40" dirty="0">
                <a:latin typeface="+mn-ea"/>
              </a:rPr>
              <a:t>1 : N </a:t>
            </a:r>
            <a:r>
              <a:rPr kumimoji="1" lang="ko-KR" altLang="en-US" sz="1600" spc="-40" dirty="0">
                <a:latin typeface="+mn-ea"/>
              </a:rPr>
              <a:t>관계  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Jarratt, 2011; </a:t>
            </a:r>
            <a:r>
              <a:rPr lang="en-US" altLang="ko-KR" sz="1200" kern="0" spc="0" dirty="0" err="1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Ostrosi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et al. 2012;</a:t>
            </a:r>
            <a:r>
              <a:rPr lang="ko-KR" altLang="en-US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Deutz et al. 2010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6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각 재설계 방안은 요구 사항 충족을 위한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최소한의 설계변수집합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(Suh, 1998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; 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Marques et al. 2013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endParaRPr kumimoji="1" lang="en-US" altLang="ko-KR" sz="14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ore-KR" b="1" spc="-40" dirty="0">
                <a:latin typeface="+mn-ea"/>
              </a:rPr>
              <a:t>Change propagation &amp; Multiple path</a:t>
            </a: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</a:t>
            </a:r>
            <a:r>
              <a:rPr kumimoji="1" lang="ko-KR" altLang="en-US" b="1" spc="-40" dirty="0">
                <a:latin typeface="+mn-ea"/>
              </a:rPr>
              <a:t> </a:t>
            </a:r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ko-KR" altLang="en-US" sz="1600" spc="-40" dirty="0">
                <a:latin typeface="+mn-ea"/>
              </a:rPr>
              <a:t>변경전파의 핵심은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제품의 안정된 상태를 유지</a:t>
            </a:r>
            <a:r>
              <a:rPr kumimoji="1" lang="ko-KR" altLang="en-US" sz="1600" spc="-40" dirty="0">
                <a:latin typeface="+mn-ea"/>
              </a:rPr>
              <a:t> 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Yang et al. 2012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6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제품의 변경전파의 경로는 다양하며 </a:t>
            </a:r>
            <a:r>
              <a:rPr kumimoji="1" lang="en-US" altLang="ko-KR" sz="1600" spc="-40" dirty="0">
                <a:latin typeface="+mn-ea"/>
              </a:rPr>
              <a:t>(cost/duration/complexity)</a:t>
            </a:r>
            <a:r>
              <a:rPr kumimoji="1" lang="ko-KR" altLang="en-US" sz="1600" spc="-40" dirty="0">
                <a:latin typeface="+mn-ea"/>
              </a:rPr>
              <a:t> 다름</a:t>
            </a:r>
            <a:r>
              <a:rPr kumimoji="1" lang="ko-KR" altLang="en-US" sz="16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Yang et al. 2012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;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 Yin et al. 2022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;)</a:t>
            </a:r>
            <a:r>
              <a:rPr lang="en-US" altLang="ko-KR" sz="1200" kern="0" spc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1200" kern="0" dirty="0">
                <a:latin typeface="+mn-ea"/>
              </a:rPr>
              <a:t> 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1D6FA9"/>
                </a:solidFill>
                <a:latin typeface="+mn-ea"/>
              </a:rPr>
              <a:t>각 설계변수 및 부품의 논리관계 </a:t>
            </a:r>
            <a:r>
              <a:rPr kumimoji="1" lang="en-US" altLang="ko-KR" sz="1600" spc="-40" dirty="0">
                <a:latin typeface="+mn-ea"/>
                <a:sym typeface="Wingdings" pitchFamily="2" charset="2"/>
              </a:rPr>
              <a:t></a:t>
            </a:r>
            <a:r>
              <a:rPr kumimoji="1" lang="ko-KR" altLang="en-US" sz="1600" spc="-40" dirty="0">
                <a:latin typeface="+mn-ea"/>
              </a:rPr>
              <a:t> 변경 경로를 도출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da-DK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 et al. 2016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br>
              <a:rPr kumimoji="1" lang="en-US" altLang="ko-KR" sz="1200" b="1" spc="-40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endParaRPr kumimoji="1" lang="en-US" altLang="ko-Kore-KR" sz="1200" b="1" spc="-4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en-US" altLang="ko-KR" b="1" spc="-40" dirty="0">
                <a:latin typeface="+mn-ea"/>
              </a:rPr>
              <a:t>Multiple functional requirement &amp; Conflict</a:t>
            </a:r>
            <a:endParaRPr kumimoji="1" lang="en-US" altLang="ko-Kore-KR" b="1" spc="-4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기능적 요구사항과 설계변수 사이 </a:t>
            </a:r>
            <a:r>
              <a:rPr kumimoji="1" lang="en-US" altLang="ko-KR" sz="1600" spc="-40" dirty="0">
                <a:latin typeface="+mn-ea"/>
              </a:rPr>
              <a:t>coupling</a:t>
            </a:r>
            <a:r>
              <a:rPr kumimoji="1" lang="ko-KR" altLang="en-US" sz="1600" spc="-40" dirty="0">
                <a:latin typeface="+mn-ea"/>
              </a:rPr>
              <a:t> 존재</a:t>
            </a:r>
            <a:r>
              <a:rPr kumimoji="1" lang="en-US" altLang="ko-KR" sz="1400" spc="-40" dirty="0">
                <a:latin typeface="+mn-ea"/>
              </a:rPr>
              <a:t> </a:t>
            </a:r>
            <a:r>
              <a:rPr kumimoji="1" lang="en-US" altLang="ko-KR" sz="1200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(Cohen, 2000)</a:t>
            </a:r>
            <a:endParaRPr kumimoji="1" lang="en-US" altLang="ko-KR" sz="14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R" sz="1600" spc="-40" dirty="0">
                <a:latin typeface="+mn-ea"/>
              </a:rPr>
              <a:t>-</a:t>
            </a:r>
            <a:r>
              <a:rPr kumimoji="1" lang="ko-KR" altLang="en-US" sz="1600" spc="-40" dirty="0">
                <a:latin typeface="+mn-ea"/>
              </a:rPr>
              <a:t>  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직접적 충돌</a:t>
            </a:r>
            <a:r>
              <a:rPr kumimoji="1" lang="en-US" altLang="ko-KR" sz="1600" b="1" spc="-40" dirty="0">
                <a:solidFill>
                  <a:srgbClr val="0070C0"/>
                </a:solidFill>
                <a:latin typeface="+mn-ea"/>
              </a:rPr>
              <a:t>)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ko-KR" altLang="en-US" sz="1600" spc="-40" dirty="0">
                <a:latin typeface="+mn-ea"/>
              </a:rPr>
              <a:t>특정 설계변수의 조정이 여러 요구사항을 동시에 충족하지 못함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Marques et al. 2013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600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spc="-40" dirty="0">
                <a:latin typeface="+mn-ea"/>
              </a:rPr>
              <a:t>  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ko-KR" altLang="en-US" sz="1600" spc="-40" dirty="0">
                <a:latin typeface="+mn-ea"/>
              </a:rPr>
              <a:t> 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간접적 충돌</a:t>
            </a:r>
            <a:r>
              <a:rPr kumimoji="1" lang="en-US" altLang="ko-KR" sz="1600" b="1" spc="-40" dirty="0">
                <a:solidFill>
                  <a:srgbClr val="0070C0"/>
                </a:solidFill>
                <a:latin typeface="+mn-ea"/>
              </a:rPr>
              <a:t>)</a:t>
            </a:r>
            <a:r>
              <a:rPr kumimoji="1" lang="ko-KR" altLang="en-US" sz="1600" b="1" spc="-40" dirty="0">
                <a:solidFill>
                  <a:srgbClr val="0070C0"/>
                </a:solidFill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change propagation path</a:t>
            </a:r>
            <a:r>
              <a:rPr kumimoji="1" lang="ko-KR" altLang="en-US" sz="1600" spc="-40" dirty="0">
                <a:latin typeface="+mn-ea"/>
              </a:rPr>
              <a:t>에서의 설계변수들의 충돌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(</a:t>
            </a:r>
            <a:r>
              <a:rPr lang="en-US" altLang="ko-KR" sz="1200" kern="0" spc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Haibing et al. 2021</a:t>
            </a:r>
            <a:r>
              <a:rPr kumimoji="1" lang="en-US" altLang="ko-KR" sz="1200" b="1" spc="-4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)</a:t>
            </a:r>
            <a:endParaRPr kumimoji="1" lang="en-US" altLang="ko-KR" sz="1400" b="1" spc="-4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86A3C0-4AE8-56BC-DCDB-AC9E4AF323A1}"/>
              </a:ext>
            </a:extLst>
          </p:cNvPr>
          <p:cNvSpPr txBox="1"/>
          <p:nvPr/>
        </p:nvSpPr>
        <p:spPr>
          <a:xfrm>
            <a:off x="199085" y="202667"/>
            <a:ext cx="45358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ko-KR" altLang="en-US" sz="2000" spc="-40" dirty="0">
                <a:latin typeface="+mn-ea"/>
              </a:rPr>
              <a:t>모델 수립을 위한 고려사항</a:t>
            </a:r>
            <a:r>
              <a:rPr kumimoji="1" lang="en-US" altLang="ko-KR" sz="2000" spc="-40" dirty="0">
                <a:latin typeface="+mn-ea"/>
              </a:rPr>
              <a:t> (assumption)</a:t>
            </a:r>
            <a:endParaRPr kumimoji="1" lang="ko-Kore-KR" altLang="en-US" sz="2000" spc="-40" dirty="0">
              <a:latin typeface="+mn-ea"/>
            </a:endParaRP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0B77B624-4661-3D84-2C04-306B73FCBC67}"/>
              </a:ext>
            </a:extLst>
          </p:cNvPr>
          <p:cNvCxnSpPr>
            <a:cxnSpLocks/>
          </p:cNvCxnSpPr>
          <p:nvPr/>
        </p:nvCxnSpPr>
        <p:spPr>
          <a:xfrm>
            <a:off x="154676" y="690750"/>
            <a:ext cx="8820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8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그룹 78">
            <a:extLst>
              <a:ext uri="{FF2B5EF4-FFF2-40B4-BE49-F238E27FC236}">
                <a16:creationId xmlns:a16="http://schemas.microsoft.com/office/drawing/2014/main" id="{8AA85805-ECD8-9320-BCAC-F6F687CFC7FB}"/>
              </a:ext>
            </a:extLst>
          </p:cNvPr>
          <p:cNvGrpSpPr/>
          <p:nvPr/>
        </p:nvGrpSpPr>
        <p:grpSpPr>
          <a:xfrm>
            <a:off x="10999774" y="2925211"/>
            <a:ext cx="524781" cy="524781"/>
            <a:chOff x="6091130" y="1606205"/>
            <a:chExt cx="524781" cy="52478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C8A07AE-1BF5-4BE1-072F-914689D7E1A3}"/>
                </a:ext>
              </a:extLst>
            </p:cNvPr>
            <p:cNvSpPr txBox="1"/>
            <p:nvPr/>
          </p:nvSpPr>
          <p:spPr>
            <a:xfrm>
              <a:off x="6217177" y="1728923"/>
              <a:ext cx="2652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FR</a:t>
              </a:r>
              <a:r>
                <a:rPr kumimoji="1" lang="en-US" altLang="ko-Kore-KR" sz="1600" b="1" spc="-40" baseline="-25000" dirty="0" err="1">
                  <a:latin typeface="+mn-ea"/>
                </a:rPr>
                <a:t>i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7E3FB41F-C425-1500-C8F4-8BF5B8612DE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F1A4E95-AC85-9DD4-87B1-AFAC4293D89E}"/>
              </a:ext>
            </a:extLst>
          </p:cNvPr>
          <p:cNvGrpSpPr/>
          <p:nvPr/>
        </p:nvGrpSpPr>
        <p:grpSpPr>
          <a:xfrm>
            <a:off x="9421723" y="4163090"/>
            <a:ext cx="524781" cy="524781"/>
            <a:chOff x="6091130" y="1606205"/>
            <a:chExt cx="524781" cy="52478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E904C80-EFE2-0F7F-BF66-42C8CAEC729B}"/>
                </a:ext>
              </a:extLst>
            </p:cNvPr>
            <p:cNvSpPr txBox="1"/>
            <p:nvPr/>
          </p:nvSpPr>
          <p:spPr>
            <a:xfrm>
              <a:off x="6280200" y="1728923"/>
              <a:ext cx="2255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5B76E54-D4EB-62F5-2A3A-DAF5C5E22790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608A7BD-FAF4-C7B6-A2E0-6B69413E5ABB}"/>
              </a:ext>
            </a:extLst>
          </p:cNvPr>
          <p:cNvGrpSpPr/>
          <p:nvPr/>
        </p:nvGrpSpPr>
        <p:grpSpPr>
          <a:xfrm>
            <a:off x="10132083" y="4163090"/>
            <a:ext cx="524781" cy="524781"/>
            <a:chOff x="6091130" y="1606205"/>
            <a:chExt cx="524781" cy="52478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E6CCC7-774D-2BB6-B802-F7DD7EDA0E6B}"/>
                </a:ext>
              </a:extLst>
            </p:cNvPr>
            <p:cNvSpPr txBox="1"/>
            <p:nvPr/>
          </p:nvSpPr>
          <p:spPr>
            <a:xfrm>
              <a:off x="6258539" y="1728923"/>
              <a:ext cx="22711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1848BC5-B4DE-D22A-9645-F3567D7959E8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D88DA780-D1BD-2DEE-3874-4F4C9D9630DA}"/>
              </a:ext>
            </a:extLst>
          </p:cNvPr>
          <p:cNvGrpSpPr/>
          <p:nvPr/>
        </p:nvGrpSpPr>
        <p:grpSpPr>
          <a:xfrm>
            <a:off x="10987737" y="4163090"/>
            <a:ext cx="524781" cy="524781"/>
            <a:chOff x="6089936" y="1606205"/>
            <a:chExt cx="524781" cy="52478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7C20A09-56F5-837F-D97A-82D8F5D0F2D0}"/>
                </a:ext>
              </a:extLst>
            </p:cNvPr>
            <p:cNvSpPr txBox="1"/>
            <p:nvPr/>
          </p:nvSpPr>
          <p:spPr>
            <a:xfrm>
              <a:off x="6264481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6C5247E4-DCD1-6BA5-52BF-326042C2B0FC}"/>
                </a:ext>
              </a:extLst>
            </p:cNvPr>
            <p:cNvSpPr/>
            <p:nvPr/>
          </p:nvSpPr>
          <p:spPr>
            <a:xfrm>
              <a:off x="6089936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A5A370B-1DE7-2105-CB92-C7E4E513A092}"/>
              </a:ext>
            </a:extLst>
          </p:cNvPr>
          <p:cNvGrpSpPr/>
          <p:nvPr/>
        </p:nvGrpSpPr>
        <p:grpSpPr>
          <a:xfrm>
            <a:off x="11699291" y="4163090"/>
            <a:ext cx="524781" cy="524781"/>
            <a:chOff x="6091130" y="1606205"/>
            <a:chExt cx="524781" cy="524781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74C97C4-9809-5254-794A-89791352ADB6}"/>
                </a:ext>
              </a:extLst>
            </p:cNvPr>
            <p:cNvSpPr txBox="1"/>
            <p:nvPr/>
          </p:nvSpPr>
          <p:spPr>
            <a:xfrm>
              <a:off x="6217177" y="1728923"/>
              <a:ext cx="34374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j+1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D33AD40-E47D-1DA9-E26A-91C12DBAFE64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998EC52-C6C4-7B66-2159-FE702B40988D}"/>
              </a:ext>
            </a:extLst>
          </p:cNvPr>
          <p:cNvCxnSpPr>
            <a:cxnSpLocks/>
            <a:stCxn id="81" idx="4"/>
            <a:endCxn id="93" idx="0"/>
          </p:cNvCxnSpPr>
          <p:nvPr/>
        </p:nvCxnSpPr>
        <p:spPr>
          <a:xfrm>
            <a:off x="11262165" y="3449992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31C8A34-01BE-C44D-D172-6186BAD71550}"/>
              </a:ext>
            </a:extLst>
          </p:cNvPr>
          <p:cNvCxnSpPr>
            <a:cxnSpLocks/>
            <a:stCxn id="81" idx="4"/>
            <a:endCxn id="90" idx="0"/>
          </p:cNvCxnSpPr>
          <p:nvPr/>
        </p:nvCxnSpPr>
        <p:spPr>
          <a:xfrm flipH="1">
            <a:off x="11250128" y="3449992"/>
            <a:ext cx="12037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C9EFC5B-167F-B7C9-682F-CC07B609F4DE}"/>
              </a:ext>
            </a:extLst>
          </p:cNvPr>
          <p:cNvCxnSpPr>
            <a:cxnSpLocks/>
            <a:stCxn id="81" idx="4"/>
            <a:endCxn id="87" idx="0"/>
          </p:cNvCxnSpPr>
          <p:nvPr/>
        </p:nvCxnSpPr>
        <p:spPr>
          <a:xfrm flipH="1">
            <a:off x="10394474" y="3449992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32D78B3-5580-B849-FE27-357B0D1D51CE}"/>
              </a:ext>
            </a:extLst>
          </p:cNvPr>
          <p:cNvCxnSpPr>
            <a:cxnSpLocks/>
            <a:stCxn id="81" idx="4"/>
            <a:endCxn id="84" idx="0"/>
          </p:cNvCxnSpPr>
          <p:nvPr/>
        </p:nvCxnSpPr>
        <p:spPr>
          <a:xfrm flipH="1">
            <a:off x="9684114" y="3449992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호 101">
            <a:extLst>
              <a:ext uri="{FF2B5EF4-FFF2-40B4-BE49-F238E27FC236}">
                <a16:creationId xmlns:a16="http://schemas.microsoft.com/office/drawing/2014/main" id="{F09CD434-5DB8-5F70-EC5D-D40599D548A9}"/>
              </a:ext>
            </a:extLst>
          </p:cNvPr>
          <p:cNvSpPr/>
          <p:nvPr/>
        </p:nvSpPr>
        <p:spPr>
          <a:xfrm rot="9595149">
            <a:off x="10983010" y="3253608"/>
            <a:ext cx="570181" cy="443072"/>
          </a:xfrm>
          <a:prstGeom prst="arc">
            <a:avLst>
              <a:gd name="adj1" fmla="val 1347826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EEE377-6DDE-28B7-1CB3-F4EC09BDBC69}"/>
              </a:ext>
            </a:extLst>
          </p:cNvPr>
          <p:cNvSpPr txBox="1"/>
          <p:nvPr/>
        </p:nvSpPr>
        <p:spPr>
          <a:xfrm>
            <a:off x="10289724" y="3733031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3EF075-FA5C-E55A-60B8-8F5564B10C2E}"/>
              </a:ext>
            </a:extLst>
          </p:cNvPr>
          <p:cNvSpPr txBox="1"/>
          <p:nvPr/>
        </p:nvSpPr>
        <p:spPr>
          <a:xfrm>
            <a:off x="10768865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E6E7618-459B-461A-F727-793468AD829B}"/>
              </a:ext>
            </a:extLst>
          </p:cNvPr>
          <p:cNvSpPr txBox="1"/>
          <p:nvPr/>
        </p:nvSpPr>
        <p:spPr>
          <a:xfrm>
            <a:off x="11221702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46CA0D2-8A49-1ED8-B9D8-A341106C7D9C}"/>
              </a:ext>
            </a:extLst>
          </p:cNvPr>
          <p:cNvGrpSpPr/>
          <p:nvPr/>
        </p:nvGrpSpPr>
        <p:grpSpPr>
          <a:xfrm>
            <a:off x="12474973" y="4163090"/>
            <a:ext cx="524781" cy="524781"/>
            <a:chOff x="6091130" y="1606205"/>
            <a:chExt cx="524781" cy="5247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A8D999-55CD-EF16-D23B-52171882F474}"/>
                </a:ext>
              </a:extLst>
            </p:cNvPr>
            <p:cNvSpPr txBox="1"/>
            <p:nvPr/>
          </p:nvSpPr>
          <p:spPr>
            <a:xfrm>
              <a:off x="6217177" y="1728923"/>
              <a:ext cx="27360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+mn-ea"/>
                </a:rPr>
                <a:t>O</a:t>
              </a:r>
              <a:r>
                <a:rPr kumimoji="1" lang="en-US" altLang="ko-Kore-KR" sz="1600" b="1" spc="-40" baseline="-25000" dirty="0">
                  <a:latin typeface="+mn-ea"/>
                </a:rPr>
                <a:t>m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1B36686F-B511-CBAC-7CAD-451AB64998EB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2946925C-E0A5-BE24-0EE6-B6CEC413E6E6}"/>
              </a:ext>
            </a:extLst>
          </p:cNvPr>
          <p:cNvCxnSpPr>
            <a:cxnSpLocks/>
            <a:stCxn id="81" idx="4"/>
            <a:endCxn id="108" idx="0"/>
          </p:cNvCxnSpPr>
          <p:nvPr/>
        </p:nvCxnSpPr>
        <p:spPr>
          <a:xfrm>
            <a:off x="11262165" y="3449992"/>
            <a:ext cx="147519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51722A4-630F-2685-1F49-668FFF0E34E5}"/>
              </a:ext>
            </a:extLst>
          </p:cNvPr>
          <p:cNvSpPr txBox="1"/>
          <p:nvPr/>
        </p:nvSpPr>
        <p:spPr>
          <a:xfrm>
            <a:off x="12104130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C3192F-48CA-10F3-946A-944E3CEE2401}"/>
              </a:ext>
            </a:extLst>
          </p:cNvPr>
          <p:cNvSpPr txBox="1"/>
          <p:nvPr/>
        </p:nvSpPr>
        <p:spPr>
          <a:xfrm>
            <a:off x="12289066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D579F03-9095-86D1-961A-C55031B667E4}"/>
              </a:ext>
            </a:extLst>
          </p:cNvPr>
          <p:cNvCxnSpPr>
            <a:cxnSpLocks/>
          </p:cNvCxnSpPr>
          <p:nvPr/>
        </p:nvCxnSpPr>
        <p:spPr>
          <a:xfrm>
            <a:off x="10047168" y="4936073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CF23375-471C-C9EE-BF60-B2191E45AEAC}"/>
              </a:ext>
            </a:extLst>
          </p:cNvPr>
          <p:cNvCxnSpPr>
            <a:cxnSpLocks/>
          </p:cNvCxnSpPr>
          <p:nvPr/>
        </p:nvCxnSpPr>
        <p:spPr>
          <a:xfrm>
            <a:off x="11447320" y="4915772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8E8BDA7-227C-9F66-A695-0560C17C61CD}"/>
              </a:ext>
            </a:extLst>
          </p:cNvPr>
          <p:cNvSpPr txBox="1"/>
          <p:nvPr/>
        </p:nvSpPr>
        <p:spPr>
          <a:xfrm>
            <a:off x="10489945" y="4808050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5F31C3-7751-3FB9-932F-FB1A35924DB2}"/>
              </a:ext>
            </a:extLst>
          </p:cNvPr>
          <p:cNvSpPr txBox="1"/>
          <p:nvPr/>
        </p:nvSpPr>
        <p:spPr>
          <a:xfrm>
            <a:off x="11916252" y="4808050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0860ABB-7A6C-F8FA-9DB7-B086EAD2AC3A}"/>
              </a:ext>
            </a:extLst>
          </p:cNvPr>
          <p:cNvSpPr/>
          <p:nvPr/>
        </p:nvSpPr>
        <p:spPr>
          <a:xfrm>
            <a:off x="9384677" y="2465662"/>
            <a:ext cx="3736963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CF6EB7E-1AA0-04E6-49C5-1C0771B9A131}"/>
              </a:ext>
            </a:extLst>
          </p:cNvPr>
          <p:cNvSpPr txBox="1"/>
          <p:nvPr/>
        </p:nvSpPr>
        <p:spPr>
          <a:xfrm>
            <a:off x="9532218" y="2562776"/>
            <a:ext cx="2711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Result of </a:t>
            </a:r>
            <a:r>
              <a:rPr kumimoji="1" lang="en-US" altLang="ko-Kore-KR" sz="1400" b="1" spc="-40" dirty="0" err="1">
                <a:latin typeface="+mn-ea"/>
              </a:rPr>
              <a:t>FR</a:t>
            </a:r>
            <a:r>
              <a:rPr kumimoji="1" lang="en-US" altLang="ko-Kore-KR" sz="1400" b="1" spc="-40" baseline="-25000" dirty="0" err="1">
                <a:latin typeface="+mn-ea"/>
              </a:rPr>
              <a:t>i</a:t>
            </a:r>
            <a:r>
              <a:rPr kumimoji="1" lang="en-US" altLang="ko-Kore-KR" sz="1400" b="1" spc="-40" dirty="0">
                <a:latin typeface="+mn-ea"/>
              </a:rPr>
              <a:t> and Option mapping</a:t>
            </a:r>
            <a:endParaRPr kumimoji="1" lang="ko-Kore-KR" altLang="en-US" sz="1400" b="1" spc="-4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5DDDED-EA4F-6938-C013-DD1661724BDA}"/>
              </a:ext>
            </a:extLst>
          </p:cNvPr>
          <p:cNvSpPr txBox="1"/>
          <p:nvPr/>
        </p:nvSpPr>
        <p:spPr>
          <a:xfrm>
            <a:off x="2648710" y="1208169"/>
            <a:ext cx="3272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PFO) </a:t>
            </a:r>
            <a:r>
              <a:rPr kumimoji="1" lang="en-US" altLang="ko-Kore-KR" b="1" spc="-40" dirty="0">
                <a:solidFill>
                  <a:srgbClr val="0070C0"/>
                </a:solidFill>
                <a:latin typeface="+mn-ea"/>
              </a:rPr>
              <a:t>P</a:t>
            </a:r>
            <a:r>
              <a:rPr kumimoji="1" lang="en-US" altLang="ko-Kore-KR" spc="-40" dirty="0">
                <a:solidFill>
                  <a:srgbClr val="0070C0"/>
                </a:solidFill>
                <a:latin typeface="+mn-ea"/>
              </a:rPr>
              <a:t>ossible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b="1" i="1" spc="-40" dirty="0">
                <a:latin typeface="+mn-ea"/>
              </a:rPr>
              <a:t>F</a:t>
            </a:r>
            <a:r>
              <a:rPr kumimoji="1" lang="en-US" altLang="ko-Kore-KR" i="1" spc="-40" dirty="0">
                <a:latin typeface="+mn-ea"/>
              </a:rPr>
              <a:t>R-</a:t>
            </a:r>
            <a:r>
              <a:rPr kumimoji="1" lang="en-US" altLang="ko-Kore-KR" b="1" i="1" spc="-40" dirty="0">
                <a:latin typeface="+mn-ea"/>
              </a:rPr>
              <a:t>O</a:t>
            </a:r>
            <a:r>
              <a:rPr kumimoji="1" lang="en-US" altLang="ko-Kore-KR" i="1" spc="-40" dirty="0">
                <a:latin typeface="+mn-ea"/>
              </a:rPr>
              <a:t>ption</a:t>
            </a:r>
            <a:r>
              <a:rPr kumimoji="1" lang="en-US" altLang="ko-Kore-KR" spc="-40" dirty="0">
                <a:latin typeface="+mn-ea"/>
              </a:rPr>
              <a:t> relation</a:t>
            </a:r>
            <a:endParaRPr kumimoji="1" lang="ko-Kore-KR" altLang="en-US" spc="-40" dirty="0">
              <a:latin typeface="+mn-ea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3C0637E-6B10-2935-7242-43A30F24483E}"/>
              </a:ext>
            </a:extLst>
          </p:cNvPr>
          <p:cNvSpPr txBox="1"/>
          <p:nvPr/>
        </p:nvSpPr>
        <p:spPr>
          <a:xfrm>
            <a:off x="2648710" y="1874454"/>
            <a:ext cx="786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 err="1">
                <a:latin typeface="+mn-ea"/>
              </a:rPr>
              <a:t>PFO</a:t>
            </a:r>
            <a:r>
              <a:rPr kumimoji="1" lang="en-US" altLang="ko-Kore-KR" b="1" spc="-40" baseline="-25000" dirty="0" err="1">
                <a:latin typeface="+mn-ea"/>
              </a:rPr>
              <a:t>ij</a:t>
            </a:r>
            <a:r>
              <a:rPr kumimoji="1" lang="en-US" altLang="ko-Kore-KR" spc="-40" dirty="0">
                <a:latin typeface="+mn-ea"/>
              </a:rPr>
              <a:t> = </a:t>
            </a:r>
            <a:endParaRPr kumimoji="1" lang="ko-Kore-KR" altLang="en-US" spc="-40" baseline="-25000" dirty="0">
              <a:latin typeface="+mn-ea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D52DEC-38F2-D046-CA00-FD029B7FF70E}"/>
              </a:ext>
            </a:extLst>
          </p:cNvPr>
          <p:cNvSpPr txBox="1"/>
          <p:nvPr/>
        </p:nvSpPr>
        <p:spPr>
          <a:xfrm>
            <a:off x="3729839" y="1654441"/>
            <a:ext cx="290945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 ( 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600" b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kumimoji="1" lang="en-US" altLang="ko-Kore-KR" sz="1600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( 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kumimoji="1" lang="en-US" altLang="ko-Kore-KR" sz="1600" b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kumimoji="1" lang="en-US" altLang="ko-Kore-KR" sz="1600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     ( If </a:t>
            </a:r>
            <a:r>
              <a:rPr kumimoji="1" lang="en-US" altLang="ko-Kore-KR" sz="1600" i="1" spc="-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Corr</a:t>
            </a:r>
            <a:r>
              <a:rPr kumimoji="1" lang="en-US" altLang="ko-Kore-KR" sz="1600" i="1" spc="-4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Fr</a:t>
            </a:r>
            <a:r>
              <a:rPr lang="en-US" altLang="ko-KR" sz="1600" b="0" i="1" u="none" strike="noStrike" baseline="-25000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 ,</a:t>
            </a:r>
            <a:r>
              <a:rPr kumimoji="1" lang="en-US" altLang="ko-Kore-KR" sz="1600" i="1" spc="-4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kumimoji="1" lang="en-US" altLang="ko-Kore-KR" sz="1600" i="1" spc="-4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Option</a:t>
            </a:r>
            <a:r>
              <a:rPr kumimoji="1" lang="en-US" altLang="ko-Kore-KR" sz="1600" i="1" spc="-40" baseline="-25000" dirty="0" err="1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ko-KR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ko-KR" altLang="en-US" sz="1600" b="0" i="1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Apple SD Gothic Neo" panose="02000300000000000000" pitchFamily="2" charset="-127"/>
              </a:rPr>
              <a:t> </a:t>
            </a:r>
            <a:r>
              <a:rPr lang="en-US" altLang="ko-KR" sz="1600" i="1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0 </a:t>
            </a:r>
            <a:r>
              <a:rPr lang="en-US" altLang="ko-KR" sz="1600" dirty="0">
                <a:solidFill>
                  <a:srgbClr val="040C28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ko-KR" sz="1600" b="0" u="none" strike="noStrike" dirty="0">
              <a:solidFill>
                <a:srgbClr val="040C28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왼쪽 중괄호[L] 100">
            <a:extLst>
              <a:ext uri="{FF2B5EF4-FFF2-40B4-BE49-F238E27FC236}">
                <a16:creationId xmlns:a16="http://schemas.microsoft.com/office/drawing/2014/main" id="{A0F0F4E9-4B9E-D511-5C3D-9C593A901E72}"/>
              </a:ext>
            </a:extLst>
          </p:cNvPr>
          <p:cNvSpPr/>
          <p:nvPr/>
        </p:nvSpPr>
        <p:spPr>
          <a:xfrm>
            <a:off x="3450897" y="1711118"/>
            <a:ext cx="156690" cy="6140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67BF407-D9C5-1839-75F3-0FA90F1CB179}"/>
              </a:ext>
            </a:extLst>
          </p:cNvPr>
          <p:cNvSpPr txBox="1"/>
          <p:nvPr/>
        </p:nvSpPr>
        <p:spPr>
          <a:xfrm>
            <a:off x="190478" y="149075"/>
            <a:ext cx="49149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(1) </a:t>
            </a:r>
            <a:r>
              <a:rPr kumimoji="1" lang="en-US" altLang="ko-KR" sz="2000" dirty="0"/>
              <a:t>FR - Option relationship</a:t>
            </a:r>
            <a:endParaRPr kumimoji="1" lang="ko-Kore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0B1A38-DEDF-DB38-5CDD-226DD62BD0F3}"/>
              </a:ext>
            </a:extLst>
          </p:cNvPr>
          <p:cNvSpPr txBox="1"/>
          <p:nvPr/>
        </p:nvSpPr>
        <p:spPr>
          <a:xfrm>
            <a:off x="13326511" y="2570479"/>
            <a:ext cx="4932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" altLang="ko-Kore-KR" sz="1400" dirty="0">
                <a:effectLst/>
                <a:latin typeface="AdvPTimesB"/>
              </a:rPr>
              <a:t>Change propagation paths based on the logic relation (Tang, 2016)</a:t>
            </a:r>
            <a:endParaRPr lang="en" altLang="ko-Kore-KR" sz="1400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540133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삼각형 63">
            <a:extLst>
              <a:ext uri="{FF2B5EF4-FFF2-40B4-BE49-F238E27FC236}">
                <a16:creationId xmlns:a16="http://schemas.microsoft.com/office/drawing/2014/main" id="{245A5C9A-4C14-BB7F-9587-44D390EDD2A6}"/>
              </a:ext>
            </a:extLst>
          </p:cNvPr>
          <p:cNvSpPr/>
          <p:nvPr/>
        </p:nvSpPr>
        <p:spPr>
          <a:xfrm rot="10800000">
            <a:off x="2806411" y="2588153"/>
            <a:ext cx="3531178" cy="12437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8515EA-CE78-B451-23E9-6339CD9F605E}"/>
              </a:ext>
            </a:extLst>
          </p:cNvPr>
          <p:cNvSpPr txBox="1"/>
          <p:nvPr/>
        </p:nvSpPr>
        <p:spPr>
          <a:xfrm>
            <a:off x="6596364" y="3724372"/>
            <a:ext cx="1968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choose one </a:t>
            </a:r>
            <a:r>
              <a:rPr kumimoji="1" lang="en-US" altLang="ko-Kore-KR" b="1" spc="-40" dirty="0">
                <a:latin typeface="+mn-ea"/>
              </a:rPr>
              <a:t>(OR)</a:t>
            </a:r>
            <a:endParaRPr kumimoji="1" lang="ko-Kore-KR" altLang="en-US" spc="-40" dirty="0">
              <a:latin typeface="+mn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AE954E3-C005-3F2D-27FA-ABA2006A0E07}"/>
              </a:ext>
            </a:extLst>
          </p:cNvPr>
          <p:cNvSpPr txBox="1"/>
          <p:nvPr/>
        </p:nvSpPr>
        <p:spPr>
          <a:xfrm>
            <a:off x="6596364" y="4264753"/>
            <a:ext cx="15632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kumimoji="1" lang="en-US" altLang="ko-Kore-KR" spc="-40" dirty="0">
                <a:latin typeface="+mn-ea"/>
              </a:rPr>
              <a:t>with direction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831A8E37-3569-0192-9EA8-A666E36F0677}"/>
              </a:ext>
            </a:extLst>
          </p:cNvPr>
          <p:cNvGrpSpPr/>
          <p:nvPr/>
        </p:nvGrpSpPr>
        <p:grpSpPr>
          <a:xfrm>
            <a:off x="2613298" y="3000358"/>
            <a:ext cx="3736963" cy="2710590"/>
            <a:chOff x="2613298" y="3000358"/>
            <a:chExt cx="3736963" cy="2710590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BA3D0898-633D-DB53-A490-152E816B68AD}"/>
                </a:ext>
              </a:extLst>
            </p:cNvPr>
            <p:cNvGrpSpPr/>
            <p:nvPr/>
          </p:nvGrpSpPr>
          <p:grpSpPr>
            <a:xfrm>
              <a:off x="4228395" y="3459907"/>
              <a:ext cx="524781" cy="524781"/>
              <a:chOff x="6091130" y="1606205"/>
              <a:chExt cx="524781" cy="524781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750DE1B-1CC8-F452-569F-3F9496AF633D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2652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 err="1">
                    <a:latin typeface="+mn-ea"/>
                  </a:rPr>
                  <a:t>FR</a:t>
                </a:r>
                <a:r>
                  <a:rPr kumimoji="1" lang="en-US" altLang="ko-Kore-KR" sz="1600" b="1" spc="-40" baseline="-25000" dirty="0" err="1">
                    <a:latin typeface="+mn-ea"/>
                  </a:rPr>
                  <a:t>i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03F229B-B464-8B0F-BAAE-38364E724FE1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995EA97-65E1-1195-6C7B-A46F34856DE3}"/>
                </a:ext>
              </a:extLst>
            </p:cNvPr>
            <p:cNvGrpSpPr/>
            <p:nvPr/>
          </p:nvGrpSpPr>
          <p:grpSpPr>
            <a:xfrm>
              <a:off x="2650344" y="4697786"/>
              <a:ext cx="524781" cy="524781"/>
              <a:chOff x="6091130" y="1606205"/>
              <a:chExt cx="524781" cy="52478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AFD2C200-D220-501B-3F57-03CD1C9C45D4}"/>
                  </a:ext>
                </a:extLst>
              </p:cNvPr>
              <p:cNvSpPr txBox="1"/>
              <p:nvPr/>
            </p:nvSpPr>
            <p:spPr>
              <a:xfrm>
                <a:off x="6280200" y="1728923"/>
                <a:ext cx="2255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1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E6F87458-87BF-92EF-7DA2-01338E654465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6FB5A648-A30D-8184-BC1B-7C366FDBBFD5}"/>
                </a:ext>
              </a:extLst>
            </p:cNvPr>
            <p:cNvGrpSpPr/>
            <p:nvPr/>
          </p:nvGrpSpPr>
          <p:grpSpPr>
            <a:xfrm>
              <a:off x="3360704" y="4697786"/>
              <a:ext cx="524781" cy="524781"/>
              <a:chOff x="6091130" y="1606205"/>
              <a:chExt cx="524781" cy="52478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0591628F-B4D6-4B56-1D35-D5008DC20FB3}"/>
                  </a:ext>
                </a:extLst>
              </p:cNvPr>
              <p:cNvSpPr txBox="1"/>
              <p:nvPr/>
            </p:nvSpPr>
            <p:spPr>
              <a:xfrm>
                <a:off x="6258539" y="1728923"/>
                <a:ext cx="2271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2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397D784C-5E37-EF6A-112D-93EF6BF43B28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2CEB1F59-DE1C-4DB7-1C77-61B0CA4281CF}"/>
                </a:ext>
              </a:extLst>
            </p:cNvPr>
            <p:cNvGrpSpPr/>
            <p:nvPr/>
          </p:nvGrpSpPr>
          <p:grpSpPr>
            <a:xfrm>
              <a:off x="4216358" y="4697786"/>
              <a:ext cx="524781" cy="524781"/>
              <a:chOff x="6089936" y="1606205"/>
              <a:chExt cx="524781" cy="524781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43189D1-07BF-CE60-06C5-F59750A862A7}"/>
                  </a:ext>
                </a:extLst>
              </p:cNvPr>
              <p:cNvSpPr txBox="1"/>
              <p:nvPr/>
            </p:nvSpPr>
            <p:spPr>
              <a:xfrm>
                <a:off x="6264481" y="1728923"/>
                <a:ext cx="1902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 err="1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 err="1">
                    <a:latin typeface="+mn-ea"/>
                  </a:rPr>
                  <a:t>j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02F67052-C1DF-3BD8-5F2B-40FBE37F41C3}"/>
                  </a:ext>
                </a:extLst>
              </p:cNvPr>
              <p:cNvSpPr/>
              <p:nvPr/>
            </p:nvSpPr>
            <p:spPr>
              <a:xfrm>
                <a:off x="6089936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88A27069-2FCB-92F3-D894-22DC8B094B66}"/>
                </a:ext>
              </a:extLst>
            </p:cNvPr>
            <p:cNvGrpSpPr/>
            <p:nvPr/>
          </p:nvGrpSpPr>
          <p:grpSpPr>
            <a:xfrm>
              <a:off x="4927912" y="4697786"/>
              <a:ext cx="524781" cy="524781"/>
              <a:chOff x="6091130" y="1606205"/>
              <a:chExt cx="524781" cy="524781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A65FED3-8D5F-9846-1FD7-A0B8A5266AC3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3437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j+1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C898AE75-43ED-1376-BE3A-D1C96473990F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77" name="직선 화살표 연결선 176">
              <a:extLst>
                <a:ext uri="{FF2B5EF4-FFF2-40B4-BE49-F238E27FC236}">
                  <a16:creationId xmlns:a16="http://schemas.microsoft.com/office/drawing/2014/main" id="{9704A82E-67B4-B5A8-6EEA-81210C919D4B}"/>
                </a:ext>
              </a:extLst>
            </p:cNvPr>
            <p:cNvCxnSpPr>
              <a:cxnSpLocks/>
              <a:stCxn id="164" idx="4"/>
              <a:endCxn id="176" idx="0"/>
            </p:cNvCxnSpPr>
            <p:nvPr/>
          </p:nvCxnSpPr>
          <p:spPr>
            <a:xfrm>
              <a:off x="4490786" y="3984688"/>
              <a:ext cx="699517" cy="71309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6EA20F09-69EF-49D0-38C2-D7E56C12962D}"/>
                </a:ext>
              </a:extLst>
            </p:cNvPr>
            <p:cNvCxnSpPr>
              <a:cxnSpLocks/>
              <a:stCxn id="164" idx="4"/>
              <a:endCxn id="173" idx="0"/>
            </p:cNvCxnSpPr>
            <p:nvPr/>
          </p:nvCxnSpPr>
          <p:spPr>
            <a:xfrm flipH="1">
              <a:off x="4478749" y="3984688"/>
              <a:ext cx="12037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2F8CCC32-9F27-09E4-E051-341284C8ECA1}"/>
                </a:ext>
              </a:extLst>
            </p:cNvPr>
            <p:cNvCxnSpPr>
              <a:cxnSpLocks/>
              <a:stCxn id="164" idx="4"/>
              <a:endCxn id="170" idx="0"/>
            </p:cNvCxnSpPr>
            <p:nvPr/>
          </p:nvCxnSpPr>
          <p:spPr>
            <a:xfrm flipH="1">
              <a:off x="3623095" y="3984688"/>
              <a:ext cx="867691" cy="713098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931622F8-CAF2-CE3A-20C9-9DF7A0E6C84F}"/>
                </a:ext>
              </a:extLst>
            </p:cNvPr>
            <p:cNvCxnSpPr>
              <a:cxnSpLocks/>
              <a:stCxn id="164" idx="4"/>
              <a:endCxn id="167" idx="0"/>
            </p:cNvCxnSpPr>
            <p:nvPr/>
          </p:nvCxnSpPr>
          <p:spPr>
            <a:xfrm flipH="1">
              <a:off x="2912735" y="3984688"/>
              <a:ext cx="1578051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호 180">
              <a:extLst>
                <a:ext uri="{FF2B5EF4-FFF2-40B4-BE49-F238E27FC236}">
                  <a16:creationId xmlns:a16="http://schemas.microsoft.com/office/drawing/2014/main" id="{76D1F91E-8CE3-3B36-EAD1-D837A08D0674}"/>
                </a:ext>
              </a:extLst>
            </p:cNvPr>
            <p:cNvSpPr/>
            <p:nvPr/>
          </p:nvSpPr>
          <p:spPr>
            <a:xfrm rot="9595149">
              <a:off x="4211631" y="3788304"/>
              <a:ext cx="570181" cy="443072"/>
            </a:xfrm>
            <a:prstGeom prst="arc">
              <a:avLst>
                <a:gd name="adj1" fmla="val 1347826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0768BD3-FB9D-5EA8-9874-9D4FA9EF059F}"/>
                </a:ext>
              </a:extLst>
            </p:cNvPr>
            <p:cNvSpPr txBox="1"/>
            <p:nvPr/>
          </p:nvSpPr>
          <p:spPr>
            <a:xfrm>
              <a:off x="3518345" y="4267727"/>
              <a:ext cx="1423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+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C3C5780-BBA6-E958-B46C-E1916E606B78}"/>
                </a:ext>
              </a:extLst>
            </p:cNvPr>
            <p:cNvSpPr txBox="1"/>
            <p:nvPr/>
          </p:nvSpPr>
          <p:spPr>
            <a:xfrm>
              <a:off x="3997486" y="4814838"/>
              <a:ext cx="14715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…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8F35726-60C9-9C65-B4A4-E21E2B507DD4}"/>
                </a:ext>
              </a:extLst>
            </p:cNvPr>
            <p:cNvSpPr txBox="1"/>
            <p:nvPr/>
          </p:nvSpPr>
          <p:spPr>
            <a:xfrm>
              <a:off x="4450323" y="4274419"/>
              <a:ext cx="798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-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A023CB20-6D13-D1A4-A496-D38A4989BB80}"/>
                </a:ext>
              </a:extLst>
            </p:cNvPr>
            <p:cNvGrpSpPr/>
            <p:nvPr/>
          </p:nvGrpSpPr>
          <p:grpSpPr>
            <a:xfrm>
              <a:off x="5703594" y="4697786"/>
              <a:ext cx="524781" cy="524781"/>
              <a:chOff x="6091130" y="1606205"/>
              <a:chExt cx="524781" cy="524781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C17B4C0-A5C7-E24D-F11E-37D21D07248B}"/>
                  </a:ext>
                </a:extLst>
              </p:cNvPr>
              <p:cNvSpPr txBox="1"/>
              <p:nvPr/>
            </p:nvSpPr>
            <p:spPr>
              <a:xfrm>
                <a:off x="6217177" y="1728923"/>
                <a:ext cx="2736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en-US" altLang="ko-Kore-KR" sz="1600" b="1" spc="-40" dirty="0">
                    <a:latin typeface="+mn-ea"/>
                  </a:rPr>
                  <a:t>O</a:t>
                </a:r>
                <a:r>
                  <a:rPr kumimoji="1" lang="en-US" altLang="ko-Kore-KR" sz="1600" b="1" spc="-40" baseline="-25000" dirty="0">
                    <a:latin typeface="+mn-ea"/>
                  </a:rPr>
                  <a:t>m</a:t>
                </a:r>
                <a:endParaRPr kumimoji="1" lang="ko-Kore-KR" altLang="en-US" sz="1600" b="1" spc="-40" baseline="-25000" dirty="0">
                  <a:latin typeface="+mn-ea"/>
                </a:endParaRPr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D0783056-3B7D-49B4-E01A-510DD00F349C}"/>
                  </a:ext>
                </a:extLst>
              </p:cNvPr>
              <p:cNvSpPr/>
              <p:nvPr/>
            </p:nvSpPr>
            <p:spPr>
              <a:xfrm>
                <a:off x="6091130" y="1606205"/>
                <a:ext cx="524781" cy="524781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7359EA72-482D-3B0A-5900-35F2C475A91A}"/>
                </a:ext>
              </a:extLst>
            </p:cNvPr>
            <p:cNvCxnSpPr>
              <a:cxnSpLocks/>
              <a:stCxn id="164" idx="4"/>
              <a:endCxn id="187" idx="0"/>
            </p:cNvCxnSpPr>
            <p:nvPr/>
          </p:nvCxnSpPr>
          <p:spPr>
            <a:xfrm>
              <a:off x="4490786" y="3984688"/>
              <a:ext cx="1475199" cy="71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77826161-18AE-3B27-5A69-A27FD1C42F8F}"/>
                </a:ext>
              </a:extLst>
            </p:cNvPr>
            <p:cNvSpPr txBox="1"/>
            <p:nvPr/>
          </p:nvSpPr>
          <p:spPr>
            <a:xfrm>
              <a:off x="5332751" y="4274419"/>
              <a:ext cx="798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-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435F5D9-B9FD-11D2-A92C-57DBA56E62DA}"/>
                </a:ext>
              </a:extLst>
            </p:cNvPr>
            <p:cNvSpPr txBox="1"/>
            <p:nvPr/>
          </p:nvSpPr>
          <p:spPr>
            <a:xfrm>
              <a:off x="5517687" y="4814838"/>
              <a:ext cx="14715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spc="-40" dirty="0">
                  <a:latin typeface="+mn-ea"/>
                </a:rPr>
                <a:t>…</a:t>
              </a:r>
              <a:endParaRPr kumimoji="1" lang="ko-Kore-KR" altLang="en-US" sz="1600" spc="-40" baseline="-25000" dirty="0">
                <a:latin typeface="+mn-ea"/>
              </a:endParaRPr>
            </a:p>
          </p:txBody>
        </p: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04C705F2-A810-0CC9-1CF4-6D29B6564E22}"/>
                </a:ext>
              </a:extLst>
            </p:cNvPr>
            <p:cNvCxnSpPr>
              <a:cxnSpLocks/>
            </p:cNvCxnSpPr>
            <p:nvPr/>
          </p:nvCxnSpPr>
          <p:spPr>
            <a:xfrm>
              <a:off x="3275789" y="5470769"/>
              <a:ext cx="347306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947C92-5CD0-A59D-B3E3-333C83786F2F}"/>
                </a:ext>
              </a:extLst>
            </p:cNvPr>
            <p:cNvCxnSpPr>
              <a:cxnSpLocks/>
            </p:cNvCxnSpPr>
            <p:nvPr/>
          </p:nvCxnSpPr>
          <p:spPr>
            <a:xfrm>
              <a:off x="4675941" y="5450468"/>
              <a:ext cx="351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028BE07-FF71-0288-D088-EFBC422FB075}"/>
                </a:ext>
              </a:extLst>
            </p:cNvPr>
            <p:cNvSpPr txBox="1"/>
            <p:nvPr/>
          </p:nvSpPr>
          <p:spPr>
            <a:xfrm>
              <a:off x="3718566" y="5342746"/>
              <a:ext cx="81477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400" spc="-40" dirty="0">
                  <a:latin typeface="+mn-ea"/>
                </a:rPr>
                <a:t>: unrelated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BD8F604-FBBE-149C-11D0-F98E26B08CC8}"/>
                </a:ext>
              </a:extLst>
            </p:cNvPr>
            <p:cNvSpPr txBox="1"/>
            <p:nvPr/>
          </p:nvSpPr>
          <p:spPr>
            <a:xfrm>
              <a:off x="5144873" y="5342746"/>
              <a:ext cx="61664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en-US" sz="1400" spc="-40" dirty="0">
                  <a:latin typeface="+mn-ea"/>
                </a:rPr>
                <a:t>: related</a:t>
              </a:r>
              <a:endParaRPr kumimoji="1" lang="ko-Kore-KR" altLang="en-US" sz="1400" spc="-40" dirty="0">
                <a:latin typeface="+mn-ea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7B3DC80-00DD-7C6E-FB67-669DFF28D01E}"/>
                </a:ext>
              </a:extLst>
            </p:cNvPr>
            <p:cNvSpPr/>
            <p:nvPr/>
          </p:nvSpPr>
          <p:spPr>
            <a:xfrm>
              <a:off x="2613298" y="3000358"/>
              <a:ext cx="3736963" cy="271059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DA79F59-19A4-C1FA-F2D6-A779C4FC498B}"/>
                </a:ext>
              </a:extLst>
            </p:cNvPr>
            <p:cNvSpPr txBox="1"/>
            <p:nvPr/>
          </p:nvSpPr>
          <p:spPr>
            <a:xfrm>
              <a:off x="2760839" y="3097472"/>
              <a:ext cx="271176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latin typeface="+mn-ea"/>
                </a:rPr>
                <a:t>Result of </a:t>
              </a:r>
              <a:r>
                <a:rPr kumimoji="1" lang="en-US" altLang="ko-Kore-KR" sz="1400" b="1" spc="-40" dirty="0" err="1">
                  <a:latin typeface="+mn-ea"/>
                </a:rPr>
                <a:t>FR</a:t>
              </a:r>
              <a:r>
                <a:rPr kumimoji="1" lang="en-US" altLang="ko-Kore-KR" sz="1400" b="1" spc="-40" baseline="-25000" dirty="0" err="1">
                  <a:latin typeface="+mn-ea"/>
                </a:rPr>
                <a:t>i</a:t>
              </a:r>
              <a:r>
                <a:rPr kumimoji="1" lang="en-US" altLang="ko-Kore-KR" sz="1400" b="1" spc="-40" dirty="0">
                  <a:latin typeface="+mn-ea"/>
                </a:rPr>
                <a:t> and Option mapping</a:t>
              </a:r>
              <a:endParaRPr kumimoji="1" lang="ko-Kore-KR" altLang="en-US" sz="1400" b="1" spc="-40" dirty="0">
                <a:latin typeface="+mn-ea"/>
              </a:endParaRP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271D052-18F1-1E92-CA18-FB4F8EB240E4}"/>
              </a:ext>
            </a:extLst>
          </p:cNvPr>
          <p:cNvSpPr txBox="1"/>
          <p:nvPr/>
        </p:nvSpPr>
        <p:spPr>
          <a:xfrm>
            <a:off x="480646" y="693934"/>
            <a:ext cx="5946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기능적 요구사항을 충족할 수 있는 여러 후보 대안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911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93">
            <a:extLst>
              <a:ext uri="{FF2B5EF4-FFF2-40B4-BE49-F238E27FC236}">
                <a16:creationId xmlns:a16="http://schemas.microsoft.com/office/drawing/2014/main" id="{45322421-2BF2-88B0-009B-06AB37E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17" y="-1807984"/>
            <a:ext cx="3846342" cy="1298165"/>
          </a:xfrm>
          <a:prstGeom prst="rect">
            <a:avLst/>
          </a:prstGeom>
        </p:spPr>
      </p:pic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7EC496BA-F742-7FF7-9D86-93D5C3EE87B6}"/>
              </a:ext>
            </a:extLst>
          </p:cNvPr>
          <p:cNvCxnSpPr>
            <a:cxnSpLocks/>
          </p:cNvCxnSpPr>
          <p:nvPr/>
        </p:nvCxnSpPr>
        <p:spPr>
          <a:xfrm flipV="1">
            <a:off x="0" y="498784"/>
            <a:ext cx="9144000" cy="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삼각형 63">
            <a:extLst>
              <a:ext uri="{FF2B5EF4-FFF2-40B4-BE49-F238E27FC236}">
                <a16:creationId xmlns:a16="http://schemas.microsoft.com/office/drawing/2014/main" id="{245A5C9A-4C14-BB7F-9587-44D390EDD2A6}"/>
              </a:ext>
            </a:extLst>
          </p:cNvPr>
          <p:cNvSpPr/>
          <p:nvPr/>
        </p:nvSpPr>
        <p:spPr>
          <a:xfrm rot="10800000">
            <a:off x="2719221" y="2616801"/>
            <a:ext cx="3531178" cy="12437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945E6-04B6-17FB-7A28-89E1222F5966}"/>
              </a:ext>
            </a:extLst>
          </p:cNvPr>
          <p:cNvSpPr txBox="1"/>
          <p:nvPr/>
        </p:nvSpPr>
        <p:spPr>
          <a:xfrm>
            <a:off x="2570218" y="1239675"/>
            <a:ext cx="378565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b="1" spc="-40" dirty="0">
                <a:latin typeface="+mn-ea"/>
              </a:rPr>
              <a:t>(OD)</a:t>
            </a:r>
            <a:r>
              <a:rPr kumimoji="1" lang="en-US" altLang="ko-Kore-KR" spc="-40" dirty="0">
                <a:latin typeface="+mn-ea"/>
              </a:rPr>
              <a:t> </a:t>
            </a:r>
            <a:r>
              <a:rPr kumimoji="1" lang="en-US" altLang="ko-Kore-KR" b="1" i="1" spc="-40" dirty="0">
                <a:latin typeface="+mn-ea"/>
              </a:rPr>
              <a:t>O</a:t>
            </a:r>
            <a:r>
              <a:rPr kumimoji="1" lang="en-US" altLang="ko-Kore-KR" i="1" spc="-40" dirty="0">
                <a:latin typeface="+mn-ea"/>
              </a:rPr>
              <a:t>ption-</a:t>
            </a:r>
            <a:r>
              <a:rPr kumimoji="1" lang="en-US" altLang="ko-Kore-KR" b="1" i="1" spc="-40" dirty="0">
                <a:latin typeface="+mn-ea"/>
              </a:rPr>
              <a:t>D</a:t>
            </a:r>
            <a:r>
              <a:rPr kumimoji="1" lang="en-US" altLang="ko-Kore-KR" i="1" spc="-40" dirty="0">
                <a:latin typeface="+mn-ea"/>
              </a:rPr>
              <a:t>esign parameter relation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6B65B3AD-1407-0930-F01A-88EC9061B868}"/>
              </a:ext>
            </a:extLst>
          </p:cNvPr>
          <p:cNvGrpSpPr/>
          <p:nvPr/>
        </p:nvGrpSpPr>
        <p:grpSpPr>
          <a:xfrm>
            <a:off x="2689921" y="1717282"/>
            <a:ext cx="3803309" cy="738664"/>
            <a:chOff x="2870541" y="1931617"/>
            <a:chExt cx="3803309" cy="73866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2C17A7-6451-CC14-734C-7C0B92801D66}"/>
                </a:ext>
              </a:extLst>
            </p:cNvPr>
            <p:cNvSpPr txBox="1"/>
            <p:nvPr/>
          </p:nvSpPr>
          <p:spPr>
            <a:xfrm>
              <a:off x="2870541" y="2152205"/>
              <a:ext cx="70493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b="1" spc="-40" dirty="0" err="1">
                  <a:latin typeface="+mn-ea"/>
                </a:rPr>
                <a:t>OD</a:t>
              </a:r>
              <a:r>
                <a:rPr kumimoji="1" lang="en-US" altLang="ko-Kore-KR" b="1" spc="-40" baseline="-25000" dirty="0" err="1">
                  <a:latin typeface="+mn-ea"/>
                </a:rPr>
                <a:t>jk</a:t>
              </a:r>
              <a:r>
                <a:rPr kumimoji="1" lang="en-US" altLang="ko-Kore-KR" spc="-40" dirty="0">
                  <a:latin typeface="+mn-ea"/>
                </a:rPr>
                <a:t> = </a:t>
              </a:r>
              <a:endParaRPr kumimoji="1" lang="ko-Kore-KR" altLang="en-US" spc="-40" baseline="-25000" dirty="0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0C9B26-4928-011E-B62E-14007DC52109}"/>
                </a:ext>
              </a:extLst>
            </p:cNvPr>
            <p:cNvSpPr txBox="1"/>
            <p:nvPr/>
          </p:nvSpPr>
          <p:spPr>
            <a:xfrm>
              <a:off x="3898894" y="1931617"/>
              <a:ext cx="2774956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 ( 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&gt;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ko-Kore-KR" sz="1600" b="1" spc="-4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r>
                <a:rPr kumimoji="1" lang="en-US" altLang="ko-Kore-KR" sz="1600" spc="-4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     ( 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=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ko-Kore-KR" sz="1600" b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r>
                <a:rPr kumimoji="1" lang="en-US" altLang="ko-Kore-KR" sz="1600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    ( If </a:t>
              </a:r>
              <a:r>
                <a:rPr kumimoji="1" lang="en-US" altLang="ko-Kore-KR" sz="1600" i="1" spc="-4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Corr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Option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r>
                <a:rPr kumimoji="1" lang="en-US" altLang="ko-Kore-KR" sz="1600" i="1" spc="-4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,</a:t>
              </a:r>
              <a:r>
                <a:rPr kumimoji="1" lang="en-US" altLang="ko-Kore-KR" sz="1600" i="1" spc="-4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DP</a:t>
              </a:r>
              <a:r>
                <a:rPr kumimoji="1" lang="en-US" altLang="ko-Kore-KR" sz="1600" i="1" spc="-40" baseline="-25000" dirty="0" err="1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r>
                <a:rPr lang="en-US" altLang="ko-KR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r>
                <a:rPr lang="ko-KR" altLang="en-US" sz="1600" b="0" i="1" u="none" strike="noStrike" dirty="0">
                  <a:solidFill>
                    <a:srgbClr val="040C28"/>
                  </a:solidFill>
                  <a:effectLst/>
                  <a:latin typeface="Cambria Math" panose="02040503050406030204" pitchFamily="18" charset="0"/>
                  <a:ea typeface="Apple SD Gothic Neo" panose="02000300000000000000" pitchFamily="2" charset="-127"/>
                </a:rPr>
                <a:t> </a:t>
              </a:r>
              <a:r>
                <a:rPr lang="en-US" altLang="ko-KR" sz="1600" i="1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&lt; 0 </a:t>
              </a:r>
              <a:r>
                <a:rPr lang="en-US" altLang="ko-KR" sz="1600" dirty="0">
                  <a:solidFill>
                    <a:srgbClr val="040C28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)</a:t>
              </a:r>
              <a:endParaRPr lang="en-US" altLang="ko-KR" sz="1600" b="0" u="none" strike="noStrike" dirty="0">
                <a:solidFill>
                  <a:srgbClr val="040C28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6" name="왼쪽 중괄호[L] 5">
              <a:extLst>
                <a:ext uri="{FF2B5EF4-FFF2-40B4-BE49-F238E27FC236}">
                  <a16:creationId xmlns:a16="http://schemas.microsoft.com/office/drawing/2014/main" id="{9018EF39-B415-DE72-3AF1-CBE2DB5BF755}"/>
                </a:ext>
              </a:extLst>
            </p:cNvPr>
            <p:cNvSpPr/>
            <p:nvPr/>
          </p:nvSpPr>
          <p:spPr>
            <a:xfrm>
              <a:off x="3612757" y="1992743"/>
              <a:ext cx="156690" cy="61402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494FE9-C78E-AD39-B49F-58FE82ECCEBD}"/>
              </a:ext>
            </a:extLst>
          </p:cNvPr>
          <p:cNvSpPr txBox="1"/>
          <p:nvPr/>
        </p:nvSpPr>
        <p:spPr>
          <a:xfrm>
            <a:off x="6763775" y="3803370"/>
            <a:ext cx="16450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DP sets </a:t>
            </a:r>
            <a:r>
              <a:rPr kumimoji="1" lang="en-US" altLang="ko-Kore-KR" b="1" spc="-40" dirty="0">
                <a:latin typeface="+mn-ea"/>
              </a:rPr>
              <a:t>(AND) </a:t>
            </a:r>
            <a:endParaRPr kumimoji="1" lang="ko-Kore-KR" altLang="en-US" b="1" spc="-4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934EE-E8D3-BBC2-2EA2-409C1634CDE7}"/>
              </a:ext>
            </a:extLst>
          </p:cNvPr>
          <p:cNvSpPr txBox="1"/>
          <p:nvPr/>
        </p:nvSpPr>
        <p:spPr>
          <a:xfrm>
            <a:off x="6763775" y="4343789"/>
            <a:ext cx="19441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pc="-40" dirty="0">
                <a:latin typeface="+mn-ea"/>
              </a:rPr>
              <a:t>- with each direction</a:t>
            </a:r>
            <a:endParaRPr kumimoji="1" lang="ko-Kore-KR" altLang="en-US" spc="-40" dirty="0"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BF14C87-8F72-E04F-255C-8A2D8A9DE353}"/>
              </a:ext>
            </a:extLst>
          </p:cNvPr>
          <p:cNvGrpSpPr/>
          <p:nvPr/>
        </p:nvGrpSpPr>
        <p:grpSpPr>
          <a:xfrm>
            <a:off x="10999774" y="2925211"/>
            <a:ext cx="524781" cy="524781"/>
            <a:chOff x="6091130" y="1606205"/>
            <a:chExt cx="524781" cy="52478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F7AAF0-0386-0C5E-9C3A-C9A4C7486EC4}"/>
                </a:ext>
              </a:extLst>
            </p:cNvPr>
            <p:cNvSpPr txBox="1"/>
            <p:nvPr/>
          </p:nvSpPr>
          <p:spPr>
            <a:xfrm>
              <a:off x="6257253" y="1728923"/>
              <a:ext cx="1902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ore-KR" sz="1600" b="1" spc="-40" dirty="0" err="1">
                  <a:latin typeface="+mn-ea"/>
                </a:rPr>
                <a:t>O</a:t>
              </a:r>
              <a:r>
                <a:rPr kumimoji="1" lang="en-US" altLang="ko-Kore-KR" sz="1600" b="1" spc="-40" baseline="-25000" dirty="0" err="1">
                  <a:latin typeface="+mn-ea"/>
                </a:rPr>
                <a:t>j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99D4A4D-A11B-BB70-97B1-9055F689626F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E260828-D058-1196-2EB8-56AF23B3B2C4}"/>
              </a:ext>
            </a:extLst>
          </p:cNvPr>
          <p:cNvGrpSpPr/>
          <p:nvPr/>
        </p:nvGrpSpPr>
        <p:grpSpPr>
          <a:xfrm>
            <a:off x="9421723" y="4163090"/>
            <a:ext cx="524781" cy="524781"/>
            <a:chOff x="6091130" y="1606205"/>
            <a:chExt cx="524781" cy="52478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1A201B-8452-63BB-82A4-7E5977992930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1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EF4C2C-8037-0D63-EDFF-D8517A9ADCFE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700B8DE-B132-3766-A9C7-79D0BE2321E5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11262165" y="3449992"/>
            <a:ext cx="699517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4882AA-0120-22AB-CFCA-1CDFC0B9B494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10394474" y="3449992"/>
            <a:ext cx="867691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B47AADE-3358-2EC3-D53D-EB2BA5A26BF2}"/>
              </a:ext>
            </a:extLst>
          </p:cNvPr>
          <p:cNvCxnSpPr>
            <a:cxnSpLocks/>
            <a:stCxn id="68" idx="4"/>
          </p:cNvCxnSpPr>
          <p:nvPr/>
        </p:nvCxnSpPr>
        <p:spPr>
          <a:xfrm flipH="1">
            <a:off x="9684114" y="3449992"/>
            <a:ext cx="1578051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28FD20E-EB75-6D8B-CDAC-1834418AD661}"/>
              </a:ext>
            </a:extLst>
          </p:cNvPr>
          <p:cNvSpPr txBox="1"/>
          <p:nvPr/>
        </p:nvSpPr>
        <p:spPr>
          <a:xfrm>
            <a:off x="10289724" y="3733031"/>
            <a:ext cx="14234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+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36A7F7-8C41-1F97-6127-B94759CDCA0B}"/>
              </a:ext>
            </a:extLst>
          </p:cNvPr>
          <p:cNvSpPr txBox="1"/>
          <p:nvPr/>
        </p:nvSpPr>
        <p:spPr>
          <a:xfrm>
            <a:off x="11453604" y="4288569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376C7C-7222-FCD9-BFA0-F94251B5B973}"/>
              </a:ext>
            </a:extLst>
          </p:cNvPr>
          <p:cNvSpPr txBox="1"/>
          <p:nvPr/>
        </p:nvSpPr>
        <p:spPr>
          <a:xfrm>
            <a:off x="12459318" y="4280142"/>
            <a:ext cx="147156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…</a:t>
            </a:r>
            <a:endParaRPr kumimoji="1" lang="ko-Kore-KR" altLang="en-US" sz="1600" spc="-40" baseline="-25000" dirty="0">
              <a:latin typeface="+mn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38B7722-BBA7-436C-6CD6-117E9AB1D960}"/>
              </a:ext>
            </a:extLst>
          </p:cNvPr>
          <p:cNvCxnSpPr>
            <a:cxnSpLocks/>
          </p:cNvCxnSpPr>
          <p:nvPr/>
        </p:nvCxnSpPr>
        <p:spPr>
          <a:xfrm>
            <a:off x="10047168" y="4936073"/>
            <a:ext cx="347306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CDE1FFB-DFAF-A848-ECA8-14D58CFF8607}"/>
              </a:ext>
            </a:extLst>
          </p:cNvPr>
          <p:cNvCxnSpPr>
            <a:cxnSpLocks/>
          </p:cNvCxnSpPr>
          <p:nvPr/>
        </p:nvCxnSpPr>
        <p:spPr>
          <a:xfrm>
            <a:off x="11447320" y="4915772"/>
            <a:ext cx="351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DDBA569-13A2-994A-91C7-EC8CBADD5B14}"/>
              </a:ext>
            </a:extLst>
          </p:cNvPr>
          <p:cNvSpPr txBox="1"/>
          <p:nvPr/>
        </p:nvSpPr>
        <p:spPr>
          <a:xfrm>
            <a:off x="10489945" y="4808050"/>
            <a:ext cx="814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unrelated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646342A-49E6-38FB-B378-6F0B0AD0187F}"/>
              </a:ext>
            </a:extLst>
          </p:cNvPr>
          <p:cNvSpPr txBox="1"/>
          <p:nvPr/>
        </p:nvSpPr>
        <p:spPr>
          <a:xfrm>
            <a:off x="11916252" y="4808050"/>
            <a:ext cx="6166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en-US" sz="1400" spc="-40" dirty="0">
                <a:latin typeface="+mn-ea"/>
              </a:rPr>
              <a:t>: related</a:t>
            </a:r>
            <a:endParaRPr kumimoji="1" lang="ko-Kore-KR" altLang="en-US" sz="1400" spc="-40" dirty="0"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8407240-3C4F-0A30-E657-3D1D0BE28AA6}"/>
              </a:ext>
            </a:extLst>
          </p:cNvPr>
          <p:cNvSpPr/>
          <p:nvPr/>
        </p:nvSpPr>
        <p:spPr>
          <a:xfrm>
            <a:off x="9300269" y="2465662"/>
            <a:ext cx="4140109" cy="271059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D60BEDE-1C56-4049-B6C8-80F95DCF7899}"/>
              </a:ext>
            </a:extLst>
          </p:cNvPr>
          <p:cNvSpPr txBox="1"/>
          <p:nvPr/>
        </p:nvSpPr>
        <p:spPr>
          <a:xfrm>
            <a:off x="9453046" y="2562776"/>
            <a:ext cx="27533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400" b="1" spc="-40" dirty="0">
                <a:latin typeface="+mn-ea"/>
              </a:rPr>
              <a:t>Result of </a:t>
            </a:r>
            <a:r>
              <a:rPr kumimoji="1" lang="en-US" altLang="ko-Kore-KR" sz="1400" b="1" spc="-40" dirty="0" err="1">
                <a:latin typeface="+mn-ea"/>
              </a:rPr>
              <a:t>Option</a:t>
            </a:r>
            <a:r>
              <a:rPr kumimoji="1" lang="en-US" altLang="ko-Kore-KR" sz="1400" b="1" spc="-40" baseline="-25000" dirty="0" err="1">
                <a:latin typeface="+mn-ea"/>
              </a:rPr>
              <a:t>k</a:t>
            </a:r>
            <a:r>
              <a:rPr kumimoji="1" lang="en-US" altLang="ko-Kore-KR" sz="1400" b="1" spc="-40" dirty="0">
                <a:latin typeface="+mn-ea"/>
              </a:rPr>
              <a:t> and DP mapping</a:t>
            </a:r>
            <a:endParaRPr kumimoji="1" lang="ko-Kore-KR" altLang="en-US" sz="1400" b="1" spc="-40" dirty="0">
              <a:latin typeface="+mn-ea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FD0C789-1A82-7AC6-D79E-11A6A873C7D6}"/>
              </a:ext>
            </a:extLst>
          </p:cNvPr>
          <p:cNvGrpSpPr/>
          <p:nvPr/>
        </p:nvGrpSpPr>
        <p:grpSpPr>
          <a:xfrm>
            <a:off x="10104409" y="4163090"/>
            <a:ext cx="524781" cy="524781"/>
            <a:chOff x="6091130" y="1606205"/>
            <a:chExt cx="524781" cy="524781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2FD7E94-5ABC-A5DA-2F58-8DCAA5017C28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2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9D13752-5ACB-5A67-9233-47E817B30A64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D3F89FF-0896-FDD8-94EC-D66EF1077C33}"/>
              </a:ext>
            </a:extLst>
          </p:cNvPr>
          <p:cNvGrpSpPr/>
          <p:nvPr/>
        </p:nvGrpSpPr>
        <p:grpSpPr>
          <a:xfrm>
            <a:off x="10787095" y="4163090"/>
            <a:ext cx="524781" cy="524781"/>
            <a:chOff x="6091130" y="1606205"/>
            <a:chExt cx="524781" cy="5247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907C15F-EAAD-4419-24E7-1283D1B70A21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>
                  <a:latin typeface="+mn-ea"/>
                </a:rPr>
                <a:t>DP</a:t>
              </a:r>
              <a:r>
                <a:rPr kumimoji="1" lang="en-US" altLang="ko-Kore-KR" sz="1600" b="1" spc="-40" baseline="-25000" dirty="0">
                  <a:latin typeface="+mn-ea"/>
                </a:rPr>
                <a:t>3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19E60D53-B746-212C-4B9A-ABDEF2FDD207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1BF2179-ED6C-4263-91BA-E7809200B2AD}"/>
              </a:ext>
            </a:extLst>
          </p:cNvPr>
          <p:cNvGrpSpPr/>
          <p:nvPr/>
        </p:nvGrpSpPr>
        <p:grpSpPr>
          <a:xfrm>
            <a:off x="11769398" y="4163090"/>
            <a:ext cx="524781" cy="524781"/>
            <a:chOff x="6091130" y="1606205"/>
            <a:chExt cx="524781" cy="52478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D9A26C4-2846-2462-9A24-26BE6CC2374A}"/>
                </a:ext>
              </a:extLst>
            </p:cNvPr>
            <p:cNvSpPr txBox="1"/>
            <p:nvPr/>
          </p:nvSpPr>
          <p:spPr>
            <a:xfrm>
              <a:off x="6187554" y="1728923"/>
              <a:ext cx="34060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 err="1">
                  <a:latin typeface="+mn-ea"/>
                </a:rPr>
                <a:t>DP</a:t>
              </a:r>
              <a:r>
                <a:rPr kumimoji="1" lang="en-US" altLang="ko-Kore-KR" sz="1600" b="1" spc="-40" baseline="-25000" dirty="0" err="1">
                  <a:latin typeface="+mn-ea"/>
                </a:rPr>
                <a:t>k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EE12591-2D62-FC41-C232-343456B09B4E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1CEA1B4-E81B-E5C9-F2C4-695B4945E3D5}"/>
              </a:ext>
            </a:extLst>
          </p:cNvPr>
          <p:cNvGrpSpPr/>
          <p:nvPr/>
        </p:nvGrpSpPr>
        <p:grpSpPr>
          <a:xfrm>
            <a:off x="12754940" y="4163090"/>
            <a:ext cx="524781" cy="524781"/>
            <a:chOff x="6091130" y="1606205"/>
            <a:chExt cx="524781" cy="52478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3AF08C4-2647-EA0B-2E7A-723F1B6D79EC}"/>
                </a:ext>
              </a:extLst>
            </p:cNvPr>
            <p:cNvSpPr txBox="1"/>
            <p:nvPr/>
          </p:nvSpPr>
          <p:spPr>
            <a:xfrm>
              <a:off x="6187554" y="1728923"/>
              <a:ext cx="303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en-US" altLang="ko-KR" sz="1600" b="1" spc="-40" dirty="0" err="1">
                  <a:latin typeface="+mn-ea"/>
                </a:rPr>
                <a:t>DP</a:t>
              </a:r>
              <a:r>
                <a:rPr kumimoji="1" lang="en-US" altLang="ko-Kore-KR" sz="1600" b="1" spc="-40" baseline="-25000" dirty="0" err="1">
                  <a:latin typeface="+mn-ea"/>
                </a:rPr>
                <a:t>l</a:t>
              </a:r>
              <a:endParaRPr kumimoji="1" lang="ko-Kore-KR" altLang="en-US" sz="1600" b="1" spc="-40" baseline="-25000" dirty="0">
                <a:latin typeface="+mn-ea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4BC2C7-EB46-6C8C-8AB3-39F702929F42}"/>
                </a:ext>
              </a:extLst>
            </p:cNvPr>
            <p:cNvSpPr/>
            <p:nvPr/>
          </p:nvSpPr>
          <p:spPr>
            <a:xfrm>
              <a:off x="6091130" y="1606205"/>
              <a:ext cx="524781" cy="524781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C88D13B8-DD94-5841-9630-6927DB053EB1}"/>
              </a:ext>
            </a:extLst>
          </p:cNvPr>
          <p:cNvCxnSpPr>
            <a:cxnSpLocks/>
            <a:stCxn id="68" idx="4"/>
            <a:endCxn id="130" idx="0"/>
          </p:cNvCxnSpPr>
          <p:nvPr/>
        </p:nvCxnSpPr>
        <p:spPr>
          <a:xfrm flipH="1">
            <a:off x="11049486" y="3449992"/>
            <a:ext cx="212679" cy="71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A93576A-37E9-A145-8FC7-D8D5A8DD6226}"/>
              </a:ext>
            </a:extLst>
          </p:cNvPr>
          <p:cNvCxnSpPr>
            <a:cxnSpLocks/>
            <a:stCxn id="68" idx="4"/>
            <a:endCxn id="137" idx="0"/>
          </p:cNvCxnSpPr>
          <p:nvPr/>
        </p:nvCxnSpPr>
        <p:spPr>
          <a:xfrm>
            <a:off x="11262165" y="3449992"/>
            <a:ext cx="1755166" cy="7130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0D9D3FE-3CF1-B7A3-71FA-4AE8E3A30A2D}"/>
              </a:ext>
            </a:extLst>
          </p:cNvPr>
          <p:cNvSpPr txBox="1"/>
          <p:nvPr/>
        </p:nvSpPr>
        <p:spPr>
          <a:xfrm>
            <a:off x="11103236" y="3739723"/>
            <a:ext cx="79830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ko-Kore-KR" sz="1600" spc="-40" dirty="0">
                <a:latin typeface="+mn-ea"/>
              </a:rPr>
              <a:t>-</a:t>
            </a:r>
            <a:endParaRPr kumimoji="1" lang="ko-Kore-KR" altLang="en-US" sz="1600" spc="-40" baseline="-25000" dirty="0">
              <a:latin typeface="+mn-ea"/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25EAB733-574E-2B00-D8AF-965D094C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360" y="3047929"/>
            <a:ext cx="4152900" cy="273050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E3A7097-FF6D-FAAF-D328-A85551C5E272}"/>
              </a:ext>
            </a:extLst>
          </p:cNvPr>
          <p:cNvSpPr txBox="1"/>
          <p:nvPr/>
        </p:nvSpPr>
        <p:spPr>
          <a:xfrm>
            <a:off x="236770" y="79195"/>
            <a:ext cx="65575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ore-KR" sz="2000" spc="-40" dirty="0">
                <a:latin typeface="+mn-ea"/>
              </a:rPr>
              <a:t>Given information </a:t>
            </a:r>
            <a:r>
              <a:rPr kumimoji="1" lang="en-US" altLang="ko-KR" sz="2000" spc="-40" dirty="0">
                <a:latin typeface="+mn-ea"/>
              </a:rPr>
              <a:t>(2) </a:t>
            </a:r>
            <a:r>
              <a:rPr kumimoji="1" lang="en-US" altLang="ko-KR" sz="2000" dirty="0"/>
              <a:t>Option – Design Parameter relationship</a:t>
            </a:r>
            <a:endParaRPr kumimoji="1" lang="ko-Kore-KR" altLang="en-US" sz="20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1E14B1-CAEE-D97A-0ADE-7FC1DF6DB5FC}"/>
              </a:ext>
            </a:extLst>
          </p:cNvPr>
          <p:cNvSpPr txBox="1"/>
          <p:nvPr/>
        </p:nvSpPr>
        <p:spPr>
          <a:xfrm>
            <a:off x="480646" y="781993"/>
            <a:ext cx="59462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kumimoji="1" lang="ko-KR" altLang="en-US" sz="1600" spc="-40" dirty="0">
                <a:latin typeface="+mn-ea"/>
                <a:sym typeface="Wingdings" pitchFamily="2" charset="2"/>
              </a:rPr>
              <a:t>대안을 충족할 수 있는 설계변수들의 집합  </a:t>
            </a:r>
            <a:endParaRPr kumimoji="1" lang="en-US" altLang="ko-KR" sz="1600" spc="-40" dirty="0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819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19733</TotalTime>
  <Words>6277</Words>
  <Application>Microsoft Macintosh PowerPoint</Application>
  <PresentationFormat>화면 슬라이드 쇼(4:3)</PresentationFormat>
  <Paragraphs>2391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AdvPTimesB</vt:lpstr>
      <vt:lpstr>Apple SD Gothic Neo</vt:lpstr>
      <vt:lpstr>맑은 고딕</vt:lpstr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유재상 (전기전자컴퓨터공학부)</dc:creator>
  <cp:lastModifiedBy>(학생) 유재상 (전기전자컴퓨터공학부)</cp:lastModifiedBy>
  <cp:revision>48</cp:revision>
  <cp:lastPrinted>2023-05-01T03:13:23Z</cp:lastPrinted>
  <dcterms:created xsi:type="dcterms:W3CDTF">2023-04-21T02:58:58Z</dcterms:created>
  <dcterms:modified xsi:type="dcterms:W3CDTF">2023-05-08T07:20:00Z</dcterms:modified>
</cp:coreProperties>
</file>