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85506" autoAdjust="0"/>
  </p:normalViewPr>
  <p:slideViewPr>
    <p:cSldViewPr snapToGrid="0" snapToObjects="1">
      <p:cViewPr>
        <p:scale>
          <a:sx n="124" d="100"/>
          <a:sy n="124" d="100"/>
        </p:scale>
        <p:origin x="226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BF696-69CA-9E44-AA0C-BA611AD300CD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773A6-9CA4-C44F-BD50-062043CC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8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product platform optimization problem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en-US" altLang="ko-KR" dirty="0"/>
              <a:t>1) system-level optimization problem</a:t>
            </a:r>
          </a:p>
          <a:p>
            <a:r>
              <a:rPr lang="en-US" altLang="ko-KR" dirty="0"/>
              <a:t>2) several independent subsystem-level optimization problem</a:t>
            </a:r>
          </a:p>
          <a:p>
            <a:r>
              <a:rPr lang="ko-KR" altLang="en-US" dirty="0" err="1"/>
              <a:t>으로</a:t>
            </a:r>
            <a:r>
              <a:rPr lang="ko-KR" altLang="en-US" dirty="0"/>
              <a:t> 나눠서</a:t>
            </a:r>
            <a:r>
              <a:rPr lang="en-US" altLang="ko-KR" dirty="0"/>
              <a:t>,</a:t>
            </a:r>
            <a:r>
              <a:rPr lang="ko-KR" altLang="en-US" dirty="0"/>
              <a:t> 풀고자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b="1" dirty="0"/>
              <a:t>(coordinating variables)</a:t>
            </a:r>
            <a:r>
              <a:rPr lang="ko-KR" altLang="en-US" b="1" dirty="0"/>
              <a:t>을 도입해서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990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문제 자체는 신선한 것은 아니고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기존에 계속 연구되었던 문제이지만</a:t>
            </a:r>
            <a:r>
              <a:rPr kumimoji="1" lang="en-US" altLang="ko-KR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방법론 자체가 신선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95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실제로 존재하진 않으나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의 대표가 되는 </a:t>
            </a:r>
            <a:r>
              <a:rPr kumimoji="1" lang="en-US" altLang="ko-KR" dirty="0"/>
              <a:t>parameter </a:t>
            </a:r>
            <a:r>
              <a:rPr kumimoji="1" lang="ko-KR" altLang="en-US" dirty="0"/>
              <a:t>값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값 자체가 실제로 각 제품들의 </a:t>
            </a:r>
            <a:r>
              <a:rPr kumimoji="1" lang="en-US" altLang="ko-KR" dirty="0"/>
              <a:t>component </a:t>
            </a:r>
            <a:r>
              <a:rPr kumimoji="1" lang="ko-KR" altLang="en-US" dirty="0"/>
              <a:t>값이 되는 것은 아니다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Ex) mean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서로 다른 두 제품들 간의 동일한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parameter (spec)</a:t>
            </a:r>
            <a:r>
              <a:rPr kumimoji="1" lang="ko-KR" altLang="en-US" dirty="0"/>
              <a:t>의 차이를 합산 한 것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당연히 차이가 낮으면 낮을수록 값이 줄어들기 때문에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최대한 </a:t>
            </a:r>
            <a:r>
              <a:rPr kumimoji="1" lang="en-US" altLang="ko-KR" dirty="0"/>
              <a:t>platform </a:t>
            </a:r>
            <a:r>
              <a:rPr kumimoji="1" lang="ko-KR" altLang="en-US" dirty="0"/>
              <a:t>화 하려고 함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_______________</a:t>
            </a:r>
            <a:br>
              <a:rPr kumimoji="1" lang="en-US" altLang="ko-KR" dirty="0"/>
            </a:b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도입함에 따른 효과는 크게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 입니다</a:t>
            </a:r>
            <a:r>
              <a:rPr kumimoji="1" lang="en-US" altLang="ko-KR" dirty="0"/>
              <a:t>. 1)</a:t>
            </a:r>
            <a:r>
              <a:rPr kumimoji="1" lang="ko-KR" altLang="en-US" dirty="0"/>
              <a:t> 복잡한 </a:t>
            </a:r>
            <a:r>
              <a:rPr kumimoji="1" lang="en-US" altLang="ko-KR" dirty="0"/>
              <a:t>constraint</a:t>
            </a:r>
            <a:r>
              <a:rPr kumimoji="1" lang="ko-KR" altLang="en-US" dirty="0"/>
              <a:t>가 많은 요소들을 </a:t>
            </a:r>
            <a:r>
              <a:rPr kumimoji="1" lang="en-US" altLang="ko-KR" dirty="0"/>
              <a:t>two-stage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간편화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2) </a:t>
            </a:r>
            <a:r>
              <a:rPr kumimoji="1" lang="ko-KR" altLang="en-US" dirty="0"/>
              <a:t>각 </a:t>
            </a:r>
            <a:r>
              <a:rPr kumimoji="1" lang="ko-KR" altLang="en-US" dirty="0" err="1"/>
              <a:t>제품들간의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interelation</a:t>
            </a:r>
            <a:r>
              <a:rPr kumimoji="1" lang="ko-KR" altLang="en-US" dirty="0"/>
              <a:t>을 끊어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indepedenet</a:t>
            </a:r>
            <a:r>
              <a:rPr kumimoji="1" lang="ko-KR" altLang="en-US" dirty="0"/>
              <a:t>하게 </a:t>
            </a:r>
            <a:r>
              <a:rPr kumimoji="1" lang="ko-KR" altLang="en-US" dirty="0" err="1"/>
              <a:t>만듬</a:t>
            </a:r>
            <a:r>
              <a:rPr kumimoji="1" lang="ko-KR" altLang="en-US" dirty="0"/>
              <a:t> </a:t>
            </a:r>
            <a:r>
              <a:rPr kumimoji="1" lang="en-US" altLang="ko-KR" dirty="0"/>
              <a:t>(PFPF)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à"/>
              <a:tabLst/>
              <a:defRPr/>
            </a:pPr>
            <a:r>
              <a:rPr kumimoji="1" lang="ko-KR" altLang="en-US" dirty="0">
                <a:sym typeface="Wingdings" pitchFamily="2" charset="2"/>
              </a:rPr>
              <a:t>바둑처럼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위에서 </a:t>
            </a:r>
            <a:r>
              <a:rPr kumimoji="1" lang="en-US" altLang="ko-KR" dirty="0">
                <a:sym typeface="Wingdings" pitchFamily="2" charset="2"/>
              </a:rPr>
              <a:t>x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변경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그 변경을 바탕으로 각 제품들의 </a:t>
            </a:r>
            <a:r>
              <a:rPr kumimoji="1" lang="en-US" altLang="ko-KR" dirty="0">
                <a:sym typeface="Wingdings" pitchFamily="2" charset="2"/>
              </a:rPr>
              <a:t>parameter </a:t>
            </a:r>
            <a:r>
              <a:rPr kumimoji="1" lang="ko-KR" altLang="en-US" dirty="0">
                <a:sym typeface="Wingdings" pitchFamily="2" charset="2"/>
              </a:rPr>
              <a:t>변경 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796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서로가 바둑처럼 하나를 </a:t>
            </a:r>
            <a:r>
              <a:rPr kumimoji="1" lang="ko-KR" altLang="en-US" dirty="0" err="1"/>
              <a:t>고정해놓고</a:t>
            </a:r>
            <a:r>
              <a:rPr kumimoji="1" lang="ko-KR" altLang="en-US" dirty="0"/>
              <a:t> 최적화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각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의 대표가 되는 값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값 자체가 실제로 각 제품들의 </a:t>
            </a:r>
            <a:r>
              <a:rPr kumimoji="1" lang="en-US" altLang="ko-KR" dirty="0"/>
              <a:t>component </a:t>
            </a:r>
            <a:r>
              <a:rPr kumimoji="1" lang="ko-KR" altLang="en-US" dirty="0"/>
              <a:t>값이 되는 것은 아니다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이 값을 도입함으로써</a:t>
            </a:r>
            <a:r>
              <a:rPr kumimoji="1" lang="en-US" altLang="ko-KR" dirty="0">
                <a:sym typeface="Wingdings" pitchFamily="2" charset="2"/>
              </a:rPr>
              <a:t>, PFPF 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계산할때</a:t>
            </a:r>
            <a:r>
              <a:rPr kumimoji="1" lang="en-US" altLang="ko-KR" dirty="0">
                <a:sym typeface="Wingdings" pitchFamily="2" charset="2"/>
              </a:rPr>
              <a:t>, independent</a:t>
            </a:r>
            <a:r>
              <a:rPr kumimoji="1" lang="ko-KR" altLang="en-US" dirty="0">
                <a:sym typeface="Wingdings" pitchFamily="2" charset="2"/>
              </a:rPr>
              <a:t>하게 함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044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각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들의 대표가 되는 값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값 자체가 실제로 각 제품들의 </a:t>
            </a:r>
            <a:r>
              <a:rPr kumimoji="1" lang="en-US" altLang="ko-KR" dirty="0"/>
              <a:t>component </a:t>
            </a:r>
            <a:r>
              <a:rPr kumimoji="1" lang="ko-KR" altLang="en-US" dirty="0"/>
              <a:t>값이 되는 것은 아니다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이 값을 도입함으로써</a:t>
            </a:r>
            <a:r>
              <a:rPr kumimoji="1" lang="en-US" altLang="ko-KR" dirty="0">
                <a:sym typeface="Wingdings" pitchFamily="2" charset="2"/>
              </a:rPr>
              <a:t>, PFPF 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계산할때</a:t>
            </a:r>
            <a:r>
              <a:rPr kumimoji="1" lang="en-US" altLang="ko-KR" dirty="0">
                <a:sym typeface="Wingdings" pitchFamily="2" charset="2"/>
              </a:rPr>
              <a:t>, independent</a:t>
            </a:r>
            <a:r>
              <a:rPr kumimoji="1" lang="ko-KR" altLang="en-US" dirty="0">
                <a:sym typeface="Wingdings" pitchFamily="2" charset="2"/>
              </a:rPr>
              <a:t>하게 함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676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/>
              <a:t>제품</a:t>
            </a:r>
            <a:r>
              <a:rPr kumimoji="1" lang="en-US" altLang="ko-KR" sz="1200" dirty="0"/>
              <a:t> spec</a:t>
            </a:r>
            <a:r>
              <a:rPr kumimoji="1" lang="ko-KR" altLang="en-US" sz="1200" dirty="0"/>
              <a:t>과 관련된 </a:t>
            </a:r>
            <a:r>
              <a:rPr kumimoji="1" lang="ko-KR" altLang="en-US" sz="1200" dirty="0" err="1"/>
              <a:t>내부에서라기보다는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좀 더 이해하기 쉽게 예시를 드리자면</a:t>
            </a:r>
            <a:r>
              <a:rPr kumimoji="1" lang="en-US" altLang="ko-KR" sz="1200" dirty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773A6-9CA4-C44F-BD50-062043CCABF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265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DBB11-3427-2849-AB58-941E7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8DEA1-7D81-F544-BCBF-18C309BB8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77932-E662-7B49-8F14-5D0CC29D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22CA7-B46A-0846-B050-0F16687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3A754-B039-4149-B364-5472A9D2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6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DAA69-067E-0940-9F00-587B3734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C33FA-D2CB-D94C-9FFF-2F01EE2AB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3642A-E7E8-8246-8181-EE6B8C73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53A66-7955-CE4A-908C-4DF3B00D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5887-C51E-8B44-A071-576DB186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69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0523F4-EB01-5345-88E1-EAC20C542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DBCD5-B916-F64C-9CBA-C08F4BB5C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C0A22-3804-4F49-9EFF-49BF274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2F40-1649-D34C-A333-EE07C92E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8C991-4019-8944-8486-2C6BDCCC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484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E91B2-126E-DB48-A4D5-61190979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57502-2CA5-814B-8EB7-A149F0DA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41228-59DF-0A4B-8ED4-8AC6E246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3B1B-4491-8843-A22D-B1760540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3CB35-AFDB-E545-8C22-6353EB58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27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0DCCF-B360-A542-B05A-4B79CFC0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CD46D-90D1-3345-9692-5D9CD9A9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23DF2-575B-F74A-B8EC-0BDA91FD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93097-1CCC-D747-A10A-8D052B54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FFF46-B722-174F-A0D9-C28621D8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21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5749B-7300-7046-866A-CAF53480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A33C3-A2F8-AE44-8720-66B4968CA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4721B-326D-AE4E-BAB6-60951B3B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57C05-74D7-1E4A-B0AD-9CE453B5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586A7-44DC-9D49-BA48-E9E58923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39841-3475-5845-8C77-C068ABEE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0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64DCE-F193-A64B-9291-D7FA9A86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08BF3-468F-A541-B0FA-6BAF66F1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5CBEC-778F-3649-B401-1C70C4D4E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48B8E-4090-DB40-81C1-BD944EDB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8D8B3-EEB4-D045-8212-3ADFBF19E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3E77B-45A5-9D4D-A38A-F39F1502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7A59D-D3E6-FD4D-AB78-79A29ED3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4ECD04-10E6-E84A-8054-EE872AB4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318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67AA6-7962-A642-9D73-C1E582D7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E21446-9207-0F4B-A31B-A5469E78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91733-83E3-8042-A12F-8537A4FF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92103C-A28F-6845-BBA9-AAD12E25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71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1FB9A-1394-C04A-B321-9BB291AF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760B9A-8F3F-174B-9C08-7CE155C0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A575C-A5DE-7246-9A03-6327BF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10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0DFE-5E04-E444-B23B-2ED7BDFE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34181-CBDC-694E-A320-32D62328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074E6-FF80-7145-8D78-9C3315507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A90F9-0330-5A43-9BDE-965A535F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0D1A-1AB2-CA49-BEF3-B3423380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B990D-5AD7-184D-8978-1378FA0E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92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B135-6EA2-384F-AF5F-CABC1FFF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9EFB6A-2FE5-C349-82E7-9EA4C410E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7D075-1989-9941-A1F4-F473C15DA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05D13-92AD-C942-9FC1-796B634B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9770F-AF22-EA4B-968A-93ED16D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766B6-F0FC-804A-A55C-C87B41F4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44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7323D1-BA22-D24B-9D83-53074518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81DFE-1BDD-014F-B33A-1FA2777F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A03B5-2045-F246-B923-B9C9A6DA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0C7C-D85B-7C45-9DE0-7601AACB77F4}" type="datetimeFigureOut">
              <a:rPr kumimoji="1" lang="ko-Kore-KR" altLang="en-US" smtClean="0"/>
              <a:t>2022. 8. 23.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5C5F0-E17B-C74C-ABB3-5D40D0D54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36056-BB7C-3B49-84F6-90BD7464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848B-4FF4-834C-886D-AFB85552F88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5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9306EA6-279A-4F4A-8D86-62E4998D4890}"/>
              </a:ext>
            </a:extLst>
          </p:cNvPr>
          <p:cNvCxnSpPr/>
          <p:nvPr/>
        </p:nvCxnSpPr>
        <p:spPr>
          <a:xfrm>
            <a:off x="0" y="4165320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9DDF8B-78B0-B54A-813D-A50E5592DAD6}"/>
              </a:ext>
            </a:extLst>
          </p:cNvPr>
          <p:cNvSpPr txBox="1"/>
          <p:nvPr/>
        </p:nvSpPr>
        <p:spPr>
          <a:xfrm>
            <a:off x="-9707" y="1820826"/>
            <a:ext cx="12192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 system sensitivity analysis-based parallel method </a:t>
            </a:r>
          </a:p>
          <a:p>
            <a:pPr algn="ctr"/>
            <a:r>
              <a:rPr kumimoji="1" lang="en-US" altLang="ko-Kore-KR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optimization of product platform</a:t>
            </a:r>
            <a:endParaRPr kumimoji="1" lang="ko-Kore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8C8D7-0EFA-0941-9D28-D648E7BE1A46}"/>
              </a:ext>
            </a:extLst>
          </p:cNvPr>
          <p:cNvSpPr txBox="1"/>
          <p:nvPr/>
        </p:nvSpPr>
        <p:spPr>
          <a:xfrm>
            <a:off x="914645" y="4277392"/>
            <a:ext cx="11277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</a:t>
            </a: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en-US" altLang="ko-Kore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kumimoji="1" lang="en-US" altLang="ko-Kore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E27AC-1CE1-DF49-AF33-87FE2145ED1B}"/>
              </a:ext>
            </a:extLst>
          </p:cNvPr>
          <p:cNvSpPr txBox="1"/>
          <p:nvPr/>
        </p:nvSpPr>
        <p:spPr>
          <a:xfrm>
            <a:off x="6095998" y="4897075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>
                <a:solidFill>
                  <a:srgbClr val="FF0000"/>
                </a:solidFill>
              </a:rPr>
              <a:t>Engineering Optimization (2022)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7CCC6BF-3AE6-6C40-8A3A-0F43074D279F}"/>
              </a:ext>
            </a:extLst>
          </p:cNvPr>
          <p:cNvSpPr txBox="1">
            <a:spLocks/>
          </p:cNvSpPr>
          <p:nvPr/>
        </p:nvSpPr>
        <p:spPr>
          <a:xfrm>
            <a:off x="1930398" y="5539880"/>
            <a:ext cx="10210800" cy="185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Chao Xu, Wei-Xing Yao, Tao Wu</a:t>
            </a:r>
            <a:endParaRPr kumimoji="1" lang="en-US" altLang="ko-Kore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r">
              <a:buNone/>
            </a:pPr>
            <a:endParaRPr kumimoji="1" lang="en-US" altLang="ko-Kore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>
              <a:buFontTx/>
              <a:buChar char="-"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Nanjing University of Aeronautics &amp; Astronautics</a:t>
            </a:r>
          </a:p>
          <a:p>
            <a:pPr lvl="1" algn="r">
              <a:buFontTx/>
              <a:buChar char="-"/>
            </a:pPr>
            <a:r>
              <a:rPr kumimoji="1" lang="en-US" altLang="ko-Kore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Nanjing University of Mechanics and Control of Mechanical Structures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33B6-0520-C8F0-ACDC-56EBB2F99D97}"/>
              </a:ext>
            </a:extLst>
          </p:cNvPr>
          <p:cNvSpPr txBox="1"/>
          <p:nvPr/>
        </p:nvSpPr>
        <p:spPr>
          <a:xfrm>
            <a:off x="128016" y="3680307"/>
            <a:ext cx="11484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r>
              <a:rPr lang="en" altLang="ko-Kore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ore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sensitivity, </a:t>
            </a:r>
            <a:r>
              <a:rPr lang="en" altLang="ko-Kore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decompose, system-level &amp; several independent subsystem-level , </a:t>
            </a:r>
            <a:r>
              <a:rPr lang="en" altLang="ko-Kore-K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variables</a:t>
            </a:r>
            <a:endParaRPr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backgrounds of solving product platform design   (End – End optimization problem)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L 도형 108">
            <a:extLst>
              <a:ext uri="{FF2B5EF4-FFF2-40B4-BE49-F238E27FC236}">
                <a16:creationId xmlns:a16="http://schemas.microsoft.com/office/drawing/2014/main" id="{8AA7E4BC-BC0B-55CD-708E-559B71C6822F}"/>
              </a:ext>
            </a:extLst>
          </p:cNvPr>
          <p:cNvSpPr/>
          <p:nvPr/>
        </p:nvSpPr>
        <p:spPr>
          <a:xfrm rot="18539275">
            <a:off x="8787891" y="3161653"/>
            <a:ext cx="300975" cy="249745"/>
          </a:xfrm>
          <a:prstGeom prst="corner">
            <a:avLst>
              <a:gd name="adj1" fmla="val 19389"/>
              <a:gd name="adj2" fmla="val 269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55656C-5C2C-2AD4-593D-EFDE9661EF9C}"/>
              </a:ext>
            </a:extLst>
          </p:cNvPr>
          <p:cNvSpPr txBox="1"/>
          <p:nvPr/>
        </p:nvSpPr>
        <p:spPr>
          <a:xfrm>
            <a:off x="8938379" y="1292233"/>
            <a:ext cx="28629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One-Stage Optimization</a:t>
            </a:r>
            <a:endParaRPr kumimoji="1" lang="ko-Kore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4293D-DDE1-22BD-B789-2D50AFDD019C}"/>
              </a:ext>
            </a:extLst>
          </p:cNvPr>
          <p:cNvSpPr txBox="1"/>
          <p:nvPr/>
        </p:nvSpPr>
        <p:spPr>
          <a:xfrm>
            <a:off x="8938379" y="3429000"/>
            <a:ext cx="28629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Two-Stage Optimization</a:t>
            </a:r>
            <a:endParaRPr kumimoji="1" lang="ko-Kore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621A503-4A97-2F27-C9C1-D8D5E4B96193}"/>
              </a:ext>
            </a:extLst>
          </p:cNvPr>
          <p:cNvSpPr/>
          <p:nvPr/>
        </p:nvSpPr>
        <p:spPr>
          <a:xfrm>
            <a:off x="1089885" y="1456569"/>
            <a:ext cx="1327217" cy="13272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Class 1</a:t>
            </a:r>
            <a:endParaRPr kumimoji="1" lang="ko-Kore-KR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81E5F71-33E2-3A56-A21B-1D0B3A8DDE89}"/>
              </a:ext>
            </a:extLst>
          </p:cNvPr>
          <p:cNvSpPr/>
          <p:nvPr/>
        </p:nvSpPr>
        <p:spPr>
          <a:xfrm>
            <a:off x="4463778" y="1453612"/>
            <a:ext cx="1327217" cy="13272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Class 2</a:t>
            </a:r>
            <a:endParaRPr kumimoji="1" lang="ko-Kore-KR" alt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303126-E719-5349-E094-1E1C512C0052}"/>
              </a:ext>
            </a:extLst>
          </p:cNvPr>
          <p:cNvSpPr txBox="1"/>
          <p:nvPr/>
        </p:nvSpPr>
        <p:spPr>
          <a:xfrm>
            <a:off x="142428" y="3055924"/>
            <a:ext cx="3222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z="1600" dirty="0"/>
              <a:t>Platform components are given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b="1" dirty="0"/>
              <a:t>Choose parameters</a:t>
            </a:r>
            <a:endParaRPr kumimoji="1" lang="ko-Kore-KR" alt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2D5102-1538-45F4-1E38-332E2F0BBCCF}"/>
              </a:ext>
            </a:extLst>
          </p:cNvPr>
          <p:cNvSpPr txBox="1"/>
          <p:nvPr/>
        </p:nvSpPr>
        <p:spPr>
          <a:xfrm>
            <a:off x="3647628" y="3055924"/>
            <a:ext cx="3222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z="1600" b="1" dirty="0"/>
              <a:t> 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Choose platform components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b="1" dirty="0"/>
              <a:t> Choose parameters</a:t>
            </a:r>
            <a:endParaRPr kumimoji="1" lang="ko-Kore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D445D9-3D29-450E-A92D-64579B30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8" y="4214423"/>
            <a:ext cx="2627742" cy="14107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194045-A9CE-BDEA-B86D-CB22D1701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3" y="4206350"/>
            <a:ext cx="4204607" cy="13711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BAAC4FE-6101-F6F3-D7FE-AFFE1B23BB36}"/>
              </a:ext>
            </a:extLst>
          </p:cNvPr>
          <p:cNvSpPr txBox="1"/>
          <p:nvPr/>
        </p:nvSpPr>
        <p:spPr>
          <a:xfrm>
            <a:off x="273112" y="5804973"/>
            <a:ext cx="2726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Formulation of C</a:t>
            </a:r>
            <a:r>
              <a:rPr kumimoji="1" lang="en-US" altLang="ko-Kore-KR" sz="1400" b="1" baseline="-25000" dirty="0"/>
              <a:t>1</a:t>
            </a:r>
            <a:endParaRPr kumimoji="1" lang="ko-Kore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DF4D5A-D9F5-B7F5-81B2-95DEB69C4D43}"/>
              </a:ext>
            </a:extLst>
          </p:cNvPr>
          <p:cNvSpPr txBox="1"/>
          <p:nvPr/>
        </p:nvSpPr>
        <p:spPr>
          <a:xfrm>
            <a:off x="3832100" y="5804973"/>
            <a:ext cx="2726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Formulation of C</a:t>
            </a:r>
            <a:r>
              <a:rPr kumimoji="1" lang="en-US" altLang="ko-Kore-KR" sz="1400" b="1" baseline="-25000" dirty="0"/>
              <a:t>2</a:t>
            </a:r>
            <a:endParaRPr kumimoji="1" lang="ko-Kore-KR" altLang="en-US" sz="1600" b="1" dirty="0"/>
          </a:p>
        </p:txBody>
      </p:sp>
      <p:sp>
        <p:nvSpPr>
          <p:cNvPr id="7" name="왼쪽 대괄호[L] 6">
            <a:extLst>
              <a:ext uri="{FF2B5EF4-FFF2-40B4-BE49-F238E27FC236}">
                <a16:creationId xmlns:a16="http://schemas.microsoft.com/office/drawing/2014/main" id="{EFC7030F-94AF-D5B9-74AB-24094587E6C4}"/>
              </a:ext>
            </a:extLst>
          </p:cNvPr>
          <p:cNvSpPr/>
          <p:nvPr/>
        </p:nvSpPr>
        <p:spPr>
          <a:xfrm>
            <a:off x="8503612" y="1461510"/>
            <a:ext cx="318252" cy="2074506"/>
          </a:xfrm>
          <a:prstGeom prst="leftBracket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8E5ADD-CE4B-D041-9A57-28BC51738AAD}"/>
              </a:ext>
            </a:extLst>
          </p:cNvPr>
          <p:cNvSpPr txBox="1"/>
          <p:nvPr/>
        </p:nvSpPr>
        <p:spPr>
          <a:xfrm>
            <a:off x="8620301" y="1992877"/>
            <a:ext cx="3540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b="1" dirty="0">
                <a:solidFill>
                  <a:srgbClr val="0070C0"/>
                </a:solidFill>
              </a:rPr>
              <a:t>Global optimum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Complex </a:t>
            </a:r>
            <a:r>
              <a:rPr kumimoji="1" lang="en-US" altLang="ko-KR" sz="1600" b="1" dirty="0">
                <a:solidFill>
                  <a:srgbClr val="FF0000"/>
                </a:solidFill>
                <a:sym typeface="Wingdings" pitchFamily="2" charset="2"/>
              </a:rPr>
              <a:t> small-scale problem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endParaRPr kumimoji="1" lang="ko-Kore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EADB18-4B5F-1B26-0E1D-716A75169959}"/>
              </a:ext>
            </a:extLst>
          </p:cNvPr>
          <p:cNvSpPr txBox="1"/>
          <p:nvPr/>
        </p:nvSpPr>
        <p:spPr>
          <a:xfrm>
            <a:off x="8620301" y="4050277"/>
            <a:ext cx="3540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b="1" dirty="0">
                <a:solidFill>
                  <a:srgbClr val="0070C0"/>
                </a:solidFill>
              </a:rPr>
              <a:t>Handle large scale problem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600" b="1" dirty="0">
                <a:solidFill>
                  <a:srgbClr val="FF0000"/>
                </a:solidFill>
              </a:rPr>
              <a:t>Based on experience, local optimum</a:t>
            </a:r>
            <a:br>
              <a:rPr kumimoji="1" lang="en-US" altLang="ko-KR" sz="1600" b="1" dirty="0">
                <a:solidFill>
                  <a:srgbClr val="FF0000"/>
                </a:solidFill>
              </a:rPr>
            </a:br>
            <a:r>
              <a:rPr kumimoji="1" lang="en-US" altLang="ko-KR" sz="1600" b="1" dirty="0"/>
              <a:t>(because of cascading)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41B36-54E8-C43F-1190-C88E0F7C7F51}"/>
              </a:ext>
            </a:extLst>
          </p:cNvPr>
          <p:cNvSpPr txBox="1"/>
          <p:nvPr/>
        </p:nvSpPr>
        <p:spPr>
          <a:xfrm>
            <a:off x="8445725" y="5374085"/>
            <a:ext cx="411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Main difference existing research: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Not cascading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Determine simultaneously</a:t>
            </a:r>
          </a:p>
          <a:p>
            <a:r>
              <a:rPr kumimoji="1" lang="en-US" altLang="ko-KR" dirty="0"/>
              <a:t>     (platform component, each spec)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C2367-7768-2539-EC41-5F4FA830B7BF}"/>
              </a:ext>
            </a:extLst>
          </p:cNvPr>
          <p:cNvSpPr/>
          <p:nvPr/>
        </p:nvSpPr>
        <p:spPr>
          <a:xfrm>
            <a:off x="8338898" y="5291123"/>
            <a:ext cx="4061861" cy="1655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944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Ways of solving product platform design   (End – End optimization problem)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301FAD7-C46B-D8FC-2568-B8DA477F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00" y="2032201"/>
            <a:ext cx="3763727" cy="12274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3246CE-E137-1A8C-7076-FE427409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209" y="2238022"/>
            <a:ext cx="3831581" cy="15095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954550-ED66-8111-5DB7-60A1C774D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618" y="3770956"/>
            <a:ext cx="2561844" cy="10979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CDC3A4-72BE-79F3-E56B-8C77C5F27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661" y="2297471"/>
            <a:ext cx="2051131" cy="78462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1D4006A-07EE-B62F-F477-A3E4A54F071D}"/>
              </a:ext>
            </a:extLst>
          </p:cNvPr>
          <p:cNvGrpSpPr/>
          <p:nvPr/>
        </p:nvGrpSpPr>
        <p:grpSpPr>
          <a:xfrm>
            <a:off x="2669680" y="2290097"/>
            <a:ext cx="4188320" cy="669003"/>
            <a:chOff x="2669680" y="2290097"/>
            <a:chExt cx="4188320" cy="66900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13116-493C-BD1B-BA14-C866AFAD2830}"/>
                </a:ext>
              </a:extLst>
            </p:cNvPr>
            <p:cNvSpPr/>
            <p:nvPr/>
          </p:nvSpPr>
          <p:spPr>
            <a:xfrm>
              <a:off x="4599432" y="2489199"/>
              <a:ext cx="2258568" cy="469901"/>
            </a:xfrm>
            <a:prstGeom prst="rect">
              <a:avLst/>
            </a:prstGeom>
            <a:solidFill>
              <a:srgbClr val="FF0000">
                <a:alpha val="1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56988AD-C017-632F-3D5C-EB20D3F95FF8}"/>
                </a:ext>
              </a:extLst>
            </p:cNvPr>
            <p:cNvSpPr/>
            <p:nvPr/>
          </p:nvSpPr>
          <p:spPr>
            <a:xfrm>
              <a:off x="2669680" y="2290097"/>
              <a:ext cx="1226726" cy="191728"/>
            </a:xfrm>
            <a:prstGeom prst="rect">
              <a:avLst/>
            </a:prstGeom>
            <a:solidFill>
              <a:srgbClr val="FF0000">
                <a:alpha val="1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id="{51588E7E-5606-BDF7-5EA2-EC990E007077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3882243" y="1882625"/>
              <a:ext cx="117988" cy="1316388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6E2203-17C7-5F01-D8D2-E8ED27720343}"/>
              </a:ext>
            </a:extLst>
          </p:cNvPr>
          <p:cNvGrpSpPr/>
          <p:nvPr/>
        </p:nvGrpSpPr>
        <p:grpSpPr>
          <a:xfrm>
            <a:off x="851865" y="2297471"/>
            <a:ext cx="7097516" cy="1395587"/>
            <a:chOff x="851865" y="2297471"/>
            <a:chExt cx="7097516" cy="139558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5DAB76-7D72-F9C7-FB6C-AFC9EA09B17B}"/>
                </a:ext>
              </a:extLst>
            </p:cNvPr>
            <p:cNvSpPr/>
            <p:nvPr/>
          </p:nvSpPr>
          <p:spPr>
            <a:xfrm>
              <a:off x="851865" y="2297471"/>
              <a:ext cx="1744296" cy="184353"/>
            </a:xfrm>
            <a:prstGeom prst="rect">
              <a:avLst/>
            </a:prstGeom>
            <a:solidFill>
              <a:srgbClr val="0070C0">
                <a:alpha val="18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80E0DDE-6E16-8BF9-DFA3-56A4477B2F27}"/>
                </a:ext>
              </a:extLst>
            </p:cNvPr>
            <p:cNvSpPr/>
            <p:nvPr/>
          </p:nvSpPr>
          <p:spPr>
            <a:xfrm>
              <a:off x="5939406" y="2990771"/>
              <a:ext cx="2009975" cy="702287"/>
            </a:xfrm>
            <a:prstGeom prst="rect">
              <a:avLst/>
            </a:prstGeom>
            <a:solidFill>
              <a:srgbClr val="0070C0">
                <a:alpha val="18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7" name="꺾인 연결선[E] 36">
              <a:extLst>
                <a:ext uri="{FF2B5EF4-FFF2-40B4-BE49-F238E27FC236}">
                  <a16:creationId xmlns:a16="http://schemas.microsoft.com/office/drawing/2014/main" id="{66AD2324-8C8E-3546-6CF7-4A3C0C4525DA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2130601" y="2494903"/>
              <a:ext cx="3808805" cy="847012"/>
            </a:xfrm>
            <a:prstGeom prst="bentConnector3">
              <a:avLst>
                <a:gd name="adj1" fmla="val 228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97B5036-8BA7-EA62-10ED-9433F87EAB25}"/>
              </a:ext>
            </a:extLst>
          </p:cNvPr>
          <p:cNvSpPr txBox="1"/>
          <p:nvPr/>
        </p:nvSpPr>
        <p:spPr>
          <a:xfrm>
            <a:off x="1543584" y="1466993"/>
            <a:ext cx="9125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Original </a:t>
            </a:r>
            <a:endParaRPr kumimoji="1" lang="ko-Kore-KR" altLang="en-US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571793-D8FF-BAE3-FF18-92500096CACE}"/>
              </a:ext>
            </a:extLst>
          </p:cNvPr>
          <p:cNvSpPr txBox="1"/>
          <p:nvPr/>
        </p:nvSpPr>
        <p:spPr>
          <a:xfrm>
            <a:off x="5299853" y="1466993"/>
            <a:ext cx="1592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Transform</a:t>
            </a:r>
            <a:r>
              <a:rPr kumimoji="1" lang="en-US" altLang="ko-Kore-KR" sz="1600" b="1" baseline="-25000" dirty="0"/>
              <a:t>1</a:t>
            </a:r>
            <a:endParaRPr kumimoji="1" lang="ko-Kore-KR" altLang="en-US" sz="16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B6D181-AEE5-C65F-8713-0E45B89D3D32}"/>
              </a:ext>
            </a:extLst>
          </p:cNvPr>
          <p:cNvSpPr txBox="1"/>
          <p:nvPr/>
        </p:nvSpPr>
        <p:spPr>
          <a:xfrm>
            <a:off x="9490400" y="1466993"/>
            <a:ext cx="1592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Transform</a:t>
            </a:r>
            <a:r>
              <a:rPr kumimoji="1" lang="en-US" altLang="ko-Kore-KR" sz="1600" b="1" baseline="-25000" dirty="0"/>
              <a:t>2</a:t>
            </a:r>
            <a:endParaRPr kumimoji="1" lang="ko-Kore-KR" altLang="en-US" sz="1600" b="1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9A1436B5-5B19-0CD7-BA25-521BB8E66515}"/>
              </a:ext>
            </a:extLst>
          </p:cNvPr>
          <p:cNvCxnSpPr>
            <a:cxnSpLocks/>
          </p:cNvCxnSpPr>
          <p:nvPr/>
        </p:nvCxnSpPr>
        <p:spPr>
          <a:xfrm>
            <a:off x="8331200" y="854082"/>
            <a:ext cx="0" cy="59868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51ABE99-A52C-EC37-E605-5862CAC5F9AF}"/>
              </a:ext>
            </a:extLst>
          </p:cNvPr>
          <p:cNvCxnSpPr>
            <a:cxnSpLocks/>
          </p:cNvCxnSpPr>
          <p:nvPr/>
        </p:nvCxnSpPr>
        <p:spPr>
          <a:xfrm>
            <a:off x="4026407" y="854082"/>
            <a:ext cx="0" cy="59868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6B8A3E-3306-0E29-D780-B3781179C097}"/>
              </a:ext>
            </a:extLst>
          </p:cNvPr>
          <p:cNvGrpSpPr/>
          <p:nvPr/>
        </p:nvGrpSpPr>
        <p:grpSpPr>
          <a:xfrm>
            <a:off x="4599431" y="4151092"/>
            <a:ext cx="2414524" cy="1025574"/>
            <a:chOff x="4757477" y="4188934"/>
            <a:chExt cx="2414524" cy="10255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552C7A-68A6-E3F2-978D-67B350B49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57477" y="4188934"/>
              <a:ext cx="2414524" cy="66261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5419D73-3DD5-F415-1982-D96E7E526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05421" y="4956574"/>
              <a:ext cx="308596" cy="21655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870AF5-9DDF-7245-B15B-E00568F9581F}"/>
                </a:ext>
              </a:extLst>
            </p:cNvPr>
            <p:cNvSpPr txBox="1"/>
            <p:nvPr/>
          </p:nvSpPr>
          <p:spPr>
            <a:xfrm>
              <a:off x="5029936" y="4906731"/>
              <a:ext cx="15922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400" dirty="0"/>
                <a:t>= penalty factor</a:t>
              </a:r>
              <a:endParaRPr kumimoji="1" lang="ko-Kore-KR" altLang="en-US" sz="1400" dirty="0"/>
            </a:p>
          </p:txBody>
        </p:sp>
      </p:grpSp>
      <p:sp>
        <p:nvSpPr>
          <p:cNvPr id="31" name="위로 구부러진 화살표[C] 30">
            <a:extLst>
              <a:ext uri="{FF2B5EF4-FFF2-40B4-BE49-F238E27FC236}">
                <a16:creationId xmlns:a16="http://schemas.microsoft.com/office/drawing/2014/main" id="{12E80D24-5475-F94B-0632-87788D5C7DCA}"/>
              </a:ext>
            </a:extLst>
          </p:cNvPr>
          <p:cNvSpPr/>
          <p:nvPr/>
        </p:nvSpPr>
        <p:spPr>
          <a:xfrm>
            <a:off x="3487985" y="5776694"/>
            <a:ext cx="1076843" cy="374352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6829E6-6900-1D5B-D597-10202A5DF451}"/>
              </a:ext>
            </a:extLst>
          </p:cNvPr>
          <p:cNvSpPr txBox="1"/>
          <p:nvPr/>
        </p:nvSpPr>
        <p:spPr>
          <a:xfrm>
            <a:off x="1362708" y="6518202"/>
            <a:ext cx="534459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Transfer single-objective, single-layer optimization problem</a:t>
            </a:r>
            <a:endParaRPr kumimoji="1" lang="ko-Kore-KR" altLang="en-US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E58D12-ED69-0F8E-96B8-4AC5C10A7442}"/>
              </a:ext>
            </a:extLst>
          </p:cNvPr>
          <p:cNvSpPr txBox="1"/>
          <p:nvPr/>
        </p:nvSpPr>
        <p:spPr>
          <a:xfrm>
            <a:off x="8940246" y="1916429"/>
            <a:ext cx="318022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</a:rPr>
              <a:t>- System level optimization</a:t>
            </a:r>
            <a:endParaRPr kumimoji="1" lang="ko-Kore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0263A6-4CA5-07C0-E78E-579A9C07AFD1}"/>
              </a:ext>
            </a:extLst>
          </p:cNvPr>
          <p:cNvSpPr txBox="1"/>
          <p:nvPr/>
        </p:nvSpPr>
        <p:spPr>
          <a:xfrm>
            <a:off x="8940246" y="3341468"/>
            <a:ext cx="318022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1400" b="1" dirty="0">
                <a:solidFill>
                  <a:srgbClr val="FF0000"/>
                </a:solidFill>
              </a:rPr>
              <a:t>- Subsystem level optimization</a:t>
            </a:r>
            <a:endParaRPr kumimoji="1" lang="ko-Kore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5" name="위로 구부러진 화살표[C] 54">
            <a:extLst>
              <a:ext uri="{FF2B5EF4-FFF2-40B4-BE49-F238E27FC236}">
                <a16:creationId xmlns:a16="http://schemas.microsoft.com/office/drawing/2014/main" id="{8E436713-8638-ECF2-3241-E3AAC1CC9B7C}"/>
              </a:ext>
            </a:extLst>
          </p:cNvPr>
          <p:cNvSpPr/>
          <p:nvPr/>
        </p:nvSpPr>
        <p:spPr>
          <a:xfrm>
            <a:off x="7776764" y="5782123"/>
            <a:ext cx="1076843" cy="374352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B5AD6A-A6A2-684A-3AB2-919FFBA818AD}"/>
              </a:ext>
            </a:extLst>
          </p:cNvPr>
          <p:cNvSpPr txBox="1"/>
          <p:nvPr/>
        </p:nvSpPr>
        <p:spPr>
          <a:xfrm>
            <a:off x="7065465" y="6273225"/>
            <a:ext cx="512653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/>
              <a:t>Decompose into two level</a:t>
            </a:r>
          </a:p>
          <a:p>
            <a:pPr algn="ctr"/>
            <a:r>
              <a:rPr kumimoji="1" lang="en-US" altLang="ko-Kore-KR" sz="1600" b="1" dirty="0"/>
              <a:t>Make independent by using coordination variable</a:t>
            </a:r>
            <a:endParaRPr kumimoji="1" lang="ko-Kore-KR" altLang="en-US" sz="1600" b="1" dirty="0"/>
          </a:p>
        </p:txBody>
      </p:sp>
      <p:sp>
        <p:nvSpPr>
          <p:cNvPr id="62" name="L 도형 61">
            <a:extLst>
              <a:ext uri="{FF2B5EF4-FFF2-40B4-BE49-F238E27FC236}">
                <a16:creationId xmlns:a16="http://schemas.microsoft.com/office/drawing/2014/main" id="{7FCC3F15-49F4-BE2F-A603-3EB4F4143BFE}"/>
              </a:ext>
            </a:extLst>
          </p:cNvPr>
          <p:cNvSpPr/>
          <p:nvPr/>
        </p:nvSpPr>
        <p:spPr>
          <a:xfrm rot="18539275">
            <a:off x="9760378" y="2349355"/>
            <a:ext cx="63395" cy="52604"/>
          </a:xfrm>
          <a:prstGeom prst="corner">
            <a:avLst>
              <a:gd name="adj1" fmla="val 19389"/>
              <a:gd name="adj2" fmla="val 269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2BA590-9589-111F-5819-E788BBF62032}"/>
              </a:ext>
            </a:extLst>
          </p:cNvPr>
          <p:cNvGrpSpPr/>
          <p:nvPr/>
        </p:nvGrpSpPr>
        <p:grpSpPr>
          <a:xfrm>
            <a:off x="4635946" y="3994728"/>
            <a:ext cx="7024854" cy="818977"/>
            <a:chOff x="851865" y="2004017"/>
            <a:chExt cx="7024854" cy="818977"/>
          </a:xfrm>
          <a:solidFill>
            <a:schemeClr val="accent6">
              <a:lumMod val="75000"/>
            </a:schemeClr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679EF3E-D20E-D5F3-FF9A-318C9A5F6CA7}"/>
                </a:ext>
              </a:extLst>
            </p:cNvPr>
            <p:cNvSpPr/>
            <p:nvPr/>
          </p:nvSpPr>
          <p:spPr>
            <a:xfrm>
              <a:off x="851865" y="2189363"/>
              <a:ext cx="2313494" cy="633631"/>
            </a:xfrm>
            <a:prstGeom prst="rect">
              <a:avLst/>
            </a:prstGeom>
            <a:solidFill>
              <a:schemeClr val="accent6">
                <a:lumMod val="75000"/>
                <a:alpha val="24613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FFC897E-A407-15E0-0F20-4B82821ABF34}"/>
                </a:ext>
              </a:extLst>
            </p:cNvPr>
            <p:cNvSpPr/>
            <p:nvPr/>
          </p:nvSpPr>
          <p:spPr>
            <a:xfrm>
              <a:off x="5866744" y="2004017"/>
              <a:ext cx="2009975" cy="434800"/>
            </a:xfrm>
            <a:prstGeom prst="rect">
              <a:avLst/>
            </a:prstGeom>
            <a:solidFill>
              <a:schemeClr val="accent6">
                <a:lumMod val="75000"/>
                <a:alpha val="24829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49075082-A3E3-BF4D-A14F-B357B0737667}"/>
                </a:ext>
              </a:extLst>
            </p:cNvPr>
            <p:cNvCxnSpPr>
              <a:cxnSpLocks/>
              <a:stCxn id="5" idx="3"/>
              <a:endCxn id="36" idx="1"/>
            </p:cNvCxnSpPr>
            <p:nvPr/>
          </p:nvCxnSpPr>
          <p:spPr>
            <a:xfrm flipV="1">
              <a:off x="3229874" y="2221417"/>
              <a:ext cx="2636870" cy="270271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22A4E1-EB2F-4F5B-BA84-420DD2871ACD}"/>
              </a:ext>
            </a:extLst>
          </p:cNvPr>
          <p:cNvSpPr txBox="1"/>
          <p:nvPr/>
        </p:nvSpPr>
        <p:spPr>
          <a:xfrm>
            <a:off x="133672" y="4260251"/>
            <a:ext cx="38436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baseline="30000" dirty="0"/>
              <a:t>*</a:t>
            </a:r>
            <a:r>
              <a:rPr kumimoji="1" lang="en-US" altLang="ko-KR" sz="1600" dirty="0"/>
              <a:t>PFPF : product platform penalty function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642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Flow diagram of optimization problems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9F71D1-31FD-8967-9F2F-61DF58CA48D5}"/>
              </a:ext>
            </a:extLst>
          </p:cNvPr>
          <p:cNvGrpSpPr/>
          <p:nvPr/>
        </p:nvGrpSpPr>
        <p:grpSpPr>
          <a:xfrm>
            <a:off x="791362" y="1041230"/>
            <a:ext cx="7208957" cy="5638894"/>
            <a:chOff x="2678389" y="1192302"/>
            <a:chExt cx="6554101" cy="5126662"/>
          </a:xfrm>
          <a:solidFill>
            <a:srgbClr val="FF0000"/>
          </a:solidFill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BABD0A4-B219-1A63-5427-0E60AA8667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62"/>
            <a:stretch/>
          </p:blipFill>
          <p:spPr>
            <a:xfrm>
              <a:off x="2678389" y="1192302"/>
              <a:ext cx="6554101" cy="5126662"/>
            </a:xfrm>
            <a:prstGeom prst="rect">
              <a:avLst/>
            </a:prstGeom>
            <a:grpFill/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CF7A33E-2F78-E84C-8BEE-0E75E8450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9510" y="5049715"/>
              <a:ext cx="1945054" cy="5254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A8DFEE5-62C7-4AB6-1BD3-F65FBAC9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62" y="1599293"/>
            <a:ext cx="2013930" cy="4179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9C5943-67C7-00C7-50C3-9AABBEC60692}"/>
              </a:ext>
            </a:extLst>
          </p:cNvPr>
          <p:cNvSpPr txBox="1"/>
          <p:nvPr/>
        </p:nvSpPr>
        <p:spPr>
          <a:xfrm>
            <a:off x="9333733" y="1170102"/>
            <a:ext cx="1592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/>
              <a:t>Parameters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0E7B6C-C479-13D2-89D6-18C96B9F9CAD}"/>
              </a:ext>
            </a:extLst>
          </p:cNvPr>
          <p:cNvSpPr txBox="1"/>
          <p:nvPr/>
        </p:nvSpPr>
        <p:spPr>
          <a:xfrm>
            <a:off x="8067759" y="1808286"/>
            <a:ext cx="4124241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- 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x</a:t>
            </a:r>
            <a:r>
              <a:rPr kumimoji="1" lang="en-US" altLang="ko-Kore-KR" sz="1600" dirty="0"/>
              <a:t> : {x</a:t>
            </a:r>
            <a:r>
              <a:rPr kumimoji="1" lang="en-US" altLang="ko-Kore-KR" sz="1600" baseline="-25000" dirty="0"/>
              <a:t>1</a:t>
            </a:r>
            <a:r>
              <a:rPr kumimoji="1" lang="en-US" altLang="ko-Kore-KR" sz="1600" dirty="0"/>
              <a:t>, x</a:t>
            </a:r>
            <a:r>
              <a:rPr kumimoji="1" lang="en-US" altLang="ko-Kore-KR" sz="1600" baseline="-25000" dirty="0"/>
              <a:t>2, </a:t>
            </a:r>
            <a:r>
              <a:rPr kumimoji="1" lang="en-US" altLang="ko-Kore-KR" sz="1600" dirty="0"/>
              <a:t>x</a:t>
            </a:r>
            <a:r>
              <a:rPr kumimoji="1" lang="en-US" altLang="ko-Kore-KR" sz="1600" baseline="-25000" dirty="0"/>
              <a:t>3, ***, </a:t>
            </a:r>
            <a:r>
              <a:rPr kumimoji="1" lang="en-US" altLang="ko-Kore-KR" sz="1600" dirty="0" err="1"/>
              <a:t>x</a:t>
            </a:r>
            <a:r>
              <a:rPr kumimoji="1" lang="en-US" altLang="ko-Kore-KR" sz="1600" baseline="-25000" dirty="0" err="1"/>
              <a:t>k</a:t>
            </a:r>
            <a:r>
              <a:rPr kumimoji="1" lang="en-US" altLang="ko-Kore-KR" sz="1600" baseline="-25000" dirty="0"/>
              <a:t> </a:t>
            </a:r>
            <a:r>
              <a:rPr kumimoji="1" lang="en-US" altLang="ko-Kore-KR" sz="1600" dirty="0"/>
              <a:t>}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        </a:t>
            </a:r>
            <a:r>
              <a:rPr kumimoji="1" lang="ko-Kore-KR" altLang="en-US" sz="1400" dirty="0"/>
              <a:t>각</a:t>
            </a:r>
            <a:r>
              <a:rPr kumimoji="1" lang="ko-Kore-KR" altLang="en-US" dirty="0"/>
              <a:t> </a:t>
            </a:r>
            <a:r>
              <a:rPr kumimoji="1" lang="en-US" altLang="ko-Kore-KR" sz="1600" dirty="0"/>
              <a:t>component</a:t>
            </a:r>
            <a:r>
              <a:rPr kumimoji="1" lang="ko-Kore-KR" altLang="en-US" sz="1400" dirty="0"/>
              <a:t>들의 대표가 되는 </a:t>
            </a:r>
            <a:r>
              <a:rPr kumimoji="1" lang="en-US" altLang="ko-Kore-KR" sz="1600" dirty="0"/>
              <a:t>s</a:t>
            </a:r>
            <a:r>
              <a:rPr kumimoji="1" lang="en-US" altLang="ko-KR" sz="1600" dirty="0"/>
              <a:t>pec</a:t>
            </a:r>
            <a:r>
              <a:rPr kumimoji="1" lang="en-US" altLang="ko-KR" dirty="0"/>
              <a:t> </a:t>
            </a:r>
            <a:r>
              <a:rPr kumimoji="1" lang="ko-KR" altLang="en-US" sz="1400" dirty="0"/>
              <a:t>값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ore-KR" sz="1400" dirty="0"/>
              <a:t>         </a:t>
            </a:r>
            <a:r>
              <a:rPr kumimoji="1" lang="en-US" altLang="ko-KR" sz="1400" dirty="0"/>
              <a:t>ex) </a:t>
            </a:r>
            <a:r>
              <a:rPr kumimoji="1" lang="ko-KR" altLang="en-US" sz="1400" dirty="0"/>
              <a:t>평균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권장 소비자 가격</a:t>
            </a:r>
            <a:r>
              <a:rPr kumimoji="1" lang="en-US" altLang="ko-KR" sz="1400" dirty="0"/>
              <a:t>, ETF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- </a:t>
            </a:r>
            <a:r>
              <a:rPr kumimoji="1" lang="en-US" altLang="ko-Kore-KR" sz="1600" b="1" dirty="0" err="1">
                <a:solidFill>
                  <a:srgbClr val="FF0000"/>
                </a:solidFill>
              </a:rPr>
              <a:t>x</a:t>
            </a:r>
            <a:r>
              <a:rPr kumimoji="1" lang="en-US" altLang="ko-Kore-KR" sz="1600" b="1" baseline="-25000" dirty="0" err="1">
                <a:solidFill>
                  <a:srgbClr val="FF0000"/>
                </a:solidFill>
              </a:rPr>
              <a:t>si</a:t>
            </a:r>
            <a:r>
              <a:rPr kumimoji="1" lang="en-US" altLang="ko-Kore-KR" sz="1600" dirty="0"/>
              <a:t> : {x</a:t>
            </a:r>
            <a:r>
              <a:rPr kumimoji="1" lang="en-US" altLang="ko-Kore-KR" sz="1600" baseline="-25000" dirty="0"/>
              <a:t>si1</a:t>
            </a:r>
            <a:r>
              <a:rPr kumimoji="1" lang="en-US" altLang="ko-Kore-KR" sz="1600" dirty="0"/>
              <a:t>, x</a:t>
            </a:r>
            <a:r>
              <a:rPr kumimoji="1" lang="en-US" altLang="ko-Kore-KR" sz="1600" baseline="-25000" dirty="0"/>
              <a:t>si2, </a:t>
            </a:r>
            <a:r>
              <a:rPr kumimoji="1" lang="en-US" altLang="ko-Kore-KR" sz="1600" dirty="0"/>
              <a:t>x</a:t>
            </a:r>
            <a:r>
              <a:rPr kumimoji="1" lang="en-US" altLang="ko-Kore-KR" sz="1600" baseline="-25000" dirty="0"/>
              <a:t>si3, ***, </a:t>
            </a:r>
            <a:r>
              <a:rPr kumimoji="1" lang="en-US" altLang="ko-Kore-KR" sz="1600" dirty="0" err="1"/>
              <a:t>x</a:t>
            </a:r>
            <a:r>
              <a:rPr kumimoji="1" lang="en-US" altLang="ko-Kore-KR" sz="1600" baseline="-25000" dirty="0" err="1"/>
              <a:t>sik</a:t>
            </a:r>
            <a:r>
              <a:rPr kumimoji="1" lang="en-US" altLang="ko-Kore-KR" sz="1600" baseline="-25000" dirty="0"/>
              <a:t> </a:t>
            </a:r>
            <a:r>
              <a:rPr kumimoji="1" lang="en-US" altLang="ko-Kore-KR" sz="1600" dirty="0"/>
              <a:t>} 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        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may be shared </a:t>
            </a:r>
            <a:r>
              <a:rPr kumimoji="1" lang="en-US" altLang="ko-Kore-KR" sz="1600" dirty="0"/>
              <a:t>components of </a:t>
            </a:r>
            <a:r>
              <a:rPr kumimoji="1" lang="en-US" altLang="ko-Kore-KR" sz="1600" dirty="0" err="1"/>
              <a:t>product</a:t>
            </a:r>
            <a:r>
              <a:rPr kumimoji="1" lang="en-US" altLang="ko-Kore-KR" sz="1600" baseline="30000" dirty="0" err="1"/>
              <a:t>i</a:t>
            </a:r>
            <a:r>
              <a:rPr kumimoji="1" lang="en-US" altLang="ko-Kore-KR" sz="1600" dirty="0"/>
              <a:t> </a:t>
            </a:r>
            <a:br>
              <a:rPr kumimoji="1" lang="en-US" altLang="ko-Kore-KR" sz="1600" dirty="0"/>
            </a:br>
            <a:r>
              <a:rPr kumimoji="1" lang="en-US" altLang="ko-Kore-KR" sz="1600" dirty="0"/>
              <a:t>        ex) car handle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- x</a:t>
            </a:r>
            <a:r>
              <a:rPr kumimoji="1" lang="en-US" altLang="ko-Kore-KR" sz="1600" baseline="-25000" dirty="0"/>
              <a:t>li</a:t>
            </a:r>
            <a:r>
              <a:rPr kumimoji="1" lang="en-US" altLang="ko-Kore-KR" sz="1600" dirty="0"/>
              <a:t> : {x</a:t>
            </a:r>
            <a:r>
              <a:rPr kumimoji="1" lang="en-US" altLang="ko-Kore-KR" sz="1600" baseline="-25000" dirty="0"/>
              <a:t>li1</a:t>
            </a:r>
            <a:r>
              <a:rPr kumimoji="1" lang="en-US" altLang="ko-Kore-KR" sz="1600" dirty="0"/>
              <a:t>, x</a:t>
            </a:r>
            <a:r>
              <a:rPr kumimoji="1" lang="en-US" altLang="ko-Kore-KR" sz="1600" baseline="-25000" dirty="0"/>
              <a:t>li2, </a:t>
            </a:r>
            <a:r>
              <a:rPr kumimoji="1" lang="en-US" altLang="ko-Kore-KR" sz="1600" dirty="0"/>
              <a:t>x</a:t>
            </a:r>
            <a:r>
              <a:rPr kumimoji="1" lang="en-US" altLang="ko-Kore-KR" sz="1600" baseline="-25000" dirty="0"/>
              <a:t>li3, ***, </a:t>
            </a:r>
            <a:r>
              <a:rPr kumimoji="1" lang="en-US" altLang="ko-Kore-KR" sz="1600" dirty="0" err="1"/>
              <a:t>x</a:t>
            </a:r>
            <a:r>
              <a:rPr kumimoji="1" lang="en-US" altLang="ko-Kore-KR" sz="1600" baseline="-25000" dirty="0" err="1"/>
              <a:t>lih</a:t>
            </a:r>
            <a:r>
              <a:rPr kumimoji="1" lang="en-US" altLang="ko-Kore-KR" sz="1600" baseline="-25000" dirty="0"/>
              <a:t> </a:t>
            </a:r>
            <a:r>
              <a:rPr kumimoji="1" lang="en-US" altLang="ko-Kore-KR" sz="1600" dirty="0"/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        Distinct </a:t>
            </a:r>
            <a:r>
              <a:rPr kumimoji="1" lang="en-US" altLang="ko-Kore-KR" sz="1600" dirty="0" err="1"/>
              <a:t>componets</a:t>
            </a:r>
            <a:r>
              <a:rPr kumimoji="1" lang="en-US" altLang="ko-Kore-KR" sz="1600" dirty="0"/>
              <a:t> of </a:t>
            </a:r>
            <a:r>
              <a:rPr kumimoji="1" lang="en-US" altLang="ko-Kore-KR" sz="1600" dirty="0" err="1"/>
              <a:t>product</a:t>
            </a:r>
            <a:r>
              <a:rPr kumimoji="1" lang="en-US" altLang="ko-Kore-KR" sz="1600" baseline="30000" dirty="0" err="1"/>
              <a:t>i</a:t>
            </a:r>
            <a:r>
              <a:rPr kumimoji="1" lang="en-US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- </a:t>
            </a:r>
            <a:r>
              <a:rPr kumimoji="1" lang="en-US" altLang="ko-KR" sz="1600" dirty="0" err="1"/>
              <a:t>PFPF</a:t>
            </a:r>
            <a:r>
              <a:rPr kumimoji="1" lang="en-US" altLang="ko-KR" sz="1600" baseline="-25000" dirty="0" err="1"/>
              <a:t>i</a:t>
            </a:r>
            <a:r>
              <a:rPr kumimoji="1" lang="en-US" altLang="ko-KR" sz="1600" dirty="0"/>
              <a:t> : product platform penalty function of </a:t>
            </a:r>
            <a:br>
              <a:rPr kumimoji="1" lang="en-US" altLang="ko-KR" sz="1600" dirty="0"/>
            </a:br>
            <a:r>
              <a:rPr kumimoji="1" lang="en-US" altLang="ko-KR" sz="1600" dirty="0"/>
              <a:t>               </a:t>
            </a:r>
            <a:r>
              <a:rPr kumimoji="1" lang="en-US" altLang="ko-KR" sz="1600" dirty="0" err="1"/>
              <a:t>product</a:t>
            </a:r>
            <a:r>
              <a:rPr kumimoji="1" lang="en-US" altLang="ko-KR" sz="1600" baseline="30000" dirty="0" err="1"/>
              <a:t>i</a:t>
            </a:r>
            <a:endParaRPr kumimoji="1" lang="en-US" altLang="ko-KR" sz="1600" baseline="300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- L</a:t>
            </a:r>
            <a:r>
              <a:rPr kumimoji="1" lang="en-US" altLang="ko-KR" sz="1600" baseline="-25000" dirty="0"/>
              <a:t>i </a:t>
            </a:r>
            <a:r>
              <a:rPr kumimoji="1" lang="en-US" altLang="ko-KR" sz="1600" dirty="0"/>
              <a:t>: platform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인한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성능 저하 고려 </a:t>
            </a:r>
            <a:r>
              <a:rPr kumimoji="1" lang="en-US" altLang="ko-KR" sz="1600" dirty="0"/>
              <a:t>loss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        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1C82A5-86CF-6C49-A4CD-43B86B058B4C}"/>
              </a:ext>
            </a:extLst>
          </p:cNvPr>
          <p:cNvSpPr/>
          <p:nvPr/>
        </p:nvSpPr>
        <p:spPr>
          <a:xfrm>
            <a:off x="3247523" y="1420721"/>
            <a:ext cx="1974381" cy="1141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418059-D915-AB71-D078-38B23C368F6A}"/>
              </a:ext>
            </a:extLst>
          </p:cNvPr>
          <p:cNvSpPr/>
          <p:nvPr/>
        </p:nvSpPr>
        <p:spPr>
          <a:xfrm>
            <a:off x="1005085" y="2818771"/>
            <a:ext cx="6483928" cy="21461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4EC24990-0529-93B7-A858-5E8BFE8E88C6}"/>
              </a:ext>
            </a:extLst>
          </p:cNvPr>
          <p:cNvCxnSpPr>
            <a:cxnSpLocks/>
          </p:cNvCxnSpPr>
          <p:nvPr/>
        </p:nvCxnSpPr>
        <p:spPr>
          <a:xfrm rot="10800000">
            <a:off x="2321169" y="1899991"/>
            <a:ext cx="926354" cy="211715"/>
          </a:xfrm>
          <a:prstGeom prst="bentConnector3">
            <a:avLst>
              <a:gd name="adj1" fmla="val 999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C73747BA-61BE-9C3C-B5D4-06D1895876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55954" y="2118313"/>
            <a:ext cx="918780" cy="4821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7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Optimization e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xamples and conclusion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ECF23F-94DC-B66E-0E97-5CDD1536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083" y="1041230"/>
            <a:ext cx="6974650" cy="209910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B04FD10-CBEC-71A5-1742-4ED8D97D4660}"/>
              </a:ext>
            </a:extLst>
          </p:cNvPr>
          <p:cNvGrpSpPr/>
          <p:nvPr/>
        </p:nvGrpSpPr>
        <p:grpSpPr>
          <a:xfrm>
            <a:off x="137979" y="2026218"/>
            <a:ext cx="4677764" cy="3766802"/>
            <a:chOff x="2678389" y="1041230"/>
            <a:chExt cx="6554101" cy="527773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BE095FC-2BC5-7F5B-93DF-2021585C7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8389" y="1041230"/>
              <a:ext cx="6554101" cy="527773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BC45593-923C-9237-0C42-FAA5711C5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9510" y="5049715"/>
              <a:ext cx="1945054" cy="525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455677-70A0-7249-78BB-5C0A27F832E8}"/>
              </a:ext>
            </a:extLst>
          </p:cNvPr>
          <p:cNvSpPr txBox="1"/>
          <p:nvPr/>
        </p:nvSpPr>
        <p:spPr>
          <a:xfrm>
            <a:off x="5031471" y="3447954"/>
            <a:ext cx="4569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/>
              <a:t>Each iteration , Contain two step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rgbClr val="FF0000"/>
                </a:solidFill>
              </a:rPr>
              <a:t>System </a:t>
            </a:r>
            <a:r>
              <a:rPr kumimoji="1" lang="en-US" altLang="ko-Kore-KR" dirty="0" err="1">
                <a:solidFill>
                  <a:srgbClr val="FF0000"/>
                </a:solidFill>
              </a:rPr>
              <a:t>Optim</a:t>
            </a:r>
            <a:r>
              <a:rPr kumimoji="1" lang="en-US" altLang="ko-Kore-KR" dirty="0">
                <a:solidFill>
                  <a:srgbClr val="FF0000"/>
                </a:solidFill>
              </a:rPr>
              <a:t> ( = x)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>
                <a:solidFill>
                  <a:srgbClr val="0070C0"/>
                </a:solidFill>
              </a:rPr>
              <a:t>Subproblem </a:t>
            </a:r>
            <a:r>
              <a:rPr kumimoji="1" lang="en-US" altLang="ko-Kore-KR" dirty="0" err="1">
                <a:solidFill>
                  <a:srgbClr val="0070C0"/>
                </a:solidFill>
              </a:rPr>
              <a:t>Optim</a:t>
            </a:r>
            <a:r>
              <a:rPr kumimoji="1" lang="en-US" altLang="ko-Kore-KR" dirty="0">
                <a:solidFill>
                  <a:srgbClr val="0070C0"/>
                </a:solidFill>
              </a:rPr>
              <a:t> (= </a:t>
            </a:r>
            <a:r>
              <a:rPr kumimoji="1" lang="en-US" altLang="ko-Kore-KR" dirty="0" err="1">
                <a:solidFill>
                  <a:srgbClr val="0070C0"/>
                </a:solidFill>
              </a:rPr>
              <a:t>x</a:t>
            </a:r>
            <a:r>
              <a:rPr kumimoji="1" lang="en-US" altLang="ko-Kore-KR" baseline="-25000" dirty="0" err="1">
                <a:solidFill>
                  <a:srgbClr val="0070C0"/>
                </a:solidFill>
              </a:rPr>
              <a:t>si</a:t>
            </a:r>
            <a:r>
              <a:rPr kumimoji="1" lang="en-US" altLang="ko-Kore-KR" dirty="0">
                <a:solidFill>
                  <a:srgbClr val="0070C0"/>
                </a:solidFill>
              </a:rPr>
              <a:t>)</a:t>
            </a:r>
            <a:endParaRPr kumimoji="1" lang="ko-Kore-KR" altLang="en-US" dirty="0">
              <a:solidFill>
                <a:srgbClr val="0070C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2272711-6B59-2F96-0AA5-EC84EC3E7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30" y="1286356"/>
            <a:ext cx="2013930" cy="4179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EC20B3-411C-F932-04FD-24830C5AA362}"/>
              </a:ext>
            </a:extLst>
          </p:cNvPr>
          <p:cNvSpPr txBox="1"/>
          <p:nvPr/>
        </p:nvSpPr>
        <p:spPr>
          <a:xfrm>
            <a:off x="5009690" y="4795424"/>
            <a:ext cx="70443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/>
              <a:t>Only just induce x coordination variables</a:t>
            </a:r>
          </a:p>
          <a:p>
            <a:r>
              <a:rPr kumimoji="1" lang="en-US" altLang="ko-Kore-KR" sz="2000" b="1" dirty="0"/>
              <a:t> </a:t>
            </a:r>
            <a:r>
              <a:rPr kumimoji="1" lang="en-US" altLang="ko-Kore-KR" sz="2000" dirty="0"/>
              <a:t>-</a:t>
            </a:r>
            <a:r>
              <a:rPr kumimoji="1" lang="en-US" altLang="ko-Kore-KR" sz="2000" b="1" dirty="0"/>
              <a:t>  </a:t>
            </a:r>
            <a:r>
              <a:rPr kumimoji="1" lang="en-US" altLang="ko-Kore-KR" sz="2000" dirty="0"/>
              <a:t>Reduce complexity </a:t>
            </a:r>
            <a:br>
              <a:rPr kumimoji="1" lang="en-US" altLang="ko-Kore-KR" sz="2000" dirty="0"/>
            </a:br>
            <a:r>
              <a:rPr kumimoji="1" lang="en-US" altLang="ko-Kore-KR" sz="2000" dirty="0"/>
              <a:t>    </a:t>
            </a:r>
            <a:r>
              <a:rPr kumimoji="1" lang="en-US" altLang="ko-Kore-KR" sz="2000" dirty="0">
                <a:sym typeface="Wingdings" pitchFamily="2" charset="2"/>
              </a:rPr>
              <a:t> transform </a:t>
            </a:r>
            <a:r>
              <a:rPr kumimoji="1" lang="en-US" altLang="ko-Kore-KR" sz="2000" dirty="0"/>
              <a:t>two stage </a:t>
            </a:r>
            <a:r>
              <a:rPr kumimoji="1" lang="en-US" altLang="ko-Kore-KR" sz="2000" dirty="0">
                <a:sym typeface="Wingdings" pitchFamily="2" charset="2"/>
              </a:rPr>
              <a:t>independent </a:t>
            </a:r>
            <a:r>
              <a:rPr kumimoji="1" lang="en-US" altLang="ko-Kore-KR" sz="2000" dirty="0"/>
              <a:t>problem </a:t>
            </a:r>
            <a:br>
              <a:rPr kumimoji="1" lang="en-US" altLang="ko-Kore-KR" sz="2000" dirty="0"/>
            </a:br>
            <a:endParaRPr kumimoji="1" lang="en-US" altLang="ko-Kore-KR" sz="2000" dirty="0"/>
          </a:p>
          <a:p>
            <a:r>
              <a:rPr kumimoji="1" lang="en-US" altLang="ko-Kore-KR" sz="2000" dirty="0"/>
              <a:t> -  Platform components &amp; each spec simultaneously</a:t>
            </a:r>
          </a:p>
          <a:p>
            <a:r>
              <a:rPr kumimoji="1" lang="en-US" altLang="ko-Kore-KR" sz="2000" dirty="0"/>
              <a:t>   </a:t>
            </a:r>
            <a:r>
              <a:rPr kumimoji="1" lang="en-US" altLang="ko-Kore-KR" sz="2000" dirty="0">
                <a:sym typeface="Wingdings" pitchFamily="2" charset="2"/>
              </a:rPr>
              <a:t> solve the </a:t>
            </a:r>
            <a:r>
              <a:rPr kumimoji="1" lang="en-US" altLang="ko-KR" sz="2000" dirty="0">
                <a:sym typeface="Wingdings" pitchFamily="2" charset="2"/>
              </a:rPr>
              <a:t>local optimum issues on two-stage problem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636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46FBFA8-828D-C8AC-C3A2-F2A7232817D6}"/>
              </a:ext>
            </a:extLst>
          </p:cNvPr>
          <p:cNvCxnSpPr/>
          <p:nvPr/>
        </p:nvCxnSpPr>
        <p:spPr>
          <a:xfrm>
            <a:off x="0" y="871162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C972A0-11C7-422C-C10C-5161B948B76C}"/>
              </a:ext>
            </a:extLst>
          </p:cNvPr>
          <p:cNvSpPr txBox="1"/>
          <p:nvPr/>
        </p:nvSpPr>
        <p:spPr>
          <a:xfrm>
            <a:off x="0" y="17787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More</a:t>
            </a:r>
            <a:r>
              <a:rPr kumimoji="1" lang="ko-Kore-KR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ealistic</a:t>
            </a:r>
            <a:r>
              <a:rPr kumimoji="1" lang="en-US" altLang="ko-Kore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e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xamples</a:t>
            </a:r>
            <a:endParaRPr kumimoji="1" lang="ko-Kore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E3687-5AF8-3D1F-8ACE-F77138E9448C}"/>
              </a:ext>
            </a:extLst>
          </p:cNvPr>
          <p:cNvSpPr txBox="1"/>
          <p:nvPr/>
        </p:nvSpPr>
        <p:spPr>
          <a:xfrm>
            <a:off x="0" y="962274"/>
            <a:ext cx="1434737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dirty="0"/>
              <a:t>아이스크림 </a:t>
            </a:r>
            <a:r>
              <a:rPr kumimoji="1" lang="en-US" altLang="ko-KR" sz="1600" dirty="0"/>
              <a:t>A</a:t>
            </a:r>
            <a:r>
              <a:rPr kumimoji="1" lang="ko-KR" altLang="en-US" sz="1600" dirty="0"/>
              <a:t>가 있다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근데 이것이 동네 마트</a:t>
            </a:r>
            <a:r>
              <a:rPr kumimoji="1" lang="en-US" altLang="ko-KR" sz="1600" dirty="0"/>
              <a:t>, </a:t>
            </a:r>
            <a:r>
              <a:rPr kumimoji="1" lang="ko-KR" altLang="en-US" sz="1600" dirty="0" err="1"/>
              <a:t>슈퍼마트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온라인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편의점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대형마트 등 가격이 모두 다르다</a:t>
            </a:r>
            <a:r>
              <a:rPr kumimoji="1" lang="en-US" altLang="ko-KR" sz="1600" dirty="0"/>
              <a:t>. 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 </a:t>
            </a:r>
            <a:r>
              <a:rPr kumimoji="1" lang="en-US" altLang="ko-KR" sz="1600" b="1" dirty="0">
                <a:sym typeface="Wingdings" pitchFamily="2" charset="2"/>
              </a:rPr>
              <a:t>spec </a:t>
            </a:r>
            <a:r>
              <a:rPr kumimoji="1" lang="ko-KR" altLang="en-US" sz="1600" b="1" dirty="0">
                <a:sym typeface="Wingdings" pitchFamily="2" charset="2"/>
              </a:rPr>
              <a:t>이 모두 다름</a:t>
            </a:r>
            <a:r>
              <a:rPr kumimoji="1" lang="en-US" altLang="ko-KR" sz="1600" b="1" dirty="0">
                <a:sym typeface="Wingdings" pitchFamily="2" charset="2"/>
              </a:rPr>
              <a:t>.</a:t>
            </a:r>
            <a:endParaRPr kumimoji="1" lang="en-US" altLang="ko-KR" sz="16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dirty="0"/>
              <a:t>아이스크림을 만드는 회사에서는 권장 소비자 가격이 있다</a:t>
            </a:r>
            <a:r>
              <a:rPr kumimoji="1" lang="en-US" altLang="ko-KR" sz="1600" dirty="0"/>
              <a:t>. 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 </a:t>
            </a:r>
            <a:r>
              <a:rPr kumimoji="1" lang="ko-KR" altLang="en-US" sz="1600" b="1" dirty="0">
                <a:sym typeface="Wingdings" pitchFamily="2" charset="2"/>
              </a:rPr>
              <a:t>실제적으로 딱 이 가격에 판매하진 않음</a:t>
            </a:r>
            <a:r>
              <a:rPr kumimoji="1" lang="en-US" altLang="ko-KR" sz="1600" b="1" dirty="0">
                <a:sym typeface="Wingdings" pitchFamily="2" charset="2"/>
              </a:rPr>
              <a:t>. </a:t>
            </a:r>
            <a:r>
              <a:rPr kumimoji="1" lang="ko-KR" altLang="en-US" sz="1600" b="1" dirty="0">
                <a:sym typeface="Wingdings" pitchFamily="2" charset="2"/>
              </a:rPr>
              <a:t>하지만 대표되는 값</a:t>
            </a:r>
            <a:r>
              <a:rPr kumimoji="1" lang="en-US" altLang="ko-KR" sz="1600" b="1" dirty="0">
                <a:sym typeface="Wingdings" pitchFamily="2" charset="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ko-KR" sz="1600" b="1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회사는 위의 여러 곳의  판매 가격을 보고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권장 소비자 가격을 변경했다</a:t>
            </a:r>
            <a:r>
              <a:rPr kumimoji="1" lang="en-US" altLang="ko-KR" sz="1600" dirty="0">
                <a:sym typeface="Wingdings" pitchFamily="2" charset="2"/>
              </a:rPr>
              <a:t>. 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 </a:t>
            </a:r>
            <a:r>
              <a:rPr kumimoji="1" lang="ko-KR" altLang="en-US" sz="1600" dirty="0">
                <a:sym typeface="Wingdings" pitchFamily="2" charset="2"/>
              </a:rPr>
              <a:t>아이스크림 </a:t>
            </a:r>
            <a:r>
              <a:rPr kumimoji="1" lang="en-US" altLang="ko-KR" sz="1600" dirty="0">
                <a:sym typeface="Wingdings" pitchFamily="2" charset="2"/>
              </a:rPr>
              <a:t>A</a:t>
            </a:r>
            <a:r>
              <a:rPr kumimoji="1" lang="ko-KR" altLang="en-US" sz="1600" dirty="0">
                <a:sym typeface="Wingdings" pitchFamily="2" charset="2"/>
              </a:rPr>
              <a:t>의 가격을 대표할 수 있을 만한 </a:t>
            </a:r>
            <a:r>
              <a:rPr kumimoji="1" lang="en-US" altLang="ko-KR" sz="1600" dirty="0">
                <a:sym typeface="Wingdings" pitchFamily="2" charset="2"/>
              </a:rPr>
              <a:t>coordination variable, =</a:t>
            </a:r>
            <a:r>
              <a:rPr kumimoji="1" lang="en-US" altLang="ko-KR" sz="1600" b="1" dirty="0">
                <a:sym typeface="Wingdings" pitchFamily="2" charset="2"/>
              </a:rPr>
              <a:t>System-level optimization</a:t>
            </a:r>
            <a:br>
              <a:rPr kumimoji="1" lang="en-US" altLang="ko-KR" sz="1600" b="1" dirty="0">
                <a:sym typeface="Wingdings" pitchFamily="2" charset="2"/>
              </a:rPr>
            </a:b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그리고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각 판매처가 가능하다면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각 판매처의 제약조건이 허용되는 범위 안에서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최대한 물건의 가격을 통일화하고 싶어한다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b="1" dirty="0">
                <a:sym typeface="Wingdings" pitchFamily="2" charset="2"/>
              </a:rPr>
              <a:t>  PFPF</a:t>
            </a:r>
            <a:r>
              <a:rPr kumimoji="1" lang="en-US" altLang="ko-KR" sz="1600" dirty="0">
                <a:sym typeface="Wingdings" pitchFamily="2" charset="2"/>
              </a:rPr>
              <a:t> (</a:t>
            </a:r>
            <a:r>
              <a:rPr kumimoji="1" lang="ko-KR" altLang="en-US" sz="1600" dirty="0">
                <a:sym typeface="Wingdings" pitchFamily="2" charset="2"/>
              </a:rPr>
              <a:t> 동일한 제품을 같은 가격에 판매하고 싶은 전략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br>
              <a:rPr kumimoji="1" lang="en-US" altLang="ko-KR" sz="1600" dirty="0">
                <a:sym typeface="Wingdings" pitchFamily="2" charset="2"/>
              </a:rPr>
            </a:b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이로 인해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각 판매처는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변경된 소비자 가격과 </a:t>
            </a:r>
            <a:r>
              <a:rPr kumimoji="1" lang="en-US" altLang="ko-KR" sz="1600" dirty="0">
                <a:sym typeface="Wingdings" pitchFamily="2" charset="2"/>
              </a:rPr>
              <a:t>penalty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바탕으로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가능하다면 최대한 가격을 맞추고 싶어한다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dirty="0">
                <a:sym typeface="Wingdings" pitchFamily="2" charset="2"/>
              </a:rPr>
              <a:t> </a:t>
            </a:r>
            <a:r>
              <a:rPr kumimoji="1" lang="en-US" altLang="ko-KR" sz="1600" b="1" dirty="0">
                <a:sym typeface="Wingdings" pitchFamily="2" charset="2"/>
              </a:rPr>
              <a:t>Sublevel-Optimization, </a:t>
            </a:r>
            <a:r>
              <a:rPr kumimoji="1" lang="ko-KR" altLang="en-US" sz="1600" b="1" dirty="0">
                <a:sym typeface="Wingdings" pitchFamily="2" charset="2"/>
              </a:rPr>
              <a:t>이때 각 판매처는  내부적인 요소만 고려</a:t>
            </a:r>
            <a:r>
              <a:rPr kumimoji="1" lang="en-US" altLang="ko-KR" sz="1600" b="1" dirty="0">
                <a:sym typeface="Wingdings" pitchFamily="2" charset="2"/>
              </a:rPr>
              <a:t>.</a:t>
            </a:r>
            <a:br>
              <a:rPr kumimoji="1" lang="en-US" altLang="ko-KR" sz="1600" b="1" dirty="0">
                <a:sym typeface="Wingdings" pitchFamily="2" charset="2"/>
              </a:rPr>
            </a:br>
            <a:endParaRPr kumimoji="1" lang="en-US" altLang="ko-KR" sz="1600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dirty="0">
                <a:sym typeface="Wingdings" pitchFamily="2" charset="2"/>
              </a:rPr>
              <a:t>이 다음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다시 아이스크림회사에서는 변경된 가격을 바탕으로 다시 조정된 권장 소비자 가격을 변경한다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 </a:t>
            </a:r>
            <a:r>
              <a:rPr kumimoji="1" lang="en-US" altLang="ko-KR" sz="1600" b="1" dirty="0">
                <a:sym typeface="Wingdings" pitchFamily="2" charset="2"/>
              </a:rPr>
              <a:t>Iteration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dirty="0">
                <a:sym typeface="Wingdings" pitchFamily="2" charset="2"/>
              </a:rPr>
              <a:t>이것을 단순 한 아이스크림이 아닌</a:t>
            </a:r>
            <a:r>
              <a:rPr kumimoji="1" lang="en-US" altLang="ko-KR" sz="1600" dirty="0">
                <a:sym typeface="Wingdings" pitchFamily="2" charset="2"/>
              </a:rPr>
              <a:t>, 10</a:t>
            </a:r>
            <a:r>
              <a:rPr kumimoji="1" lang="ko-KR" altLang="en-US" sz="1600" dirty="0">
                <a:sym typeface="Wingdings" pitchFamily="2" charset="2"/>
              </a:rPr>
              <a:t>개 혹은 그 이상의 아이스크림에 동시에 전략이 펼쳐진다면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br>
              <a:rPr kumimoji="1" lang="en-US" altLang="ko-KR" sz="1600" dirty="0">
                <a:sym typeface="Wingdings" pitchFamily="2" charset="2"/>
              </a:rPr>
            </a:b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각 아이스크림 별로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최종적으로는 가격이 동일하거나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아니면 가격 차이가 어쩔 수 없이 나는 경우가 발생한다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dirty="0">
                <a:sym typeface="Wingdings" pitchFamily="2" charset="2"/>
              </a:rPr>
              <a:t>그리고 동일한 아이스크림의 가격 또한 동시에 알 수 있다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dirty="0">
                <a:sym typeface="Wingdings" pitchFamily="2" charset="2"/>
              </a:rPr>
              <a:t> </a:t>
            </a:r>
            <a:r>
              <a:rPr kumimoji="1" lang="en-US" altLang="ko-KR" sz="1600" b="1" dirty="0">
                <a:sym typeface="Wingdings" pitchFamily="2" charset="2"/>
              </a:rPr>
              <a:t>Platform components &amp; specification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41594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815</Words>
  <Application>Microsoft Macintosh PowerPoint</Application>
  <PresentationFormat>와이드스크린</PresentationFormat>
  <Paragraphs>98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유재상 (전기전자컴퓨터공학부)</dc:creator>
  <cp:lastModifiedBy>(학생) 유재상 (전기전자컴퓨터공학부)</cp:lastModifiedBy>
  <cp:revision>29</cp:revision>
  <dcterms:created xsi:type="dcterms:W3CDTF">2022-01-20T07:16:48Z</dcterms:created>
  <dcterms:modified xsi:type="dcterms:W3CDTF">2022-08-23T06:18:18Z</dcterms:modified>
</cp:coreProperties>
</file>