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9" r:id="rId3"/>
    <p:sldId id="271" r:id="rId4"/>
    <p:sldId id="270" r:id="rId5"/>
    <p:sldId id="273" r:id="rId6"/>
    <p:sldId id="272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8"/>
    <a:srgbClr val="FBDDDA"/>
    <a:srgbClr val="D7E9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83887" autoAdjust="0"/>
  </p:normalViewPr>
  <p:slideViewPr>
    <p:cSldViewPr snapToGrid="0" snapToObjects="1">
      <p:cViewPr varScale="1">
        <p:scale>
          <a:sx n="114" d="100"/>
          <a:sy n="11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F696-69CA-9E44-AA0C-BA611AD300CD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773A6-9CA4-C44F-BD50-062043CC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8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제품군에 관심이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그런데 요즘</a:t>
            </a:r>
            <a:r>
              <a:rPr lang="en-US" altLang="ko-KR" b="1" dirty="0"/>
              <a:t>,</a:t>
            </a:r>
            <a:r>
              <a:rPr lang="ko-KR" altLang="en-US" b="1" dirty="0"/>
              <a:t> 코로나 </a:t>
            </a:r>
            <a:r>
              <a:rPr lang="en-US" altLang="ko-KR" b="1" dirty="0"/>
              <a:t>/</a:t>
            </a:r>
            <a:r>
              <a:rPr lang="ko-KR" altLang="en-US" b="1" dirty="0"/>
              <a:t> 러시아 우크라이나 문제 등을 보면서</a:t>
            </a:r>
            <a:r>
              <a:rPr lang="en-US" altLang="ko-KR" b="1" dirty="0"/>
              <a:t>,</a:t>
            </a:r>
            <a:r>
              <a:rPr lang="ko-KR" altLang="en-US" b="1" dirty="0"/>
              <a:t> 유통 </a:t>
            </a:r>
            <a:r>
              <a:rPr lang="en-US" altLang="ko-KR" b="1" dirty="0"/>
              <a:t>(SCM)</a:t>
            </a:r>
            <a:r>
              <a:rPr lang="ko-KR" altLang="en-US" b="1" dirty="0"/>
              <a:t> 관점에서 문제가 많다는 </a:t>
            </a:r>
            <a:r>
              <a:rPr lang="ko-KR" altLang="en-US" b="1" dirty="0" err="1"/>
              <a:t>기사르</a:t>
            </a:r>
            <a:r>
              <a:rPr lang="ko-KR" altLang="en-US" b="1" dirty="0"/>
              <a:t> 봤다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그러던 중</a:t>
            </a:r>
            <a:r>
              <a:rPr lang="en-US" altLang="ko-KR" b="1" dirty="0"/>
              <a:t>,</a:t>
            </a:r>
            <a:r>
              <a:rPr lang="ko-KR" altLang="en-US" b="1" dirty="0"/>
              <a:t> 이 두가지를 모두 고민한 논문이 있어서 흥미롭다고 생각되어서 읽어보게 됐다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990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22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Frictional resistance &amp; </a:t>
            </a:r>
            <a:r>
              <a:rPr kumimoji="1" lang="en-US" altLang="ko-KR" dirty="0" err="1"/>
              <a:t>wave_making</a:t>
            </a:r>
            <a:r>
              <a:rPr kumimoji="1" lang="en-US" altLang="ko-KR" dirty="0"/>
              <a:t> resistance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3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Multi OEM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capacity constraint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disruption risk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defect ratio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wholesale cost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3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Beta : </a:t>
            </a:r>
            <a:r>
              <a:rPr kumimoji="1" lang="ko-KR" altLang="en-US" dirty="0"/>
              <a:t>성공적으로 </a:t>
            </a:r>
            <a:r>
              <a:rPr kumimoji="1" lang="en-US" altLang="ko-KR" dirty="0"/>
              <a:t>disruption</a:t>
            </a:r>
            <a:r>
              <a:rPr kumimoji="1" lang="ko-KR" altLang="en-US" dirty="0"/>
              <a:t>을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성공적으로 만들어질 확률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58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Frictional resistance &amp; </a:t>
            </a:r>
            <a:r>
              <a:rPr kumimoji="1" lang="en-US" altLang="ko-KR" dirty="0" err="1"/>
              <a:t>wave_making</a:t>
            </a:r>
            <a:r>
              <a:rPr kumimoji="1" lang="en-US" altLang="ko-KR" dirty="0"/>
              <a:t> resistance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3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BB11-3427-2849-AB58-941E7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8DEA1-7D81-F544-BCBF-18C309BB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77932-E662-7B49-8F14-5D0CC29D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22CA7-B46A-0846-B050-0F16687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A754-B039-4149-B364-5472A9D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AA69-067E-0940-9F00-587B3734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C33FA-D2CB-D94C-9FFF-2F01EE2A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642A-E7E8-8246-8181-EE6B8C7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53A66-7955-CE4A-908C-4DF3B00D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5887-C51E-8B44-A071-576DB18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523F4-EB01-5345-88E1-EAC20C54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DBCD5-B916-F64C-9CBA-C08F4BB5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C0A22-3804-4F49-9EFF-49BF274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2F40-1649-D34C-A333-EE07C92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C991-4019-8944-8486-2C6BDCC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48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E91B2-126E-DB48-A4D5-6119097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57502-2CA5-814B-8EB7-A149F0DA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41228-59DF-0A4B-8ED4-8AC6E246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3B1B-4491-8843-A22D-B17605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3CB35-AFDB-E545-8C22-6353EB58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27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0DCCF-B360-A542-B05A-4B79CFC0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CD46D-90D1-3345-9692-5D9CD9A9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23DF2-575B-F74A-B8EC-0BDA91F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93097-1CCC-D747-A10A-8D052B54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FFF46-B722-174F-A0D9-C28621D8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749B-7300-7046-866A-CAF5348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A33C3-A2F8-AE44-8720-66B4968C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4721B-326D-AE4E-BAB6-60951B3B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7C05-74D7-1E4A-B0AD-9CE453B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586A7-44DC-9D49-BA48-E9E58923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39841-3475-5845-8C77-C068ABEE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0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4DCE-F193-A64B-9291-D7FA9A86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08BF3-468F-A541-B0FA-6BAF66F1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5CBEC-778F-3649-B401-1C70C4D4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48B8E-4090-DB40-81C1-BD944EDB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8D8B3-EEB4-D045-8212-3ADFBF19E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3E77B-45A5-9D4D-A38A-F39F150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7A59D-D3E6-FD4D-AB78-79A29ED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ECD04-10E6-E84A-8054-EE872AB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1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67AA6-7962-A642-9D73-C1E582D7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21446-9207-0F4B-A31B-A5469E78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91733-83E3-8042-A12F-8537A4F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2103C-A28F-6845-BBA9-AAD12E25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1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1FB9A-1394-C04A-B321-9BB291A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60B9A-8F3F-174B-9C08-7CE155C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A575C-A5DE-7246-9A03-6327BF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10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0DFE-5E04-E444-B23B-2ED7BDFE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34181-CBDC-694E-A320-32D62328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74E6-FF80-7145-8D78-9C331550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A90F9-0330-5A43-9BDE-965A535F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0D1A-1AB2-CA49-BEF3-B3423380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B990D-5AD7-184D-8978-1378FA0E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9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B135-6EA2-384F-AF5F-CABC1FFF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9EFB6A-2FE5-C349-82E7-9EA4C410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7D075-1989-9941-A1F4-F473C15D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05D13-92AD-C942-9FC1-796B634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9770F-AF22-EA4B-968A-93ED16D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66B6-F0FC-804A-A55C-C87B41F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4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323D1-BA22-D24B-9D83-53074518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81DFE-1BDD-014F-B33A-1FA2777F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A03B5-2045-F246-B923-B9C9A6DA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0C7C-D85B-7C45-9DE0-7601AACB77F4}" type="datetimeFigureOut">
              <a:rPr kumimoji="1" lang="ko-Kore-KR" altLang="en-US" smtClean="0"/>
              <a:t>2022. 11. 20.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C5F0-E17B-C74C-ABB3-5D40D0D54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36056-BB7C-3B49-84F6-90BD7464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5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7A002DD4-A337-E24D-BBC1-01C66B41C558}"/>
              </a:ext>
            </a:extLst>
          </p:cNvPr>
          <p:cNvSpPr txBox="1">
            <a:spLocks/>
          </p:cNvSpPr>
          <p:nvPr/>
        </p:nvSpPr>
        <p:spPr>
          <a:xfrm>
            <a:off x="1233055" y="4076596"/>
            <a:ext cx="10044545" cy="237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kumimoji="1" lang="ko-Kore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9306EA6-279A-4F4A-8D86-62E4998D4890}"/>
              </a:ext>
            </a:extLst>
          </p:cNvPr>
          <p:cNvCxnSpPr/>
          <p:nvPr/>
        </p:nvCxnSpPr>
        <p:spPr>
          <a:xfrm>
            <a:off x="0" y="416532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DDF8B-78B0-B54A-813D-A50E5592DAD6}"/>
              </a:ext>
            </a:extLst>
          </p:cNvPr>
          <p:cNvSpPr txBox="1"/>
          <p:nvPr/>
        </p:nvSpPr>
        <p:spPr>
          <a:xfrm>
            <a:off x="-50803" y="1820826"/>
            <a:ext cx="1219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Joint</a:t>
            </a:r>
            <a:r>
              <a:rPr kumimoji="1"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decision-making of product family configuration and order allocation by coordinating suppliers under disruption risks</a:t>
            </a:r>
            <a:endParaRPr kumimoji="1" lang="ko-Kore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8C8D7-0EFA-0941-9D28-D648E7BE1A46}"/>
              </a:ext>
            </a:extLst>
          </p:cNvPr>
          <p:cNvSpPr txBox="1"/>
          <p:nvPr/>
        </p:nvSpPr>
        <p:spPr>
          <a:xfrm>
            <a:off x="914645" y="4277392"/>
            <a:ext cx="11277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2022.10.0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ko-Kore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E27AC-1CE1-DF49-AF33-87FE2145ED1B}"/>
              </a:ext>
            </a:extLst>
          </p:cNvPr>
          <p:cNvSpPr txBox="1"/>
          <p:nvPr/>
        </p:nvSpPr>
        <p:spPr>
          <a:xfrm>
            <a:off x="6095998" y="4897075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rgbClr val="FF0000"/>
                </a:solidFill>
              </a:rPr>
              <a:t>Journal of Engineering Design (2021)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7CCC6BF-3AE6-6C40-8A3A-0F43074D279F}"/>
              </a:ext>
            </a:extLst>
          </p:cNvPr>
          <p:cNvSpPr txBox="1">
            <a:spLocks/>
          </p:cNvSpPr>
          <p:nvPr/>
        </p:nvSpPr>
        <p:spPr>
          <a:xfrm>
            <a:off x="1930398" y="5783644"/>
            <a:ext cx="10210800" cy="107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</a:t>
            </a:r>
            <a:r>
              <a:rPr kumimoji="1" lang="en-US" altLang="ko-Kore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</a:t>
            </a:r>
            <a:r>
              <a:rPr kumimoji="1" lang="en-US" altLang="ko-Kore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&amp; Zhong Kai Li</a:t>
            </a:r>
          </a:p>
          <a:p>
            <a:pPr marL="457200" lvl="1" indent="0" algn="r">
              <a:buNone/>
            </a:pPr>
            <a:endParaRPr kumimoji="1" lang="en-US" altLang="ko-Kore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Mechatronic Engineering, China University of Mining and Technology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33B6-0520-C8F0-ACDC-56EBB2F99D97}"/>
              </a:ext>
            </a:extLst>
          </p:cNvPr>
          <p:cNvSpPr txBox="1"/>
          <p:nvPr/>
        </p:nvSpPr>
        <p:spPr>
          <a:xfrm>
            <a:off x="0" y="368030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" altLang="ko-Kore-K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capacity-constraint </a:t>
            </a:r>
            <a:r>
              <a:rPr lang="en" altLang="ko-Kore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(coordination strategy)</a:t>
            </a:r>
            <a:r>
              <a:rPr lang="en" altLang="ko-Kore-K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disruption risk </a:t>
            </a:r>
            <a:r>
              <a:rPr lang="en" altLang="ko-Kore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(protection strategy), product family configuration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8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backgrounds of solving </a:t>
            </a:r>
            <a:r>
              <a:rPr kumimoji="1" lang="en-US" altLang="ko-Kore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PCOA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(</a:t>
            </a:r>
            <a:r>
              <a:rPr kumimoji="1" lang="en-US" altLang="ko-Kore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roduct family </a:t>
            </a:r>
            <a:r>
              <a:rPr kumimoji="1" lang="en-US" altLang="ko-Kore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onfiguration &amp; </a:t>
            </a:r>
            <a:r>
              <a:rPr kumimoji="1" lang="en-US" altLang="ko-Kore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rder </a:t>
            </a:r>
            <a:r>
              <a:rPr kumimoji="1" lang="en-US" altLang="ko-Kore-K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llocation )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503DF-9199-0B7C-E4E9-FEEB46F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1" y="1100644"/>
            <a:ext cx="6882466" cy="4979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3EE99-22FE-4610-E107-44479EA37C91}"/>
              </a:ext>
            </a:extLst>
          </p:cNvPr>
          <p:cNvSpPr txBox="1"/>
          <p:nvPr/>
        </p:nvSpPr>
        <p:spPr>
          <a:xfrm>
            <a:off x="8448522" y="1097853"/>
            <a:ext cx="28629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FF0000"/>
                </a:solidFill>
              </a:rPr>
              <a:t>R&amp;D department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CB0A9-6B52-F96C-BDF0-B58D308E8A37}"/>
              </a:ext>
            </a:extLst>
          </p:cNvPr>
          <p:cNvSpPr txBox="1"/>
          <p:nvPr/>
        </p:nvSpPr>
        <p:spPr>
          <a:xfrm>
            <a:off x="8448522" y="3203154"/>
            <a:ext cx="28629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accent6"/>
                </a:solidFill>
              </a:rPr>
              <a:t>Purchasing Department</a:t>
            </a:r>
            <a:endParaRPr kumimoji="1" lang="ko-Kore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14E04-A973-F830-8075-D380164888B1}"/>
              </a:ext>
            </a:extLst>
          </p:cNvPr>
          <p:cNvSpPr txBox="1"/>
          <p:nvPr/>
        </p:nvSpPr>
        <p:spPr>
          <a:xfrm>
            <a:off x="6291942" y="6510175"/>
            <a:ext cx="590005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en-US" sz="1600" dirty="0"/>
              <a:t>EX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variant : computer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Module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GPU, Module instance : RTX 3080</a:t>
            </a:r>
            <a:endParaRPr kumimoji="1"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677DE-D569-AF07-C1F3-3CC447E8C26D}"/>
              </a:ext>
            </a:extLst>
          </p:cNvPr>
          <p:cNvSpPr txBox="1"/>
          <p:nvPr/>
        </p:nvSpPr>
        <p:spPr>
          <a:xfrm>
            <a:off x="8803461" y="3760213"/>
            <a:ext cx="313273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b="1" dirty="0"/>
              <a:t>Min supply chain cost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b="1" dirty="0"/>
              <a:t>Multi OEM </a:t>
            </a:r>
            <a:r>
              <a:rPr kumimoji="1" lang="en-US" altLang="ko-KR" dirty="0"/>
              <a:t>(sourcing)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b="1" dirty="0"/>
              <a:t>Capacity Constraint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b="1" dirty="0"/>
              <a:t>Disruption risk </a:t>
            </a:r>
            <a:r>
              <a:rPr kumimoji="1" lang="en-US" altLang="ko-KR" dirty="0"/>
              <a:t>, defect ratio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Wholesale cost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40829-B006-E238-9520-71D8DE26D24A}"/>
              </a:ext>
            </a:extLst>
          </p:cNvPr>
          <p:cNvSpPr txBox="1"/>
          <p:nvPr/>
        </p:nvSpPr>
        <p:spPr>
          <a:xfrm>
            <a:off x="8803461" y="1654912"/>
            <a:ext cx="313273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b="1" dirty="0"/>
              <a:t>Max utility value of variants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Product family configuration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multi market segment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5BA85-5C1F-566F-662F-CFB84A781409}"/>
              </a:ext>
            </a:extLst>
          </p:cNvPr>
          <p:cNvSpPr txBox="1"/>
          <p:nvPr/>
        </p:nvSpPr>
        <p:spPr>
          <a:xfrm>
            <a:off x="7995567" y="5986838"/>
            <a:ext cx="3940629" cy="4234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cost min &amp; risk management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839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backgrounds of solving product platform design   (End – End optimization problem)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EE4B2A-4300-EF5C-3F3F-9534C7DC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1" y="1357023"/>
            <a:ext cx="6345873" cy="4253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70A01-082C-82D3-45E2-96620668FAEA}"/>
              </a:ext>
            </a:extLst>
          </p:cNvPr>
          <p:cNvSpPr txBox="1"/>
          <p:nvPr/>
        </p:nvSpPr>
        <p:spPr>
          <a:xfrm>
            <a:off x="7274215" y="1402542"/>
            <a:ext cx="426718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/>
              <a:t>Bi-level optimization (Game-theory)</a:t>
            </a:r>
            <a:endParaRPr kumimoji="1" lang="ko-Kore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46191-C709-5CA7-99EA-F796F5D5C806}"/>
              </a:ext>
            </a:extLst>
          </p:cNvPr>
          <p:cNvSpPr txBox="1"/>
          <p:nvPr/>
        </p:nvSpPr>
        <p:spPr>
          <a:xfrm>
            <a:off x="7818941" y="1997383"/>
            <a:ext cx="3940629" cy="4648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solidFill>
                  <a:srgbClr val="FF0000"/>
                </a:solidFill>
              </a:rPr>
              <a:t>Leader-Follow decision-making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95B9-AF7A-7087-B22B-BDCA2403E715}"/>
              </a:ext>
            </a:extLst>
          </p:cNvPr>
          <p:cNvSpPr txBox="1"/>
          <p:nvPr/>
        </p:nvSpPr>
        <p:spPr>
          <a:xfrm>
            <a:off x="7600768" y="4968085"/>
            <a:ext cx="4020962" cy="464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solidFill>
                  <a:srgbClr val="FF0000"/>
                </a:solidFill>
              </a:rPr>
              <a:t>Robustness (defect ratio, disruption risk)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E9C82-875A-972F-9E04-975E51D8D7BB}"/>
              </a:ext>
            </a:extLst>
          </p:cNvPr>
          <p:cNvSpPr txBox="1"/>
          <p:nvPr/>
        </p:nvSpPr>
        <p:spPr>
          <a:xfrm>
            <a:off x="7818941" y="2530561"/>
            <a:ext cx="426718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/>
              <a:t>Upper level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 - R&amp;D) Product configuration decision </a:t>
            </a:r>
          </a:p>
          <a:p>
            <a:pPr>
              <a:lnSpc>
                <a:spcPct val="150000"/>
              </a:lnSpc>
            </a:pPr>
            <a:r>
              <a:rPr kumimoji="1" lang="en-US" altLang="en-US" b="1" dirty="0"/>
              <a:t>Lower level</a:t>
            </a:r>
          </a:p>
          <a:p>
            <a:pPr>
              <a:lnSpc>
                <a:spcPct val="150000"/>
              </a:lnSpc>
            </a:pPr>
            <a:r>
              <a:rPr kumimoji="1" lang="en-US" altLang="en-US" b="1" dirty="0"/>
              <a:t> - </a:t>
            </a:r>
            <a:r>
              <a:rPr kumimoji="1" lang="en-US" altLang="en-US" dirty="0"/>
              <a:t>Purchasing department) Order allocation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41AC3-92D0-C94B-5B76-E7D4BE69FCE6}"/>
              </a:ext>
            </a:extLst>
          </p:cNvPr>
          <p:cNvSpPr txBox="1"/>
          <p:nvPr/>
        </p:nvSpPr>
        <p:spPr>
          <a:xfrm>
            <a:off x="5309534" y="6436538"/>
            <a:ext cx="6882466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ko-KR" sz="1600" dirty="0"/>
              <a:t>OEM</a:t>
            </a:r>
            <a:r>
              <a:rPr kumimoji="1" lang="ko-KR" altLang="en-US" sz="1600" dirty="0"/>
              <a:t> 마다 </a:t>
            </a:r>
            <a:r>
              <a:rPr kumimoji="1" lang="en-US" altLang="ko-KR" sz="1600" b="1" dirty="0"/>
              <a:t>defect ratio, disruption risk, wholesale price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등이 상이함 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48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Upper level (Phase 1)</a:t>
            </a:r>
            <a:r>
              <a:rPr kumimoji="1"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Max Utility per cost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FE787E3-7AD9-1D67-B8AB-327384DF7FBC}"/>
              </a:ext>
            </a:extLst>
          </p:cNvPr>
          <p:cNvGrpSpPr/>
          <p:nvPr/>
        </p:nvGrpSpPr>
        <p:grpSpPr>
          <a:xfrm>
            <a:off x="7235716" y="2325084"/>
            <a:ext cx="4848147" cy="4211919"/>
            <a:chOff x="6310185" y="1590191"/>
            <a:chExt cx="4848146" cy="42119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80E4A38-092E-AEA5-E75C-DC1A9D6EA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777" r="34732"/>
            <a:stretch/>
          </p:blipFill>
          <p:spPr>
            <a:xfrm>
              <a:off x="6310185" y="4799896"/>
              <a:ext cx="4251058" cy="100221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23C7EC8-1415-F2D7-FC4A-E9052A7E1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5371"/>
            <a:stretch/>
          </p:blipFill>
          <p:spPr>
            <a:xfrm>
              <a:off x="6310185" y="1590191"/>
              <a:ext cx="4848145" cy="183880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23A41E0-F587-739B-22A2-E54232A80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29427"/>
            <a:stretch/>
          </p:blipFill>
          <p:spPr>
            <a:xfrm>
              <a:off x="6310186" y="3429000"/>
              <a:ext cx="4848145" cy="10800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51AB01-49D3-2222-835B-1E8B351CB9CE}"/>
              </a:ext>
            </a:extLst>
          </p:cNvPr>
          <p:cNvGrpSpPr/>
          <p:nvPr/>
        </p:nvGrpSpPr>
        <p:grpSpPr>
          <a:xfrm>
            <a:off x="614608" y="1614324"/>
            <a:ext cx="4990178" cy="1806408"/>
            <a:chOff x="698585" y="1267170"/>
            <a:chExt cx="4990178" cy="180640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863330-ED3B-2F6B-3529-F18D37176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932" t="3256" r="1404" b="58369"/>
            <a:stretch/>
          </p:blipFill>
          <p:spPr>
            <a:xfrm>
              <a:off x="698585" y="1267170"/>
              <a:ext cx="4674551" cy="163224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310CA09-0D82-A8FD-7EDD-453EE174E43B}"/>
                </a:ext>
              </a:extLst>
            </p:cNvPr>
            <p:cNvSpPr/>
            <p:nvPr/>
          </p:nvSpPr>
          <p:spPr>
            <a:xfrm rot="1578195">
              <a:off x="4926294" y="1407735"/>
              <a:ext cx="762469" cy="1665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A60AE6D-BB2B-B66E-8BB4-B3A4B205BB8E}"/>
              </a:ext>
            </a:extLst>
          </p:cNvPr>
          <p:cNvSpPr txBox="1"/>
          <p:nvPr/>
        </p:nvSpPr>
        <p:spPr>
          <a:xfrm>
            <a:off x="2300383" y="3565518"/>
            <a:ext cx="159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/>
              <a:t>Parameters</a:t>
            </a:r>
            <a:endParaRPr kumimoji="1" lang="ko-Kore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04F45-4FDD-ABC2-8A1E-FFF08F98E98A}"/>
              </a:ext>
            </a:extLst>
          </p:cNvPr>
          <p:cNvSpPr txBox="1"/>
          <p:nvPr/>
        </p:nvSpPr>
        <p:spPr>
          <a:xfrm>
            <a:off x="222273" y="4038977"/>
            <a:ext cx="5995355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Decision variable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- </a:t>
            </a:r>
            <a:r>
              <a:rPr kumimoji="1" lang="en-US" altLang="ko-Kore-KR" sz="1600" b="1" dirty="0" err="1">
                <a:solidFill>
                  <a:srgbClr val="FF0000"/>
                </a:solidFill>
              </a:rPr>
              <a:t>x</a:t>
            </a:r>
            <a:r>
              <a:rPr kumimoji="1" lang="en-US" altLang="ko-Kore-KR" sz="1600" b="1" baseline="-25000" dirty="0" err="1">
                <a:solidFill>
                  <a:srgbClr val="FF0000"/>
                </a:solidFill>
              </a:rPr>
              <a:t>jkl</a:t>
            </a:r>
            <a:r>
              <a:rPr kumimoji="1" lang="en-US" altLang="ko-Kore-KR" sz="1600" dirty="0"/>
              <a:t> 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 : product variant, k : module, l : module instance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That is, whether module instance l of module k is used in variant j 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ex) </a:t>
            </a:r>
            <a:r>
              <a:rPr kumimoji="1" lang="en-US" altLang="ko-KR" sz="1400" dirty="0"/>
              <a:t>j </a:t>
            </a:r>
            <a:r>
              <a:rPr kumimoji="1" lang="ko-KR" altLang="en-US" sz="1400" dirty="0"/>
              <a:t>번째 컴퓨터에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그래픽카드 </a:t>
            </a:r>
            <a:r>
              <a:rPr kumimoji="1" lang="en-US" altLang="ko-KR" sz="1400" dirty="0"/>
              <a:t>( =k)</a:t>
            </a:r>
            <a:r>
              <a:rPr kumimoji="1" lang="ko-KR" altLang="en-US" sz="1400" dirty="0"/>
              <a:t> 에 </a:t>
            </a:r>
            <a:r>
              <a:rPr kumimoji="1" lang="en-US" altLang="ko-KR" sz="1400" dirty="0"/>
              <a:t>RTX 2080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(l)</a:t>
            </a:r>
            <a:r>
              <a:rPr kumimoji="1" lang="ko-KR" altLang="en-US" sz="1400" dirty="0"/>
              <a:t> 이 사용되었는지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Given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-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U</a:t>
            </a:r>
            <a:r>
              <a:rPr kumimoji="1" lang="en-US" altLang="ko-Kore-KR" sz="1600" b="1" baseline="30000" dirty="0">
                <a:solidFill>
                  <a:srgbClr val="FF0000"/>
                </a:solidFill>
              </a:rPr>
              <a:t>C</a:t>
            </a:r>
            <a:r>
              <a:rPr kumimoji="1" lang="en-US" altLang="ko-Kore-KR" sz="1600" dirty="0"/>
              <a:t>: Unit supply chain cost (</a:t>
            </a:r>
            <a:r>
              <a:rPr kumimoji="1" lang="ko-KR" altLang="en-US" sz="1600" dirty="0"/>
              <a:t>제품 하나당 평균 공급망 비용</a:t>
            </a:r>
            <a:r>
              <a:rPr kumimoji="1"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 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9D013-FB88-6F0E-7832-71A4819D688C}"/>
              </a:ext>
            </a:extLst>
          </p:cNvPr>
          <p:cNvSpPr txBox="1"/>
          <p:nvPr/>
        </p:nvSpPr>
        <p:spPr>
          <a:xfrm>
            <a:off x="9082304" y="1463774"/>
            <a:ext cx="159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Equation</a:t>
            </a:r>
            <a:endParaRPr kumimoji="1" lang="ko-Kore-KR" altLang="en-US" sz="2400" b="1" dirty="0"/>
          </a:p>
        </p:txBody>
      </p:sp>
      <p:sp>
        <p:nvSpPr>
          <p:cNvPr id="7" name="오른쪽으로 구부러진 화살표[C] 6">
            <a:extLst>
              <a:ext uri="{FF2B5EF4-FFF2-40B4-BE49-F238E27FC236}">
                <a16:creationId xmlns:a16="http://schemas.microsoft.com/office/drawing/2014/main" id="{78D54B16-EE1B-4F87-F553-FEF9E64BF89D}"/>
              </a:ext>
            </a:extLst>
          </p:cNvPr>
          <p:cNvSpPr/>
          <p:nvPr/>
        </p:nvSpPr>
        <p:spPr>
          <a:xfrm>
            <a:off x="6654950" y="2847319"/>
            <a:ext cx="580767" cy="174230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CE5F23-942E-D059-33E5-99EFC16562B9}"/>
              </a:ext>
            </a:extLst>
          </p:cNvPr>
          <p:cNvSpPr/>
          <p:nvPr/>
        </p:nvSpPr>
        <p:spPr>
          <a:xfrm>
            <a:off x="8478338" y="2906653"/>
            <a:ext cx="529433" cy="227781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348E1-4094-DC08-0868-26A74ABD4D41}"/>
              </a:ext>
            </a:extLst>
          </p:cNvPr>
          <p:cNvSpPr/>
          <p:nvPr/>
        </p:nvSpPr>
        <p:spPr>
          <a:xfrm>
            <a:off x="9735403" y="4841453"/>
            <a:ext cx="529433" cy="227781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57610-E755-3E39-F55E-3A2F678913ED}"/>
              </a:ext>
            </a:extLst>
          </p:cNvPr>
          <p:cNvSpPr txBox="1"/>
          <p:nvPr/>
        </p:nvSpPr>
        <p:spPr>
          <a:xfrm>
            <a:off x="9735403" y="2598876"/>
            <a:ext cx="1592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FF0000"/>
                </a:solidFill>
              </a:rPr>
              <a:t>(Origin)</a:t>
            </a:r>
            <a:endParaRPr kumimoji="1" lang="ko-Kore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D34DC6-92E9-A6C8-59A8-FBE8BE74D8E2}"/>
              </a:ext>
            </a:extLst>
          </p:cNvPr>
          <p:cNvSpPr/>
          <p:nvPr/>
        </p:nvSpPr>
        <p:spPr>
          <a:xfrm>
            <a:off x="11076714" y="4429700"/>
            <a:ext cx="303989" cy="29418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86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Lower level (Phase 2)</a:t>
            </a:r>
            <a:r>
              <a:rPr kumimoji="1"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Min unit supply chain cost </a:t>
            </a:r>
            <a:r>
              <a:rPr kumimoji="1"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E4A38-092E-AEA5-E75C-DC1A9D6E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2" b="35853"/>
          <a:stretch/>
        </p:blipFill>
        <p:spPr>
          <a:xfrm>
            <a:off x="6819126" y="5484959"/>
            <a:ext cx="4285395" cy="1270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9022D2-83BF-0FCB-2F41-56A3E9ED3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98"/>
          <a:stretch/>
        </p:blipFill>
        <p:spPr>
          <a:xfrm>
            <a:off x="6819126" y="1041229"/>
            <a:ext cx="5283919" cy="40072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396FCE-8F84-FBFF-7DC6-B66949AB4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77" r="34732"/>
          <a:stretch/>
        </p:blipFill>
        <p:spPr>
          <a:xfrm>
            <a:off x="1166829" y="1061732"/>
            <a:ext cx="3330352" cy="78515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55FFE5-AC9C-D26E-FF4C-D64694681EB2}"/>
              </a:ext>
            </a:extLst>
          </p:cNvPr>
          <p:cNvGrpSpPr/>
          <p:nvPr/>
        </p:nvGrpSpPr>
        <p:grpSpPr>
          <a:xfrm>
            <a:off x="531717" y="2037453"/>
            <a:ext cx="4600576" cy="1739899"/>
            <a:chOff x="3016249" y="2559050"/>
            <a:chExt cx="4600576" cy="173989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FC78DF4-41AA-50FF-417F-4A492D6A7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169" t="46178" r="2334" b="12915"/>
            <a:stretch/>
          </p:blipFill>
          <p:spPr>
            <a:xfrm>
              <a:off x="3016250" y="2559050"/>
              <a:ext cx="4600575" cy="173989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8307C52-1DB8-830E-6180-24CDD9D3F915}"/>
                </a:ext>
              </a:extLst>
            </p:cNvPr>
            <p:cNvSpPr/>
            <p:nvPr/>
          </p:nvSpPr>
          <p:spPr>
            <a:xfrm rot="5400000">
              <a:off x="2793719" y="2781582"/>
              <a:ext cx="814006" cy="368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1D2016B-939B-0AF2-4354-A15B6E504339}"/>
              </a:ext>
            </a:extLst>
          </p:cNvPr>
          <p:cNvSpPr txBox="1"/>
          <p:nvPr/>
        </p:nvSpPr>
        <p:spPr>
          <a:xfrm>
            <a:off x="9340288" y="2582849"/>
            <a:ext cx="1222842" cy="32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dirty="0"/>
              <a:t>(Holding Cost)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5BB49-7119-771B-A953-96E739EA774A}"/>
              </a:ext>
            </a:extLst>
          </p:cNvPr>
          <p:cNvSpPr txBox="1"/>
          <p:nvPr/>
        </p:nvSpPr>
        <p:spPr>
          <a:xfrm>
            <a:off x="9340288" y="2177792"/>
            <a:ext cx="1222842" cy="32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dirty="0"/>
              <a:t>(</a:t>
            </a:r>
            <a:r>
              <a:rPr kumimoji="1" lang="en-US" altLang="ko-Kore-KR" sz="1100" b="1" dirty="0">
                <a:solidFill>
                  <a:srgbClr val="FF0000"/>
                </a:solidFill>
              </a:rPr>
              <a:t>Wholesale</a:t>
            </a:r>
            <a:r>
              <a:rPr kumimoji="1" lang="en-US" altLang="ko-Kore-KR" sz="1100" dirty="0"/>
              <a:t> Cost)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EA666-6A22-BE2E-40DC-5612C579B073}"/>
              </a:ext>
            </a:extLst>
          </p:cNvPr>
          <p:cNvSpPr txBox="1"/>
          <p:nvPr/>
        </p:nvSpPr>
        <p:spPr>
          <a:xfrm>
            <a:off x="9340288" y="1717429"/>
            <a:ext cx="2932878" cy="32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dirty="0"/>
              <a:t>(Expected quantity of module instance l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9C9C7E-EC9F-D467-F75E-EF208C80D642}"/>
              </a:ext>
            </a:extLst>
          </p:cNvPr>
          <p:cNvSpPr txBox="1"/>
          <p:nvPr/>
        </p:nvSpPr>
        <p:spPr>
          <a:xfrm>
            <a:off x="9340288" y="2949382"/>
            <a:ext cx="1222842" cy="32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dirty="0"/>
              <a:t>(</a:t>
            </a:r>
            <a:r>
              <a:rPr kumimoji="1" lang="en-US" altLang="ko-Kore-KR" sz="1100" b="1" dirty="0">
                <a:solidFill>
                  <a:srgbClr val="FF0000"/>
                </a:solidFill>
              </a:rPr>
              <a:t>Penalty</a:t>
            </a:r>
            <a:r>
              <a:rPr kumimoji="1" lang="en-US" altLang="ko-Kore-KR" sz="1100" dirty="0"/>
              <a:t> Cost)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CA4289-2746-D37F-EB88-9679AB99540D}"/>
              </a:ext>
            </a:extLst>
          </p:cNvPr>
          <p:cNvSpPr txBox="1"/>
          <p:nvPr/>
        </p:nvSpPr>
        <p:spPr>
          <a:xfrm>
            <a:off x="9340288" y="3251167"/>
            <a:ext cx="1222842" cy="32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dirty="0"/>
              <a:t>(</a:t>
            </a:r>
            <a:r>
              <a:rPr kumimoji="1" lang="en-US" altLang="ko-Kore-KR" sz="1100" b="1" dirty="0">
                <a:solidFill>
                  <a:srgbClr val="FF0000"/>
                </a:solidFill>
              </a:rPr>
              <a:t>Shortage</a:t>
            </a:r>
            <a:r>
              <a:rPr kumimoji="1" lang="en-US" altLang="ko-Kore-KR" sz="1100" dirty="0"/>
              <a:t> cost)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6A74F-5472-06CA-D725-8F6675F1E15C}"/>
              </a:ext>
            </a:extLst>
          </p:cNvPr>
          <p:cNvSpPr txBox="1"/>
          <p:nvPr/>
        </p:nvSpPr>
        <p:spPr>
          <a:xfrm>
            <a:off x="9340288" y="3617340"/>
            <a:ext cx="1222842" cy="32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100" dirty="0"/>
              <a:t>(</a:t>
            </a:r>
            <a:r>
              <a:rPr kumimoji="1" lang="en-US" altLang="ko-Kore-KR" sz="1100" b="1" dirty="0">
                <a:solidFill>
                  <a:srgbClr val="FF0000"/>
                </a:solidFill>
              </a:rPr>
              <a:t>Protection</a:t>
            </a:r>
            <a:r>
              <a:rPr kumimoji="1" lang="en-US" altLang="ko-Kore-KR" sz="1100" dirty="0"/>
              <a:t> cost)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58CBC1D-1AE1-27CD-A610-32D4DA76F07C}"/>
              </a:ext>
            </a:extLst>
          </p:cNvPr>
          <p:cNvCxnSpPr>
            <a:cxnSpLocks/>
          </p:cNvCxnSpPr>
          <p:nvPr/>
        </p:nvCxnSpPr>
        <p:spPr>
          <a:xfrm flipH="1">
            <a:off x="6819125" y="5254608"/>
            <a:ext cx="53728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15ED75-1180-8C7B-8984-59156331C5C2}"/>
              </a:ext>
            </a:extLst>
          </p:cNvPr>
          <p:cNvSpPr txBox="1"/>
          <p:nvPr/>
        </p:nvSpPr>
        <p:spPr>
          <a:xfrm>
            <a:off x="100645" y="4062435"/>
            <a:ext cx="5995355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Decision variable</a:t>
            </a:r>
            <a:endParaRPr kumimoji="1" lang="en-US" altLang="ko-Kore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b="1" dirty="0" err="1">
                <a:solidFill>
                  <a:srgbClr val="FF0000"/>
                </a:solidFill>
              </a:rPr>
              <a:t>m</a:t>
            </a:r>
            <a:r>
              <a:rPr kumimoji="1" lang="en-US" altLang="ko-Kore-KR" sz="1600" b="1" baseline="-25000" dirty="0" err="1">
                <a:solidFill>
                  <a:srgbClr val="FF0000"/>
                </a:solidFill>
              </a:rPr>
              <a:t>skl</a:t>
            </a:r>
            <a:r>
              <a:rPr kumimoji="1" lang="en-US" altLang="ko-Kore-KR" sz="1600" dirty="0"/>
              <a:t> 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supplier s</a:t>
            </a:r>
            <a:r>
              <a:rPr kumimoji="1" lang="ko-KR" altLang="en-US" sz="1600" dirty="0"/>
              <a:t> 에게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module instance l</a:t>
            </a:r>
            <a:r>
              <a:rPr kumimoji="1" lang="ko-KR" altLang="en-US" sz="1600" dirty="0"/>
              <a:t> 을 얼마나 분배할 것인가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     </a:t>
            </a:r>
            <a:r>
              <a:rPr kumimoji="1" lang="en-US" altLang="ko-KR" sz="1600" dirty="0"/>
              <a:t>ex)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</a:t>
            </a:r>
            <a:r>
              <a:rPr kumimoji="1" lang="ko-KR" altLang="en-US" sz="1600" dirty="0"/>
              <a:t> 을 생산하는 회사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곳에 대해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(25%,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30%,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45%)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맡김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b="1" dirty="0" err="1">
                <a:solidFill>
                  <a:srgbClr val="FF0000"/>
                </a:solidFill>
              </a:rPr>
              <a:t>y</a:t>
            </a:r>
            <a:r>
              <a:rPr kumimoji="1" lang="en-US" altLang="ko-Kore-KR" sz="1600" b="1" baseline="-25000" dirty="0" err="1">
                <a:solidFill>
                  <a:srgbClr val="FF0000"/>
                </a:solidFill>
              </a:rPr>
              <a:t>skl</a:t>
            </a:r>
            <a:r>
              <a:rPr kumimoji="1" lang="en-US" altLang="ko-Kore-KR" sz="1600" b="1" baseline="-25000" dirty="0">
                <a:solidFill>
                  <a:srgbClr val="FF0000"/>
                </a:solidFill>
              </a:rPr>
              <a:t>  </a:t>
            </a:r>
            <a:r>
              <a:rPr kumimoji="1" lang="en-US" altLang="ko-Kore-KR" sz="1600" dirty="0"/>
              <a:t>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protection decision (</a:t>
            </a:r>
            <a:r>
              <a:rPr kumimoji="1" lang="ko-KR" altLang="en-US" sz="1600" dirty="0"/>
              <a:t>일종의 보험</a:t>
            </a:r>
            <a:r>
              <a:rPr kumimoji="1" lang="en-US" altLang="ko-KR" sz="1600" dirty="0"/>
              <a:t>)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Given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 - </a:t>
            </a:r>
            <a:r>
              <a:rPr kumimoji="1" lang="en-US" altLang="ko-Kore-KR" sz="1600" b="1" dirty="0" err="1">
                <a:solidFill>
                  <a:srgbClr val="FF0000"/>
                </a:solidFill>
              </a:rPr>
              <a:t>x</a:t>
            </a:r>
            <a:r>
              <a:rPr kumimoji="1" lang="en-US" altLang="ko-Kore-KR" sz="1600" b="1" baseline="-25000" dirty="0" err="1">
                <a:solidFill>
                  <a:srgbClr val="FF0000"/>
                </a:solidFill>
              </a:rPr>
              <a:t>jkl</a:t>
            </a:r>
            <a:r>
              <a:rPr kumimoji="1" lang="en-US" altLang="ko-Kore-KR" sz="1600" dirty="0"/>
              <a:t> 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j : product variant, k : module, l : module instance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That is, whether module instance l of module k is used in variant j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2DAC6E-3691-5BE9-9F9C-AAE1D4BCBA89}"/>
              </a:ext>
            </a:extLst>
          </p:cNvPr>
          <p:cNvSpPr/>
          <p:nvPr/>
        </p:nvSpPr>
        <p:spPr>
          <a:xfrm>
            <a:off x="6819125" y="3903721"/>
            <a:ext cx="4175523" cy="485469"/>
          </a:xfrm>
          <a:prstGeom prst="rect">
            <a:avLst/>
          </a:prstGeom>
          <a:solidFill>
            <a:srgbClr val="00B050">
              <a:alpha val="14455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FE85E7-41B7-852C-76AE-F0B234D5B906}"/>
              </a:ext>
            </a:extLst>
          </p:cNvPr>
          <p:cNvSpPr/>
          <p:nvPr/>
        </p:nvSpPr>
        <p:spPr>
          <a:xfrm>
            <a:off x="6874061" y="6120028"/>
            <a:ext cx="2466227" cy="571289"/>
          </a:xfrm>
          <a:prstGeom prst="rect">
            <a:avLst/>
          </a:prstGeom>
          <a:solidFill>
            <a:srgbClr val="00B050">
              <a:alpha val="14455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F22ECB-F81E-F179-DCBF-0FCBAF991B95}"/>
              </a:ext>
            </a:extLst>
          </p:cNvPr>
          <p:cNvSpPr/>
          <p:nvPr/>
        </p:nvSpPr>
        <p:spPr>
          <a:xfrm>
            <a:off x="6874061" y="1062829"/>
            <a:ext cx="303989" cy="294180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B5BC35-3AEF-DACB-167C-102EC81F0045}"/>
              </a:ext>
            </a:extLst>
          </p:cNvPr>
          <p:cNvSpPr/>
          <p:nvPr/>
        </p:nvSpPr>
        <p:spPr>
          <a:xfrm>
            <a:off x="8413750" y="1753900"/>
            <a:ext cx="303989" cy="294180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C39CA4-EB02-C9B7-596E-8AC3B19C86CA}"/>
              </a:ext>
            </a:extLst>
          </p:cNvPr>
          <p:cNvSpPr/>
          <p:nvPr/>
        </p:nvSpPr>
        <p:spPr>
          <a:xfrm>
            <a:off x="8027321" y="3617339"/>
            <a:ext cx="256067" cy="277139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3D5A09-9013-064D-931A-A2BAB6F31708}"/>
              </a:ext>
            </a:extLst>
          </p:cNvPr>
          <p:cNvSpPr/>
          <p:nvPr/>
        </p:nvSpPr>
        <p:spPr>
          <a:xfrm>
            <a:off x="7821951" y="3022665"/>
            <a:ext cx="256067" cy="277139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B38512-B3DD-0604-30FB-15F8833CD8FC}"/>
              </a:ext>
            </a:extLst>
          </p:cNvPr>
          <p:cNvSpPr/>
          <p:nvPr/>
        </p:nvSpPr>
        <p:spPr>
          <a:xfrm>
            <a:off x="9096266" y="5612539"/>
            <a:ext cx="256067" cy="277139"/>
          </a:xfrm>
          <a:prstGeom prst="rect">
            <a:avLst/>
          </a:prstGeom>
          <a:solidFill>
            <a:srgbClr val="0070C0">
              <a:alpha val="18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9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6C21ED-16D4-D987-DC43-8845DB81CD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96" b="5441"/>
          <a:stretch/>
        </p:blipFill>
        <p:spPr>
          <a:xfrm>
            <a:off x="6721660" y="871162"/>
            <a:ext cx="5014377" cy="60569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7A8A42-6107-0BB5-DEE7-6A3A935447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82" b="9550"/>
          <a:stretch/>
        </p:blipFill>
        <p:spPr>
          <a:xfrm>
            <a:off x="547404" y="1723024"/>
            <a:ext cx="5014378" cy="3847215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FD52DBD8-453F-AFEF-B87E-8084ACC9787B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7FE5F1-8106-FA4E-C5EB-843DFDEC942D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Summary of solving mechanism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A2718-4059-C6DA-20AD-0F023BA5BB29}"/>
              </a:ext>
            </a:extLst>
          </p:cNvPr>
          <p:cNvSpPr/>
          <p:nvPr/>
        </p:nvSpPr>
        <p:spPr>
          <a:xfrm>
            <a:off x="6721659" y="906363"/>
            <a:ext cx="5014377" cy="60892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6ACECB-01E4-AC9B-7856-98B3E5FA49A9}"/>
              </a:ext>
            </a:extLst>
          </p:cNvPr>
          <p:cNvSpPr/>
          <p:nvPr/>
        </p:nvSpPr>
        <p:spPr>
          <a:xfrm>
            <a:off x="6836389" y="3429001"/>
            <a:ext cx="3030422" cy="723200"/>
          </a:xfrm>
          <a:prstGeom prst="rect">
            <a:avLst/>
          </a:prstGeom>
          <a:solidFill>
            <a:srgbClr val="00B050">
              <a:alpha val="14455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4B7270-86D0-1A9B-303D-D62089AEEF2E}"/>
              </a:ext>
            </a:extLst>
          </p:cNvPr>
          <p:cNvSpPr/>
          <p:nvPr/>
        </p:nvSpPr>
        <p:spPr>
          <a:xfrm>
            <a:off x="6836389" y="4255456"/>
            <a:ext cx="1924434" cy="630053"/>
          </a:xfrm>
          <a:prstGeom prst="rect">
            <a:avLst/>
          </a:prstGeom>
          <a:solidFill>
            <a:srgbClr val="00B050">
              <a:alpha val="14455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13DC3-0790-4531-1975-0BCD798F86F7}"/>
              </a:ext>
            </a:extLst>
          </p:cNvPr>
          <p:cNvSpPr txBox="1"/>
          <p:nvPr/>
        </p:nvSpPr>
        <p:spPr>
          <a:xfrm>
            <a:off x="9228847" y="6022728"/>
            <a:ext cx="2413052" cy="705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/>
              <a:t>- </a:t>
            </a:r>
            <a:r>
              <a:rPr kumimoji="1" lang="en-US" altLang="ko-Kore-KR" sz="1400" b="1" dirty="0" err="1">
                <a:solidFill>
                  <a:srgbClr val="FF0000"/>
                </a:solidFill>
              </a:rPr>
              <a:t>m</a:t>
            </a:r>
            <a:r>
              <a:rPr kumimoji="1" lang="en-US" altLang="ko-Kore-KR" sz="1400" b="1" baseline="-25000" dirty="0" err="1">
                <a:solidFill>
                  <a:srgbClr val="FF0000"/>
                </a:solidFill>
              </a:rPr>
              <a:t>skl</a:t>
            </a:r>
            <a:r>
              <a:rPr kumimoji="1" lang="en-US" altLang="ko-Kore-KR" sz="1400" dirty="0"/>
              <a:t> : orders ratio</a:t>
            </a:r>
            <a:endParaRPr kumimoji="1" lang="en-US" altLang="ko-Kore-KR" sz="1400" b="1" dirty="0"/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- </a:t>
            </a:r>
            <a:r>
              <a:rPr kumimoji="1" lang="en-US" altLang="ko-Kore-KR" sz="1400" b="1" dirty="0" err="1">
                <a:solidFill>
                  <a:srgbClr val="FF0000"/>
                </a:solidFill>
              </a:rPr>
              <a:t>y</a:t>
            </a:r>
            <a:r>
              <a:rPr kumimoji="1" lang="en-US" altLang="ko-Kore-KR" sz="1400" b="1" baseline="-25000" dirty="0" err="1">
                <a:solidFill>
                  <a:srgbClr val="FF0000"/>
                </a:solidFill>
              </a:rPr>
              <a:t>skl</a:t>
            </a:r>
            <a:r>
              <a:rPr kumimoji="1" lang="en-US" altLang="ko-Kore-KR" sz="1400" b="1" baseline="-25000" dirty="0">
                <a:solidFill>
                  <a:srgbClr val="FF0000"/>
                </a:solidFill>
              </a:rPr>
              <a:t> </a:t>
            </a:r>
            <a:r>
              <a:rPr kumimoji="1" lang="en-US" altLang="ko-Kore-KR" sz="1400" dirty="0"/>
              <a:t>:  protection decision</a:t>
            </a:r>
          </a:p>
        </p:txBody>
      </p:sp>
    </p:spTree>
    <p:extLst>
      <p:ext uri="{BB962C8B-B14F-4D97-AF65-F5344CB8AC3E}">
        <p14:creationId xmlns:p14="http://schemas.microsoft.com/office/powerpoint/2010/main" val="32111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488</Words>
  <Application>Microsoft Macintosh PowerPoint</Application>
  <PresentationFormat>와이드스크린</PresentationFormat>
  <Paragraphs>72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34</cp:revision>
  <cp:lastPrinted>2022-10-04T03:17:19Z</cp:lastPrinted>
  <dcterms:created xsi:type="dcterms:W3CDTF">2022-01-20T07:16:48Z</dcterms:created>
  <dcterms:modified xsi:type="dcterms:W3CDTF">2022-11-20T03:38:19Z</dcterms:modified>
</cp:coreProperties>
</file>