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4" r:id="rId3"/>
    <p:sldId id="276" r:id="rId4"/>
    <p:sldId id="256" r:id="rId5"/>
    <p:sldId id="275" r:id="rId6"/>
    <p:sldId id="257" r:id="rId7"/>
    <p:sldId id="277" r:id="rId8"/>
    <p:sldId id="25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8"/>
    <a:srgbClr val="FBDDDA"/>
    <a:srgbClr val="D7E9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83933" autoAdjust="0"/>
  </p:normalViewPr>
  <p:slideViewPr>
    <p:cSldViewPr snapToGrid="0" snapToObjects="1">
      <p:cViewPr>
        <p:scale>
          <a:sx n="124" d="100"/>
          <a:sy n="124" d="100"/>
        </p:scale>
        <p:origin x="1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D26DEC-9558-7F2C-923B-90710A6C0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6B1224-510C-B696-BA69-CECF139546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DCCD-F2F8-6E49-A169-40A96AA953D4}" type="datetimeFigureOut">
              <a:rPr kumimoji="1" lang="ko-Kore-KR" altLang="en-US" smtClean="0"/>
              <a:t>2022. 11. 21.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3E5A7-1701-11D7-35F3-78B47FD71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57707-8217-C66A-F567-28B55CA17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042A2-DF70-5448-B97C-0A6882728A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719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F696-69CA-9E44-AA0C-BA611AD300CD}" type="datetimeFigureOut">
              <a:rPr kumimoji="1" lang="ko-Kore-KR" altLang="en-US" smtClean="0"/>
              <a:t>2022. 11. 21.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773A6-9CA4-C44F-BD50-062043CC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89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9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Information technology as the collection of one or more new or changed configuration items deployed into the live environment.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실제 기존에 틀을 갖고 있는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roduct platform</a:t>
            </a:r>
            <a:r>
              <a:rPr kumimoji="1" lang="ko-KR" altLang="en-US" dirty="0"/>
              <a:t>에서의 새로운 추가 조합을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하여 배포하고자 하는 과정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712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Information technology as the collection of one or more new or changed configuration items deployed into the live environment.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실제 기존에 틀을 갖고 있는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roduct platform</a:t>
            </a:r>
            <a:r>
              <a:rPr kumimoji="1" lang="ko-KR" altLang="en-US" dirty="0"/>
              <a:t>에서의 새로운 추가 조합을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하여 배포하고자 하는 과정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66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Flexibility </a:t>
            </a:r>
            <a:r>
              <a:rPr kumimoji="1" lang="ko-Kore-KR" altLang="en-US" dirty="0"/>
              <a:t>를 판단할 수 있는 방법을 크게 </a:t>
            </a:r>
            <a:r>
              <a:rPr kumimoji="1" lang="en-US" altLang="ko-Kore-KR" dirty="0"/>
              <a:t>4</a:t>
            </a:r>
            <a:r>
              <a:rPr kumimoji="1" lang="ko-Kore-KR" altLang="en-US" dirty="0"/>
              <a:t>가지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1) Kano model</a:t>
            </a:r>
          </a:p>
          <a:p>
            <a:r>
              <a:rPr kumimoji="1" lang="en-US" altLang="ko-Kore-KR" dirty="0"/>
              <a:t>2)CI-R,S </a:t>
            </a:r>
            <a:r>
              <a:rPr kumimoji="1" lang="en-US" altLang="ko-Kore-KR" dirty="0">
                <a:sym typeface="Wingdings" pitchFamily="2" charset="2"/>
              </a:rPr>
              <a:t> passive and active path </a:t>
            </a:r>
            <a:r>
              <a:rPr kumimoji="1" lang="ko-Kore-KR" altLang="en-US" dirty="0">
                <a:sym typeface="Wingdings" pitchFamily="2" charset="2"/>
              </a:rPr>
              <a:t>를 통해 </a:t>
            </a:r>
            <a:r>
              <a:rPr kumimoji="1" lang="en-US" altLang="ko-Kore-KR" dirty="0">
                <a:sym typeface="Wingdings" pitchFamily="2" charset="2"/>
              </a:rPr>
              <a:t>f</a:t>
            </a:r>
            <a:r>
              <a:rPr kumimoji="1" lang="en-US" altLang="ko-KR" dirty="0">
                <a:sym typeface="Wingdings" pitchFamily="2" charset="2"/>
              </a:rPr>
              <a:t>lexibility</a:t>
            </a:r>
          </a:p>
          <a:p>
            <a:r>
              <a:rPr kumimoji="1" lang="en-US" altLang="ko-Kore-KR" dirty="0">
                <a:sym typeface="Wingdings" pitchFamily="2" charset="2"/>
              </a:rPr>
              <a:t>3)</a:t>
            </a:r>
          </a:p>
          <a:p>
            <a:r>
              <a:rPr kumimoji="1" lang="en-US" altLang="ko-Kore-KR" dirty="0">
                <a:sym typeface="Wingdings" pitchFamily="2" charset="2"/>
              </a:rPr>
              <a:t>4) Technology roadmap </a:t>
            </a:r>
            <a:r>
              <a:rPr kumimoji="1" lang="ko-Kore-KR" altLang="en-US" dirty="0">
                <a:sym typeface="Wingdings" pitchFamily="2" charset="2"/>
              </a:rPr>
              <a:t>을 통해 미리 어느정도 파악을 가능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(forthcoming and urgent technology replacement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087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Flexibility </a:t>
            </a:r>
            <a:r>
              <a:rPr kumimoji="1" lang="ko-Kore-KR" altLang="en-US" dirty="0"/>
              <a:t>를 판단할 수 있는 방법을 크게 </a:t>
            </a:r>
            <a:r>
              <a:rPr kumimoji="1" lang="en-US" altLang="ko-Kore-KR" dirty="0"/>
              <a:t>4</a:t>
            </a:r>
            <a:r>
              <a:rPr kumimoji="1" lang="ko-Kore-KR" altLang="en-US" dirty="0"/>
              <a:t>가지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1) Kano model</a:t>
            </a:r>
          </a:p>
          <a:p>
            <a:r>
              <a:rPr kumimoji="1" lang="en-US" altLang="ko-Kore-KR" dirty="0"/>
              <a:t>2)CI-R,S </a:t>
            </a:r>
            <a:r>
              <a:rPr kumimoji="1" lang="en-US" altLang="ko-Kore-KR" dirty="0">
                <a:sym typeface="Wingdings" pitchFamily="2" charset="2"/>
              </a:rPr>
              <a:t> passive and active path </a:t>
            </a:r>
            <a:r>
              <a:rPr kumimoji="1" lang="ko-Kore-KR" altLang="en-US" dirty="0">
                <a:sym typeface="Wingdings" pitchFamily="2" charset="2"/>
              </a:rPr>
              <a:t>를 통해 </a:t>
            </a:r>
            <a:r>
              <a:rPr kumimoji="1" lang="en-US" altLang="ko-Kore-KR" dirty="0">
                <a:sym typeface="Wingdings" pitchFamily="2" charset="2"/>
              </a:rPr>
              <a:t>f</a:t>
            </a:r>
            <a:r>
              <a:rPr kumimoji="1" lang="en-US" altLang="ko-KR" dirty="0">
                <a:sym typeface="Wingdings" pitchFamily="2" charset="2"/>
              </a:rPr>
              <a:t>lexibility</a:t>
            </a:r>
          </a:p>
          <a:p>
            <a:r>
              <a:rPr kumimoji="1" lang="en-US" altLang="ko-Kore-KR" dirty="0">
                <a:sym typeface="Wingdings" pitchFamily="2" charset="2"/>
              </a:rPr>
              <a:t>3)</a:t>
            </a:r>
          </a:p>
          <a:p>
            <a:r>
              <a:rPr kumimoji="1" lang="en-US" altLang="ko-Kore-KR" dirty="0">
                <a:sym typeface="Wingdings" pitchFamily="2" charset="2"/>
              </a:rPr>
              <a:t>4) Technology roadmap </a:t>
            </a:r>
            <a:r>
              <a:rPr kumimoji="1" lang="ko-Kore-KR" altLang="en-US" dirty="0">
                <a:sym typeface="Wingdings" pitchFamily="2" charset="2"/>
              </a:rPr>
              <a:t>을 통해 미리 어느정도 파악을 가능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(forthcoming and urgent technology replacement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248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219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0000"/>
                </a:solidFill>
              </a:rPr>
              <a:t>TCCF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: Technical change coupling factor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983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BB11-3427-2849-AB58-941E7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8DEA1-7D81-F544-BCBF-18C309BB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77932-E662-7B49-8F14-5D0CC29D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69CF-3EE3-1E4A-B3D0-A050A4F512FF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22CA7-B46A-0846-B050-0F16687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A754-B039-4149-B364-5472A9D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120" y="639699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AA69-067E-0940-9F00-587B3734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C33FA-D2CB-D94C-9FFF-2F01EE2A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642A-E7E8-8246-8181-EE6B8C7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04A2-000F-6A46-9E20-5117E9912B4C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3A66-7955-CE4A-908C-4DF3B00D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5887-C51E-8B44-A071-576DB18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523F4-EB01-5345-88E1-EAC20C54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DBCD5-B916-F64C-9CBA-C08F4BB5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C0A22-3804-4F49-9EFF-49BF274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27B6-767B-5643-A807-142848C9D489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2F40-1649-D34C-A333-EE07C92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C991-4019-8944-8486-2C6BDCC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8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E91B2-126E-DB48-A4D5-6119097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57502-2CA5-814B-8EB7-A149F0DA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41228-59DF-0A4B-8ED4-8AC6E24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4D8A-18B9-DD45-9FBD-4241B3A783DA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3B1B-4491-8843-A22D-B17605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3CB35-AFDB-E545-8C22-6353EB58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8280" y="638683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25A848B-4FF4-834C-886D-AFB85552F881}" type="slidenum">
              <a:rPr kumimoji="1" lang="ko-Kore-KR" altLang="en-US" smtClean="0"/>
              <a:pPr/>
              <a:t>‹#›</a:t>
            </a:fld>
            <a:r>
              <a:rPr kumimoji="1" lang="ko-Kore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7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0DCCF-B360-A542-B05A-4B79CFC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CD46D-90D1-3345-9692-5D9CD9A9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3DF2-575B-F74A-B8EC-0BDA91F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FA96-0437-0648-BBB6-D87B11FCD631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93097-1CCC-D747-A10A-8D052B5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FFF46-B722-174F-A0D9-C28621D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8280" y="637667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749B-7300-7046-866A-CAF5348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A33C3-A2F8-AE44-8720-66B4968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721B-326D-AE4E-BAB6-60951B3B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7C05-74D7-1E4A-B0AD-9CE453B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E6F5-6AB3-7F4F-BE06-FB89114E4539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586A7-44DC-9D49-BA48-E9E5892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39841-3475-5845-8C77-C068ABEE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0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4DCE-F193-A64B-9291-D7FA9A8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8BF3-468F-A541-B0FA-6BAF66F1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5CBEC-778F-3649-B401-1C70C4D4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48B8E-4090-DB40-81C1-BD944EDB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8D8B3-EEB4-D045-8212-3ADFBF19E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3E77B-45A5-9D4D-A38A-F39F150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1F7-0022-4A4F-822E-66C8562B63C1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7A59D-D3E6-FD4D-AB78-79A29ED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ECD04-10E6-E84A-8054-EE872AB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1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7AA6-7962-A642-9D73-C1E582D7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21446-9207-0F4B-A31B-A5469E78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A8AE-55A0-714A-8E50-779A9C03E17A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91733-83E3-8042-A12F-8537A4F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2103C-A28F-6845-BBA9-AAD12E25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1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1FB9A-1394-C04A-B321-9BB291A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0A03-69D4-014B-B1F4-C6E7546FC12B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60B9A-8F3F-174B-9C08-7CE155C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A575C-A5DE-7246-9A03-6327BF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10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0DFE-5E04-E444-B23B-2ED7BDF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34181-CBDC-694E-A320-32D62328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74E6-FF80-7145-8D78-9C331550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A90F9-0330-5A43-9BDE-965A535F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E9A-174E-BC47-89A6-7DBBB1B75BB5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0D1A-1AB2-CA49-BEF3-B342338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B990D-5AD7-184D-8978-1378FA0E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B135-6EA2-384F-AF5F-CABC1FF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EFB6A-2FE5-C349-82E7-9EA4C410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7D075-1989-9941-A1F4-F473C15D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05D13-92AD-C942-9FC1-796B634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C2D-84F8-734F-9883-0D7B16EE0518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9770F-AF22-EA4B-968A-93ED16D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66B6-F0FC-804A-A55C-C87B41F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4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323D1-BA22-D24B-9D83-53074518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1DFE-1BDD-014F-B33A-1FA2777F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A03B5-2045-F246-B923-B9C9A6DA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3238-976B-F54E-8CD1-06E683787313}" type="datetime1">
              <a:rPr kumimoji="1" lang="ko-KR" altLang="en-US" smtClean="0"/>
              <a:t>2022. 11. 21.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C5F0-E17B-C74C-ABB3-5D40D0D54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CB10DEE2-1F52-9B31-5839-9E921B04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120" y="640041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fld id="{D25A848B-4FF4-834C-886D-AFB85552F881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0FD50-6A37-EBD9-1A81-AB3318D911F3}"/>
              </a:ext>
            </a:extLst>
          </p:cNvPr>
          <p:cNvSpPr txBox="1"/>
          <p:nvPr userDrawn="1"/>
        </p:nvSpPr>
        <p:spPr>
          <a:xfrm>
            <a:off x="11689080" y="6400412"/>
            <a:ext cx="58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latin typeface="+mn-ea"/>
                <a:ea typeface="+mn-ea"/>
              </a:rPr>
              <a:t>/ </a:t>
            </a:r>
            <a:r>
              <a:rPr kumimoji="1" lang="en-US" altLang="ko-KR" sz="1200" dirty="0">
                <a:latin typeface="+mn-ea"/>
                <a:ea typeface="+mn-ea"/>
              </a:rPr>
              <a:t>8</a:t>
            </a:r>
            <a:endParaRPr kumimoji="1" lang="ko-Kore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5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7A002DD4-A337-E24D-BBC1-01C66B41C558}"/>
              </a:ext>
            </a:extLst>
          </p:cNvPr>
          <p:cNvSpPr txBox="1">
            <a:spLocks/>
          </p:cNvSpPr>
          <p:nvPr/>
        </p:nvSpPr>
        <p:spPr>
          <a:xfrm>
            <a:off x="1233055" y="4076596"/>
            <a:ext cx="10044545" cy="237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9306EA6-279A-4F4A-8D86-62E4998D4890}"/>
              </a:ext>
            </a:extLst>
          </p:cNvPr>
          <p:cNvCxnSpPr/>
          <p:nvPr/>
        </p:nvCxnSpPr>
        <p:spPr>
          <a:xfrm>
            <a:off x="0" y="416532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DDF8B-78B0-B54A-813D-A50E5592DAD6}"/>
              </a:ext>
            </a:extLst>
          </p:cNvPr>
          <p:cNvSpPr txBox="1"/>
          <p:nvPr/>
        </p:nvSpPr>
        <p:spPr>
          <a:xfrm>
            <a:off x="-50803" y="1975861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Technical change management for the maintenance of product platforms </a:t>
            </a:r>
            <a:b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kumimoji="1" lang="ko-Kore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외 관련 논문</a:t>
            </a:r>
            <a:endParaRPr kumimoji="1" lang="ko-Kore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8C8D7-0EFA-0941-9D28-D648E7BE1A46}"/>
              </a:ext>
            </a:extLst>
          </p:cNvPr>
          <p:cNvSpPr txBox="1"/>
          <p:nvPr/>
        </p:nvSpPr>
        <p:spPr>
          <a:xfrm>
            <a:off x="914645" y="4277392"/>
            <a:ext cx="1127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2022.11.2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ko-Kore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E27AC-1CE1-DF49-AF33-87FE2145ED1B}"/>
              </a:ext>
            </a:extLst>
          </p:cNvPr>
          <p:cNvSpPr txBox="1"/>
          <p:nvPr/>
        </p:nvSpPr>
        <p:spPr>
          <a:xfrm>
            <a:off x="5185317" y="4875793"/>
            <a:ext cx="695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rgbClr val="FF0000"/>
                </a:solidFill>
              </a:rPr>
              <a:t>International Academy For Production Engineering, CIRP (2017)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CCC6BF-3AE6-6C40-8A3A-0F43074D279F}"/>
              </a:ext>
            </a:extLst>
          </p:cNvPr>
          <p:cNvSpPr txBox="1">
            <a:spLocks/>
          </p:cNvSpPr>
          <p:nvPr/>
        </p:nvSpPr>
        <p:spPr>
          <a:xfrm>
            <a:off x="1930398" y="5245125"/>
            <a:ext cx="10210800" cy="10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lnSpc>
                <a:spcPct val="150000"/>
              </a:lnSpc>
              <a:buNone/>
            </a:pPr>
            <a:r>
              <a:rPr kumimoji="1" lang="en-US" altLang="ko-Kore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Gunther Schuh</a:t>
            </a: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Michael </a:t>
            </a:r>
            <a:r>
              <a:rPr kumimoji="1" lang="en-US" altLang="ko-Kore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Riesener</a:t>
            </a: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Christian </a:t>
            </a:r>
            <a:r>
              <a:rPr kumimoji="1" lang="en-US" altLang="ko-Kore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for Machine Tools and production engineering, </a:t>
            </a: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RWTH Aachen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33B6-0520-C8F0-ACDC-56EBB2F99D97}"/>
              </a:ext>
            </a:extLst>
          </p:cNvPr>
          <p:cNvSpPr txBox="1"/>
          <p:nvPr/>
        </p:nvSpPr>
        <p:spPr>
          <a:xfrm>
            <a:off x="0" y="368030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" altLang="ko-Kore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management , Technical (Engineering) change </a:t>
            </a:r>
            <a:r>
              <a:rPr lang="en-US" altLang="ko-Kore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management, </a:t>
            </a:r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platform, clustering</a:t>
            </a:r>
            <a:endParaRPr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B53D5-0E3B-694A-D81F-E6CCAD7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3" y="221964"/>
            <a:ext cx="9286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management and relation with product platform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/>
          <p:nvPr/>
        </p:nvCxnSpPr>
        <p:spPr>
          <a:xfrm>
            <a:off x="247135" y="840259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D73E19-B7AB-221B-2E67-A3ABF00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120" y="6396990"/>
            <a:ext cx="2743200" cy="365125"/>
          </a:xfr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09F45-AFB1-0DC2-5FD6-2DC4CF63370A}"/>
              </a:ext>
            </a:extLst>
          </p:cNvPr>
          <p:cNvSpPr txBox="1"/>
          <p:nvPr/>
        </p:nvSpPr>
        <p:spPr>
          <a:xfrm>
            <a:off x="1872735" y="8112559"/>
            <a:ext cx="2115065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of modules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2E87C-B03B-0B7E-A9EA-6DDF8890D4A2}"/>
              </a:ext>
            </a:extLst>
          </p:cNvPr>
          <p:cNvSpPr txBox="1"/>
          <p:nvPr/>
        </p:nvSpPr>
        <p:spPr>
          <a:xfrm>
            <a:off x="3772655" y="7455645"/>
            <a:ext cx="4997965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optimum bundle of technical changes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CD9C9-1D75-0494-09E7-1FDA46BB36FA}"/>
              </a:ext>
            </a:extLst>
          </p:cNvPr>
          <p:cNvSpPr txBox="1"/>
          <p:nvPr/>
        </p:nvSpPr>
        <p:spPr>
          <a:xfrm>
            <a:off x="8365750" y="8112559"/>
            <a:ext cx="2746750" cy="33855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of implementation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74BB4-AD3C-8FB6-CCBB-B39D5679818C}"/>
              </a:ext>
            </a:extLst>
          </p:cNvPr>
          <p:cNvSpPr txBox="1"/>
          <p:nvPr/>
        </p:nvSpPr>
        <p:spPr>
          <a:xfrm>
            <a:off x="838954" y="8576867"/>
            <a:ext cx="8338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do not have a structured release management for the systematic introduction of technical changes and modified modules of physical products.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E4FB79-B869-F3F3-1FE6-79965F98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3" y="1158620"/>
            <a:ext cx="4472175" cy="3084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751562-0219-4D33-5A58-FFD7D76273DD}"/>
              </a:ext>
            </a:extLst>
          </p:cNvPr>
          <p:cNvSpPr txBox="1"/>
          <p:nvPr/>
        </p:nvSpPr>
        <p:spPr>
          <a:xfrm>
            <a:off x="4733556" y="1285334"/>
            <a:ext cx="745844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연구에 대한 고찰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단일 제품에서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구조가 복잡 해질수록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그에 대한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duration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악영향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-1)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플랫폼은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variants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만들면서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구조가 복잡해짐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B-2) platform design (configuration)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연구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But management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관점에서의 연구 부족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product platform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management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관점에서 연구가 필요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Structured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release management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the systematic introduction of technical changes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C9359D37-72BC-2C8A-8CAF-5D92B78FB77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5400000">
            <a:off x="3892232" y="1776513"/>
            <a:ext cx="665745" cy="53464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13DDE-F1D5-91B0-4D4C-DA374FDA371C}"/>
              </a:ext>
            </a:extLst>
          </p:cNvPr>
          <p:cNvSpPr/>
          <p:nvPr/>
        </p:nvSpPr>
        <p:spPr>
          <a:xfrm>
            <a:off x="5997388" y="3805518"/>
            <a:ext cx="1801906" cy="31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C8AC9C-2C19-A1C5-BF79-8E825F7B558B}"/>
              </a:ext>
            </a:extLst>
          </p:cNvPr>
          <p:cNvSpPr/>
          <p:nvPr/>
        </p:nvSpPr>
        <p:spPr>
          <a:xfrm>
            <a:off x="548793" y="4782623"/>
            <a:ext cx="2006147" cy="34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5476A7-AB1D-EA70-85C4-F37361874CB7}"/>
              </a:ext>
            </a:extLst>
          </p:cNvPr>
          <p:cNvSpPr txBox="1"/>
          <p:nvPr/>
        </p:nvSpPr>
        <p:spPr>
          <a:xfrm>
            <a:off x="587117" y="4657029"/>
            <a:ext cx="1088322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Release Management </a:t>
            </a:r>
            <a:r>
              <a:rPr lang="en-US" altLang="ko-KR" dirty="0"/>
              <a:t>: Clustering technical changes into bundles  + set periodical cycles.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- From information Technology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ore-KR" altLang="en-US" dirty="0"/>
              <a:t>단일 제품이 아닌</a:t>
            </a:r>
            <a:r>
              <a:rPr lang="en-US" altLang="ko-Kore-KR" dirty="0"/>
              <a:t>, </a:t>
            </a:r>
            <a:r>
              <a:rPr lang="ko-Kore-KR" altLang="en-US" dirty="0"/>
              <a:t>플랫폼 관점에서의 용어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E0EC4-33DC-B0A5-07BC-D1182FBD047F}"/>
              </a:ext>
            </a:extLst>
          </p:cNvPr>
          <p:cNvSpPr txBox="1"/>
          <p:nvPr/>
        </p:nvSpPr>
        <p:spPr>
          <a:xfrm>
            <a:off x="41682" y="6149711"/>
            <a:ext cx="1088322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Synonym) Technical change management, Engineering change management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99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3" y="221964"/>
            <a:ext cx="9286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flow of release management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/>
          <p:nvPr/>
        </p:nvCxnSpPr>
        <p:spPr>
          <a:xfrm>
            <a:off x="247135" y="840259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EF4706-FE82-F813-4EE1-68145F4B23BC}"/>
              </a:ext>
            </a:extLst>
          </p:cNvPr>
          <p:cNvSpPr txBox="1"/>
          <p:nvPr/>
        </p:nvSpPr>
        <p:spPr>
          <a:xfrm>
            <a:off x="548495" y="4407983"/>
            <a:ext cx="3293023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flexibility of modules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68949C-2C8B-043D-1C85-271D2E6CB03E}"/>
              </a:ext>
            </a:extLst>
          </p:cNvPr>
          <p:cNvSpPr txBox="1"/>
          <p:nvPr/>
        </p:nvSpPr>
        <p:spPr>
          <a:xfrm>
            <a:off x="4394355" y="4284872"/>
            <a:ext cx="3623229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optimum bundle of technical changes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A8FF3-375E-F96A-1FF8-C3068AB07F50}"/>
              </a:ext>
            </a:extLst>
          </p:cNvPr>
          <p:cNvSpPr txBox="1"/>
          <p:nvPr/>
        </p:nvSpPr>
        <p:spPr>
          <a:xfrm>
            <a:off x="4394355" y="2703587"/>
            <a:ext cx="3623229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Effort and Benefit values of each feasible changes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9583B8-8694-556A-1019-0699C3CEED55}"/>
              </a:ext>
            </a:extLst>
          </p:cNvPr>
          <p:cNvSpPr txBox="1"/>
          <p:nvPr/>
        </p:nvSpPr>
        <p:spPr>
          <a:xfrm>
            <a:off x="4394356" y="2036055"/>
            <a:ext cx="362322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Requirements set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0F3BFC-BAA5-B92C-E258-A15EC850AD46}"/>
              </a:ext>
            </a:extLst>
          </p:cNvPr>
          <p:cNvSpPr txBox="1"/>
          <p:nvPr/>
        </p:nvSpPr>
        <p:spPr>
          <a:xfrm>
            <a:off x="8495707" y="4407983"/>
            <a:ext cx="296431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Release cycle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8F239-9BF6-E35C-FA91-E155F324C55D}"/>
              </a:ext>
            </a:extLst>
          </p:cNvPr>
          <p:cNvSpPr txBox="1"/>
          <p:nvPr/>
        </p:nvSpPr>
        <p:spPr>
          <a:xfrm>
            <a:off x="4394355" y="3617340"/>
            <a:ext cx="362322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Efforts and benefits through TCCF</a:t>
            </a:r>
          </a:p>
        </p:txBody>
      </p:sp>
      <p:cxnSp>
        <p:nvCxnSpPr>
          <p:cNvPr id="31" name="직선 연결선 10">
            <a:extLst>
              <a:ext uri="{FF2B5EF4-FFF2-40B4-BE49-F238E27FC236}">
                <a16:creationId xmlns:a16="http://schemas.microsoft.com/office/drawing/2014/main" id="{A1B02CA7-0BF5-6467-96B8-3D85D7E62877}"/>
              </a:ext>
            </a:extLst>
          </p:cNvPr>
          <p:cNvCxnSpPr/>
          <p:nvPr/>
        </p:nvCxnSpPr>
        <p:spPr>
          <a:xfrm>
            <a:off x="247135" y="1848785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10">
            <a:extLst>
              <a:ext uri="{FF2B5EF4-FFF2-40B4-BE49-F238E27FC236}">
                <a16:creationId xmlns:a16="http://schemas.microsoft.com/office/drawing/2014/main" id="{C9372B14-D246-87C5-E16F-987DC7C9BD44}"/>
              </a:ext>
            </a:extLst>
          </p:cNvPr>
          <p:cNvCxnSpPr>
            <a:cxnSpLocks/>
          </p:cNvCxnSpPr>
          <p:nvPr/>
        </p:nvCxnSpPr>
        <p:spPr>
          <a:xfrm>
            <a:off x="8219290" y="1243668"/>
            <a:ext cx="0" cy="3798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10">
            <a:extLst>
              <a:ext uri="{FF2B5EF4-FFF2-40B4-BE49-F238E27FC236}">
                <a16:creationId xmlns:a16="http://schemas.microsoft.com/office/drawing/2014/main" id="{09F0FCA2-6C32-5742-4849-77D044CEB4D6}"/>
              </a:ext>
            </a:extLst>
          </p:cNvPr>
          <p:cNvCxnSpPr>
            <a:cxnSpLocks/>
          </p:cNvCxnSpPr>
          <p:nvPr/>
        </p:nvCxnSpPr>
        <p:spPr>
          <a:xfrm>
            <a:off x="4117937" y="1243668"/>
            <a:ext cx="0" cy="3798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749148-1743-C322-EA35-9C381D16501A}"/>
              </a:ext>
            </a:extLst>
          </p:cNvPr>
          <p:cNvSpPr txBox="1"/>
          <p:nvPr/>
        </p:nvSpPr>
        <p:spPr>
          <a:xfrm>
            <a:off x="1658771" y="1204153"/>
            <a:ext cx="104753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Step 1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6BB4B-846B-31FF-1619-7F55230FA1C1}"/>
              </a:ext>
            </a:extLst>
          </p:cNvPr>
          <p:cNvSpPr txBox="1"/>
          <p:nvPr/>
        </p:nvSpPr>
        <p:spPr>
          <a:xfrm>
            <a:off x="5644849" y="1217878"/>
            <a:ext cx="104753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Step 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FDE4E-7C3B-85E1-2606-4E88698552A0}"/>
              </a:ext>
            </a:extLst>
          </p:cNvPr>
          <p:cNvSpPr txBox="1"/>
          <p:nvPr/>
        </p:nvSpPr>
        <p:spPr>
          <a:xfrm>
            <a:off x="9630927" y="1231933"/>
            <a:ext cx="104753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Step 3</a:t>
            </a:r>
            <a:endParaRPr lang="ko-KR" altLang="en-US" sz="2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4CD29F-5ACC-DF66-9906-46A9B7EE52A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flipH="1">
            <a:off x="6205970" y="2374609"/>
            <a:ext cx="1" cy="32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AA3A54-F7EF-286A-422E-105A7A36C30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205970" y="3288362"/>
            <a:ext cx="0" cy="32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3DE0C4-91F5-9DBB-C0C0-C808C4CA84DE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6205970" y="3955894"/>
            <a:ext cx="0" cy="32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F0C868-6727-A899-B581-EB15FC468B6B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3841518" y="4577260"/>
            <a:ext cx="552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30DB58-C678-39D1-8673-F3D0A16AB96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8017584" y="4577260"/>
            <a:ext cx="47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554022-E35C-7B97-9092-934C65E58CB3}"/>
              </a:ext>
            </a:extLst>
          </p:cNvPr>
          <p:cNvSpPr txBox="1"/>
          <p:nvPr/>
        </p:nvSpPr>
        <p:spPr>
          <a:xfrm>
            <a:off x="121048" y="5824704"/>
            <a:ext cx="799377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* </a:t>
            </a:r>
            <a:r>
              <a:rPr lang="en-US" altLang="ko-KR" sz="1600" b="1" dirty="0">
                <a:solidFill>
                  <a:srgbClr val="FF0000"/>
                </a:solidFill>
              </a:rPr>
              <a:t>Step 2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(optimum bundle of technical changes)</a:t>
            </a:r>
            <a:r>
              <a:rPr lang="en-US" altLang="ko-KR" sz="1600" dirty="0"/>
              <a:t> </a:t>
            </a:r>
            <a:r>
              <a:rPr lang="ko-KR" altLang="en-US" sz="1600" dirty="0"/>
              <a:t>부분이 가장 상세하게 적힌 핵심 부분</a:t>
            </a:r>
            <a:endParaRPr lang="en-US" altLang="ko-KR" sz="1600" dirty="0"/>
          </a:p>
        </p:txBody>
      </p:sp>
      <p:cxnSp>
        <p:nvCxnSpPr>
          <p:cNvPr id="60" name="직선 연결선 10">
            <a:extLst>
              <a:ext uri="{FF2B5EF4-FFF2-40B4-BE49-F238E27FC236}">
                <a16:creationId xmlns:a16="http://schemas.microsoft.com/office/drawing/2014/main" id="{8DA28989-0AA5-C67A-F137-449F2D18D06C}"/>
              </a:ext>
            </a:extLst>
          </p:cNvPr>
          <p:cNvCxnSpPr/>
          <p:nvPr/>
        </p:nvCxnSpPr>
        <p:spPr>
          <a:xfrm>
            <a:off x="247135" y="5035738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10">
            <a:extLst>
              <a:ext uri="{FF2B5EF4-FFF2-40B4-BE49-F238E27FC236}">
                <a16:creationId xmlns:a16="http://schemas.microsoft.com/office/drawing/2014/main" id="{237CE7EC-1DAD-FE39-24B1-BD9A63288DA7}"/>
              </a:ext>
            </a:extLst>
          </p:cNvPr>
          <p:cNvCxnSpPr/>
          <p:nvPr/>
        </p:nvCxnSpPr>
        <p:spPr>
          <a:xfrm>
            <a:off x="247135" y="1243667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10">
            <a:extLst>
              <a:ext uri="{FF2B5EF4-FFF2-40B4-BE49-F238E27FC236}">
                <a16:creationId xmlns:a16="http://schemas.microsoft.com/office/drawing/2014/main" id="{3576239D-345C-EB4B-BA9B-5CE4BF1AC0A4}"/>
              </a:ext>
            </a:extLst>
          </p:cNvPr>
          <p:cNvCxnSpPr>
            <a:cxnSpLocks/>
          </p:cNvCxnSpPr>
          <p:nvPr/>
        </p:nvCxnSpPr>
        <p:spPr>
          <a:xfrm>
            <a:off x="272078" y="1243668"/>
            <a:ext cx="0" cy="3798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10">
            <a:extLst>
              <a:ext uri="{FF2B5EF4-FFF2-40B4-BE49-F238E27FC236}">
                <a16:creationId xmlns:a16="http://schemas.microsoft.com/office/drawing/2014/main" id="{351F6AD8-8EC9-BEAD-3077-B9AACAB39977}"/>
              </a:ext>
            </a:extLst>
          </p:cNvPr>
          <p:cNvCxnSpPr>
            <a:cxnSpLocks/>
          </p:cNvCxnSpPr>
          <p:nvPr/>
        </p:nvCxnSpPr>
        <p:spPr>
          <a:xfrm>
            <a:off x="11661737" y="1243668"/>
            <a:ext cx="0" cy="3798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슬라이드 번호 개체 틀 2">
            <a:extLst>
              <a:ext uri="{FF2B5EF4-FFF2-40B4-BE49-F238E27FC236}">
                <a16:creationId xmlns:a16="http://schemas.microsoft.com/office/drawing/2014/main" id="{B6CF72BF-771D-60E0-4912-61249979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120" y="6396990"/>
            <a:ext cx="2743200" cy="365125"/>
          </a:xfr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455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49276B-4F4C-9A17-9DA7-998B6CD43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9"/>
          <a:stretch/>
        </p:blipFill>
        <p:spPr>
          <a:xfrm>
            <a:off x="165100" y="1153182"/>
            <a:ext cx="5395572" cy="2275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F825A3-E9BA-7582-BB06-BFDC78153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39" y="1021309"/>
            <a:ext cx="6414361" cy="2597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5" y="221964"/>
            <a:ext cx="609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Identifying flexibility of modules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/>
          <p:nvPr/>
        </p:nvCxnSpPr>
        <p:spPr>
          <a:xfrm>
            <a:off x="247135" y="840259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D73E19-B7AB-221B-2E67-A3ABF00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3397A-25CB-2567-300C-B22336AFE687}"/>
              </a:ext>
            </a:extLst>
          </p:cNvPr>
          <p:cNvSpPr txBox="1"/>
          <p:nvPr/>
        </p:nvSpPr>
        <p:spPr>
          <a:xfrm>
            <a:off x="1571605" y="3618624"/>
            <a:ext cx="2582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Onion peel model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8490E-1D30-513B-6974-A5DBF5E92386}"/>
              </a:ext>
            </a:extLst>
          </p:cNvPr>
          <p:cNvSpPr txBox="1"/>
          <p:nvPr/>
        </p:nvSpPr>
        <p:spPr>
          <a:xfrm>
            <a:off x="753484" y="4146802"/>
            <a:ext cx="6801365" cy="22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1) Customer’s requirements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2) Interactions between modules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3) </a:t>
            </a:r>
            <a:r>
              <a:rPr lang="en-US" altLang="ko-KR" sz="2400" b="1" dirty="0">
                <a:solidFill>
                  <a:srgbClr val="FF0000"/>
                </a:solidFill>
              </a:rPr>
              <a:t>Complexity costs</a:t>
            </a:r>
            <a:r>
              <a:rPr lang="en-US" altLang="ko-KR" b="1" dirty="0"/>
              <a:t> 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en-US" altLang="ko-KR" b="1" dirty="0">
                <a:sym typeface="Wingdings" pitchFamily="2" charset="2"/>
              </a:rPr>
              <a:t></a:t>
            </a:r>
            <a:r>
              <a:rPr lang="en-US" altLang="ko-KR" b="1" dirty="0"/>
              <a:t>Effort due to a technical change within a model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4) Technology roadmap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A0C29-A7B4-9351-AF65-A8D3EFA588A9}"/>
              </a:ext>
            </a:extLst>
          </p:cNvPr>
          <p:cNvSpPr txBox="1"/>
          <p:nvPr/>
        </p:nvSpPr>
        <p:spPr>
          <a:xfrm>
            <a:off x="7790703" y="6858000"/>
            <a:ext cx="259483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Set each release cycle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485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5" y="221964"/>
            <a:ext cx="609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1) Complexity costs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/>
          <p:nvPr/>
        </p:nvCxnSpPr>
        <p:spPr>
          <a:xfrm>
            <a:off x="247135" y="840259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D73E19-B7AB-221B-2E67-A3ABF00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E321EA-DF36-8213-43BA-066B4FE5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8" y="1448234"/>
            <a:ext cx="5397127" cy="24532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96638A-A50D-C85D-7364-3C18E8ED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96" y="1187296"/>
            <a:ext cx="5175026" cy="297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D2A68F-0CF4-AF09-11EB-AB65106DB9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375"/>
          <a:stretch/>
        </p:blipFill>
        <p:spPr>
          <a:xfrm>
            <a:off x="937817" y="5311492"/>
            <a:ext cx="1727200" cy="5804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F92227-7B8B-EF93-8C7F-84DCDE318E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375"/>
          <a:stretch/>
        </p:blipFill>
        <p:spPr>
          <a:xfrm>
            <a:off x="937817" y="5922460"/>
            <a:ext cx="1727200" cy="580429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61ED33F2-2940-BB16-C55A-E7D9808CED75}"/>
              </a:ext>
            </a:extLst>
          </p:cNvPr>
          <p:cNvSpPr/>
          <p:nvPr/>
        </p:nvSpPr>
        <p:spPr>
          <a:xfrm>
            <a:off x="5729505" y="2472263"/>
            <a:ext cx="732990" cy="6071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40CE5-C958-8506-BDE4-F0E0798A6C63}"/>
              </a:ext>
            </a:extLst>
          </p:cNvPr>
          <p:cNvSpPr txBox="1"/>
          <p:nvPr/>
        </p:nvSpPr>
        <p:spPr>
          <a:xfrm>
            <a:off x="801598" y="4686486"/>
            <a:ext cx="239809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Cost and duration 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F7738-8674-D32A-13E9-E2CA7071AAE2}"/>
              </a:ext>
            </a:extLst>
          </p:cNvPr>
          <p:cNvSpPr txBox="1"/>
          <p:nvPr/>
        </p:nvSpPr>
        <p:spPr>
          <a:xfrm>
            <a:off x="3453872" y="5459385"/>
            <a:ext cx="831755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Inducing that the higher complexity in product 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 duration and cost get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worse.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74C45874-A891-D532-4D70-397D4854E2CE}"/>
              </a:ext>
            </a:extLst>
          </p:cNvPr>
          <p:cNvCxnSpPr/>
          <p:nvPr/>
        </p:nvCxnSpPr>
        <p:spPr>
          <a:xfrm>
            <a:off x="399535" y="4491552"/>
            <a:ext cx="114052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3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5" y="221964"/>
            <a:ext cx="10487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Identification of optimum bundle of technical changes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>
            <a:cxnSpLocks/>
          </p:cNvCxnSpPr>
          <p:nvPr/>
        </p:nvCxnSpPr>
        <p:spPr>
          <a:xfrm>
            <a:off x="247135" y="840259"/>
            <a:ext cx="10727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7E1C70-585B-6021-1D17-AF1B4793C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8" b="19792"/>
          <a:stretch/>
        </p:blipFill>
        <p:spPr>
          <a:xfrm>
            <a:off x="-6144820" y="4735705"/>
            <a:ext cx="2025797" cy="18996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996C14-D348-D53E-D73E-26948DF2A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69"/>
          <a:stretch/>
        </p:blipFill>
        <p:spPr>
          <a:xfrm>
            <a:off x="-4134737" y="2037530"/>
            <a:ext cx="3364524" cy="1907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F8E27A-F437-6999-BF01-15ACB3BF7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55"/>
          <a:stretch/>
        </p:blipFill>
        <p:spPr>
          <a:xfrm>
            <a:off x="-9939357" y="1832277"/>
            <a:ext cx="3738911" cy="217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12EB09-FB89-29E3-22EC-815A9C0A0D3C}"/>
              </a:ext>
            </a:extLst>
          </p:cNvPr>
          <p:cNvSpPr txBox="1"/>
          <p:nvPr/>
        </p:nvSpPr>
        <p:spPr>
          <a:xfrm>
            <a:off x="-10072268" y="1093613"/>
            <a:ext cx="3850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Pareto optimal changing cluster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676B3-8E26-4B81-02F6-19EAE6258162}"/>
              </a:ext>
            </a:extLst>
          </p:cNvPr>
          <p:cNvSpPr txBox="1"/>
          <p:nvPr/>
        </p:nvSpPr>
        <p:spPr>
          <a:xfrm>
            <a:off x="-4312303" y="1179890"/>
            <a:ext cx="3850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value of each Effort and Benefit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EC41D-770D-AAB1-054F-1E53D0E59F77}"/>
              </a:ext>
            </a:extLst>
          </p:cNvPr>
          <p:cNvSpPr txBox="1"/>
          <p:nvPr/>
        </p:nvSpPr>
        <p:spPr>
          <a:xfrm>
            <a:off x="-7312135" y="6627397"/>
            <a:ext cx="4695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value and Optimal composition with Capacity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95101-CC71-09A5-1190-E07F0599D5ED}"/>
              </a:ext>
            </a:extLst>
          </p:cNvPr>
          <p:cNvSpPr txBox="1"/>
          <p:nvPr/>
        </p:nvSpPr>
        <p:spPr>
          <a:xfrm>
            <a:off x="-9615215" y="1415761"/>
            <a:ext cx="3850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Without considering synergy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D2050-DF87-4537-AE4D-A22A74B1D79D}"/>
              </a:ext>
            </a:extLst>
          </p:cNvPr>
          <p:cNvSpPr txBox="1"/>
          <p:nvPr/>
        </p:nvSpPr>
        <p:spPr>
          <a:xfrm>
            <a:off x="-3879402" y="1483339"/>
            <a:ext cx="3850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Additional Advantages of cluster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30132-A5D0-8411-1E8E-DCC38B9D89D3}"/>
              </a:ext>
            </a:extLst>
          </p:cNvPr>
          <p:cNvSpPr txBox="1"/>
          <p:nvPr/>
        </p:nvSpPr>
        <p:spPr>
          <a:xfrm>
            <a:off x="-5394353" y="2895477"/>
            <a:ext cx="453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A36F13-B332-2988-2D9F-C0972E0161E1}"/>
              </a:ext>
            </a:extLst>
          </p:cNvPr>
          <p:cNvSpPr txBox="1"/>
          <p:nvPr/>
        </p:nvSpPr>
        <p:spPr>
          <a:xfrm rot="10800000">
            <a:off x="-5376311" y="4318570"/>
            <a:ext cx="453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7AAEFD0E-2331-643A-6A01-72FDE1BE14C1}"/>
              </a:ext>
            </a:extLst>
          </p:cNvPr>
          <p:cNvSpPr/>
          <p:nvPr/>
        </p:nvSpPr>
        <p:spPr>
          <a:xfrm rot="16200000">
            <a:off x="-5346048" y="2559940"/>
            <a:ext cx="392999" cy="314773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55E08-FC6B-6733-025F-97750D534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32" y="1219830"/>
            <a:ext cx="9123831" cy="5407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623A1B-E523-B656-CE9C-651C9E265661}"/>
              </a:ext>
            </a:extLst>
          </p:cNvPr>
          <p:cNvSpPr txBox="1"/>
          <p:nvPr/>
        </p:nvSpPr>
        <p:spPr>
          <a:xfrm>
            <a:off x="3025489" y="6493289"/>
            <a:ext cx="3850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Knapsack problem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C7FD498-C69C-935E-B9E4-74415E657AF1}"/>
              </a:ext>
            </a:extLst>
          </p:cNvPr>
          <p:cNvCxnSpPr/>
          <p:nvPr/>
        </p:nvCxnSpPr>
        <p:spPr>
          <a:xfrm>
            <a:off x="8883620" y="2664178"/>
            <a:ext cx="914400" cy="914400"/>
          </a:xfrm>
          <a:prstGeom prst="bent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6CE408-F483-C853-69E5-8FB62C4C12DD}"/>
              </a:ext>
            </a:extLst>
          </p:cNvPr>
          <p:cNvSpPr txBox="1"/>
          <p:nvPr/>
        </p:nvSpPr>
        <p:spPr>
          <a:xfrm>
            <a:off x="9048927" y="3745532"/>
            <a:ext cx="3850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how to induce </a:t>
            </a:r>
            <a:br>
              <a:rPr lang="en-US" altLang="ko-KR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mathematics formulation?</a:t>
            </a:r>
            <a:endParaRPr lang="ko-KR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AEFF9443-86C8-33E3-D861-F9FE0A9A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120" y="6396990"/>
            <a:ext cx="2743200" cy="365125"/>
          </a:xfrm>
        </p:spPr>
        <p:txBody>
          <a:bodyPr/>
          <a:lstStyle/>
          <a:p>
            <a:fld id="{D25A848B-4FF4-834C-886D-AFB85552F88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3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5" y="221964"/>
            <a:ext cx="10487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ii-1) how to induce the Adjusted value of Effort and Benefit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>
            <a:cxnSpLocks/>
          </p:cNvCxnSpPr>
          <p:nvPr/>
        </p:nvCxnSpPr>
        <p:spPr>
          <a:xfrm>
            <a:off x="247135" y="840259"/>
            <a:ext cx="10727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3996C14-D348-D53E-D73E-26948DF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9"/>
          <a:stretch/>
        </p:blipFill>
        <p:spPr>
          <a:xfrm>
            <a:off x="7009576" y="2751364"/>
            <a:ext cx="4550335" cy="2580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1B8E6D-293E-5B2D-C7C2-27A39A53C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339"/>
          <a:stretch/>
        </p:blipFill>
        <p:spPr>
          <a:xfrm>
            <a:off x="1801384" y="5331645"/>
            <a:ext cx="4173593" cy="15022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8EC164-26F3-68F9-F6DA-48D88FD02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279"/>
          <a:stretch/>
        </p:blipFill>
        <p:spPr>
          <a:xfrm>
            <a:off x="1922407" y="1169779"/>
            <a:ext cx="4378244" cy="18210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544B8F-EF0C-B1E8-215F-AAFCFFC69DEC}"/>
              </a:ext>
            </a:extLst>
          </p:cNvPr>
          <p:cNvSpPr txBox="1"/>
          <p:nvPr/>
        </p:nvSpPr>
        <p:spPr>
          <a:xfrm>
            <a:off x="247135" y="1750811"/>
            <a:ext cx="167527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Potential matrix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F0F879B-05CF-E8A7-B0F5-B84140C34D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805"/>
          <a:stretch/>
        </p:blipFill>
        <p:spPr>
          <a:xfrm>
            <a:off x="1922407" y="3155636"/>
            <a:ext cx="3260019" cy="2089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08BA5B-3D11-723E-D57B-88D5D3673830}"/>
              </a:ext>
            </a:extLst>
          </p:cNvPr>
          <p:cNvSpPr txBox="1"/>
          <p:nvPr/>
        </p:nvSpPr>
        <p:spPr>
          <a:xfrm>
            <a:off x="-115043" y="3933971"/>
            <a:ext cx="2157581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Technical Change Coupling Factor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( = TCCF)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5C0D4-F565-979A-9433-081C127ACBA3}"/>
              </a:ext>
            </a:extLst>
          </p:cNvPr>
          <p:cNvSpPr txBox="1"/>
          <p:nvPr/>
        </p:nvSpPr>
        <p:spPr>
          <a:xfrm>
            <a:off x="126113" y="5686399"/>
            <a:ext cx="167527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Adjusted matrix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(Effort, Benefit)</a:t>
            </a:r>
            <a:endParaRPr lang="ko-KR" altLang="en-US" sz="1600" dirty="0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F0F046C6-4B78-840D-57E2-3405BFC7C369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6300652" y="2080329"/>
            <a:ext cx="1490037" cy="665331"/>
          </a:xfrm>
          <a:prstGeom prst="bentConnector3">
            <a:avLst>
              <a:gd name="adj1" fmla="val -321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5BDE70A3-58EF-385E-2C95-E56E54E201C2}"/>
              </a:ext>
            </a:extLst>
          </p:cNvPr>
          <p:cNvCxnSpPr>
            <a:cxnSpLocks/>
            <a:stCxn id="40" idx="0"/>
            <a:endCxn id="26" idx="3"/>
          </p:cNvCxnSpPr>
          <p:nvPr/>
        </p:nvCxnSpPr>
        <p:spPr>
          <a:xfrm rot="16200000" flipH="1" flipV="1">
            <a:off x="6353087" y="1670074"/>
            <a:ext cx="1359871" cy="3701194"/>
          </a:xfrm>
          <a:prstGeom prst="bentConnector4">
            <a:avLst>
              <a:gd name="adj1" fmla="val -25776"/>
              <a:gd name="adj2" fmla="val 5580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F6B8FD-6F0E-D20C-DBFB-850D96EC4D80}"/>
              </a:ext>
            </a:extLst>
          </p:cNvPr>
          <p:cNvSpPr/>
          <p:nvPr/>
        </p:nvSpPr>
        <p:spPr>
          <a:xfrm>
            <a:off x="8453584" y="2840736"/>
            <a:ext cx="860071" cy="197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A07538-8509-D0AE-2FD2-78F4DC2F7752}"/>
              </a:ext>
            </a:extLst>
          </p:cNvPr>
          <p:cNvSpPr/>
          <p:nvPr/>
        </p:nvSpPr>
        <p:spPr>
          <a:xfrm>
            <a:off x="3185285" y="5895821"/>
            <a:ext cx="291369" cy="15357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3515FE-B01B-23B9-4529-62336480C3D4}"/>
              </a:ext>
            </a:extLst>
          </p:cNvPr>
          <p:cNvSpPr/>
          <p:nvPr/>
        </p:nvSpPr>
        <p:spPr>
          <a:xfrm>
            <a:off x="5229460" y="5895821"/>
            <a:ext cx="291369" cy="15357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B6CB2C-4945-91A2-9C55-6ED4F26C8167}"/>
              </a:ext>
            </a:extLst>
          </p:cNvPr>
          <p:cNvSpPr txBox="1"/>
          <p:nvPr/>
        </p:nvSpPr>
        <p:spPr>
          <a:xfrm>
            <a:off x="6545765" y="5919902"/>
            <a:ext cx="5535779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* </a:t>
            </a:r>
            <a:r>
              <a:rPr lang="en-US" altLang="ko-KR" sz="1200" b="1" dirty="0"/>
              <a:t>Technical coupling </a:t>
            </a:r>
            <a:r>
              <a:rPr lang="ko-KR" altLang="en-US" sz="1200" b="1" dirty="0"/>
              <a:t>이 존재하면 </a:t>
            </a:r>
            <a:r>
              <a:rPr lang="en-US" altLang="ko-KR" sz="1200" b="1" dirty="0"/>
              <a:t>Synergy</a:t>
            </a:r>
            <a:r>
              <a:rPr lang="ko-KR" altLang="en-US" sz="1200" b="1" dirty="0"/>
              <a:t>로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좋은 점만 보이는게 맞나</a:t>
            </a:r>
            <a:r>
              <a:rPr lang="en-US" altLang="ko-KR" sz="1200" b="1" dirty="0"/>
              <a:t>? (WTM, CP)</a:t>
            </a:r>
            <a:endParaRPr lang="en-US" altLang="ko-KR" sz="1200" dirty="0"/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98B571DD-EB46-6D64-24B1-8EC650DF6BB5}"/>
              </a:ext>
            </a:extLst>
          </p:cNvPr>
          <p:cNvSpPr txBox="1">
            <a:spLocks/>
          </p:cNvSpPr>
          <p:nvPr/>
        </p:nvSpPr>
        <p:spPr>
          <a:xfrm>
            <a:off x="9088120" y="639699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5A848B-4FF4-834C-886D-AFB85552F881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85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D6BDE0-C53F-4BC1-99B4-88EF8031F118}"/>
              </a:ext>
            </a:extLst>
          </p:cNvPr>
          <p:cNvSpPr txBox="1"/>
          <p:nvPr/>
        </p:nvSpPr>
        <p:spPr>
          <a:xfrm>
            <a:off x="247134" y="221964"/>
            <a:ext cx="9227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Scenarios of implementation (release strategy of timing)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55D00-B43E-D4B4-475B-181594FF2A9F}"/>
              </a:ext>
            </a:extLst>
          </p:cNvPr>
          <p:cNvCxnSpPr/>
          <p:nvPr/>
        </p:nvCxnSpPr>
        <p:spPr>
          <a:xfrm>
            <a:off x="247135" y="840259"/>
            <a:ext cx="114052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1DBE7C-3FD3-4205-87D9-83EE08DAD0D0}"/>
              </a:ext>
            </a:extLst>
          </p:cNvPr>
          <p:cNvGrpSpPr/>
          <p:nvPr/>
        </p:nvGrpSpPr>
        <p:grpSpPr>
          <a:xfrm>
            <a:off x="247135" y="1771648"/>
            <a:ext cx="11697730" cy="2461377"/>
            <a:chOff x="105166" y="1758948"/>
            <a:chExt cx="11697730" cy="24613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E49D05-DED3-EC8D-ED1F-FDA30566A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048"/>
            <a:stretch/>
          </p:blipFill>
          <p:spPr>
            <a:xfrm>
              <a:off x="105166" y="1758948"/>
              <a:ext cx="3920733" cy="19894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C6A1108-AA30-34BE-F249-CA524BABC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825"/>
            <a:stretch/>
          </p:blipFill>
          <p:spPr>
            <a:xfrm>
              <a:off x="4135633" y="1818704"/>
              <a:ext cx="3920733" cy="19894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7B1C51-9405-10F5-EE8F-4075B43DB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498"/>
            <a:stretch/>
          </p:blipFill>
          <p:spPr>
            <a:xfrm>
              <a:off x="8166100" y="1808708"/>
              <a:ext cx="3636796" cy="19396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61EB44-25EA-3E1B-874B-4AD3A0CAFFBE}"/>
                </a:ext>
              </a:extLst>
            </p:cNvPr>
            <p:cNvSpPr txBox="1"/>
            <p:nvPr/>
          </p:nvSpPr>
          <p:spPr>
            <a:xfrm>
              <a:off x="982495" y="3881771"/>
              <a:ext cx="25825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Ad-hoc Implementation</a:t>
              </a:r>
              <a:endParaRPr lang="ko-KR" altLang="en-US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355B09-EC38-3378-7647-80867A8E1528}"/>
                </a:ext>
              </a:extLst>
            </p:cNvPr>
            <p:cNvSpPr txBox="1"/>
            <p:nvPr/>
          </p:nvSpPr>
          <p:spPr>
            <a:xfrm>
              <a:off x="4907257" y="3881771"/>
              <a:ext cx="25825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Gradual Implementation</a:t>
              </a:r>
              <a:endParaRPr lang="ko-KR" altLang="en-US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DFD7C-FF3F-07C9-0BFB-4F796930B7A8}"/>
                </a:ext>
              </a:extLst>
            </p:cNvPr>
            <p:cNvSpPr txBox="1"/>
            <p:nvPr/>
          </p:nvSpPr>
          <p:spPr>
            <a:xfrm>
              <a:off x="8693217" y="3881771"/>
              <a:ext cx="28172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Change of product release</a:t>
              </a:r>
              <a:endParaRPr lang="ko-KR" altLang="en-US" sz="16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BF99BCB-4F00-BE63-C04B-2FAB5BF3C955}"/>
              </a:ext>
            </a:extLst>
          </p:cNvPr>
          <p:cNvSpPr txBox="1"/>
          <p:nvPr/>
        </p:nvSpPr>
        <p:spPr>
          <a:xfrm>
            <a:off x="518370" y="1029636"/>
            <a:ext cx="753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Synchronizing Technical Changes with different strategies 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0966-A2D9-A688-4E0B-23096900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8</a:t>
            </a:fld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38F2F-AF15-2BA9-9FB2-0C646E15D937}"/>
              </a:ext>
            </a:extLst>
          </p:cNvPr>
          <p:cNvSpPr txBox="1"/>
          <p:nvPr/>
        </p:nvSpPr>
        <p:spPr>
          <a:xfrm>
            <a:off x="518370" y="4519850"/>
            <a:ext cx="753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Limitations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2CC9C-3D2A-5620-DA80-3BF85A5E451A}"/>
              </a:ext>
            </a:extLst>
          </p:cNvPr>
          <p:cNvSpPr txBox="1"/>
          <p:nvPr/>
        </p:nvSpPr>
        <p:spPr>
          <a:xfrm>
            <a:off x="662451" y="4991788"/>
            <a:ext cx="8773549" cy="170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용어 및 시도들을 제품 도메인에 연결하고자 하는 부분이 신선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측면 뿐만 아닌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그것을 활용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(management)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하는 측면에 대한 연구 시도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앞단의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문제 상황 자체는 흥미로웠으나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단계에서의 논리성이 부족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AutoNum type="romanL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platform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주 포인트로 잡았으나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그것에 대한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연관성 부분 부족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692</Words>
  <Application>Microsoft Macintosh PowerPoint</Application>
  <PresentationFormat>와이드스크린</PresentationFormat>
  <Paragraphs>97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51</cp:revision>
  <cp:lastPrinted>2022-10-04T03:17:19Z</cp:lastPrinted>
  <dcterms:created xsi:type="dcterms:W3CDTF">2022-01-20T07:16:48Z</dcterms:created>
  <dcterms:modified xsi:type="dcterms:W3CDTF">2022-11-21T08:31:32Z</dcterms:modified>
</cp:coreProperties>
</file>