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6"/>
  </p:notesMasterIdLst>
  <p:sldIdLst>
    <p:sldId id="381" r:id="rId2"/>
    <p:sldId id="383" r:id="rId3"/>
    <p:sldId id="385" r:id="rId4"/>
    <p:sldId id="38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발표" id="{C34EF00A-35D1-4DA1-96A5-40F1D1103423}">
          <p14:sldIdLst>
            <p14:sldId id="381"/>
            <p14:sldId id="383"/>
            <p14:sldId id="385"/>
            <p14:sldId id="3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16633d384acabd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9EA"/>
    <a:srgbClr val="EBF1F7"/>
    <a:srgbClr val="1D6FA9"/>
    <a:srgbClr val="ED7D30"/>
    <a:srgbClr val="D9E1F2"/>
    <a:srgbClr val="BFBFBF"/>
    <a:srgbClr val="F9F9F9"/>
    <a:srgbClr val="D3E2ED"/>
    <a:srgbClr val="FFC8CE"/>
    <a:srgbClr val="C7E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9" autoAdjust="0"/>
    <p:restoredTop sz="80544" autoAdjust="0"/>
  </p:normalViewPr>
  <p:slideViewPr>
    <p:cSldViewPr snapToGrid="0">
      <p:cViewPr>
        <p:scale>
          <a:sx n="107" d="100"/>
          <a:sy n="107" d="100"/>
        </p:scale>
        <p:origin x="2768" y="56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E4BE-D92A-40F6-8BA4-0518F74888EA}" type="datetimeFigureOut">
              <a:rPr lang="ko-KR" altLang="en-US" smtClean="0"/>
              <a:t>2022. 12. 5.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E0041-C0E5-4DF7-9D3F-8533905C5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2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10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sz="1200" dirty="0">
                <a:effectLst/>
                <a:latin typeface="TimesNewRomanSF"/>
              </a:rPr>
              <a:t>a long-lasting platform is prone to obsolescence and, thus, to becoming unsuitable for the adoption of state-of-the-art technologies.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ko-Kore-KR" sz="1200" dirty="0">
              <a:effectLst/>
              <a:latin typeface="TimesNewRomanSF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1200" dirty="0">
                <a:effectLst/>
                <a:latin typeface="TimesNewRomanSF"/>
              </a:rPr>
              <a:t>1</a:t>
            </a:r>
            <a:r>
              <a:rPr lang="en-US" altLang="ko-KR" sz="1200" dirty="0">
                <a:effectLst/>
                <a:latin typeface="TimesNewRomanSF"/>
              </a:rPr>
              <a:t>) </a:t>
            </a:r>
            <a:r>
              <a:rPr lang="ko-Kore-KR" altLang="en-US" sz="1200" dirty="0">
                <a:effectLst/>
                <a:latin typeface="TimesNewRomanSF"/>
              </a:rPr>
              <a:t>외부 효과가 너무나 </a:t>
            </a:r>
            <a:r>
              <a:rPr lang="en-US" altLang="ko-Kore-KR" sz="1200" dirty="0">
                <a:effectLst/>
                <a:latin typeface="TimesNewRomanSF"/>
              </a:rPr>
              <a:t>dynamic </a:t>
            </a:r>
            <a:r>
              <a:rPr lang="ko-Kore-KR" altLang="en-US" sz="1200" dirty="0">
                <a:effectLst/>
                <a:latin typeface="TimesNewRomanSF"/>
              </a:rPr>
              <a:t>해서 </a:t>
            </a:r>
            <a:r>
              <a:rPr lang="en-US" altLang="ko-Kore-KR" sz="1200" dirty="0">
                <a:effectLst/>
                <a:latin typeface="TimesNewRomanSF"/>
              </a:rPr>
              <a:t>design </a:t>
            </a:r>
            <a:r>
              <a:rPr lang="ko-Kore-KR" altLang="en-US" sz="1200" dirty="0">
                <a:effectLst/>
                <a:latin typeface="TimesNewRomanSF"/>
              </a:rPr>
              <a:t>단계에서 </a:t>
            </a:r>
            <a:r>
              <a:rPr lang="en-US" altLang="ko-Kore-KR" sz="1200" dirty="0">
                <a:effectLst/>
                <a:latin typeface="TimesNewRomanSF"/>
              </a:rPr>
              <a:t>cover</a:t>
            </a:r>
            <a:r>
              <a:rPr lang="ko-Kore-KR" altLang="en-US" sz="1200" dirty="0">
                <a:effectLst/>
                <a:latin typeface="TimesNewRomanSF"/>
              </a:rPr>
              <a:t>가 불가능</a:t>
            </a:r>
            <a:endParaRPr lang="en-US" altLang="ko-Kore-KR" sz="1200" dirty="0">
              <a:effectLst/>
              <a:latin typeface="TimesNewRomanSF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effectLst/>
              </a:rPr>
              <a:t>2) Product platform design </a:t>
            </a:r>
            <a:r>
              <a:rPr lang="ko-KR" altLang="en-US" sz="1200" dirty="0">
                <a:effectLst/>
              </a:rPr>
              <a:t>단계와 실제 그것을 사용하는 단계 사이의 격차로 인해</a:t>
            </a:r>
            <a:r>
              <a:rPr lang="en-US" altLang="ko-KR" sz="1200" dirty="0">
                <a:effectLst/>
              </a:rPr>
              <a:t>, </a:t>
            </a:r>
            <a:r>
              <a:rPr lang="ko-KR" altLang="en-US" sz="1200" dirty="0">
                <a:effectLst/>
              </a:rPr>
              <a:t>모든 것을 다 담기가 불가능</a:t>
            </a:r>
            <a:endParaRPr lang="en" altLang="ko-Kore-KR" sz="12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328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57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8947-90C7-46AC-891E-0ACE4E8FE21E}" type="datetime1">
              <a:rPr lang="ko-KR" altLang="en-US" smtClean="0"/>
              <a:t>2022. 12. 5.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2E3E92-00B0-47ED-82AF-FB5E8C24A7DF}"/>
              </a:ext>
            </a:extLst>
          </p:cNvPr>
          <p:cNvCxnSpPr/>
          <p:nvPr userDrawn="1"/>
        </p:nvCxnSpPr>
        <p:spPr>
          <a:xfrm>
            <a:off x="0" y="885158"/>
            <a:ext cx="914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224AE60-C9C2-414B-BEDB-488B64AF0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62482" y="6625848"/>
            <a:ext cx="2057400" cy="232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pc="-40" baseline="0">
                <a:solidFill>
                  <a:schemeClr val="bg1"/>
                </a:solidFill>
              </a:defRPr>
            </a:lvl1pPr>
          </a:lstStyle>
          <a:p>
            <a:fld id="{528F71E4-6861-4081-93F7-1CE13C0AE9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848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2022. 12. 5.</a:t>
            </a:fld>
            <a:endParaRPr lang="ko-KR" alt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CDD5983-0642-4A80-A183-606F333C1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62482" y="6625848"/>
            <a:ext cx="2057400" cy="232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pc="-40" baseline="0">
                <a:solidFill>
                  <a:schemeClr val="bg1"/>
                </a:solidFill>
              </a:defRPr>
            </a:lvl1pPr>
          </a:lstStyle>
          <a:p>
            <a:fld id="{528F71E4-6861-4081-93F7-1CE13C0AE9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8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1894864-52B8-47DE-91BB-B48C9EDEAD6A}"/>
              </a:ext>
            </a:extLst>
          </p:cNvPr>
          <p:cNvSpPr/>
          <p:nvPr userDrawn="1"/>
        </p:nvSpPr>
        <p:spPr>
          <a:xfrm>
            <a:off x="0" y="6625848"/>
            <a:ext cx="9144000" cy="2321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615" y="232152"/>
            <a:ext cx="8650940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41" y="952036"/>
            <a:ext cx="8650941" cy="5293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615" y="6625848"/>
            <a:ext cx="2057400" cy="232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spc="-40" baseline="0">
                <a:solidFill>
                  <a:schemeClr val="bg1"/>
                </a:solidFill>
              </a:defRPr>
            </a:lvl1pPr>
          </a:lstStyle>
          <a:p>
            <a:fld id="{4E6E991D-186F-4EAC-812A-2FB98178E9CA}" type="datetime1">
              <a:rPr lang="ko-KR" altLang="en-US" smtClean="0"/>
              <a:t>2022. 12. 5.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2482" y="6625848"/>
            <a:ext cx="2057400" cy="232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pc="-40" baseline="0">
                <a:solidFill>
                  <a:schemeClr val="bg1"/>
                </a:solidFill>
              </a:defRPr>
            </a:lvl1pPr>
          </a:lstStyle>
          <a:p>
            <a:fld id="{528F71E4-6861-4081-93F7-1CE13C0AE9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684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6" r:id="rId2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 spc="-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Wingdings" panose="05000000000000000000" pitchFamily="2" charset="2"/>
        <a:buNone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6254" y="411551"/>
            <a:ext cx="357149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200" b="1" spc="-40" dirty="0">
                <a:latin typeface="+mn-ea"/>
              </a:rPr>
              <a:t>연구실 세미나 목차</a:t>
            </a:r>
            <a:endParaRPr lang="ko-KR" altLang="en-US" sz="2800" spc="-4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0FEC2D-D22C-EA19-668B-BCA4A423E185}"/>
              </a:ext>
            </a:extLst>
          </p:cNvPr>
          <p:cNvSpPr txBox="1"/>
          <p:nvPr/>
        </p:nvSpPr>
        <p:spPr>
          <a:xfrm>
            <a:off x="748159" y="1585344"/>
            <a:ext cx="76944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spc="-40" dirty="0">
                <a:latin typeface="+mn-ea"/>
              </a:rPr>
              <a:t>발표자</a:t>
            </a:r>
            <a:endParaRPr lang="ko-KR" altLang="en-US" spc="-40" dirty="0">
              <a:latin typeface="+mn-ea"/>
            </a:endParaRPr>
          </a:p>
        </p:txBody>
      </p:sp>
      <p:cxnSp>
        <p:nvCxnSpPr>
          <p:cNvPr id="19" name="직선 연결선 2">
            <a:extLst>
              <a:ext uri="{FF2B5EF4-FFF2-40B4-BE49-F238E27FC236}">
                <a16:creationId xmlns:a16="http://schemas.microsoft.com/office/drawing/2014/main" id="{07CB34AF-48D6-903C-1EC5-AD629BFE12F0}"/>
              </a:ext>
            </a:extLst>
          </p:cNvPr>
          <p:cNvCxnSpPr>
            <a:cxnSpLocks/>
          </p:cNvCxnSpPr>
          <p:nvPr/>
        </p:nvCxnSpPr>
        <p:spPr>
          <a:xfrm>
            <a:off x="453281" y="1934159"/>
            <a:ext cx="13591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F5FE5A0-FA4B-4970-AAAB-FDE7DE61EB72}"/>
              </a:ext>
            </a:extLst>
          </p:cNvPr>
          <p:cNvSpPr txBox="1"/>
          <p:nvPr/>
        </p:nvSpPr>
        <p:spPr>
          <a:xfrm>
            <a:off x="786631" y="2113851"/>
            <a:ext cx="6001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spc="-40" dirty="0">
                <a:latin typeface="+mn-ea"/>
              </a:rPr>
              <a:t>유재상</a:t>
            </a:r>
            <a:endParaRPr lang="ko-KR" altLang="en-US" sz="1600" spc="-4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4ABFAD-27F5-B894-8EB0-FBC73A86596E}"/>
              </a:ext>
            </a:extLst>
          </p:cNvPr>
          <p:cNvSpPr txBox="1"/>
          <p:nvPr/>
        </p:nvSpPr>
        <p:spPr>
          <a:xfrm>
            <a:off x="4315520" y="1585344"/>
            <a:ext cx="51296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spc="-40" dirty="0">
                <a:latin typeface="+mn-ea"/>
              </a:rPr>
              <a:t>제목</a:t>
            </a:r>
            <a:endParaRPr lang="ko-KR" altLang="en-US" spc="-40" dirty="0">
              <a:latin typeface="+mn-ea"/>
            </a:endParaRPr>
          </a:p>
        </p:txBody>
      </p:sp>
      <p:cxnSp>
        <p:nvCxnSpPr>
          <p:cNvPr id="16" name="직선 연결선 2">
            <a:extLst>
              <a:ext uri="{FF2B5EF4-FFF2-40B4-BE49-F238E27FC236}">
                <a16:creationId xmlns:a16="http://schemas.microsoft.com/office/drawing/2014/main" id="{E1C1FC42-F169-A238-46CC-9AF15BC48EFB}"/>
              </a:ext>
            </a:extLst>
          </p:cNvPr>
          <p:cNvCxnSpPr>
            <a:cxnSpLocks/>
          </p:cNvCxnSpPr>
          <p:nvPr/>
        </p:nvCxnSpPr>
        <p:spPr>
          <a:xfrm>
            <a:off x="2225841" y="1934159"/>
            <a:ext cx="469231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F4A55BD-8DE7-CC20-8C9F-1EED32681614}"/>
              </a:ext>
            </a:extLst>
          </p:cNvPr>
          <p:cNvSpPr txBox="1"/>
          <p:nvPr/>
        </p:nvSpPr>
        <p:spPr>
          <a:xfrm>
            <a:off x="2569002" y="2113851"/>
            <a:ext cx="400599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spc="-40" dirty="0">
                <a:latin typeface="+mn-ea"/>
              </a:rPr>
              <a:t>Product platform management strategy for  pre-planned life cycle</a:t>
            </a:r>
            <a:endParaRPr lang="ko-KR" altLang="en-US" sz="1600" spc="-4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4F5823-BD31-2068-B6E6-56C0A3B1F1A1}"/>
              </a:ext>
            </a:extLst>
          </p:cNvPr>
          <p:cNvSpPr txBox="1"/>
          <p:nvPr/>
        </p:nvSpPr>
        <p:spPr>
          <a:xfrm>
            <a:off x="7442054" y="1585344"/>
            <a:ext cx="113813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spc="-40" dirty="0">
                <a:latin typeface="+mn-ea"/>
              </a:rPr>
              <a:t>연구</a:t>
            </a:r>
            <a:r>
              <a:rPr lang="en-US" altLang="ko-KR" sz="2000" b="1" spc="-40" dirty="0">
                <a:latin typeface="+mn-ea"/>
              </a:rPr>
              <a:t>/</a:t>
            </a:r>
            <a:r>
              <a:rPr lang="ko-KR" altLang="en-US" sz="2000" b="1" spc="-40" dirty="0">
                <a:latin typeface="+mn-ea"/>
              </a:rPr>
              <a:t>논문</a:t>
            </a:r>
            <a:endParaRPr lang="ko-KR" altLang="en-US" spc="-40" dirty="0">
              <a:latin typeface="+mn-ea"/>
            </a:endParaRPr>
          </a:p>
        </p:txBody>
      </p:sp>
      <p:cxnSp>
        <p:nvCxnSpPr>
          <p:cNvPr id="27" name="직선 연결선 2">
            <a:extLst>
              <a:ext uri="{FF2B5EF4-FFF2-40B4-BE49-F238E27FC236}">
                <a16:creationId xmlns:a16="http://schemas.microsoft.com/office/drawing/2014/main" id="{AA085948-EA93-BA76-3320-17040A9A84CE}"/>
              </a:ext>
            </a:extLst>
          </p:cNvPr>
          <p:cNvCxnSpPr>
            <a:cxnSpLocks/>
          </p:cNvCxnSpPr>
          <p:nvPr/>
        </p:nvCxnSpPr>
        <p:spPr>
          <a:xfrm>
            <a:off x="7331522" y="1934159"/>
            <a:ext cx="13591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0E16E51-46D8-98A7-E32A-D351040D58C9}"/>
              </a:ext>
            </a:extLst>
          </p:cNvPr>
          <p:cNvSpPr txBox="1"/>
          <p:nvPr/>
        </p:nvSpPr>
        <p:spPr>
          <a:xfrm>
            <a:off x="7408958" y="2113851"/>
            <a:ext cx="12817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b="1" spc="-40" dirty="0">
                <a:latin typeface="+mn-ea"/>
              </a:rPr>
              <a:t>연구</a:t>
            </a:r>
            <a:r>
              <a:rPr lang="en-US" altLang="ko-KR" b="1" spc="-40" dirty="0">
                <a:latin typeface="+mn-ea"/>
              </a:rPr>
              <a:t> </a:t>
            </a:r>
            <a:r>
              <a:rPr lang="ko-KR" altLang="en-US" b="1" spc="-40" dirty="0">
                <a:latin typeface="+mn-ea"/>
              </a:rPr>
              <a:t>및 논문</a:t>
            </a:r>
            <a:endParaRPr lang="ko-KR" altLang="en-US" sz="1600" spc="-40" dirty="0">
              <a:latin typeface="+mn-ea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7ADD62-9CB3-4E54-9AF9-7237F1EB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18D0-F3B0-47BD-AF99-FC183E4C6233}" type="datetime1">
              <a:rPr lang="ko-KR" altLang="en-US" smtClean="0"/>
              <a:t>2022. 12. 5.</a:t>
            </a:fld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4E71BC7-F9F6-4667-9B4F-B9CB0070A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93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F07D1-9DE7-4088-857F-1EA0C1CA2D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6615" y="232152"/>
            <a:ext cx="8579608" cy="586909"/>
          </a:xfrm>
        </p:spPr>
        <p:txBody>
          <a:bodyPr>
            <a:normAutofit/>
          </a:bodyPr>
          <a:lstStyle/>
          <a:p>
            <a:r>
              <a:rPr lang="en-US" altLang="ko-KR" dirty="0"/>
              <a:t>Research Objective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20E226-E00E-4BD2-BF67-C96AD9B37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7B39-C61E-41E2-964A-007B1AACB985}" type="datetime1">
              <a:rPr lang="ko-KR" altLang="en-US" smtClean="0"/>
              <a:t>2022. 12. 5.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CF9B53-8B23-4DD5-B0FD-63A429892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D47245-3B67-8887-1D7A-692FDE53617E}"/>
              </a:ext>
            </a:extLst>
          </p:cNvPr>
          <p:cNvSpPr txBox="1"/>
          <p:nvPr/>
        </p:nvSpPr>
        <p:spPr>
          <a:xfrm>
            <a:off x="-165523" y="878110"/>
            <a:ext cx="5926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Is product platform properly used within pre-planned duration?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5DF79DB-3F86-5912-55D5-525D97E1A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57" y="1564692"/>
            <a:ext cx="3893010" cy="262762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D6FF1BF-4E87-68AB-EAD1-43FF86751418}"/>
              </a:ext>
            </a:extLst>
          </p:cNvPr>
          <p:cNvSpPr txBox="1"/>
          <p:nvPr/>
        </p:nvSpPr>
        <p:spPr>
          <a:xfrm>
            <a:off x="-25581" y="6321617"/>
            <a:ext cx="9144000" cy="47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700" dirty="0">
                <a:effectLst/>
                <a:latin typeface="TimesNewRomanSF"/>
              </a:rPr>
              <a:t>&lt;</a:t>
            </a:r>
            <a:r>
              <a:rPr lang="en" altLang="ko-Kore-KR" sz="800" dirty="0">
                <a:effectLst/>
                <a:latin typeface="ArialUnicodeMS" panose="020B0604020202020204" pitchFamily="34" charset="-128"/>
                <a:ea typeface="ArialUnicodeMS" panose="020B0604020202020204" pitchFamily="34" charset="-128"/>
              </a:rPr>
              <a:t> Chang </a:t>
            </a:r>
            <a:r>
              <a:rPr lang="en" altLang="ko-Kore-KR" sz="800" dirty="0" err="1">
                <a:effectLst/>
                <a:latin typeface="ArialUnicodeMS" panose="020B0604020202020204" pitchFamily="34" charset="-128"/>
                <a:ea typeface="ArialUnicodeMS" panose="020B0604020202020204" pitchFamily="34" charset="-128"/>
              </a:rPr>
              <a:t>Muk</a:t>
            </a:r>
            <a:r>
              <a:rPr lang="en" altLang="ko-Kore-KR" sz="800" dirty="0">
                <a:effectLst/>
                <a:latin typeface="ArialUnicodeMS" panose="020B0604020202020204" pitchFamily="34" charset="-128"/>
                <a:ea typeface="ArialUnicodeMS" panose="020B0604020202020204" pitchFamily="34" charset="-128"/>
              </a:rPr>
              <a:t> Kang , </a:t>
            </a:r>
            <a:r>
              <a:rPr lang="en" altLang="ko-Kore-KR" sz="800" dirty="0" err="1">
                <a:effectLst/>
                <a:latin typeface="ArialUnicodeMS" panose="020B0604020202020204" pitchFamily="34" charset="-128"/>
                <a:ea typeface="ArialUnicodeMS" panose="020B0604020202020204" pitchFamily="34" charset="-128"/>
              </a:rPr>
              <a:t>Yoo</a:t>
            </a:r>
            <a:r>
              <a:rPr lang="en" altLang="ko-Kore-KR" sz="800" dirty="0">
                <a:effectLst/>
                <a:latin typeface="ArialUnicodeMS" panose="020B0604020202020204" pitchFamily="34" charset="-128"/>
                <a:ea typeface="ArialUnicodeMS" panose="020B0604020202020204" pitchFamily="34" charset="-128"/>
              </a:rPr>
              <a:t> S. Hong &amp; </a:t>
            </a:r>
            <a:r>
              <a:rPr lang="en" altLang="ko-Kore-KR" sz="800" dirty="0" err="1">
                <a:effectLst/>
                <a:latin typeface="ArialUnicodeMS" panose="020B0604020202020204" pitchFamily="34" charset="-128"/>
                <a:ea typeface="ArialUnicodeMS" panose="020B0604020202020204" pitchFamily="34" charset="-128"/>
              </a:rPr>
              <a:t>Woonghee</a:t>
            </a:r>
            <a:r>
              <a:rPr lang="en" altLang="ko-Kore-KR" sz="800" dirty="0">
                <a:effectLst/>
                <a:latin typeface="ArialUnicodeMS" panose="020B0604020202020204" pitchFamily="34" charset="-128"/>
                <a:ea typeface="ArialUnicodeMS" panose="020B0604020202020204" pitchFamily="34" charset="-128"/>
              </a:rPr>
              <a:t> Tim Huh (2012) Platform replacement planning for management of product family obsolescence, IIE Transactions, 44:12, </a:t>
            </a:r>
            <a:r>
              <a:rPr lang="en-US" altLang="ko-KR" sz="700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endParaRPr lang="en" altLang="ko-Kore-KR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C96B09-58C8-27D4-5088-85514ADC313A}"/>
              </a:ext>
            </a:extLst>
          </p:cNvPr>
          <p:cNvSpPr txBox="1"/>
          <p:nvPr/>
        </p:nvSpPr>
        <p:spPr>
          <a:xfrm>
            <a:off x="25581" y="6095337"/>
            <a:ext cx="5097162" cy="226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en-US" altLang="ko-KR" sz="800" dirty="0">
                <a:latin typeface="+mj-ea"/>
                <a:ea typeface="+mj-ea"/>
              </a:rPr>
              <a:t>&lt;</a:t>
            </a:r>
            <a:r>
              <a:rPr lang="en" altLang="ko-Kore-KR" sz="800" dirty="0">
                <a:effectLst/>
                <a:latin typeface="Arial" panose="020B0604020202020204" pitchFamily="34" charset="0"/>
              </a:rPr>
              <a:t>Product platform replacement: impact of performance objectives, innovation speed, and competition </a:t>
            </a:r>
            <a:r>
              <a:rPr kumimoji="1" lang="en-US" altLang="ko-KR" sz="800" dirty="0">
                <a:latin typeface="+mj-ea"/>
                <a:ea typeface="+mj-ea"/>
              </a:rPr>
              <a:t>&gt;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433BF54A-B7AC-8374-6F40-174ED067CC55}"/>
              </a:ext>
            </a:extLst>
          </p:cNvPr>
          <p:cNvSpPr txBox="1">
            <a:spLocks/>
          </p:cNvSpPr>
          <p:nvPr/>
        </p:nvSpPr>
        <p:spPr>
          <a:xfrm>
            <a:off x="603762" y="1181180"/>
            <a:ext cx="2349917" cy="48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If pre-planned duration = 5</a:t>
            </a:r>
            <a:endParaRPr lang="ko-KR" altLang="en-US" sz="1400" dirty="0"/>
          </a:p>
        </p:txBody>
      </p:sp>
      <p:sp>
        <p:nvSpPr>
          <p:cNvPr id="39" name="내용 개체 틀 2">
            <a:extLst>
              <a:ext uri="{FF2B5EF4-FFF2-40B4-BE49-F238E27FC236}">
                <a16:creationId xmlns:a16="http://schemas.microsoft.com/office/drawing/2014/main" id="{137390A6-D949-FE29-AAA6-C1464216A022}"/>
              </a:ext>
            </a:extLst>
          </p:cNvPr>
          <p:cNvSpPr txBox="1">
            <a:spLocks/>
          </p:cNvSpPr>
          <p:nvPr/>
        </p:nvSpPr>
        <p:spPr>
          <a:xfrm>
            <a:off x="5051284" y="1564693"/>
            <a:ext cx="3562098" cy="2564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Reasons</a:t>
            </a:r>
            <a:r>
              <a:rPr lang="en-US" altLang="ko-KR" sz="1600" dirty="0"/>
              <a:t> : </a:t>
            </a:r>
          </a:p>
          <a:p>
            <a:pPr marL="400050" indent="-400050">
              <a:buAutoNum type="romanLcParenR"/>
            </a:pPr>
            <a:r>
              <a:rPr lang="en-US" altLang="ko-KR" sz="1600" dirty="0"/>
              <a:t>Relative obsolescence</a:t>
            </a:r>
          </a:p>
          <a:p>
            <a:pPr marL="400050" indent="-400050">
              <a:buAutoNum type="romanLcParenR"/>
            </a:pPr>
            <a:r>
              <a:rPr lang="en-US" altLang="ko-KR" sz="1600" dirty="0"/>
              <a:t>Dynamic exogeneous factors</a:t>
            </a:r>
          </a:p>
          <a:p>
            <a:pPr marL="400050" indent="-400050">
              <a:buAutoNum type="romanLcParenR"/>
            </a:pPr>
            <a:r>
              <a:rPr lang="en-US" altLang="ko-KR" sz="1600" dirty="0"/>
              <a:t>Internal complexity </a:t>
            </a:r>
          </a:p>
          <a:p>
            <a:r>
              <a:rPr lang="en-US" altLang="ko-KR" b="1" dirty="0"/>
              <a:t>Existing way :</a:t>
            </a:r>
          </a:p>
          <a:p>
            <a:r>
              <a:rPr lang="en-US" altLang="ko-KR" sz="1600" dirty="0">
                <a:sym typeface="Wingdings" pitchFamily="2" charset="2"/>
              </a:rPr>
              <a:t>    Make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R" sz="1600" dirty="0">
                <a:sym typeface="Wingdings" pitchFamily="2" charset="2"/>
              </a:rPr>
              <a:t>flexible  product platform design (config)</a:t>
            </a:r>
            <a:endParaRPr lang="en-US" altLang="ko-KR" sz="1600" b="1" dirty="0"/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4232FB34-3C75-67B1-92AC-86D679E86B3F}"/>
              </a:ext>
            </a:extLst>
          </p:cNvPr>
          <p:cNvSpPr txBox="1">
            <a:spLocks/>
          </p:cNvSpPr>
          <p:nvPr/>
        </p:nvSpPr>
        <p:spPr>
          <a:xfrm>
            <a:off x="256615" y="4358946"/>
            <a:ext cx="6295844" cy="1620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Need (release) management strategy</a:t>
            </a:r>
            <a:endParaRPr lang="en-US" altLang="ko-KR" sz="1600" b="1" dirty="0"/>
          </a:p>
          <a:p>
            <a:r>
              <a:rPr lang="en-US" altLang="ko-KR" sz="1600" b="1" dirty="0">
                <a:solidFill>
                  <a:srgbClr val="FF0000"/>
                </a:solidFill>
              </a:rPr>
              <a:t>    </a:t>
            </a:r>
            <a:r>
              <a:rPr lang="en-US" altLang="ko-KR" sz="1600" dirty="0"/>
              <a:t>module selections from various candidates that deal with customer requirement</a:t>
            </a:r>
            <a:br>
              <a:rPr lang="en-US" altLang="ko-KR" sz="1600" dirty="0"/>
            </a:br>
            <a:r>
              <a:rPr lang="en-US" altLang="ko-KR" sz="1600" dirty="0"/>
              <a:t>       - Need microscopic view of adaptability</a:t>
            </a:r>
            <a:br>
              <a:rPr lang="en-US" altLang="ko-KR" sz="1600" dirty="0"/>
            </a:br>
            <a:r>
              <a:rPr lang="en-US" altLang="ko-KR" sz="1600" dirty="0"/>
              <a:t>       - Change management with </a:t>
            </a:r>
            <a:r>
              <a:rPr lang="en-US" altLang="ko-KR" sz="1600" dirty="0">
                <a:solidFill>
                  <a:srgbClr val="FF0000"/>
                </a:solidFill>
              </a:rPr>
              <a:t>unchangeable (= product platform) component</a:t>
            </a:r>
          </a:p>
        </p:txBody>
      </p: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8D70545E-EBBC-FCA1-9957-D1691FCFAB5A}"/>
              </a:ext>
            </a:extLst>
          </p:cNvPr>
          <p:cNvCxnSpPr/>
          <p:nvPr/>
        </p:nvCxnSpPr>
        <p:spPr>
          <a:xfrm>
            <a:off x="0" y="4192313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64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F07D1-9DE7-4088-857F-1EA0C1CA2D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6615" y="225873"/>
            <a:ext cx="8579608" cy="586909"/>
          </a:xfrm>
        </p:spPr>
        <p:txBody>
          <a:bodyPr>
            <a:normAutofit/>
          </a:bodyPr>
          <a:lstStyle/>
          <a:p>
            <a:r>
              <a:rPr lang="en-US" altLang="ko-KR" dirty="0"/>
              <a:t>Methodology (naive)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20E226-E00E-4BD2-BF67-C96AD9B37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7B39-C61E-41E2-964A-007B1AACB985}" type="datetime1">
              <a:rPr lang="ko-KR" altLang="en-US" smtClean="0"/>
              <a:t>2022. 12. 5.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CF9B53-8B23-4DD5-B0FD-63A429892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63B5648-2F01-766D-D627-6D50E4F5C0BA}"/>
              </a:ext>
            </a:extLst>
          </p:cNvPr>
          <p:cNvSpPr/>
          <p:nvPr/>
        </p:nvSpPr>
        <p:spPr>
          <a:xfrm>
            <a:off x="3907747" y="1816302"/>
            <a:ext cx="1524000" cy="829056"/>
          </a:xfrm>
          <a:prstGeom prst="rect">
            <a:avLst/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Platform Com</a:t>
            </a:r>
            <a:endParaRPr kumimoji="1" lang="ko-Kore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6AF7A7-C25B-4FB4-83C2-98BA96D92880}"/>
              </a:ext>
            </a:extLst>
          </p:cNvPr>
          <p:cNvSpPr/>
          <p:nvPr/>
        </p:nvSpPr>
        <p:spPr>
          <a:xfrm>
            <a:off x="812853" y="1849794"/>
            <a:ext cx="1711569" cy="73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Variant Com </a:t>
            </a:r>
            <a:endParaRPr kumimoji="1"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4F5CF8F-7F7E-B3A3-54B6-B32E68EBF4EE}"/>
              </a:ext>
            </a:extLst>
          </p:cNvPr>
          <p:cNvSpPr/>
          <p:nvPr/>
        </p:nvSpPr>
        <p:spPr>
          <a:xfrm>
            <a:off x="6838516" y="1849794"/>
            <a:ext cx="1711569" cy="73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Variant Com </a:t>
            </a:r>
            <a:endParaRPr kumimoji="1" lang="ko-Kore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AFA87A-813F-34EF-5D87-27C15CE57B6B}"/>
              </a:ext>
            </a:extLst>
          </p:cNvPr>
          <p:cNvSpPr/>
          <p:nvPr/>
        </p:nvSpPr>
        <p:spPr>
          <a:xfrm>
            <a:off x="6838516" y="806441"/>
            <a:ext cx="1711569" cy="73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Variant Com </a:t>
            </a:r>
            <a:endParaRPr kumimoji="1" lang="ko-Kore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FDC9B1-58D6-E50A-2900-82D6C3C49497}"/>
              </a:ext>
            </a:extLst>
          </p:cNvPr>
          <p:cNvSpPr/>
          <p:nvPr/>
        </p:nvSpPr>
        <p:spPr>
          <a:xfrm>
            <a:off x="6838516" y="3104164"/>
            <a:ext cx="1711569" cy="73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Variant Com </a:t>
            </a:r>
            <a:endParaRPr kumimoji="1" lang="ko-Kore-KR" altLang="en-US" dirty="0"/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6E74306D-2360-0832-A403-94B63AD12B82}"/>
              </a:ext>
            </a:extLst>
          </p:cNvPr>
          <p:cNvCxnSpPr>
            <a:stCxn id="36" idx="3"/>
            <a:endCxn id="35" idx="1"/>
          </p:cNvCxnSpPr>
          <p:nvPr/>
        </p:nvCxnSpPr>
        <p:spPr>
          <a:xfrm>
            <a:off x="2524422" y="2217191"/>
            <a:ext cx="1383325" cy="13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FCFF6601-324C-D50E-5DB2-BE2C7EEA64A5}"/>
              </a:ext>
            </a:extLst>
          </p:cNvPr>
          <p:cNvCxnSpPr/>
          <p:nvPr/>
        </p:nvCxnSpPr>
        <p:spPr>
          <a:xfrm flipV="1">
            <a:off x="5455191" y="2217190"/>
            <a:ext cx="139504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2334F863-E3D3-83C1-BCDE-802354BD7CA6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5431747" y="2230830"/>
            <a:ext cx="1383325" cy="1254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8E6BCD7B-9E07-7F19-7B95-0C0BB4B81514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 flipV="1">
            <a:off x="5431747" y="1173838"/>
            <a:ext cx="1406769" cy="1056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 도형 43">
            <a:extLst>
              <a:ext uri="{FF2B5EF4-FFF2-40B4-BE49-F238E27FC236}">
                <a16:creationId xmlns:a16="http://schemas.microsoft.com/office/drawing/2014/main" id="{97006069-C014-91E2-F08B-1CC7086B2E88}"/>
              </a:ext>
            </a:extLst>
          </p:cNvPr>
          <p:cNvSpPr/>
          <p:nvPr/>
        </p:nvSpPr>
        <p:spPr>
          <a:xfrm rot="18844987">
            <a:off x="3036692" y="1788198"/>
            <a:ext cx="312494" cy="218746"/>
          </a:xfrm>
          <a:prstGeom prst="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L 도형 44">
            <a:extLst>
              <a:ext uri="{FF2B5EF4-FFF2-40B4-BE49-F238E27FC236}">
                <a16:creationId xmlns:a16="http://schemas.microsoft.com/office/drawing/2014/main" id="{9B0CC147-C3DB-DED1-B24D-4275D1702B4A}"/>
              </a:ext>
            </a:extLst>
          </p:cNvPr>
          <p:cNvSpPr/>
          <p:nvPr/>
        </p:nvSpPr>
        <p:spPr>
          <a:xfrm rot="18844987">
            <a:off x="5791615" y="1788198"/>
            <a:ext cx="312494" cy="218746"/>
          </a:xfrm>
          <a:prstGeom prst="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내용 개체 틀 2">
            <a:extLst>
              <a:ext uri="{FF2B5EF4-FFF2-40B4-BE49-F238E27FC236}">
                <a16:creationId xmlns:a16="http://schemas.microsoft.com/office/drawing/2014/main" id="{D4EA090E-34D1-FFC9-BEC0-196C783DCE2B}"/>
              </a:ext>
            </a:extLst>
          </p:cNvPr>
          <p:cNvSpPr txBox="1">
            <a:spLocks/>
          </p:cNvSpPr>
          <p:nvPr/>
        </p:nvSpPr>
        <p:spPr>
          <a:xfrm>
            <a:off x="106722" y="4264624"/>
            <a:ext cx="8729501" cy="21089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Ex) FR : 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회전축 속도 증가 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 + PC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가 발열을 잡지 못함</a:t>
            </a:r>
            <a:endParaRPr lang="en-US" altLang="ko-KR" sz="1600" b="1" dirty="0">
              <a:latin typeface="NanumSquareOTF Bold" panose="020B0600000101010101" pitchFamily="34" charset="-127"/>
              <a:ea typeface="NanumSquareOTF Bold" panose="020B0600000101010101" pitchFamily="34" charset="-127"/>
              <a:sym typeface="Wingdings" pitchFamily="2" charset="2"/>
            </a:endParaRPr>
          </a:p>
          <a:p>
            <a:pPr marL="342900" indent="-342900">
              <a:buFont typeface="Wingdings" panose="05000000000000000000" pitchFamily="2" charset="2"/>
              <a:buAutoNum type="arabicParenR"/>
            </a:pP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Variant component 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자체적으로 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change</a:t>
            </a:r>
            <a:r>
              <a:rPr lang="ko-KR" altLang="en-US" sz="1600" b="1" dirty="0" err="1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를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 흡수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  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더 높은 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cost &amp; duration 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필요</a:t>
            </a:r>
            <a:endParaRPr lang="en-US" altLang="ko-KR" sz="1600" b="1" dirty="0">
              <a:latin typeface="NanumSquareOTF Bold" panose="020B0600000101010101" pitchFamily="34" charset="-127"/>
              <a:ea typeface="NanumSquareOTF Bold" panose="020B0600000101010101" pitchFamily="34" charset="-127"/>
              <a:sym typeface="Wingdings" pitchFamily="2" charset="2"/>
            </a:endParaRPr>
          </a:p>
          <a:p>
            <a:pPr marL="342900" indent="-342900">
              <a:buFont typeface="Wingdings" panose="05000000000000000000" pitchFamily="2" charset="2"/>
              <a:buAutoNum type="arabicParenR"/>
            </a:pP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PC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와 인접한 다른 </a:t>
            </a:r>
            <a:r>
              <a:rPr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component</a:t>
            </a:r>
            <a:r>
              <a:rPr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에서 변화를 흡수</a:t>
            </a:r>
            <a:endParaRPr lang="en-US" altLang="ko-KR" sz="1600" b="1" dirty="0">
              <a:latin typeface="NanumSquareOTF Bold" panose="020B0600000101010101" pitchFamily="34" charset="-127"/>
              <a:ea typeface="NanumSquareOTF Bold" panose="020B0600000101010101" pitchFamily="34" charset="-127"/>
              <a:sym typeface="Wingdings" pitchFamily="2" charset="2"/>
            </a:endParaRPr>
          </a:p>
          <a:p>
            <a:r>
              <a:rPr lang="en-US" altLang="ko-KR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Platform</a:t>
            </a:r>
            <a:r>
              <a:rPr lang="ko-KR" altLang="en-US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과 인접한</a:t>
            </a:r>
            <a:r>
              <a:rPr lang="en-US" altLang="ko-KR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 variant component</a:t>
            </a:r>
            <a:r>
              <a:rPr lang="ko-KR" altLang="en-US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들의 더 많은 </a:t>
            </a:r>
            <a:r>
              <a:rPr lang="en-US" altLang="ko-KR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cost &amp; duration (effort)</a:t>
            </a:r>
            <a:r>
              <a:rPr lang="ko-KR" altLang="en-US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을 요구</a:t>
            </a:r>
            <a:br>
              <a:rPr lang="en-US" altLang="ko-KR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</a:br>
            <a:r>
              <a:rPr lang="en-US" altLang="ko-KR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 module selection</a:t>
            </a:r>
            <a:r>
              <a:rPr lang="ko-KR" altLang="en-US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에 따른 모듈별로의 </a:t>
            </a:r>
            <a:r>
              <a:rPr lang="en-US" altLang="ko-KR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adaptability </a:t>
            </a:r>
            <a:r>
              <a:rPr lang="ko-KR" altLang="en-US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비교</a:t>
            </a:r>
            <a:endParaRPr lang="en-US" altLang="ko-KR" b="1" dirty="0">
              <a:latin typeface="NanumSquareOTF Bold" panose="020B0600000101010101" pitchFamily="34" charset="-127"/>
              <a:ea typeface="NanumSquareOTF Bold" panose="020B0600000101010101" pitchFamily="34" charset="-127"/>
              <a:sym typeface="Wingdings" pitchFamily="2" charset="2"/>
            </a:endParaRPr>
          </a:p>
        </p:txBody>
      </p:sp>
      <p:sp>
        <p:nvSpPr>
          <p:cNvPr id="47" name="내용 개체 틀 2">
            <a:extLst>
              <a:ext uri="{FF2B5EF4-FFF2-40B4-BE49-F238E27FC236}">
                <a16:creationId xmlns:a16="http://schemas.microsoft.com/office/drawing/2014/main" id="{A4DE5E3F-C306-5915-BE65-4FA50760F510}"/>
              </a:ext>
            </a:extLst>
          </p:cNvPr>
          <p:cNvSpPr txBox="1">
            <a:spLocks/>
          </p:cNvSpPr>
          <p:nvPr/>
        </p:nvSpPr>
        <p:spPr>
          <a:xfrm>
            <a:off x="3005671" y="2348481"/>
            <a:ext cx="492368" cy="316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(1)</a:t>
            </a:r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96A5A9C-648E-5E39-5F0F-4C98BE9186CB}"/>
              </a:ext>
            </a:extLst>
          </p:cNvPr>
          <p:cNvSpPr txBox="1">
            <a:spLocks/>
          </p:cNvSpPr>
          <p:nvPr/>
        </p:nvSpPr>
        <p:spPr>
          <a:xfrm>
            <a:off x="5784040" y="2348481"/>
            <a:ext cx="492368" cy="316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>
                <a:latin typeface="NanumSquareOTF Bold" panose="020B0600000101010101" pitchFamily="34" charset="-127"/>
                <a:ea typeface="NanumSquareOTF Bold" panose="020B0600000101010101" pitchFamily="34" charset="-127"/>
                <a:sym typeface="Wingdings" pitchFamily="2" charset="2"/>
              </a:rPr>
              <a:t>(2)</a:t>
            </a:r>
          </a:p>
        </p:txBody>
      </p:sp>
      <p:sp>
        <p:nvSpPr>
          <p:cNvPr id="49" name="위로 구부러진 화살표[C] 48">
            <a:extLst>
              <a:ext uri="{FF2B5EF4-FFF2-40B4-BE49-F238E27FC236}">
                <a16:creationId xmlns:a16="http://schemas.microsoft.com/office/drawing/2014/main" id="{F91930D5-0923-7AAD-EB9A-B4B9AC9EC8B4}"/>
              </a:ext>
            </a:extLst>
          </p:cNvPr>
          <p:cNvSpPr/>
          <p:nvPr/>
        </p:nvSpPr>
        <p:spPr>
          <a:xfrm rot="14699424">
            <a:off x="2614688" y="1129804"/>
            <a:ext cx="492424" cy="640890"/>
          </a:xfrm>
          <a:prstGeom prst="curved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9E7E1734-56B6-718D-D98B-3D78719C7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34" y="2934829"/>
            <a:ext cx="3817566" cy="1183546"/>
          </a:xfrm>
          <a:prstGeom prst="rect">
            <a:avLst/>
          </a:prstGeom>
        </p:spPr>
      </p:pic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7954BDB-3C30-BCDD-29D5-8C3314E2AF26}"/>
              </a:ext>
            </a:extLst>
          </p:cNvPr>
          <p:cNvCxnSpPr/>
          <p:nvPr/>
        </p:nvCxnSpPr>
        <p:spPr>
          <a:xfrm>
            <a:off x="53749" y="4635708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23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719D9-5152-408B-879B-2083FC5D4B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6615" y="232152"/>
            <a:ext cx="8579608" cy="586909"/>
          </a:xfrm>
        </p:spPr>
        <p:txBody>
          <a:bodyPr/>
          <a:lstStyle/>
          <a:p>
            <a:r>
              <a:rPr lang="ko-KR" altLang="en-US" dirty="0"/>
              <a:t>현재 진행중인 사항</a:t>
            </a:r>
            <a:r>
              <a:rPr lang="en-US" altLang="ko-KR" dirty="0"/>
              <a:t> </a:t>
            </a:r>
            <a:r>
              <a:rPr lang="ko-KR" altLang="en-US" dirty="0"/>
              <a:t>및 향후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DDD063-A802-46F6-A807-02F83F3CA57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07777" y="819061"/>
            <a:ext cx="8570259" cy="5293041"/>
          </a:xfrm>
        </p:spPr>
        <p:txBody>
          <a:bodyPr/>
          <a:lstStyle/>
          <a:p>
            <a:r>
              <a:rPr lang="ko-KR" altLang="en-US" dirty="0"/>
              <a:t>제 주장에 대한 구체적인 근거 찾기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42EDE-192B-4C4E-A817-2200A726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F32A-ED9F-486B-843F-1087869BC0BD}" type="datetime1">
              <a:rPr lang="ko-KR" altLang="en-US" smtClean="0"/>
              <a:t>2022. 12. 5.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171443-5EBF-444B-87B7-CAB7EDFA6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2551DF5-5C32-B307-913A-53EB9C04786C}"/>
              </a:ext>
            </a:extLst>
          </p:cNvPr>
          <p:cNvGrpSpPr/>
          <p:nvPr/>
        </p:nvGrpSpPr>
        <p:grpSpPr>
          <a:xfrm>
            <a:off x="2092988" y="1592864"/>
            <a:ext cx="4769494" cy="4487781"/>
            <a:chOff x="1969168" y="1249741"/>
            <a:chExt cx="4769494" cy="448778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6A2B2A0-C5FF-C5B4-14D0-5E224B0D44F3}"/>
                </a:ext>
              </a:extLst>
            </p:cNvPr>
            <p:cNvSpPr/>
            <p:nvPr/>
          </p:nvSpPr>
          <p:spPr>
            <a:xfrm>
              <a:off x="2857988" y="2745668"/>
              <a:ext cx="2991854" cy="2991854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738693D-C3EA-DBE2-922E-4ACDC17B540E}"/>
                </a:ext>
              </a:extLst>
            </p:cNvPr>
            <p:cNvSpPr/>
            <p:nvPr/>
          </p:nvSpPr>
          <p:spPr>
            <a:xfrm>
              <a:off x="3746808" y="1249741"/>
              <a:ext cx="2991854" cy="299185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3DF1271-D445-621B-1444-FFF609D47286}"/>
                </a:ext>
              </a:extLst>
            </p:cNvPr>
            <p:cNvSpPr/>
            <p:nvPr/>
          </p:nvSpPr>
          <p:spPr>
            <a:xfrm>
              <a:off x="1969168" y="1249741"/>
              <a:ext cx="2991854" cy="299185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F8DE3E65-DD0E-9981-87F4-57F9FD072A92}"/>
              </a:ext>
            </a:extLst>
          </p:cNvPr>
          <p:cNvSpPr txBox="1">
            <a:spLocks/>
          </p:cNvSpPr>
          <p:nvPr/>
        </p:nvSpPr>
        <p:spPr>
          <a:xfrm>
            <a:off x="2281518" y="2361039"/>
            <a:ext cx="2388397" cy="34634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/>
              <a:t>Adaptability (obsolescence)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1404E77F-60F2-5085-58F6-AA9308F7D86F}"/>
              </a:ext>
            </a:extLst>
          </p:cNvPr>
          <p:cNvSpPr txBox="1">
            <a:spLocks/>
          </p:cNvSpPr>
          <p:nvPr/>
        </p:nvSpPr>
        <p:spPr>
          <a:xfrm>
            <a:off x="5271311" y="2490374"/>
            <a:ext cx="1410401" cy="70124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/>
              <a:t>Release management</a:t>
            </a:r>
            <a:endParaRPr lang="ko-KR" altLang="en-US" sz="1600" b="1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FCE4F46D-2297-7F2B-F2A7-E2831EB879E5}"/>
              </a:ext>
            </a:extLst>
          </p:cNvPr>
          <p:cNvSpPr txBox="1">
            <a:spLocks/>
          </p:cNvSpPr>
          <p:nvPr/>
        </p:nvSpPr>
        <p:spPr>
          <a:xfrm>
            <a:off x="3772534" y="4681998"/>
            <a:ext cx="1410401" cy="70124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/>
              <a:t>Change Propagation</a:t>
            </a:r>
            <a:endParaRPr lang="ko-KR" altLang="en-US" sz="16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A18E38D-1DA0-8F92-0DD5-363DE4CA6A11}"/>
              </a:ext>
            </a:extLst>
          </p:cNvPr>
          <p:cNvSpPr/>
          <p:nvPr/>
        </p:nvSpPr>
        <p:spPr>
          <a:xfrm>
            <a:off x="1181100" y="1375362"/>
            <a:ext cx="6883400" cy="50026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07F4B13A-68BF-D2EF-44E2-3DEC1D280D1F}"/>
              </a:ext>
            </a:extLst>
          </p:cNvPr>
          <p:cNvSpPr txBox="1">
            <a:spLocks/>
          </p:cNvSpPr>
          <p:nvPr/>
        </p:nvSpPr>
        <p:spPr>
          <a:xfrm>
            <a:off x="6206307" y="1127566"/>
            <a:ext cx="1684875" cy="43068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Product platform</a:t>
            </a:r>
            <a:endParaRPr lang="ko-KR" altLang="en-US" b="1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CC0A2771-FCBD-CEB1-E503-7A3B5F79B2A8}"/>
              </a:ext>
            </a:extLst>
          </p:cNvPr>
          <p:cNvSpPr txBox="1">
            <a:spLocks/>
          </p:cNvSpPr>
          <p:nvPr/>
        </p:nvSpPr>
        <p:spPr>
          <a:xfrm>
            <a:off x="2281519" y="2815119"/>
            <a:ext cx="2388396" cy="40600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/>
              <a:t>&amp;</a:t>
            </a:r>
            <a:endParaRPr lang="ko-KR" altLang="en-US" sz="1600" b="1" dirty="0"/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E65463B1-523A-A57D-468A-43022101E992}"/>
              </a:ext>
            </a:extLst>
          </p:cNvPr>
          <p:cNvSpPr txBox="1">
            <a:spLocks/>
          </p:cNvSpPr>
          <p:nvPr/>
        </p:nvSpPr>
        <p:spPr>
          <a:xfrm>
            <a:off x="2281518" y="3282174"/>
            <a:ext cx="2388397" cy="34634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/>
              <a:t>Microscopic</a:t>
            </a:r>
          </a:p>
        </p:txBody>
      </p:sp>
    </p:spTree>
    <p:extLst>
      <p:ext uri="{BB962C8B-B14F-4D97-AF65-F5344CB8AC3E}">
        <p14:creationId xmlns:p14="http://schemas.microsoft.com/office/powerpoint/2010/main" val="148743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PSE">
      <a:majorFont>
        <a:latin typeface="Arial Narrow"/>
        <a:ea typeface="맑은 고딕"/>
        <a:cs typeface=""/>
      </a:majorFont>
      <a:minorFont>
        <a:latin typeface="Arial Narrow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sz="3200" b="1" spc="-4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67686</TotalTime>
  <Words>311</Words>
  <Application>Microsoft Macintosh PowerPoint</Application>
  <PresentationFormat>화면 슬라이드 쇼(4:3)</PresentationFormat>
  <Paragraphs>56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ArialUnicodeMS</vt:lpstr>
      <vt:lpstr>맑은 고딕</vt:lpstr>
      <vt:lpstr>NanumBarunGothic</vt:lpstr>
      <vt:lpstr>NanumSquareOTF Bold</vt:lpstr>
      <vt:lpstr>TimesNewRomanSF</vt:lpstr>
      <vt:lpstr>Arial</vt:lpstr>
      <vt:lpstr>Arial Narrow</vt:lpstr>
      <vt:lpstr>Wingdings</vt:lpstr>
      <vt:lpstr>Office Theme</vt:lpstr>
      <vt:lpstr>PowerPoint 프레젠테이션</vt:lpstr>
      <vt:lpstr>Research Objective</vt:lpstr>
      <vt:lpstr>Methodology (naive)</vt:lpstr>
      <vt:lpstr>현재 진행중인 사항 및 향후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(학생) 유재상 (전기전자컴퓨터공학부)</cp:lastModifiedBy>
  <cp:revision>564</cp:revision>
  <dcterms:created xsi:type="dcterms:W3CDTF">2020-03-18T08:16:07Z</dcterms:created>
  <dcterms:modified xsi:type="dcterms:W3CDTF">2022-12-05T09:28:40Z</dcterms:modified>
</cp:coreProperties>
</file>