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8" r:id="rId7"/>
    <p:sldId id="270" r:id="rId8"/>
    <p:sldId id="258" r:id="rId9"/>
    <p:sldId id="259" r:id="rId10"/>
    <p:sldId id="260" r:id="rId11"/>
    <p:sldId id="261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ma Shimberg" initials="ES" lastIdx="7" clrIdx="0">
    <p:extLst>
      <p:ext uri="{19B8F6BF-5375-455C-9EA6-DF929625EA0E}">
        <p15:presenceInfo xmlns:p15="http://schemas.microsoft.com/office/powerpoint/2012/main" userId="S::emma.shimberg@mock5design.onmicrosoft.com::c23f5669-ecca-43f7-9a39-20e3e7ff7a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45123C-8858-41AD-B520-2A7A15ECF8F6}" v="20" dt="2021-08-18T15:08:53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931" autoAdjust="0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48E89-5DE0-664B-ADD8-C3D7F62E2A3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807B0-BCB2-5F48-AFCC-ACCF52B61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8807B0-BCB2-5F48-AFCC-ACCF52B61A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6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807B0-BCB2-5F48-AFCC-ACCF52B61A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1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26E2-DAA8-C041-B003-DD8AC417B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920" y="4067033"/>
            <a:ext cx="4658435" cy="1296490"/>
          </a:xfrm>
        </p:spPr>
        <p:txBody>
          <a:bodyPr anchor="ctr">
            <a:noAutofit/>
          </a:bodyPr>
          <a:lstStyle>
            <a:lvl1pPr algn="l">
              <a:defRPr sz="4000" b="1" i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01C4B3-78C2-314C-994E-2C6792F152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7730" y="900593"/>
            <a:ext cx="3454684" cy="204016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03D993E-77B6-134D-8F1B-039D161824B0}"/>
              </a:ext>
            </a:extLst>
          </p:cNvPr>
          <p:cNvSpPr/>
          <p:nvPr userDrawn="1"/>
        </p:nvSpPr>
        <p:spPr>
          <a:xfrm>
            <a:off x="810904" y="4067033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47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47AC871-B3B9-EF44-A264-9779937338D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738952" y="2129992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Icon here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04FB1B9-DF39-F146-8EE4-72E8895818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552" y="3650609"/>
            <a:ext cx="3200400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A3F4451-74A7-894B-BD95-23DBEEDFDC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0904" y="4057170"/>
            <a:ext cx="3227696" cy="187853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6F3DB21E-4B0A-DD4B-B4C4-4EFD003EABC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328818" y="2129992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Icon here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C9DA6DA1-CA29-5F4C-A8E8-2A1B8A56903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14418" y="3650609"/>
            <a:ext cx="3200400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FD7220DC-2209-F441-A81F-995C2BC8DC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00770" y="4057170"/>
            <a:ext cx="3227696" cy="187853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id="{13BA6698-C47F-1846-906B-89B40DCC394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918685" y="2129992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Icon here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39FCA8C2-DC5C-8842-80DF-821CB5AB61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04285" y="3650609"/>
            <a:ext cx="3200400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1CC1449F-C0AD-ED4F-AF0E-F010325B66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0637" y="4057170"/>
            <a:ext cx="3227696" cy="187853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7C251124-1B1C-7244-895F-688330F52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079359-C040-CF4A-A754-C453655BF769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E20193-C2B6-EF46-A0B1-C8B1FF542B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2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04FB1B9-DF39-F146-8EE4-72E8895818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1265" y="2421896"/>
            <a:ext cx="4774912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A3F4451-74A7-894B-BD95-23DBEEDFDC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0903" y="2863455"/>
            <a:ext cx="4815637" cy="309562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2D87E973-D71A-CD43-8218-1AB5CC1DF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5462" y="2421896"/>
            <a:ext cx="4774912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F70DC34-3534-7B41-8EB6-A52A53DC815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45100" y="2863455"/>
            <a:ext cx="4815637" cy="309562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57F5095-174B-144F-8352-D0770DFF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4BE4F5-E7D4-6C4A-BF7E-2E6FC884E7B9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C1859E-857E-6D42-95C5-B51ED36867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88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04FB1B9-DF39-F146-8EE4-72E8895818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00" y="2421896"/>
            <a:ext cx="3200400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A3F4451-74A7-894B-BD95-23DBEEDFDC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0904" y="2848738"/>
            <a:ext cx="3227696" cy="312949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C9DA6DA1-CA29-5F4C-A8E8-2A1B8A56903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8066" y="2421896"/>
            <a:ext cx="3200400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FD7220DC-2209-F441-A81F-995C2BC8DC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00770" y="2848738"/>
            <a:ext cx="3227696" cy="312949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:a16="http://schemas.microsoft.com/office/drawing/2014/main" id="{39FCA8C2-DC5C-8842-80DF-821CB5AB61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933" y="2421896"/>
            <a:ext cx="3200400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1CC1449F-C0AD-ED4F-AF0E-F010325B664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0637" y="2848738"/>
            <a:ext cx="3227696" cy="312949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7737D6-B2E8-0348-8334-3321F8CA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5A721D-CDF8-874F-BE8A-8C74D72FBFD9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37D810-A211-AD4F-B986-B0616CCFAF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04FB1B9-DF39-F146-8EE4-72E8895818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1264" y="2273041"/>
            <a:ext cx="5079539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A3F4451-74A7-894B-BD95-23DBEEDFDC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0903" y="2679441"/>
            <a:ext cx="5122862" cy="336258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2ECC2B-AE22-FD46-8CB6-C9368CF326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265964" y="2273300"/>
            <a:ext cx="5122862" cy="37687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 </a:t>
            </a:r>
            <a:br>
              <a:rPr lang="en-US" dirty="0"/>
            </a:br>
            <a:r>
              <a:rPr lang="en-US" dirty="0"/>
              <a:t>or graphic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49B7891-2CC2-5548-9DA8-7FCCDBDB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F42942-A5B2-E84F-A052-6A6382208692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467965-77D5-9349-94AC-E658FE0CAA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4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2ECC2B-AE22-FD46-8CB6-C9368CF326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0903" y="2273300"/>
            <a:ext cx="5122862" cy="37687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 </a:t>
            </a:r>
            <a:br>
              <a:rPr lang="en-US" dirty="0"/>
            </a:br>
            <a:r>
              <a:rPr lang="en-US" dirty="0"/>
              <a:t>or graphic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04FB1B9-DF39-F146-8EE4-72E8895818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01558" y="2273041"/>
            <a:ext cx="5079539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A3F4451-74A7-894B-BD95-23DBEEDFDC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1197" y="2679441"/>
            <a:ext cx="5122862" cy="336258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1A1F65-383D-9947-9CBD-E42749ED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466ACF-299E-FC43-BDA1-483D10A5BDC1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196CAC-5F37-DA4B-B010-ACF7475557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5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A3F4451-74A7-894B-BD95-23DBEEDFDC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0903" y="2273300"/>
            <a:ext cx="5122862" cy="3768727"/>
          </a:xfrm>
        </p:spPr>
        <p:txBody>
          <a:bodyPr anchor="t">
            <a:normAutofit/>
          </a:bodyPr>
          <a:lstStyle>
            <a:lvl1pPr marL="0" indent="0" algn="l">
              <a:spcAft>
                <a:spcPts val="600"/>
              </a:spcAft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32ECC2B-AE22-FD46-8CB6-C9368CF326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265964" y="2273300"/>
            <a:ext cx="5122862" cy="37687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 </a:t>
            </a:r>
            <a:br>
              <a:rPr lang="en-US" dirty="0"/>
            </a:br>
            <a:r>
              <a:rPr lang="en-US" dirty="0"/>
              <a:t>or graphic here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1A3AE4-97E3-FB47-B4D1-B1585A9E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64587D-507F-7B48-90CF-5372B8FC0069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5739C5-321F-C148-8D76-2A467B636D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69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4301596-DBC5-974F-A689-7F87031D94C5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3431" y="2273300"/>
            <a:ext cx="5122862" cy="37687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picture </a:t>
            </a:r>
            <a:br>
              <a:rPr lang="en-US" dirty="0"/>
            </a:br>
            <a:r>
              <a:rPr lang="en-US" dirty="0"/>
              <a:t>or graphic here</a:t>
            </a:r>
          </a:p>
        </p:txBody>
      </p:sp>
      <p:sp>
        <p:nvSpPr>
          <p:cNvPr id="9" name="Text Placeholder 31">
            <a:extLst>
              <a:ext uri="{FF2B5EF4-FFF2-40B4-BE49-F238E27FC236}">
                <a16:creationId xmlns:a16="http://schemas.microsoft.com/office/drawing/2014/main" id="{CB0C7110-5C05-B84D-8B80-B004A01C4B0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5964" y="2273300"/>
            <a:ext cx="5122862" cy="3768727"/>
          </a:xfrm>
        </p:spPr>
        <p:txBody>
          <a:bodyPr anchor="t">
            <a:normAutofit/>
          </a:bodyPr>
          <a:lstStyle>
            <a:lvl1pPr marL="0" indent="0" algn="l">
              <a:spcAft>
                <a:spcPts val="600"/>
              </a:spcAft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F8DAD8F-EDA2-ED4D-AC46-FB25B553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2583D-0223-F245-9430-2137B1669ADA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F79F54-726A-A248-BE01-361F9D71E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66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1A3AE4-97E3-FB47-B4D1-B1585A9E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47318C7-EAB5-8642-85A2-94D60B47A7DF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11200" y="2048936"/>
            <a:ext cx="10642600" cy="38951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a table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4A1C9-3446-8C49-9E87-64A7CACC7D57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DA831-4A7C-B24D-8D2D-DCA0E05193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78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1A3AE4-97E3-FB47-B4D1-B1585A9E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106AB08-4EB4-2640-951D-BCD7AA65945B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711200" y="2065338"/>
            <a:ext cx="10642600" cy="389572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a chart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EB4E0-7D34-7B4E-AEF2-22687657EAF7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66639-6A12-1746-888C-B02D635BE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7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EEF0-052F-EA44-B68A-5CC34DF81E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217738"/>
            <a:ext cx="6635750" cy="2852737"/>
          </a:xfrm>
        </p:spPr>
        <p:txBody>
          <a:bodyPr anchor="ctr"/>
          <a:lstStyle>
            <a:lvl1pPr>
              <a:defRPr sz="6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Insert Section </a:t>
            </a:r>
            <a:br>
              <a:rPr lang="en-US" dirty="0"/>
            </a:br>
            <a:r>
              <a:rPr lang="en-US" dirty="0"/>
              <a:t>Break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8A619F-F776-2541-BD5A-887CB18418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8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2387-2D54-644E-B622-315D355E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23898-F52B-154E-8851-C2F5F6B7D145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46F93D9-C6BD-314E-ADA8-8711DAD14A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A3F4451-74A7-894B-BD95-23DBEEDFDC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82233" y="2078567"/>
            <a:ext cx="4343131" cy="1189565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A79AD6-0D86-DD4A-87A4-07AB0D2B542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1200" y="2078567"/>
            <a:ext cx="671033" cy="64770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C694E13A-DBCF-CC46-8243-F1FCCB7FF45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382233" y="3517901"/>
            <a:ext cx="4343131" cy="1189565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9198D04A-2A24-1B4D-A46C-ED2858E5E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1200" y="3517901"/>
            <a:ext cx="671033" cy="64770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6617A481-DABB-7A48-BBF6-654D3D190EA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82233" y="4917016"/>
            <a:ext cx="4343131" cy="1189565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BE1E022-6DC5-F442-BA62-3A9A0C22E262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1200" y="4917016"/>
            <a:ext cx="671033" cy="64770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50" name="Text Placeholder 31">
            <a:extLst>
              <a:ext uri="{FF2B5EF4-FFF2-40B4-BE49-F238E27FC236}">
                <a16:creationId xmlns:a16="http://schemas.microsoft.com/office/drawing/2014/main" id="{ECD0188D-9863-C346-A287-4F6460AF9A0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96224" y="2078567"/>
            <a:ext cx="4343131" cy="1189565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E9EE1F03-2EF5-A94F-81C0-12E67084CB2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5191" y="2078567"/>
            <a:ext cx="671033" cy="64770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B566E62A-3733-294B-8624-F9CE9D86175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996224" y="3517901"/>
            <a:ext cx="4343131" cy="1189565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A0DEE7CF-4C13-5449-AFD6-0EEA5E207EF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325191" y="3517901"/>
            <a:ext cx="671033" cy="64770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54" name="Text Placeholder 31">
            <a:extLst>
              <a:ext uri="{FF2B5EF4-FFF2-40B4-BE49-F238E27FC236}">
                <a16:creationId xmlns:a16="http://schemas.microsoft.com/office/drawing/2014/main" id="{58129F20-D0D0-E94C-9569-F838F6F1081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96224" y="4917016"/>
            <a:ext cx="4343131" cy="1189565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6005521F-6EF0-914B-ADF7-49F11AEB709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5191" y="4917016"/>
            <a:ext cx="671033" cy="64770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</p:spTree>
    <p:extLst>
      <p:ext uri="{BB962C8B-B14F-4D97-AF65-F5344CB8AC3E}">
        <p14:creationId xmlns:p14="http://schemas.microsoft.com/office/powerpoint/2010/main" val="123385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3B6A8-2785-6940-8596-FCD8EE57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F0D2F76-A2A8-F546-8BAB-B96484CC05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67074" y="-51333"/>
            <a:ext cx="12346747" cy="253948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0 h 17322"/>
              <a:gd name="connsiteX1" fmla="*/ 21600 w 21600"/>
              <a:gd name="connsiteY1" fmla="*/ 0 h 17322"/>
              <a:gd name="connsiteX2" fmla="*/ 21600 w 21600"/>
              <a:gd name="connsiteY2" fmla="*/ 17322 h 17322"/>
              <a:gd name="connsiteX3" fmla="*/ 0 w 21600"/>
              <a:gd name="connsiteY3" fmla="*/ 7931 h 17322"/>
              <a:gd name="connsiteX4" fmla="*/ 0 w 21600"/>
              <a:gd name="connsiteY4" fmla="*/ 0 h 17322"/>
              <a:gd name="connsiteX0" fmla="*/ 0 w 21600"/>
              <a:gd name="connsiteY0" fmla="*/ 0 h 17322"/>
              <a:gd name="connsiteX1" fmla="*/ 21600 w 21600"/>
              <a:gd name="connsiteY1" fmla="*/ 0 h 17322"/>
              <a:gd name="connsiteX2" fmla="*/ 21600 w 21600"/>
              <a:gd name="connsiteY2" fmla="*/ 17322 h 17322"/>
              <a:gd name="connsiteX3" fmla="*/ 0 w 21600"/>
              <a:gd name="connsiteY3" fmla="*/ 7931 h 17322"/>
              <a:gd name="connsiteX4" fmla="*/ 0 w 21600"/>
              <a:gd name="connsiteY4" fmla="*/ 0 h 17322"/>
              <a:gd name="connsiteX0" fmla="*/ 0 w 21600"/>
              <a:gd name="connsiteY0" fmla="*/ 0 h 17780"/>
              <a:gd name="connsiteX1" fmla="*/ 21600 w 21600"/>
              <a:gd name="connsiteY1" fmla="*/ 0 h 17780"/>
              <a:gd name="connsiteX2" fmla="*/ 21600 w 21600"/>
              <a:gd name="connsiteY2" fmla="*/ 17322 h 17780"/>
              <a:gd name="connsiteX3" fmla="*/ 7757 w 21600"/>
              <a:gd name="connsiteY3" fmla="*/ 12322 h 17780"/>
              <a:gd name="connsiteX4" fmla="*/ 0 w 21600"/>
              <a:gd name="connsiteY4" fmla="*/ 7931 h 17780"/>
              <a:gd name="connsiteX5" fmla="*/ 0 w 21600"/>
              <a:gd name="connsiteY5" fmla="*/ 0 h 17780"/>
              <a:gd name="connsiteX0" fmla="*/ 0 w 21600"/>
              <a:gd name="connsiteY0" fmla="*/ 0 h 17780"/>
              <a:gd name="connsiteX1" fmla="*/ 21600 w 21600"/>
              <a:gd name="connsiteY1" fmla="*/ 0 h 17780"/>
              <a:gd name="connsiteX2" fmla="*/ 21600 w 21600"/>
              <a:gd name="connsiteY2" fmla="*/ 17322 h 17780"/>
              <a:gd name="connsiteX3" fmla="*/ 7757 w 21600"/>
              <a:gd name="connsiteY3" fmla="*/ 12322 h 17780"/>
              <a:gd name="connsiteX4" fmla="*/ 0 w 21600"/>
              <a:gd name="connsiteY4" fmla="*/ 7931 h 17780"/>
              <a:gd name="connsiteX5" fmla="*/ 0 w 21600"/>
              <a:gd name="connsiteY5" fmla="*/ 0 h 17780"/>
              <a:gd name="connsiteX0" fmla="*/ 0 w 21600"/>
              <a:gd name="connsiteY0" fmla="*/ 0 h 17739"/>
              <a:gd name="connsiteX1" fmla="*/ 21600 w 21600"/>
              <a:gd name="connsiteY1" fmla="*/ 0 h 17739"/>
              <a:gd name="connsiteX2" fmla="*/ 21600 w 21600"/>
              <a:gd name="connsiteY2" fmla="*/ 17322 h 17739"/>
              <a:gd name="connsiteX3" fmla="*/ 6147 w 21600"/>
              <a:gd name="connsiteY3" fmla="*/ 11620 h 17739"/>
              <a:gd name="connsiteX4" fmla="*/ 0 w 21600"/>
              <a:gd name="connsiteY4" fmla="*/ 7931 h 17739"/>
              <a:gd name="connsiteX5" fmla="*/ 0 w 21600"/>
              <a:gd name="connsiteY5" fmla="*/ 0 h 17739"/>
              <a:gd name="connsiteX0" fmla="*/ 0 w 21600"/>
              <a:gd name="connsiteY0" fmla="*/ 0 h 17322"/>
              <a:gd name="connsiteX1" fmla="*/ 21600 w 21600"/>
              <a:gd name="connsiteY1" fmla="*/ 0 h 17322"/>
              <a:gd name="connsiteX2" fmla="*/ 21600 w 21600"/>
              <a:gd name="connsiteY2" fmla="*/ 17322 h 17322"/>
              <a:gd name="connsiteX3" fmla="*/ 6147 w 21600"/>
              <a:gd name="connsiteY3" fmla="*/ 11620 h 17322"/>
              <a:gd name="connsiteX4" fmla="*/ 0 w 21600"/>
              <a:gd name="connsiteY4" fmla="*/ 7931 h 17322"/>
              <a:gd name="connsiteX5" fmla="*/ 0 w 21600"/>
              <a:gd name="connsiteY5" fmla="*/ 0 h 17322"/>
              <a:gd name="connsiteX0" fmla="*/ 0 w 21659"/>
              <a:gd name="connsiteY0" fmla="*/ 0 h 11816"/>
              <a:gd name="connsiteX1" fmla="*/ 21600 w 21659"/>
              <a:gd name="connsiteY1" fmla="*/ 0 h 11816"/>
              <a:gd name="connsiteX2" fmla="*/ 21659 w 21659"/>
              <a:gd name="connsiteY2" fmla="*/ 9915 h 11816"/>
              <a:gd name="connsiteX3" fmla="*/ 6147 w 21659"/>
              <a:gd name="connsiteY3" fmla="*/ 11620 h 11816"/>
              <a:gd name="connsiteX4" fmla="*/ 0 w 21659"/>
              <a:gd name="connsiteY4" fmla="*/ 7931 h 11816"/>
              <a:gd name="connsiteX5" fmla="*/ 0 w 21659"/>
              <a:gd name="connsiteY5" fmla="*/ 0 h 11816"/>
              <a:gd name="connsiteX0" fmla="*/ 0 w 21659"/>
              <a:gd name="connsiteY0" fmla="*/ 0 h 11852"/>
              <a:gd name="connsiteX1" fmla="*/ 21600 w 21659"/>
              <a:gd name="connsiteY1" fmla="*/ 0 h 11852"/>
              <a:gd name="connsiteX2" fmla="*/ 21659 w 21659"/>
              <a:gd name="connsiteY2" fmla="*/ 9915 h 11852"/>
              <a:gd name="connsiteX3" fmla="*/ 6147 w 21659"/>
              <a:gd name="connsiteY3" fmla="*/ 11620 h 11852"/>
              <a:gd name="connsiteX4" fmla="*/ 0 w 21659"/>
              <a:gd name="connsiteY4" fmla="*/ 7931 h 11852"/>
              <a:gd name="connsiteX5" fmla="*/ 0 w 21659"/>
              <a:gd name="connsiteY5" fmla="*/ 0 h 11852"/>
              <a:gd name="connsiteX0" fmla="*/ 0 w 21659"/>
              <a:gd name="connsiteY0" fmla="*/ 0 h 12269"/>
              <a:gd name="connsiteX1" fmla="*/ 21600 w 21659"/>
              <a:gd name="connsiteY1" fmla="*/ 0 h 12269"/>
              <a:gd name="connsiteX2" fmla="*/ 21659 w 21659"/>
              <a:gd name="connsiteY2" fmla="*/ 9915 h 12269"/>
              <a:gd name="connsiteX3" fmla="*/ 6147 w 21659"/>
              <a:gd name="connsiteY3" fmla="*/ 11620 h 12269"/>
              <a:gd name="connsiteX4" fmla="*/ 0 w 21659"/>
              <a:gd name="connsiteY4" fmla="*/ 7931 h 12269"/>
              <a:gd name="connsiteX5" fmla="*/ 0 w 21659"/>
              <a:gd name="connsiteY5" fmla="*/ 0 h 12269"/>
              <a:gd name="connsiteX0" fmla="*/ 0 w 21659"/>
              <a:gd name="connsiteY0" fmla="*/ 0 h 12224"/>
              <a:gd name="connsiteX1" fmla="*/ 21600 w 21659"/>
              <a:gd name="connsiteY1" fmla="*/ 0 h 12224"/>
              <a:gd name="connsiteX2" fmla="*/ 21659 w 21659"/>
              <a:gd name="connsiteY2" fmla="*/ 9915 h 12224"/>
              <a:gd name="connsiteX3" fmla="*/ 6147 w 21659"/>
              <a:gd name="connsiteY3" fmla="*/ 11620 h 12224"/>
              <a:gd name="connsiteX4" fmla="*/ 0 w 21659"/>
              <a:gd name="connsiteY4" fmla="*/ 7931 h 12224"/>
              <a:gd name="connsiteX5" fmla="*/ 0 w 21659"/>
              <a:gd name="connsiteY5" fmla="*/ 0 h 12224"/>
              <a:gd name="connsiteX0" fmla="*/ 0 w 21659"/>
              <a:gd name="connsiteY0" fmla="*/ 0 h 12249"/>
              <a:gd name="connsiteX1" fmla="*/ 21600 w 21659"/>
              <a:gd name="connsiteY1" fmla="*/ 0 h 12249"/>
              <a:gd name="connsiteX2" fmla="*/ 21659 w 21659"/>
              <a:gd name="connsiteY2" fmla="*/ 9915 h 12249"/>
              <a:gd name="connsiteX3" fmla="*/ 6147 w 21659"/>
              <a:gd name="connsiteY3" fmla="*/ 11620 h 12249"/>
              <a:gd name="connsiteX4" fmla="*/ 0 w 21659"/>
              <a:gd name="connsiteY4" fmla="*/ 7931 h 12249"/>
              <a:gd name="connsiteX5" fmla="*/ 0 w 21659"/>
              <a:gd name="connsiteY5" fmla="*/ 0 h 12249"/>
              <a:gd name="connsiteX0" fmla="*/ 0 w 21659"/>
              <a:gd name="connsiteY0" fmla="*/ 0 h 12249"/>
              <a:gd name="connsiteX1" fmla="*/ 21600 w 21659"/>
              <a:gd name="connsiteY1" fmla="*/ 0 h 12249"/>
              <a:gd name="connsiteX2" fmla="*/ 21659 w 21659"/>
              <a:gd name="connsiteY2" fmla="*/ 9915 h 12249"/>
              <a:gd name="connsiteX3" fmla="*/ 6147 w 21659"/>
              <a:gd name="connsiteY3" fmla="*/ 11620 h 12249"/>
              <a:gd name="connsiteX4" fmla="*/ 0 w 21659"/>
              <a:gd name="connsiteY4" fmla="*/ 7931 h 12249"/>
              <a:gd name="connsiteX5" fmla="*/ 0 w 21659"/>
              <a:gd name="connsiteY5" fmla="*/ 0 h 12249"/>
              <a:gd name="connsiteX0" fmla="*/ 0 w 21659"/>
              <a:gd name="connsiteY0" fmla="*/ 0 h 12249"/>
              <a:gd name="connsiteX1" fmla="*/ 21600 w 21659"/>
              <a:gd name="connsiteY1" fmla="*/ 0 h 12249"/>
              <a:gd name="connsiteX2" fmla="*/ 21659 w 21659"/>
              <a:gd name="connsiteY2" fmla="*/ 9915 h 12249"/>
              <a:gd name="connsiteX3" fmla="*/ 6147 w 21659"/>
              <a:gd name="connsiteY3" fmla="*/ 11620 h 12249"/>
              <a:gd name="connsiteX4" fmla="*/ 0 w 21659"/>
              <a:gd name="connsiteY4" fmla="*/ 7931 h 12249"/>
              <a:gd name="connsiteX5" fmla="*/ 0 w 21659"/>
              <a:gd name="connsiteY5" fmla="*/ 0 h 12249"/>
              <a:gd name="connsiteX0" fmla="*/ 0 w 21659"/>
              <a:gd name="connsiteY0" fmla="*/ 0 h 12128"/>
              <a:gd name="connsiteX1" fmla="*/ 21600 w 21659"/>
              <a:gd name="connsiteY1" fmla="*/ 0 h 12128"/>
              <a:gd name="connsiteX2" fmla="*/ 21659 w 21659"/>
              <a:gd name="connsiteY2" fmla="*/ 9915 h 12128"/>
              <a:gd name="connsiteX3" fmla="*/ 6147 w 21659"/>
              <a:gd name="connsiteY3" fmla="*/ 11620 h 12128"/>
              <a:gd name="connsiteX4" fmla="*/ 0 w 21659"/>
              <a:gd name="connsiteY4" fmla="*/ 7931 h 12128"/>
              <a:gd name="connsiteX5" fmla="*/ 0 w 21659"/>
              <a:gd name="connsiteY5" fmla="*/ 0 h 12128"/>
              <a:gd name="connsiteX0" fmla="*/ 0 w 21605"/>
              <a:gd name="connsiteY0" fmla="*/ 0 h 12123"/>
              <a:gd name="connsiteX1" fmla="*/ 21600 w 21605"/>
              <a:gd name="connsiteY1" fmla="*/ 0 h 12123"/>
              <a:gd name="connsiteX2" fmla="*/ 21600 w 21605"/>
              <a:gd name="connsiteY2" fmla="*/ 9834 h 12123"/>
              <a:gd name="connsiteX3" fmla="*/ 6147 w 21605"/>
              <a:gd name="connsiteY3" fmla="*/ 11620 h 12123"/>
              <a:gd name="connsiteX4" fmla="*/ 0 w 21605"/>
              <a:gd name="connsiteY4" fmla="*/ 7931 h 12123"/>
              <a:gd name="connsiteX5" fmla="*/ 0 w 21605"/>
              <a:gd name="connsiteY5" fmla="*/ 0 h 1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05" h="12123">
                <a:moveTo>
                  <a:pt x="0" y="0"/>
                </a:moveTo>
                <a:lnTo>
                  <a:pt x="21600" y="0"/>
                </a:lnTo>
                <a:cubicBezTo>
                  <a:pt x="21620" y="3305"/>
                  <a:pt x="21580" y="6529"/>
                  <a:pt x="21600" y="9834"/>
                </a:cubicBezTo>
                <a:cubicBezTo>
                  <a:pt x="14643" y="5351"/>
                  <a:pt x="12381" y="14276"/>
                  <a:pt x="6147" y="11620"/>
                </a:cubicBezTo>
                <a:cubicBezTo>
                  <a:pt x="2723" y="9743"/>
                  <a:pt x="2058" y="7347"/>
                  <a:pt x="0" y="7931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a picture here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7C4B53C9-0A21-BF42-B787-309C3BFFE39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532" y="4306630"/>
            <a:ext cx="10642599" cy="1878531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6416EE8-C3E4-B546-9B6A-DECAFD8D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3" y="2779428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A047FD-8D7A-624E-A823-168F4AB6D75A}"/>
              </a:ext>
            </a:extLst>
          </p:cNvPr>
          <p:cNvSpPr/>
          <p:nvPr userDrawn="1"/>
        </p:nvSpPr>
        <p:spPr>
          <a:xfrm>
            <a:off x="302910" y="2764051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47B3FA-45D0-234F-980E-E94240D0E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1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3B6A8-2785-6940-8596-FCD8EE57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Graphic 2" descr="Open quotation mark with solid fill">
            <a:extLst>
              <a:ext uri="{FF2B5EF4-FFF2-40B4-BE49-F238E27FC236}">
                <a16:creationId xmlns:a16="http://schemas.microsoft.com/office/drawing/2014/main" id="{29996D79-58D3-5A43-A5A2-D2FB42AC4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394" y="-495303"/>
            <a:ext cx="7780874" cy="778087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F67B63D-A863-5A4B-8276-9909E0A24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533" y="1591732"/>
            <a:ext cx="10642599" cy="367453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Insert quote or callout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24D25-37ED-E24E-89D2-327EF4BF9F8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8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2387-2D54-644E-B622-315D355E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B74C19-527C-2740-BF1F-32B6315E2D5C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51B065EB-FA94-164F-BC2E-70C8276484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82233" y="2078567"/>
            <a:ext cx="4343131" cy="1855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603D10C-479C-6E41-AC87-C74AA9E98E9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1200" y="2078567"/>
            <a:ext cx="671033" cy="64770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219D057A-775B-5C45-B59C-3F9F8A21187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996224" y="2078567"/>
            <a:ext cx="4343131" cy="1855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B8324FB-E4D9-E04F-AF5B-70145467301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5191" y="2078567"/>
            <a:ext cx="671033" cy="64770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37" name="Text Placeholder 31">
            <a:extLst>
              <a:ext uri="{FF2B5EF4-FFF2-40B4-BE49-F238E27FC236}">
                <a16:creationId xmlns:a16="http://schemas.microsoft.com/office/drawing/2014/main" id="{9E13B503-269A-D44B-B183-40EE56EA00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82233" y="4205078"/>
            <a:ext cx="4343131" cy="1855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580B338-E368-0C40-974E-CF7BBEA5B35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1200" y="4205078"/>
            <a:ext cx="671033" cy="64770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39" name="Text Placeholder 31">
            <a:extLst>
              <a:ext uri="{FF2B5EF4-FFF2-40B4-BE49-F238E27FC236}">
                <a16:creationId xmlns:a16="http://schemas.microsoft.com/office/drawing/2014/main" id="{A4C37E79-C57F-D34C-8D74-C9458315CCD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96224" y="4205078"/>
            <a:ext cx="4343131" cy="1855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2A4B8591-0EDF-9F40-A18B-68BBFECE899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5191" y="4205078"/>
            <a:ext cx="671033" cy="647700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155C5A-BA88-BB4E-8AC9-32FB82487F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9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2387-2D54-644E-B622-315D355E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069F4-E4D6-BD47-A343-E5A5C60AEF6B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31">
            <a:extLst>
              <a:ext uri="{FF2B5EF4-FFF2-40B4-BE49-F238E27FC236}">
                <a16:creationId xmlns:a16="http://schemas.microsoft.com/office/drawing/2014/main" id="{DF8199F6-BB5C-4D4A-90BF-4634739F6C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82233" y="2078567"/>
            <a:ext cx="9971566" cy="103557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50B3554-494D-4542-A08D-1C1CF9C5A8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1200" y="2078567"/>
            <a:ext cx="671033" cy="647700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26" name="Text Placeholder 31">
            <a:extLst>
              <a:ext uri="{FF2B5EF4-FFF2-40B4-BE49-F238E27FC236}">
                <a16:creationId xmlns:a16="http://schemas.microsoft.com/office/drawing/2014/main" id="{E979A5AC-D736-D747-81A8-2950A9C0965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382233" y="3460799"/>
            <a:ext cx="9971566" cy="103557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FD9DACB2-B5EA-214E-B3E0-68B90F53AF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1200" y="3460799"/>
            <a:ext cx="671033" cy="647700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28" name="Text Placeholder 31">
            <a:extLst>
              <a:ext uri="{FF2B5EF4-FFF2-40B4-BE49-F238E27FC236}">
                <a16:creationId xmlns:a16="http://schemas.microsoft.com/office/drawing/2014/main" id="{CEDEC8CA-AFAC-234F-85A5-44240BA3B28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82233" y="4880147"/>
            <a:ext cx="9971566" cy="103557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6FE84BA9-E9F7-8246-BACD-2FC6EE7B8F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1200" y="4880147"/>
            <a:ext cx="671033" cy="647700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C9B2EC-F98A-6A48-85E8-0AFD3BEDCA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2387-2D54-644E-B622-315D355E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E03857-66CE-274C-BCA8-D3C559B59A9A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 Placeholder 31">
            <a:extLst>
              <a:ext uri="{FF2B5EF4-FFF2-40B4-BE49-F238E27FC236}">
                <a16:creationId xmlns:a16="http://schemas.microsoft.com/office/drawing/2014/main" id="{FE40CAE5-EE8A-2040-AD01-5CCD58CAF94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82233" y="2057303"/>
            <a:ext cx="9971566" cy="68103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5ECB14D-26AE-1142-9FB8-1A56A0565B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1200" y="2078567"/>
            <a:ext cx="671033" cy="647700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24" name="Text Placeholder 31">
            <a:extLst>
              <a:ext uri="{FF2B5EF4-FFF2-40B4-BE49-F238E27FC236}">
                <a16:creationId xmlns:a16="http://schemas.microsoft.com/office/drawing/2014/main" id="{CF8C6627-654C-5E40-B03A-565A25CD57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382233" y="2907908"/>
            <a:ext cx="9971566" cy="68103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C71D37B-C11F-704F-A5D4-E51AF16CBD6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1200" y="2929172"/>
            <a:ext cx="671033" cy="647700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F7BA467F-EBDE-C94C-BA22-9EB4B4ED8B5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82233" y="3779778"/>
            <a:ext cx="9971566" cy="68103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9DD28758-E1B8-CB46-BECA-AD9E31CCBF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1200" y="3801042"/>
            <a:ext cx="671033" cy="647700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ACAB2896-95BC-C041-A638-D098057819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382233" y="4630382"/>
            <a:ext cx="9971566" cy="68103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D718669-1689-A843-9EB3-D32EA2DBF02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1200" y="4651646"/>
            <a:ext cx="671033" cy="647700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sp>
        <p:nvSpPr>
          <p:cNvPr id="37" name="Text Placeholder 31">
            <a:extLst>
              <a:ext uri="{FF2B5EF4-FFF2-40B4-BE49-F238E27FC236}">
                <a16:creationId xmlns:a16="http://schemas.microsoft.com/office/drawing/2014/main" id="{16E0994F-7193-BA44-8403-CEE035A2C9C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82233" y="5459722"/>
            <a:ext cx="9971566" cy="68103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agenda item here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338FD6E-F2AC-4F4D-9E3D-50598A495F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1200" y="5480986"/>
            <a:ext cx="671033" cy="647700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0.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182926-C30A-3E47-96A4-0AFD1F6DA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7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2387-2D54-644E-B622-315D355E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47AC871-B3B9-EF44-A264-9779937338D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11200" y="2091733"/>
            <a:ext cx="1134533" cy="113453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Icon here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04FB1B9-DF39-F146-8EE4-72E8895818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81200" y="2116606"/>
            <a:ext cx="4015097" cy="406400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A3F4451-74A7-894B-BD95-23DBEEDFDC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81201" y="2544433"/>
            <a:ext cx="4015096" cy="121838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AC728FCF-CD81-CF4B-848E-59F9493CCA7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83865" y="2091733"/>
            <a:ext cx="1134533" cy="113453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Icon here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7330BDD3-F435-7F45-8CC1-3617EDB4142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53865" y="2116606"/>
            <a:ext cx="4015097" cy="406400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26" name="Text Placeholder 31">
            <a:extLst>
              <a:ext uri="{FF2B5EF4-FFF2-40B4-BE49-F238E27FC236}">
                <a16:creationId xmlns:a16="http://schemas.microsoft.com/office/drawing/2014/main" id="{5A551BB5-1E3D-CB43-BE14-696BC55C38B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53866" y="2544433"/>
            <a:ext cx="4015096" cy="121838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0F7985CC-090D-BB4C-90B5-D8A17C7ED51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711200" y="4225333"/>
            <a:ext cx="1134533" cy="113453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Icon here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91FD2CF1-FE3E-4040-BE02-634BF0108F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81200" y="4250206"/>
            <a:ext cx="4015097" cy="406400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FFE668BA-839E-074B-9187-79DE3251594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81201" y="4678033"/>
            <a:ext cx="4015096" cy="121838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CA68CB35-A432-D149-B225-DEF2F78B9A9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383865" y="4225333"/>
            <a:ext cx="1134533" cy="1134533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Icon here</a:t>
            </a: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55CDDDFE-AA5F-0044-A884-680E4859CAD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653865" y="4250206"/>
            <a:ext cx="4015097" cy="406400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B0E6CBF0-C38A-C749-A2D3-73CD7BA70CA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653866" y="4678033"/>
            <a:ext cx="4015096" cy="1218386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CF2252-1635-D14C-A655-F24AD2F255C0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C6C5DF-CE21-F246-939E-3972AB428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1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2387-2D54-644E-B622-315D355E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04FB1B9-DF39-F146-8EE4-72E8895818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199" y="2150533"/>
            <a:ext cx="10642599" cy="351208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A3F4451-74A7-894B-BD95-23DBEEDFDC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200" y="2519231"/>
            <a:ext cx="10642599" cy="79950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A000D527-35A3-A844-B564-FA18B4E1A1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1199" y="3606802"/>
            <a:ext cx="10642599" cy="351208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21" name="Text Placeholder 31">
            <a:extLst>
              <a:ext uri="{FF2B5EF4-FFF2-40B4-BE49-F238E27FC236}">
                <a16:creationId xmlns:a16="http://schemas.microsoft.com/office/drawing/2014/main" id="{2F224449-5D89-4148-80A2-D252802385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1200" y="3975500"/>
            <a:ext cx="10642599" cy="79950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5A8999E-7A83-4040-93D6-95472B7954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11199" y="5046136"/>
            <a:ext cx="10642599" cy="351208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7" name="Text Placeholder 31">
            <a:extLst>
              <a:ext uri="{FF2B5EF4-FFF2-40B4-BE49-F238E27FC236}">
                <a16:creationId xmlns:a16="http://schemas.microsoft.com/office/drawing/2014/main" id="{C5F4AF29-C1F0-514F-A6D3-584A0269CF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1200" y="5414834"/>
            <a:ext cx="10642599" cy="799507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998B5A-809E-1E45-9C81-FFFAF4B9C59F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5341D2-6F2E-934A-9038-44D7F7021D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3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2387-2D54-644E-B622-315D355E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04FB1B9-DF39-F146-8EE4-72E8895818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1199" y="2150533"/>
            <a:ext cx="10642599" cy="351208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A3F4451-74A7-894B-BD95-23DBEEDFDC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200" y="2519231"/>
            <a:ext cx="10642599" cy="145143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B4AD0AE7-5A8F-1446-9A43-DC6DB30E118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1199" y="4250265"/>
            <a:ext cx="10642599" cy="351208"/>
          </a:xfrm>
        </p:spPr>
        <p:txBody>
          <a:bodyPr anchor="b">
            <a:noAutofit/>
          </a:bodyPr>
          <a:lstStyle>
            <a:lvl1pPr marL="0" indent="0" algn="l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15" name="Text Placeholder 31">
            <a:extLst>
              <a:ext uri="{FF2B5EF4-FFF2-40B4-BE49-F238E27FC236}">
                <a16:creationId xmlns:a16="http://schemas.microsoft.com/office/drawing/2014/main" id="{A3BAB1DC-8D81-4C49-B9C9-52A708C9BD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1200" y="4618963"/>
            <a:ext cx="10642599" cy="145143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5ECA51-C79A-A144-BB8E-FDE480CBD2EF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4234A4-9F25-F94C-AE0D-69013C53CE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52FE-7A00-7B42-97F5-DE3D860B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47AC871-B3B9-EF44-A264-9779937338D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32921" y="2129992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Icon here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04FB1B9-DF39-F146-8EE4-72E88958183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1265" y="3629344"/>
            <a:ext cx="4774912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A3F4451-74A7-894B-BD95-23DBEEDFDC4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0903" y="4035905"/>
            <a:ext cx="4815637" cy="187853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3EB440DA-B5D6-E642-A510-B963F070680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267118" y="2129992"/>
            <a:ext cx="1371600" cy="1371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Icon here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2D87E973-D71A-CD43-8218-1AB5CC1DFD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5462" y="3629344"/>
            <a:ext cx="4774912" cy="4064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1" i="0" cap="all" baseline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Insert subhead here</a:t>
            </a:r>
          </a:p>
        </p:txBody>
      </p:sp>
      <p:sp>
        <p:nvSpPr>
          <p:cNvPr id="17" name="Text Placeholder 31">
            <a:extLst>
              <a:ext uri="{FF2B5EF4-FFF2-40B4-BE49-F238E27FC236}">
                <a16:creationId xmlns:a16="http://schemas.microsoft.com/office/drawing/2014/main" id="{CF70DC34-3534-7B41-8EB6-A52A53DC815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545100" y="4035905"/>
            <a:ext cx="4815637" cy="187853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Insert body copy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9C0505A-382A-FC42-9CE1-1F40DE36A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64259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566961-8C57-CD42-BBE6-F3916DE65729}"/>
              </a:ext>
            </a:extLst>
          </p:cNvPr>
          <p:cNvSpPr/>
          <p:nvPr userDrawn="1"/>
        </p:nvSpPr>
        <p:spPr>
          <a:xfrm>
            <a:off x="387577" y="349748"/>
            <a:ext cx="130791" cy="12964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95236C-1D3D-4948-A2E0-21C5E4135D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025910" y="6149296"/>
            <a:ext cx="1132224" cy="66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8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0721D-77C0-3240-8BC6-5F24F39C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2573-7E28-004B-A1E3-78FAD595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F0C6-3B29-F74D-9549-BBE5F730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918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/>
                </a:solidFill>
              </a:defRPr>
            </a:lvl1pPr>
          </a:lstStyle>
          <a:p>
            <a:fld id="{EF3E33D4-A86F-0647-9119-4DE59453BE3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296C8-D5E9-48DD-AFBE-327C4EEE5C58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1475" y="6311900"/>
            <a:ext cx="2006393" cy="52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1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0" r:id="rId3"/>
    <p:sldLayoutId id="2147483671" r:id="rId4"/>
    <p:sldLayoutId id="2147483672" r:id="rId5"/>
    <p:sldLayoutId id="2147483667" r:id="rId6"/>
    <p:sldLayoutId id="2147483668" r:id="rId7"/>
    <p:sldLayoutId id="2147483674" r:id="rId8"/>
    <p:sldLayoutId id="2147483660" r:id="rId9"/>
    <p:sldLayoutId id="2147483650" r:id="rId10"/>
    <p:sldLayoutId id="2147483661" r:id="rId11"/>
    <p:sldLayoutId id="2147483662" r:id="rId12"/>
    <p:sldLayoutId id="2147483663" r:id="rId13"/>
    <p:sldLayoutId id="2147483665" r:id="rId14"/>
    <p:sldLayoutId id="2147483664" r:id="rId15"/>
    <p:sldLayoutId id="2147483666" r:id="rId16"/>
    <p:sldLayoutId id="2147483675" r:id="rId17"/>
    <p:sldLayoutId id="2147483676" r:id="rId18"/>
    <p:sldLayoutId id="2147483651" r:id="rId19"/>
    <p:sldLayoutId id="2147483652" r:id="rId20"/>
    <p:sldLayoutId id="2147483673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BF60-A08D-2D4F-A302-949E3D743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920" y="4070066"/>
            <a:ext cx="4658435" cy="1296490"/>
          </a:xfrm>
        </p:spPr>
        <p:txBody>
          <a:bodyPr/>
          <a:lstStyle/>
          <a:p>
            <a:r>
              <a:rPr lang="en-US" dirty="0"/>
              <a:t>Distribution Agreement – Important Points</a:t>
            </a:r>
          </a:p>
        </p:txBody>
      </p:sp>
    </p:spTree>
    <p:extLst>
      <p:ext uri="{BB962C8B-B14F-4D97-AF65-F5344CB8AC3E}">
        <p14:creationId xmlns:p14="http://schemas.microsoft.com/office/powerpoint/2010/main" val="321946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ECA90-FB44-4ECE-9D9F-644EB3C0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48ED448-0386-490E-A1BD-571029AC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-5691"/>
            <a:ext cx="10642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Article 6 – Distributor’s Obligations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EE470-7C4D-4F3B-9D18-4FF8B9C3B2D6}"/>
              </a:ext>
            </a:extLst>
          </p:cNvPr>
          <p:cNvSpPr txBox="1"/>
          <p:nvPr/>
        </p:nvSpPr>
        <p:spPr>
          <a:xfrm>
            <a:off x="431800" y="4378284"/>
            <a:ext cx="11201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Your company cannot distribute any competitive products or products that could contaminate product purchased from BBU.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Reach out to your OSL if you have any questions about competitive products.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C1EC0-BE37-4B15-8165-74ABD1AE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269723"/>
            <a:ext cx="11201399" cy="2987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032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ECA90-FB44-4ECE-9D9F-644EB3C0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48ED448-0386-490E-A1BD-571029AC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-5691"/>
            <a:ext cx="10642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Article 8 – Bakery Obligations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5CE2F2-89B3-4248-9939-F4E0E315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18" y="1784053"/>
            <a:ext cx="11420764" cy="22865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2A3C3-77DA-4913-8765-F7BDDE772241}"/>
              </a:ext>
            </a:extLst>
          </p:cNvPr>
          <p:cNvSpPr txBox="1"/>
          <p:nvPr/>
        </p:nvSpPr>
        <p:spPr>
          <a:xfrm>
            <a:off x="431800" y="4378284"/>
            <a:ext cx="11201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Bakery will make every reasonable effort to deliver to your company the Products you order on the correct sales date.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Bakery will work with your company to develop the Sales Area, create new products, and pursue promotional opportunities in your Outlets.</a:t>
            </a:r>
          </a:p>
        </p:txBody>
      </p:sp>
    </p:spTree>
    <p:extLst>
      <p:ext uri="{BB962C8B-B14F-4D97-AF65-F5344CB8AC3E}">
        <p14:creationId xmlns:p14="http://schemas.microsoft.com/office/powerpoint/2010/main" val="29158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ECA90-FB44-4ECE-9D9F-644EB3C0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48ED448-0386-490E-A1BD-571029AC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-5691"/>
            <a:ext cx="10642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Article 8 – Bakery Obligations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77BF9-C484-4781-A0B3-1E619E7A7121}"/>
              </a:ext>
            </a:extLst>
          </p:cNvPr>
          <p:cNvSpPr/>
          <p:nvPr/>
        </p:nvSpPr>
        <p:spPr>
          <a:xfrm>
            <a:off x="2789383" y="4858326"/>
            <a:ext cx="6345382" cy="258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A69E6-4CAA-45C1-BE02-F1F84E79B36D}"/>
              </a:ext>
            </a:extLst>
          </p:cNvPr>
          <p:cNvSpPr txBox="1"/>
          <p:nvPr/>
        </p:nvSpPr>
        <p:spPr>
          <a:xfrm>
            <a:off x="8859777" y="1434557"/>
            <a:ext cx="30334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Bakery acts as your company’s representative to negotiate chain customer promotions, prices, product authorizations, etc. on your company’s behalf.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A07E6A-B4B2-4639-9B7C-EEF44201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995400"/>
            <a:ext cx="7890949" cy="53238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7DF1BF-A981-42AA-AC8C-85FE7833092D}"/>
              </a:ext>
            </a:extLst>
          </p:cNvPr>
          <p:cNvSpPr/>
          <p:nvPr/>
        </p:nvSpPr>
        <p:spPr>
          <a:xfrm>
            <a:off x="4724400" y="6074229"/>
            <a:ext cx="3940629" cy="245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784B3C-7502-1C4F-805D-47F73AA6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42A22-646C-42AC-9FF3-E5A816C04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35" y="607478"/>
            <a:ext cx="11000509" cy="25978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8B55FA-B584-4BA2-917A-AC1D24482CB7}"/>
              </a:ext>
            </a:extLst>
          </p:cNvPr>
          <p:cNvSpPr txBox="1"/>
          <p:nvPr/>
        </p:nvSpPr>
        <p:spPr>
          <a:xfrm>
            <a:off x="665016" y="3504802"/>
            <a:ext cx="11208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Agreement is effective between BFBD (Bakery) and your business (Distributor).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Agreement is the exclusive right to sell Products to Outlet in the Sales Area by Direct Store Delivery.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Effective date is usually the first day of the week (Sunday) after the closing.</a:t>
            </a:r>
          </a:p>
        </p:txBody>
      </p:sp>
    </p:spTree>
    <p:extLst>
      <p:ext uri="{BB962C8B-B14F-4D97-AF65-F5344CB8AC3E}">
        <p14:creationId xmlns:p14="http://schemas.microsoft.com/office/powerpoint/2010/main" val="214862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613AE-659A-4B4F-8C03-A0284C1C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B1117-7AD0-46BC-9F63-5463C320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642599" cy="1325563"/>
          </a:xfrm>
        </p:spPr>
        <p:txBody>
          <a:bodyPr/>
          <a:lstStyle/>
          <a:p>
            <a:r>
              <a:rPr lang="en-US" dirty="0"/>
              <a:t>Schedule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A229D-0800-48A2-915A-48F5EB83C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191" y="415636"/>
            <a:ext cx="4907054" cy="56203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0EB301-D043-434D-9443-ED29079F4DC7}"/>
              </a:ext>
            </a:extLst>
          </p:cNvPr>
          <p:cNvSpPr txBox="1"/>
          <p:nvPr/>
        </p:nvSpPr>
        <p:spPr>
          <a:xfrm>
            <a:off x="967510" y="1142316"/>
            <a:ext cx="40108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sz="2400" dirty="0"/>
              <a:t>Schedule A is the geographic boundaries of your Sales Area.</a:t>
            </a:r>
          </a:p>
          <a:p>
            <a:r>
              <a:rPr lang="en-US" sz="2400" dirty="0"/>
              <a:t>The Sales Area is the inside of every boundary line.</a:t>
            </a:r>
          </a:p>
          <a:p>
            <a:r>
              <a:rPr lang="en-US" sz="2400" dirty="0"/>
              <a:t>There are no additions or exceptions to the Sales Area unless noted on the document.</a:t>
            </a:r>
          </a:p>
          <a:p>
            <a:r>
              <a:rPr lang="en-US" sz="2400" dirty="0"/>
              <a:t>Location of Outlets is determined by its street address.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063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613AE-659A-4B4F-8C03-A0284C1C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CB1117-7AD0-46BC-9F63-5463C320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642599" cy="1325563"/>
          </a:xfrm>
        </p:spPr>
        <p:txBody>
          <a:bodyPr/>
          <a:lstStyle/>
          <a:p>
            <a:r>
              <a:rPr lang="en-US" dirty="0"/>
              <a:t>Schedule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EB301-D043-434D-9443-ED29079F4DC7}"/>
              </a:ext>
            </a:extLst>
          </p:cNvPr>
          <p:cNvSpPr txBox="1"/>
          <p:nvPr/>
        </p:nvSpPr>
        <p:spPr>
          <a:xfrm>
            <a:off x="584199" y="1142316"/>
            <a:ext cx="5716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sz="2400" dirty="0"/>
              <a:t>Schedule B is the contractual definitions in the Sales Area.</a:t>
            </a:r>
          </a:p>
          <a:p>
            <a:r>
              <a:rPr lang="en-US" sz="2400" dirty="0"/>
              <a:t>Lists the Products your company has rights to distribute.</a:t>
            </a:r>
          </a:p>
          <a:p>
            <a:r>
              <a:rPr lang="en-US" sz="2400" dirty="0"/>
              <a:t>Lists the Channels (type of accounts) your company has rights to distribute to.</a:t>
            </a:r>
          </a:p>
          <a:p>
            <a:r>
              <a:rPr lang="en-US" sz="2400" dirty="0"/>
              <a:t>The matrix lists which channels your company has rights to.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FCE59-56CB-4B0F-B002-E7984F25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128" y="304637"/>
            <a:ext cx="5052673" cy="40271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AE2A0-DF55-41E4-B6CD-29AF2B35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27" y="4450597"/>
            <a:ext cx="8202180" cy="2287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283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828944-126C-4069-B361-DA59E613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19E9C-30E8-4FBE-9B63-84C1931F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642599" cy="1325563"/>
          </a:xfrm>
        </p:spPr>
        <p:txBody>
          <a:bodyPr/>
          <a:lstStyle/>
          <a:p>
            <a:r>
              <a:rPr lang="en-US" dirty="0"/>
              <a:t>Article 4 – Sale of Product by Bakery to Distributor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62CA0-3DF7-4B38-8C35-B313316B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7" y="1728849"/>
            <a:ext cx="11776364" cy="19880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AE3AD2-2948-4DCD-B40F-D1F687FDE9DC}"/>
              </a:ext>
            </a:extLst>
          </p:cNvPr>
          <p:cNvSpPr txBox="1"/>
          <p:nvPr/>
        </p:nvSpPr>
        <p:spPr>
          <a:xfrm>
            <a:off x="332509" y="4150226"/>
            <a:ext cx="112083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Once product is purchased by your company from Bakery, the product is the property of your company.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Your company will bear all risk of the product henceforth.</a:t>
            </a:r>
          </a:p>
        </p:txBody>
      </p:sp>
    </p:spTree>
    <p:extLst>
      <p:ext uri="{BB962C8B-B14F-4D97-AF65-F5344CB8AC3E}">
        <p14:creationId xmlns:p14="http://schemas.microsoft.com/office/powerpoint/2010/main" val="133364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828944-126C-4069-B361-DA59E613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419E9C-30E8-4FBE-9B63-84C1931F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642599" cy="1325563"/>
          </a:xfrm>
        </p:spPr>
        <p:txBody>
          <a:bodyPr/>
          <a:lstStyle/>
          <a:p>
            <a:r>
              <a:rPr lang="en-US" dirty="0"/>
              <a:t>Article 4 – Sale of Product by Bakery to Distributor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E3AD2-2948-4DCD-B40F-D1F687FDE9DC}"/>
              </a:ext>
            </a:extLst>
          </p:cNvPr>
          <p:cNvSpPr txBox="1"/>
          <p:nvPr/>
        </p:nvSpPr>
        <p:spPr>
          <a:xfrm>
            <a:off x="8990667" y="1987315"/>
            <a:ext cx="3090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BBU will round orders from time to time to ensure the ability to bake all product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2060"/>
                </a:solidFill>
              </a:rPr>
              <a:t>Cuts and Pluses of product are a normal part of the business 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FF62A-67D5-4E99-A12C-C0C52527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1879319"/>
            <a:ext cx="8768994" cy="4072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959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E9C95A-3CC5-4C82-BA5F-4F2861B8D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7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AED22626-C939-4E18-8835-BBC5E2BD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0"/>
            <a:ext cx="10642599" cy="1325563"/>
          </a:xfrm>
        </p:spPr>
        <p:txBody>
          <a:bodyPr/>
          <a:lstStyle/>
          <a:p>
            <a:r>
              <a:rPr lang="en-US" dirty="0"/>
              <a:t>Article 4 – Sale of Product by Bakery to Distributor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FABAC-3D0C-491F-BBE2-1F6494283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1325563"/>
            <a:ext cx="10501745" cy="3408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4AD9D8-4E19-4602-9B8E-1C39891EEA87}"/>
              </a:ext>
            </a:extLst>
          </p:cNvPr>
          <p:cNvSpPr txBox="1"/>
          <p:nvPr/>
        </p:nvSpPr>
        <p:spPr>
          <a:xfrm>
            <a:off x="431799" y="4747607"/>
            <a:ext cx="11201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It is your company’s responsibility to notify BBU of any discrepancies between product quantity delivered and product quantity on the daily load invoice.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If BBU is not notified the daily load invoice will be presumed accurate and BBU will charge your company for all products purchased as listed.</a:t>
            </a:r>
          </a:p>
        </p:txBody>
      </p:sp>
    </p:spTree>
    <p:extLst>
      <p:ext uri="{BB962C8B-B14F-4D97-AF65-F5344CB8AC3E}">
        <p14:creationId xmlns:p14="http://schemas.microsoft.com/office/powerpoint/2010/main" val="294113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BEF467-DAC9-42FC-B2BA-DD1FDBE7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8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700389D2-0415-4E9D-B2BE-0FCCD61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-5691"/>
            <a:ext cx="10642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Article 6 – Distributor’s Obligations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D2890-475D-444B-B54C-906D7FD4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1141514"/>
            <a:ext cx="5080279" cy="5117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111D82-764D-46F1-B693-3B0FF51751AD}"/>
              </a:ext>
            </a:extLst>
          </p:cNvPr>
          <p:cNvSpPr txBox="1"/>
          <p:nvPr/>
        </p:nvSpPr>
        <p:spPr>
          <a:xfrm>
            <a:off x="7264677" y="1253576"/>
            <a:ext cx="401089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Wingdings" panose="05000000000000000000" pitchFamily="2" charset="2"/>
              <a:buChar char="§"/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sz="2400" dirty="0"/>
              <a:t>Bakery retains the right to review your company’s performance under the Agreement.</a:t>
            </a:r>
          </a:p>
          <a:p>
            <a:r>
              <a:rPr lang="en-US" sz="2400" dirty="0"/>
              <a:t>Out of Stock, low stock, and Overcode conditions, excessive returns, and/or Outlet complaints of improper or unsatisfactory service shall constitute a material breach of the Agreement.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01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ECA90-FB44-4ECE-9D9F-644EB3C0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33D4-A86F-0647-9119-4DE59453BE3C}" type="slidenum">
              <a:rPr lang="en-US" smtClean="0"/>
              <a:t>9</a:t>
            </a:fld>
            <a:endParaRPr lang="en-US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948ED448-0386-490E-A1BD-571029ACD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-5691"/>
            <a:ext cx="10642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Article 6 – Distributor’s Obligations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1EBCA-35FA-4C47-A693-279EBE46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23" y="1791671"/>
            <a:ext cx="11625944" cy="2281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EE470-7C4D-4F3B-9D18-4FF8B9C3B2D6}"/>
              </a:ext>
            </a:extLst>
          </p:cNvPr>
          <p:cNvSpPr txBox="1"/>
          <p:nvPr/>
        </p:nvSpPr>
        <p:spPr>
          <a:xfrm>
            <a:off x="431799" y="4212030"/>
            <a:ext cx="11201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Your company only has the right to distribute product to outlets inside your Sales Area geography as outlined by your Schedule 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Your company only has the right to distribute products to certain channels as outlined by your Schedule B.</a:t>
            </a:r>
          </a:p>
        </p:txBody>
      </p:sp>
    </p:spTree>
    <p:extLst>
      <p:ext uri="{BB962C8B-B14F-4D97-AF65-F5344CB8AC3E}">
        <p14:creationId xmlns:p14="http://schemas.microsoft.com/office/powerpoint/2010/main" val="209552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E3002B"/>
      </a:dk2>
      <a:lt2>
        <a:srgbClr val="0077C8"/>
      </a:lt2>
      <a:accent1>
        <a:srgbClr val="001489"/>
      </a:accent1>
      <a:accent2>
        <a:srgbClr val="CCD75D"/>
      </a:accent2>
      <a:accent3>
        <a:srgbClr val="CA5563"/>
      </a:accent3>
      <a:accent4>
        <a:srgbClr val="F6A654"/>
      </a:accent4>
      <a:accent5>
        <a:srgbClr val="8B60A8"/>
      </a:accent5>
      <a:accent6>
        <a:srgbClr val="CACACA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C68694AF628E443BE98EF72AB776B91" ma:contentTypeVersion="5" ma:contentTypeDescription="Crear nuevo documento." ma:contentTypeScope="" ma:versionID="2a6c1b8bec29921435de4f2866bf15c8">
  <xsd:schema xmlns:xsd="http://www.w3.org/2001/XMLSchema" xmlns:xs="http://www.w3.org/2001/XMLSchema" xmlns:p="http://schemas.microsoft.com/office/2006/metadata/properties" xmlns:ns2="f75d5544-2076-423b-b41f-2feb5730a766" xmlns:ns3="d34dc602-c22d-47ed-a231-6072e17c18ea" targetNamespace="http://schemas.microsoft.com/office/2006/metadata/properties" ma:root="true" ma:fieldsID="66704cd1ccc36e2eae7861807c0ac965" ns2:_="" ns3:_="">
    <xsd:import namespace="f75d5544-2076-423b-b41f-2feb5730a766"/>
    <xsd:import namespace="d34dc602-c22d-47ed-a231-6072e17c18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5d5544-2076-423b-b41f-2feb5730a7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dc602-c22d-47ed-a231-6072e17c18e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AC55EF-A437-4FD5-B8AF-1EF79AA73E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94FE2A-2FC0-4EC1-B82C-83125517460C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dcmitype/"/>
    <ds:schemaRef ds:uri="f62a2115-3028-44a2-9d98-a97d8fdec47f"/>
    <ds:schemaRef ds:uri="http://schemas.microsoft.com/office/2006/documentManagement/types"/>
    <ds:schemaRef ds:uri="http://purl.org/dc/terms/"/>
    <ds:schemaRef ds:uri="a519928e-be6e-496a-b34e-986d1532b8e7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0F6F5CA-F817-4C94-9D85-229F0CA3985F}"/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519</Words>
  <Application>Microsoft Office PowerPoint</Application>
  <PresentationFormat>Widescreen</PresentationFormat>
  <Paragraphs>50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Distribution Agreement – Important Points</vt:lpstr>
      <vt:lpstr>PowerPoint Presentation</vt:lpstr>
      <vt:lpstr>Schedule A</vt:lpstr>
      <vt:lpstr>Schedule B</vt:lpstr>
      <vt:lpstr>Article 4 – Sale of Product by Bakery to Distributor</vt:lpstr>
      <vt:lpstr>Article 4 – Sale of Product by Bakery to Distributor</vt:lpstr>
      <vt:lpstr>Article 4 – Sale of Product by Bakery to Distributor</vt:lpstr>
      <vt:lpstr>Article 6 – Distributor’s Obligations</vt:lpstr>
      <vt:lpstr>Article 6 – Distributor’s Obligations</vt:lpstr>
      <vt:lpstr>Article 6 – Distributor’s Obligations</vt:lpstr>
      <vt:lpstr>Article 8 – Bakery Obligations</vt:lpstr>
      <vt:lpstr>Article 8 – Bakery Obligations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BBU Corporate PPT Template</dc:title>
  <dc:creator>Emma Shimberg</dc:creator>
  <cp:lastModifiedBy>Phillip Holder</cp:lastModifiedBy>
  <cp:revision>44</cp:revision>
  <dcterms:created xsi:type="dcterms:W3CDTF">2021-03-12T20:21:43Z</dcterms:created>
  <dcterms:modified xsi:type="dcterms:W3CDTF">2021-08-20T14:52:30Z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0x0101002C68694AF628E443BE98EF72AB776B91</vt:lpwstr>
  </property>
  <property fmtid="{D5CDD505-2E9C-101B-9397-08002B2CF9AE}" pid="3" name="MSIP_Label_5b12f818-7d26-4eab-9c63-bdc5e02b0fb1_Enabled">
    <vt:lpwstr>true</vt:lpwstr>
  </property>
  <property fmtid="{D5CDD505-2E9C-101B-9397-08002B2CF9AE}" pid="4" name="MSIP_Label_5b12f818-7d26-4eab-9c63-bdc5e02b0fb1_SetDate">
    <vt:lpwstr>2021-08-18T14:29:34Z</vt:lpwstr>
  </property>
  <property fmtid="{D5CDD505-2E9C-101B-9397-08002B2CF9AE}" pid="5" name="MSIP_Label_5b12f818-7d26-4eab-9c63-bdc5e02b0fb1_Method">
    <vt:lpwstr>Standard</vt:lpwstr>
  </property>
  <property fmtid="{D5CDD505-2E9C-101B-9397-08002B2CF9AE}" pid="6" name="MSIP_Label_5b12f818-7d26-4eab-9c63-bdc5e02b0fb1_Name">
    <vt:lpwstr>5b12f818-7d26-4eab-9c63-bdc5e02b0fb1</vt:lpwstr>
  </property>
  <property fmtid="{D5CDD505-2E9C-101B-9397-08002B2CF9AE}" pid="7" name="MSIP_Label_5b12f818-7d26-4eab-9c63-bdc5e02b0fb1_SiteId">
    <vt:lpwstr>973ba820-4a58-4246-84bf-170e50b3152a</vt:lpwstr>
  </property>
  <property fmtid="{D5CDD505-2E9C-101B-9397-08002B2CF9AE}" pid="8" name="MSIP_Label_5b12f818-7d26-4eab-9c63-bdc5e02b0fb1_ActionId">
    <vt:lpwstr>a2873767-651e-4101-8fbb-32f80a0f43b0</vt:lpwstr>
  </property>
  <property fmtid="{D5CDD505-2E9C-101B-9397-08002B2CF9AE}" pid="9" name="MSIP_Label_5b12f818-7d26-4eab-9c63-bdc5e02b0fb1_ContentBits">
    <vt:lpwstr>0</vt:lpwstr>
  </property>
</Properties>
</file>