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8"/>
  </p:notesMasterIdLst>
  <p:sldIdLst>
    <p:sldId id="263" r:id="rId5"/>
    <p:sldId id="274" r:id="rId6"/>
    <p:sldId id="258" r:id="rId7"/>
    <p:sldId id="454" r:id="rId8"/>
    <p:sldId id="455" r:id="rId9"/>
    <p:sldId id="456" r:id="rId10"/>
    <p:sldId id="457" r:id="rId11"/>
    <p:sldId id="458" r:id="rId12"/>
    <p:sldId id="459" r:id="rId13"/>
    <p:sldId id="453" r:id="rId14"/>
    <p:sldId id="273" r:id="rId15"/>
    <p:sldId id="347" r:id="rId16"/>
    <p:sldId id="44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Simon" initials="SS" lastIdx="1" clrIdx="0">
    <p:extLst>
      <p:ext uri="{19B8F6BF-5375-455C-9EA6-DF929625EA0E}">
        <p15:presenceInfo xmlns:p15="http://schemas.microsoft.com/office/powerpoint/2012/main" userId="S-1-5-21-782847515-1698830803-1843927889-345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B"/>
    <a:srgbClr val="CC0000"/>
    <a:srgbClr val="FF5050"/>
    <a:srgbClr val="CC2625"/>
    <a:srgbClr val="9966FF"/>
    <a:srgbClr val="F5ABA9"/>
    <a:srgbClr val="2E75B6"/>
    <a:srgbClr val="EF7C79"/>
    <a:srgbClr val="FFE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8" autoAdjust="0"/>
    <p:restoredTop sz="95164" autoAdjust="0"/>
  </p:normalViewPr>
  <p:slideViewPr>
    <p:cSldViewPr snapToGrid="0" snapToObjects="1">
      <p:cViewPr varScale="1">
        <p:scale>
          <a:sx n="168" d="100"/>
          <a:sy n="168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50"/>
    </p:cViewPr>
  </p:sorterViewPr>
  <p:notesViewPr>
    <p:cSldViewPr snapToGrid="0" snapToObjects="1">
      <p:cViewPr varScale="1">
        <p:scale>
          <a:sx n="56" d="100"/>
          <a:sy n="56" d="100"/>
        </p:scale>
        <p:origin x="18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a Hudgins" userId="77c9692d-40d1-4989-8b2e-f7c17af55deb" providerId="ADAL" clId="{035CA6F5-0D2C-4E71-8A85-520E490832E6}"/>
    <pc:docChg chg="custSel modSld">
      <pc:chgData name="JoAnna Hudgins" userId="77c9692d-40d1-4989-8b2e-f7c17af55deb" providerId="ADAL" clId="{035CA6F5-0D2C-4E71-8A85-520E490832E6}" dt="2021-10-29T12:58:52.923" v="68" actId="20577"/>
      <pc:docMkLst>
        <pc:docMk/>
      </pc:docMkLst>
      <pc:sldChg chg="modSp mod">
        <pc:chgData name="JoAnna Hudgins" userId="77c9692d-40d1-4989-8b2e-f7c17af55deb" providerId="ADAL" clId="{035CA6F5-0D2C-4E71-8A85-520E490832E6}" dt="2021-10-29T12:55:22.348" v="5" actId="20577"/>
        <pc:sldMkLst>
          <pc:docMk/>
          <pc:sldMk cId="3227450966" sldId="263"/>
        </pc:sldMkLst>
        <pc:spChg chg="mod">
          <ac:chgData name="JoAnna Hudgins" userId="77c9692d-40d1-4989-8b2e-f7c17af55deb" providerId="ADAL" clId="{035CA6F5-0D2C-4E71-8A85-520E490832E6}" dt="2021-10-29T12:55:22.348" v="5" actId="20577"/>
          <ac:spMkLst>
            <pc:docMk/>
            <pc:sldMk cId="3227450966" sldId="263"/>
            <ac:spMk id="6" creationId="{00000000-0000-0000-0000-000000000000}"/>
          </ac:spMkLst>
        </pc:spChg>
      </pc:sldChg>
      <pc:sldChg chg="modSp mod">
        <pc:chgData name="JoAnna Hudgins" userId="77c9692d-40d1-4989-8b2e-f7c17af55deb" providerId="ADAL" clId="{035CA6F5-0D2C-4E71-8A85-520E490832E6}" dt="2021-10-29T12:58:52.923" v="68" actId="20577"/>
        <pc:sldMkLst>
          <pc:docMk/>
          <pc:sldMk cId="2770587386" sldId="273"/>
        </pc:sldMkLst>
        <pc:spChg chg="mod">
          <ac:chgData name="JoAnna Hudgins" userId="77c9692d-40d1-4989-8b2e-f7c17af55deb" providerId="ADAL" clId="{035CA6F5-0D2C-4E71-8A85-520E490832E6}" dt="2021-10-29T12:58:52.923" v="68" actId="20577"/>
          <ac:spMkLst>
            <pc:docMk/>
            <pc:sldMk cId="2770587386" sldId="273"/>
            <ac:spMk id="7" creationId="{00000000-0000-0000-0000-000000000000}"/>
          </ac:spMkLst>
        </pc:spChg>
      </pc:sldChg>
      <pc:sldChg chg="modSp mod">
        <pc:chgData name="JoAnna Hudgins" userId="77c9692d-40d1-4989-8b2e-f7c17af55deb" providerId="ADAL" clId="{035CA6F5-0D2C-4E71-8A85-520E490832E6}" dt="2021-10-29T12:55:42.042" v="13" actId="6549"/>
        <pc:sldMkLst>
          <pc:docMk/>
          <pc:sldMk cId="2008881213" sldId="274"/>
        </pc:sldMkLst>
        <pc:spChg chg="mod">
          <ac:chgData name="JoAnna Hudgins" userId="77c9692d-40d1-4989-8b2e-f7c17af55deb" providerId="ADAL" clId="{035CA6F5-0D2C-4E71-8A85-520E490832E6}" dt="2021-10-29T12:55:42.042" v="13" actId="6549"/>
          <ac:spMkLst>
            <pc:docMk/>
            <pc:sldMk cId="2008881213" sldId="274"/>
            <ac:spMk id="11" creationId="{00000000-0000-0000-0000-000000000000}"/>
          </ac:spMkLst>
        </pc:spChg>
      </pc:sldChg>
      <pc:sldChg chg="modSp mod">
        <pc:chgData name="JoAnna Hudgins" userId="77c9692d-40d1-4989-8b2e-f7c17af55deb" providerId="ADAL" clId="{035CA6F5-0D2C-4E71-8A85-520E490832E6}" dt="2021-10-29T12:56:16.707" v="16" actId="20577"/>
        <pc:sldMkLst>
          <pc:docMk/>
          <pc:sldMk cId="2877276326" sldId="455"/>
        </pc:sldMkLst>
        <pc:spChg chg="mod">
          <ac:chgData name="JoAnna Hudgins" userId="77c9692d-40d1-4989-8b2e-f7c17af55deb" providerId="ADAL" clId="{035CA6F5-0D2C-4E71-8A85-520E490832E6}" dt="2021-10-29T12:56:16.707" v="16" actId="20577"/>
          <ac:spMkLst>
            <pc:docMk/>
            <pc:sldMk cId="2877276326" sldId="455"/>
            <ac:spMk id="14" creationId="{00000000-0000-0000-0000-000000000000}"/>
          </ac:spMkLst>
        </pc:spChg>
      </pc:sldChg>
      <pc:sldChg chg="modSp mod">
        <pc:chgData name="JoAnna Hudgins" userId="77c9692d-40d1-4989-8b2e-f7c17af55deb" providerId="ADAL" clId="{035CA6F5-0D2C-4E71-8A85-520E490832E6}" dt="2021-10-29T12:56:41.244" v="22" actId="20577"/>
        <pc:sldMkLst>
          <pc:docMk/>
          <pc:sldMk cId="340236943" sldId="456"/>
        </pc:sldMkLst>
        <pc:spChg chg="mod">
          <ac:chgData name="JoAnna Hudgins" userId="77c9692d-40d1-4989-8b2e-f7c17af55deb" providerId="ADAL" clId="{035CA6F5-0D2C-4E71-8A85-520E490832E6}" dt="2021-10-29T12:56:41.244" v="22" actId="20577"/>
          <ac:spMkLst>
            <pc:docMk/>
            <pc:sldMk cId="340236943" sldId="456"/>
            <ac:spMk id="7" creationId="{00000000-0000-0000-0000-000000000000}"/>
          </ac:spMkLst>
        </pc:spChg>
      </pc:sldChg>
      <pc:sldChg chg="modSp mod">
        <pc:chgData name="JoAnna Hudgins" userId="77c9692d-40d1-4989-8b2e-f7c17af55deb" providerId="ADAL" clId="{035CA6F5-0D2C-4E71-8A85-520E490832E6}" dt="2021-10-29T12:57:18.908" v="23" actId="6549"/>
        <pc:sldMkLst>
          <pc:docMk/>
          <pc:sldMk cId="3742016406" sldId="458"/>
        </pc:sldMkLst>
        <pc:spChg chg="mod">
          <ac:chgData name="JoAnna Hudgins" userId="77c9692d-40d1-4989-8b2e-f7c17af55deb" providerId="ADAL" clId="{035CA6F5-0D2C-4E71-8A85-520E490832E6}" dt="2021-10-29T12:57:18.908" v="23" actId="6549"/>
          <ac:spMkLst>
            <pc:docMk/>
            <pc:sldMk cId="3742016406" sldId="45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6EAE-0557-4A64-BB05-3767291FFA9D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1180F-1E7D-4D5D-8916-EF2F615977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market examples replace the screen 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1180F-1E7D-4D5D-8916-EF2F615977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5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Local market examples replace the screen shots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1180F-1E7D-4D5D-8916-EF2F615977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Local market examples replace the screen shots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1180F-1E7D-4D5D-8916-EF2F615977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Local market examples replace the screen shots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1180F-1E7D-4D5D-8916-EF2F615977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2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Local market examples replace the screen shots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1180F-1E7D-4D5D-8916-EF2F615977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2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Local market examples replace the screen shots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1180F-1E7D-4D5D-8916-EF2F615977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0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Speaker Role:</a:t>
            </a:r>
            <a:r>
              <a:rPr lang="en-US" altLang="en-US" b="1" baseline="0" dirty="0"/>
              <a:t> </a:t>
            </a:r>
            <a:r>
              <a:rPr lang="en-US" altLang="en-US" b="0" baseline="0" dirty="0"/>
              <a:t>RSL</a:t>
            </a:r>
            <a:endParaRPr lang="en-US" altLang="en-US" b="1" dirty="0"/>
          </a:p>
          <a:p>
            <a:r>
              <a:rPr lang="en-US" dirty="0"/>
              <a:t>We want to</a:t>
            </a:r>
            <a:r>
              <a:rPr lang="en-US" baseline="0" dirty="0"/>
              <a:t> make sure we continuously emphasize the following reasons why ION is beneficial for our frontline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771D-3CD7-4C9F-980A-4DCC0F245E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771D-3CD7-4C9F-980A-4DCC0F245E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9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5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2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201613"/>
            <a:ext cx="9144000" cy="57658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8329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  <a:endParaRPr lang="fr-FR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138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C1C2936-932E-454D-899F-969A058D96D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1"/>
          <a:srcRect l="15253" r="12106"/>
          <a:stretch/>
        </p:blipFill>
        <p:spPr>
          <a:xfrm>
            <a:off x="253327" y="6096216"/>
            <a:ext cx="1002534" cy="624658"/>
          </a:xfrm>
          <a:prstGeom prst="rect">
            <a:avLst/>
          </a:prstGeom>
        </p:spPr>
      </p:pic>
      <p:sp>
        <p:nvSpPr>
          <p:cNvPr id="7" name="Disclaimer"/>
          <p:cNvSpPr/>
          <p:nvPr userDrawn="1"/>
        </p:nvSpPr>
        <p:spPr>
          <a:xfrm>
            <a:off x="1375090" y="6638292"/>
            <a:ext cx="7021030" cy="16516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/>
          <a:p>
            <a:pPr algn="ctr"/>
            <a:r>
              <a:rPr lang="en-US" sz="1200" b="0" i="0" baseline="0" noProof="1">
                <a:solidFill>
                  <a:srgbClr val="FFFFFF"/>
                </a:solidFill>
                <a:latin typeface="+mn-lt"/>
              </a:rPr>
              <a:t>Bimbo Bakeries USA Proprietary Information</a:t>
            </a:r>
            <a:endParaRPr lang="fr-FR" sz="1200" b="0" i="0" baseline="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5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5" r:id="rId4"/>
    <p:sldLayoutId id="2147483676" r:id="rId5"/>
    <p:sldLayoutId id="2147483674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28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6.png"/><Relationship Id="rId5" Type="http://schemas.openxmlformats.org/officeDocument/2006/relationships/tags" Target="../tags/tag19.xml"/><Relationship Id="rId10" Type="http://schemas.openxmlformats.org/officeDocument/2006/relationships/image" Target="../media/image25.png"/><Relationship Id="rId4" Type="http://schemas.openxmlformats.org/officeDocument/2006/relationships/tags" Target="../tags/tag18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799" y="2211572"/>
            <a:ext cx="7772400" cy="29026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100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Intelligent Ordering</a:t>
            </a:r>
          </a:p>
          <a:p>
            <a:pPr algn="ctr"/>
            <a:endParaRPr lang="en-US" sz="5100" dirty="0">
              <a:solidFill>
                <a:srgbClr val="2B509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5100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Network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6065520"/>
            <a:ext cx="1056640" cy="65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05" y="4992769"/>
            <a:ext cx="2209390" cy="7659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 l="15253" r="12106"/>
          <a:stretch/>
        </p:blipFill>
        <p:spPr>
          <a:xfrm>
            <a:off x="3367629" y="501492"/>
            <a:ext cx="2408741" cy="15008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1264F9-9E9F-40BD-9D71-CABEC4A7082C}"/>
              </a:ext>
            </a:extLst>
          </p:cNvPr>
          <p:cNvSpPr txBox="1"/>
          <p:nvPr/>
        </p:nvSpPr>
        <p:spPr>
          <a:xfrm>
            <a:off x="0" y="579474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**Please be aware that this will be recorded for training purposes**</a:t>
            </a:r>
          </a:p>
        </p:txBody>
      </p:sp>
    </p:spTree>
    <p:extLst>
      <p:ext uri="{BB962C8B-B14F-4D97-AF65-F5344CB8AC3E}">
        <p14:creationId xmlns:p14="http://schemas.microsoft.com/office/powerpoint/2010/main" val="322745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047730"/>
            <a:ext cx="7772400" cy="11934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6065520"/>
            <a:ext cx="1056640" cy="65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l="15253" r="12106"/>
          <a:stretch/>
        </p:blipFill>
        <p:spPr>
          <a:xfrm>
            <a:off x="203200" y="5981141"/>
            <a:ext cx="1204371" cy="750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75" y="343307"/>
            <a:ext cx="821634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Tips for Successful Frontline Ordering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200" y="816300"/>
            <a:ext cx="5997575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Focus on promos/display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Sort by Freshness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Submit / Arrow Forward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300" dirty="0"/>
              <a:t>Adjust things that are out of the norm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Consumer Demand 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Order</a:t>
            </a:r>
            <a:r>
              <a:rPr lang="en-US" sz="2300" dirty="0"/>
              <a:t> it the way your consumers purchase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Deliver</a:t>
            </a:r>
            <a:r>
              <a:rPr lang="en-US" sz="2300" dirty="0"/>
              <a:t> it the way your consumers purchase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284DA-85FD-42E5-AEE9-A00E99045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611" y="958952"/>
            <a:ext cx="2497682" cy="160367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A45E5-92D7-4A5B-8856-BC4C5950038A}"/>
              </a:ext>
            </a:extLst>
          </p:cNvPr>
          <p:cNvCxnSpPr>
            <a:cxnSpLocks/>
          </p:cNvCxnSpPr>
          <p:nvPr/>
        </p:nvCxnSpPr>
        <p:spPr>
          <a:xfrm flipV="1">
            <a:off x="2957677" y="1114425"/>
            <a:ext cx="3147848" cy="2890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A5762C7-5E88-4D25-AE03-75DBB7B83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502" y="3800387"/>
            <a:ext cx="3968673" cy="6024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23C50A-5EA7-4EF3-80DC-24E70961DB26}"/>
              </a:ext>
            </a:extLst>
          </p:cNvPr>
          <p:cNvSpPr/>
          <p:nvPr/>
        </p:nvSpPr>
        <p:spPr>
          <a:xfrm>
            <a:off x="1038922" y="4417381"/>
            <a:ext cx="7587187" cy="660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Walmart is using the scan data from that store for this item to determine when product is being purchased by day—notice the differences?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271642-F2E7-4712-86FC-7C005E424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6193" y="5106747"/>
            <a:ext cx="6838950" cy="1038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3607DD-8539-4CDE-B351-E18E77858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857" y="5105210"/>
            <a:ext cx="1403947" cy="715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E07097-DCEC-440D-A5DD-A204C104F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7175" y="3241213"/>
            <a:ext cx="1866900" cy="9715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37C8D7-242B-4856-BA62-8E99A076EF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0275" y="2724142"/>
            <a:ext cx="2441968" cy="34378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7362825" y="2971800"/>
            <a:ext cx="409575" cy="4762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174109" y="2955175"/>
            <a:ext cx="118473" cy="5047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047730"/>
            <a:ext cx="7772400" cy="11934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6065520"/>
            <a:ext cx="1056640" cy="65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l="15253" r="12106"/>
          <a:stretch/>
        </p:blipFill>
        <p:spPr>
          <a:xfrm>
            <a:off x="203200" y="5981141"/>
            <a:ext cx="1204371" cy="750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" y="332674"/>
            <a:ext cx="914400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ION in the Market Effectively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076" y="757079"/>
            <a:ext cx="873124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Before going into the market, use QLIK to identify both positive behaviors and opportunities to coach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In the market, open ION and look at the item’s performance in the account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Were excessive returns due to one week’s returns?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Overly aggressive on a promotion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Didn’t secure extra display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Is the frontline making out a plan and following it?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Is the frontline moving product from account to account?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Is the frontline delivering every day the item is available?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Is the frontline utilizing Safe Carry Over to leverage in-week adjustments?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Is the frontline out-of-stock on an item?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Is freshness high? Growth high?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Has the order been increased to determine a ceiling?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03664B85-6D1F-4F69-B667-FC04ECC9C509}"/>
              </a:ext>
            </a:extLst>
          </p:cNvPr>
          <p:cNvSpPr/>
          <p:nvPr/>
        </p:nvSpPr>
        <p:spPr>
          <a:xfrm>
            <a:off x="365833" y="757079"/>
            <a:ext cx="392223" cy="393954"/>
          </a:xfrm>
          <a:prstGeom prst="star5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5FD7921-5C7D-49C3-AA5C-A75AFF43F533}"/>
              </a:ext>
            </a:extLst>
          </p:cNvPr>
          <p:cNvSpPr/>
          <p:nvPr/>
        </p:nvSpPr>
        <p:spPr>
          <a:xfrm>
            <a:off x="365833" y="1453477"/>
            <a:ext cx="392223" cy="393954"/>
          </a:xfrm>
          <a:prstGeom prst="star5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BBF550-8B94-42B7-A7CC-54193FEED731}"/>
              </a:ext>
            </a:extLst>
          </p:cNvPr>
          <p:cNvSpPr/>
          <p:nvPr/>
        </p:nvSpPr>
        <p:spPr>
          <a:xfrm>
            <a:off x="363706" y="3074687"/>
            <a:ext cx="392223" cy="393954"/>
          </a:xfrm>
          <a:prstGeom prst="star5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44FEF61-1E35-42A7-B8A2-1773974DB577}"/>
              </a:ext>
            </a:extLst>
          </p:cNvPr>
          <p:cNvSpPr/>
          <p:nvPr/>
        </p:nvSpPr>
        <p:spPr>
          <a:xfrm>
            <a:off x="363705" y="3771427"/>
            <a:ext cx="392223" cy="393954"/>
          </a:xfrm>
          <a:prstGeom prst="star5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AC635C95-D7E9-4C71-8557-CEC8DAC1B458}"/>
              </a:ext>
            </a:extLst>
          </p:cNvPr>
          <p:cNvSpPr/>
          <p:nvPr/>
        </p:nvSpPr>
        <p:spPr>
          <a:xfrm>
            <a:off x="365833" y="4145619"/>
            <a:ext cx="392223" cy="393954"/>
          </a:xfrm>
          <a:prstGeom prst="star5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B417349D-C9F4-4FCA-A64B-9AEE8B7A0023}"/>
              </a:ext>
            </a:extLst>
          </p:cNvPr>
          <p:cNvSpPr/>
          <p:nvPr/>
        </p:nvSpPr>
        <p:spPr>
          <a:xfrm>
            <a:off x="363704" y="4885361"/>
            <a:ext cx="392223" cy="393954"/>
          </a:xfrm>
          <a:prstGeom prst="star5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talking points for frontline conversations: ION is going to be very beneficial</a:t>
            </a:r>
          </a:p>
        </p:txBody>
      </p:sp>
      <p:sp>
        <p:nvSpPr>
          <p:cNvPr id="3" name="btfpLayoutConfig" hidden="1"/>
          <p:cNvSpPr txBox="1"/>
          <p:nvPr/>
        </p:nvSpPr>
        <p:spPr>
          <a:xfrm>
            <a:off x="101649" y="11700"/>
            <a:ext cx="8190403" cy="107722"/>
          </a:xfrm>
          <a:prstGeom prst="rect">
            <a:avLst/>
          </a:prstGeom>
          <a:noFill/>
        </p:spPr>
        <p:txBody>
          <a:bodyPr vert="horz" wrap="square" lIns="42122" rIns="42122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overall_0_131769252873397940 columns_1_131769252873397940</a:t>
            </a:r>
            <a:endParaRPr lang="en-US" sz="100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6" name="BainBulletsConfiguration" hidden="1"/>
          <p:cNvSpPr txBox="1"/>
          <p:nvPr/>
        </p:nvSpPr>
        <p:spPr>
          <a:xfrm>
            <a:off x="101649" y="11700"/>
            <a:ext cx="8190403" cy="107722"/>
          </a:xfrm>
          <a:prstGeom prst="rect">
            <a:avLst/>
          </a:prstGeom>
          <a:noFill/>
        </p:spPr>
        <p:txBody>
          <a:bodyPr vert="horz" wrap="square" lIns="42122" rIns="42122" rtlCol="0">
            <a:spAutoFit/>
          </a:bodyPr>
          <a:lstStyle/>
          <a:p>
            <a:r>
              <a:rPr lang="en-US" sz="100">
                <a:solidFill>
                  <a:srgbClr val="FFFFFF"/>
                </a:solidFill>
              </a:rPr>
              <a:t>5_89 14_84 18_84 19_84 20_84 21_84</a:t>
            </a:r>
            <a:endParaRPr lang="en-US" sz="1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1480623" y="1204953"/>
            <a:ext cx="6985475" cy="4588587"/>
          </a:xfrm>
          <a:prstGeom prst="rect">
            <a:avLst/>
          </a:prstGeom>
          <a:noFill/>
        </p:spPr>
        <p:txBody>
          <a:bodyPr vert="horz" wrap="square" lIns="42122" rIns="42122" rtlCol="0" anchor="t">
            <a:noAutofit/>
          </a:bodyPr>
          <a:lstStyle/>
          <a:p>
            <a:pPr marL="168195" indent="-168195">
              <a:spcBef>
                <a:spcPts val="355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1843" dirty="0"/>
              <a:t>A tool and network to </a:t>
            </a:r>
            <a:r>
              <a:rPr lang="en-US" sz="1843" b="1" dirty="0"/>
              <a:t>grow your business</a:t>
            </a:r>
            <a:r>
              <a:rPr lang="en-US" sz="1843" dirty="0"/>
              <a:t>, not just your order</a:t>
            </a:r>
          </a:p>
          <a:p>
            <a:pPr marL="168195" indent="-168195">
              <a:spcBef>
                <a:spcPts val="355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1843" b="1" dirty="0"/>
              <a:t>Advanced dashboard </a:t>
            </a:r>
            <a:r>
              <a:rPr lang="en-US" sz="1843" dirty="0"/>
              <a:t>with freshness and growth metrics on an </a:t>
            </a:r>
            <a:r>
              <a:rPr lang="en-US" sz="1843" b="1" dirty="0"/>
              <a:t>intuitive and easy to use interface</a:t>
            </a:r>
          </a:p>
          <a:p>
            <a:pPr marL="168195" indent="-168195">
              <a:spcBef>
                <a:spcPts val="355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1843" b="1" dirty="0"/>
              <a:t>Fewer extra touches </a:t>
            </a:r>
            <a:r>
              <a:rPr lang="en-US" sz="1843" dirty="0"/>
              <a:t>on orders from Leadership</a:t>
            </a:r>
          </a:p>
          <a:p>
            <a:pPr marL="168195" indent="-168195">
              <a:spcBef>
                <a:spcPts val="355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1843" b="1" dirty="0"/>
              <a:t>Smarter machine </a:t>
            </a:r>
            <a:r>
              <a:rPr lang="en-US" sz="1843" dirty="0"/>
              <a:t>with fewer errors</a:t>
            </a:r>
          </a:p>
          <a:p>
            <a:pPr marL="168195" indent="-168195">
              <a:spcBef>
                <a:spcPts val="355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1843" b="1" dirty="0"/>
              <a:t>Reduce time </a:t>
            </a:r>
            <a:r>
              <a:rPr lang="en-US" sz="1843" dirty="0"/>
              <a:t>spent</a:t>
            </a:r>
            <a:r>
              <a:rPr lang="en-US" sz="1843" b="1" dirty="0"/>
              <a:t> </a:t>
            </a:r>
            <a:r>
              <a:rPr lang="en-US" sz="1843" dirty="0"/>
              <a:t>ordering and pulling stales by ~2 hours/week</a:t>
            </a:r>
          </a:p>
          <a:p>
            <a:pPr marL="168195" indent="-168195">
              <a:spcBef>
                <a:spcPts val="355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1843" dirty="0"/>
              <a:t>Designed </a:t>
            </a:r>
            <a:r>
              <a:rPr lang="en-US" sz="1843" b="1" dirty="0"/>
              <a:t>for you</a:t>
            </a:r>
            <a:r>
              <a:rPr lang="en-US" sz="1843" dirty="0"/>
              <a:t>, </a:t>
            </a:r>
            <a:r>
              <a:rPr lang="en-US" sz="1843" b="1" dirty="0"/>
              <a:t>by you</a:t>
            </a:r>
            <a:r>
              <a:rPr lang="en-US" sz="1843" dirty="0"/>
              <a:t>!</a:t>
            </a:r>
          </a:p>
        </p:txBody>
      </p:sp>
      <p:grpSp>
        <p:nvGrpSpPr>
          <p:cNvPr id="14" name="Group 13"/>
          <p:cNvGrpSpPr/>
          <p:nvPr>
            <p:custDataLst>
              <p:tags r:id="rId2"/>
            </p:custDataLst>
          </p:nvPr>
        </p:nvGrpSpPr>
        <p:grpSpPr>
          <a:xfrm>
            <a:off x="704952" y="1212190"/>
            <a:ext cx="727313" cy="727313"/>
            <a:chOff x="598454" y="1139943"/>
            <a:chExt cx="1610039" cy="1590473"/>
          </a:xfrm>
        </p:grpSpPr>
        <p:sp>
          <p:nvSpPr>
            <p:cNvPr id="12" name="Oval 11"/>
            <p:cNvSpPr/>
            <p:nvPr/>
          </p:nvSpPr>
          <p:spPr>
            <a:xfrm>
              <a:off x="598454" y="1139943"/>
              <a:ext cx="1610039" cy="1590473"/>
            </a:xfrm>
            <a:prstGeom prst="ellipse">
              <a:avLst/>
            </a:prstGeom>
            <a:solidFill>
              <a:srgbClr val="2F5597"/>
            </a:solidFill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167" tIns="33167" rIns="33167" bIns="33167" rtlCol="0" anchor="ctr"/>
            <a:lstStyle/>
            <a:p>
              <a:pPr algn="ctr"/>
              <a:endParaRPr lang="en-US" sz="1843" b="1" dirty="0">
                <a:solidFill>
                  <a:srgbClr val="000000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93" y="1297505"/>
              <a:ext cx="1275347" cy="127534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>
            <p:custDataLst>
              <p:tags r:id="rId3"/>
            </p:custDataLst>
          </p:nvPr>
        </p:nvGrpSpPr>
        <p:grpSpPr>
          <a:xfrm>
            <a:off x="689374" y="3661970"/>
            <a:ext cx="727313" cy="727313"/>
            <a:chOff x="-2083335" y="7214096"/>
            <a:chExt cx="1794578" cy="1701306"/>
          </a:xfrm>
        </p:grpSpPr>
        <p:sp>
          <p:nvSpPr>
            <p:cNvPr id="17" name="Oval 16"/>
            <p:cNvSpPr/>
            <p:nvPr/>
          </p:nvSpPr>
          <p:spPr>
            <a:xfrm>
              <a:off x="-2083335" y="7214096"/>
              <a:ext cx="1794578" cy="1701306"/>
            </a:xfrm>
            <a:prstGeom prst="ellipse">
              <a:avLst/>
            </a:prstGeom>
            <a:solidFill>
              <a:srgbClr val="2F5597"/>
            </a:solidFill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167" tIns="33167" rIns="33167" bIns="33167" rtlCol="0" anchor="ctr"/>
            <a:lstStyle/>
            <a:p>
              <a:pPr algn="ctr"/>
              <a:endParaRPr lang="en-US" sz="1843" b="1" dirty="0">
                <a:solidFill>
                  <a:srgbClr val="000000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53565" y="7554393"/>
              <a:ext cx="1070811" cy="1070811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>
            <p:custDataLst>
              <p:tags r:id="rId4"/>
            </p:custDataLst>
          </p:nvPr>
        </p:nvGrpSpPr>
        <p:grpSpPr>
          <a:xfrm>
            <a:off x="704952" y="2028783"/>
            <a:ext cx="727313" cy="727313"/>
            <a:chOff x="-2035210" y="2439252"/>
            <a:chExt cx="1610039" cy="1590473"/>
          </a:xfrm>
        </p:grpSpPr>
        <p:sp>
          <p:nvSpPr>
            <p:cNvPr id="15" name="Oval 14"/>
            <p:cNvSpPr/>
            <p:nvPr/>
          </p:nvSpPr>
          <p:spPr>
            <a:xfrm>
              <a:off x="-2035210" y="2439252"/>
              <a:ext cx="1610039" cy="1590473"/>
            </a:xfrm>
            <a:prstGeom prst="ellipse">
              <a:avLst/>
            </a:prstGeom>
            <a:solidFill>
              <a:srgbClr val="2F5597"/>
            </a:solidFill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167" tIns="33167" rIns="33167" bIns="33167" rtlCol="0" anchor="ctr"/>
            <a:lstStyle/>
            <a:p>
              <a:pPr algn="ctr"/>
              <a:endParaRPr lang="en-US" sz="1843" b="1" dirty="0">
                <a:solidFill>
                  <a:srgbClr val="000000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50972" y="2700962"/>
              <a:ext cx="1067051" cy="106705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>
            <p:custDataLst>
              <p:tags r:id="rId5"/>
            </p:custDataLst>
          </p:nvPr>
        </p:nvGrpSpPr>
        <p:grpSpPr>
          <a:xfrm>
            <a:off x="694217" y="2845376"/>
            <a:ext cx="727313" cy="727313"/>
            <a:chOff x="-2023178" y="5073583"/>
            <a:chExt cx="1610039" cy="1590473"/>
          </a:xfrm>
        </p:grpSpPr>
        <p:sp>
          <p:nvSpPr>
            <p:cNvPr id="16" name="Oval 15"/>
            <p:cNvSpPr/>
            <p:nvPr/>
          </p:nvSpPr>
          <p:spPr>
            <a:xfrm>
              <a:off x="-2023178" y="5073583"/>
              <a:ext cx="1610039" cy="1590473"/>
            </a:xfrm>
            <a:prstGeom prst="ellipse">
              <a:avLst/>
            </a:prstGeom>
            <a:solidFill>
              <a:srgbClr val="2F5597"/>
            </a:solidFill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167" tIns="33167" rIns="33167" bIns="33167" rtlCol="0" anchor="ctr"/>
            <a:lstStyle/>
            <a:p>
              <a:pPr algn="ctr"/>
              <a:endParaRPr lang="en-US" sz="1843" b="1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61050" y="5336156"/>
              <a:ext cx="1087282" cy="108728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>
            <p:custDataLst>
              <p:tags r:id="rId6"/>
            </p:custDataLst>
          </p:nvPr>
        </p:nvGrpSpPr>
        <p:grpSpPr>
          <a:xfrm>
            <a:off x="672875" y="5379008"/>
            <a:ext cx="727313" cy="727313"/>
            <a:chOff x="-2023178" y="177417"/>
            <a:chExt cx="1610039" cy="1590473"/>
          </a:xfrm>
        </p:grpSpPr>
        <p:sp>
          <p:nvSpPr>
            <p:cNvPr id="13" name="Oval 12"/>
            <p:cNvSpPr/>
            <p:nvPr/>
          </p:nvSpPr>
          <p:spPr>
            <a:xfrm>
              <a:off x="-2023178" y="177417"/>
              <a:ext cx="1610039" cy="1590473"/>
            </a:xfrm>
            <a:prstGeom prst="ellipse">
              <a:avLst/>
            </a:prstGeom>
            <a:solidFill>
              <a:srgbClr val="2F5597"/>
            </a:solidFill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167" tIns="33167" rIns="33167" bIns="33167" rtlCol="0" anchor="ctr"/>
            <a:lstStyle/>
            <a:p>
              <a:pPr algn="ctr"/>
              <a:endParaRPr lang="en-US" sz="1843" b="1" dirty="0">
                <a:solidFill>
                  <a:srgbClr val="000000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99853" y="415330"/>
              <a:ext cx="1163388" cy="116338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487119" y="1231298"/>
            <a:ext cx="161346" cy="47921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167" tIns="33167" rIns="33167" bIns="331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8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2875" y="4531216"/>
            <a:ext cx="727313" cy="727313"/>
          </a:xfrm>
          <a:prstGeom prst="ellipse">
            <a:avLst/>
          </a:prstGeom>
          <a:solidFill>
            <a:srgbClr val="2F5597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67" tIns="33167" rIns="33167" bIns="33167" rtlCol="0" anchor="ctr"/>
          <a:lstStyle/>
          <a:p>
            <a:pPr algn="ctr"/>
            <a:endParaRPr lang="en-US" sz="1843" b="1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d30y9cdsu7xlg0.cloudfront.net/png/534804-200.png"/>
          <p:cNvPicPr>
            <a:picLocks noChangeAspect="1" noChangeArrowheads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16" y="4636581"/>
            <a:ext cx="499030" cy="4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9367322" y="0"/>
            <a:ext cx="1323836" cy="1120447"/>
          </a:xfrm>
          <a:prstGeom prst="rect">
            <a:avLst/>
          </a:prstGeom>
          <a:solidFill>
            <a:srgbClr val="33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167" tIns="33167" rIns="33167" bIns="331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90" dirty="0">
                <a:solidFill>
                  <a:srgbClr val="FFFFFF"/>
                </a:solidFill>
              </a:rPr>
              <a:t>RSL</a:t>
            </a:r>
          </a:p>
        </p:txBody>
      </p:sp>
    </p:spTree>
    <p:extLst>
      <p:ext uri="{BB962C8B-B14F-4D97-AF65-F5344CB8AC3E}">
        <p14:creationId xmlns:p14="http://schemas.microsoft.com/office/powerpoint/2010/main" val="7017038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01649" y="11700"/>
            <a:ext cx="8190403" cy="107722"/>
          </a:xfrm>
          <a:prstGeom prst="rect">
            <a:avLst/>
          </a:prstGeom>
          <a:noFill/>
        </p:spPr>
        <p:txBody>
          <a:bodyPr vert="horz" wrap="square" lIns="42122" rIns="42122" rtlCol="0">
            <a:spAutoFit/>
          </a:bodyPr>
          <a:lstStyle/>
          <a:p>
            <a:r>
              <a:rPr lang="en-US" sz="100">
                <a:solidFill>
                  <a:srgbClr val="FFFFFF"/>
                </a:solidFill>
              </a:rPr>
              <a:t>17_84</a:t>
            </a:r>
            <a:endParaRPr lang="en-US" sz="100" dirty="0">
              <a:solidFill>
                <a:srgbClr val="FFFFFF"/>
              </a:solidFill>
            </a:endParaRPr>
          </a:p>
        </p:txBody>
      </p:sp>
      <p:sp>
        <p:nvSpPr>
          <p:cNvPr id="3" name="btfpLayoutConfig" hidden="1"/>
          <p:cNvSpPr txBox="1"/>
          <p:nvPr/>
        </p:nvSpPr>
        <p:spPr>
          <a:xfrm>
            <a:off x="101649" y="11700"/>
            <a:ext cx="8190403" cy="107722"/>
          </a:xfrm>
          <a:prstGeom prst="rect">
            <a:avLst/>
          </a:prstGeom>
          <a:noFill/>
        </p:spPr>
        <p:txBody>
          <a:bodyPr vert="horz" wrap="square" lIns="42122" rIns="42122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overall_0_131769380195392323 columns_1_131769380195392323</a:t>
            </a:r>
            <a:endParaRPr lang="en-US" sz="100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gray">
          <a:xfrm>
            <a:off x="8324772" y="220470"/>
            <a:ext cx="647175" cy="63442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3167" tIns="33167" rIns="33167" bIns="33167" anchor="ctr"/>
          <a:lstStyle/>
          <a:p>
            <a:pPr algn="ctr" eaLnBrk="0" hangingPunct="0"/>
            <a:endParaRPr lang="en-US" altLang="en-US" sz="1106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rot="4920000">
            <a:off x="8331252" y="202251"/>
            <a:ext cx="322735" cy="350342"/>
          </a:xfrm>
          <a:custGeom>
            <a:avLst/>
            <a:gdLst>
              <a:gd name="T0" fmla="*/ 0 w 2470389"/>
              <a:gd name="T1" fmla="*/ 489673 h 2630094"/>
              <a:gd name="T2" fmla="*/ 777969 w 2470389"/>
              <a:gd name="T3" fmla="*/ 0 h 2630094"/>
              <a:gd name="T4" fmla="*/ 1555937 w 2470389"/>
              <a:gd name="T5" fmla="*/ 489673 h 2630094"/>
              <a:gd name="T6" fmla="*/ 1293594 w 2470389"/>
              <a:gd name="T7" fmla="*/ 489673 h 2630094"/>
              <a:gd name="T8" fmla="*/ 1342078 w 2470389"/>
              <a:gd name="T9" fmla="*/ 696108 h 2630094"/>
              <a:gd name="T10" fmla="*/ 2420060 w 2470389"/>
              <a:gd name="T11" fmla="*/ 1603182 h 2630094"/>
              <a:gd name="T12" fmla="*/ 2470389 w 2470389"/>
              <a:gd name="T13" fmla="*/ 1607660 h 2630094"/>
              <a:gd name="T14" fmla="*/ 2138448 w 2470389"/>
              <a:gd name="T15" fmla="*/ 2135033 h 2630094"/>
              <a:gd name="T16" fmla="*/ 2450051 w 2470389"/>
              <a:gd name="T17" fmla="*/ 2630094 h 2630094"/>
              <a:gd name="T18" fmla="*/ 2278316 w 2470389"/>
              <a:gd name="T19" fmla="*/ 2614811 h 2630094"/>
              <a:gd name="T20" fmla="*/ 283311 w 2470389"/>
              <a:gd name="T21" fmla="*/ 642588 h 2630094"/>
              <a:gd name="T22" fmla="*/ 267000 w 2470389"/>
              <a:gd name="T23" fmla="*/ 489673 h 2630094"/>
              <a:gd name="T24" fmla="*/ 0 w 2470389"/>
              <a:gd name="T25" fmla="*/ 489673 h 263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0389" h="2630094">
                <a:moveTo>
                  <a:pt x="0" y="489673"/>
                </a:moveTo>
                <a:lnTo>
                  <a:pt x="777969" y="0"/>
                </a:lnTo>
                <a:lnTo>
                  <a:pt x="1555937" y="489673"/>
                </a:lnTo>
                <a:lnTo>
                  <a:pt x="1293594" y="489673"/>
                </a:lnTo>
                <a:lnTo>
                  <a:pt x="1342078" y="696108"/>
                </a:lnTo>
                <a:cubicBezTo>
                  <a:pt x="1492861" y="1164666"/>
                  <a:pt x="1899912" y="1530301"/>
                  <a:pt x="2420060" y="1603182"/>
                </a:cubicBezTo>
                <a:lnTo>
                  <a:pt x="2470389" y="1607660"/>
                </a:lnTo>
                <a:lnTo>
                  <a:pt x="2138448" y="2135033"/>
                </a:lnTo>
                <a:lnTo>
                  <a:pt x="2450051" y="2630094"/>
                </a:lnTo>
                <a:lnTo>
                  <a:pt x="2278316" y="2614811"/>
                </a:lnTo>
                <a:cubicBezTo>
                  <a:pt x="1225547" y="2467302"/>
                  <a:pt x="434383" y="1642618"/>
                  <a:pt x="283311" y="642588"/>
                </a:cubicBezTo>
                <a:lnTo>
                  <a:pt x="267000" y="489673"/>
                </a:lnTo>
                <a:lnTo>
                  <a:pt x="0" y="489673"/>
                </a:lnTo>
                <a:close/>
              </a:path>
            </a:pathLst>
          </a:custGeom>
          <a:solidFill>
            <a:srgbClr val="B2B2B2"/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106" dirty="0">
              <a:solidFill>
                <a:srgbClr val="000000"/>
              </a:solidFill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10320000">
            <a:off x="8655387" y="210503"/>
            <a:ext cx="328938" cy="343441"/>
          </a:xfrm>
          <a:custGeom>
            <a:avLst/>
            <a:gdLst>
              <a:gd name="T0" fmla="*/ 0 w 2470389"/>
              <a:gd name="T1" fmla="*/ 489673 h 2630094"/>
              <a:gd name="T2" fmla="*/ 777969 w 2470389"/>
              <a:gd name="T3" fmla="*/ 0 h 2630094"/>
              <a:gd name="T4" fmla="*/ 1555937 w 2470389"/>
              <a:gd name="T5" fmla="*/ 489673 h 2630094"/>
              <a:gd name="T6" fmla="*/ 1293594 w 2470389"/>
              <a:gd name="T7" fmla="*/ 489673 h 2630094"/>
              <a:gd name="T8" fmla="*/ 1342078 w 2470389"/>
              <a:gd name="T9" fmla="*/ 696108 h 2630094"/>
              <a:gd name="T10" fmla="*/ 2420060 w 2470389"/>
              <a:gd name="T11" fmla="*/ 1603182 h 2630094"/>
              <a:gd name="T12" fmla="*/ 2470389 w 2470389"/>
              <a:gd name="T13" fmla="*/ 1607660 h 2630094"/>
              <a:gd name="T14" fmla="*/ 2138448 w 2470389"/>
              <a:gd name="T15" fmla="*/ 2135033 h 2630094"/>
              <a:gd name="T16" fmla="*/ 2450051 w 2470389"/>
              <a:gd name="T17" fmla="*/ 2630094 h 2630094"/>
              <a:gd name="T18" fmla="*/ 2278316 w 2470389"/>
              <a:gd name="T19" fmla="*/ 2614811 h 2630094"/>
              <a:gd name="T20" fmla="*/ 283311 w 2470389"/>
              <a:gd name="T21" fmla="*/ 642588 h 2630094"/>
              <a:gd name="T22" fmla="*/ 267000 w 2470389"/>
              <a:gd name="T23" fmla="*/ 489673 h 2630094"/>
              <a:gd name="T24" fmla="*/ 0 w 2470389"/>
              <a:gd name="T25" fmla="*/ 489673 h 263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0389" h="2630094">
                <a:moveTo>
                  <a:pt x="0" y="489673"/>
                </a:moveTo>
                <a:lnTo>
                  <a:pt x="777969" y="0"/>
                </a:lnTo>
                <a:lnTo>
                  <a:pt x="1555937" y="489673"/>
                </a:lnTo>
                <a:lnTo>
                  <a:pt x="1293594" y="489673"/>
                </a:lnTo>
                <a:lnTo>
                  <a:pt x="1342078" y="696108"/>
                </a:lnTo>
                <a:cubicBezTo>
                  <a:pt x="1492861" y="1164666"/>
                  <a:pt x="1899912" y="1530301"/>
                  <a:pt x="2420060" y="1603182"/>
                </a:cubicBezTo>
                <a:lnTo>
                  <a:pt x="2470389" y="1607660"/>
                </a:lnTo>
                <a:lnTo>
                  <a:pt x="2138448" y="2135033"/>
                </a:lnTo>
                <a:lnTo>
                  <a:pt x="2450051" y="2630094"/>
                </a:lnTo>
                <a:lnTo>
                  <a:pt x="2278316" y="2614811"/>
                </a:lnTo>
                <a:cubicBezTo>
                  <a:pt x="1225547" y="2467302"/>
                  <a:pt x="434383" y="1642618"/>
                  <a:pt x="283311" y="642588"/>
                </a:cubicBezTo>
                <a:lnTo>
                  <a:pt x="267000" y="489673"/>
                </a:lnTo>
                <a:lnTo>
                  <a:pt x="0" y="489673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  <a:effectLst/>
        </p:spPr>
        <p:txBody>
          <a:bodyPr/>
          <a:lstStyle/>
          <a:p>
            <a:endParaRPr lang="en-US" sz="1106">
              <a:solidFill>
                <a:srgbClr val="000000"/>
              </a:solidFill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 rot="15720000">
            <a:off x="8647374" y="524295"/>
            <a:ext cx="322460" cy="350342"/>
          </a:xfrm>
          <a:custGeom>
            <a:avLst/>
            <a:gdLst>
              <a:gd name="T0" fmla="*/ 0 w 2470389"/>
              <a:gd name="T1" fmla="*/ 489673 h 2630094"/>
              <a:gd name="T2" fmla="*/ 777969 w 2470389"/>
              <a:gd name="T3" fmla="*/ 0 h 2630094"/>
              <a:gd name="T4" fmla="*/ 1555937 w 2470389"/>
              <a:gd name="T5" fmla="*/ 489673 h 2630094"/>
              <a:gd name="T6" fmla="*/ 1293594 w 2470389"/>
              <a:gd name="T7" fmla="*/ 489673 h 2630094"/>
              <a:gd name="T8" fmla="*/ 1342078 w 2470389"/>
              <a:gd name="T9" fmla="*/ 696108 h 2630094"/>
              <a:gd name="T10" fmla="*/ 2420060 w 2470389"/>
              <a:gd name="T11" fmla="*/ 1603182 h 2630094"/>
              <a:gd name="T12" fmla="*/ 2470389 w 2470389"/>
              <a:gd name="T13" fmla="*/ 1607660 h 2630094"/>
              <a:gd name="T14" fmla="*/ 2138448 w 2470389"/>
              <a:gd name="T15" fmla="*/ 2135033 h 2630094"/>
              <a:gd name="T16" fmla="*/ 2450051 w 2470389"/>
              <a:gd name="T17" fmla="*/ 2630094 h 2630094"/>
              <a:gd name="T18" fmla="*/ 2278316 w 2470389"/>
              <a:gd name="T19" fmla="*/ 2614811 h 2630094"/>
              <a:gd name="T20" fmla="*/ 283311 w 2470389"/>
              <a:gd name="T21" fmla="*/ 642588 h 2630094"/>
              <a:gd name="T22" fmla="*/ 267000 w 2470389"/>
              <a:gd name="T23" fmla="*/ 489673 h 2630094"/>
              <a:gd name="T24" fmla="*/ 0 w 2470389"/>
              <a:gd name="T25" fmla="*/ 489673 h 263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0389" h="2630094">
                <a:moveTo>
                  <a:pt x="0" y="489673"/>
                </a:moveTo>
                <a:lnTo>
                  <a:pt x="777969" y="0"/>
                </a:lnTo>
                <a:lnTo>
                  <a:pt x="1555937" y="489673"/>
                </a:lnTo>
                <a:lnTo>
                  <a:pt x="1293594" y="489673"/>
                </a:lnTo>
                <a:lnTo>
                  <a:pt x="1342078" y="696108"/>
                </a:lnTo>
                <a:cubicBezTo>
                  <a:pt x="1492861" y="1164666"/>
                  <a:pt x="1899912" y="1530301"/>
                  <a:pt x="2420060" y="1603182"/>
                </a:cubicBezTo>
                <a:lnTo>
                  <a:pt x="2470389" y="1607660"/>
                </a:lnTo>
                <a:lnTo>
                  <a:pt x="2138448" y="2135033"/>
                </a:lnTo>
                <a:lnTo>
                  <a:pt x="2450051" y="2630094"/>
                </a:lnTo>
                <a:lnTo>
                  <a:pt x="2278316" y="2614811"/>
                </a:lnTo>
                <a:cubicBezTo>
                  <a:pt x="1225547" y="2467302"/>
                  <a:pt x="434383" y="1642618"/>
                  <a:pt x="283311" y="642588"/>
                </a:cubicBezTo>
                <a:lnTo>
                  <a:pt x="267000" y="489673"/>
                </a:lnTo>
                <a:lnTo>
                  <a:pt x="0" y="489673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  <a:effectLst/>
        </p:spPr>
        <p:txBody>
          <a:bodyPr/>
          <a:lstStyle/>
          <a:p>
            <a:endParaRPr lang="en-US" sz="1106">
              <a:solidFill>
                <a:srgbClr val="000000"/>
              </a:solidFill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 rot="21180000">
            <a:off x="8319984" y="520567"/>
            <a:ext cx="328938" cy="343441"/>
          </a:xfrm>
          <a:custGeom>
            <a:avLst/>
            <a:gdLst>
              <a:gd name="T0" fmla="*/ 0 w 2470389"/>
              <a:gd name="T1" fmla="*/ 489673 h 2630094"/>
              <a:gd name="T2" fmla="*/ 777969 w 2470389"/>
              <a:gd name="T3" fmla="*/ 0 h 2630094"/>
              <a:gd name="T4" fmla="*/ 1555937 w 2470389"/>
              <a:gd name="T5" fmla="*/ 489673 h 2630094"/>
              <a:gd name="T6" fmla="*/ 1293594 w 2470389"/>
              <a:gd name="T7" fmla="*/ 489673 h 2630094"/>
              <a:gd name="T8" fmla="*/ 1342078 w 2470389"/>
              <a:gd name="T9" fmla="*/ 696108 h 2630094"/>
              <a:gd name="T10" fmla="*/ 2420060 w 2470389"/>
              <a:gd name="T11" fmla="*/ 1603182 h 2630094"/>
              <a:gd name="T12" fmla="*/ 2470389 w 2470389"/>
              <a:gd name="T13" fmla="*/ 1607660 h 2630094"/>
              <a:gd name="T14" fmla="*/ 2138448 w 2470389"/>
              <a:gd name="T15" fmla="*/ 2135033 h 2630094"/>
              <a:gd name="T16" fmla="*/ 2450051 w 2470389"/>
              <a:gd name="T17" fmla="*/ 2630094 h 2630094"/>
              <a:gd name="T18" fmla="*/ 2278316 w 2470389"/>
              <a:gd name="T19" fmla="*/ 2614811 h 2630094"/>
              <a:gd name="T20" fmla="*/ 283311 w 2470389"/>
              <a:gd name="T21" fmla="*/ 642588 h 2630094"/>
              <a:gd name="T22" fmla="*/ 267000 w 2470389"/>
              <a:gd name="T23" fmla="*/ 489673 h 2630094"/>
              <a:gd name="T24" fmla="*/ 0 w 2470389"/>
              <a:gd name="T25" fmla="*/ 489673 h 263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0389" h="2630094">
                <a:moveTo>
                  <a:pt x="0" y="489673"/>
                </a:moveTo>
                <a:lnTo>
                  <a:pt x="777969" y="0"/>
                </a:lnTo>
                <a:lnTo>
                  <a:pt x="1555937" y="489673"/>
                </a:lnTo>
                <a:lnTo>
                  <a:pt x="1293594" y="489673"/>
                </a:lnTo>
                <a:lnTo>
                  <a:pt x="1342078" y="696108"/>
                </a:lnTo>
                <a:cubicBezTo>
                  <a:pt x="1492861" y="1164666"/>
                  <a:pt x="1899912" y="1530301"/>
                  <a:pt x="2420060" y="1603182"/>
                </a:cubicBezTo>
                <a:lnTo>
                  <a:pt x="2470389" y="1607660"/>
                </a:lnTo>
                <a:lnTo>
                  <a:pt x="2138448" y="2135033"/>
                </a:lnTo>
                <a:lnTo>
                  <a:pt x="2450051" y="2630094"/>
                </a:lnTo>
                <a:lnTo>
                  <a:pt x="2278316" y="2614811"/>
                </a:lnTo>
                <a:cubicBezTo>
                  <a:pt x="1225547" y="2467302"/>
                  <a:pt x="434383" y="1642618"/>
                  <a:pt x="283311" y="642588"/>
                </a:cubicBezTo>
                <a:lnTo>
                  <a:pt x="267000" y="489673"/>
                </a:lnTo>
                <a:lnTo>
                  <a:pt x="0" y="489673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ffectLst/>
        </p:spPr>
        <p:txBody>
          <a:bodyPr/>
          <a:lstStyle/>
          <a:p>
            <a:endParaRPr lang="en-US" sz="1106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858019">
            <a:off x="8422650" y="530346"/>
            <a:ext cx="271884" cy="190216"/>
          </a:xfrm>
          <a:prstGeom prst="rect">
            <a:avLst/>
          </a:prstGeom>
          <a:noFill/>
        </p:spPr>
        <p:txBody>
          <a:bodyPr spcFirstLastPara="1" wrap="none" lIns="42122" rIns="42122" numCol="1" rtlCol="0" anchor="ctr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69" b="1" dirty="0">
                <a:solidFill>
                  <a:schemeClr val="bg1"/>
                </a:solidFill>
              </a:rPr>
              <a:t>ROLES &amp;</a:t>
            </a:r>
            <a:br>
              <a:rPr lang="en-US" sz="369" b="1" dirty="0">
                <a:solidFill>
                  <a:schemeClr val="bg1"/>
                </a:solidFill>
              </a:rPr>
            </a:br>
            <a:r>
              <a:rPr lang="en-US" sz="369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 rot="18912650">
            <a:off x="8608127" y="533231"/>
            <a:ext cx="277346" cy="186469"/>
          </a:xfrm>
          <a:prstGeom prst="rect">
            <a:avLst/>
          </a:prstGeom>
          <a:noFill/>
        </p:spPr>
        <p:txBody>
          <a:bodyPr spcFirstLastPara="1" wrap="none" lIns="42122" rIns="42122" numCol="1" rtlCol="0" anchor="ctr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69" b="1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sz="369" b="1" dirty="0">
                <a:solidFill>
                  <a:schemeClr val="bg1"/>
                </a:solidFill>
              </a:rPr>
              <a:t> INTERFACE</a:t>
            </a:r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8555472" y="451229"/>
            <a:ext cx="188307" cy="177605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</p:spPr>
        <p:txBody>
          <a:bodyPr lIns="33167" tIns="673953" rIns="33167" bIns="168488" anchor="b"/>
          <a:lstStyle/>
          <a:p>
            <a:pPr algn="ctr" eaLnBrk="0" hangingPunct="0"/>
            <a:endParaRPr lang="en-US" altLang="en-US" sz="1106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7" name="Group 42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 rot="10800000" flipV="1">
            <a:off x="8615409" y="493919"/>
            <a:ext cx="68154" cy="70123"/>
            <a:chOff x="2066925" y="6157723"/>
            <a:chExt cx="503238" cy="527049"/>
          </a:xfrm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2193927" y="6157723"/>
              <a:ext cx="376236" cy="527049"/>
            </a:xfrm>
            <a:custGeom>
              <a:avLst/>
              <a:gdLst>
                <a:gd name="T0" fmla="*/ 852 w 1281"/>
                <a:gd name="T1" fmla="*/ 1791 h 1791"/>
                <a:gd name="T2" fmla="*/ 672 w 1281"/>
                <a:gd name="T3" fmla="*/ 1791 h 1791"/>
                <a:gd name="T4" fmla="*/ 661 w 1281"/>
                <a:gd name="T5" fmla="*/ 1789 h 1791"/>
                <a:gd name="T6" fmla="*/ 509 w 1281"/>
                <a:gd name="T7" fmla="*/ 1782 h 1791"/>
                <a:gd name="T8" fmla="*/ 373 w 1281"/>
                <a:gd name="T9" fmla="*/ 1770 h 1791"/>
                <a:gd name="T10" fmla="*/ 16 w 1281"/>
                <a:gd name="T11" fmla="*/ 1705 h 1791"/>
                <a:gd name="T12" fmla="*/ 0 w 1281"/>
                <a:gd name="T13" fmla="*/ 1686 h 1791"/>
                <a:gd name="T14" fmla="*/ 1 w 1281"/>
                <a:gd name="T15" fmla="*/ 984 h 1791"/>
                <a:gd name="T16" fmla="*/ 1 w 1281"/>
                <a:gd name="T17" fmla="*/ 967 h 1791"/>
                <a:gd name="T18" fmla="*/ 22 w 1281"/>
                <a:gd name="T19" fmla="*/ 967 h 1791"/>
                <a:gd name="T20" fmla="*/ 101 w 1281"/>
                <a:gd name="T21" fmla="*/ 938 h 1791"/>
                <a:gd name="T22" fmla="*/ 135 w 1281"/>
                <a:gd name="T23" fmla="*/ 903 h 1791"/>
                <a:gd name="T24" fmla="*/ 270 w 1281"/>
                <a:gd name="T25" fmla="*/ 668 h 1791"/>
                <a:gd name="T26" fmla="*/ 302 w 1281"/>
                <a:gd name="T27" fmla="*/ 592 h 1791"/>
                <a:gd name="T28" fmla="*/ 398 w 1281"/>
                <a:gd name="T29" fmla="*/ 465 h 1791"/>
                <a:gd name="T30" fmla="*/ 473 w 1281"/>
                <a:gd name="T31" fmla="*/ 393 h 1791"/>
                <a:gd name="T32" fmla="*/ 537 w 1281"/>
                <a:gd name="T33" fmla="*/ 236 h 1791"/>
                <a:gd name="T34" fmla="*/ 564 w 1281"/>
                <a:gd name="T35" fmla="*/ 30 h 1791"/>
                <a:gd name="T36" fmla="*/ 584 w 1281"/>
                <a:gd name="T37" fmla="*/ 4 h 1791"/>
                <a:gd name="T38" fmla="*/ 608 w 1281"/>
                <a:gd name="T39" fmla="*/ 0 h 1791"/>
                <a:gd name="T40" fmla="*/ 782 w 1281"/>
                <a:gd name="T41" fmla="*/ 117 h 1791"/>
                <a:gd name="T42" fmla="*/ 775 w 1281"/>
                <a:gd name="T43" fmla="*/ 412 h 1791"/>
                <a:gd name="T44" fmla="*/ 690 w 1281"/>
                <a:gd name="T45" fmla="*/ 599 h 1791"/>
                <a:gd name="T46" fmla="*/ 673 w 1281"/>
                <a:gd name="T47" fmla="*/ 681 h 1791"/>
                <a:gd name="T48" fmla="*/ 705 w 1281"/>
                <a:gd name="T49" fmla="*/ 714 h 1791"/>
                <a:gd name="T50" fmla="*/ 1112 w 1281"/>
                <a:gd name="T51" fmla="*/ 720 h 1791"/>
                <a:gd name="T52" fmla="*/ 1210 w 1281"/>
                <a:gd name="T53" fmla="*/ 768 h 1791"/>
                <a:gd name="T54" fmla="*/ 1281 w 1281"/>
                <a:gd name="T55" fmla="*/ 891 h 1791"/>
                <a:gd name="T56" fmla="*/ 1281 w 1281"/>
                <a:gd name="T57" fmla="*/ 918 h 1791"/>
                <a:gd name="T58" fmla="*/ 1242 w 1281"/>
                <a:gd name="T59" fmla="*/ 975 h 1791"/>
                <a:gd name="T60" fmla="*/ 1237 w 1281"/>
                <a:gd name="T61" fmla="*/ 1060 h 1791"/>
                <a:gd name="T62" fmla="*/ 1250 w 1281"/>
                <a:gd name="T63" fmla="*/ 1081 h 1791"/>
                <a:gd name="T64" fmla="*/ 1281 w 1281"/>
                <a:gd name="T65" fmla="*/ 1140 h 1791"/>
                <a:gd name="T66" fmla="*/ 1281 w 1281"/>
                <a:gd name="T67" fmla="*/ 1158 h 1791"/>
                <a:gd name="T68" fmla="*/ 1245 w 1281"/>
                <a:gd name="T69" fmla="*/ 1209 h 1791"/>
                <a:gd name="T70" fmla="*/ 1223 w 1281"/>
                <a:gd name="T71" fmla="*/ 1234 h 1791"/>
                <a:gd name="T72" fmla="*/ 1211 w 1281"/>
                <a:gd name="T73" fmla="*/ 1303 h 1791"/>
                <a:gd name="T74" fmla="*/ 1235 w 1281"/>
                <a:gd name="T75" fmla="*/ 1366 h 1791"/>
                <a:gd name="T76" fmla="*/ 1223 w 1281"/>
                <a:gd name="T77" fmla="*/ 1447 h 1791"/>
                <a:gd name="T78" fmla="*/ 1162 w 1281"/>
                <a:gd name="T79" fmla="*/ 1511 h 1791"/>
                <a:gd name="T80" fmla="*/ 1140 w 1281"/>
                <a:gd name="T81" fmla="*/ 1567 h 1791"/>
                <a:gd name="T82" fmla="*/ 1140 w 1281"/>
                <a:gd name="T83" fmla="*/ 1615 h 1791"/>
                <a:gd name="T84" fmla="*/ 1127 w 1281"/>
                <a:gd name="T85" fmla="*/ 1660 h 1791"/>
                <a:gd name="T86" fmla="*/ 916 w 1281"/>
                <a:gd name="T87" fmla="*/ 1785 h 1791"/>
                <a:gd name="T88" fmla="*/ 852 w 1281"/>
                <a:gd name="T89" fmla="*/ 1791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1" h="1791">
                  <a:moveTo>
                    <a:pt x="852" y="1791"/>
                  </a:moveTo>
                  <a:cubicBezTo>
                    <a:pt x="792" y="1791"/>
                    <a:pt x="732" y="1791"/>
                    <a:pt x="672" y="1791"/>
                  </a:cubicBezTo>
                  <a:cubicBezTo>
                    <a:pt x="668" y="1791"/>
                    <a:pt x="664" y="1789"/>
                    <a:pt x="661" y="1789"/>
                  </a:cubicBezTo>
                  <a:cubicBezTo>
                    <a:pt x="610" y="1787"/>
                    <a:pt x="560" y="1785"/>
                    <a:pt x="509" y="1782"/>
                  </a:cubicBezTo>
                  <a:cubicBezTo>
                    <a:pt x="464" y="1779"/>
                    <a:pt x="418" y="1778"/>
                    <a:pt x="373" y="1770"/>
                  </a:cubicBezTo>
                  <a:cubicBezTo>
                    <a:pt x="254" y="1750"/>
                    <a:pt x="135" y="1726"/>
                    <a:pt x="16" y="1705"/>
                  </a:cubicBezTo>
                  <a:cubicBezTo>
                    <a:pt x="3" y="1703"/>
                    <a:pt x="0" y="1698"/>
                    <a:pt x="0" y="1686"/>
                  </a:cubicBezTo>
                  <a:cubicBezTo>
                    <a:pt x="1" y="1452"/>
                    <a:pt x="1" y="1218"/>
                    <a:pt x="1" y="984"/>
                  </a:cubicBezTo>
                  <a:cubicBezTo>
                    <a:pt x="1" y="979"/>
                    <a:pt x="1" y="973"/>
                    <a:pt x="1" y="967"/>
                  </a:cubicBezTo>
                  <a:cubicBezTo>
                    <a:pt x="9" y="967"/>
                    <a:pt x="16" y="966"/>
                    <a:pt x="22" y="967"/>
                  </a:cubicBezTo>
                  <a:cubicBezTo>
                    <a:pt x="53" y="970"/>
                    <a:pt x="79" y="958"/>
                    <a:pt x="101" y="938"/>
                  </a:cubicBezTo>
                  <a:cubicBezTo>
                    <a:pt x="113" y="927"/>
                    <a:pt x="125" y="916"/>
                    <a:pt x="135" y="903"/>
                  </a:cubicBezTo>
                  <a:cubicBezTo>
                    <a:pt x="193" y="833"/>
                    <a:pt x="233" y="751"/>
                    <a:pt x="270" y="668"/>
                  </a:cubicBezTo>
                  <a:cubicBezTo>
                    <a:pt x="281" y="643"/>
                    <a:pt x="293" y="618"/>
                    <a:pt x="302" y="592"/>
                  </a:cubicBezTo>
                  <a:cubicBezTo>
                    <a:pt x="320" y="539"/>
                    <a:pt x="355" y="500"/>
                    <a:pt x="398" y="465"/>
                  </a:cubicBezTo>
                  <a:cubicBezTo>
                    <a:pt x="425" y="443"/>
                    <a:pt x="452" y="420"/>
                    <a:pt x="473" y="393"/>
                  </a:cubicBezTo>
                  <a:cubicBezTo>
                    <a:pt x="510" y="348"/>
                    <a:pt x="527" y="292"/>
                    <a:pt x="537" y="236"/>
                  </a:cubicBezTo>
                  <a:cubicBezTo>
                    <a:pt x="548" y="168"/>
                    <a:pt x="556" y="99"/>
                    <a:pt x="564" y="30"/>
                  </a:cubicBezTo>
                  <a:cubicBezTo>
                    <a:pt x="566" y="16"/>
                    <a:pt x="572" y="8"/>
                    <a:pt x="584" y="4"/>
                  </a:cubicBezTo>
                  <a:cubicBezTo>
                    <a:pt x="592" y="2"/>
                    <a:pt x="600" y="0"/>
                    <a:pt x="608" y="0"/>
                  </a:cubicBezTo>
                  <a:cubicBezTo>
                    <a:pt x="689" y="5"/>
                    <a:pt x="750" y="43"/>
                    <a:pt x="782" y="117"/>
                  </a:cubicBezTo>
                  <a:cubicBezTo>
                    <a:pt x="824" y="215"/>
                    <a:pt x="817" y="315"/>
                    <a:pt x="775" y="412"/>
                  </a:cubicBezTo>
                  <a:cubicBezTo>
                    <a:pt x="749" y="475"/>
                    <a:pt x="717" y="536"/>
                    <a:pt x="690" y="599"/>
                  </a:cubicBezTo>
                  <a:cubicBezTo>
                    <a:pt x="679" y="624"/>
                    <a:pt x="675" y="653"/>
                    <a:pt x="673" y="681"/>
                  </a:cubicBezTo>
                  <a:cubicBezTo>
                    <a:pt x="670" y="710"/>
                    <a:pt x="677" y="714"/>
                    <a:pt x="705" y="714"/>
                  </a:cubicBezTo>
                  <a:cubicBezTo>
                    <a:pt x="841" y="710"/>
                    <a:pt x="976" y="707"/>
                    <a:pt x="1112" y="720"/>
                  </a:cubicBezTo>
                  <a:cubicBezTo>
                    <a:pt x="1151" y="724"/>
                    <a:pt x="1183" y="738"/>
                    <a:pt x="1210" y="768"/>
                  </a:cubicBezTo>
                  <a:cubicBezTo>
                    <a:pt x="1242" y="804"/>
                    <a:pt x="1266" y="845"/>
                    <a:pt x="1281" y="891"/>
                  </a:cubicBezTo>
                  <a:cubicBezTo>
                    <a:pt x="1281" y="900"/>
                    <a:pt x="1281" y="909"/>
                    <a:pt x="1281" y="918"/>
                  </a:cubicBezTo>
                  <a:cubicBezTo>
                    <a:pt x="1268" y="937"/>
                    <a:pt x="1257" y="957"/>
                    <a:pt x="1242" y="975"/>
                  </a:cubicBezTo>
                  <a:cubicBezTo>
                    <a:pt x="1218" y="1003"/>
                    <a:pt x="1218" y="1030"/>
                    <a:pt x="1237" y="1060"/>
                  </a:cubicBezTo>
                  <a:cubicBezTo>
                    <a:pt x="1242" y="1067"/>
                    <a:pt x="1246" y="1074"/>
                    <a:pt x="1250" y="1081"/>
                  </a:cubicBezTo>
                  <a:cubicBezTo>
                    <a:pt x="1260" y="1101"/>
                    <a:pt x="1271" y="1120"/>
                    <a:pt x="1281" y="1140"/>
                  </a:cubicBezTo>
                  <a:cubicBezTo>
                    <a:pt x="1281" y="1146"/>
                    <a:pt x="1281" y="1152"/>
                    <a:pt x="1281" y="1158"/>
                  </a:cubicBezTo>
                  <a:cubicBezTo>
                    <a:pt x="1269" y="1175"/>
                    <a:pt x="1257" y="1192"/>
                    <a:pt x="1245" y="1209"/>
                  </a:cubicBezTo>
                  <a:cubicBezTo>
                    <a:pt x="1238" y="1217"/>
                    <a:pt x="1231" y="1226"/>
                    <a:pt x="1223" y="1234"/>
                  </a:cubicBezTo>
                  <a:cubicBezTo>
                    <a:pt x="1204" y="1254"/>
                    <a:pt x="1201" y="1278"/>
                    <a:pt x="1211" y="1303"/>
                  </a:cubicBezTo>
                  <a:cubicBezTo>
                    <a:pt x="1219" y="1324"/>
                    <a:pt x="1227" y="1345"/>
                    <a:pt x="1235" y="1366"/>
                  </a:cubicBezTo>
                  <a:cubicBezTo>
                    <a:pt x="1248" y="1396"/>
                    <a:pt x="1245" y="1423"/>
                    <a:pt x="1223" y="1447"/>
                  </a:cubicBezTo>
                  <a:cubicBezTo>
                    <a:pt x="1203" y="1469"/>
                    <a:pt x="1183" y="1490"/>
                    <a:pt x="1162" y="1511"/>
                  </a:cubicBezTo>
                  <a:cubicBezTo>
                    <a:pt x="1147" y="1527"/>
                    <a:pt x="1138" y="1545"/>
                    <a:pt x="1140" y="1567"/>
                  </a:cubicBezTo>
                  <a:cubicBezTo>
                    <a:pt x="1141" y="1583"/>
                    <a:pt x="1142" y="1600"/>
                    <a:pt x="1140" y="1615"/>
                  </a:cubicBezTo>
                  <a:cubicBezTo>
                    <a:pt x="1138" y="1631"/>
                    <a:pt x="1135" y="1648"/>
                    <a:pt x="1127" y="1660"/>
                  </a:cubicBezTo>
                  <a:cubicBezTo>
                    <a:pt x="1075" y="1732"/>
                    <a:pt x="1009" y="1782"/>
                    <a:pt x="916" y="1785"/>
                  </a:cubicBezTo>
                  <a:cubicBezTo>
                    <a:pt x="895" y="1786"/>
                    <a:pt x="874" y="1789"/>
                    <a:pt x="852" y="1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6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2066925" y="6432358"/>
              <a:ext cx="106362" cy="242886"/>
            </a:xfrm>
            <a:custGeom>
              <a:avLst/>
              <a:gdLst>
                <a:gd name="T0" fmla="*/ 0 w 359"/>
                <a:gd name="T1" fmla="*/ 412 h 825"/>
                <a:gd name="T2" fmla="*/ 0 w 359"/>
                <a:gd name="T3" fmla="*/ 79 h 825"/>
                <a:gd name="T4" fmla="*/ 79 w 359"/>
                <a:gd name="T5" fmla="*/ 0 h 825"/>
                <a:gd name="T6" fmla="*/ 279 w 359"/>
                <a:gd name="T7" fmla="*/ 0 h 825"/>
                <a:gd name="T8" fmla="*/ 359 w 359"/>
                <a:gd name="T9" fmla="*/ 79 h 825"/>
                <a:gd name="T10" fmla="*/ 359 w 359"/>
                <a:gd name="T11" fmla="*/ 746 h 825"/>
                <a:gd name="T12" fmla="*/ 280 w 359"/>
                <a:gd name="T13" fmla="*/ 824 h 825"/>
                <a:gd name="T14" fmla="*/ 78 w 359"/>
                <a:gd name="T15" fmla="*/ 824 h 825"/>
                <a:gd name="T16" fmla="*/ 0 w 359"/>
                <a:gd name="T17" fmla="*/ 747 h 825"/>
                <a:gd name="T18" fmla="*/ 0 w 359"/>
                <a:gd name="T19" fmla="*/ 412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825">
                  <a:moveTo>
                    <a:pt x="0" y="412"/>
                  </a:moveTo>
                  <a:cubicBezTo>
                    <a:pt x="0" y="301"/>
                    <a:pt x="0" y="190"/>
                    <a:pt x="0" y="79"/>
                  </a:cubicBezTo>
                  <a:cubicBezTo>
                    <a:pt x="0" y="30"/>
                    <a:pt x="29" y="0"/>
                    <a:pt x="79" y="0"/>
                  </a:cubicBezTo>
                  <a:cubicBezTo>
                    <a:pt x="146" y="0"/>
                    <a:pt x="212" y="0"/>
                    <a:pt x="279" y="0"/>
                  </a:cubicBezTo>
                  <a:cubicBezTo>
                    <a:pt x="328" y="0"/>
                    <a:pt x="359" y="29"/>
                    <a:pt x="359" y="79"/>
                  </a:cubicBezTo>
                  <a:cubicBezTo>
                    <a:pt x="359" y="301"/>
                    <a:pt x="359" y="524"/>
                    <a:pt x="359" y="746"/>
                  </a:cubicBezTo>
                  <a:cubicBezTo>
                    <a:pt x="359" y="796"/>
                    <a:pt x="329" y="824"/>
                    <a:pt x="280" y="824"/>
                  </a:cubicBezTo>
                  <a:cubicBezTo>
                    <a:pt x="213" y="825"/>
                    <a:pt x="145" y="825"/>
                    <a:pt x="78" y="824"/>
                  </a:cubicBezTo>
                  <a:cubicBezTo>
                    <a:pt x="29" y="824"/>
                    <a:pt x="0" y="795"/>
                    <a:pt x="0" y="747"/>
                  </a:cubicBezTo>
                  <a:cubicBezTo>
                    <a:pt x="0" y="635"/>
                    <a:pt x="0" y="524"/>
                    <a:pt x="0" y="4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6"/>
            </a:p>
          </p:txBody>
        </p:sp>
      </p:grpSp>
      <p:sp>
        <p:nvSpPr>
          <p:cNvPr id="20" name="TextBox 19"/>
          <p:cNvSpPr txBox="1"/>
          <p:nvPr/>
        </p:nvSpPr>
        <p:spPr>
          <a:xfrm rot="2594219">
            <a:off x="8603857" y="360527"/>
            <a:ext cx="324148" cy="134400"/>
          </a:xfrm>
          <a:prstGeom prst="rect">
            <a:avLst/>
          </a:prstGeom>
          <a:noFill/>
        </p:spPr>
        <p:txBody>
          <a:bodyPr spcFirstLastPara="1" wrap="none" lIns="42122" rIns="42122" numCol="1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US" sz="369" b="1" dirty="0">
                <a:solidFill>
                  <a:schemeClr val="bg1"/>
                </a:solidFill>
              </a:rPr>
              <a:t>FORECAST</a:t>
            </a:r>
          </a:p>
        </p:txBody>
      </p:sp>
      <p:sp>
        <p:nvSpPr>
          <p:cNvPr id="21" name="TextBox 20"/>
          <p:cNvSpPr txBox="1"/>
          <p:nvPr/>
        </p:nvSpPr>
        <p:spPr>
          <a:xfrm rot="18928219">
            <a:off x="8423519" y="352599"/>
            <a:ext cx="277346" cy="186469"/>
          </a:xfrm>
          <a:prstGeom prst="rect">
            <a:avLst/>
          </a:prstGeom>
          <a:noFill/>
        </p:spPr>
        <p:txBody>
          <a:bodyPr spcFirstLastPara="1" wrap="none" lIns="42122" rIns="42122" numCol="1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US" sz="1106" b="1" dirty="0">
                <a:solidFill>
                  <a:schemeClr val="bg1"/>
                </a:solidFill>
              </a:rPr>
              <a:t>CAPABILITIES &amp; </a:t>
            </a:r>
            <a:br>
              <a:rPr lang="en-US" sz="1106" b="1" dirty="0">
                <a:solidFill>
                  <a:schemeClr val="bg1"/>
                </a:solidFill>
              </a:rPr>
            </a:br>
            <a:r>
              <a:rPr lang="en-US" sz="1106" b="1" dirty="0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0C908C-77D6-41CC-9F83-A69B723B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626" y="1665765"/>
            <a:ext cx="2507371" cy="2061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12752D1-5594-4673-8524-7EC554D4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6" y="365125"/>
            <a:ext cx="8152514" cy="393954"/>
          </a:xfr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Coaching the Frontline with THEIR Tool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E9AF13-5697-452D-8DEB-555D38B93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14" y="1149852"/>
            <a:ext cx="8796771" cy="47860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1644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047730"/>
            <a:ext cx="7772400" cy="11934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6065520"/>
            <a:ext cx="1056640" cy="65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l="15253" r="12106"/>
          <a:stretch/>
        </p:blipFill>
        <p:spPr>
          <a:xfrm>
            <a:off x="203200" y="5981141"/>
            <a:ext cx="1204371" cy="750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878582" y="343307"/>
            <a:ext cx="664549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Recognizing Behaviors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" y="902516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going into the market, you can use Qlik to help identify opportunities.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350" y="4634782"/>
            <a:ext cx="8805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locking in the area of responsibility, utilize the Route Ranking page to quickly find both positives to share with the frontline and opportunities to grow the business.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0FEA9-2A39-403E-89EB-E006D7259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879" y="1661746"/>
            <a:ext cx="5391951" cy="28211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0A286D-3748-4FE1-920C-6F7610003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75" y="2228850"/>
            <a:ext cx="3117802" cy="175568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888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047730"/>
            <a:ext cx="7772400" cy="11934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6065520"/>
            <a:ext cx="1056640" cy="65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l="15253" r="12106"/>
          <a:stretch/>
        </p:blipFill>
        <p:spPr>
          <a:xfrm>
            <a:off x="203200" y="5981141"/>
            <a:ext cx="1204371" cy="7504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968761"/>
            <a:ext cx="1532835" cy="15992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-878582" y="343307"/>
            <a:ext cx="664549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Recognizing Behaviors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7314" y="984911"/>
            <a:ext cx="6307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in the market, ION lets you recognize behaviors at the shelf. Adequate stock and shelf conditions can be identified with good ordering behavior.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44565"/>
          <a:stretch/>
        </p:blipFill>
        <p:spPr>
          <a:xfrm>
            <a:off x="6168249" y="2568006"/>
            <a:ext cx="2245853" cy="224211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24939" y="3290290"/>
            <a:ext cx="561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ION can also be used to identify missed opportunities based on frontline behaviors.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00AA-7744-4484-989A-C97C21D8BE4F}"/>
              </a:ext>
            </a:extLst>
          </p:cNvPr>
          <p:cNvSpPr txBox="1"/>
          <p:nvPr/>
        </p:nvSpPr>
        <p:spPr>
          <a:xfrm>
            <a:off x="0" y="521346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So, how do we recognize these behaviors?</a:t>
            </a:r>
          </a:p>
        </p:txBody>
      </p:sp>
    </p:spTree>
    <p:extLst>
      <p:ext uri="{BB962C8B-B14F-4D97-AF65-F5344CB8AC3E}">
        <p14:creationId xmlns:p14="http://schemas.microsoft.com/office/powerpoint/2010/main" val="293956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1F47CE-9CAF-47B4-B739-6A9F4F667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987411"/>
            <a:ext cx="6026795" cy="348422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047730"/>
            <a:ext cx="7772400" cy="11934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6065520"/>
            <a:ext cx="1056640" cy="65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l="15253" r="12106"/>
          <a:stretch/>
        </p:blipFill>
        <p:spPr>
          <a:xfrm>
            <a:off x="203200" y="5981141"/>
            <a:ext cx="1204371" cy="750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25" y="344649"/>
            <a:ext cx="962025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Recognizing Behaviors - Order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2521" y="863111"/>
            <a:ext cx="27885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in ION, you can find these behaviors while in a specific store and with a specific item. </a:t>
            </a:r>
          </a:p>
          <a:p>
            <a:endParaRPr lang="en-US" sz="1200" dirty="0"/>
          </a:p>
          <a:p>
            <a:r>
              <a:rPr lang="en-US" sz="2400" dirty="0"/>
              <a:t>The frontline should adjust orders accordingly after recognizing a high </a:t>
            </a:r>
          </a:p>
          <a:p>
            <a:r>
              <a:rPr lang="en-US" sz="2400" b="1" dirty="0"/>
              <a:t>Aged Freshness </a:t>
            </a:r>
            <a:r>
              <a:rPr lang="en-US" sz="2400" dirty="0"/>
              <a:t>number of 98% or more.</a:t>
            </a:r>
          </a:p>
        </p:txBody>
      </p:sp>
      <p:sp>
        <p:nvSpPr>
          <p:cNvPr id="2" name="Oval 1"/>
          <p:cNvSpPr/>
          <p:nvPr/>
        </p:nvSpPr>
        <p:spPr>
          <a:xfrm>
            <a:off x="5123047" y="2034732"/>
            <a:ext cx="554524" cy="687799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7589" y="3899471"/>
            <a:ext cx="3111599" cy="5034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C36EC-BB20-494A-BD85-B0461DDE17DB}"/>
              </a:ext>
            </a:extLst>
          </p:cNvPr>
          <p:cNvSpPr txBox="1"/>
          <p:nvPr/>
        </p:nvSpPr>
        <p:spPr>
          <a:xfrm>
            <a:off x="164609" y="4961502"/>
            <a:ext cx="586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**Notice the addition is small (from 81 to 90) and not excessive between the suggestion and actual order.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0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5B9D04-0CBC-482C-B3F0-7D29AA147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80" y="3141443"/>
            <a:ext cx="8898094" cy="25730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047730"/>
            <a:ext cx="7772400" cy="11934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6065520"/>
            <a:ext cx="1056640" cy="65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l="15253" r="12106"/>
          <a:stretch/>
        </p:blipFill>
        <p:spPr>
          <a:xfrm>
            <a:off x="203200" y="5981141"/>
            <a:ext cx="1204371" cy="750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081" y="773791"/>
            <a:ext cx="88980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behavior that can be coached is when the Frontline’s own plan is not followed.</a:t>
            </a:r>
          </a:p>
          <a:p>
            <a:endParaRPr lang="en-US" sz="1200" dirty="0"/>
          </a:p>
          <a:p>
            <a:r>
              <a:rPr lang="en-US" sz="2400" dirty="0"/>
              <a:t>Below, you can see the actual order and the delivered units have a large difference. This indicates the plan is not being followed and creates excess work ordering and distributing the plan.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12346" y="4227870"/>
            <a:ext cx="978408" cy="484632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53718" y="4186474"/>
            <a:ext cx="5913852" cy="525173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725" y="344649"/>
            <a:ext cx="962025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Recognizing Behaviors</a:t>
            </a:r>
            <a:r>
              <a:rPr lang="en-US" sz="1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sz="1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Following The Plan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13D221-0C0E-4B34-A93D-62F2E3936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35" y="4869665"/>
            <a:ext cx="12096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7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047730"/>
            <a:ext cx="7772400" cy="11934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6065520"/>
            <a:ext cx="1056640" cy="65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 l="15253" r="12106"/>
          <a:stretch/>
        </p:blipFill>
        <p:spPr>
          <a:xfrm>
            <a:off x="203200" y="5981141"/>
            <a:ext cx="1204371" cy="750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0083" y="526650"/>
            <a:ext cx="22605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This is a great example of how the human and technical sides of ION work together.</a:t>
            </a:r>
          </a:p>
          <a:p>
            <a:endParaRPr lang="en-US" sz="1200" dirty="0"/>
          </a:p>
          <a:p>
            <a:r>
              <a:rPr lang="en-US" sz="2400" dirty="0"/>
              <a:t>When an IBP/RSP follows the plan, they </a:t>
            </a:r>
            <a:r>
              <a:rPr lang="en-US" sz="2400" b="1" u="sng" dirty="0"/>
              <a:t>will </a:t>
            </a:r>
            <a:r>
              <a:rPr lang="en-US" sz="2400" dirty="0"/>
              <a:t>see positive results.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215" y="4550340"/>
            <a:ext cx="2942102" cy="16041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725" y="344649"/>
            <a:ext cx="962025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Recognizing Behaviors</a:t>
            </a:r>
            <a:r>
              <a:rPr lang="en-US" sz="1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sz="1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Following Your Plan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0AF12D-1DAF-4B6C-85CA-581B57C35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564" y="797841"/>
            <a:ext cx="6372225" cy="36839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67A7FFF-82F6-49BD-AFBD-DC597D53A563}"/>
              </a:ext>
            </a:extLst>
          </p:cNvPr>
          <p:cNvSpPr/>
          <p:nvPr/>
        </p:nvSpPr>
        <p:spPr>
          <a:xfrm>
            <a:off x="5494664" y="2363845"/>
            <a:ext cx="554524" cy="687799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CCA6A-97BB-443E-8DA6-2D89B9EB6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" y="2253905"/>
            <a:ext cx="9024620" cy="31209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936-932E-454D-899F-969A058D96D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047730"/>
            <a:ext cx="7772400" cy="11934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6065520"/>
            <a:ext cx="1056640" cy="65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l="15253" r="12106"/>
          <a:stretch/>
        </p:blipFill>
        <p:spPr>
          <a:xfrm>
            <a:off x="203200" y="5981141"/>
            <a:ext cx="1204371" cy="750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840" y="933200"/>
            <a:ext cx="876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frontline does not increase orders when achieving 99% Aged  Freshness. ION </a:t>
            </a:r>
            <a:r>
              <a:rPr lang="en-US" sz="2400" b="1" i="1" u="sng" dirty="0">
                <a:solidFill>
                  <a:srgbClr val="FF0000"/>
                </a:solidFill>
              </a:rPr>
              <a:t>will not </a:t>
            </a:r>
            <a:r>
              <a:rPr lang="en-US" sz="2400" dirty="0"/>
              <a:t>increase orders at 100% Aged Freshness. This is a perfect example on how to coach the frontline when ordering.*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80894" y="5799810"/>
            <a:ext cx="704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1200" b="1" dirty="0"/>
              <a:t>Running 100% Aged Freshness does not mean the store is out of product, but it could be an opportunity.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72742" y="3238491"/>
            <a:ext cx="6220497" cy="558708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725" y="344649"/>
            <a:ext cx="962025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Recognizing Behaviors</a:t>
            </a:r>
            <a:r>
              <a:rPr lang="en-US" sz="1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sz="1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Growth Opportunity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193179" y="3345037"/>
            <a:ext cx="1183502" cy="345616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D1BC9-654B-44BD-A408-5214BF40C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49" y="4555596"/>
            <a:ext cx="1033130" cy="7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8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89B6A-5298-49CF-8262-26BC3E22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643" y="3118866"/>
            <a:ext cx="5319937" cy="24313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45705"/>
            <a:ext cx="2057400" cy="365125"/>
          </a:xfrm>
        </p:spPr>
        <p:txBody>
          <a:bodyPr/>
          <a:lstStyle/>
          <a:p>
            <a:fld id="{FC1C2936-932E-454D-899F-969A058D96D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047730"/>
            <a:ext cx="7772400" cy="11934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6065520"/>
            <a:ext cx="1056640" cy="65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l="15253" r="12106"/>
          <a:stretch/>
        </p:blipFill>
        <p:spPr>
          <a:xfrm>
            <a:off x="203200" y="5981141"/>
            <a:ext cx="1204371" cy="750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625" y="738754"/>
            <a:ext cx="86836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final example of a behavior that can be coached is when the frontline is not delivering during scheduled days of service.</a:t>
            </a:r>
          </a:p>
          <a:p>
            <a:endParaRPr lang="en-US" sz="1200" dirty="0"/>
          </a:p>
          <a:p>
            <a:r>
              <a:rPr lang="en-US" sz="2400" dirty="0"/>
              <a:t>Below was a suggested order of 6 and 17 on Tuesday and Friday and the frontline ordered 0. This also indicates the consumer demand is not being followed and creates excess work ordering and distributing the plan.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2686" y="5129597"/>
            <a:ext cx="386367" cy="3621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52684" y="4661209"/>
            <a:ext cx="386367" cy="39169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725" y="344649"/>
            <a:ext cx="962025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Recognizing Behaviors</a:t>
            </a:r>
            <a:r>
              <a:rPr lang="en-US" sz="1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sz="1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Consumer Demand Delivery</a:t>
            </a:r>
          </a:p>
        </p:txBody>
      </p:sp>
      <p:sp>
        <p:nvSpPr>
          <p:cNvPr id="15" name="Right Arrow 14"/>
          <p:cNvSpPr/>
          <p:nvPr/>
        </p:nvSpPr>
        <p:spPr>
          <a:xfrm rot="14716470">
            <a:off x="5021894" y="5739870"/>
            <a:ext cx="659097" cy="198500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530B9-10C5-4D52-99F9-BE70563BF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100" y="4185744"/>
            <a:ext cx="1738781" cy="13013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0DC91D-4AF6-478D-A17E-AD4D88BBCB75}"/>
              </a:ext>
            </a:extLst>
          </p:cNvPr>
          <p:cNvSpPr/>
          <p:nvPr/>
        </p:nvSpPr>
        <p:spPr>
          <a:xfrm>
            <a:off x="6850877" y="4227769"/>
            <a:ext cx="386367" cy="36214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9C5D7-767C-463A-9221-F00203850340}"/>
              </a:ext>
            </a:extLst>
          </p:cNvPr>
          <p:cNvSpPr/>
          <p:nvPr/>
        </p:nvSpPr>
        <p:spPr>
          <a:xfrm>
            <a:off x="4998059" y="5126526"/>
            <a:ext cx="386367" cy="3621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930682-6CB8-4C61-8F87-FA64B2981B18}"/>
              </a:ext>
            </a:extLst>
          </p:cNvPr>
          <p:cNvSpPr/>
          <p:nvPr/>
        </p:nvSpPr>
        <p:spPr>
          <a:xfrm>
            <a:off x="4998057" y="4658138"/>
            <a:ext cx="386367" cy="39169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B1CB4B-F57C-432A-8F73-DAD8B4443598}"/>
              </a:ext>
            </a:extLst>
          </p:cNvPr>
          <p:cNvSpPr/>
          <p:nvPr/>
        </p:nvSpPr>
        <p:spPr>
          <a:xfrm>
            <a:off x="4996250" y="4224698"/>
            <a:ext cx="386367" cy="36214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14">
            <a:extLst>
              <a:ext uri="{FF2B5EF4-FFF2-40B4-BE49-F238E27FC236}">
                <a16:creationId xmlns:a16="http://schemas.microsoft.com/office/drawing/2014/main" id="{48BD31BA-2547-483D-BFF9-EADA719F9B72}"/>
              </a:ext>
            </a:extLst>
          </p:cNvPr>
          <p:cNvSpPr/>
          <p:nvPr/>
        </p:nvSpPr>
        <p:spPr>
          <a:xfrm rot="14716470">
            <a:off x="6845454" y="5728644"/>
            <a:ext cx="659097" cy="198500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E58614-A3C9-45DC-98E4-049C576FC5C2}"/>
              </a:ext>
            </a:extLst>
          </p:cNvPr>
          <p:cNvCxnSpPr/>
          <p:nvPr/>
        </p:nvCxnSpPr>
        <p:spPr>
          <a:xfrm>
            <a:off x="1916100" y="4185744"/>
            <a:ext cx="1729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E0EB57-15DE-4FF0-8827-BA57CC71E1E7}"/>
              </a:ext>
            </a:extLst>
          </p:cNvPr>
          <p:cNvCxnSpPr>
            <a:cxnSpLocks/>
          </p:cNvCxnSpPr>
          <p:nvPr/>
        </p:nvCxnSpPr>
        <p:spPr>
          <a:xfrm flipV="1">
            <a:off x="1916100" y="4174912"/>
            <a:ext cx="0" cy="1375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7030EE-2DFD-40C9-9CF0-F48CB6AD8F40}"/>
              </a:ext>
            </a:extLst>
          </p:cNvPr>
          <p:cNvCxnSpPr>
            <a:cxnSpLocks/>
          </p:cNvCxnSpPr>
          <p:nvPr/>
        </p:nvCxnSpPr>
        <p:spPr>
          <a:xfrm flipV="1">
            <a:off x="3654881" y="3185459"/>
            <a:ext cx="0" cy="1000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E1CC6A-12B9-4F86-AA50-9B765DC786ED}"/>
              </a:ext>
            </a:extLst>
          </p:cNvPr>
          <p:cNvCxnSpPr>
            <a:cxnSpLocks/>
          </p:cNvCxnSpPr>
          <p:nvPr/>
        </p:nvCxnSpPr>
        <p:spPr>
          <a:xfrm flipH="1">
            <a:off x="3654881" y="3175989"/>
            <a:ext cx="5020768" cy="94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E08829-9CE5-4889-A714-2E69F75B482F}"/>
              </a:ext>
            </a:extLst>
          </p:cNvPr>
          <p:cNvCxnSpPr>
            <a:cxnSpLocks/>
          </p:cNvCxnSpPr>
          <p:nvPr/>
        </p:nvCxnSpPr>
        <p:spPr>
          <a:xfrm flipH="1">
            <a:off x="1916100" y="5545466"/>
            <a:ext cx="6759550" cy="199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D17563-1697-4758-B207-0BB401B06FAF}"/>
              </a:ext>
            </a:extLst>
          </p:cNvPr>
          <p:cNvCxnSpPr>
            <a:cxnSpLocks/>
          </p:cNvCxnSpPr>
          <p:nvPr/>
        </p:nvCxnSpPr>
        <p:spPr>
          <a:xfrm flipV="1">
            <a:off x="8658224" y="3175990"/>
            <a:ext cx="17426" cy="2369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1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45705"/>
            <a:ext cx="2057400" cy="365125"/>
          </a:xfrm>
        </p:spPr>
        <p:txBody>
          <a:bodyPr/>
          <a:lstStyle/>
          <a:p>
            <a:fld id="{FC1C2936-932E-454D-899F-969A058D96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047730"/>
            <a:ext cx="7772400" cy="11934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200" y="6065520"/>
            <a:ext cx="1056640" cy="65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 l="15253" r="12106"/>
          <a:stretch/>
        </p:blipFill>
        <p:spPr>
          <a:xfrm>
            <a:off x="203200" y="5981141"/>
            <a:ext cx="1204371" cy="750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625" y="738754"/>
            <a:ext cx="8683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also insights on the front page that can help identify opportunities in delivering the frontline’s plan.</a:t>
            </a:r>
          </a:p>
          <a:p>
            <a:r>
              <a:rPr lang="en-US" sz="2400" dirty="0"/>
              <a:t>Below you can see where Crest has been delivered to all 20 of the scheduled deliveries in the last 4 weeks.</a:t>
            </a:r>
          </a:p>
          <a:p>
            <a:r>
              <a:rPr lang="en-US" sz="2400" dirty="0"/>
              <a:t>You can also see where Walmart has more deliveries than were scheduled and ordered for.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25" y="344649"/>
            <a:ext cx="962025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Recognizing Behaviors</a:t>
            </a:r>
            <a:r>
              <a:rPr lang="en-US" sz="1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sz="1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rgbClr val="2B50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Consumer Demand Delivery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4102E-9EFC-46B2-B86C-A71EFD9EC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3350501"/>
            <a:ext cx="8477250" cy="2181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54DA45-3BD3-440E-BCB9-5DC76638070F}"/>
              </a:ext>
            </a:extLst>
          </p:cNvPr>
          <p:cNvSpPr/>
          <p:nvPr/>
        </p:nvSpPr>
        <p:spPr>
          <a:xfrm>
            <a:off x="3666260" y="5108721"/>
            <a:ext cx="716169" cy="360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AD37A8-3449-47F8-91D7-68C170123189}"/>
              </a:ext>
            </a:extLst>
          </p:cNvPr>
          <p:cNvSpPr/>
          <p:nvPr/>
        </p:nvSpPr>
        <p:spPr>
          <a:xfrm>
            <a:off x="3666258" y="4703332"/>
            <a:ext cx="716171" cy="3608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14">
            <a:extLst>
              <a:ext uri="{FF2B5EF4-FFF2-40B4-BE49-F238E27FC236}">
                <a16:creationId xmlns:a16="http://schemas.microsoft.com/office/drawing/2014/main" id="{461B6C83-F37C-44EF-A9B1-E746B78AB028}"/>
              </a:ext>
            </a:extLst>
          </p:cNvPr>
          <p:cNvSpPr/>
          <p:nvPr/>
        </p:nvSpPr>
        <p:spPr>
          <a:xfrm rot="20414534">
            <a:off x="2154892" y="5447434"/>
            <a:ext cx="1514998" cy="242347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14">
            <a:extLst>
              <a:ext uri="{FF2B5EF4-FFF2-40B4-BE49-F238E27FC236}">
                <a16:creationId xmlns:a16="http://schemas.microsoft.com/office/drawing/2014/main" id="{0BC58269-79D8-4D4F-8E95-063E4CA01239}"/>
              </a:ext>
            </a:extLst>
          </p:cNvPr>
          <p:cNvSpPr/>
          <p:nvPr/>
        </p:nvSpPr>
        <p:spPr>
          <a:xfrm rot="785469">
            <a:off x="2117197" y="4609538"/>
            <a:ext cx="1514998" cy="242347"/>
          </a:xfrm>
          <a:prstGeom prst="rightArrow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449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LINESPACING" val="2"/>
  <p:tag name="BAINBULLETSACTIVATED" val="True"/>
  <p:tag name="BAINBULLETSLEVELSFINGERPRINT" val="-137814180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8"/>
</p:tagLst>
</file>

<file path=ppt/theme/theme1.xml><?xml version="1.0" encoding="utf-8"?>
<a:theme xmlns:a="http://schemas.openxmlformats.org/drawingml/2006/main" name="Conten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_Roadshow_slideshow_SG.potx" id="{1D727939-E75C-4370-85BC-1EECC0CD89A6}" vid="{3B3DCE80-7836-4E86-8885-F0F9B2403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68694AF628E443BE98EF72AB776B91" ma:contentTypeVersion="11" ma:contentTypeDescription="Create a new document." ma:contentTypeScope="" ma:versionID="4fd92d18e4f46180e7d003eb3c9cbd96">
  <xsd:schema xmlns:xsd="http://www.w3.org/2001/XMLSchema" xmlns:xs="http://www.w3.org/2001/XMLSchema" xmlns:p="http://schemas.microsoft.com/office/2006/metadata/properties" xmlns:ns2="f75d5544-2076-423b-b41f-2feb5730a766" xmlns:ns3="d34dc602-c22d-47ed-a231-6072e17c18ea" targetNamespace="http://schemas.microsoft.com/office/2006/metadata/properties" ma:root="true" ma:fieldsID="504cb8b9bac733c1b54acf64c94bff34" ns2:_="" ns3:_="">
    <xsd:import namespace="f75d5544-2076-423b-b41f-2feb5730a766"/>
    <xsd:import namespace="d34dc602-c22d-47ed-a231-6072e17c1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5d5544-2076-423b-b41f-2feb5730a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dc602-c22d-47ed-a231-6072e17c18e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34dc602-c22d-47ed-a231-6072e17c18ea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E3158E-3E1A-4AF0-A396-36C7CC8C86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5d5544-2076-423b-b41f-2feb5730a766"/>
    <ds:schemaRef ds:uri="d34dc602-c22d-47ed-a231-6072e17c18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18803E-435A-4E49-BB1C-34BE867EF755}">
  <ds:schemaRefs>
    <ds:schemaRef ds:uri="http://purl.org/dc/terms/"/>
    <ds:schemaRef ds:uri="d34dc602-c22d-47ed-a231-6072e17c18ea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75d5544-2076-423b-b41f-2feb5730a76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37F972-E92A-41D5-BBD5-7D424E1B07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ION_Roadshow_slideshow_SG</Template>
  <TotalTime>15889</TotalTime>
  <Words>865</Words>
  <Application>Microsoft Office PowerPoint</Application>
  <PresentationFormat>On-screen Show (4:3)</PresentationFormat>
  <Paragraphs>105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Verdana</vt:lpstr>
      <vt:lpstr>Wingdings</vt:lpstr>
      <vt:lpstr>Content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talking points for frontline conversations: ION is going to be very beneficial</vt:lpstr>
      <vt:lpstr>Coaching the Frontline with THEIR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Goodman;rebecca.crocker@grupobimbo.com</dc:creator>
  <cp:lastModifiedBy>JoAnna Hudgins</cp:lastModifiedBy>
  <cp:revision>232</cp:revision>
  <dcterms:created xsi:type="dcterms:W3CDTF">2018-09-04T19:59:22Z</dcterms:created>
  <dcterms:modified xsi:type="dcterms:W3CDTF">2021-10-29T12:58:59Z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0x0101002C68694AF628E443BE98EF72AB776B91</vt:lpwstr>
  </property>
  <property fmtid="{D5CDD505-2E9C-101B-9397-08002B2CF9AE}" pid="3" name="Order">
    <vt:r8>295800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SIP_Label_5b12f818-7d26-4eab-9c63-bdc5e02b0fb1_Enabled">
    <vt:lpwstr>true</vt:lpwstr>
  </property>
  <property fmtid="{D5CDD505-2E9C-101B-9397-08002B2CF9AE}" pid="9" name="MSIP_Label_5b12f818-7d26-4eab-9c63-bdc5e02b0fb1_SetDate">
    <vt:lpwstr>2021-09-23T16:42:07Z</vt:lpwstr>
  </property>
  <property fmtid="{D5CDD505-2E9C-101B-9397-08002B2CF9AE}" pid="10" name="MSIP_Label_5b12f818-7d26-4eab-9c63-bdc5e02b0fb1_Method">
    <vt:lpwstr>Standard</vt:lpwstr>
  </property>
  <property fmtid="{D5CDD505-2E9C-101B-9397-08002B2CF9AE}" pid="11" name="MSIP_Label_5b12f818-7d26-4eab-9c63-bdc5e02b0fb1_Name">
    <vt:lpwstr>5b12f818-7d26-4eab-9c63-bdc5e02b0fb1</vt:lpwstr>
  </property>
  <property fmtid="{D5CDD505-2E9C-101B-9397-08002B2CF9AE}" pid="12" name="MSIP_Label_5b12f818-7d26-4eab-9c63-bdc5e02b0fb1_SiteId">
    <vt:lpwstr>973ba820-4a58-4246-84bf-170e50b3152a</vt:lpwstr>
  </property>
  <property fmtid="{D5CDD505-2E9C-101B-9397-08002B2CF9AE}" pid="13" name="MSIP_Label_5b12f818-7d26-4eab-9c63-bdc5e02b0fb1_ActionId">
    <vt:lpwstr>a355b6b3-0430-4c50-bddb-1f5682617fd9</vt:lpwstr>
  </property>
  <property fmtid="{D5CDD505-2E9C-101B-9397-08002B2CF9AE}" pid="14" name="MSIP_Label_5b12f818-7d26-4eab-9c63-bdc5e02b0fb1_ContentBits">
    <vt:lpwstr>0</vt:lpwstr>
  </property>
  <property fmtid="{D5CDD505-2E9C-101B-9397-08002B2CF9AE}" pid="15" name="SharedWithUsers">
    <vt:lpwstr/>
  </property>
</Properties>
</file>