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4"/>
  </p:sldMasterIdLst>
  <p:notesMasterIdLst>
    <p:notesMasterId r:id="rId25"/>
  </p:notesMasterIdLst>
  <p:sldIdLst>
    <p:sldId id="382" r:id="rId5"/>
    <p:sldId id="383" r:id="rId6"/>
    <p:sldId id="384" r:id="rId7"/>
    <p:sldId id="385" r:id="rId8"/>
    <p:sldId id="386" r:id="rId9"/>
    <p:sldId id="387" r:id="rId10"/>
    <p:sldId id="394" r:id="rId11"/>
    <p:sldId id="389" r:id="rId12"/>
    <p:sldId id="390" r:id="rId13"/>
    <p:sldId id="261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1B9F24D5-22B1-4DC7-AAA5-6A39BF59C14E}">
          <p14:sldIdLst>
            <p14:sldId id="382"/>
            <p14:sldId id="383"/>
            <p14:sldId id="384"/>
          </p14:sldIdLst>
        </p14:section>
        <p14:section name="Settlement Team" id="{847B54A6-763A-4215-ABD5-B706CC31E144}">
          <p14:sldIdLst>
            <p14:sldId id="385"/>
            <p14:sldId id="386"/>
            <p14:sldId id="387"/>
          </p14:sldIdLst>
        </p14:section>
        <p14:section name="Settlement Reprots" id="{82862D2C-AD5A-4F0E-A0DA-1E0A1F21981D}">
          <p14:sldIdLst>
            <p14:sldId id="394"/>
            <p14:sldId id="389"/>
            <p14:sldId id="390"/>
            <p14:sldId id="261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8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625BE-9CB6-4A0C-BA9D-0AD097148512}">
  <a:tblStyle styleId="{7E7625BE-9CB6-4A0C-BA9D-0AD0971485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4" autoAdjust="0"/>
    <p:restoredTop sz="91276" autoAdjust="0"/>
  </p:normalViewPr>
  <p:slideViewPr>
    <p:cSldViewPr snapToGrid="0">
      <p:cViewPr varScale="1">
        <p:scale>
          <a:sx n="141" d="100"/>
          <a:sy n="141" d="100"/>
        </p:scale>
        <p:origin x="891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This presentation will follow the Settlement Statements reports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54ba6ba302_0_8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54ba6ba302_0_8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3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54ba6ba302_0_8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54ba6ba302_0_8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54ba6ba302_0_8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54ba6ba302_0_8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2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40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36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49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73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00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54ba6ba302_0_8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54ba6ba302_0_8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9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7478" y="1661716"/>
            <a:ext cx="7777100" cy="379099"/>
          </a:xfrm>
          <a:prstGeom prst="rect">
            <a:avLst/>
          </a:prstGeom>
          <a:effectLst/>
        </p:spPr>
        <p:txBody>
          <a:bodyPr lIns="91440" tIns="45720" rIns="91440" bIns="45720" anchor="b" anchorCtr="0">
            <a:normAutofit/>
          </a:bodyPr>
          <a:lstStyle>
            <a:lvl1pPr algn="ctr">
              <a:defRPr sz="1935" b="1">
                <a:solidFill>
                  <a:srgbClr val="2F5597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7478" y="2116635"/>
            <a:ext cx="7777100" cy="290642"/>
          </a:xfrm>
          <a:prstGeom prst="rect">
            <a:avLst/>
          </a:prstGeom>
          <a:effectLst/>
        </p:spPr>
        <p:txBody>
          <a:bodyPr lIns="45720" rIns="45720">
            <a:normAutofit/>
          </a:bodyPr>
          <a:lstStyle>
            <a:lvl1pPr marL="0" indent="0" algn="ctr">
              <a:lnSpc>
                <a:spcPct val="90000"/>
              </a:lnSpc>
              <a:spcBef>
                <a:spcPts val="691"/>
              </a:spcBef>
              <a:buNone/>
              <a:defRPr sz="1658">
                <a:solidFill>
                  <a:srgbClr val="000000"/>
                </a:solidFill>
                <a:effectLst/>
              </a:defRPr>
            </a:lvl1pPr>
            <a:lvl2pPr marL="33903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67807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0171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356155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1695194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034232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2373271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271230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1272838" y="4962610"/>
            <a:ext cx="6598325" cy="114125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592" rIns="31592" rtlCol="0" anchor="ctr"/>
          <a:lstStyle/>
          <a:p>
            <a:pPr algn="ctr"/>
            <a:r>
              <a:rPr lang="en-US" sz="691" b="0" i="0" baseline="0" noProof="1">
                <a:solidFill>
                  <a:srgbClr val="FFFFFF"/>
                </a:solidFill>
                <a:effectLst/>
                <a:latin typeface="+mn-lt"/>
              </a:rPr>
              <a:t>Bimbo Bakeries Proprietary Information</a:t>
            </a:r>
            <a:endParaRPr lang="fr-FR" sz="691" b="0" i="0" baseline="0" dirty="0">
              <a:solidFill>
                <a:srgbClr val="FFFF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3096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8279B-DB5B-4F9C-9D37-73C34EDDB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087" y="4659624"/>
            <a:ext cx="725461" cy="465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5972E-6CF3-446C-9990-3189B5AA52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945" y="108786"/>
            <a:ext cx="1497157" cy="45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0046280-79FB-42C2-988F-6964E95E4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087" y="4659624"/>
            <a:ext cx="725461" cy="4650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019F00-CF6E-4A2B-8D5F-CE1485D5AF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945" y="108786"/>
            <a:ext cx="1497157" cy="45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  <a:endParaRPr lang="fr-FR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511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27325" y="663423"/>
            <a:ext cx="7888814" cy="2141907"/>
          </a:xfrm>
          <a:effectLst/>
        </p:spPr>
        <p:txBody>
          <a:bodyPr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None/>
              <a:defRPr sz="4146" b="1">
                <a:solidFill>
                  <a:srgbClr val="2F5597"/>
                </a:solidFill>
                <a:effectLst/>
              </a:defRPr>
            </a:lvl1pPr>
            <a:lvl2pPr marL="314816" indent="0">
              <a:buNone/>
              <a:defRPr>
                <a:effectLst/>
              </a:defRPr>
            </a:lvl2pPr>
            <a:lvl3pPr marL="528717" indent="0">
              <a:buNone/>
              <a:defRPr>
                <a:effectLst/>
              </a:defRPr>
            </a:lvl3pPr>
            <a:lvl4pPr marL="859286" indent="0">
              <a:buNone/>
              <a:defRPr>
                <a:effectLst/>
              </a:defRPr>
            </a:lvl4pPr>
            <a:lvl5pPr marL="1356155" indent="0">
              <a:buNone/>
              <a:defRPr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>
            <a:off x="627325" y="2827764"/>
            <a:ext cx="7888814" cy="1124660"/>
          </a:xfrm>
          <a:effectLst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35"/>
              </a:spcBef>
              <a:buNone/>
              <a:defRPr sz="1658" baseline="0">
                <a:effectLst/>
              </a:defRPr>
            </a:lvl1pPr>
            <a:lvl2pPr marL="314816" indent="0">
              <a:buNone/>
              <a:defRPr>
                <a:effectLst/>
              </a:defRPr>
            </a:lvl2pPr>
            <a:lvl3pPr marL="528717" indent="0">
              <a:buNone/>
              <a:defRPr>
                <a:effectLst/>
              </a:defRPr>
            </a:lvl3pPr>
            <a:lvl4pPr marL="859286" indent="0">
              <a:buNone/>
              <a:defRPr>
                <a:effectLst/>
              </a:defRPr>
            </a:lvl4pPr>
            <a:lvl5pPr marL="1356155" indent="0">
              <a:buNone/>
              <a:defRPr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7" name="SlideNumber"/>
          <p:cNvSpPr/>
          <p:nvPr>
            <p:custDataLst>
              <p:tags r:id="rId3"/>
            </p:custDataLst>
          </p:nvPr>
        </p:nvSpPr>
        <p:spPr>
          <a:xfrm>
            <a:off x="6462296" y="4770324"/>
            <a:ext cx="2053842" cy="27168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183" tIns="31592" rIns="63183" bIns="31592" rtlCol="0" anchor="ctr" anchorCtr="0"/>
          <a:lstStyle/>
          <a:p>
            <a:pPr algn="r"/>
            <a:fld id="{BB69BBE8-4DB2-4642-B003-B220ACD5A2FD}" type="slidenum">
              <a:rPr lang="en-US" sz="830" b="0" baseline="0" smtClean="0">
                <a:solidFill>
                  <a:srgbClr val="FFFFFF"/>
                </a:solidFill>
                <a:effectLst/>
                <a:latin typeface="Verdana" pitchFamily="34" charset="0"/>
              </a:rPr>
              <a:pPr algn="r"/>
              <a:t>‹#›</a:t>
            </a:fld>
            <a:endParaRPr lang="fr-FR" sz="83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1272838" y="4962610"/>
            <a:ext cx="6598325" cy="114125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592" rIns="31592" rtlCol="0" anchor="ctr"/>
          <a:lstStyle/>
          <a:p>
            <a:pPr algn="ctr"/>
            <a:r>
              <a:rPr lang="en-US" sz="691" b="0" i="0" baseline="0" noProof="1">
                <a:solidFill>
                  <a:srgbClr val="FFFFFF"/>
                </a:solidFill>
                <a:effectLst/>
                <a:latin typeface="+mn-lt"/>
              </a:rPr>
              <a:t>Bimbo Bakeries Proprietary Information</a:t>
            </a:r>
            <a:endParaRPr lang="fr-FR" sz="691" b="0" i="0" baseline="0" dirty="0">
              <a:solidFill>
                <a:srgbClr val="FFFF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6445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Pag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36726633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33633297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1386" y="423198"/>
            <a:ext cx="7643813" cy="433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19D2-6472-5E4E-B09A-53C8CE3F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936264"/>
            <a:ext cx="2057400" cy="20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>
                <a:solidFill>
                  <a:schemeClr val="tx1"/>
                </a:solidFill>
              </a:defRPr>
            </a:lvl1pPr>
          </a:lstStyle>
          <a:p>
            <a:fld id="{8A10BE7D-53E8-6B40-B5D4-D77AE0514A7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29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A8FD9E-5AFF-4E74-886F-E8757BA4F3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087" y="4659624"/>
            <a:ext cx="725461" cy="4650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D111DA-4C19-483B-92E5-DD0436501E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945" y="108786"/>
            <a:ext cx="1497157" cy="45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IMAGINE + 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1560FB-0DFD-437F-9E34-1B9B36DFE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8139" y="4585875"/>
            <a:ext cx="871754" cy="435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0AFA4-2983-43A6-A8B1-DB60A66FB7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9908" y="0"/>
            <a:ext cx="484103" cy="1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2" name="Slide title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>
          <a:xfrm>
            <a:off x="352333" y="278006"/>
            <a:ext cx="8421611" cy="562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CA" noProof="1">
              <a:effectLst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52333" y="1085203"/>
            <a:ext cx="8421611" cy="325393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effectLst/>
              </a:rPr>
              <a:t>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7" name="Disclaimer"/>
          <p:cNvSpPr/>
          <p:nvPr>
            <p:custDataLst>
              <p:tags r:id="rId16"/>
            </p:custDataLst>
          </p:nvPr>
        </p:nvSpPr>
        <p:spPr>
          <a:xfrm>
            <a:off x="1597285" y="4962612"/>
            <a:ext cx="6598325" cy="114125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pPr algn="ctr"/>
            <a:r>
              <a:rPr lang="en-US" sz="691" b="0" i="0" baseline="0" noProof="1">
                <a:solidFill>
                  <a:srgbClr val="FFFFFF"/>
                </a:solidFill>
                <a:effectLst/>
                <a:latin typeface="+mn-lt"/>
              </a:rPr>
              <a:t>Bimbo Bakeries Proprietary Information</a:t>
            </a:r>
            <a:endParaRPr lang="fr-FR" sz="691" b="0" i="0" baseline="0" dirty="0"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5" name="SlideNumber"/>
          <p:cNvSpPr/>
          <p:nvPr>
            <p:custDataLst>
              <p:tags r:id="rId17"/>
            </p:custDataLst>
          </p:nvPr>
        </p:nvSpPr>
        <p:spPr>
          <a:xfrm>
            <a:off x="6462296" y="4770324"/>
            <a:ext cx="2053842" cy="27168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183" tIns="31592" rIns="63183" bIns="31592" rtlCol="0" anchor="ctr" anchorCtr="0"/>
          <a:lstStyle/>
          <a:p>
            <a:pPr algn="r"/>
            <a:fld id="{BB69BBE8-4DB2-4642-B003-B220ACD5A2FD}" type="slidenum">
              <a:rPr lang="en-US" sz="830" b="0" baseline="0" smtClean="0">
                <a:solidFill>
                  <a:srgbClr val="FFFFFF"/>
                </a:solidFill>
                <a:effectLst/>
                <a:latin typeface="Verdana" pitchFamily="34" charset="0"/>
              </a:rPr>
              <a:pPr algn="r"/>
              <a:t>‹#›</a:t>
            </a:fld>
            <a:endParaRPr lang="fr-FR" sz="83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13" name="BainStatusStickerPosition" hidden="1"/>
          <p:cNvSpPr/>
          <p:nvPr>
            <p:custDataLst>
              <p:tags r:id="rId18"/>
            </p:custDataLst>
          </p:nvPr>
        </p:nvSpPr>
        <p:spPr>
          <a:xfrm>
            <a:off x="8773943" y="890881"/>
            <a:ext cx="119354" cy="87755"/>
          </a:xfrm>
          <a:prstGeom prst="rect">
            <a:avLst/>
          </a:prstGeom>
          <a:solidFill>
            <a:srgbClr val="2F559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75" tIns="24875" rIns="24875" bIns="24875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43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14" name="BainNotesBox"/>
          <p:cNvSpPr txBox="1"/>
          <p:nvPr>
            <p:custDataLst>
              <p:tags r:id="rId19"/>
            </p:custDataLst>
          </p:nvPr>
        </p:nvSpPr>
        <p:spPr>
          <a:xfrm>
            <a:off x="352333" y="4510220"/>
            <a:ext cx="8421611" cy="106311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en-US" sz="691" dirty="0">
                <a:effectLst/>
              </a:rPr>
              <a:t> </a:t>
            </a:r>
          </a:p>
        </p:txBody>
      </p:sp>
      <p:sp>
        <p:nvSpPr>
          <p:cNvPr id="16" name="BainArrowConfig" hidden="1"/>
          <p:cNvSpPr/>
          <p:nvPr>
            <p:custDataLst>
              <p:tags r:id="rId20"/>
            </p:custDataLst>
          </p:nvPr>
        </p:nvSpPr>
        <p:spPr>
          <a:xfrm>
            <a:off x="1" y="3487633"/>
            <a:ext cx="119354" cy="87755"/>
          </a:xfrm>
          <a:prstGeom prst="rect">
            <a:avLst/>
          </a:prstGeom>
          <a:solidFill>
            <a:srgbClr val="862E2C"/>
          </a:solidFill>
          <a:ln w="12700">
            <a:solidFill>
              <a:srgbClr val="862E2C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75" tIns="24875" rIns="24875" bIns="24875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43" dirty="0">
                <a:solidFill>
                  <a:srgbClr val="FFFFFF"/>
                </a:solidFill>
                <a:effectLst/>
              </a:rPr>
              <a:t> 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4336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defTabSz="678077" rtl="0" eaLnBrk="1" latinLnBrk="0" hangingPunct="1">
        <a:lnSpc>
          <a:spcPct val="90000"/>
        </a:lnSpc>
        <a:spcBef>
          <a:spcPct val="0"/>
        </a:spcBef>
        <a:buNone/>
        <a:defRPr sz="1658" b="1" kern="1200">
          <a:solidFill>
            <a:srgbClr val="2F5597"/>
          </a:solidFill>
          <a:effectLst/>
          <a:latin typeface="+mj-lt"/>
          <a:ea typeface="+mj-ea"/>
          <a:cs typeface="+mj-cs"/>
        </a:defRPr>
      </a:lvl1pPr>
    </p:titleStyle>
    <p:bodyStyle>
      <a:lvl1pPr marL="187574" marR="0" indent="-187574" algn="l" defTabSz="677898" rtl="0" eaLnBrk="1" fontAlgn="base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chemeClr val="tx1"/>
        </a:buClr>
        <a:buSzPts val="2400"/>
        <a:buFont typeface="Verdana" pitchFamily="34" charset="0"/>
        <a:buChar char="•"/>
        <a:defRPr kumimoji="0" lang="en-US" altLang="zh-CN" sz="1243" b="0" i="0" u="none" strike="noStrike" kern="1200" cap="none" spc="0" normalizeH="0" baseline="0" noProof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397086" marR="0" indent="-82270" algn="l" defTabSz="67789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Verdana"/>
        <a:buChar char="-"/>
        <a:defRPr lang="en-CA" altLang="zh-CN" sz="1106" kern="1200" baseline="0" noProof="1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727260" marR="0" indent="-198543" algn="l" defTabSz="67789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Marlett" pitchFamily="2" charset="2"/>
        <a:buChar char="8"/>
        <a:defRPr lang="zh-CN" altLang="en-US" sz="1106" kern="1200" noProof="1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04606" marR="0" indent="-145320" algn="l" defTabSz="678077" rtl="0" eaLnBrk="1" fontAlgn="auto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Verdana" pitchFamily="34" charset="0"/>
        <a:buChar char="-"/>
        <a:defRPr lang="en-CA" altLang="zh-CN" sz="1106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25674" indent="-169520" algn="l" defTabSz="678077" rtl="0" eaLnBrk="1" latinLnBrk="0" hangingPunct="1">
        <a:spcBef>
          <a:spcPct val="20000"/>
        </a:spcBef>
        <a:buFont typeface="Arial" pitchFamily="34" charset="0"/>
        <a:buChar char="»"/>
        <a:defRPr sz="1106" kern="1200">
          <a:solidFill>
            <a:schemeClr val="tx1"/>
          </a:solidFill>
          <a:effectLst/>
          <a:latin typeface="Verdana" pitchFamily="34" charset="0"/>
          <a:ea typeface="+mn-ea"/>
          <a:cs typeface="+mn-cs"/>
        </a:defRPr>
      </a:lvl5pPr>
      <a:lvl6pPr marL="1864713" indent="-169520" algn="l" defTabSz="678077" rtl="0" eaLnBrk="1" latinLnBrk="0" hangingPunct="1">
        <a:spcBef>
          <a:spcPct val="20000"/>
        </a:spcBef>
        <a:buFont typeface="Arial" pitchFamily="34" charset="0"/>
        <a:buChar char="•"/>
        <a:defRPr sz="145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03751" indent="-169520" algn="l" defTabSz="678077" rtl="0" eaLnBrk="1" latinLnBrk="0" hangingPunct="1">
        <a:spcBef>
          <a:spcPct val="20000"/>
        </a:spcBef>
        <a:buFont typeface="Arial" pitchFamily="34" charset="0"/>
        <a:buChar char="•"/>
        <a:defRPr sz="145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42790" indent="-169520" algn="l" defTabSz="678077" rtl="0" eaLnBrk="1" latinLnBrk="0" hangingPunct="1">
        <a:spcBef>
          <a:spcPct val="20000"/>
        </a:spcBef>
        <a:buFont typeface="Arial" pitchFamily="34" charset="0"/>
        <a:buChar char="•"/>
        <a:defRPr sz="1451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881829" indent="-169520" algn="l" defTabSz="678077" rtl="0" eaLnBrk="1" latinLnBrk="0" hangingPunct="1">
        <a:spcBef>
          <a:spcPct val="20000"/>
        </a:spcBef>
        <a:buFont typeface="Arial" pitchFamily="34" charset="0"/>
        <a:buChar char="•"/>
        <a:defRPr sz="1451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678077" rtl="0" eaLnBrk="1" latinLnBrk="0" hangingPunct="1">
        <a:defRPr sz="1243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39039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78077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17116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56155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695194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034232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373271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712309" algn="l" defTabSz="678077" rtl="0" eaLnBrk="1" latinLnBrk="0" hangingPunct="1">
        <a:defRPr sz="1313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bpsettlement_west@grupobimbo.com" TargetMode="External"/><Relationship Id="rId2" Type="http://schemas.openxmlformats.org/officeDocument/2006/relationships/hyperlink" Target="mailto:Ibpsettlement_East@grupobimb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6E66F-E200-4682-A0BF-A381A013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53" y="876954"/>
            <a:ext cx="2978863" cy="3735312"/>
          </a:xfrm>
          <a:prstGeom prst="rect">
            <a:avLst/>
          </a:prstGeom>
        </p:spPr>
      </p:pic>
      <p:sp>
        <p:nvSpPr>
          <p:cNvPr id="9" name="Google Shape;861;p34">
            <a:extLst>
              <a:ext uri="{FF2B5EF4-FFF2-40B4-BE49-F238E27FC236}">
                <a16:creationId xmlns:a16="http://schemas.microsoft.com/office/drawing/2014/main" id="{C980FFC3-BBEC-4969-891D-88E4A4C5F9EB}"/>
              </a:ext>
            </a:extLst>
          </p:cNvPr>
          <p:cNvSpPr txBox="1">
            <a:spLocks/>
          </p:cNvSpPr>
          <p:nvPr/>
        </p:nvSpPr>
        <p:spPr>
          <a:xfrm>
            <a:off x="0" y="1157441"/>
            <a:ext cx="4768554" cy="206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00700"/>
              </a:buClr>
              <a:buSzPts val="5200"/>
              <a:buFont typeface="Lilita One"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007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IBP SETTLEMENT  STATEMENT</a:t>
            </a:r>
          </a:p>
        </p:txBody>
      </p:sp>
      <p:sp>
        <p:nvSpPr>
          <p:cNvPr id="10" name="Google Shape;862;p34">
            <a:extLst>
              <a:ext uri="{FF2B5EF4-FFF2-40B4-BE49-F238E27FC236}">
                <a16:creationId xmlns:a16="http://schemas.microsoft.com/office/drawing/2014/main" id="{5535FF8E-83ED-4BEE-A493-94EAC870CE82}"/>
              </a:ext>
            </a:extLst>
          </p:cNvPr>
          <p:cNvSpPr txBox="1">
            <a:spLocks/>
          </p:cNvSpPr>
          <p:nvPr/>
        </p:nvSpPr>
        <p:spPr>
          <a:xfrm>
            <a:off x="1036541" y="3089184"/>
            <a:ext cx="3629461" cy="4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Josefin San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Understanding the Settlement Statement</a:t>
            </a:r>
          </a:p>
        </p:txBody>
      </p:sp>
    </p:spTree>
    <p:extLst>
      <p:ext uri="{BB962C8B-B14F-4D97-AF65-F5344CB8AC3E}">
        <p14:creationId xmlns:p14="http://schemas.microsoft.com/office/powerpoint/2010/main" val="22138585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521C6E3-8FCD-4576-B0C9-E077D0E6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65" y="768552"/>
            <a:ext cx="6639119" cy="24203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7" name="Google Shape;3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</a:t>
            </a:r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4294967295"/>
          </p:nvPr>
        </p:nvSpPr>
        <p:spPr>
          <a:xfrm>
            <a:off x="1226165" y="3427183"/>
            <a:ext cx="6875462" cy="947765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Keeping personal information up to date is very important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Important documents are sent from time to time to the address on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Filling a form is required for any changes or updates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358;p35">
            <a:extLst>
              <a:ext uri="{FF2B5EF4-FFF2-40B4-BE49-F238E27FC236}">
                <a16:creationId xmlns:a16="http://schemas.microsoft.com/office/drawing/2014/main" id="{72665902-FBEA-4CE5-8E15-6915A793D1AD}"/>
              </a:ext>
            </a:extLst>
          </p:cNvPr>
          <p:cNvSpPr txBox="1">
            <a:spLocks/>
          </p:cNvSpPr>
          <p:nvPr/>
        </p:nvSpPr>
        <p:spPr>
          <a:xfrm>
            <a:off x="2700306" y="4516353"/>
            <a:ext cx="4728182" cy="62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900"/>
              <a:buFont typeface="Calibri"/>
              <a:buNone/>
            </a:pPr>
            <a:r>
              <a:rPr lang="en-US" sz="700" dirty="0">
                <a:latin typeface="+mj-lt"/>
              </a:rPr>
              <a:t>*I/O stands for Independent Operator – Independent Business Partner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39C4C-B139-4C51-9706-73057C5CD2A3}"/>
              </a:ext>
            </a:extLst>
          </p:cNvPr>
          <p:cNvCxnSpPr>
            <a:cxnSpLocks/>
          </p:cNvCxnSpPr>
          <p:nvPr/>
        </p:nvCxnSpPr>
        <p:spPr>
          <a:xfrm>
            <a:off x="1941643" y="2217056"/>
            <a:ext cx="0" cy="2586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B01E1D-5219-450A-80FC-2451B4038A6C}"/>
              </a:ext>
            </a:extLst>
          </p:cNvPr>
          <p:cNvSpPr txBox="1"/>
          <p:nvPr/>
        </p:nvSpPr>
        <p:spPr>
          <a:xfrm>
            <a:off x="1642663" y="2008719"/>
            <a:ext cx="1042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</a:rPr>
              <a:t>Route Number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20C430-106B-4FEF-99AF-1D852CFA4904}"/>
              </a:ext>
            </a:extLst>
          </p:cNvPr>
          <p:cNvCxnSpPr>
            <a:cxnSpLocks/>
          </p:cNvCxnSpPr>
          <p:nvPr/>
        </p:nvCxnSpPr>
        <p:spPr>
          <a:xfrm flipH="1">
            <a:off x="2434715" y="2252756"/>
            <a:ext cx="449240" cy="3601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29850F3-EDCD-472E-9E8F-AC8D2F453A4B}"/>
              </a:ext>
            </a:extLst>
          </p:cNvPr>
          <p:cNvSpPr txBox="1"/>
          <p:nvPr/>
        </p:nvSpPr>
        <p:spPr>
          <a:xfrm>
            <a:off x="2740904" y="2051647"/>
            <a:ext cx="184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</a:rPr>
              <a:t>Settlement Account Number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D2DD69-201B-485A-B3C5-8B76DA09962D}"/>
              </a:ext>
            </a:extLst>
          </p:cNvPr>
          <p:cNvCxnSpPr>
            <a:cxnSpLocks/>
          </p:cNvCxnSpPr>
          <p:nvPr/>
        </p:nvCxnSpPr>
        <p:spPr>
          <a:xfrm flipH="1">
            <a:off x="3557826" y="2431704"/>
            <a:ext cx="810361" cy="17234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2EFE11-A78F-4E53-9CD6-917F3FF8CD5C}"/>
              </a:ext>
            </a:extLst>
          </p:cNvPr>
          <p:cNvSpPr txBox="1"/>
          <p:nvPr/>
        </p:nvSpPr>
        <p:spPr>
          <a:xfrm>
            <a:off x="4332218" y="2303617"/>
            <a:ext cx="184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</a:rPr>
              <a:t>Business Name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E9C0F-A8D6-4204-9AEF-80575AC9AE30}"/>
              </a:ext>
            </a:extLst>
          </p:cNvPr>
          <p:cNvCxnSpPr>
            <a:cxnSpLocks/>
          </p:cNvCxnSpPr>
          <p:nvPr/>
        </p:nvCxnSpPr>
        <p:spPr>
          <a:xfrm flipH="1">
            <a:off x="4096075" y="2901199"/>
            <a:ext cx="57404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AF3F09-6EF1-46ED-8ADD-BA5F25E8AC5F}"/>
              </a:ext>
            </a:extLst>
          </p:cNvPr>
          <p:cNvSpPr txBox="1"/>
          <p:nvPr/>
        </p:nvSpPr>
        <p:spPr>
          <a:xfrm>
            <a:off x="4670118" y="2776811"/>
            <a:ext cx="184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</a:rPr>
              <a:t>Business address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361194" y="133213"/>
            <a:ext cx="8421611" cy="51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– Proof of Delivery</a:t>
            </a:r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4294967295"/>
          </p:nvPr>
        </p:nvSpPr>
        <p:spPr>
          <a:xfrm>
            <a:off x="5360271" y="1110643"/>
            <a:ext cx="3330575" cy="281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Unpaid or short paid invoices might prompt a POD request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Scan Based Trading or Cash customers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go to the Handheld first as a message then show in the Settlement Statement as a reminder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 are requested within a year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not charges; however, proper POD needs to be submitted to the Settlement Team to avoid future charges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charges will be posted in the Miscellaneous Fees report</a:t>
            </a: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58BB79-B434-4589-B2DD-86518310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3" y="1085252"/>
            <a:ext cx="4844148" cy="10020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407;p39">
            <a:extLst>
              <a:ext uri="{FF2B5EF4-FFF2-40B4-BE49-F238E27FC236}">
                <a16:creationId xmlns:a16="http://schemas.microsoft.com/office/drawing/2014/main" id="{9F1E3657-27BF-423F-BAAA-1CB11D8B8894}"/>
              </a:ext>
            </a:extLst>
          </p:cNvPr>
          <p:cNvSpPr txBox="1">
            <a:spLocks/>
          </p:cNvSpPr>
          <p:nvPr/>
        </p:nvSpPr>
        <p:spPr>
          <a:xfrm>
            <a:off x="453516" y="824906"/>
            <a:ext cx="3330214" cy="25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requests:</a:t>
            </a:r>
          </a:p>
        </p:txBody>
      </p:sp>
      <p:sp>
        <p:nvSpPr>
          <p:cNvPr id="12" name="Google Shape;407;p39">
            <a:extLst>
              <a:ext uri="{FF2B5EF4-FFF2-40B4-BE49-F238E27FC236}">
                <a16:creationId xmlns:a16="http://schemas.microsoft.com/office/drawing/2014/main" id="{8764032B-B634-4E6B-B672-23B5648D6FAF}"/>
              </a:ext>
            </a:extLst>
          </p:cNvPr>
          <p:cNvSpPr txBox="1">
            <a:spLocks/>
          </p:cNvSpPr>
          <p:nvPr/>
        </p:nvSpPr>
        <p:spPr>
          <a:xfrm>
            <a:off x="430464" y="2260060"/>
            <a:ext cx="3330214" cy="26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 requested: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3C34A-CF77-447D-B549-E7421BDD8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3" y="2520406"/>
            <a:ext cx="4844148" cy="14350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352333" y="134883"/>
            <a:ext cx="8421611" cy="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(E) Miscellaneous Fees</a:t>
            </a:r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4294967295"/>
          </p:nvPr>
        </p:nvSpPr>
        <p:spPr>
          <a:xfrm>
            <a:off x="2087218" y="771650"/>
            <a:ext cx="5736866" cy="23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Miscellaneous Fees contain details on charges or credits to the IBP’s account</a:t>
            </a: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A1D3A8E-5515-4693-8812-E3688FF8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2" y="1387854"/>
            <a:ext cx="7913294" cy="333480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51E89781-8BC8-463B-9D88-F16E244BEE19}"/>
              </a:ext>
            </a:extLst>
          </p:cNvPr>
          <p:cNvSpPr/>
          <p:nvPr/>
        </p:nvSpPr>
        <p:spPr>
          <a:xfrm>
            <a:off x="1853921" y="1326382"/>
            <a:ext cx="5586883" cy="25924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796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361194" y="133824"/>
            <a:ext cx="8421611" cy="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 Payments Received </a:t>
            </a:r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4294967295"/>
          </p:nvPr>
        </p:nvSpPr>
        <p:spPr>
          <a:xfrm>
            <a:off x="5466757" y="1415760"/>
            <a:ext cx="3330575" cy="247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section shows the total dollar value of all payments received and applied towards the IBP’s account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payment: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special envelope (5-10 Business days)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</a:pP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 card (1 Business day)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Deposits (1 Business day)</a:t>
            </a: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NSF fees applicable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Payments are applied to the oldest balance unless paying an exact balance amount</a:t>
            </a:r>
          </a:p>
        </p:txBody>
      </p:sp>
      <p:sp>
        <p:nvSpPr>
          <p:cNvPr id="12" name="Google Shape;407;p39">
            <a:extLst>
              <a:ext uri="{FF2B5EF4-FFF2-40B4-BE49-F238E27FC236}">
                <a16:creationId xmlns:a16="http://schemas.microsoft.com/office/drawing/2014/main" id="{8764032B-B634-4E6B-B672-23B5648D6FAF}"/>
              </a:ext>
            </a:extLst>
          </p:cNvPr>
          <p:cNvSpPr txBox="1">
            <a:spLocks/>
          </p:cNvSpPr>
          <p:nvPr/>
        </p:nvSpPr>
        <p:spPr>
          <a:xfrm>
            <a:off x="300056" y="1129733"/>
            <a:ext cx="3330214" cy="23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applied -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FB211-A970-4981-A3C5-FCDAEE95F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" t="323" r="16490"/>
          <a:stretch/>
        </p:blipFill>
        <p:spPr>
          <a:xfrm>
            <a:off x="361193" y="1415760"/>
            <a:ext cx="4607717" cy="11499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407;p39">
            <a:extLst>
              <a:ext uri="{FF2B5EF4-FFF2-40B4-BE49-F238E27FC236}">
                <a16:creationId xmlns:a16="http://schemas.microsoft.com/office/drawing/2014/main" id="{A20F35AD-717C-439B-B442-DA73BF4D7654}"/>
              </a:ext>
            </a:extLst>
          </p:cNvPr>
          <p:cNvSpPr txBox="1">
            <a:spLocks/>
          </p:cNvSpPr>
          <p:nvPr/>
        </p:nvSpPr>
        <p:spPr>
          <a:xfrm>
            <a:off x="2222941" y="697137"/>
            <a:ext cx="4927428" cy="23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no payments – this section does not print in the statement</a:t>
            </a:r>
          </a:p>
        </p:txBody>
      </p:sp>
      <p:sp>
        <p:nvSpPr>
          <p:cNvPr id="14" name="Google Shape;407;p39">
            <a:extLst>
              <a:ext uri="{FF2B5EF4-FFF2-40B4-BE49-F238E27FC236}">
                <a16:creationId xmlns:a16="http://schemas.microsoft.com/office/drawing/2014/main" id="{3D58FA86-5EE5-4922-8CBD-CD89064A9A32}"/>
              </a:ext>
            </a:extLst>
          </p:cNvPr>
          <p:cNvSpPr txBox="1">
            <a:spLocks/>
          </p:cNvSpPr>
          <p:nvPr/>
        </p:nvSpPr>
        <p:spPr>
          <a:xfrm>
            <a:off x="1690501" y="3979758"/>
            <a:ext cx="5316453" cy="51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previous or partial balance owed is covered with the weekly Settlement profits the amount paid towards that balance will be noted as “Auto Adj” the entry is not a payment.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317F0-696A-4F55-AC45-345775C43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0" r="10796"/>
          <a:stretch/>
        </p:blipFill>
        <p:spPr>
          <a:xfrm>
            <a:off x="346668" y="2675331"/>
            <a:ext cx="4622241" cy="11291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279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0" y="130629"/>
            <a:ext cx="9093757" cy="85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Quarter-To-Date Financial Adjustment Accruals Summary </a:t>
            </a:r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4294967295"/>
          </p:nvPr>
        </p:nvSpPr>
        <p:spPr>
          <a:xfrm>
            <a:off x="0" y="1009651"/>
            <a:ext cx="9144000" cy="2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Shrink refers to unaccounted product or found product based on activity from store scans, carryover counts, and invoices.</a:t>
            </a: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407;p39">
            <a:extLst>
              <a:ext uri="{FF2B5EF4-FFF2-40B4-BE49-F238E27FC236}">
                <a16:creationId xmlns:a16="http://schemas.microsoft.com/office/drawing/2014/main" id="{9F1E3657-27BF-423F-BAAA-1CB11D8B8894}"/>
              </a:ext>
            </a:extLst>
          </p:cNvPr>
          <p:cNvSpPr txBox="1">
            <a:spLocks/>
          </p:cNvSpPr>
          <p:nvPr/>
        </p:nvSpPr>
        <p:spPr>
          <a:xfrm>
            <a:off x="7677033" y="3004683"/>
            <a:ext cx="1344946" cy="58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units that are shrink in a 6-week period time</a:t>
            </a:r>
          </a:p>
        </p:txBody>
      </p:sp>
      <p:sp>
        <p:nvSpPr>
          <p:cNvPr id="12" name="Google Shape;407;p39">
            <a:extLst>
              <a:ext uri="{FF2B5EF4-FFF2-40B4-BE49-F238E27FC236}">
                <a16:creationId xmlns:a16="http://schemas.microsoft.com/office/drawing/2014/main" id="{8764032B-B634-4E6B-B672-23B5648D6FAF}"/>
              </a:ext>
            </a:extLst>
          </p:cNvPr>
          <p:cNvSpPr txBox="1">
            <a:spLocks/>
          </p:cNvSpPr>
          <p:nvPr/>
        </p:nvSpPr>
        <p:spPr>
          <a:xfrm>
            <a:off x="-10877" y="1534681"/>
            <a:ext cx="2518767" cy="4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dollar value of Shrink for SBT stores for the current quarter</a:t>
            </a:r>
          </a:p>
        </p:txBody>
      </p:sp>
      <p:sp>
        <p:nvSpPr>
          <p:cNvPr id="24" name="Google Shape;407;p39">
            <a:extLst>
              <a:ext uri="{FF2B5EF4-FFF2-40B4-BE49-F238E27FC236}">
                <a16:creationId xmlns:a16="http://schemas.microsoft.com/office/drawing/2014/main" id="{8E10B2AC-6DE5-4ADF-A843-41A64C1B0BA7}"/>
              </a:ext>
            </a:extLst>
          </p:cNvPr>
          <p:cNvSpPr txBox="1">
            <a:spLocks/>
          </p:cNvSpPr>
          <p:nvPr/>
        </p:nvSpPr>
        <p:spPr>
          <a:xfrm>
            <a:off x="5464953" y="1531642"/>
            <a:ext cx="2961199" cy="27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 last carryover count in the quarter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404F0-6F31-4CDB-BA0E-7EC24C5F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4" y="1932811"/>
            <a:ext cx="6376892" cy="20240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648F03-F2B6-41A9-99DA-D1E596FDF366}"/>
              </a:ext>
            </a:extLst>
          </p:cNvPr>
          <p:cNvCxnSpPr>
            <a:cxnSpLocks/>
          </p:cNvCxnSpPr>
          <p:nvPr/>
        </p:nvCxnSpPr>
        <p:spPr>
          <a:xfrm flipH="1" flipV="1">
            <a:off x="828942" y="1932811"/>
            <a:ext cx="623844" cy="10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7C8B24-49A0-4047-BFC3-D5878188CAB7}"/>
              </a:ext>
            </a:extLst>
          </p:cNvPr>
          <p:cNvCxnSpPr>
            <a:cxnSpLocks/>
          </p:cNvCxnSpPr>
          <p:nvPr/>
        </p:nvCxnSpPr>
        <p:spPr>
          <a:xfrm flipV="1">
            <a:off x="4572000" y="1797550"/>
            <a:ext cx="1555115" cy="53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CC39C-06E2-4F3B-8265-0743F3E57C6C}"/>
              </a:ext>
            </a:extLst>
          </p:cNvPr>
          <p:cNvCxnSpPr>
            <a:cxnSpLocks/>
          </p:cNvCxnSpPr>
          <p:nvPr/>
        </p:nvCxnSpPr>
        <p:spPr>
          <a:xfrm flipV="1">
            <a:off x="6510759" y="3347782"/>
            <a:ext cx="1166274" cy="242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407;p39">
            <a:extLst>
              <a:ext uri="{FF2B5EF4-FFF2-40B4-BE49-F238E27FC236}">
                <a16:creationId xmlns:a16="http://schemas.microsoft.com/office/drawing/2014/main" id="{60F3C79A-0E44-47D6-8D79-797184371861}"/>
              </a:ext>
            </a:extLst>
          </p:cNvPr>
          <p:cNvSpPr txBox="1">
            <a:spLocks/>
          </p:cNvSpPr>
          <p:nvPr/>
        </p:nvSpPr>
        <p:spPr>
          <a:xfrm>
            <a:off x="1369731" y="4002758"/>
            <a:ext cx="2483812" cy="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values are found Shrink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values are lost Shrink</a:t>
            </a:r>
          </a:p>
        </p:txBody>
      </p:sp>
    </p:spTree>
    <p:extLst>
      <p:ext uri="{BB962C8B-B14F-4D97-AF65-F5344CB8AC3E}">
        <p14:creationId xmlns:p14="http://schemas.microsoft.com/office/powerpoint/2010/main" val="12923358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361194" y="127628"/>
            <a:ext cx="8421611" cy="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Comments</a:t>
            </a:r>
          </a:p>
        </p:txBody>
      </p:sp>
      <p:sp>
        <p:nvSpPr>
          <p:cNvPr id="15" name="Google Shape;407;p39">
            <a:extLst>
              <a:ext uri="{FF2B5EF4-FFF2-40B4-BE49-F238E27FC236}">
                <a16:creationId xmlns:a16="http://schemas.microsoft.com/office/drawing/2014/main" id="{16DAB6E9-B9E5-47A1-997E-DD71CB5C3D25}"/>
              </a:ext>
            </a:extLst>
          </p:cNvPr>
          <p:cNvSpPr txBox="1">
            <a:spLocks/>
          </p:cNvSpPr>
          <p:nvPr/>
        </p:nvSpPr>
        <p:spPr>
          <a:xfrm>
            <a:off x="111278" y="811587"/>
            <a:ext cx="1846236" cy="18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285750" algn="l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with a letter next to them have linking reports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algn="l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should be compared to your Handheld EOD Settlement Reports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Google Shape;407;p39">
            <a:extLst>
              <a:ext uri="{FF2B5EF4-FFF2-40B4-BE49-F238E27FC236}">
                <a16:creationId xmlns:a16="http://schemas.microsoft.com/office/drawing/2014/main" id="{9428AE65-2917-4B24-8797-8EC67BA8A2A7}"/>
              </a:ext>
            </a:extLst>
          </p:cNvPr>
          <p:cNvSpPr txBox="1">
            <a:spLocks/>
          </p:cNvSpPr>
          <p:nvPr/>
        </p:nvSpPr>
        <p:spPr>
          <a:xfrm>
            <a:off x="6858595" y="691759"/>
            <a:ext cx="1677873" cy="86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1C1E6-3981-464D-BBD4-1D39C13C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8" t="10054" r="3632" b="799"/>
          <a:stretch/>
        </p:blipFill>
        <p:spPr>
          <a:xfrm>
            <a:off x="3086358" y="1403770"/>
            <a:ext cx="5722538" cy="28047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CA3E3-5703-4827-AEFF-878D8DA6E497}"/>
              </a:ext>
            </a:extLst>
          </p:cNvPr>
          <p:cNvSpPr txBox="1"/>
          <p:nvPr/>
        </p:nvSpPr>
        <p:spPr>
          <a:xfrm>
            <a:off x="4432247" y="936919"/>
            <a:ext cx="1286189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1200" dirty="0"/>
              <a:t>+ Charge to IBP</a:t>
            </a:r>
          </a:p>
          <a:p>
            <a:r>
              <a:rPr lang="en-US" sz="1200" dirty="0"/>
              <a:t>- Credit to IBP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33E6E-D4F8-4F66-8A76-0A13873ECED3}"/>
              </a:ext>
            </a:extLst>
          </p:cNvPr>
          <p:cNvSpPr txBox="1"/>
          <p:nvPr/>
        </p:nvSpPr>
        <p:spPr>
          <a:xfrm>
            <a:off x="2272561" y="1596819"/>
            <a:ext cx="889420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1200" dirty="0"/>
              <a:t>Settlement report</a:t>
            </a:r>
          </a:p>
        </p:txBody>
      </p:sp>
    </p:spTree>
    <p:extLst>
      <p:ext uri="{BB962C8B-B14F-4D97-AF65-F5344CB8AC3E}">
        <p14:creationId xmlns:p14="http://schemas.microsoft.com/office/powerpoint/2010/main" val="22309973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352333" y="142358"/>
            <a:ext cx="8421611" cy="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Summary</a:t>
            </a:r>
          </a:p>
        </p:txBody>
      </p:sp>
      <p:sp>
        <p:nvSpPr>
          <p:cNvPr id="57" name="Google Shape;407;p39">
            <a:extLst>
              <a:ext uri="{FF2B5EF4-FFF2-40B4-BE49-F238E27FC236}">
                <a16:creationId xmlns:a16="http://schemas.microsoft.com/office/drawing/2014/main" id="{6EA1E507-407C-4CF4-AB62-741F2D4966DB}"/>
              </a:ext>
            </a:extLst>
          </p:cNvPr>
          <p:cNvSpPr txBox="1">
            <a:spLocks/>
          </p:cNvSpPr>
          <p:nvPr/>
        </p:nvSpPr>
        <p:spPr>
          <a:xfrm>
            <a:off x="5960012" y="230297"/>
            <a:ext cx="2619785" cy="65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sales do not show in this section!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974FD-3D3B-4C89-8A91-9064D676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05" y="792627"/>
            <a:ext cx="5383235" cy="39627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8928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77CDB-8515-4C86-A26E-8F91DA1E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9" r="17896"/>
          <a:stretch/>
        </p:blipFill>
        <p:spPr>
          <a:xfrm>
            <a:off x="2029766" y="648239"/>
            <a:ext cx="5019153" cy="42546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406;p39">
            <a:extLst>
              <a:ext uri="{FF2B5EF4-FFF2-40B4-BE49-F238E27FC236}">
                <a16:creationId xmlns:a16="http://schemas.microsoft.com/office/drawing/2014/main" id="{7DD17A09-3A92-4611-8EDF-164B7C740574}"/>
              </a:ext>
            </a:extLst>
          </p:cNvPr>
          <p:cNvSpPr txBox="1">
            <a:spLocks/>
          </p:cNvSpPr>
          <p:nvPr/>
        </p:nvSpPr>
        <p:spPr>
          <a:xfrm>
            <a:off x="35169" y="140706"/>
            <a:ext cx="9108831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Purchased, Product 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86904-2595-48F2-A03D-386018FCD025}"/>
              </a:ext>
            </a:extLst>
          </p:cNvPr>
          <p:cNvSpPr/>
          <p:nvPr/>
        </p:nvSpPr>
        <p:spPr>
          <a:xfrm>
            <a:off x="1995933" y="2938168"/>
            <a:ext cx="1225900" cy="3349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A1194-677C-44BB-AE24-C994B243650D}"/>
              </a:ext>
            </a:extLst>
          </p:cNvPr>
          <p:cNvSpPr txBox="1"/>
          <p:nvPr/>
        </p:nvSpPr>
        <p:spPr>
          <a:xfrm>
            <a:off x="1414145" y="2855202"/>
            <a:ext cx="1710893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1200" dirty="0"/>
              <a:t>IBP Settlement Load and return Adjustments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23AD22-F88E-45CA-B6B8-8553B79D9055}"/>
              </a:ext>
            </a:extLst>
          </p:cNvPr>
          <p:cNvSpPr/>
          <p:nvPr/>
        </p:nvSpPr>
        <p:spPr>
          <a:xfrm>
            <a:off x="2908999" y="3233901"/>
            <a:ext cx="216039" cy="1071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1" name="Google Shape;407;p39">
            <a:extLst>
              <a:ext uri="{FF2B5EF4-FFF2-40B4-BE49-F238E27FC236}">
                <a16:creationId xmlns:a16="http://schemas.microsoft.com/office/drawing/2014/main" id="{B5F88971-CF71-4B5D-9926-ACFEC466E4D3}"/>
              </a:ext>
            </a:extLst>
          </p:cNvPr>
          <p:cNvSpPr txBox="1">
            <a:spLocks/>
          </p:cNvSpPr>
          <p:nvPr/>
        </p:nvSpPr>
        <p:spPr>
          <a:xfrm>
            <a:off x="7227313" y="1260647"/>
            <a:ext cx="1669831" cy="2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Margin -  might not be the final margin paid</a:t>
            </a:r>
          </a:p>
        </p:txBody>
      </p:sp>
      <p:sp>
        <p:nvSpPr>
          <p:cNvPr id="19" name="Google Shape;1907;p63">
            <a:extLst>
              <a:ext uri="{FF2B5EF4-FFF2-40B4-BE49-F238E27FC236}">
                <a16:creationId xmlns:a16="http://schemas.microsoft.com/office/drawing/2014/main" id="{BEEACF18-04A8-4EE6-BF39-90D098204999}"/>
              </a:ext>
            </a:extLst>
          </p:cNvPr>
          <p:cNvSpPr/>
          <p:nvPr/>
        </p:nvSpPr>
        <p:spPr>
          <a:xfrm rot="3008480">
            <a:off x="2938251" y="3081182"/>
            <a:ext cx="247974" cy="11367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Google Shape;1907;p63">
            <a:extLst>
              <a:ext uri="{FF2B5EF4-FFF2-40B4-BE49-F238E27FC236}">
                <a16:creationId xmlns:a16="http://schemas.microsoft.com/office/drawing/2014/main" id="{E56A3DD2-63C6-4D08-AE77-69E8F4958334}"/>
              </a:ext>
            </a:extLst>
          </p:cNvPr>
          <p:cNvSpPr/>
          <p:nvPr/>
        </p:nvSpPr>
        <p:spPr>
          <a:xfrm rot="8768574">
            <a:off x="6968697" y="1403356"/>
            <a:ext cx="247974" cy="11367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8737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BE2FD-2024-495F-B60A-AF6E315B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89" y="696399"/>
            <a:ext cx="5267685" cy="4246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406;p39">
            <a:extLst>
              <a:ext uri="{FF2B5EF4-FFF2-40B4-BE49-F238E27FC236}">
                <a16:creationId xmlns:a16="http://schemas.microsoft.com/office/drawing/2014/main" id="{7DD17A09-3A92-4611-8EDF-164B7C740574}"/>
              </a:ext>
            </a:extLst>
          </p:cNvPr>
          <p:cNvSpPr txBox="1">
            <a:spLocks/>
          </p:cNvSpPr>
          <p:nvPr/>
        </p:nvSpPr>
        <p:spPr>
          <a:xfrm>
            <a:off x="115557" y="129471"/>
            <a:ext cx="886767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Sales – Detail Invoices</a:t>
            </a:r>
          </a:p>
        </p:txBody>
      </p:sp>
      <p:sp>
        <p:nvSpPr>
          <p:cNvPr id="18" name="Google Shape;407;p39">
            <a:extLst>
              <a:ext uri="{FF2B5EF4-FFF2-40B4-BE49-F238E27FC236}">
                <a16:creationId xmlns:a16="http://schemas.microsoft.com/office/drawing/2014/main" id="{96F39B5B-3E2C-47C1-AF90-E4083DCADDD8}"/>
              </a:ext>
            </a:extLst>
          </p:cNvPr>
          <p:cNvSpPr txBox="1">
            <a:spLocks/>
          </p:cNvSpPr>
          <p:nvPr/>
        </p:nvSpPr>
        <p:spPr>
          <a:xfrm>
            <a:off x="6997960" y="229580"/>
            <a:ext cx="1693864" cy="46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section that shows cash sales</a:t>
            </a:r>
          </a:p>
        </p:txBody>
      </p:sp>
      <p:sp>
        <p:nvSpPr>
          <p:cNvPr id="19" name="Google Shape;1907;p63">
            <a:extLst>
              <a:ext uri="{FF2B5EF4-FFF2-40B4-BE49-F238E27FC236}">
                <a16:creationId xmlns:a16="http://schemas.microsoft.com/office/drawing/2014/main" id="{3DC5AAA1-0320-44A0-BAA1-A99B72D8EC7C}"/>
              </a:ext>
            </a:extLst>
          </p:cNvPr>
          <p:cNvSpPr/>
          <p:nvPr/>
        </p:nvSpPr>
        <p:spPr>
          <a:xfrm rot="12114684">
            <a:off x="7400892" y="1651466"/>
            <a:ext cx="265222" cy="9848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A3352-64D1-4219-A113-F23FD5A13623}"/>
              </a:ext>
            </a:extLst>
          </p:cNvPr>
          <p:cNvSpPr txBox="1"/>
          <p:nvPr/>
        </p:nvSpPr>
        <p:spPr>
          <a:xfrm>
            <a:off x="7692013" y="1630370"/>
            <a:ext cx="1339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and Discount Allowances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on the next report</a:t>
            </a:r>
          </a:p>
        </p:txBody>
      </p:sp>
    </p:spTree>
    <p:extLst>
      <p:ext uri="{BB962C8B-B14F-4D97-AF65-F5344CB8AC3E}">
        <p14:creationId xmlns:p14="http://schemas.microsoft.com/office/powerpoint/2010/main" val="40694611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123B48-16D4-42E8-8C87-32234669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12" y="816002"/>
            <a:ext cx="4541800" cy="40640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406;p39">
            <a:extLst>
              <a:ext uri="{FF2B5EF4-FFF2-40B4-BE49-F238E27FC236}">
                <a16:creationId xmlns:a16="http://schemas.microsoft.com/office/drawing/2014/main" id="{7DD17A09-3A92-4611-8EDF-164B7C740574}"/>
              </a:ext>
            </a:extLst>
          </p:cNvPr>
          <p:cNvSpPr txBox="1">
            <a:spLocks/>
          </p:cNvSpPr>
          <p:nvPr/>
        </p:nvSpPr>
        <p:spPr>
          <a:xfrm>
            <a:off x="74660" y="142007"/>
            <a:ext cx="885402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and Discount Allowances</a:t>
            </a:r>
          </a:p>
        </p:txBody>
      </p:sp>
      <p:sp>
        <p:nvSpPr>
          <p:cNvPr id="18" name="Google Shape;407;p39">
            <a:extLst>
              <a:ext uri="{FF2B5EF4-FFF2-40B4-BE49-F238E27FC236}">
                <a16:creationId xmlns:a16="http://schemas.microsoft.com/office/drawing/2014/main" id="{96F39B5B-3E2C-47C1-AF90-E4083DCADDD8}"/>
              </a:ext>
            </a:extLst>
          </p:cNvPr>
          <p:cNvSpPr txBox="1">
            <a:spLocks/>
          </p:cNvSpPr>
          <p:nvPr/>
        </p:nvSpPr>
        <p:spPr>
          <a:xfrm>
            <a:off x="7568980" y="313133"/>
            <a:ext cx="1475450" cy="46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margin paid to the IBP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204BB-3550-4BC7-BAF4-8599A0DFF187}"/>
              </a:ext>
            </a:extLst>
          </p:cNvPr>
          <p:cNvSpPr txBox="1"/>
          <p:nvPr/>
        </p:nvSpPr>
        <p:spPr>
          <a:xfrm>
            <a:off x="7044011" y="3918798"/>
            <a:ext cx="133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dollar value is a credit for IBP </a:t>
            </a:r>
          </a:p>
        </p:txBody>
      </p:sp>
      <p:sp>
        <p:nvSpPr>
          <p:cNvPr id="19" name="Google Shape;1907;p63">
            <a:extLst>
              <a:ext uri="{FF2B5EF4-FFF2-40B4-BE49-F238E27FC236}">
                <a16:creationId xmlns:a16="http://schemas.microsoft.com/office/drawing/2014/main" id="{3DC5AAA1-0320-44A0-BAA1-A99B72D8EC7C}"/>
              </a:ext>
            </a:extLst>
          </p:cNvPr>
          <p:cNvSpPr/>
          <p:nvPr/>
        </p:nvSpPr>
        <p:spPr>
          <a:xfrm rot="1465620">
            <a:off x="6752845" y="1850402"/>
            <a:ext cx="265222" cy="18288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A3352-64D1-4219-A113-F23FD5A13623}"/>
              </a:ext>
            </a:extLst>
          </p:cNvPr>
          <p:cNvSpPr txBox="1"/>
          <p:nvPr/>
        </p:nvSpPr>
        <p:spPr>
          <a:xfrm>
            <a:off x="7044012" y="1849305"/>
            <a:ext cx="104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% paid to IBP</a:t>
            </a:r>
          </a:p>
        </p:txBody>
      </p:sp>
      <p:sp>
        <p:nvSpPr>
          <p:cNvPr id="21" name="Google Shape;1907;p63">
            <a:extLst>
              <a:ext uri="{FF2B5EF4-FFF2-40B4-BE49-F238E27FC236}">
                <a16:creationId xmlns:a16="http://schemas.microsoft.com/office/drawing/2014/main" id="{D3D468F3-A0F4-43AB-B2D1-994B489C8F5C}"/>
              </a:ext>
            </a:extLst>
          </p:cNvPr>
          <p:cNvSpPr/>
          <p:nvPr/>
        </p:nvSpPr>
        <p:spPr>
          <a:xfrm rot="20001155">
            <a:off x="6409314" y="4463751"/>
            <a:ext cx="640080" cy="1371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9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00499E-CEC4-42DC-B14D-22482B6694C1}"/>
              </a:ext>
            </a:extLst>
          </p:cNvPr>
          <p:cNvSpPr txBox="1">
            <a:spLocks/>
          </p:cNvSpPr>
          <p:nvPr/>
        </p:nvSpPr>
        <p:spPr>
          <a:xfrm>
            <a:off x="3201237" y="790958"/>
            <a:ext cx="2492138" cy="738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anchor="t" anchorCtr="0" compatLnSpc="1">
            <a:prstTxWarp prst="textNoShape">
              <a:avLst/>
            </a:prstTxWarp>
            <a:noAutofit/>
          </a:bodyPr>
          <a:lstStyle>
            <a:lvl1pPr algn="l" defTabSz="9041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11" b="1" kern="1200">
                <a:solidFill>
                  <a:srgbClr val="2F559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678077">
              <a:buClrTx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Google Shape;1262;p36">
            <a:extLst>
              <a:ext uri="{FF2B5EF4-FFF2-40B4-BE49-F238E27FC236}">
                <a16:creationId xmlns:a16="http://schemas.microsoft.com/office/drawing/2014/main" id="{3FCD113A-6494-42C6-972E-E1DDCB38C697}"/>
              </a:ext>
            </a:extLst>
          </p:cNvPr>
          <p:cNvSpPr txBox="1">
            <a:spLocks/>
          </p:cNvSpPr>
          <p:nvPr/>
        </p:nvSpPr>
        <p:spPr>
          <a:xfrm>
            <a:off x="1080890" y="1473390"/>
            <a:ext cx="2044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The Settlement Dept</a:t>
            </a:r>
          </a:p>
        </p:txBody>
      </p:sp>
      <p:sp>
        <p:nvSpPr>
          <p:cNvPr id="4" name="Google Shape;1263;p36">
            <a:extLst>
              <a:ext uri="{FF2B5EF4-FFF2-40B4-BE49-F238E27FC236}">
                <a16:creationId xmlns:a16="http://schemas.microsoft.com/office/drawing/2014/main" id="{A6062B16-3B45-4869-B042-A2BA3E1C2D8F}"/>
              </a:ext>
            </a:extLst>
          </p:cNvPr>
          <p:cNvSpPr txBox="1">
            <a:spLocks/>
          </p:cNvSpPr>
          <p:nvPr/>
        </p:nvSpPr>
        <p:spPr>
          <a:xfrm>
            <a:off x="1080890" y="2190906"/>
            <a:ext cx="2044800" cy="35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Contact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Introduction </a:t>
            </a:r>
          </a:p>
        </p:txBody>
      </p:sp>
      <p:sp>
        <p:nvSpPr>
          <p:cNvPr id="5" name="Google Shape;1266;p36">
            <a:extLst>
              <a:ext uri="{FF2B5EF4-FFF2-40B4-BE49-F238E27FC236}">
                <a16:creationId xmlns:a16="http://schemas.microsoft.com/office/drawing/2014/main" id="{A7CA1930-8FE3-46A2-B79A-E818D71DDE00}"/>
              </a:ext>
            </a:extLst>
          </p:cNvPr>
          <p:cNvSpPr txBox="1">
            <a:spLocks/>
          </p:cNvSpPr>
          <p:nvPr/>
        </p:nvSpPr>
        <p:spPr>
          <a:xfrm>
            <a:off x="5420241" y="1473390"/>
            <a:ext cx="2044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True Up Calculation</a:t>
            </a:r>
          </a:p>
        </p:txBody>
      </p:sp>
      <p:sp>
        <p:nvSpPr>
          <p:cNvPr id="7" name="Google Shape;1267;p36">
            <a:extLst>
              <a:ext uri="{FF2B5EF4-FFF2-40B4-BE49-F238E27FC236}">
                <a16:creationId xmlns:a16="http://schemas.microsoft.com/office/drawing/2014/main" id="{2D5D31AE-E231-48DF-8A66-B691C48A8499}"/>
              </a:ext>
            </a:extLst>
          </p:cNvPr>
          <p:cNvSpPr txBox="1">
            <a:spLocks/>
          </p:cNvSpPr>
          <p:nvPr/>
        </p:nvSpPr>
        <p:spPr>
          <a:xfrm>
            <a:off x="5420241" y="2171014"/>
            <a:ext cx="2239176" cy="106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Reconciliation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Change in Inventory and Promo Adj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Shrink Share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Inventory Balance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</p:txBody>
      </p:sp>
      <p:sp>
        <p:nvSpPr>
          <p:cNvPr id="8" name="Google Shape;1268;p36">
            <a:extLst>
              <a:ext uri="{FF2B5EF4-FFF2-40B4-BE49-F238E27FC236}">
                <a16:creationId xmlns:a16="http://schemas.microsoft.com/office/drawing/2014/main" id="{7899AAD8-A86A-4E18-B455-3B6DB7B40CB4}"/>
              </a:ext>
            </a:extLst>
          </p:cNvPr>
          <p:cNvSpPr txBox="1">
            <a:spLocks/>
          </p:cNvSpPr>
          <p:nvPr/>
        </p:nvSpPr>
        <p:spPr>
          <a:xfrm>
            <a:off x="2972803" y="1473390"/>
            <a:ext cx="2044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Settlement Reports</a:t>
            </a:r>
          </a:p>
        </p:txBody>
      </p:sp>
      <p:sp>
        <p:nvSpPr>
          <p:cNvPr id="9" name="Google Shape;1269;p36">
            <a:extLst>
              <a:ext uri="{FF2B5EF4-FFF2-40B4-BE49-F238E27FC236}">
                <a16:creationId xmlns:a16="http://schemas.microsoft.com/office/drawing/2014/main" id="{E3797405-A625-4CB7-B9EE-9A92C3D999E7}"/>
              </a:ext>
            </a:extLst>
          </p:cNvPr>
          <p:cNvSpPr txBox="1">
            <a:spLocks/>
          </p:cNvSpPr>
          <p:nvPr/>
        </p:nvSpPr>
        <p:spPr>
          <a:xfrm>
            <a:off x="3310811" y="2171014"/>
            <a:ext cx="2329856" cy="129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Miscellaneous Fees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Quarter-To-Date Accruals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Weekly Shrink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6 Week Shrink Trend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Scan Pay Reconciliation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Quarterly Scan Adjustment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</p:txBody>
      </p:sp>
      <p:sp>
        <p:nvSpPr>
          <p:cNvPr id="10" name="Google Shape;1274;p36">
            <a:extLst>
              <a:ext uri="{FF2B5EF4-FFF2-40B4-BE49-F238E27FC236}">
                <a16:creationId xmlns:a16="http://schemas.microsoft.com/office/drawing/2014/main" id="{7E4E994A-D4D0-4096-98D1-1C7918DD3A01}"/>
              </a:ext>
            </a:extLst>
          </p:cNvPr>
          <p:cNvSpPr txBox="1">
            <a:spLocks/>
          </p:cNvSpPr>
          <p:nvPr/>
        </p:nvSpPr>
        <p:spPr>
          <a:xfrm>
            <a:off x="675342" y="1529314"/>
            <a:ext cx="6600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1</a:t>
            </a:r>
          </a:p>
        </p:txBody>
      </p:sp>
      <p:sp>
        <p:nvSpPr>
          <p:cNvPr id="11" name="Google Shape;1276;p36">
            <a:extLst>
              <a:ext uri="{FF2B5EF4-FFF2-40B4-BE49-F238E27FC236}">
                <a16:creationId xmlns:a16="http://schemas.microsoft.com/office/drawing/2014/main" id="{4F9CE354-1AA8-422B-9C6D-B1E692F23770}"/>
              </a:ext>
            </a:extLst>
          </p:cNvPr>
          <p:cNvSpPr txBox="1">
            <a:spLocks/>
          </p:cNvSpPr>
          <p:nvPr/>
        </p:nvSpPr>
        <p:spPr>
          <a:xfrm>
            <a:off x="5017592" y="1558165"/>
            <a:ext cx="6600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3</a:t>
            </a:r>
          </a:p>
        </p:txBody>
      </p:sp>
      <p:sp>
        <p:nvSpPr>
          <p:cNvPr id="12" name="Google Shape;1274;p36">
            <a:extLst>
              <a:ext uri="{FF2B5EF4-FFF2-40B4-BE49-F238E27FC236}">
                <a16:creationId xmlns:a16="http://schemas.microsoft.com/office/drawing/2014/main" id="{E3E1185E-FEE1-4129-B2EC-81A8B9B37023}"/>
              </a:ext>
            </a:extLst>
          </p:cNvPr>
          <p:cNvSpPr txBox="1">
            <a:spLocks/>
          </p:cNvSpPr>
          <p:nvPr/>
        </p:nvSpPr>
        <p:spPr>
          <a:xfrm>
            <a:off x="2871237" y="1558316"/>
            <a:ext cx="6600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Josefin Sans"/>
              <a:buNone/>
              <a:tabLst/>
              <a:defRPr/>
            </a:pPr>
            <a:r>
              <a:rPr lang="en" dirty="0">
                <a:solidFill>
                  <a:srgbClr val="FF0000"/>
                </a:solidFill>
                <a:latin typeface="Arial" panose="020B0604020202020204"/>
              </a:rPr>
              <a:t>2</a:t>
            </a:r>
            <a:endParaRPr kumimoji="0" lang="en" sz="27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888029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5DA0BC-E872-4872-8EE8-8FD41B90DC51}"/>
              </a:ext>
            </a:extLst>
          </p:cNvPr>
          <p:cNvSpPr/>
          <p:nvPr/>
        </p:nvSpPr>
        <p:spPr>
          <a:xfrm>
            <a:off x="3878664" y="4882822"/>
            <a:ext cx="2542233" cy="260678"/>
          </a:xfrm>
          <a:prstGeom prst="rect">
            <a:avLst/>
          </a:prstGeom>
          <a:solidFill>
            <a:srgbClr val="1A468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DCDD1-47C0-41C1-BF23-75E9D857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84" y="706916"/>
            <a:ext cx="4697557" cy="38876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406;p39">
            <a:extLst>
              <a:ext uri="{FF2B5EF4-FFF2-40B4-BE49-F238E27FC236}">
                <a16:creationId xmlns:a16="http://schemas.microsoft.com/office/drawing/2014/main" id="{7DD17A09-3A92-4611-8EDF-164B7C740574}"/>
              </a:ext>
            </a:extLst>
          </p:cNvPr>
          <p:cNvSpPr txBox="1">
            <a:spLocks/>
          </p:cNvSpPr>
          <p:nvPr/>
        </p:nvSpPr>
        <p:spPr>
          <a:xfrm>
            <a:off x="0" y="139988"/>
            <a:ext cx="9144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Product Distribution</a:t>
            </a:r>
          </a:p>
        </p:txBody>
      </p:sp>
      <p:sp>
        <p:nvSpPr>
          <p:cNvPr id="18" name="Google Shape;407;p39">
            <a:extLst>
              <a:ext uri="{FF2B5EF4-FFF2-40B4-BE49-F238E27FC236}">
                <a16:creationId xmlns:a16="http://schemas.microsoft.com/office/drawing/2014/main" id="{96F39B5B-3E2C-47C1-AF90-E4083DCADDD8}"/>
              </a:ext>
            </a:extLst>
          </p:cNvPr>
          <p:cNvSpPr txBox="1">
            <a:spLocks/>
          </p:cNvSpPr>
          <p:nvPr/>
        </p:nvSpPr>
        <p:spPr>
          <a:xfrm>
            <a:off x="7185435" y="1467060"/>
            <a:ext cx="1774727" cy="89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cost will allow the IBP to identify the value of the inventory on hand or missing depot returns</a:t>
            </a:r>
          </a:p>
        </p:txBody>
      </p:sp>
      <p:sp>
        <p:nvSpPr>
          <p:cNvPr id="13" name="Google Shape;407;p39">
            <a:extLst>
              <a:ext uri="{FF2B5EF4-FFF2-40B4-BE49-F238E27FC236}">
                <a16:creationId xmlns:a16="http://schemas.microsoft.com/office/drawing/2014/main" id="{6C5173E9-3189-4F18-AD23-559B856EE3A9}"/>
              </a:ext>
            </a:extLst>
          </p:cNvPr>
          <p:cNvSpPr txBox="1">
            <a:spLocks/>
          </p:cNvSpPr>
          <p:nvPr/>
        </p:nvSpPr>
        <p:spPr>
          <a:xfrm>
            <a:off x="183838" y="1279703"/>
            <a:ext cx="1702758" cy="184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Purchase, return and sale information sorted by brands and product number for the week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numbers are loss of profit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numbers are gain of profit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72FDE7C-182C-4BC3-B9C9-C56EB0B7CFFB}"/>
              </a:ext>
            </a:extLst>
          </p:cNvPr>
          <p:cNvSpPr/>
          <p:nvPr/>
        </p:nvSpPr>
        <p:spPr>
          <a:xfrm rot="6079367">
            <a:off x="4377690" y="4353898"/>
            <a:ext cx="269657" cy="481982"/>
          </a:xfrm>
          <a:prstGeom prst="rightBracket">
            <a:avLst>
              <a:gd name="adj" fmla="val 90011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Google Shape;407;p39">
            <a:extLst>
              <a:ext uri="{FF2B5EF4-FFF2-40B4-BE49-F238E27FC236}">
                <a16:creationId xmlns:a16="http://schemas.microsoft.com/office/drawing/2014/main" id="{53DFD19C-CC0B-4D3E-B3E4-33A4642FB718}"/>
              </a:ext>
            </a:extLst>
          </p:cNvPr>
          <p:cNvSpPr txBox="1">
            <a:spLocks/>
          </p:cNvSpPr>
          <p:nvPr/>
        </p:nvSpPr>
        <p:spPr>
          <a:xfrm>
            <a:off x="3675857" y="4699606"/>
            <a:ext cx="1585312" cy="37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Depot Return Credit / Stales Invoiced</a:t>
            </a:r>
          </a:p>
        </p:txBody>
      </p:sp>
      <p:sp>
        <p:nvSpPr>
          <p:cNvPr id="16" name="Google Shape;1907;p63">
            <a:extLst>
              <a:ext uri="{FF2B5EF4-FFF2-40B4-BE49-F238E27FC236}">
                <a16:creationId xmlns:a16="http://schemas.microsoft.com/office/drawing/2014/main" id="{5152EA29-C53F-44FF-BB88-D06F7E0F6ACA}"/>
              </a:ext>
            </a:extLst>
          </p:cNvPr>
          <p:cNvSpPr/>
          <p:nvPr/>
        </p:nvSpPr>
        <p:spPr>
          <a:xfrm rot="3008480">
            <a:off x="5092455" y="4466291"/>
            <a:ext cx="337428" cy="1371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Google Shape;407;p39">
            <a:extLst>
              <a:ext uri="{FF2B5EF4-FFF2-40B4-BE49-F238E27FC236}">
                <a16:creationId xmlns:a16="http://schemas.microsoft.com/office/drawing/2014/main" id="{E27996D5-6C66-4538-A658-D229A82B7C37}"/>
              </a:ext>
            </a:extLst>
          </p:cNvPr>
          <p:cNvSpPr txBox="1">
            <a:spLocks/>
          </p:cNvSpPr>
          <p:nvPr/>
        </p:nvSpPr>
        <p:spPr>
          <a:xfrm>
            <a:off x="5304712" y="4663553"/>
            <a:ext cx="1242464" cy="24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Invoiced</a:t>
            </a:r>
          </a:p>
        </p:txBody>
      </p:sp>
      <p:sp>
        <p:nvSpPr>
          <p:cNvPr id="23" name="Google Shape;407;p39">
            <a:extLst>
              <a:ext uri="{FF2B5EF4-FFF2-40B4-BE49-F238E27FC236}">
                <a16:creationId xmlns:a16="http://schemas.microsoft.com/office/drawing/2014/main" id="{23F019A0-9C75-4E93-A0AA-B73406C97563}"/>
              </a:ext>
            </a:extLst>
          </p:cNvPr>
          <p:cNvSpPr txBox="1">
            <a:spLocks/>
          </p:cNvSpPr>
          <p:nvPr/>
        </p:nvSpPr>
        <p:spPr>
          <a:xfrm>
            <a:off x="2249684" y="4603940"/>
            <a:ext cx="1585312" cy="35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Regular"/>
              <a:buNone/>
              <a:defRPr sz="11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Slab Regular"/>
              <a:buNone/>
              <a:defRPr sz="15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 Load charges including Oversells</a:t>
            </a:r>
          </a:p>
        </p:txBody>
      </p:sp>
      <p:sp>
        <p:nvSpPr>
          <p:cNvPr id="24" name="Google Shape;1907;p63">
            <a:extLst>
              <a:ext uri="{FF2B5EF4-FFF2-40B4-BE49-F238E27FC236}">
                <a16:creationId xmlns:a16="http://schemas.microsoft.com/office/drawing/2014/main" id="{53ABA2F5-1649-4D63-8605-333A5A06D11A}"/>
              </a:ext>
            </a:extLst>
          </p:cNvPr>
          <p:cNvSpPr/>
          <p:nvPr/>
        </p:nvSpPr>
        <p:spPr>
          <a:xfrm rot="8620723">
            <a:off x="3367947" y="4501975"/>
            <a:ext cx="337428" cy="1371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  <p:sp>
        <p:nvSpPr>
          <p:cNvPr id="19" name="Google Shape;1907;p63">
            <a:extLst>
              <a:ext uri="{FF2B5EF4-FFF2-40B4-BE49-F238E27FC236}">
                <a16:creationId xmlns:a16="http://schemas.microsoft.com/office/drawing/2014/main" id="{4A52306C-0623-456C-8CF7-40248ADB3E10}"/>
              </a:ext>
            </a:extLst>
          </p:cNvPr>
          <p:cNvSpPr/>
          <p:nvPr/>
        </p:nvSpPr>
        <p:spPr>
          <a:xfrm rot="12278330">
            <a:off x="6897625" y="1389089"/>
            <a:ext cx="337428" cy="1371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965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32;p37">
            <a:extLst>
              <a:ext uri="{FF2B5EF4-FFF2-40B4-BE49-F238E27FC236}">
                <a16:creationId xmlns:a16="http://schemas.microsoft.com/office/drawing/2014/main" id="{2A8D4A92-1E43-4A19-AB2F-CF425896037B}"/>
              </a:ext>
            </a:extLst>
          </p:cNvPr>
          <p:cNvGrpSpPr/>
          <p:nvPr/>
        </p:nvGrpSpPr>
        <p:grpSpPr>
          <a:xfrm>
            <a:off x="2589580" y="1060212"/>
            <a:ext cx="2027467" cy="2207568"/>
            <a:chOff x="2560680" y="1060212"/>
            <a:chExt cx="2027467" cy="2207568"/>
          </a:xfrm>
        </p:grpSpPr>
        <p:sp>
          <p:nvSpPr>
            <p:cNvPr id="5" name="Google Shape;1333;p37">
              <a:extLst>
                <a:ext uri="{FF2B5EF4-FFF2-40B4-BE49-F238E27FC236}">
                  <a16:creationId xmlns:a16="http://schemas.microsoft.com/office/drawing/2014/main" id="{EF8FC0B8-97FF-4917-AA0B-7986AE41C872}"/>
                </a:ext>
              </a:extLst>
            </p:cNvPr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1334;p37">
              <a:extLst>
                <a:ext uri="{FF2B5EF4-FFF2-40B4-BE49-F238E27FC236}">
                  <a16:creationId xmlns:a16="http://schemas.microsoft.com/office/drawing/2014/main" id="{985C5550-E9DC-44AC-8517-8965ADA9C0C5}"/>
                </a:ext>
              </a:extLst>
            </p:cNvPr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335;p37">
              <a:extLst>
                <a:ext uri="{FF2B5EF4-FFF2-40B4-BE49-F238E27FC236}">
                  <a16:creationId xmlns:a16="http://schemas.microsoft.com/office/drawing/2014/main" id="{39769F28-D848-4686-AE0B-EC0FA93D4ADF}"/>
                </a:ext>
              </a:extLst>
            </p:cNvPr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1336;p37">
              <a:extLst>
                <a:ext uri="{FF2B5EF4-FFF2-40B4-BE49-F238E27FC236}">
                  <a16:creationId xmlns:a16="http://schemas.microsoft.com/office/drawing/2014/main" id="{4E2CF965-46AA-41CC-B94C-03876217A47C}"/>
                </a:ext>
              </a:extLst>
            </p:cNvPr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337;p37">
              <a:extLst>
                <a:ext uri="{FF2B5EF4-FFF2-40B4-BE49-F238E27FC236}">
                  <a16:creationId xmlns:a16="http://schemas.microsoft.com/office/drawing/2014/main" id="{549E0709-6557-4B21-82C3-E7FE2F690D4F}"/>
                </a:ext>
              </a:extLst>
            </p:cNvPr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338;p37">
              <a:extLst>
                <a:ext uri="{FF2B5EF4-FFF2-40B4-BE49-F238E27FC236}">
                  <a16:creationId xmlns:a16="http://schemas.microsoft.com/office/drawing/2014/main" id="{40415F30-9286-4042-9551-416EDD03D99B}"/>
                </a:ext>
              </a:extLst>
            </p:cNvPr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1339;p37">
            <a:extLst>
              <a:ext uri="{FF2B5EF4-FFF2-40B4-BE49-F238E27FC236}">
                <a16:creationId xmlns:a16="http://schemas.microsoft.com/office/drawing/2014/main" id="{97DE8CDC-FC81-4EE6-A720-05BC8D577A2C}"/>
              </a:ext>
            </a:extLst>
          </p:cNvPr>
          <p:cNvGrpSpPr/>
          <p:nvPr/>
        </p:nvGrpSpPr>
        <p:grpSpPr>
          <a:xfrm>
            <a:off x="1078654" y="1248430"/>
            <a:ext cx="1510405" cy="3426812"/>
            <a:chOff x="1418399" y="1248430"/>
            <a:chExt cx="1510405" cy="3426812"/>
          </a:xfrm>
        </p:grpSpPr>
        <p:sp>
          <p:nvSpPr>
            <p:cNvPr id="13" name="Google Shape;1340;p37">
              <a:extLst>
                <a:ext uri="{FF2B5EF4-FFF2-40B4-BE49-F238E27FC236}">
                  <a16:creationId xmlns:a16="http://schemas.microsoft.com/office/drawing/2014/main" id="{D0133092-F3E9-4698-94AE-92C0A699ADD6}"/>
                </a:ext>
              </a:extLst>
            </p:cNvPr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341;p37">
              <a:extLst>
                <a:ext uri="{FF2B5EF4-FFF2-40B4-BE49-F238E27FC236}">
                  <a16:creationId xmlns:a16="http://schemas.microsoft.com/office/drawing/2014/main" id="{5CBC43D6-879C-41B3-8E2D-646899648BB0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342;p37">
              <a:extLst>
                <a:ext uri="{FF2B5EF4-FFF2-40B4-BE49-F238E27FC236}">
                  <a16:creationId xmlns:a16="http://schemas.microsoft.com/office/drawing/2014/main" id="{22BD3684-DF47-4CA5-8B96-128CA546809E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343;p37">
              <a:extLst>
                <a:ext uri="{FF2B5EF4-FFF2-40B4-BE49-F238E27FC236}">
                  <a16:creationId xmlns:a16="http://schemas.microsoft.com/office/drawing/2014/main" id="{F268E44A-0887-4CA5-8D03-E7AA685011C9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344;p37">
              <a:extLst>
                <a:ext uri="{FF2B5EF4-FFF2-40B4-BE49-F238E27FC236}">
                  <a16:creationId xmlns:a16="http://schemas.microsoft.com/office/drawing/2014/main" id="{2CDAECCA-DD90-438D-A9E5-3CDA058E13D2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1345;p37">
              <a:extLst>
                <a:ext uri="{FF2B5EF4-FFF2-40B4-BE49-F238E27FC236}">
                  <a16:creationId xmlns:a16="http://schemas.microsoft.com/office/drawing/2014/main" id="{ABA81989-2E92-40AA-A3C3-89366CF2DBB2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346;p37">
              <a:extLst>
                <a:ext uri="{FF2B5EF4-FFF2-40B4-BE49-F238E27FC236}">
                  <a16:creationId xmlns:a16="http://schemas.microsoft.com/office/drawing/2014/main" id="{B4BF6B07-990D-440B-B115-143AEA5547E2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347;p37">
              <a:extLst>
                <a:ext uri="{FF2B5EF4-FFF2-40B4-BE49-F238E27FC236}">
                  <a16:creationId xmlns:a16="http://schemas.microsoft.com/office/drawing/2014/main" id="{C6CE5B28-F3CF-4244-9137-964A5173223D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348;p37">
              <a:extLst>
                <a:ext uri="{FF2B5EF4-FFF2-40B4-BE49-F238E27FC236}">
                  <a16:creationId xmlns:a16="http://schemas.microsoft.com/office/drawing/2014/main" id="{7CDA4E35-E92E-4348-BCC2-A08BB9305FC6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1349;p37">
              <a:extLst>
                <a:ext uri="{FF2B5EF4-FFF2-40B4-BE49-F238E27FC236}">
                  <a16:creationId xmlns:a16="http://schemas.microsoft.com/office/drawing/2014/main" id="{79B0F7B6-E9AC-409C-98F6-F997B6483D00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350;p37">
              <a:extLst>
                <a:ext uri="{FF2B5EF4-FFF2-40B4-BE49-F238E27FC236}">
                  <a16:creationId xmlns:a16="http://schemas.microsoft.com/office/drawing/2014/main" id="{07D54444-734E-424F-9737-BB38699E32AF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351;p37">
              <a:extLst>
                <a:ext uri="{FF2B5EF4-FFF2-40B4-BE49-F238E27FC236}">
                  <a16:creationId xmlns:a16="http://schemas.microsoft.com/office/drawing/2014/main" id="{D27F5CA4-0074-4D0F-8B8A-9D77962B643A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352;p37">
              <a:extLst>
                <a:ext uri="{FF2B5EF4-FFF2-40B4-BE49-F238E27FC236}">
                  <a16:creationId xmlns:a16="http://schemas.microsoft.com/office/drawing/2014/main" id="{4D1E46D6-56B8-41AB-8AC8-CE6B81FCB74C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353;p37">
              <a:extLst>
                <a:ext uri="{FF2B5EF4-FFF2-40B4-BE49-F238E27FC236}">
                  <a16:creationId xmlns:a16="http://schemas.microsoft.com/office/drawing/2014/main" id="{2A909EFA-35FD-4885-9637-8CA8C50BC0C1}"/>
                </a:ext>
              </a:extLst>
            </p:cNvPr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354;p37">
              <a:extLst>
                <a:ext uri="{FF2B5EF4-FFF2-40B4-BE49-F238E27FC236}">
                  <a16:creationId xmlns:a16="http://schemas.microsoft.com/office/drawing/2014/main" id="{98EAAD34-DB0A-49B9-BB72-C10961776E35}"/>
                </a:ext>
              </a:extLst>
            </p:cNvPr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355;p37">
              <a:extLst>
                <a:ext uri="{FF2B5EF4-FFF2-40B4-BE49-F238E27FC236}">
                  <a16:creationId xmlns:a16="http://schemas.microsoft.com/office/drawing/2014/main" id="{3F3E2BFE-1B01-4CBC-81E5-4606B7BAA298}"/>
                </a:ext>
              </a:extLst>
            </p:cNvPr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356;p37">
              <a:extLst>
                <a:ext uri="{FF2B5EF4-FFF2-40B4-BE49-F238E27FC236}">
                  <a16:creationId xmlns:a16="http://schemas.microsoft.com/office/drawing/2014/main" id="{EF34D24A-2CC5-4D93-A21D-B4FD765EFD35}"/>
                </a:ext>
              </a:extLst>
            </p:cNvPr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357;p37">
              <a:extLst>
                <a:ext uri="{FF2B5EF4-FFF2-40B4-BE49-F238E27FC236}">
                  <a16:creationId xmlns:a16="http://schemas.microsoft.com/office/drawing/2014/main" id="{A12497D8-1C43-4F80-A7FC-5EC5DE506198}"/>
                </a:ext>
              </a:extLst>
            </p:cNvPr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358;p37">
              <a:extLst>
                <a:ext uri="{FF2B5EF4-FFF2-40B4-BE49-F238E27FC236}">
                  <a16:creationId xmlns:a16="http://schemas.microsoft.com/office/drawing/2014/main" id="{35F69703-5A06-41DE-AC52-977393324545}"/>
                </a:ext>
              </a:extLst>
            </p:cNvPr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359;p37">
              <a:extLst>
                <a:ext uri="{FF2B5EF4-FFF2-40B4-BE49-F238E27FC236}">
                  <a16:creationId xmlns:a16="http://schemas.microsoft.com/office/drawing/2014/main" id="{5F783B1E-7CC7-4525-B9E4-2F39B254A434}"/>
                </a:ext>
              </a:extLst>
            </p:cNvPr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360;p37">
              <a:extLst>
                <a:ext uri="{FF2B5EF4-FFF2-40B4-BE49-F238E27FC236}">
                  <a16:creationId xmlns:a16="http://schemas.microsoft.com/office/drawing/2014/main" id="{6205F8A8-9266-4FC1-A807-E59614CFAF5A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361;p37">
              <a:extLst>
                <a:ext uri="{FF2B5EF4-FFF2-40B4-BE49-F238E27FC236}">
                  <a16:creationId xmlns:a16="http://schemas.microsoft.com/office/drawing/2014/main" id="{F2864B5B-0000-4F15-95A3-6CFDA1FAAD1B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362;p37">
              <a:extLst>
                <a:ext uri="{FF2B5EF4-FFF2-40B4-BE49-F238E27FC236}">
                  <a16:creationId xmlns:a16="http://schemas.microsoft.com/office/drawing/2014/main" id="{1F001D49-6FB9-4487-9A74-B9FD6C956743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363;p37">
              <a:extLst>
                <a:ext uri="{FF2B5EF4-FFF2-40B4-BE49-F238E27FC236}">
                  <a16:creationId xmlns:a16="http://schemas.microsoft.com/office/drawing/2014/main" id="{24362668-4305-4530-80D5-31891383103A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364;p37">
              <a:extLst>
                <a:ext uri="{FF2B5EF4-FFF2-40B4-BE49-F238E27FC236}">
                  <a16:creationId xmlns:a16="http://schemas.microsoft.com/office/drawing/2014/main" id="{2E4BC393-4350-4CCC-B174-73EA1AB39042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365;p37">
              <a:extLst>
                <a:ext uri="{FF2B5EF4-FFF2-40B4-BE49-F238E27FC236}">
                  <a16:creationId xmlns:a16="http://schemas.microsoft.com/office/drawing/2014/main" id="{320347A8-C667-4A11-A9C2-2D2BE79D9681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366;p37">
              <a:extLst>
                <a:ext uri="{FF2B5EF4-FFF2-40B4-BE49-F238E27FC236}">
                  <a16:creationId xmlns:a16="http://schemas.microsoft.com/office/drawing/2014/main" id="{41EB1B35-664F-4DE1-8DCD-850D0E8160C5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367;p37">
              <a:extLst>
                <a:ext uri="{FF2B5EF4-FFF2-40B4-BE49-F238E27FC236}">
                  <a16:creationId xmlns:a16="http://schemas.microsoft.com/office/drawing/2014/main" id="{83C4D5B3-D348-4C78-8389-44C13DB19015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368;p37">
              <a:extLst>
                <a:ext uri="{FF2B5EF4-FFF2-40B4-BE49-F238E27FC236}">
                  <a16:creationId xmlns:a16="http://schemas.microsoft.com/office/drawing/2014/main" id="{BC405603-4FAB-4FA4-8C80-912DF34BCFED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369;p37">
              <a:extLst>
                <a:ext uri="{FF2B5EF4-FFF2-40B4-BE49-F238E27FC236}">
                  <a16:creationId xmlns:a16="http://schemas.microsoft.com/office/drawing/2014/main" id="{FD448AF5-F979-46D5-BB96-19EE7530FD0B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370;p37">
              <a:extLst>
                <a:ext uri="{FF2B5EF4-FFF2-40B4-BE49-F238E27FC236}">
                  <a16:creationId xmlns:a16="http://schemas.microsoft.com/office/drawing/2014/main" id="{48864242-CC79-42BD-BFB2-6A1E5467DC19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371;p37">
              <a:extLst>
                <a:ext uri="{FF2B5EF4-FFF2-40B4-BE49-F238E27FC236}">
                  <a16:creationId xmlns:a16="http://schemas.microsoft.com/office/drawing/2014/main" id="{A8E360E1-3326-4933-9D4A-AAEACB0F3319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372;p37">
              <a:extLst>
                <a:ext uri="{FF2B5EF4-FFF2-40B4-BE49-F238E27FC236}">
                  <a16:creationId xmlns:a16="http://schemas.microsoft.com/office/drawing/2014/main" id="{1D9FBCFB-539E-4674-BD35-0D1B0374903D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373;p37">
              <a:extLst>
                <a:ext uri="{FF2B5EF4-FFF2-40B4-BE49-F238E27FC236}">
                  <a16:creationId xmlns:a16="http://schemas.microsoft.com/office/drawing/2014/main" id="{3D64DD7C-CA63-445A-ABFA-26DA1368F100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374;p37">
              <a:extLst>
                <a:ext uri="{FF2B5EF4-FFF2-40B4-BE49-F238E27FC236}">
                  <a16:creationId xmlns:a16="http://schemas.microsoft.com/office/drawing/2014/main" id="{45C562D5-B153-4CA4-A945-31AB928DF201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375;p37">
              <a:extLst>
                <a:ext uri="{FF2B5EF4-FFF2-40B4-BE49-F238E27FC236}">
                  <a16:creationId xmlns:a16="http://schemas.microsoft.com/office/drawing/2014/main" id="{2B380038-92EA-4385-8906-91C283965583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376;p37">
              <a:extLst>
                <a:ext uri="{FF2B5EF4-FFF2-40B4-BE49-F238E27FC236}">
                  <a16:creationId xmlns:a16="http://schemas.microsoft.com/office/drawing/2014/main" id="{8943E318-965E-49DA-B240-A76F1FAAD0AF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377;p37">
              <a:extLst>
                <a:ext uri="{FF2B5EF4-FFF2-40B4-BE49-F238E27FC236}">
                  <a16:creationId xmlns:a16="http://schemas.microsoft.com/office/drawing/2014/main" id="{2AB06CFF-74C7-44A3-A7CC-EAE2649BBD8B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8A4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378;p37">
              <a:extLst>
                <a:ext uri="{FF2B5EF4-FFF2-40B4-BE49-F238E27FC236}">
                  <a16:creationId xmlns:a16="http://schemas.microsoft.com/office/drawing/2014/main" id="{0774A163-76A4-4AD2-ABDD-00703B9F2F23}"/>
                </a:ext>
              </a:extLst>
            </p:cNvPr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379;p37">
              <a:extLst>
                <a:ext uri="{FF2B5EF4-FFF2-40B4-BE49-F238E27FC236}">
                  <a16:creationId xmlns:a16="http://schemas.microsoft.com/office/drawing/2014/main" id="{37C25097-B3F0-4B89-9D3E-11534B08F407}"/>
                </a:ext>
              </a:extLst>
            </p:cNvPr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380;p37">
              <a:extLst>
                <a:ext uri="{FF2B5EF4-FFF2-40B4-BE49-F238E27FC236}">
                  <a16:creationId xmlns:a16="http://schemas.microsoft.com/office/drawing/2014/main" id="{ABDCDFEE-20CD-4DD2-8A10-AFE2D9CC0349}"/>
                </a:ext>
              </a:extLst>
            </p:cNvPr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381;p37">
              <a:extLst>
                <a:ext uri="{FF2B5EF4-FFF2-40B4-BE49-F238E27FC236}">
                  <a16:creationId xmlns:a16="http://schemas.microsoft.com/office/drawing/2014/main" id="{3926C862-9218-4907-9331-5618E3CB938C}"/>
                </a:ext>
              </a:extLst>
            </p:cNvPr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382;p37">
              <a:extLst>
                <a:ext uri="{FF2B5EF4-FFF2-40B4-BE49-F238E27FC236}">
                  <a16:creationId xmlns:a16="http://schemas.microsoft.com/office/drawing/2014/main" id="{750EAE13-F806-483C-8D55-AB7C32738E9D}"/>
                </a:ext>
              </a:extLst>
            </p:cNvPr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383;p37">
              <a:extLst>
                <a:ext uri="{FF2B5EF4-FFF2-40B4-BE49-F238E27FC236}">
                  <a16:creationId xmlns:a16="http://schemas.microsoft.com/office/drawing/2014/main" id="{63D137CC-B1AE-4644-B71C-DF588EC4A921}"/>
                </a:ext>
              </a:extLst>
            </p:cNvPr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384;p37">
              <a:extLst>
                <a:ext uri="{FF2B5EF4-FFF2-40B4-BE49-F238E27FC236}">
                  <a16:creationId xmlns:a16="http://schemas.microsoft.com/office/drawing/2014/main" id="{47060856-E0F8-46B3-96E6-C1AD2FB18C15}"/>
                </a:ext>
              </a:extLst>
            </p:cNvPr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385;p37">
              <a:extLst>
                <a:ext uri="{FF2B5EF4-FFF2-40B4-BE49-F238E27FC236}">
                  <a16:creationId xmlns:a16="http://schemas.microsoft.com/office/drawing/2014/main" id="{D20251A0-39E0-4028-9311-0335378EBE0B}"/>
                </a:ext>
              </a:extLst>
            </p:cNvPr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386;p37">
              <a:extLst>
                <a:ext uri="{FF2B5EF4-FFF2-40B4-BE49-F238E27FC236}">
                  <a16:creationId xmlns:a16="http://schemas.microsoft.com/office/drawing/2014/main" id="{F4930780-1011-4A7D-9DFD-F64612FF0C84}"/>
                </a:ext>
              </a:extLst>
            </p:cNvPr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387;p37">
              <a:extLst>
                <a:ext uri="{FF2B5EF4-FFF2-40B4-BE49-F238E27FC236}">
                  <a16:creationId xmlns:a16="http://schemas.microsoft.com/office/drawing/2014/main" id="{7D6F31E2-F429-4E12-9EDE-839C49D6B461}"/>
                </a:ext>
              </a:extLst>
            </p:cNvPr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388;p37">
              <a:extLst>
                <a:ext uri="{FF2B5EF4-FFF2-40B4-BE49-F238E27FC236}">
                  <a16:creationId xmlns:a16="http://schemas.microsoft.com/office/drawing/2014/main" id="{F6FDCEC1-1AA7-4343-8C1C-1E23BA37D241}"/>
                </a:ext>
              </a:extLst>
            </p:cNvPr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389;p37">
              <a:extLst>
                <a:ext uri="{FF2B5EF4-FFF2-40B4-BE49-F238E27FC236}">
                  <a16:creationId xmlns:a16="http://schemas.microsoft.com/office/drawing/2014/main" id="{0CB00311-ABFB-43AC-80B3-6872D8639A0E}"/>
                </a:ext>
              </a:extLst>
            </p:cNvPr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390;p37">
              <a:extLst>
                <a:ext uri="{FF2B5EF4-FFF2-40B4-BE49-F238E27FC236}">
                  <a16:creationId xmlns:a16="http://schemas.microsoft.com/office/drawing/2014/main" id="{5424C574-826E-459B-89F0-5AC7381B5DA9}"/>
                </a:ext>
              </a:extLst>
            </p:cNvPr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1391;p37">
              <a:extLst>
                <a:ext uri="{FF2B5EF4-FFF2-40B4-BE49-F238E27FC236}">
                  <a16:creationId xmlns:a16="http://schemas.microsoft.com/office/drawing/2014/main" id="{490028B2-6DD2-4713-BECD-C8218257BC93}"/>
                </a:ext>
              </a:extLst>
            </p:cNvPr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392;p37">
              <a:extLst>
                <a:ext uri="{FF2B5EF4-FFF2-40B4-BE49-F238E27FC236}">
                  <a16:creationId xmlns:a16="http://schemas.microsoft.com/office/drawing/2014/main" id="{10C0FDD3-1663-4B0E-83B4-AE3B8BBC0841}"/>
                </a:ext>
              </a:extLst>
            </p:cNvPr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393;p37">
              <a:extLst>
                <a:ext uri="{FF2B5EF4-FFF2-40B4-BE49-F238E27FC236}">
                  <a16:creationId xmlns:a16="http://schemas.microsoft.com/office/drawing/2014/main" id="{880EDC3F-5669-4208-A4B0-9E4663DEB253}"/>
                </a:ext>
              </a:extLst>
            </p:cNvPr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394;p37">
              <a:extLst>
                <a:ext uri="{FF2B5EF4-FFF2-40B4-BE49-F238E27FC236}">
                  <a16:creationId xmlns:a16="http://schemas.microsoft.com/office/drawing/2014/main" id="{1D2BCFA1-E11F-49B4-9D46-93968CF1F2F1}"/>
                </a:ext>
              </a:extLst>
            </p:cNvPr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395;p37">
              <a:extLst>
                <a:ext uri="{FF2B5EF4-FFF2-40B4-BE49-F238E27FC236}">
                  <a16:creationId xmlns:a16="http://schemas.microsoft.com/office/drawing/2014/main" id="{08DBE893-1478-4003-AB94-4649015DA013}"/>
                </a:ext>
              </a:extLst>
            </p:cNvPr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96;p37">
              <a:extLst>
                <a:ext uri="{FF2B5EF4-FFF2-40B4-BE49-F238E27FC236}">
                  <a16:creationId xmlns:a16="http://schemas.microsoft.com/office/drawing/2014/main" id="{C84B2EDD-DDC5-4809-AB73-292C3FFC8A99}"/>
                </a:ext>
              </a:extLst>
            </p:cNvPr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97;p37">
              <a:extLst>
                <a:ext uri="{FF2B5EF4-FFF2-40B4-BE49-F238E27FC236}">
                  <a16:creationId xmlns:a16="http://schemas.microsoft.com/office/drawing/2014/main" id="{B7287D15-1F05-4831-B44D-1E6F66410876}"/>
                </a:ext>
              </a:extLst>
            </p:cNvPr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98;p37">
              <a:extLst>
                <a:ext uri="{FF2B5EF4-FFF2-40B4-BE49-F238E27FC236}">
                  <a16:creationId xmlns:a16="http://schemas.microsoft.com/office/drawing/2014/main" id="{7D9F3CAE-A101-44CC-95DF-90A83E6001B9}"/>
                </a:ext>
              </a:extLst>
            </p:cNvPr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399;p37">
              <a:extLst>
                <a:ext uri="{FF2B5EF4-FFF2-40B4-BE49-F238E27FC236}">
                  <a16:creationId xmlns:a16="http://schemas.microsoft.com/office/drawing/2014/main" id="{172E9F4A-769D-48AB-AFCC-7970CE168727}"/>
                </a:ext>
              </a:extLst>
            </p:cNvPr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400;p37">
              <a:extLst>
                <a:ext uri="{FF2B5EF4-FFF2-40B4-BE49-F238E27FC236}">
                  <a16:creationId xmlns:a16="http://schemas.microsoft.com/office/drawing/2014/main" id="{95501459-18C5-42BB-9A00-307021046955}"/>
                </a:ext>
              </a:extLst>
            </p:cNvPr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1401;p37">
              <a:extLst>
                <a:ext uri="{FF2B5EF4-FFF2-40B4-BE49-F238E27FC236}">
                  <a16:creationId xmlns:a16="http://schemas.microsoft.com/office/drawing/2014/main" id="{D7EEDFCA-7476-4080-816E-157D329B7ECC}"/>
                </a:ext>
              </a:extLst>
            </p:cNvPr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1402;p37">
              <a:extLst>
                <a:ext uri="{FF2B5EF4-FFF2-40B4-BE49-F238E27FC236}">
                  <a16:creationId xmlns:a16="http://schemas.microsoft.com/office/drawing/2014/main" id="{08DBEF26-13D1-4C56-89D5-35FC36C07186}"/>
                </a:ext>
              </a:extLst>
            </p:cNvPr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1403;p37">
              <a:extLst>
                <a:ext uri="{FF2B5EF4-FFF2-40B4-BE49-F238E27FC236}">
                  <a16:creationId xmlns:a16="http://schemas.microsoft.com/office/drawing/2014/main" id="{BDBE457A-F0C3-4974-AC9D-80D105B05EE1}"/>
                </a:ext>
              </a:extLst>
            </p:cNvPr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7" name="Google Shape;1404;p37">
            <a:extLst>
              <a:ext uri="{FF2B5EF4-FFF2-40B4-BE49-F238E27FC236}">
                <a16:creationId xmlns:a16="http://schemas.microsoft.com/office/drawing/2014/main" id="{07E44886-58EA-4470-9BE0-A58AA554C05E}"/>
              </a:ext>
            </a:extLst>
          </p:cNvPr>
          <p:cNvSpPr txBox="1">
            <a:spLocks/>
          </p:cNvSpPr>
          <p:nvPr/>
        </p:nvSpPr>
        <p:spPr>
          <a:xfrm>
            <a:off x="4933325" y="1310424"/>
            <a:ext cx="336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0700"/>
              </a:buClr>
              <a:buSzPts val="2800"/>
              <a:buFont typeface="Lilita One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Grupo Bimbo</a:t>
            </a:r>
          </a:p>
        </p:txBody>
      </p:sp>
      <p:sp>
        <p:nvSpPr>
          <p:cNvPr id="78" name="Google Shape;1416;p37">
            <a:extLst>
              <a:ext uri="{FF2B5EF4-FFF2-40B4-BE49-F238E27FC236}">
                <a16:creationId xmlns:a16="http://schemas.microsoft.com/office/drawing/2014/main" id="{EE8E72B7-4E90-4CFC-BBE6-2748DB2A0077}"/>
              </a:ext>
            </a:extLst>
          </p:cNvPr>
          <p:cNvSpPr txBox="1">
            <a:spLocks/>
          </p:cNvSpPr>
          <p:nvPr/>
        </p:nvSpPr>
        <p:spPr>
          <a:xfrm>
            <a:off x="4941425" y="1953692"/>
            <a:ext cx="3353700" cy="72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2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“I believe in on-going challenges. We should never be satisfied and keep our eyes wide open to discover new opportunities.”</a:t>
            </a:r>
          </a:p>
        </p:txBody>
      </p:sp>
      <p:sp>
        <p:nvSpPr>
          <p:cNvPr id="79" name="Google Shape;1416;p37">
            <a:extLst>
              <a:ext uri="{FF2B5EF4-FFF2-40B4-BE49-F238E27FC236}">
                <a16:creationId xmlns:a16="http://schemas.microsoft.com/office/drawing/2014/main" id="{34904C0F-90C7-42CF-96F4-5BDAD1664C83}"/>
              </a:ext>
            </a:extLst>
          </p:cNvPr>
          <p:cNvSpPr txBox="1">
            <a:spLocks/>
          </p:cNvSpPr>
          <p:nvPr/>
        </p:nvSpPr>
        <p:spPr>
          <a:xfrm>
            <a:off x="5898551" y="2704766"/>
            <a:ext cx="2396574" cy="34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2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Clr>
                <a:srgbClr val="263238"/>
              </a:buClr>
            </a:pPr>
            <a:r>
              <a:rPr lang="en-US" sz="1100">
                <a:solidFill>
                  <a:srgbClr val="263238"/>
                </a:solidFill>
                <a:latin typeface="Arial" panose="020B0604020202020204"/>
              </a:rPr>
              <a:t>Daniel </a:t>
            </a:r>
            <a:r>
              <a:rPr lang="en-US" sz="1100" err="1">
                <a:solidFill>
                  <a:srgbClr val="263238"/>
                </a:solidFill>
                <a:latin typeface="Arial" panose="020B0604020202020204"/>
              </a:rPr>
              <a:t>Servitje</a:t>
            </a:r>
            <a:r>
              <a:rPr lang="en-US" sz="1100">
                <a:solidFill>
                  <a:srgbClr val="263238"/>
                </a:solidFill>
                <a:latin typeface="Arial" panose="020B0604020202020204"/>
              </a:rPr>
              <a:t> – Grupo Bimbo CEO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F27D80-881D-49B8-9A23-AC11E193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73" y="1695081"/>
            <a:ext cx="1859977" cy="9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71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8F9A45F-02AB-4972-8E2B-1CCDE083E528}"/>
              </a:ext>
            </a:extLst>
          </p:cNvPr>
          <p:cNvSpPr txBox="1">
            <a:spLocks/>
          </p:cNvSpPr>
          <p:nvPr/>
        </p:nvSpPr>
        <p:spPr>
          <a:xfrm>
            <a:off x="1606609" y="1542422"/>
            <a:ext cx="6857660" cy="77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00700"/>
              </a:buClr>
              <a:buSzPts val="5200"/>
              <a:buFont typeface="Lilita One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IBP SETTLEMENT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B9E77-DE46-4168-A329-623DAB06905C}"/>
              </a:ext>
            </a:extLst>
          </p:cNvPr>
          <p:cNvSpPr/>
          <p:nvPr/>
        </p:nvSpPr>
        <p:spPr>
          <a:xfrm>
            <a:off x="2674967" y="2315197"/>
            <a:ext cx="3058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Contact information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433746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1;p38">
            <a:extLst>
              <a:ext uri="{FF2B5EF4-FFF2-40B4-BE49-F238E27FC236}">
                <a16:creationId xmlns:a16="http://schemas.microsoft.com/office/drawing/2014/main" id="{94D7E17D-830E-45E3-9853-83431934F2BD}"/>
              </a:ext>
            </a:extLst>
          </p:cNvPr>
          <p:cNvSpPr txBox="1">
            <a:spLocks/>
          </p:cNvSpPr>
          <p:nvPr/>
        </p:nvSpPr>
        <p:spPr>
          <a:xfrm>
            <a:off x="65314" y="145443"/>
            <a:ext cx="9013371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Settlement Department Contact Information</a:t>
            </a:r>
          </a:p>
        </p:txBody>
      </p:sp>
      <p:sp>
        <p:nvSpPr>
          <p:cNvPr id="4" name="Google Shape;1422;p38">
            <a:extLst>
              <a:ext uri="{FF2B5EF4-FFF2-40B4-BE49-F238E27FC236}">
                <a16:creationId xmlns:a16="http://schemas.microsoft.com/office/drawing/2014/main" id="{AE197D1A-E61C-4AB0-89E5-6BA8C8997B11}"/>
              </a:ext>
            </a:extLst>
          </p:cNvPr>
          <p:cNvSpPr txBox="1">
            <a:spLocks/>
          </p:cNvSpPr>
          <p:nvPr/>
        </p:nvSpPr>
        <p:spPr>
          <a:xfrm>
            <a:off x="233369" y="1172967"/>
            <a:ext cx="2663425" cy="86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000" dirty="0">
                <a:latin typeface="+mn-lt"/>
                <a:hlinkClick r:id="rId2"/>
              </a:rPr>
              <a:t>Ibpsettlement_East@grupobimbo.com</a:t>
            </a:r>
            <a:endParaRPr lang="en-US" sz="1000" dirty="0">
              <a:latin typeface="+mn-lt"/>
            </a:endParaRPr>
          </a:p>
          <a:p>
            <a:pPr marL="0" indent="0"/>
            <a:r>
              <a:rPr lang="en-US" sz="1000" dirty="0">
                <a:latin typeface="+mn-lt"/>
              </a:rPr>
              <a:t>For AL, GR, MI, NL, VA, TH</a:t>
            </a:r>
          </a:p>
          <a:p>
            <a:pPr marL="0" indent="0"/>
            <a:r>
              <a:rPr lang="en-US" sz="1000" dirty="0">
                <a:latin typeface="+mn-lt"/>
                <a:hlinkClick r:id="rId3"/>
              </a:rPr>
              <a:t>Ibpsettlement_west@grupobimbo.com</a:t>
            </a:r>
            <a:endParaRPr lang="en-US" sz="1000" dirty="0">
              <a:latin typeface="+mn-lt"/>
            </a:endParaRPr>
          </a:p>
          <a:p>
            <a:pPr marL="0" indent="0"/>
            <a:r>
              <a:rPr lang="en-US" sz="1000" dirty="0">
                <a:latin typeface="+mn-lt"/>
              </a:rPr>
              <a:t>For DA, DE, NP, SE, SP, TX</a:t>
            </a:r>
          </a:p>
        </p:txBody>
      </p:sp>
      <p:sp>
        <p:nvSpPr>
          <p:cNvPr id="5" name="Google Shape;1423;p38">
            <a:extLst>
              <a:ext uri="{FF2B5EF4-FFF2-40B4-BE49-F238E27FC236}">
                <a16:creationId xmlns:a16="http://schemas.microsoft.com/office/drawing/2014/main" id="{DE585425-145A-48C8-8AFC-992084C22798}"/>
              </a:ext>
            </a:extLst>
          </p:cNvPr>
          <p:cNvSpPr txBox="1">
            <a:spLocks/>
          </p:cNvSpPr>
          <p:nvPr/>
        </p:nvSpPr>
        <p:spPr>
          <a:xfrm>
            <a:off x="587133" y="845871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Contact</a:t>
            </a:r>
          </a:p>
        </p:txBody>
      </p:sp>
      <p:grpSp>
        <p:nvGrpSpPr>
          <p:cNvPr id="7" name="Google Shape;1453;p38">
            <a:extLst>
              <a:ext uri="{FF2B5EF4-FFF2-40B4-BE49-F238E27FC236}">
                <a16:creationId xmlns:a16="http://schemas.microsoft.com/office/drawing/2014/main" id="{EBC407AC-279C-48B5-9C01-6185DA90E497}"/>
              </a:ext>
            </a:extLst>
          </p:cNvPr>
          <p:cNvGrpSpPr/>
          <p:nvPr/>
        </p:nvGrpSpPr>
        <p:grpSpPr>
          <a:xfrm>
            <a:off x="360787" y="753300"/>
            <a:ext cx="452691" cy="465690"/>
            <a:chOff x="3886087" y="3078160"/>
            <a:chExt cx="452778" cy="475029"/>
          </a:xfrm>
          <a:solidFill>
            <a:srgbClr val="C00000"/>
          </a:solidFill>
        </p:grpSpPr>
        <p:sp>
          <p:nvSpPr>
            <p:cNvPr id="8" name="Google Shape;1454;p38">
              <a:extLst>
                <a:ext uri="{FF2B5EF4-FFF2-40B4-BE49-F238E27FC236}">
                  <a16:creationId xmlns:a16="http://schemas.microsoft.com/office/drawing/2014/main" id="{049E1DB2-D8BE-4F16-8759-0DA8BCA53F4C}"/>
                </a:ext>
              </a:extLst>
            </p:cNvPr>
            <p:cNvSpPr/>
            <p:nvPr/>
          </p:nvSpPr>
          <p:spPr>
            <a:xfrm>
              <a:off x="4024813" y="3078160"/>
              <a:ext cx="314052" cy="475029"/>
            </a:xfrm>
            <a:custGeom>
              <a:avLst/>
              <a:gdLst/>
              <a:ahLst/>
              <a:cxnLst/>
              <a:rect l="l" t="t" r="r" b="b"/>
              <a:pathLst>
                <a:path w="23173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21286" y="35050"/>
                  </a:lnTo>
                  <a:cubicBezTo>
                    <a:pt x="22320" y="35050"/>
                    <a:pt x="23160" y="34210"/>
                    <a:pt x="23173" y="33177"/>
                  </a:cubicBezTo>
                  <a:lnTo>
                    <a:pt x="23173" y="1875"/>
                  </a:lnTo>
                  <a:cubicBezTo>
                    <a:pt x="23173" y="841"/>
                    <a:pt x="22320" y="1"/>
                    <a:pt x="21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1455;p38">
              <a:extLst>
                <a:ext uri="{FF2B5EF4-FFF2-40B4-BE49-F238E27FC236}">
                  <a16:creationId xmlns:a16="http://schemas.microsoft.com/office/drawing/2014/main" id="{7C1D19BC-0872-4713-AD67-558961B137A2}"/>
                </a:ext>
              </a:extLst>
            </p:cNvPr>
            <p:cNvSpPr/>
            <p:nvPr/>
          </p:nvSpPr>
          <p:spPr>
            <a:xfrm>
              <a:off x="4245507" y="3078160"/>
              <a:ext cx="42392" cy="475029"/>
            </a:xfrm>
            <a:custGeom>
              <a:avLst/>
              <a:gdLst/>
              <a:ahLst/>
              <a:cxnLst/>
              <a:rect l="l" t="t" r="r" b="b"/>
              <a:pathLst>
                <a:path w="3128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3128" y="35050"/>
                  </a:lnTo>
                  <a:lnTo>
                    <a:pt x="31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456;p38">
              <a:extLst>
                <a:ext uri="{FF2B5EF4-FFF2-40B4-BE49-F238E27FC236}">
                  <a16:creationId xmlns:a16="http://schemas.microsoft.com/office/drawing/2014/main" id="{57E17E25-121B-438D-9EA2-4E6703509E1A}"/>
                </a:ext>
              </a:extLst>
            </p:cNvPr>
            <p:cNvSpPr/>
            <p:nvPr/>
          </p:nvSpPr>
          <p:spPr>
            <a:xfrm>
              <a:off x="3931448" y="3078160"/>
              <a:ext cx="93377" cy="475029"/>
            </a:xfrm>
            <a:custGeom>
              <a:avLst/>
              <a:gdLst/>
              <a:ahLst/>
              <a:cxnLst/>
              <a:rect l="l" t="t" r="r" b="b"/>
              <a:pathLst>
                <a:path w="6890" h="35051" extrusionOk="0">
                  <a:moveTo>
                    <a:pt x="1" y="1"/>
                  </a:moveTo>
                  <a:lnTo>
                    <a:pt x="1" y="35050"/>
                  </a:lnTo>
                  <a:lnTo>
                    <a:pt x="6889" y="35050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457;p38">
              <a:extLst>
                <a:ext uri="{FF2B5EF4-FFF2-40B4-BE49-F238E27FC236}">
                  <a16:creationId xmlns:a16="http://schemas.microsoft.com/office/drawing/2014/main" id="{93D0B37B-40C4-4FDE-A1B6-2C4EB2DDF99F}"/>
                </a:ext>
              </a:extLst>
            </p:cNvPr>
            <p:cNvSpPr/>
            <p:nvPr/>
          </p:nvSpPr>
          <p:spPr>
            <a:xfrm>
              <a:off x="3889069" y="3264699"/>
              <a:ext cx="84784" cy="67979"/>
            </a:xfrm>
            <a:custGeom>
              <a:avLst/>
              <a:gdLst/>
              <a:ahLst/>
              <a:cxnLst/>
              <a:rect l="l" t="t" r="r" b="b"/>
              <a:pathLst>
                <a:path w="6256" h="5016" extrusionOk="0">
                  <a:moveTo>
                    <a:pt x="3128" y="1"/>
                  </a:moveTo>
                  <a:cubicBezTo>
                    <a:pt x="1396" y="1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5"/>
                    <a:pt x="1577" y="4188"/>
                  </a:cubicBezTo>
                  <a:cubicBezTo>
                    <a:pt x="866" y="3141"/>
                    <a:pt x="1370" y="1707"/>
                    <a:pt x="2585" y="1345"/>
                  </a:cubicBezTo>
                  <a:cubicBezTo>
                    <a:pt x="2771" y="1287"/>
                    <a:pt x="2958" y="1259"/>
                    <a:pt x="3141" y="1259"/>
                  </a:cubicBezTo>
                  <a:cubicBezTo>
                    <a:pt x="4138" y="1259"/>
                    <a:pt x="5015" y="2071"/>
                    <a:pt x="5015" y="3141"/>
                  </a:cubicBezTo>
                  <a:cubicBezTo>
                    <a:pt x="5008" y="3555"/>
                    <a:pt x="5318" y="3762"/>
                    <a:pt x="5630" y="3762"/>
                  </a:cubicBezTo>
                  <a:cubicBezTo>
                    <a:pt x="5942" y="3762"/>
                    <a:pt x="6255" y="3555"/>
                    <a:pt x="6255" y="3141"/>
                  </a:cubicBezTo>
                  <a:cubicBezTo>
                    <a:pt x="6255" y="1409"/>
                    <a:pt x="4859" y="1"/>
                    <a:pt x="31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458;p38">
              <a:extLst>
                <a:ext uri="{FF2B5EF4-FFF2-40B4-BE49-F238E27FC236}">
                  <a16:creationId xmlns:a16="http://schemas.microsoft.com/office/drawing/2014/main" id="{19E64445-6E63-4267-A8A7-0625C3DDC450}"/>
                </a:ext>
              </a:extLst>
            </p:cNvPr>
            <p:cNvSpPr/>
            <p:nvPr/>
          </p:nvSpPr>
          <p:spPr>
            <a:xfrm>
              <a:off x="3886087" y="3315671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409"/>
                    <a:pt x="5079" y="1"/>
                    <a:pt x="3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459;p38">
              <a:extLst>
                <a:ext uri="{FF2B5EF4-FFF2-40B4-BE49-F238E27FC236}">
                  <a16:creationId xmlns:a16="http://schemas.microsoft.com/office/drawing/2014/main" id="{1F121C16-B440-4F6E-A527-7D8CDF9FE1AA}"/>
                </a:ext>
              </a:extLst>
            </p:cNvPr>
            <p:cNvSpPr/>
            <p:nvPr/>
          </p:nvSpPr>
          <p:spPr>
            <a:xfrm>
              <a:off x="3886087" y="3366643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0"/>
                  </a:moveTo>
                  <a:cubicBezTo>
                    <a:pt x="2805" y="0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6"/>
                    <a:pt x="2805" y="1332"/>
                  </a:cubicBezTo>
                  <a:cubicBezTo>
                    <a:pt x="2991" y="1274"/>
                    <a:pt x="3178" y="1246"/>
                    <a:pt x="3361" y="1246"/>
                  </a:cubicBezTo>
                  <a:cubicBezTo>
                    <a:pt x="4358" y="1246"/>
                    <a:pt x="5235" y="2058"/>
                    <a:pt x="5235" y="3128"/>
                  </a:cubicBezTo>
                  <a:cubicBezTo>
                    <a:pt x="5228" y="3542"/>
                    <a:pt x="5538" y="3748"/>
                    <a:pt x="5850" y="3748"/>
                  </a:cubicBezTo>
                  <a:cubicBezTo>
                    <a:pt x="6162" y="3748"/>
                    <a:pt x="6475" y="3542"/>
                    <a:pt x="6475" y="3128"/>
                  </a:cubicBezTo>
                  <a:cubicBezTo>
                    <a:pt x="6475" y="1396"/>
                    <a:pt x="5079" y="0"/>
                    <a:pt x="3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460;p38">
              <a:extLst>
                <a:ext uri="{FF2B5EF4-FFF2-40B4-BE49-F238E27FC236}">
                  <a16:creationId xmlns:a16="http://schemas.microsoft.com/office/drawing/2014/main" id="{F2EE89F7-B984-4CAA-9A7E-63924F980765}"/>
                </a:ext>
              </a:extLst>
            </p:cNvPr>
            <p:cNvSpPr/>
            <p:nvPr/>
          </p:nvSpPr>
          <p:spPr>
            <a:xfrm>
              <a:off x="3889069" y="3111974"/>
              <a:ext cx="84784" cy="67966"/>
            </a:xfrm>
            <a:custGeom>
              <a:avLst/>
              <a:gdLst/>
              <a:ahLst/>
              <a:cxnLst/>
              <a:rect l="l" t="t" r="r" b="b"/>
              <a:pathLst>
                <a:path w="6256" h="5015" extrusionOk="0">
                  <a:moveTo>
                    <a:pt x="3128" y="0"/>
                  </a:moveTo>
                  <a:cubicBezTo>
                    <a:pt x="1396" y="0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4"/>
                    <a:pt x="1577" y="4187"/>
                  </a:cubicBezTo>
                  <a:cubicBezTo>
                    <a:pt x="866" y="3141"/>
                    <a:pt x="1370" y="1706"/>
                    <a:pt x="2585" y="1344"/>
                  </a:cubicBezTo>
                  <a:cubicBezTo>
                    <a:pt x="2771" y="1286"/>
                    <a:pt x="2958" y="1259"/>
                    <a:pt x="3141" y="1259"/>
                  </a:cubicBezTo>
                  <a:cubicBezTo>
                    <a:pt x="4138" y="1259"/>
                    <a:pt x="5015" y="2070"/>
                    <a:pt x="5015" y="3141"/>
                  </a:cubicBezTo>
                  <a:cubicBezTo>
                    <a:pt x="5008" y="3554"/>
                    <a:pt x="5318" y="3761"/>
                    <a:pt x="5630" y="3761"/>
                  </a:cubicBezTo>
                  <a:cubicBezTo>
                    <a:pt x="5942" y="3761"/>
                    <a:pt x="6255" y="3554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461;p38">
              <a:extLst>
                <a:ext uri="{FF2B5EF4-FFF2-40B4-BE49-F238E27FC236}">
                  <a16:creationId xmlns:a16="http://schemas.microsoft.com/office/drawing/2014/main" id="{E1AA086B-71B5-4BDA-9AB2-003981AF82FC}"/>
                </a:ext>
              </a:extLst>
            </p:cNvPr>
            <p:cNvSpPr/>
            <p:nvPr/>
          </p:nvSpPr>
          <p:spPr>
            <a:xfrm>
              <a:off x="3886087" y="3162932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9"/>
                    <a:pt x="866" y="1255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9"/>
                  </a:cubicBezTo>
                  <a:cubicBezTo>
                    <a:pt x="5228" y="3549"/>
                    <a:pt x="5538" y="3759"/>
                    <a:pt x="5850" y="3759"/>
                  </a:cubicBezTo>
                  <a:cubicBezTo>
                    <a:pt x="6162" y="3759"/>
                    <a:pt x="6475" y="3549"/>
                    <a:pt x="6475" y="3129"/>
                  </a:cubicBezTo>
                  <a:cubicBezTo>
                    <a:pt x="6475" y="1410"/>
                    <a:pt x="5079" y="1"/>
                    <a:pt x="3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462;p38">
              <a:extLst>
                <a:ext uri="{FF2B5EF4-FFF2-40B4-BE49-F238E27FC236}">
                  <a16:creationId xmlns:a16="http://schemas.microsoft.com/office/drawing/2014/main" id="{1AE9B764-7DB5-4C25-9279-BC457F7C8B21}"/>
                </a:ext>
              </a:extLst>
            </p:cNvPr>
            <p:cNvSpPr/>
            <p:nvPr/>
          </p:nvSpPr>
          <p:spPr>
            <a:xfrm>
              <a:off x="3886087" y="3213904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1"/>
                  </a:moveTo>
                  <a:cubicBezTo>
                    <a:pt x="2805" y="1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91" y="1274"/>
                    <a:pt x="3178" y="1247"/>
                    <a:pt x="3361" y="1247"/>
                  </a:cubicBezTo>
                  <a:cubicBezTo>
                    <a:pt x="4358" y="1247"/>
                    <a:pt x="5235" y="2058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397"/>
                    <a:pt x="5079" y="1"/>
                    <a:pt x="3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463;p38">
              <a:extLst>
                <a:ext uri="{FF2B5EF4-FFF2-40B4-BE49-F238E27FC236}">
                  <a16:creationId xmlns:a16="http://schemas.microsoft.com/office/drawing/2014/main" id="{433FAE2B-5AD4-4AD9-9BD7-ADD48A02B553}"/>
                </a:ext>
              </a:extLst>
            </p:cNvPr>
            <p:cNvSpPr/>
            <p:nvPr/>
          </p:nvSpPr>
          <p:spPr>
            <a:xfrm>
              <a:off x="3889069" y="3417438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0"/>
                  </a:moveTo>
                  <a:cubicBezTo>
                    <a:pt x="2585" y="13"/>
                    <a:pt x="2042" y="156"/>
                    <a:pt x="1577" y="440"/>
                  </a:cubicBezTo>
                  <a:cubicBezTo>
                    <a:pt x="1215" y="647"/>
                    <a:pt x="892" y="918"/>
                    <a:pt x="646" y="1254"/>
                  </a:cubicBezTo>
                  <a:cubicBezTo>
                    <a:pt x="233" y="1797"/>
                    <a:pt x="0" y="2456"/>
                    <a:pt x="0" y="3141"/>
                  </a:cubicBezTo>
                  <a:cubicBezTo>
                    <a:pt x="0" y="4860"/>
                    <a:pt x="1409" y="6269"/>
                    <a:pt x="3128" y="6269"/>
                  </a:cubicBezTo>
                  <a:lnTo>
                    <a:pt x="3128" y="5015"/>
                  </a:lnTo>
                  <a:cubicBezTo>
                    <a:pt x="1460" y="5015"/>
                    <a:pt x="620" y="2986"/>
                    <a:pt x="1796" y="1810"/>
                  </a:cubicBezTo>
                  <a:cubicBezTo>
                    <a:pt x="2181" y="1425"/>
                    <a:pt x="2653" y="1253"/>
                    <a:pt x="3115" y="1253"/>
                  </a:cubicBezTo>
                  <a:cubicBezTo>
                    <a:pt x="4081" y="1253"/>
                    <a:pt x="5006" y="2005"/>
                    <a:pt x="5015" y="3141"/>
                  </a:cubicBezTo>
                  <a:cubicBezTo>
                    <a:pt x="5008" y="3555"/>
                    <a:pt x="5318" y="3761"/>
                    <a:pt x="5630" y="3761"/>
                  </a:cubicBezTo>
                  <a:cubicBezTo>
                    <a:pt x="5942" y="3761"/>
                    <a:pt x="6255" y="3555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66400DF-8126-4EF1-A480-242E816607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65" b="89457" l="5534" r="89921">
                        <a14:foregroundMark x1="12648" y1="40575" x2="12055" y2="56230"/>
                        <a14:foregroundMark x1="6430" y1="49840" x2="4743" y2="47923"/>
                        <a14:foregroundMark x1="6712" y1="50160" x2="6430" y2="49840"/>
                        <a14:foregroundMark x1="12055" y1="56230" x2="6712" y2="50160"/>
                        <a14:foregroundMark x1="3002" y1="36102" x2="2767" y2="34505"/>
                        <a14:foregroundMark x1="3049" y1="36422" x2="3002" y2="36102"/>
                        <a14:foregroundMark x1="4555" y1="46645" x2="3049" y2="36422"/>
                        <a14:foregroundMark x1="4743" y1="47923" x2="4555" y2="46645"/>
                        <a14:foregroundMark x1="2767" y1="34505" x2="5929" y2="20767"/>
                        <a14:foregroundMark x1="5929" y1="20767" x2="11660" y2="10863"/>
                        <a14:foregroundMark x1="11660" y1="10863" x2="8300" y2="30351"/>
                        <a14:foregroundMark x1="5747" y1="46645" x2="9486" y2="37700"/>
                        <a14:foregroundMark x1="4545" y1="49521" x2="5747" y2="46645"/>
                        <a14:foregroundMark x1="9486" y1="37700" x2="5731" y2="42812"/>
                        <a14:foregroundMark x1="6324" y1="9265" x2="7510" y2="9585"/>
                        <a14:foregroundMark x1="9881" y1="8946" x2="12253" y2="8946"/>
                        <a14:foregroundMark x1="64031" y1="24601" x2="64229" y2="24281"/>
                        <a14:foregroundMark x1="63834" y1="24920" x2="64031" y2="24601"/>
                        <a14:foregroundMark x1="63636" y1="25240" x2="63834" y2="24920"/>
                        <a14:foregroundMark x1="63439" y1="25559" x2="63636" y2="25240"/>
                        <a14:foregroundMark x1="63044" y1="26198" x2="63439" y2="25559"/>
                        <a14:foregroundMark x1="62846" y1="26518" x2="63044" y2="26198"/>
                        <a14:foregroundMark x1="52569" y1="78275" x2="52569" y2="78275"/>
                        <a14:foregroundMark x1="52569" y1="78275" x2="52569" y2="78275"/>
                        <a14:foregroundMark x1="52569" y1="78275" x2="52964" y2="77955"/>
                        <a14:backgroundMark x1="2767" y1="36422" x2="2767" y2="36422"/>
                        <a14:backgroundMark x1="2372" y1="36102" x2="2372" y2="36102"/>
                        <a14:backgroundMark x1="4348" y1="46645" x2="4348" y2="46645"/>
                        <a14:backgroundMark x1="4348" y1="50160" x2="4348" y2="50160"/>
                        <a14:backgroundMark x1="4348" y1="49840" x2="4348" y2="49840"/>
                        <a14:backgroundMark x1="6126" y1="8946" x2="6126" y2="8946"/>
                        <a14:backgroundMark x1="64032" y1="24281" x2="64032" y2="24281"/>
                        <a14:backgroundMark x1="62648" y1="26837" x2="62648" y2="26837"/>
                        <a14:backgroundMark x1="63043" y1="26198" x2="63043" y2="26198"/>
                        <a14:backgroundMark x1="63439" y1="25240" x2="63439" y2="25240"/>
                        <a14:backgroundMark x1="63043" y1="25559" x2="63043" y2="25559"/>
                        <a14:backgroundMark x1="63439" y1="24601" x2="63439" y2="24601"/>
                        <a14:backgroundMark x1="66206" y1="24920" x2="66206" y2="24920"/>
                        <a14:backgroundMark x1="64032" y1="25240" x2="64032" y2="25240"/>
                        <a14:backgroundMark x1="64229" y1="24920" x2="64229" y2="24920"/>
                      </a14:backgroundRemoval>
                    </a14:imgEffect>
                  </a14:imgLayer>
                </a14:imgProps>
              </a:ext>
            </a:extLst>
          </a:blip>
          <a:srcRect t="5411" r="6477" b="7351"/>
          <a:stretch/>
        </p:blipFill>
        <p:spPr>
          <a:xfrm>
            <a:off x="3159362" y="1332824"/>
            <a:ext cx="5664402" cy="32684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89CF39-0EFB-40B8-8911-4030C3BA79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95" t="23163" r="4323" b="11950"/>
          <a:stretch/>
        </p:blipFill>
        <p:spPr>
          <a:xfrm>
            <a:off x="3284918" y="914683"/>
            <a:ext cx="5276278" cy="465691"/>
          </a:xfrm>
          <a:prstGeom prst="rect">
            <a:avLst/>
          </a:prstGeom>
        </p:spPr>
      </p:pic>
      <p:sp>
        <p:nvSpPr>
          <p:cNvPr id="20" name="Google Shape;1423;p38">
            <a:extLst>
              <a:ext uri="{FF2B5EF4-FFF2-40B4-BE49-F238E27FC236}">
                <a16:creationId xmlns:a16="http://schemas.microsoft.com/office/drawing/2014/main" id="{37281A9A-AD26-4E14-953A-B9BD24881DD9}"/>
              </a:ext>
            </a:extLst>
          </p:cNvPr>
          <p:cNvSpPr txBox="1">
            <a:spLocks/>
          </p:cNvSpPr>
          <p:nvPr/>
        </p:nvSpPr>
        <p:spPr>
          <a:xfrm>
            <a:off x="360787" y="2292817"/>
            <a:ext cx="223811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Clr>
                <a:srgbClr val="263238"/>
              </a:buClr>
            </a:pPr>
            <a:r>
              <a:rPr lang="en-US" sz="1400" dirty="0">
                <a:solidFill>
                  <a:srgbClr val="C00000"/>
                </a:solidFill>
                <a:latin typeface="Arial" panose="020B0604020202020204"/>
              </a:rPr>
              <a:t>Mainline Phone number</a:t>
            </a:r>
          </a:p>
        </p:txBody>
      </p:sp>
      <p:sp>
        <p:nvSpPr>
          <p:cNvPr id="21" name="Google Shape;1422;p38">
            <a:extLst>
              <a:ext uri="{FF2B5EF4-FFF2-40B4-BE49-F238E27FC236}">
                <a16:creationId xmlns:a16="http://schemas.microsoft.com/office/drawing/2014/main" id="{1FC875B8-FC48-405A-BAB3-58BAE133C014}"/>
              </a:ext>
            </a:extLst>
          </p:cNvPr>
          <p:cNvSpPr txBox="1">
            <a:spLocks/>
          </p:cNvSpPr>
          <p:nvPr/>
        </p:nvSpPr>
        <p:spPr>
          <a:xfrm>
            <a:off x="445269" y="2571750"/>
            <a:ext cx="2320619" cy="124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>
              <a:buClr>
                <a:srgbClr val="263238"/>
              </a:buClr>
            </a:pPr>
            <a:r>
              <a:rPr lang="en-US" sz="1200" dirty="0">
                <a:solidFill>
                  <a:srgbClr val="263238"/>
                </a:solidFill>
                <a:latin typeface="Arial" panose="020B0604020202020204"/>
              </a:rPr>
              <a:t>866-492-2242 Ext 5081 or </a:t>
            </a:r>
          </a:p>
          <a:p>
            <a:pPr marL="0" indent="0" algn="ctr">
              <a:buClr>
                <a:srgbClr val="263238"/>
              </a:buClr>
            </a:pPr>
            <a:r>
              <a:rPr lang="en-US" sz="1200" dirty="0">
                <a:solidFill>
                  <a:srgbClr val="263238"/>
                </a:solidFill>
                <a:latin typeface="Arial" panose="020B0604020202020204"/>
              </a:rPr>
              <a:t>519-620-5081</a:t>
            </a:r>
          </a:p>
          <a:p>
            <a:pPr marL="0" indent="0" algn="l">
              <a:buClr>
                <a:srgbClr val="263238"/>
              </a:buClr>
            </a:pPr>
            <a:endParaRPr lang="en-US" sz="1200" dirty="0">
              <a:solidFill>
                <a:srgbClr val="263238"/>
              </a:solidFill>
              <a:latin typeface="Arial" panose="020B0604020202020204"/>
            </a:endParaRPr>
          </a:p>
          <a:p>
            <a:pPr marL="0" indent="0" algn="l">
              <a:buClr>
                <a:srgbClr val="263238"/>
              </a:buClr>
            </a:pPr>
            <a:r>
              <a:rPr lang="en-US" sz="1200" dirty="0">
                <a:solidFill>
                  <a:srgbClr val="263238"/>
                </a:solidFill>
                <a:latin typeface="Arial" panose="020B0604020202020204"/>
              </a:rPr>
              <a:t>Voice messages only: Call your Settlement Analyst for a faster response or to speak directly</a:t>
            </a:r>
          </a:p>
        </p:txBody>
      </p:sp>
    </p:spTree>
    <p:extLst>
      <p:ext uri="{BB962C8B-B14F-4D97-AF65-F5344CB8AC3E}">
        <p14:creationId xmlns:p14="http://schemas.microsoft.com/office/powerpoint/2010/main" val="9290217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123;p57">
            <a:extLst>
              <a:ext uri="{FF2B5EF4-FFF2-40B4-BE49-F238E27FC236}">
                <a16:creationId xmlns:a16="http://schemas.microsoft.com/office/drawing/2014/main" id="{0E3963B3-DA30-45FA-B5AB-D817F03623B6}"/>
              </a:ext>
            </a:extLst>
          </p:cNvPr>
          <p:cNvGrpSpPr/>
          <p:nvPr/>
        </p:nvGrpSpPr>
        <p:grpSpPr>
          <a:xfrm rot="18699027">
            <a:off x="6240718" y="1106018"/>
            <a:ext cx="1723244" cy="1201089"/>
            <a:chOff x="5251301" y="2108112"/>
            <a:chExt cx="1988409" cy="1423124"/>
          </a:xfrm>
        </p:grpSpPr>
        <p:sp>
          <p:nvSpPr>
            <p:cNvPr id="4" name="Google Shape;3124;p57">
              <a:extLst>
                <a:ext uri="{FF2B5EF4-FFF2-40B4-BE49-F238E27FC236}">
                  <a16:creationId xmlns:a16="http://schemas.microsoft.com/office/drawing/2014/main" id="{402C6C2E-BCD1-4BC8-9ED4-9D7392462638}"/>
                </a:ext>
              </a:extLst>
            </p:cNvPr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" name="Google Shape;3125;p57">
              <a:extLst>
                <a:ext uri="{FF2B5EF4-FFF2-40B4-BE49-F238E27FC236}">
                  <a16:creationId xmlns:a16="http://schemas.microsoft.com/office/drawing/2014/main" id="{A2F2A2C9-01BB-4B08-8847-F018511D998D}"/>
                </a:ext>
              </a:extLst>
            </p:cNvPr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3126;p57">
              <a:extLst>
                <a:ext uri="{FF2B5EF4-FFF2-40B4-BE49-F238E27FC236}">
                  <a16:creationId xmlns:a16="http://schemas.microsoft.com/office/drawing/2014/main" id="{65F83427-B731-4D8D-B461-AB2FCAC5ED17}"/>
                </a:ext>
              </a:extLst>
            </p:cNvPr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8" name="Google Shape;3127;p57">
            <a:extLst>
              <a:ext uri="{FF2B5EF4-FFF2-40B4-BE49-F238E27FC236}">
                <a16:creationId xmlns:a16="http://schemas.microsoft.com/office/drawing/2014/main" id="{B5277AF6-D867-4762-9CC9-E4645BF49926}"/>
              </a:ext>
            </a:extLst>
          </p:cNvPr>
          <p:cNvGrpSpPr/>
          <p:nvPr/>
        </p:nvGrpSpPr>
        <p:grpSpPr>
          <a:xfrm>
            <a:off x="5436428" y="2141770"/>
            <a:ext cx="666042" cy="1245245"/>
            <a:chOff x="4254708" y="2294585"/>
            <a:chExt cx="666042" cy="1245245"/>
          </a:xfrm>
        </p:grpSpPr>
        <p:sp>
          <p:nvSpPr>
            <p:cNvPr id="9" name="Google Shape;3128;p57">
              <a:extLst>
                <a:ext uri="{FF2B5EF4-FFF2-40B4-BE49-F238E27FC236}">
                  <a16:creationId xmlns:a16="http://schemas.microsoft.com/office/drawing/2014/main" id="{7186AD81-978D-423C-A50A-9BEA62DBCF23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3129;p57">
              <a:extLst>
                <a:ext uri="{FF2B5EF4-FFF2-40B4-BE49-F238E27FC236}">
                  <a16:creationId xmlns:a16="http://schemas.microsoft.com/office/drawing/2014/main" id="{ED0B6CCA-A899-4F90-ACCB-7654E7B384B0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3130;p57">
              <a:extLst>
                <a:ext uri="{FF2B5EF4-FFF2-40B4-BE49-F238E27FC236}">
                  <a16:creationId xmlns:a16="http://schemas.microsoft.com/office/drawing/2014/main" id="{6BE8818A-132B-438A-9D60-5CF1ABC4D1E2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2" name="Google Shape;3127;p57">
            <a:extLst>
              <a:ext uri="{FF2B5EF4-FFF2-40B4-BE49-F238E27FC236}">
                <a16:creationId xmlns:a16="http://schemas.microsoft.com/office/drawing/2014/main" id="{4AC6C4DA-978F-4596-B527-38E7777BCFF4}"/>
              </a:ext>
            </a:extLst>
          </p:cNvPr>
          <p:cNvGrpSpPr/>
          <p:nvPr/>
        </p:nvGrpSpPr>
        <p:grpSpPr>
          <a:xfrm>
            <a:off x="2997528" y="2137039"/>
            <a:ext cx="666042" cy="1245245"/>
            <a:chOff x="4254708" y="2294585"/>
            <a:chExt cx="666042" cy="1245245"/>
          </a:xfrm>
        </p:grpSpPr>
        <p:sp>
          <p:nvSpPr>
            <p:cNvPr id="13" name="Google Shape;3128;p57">
              <a:extLst>
                <a:ext uri="{FF2B5EF4-FFF2-40B4-BE49-F238E27FC236}">
                  <a16:creationId xmlns:a16="http://schemas.microsoft.com/office/drawing/2014/main" id="{3171DC91-F8E2-4B84-80EB-FABCAB6744AE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3129;p57">
              <a:extLst>
                <a:ext uri="{FF2B5EF4-FFF2-40B4-BE49-F238E27FC236}">
                  <a16:creationId xmlns:a16="http://schemas.microsoft.com/office/drawing/2014/main" id="{334081BD-DABB-4227-95A7-591D9495748F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3130;p57">
              <a:extLst>
                <a:ext uri="{FF2B5EF4-FFF2-40B4-BE49-F238E27FC236}">
                  <a16:creationId xmlns:a16="http://schemas.microsoft.com/office/drawing/2014/main" id="{E2366066-04FD-4DCC-8D50-571054045147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6" name="Google Shape;3131;p57">
            <a:extLst>
              <a:ext uri="{FF2B5EF4-FFF2-40B4-BE49-F238E27FC236}">
                <a16:creationId xmlns:a16="http://schemas.microsoft.com/office/drawing/2014/main" id="{946CF68B-F613-48A1-A289-A1F7CEB86CDC}"/>
              </a:ext>
            </a:extLst>
          </p:cNvPr>
          <p:cNvGrpSpPr/>
          <p:nvPr/>
        </p:nvGrpSpPr>
        <p:grpSpPr>
          <a:xfrm rot="2794381">
            <a:off x="1160299" y="1174451"/>
            <a:ext cx="1954630" cy="1430114"/>
            <a:chOff x="1930948" y="2108112"/>
            <a:chExt cx="1954630" cy="1430114"/>
          </a:xfrm>
        </p:grpSpPr>
        <p:sp>
          <p:nvSpPr>
            <p:cNvPr id="17" name="Google Shape;3132;p57">
              <a:extLst>
                <a:ext uri="{FF2B5EF4-FFF2-40B4-BE49-F238E27FC236}">
                  <a16:creationId xmlns:a16="http://schemas.microsoft.com/office/drawing/2014/main" id="{DB9307BC-B291-46C7-9FD6-9E0DAD36F918}"/>
                </a:ext>
              </a:extLst>
            </p:cNvPr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" name="Google Shape;3133;p57">
              <a:extLst>
                <a:ext uri="{FF2B5EF4-FFF2-40B4-BE49-F238E27FC236}">
                  <a16:creationId xmlns:a16="http://schemas.microsoft.com/office/drawing/2014/main" id="{059F39AE-8F1D-44BD-9880-B934DBFAD1DC}"/>
                </a:ext>
              </a:extLst>
            </p:cNvPr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" name="Google Shape;3134;p57">
              <a:extLst>
                <a:ext uri="{FF2B5EF4-FFF2-40B4-BE49-F238E27FC236}">
                  <a16:creationId xmlns:a16="http://schemas.microsoft.com/office/drawing/2014/main" id="{64AE103B-95E0-4841-BB0C-12B92E620224}"/>
                </a:ext>
              </a:extLst>
            </p:cNvPr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0" name="Google Shape;3135;p57">
            <a:extLst>
              <a:ext uri="{FF2B5EF4-FFF2-40B4-BE49-F238E27FC236}">
                <a16:creationId xmlns:a16="http://schemas.microsoft.com/office/drawing/2014/main" id="{A18D23B4-8B6A-4470-AE4F-BFB118D0EC92}"/>
              </a:ext>
            </a:extLst>
          </p:cNvPr>
          <p:cNvGrpSpPr/>
          <p:nvPr/>
        </p:nvGrpSpPr>
        <p:grpSpPr>
          <a:xfrm>
            <a:off x="2805640" y="1742742"/>
            <a:ext cx="3356826" cy="560957"/>
            <a:chOff x="2925927" y="1608581"/>
            <a:chExt cx="3356826" cy="560957"/>
          </a:xfrm>
        </p:grpSpPr>
        <p:sp>
          <p:nvSpPr>
            <p:cNvPr id="21" name="Google Shape;3136;p57">
              <a:extLst>
                <a:ext uri="{FF2B5EF4-FFF2-40B4-BE49-F238E27FC236}">
                  <a16:creationId xmlns:a16="http://schemas.microsoft.com/office/drawing/2014/main" id="{EF0D4168-951B-4D0B-B8D6-830ED059CEBD}"/>
                </a:ext>
              </a:extLst>
            </p:cNvPr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" name="Google Shape;3137;p57">
              <a:extLst>
                <a:ext uri="{FF2B5EF4-FFF2-40B4-BE49-F238E27FC236}">
                  <a16:creationId xmlns:a16="http://schemas.microsoft.com/office/drawing/2014/main" id="{8A16853A-4C3A-4433-893E-718D48CD24CD}"/>
                </a:ext>
              </a:extLst>
            </p:cNvPr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52" name="Google Shape;3167;p57">
            <a:extLst>
              <a:ext uri="{FF2B5EF4-FFF2-40B4-BE49-F238E27FC236}">
                <a16:creationId xmlns:a16="http://schemas.microsoft.com/office/drawing/2014/main" id="{69096139-BB89-472A-AD8B-C942C6BBF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212" y="185723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Distributors Partners</a:t>
            </a:r>
            <a:endParaRPr>
              <a:latin typeface="+mj-lt"/>
            </a:endParaRPr>
          </a:p>
        </p:txBody>
      </p:sp>
      <p:sp>
        <p:nvSpPr>
          <p:cNvPr id="53" name="Google Shape;3168;p57">
            <a:extLst>
              <a:ext uri="{FF2B5EF4-FFF2-40B4-BE49-F238E27FC236}">
                <a16:creationId xmlns:a16="http://schemas.microsoft.com/office/drawing/2014/main" id="{492930DF-0939-4E12-9F03-030990F55E10}"/>
              </a:ext>
            </a:extLst>
          </p:cNvPr>
          <p:cNvSpPr txBox="1">
            <a:spLocks/>
          </p:cNvSpPr>
          <p:nvPr/>
        </p:nvSpPr>
        <p:spPr>
          <a:xfrm>
            <a:off x="2433547" y="33292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</a:t>
            </a:r>
          </a:p>
        </p:txBody>
      </p:sp>
      <p:sp>
        <p:nvSpPr>
          <p:cNvPr id="54" name="Google Shape;3169;p57">
            <a:extLst>
              <a:ext uri="{FF2B5EF4-FFF2-40B4-BE49-F238E27FC236}">
                <a16:creationId xmlns:a16="http://schemas.microsoft.com/office/drawing/2014/main" id="{A597549E-9EC7-475F-985E-1E246B674729}"/>
              </a:ext>
            </a:extLst>
          </p:cNvPr>
          <p:cNvSpPr txBox="1">
            <a:spLocks/>
          </p:cNvSpPr>
          <p:nvPr/>
        </p:nvSpPr>
        <p:spPr>
          <a:xfrm>
            <a:off x="247180" y="2286805"/>
            <a:ext cx="1985072" cy="102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for store to operate as SBT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 products delivered by IBP to final consumer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sending accurate scan information</a:t>
            </a:r>
          </a:p>
          <a:p>
            <a:pPr marL="171450" indent="-171450" algn="ctr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3170;p57">
            <a:extLst>
              <a:ext uri="{FF2B5EF4-FFF2-40B4-BE49-F238E27FC236}">
                <a16:creationId xmlns:a16="http://schemas.microsoft.com/office/drawing/2014/main" id="{499C5635-516B-488F-8980-17C1647D6EDD}"/>
              </a:ext>
            </a:extLst>
          </p:cNvPr>
          <p:cNvSpPr txBox="1">
            <a:spLocks/>
          </p:cNvSpPr>
          <p:nvPr/>
        </p:nvSpPr>
        <p:spPr>
          <a:xfrm>
            <a:off x="514171" y="1998274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SBT Customer</a:t>
            </a:r>
          </a:p>
        </p:txBody>
      </p:sp>
      <p:sp>
        <p:nvSpPr>
          <p:cNvPr id="56" name="Google Shape;3171;p57">
            <a:extLst>
              <a:ext uri="{FF2B5EF4-FFF2-40B4-BE49-F238E27FC236}">
                <a16:creationId xmlns:a16="http://schemas.microsoft.com/office/drawing/2014/main" id="{9F3A093F-5653-4F93-A3EA-8E917608A198}"/>
              </a:ext>
            </a:extLst>
          </p:cNvPr>
          <p:cNvSpPr txBox="1">
            <a:spLocks/>
          </p:cNvSpPr>
          <p:nvPr/>
        </p:nvSpPr>
        <p:spPr>
          <a:xfrm>
            <a:off x="2166536" y="3620372"/>
            <a:ext cx="2434241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Executive responsible for the Store SBT Set up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for SBT products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IBP or SBT departments</a:t>
            </a:r>
          </a:p>
        </p:txBody>
      </p:sp>
      <p:sp>
        <p:nvSpPr>
          <p:cNvPr id="57" name="Google Shape;3172;p57">
            <a:extLst>
              <a:ext uri="{FF2B5EF4-FFF2-40B4-BE49-F238E27FC236}">
                <a16:creationId xmlns:a16="http://schemas.microsoft.com/office/drawing/2014/main" id="{B6231A84-4EED-4375-9C70-CB69EBB5EB07}"/>
              </a:ext>
            </a:extLst>
          </p:cNvPr>
          <p:cNvSpPr txBox="1">
            <a:spLocks/>
          </p:cNvSpPr>
          <p:nvPr/>
        </p:nvSpPr>
        <p:spPr>
          <a:xfrm>
            <a:off x="6972023" y="181076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IBP Settlement</a:t>
            </a:r>
          </a:p>
        </p:txBody>
      </p:sp>
      <p:sp>
        <p:nvSpPr>
          <p:cNvPr id="58" name="Google Shape;3173;p57">
            <a:extLst>
              <a:ext uri="{FF2B5EF4-FFF2-40B4-BE49-F238E27FC236}">
                <a16:creationId xmlns:a16="http://schemas.microsoft.com/office/drawing/2014/main" id="{7A95A0B2-8919-4DEF-91E4-FE6FDCCCC9C8}"/>
              </a:ext>
            </a:extLst>
          </p:cNvPr>
          <p:cNvSpPr txBox="1">
            <a:spLocks/>
          </p:cNvSpPr>
          <p:nvPr/>
        </p:nvSpPr>
        <p:spPr>
          <a:xfrm>
            <a:off x="6973023" y="2081647"/>
            <a:ext cx="2094718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7574" marR="0" indent="-187574" algn="l" defTabSz="67789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1243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97086" marR="0" indent="-82270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106" kern="1200" baseline="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727260" marR="0" indent="-198543" algn="l" defTabSz="67789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106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04606" marR="0" indent="-145320" algn="l" defTabSz="6780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10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25674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6" kern="120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defRPr>
            </a:lvl5pPr>
            <a:lvl6pPr marL="1864713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03751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42790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881829" indent="-169520" algn="l" defTabSz="678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5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SBT in the Settlement Statement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support and explanations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Auditing IBP SBT information</a:t>
            </a:r>
          </a:p>
        </p:txBody>
      </p:sp>
      <p:grpSp>
        <p:nvGrpSpPr>
          <p:cNvPr id="59" name="Google Shape;15577;p73">
            <a:extLst>
              <a:ext uri="{FF2B5EF4-FFF2-40B4-BE49-F238E27FC236}">
                <a16:creationId xmlns:a16="http://schemas.microsoft.com/office/drawing/2014/main" id="{2C9DB581-79CD-40A7-BC52-492587B752E9}"/>
              </a:ext>
            </a:extLst>
          </p:cNvPr>
          <p:cNvGrpSpPr/>
          <p:nvPr/>
        </p:nvGrpSpPr>
        <p:grpSpPr>
          <a:xfrm>
            <a:off x="5586805" y="2833424"/>
            <a:ext cx="368498" cy="454857"/>
            <a:chOff x="5809723" y="2879911"/>
            <a:chExt cx="263081" cy="355016"/>
          </a:xfrm>
        </p:grpSpPr>
        <p:sp>
          <p:nvSpPr>
            <p:cNvPr id="60" name="Google Shape;15578;p73">
              <a:extLst>
                <a:ext uri="{FF2B5EF4-FFF2-40B4-BE49-F238E27FC236}">
                  <a16:creationId xmlns:a16="http://schemas.microsoft.com/office/drawing/2014/main" id="{0256A29B-1132-48D5-B476-862397DE5A26}"/>
                </a:ext>
              </a:extLst>
            </p:cNvPr>
            <p:cNvSpPr/>
            <p:nvPr/>
          </p:nvSpPr>
          <p:spPr>
            <a:xfrm>
              <a:off x="5809723" y="3136969"/>
              <a:ext cx="263081" cy="97696"/>
            </a:xfrm>
            <a:custGeom>
              <a:avLst/>
              <a:gdLst/>
              <a:ahLst/>
              <a:cxnLst/>
              <a:rect l="l" t="t" r="r" b="b"/>
              <a:pathLst>
                <a:path w="10047" h="3731" extrusionOk="0">
                  <a:moveTo>
                    <a:pt x="3130" y="0"/>
                  </a:moveTo>
                  <a:lnTo>
                    <a:pt x="878" y="802"/>
                  </a:lnTo>
                  <a:cubicBezTo>
                    <a:pt x="354" y="983"/>
                    <a:pt x="1" y="1479"/>
                    <a:pt x="1" y="2032"/>
                  </a:cubicBezTo>
                  <a:lnTo>
                    <a:pt x="1" y="3072"/>
                  </a:lnTo>
                  <a:cubicBezTo>
                    <a:pt x="1" y="3435"/>
                    <a:pt x="297" y="3731"/>
                    <a:pt x="659" y="3731"/>
                  </a:cubicBezTo>
                  <a:lnTo>
                    <a:pt x="9398" y="3731"/>
                  </a:lnTo>
                  <a:cubicBezTo>
                    <a:pt x="9751" y="3731"/>
                    <a:pt x="10046" y="3435"/>
                    <a:pt x="10046" y="3072"/>
                  </a:cubicBezTo>
                  <a:lnTo>
                    <a:pt x="10046" y="2032"/>
                  </a:lnTo>
                  <a:cubicBezTo>
                    <a:pt x="10046" y="1479"/>
                    <a:pt x="9693" y="983"/>
                    <a:pt x="9169" y="802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" name="Google Shape;15579;p73">
              <a:extLst>
                <a:ext uri="{FF2B5EF4-FFF2-40B4-BE49-F238E27FC236}">
                  <a16:creationId xmlns:a16="http://schemas.microsoft.com/office/drawing/2014/main" id="{182E5750-71D2-4AC1-9E58-2208977FA82D}"/>
                </a:ext>
              </a:extLst>
            </p:cNvPr>
            <p:cNvSpPr/>
            <p:nvPr/>
          </p:nvSpPr>
          <p:spPr>
            <a:xfrm>
              <a:off x="5865942" y="3136969"/>
              <a:ext cx="150642" cy="75937"/>
            </a:xfrm>
            <a:custGeom>
              <a:avLst/>
              <a:gdLst/>
              <a:ahLst/>
              <a:cxnLst/>
              <a:rect l="l" t="t" r="r" b="b"/>
              <a:pathLst>
                <a:path w="5753" h="2900" extrusionOk="0">
                  <a:moveTo>
                    <a:pt x="983" y="0"/>
                  </a:moveTo>
                  <a:lnTo>
                    <a:pt x="0" y="353"/>
                  </a:lnTo>
                  <a:cubicBezTo>
                    <a:pt x="10" y="945"/>
                    <a:pt x="124" y="1536"/>
                    <a:pt x="353" y="2090"/>
                  </a:cubicBezTo>
                  <a:cubicBezTo>
                    <a:pt x="560" y="2591"/>
                    <a:pt x="1046" y="2900"/>
                    <a:pt x="1567" y="2900"/>
                  </a:cubicBezTo>
                  <a:cubicBezTo>
                    <a:pt x="1670" y="2900"/>
                    <a:pt x="1775" y="2888"/>
                    <a:pt x="1880" y="2862"/>
                  </a:cubicBezTo>
                  <a:lnTo>
                    <a:pt x="2767" y="2633"/>
                  </a:lnTo>
                  <a:cubicBezTo>
                    <a:pt x="2805" y="2629"/>
                    <a:pt x="2841" y="2626"/>
                    <a:pt x="2877" y="2626"/>
                  </a:cubicBezTo>
                  <a:cubicBezTo>
                    <a:pt x="2912" y="2626"/>
                    <a:pt x="2948" y="2629"/>
                    <a:pt x="2986" y="2633"/>
                  </a:cubicBezTo>
                  <a:lnTo>
                    <a:pt x="3873" y="2862"/>
                  </a:lnTo>
                  <a:cubicBezTo>
                    <a:pt x="3978" y="2888"/>
                    <a:pt x="4083" y="2900"/>
                    <a:pt x="4186" y="2900"/>
                  </a:cubicBezTo>
                  <a:cubicBezTo>
                    <a:pt x="4707" y="2900"/>
                    <a:pt x="5193" y="2591"/>
                    <a:pt x="5400" y="2090"/>
                  </a:cubicBezTo>
                  <a:cubicBezTo>
                    <a:pt x="5629" y="1536"/>
                    <a:pt x="5743" y="945"/>
                    <a:pt x="5753" y="353"/>
                  </a:cubicBezTo>
                  <a:lnTo>
                    <a:pt x="477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" name="Google Shape;15580;p73">
              <a:extLst>
                <a:ext uri="{FF2B5EF4-FFF2-40B4-BE49-F238E27FC236}">
                  <a16:creationId xmlns:a16="http://schemas.microsoft.com/office/drawing/2014/main" id="{766AEFAA-2222-4DBD-A710-7F19AA8D47A8}"/>
                </a:ext>
              </a:extLst>
            </p:cNvPr>
            <p:cNvSpPr/>
            <p:nvPr/>
          </p:nvSpPr>
          <p:spPr>
            <a:xfrm>
              <a:off x="5876416" y="3120734"/>
              <a:ext cx="129432" cy="80650"/>
            </a:xfrm>
            <a:custGeom>
              <a:avLst/>
              <a:gdLst/>
              <a:ahLst/>
              <a:cxnLst/>
              <a:rect l="l" t="t" r="r" b="b"/>
              <a:pathLst>
                <a:path w="4943" h="3080" extrusionOk="0">
                  <a:moveTo>
                    <a:pt x="1165" y="0"/>
                  </a:moveTo>
                  <a:lnTo>
                    <a:pt x="335" y="287"/>
                  </a:lnTo>
                  <a:cubicBezTo>
                    <a:pt x="173" y="344"/>
                    <a:pt x="49" y="496"/>
                    <a:pt x="39" y="678"/>
                  </a:cubicBezTo>
                  <a:cubicBezTo>
                    <a:pt x="1" y="1307"/>
                    <a:pt x="106" y="1946"/>
                    <a:pt x="354" y="2538"/>
                  </a:cubicBezTo>
                  <a:cubicBezTo>
                    <a:pt x="489" y="2871"/>
                    <a:pt x="815" y="3079"/>
                    <a:pt x="1163" y="3079"/>
                  </a:cubicBezTo>
                  <a:cubicBezTo>
                    <a:pt x="1233" y="3079"/>
                    <a:pt x="1304" y="3071"/>
                    <a:pt x="1375" y="3053"/>
                  </a:cubicBezTo>
                  <a:lnTo>
                    <a:pt x="2262" y="2834"/>
                  </a:lnTo>
                  <a:cubicBezTo>
                    <a:pt x="2329" y="2815"/>
                    <a:pt x="2400" y="2805"/>
                    <a:pt x="2472" y="2805"/>
                  </a:cubicBezTo>
                  <a:cubicBezTo>
                    <a:pt x="2543" y="2805"/>
                    <a:pt x="2615" y="2815"/>
                    <a:pt x="2682" y="2834"/>
                  </a:cubicBezTo>
                  <a:lnTo>
                    <a:pt x="3569" y="3053"/>
                  </a:lnTo>
                  <a:cubicBezTo>
                    <a:pt x="3641" y="3071"/>
                    <a:pt x="3713" y="3079"/>
                    <a:pt x="3784" y="3079"/>
                  </a:cubicBezTo>
                  <a:cubicBezTo>
                    <a:pt x="4135" y="3079"/>
                    <a:pt x="4455" y="2871"/>
                    <a:pt x="4590" y="2538"/>
                  </a:cubicBezTo>
                  <a:cubicBezTo>
                    <a:pt x="4838" y="1946"/>
                    <a:pt x="4943" y="1317"/>
                    <a:pt x="4904" y="678"/>
                  </a:cubicBezTo>
                  <a:cubicBezTo>
                    <a:pt x="4895" y="496"/>
                    <a:pt x="4780" y="344"/>
                    <a:pt x="4609" y="287"/>
                  </a:cubicBezTo>
                  <a:lnTo>
                    <a:pt x="3788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3" name="Google Shape;15581;p73">
              <a:extLst>
                <a:ext uri="{FF2B5EF4-FFF2-40B4-BE49-F238E27FC236}">
                  <a16:creationId xmlns:a16="http://schemas.microsoft.com/office/drawing/2014/main" id="{F86355C0-AD7B-45FD-AC55-C0D8927FDDE3}"/>
                </a:ext>
              </a:extLst>
            </p:cNvPr>
            <p:cNvSpPr/>
            <p:nvPr/>
          </p:nvSpPr>
          <p:spPr>
            <a:xfrm>
              <a:off x="5895400" y="3120734"/>
              <a:ext cx="91726" cy="62477"/>
            </a:xfrm>
            <a:custGeom>
              <a:avLst/>
              <a:gdLst/>
              <a:ahLst/>
              <a:cxnLst/>
              <a:rect l="l" t="t" r="r" b="b"/>
              <a:pathLst>
                <a:path w="3503" h="2386" extrusionOk="0">
                  <a:moveTo>
                    <a:pt x="440" y="0"/>
                  </a:moveTo>
                  <a:lnTo>
                    <a:pt x="1" y="153"/>
                  </a:lnTo>
                  <a:lnTo>
                    <a:pt x="1" y="640"/>
                  </a:lnTo>
                  <a:cubicBezTo>
                    <a:pt x="1" y="1603"/>
                    <a:pt x="783" y="2385"/>
                    <a:pt x="1756" y="2385"/>
                  </a:cubicBezTo>
                  <a:cubicBezTo>
                    <a:pt x="2720" y="2385"/>
                    <a:pt x="3502" y="1603"/>
                    <a:pt x="3502" y="640"/>
                  </a:cubicBezTo>
                  <a:lnTo>
                    <a:pt x="3502" y="153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4" name="Google Shape;15582;p73">
              <a:extLst>
                <a:ext uri="{FF2B5EF4-FFF2-40B4-BE49-F238E27FC236}">
                  <a16:creationId xmlns:a16="http://schemas.microsoft.com/office/drawing/2014/main" id="{BE0E8B2C-6F98-4377-923F-B8D94D463D9F}"/>
                </a:ext>
              </a:extLst>
            </p:cNvPr>
            <p:cNvSpPr/>
            <p:nvPr/>
          </p:nvSpPr>
          <p:spPr>
            <a:xfrm>
              <a:off x="5906895" y="3091747"/>
              <a:ext cx="68736" cy="79969"/>
            </a:xfrm>
            <a:custGeom>
              <a:avLst/>
              <a:gdLst/>
              <a:ahLst/>
              <a:cxnLst/>
              <a:rect l="l" t="t" r="r" b="b"/>
              <a:pathLst>
                <a:path w="2625" h="3054" extrusionOk="0">
                  <a:moveTo>
                    <a:pt x="1" y="1"/>
                  </a:moveTo>
                  <a:lnTo>
                    <a:pt x="1" y="1747"/>
                  </a:lnTo>
                  <a:cubicBezTo>
                    <a:pt x="1" y="2462"/>
                    <a:pt x="592" y="3053"/>
                    <a:pt x="1317" y="3053"/>
                  </a:cubicBezTo>
                  <a:cubicBezTo>
                    <a:pt x="2033" y="3053"/>
                    <a:pt x="2624" y="2472"/>
                    <a:pt x="2624" y="1747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" name="Google Shape;15583;p73">
              <a:extLst>
                <a:ext uri="{FF2B5EF4-FFF2-40B4-BE49-F238E27FC236}">
                  <a16:creationId xmlns:a16="http://schemas.microsoft.com/office/drawing/2014/main" id="{39251500-7D29-4255-9B22-C4B7F9431816}"/>
                </a:ext>
              </a:extLst>
            </p:cNvPr>
            <p:cNvSpPr/>
            <p:nvPr/>
          </p:nvSpPr>
          <p:spPr>
            <a:xfrm>
              <a:off x="5906895" y="3091747"/>
              <a:ext cx="68736" cy="28568"/>
            </a:xfrm>
            <a:custGeom>
              <a:avLst/>
              <a:gdLst/>
              <a:ahLst/>
              <a:cxnLst/>
              <a:rect l="l" t="t" r="r" b="b"/>
              <a:pathLst>
                <a:path w="2625" h="1091" extrusionOk="0">
                  <a:moveTo>
                    <a:pt x="1" y="1"/>
                  </a:moveTo>
                  <a:lnTo>
                    <a:pt x="1" y="812"/>
                  </a:lnTo>
                  <a:cubicBezTo>
                    <a:pt x="421" y="998"/>
                    <a:pt x="869" y="1091"/>
                    <a:pt x="1316" y="1091"/>
                  </a:cubicBezTo>
                  <a:cubicBezTo>
                    <a:pt x="1763" y="1091"/>
                    <a:pt x="2209" y="998"/>
                    <a:pt x="2624" y="81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" name="Google Shape;15584;p73">
              <a:extLst>
                <a:ext uri="{FF2B5EF4-FFF2-40B4-BE49-F238E27FC236}">
                  <a16:creationId xmlns:a16="http://schemas.microsoft.com/office/drawing/2014/main" id="{DD754EBF-C56E-445D-BE07-E72D1CEE10C8}"/>
                </a:ext>
              </a:extLst>
            </p:cNvPr>
            <p:cNvSpPr/>
            <p:nvPr/>
          </p:nvSpPr>
          <p:spPr>
            <a:xfrm>
              <a:off x="5906895" y="2879911"/>
              <a:ext cx="68736" cy="46007"/>
            </a:xfrm>
            <a:custGeom>
              <a:avLst/>
              <a:gdLst/>
              <a:ahLst/>
              <a:cxnLst/>
              <a:rect l="l" t="t" r="r" b="b"/>
              <a:pathLst>
                <a:path w="2625" h="1757" extrusionOk="0">
                  <a:moveTo>
                    <a:pt x="878" y="1"/>
                  </a:moveTo>
                  <a:cubicBezTo>
                    <a:pt x="392" y="1"/>
                    <a:pt x="1" y="392"/>
                    <a:pt x="1" y="879"/>
                  </a:cubicBezTo>
                  <a:cubicBezTo>
                    <a:pt x="1" y="1356"/>
                    <a:pt x="392" y="1756"/>
                    <a:pt x="878" y="1756"/>
                  </a:cubicBezTo>
                  <a:lnTo>
                    <a:pt x="1747" y="1756"/>
                  </a:lnTo>
                  <a:cubicBezTo>
                    <a:pt x="2233" y="1756"/>
                    <a:pt x="2624" y="1356"/>
                    <a:pt x="2624" y="879"/>
                  </a:cubicBezTo>
                  <a:cubicBezTo>
                    <a:pt x="2624" y="392"/>
                    <a:pt x="2233" y="1"/>
                    <a:pt x="1747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7" name="Google Shape;15585;p73">
              <a:extLst>
                <a:ext uri="{FF2B5EF4-FFF2-40B4-BE49-F238E27FC236}">
                  <a16:creationId xmlns:a16="http://schemas.microsoft.com/office/drawing/2014/main" id="{C93BB4E0-D2AB-476D-BB78-90EEAD5B8FA2}"/>
                </a:ext>
              </a:extLst>
            </p:cNvPr>
            <p:cNvSpPr/>
            <p:nvPr/>
          </p:nvSpPr>
          <p:spPr>
            <a:xfrm>
              <a:off x="5838212" y="2914134"/>
              <a:ext cx="206102" cy="137419"/>
            </a:xfrm>
            <a:custGeom>
              <a:avLst/>
              <a:gdLst/>
              <a:ahLst/>
              <a:cxnLst/>
              <a:rect l="l" t="t" r="r" b="b"/>
              <a:pathLst>
                <a:path w="7871" h="5248" extrusionOk="0">
                  <a:moveTo>
                    <a:pt x="2624" y="1"/>
                  </a:moveTo>
                  <a:cubicBezTo>
                    <a:pt x="1174" y="1"/>
                    <a:pt x="0" y="1174"/>
                    <a:pt x="0" y="2624"/>
                  </a:cubicBezTo>
                  <a:cubicBezTo>
                    <a:pt x="0" y="4074"/>
                    <a:pt x="1174" y="5248"/>
                    <a:pt x="2624" y="5248"/>
                  </a:cubicBezTo>
                  <a:lnTo>
                    <a:pt x="5247" y="5248"/>
                  </a:lnTo>
                  <a:cubicBezTo>
                    <a:pt x="6697" y="5248"/>
                    <a:pt x="7871" y="4074"/>
                    <a:pt x="7871" y="2624"/>
                  </a:cubicBezTo>
                  <a:cubicBezTo>
                    <a:pt x="7871" y="1174"/>
                    <a:pt x="6697" y="1"/>
                    <a:pt x="5247" y="1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8" name="Google Shape;15586;p73">
              <a:extLst>
                <a:ext uri="{FF2B5EF4-FFF2-40B4-BE49-F238E27FC236}">
                  <a16:creationId xmlns:a16="http://schemas.microsoft.com/office/drawing/2014/main" id="{E0BA2605-336C-47F0-B323-E9DD97674CDC}"/>
                </a:ext>
              </a:extLst>
            </p:cNvPr>
            <p:cNvSpPr/>
            <p:nvPr/>
          </p:nvSpPr>
          <p:spPr>
            <a:xfrm>
              <a:off x="5861203" y="2948620"/>
              <a:ext cx="160147" cy="91438"/>
            </a:xfrm>
            <a:custGeom>
              <a:avLst/>
              <a:gdLst/>
              <a:ahLst/>
              <a:cxnLst/>
              <a:rect l="l" t="t" r="r" b="b"/>
              <a:pathLst>
                <a:path w="6116" h="3492" extrusionOk="0">
                  <a:moveTo>
                    <a:pt x="1746" y="0"/>
                  </a:moveTo>
                  <a:cubicBezTo>
                    <a:pt x="782" y="0"/>
                    <a:pt x="0" y="783"/>
                    <a:pt x="0" y="1746"/>
                  </a:cubicBezTo>
                  <a:cubicBezTo>
                    <a:pt x="0" y="2710"/>
                    <a:pt x="782" y="3492"/>
                    <a:pt x="1746" y="3492"/>
                  </a:cubicBezTo>
                  <a:lnTo>
                    <a:pt x="4369" y="3492"/>
                  </a:lnTo>
                  <a:cubicBezTo>
                    <a:pt x="5333" y="3492"/>
                    <a:pt x="6115" y="2710"/>
                    <a:pt x="6115" y="1746"/>
                  </a:cubicBezTo>
                  <a:cubicBezTo>
                    <a:pt x="6115" y="783"/>
                    <a:pt x="5333" y="0"/>
                    <a:pt x="4369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9" name="Google Shape;15587;p73">
              <a:extLst>
                <a:ext uri="{FF2B5EF4-FFF2-40B4-BE49-F238E27FC236}">
                  <a16:creationId xmlns:a16="http://schemas.microsoft.com/office/drawing/2014/main" id="{C2AD1616-5D49-426D-8EC6-50EC64C6686A}"/>
                </a:ext>
              </a:extLst>
            </p:cNvPr>
            <p:cNvSpPr/>
            <p:nvPr/>
          </p:nvSpPr>
          <p:spPr>
            <a:xfrm>
              <a:off x="5848712" y="2960115"/>
              <a:ext cx="184630" cy="148652"/>
            </a:xfrm>
            <a:custGeom>
              <a:avLst/>
              <a:gdLst/>
              <a:ahLst/>
              <a:cxnLst/>
              <a:rect l="l" t="t" r="r" b="b"/>
              <a:pathLst>
                <a:path w="7051" h="5677" extrusionOk="0">
                  <a:moveTo>
                    <a:pt x="2223" y="0"/>
                  </a:moveTo>
                  <a:cubicBezTo>
                    <a:pt x="1498" y="0"/>
                    <a:pt x="906" y="582"/>
                    <a:pt x="906" y="1307"/>
                  </a:cubicBezTo>
                  <a:lnTo>
                    <a:pt x="906" y="1670"/>
                  </a:lnTo>
                  <a:cubicBezTo>
                    <a:pt x="906" y="1832"/>
                    <a:pt x="773" y="1965"/>
                    <a:pt x="611" y="1965"/>
                  </a:cubicBezTo>
                  <a:cubicBezTo>
                    <a:pt x="604" y="1965"/>
                    <a:pt x="598" y="1965"/>
                    <a:pt x="592" y="1965"/>
                  </a:cubicBezTo>
                  <a:cubicBezTo>
                    <a:pt x="314" y="1965"/>
                    <a:pt x="75" y="2172"/>
                    <a:pt x="38" y="2452"/>
                  </a:cubicBezTo>
                  <a:cubicBezTo>
                    <a:pt x="0" y="2776"/>
                    <a:pt x="258" y="3062"/>
                    <a:pt x="582" y="3062"/>
                  </a:cubicBezTo>
                  <a:lnTo>
                    <a:pt x="696" y="3062"/>
                  </a:lnTo>
                  <a:cubicBezTo>
                    <a:pt x="811" y="4532"/>
                    <a:pt x="2042" y="5676"/>
                    <a:pt x="3530" y="5676"/>
                  </a:cubicBezTo>
                  <a:cubicBezTo>
                    <a:pt x="5008" y="5676"/>
                    <a:pt x="6239" y="4532"/>
                    <a:pt x="6354" y="3062"/>
                  </a:cubicBezTo>
                  <a:lnTo>
                    <a:pt x="6478" y="3062"/>
                  </a:lnTo>
                  <a:cubicBezTo>
                    <a:pt x="6802" y="3062"/>
                    <a:pt x="7050" y="2776"/>
                    <a:pt x="7021" y="2452"/>
                  </a:cubicBezTo>
                  <a:cubicBezTo>
                    <a:pt x="6983" y="2175"/>
                    <a:pt x="6735" y="1965"/>
                    <a:pt x="6449" y="1965"/>
                  </a:cubicBezTo>
                  <a:cubicBezTo>
                    <a:pt x="6287" y="1965"/>
                    <a:pt x="6153" y="1832"/>
                    <a:pt x="6153" y="1670"/>
                  </a:cubicBezTo>
                  <a:lnTo>
                    <a:pt x="6153" y="1307"/>
                  </a:lnTo>
                  <a:cubicBezTo>
                    <a:pt x="6153" y="582"/>
                    <a:pt x="5571" y="0"/>
                    <a:pt x="4846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0" name="Google Shape;15588;p73">
              <a:extLst>
                <a:ext uri="{FF2B5EF4-FFF2-40B4-BE49-F238E27FC236}">
                  <a16:creationId xmlns:a16="http://schemas.microsoft.com/office/drawing/2014/main" id="{BD7A7CC7-AE8D-4C34-8B72-394FAA68E15C}"/>
                </a:ext>
              </a:extLst>
            </p:cNvPr>
            <p:cNvSpPr/>
            <p:nvPr/>
          </p:nvSpPr>
          <p:spPr>
            <a:xfrm>
              <a:off x="5848948" y="2960115"/>
              <a:ext cx="132418" cy="148626"/>
            </a:xfrm>
            <a:custGeom>
              <a:avLst/>
              <a:gdLst/>
              <a:ahLst/>
              <a:cxnLst/>
              <a:rect l="l" t="t" r="r" b="b"/>
              <a:pathLst>
                <a:path w="5057" h="5676" extrusionOk="0">
                  <a:moveTo>
                    <a:pt x="2214" y="0"/>
                  </a:moveTo>
                  <a:cubicBezTo>
                    <a:pt x="1489" y="0"/>
                    <a:pt x="897" y="582"/>
                    <a:pt x="897" y="1307"/>
                  </a:cubicBezTo>
                  <a:lnTo>
                    <a:pt x="897" y="1670"/>
                  </a:lnTo>
                  <a:cubicBezTo>
                    <a:pt x="897" y="1832"/>
                    <a:pt x="764" y="1965"/>
                    <a:pt x="602" y="1965"/>
                  </a:cubicBezTo>
                  <a:cubicBezTo>
                    <a:pt x="315" y="1965"/>
                    <a:pt x="67" y="2175"/>
                    <a:pt x="29" y="2452"/>
                  </a:cubicBezTo>
                  <a:cubicBezTo>
                    <a:pt x="1" y="2776"/>
                    <a:pt x="249" y="3062"/>
                    <a:pt x="573" y="3062"/>
                  </a:cubicBezTo>
                  <a:lnTo>
                    <a:pt x="697" y="3062"/>
                  </a:lnTo>
                  <a:cubicBezTo>
                    <a:pt x="801" y="4557"/>
                    <a:pt x="2046" y="5676"/>
                    <a:pt x="3499" y="5676"/>
                  </a:cubicBezTo>
                  <a:cubicBezTo>
                    <a:pt x="3650" y="5676"/>
                    <a:pt x="3804" y="5664"/>
                    <a:pt x="3960" y="5638"/>
                  </a:cubicBezTo>
                  <a:cubicBezTo>
                    <a:pt x="2576" y="5428"/>
                    <a:pt x="1556" y="4236"/>
                    <a:pt x="1556" y="2843"/>
                  </a:cubicBezTo>
                  <a:lnTo>
                    <a:pt x="1556" y="1527"/>
                  </a:lnTo>
                  <a:cubicBezTo>
                    <a:pt x="1556" y="926"/>
                    <a:pt x="2042" y="439"/>
                    <a:pt x="2653" y="439"/>
                  </a:cubicBezTo>
                  <a:lnTo>
                    <a:pt x="4627" y="439"/>
                  </a:lnTo>
                  <a:cubicBezTo>
                    <a:pt x="4856" y="439"/>
                    <a:pt x="5047" y="248"/>
                    <a:pt x="5057" y="19"/>
                  </a:cubicBezTo>
                  <a:cubicBezTo>
                    <a:pt x="4980" y="10"/>
                    <a:pt x="4914" y="0"/>
                    <a:pt x="4837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1" name="Google Shape;15589;p73">
              <a:extLst>
                <a:ext uri="{FF2B5EF4-FFF2-40B4-BE49-F238E27FC236}">
                  <a16:creationId xmlns:a16="http://schemas.microsoft.com/office/drawing/2014/main" id="{FE2A01A6-D39F-4DCB-8CA1-9B904CD770C2}"/>
                </a:ext>
              </a:extLst>
            </p:cNvPr>
            <p:cNvSpPr/>
            <p:nvPr/>
          </p:nvSpPr>
          <p:spPr>
            <a:xfrm>
              <a:off x="5889666" y="3005808"/>
              <a:ext cx="34512" cy="22781"/>
            </a:xfrm>
            <a:custGeom>
              <a:avLst/>
              <a:gdLst/>
              <a:ahLst/>
              <a:cxnLst/>
              <a:rect l="l" t="t" r="r" b="b"/>
              <a:pathLst>
                <a:path w="1318" h="870" extrusionOk="0">
                  <a:moveTo>
                    <a:pt x="659" y="1"/>
                  </a:moveTo>
                  <a:cubicBezTo>
                    <a:pt x="296" y="1"/>
                    <a:pt x="1" y="287"/>
                    <a:pt x="1" y="650"/>
                  </a:cubicBezTo>
                  <a:cubicBezTo>
                    <a:pt x="1" y="726"/>
                    <a:pt x="20" y="802"/>
                    <a:pt x="48" y="869"/>
                  </a:cubicBezTo>
                  <a:cubicBezTo>
                    <a:pt x="134" y="612"/>
                    <a:pt x="382" y="440"/>
                    <a:pt x="659" y="440"/>
                  </a:cubicBezTo>
                  <a:cubicBezTo>
                    <a:pt x="935" y="440"/>
                    <a:pt x="1184" y="612"/>
                    <a:pt x="1279" y="869"/>
                  </a:cubicBezTo>
                  <a:cubicBezTo>
                    <a:pt x="1298" y="802"/>
                    <a:pt x="1317" y="726"/>
                    <a:pt x="1317" y="650"/>
                  </a:cubicBezTo>
                  <a:cubicBezTo>
                    <a:pt x="1317" y="287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" name="Google Shape;15590;p73">
              <a:extLst>
                <a:ext uri="{FF2B5EF4-FFF2-40B4-BE49-F238E27FC236}">
                  <a16:creationId xmlns:a16="http://schemas.microsoft.com/office/drawing/2014/main" id="{FBCA1A5D-A43A-493E-AF25-E9341F8BF05D}"/>
                </a:ext>
              </a:extLst>
            </p:cNvPr>
            <p:cNvSpPr/>
            <p:nvPr/>
          </p:nvSpPr>
          <p:spPr>
            <a:xfrm>
              <a:off x="5958375" y="3005808"/>
              <a:ext cx="34486" cy="22781"/>
            </a:xfrm>
            <a:custGeom>
              <a:avLst/>
              <a:gdLst/>
              <a:ahLst/>
              <a:cxnLst/>
              <a:rect l="l" t="t" r="r" b="b"/>
              <a:pathLst>
                <a:path w="1317" h="870" extrusionOk="0">
                  <a:moveTo>
                    <a:pt x="658" y="1"/>
                  </a:moveTo>
                  <a:cubicBezTo>
                    <a:pt x="296" y="1"/>
                    <a:pt x="0" y="287"/>
                    <a:pt x="0" y="650"/>
                  </a:cubicBezTo>
                  <a:cubicBezTo>
                    <a:pt x="0" y="726"/>
                    <a:pt x="19" y="802"/>
                    <a:pt x="38" y="869"/>
                  </a:cubicBezTo>
                  <a:cubicBezTo>
                    <a:pt x="134" y="612"/>
                    <a:pt x="382" y="440"/>
                    <a:pt x="658" y="440"/>
                  </a:cubicBezTo>
                  <a:cubicBezTo>
                    <a:pt x="935" y="440"/>
                    <a:pt x="1183" y="612"/>
                    <a:pt x="1269" y="869"/>
                  </a:cubicBezTo>
                  <a:cubicBezTo>
                    <a:pt x="1297" y="802"/>
                    <a:pt x="1307" y="726"/>
                    <a:pt x="1317" y="650"/>
                  </a:cubicBezTo>
                  <a:cubicBezTo>
                    <a:pt x="1317" y="28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3" name="Google Shape;15591;p73">
              <a:extLst>
                <a:ext uri="{FF2B5EF4-FFF2-40B4-BE49-F238E27FC236}">
                  <a16:creationId xmlns:a16="http://schemas.microsoft.com/office/drawing/2014/main" id="{E218FB6E-211F-4778-A267-07AA0EA76AE9}"/>
                </a:ext>
              </a:extLst>
            </p:cNvPr>
            <p:cNvSpPr/>
            <p:nvPr/>
          </p:nvSpPr>
          <p:spPr>
            <a:xfrm>
              <a:off x="5915929" y="3057707"/>
              <a:ext cx="50668" cy="17361"/>
            </a:xfrm>
            <a:custGeom>
              <a:avLst/>
              <a:gdLst/>
              <a:ahLst/>
              <a:cxnLst/>
              <a:rect l="l" t="t" r="r" b="b"/>
              <a:pathLst>
                <a:path w="1935" h="663" extrusionOk="0">
                  <a:moveTo>
                    <a:pt x="312" y="1"/>
                  </a:moveTo>
                  <a:cubicBezTo>
                    <a:pt x="143" y="1"/>
                    <a:pt x="0" y="222"/>
                    <a:pt x="161" y="375"/>
                  </a:cubicBezTo>
                  <a:cubicBezTo>
                    <a:pt x="372" y="558"/>
                    <a:pt x="652" y="662"/>
                    <a:pt x="935" y="662"/>
                  </a:cubicBezTo>
                  <a:cubicBezTo>
                    <a:pt x="948" y="662"/>
                    <a:pt x="960" y="662"/>
                    <a:pt x="972" y="662"/>
                  </a:cubicBezTo>
                  <a:cubicBezTo>
                    <a:pt x="984" y="662"/>
                    <a:pt x="996" y="662"/>
                    <a:pt x="1008" y="662"/>
                  </a:cubicBezTo>
                  <a:cubicBezTo>
                    <a:pt x="1283" y="662"/>
                    <a:pt x="1563" y="558"/>
                    <a:pt x="1774" y="375"/>
                  </a:cubicBezTo>
                  <a:cubicBezTo>
                    <a:pt x="1935" y="222"/>
                    <a:pt x="1793" y="1"/>
                    <a:pt x="1623" y="1"/>
                  </a:cubicBezTo>
                  <a:cubicBezTo>
                    <a:pt x="1571" y="1"/>
                    <a:pt x="1517" y="21"/>
                    <a:pt x="1468" y="70"/>
                  </a:cubicBezTo>
                  <a:cubicBezTo>
                    <a:pt x="1316" y="170"/>
                    <a:pt x="1142" y="220"/>
                    <a:pt x="968" y="220"/>
                  </a:cubicBezTo>
                  <a:cubicBezTo>
                    <a:pt x="793" y="220"/>
                    <a:pt x="619" y="170"/>
                    <a:pt x="467" y="70"/>
                  </a:cubicBezTo>
                  <a:cubicBezTo>
                    <a:pt x="418" y="21"/>
                    <a:pt x="364" y="1"/>
                    <a:pt x="312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4" name="Google Shape;15592;p73">
              <a:extLst>
                <a:ext uri="{FF2B5EF4-FFF2-40B4-BE49-F238E27FC236}">
                  <a16:creationId xmlns:a16="http://schemas.microsoft.com/office/drawing/2014/main" id="{EE8998F7-FA20-4AC0-BB2E-53D881458FE3}"/>
                </a:ext>
              </a:extLst>
            </p:cNvPr>
            <p:cNvSpPr/>
            <p:nvPr/>
          </p:nvSpPr>
          <p:spPr>
            <a:xfrm>
              <a:off x="5901161" y="3012197"/>
              <a:ext cx="11521" cy="16889"/>
            </a:xfrm>
            <a:custGeom>
              <a:avLst/>
              <a:gdLst/>
              <a:ahLst/>
              <a:cxnLst/>
              <a:rect l="l" t="t" r="r" b="b"/>
              <a:pathLst>
                <a:path w="440" h="645" extrusionOk="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25"/>
                  </a:lnTo>
                  <a:cubicBezTo>
                    <a:pt x="0" y="549"/>
                    <a:pt x="96" y="644"/>
                    <a:pt x="220" y="644"/>
                  </a:cubicBezTo>
                  <a:cubicBezTo>
                    <a:pt x="344" y="644"/>
                    <a:pt x="439" y="549"/>
                    <a:pt x="439" y="434"/>
                  </a:cubicBezTo>
                  <a:lnTo>
                    <a:pt x="439" y="215"/>
                  </a:lnTo>
                  <a:cubicBezTo>
                    <a:pt x="439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5" name="Google Shape;15593;p73">
              <a:extLst>
                <a:ext uri="{FF2B5EF4-FFF2-40B4-BE49-F238E27FC236}">
                  <a16:creationId xmlns:a16="http://schemas.microsoft.com/office/drawing/2014/main" id="{6F211A34-3C80-4F7F-8B85-7DB542C67771}"/>
                </a:ext>
              </a:extLst>
            </p:cNvPr>
            <p:cNvSpPr/>
            <p:nvPr/>
          </p:nvSpPr>
          <p:spPr>
            <a:xfrm>
              <a:off x="5969844" y="3012197"/>
              <a:ext cx="11521" cy="16889"/>
            </a:xfrm>
            <a:custGeom>
              <a:avLst/>
              <a:gdLst/>
              <a:ahLst/>
              <a:cxnLst/>
              <a:rect l="l" t="t" r="r" b="b"/>
              <a:pathLst>
                <a:path w="440" h="645" extrusionOk="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25"/>
                  </a:lnTo>
                  <a:cubicBezTo>
                    <a:pt x="1" y="549"/>
                    <a:pt x="96" y="644"/>
                    <a:pt x="220" y="644"/>
                  </a:cubicBezTo>
                  <a:cubicBezTo>
                    <a:pt x="335" y="644"/>
                    <a:pt x="430" y="549"/>
                    <a:pt x="440" y="434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6" name="Google Shape;15594;p73">
              <a:extLst>
                <a:ext uri="{FF2B5EF4-FFF2-40B4-BE49-F238E27FC236}">
                  <a16:creationId xmlns:a16="http://schemas.microsoft.com/office/drawing/2014/main" id="{3EC96EA9-9769-4E81-9ED4-7261CC710C35}"/>
                </a:ext>
              </a:extLst>
            </p:cNvPr>
            <p:cNvSpPr/>
            <p:nvPr/>
          </p:nvSpPr>
          <p:spPr>
            <a:xfrm>
              <a:off x="5922135" y="3011569"/>
              <a:ext cx="38256" cy="11260"/>
            </a:xfrm>
            <a:custGeom>
              <a:avLst/>
              <a:gdLst/>
              <a:ahLst/>
              <a:cxnLst/>
              <a:rect l="l" t="t" r="r" b="b"/>
              <a:pathLst>
                <a:path w="1461" h="430" extrusionOk="0">
                  <a:moveTo>
                    <a:pt x="296" y="0"/>
                  </a:moveTo>
                  <a:cubicBezTo>
                    <a:pt x="1" y="0"/>
                    <a:pt x="1" y="430"/>
                    <a:pt x="296" y="430"/>
                  </a:cubicBezTo>
                  <a:lnTo>
                    <a:pt x="1165" y="430"/>
                  </a:lnTo>
                  <a:cubicBezTo>
                    <a:pt x="1460" y="430"/>
                    <a:pt x="1460" y="0"/>
                    <a:pt x="116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" name="Google Shape;15595;p73">
              <a:extLst>
                <a:ext uri="{FF2B5EF4-FFF2-40B4-BE49-F238E27FC236}">
                  <a16:creationId xmlns:a16="http://schemas.microsoft.com/office/drawing/2014/main" id="{98269754-F827-4C94-A36A-EA5713394DB9}"/>
                </a:ext>
              </a:extLst>
            </p:cNvPr>
            <p:cNvSpPr/>
            <p:nvPr/>
          </p:nvSpPr>
          <p:spPr>
            <a:xfrm>
              <a:off x="5933630" y="3211648"/>
              <a:ext cx="15266" cy="11521"/>
            </a:xfrm>
            <a:custGeom>
              <a:avLst/>
              <a:gdLst/>
              <a:ahLst/>
              <a:cxnLst/>
              <a:rect l="l" t="t" r="r" b="b"/>
              <a:pathLst>
                <a:path w="583" h="440" extrusionOk="0">
                  <a:moveTo>
                    <a:pt x="296" y="1"/>
                  </a:moveTo>
                  <a:cubicBezTo>
                    <a:pt x="1" y="1"/>
                    <a:pt x="1" y="440"/>
                    <a:pt x="296" y="440"/>
                  </a:cubicBezTo>
                  <a:cubicBezTo>
                    <a:pt x="583" y="440"/>
                    <a:pt x="583" y="1"/>
                    <a:pt x="296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" name="Google Shape;15596;p73">
              <a:extLst>
                <a:ext uri="{FF2B5EF4-FFF2-40B4-BE49-F238E27FC236}">
                  <a16:creationId xmlns:a16="http://schemas.microsoft.com/office/drawing/2014/main" id="{9483628D-3C52-403B-90E4-8DD0394D3D9F}"/>
                </a:ext>
              </a:extLst>
            </p:cNvPr>
            <p:cNvSpPr/>
            <p:nvPr/>
          </p:nvSpPr>
          <p:spPr>
            <a:xfrm>
              <a:off x="5868691" y="2994156"/>
              <a:ext cx="66955" cy="57398"/>
            </a:xfrm>
            <a:custGeom>
              <a:avLst/>
              <a:gdLst/>
              <a:ahLst/>
              <a:cxnLst/>
              <a:rect l="l" t="t" r="r" b="b"/>
              <a:pathLst>
                <a:path w="2557" h="2192" extrusionOk="0">
                  <a:moveTo>
                    <a:pt x="1460" y="446"/>
                  </a:moveTo>
                  <a:cubicBezTo>
                    <a:pt x="1822" y="446"/>
                    <a:pt x="2118" y="732"/>
                    <a:pt x="2118" y="1104"/>
                  </a:cubicBezTo>
                  <a:cubicBezTo>
                    <a:pt x="2118" y="1497"/>
                    <a:pt x="1796" y="1755"/>
                    <a:pt x="1461" y="1755"/>
                  </a:cubicBezTo>
                  <a:cubicBezTo>
                    <a:pt x="1300" y="1755"/>
                    <a:pt x="1135" y="1695"/>
                    <a:pt x="1002" y="1562"/>
                  </a:cubicBezTo>
                  <a:cubicBezTo>
                    <a:pt x="582" y="1152"/>
                    <a:pt x="878" y="446"/>
                    <a:pt x="1460" y="446"/>
                  </a:cubicBezTo>
                  <a:close/>
                  <a:moveTo>
                    <a:pt x="1452" y="0"/>
                  </a:moveTo>
                  <a:cubicBezTo>
                    <a:pt x="1183" y="0"/>
                    <a:pt x="909" y="100"/>
                    <a:pt x="687" y="322"/>
                  </a:cubicBezTo>
                  <a:cubicBezTo>
                    <a:pt x="0" y="1018"/>
                    <a:pt x="487" y="2192"/>
                    <a:pt x="1460" y="2192"/>
                  </a:cubicBezTo>
                  <a:cubicBezTo>
                    <a:pt x="2061" y="2192"/>
                    <a:pt x="2557" y="1705"/>
                    <a:pt x="2557" y="1095"/>
                  </a:cubicBezTo>
                  <a:cubicBezTo>
                    <a:pt x="2557" y="436"/>
                    <a:pt x="2015" y="0"/>
                    <a:pt x="1452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9" name="Google Shape;15597;p73">
              <a:extLst>
                <a:ext uri="{FF2B5EF4-FFF2-40B4-BE49-F238E27FC236}">
                  <a16:creationId xmlns:a16="http://schemas.microsoft.com/office/drawing/2014/main" id="{95F51E67-8D51-4B16-98C2-7DA37E453CA5}"/>
                </a:ext>
              </a:extLst>
            </p:cNvPr>
            <p:cNvSpPr/>
            <p:nvPr/>
          </p:nvSpPr>
          <p:spPr>
            <a:xfrm>
              <a:off x="5937375" y="2994156"/>
              <a:ext cx="66719" cy="57398"/>
            </a:xfrm>
            <a:custGeom>
              <a:avLst/>
              <a:gdLst/>
              <a:ahLst/>
              <a:cxnLst/>
              <a:rect l="l" t="t" r="r" b="b"/>
              <a:pathLst>
                <a:path w="2548" h="2192" extrusionOk="0">
                  <a:moveTo>
                    <a:pt x="1460" y="446"/>
                  </a:moveTo>
                  <a:cubicBezTo>
                    <a:pt x="1823" y="446"/>
                    <a:pt x="2119" y="732"/>
                    <a:pt x="2119" y="1104"/>
                  </a:cubicBezTo>
                  <a:cubicBezTo>
                    <a:pt x="2119" y="1497"/>
                    <a:pt x="1797" y="1755"/>
                    <a:pt x="1459" y="1755"/>
                  </a:cubicBezTo>
                  <a:cubicBezTo>
                    <a:pt x="1296" y="1755"/>
                    <a:pt x="1129" y="1695"/>
                    <a:pt x="993" y="1562"/>
                  </a:cubicBezTo>
                  <a:cubicBezTo>
                    <a:pt x="583" y="1152"/>
                    <a:pt x="878" y="446"/>
                    <a:pt x="1460" y="446"/>
                  </a:cubicBezTo>
                  <a:close/>
                  <a:moveTo>
                    <a:pt x="1450" y="0"/>
                  </a:moveTo>
                  <a:cubicBezTo>
                    <a:pt x="1182" y="0"/>
                    <a:pt x="910" y="100"/>
                    <a:pt x="688" y="322"/>
                  </a:cubicBezTo>
                  <a:cubicBezTo>
                    <a:pt x="1" y="1018"/>
                    <a:pt x="487" y="2192"/>
                    <a:pt x="1460" y="2192"/>
                  </a:cubicBezTo>
                  <a:cubicBezTo>
                    <a:pt x="2061" y="2192"/>
                    <a:pt x="2548" y="1705"/>
                    <a:pt x="2548" y="1095"/>
                  </a:cubicBezTo>
                  <a:cubicBezTo>
                    <a:pt x="2548" y="436"/>
                    <a:pt x="2010" y="0"/>
                    <a:pt x="1450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0" name="Google Shape;15598;p73">
              <a:extLst>
                <a:ext uri="{FF2B5EF4-FFF2-40B4-BE49-F238E27FC236}">
                  <a16:creationId xmlns:a16="http://schemas.microsoft.com/office/drawing/2014/main" id="{670F255C-0F8D-4E63-9AC4-8448DC897BED}"/>
                </a:ext>
              </a:extLst>
            </p:cNvPr>
            <p:cNvSpPr/>
            <p:nvPr/>
          </p:nvSpPr>
          <p:spPr>
            <a:xfrm>
              <a:off x="5811477" y="3169202"/>
              <a:ext cx="49725" cy="65724"/>
            </a:xfrm>
            <a:custGeom>
              <a:avLst/>
              <a:gdLst/>
              <a:ahLst/>
              <a:cxnLst/>
              <a:rect l="l" t="t" r="r" b="b"/>
              <a:pathLst>
                <a:path w="1899" h="2510" extrusionOk="0">
                  <a:moveTo>
                    <a:pt x="220" y="0"/>
                  </a:moveTo>
                  <a:cubicBezTo>
                    <a:pt x="125" y="115"/>
                    <a:pt x="48" y="248"/>
                    <a:pt x="1" y="382"/>
                  </a:cubicBezTo>
                  <a:lnTo>
                    <a:pt x="1212" y="1336"/>
                  </a:lnTo>
                  <a:cubicBezTo>
                    <a:pt x="1365" y="1460"/>
                    <a:pt x="1460" y="1650"/>
                    <a:pt x="1460" y="1860"/>
                  </a:cubicBezTo>
                  <a:lnTo>
                    <a:pt x="1460" y="2509"/>
                  </a:lnTo>
                  <a:lnTo>
                    <a:pt x="1899" y="2509"/>
                  </a:lnTo>
                  <a:lnTo>
                    <a:pt x="1899" y="2500"/>
                  </a:lnTo>
                  <a:lnTo>
                    <a:pt x="1899" y="1851"/>
                  </a:lnTo>
                  <a:cubicBezTo>
                    <a:pt x="1899" y="1517"/>
                    <a:pt x="1746" y="1202"/>
                    <a:pt x="1479" y="992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1" name="Google Shape;15599;p73">
              <a:extLst>
                <a:ext uri="{FF2B5EF4-FFF2-40B4-BE49-F238E27FC236}">
                  <a16:creationId xmlns:a16="http://schemas.microsoft.com/office/drawing/2014/main" id="{A1DD07E1-CBE9-43B0-98F8-705B3F00F611}"/>
                </a:ext>
              </a:extLst>
            </p:cNvPr>
            <p:cNvSpPr/>
            <p:nvPr/>
          </p:nvSpPr>
          <p:spPr>
            <a:xfrm>
              <a:off x="6021324" y="3169202"/>
              <a:ext cx="49725" cy="65724"/>
            </a:xfrm>
            <a:custGeom>
              <a:avLst/>
              <a:gdLst/>
              <a:ahLst/>
              <a:cxnLst/>
              <a:rect l="l" t="t" r="r" b="b"/>
              <a:pathLst>
                <a:path w="1899" h="2510" extrusionOk="0">
                  <a:moveTo>
                    <a:pt x="1679" y="0"/>
                  </a:moveTo>
                  <a:lnTo>
                    <a:pt x="420" y="992"/>
                  </a:lnTo>
                  <a:cubicBezTo>
                    <a:pt x="153" y="1202"/>
                    <a:pt x="0" y="1517"/>
                    <a:pt x="0" y="1851"/>
                  </a:cubicBezTo>
                  <a:lnTo>
                    <a:pt x="0" y="2500"/>
                  </a:lnTo>
                  <a:lnTo>
                    <a:pt x="0" y="2509"/>
                  </a:lnTo>
                  <a:lnTo>
                    <a:pt x="439" y="2509"/>
                  </a:lnTo>
                  <a:lnTo>
                    <a:pt x="439" y="1860"/>
                  </a:lnTo>
                  <a:cubicBezTo>
                    <a:pt x="439" y="1650"/>
                    <a:pt x="525" y="1460"/>
                    <a:pt x="687" y="1336"/>
                  </a:cubicBezTo>
                  <a:lnTo>
                    <a:pt x="1899" y="382"/>
                  </a:lnTo>
                  <a:cubicBezTo>
                    <a:pt x="1851" y="248"/>
                    <a:pt x="1775" y="115"/>
                    <a:pt x="1679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82" name="Google Shape;3170;p57">
            <a:extLst>
              <a:ext uri="{FF2B5EF4-FFF2-40B4-BE49-F238E27FC236}">
                <a16:creationId xmlns:a16="http://schemas.microsoft.com/office/drawing/2014/main" id="{341745AD-BDBB-4F92-B0B6-B9417B86D2C2}"/>
              </a:ext>
            </a:extLst>
          </p:cNvPr>
          <p:cNvSpPr txBox="1">
            <a:spLocks/>
          </p:cNvSpPr>
          <p:nvPr/>
        </p:nvSpPr>
        <p:spPr>
          <a:xfrm>
            <a:off x="4775879" y="3331458"/>
            <a:ext cx="2061320" cy="4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SBT Departments</a:t>
            </a:r>
          </a:p>
        </p:txBody>
      </p:sp>
      <p:sp>
        <p:nvSpPr>
          <p:cNvPr id="83" name="Google Shape;3173;p57">
            <a:extLst>
              <a:ext uri="{FF2B5EF4-FFF2-40B4-BE49-F238E27FC236}">
                <a16:creationId xmlns:a16="http://schemas.microsoft.com/office/drawing/2014/main" id="{DE44DA48-874B-407A-9683-B5D6109B189B}"/>
              </a:ext>
            </a:extLst>
          </p:cNvPr>
          <p:cNvSpPr txBox="1">
            <a:spLocks/>
          </p:cNvSpPr>
          <p:nvPr/>
        </p:nvSpPr>
        <p:spPr>
          <a:xfrm>
            <a:off x="4763413" y="3636972"/>
            <a:ext cx="2127621" cy="81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171450" indent="-171450" algn="l" defTabSz="677898" fontAlgn="base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000" kern="1200" noProof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Responsible for validating the scan information</a:t>
            </a:r>
          </a:p>
          <a:p>
            <a:pPr marL="171450" indent="-171450" algn="l" defTabSz="677898" fontAlgn="base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000" kern="1200" noProof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Auditing SBT stores and routes</a:t>
            </a:r>
          </a:p>
        </p:txBody>
      </p:sp>
      <p:grpSp>
        <p:nvGrpSpPr>
          <p:cNvPr id="84" name="Google Shape;9636;p70">
            <a:extLst>
              <a:ext uri="{FF2B5EF4-FFF2-40B4-BE49-F238E27FC236}">
                <a16:creationId xmlns:a16="http://schemas.microsoft.com/office/drawing/2014/main" id="{898FFCBF-BACA-41D5-AE3E-346383F179C8}"/>
              </a:ext>
            </a:extLst>
          </p:cNvPr>
          <p:cNvGrpSpPr/>
          <p:nvPr/>
        </p:nvGrpSpPr>
        <p:grpSpPr>
          <a:xfrm>
            <a:off x="1210930" y="1467825"/>
            <a:ext cx="373963" cy="343119"/>
            <a:chOff x="6319908" y="3696721"/>
            <a:chExt cx="373963" cy="343119"/>
          </a:xfrm>
        </p:grpSpPr>
        <p:sp>
          <p:nvSpPr>
            <p:cNvPr id="85" name="Google Shape;9637;p70">
              <a:extLst>
                <a:ext uri="{FF2B5EF4-FFF2-40B4-BE49-F238E27FC236}">
                  <a16:creationId xmlns:a16="http://schemas.microsoft.com/office/drawing/2014/main" id="{83F42B04-0E9B-4E85-BD26-61D1E9B22957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" name="Google Shape;9638;p70">
              <a:extLst>
                <a:ext uri="{FF2B5EF4-FFF2-40B4-BE49-F238E27FC236}">
                  <a16:creationId xmlns:a16="http://schemas.microsoft.com/office/drawing/2014/main" id="{DF900EF3-4272-42F2-BB0A-C8C61C68D078}"/>
                </a:ext>
              </a:extLst>
            </p:cNvPr>
            <p:cNvSpPr/>
            <p:nvPr/>
          </p:nvSpPr>
          <p:spPr>
            <a:xfrm>
              <a:off x="6401195" y="3745325"/>
              <a:ext cx="25169" cy="46135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" name="Google Shape;9639;p70">
              <a:extLst>
                <a:ext uri="{FF2B5EF4-FFF2-40B4-BE49-F238E27FC236}">
                  <a16:creationId xmlns:a16="http://schemas.microsoft.com/office/drawing/2014/main" id="{CE6D0986-7C28-4C46-B084-7B73469D59B9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" name="Google Shape;9640;p70">
              <a:extLst>
                <a:ext uri="{FF2B5EF4-FFF2-40B4-BE49-F238E27FC236}">
                  <a16:creationId xmlns:a16="http://schemas.microsoft.com/office/drawing/2014/main" id="{19E2F1FE-8AB8-4F73-B0F2-98B8830F5D43}"/>
                </a:ext>
              </a:extLst>
            </p:cNvPr>
            <p:cNvSpPr/>
            <p:nvPr/>
          </p:nvSpPr>
          <p:spPr>
            <a:xfrm>
              <a:off x="6493753" y="3736813"/>
              <a:ext cx="153825" cy="303027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" name="Google Shape;9641;p70">
              <a:extLst>
                <a:ext uri="{FF2B5EF4-FFF2-40B4-BE49-F238E27FC236}">
                  <a16:creationId xmlns:a16="http://schemas.microsoft.com/office/drawing/2014/main" id="{133443F5-1A6F-4036-89E0-3405B5155765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" name="Google Shape;9642;p70">
              <a:extLst>
                <a:ext uri="{FF2B5EF4-FFF2-40B4-BE49-F238E27FC236}">
                  <a16:creationId xmlns:a16="http://schemas.microsoft.com/office/drawing/2014/main" id="{88A15596-91DC-4CF5-B347-4B3CF089FF80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1" name="Google Shape;9643;p70">
              <a:extLst>
                <a:ext uri="{FF2B5EF4-FFF2-40B4-BE49-F238E27FC236}">
                  <a16:creationId xmlns:a16="http://schemas.microsoft.com/office/drawing/2014/main" id="{DE008D1B-341F-4C58-817E-9871703ADFF0}"/>
                </a:ext>
              </a:extLst>
            </p:cNvPr>
            <p:cNvSpPr/>
            <p:nvPr/>
          </p:nvSpPr>
          <p:spPr>
            <a:xfrm>
              <a:off x="6519632" y="3889298"/>
              <a:ext cx="33182" cy="150541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" name="Google Shape;9644;p70">
              <a:extLst>
                <a:ext uri="{FF2B5EF4-FFF2-40B4-BE49-F238E27FC236}">
                  <a16:creationId xmlns:a16="http://schemas.microsoft.com/office/drawing/2014/main" id="{C0BEAB63-9EAE-4B36-BF41-FCEB09438486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3" name="Google Shape;9645;p70">
              <a:extLst>
                <a:ext uri="{FF2B5EF4-FFF2-40B4-BE49-F238E27FC236}">
                  <a16:creationId xmlns:a16="http://schemas.microsoft.com/office/drawing/2014/main" id="{E5EC2EC1-DD2E-4FD3-B20B-B948F1EA162C}"/>
                </a:ext>
              </a:extLst>
            </p:cNvPr>
            <p:cNvSpPr/>
            <p:nvPr/>
          </p:nvSpPr>
          <p:spPr>
            <a:xfrm>
              <a:off x="6411021" y="3726750"/>
              <a:ext cx="25353" cy="22253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94" name="Google Shape;15157;p73">
            <a:extLst>
              <a:ext uri="{FF2B5EF4-FFF2-40B4-BE49-F238E27FC236}">
                <a16:creationId xmlns:a16="http://schemas.microsoft.com/office/drawing/2014/main" id="{F53BB03B-BD36-46BB-960D-6FABB126F010}"/>
              </a:ext>
            </a:extLst>
          </p:cNvPr>
          <p:cNvGrpSpPr/>
          <p:nvPr/>
        </p:nvGrpSpPr>
        <p:grpSpPr>
          <a:xfrm>
            <a:off x="3140232" y="2843012"/>
            <a:ext cx="345491" cy="415860"/>
            <a:chOff x="4902936" y="2419290"/>
            <a:chExt cx="274576" cy="354728"/>
          </a:xfrm>
        </p:grpSpPr>
        <p:sp>
          <p:nvSpPr>
            <p:cNvPr id="95" name="Google Shape;15158;p73">
              <a:extLst>
                <a:ext uri="{FF2B5EF4-FFF2-40B4-BE49-F238E27FC236}">
                  <a16:creationId xmlns:a16="http://schemas.microsoft.com/office/drawing/2014/main" id="{D9DD9327-940E-4F28-A24F-28549B364755}"/>
                </a:ext>
              </a:extLst>
            </p:cNvPr>
            <p:cNvSpPr/>
            <p:nvPr/>
          </p:nvSpPr>
          <p:spPr>
            <a:xfrm>
              <a:off x="4943418" y="2419290"/>
              <a:ext cx="193376" cy="131658"/>
            </a:xfrm>
            <a:custGeom>
              <a:avLst/>
              <a:gdLst/>
              <a:ahLst/>
              <a:cxnLst/>
              <a:rect l="l" t="t" r="r" b="b"/>
              <a:pathLst>
                <a:path w="7385" h="5028" extrusionOk="0">
                  <a:moveTo>
                    <a:pt x="3072" y="0"/>
                  </a:moveTo>
                  <a:cubicBezTo>
                    <a:pt x="1336" y="0"/>
                    <a:pt x="0" y="1546"/>
                    <a:pt x="267" y="3272"/>
                  </a:cubicBezTo>
                  <a:lnTo>
                    <a:pt x="534" y="5028"/>
                  </a:lnTo>
                  <a:lnTo>
                    <a:pt x="6850" y="5028"/>
                  </a:lnTo>
                  <a:lnTo>
                    <a:pt x="7127" y="3272"/>
                  </a:lnTo>
                  <a:cubicBezTo>
                    <a:pt x="7384" y="1546"/>
                    <a:pt x="6058" y="0"/>
                    <a:pt x="4312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6" name="Google Shape;15159;p73">
              <a:extLst>
                <a:ext uri="{FF2B5EF4-FFF2-40B4-BE49-F238E27FC236}">
                  <a16:creationId xmlns:a16="http://schemas.microsoft.com/office/drawing/2014/main" id="{00B9827A-AF55-48A4-9048-39E4249EA69A}"/>
                </a:ext>
              </a:extLst>
            </p:cNvPr>
            <p:cNvSpPr/>
            <p:nvPr/>
          </p:nvSpPr>
          <p:spPr>
            <a:xfrm>
              <a:off x="4902936" y="2613871"/>
              <a:ext cx="274576" cy="160147"/>
            </a:xfrm>
            <a:custGeom>
              <a:avLst/>
              <a:gdLst/>
              <a:ahLst/>
              <a:cxnLst/>
              <a:rect l="l" t="t" r="r" b="b"/>
              <a:pathLst>
                <a:path w="10486" h="6116" extrusionOk="0">
                  <a:moveTo>
                    <a:pt x="3712" y="1"/>
                  </a:moveTo>
                  <a:lnTo>
                    <a:pt x="3712" y="1031"/>
                  </a:lnTo>
                  <a:cubicBezTo>
                    <a:pt x="3712" y="1327"/>
                    <a:pt x="3521" y="1584"/>
                    <a:pt x="3244" y="1661"/>
                  </a:cubicBezTo>
                  <a:lnTo>
                    <a:pt x="945" y="2338"/>
                  </a:lnTo>
                  <a:cubicBezTo>
                    <a:pt x="382" y="2500"/>
                    <a:pt x="1" y="3015"/>
                    <a:pt x="1" y="3597"/>
                  </a:cubicBezTo>
                  <a:lnTo>
                    <a:pt x="1" y="5458"/>
                  </a:lnTo>
                  <a:cubicBezTo>
                    <a:pt x="1" y="5820"/>
                    <a:pt x="297" y="6116"/>
                    <a:pt x="659" y="6116"/>
                  </a:cubicBezTo>
                  <a:lnTo>
                    <a:pt x="9827" y="6116"/>
                  </a:lnTo>
                  <a:cubicBezTo>
                    <a:pt x="10189" y="6116"/>
                    <a:pt x="10485" y="5820"/>
                    <a:pt x="10485" y="5458"/>
                  </a:cubicBezTo>
                  <a:lnTo>
                    <a:pt x="10485" y="3597"/>
                  </a:lnTo>
                  <a:cubicBezTo>
                    <a:pt x="10485" y="3015"/>
                    <a:pt x="10104" y="2500"/>
                    <a:pt x="9541" y="2338"/>
                  </a:cubicBezTo>
                  <a:lnTo>
                    <a:pt x="7242" y="1661"/>
                  </a:lnTo>
                  <a:cubicBezTo>
                    <a:pt x="6965" y="1584"/>
                    <a:pt x="6774" y="1327"/>
                    <a:pt x="6774" y="1031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" name="Google Shape;15160;p73">
              <a:extLst>
                <a:ext uri="{FF2B5EF4-FFF2-40B4-BE49-F238E27FC236}">
                  <a16:creationId xmlns:a16="http://schemas.microsoft.com/office/drawing/2014/main" id="{ED5A95C4-6FA7-4697-848F-2D5C201D6571}"/>
                </a:ext>
              </a:extLst>
            </p:cNvPr>
            <p:cNvSpPr/>
            <p:nvPr/>
          </p:nvSpPr>
          <p:spPr>
            <a:xfrm>
              <a:off x="4902936" y="2657338"/>
              <a:ext cx="274576" cy="116680"/>
            </a:xfrm>
            <a:custGeom>
              <a:avLst/>
              <a:gdLst/>
              <a:ahLst/>
              <a:cxnLst/>
              <a:rect l="l" t="t" r="r" b="b"/>
              <a:pathLst>
                <a:path w="10486" h="4456" extrusionOk="0">
                  <a:moveTo>
                    <a:pt x="7242" y="1"/>
                  </a:moveTo>
                  <a:lnTo>
                    <a:pt x="7242" y="1"/>
                  </a:lnTo>
                  <a:cubicBezTo>
                    <a:pt x="7299" y="29"/>
                    <a:pt x="7366" y="58"/>
                    <a:pt x="7423" y="87"/>
                  </a:cubicBezTo>
                  <a:lnTo>
                    <a:pt x="5238" y="735"/>
                  </a:lnTo>
                  <a:lnTo>
                    <a:pt x="3054" y="87"/>
                  </a:lnTo>
                  <a:cubicBezTo>
                    <a:pt x="3120" y="58"/>
                    <a:pt x="3178" y="29"/>
                    <a:pt x="3244" y="1"/>
                  </a:cubicBezTo>
                  <a:lnTo>
                    <a:pt x="3244" y="1"/>
                  </a:ln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798"/>
                  </a:lnTo>
                  <a:cubicBezTo>
                    <a:pt x="1" y="4160"/>
                    <a:pt x="297" y="4456"/>
                    <a:pt x="659" y="4456"/>
                  </a:cubicBezTo>
                  <a:lnTo>
                    <a:pt x="9827" y="4456"/>
                  </a:lnTo>
                  <a:cubicBezTo>
                    <a:pt x="10189" y="4456"/>
                    <a:pt x="10485" y="4160"/>
                    <a:pt x="10485" y="3798"/>
                  </a:cubicBezTo>
                  <a:lnTo>
                    <a:pt x="10485" y="1937"/>
                  </a:lnTo>
                  <a:cubicBezTo>
                    <a:pt x="10485" y="1355"/>
                    <a:pt x="10094" y="840"/>
                    <a:pt x="9541" y="678"/>
                  </a:cubicBezTo>
                  <a:lnTo>
                    <a:pt x="7242" y="1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8" name="Google Shape;15161;p73">
              <a:extLst>
                <a:ext uri="{FF2B5EF4-FFF2-40B4-BE49-F238E27FC236}">
                  <a16:creationId xmlns:a16="http://schemas.microsoft.com/office/drawing/2014/main" id="{FFAFF79B-EBC8-46BE-82E0-033B0C0FB988}"/>
                </a:ext>
              </a:extLst>
            </p:cNvPr>
            <p:cNvSpPr/>
            <p:nvPr/>
          </p:nvSpPr>
          <p:spPr>
            <a:xfrm>
              <a:off x="4971384" y="2662104"/>
              <a:ext cx="137681" cy="111915"/>
            </a:xfrm>
            <a:custGeom>
              <a:avLst/>
              <a:gdLst/>
              <a:ahLst/>
              <a:cxnLst/>
              <a:rect l="l" t="t" r="r" b="b"/>
              <a:pathLst>
                <a:path w="5258" h="4274" extrusionOk="0">
                  <a:moveTo>
                    <a:pt x="773" y="0"/>
                  </a:moveTo>
                  <a:lnTo>
                    <a:pt x="516" y="267"/>
                  </a:lnTo>
                  <a:cubicBezTo>
                    <a:pt x="192" y="592"/>
                    <a:pt x="1" y="1030"/>
                    <a:pt x="10" y="1498"/>
                  </a:cubicBezTo>
                  <a:lnTo>
                    <a:pt x="10" y="4274"/>
                  </a:lnTo>
                  <a:lnTo>
                    <a:pt x="5257" y="4274"/>
                  </a:lnTo>
                  <a:lnTo>
                    <a:pt x="5257" y="1498"/>
                  </a:lnTo>
                  <a:cubicBezTo>
                    <a:pt x="5248" y="1030"/>
                    <a:pt x="5066" y="592"/>
                    <a:pt x="4733" y="267"/>
                  </a:cubicBezTo>
                  <a:lnTo>
                    <a:pt x="4475" y="0"/>
                  </a:lnTo>
                  <a:lnTo>
                    <a:pt x="2624" y="334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9" name="Google Shape;15162;p73">
              <a:extLst>
                <a:ext uri="{FF2B5EF4-FFF2-40B4-BE49-F238E27FC236}">
                  <a16:creationId xmlns:a16="http://schemas.microsoft.com/office/drawing/2014/main" id="{8C37FA7F-AA4B-4F33-A41E-914A62B61F02}"/>
                </a:ext>
              </a:extLst>
            </p:cNvPr>
            <p:cNvSpPr/>
            <p:nvPr/>
          </p:nvSpPr>
          <p:spPr>
            <a:xfrm>
              <a:off x="4977878" y="2662104"/>
              <a:ext cx="124431" cy="46217"/>
            </a:xfrm>
            <a:custGeom>
              <a:avLst/>
              <a:gdLst/>
              <a:ahLst/>
              <a:cxnLst/>
              <a:rect l="l" t="t" r="r" b="b"/>
              <a:pathLst>
                <a:path w="4752" h="1765" extrusionOk="0">
                  <a:moveTo>
                    <a:pt x="525" y="0"/>
                  </a:moveTo>
                  <a:lnTo>
                    <a:pt x="268" y="267"/>
                  </a:lnTo>
                  <a:cubicBezTo>
                    <a:pt x="163" y="372"/>
                    <a:pt x="68" y="487"/>
                    <a:pt x="1" y="620"/>
                  </a:cubicBezTo>
                  <a:lnTo>
                    <a:pt x="802" y="1546"/>
                  </a:lnTo>
                  <a:cubicBezTo>
                    <a:pt x="932" y="1690"/>
                    <a:pt x="1113" y="1764"/>
                    <a:pt x="1295" y="1764"/>
                  </a:cubicBezTo>
                  <a:cubicBezTo>
                    <a:pt x="1461" y="1764"/>
                    <a:pt x="1628" y="1702"/>
                    <a:pt x="1756" y="1574"/>
                  </a:cubicBezTo>
                  <a:lnTo>
                    <a:pt x="2376" y="954"/>
                  </a:lnTo>
                  <a:lnTo>
                    <a:pt x="2996" y="1574"/>
                  </a:lnTo>
                  <a:cubicBezTo>
                    <a:pt x="3124" y="1702"/>
                    <a:pt x="3289" y="1764"/>
                    <a:pt x="3454" y="1764"/>
                  </a:cubicBezTo>
                  <a:cubicBezTo>
                    <a:pt x="3635" y="1764"/>
                    <a:pt x="3816" y="1690"/>
                    <a:pt x="3950" y="1546"/>
                  </a:cubicBezTo>
                  <a:lnTo>
                    <a:pt x="4752" y="620"/>
                  </a:lnTo>
                  <a:cubicBezTo>
                    <a:pt x="4675" y="487"/>
                    <a:pt x="4589" y="372"/>
                    <a:pt x="4485" y="267"/>
                  </a:cubicBezTo>
                  <a:lnTo>
                    <a:pt x="4227" y="0"/>
                  </a:lnTo>
                  <a:lnTo>
                    <a:pt x="2376" y="33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" name="Google Shape;15163;p73">
              <a:extLst>
                <a:ext uri="{FF2B5EF4-FFF2-40B4-BE49-F238E27FC236}">
                  <a16:creationId xmlns:a16="http://schemas.microsoft.com/office/drawing/2014/main" id="{E71B937B-CF1E-44F6-8992-D7A9455ACE91}"/>
                </a:ext>
              </a:extLst>
            </p:cNvPr>
            <p:cNvSpPr/>
            <p:nvPr/>
          </p:nvSpPr>
          <p:spPr>
            <a:xfrm>
              <a:off x="5022837" y="2699574"/>
              <a:ext cx="34512" cy="74444"/>
            </a:xfrm>
            <a:custGeom>
              <a:avLst/>
              <a:gdLst/>
              <a:ahLst/>
              <a:cxnLst/>
              <a:rect l="l" t="t" r="r" b="b"/>
              <a:pathLst>
                <a:path w="1318" h="2843" extrusionOk="0">
                  <a:moveTo>
                    <a:pt x="344" y="0"/>
                  </a:moveTo>
                  <a:lnTo>
                    <a:pt x="1" y="2843"/>
                  </a:lnTo>
                  <a:lnTo>
                    <a:pt x="1317" y="284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" name="Google Shape;15164;p73">
              <a:extLst>
                <a:ext uri="{FF2B5EF4-FFF2-40B4-BE49-F238E27FC236}">
                  <a16:creationId xmlns:a16="http://schemas.microsoft.com/office/drawing/2014/main" id="{9C89A8CA-42C5-4DFE-8C2B-DC41DB090112}"/>
                </a:ext>
              </a:extLst>
            </p:cNvPr>
            <p:cNvSpPr/>
            <p:nvPr/>
          </p:nvSpPr>
          <p:spPr>
            <a:xfrm>
              <a:off x="5017103" y="2670823"/>
              <a:ext cx="45745" cy="34512"/>
            </a:xfrm>
            <a:custGeom>
              <a:avLst/>
              <a:gdLst/>
              <a:ahLst/>
              <a:cxnLst/>
              <a:rect l="l" t="t" r="r" b="b"/>
              <a:pathLst>
                <a:path w="1747" h="1318" extrusionOk="0">
                  <a:moveTo>
                    <a:pt x="1" y="1"/>
                  </a:moveTo>
                  <a:lnTo>
                    <a:pt x="392" y="1165"/>
                  </a:lnTo>
                  <a:cubicBezTo>
                    <a:pt x="420" y="1251"/>
                    <a:pt x="506" y="1317"/>
                    <a:pt x="602" y="1317"/>
                  </a:cubicBezTo>
                  <a:lnTo>
                    <a:pt x="1155" y="1317"/>
                  </a:lnTo>
                  <a:cubicBezTo>
                    <a:pt x="1250" y="1317"/>
                    <a:pt x="1336" y="1251"/>
                    <a:pt x="1365" y="1165"/>
                  </a:cubicBezTo>
                  <a:lnTo>
                    <a:pt x="1746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" name="Google Shape;15165;p73">
              <a:extLst>
                <a:ext uri="{FF2B5EF4-FFF2-40B4-BE49-F238E27FC236}">
                  <a16:creationId xmlns:a16="http://schemas.microsoft.com/office/drawing/2014/main" id="{855342C0-60B1-42CE-A2A9-90EE29CA49F3}"/>
                </a:ext>
              </a:extLst>
            </p:cNvPr>
            <p:cNvSpPr/>
            <p:nvPr/>
          </p:nvSpPr>
          <p:spPr>
            <a:xfrm>
              <a:off x="5000109" y="2613635"/>
              <a:ext cx="79969" cy="22938"/>
            </a:xfrm>
            <a:custGeom>
              <a:avLst/>
              <a:gdLst/>
              <a:ahLst/>
              <a:cxnLst/>
              <a:rect l="l" t="t" r="r" b="b"/>
              <a:pathLst>
                <a:path w="3054" h="876" extrusionOk="0">
                  <a:moveTo>
                    <a:pt x="1" y="0"/>
                  </a:moveTo>
                  <a:lnTo>
                    <a:pt x="1" y="496"/>
                  </a:lnTo>
                  <a:cubicBezTo>
                    <a:pt x="478" y="749"/>
                    <a:pt x="1003" y="876"/>
                    <a:pt x="1527" y="876"/>
                  </a:cubicBezTo>
                  <a:cubicBezTo>
                    <a:pt x="2052" y="876"/>
                    <a:pt x="2577" y="749"/>
                    <a:pt x="3054" y="496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" name="Google Shape;15166;p73">
              <a:extLst>
                <a:ext uri="{FF2B5EF4-FFF2-40B4-BE49-F238E27FC236}">
                  <a16:creationId xmlns:a16="http://schemas.microsoft.com/office/drawing/2014/main" id="{609B0BF7-D769-4AD6-BFFE-5DDD3E93E729}"/>
                </a:ext>
              </a:extLst>
            </p:cNvPr>
            <p:cNvSpPr/>
            <p:nvPr/>
          </p:nvSpPr>
          <p:spPr>
            <a:xfrm>
              <a:off x="4981125" y="2646602"/>
              <a:ext cx="58995" cy="50301"/>
            </a:xfrm>
            <a:custGeom>
              <a:avLst/>
              <a:gdLst/>
              <a:ahLst/>
              <a:cxnLst/>
              <a:rect l="l" t="t" r="r" b="b"/>
              <a:pathLst>
                <a:path w="2253" h="1921" extrusionOk="0">
                  <a:moveTo>
                    <a:pt x="583" y="1"/>
                  </a:moveTo>
                  <a:lnTo>
                    <a:pt x="1" y="697"/>
                  </a:lnTo>
                  <a:lnTo>
                    <a:pt x="1002" y="1851"/>
                  </a:lnTo>
                  <a:cubicBezTo>
                    <a:pt x="1048" y="1897"/>
                    <a:pt x="1109" y="1921"/>
                    <a:pt x="1171" y="1921"/>
                  </a:cubicBezTo>
                  <a:cubicBezTo>
                    <a:pt x="1226" y="1921"/>
                    <a:pt x="1282" y="1901"/>
                    <a:pt x="1327" y="1861"/>
                  </a:cubicBezTo>
                  <a:lnTo>
                    <a:pt x="2252" y="93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4" name="Google Shape;15167;p73">
              <a:extLst>
                <a:ext uri="{FF2B5EF4-FFF2-40B4-BE49-F238E27FC236}">
                  <a16:creationId xmlns:a16="http://schemas.microsoft.com/office/drawing/2014/main" id="{893377E8-8F6A-4A4B-8367-5B7502B729F6}"/>
                </a:ext>
              </a:extLst>
            </p:cNvPr>
            <p:cNvSpPr/>
            <p:nvPr/>
          </p:nvSpPr>
          <p:spPr>
            <a:xfrm>
              <a:off x="5040093" y="2646602"/>
              <a:ext cx="58969" cy="50301"/>
            </a:xfrm>
            <a:custGeom>
              <a:avLst/>
              <a:gdLst/>
              <a:ahLst/>
              <a:cxnLst/>
              <a:rect l="l" t="t" r="r" b="b"/>
              <a:pathLst>
                <a:path w="2252" h="1921" extrusionOk="0">
                  <a:moveTo>
                    <a:pt x="1679" y="1"/>
                  </a:moveTo>
                  <a:lnTo>
                    <a:pt x="0" y="936"/>
                  </a:lnTo>
                  <a:lnTo>
                    <a:pt x="926" y="1861"/>
                  </a:lnTo>
                  <a:cubicBezTo>
                    <a:pt x="971" y="1901"/>
                    <a:pt x="1026" y="1921"/>
                    <a:pt x="1082" y="1921"/>
                  </a:cubicBezTo>
                  <a:cubicBezTo>
                    <a:pt x="1143" y="1921"/>
                    <a:pt x="1205" y="1897"/>
                    <a:pt x="1250" y="1851"/>
                  </a:cubicBezTo>
                  <a:lnTo>
                    <a:pt x="2252" y="697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5" name="Google Shape;15168;p73">
              <a:extLst>
                <a:ext uri="{FF2B5EF4-FFF2-40B4-BE49-F238E27FC236}">
                  <a16:creationId xmlns:a16="http://schemas.microsoft.com/office/drawing/2014/main" id="{0BA2FC51-7C99-4EAA-9FD7-F269E5554495}"/>
                </a:ext>
              </a:extLst>
            </p:cNvPr>
            <p:cNvSpPr/>
            <p:nvPr/>
          </p:nvSpPr>
          <p:spPr>
            <a:xfrm>
              <a:off x="4931923" y="2630865"/>
              <a:ext cx="68212" cy="143153"/>
            </a:xfrm>
            <a:custGeom>
              <a:avLst/>
              <a:gdLst/>
              <a:ahLst/>
              <a:cxnLst/>
              <a:rect l="l" t="t" r="r" b="b"/>
              <a:pathLst>
                <a:path w="2605" h="5467" extrusionOk="0">
                  <a:moveTo>
                    <a:pt x="2605" y="1"/>
                  </a:moveTo>
                  <a:cubicBezTo>
                    <a:pt x="2605" y="1"/>
                    <a:pt x="1002" y="401"/>
                    <a:pt x="477" y="1966"/>
                  </a:cubicBezTo>
                  <a:cubicBezTo>
                    <a:pt x="439" y="2099"/>
                    <a:pt x="458" y="2242"/>
                    <a:pt x="535" y="2357"/>
                  </a:cubicBezTo>
                  <a:lnTo>
                    <a:pt x="859" y="2843"/>
                  </a:lnTo>
                  <a:lnTo>
                    <a:pt x="153" y="3549"/>
                  </a:lnTo>
                  <a:cubicBezTo>
                    <a:pt x="48" y="3654"/>
                    <a:pt x="0" y="3807"/>
                    <a:pt x="29" y="3950"/>
                  </a:cubicBezTo>
                  <a:lnTo>
                    <a:pt x="420" y="5467"/>
                  </a:lnTo>
                  <a:lnTo>
                    <a:pt x="1508" y="5457"/>
                  </a:lnTo>
                  <a:lnTo>
                    <a:pt x="1508" y="2691"/>
                  </a:lnTo>
                  <a:cubicBezTo>
                    <a:pt x="1508" y="2223"/>
                    <a:pt x="1699" y="1785"/>
                    <a:pt x="2023" y="1451"/>
                  </a:cubicBezTo>
                  <a:lnTo>
                    <a:pt x="2280" y="1193"/>
                  </a:lnTo>
                  <a:cubicBezTo>
                    <a:pt x="2490" y="993"/>
                    <a:pt x="2605" y="707"/>
                    <a:pt x="2605" y="420"/>
                  </a:cubicBezTo>
                  <a:lnTo>
                    <a:pt x="2605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" name="Google Shape;15169;p73">
              <a:extLst>
                <a:ext uri="{FF2B5EF4-FFF2-40B4-BE49-F238E27FC236}">
                  <a16:creationId xmlns:a16="http://schemas.microsoft.com/office/drawing/2014/main" id="{1D8D3520-3E91-46B7-B288-5D2FB7EE26C0}"/>
                </a:ext>
              </a:extLst>
            </p:cNvPr>
            <p:cNvSpPr/>
            <p:nvPr/>
          </p:nvSpPr>
          <p:spPr>
            <a:xfrm>
              <a:off x="5080052" y="2630865"/>
              <a:ext cx="68212" cy="143153"/>
            </a:xfrm>
            <a:custGeom>
              <a:avLst/>
              <a:gdLst/>
              <a:ahLst/>
              <a:cxnLst/>
              <a:rect l="l" t="t" r="r" b="b"/>
              <a:pathLst>
                <a:path w="2605" h="5467" extrusionOk="0">
                  <a:moveTo>
                    <a:pt x="1" y="1"/>
                  </a:moveTo>
                  <a:lnTo>
                    <a:pt x="1" y="420"/>
                  </a:lnTo>
                  <a:cubicBezTo>
                    <a:pt x="1" y="707"/>
                    <a:pt x="115" y="993"/>
                    <a:pt x="325" y="1193"/>
                  </a:cubicBezTo>
                  <a:lnTo>
                    <a:pt x="583" y="1451"/>
                  </a:lnTo>
                  <a:cubicBezTo>
                    <a:pt x="907" y="1785"/>
                    <a:pt x="1098" y="2223"/>
                    <a:pt x="1098" y="2691"/>
                  </a:cubicBezTo>
                  <a:lnTo>
                    <a:pt x="1098" y="5457"/>
                  </a:lnTo>
                  <a:lnTo>
                    <a:pt x="2185" y="5467"/>
                  </a:lnTo>
                  <a:lnTo>
                    <a:pt x="2576" y="3950"/>
                  </a:lnTo>
                  <a:cubicBezTo>
                    <a:pt x="2605" y="3807"/>
                    <a:pt x="2557" y="3654"/>
                    <a:pt x="2452" y="3549"/>
                  </a:cubicBezTo>
                  <a:lnTo>
                    <a:pt x="1746" y="2843"/>
                  </a:lnTo>
                  <a:lnTo>
                    <a:pt x="2071" y="2357"/>
                  </a:lnTo>
                  <a:cubicBezTo>
                    <a:pt x="2147" y="2242"/>
                    <a:pt x="2166" y="2099"/>
                    <a:pt x="2128" y="1966"/>
                  </a:cubicBezTo>
                  <a:cubicBezTo>
                    <a:pt x="1603" y="4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7" name="Google Shape;15170;p73">
              <a:extLst>
                <a:ext uri="{FF2B5EF4-FFF2-40B4-BE49-F238E27FC236}">
                  <a16:creationId xmlns:a16="http://schemas.microsoft.com/office/drawing/2014/main" id="{844FF637-D8FD-4B5C-B75E-0386FFA380B7}"/>
                </a:ext>
              </a:extLst>
            </p:cNvPr>
            <p:cNvSpPr/>
            <p:nvPr/>
          </p:nvSpPr>
          <p:spPr>
            <a:xfrm>
              <a:off x="4946403" y="2476478"/>
              <a:ext cx="187144" cy="148678"/>
            </a:xfrm>
            <a:custGeom>
              <a:avLst/>
              <a:gdLst/>
              <a:ahLst/>
              <a:cxnLst/>
              <a:rect l="l" t="t" r="r" b="b"/>
              <a:pathLst>
                <a:path w="7147" h="5678" extrusionOk="0">
                  <a:moveTo>
                    <a:pt x="2233" y="1"/>
                  </a:moveTo>
                  <a:cubicBezTo>
                    <a:pt x="1470" y="1"/>
                    <a:pt x="897" y="707"/>
                    <a:pt x="1060" y="1461"/>
                  </a:cubicBezTo>
                  <a:cubicBezTo>
                    <a:pt x="1117" y="1718"/>
                    <a:pt x="926" y="1966"/>
                    <a:pt x="659" y="1966"/>
                  </a:cubicBezTo>
                  <a:lnTo>
                    <a:pt x="649" y="1966"/>
                  </a:lnTo>
                  <a:cubicBezTo>
                    <a:pt x="392" y="1966"/>
                    <a:pt x="172" y="2128"/>
                    <a:pt x="106" y="2367"/>
                  </a:cubicBezTo>
                  <a:cubicBezTo>
                    <a:pt x="1" y="2710"/>
                    <a:pt x="268" y="3054"/>
                    <a:pt x="630" y="3063"/>
                  </a:cubicBezTo>
                  <a:lnTo>
                    <a:pt x="745" y="3063"/>
                  </a:lnTo>
                  <a:cubicBezTo>
                    <a:pt x="859" y="4532"/>
                    <a:pt x="2090" y="5677"/>
                    <a:pt x="3578" y="5677"/>
                  </a:cubicBezTo>
                  <a:cubicBezTo>
                    <a:pt x="5057" y="5677"/>
                    <a:pt x="6288" y="4532"/>
                    <a:pt x="6402" y="3063"/>
                  </a:cubicBezTo>
                  <a:lnTo>
                    <a:pt x="6526" y="3063"/>
                  </a:lnTo>
                  <a:cubicBezTo>
                    <a:pt x="6889" y="3054"/>
                    <a:pt x="7146" y="2710"/>
                    <a:pt x="7051" y="2367"/>
                  </a:cubicBezTo>
                  <a:cubicBezTo>
                    <a:pt x="6974" y="2128"/>
                    <a:pt x="6755" y="1966"/>
                    <a:pt x="6507" y="1966"/>
                  </a:cubicBezTo>
                  <a:lnTo>
                    <a:pt x="6497" y="1966"/>
                  </a:lnTo>
                  <a:cubicBezTo>
                    <a:pt x="6230" y="1966"/>
                    <a:pt x="6040" y="1718"/>
                    <a:pt x="6097" y="1461"/>
                  </a:cubicBezTo>
                  <a:cubicBezTo>
                    <a:pt x="6259" y="707"/>
                    <a:pt x="5687" y="1"/>
                    <a:pt x="4923" y="1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8" name="Google Shape;15171;p73">
              <a:extLst>
                <a:ext uri="{FF2B5EF4-FFF2-40B4-BE49-F238E27FC236}">
                  <a16:creationId xmlns:a16="http://schemas.microsoft.com/office/drawing/2014/main" id="{1A740880-658C-45DE-BC3F-0DFE77E69DCF}"/>
                </a:ext>
              </a:extLst>
            </p:cNvPr>
            <p:cNvSpPr/>
            <p:nvPr/>
          </p:nvSpPr>
          <p:spPr>
            <a:xfrm>
              <a:off x="4946665" y="2476478"/>
              <a:ext cx="127678" cy="148652"/>
            </a:xfrm>
            <a:custGeom>
              <a:avLst/>
              <a:gdLst/>
              <a:ahLst/>
              <a:cxnLst/>
              <a:rect l="l" t="t" r="r" b="b"/>
              <a:pathLst>
                <a:path w="4876" h="5677" extrusionOk="0">
                  <a:moveTo>
                    <a:pt x="2223" y="1"/>
                  </a:moveTo>
                  <a:cubicBezTo>
                    <a:pt x="1460" y="1"/>
                    <a:pt x="887" y="707"/>
                    <a:pt x="1059" y="1461"/>
                  </a:cubicBezTo>
                  <a:cubicBezTo>
                    <a:pt x="1107" y="1718"/>
                    <a:pt x="916" y="1966"/>
                    <a:pt x="649" y="1966"/>
                  </a:cubicBezTo>
                  <a:lnTo>
                    <a:pt x="639" y="1966"/>
                  </a:lnTo>
                  <a:cubicBezTo>
                    <a:pt x="632" y="1966"/>
                    <a:pt x="626" y="1966"/>
                    <a:pt x="619" y="1966"/>
                  </a:cubicBezTo>
                  <a:cubicBezTo>
                    <a:pt x="379" y="1966"/>
                    <a:pt x="161" y="2125"/>
                    <a:pt x="96" y="2357"/>
                  </a:cubicBezTo>
                  <a:cubicBezTo>
                    <a:pt x="0" y="2710"/>
                    <a:pt x="258" y="3054"/>
                    <a:pt x="620" y="3054"/>
                  </a:cubicBezTo>
                  <a:lnTo>
                    <a:pt x="744" y="3054"/>
                  </a:lnTo>
                  <a:cubicBezTo>
                    <a:pt x="848" y="4557"/>
                    <a:pt x="2094" y="5676"/>
                    <a:pt x="3546" y="5676"/>
                  </a:cubicBezTo>
                  <a:cubicBezTo>
                    <a:pt x="3698" y="5676"/>
                    <a:pt x="3852" y="5664"/>
                    <a:pt x="4007" y="5639"/>
                  </a:cubicBezTo>
                  <a:cubicBezTo>
                    <a:pt x="2624" y="5429"/>
                    <a:pt x="1603" y="4237"/>
                    <a:pt x="1603" y="2844"/>
                  </a:cubicBezTo>
                  <a:lnTo>
                    <a:pt x="1603" y="1527"/>
                  </a:lnTo>
                  <a:cubicBezTo>
                    <a:pt x="1603" y="926"/>
                    <a:pt x="2090" y="440"/>
                    <a:pt x="2700" y="430"/>
                  </a:cubicBezTo>
                  <a:lnTo>
                    <a:pt x="4446" y="430"/>
                  </a:lnTo>
                  <a:cubicBezTo>
                    <a:pt x="4684" y="430"/>
                    <a:pt x="4875" y="239"/>
                    <a:pt x="4875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9" name="Google Shape;15172;p73">
              <a:extLst>
                <a:ext uri="{FF2B5EF4-FFF2-40B4-BE49-F238E27FC236}">
                  <a16:creationId xmlns:a16="http://schemas.microsoft.com/office/drawing/2014/main" id="{4280FC36-AA42-4D8C-B364-1DB6851968A5}"/>
                </a:ext>
              </a:extLst>
            </p:cNvPr>
            <p:cNvSpPr/>
            <p:nvPr/>
          </p:nvSpPr>
          <p:spPr>
            <a:xfrm>
              <a:off x="5005608" y="2419290"/>
              <a:ext cx="119430" cy="45981"/>
            </a:xfrm>
            <a:custGeom>
              <a:avLst/>
              <a:gdLst/>
              <a:ahLst/>
              <a:cxnLst/>
              <a:rect l="l" t="t" r="r" b="b"/>
              <a:pathLst>
                <a:path w="4561" h="1756" extrusionOk="0">
                  <a:moveTo>
                    <a:pt x="697" y="0"/>
                  </a:moveTo>
                  <a:cubicBezTo>
                    <a:pt x="468" y="0"/>
                    <a:pt x="230" y="29"/>
                    <a:pt x="10" y="86"/>
                  </a:cubicBezTo>
                  <a:lnTo>
                    <a:pt x="10" y="220"/>
                  </a:lnTo>
                  <a:cubicBezTo>
                    <a:pt x="1" y="1059"/>
                    <a:pt x="688" y="1746"/>
                    <a:pt x="1537" y="1756"/>
                  </a:cubicBezTo>
                  <a:lnTo>
                    <a:pt x="4561" y="1756"/>
                  </a:lnTo>
                  <a:cubicBezTo>
                    <a:pt x="4122" y="697"/>
                    <a:pt x="3082" y="0"/>
                    <a:pt x="1937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0" name="Google Shape;15173;p73">
              <a:extLst>
                <a:ext uri="{FF2B5EF4-FFF2-40B4-BE49-F238E27FC236}">
                  <a16:creationId xmlns:a16="http://schemas.microsoft.com/office/drawing/2014/main" id="{D6C591F2-3484-4B15-BDA5-C6709AAE7F2E}"/>
                </a:ext>
              </a:extLst>
            </p:cNvPr>
            <p:cNvSpPr/>
            <p:nvPr/>
          </p:nvSpPr>
          <p:spPr>
            <a:xfrm>
              <a:off x="5000109" y="2527879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17" y="1"/>
                  </a:moveTo>
                  <a:cubicBezTo>
                    <a:pt x="108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40" y="556"/>
                    <a:pt x="440" y="442"/>
                  </a:cubicBezTo>
                  <a:lnTo>
                    <a:pt x="440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" name="Google Shape;15174;p73">
              <a:extLst>
                <a:ext uri="{FF2B5EF4-FFF2-40B4-BE49-F238E27FC236}">
                  <a16:creationId xmlns:a16="http://schemas.microsoft.com/office/drawing/2014/main" id="{65D498C8-9785-4810-9ED5-EC66B902C296}"/>
                </a:ext>
              </a:extLst>
            </p:cNvPr>
            <p:cNvSpPr/>
            <p:nvPr/>
          </p:nvSpPr>
          <p:spPr>
            <a:xfrm>
              <a:off x="5068818" y="2527879"/>
              <a:ext cx="11260" cy="17334"/>
            </a:xfrm>
            <a:custGeom>
              <a:avLst/>
              <a:gdLst/>
              <a:ahLst/>
              <a:cxnLst/>
              <a:rect l="l" t="t" r="r" b="b"/>
              <a:pathLst>
                <a:path w="430" h="662" extrusionOk="0">
                  <a:moveTo>
                    <a:pt x="215" y="1"/>
                  </a:moveTo>
                  <a:cubicBezTo>
                    <a:pt x="108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6"/>
                    <a:pt x="96" y="661"/>
                    <a:pt x="210" y="661"/>
                  </a:cubicBezTo>
                  <a:cubicBezTo>
                    <a:pt x="334" y="661"/>
                    <a:pt x="430" y="556"/>
                    <a:pt x="430" y="442"/>
                  </a:cubicBezTo>
                  <a:lnTo>
                    <a:pt x="430" y="223"/>
                  </a:lnTo>
                  <a:cubicBezTo>
                    <a:pt x="430" y="75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2" name="Google Shape;15175;p73">
              <a:extLst>
                <a:ext uri="{FF2B5EF4-FFF2-40B4-BE49-F238E27FC236}">
                  <a16:creationId xmlns:a16="http://schemas.microsoft.com/office/drawing/2014/main" id="{C6BBD8AE-834F-42A0-BF5F-97EECD7F9EE9}"/>
                </a:ext>
              </a:extLst>
            </p:cNvPr>
            <p:cNvSpPr/>
            <p:nvPr/>
          </p:nvSpPr>
          <p:spPr>
            <a:xfrm>
              <a:off x="5014825" y="2567864"/>
              <a:ext cx="50537" cy="17334"/>
            </a:xfrm>
            <a:custGeom>
              <a:avLst/>
              <a:gdLst/>
              <a:ahLst/>
              <a:cxnLst/>
              <a:rect l="l" t="t" r="r" b="b"/>
              <a:pathLst>
                <a:path w="1930" h="662" extrusionOk="0">
                  <a:moveTo>
                    <a:pt x="311" y="0"/>
                  </a:moveTo>
                  <a:cubicBezTo>
                    <a:pt x="145" y="0"/>
                    <a:pt x="1" y="223"/>
                    <a:pt x="154" y="384"/>
                  </a:cubicBezTo>
                  <a:cubicBezTo>
                    <a:pt x="373" y="566"/>
                    <a:pt x="644" y="661"/>
                    <a:pt x="925" y="661"/>
                  </a:cubicBezTo>
                  <a:cubicBezTo>
                    <a:pt x="938" y="661"/>
                    <a:pt x="952" y="661"/>
                    <a:pt x="965" y="661"/>
                  </a:cubicBezTo>
                  <a:cubicBezTo>
                    <a:pt x="979" y="661"/>
                    <a:pt x="992" y="661"/>
                    <a:pt x="1006" y="661"/>
                  </a:cubicBezTo>
                  <a:cubicBezTo>
                    <a:pt x="1287" y="661"/>
                    <a:pt x="1558" y="566"/>
                    <a:pt x="1776" y="384"/>
                  </a:cubicBezTo>
                  <a:cubicBezTo>
                    <a:pt x="1930" y="223"/>
                    <a:pt x="1786" y="0"/>
                    <a:pt x="1620" y="0"/>
                  </a:cubicBezTo>
                  <a:cubicBezTo>
                    <a:pt x="1570" y="0"/>
                    <a:pt x="1517" y="21"/>
                    <a:pt x="1471" y="69"/>
                  </a:cubicBezTo>
                  <a:cubicBezTo>
                    <a:pt x="1318" y="174"/>
                    <a:pt x="1142" y="227"/>
                    <a:pt x="965" y="227"/>
                  </a:cubicBezTo>
                  <a:cubicBezTo>
                    <a:pt x="789" y="227"/>
                    <a:pt x="612" y="174"/>
                    <a:pt x="460" y="69"/>
                  </a:cubicBezTo>
                  <a:cubicBezTo>
                    <a:pt x="413" y="21"/>
                    <a:pt x="361" y="0"/>
                    <a:pt x="311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3" name="Google Shape;15176;p73">
              <a:extLst>
                <a:ext uri="{FF2B5EF4-FFF2-40B4-BE49-F238E27FC236}">
                  <a16:creationId xmlns:a16="http://schemas.microsoft.com/office/drawing/2014/main" id="{7D19558F-904D-4FEB-B127-4C21C2A9AFB2}"/>
                </a:ext>
              </a:extLst>
            </p:cNvPr>
            <p:cNvSpPr/>
            <p:nvPr/>
          </p:nvSpPr>
          <p:spPr>
            <a:xfrm>
              <a:off x="4992384" y="2510702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" name="Google Shape;15177;p73">
              <a:extLst>
                <a:ext uri="{FF2B5EF4-FFF2-40B4-BE49-F238E27FC236}">
                  <a16:creationId xmlns:a16="http://schemas.microsoft.com/office/drawing/2014/main" id="{C1B6AB77-4B0C-4C82-A413-4607DC5D82B1}"/>
                </a:ext>
              </a:extLst>
            </p:cNvPr>
            <p:cNvSpPr/>
            <p:nvPr/>
          </p:nvSpPr>
          <p:spPr>
            <a:xfrm>
              <a:off x="5061068" y="2510702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1"/>
                  </a:moveTo>
                  <a:cubicBezTo>
                    <a:pt x="1" y="1"/>
                    <a:pt x="1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15" name="Google Shape;15307;p73">
            <a:extLst>
              <a:ext uri="{FF2B5EF4-FFF2-40B4-BE49-F238E27FC236}">
                <a16:creationId xmlns:a16="http://schemas.microsoft.com/office/drawing/2014/main" id="{5170F8D3-5ABC-4C2B-A99E-4645F98AB912}"/>
              </a:ext>
            </a:extLst>
          </p:cNvPr>
          <p:cNvGrpSpPr/>
          <p:nvPr/>
        </p:nvGrpSpPr>
        <p:grpSpPr>
          <a:xfrm>
            <a:off x="7568901" y="1315075"/>
            <a:ext cx="335433" cy="386457"/>
            <a:chOff x="5809723" y="2419290"/>
            <a:chExt cx="263316" cy="354728"/>
          </a:xfrm>
        </p:grpSpPr>
        <p:sp>
          <p:nvSpPr>
            <p:cNvPr id="116" name="Google Shape;15308;p73">
              <a:extLst>
                <a:ext uri="{FF2B5EF4-FFF2-40B4-BE49-F238E27FC236}">
                  <a16:creationId xmlns:a16="http://schemas.microsoft.com/office/drawing/2014/main" id="{5895A5F2-3560-4461-9B94-BBC2581B3D8F}"/>
                </a:ext>
              </a:extLst>
            </p:cNvPr>
            <p:cNvSpPr/>
            <p:nvPr/>
          </p:nvSpPr>
          <p:spPr>
            <a:xfrm>
              <a:off x="5815484" y="2419290"/>
              <a:ext cx="80205" cy="80205"/>
            </a:xfrm>
            <a:custGeom>
              <a:avLst/>
              <a:gdLst/>
              <a:ahLst/>
              <a:cxnLst/>
              <a:rect l="l" t="t" r="r" b="b"/>
              <a:pathLst>
                <a:path w="3063" h="3063" extrusionOk="0">
                  <a:moveTo>
                    <a:pt x="1536" y="0"/>
                  </a:moveTo>
                  <a:cubicBezTo>
                    <a:pt x="687" y="0"/>
                    <a:pt x="0" y="687"/>
                    <a:pt x="0" y="1527"/>
                  </a:cubicBezTo>
                  <a:cubicBezTo>
                    <a:pt x="0" y="2376"/>
                    <a:pt x="687" y="3063"/>
                    <a:pt x="1536" y="3063"/>
                  </a:cubicBezTo>
                  <a:cubicBezTo>
                    <a:pt x="2376" y="3063"/>
                    <a:pt x="3063" y="2376"/>
                    <a:pt x="3063" y="1527"/>
                  </a:cubicBezTo>
                  <a:cubicBezTo>
                    <a:pt x="3063" y="687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" name="Google Shape;15309;p73">
              <a:extLst>
                <a:ext uri="{FF2B5EF4-FFF2-40B4-BE49-F238E27FC236}">
                  <a16:creationId xmlns:a16="http://schemas.microsoft.com/office/drawing/2014/main" id="{8AFCEE1E-6FB4-4820-8E28-946ED8A1ECDD}"/>
                </a:ext>
              </a:extLst>
            </p:cNvPr>
            <p:cNvSpPr/>
            <p:nvPr/>
          </p:nvSpPr>
          <p:spPr>
            <a:xfrm>
              <a:off x="5987100" y="2419290"/>
              <a:ext cx="80205" cy="80205"/>
            </a:xfrm>
            <a:custGeom>
              <a:avLst/>
              <a:gdLst/>
              <a:ahLst/>
              <a:cxnLst/>
              <a:rect l="l" t="t" r="r" b="b"/>
              <a:pathLst>
                <a:path w="3063" h="3063" extrusionOk="0">
                  <a:moveTo>
                    <a:pt x="1527" y="0"/>
                  </a:moveTo>
                  <a:cubicBezTo>
                    <a:pt x="687" y="0"/>
                    <a:pt x="0" y="687"/>
                    <a:pt x="0" y="1527"/>
                  </a:cubicBezTo>
                  <a:cubicBezTo>
                    <a:pt x="0" y="2376"/>
                    <a:pt x="687" y="3063"/>
                    <a:pt x="1527" y="3063"/>
                  </a:cubicBezTo>
                  <a:cubicBezTo>
                    <a:pt x="2376" y="3063"/>
                    <a:pt x="3062" y="2376"/>
                    <a:pt x="3062" y="1527"/>
                  </a:cubicBezTo>
                  <a:cubicBezTo>
                    <a:pt x="3062" y="687"/>
                    <a:pt x="2376" y="0"/>
                    <a:pt x="1527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" name="Google Shape;15310;p73">
              <a:extLst>
                <a:ext uri="{FF2B5EF4-FFF2-40B4-BE49-F238E27FC236}">
                  <a16:creationId xmlns:a16="http://schemas.microsoft.com/office/drawing/2014/main" id="{D361748A-1CD4-4BDE-85D5-C5E9A4CA99A6}"/>
                </a:ext>
              </a:extLst>
            </p:cNvPr>
            <p:cNvSpPr/>
            <p:nvPr/>
          </p:nvSpPr>
          <p:spPr>
            <a:xfrm>
              <a:off x="5823732" y="2424789"/>
              <a:ext cx="235325" cy="137419"/>
            </a:xfrm>
            <a:custGeom>
              <a:avLst/>
              <a:gdLst/>
              <a:ahLst/>
              <a:cxnLst/>
              <a:rect l="l" t="t" r="r" b="b"/>
              <a:pathLst>
                <a:path w="8987" h="5248" extrusionOk="0">
                  <a:moveTo>
                    <a:pt x="4493" y="0"/>
                  </a:moveTo>
                  <a:cubicBezTo>
                    <a:pt x="1794" y="0"/>
                    <a:pt x="0" y="2795"/>
                    <a:pt x="1116" y="5247"/>
                  </a:cubicBezTo>
                  <a:lnTo>
                    <a:pt x="7880" y="5247"/>
                  </a:lnTo>
                  <a:cubicBezTo>
                    <a:pt x="8987" y="2795"/>
                    <a:pt x="7193" y="0"/>
                    <a:pt x="4493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" name="Google Shape;15311;p73">
              <a:extLst>
                <a:ext uri="{FF2B5EF4-FFF2-40B4-BE49-F238E27FC236}">
                  <a16:creationId xmlns:a16="http://schemas.microsoft.com/office/drawing/2014/main" id="{6FA53F8A-DB1A-4807-A784-006F6D8B58CD}"/>
                </a:ext>
              </a:extLst>
            </p:cNvPr>
            <p:cNvSpPr/>
            <p:nvPr/>
          </p:nvSpPr>
          <p:spPr>
            <a:xfrm>
              <a:off x="5809723" y="2630865"/>
              <a:ext cx="263081" cy="143153"/>
            </a:xfrm>
            <a:custGeom>
              <a:avLst/>
              <a:gdLst/>
              <a:ahLst/>
              <a:cxnLst/>
              <a:rect l="l" t="t" r="r" b="b"/>
              <a:pathLst>
                <a:path w="10047" h="5467" extrusionOk="0">
                  <a:moveTo>
                    <a:pt x="3712" y="1"/>
                  </a:moveTo>
                  <a:lnTo>
                    <a:pt x="3712" y="1126"/>
                  </a:lnTo>
                  <a:cubicBezTo>
                    <a:pt x="3712" y="1498"/>
                    <a:pt x="3483" y="1832"/>
                    <a:pt x="3130" y="1956"/>
                  </a:cubicBezTo>
                  <a:lnTo>
                    <a:pt x="878" y="2748"/>
                  </a:lnTo>
                  <a:cubicBezTo>
                    <a:pt x="354" y="2939"/>
                    <a:pt x="1" y="3435"/>
                    <a:pt x="1" y="3988"/>
                  </a:cubicBezTo>
                  <a:lnTo>
                    <a:pt x="1" y="4809"/>
                  </a:lnTo>
                  <a:cubicBezTo>
                    <a:pt x="1" y="5171"/>
                    <a:pt x="297" y="5467"/>
                    <a:pt x="659" y="5467"/>
                  </a:cubicBezTo>
                  <a:lnTo>
                    <a:pt x="9398" y="5467"/>
                  </a:lnTo>
                  <a:cubicBezTo>
                    <a:pt x="9751" y="5467"/>
                    <a:pt x="10046" y="5171"/>
                    <a:pt x="10046" y="4809"/>
                  </a:cubicBezTo>
                  <a:lnTo>
                    <a:pt x="10046" y="3988"/>
                  </a:lnTo>
                  <a:cubicBezTo>
                    <a:pt x="10046" y="3435"/>
                    <a:pt x="9703" y="2939"/>
                    <a:pt x="9178" y="2748"/>
                  </a:cubicBezTo>
                  <a:lnTo>
                    <a:pt x="6927" y="1956"/>
                  </a:lnTo>
                  <a:cubicBezTo>
                    <a:pt x="6574" y="1832"/>
                    <a:pt x="6335" y="1498"/>
                    <a:pt x="6335" y="1126"/>
                  </a:cubicBezTo>
                  <a:lnTo>
                    <a:pt x="6335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" name="Google Shape;15312;p73">
              <a:extLst>
                <a:ext uri="{FF2B5EF4-FFF2-40B4-BE49-F238E27FC236}">
                  <a16:creationId xmlns:a16="http://schemas.microsoft.com/office/drawing/2014/main" id="{1BDB921C-3028-4253-928E-4CC1DF3989CF}"/>
                </a:ext>
              </a:extLst>
            </p:cNvPr>
            <p:cNvSpPr/>
            <p:nvPr/>
          </p:nvSpPr>
          <p:spPr>
            <a:xfrm>
              <a:off x="5809985" y="2694809"/>
              <a:ext cx="263055" cy="79210"/>
            </a:xfrm>
            <a:custGeom>
              <a:avLst/>
              <a:gdLst/>
              <a:ahLst/>
              <a:cxnLst/>
              <a:rect l="l" t="t" r="r" b="b"/>
              <a:pathLst>
                <a:path w="10046" h="3025" extrusionOk="0">
                  <a:moveTo>
                    <a:pt x="1737" y="1"/>
                  </a:moveTo>
                  <a:lnTo>
                    <a:pt x="868" y="306"/>
                  </a:lnTo>
                  <a:cubicBezTo>
                    <a:pt x="344" y="497"/>
                    <a:pt x="0" y="993"/>
                    <a:pt x="0" y="1546"/>
                  </a:cubicBezTo>
                  <a:lnTo>
                    <a:pt x="0" y="2367"/>
                  </a:lnTo>
                  <a:cubicBezTo>
                    <a:pt x="0" y="2729"/>
                    <a:pt x="287" y="3025"/>
                    <a:pt x="649" y="3025"/>
                  </a:cubicBezTo>
                  <a:lnTo>
                    <a:pt x="9388" y="3025"/>
                  </a:lnTo>
                  <a:cubicBezTo>
                    <a:pt x="9750" y="3025"/>
                    <a:pt x="10046" y="2729"/>
                    <a:pt x="10046" y="2367"/>
                  </a:cubicBezTo>
                  <a:lnTo>
                    <a:pt x="10046" y="1546"/>
                  </a:lnTo>
                  <a:cubicBezTo>
                    <a:pt x="10046" y="993"/>
                    <a:pt x="9693" y="497"/>
                    <a:pt x="9168" y="306"/>
                  </a:cubicBezTo>
                  <a:lnTo>
                    <a:pt x="8300" y="1"/>
                  </a:lnTo>
                  <a:cubicBezTo>
                    <a:pt x="7432" y="993"/>
                    <a:pt x="6225" y="1489"/>
                    <a:pt x="5018" y="1489"/>
                  </a:cubicBezTo>
                  <a:cubicBezTo>
                    <a:pt x="3812" y="1489"/>
                    <a:pt x="2605" y="993"/>
                    <a:pt x="1737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" name="Google Shape;15313;p73">
              <a:extLst>
                <a:ext uri="{FF2B5EF4-FFF2-40B4-BE49-F238E27FC236}">
                  <a16:creationId xmlns:a16="http://schemas.microsoft.com/office/drawing/2014/main" id="{6A6C10AB-7006-4026-AFEA-B3DA2952DE0E}"/>
                </a:ext>
              </a:extLst>
            </p:cNvPr>
            <p:cNvSpPr/>
            <p:nvPr/>
          </p:nvSpPr>
          <p:spPr>
            <a:xfrm>
              <a:off x="5907157" y="2630865"/>
              <a:ext cx="68709" cy="23017"/>
            </a:xfrm>
            <a:custGeom>
              <a:avLst/>
              <a:gdLst/>
              <a:ahLst/>
              <a:cxnLst/>
              <a:rect l="l" t="t" r="r" b="b"/>
              <a:pathLst>
                <a:path w="2624" h="879" extrusionOk="0">
                  <a:moveTo>
                    <a:pt x="0" y="1"/>
                  </a:moveTo>
                  <a:lnTo>
                    <a:pt x="0" y="592"/>
                  </a:lnTo>
                  <a:cubicBezTo>
                    <a:pt x="415" y="783"/>
                    <a:pt x="861" y="878"/>
                    <a:pt x="1309" y="878"/>
                  </a:cubicBezTo>
                  <a:cubicBezTo>
                    <a:pt x="1756" y="878"/>
                    <a:pt x="2204" y="783"/>
                    <a:pt x="2624" y="59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" name="Google Shape;15314;p73">
              <a:extLst>
                <a:ext uri="{FF2B5EF4-FFF2-40B4-BE49-F238E27FC236}">
                  <a16:creationId xmlns:a16="http://schemas.microsoft.com/office/drawing/2014/main" id="{A8E7DF74-E5ED-4746-A8C5-B4DC5A1D1CA3}"/>
                </a:ext>
              </a:extLst>
            </p:cNvPr>
            <p:cNvSpPr/>
            <p:nvPr/>
          </p:nvSpPr>
          <p:spPr>
            <a:xfrm>
              <a:off x="5844942" y="2465009"/>
              <a:ext cx="192643" cy="177377"/>
            </a:xfrm>
            <a:custGeom>
              <a:avLst/>
              <a:gdLst/>
              <a:ahLst/>
              <a:cxnLst/>
              <a:rect l="l" t="t" r="r" b="b"/>
              <a:pathLst>
                <a:path w="7357" h="6774" extrusionOk="0">
                  <a:moveTo>
                    <a:pt x="3683" y="0"/>
                  </a:moveTo>
                  <a:cubicBezTo>
                    <a:pt x="2119" y="0"/>
                    <a:pt x="840" y="1269"/>
                    <a:pt x="840" y="2843"/>
                  </a:cubicBezTo>
                  <a:lnTo>
                    <a:pt x="840" y="3062"/>
                  </a:lnTo>
                  <a:lnTo>
                    <a:pt x="735" y="3062"/>
                  </a:lnTo>
                  <a:cubicBezTo>
                    <a:pt x="1" y="3062"/>
                    <a:pt x="1" y="4150"/>
                    <a:pt x="735" y="4150"/>
                  </a:cubicBezTo>
                  <a:lnTo>
                    <a:pt x="850" y="4150"/>
                  </a:lnTo>
                  <a:cubicBezTo>
                    <a:pt x="964" y="5629"/>
                    <a:pt x="2195" y="6773"/>
                    <a:pt x="3683" y="6773"/>
                  </a:cubicBezTo>
                  <a:cubicBezTo>
                    <a:pt x="5162" y="6773"/>
                    <a:pt x="6393" y="5629"/>
                    <a:pt x="6507" y="4150"/>
                  </a:cubicBezTo>
                  <a:lnTo>
                    <a:pt x="6631" y="4150"/>
                  </a:lnTo>
                  <a:cubicBezTo>
                    <a:pt x="7356" y="4150"/>
                    <a:pt x="7356" y="3062"/>
                    <a:pt x="6631" y="3062"/>
                  </a:cubicBezTo>
                  <a:lnTo>
                    <a:pt x="6526" y="3062"/>
                  </a:lnTo>
                  <a:lnTo>
                    <a:pt x="6526" y="2843"/>
                  </a:lnTo>
                  <a:cubicBezTo>
                    <a:pt x="6526" y="1269"/>
                    <a:pt x="5248" y="0"/>
                    <a:pt x="3683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" name="Google Shape;15315;p73">
              <a:extLst>
                <a:ext uri="{FF2B5EF4-FFF2-40B4-BE49-F238E27FC236}">
                  <a16:creationId xmlns:a16="http://schemas.microsoft.com/office/drawing/2014/main" id="{87DFF3CA-AA16-4E58-B67E-7AD114BF1CF7}"/>
                </a:ext>
              </a:extLst>
            </p:cNvPr>
            <p:cNvSpPr/>
            <p:nvPr/>
          </p:nvSpPr>
          <p:spPr>
            <a:xfrm>
              <a:off x="5845439" y="2464931"/>
              <a:ext cx="170150" cy="177430"/>
            </a:xfrm>
            <a:custGeom>
              <a:avLst/>
              <a:gdLst/>
              <a:ahLst/>
              <a:cxnLst/>
              <a:rect l="l" t="t" r="r" b="b"/>
              <a:pathLst>
                <a:path w="6498" h="6776" extrusionOk="0">
                  <a:moveTo>
                    <a:pt x="3657" y="0"/>
                  </a:moveTo>
                  <a:cubicBezTo>
                    <a:pt x="3615" y="0"/>
                    <a:pt x="3573" y="1"/>
                    <a:pt x="3531" y="3"/>
                  </a:cubicBezTo>
                  <a:cubicBezTo>
                    <a:pt x="2004" y="79"/>
                    <a:pt x="821" y="1281"/>
                    <a:pt x="821" y="2894"/>
                  </a:cubicBezTo>
                  <a:lnTo>
                    <a:pt x="821" y="3065"/>
                  </a:lnTo>
                  <a:lnTo>
                    <a:pt x="745" y="3065"/>
                  </a:lnTo>
                  <a:cubicBezTo>
                    <a:pt x="736" y="3065"/>
                    <a:pt x="727" y="3065"/>
                    <a:pt x="717" y="3065"/>
                  </a:cubicBezTo>
                  <a:cubicBezTo>
                    <a:pt x="19" y="3065"/>
                    <a:pt x="1" y="4134"/>
                    <a:pt x="716" y="4153"/>
                  </a:cubicBezTo>
                  <a:lnTo>
                    <a:pt x="841" y="4153"/>
                  </a:lnTo>
                  <a:cubicBezTo>
                    <a:pt x="944" y="5656"/>
                    <a:pt x="2190" y="6776"/>
                    <a:pt x="3642" y="6776"/>
                  </a:cubicBezTo>
                  <a:cubicBezTo>
                    <a:pt x="3794" y="6776"/>
                    <a:pt x="3948" y="6764"/>
                    <a:pt x="4103" y="6738"/>
                  </a:cubicBezTo>
                  <a:cubicBezTo>
                    <a:pt x="2720" y="6528"/>
                    <a:pt x="1699" y="5336"/>
                    <a:pt x="1699" y="3934"/>
                  </a:cubicBezTo>
                  <a:lnTo>
                    <a:pt x="1699" y="2846"/>
                  </a:lnTo>
                  <a:cubicBezTo>
                    <a:pt x="1699" y="2636"/>
                    <a:pt x="1718" y="2417"/>
                    <a:pt x="1766" y="2216"/>
                  </a:cubicBezTo>
                  <a:cubicBezTo>
                    <a:pt x="1869" y="1802"/>
                    <a:pt x="2237" y="1543"/>
                    <a:pt x="2624" y="1543"/>
                  </a:cubicBezTo>
                  <a:cubicBezTo>
                    <a:pt x="2772" y="1543"/>
                    <a:pt x="2923" y="1581"/>
                    <a:pt x="3063" y="1663"/>
                  </a:cubicBezTo>
                  <a:cubicBezTo>
                    <a:pt x="4113" y="2255"/>
                    <a:pt x="5286" y="2588"/>
                    <a:pt x="6498" y="2617"/>
                  </a:cubicBezTo>
                  <a:cubicBezTo>
                    <a:pt x="6377" y="1133"/>
                    <a:pt x="5129" y="0"/>
                    <a:pt x="3657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" name="Google Shape;15316;p73">
              <a:extLst>
                <a:ext uri="{FF2B5EF4-FFF2-40B4-BE49-F238E27FC236}">
                  <a16:creationId xmlns:a16="http://schemas.microsoft.com/office/drawing/2014/main" id="{75887F18-5676-48A2-9A13-0A17819AFBE6}"/>
                </a:ext>
              </a:extLst>
            </p:cNvPr>
            <p:cNvSpPr/>
            <p:nvPr/>
          </p:nvSpPr>
          <p:spPr>
            <a:xfrm>
              <a:off x="5916086" y="2590723"/>
              <a:ext cx="50616" cy="17465"/>
            </a:xfrm>
            <a:custGeom>
              <a:avLst/>
              <a:gdLst/>
              <a:ahLst/>
              <a:cxnLst/>
              <a:rect l="l" t="t" r="r" b="b"/>
              <a:pathLst>
                <a:path w="1933" h="667" extrusionOk="0">
                  <a:moveTo>
                    <a:pt x="316" y="0"/>
                  </a:moveTo>
                  <a:cubicBezTo>
                    <a:pt x="148" y="0"/>
                    <a:pt x="0" y="224"/>
                    <a:pt x="155" y="379"/>
                  </a:cubicBezTo>
                  <a:cubicBezTo>
                    <a:pt x="375" y="562"/>
                    <a:pt x="647" y="666"/>
                    <a:pt x="929" y="666"/>
                  </a:cubicBezTo>
                  <a:cubicBezTo>
                    <a:pt x="942" y="666"/>
                    <a:pt x="954" y="666"/>
                    <a:pt x="966" y="665"/>
                  </a:cubicBezTo>
                  <a:cubicBezTo>
                    <a:pt x="979" y="666"/>
                    <a:pt x="991" y="666"/>
                    <a:pt x="1003" y="666"/>
                  </a:cubicBezTo>
                  <a:cubicBezTo>
                    <a:pt x="1286" y="666"/>
                    <a:pt x="1558" y="562"/>
                    <a:pt x="1777" y="379"/>
                  </a:cubicBezTo>
                  <a:cubicBezTo>
                    <a:pt x="1932" y="224"/>
                    <a:pt x="1784" y="0"/>
                    <a:pt x="1616" y="0"/>
                  </a:cubicBezTo>
                  <a:cubicBezTo>
                    <a:pt x="1568" y="0"/>
                    <a:pt x="1517" y="19"/>
                    <a:pt x="1472" y="64"/>
                  </a:cubicBezTo>
                  <a:cubicBezTo>
                    <a:pt x="1319" y="169"/>
                    <a:pt x="1143" y="222"/>
                    <a:pt x="966" y="222"/>
                  </a:cubicBezTo>
                  <a:cubicBezTo>
                    <a:pt x="790" y="222"/>
                    <a:pt x="613" y="169"/>
                    <a:pt x="461" y="64"/>
                  </a:cubicBezTo>
                  <a:cubicBezTo>
                    <a:pt x="416" y="19"/>
                    <a:pt x="365" y="0"/>
                    <a:pt x="316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" name="Google Shape;15317;p73">
              <a:extLst>
                <a:ext uri="{FF2B5EF4-FFF2-40B4-BE49-F238E27FC236}">
                  <a16:creationId xmlns:a16="http://schemas.microsoft.com/office/drawing/2014/main" id="{37A946FA-8D00-4A1E-83EF-63D909DBA4CC}"/>
                </a:ext>
              </a:extLst>
            </p:cNvPr>
            <p:cNvSpPr/>
            <p:nvPr/>
          </p:nvSpPr>
          <p:spPr>
            <a:xfrm>
              <a:off x="5901397" y="2545135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0"/>
                  </a:moveTo>
                  <a:cubicBezTo>
                    <a:pt x="111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51"/>
                    <a:pt x="220" y="651"/>
                  </a:cubicBezTo>
                  <a:cubicBezTo>
                    <a:pt x="335" y="651"/>
                    <a:pt x="440" y="556"/>
                    <a:pt x="440" y="441"/>
                  </a:cubicBezTo>
                  <a:lnTo>
                    <a:pt x="440" y="222"/>
                  </a:lnTo>
                  <a:cubicBezTo>
                    <a:pt x="440" y="74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" name="Google Shape;15318;p73">
              <a:extLst>
                <a:ext uri="{FF2B5EF4-FFF2-40B4-BE49-F238E27FC236}">
                  <a16:creationId xmlns:a16="http://schemas.microsoft.com/office/drawing/2014/main" id="{A536CFBB-7B9D-4F33-9D3B-45FE0AD11AF2}"/>
                </a:ext>
              </a:extLst>
            </p:cNvPr>
            <p:cNvSpPr/>
            <p:nvPr/>
          </p:nvSpPr>
          <p:spPr>
            <a:xfrm>
              <a:off x="5970106" y="2545135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0"/>
                  </a:moveTo>
                  <a:cubicBezTo>
                    <a:pt x="108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51"/>
                    <a:pt x="210" y="651"/>
                  </a:cubicBezTo>
                  <a:cubicBezTo>
                    <a:pt x="334" y="65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7" name="Google Shape;15319;p73">
              <a:extLst>
                <a:ext uri="{FF2B5EF4-FFF2-40B4-BE49-F238E27FC236}">
                  <a16:creationId xmlns:a16="http://schemas.microsoft.com/office/drawing/2014/main" id="{6A9B5046-FC9E-4405-A234-AD049B128FAD}"/>
                </a:ext>
              </a:extLst>
            </p:cNvPr>
            <p:cNvSpPr/>
            <p:nvPr/>
          </p:nvSpPr>
          <p:spPr>
            <a:xfrm>
              <a:off x="5893672" y="2527958"/>
              <a:ext cx="21000" cy="11495"/>
            </a:xfrm>
            <a:custGeom>
              <a:avLst/>
              <a:gdLst/>
              <a:ahLst/>
              <a:cxnLst/>
              <a:rect l="l" t="t" r="r" b="b"/>
              <a:pathLst>
                <a:path w="802" h="439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515" y="439"/>
                  </a:lnTo>
                  <a:cubicBezTo>
                    <a:pt x="802" y="439"/>
                    <a:pt x="802" y="0"/>
                    <a:pt x="51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8" name="Google Shape;15320;p73">
              <a:extLst>
                <a:ext uri="{FF2B5EF4-FFF2-40B4-BE49-F238E27FC236}">
                  <a16:creationId xmlns:a16="http://schemas.microsoft.com/office/drawing/2014/main" id="{E3ACBFB6-CCBD-4FDB-A7E1-FAD4F456EA91}"/>
                </a:ext>
              </a:extLst>
            </p:cNvPr>
            <p:cNvSpPr/>
            <p:nvPr/>
          </p:nvSpPr>
          <p:spPr>
            <a:xfrm>
              <a:off x="5968116" y="2527932"/>
              <a:ext cx="19246" cy="11521"/>
            </a:xfrm>
            <a:custGeom>
              <a:avLst/>
              <a:gdLst/>
              <a:ahLst/>
              <a:cxnLst/>
              <a:rect l="l" t="t" r="r" b="b"/>
              <a:pathLst>
                <a:path w="735" h="440" extrusionOk="0">
                  <a:moveTo>
                    <a:pt x="521" y="1"/>
                  </a:moveTo>
                  <a:cubicBezTo>
                    <a:pt x="516" y="1"/>
                    <a:pt x="511" y="1"/>
                    <a:pt x="506" y="1"/>
                  </a:cubicBezTo>
                  <a:lnTo>
                    <a:pt x="286" y="1"/>
                  </a:lnTo>
                  <a:cubicBezTo>
                    <a:pt x="0" y="1"/>
                    <a:pt x="0" y="440"/>
                    <a:pt x="286" y="440"/>
                  </a:cubicBezTo>
                  <a:lnTo>
                    <a:pt x="515" y="440"/>
                  </a:lnTo>
                  <a:cubicBezTo>
                    <a:pt x="639" y="440"/>
                    <a:pt x="735" y="335"/>
                    <a:pt x="735" y="211"/>
                  </a:cubicBezTo>
                  <a:cubicBezTo>
                    <a:pt x="735" y="101"/>
                    <a:pt x="638" y="1"/>
                    <a:pt x="52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9" name="Google Shape;15321;p73">
              <a:extLst>
                <a:ext uri="{FF2B5EF4-FFF2-40B4-BE49-F238E27FC236}">
                  <a16:creationId xmlns:a16="http://schemas.microsoft.com/office/drawing/2014/main" id="{70C9DE44-CB1A-44E7-A518-EC6C462E584F}"/>
                </a:ext>
              </a:extLst>
            </p:cNvPr>
            <p:cNvSpPr/>
            <p:nvPr/>
          </p:nvSpPr>
          <p:spPr>
            <a:xfrm>
              <a:off x="5875919" y="2425025"/>
              <a:ext cx="162661" cy="97199"/>
            </a:xfrm>
            <a:custGeom>
              <a:avLst/>
              <a:gdLst/>
              <a:ahLst/>
              <a:cxnLst/>
              <a:rect l="l" t="t" r="r" b="b"/>
              <a:pathLst>
                <a:path w="6212" h="3712" extrusionOk="0">
                  <a:moveTo>
                    <a:pt x="2500" y="1"/>
                  </a:moveTo>
                  <a:cubicBezTo>
                    <a:pt x="1575" y="1"/>
                    <a:pt x="688" y="344"/>
                    <a:pt x="1" y="964"/>
                  </a:cubicBezTo>
                  <a:cubicBezTo>
                    <a:pt x="1327" y="2701"/>
                    <a:pt x="3378" y="3712"/>
                    <a:pt x="5553" y="3712"/>
                  </a:cubicBezTo>
                  <a:cubicBezTo>
                    <a:pt x="5782" y="3712"/>
                    <a:pt x="6001" y="3702"/>
                    <a:pt x="6211" y="3683"/>
                  </a:cubicBezTo>
                  <a:cubicBezTo>
                    <a:pt x="6192" y="1642"/>
                    <a:pt x="4542" y="1"/>
                    <a:pt x="2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" name="Google Shape;15322;p73">
              <a:extLst>
                <a:ext uri="{FF2B5EF4-FFF2-40B4-BE49-F238E27FC236}">
                  <a16:creationId xmlns:a16="http://schemas.microsoft.com/office/drawing/2014/main" id="{2B8228CC-B98B-4C0E-AF5E-F353F328E9CF}"/>
                </a:ext>
              </a:extLst>
            </p:cNvPr>
            <p:cNvSpPr/>
            <p:nvPr/>
          </p:nvSpPr>
          <p:spPr>
            <a:xfrm>
              <a:off x="5843947" y="2694809"/>
              <a:ext cx="194869" cy="50485"/>
            </a:xfrm>
            <a:custGeom>
              <a:avLst/>
              <a:gdLst/>
              <a:ahLst/>
              <a:cxnLst/>
              <a:rect l="l" t="t" r="r" b="b"/>
              <a:pathLst>
                <a:path w="7442" h="1928" extrusionOk="0">
                  <a:moveTo>
                    <a:pt x="440" y="1"/>
                  </a:moveTo>
                  <a:lnTo>
                    <a:pt x="1" y="163"/>
                  </a:lnTo>
                  <a:cubicBezTo>
                    <a:pt x="907" y="1279"/>
                    <a:pt x="2281" y="1928"/>
                    <a:pt x="3721" y="1928"/>
                  </a:cubicBezTo>
                  <a:cubicBezTo>
                    <a:pt x="5162" y="1928"/>
                    <a:pt x="6536" y="1279"/>
                    <a:pt x="7442" y="163"/>
                  </a:cubicBezTo>
                  <a:lnTo>
                    <a:pt x="7003" y="1"/>
                  </a:lnTo>
                  <a:cubicBezTo>
                    <a:pt x="6135" y="993"/>
                    <a:pt x="4928" y="1489"/>
                    <a:pt x="3721" y="1489"/>
                  </a:cubicBezTo>
                  <a:cubicBezTo>
                    <a:pt x="2515" y="1489"/>
                    <a:pt x="1308" y="993"/>
                    <a:pt x="44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1" name="Google Shape;15323;p73">
              <a:extLst>
                <a:ext uri="{FF2B5EF4-FFF2-40B4-BE49-F238E27FC236}">
                  <a16:creationId xmlns:a16="http://schemas.microsoft.com/office/drawing/2014/main" id="{457E7381-45C5-4FE7-A6D1-C66F31C8A695}"/>
                </a:ext>
              </a:extLst>
            </p:cNvPr>
            <p:cNvSpPr/>
            <p:nvPr/>
          </p:nvSpPr>
          <p:spPr>
            <a:xfrm>
              <a:off x="5809723" y="2688577"/>
              <a:ext cx="85965" cy="85442"/>
            </a:xfrm>
            <a:custGeom>
              <a:avLst/>
              <a:gdLst/>
              <a:ahLst/>
              <a:cxnLst/>
              <a:rect l="l" t="t" r="r" b="b"/>
              <a:pathLst>
                <a:path w="3283" h="3263" extrusionOk="0">
                  <a:moveTo>
                    <a:pt x="2424" y="0"/>
                  </a:moveTo>
                  <a:lnTo>
                    <a:pt x="878" y="544"/>
                  </a:lnTo>
                  <a:cubicBezTo>
                    <a:pt x="354" y="735"/>
                    <a:pt x="1" y="1231"/>
                    <a:pt x="1" y="1784"/>
                  </a:cubicBezTo>
                  <a:lnTo>
                    <a:pt x="1" y="2605"/>
                  </a:lnTo>
                  <a:cubicBezTo>
                    <a:pt x="1" y="2967"/>
                    <a:pt x="297" y="3263"/>
                    <a:pt x="659" y="3263"/>
                  </a:cubicBezTo>
                  <a:lnTo>
                    <a:pt x="3283" y="3263"/>
                  </a:lnTo>
                  <a:lnTo>
                    <a:pt x="3283" y="1126"/>
                  </a:lnTo>
                  <a:cubicBezTo>
                    <a:pt x="3283" y="954"/>
                    <a:pt x="3216" y="783"/>
                    <a:pt x="3092" y="668"/>
                  </a:cubicBezTo>
                  <a:lnTo>
                    <a:pt x="2424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" name="Google Shape;15324;p73">
              <a:extLst>
                <a:ext uri="{FF2B5EF4-FFF2-40B4-BE49-F238E27FC236}">
                  <a16:creationId xmlns:a16="http://schemas.microsoft.com/office/drawing/2014/main" id="{96A31A34-A877-4FF5-9F17-013FD9A94345}"/>
                </a:ext>
              </a:extLst>
            </p:cNvPr>
            <p:cNvSpPr/>
            <p:nvPr/>
          </p:nvSpPr>
          <p:spPr>
            <a:xfrm>
              <a:off x="5987100" y="2688577"/>
              <a:ext cx="85939" cy="85442"/>
            </a:xfrm>
            <a:custGeom>
              <a:avLst/>
              <a:gdLst/>
              <a:ahLst/>
              <a:cxnLst/>
              <a:rect l="l" t="t" r="r" b="b"/>
              <a:pathLst>
                <a:path w="3282" h="3263" extrusionOk="0">
                  <a:moveTo>
                    <a:pt x="859" y="0"/>
                  </a:moveTo>
                  <a:lnTo>
                    <a:pt x="191" y="668"/>
                  </a:lnTo>
                  <a:cubicBezTo>
                    <a:pt x="76" y="783"/>
                    <a:pt x="0" y="954"/>
                    <a:pt x="0" y="1126"/>
                  </a:cubicBezTo>
                  <a:lnTo>
                    <a:pt x="0" y="3263"/>
                  </a:lnTo>
                  <a:lnTo>
                    <a:pt x="2624" y="3263"/>
                  </a:lnTo>
                  <a:cubicBezTo>
                    <a:pt x="2986" y="3263"/>
                    <a:pt x="3282" y="2967"/>
                    <a:pt x="3282" y="2605"/>
                  </a:cubicBezTo>
                  <a:lnTo>
                    <a:pt x="3282" y="1784"/>
                  </a:lnTo>
                  <a:cubicBezTo>
                    <a:pt x="3282" y="1231"/>
                    <a:pt x="2929" y="735"/>
                    <a:pt x="2404" y="544"/>
                  </a:cubicBezTo>
                  <a:lnTo>
                    <a:pt x="85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33" name="Google Shape;3167;p57">
            <a:extLst>
              <a:ext uri="{FF2B5EF4-FFF2-40B4-BE49-F238E27FC236}">
                <a16:creationId xmlns:a16="http://schemas.microsoft.com/office/drawing/2014/main" id="{7181EF64-1531-497C-8FCA-C389547B4B39}"/>
              </a:ext>
            </a:extLst>
          </p:cNvPr>
          <p:cNvSpPr txBox="1">
            <a:spLocks/>
          </p:cNvSpPr>
          <p:nvPr/>
        </p:nvSpPr>
        <p:spPr>
          <a:xfrm>
            <a:off x="615443" y="132158"/>
            <a:ext cx="7704000" cy="46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Based Trading Introduction</a:t>
            </a:r>
          </a:p>
        </p:txBody>
      </p:sp>
      <p:grpSp>
        <p:nvGrpSpPr>
          <p:cNvPr id="134" name="Google Shape;3138;p57">
            <a:extLst>
              <a:ext uri="{FF2B5EF4-FFF2-40B4-BE49-F238E27FC236}">
                <a16:creationId xmlns:a16="http://schemas.microsoft.com/office/drawing/2014/main" id="{90102E0C-C22E-44C5-B246-A06CB685F816}"/>
              </a:ext>
            </a:extLst>
          </p:cNvPr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135" name="Google Shape;3139;p57">
              <a:extLst>
                <a:ext uri="{FF2B5EF4-FFF2-40B4-BE49-F238E27FC236}">
                  <a16:creationId xmlns:a16="http://schemas.microsoft.com/office/drawing/2014/main" id="{FD1019B5-EF56-469B-8602-6D814342558F}"/>
                </a:ext>
              </a:extLst>
            </p:cNvPr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3140;p57">
              <a:extLst>
                <a:ext uri="{FF2B5EF4-FFF2-40B4-BE49-F238E27FC236}">
                  <a16:creationId xmlns:a16="http://schemas.microsoft.com/office/drawing/2014/main" id="{60B497E1-D669-43C7-AB64-114826F853E0}"/>
                </a:ext>
              </a:extLst>
            </p:cNvPr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FF5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3141;p57">
              <a:extLst>
                <a:ext uri="{FF2B5EF4-FFF2-40B4-BE49-F238E27FC236}">
                  <a16:creationId xmlns:a16="http://schemas.microsoft.com/office/drawing/2014/main" id="{65032A76-CA85-4CD3-9E6F-3AE3DD50A666}"/>
                </a:ext>
              </a:extLst>
            </p:cNvPr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3142;p57">
              <a:extLst>
                <a:ext uri="{FF2B5EF4-FFF2-40B4-BE49-F238E27FC236}">
                  <a16:creationId xmlns:a16="http://schemas.microsoft.com/office/drawing/2014/main" id="{8C2B61D8-098B-4EDB-B76B-B7445AFEA127}"/>
                </a:ext>
              </a:extLst>
            </p:cNvPr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3143;p57">
              <a:extLst>
                <a:ext uri="{FF2B5EF4-FFF2-40B4-BE49-F238E27FC236}">
                  <a16:creationId xmlns:a16="http://schemas.microsoft.com/office/drawing/2014/main" id="{685228E4-EE77-401B-BCA0-327163CB55E7}"/>
                </a:ext>
              </a:extLst>
            </p:cNvPr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3144;p57">
              <a:extLst>
                <a:ext uri="{FF2B5EF4-FFF2-40B4-BE49-F238E27FC236}">
                  <a16:creationId xmlns:a16="http://schemas.microsoft.com/office/drawing/2014/main" id="{97841F5F-447F-49A4-B8F0-0ED9E5F717DB}"/>
                </a:ext>
              </a:extLst>
            </p:cNvPr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3145;p57">
              <a:extLst>
                <a:ext uri="{FF2B5EF4-FFF2-40B4-BE49-F238E27FC236}">
                  <a16:creationId xmlns:a16="http://schemas.microsoft.com/office/drawing/2014/main" id="{A15B257D-6CD4-4F88-868E-4CDAB235D95B}"/>
                </a:ext>
              </a:extLst>
            </p:cNvPr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3146;p57">
              <a:extLst>
                <a:ext uri="{FF2B5EF4-FFF2-40B4-BE49-F238E27FC236}">
                  <a16:creationId xmlns:a16="http://schemas.microsoft.com/office/drawing/2014/main" id="{AC5B359C-86DD-450A-AEC4-39C3D89E5DF5}"/>
                </a:ext>
              </a:extLst>
            </p:cNvPr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3147;p57">
              <a:extLst>
                <a:ext uri="{FF2B5EF4-FFF2-40B4-BE49-F238E27FC236}">
                  <a16:creationId xmlns:a16="http://schemas.microsoft.com/office/drawing/2014/main" id="{4AFCF299-D86C-4181-B8F3-94B3241C2CDC}"/>
                </a:ext>
              </a:extLst>
            </p:cNvPr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3148;p57">
              <a:extLst>
                <a:ext uri="{FF2B5EF4-FFF2-40B4-BE49-F238E27FC236}">
                  <a16:creationId xmlns:a16="http://schemas.microsoft.com/office/drawing/2014/main" id="{F727776A-D171-491A-92C3-101EA8C47434}"/>
                </a:ext>
              </a:extLst>
            </p:cNvPr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3149;p57">
              <a:extLst>
                <a:ext uri="{FF2B5EF4-FFF2-40B4-BE49-F238E27FC236}">
                  <a16:creationId xmlns:a16="http://schemas.microsoft.com/office/drawing/2014/main" id="{182FC1DB-6921-4E80-BA1A-3801B543D4D1}"/>
                </a:ext>
              </a:extLst>
            </p:cNvPr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3150;p57">
              <a:extLst>
                <a:ext uri="{FF2B5EF4-FFF2-40B4-BE49-F238E27FC236}">
                  <a16:creationId xmlns:a16="http://schemas.microsoft.com/office/drawing/2014/main" id="{5C854302-0117-4164-8E69-E926D9FE4FB7}"/>
                </a:ext>
              </a:extLst>
            </p:cNvPr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3151;p57">
              <a:extLst>
                <a:ext uri="{FF2B5EF4-FFF2-40B4-BE49-F238E27FC236}">
                  <a16:creationId xmlns:a16="http://schemas.microsoft.com/office/drawing/2014/main" id="{778C8FC7-8DDD-42E0-8A91-9C3D9028DAE9}"/>
                </a:ext>
              </a:extLst>
            </p:cNvPr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3152;p57">
              <a:extLst>
                <a:ext uri="{FF2B5EF4-FFF2-40B4-BE49-F238E27FC236}">
                  <a16:creationId xmlns:a16="http://schemas.microsoft.com/office/drawing/2014/main" id="{5575E4B8-31D3-496D-80CA-F04B6A07E40F}"/>
                </a:ext>
              </a:extLst>
            </p:cNvPr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3153;p57">
              <a:extLst>
                <a:ext uri="{FF2B5EF4-FFF2-40B4-BE49-F238E27FC236}">
                  <a16:creationId xmlns:a16="http://schemas.microsoft.com/office/drawing/2014/main" id="{743B4A3B-D628-420F-933E-AB7638160FA0}"/>
                </a:ext>
              </a:extLst>
            </p:cNvPr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3154;p57">
              <a:extLst>
                <a:ext uri="{FF2B5EF4-FFF2-40B4-BE49-F238E27FC236}">
                  <a16:creationId xmlns:a16="http://schemas.microsoft.com/office/drawing/2014/main" id="{EDBC66F1-C0F3-499A-90F4-C8E81233F532}"/>
                </a:ext>
              </a:extLst>
            </p:cNvPr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3155;p57">
              <a:extLst>
                <a:ext uri="{FF2B5EF4-FFF2-40B4-BE49-F238E27FC236}">
                  <a16:creationId xmlns:a16="http://schemas.microsoft.com/office/drawing/2014/main" id="{747B156E-A320-40CE-AC48-C98151051231}"/>
                </a:ext>
              </a:extLst>
            </p:cNvPr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3156;p57">
              <a:extLst>
                <a:ext uri="{FF2B5EF4-FFF2-40B4-BE49-F238E27FC236}">
                  <a16:creationId xmlns:a16="http://schemas.microsoft.com/office/drawing/2014/main" id="{CFA1019A-4B50-46AA-98D9-69073FE96DD1}"/>
                </a:ext>
              </a:extLst>
            </p:cNvPr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3157;p57">
              <a:extLst>
                <a:ext uri="{FF2B5EF4-FFF2-40B4-BE49-F238E27FC236}">
                  <a16:creationId xmlns:a16="http://schemas.microsoft.com/office/drawing/2014/main" id="{0DF2C10E-D40B-43CE-9AF5-73FEA260E4A1}"/>
                </a:ext>
              </a:extLst>
            </p:cNvPr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FF5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3158;p57">
              <a:extLst>
                <a:ext uri="{FF2B5EF4-FFF2-40B4-BE49-F238E27FC236}">
                  <a16:creationId xmlns:a16="http://schemas.microsoft.com/office/drawing/2014/main" id="{26028673-0AF6-44BB-83C8-ADD01E0F438D}"/>
                </a:ext>
              </a:extLst>
            </p:cNvPr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3159;p57">
              <a:extLst>
                <a:ext uri="{FF2B5EF4-FFF2-40B4-BE49-F238E27FC236}">
                  <a16:creationId xmlns:a16="http://schemas.microsoft.com/office/drawing/2014/main" id="{066E561D-B533-490D-A471-2A9C593CB323}"/>
                </a:ext>
              </a:extLst>
            </p:cNvPr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3160;p57">
              <a:extLst>
                <a:ext uri="{FF2B5EF4-FFF2-40B4-BE49-F238E27FC236}">
                  <a16:creationId xmlns:a16="http://schemas.microsoft.com/office/drawing/2014/main" id="{344434DA-2723-40D7-8118-047C286BF377}"/>
                </a:ext>
              </a:extLst>
            </p:cNvPr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3161;p57">
              <a:extLst>
                <a:ext uri="{FF2B5EF4-FFF2-40B4-BE49-F238E27FC236}">
                  <a16:creationId xmlns:a16="http://schemas.microsoft.com/office/drawing/2014/main" id="{CB572DDF-852A-40AE-9D9B-714F5D7B586E}"/>
                </a:ext>
              </a:extLst>
            </p:cNvPr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FF5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Google Shape;3162;p57">
              <a:extLst>
                <a:ext uri="{FF2B5EF4-FFF2-40B4-BE49-F238E27FC236}">
                  <a16:creationId xmlns:a16="http://schemas.microsoft.com/office/drawing/2014/main" id="{5652EF2A-CEF9-47BD-B8E5-BF21F165666C}"/>
                </a:ext>
              </a:extLst>
            </p:cNvPr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Google Shape;3163;p57">
              <a:extLst>
                <a:ext uri="{FF2B5EF4-FFF2-40B4-BE49-F238E27FC236}">
                  <a16:creationId xmlns:a16="http://schemas.microsoft.com/office/drawing/2014/main" id="{67EFC8A9-60A7-4177-86C8-64D24F7F0E32}"/>
                </a:ext>
              </a:extLst>
            </p:cNvPr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Google Shape;3164;p57">
              <a:extLst>
                <a:ext uri="{FF2B5EF4-FFF2-40B4-BE49-F238E27FC236}">
                  <a16:creationId xmlns:a16="http://schemas.microsoft.com/office/drawing/2014/main" id="{BE6641C7-5BAB-47E0-9DEE-2C7A6964B4EC}"/>
                </a:ext>
              </a:extLst>
            </p:cNvPr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Google Shape;3165;p57">
              <a:extLst>
                <a:ext uri="{FF2B5EF4-FFF2-40B4-BE49-F238E27FC236}">
                  <a16:creationId xmlns:a16="http://schemas.microsoft.com/office/drawing/2014/main" id="{FDF561E1-0BEC-46DB-A395-D10BD1F657D3}"/>
                </a:ext>
              </a:extLst>
            </p:cNvPr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3166;p57">
              <a:extLst>
                <a:ext uri="{FF2B5EF4-FFF2-40B4-BE49-F238E27FC236}">
                  <a16:creationId xmlns:a16="http://schemas.microsoft.com/office/drawing/2014/main" id="{248A46ED-E22C-4F1A-880B-410188512733}"/>
                </a:ext>
              </a:extLst>
            </p:cNvPr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94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8F9A45F-02AB-4972-8E2B-1CCDE083E528}"/>
              </a:ext>
            </a:extLst>
          </p:cNvPr>
          <p:cNvSpPr txBox="1">
            <a:spLocks/>
          </p:cNvSpPr>
          <p:nvPr/>
        </p:nvSpPr>
        <p:spPr>
          <a:xfrm>
            <a:off x="1606609" y="1446963"/>
            <a:ext cx="6857660" cy="86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00700"/>
              </a:buClr>
              <a:buSzPts val="5200"/>
              <a:buFont typeface="Lilita One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Settlement Reports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B9E77-DE46-4168-A329-623DAB06905C}"/>
              </a:ext>
            </a:extLst>
          </p:cNvPr>
          <p:cNvSpPr/>
          <p:nvPr/>
        </p:nvSpPr>
        <p:spPr>
          <a:xfrm>
            <a:off x="2674967" y="2315197"/>
            <a:ext cx="41665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Miscellaneous Fees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Quarter-To-Date Accruals Summary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Weekly Shrink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 Week Shrink Trend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Scan Pay Reconciliation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Quarterly Scan Adjustment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05579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2;p55">
            <a:extLst>
              <a:ext uri="{FF2B5EF4-FFF2-40B4-BE49-F238E27FC236}">
                <a16:creationId xmlns:a16="http://schemas.microsoft.com/office/drawing/2014/main" id="{1373C1D3-B892-4785-A9AD-4D5261E92832}"/>
              </a:ext>
            </a:extLst>
          </p:cNvPr>
          <p:cNvSpPr txBox="1">
            <a:spLocks/>
          </p:cNvSpPr>
          <p:nvPr/>
        </p:nvSpPr>
        <p:spPr>
          <a:xfrm flipH="1">
            <a:off x="333341" y="140976"/>
            <a:ext cx="8673094" cy="49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lita One"/>
              <a:buNone/>
              <a:defRPr sz="1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Settlement Statement</a:t>
            </a:r>
          </a:p>
        </p:txBody>
      </p:sp>
      <p:sp>
        <p:nvSpPr>
          <p:cNvPr id="4" name="Google Shape;1603;p55">
            <a:extLst>
              <a:ext uri="{FF2B5EF4-FFF2-40B4-BE49-F238E27FC236}">
                <a16:creationId xmlns:a16="http://schemas.microsoft.com/office/drawing/2014/main" id="{3A12525A-48F5-478C-B8B6-A193E656DFDE}"/>
              </a:ext>
            </a:extLst>
          </p:cNvPr>
          <p:cNvSpPr txBox="1">
            <a:spLocks/>
          </p:cNvSpPr>
          <p:nvPr/>
        </p:nvSpPr>
        <p:spPr>
          <a:xfrm>
            <a:off x="33922" y="631179"/>
            <a:ext cx="2377419" cy="229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IBP Settlement sends a weekly settlement statement report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Statements can be: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Received via email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Printed out from the Handheld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Viewed OnDemand (For sales managers)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4EA58-CF00-4C2F-8AB7-9C69B4E3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6" y="1166122"/>
            <a:ext cx="1353967" cy="2558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112574-8E58-45F0-9016-F37E6DBE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8" y="1166122"/>
            <a:ext cx="1353967" cy="2558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254D7C-18AB-4123-A1E1-C40963908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31" y="631179"/>
            <a:ext cx="2935528" cy="3720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D747C0-7A4E-4A40-A88A-E9404B4C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355" y="3060524"/>
            <a:ext cx="2070962" cy="154005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620623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7F4BEA3-4DD0-44D2-859C-41325F959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699"/>
          <a:stretch/>
        </p:blipFill>
        <p:spPr>
          <a:xfrm>
            <a:off x="1428629" y="976298"/>
            <a:ext cx="6637406" cy="10484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99A74B-11A3-43BA-BFC0-7094D93C8EF0}"/>
              </a:ext>
            </a:extLst>
          </p:cNvPr>
          <p:cNvSpPr txBox="1">
            <a:spLocks/>
          </p:cNvSpPr>
          <p:nvPr/>
        </p:nvSpPr>
        <p:spPr>
          <a:xfrm flipH="1">
            <a:off x="389318" y="140625"/>
            <a:ext cx="8230063" cy="52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lita One"/>
              <a:buNone/>
              <a:defRPr sz="1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ilita One"/>
              <a:buNone/>
              <a:defRPr sz="28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lita One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sym typeface="Lilita One"/>
              </a:rPr>
              <a:t>Reading your Settlement Statement</a:t>
            </a:r>
          </a:p>
        </p:txBody>
      </p:sp>
      <p:sp>
        <p:nvSpPr>
          <p:cNvPr id="10" name="Google Shape;358;p35">
            <a:extLst>
              <a:ext uri="{FF2B5EF4-FFF2-40B4-BE49-F238E27FC236}">
                <a16:creationId xmlns:a16="http://schemas.microsoft.com/office/drawing/2014/main" id="{B57C9FC0-120B-4DC4-9C05-3840FAC38228}"/>
              </a:ext>
            </a:extLst>
          </p:cNvPr>
          <p:cNvSpPr txBox="1">
            <a:spLocks/>
          </p:cNvSpPr>
          <p:nvPr/>
        </p:nvSpPr>
        <p:spPr>
          <a:xfrm>
            <a:off x="334255" y="2024743"/>
            <a:ext cx="8404795" cy="2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11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Josefin Sans"/>
              <a:buNone/>
              <a:defRPr sz="9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Every break page will have the district number for the route’s location followed by the Settlement Account Number and the business name or last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Week Ending Date is always displayed in the top middle of the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Every settlement statement is sent on Tuesday or Wednesday after the week ending date, and it covers Sunday to Saturday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sym typeface="Josefin Sans"/>
              </a:rPr>
              <a:t>The Settlement Statement can be a very large document most Settlement Statements are between 25 to 50 pages, sometimes even longer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SzPts val="900"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The Settlement Statement is a document that consists of multiple reports grouped together.  Every report will start with SMRPXXX to show when a new report is showing.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sym typeface="Josefi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F70E-1915-462B-A6B3-6CD47DF5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61" y="280767"/>
            <a:ext cx="591363" cy="74377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981B8EA-1D74-4592-A07A-72EFA7F24A5B}"/>
              </a:ext>
            </a:extLst>
          </p:cNvPr>
          <p:cNvSpPr/>
          <p:nvPr/>
        </p:nvSpPr>
        <p:spPr>
          <a:xfrm>
            <a:off x="1394653" y="1187183"/>
            <a:ext cx="2658537" cy="4397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A0C0-35FC-4C11-B163-2D3E5D777BF9}"/>
              </a:ext>
            </a:extLst>
          </p:cNvPr>
          <p:cNvSpPr/>
          <p:nvPr/>
        </p:nvSpPr>
        <p:spPr>
          <a:xfrm>
            <a:off x="3833044" y="1021083"/>
            <a:ext cx="2367972" cy="3005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ADFA34-755F-41A3-89C1-30CF75810957}"/>
              </a:ext>
            </a:extLst>
          </p:cNvPr>
          <p:cNvSpPr/>
          <p:nvPr/>
        </p:nvSpPr>
        <p:spPr>
          <a:xfrm>
            <a:off x="2393584" y="1683153"/>
            <a:ext cx="891340" cy="3083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30057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2"/>
  <p:tag name="VCT-BODYINDENTATION" val="0;21.37504;35.87496;45.25;60.25;82.87504;97.92001;114.48;"/>
  <p:tag name="VCT-BULLETVISIBILITY" val="G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3"/>
</p:tagLst>
</file>

<file path=ppt/theme/theme1.xml><?xml version="1.0" encoding="utf-8"?>
<a:theme xmlns:a="http://schemas.openxmlformats.org/drawingml/2006/main" name="Bimbo Letter">
  <a:themeElements>
    <a:clrScheme name="Bimbo Lett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mbo Letter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rgbClr val="2F5597"/>
        </a:solidFill>
        <a:ln w="19050"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rIns="4572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imbo Letter" id="{DBFABBB0-DD94-4BAC-B226-A1FD8EB79397}" vid="{4B002D9D-5D68-4F3F-94D0-868852CFD93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68694AF628E443BE98EF72AB776B91" ma:contentTypeVersion="5" ma:contentTypeDescription="Crear nuevo documento." ma:contentTypeScope="" ma:versionID="2a6c1b8bec29921435de4f2866bf15c8">
  <xsd:schema xmlns:xsd="http://www.w3.org/2001/XMLSchema" xmlns:xs="http://www.w3.org/2001/XMLSchema" xmlns:p="http://schemas.microsoft.com/office/2006/metadata/properties" xmlns:ns2="f75d5544-2076-423b-b41f-2feb5730a766" xmlns:ns3="d34dc602-c22d-47ed-a231-6072e17c18ea" targetNamespace="http://schemas.microsoft.com/office/2006/metadata/properties" ma:root="true" ma:fieldsID="66704cd1ccc36e2eae7861807c0ac965" ns2:_="" ns3:_="">
    <xsd:import namespace="f75d5544-2076-423b-b41f-2feb5730a766"/>
    <xsd:import namespace="d34dc602-c22d-47ed-a231-6072e17c1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d5544-2076-423b-b41f-2feb5730a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dc602-c22d-47ed-a231-6072e17c1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4dc602-c22d-47ed-a231-6072e17c18ea">
      <UserInfo>
        <DisplayName>Integrantes de la Frontline Engagement Team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494FB19-FDA9-4E01-A2F8-DFFC34CB39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EE7C6-BD60-47C4-9606-C536E9ED2F58}"/>
</file>

<file path=customXml/itemProps3.xml><?xml version="1.0" encoding="utf-8"?>
<ds:datastoreItem xmlns:ds="http://schemas.openxmlformats.org/officeDocument/2006/customXml" ds:itemID="{CFDA2B78-A476-48FF-B7C4-06B7A40C12C4}">
  <ds:schemaRefs>
    <ds:schemaRef ds:uri="http://schemas.openxmlformats.org/package/2006/metadata/core-properties"/>
    <ds:schemaRef ds:uri="http://purl.org/dc/terms/"/>
    <ds:schemaRef ds:uri="d34dc602-c22d-47ed-a231-6072e17c18ea"/>
    <ds:schemaRef ds:uri="http://purl.org/dc/elements/1.1/"/>
    <ds:schemaRef ds:uri="http://purl.org/dc/dcmitype/"/>
    <ds:schemaRef ds:uri="http://schemas.microsoft.com/office/2006/documentManagement/types"/>
    <ds:schemaRef ds:uri="9b9a1e2f-ac89-4920-9511-e572e1d7c9cf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917</Words>
  <Application>Microsoft Office PowerPoint</Application>
  <PresentationFormat>On-screen Show (16:9)</PresentationFormat>
  <Paragraphs>155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Josefin Sans</vt:lpstr>
      <vt:lpstr>Lilita One</vt:lpstr>
      <vt:lpstr>Marlett</vt:lpstr>
      <vt:lpstr>Nunito Sans Black</vt:lpstr>
      <vt:lpstr>Roboto Light</vt:lpstr>
      <vt:lpstr>Roboto Slab Regular</vt:lpstr>
      <vt:lpstr>Verdana</vt:lpstr>
      <vt:lpstr>Bimbo Letter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Distributors Partners</vt:lpstr>
      <vt:lpstr>PowerPoint Presentation</vt:lpstr>
      <vt:lpstr>PowerPoint Presentation</vt:lpstr>
      <vt:lpstr>PowerPoint Presentation</vt:lpstr>
      <vt:lpstr>Personal Information</vt:lpstr>
      <vt:lpstr>POD – Proof of Delivery</vt:lpstr>
      <vt:lpstr> (E) Miscellaneous Fees</vt:lpstr>
      <vt:lpstr>(F) Payments Received </vt:lpstr>
      <vt:lpstr>Quarter-To-Date Financial Adjustment Accruals Summary </vt:lpstr>
      <vt:lpstr>Statement Comments</vt:lpstr>
      <vt:lpstr>Daily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Julian Diaz</dc:creator>
  <cp:lastModifiedBy>JoAnna Hudgins</cp:lastModifiedBy>
  <cp:revision>43</cp:revision>
  <dcterms:modified xsi:type="dcterms:W3CDTF">2021-10-07T14:59:11Z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12f818-7d26-4eab-9c63-bdc5e02b0fb1_Enabled">
    <vt:lpwstr>true</vt:lpwstr>
  </property>
  <property fmtid="{D5CDD505-2E9C-101B-9397-08002B2CF9AE}" pid="3" name="MSIP_Label_5b12f818-7d26-4eab-9c63-bdc5e02b0fb1_SetDate">
    <vt:lpwstr>2021-09-23T15:56:36Z</vt:lpwstr>
  </property>
  <property fmtid="{D5CDD505-2E9C-101B-9397-08002B2CF9AE}" pid="4" name="MSIP_Label_5b12f818-7d26-4eab-9c63-bdc5e02b0fb1_Method">
    <vt:lpwstr>Standard</vt:lpwstr>
  </property>
  <property fmtid="{D5CDD505-2E9C-101B-9397-08002B2CF9AE}" pid="5" name="MSIP_Label_5b12f818-7d26-4eab-9c63-bdc5e02b0fb1_Name">
    <vt:lpwstr>5b12f818-7d26-4eab-9c63-bdc5e02b0fb1</vt:lpwstr>
  </property>
  <property fmtid="{D5CDD505-2E9C-101B-9397-08002B2CF9AE}" pid="6" name="MSIP_Label_5b12f818-7d26-4eab-9c63-bdc5e02b0fb1_SiteId">
    <vt:lpwstr>973ba820-4a58-4246-84bf-170e50b3152a</vt:lpwstr>
  </property>
  <property fmtid="{D5CDD505-2E9C-101B-9397-08002B2CF9AE}" pid="7" name="MSIP_Label_5b12f818-7d26-4eab-9c63-bdc5e02b0fb1_ActionId">
    <vt:lpwstr>c1f8534d-e1e2-4d63-aebf-d6c911f8bc51</vt:lpwstr>
  </property>
  <property fmtid="{D5CDD505-2E9C-101B-9397-08002B2CF9AE}" pid="8" name="MSIP_Label_5b12f818-7d26-4eab-9c63-bdc5e02b0fb1_ContentBits">
    <vt:lpwstr>0</vt:lpwstr>
  </property>
  <property fmtid="{D5CDD505-2E9C-101B-9397-08002B2CF9AE}" pid="9" name="ContentTypeId">
    <vt:lpwstr>0x0101002C68694AF628E443BE98EF72AB776B91</vt:lpwstr>
  </property>
</Properties>
</file>