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70" r:id="rId15"/>
    <p:sldId id="269" r:id="rId16"/>
    <p:sldId id="274" r:id="rId17"/>
    <p:sldId id="271" r:id="rId18"/>
    <p:sldId id="272" r:id="rId19"/>
    <p:sldId id="273"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79510" autoAdjust="0"/>
  </p:normalViewPr>
  <p:slideViewPr>
    <p:cSldViewPr snapToGrid="0">
      <p:cViewPr varScale="1">
        <p:scale>
          <a:sx n="66" d="100"/>
          <a:sy n="66" d="100"/>
        </p:scale>
        <p:origin x="1190"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0C0D3-9A2E-4951-A4A9-421EFEC22E1C}"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F6388-C244-4578-9CBB-23AA19B32D2C}" type="slidenum">
              <a:rPr lang="en-US" smtClean="0"/>
              <a:t>‹#›</a:t>
            </a:fld>
            <a:endParaRPr lang="en-US"/>
          </a:p>
        </p:txBody>
      </p:sp>
    </p:spTree>
    <p:extLst>
      <p:ext uri="{BB962C8B-B14F-4D97-AF65-F5344CB8AC3E}">
        <p14:creationId xmlns:p14="http://schemas.microsoft.com/office/powerpoint/2010/main" val="90019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Overwatch is a product that needs to continually evolve to keep players happy. The game changes through new content in the form of heroes or maps and changes to balance due to new heroes or bug fixes.</a:t>
            </a:r>
          </a:p>
          <a:p>
            <a:pPr marL="0" indent="0">
              <a:buNone/>
            </a:pPr>
            <a:r>
              <a:rPr lang="en-US" dirty="0"/>
              <a:t>The community reacts in various ways, such as being negative in game or not playing. Both of these led to a financial loss and more importantly a loss of trust in our players. We need to constantly monitor and address what players are saying in public forums to stymie these issues, however there is a high volume of comments.</a:t>
            </a:r>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2</a:t>
            </a:fld>
            <a:endParaRPr lang="en-US"/>
          </a:p>
        </p:txBody>
      </p:sp>
    </p:spTree>
    <p:extLst>
      <p:ext uri="{BB962C8B-B14F-4D97-AF65-F5344CB8AC3E}">
        <p14:creationId xmlns:p14="http://schemas.microsoft.com/office/powerpoint/2010/main" val="291524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for reddit and they look rather similar to the Overwatch forums. This similarity may be due to users visiting both sites. Additionally it implies that there is a consensus in sentiment which may be helpful in addressing the concerns of the community. </a:t>
            </a:r>
          </a:p>
        </p:txBody>
      </p:sp>
      <p:sp>
        <p:nvSpPr>
          <p:cNvPr id="4" name="Slide Number Placeholder 3"/>
          <p:cNvSpPr>
            <a:spLocks noGrp="1"/>
          </p:cNvSpPr>
          <p:nvPr>
            <p:ph type="sldNum" sz="quarter" idx="10"/>
          </p:nvPr>
        </p:nvSpPr>
        <p:spPr/>
        <p:txBody>
          <a:bodyPr/>
          <a:lstStyle/>
          <a:p>
            <a:fld id="{CCBF6388-C244-4578-9CBB-23AA19B32D2C}" type="slidenum">
              <a:rPr lang="en-US" smtClean="0"/>
              <a:t>11</a:t>
            </a:fld>
            <a:endParaRPr lang="en-US"/>
          </a:p>
        </p:txBody>
      </p:sp>
    </p:spTree>
    <p:extLst>
      <p:ext uri="{BB962C8B-B14F-4D97-AF65-F5344CB8AC3E}">
        <p14:creationId xmlns:p14="http://schemas.microsoft.com/office/powerpoint/2010/main" val="814735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sentiment on a 10 point scale, we see the results again are similar. It may be a bit more clear here in that nearly half the sentiment is negative.</a:t>
            </a:r>
          </a:p>
        </p:txBody>
      </p:sp>
      <p:sp>
        <p:nvSpPr>
          <p:cNvPr id="4" name="Slide Number Placeholder 3"/>
          <p:cNvSpPr>
            <a:spLocks noGrp="1"/>
          </p:cNvSpPr>
          <p:nvPr>
            <p:ph type="sldNum" sz="quarter" idx="10"/>
          </p:nvPr>
        </p:nvSpPr>
        <p:spPr/>
        <p:txBody>
          <a:bodyPr/>
          <a:lstStyle/>
          <a:p>
            <a:fld id="{CCBF6388-C244-4578-9CBB-23AA19B32D2C}" type="slidenum">
              <a:rPr lang="en-US" smtClean="0"/>
              <a:t>12</a:t>
            </a:fld>
            <a:endParaRPr lang="en-US"/>
          </a:p>
        </p:txBody>
      </p:sp>
    </p:spTree>
    <p:extLst>
      <p:ext uri="{BB962C8B-B14F-4D97-AF65-F5344CB8AC3E}">
        <p14:creationId xmlns:p14="http://schemas.microsoft.com/office/powerpoint/2010/main" val="2189478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sentiment data, we can begin to model an algorithm that will automatically detect negative sentiment. This is an example of the classification and regression trees method. The computer will model some of the words seen in a negative sentence. Depending on which words exist in the sentence, it will evaluate to TRUE (negative) or FALSE (positive). Going left at a decision point means that the word exists, and going right means it does not exist.</a:t>
            </a:r>
          </a:p>
        </p:txBody>
      </p:sp>
      <p:sp>
        <p:nvSpPr>
          <p:cNvPr id="4" name="Slide Number Placeholder 3"/>
          <p:cNvSpPr>
            <a:spLocks noGrp="1"/>
          </p:cNvSpPr>
          <p:nvPr>
            <p:ph type="sldNum" sz="quarter" idx="10"/>
          </p:nvPr>
        </p:nvSpPr>
        <p:spPr/>
        <p:txBody>
          <a:bodyPr/>
          <a:lstStyle/>
          <a:p>
            <a:fld id="{CCBF6388-C244-4578-9CBB-23AA19B32D2C}" type="slidenum">
              <a:rPr lang="en-US" smtClean="0"/>
              <a:t>13</a:t>
            </a:fld>
            <a:endParaRPr lang="en-US"/>
          </a:p>
        </p:txBody>
      </p:sp>
    </p:spTree>
    <p:extLst>
      <p:ext uri="{BB962C8B-B14F-4D97-AF65-F5344CB8AC3E}">
        <p14:creationId xmlns:p14="http://schemas.microsoft.com/office/powerpoint/2010/main" val="163563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model with a higher accuracy. It may be difficult to see the actual words, but the idea is that these models can be complex in determining negativity. </a:t>
            </a:r>
          </a:p>
        </p:txBody>
      </p:sp>
      <p:sp>
        <p:nvSpPr>
          <p:cNvPr id="4" name="Slide Number Placeholder 3"/>
          <p:cNvSpPr>
            <a:spLocks noGrp="1"/>
          </p:cNvSpPr>
          <p:nvPr>
            <p:ph type="sldNum" sz="quarter" idx="10"/>
          </p:nvPr>
        </p:nvSpPr>
        <p:spPr/>
        <p:txBody>
          <a:bodyPr/>
          <a:lstStyle/>
          <a:p>
            <a:fld id="{CCBF6388-C244-4578-9CBB-23AA19B32D2C}" type="slidenum">
              <a:rPr lang="en-US" smtClean="0"/>
              <a:t>14</a:t>
            </a:fld>
            <a:endParaRPr lang="en-US"/>
          </a:p>
        </p:txBody>
      </p:sp>
    </p:spTree>
    <p:extLst>
      <p:ext uri="{BB962C8B-B14F-4D97-AF65-F5344CB8AC3E}">
        <p14:creationId xmlns:p14="http://schemas.microsoft.com/office/powerpoint/2010/main" val="258220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for the best model developed using this method. In this table, we see how the model fared with data it has never seen. This model can predict with about 83% accuracy negative sentiment. </a:t>
            </a:r>
          </a:p>
        </p:txBody>
      </p:sp>
      <p:sp>
        <p:nvSpPr>
          <p:cNvPr id="4" name="Slide Number Placeholder 3"/>
          <p:cNvSpPr>
            <a:spLocks noGrp="1"/>
          </p:cNvSpPr>
          <p:nvPr>
            <p:ph type="sldNum" sz="quarter" idx="10"/>
          </p:nvPr>
        </p:nvSpPr>
        <p:spPr/>
        <p:txBody>
          <a:bodyPr/>
          <a:lstStyle/>
          <a:p>
            <a:fld id="{CCBF6388-C244-4578-9CBB-23AA19B32D2C}" type="slidenum">
              <a:rPr lang="en-US" smtClean="0"/>
              <a:t>15</a:t>
            </a:fld>
            <a:endParaRPr lang="en-US"/>
          </a:p>
        </p:txBody>
      </p:sp>
    </p:spTree>
    <p:extLst>
      <p:ext uri="{BB962C8B-B14F-4D97-AF65-F5344CB8AC3E}">
        <p14:creationId xmlns:p14="http://schemas.microsoft.com/office/powerpoint/2010/main" val="1878689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16</a:t>
            </a:fld>
            <a:endParaRPr lang="en-US"/>
          </a:p>
        </p:txBody>
      </p:sp>
    </p:spTree>
    <p:extLst>
      <p:ext uri="{BB962C8B-B14F-4D97-AF65-F5344CB8AC3E}">
        <p14:creationId xmlns:p14="http://schemas.microsoft.com/office/powerpoint/2010/main" val="366216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We need an efficient way to quickly get an understanding of the community’s sentiment and to remain as objective as possible. </a:t>
            </a:r>
          </a:p>
          <a:p>
            <a:pPr marL="0" indent="0">
              <a:buNone/>
            </a:pPr>
            <a:r>
              <a:rPr lang="en-US" dirty="0"/>
              <a:t>Additionally we need to be able to address the rising number of customer service reports regarding toxic language in a more efficient manner.</a:t>
            </a:r>
          </a:p>
          <a:p>
            <a:pPr marL="0" indent="0">
              <a:buNone/>
            </a:pPr>
            <a:r>
              <a:rPr lang="en-US" dirty="0"/>
              <a:t>We can address these problems through analyzing comments made on social media and creating a prototype algorithm to detect negative sentiment using the comments scrapped from social media. </a:t>
            </a:r>
          </a:p>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3</a:t>
            </a:fld>
            <a:endParaRPr lang="en-US"/>
          </a:p>
        </p:txBody>
      </p:sp>
    </p:spTree>
    <p:extLst>
      <p:ext uri="{BB962C8B-B14F-4D97-AF65-F5344CB8AC3E}">
        <p14:creationId xmlns:p14="http://schemas.microsoft.com/office/powerpoint/2010/main" val="3266437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dirty="0"/>
              <a:t>Collect text comments from Twitter, Reddit, and the Official Overwatch Forums.</a:t>
            </a:r>
          </a:p>
          <a:p>
            <a:pPr marL="514350" indent="-514350">
              <a:buFont typeface="+mj-lt"/>
              <a:buAutoNum type="arabicPeriod"/>
            </a:pPr>
            <a:r>
              <a:rPr lang="en-US" dirty="0"/>
              <a:t>Run a sentiment analyzer against comments.</a:t>
            </a:r>
          </a:p>
          <a:p>
            <a:pPr marL="514350" indent="-514350">
              <a:buFont typeface="+mj-lt"/>
              <a:buAutoNum type="arabicPeriod"/>
            </a:pPr>
            <a:r>
              <a:rPr lang="en-US" dirty="0"/>
              <a:t>Explore the results of the sentiment analysis to gain high level overview of the community’s feeling of Overwatch.</a:t>
            </a:r>
          </a:p>
          <a:p>
            <a:pPr marL="514350" indent="-514350">
              <a:buFont typeface="+mj-lt"/>
              <a:buAutoNum type="arabicPeriod"/>
            </a:pPr>
            <a:r>
              <a:rPr lang="en-US" dirty="0"/>
              <a:t>Use the sentiment data to create an algorithm that will predict whether text will be positive or negative in nature.</a:t>
            </a:r>
          </a:p>
          <a:p>
            <a:pPr marL="514350" indent="-514350">
              <a:buFont typeface="+mj-lt"/>
              <a:buAutoNum type="arabicPeriod"/>
            </a:pPr>
            <a:r>
              <a:rPr lang="en-US" dirty="0"/>
              <a:t>Provide algorithm and suggested next steps.</a:t>
            </a:r>
          </a:p>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4</a:t>
            </a:fld>
            <a:endParaRPr lang="en-US"/>
          </a:p>
        </p:txBody>
      </p:sp>
    </p:spTree>
    <p:extLst>
      <p:ext uri="{BB962C8B-B14F-4D97-AF65-F5344CB8AC3E}">
        <p14:creationId xmlns:p14="http://schemas.microsoft.com/office/powerpoint/2010/main" val="315825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was scrapped from the /r/Overwatch subreddit and the Overwatch Forums General board using custom scripts written in R.</a:t>
            </a:r>
          </a:p>
          <a:p>
            <a:r>
              <a:rPr lang="en-US" dirty="0"/>
              <a:t>Twitter data was scrapped using the </a:t>
            </a:r>
            <a:r>
              <a:rPr lang="en-US" dirty="0" err="1"/>
              <a:t>TwitteR</a:t>
            </a:r>
            <a:r>
              <a:rPr lang="en-US" dirty="0"/>
              <a:t> library. </a:t>
            </a:r>
          </a:p>
          <a:p>
            <a:r>
              <a:rPr lang="en-US" dirty="0"/>
              <a:t>Text data was cleaned in preparation of sentiment analysis.</a:t>
            </a:r>
          </a:p>
          <a:p>
            <a:r>
              <a:rPr lang="en-US" dirty="0"/>
              <a:t>All data was gathered on December 22, 2017 and may contain data from a few days before this date.</a:t>
            </a:r>
          </a:p>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5</a:t>
            </a:fld>
            <a:endParaRPr lang="en-US"/>
          </a:p>
        </p:txBody>
      </p:sp>
    </p:spTree>
    <p:extLst>
      <p:ext uri="{BB962C8B-B14F-4D97-AF65-F5344CB8AC3E}">
        <p14:creationId xmlns:p14="http://schemas.microsoft.com/office/powerpoint/2010/main" val="33948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examples of sentences found on reddit or the Overwatch forums. </a:t>
            </a:r>
          </a:p>
        </p:txBody>
      </p:sp>
      <p:sp>
        <p:nvSpPr>
          <p:cNvPr id="4" name="Slide Number Placeholder 3"/>
          <p:cNvSpPr>
            <a:spLocks noGrp="1"/>
          </p:cNvSpPr>
          <p:nvPr>
            <p:ph type="sldNum" sz="quarter" idx="10"/>
          </p:nvPr>
        </p:nvSpPr>
        <p:spPr/>
        <p:txBody>
          <a:bodyPr/>
          <a:lstStyle/>
          <a:p>
            <a:fld id="{CCBF6388-C244-4578-9CBB-23AA19B32D2C}" type="slidenum">
              <a:rPr lang="en-US" smtClean="0"/>
              <a:t>6</a:t>
            </a:fld>
            <a:endParaRPr lang="en-US"/>
          </a:p>
        </p:txBody>
      </p:sp>
    </p:spTree>
    <p:extLst>
      <p:ext uri="{BB962C8B-B14F-4D97-AF65-F5344CB8AC3E}">
        <p14:creationId xmlns:p14="http://schemas.microsoft.com/office/powerpoint/2010/main" val="135595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sentiment analysis script will drop any irrelevant words, or stop words, and score the words that exist in the lexicon. </a:t>
            </a:r>
          </a:p>
        </p:txBody>
      </p:sp>
      <p:sp>
        <p:nvSpPr>
          <p:cNvPr id="4" name="Slide Number Placeholder 3"/>
          <p:cNvSpPr>
            <a:spLocks noGrp="1"/>
          </p:cNvSpPr>
          <p:nvPr>
            <p:ph type="sldNum" sz="quarter" idx="10"/>
          </p:nvPr>
        </p:nvSpPr>
        <p:spPr/>
        <p:txBody>
          <a:bodyPr/>
          <a:lstStyle/>
          <a:p>
            <a:fld id="{CCBF6388-C244-4578-9CBB-23AA19B32D2C}" type="slidenum">
              <a:rPr lang="en-US" smtClean="0"/>
              <a:t>7</a:t>
            </a:fld>
            <a:endParaRPr lang="en-US"/>
          </a:p>
        </p:txBody>
      </p:sp>
    </p:spTree>
    <p:extLst>
      <p:ext uri="{BB962C8B-B14F-4D97-AF65-F5344CB8AC3E}">
        <p14:creationId xmlns:p14="http://schemas.microsoft.com/office/powerpoint/2010/main" val="44724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 cloud for the Overwatch Forums shows that the community is talking about </a:t>
            </a:r>
            <a:r>
              <a:rPr lang="en-US" dirty="0" err="1"/>
              <a:t>genji</a:t>
            </a:r>
            <a:r>
              <a:rPr lang="en-US" dirty="0"/>
              <a:t>, </a:t>
            </a:r>
            <a:r>
              <a:rPr lang="en-US" dirty="0" err="1"/>
              <a:t>moira</a:t>
            </a:r>
            <a:r>
              <a:rPr lang="en-US" dirty="0"/>
              <a:t>, hero, support. Posted may imply that further refinement of the cleaning script is required. </a:t>
            </a:r>
          </a:p>
          <a:p>
            <a:endParaRPr lang="en-US" dirty="0"/>
          </a:p>
          <a:p>
            <a:r>
              <a:rPr lang="en-US" dirty="0"/>
              <a:t>The word cloud for Reddit shows </a:t>
            </a:r>
            <a:r>
              <a:rPr lang="en-US" dirty="0" err="1"/>
              <a:t>doomfist</a:t>
            </a:r>
            <a:r>
              <a:rPr lang="en-US" dirty="0"/>
              <a:t>, team, 500, playing, </a:t>
            </a:r>
            <a:r>
              <a:rPr lang="en-US" dirty="0" err="1"/>
              <a:t>moira</a:t>
            </a:r>
            <a:r>
              <a:rPr lang="en-US" dirty="0"/>
              <a:t>, and damage among some other hero names. </a:t>
            </a:r>
          </a:p>
          <a:p>
            <a:endParaRPr lang="en-US" dirty="0"/>
          </a:p>
          <a:p>
            <a:r>
              <a:rPr lang="en-US" dirty="0"/>
              <a:t>The word cloud for Twitter shows t.co which may be part of a URL. Overwatch and several terms related to streaming such as ps4share, stream, watch, </a:t>
            </a:r>
            <a:r>
              <a:rPr lang="en-US" dirty="0" err="1"/>
              <a:t>sponsed</a:t>
            </a:r>
            <a:r>
              <a:rPr lang="en-US" dirty="0"/>
              <a:t>, time, and twitch.</a:t>
            </a:r>
          </a:p>
          <a:p>
            <a:endParaRPr lang="en-US" dirty="0"/>
          </a:p>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8</a:t>
            </a:fld>
            <a:endParaRPr lang="en-US"/>
          </a:p>
        </p:txBody>
      </p:sp>
    </p:spTree>
    <p:extLst>
      <p:ext uri="{BB962C8B-B14F-4D97-AF65-F5344CB8AC3E}">
        <p14:creationId xmlns:p14="http://schemas.microsoft.com/office/powerpoint/2010/main" val="420686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twitter seems to have data regarding streaming and links this dataset was removed from further analysis. The word clouds we are left with seem to have data we are interested in which means we are on the right track. Not all heroes were mentioned in these word clouds and further research into what is being discussed about these heroes may yield interesting results. From here, we can run sentiment analysis and we may be able to draw conclusions based on the results.</a:t>
            </a:r>
          </a:p>
        </p:txBody>
      </p:sp>
      <p:sp>
        <p:nvSpPr>
          <p:cNvPr id="4" name="Slide Number Placeholder 3"/>
          <p:cNvSpPr>
            <a:spLocks noGrp="1"/>
          </p:cNvSpPr>
          <p:nvPr>
            <p:ph type="sldNum" sz="quarter" idx="10"/>
          </p:nvPr>
        </p:nvSpPr>
        <p:spPr/>
        <p:txBody>
          <a:bodyPr/>
          <a:lstStyle/>
          <a:p>
            <a:fld id="{CCBF6388-C244-4578-9CBB-23AA19B32D2C}" type="slidenum">
              <a:rPr lang="en-US" smtClean="0"/>
              <a:t>9</a:t>
            </a:fld>
            <a:endParaRPr lang="en-US"/>
          </a:p>
        </p:txBody>
      </p:sp>
    </p:spTree>
    <p:extLst>
      <p:ext uri="{BB962C8B-B14F-4D97-AF65-F5344CB8AC3E}">
        <p14:creationId xmlns:p14="http://schemas.microsoft.com/office/powerpoint/2010/main" val="3950135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analyze the breakdown of 10 emotions for the Overwatch forums. We can see there is a great deal of positive sentiment, however there is a great deal of negative sentiment. If we group the good and bad sentiments together, we can see that the community is nearly split on sentiment; almost half is communicating negative sentiment and the bigger half is communicating positive sentiment.</a:t>
            </a:r>
          </a:p>
        </p:txBody>
      </p:sp>
      <p:sp>
        <p:nvSpPr>
          <p:cNvPr id="4" name="Slide Number Placeholder 3"/>
          <p:cNvSpPr>
            <a:spLocks noGrp="1"/>
          </p:cNvSpPr>
          <p:nvPr>
            <p:ph type="sldNum" sz="quarter" idx="10"/>
          </p:nvPr>
        </p:nvSpPr>
        <p:spPr/>
        <p:txBody>
          <a:bodyPr/>
          <a:lstStyle/>
          <a:p>
            <a:fld id="{CCBF6388-C244-4578-9CBB-23AA19B32D2C}" type="slidenum">
              <a:rPr lang="en-US" smtClean="0"/>
              <a:t>10</a:t>
            </a:fld>
            <a:endParaRPr lang="en-US"/>
          </a:p>
        </p:txBody>
      </p:sp>
    </p:spTree>
    <p:extLst>
      <p:ext uri="{BB962C8B-B14F-4D97-AF65-F5344CB8AC3E}">
        <p14:creationId xmlns:p14="http://schemas.microsoft.com/office/powerpoint/2010/main" val="22169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D799-3F0D-4901-871F-95531F1E4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281965-9889-4F76-8F2B-FCC0DE8A1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62E5BD-E224-47CA-BD26-BDEB716DF57C}"/>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5" name="Footer Placeholder 4">
            <a:extLst>
              <a:ext uri="{FF2B5EF4-FFF2-40B4-BE49-F238E27FC236}">
                <a16:creationId xmlns:a16="http://schemas.microsoft.com/office/drawing/2014/main" id="{24BD16DB-36EE-4036-BE44-2082D4CB46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AF2B6D-C0DB-4BC7-AC7F-C09EA1309DEB}"/>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296592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27FD-0E0A-47DE-9131-94671D9B66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2A252-FD0F-470B-8A59-C8764B5D55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55A1B-A198-4BC4-9508-9E3A5E950E1B}"/>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5" name="Footer Placeholder 4">
            <a:extLst>
              <a:ext uri="{FF2B5EF4-FFF2-40B4-BE49-F238E27FC236}">
                <a16:creationId xmlns:a16="http://schemas.microsoft.com/office/drawing/2014/main" id="{0BD0423D-AA75-46D7-AB04-B0B3E5B521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94B4F7-6B0B-4621-8E86-C8F47BEA389C}"/>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42171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3BABF-31D5-45BC-9376-B0F5CB21FC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1F2B4-7638-41C7-990E-320AAAB4AF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74085-3561-4FFA-8AD6-E7F465C646C5}"/>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5" name="Footer Placeholder 4">
            <a:extLst>
              <a:ext uri="{FF2B5EF4-FFF2-40B4-BE49-F238E27FC236}">
                <a16:creationId xmlns:a16="http://schemas.microsoft.com/office/drawing/2014/main" id="{0A4647F9-E0D8-41DA-8D88-722BEB0AB6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50EBDD-AA14-4F31-BD6E-DA8F84C5A47E}"/>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395355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3F0F-18D4-45C8-B919-B20552E7EC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EC037-B43C-4E45-959B-C371F06FF2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64B5B-2BF8-4BEF-A305-3EC4B1845BCB}"/>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5" name="Footer Placeholder 4">
            <a:extLst>
              <a:ext uri="{FF2B5EF4-FFF2-40B4-BE49-F238E27FC236}">
                <a16:creationId xmlns:a16="http://schemas.microsoft.com/office/drawing/2014/main" id="{0077F265-510B-4A05-B850-BE2FCE7598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F2B47B-DBD5-49F7-915F-DC4280A09A9F}"/>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275763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0894-5374-4445-AB21-E22D261A1D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66ADA6-07DB-4917-8653-AF3E1974C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547220-F629-4FA9-9608-ECCA229D5BC4}"/>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5" name="Footer Placeholder 4">
            <a:extLst>
              <a:ext uri="{FF2B5EF4-FFF2-40B4-BE49-F238E27FC236}">
                <a16:creationId xmlns:a16="http://schemas.microsoft.com/office/drawing/2014/main" id="{B7B56BA2-74B4-4631-8B3D-8FF8EA094B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021144-2AFD-464F-ACD1-2BDD7E9A57FC}"/>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256736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7885-AB58-44FF-B853-72654E309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C84BE-6308-4939-8941-1ADA1CDB3D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8AD4A9-324C-472D-9204-F179F56CFD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61DBA8-9E67-49B4-8F06-BDA64117AF34}"/>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6" name="Footer Placeholder 5">
            <a:extLst>
              <a:ext uri="{FF2B5EF4-FFF2-40B4-BE49-F238E27FC236}">
                <a16:creationId xmlns:a16="http://schemas.microsoft.com/office/drawing/2014/main" id="{5AB7C90C-8553-427B-8D54-792B503E59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CC56325-147A-4177-A07B-801E987ED0D2}"/>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86347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10A0-83EC-4E16-B4F3-F8647D499A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841142-4159-4C5D-9345-1BF16A2E5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1FEA4A-1D1F-4DDA-9DDF-4B47DC2BD1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86E1DA-2634-4BA5-BC82-7308E8AEA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EC9A8C-ACD5-4169-9D4A-57DEB800B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C930C1-E84E-4DF6-9710-5E321CC7553E}"/>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8" name="Footer Placeholder 7">
            <a:extLst>
              <a:ext uri="{FF2B5EF4-FFF2-40B4-BE49-F238E27FC236}">
                <a16:creationId xmlns:a16="http://schemas.microsoft.com/office/drawing/2014/main" id="{F9B68DEF-BB9E-4BBA-866E-EEB36C29ADC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22B2379-54FA-4FC6-9278-AE6E4DC9FC94}"/>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419228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6672-C9B8-40DF-81BA-E002B802BD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1C471-3CA3-4F88-AD83-75304FC7E900}"/>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4" name="Footer Placeholder 3">
            <a:extLst>
              <a:ext uri="{FF2B5EF4-FFF2-40B4-BE49-F238E27FC236}">
                <a16:creationId xmlns:a16="http://schemas.microsoft.com/office/drawing/2014/main" id="{B649CD30-5BC0-4C66-8D47-FC5A36F2AF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6C72705-88A4-41ED-B9CF-E5C16E6751CD}"/>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353097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6733CE-9F4E-4C77-8FAF-E115CD4A02BC}"/>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3" name="Footer Placeholder 2">
            <a:extLst>
              <a:ext uri="{FF2B5EF4-FFF2-40B4-BE49-F238E27FC236}">
                <a16:creationId xmlns:a16="http://schemas.microsoft.com/office/drawing/2014/main" id="{D43FB520-1CF0-4D9D-A5BA-C8009AF6077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9ABBCB-9681-4BBD-8DE2-13456DA94C3F}"/>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170966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5950-7233-48F8-8725-9C17AB453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BC52BB-B0E7-4064-904D-0C79CBFE9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9D0D48-E68B-40FE-A0CE-F10C22D22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15AAD-94FB-4165-A732-9CAD9A83554F}"/>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6" name="Footer Placeholder 5">
            <a:extLst>
              <a:ext uri="{FF2B5EF4-FFF2-40B4-BE49-F238E27FC236}">
                <a16:creationId xmlns:a16="http://schemas.microsoft.com/office/drawing/2014/main" id="{9B2CF08A-95C8-4EEF-BCE7-9BDCC87E0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D457FC-D73A-46B8-9EF6-9DB459542263}"/>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428834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187F-BBBB-4A63-B713-16E5BFD58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6FD6A-D951-4103-9E06-F771A9A24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5BBC1F6-122F-41B5-9BAB-5DF9D52E1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C45309-3F57-452E-B074-74EC0D850E56}"/>
              </a:ext>
            </a:extLst>
          </p:cNvPr>
          <p:cNvSpPr>
            <a:spLocks noGrp="1"/>
          </p:cNvSpPr>
          <p:nvPr>
            <p:ph type="dt" sz="half" idx="10"/>
          </p:nvPr>
        </p:nvSpPr>
        <p:spPr/>
        <p:txBody>
          <a:bodyPr/>
          <a:lstStyle/>
          <a:p>
            <a:fld id="{68846EBE-D543-482F-8CBA-92C496FC604D}" type="datetimeFigureOut">
              <a:rPr lang="en-US" smtClean="0"/>
              <a:t>1/21/2018</a:t>
            </a:fld>
            <a:endParaRPr lang="en-US" dirty="0"/>
          </a:p>
        </p:txBody>
      </p:sp>
      <p:sp>
        <p:nvSpPr>
          <p:cNvPr id="6" name="Footer Placeholder 5">
            <a:extLst>
              <a:ext uri="{FF2B5EF4-FFF2-40B4-BE49-F238E27FC236}">
                <a16:creationId xmlns:a16="http://schemas.microsoft.com/office/drawing/2014/main" id="{02D49D01-0FB8-455C-AA6D-02291CE2C9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F6527C-07B4-4CE2-BD4F-E7805218B668}"/>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194992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DADA4C3-44D2-403E-B404-A360D2D979E3}"/>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21678" t="7134" r="13097" b="4813"/>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F193E32E-9190-464C-B964-51F6AD0852BE}"/>
              </a:ext>
            </a:extLst>
          </p:cNvPr>
          <p:cNvSpPr>
            <a:spLocks noGrp="1"/>
          </p:cNvSpPr>
          <p:nvPr>
            <p:ph type="title"/>
          </p:nvPr>
        </p:nvSpPr>
        <p:spPr>
          <a:xfrm>
            <a:off x="838200" y="365125"/>
            <a:ext cx="10515600" cy="1325563"/>
          </a:xfrm>
          <a:prstGeom prst="rect">
            <a:avLst/>
          </a:prstGeom>
          <a:solidFill>
            <a:schemeClr val="bg2">
              <a:alpha val="54000"/>
            </a:schemeClr>
          </a:solid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E702891-A45E-41FD-A52F-A0DC2C69BD54}"/>
              </a:ext>
            </a:extLst>
          </p:cNvPr>
          <p:cNvSpPr>
            <a:spLocks noGrp="1"/>
          </p:cNvSpPr>
          <p:nvPr>
            <p:ph type="body" idx="1"/>
          </p:nvPr>
        </p:nvSpPr>
        <p:spPr>
          <a:xfrm>
            <a:off x="838200" y="1825625"/>
            <a:ext cx="10515600" cy="4351338"/>
          </a:xfrm>
          <a:prstGeom prst="rect">
            <a:avLst/>
          </a:prstGeom>
          <a:solidFill>
            <a:schemeClr val="bg2">
              <a:alpha val="54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03324DA-0A6E-4780-9BDD-95B69B870B5F}"/>
              </a:ext>
            </a:extLst>
          </p:cNvPr>
          <p:cNvSpPr>
            <a:spLocks noGrp="1"/>
          </p:cNvSpPr>
          <p:nvPr>
            <p:ph type="dt" sz="half" idx="2"/>
          </p:nvPr>
        </p:nvSpPr>
        <p:spPr>
          <a:xfrm>
            <a:off x="838200" y="6356350"/>
            <a:ext cx="2743200" cy="365125"/>
          </a:xfrm>
          <a:prstGeom prst="rect">
            <a:avLst/>
          </a:prstGeom>
          <a:solidFill>
            <a:schemeClr val="bg1">
              <a:alpha val="54000"/>
            </a:schemeClr>
          </a:solidFill>
        </p:spPr>
        <p:txBody>
          <a:bodyPr vert="horz" lIns="91440" tIns="45720" rIns="91440" bIns="45720" rtlCol="0" anchor="ctr"/>
          <a:lstStyle>
            <a:lvl1pPr algn="l">
              <a:defRPr sz="1200">
                <a:solidFill>
                  <a:schemeClr val="tx1">
                    <a:tint val="75000"/>
                  </a:schemeClr>
                </a:solidFill>
              </a:defRPr>
            </a:lvl1pPr>
          </a:lstStyle>
          <a:p>
            <a:fld id="{68846EBE-D543-482F-8CBA-92C496FC604D}" type="datetimeFigureOut">
              <a:rPr lang="en-US" smtClean="0"/>
              <a:t>1/21/2018</a:t>
            </a:fld>
            <a:endParaRPr lang="en-US" dirty="0"/>
          </a:p>
        </p:txBody>
      </p:sp>
      <p:sp>
        <p:nvSpPr>
          <p:cNvPr id="5" name="Footer Placeholder 4">
            <a:extLst>
              <a:ext uri="{FF2B5EF4-FFF2-40B4-BE49-F238E27FC236}">
                <a16:creationId xmlns:a16="http://schemas.microsoft.com/office/drawing/2014/main" id="{CE0DC3FD-5566-4BFB-A711-71CF9E8736A1}"/>
              </a:ext>
            </a:extLst>
          </p:cNvPr>
          <p:cNvSpPr>
            <a:spLocks noGrp="1"/>
          </p:cNvSpPr>
          <p:nvPr>
            <p:ph type="ftr" sz="quarter" idx="3"/>
          </p:nvPr>
        </p:nvSpPr>
        <p:spPr>
          <a:xfrm>
            <a:off x="4038600" y="6356350"/>
            <a:ext cx="4114800" cy="365125"/>
          </a:xfrm>
          <a:prstGeom prst="rect">
            <a:avLst/>
          </a:prstGeom>
          <a:solidFill>
            <a:schemeClr val="bg1">
              <a:alpha val="54000"/>
            </a:schemeClr>
          </a:soli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ACED71-1DAC-4260-BFC3-962C92B372F3}"/>
              </a:ext>
            </a:extLst>
          </p:cNvPr>
          <p:cNvSpPr>
            <a:spLocks noGrp="1"/>
          </p:cNvSpPr>
          <p:nvPr>
            <p:ph type="sldNum" sz="quarter" idx="4"/>
          </p:nvPr>
        </p:nvSpPr>
        <p:spPr>
          <a:xfrm>
            <a:off x="8610600" y="6356350"/>
            <a:ext cx="2743200" cy="365125"/>
          </a:xfrm>
          <a:prstGeom prst="rect">
            <a:avLst/>
          </a:prstGeom>
          <a:solidFill>
            <a:schemeClr val="bg1">
              <a:alpha val="54000"/>
            </a:schemeClr>
          </a:solidFill>
        </p:spPr>
        <p:txBody>
          <a:bodyPr vert="horz" lIns="91440" tIns="45720" rIns="91440" bIns="45720" rtlCol="0" anchor="ctr"/>
          <a:lstStyle>
            <a:lvl1pPr algn="r">
              <a:defRPr sz="1200">
                <a:solidFill>
                  <a:schemeClr val="tx1">
                    <a:tint val="75000"/>
                  </a:schemeClr>
                </a:solidFill>
              </a:defRPr>
            </a:lvl1pPr>
          </a:lstStyle>
          <a:p>
            <a:fld id="{2C5A2481-571B-4F68-81CF-7FFAC21ED0C4}" type="slidenum">
              <a:rPr lang="en-US" smtClean="0"/>
              <a:t>‹#›</a:t>
            </a:fld>
            <a:endParaRPr lang="en-US" dirty="0"/>
          </a:p>
        </p:txBody>
      </p:sp>
    </p:spTree>
    <p:extLst>
      <p:ext uri="{BB962C8B-B14F-4D97-AF65-F5344CB8AC3E}">
        <p14:creationId xmlns:p14="http://schemas.microsoft.com/office/powerpoint/2010/main" val="353629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E16B-89E8-484F-A6B2-8223255A4418}"/>
              </a:ext>
            </a:extLst>
          </p:cNvPr>
          <p:cNvSpPr>
            <a:spLocks noGrp="1"/>
          </p:cNvSpPr>
          <p:nvPr>
            <p:ph type="ctrTitle"/>
          </p:nvPr>
        </p:nvSpPr>
        <p:spPr/>
        <p:txBody>
          <a:bodyPr/>
          <a:lstStyle/>
          <a:p>
            <a:r>
              <a:rPr lang="en-US" dirty="0"/>
              <a:t>Overwatch Sentiment</a:t>
            </a:r>
          </a:p>
        </p:txBody>
      </p:sp>
      <p:sp>
        <p:nvSpPr>
          <p:cNvPr id="3" name="Subtitle 2">
            <a:extLst>
              <a:ext uri="{FF2B5EF4-FFF2-40B4-BE49-F238E27FC236}">
                <a16:creationId xmlns:a16="http://schemas.microsoft.com/office/drawing/2014/main" id="{F5AB2F0D-4FBE-4122-A451-F67708E514A0}"/>
              </a:ext>
            </a:extLst>
          </p:cNvPr>
          <p:cNvSpPr>
            <a:spLocks noGrp="1"/>
          </p:cNvSpPr>
          <p:nvPr>
            <p:ph type="subTitle" idx="1"/>
          </p:nvPr>
        </p:nvSpPr>
        <p:spPr/>
        <p:txBody>
          <a:bodyPr/>
          <a:lstStyle/>
          <a:p>
            <a:r>
              <a:rPr lang="en-US" dirty="0"/>
              <a:t>Sine Gov</a:t>
            </a:r>
          </a:p>
          <a:p>
            <a:r>
              <a:rPr lang="en-US" dirty="0"/>
              <a:t>Springboard Capstone</a:t>
            </a:r>
          </a:p>
          <a:p>
            <a:r>
              <a:rPr lang="en-US" dirty="0"/>
              <a:t>1/19/2018</a:t>
            </a:r>
          </a:p>
        </p:txBody>
      </p:sp>
    </p:spTree>
    <p:extLst>
      <p:ext uri="{BB962C8B-B14F-4D97-AF65-F5344CB8AC3E}">
        <p14:creationId xmlns:p14="http://schemas.microsoft.com/office/powerpoint/2010/main" val="305004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87D1-DFFC-4A92-A50B-0884FE709D7F}"/>
              </a:ext>
            </a:extLst>
          </p:cNvPr>
          <p:cNvSpPr>
            <a:spLocks noGrp="1"/>
          </p:cNvSpPr>
          <p:nvPr>
            <p:ph type="title"/>
          </p:nvPr>
        </p:nvSpPr>
        <p:spPr/>
        <p:txBody>
          <a:bodyPr/>
          <a:lstStyle/>
          <a:p>
            <a:r>
              <a:rPr lang="en-US" dirty="0"/>
              <a:t>Sentiment </a:t>
            </a:r>
          </a:p>
        </p:txBody>
      </p:sp>
      <p:sp>
        <p:nvSpPr>
          <p:cNvPr id="3" name="Content Placeholder 2">
            <a:extLst>
              <a:ext uri="{FF2B5EF4-FFF2-40B4-BE49-F238E27FC236}">
                <a16:creationId xmlns:a16="http://schemas.microsoft.com/office/drawing/2014/main" id="{FDF52736-00F9-4C56-8901-DA8E363BA49E}"/>
              </a:ext>
            </a:extLst>
          </p:cNvPr>
          <p:cNvSpPr>
            <a:spLocks noGrp="1"/>
          </p:cNvSpPr>
          <p:nvPr>
            <p:ph idx="1"/>
          </p:nvPr>
        </p:nvSpPr>
        <p:spPr/>
        <p:txBody>
          <a:bodyPr/>
          <a:lstStyle/>
          <a:p>
            <a:pPr marL="0" indent="0">
              <a:buNone/>
            </a:pPr>
            <a:r>
              <a:rPr lang="en-US" dirty="0"/>
              <a:t>   </a:t>
            </a:r>
          </a:p>
        </p:txBody>
      </p:sp>
      <p:pic>
        <p:nvPicPr>
          <p:cNvPr id="4" name="Picture 3">
            <a:extLst>
              <a:ext uri="{FF2B5EF4-FFF2-40B4-BE49-F238E27FC236}">
                <a16:creationId xmlns:a16="http://schemas.microsoft.com/office/drawing/2014/main" id="{072A47BB-4F9B-47FE-84B0-1E3F95C84CF0}"/>
              </a:ext>
            </a:extLst>
          </p:cNvPr>
          <p:cNvPicPr>
            <a:picLocks noChangeAspect="1"/>
          </p:cNvPicPr>
          <p:nvPr/>
        </p:nvPicPr>
        <p:blipFill rotWithShape="1">
          <a:blip r:embed="rId3">
            <a:clrChange>
              <a:clrFrom>
                <a:srgbClr val="FFFFFF"/>
              </a:clrFrom>
              <a:clrTo>
                <a:srgbClr val="FFFFFF">
                  <a:alpha val="0"/>
                </a:srgbClr>
              </a:clrTo>
            </a:clrChange>
          </a:blip>
          <a:srcRect r="2782"/>
          <a:stretch/>
        </p:blipFill>
        <p:spPr>
          <a:xfrm>
            <a:off x="6548886" y="1997176"/>
            <a:ext cx="2799908" cy="3935820"/>
          </a:xfrm>
          <a:prstGeom prst="rect">
            <a:avLst/>
          </a:prstGeom>
        </p:spPr>
      </p:pic>
      <p:pic>
        <p:nvPicPr>
          <p:cNvPr id="5" name="Picture 4">
            <a:extLst>
              <a:ext uri="{FF2B5EF4-FFF2-40B4-BE49-F238E27FC236}">
                <a16:creationId xmlns:a16="http://schemas.microsoft.com/office/drawing/2014/main" id="{75935F76-BECE-410F-8683-250D4FB29B58}"/>
              </a:ext>
            </a:extLst>
          </p:cNvPr>
          <p:cNvPicPr>
            <a:picLocks noChangeAspect="1"/>
          </p:cNvPicPr>
          <p:nvPr/>
        </p:nvPicPr>
        <p:blipFill rotWithShape="1">
          <a:blip r:embed="rId4">
            <a:clrChange>
              <a:clrFrom>
                <a:srgbClr val="FFFFFF"/>
              </a:clrFrom>
              <a:clrTo>
                <a:srgbClr val="FFFFFF">
                  <a:alpha val="0"/>
                </a:srgbClr>
              </a:clrTo>
            </a:clrChange>
          </a:blip>
          <a:srcRect l="4429"/>
          <a:stretch/>
        </p:blipFill>
        <p:spPr>
          <a:xfrm>
            <a:off x="2694551" y="2076856"/>
            <a:ext cx="2738995" cy="3944565"/>
          </a:xfrm>
          <a:prstGeom prst="rect">
            <a:avLst/>
          </a:prstGeom>
        </p:spPr>
      </p:pic>
      <p:pic>
        <p:nvPicPr>
          <p:cNvPr id="6" name="Picture 5">
            <a:extLst>
              <a:ext uri="{FF2B5EF4-FFF2-40B4-BE49-F238E27FC236}">
                <a16:creationId xmlns:a16="http://schemas.microsoft.com/office/drawing/2014/main" id="{071C0393-E331-4642-A682-C17898CC5B6B}"/>
              </a:ext>
            </a:extLst>
          </p:cNvPr>
          <p:cNvPicPr>
            <a:picLocks noChangeAspect="1"/>
          </p:cNvPicPr>
          <p:nvPr/>
        </p:nvPicPr>
        <p:blipFill rotWithShape="1">
          <a:blip r:embed="rId5">
            <a:extLst>
              <a:ext uri="{28A0092B-C50C-407E-A947-70E740481C1C}">
                <a14:useLocalDpi xmlns:a14="http://schemas.microsoft.com/office/drawing/2010/main" val="0"/>
              </a:ext>
            </a:extLst>
          </a:blip>
          <a:srcRect l="9583" t="10353" r="9686" b="10571"/>
          <a:stretch/>
        </p:blipFill>
        <p:spPr>
          <a:xfrm>
            <a:off x="1323003" y="1997176"/>
            <a:ext cx="886746" cy="8685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25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E85D-1926-4C84-BDB8-C258C5A482A9}"/>
              </a:ext>
            </a:extLst>
          </p:cNvPr>
          <p:cNvSpPr>
            <a:spLocks noGrp="1"/>
          </p:cNvSpPr>
          <p:nvPr>
            <p:ph type="title"/>
          </p:nvPr>
        </p:nvSpPr>
        <p:spPr/>
        <p:txBody>
          <a:bodyPr/>
          <a:lstStyle/>
          <a:p>
            <a:r>
              <a:rPr lang="en-US" dirty="0"/>
              <a:t>Sentiment</a:t>
            </a:r>
          </a:p>
        </p:txBody>
      </p:sp>
      <p:sp>
        <p:nvSpPr>
          <p:cNvPr id="3" name="Content Placeholder 2">
            <a:extLst>
              <a:ext uri="{FF2B5EF4-FFF2-40B4-BE49-F238E27FC236}">
                <a16:creationId xmlns:a16="http://schemas.microsoft.com/office/drawing/2014/main" id="{48CE4699-F2FF-41B1-A66B-3304BBCFAE12}"/>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66078DED-B5EB-4D16-B60F-29860694B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78" y="2009971"/>
            <a:ext cx="842995" cy="842995"/>
          </a:xfrm>
          <a:prstGeom prst="rect">
            <a:avLst/>
          </a:prstGeom>
        </p:spPr>
      </p:pic>
      <p:pic>
        <p:nvPicPr>
          <p:cNvPr id="8" name="Picture 7">
            <a:extLst>
              <a:ext uri="{FF2B5EF4-FFF2-40B4-BE49-F238E27FC236}">
                <a16:creationId xmlns:a16="http://schemas.microsoft.com/office/drawing/2014/main" id="{81C94B70-7EBF-4310-B76E-5A3EA234BF4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539158" y="2087007"/>
            <a:ext cx="3159318" cy="3889832"/>
          </a:xfrm>
          <a:prstGeom prst="rect">
            <a:avLst/>
          </a:prstGeom>
        </p:spPr>
      </p:pic>
      <p:pic>
        <p:nvPicPr>
          <p:cNvPr id="10" name="Picture 9">
            <a:extLst>
              <a:ext uri="{FF2B5EF4-FFF2-40B4-BE49-F238E27FC236}">
                <a16:creationId xmlns:a16="http://schemas.microsoft.com/office/drawing/2014/main" id="{06593C9A-71E7-4AB9-A8CD-F8CB1A487CEA}"/>
              </a:ext>
            </a:extLst>
          </p:cNvPr>
          <p:cNvPicPr>
            <a:picLocks noChangeAspect="1"/>
          </p:cNvPicPr>
          <p:nvPr/>
        </p:nvPicPr>
        <p:blipFill rotWithShape="1">
          <a:blip r:embed="rId5">
            <a:clrChange>
              <a:clrFrom>
                <a:srgbClr val="FFFFFF"/>
              </a:clrFrom>
              <a:clrTo>
                <a:srgbClr val="FFFFFF">
                  <a:alpha val="0"/>
                </a:srgbClr>
              </a:clrTo>
            </a:clrChange>
          </a:blip>
          <a:srcRect l="5473"/>
          <a:stretch/>
        </p:blipFill>
        <p:spPr>
          <a:xfrm>
            <a:off x="2609544" y="2085757"/>
            <a:ext cx="2856978" cy="3892163"/>
          </a:xfrm>
          <a:prstGeom prst="rect">
            <a:avLst/>
          </a:prstGeom>
        </p:spPr>
      </p:pic>
    </p:spTree>
    <p:extLst>
      <p:ext uri="{BB962C8B-B14F-4D97-AF65-F5344CB8AC3E}">
        <p14:creationId xmlns:p14="http://schemas.microsoft.com/office/powerpoint/2010/main" val="4250059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9836-9BCC-43AD-9F43-37D97205E5C4}"/>
              </a:ext>
            </a:extLst>
          </p:cNvPr>
          <p:cNvSpPr>
            <a:spLocks noGrp="1"/>
          </p:cNvSpPr>
          <p:nvPr>
            <p:ph type="title"/>
          </p:nvPr>
        </p:nvSpPr>
        <p:spPr/>
        <p:txBody>
          <a:bodyPr/>
          <a:lstStyle/>
          <a:p>
            <a:r>
              <a:rPr lang="en-US" dirty="0"/>
              <a:t>Sentiment</a:t>
            </a:r>
          </a:p>
        </p:txBody>
      </p:sp>
      <p:sp>
        <p:nvSpPr>
          <p:cNvPr id="3" name="Content Placeholder 2">
            <a:extLst>
              <a:ext uri="{FF2B5EF4-FFF2-40B4-BE49-F238E27FC236}">
                <a16:creationId xmlns:a16="http://schemas.microsoft.com/office/drawing/2014/main" id="{98912298-7306-41E3-9EF3-D65DDFECDBDC}"/>
              </a:ext>
            </a:extLst>
          </p:cNvPr>
          <p:cNvSpPr>
            <a:spLocks noGrp="1"/>
          </p:cNvSpPr>
          <p:nvPr>
            <p:ph idx="1"/>
          </p:nvPr>
        </p:nvSpPr>
        <p:spPr/>
        <p:txBody>
          <a:bodyPr/>
          <a:lstStyle/>
          <a:p>
            <a:pPr marL="0" indent="0">
              <a:buNone/>
            </a:pPr>
            <a:r>
              <a:rPr lang="en-US" dirty="0"/>
              <a:t> </a:t>
            </a:r>
          </a:p>
        </p:txBody>
      </p:sp>
      <p:pic>
        <p:nvPicPr>
          <p:cNvPr id="4" name="Picture 3">
            <a:extLst>
              <a:ext uri="{FF2B5EF4-FFF2-40B4-BE49-F238E27FC236}">
                <a16:creationId xmlns:a16="http://schemas.microsoft.com/office/drawing/2014/main" id="{FF28257A-78A5-43F1-AA17-DE281EBBE08B}"/>
              </a:ext>
            </a:extLst>
          </p:cNvPr>
          <p:cNvPicPr>
            <a:picLocks noChangeAspect="1"/>
          </p:cNvPicPr>
          <p:nvPr/>
        </p:nvPicPr>
        <p:blipFill rotWithShape="1">
          <a:blip r:embed="rId3">
            <a:clrChange>
              <a:clrFrom>
                <a:srgbClr val="FFFFFF"/>
              </a:clrFrom>
              <a:clrTo>
                <a:srgbClr val="FFFFFF">
                  <a:alpha val="0"/>
                </a:srgbClr>
              </a:clrTo>
            </a:clrChange>
          </a:blip>
          <a:srcRect t="6382" r="8776"/>
          <a:stretch/>
        </p:blipFill>
        <p:spPr>
          <a:xfrm>
            <a:off x="3247246" y="2494569"/>
            <a:ext cx="5697509" cy="3640255"/>
          </a:xfrm>
          <a:prstGeom prst="rect">
            <a:avLst/>
          </a:prstGeom>
        </p:spPr>
      </p:pic>
      <p:pic>
        <p:nvPicPr>
          <p:cNvPr id="5" name="Picture 4">
            <a:extLst>
              <a:ext uri="{FF2B5EF4-FFF2-40B4-BE49-F238E27FC236}">
                <a16:creationId xmlns:a16="http://schemas.microsoft.com/office/drawing/2014/main" id="{18E7895B-267F-4E4B-B207-479AC8F8DD87}"/>
              </a:ext>
            </a:extLst>
          </p:cNvPr>
          <p:cNvPicPr>
            <a:picLocks noChangeAspect="1"/>
          </p:cNvPicPr>
          <p:nvPr/>
        </p:nvPicPr>
        <p:blipFill rotWithShape="1">
          <a:blip r:embed="rId4">
            <a:extLst>
              <a:ext uri="{28A0092B-C50C-407E-A947-70E740481C1C}">
                <a14:useLocalDpi xmlns:a14="http://schemas.microsoft.com/office/drawing/2010/main" val="0"/>
              </a:ext>
            </a:extLst>
          </a:blip>
          <a:srcRect l="9583" t="10353" r="9686" b="10571"/>
          <a:stretch/>
        </p:blipFill>
        <p:spPr>
          <a:xfrm>
            <a:off x="4275983" y="1835183"/>
            <a:ext cx="711920" cy="69734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C2B5820-1595-4D17-B603-D9573D37A3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8551" y="1845455"/>
            <a:ext cx="676795" cy="676795"/>
          </a:xfrm>
          <a:prstGeom prst="rect">
            <a:avLst/>
          </a:prstGeom>
        </p:spPr>
      </p:pic>
    </p:spTree>
    <p:extLst>
      <p:ext uri="{BB962C8B-B14F-4D97-AF65-F5344CB8AC3E}">
        <p14:creationId xmlns:p14="http://schemas.microsoft.com/office/powerpoint/2010/main" val="69184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BB7C-D529-4480-AF14-AC1795C68A5D}"/>
              </a:ext>
            </a:extLst>
          </p:cNvPr>
          <p:cNvSpPr>
            <a:spLocks noGrp="1"/>
          </p:cNvSpPr>
          <p:nvPr>
            <p:ph type="title"/>
          </p:nvPr>
        </p:nvSpPr>
        <p:spPr/>
        <p:txBody>
          <a:bodyPr/>
          <a:lstStyle/>
          <a:p>
            <a:r>
              <a:rPr lang="en-US" dirty="0"/>
              <a:t>Modeling Negative Sentiment Method</a:t>
            </a:r>
          </a:p>
        </p:txBody>
      </p:sp>
      <p:sp>
        <p:nvSpPr>
          <p:cNvPr id="3" name="Content Placeholder 2">
            <a:extLst>
              <a:ext uri="{FF2B5EF4-FFF2-40B4-BE49-F238E27FC236}">
                <a16:creationId xmlns:a16="http://schemas.microsoft.com/office/drawing/2014/main" id="{B7DC29EB-6729-4308-8CCE-F9614537867A}"/>
              </a:ext>
            </a:extLst>
          </p:cNvPr>
          <p:cNvSpPr>
            <a:spLocks noGrp="1"/>
          </p:cNvSpPr>
          <p:nvPr>
            <p:ph idx="1"/>
          </p:nvPr>
        </p:nvSpPr>
        <p:spPr/>
        <p:txBody>
          <a:bodyPr/>
          <a:lstStyle/>
          <a:p>
            <a:pPr marL="0" indent="0" algn="ctr">
              <a:buNone/>
            </a:pPr>
            <a:r>
              <a:rPr lang="en-US" dirty="0"/>
              <a:t>Classification and Regression Trees</a:t>
            </a:r>
          </a:p>
        </p:txBody>
      </p:sp>
      <p:pic>
        <p:nvPicPr>
          <p:cNvPr id="4" name="Picture 3">
            <a:extLst>
              <a:ext uri="{FF2B5EF4-FFF2-40B4-BE49-F238E27FC236}">
                <a16:creationId xmlns:a16="http://schemas.microsoft.com/office/drawing/2014/main" id="{670F625C-A69E-438D-8313-A88B745A2D41}"/>
              </a:ext>
            </a:extLst>
          </p:cNvPr>
          <p:cNvPicPr>
            <a:picLocks noChangeAspect="1"/>
          </p:cNvPicPr>
          <p:nvPr/>
        </p:nvPicPr>
        <p:blipFill rotWithShape="1">
          <a:blip r:embed="rId3">
            <a:clrChange>
              <a:clrFrom>
                <a:srgbClr val="FFFFFF"/>
              </a:clrFrom>
              <a:clrTo>
                <a:srgbClr val="FFFFFF">
                  <a:alpha val="0"/>
                </a:srgbClr>
              </a:clrTo>
            </a:clrChange>
          </a:blip>
          <a:srcRect t="11630" b="8868"/>
          <a:stretch/>
        </p:blipFill>
        <p:spPr>
          <a:xfrm>
            <a:off x="3577419" y="2188725"/>
            <a:ext cx="5026893" cy="4036878"/>
          </a:xfrm>
          <a:prstGeom prst="rect">
            <a:avLst/>
          </a:prstGeom>
        </p:spPr>
      </p:pic>
      <p:sp>
        <p:nvSpPr>
          <p:cNvPr id="7" name="Arrow: Right 6">
            <a:extLst>
              <a:ext uri="{FF2B5EF4-FFF2-40B4-BE49-F238E27FC236}">
                <a16:creationId xmlns:a16="http://schemas.microsoft.com/office/drawing/2014/main" id="{E372A654-A81E-4517-8B71-78D5C755B1E1}"/>
              </a:ext>
            </a:extLst>
          </p:cNvPr>
          <p:cNvSpPr/>
          <p:nvPr/>
        </p:nvSpPr>
        <p:spPr>
          <a:xfrm>
            <a:off x="8604312" y="3018801"/>
            <a:ext cx="1993392" cy="982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Word Exists</a:t>
            </a:r>
          </a:p>
        </p:txBody>
      </p:sp>
      <p:sp>
        <p:nvSpPr>
          <p:cNvPr id="9" name="Arrow: Right 8">
            <a:extLst>
              <a:ext uri="{FF2B5EF4-FFF2-40B4-BE49-F238E27FC236}">
                <a16:creationId xmlns:a16="http://schemas.microsoft.com/office/drawing/2014/main" id="{C3C2E788-0F84-47DA-ADE1-FA359638574C}"/>
              </a:ext>
            </a:extLst>
          </p:cNvPr>
          <p:cNvSpPr/>
          <p:nvPr/>
        </p:nvSpPr>
        <p:spPr>
          <a:xfrm flipH="1">
            <a:off x="1885650" y="3018801"/>
            <a:ext cx="1997412" cy="982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Word does not exists</a:t>
            </a:r>
          </a:p>
        </p:txBody>
      </p:sp>
    </p:spTree>
    <p:extLst>
      <p:ext uri="{BB962C8B-B14F-4D97-AF65-F5344CB8AC3E}">
        <p14:creationId xmlns:p14="http://schemas.microsoft.com/office/powerpoint/2010/main" val="278383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BB7C-D529-4480-AF14-AC1795C68A5D}"/>
              </a:ext>
            </a:extLst>
          </p:cNvPr>
          <p:cNvSpPr>
            <a:spLocks noGrp="1"/>
          </p:cNvSpPr>
          <p:nvPr>
            <p:ph type="title"/>
          </p:nvPr>
        </p:nvSpPr>
        <p:spPr/>
        <p:txBody>
          <a:bodyPr/>
          <a:lstStyle/>
          <a:p>
            <a:r>
              <a:rPr lang="en-US" dirty="0"/>
              <a:t>Modeling Negative Sentiment Method</a:t>
            </a:r>
          </a:p>
        </p:txBody>
      </p:sp>
      <p:sp>
        <p:nvSpPr>
          <p:cNvPr id="3" name="Content Placeholder 2">
            <a:extLst>
              <a:ext uri="{FF2B5EF4-FFF2-40B4-BE49-F238E27FC236}">
                <a16:creationId xmlns:a16="http://schemas.microsoft.com/office/drawing/2014/main" id="{B7DC29EB-6729-4308-8CCE-F9614537867A}"/>
              </a:ext>
            </a:extLst>
          </p:cNvPr>
          <p:cNvSpPr>
            <a:spLocks noGrp="1"/>
          </p:cNvSpPr>
          <p:nvPr>
            <p:ph idx="1"/>
          </p:nvPr>
        </p:nvSpPr>
        <p:spPr/>
        <p:txBody>
          <a:bodyPr/>
          <a:lstStyle/>
          <a:p>
            <a:pPr marL="0" indent="0" algn="ctr">
              <a:buNone/>
            </a:pPr>
            <a:r>
              <a:rPr lang="en-US" dirty="0"/>
              <a:t>Classification and Regression Trees</a:t>
            </a:r>
          </a:p>
        </p:txBody>
      </p:sp>
      <p:pic>
        <p:nvPicPr>
          <p:cNvPr id="10" name="Picture 9">
            <a:extLst>
              <a:ext uri="{FF2B5EF4-FFF2-40B4-BE49-F238E27FC236}">
                <a16:creationId xmlns:a16="http://schemas.microsoft.com/office/drawing/2014/main" id="{140FB5F3-1EA6-4897-8CE7-742E1E42BF7D}"/>
              </a:ext>
            </a:extLst>
          </p:cNvPr>
          <p:cNvPicPr>
            <a:picLocks noChangeAspect="1"/>
          </p:cNvPicPr>
          <p:nvPr/>
        </p:nvPicPr>
        <p:blipFill rotWithShape="1">
          <a:blip r:embed="rId3">
            <a:clrChange>
              <a:clrFrom>
                <a:srgbClr val="FFFFFF"/>
              </a:clrFrom>
              <a:clrTo>
                <a:srgbClr val="FFFFFF">
                  <a:alpha val="0"/>
                </a:srgbClr>
              </a:clrTo>
            </a:clrChange>
          </a:blip>
          <a:srcRect l="4895" t="5963" r="3380" b="4769"/>
          <a:stretch/>
        </p:blipFill>
        <p:spPr>
          <a:xfrm>
            <a:off x="4190035" y="2262019"/>
            <a:ext cx="3877519" cy="3811724"/>
          </a:xfrm>
          <a:prstGeom prst="rect">
            <a:avLst/>
          </a:prstGeom>
        </p:spPr>
      </p:pic>
    </p:spTree>
    <p:extLst>
      <p:ext uri="{BB962C8B-B14F-4D97-AF65-F5344CB8AC3E}">
        <p14:creationId xmlns:p14="http://schemas.microsoft.com/office/powerpoint/2010/main" val="2415895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07F6-EE80-4C87-9FCC-FE6B4ECE644F}"/>
              </a:ext>
            </a:extLst>
          </p:cNvPr>
          <p:cNvSpPr>
            <a:spLocks noGrp="1"/>
          </p:cNvSpPr>
          <p:nvPr>
            <p:ph type="title"/>
          </p:nvPr>
        </p:nvSpPr>
        <p:spPr/>
        <p:txBody>
          <a:bodyPr/>
          <a:lstStyle/>
          <a:p>
            <a:r>
              <a:rPr lang="en-US" dirty="0"/>
              <a:t>Negative Sentiment Predictor Results</a:t>
            </a:r>
          </a:p>
        </p:txBody>
      </p:sp>
      <p:sp>
        <p:nvSpPr>
          <p:cNvPr id="3" name="Content Placeholder 2">
            <a:extLst>
              <a:ext uri="{FF2B5EF4-FFF2-40B4-BE49-F238E27FC236}">
                <a16:creationId xmlns:a16="http://schemas.microsoft.com/office/drawing/2014/main" id="{566CB009-EEB7-4380-BACE-43C2D43B077A}"/>
              </a:ext>
            </a:extLst>
          </p:cNvPr>
          <p:cNvSpPr>
            <a:spLocks noGrp="1"/>
          </p:cNvSpPr>
          <p:nvPr>
            <p:ph idx="1"/>
          </p:nvPr>
        </p:nvSpPr>
        <p:spPr/>
        <p:txBody>
          <a:bodyPr/>
          <a:lstStyle/>
          <a:p>
            <a:pPr marL="0" indent="0">
              <a:buNone/>
            </a:pPr>
            <a:r>
              <a:rPr lang="en-US" dirty="0"/>
              <a:t> </a:t>
            </a:r>
          </a:p>
        </p:txBody>
      </p:sp>
      <p:graphicFrame>
        <p:nvGraphicFramePr>
          <p:cNvPr id="4" name="Content Placeholder 3">
            <a:extLst>
              <a:ext uri="{FF2B5EF4-FFF2-40B4-BE49-F238E27FC236}">
                <a16:creationId xmlns:a16="http://schemas.microsoft.com/office/drawing/2014/main" id="{30E7F610-7D27-4C2D-A49F-03D9DD84298E}"/>
              </a:ext>
            </a:extLst>
          </p:cNvPr>
          <p:cNvGraphicFramePr>
            <a:graphicFrameLocks/>
          </p:cNvGraphicFramePr>
          <p:nvPr>
            <p:extLst>
              <p:ext uri="{D42A27DB-BD31-4B8C-83A1-F6EECF244321}">
                <p14:modId xmlns:p14="http://schemas.microsoft.com/office/powerpoint/2010/main" val="16643082"/>
              </p:ext>
            </p:extLst>
          </p:nvPr>
        </p:nvGraphicFramePr>
        <p:xfrm>
          <a:off x="1926336" y="2286528"/>
          <a:ext cx="8339328" cy="2457258"/>
        </p:xfrm>
        <a:graphic>
          <a:graphicData uri="http://schemas.openxmlformats.org/drawingml/2006/table">
            <a:tbl>
              <a:tblPr firstRow="1" bandRow="1">
                <a:tableStyleId>{5940675A-B579-460E-94D1-54222C63F5DA}</a:tableStyleId>
              </a:tblPr>
              <a:tblGrid>
                <a:gridCol w="2037772">
                  <a:extLst>
                    <a:ext uri="{9D8B030D-6E8A-4147-A177-3AD203B41FA5}">
                      <a16:colId xmlns:a16="http://schemas.microsoft.com/office/drawing/2014/main" val="2046071847"/>
                    </a:ext>
                  </a:extLst>
                </a:gridCol>
                <a:gridCol w="3150778">
                  <a:extLst>
                    <a:ext uri="{9D8B030D-6E8A-4147-A177-3AD203B41FA5}">
                      <a16:colId xmlns:a16="http://schemas.microsoft.com/office/drawing/2014/main" val="3965940586"/>
                    </a:ext>
                  </a:extLst>
                </a:gridCol>
                <a:gridCol w="3150778">
                  <a:extLst>
                    <a:ext uri="{9D8B030D-6E8A-4147-A177-3AD203B41FA5}">
                      <a16:colId xmlns:a16="http://schemas.microsoft.com/office/drawing/2014/main" val="3397566683"/>
                    </a:ext>
                  </a:extLst>
                </a:gridCol>
              </a:tblGrid>
              <a:tr h="528256">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Predicted: FALSE</a:t>
                      </a:r>
                    </a:p>
                  </a:txBody>
                  <a:tcPr>
                    <a:lnL w="12700" cap="flat" cmpd="sng" algn="ctr">
                      <a:solidFill>
                        <a:schemeClr val="tx1"/>
                      </a:solidFill>
                      <a:prstDash val="solid"/>
                      <a:round/>
                      <a:headEnd type="none" w="med" len="med"/>
                      <a:tailEnd type="none" w="med" len="med"/>
                    </a:lnL>
                  </a:tcPr>
                </a:tc>
                <a:tc>
                  <a:txBody>
                    <a:bodyPr/>
                    <a:lstStyle/>
                    <a:p>
                      <a:pPr algn="ctr"/>
                      <a:r>
                        <a:rPr lang="en-US" sz="2400" dirty="0"/>
                        <a:t>Predicted: TRUE</a:t>
                      </a:r>
                    </a:p>
                  </a:txBody>
                  <a:tcPr/>
                </a:tc>
                <a:extLst>
                  <a:ext uri="{0D108BD9-81ED-4DB2-BD59-A6C34878D82A}">
                    <a16:rowId xmlns:a16="http://schemas.microsoft.com/office/drawing/2014/main" val="782422074"/>
                  </a:ext>
                </a:extLst>
              </a:tr>
              <a:tr h="964501">
                <a:tc>
                  <a:txBody>
                    <a:bodyPr/>
                    <a:lstStyle/>
                    <a:p>
                      <a:pPr algn="ctr"/>
                      <a:r>
                        <a:rPr lang="en-US" sz="2400" dirty="0"/>
                        <a:t>Actual: FALSE</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b="1" dirty="0">
                          <a:solidFill>
                            <a:srgbClr val="00B0F0"/>
                          </a:solidFill>
                        </a:rPr>
                        <a:t>537</a:t>
                      </a:r>
                    </a:p>
                  </a:txBody>
                  <a:tcPr anchor="ctr"/>
                </a:tc>
                <a:tc>
                  <a:txBody>
                    <a:bodyPr/>
                    <a:lstStyle/>
                    <a:p>
                      <a:pPr algn="ctr"/>
                      <a:r>
                        <a:rPr lang="en-US" sz="4000" dirty="0"/>
                        <a:t>54</a:t>
                      </a:r>
                    </a:p>
                  </a:txBody>
                  <a:tcPr anchor="ctr"/>
                </a:tc>
                <a:extLst>
                  <a:ext uri="{0D108BD9-81ED-4DB2-BD59-A6C34878D82A}">
                    <a16:rowId xmlns:a16="http://schemas.microsoft.com/office/drawing/2014/main" val="4139469870"/>
                  </a:ext>
                </a:extLst>
              </a:tr>
              <a:tr h="964501">
                <a:tc>
                  <a:txBody>
                    <a:bodyPr/>
                    <a:lstStyle/>
                    <a:p>
                      <a:pPr algn="ctr"/>
                      <a:r>
                        <a:rPr lang="en-US" sz="2400" dirty="0"/>
                        <a:t>Actual: TRUE</a:t>
                      </a:r>
                    </a:p>
                  </a:txBody>
                  <a:tcPr anchor="ctr"/>
                </a:tc>
                <a:tc>
                  <a:txBody>
                    <a:bodyPr/>
                    <a:lstStyle/>
                    <a:p>
                      <a:pPr algn="ctr"/>
                      <a:r>
                        <a:rPr lang="en-US" sz="4000" dirty="0"/>
                        <a:t>107</a:t>
                      </a:r>
                    </a:p>
                  </a:txBody>
                  <a:tcPr anchor="ctr"/>
                </a:tc>
                <a:tc>
                  <a:txBody>
                    <a:bodyPr/>
                    <a:lstStyle/>
                    <a:p>
                      <a:pPr algn="ctr"/>
                      <a:r>
                        <a:rPr lang="en-US" sz="4000" b="1" dirty="0">
                          <a:solidFill>
                            <a:srgbClr val="00B0F0"/>
                          </a:solidFill>
                        </a:rPr>
                        <a:t>230</a:t>
                      </a:r>
                    </a:p>
                  </a:txBody>
                  <a:tcPr anchor="ctr"/>
                </a:tc>
                <a:extLst>
                  <a:ext uri="{0D108BD9-81ED-4DB2-BD59-A6C34878D82A}">
                    <a16:rowId xmlns:a16="http://schemas.microsoft.com/office/drawing/2014/main" val="1254031288"/>
                  </a:ext>
                </a:extLst>
              </a:tr>
            </a:tbl>
          </a:graphicData>
        </a:graphic>
      </p:graphicFrame>
      <p:sp>
        <p:nvSpPr>
          <p:cNvPr id="5" name="Rectangle 4">
            <a:extLst>
              <a:ext uri="{FF2B5EF4-FFF2-40B4-BE49-F238E27FC236}">
                <a16:creationId xmlns:a16="http://schemas.microsoft.com/office/drawing/2014/main" id="{F8D94B56-E951-494E-945B-46E88BA7C0F3}"/>
              </a:ext>
            </a:extLst>
          </p:cNvPr>
          <p:cNvSpPr/>
          <p:nvPr/>
        </p:nvSpPr>
        <p:spPr>
          <a:xfrm>
            <a:off x="3048000" y="4743786"/>
            <a:ext cx="6096000" cy="1292662"/>
          </a:xfrm>
          <a:prstGeom prst="rect">
            <a:avLst/>
          </a:prstGeom>
        </p:spPr>
        <p:txBody>
          <a:bodyPr>
            <a:spAutoFit/>
          </a:bodyPr>
          <a:lstStyle/>
          <a:p>
            <a:r>
              <a:rPr lang="en-US" dirty="0"/>
              <a:t>Accuracy of Best Model = (537+230)/(537+230+54+107)</a:t>
            </a:r>
          </a:p>
          <a:p>
            <a:pPr algn="ctr"/>
            <a:r>
              <a:rPr lang="en-US" sz="6000" dirty="0">
                <a:solidFill>
                  <a:srgbClr val="00B0F0"/>
                </a:solidFill>
              </a:rPr>
              <a:t>83%</a:t>
            </a:r>
          </a:p>
        </p:txBody>
      </p:sp>
    </p:spTree>
    <p:extLst>
      <p:ext uri="{BB962C8B-B14F-4D97-AF65-F5344CB8AC3E}">
        <p14:creationId xmlns:p14="http://schemas.microsoft.com/office/powerpoint/2010/main" val="1969270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07F6-EE80-4C87-9FCC-FE6B4ECE644F}"/>
              </a:ext>
            </a:extLst>
          </p:cNvPr>
          <p:cNvSpPr>
            <a:spLocks noGrp="1"/>
          </p:cNvSpPr>
          <p:nvPr>
            <p:ph type="title"/>
          </p:nvPr>
        </p:nvSpPr>
        <p:spPr/>
        <p:txBody>
          <a:bodyPr/>
          <a:lstStyle/>
          <a:p>
            <a:r>
              <a:rPr lang="en-US" dirty="0"/>
              <a:t>Negative Sentiment Predictor Results</a:t>
            </a:r>
          </a:p>
        </p:txBody>
      </p:sp>
      <p:sp>
        <p:nvSpPr>
          <p:cNvPr id="3" name="Content Placeholder 2">
            <a:extLst>
              <a:ext uri="{FF2B5EF4-FFF2-40B4-BE49-F238E27FC236}">
                <a16:creationId xmlns:a16="http://schemas.microsoft.com/office/drawing/2014/main" id="{566CB009-EEB7-4380-BACE-43C2D43B077A}"/>
              </a:ext>
            </a:extLst>
          </p:cNvPr>
          <p:cNvSpPr>
            <a:spLocks noGrp="1"/>
          </p:cNvSpPr>
          <p:nvPr>
            <p:ph sz="half" idx="1"/>
          </p:nvPr>
        </p:nvSpPr>
        <p:spPr/>
        <p:txBody>
          <a:bodyPr/>
          <a:lstStyle/>
          <a:p>
            <a:pPr marL="0" indent="0">
              <a:buNone/>
            </a:pPr>
            <a:r>
              <a:rPr lang="en-US" dirty="0"/>
              <a:t>With an 83% accuracy, we have a false positive rate of about 2%</a:t>
            </a:r>
          </a:p>
          <a:p>
            <a:pPr marL="0" indent="0">
              <a:buNone/>
            </a:pPr>
            <a:endParaRPr lang="en-US" dirty="0"/>
          </a:p>
          <a:p>
            <a:pPr marL="0" indent="0">
              <a:buNone/>
            </a:pPr>
            <a:r>
              <a:rPr lang="en-US" dirty="0"/>
              <a:t>We have a choice with making the model more or less accurate at the cost of incorrectly identifying positive sentiment as negative</a:t>
            </a:r>
          </a:p>
        </p:txBody>
      </p:sp>
      <p:sp>
        <p:nvSpPr>
          <p:cNvPr id="8" name="Content Placeholder 7">
            <a:extLst>
              <a:ext uri="{FF2B5EF4-FFF2-40B4-BE49-F238E27FC236}">
                <a16:creationId xmlns:a16="http://schemas.microsoft.com/office/drawing/2014/main" id="{E473F350-2629-44E4-A761-0E05250796C4}"/>
              </a:ext>
            </a:extLst>
          </p:cNvPr>
          <p:cNvSpPr>
            <a:spLocks noGrp="1"/>
          </p:cNvSpPr>
          <p:nvPr>
            <p:ph sz="half" idx="2"/>
          </p:nvPr>
        </p:nvSpPr>
        <p:spPr/>
        <p:txBody>
          <a:bodyPr/>
          <a:lstStyle/>
          <a:p>
            <a:pPr marL="0" indent="0">
              <a:buNone/>
            </a:pPr>
            <a:r>
              <a:rPr lang="en-US" dirty="0"/>
              <a:t> </a:t>
            </a:r>
          </a:p>
        </p:txBody>
      </p:sp>
      <p:pic>
        <p:nvPicPr>
          <p:cNvPr id="7" name="Picture 6">
            <a:extLst>
              <a:ext uri="{FF2B5EF4-FFF2-40B4-BE49-F238E27FC236}">
                <a16:creationId xmlns:a16="http://schemas.microsoft.com/office/drawing/2014/main" id="{2CA022E9-2192-48B7-AC87-26ADB8E11E1F}"/>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4288" b="2978"/>
          <a:stretch/>
        </p:blipFill>
        <p:spPr>
          <a:xfrm>
            <a:off x="6600463" y="1825625"/>
            <a:ext cx="4511233" cy="4353541"/>
          </a:xfrm>
          <a:prstGeom prst="rect">
            <a:avLst/>
          </a:prstGeom>
        </p:spPr>
      </p:pic>
      <p:sp>
        <p:nvSpPr>
          <p:cNvPr id="9" name="Oval 8">
            <a:extLst>
              <a:ext uri="{FF2B5EF4-FFF2-40B4-BE49-F238E27FC236}">
                <a16:creationId xmlns:a16="http://schemas.microsoft.com/office/drawing/2014/main" id="{59CFB032-C816-4635-B9B5-9F3AD469D202}"/>
              </a:ext>
            </a:extLst>
          </p:cNvPr>
          <p:cNvSpPr/>
          <p:nvPr/>
        </p:nvSpPr>
        <p:spPr>
          <a:xfrm>
            <a:off x="7917083" y="2766349"/>
            <a:ext cx="289367" cy="2662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694F7B4-EF19-4C17-AA9C-8C92FFD68689}"/>
              </a:ext>
            </a:extLst>
          </p:cNvPr>
          <p:cNvCxnSpPr>
            <a:cxnSpLocks/>
            <a:stCxn id="9" idx="4"/>
          </p:cNvCxnSpPr>
          <p:nvPr/>
        </p:nvCxnSpPr>
        <p:spPr>
          <a:xfrm>
            <a:off x="8061767" y="3032567"/>
            <a:ext cx="0" cy="24306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B0FA6E-F096-4B11-9900-86E5B4B338F8}"/>
              </a:ext>
            </a:extLst>
          </p:cNvPr>
          <p:cNvCxnSpPr>
            <a:cxnSpLocks/>
            <a:stCxn id="9" idx="2"/>
          </p:cNvCxnSpPr>
          <p:nvPr/>
        </p:nvCxnSpPr>
        <p:spPr>
          <a:xfrm flipH="1">
            <a:off x="7303625" y="2899458"/>
            <a:ext cx="6134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73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F26A-3D6A-4AA0-9499-4D4EEFA1566A}"/>
              </a:ext>
            </a:extLst>
          </p:cNvPr>
          <p:cNvSpPr>
            <a:spLocks noGrp="1"/>
          </p:cNvSpPr>
          <p:nvPr>
            <p:ph type="title"/>
          </p:nvPr>
        </p:nvSpPr>
        <p:spPr/>
        <p:txBody>
          <a:bodyPr/>
          <a:lstStyle/>
          <a:p>
            <a:r>
              <a:rPr lang="en-US" dirty="0"/>
              <a:t>Flaws of Negative Sentiment Predictor</a:t>
            </a:r>
          </a:p>
        </p:txBody>
      </p:sp>
      <p:sp>
        <p:nvSpPr>
          <p:cNvPr id="3" name="Content Placeholder 2">
            <a:extLst>
              <a:ext uri="{FF2B5EF4-FFF2-40B4-BE49-F238E27FC236}">
                <a16:creationId xmlns:a16="http://schemas.microsoft.com/office/drawing/2014/main" id="{05DAFD5E-294D-4417-902F-A36AA32CABA4}"/>
              </a:ext>
            </a:extLst>
          </p:cNvPr>
          <p:cNvSpPr>
            <a:spLocks noGrp="1"/>
          </p:cNvSpPr>
          <p:nvPr>
            <p:ph idx="1"/>
          </p:nvPr>
        </p:nvSpPr>
        <p:spPr/>
        <p:txBody>
          <a:bodyPr/>
          <a:lstStyle/>
          <a:p>
            <a:pPr marL="0" indent="0">
              <a:buNone/>
            </a:pPr>
            <a:r>
              <a:rPr lang="en-US" dirty="0"/>
              <a:t>This algorithm does not use actual customer service reports, which may provide different results. Additionally this algorithm does not detect sarcasm nor does it capture the language of Overwatch. Words like ‘Kill’ or ‘Mercy’ which can be seen as negative or positive respectively are normally neutral in the context in Overwatch. </a:t>
            </a:r>
          </a:p>
        </p:txBody>
      </p:sp>
    </p:spTree>
    <p:extLst>
      <p:ext uri="{BB962C8B-B14F-4D97-AF65-F5344CB8AC3E}">
        <p14:creationId xmlns:p14="http://schemas.microsoft.com/office/powerpoint/2010/main" val="1184148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1940-2476-41EC-8B7A-A38D447AB2F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4870362-07EB-42D5-A3A6-CAC862EBD8C7}"/>
              </a:ext>
            </a:extLst>
          </p:cNvPr>
          <p:cNvSpPr>
            <a:spLocks noGrp="1"/>
          </p:cNvSpPr>
          <p:nvPr>
            <p:ph idx="1"/>
          </p:nvPr>
        </p:nvSpPr>
        <p:spPr/>
        <p:txBody>
          <a:bodyPr/>
          <a:lstStyle/>
          <a:p>
            <a:r>
              <a:rPr lang="en-US" dirty="0"/>
              <a:t>The Overwatch community seems to enjoy a high amount of positivity, but there is a great deal of negative sentiment.</a:t>
            </a:r>
          </a:p>
          <a:p>
            <a:r>
              <a:rPr lang="en-US" dirty="0"/>
              <a:t>Using </a:t>
            </a:r>
            <a:r>
              <a:rPr lang="en-US"/>
              <a:t>machine learning, an </a:t>
            </a:r>
            <a:r>
              <a:rPr lang="en-US" dirty="0"/>
              <a:t>algorithm can be built that can help detect negative sentiment automatically</a:t>
            </a:r>
            <a:r>
              <a:rPr lang="en-US"/>
              <a:t>. </a:t>
            </a:r>
          </a:p>
          <a:p>
            <a:r>
              <a:rPr lang="en-US"/>
              <a:t>Built </a:t>
            </a:r>
            <a:r>
              <a:rPr lang="en-US" dirty="0"/>
              <a:t>correctly we can employ it to help us save customer service hours.</a:t>
            </a:r>
          </a:p>
          <a:p>
            <a:endParaRPr lang="en-US" dirty="0"/>
          </a:p>
          <a:p>
            <a:pPr marL="0" indent="0">
              <a:buNone/>
            </a:pPr>
            <a:endParaRPr lang="en-US" dirty="0"/>
          </a:p>
        </p:txBody>
      </p:sp>
    </p:spTree>
    <p:extLst>
      <p:ext uri="{BB962C8B-B14F-4D97-AF65-F5344CB8AC3E}">
        <p14:creationId xmlns:p14="http://schemas.microsoft.com/office/powerpoint/2010/main" val="355053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47F7-D8FB-4280-A52A-AEFD6C228BB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FFB765A-5819-4FAD-B3B0-0AD136EC9506}"/>
              </a:ext>
            </a:extLst>
          </p:cNvPr>
          <p:cNvSpPr>
            <a:spLocks noGrp="1"/>
          </p:cNvSpPr>
          <p:nvPr>
            <p:ph idx="1"/>
          </p:nvPr>
        </p:nvSpPr>
        <p:spPr/>
        <p:txBody>
          <a:bodyPr/>
          <a:lstStyle/>
          <a:p>
            <a:pPr marL="0" indent="0">
              <a:buNone/>
            </a:pPr>
            <a:r>
              <a:rPr lang="en-US" dirty="0"/>
              <a:t>To improve the algorithm the following should be done:</a:t>
            </a:r>
          </a:p>
          <a:p>
            <a:pPr marL="514350" indent="-514350">
              <a:buFont typeface="+mj-lt"/>
              <a:buAutoNum type="arabicPeriod"/>
            </a:pPr>
            <a:r>
              <a:rPr lang="en-US" dirty="0"/>
              <a:t>Create an Overwatch lexicon to ensure correct sentiment.</a:t>
            </a:r>
          </a:p>
          <a:p>
            <a:pPr marL="514350" indent="-514350">
              <a:buFont typeface="+mj-lt"/>
              <a:buAutoNum type="arabicPeriod"/>
            </a:pPr>
            <a:r>
              <a:rPr lang="en-US" dirty="0"/>
              <a:t>Obtain customer service report data and train a new model.</a:t>
            </a:r>
          </a:p>
          <a:p>
            <a:pPr marL="514350" indent="-514350">
              <a:buFont typeface="+mj-lt"/>
              <a:buAutoNum type="arabicPeriod"/>
            </a:pPr>
            <a:r>
              <a:rPr lang="en-US" dirty="0"/>
              <a:t>Integrate the new algorithm to automatically detect negative language or sentiment.</a:t>
            </a:r>
          </a:p>
          <a:p>
            <a:pPr marL="514350" indent="-514350">
              <a:buFont typeface="+mj-lt"/>
              <a:buAutoNum type="arabicPeriod"/>
            </a:pPr>
            <a:r>
              <a:rPr lang="en-US" dirty="0"/>
              <a:t>Monitor reddit and the Overwatch forums; collect text data daily to help predict the community reaction to changes.</a:t>
            </a:r>
          </a:p>
          <a:p>
            <a:pPr marL="514350" indent="-514350">
              <a:buFont typeface="+mj-lt"/>
              <a:buAutoNum type="arabicPeriod"/>
            </a:pPr>
            <a:r>
              <a:rPr lang="en-US" dirty="0"/>
              <a:t>Correlate the text data to changes made for the game; use this to help evaluate impact </a:t>
            </a:r>
            <a:r>
              <a:rPr lang="en-US"/>
              <a:t>of changes. </a:t>
            </a:r>
            <a:endParaRPr lang="en-US" dirty="0"/>
          </a:p>
        </p:txBody>
      </p:sp>
    </p:spTree>
    <p:extLst>
      <p:ext uri="{BB962C8B-B14F-4D97-AF65-F5344CB8AC3E}">
        <p14:creationId xmlns:p14="http://schemas.microsoft.com/office/powerpoint/2010/main" val="333143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F342-75D9-45F2-B266-561A19F6C2AB}"/>
              </a:ext>
            </a:extLst>
          </p:cNvPr>
          <p:cNvSpPr>
            <a:spLocks noGrp="1"/>
          </p:cNvSpPr>
          <p:nvPr>
            <p:ph type="title"/>
          </p:nvPr>
        </p:nvSpPr>
        <p:spPr/>
        <p:txBody>
          <a:bodyPr/>
          <a:lstStyle/>
          <a:p>
            <a:r>
              <a:rPr lang="en-US" dirty="0"/>
              <a:t>Business Challenge </a:t>
            </a:r>
          </a:p>
        </p:txBody>
      </p:sp>
      <p:sp>
        <p:nvSpPr>
          <p:cNvPr id="3" name="Content Placeholder 2">
            <a:extLst>
              <a:ext uri="{FF2B5EF4-FFF2-40B4-BE49-F238E27FC236}">
                <a16:creationId xmlns:a16="http://schemas.microsoft.com/office/drawing/2014/main" id="{D2D4C208-EB4A-47BF-BA09-4BF8DF6AB95A}"/>
              </a:ext>
            </a:extLst>
          </p:cNvPr>
          <p:cNvSpPr>
            <a:spLocks noGrp="1"/>
          </p:cNvSpPr>
          <p:nvPr>
            <p:ph idx="1"/>
          </p:nvPr>
        </p:nvSpPr>
        <p:spPr/>
        <p:txBody>
          <a:bodyPr/>
          <a:lstStyle/>
          <a:p>
            <a:pPr marL="0" indent="0">
              <a:buNone/>
            </a:pPr>
            <a:r>
              <a:rPr lang="en-US" dirty="0"/>
              <a:t>Overwatch is a product that needs to continually evolve to keep players happy. The game changes through new content in the form of heroes or maps and changes to balance due to new heroes or bug fixes.</a:t>
            </a:r>
          </a:p>
          <a:p>
            <a:pPr marL="0" indent="0">
              <a:buNone/>
            </a:pPr>
            <a:r>
              <a:rPr lang="en-US" dirty="0"/>
              <a:t>The community reacts in various ways, such as being negative in game or not playing. Both of these led to a financial loss and more importantly a loss of trust in our players. We need to constantly monitor and address what players are saying in public forums to stymie these issues, however there is a high volume of comments.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1440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F342-75D9-45F2-B266-561A19F6C2A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2D4C208-EB4A-47BF-BA09-4BF8DF6AB95A}"/>
              </a:ext>
            </a:extLst>
          </p:cNvPr>
          <p:cNvSpPr>
            <a:spLocks noGrp="1"/>
          </p:cNvSpPr>
          <p:nvPr>
            <p:ph idx="1"/>
          </p:nvPr>
        </p:nvSpPr>
        <p:spPr/>
        <p:txBody>
          <a:bodyPr/>
          <a:lstStyle/>
          <a:p>
            <a:pPr marL="0" indent="0">
              <a:buNone/>
            </a:pPr>
            <a:r>
              <a:rPr lang="en-US" dirty="0"/>
              <a:t>We need an efficient way to quickly get an understanding of the community’s sentiment and to remain as objective as possible. </a:t>
            </a:r>
          </a:p>
          <a:p>
            <a:pPr marL="0" indent="0">
              <a:buNone/>
            </a:pPr>
            <a:r>
              <a:rPr lang="en-US" dirty="0"/>
              <a:t>Additionally we need to be able to address the rising number of customer service reports regarding toxic language in a more efficient manner.</a:t>
            </a:r>
          </a:p>
          <a:p>
            <a:pPr marL="0" indent="0">
              <a:buNone/>
            </a:pPr>
            <a:r>
              <a:rPr lang="en-US" dirty="0"/>
              <a:t>We can address these problems through analyzing comments made on social media and creating a prototype algorithm to detect negative sentiment using the comments scrapped from social media. </a:t>
            </a:r>
          </a:p>
        </p:txBody>
      </p:sp>
    </p:spTree>
    <p:extLst>
      <p:ext uri="{BB962C8B-B14F-4D97-AF65-F5344CB8AC3E}">
        <p14:creationId xmlns:p14="http://schemas.microsoft.com/office/powerpoint/2010/main" val="209927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21B0-F1F9-42F5-9C8F-CA44CAD545B0}"/>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8D19AEA-8602-4041-8220-90AD58CBF93F}"/>
              </a:ext>
            </a:extLst>
          </p:cNvPr>
          <p:cNvSpPr>
            <a:spLocks noGrp="1"/>
          </p:cNvSpPr>
          <p:nvPr>
            <p:ph idx="1"/>
          </p:nvPr>
        </p:nvSpPr>
        <p:spPr/>
        <p:txBody>
          <a:bodyPr/>
          <a:lstStyle/>
          <a:p>
            <a:pPr marL="514350" indent="-514350">
              <a:buFont typeface="+mj-lt"/>
              <a:buAutoNum type="arabicPeriod"/>
            </a:pPr>
            <a:r>
              <a:rPr lang="en-US" dirty="0"/>
              <a:t>Collect text comments from Twitter, Reddit, and the Official Overwatch Forums.</a:t>
            </a:r>
          </a:p>
          <a:p>
            <a:pPr marL="514350" indent="-514350">
              <a:buFont typeface="+mj-lt"/>
              <a:buAutoNum type="arabicPeriod"/>
            </a:pPr>
            <a:r>
              <a:rPr lang="en-US" dirty="0"/>
              <a:t>Run a sentiment analyzer against comments.</a:t>
            </a:r>
          </a:p>
          <a:p>
            <a:pPr marL="514350" indent="-514350">
              <a:buFont typeface="+mj-lt"/>
              <a:buAutoNum type="arabicPeriod"/>
            </a:pPr>
            <a:r>
              <a:rPr lang="en-US" dirty="0"/>
              <a:t>Explore the results of the sentiment analysis to gain high level overview of the community’s feeling of Overwatch.</a:t>
            </a:r>
          </a:p>
          <a:p>
            <a:pPr marL="514350" indent="-514350">
              <a:buFont typeface="+mj-lt"/>
              <a:buAutoNum type="arabicPeriod"/>
            </a:pPr>
            <a:r>
              <a:rPr lang="en-US" dirty="0"/>
              <a:t>Use the sentiment data to create an algorithm that will predict whether text will be positive or negative in nature.</a:t>
            </a:r>
          </a:p>
          <a:p>
            <a:pPr marL="514350" indent="-514350">
              <a:buFont typeface="+mj-lt"/>
              <a:buAutoNum type="arabicPeriod"/>
            </a:pPr>
            <a:r>
              <a:rPr lang="en-US" dirty="0"/>
              <a:t>Provide algorithm and suggested next steps.</a:t>
            </a:r>
          </a:p>
        </p:txBody>
      </p:sp>
    </p:spTree>
    <p:extLst>
      <p:ext uri="{BB962C8B-B14F-4D97-AF65-F5344CB8AC3E}">
        <p14:creationId xmlns:p14="http://schemas.microsoft.com/office/powerpoint/2010/main" val="152842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FFAF-AF4E-4002-8109-119DDDBD0AB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E3C4A3F-0115-4ADD-B5EF-4CEF54DCB88B}"/>
              </a:ext>
            </a:extLst>
          </p:cNvPr>
          <p:cNvSpPr>
            <a:spLocks noGrp="1"/>
          </p:cNvSpPr>
          <p:nvPr>
            <p:ph idx="1"/>
          </p:nvPr>
        </p:nvSpPr>
        <p:spPr/>
        <p:txBody>
          <a:bodyPr/>
          <a:lstStyle/>
          <a:p>
            <a:r>
              <a:rPr lang="en-US" dirty="0"/>
              <a:t>Data was scrapped from the /r/Overwatch subreddit and the Overwatch Forums General board using custom scripts written in R.</a:t>
            </a:r>
          </a:p>
          <a:p>
            <a:r>
              <a:rPr lang="en-US" dirty="0"/>
              <a:t>Twitter data was scrapped using the </a:t>
            </a:r>
            <a:r>
              <a:rPr lang="en-US" dirty="0" err="1"/>
              <a:t>TwitteR</a:t>
            </a:r>
            <a:r>
              <a:rPr lang="en-US" dirty="0"/>
              <a:t> library. </a:t>
            </a:r>
          </a:p>
          <a:p>
            <a:r>
              <a:rPr lang="en-US" dirty="0"/>
              <a:t>Text data was cleaned in preparation of sentiment analysis.</a:t>
            </a:r>
          </a:p>
          <a:p>
            <a:r>
              <a:rPr lang="en-US" dirty="0"/>
              <a:t>All data was gathered on December 22, 2017 and may contain data from a few days before this date.</a:t>
            </a:r>
          </a:p>
        </p:txBody>
      </p:sp>
    </p:spTree>
    <p:extLst>
      <p:ext uri="{BB962C8B-B14F-4D97-AF65-F5344CB8AC3E}">
        <p14:creationId xmlns:p14="http://schemas.microsoft.com/office/powerpoint/2010/main" val="326841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309A-2411-4D67-B076-2A20F07E656E}"/>
              </a:ext>
            </a:extLst>
          </p:cNvPr>
          <p:cNvSpPr>
            <a:spLocks noGrp="1"/>
          </p:cNvSpPr>
          <p:nvPr>
            <p:ph type="title"/>
          </p:nvPr>
        </p:nvSpPr>
        <p:spPr/>
        <p:txBody>
          <a:bodyPr/>
          <a:lstStyle/>
          <a:p>
            <a:r>
              <a:rPr lang="en-US" dirty="0"/>
              <a:t>Sentiment Analysis Method</a:t>
            </a:r>
          </a:p>
        </p:txBody>
      </p:sp>
      <p:sp>
        <p:nvSpPr>
          <p:cNvPr id="3" name="Content Placeholder 2">
            <a:extLst>
              <a:ext uri="{FF2B5EF4-FFF2-40B4-BE49-F238E27FC236}">
                <a16:creationId xmlns:a16="http://schemas.microsoft.com/office/drawing/2014/main" id="{8FCA9447-0212-4195-AC18-DF5BEF0600A5}"/>
              </a:ext>
            </a:extLst>
          </p:cNvPr>
          <p:cNvSpPr>
            <a:spLocks noGrp="1"/>
          </p:cNvSpPr>
          <p:nvPr>
            <p:ph idx="1"/>
          </p:nvPr>
        </p:nvSpPr>
        <p:spPr/>
        <p:txBody>
          <a:bodyPr/>
          <a:lstStyle/>
          <a:p>
            <a:pPr marL="0" indent="0">
              <a:buNone/>
            </a:pPr>
            <a:r>
              <a:rPr lang="en-US" dirty="0"/>
              <a:t>Sentences are scored in the following manner:</a:t>
            </a:r>
          </a:p>
          <a:p>
            <a:pPr marL="0" indent="0">
              <a:buNone/>
            </a:pPr>
            <a:endParaRPr lang="en-US" dirty="0"/>
          </a:p>
          <a:p>
            <a:pPr marL="0" indent="0" algn="ctr">
              <a:buNone/>
            </a:pPr>
            <a:r>
              <a:rPr lang="en-US" dirty="0"/>
              <a:t>“I'd really love this, actually. It would be a great thing to have.” </a:t>
            </a:r>
          </a:p>
          <a:p>
            <a:pPr marL="0" indent="0">
              <a:buNone/>
            </a:pPr>
            <a:endParaRPr lang="en-US" dirty="0"/>
          </a:p>
          <a:p>
            <a:pPr marL="0" indent="0">
              <a:buNone/>
            </a:pPr>
            <a:endParaRPr lang="en-US" dirty="0"/>
          </a:p>
          <a:p>
            <a:pPr marL="0" indent="0" algn="ctr">
              <a:buNone/>
            </a:pPr>
            <a:r>
              <a:rPr lang="en-US" dirty="0"/>
              <a:t>“Yup </a:t>
            </a:r>
            <a:r>
              <a:rPr lang="en-US" dirty="0" err="1"/>
              <a:t>genji</a:t>
            </a:r>
            <a:r>
              <a:rPr lang="en-US" dirty="0"/>
              <a:t> useless, </a:t>
            </a:r>
            <a:r>
              <a:rPr lang="en-US" dirty="0" err="1"/>
              <a:t>genji</a:t>
            </a:r>
            <a:r>
              <a:rPr lang="en-US" dirty="0"/>
              <a:t> mains beware” </a:t>
            </a:r>
          </a:p>
          <a:p>
            <a:pPr marL="0" indent="0">
              <a:buNone/>
            </a:pPr>
            <a:endParaRPr lang="en-US" dirty="0"/>
          </a:p>
          <a:p>
            <a:endParaRPr lang="en-US" dirty="0"/>
          </a:p>
        </p:txBody>
      </p:sp>
    </p:spTree>
    <p:extLst>
      <p:ext uri="{BB962C8B-B14F-4D97-AF65-F5344CB8AC3E}">
        <p14:creationId xmlns:p14="http://schemas.microsoft.com/office/powerpoint/2010/main" val="33068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309A-2411-4D67-B076-2A20F07E656E}"/>
              </a:ext>
            </a:extLst>
          </p:cNvPr>
          <p:cNvSpPr>
            <a:spLocks noGrp="1"/>
          </p:cNvSpPr>
          <p:nvPr>
            <p:ph type="title"/>
          </p:nvPr>
        </p:nvSpPr>
        <p:spPr/>
        <p:txBody>
          <a:bodyPr/>
          <a:lstStyle/>
          <a:p>
            <a:r>
              <a:rPr lang="en-US" dirty="0"/>
              <a:t>Sentiment Analysis Method</a:t>
            </a:r>
          </a:p>
        </p:txBody>
      </p:sp>
      <p:sp>
        <p:nvSpPr>
          <p:cNvPr id="3" name="Content Placeholder 2">
            <a:extLst>
              <a:ext uri="{FF2B5EF4-FFF2-40B4-BE49-F238E27FC236}">
                <a16:creationId xmlns:a16="http://schemas.microsoft.com/office/drawing/2014/main" id="{8FCA9447-0212-4195-AC18-DF5BEF0600A5}"/>
              </a:ext>
            </a:extLst>
          </p:cNvPr>
          <p:cNvSpPr>
            <a:spLocks noGrp="1"/>
          </p:cNvSpPr>
          <p:nvPr>
            <p:ph idx="1"/>
          </p:nvPr>
        </p:nvSpPr>
        <p:spPr/>
        <p:txBody>
          <a:bodyPr/>
          <a:lstStyle/>
          <a:p>
            <a:pPr marL="0" indent="0">
              <a:buNone/>
            </a:pPr>
            <a:r>
              <a:rPr lang="en-US" dirty="0"/>
              <a:t>Sentences are scored in the following manner:</a:t>
            </a:r>
          </a:p>
          <a:p>
            <a:pPr marL="0" indent="0">
              <a:buNone/>
            </a:pPr>
            <a:endParaRPr lang="en-US" dirty="0"/>
          </a:p>
          <a:p>
            <a:pPr marL="0" indent="0" algn="ctr">
              <a:buNone/>
            </a:pPr>
            <a:r>
              <a:rPr lang="en-US" dirty="0"/>
              <a:t>“</a:t>
            </a:r>
            <a:r>
              <a:rPr lang="en-US" strike="sngStrike" dirty="0"/>
              <a:t>I'd</a:t>
            </a:r>
            <a:r>
              <a:rPr lang="en-US" dirty="0"/>
              <a:t> </a:t>
            </a:r>
            <a:r>
              <a:rPr lang="en-US" strike="sngStrike" dirty="0"/>
              <a:t>really</a:t>
            </a:r>
            <a:r>
              <a:rPr lang="en-US" dirty="0"/>
              <a:t> </a:t>
            </a:r>
            <a:r>
              <a:rPr lang="en-US" b="1" dirty="0">
                <a:solidFill>
                  <a:srgbClr val="00B0F0"/>
                </a:solidFill>
              </a:rPr>
              <a:t>love</a:t>
            </a:r>
            <a:r>
              <a:rPr lang="en-US" dirty="0"/>
              <a:t> </a:t>
            </a:r>
            <a:r>
              <a:rPr lang="en-US" strike="sngStrike" dirty="0"/>
              <a:t>this</a:t>
            </a:r>
            <a:r>
              <a:rPr lang="en-US" dirty="0"/>
              <a:t>, </a:t>
            </a:r>
            <a:r>
              <a:rPr lang="en-US" strike="sngStrike" dirty="0"/>
              <a:t>actually</a:t>
            </a:r>
            <a:r>
              <a:rPr lang="en-US" dirty="0"/>
              <a:t>. </a:t>
            </a:r>
            <a:r>
              <a:rPr lang="en-US" strike="sngStrike" dirty="0"/>
              <a:t>It would be a </a:t>
            </a:r>
            <a:r>
              <a:rPr lang="en-US" b="1" dirty="0">
                <a:solidFill>
                  <a:srgbClr val="00B0F0"/>
                </a:solidFill>
              </a:rPr>
              <a:t>great</a:t>
            </a:r>
            <a:r>
              <a:rPr lang="en-US" dirty="0"/>
              <a:t> </a:t>
            </a:r>
            <a:r>
              <a:rPr lang="en-US" strike="sngStrike" dirty="0"/>
              <a:t>thing to have</a:t>
            </a:r>
            <a:r>
              <a:rPr lang="en-US" dirty="0"/>
              <a:t>.” </a:t>
            </a:r>
          </a:p>
          <a:p>
            <a:pPr marL="0" indent="0">
              <a:buNone/>
            </a:pPr>
            <a:endParaRPr lang="en-US" dirty="0"/>
          </a:p>
          <a:p>
            <a:pPr marL="0" indent="0">
              <a:buNone/>
            </a:pPr>
            <a:endParaRPr lang="en-US" dirty="0"/>
          </a:p>
          <a:p>
            <a:pPr marL="0" indent="0" algn="ctr">
              <a:buNone/>
            </a:pPr>
            <a:r>
              <a:rPr lang="en-US" dirty="0"/>
              <a:t>“</a:t>
            </a:r>
            <a:r>
              <a:rPr lang="en-US" strike="sngStrike" dirty="0"/>
              <a:t>Yup </a:t>
            </a:r>
            <a:r>
              <a:rPr lang="en-US" strike="sngStrike" dirty="0" err="1"/>
              <a:t>genji</a:t>
            </a:r>
            <a:r>
              <a:rPr lang="en-US" strike="sngStrike" dirty="0"/>
              <a:t> </a:t>
            </a:r>
            <a:r>
              <a:rPr lang="en-US" b="1" dirty="0">
                <a:solidFill>
                  <a:srgbClr val="FF0000"/>
                </a:solidFill>
              </a:rPr>
              <a:t>useless</a:t>
            </a:r>
            <a:r>
              <a:rPr lang="en-US" dirty="0"/>
              <a:t>, </a:t>
            </a:r>
            <a:r>
              <a:rPr lang="en-US" strike="sngStrike" dirty="0" err="1"/>
              <a:t>genji</a:t>
            </a:r>
            <a:r>
              <a:rPr lang="en-US" strike="sngStrike" dirty="0"/>
              <a:t> mains </a:t>
            </a:r>
            <a:r>
              <a:rPr lang="en-US" b="1" dirty="0">
                <a:solidFill>
                  <a:srgbClr val="FF0000"/>
                </a:solidFill>
              </a:rPr>
              <a:t>beware</a:t>
            </a:r>
            <a:r>
              <a:rPr lang="en-US" dirty="0"/>
              <a:t>” </a:t>
            </a:r>
          </a:p>
          <a:p>
            <a:pPr marL="0" indent="0">
              <a:buNone/>
            </a:pPr>
            <a:endParaRPr lang="en-US" dirty="0"/>
          </a:p>
          <a:p>
            <a:endParaRPr lang="en-US" dirty="0"/>
          </a:p>
        </p:txBody>
      </p:sp>
      <p:sp>
        <p:nvSpPr>
          <p:cNvPr id="7" name="Rectangle 6">
            <a:extLst>
              <a:ext uri="{FF2B5EF4-FFF2-40B4-BE49-F238E27FC236}">
                <a16:creationId xmlns:a16="http://schemas.microsoft.com/office/drawing/2014/main" id="{7E8AFFCC-1390-42F9-8F61-AEF559EA11E2}"/>
              </a:ext>
            </a:extLst>
          </p:cNvPr>
          <p:cNvSpPr/>
          <p:nvPr/>
        </p:nvSpPr>
        <p:spPr>
          <a:xfrm>
            <a:off x="3080726" y="3222531"/>
            <a:ext cx="353785" cy="461665"/>
          </a:xfrm>
          <a:prstGeom prst="rect">
            <a:avLst/>
          </a:prstGeom>
        </p:spPr>
        <p:txBody>
          <a:bodyPr wrap="square">
            <a:spAutoFit/>
          </a:bodyPr>
          <a:lstStyle/>
          <a:p>
            <a:r>
              <a:rPr lang="en-US" sz="2400" b="1" dirty="0">
                <a:solidFill>
                  <a:srgbClr val="00B0F0"/>
                </a:solidFill>
                <a:latin typeface="+mj-lt"/>
              </a:rPr>
              <a:t>1</a:t>
            </a:r>
          </a:p>
        </p:txBody>
      </p:sp>
      <p:sp>
        <p:nvSpPr>
          <p:cNvPr id="8" name="Rectangle 7">
            <a:extLst>
              <a:ext uri="{FF2B5EF4-FFF2-40B4-BE49-F238E27FC236}">
                <a16:creationId xmlns:a16="http://schemas.microsoft.com/office/drawing/2014/main" id="{6E400AE6-C874-4A24-B740-6FDDBB245E8B}"/>
              </a:ext>
            </a:extLst>
          </p:cNvPr>
          <p:cNvSpPr/>
          <p:nvPr/>
        </p:nvSpPr>
        <p:spPr>
          <a:xfrm>
            <a:off x="7917421" y="3222531"/>
            <a:ext cx="353785" cy="461665"/>
          </a:xfrm>
          <a:prstGeom prst="rect">
            <a:avLst/>
          </a:prstGeom>
        </p:spPr>
        <p:txBody>
          <a:bodyPr wrap="square">
            <a:spAutoFit/>
          </a:bodyPr>
          <a:lstStyle/>
          <a:p>
            <a:r>
              <a:rPr lang="en-US" sz="2400" b="1" dirty="0">
                <a:solidFill>
                  <a:srgbClr val="00B0F0"/>
                </a:solidFill>
                <a:latin typeface="+mj-lt"/>
              </a:rPr>
              <a:t>1</a:t>
            </a:r>
          </a:p>
        </p:txBody>
      </p:sp>
      <p:sp>
        <p:nvSpPr>
          <p:cNvPr id="6" name="Rectangle 5">
            <a:extLst>
              <a:ext uri="{FF2B5EF4-FFF2-40B4-BE49-F238E27FC236}">
                <a16:creationId xmlns:a16="http://schemas.microsoft.com/office/drawing/2014/main" id="{FA96BA53-DFA7-4950-9A61-1A16E88D28F1}"/>
              </a:ext>
            </a:extLst>
          </p:cNvPr>
          <p:cNvSpPr/>
          <p:nvPr/>
        </p:nvSpPr>
        <p:spPr>
          <a:xfrm>
            <a:off x="5159528" y="4802677"/>
            <a:ext cx="453332" cy="461665"/>
          </a:xfrm>
          <a:prstGeom prst="rect">
            <a:avLst/>
          </a:prstGeom>
        </p:spPr>
        <p:txBody>
          <a:bodyPr wrap="square">
            <a:spAutoFit/>
          </a:bodyPr>
          <a:lstStyle/>
          <a:p>
            <a:r>
              <a:rPr lang="en-US" sz="2400" b="1" dirty="0">
                <a:solidFill>
                  <a:srgbClr val="FF0000"/>
                </a:solidFill>
                <a:latin typeface="+mj-lt"/>
              </a:rPr>
              <a:t>-1</a:t>
            </a:r>
          </a:p>
        </p:txBody>
      </p:sp>
      <p:sp>
        <p:nvSpPr>
          <p:cNvPr id="9" name="Rectangle 8">
            <a:extLst>
              <a:ext uri="{FF2B5EF4-FFF2-40B4-BE49-F238E27FC236}">
                <a16:creationId xmlns:a16="http://schemas.microsoft.com/office/drawing/2014/main" id="{4DBF3073-B329-4CE4-BB51-96C22D6F52B8}"/>
              </a:ext>
            </a:extLst>
          </p:cNvPr>
          <p:cNvSpPr/>
          <p:nvPr/>
        </p:nvSpPr>
        <p:spPr>
          <a:xfrm>
            <a:off x="8256664" y="4802678"/>
            <a:ext cx="449591" cy="461665"/>
          </a:xfrm>
          <a:prstGeom prst="rect">
            <a:avLst/>
          </a:prstGeom>
        </p:spPr>
        <p:txBody>
          <a:bodyPr wrap="square">
            <a:spAutoFit/>
          </a:bodyPr>
          <a:lstStyle/>
          <a:p>
            <a:r>
              <a:rPr lang="en-US" sz="2400" b="1" dirty="0">
                <a:solidFill>
                  <a:srgbClr val="FF0000"/>
                </a:solidFill>
                <a:latin typeface="+mj-lt"/>
              </a:rPr>
              <a:t>-1</a:t>
            </a:r>
          </a:p>
        </p:txBody>
      </p:sp>
    </p:spTree>
    <p:extLst>
      <p:ext uri="{BB962C8B-B14F-4D97-AF65-F5344CB8AC3E}">
        <p14:creationId xmlns:p14="http://schemas.microsoft.com/office/powerpoint/2010/main" val="5735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3B39-0271-4DBF-8A84-EE5187556213}"/>
              </a:ext>
            </a:extLst>
          </p:cNvPr>
          <p:cNvSpPr>
            <a:spLocks noGrp="1"/>
          </p:cNvSpPr>
          <p:nvPr>
            <p:ph type="title"/>
          </p:nvPr>
        </p:nvSpPr>
        <p:spPr/>
        <p:txBody>
          <a:bodyPr/>
          <a:lstStyle/>
          <a:p>
            <a:r>
              <a:rPr lang="en-US" dirty="0"/>
              <a:t>Most Used Words</a:t>
            </a:r>
          </a:p>
        </p:txBody>
      </p:sp>
      <p:sp>
        <p:nvSpPr>
          <p:cNvPr id="3" name="Content Placeholder 2">
            <a:extLst>
              <a:ext uri="{FF2B5EF4-FFF2-40B4-BE49-F238E27FC236}">
                <a16:creationId xmlns:a16="http://schemas.microsoft.com/office/drawing/2014/main" id="{83FC3465-5A72-470A-9940-BD620C062073}"/>
              </a:ext>
            </a:extLst>
          </p:cNvPr>
          <p:cNvSpPr>
            <a:spLocks noGrp="1"/>
          </p:cNvSpPr>
          <p:nvPr>
            <p:ph idx="1"/>
          </p:nvPr>
        </p:nvSpPr>
        <p:spPr>
          <a:xfrm>
            <a:off x="838200" y="1825625"/>
            <a:ext cx="10515600" cy="4351338"/>
          </a:xfrm>
        </p:spPr>
        <p:txBody>
          <a:bodyPr/>
          <a:lstStyle/>
          <a:p>
            <a:pPr marL="0" indent="0" algn="ctr">
              <a:buNone/>
            </a:pPr>
            <a:r>
              <a:rPr lang="en-US" dirty="0"/>
              <a:t>Word clouds for each community</a:t>
            </a:r>
          </a:p>
        </p:txBody>
      </p:sp>
      <p:pic>
        <p:nvPicPr>
          <p:cNvPr id="4" name="Picture 3">
            <a:extLst>
              <a:ext uri="{FF2B5EF4-FFF2-40B4-BE49-F238E27FC236}">
                <a16:creationId xmlns:a16="http://schemas.microsoft.com/office/drawing/2014/main" id="{19753DA0-6CB4-4157-B8F7-A2DED962D54B}"/>
              </a:ext>
            </a:extLst>
          </p:cNvPr>
          <p:cNvPicPr>
            <a:picLocks noChangeAspect="1"/>
          </p:cNvPicPr>
          <p:nvPr/>
        </p:nvPicPr>
        <p:blipFill rotWithShape="1">
          <a:blip r:embed="rId3"/>
          <a:srcRect l="4145" r="5883"/>
          <a:stretch/>
        </p:blipFill>
        <p:spPr>
          <a:xfrm>
            <a:off x="1250730" y="3103440"/>
            <a:ext cx="2974429" cy="2911484"/>
          </a:xfrm>
          <a:prstGeom prst="rect">
            <a:avLst/>
          </a:prstGeom>
        </p:spPr>
      </p:pic>
      <p:pic>
        <p:nvPicPr>
          <p:cNvPr id="5" name="Picture 4">
            <a:extLst>
              <a:ext uri="{FF2B5EF4-FFF2-40B4-BE49-F238E27FC236}">
                <a16:creationId xmlns:a16="http://schemas.microsoft.com/office/drawing/2014/main" id="{0E74889D-1579-4307-9C27-C33991D867AD}"/>
              </a:ext>
            </a:extLst>
          </p:cNvPr>
          <p:cNvPicPr>
            <a:picLocks noChangeAspect="1"/>
          </p:cNvPicPr>
          <p:nvPr/>
        </p:nvPicPr>
        <p:blipFill>
          <a:blip r:embed="rId4"/>
          <a:stretch>
            <a:fillRect/>
          </a:stretch>
        </p:blipFill>
        <p:spPr>
          <a:xfrm>
            <a:off x="4597882" y="3103440"/>
            <a:ext cx="2854536" cy="2911484"/>
          </a:xfrm>
          <a:prstGeom prst="rect">
            <a:avLst/>
          </a:prstGeom>
        </p:spPr>
      </p:pic>
      <p:pic>
        <p:nvPicPr>
          <p:cNvPr id="6" name="Picture 5">
            <a:extLst>
              <a:ext uri="{FF2B5EF4-FFF2-40B4-BE49-F238E27FC236}">
                <a16:creationId xmlns:a16="http://schemas.microsoft.com/office/drawing/2014/main" id="{BBECEDE4-7AD0-48D1-B210-9AF0D59F11F5}"/>
              </a:ext>
            </a:extLst>
          </p:cNvPr>
          <p:cNvPicPr>
            <a:picLocks noChangeAspect="1"/>
          </p:cNvPicPr>
          <p:nvPr/>
        </p:nvPicPr>
        <p:blipFill rotWithShape="1">
          <a:blip r:embed="rId5"/>
          <a:srcRect l="4029" r="16807" b="11503"/>
          <a:stretch/>
        </p:blipFill>
        <p:spPr>
          <a:xfrm>
            <a:off x="7825142" y="3099998"/>
            <a:ext cx="3237664" cy="2914926"/>
          </a:xfrm>
          <a:prstGeom prst="rect">
            <a:avLst/>
          </a:prstGeom>
        </p:spPr>
      </p:pic>
      <p:pic>
        <p:nvPicPr>
          <p:cNvPr id="8" name="Picture 7">
            <a:extLst>
              <a:ext uri="{FF2B5EF4-FFF2-40B4-BE49-F238E27FC236}">
                <a16:creationId xmlns:a16="http://schemas.microsoft.com/office/drawing/2014/main" id="{0CA245A9-A581-4503-BEFE-DB4671AF8CE5}"/>
              </a:ext>
            </a:extLst>
          </p:cNvPr>
          <p:cNvPicPr>
            <a:picLocks noChangeAspect="1"/>
          </p:cNvPicPr>
          <p:nvPr/>
        </p:nvPicPr>
        <p:blipFill rotWithShape="1">
          <a:blip r:embed="rId6">
            <a:extLst>
              <a:ext uri="{28A0092B-C50C-407E-A947-70E740481C1C}">
                <a14:useLocalDpi xmlns:a14="http://schemas.microsoft.com/office/drawing/2010/main" val="0"/>
              </a:ext>
            </a:extLst>
          </a:blip>
          <a:srcRect l="15107" t="20000" r="17488" b="21021"/>
          <a:stretch/>
        </p:blipFill>
        <p:spPr>
          <a:xfrm>
            <a:off x="8973816" y="2364063"/>
            <a:ext cx="940315" cy="822775"/>
          </a:xfrm>
          <a:prstGeom prst="rect">
            <a:avLst/>
          </a:prstGeom>
        </p:spPr>
      </p:pic>
      <p:pic>
        <p:nvPicPr>
          <p:cNvPr id="10" name="Picture 9">
            <a:extLst>
              <a:ext uri="{FF2B5EF4-FFF2-40B4-BE49-F238E27FC236}">
                <a16:creationId xmlns:a16="http://schemas.microsoft.com/office/drawing/2014/main" id="{4793B0BE-1B01-4735-9573-D93C891B3238}"/>
              </a:ext>
            </a:extLst>
          </p:cNvPr>
          <p:cNvPicPr>
            <a:picLocks noChangeAspect="1"/>
          </p:cNvPicPr>
          <p:nvPr/>
        </p:nvPicPr>
        <p:blipFill rotWithShape="1">
          <a:blip r:embed="rId7">
            <a:extLst>
              <a:ext uri="{28A0092B-C50C-407E-A947-70E740481C1C}">
                <a14:useLocalDpi xmlns:a14="http://schemas.microsoft.com/office/drawing/2010/main" val="0"/>
              </a:ext>
            </a:extLst>
          </a:blip>
          <a:srcRect l="9583" t="10353" r="9686" b="10571"/>
          <a:stretch/>
        </p:blipFill>
        <p:spPr>
          <a:xfrm>
            <a:off x="2294571" y="2341157"/>
            <a:ext cx="886746" cy="86858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A5E9A8C0-E0BF-4BA9-98A4-C5FC0F9324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1279" y="2353953"/>
            <a:ext cx="842995" cy="842995"/>
          </a:xfrm>
          <a:prstGeom prst="rect">
            <a:avLst/>
          </a:prstGeom>
        </p:spPr>
      </p:pic>
    </p:spTree>
    <p:extLst>
      <p:ext uri="{BB962C8B-B14F-4D97-AF65-F5344CB8AC3E}">
        <p14:creationId xmlns:p14="http://schemas.microsoft.com/office/powerpoint/2010/main" val="245067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3B39-0271-4DBF-8A84-EE5187556213}"/>
              </a:ext>
            </a:extLst>
          </p:cNvPr>
          <p:cNvSpPr>
            <a:spLocks noGrp="1"/>
          </p:cNvSpPr>
          <p:nvPr>
            <p:ph type="title"/>
          </p:nvPr>
        </p:nvSpPr>
        <p:spPr/>
        <p:txBody>
          <a:bodyPr/>
          <a:lstStyle/>
          <a:p>
            <a:r>
              <a:rPr lang="en-US" dirty="0"/>
              <a:t>Most Used Words</a:t>
            </a:r>
          </a:p>
        </p:txBody>
      </p:sp>
      <p:sp>
        <p:nvSpPr>
          <p:cNvPr id="3" name="Content Placeholder 2">
            <a:extLst>
              <a:ext uri="{FF2B5EF4-FFF2-40B4-BE49-F238E27FC236}">
                <a16:creationId xmlns:a16="http://schemas.microsoft.com/office/drawing/2014/main" id="{83FC3465-5A72-470A-9940-BD620C062073}"/>
              </a:ext>
            </a:extLst>
          </p:cNvPr>
          <p:cNvSpPr>
            <a:spLocks noGrp="1"/>
          </p:cNvSpPr>
          <p:nvPr>
            <p:ph idx="1"/>
          </p:nvPr>
        </p:nvSpPr>
        <p:spPr>
          <a:xfrm>
            <a:off x="838200" y="1825625"/>
            <a:ext cx="10515600" cy="4351338"/>
          </a:xfrm>
        </p:spPr>
        <p:txBody>
          <a:bodyPr/>
          <a:lstStyle/>
          <a:p>
            <a:pPr marL="0" indent="0" algn="ctr">
              <a:buNone/>
            </a:pPr>
            <a:r>
              <a:rPr lang="en-US" dirty="0"/>
              <a:t>Word clouds for each community</a:t>
            </a:r>
          </a:p>
        </p:txBody>
      </p:sp>
      <p:pic>
        <p:nvPicPr>
          <p:cNvPr id="4" name="Picture 3">
            <a:extLst>
              <a:ext uri="{FF2B5EF4-FFF2-40B4-BE49-F238E27FC236}">
                <a16:creationId xmlns:a16="http://schemas.microsoft.com/office/drawing/2014/main" id="{19753DA0-6CB4-4157-B8F7-A2DED962D54B}"/>
              </a:ext>
            </a:extLst>
          </p:cNvPr>
          <p:cNvPicPr>
            <a:picLocks noChangeAspect="1"/>
          </p:cNvPicPr>
          <p:nvPr/>
        </p:nvPicPr>
        <p:blipFill rotWithShape="1">
          <a:blip r:embed="rId3"/>
          <a:srcRect l="4145" r="5883"/>
          <a:stretch/>
        </p:blipFill>
        <p:spPr>
          <a:xfrm>
            <a:off x="1250730" y="3103440"/>
            <a:ext cx="2974429" cy="2911484"/>
          </a:xfrm>
          <a:prstGeom prst="rect">
            <a:avLst/>
          </a:prstGeom>
        </p:spPr>
      </p:pic>
      <p:pic>
        <p:nvPicPr>
          <p:cNvPr id="5" name="Picture 4">
            <a:extLst>
              <a:ext uri="{FF2B5EF4-FFF2-40B4-BE49-F238E27FC236}">
                <a16:creationId xmlns:a16="http://schemas.microsoft.com/office/drawing/2014/main" id="{0E74889D-1579-4307-9C27-C33991D867AD}"/>
              </a:ext>
            </a:extLst>
          </p:cNvPr>
          <p:cNvPicPr>
            <a:picLocks noChangeAspect="1"/>
          </p:cNvPicPr>
          <p:nvPr/>
        </p:nvPicPr>
        <p:blipFill>
          <a:blip r:embed="rId4"/>
          <a:stretch>
            <a:fillRect/>
          </a:stretch>
        </p:blipFill>
        <p:spPr>
          <a:xfrm>
            <a:off x="4597882" y="3103440"/>
            <a:ext cx="2854536" cy="2911484"/>
          </a:xfrm>
          <a:prstGeom prst="rect">
            <a:avLst/>
          </a:prstGeom>
        </p:spPr>
      </p:pic>
      <p:pic>
        <p:nvPicPr>
          <p:cNvPr id="6" name="Picture 5">
            <a:extLst>
              <a:ext uri="{FF2B5EF4-FFF2-40B4-BE49-F238E27FC236}">
                <a16:creationId xmlns:a16="http://schemas.microsoft.com/office/drawing/2014/main" id="{BBECEDE4-7AD0-48D1-B210-9AF0D59F11F5}"/>
              </a:ext>
            </a:extLst>
          </p:cNvPr>
          <p:cNvPicPr>
            <a:picLocks noChangeAspect="1"/>
          </p:cNvPicPr>
          <p:nvPr/>
        </p:nvPicPr>
        <p:blipFill rotWithShape="1">
          <a:blip r:embed="rId5">
            <a:extLst>
              <a:ext uri="{BEBA8EAE-BF5A-486C-A8C5-ECC9F3942E4B}">
                <a14:imgProps xmlns:a14="http://schemas.microsoft.com/office/drawing/2010/main">
                  <a14:imgLayer r:embed="rId6">
                    <a14:imgEffect>
                      <a14:artisticPencilSketch/>
                    </a14:imgEffect>
                  </a14:imgLayer>
                </a14:imgProps>
              </a:ext>
            </a:extLst>
          </a:blip>
          <a:srcRect l="4029" r="16807" b="11503"/>
          <a:stretch/>
        </p:blipFill>
        <p:spPr>
          <a:xfrm>
            <a:off x="7825142" y="3099998"/>
            <a:ext cx="3237664" cy="2914926"/>
          </a:xfrm>
          <a:prstGeom prst="rect">
            <a:avLst/>
          </a:prstGeom>
        </p:spPr>
      </p:pic>
      <p:pic>
        <p:nvPicPr>
          <p:cNvPr id="8" name="Picture 7">
            <a:extLst>
              <a:ext uri="{FF2B5EF4-FFF2-40B4-BE49-F238E27FC236}">
                <a16:creationId xmlns:a16="http://schemas.microsoft.com/office/drawing/2014/main" id="{0CA245A9-A581-4503-BEFE-DB4671AF8CE5}"/>
              </a:ext>
            </a:extLst>
          </p:cNvPr>
          <p:cNvPicPr>
            <a:picLocks noChangeAspect="1"/>
          </p:cNvPicPr>
          <p:nvPr/>
        </p:nvPicPr>
        <p:blipFill rotWithShape="1">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l="15107" t="20000" r="17488" b="21021"/>
          <a:stretch/>
        </p:blipFill>
        <p:spPr>
          <a:xfrm>
            <a:off x="8973816" y="2364063"/>
            <a:ext cx="940315" cy="822775"/>
          </a:xfrm>
          <a:prstGeom prst="rect">
            <a:avLst/>
          </a:prstGeom>
        </p:spPr>
      </p:pic>
      <p:pic>
        <p:nvPicPr>
          <p:cNvPr id="10" name="Picture 9">
            <a:extLst>
              <a:ext uri="{FF2B5EF4-FFF2-40B4-BE49-F238E27FC236}">
                <a16:creationId xmlns:a16="http://schemas.microsoft.com/office/drawing/2014/main" id="{4793B0BE-1B01-4735-9573-D93C891B3238}"/>
              </a:ext>
            </a:extLst>
          </p:cNvPr>
          <p:cNvPicPr>
            <a:picLocks noChangeAspect="1"/>
          </p:cNvPicPr>
          <p:nvPr/>
        </p:nvPicPr>
        <p:blipFill rotWithShape="1">
          <a:blip r:embed="rId9">
            <a:extLst>
              <a:ext uri="{28A0092B-C50C-407E-A947-70E740481C1C}">
                <a14:useLocalDpi xmlns:a14="http://schemas.microsoft.com/office/drawing/2010/main" val="0"/>
              </a:ext>
            </a:extLst>
          </a:blip>
          <a:srcRect l="9583" t="10353" r="9686" b="10571"/>
          <a:stretch/>
        </p:blipFill>
        <p:spPr>
          <a:xfrm>
            <a:off x="2294571" y="2341157"/>
            <a:ext cx="886746" cy="86858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A5E9A8C0-E0BF-4BA9-98A4-C5FC0F9324E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71279" y="2353953"/>
            <a:ext cx="842995" cy="842995"/>
          </a:xfrm>
          <a:prstGeom prst="rect">
            <a:avLst/>
          </a:prstGeom>
        </p:spPr>
      </p:pic>
    </p:spTree>
    <p:extLst>
      <p:ext uri="{BB962C8B-B14F-4D97-AF65-F5344CB8AC3E}">
        <p14:creationId xmlns:p14="http://schemas.microsoft.com/office/powerpoint/2010/main" val="249966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1591</Words>
  <Application>Microsoft Office PowerPoint</Application>
  <PresentationFormat>Widescreen</PresentationFormat>
  <Paragraphs>130</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Franklin Gothic Book</vt:lpstr>
      <vt:lpstr>Franklin Gothic Medium</vt:lpstr>
      <vt:lpstr>Office Theme</vt:lpstr>
      <vt:lpstr>Overwatch Sentiment</vt:lpstr>
      <vt:lpstr>Business Challenge </vt:lpstr>
      <vt:lpstr>Solution</vt:lpstr>
      <vt:lpstr>Approach</vt:lpstr>
      <vt:lpstr>Data</vt:lpstr>
      <vt:lpstr>Sentiment Analysis Method</vt:lpstr>
      <vt:lpstr>Sentiment Analysis Method</vt:lpstr>
      <vt:lpstr>Most Used Words</vt:lpstr>
      <vt:lpstr>Most Used Words</vt:lpstr>
      <vt:lpstr>Sentiment </vt:lpstr>
      <vt:lpstr>Sentiment</vt:lpstr>
      <vt:lpstr>Sentiment</vt:lpstr>
      <vt:lpstr>Modeling Negative Sentiment Method</vt:lpstr>
      <vt:lpstr>Modeling Negative Sentiment Method</vt:lpstr>
      <vt:lpstr>Negative Sentiment Predictor Results</vt:lpstr>
      <vt:lpstr>Negative Sentiment Predictor Results</vt:lpstr>
      <vt:lpstr>Flaws of Negative Sentiment Predictor</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Sine Gov</dc:creator>
  <cp:lastModifiedBy>Sine Gov</cp:lastModifiedBy>
  <cp:revision>34</cp:revision>
  <dcterms:created xsi:type="dcterms:W3CDTF">2018-01-19T00:45:09Z</dcterms:created>
  <dcterms:modified xsi:type="dcterms:W3CDTF">2018-01-21T20:50:38Z</dcterms:modified>
</cp:coreProperties>
</file>