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7" r:id="rId2"/>
    <p:sldId id="266" r:id="rId3"/>
    <p:sldId id="268" r:id="rId4"/>
    <p:sldId id="271" r:id="rId5"/>
    <p:sldId id="27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3F2D"/>
    <a:srgbClr val="065E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p:cViewPr varScale="1">
        <p:scale>
          <a:sx n="73" d="100"/>
          <a:sy n="73" d="100"/>
        </p:scale>
        <p:origin x="1027" y="82"/>
      </p:cViewPr>
      <p:guideLst/>
    </p:cSldViewPr>
  </p:slideViewPr>
  <p:notesTextViewPr>
    <p:cViewPr>
      <p:scale>
        <a:sx n="1" d="1"/>
        <a:sy n="1" d="1"/>
      </p:scale>
      <p:origin x="0" y="0"/>
    </p:cViewPr>
  </p:notesTextViewPr>
  <p:notesViewPr>
    <p:cSldViewPr>
      <p:cViewPr varScale="1">
        <p:scale>
          <a:sx n="95" d="100"/>
          <a:sy n="95" d="100"/>
        </p:scale>
        <p:origin x="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4/13/2023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4/13/2023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4/13/2023</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4/13/2023</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4/13/2023</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4/13/2023</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62EC29-B8C5-4C7A-B6DA-418494D5CB21}" type="datetimeFigureOut">
              <a:rPr lang="en-US" smtClean="0"/>
              <a:t>4/13/2023</a:t>
            </a:fld>
            <a:endParaRPr lang="en-US"/>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62EC29-B8C5-4C7A-B6DA-418494D5CB21}" type="datetimeFigureOut">
              <a:rPr lang="en-US" smtClean="0"/>
              <a:t>4/13/2023</a:t>
            </a:fld>
            <a:endParaRPr lang="en-US"/>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62EC29-B8C5-4C7A-B6DA-418494D5CB21}" type="datetimeFigureOut">
              <a:rPr lang="en-US" smtClean="0"/>
              <a:t>4/13/2023</a:t>
            </a:fld>
            <a:endParaRPr lang="en-US"/>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762EC29-B8C5-4C7A-B6DA-418494D5CB21}" type="datetimeFigureOut">
              <a:rPr lang="en-US" smtClean="0"/>
              <a:t>4/13/2023</a:t>
            </a:fld>
            <a:endParaRPr lang="en-US"/>
          </a:p>
        </p:txBody>
      </p:sp>
      <p:sp>
        <p:nvSpPr>
          <p:cNvPr id="4" name="Slide Number Placeholder 3"/>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3762EC29-B8C5-4C7A-B6DA-418494D5CB21}" type="datetimeFigureOut">
              <a:rPr lang="en-US" smtClean="0"/>
              <a:pPr/>
              <a:t>4/13/2023</a:t>
            </a:fld>
            <a:endParaRPr lang="en-US"/>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F9043838-BFF5-400C-B067-3DF4A5F395D6}" type="slidenum">
              <a:rPr lang="en-US" smtClean="0"/>
              <a:pPr/>
              <a:t>‹#›</a:t>
            </a:fld>
            <a:endParaRPr lang="en-US"/>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hemeOverride" Target="../theme/themeOverride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92900" y="914400"/>
            <a:ext cx="5486400" cy="1536923"/>
          </a:xfrm>
        </p:spPr>
        <p:txBody>
          <a:bodyPr>
            <a:noAutofit/>
          </a:bodyPr>
          <a:lstStyle/>
          <a:p>
            <a:r>
              <a:rPr 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FIFA WOMEN’S</a:t>
            </a:r>
            <a:br>
              <a:rPr 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WORLD CUP</a:t>
            </a:r>
            <a:endPar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699314" y="6578600"/>
            <a:ext cx="5479985" cy="279400"/>
          </a:xfrm>
        </p:spPr>
        <p:txBody>
          <a:bodyPr>
            <a:noAutofit/>
          </a:bodyPr>
          <a:lstStyle/>
          <a:p>
            <a:pPr algn="r"/>
            <a:r>
              <a:rPr lang="en-US" sz="1500" b="1" i="1" dirty="0">
                <a:solidFill>
                  <a:schemeClr val="bg1"/>
                </a:solidFill>
                <a:effectLst>
                  <a:outerShdw blurRad="38100" dist="38100" dir="2700000" algn="tl">
                    <a:srgbClr val="000000">
                      <a:alpha val="43137"/>
                    </a:srgbClr>
                  </a:outerShdw>
                </a:effectLst>
                <a:latin typeface="Courier New" panose="02070309020205020404" pitchFamily="49" charset="0"/>
              </a:rPr>
              <a:t>"Football is not just a game, it's a passion"</a:t>
            </a:r>
            <a:endParaRPr lang="en-US" sz="1500" b="1" dirty="0">
              <a:solidFill>
                <a:schemeClr val="bg1"/>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C81B860F-7CD0-4911-A777-D14A8B440981}"/>
              </a:ext>
            </a:extLst>
          </p:cNvPr>
          <p:cNvPicPr>
            <a:picLocks noChangeAspect="1"/>
          </p:cNvPicPr>
          <p:nvPr/>
        </p:nvPicPr>
        <p:blipFill>
          <a:blip r:embed="rId2"/>
          <a:stretch>
            <a:fillRect/>
          </a:stretch>
        </p:blipFill>
        <p:spPr>
          <a:xfrm>
            <a:off x="6019800" y="914400"/>
            <a:ext cx="679515" cy="1536923"/>
          </a:xfrm>
          <a:prstGeom prst="rect">
            <a:avLst/>
          </a:prstGeom>
        </p:spPr>
      </p:pic>
      <p:sp>
        <p:nvSpPr>
          <p:cNvPr id="5" name="TextBox 4">
            <a:extLst>
              <a:ext uri="{FF2B5EF4-FFF2-40B4-BE49-F238E27FC236}">
                <a16:creationId xmlns:a16="http://schemas.microsoft.com/office/drawing/2014/main" id="{D632D68C-153F-5DF2-3765-6A5F628AED9B}"/>
              </a:ext>
            </a:extLst>
          </p:cNvPr>
          <p:cNvSpPr txBox="1"/>
          <p:nvPr/>
        </p:nvSpPr>
        <p:spPr>
          <a:xfrm>
            <a:off x="8077200" y="6019800"/>
            <a:ext cx="3276600" cy="523220"/>
          </a:xfrm>
          <a:prstGeom prst="rect">
            <a:avLst/>
          </a:prstGeom>
          <a:solidFill>
            <a:schemeClr val="bg1"/>
          </a:solidFill>
        </p:spPr>
        <p:txBody>
          <a:bodyPr wrap="square" rtlCol="0">
            <a:spAutoFit/>
          </a:bodyPr>
          <a:lstStyle/>
          <a:p>
            <a:r>
              <a:rPr lang="en-US" sz="2800" dirty="0"/>
              <a:t>Obinna Ibe</a:t>
            </a:r>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0"/>
            <a:ext cx="10058400" cy="685800"/>
          </a:xfrm>
        </p:spPr>
        <p:txBody>
          <a:bodyPr anchor="b">
            <a:normAutofit/>
          </a:bodyPr>
          <a:lstStyle/>
          <a:p>
            <a:r>
              <a:rPr lang="en-US" dirty="0"/>
              <a:t>Project Summary &amp; Objectives</a:t>
            </a:r>
          </a:p>
        </p:txBody>
      </p:sp>
      <p:sp>
        <p:nvSpPr>
          <p:cNvPr id="10" name="Text Placeholder 2">
            <a:extLst>
              <a:ext uri="{FF2B5EF4-FFF2-40B4-BE49-F238E27FC236}">
                <a16:creationId xmlns:a16="http://schemas.microsoft.com/office/drawing/2014/main" id="{DBB43855-C144-1446-DB7B-BF5D0A04DD28}"/>
              </a:ext>
            </a:extLst>
          </p:cNvPr>
          <p:cNvSpPr>
            <a:spLocks noGrp="1"/>
          </p:cNvSpPr>
          <p:nvPr>
            <p:ph type="body" idx="1"/>
          </p:nvPr>
        </p:nvSpPr>
        <p:spPr>
          <a:xfrm>
            <a:off x="1066800" y="1370310"/>
            <a:ext cx="4846320" cy="823912"/>
          </a:xfrm>
        </p:spPr>
        <p:txBody>
          <a:bodyPr>
            <a:normAutofit/>
          </a:bodyPr>
          <a:lstStyle/>
          <a:p>
            <a:r>
              <a:rPr lang="en-US" sz="2800" dirty="0">
                <a:effectLst>
                  <a:outerShdw blurRad="38100" dist="38100" dir="2700000" algn="tl">
                    <a:srgbClr val="000000">
                      <a:alpha val="43137"/>
                    </a:srgbClr>
                  </a:outerShdw>
                </a:effectLst>
              </a:rPr>
              <a:t>Objectives:</a:t>
            </a:r>
          </a:p>
        </p:txBody>
      </p:sp>
      <p:sp>
        <p:nvSpPr>
          <p:cNvPr id="12" name="Text Placeholder 4">
            <a:extLst>
              <a:ext uri="{FF2B5EF4-FFF2-40B4-BE49-F238E27FC236}">
                <a16:creationId xmlns:a16="http://schemas.microsoft.com/office/drawing/2014/main" id="{D2C497D3-A8F4-8835-65B5-79427A25BF3C}"/>
              </a:ext>
            </a:extLst>
          </p:cNvPr>
          <p:cNvSpPr>
            <a:spLocks noGrp="1"/>
          </p:cNvSpPr>
          <p:nvPr>
            <p:ph type="body" sz="quarter" idx="3"/>
          </p:nvPr>
        </p:nvSpPr>
        <p:spPr>
          <a:xfrm>
            <a:off x="6278880" y="1370310"/>
            <a:ext cx="4846320" cy="823912"/>
          </a:xfrm>
        </p:spPr>
        <p:txBody>
          <a:bodyPr>
            <a:normAutofit/>
          </a:bodyPr>
          <a:lstStyle/>
          <a:p>
            <a:r>
              <a:rPr lang="en-US" sz="2800" dirty="0">
                <a:effectLst>
                  <a:outerShdw blurRad="38100" dist="38100" dir="2700000" algn="tl">
                    <a:srgbClr val="000000">
                      <a:alpha val="43137"/>
                    </a:srgbClr>
                  </a:outerShdw>
                </a:effectLst>
              </a:rPr>
              <a:t>Steps Summary:</a:t>
            </a:r>
          </a:p>
        </p:txBody>
      </p:sp>
      <p:sp>
        <p:nvSpPr>
          <p:cNvPr id="3" name="Content Placeholder 2"/>
          <p:cNvSpPr>
            <a:spLocks noGrp="1"/>
          </p:cNvSpPr>
          <p:nvPr>
            <p:ph sz="quarter" idx="4"/>
          </p:nvPr>
        </p:nvSpPr>
        <p:spPr>
          <a:xfrm>
            <a:off x="6278880" y="2194222"/>
            <a:ext cx="4846320" cy="4205288"/>
          </a:xfrm>
          <a:solidFill>
            <a:schemeClr val="bg1">
              <a:alpha val="62000"/>
            </a:schemeClr>
          </a:solidFill>
        </p:spPr>
        <p:txBody>
          <a:bodyPr vert="horz" lIns="91440" tIns="45720" rIns="91440" bIns="45720" rtlCol="0">
            <a:noAutofit/>
          </a:bodyPr>
          <a:lstStyle/>
          <a:p>
            <a:pPr marL="285750" indent="-285750" algn="just">
              <a:lnSpc>
                <a:spcPct val="100000"/>
              </a:lnSpc>
              <a:spcBef>
                <a:spcPts val="600"/>
              </a:spcBef>
              <a:buFont typeface="Arial" panose="020B0604020202020204" pitchFamily="34" charset="0"/>
              <a:buChar char="•"/>
            </a:pPr>
            <a:r>
              <a:rPr lang="en-US" sz="1900" dirty="0">
                <a:cs typeface="Segoe UI" panose="020B0502040204020203" pitchFamily="34" charset="0"/>
              </a:rPr>
              <a:t>A thorough research and understanding of each variable in the data</a:t>
            </a:r>
          </a:p>
          <a:p>
            <a:pPr marL="285750" indent="-285750" algn="just">
              <a:lnSpc>
                <a:spcPct val="100000"/>
              </a:lnSpc>
              <a:spcBef>
                <a:spcPts val="600"/>
              </a:spcBef>
              <a:buFont typeface="Arial" panose="020B0604020202020204" pitchFamily="34" charset="0"/>
              <a:buChar char="•"/>
            </a:pPr>
            <a:r>
              <a:rPr lang="en-US" sz="1900" dirty="0">
                <a:cs typeface="Segoe UI" panose="020B0502040204020203" pitchFamily="34" charset="0"/>
              </a:rPr>
              <a:t>Formulation of research questions</a:t>
            </a:r>
          </a:p>
          <a:p>
            <a:pPr marL="742950" lvl="1" indent="-285750" algn="just">
              <a:lnSpc>
                <a:spcPct val="100000"/>
              </a:lnSpc>
              <a:spcBef>
                <a:spcPts val="600"/>
              </a:spcBef>
              <a:buFont typeface="Wingdings" panose="05000000000000000000" pitchFamily="2" charset="2"/>
              <a:buChar char="Ø"/>
            </a:pPr>
            <a:r>
              <a:rPr lang="en-US" sz="1900" dirty="0">
                <a:cs typeface="Segoe UI" panose="020B0502040204020203" pitchFamily="34" charset="0"/>
              </a:rPr>
              <a:t>What is the total goals, penalty, assists, red and yellow card</a:t>
            </a:r>
          </a:p>
          <a:p>
            <a:pPr marL="742950" lvl="1" indent="-285750" algn="just">
              <a:lnSpc>
                <a:spcPct val="100000"/>
              </a:lnSpc>
              <a:spcBef>
                <a:spcPts val="600"/>
              </a:spcBef>
              <a:buFont typeface="Wingdings" panose="05000000000000000000" pitchFamily="2" charset="2"/>
              <a:buChar char="Ø"/>
            </a:pPr>
            <a:r>
              <a:rPr lang="en-US" sz="1900" dirty="0">
                <a:cs typeface="Segoe UI" panose="020B0502040204020203" pitchFamily="34" charset="0"/>
              </a:rPr>
              <a:t>What is the trend of goal in relation to squads and year, etc.</a:t>
            </a:r>
          </a:p>
          <a:p>
            <a:pPr marL="457200" lvl="1" indent="0" algn="just">
              <a:lnSpc>
                <a:spcPct val="100000"/>
              </a:lnSpc>
              <a:spcBef>
                <a:spcPts val="600"/>
              </a:spcBef>
              <a:buNone/>
            </a:pPr>
            <a:endParaRPr lang="en-US" sz="1900" dirty="0">
              <a:cs typeface="Segoe UI" panose="020B0502040204020203" pitchFamily="34" charset="0"/>
            </a:endParaRPr>
          </a:p>
          <a:p>
            <a:pPr marL="285750" indent="-285750" algn="just">
              <a:lnSpc>
                <a:spcPct val="100000"/>
              </a:lnSpc>
              <a:spcBef>
                <a:spcPts val="600"/>
              </a:spcBef>
              <a:buFont typeface="Arial" panose="020B0604020202020204" pitchFamily="34" charset="0"/>
              <a:buChar char="•"/>
            </a:pPr>
            <a:r>
              <a:rPr lang="en-US" sz="1900" dirty="0">
                <a:cs typeface="Segoe UI" panose="020B0502040204020203" pitchFamily="34" charset="0"/>
              </a:rPr>
              <a:t>Querying of data using SQL</a:t>
            </a:r>
          </a:p>
          <a:p>
            <a:pPr marL="285750" indent="-285750" algn="just">
              <a:lnSpc>
                <a:spcPct val="100000"/>
              </a:lnSpc>
              <a:spcBef>
                <a:spcPts val="600"/>
              </a:spcBef>
              <a:buFont typeface="Arial" panose="020B0604020202020204" pitchFamily="34" charset="0"/>
              <a:buChar char="•"/>
            </a:pPr>
            <a:r>
              <a:rPr lang="en-US" sz="1900" dirty="0">
                <a:cs typeface="Segoe UI" panose="020B0502040204020203" pitchFamily="34" charset="0"/>
              </a:rPr>
              <a:t>Data cleaning using Power BI</a:t>
            </a:r>
          </a:p>
          <a:p>
            <a:pPr marL="285750" indent="-285750" algn="just">
              <a:lnSpc>
                <a:spcPct val="100000"/>
              </a:lnSpc>
              <a:spcBef>
                <a:spcPts val="600"/>
              </a:spcBef>
              <a:buFont typeface="Arial" panose="020B0604020202020204" pitchFamily="34" charset="0"/>
              <a:buChar char="•"/>
            </a:pPr>
            <a:r>
              <a:rPr lang="en-US" sz="1900" dirty="0">
                <a:cs typeface="Segoe UI" panose="020B0502040204020203" pitchFamily="34" charset="0"/>
              </a:rPr>
              <a:t>Data visualization</a:t>
            </a:r>
          </a:p>
          <a:p>
            <a:pPr marL="285750" indent="-285750" algn="just">
              <a:lnSpc>
                <a:spcPct val="100000"/>
              </a:lnSpc>
              <a:spcBef>
                <a:spcPts val="600"/>
              </a:spcBef>
              <a:buFont typeface="Arial" panose="020B0604020202020204" pitchFamily="34" charset="0"/>
              <a:buChar char="•"/>
            </a:pPr>
            <a:r>
              <a:rPr lang="en-US" sz="1900" dirty="0">
                <a:cs typeface="Segoe UI" panose="020B0502040204020203" pitchFamily="34" charset="0"/>
              </a:rPr>
              <a:t>Presentation</a:t>
            </a:r>
          </a:p>
        </p:txBody>
      </p:sp>
      <p:sp>
        <p:nvSpPr>
          <p:cNvPr id="6" name="Content Placeholder 2">
            <a:extLst>
              <a:ext uri="{FF2B5EF4-FFF2-40B4-BE49-F238E27FC236}">
                <a16:creationId xmlns:a16="http://schemas.microsoft.com/office/drawing/2014/main" id="{53292484-1173-CB96-963A-5D379BF563C8}"/>
              </a:ext>
            </a:extLst>
          </p:cNvPr>
          <p:cNvSpPr txBox="1">
            <a:spLocks/>
          </p:cNvSpPr>
          <p:nvPr/>
        </p:nvSpPr>
        <p:spPr>
          <a:xfrm>
            <a:off x="1066800" y="2194222"/>
            <a:ext cx="4846320" cy="4205288"/>
          </a:xfrm>
          <a:prstGeom prst="rect">
            <a:avLst/>
          </a:prstGeom>
          <a:solidFill>
            <a:schemeClr val="bg1">
              <a:alpha val="62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a:lstStyle>
          <a:p>
            <a:pPr algn="just">
              <a:lnSpc>
                <a:spcPct val="100000"/>
              </a:lnSpc>
              <a:buFont typeface="Wingdings" panose="05000000000000000000" pitchFamily="2" charset="2"/>
              <a:buChar char="v"/>
            </a:pPr>
            <a:r>
              <a:rPr lang="en-US" sz="1900" dirty="0">
                <a:cs typeface="Segoe UI" panose="020B0502040204020203" pitchFamily="34" charset="0"/>
              </a:rPr>
              <a:t>To evaluate FIFA women’s performance of different teams and players</a:t>
            </a:r>
          </a:p>
          <a:p>
            <a:pPr algn="just">
              <a:lnSpc>
                <a:spcPct val="100000"/>
              </a:lnSpc>
              <a:buFont typeface="Wingdings" panose="05000000000000000000" pitchFamily="2" charset="2"/>
              <a:buChar char="v"/>
            </a:pPr>
            <a:r>
              <a:rPr lang="en-US" sz="1900" b="0" i="0" dirty="0">
                <a:effectLst/>
                <a:cs typeface="Segoe UI" panose="020B0502040204020203" pitchFamily="34" charset="0"/>
              </a:rPr>
              <a:t>To give players and coaches a strategic analysis in order to prepare adequately for future games</a:t>
            </a:r>
          </a:p>
          <a:p>
            <a:pPr algn="just">
              <a:lnSpc>
                <a:spcPct val="100000"/>
              </a:lnSpc>
              <a:buFont typeface="Wingdings" panose="05000000000000000000" pitchFamily="2" charset="2"/>
              <a:buChar char="v"/>
            </a:pPr>
            <a:r>
              <a:rPr lang="en-US" sz="1900" b="0" i="0" dirty="0">
                <a:effectLst/>
                <a:cs typeface="Segoe UI" panose="020B0502040204020203" pitchFamily="34" charset="0"/>
              </a:rPr>
              <a:t>Establishment of clear insight which helps </a:t>
            </a:r>
            <a:r>
              <a:rPr lang="en-US" sz="1900" dirty="0">
                <a:cs typeface="Segoe UI" panose="020B0502040204020203" pitchFamily="34" charset="0"/>
              </a:rPr>
              <a:t>squads to make </a:t>
            </a:r>
            <a:r>
              <a:rPr lang="en-US" sz="1900" b="0" i="0" dirty="0">
                <a:effectLst/>
                <a:cs typeface="Segoe UI" panose="020B0502040204020203" pitchFamily="34" charset="0"/>
              </a:rPr>
              <a:t>data-driven decision</a:t>
            </a:r>
          </a:p>
          <a:p>
            <a:pPr algn="just">
              <a:lnSpc>
                <a:spcPct val="100000"/>
              </a:lnSpc>
              <a:buFont typeface="Wingdings" panose="05000000000000000000" pitchFamily="2" charset="2"/>
              <a:buChar char="v"/>
            </a:pPr>
            <a:r>
              <a:rPr lang="en-US" sz="1900" dirty="0">
                <a:cs typeface="Segoe UI" panose="020B0502040204020203" pitchFamily="34" charset="0"/>
              </a:rPr>
              <a:t>To</a:t>
            </a:r>
            <a:r>
              <a:rPr lang="en-US" sz="1900" b="0" i="0" dirty="0">
                <a:effectLst/>
                <a:cs typeface="Segoe UI" panose="020B0502040204020203" pitchFamily="34" charset="0"/>
              </a:rPr>
              <a:t> engage fans by providing them with insightful analysis and statistics that can enrich the viewing experience and deepens their understanding of the game. </a:t>
            </a:r>
            <a:endParaRPr lang="en-US" sz="1900" dirty="0">
              <a:cs typeface="Segoe UI" panose="020B0502040204020203" pitchFamily="34" charset="0"/>
            </a:endParaRPr>
          </a:p>
        </p:txBody>
      </p:sp>
      <p:sp>
        <p:nvSpPr>
          <p:cNvPr id="7" name="Subtitle 2">
            <a:extLst>
              <a:ext uri="{FF2B5EF4-FFF2-40B4-BE49-F238E27FC236}">
                <a16:creationId xmlns:a16="http://schemas.microsoft.com/office/drawing/2014/main" id="{525E4357-49B6-61CE-975F-DC657B71897E}"/>
              </a:ext>
            </a:extLst>
          </p:cNvPr>
          <p:cNvSpPr txBox="1">
            <a:spLocks/>
          </p:cNvSpPr>
          <p:nvPr/>
        </p:nvSpPr>
        <p:spPr>
          <a:xfrm>
            <a:off x="6699314" y="6584196"/>
            <a:ext cx="5479985" cy="27940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800"/>
              </a:spcBef>
              <a:buFont typeface="Arial" panose="020B0604020202020204" pitchFamily="34" charset="0"/>
              <a:buNone/>
              <a:defRPr sz="2400" b="0" kern="1200">
                <a:solidFill>
                  <a:schemeClr val="bg2">
                    <a:lumMod val="50000"/>
                    <a:lumOff val="50000"/>
                  </a:schemeClr>
                </a:solidFill>
                <a:latin typeface="+mn-lt"/>
                <a:ea typeface="+mn-ea"/>
                <a:cs typeface="+mn-cs"/>
              </a:defRPr>
            </a:lvl1pPr>
            <a:lvl2pPr marL="457200" indent="0" algn="l" defTabSz="914400" rtl="0" eaLnBrk="1" latinLnBrk="0" hangingPunct="1">
              <a:lnSpc>
                <a:spcPct val="90000"/>
              </a:lnSpc>
              <a:spcBef>
                <a:spcPts val="12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Arial" panose="020B0604020202020204" pitchFamily="34" charset="0"/>
              <a:buNone/>
              <a:defRPr sz="1600" b="1" kern="1200">
                <a:solidFill>
                  <a:schemeClr val="tx1"/>
                </a:solidFill>
                <a:latin typeface="+mn-lt"/>
                <a:ea typeface="+mn-ea"/>
                <a:cs typeface="+mn-cs"/>
              </a:defRPr>
            </a:lvl9pPr>
          </a:lstStyle>
          <a:p>
            <a:pPr algn="r"/>
            <a:r>
              <a:rPr lang="en-US" sz="1500" b="1" i="1" dirty="0">
                <a:solidFill>
                  <a:schemeClr val="bg1"/>
                </a:solidFill>
                <a:effectLst>
                  <a:outerShdw blurRad="38100" dist="38100" dir="2700000" algn="tl">
                    <a:srgbClr val="000000">
                      <a:alpha val="43137"/>
                    </a:srgbClr>
                  </a:outerShdw>
                </a:effectLst>
                <a:latin typeface="Courier New" panose="02070309020205020404" pitchFamily="49" charset="0"/>
              </a:rPr>
              <a:t>"Football is not just a game, it's a passion"</a:t>
            </a:r>
            <a:endParaRPr lang="en-US" sz="15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0508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8800" y="0"/>
            <a:ext cx="10363200" cy="685800"/>
          </a:xfrm>
        </p:spPr>
        <p:txBody>
          <a:bodyPr>
            <a:normAutofit/>
          </a:bodyPr>
          <a:lstStyle/>
          <a:p>
            <a:pPr algn="r"/>
            <a:r>
              <a:rPr lang="en-US" sz="3600" b="1" dirty="0">
                <a:effectLst>
                  <a:outerShdw blurRad="38100" dist="38100" dir="2700000" algn="tl">
                    <a:srgbClr val="000000">
                      <a:alpha val="43137"/>
                    </a:srgbClr>
                  </a:outerShdw>
                </a:effectLst>
                <a:latin typeface="+mn-lt"/>
              </a:rPr>
              <a:t>Data Cleaning and Exploration</a:t>
            </a:r>
          </a:p>
        </p:txBody>
      </p:sp>
      <p:sp>
        <p:nvSpPr>
          <p:cNvPr id="6" name="Content Placeholder 2">
            <a:extLst>
              <a:ext uri="{FF2B5EF4-FFF2-40B4-BE49-F238E27FC236}">
                <a16:creationId xmlns:a16="http://schemas.microsoft.com/office/drawing/2014/main" id="{D67C9DD8-D841-8935-55AA-14EB8DAF8284}"/>
              </a:ext>
            </a:extLst>
          </p:cNvPr>
          <p:cNvSpPr txBox="1">
            <a:spLocks/>
          </p:cNvSpPr>
          <p:nvPr/>
        </p:nvSpPr>
        <p:spPr>
          <a:xfrm>
            <a:off x="0" y="663178"/>
            <a:ext cx="4846320" cy="3604022"/>
          </a:xfrm>
          <a:prstGeom prst="rect">
            <a:avLst/>
          </a:prstGeom>
          <a:solidFill>
            <a:schemeClr val="bg1">
              <a:alpha val="62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b="1" dirty="0">
                <a:effectLst>
                  <a:outerShdw blurRad="38100" dist="38100" dir="2700000" algn="tl">
                    <a:srgbClr val="000000">
                      <a:alpha val="43137"/>
                    </a:srgbClr>
                  </a:outerShdw>
                </a:effectLst>
              </a:rPr>
              <a:t>Data Cleaning:</a:t>
            </a:r>
          </a:p>
          <a:p>
            <a:pPr marL="342900" indent="-342900">
              <a:buFont typeface="Wingdings" panose="05000000000000000000" pitchFamily="2" charset="2"/>
              <a:buChar char="v"/>
            </a:pPr>
            <a:r>
              <a:rPr lang="en-US" sz="1600" dirty="0"/>
              <a:t>Obtain data information which showed that the data had 21 variables and 136 records.</a:t>
            </a:r>
          </a:p>
          <a:p>
            <a:pPr marL="342900" indent="-342900">
              <a:buFont typeface="Wingdings" panose="05000000000000000000" pitchFamily="2" charset="2"/>
              <a:buChar char="v"/>
            </a:pPr>
            <a:r>
              <a:rPr lang="en-US" sz="1600" dirty="0"/>
              <a:t>Checked for data quality and data type.</a:t>
            </a:r>
          </a:p>
          <a:p>
            <a:pPr marL="342900" indent="-342900">
              <a:buFont typeface="Wingdings" panose="05000000000000000000" pitchFamily="2" charset="2"/>
              <a:buChar char="v"/>
            </a:pPr>
            <a:r>
              <a:rPr lang="en-US" sz="1600" dirty="0"/>
              <a:t>Reformatted Squads as countries in order to get a map of the squad</a:t>
            </a:r>
          </a:p>
          <a:p>
            <a:pPr marL="342900" indent="-342900">
              <a:buFont typeface="Wingdings" panose="05000000000000000000" pitchFamily="2" charset="2"/>
              <a:buChar char="v"/>
            </a:pPr>
            <a:r>
              <a:rPr lang="en-US" sz="1600" dirty="0"/>
              <a:t>Checked for duplicates which we observed none. </a:t>
            </a:r>
          </a:p>
          <a:p>
            <a:pPr marL="342900" indent="-342900">
              <a:buFont typeface="Wingdings" panose="05000000000000000000" pitchFamily="2" charset="2"/>
              <a:buChar char="v"/>
            </a:pPr>
            <a:r>
              <a:rPr lang="en-US" sz="1600" dirty="0"/>
              <a:t>Discovered 3 variables with incomplete values which include; red card and yellow cards (1991-2007),  possessions (1991-1999).</a:t>
            </a:r>
          </a:p>
        </p:txBody>
      </p:sp>
      <p:sp>
        <p:nvSpPr>
          <p:cNvPr id="9" name="Content Placeholder 2">
            <a:extLst>
              <a:ext uri="{FF2B5EF4-FFF2-40B4-BE49-F238E27FC236}">
                <a16:creationId xmlns:a16="http://schemas.microsoft.com/office/drawing/2014/main" id="{8A1B8571-8BE7-CA38-A298-8E13846442A2}"/>
              </a:ext>
            </a:extLst>
          </p:cNvPr>
          <p:cNvSpPr txBox="1">
            <a:spLocks/>
          </p:cNvSpPr>
          <p:nvPr/>
        </p:nvSpPr>
        <p:spPr>
          <a:xfrm>
            <a:off x="1292" y="4473178"/>
            <a:ext cx="4846320" cy="1927622"/>
          </a:xfrm>
          <a:prstGeom prst="rect">
            <a:avLst/>
          </a:prstGeom>
          <a:solidFill>
            <a:schemeClr val="bg1">
              <a:alpha val="62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b="1" dirty="0">
                <a:solidFill>
                  <a:schemeClr val="tx1">
                    <a:tint val="75000"/>
                  </a:schemeClr>
                </a:solidFill>
                <a:effectLst>
                  <a:outerShdw blurRad="38100" dist="38100" dir="2700000" algn="tl">
                    <a:srgbClr val="000000">
                      <a:alpha val="43137"/>
                    </a:srgbClr>
                  </a:outerShdw>
                </a:effectLst>
              </a:rPr>
              <a:t>Data Exploration Using SQL</a:t>
            </a:r>
          </a:p>
          <a:p>
            <a:pPr marL="285750" indent="-285750">
              <a:buFont typeface="Wingdings" panose="05000000000000000000" pitchFamily="2" charset="2"/>
              <a:buChar char="v"/>
            </a:pPr>
            <a:r>
              <a:rPr lang="en-US" sz="1600" dirty="0">
                <a:solidFill>
                  <a:schemeClr val="tx1">
                    <a:tint val="75000"/>
                  </a:schemeClr>
                </a:solidFill>
              </a:rPr>
              <a:t>To analyze the probability of having a successful and failed Penalty Kick, </a:t>
            </a:r>
          </a:p>
          <a:p>
            <a:pPr marL="285750" indent="-285750">
              <a:buFont typeface="Wingdings" panose="05000000000000000000" pitchFamily="2" charset="2"/>
              <a:buChar char="v"/>
            </a:pPr>
            <a:r>
              <a:rPr lang="en-US" sz="1600" dirty="0">
                <a:solidFill>
                  <a:schemeClr val="tx1">
                    <a:tint val="75000"/>
                  </a:schemeClr>
                </a:solidFill>
              </a:rPr>
              <a:t>Estimate Total Penalty, Assists, Average Possession, total number of Red and Yellow cards.</a:t>
            </a:r>
          </a:p>
        </p:txBody>
      </p:sp>
      <p:pic>
        <p:nvPicPr>
          <p:cNvPr id="17" name="Picture 16" descr="Graphical user interface, text, application&#10;&#10;Description automatically generated">
            <a:extLst>
              <a:ext uri="{FF2B5EF4-FFF2-40B4-BE49-F238E27FC236}">
                <a16:creationId xmlns:a16="http://schemas.microsoft.com/office/drawing/2014/main" id="{37C789FD-E3F7-C6CB-8415-4E56C8CE84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1800" y="4762271"/>
            <a:ext cx="4064000" cy="1628065"/>
          </a:xfrm>
          <a:prstGeom prst="rect">
            <a:avLst/>
          </a:prstGeom>
        </p:spPr>
      </p:pic>
      <p:pic>
        <p:nvPicPr>
          <p:cNvPr id="19" name="Picture 18" descr="Graphical user interface, application">
            <a:extLst>
              <a:ext uri="{FF2B5EF4-FFF2-40B4-BE49-F238E27FC236}">
                <a16:creationId xmlns:a16="http://schemas.microsoft.com/office/drawing/2014/main" id="{8A459C56-6217-CACE-FDA6-CD3ABB8EEC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6320" y="762000"/>
            <a:ext cx="7269480" cy="1927622"/>
          </a:xfrm>
          <a:prstGeom prst="rect">
            <a:avLst/>
          </a:prstGeom>
        </p:spPr>
      </p:pic>
      <p:pic>
        <p:nvPicPr>
          <p:cNvPr id="21" name="Picture 20" descr="Graphical user interface, text, application&#10;&#10;Description automatically generated">
            <a:extLst>
              <a:ext uri="{FF2B5EF4-FFF2-40B4-BE49-F238E27FC236}">
                <a16:creationId xmlns:a16="http://schemas.microsoft.com/office/drawing/2014/main" id="{3CFA44D6-6292-155B-7B98-984AAE1118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46320" y="2756903"/>
            <a:ext cx="7269480" cy="1927623"/>
          </a:xfrm>
          <a:prstGeom prst="rect">
            <a:avLst/>
          </a:prstGeom>
        </p:spPr>
      </p:pic>
      <p:pic>
        <p:nvPicPr>
          <p:cNvPr id="23" name="Picture 22" descr="Graphical user interface, text, application&#10;&#10;Description automatically generated">
            <a:extLst>
              <a:ext uri="{FF2B5EF4-FFF2-40B4-BE49-F238E27FC236}">
                <a16:creationId xmlns:a16="http://schemas.microsoft.com/office/drawing/2014/main" id="{673050FB-9D2F-470F-F814-6FF0C724A9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46321" y="4751807"/>
            <a:ext cx="3154680" cy="1638529"/>
          </a:xfrm>
          <a:prstGeom prst="rect">
            <a:avLst/>
          </a:prstGeom>
        </p:spPr>
      </p:pic>
    </p:spTree>
    <p:extLst>
      <p:ext uri="{BB962C8B-B14F-4D97-AF65-F5344CB8AC3E}">
        <p14:creationId xmlns:p14="http://schemas.microsoft.com/office/powerpoint/2010/main" val="2993111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419A42E-921F-71DB-48C2-FE4B5F8E6300}"/>
              </a:ext>
            </a:extLst>
          </p:cNvPr>
          <p:cNvPicPr>
            <a:picLocks noChangeAspect="1"/>
          </p:cNvPicPr>
          <p:nvPr/>
        </p:nvPicPr>
        <p:blipFill>
          <a:blip r:embed="rId2"/>
          <a:stretch>
            <a:fillRect/>
          </a:stretch>
        </p:blipFill>
        <p:spPr>
          <a:xfrm>
            <a:off x="3581399" y="762000"/>
            <a:ext cx="8523745" cy="2209800"/>
          </a:xfrm>
          <a:prstGeom prst="rect">
            <a:avLst/>
          </a:prstGeom>
        </p:spPr>
      </p:pic>
      <p:pic>
        <p:nvPicPr>
          <p:cNvPr id="11" name="Picture 10">
            <a:extLst>
              <a:ext uri="{FF2B5EF4-FFF2-40B4-BE49-F238E27FC236}">
                <a16:creationId xmlns:a16="http://schemas.microsoft.com/office/drawing/2014/main" id="{FD3476BD-4F3A-041C-A0A8-A3E3B1AC1D04}"/>
              </a:ext>
            </a:extLst>
          </p:cNvPr>
          <p:cNvPicPr>
            <a:picLocks noChangeAspect="1"/>
          </p:cNvPicPr>
          <p:nvPr/>
        </p:nvPicPr>
        <p:blipFill>
          <a:blip r:embed="rId3"/>
          <a:stretch>
            <a:fillRect/>
          </a:stretch>
        </p:blipFill>
        <p:spPr>
          <a:xfrm>
            <a:off x="7391400" y="3048000"/>
            <a:ext cx="4724400" cy="3775501"/>
          </a:xfrm>
          <a:prstGeom prst="rect">
            <a:avLst/>
          </a:prstGeom>
        </p:spPr>
      </p:pic>
      <p:pic>
        <p:nvPicPr>
          <p:cNvPr id="12" name="Picture 11">
            <a:extLst>
              <a:ext uri="{FF2B5EF4-FFF2-40B4-BE49-F238E27FC236}">
                <a16:creationId xmlns:a16="http://schemas.microsoft.com/office/drawing/2014/main" id="{8D61FC0E-CF81-3FB0-58A2-0BBB5E2B80AC}"/>
              </a:ext>
            </a:extLst>
          </p:cNvPr>
          <p:cNvPicPr>
            <a:picLocks noChangeAspect="1"/>
          </p:cNvPicPr>
          <p:nvPr/>
        </p:nvPicPr>
        <p:blipFill>
          <a:blip r:embed="rId4"/>
          <a:stretch>
            <a:fillRect/>
          </a:stretch>
        </p:blipFill>
        <p:spPr>
          <a:xfrm>
            <a:off x="3592055" y="3048000"/>
            <a:ext cx="3723145" cy="3775501"/>
          </a:xfrm>
          <a:prstGeom prst="rect">
            <a:avLst/>
          </a:prstGeom>
        </p:spPr>
      </p:pic>
      <p:sp>
        <p:nvSpPr>
          <p:cNvPr id="13" name="TextBox 12">
            <a:extLst>
              <a:ext uri="{FF2B5EF4-FFF2-40B4-BE49-F238E27FC236}">
                <a16:creationId xmlns:a16="http://schemas.microsoft.com/office/drawing/2014/main" id="{2F7F272E-D627-77E3-66A8-FADC752E10D5}"/>
              </a:ext>
            </a:extLst>
          </p:cNvPr>
          <p:cNvSpPr txBox="1"/>
          <p:nvPr/>
        </p:nvSpPr>
        <p:spPr>
          <a:xfrm>
            <a:off x="3581399" y="76200"/>
            <a:ext cx="8523746" cy="646331"/>
          </a:xfrm>
          <a:prstGeom prst="rect">
            <a:avLst/>
          </a:prstGeom>
          <a:solidFill>
            <a:schemeClr val="accent6">
              <a:lumMod val="20000"/>
              <a:lumOff val="80000"/>
            </a:schemeClr>
          </a:solidFill>
        </p:spPr>
        <p:txBody>
          <a:bodyPr wrap="square" rtlCol="0">
            <a:spAutoFit/>
          </a:bodyPr>
          <a:lstStyle/>
          <a:p>
            <a:pPr algn="ctr"/>
            <a:r>
              <a:rPr lang="en-US" sz="3600" b="1" dirty="0">
                <a:solidFill>
                  <a:schemeClr val="bg1"/>
                </a:solidFill>
                <a:effectLst>
                  <a:outerShdw blurRad="38100" dist="38100" dir="2700000" algn="tl">
                    <a:srgbClr val="000000">
                      <a:alpha val="43137"/>
                    </a:srgbClr>
                  </a:outerShdw>
                </a:effectLst>
              </a:rPr>
              <a:t>VISUALIZATION</a:t>
            </a:r>
          </a:p>
        </p:txBody>
      </p:sp>
      <p:sp>
        <p:nvSpPr>
          <p:cNvPr id="16" name="Content Placeholder 2">
            <a:extLst>
              <a:ext uri="{FF2B5EF4-FFF2-40B4-BE49-F238E27FC236}">
                <a16:creationId xmlns:a16="http://schemas.microsoft.com/office/drawing/2014/main" id="{F676E0EB-8618-8966-73BD-AA538D675B73}"/>
              </a:ext>
            </a:extLst>
          </p:cNvPr>
          <p:cNvSpPr txBox="1">
            <a:spLocks/>
          </p:cNvSpPr>
          <p:nvPr/>
        </p:nvSpPr>
        <p:spPr>
          <a:xfrm>
            <a:off x="-1" y="508487"/>
            <a:ext cx="3505199" cy="2480101"/>
          </a:xfrm>
          <a:prstGeom prst="rect">
            <a:avLst/>
          </a:prstGeom>
          <a:solidFill>
            <a:schemeClr val="bg1">
              <a:alpha val="62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a:lstStyle>
          <a:p>
            <a:pPr marL="0" indent="0" algn="just">
              <a:buNone/>
            </a:pPr>
            <a:r>
              <a:rPr lang="en-US" sz="1400" b="0" i="0" dirty="0">
                <a:effectLst/>
                <a:latin typeface="Segoe UI" panose="020B0502040204020203" pitchFamily="34" charset="0"/>
                <a:cs typeface="Segoe UI" panose="020B0502040204020203" pitchFamily="34" charset="0"/>
              </a:rPr>
              <a:t>The players scored a total of 893 goals across all competitions within 8 Seasons of FIFA Women’s World Cup. This marks an average of 1.57 goals for all the 568 games played so far. However, out of the 893 goals scored by these players, 55 of them were penalties. So, this statistic indicates that the players scored an average of 1.48 goals in each game without penalty. Out of the 63 penalties attempted, 55 were scored which gives it an 87% success rate. </a:t>
            </a:r>
          </a:p>
        </p:txBody>
      </p:sp>
      <p:sp>
        <p:nvSpPr>
          <p:cNvPr id="17" name="Content Placeholder 2">
            <a:extLst>
              <a:ext uri="{FF2B5EF4-FFF2-40B4-BE49-F238E27FC236}">
                <a16:creationId xmlns:a16="http://schemas.microsoft.com/office/drawing/2014/main" id="{B91B2ED2-E874-C5C9-678F-46BCD8C1C3A3}"/>
              </a:ext>
            </a:extLst>
          </p:cNvPr>
          <p:cNvSpPr txBox="1">
            <a:spLocks/>
          </p:cNvSpPr>
          <p:nvPr/>
        </p:nvSpPr>
        <p:spPr>
          <a:xfrm>
            <a:off x="10656" y="3116619"/>
            <a:ext cx="3505199" cy="3775501"/>
          </a:xfrm>
          <a:prstGeom prst="rect">
            <a:avLst/>
          </a:prstGeom>
          <a:solidFill>
            <a:schemeClr val="bg1">
              <a:alpha val="62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a:lstStyle>
          <a:p>
            <a:pPr marL="0" indent="0" algn="just">
              <a:buNone/>
            </a:pPr>
            <a:r>
              <a:rPr lang="en-US" sz="1300" b="0" i="0" dirty="0">
                <a:effectLst/>
                <a:latin typeface="Segoe UI" panose="020B0502040204020203" pitchFamily="34" charset="0"/>
              </a:rPr>
              <a:t>The USA had the highest goals of 135 and Brazil had the highest Possession of 280.10.﻿﻿ In the first 90 mins of games, fewer goals were observed compared to the game gotten during extra time. At 140, 2015 had the highest goals and was 64.71% higher than 2011, which had the lowest goals at 85.﻿﻿ ﻿﻿ Only about 159 offenses have gotten a card with 5 out of the 159 being red cards and the rest yellow. </a:t>
            </a:r>
            <a:endParaRPr lang="en-US" sz="1300" dirty="0">
              <a:latin typeface="Segoe UI" panose="020B0502040204020203" pitchFamily="34" charset="0"/>
            </a:endParaRPr>
          </a:p>
          <a:p>
            <a:pPr marL="0" indent="0" algn="just">
              <a:buNone/>
            </a:pPr>
            <a:r>
              <a:rPr lang="en-US" sz="1300" b="0" i="0" dirty="0">
                <a:effectLst/>
                <a:latin typeface="Segoe UI" panose="020B0502040204020203" pitchFamily="34" charset="0"/>
              </a:rPr>
              <a:t>Using the Correlation function in Ms. Excel, it was recorded that Goals and Total Penalty Kicks Attempted are positively correlated with the 0.399 Correlation Coefficient.﻿﻿ ﻿﻿ ﻿﻿USA accounted for 15.12% of goals across seasons.﻿﻿ ﻿﻿ ﻿﻿Across all top 10 Squads, Goals ranged from 34 to 135, Penalty Kicks Attempted ranged from 1 to 9, and Penalty Kicks scored ranged from 0 to 8.﻿﻿ ﻿﻿ ﻿</a:t>
            </a:r>
            <a:endParaRPr lang="en-US" sz="1300" dirty="0">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E8AD65EA-FE71-EE0F-DD1A-A50FF9EEF96B}"/>
              </a:ext>
            </a:extLst>
          </p:cNvPr>
          <p:cNvSpPr txBox="1"/>
          <p:nvPr/>
        </p:nvSpPr>
        <p:spPr>
          <a:xfrm>
            <a:off x="0" y="0"/>
            <a:ext cx="3387349" cy="461665"/>
          </a:xfrm>
          <a:prstGeom prst="rect">
            <a:avLst/>
          </a:prstGeom>
          <a:solidFill>
            <a:schemeClr val="accent6">
              <a:lumMod val="20000"/>
              <a:lumOff val="80000"/>
            </a:schemeClr>
          </a:solidFill>
        </p:spPr>
        <p:txBody>
          <a:bodyPr wrap="square">
            <a:spAutoFit/>
          </a:bodyPr>
          <a:lstStyle/>
          <a:p>
            <a:pPr marL="0" indent="0" algn="just">
              <a:lnSpc>
                <a:spcPct val="100000"/>
              </a:lnSpc>
              <a:buNone/>
            </a:pPr>
            <a:r>
              <a:rPr lang="en-US" sz="2400" b="1" dirty="0">
                <a:solidFill>
                  <a:schemeClr val="bg1"/>
                </a:solidFill>
                <a:effectLst>
                  <a:outerShdw blurRad="38100" dist="38100" dir="2700000" algn="tl">
                    <a:srgbClr val="000000">
                      <a:alpha val="43137"/>
                    </a:srgbClr>
                  </a:outerShdw>
                </a:effectLst>
                <a:cs typeface="Segoe UI" panose="020B0502040204020203" pitchFamily="34" charset="0"/>
              </a:rPr>
              <a:t>Visual Brief:</a:t>
            </a:r>
          </a:p>
        </p:txBody>
      </p:sp>
      <p:cxnSp>
        <p:nvCxnSpPr>
          <p:cNvPr id="23" name="Straight Connector 22">
            <a:extLst>
              <a:ext uri="{FF2B5EF4-FFF2-40B4-BE49-F238E27FC236}">
                <a16:creationId xmlns:a16="http://schemas.microsoft.com/office/drawing/2014/main" id="{07265528-C5EA-9879-CC59-F0F67207EBB6}"/>
              </a:ext>
            </a:extLst>
          </p:cNvPr>
          <p:cNvCxnSpPr/>
          <p:nvPr/>
        </p:nvCxnSpPr>
        <p:spPr>
          <a:xfrm>
            <a:off x="45204" y="3049290"/>
            <a:ext cx="3429000" cy="0"/>
          </a:xfrm>
          <a:prstGeom prst="line">
            <a:avLst/>
          </a:prstGeom>
          <a:ln w="41275">
            <a:solidFill>
              <a:schemeClr val="accent6">
                <a:lumMod val="40000"/>
                <a:lumOff val="60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286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20" y="0"/>
            <a:ext cx="6510580" cy="533400"/>
          </a:xfrm>
        </p:spPr>
        <p:txBody>
          <a:bodyPr>
            <a:normAutofit fontScale="90000"/>
          </a:bodyPr>
          <a:lstStyle/>
          <a:p>
            <a:pPr algn="ctr"/>
            <a:r>
              <a:rPr lang="en-US" dirty="0"/>
              <a:t>Note </a:t>
            </a:r>
          </a:p>
        </p:txBody>
      </p:sp>
      <p:sp>
        <p:nvSpPr>
          <p:cNvPr id="3" name="Content Placeholder 2">
            <a:extLst>
              <a:ext uri="{FF2B5EF4-FFF2-40B4-BE49-F238E27FC236}">
                <a16:creationId xmlns:a16="http://schemas.microsoft.com/office/drawing/2014/main" id="{34D3A6B9-B33C-5ECE-C42D-B4BFCAA6F9FD}"/>
              </a:ext>
            </a:extLst>
          </p:cNvPr>
          <p:cNvSpPr txBox="1">
            <a:spLocks/>
          </p:cNvSpPr>
          <p:nvPr/>
        </p:nvSpPr>
        <p:spPr>
          <a:xfrm>
            <a:off x="42620" y="533400"/>
            <a:ext cx="6510580" cy="5867400"/>
          </a:xfrm>
          <a:prstGeom prst="rect">
            <a:avLst/>
          </a:prstGeom>
          <a:solidFill>
            <a:schemeClr val="bg1">
              <a:alpha val="62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a:lstStyle>
          <a:p>
            <a:pPr algn="just">
              <a:lnSpc>
                <a:spcPct val="100000"/>
              </a:lnSpc>
              <a:buFont typeface="Wingdings" panose="05000000000000000000" pitchFamily="2" charset="2"/>
              <a:buChar char="v"/>
            </a:pPr>
            <a:r>
              <a:rPr lang="en-US" sz="1500" dirty="0">
                <a:cs typeface="Segoe UI" panose="020B0502040204020203" pitchFamily="34" charset="0"/>
              </a:rPr>
              <a:t>Over the year, there have been agitations about whether  FIFA Women’s World Cup will see the light of day. However, from </a:t>
            </a:r>
            <a:r>
              <a:rPr lang="en-US" sz="1500" kern="100" dirty="0">
                <a:effectLst/>
                <a:ea typeface="Calibri" panose="020F0502020204030204" pitchFamily="34" charset="0"/>
                <a:cs typeface="Times New Roman" panose="02020603050405020304" pitchFamily="18" charset="0"/>
              </a:rPr>
              <a:t>research, the potential of women’s football teams is noteworthy and according to FIFA, the global governing body of football recorded that the number of women and girls playing football has been progressively increasing, with more than 30 million female players worldwide. This invariably means that there is a need for awareness of sports among women and girls, which can bring about upturning participation and support for the sport in the future. </a:t>
            </a:r>
          </a:p>
          <a:p>
            <a:pPr marL="0" indent="0" algn="just">
              <a:lnSpc>
                <a:spcPct val="107000"/>
              </a:lnSpc>
              <a:spcBef>
                <a:spcPts val="0"/>
              </a:spcBef>
              <a:buNone/>
            </a:pPr>
            <a:r>
              <a:rPr lang="en-US" sz="1500" kern="100" dirty="0">
                <a:effectLst/>
                <a:ea typeface="Calibri" panose="020F0502020204030204" pitchFamily="34" charset="0"/>
                <a:cs typeface="Times New Roman" panose="02020603050405020304" pitchFamily="18" charset="0"/>
              </a:rPr>
              <a:t> </a:t>
            </a:r>
          </a:p>
          <a:p>
            <a:pPr algn="just">
              <a:lnSpc>
                <a:spcPct val="107000"/>
              </a:lnSpc>
              <a:spcBef>
                <a:spcPts val="0"/>
              </a:spcBef>
              <a:buFont typeface="Wingdings" panose="05000000000000000000" pitchFamily="2" charset="2"/>
              <a:buChar char="v"/>
            </a:pPr>
            <a:r>
              <a:rPr lang="en-US" sz="1500" kern="100" dirty="0">
                <a:effectLst/>
                <a:ea typeface="Calibri" panose="020F0502020204030204" pitchFamily="34" charset="0"/>
                <a:cs typeface="Times New Roman" panose="02020603050405020304" pitchFamily="18" charset="0"/>
              </a:rPr>
              <a:t>This tournament needs more sponsors to keep it running continuously, which will also help to increase perceptibility and generate more revenue for the sport. As a result, this can help to support the development of women’s football at all levels, from grassroots to professional. Even though women’s sport is still far behind men’s football in investment and perceptibility, it keeps showing very strong growth over the years, especially in countries like the United States, China, and Europe, where women are displaying great potential for the sport to keep growing.</a:t>
            </a:r>
            <a:r>
              <a:rPr lang="en-US" sz="1500" dirty="0">
                <a:cs typeface="Segoe UI" panose="020B0502040204020203" pitchFamily="34" charset="0"/>
              </a:rPr>
              <a:t> </a:t>
            </a:r>
          </a:p>
          <a:p>
            <a:pPr marL="0" indent="0" algn="just">
              <a:lnSpc>
                <a:spcPct val="107000"/>
              </a:lnSpc>
              <a:spcBef>
                <a:spcPts val="0"/>
              </a:spcBef>
              <a:buNone/>
            </a:pPr>
            <a:endParaRPr lang="en-US" sz="1500" dirty="0">
              <a:cs typeface="Segoe UI" panose="020B0502040204020203" pitchFamily="34" charset="0"/>
            </a:endParaRPr>
          </a:p>
          <a:p>
            <a:pPr algn="just">
              <a:lnSpc>
                <a:spcPct val="107000"/>
              </a:lnSpc>
              <a:spcBef>
                <a:spcPts val="0"/>
              </a:spcBef>
              <a:buFont typeface="Wingdings" panose="05000000000000000000" pitchFamily="2" charset="2"/>
              <a:buChar char="v"/>
            </a:pPr>
            <a:r>
              <a:rPr lang="en-US" sz="1500" dirty="0">
                <a:cs typeface="Segoe UI" panose="020B0502040204020203" pitchFamily="34" charset="0"/>
              </a:rPr>
              <a:t>On the dataset, the red card, yellow card and possession variables need to be completed as they are incomplete at the moment, player’s individual age and goal(s) scored are needed in order to determine if there is a relationship between goals scored and the age of a player.</a:t>
            </a:r>
          </a:p>
        </p:txBody>
      </p:sp>
      <p:sp>
        <p:nvSpPr>
          <p:cNvPr id="4" name="Subtitle 2">
            <a:extLst>
              <a:ext uri="{FF2B5EF4-FFF2-40B4-BE49-F238E27FC236}">
                <a16:creationId xmlns:a16="http://schemas.microsoft.com/office/drawing/2014/main" id="{CFA0122C-1EC0-5B76-2755-E81CF36A4E48}"/>
              </a:ext>
            </a:extLst>
          </p:cNvPr>
          <p:cNvSpPr txBox="1">
            <a:spLocks/>
          </p:cNvSpPr>
          <p:nvPr/>
        </p:nvSpPr>
        <p:spPr>
          <a:xfrm>
            <a:off x="6811719" y="5638800"/>
            <a:ext cx="5367580" cy="76200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800"/>
              </a:spcBef>
              <a:buFont typeface="Arial" panose="020B0604020202020204" pitchFamily="34" charset="0"/>
              <a:buNone/>
              <a:defRPr sz="2400" b="0" kern="1200">
                <a:solidFill>
                  <a:schemeClr val="bg2">
                    <a:lumMod val="50000"/>
                    <a:lumOff val="50000"/>
                  </a:schemeClr>
                </a:solidFill>
                <a:latin typeface="+mn-lt"/>
                <a:ea typeface="+mn-ea"/>
                <a:cs typeface="+mn-cs"/>
              </a:defRPr>
            </a:lvl1pPr>
            <a:lvl2pPr marL="457200" indent="0" algn="l" defTabSz="914400" rtl="0" eaLnBrk="1" latinLnBrk="0" hangingPunct="1">
              <a:lnSpc>
                <a:spcPct val="90000"/>
              </a:lnSpc>
              <a:spcBef>
                <a:spcPts val="12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Arial" panose="020B0604020202020204" pitchFamily="34" charset="0"/>
              <a:buNone/>
              <a:defRPr sz="1600" b="1" kern="1200">
                <a:solidFill>
                  <a:schemeClr val="tx1"/>
                </a:solidFill>
                <a:latin typeface="+mn-lt"/>
                <a:ea typeface="+mn-ea"/>
                <a:cs typeface="+mn-cs"/>
              </a:defRPr>
            </a:lvl9pPr>
          </a:lstStyle>
          <a:p>
            <a:pPr algn="r"/>
            <a:r>
              <a:rPr lang="en-US" sz="1500" b="1" i="1" dirty="0">
                <a:solidFill>
                  <a:schemeClr val="bg1"/>
                </a:solidFill>
                <a:effectLst>
                  <a:outerShdw blurRad="38100" dist="38100" dir="2700000" algn="tl">
                    <a:srgbClr val="000000">
                      <a:alpha val="43137"/>
                    </a:srgbClr>
                  </a:outerShdw>
                </a:effectLst>
                <a:latin typeface="Courier New" panose="02070309020205020404" pitchFamily="49" charset="0"/>
              </a:rPr>
              <a:t>"Football is not just a game, it's a passion"</a:t>
            </a:r>
            <a:endParaRPr lang="en-US" sz="1500" b="1" dirty="0">
              <a:solidFill>
                <a:schemeClr val="bg1"/>
              </a:solidFill>
              <a:effectLst>
                <a:outerShdw blurRad="38100" dist="38100" dir="2700000" algn="tl">
                  <a:srgbClr val="000000">
                    <a:alpha val="43137"/>
                  </a:srgbClr>
                </a:outerShdw>
              </a:effectLst>
            </a:endParaRPr>
          </a:p>
        </p:txBody>
      </p:sp>
      <p:pic>
        <p:nvPicPr>
          <p:cNvPr id="2050" name="Picture 2" descr="FIFA ignores Nigerian referees for the 2023 Women's World Cup for the  umpteenth time - Soccernet NG">
            <a:extLst>
              <a:ext uri="{FF2B5EF4-FFF2-40B4-BE49-F238E27FC236}">
                <a16:creationId xmlns:a16="http://schemas.microsoft.com/office/drawing/2014/main" id="{20AE932C-EABE-22A8-CEC6-124401A9D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396" y="1844298"/>
            <a:ext cx="5367580" cy="3005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55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sketball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ketball presentation (widescreen).potx" id="{CC5AF3F1-F1AD-46F5-B229-4E1329F06412}" vid="{B7E1BF64-2168-4738-AA42-CF7C9F7F9E95}"/>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themeOverride>
</file>

<file path=docProps/app.xml><?xml version="1.0" encoding="utf-8"?>
<Properties xmlns="http://schemas.openxmlformats.org/officeDocument/2006/extended-properties" xmlns:vt="http://schemas.openxmlformats.org/officeDocument/2006/docPropsVTypes">
  <Template/>
  <TotalTime>132</TotalTime>
  <Words>786</Words>
  <Application>Microsoft Office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Courier New</vt:lpstr>
      <vt:lpstr>Franklin Gothic Medium</vt:lpstr>
      <vt:lpstr>Impact</vt:lpstr>
      <vt:lpstr>Segoe UI</vt:lpstr>
      <vt:lpstr>Wingdings</vt:lpstr>
      <vt:lpstr>Basketball 16x9</vt:lpstr>
      <vt:lpstr>FIFA WOMEN’S WORLD CUP</vt:lpstr>
      <vt:lpstr>Project Summary &amp; Objectives</vt:lpstr>
      <vt:lpstr>Data Cleaning and Exploration</vt:lpstr>
      <vt:lpstr>PowerPoint Presentation</vt:lpstr>
      <vt:lpstr>Note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 WOMEN’S WORLD CUP</dc:title>
  <dc:creator>Folashade Odebode</dc:creator>
  <cp:lastModifiedBy>Ujunwa Ogbuehi</cp:lastModifiedBy>
  <cp:revision>8</cp:revision>
  <dcterms:created xsi:type="dcterms:W3CDTF">2023-03-21T09:49:43Z</dcterms:created>
  <dcterms:modified xsi:type="dcterms:W3CDTF">2023-04-13T18:42:21Z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MSIP_Label_defa4170-0d19-0005-0004-bc88714345d2_Enabled">
    <vt:lpwstr>true</vt:lpwstr>
  </property>
  <property fmtid="{D5CDD505-2E9C-101B-9397-08002B2CF9AE}" pid="9" name="MSIP_Label_defa4170-0d19-0005-0004-bc88714345d2_SetDate">
    <vt:lpwstr>2023-03-21T14:59:44Z</vt:lpwstr>
  </property>
  <property fmtid="{D5CDD505-2E9C-101B-9397-08002B2CF9AE}" pid="10" name="MSIP_Label_defa4170-0d19-0005-0004-bc88714345d2_Method">
    <vt:lpwstr>Standard</vt:lpwstr>
  </property>
  <property fmtid="{D5CDD505-2E9C-101B-9397-08002B2CF9AE}" pid="11" name="MSIP_Label_defa4170-0d19-0005-0004-bc88714345d2_Name">
    <vt:lpwstr>defa4170-0d19-0005-0004-bc88714345d2</vt:lpwstr>
  </property>
  <property fmtid="{D5CDD505-2E9C-101B-9397-08002B2CF9AE}" pid="12" name="MSIP_Label_defa4170-0d19-0005-0004-bc88714345d2_SiteId">
    <vt:lpwstr>831fbac1-327e-4b7b-ad82-2148d8a68a7e</vt:lpwstr>
  </property>
  <property fmtid="{D5CDD505-2E9C-101B-9397-08002B2CF9AE}" pid="13" name="MSIP_Label_defa4170-0d19-0005-0004-bc88714345d2_ActionId">
    <vt:lpwstr>bc92a8ee-c220-4b49-8e6d-611731df74c4</vt:lpwstr>
  </property>
  <property fmtid="{D5CDD505-2E9C-101B-9397-08002B2CF9AE}" pid="14" name="MSIP_Label_defa4170-0d19-0005-0004-bc88714345d2_ContentBits">
    <vt:lpwstr>0</vt:lpwstr>
  </property>
</Properties>
</file>