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82" r:id="rId5"/>
    <p:sldId id="284" r:id="rId6"/>
    <p:sldId id="270" r:id="rId7"/>
    <p:sldId id="272" r:id="rId8"/>
    <p:sldId id="277" r:id="rId9"/>
    <p:sldId id="281" r:id="rId10"/>
    <p:sldId id="276" r:id="rId11"/>
    <p:sldId id="283" r:id="rId12"/>
    <p:sldId id="278" r:id="rId13"/>
    <p:sldId id="279" r:id="rId14"/>
    <p:sldId id="28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765A01-0DF7-428C-ABE0-413141A4F8B7}">
          <p14:sldIdLst>
            <p14:sldId id="256"/>
            <p14:sldId id="257"/>
          </p14:sldIdLst>
        </p14:section>
        <p14:section name="Key KPI" id="{3C8C10F4-75F4-4453-AD98-1553C51A6824}">
          <p14:sldIdLst>
            <p14:sldId id="267"/>
          </p14:sldIdLst>
        </p14:section>
        <p14:section name="Exploratory Data Analysis" id="{DE41AF27-ADB6-4413-A3CC-F6BE6BAFC06E}">
          <p14:sldIdLst>
            <p14:sldId id="282"/>
            <p14:sldId id="284"/>
            <p14:sldId id="270"/>
            <p14:sldId id="272"/>
            <p14:sldId id="277"/>
            <p14:sldId id="281"/>
            <p14:sldId id="276"/>
            <p14:sldId id="283"/>
          </p14:sldIdLst>
        </p14:section>
        <p14:section name="Key Insights and Recommendations" id="{6805C2AB-2AE1-4AC9-8264-D270D9A6A62A}">
          <p14:sldIdLst>
            <p14:sldId id="278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2BEA9-8BAE-41DF-9EA2-E07AC7AA3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26E3B-A674-4E89-8567-3DDDE1E8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55333-07D2-49D1-9B0D-81611252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AEF4-7F42-4A9C-ACB8-7B1F2327167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1E4ED-4B29-4A13-BBA5-7A02AD69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1CE28-55A4-44CD-A4D7-4AB7323D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BB9D-E4C0-484C-AEC2-670D28FD3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272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771F6-4167-4E89-A04F-777B7049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5CA1C-BB86-4143-88C6-50FABF3A6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18E23-1744-4796-ADF6-FFDA050C3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AEF4-7F42-4A9C-ACB8-7B1F2327167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66BF3-B6DB-448E-BD05-E45EA1286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17D6DE-7E49-4060-BB74-2D9893CE0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BB9D-E4C0-484C-AEC2-670D28FD3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2612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E9D149-91C1-4956-A15C-7E59E019EE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668F0-511D-4455-897B-6FEF85C74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DB243-B95E-4C7D-849D-0FB5704B1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AEF4-7F42-4A9C-ACB8-7B1F2327167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FCE40-63BE-4E08-9145-6E3E4CBF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D2166-EF64-4288-BB37-4E0BA01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BB9D-E4C0-484C-AEC2-670D28FD3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99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1ED5F-C368-4188-8D09-94125C641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23B84-9946-4E35-9749-272EDA667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3619A-89F9-4BC0-A8EF-A05CA9034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AEF4-7F42-4A9C-ACB8-7B1F2327167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F3EFE-9EA9-4DD1-98F9-22F7B4CBC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49B26-7124-4ED6-8E75-B8EA2A91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BB9D-E4C0-484C-AEC2-670D28FD3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63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79E33-AC9F-4447-8502-F4D71010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2068E-F50C-49D4-A598-DAB4D5626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506B0-47A0-467A-89F1-C24EC791C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AEF4-7F42-4A9C-ACB8-7B1F2327167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E777E8-D38A-46E0-9FDA-A788A6B3F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2C17E-4F74-489E-A61F-015F45871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BB9D-E4C0-484C-AEC2-670D28FD3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871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85011-A43B-4073-A57B-DE304831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8CD03-4A13-4179-8D3D-AC616130E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68DBD7-D1CB-4E99-872B-C43EFF2F1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146C6-2F7F-4125-BF18-9CFCB1709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AEF4-7F42-4A9C-ACB8-7B1F2327167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D3F514-D77A-4808-B7D3-E49026AD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9C2CE-ED97-4A93-919A-1D38B427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BB9D-E4C0-484C-AEC2-670D28FD3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8D726-3204-4279-AF3D-A5386896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D9D44F-EF12-4F7D-A561-253F28FF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AE0F7-2D88-4757-B9E1-B87EABD6E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A9F45E-182A-4CEB-9ED6-0943042C0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C0F8E9-BFCF-429B-A173-EA3CEFE46B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B912AD-805D-4F06-A6E9-B867B029F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AEF4-7F42-4A9C-ACB8-7B1F2327167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E377F0-0FF3-4204-867B-5F7F416D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B04463-4B35-478E-9FE3-E548811FA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BB9D-E4C0-484C-AEC2-670D28FD3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8098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61D7C-7897-422B-9C64-499442D47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C81859-700B-4955-BF38-7F4D8A1F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AEF4-7F42-4A9C-ACB8-7B1F2327167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6C7242-550C-4F3A-BC92-93E00B4E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A6B55-CFFB-4245-BC0D-A4F194BCF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BB9D-E4C0-484C-AEC2-670D28FD3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641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1DCB6-852C-4B9B-9F8F-62BCA5EF4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AEF4-7F42-4A9C-ACB8-7B1F2327167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A85C80-02DD-4415-969C-7D8B09136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B5283-330C-475A-B34B-92C8F7763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BB9D-E4C0-484C-AEC2-670D28FD3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99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E458F-1700-4389-A300-E82B7B168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E8530-135F-424E-A13C-D8C620898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B77E6-363D-436C-8055-C4ACC4FE69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0F4B-ADE5-4D38-95A6-52B39D396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AEF4-7F42-4A9C-ACB8-7B1F2327167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20018-28FD-4E41-9287-2D1E5D86F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7595B-2085-4123-AB72-132816FCD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BB9D-E4C0-484C-AEC2-670D28FD3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114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EAF72-DEF7-4CB5-91D7-3E2294C38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8558D-9726-44DC-8CF5-DD8B7C3F64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DD92D2-5D72-438B-BA6F-248A1906D1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367396-91A5-4B07-92A9-1AB47C8B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7AEF4-7F42-4A9C-ACB8-7B1F2327167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22F5A-247F-49AB-B393-28E251DEF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8068A-CEE9-4345-A8AE-2E25FC35C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FBB9D-E4C0-484C-AEC2-670D28FD3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32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85AF9-ACA8-44C5-9A79-D128274A5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377A6-8586-4B02-B246-FF50EF97F9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885C-2CF0-45BF-A1E2-2DE0CA5961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7AEF4-7F42-4A9C-ACB8-7B1F23271679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378D6-E68D-45AE-A5E4-6D8DD8D10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44FEE-E993-48F8-9EB2-D9A7DB159E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FBB9D-E4C0-484C-AEC2-670D28FD39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95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4356ACE-BB51-49F5-9B7F-1FF9C6A94A1B}"/>
              </a:ext>
            </a:extLst>
          </p:cNvPr>
          <p:cNvSpPr txBox="1"/>
          <p:nvPr/>
        </p:nvSpPr>
        <p:spPr>
          <a:xfrm>
            <a:off x="0" y="2351782"/>
            <a:ext cx="1219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FMCG Sales Analysis — Business Insights &amp; Recommendations</a:t>
            </a:r>
            <a:endParaRPr lang="en-IN" sz="36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494CC3-12D6-46AA-9D39-759E6F7E3C22}"/>
              </a:ext>
            </a:extLst>
          </p:cNvPr>
          <p:cNvSpPr txBox="1"/>
          <p:nvPr/>
        </p:nvSpPr>
        <p:spPr>
          <a:xfrm>
            <a:off x="0" y="3552111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3200" dirty="0">
                <a:latin typeface="Poppins" panose="00000500000000000000" pitchFamily="2" charset="0"/>
                <a:cs typeface="Poppins" panose="00000500000000000000" pitchFamily="2" charset="0"/>
              </a:rPr>
              <a:t>- Varshini U J</a:t>
            </a:r>
            <a:endParaRPr lang="en-IN" sz="32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41071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04366-1BB5-48B0-8795-180CA04D88FE}"/>
              </a:ext>
            </a:extLst>
          </p:cNvPr>
          <p:cNvSpPr txBox="1"/>
          <p:nvPr/>
        </p:nvSpPr>
        <p:spPr>
          <a:xfrm>
            <a:off x="0" y="17463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Monthly Sales Trend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89E273-84BD-4215-949D-77536351ED9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462865" y="1267542"/>
            <a:ext cx="3729135" cy="512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Sales show strong seasonality with clear peaks in May, August, and October.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Significant sales dips in September and November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December exhibits recovery momentum- important for year-end sales strategy.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99830-1F6D-4951-AFF2-1CD80FBCC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78765"/>
            <a:ext cx="8378890" cy="570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282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04366-1BB5-48B0-8795-180CA04D88FE}"/>
              </a:ext>
            </a:extLst>
          </p:cNvPr>
          <p:cNvSpPr txBox="1"/>
          <p:nvPr/>
        </p:nvSpPr>
        <p:spPr>
          <a:xfrm>
            <a:off x="0" y="174635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Root Cause and Strategic Actions — Low Sales in January, September, November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89E273-84BD-4215-949D-77536351ED9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45680" y="4184571"/>
            <a:ext cx="4595955" cy="189539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Recommendations: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Boost promotions</a:t>
            </a:r>
          </a:p>
          <a:p>
            <a:pPr marL="342900" marR="0" lvl="0" indent="-34290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Focus on personal and home care products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099830-1F6D-4951-AFF2-1CD80FBCC9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701" y="1127583"/>
            <a:ext cx="6756621" cy="4004684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7706AE4-391C-475D-8101-0563DD831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750928"/>
              </p:ext>
            </p:extLst>
          </p:nvPr>
        </p:nvGraphicFramePr>
        <p:xfrm>
          <a:off x="7245681" y="942111"/>
          <a:ext cx="4595955" cy="2883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31985">
                  <a:extLst>
                    <a:ext uri="{9D8B030D-6E8A-4147-A177-3AD203B41FA5}">
                      <a16:colId xmlns:a16="http://schemas.microsoft.com/office/drawing/2014/main" val="3893403665"/>
                    </a:ext>
                  </a:extLst>
                </a:gridCol>
                <a:gridCol w="1531985">
                  <a:extLst>
                    <a:ext uri="{9D8B030D-6E8A-4147-A177-3AD203B41FA5}">
                      <a16:colId xmlns:a16="http://schemas.microsoft.com/office/drawing/2014/main" val="1859644929"/>
                    </a:ext>
                  </a:extLst>
                </a:gridCol>
                <a:gridCol w="1531985">
                  <a:extLst>
                    <a:ext uri="{9D8B030D-6E8A-4147-A177-3AD203B41FA5}">
                      <a16:colId xmlns:a16="http://schemas.microsoft.com/office/drawing/2014/main" val="1816458790"/>
                    </a:ext>
                  </a:extLst>
                </a:gridCol>
              </a:tblGrid>
              <a:tr h="523325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Month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Avg</a:t>
                      </a:r>
                      <a:r>
                        <a:rPr lang="en-IN" sz="14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Units sold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Top Category sold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974313"/>
                  </a:ext>
                </a:extLst>
              </a:tr>
              <a:tr h="523325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January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89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High Snacks (30%)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126882"/>
                  </a:ext>
                </a:extLst>
              </a:tr>
              <a:tr h="667285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September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91.8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High Home Care (34%)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835099"/>
                  </a:ext>
                </a:extLst>
              </a:tr>
              <a:tr h="1169785"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November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89.9 units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High Beverages (29%) and Snacks (28%)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043553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C56F5653-AC78-48C2-9595-4A4436DB9A5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50365" y="5068227"/>
            <a:ext cx="6544957" cy="143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January and November have more Snacks and Beverages, Average units sold is less than other months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0501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04366-1BB5-48B0-8795-180CA04D88FE}"/>
              </a:ext>
            </a:extLst>
          </p:cNvPr>
          <p:cNvSpPr txBox="1"/>
          <p:nvPr/>
        </p:nvSpPr>
        <p:spPr>
          <a:xfrm>
            <a:off x="0" y="17463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 Business Insights Derived from Analysis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5F9C01-1A5A-467A-AFBD-C09E0A7521C4}"/>
              </a:ext>
            </a:extLst>
          </p:cNvPr>
          <p:cNvGrpSpPr/>
          <p:nvPr/>
        </p:nvGrpSpPr>
        <p:grpSpPr>
          <a:xfrm>
            <a:off x="171061" y="3140519"/>
            <a:ext cx="11849878" cy="3430170"/>
            <a:chOff x="681998" y="2852920"/>
            <a:chExt cx="11077684" cy="3430170"/>
          </a:xfrm>
        </p:grpSpPr>
        <p:pic>
          <p:nvPicPr>
            <p:cNvPr id="4" name="Graphic 3" descr="Upward trend with solid fill">
              <a:extLst>
                <a:ext uri="{FF2B5EF4-FFF2-40B4-BE49-F238E27FC236}">
                  <a16:creationId xmlns:a16="http://schemas.microsoft.com/office/drawing/2014/main" id="{93B000E7-DDCC-4319-8CEF-FF7A79068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81998" y="2852920"/>
              <a:ext cx="1504476" cy="150447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740949F-7E43-4CFF-9DA4-414784EBE1D6}"/>
                </a:ext>
              </a:extLst>
            </p:cNvPr>
            <p:cNvSpPr txBox="1"/>
            <p:nvPr/>
          </p:nvSpPr>
          <p:spPr>
            <a:xfrm>
              <a:off x="2186474" y="2852920"/>
              <a:ext cx="9573208" cy="1299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Strong 53.98% organic sales demonstrates brand strength and customer loyalty.</a:t>
              </a:r>
              <a:endParaRPr lang="en-IN" dirty="0">
                <a:latin typeface="Poppins" panose="00000500000000000000" pitchFamily="2" charset="0"/>
                <a:cs typeface="Poppins" panose="00000500000000000000" pitchFamily="2" charset="0"/>
              </a:endParaRP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Over 46% of sales influenced by promotions — showing importance of tactical campaigns.</a:t>
              </a:r>
            </a:p>
          </p:txBody>
        </p:sp>
        <p:pic>
          <p:nvPicPr>
            <p:cNvPr id="10" name="Graphic 9" descr="Bullseye with solid fill">
              <a:extLst>
                <a:ext uri="{FF2B5EF4-FFF2-40B4-BE49-F238E27FC236}">
                  <a16:creationId xmlns:a16="http://schemas.microsoft.com/office/drawing/2014/main" id="{F529DBA8-5367-4B57-A5BF-DBB69ADEB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998" y="4465560"/>
              <a:ext cx="1504476" cy="150447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16817C4-238A-4B63-8F5F-839A4A8708BE}"/>
                </a:ext>
              </a:extLst>
            </p:cNvPr>
            <p:cNvSpPr txBox="1"/>
            <p:nvPr/>
          </p:nvSpPr>
          <p:spPr>
            <a:xfrm>
              <a:off x="2186474" y="4152507"/>
              <a:ext cx="9573208" cy="21305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The South region leads sales performance, driven mainly by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FreshMint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and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CleanEdge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 — offering opportunities for focused regional campaigns.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Personal Care (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CleanEdge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) and Home Care (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FreshMint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, </a:t>
              </a:r>
              <a:r>
                <a:rPr lang="en-US" dirty="0" err="1">
                  <a:latin typeface="Poppins" panose="00000500000000000000" pitchFamily="2" charset="0"/>
                  <a:cs typeface="Poppins" panose="00000500000000000000" pitchFamily="2" charset="0"/>
                </a:rPr>
                <a:t>Glorix</a:t>
              </a: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) dominate sales; however, Home Care relies slightly more on promotions to drive peak sales.</a:t>
              </a:r>
            </a:p>
            <a:p>
              <a:pPr>
                <a:lnSpc>
                  <a:spcPct val="150000"/>
                </a:lnSpc>
              </a:pPr>
              <a:r>
                <a:rPr lang="en-US" dirty="0">
                  <a:latin typeface="Poppins" panose="00000500000000000000" pitchFamily="2" charset="0"/>
                  <a:cs typeface="Poppins" panose="00000500000000000000" pitchFamily="2" charset="0"/>
                </a:rPr>
                <a:t>May, August, and October witnessed peak sales</a:t>
              </a:r>
              <a:endParaRPr lang="en-IN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DBFB697-0845-4493-91DD-D68F18AE02A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897" t="1133" r="4595" b="11205"/>
          <a:stretch/>
        </p:blipFill>
        <p:spPr>
          <a:xfrm>
            <a:off x="2904931" y="807597"/>
            <a:ext cx="6382138" cy="228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96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04366-1BB5-48B0-8795-180CA04D88FE}"/>
              </a:ext>
            </a:extLst>
          </p:cNvPr>
          <p:cNvSpPr txBox="1"/>
          <p:nvPr/>
        </p:nvSpPr>
        <p:spPr>
          <a:xfrm>
            <a:off x="0" y="17463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Recommendations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6C66A9-0D45-4F41-8DBF-5DC705F94A04}"/>
              </a:ext>
            </a:extLst>
          </p:cNvPr>
          <p:cNvSpPr txBox="1"/>
          <p:nvPr/>
        </p:nvSpPr>
        <p:spPr>
          <a:xfrm>
            <a:off x="236376" y="759410"/>
            <a:ext cx="11719248" cy="60503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Region-Specific Marketing</a:t>
            </a:r>
            <a:b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Double down on marketing spend in the South region while developing tailored strategies for relatively underperforming East markets.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Improve Promotion Tracking Systems</a:t>
            </a:r>
            <a:b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Invest in more robust data capture processes for promotions to ensure better measurement of ROI and campaign effectiveness.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Strategic Promotion Deployment</a:t>
            </a:r>
            <a:b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Optimize use of Buy1Get1 and targeted Discounts during peak demand months such as May, August, October and December; minimize unnecessary promotions during high organic sales periods.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Enhance Consumer Satisfaction</a:t>
            </a:r>
            <a:b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Focus on improving direct-to-consumer experience and post-purchase engagement to uplift Consumer segment satisfaction scores.</a:t>
            </a:r>
            <a:endParaRPr lang="en-IN" sz="20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761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035D4BA-6AB6-4B8D-89D8-6F505A6DEB5C}"/>
              </a:ext>
            </a:extLst>
          </p:cNvPr>
          <p:cNvSpPr txBox="1"/>
          <p:nvPr/>
        </p:nvSpPr>
        <p:spPr>
          <a:xfrm>
            <a:off x="0" y="3105834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  <a:endParaRPr lang="en-IN" sz="36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61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04366-1BB5-48B0-8795-180CA04D88FE}"/>
              </a:ext>
            </a:extLst>
          </p:cNvPr>
          <p:cNvSpPr txBox="1"/>
          <p:nvPr/>
        </p:nvSpPr>
        <p:spPr>
          <a:xfrm>
            <a:off x="0" y="0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  <a:effectLst/>
                <a:latin typeface="Poppins" panose="00000500000000000000" pitchFamily="2" charset="0"/>
                <a:ea typeface="Aptos" panose="020B0004020202020204" pitchFamily="34" charset="0"/>
                <a:cs typeface="Poppins" panose="00000500000000000000" pitchFamily="2" charset="0"/>
              </a:rPr>
              <a:t>Dataset Overview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988D254-9C2D-4A2E-804D-36F59A8F567B}"/>
              </a:ext>
            </a:extLst>
          </p:cNvPr>
          <p:cNvGrpSpPr/>
          <p:nvPr/>
        </p:nvGrpSpPr>
        <p:grpSpPr>
          <a:xfrm>
            <a:off x="3438021" y="4394718"/>
            <a:ext cx="6633296" cy="2161102"/>
            <a:chOff x="821094" y="1875453"/>
            <a:chExt cx="9081796" cy="3074437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F1A569F-FBBD-4817-A2F2-3C44D88B1868}"/>
                </a:ext>
              </a:extLst>
            </p:cNvPr>
            <p:cNvSpPr/>
            <p:nvPr/>
          </p:nvSpPr>
          <p:spPr>
            <a:xfrm>
              <a:off x="821094" y="1875453"/>
              <a:ext cx="2593910" cy="30417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Identify trends across sales, customers, products, and promotions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BC8D0B0-C9C4-47E2-8871-F122C029E291}"/>
                </a:ext>
              </a:extLst>
            </p:cNvPr>
            <p:cNvSpPr/>
            <p:nvPr/>
          </p:nvSpPr>
          <p:spPr>
            <a:xfrm>
              <a:off x="7308980" y="1908110"/>
              <a:ext cx="2593910" cy="30417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Generate actionable business recommendation aligned with growth goals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340D5596-F3F8-460C-AAEF-41D1A09E8771}"/>
                </a:ext>
              </a:extLst>
            </p:cNvPr>
            <p:cNvSpPr/>
            <p:nvPr/>
          </p:nvSpPr>
          <p:spPr>
            <a:xfrm>
              <a:off x="4133460" y="1908110"/>
              <a:ext cx="2593910" cy="30417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0" lang="en-US" altLang="en-US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Poppins" panose="00000500000000000000" pitchFamily="2" charset="0"/>
                  <a:cs typeface="Poppins" panose="00000500000000000000" pitchFamily="2" charset="0"/>
                </a:rPr>
                <a:t>Understand revenue drivers and customer satisfaction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3270471-9A1E-4B5D-A259-41FED185C803}"/>
              </a:ext>
            </a:extLst>
          </p:cNvPr>
          <p:cNvSpPr txBox="1"/>
          <p:nvPr/>
        </p:nvSpPr>
        <p:spPr>
          <a:xfrm>
            <a:off x="193152" y="584775"/>
            <a:ext cx="11572750" cy="5103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1,000 synthetic transactions includes sales, customer, product, and promotions.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21BCA021-33F3-42E8-B812-9A54BBDD7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278" y="1069902"/>
            <a:ext cx="814562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Key fields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Total Sales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Units Sold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Customer Satisfaction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Promotions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Returns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overage: Full calendar year 2023.</a:t>
            </a:r>
          </a:p>
          <a:p>
            <a:pPr marL="342900" marR="0" lvl="0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Data cleaning: No major missing values in sales fields. Promotion types filled logically. Customer satisfaction filled with mean.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95F698F-4420-4EC4-8D26-494A74117C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52" y="1095171"/>
            <a:ext cx="3768792" cy="311956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F8B96ED-58CA-4646-B073-165A34DE8E3B}"/>
              </a:ext>
            </a:extLst>
          </p:cNvPr>
          <p:cNvSpPr txBox="1"/>
          <p:nvPr/>
        </p:nvSpPr>
        <p:spPr>
          <a:xfrm>
            <a:off x="687858" y="5171403"/>
            <a:ext cx="232535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</a:t>
            </a:r>
            <a:r>
              <a:rPr lang="en-IN" sz="3200" dirty="0" err="1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bjective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3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04366-1BB5-48B0-8795-180CA04D88FE}"/>
              </a:ext>
            </a:extLst>
          </p:cNvPr>
          <p:cNvSpPr txBox="1"/>
          <p:nvPr/>
        </p:nvSpPr>
        <p:spPr>
          <a:xfrm>
            <a:off x="0" y="17463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Key KPI- Total sales (Revenue)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2031E8-8730-4AC5-831A-622F5A740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197171"/>
            <a:ext cx="10296525" cy="19050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9F52A70-961E-42DC-B1E5-97EDA088E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737" y="3755830"/>
            <a:ext cx="10296525" cy="142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Total Sales is the primary business performance indicator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Customer Satisfaction and Return Rates are key supporting KPIs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Promotion effectiveness directly influences Total Sales volume</a:t>
            </a:r>
          </a:p>
        </p:txBody>
      </p:sp>
    </p:spTree>
    <p:extLst>
      <p:ext uri="{BB962C8B-B14F-4D97-AF65-F5344CB8AC3E}">
        <p14:creationId xmlns:p14="http://schemas.microsoft.com/office/powerpoint/2010/main" val="140027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04366-1BB5-48B0-8795-180CA04D88FE}"/>
              </a:ext>
            </a:extLst>
          </p:cNvPr>
          <p:cNvSpPr txBox="1"/>
          <p:nvPr/>
        </p:nvSpPr>
        <p:spPr>
          <a:xfrm>
            <a:off x="0" y="17463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South Region Leads FMCG Sales — Revenue Opportunity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A188C-9C47-4D43-B02F-F9716B9C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8613" y="838252"/>
            <a:ext cx="5340384" cy="4127721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189E273-84BD-4215-949D-77536351ED9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8404" y="4887131"/>
            <a:ext cx="11915191" cy="189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South dominates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in total sales-  strong brand affinity and retail presence.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West follows closely with maximum sales in February- opportunity to scale up distribution efforts.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East shows potential for improvement via focused strategies during seasons.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DCBEC-4A26-4AB0-85CF-3421A5DAB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698" y="759410"/>
            <a:ext cx="5149376" cy="4127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29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04366-1BB5-48B0-8795-180CA04D88FE}"/>
              </a:ext>
            </a:extLst>
          </p:cNvPr>
          <p:cNvSpPr txBox="1"/>
          <p:nvPr/>
        </p:nvSpPr>
        <p:spPr>
          <a:xfrm>
            <a:off x="0" y="174635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Sales by product category- Personal Care Category Leads Revenue Contribution 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A188C-9C47-4D43-B02F-F9716B9C9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251852"/>
            <a:ext cx="7333861" cy="564473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189E273-84BD-4215-949D-77536351ED9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333861" y="1251853"/>
            <a:ext cx="4683967" cy="51270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Personal Care products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generate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highest revenue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share, leading category contribution.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Beverages and Home Care show near-equal strength- strong secondary focus areas.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Snacks category underperforms relative to other categories-  innovation or rebranding could uplift.</a:t>
            </a:r>
          </a:p>
        </p:txBody>
      </p:sp>
    </p:spTree>
    <p:extLst>
      <p:ext uri="{BB962C8B-B14F-4D97-AF65-F5344CB8AC3E}">
        <p14:creationId xmlns:p14="http://schemas.microsoft.com/office/powerpoint/2010/main" val="4098881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04366-1BB5-48B0-8795-180CA04D88FE}"/>
              </a:ext>
            </a:extLst>
          </p:cNvPr>
          <p:cNvSpPr txBox="1"/>
          <p:nvPr/>
        </p:nvSpPr>
        <p:spPr>
          <a:xfrm>
            <a:off x="0" y="127982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Sales by Brand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A188C-9C47-4D43-B02F-F9716B9C90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" b="736"/>
          <a:stretch/>
        </p:blipFill>
        <p:spPr>
          <a:xfrm>
            <a:off x="79312" y="759410"/>
            <a:ext cx="5183154" cy="3430036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189E273-84BD-4215-949D-77536351ED9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9312" y="4064085"/>
            <a:ext cx="11938515" cy="2546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Brands maintain balanced promotion usage (~45–52%), using promotions smartly to enhance seasonal or regional sales.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FreshMint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and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Glorix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tactically boost Home Care sales through moderate promotions during cleaning seasons, while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SipUp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drives beverage sales with minimal promotion reliance.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Regional strengths are amplified through promotions for Homecare, with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FreshMint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leading in South,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Glorix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in East, and 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SipUp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 capitalizing on West’s seasonal beverage demand.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063E49B-DD00-4349-9ED4-AED1A397BF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4184077"/>
              </p:ext>
            </p:extLst>
          </p:nvPr>
        </p:nvGraphicFramePr>
        <p:xfrm>
          <a:off x="5262463" y="504346"/>
          <a:ext cx="6850225" cy="341713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0045">
                  <a:extLst>
                    <a:ext uri="{9D8B030D-6E8A-4147-A177-3AD203B41FA5}">
                      <a16:colId xmlns:a16="http://schemas.microsoft.com/office/drawing/2014/main" val="2016170365"/>
                    </a:ext>
                  </a:extLst>
                </a:gridCol>
                <a:gridCol w="1370045">
                  <a:extLst>
                    <a:ext uri="{9D8B030D-6E8A-4147-A177-3AD203B41FA5}">
                      <a16:colId xmlns:a16="http://schemas.microsoft.com/office/drawing/2014/main" val="1479043429"/>
                    </a:ext>
                  </a:extLst>
                </a:gridCol>
                <a:gridCol w="1370045">
                  <a:extLst>
                    <a:ext uri="{9D8B030D-6E8A-4147-A177-3AD203B41FA5}">
                      <a16:colId xmlns:a16="http://schemas.microsoft.com/office/drawing/2014/main" val="3471271837"/>
                    </a:ext>
                  </a:extLst>
                </a:gridCol>
                <a:gridCol w="1370045">
                  <a:extLst>
                    <a:ext uri="{9D8B030D-6E8A-4147-A177-3AD203B41FA5}">
                      <a16:colId xmlns:a16="http://schemas.microsoft.com/office/drawing/2014/main" val="998201821"/>
                    </a:ext>
                  </a:extLst>
                </a:gridCol>
                <a:gridCol w="1370045">
                  <a:extLst>
                    <a:ext uri="{9D8B030D-6E8A-4147-A177-3AD203B41FA5}">
                      <a16:colId xmlns:a16="http://schemas.microsoft.com/office/drawing/2014/main" val="1493343823"/>
                    </a:ext>
                  </a:extLst>
                </a:gridCol>
              </a:tblGrid>
              <a:tr h="474291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Brand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Top Category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Strongest Region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Promotions (%)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Peak season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377204"/>
                  </a:ext>
                </a:extLst>
              </a:tr>
              <a:tr h="71969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 err="1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CleanEdge</a:t>
                      </a:r>
                      <a:endParaRPr lang="en-IN" sz="1400" dirty="0">
                        <a:effectLst/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Personal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South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51.78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February, Aug, December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440284"/>
                  </a:ext>
                </a:extLst>
              </a:tr>
              <a:tr h="512113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FreshMint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Home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South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48.48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 April–May, October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863352"/>
                  </a:ext>
                </a:extLst>
              </a:tr>
              <a:tr h="71969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Glorix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Home Care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East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48.52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October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8232833"/>
                  </a:ext>
                </a:extLst>
              </a:tr>
              <a:tr h="92960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SipUp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Beverages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West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44.28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effectLst/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May, August, December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74764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522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04366-1BB5-48B0-8795-180CA04D88FE}"/>
              </a:ext>
            </a:extLst>
          </p:cNvPr>
          <p:cNvSpPr txBox="1"/>
          <p:nvPr/>
        </p:nvSpPr>
        <p:spPr>
          <a:xfrm>
            <a:off x="0" y="17463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Customer satisfaction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9A188C-9C47-4D43-B02F-F9716B9C90A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3" r="1336" b="463"/>
          <a:stretch/>
        </p:blipFill>
        <p:spPr>
          <a:xfrm>
            <a:off x="1104467" y="1001283"/>
            <a:ext cx="4758612" cy="3569252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9189E273-84BD-4215-949D-77536351ED9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17715" y="4677932"/>
            <a:ext cx="11756570" cy="189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Ther</a:t>
            </a: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e is promising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Wholesalers and Retailers cumulative satisfaction, confirming strong B2B relationships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Poppins" panose="00000500000000000000" pitchFamily="2" charset="0"/>
                <a:cs typeface="Poppins" panose="00000500000000000000" pitchFamily="2" charset="0"/>
              </a:rPr>
              <a:t>Consumers have low satisfaction and received very less promotions compared to other segments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A2883-201B-4F94-B51D-15568813E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8923" y="991243"/>
            <a:ext cx="4991533" cy="35893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D334BD-7B41-420D-BF6C-98E83F68902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4"/>
          <a:stretch/>
        </p:blipFill>
        <p:spPr>
          <a:xfrm>
            <a:off x="10112493" y="0"/>
            <a:ext cx="2079507" cy="118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625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04366-1BB5-48B0-8795-180CA04D88FE}"/>
              </a:ext>
            </a:extLst>
          </p:cNvPr>
          <p:cNvSpPr txBox="1"/>
          <p:nvPr/>
        </p:nvSpPr>
        <p:spPr>
          <a:xfrm>
            <a:off x="0" y="174635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Promotion Effectiveness Analysis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189E273-84BD-4215-949D-77536351ED9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408506" y="1556320"/>
            <a:ext cx="4609320" cy="4203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Organic sales (No promotion) dominate across all regions, affirming brand loyalty.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Buy1Get1 and Discount promotions contribute less significantly.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Discount-based offers are relatively more effective than Buy1Get1 across regions.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06A8F2-8CAF-4035-8E5C-575DF5A94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41" y="1023517"/>
            <a:ext cx="7371765" cy="5395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FE8A719-0A95-443D-9E45-79BB7B1639B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37" b="17137"/>
          <a:stretch/>
        </p:blipFill>
        <p:spPr>
          <a:xfrm>
            <a:off x="9750490" y="0"/>
            <a:ext cx="2441510" cy="1129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308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304366-1BB5-48B0-8795-180CA04D88FE}"/>
              </a:ext>
            </a:extLst>
          </p:cNvPr>
          <p:cNvSpPr txBox="1"/>
          <p:nvPr/>
        </p:nvSpPr>
        <p:spPr>
          <a:xfrm>
            <a:off x="0" y="174635"/>
            <a:ext cx="12192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1">
                    <a:lumMod val="50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Root Cause Analysis: Lower Customer Satisfaction in East Region</a:t>
            </a:r>
            <a:endParaRPr lang="en-IN" sz="3200" dirty="0">
              <a:solidFill>
                <a:schemeClr val="accent1">
                  <a:lumMod val="50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13F32E02-B9C8-4E22-B8AC-9C1E918E87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948733"/>
              </p:ext>
            </p:extLst>
          </p:nvPr>
        </p:nvGraphicFramePr>
        <p:xfrm>
          <a:off x="6562530" y="1626033"/>
          <a:ext cx="5038532" cy="26234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9266">
                  <a:extLst>
                    <a:ext uri="{9D8B030D-6E8A-4147-A177-3AD203B41FA5}">
                      <a16:colId xmlns:a16="http://schemas.microsoft.com/office/drawing/2014/main" val="96509378"/>
                    </a:ext>
                  </a:extLst>
                </a:gridCol>
                <a:gridCol w="2519266">
                  <a:extLst>
                    <a:ext uri="{9D8B030D-6E8A-4147-A177-3AD203B41FA5}">
                      <a16:colId xmlns:a16="http://schemas.microsoft.com/office/drawing/2014/main" val="3523305266"/>
                    </a:ext>
                  </a:extLst>
                </a:gridCol>
              </a:tblGrid>
              <a:tr h="81541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Customer segment</a:t>
                      </a:r>
                      <a:endParaRPr lang="en-IN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Highest % Consumers (37.66%)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827067"/>
                  </a:ext>
                </a:extLst>
              </a:tr>
              <a:tr h="828121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Product Category Mix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Higher Beverages/Snacks, Lower Personal Care</a:t>
                      </a:r>
                      <a:endParaRPr lang="en-IN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3317750"/>
                  </a:ext>
                </a:extLst>
              </a:tr>
              <a:tr h="979869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Promotions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Poppins" panose="00000500000000000000" pitchFamily="2" charset="0"/>
                          <a:cs typeface="Poppins" panose="00000500000000000000" pitchFamily="2" charset="0"/>
                        </a:rPr>
                        <a:t>Slightly less than South</a:t>
                      </a:r>
                      <a:endParaRPr lang="en-IN" sz="1600" dirty="0">
                        <a:latin typeface="Poppins" panose="00000500000000000000" pitchFamily="2" charset="0"/>
                        <a:cs typeface="Poppins" panose="00000500000000000000" pitchFamily="2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156537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370F29F-4236-41CD-B548-43E0E32D78BA}"/>
              </a:ext>
            </a:extLst>
          </p:cNvPr>
          <p:cNvSpPr txBox="1"/>
          <p:nvPr/>
        </p:nvSpPr>
        <p:spPr>
          <a:xfrm>
            <a:off x="205274" y="4552782"/>
            <a:ext cx="11728580" cy="2130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en-US" sz="1800" dirty="0">
                <a:solidFill>
                  <a:srgbClr val="FF000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Sales in East is low </a:t>
            </a:r>
            <a:r>
              <a:rPr lang="en-US" alt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since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average </a:t>
            </a:r>
            <a:r>
              <a:rPr lang="en-US" altLang="en-US" sz="1800" dirty="0">
                <a:latin typeface="Poppins" panose="00000500000000000000" pitchFamily="2" charset="0"/>
                <a:cs typeface="Poppins" panose="00000500000000000000" pitchFamily="2" charset="0"/>
              </a:rPr>
              <a:t>customer satisfaction in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East is Lowest (2.89). Needs focus on improving customer experience.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Poppins" panose="00000500000000000000" pitchFamily="2" charset="0"/>
                <a:cs typeface="Poppins" panose="00000500000000000000" pitchFamily="2" charset="0"/>
              </a:rPr>
              <a:t>Recommendations</a:t>
            </a:r>
            <a:endParaRPr lang="en-US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Expand Personal Care product offerings to strengthen high-satisfaction categories.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Poppins" panose="00000500000000000000" pitchFamily="2" charset="0"/>
                <a:cs typeface="Poppins" panose="00000500000000000000" pitchFamily="2" charset="0"/>
              </a:rPr>
              <a:t>Launch some programs to enhance the consumer engagement.</a:t>
            </a:r>
            <a:endParaRPr lang="en-IN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972D3-49B3-4827-909F-57065A6F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32" y="1256518"/>
            <a:ext cx="4520544" cy="325640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974AE69-F2AA-4DD5-BB68-D98F6B718BE8}"/>
              </a:ext>
            </a:extLst>
          </p:cNvPr>
          <p:cNvCxnSpPr/>
          <p:nvPr/>
        </p:nvCxnSpPr>
        <p:spPr>
          <a:xfrm>
            <a:off x="4823927" y="2884721"/>
            <a:ext cx="124563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8396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788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Varshini U J</dc:creator>
  <cp:lastModifiedBy>Varshini U J</cp:lastModifiedBy>
  <cp:revision>32</cp:revision>
  <dcterms:created xsi:type="dcterms:W3CDTF">2025-04-24T13:23:44Z</dcterms:created>
  <dcterms:modified xsi:type="dcterms:W3CDTF">2025-04-27T06:55:38Z</dcterms:modified>
</cp:coreProperties>
</file>