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64" r:id="rId7"/>
    <p:sldId id="265" r:id="rId8"/>
    <p:sldId id="268" r:id="rId9"/>
    <p:sldId id="266" r:id="rId10"/>
    <p:sldId id="263"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Computer Vision is a field of artificial intelligence (AI) that enables machines to interpret and make decisions based on visual information from the world, similar to how human vision works. It involves the automatic extraction, analysis, and understanding of useful information from a single image or a sequence of images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US"/>
              <a:t>Region of Interest</a:t>
            </a:r>
            <a:endParaRPr lang="en-US"/>
          </a:p>
          <a:p>
            <a:r>
              <a:rPr lang="en-US"/>
              <a:t>It is not feasible to process the entire image altogether;</a:t>
            </a:r>
            <a:r>
              <a:rPr lang="en-IN" altLang="en-US"/>
              <a:t> </a:t>
            </a:r>
            <a:r>
              <a:rPr lang="en-US"/>
              <a:t>thus, we divide the image into different segments. A picture</a:t>
            </a:r>
            <a:r>
              <a:rPr lang="en-IN" altLang="en-US"/>
              <a:t> </a:t>
            </a:r>
            <a:r>
              <a:rPr lang="en-US"/>
              <a:t>is the combination of pixels, or we can say pixels are the</a:t>
            </a:r>
            <a:r>
              <a:rPr lang="en-IN" altLang="en-US"/>
              <a:t> </a:t>
            </a:r>
            <a:r>
              <a:rPr lang="en-US"/>
              <a:t>building blocks for a photo. Each pixel has some attributes.</a:t>
            </a:r>
            <a:r>
              <a:rPr lang="en-IN" altLang="en-US"/>
              <a:t> </a:t>
            </a:r>
            <a:r>
              <a:rPr lang="en-US"/>
              <a:t>Pixels in an image can either be the same or can differ from</a:t>
            </a:r>
            <a:r>
              <a:rPr lang="en-IN" altLang="en-US"/>
              <a:t> </a:t>
            </a:r>
            <a:r>
              <a:rPr lang="en-US"/>
              <a:t>other pixels depending on the features. Pixels having similar</a:t>
            </a:r>
            <a:r>
              <a:rPr lang="en-IN" altLang="en-US"/>
              <a:t> </a:t>
            </a:r>
            <a:r>
              <a:rPr lang="en-US"/>
              <a:t>attributes will be masked with the same color, and pixels</a:t>
            </a:r>
            <a:r>
              <a:rPr lang="en-IN" altLang="en-US"/>
              <a:t> </a:t>
            </a:r>
            <a:r>
              <a:rPr lang="en-US"/>
              <a:t>with different characteristics will have a different color.</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Convolutional Neural Networks (CNNs) are a class of deep neural networks specifically designed to process and analyze visual data.</a:t>
            </a:r>
            <a:endParaRPr lang="en-US"/>
          </a:p>
          <a:p>
            <a:r>
              <a:rPr lang="en-IN" altLang="en-US"/>
              <a:t>key components of CNN: convolutional layers, Pooling layers and Fully connected layers. </a:t>
            </a:r>
            <a:endParaRPr lang="en-IN" altLang="en-US"/>
          </a:p>
          <a:p>
            <a:r>
              <a:rPr lang="en-IN" altLang="en-US"/>
              <a:t>Key steps: Data collection, preprocessing, augmentation, deciding model architecture, training the model and testing.</a:t>
            </a:r>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US"/>
              <a:t>Specifically for image segmentation. It is known to yield precise predictions even with relatively smaller data sets and its architecture is in the shape of the letter “U”.2 main parts: encoder and decoder. and bridge between them</a:t>
            </a:r>
            <a:endParaRPr lang="en-IN" altLang="en-US"/>
          </a:p>
          <a:p>
            <a:r>
              <a:rPr lang="en-IN" altLang="en-US"/>
              <a:t>Skip connections in U-Net architecture help generate better semantic features by providing additional information to the Decoder.</a:t>
            </a:r>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61bb28804fb323017a8d54d1_Semantic"/>
          <p:cNvPicPr>
            <a:picLocks noChangeAspect="1"/>
          </p:cNvPicPr>
          <p:nvPr/>
        </p:nvPicPr>
        <p:blipFill>
          <a:blip r:embed="rId1"/>
          <a:stretch>
            <a:fillRect/>
          </a:stretch>
        </p:blipFill>
        <p:spPr>
          <a:xfrm>
            <a:off x="0" y="0"/>
            <a:ext cx="12192000" cy="6912610"/>
          </a:xfrm>
          <a:prstGeom prst="rect">
            <a:avLst/>
          </a:prstGeom>
        </p:spPr>
      </p:pic>
      <p:sp>
        <p:nvSpPr>
          <p:cNvPr id="2" name="Title 1"/>
          <p:cNvSpPr>
            <a:spLocks noGrp="1"/>
          </p:cNvSpPr>
          <p:nvPr>
            <p:ph type="ctrTitle"/>
          </p:nvPr>
        </p:nvSpPr>
        <p:spPr>
          <a:xfrm>
            <a:off x="1282065" y="234633"/>
            <a:ext cx="9144000" cy="2387600"/>
          </a:xfrm>
        </p:spPr>
        <p:txBody>
          <a:bodyPr/>
          <a:lstStyle/>
          <a:p>
            <a:r>
              <a:rPr lang="en-IN" altLang="en-US" dirty="0"/>
              <a:t>Image Segmentation for Self-Driving Cars</a:t>
            </a:r>
            <a:endParaRPr lang="en-IN" altLang="en-US" dirty="0"/>
          </a:p>
        </p:txBody>
      </p:sp>
      <p:sp>
        <p:nvSpPr>
          <p:cNvPr id="3" name="Subtitle 2"/>
          <p:cNvSpPr>
            <a:spLocks noGrp="1"/>
          </p:cNvSpPr>
          <p:nvPr>
            <p:ph type="subTitle" idx="1"/>
          </p:nvPr>
        </p:nvSpPr>
        <p:spPr>
          <a:xfrm>
            <a:off x="1524000" y="6080443"/>
            <a:ext cx="9144000" cy="1655762"/>
          </a:xfrm>
        </p:spPr>
        <p:txBody>
          <a:bodyPr/>
          <a:lstStyle/>
          <a:p>
            <a:r>
              <a:rPr lang="en-IN" altLang="en-US"/>
              <a:t>Ujwal L Shankar</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71755"/>
            <a:ext cx="12036425" cy="66592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Output</a:t>
            </a:r>
            <a:endParaRPr lang="en-IN" altLang="en-US"/>
          </a:p>
        </p:txBody>
      </p:sp>
      <p:pic>
        <p:nvPicPr>
          <p:cNvPr id="4" name="Content Placeholder 3"/>
          <p:cNvPicPr>
            <a:picLocks noChangeAspect="1"/>
          </p:cNvPicPr>
          <p:nvPr>
            <p:ph idx="1"/>
          </p:nvPr>
        </p:nvPicPr>
        <p:blipFill>
          <a:blip r:embed="rId1"/>
          <a:stretch>
            <a:fillRect/>
          </a:stretch>
        </p:blipFill>
        <p:spPr>
          <a:xfrm>
            <a:off x="1127125" y="1310640"/>
            <a:ext cx="10226675" cy="54425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Description of the Problem Statement your project was trying to solve</a:t>
            </a:r>
            <a:endParaRPr lang="en-US"/>
          </a:p>
          <a:p>
            <a:r>
              <a:rPr lang="en-US"/>
              <a:t>Proposed Solution</a:t>
            </a:r>
            <a:endParaRPr lang="en-US"/>
          </a:p>
          <a:p>
            <a:r>
              <a:rPr lang="en-US"/>
              <a:t>Results (can include model accuracy, website demo, etc)</a:t>
            </a:r>
            <a:endParaRPr lang="en-US"/>
          </a:p>
          <a:p>
            <a:r>
              <a:rPr lang="en-US"/>
              <a:t>Optional - Code Overview</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5" name="Picture 4" descr="selfDriving"/>
          <p:cNvPicPr>
            <a:picLocks noChangeAspect="1"/>
          </p:cNvPicPr>
          <p:nvPr/>
        </p:nvPicPr>
        <p:blipFill>
          <a:blip r:embed="rId1"/>
          <a:stretch>
            <a:fillRect/>
          </a:stretch>
        </p:blipFill>
        <p:spPr>
          <a:xfrm>
            <a:off x="0" y="0"/>
            <a:ext cx="12192000" cy="6854825"/>
          </a:xfrm>
          <a:prstGeom prst="rect">
            <a:avLst/>
          </a:prstGeom>
        </p:spPr>
      </p:pic>
      <p:sp>
        <p:nvSpPr>
          <p:cNvPr id="2" name="Title 1"/>
          <p:cNvSpPr>
            <a:spLocks noGrp="1"/>
          </p:cNvSpPr>
          <p:nvPr>
            <p:ph type="title"/>
          </p:nvPr>
        </p:nvSpPr>
        <p:spPr/>
        <p:txBody>
          <a:bodyPr/>
          <a:p>
            <a:pPr algn="ctr"/>
            <a:r>
              <a:rPr lang="en-IN" altLang="en-US" b="1">
                <a:solidFill>
                  <a:schemeClr val="bg1"/>
                </a:solidFill>
              </a:rPr>
              <a:t>Problem Statement</a:t>
            </a:r>
            <a:endParaRPr lang="en-IN" altLang="en-US" b="1">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a:t>
            </a:r>
            <a:endParaRPr lang="en-IN" altLang="en-US"/>
          </a:p>
        </p:txBody>
      </p:sp>
      <p:sp>
        <p:nvSpPr>
          <p:cNvPr id="3" name="Content Placeholder 2"/>
          <p:cNvSpPr>
            <a:spLocks noGrp="1"/>
          </p:cNvSpPr>
          <p:nvPr>
            <p:ph idx="1"/>
          </p:nvPr>
        </p:nvSpPr>
        <p:spPr/>
        <p:txBody>
          <a:bodyPr/>
          <a:p>
            <a:pPr algn="l"/>
            <a:r>
              <a:rPr lang="en-IN" altLang="en-US" sz="3600">
                <a:solidFill>
                  <a:schemeClr val="tx1"/>
                </a:solidFill>
                <a:sym typeface="+mn-ea"/>
              </a:rPr>
              <a:t>Self-Driving cars</a:t>
            </a:r>
            <a:endParaRPr lang="en-IN" altLang="en-US" sz="3600">
              <a:solidFill>
                <a:schemeClr val="tx1"/>
              </a:solidFill>
            </a:endParaRPr>
          </a:p>
          <a:p>
            <a:pPr algn="l"/>
            <a:r>
              <a:rPr lang="en-IN" altLang="en-US" sz="3600">
                <a:solidFill>
                  <a:schemeClr val="tx1"/>
                </a:solidFill>
                <a:sym typeface="+mn-ea"/>
              </a:rPr>
              <a:t>Detect</a:t>
            </a:r>
            <a:endParaRPr lang="en-IN" altLang="en-US" sz="3600">
              <a:solidFill>
                <a:schemeClr val="tx1"/>
              </a:solidFill>
            </a:endParaRPr>
          </a:p>
          <a:p>
            <a:pPr algn="l"/>
            <a:r>
              <a:rPr lang="en-IN" altLang="en-US" sz="3600">
                <a:solidFill>
                  <a:schemeClr val="tx1"/>
                </a:solidFill>
                <a:sym typeface="+mn-ea"/>
              </a:rPr>
              <a:t>Differentiate</a:t>
            </a:r>
            <a:endParaRPr lang="en-IN" altLang="en-US" sz="3600">
              <a:solidFill>
                <a:schemeClr val="tx1"/>
              </a:solidFill>
            </a:endParaRPr>
          </a:p>
          <a:p>
            <a:pPr algn="l"/>
            <a:r>
              <a:rPr lang="en-IN" altLang="en-US" sz="3600">
                <a:solidFill>
                  <a:schemeClr val="tx1"/>
                </a:solidFill>
                <a:sym typeface="+mn-ea"/>
              </a:rPr>
              <a:t>Locate objects in an image, even if overlapping</a:t>
            </a:r>
            <a:endParaRPr lang="en-IN" altLang="en-US" sz="3600">
              <a:solidFill>
                <a:schemeClr val="tx1"/>
              </a:solidFill>
              <a:sym typeface="+mn-ea"/>
            </a:endParaRPr>
          </a:p>
          <a:p>
            <a:pPr algn="l"/>
            <a:r>
              <a:rPr lang="en-IN" altLang="en-US" sz="3600">
                <a:solidFill>
                  <a:schemeClr val="tx1"/>
                </a:solidFill>
                <a:sym typeface="+mn-ea"/>
              </a:rPr>
              <a:t>Dynamic Environment</a:t>
            </a:r>
            <a:endParaRPr lang="en-IN" altLang="en-US" sz="3600">
              <a:solidFill>
                <a:schemeClr val="tx1"/>
              </a:solidFill>
            </a:endParaRPr>
          </a:p>
          <a:p>
            <a:pPr algn="l"/>
            <a:endParaRPr lang="en-IN" altLang="en-US" sz="36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computer_vision_16e048b394"/>
          <p:cNvPicPr>
            <a:picLocks noChangeAspect="1"/>
          </p:cNvPicPr>
          <p:nvPr/>
        </p:nvPicPr>
        <p:blipFill>
          <a:blip r:embed="rId1"/>
          <a:stretch>
            <a:fillRect/>
          </a:stretch>
        </p:blipFill>
        <p:spPr>
          <a:xfrm>
            <a:off x="0" y="0"/>
            <a:ext cx="12132945" cy="6858635"/>
          </a:xfrm>
          <a:prstGeom prst="rect">
            <a:avLst/>
          </a:prstGeom>
        </p:spPr>
      </p:pic>
      <p:sp>
        <p:nvSpPr>
          <p:cNvPr id="4" name="Title 3"/>
          <p:cNvSpPr>
            <a:spLocks noGrp="1"/>
          </p:cNvSpPr>
          <p:nvPr>
            <p:ph type="ctrTitle"/>
          </p:nvPr>
        </p:nvSpPr>
        <p:spPr>
          <a:xfrm>
            <a:off x="1524000" y="347980"/>
            <a:ext cx="9144000" cy="1231265"/>
          </a:xfrm>
        </p:spPr>
        <p:txBody>
          <a:bodyPr/>
          <a:p>
            <a:r>
              <a:rPr lang="en-IN" altLang="en-US">
                <a:solidFill>
                  <a:schemeClr val="bg1"/>
                </a:solidFill>
              </a:rPr>
              <a:t>Proposed Solution</a:t>
            </a:r>
            <a:endParaRPr lang="en-IN" altLang="en-US">
              <a:solidFill>
                <a:schemeClr val="bg1"/>
              </a:solidFill>
            </a:endParaRPr>
          </a:p>
        </p:txBody>
      </p:sp>
      <p:sp>
        <p:nvSpPr>
          <p:cNvPr id="5" name="Subtitle 4"/>
          <p:cNvSpPr>
            <a:spLocks noGrp="1"/>
          </p:cNvSpPr>
          <p:nvPr>
            <p:ph type="subTitle" idx="1"/>
          </p:nvPr>
        </p:nvSpPr>
        <p:spPr>
          <a:xfrm>
            <a:off x="-1276985" y="3267393"/>
            <a:ext cx="9144000" cy="1655762"/>
          </a:xfrm>
        </p:spPr>
        <p:txBody>
          <a:bodyPr>
            <a:normAutofit/>
          </a:bodyPr>
          <a:p>
            <a:r>
              <a:rPr lang="en-IN" altLang="en-US" sz="6000">
                <a:solidFill>
                  <a:schemeClr val="bg1"/>
                </a:solidFill>
              </a:rPr>
              <a:t>Computer Vision</a:t>
            </a:r>
            <a:endParaRPr lang="en-IN" altLang="en-US" sz="6000">
              <a:solidFill>
                <a:schemeClr val="bg1"/>
              </a:solidFill>
            </a:endParaRPr>
          </a:p>
          <a:p>
            <a:endParaRPr lang="en-IN" altLang="en-US" sz="60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Image Segmentation</a:t>
            </a:r>
            <a:endParaRPr lang="en-IN" altLang="en-US"/>
          </a:p>
        </p:txBody>
      </p:sp>
      <p:pic>
        <p:nvPicPr>
          <p:cNvPr id="4" name="Content Placeholder 3"/>
          <p:cNvPicPr>
            <a:picLocks noChangeAspect="1"/>
          </p:cNvPicPr>
          <p:nvPr>
            <p:ph idx="1"/>
          </p:nvPr>
        </p:nvPicPr>
        <p:blipFill>
          <a:blip r:embed="rId1"/>
          <a:stretch>
            <a:fillRect/>
          </a:stretch>
        </p:blipFill>
        <p:spPr>
          <a:xfrm>
            <a:off x="81280" y="1288415"/>
            <a:ext cx="12028805" cy="5380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1_uAeANQIOQPqWZnnuH-VEyw"/>
          <p:cNvPicPr>
            <a:picLocks noChangeAspect="1"/>
          </p:cNvPicPr>
          <p:nvPr/>
        </p:nvPicPr>
        <p:blipFill>
          <a:blip r:embed="rId1"/>
          <a:stretch>
            <a:fillRect/>
          </a:stretch>
        </p:blipFill>
        <p:spPr>
          <a:xfrm>
            <a:off x="0" y="101600"/>
            <a:ext cx="12192000" cy="6522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Group14"/>
          <p:cNvPicPr>
            <a:picLocks noChangeAspect="1"/>
          </p:cNvPicPr>
          <p:nvPr/>
        </p:nvPicPr>
        <p:blipFill>
          <a:blip r:embed="rId1"/>
          <a:stretch>
            <a:fillRect/>
          </a:stretch>
        </p:blipFill>
        <p:spPr>
          <a:xfrm>
            <a:off x="0" y="64770"/>
            <a:ext cx="12178030" cy="6544945"/>
          </a:xfrm>
          <a:prstGeom prst="rect">
            <a:avLst/>
          </a:prstGeom>
        </p:spPr>
      </p:pic>
      <p:sp>
        <p:nvSpPr>
          <p:cNvPr id="6" name="Text Box 5"/>
          <p:cNvSpPr txBox="1"/>
          <p:nvPr/>
        </p:nvSpPr>
        <p:spPr>
          <a:xfrm>
            <a:off x="3903980" y="457200"/>
            <a:ext cx="4064000" cy="645160"/>
          </a:xfrm>
          <a:prstGeom prst="rect">
            <a:avLst/>
          </a:prstGeom>
          <a:noFill/>
        </p:spPr>
        <p:txBody>
          <a:bodyPr wrap="square" rtlCol="0">
            <a:spAutoFit/>
          </a:bodyPr>
          <a:p>
            <a:r>
              <a:rPr lang="en-IN" altLang="en-US" sz="3600"/>
              <a:t>U-Net Architecture</a:t>
            </a:r>
            <a:endParaRPr lang="en-IN"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Results</a:t>
            </a:r>
            <a:endParaRPr lang="en-IN" altLang="en-US"/>
          </a:p>
        </p:txBody>
      </p:sp>
      <p:pic>
        <p:nvPicPr>
          <p:cNvPr id="4" name="Content Placeholder 3"/>
          <p:cNvPicPr>
            <a:picLocks noChangeAspect="1"/>
          </p:cNvPicPr>
          <p:nvPr>
            <p:ph sz="half" idx="1"/>
          </p:nvPr>
        </p:nvPicPr>
        <p:blipFill>
          <a:blip r:embed="rId1"/>
          <a:stretch>
            <a:fillRect/>
          </a:stretch>
        </p:blipFill>
        <p:spPr>
          <a:xfrm>
            <a:off x="0" y="0"/>
            <a:ext cx="12191365" cy="6858000"/>
          </a:xfrm>
          <a:prstGeom prst="rect">
            <a:avLst/>
          </a:prstGeom>
        </p:spPr>
      </p:pic>
      <p:pic>
        <p:nvPicPr>
          <p:cNvPr id="6" name="Content Placeholder 5"/>
          <p:cNvPicPr>
            <a:picLocks noChangeAspect="1"/>
          </p:cNvPicPr>
          <p:nvPr>
            <p:ph sz="half" idx="2"/>
          </p:nvPr>
        </p:nvPicPr>
        <p:blipFill>
          <a:blip r:embed="rId2"/>
          <a:stretch>
            <a:fillRect/>
          </a:stretch>
        </p:blipFill>
        <p:spPr>
          <a:xfrm>
            <a:off x="3547745" y="2740660"/>
            <a:ext cx="6000115" cy="13760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Words>
  <Application>WPS Presentation</Application>
  <PresentationFormat>Widescreen</PresentationFormat>
  <Paragraphs>33</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for Self-Driving Cars</dc:title>
  <dc:creator/>
  <cp:lastModifiedBy>ujwal</cp:lastModifiedBy>
  <cp:revision>2</cp:revision>
  <dcterms:created xsi:type="dcterms:W3CDTF">2024-08-08T12:20:58Z</dcterms:created>
  <dcterms:modified xsi:type="dcterms:W3CDTF">2024-08-08T12:34:49Z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4597E2DE75F149CDBABEAD1B8FB27034_11</vt:lpwstr>
  </property>
  <property fmtid="{D5CDD505-2E9C-101B-9397-08002B2CF9AE}" pid="3" name="KSOProductBuildVer">
    <vt:lpwstr>1033-12.2.0.17545</vt:lpwstr>
  </property>
</Properties>
</file>