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1156" y="-2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920" y="227838"/>
            <a:ext cx="7020559" cy="7952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77996" y="9275470"/>
            <a:ext cx="23241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600" y="928877"/>
            <a:ext cx="3715512" cy="3829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98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rlito"/>
                <a:cs typeface="Carlito"/>
              </a:rPr>
              <a:t>Sleep</a:t>
            </a:r>
            <a:r>
              <a:rPr sz="2000" b="1" spc="-6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tracking</a:t>
            </a:r>
            <a:r>
              <a:rPr sz="2000" b="1" spc="-70" dirty="0">
                <a:latin typeface="Carlito"/>
                <a:cs typeface="Carlito"/>
              </a:rPr>
              <a:t> </a:t>
            </a:r>
            <a:r>
              <a:rPr sz="2000" b="1" spc="-20" dirty="0">
                <a:latin typeface="Carlito"/>
                <a:cs typeface="Carlito"/>
              </a:rPr>
              <a:t>band</a:t>
            </a:r>
            <a:endParaRPr sz="2000" dirty="0">
              <a:latin typeface="Carlito"/>
              <a:cs typeface="Carlito"/>
            </a:endParaRPr>
          </a:p>
          <a:p>
            <a:pPr marL="721360">
              <a:lnSpc>
                <a:spcPct val="100000"/>
              </a:lnSpc>
              <a:spcBef>
                <a:spcPts val="1380"/>
              </a:spcBef>
            </a:pPr>
            <a:r>
              <a:rPr sz="1800" b="1" dirty="0">
                <a:latin typeface="Carlito"/>
                <a:cs typeface="Carlito"/>
              </a:rPr>
              <a:t>A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spc="-20" dirty="0">
                <a:latin typeface="Carlito"/>
                <a:cs typeface="Carlito"/>
              </a:rPr>
              <a:t>PROJECT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REPORT</a:t>
            </a:r>
            <a:endParaRPr sz="1800" dirty="0">
              <a:latin typeface="Carlito"/>
              <a:cs typeface="Carlito"/>
            </a:endParaRPr>
          </a:p>
          <a:p>
            <a:pPr marL="1044575">
              <a:lnSpc>
                <a:spcPts val="1860"/>
              </a:lnSpc>
              <a:spcBef>
                <a:spcPts val="1410"/>
              </a:spcBef>
            </a:pPr>
            <a:r>
              <a:rPr sz="1550" dirty="0">
                <a:latin typeface="Carlito"/>
                <a:cs typeface="Carlito"/>
              </a:rPr>
              <a:t>Submitted</a:t>
            </a:r>
            <a:r>
              <a:rPr sz="1550" spc="20" dirty="0">
                <a:latin typeface="Carlito"/>
                <a:cs typeface="Carlito"/>
              </a:rPr>
              <a:t> </a:t>
            </a:r>
            <a:r>
              <a:rPr sz="1550" spc="-25" dirty="0">
                <a:latin typeface="Carlito"/>
                <a:cs typeface="Carlito"/>
              </a:rPr>
              <a:t>By</a:t>
            </a:r>
            <a:endParaRPr sz="1550" dirty="0">
              <a:latin typeface="Carlito"/>
              <a:cs typeface="Carlito"/>
            </a:endParaRPr>
          </a:p>
          <a:p>
            <a:pPr marL="487680" algn="l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Sagar</a:t>
            </a:r>
            <a:r>
              <a:rPr sz="1600" b="1" spc="-70" dirty="0">
                <a:latin typeface="Carlito"/>
                <a:cs typeface="Carlito"/>
              </a:rPr>
              <a:t> </a:t>
            </a:r>
            <a:r>
              <a:rPr sz="1600" b="1" spc="-10" dirty="0" err="1">
                <a:latin typeface="Carlito"/>
                <a:cs typeface="Carlito"/>
              </a:rPr>
              <a:t>Vyanjane</a:t>
            </a:r>
            <a:r>
              <a:rPr lang="en-IN" sz="1600" b="1" spc="-10" dirty="0">
                <a:latin typeface="Carlito"/>
                <a:cs typeface="Carlito"/>
              </a:rPr>
              <a:t>(210305111029)</a:t>
            </a:r>
          </a:p>
          <a:p>
            <a:pPr marL="487680" algn="l">
              <a:lnSpc>
                <a:spcPct val="100000"/>
              </a:lnSpc>
            </a:pPr>
            <a:r>
              <a:rPr lang="en-IN" sz="1600" b="1" spc="-10" dirty="0">
                <a:latin typeface="Carlito"/>
                <a:cs typeface="Carlito"/>
              </a:rPr>
              <a:t>Ujwal Mukkawar(210305111028)</a:t>
            </a:r>
          </a:p>
          <a:p>
            <a:pPr marL="487680" algn="l">
              <a:lnSpc>
                <a:spcPct val="100000"/>
              </a:lnSpc>
            </a:pPr>
            <a:r>
              <a:rPr lang="en-IN" sz="1600" b="1" spc="-10" dirty="0">
                <a:latin typeface="Carlito"/>
                <a:cs typeface="Carlito"/>
              </a:rPr>
              <a:t>Jenil Naik(2103051110  )</a:t>
            </a:r>
          </a:p>
          <a:p>
            <a:pPr marL="487680" algn="l">
              <a:lnSpc>
                <a:spcPct val="100000"/>
              </a:lnSpc>
            </a:pPr>
            <a:r>
              <a:rPr lang="en-IN" sz="1600" b="1" spc="-10" dirty="0">
                <a:latin typeface="Carlito"/>
                <a:cs typeface="Carlito"/>
              </a:rPr>
              <a:t>Piyush Suthar(210305111027)</a:t>
            </a:r>
          </a:p>
          <a:p>
            <a:pPr marL="487680" algn="l">
              <a:lnSpc>
                <a:spcPct val="100000"/>
              </a:lnSpc>
            </a:pPr>
            <a:endParaRPr sz="15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150" b="1" i="1" dirty="0">
                <a:latin typeface="Carlito"/>
                <a:cs typeface="Carlito"/>
              </a:rPr>
              <a:t>In</a:t>
            </a:r>
            <a:r>
              <a:rPr sz="1150" b="1" i="1" spc="40" dirty="0">
                <a:latin typeface="Carlito"/>
                <a:cs typeface="Carlito"/>
              </a:rPr>
              <a:t> </a:t>
            </a:r>
            <a:r>
              <a:rPr sz="1150" b="1" i="1" dirty="0">
                <a:latin typeface="Carlito"/>
                <a:cs typeface="Carlito"/>
              </a:rPr>
              <a:t>partial</a:t>
            </a:r>
            <a:r>
              <a:rPr sz="1150" b="1" i="1" spc="120" dirty="0">
                <a:latin typeface="Carlito"/>
                <a:cs typeface="Carlito"/>
              </a:rPr>
              <a:t> </a:t>
            </a:r>
            <a:r>
              <a:rPr sz="1150" b="1" i="1" dirty="0">
                <a:latin typeface="Carlito"/>
                <a:cs typeface="Carlito"/>
              </a:rPr>
              <a:t>fulfilment</a:t>
            </a:r>
            <a:r>
              <a:rPr sz="1150" b="1" i="1" spc="65" dirty="0">
                <a:latin typeface="Carlito"/>
                <a:cs typeface="Carlito"/>
              </a:rPr>
              <a:t> </a:t>
            </a:r>
            <a:r>
              <a:rPr sz="1150" b="1" i="1" dirty="0">
                <a:latin typeface="Carlito"/>
                <a:cs typeface="Carlito"/>
              </a:rPr>
              <a:t>for</a:t>
            </a:r>
            <a:r>
              <a:rPr sz="1150" b="1" i="1" spc="55" dirty="0">
                <a:latin typeface="Carlito"/>
                <a:cs typeface="Carlito"/>
              </a:rPr>
              <a:t> </a:t>
            </a:r>
            <a:r>
              <a:rPr sz="1150" b="1" i="1" dirty="0">
                <a:latin typeface="Carlito"/>
                <a:cs typeface="Carlito"/>
              </a:rPr>
              <a:t>the</a:t>
            </a:r>
            <a:r>
              <a:rPr sz="1150" b="1" i="1" spc="50" dirty="0">
                <a:latin typeface="Carlito"/>
                <a:cs typeface="Carlito"/>
              </a:rPr>
              <a:t> </a:t>
            </a:r>
            <a:r>
              <a:rPr sz="1150" b="1" i="1" dirty="0">
                <a:latin typeface="Carlito"/>
                <a:cs typeface="Carlito"/>
              </a:rPr>
              <a:t>award</a:t>
            </a:r>
            <a:r>
              <a:rPr sz="1150" b="1" i="1" spc="35" dirty="0">
                <a:latin typeface="Carlito"/>
                <a:cs typeface="Carlito"/>
              </a:rPr>
              <a:t> </a:t>
            </a:r>
            <a:r>
              <a:rPr sz="1150" b="1" i="1" dirty="0">
                <a:latin typeface="Carlito"/>
                <a:cs typeface="Carlito"/>
              </a:rPr>
              <a:t>of</a:t>
            </a:r>
            <a:r>
              <a:rPr sz="1150" b="1" i="1" spc="65" dirty="0">
                <a:latin typeface="Carlito"/>
                <a:cs typeface="Carlito"/>
              </a:rPr>
              <a:t> </a:t>
            </a:r>
            <a:r>
              <a:rPr sz="1150" b="1" i="1" dirty="0">
                <a:latin typeface="Carlito"/>
                <a:cs typeface="Carlito"/>
              </a:rPr>
              <a:t>the</a:t>
            </a:r>
            <a:r>
              <a:rPr sz="1150" b="1" i="1" spc="130" dirty="0">
                <a:latin typeface="Carlito"/>
                <a:cs typeface="Carlito"/>
              </a:rPr>
              <a:t> </a:t>
            </a:r>
            <a:r>
              <a:rPr sz="1150" b="1" i="1" dirty="0">
                <a:latin typeface="Carlito"/>
                <a:cs typeface="Carlito"/>
              </a:rPr>
              <a:t>degree</a:t>
            </a:r>
            <a:r>
              <a:rPr sz="1150" b="1" i="1" spc="65" dirty="0">
                <a:latin typeface="Carlito"/>
                <a:cs typeface="Carlito"/>
              </a:rPr>
              <a:t> </a:t>
            </a:r>
            <a:r>
              <a:rPr sz="1150" b="1" spc="-25" dirty="0">
                <a:latin typeface="Carlito"/>
                <a:cs typeface="Carlito"/>
              </a:rPr>
              <a:t>of</a:t>
            </a:r>
            <a:endParaRPr sz="1150" dirty="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  <a:spcBef>
                <a:spcPts val="1285"/>
              </a:spcBef>
            </a:pPr>
            <a:r>
              <a:rPr sz="1800" spc="75" dirty="0">
                <a:latin typeface="Caladea"/>
                <a:cs typeface="Caladea"/>
              </a:rPr>
              <a:t>BIOMEDICAL</a:t>
            </a:r>
            <a:r>
              <a:rPr sz="1800" spc="185" dirty="0">
                <a:latin typeface="Caladea"/>
                <a:cs typeface="Caladea"/>
              </a:rPr>
              <a:t> </a:t>
            </a:r>
            <a:r>
              <a:rPr sz="1800" spc="60" dirty="0">
                <a:latin typeface="Caladea"/>
                <a:cs typeface="Caladea"/>
              </a:rPr>
              <a:t>ENGINEERING</a:t>
            </a:r>
            <a:endParaRPr sz="1800" dirty="0">
              <a:latin typeface="Caladea"/>
              <a:cs typeface="Caladea"/>
            </a:endParaRPr>
          </a:p>
          <a:p>
            <a:pPr marL="672465">
              <a:lnSpc>
                <a:spcPct val="100000"/>
              </a:lnSpc>
              <a:spcBef>
                <a:spcPts val="990"/>
              </a:spcBef>
            </a:pPr>
            <a:r>
              <a:rPr sz="1550" dirty="0">
                <a:latin typeface="Carlito"/>
                <a:cs typeface="Carlito"/>
              </a:rPr>
              <a:t>Under</a:t>
            </a:r>
            <a:r>
              <a:rPr sz="1550" spc="8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the</a:t>
            </a:r>
            <a:r>
              <a:rPr sz="1550" spc="10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guidance</a:t>
            </a:r>
            <a:r>
              <a:rPr sz="1550" spc="60" dirty="0">
                <a:latin typeface="Carlito"/>
                <a:cs typeface="Carlito"/>
              </a:rPr>
              <a:t> </a:t>
            </a:r>
            <a:r>
              <a:rPr sz="1550" spc="-25" dirty="0">
                <a:latin typeface="Carlito"/>
                <a:cs typeface="Carlito"/>
              </a:rPr>
              <a:t>of</a:t>
            </a:r>
            <a:endParaRPr sz="1550" dirty="0">
              <a:latin typeface="Carlito"/>
              <a:cs typeface="Carlito"/>
            </a:endParaRPr>
          </a:p>
          <a:p>
            <a:pPr marL="628015">
              <a:lnSpc>
                <a:spcPct val="100000"/>
              </a:lnSpc>
              <a:spcBef>
                <a:spcPts val="1350"/>
              </a:spcBef>
            </a:pPr>
            <a:r>
              <a:rPr sz="1550" spc="-20" dirty="0">
                <a:latin typeface="Carlito"/>
                <a:cs typeface="Carlito"/>
              </a:rPr>
              <a:t>Prof.</a:t>
            </a:r>
            <a:r>
              <a:rPr sz="1550" spc="1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Dimpal</a:t>
            </a:r>
            <a:r>
              <a:rPr sz="1550" spc="5" dirty="0">
                <a:latin typeface="Carlito"/>
                <a:cs typeface="Carlito"/>
              </a:rPr>
              <a:t> </a:t>
            </a:r>
            <a:r>
              <a:rPr sz="1550" spc="-10" dirty="0">
                <a:latin typeface="Carlito"/>
                <a:cs typeface="Carlito"/>
              </a:rPr>
              <a:t>Khambhati</a:t>
            </a:r>
            <a:endParaRPr sz="155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3423" y="8443086"/>
            <a:ext cx="2722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Parul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University,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20" dirty="0">
                <a:latin typeface="Carlito"/>
                <a:cs typeface="Carlito"/>
              </a:rPr>
              <a:t>Waghodia,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Vadodara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6900" y="5850635"/>
            <a:ext cx="3982212" cy="158953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1752" y="301751"/>
            <a:ext cx="7172959" cy="9459595"/>
          </a:xfrm>
          <a:custGeom>
            <a:avLst/>
            <a:gdLst/>
            <a:ahLst/>
            <a:cxnLst/>
            <a:rect l="l" t="t" r="r" b="b"/>
            <a:pathLst>
              <a:path w="7172959" h="9459595">
                <a:moveTo>
                  <a:pt x="7172960" y="0"/>
                </a:moveTo>
                <a:lnTo>
                  <a:pt x="7154799" y="0"/>
                </a:lnTo>
                <a:lnTo>
                  <a:pt x="7154799" y="508"/>
                </a:lnTo>
                <a:lnTo>
                  <a:pt x="0" y="508"/>
                </a:lnTo>
                <a:lnTo>
                  <a:pt x="0" y="18288"/>
                </a:lnTo>
                <a:lnTo>
                  <a:pt x="0" y="9441688"/>
                </a:lnTo>
                <a:lnTo>
                  <a:pt x="0" y="9459468"/>
                </a:lnTo>
                <a:lnTo>
                  <a:pt x="7172960" y="9459468"/>
                </a:lnTo>
                <a:lnTo>
                  <a:pt x="7172960" y="9441688"/>
                </a:lnTo>
                <a:lnTo>
                  <a:pt x="18288" y="9441688"/>
                </a:lnTo>
                <a:lnTo>
                  <a:pt x="18288" y="18288"/>
                </a:lnTo>
                <a:lnTo>
                  <a:pt x="7154799" y="18288"/>
                </a:lnTo>
                <a:lnTo>
                  <a:pt x="7154799" y="9441104"/>
                </a:lnTo>
                <a:lnTo>
                  <a:pt x="7172960" y="9441104"/>
                </a:lnTo>
                <a:lnTo>
                  <a:pt x="7172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1752" y="301752"/>
            <a:ext cx="7172959" cy="9459595"/>
            <a:chOff x="301752" y="301752"/>
            <a:chExt cx="7172959" cy="9459595"/>
          </a:xfrm>
        </p:grpSpPr>
        <p:sp>
          <p:nvSpPr>
            <p:cNvPr id="3" name="object 3"/>
            <p:cNvSpPr/>
            <p:nvPr/>
          </p:nvSpPr>
          <p:spPr>
            <a:xfrm>
              <a:off x="301752" y="301751"/>
              <a:ext cx="7172959" cy="9459595"/>
            </a:xfrm>
            <a:custGeom>
              <a:avLst/>
              <a:gdLst/>
              <a:ahLst/>
              <a:cxnLst/>
              <a:rect l="l" t="t" r="r" b="b"/>
              <a:pathLst>
                <a:path w="7172959" h="9459595">
                  <a:moveTo>
                    <a:pt x="7172960" y="0"/>
                  </a:moveTo>
                  <a:lnTo>
                    <a:pt x="7154799" y="0"/>
                  </a:lnTo>
                  <a:lnTo>
                    <a:pt x="7154799" y="508"/>
                  </a:lnTo>
                  <a:lnTo>
                    <a:pt x="0" y="508"/>
                  </a:lnTo>
                  <a:lnTo>
                    <a:pt x="0" y="18288"/>
                  </a:lnTo>
                  <a:lnTo>
                    <a:pt x="0" y="9441688"/>
                  </a:lnTo>
                  <a:lnTo>
                    <a:pt x="0" y="9459468"/>
                  </a:lnTo>
                  <a:lnTo>
                    <a:pt x="7172960" y="9459468"/>
                  </a:lnTo>
                  <a:lnTo>
                    <a:pt x="7172960" y="9441688"/>
                  </a:lnTo>
                  <a:lnTo>
                    <a:pt x="18288" y="9441688"/>
                  </a:lnTo>
                  <a:lnTo>
                    <a:pt x="18288" y="18288"/>
                  </a:lnTo>
                  <a:lnTo>
                    <a:pt x="7154799" y="18288"/>
                  </a:lnTo>
                  <a:lnTo>
                    <a:pt x="7154799" y="9441104"/>
                  </a:lnTo>
                  <a:lnTo>
                    <a:pt x="7172960" y="9441104"/>
                  </a:lnTo>
                  <a:lnTo>
                    <a:pt x="7172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202" y="2880700"/>
              <a:ext cx="6287721" cy="346980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238" y="5791961"/>
              <a:ext cx="5888990" cy="281940"/>
            </a:xfrm>
            <a:custGeom>
              <a:avLst/>
              <a:gdLst/>
              <a:ahLst/>
              <a:cxnLst/>
              <a:rect l="l" t="t" r="r" b="b"/>
              <a:pathLst>
                <a:path w="5888990" h="281939">
                  <a:moveTo>
                    <a:pt x="5888736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5888736" y="281939"/>
                  </a:lnTo>
                  <a:lnTo>
                    <a:pt x="58887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238" y="5791961"/>
              <a:ext cx="5888990" cy="281940"/>
            </a:xfrm>
            <a:custGeom>
              <a:avLst/>
              <a:gdLst/>
              <a:ahLst/>
              <a:cxnLst/>
              <a:rect l="l" t="t" r="r" b="b"/>
              <a:pathLst>
                <a:path w="5888990" h="281939">
                  <a:moveTo>
                    <a:pt x="0" y="281939"/>
                  </a:moveTo>
                  <a:lnTo>
                    <a:pt x="5888736" y="281939"/>
                  </a:lnTo>
                  <a:lnTo>
                    <a:pt x="5888736" y="0"/>
                  </a:lnTo>
                  <a:lnTo>
                    <a:pt x="0" y="0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9091" y="1055623"/>
            <a:ext cx="1767205" cy="153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3.3</a:t>
            </a:r>
            <a:r>
              <a:rPr sz="1800" b="1" spc="33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Requirements</a:t>
            </a:r>
            <a:endParaRPr sz="1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2160"/>
              </a:spcBef>
              <a:buFont typeface="Symbol"/>
              <a:buChar char=""/>
              <a:tabLst>
                <a:tab pos="240665" algn="l"/>
              </a:tabLst>
            </a:pPr>
            <a:r>
              <a:rPr sz="1800" b="1" spc="-10" dirty="0">
                <a:latin typeface="Carlito"/>
                <a:cs typeface="Carlito"/>
              </a:rPr>
              <a:t>Hardware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8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01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:</a:t>
            </a:r>
            <a:r>
              <a:rPr sz="1800" b="1" spc="-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MPU</a:t>
            </a:r>
            <a:r>
              <a:rPr sz="1800" b="1" spc="-5" dirty="0">
                <a:latin typeface="Carlito"/>
                <a:cs typeface="Carlito"/>
              </a:rPr>
              <a:t> </a:t>
            </a:r>
            <a:r>
              <a:rPr sz="1800" b="1" spc="-20" dirty="0">
                <a:latin typeface="Carlito"/>
                <a:cs typeface="Carlito"/>
              </a:rPr>
              <a:t>6050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38352" y="6613906"/>
            <a:ext cx="6398260" cy="11169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14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MPU-</a:t>
            </a:r>
            <a:r>
              <a:rPr sz="1800" dirty="0">
                <a:latin typeface="Arial"/>
                <a:cs typeface="Arial"/>
              </a:rPr>
              <a:t>6050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devices combine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3-</a:t>
            </a:r>
            <a:r>
              <a:rPr sz="1800" dirty="0">
                <a:latin typeface="Arial"/>
                <a:cs typeface="Arial"/>
              </a:rPr>
              <a:t>axis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gyroscope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3- </a:t>
            </a:r>
            <a:r>
              <a:rPr sz="1800" dirty="0">
                <a:latin typeface="Arial"/>
                <a:cs typeface="Arial"/>
              </a:rPr>
              <a:t>axis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accelerometer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silicon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die,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together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 </a:t>
            </a:r>
            <a:r>
              <a:rPr sz="1800" spc="-25" dirty="0">
                <a:latin typeface="Arial"/>
                <a:cs typeface="Arial"/>
              </a:rPr>
              <a:t>an </a:t>
            </a:r>
            <a:r>
              <a:rPr sz="1800" dirty="0">
                <a:latin typeface="Arial"/>
                <a:cs typeface="Arial"/>
              </a:rPr>
              <a:t>onboard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Digital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Motion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Processor™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(DMP™),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processes </a:t>
            </a:r>
            <a:r>
              <a:rPr sz="1800" dirty="0">
                <a:latin typeface="Arial"/>
                <a:cs typeface="Arial"/>
              </a:rPr>
              <a:t>complex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6-</a:t>
            </a:r>
            <a:r>
              <a:rPr sz="1800" dirty="0">
                <a:latin typeface="Arial"/>
                <a:cs typeface="Arial"/>
              </a:rPr>
              <a:t>axis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MotionFusion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algorithms</a:t>
            </a:r>
            <a:r>
              <a:rPr sz="1800" spc="-1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52" y="301751"/>
            <a:ext cx="7172959" cy="9459595"/>
          </a:xfrm>
          <a:custGeom>
            <a:avLst/>
            <a:gdLst/>
            <a:ahLst/>
            <a:cxnLst/>
            <a:rect l="l" t="t" r="r" b="b"/>
            <a:pathLst>
              <a:path w="7172959" h="9459595">
                <a:moveTo>
                  <a:pt x="7172960" y="0"/>
                </a:moveTo>
                <a:lnTo>
                  <a:pt x="7154799" y="0"/>
                </a:lnTo>
                <a:lnTo>
                  <a:pt x="7154799" y="508"/>
                </a:lnTo>
                <a:lnTo>
                  <a:pt x="0" y="508"/>
                </a:lnTo>
                <a:lnTo>
                  <a:pt x="0" y="18288"/>
                </a:lnTo>
                <a:lnTo>
                  <a:pt x="0" y="9441688"/>
                </a:lnTo>
                <a:lnTo>
                  <a:pt x="0" y="9459468"/>
                </a:lnTo>
                <a:lnTo>
                  <a:pt x="7172960" y="9459468"/>
                </a:lnTo>
                <a:lnTo>
                  <a:pt x="7172960" y="9441688"/>
                </a:lnTo>
                <a:lnTo>
                  <a:pt x="18288" y="9441688"/>
                </a:lnTo>
                <a:lnTo>
                  <a:pt x="18288" y="18288"/>
                </a:lnTo>
                <a:lnTo>
                  <a:pt x="7154799" y="18288"/>
                </a:lnTo>
                <a:lnTo>
                  <a:pt x="7154799" y="9441104"/>
                </a:lnTo>
                <a:lnTo>
                  <a:pt x="7172960" y="9441104"/>
                </a:lnTo>
                <a:lnTo>
                  <a:pt x="7172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1044" y="808990"/>
            <a:ext cx="6372860" cy="375920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55"/>
              </a:spcBef>
            </a:pPr>
            <a:r>
              <a:rPr sz="1800" b="1" dirty="0">
                <a:solidFill>
                  <a:srgbClr val="1F1F20"/>
                </a:solidFill>
                <a:latin typeface="Carlito"/>
                <a:cs typeface="Carlito"/>
              </a:rPr>
              <a:t>2.</a:t>
            </a:r>
            <a:r>
              <a:rPr sz="1800" b="1" spc="45" dirty="0">
                <a:solidFill>
                  <a:srgbClr val="1F1F2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1F1F20"/>
                </a:solidFill>
                <a:latin typeface="Carlito"/>
                <a:cs typeface="Carlito"/>
              </a:rPr>
              <a:t>Arduino</a:t>
            </a:r>
            <a:r>
              <a:rPr sz="1800" b="1" spc="65" dirty="0">
                <a:solidFill>
                  <a:srgbClr val="1F1F20"/>
                </a:solidFill>
                <a:latin typeface="Carlito"/>
                <a:cs typeface="Carlito"/>
              </a:rPr>
              <a:t> </a:t>
            </a:r>
            <a:r>
              <a:rPr sz="1800" b="1" spc="-20" dirty="0">
                <a:solidFill>
                  <a:srgbClr val="1F1F20"/>
                </a:solidFill>
                <a:latin typeface="Carlito"/>
                <a:cs typeface="Carlito"/>
              </a:rPr>
              <a:t>nano</a:t>
            </a:r>
            <a:endParaRPr sz="1800">
              <a:latin typeface="Carlito"/>
              <a:cs typeface="Carlito"/>
            </a:endParaRPr>
          </a:p>
          <a:p>
            <a:pPr marL="12700" marR="324485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Arduino Nano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open-</a:t>
            </a:r>
            <a:r>
              <a:rPr sz="1800" dirty="0">
                <a:latin typeface="Arial"/>
                <a:cs typeface="Arial"/>
              </a:rPr>
              <a:t>source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breadboard-friendly </a:t>
            </a:r>
            <a:r>
              <a:rPr sz="1800" dirty="0">
                <a:latin typeface="Arial"/>
                <a:cs typeface="Arial"/>
              </a:rPr>
              <a:t>microcontroller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board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Microchip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ATmega328P </a:t>
            </a:r>
            <a:r>
              <a:rPr sz="1800" dirty="0">
                <a:latin typeface="Arial"/>
                <a:cs typeface="Arial"/>
              </a:rPr>
              <a:t>microcontroller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(MCU)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developed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Arduino.cc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initially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released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2008.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offers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connectivity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specs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Arduino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board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smaller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factor.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Arduino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Nano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equipped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30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I/O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headers,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DIP-30-</a:t>
            </a:r>
            <a:r>
              <a:rPr sz="1800" dirty="0">
                <a:latin typeface="Arial"/>
                <a:cs typeface="Arial"/>
              </a:rPr>
              <a:t>like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configuration,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programmed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25" dirty="0">
                <a:latin typeface="Arial"/>
                <a:cs typeface="Arial"/>
              </a:rPr>
              <a:t> the </a:t>
            </a:r>
            <a:r>
              <a:rPr sz="1800" dirty="0">
                <a:latin typeface="Arial"/>
                <a:cs typeface="Arial"/>
              </a:rPr>
              <a:t>Arduino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Software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integrated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development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environment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(IDE),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Arduino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boards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running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both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online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offline.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board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powered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through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type-</a:t>
            </a:r>
            <a:r>
              <a:rPr sz="1800" dirty="0">
                <a:latin typeface="Arial"/>
                <a:cs typeface="Arial"/>
              </a:rPr>
              <a:t>B </a:t>
            </a:r>
            <a:r>
              <a:rPr sz="1800" spc="-10" dirty="0">
                <a:latin typeface="Arial"/>
                <a:cs typeface="Arial"/>
              </a:rPr>
              <a:t>mini- </a:t>
            </a:r>
            <a:r>
              <a:rPr sz="1800" dirty="0">
                <a:latin typeface="Arial"/>
                <a:cs typeface="Arial"/>
              </a:rPr>
              <a:t>USB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cable 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 battery.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891" y="4553711"/>
            <a:ext cx="5917692" cy="44378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1752" y="301752"/>
            <a:ext cx="7172959" cy="9459595"/>
            <a:chOff x="301752" y="301752"/>
            <a:chExt cx="7172959" cy="9459595"/>
          </a:xfrm>
        </p:grpSpPr>
        <p:sp>
          <p:nvSpPr>
            <p:cNvPr id="3" name="object 3"/>
            <p:cNvSpPr/>
            <p:nvPr/>
          </p:nvSpPr>
          <p:spPr>
            <a:xfrm>
              <a:off x="301752" y="301751"/>
              <a:ext cx="7172959" cy="9459595"/>
            </a:xfrm>
            <a:custGeom>
              <a:avLst/>
              <a:gdLst/>
              <a:ahLst/>
              <a:cxnLst/>
              <a:rect l="l" t="t" r="r" b="b"/>
              <a:pathLst>
                <a:path w="7172959" h="9459595">
                  <a:moveTo>
                    <a:pt x="7172960" y="0"/>
                  </a:moveTo>
                  <a:lnTo>
                    <a:pt x="7154799" y="0"/>
                  </a:lnTo>
                  <a:lnTo>
                    <a:pt x="7154799" y="508"/>
                  </a:lnTo>
                  <a:lnTo>
                    <a:pt x="0" y="508"/>
                  </a:lnTo>
                  <a:lnTo>
                    <a:pt x="0" y="18288"/>
                  </a:lnTo>
                  <a:lnTo>
                    <a:pt x="0" y="9441688"/>
                  </a:lnTo>
                  <a:lnTo>
                    <a:pt x="0" y="9459468"/>
                  </a:lnTo>
                  <a:lnTo>
                    <a:pt x="7172960" y="9459468"/>
                  </a:lnTo>
                  <a:lnTo>
                    <a:pt x="7172960" y="9441688"/>
                  </a:lnTo>
                  <a:lnTo>
                    <a:pt x="18288" y="9441688"/>
                  </a:lnTo>
                  <a:lnTo>
                    <a:pt x="18288" y="18288"/>
                  </a:lnTo>
                  <a:lnTo>
                    <a:pt x="7154799" y="18288"/>
                  </a:lnTo>
                  <a:lnTo>
                    <a:pt x="7154799" y="9441104"/>
                  </a:lnTo>
                  <a:lnTo>
                    <a:pt x="7172960" y="9441104"/>
                  </a:lnTo>
                  <a:lnTo>
                    <a:pt x="7172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496" y="435864"/>
              <a:ext cx="5991503" cy="35052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0351" y="4294759"/>
            <a:ext cx="668782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603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HC-</a:t>
            </a:r>
            <a:r>
              <a:rPr sz="1800" dirty="0">
                <a:latin typeface="Arial"/>
                <a:cs typeface="Arial"/>
              </a:rPr>
              <a:t>05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Bluetooth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module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designed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transparent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wireless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serial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communication.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pre-</a:t>
            </a:r>
            <a:r>
              <a:rPr sz="1800" dirty="0">
                <a:latin typeface="Arial"/>
                <a:cs typeface="Arial"/>
              </a:rPr>
              <a:t>configured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as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slave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Bluetooth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device.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Once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paired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master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Bluetooth </a:t>
            </a:r>
            <a:r>
              <a:rPr sz="1800" dirty="0">
                <a:latin typeface="Arial"/>
                <a:cs typeface="Arial"/>
              </a:rPr>
              <a:t>device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PC,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smart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phones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tablet,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operation </a:t>
            </a:r>
            <a:r>
              <a:rPr sz="1800" dirty="0">
                <a:latin typeface="Arial"/>
                <a:cs typeface="Arial"/>
              </a:rPr>
              <a:t>becomes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transparent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user.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received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through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serial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input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immediately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transmitted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air.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module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receives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wireless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through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serial </a:t>
            </a:r>
            <a:r>
              <a:rPr sz="1800" dirty="0">
                <a:latin typeface="Arial"/>
                <a:cs typeface="Arial"/>
              </a:rPr>
              <a:t>interface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exactly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received.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specific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Bluetooth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module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microcontroller program.</a:t>
            </a:r>
            <a:endParaRPr sz="1800">
              <a:latin typeface="Arial"/>
              <a:cs typeface="Arial"/>
            </a:endParaRPr>
          </a:p>
          <a:p>
            <a:pPr marL="38100" marR="304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HC-</a:t>
            </a:r>
            <a:r>
              <a:rPr sz="1800" dirty="0">
                <a:latin typeface="Arial"/>
                <a:cs typeface="Arial"/>
              </a:rPr>
              <a:t>05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supports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two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modes: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</a:t>
            </a:r>
            <a:r>
              <a:rPr sz="1800" spc="5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mode.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HC-</a:t>
            </a:r>
            <a:r>
              <a:rPr sz="1800" dirty="0">
                <a:latin typeface="Arial"/>
                <a:cs typeface="Arial"/>
              </a:rPr>
              <a:t>05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switched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onboard push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button.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HC-</a:t>
            </a:r>
            <a:r>
              <a:rPr sz="1800" dirty="0">
                <a:latin typeface="Arial"/>
                <a:cs typeface="Arial"/>
              </a:rPr>
              <a:t>05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push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button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activated.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change</a:t>
            </a:r>
            <a:r>
              <a:rPr sz="1800" spc="5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 parameters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(e.g.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baud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host </a:t>
            </a:r>
            <a:r>
              <a:rPr sz="1800" dirty="0">
                <a:latin typeface="Arial"/>
                <a:cs typeface="Arial"/>
              </a:rPr>
              <a:t>controller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itself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running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terminal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software using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serial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TTL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converter.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changes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parameters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retained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after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power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removed.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Power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cycle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HC-</a:t>
            </a:r>
            <a:r>
              <a:rPr sz="1800" dirty="0">
                <a:latin typeface="Arial"/>
                <a:cs typeface="Arial"/>
              </a:rPr>
              <a:t>05</a:t>
            </a:r>
            <a:r>
              <a:rPr sz="1800" spc="-20" dirty="0">
                <a:latin typeface="Arial"/>
                <a:cs typeface="Arial"/>
              </a:rPr>
              <a:t> will </a:t>
            </a:r>
            <a:r>
              <a:rPr sz="1800" dirty="0">
                <a:latin typeface="Arial"/>
                <a:cs typeface="Arial"/>
              </a:rPr>
              <a:t>set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Mode.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ra</a:t>
            </a:r>
            <a:r>
              <a:rPr sz="1800" spc="-2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s</a:t>
            </a:r>
            <a:r>
              <a:rPr sz="1800" spc="-340" dirty="0">
                <a:latin typeface="Arial"/>
                <a:cs typeface="Arial"/>
              </a:rPr>
              <a:t>p</a:t>
            </a:r>
            <a:r>
              <a:rPr sz="1650" spc="-375" baseline="32828" dirty="0">
                <a:latin typeface="Carlito"/>
                <a:cs typeface="Carlito"/>
              </a:rPr>
              <a:t>1</a:t>
            </a:r>
            <a:r>
              <a:rPr sz="1800" spc="-775" dirty="0">
                <a:latin typeface="Arial"/>
                <a:cs typeface="Arial"/>
              </a:rPr>
              <a:t>a</a:t>
            </a:r>
            <a:r>
              <a:rPr sz="1650" spc="-15" baseline="32828" dirty="0">
                <a:latin typeface="Carlito"/>
                <a:cs typeface="Carlito"/>
              </a:rPr>
              <a:t>2</a:t>
            </a:r>
            <a:r>
              <a:rPr sz="1650" spc="-82" baseline="32828" dirty="0">
                <a:latin typeface="Carlito"/>
                <a:cs typeface="Carlito"/>
              </a:rPr>
              <a:t> </a:t>
            </a:r>
            <a:r>
              <a:rPr sz="1800" dirty="0">
                <a:latin typeface="Arial"/>
                <a:cs typeface="Arial"/>
              </a:rPr>
              <a:t>rent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UART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connected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remote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device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while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Mode.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608" y="468883"/>
            <a:ext cx="276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03.HC-</a:t>
            </a:r>
            <a:r>
              <a:rPr sz="1800" b="1" dirty="0">
                <a:latin typeface="Carlito"/>
                <a:cs typeface="Carlito"/>
              </a:rPr>
              <a:t>05</a:t>
            </a:r>
            <a:r>
              <a:rPr sz="1800" b="1" spc="-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Bluetooth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module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spc="-50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9286"/>
            <a:ext cx="5963285" cy="2669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</a:tabLst>
            </a:pPr>
            <a:r>
              <a:rPr sz="1550" b="1" spc="-10" dirty="0">
                <a:solidFill>
                  <a:srgbClr val="1F1F20"/>
                </a:solidFill>
                <a:latin typeface="Carlito"/>
                <a:cs typeface="Carlito"/>
              </a:rPr>
              <a:t>Software</a:t>
            </a:r>
            <a:endParaRPr sz="15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5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1550" b="1" dirty="0">
                <a:solidFill>
                  <a:srgbClr val="1F1F20"/>
                </a:solidFill>
                <a:latin typeface="Carlito"/>
                <a:cs typeface="Carlito"/>
              </a:rPr>
              <a:t>1.Arduino</a:t>
            </a:r>
            <a:r>
              <a:rPr sz="1550" b="1" spc="105" dirty="0">
                <a:solidFill>
                  <a:srgbClr val="1F1F20"/>
                </a:solidFill>
                <a:latin typeface="Carlito"/>
                <a:cs typeface="Carlito"/>
              </a:rPr>
              <a:t> </a:t>
            </a:r>
            <a:r>
              <a:rPr sz="1550" b="1" spc="-25" dirty="0">
                <a:solidFill>
                  <a:srgbClr val="1F1F20"/>
                </a:solidFill>
                <a:latin typeface="Carlito"/>
                <a:cs typeface="Carlito"/>
              </a:rPr>
              <a:t>IDE</a:t>
            </a:r>
            <a:endParaRPr sz="15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rlito"/>
              <a:cs typeface="Carlito"/>
            </a:endParaRPr>
          </a:p>
          <a:p>
            <a:pPr marL="12700" marR="5080" algn="just">
              <a:lnSpc>
                <a:spcPct val="103099"/>
              </a:lnSpc>
            </a:pPr>
            <a:r>
              <a:rPr sz="1300" dirty="0">
                <a:latin typeface="Carlito"/>
                <a:cs typeface="Carlito"/>
              </a:rPr>
              <a:t>The</a:t>
            </a:r>
            <a:r>
              <a:rPr sz="1300" spc="204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Arduino</a:t>
            </a:r>
            <a:r>
              <a:rPr sz="1300" spc="2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Software</a:t>
            </a:r>
            <a:r>
              <a:rPr sz="1300" spc="22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(IDE)</a:t>
            </a:r>
            <a:r>
              <a:rPr sz="1300" spc="22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makes</a:t>
            </a:r>
            <a:r>
              <a:rPr sz="1300" spc="2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it</a:t>
            </a:r>
            <a:r>
              <a:rPr sz="1300" spc="20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easy</a:t>
            </a:r>
            <a:r>
              <a:rPr sz="1300" spc="2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to</a:t>
            </a:r>
            <a:r>
              <a:rPr sz="1300" spc="22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write</a:t>
            </a:r>
            <a:r>
              <a:rPr sz="1300" spc="204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code</a:t>
            </a:r>
            <a:r>
              <a:rPr sz="1300" spc="2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and</a:t>
            </a:r>
            <a:r>
              <a:rPr sz="1300" spc="22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upload</a:t>
            </a:r>
            <a:r>
              <a:rPr sz="1300" spc="2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it</a:t>
            </a:r>
            <a:r>
              <a:rPr sz="1300" spc="19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to</a:t>
            </a:r>
            <a:r>
              <a:rPr sz="1300" spc="2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the</a:t>
            </a:r>
            <a:r>
              <a:rPr sz="1300" spc="21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board </a:t>
            </a:r>
            <a:r>
              <a:rPr sz="1300" dirty="0">
                <a:latin typeface="Carlito"/>
                <a:cs typeface="Carlito"/>
              </a:rPr>
              <a:t>offline.</a:t>
            </a:r>
            <a:r>
              <a:rPr sz="1300" spc="6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We</a:t>
            </a:r>
            <a:r>
              <a:rPr sz="1300" spc="7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recommend</a:t>
            </a:r>
            <a:r>
              <a:rPr sz="1300" spc="7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it</a:t>
            </a:r>
            <a:r>
              <a:rPr sz="1300" spc="5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for</a:t>
            </a:r>
            <a:r>
              <a:rPr sz="1300" spc="6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users</a:t>
            </a:r>
            <a:r>
              <a:rPr sz="1300" spc="6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with</a:t>
            </a:r>
            <a:r>
              <a:rPr sz="1300" spc="8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poor</a:t>
            </a:r>
            <a:r>
              <a:rPr sz="1300" spc="5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or</a:t>
            </a:r>
            <a:r>
              <a:rPr sz="1300" spc="5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no</a:t>
            </a:r>
            <a:r>
              <a:rPr sz="1300" spc="5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internet</a:t>
            </a:r>
            <a:r>
              <a:rPr sz="1300" spc="6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connection.</a:t>
            </a:r>
            <a:r>
              <a:rPr sz="1300" spc="7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This</a:t>
            </a:r>
            <a:r>
              <a:rPr sz="1300" spc="7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software </a:t>
            </a:r>
            <a:r>
              <a:rPr sz="1300" dirty="0">
                <a:latin typeface="Carlito"/>
                <a:cs typeface="Carlito"/>
              </a:rPr>
              <a:t>can</a:t>
            </a:r>
            <a:r>
              <a:rPr sz="1300" spc="-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be</a:t>
            </a:r>
            <a:r>
              <a:rPr sz="1300" spc="-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used</a:t>
            </a:r>
            <a:r>
              <a:rPr sz="1300" spc="-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with</a:t>
            </a:r>
            <a:r>
              <a:rPr sz="1300" spc="2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any</a:t>
            </a:r>
            <a:r>
              <a:rPr sz="1300" spc="-2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Arduino</a:t>
            </a:r>
            <a:r>
              <a:rPr sz="1300" spc="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board.</a:t>
            </a:r>
            <a:endParaRPr sz="1300">
              <a:latin typeface="Carlito"/>
              <a:cs typeface="Carlito"/>
            </a:endParaRPr>
          </a:p>
          <a:p>
            <a:pPr marL="12700" marR="83185">
              <a:lnSpc>
                <a:spcPts val="2100"/>
              </a:lnSpc>
              <a:spcBef>
                <a:spcPts val="75"/>
              </a:spcBef>
            </a:pPr>
            <a:r>
              <a:rPr sz="1300" dirty="0">
                <a:latin typeface="Carlito"/>
                <a:cs typeface="Carlito"/>
              </a:rPr>
              <a:t>There</a:t>
            </a:r>
            <a:r>
              <a:rPr sz="1300" spc="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are</a:t>
            </a:r>
            <a:r>
              <a:rPr sz="1300" spc="3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currently</a:t>
            </a:r>
            <a:r>
              <a:rPr sz="1300" spc="3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two</a:t>
            </a:r>
            <a:r>
              <a:rPr sz="1300" spc="2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versions</a:t>
            </a:r>
            <a:r>
              <a:rPr sz="1300" spc="2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of</a:t>
            </a:r>
            <a:r>
              <a:rPr sz="1300" spc="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the</a:t>
            </a:r>
            <a:r>
              <a:rPr sz="1300" spc="3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Arduino</a:t>
            </a:r>
            <a:r>
              <a:rPr sz="1300" spc="2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IDE,</a:t>
            </a:r>
            <a:r>
              <a:rPr sz="1300" spc="2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one</a:t>
            </a:r>
            <a:r>
              <a:rPr sz="1300" spc="2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is</a:t>
            </a:r>
            <a:r>
              <a:rPr sz="1300" spc="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the</a:t>
            </a:r>
            <a:r>
              <a:rPr sz="1300" spc="2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IDE</a:t>
            </a:r>
            <a:r>
              <a:rPr sz="1300" spc="3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1.x.x</a:t>
            </a:r>
            <a:r>
              <a:rPr sz="1300" spc="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and</a:t>
            </a:r>
            <a:r>
              <a:rPr sz="1300" spc="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the</a:t>
            </a:r>
            <a:r>
              <a:rPr sz="1300" spc="3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other </a:t>
            </a:r>
            <a:r>
              <a:rPr sz="1300" dirty="0">
                <a:latin typeface="Carlito"/>
                <a:cs typeface="Carlito"/>
              </a:rPr>
              <a:t>is</a:t>
            </a:r>
            <a:r>
              <a:rPr sz="1300" spc="-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IDE</a:t>
            </a:r>
            <a:r>
              <a:rPr sz="1300" spc="2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2.x.</a:t>
            </a:r>
            <a:r>
              <a:rPr sz="1300" spc="-3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The</a:t>
            </a:r>
            <a:r>
              <a:rPr sz="1300" spc="2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IDE</a:t>
            </a:r>
            <a:r>
              <a:rPr sz="1300" spc="2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2.x</a:t>
            </a:r>
            <a:r>
              <a:rPr sz="1300" spc="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is</a:t>
            </a:r>
            <a:r>
              <a:rPr sz="1300" spc="-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new major</a:t>
            </a:r>
            <a:r>
              <a:rPr sz="1300" spc="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release</a:t>
            </a:r>
            <a:r>
              <a:rPr sz="1300" spc="4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that</a:t>
            </a:r>
            <a:r>
              <a:rPr sz="1300" spc="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is</a:t>
            </a:r>
            <a:r>
              <a:rPr sz="1300" spc="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faster</a:t>
            </a:r>
            <a:r>
              <a:rPr sz="1300" spc="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and</a:t>
            </a:r>
            <a:r>
              <a:rPr sz="1300" spc="-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even</a:t>
            </a:r>
            <a:r>
              <a:rPr sz="1300" spc="2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more</a:t>
            </a:r>
            <a:r>
              <a:rPr sz="1300" spc="-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powerful</a:t>
            </a:r>
            <a:r>
              <a:rPr sz="1300" spc="30" dirty="0">
                <a:latin typeface="Carlito"/>
                <a:cs typeface="Carlito"/>
              </a:rPr>
              <a:t> </a:t>
            </a:r>
            <a:r>
              <a:rPr sz="1300" spc="-25" dirty="0">
                <a:latin typeface="Carlito"/>
                <a:cs typeface="Carlito"/>
              </a:rPr>
              <a:t>to </a:t>
            </a:r>
            <a:r>
              <a:rPr sz="1300" dirty="0">
                <a:latin typeface="Carlito"/>
                <a:cs typeface="Carlito"/>
              </a:rPr>
              <a:t>the</a:t>
            </a:r>
            <a:r>
              <a:rPr sz="1300" spc="2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IDE</a:t>
            </a:r>
            <a:r>
              <a:rPr sz="1300" spc="2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1.x.x.</a:t>
            </a:r>
            <a:r>
              <a:rPr sz="1300" spc="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In</a:t>
            </a:r>
            <a:r>
              <a:rPr sz="1300" spc="2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addition</a:t>
            </a:r>
            <a:r>
              <a:rPr sz="1300" spc="3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to</a:t>
            </a:r>
            <a:r>
              <a:rPr sz="1300" spc="2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</a:t>
            </a:r>
            <a:r>
              <a:rPr sz="1300" spc="2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more</a:t>
            </a:r>
            <a:r>
              <a:rPr sz="1300" spc="4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modern</a:t>
            </a:r>
            <a:r>
              <a:rPr sz="1300" spc="3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editor</a:t>
            </a:r>
            <a:r>
              <a:rPr sz="1300" spc="3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and</a:t>
            </a:r>
            <a:r>
              <a:rPr sz="1300" spc="2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</a:t>
            </a:r>
            <a:r>
              <a:rPr sz="1300" spc="2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more</a:t>
            </a:r>
            <a:r>
              <a:rPr sz="1300" spc="2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responsive</a:t>
            </a:r>
            <a:r>
              <a:rPr sz="1300" spc="3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interface</a:t>
            </a:r>
            <a:r>
              <a:rPr sz="1300" spc="25" dirty="0">
                <a:latin typeface="Carlito"/>
                <a:cs typeface="Carlito"/>
              </a:rPr>
              <a:t> </a:t>
            </a:r>
            <a:r>
              <a:rPr sz="1300" spc="-25" dirty="0">
                <a:latin typeface="Carlito"/>
                <a:cs typeface="Carlito"/>
              </a:rPr>
              <a:t>it </a:t>
            </a:r>
            <a:r>
              <a:rPr sz="1300" dirty="0">
                <a:latin typeface="Carlito"/>
                <a:cs typeface="Carlito"/>
              </a:rPr>
              <a:t>includes</a:t>
            </a:r>
            <a:r>
              <a:rPr sz="1300" spc="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advanced</a:t>
            </a:r>
            <a:r>
              <a:rPr sz="1300" spc="2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features</a:t>
            </a:r>
            <a:r>
              <a:rPr sz="1300" spc="4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to</a:t>
            </a:r>
            <a:r>
              <a:rPr sz="1300" spc="-3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help</a:t>
            </a:r>
            <a:r>
              <a:rPr sz="1300" spc="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users</a:t>
            </a:r>
            <a:r>
              <a:rPr sz="1300" spc="-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with</a:t>
            </a:r>
            <a:r>
              <a:rPr sz="1300" spc="-2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their</a:t>
            </a:r>
            <a:r>
              <a:rPr sz="1300" spc="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coding and </a:t>
            </a:r>
            <a:r>
              <a:rPr sz="1300" spc="-10" dirty="0">
                <a:latin typeface="Carlito"/>
                <a:cs typeface="Carlito"/>
              </a:rPr>
              <a:t>debugging.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2298" y="5203063"/>
            <a:ext cx="19653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Verdana"/>
                <a:cs typeface="Verdana"/>
              </a:rPr>
              <a:t>[Fig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3.3c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Arduino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software]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907481"/>
            <a:ext cx="5975985" cy="83058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2099"/>
              </a:lnSpc>
              <a:spcBef>
                <a:spcPts val="65"/>
              </a:spcBef>
            </a:pPr>
            <a:r>
              <a:rPr sz="1300" b="1" dirty="0">
                <a:latin typeface="Carlito"/>
                <a:cs typeface="Carlito"/>
              </a:rPr>
              <a:t>The</a:t>
            </a:r>
            <a:r>
              <a:rPr sz="1300" b="1" spc="355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Arduino</a:t>
            </a:r>
            <a:r>
              <a:rPr sz="1300" b="1" spc="375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Integrated</a:t>
            </a:r>
            <a:r>
              <a:rPr sz="1300" b="1" spc="380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Development</a:t>
            </a:r>
            <a:r>
              <a:rPr sz="1300" b="1" spc="390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Environment</a:t>
            </a:r>
            <a:r>
              <a:rPr sz="1300" b="1" spc="36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-</a:t>
            </a:r>
            <a:r>
              <a:rPr sz="1300" spc="36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or</a:t>
            </a:r>
            <a:r>
              <a:rPr sz="1300" spc="35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Arduino</a:t>
            </a:r>
            <a:r>
              <a:rPr sz="1300" spc="37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Software</a:t>
            </a:r>
            <a:r>
              <a:rPr sz="1300" spc="36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(IDE)</a:t>
            </a:r>
            <a:r>
              <a:rPr sz="1300" spc="375" dirty="0">
                <a:latin typeface="Carlito"/>
                <a:cs typeface="Carlito"/>
              </a:rPr>
              <a:t> </a:t>
            </a:r>
            <a:r>
              <a:rPr sz="1300" spc="-50" dirty="0">
                <a:latin typeface="Carlito"/>
                <a:cs typeface="Carlito"/>
              </a:rPr>
              <a:t>- </a:t>
            </a:r>
            <a:r>
              <a:rPr sz="1300" dirty="0">
                <a:latin typeface="Carlito"/>
                <a:cs typeface="Carlito"/>
              </a:rPr>
              <a:t>connects</a:t>
            </a:r>
            <a:r>
              <a:rPr sz="1300" spc="29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to</a:t>
            </a:r>
            <a:r>
              <a:rPr sz="1300" spc="28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the</a:t>
            </a:r>
            <a:r>
              <a:rPr sz="1300" spc="30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Arduino</a:t>
            </a:r>
            <a:r>
              <a:rPr sz="1300" spc="29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boards</a:t>
            </a:r>
            <a:r>
              <a:rPr sz="1300" spc="29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to</a:t>
            </a:r>
            <a:r>
              <a:rPr sz="1300" spc="30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upload</a:t>
            </a:r>
            <a:r>
              <a:rPr sz="1300" spc="30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programs</a:t>
            </a:r>
            <a:r>
              <a:rPr sz="1300" spc="27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and</a:t>
            </a:r>
            <a:r>
              <a:rPr sz="1300" spc="30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communicate</a:t>
            </a:r>
            <a:r>
              <a:rPr sz="1300" spc="30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with</a:t>
            </a:r>
            <a:r>
              <a:rPr sz="1300" spc="31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them. </a:t>
            </a:r>
            <a:r>
              <a:rPr sz="1300" dirty="0">
                <a:latin typeface="Carlito"/>
                <a:cs typeface="Carlito"/>
              </a:rPr>
              <a:t>Programs</a:t>
            </a:r>
            <a:r>
              <a:rPr sz="1300" spc="6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written</a:t>
            </a:r>
            <a:r>
              <a:rPr sz="1300" spc="7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using</a:t>
            </a:r>
            <a:r>
              <a:rPr sz="1300" spc="7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Arduino</a:t>
            </a:r>
            <a:r>
              <a:rPr sz="1300" spc="5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Software</a:t>
            </a:r>
            <a:r>
              <a:rPr sz="1300" spc="6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(IDE)</a:t>
            </a:r>
            <a:r>
              <a:rPr sz="1300" spc="7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are</a:t>
            </a:r>
            <a:r>
              <a:rPr sz="1300" spc="6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called</a:t>
            </a:r>
            <a:r>
              <a:rPr sz="1300" spc="65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sketches</a:t>
            </a:r>
            <a:r>
              <a:rPr sz="1300" dirty="0">
                <a:latin typeface="Carlito"/>
                <a:cs typeface="Carlito"/>
              </a:rPr>
              <a:t>.</a:t>
            </a:r>
            <a:r>
              <a:rPr sz="1300" spc="5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These</a:t>
            </a:r>
            <a:r>
              <a:rPr sz="1300" spc="7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sketches</a:t>
            </a:r>
            <a:r>
              <a:rPr sz="1300" spc="65" dirty="0">
                <a:latin typeface="Carlito"/>
                <a:cs typeface="Carlito"/>
              </a:rPr>
              <a:t> </a:t>
            </a:r>
            <a:r>
              <a:rPr sz="1300" spc="-25" dirty="0">
                <a:latin typeface="Carlito"/>
                <a:cs typeface="Carlito"/>
              </a:rPr>
              <a:t>are </a:t>
            </a:r>
            <a:r>
              <a:rPr sz="1300" dirty="0">
                <a:latin typeface="Carlito"/>
                <a:cs typeface="Carlito"/>
              </a:rPr>
              <a:t>written</a:t>
            </a:r>
            <a:r>
              <a:rPr sz="1300" spc="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in</a:t>
            </a:r>
            <a:r>
              <a:rPr sz="1300" spc="-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the</a:t>
            </a:r>
            <a:r>
              <a:rPr sz="1300" spc="-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text</a:t>
            </a:r>
            <a:r>
              <a:rPr sz="1300" spc="-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editor</a:t>
            </a:r>
            <a:r>
              <a:rPr sz="1300" spc="4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and</a:t>
            </a:r>
            <a:r>
              <a:rPr sz="1300" spc="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are</a:t>
            </a:r>
            <a:r>
              <a:rPr sz="1300" spc="-3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saved</a:t>
            </a:r>
            <a:r>
              <a:rPr sz="1300" spc="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with</a:t>
            </a:r>
            <a:r>
              <a:rPr sz="1300" spc="-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the</a:t>
            </a:r>
            <a:r>
              <a:rPr sz="1300" spc="2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file</a:t>
            </a:r>
            <a:r>
              <a:rPr sz="1300" spc="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extension</a:t>
            </a:r>
            <a:r>
              <a:rPr sz="1300" spc="2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.ino.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221473"/>
            <a:ext cx="6164580" cy="123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dirty="0">
                <a:solidFill>
                  <a:srgbClr val="1F1F20"/>
                </a:solidFill>
                <a:latin typeface="Carlito"/>
                <a:cs typeface="Carlito"/>
              </a:rPr>
              <a:t>3.4</a:t>
            </a:r>
            <a:r>
              <a:rPr sz="1550" b="1" spc="-10" dirty="0">
                <a:solidFill>
                  <a:srgbClr val="1F1F20"/>
                </a:solidFill>
                <a:latin typeface="Carlito"/>
                <a:cs typeface="Carlito"/>
              </a:rPr>
              <a:t> </a:t>
            </a:r>
            <a:r>
              <a:rPr sz="1550" b="1" dirty="0">
                <a:solidFill>
                  <a:srgbClr val="1F1F20"/>
                </a:solidFill>
                <a:latin typeface="Carlito"/>
                <a:cs typeface="Carlito"/>
              </a:rPr>
              <a:t>Working</a:t>
            </a:r>
            <a:r>
              <a:rPr sz="1550" b="1" spc="25" dirty="0">
                <a:solidFill>
                  <a:srgbClr val="1F1F20"/>
                </a:solidFill>
                <a:latin typeface="Carlito"/>
                <a:cs typeface="Carlito"/>
              </a:rPr>
              <a:t> </a:t>
            </a:r>
            <a:r>
              <a:rPr sz="1550" b="1" spc="-10" dirty="0">
                <a:solidFill>
                  <a:srgbClr val="1F1F20"/>
                </a:solidFill>
                <a:latin typeface="Carlito"/>
                <a:cs typeface="Carlito"/>
              </a:rPr>
              <a:t>Principle</a:t>
            </a:r>
            <a:endParaRPr sz="15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50">
              <a:latin typeface="Carlito"/>
              <a:cs typeface="Carlito"/>
            </a:endParaRPr>
          </a:p>
          <a:p>
            <a:pPr marL="12700" marR="5080" indent="43815">
              <a:lnSpc>
                <a:spcPct val="100000"/>
              </a:lnSpc>
              <a:spcBef>
                <a:spcPts val="5"/>
              </a:spcBef>
            </a:pPr>
            <a:r>
              <a:rPr sz="1550" dirty="0">
                <a:latin typeface="Carlito"/>
                <a:cs typeface="Carlito"/>
              </a:rPr>
              <a:t>The</a:t>
            </a:r>
            <a:r>
              <a:rPr sz="1550" spc="-2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sleep</a:t>
            </a:r>
            <a:r>
              <a:rPr sz="1550" spc="-2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tracking</a:t>
            </a:r>
            <a:r>
              <a:rPr sz="1550" spc="-4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band</a:t>
            </a:r>
            <a:r>
              <a:rPr sz="1550" spc="-45" dirty="0">
                <a:latin typeface="Carlito"/>
                <a:cs typeface="Carlito"/>
              </a:rPr>
              <a:t> </a:t>
            </a:r>
            <a:r>
              <a:rPr sz="1550" spc="-10" dirty="0">
                <a:latin typeface="Carlito"/>
                <a:cs typeface="Carlito"/>
              </a:rPr>
              <a:t>integrates</a:t>
            </a:r>
            <a:r>
              <a:rPr sz="1550" spc="-3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an</a:t>
            </a:r>
            <a:r>
              <a:rPr sz="1550" spc="-3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MPU6050</a:t>
            </a:r>
            <a:r>
              <a:rPr sz="1550" spc="5" dirty="0">
                <a:latin typeface="Carlito"/>
                <a:cs typeface="Carlito"/>
              </a:rPr>
              <a:t> </a:t>
            </a:r>
            <a:r>
              <a:rPr sz="1550" spc="-20" dirty="0">
                <a:latin typeface="Carlito"/>
                <a:cs typeface="Carlito"/>
              </a:rPr>
              <a:t>sensor,</a:t>
            </a:r>
            <a:r>
              <a:rPr sz="1550" spc="-1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which</a:t>
            </a:r>
            <a:r>
              <a:rPr sz="1550" spc="-4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is</a:t>
            </a:r>
            <a:r>
              <a:rPr sz="1550" spc="-4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a</a:t>
            </a:r>
            <a:r>
              <a:rPr sz="1550" spc="-25" dirty="0">
                <a:latin typeface="Carlito"/>
                <a:cs typeface="Carlito"/>
              </a:rPr>
              <a:t> </a:t>
            </a:r>
            <a:r>
              <a:rPr sz="1550" spc="-10" dirty="0">
                <a:latin typeface="Carlito"/>
                <a:cs typeface="Carlito"/>
              </a:rPr>
              <a:t>gyroscope </a:t>
            </a:r>
            <a:r>
              <a:rPr sz="1550" dirty="0">
                <a:latin typeface="Carlito"/>
                <a:cs typeface="Carlito"/>
              </a:rPr>
              <a:t>and</a:t>
            </a:r>
            <a:r>
              <a:rPr sz="1550" spc="-30" dirty="0">
                <a:latin typeface="Carlito"/>
                <a:cs typeface="Carlito"/>
              </a:rPr>
              <a:t> </a:t>
            </a:r>
            <a:r>
              <a:rPr sz="1550" spc="-10" dirty="0">
                <a:latin typeface="Carlito"/>
                <a:cs typeface="Carlito"/>
              </a:rPr>
              <a:t>accelerometer</a:t>
            </a:r>
            <a:r>
              <a:rPr sz="1550" spc="-3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module.</a:t>
            </a:r>
            <a:r>
              <a:rPr sz="1550" spc="-3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This</a:t>
            </a:r>
            <a:r>
              <a:rPr sz="1550" spc="-3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sensor</a:t>
            </a:r>
            <a:r>
              <a:rPr sz="1550" spc="-3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is</a:t>
            </a:r>
            <a:r>
              <a:rPr sz="1550" spc="-1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capable</a:t>
            </a:r>
            <a:r>
              <a:rPr sz="1550" spc="-4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of</a:t>
            </a:r>
            <a:r>
              <a:rPr sz="1550" spc="-10" dirty="0">
                <a:latin typeface="Carlito"/>
                <a:cs typeface="Carlito"/>
              </a:rPr>
              <a:t> detecting</a:t>
            </a:r>
            <a:r>
              <a:rPr sz="1550" spc="-20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motion</a:t>
            </a:r>
            <a:r>
              <a:rPr sz="1550" spc="-25" dirty="0">
                <a:latin typeface="Carlito"/>
                <a:cs typeface="Carlito"/>
              </a:rPr>
              <a:t> and </a:t>
            </a:r>
            <a:r>
              <a:rPr sz="1550" spc="-10" dirty="0">
                <a:latin typeface="Carlito"/>
                <a:cs typeface="Carlito"/>
              </a:rPr>
              <a:t>orientation</a:t>
            </a:r>
            <a:r>
              <a:rPr sz="1550" spc="-5" dirty="0">
                <a:latin typeface="Carlito"/>
                <a:cs typeface="Carlito"/>
              </a:rPr>
              <a:t> </a:t>
            </a:r>
            <a:r>
              <a:rPr sz="1550" spc="-10" dirty="0">
                <a:latin typeface="Carlito"/>
                <a:cs typeface="Carlito"/>
              </a:rPr>
              <a:t>changes.</a:t>
            </a:r>
            <a:endParaRPr sz="1550">
              <a:latin typeface="Carlito"/>
              <a:cs typeface="Carli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7211" y="3712464"/>
            <a:ext cx="3637788" cy="125577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1752" y="301751"/>
            <a:ext cx="7172959" cy="9459595"/>
          </a:xfrm>
          <a:custGeom>
            <a:avLst/>
            <a:gdLst/>
            <a:ahLst/>
            <a:cxnLst/>
            <a:rect l="l" t="t" r="r" b="b"/>
            <a:pathLst>
              <a:path w="7172959" h="9459595">
                <a:moveTo>
                  <a:pt x="7172960" y="0"/>
                </a:moveTo>
                <a:lnTo>
                  <a:pt x="7154799" y="0"/>
                </a:lnTo>
                <a:lnTo>
                  <a:pt x="7154799" y="508"/>
                </a:lnTo>
                <a:lnTo>
                  <a:pt x="0" y="508"/>
                </a:lnTo>
                <a:lnTo>
                  <a:pt x="0" y="18288"/>
                </a:lnTo>
                <a:lnTo>
                  <a:pt x="0" y="9441688"/>
                </a:lnTo>
                <a:lnTo>
                  <a:pt x="0" y="9459468"/>
                </a:lnTo>
                <a:lnTo>
                  <a:pt x="7172960" y="9459468"/>
                </a:lnTo>
                <a:lnTo>
                  <a:pt x="7172960" y="9441688"/>
                </a:lnTo>
                <a:lnTo>
                  <a:pt x="18288" y="9441688"/>
                </a:lnTo>
                <a:lnTo>
                  <a:pt x="18288" y="18288"/>
                </a:lnTo>
                <a:lnTo>
                  <a:pt x="7154799" y="18288"/>
                </a:lnTo>
                <a:lnTo>
                  <a:pt x="7154799" y="9441104"/>
                </a:lnTo>
                <a:lnTo>
                  <a:pt x="7172960" y="9441104"/>
                </a:lnTo>
                <a:lnTo>
                  <a:pt x="7172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52" y="301751"/>
            <a:ext cx="7172959" cy="9459595"/>
          </a:xfrm>
          <a:custGeom>
            <a:avLst/>
            <a:gdLst/>
            <a:ahLst/>
            <a:cxnLst/>
            <a:rect l="l" t="t" r="r" b="b"/>
            <a:pathLst>
              <a:path w="7172959" h="9459595">
                <a:moveTo>
                  <a:pt x="7172960" y="0"/>
                </a:moveTo>
                <a:lnTo>
                  <a:pt x="7154799" y="0"/>
                </a:lnTo>
                <a:lnTo>
                  <a:pt x="7154799" y="508"/>
                </a:lnTo>
                <a:lnTo>
                  <a:pt x="0" y="508"/>
                </a:lnTo>
                <a:lnTo>
                  <a:pt x="0" y="18288"/>
                </a:lnTo>
                <a:lnTo>
                  <a:pt x="0" y="9441688"/>
                </a:lnTo>
                <a:lnTo>
                  <a:pt x="0" y="9459468"/>
                </a:lnTo>
                <a:lnTo>
                  <a:pt x="7172960" y="9459468"/>
                </a:lnTo>
                <a:lnTo>
                  <a:pt x="7172960" y="9441688"/>
                </a:lnTo>
                <a:lnTo>
                  <a:pt x="18288" y="9441688"/>
                </a:lnTo>
                <a:lnTo>
                  <a:pt x="18288" y="18288"/>
                </a:lnTo>
                <a:lnTo>
                  <a:pt x="7154799" y="18288"/>
                </a:lnTo>
                <a:lnTo>
                  <a:pt x="7154799" y="9441104"/>
                </a:lnTo>
                <a:lnTo>
                  <a:pt x="7172960" y="9441104"/>
                </a:lnTo>
                <a:lnTo>
                  <a:pt x="7172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932433"/>
            <a:ext cx="6586855" cy="633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84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Detection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Algorithm:The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band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utilizes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detection </a:t>
            </a:r>
            <a:r>
              <a:rPr sz="1800" dirty="0">
                <a:latin typeface="Carlito"/>
                <a:cs typeface="Carlito"/>
              </a:rPr>
              <a:t>algorithm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based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motion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obtained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from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MPU6050 </a:t>
            </a:r>
            <a:r>
              <a:rPr sz="1800" spc="-25" dirty="0">
                <a:latin typeface="Carlito"/>
                <a:cs typeface="Carlito"/>
              </a:rPr>
              <a:t>sensor.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When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wears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band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goes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sensor continuously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monitors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their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hand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movements.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Based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absence </a:t>
            </a:r>
            <a:r>
              <a:rPr sz="1800" dirty="0">
                <a:latin typeface="Carlito"/>
                <a:cs typeface="Carlito"/>
              </a:rPr>
              <a:t>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presence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hand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movements,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algorithm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categorizes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sleep </a:t>
            </a:r>
            <a:r>
              <a:rPr sz="1800" dirty="0">
                <a:latin typeface="Carlito"/>
                <a:cs typeface="Carlito"/>
              </a:rPr>
              <a:t>stages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into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"deep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sleep"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"light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sleep.“</a:t>
            </a:r>
            <a:endParaRPr sz="1800">
              <a:latin typeface="Carlito"/>
              <a:cs typeface="Carlito"/>
            </a:endParaRPr>
          </a:p>
          <a:p>
            <a:pPr marL="12700" marR="57785" indent="51435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Stage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Classification: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During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deep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user's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hand </a:t>
            </a:r>
            <a:r>
              <a:rPr sz="1800" spc="-10" dirty="0">
                <a:latin typeface="Carlito"/>
                <a:cs typeface="Carlito"/>
              </a:rPr>
              <a:t>movements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minimal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absent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prolonged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period,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indicating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state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deep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rest.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contrast,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during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light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sleep,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there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be </a:t>
            </a:r>
            <a:r>
              <a:rPr sz="1800" dirty="0">
                <a:latin typeface="Carlito"/>
                <a:cs typeface="Carlito"/>
              </a:rPr>
              <a:t>occasional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hand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movements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changes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position,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suggesting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less </a:t>
            </a:r>
            <a:r>
              <a:rPr sz="1800" dirty="0">
                <a:latin typeface="Carlito"/>
                <a:cs typeface="Carlito"/>
              </a:rPr>
              <a:t>restful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state.</a:t>
            </a:r>
            <a:endParaRPr sz="1800">
              <a:latin typeface="Carlito"/>
              <a:cs typeface="Carlito"/>
            </a:endParaRPr>
          </a:p>
          <a:p>
            <a:pPr marL="12700" marR="18415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arlito"/>
                <a:cs typeface="Carlito"/>
              </a:rPr>
              <a:t>Data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Logging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Analysis: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band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logs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duration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deep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sleep, </a:t>
            </a:r>
            <a:r>
              <a:rPr sz="1800" dirty="0">
                <a:latin typeface="Carlito"/>
                <a:cs typeface="Carlito"/>
              </a:rPr>
              <a:t>light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total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over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time.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This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analyzed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provide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insights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into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user's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patterns,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such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quality, duration,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interruptions.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2165"/>
              </a:spcBef>
            </a:pPr>
            <a:r>
              <a:rPr sz="1800" spc="-10" dirty="0">
                <a:latin typeface="Carlito"/>
                <a:cs typeface="Carlito"/>
              </a:rPr>
              <a:t>Bluetooth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Communication: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band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communicates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with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mobile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app </a:t>
            </a:r>
            <a:r>
              <a:rPr sz="1800" dirty="0">
                <a:latin typeface="Carlito"/>
                <a:cs typeface="Carlito"/>
              </a:rPr>
              <a:t>via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Bluetooth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(using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HC-</a:t>
            </a:r>
            <a:r>
              <a:rPr sz="1800" dirty="0">
                <a:latin typeface="Carlito"/>
                <a:cs typeface="Carlito"/>
              </a:rPr>
              <a:t>05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module)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transmit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tracking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data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real-</a:t>
            </a:r>
            <a:r>
              <a:rPr sz="1800" dirty="0">
                <a:latin typeface="Carlito"/>
                <a:cs typeface="Carlito"/>
              </a:rPr>
              <a:t>time.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mobile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app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receives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displays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user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understandable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format,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allowing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them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monitor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their</a:t>
            </a:r>
            <a:r>
              <a:rPr sz="1800" spc="5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patterns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52" y="301751"/>
            <a:ext cx="7172959" cy="9459595"/>
          </a:xfrm>
          <a:custGeom>
            <a:avLst/>
            <a:gdLst/>
            <a:ahLst/>
            <a:cxnLst/>
            <a:rect l="l" t="t" r="r" b="b"/>
            <a:pathLst>
              <a:path w="7172959" h="9459595">
                <a:moveTo>
                  <a:pt x="7172960" y="0"/>
                </a:moveTo>
                <a:lnTo>
                  <a:pt x="7154799" y="0"/>
                </a:lnTo>
                <a:lnTo>
                  <a:pt x="7154799" y="508"/>
                </a:lnTo>
                <a:lnTo>
                  <a:pt x="0" y="508"/>
                </a:lnTo>
                <a:lnTo>
                  <a:pt x="0" y="18288"/>
                </a:lnTo>
                <a:lnTo>
                  <a:pt x="0" y="9441688"/>
                </a:lnTo>
                <a:lnTo>
                  <a:pt x="0" y="9459468"/>
                </a:lnTo>
                <a:lnTo>
                  <a:pt x="7172960" y="9459468"/>
                </a:lnTo>
                <a:lnTo>
                  <a:pt x="7172960" y="9441688"/>
                </a:lnTo>
                <a:lnTo>
                  <a:pt x="18288" y="9441688"/>
                </a:lnTo>
                <a:lnTo>
                  <a:pt x="18288" y="18288"/>
                </a:lnTo>
                <a:lnTo>
                  <a:pt x="7154799" y="18288"/>
                </a:lnTo>
                <a:lnTo>
                  <a:pt x="7154799" y="9441104"/>
                </a:lnTo>
                <a:lnTo>
                  <a:pt x="7172960" y="9441104"/>
                </a:lnTo>
                <a:lnTo>
                  <a:pt x="7172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03396" y="9240418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Carlito"/>
                <a:cs typeface="Carlito"/>
              </a:rPr>
              <a:t>15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218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95"/>
              </a:spcBef>
            </a:pPr>
            <a:r>
              <a:rPr dirty="0"/>
              <a:t>Code</a:t>
            </a:r>
            <a:r>
              <a:rPr spc="-100" dirty="0"/>
              <a:t> </a:t>
            </a:r>
            <a:r>
              <a:rPr dirty="0"/>
              <a:t>description</a:t>
            </a:r>
            <a:r>
              <a:rPr spc="-105" dirty="0"/>
              <a:t> </a:t>
            </a:r>
            <a:r>
              <a:rPr spc="-50" dirty="0"/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1044" y="1136396"/>
            <a:ext cx="5349875" cy="806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#include</a:t>
            </a:r>
            <a:r>
              <a:rPr sz="1100" spc="-6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&lt;SoftwareSerial.h&gt;</a:t>
            </a:r>
            <a:endParaRPr sz="1100">
              <a:latin typeface="Carlito"/>
              <a:cs typeface="Carlito"/>
            </a:endParaRPr>
          </a:p>
          <a:p>
            <a:pPr marL="12700" marR="3616960">
              <a:lnSpc>
                <a:spcPct val="167300"/>
              </a:lnSpc>
            </a:pPr>
            <a:r>
              <a:rPr sz="1100" dirty="0">
                <a:latin typeface="Carlito"/>
                <a:cs typeface="Carlito"/>
              </a:rPr>
              <a:t>#include</a:t>
            </a:r>
            <a:r>
              <a:rPr sz="1100" spc="-6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&lt;MPU6050_tockn.h&gt; </a:t>
            </a:r>
            <a:r>
              <a:rPr sz="1100" dirty="0">
                <a:latin typeface="Carlito"/>
                <a:cs typeface="Carlito"/>
              </a:rPr>
              <a:t>#include</a:t>
            </a:r>
            <a:r>
              <a:rPr sz="1100" spc="-6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&lt;Wire.h&gt;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rlito"/>
                <a:cs typeface="Carlito"/>
              </a:rPr>
              <a:t>MPU6050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mpu6050(Wire);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100" spc="-10" dirty="0">
                <a:latin typeface="Carlito"/>
                <a:cs typeface="Carlito"/>
              </a:rPr>
              <a:t>SoftwareSerial</a:t>
            </a:r>
            <a:r>
              <a:rPr sz="1100" spc="-5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MySerial(7,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8);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//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pin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7</a:t>
            </a:r>
            <a:r>
              <a:rPr sz="1100" spc="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connects</a:t>
            </a:r>
            <a:r>
              <a:rPr sz="1100" spc="-4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to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TX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of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HC-05</a:t>
            </a:r>
            <a:r>
              <a:rPr sz="1100" spc="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|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pin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8 connects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to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RX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of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HC-</a:t>
            </a:r>
            <a:r>
              <a:rPr sz="1100" spc="-25" dirty="0">
                <a:latin typeface="Carlito"/>
                <a:cs typeface="Carlito"/>
              </a:rPr>
              <a:t>05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rlito"/>
                <a:cs typeface="Carlito"/>
              </a:rPr>
              <a:t>long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timer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= </a:t>
            </a:r>
            <a:r>
              <a:rPr sz="1100" spc="-25" dirty="0">
                <a:latin typeface="Carlito"/>
                <a:cs typeface="Carlito"/>
              </a:rPr>
              <a:t>0;</a:t>
            </a:r>
            <a:endParaRPr sz="1100">
              <a:latin typeface="Carlito"/>
              <a:cs typeface="Carlito"/>
            </a:endParaRPr>
          </a:p>
          <a:p>
            <a:pPr marL="12700" marR="2979420">
              <a:lnSpc>
                <a:spcPct val="167300"/>
              </a:lnSpc>
              <a:spcBef>
                <a:spcPts val="15"/>
              </a:spcBef>
            </a:pPr>
            <a:r>
              <a:rPr sz="1100" dirty="0">
                <a:latin typeface="Carlito"/>
                <a:cs typeface="Carlito"/>
              </a:rPr>
              <a:t>long</a:t>
            </a:r>
            <a:r>
              <a:rPr sz="1100" spc="3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sleep_timer_start,</a:t>
            </a:r>
            <a:r>
              <a:rPr sz="1100" spc="2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sleep_timer_end; </a:t>
            </a:r>
            <a:r>
              <a:rPr sz="1100" dirty="0">
                <a:latin typeface="Carlito"/>
                <a:cs typeface="Carlito"/>
              </a:rPr>
              <a:t>float</a:t>
            </a:r>
            <a:r>
              <a:rPr sz="1100" spc="-4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x,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spc="-30" dirty="0">
                <a:latin typeface="Carlito"/>
                <a:cs typeface="Carlito"/>
              </a:rPr>
              <a:t>y,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25" dirty="0">
                <a:latin typeface="Carlito"/>
                <a:cs typeface="Carlito"/>
              </a:rPr>
              <a:t>z;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dirty="0">
                <a:latin typeface="Carlito"/>
                <a:cs typeface="Carlito"/>
              </a:rPr>
              <a:t>int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sleep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stage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=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25" dirty="0">
                <a:latin typeface="Carlito"/>
                <a:cs typeface="Carlito"/>
              </a:rPr>
              <a:t>0;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Carlito"/>
                <a:cs typeface="Carlito"/>
              </a:rPr>
              <a:t>int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consecutive_interrupts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=</a:t>
            </a:r>
            <a:r>
              <a:rPr sz="1100" spc="35" dirty="0">
                <a:latin typeface="Carlito"/>
                <a:cs typeface="Carlito"/>
              </a:rPr>
              <a:t> </a:t>
            </a:r>
            <a:r>
              <a:rPr sz="1100" spc="-25" dirty="0">
                <a:latin typeface="Carlito"/>
                <a:cs typeface="Carlito"/>
              </a:rPr>
              <a:t>0;</a:t>
            </a:r>
            <a:endParaRPr sz="1100">
              <a:latin typeface="Carlito"/>
              <a:cs typeface="Carlito"/>
            </a:endParaRPr>
          </a:p>
          <a:p>
            <a:pPr marL="12700" marR="2894330">
              <a:lnSpc>
                <a:spcPts val="2210"/>
              </a:lnSpc>
              <a:spcBef>
                <a:spcPts val="220"/>
              </a:spcBef>
            </a:pPr>
            <a:r>
              <a:rPr sz="1100" dirty="0">
                <a:latin typeface="Carlito"/>
                <a:cs typeface="Carlito"/>
              </a:rPr>
              <a:t>const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int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max_consecutive_interrupts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=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spc="-25" dirty="0">
                <a:latin typeface="Carlito"/>
                <a:cs typeface="Carlito"/>
              </a:rPr>
              <a:t>10; </a:t>
            </a:r>
            <a:r>
              <a:rPr sz="1100" dirty="0">
                <a:latin typeface="Carlito"/>
                <a:cs typeface="Carlito"/>
              </a:rPr>
              <a:t>int</a:t>
            </a:r>
            <a:r>
              <a:rPr sz="1100" spc="1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light_sleep_duration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=</a:t>
            </a:r>
            <a:r>
              <a:rPr sz="1100" spc="25" dirty="0">
                <a:latin typeface="Carlito"/>
                <a:cs typeface="Carlito"/>
              </a:rPr>
              <a:t> </a:t>
            </a:r>
            <a:r>
              <a:rPr sz="1100" spc="-25" dirty="0">
                <a:latin typeface="Carlito"/>
                <a:cs typeface="Carlito"/>
              </a:rPr>
              <a:t>0;</a:t>
            </a:r>
            <a:endParaRPr sz="1100">
              <a:latin typeface="Carlito"/>
              <a:cs typeface="Carlito"/>
            </a:endParaRPr>
          </a:p>
          <a:p>
            <a:pPr marL="12700" marR="3702050">
              <a:lnSpc>
                <a:spcPts val="2210"/>
              </a:lnSpc>
              <a:spcBef>
                <a:spcPts val="15"/>
              </a:spcBef>
            </a:pPr>
            <a:r>
              <a:rPr sz="1100" dirty="0">
                <a:latin typeface="Carlito"/>
                <a:cs typeface="Carlito"/>
              </a:rPr>
              <a:t>int</a:t>
            </a:r>
            <a:r>
              <a:rPr sz="1100" spc="1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deep_sleep_duration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=</a:t>
            </a:r>
            <a:r>
              <a:rPr sz="1100" spc="15" dirty="0">
                <a:latin typeface="Carlito"/>
                <a:cs typeface="Carlito"/>
              </a:rPr>
              <a:t> </a:t>
            </a:r>
            <a:r>
              <a:rPr sz="1100" spc="-25" dirty="0">
                <a:latin typeface="Carlito"/>
                <a:cs typeface="Carlito"/>
              </a:rPr>
              <a:t>0; </a:t>
            </a:r>
            <a:r>
              <a:rPr sz="1100" dirty="0">
                <a:latin typeface="Carlito"/>
                <a:cs typeface="Carlito"/>
              </a:rPr>
              <a:t>int</a:t>
            </a:r>
            <a:r>
              <a:rPr sz="1100" spc="2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total_light_sleep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=</a:t>
            </a:r>
            <a:r>
              <a:rPr sz="1100" spc="35" dirty="0">
                <a:latin typeface="Carlito"/>
                <a:cs typeface="Carlito"/>
              </a:rPr>
              <a:t> </a:t>
            </a:r>
            <a:r>
              <a:rPr sz="1100" spc="-25" dirty="0">
                <a:latin typeface="Carlito"/>
                <a:cs typeface="Carlito"/>
              </a:rPr>
              <a:t>0;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100" dirty="0">
                <a:latin typeface="Carlito"/>
                <a:cs typeface="Carlito"/>
              </a:rPr>
              <a:t>int</a:t>
            </a:r>
            <a:r>
              <a:rPr sz="1100" spc="10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total_deep_sleep </a:t>
            </a:r>
            <a:r>
              <a:rPr sz="1100" dirty="0">
                <a:latin typeface="Carlito"/>
                <a:cs typeface="Carlito"/>
              </a:rPr>
              <a:t>=</a:t>
            </a:r>
            <a:r>
              <a:rPr sz="1100" spc="10" dirty="0">
                <a:latin typeface="Carlito"/>
                <a:cs typeface="Carlito"/>
              </a:rPr>
              <a:t> </a:t>
            </a:r>
            <a:r>
              <a:rPr sz="1100" spc="-25" dirty="0">
                <a:latin typeface="Carlito"/>
                <a:cs typeface="Carlito"/>
              </a:rPr>
              <a:t>0;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100">
              <a:latin typeface="Carlito"/>
              <a:cs typeface="Carlito"/>
            </a:endParaRPr>
          </a:p>
          <a:p>
            <a:pPr marL="76200" marR="4010025" indent="-64135">
              <a:lnSpc>
                <a:spcPct val="168200"/>
              </a:lnSpc>
            </a:pPr>
            <a:r>
              <a:rPr sz="1100" dirty="0">
                <a:latin typeface="Carlito"/>
                <a:cs typeface="Carlito"/>
              </a:rPr>
              <a:t>void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setup()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spc="-50" dirty="0">
                <a:latin typeface="Carlito"/>
                <a:cs typeface="Carlito"/>
              </a:rPr>
              <a:t>{</a:t>
            </a:r>
            <a:r>
              <a:rPr sz="1100" spc="-10" dirty="0">
                <a:latin typeface="Carlito"/>
                <a:cs typeface="Carlito"/>
              </a:rPr>
              <a:t> MySerial.begin(9600);</a:t>
            </a:r>
            <a:endParaRPr sz="1100">
              <a:latin typeface="Carlito"/>
              <a:cs typeface="Carlito"/>
            </a:endParaRPr>
          </a:p>
          <a:p>
            <a:pPr marL="76200" marR="2464435">
              <a:lnSpc>
                <a:spcPts val="2210"/>
              </a:lnSpc>
              <a:spcBef>
                <a:spcPts val="220"/>
              </a:spcBef>
            </a:pPr>
            <a:r>
              <a:rPr sz="1100" spc="-10" dirty="0">
                <a:latin typeface="Carlito"/>
                <a:cs typeface="Carlito"/>
              </a:rPr>
              <a:t>Serial.begin(9600);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//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Adding</a:t>
            </a:r>
            <a:r>
              <a:rPr sz="1100" spc="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Serial for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debugging Wire.begin();</a:t>
            </a:r>
            <a:endParaRPr sz="110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  <a:spcBef>
                <a:spcPts val="680"/>
              </a:spcBef>
            </a:pPr>
            <a:r>
              <a:rPr sz="1100" spc="-10" dirty="0">
                <a:latin typeface="Carlito"/>
                <a:cs typeface="Carlito"/>
              </a:rPr>
              <a:t>mpu6050.begin();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100" spc="-50" dirty="0"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100">
              <a:latin typeface="Carlito"/>
              <a:cs typeface="Carlito"/>
            </a:endParaRPr>
          </a:p>
          <a:p>
            <a:pPr marL="76200" marR="4161790" indent="-64135">
              <a:lnSpc>
                <a:spcPct val="167300"/>
              </a:lnSpc>
            </a:pPr>
            <a:r>
              <a:rPr sz="1100" dirty="0">
                <a:latin typeface="Carlito"/>
                <a:cs typeface="Carlito"/>
              </a:rPr>
              <a:t>void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loop()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spc="-50" dirty="0">
                <a:latin typeface="Carlito"/>
                <a:cs typeface="Carlito"/>
              </a:rPr>
              <a:t>{</a:t>
            </a:r>
            <a:r>
              <a:rPr sz="1100" spc="-10" dirty="0">
                <a:latin typeface="Carlito"/>
                <a:cs typeface="Carlito"/>
              </a:rPr>
              <a:t> mpu6050.update();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10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</a:pPr>
            <a:r>
              <a:rPr sz="1100" dirty="0">
                <a:latin typeface="Carlito"/>
                <a:cs typeface="Carlito"/>
              </a:rPr>
              <a:t>if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(millis()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-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timer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&gt;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1000)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50" dirty="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7536" y="9284919"/>
            <a:ext cx="13404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// Read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gyroscope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spc="-20" dirty="0">
                <a:latin typeface="Carlito"/>
                <a:cs typeface="Carlito"/>
              </a:rPr>
              <a:t>data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536" y="9566859"/>
            <a:ext cx="1447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x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=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mpu6050.getGyroX();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330" y="575782"/>
            <a:ext cx="4714240" cy="8823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110" dirty="0">
                <a:latin typeface="Carlito"/>
                <a:cs typeface="Carlito"/>
              </a:rPr>
              <a:t>y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=</a:t>
            </a:r>
            <a:r>
              <a:rPr sz="1100" spc="55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mpu6050.getGyroY();</a:t>
            </a:r>
            <a:endParaRPr sz="1100">
              <a:latin typeface="Carlito"/>
              <a:cs typeface="Carlito"/>
            </a:endParaRPr>
          </a:p>
          <a:p>
            <a:pPr marL="13970">
              <a:lnSpc>
                <a:spcPct val="100000"/>
              </a:lnSpc>
              <a:spcBef>
                <a:spcPts val="940"/>
              </a:spcBef>
            </a:pPr>
            <a:r>
              <a:rPr sz="1100" spc="90" dirty="0">
                <a:latin typeface="Carlito"/>
                <a:cs typeface="Carlito"/>
              </a:rPr>
              <a:t>z</a:t>
            </a:r>
            <a:r>
              <a:rPr sz="1100" spc="35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=</a:t>
            </a:r>
            <a:r>
              <a:rPr sz="1100" spc="55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mpu6050.getGyroZ();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100" spc="95" dirty="0">
                <a:latin typeface="Carlito"/>
                <a:cs typeface="Carlito"/>
              </a:rPr>
              <a:t>//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110" dirty="0">
                <a:latin typeface="Carlito"/>
                <a:cs typeface="Carlito"/>
              </a:rPr>
              <a:t>Determine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100" dirty="0">
                <a:latin typeface="Carlito"/>
                <a:cs typeface="Carlito"/>
              </a:rPr>
              <a:t>sleep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spc="85" dirty="0">
                <a:latin typeface="Carlito"/>
                <a:cs typeface="Carlito"/>
              </a:rPr>
              <a:t>stage</a:t>
            </a:r>
            <a:endParaRPr sz="1100">
              <a:latin typeface="Carlito"/>
              <a:cs typeface="Carlito"/>
            </a:endParaRPr>
          </a:p>
          <a:p>
            <a:pPr marL="13970">
              <a:lnSpc>
                <a:spcPct val="100000"/>
              </a:lnSpc>
              <a:spcBef>
                <a:spcPts val="950"/>
              </a:spcBef>
            </a:pPr>
            <a:r>
              <a:rPr sz="1100" spc="60" dirty="0">
                <a:latin typeface="Carlito"/>
                <a:cs typeface="Carlito"/>
              </a:rPr>
              <a:t>if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95" dirty="0">
                <a:latin typeface="Carlito"/>
                <a:cs typeface="Carlito"/>
              </a:rPr>
              <a:t>(sleep_stage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==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95" dirty="0">
                <a:latin typeface="Carlito"/>
                <a:cs typeface="Carlito"/>
              </a:rPr>
              <a:t>0)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70" dirty="0">
                <a:latin typeface="Carlito"/>
                <a:cs typeface="Carlito"/>
              </a:rPr>
              <a:t>{</a:t>
            </a:r>
            <a:r>
              <a:rPr sz="1100" spc="55" dirty="0">
                <a:latin typeface="Carlito"/>
                <a:cs typeface="Carlito"/>
              </a:rPr>
              <a:t> </a:t>
            </a:r>
            <a:r>
              <a:rPr sz="1100" spc="95" dirty="0">
                <a:latin typeface="Carlito"/>
                <a:cs typeface="Carlito"/>
              </a:rPr>
              <a:t>//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95" dirty="0">
                <a:latin typeface="Carlito"/>
                <a:cs typeface="Carlito"/>
              </a:rPr>
              <a:t>Awake</a:t>
            </a:r>
            <a:endParaRPr sz="11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945"/>
              </a:spcBef>
            </a:pPr>
            <a:r>
              <a:rPr sz="1100" spc="60" dirty="0">
                <a:latin typeface="Carlito"/>
                <a:cs typeface="Carlito"/>
              </a:rPr>
              <a:t>if</a:t>
            </a:r>
            <a:r>
              <a:rPr sz="1100" spc="55" dirty="0">
                <a:latin typeface="Carlito"/>
                <a:cs typeface="Carlito"/>
              </a:rPr>
              <a:t> </a:t>
            </a:r>
            <a:r>
              <a:rPr sz="1100" spc="85" dirty="0">
                <a:latin typeface="Carlito"/>
                <a:cs typeface="Carlito"/>
              </a:rPr>
              <a:t>(x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&gt;=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110" dirty="0">
                <a:latin typeface="Carlito"/>
                <a:cs typeface="Carlito"/>
              </a:rPr>
              <a:t>20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105" dirty="0">
                <a:latin typeface="Carlito"/>
                <a:cs typeface="Carlito"/>
              </a:rPr>
              <a:t>||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100" dirty="0">
                <a:latin typeface="Carlito"/>
                <a:cs typeface="Carlito"/>
              </a:rPr>
              <a:t>x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14" dirty="0">
                <a:latin typeface="Carlito"/>
                <a:cs typeface="Carlito"/>
              </a:rPr>
              <a:t>&lt;=</a:t>
            </a:r>
            <a:r>
              <a:rPr sz="1100" spc="75" dirty="0">
                <a:latin typeface="Carlito"/>
                <a:cs typeface="Carlito"/>
              </a:rPr>
              <a:t> </a:t>
            </a:r>
            <a:r>
              <a:rPr sz="1100" spc="50" dirty="0">
                <a:latin typeface="Carlito"/>
                <a:cs typeface="Carlito"/>
              </a:rPr>
              <a:t>-</a:t>
            </a:r>
            <a:r>
              <a:rPr sz="1100" spc="114" dirty="0">
                <a:latin typeface="Carlito"/>
                <a:cs typeface="Carlito"/>
              </a:rPr>
              <a:t>20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05" dirty="0">
                <a:latin typeface="Carlito"/>
                <a:cs typeface="Carlito"/>
              </a:rPr>
              <a:t>||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10" dirty="0">
                <a:latin typeface="Carlito"/>
                <a:cs typeface="Carlito"/>
              </a:rPr>
              <a:t>y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spc="114" dirty="0">
                <a:latin typeface="Carlito"/>
                <a:cs typeface="Carlito"/>
              </a:rPr>
              <a:t>&gt;=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14" dirty="0">
                <a:latin typeface="Carlito"/>
                <a:cs typeface="Carlito"/>
              </a:rPr>
              <a:t>20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105" dirty="0">
                <a:latin typeface="Carlito"/>
                <a:cs typeface="Carlito"/>
              </a:rPr>
              <a:t>||</a:t>
            </a:r>
            <a:r>
              <a:rPr sz="1100" spc="40" dirty="0">
                <a:latin typeface="Carlito"/>
                <a:cs typeface="Carlito"/>
              </a:rPr>
              <a:t> </a:t>
            </a:r>
            <a:r>
              <a:rPr sz="1100" spc="110" dirty="0">
                <a:latin typeface="Carlito"/>
                <a:cs typeface="Carlito"/>
              </a:rPr>
              <a:t>y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114" dirty="0">
                <a:latin typeface="Carlito"/>
                <a:cs typeface="Carlito"/>
              </a:rPr>
              <a:t>&lt;=</a:t>
            </a:r>
            <a:r>
              <a:rPr sz="1100" spc="70" dirty="0">
                <a:latin typeface="Carlito"/>
                <a:cs typeface="Carlito"/>
              </a:rPr>
              <a:t> </a:t>
            </a:r>
            <a:r>
              <a:rPr sz="1100" spc="65" dirty="0">
                <a:latin typeface="Carlito"/>
                <a:cs typeface="Carlito"/>
              </a:rPr>
              <a:t>-</a:t>
            </a:r>
            <a:r>
              <a:rPr sz="1100" spc="110" dirty="0">
                <a:latin typeface="Carlito"/>
                <a:cs typeface="Carlito"/>
              </a:rPr>
              <a:t>20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105" dirty="0">
                <a:latin typeface="Carlito"/>
                <a:cs typeface="Carlito"/>
              </a:rPr>
              <a:t>||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z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spc="110" dirty="0">
                <a:latin typeface="Carlito"/>
                <a:cs typeface="Carlito"/>
              </a:rPr>
              <a:t>&gt;=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14" dirty="0">
                <a:latin typeface="Carlito"/>
                <a:cs typeface="Carlito"/>
              </a:rPr>
              <a:t>20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spc="105" dirty="0">
                <a:latin typeface="Carlito"/>
                <a:cs typeface="Carlito"/>
              </a:rPr>
              <a:t>||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z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114" dirty="0">
                <a:latin typeface="Carlito"/>
                <a:cs typeface="Carlito"/>
              </a:rPr>
              <a:t>&lt;=</a:t>
            </a:r>
            <a:r>
              <a:rPr sz="1100" spc="75" dirty="0">
                <a:latin typeface="Carlito"/>
                <a:cs typeface="Carlito"/>
              </a:rPr>
              <a:t> </a:t>
            </a:r>
            <a:r>
              <a:rPr sz="1100" spc="50" dirty="0">
                <a:latin typeface="Carlito"/>
                <a:cs typeface="Carlito"/>
              </a:rPr>
              <a:t>-</a:t>
            </a:r>
            <a:r>
              <a:rPr sz="1100" spc="100" dirty="0">
                <a:latin typeface="Carlito"/>
                <a:cs typeface="Carlito"/>
              </a:rPr>
              <a:t>20)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20" dirty="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168910" marR="2638425" indent="-1905">
              <a:lnSpc>
                <a:spcPct val="171200"/>
              </a:lnSpc>
              <a:spcBef>
                <a:spcPts val="10"/>
              </a:spcBef>
            </a:pPr>
            <a:r>
              <a:rPr sz="1100" spc="95" dirty="0">
                <a:latin typeface="Carlito"/>
                <a:cs typeface="Carlito"/>
              </a:rPr>
              <a:t>//</a:t>
            </a:r>
            <a:r>
              <a:rPr sz="1100" spc="55" dirty="0">
                <a:latin typeface="Carlito"/>
                <a:cs typeface="Carlito"/>
              </a:rPr>
              <a:t> </a:t>
            </a:r>
            <a:r>
              <a:rPr sz="1100" spc="85" dirty="0">
                <a:latin typeface="Carlito"/>
                <a:cs typeface="Carlito"/>
              </a:rPr>
              <a:t>Transition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00" dirty="0">
                <a:latin typeface="Carlito"/>
                <a:cs typeface="Carlito"/>
              </a:rPr>
              <a:t>to</a:t>
            </a:r>
            <a:r>
              <a:rPr sz="1100" spc="70" dirty="0">
                <a:latin typeface="Carlito"/>
                <a:cs typeface="Carlito"/>
              </a:rPr>
              <a:t> </a:t>
            </a:r>
            <a:r>
              <a:rPr sz="1100" spc="80" dirty="0">
                <a:latin typeface="Carlito"/>
                <a:cs typeface="Carlito"/>
              </a:rPr>
              <a:t>light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spc="85" dirty="0">
                <a:latin typeface="Carlito"/>
                <a:cs typeface="Carlito"/>
              </a:rPr>
              <a:t>sleep </a:t>
            </a:r>
            <a:r>
              <a:rPr sz="1100" spc="95" dirty="0">
                <a:latin typeface="Carlito"/>
                <a:cs typeface="Carlito"/>
              </a:rPr>
              <a:t>sleep_stage</a:t>
            </a:r>
            <a:r>
              <a:rPr sz="1100" spc="55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=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55" dirty="0">
                <a:latin typeface="Carlito"/>
                <a:cs typeface="Carlito"/>
              </a:rPr>
              <a:t>1; </a:t>
            </a:r>
            <a:r>
              <a:rPr sz="1100" spc="95" dirty="0">
                <a:latin typeface="Carlito"/>
                <a:cs typeface="Carlito"/>
              </a:rPr>
              <a:t>sleep_timer_start</a:t>
            </a:r>
            <a:r>
              <a:rPr sz="1100" spc="80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=</a:t>
            </a:r>
            <a:r>
              <a:rPr sz="1100" spc="55" dirty="0">
                <a:latin typeface="Carlito"/>
                <a:cs typeface="Carlito"/>
              </a:rPr>
              <a:t> </a:t>
            </a:r>
            <a:r>
              <a:rPr sz="1100" spc="65" dirty="0">
                <a:latin typeface="Carlito"/>
                <a:cs typeface="Carlito"/>
              </a:rPr>
              <a:t>millis();</a:t>
            </a:r>
            <a:endParaRPr sz="11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950"/>
              </a:spcBef>
            </a:pPr>
            <a:r>
              <a:rPr sz="1100" spc="20" dirty="0"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  <a:p>
            <a:pPr marL="13970">
              <a:lnSpc>
                <a:spcPct val="100000"/>
              </a:lnSpc>
              <a:spcBef>
                <a:spcPts val="940"/>
              </a:spcBef>
            </a:pPr>
            <a:r>
              <a:rPr sz="1100" spc="70" dirty="0">
                <a:latin typeface="Carlito"/>
                <a:cs typeface="Carlito"/>
              </a:rPr>
              <a:t>}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95" dirty="0">
                <a:latin typeface="Carlito"/>
                <a:cs typeface="Carlito"/>
              </a:rPr>
              <a:t>else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60" dirty="0">
                <a:latin typeface="Carlito"/>
                <a:cs typeface="Carlito"/>
              </a:rPr>
              <a:t>if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95" dirty="0">
                <a:latin typeface="Carlito"/>
                <a:cs typeface="Carlito"/>
              </a:rPr>
              <a:t>(sleep_stage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14" dirty="0">
                <a:latin typeface="Carlito"/>
                <a:cs typeface="Carlito"/>
              </a:rPr>
              <a:t>==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85" dirty="0">
                <a:latin typeface="Carlito"/>
                <a:cs typeface="Carlito"/>
              </a:rPr>
              <a:t>1)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70" dirty="0">
                <a:latin typeface="Carlito"/>
                <a:cs typeface="Carlito"/>
              </a:rPr>
              <a:t>{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95" dirty="0">
                <a:latin typeface="Carlito"/>
                <a:cs typeface="Carlito"/>
              </a:rPr>
              <a:t>//</a:t>
            </a:r>
            <a:r>
              <a:rPr sz="1100" spc="55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Light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80" dirty="0">
                <a:latin typeface="Carlito"/>
                <a:cs typeface="Carlito"/>
              </a:rPr>
              <a:t>sleep</a:t>
            </a:r>
            <a:endParaRPr sz="11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950"/>
              </a:spcBef>
            </a:pPr>
            <a:r>
              <a:rPr sz="1100" spc="60" dirty="0">
                <a:latin typeface="Carlito"/>
                <a:cs typeface="Carlito"/>
              </a:rPr>
              <a:t>if</a:t>
            </a:r>
            <a:r>
              <a:rPr sz="1100" spc="55" dirty="0">
                <a:latin typeface="Carlito"/>
                <a:cs typeface="Carlito"/>
              </a:rPr>
              <a:t> </a:t>
            </a:r>
            <a:r>
              <a:rPr sz="1100" spc="85" dirty="0">
                <a:latin typeface="Carlito"/>
                <a:cs typeface="Carlito"/>
              </a:rPr>
              <a:t>(x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&lt;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14" dirty="0">
                <a:latin typeface="Carlito"/>
                <a:cs typeface="Carlito"/>
              </a:rPr>
              <a:t>20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160" dirty="0">
                <a:latin typeface="Carlito"/>
                <a:cs typeface="Carlito"/>
              </a:rPr>
              <a:t>&amp;&amp;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100" dirty="0">
                <a:latin typeface="Carlito"/>
                <a:cs typeface="Carlito"/>
              </a:rPr>
              <a:t>x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&gt;</a:t>
            </a:r>
            <a:r>
              <a:rPr sz="1100" spc="70" dirty="0">
                <a:latin typeface="Carlito"/>
                <a:cs typeface="Carlito"/>
              </a:rPr>
              <a:t> </a:t>
            </a:r>
            <a:r>
              <a:rPr sz="1100" spc="50" dirty="0">
                <a:latin typeface="Carlito"/>
                <a:cs typeface="Carlito"/>
              </a:rPr>
              <a:t>-</a:t>
            </a:r>
            <a:r>
              <a:rPr sz="1100" spc="114" dirty="0">
                <a:latin typeface="Carlito"/>
                <a:cs typeface="Carlito"/>
              </a:rPr>
              <a:t>20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60" dirty="0">
                <a:latin typeface="Carlito"/>
                <a:cs typeface="Carlito"/>
              </a:rPr>
              <a:t>&amp;&amp;</a:t>
            </a:r>
            <a:r>
              <a:rPr sz="1100" spc="40" dirty="0">
                <a:latin typeface="Carlito"/>
                <a:cs typeface="Carlito"/>
              </a:rPr>
              <a:t> </a:t>
            </a:r>
            <a:r>
              <a:rPr sz="1100" spc="110" dirty="0">
                <a:latin typeface="Carlito"/>
                <a:cs typeface="Carlito"/>
              </a:rPr>
              <a:t>y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&lt;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14" dirty="0">
                <a:latin typeface="Carlito"/>
                <a:cs typeface="Carlito"/>
              </a:rPr>
              <a:t>20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60" dirty="0">
                <a:latin typeface="Carlito"/>
                <a:cs typeface="Carlito"/>
              </a:rPr>
              <a:t>&amp;&amp;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110" dirty="0">
                <a:latin typeface="Carlito"/>
                <a:cs typeface="Carlito"/>
              </a:rPr>
              <a:t>y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&gt;</a:t>
            </a:r>
            <a:r>
              <a:rPr sz="1100" spc="80" dirty="0">
                <a:latin typeface="Carlito"/>
                <a:cs typeface="Carlito"/>
              </a:rPr>
              <a:t> </a:t>
            </a:r>
            <a:r>
              <a:rPr sz="1100" spc="50" dirty="0">
                <a:latin typeface="Carlito"/>
                <a:cs typeface="Carlito"/>
              </a:rPr>
              <a:t>-</a:t>
            </a:r>
            <a:r>
              <a:rPr sz="1100" spc="114" dirty="0">
                <a:latin typeface="Carlito"/>
                <a:cs typeface="Carlito"/>
              </a:rPr>
              <a:t>20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60" dirty="0">
                <a:latin typeface="Carlito"/>
                <a:cs typeface="Carlito"/>
              </a:rPr>
              <a:t>&amp;&amp;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z</a:t>
            </a:r>
            <a:r>
              <a:rPr sz="1100" spc="55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&lt;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10" dirty="0">
                <a:latin typeface="Carlito"/>
                <a:cs typeface="Carlito"/>
              </a:rPr>
              <a:t>20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165" dirty="0">
                <a:latin typeface="Carlito"/>
                <a:cs typeface="Carlito"/>
              </a:rPr>
              <a:t>&amp;&amp;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z</a:t>
            </a:r>
            <a:r>
              <a:rPr sz="1100" spc="40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&gt;</a:t>
            </a:r>
            <a:r>
              <a:rPr sz="1100" spc="75" dirty="0">
                <a:latin typeface="Carlito"/>
                <a:cs typeface="Carlito"/>
              </a:rPr>
              <a:t> </a:t>
            </a:r>
            <a:r>
              <a:rPr sz="1100" spc="50" dirty="0">
                <a:latin typeface="Carlito"/>
                <a:cs typeface="Carlito"/>
              </a:rPr>
              <a:t>-</a:t>
            </a:r>
            <a:r>
              <a:rPr sz="1100" spc="100" dirty="0">
                <a:latin typeface="Carlito"/>
                <a:cs typeface="Carlito"/>
              </a:rPr>
              <a:t>20)</a:t>
            </a:r>
            <a:r>
              <a:rPr sz="1100" spc="40" dirty="0">
                <a:latin typeface="Carlito"/>
                <a:cs typeface="Carlito"/>
              </a:rPr>
              <a:t> </a:t>
            </a:r>
            <a:r>
              <a:rPr sz="1100" spc="20" dirty="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167005">
              <a:lnSpc>
                <a:spcPct val="100000"/>
              </a:lnSpc>
              <a:spcBef>
                <a:spcPts val="940"/>
              </a:spcBef>
            </a:pPr>
            <a:r>
              <a:rPr sz="1100" spc="95" dirty="0">
                <a:latin typeface="Carlito"/>
                <a:cs typeface="Carlito"/>
              </a:rPr>
              <a:t>//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95" dirty="0">
                <a:latin typeface="Carlito"/>
                <a:cs typeface="Carlito"/>
              </a:rPr>
              <a:t>Stay</a:t>
            </a:r>
            <a:r>
              <a:rPr sz="1100" spc="55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in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80" dirty="0">
                <a:latin typeface="Carlito"/>
                <a:cs typeface="Carlito"/>
              </a:rPr>
              <a:t>light</a:t>
            </a:r>
            <a:r>
              <a:rPr sz="1100" spc="70" dirty="0">
                <a:latin typeface="Carlito"/>
                <a:cs typeface="Carlito"/>
              </a:rPr>
              <a:t> </a:t>
            </a:r>
            <a:r>
              <a:rPr sz="1100" spc="85" dirty="0">
                <a:latin typeface="Carlito"/>
                <a:cs typeface="Carlito"/>
              </a:rPr>
              <a:t>sleep</a:t>
            </a:r>
            <a:endParaRPr sz="1100">
              <a:latin typeface="Carlito"/>
              <a:cs typeface="Carlito"/>
            </a:endParaRPr>
          </a:p>
          <a:p>
            <a:pPr marL="168910" marR="487680">
              <a:lnSpc>
                <a:spcPts val="2270"/>
              </a:lnSpc>
              <a:spcBef>
                <a:spcPts val="225"/>
              </a:spcBef>
            </a:pPr>
            <a:r>
              <a:rPr sz="1100" spc="95" dirty="0">
                <a:latin typeface="Carlito"/>
                <a:cs typeface="Carlito"/>
              </a:rPr>
              <a:t>light_sleep_duration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=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spc="75" dirty="0">
                <a:latin typeface="Carlito"/>
                <a:cs typeface="Carlito"/>
              </a:rPr>
              <a:t>(millis()</a:t>
            </a:r>
            <a:r>
              <a:rPr sz="1100" spc="90" dirty="0">
                <a:latin typeface="Carlito"/>
                <a:cs typeface="Carlito"/>
              </a:rPr>
              <a:t> </a:t>
            </a:r>
            <a:r>
              <a:rPr sz="1100" spc="70" dirty="0">
                <a:latin typeface="Carlito"/>
                <a:cs typeface="Carlito"/>
              </a:rPr>
              <a:t>- </a:t>
            </a:r>
            <a:r>
              <a:rPr sz="1100" spc="95" dirty="0">
                <a:latin typeface="Carlito"/>
                <a:cs typeface="Carlito"/>
              </a:rPr>
              <a:t>sleep_timer_start)</a:t>
            </a:r>
            <a:r>
              <a:rPr sz="1100" spc="70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/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1000; </a:t>
            </a:r>
            <a:r>
              <a:rPr sz="1100" spc="60" dirty="0">
                <a:latin typeface="Carlito"/>
                <a:cs typeface="Carlito"/>
              </a:rPr>
              <a:t>if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95" dirty="0">
                <a:latin typeface="Carlito"/>
                <a:cs typeface="Carlito"/>
              </a:rPr>
              <a:t>(light_sleep_duration</a:t>
            </a:r>
            <a:r>
              <a:rPr sz="1100" spc="55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&gt;=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05" dirty="0">
                <a:latin typeface="Carlito"/>
                <a:cs typeface="Carlito"/>
              </a:rPr>
              <a:t>4200)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20" dirty="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245110">
              <a:lnSpc>
                <a:spcPct val="100000"/>
              </a:lnSpc>
              <a:spcBef>
                <a:spcPts val="705"/>
              </a:spcBef>
            </a:pPr>
            <a:r>
              <a:rPr sz="1100" spc="85" dirty="0">
                <a:latin typeface="Carlito"/>
                <a:cs typeface="Carlito"/>
              </a:rPr>
              <a:t>//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85" dirty="0">
                <a:latin typeface="Carlito"/>
                <a:cs typeface="Carlito"/>
              </a:rPr>
              <a:t>Transition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spc="95" dirty="0">
                <a:latin typeface="Carlito"/>
                <a:cs typeface="Carlito"/>
              </a:rPr>
              <a:t>to</a:t>
            </a:r>
            <a:r>
              <a:rPr sz="1100" spc="70" dirty="0">
                <a:latin typeface="Carlito"/>
                <a:cs typeface="Carlito"/>
              </a:rPr>
              <a:t> </a:t>
            </a:r>
            <a:r>
              <a:rPr sz="1100" spc="114" dirty="0">
                <a:latin typeface="Carlito"/>
                <a:cs typeface="Carlito"/>
              </a:rPr>
              <a:t>deep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85" dirty="0">
                <a:latin typeface="Carlito"/>
                <a:cs typeface="Carlito"/>
              </a:rPr>
              <a:t>sleep</a:t>
            </a:r>
            <a:endParaRPr sz="1100">
              <a:latin typeface="Carlito"/>
              <a:cs typeface="Carlito"/>
            </a:endParaRPr>
          </a:p>
          <a:p>
            <a:pPr marL="245110" marR="2562860">
              <a:lnSpc>
                <a:spcPct val="171200"/>
              </a:lnSpc>
              <a:spcBef>
                <a:spcPts val="15"/>
              </a:spcBef>
            </a:pPr>
            <a:r>
              <a:rPr sz="1100" spc="95" dirty="0">
                <a:latin typeface="Carlito"/>
                <a:cs typeface="Carlito"/>
              </a:rPr>
              <a:t>sleep_stage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=</a:t>
            </a:r>
            <a:r>
              <a:rPr sz="1100" spc="70" dirty="0">
                <a:latin typeface="Carlito"/>
                <a:cs typeface="Carlito"/>
              </a:rPr>
              <a:t> </a:t>
            </a:r>
            <a:r>
              <a:rPr sz="1100" spc="60" dirty="0">
                <a:latin typeface="Carlito"/>
                <a:cs typeface="Carlito"/>
              </a:rPr>
              <a:t>2; </a:t>
            </a:r>
            <a:r>
              <a:rPr sz="1100" spc="95" dirty="0">
                <a:latin typeface="Carlito"/>
                <a:cs typeface="Carlito"/>
              </a:rPr>
              <a:t>sleep_timer_start</a:t>
            </a:r>
            <a:r>
              <a:rPr sz="1100" spc="70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=</a:t>
            </a:r>
            <a:r>
              <a:rPr sz="1100" spc="75" dirty="0">
                <a:latin typeface="Carlito"/>
                <a:cs typeface="Carlito"/>
              </a:rPr>
              <a:t> </a:t>
            </a:r>
            <a:r>
              <a:rPr sz="1100" spc="65" dirty="0">
                <a:latin typeface="Carlito"/>
                <a:cs typeface="Carlito"/>
              </a:rPr>
              <a:t>millis();</a:t>
            </a:r>
            <a:endParaRPr sz="1100">
              <a:latin typeface="Carlito"/>
              <a:cs typeface="Carlito"/>
            </a:endParaRPr>
          </a:p>
          <a:p>
            <a:pPr marL="168910">
              <a:lnSpc>
                <a:spcPct val="100000"/>
              </a:lnSpc>
              <a:spcBef>
                <a:spcPts val="950"/>
              </a:spcBef>
            </a:pPr>
            <a:r>
              <a:rPr sz="1100" spc="20" dirty="0"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940"/>
              </a:spcBef>
            </a:pPr>
            <a:r>
              <a:rPr sz="1100" spc="70" dirty="0">
                <a:latin typeface="Carlito"/>
                <a:cs typeface="Carlito"/>
              </a:rPr>
              <a:t>}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else</a:t>
            </a:r>
            <a:r>
              <a:rPr sz="1100" spc="70" dirty="0">
                <a:latin typeface="Carlito"/>
                <a:cs typeface="Carlito"/>
              </a:rPr>
              <a:t> </a:t>
            </a:r>
            <a:r>
              <a:rPr sz="1100" spc="20" dirty="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168910" marR="1073150" indent="-1905">
              <a:lnSpc>
                <a:spcPts val="2270"/>
              </a:lnSpc>
              <a:spcBef>
                <a:spcPts val="220"/>
              </a:spcBef>
            </a:pPr>
            <a:r>
              <a:rPr sz="1100" spc="95" dirty="0">
                <a:latin typeface="Carlito"/>
                <a:cs typeface="Carlito"/>
              </a:rPr>
              <a:t>//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Interrupt</a:t>
            </a:r>
            <a:r>
              <a:rPr sz="1100" spc="55" dirty="0">
                <a:latin typeface="Carlito"/>
                <a:cs typeface="Carlito"/>
              </a:rPr>
              <a:t> </a:t>
            </a:r>
            <a:r>
              <a:rPr sz="1100" spc="95" dirty="0">
                <a:latin typeface="Carlito"/>
                <a:cs typeface="Carlito"/>
              </a:rPr>
              <a:t>detected,</a:t>
            </a:r>
            <a:r>
              <a:rPr sz="1100" spc="80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reset</a:t>
            </a:r>
            <a:r>
              <a:rPr sz="1100" spc="80" dirty="0">
                <a:latin typeface="Carlito"/>
                <a:cs typeface="Carlito"/>
              </a:rPr>
              <a:t> </a:t>
            </a:r>
            <a:r>
              <a:rPr sz="1100" spc="100" dirty="0">
                <a:latin typeface="Carlito"/>
                <a:cs typeface="Carlito"/>
              </a:rPr>
              <a:t>consecutive</a:t>
            </a:r>
            <a:r>
              <a:rPr sz="1100" spc="80" dirty="0">
                <a:latin typeface="Carlito"/>
                <a:cs typeface="Carlito"/>
              </a:rPr>
              <a:t> interrupts </a:t>
            </a:r>
            <a:r>
              <a:rPr sz="1100" spc="95" dirty="0">
                <a:latin typeface="Carlito"/>
                <a:cs typeface="Carlito"/>
              </a:rPr>
              <a:t>consecutive_interrupts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=</a:t>
            </a:r>
            <a:r>
              <a:rPr sz="1100" spc="80" dirty="0">
                <a:latin typeface="Carlito"/>
                <a:cs typeface="Carlito"/>
              </a:rPr>
              <a:t> </a:t>
            </a:r>
            <a:r>
              <a:rPr sz="1100" spc="55" dirty="0">
                <a:latin typeface="Carlito"/>
                <a:cs typeface="Carlito"/>
              </a:rPr>
              <a:t>0;</a:t>
            </a:r>
            <a:endParaRPr sz="11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710"/>
              </a:spcBef>
            </a:pPr>
            <a:r>
              <a:rPr sz="1100" spc="20" dirty="0"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  <a:p>
            <a:pPr marL="13970">
              <a:lnSpc>
                <a:spcPct val="100000"/>
              </a:lnSpc>
              <a:spcBef>
                <a:spcPts val="950"/>
              </a:spcBef>
            </a:pPr>
            <a:r>
              <a:rPr sz="1100" spc="70" dirty="0">
                <a:latin typeface="Carlito"/>
                <a:cs typeface="Carlito"/>
              </a:rPr>
              <a:t>}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95" dirty="0">
                <a:latin typeface="Carlito"/>
                <a:cs typeface="Carlito"/>
              </a:rPr>
              <a:t>else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60" dirty="0">
                <a:latin typeface="Carlito"/>
                <a:cs typeface="Carlito"/>
              </a:rPr>
              <a:t>if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95" dirty="0">
                <a:latin typeface="Carlito"/>
                <a:cs typeface="Carlito"/>
              </a:rPr>
              <a:t>(sleep_stage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14" dirty="0">
                <a:latin typeface="Carlito"/>
                <a:cs typeface="Carlito"/>
              </a:rPr>
              <a:t>==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85" dirty="0">
                <a:latin typeface="Carlito"/>
                <a:cs typeface="Carlito"/>
              </a:rPr>
              <a:t>2)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70" dirty="0">
                <a:latin typeface="Carlito"/>
                <a:cs typeface="Carlito"/>
              </a:rPr>
              <a:t>{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95" dirty="0">
                <a:latin typeface="Carlito"/>
                <a:cs typeface="Carlito"/>
              </a:rPr>
              <a:t>//</a:t>
            </a:r>
            <a:r>
              <a:rPr sz="1100" spc="55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Deep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spc="80" dirty="0">
                <a:latin typeface="Carlito"/>
                <a:cs typeface="Carlito"/>
              </a:rPr>
              <a:t>sleep</a:t>
            </a:r>
            <a:endParaRPr sz="11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940"/>
              </a:spcBef>
            </a:pPr>
            <a:r>
              <a:rPr sz="1100" spc="60" dirty="0">
                <a:latin typeface="Carlito"/>
                <a:cs typeface="Carlito"/>
              </a:rPr>
              <a:t>if</a:t>
            </a:r>
            <a:r>
              <a:rPr sz="1100" spc="55" dirty="0">
                <a:latin typeface="Carlito"/>
                <a:cs typeface="Carlito"/>
              </a:rPr>
              <a:t> </a:t>
            </a:r>
            <a:r>
              <a:rPr sz="1100" spc="85" dirty="0">
                <a:latin typeface="Carlito"/>
                <a:cs typeface="Carlito"/>
              </a:rPr>
              <a:t>(x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&gt;=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110" dirty="0">
                <a:latin typeface="Carlito"/>
                <a:cs typeface="Carlito"/>
              </a:rPr>
              <a:t>20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105" dirty="0">
                <a:latin typeface="Carlito"/>
                <a:cs typeface="Carlito"/>
              </a:rPr>
              <a:t>||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100" dirty="0">
                <a:latin typeface="Carlito"/>
                <a:cs typeface="Carlito"/>
              </a:rPr>
              <a:t>x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14" dirty="0">
                <a:latin typeface="Carlito"/>
                <a:cs typeface="Carlito"/>
              </a:rPr>
              <a:t>&lt;=</a:t>
            </a:r>
            <a:r>
              <a:rPr sz="1100" spc="75" dirty="0">
                <a:latin typeface="Carlito"/>
                <a:cs typeface="Carlito"/>
              </a:rPr>
              <a:t> </a:t>
            </a:r>
            <a:r>
              <a:rPr sz="1100" spc="50" dirty="0">
                <a:latin typeface="Carlito"/>
                <a:cs typeface="Carlito"/>
              </a:rPr>
              <a:t>-</a:t>
            </a:r>
            <a:r>
              <a:rPr sz="1100" spc="114" dirty="0">
                <a:latin typeface="Carlito"/>
                <a:cs typeface="Carlito"/>
              </a:rPr>
              <a:t>20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05" dirty="0">
                <a:latin typeface="Carlito"/>
                <a:cs typeface="Carlito"/>
              </a:rPr>
              <a:t>||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10" dirty="0">
                <a:latin typeface="Carlito"/>
                <a:cs typeface="Carlito"/>
              </a:rPr>
              <a:t>y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spc="114" dirty="0">
                <a:latin typeface="Carlito"/>
                <a:cs typeface="Carlito"/>
              </a:rPr>
              <a:t>&gt;=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14" dirty="0">
                <a:latin typeface="Carlito"/>
                <a:cs typeface="Carlito"/>
              </a:rPr>
              <a:t>20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105" dirty="0">
                <a:latin typeface="Carlito"/>
                <a:cs typeface="Carlito"/>
              </a:rPr>
              <a:t>||</a:t>
            </a:r>
            <a:r>
              <a:rPr sz="1100" spc="40" dirty="0">
                <a:latin typeface="Carlito"/>
                <a:cs typeface="Carlito"/>
              </a:rPr>
              <a:t> </a:t>
            </a:r>
            <a:r>
              <a:rPr sz="1100" spc="110" dirty="0">
                <a:latin typeface="Carlito"/>
                <a:cs typeface="Carlito"/>
              </a:rPr>
              <a:t>y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114" dirty="0">
                <a:latin typeface="Carlito"/>
                <a:cs typeface="Carlito"/>
              </a:rPr>
              <a:t>&lt;=</a:t>
            </a:r>
            <a:r>
              <a:rPr sz="1100" spc="70" dirty="0">
                <a:latin typeface="Carlito"/>
                <a:cs typeface="Carlito"/>
              </a:rPr>
              <a:t> </a:t>
            </a:r>
            <a:r>
              <a:rPr sz="1100" spc="65" dirty="0">
                <a:latin typeface="Carlito"/>
                <a:cs typeface="Carlito"/>
              </a:rPr>
              <a:t>-</a:t>
            </a:r>
            <a:r>
              <a:rPr sz="1100" spc="110" dirty="0">
                <a:latin typeface="Carlito"/>
                <a:cs typeface="Carlito"/>
              </a:rPr>
              <a:t>20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105" dirty="0">
                <a:latin typeface="Carlito"/>
                <a:cs typeface="Carlito"/>
              </a:rPr>
              <a:t>||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z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spc="110" dirty="0">
                <a:latin typeface="Carlito"/>
                <a:cs typeface="Carlito"/>
              </a:rPr>
              <a:t>&gt;=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114" dirty="0">
                <a:latin typeface="Carlito"/>
                <a:cs typeface="Carlito"/>
              </a:rPr>
              <a:t>20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spc="105" dirty="0">
                <a:latin typeface="Carlito"/>
                <a:cs typeface="Carlito"/>
              </a:rPr>
              <a:t>||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z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114" dirty="0">
                <a:latin typeface="Carlito"/>
                <a:cs typeface="Carlito"/>
              </a:rPr>
              <a:t>&lt;=</a:t>
            </a:r>
            <a:r>
              <a:rPr sz="1100" spc="75" dirty="0">
                <a:latin typeface="Carlito"/>
                <a:cs typeface="Carlito"/>
              </a:rPr>
              <a:t> </a:t>
            </a:r>
            <a:r>
              <a:rPr sz="1100" spc="50" dirty="0">
                <a:latin typeface="Carlito"/>
                <a:cs typeface="Carlito"/>
              </a:rPr>
              <a:t>-</a:t>
            </a:r>
            <a:r>
              <a:rPr sz="1100" spc="100" dirty="0">
                <a:latin typeface="Carlito"/>
                <a:cs typeface="Carlito"/>
              </a:rPr>
              <a:t>20)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20" dirty="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167005">
              <a:lnSpc>
                <a:spcPct val="100000"/>
              </a:lnSpc>
              <a:spcBef>
                <a:spcPts val="950"/>
              </a:spcBef>
            </a:pPr>
            <a:r>
              <a:rPr sz="1100" spc="95" dirty="0">
                <a:latin typeface="Carlito"/>
                <a:cs typeface="Carlito"/>
              </a:rPr>
              <a:t>//</a:t>
            </a:r>
            <a:r>
              <a:rPr sz="1100" spc="45" dirty="0">
                <a:latin typeface="Carlito"/>
                <a:cs typeface="Carlito"/>
              </a:rPr>
              <a:t> </a:t>
            </a:r>
            <a:r>
              <a:rPr sz="1100" spc="95" dirty="0">
                <a:latin typeface="Carlito"/>
                <a:cs typeface="Carlito"/>
              </a:rPr>
              <a:t>Stay</a:t>
            </a:r>
            <a:r>
              <a:rPr sz="1100" spc="50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in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deep</a:t>
            </a:r>
            <a:r>
              <a:rPr sz="1100" spc="55" dirty="0">
                <a:latin typeface="Carlito"/>
                <a:cs typeface="Carlito"/>
              </a:rPr>
              <a:t> </a:t>
            </a:r>
            <a:r>
              <a:rPr sz="1100" spc="80" dirty="0">
                <a:latin typeface="Carlito"/>
                <a:cs typeface="Carlito"/>
              </a:rPr>
              <a:t>sleep</a:t>
            </a:r>
            <a:endParaRPr sz="1100">
              <a:latin typeface="Carlito"/>
              <a:cs typeface="Carlito"/>
            </a:endParaRPr>
          </a:p>
          <a:p>
            <a:pPr marL="168910">
              <a:lnSpc>
                <a:spcPct val="100000"/>
              </a:lnSpc>
              <a:spcBef>
                <a:spcPts val="940"/>
              </a:spcBef>
            </a:pPr>
            <a:r>
              <a:rPr sz="1100" spc="100" dirty="0">
                <a:latin typeface="Carlito"/>
                <a:cs typeface="Carlito"/>
              </a:rPr>
              <a:t>deep_sleep_duration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120" dirty="0">
                <a:latin typeface="Carlito"/>
                <a:cs typeface="Carlito"/>
              </a:rPr>
              <a:t>=</a:t>
            </a:r>
            <a:r>
              <a:rPr sz="1100" spc="90" dirty="0">
                <a:latin typeface="Carlito"/>
                <a:cs typeface="Carlito"/>
              </a:rPr>
              <a:t> </a:t>
            </a:r>
            <a:r>
              <a:rPr sz="1100" spc="75" dirty="0">
                <a:latin typeface="Carlito"/>
                <a:cs typeface="Carlito"/>
              </a:rPr>
              <a:t>(millis()</a:t>
            </a:r>
            <a:r>
              <a:rPr sz="1100" spc="105" dirty="0">
                <a:latin typeface="Carlito"/>
                <a:cs typeface="Carlito"/>
              </a:rPr>
              <a:t> </a:t>
            </a:r>
            <a:r>
              <a:rPr sz="1100" spc="70" dirty="0">
                <a:latin typeface="Carlito"/>
                <a:cs typeface="Carlito"/>
              </a:rPr>
              <a:t>- </a:t>
            </a:r>
            <a:r>
              <a:rPr sz="1100" spc="90" dirty="0">
                <a:latin typeface="Carlito"/>
                <a:cs typeface="Carlito"/>
              </a:rPr>
              <a:t>sleep_timer_start) /</a:t>
            </a:r>
            <a:r>
              <a:rPr sz="1100" spc="75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1000;</a:t>
            </a:r>
            <a:endParaRPr sz="11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940"/>
              </a:spcBef>
            </a:pPr>
            <a:r>
              <a:rPr sz="1100" spc="70" dirty="0">
                <a:latin typeface="Carlito"/>
                <a:cs typeface="Carlito"/>
              </a:rPr>
              <a:t>}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else</a:t>
            </a:r>
            <a:r>
              <a:rPr sz="1100" spc="70" dirty="0">
                <a:latin typeface="Carlito"/>
                <a:cs typeface="Carlito"/>
              </a:rPr>
              <a:t> </a:t>
            </a:r>
            <a:r>
              <a:rPr sz="1100" spc="20" dirty="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168910" marR="2730500" indent="-1905">
              <a:lnSpc>
                <a:spcPct val="171200"/>
              </a:lnSpc>
              <a:spcBef>
                <a:spcPts val="10"/>
              </a:spcBef>
            </a:pPr>
            <a:r>
              <a:rPr sz="1100" spc="95" dirty="0">
                <a:latin typeface="Carlito"/>
                <a:cs typeface="Carlito"/>
              </a:rPr>
              <a:t>//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Interrupt</a:t>
            </a:r>
            <a:r>
              <a:rPr sz="1100" spc="60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detected </a:t>
            </a:r>
            <a:r>
              <a:rPr sz="1100" spc="85" dirty="0">
                <a:latin typeface="Carlito"/>
                <a:cs typeface="Carlito"/>
              </a:rPr>
              <a:t>consecutive_interrupts++;</a:t>
            </a:r>
            <a:endParaRPr sz="1100">
              <a:latin typeface="Carlito"/>
              <a:cs typeface="Carlito"/>
            </a:endParaRPr>
          </a:p>
          <a:p>
            <a:pPr marL="168910">
              <a:lnSpc>
                <a:spcPct val="100000"/>
              </a:lnSpc>
              <a:spcBef>
                <a:spcPts val="955"/>
              </a:spcBef>
            </a:pPr>
            <a:r>
              <a:rPr sz="1100" spc="60" dirty="0">
                <a:latin typeface="Carlito"/>
                <a:cs typeface="Carlito"/>
              </a:rPr>
              <a:t>if</a:t>
            </a:r>
            <a:r>
              <a:rPr sz="1100" spc="55" dirty="0">
                <a:latin typeface="Carlito"/>
                <a:cs typeface="Carlito"/>
              </a:rPr>
              <a:t> </a:t>
            </a:r>
            <a:r>
              <a:rPr sz="1100" spc="95" dirty="0">
                <a:latin typeface="Carlito"/>
                <a:cs typeface="Carlito"/>
              </a:rPr>
              <a:t>(consecutive_interrupts</a:t>
            </a:r>
            <a:r>
              <a:rPr sz="1100" spc="80" dirty="0">
                <a:latin typeface="Carlito"/>
                <a:cs typeface="Carlito"/>
              </a:rPr>
              <a:t> </a:t>
            </a:r>
            <a:r>
              <a:rPr sz="1100" spc="110" dirty="0">
                <a:latin typeface="Carlito"/>
                <a:cs typeface="Carlito"/>
              </a:rPr>
              <a:t>&gt;=</a:t>
            </a:r>
            <a:r>
              <a:rPr sz="1100" spc="70" dirty="0">
                <a:latin typeface="Carlito"/>
                <a:cs typeface="Carlito"/>
              </a:rPr>
              <a:t> </a:t>
            </a:r>
            <a:r>
              <a:rPr sz="1100" spc="100" dirty="0">
                <a:latin typeface="Carlito"/>
                <a:cs typeface="Carlito"/>
              </a:rPr>
              <a:t>max_consecutive_interrupts)</a:t>
            </a:r>
            <a:r>
              <a:rPr sz="1100" spc="65" dirty="0">
                <a:latin typeface="Carlito"/>
                <a:cs typeface="Carlito"/>
              </a:rPr>
              <a:t> </a:t>
            </a:r>
            <a:r>
              <a:rPr sz="1100" spc="20" dirty="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752" y="162559"/>
            <a:ext cx="7172959" cy="9460230"/>
          </a:xfrm>
          <a:custGeom>
            <a:avLst/>
            <a:gdLst/>
            <a:ahLst/>
            <a:cxnLst/>
            <a:rect l="l" t="t" r="r" b="b"/>
            <a:pathLst>
              <a:path w="7172959" h="9460230">
                <a:moveTo>
                  <a:pt x="7172960" y="508"/>
                </a:moveTo>
                <a:lnTo>
                  <a:pt x="7154799" y="508"/>
                </a:lnTo>
                <a:lnTo>
                  <a:pt x="7154799" y="19050"/>
                </a:lnTo>
                <a:lnTo>
                  <a:pt x="7154799" y="9441180"/>
                </a:lnTo>
                <a:lnTo>
                  <a:pt x="18288" y="9441180"/>
                </a:lnTo>
                <a:lnTo>
                  <a:pt x="18288" y="19050"/>
                </a:lnTo>
                <a:lnTo>
                  <a:pt x="7154799" y="19050"/>
                </a:lnTo>
                <a:lnTo>
                  <a:pt x="7154799" y="508"/>
                </a:lnTo>
                <a:lnTo>
                  <a:pt x="7154799" y="0"/>
                </a:lnTo>
                <a:lnTo>
                  <a:pt x="0" y="0"/>
                </a:lnTo>
                <a:lnTo>
                  <a:pt x="0" y="19050"/>
                </a:lnTo>
                <a:lnTo>
                  <a:pt x="0" y="9441180"/>
                </a:lnTo>
                <a:lnTo>
                  <a:pt x="0" y="9460230"/>
                </a:lnTo>
                <a:lnTo>
                  <a:pt x="7172960" y="9460230"/>
                </a:lnTo>
                <a:lnTo>
                  <a:pt x="7172960" y="9441612"/>
                </a:lnTo>
                <a:lnTo>
                  <a:pt x="7172960" y="9441180"/>
                </a:lnTo>
                <a:lnTo>
                  <a:pt x="7172960" y="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75294"/>
            <a:ext cx="3427729" cy="92436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04495">
              <a:lnSpc>
                <a:spcPct val="100000"/>
              </a:lnSpc>
              <a:spcBef>
                <a:spcPts val="140"/>
              </a:spcBef>
            </a:pPr>
            <a:r>
              <a:rPr sz="1300" dirty="0">
                <a:latin typeface="Carlito"/>
                <a:cs typeface="Carlito"/>
              </a:rPr>
              <a:t>//</a:t>
            </a:r>
            <a:r>
              <a:rPr sz="1300" spc="6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Transition</a:t>
            </a:r>
            <a:r>
              <a:rPr sz="1300" spc="6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back</a:t>
            </a:r>
            <a:r>
              <a:rPr sz="1300" spc="5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to</a:t>
            </a:r>
            <a:r>
              <a:rPr sz="1300" spc="5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light</a:t>
            </a:r>
            <a:r>
              <a:rPr sz="1300" spc="7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sleep</a:t>
            </a:r>
            <a:endParaRPr sz="1300">
              <a:latin typeface="Carlito"/>
              <a:cs typeface="Carlito"/>
            </a:endParaRPr>
          </a:p>
          <a:p>
            <a:pPr marL="404495">
              <a:lnSpc>
                <a:spcPct val="100000"/>
              </a:lnSpc>
              <a:spcBef>
                <a:spcPts val="1160"/>
              </a:spcBef>
            </a:pPr>
            <a:r>
              <a:rPr sz="1300" dirty="0">
                <a:latin typeface="Carlito"/>
                <a:cs typeface="Carlito"/>
              </a:rPr>
              <a:t>sleep_stage</a:t>
            </a:r>
            <a:r>
              <a:rPr sz="1300" spc="9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=</a:t>
            </a:r>
            <a:r>
              <a:rPr sz="1300" spc="100" dirty="0">
                <a:latin typeface="Carlito"/>
                <a:cs typeface="Carlito"/>
              </a:rPr>
              <a:t> </a:t>
            </a:r>
            <a:r>
              <a:rPr sz="1300" spc="-25" dirty="0">
                <a:latin typeface="Carlito"/>
                <a:cs typeface="Carlito"/>
              </a:rPr>
              <a:t>1;</a:t>
            </a:r>
            <a:endParaRPr sz="1300">
              <a:latin typeface="Carlito"/>
              <a:cs typeface="Carlito"/>
            </a:endParaRPr>
          </a:p>
          <a:p>
            <a:pPr marL="404495" marR="5080">
              <a:lnSpc>
                <a:spcPct val="175000"/>
              </a:lnSpc>
              <a:spcBef>
                <a:spcPts val="10"/>
              </a:spcBef>
            </a:pPr>
            <a:r>
              <a:rPr sz="1300" dirty="0">
                <a:latin typeface="Carlito"/>
                <a:cs typeface="Carlito"/>
              </a:rPr>
              <a:t>//</a:t>
            </a:r>
            <a:r>
              <a:rPr sz="1300" spc="12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Accumulate</a:t>
            </a:r>
            <a:r>
              <a:rPr sz="1300" spc="12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sleep</a:t>
            </a:r>
            <a:r>
              <a:rPr sz="1300" spc="10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durations </a:t>
            </a:r>
            <a:r>
              <a:rPr sz="1300" dirty="0">
                <a:latin typeface="Carlito"/>
                <a:cs typeface="Carlito"/>
              </a:rPr>
              <a:t>total_light_sleep</a:t>
            </a:r>
            <a:r>
              <a:rPr sz="1300" spc="14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+=</a:t>
            </a:r>
            <a:r>
              <a:rPr sz="1300" spc="16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light_sleep_duration; </a:t>
            </a:r>
            <a:r>
              <a:rPr sz="1300" dirty="0">
                <a:latin typeface="Carlito"/>
                <a:cs typeface="Carlito"/>
              </a:rPr>
              <a:t>total_deep_sleep</a:t>
            </a:r>
            <a:r>
              <a:rPr sz="1300" spc="15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+=</a:t>
            </a:r>
            <a:r>
              <a:rPr sz="1300" spc="16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deep_sleep_duration;</a:t>
            </a:r>
            <a:endParaRPr sz="1300">
              <a:latin typeface="Carlito"/>
              <a:cs typeface="Carlito"/>
            </a:endParaRPr>
          </a:p>
          <a:p>
            <a:pPr marL="404495" marR="1092200">
              <a:lnSpc>
                <a:spcPts val="2740"/>
              </a:lnSpc>
              <a:spcBef>
                <a:spcPts val="275"/>
              </a:spcBef>
            </a:pPr>
            <a:r>
              <a:rPr sz="1300" dirty="0">
                <a:latin typeface="Carlito"/>
                <a:cs typeface="Carlito"/>
              </a:rPr>
              <a:t>//</a:t>
            </a:r>
            <a:r>
              <a:rPr sz="1300" spc="8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Reset</a:t>
            </a:r>
            <a:r>
              <a:rPr sz="1300" spc="8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sleep</a:t>
            </a:r>
            <a:r>
              <a:rPr sz="1300" spc="75" dirty="0">
                <a:latin typeface="Carlito"/>
                <a:cs typeface="Carlito"/>
              </a:rPr>
              <a:t> </a:t>
            </a:r>
            <a:r>
              <a:rPr sz="1300" spc="-20" dirty="0">
                <a:latin typeface="Carlito"/>
                <a:cs typeface="Carlito"/>
              </a:rPr>
              <a:t>timer </a:t>
            </a:r>
            <a:r>
              <a:rPr sz="1300" dirty="0">
                <a:latin typeface="Carlito"/>
                <a:cs typeface="Carlito"/>
              </a:rPr>
              <a:t>sleep_timer_start</a:t>
            </a:r>
            <a:r>
              <a:rPr sz="1300" spc="14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=</a:t>
            </a:r>
            <a:r>
              <a:rPr sz="1300" spc="16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millis();</a:t>
            </a:r>
            <a:endParaRPr sz="1300">
              <a:latin typeface="Carlito"/>
              <a:cs typeface="Carlito"/>
            </a:endParaRPr>
          </a:p>
          <a:p>
            <a:pPr marL="327025">
              <a:lnSpc>
                <a:spcPct val="100000"/>
              </a:lnSpc>
              <a:spcBef>
                <a:spcPts val="875"/>
              </a:spcBef>
            </a:pPr>
            <a:r>
              <a:rPr sz="1300" spc="-50" dirty="0">
                <a:latin typeface="Carlito"/>
                <a:cs typeface="Carlito"/>
              </a:rPr>
              <a:t>}</a:t>
            </a:r>
            <a:endParaRPr sz="1300">
              <a:latin typeface="Carlito"/>
              <a:cs typeface="Carlito"/>
            </a:endParaRPr>
          </a:p>
          <a:p>
            <a:pPr marL="248285">
              <a:lnSpc>
                <a:spcPct val="100000"/>
              </a:lnSpc>
              <a:spcBef>
                <a:spcPts val="1160"/>
              </a:spcBef>
            </a:pPr>
            <a:r>
              <a:rPr sz="1300" spc="-50" dirty="0">
                <a:latin typeface="Carlito"/>
                <a:cs typeface="Carlito"/>
              </a:rPr>
              <a:t>}</a:t>
            </a:r>
            <a:endParaRPr sz="1300">
              <a:latin typeface="Carlito"/>
              <a:cs typeface="Carlito"/>
            </a:endParaRPr>
          </a:p>
          <a:p>
            <a:pPr marL="170815">
              <a:lnSpc>
                <a:spcPct val="100000"/>
              </a:lnSpc>
              <a:spcBef>
                <a:spcPts val="1180"/>
              </a:spcBef>
            </a:pPr>
            <a:r>
              <a:rPr sz="1300" spc="-50" dirty="0">
                <a:latin typeface="Carlito"/>
                <a:cs typeface="Carlito"/>
              </a:rPr>
              <a:t>}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1300">
              <a:latin typeface="Carlito"/>
              <a:cs typeface="Carlito"/>
            </a:endParaRPr>
          </a:p>
          <a:p>
            <a:pPr marL="170815" marR="721360" indent="-1905">
              <a:lnSpc>
                <a:spcPct val="174700"/>
              </a:lnSpc>
              <a:spcBef>
                <a:spcPts val="5"/>
              </a:spcBef>
            </a:pPr>
            <a:r>
              <a:rPr sz="1300" dirty="0">
                <a:latin typeface="Carlito"/>
                <a:cs typeface="Carlito"/>
              </a:rPr>
              <a:t>//</a:t>
            </a:r>
            <a:r>
              <a:rPr sz="1300" spc="7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Print</a:t>
            </a:r>
            <a:r>
              <a:rPr sz="1300" spc="8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sleep</a:t>
            </a:r>
            <a:r>
              <a:rPr sz="1300" spc="80" dirty="0">
                <a:latin typeface="Carlito"/>
                <a:cs typeface="Carlito"/>
              </a:rPr>
              <a:t> </a:t>
            </a:r>
            <a:r>
              <a:rPr sz="1300" spc="-20" dirty="0">
                <a:latin typeface="Carlito"/>
                <a:cs typeface="Carlito"/>
              </a:rPr>
              <a:t>data</a:t>
            </a:r>
            <a:r>
              <a:rPr sz="1300" spc="500" dirty="0">
                <a:latin typeface="Carlito"/>
                <a:cs typeface="Carlito"/>
              </a:rPr>
              <a:t>  </a:t>
            </a:r>
            <a:r>
              <a:rPr sz="1300" dirty="0">
                <a:latin typeface="Carlito"/>
                <a:cs typeface="Carlito"/>
              </a:rPr>
              <a:t>Serial.print("Light</a:t>
            </a:r>
            <a:r>
              <a:rPr sz="1300" spc="16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sleep</a:t>
            </a:r>
            <a:r>
              <a:rPr sz="1300" spc="16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duration:</a:t>
            </a:r>
            <a:r>
              <a:rPr sz="1300" spc="165" dirty="0">
                <a:latin typeface="Carlito"/>
                <a:cs typeface="Carlito"/>
              </a:rPr>
              <a:t> </a:t>
            </a:r>
            <a:r>
              <a:rPr sz="1300" spc="-25" dirty="0">
                <a:latin typeface="Carlito"/>
                <a:cs typeface="Carlito"/>
              </a:rPr>
              <a:t>"); </a:t>
            </a:r>
            <a:r>
              <a:rPr sz="1300" spc="-10" dirty="0">
                <a:latin typeface="Carlito"/>
                <a:cs typeface="Carlito"/>
              </a:rPr>
              <a:t>Serial.print(light_sleep_duration);</a:t>
            </a:r>
            <a:endParaRPr sz="1300">
              <a:latin typeface="Carlito"/>
              <a:cs typeface="Carlito"/>
            </a:endParaRPr>
          </a:p>
          <a:p>
            <a:pPr marL="170815" marR="504190">
              <a:lnSpc>
                <a:spcPct val="175000"/>
              </a:lnSpc>
              <a:spcBef>
                <a:spcPts val="5"/>
              </a:spcBef>
            </a:pPr>
            <a:r>
              <a:rPr sz="1300" dirty="0">
                <a:latin typeface="Carlito"/>
                <a:cs typeface="Carlito"/>
              </a:rPr>
              <a:t>Serial.print("</a:t>
            </a:r>
            <a:r>
              <a:rPr sz="1300" spc="114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s,</a:t>
            </a:r>
            <a:r>
              <a:rPr sz="1300" spc="10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Deep</a:t>
            </a:r>
            <a:r>
              <a:rPr sz="1300" spc="1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sleep</a:t>
            </a:r>
            <a:r>
              <a:rPr sz="1300" spc="1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duration:</a:t>
            </a:r>
            <a:r>
              <a:rPr sz="1300" spc="120" dirty="0">
                <a:latin typeface="Carlito"/>
                <a:cs typeface="Carlito"/>
              </a:rPr>
              <a:t> </a:t>
            </a:r>
            <a:r>
              <a:rPr sz="1300" spc="-25" dirty="0">
                <a:latin typeface="Carlito"/>
                <a:cs typeface="Carlito"/>
              </a:rPr>
              <a:t>"); </a:t>
            </a:r>
            <a:r>
              <a:rPr sz="1300" spc="-10" dirty="0">
                <a:latin typeface="Carlito"/>
                <a:cs typeface="Carlito"/>
              </a:rPr>
              <a:t>Serial.print(deep_sleep_duration); </a:t>
            </a:r>
            <a:r>
              <a:rPr sz="1300" dirty="0">
                <a:latin typeface="Carlito"/>
                <a:cs typeface="Carlito"/>
              </a:rPr>
              <a:t>Serial.print("</a:t>
            </a:r>
            <a:r>
              <a:rPr sz="1300" spc="8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s,</a:t>
            </a:r>
            <a:r>
              <a:rPr sz="1300" spc="7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Total</a:t>
            </a:r>
            <a:r>
              <a:rPr sz="1300" spc="9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light</a:t>
            </a:r>
            <a:r>
              <a:rPr sz="1300" spc="7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sleep:</a:t>
            </a:r>
            <a:r>
              <a:rPr sz="1300" spc="80" dirty="0">
                <a:latin typeface="Carlito"/>
                <a:cs typeface="Carlito"/>
              </a:rPr>
              <a:t> </a:t>
            </a:r>
            <a:r>
              <a:rPr sz="1300" spc="-25" dirty="0">
                <a:latin typeface="Carlito"/>
                <a:cs typeface="Carlito"/>
              </a:rPr>
              <a:t>"); </a:t>
            </a:r>
            <a:r>
              <a:rPr sz="1300" spc="-10" dirty="0">
                <a:latin typeface="Carlito"/>
                <a:cs typeface="Carlito"/>
              </a:rPr>
              <a:t>Serial.print(total_light_sleep); </a:t>
            </a:r>
            <a:r>
              <a:rPr sz="1300" dirty="0">
                <a:latin typeface="Carlito"/>
                <a:cs typeface="Carlito"/>
              </a:rPr>
              <a:t>Serial.print("</a:t>
            </a:r>
            <a:r>
              <a:rPr sz="1300" spc="9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s,</a:t>
            </a:r>
            <a:r>
              <a:rPr sz="1300" spc="7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Total</a:t>
            </a:r>
            <a:r>
              <a:rPr sz="1300" spc="9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deep</a:t>
            </a:r>
            <a:r>
              <a:rPr sz="1300" spc="8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sleep:</a:t>
            </a:r>
            <a:r>
              <a:rPr sz="1300" spc="80" dirty="0">
                <a:latin typeface="Carlito"/>
                <a:cs typeface="Carlito"/>
              </a:rPr>
              <a:t> </a:t>
            </a:r>
            <a:r>
              <a:rPr sz="1300" spc="-25" dirty="0">
                <a:latin typeface="Carlito"/>
                <a:cs typeface="Carlito"/>
              </a:rPr>
              <a:t>"); </a:t>
            </a:r>
            <a:r>
              <a:rPr sz="1300" spc="-10" dirty="0">
                <a:latin typeface="Carlito"/>
                <a:cs typeface="Carlito"/>
              </a:rPr>
              <a:t>Serial.println(total_deep_sleep); </a:t>
            </a:r>
            <a:r>
              <a:rPr sz="1300" dirty="0">
                <a:latin typeface="Carlito"/>
                <a:cs typeface="Carlito"/>
              </a:rPr>
              <a:t>Serial.print("</a:t>
            </a:r>
            <a:r>
              <a:rPr sz="1300" spc="8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s,</a:t>
            </a:r>
            <a:r>
              <a:rPr sz="1300" spc="46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Sleep</a:t>
            </a:r>
            <a:r>
              <a:rPr sz="1300" spc="8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time</a:t>
            </a:r>
            <a:r>
              <a:rPr sz="1300" spc="9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start:</a:t>
            </a:r>
            <a:r>
              <a:rPr sz="1300" spc="90" dirty="0">
                <a:latin typeface="Carlito"/>
                <a:cs typeface="Carlito"/>
              </a:rPr>
              <a:t> </a:t>
            </a:r>
            <a:r>
              <a:rPr sz="1300" spc="-25" dirty="0">
                <a:latin typeface="Carlito"/>
                <a:cs typeface="Carlito"/>
              </a:rPr>
              <a:t>"); </a:t>
            </a:r>
            <a:r>
              <a:rPr sz="1300" spc="-10" dirty="0">
                <a:latin typeface="Carlito"/>
                <a:cs typeface="Carlito"/>
              </a:rPr>
              <a:t>Serial.println(sleep_timer_start);</a:t>
            </a: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1300">
              <a:latin typeface="Carlito"/>
              <a:cs typeface="Carlito"/>
            </a:endParaRPr>
          </a:p>
          <a:p>
            <a:pPr marL="170815" marR="2190115" indent="-1905">
              <a:lnSpc>
                <a:spcPct val="174500"/>
              </a:lnSpc>
            </a:pPr>
            <a:r>
              <a:rPr sz="1300" dirty="0">
                <a:latin typeface="Carlito"/>
                <a:cs typeface="Carlito"/>
              </a:rPr>
              <a:t>//</a:t>
            </a:r>
            <a:r>
              <a:rPr sz="1300" spc="6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Reset</a:t>
            </a:r>
            <a:r>
              <a:rPr sz="1300" spc="9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timer </a:t>
            </a:r>
            <a:r>
              <a:rPr sz="1300" dirty="0">
                <a:latin typeface="Carlito"/>
                <a:cs typeface="Carlito"/>
              </a:rPr>
              <a:t>timer</a:t>
            </a:r>
            <a:r>
              <a:rPr sz="1300" spc="6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=</a:t>
            </a:r>
            <a:r>
              <a:rPr sz="1300" spc="9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millis();</a:t>
            </a:r>
            <a:endParaRPr sz="13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1180"/>
              </a:spcBef>
            </a:pPr>
            <a:r>
              <a:rPr sz="1300" spc="-50" dirty="0">
                <a:latin typeface="Carlito"/>
                <a:cs typeface="Carlito"/>
              </a:rPr>
              <a:t>}</a:t>
            </a:r>
            <a:endParaRPr sz="1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300" spc="-50" dirty="0">
                <a:latin typeface="Carlito"/>
                <a:cs typeface="Carlito"/>
              </a:rPr>
              <a:t>}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7535"/>
            <a:ext cx="7246620" cy="9525635"/>
          </a:xfrm>
          <a:custGeom>
            <a:avLst/>
            <a:gdLst/>
            <a:ahLst/>
            <a:cxnLst/>
            <a:rect l="l" t="t" r="r" b="b"/>
            <a:pathLst>
              <a:path w="7246620" h="9525635">
                <a:moveTo>
                  <a:pt x="7246112" y="0"/>
                </a:moveTo>
                <a:lnTo>
                  <a:pt x="7227697" y="0"/>
                </a:lnTo>
                <a:lnTo>
                  <a:pt x="7227697" y="254"/>
                </a:lnTo>
                <a:lnTo>
                  <a:pt x="7227697" y="19304"/>
                </a:lnTo>
                <a:lnTo>
                  <a:pt x="7227697" y="9506204"/>
                </a:lnTo>
                <a:lnTo>
                  <a:pt x="18478" y="9506204"/>
                </a:lnTo>
                <a:lnTo>
                  <a:pt x="18478" y="19304"/>
                </a:lnTo>
                <a:lnTo>
                  <a:pt x="7227697" y="19304"/>
                </a:lnTo>
                <a:lnTo>
                  <a:pt x="7227697" y="254"/>
                </a:lnTo>
                <a:lnTo>
                  <a:pt x="0" y="254"/>
                </a:lnTo>
                <a:lnTo>
                  <a:pt x="0" y="19304"/>
                </a:lnTo>
                <a:lnTo>
                  <a:pt x="0" y="9506204"/>
                </a:lnTo>
                <a:lnTo>
                  <a:pt x="0" y="9525254"/>
                </a:lnTo>
                <a:lnTo>
                  <a:pt x="7246112" y="9525254"/>
                </a:lnTo>
                <a:lnTo>
                  <a:pt x="7246112" y="9506509"/>
                </a:lnTo>
                <a:lnTo>
                  <a:pt x="7246112" y="9506204"/>
                </a:lnTo>
                <a:lnTo>
                  <a:pt x="724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7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Explanation</a:t>
            </a:r>
            <a:r>
              <a:rPr spc="-5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Code: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920" y="1084833"/>
            <a:ext cx="7009765" cy="633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Arduino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Setup: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initializes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MPU6050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sensor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up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SoftwareSerial communication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Bluetooth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communication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using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HC-</a:t>
            </a:r>
            <a:r>
              <a:rPr sz="1800" dirty="0">
                <a:latin typeface="Arial"/>
                <a:cs typeface="Arial"/>
              </a:rPr>
              <a:t>05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module.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Data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Collection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Processing: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continuously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sensor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detect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movements.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implements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10" dirty="0">
                <a:latin typeface="Arial"/>
                <a:cs typeface="Arial"/>
              </a:rPr>
              <a:t> detection </a:t>
            </a:r>
            <a:r>
              <a:rPr sz="1800" dirty="0">
                <a:latin typeface="Arial"/>
                <a:cs typeface="Arial"/>
              </a:rPr>
              <a:t>algorithm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categorize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movement patterns.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3352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Sleep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Tracking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Logic: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tracks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duration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deep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sleep, </a:t>
            </a:r>
            <a:r>
              <a:rPr sz="1800" dirty="0">
                <a:latin typeface="Arial"/>
                <a:cs typeface="Arial"/>
              </a:rPr>
              <a:t>light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sleep.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calculates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these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durations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-25" dirty="0">
                <a:latin typeface="Arial"/>
                <a:cs typeface="Arial"/>
              </a:rPr>
              <a:t> on </a:t>
            </a:r>
            <a:r>
              <a:rPr sz="1800" dirty="0">
                <a:latin typeface="Arial"/>
                <a:cs typeface="Arial"/>
              </a:rPr>
              <a:t>specific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conditions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related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movements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sleep interruptions.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1301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Serial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Communication: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sends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tracking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</a:t>
            </a:r>
            <a:r>
              <a:rPr sz="1800" spc="-25" dirty="0">
                <a:latin typeface="Arial"/>
                <a:cs typeface="Arial"/>
              </a:rPr>
              <a:t> the </a:t>
            </a:r>
            <a:r>
              <a:rPr sz="1800" dirty="0">
                <a:latin typeface="Arial"/>
                <a:cs typeface="Arial"/>
              </a:rPr>
              <a:t>serial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connection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(SoftwareSerial)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mobile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predefined </a:t>
            </a:r>
            <a:r>
              <a:rPr sz="1800" dirty="0">
                <a:latin typeface="Arial"/>
                <a:cs typeface="Arial"/>
              </a:rPr>
              <a:t>format.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includes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light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duration,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deep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duration,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light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deep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sleep duration.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Arial"/>
              <a:cs typeface="Arial"/>
            </a:endParaRPr>
          </a:p>
          <a:p>
            <a:pPr marL="12700" marR="3333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Debugging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Monitoring: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Debugging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statements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included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monitor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execution flow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sensor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real-</a:t>
            </a:r>
            <a:r>
              <a:rPr sz="1800" dirty="0">
                <a:latin typeface="Arial"/>
                <a:cs typeface="Arial"/>
              </a:rPr>
              <a:t>time,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aiding </a:t>
            </a:r>
            <a:r>
              <a:rPr sz="1800" spc="-3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troubleshooting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verification.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1752" y="141731"/>
            <a:ext cx="7172959" cy="9459595"/>
          </a:xfrm>
          <a:custGeom>
            <a:avLst/>
            <a:gdLst/>
            <a:ahLst/>
            <a:cxnLst/>
            <a:rect l="l" t="t" r="r" b="b"/>
            <a:pathLst>
              <a:path w="7172959" h="9459595">
                <a:moveTo>
                  <a:pt x="7172960" y="0"/>
                </a:moveTo>
                <a:lnTo>
                  <a:pt x="7154799" y="0"/>
                </a:lnTo>
                <a:lnTo>
                  <a:pt x="7154799" y="508"/>
                </a:lnTo>
                <a:lnTo>
                  <a:pt x="0" y="508"/>
                </a:lnTo>
                <a:lnTo>
                  <a:pt x="0" y="18288"/>
                </a:lnTo>
                <a:lnTo>
                  <a:pt x="0" y="9441688"/>
                </a:lnTo>
                <a:lnTo>
                  <a:pt x="0" y="9459468"/>
                </a:lnTo>
                <a:lnTo>
                  <a:pt x="7172960" y="9459468"/>
                </a:lnTo>
                <a:lnTo>
                  <a:pt x="7172960" y="9441688"/>
                </a:lnTo>
                <a:lnTo>
                  <a:pt x="18288" y="9441688"/>
                </a:lnTo>
                <a:lnTo>
                  <a:pt x="18288" y="18288"/>
                </a:lnTo>
                <a:lnTo>
                  <a:pt x="7154799" y="18288"/>
                </a:lnTo>
                <a:lnTo>
                  <a:pt x="7154799" y="9441104"/>
                </a:lnTo>
                <a:lnTo>
                  <a:pt x="7172960" y="9441104"/>
                </a:lnTo>
                <a:lnTo>
                  <a:pt x="7172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890" y="227838"/>
            <a:ext cx="4514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Mathematical</a:t>
            </a:r>
            <a:r>
              <a:rPr spc="-145" dirty="0"/>
              <a:t> </a:t>
            </a:r>
            <a:r>
              <a:rPr spc="-10" dirty="0"/>
              <a:t>Explanation: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90" y="657606"/>
            <a:ext cx="6932295" cy="907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Sleep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Detection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Algorithm:</a:t>
            </a:r>
            <a:endParaRPr sz="1800">
              <a:latin typeface="Arial"/>
              <a:cs typeface="Arial"/>
            </a:endParaRPr>
          </a:p>
          <a:p>
            <a:pPr marL="12700" marR="1193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MPU6050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sensor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measure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hand</a:t>
            </a:r>
            <a:r>
              <a:rPr sz="1800" spc="-10" dirty="0">
                <a:latin typeface="Arial"/>
                <a:cs typeface="Arial"/>
              </a:rPr>
              <a:t> movements,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represented 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changes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algorithm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categorizes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absence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or </a:t>
            </a:r>
            <a:r>
              <a:rPr sz="1800" dirty="0">
                <a:latin typeface="Arial"/>
                <a:cs typeface="Arial"/>
              </a:rPr>
              <a:t>presence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movements.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minimal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movements,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it's </a:t>
            </a:r>
            <a:r>
              <a:rPr sz="1800" dirty="0">
                <a:latin typeface="Arial"/>
                <a:cs typeface="Arial"/>
              </a:rPr>
              <a:t>classified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deep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otherwise,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it's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light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sleep.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Duration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Calculation:</a:t>
            </a:r>
            <a:endParaRPr sz="18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tracks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duration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deep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(deep_sleep),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light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sleep </a:t>
            </a:r>
            <a:r>
              <a:rPr sz="1800" dirty="0">
                <a:latin typeface="Arial"/>
                <a:cs typeface="Arial"/>
              </a:rPr>
              <a:t>(light_sleep),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(total_sleep).It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calculates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these </a:t>
            </a:r>
            <a:r>
              <a:rPr sz="1800" dirty="0">
                <a:latin typeface="Arial"/>
                <a:cs typeface="Arial"/>
              </a:rPr>
              <a:t>durations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measuring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intervals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minimal </a:t>
            </a:r>
            <a:r>
              <a:rPr sz="1800" dirty="0">
                <a:latin typeface="Arial"/>
                <a:cs typeface="Arial"/>
              </a:rPr>
              <a:t>hand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movements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(deep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occasional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movements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(light sleep).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1809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Conditional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Logic: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conditions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classification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duration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calculation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threshold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hand </a:t>
            </a:r>
            <a:r>
              <a:rPr sz="1800" spc="-10" dirty="0">
                <a:latin typeface="Arial"/>
                <a:cs typeface="Arial"/>
              </a:rPr>
              <a:t>movements.</a:t>
            </a:r>
            <a:endParaRPr sz="1800">
              <a:latin typeface="Arial"/>
              <a:cs typeface="Arial"/>
            </a:endParaRPr>
          </a:p>
          <a:p>
            <a:pPr marL="12700" marR="5080" indent="635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For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example: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gyroscope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readings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(x,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z)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exceed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certain </a:t>
            </a:r>
            <a:r>
              <a:rPr sz="1800" dirty="0">
                <a:latin typeface="Arial"/>
                <a:cs typeface="Arial"/>
              </a:rPr>
              <a:t>thresholds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(indicating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movement),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considers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 </a:t>
            </a:r>
            <a:r>
              <a:rPr sz="1800" dirty="0">
                <a:latin typeface="Arial"/>
                <a:cs typeface="Arial"/>
              </a:rPr>
              <a:t>interruption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deep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sleep.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interruption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timer </a:t>
            </a:r>
            <a:r>
              <a:rPr sz="1800" dirty="0">
                <a:latin typeface="Arial"/>
                <a:cs typeface="Arial"/>
              </a:rPr>
              <a:t>(interrupt_sleep_timer)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measures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duration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interruptions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during </a:t>
            </a:r>
            <a:r>
              <a:rPr sz="1800" dirty="0">
                <a:latin typeface="Arial"/>
                <a:cs typeface="Arial"/>
              </a:rPr>
              <a:t>deep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sleep.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2825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Time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Units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Conversion: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durations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initially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measured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seconds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converted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minutes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better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readability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(/60 </a:t>
            </a:r>
            <a:r>
              <a:rPr sz="1800" dirty="0">
                <a:latin typeface="Arial"/>
                <a:cs typeface="Arial"/>
              </a:rPr>
              <a:t>conversion).For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example,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light_sleep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60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converts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duration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light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seconds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minutes.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5480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Sleep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Verification: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verifies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calculates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specific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criteria:If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are </a:t>
            </a:r>
            <a:r>
              <a:rPr sz="1800" dirty="0">
                <a:latin typeface="Arial"/>
                <a:cs typeface="Arial"/>
              </a:rPr>
              <a:t>repeated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interruptions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during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deep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(exceeding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certain </a:t>
            </a:r>
            <a:r>
              <a:rPr sz="1800" dirty="0">
                <a:latin typeface="Arial"/>
                <a:cs typeface="Arial"/>
              </a:rPr>
              <a:t>threshold),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switches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light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mode.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1752" y="327659"/>
            <a:ext cx="7172959" cy="9425940"/>
          </a:xfrm>
          <a:custGeom>
            <a:avLst/>
            <a:gdLst/>
            <a:ahLst/>
            <a:cxnLst/>
            <a:rect l="l" t="t" r="r" b="b"/>
            <a:pathLst>
              <a:path w="7172959" h="9425940">
                <a:moveTo>
                  <a:pt x="7172960" y="0"/>
                </a:moveTo>
                <a:lnTo>
                  <a:pt x="7154799" y="0"/>
                </a:lnTo>
                <a:lnTo>
                  <a:pt x="0" y="0"/>
                </a:lnTo>
                <a:lnTo>
                  <a:pt x="0" y="19050"/>
                </a:lnTo>
                <a:lnTo>
                  <a:pt x="0" y="9408160"/>
                </a:lnTo>
                <a:lnTo>
                  <a:pt x="0" y="9425940"/>
                </a:lnTo>
                <a:lnTo>
                  <a:pt x="7172960" y="9425940"/>
                </a:lnTo>
                <a:lnTo>
                  <a:pt x="7172960" y="9408160"/>
                </a:lnTo>
                <a:lnTo>
                  <a:pt x="18288" y="9408160"/>
                </a:lnTo>
                <a:lnTo>
                  <a:pt x="18288" y="19050"/>
                </a:lnTo>
                <a:lnTo>
                  <a:pt x="7154799" y="19050"/>
                </a:lnTo>
                <a:lnTo>
                  <a:pt x="7154799" y="9407639"/>
                </a:lnTo>
                <a:lnTo>
                  <a:pt x="7172960" y="9407639"/>
                </a:lnTo>
                <a:lnTo>
                  <a:pt x="7172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010281"/>
            <a:ext cx="7010400" cy="2032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240" algn="ctr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Caladea"/>
                <a:cs typeface="Caladea"/>
              </a:rPr>
              <a:t>CERTIFICATE</a:t>
            </a:r>
            <a:endParaRPr sz="2000" dirty="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2000" dirty="0">
              <a:latin typeface="Caladea"/>
              <a:cs typeface="Caladea"/>
            </a:endParaRPr>
          </a:p>
          <a:p>
            <a:pPr marL="12700" marR="5080" algn="just">
              <a:lnSpc>
                <a:spcPct val="117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This</a:t>
            </a:r>
            <a:r>
              <a:rPr sz="1800" spc="155" dirty="0">
                <a:latin typeface="Carlito"/>
                <a:cs typeface="Carlito"/>
              </a:rPr>
              <a:t> 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160" dirty="0">
                <a:latin typeface="Carlito"/>
                <a:cs typeface="Carlito"/>
              </a:rPr>
              <a:t> 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165" dirty="0">
                <a:latin typeface="Carlito"/>
                <a:cs typeface="Carlito"/>
              </a:rPr>
              <a:t>  </a:t>
            </a:r>
            <a:r>
              <a:rPr sz="1800" dirty="0">
                <a:latin typeface="Carlito"/>
                <a:cs typeface="Carlito"/>
              </a:rPr>
              <a:t>certify</a:t>
            </a:r>
            <a:r>
              <a:rPr sz="1800" spc="165" dirty="0">
                <a:latin typeface="Carlito"/>
                <a:cs typeface="Carlito"/>
              </a:rPr>
              <a:t> 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160" dirty="0">
                <a:latin typeface="Carlito"/>
                <a:cs typeface="Carlito"/>
              </a:rPr>
              <a:t>  </a:t>
            </a:r>
            <a:r>
              <a:rPr sz="1800" b="1" dirty="0">
                <a:latin typeface="Carlito"/>
                <a:cs typeface="Carlito"/>
              </a:rPr>
              <a:t>Sagar</a:t>
            </a:r>
            <a:r>
              <a:rPr sz="1800" b="1" spc="155" dirty="0">
                <a:latin typeface="Carlito"/>
                <a:cs typeface="Carlito"/>
              </a:rPr>
              <a:t>  </a:t>
            </a:r>
            <a:r>
              <a:rPr sz="1800" b="1" dirty="0">
                <a:latin typeface="Carlito"/>
                <a:cs typeface="Carlito"/>
              </a:rPr>
              <a:t>Vyanjane</a:t>
            </a:r>
            <a:r>
              <a:rPr sz="1800" b="1" spc="165" dirty="0">
                <a:latin typeface="Carlito"/>
                <a:cs typeface="Carlito"/>
              </a:rPr>
              <a:t>  </a:t>
            </a:r>
            <a:r>
              <a:rPr sz="1800" b="1" dirty="0">
                <a:latin typeface="Carlito"/>
                <a:cs typeface="Carlito"/>
              </a:rPr>
              <a:t>,Jenil</a:t>
            </a:r>
            <a:r>
              <a:rPr sz="1800" b="1" spc="155" dirty="0">
                <a:latin typeface="Carlito"/>
                <a:cs typeface="Carlito"/>
              </a:rPr>
              <a:t>  </a:t>
            </a:r>
            <a:r>
              <a:rPr sz="1800" b="1" dirty="0">
                <a:latin typeface="Carlito"/>
                <a:cs typeface="Carlito"/>
              </a:rPr>
              <a:t>naik</a:t>
            </a:r>
            <a:r>
              <a:rPr sz="1800" b="1" spc="160" dirty="0">
                <a:latin typeface="Carlito"/>
                <a:cs typeface="Carlito"/>
              </a:rPr>
              <a:t>  </a:t>
            </a:r>
            <a:r>
              <a:rPr sz="1800" b="1" spc="-10" dirty="0">
                <a:latin typeface="Carlito"/>
                <a:cs typeface="Carlito"/>
              </a:rPr>
              <a:t>,Ujwal </a:t>
            </a:r>
            <a:r>
              <a:rPr sz="1800" b="1" dirty="0">
                <a:latin typeface="Carlito"/>
                <a:cs typeface="Carlito"/>
              </a:rPr>
              <a:t>mukkawar</a:t>
            </a:r>
            <a:r>
              <a:rPr sz="1800" b="1" spc="19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and</a:t>
            </a:r>
            <a:r>
              <a:rPr sz="1800" b="1" spc="20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Piyush</a:t>
            </a:r>
            <a:r>
              <a:rPr sz="1800" b="1" spc="18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suthar</a:t>
            </a:r>
            <a:r>
              <a:rPr sz="1800" b="1" spc="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from</a:t>
            </a:r>
            <a:r>
              <a:rPr sz="1800" spc="1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department</a:t>
            </a:r>
            <a:r>
              <a:rPr sz="1800" spc="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20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Biomedical </a:t>
            </a:r>
            <a:r>
              <a:rPr sz="1800" b="1" dirty="0">
                <a:latin typeface="Carlito"/>
                <a:cs typeface="Carlito"/>
              </a:rPr>
              <a:t>Engineering</a:t>
            </a:r>
            <a:r>
              <a:rPr sz="1800" b="1" spc="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with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85" dirty="0">
                <a:latin typeface="Carlito"/>
                <a:cs typeface="Carlito"/>
              </a:rPr>
              <a:t>  </a:t>
            </a:r>
            <a:r>
              <a:rPr sz="1800" dirty="0">
                <a:latin typeface="Carlito"/>
                <a:cs typeface="Carlito"/>
              </a:rPr>
              <a:t>subject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code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203111354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has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successfully </a:t>
            </a:r>
            <a:r>
              <a:rPr sz="1800" dirty="0">
                <a:latin typeface="Carlito"/>
                <a:cs typeface="Carlito"/>
              </a:rPr>
              <a:t>completed</a:t>
            </a:r>
            <a:r>
              <a:rPr sz="1800" spc="114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their</a:t>
            </a:r>
            <a:r>
              <a:rPr sz="1800" spc="114" dirty="0">
                <a:latin typeface="Carlito"/>
                <a:cs typeface="Carlito"/>
              </a:rPr>
              <a:t>  </a:t>
            </a:r>
            <a:r>
              <a:rPr sz="1800" dirty="0">
                <a:latin typeface="Carlito"/>
                <a:cs typeface="Carlito"/>
              </a:rPr>
              <a:t>project</a:t>
            </a:r>
            <a:r>
              <a:rPr sz="1800" spc="1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1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“</a:t>
            </a:r>
            <a:r>
              <a:rPr sz="1800" b="1" spc="114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sleep</a:t>
            </a:r>
            <a:r>
              <a:rPr sz="1800" b="1" spc="1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tracking</a:t>
            </a:r>
            <a:r>
              <a:rPr sz="1800" b="1" spc="1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band”,</a:t>
            </a:r>
            <a:r>
              <a:rPr sz="1800" b="1" spc="1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during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academic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year</a:t>
            </a:r>
            <a:r>
              <a:rPr sz="1800" spc="370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2023-</a:t>
            </a:r>
            <a:r>
              <a:rPr sz="1800" spc="-10" dirty="0">
                <a:latin typeface="Carlito"/>
                <a:cs typeface="Carlito"/>
              </a:rPr>
              <a:t>2024.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2347" y="7271766"/>
            <a:ext cx="11741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Carlito"/>
                <a:cs typeface="Carlito"/>
              </a:rPr>
              <a:t>Staff</a:t>
            </a:r>
            <a:r>
              <a:rPr sz="1550" spc="-3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in</a:t>
            </a:r>
            <a:r>
              <a:rPr sz="1550" spc="-40" dirty="0">
                <a:latin typeface="Carlito"/>
                <a:cs typeface="Carlito"/>
              </a:rPr>
              <a:t> </a:t>
            </a:r>
            <a:r>
              <a:rPr sz="1550" spc="-10" dirty="0">
                <a:latin typeface="Carlito"/>
                <a:cs typeface="Carlito"/>
              </a:rPr>
              <a:t>charge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204912"/>
            <a:ext cx="1562735" cy="2800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50" dirty="0">
                <a:latin typeface="Carlito"/>
                <a:cs typeface="Carlito"/>
              </a:rPr>
              <a:t>Date</a:t>
            </a:r>
            <a:r>
              <a:rPr sz="1550" spc="-5" dirty="0">
                <a:latin typeface="Carlito"/>
                <a:cs typeface="Carlito"/>
              </a:rPr>
              <a:t> </a:t>
            </a:r>
            <a:r>
              <a:rPr sz="1550" dirty="0">
                <a:latin typeface="Carlito"/>
                <a:cs typeface="Carlito"/>
              </a:rPr>
              <a:t>of</a:t>
            </a:r>
            <a:r>
              <a:rPr sz="1550" spc="-10" dirty="0">
                <a:latin typeface="Carlito"/>
                <a:cs typeface="Carlito"/>
              </a:rPr>
              <a:t> submission </a:t>
            </a:r>
            <a:endParaRPr sz="155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16958" y="7806690"/>
            <a:ext cx="1415415" cy="0"/>
          </a:xfrm>
          <a:custGeom>
            <a:avLst/>
            <a:gdLst/>
            <a:ahLst/>
            <a:cxnLst/>
            <a:rect l="l" t="t" r="r" b="b"/>
            <a:pathLst>
              <a:path w="1415414">
                <a:moveTo>
                  <a:pt x="0" y="0"/>
                </a:moveTo>
                <a:lnTo>
                  <a:pt x="200278" y="0"/>
                </a:lnTo>
              </a:path>
              <a:path w="1415414">
                <a:moveTo>
                  <a:pt x="205612" y="0"/>
                </a:moveTo>
                <a:lnTo>
                  <a:pt x="908557" y="0"/>
                </a:lnTo>
              </a:path>
              <a:path w="1415414">
                <a:moveTo>
                  <a:pt x="913383" y="0"/>
                </a:moveTo>
                <a:lnTo>
                  <a:pt x="1415414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5332" y="1143000"/>
            <a:ext cx="3340608" cy="113537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1752" y="301751"/>
            <a:ext cx="7172959" cy="9459595"/>
          </a:xfrm>
          <a:custGeom>
            <a:avLst/>
            <a:gdLst/>
            <a:ahLst/>
            <a:cxnLst/>
            <a:rect l="l" t="t" r="r" b="b"/>
            <a:pathLst>
              <a:path w="7172959" h="9459595">
                <a:moveTo>
                  <a:pt x="7172960" y="0"/>
                </a:moveTo>
                <a:lnTo>
                  <a:pt x="7154799" y="0"/>
                </a:lnTo>
                <a:lnTo>
                  <a:pt x="7154799" y="508"/>
                </a:lnTo>
                <a:lnTo>
                  <a:pt x="0" y="508"/>
                </a:lnTo>
                <a:lnTo>
                  <a:pt x="0" y="18288"/>
                </a:lnTo>
                <a:lnTo>
                  <a:pt x="0" y="9441688"/>
                </a:lnTo>
                <a:lnTo>
                  <a:pt x="0" y="9459468"/>
                </a:lnTo>
                <a:lnTo>
                  <a:pt x="7172960" y="9459468"/>
                </a:lnTo>
                <a:lnTo>
                  <a:pt x="7172960" y="9441688"/>
                </a:lnTo>
                <a:lnTo>
                  <a:pt x="18288" y="9441688"/>
                </a:lnTo>
                <a:lnTo>
                  <a:pt x="18288" y="18288"/>
                </a:lnTo>
                <a:lnTo>
                  <a:pt x="7154799" y="18288"/>
                </a:lnTo>
                <a:lnTo>
                  <a:pt x="7154799" y="9441104"/>
                </a:lnTo>
                <a:lnTo>
                  <a:pt x="7172960" y="9441104"/>
                </a:lnTo>
                <a:lnTo>
                  <a:pt x="7172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961" y="4976621"/>
            <a:ext cx="2133600" cy="1295400"/>
          </a:xfrm>
          <a:prstGeom prst="rect">
            <a:avLst/>
          </a:prstGeom>
          <a:ln w="25907">
            <a:solidFill>
              <a:srgbClr val="1C334E"/>
            </a:solidFill>
          </a:ln>
        </p:spPr>
        <p:txBody>
          <a:bodyPr vert="horz" wrap="square" lIns="0" tIns="2311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20"/>
              </a:spcBef>
            </a:pPr>
            <a:endParaRPr sz="1800">
              <a:latin typeface="Times New Roman"/>
              <a:cs typeface="Times New Roman"/>
            </a:endParaRPr>
          </a:p>
          <a:p>
            <a:pPr marL="66484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rlito"/>
                <a:cs typeface="Carlito"/>
              </a:rPr>
              <a:t>MPU6050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64544" y="4763261"/>
            <a:ext cx="2628265" cy="2550795"/>
            <a:chOff x="4864544" y="4763261"/>
            <a:chExt cx="2628265" cy="2550795"/>
          </a:xfrm>
        </p:grpSpPr>
        <p:sp>
          <p:nvSpPr>
            <p:cNvPr id="4" name="object 4"/>
            <p:cNvSpPr/>
            <p:nvPr/>
          </p:nvSpPr>
          <p:spPr>
            <a:xfrm>
              <a:off x="4877562" y="5452109"/>
              <a:ext cx="1066800" cy="439420"/>
            </a:xfrm>
            <a:custGeom>
              <a:avLst/>
              <a:gdLst/>
              <a:ahLst/>
              <a:cxnLst/>
              <a:rect l="l" t="t" r="r" b="b"/>
              <a:pathLst>
                <a:path w="1066800" h="439420">
                  <a:moveTo>
                    <a:pt x="1066800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1066800" y="438912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77562" y="5452109"/>
              <a:ext cx="1066800" cy="439420"/>
            </a:xfrm>
            <a:custGeom>
              <a:avLst/>
              <a:gdLst/>
              <a:ahLst/>
              <a:cxnLst/>
              <a:rect l="l" t="t" r="r" b="b"/>
              <a:pathLst>
                <a:path w="1066800" h="439420">
                  <a:moveTo>
                    <a:pt x="0" y="438912"/>
                  </a:moveTo>
                  <a:lnTo>
                    <a:pt x="1066800" y="438912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4389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63362" y="5852922"/>
              <a:ext cx="381000" cy="1447800"/>
            </a:xfrm>
            <a:custGeom>
              <a:avLst/>
              <a:gdLst/>
              <a:ahLst/>
              <a:cxnLst/>
              <a:rect l="l" t="t" r="r" b="b"/>
              <a:pathLst>
                <a:path w="381000" h="1447800">
                  <a:moveTo>
                    <a:pt x="381000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381000" y="1447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3362" y="5852922"/>
              <a:ext cx="381000" cy="1447800"/>
            </a:xfrm>
            <a:custGeom>
              <a:avLst/>
              <a:gdLst/>
              <a:ahLst/>
              <a:cxnLst/>
              <a:rect l="l" t="t" r="r" b="b"/>
              <a:pathLst>
                <a:path w="381000" h="1447800">
                  <a:moveTo>
                    <a:pt x="0" y="1447800"/>
                  </a:moveTo>
                  <a:lnTo>
                    <a:pt x="381000" y="1447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11546" y="4763261"/>
              <a:ext cx="1981200" cy="1009015"/>
            </a:xfrm>
            <a:custGeom>
              <a:avLst/>
              <a:gdLst/>
              <a:ahLst/>
              <a:cxnLst/>
              <a:rect l="l" t="t" r="r" b="b"/>
              <a:pathLst>
                <a:path w="1981200" h="1009014">
                  <a:moveTo>
                    <a:pt x="1981200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1981200" y="1008888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11546" y="4763261"/>
            <a:ext cx="1981200" cy="100901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23520" rIns="0" bIns="0" rtlCol="0">
            <a:spAutoFit/>
          </a:bodyPr>
          <a:lstStyle/>
          <a:p>
            <a:pPr marL="462915" marR="455295" indent="114300">
              <a:lnSpc>
                <a:spcPct val="100000"/>
              </a:lnSpc>
              <a:spcBef>
                <a:spcPts val="1760"/>
              </a:spcBef>
            </a:pPr>
            <a:r>
              <a:rPr sz="1800" b="1" spc="-10" dirty="0">
                <a:latin typeface="Arial"/>
                <a:cs typeface="Arial"/>
              </a:rPr>
              <a:t>SERIAL MONITER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5920" y="383540"/>
            <a:ext cx="6893559" cy="390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After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certain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duration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(e.g.,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minutes),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code </a:t>
            </a:r>
            <a:r>
              <a:rPr sz="1800" dirty="0">
                <a:latin typeface="Arial"/>
                <a:cs typeface="Arial"/>
              </a:rPr>
              <a:t>considers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complete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cycle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resets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tracking parameters.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Summary: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mathematical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calculations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conditional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logic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track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analyze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patterns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movements </a:t>
            </a:r>
            <a:r>
              <a:rPr sz="1800" dirty="0">
                <a:latin typeface="Arial"/>
                <a:cs typeface="Arial"/>
              </a:rPr>
              <a:t>detected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MPU6050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sensor.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monitoring </a:t>
            </a:r>
            <a:r>
              <a:rPr sz="1800" spc="-10" dirty="0">
                <a:latin typeface="Arial"/>
                <a:cs typeface="Arial"/>
              </a:rPr>
              <a:t>movement </a:t>
            </a:r>
            <a:r>
              <a:rPr sz="1800" dirty="0">
                <a:latin typeface="Arial"/>
                <a:cs typeface="Arial"/>
              </a:rPr>
              <a:t>thresholds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interruption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durations,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categorizes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stages </a:t>
            </a:r>
            <a:r>
              <a:rPr sz="1800" dirty="0">
                <a:latin typeface="Arial"/>
                <a:cs typeface="Arial"/>
              </a:rPr>
              <a:t>(deep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vs.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light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calculates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duration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sleep </a:t>
            </a:r>
            <a:r>
              <a:rPr sz="1800" dirty="0">
                <a:latin typeface="Arial"/>
                <a:cs typeface="Arial"/>
              </a:rPr>
              <a:t>over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These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mathematical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operations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enable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tracking </a:t>
            </a:r>
            <a:r>
              <a:rPr sz="1800" dirty="0">
                <a:latin typeface="Arial"/>
                <a:cs typeface="Arial"/>
              </a:rPr>
              <a:t>band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provide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insights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user's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quality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patterns.</a:t>
            </a:r>
            <a:endParaRPr sz="1800">
              <a:latin typeface="Arial"/>
              <a:cs typeface="Arial"/>
            </a:endParaRPr>
          </a:p>
          <a:p>
            <a:pPr marL="103505">
              <a:lnSpc>
                <a:spcPct val="100000"/>
              </a:lnSpc>
              <a:spcBef>
                <a:spcPts val="1265"/>
              </a:spcBef>
            </a:pPr>
            <a:r>
              <a:rPr sz="2800" dirty="0">
                <a:latin typeface="Arial Black"/>
                <a:cs typeface="Arial Black"/>
              </a:rPr>
              <a:t>Hardware block</a:t>
            </a:r>
            <a:r>
              <a:rPr sz="2800" spc="-5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diagram </a:t>
            </a:r>
            <a:r>
              <a:rPr sz="2800" spc="-50" dirty="0">
                <a:latin typeface="Arial Black"/>
                <a:cs typeface="Arial Black"/>
              </a:rPr>
              <a:t>: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3961" y="6717030"/>
            <a:ext cx="2133600" cy="1600200"/>
          </a:xfrm>
          <a:custGeom>
            <a:avLst/>
            <a:gdLst/>
            <a:ahLst/>
            <a:cxnLst/>
            <a:rect l="l" t="t" r="r" b="b"/>
            <a:pathLst>
              <a:path w="2133600" h="1600200">
                <a:moveTo>
                  <a:pt x="0" y="1600200"/>
                </a:moveTo>
                <a:lnTo>
                  <a:pt x="2133600" y="1600200"/>
                </a:lnTo>
                <a:lnTo>
                  <a:pt x="21336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31998" y="7352792"/>
            <a:ext cx="1555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ARDUINO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NANO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76800" y="5228844"/>
            <a:ext cx="634365" cy="2294890"/>
          </a:xfrm>
          <a:custGeom>
            <a:avLst/>
            <a:gdLst/>
            <a:ahLst/>
            <a:cxnLst/>
            <a:rect l="l" t="t" r="r" b="b"/>
            <a:pathLst>
              <a:path w="634364" h="2294890">
                <a:moveTo>
                  <a:pt x="310896" y="2281808"/>
                </a:moveTo>
                <a:lnTo>
                  <a:pt x="0" y="2281808"/>
                </a:lnTo>
                <a:lnTo>
                  <a:pt x="0" y="2294508"/>
                </a:lnTo>
                <a:lnTo>
                  <a:pt x="320675" y="2294508"/>
                </a:lnTo>
                <a:lnTo>
                  <a:pt x="323596" y="2291714"/>
                </a:lnTo>
                <a:lnTo>
                  <a:pt x="323596" y="2288158"/>
                </a:lnTo>
                <a:lnTo>
                  <a:pt x="310896" y="2288158"/>
                </a:lnTo>
                <a:lnTo>
                  <a:pt x="310896" y="2281808"/>
                </a:lnTo>
                <a:close/>
              </a:path>
              <a:path w="634364" h="2294890">
                <a:moveTo>
                  <a:pt x="558164" y="31750"/>
                </a:moveTo>
                <a:lnTo>
                  <a:pt x="313689" y="31750"/>
                </a:lnTo>
                <a:lnTo>
                  <a:pt x="310896" y="34543"/>
                </a:lnTo>
                <a:lnTo>
                  <a:pt x="310896" y="2288158"/>
                </a:lnTo>
                <a:lnTo>
                  <a:pt x="317246" y="2281808"/>
                </a:lnTo>
                <a:lnTo>
                  <a:pt x="323596" y="2281808"/>
                </a:lnTo>
                <a:lnTo>
                  <a:pt x="323596" y="44450"/>
                </a:lnTo>
                <a:lnTo>
                  <a:pt x="317246" y="44450"/>
                </a:lnTo>
                <a:lnTo>
                  <a:pt x="323596" y="38100"/>
                </a:lnTo>
                <a:lnTo>
                  <a:pt x="558164" y="38100"/>
                </a:lnTo>
                <a:lnTo>
                  <a:pt x="558164" y="31750"/>
                </a:lnTo>
                <a:close/>
              </a:path>
              <a:path w="634364" h="2294890">
                <a:moveTo>
                  <a:pt x="323596" y="2281808"/>
                </a:moveTo>
                <a:lnTo>
                  <a:pt x="317246" y="2281808"/>
                </a:lnTo>
                <a:lnTo>
                  <a:pt x="310896" y="2288158"/>
                </a:lnTo>
                <a:lnTo>
                  <a:pt x="323596" y="2288158"/>
                </a:lnTo>
                <a:lnTo>
                  <a:pt x="323596" y="2281808"/>
                </a:lnTo>
                <a:close/>
              </a:path>
              <a:path w="634364" h="2294890">
                <a:moveTo>
                  <a:pt x="558164" y="0"/>
                </a:moveTo>
                <a:lnTo>
                  <a:pt x="558164" y="76200"/>
                </a:lnTo>
                <a:lnTo>
                  <a:pt x="621664" y="44450"/>
                </a:lnTo>
                <a:lnTo>
                  <a:pt x="570864" y="44450"/>
                </a:lnTo>
                <a:lnTo>
                  <a:pt x="570864" y="31750"/>
                </a:lnTo>
                <a:lnTo>
                  <a:pt x="621664" y="31750"/>
                </a:lnTo>
                <a:lnTo>
                  <a:pt x="558164" y="0"/>
                </a:lnTo>
                <a:close/>
              </a:path>
              <a:path w="634364" h="2294890">
                <a:moveTo>
                  <a:pt x="323596" y="38100"/>
                </a:moveTo>
                <a:lnTo>
                  <a:pt x="317246" y="44450"/>
                </a:lnTo>
                <a:lnTo>
                  <a:pt x="323596" y="44450"/>
                </a:lnTo>
                <a:lnTo>
                  <a:pt x="323596" y="38100"/>
                </a:lnTo>
                <a:close/>
              </a:path>
              <a:path w="634364" h="2294890">
                <a:moveTo>
                  <a:pt x="558164" y="38100"/>
                </a:moveTo>
                <a:lnTo>
                  <a:pt x="323596" y="38100"/>
                </a:lnTo>
                <a:lnTo>
                  <a:pt x="323596" y="44450"/>
                </a:lnTo>
                <a:lnTo>
                  <a:pt x="558164" y="44450"/>
                </a:lnTo>
                <a:lnTo>
                  <a:pt x="558164" y="38100"/>
                </a:lnTo>
                <a:close/>
              </a:path>
              <a:path w="634364" h="2294890">
                <a:moveTo>
                  <a:pt x="621664" y="31750"/>
                </a:moveTo>
                <a:lnTo>
                  <a:pt x="570864" y="31750"/>
                </a:lnTo>
                <a:lnTo>
                  <a:pt x="570864" y="44450"/>
                </a:lnTo>
                <a:lnTo>
                  <a:pt x="621664" y="44450"/>
                </a:lnTo>
                <a:lnTo>
                  <a:pt x="634364" y="38100"/>
                </a:lnTo>
                <a:lnTo>
                  <a:pt x="621664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5834" y="6938009"/>
            <a:ext cx="1744980" cy="1160145"/>
          </a:xfrm>
          <a:prstGeom prst="rect">
            <a:avLst/>
          </a:prstGeom>
          <a:ln w="25908">
            <a:solidFill>
              <a:srgbClr val="F7954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endParaRPr sz="1800">
              <a:latin typeface="Times New Roman"/>
              <a:cs typeface="Times New Roman"/>
            </a:endParaRPr>
          </a:p>
          <a:p>
            <a:pPr marL="661035" marR="108585" indent="-547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POWER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SOURCE </a:t>
            </a:r>
            <a:r>
              <a:rPr sz="1800" spc="-20" dirty="0">
                <a:latin typeface="Carlito"/>
                <a:cs typeface="Carlito"/>
              </a:rPr>
              <a:t>3.3V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0661" y="8660130"/>
            <a:ext cx="1600200" cy="1143000"/>
          </a:xfrm>
          <a:prstGeom prst="rect">
            <a:avLst/>
          </a:prstGeom>
          <a:ln w="25907">
            <a:solidFill>
              <a:srgbClr val="F79546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234950" marR="228600" indent="635" algn="ctr">
              <a:lnSpc>
                <a:spcPct val="100000"/>
              </a:lnSpc>
              <a:spcBef>
                <a:spcPts val="1140"/>
              </a:spcBef>
            </a:pPr>
            <a:r>
              <a:rPr sz="1800" spc="-20" dirty="0">
                <a:latin typeface="Carlito"/>
                <a:cs typeface="Carlito"/>
              </a:rPr>
              <a:t>HC-</a:t>
            </a:r>
            <a:r>
              <a:rPr sz="1800" spc="-35" dirty="0">
                <a:latin typeface="Carlito"/>
                <a:cs typeface="Carlito"/>
              </a:rPr>
              <a:t>05 </a:t>
            </a:r>
            <a:r>
              <a:rPr sz="1800" spc="-25" dirty="0">
                <a:latin typeface="Carlito"/>
                <a:cs typeface="Carlito"/>
              </a:rPr>
              <a:t>BLUETOOTH </a:t>
            </a:r>
            <a:r>
              <a:rPr sz="1800" spc="-10" dirty="0">
                <a:latin typeface="Carlito"/>
                <a:cs typeface="Carlito"/>
              </a:rPr>
              <a:t>MODULE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52921" y="8698230"/>
            <a:ext cx="1624965" cy="1066800"/>
          </a:xfrm>
          <a:prstGeom prst="rect">
            <a:avLst/>
          </a:prstGeom>
          <a:ln w="25907">
            <a:solidFill>
              <a:srgbClr val="F79546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30"/>
              </a:spcBef>
            </a:pPr>
            <a:endParaRPr sz="1800">
              <a:latin typeface="Times New Roman"/>
              <a:cs typeface="Times New Roman"/>
            </a:endParaRPr>
          </a:p>
          <a:p>
            <a:pPr marL="44069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DISPLAY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60450" y="5585459"/>
            <a:ext cx="4791710" cy="3683635"/>
          </a:xfrm>
          <a:custGeom>
            <a:avLst/>
            <a:gdLst/>
            <a:ahLst/>
            <a:cxnLst/>
            <a:rect l="l" t="t" r="r" b="b"/>
            <a:pathLst>
              <a:path w="4791710" h="3683634">
                <a:moveTo>
                  <a:pt x="1682750" y="38100"/>
                </a:moveTo>
                <a:lnTo>
                  <a:pt x="1670050" y="31750"/>
                </a:lnTo>
                <a:lnTo>
                  <a:pt x="1606550" y="0"/>
                </a:lnTo>
                <a:lnTo>
                  <a:pt x="1606550" y="31750"/>
                </a:lnTo>
                <a:lnTo>
                  <a:pt x="2844" y="31750"/>
                </a:lnTo>
                <a:lnTo>
                  <a:pt x="0" y="34544"/>
                </a:lnTo>
                <a:lnTo>
                  <a:pt x="0" y="1352550"/>
                </a:lnTo>
                <a:lnTo>
                  <a:pt x="12700" y="1352550"/>
                </a:lnTo>
                <a:lnTo>
                  <a:pt x="12700" y="44450"/>
                </a:lnTo>
                <a:lnTo>
                  <a:pt x="1606550" y="44450"/>
                </a:lnTo>
                <a:lnTo>
                  <a:pt x="1606550" y="76200"/>
                </a:lnTo>
                <a:lnTo>
                  <a:pt x="1670050" y="44450"/>
                </a:lnTo>
                <a:lnTo>
                  <a:pt x="1682750" y="38100"/>
                </a:lnTo>
                <a:close/>
              </a:path>
              <a:path w="4791710" h="3683634">
                <a:moveTo>
                  <a:pt x="1683512" y="1930908"/>
                </a:moveTo>
                <a:lnTo>
                  <a:pt x="1670812" y="1924558"/>
                </a:lnTo>
                <a:lnTo>
                  <a:pt x="1607312" y="1892808"/>
                </a:lnTo>
                <a:lnTo>
                  <a:pt x="1607312" y="1924558"/>
                </a:lnTo>
                <a:lnTo>
                  <a:pt x="879602" y="1924558"/>
                </a:lnTo>
                <a:lnTo>
                  <a:pt x="879602" y="1937258"/>
                </a:lnTo>
                <a:lnTo>
                  <a:pt x="1607312" y="1937258"/>
                </a:lnTo>
                <a:lnTo>
                  <a:pt x="1607312" y="1969008"/>
                </a:lnTo>
                <a:lnTo>
                  <a:pt x="1670812" y="1937258"/>
                </a:lnTo>
                <a:lnTo>
                  <a:pt x="1683512" y="1930908"/>
                </a:lnTo>
                <a:close/>
              </a:path>
              <a:path w="4791710" h="3683634">
                <a:moveTo>
                  <a:pt x="1949450" y="3644608"/>
                </a:moveTo>
                <a:lnTo>
                  <a:pt x="1936750" y="3638258"/>
                </a:lnTo>
                <a:lnTo>
                  <a:pt x="1873250" y="3606508"/>
                </a:lnTo>
                <a:lnTo>
                  <a:pt x="1873250" y="3638258"/>
                </a:lnTo>
                <a:lnTo>
                  <a:pt x="12700" y="3638258"/>
                </a:lnTo>
                <a:lnTo>
                  <a:pt x="12700" y="2510028"/>
                </a:lnTo>
                <a:lnTo>
                  <a:pt x="0" y="2510028"/>
                </a:lnTo>
                <a:lnTo>
                  <a:pt x="0" y="3648113"/>
                </a:lnTo>
                <a:lnTo>
                  <a:pt x="2844" y="3650958"/>
                </a:lnTo>
                <a:lnTo>
                  <a:pt x="1873250" y="3650958"/>
                </a:lnTo>
                <a:lnTo>
                  <a:pt x="1873250" y="3682708"/>
                </a:lnTo>
                <a:lnTo>
                  <a:pt x="1936750" y="3650958"/>
                </a:lnTo>
                <a:lnTo>
                  <a:pt x="1949450" y="3644608"/>
                </a:lnTo>
                <a:close/>
              </a:path>
              <a:path w="4791710" h="3683634">
                <a:moveTo>
                  <a:pt x="4791710" y="3645408"/>
                </a:moveTo>
                <a:lnTo>
                  <a:pt x="4779010" y="3639058"/>
                </a:lnTo>
                <a:lnTo>
                  <a:pt x="4715510" y="3607308"/>
                </a:lnTo>
                <a:lnTo>
                  <a:pt x="4715510" y="3639058"/>
                </a:lnTo>
                <a:lnTo>
                  <a:pt x="3549650" y="3639058"/>
                </a:lnTo>
                <a:lnTo>
                  <a:pt x="3549650" y="3651758"/>
                </a:lnTo>
                <a:lnTo>
                  <a:pt x="4715510" y="3651758"/>
                </a:lnTo>
                <a:lnTo>
                  <a:pt x="4715510" y="3683508"/>
                </a:lnTo>
                <a:lnTo>
                  <a:pt x="4779010" y="3651758"/>
                </a:lnTo>
                <a:lnTo>
                  <a:pt x="4791710" y="364540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872" y="261619"/>
            <a:ext cx="7500620" cy="9644380"/>
          </a:xfrm>
          <a:custGeom>
            <a:avLst/>
            <a:gdLst/>
            <a:ahLst/>
            <a:cxnLst/>
            <a:rect l="l" t="t" r="r" b="b"/>
            <a:pathLst>
              <a:path w="7500620" h="9644380">
                <a:moveTo>
                  <a:pt x="7500620" y="508"/>
                </a:moveTo>
                <a:lnTo>
                  <a:pt x="7481570" y="508"/>
                </a:lnTo>
                <a:lnTo>
                  <a:pt x="7481570" y="19050"/>
                </a:lnTo>
                <a:lnTo>
                  <a:pt x="7481570" y="9625330"/>
                </a:lnTo>
                <a:lnTo>
                  <a:pt x="19126" y="9625330"/>
                </a:lnTo>
                <a:lnTo>
                  <a:pt x="19126" y="19050"/>
                </a:lnTo>
                <a:lnTo>
                  <a:pt x="7481570" y="19050"/>
                </a:lnTo>
                <a:lnTo>
                  <a:pt x="7481570" y="508"/>
                </a:lnTo>
                <a:lnTo>
                  <a:pt x="7481570" y="0"/>
                </a:lnTo>
                <a:lnTo>
                  <a:pt x="0" y="0"/>
                </a:lnTo>
                <a:lnTo>
                  <a:pt x="0" y="19050"/>
                </a:lnTo>
                <a:lnTo>
                  <a:pt x="0" y="9625330"/>
                </a:lnTo>
                <a:lnTo>
                  <a:pt x="0" y="9644380"/>
                </a:lnTo>
                <a:lnTo>
                  <a:pt x="7500620" y="9644380"/>
                </a:lnTo>
                <a:lnTo>
                  <a:pt x="7500620" y="9625660"/>
                </a:lnTo>
                <a:lnTo>
                  <a:pt x="7500620" y="9625330"/>
                </a:lnTo>
                <a:lnTo>
                  <a:pt x="7500620" y="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52" y="162559"/>
            <a:ext cx="7172959" cy="9460230"/>
          </a:xfrm>
          <a:custGeom>
            <a:avLst/>
            <a:gdLst/>
            <a:ahLst/>
            <a:cxnLst/>
            <a:rect l="l" t="t" r="r" b="b"/>
            <a:pathLst>
              <a:path w="7172959" h="9460230">
                <a:moveTo>
                  <a:pt x="7172960" y="508"/>
                </a:moveTo>
                <a:lnTo>
                  <a:pt x="7154799" y="508"/>
                </a:lnTo>
                <a:lnTo>
                  <a:pt x="7154799" y="19050"/>
                </a:lnTo>
                <a:lnTo>
                  <a:pt x="7154799" y="9441180"/>
                </a:lnTo>
                <a:lnTo>
                  <a:pt x="18288" y="9441180"/>
                </a:lnTo>
                <a:lnTo>
                  <a:pt x="18288" y="19050"/>
                </a:lnTo>
                <a:lnTo>
                  <a:pt x="7154799" y="19050"/>
                </a:lnTo>
                <a:lnTo>
                  <a:pt x="7154799" y="508"/>
                </a:lnTo>
                <a:lnTo>
                  <a:pt x="7154799" y="0"/>
                </a:lnTo>
                <a:lnTo>
                  <a:pt x="0" y="0"/>
                </a:lnTo>
                <a:lnTo>
                  <a:pt x="0" y="19050"/>
                </a:lnTo>
                <a:lnTo>
                  <a:pt x="0" y="9441180"/>
                </a:lnTo>
                <a:lnTo>
                  <a:pt x="0" y="9460230"/>
                </a:lnTo>
                <a:lnTo>
                  <a:pt x="7172960" y="9460230"/>
                </a:lnTo>
                <a:lnTo>
                  <a:pt x="7172960" y="9441612"/>
                </a:lnTo>
                <a:lnTo>
                  <a:pt x="7172960" y="9441180"/>
                </a:lnTo>
                <a:lnTo>
                  <a:pt x="7172960" y="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03396" y="9240418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Carlito"/>
                <a:cs typeface="Carlito"/>
              </a:rPr>
              <a:t>21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019" y="885571"/>
            <a:ext cx="6393180" cy="34563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95"/>
              </a:spcBef>
            </a:pPr>
            <a:r>
              <a:rPr sz="1550" b="1" dirty="0">
                <a:solidFill>
                  <a:srgbClr val="1F1F20"/>
                </a:solidFill>
                <a:latin typeface="Carlito"/>
                <a:cs typeface="Carlito"/>
              </a:rPr>
              <a:t>Chapter</a:t>
            </a:r>
            <a:r>
              <a:rPr sz="1550" b="1" spc="15" dirty="0">
                <a:solidFill>
                  <a:srgbClr val="1F1F20"/>
                </a:solidFill>
                <a:latin typeface="Carlito"/>
                <a:cs typeface="Carlito"/>
              </a:rPr>
              <a:t> </a:t>
            </a:r>
            <a:r>
              <a:rPr sz="1550" b="1" spc="-50" dirty="0">
                <a:solidFill>
                  <a:srgbClr val="1F1F20"/>
                </a:solidFill>
                <a:latin typeface="Carlito"/>
                <a:cs typeface="Carlito"/>
              </a:rPr>
              <a:t>4</a:t>
            </a:r>
            <a:endParaRPr sz="15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50">
              <a:latin typeface="Carlito"/>
              <a:cs typeface="Carlito"/>
            </a:endParaRPr>
          </a:p>
          <a:p>
            <a:pPr marL="119380">
              <a:lnSpc>
                <a:spcPct val="100000"/>
              </a:lnSpc>
            </a:pPr>
            <a:r>
              <a:rPr sz="1550" b="1" spc="-10" dirty="0">
                <a:solidFill>
                  <a:srgbClr val="1F1F20"/>
                </a:solidFill>
                <a:latin typeface="Carlito"/>
                <a:cs typeface="Carlito"/>
              </a:rPr>
              <a:t>Conclusion</a:t>
            </a:r>
            <a:endParaRPr sz="15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870"/>
              </a:spcBef>
            </a:pPr>
            <a:r>
              <a:rPr sz="1800" dirty="0">
                <a:latin typeface="Carlito"/>
                <a:cs typeface="Carlito"/>
              </a:rPr>
              <a:t>in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conclusion,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development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evaluation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tracking </a:t>
            </a:r>
            <a:r>
              <a:rPr sz="1800" dirty="0">
                <a:latin typeface="Carlito"/>
                <a:cs typeface="Carlito"/>
              </a:rPr>
              <a:t>device</a:t>
            </a:r>
            <a:r>
              <a:rPr sz="1800" spc="-10" dirty="0">
                <a:latin typeface="Carlito"/>
                <a:cs typeface="Carlito"/>
              </a:rPr>
              <a:t> represent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10" dirty="0">
                <a:latin typeface="Carlito"/>
                <a:cs typeface="Carlito"/>
              </a:rPr>
              <a:t> significant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contribution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10" dirty="0">
                <a:latin typeface="Carlito"/>
                <a:cs typeface="Carlito"/>
              </a:rPr>
              <a:t> advancement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monitoring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technology.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By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providing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individuals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with</a:t>
            </a:r>
            <a:r>
              <a:rPr sz="1800" spc="5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actionable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insights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into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their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patterns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empowering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them</a:t>
            </a:r>
            <a:r>
              <a:rPr sz="1800" spc="5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make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informed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decisions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about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their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hygiene,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device</a:t>
            </a:r>
            <a:r>
              <a:rPr sz="1800" spc="5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has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potential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improve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health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outcomes,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enhance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productivity,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ultimately,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enhance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overall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quality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life.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Through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continued research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refinement,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this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project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aims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realize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this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potential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make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meaningful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impact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health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modern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society.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838200"/>
            <a:ext cx="6934200" cy="4889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ACKNOWLEDGEMENT</a:t>
            </a:r>
            <a:endParaRPr sz="1800" dirty="0">
              <a:latin typeface="Carlito"/>
              <a:cs typeface="Carlito"/>
            </a:endParaRPr>
          </a:p>
          <a:p>
            <a:pPr algn="l">
              <a:lnSpc>
                <a:spcPct val="100000"/>
              </a:lnSpc>
              <a:spcBef>
                <a:spcPts val="265"/>
              </a:spcBef>
            </a:pPr>
            <a:endParaRPr sz="1800" dirty="0">
              <a:latin typeface="Carlito"/>
              <a:cs typeface="Carlito"/>
            </a:endParaRPr>
          </a:p>
          <a:p>
            <a:pPr marL="12700" algn="l">
              <a:spcBef>
                <a:spcPts val="95"/>
              </a:spcBef>
            </a:pP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On</a:t>
            </a:r>
            <a:r>
              <a:rPr sz="1600" spc="22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this</a:t>
            </a:r>
            <a:r>
              <a:rPr sz="1600" spc="21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great</a:t>
            </a:r>
            <a:r>
              <a:rPr sz="1600" spc="24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occasion</a:t>
            </a:r>
            <a:r>
              <a:rPr sz="1600" spc="23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of</a:t>
            </a:r>
            <a:r>
              <a:rPr sz="1600" spc="21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accomplishment</a:t>
            </a:r>
            <a:r>
              <a:rPr sz="1600" spc="26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of</a:t>
            </a:r>
            <a:r>
              <a:rPr sz="1600" spc="19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our</a:t>
            </a:r>
            <a:r>
              <a:rPr sz="1600" spc="22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project</a:t>
            </a:r>
            <a:r>
              <a:rPr sz="1600" spc="21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on</a:t>
            </a:r>
            <a:r>
              <a:rPr sz="1600" spc="21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sleep</a:t>
            </a:r>
            <a:r>
              <a:rPr sz="1600" spc="229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Carlito"/>
                <a:cs typeface="Carlito"/>
              </a:rPr>
              <a:t>tracking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band</a:t>
            </a:r>
            <a:r>
              <a:rPr sz="1600" spc="250" dirty="0">
                <a:solidFill>
                  <a:srgbClr val="202020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(project</a:t>
            </a:r>
            <a:r>
              <a:rPr sz="1600" spc="26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name),</a:t>
            </a:r>
            <a:r>
              <a:rPr sz="1600" spc="25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we</a:t>
            </a:r>
            <a:r>
              <a:rPr sz="1600" spc="254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would</a:t>
            </a:r>
            <a:r>
              <a:rPr sz="1600" spc="254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like</a:t>
            </a:r>
            <a:r>
              <a:rPr sz="1600" spc="26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to</a:t>
            </a:r>
            <a:r>
              <a:rPr sz="1600" spc="25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sincerely</a:t>
            </a:r>
            <a:r>
              <a:rPr sz="1600" spc="26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express</a:t>
            </a:r>
            <a:r>
              <a:rPr sz="1600" spc="26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our</a:t>
            </a:r>
            <a:r>
              <a:rPr sz="1600" spc="25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gratitude</a:t>
            </a:r>
            <a:r>
              <a:rPr sz="1600" spc="26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Carlito"/>
                <a:cs typeface="Carlito"/>
              </a:rPr>
              <a:t>to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Prof.</a:t>
            </a:r>
            <a:r>
              <a:rPr sz="1600" spc="325" dirty="0">
                <a:solidFill>
                  <a:srgbClr val="202020"/>
                </a:solidFill>
                <a:latin typeface="Carlito"/>
                <a:cs typeface="Carlito"/>
              </a:rPr>
              <a:t> 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Dimpal</a:t>
            </a:r>
            <a:r>
              <a:rPr sz="1600" spc="33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Khambhati,</a:t>
            </a:r>
            <a:r>
              <a:rPr sz="1600" spc="33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Head</a:t>
            </a:r>
            <a:r>
              <a:rPr sz="1600" spc="34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of</a:t>
            </a:r>
            <a:r>
              <a:rPr sz="1600" spc="31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Department</a:t>
            </a:r>
            <a:r>
              <a:rPr sz="1600" spc="34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of</a:t>
            </a:r>
            <a:r>
              <a:rPr sz="1600" spc="33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Biomedical</a:t>
            </a:r>
            <a:r>
              <a:rPr sz="1600" spc="33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Carlito"/>
                <a:cs typeface="Carlito"/>
              </a:rPr>
              <a:t>Engineering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who</a:t>
            </a:r>
            <a:r>
              <a:rPr sz="1600" spc="49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has</a:t>
            </a:r>
            <a:r>
              <a:rPr sz="1600" spc="3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been</a:t>
            </a:r>
            <a:r>
              <a:rPr sz="1600" spc="8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supported</a:t>
            </a:r>
            <a:r>
              <a:rPr sz="1600" spc="6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through</a:t>
            </a:r>
            <a:r>
              <a:rPr sz="1600" spc="5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the</a:t>
            </a:r>
            <a:r>
              <a:rPr sz="1600" spc="7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completion</a:t>
            </a:r>
            <a:r>
              <a:rPr sz="1600" spc="11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of</a:t>
            </a:r>
            <a:r>
              <a:rPr sz="1600" spc="4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202020"/>
                </a:solidFill>
                <a:latin typeface="Carlito"/>
                <a:cs typeface="Carlito"/>
              </a:rPr>
              <a:t>this</a:t>
            </a:r>
            <a:r>
              <a:rPr sz="1600" spc="4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Carlito"/>
                <a:cs typeface="Carlito"/>
              </a:rPr>
              <a:t>project.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 We</a:t>
            </a:r>
            <a:r>
              <a:rPr lang="en-US" sz="1600" spc="4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would</a:t>
            </a:r>
            <a:r>
              <a:rPr lang="en-US" sz="1600" spc="5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also</a:t>
            </a:r>
            <a:r>
              <a:rPr lang="en-US" sz="1600" spc="4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be</a:t>
            </a:r>
            <a:r>
              <a:rPr lang="en-US" sz="1600" spc="3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thankful</a:t>
            </a:r>
            <a:r>
              <a:rPr lang="en-US" sz="1600" spc="6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to</a:t>
            </a:r>
            <a:r>
              <a:rPr lang="en-US" sz="1600" spc="4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our</a:t>
            </a:r>
            <a:r>
              <a:rPr lang="en-US" sz="1600" spc="5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institute</a:t>
            </a:r>
            <a:r>
              <a:rPr lang="en-US" sz="1600" spc="4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Parul</a:t>
            </a:r>
            <a:r>
              <a:rPr lang="en-US" sz="1600" spc="409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University</a:t>
            </a:r>
            <a:r>
              <a:rPr lang="en-US" sz="1600" spc="43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for</a:t>
            </a:r>
            <a:r>
              <a:rPr lang="en-US" sz="1600" spc="41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providing</a:t>
            </a:r>
            <a:r>
              <a:rPr lang="en-US" sz="1600" spc="5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spc="-25" dirty="0">
                <a:solidFill>
                  <a:srgbClr val="202020"/>
                </a:solidFill>
                <a:latin typeface="Carlito"/>
                <a:cs typeface="Carlito"/>
              </a:rPr>
              <a:t>all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the</a:t>
            </a:r>
            <a:r>
              <a:rPr lang="en-US" sz="1600" spc="8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required</a:t>
            </a:r>
            <a:r>
              <a:rPr lang="en-US" sz="1600" spc="12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facilities in</a:t>
            </a:r>
            <a:r>
              <a:rPr lang="en-US" sz="1600" spc="2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completion</a:t>
            </a:r>
            <a:r>
              <a:rPr lang="en-US" sz="1600" spc="4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of</a:t>
            </a:r>
            <a:r>
              <a:rPr lang="en-US" sz="1600" spc="2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this</a:t>
            </a:r>
            <a:r>
              <a:rPr lang="en-US" sz="1600" spc="8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spc="-10" dirty="0">
                <a:solidFill>
                  <a:srgbClr val="202020"/>
                </a:solidFill>
                <a:latin typeface="Carlito"/>
                <a:cs typeface="Carlito"/>
              </a:rPr>
              <a:t>project. Finally,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 as</a:t>
            </a:r>
            <a:r>
              <a:rPr lang="en-US" sz="1600" spc="17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team</a:t>
            </a:r>
            <a:r>
              <a:rPr lang="en-US" sz="1600" spc="17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members,</a:t>
            </a:r>
            <a:r>
              <a:rPr lang="en-US" sz="1600" spc="18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we</a:t>
            </a:r>
            <a:r>
              <a:rPr lang="en-US" sz="1600" spc="16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would</a:t>
            </a:r>
            <a:r>
              <a:rPr lang="en-US" sz="1600" spc="18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like</a:t>
            </a:r>
            <a:r>
              <a:rPr lang="en-US" sz="1600" spc="15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to</a:t>
            </a:r>
            <a:r>
              <a:rPr lang="en-US" sz="1600" spc="18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appreciate</a:t>
            </a:r>
            <a:r>
              <a:rPr lang="en-US" sz="1600" spc="18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all</a:t>
            </a:r>
            <a:r>
              <a:rPr lang="en-US" sz="1600" spc="16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group</a:t>
            </a:r>
            <a:r>
              <a:rPr lang="en-US" sz="1600" spc="170" dirty="0">
                <a:solidFill>
                  <a:srgbClr val="202020"/>
                </a:solidFill>
                <a:latin typeface="Carlito"/>
                <a:cs typeface="Carlito"/>
              </a:rPr>
              <a:t>  </a:t>
            </a:r>
            <a:r>
              <a:rPr lang="en-US" sz="1600" spc="-10" dirty="0">
                <a:solidFill>
                  <a:srgbClr val="202020"/>
                </a:solidFill>
                <a:latin typeface="Carlito"/>
                <a:cs typeface="Carlito"/>
              </a:rPr>
              <a:t>members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for</a:t>
            </a:r>
            <a:r>
              <a:rPr lang="en-US" sz="1600" spc="32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their</a:t>
            </a:r>
            <a:r>
              <a:rPr lang="en-US" sz="1600" spc="36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support</a:t>
            </a:r>
            <a:r>
              <a:rPr lang="en-US" sz="1600" spc="35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and</a:t>
            </a:r>
            <a:r>
              <a:rPr lang="en-US" sz="1600" spc="34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coordination,</a:t>
            </a:r>
            <a:r>
              <a:rPr lang="en-US" sz="1600" spc="32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I</a:t>
            </a:r>
            <a:r>
              <a:rPr lang="en-US" sz="1600" spc="34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hope</a:t>
            </a:r>
            <a:r>
              <a:rPr lang="en-US" sz="1600" spc="36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we</a:t>
            </a:r>
            <a:r>
              <a:rPr lang="en-US" sz="1600" spc="36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will</a:t>
            </a:r>
            <a:r>
              <a:rPr lang="en-US" sz="1600" spc="33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spc="-10" dirty="0">
                <a:solidFill>
                  <a:srgbClr val="202020"/>
                </a:solidFill>
                <a:latin typeface="Carlito"/>
                <a:cs typeface="Carlito"/>
              </a:rPr>
              <a:t>achieve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more</a:t>
            </a:r>
            <a:r>
              <a:rPr lang="en-US" sz="1600" spc="20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in</a:t>
            </a:r>
            <a:r>
              <a:rPr lang="en-US" sz="1600" spc="2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our</a:t>
            </a:r>
            <a:r>
              <a:rPr lang="en-US" sz="1600" spc="1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dirty="0">
                <a:solidFill>
                  <a:srgbClr val="202020"/>
                </a:solidFill>
                <a:latin typeface="Carlito"/>
                <a:cs typeface="Carlito"/>
              </a:rPr>
              <a:t>future</a:t>
            </a:r>
            <a:r>
              <a:rPr lang="en-US" sz="1600" spc="25" dirty="0">
                <a:solidFill>
                  <a:srgbClr val="202020"/>
                </a:solidFill>
                <a:latin typeface="Carlito"/>
                <a:cs typeface="Carlito"/>
              </a:rPr>
              <a:t> </a:t>
            </a:r>
            <a:r>
              <a:rPr lang="en-US" sz="1600" spc="-10" dirty="0">
                <a:solidFill>
                  <a:srgbClr val="202020"/>
                </a:solidFill>
                <a:latin typeface="Carlito"/>
                <a:cs typeface="Carlito"/>
              </a:rPr>
              <a:t>endeavours.</a:t>
            </a:r>
          </a:p>
          <a:p>
            <a:pPr marL="12700" algn="ctr">
              <a:spcBef>
                <a:spcPts val="95"/>
              </a:spcBef>
            </a:pPr>
            <a:r>
              <a:rPr lang="en-US" sz="1600" b="1" spc="-10" dirty="0">
                <a:solidFill>
                  <a:srgbClr val="202020"/>
                </a:solidFill>
                <a:latin typeface="Carlito"/>
                <a:cs typeface="Carlito"/>
              </a:rPr>
              <a:t>                                                                                                                         </a:t>
            </a:r>
            <a:r>
              <a:rPr lang="en-IN" sz="1600" b="1" dirty="0"/>
              <a:t>Regards </a:t>
            </a:r>
          </a:p>
          <a:p>
            <a:pPr marL="12700" algn="ctr">
              <a:spcBef>
                <a:spcPts val="95"/>
              </a:spcBef>
            </a:pPr>
            <a:r>
              <a:rPr lang="en-IN" sz="1600" b="1" spc="-10" dirty="0">
                <a:solidFill>
                  <a:srgbClr val="202020"/>
                </a:solidFill>
                <a:latin typeface="Carlito"/>
                <a:cs typeface="Carlito"/>
              </a:rPr>
              <a:t>                                                                                                               Sagar </a:t>
            </a:r>
            <a:r>
              <a:rPr lang="en-IN" sz="1600" b="1" spc="-10" dirty="0" err="1">
                <a:solidFill>
                  <a:srgbClr val="202020"/>
                </a:solidFill>
                <a:latin typeface="Carlito"/>
                <a:cs typeface="Carlito"/>
              </a:rPr>
              <a:t>Vyajane</a:t>
            </a:r>
            <a:endParaRPr lang="en-IN" sz="1600" b="1" spc="-10" dirty="0">
              <a:solidFill>
                <a:srgbClr val="202020"/>
              </a:solidFill>
              <a:latin typeface="Carlito"/>
              <a:cs typeface="Carlito"/>
            </a:endParaRPr>
          </a:p>
          <a:p>
            <a:pPr marL="12700" algn="ctr">
              <a:spcBef>
                <a:spcPts val="95"/>
              </a:spcBef>
            </a:pPr>
            <a:r>
              <a:rPr lang="en-IN" sz="1600" b="1" spc="-10" dirty="0">
                <a:solidFill>
                  <a:srgbClr val="202020"/>
                </a:solidFill>
                <a:latin typeface="Carlito"/>
                <a:cs typeface="Carlito"/>
              </a:rPr>
              <a:t>                                                                                                                      Ujwal Mukkawar         </a:t>
            </a:r>
            <a:endParaRPr lang="en-US" sz="1600" b="1" spc="-10" dirty="0">
              <a:solidFill>
                <a:srgbClr val="202020"/>
              </a:solidFill>
              <a:latin typeface="Carlito"/>
              <a:cs typeface="Carlito"/>
            </a:endParaRPr>
          </a:p>
          <a:p>
            <a:pPr marL="12700" algn="ctr">
              <a:spcBef>
                <a:spcPts val="95"/>
              </a:spcBef>
            </a:pPr>
            <a:r>
              <a:rPr lang="en-US" sz="1600" b="1" spc="-10" dirty="0">
                <a:solidFill>
                  <a:srgbClr val="202020"/>
                </a:solidFill>
                <a:latin typeface="Carlito"/>
                <a:cs typeface="Carlito"/>
              </a:rPr>
              <a:t>                                                                                                          Jenil Naik</a:t>
            </a:r>
          </a:p>
          <a:p>
            <a:pPr marL="12700" algn="ctr">
              <a:spcBef>
                <a:spcPts val="95"/>
              </a:spcBef>
            </a:pPr>
            <a:r>
              <a:rPr lang="en-US" sz="1600" b="1" spc="-10" dirty="0">
                <a:solidFill>
                  <a:srgbClr val="202020"/>
                </a:solidFill>
                <a:latin typeface="Carlito"/>
                <a:cs typeface="Carlito"/>
              </a:rPr>
              <a:t>                                                                                                                   Piyush Suthar</a:t>
            </a:r>
          </a:p>
          <a:p>
            <a:pPr marL="12700" marR="6350" algn="ctr">
              <a:lnSpc>
                <a:spcPct val="104500"/>
              </a:lnSpc>
              <a:spcBef>
                <a:spcPts val="15"/>
              </a:spcBef>
            </a:pPr>
            <a:r>
              <a:rPr lang="en-US" sz="1600" b="1" dirty="0">
                <a:latin typeface="Carlito"/>
                <a:cs typeface="Carlito"/>
              </a:rPr>
              <a:t>                                                                                                                                  </a:t>
            </a:r>
          </a:p>
          <a:p>
            <a:pPr marL="12700" marR="6350" algn="l">
              <a:lnSpc>
                <a:spcPct val="104500"/>
              </a:lnSpc>
              <a:spcBef>
                <a:spcPts val="15"/>
              </a:spcBef>
            </a:pPr>
            <a:endParaRPr lang="en-US" sz="1600" dirty="0">
              <a:latin typeface="Carlito"/>
              <a:cs typeface="Carlito"/>
            </a:endParaRPr>
          </a:p>
          <a:p>
            <a:pPr marL="12700" marR="5080" algn="l">
              <a:lnSpc>
                <a:spcPct val="104900"/>
              </a:lnSpc>
            </a:pPr>
            <a:endParaRPr sz="1550" dirty="0">
              <a:latin typeface="Carlito"/>
              <a:cs typeface="Carlito"/>
            </a:endParaRPr>
          </a:p>
          <a:p>
            <a:pPr algn="l"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721" y="381000"/>
            <a:ext cx="7172959" cy="9459595"/>
          </a:xfrm>
          <a:custGeom>
            <a:avLst/>
            <a:gdLst/>
            <a:ahLst/>
            <a:cxnLst/>
            <a:rect l="l" t="t" r="r" b="b"/>
            <a:pathLst>
              <a:path w="7172959" h="9459595">
                <a:moveTo>
                  <a:pt x="7172960" y="0"/>
                </a:moveTo>
                <a:lnTo>
                  <a:pt x="7154799" y="0"/>
                </a:lnTo>
                <a:lnTo>
                  <a:pt x="7154799" y="508"/>
                </a:lnTo>
                <a:lnTo>
                  <a:pt x="0" y="508"/>
                </a:lnTo>
                <a:lnTo>
                  <a:pt x="0" y="18288"/>
                </a:lnTo>
                <a:lnTo>
                  <a:pt x="0" y="9441688"/>
                </a:lnTo>
                <a:lnTo>
                  <a:pt x="0" y="9459468"/>
                </a:lnTo>
                <a:lnTo>
                  <a:pt x="7172960" y="9459468"/>
                </a:lnTo>
                <a:lnTo>
                  <a:pt x="7172960" y="9441688"/>
                </a:lnTo>
                <a:lnTo>
                  <a:pt x="18288" y="9441688"/>
                </a:lnTo>
                <a:lnTo>
                  <a:pt x="18288" y="18288"/>
                </a:lnTo>
                <a:lnTo>
                  <a:pt x="7154799" y="18288"/>
                </a:lnTo>
                <a:lnTo>
                  <a:pt x="7154799" y="9441104"/>
                </a:lnTo>
                <a:lnTo>
                  <a:pt x="7172960" y="9441104"/>
                </a:lnTo>
                <a:lnTo>
                  <a:pt x="7172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689" y="617196"/>
            <a:ext cx="7172959" cy="91979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latin typeface="Carlito"/>
                <a:cs typeface="Carlito"/>
              </a:rPr>
              <a:t>ABSTRACT</a:t>
            </a:r>
            <a:endParaRPr sz="2400" dirty="0">
              <a:latin typeface="Carlito"/>
              <a:cs typeface="Carlito"/>
            </a:endParaRPr>
          </a:p>
          <a:p>
            <a:pPr marL="12700" marR="5080" algn="just">
              <a:lnSpc>
                <a:spcPct val="117000"/>
              </a:lnSpc>
              <a:spcBef>
                <a:spcPts val="1570"/>
              </a:spcBef>
            </a:pPr>
            <a:r>
              <a:rPr sz="1600" dirty="0">
                <a:latin typeface="Carlito"/>
                <a:cs typeface="Carlito"/>
              </a:rPr>
              <a:t>The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rapid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pace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modern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life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has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significantly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impacted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quality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duration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2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sleep</a:t>
            </a:r>
            <a:r>
              <a:rPr sz="1600" spc="2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for</a:t>
            </a:r>
            <a:r>
              <a:rPr sz="1600" spc="2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many</a:t>
            </a:r>
            <a:r>
              <a:rPr sz="1600" spc="2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individuals,</a:t>
            </a:r>
            <a:r>
              <a:rPr sz="1600" spc="27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leading</a:t>
            </a:r>
            <a:r>
              <a:rPr sz="1600" spc="28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2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various</a:t>
            </a:r>
            <a:r>
              <a:rPr sz="1600" spc="2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health</a:t>
            </a:r>
            <a:r>
              <a:rPr sz="1600" spc="2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issues</a:t>
            </a:r>
            <a:r>
              <a:rPr sz="1600" spc="2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2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decreased </a:t>
            </a:r>
            <a:r>
              <a:rPr sz="1600" dirty="0">
                <a:latin typeface="Carlito"/>
                <a:cs typeface="Carlito"/>
              </a:rPr>
              <a:t>overall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well-</a:t>
            </a:r>
            <a:r>
              <a:rPr sz="1600" dirty="0">
                <a:latin typeface="Carlito"/>
                <a:cs typeface="Carlito"/>
              </a:rPr>
              <a:t>being.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</a:t>
            </a:r>
            <a:r>
              <a:rPr sz="1600" spc="7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response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this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growing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concern,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this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project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introduces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50" dirty="0">
                <a:latin typeface="Carlito"/>
                <a:cs typeface="Carlito"/>
              </a:rPr>
              <a:t>a </a:t>
            </a:r>
            <a:r>
              <a:rPr sz="1600" dirty="0">
                <a:latin typeface="Carlito"/>
                <a:cs typeface="Carlito"/>
              </a:rPr>
              <a:t>novel</a:t>
            </a:r>
            <a:r>
              <a:rPr sz="1600" spc="3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sleep</a:t>
            </a:r>
            <a:r>
              <a:rPr sz="1600" spc="3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tracking</a:t>
            </a:r>
            <a:r>
              <a:rPr sz="1600" spc="38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device</a:t>
            </a:r>
            <a:r>
              <a:rPr sz="1600" spc="3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designed</a:t>
            </a:r>
            <a:r>
              <a:rPr sz="1600" spc="3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38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monitor</a:t>
            </a:r>
            <a:r>
              <a:rPr sz="1600" spc="3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3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analyze</a:t>
            </a:r>
            <a:r>
              <a:rPr sz="1600" spc="3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sleep</a:t>
            </a:r>
            <a:r>
              <a:rPr sz="1600" spc="3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patterns </a:t>
            </a:r>
            <a:r>
              <a:rPr sz="1600" dirty="0">
                <a:latin typeface="Carlito"/>
                <a:cs typeface="Carlito"/>
              </a:rPr>
              <a:t>accurately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conveniently.</a:t>
            </a:r>
            <a:r>
              <a:rPr sz="1600" spc="7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7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device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employs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advanced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sensor</a:t>
            </a:r>
            <a:r>
              <a:rPr sz="1600" spc="7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technology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to </a:t>
            </a:r>
            <a:r>
              <a:rPr sz="1600" dirty="0">
                <a:latin typeface="Carlito"/>
                <a:cs typeface="Carlito"/>
              </a:rPr>
              <a:t>gather</a:t>
            </a:r>
            <a:r>
              <a:rPr sz="1600" spc="2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comprehensive</a:t>
            </a:r>
            <a:r>
              <a:rPr sz="1600" spc="2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data</a:t>
            </a:r>
            <a:r>
              <a:rPr sz="1600" spc="2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regarding</a:t>
            </a:r>
            <a:r>
              <a:rPr sz="1600" spc="2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</a:t>
            </a:r>
            <a:r>
              <a:rPr sz="1600" spc="2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individual's</a:t>
            </a:r>
            <a:r>
              <a:rPr sz="1600" spc="229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sleep</a:t>
            </a:r>
            <a:r>
              <a:rPr sz="1600" spc="2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cycles,</a:t>
            </a:r>
            <a:r>
              <a:rPr sz="1600" spc="2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movements,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environmental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factors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such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as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room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temperature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ambient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noise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levels.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600" dirty="0">
              <a:latin typeface="Carlito"/>
              <a:cs typeface="Carlito"/>
            </a:endParaRPr>
          </a:p>
          <a:p>
            <a:pPr marL="12700" marR="6985" algn="just">
              <a:lnSpc>
                <a:spcPct val="117000"/>
              </a:lnSpc>
            </a:pPr>
            <a:r>
              <a:rPr sz="1600" dirty="0">
                <a:latin typeface="Carlito"/>
                <a:cs typeface="Carlito"/>
              </a:rPr>
              <a:t>The</a:t>
            </a:r>
            <a:r>
              <a:rPr sz="1600" spc="2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primary</a:t>
            </a:r>
            <a:r>
              <a:rPr sz="1600" spc="2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objective</a:t>
            </a:r>
            <a:r>
              <a:rPr sz="1600" spc="204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2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this</a:t>
            </a:r>
            <a:r>
              <a:rPr sz="1600" spc="2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project</a:t>
            </a:r>
            <a:r>
              <a:rPr sz="1600" spc="2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is</a:t>
            </a:r>
            <a:r>
              <a:rPr sz="1600" spc="2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2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develop</a:t>
            </a:r>
            <a:r>
              <a:rPr sz="1600" spc="2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</a:t>
            </a:r>
            <a:r>
              <a:rPr sz="1600" spc="2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reliable</a:t>
            </a:r>
            <a:r>
              <a:rPr sz="1600" spc="2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2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user-friendly </a:t>
            </a:r>
            <a:r>
              <a:rPr sz="1600" dirty="0">
                <a:latin typeface="Carlito"/>
                <a:cs typeface="Carlito"/>
              </a:rPr>
              <a:t>device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capable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providing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actionable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insights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into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sleep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quality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facilitating </a:t>
            </a:r>
            <a:r>
              <a:rPr sz="1600" dirty="0">
                <a:latin typeface="Carlito"/>
                <a:cs typeface="Carlito"/>
              </a:rPr>
              <a:t>improvements</a:t>
            </a:r>
            <a:r>
              <a:rPr sz="1600" spc="3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</a:t>
            </a:r>
            <a:r>
              <a:rPr sz="1600" spc="29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sleep</a:t>
            </a:r>
            <a:r>
              <a:rPr sz="1600" spc="29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hygiene.</a:t>
            </a:r>
            <a:r>
              <a:rPr sz="1600" spc="3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Through</a:t>
            </a:r>
            <a:r>
              <a:rPr sz="1600" spc="29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29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integration</a:t>
            </a:r>
            <a:r>
              <a:rPr sz="1600" spc="3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3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machine</a:t>
            </a:r>
            <a:r>
              <a:rPr sz="1600" spc="2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learning </a:t>
            </a:r>
            <a:r>
              <a:rPr sz="1600" dirty="0">
                <a:latin typeface="Carlito"/>
                <a:cs typeface="Carlito"/>
              </a:rPr>
              <a:t>algorithms,</a:t>
            </a:r>
            <a:r>
              <a:rPr sz="1600" spc="3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3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device</a:t>
            </a:r>
            <a:r>
              <a:rPr sz="1600" spc="3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interprets</a:t>
            </a:r>
            <a:r>
              <a:rPr sz="1600" spc="3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3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collected</a:t>
            </a:r>
            <a:r>
              <a:rPr sz="1600" spc="3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data</a:t>
            </a:r>
            <a:r>
              <a:rPr sz="1600" spc="3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3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generate</a:t>
            </a:r>
            <a:r>
              <a:rPr sz="1600" spc="30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personalized recommendations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for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optimizing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sleep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habits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enhancing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overall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sleep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quality.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600" dirty="0">
              <a:latin typeface="Carlito"/>
              <a:cs typeface="Carlito"/>
            </a:endParaRPr>
          </a:p>
          <a:p>
            <a:pPr marL="12700" marR="5080" algn="just">
              <a:lnSpc>
                <a:spcPct val="117000"/>
              </a:lnSpc>
            </a:pPr>
            <a:r>
              <a:rPr sz="1600" dirty="0">
                <a:latin typeface="Carlito"/>
                <a:cs typeface="Carlito"/>
              </a:rPr>
              <a:t>Key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features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sleep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tracking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device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include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real-</a:t>
            </a:r>
            <a:r>
              <a:rPr sz="1600" dirty="0">
                <a:latin typeface="Carlito"/>
                <a:cs typeface="Carlito"/>
              </a:rPr>
              <a:t>time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monitoring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capabilities, </a:t>
            </a:r>
            <a:r>
              <a:rPr sz="1600" dirty="0">
                <a:latin typeface="Carlito"/>
                <a:cs typeface="Carlito"/>
              </a:rPr>
              <a:t>intuitive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data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visualization </a:t>
            </a:r>
            <a:r>
              <a:rPr sz="1600" dirty="0">
                <a:latin typeface="Carlito"/>
                <a:cs typeface="Carlito"/>
              </a:rPr>
              <a:t>through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companion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mobile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application,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seamless </a:t>
            </a:r>
            <a:r>
              <a:rPr sz="1600" dirty="0">
                <a:latin typeface="Carlito"/>
                <a:cs typeface="Carlito"/>
              </a:rPr>
              <a:t>integration</a:t>
            </a:r>
            <a:r>
              <a:rPr sz="1600" spc="2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with</a:t>
            </a:r>
            <a:r>
              <a:rPr sz="1600" spc="2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popular</a:t>
            </a:r>
            <a:r>
              <a:rPr sz="1600" spc="229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health</a:t>
            </a:r>
            <a:r>
              <a:rPr sz="1600" spc="2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229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fitness</a:t>
            </a:r>
            <a:r>
              <a:rPr sz="1600" spc="229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platforms.</a:t>
            </a:r>
            <a:r>
              <a:rPr sz="1600" spc="2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Additionally,</a:t>
            </a:r>
            <a:r>
              <a:rPr sz="1600" spc="2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2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device </a:t>
            </a:r>
            <a:r>
              <a:rPr sz="1600" dirty="0">
                <a:latin typeface="Carlito"/>
                <a:cs typeface="Carlito"/>
              </a:rPr>
              <a:t>prioritizes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user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privacy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data security through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robust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encryption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protocols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anonymization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techniques.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600" dirty="0">
              <a:latin typeface="Carlito"/>
              <a:cs typeface="Carlito"/>
            </a:endParaRPr>
          </a:p>
          <a:p>
            <a:pPr marL="12700" marR="7620" algn="just">
              <a:lnSpc>
                <a:spcPct val="116900"/>
              </a:lnSpc>
            </a:pPr>
            <a:r>
              <a:rPr sz="1600" dirty="0">
                <a:latin typeface="Carlito"/>
                <a:cs typeface="Carlito"/>
              </a:rPr>
              <a:t>The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effectiveness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sleep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tracking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device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is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evaluated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through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comprehensive </a:t>
            </a:r>
            <a:r>
              <a:rPr sz="1600" dirty="0">
                <a:latin typeface="Carlito"/>
                <a:cs typeface="Carlito"/>
              </a:rPr>
              <a:t>testing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procedures,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including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comparative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analyses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with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existing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sleep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monitoring </a:t>
            </a:r>
            <a:r>
              <a:rPr sz="1600" dirty="0">
                <a:latin typeface="Carlito"/>
                <a:cs typeface="Carlito"/>
              </a:rPr>
              <a:t>technologies</a:t>
            </a:r>
            <a:r>
              <a:rPr sz="1600" spc="2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2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user</a:t>
            </a:r>
            <a:r>
              <a:rPr sz="1600" spc="229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feedback</a:t>
            </a:r>
            <a:r>
              <a:rPr sz="1600" spc="2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surveys.</a:t>
            </a:r>
            <a:r>
              <a:rPr sz="1600" spc="229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229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results</a:t>
            </a:r>
            <a:r>
              <a:rPr sz="1600" spc="2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demonstrate</a:t>
            </a:r>
            <a:r>
              <a:rPr sz="1600" spc="229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2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device's </a:t>
            </a:r>
            <a:r>
              <a:rPr sz="1600" spc="-20" dirty="0">
                <a:latin typeface="Carlito"/>
                <a:cs typeface="Carlito"/>
              </a:rPr>
              <a:t>accuracy,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reliability,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effectiveness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promoting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healthier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sleep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habits.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600" dirty="0">
              <a:latin typeface="Carlito"/>
              <a:cs typeface="Carlito"/>
            </a:endParaRPr>
          </a:p>
          <a:p>
            <a:pPr marL="12700" marR="5080" algn="just">
              <a:lnSpc>
                <a:spcPct val="117000"/>
              </a:lnSpc>
            </a:pPr>
            <a:r>
              <a:rPr sz="1600" dirty="0">
                <a:latin typeface="Carlito"/>
                <a:cs typeface="Carlito"/>
              </a:rPr>
              <a:t>Overall,</a:t>
            </a:r>
            <a:r>
              <a:rPr sz="1600" spc="125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this</a:t>
            </a:r>
            <a:r>
              <a:rPr sz="1600" spc="135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project</a:t>
            </a:r>
            <a:r>
              <a:rPr sz="1600" spc="130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contributes</a:t>
            </a:r>
            <a:r>
              <a:rPr sz="1600" spc="130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135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125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advancement</a:t>
            </a:r>
            <a:r>
              <a:rPr sz="1600" spc="135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130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sleep</a:t>
            </a:r>
            <a:r>
              <a:rPr sz="1600" spc="125" dirty="0">
                <a:latin typeface="Carlito"/>
                <a:cs typeface="Carlito"/>
              </a:rPr>
              <a:t>  </a:t>
            </a:r>
            <a:r>
              <a:rPr sz="1600" spc="-10" dirty="0">
                <a:latin typeface="Carlito"/>
                <a:cs typeface="Carlito"/>
              </a:rPr>
              <a:t>monitoring </a:t>
            </a:r>
            <a:r>
              <a:rPr sz="1600" dirty="0">
                <a:latin typeface="Carlito"/>
                <a:cs typeface="Carlito"/>
              </a:rPr>
              <a:t>technology</a:t>
            </a:r>
            <a:r>
              <a:rPr sz="1600" spc="4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by</a:t>
            </a:r>
            <a:r>
              <a:rPr sz="1600" spc="4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introducing</a:t>
            </a:r>
            <a:r>
              <a:rPr sz="1600" spc="4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</a:t>
            </a:r>
            <a:r>
              <a:rPr sz="1600" spc="4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versatile</a:t>
            </a:r>
            <a:r>
              <a:rPr sz="1600" spc="4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4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accessible</a:t>
            </a:r>
            <a:r>
              <a:rPr sz="1600" spc="4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solution</a:t>
            </a:r>
            <a:r>
              <a:rPr sz="1600" spc="409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for</a:t>
            </a:r>
            <a:r>
              <a:rPr sz="1600" spc="40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individuals </a:t>
            </a:r>
            <a:r>
              <a:rPr sz="1600" dirty="0">
                <a:latin typeface="Carlito"/>
                <a:cs typeface="Carlito"/>
              </a:rPr>
              <a:t>seeking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optimize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their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sleep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quality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overall</a:t>
            </a:r>
            <a:r>
              <a:rPr sz="1600" spc="7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well-</a:t>
            </a:r>
            <a:r>
              <a:rPr sz="1600" dirty="0">
                <a:latin typeface="Carlito"/>
                <a:cs typeface="Carlito"/>
              </a:rPr>
              <a:t>being.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integration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of </a:t>
            </a:r>
            <a:r>
              <a:rPr sz="1600" dirty="0">
                <a:latin typeface="Carlito"/>
                <a:cs typeface="Carlito"/>
              </a:rPr>
              <a:t>advanced</a:t>
            </a:r>
            <a:r>
              <a:rPr sz="1600" spc="9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sensor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technology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machine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learning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algorithms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holds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promise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addressing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growing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prevalence</a:t>
            </a:r>
            <a:r>
              <a:rPr sz="1600" dirty="0">
                <a:latin typeface="Carlito"/>
                <a:cs typeface="Carlito"/>
              </a:rPr>
              <a:t> of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sleep-related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issues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modern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society.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516" y="533400"/>
            <a:ext cx="7428484" cy="9304146"/>
          </a:xfrm>
          <a:custGeom>
            <a:avLst/>
            <a:gdLst/>
            <a:ahLst/>
            <a:cxnLst/>
            <a:rect l="l" t="t" r="r" b="b"/>
            <a:pathLst>
              <a:path w="7172959" h="9459595">
                <a:moveTo>
                  <a:pt x="7172960" y="0"/>
                </a:moveTo>
                <a:lnTo>
                  <a:pt x="7154799" y="0"/>
                </a:lnTo>
                <a:lnTo>
                  <a:pt x="7154799" y="508"/>
                </a:lnTo>
                <a:lnTo>
                  <a:pt x="0" y="508"/>
                </a:lnTo>
                <a:lnTo>
                  <a:pt x="0" y="18288"/>
                </a:lnTo>
                <a:lnTo>
                  <a:pt x="0" y="9441688"/>
                </a:lnTo>
                <a:lnTo>
                  <a:pt x="0" y="9459468"/>
                </a:lnTo>
                <a:lnTo>
                  <a:pt x="7172960" y="9459468"/>
                </a:lnTo>
                <a:lnTo>
                  <a:pt x="7172960" y="9441688"/>
                </a:lnTo>
                <a:lnTo>
                  <a:pt x="18288" y="9441688"/>
                </a:lnTo>
                <a:lnTo>
                  <a:pt x="18288" y="18288"/>
                </a:lnTo>
                <a:lnTo>
                  <a:pt x="7154799" y="18288"/>
                </a:lnTo>
                <a:lnTo>
                  <a:pt x="7154799" y="9441104"/>
                </a:lnTo>
                <a:lnTo>
                  <a:pt x="7172960" y="9441104"/>
                </a:lnTo>
                <a:lnTo>
                  <a:pt x="7172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7726" y="878205"/>
            <a:ext cx="1963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Carlito"/>
                <a:cs typeface="Carlito"/>
              </a:rPr>
              <a:t>TABLE</a:t>
            </a:r>
            <a:r>
              <a:rPr sz="1800" b="1" spc="-7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OF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CONTENTS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396" y="1235202"/>
            <a:ext cx="4004310" cy="1459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7304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Chapter </a:t>
            </a:r>
            <a:r>
              <a:rPr sz="1800" b="1" spc="-25" dirty="0">
                <a:latin typeface="Carlito"/>
                <a:cs typeface="Carlito"/>
              </a:rPr>
              <a:t>.1 </a:t>
            </a:r>
            <a:r>
              <a:rPr sz="1800" b="1" spc="-10" dirty="0">
                <a:latin typeface="Carlito"/>
                <a:cs typeface="Carlito"/>
              </a:rPr>
              <a:t>Introduction</a:t>
            </a:r>
            <a:endParaRPr sz="1800" dirty="0">
              <a:latin typeface="Carlito"/>
              <a:cs typeface="Carlito"/>
            </a:endParaRPr>
          </a:p>
          <a:p>
            <a:pPr marL="1135380" indent="-20891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1135380" algn="l"/>
              </a:tabLst>
            </a:pPr>
            <a:r>
              <a:rPr sz="1600" spc="-25" dirty="0">
                <a:latin typeface="Carlito"/>
                <a:cs typeface="Arial"/>
              </a:rPr>
              <a:t>Aim</a:t>
            </a:r>
            <a:endParaRPr sz="1600" dirty="0">
              <a:latin typeface="Carlito"/>
              <a:cs typeface="Arial"/>
            </a:endParaRPr>
          </a:p>
          <a:p>
            <a:pPr marL="1137920" indent="-22225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1137920" algn="l"/>
              </a:tabLst>
            </a:pPr>
            <a:r>
              <a:rPr sz="1600" dirty="0">
                <a:latin typeface="Carlito"/>
                <a:cs typeface="Arial"/>
              </a:rPr>
              <a:t>Statement</a:t>
            </a:r>
            <a:r>
              <a:rPr sz="1600" spc="40" dirty="0">
                <a:latin typeface="Carlito"/>
                <a:cs typeface="Arial"/>
              </a:rPr>
              <a:t> </a:t>
            </a:r>
            <a:r>
              <a:rPr sz="1600" dirty="0">
                <a:latin typeface="Carlito"/>
                <a:cs typeface="Arial"/>
              </a:rPr>
              <a:t>of</a:t>
            </a:r>
            <a:r>
              <a:rPr sz="1600" spc="40" dirty="0">
                <a:latin typeface="Carlito"/>
                <a:cs typeface="Arial"/>
              </a:rPr>
              <a:t> </a:t>
            </a:r>
            <a:r>
              <a:rPr sz="1600" dirty="0">
                <a:latin typeface="Carlito"/>
                <a:cs typeface="Arial"/>
              </a:rPr>
              <a:t>Research</a:t>
            </a:r>
            <a:r>
              <a:rPr sz="1600" spc="40" dirty="0">
                <a:latin typeface="Carlito"/>
                <a:cs typeface="Arial"/>
              </a:rPr>
              <a:t> </a:t>
            </a:r>
            <a:r>
              <a:rPr sz="1600" spc="-10" dirty="0">
                <a:latin typeface="Carlito"/>
                <a:cs typeface="Arial"/>
              </a:rPr>
              <a:t>Problem</a:t>
            </a:r>
            <a:endParaRPr sz="1600" dirty="0">
              <a:latin typeface="Carlito"/>
              <a:cs typeface="Arial"/>
            </a:endParaRPr>
          </a:p>
          <a:p>
            <a:pPr marL="1130300" indent="-217804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1130300" algn="l"/>
              </a:tabLst>
            </a:pPr>
            <a:r>
              <a:rPr sz="1600" dirty="0">
                <a:latin typeface="Carlito"/>
                <a:cs typeface="Arial"/>
              </a:rPr>
              <a:t>Justification</a:t>
            </a:r>
            <a:r>
              <a:rPr sz="1600" spc="25" dirty="0">
                <a:latin typeface="Carlito"/>
                <a:cs typeface="Arial"/>
              </a:rPr>
              <a:t> </a:t>
            </a:r>
            <a:r>
              <a:rPr sz="1600" dirty="0">
                <a:latin typeface="Carlito"/>
                <a:cs typeface="Arial"/>
              </a:rPr>
              <a:t>of</a:t>
            </a:r>
            <a:r>
              <a:rPr sz="1600" spc="35" dirty="0">
                <a:latin typeface="Carlito"/>
                <a:cs typeface="Arial"/>
              </a:rPr>
              <a:t> </a:t>
            </a:r>
            <a:r>
              <a:rPr sz="1600" spc="-10" dirty="0">
                <a:latin typeface="Carlito"/>
                <a:cs typeface="Arial"/>
              </a:rPr>
              <a:t>Problem</a:t>
            </a:r>
            <a:endParaRPr sz="1600" dirty="0">
              <a:latin typeface="Carlito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396" y="2819780"/>
            <a:ext cx="2766060" cy="70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Chapter</a:t>
            </a:r>
            <a:r>
              <a:rPr sz="1800" b="1" spc="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.2 Literature</a:t>
            </a:r>
            <a:r>
              <a:rPr sz="1800" b="1" spc="1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Review </a:t>
            </a:r>
            <a:r>
              <a:rPr sz="1800" b="1" dirty="0">
                <a:latin typeface="Carlito"/>
                <a:cs typeface="Carlito"/>
              </a:rPr>
              <a:t>Chapter</a:t>
            </a:r>
            <a:r>
              <a:rPr sz="1800" b="1" spc="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.3</a:t>
            </a:r>
            <a:r>
              <a:rPr sz="1800" b="1" spc="5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Proposed</a:t>
            </a:r>
            <a:r>
              <a:rPr sz="1800" b="1" spc="4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Project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8395" y="3751021"/>
            <a:ext cx="1814830" cy="91755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01650" algn="l"/>
              </a:tabLst>
            </a:pPr>
            <a:r>
              <a:rPr sz="1600" dirty="0">
                <a:latin typeface="Carlito"/>
                <a:cs typeface="Arial"/>
              </a:rPr>
              <a:t>Block</a:t>
            </a:r>
            <a:r>
              <a:rPr sz="1600" spc="35" dirty="0">
                <a:latin typeface="Carlito"/>
                <a:cs typeface="Arial"/>
              </a:rPr>
              <a:t> </a:t>
            </a:r>
            <a:r>
              <a:rPr sz="1600" spc="-10" dirty="0">
                <a:latin typeface="Carlito"/>
                <a:cs typeface="Arial"/>
              </a:rPr>
              <a:t>Diagram</a:t>
            </a:r>
            <a:endParaRPr sz="1600" dirty="0">
              <a:latin typeface="Carlito"/>
              <a:cs typeface="Arial"/>
            </a:endParaRPr>
          </a:p>
          <a:p>
            <a:pPr marL="495934" indent="-483234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495934" algn="l"/>
              </a:tabLst>
            </a:pPr>
            <a:r>
              <a:rPr lang="en-IN" sz="1600" spc="-10" dirty="0">
                <a:latin typeface="Carlito"/>
                <a:cs typeface="Arial"/>
              </a:rPr>
              <a:t>Methodology</a:t>
            </a:r>
            <a:endParaRPr lang="en-IN" sz="1600" dirty="0">
              <a:latin typeface="Carlito"/>
              <a:cs typeface="Arial"/>
            </a:endParaRPr>
          </a:p>
          <a:p>
            <a:pPr marL="501650" indent="-48895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01650" algn="l"/>
              </a:tabLst>
            </a:pPr>
            <a:r>
              <a:rPr sz="1600" spc="-10" dirty="0">
                <a:latin typeface="Carlito"/>
                <a:cs typeface="Arial"/>
              </a:rPr>
              <a:t>Requirements</a:t>
            </a:r>
            <a:endParaRPr sz="1600" dirty="0">
              <a:latin typeface="Carlito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0170" y="4610556"/>
            <a:ext cx="1113790" cy="63414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05"/>
              </a:spcBef>
              <a:buFont typeface="Symbol"/>
              <a:buChar char=""/>
              <a:tabLst>
                <a:tab pos="240665" algn="l"/>
              </a:tabLst>
            </a:pPr>
            <a:r>
              <a:rPr sz="1600" spc="-10" dirty="0">
                <a:latin typeface="Carlito"/>
                <a:cs typeface="Arial"/>
              </a:rPr>
              <a:t>Hardware</a:t>
            </a:r>
            <a:endParaRPr sz="1600" dirty="0">
              <a:latin typeface="Carlito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Font typeface="Symbol"/>
              <a:buChar char=""/>
              <a:tabLst>
                <a:tab pos="240665" algn="l"/>
              </a:tabLst>
            </a:pPr>
            <a:r>
              <a:rPr sz="1600" spc="-10" dirty="0">
                <a:latin typeface="Carlito"/>
                <a:cs typeface="Arial"/>
              </a:rPr>
              <a:t>Software</a:t>
            </a:r>
            <a:endParaRPr sz="1600" dirty="0">
              <a:latin typeface="Carlito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7361" y="5157344"/>
            <a:ext cx="3238500" cy="103631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973455">
              <a:lnSpc>
                <a:spcPct val="100000"/>
              </a:lnSpc>
              <a:spcBef>
                <a:spcPts val="819"/>
              </a:spcBef>
              <a:tabLst>
                <a:tab pos="1463040" algn="l"/>
              </a:tabLst>
            </a:pPr>
            <a:r>
              <a:rPr sz="1550" spc="-25" dirty="0">
                <a:latin typeface="Arial"/>
                <a:cs typeface="Arial"/>
              </a:rPr>
              <a:t>4</a:t>
            </a:r>
            <a:r>
              <a:rPr sz="1600" spc="-25" dirty="0">
                <a:latin typeface="Carlito"/>
                <a:cs typeface="Arial"/>
              </a:rPr>
              <a:t>.</a:t>
            </a:r>
            <a:r>
              <a:rPr sz="1600" dirty="0">
                <a:latin typeface="Carlito"/>
                <a:cs typeface="Arial"/>
              </a:rPr>
              <a:t>	Working</a:t>
            </a:r>
            <a:r>
              <a:rPr sz="1600" spc="-15" dirty="0">
                <a:latin typeface="Carlito"/>
                <a:cs typeface="Arial"/>
              </a:rPr>
              <a:t> </a:t>
            </a:r>
            <a:r>
              <a:rPr sz="1600" spc="-10" dirty="0">
                <a:latin typeface="Carlito"/>
                <a:cs typeface="Arial"/>
              </a:rPr>
              <a:t>Principle</a:t>
            </a:r>
            <a:endParaRPr sz="1600" dirty="0">
              <a:latin typeface="Carlito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latin typeface="Carlito"/>
                <a:cs typeface="Carlito"/>
              </a:rPr>
              <a:t>Chapter</a:t>
            </a:r>
            <a:r>
              <a:rPr sz="1800" b="1" spc="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.4</a:t>
            </a:r>
            <a:r>
              <a:rPr sz="1800" b="1" spc="6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Conclusion</a:t>
            </a:r>
            <a:r>
              <a:rPr sz="1800" b="1" spc="14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References</a:t>
            </a:r>
            <a:endParaRPr sz="1800" dirty="0">
              <a:latin typeface="Carlito"/>
              <a:cs typeface="Carlito"/>
            </a:endParaRPr>
          </a:p>
          <a:p>
            <a:pPr marL="1038225">
              <a:lnSpc>
                <a:spcPct val="100000"/>
              </a:lnSpc>
              <a:spcBef>
                <a:spcPts val="515"/>
              </a:spcBef>
            </a:pPr>
            <a:r>
              <a:rPr sz="1550" spc="-10" dirty="0">
                <a:latin typeface="Arial"/>
                <a:cs typeface="Arial"/>
              </a:rPr>
              <a:t> </a:t>
            </a:r>
            <a:r>
              <a:rPr sz="1600" spc="-10" dirty="0">
                <a:latin typeface="Carlito"/>
                <a:cs typeface="Arial"/>
              </a:rPr>
              <a:t>CONCLUSION</a:t>
            </a:r>
            <a:endParaRPr sz="1600" dirty="0">
              <a:latin typeface="Carlito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92671" y="1684789"/>
            <a:ext cx="224154" cy="34836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50" spc="-50" dirty="0">
                <a:latin typeface="Carlito"/>
                <a:cs typeface="Carlito"/>
              </a:rPr>
              <a:t>6</a:t>
            </a: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550" spc="-50" dirty="0">
                <a:latin typeface="Carlito"/>
                <a:cs typeface="Carlito"/>
              </a:rPr>
              <a:t>7</a:t>
            </a: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550" spc="-50" dirty="0">
                <a:latin typeface="Carlito"/>
                <a:cs typeface="Carlito"/>
              </a:rPr>
              <a:t>7</a:t>
            </a: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550" spc="-50" dirty="0">
                <a:latin typeface="Carlito"/>
                <a:cs typeface="Carlito"/>
              </a:rPr>
              <a:t>8</a:t>
            </a: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550" spc="-50" dirty="0">
                <a:latin typeface="Carlito"/>
                <a:cs typeface="Carlito"/>
              </a:rPr>
              <a:t>9</a:t>
            </a: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550" spc="-25" dirty="0">
                <a:latin typeface="Carlito"/>
                <a:cs typeface="Carlito"/>
              </a:rPr>
              <a:t>11</a:t>
            </a: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550" spc="-25" dirty="0">
                <a:latin typeface="Carlito"/>
                <a:cs typeface="Carlito"/>
              </a:rPr>
              <a:t>12</a:t>
            </a: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550" spc="-25" dirty="0">
                <a:latin typeface="Carlito"/>
                <a:cs typeface="Carlito"/>
              </a:rPr>
              <a:t>12</a:t>
            </a: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550" spc="-25" dirty="0">
                <a:latin typeface="Carlito"/>
                <a:cs typeface="Carlito"/>
              </a:rPr>
              <a:t>12</a:t>
            </a: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550" spc="-25" dirty="0">
                <a:latin typeface="Carlito"/>
                <a:cs typeface="Carlito"/>
              </a:rPr>
              <a:t>12</a:t>
            </a: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550" spc="-25" dirty="0">
                <a:latin typeface="Carlito"/>
                <a:cs typeface="Carlito"/>
              </a:rPr>
              <a:t>15</a:t>
            </a: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50" spc="-25" dirty="0">
                <a:latin typeface="Carlito"/>
                <a:cs typeface="Carlito"/>
              </a:rPr>
              <a:t>15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2671" y="5430469"/>
            <a:ext cx="224154" cy="5988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550" spc="-25" dirty="0">
                <a:latin typeface="Carlito"/>
                <a:cs typeface="Carlito"/>
              </a:rPr>
              <a:t>18</a:t>
            </a: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550" spc="-25" dirty="0">
                <a:latin typeface="Carlito"/>
                <a:cs typeface="Carlito"/>
              </a:rPr>
              <a:t>19</a:t>
            </a:r>
            <a:endParaRPr sz="155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1752" y="301751"/>
            <a:ext cx="7172959" cy="9459595"/>
          </a:xfrm>
          <a:custGeom>
            <a:avLst/>
            <a:gdLst/>
            <a:ahLst/>
            <a:cxnLst/>
            <a:rect l="l" t="t" r="r" b="b"/>
            <a:pathLst>
              <a:path w="7172959" h="9459595">
                <a:moveTo>
                  <a:pt x="7172960" y="0"/>
                </a:moveTo>
                <a:lnTo>
                  <a:pt x="7154799" y="0"/>
                </a:lnTo>
                <a:lnTo>
                  <a:pt x="7154799" y="508"/>
                </a:lnTo>
                <a:lnTo>
                  <a:pt x="0" y="508"/>
                </a:lnTo>
                <a:lnTo>
                  <a:pt x="0" y="18288"/>
                </a:lnTo>
                <a:lnTo>
                  <a:pt x="0" y="9441688"/>
                </a:lnTo>
                <a:lnTo>
                  <a:pt x="0" y="9459468"/>
                </a:lnTo>
                <a:lnTo>
                  <a:pt x="7172960" y="9459468"/>
                </a:lnTo>
                <a:lnTo>
                  <a:pt x="7172960" y="9441688"/>
                </a:lnTo>
                <a:lnTo>
                  <a:pt x="18288" y="9441688"/>
                </a:lnTo>
                <a:lnTo>
                  <a:pt x="18288" y="18288"/>
                </a:lnTo>
                <a:lnTo>
                  <a:pt x="7154799" y="18288"/>
                </a:lnTo>
                <a:lnTo>
                  <a:pt x="7154799" y="9441104"/>
                </a:lnTo>
                <a:lnTo>
                  <a:pt x="7172960" y="9441104"/>
                </a:lnTo>
                <a:lnTo>
                  <a:pt x="7172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599058"/>
            <a:ext cx="7172958" cy="6163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Chapter </a:t>
            </a:r>
            <a:r>
              <a:rPr sz="1800" b="1" spc="-5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800">
              <a:latin typeface="Carlito"/>
              <a:cs typeface="Carlito"/>
            </a:endParaRPr>
          </a:p>
          <a:p>
            <a:pPr marL="24765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Introduction</a:t>
            </a:r>
            <a:endParaRPr sz="1800">
              <a:latin typeface="Carlito"/>
              <a:cs typeface="Carlito"/>
            </a:endParaRPr>
          </a:p>
          <a:p>
            <a:pPr marL="12700" marR="3619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In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today's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fast-</a:t>
            </a:r>
            <a:r>
              <a:rPr sz="1800" dirty="0">
                <a:latin typeface="Carlito"/>
                <a:cs typeface="Carlito"/>
              </a:rPr>
              <a:t>paced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society,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importance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quality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cannot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overstated.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Yet,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with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constant </a:t>
            </a:r>
            <a:r>
              <a:rPr sz="1800" dirty="0">
                <a:latin typeface="Carlito"/>
                <a:cs typeface="Carlito"/>
              </a:rPr>
              <a:t>demands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work,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social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engagements,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digital distractions,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achieving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restful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rejuvenating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sleep </a:t>
            </a:r>
            <a:r>
              <a:rPr sz="1800" dirty="0">
                <a:latin typeface="Carlito"/>
                <a:cs typeface="Carlito"/>
              </a:rPr>
              <a:t>has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become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increasingly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elusive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many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individuals.</a:t>
            </a:r>
            <a:endParaRPr sz="1800">
              <a:latin typeface="Carlito"/>
              <a:cs typeface="Carlito"/>
            </a:endParaRPr>
          </a:p>
          <a:p>
            <a:pPr marL="12700" marR="37401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repercussions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inadequate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extend</a:t>
            </a:r>
            <a:r>
              <a:rPr sz="1800" spc="-25" dirty="0">
                <a:latin typeface="Carlito"/>
                <a:cs typeface="Carlito"/>
              </a:rPr>
              <a:t> far </a:t>
            </a:r>
            <a:r>
              <a:rPr sz="1800" dirty="0">
                <a:latin typeface="Carlito"/>
                <a:cs typeface="Carlito"/>
              </a:rPr>
              <a:t>beyond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mere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fatigue,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impacting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cognitive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function, </a:t>
            </a:r>
            <a:r>
              <a:rPr sz="1800" dirty="0">
                <a:latin typeface="Carlito"/>
                <a:cs typeface="Carlito"/>
              </a:rPr>
              <a:t>emotional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well-</a:t>
            </a:r>
            <a:r>
              <a:rPr sz="1800" dirty="0">
                <a:latin typeface="Carlito"/>
                <a:cs typeface="Carlito"/>
              </a:rPr>
              <a:t>being,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overall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physical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health.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Recognizing</a:t>
            </a:r>
            <a:r>
              <a:rPr sz="1800" dirty="0">
                <a:latin typeface="Carlito"/>
                <a:cs typeface="Carlito"/>
              </a:rPr>
              <a:t> this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pervasive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issue,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there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pressing </a:t>
            </a:r>
            <a:r>
              <a:rPr sz="1800" dirty="0">
                <a:latin typeface="Carlito"/>
                <a:cs typeface="Carlito"/>
              </a:rPr>
              <a:t>need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innovative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solutions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help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individuals understand,</a:t>
            </a:r>
            <a:r>
              <a:rPr sz="1800" spc="-25" dirty="0">
                <a:latin typeface="Carlito"/>
                <a:cs typeface="Carlito"/>
              </a:rPr>
              <a:t> monitor,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improve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their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patterns.</a:t>
            </a:r>
            <a:endParaRPr sz="1800">
              <a:latin typeface="Carlito"/>
              <a:cs typeface="Carlito"/>
            </a:endParaRPr>
          </a:p>
          <a:p>
            <a:pPr marL="12700" marR="71755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arlito"/>
                <a:cs typeface="Carlito"/>
              </a:rPr>
              <a:t>This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project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aims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address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this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need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through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development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sophisticated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tracking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device. Leveraging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advancements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sensor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technology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and </a:t>
            </a:r>
            <a:r>
              <a:rPr sz="1800" dirty="0">
                <a:latin typeface="Carlito"/>
                <a:cs typeface="Carlito"/>
              </a:rPr>
              <a:t>machine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learning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algorithms,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device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offers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comprehensive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solution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monitoring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quality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providing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actionable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insights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optimizing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sleep </a:t>
            </a:r>
            <a:r>
              <a:rPr sz="1800" dirty="0">
                <a:latin typeface="Carlito"/>
                <a:cs typeface="Carlito"/>
              </a:rPr>
              <a:t>habits.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By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accurately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capturing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duration, </a:t>
            </a:r>
            <a:r>
              <a:rPr sz="1800" dirty="0">
                <a:latin typeface="Carlito"/>
                <a:cs typeface="Carlito"/>
              </a:rPr>
              <a:t>cycles,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environmental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influences,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device empowers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users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make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informed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decisions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enhance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their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hygiene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overall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well-being.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752" y="301751"/>
            <a:ext cx="7172959" cy="9459595"/>
          </a:xfrm>
          <a:custGeom>
            <a:avLst/>
            <a:gdLst/>
            <a:ahLst/>
            <a:cxnLst/>
            <a:rect l="l" t="t" r="r" b="b"/>
            <a:pathLst>
              <a:path w="7172959" h="9459595">
                <a:moveTo>
                  <a:pt x="7172960" y="0"/>
                </a:moveTo>
                <a:lnTo>
                  <a:pt x="7154799" y="0"/>
                </a:lnTo>
                <a:lnTo>
                  <a:pt x="7154799" y="508"/>
                </a:lnTo>
                <a:lnTo>
                  <a:pt x="0" y="508"/>
                </a:lnTo>
                <a:lnTo>
                  <a:pt x="0" y="18288"/>
                </a:lnTo>
                <a:lnTo>
                  <a:pt x="0" y="9441688"/>
                </a:lnTo>
                <a:lnTo>
                  <a:pt x="0" y="9459468"/>
                </a:lnTo>
                <a:lnTo>
                  <a:pt x="7172960" y="9459468"/>
                </a:lnTo>
                <a:lnTo>
                  <a:pt x="7172960" y="9441688"/>
                </a:lnTo>
                <a:lnTo>
                  <a:pt x="18288" y="9441688"/>
                </a:lnTo>
                <a:lnTo>
                  <a:pt x="18288" y="18288"/>
                </a:lnTo>
                <a:lnTo>
                  <a:pt x="7154799" y="18288"/>
                </a:lnTo>
                <a:lnTo>
                  <a:pt x="7154799" y="9441104"/>
                </a:lnTo>
                <a:lnTo>
                  <a:pt x="7172960" y="9441104"/>
                </a:lnTo>
                <a:lnTo>
                  <a:pt x="7172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49562"/>
            <a:ext cx="5979160" cy="705675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69265" algn="l"/>
              </a:tabLst>
            </a:pPr>
            <a:r>
              <a:rPr sz="1800" b="1" spc="-25" dirty="0">
                <a:latin typeface="Arial"/>
                <a:cs typeface="Arial"/>
              </a:rPr>
              <a:t>Aim</a:t>
            </a:r>
            <a:endParaRPr sz="1800">
              <a:latin typeface="Arial"/>
              <a:cs typeface="Arial"/>
            </a:endParaRPr>
          </a:p>
          <a:p>
            <a:pPr marL="241300" marR="74930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primary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aim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project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design,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develop,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evaluate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novel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tracking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device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accurately monitors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patterns,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analyzes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quality,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spc="-10" dirty="0">
                <a:latin typeface="Arial"/>
                <a:cs typeface="Arial"/>
              </a:rPr>
              <a:t>provides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personalized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recommendations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optimizing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hygiene.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Specifically,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project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aims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achieve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following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objectives:</a:t>
            </a:r>
            <a:endParaRPr sz="1800">
              <a:latin typeface="Arial"/>
              <a:cs typeface="Arial"/>
            </a:endParaRPr>
          </a:p>
          <a:p>
            <a:pPr marL="468630" lvl="1" indent="-227329">
              <a:lnSpc>
                <a:spcPct val="100000"/>
              </a:lnSpc>
              <a:spcBef>
                <a:spcPts val="300"/>
              </a:spcBef>
              <a:buFont typeface="VL PGothic"/>
              <a:buChar char="⚫"/>
              <a:tabLst>
                <a:tab pos="468630" algn="l"/>
              </a:tabLst>
            </a:pPr>
            <a:r>
              <a:rPr sz="1800" dirty="0">
                <a:latin typeface="Arial"/>
                <a:cs typeface="Arial"/>
              </a:rPr>
              <a:t>Design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developement</a:t>
            </a:r>
            <a:endParaRPr sz="1800">
              <a:latin typeface="Arial"/>
              <a:cs typeface="Arial"/>
            </a:endParaRPr>
          </a:p>
          <a:p>
            <a:pPr marL="468630" lvl="1" indent="-227329">
              <a:lnSpc>
                <a:spcPct val="100000"/>
              </a:lnSpc>
              <a:spcBef>
                <a:spcPts val="300"/>
              </a:spcBef>
              <a:buFont typeface="VL PGothic"/>
              <a:buChar char="⚫"/>
              <a:tabLst>
                <a:tab pos="468630" algn="l"/>
              </a:tabLst>
            </a:pPr>
            <a:r>
              <a:rPr sz="1800" dirty="0">
                <a:latin typeface="Arial"/>
                <a:cs typeface="Arial"/>
              </a:rPr>
              <a:t>Integration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machine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learning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  <a:p>
            <a:pPr marL="468630" lvl="1" indent="-227329">
              <a:lnSpc>
                <a:spcPct val="100000"/>
              </a:lnSpc>
              <a:spcBef>
                <a:spcPts val="305"/>
              </a:spcBef>
              <a:buFont typeface="VL PGothic"/>
              <a:buChar char="⚫"/>
              <a:tabLst>
                <a:tab pos="468630" algn="l"/>
              </a:tabLst>
            </a:pPr>
            <a:r>
              <a:rPr sz="1800" spc="-30" dirty="0">
                <a:latin typeface="Arial"/>
                <a:cs typeface="Arial"/>
              </a:rPr>
              <a:t>Testing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evaluation</a:t>
            </a:r>
            <a:endParaRPr sz="1800">
              <a:latin typeface="Arial"/>
              <a:cs typeface="Arial"/>
            </a:endParaRPr>
          </a:p>
          <a:p>
            <a:pPr marL="468630" lvl="1" indent="-227329">
              <a:lnSpc>
                <a:spcPct val="100000"/>
              </a:lnSpc>
              <a:spcBef>
                <a:spcPts val="300"/>
              </a:spcBef>
              <a:buFont typeface="VL PGothic"/>
              <a:buChar char="⚫"/>
              <a:tabLst>
                <a:tab pos="468630" algn="l"/>
              </a:tabLst>
            </a:pPr>
            <a:r>
              <a:rPr sz="1800" dirty="0">
                <a:latin typeface="Arial"/>
                <a:cs typeface="Arial"/>
              </a:rPr>
              <a:t>Privacy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security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consideration</a:t>
            </a:r>
            <a:endParaRPr sz="1800">
              <a:latin typeface="Arial"/>
              <a:cs typeface="Arial"/>
            </a:endParaRPr>
          </a:p>
          <a:p>
            <a:pPr marL="241300" marR="31305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Arial"/>
                <a:cs typeface="Arial"/>
              </a:rPr>
              <a:t>by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achieving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these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objectives,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project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aims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contribute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advancement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monitoring </a:t>
            </a:r>
            <a:r>
              <a:rPr sz="1800" dirty="0">
                <a:latin typeface="Arial"/>
                <a:cs typeface="Arial"/>
              </a:rPr>
              <a:t>technology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empower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individuals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take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proactive </a:t>
            </a:r>
            <a:r>
              <a:rPr sz="1800" dirty="0">
                <a:latin typeface="Arial"/>
                <a:cs typeface="Arial"/>
              </a:rPr>
              <a:t>steps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towards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improving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their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sleep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health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overall </a:t>
            </a:r>
            <a:r>
              <a:rPr sz="1800" spc="-25" dirty="0">
                <a:latin typeface="Arial"/>
                <a:cs typeface="Arial"/>
              </a:rPr>
              <a:t>well-</a:t>
            </a:r>
            <a:r>
              <a:rPr sz="1800" spc="-10" dirty="0">
                <a:latin typeface="Arial"/>
                <a:cs typeface="Arial"/>
              </a:rPr>
              <a:t>being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AutoNum type="arabicPeriod" startAt="2"/>
              <a:tabLst>
                <a:tab pos="469265" algn="l"/>
              </a:tabLst>
            </a:pPr>
            <a:r>
              <a:rPr sz="1800" b="1" dirty="0">
                <a:latin typeface="Arial"/>
                <a:cs typeface="Arial"/>
              </a:rPr>
              <a:t>Statement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Research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16900"/>
              </a:lnSpc>
              <a:spcBef>
                <a:spcPts val="1939"/>
              </a:spcBef>
            </a:pPr>
            <a:r>
              <a:rPr sz="1800" dirty="0">
                <a:latin typeface="Carlito"/>
                <a:cs typeface="Carlito"/>
              </a:rPr>
              <a:t>Despite</a:t>
            </a:r>
            <a:r>
              <a:rPr sz="1800" spc="2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widely</a:t>
            </a:r>
            <a:r>
              <a:rPr sz="1800" spc="2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acknowledged</a:t>
            </a:r>
            <a:r>
              <a:rPr sz="1800" spc="2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importance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2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quality</a:t>
            </a:r>
            <a:r>
              <a:rPr sz="1800" spc="2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sleep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1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overall</a:t>
            </a:r>
            <a:r>
              <a:rPr sz="1800" spc="1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health</a:t>
            </a:r>
            <a:r>
              <a:rPr sz="1800" spc="1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18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well-</a:t>
            </a:r>
            <a:r>
              <a:rPr sz="1800" dirty="0">
                <a:latin typeface="Carlito"/>
                <a:cs typeface="Carlito"/>
              </a:rPr>
              <a:t>being,</a:t>
            </a:r>
            <a:r>
              <a:rPr sz="1800" spc="1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many</a:t>
            </a:r>
            <a:r>
              <a:rPr sz="1800" spc="1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individuals</a:t>
            </a:r>
            <a:r>
              <a:rPr sz="1800" spc="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struggle</a:t>
            </a:r>
            <a:r>
              <a:rPr sz="1800" spc="18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accurately</a:t>
            </a:r>
            <a:r>
              <a:rPr sz="1800" spc="254" dirty="0">
                <a:latin typeface="Carlito"/>
                <a:cs typeface="Carlito"/>
              </a:rPr>
              <a:t>  </a:t>
            </a:r>
            <a:r>
              <a:rPr sz="1800" dirty="0">
                <a:latin typeface="Carlito"/>
                <a:cs typeface="Carlito"/>
              </a:rPr>
              <a:t>monitor</a:t>
            </a:r>
            <a:r>
              <a:rPr sz="1800" spc="260" dirty="0">
                <a:latin typeface="Carlito"/>
                <a:cs typeface="Carlito"/>
              </a:rPr>
              <a:t> 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260" dirty="0">
                <a:latin typeface="Carlito"/>
                <a:cs typeface="Carlito"/>
              </a:rPr>
              <a:t>  </a:t>
            </a:r>
            <a:r>
              <a:rPr sz="1800" dirty="0">
                <a:latin typeface="Carlito"/>
                <a:cs typeface="Carlito"/>
              </a:rPr>
              <a:t>understand</a:t>
            </a:r>
            <a:r>
              <a:rPr sz="1800" spc="260" dirty="0">
                <a:latin typeface="Carlito"/>
                <a:cs typeface="Carlito"/>
              </a:rPr>
              <a:t>  </a:t>
            </a:r>
            <a:r>
              <a:rPr sz="1800" dirty="0">
                <a:latin typeface="Carlito"/>
                <a:cs typeface="Carlito"/>
              </a:rPr>
              <a:t>their</a:t>
            </a:r>
            <a:r>
              <a:rPr sz="1800" spc="254" dirty="0">
                <a:latin typeface="Carlito"/>
                <a:cs typeface="Carlito"/>
              </a:rPr>
              <a:t> 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265" dirty="0">
                <a:latin typeface="Carlito"/>
                <a:cs typeface="Carlito"/>
              </a:rPr>
              <a:t>  </a:t>
            </a:r>
            <a:r>
              <a:rPr sz="1800" spc="-10" dirty="0">
                <a:latin typeface="Carlito"/>
                <a:cs typeface="Carlito"/>
              </a:rPr>
              <a:t>patterns. </a:t>
            </a:r>
            <a:r>
              <a:rPr sz="1800" dirty="0">
                <a:latin typeface="Carlito"/>
                <a:cs typeface="Carlito"/>
              </a:rPr>
              <a:t>Existing</a:t>
            </a:r>
            <a:r>
              <a:rPr sz="1800" spc="3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sleep</a:t>
            </a:r>
            <a:r>
              <a:rPr sz="1800" spc="3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tracking</a:t>
            </a:r>
            <a:r>
              <a:rPr sz="1800" spc="3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technologies</a:t>
            </a:r>
            <a:r>
              <a:rPr sz="1800" spc="4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often</a:t>
            </a:r>
            <a:r>
              <a:rPr sz="1800" spc="4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lack</a:t>
            </a:r>
            <a:r>
              <a:rPr sz="1800" spc="3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39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precision, </a:t>
            </a:r>
            <a:r>
              <a:rPr sz="1800" dirty="0">
                <a:latin typeface="Carlito"/>
                <a:cs typeface="Carlito"/>
              </a:rPr>
              <a:t>convenience,</a:t>
            </a:r>
            <a:r>
              <a:rPr sz="1800" spc="165" dirty="0">
                <a:latin typeface="Carlito"/>
                <a:cs typeface="Carlito"/>
              </a:rPr>
              <a:t> 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170" dirty="0">
                <a:latin typeface="Carlito"/>
                <a:cs typeface="Carlito"/>
              </a:rPr>
              <a:t>  </a:t>
            </a:r>
            <a:r>
              <a:rPr sz="1800" dirty="0">
                <a:latin typeface="Carlito"/>
                <a:cs typeface="Carlito"/>
              </a:rPr>
              <a:t>usability</a:t>
            </a:r>
            <a:r>
              <a:rPr sz="1800" spc="170" dirty="0">
                <a:latin typeface="Carlito"/>
                <a:cs typeface="Carlito"/>
              </a:rPr>
              <a:t>  </a:t>
            </a:r>
            <a:r>
              <a:rPr sz="1800" dirty="0">
                <a:latin typeface="Carlito"/>
                <a:cs typeface="Carlito"/>
              </a:rPr>
              <a:t>required</a:t>
            </a:r>
            <a:r>
              <a:rPr sz="1800" spc="170" dirty="0">
                <a:latin typeface="Carlito"/>
                <a:cs typeface="Carlito"/>
              </a:rPr>
              <a:t> 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165" dirty="0">
                <a:latin typeface="Carlito"/>
                <a:cs typeface="Carlito"/>
              </a:rPr>
              <a:t>  </a:t>
            </a:r>
            <a:r>
              <a:rPr sz="1800" dirty="0">
                <a:latin typeface="Carlito"/>
                <a:cs typeface="Carlito"/>
              </a:rPr>
              <a:t>provide</a:t>
            </a:r>
            <a:r>
              <a:rPr sz="1800" spc="165" dirty="0">
                <a:latin typeface="Carlito"/>
                <a:cs typeface="Carlito"/>
              </a:rPr>
              <a:t>  </a:t>
            </a:r>
            <a:r>
              <a:rPr sz="1800" spc="-10" dirty="0">
                <a:latin typeface="Carlito"/>
                <a:cs typeface="Carlito"/>
              </a:rPr>
              <a:t>actionable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182050"/>
            <a:ext cx="59785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  <a:tabLst>
                <a:tab pos="857885" algn="l"/>
                <a:tab pos="1262380" algn="l"/>
                <a:tab pos="2374900" algn="l"/>
                <a:tab pos="3006090" algn="l"/>
                <a:tab pos="3870325" algn="l"/>
                <a:tab pos="5007610" algn="l"/>
              </a:tabLst>
            </a:pPr>
            <a:r>
              <a:rPr sz="1800" spc="-10" dirty="0">
                <a:latin typeface="Carlito"/>
                <a:cs typeface="Carlito"/>
              </a:rPr>
              <a:t>insights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25" dirty="0">
                <a:latin typeface="Carlito"/>
                <a:cs typeface="Carlito"/>
              </a:rPr>
              <a:t>for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10" dirty="0">
                <a:latin typeface="Carlito"/>
                <a:cs typeface="Carlito"/>
              </a:rPr>
              <a:t>optimizing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10" dirty="0">
                <a:latin typeface="Carlito"/>
                <a:cs typeface="Carlito"/>
              </a:rPr>
              <a:t>sleep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10" dirty="0">
                <a:latin typeface="Carlito"/>
                <a:cs typeface="Carlito"/>
              </a:rPr>
              <a:t>hygiene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10" dirty="0">
                <a:latin typeface="Carlito"/>
                <a:cs typeface="Carlito"/>
              </a:rPr>
              <a:t>effectively.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35" dirty="0">
                <a:latin typeface="Carlito"/>
                <a:cs typeface="Carlito"/>
              </a:rPr>
              <a:t>Moreover, </a:t>
            </a:r>
            <a:r>
              <a:rPr sz="1800" dirty="0">
                <a:latin typeface="Carlito"/>
                <a:cs typeface="Carlito"/>
              </a:rPr>
              <a:t>concerns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regarding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accuracy,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privacy,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user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experience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823756"/>
            <a:ext cx="25939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  <a:tabLst>
                <a:tab pos="685800" algn="l"/>
                <a:tab pos="1859914" algn="l"/>
              </a:tabLst>
            </a:pPr>
            <a:r>
              <a:rPr sz="1800" spc="-20" dirty="0">
                <a:latin typeface="Carlito"/>
                <a:cs typeface="Carlito"/>
              </a:rPr>
              <a:t>pose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10" dirty="0">
                <a:latin typeface="Carlito"/>
                <a:cs typeface="Carlito"/>
              </a:rPr>
              <a:t>significant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10" dirty="0">
                <a:latin typeface="Carlito"/>
                <a:cs typeface="Carlito"/>
              </a:rPr>
              <a:t>barriers effectiveness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752" y="301751"/>
            <a:ext cx="7172959" cy="9459595"/>
          </a:xfrm>
          <a:custGeom>
            <a:avLst/>
            <a:gdLst/>
            <a:ahLst/>
            <a:cxnLst/>
            <a:rect l="l" t="t" r="r" b="b"/>
            <a:pathLst>
              <a:path w="7172959" h="9459595">
                <a:moveTo>
                  <a:pt x="7172960" y="0"/>
                </a:moveTo>
                <a:lnTo>
                  <a:pt x="7154799" y="0"/>
                </a:lnTo>
                <a:lnTo>
                  <a:pt x="7154799" y="508"/>
                </a:lnTo>
                <a:lnTo>
                  <a:pt x="0" y="508"/>
                </a:lnTo>
                <a:lnTo>
                  <a:pt x="0" y="18288"/>
                </a:lnTo>
                <a:lnTo>
                  <a:pt x="0" y="9441688"/>
                </a:lnTo>
                <a:lnTo>
                  <a:pt x="0" y="9459468"/>
                </a:lnTo>
                <a:lnTo>
                  <a:pt x="7172960" y="9459468"/>
                </a:lnTo>
                <a:lnTo>
                  <a:pt x="7172960" y="9441688"/>
                </a:lnTo>
                <a:lnTo>
                  <a:pt x="18288" y="9441688"/>
                </a:lnTo>
                <a:lnTo>
                  <a:pt x="18288" y="18288"/>
                </a:lnTo>
                <a:lnTo>
                  <a:pt x="7154799" y="18288"/>
                </a:lnTo>
                <a:lnTo>
                  <a:pt x="7154799" y="9441104"/>
                </a:lnTo>
                <a:lnTo>
                  <a:pt x="7172960" y="9441104"/>
                </a:lnTo>
                <a:lnTo>
                  <a:pt x="7172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99128" y="8711941"/>
            <a:ext cx="3179445" cy="72263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436245" algn="l"/>
                <a:tab pos="1748789" algn="l"/>
                <a:tab pos="2816860" algn="l"/>
              </a:tabLst>
            </a:pPr>
            <a:r>
              <a:rPr sz="1800" spc="-25" dirty="0">
                <a:latin typeface="Carlito"/>
                <a:cs typeface="Carlito"/>
              </a:rPr>
              <a:t>to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10" dirty="0">
                <a:latin typeface="Carlito"/>
                <a:cs typeface="Carlito"/>
              </a:rPr>
              <a:t>widespread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10" dirty="0">
                <a:latin typeface="Carlito"/>
                <a:cs typeface="Carlito"/>
              </a:rPr>
              <a:t>adoption</a:t>
            </a:r>
            <a:r>
              <a:rPr sz="1800" dirty="0">
                <a:latin typeface="Carlito"/>
                <a:cs typeface="Carlito"/>
              </a:rPr>
              <a:t>	</a:t>
            </a:r>
            <a:r>
              <a:rPr sz="1800" spc="-25" dirty="0">
                <a:latin typeface="Carlito"/>
                <a:cs typeface="Carlito"/>
              </a:rPr>
              <a:t>and</a:t>
            </a:r>
            <a:endParaRPr sz="1800">
              <a:latin typeface="Carlito"/>
              <a:cs typeface="Carlito"/>
            </a:endParaRPr>
          </a:p>
          <a:p>
            <a:pPr marL="116839">
              <a:lnSpc>
                <a:spcPct val="100000"/>
              </a:lnSpc>
              <a:spcBef>
                <a:spcPts val="765"/>
              </a:spcBef>
            </a:pPr>
            <a:r>
              <a:rPr sz="1100" spc="-50" dirty="0">
                <a:latin typeface="Carlito"/>
                <a:cs typeface="Carlito"/>
              </a:rPr>
              <a:t>7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69035"/>
            <a:ext cx="5971540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1550" b="1" spc="-25" dirty="0">
                <a:latin typeface="Carlito"/>
                <a:cs typeface="Carlito"/>
              </a:rPr>
              <a:t>1.3</a:t>
            </a:r>
            <a:r>
              <a:rPr sz="1550" b="1" dirty="0">
                <a:latin typeface="Carlito"/>
                <a:cs typeface="Carlito"/>
              </a:rPr>
              <a:t>	Justification</a:t>
            </a:r>
            <a:r>
              <a:rPr sz="1550" b="1" spc="40" dirty="0">
                <a:latin typeface="Carlito"/>
                <a:cs typeface="Carlito"/>
              </a:rPr>
              <a:t> </a:t>
            </a:r>
            <a:r>
              <a:rPr sz="1550" b="1" dirty="0">
                <a:latin typeface="Carlito"/>
                <a:cs typeface="Carlito"/>
              </a:rPr>
              <a:t>of</a:t>
            </a:r>
            <a:r>
              <a:rPr sz="1550" b="1" spc="50" dirty="0">
                <a:latin typeface="Carlito"/>
                <a:cs typeface="Carlito"/>
              </a:rPr>
              <a:t> </a:t>
            </a:r>
            <a:r>
              <a:rPr sz="1550" b="1" spc="-10" dirty="0">
                <a:latin typeface="Carlito"/>
                <a:cs typeface="Carlito"/>
              </a:rPr>
              <a:t>Problem</a:t>
            </a:r>
            <a:endParaRPr sz="15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550">
              <a:latin typeface="Carlito"/>
              <a:cs typeface="Carlito"/>
            </a:endParaRPr>
          </a:p>
          <a:p>
            <a:pPr marL="12700" marR="5080" indent="36195" algn="just">
              <a:lnSpc>
                <a:spcPct val="117100"/>
              </a:lnSpc>
            </a:pPr>
            <a:r>
              <a:rPr sz="1300" dirty="0">
                <a:latin typeface="Carlito"/>
                <a:cs typeface="Carlito"/>
              </a:rPr>
              <a:t>The</a:t>
            </a:r>
            <a:r>
              <a:rPr sz="1300" spc="17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justification</a:t>
            </a:r>
            <a:r>
              <a:rPr sz="1300" spc="19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of</a:t>
            </a:r>
            <a:r>
              <a:rPr sz="1300" spc="18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the</a:t>
            </a:r>
            <a:r>
              <a:rPr sz="1300" spc="16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research</a:t>
            </a:r>
            <a:r>
              <a:rPr sz="1300" spc="17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problem</a:t>
            </a:r>
            <a:r>
              <a:rPr sz="1300" spc="17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lies</a:t>
            </a:r>
            <a:r>
              <a:rPr sz="1300" spc="17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in</a:t>
            </a:r>
            <a:r>
              <a:rPr sz="1300" spc="18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its</a:t>
            </a:r>
            <a:r>
              <a:rPr sz="1300" spc="17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potential</a:t>
            </a:r>
            <a:r>
              <a:rPr sz="1300" spc="18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to</a:t>
            </a:r>
            <a:r>
              <a:rPr sz="1300" spc="18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address</a:t>
            </a:r>
            <a:r>
              <a:rPr sz="1300" spc="18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</a:t>
            </a:r>
            <a:r>
              <a:rPr sz="1300" spc="18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significant </a:t>
            </a:r>
            <a:r>
              <a:rPr sz="1300" dirty="0">
                <a:latin typeface="Carlito"/>
                <a:cs typeface="Carlito"/>
              </a:rPr>
              <a:t>public</a:t>
            </a:r>
            <a:r>
              <a:rPr sz="1300" spc="280" dirty="0">
                <a:latin typeface="Carlito"/>
                <a:cs typeface="Carlito"/>
              </a:rPr>
              <a:t>  </a:t>
            </a:r>
            <a:r>
              <a:rPr sz="1300" dirty="0">
                <a:latin typeface="Carlito"/>
                <a:cs typeface="Carlito"/>
              </a:rPr>
              <a:t>health</a:t>
            </a:r>
            <a:r>
              <a:rPr sz="1300" spc="280" dirty="0">
                <a:latin typeface="Carlito"/>
                <a:cs typeface="Carlito"/>
              </a:rPr>
              <a:t>  </a:t>
            </a:r>
            <a:r>
              <a:rPr sz="1300" dirty="0">
                <a:latin typeface="Carlito"/>
                <a:cs typeface="Carlito"/>
              </a:rPr>
              <a:t>concern,</a:t>
            </a:r>
            <a:r>
              <a:rPr sz="1300" spc="275" dirty="0">
                <a:latin typeface="Carlito"/>
                <a:cs typeface="Carlito"/>
              </a:rPr>
              <a:t>  </a:t>
            </a:r>
            <a:r>
              <a:rPr sz="1300" dirty="0">
                <a:latin typeface="Carlito"/>
                <a:cs typeface="Carlito"/>
              </a:rPr>
              <a:t>improve</a:t>
            </a:r>
            <a:r>
              <a:rPr sz="1300" spc="280" dirty="0">
                <a:latin typeface="Carlito"/>
                <a:cs typeface="Carlito"/>
              </a:rPr>
              <a:t>  </a:t>
            </a:r>
            <a:r>
              <a:rPr sz="1300" dirty="0">
                <a:latin typeface="Carlito"/>
                <a:cs typeface="Carlito"/>
              </a:rPr>
              <a:t>health</a:t>
            </a:r>
            <a:r>
              <a:rPr sz="1300" spc="280" dirty="0">
                <a:latin typeface="Carlito"/>
                <a:cs typeface="Carlito"/>
              </a:rPr>
              <a:t>  </a:t>
            </a:r>
            <a:r>
              <a:rPr sz="1300" dirty="0">
                <a:latin typeface="Carlito"/>
                <a:cs typeface="Carlito"/>
              </a:rPr>
              <a:t>outcomes,</a:t>
            </a:r>
            <a:r>
              <a:rPr sz="1300" spc="285" dirty="0">
                <a:latin typeface="Carlito"/>
                <a:cs typeface="Carlito"/>
              </a:rPr>
              <a:t>  </a:t>
            </a:r>
            <a:r>
              <a:rPr sz="1300" dirty="0">
                <a:latin typeface="Carlito"/>
                <a:cs typeface="Carlito"/>
              </a:rPr>
              <a:t>enhance</a:t>
            </a:r>
            <a:r>
              <a:rPr sz="1300" spc="280" dirty="0">
                <a:latin typeface="Carlito"/>
                <a:cs typeface="Carlito"/>
              </a:rPr>
              <a:t>  </a:t>
            </a:r>
            <a:r>
              <a:rPr sz="1300" dirty="0">
                <a:latin typeface="Carlito"/>
                <a:cs typeface="Carlito"/>
              </a:rPr>
              <a:t>productivity</a:t>
            </a:r>
            <a:r>
              <a:rPr sz="1300" spc="280" dirty="0">
                <a:latin typeface="Carlito"/>
                <a:cs typeface="Carlito"/>
              </a:rPr>
              <a:t>  </a:t>
            </a:r>
            <a:r>
              <a:rPr sz="1300" spc="-25" dirty="0">
                <a:latin typeface="Carlito"/>
                <a:cs typeface="Carlito"/>
              </a:rPr>
              <a:t>and </a:t>
            </a:r>
            <a:r>
              <a:rPr sz="1300" spc="-10" dirty="0">
                <a:latin typeface="Carlito"/>
                <a:cs typeface="Carlito"/>
              </a:rPr>
              <a:t>performance,</a:t>
            </a:r>
            <a:r>
              <a:rPr sz="1300" spc="-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and</a:t>
            </a:r>
            <a:r>
              <a:rPr sz="1300" spc="-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fill</a:t>
            </a:r>
            <a:r>
              <a:rPr sz="1300" spc="-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</a:t>
            </a:r>
            <a:r>
              <a:rPr sz="1300" spc="-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critical</a:t>
            </a:r>
            <a:r>
              <a:rPr sz="1300" spc="-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gap</a:t>
            </a:r>
            <a:r>
              <a:rPr sz="1300" spc="-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in the </a:t>
            </a:r>
            <a:r>
              <a:rPr sz="1300" spc="-10" dirty="0">
                <a:latin typeface="Carlito"/>
                <a:cs typeface="Carlito"/>
              </a:rPr>
              <a:t>market</a:t>
            </a:r>
            <a:r>
              <a:rPr sz="1300" spc="-2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for</a:t>
            </a:r>
            <a:r>
              <a:rPr sz="1300" spc="-10" dirty="0">
                <a:latin typeface="Carlito"/>
                <a:cs typeface="Carlito"/>
              </a:rPr>
              <a:t> effective</a:t>
            </a:r>
            <a:r>
              <a:rPr sz="1300" dirty="0">
                <a:latin typeface="Carlito"/>
                <a:cs typeface="Carlito"/>
              </a:rPr>
              <a:t> sleep monitoring</a:t>
            </a:r>
            <a:r>
              <a:rPr sz="1300" spc="-1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solutions. </a:t>
            </a:r>
            <a:r>
              <a:rPr sz="1300" dirty="0">
                <a:latin typeface="Carlito"/>
                <a:cs typeface="Carlito"/>
              </a:rPr>
              <a:t>By</a:t>
            </a:r>
            <a:r>
              <a:rPr sz="1300" spc="-1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developing</a:t>
            </a:r>
            <a:r>
              <a:rPr sz="1300" spc="-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an</a:t>
            </a:r>
            <a:r>
              <a:rPr sz="1300" spc="-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advanced</a:t>
            </a:r>
            <a:r>
              <a:rPr sz="1300" spc="-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sleep</a:t>
            </a:r>
            <a:r>
              <a:rPr sz="1300" spc="-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tracking</a:t>
            </a:r>
            <a:r>
              <a:rPr sz="1300" spc="-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device</a:t>
            </a:r>
            <a:r>
              <a:rPr sz="1300" spc="-2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capable</a:t>
            </a:r>
            <a:r>
              <a:rPr sz="1300" spc="-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of</a:t>
            </a:r>
            <a:r>
              <a:rPr sz="1300" spc="-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accurately</a:t>
            </a:r>
            <a:r>
              <a:rPr sz="1300" spc="-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monitoring</a:t>
            </a:r>
            <a:r>
              <a:rPr sz="1300" spc="-15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sleep </a:t>
            </a:r>
            <a:r>
              <a:rPr sz="1300" dirty="0">
                <a:latin typeface="Carlito"/>
                <a:cs typeface="Carlito"/>
              </a:rPr>
              <a:t>patterns</a:t>
            </a:r>
            <a:r>
              <a:rPr sz="1300" spc="16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and</a:t>
            </a:r>
            <a:r>
              <a:rPr sz="1300" spc="16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delivering</a:t>
            </a:r>
            <a:r>
              <a:rPr sz="1300" spc="17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personalized</a:t>
            </a:r>
            <a:r>
              <a:rPr sz="1300" spc="17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interventions,</a:t>
            </a:r>
            <a:r>
              <a:rPr sz="1300" spc="17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this</a:t>
            </a:r>
            <a:r>
              <a:rPr sz="1300" spc="17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research</a:t>
            </a:r>
            <a:r>
              <a:rPr sz="1300" spc="19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has</a:t>
            </a:r>
            <a:r>
              <a:rPr sz="1300" spc="16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the</a:t>
            </a:r>
            <a:r>
              <a:rPr sz="1300" spc="17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potential</a:t>
            </a:r>
            <a:r>
              <a:rPr sz="1300" spc="170" dirty="0">
                <a:latin typeface="Carlito"/>
                <a:cs typeface="Carlito"/>
              </a:rPr>
              <a:t> </a:t>
            </a:r>
            <a:r>
              <a:rPr sz="1300" spc="-25" dirty="0">
                <a:latin typeface="Carlito"/>
                <a:cs typeface="Carlito"/>
              </a:rPr>
              <a:t>to </a:t>
            </a:r>
            <a:r>
              <a:rPr sz="1300" dirty="0">
                <a:latin typeface="Carlito"/>
                <a:cs typeface="Carlito"/>
              </a:rPr>
              <a:t>make</a:t>
            </a:r>
            <a:r>
              <a:rPr sz="1300" spc="-3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</a:t>
            </a:r>
            <a:r>
              <a:rPr sz="1300" spc="-35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meaningful impact</a:t>
            </a:r>
            <a:r>
              <a:rPr sz="1300" spc="-2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on</a:t>
            </a:r>
            <a:r>
              <a:rPr sz="1300" spc="-2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individuals'</a:t>
            </a:r>
            <a:r>
              <a:rPr sz="1300" spc="-1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health</a:t>
            </a:r>
            <a:r>
              <a:rPr sz="1300" spc="-20" dirty="0">
                <a:latin typeface="Carlito"/>
                <a:cs typeface="Carlito"/>
              </a:rPr>
              <a:t> </a:t>
            </a:r>
            <a:r>
              <a:rPr sz="1300" dirty="0">
                <a:latin typeface="Carlito"/>
                <a:cs typeface="Carlito"/>
              </a:rPr>
              <a:t>and</a:t>
            </a:r>
            <a:r>
              <a:rPr sz="1300" spc="-20" dirty="0">
                <a:latin typeface="Carlito"/>
                <a:cs typeface="Carlito"/>
              </a:rPr>
              <a:t> </a:t>
            </a:r>
            <a:r>
              <a:rPr sz="1300" spc="-10" dirty="0">
                <a:latin typeface="Carlito"/>
                <a:cs typeface="Carlito"/>
              </a:rPr>
              <a:t>well-being.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752" y="301751"/>
            <a:ext cx="7172959" cy="9459595"/>
          </a:xfrm>
          <a:custGeom>
            <a:avLst/>
            <a:gdLst/>
            <a:ahLst/>
            <a:cxnLst/>
            <a:rect l="l" t="t" r="r" b="b"/>
            <a:pathLst>
              <a:path w="7172959" h="9459595">
                <a:moveTo>
                  <a:pt x="7172960" y="0"/>
                </a:moveTo>
                <a:lnTo>
                  <a:pt x="7154799" y="0"/>
                </a:lnTo>
                <a:lnTo>
                  <a:pt x="7154799" y="508"/>
                </a:lnTo>
                <a:lnTo>
                  <a:pt x="0" y="508"/>
                </a:lnTo>
                <a:lnTo>
                  <a:pt x="0" y="18288"/>
                </a:lnTo>
                <a:lnTo>
                  <a:pt x="0" y="9441688"/>
                </a:lnTo>
                <a:lnTo>
                  <a:pt x="0" y="9459468"/>
                </a:lnTo>
                <a:lnTo>
                  <a:pt x="7172960" y="9459468"/>
                </a:lnTo>
                <a:lnTo>
                  <a:pt x="7172960" y="9441688"/>
                </a:lnTo>
                <a:lnTo>
                  <a:pt x="18288" y="9441688"/>
                </a:lnTo>
                <a:lnTo>
                  <a:pt x="18288" y="18288"/>
                </a:lnTo>
                <a:lnTo>
                  <a:pt x="7154799" y="18288"/>
                </a:lnTo>
                <a:lnTo>
                  <a:pt x="7154799" y="9441104"/>
                </a:lnTo>
                <a:lnTo>
                  <a:pt x="7172960" y="9441104"/>
                </a:lnTo>
                <a:lnTo>
                  <a:pt x="7172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3190"/>
            <a:ext cx="5897880" cy="847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Arial"/>
                <a:cs typeface="Arial"/>
              </a:rPr>
              <a:t>Research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Design: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550" dirty="0">
                <a:latin typeface="Arial"/>
                <a:cs typeface="Arial"/>
              </a:rPr>
              <a:t>This</a:t>
            </a:r>
            <a:r>
              <a:rPr sz="1550" spc="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study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adopts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mixed-methods</a:t>
            </a:r>
            <a:r>
              <a:rPr sz="1550" spc="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approach,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combining </a:t>
            </a:r>
            <a:r>
              <a:rPr sz="1550" dirty="0">
                <a:latin typeface="Arial"/>
                <a:cs typeface="Arial"/>
              </a:rPr>
              <a:t>quantitative</a:t>
            </a:r>
            <a:r>
              <a:rPr sz="1550" spc="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data</a:t>
            </a:r>
            <a:r>
              <a:rPr sz="1550" spc="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collection</a:t>
            </a:r>
            <a:r>
              <a:rPr sz="1550" spc="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with</a:t>
            </a:r>
            <a:r>
              <a:rPr sz="1550" spc="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qualitative</a:t>
            </a:r>
            <a:r>
              <a:rPr sz="1550" spc="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user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feedback.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The </a:t>
            </a:r>
            <a:r>
              <a:rPr sz="1550" dirty="0">
                <a:latin typeface="Arial"/>
                <a:cs typeface="Arial"/>
              </a:rPr>
              <a:t>research</a:t>
            </a:r>
            <a:r>
              <a:rPr sz="1550" spc="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design</a:t>
            </a:r>
            <a:r>
              <a:rPr sz="1550" spc="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encompasses</a:t>
            </a:r>
            <a:r>
              <a:rPr sz="1550" spc="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both</a:t>
            </a:r>
            <a:r>
              <a:rPr sz="1550" spc="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laboratory-based</a:t>
            </a:r>
            <a:r>
              <a:rPr sz="1550" spc="10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experiments </a:t>
            </a:r>
            <a:r>
              <a:rPr sz="1550" dirty="0">
                <a:latin typeface="Arial"/>
                <a:cs typeface="Arial"/>
              </a:rPr>
              <a:t>and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field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studies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to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evaluate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accuracy,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reliability,</a:t>
            </a:r>
            <a:r>
              <a:rPr sz="1550" spc="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and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usability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sleep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tracking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device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real-world</a:t>
            </a:r>
            <a:r>
              <a:rPr sz="1550" spc="9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settings.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10" dirty="0">
                <a:latin typeface="Arial"/>
                <a:cs typeface="Arial"/>
              </a:rPr>
              <a:t>Participants: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550">
              <a:latin typeface="Arial"/>
              <a:cs typeface="Arial"/>
            </a:endParaRPr>
          </a:p>
          <a:p>
            <a:pPr marL="12700" marR="103505">
              <a:lnSpc>
                <a:spcPct val="100000"/>
              </a:lnSpc>
            </a:pPr>
            <a:r>
              <a:rPr sz="1550" dirty="0">
                <a:latin typeface="Arial"/>
                <a:cs typeface="Arial"/>
              </a:rPr>
              <a:t>Participants</a:t>
            </a:r>
            <a:r>
              <a:rPr sz="1550" spc="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for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study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will</a:t>
            </a:r>
            <a:r>
              <a:rPr sz="1550" spc="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be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recruited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from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diverse </a:t>
            </a:r>
            <a:r>
              <a:rPr sz="1550" dirty="0">
                <a:latin typeface="Arial"/>
                <a:cs typeface="Arial"/>
              </a:rPr>
              <a:t>demographic</a:t>
            </a:r>
            <a:r>
              <a:rPr sz="1550" spc="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backgrounds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to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ensure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generalizability</a:t>
            </a:r>
            <a:r>
              <a:rPr sz="1550" spc="8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of </a:t>
            </a:r>
            <a:r>
              <a:rPr sz="1550" dirty="0">
                <a:latin typeface="Arial"/>
                <a:cs typeface="Arial"/>
              </a:rPr>
              <a:t>findings.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Inclusion</a:t>
            </a:r>
            <a:r>
              <a:rPr sz="1550" spc="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criteria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include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adults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aged</a:t>
            </a:r>
            <a:r>
              <a:rPr sz="1550" spc="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18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and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above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who </a:t>
            </a:r>
            <a:r>
              <a:rPr sz="1550" dirty="0">
                <a:latin typeface="Arial"/>
                <a:cs typeface="Arial"/>
              </a:rPr>
              <a:t>have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regular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access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to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smartphones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and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are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willing</a:t>
            </a:r>
            <a:r>
              <a:rPr sz="1550" spc="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to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participate </a:t>
            </a:r>
            <a:r>
              <a:rPr sz="1550" dirty="0">
                <a:latin typeface="Arial"/>
                <a:cs typeface="Arial"/>
              </a:rPr>
              <a:t>in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sleep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monitoring</a:t>
            </a:r>
            <a:r>
              <a:rPr sz="1550" spc="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activities.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Participants</a:t>
            </a:r>
            <a:r>
              <a:rPr sz="1550" spc="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with</a:t>
            </a:r>
            <a:r>
              <a:rPr sz="1550" spc="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diagnosed</a:t>
            </a:r>
            <a:r>
              <a:rPr sz="1550" spc="6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sleep </a:t>
            </a:r>
            <a:r>
              <a:rPr sz="1550" dirty="0">
                <a:latin typeface="Arial"/>
                <a:cs typeface="Arial"/>
              </a:rPr>
              <a:t>disorders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or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medical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conditions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affecting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sleep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will</a:t>
            </a:r>
            <a:r>
              <a:rPr sz="1550" spc="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be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excluded </a:t>
            </a:r>
            <a:r>
              <a:rPr sz="1550" dirty="0">
                <a:latin typeface="Arial"/>
                <a:cs typeface="Arial"/>
              </a:rPr>
              <a:t>from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study.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50" dirty="0">
                <a:latin typeface="Arial"/>
                <a:cs typeface="Arial"/>
              </a:rPr>
              <a:t>Laboratory-Based</a:t>
            </a:r>
            <a:r>
              <a:rPr sz="1550" spc="12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Experiments:</a:t>
            </a:r>
            <a:endParaRPr sz="1550">
              <a:latin typeface="Arial"/>
              <a:cs typeface="Arial"/>
            </a:endParaRPr>
          </a:p>
          <a:p>
            <a:pPr marL="12700" marR="59055">
              <a:lnSpc>
                <a:spcPct val="101200"/>
              </a:lnSpc>
              <a:spcBef>
                <a:spcPts val="75"/>
              </a:spcBef>
            </a:pPr>
            <a:r>
              <a:rPr sz="1550" dirty="0">
                <a:latin typeface="Arial"/>
                <a:cs typeface="Arial"/>
              </a:rPr>
              <a:t>Participants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will</a:t>
            </a:r>
            <a:r>
              <a:rPr sz="1550" spc="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be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invited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to</a:t>
            </a:r>
            <a:r>
              <a:rPr sz="1550" spc="1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spend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one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or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more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nights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a </a:t>
            </a:r>
            <a:r>
              <a:rPr sz="1550" dirty="0">
                <a:latin typeface="Arial"/>
                <a:cs typeface="Arial"/>
              </a:rPr>
              <a:t>controlled</a:t>
            </a:r>
            <a:r>
              <a:rPr sz="1550" spc="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laboratory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setting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equipped</a:t>
            </a:r>
            <a:r>
              <a:rPr sz="1550" spc="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with</a:t>
            </a:r>
            <a:r>
              <a:rPr sz="1550" spc="8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polysomnography </a:t>
            </a:r>
            <a:r>
              <a:rPr sz="1550" dirty="0">
                <a:latin typeface="Arial"/>
                <a:cs typeface="Arial"/>
              </a:rPr>
              <a:t>(PSG)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equipment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for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comparison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with</a:t>
            </a:r>
            <a:r>
              <a:rPr sz="1550" spc="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sleep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tracking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device. </a:t>
            </a:r>
            <a:r>
              <a:rPr sz="1550" dirty="0">
                <a:latin typeface="Arial"/>
                <a:cs typeface="Arial"/>
              </a:rPr>
              <a:t>Sleep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parameters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such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as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sleep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duration,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sleep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efficiency,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and </a:t>
            </a:r>
            <a:r>
              <a:rPr sz="1550" dirty="0">
                <a:latin typeface="Arial"/>
                <a:cs typeface="Arial"/>
              </a:rPr>
              <a:t>sleep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stages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will</a:t>
            </a:r>
            <a:r>
              <a:rPr sz="1550" spc="8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be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recorded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simultaneously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using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both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PSG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and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sleep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tracking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device.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50" dirty="0">
                <a:latin typeface="Arial"/>
                <a:cs typeface="Arial"/>
              </a:rPr>
              <a:t>Field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Studies:</a:t>
            </a:r>
            <a:endParaRPr sz="1550">
              <a:latin typeface="Arial"/>
              <a:cs typeface="Arial"/>
            </a:endParaRPr>
          </a:p>
          <a:p>
            <a:pPr marL="12700" marR="10668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Arial"/>
                <a:cs typeface="Arial"/>
              </a:rPr>
              <a:t>Participants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will</a:t>
            </a:r>
            <a:r>
              <a:rPr sz="1550" spc="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be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provided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with</a:t>
            </a:r>
            <a:r>
              <a:rPr sz="1550" spc="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sleep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tracking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device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to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use </a:t>
            </a:r>
            <a:r>
              <a:rPr sz="1550" dirty="0">
                <a:latin typeface="Arial"/>
                <a:cs typeface="Arial"/>
              </a:rPr>
              <a:t>in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their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home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environment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for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period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at</a:t>
            </a:r>
            <a:r>
              <a:rPr sz="1550" spc="2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least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one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week.</a:t>
            </a:r>
            <a:endParaRPr sz="1550">
              <a:latin typeface="Arial"/>
              <a:cs typeface="Arial"/>
            </a:endParaRPr>
          </a:p>
          <a:p>
            <a:pPr marL="12700" marR="18415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Arial"/>
                <a:cs typeface="Arial"/>
              </a:rPr>
              <a:t>Sleep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data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collected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by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device,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including</a:t>
            </a:r>
            <a:r>
              <a:rPr sz="1550" spc="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sleep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duration,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sleep </a:t>
            </a:r>
            <a:r>
              <a:rPr sz="1550" dirty="0">
                <a:latin typeface="Arial"/>
                <a:cs typeface="Arial"/>
              </a:rPr>
              <a:t>quality,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and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environmental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factors, will</a:t>
            </a:r>
            <a:r>
              <a:rPr sz="1550" spc="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be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analyzed</a:t>
            </a:r>
            <a:r>
              <a:rPr sz="1550" spc="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to</a:t>
            </a:r>
            <a:r>
              <a:rPr sz="1550" spc="1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assess</a:t>
            </a:r>
            <a:r>
              <a:rPr sz="1550" spc="1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its </a:t>
            </a:r>
            <a:r>
              <a:rPr sz="1550" dirty="0">
                <a:latin typeface="Arial"/>
                <a:cs typeface="Arial"/>
              </a:rPr>
              <a:t>accuracy</a:t>
            </a:r>
            <a:r>
              <a:rPr sz="1550" spc="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and</a:t>
            </a:r>
            <a:r>
              <a:rPr sz="1550" spc="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reliability</a:t>
            </a:r>
            <a:r>
              <a:rPr sz="1550" spc="9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compared</a:t>
            </a:r>
            <a:r>
              <a:rPr sz="1550" spc="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to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laboratory-based</a:t>
            </a:r>
            <a:r>
              <a:rPr sz="1550" spc="9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PSG </a:t>
            </a:r>
            <a:r>
              <a:rPr sz="1550" spc="-10" dirty="0">
                <a:latin typeface="Arial"/>
                <a:cs typeface="Arial"/>
              </a:rPr>
              <a:t>measurements.</a:t>
            </a:r>
            <a:endParaRPr sz="1550">
              <a:latin typeface="Arial"/>
              <a:cs typeface="Arial"/>
            </a:endParaRPr>
          </a:p>
          <a:p>
            <a:pPr marL="12700" marR="128905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Arial"/>
                <a:cs typeface="Arial"/>
              </a:rPr>
              <a:t>Participants</a:t>
            </a:r>
            <a:r>
              <a:rPr sz="1550" spc="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will</a:t>
            </a:r>
            <a:r>
              <a:rPr sz="1550" spc="9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be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asked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to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provide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qualitative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feedback</a:t>
            </a:r>
            <a:r>
              <a:rPr sz="1550" spc="3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on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their </a:t>
            </a:r>
            <a:r>
              <a:rPr sz="1550" dirty="0">
                <a:latin typeface="Arial"/>
                <a:cs typeface="Arial"/>
              </a:rPr>
              <a:t>experience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with</a:t>
            </a:r>
            <a:r>
              <a:rPr sz="1550" spc="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device,</a:t>
            </a:r>
            <a:r>
              <a:rPr sz="1550" spc="3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including</a:t>
            </a:r>
            <a:r>
              <a:rPr sz="1550" spc="5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ease</a:t>
            </a:r>
            <a:r>
              <a:rPr sz="1550" spc="4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use,</a:t>
            </a:r>
            <a:r>
              <a:rPr sz="1550" spc="4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comfort,</a:t>
            </a:r>
            <a:r>
              <a:rPr sz="1550" spc="2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and </a:t>
            </a:r>
            <a:r>
              <a:rPr sz="1550" dirty="0">
                <a:latin typeface="Arial"/>
                <a:cs typeface="Arial"/>
              </a:rPr>
              <a:t>perceived</a:t>
            </a:r>
            <a:r>
              <a:rPr sz="1550" spc="5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usefulness.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752" y="301751"/>
            <a:ext cx="7172959" cy="9459595"/>
          </a:xfrm>
          <a:custGeom>
            <a:avLst/>
            <a:gdLst/>
            <a:ahLst/>
            <a:cxnLst/>
            <a:rect l="l" t="t" r="r" b="b"/>
            <a:pathLst>
              <a:path w="7172959" h="9459595">
                <a:moveTo>
                  <a:pt x="7172960" y="0"/>
                </a:moveTo>
                <a:lnTo>
                  <a:pt x="7154799" y="0"/>
                </a:lnTo>
                <a:lnTo>
                  <a:pt x="7154799" y="508"/>
                </a:lnTo>
                <a:lnTo>
                  <a:pt x="0" y="508"/>
                </a:lnTo>
                <a:lnTo>
                  <a:pt x="0" y="18288"/>
                </a:lnTo>
                <a:lnTo>
                  <a:pt x="0" y="9441688"/>
                </a:lnTo>
                <a:lnTo>
                  <a:pt x="0" y="9459468"/>
                </a:lnTo>
                <a:lnTo>
                  <a:pt x="7172960" y="9459468"/>
                </a:lnTo>
                <a:lnTo>
                  <a:pt x="7172960" y="9441688"/>
                </a:lnTo>
                <a:lnTo>
                  <a:pt x="18288" y="9441688"/>
                </a:lnTo>
                <a:lnTo>
                  <a:pt x="18288" y="18288"/>
                </a:lnTo>
                <a:lnTo>
                  <a:pt x="7154799" y="18288"/>
                </a:lnTo>
                <a:lnTo>
                  <a:pt x="7154799" y="9441104"/>
                </a:lnTo>
                <a:lnTo>
                  <a:pt x="7172960" y="9441104"/>
                </a:lnTo>
                <a:lnTo>
                  <a:pt x="7172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3426</Words>
  <Application>Microsoft Office PowerPoint</Application>
  <PresentationFormat>Custom</PresentationFormat>
  <Paragraphs>255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Caladea</vt:lpstr>
      <vt:lpstr>Calibri</vt:lpstr>
      <vt:lpstr>Carlito</vt:lpstr>
      <vt:lpstr>Symbol</vt:lpstr>
      <vt:lpstr>Times New Roman</vt:lpstr>
      <vt:lpstr>Verdana</vt:lpstr>
      <vt:lpstr>VL PGothic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description :</vt:lpstr>
      <vt:lpstr>PowerPoint Presentation</vt:lpstr>
      <vt:lpstr>PowerPoint Presentation</vt:lpstr>
      <vt:lpstr>Explanation of the Code:</vt:lpstr>
      <vt:lpstr>Mathematical Explanation: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Ujwal Mukkawar</cp:lastModifiedBy>
  <cp:revision>1</cp:revision>
  <dcterms:created xsi:type="dcterms:W3CDTF">2024-03-20T11:22:21Z</dcterms:created>
  <dcterms:modified xsi:type="dcterms:W3CDTF">2024-03-20T11:48:47Z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2024-03-20T00:00:00Z</vt:filetime>
  </property>
  <property fmtid="{D5CDD505-2E9C-101B-9397-08002B2CF9AE}" pid="5" name="Producer">
    <vt:lpwstr>3-Heights(TM) PDF Security Shell 4.8.25.2 (http://www.pdf-tools.com)</vt:lpwstr>
  </property>
</Properties>
</file>