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B9D2DB-DADD-4BFF-A51F-27DB97F2FE9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9241-E70C-4DF6-972D-CABD18EE333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375C6A8-5603-43BE-A197-7EC7D8E2FBB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3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9241-E70C-4DF6-972D-CABD18EE333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C6A8-5603-43BE-A197-7EC7D8E2FBBE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5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9241-E70C-4DF6-972D-CABD18EE333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C6A8-5603-43BE-A197-7EC7D8E2FBB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66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9241-E70C-4DF6-972D-CABD18EE333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C6A8-5603-43BE-A197-7EC7D8E2FBBE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6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9241-E70C-4DF6-972D-CABD18EE333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C6A8-5603-43BE-A197-7EC7D8E2FBB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47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9241-E70C-4DF6-972D-CABD18EE333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C6A8-5603-43BE-A197-7EC7D8E2FBBE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36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9241-E70C-4DF6-972D-CABD18EE333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C6A8-5603-43BE-A197-7EC7D8E2FBBE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15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9241-E70C-4DF6-972D-CABD18EE333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C6A8-5603-43BE-A197-7EC7D8E2FBBE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6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9241-E70C-4DF6-972D-CABD18EE333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C6A8-5603-43BE-A197-7EC7D8E2F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5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9241-E70C-4DF6-972D-CABD18EE333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C6A8-5603-43BE-A197-7EC7D8E2FBBE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32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B639241-E70C-4DF6-972D-CABD18EE333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C6A8-5603-43BE-A197-7EC7D8E2FBB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97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39241-E70C-4DF6-972D-CABD18EE333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375C6A8-5603-43BE-A197-7EC7D8E2FBB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56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6F6E-0E7C-8F6A-11FA-38506DA6C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53" y="68826"/>
            <a:ext cx="7118553" cy="1264825"/>
          </a:xfrm>
        </p:spPr>
        <p:txBody>
          <a:bodyPr/>
          <a:lstStyle/>
          <a:p>
            <a:r>
              <a:rPr lang="en-US" i="1" u="sng"/>
              <a:t>Brewediq coffee</a:t>
            </a:r>
            <a:endParaRPr lang="en-IN" i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1CD54-72E1-8B11-B8DC-05D4DC892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1213" y="4149214"/>
            <a:ext cx="9313323" cy="1375136"/>
          </a:xfrm>
        </p:spPr>
        <p:txBody>
          <a:bodyPr>
            <a:normAutofit/>
          </a:bodyPr>
          <a:lstStyle/>
          <a:p>
            <a:r>
              <a:rPr lang="en-US" sz="3600"/>
              <a:t>Coffee shop sales analysis</a:t>
            </a:r>
          </a:p>
          <a:p>
            <a:r>
              <a:rPr lang="en-IN" sz="1600"/>
              <a:t>By. Ujwal Sharma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83A1D-9E39-9A16-D5D5-9F3B0B710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472" y="1333650"/>
            <a:ext cx="2399071" cy="192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81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8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2180C4-61A6-C13A-9B25-CD5680EB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B95170-2181-998F-831D-28A989F6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303075"/>
            <a:ext cx="10023878" cy="712926"/>
          </a:xfrm>
        </p:spPr>
        <p:txBody>
          <a:bodyPr/>
          <a:lstStyle/>
          <a:p>
            <a:r>
              <a:rPr lang="en-US" dirty="0"/>
              <a:t>Monthly sales growth in lower </a:t>
            </a:r>
            <a:r>
              <a:rPr lang="en-US" dirty="0" err="1"/>
              <a:t>manhattan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516E12C-885C-6949-091B-59AE70D47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40" y="2117724"/>
            <a:ext cx="4645048" cy="392747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EBAE90-5D60-A5EE-C538-84D2B4DF9C78}"/>
              </a:ext>
            </a:extLst>
          </p:cNvPr>
          <p:cNvSpPr txBox="1"/>
          <p:nvPr/>
        </p:nvSpPr>
        <p:spPr>
          <a:xfrm>
            <a:off x="193040" y="914400"/>
            <a:ext cx="71424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February 2023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Growth is </a:t>
            </a:r>
            <a:r>
              <a:rPr lang="en-US" b="1" dirty="0"/>
              <a:t>negative</a:t>
            </a:r>
            <a:r>
              <a:rPr lang="en-US" dirty="0"/>
              <a:t>, around </a:t>
            </a:r>
            <a:r>
              <a:rPr lang="en-US" b="1" dirty="0"/>
              <a:t>-5 units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suggests a </a:t>
            </a:r>
            <a:r>
              <a:rPr lang="en-US" b="1" dirty="0"/>
              <a:t>decline in sales</a:t>
            </a:r>
            <a:r>
              <a:rPr lang="en-US" dirty="0"/>
              <a:t>, possibly due to seasonal slowdown, post-holiday fatigue, or economic factors.</a:t>
            </a:r>
          </a:p>
          <a:p>
            <a:r>
              <a:rPr lang="en-US" b="1" dirty="0"/>
              <a:t>March 2023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sharp </a:t>
            </a:r>
            <a:r>
              <a:rPr lang="en-US" b="1" dirty="0"/>
              <a:t>increase</a:t>
            </a:r>
            <a:r>
              <a:rPr lang="en-US" dirty="0"/>
              <a:t> to </a:t>
            </a:r>
            <a:r>
              <a:rPr lang="en-US" b="1" dirty="0"/>
              <a:t>+30 units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could indicate a bounce likely driven by spring promotions, tourism, or recovery from February’s dip.</a:t>
            </a:r>
          </a:p>
          <a:p>
            <a:r>
              <a:rPr lang="en-US" b="1" dirty="0"/>
              <a:t>April 2023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Growth dips slightly to </a:t>
            </a:r>
            <a:r>
              <a:rPr lang="en-US" b="1" dirty="0"/>
              <a:t>+20 units</a:t>
            </a:r>
            <a:r>
              <a:rPr lang="en-US" dirty="0"/>
              <a:t>, still positive.</a:t>
            </a:r>
          </a:p>
          <a:p>
            <a:pPr lvl="1"/>
            <a:r>
              <a:rPr lang="en-US" dirty="0"/>
              <a:t>Momentum slows but remains strong. Could reflect stabilization after March’s surge.</a:t>
            </a:r>
          </a:p>
          <a:p>
            <a:r>
              <a:rPr lang="en-US" b="1" dirty="0"/>
              <a:t>May 2023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Growth returns to </a:t>
            </a:r>
            <a:r>
              <a:rPr lang="en-US" b="1" dirty="0"/>
              <a:t>+30 units</a:t>
            </a:r>
            <a:r>
              <a:rPr lang="en-US" dirty="0"/>
              <a:t>, matching March.</a:t>
            </a:r>
          </a:p>
          <a:p>
            <a:pPr lvl="1"/>
            <a:r>
              <a:rPr lang="en-US" dirty="0"/>
              <a:t>Suggests another strong month possibly due to events, warmer weather, or strategic campaigns.</a:t>
            </a:r>
          </a:p>
          <a:p>
            <a:r>
              <a:rPr lang="en-US" b="1" dirty="0"/>
              <a:t>June 2023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Growth drops to </a:t>
            </a:r>
            <a:r>
              <a:rPr lang="en-US" b="1" dirty="0"/>
              <a:t>+5 units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noticeable slowdown. Might be early signs of summer fatigue or market saturation.</a:t>
            </a:r>
          </a:p>
        </p:txBody>
      </p:sp>
    </p:spTree>
    <p:extLst>
      <p:ext uri="{BB962C8B-B14F-4D97-AF65-F5344CB8AC3E}">
        <p14:creationId xmlns:p14="http://schemas.microsoft.com/office/powerpoint/2010/main" val="891793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8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314950-4C65-698A-3F5D-2B10999FD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266250-7F5A-851F-C2B6-98D8E3CC1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03075"/>
            <a:ext cx="9068837" cy="712926"/>
          </a:xfrm>
        </p:spPr>
        <p:txBody>
          <a:bodyPr/>
          <a:lstStyle/>
          <a:p>
            <a:r>
              <a:rPr lang="en-US" dirty="0"/>
              <a:t>Monthly sales growth in hell’s kitchen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481427-9952-9447-03FF-54DB8CD28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760" y="1894204"/>
            <a:ext cx="4708860" cy="425259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548B6C-D534-3A81-D67A-6D269C376D08}"/>
              </a:ext>
            </a:extLst>
          </p:cNvPr>
          <p:cNvSpPr txBox="1"/>
          <p:nvPr/>
        </p:nvSpPr>
        <p:spPr>
          <a:xfrm>
            <a:off x="142240" y="1016001"/>
            <a:ext cx="71018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February 2023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Growth is </a:t>
            </a:r>
            <a:r>
              <a:rPr lang="en-US" b="1" dirty="0"/>
              <a:t>negative</a:t>
            </a:r>
            <a:r>
              <a:rPr lang="en-US" dirty="0"/>
              <a:t>, around </a:t>
            </a:r>
            <a:r>
              <a:rPr lang="en-US" b="1" dirty="0"/>
              <a:t>-5 units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Likely reflects a post-holiday slump or adverse market conditions.</a:t>
            </a:r>
          </a:p>
          <a:p>
            <a:r>
              <a:rPr lang="en-US" b="1" dirty="0"/>
              <a:t>March 2023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dramatic </a:t>
            </a:r>
            <a:r>
              <a:rPr lang="en-US" b="1" dirty="0"/>
              <a:t>surge</a:t>
            </a:r>
            <a:r>
              <a:rPr lang="en-US" dirty="0"/>
              <a:t> to </a:t>
            </a:r>
            <a:r>
              <a:rPr lang="en-US" b="1" dirty="0"/>
              <a:t>+30 units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Bounce could be driven by seasonal demand, marketing efforts, or local events.</a:t>
            </a:r>
          </a:p>
          <a:p>
            <a:r>
              <a:rPr lang="en-US" b="1" dirty="0"/>
              <a:t>April 2023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Slight dip to </a:t>
            </a:r>
            <a:r>
              <a:rPr lang="en-US" b="1" dirty="0"/>
              <a:t>+25 units</a:t>
            </a:r>
            <a:r>
              <a:rPr lang="en-US" dirty="0"/>
              <a:t>, but still strong.</a:t>
            </a:r>
          </a:p>
          <a:p>
            <a:pPr lvl="1"/>
            <a:r>
              <a:rPr lang="en-US" dirty="0"/>
              <a:t>Indicates carry momentum, possibly from continued consumer engagement.</a:t>
            </a:r>
          </a:p>
          <a:p>
            <a:r>
              <a:rPr lang="en-US" b="1" dirty="0"/>
              <a:t>May 2023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Peaks at </a:t>
            </a:r>
            <a:r>
              <a:rPr lang="en-US" b="1" dirty="0"/>
              <a:t>+32 units</a:t>
            </a:r>
            <a:r>
              <a:rPr lang="en-US" dirty="0"/>
              <a:t>, the </a:t>
            </a:r>
            <a:r>
              <a:rPr lang="en-US" b="1" dirty="0"/>
              <a:t>highest</a:t>
            </a:r>
            <a:r>
              <a:rPr lang="en-US" dirty="0"/>
              <a:t> in the dataset.</a:t>
            </a:r>
          </a:p>
          <a:p>
            <a:pPr lvl="1"/>
            <a:r>
              <a:rPr lang="en-US" dirty="0"/>
              <a:t>Suggests optimal conditions likely ideal weather, tourism, or successful promotions.</a:t>
            </a:r>
          </a:p>
          <a:p>
            <a:r>
              <a:rPr lang="en-US" b="1" dirty="0"/>
              <a:t>June 2023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Drops to </a:t>
            </a:r>
            <a:r>
              <a:rPr lang="en-US" b="1" dirty="0"/>
              <a:t>+10 units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noticeable slowdown, which might signal market saturation or shifting consumer behavior.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8818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8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9020D1-283D-6F61-ECB2-D8B3E7AE8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AAFE99-B266-1569-C258-5AAA118C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399" y="303075"/>
            <a:ext cx="7498081" cy="692606"/>
          </a:xfrm>
        </p:spPr>
        <p:txBody>
          <a:bodyPr/>
          <a:lstStyle/>
          <a:p>
            <a:r>
              <a:rPr lang="en-US" dirty="0"/>
              <a:t>Monthly sales growth in astoria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DE0A62B-4D46-F124-63D7-EAD537ADF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320" y="1838960"/>
            <a:ext cx="4805680" cy="3921759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A7F9F7-A835-1A60-FF6E-37BA51E3D252}"/>
              </a:ext>
            </a:extLst>
          </p:cNvPr>
          <p:cNvSpPr txBox="1"/>
          <p:nvPr/>
        </p:nvSpPr>
        <p:spPr>
          <a:xfrm>
            <a:off x="243840" y="1330960"/>
            <a:ext cx="695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February 2023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Growth is </a:t>
            </a:r>
            <a:r>
              <a:rPr lang="en-US" b="1" dirty="0"/>
              <a:t>negative</a:t>
            </a:r>
            <a:r>
              <a:rPr lang="en-US" dirty="0"/>
              <a:t>, around </a:t>
            </a:r>
            <a:r>
              <a:rPr lang="en-US" b="1" dirty="0"/>
              <a:t>-5 units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Likely reflects a seasonal dip or post-holiday slowdown.</a:t>
            </a:r>
          </a:p>
          <a:p>
            <a:r>
              <a:rPr lang="en-US" b="1" dirty="0"/>
              <a:t>March 2023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sharp </a:t>
            </a:r>
            <a:r>
              <a:rPr lang="en-US" b="1" dirty="0"/>
              <a:t>increase</a:t>
            </a:r>
            <a:r>
              <a:rPr lang="en-US" dirty="0"/>
              <a:t> to </a:t>
            </a:r>
            <a:r>
              <a:rPr lang="en-US" b="1" dirty="0"/>
              <a:t>+30 units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Indicates a strong bounce possibly driven by spring demand or local events.</a:t>
            </a:r>
          </a:p>
          <a:p>
            <a:r>
              <a:rPr lang="en-US" b="1" dirty="0"/>
              <a:t>April 2023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Slight dip to </a:t>
            </a:r>
            <a:r>
              <a:rPr lang="en-US" b="1" dirty="0"/>
              <a:t>+25 units</a:t>
            </a:r>
            <a:r>
              <a:rPr lang="en-US" dirty="0"/>
              <a:t>, still solid.</a:t>
            </a:r>
          </a:p>
          <a:p>
            <a:pPr lvl="1"/>
            <a:r>
              <a:rPr lang="en-US" dirty="0"/>
              <a:t>Suggests continued momentum, though growth is tapering slightly.</a:t>
            </a:r>
          </a:p>
          <a:p>
            <a:r>
              <a:rPr lang="en-US" b="1" dirty="0"/>
              <a:t>May 2023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Peaks at </a:t>
            </a:r>
            <a:r>
              <a:rPr lang="en-US" b="1" dirty="0"/>
              <a:t>+32 units</a:t>
            </a:r>
            <a:r>
              <a:rPr lang="en-US" dirty="0"/>
              <a:t>, the </a:t>
            </a:r>
            <a:r>
              <a:rPr lang="en-US" b="1" dirty="0"/>
              <a:t>highest</a:t>
            </a:r>
            <a:r>
              <a:rPr lang="en-US" dirty="0"/>
              <a:t> in the dataset.</a:t>
            </a:r>
          </a:p>
          <a:p>
            <a:pPr lvl="1"/>
            <a:r>
              <a:rPr lang="en-US" dirty="0"/>
              <a:t>Could be due to optimal weather, tourism, or successful campaigns.</a:t>
            </a:r>
          </a:p>
          <a:p>
            <a:r>
              <a:rPr lang="en-US" b="1" dirty="0"/>
              <a:t>June 2023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Drops to </a:t>
            </a:r>
            <a:r>
              <a:rPr lang="en-US" b="1" dirty="0"/>
              <a:t>+8 units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noticeable slowdown possibly seasonal fatigue or shifting consumer patterns.</a:t>
            </a:r>
          </a:p>
        </p:txBody>
      </p:sp>
    </p:spTree>
    <p:extLst>
      <p:ext uri="{BB962C8B-B14F-4D97-AF65-F5344CB8AC3E}">
        <p14:creationId xmlns:p14="http://schemas.microsoft.com/office/powerpoint/2010/main" val="2013318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8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D57EE7-2B47-D123-4C43-5B6E6C1DF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F3158-6469-13CE-D939-CC8F546D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303075"/>
            <a:ext cx="9603275" cy="753566"/>
          </a:xfrm>
        </p:spPr>
        <p:txBody>
          <a:bodyPr/>
          <a:lstStyle/>
          <a:p>
            <a:r>
              <a:rPr lang="en-US" dirty="0"/>
              <a:t>Product category distribution (by sales)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8B95CA-EF1F-B339-45DB-F43CE9825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120" y="1877961"/>
            <a:ext cx="4937760" cy="428915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AF1A31-7BE0-39A3-628B-74DF42071191}"/>
              </a:ext>
            </a:extLst>
          </p:cNvPr>
          <p:cNvSpPr txBox="1"/>
          <p:nvPr/>
        </p:nvSpPr>
        <p:spPr>
          <a:xfrm>
            <a:off x="142240" y="1607006"/>
            <a:ext cx="670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Performer: Coffee</a:t>
            </a:r>
            <a:endParaRPr lang="en-US" dirty="0"/>
          </a:p>
          <a:p>
            <a:r>
              <a:rPr lang="en-US" dirty="0"/>
              <a:t>Coffee dominates the chart with the highest total sales.</a:t>
            </a:r>
          </a:p>
          <a:p>
            <a:r>
              <a:rPr lang="en-US" dirty="0"/>
              <a:t>This suggests strong consumer demand and possibly a well-established product line or brand loyalty.</a:t>
            </a:r>
          </a:p>
          <a:p>
            <a:endParaRPr lang="en-US" dirty="0"/>
          </a:p>
          <a:p>
            <a:r>
              <a:rPr lang="en-US" b="1" dirty="0"/>
              <a:t>Strong Contenders: Tea &amp; Bakery</a:t>
            </a:r>
            <a:endParaRPr lang="en-US" dirty="0"/>
          </a:p>
          <a:p>
            <a:r>
              <a:rPr lang="en-US" dirty="0"/>
              <a:t>Tea ranks second, showing it's a major revenue contributor.</a:t>
            </a:r>
          </a:p>
          <a:p>
            <a:r>
              <a:rPr lang="en-US" dirty="0"/>
              <a:t>"Bakery" products also perform well, indicating that brand recognition may be influencing purchasing behavior.</a:t>
            </a:r>
          </a:p>
          <a:p>
            <a:endParaRPr lang="en-US" dirty="0"/>
          </a:p>
          <a:p>
            <a:r>
              <a:rPr lang="en-US" b="1" dirty="0"/>
              <a:t>Mid-Tier Categories</a:t>
            </a:r>
            <a:endParaRPr lang="en-US" dirty="0"/>
          </a:p>
          <a:p>
            <a:r>
              <a:rPr lang="en-US" i="1" dirty="0"/>
              <a:t>Packaged Chocolate</a:t>
            </a:r>
            <a:r>
              <a:rPr lang="en-US" dirty="0"/>
              <a:t> and </a:t>
            </a:r>
            <a:r>
              <a:rPr lang="en-US" i="1" dirty="0"/>
              <a:t>Coffee Beans</a:t>
            </a:r>
            <a:r>
              <a:rPr lang="en-US" dirty="0"/>
              <a:t> show moderate sales.</a:t>
            </a:r>
          </a:p>
          <a:p>
            <a:endParaRPr lang="en-US" dirty="0"/>
          </a:p>
          <a:p>
            <a:r>
              <a:rPr lang="en-US" b="1" dirty="0"/>
              <a:t>Low Sales Categories</a:t>
            </a:r>
          </a:p>
          <a:p>
            <a:r>
              <a:rPr lang="en-US" i="1" dirty="0"/>
              <a:t>Bakery</a:t>
            </a:r>
            <a:r>
              <a:rPr lang="en-US" dirty="0"/>
              <a:t>, </a:t>
            </a:r>
            <a:r>
              <a:rPr lang="en-US" i="1" dirty="0"/>
              <a:t>Drinking Chocolate</a:t>
            </a:r>
            <a:r>
              <a:rPr lang="en-US" dirty="0"/>
              <a:t>, </a:t>
            </a:r>
            <a:r>
              <a:rPr lang="en-US" i="1" dirty="0"/>
              <a:t>Flavours</a:t>
            </a:r>
            <a:r>
              <a:rPr lang="en-US" dirty="0"/>
              <a:t>, and </a:t>
            </a:r>
            <a:r>
              <a:rPr lang="en-US" i="1" dirty="0"/>
              <a:t>Loose Tea</a:t>
            </a:r>
            <a:r>
              <a:rPr lang="en-US" dirty="0"/>
              <a:t> have significantly lower sales.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01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8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280AEB-218C-1F9C-9C62-B7AF62D67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E61971-DFFD-18FF-03E0-1EED1D4B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03074"/>
            <a:ext cx="10932160" cy="641807"/>
          </a:xfrm>
        </p:spPr>
        <p:txBody>
          <a:bodyPr/>
          <a:lstStyle/>
          <a:p>
            <a:r>
              <a:rPr lang="en-US" dirty="0"/>
              <a:t>Product category distribution (by transaction)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38A30D7-0B41-6B5D-26DB-434A07F3B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275" y="2046604"/>
            <a:ext cx="4748725" cy="386651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9EB909-23DD-678F-15C5-C99B46DCEAFF}"/>
              </a:ext>
            </a:extLst>
          </p:cNvPr>
          <p:cNvSpPr txBox="1"/>
          <p:nvPr/>
        </p:nvSpPr>
        <p:spPr>
          <a:xfrm>
            <a:off x="162560" y="1838960"/>
            <a:ext cx="70307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  Top Performers </a:t>
            </a:r>
          </a:p>
          <a:p>
            <a:r>
              <a:rPr lang="en-US" b="1" dirty="0"/>
              <a:t>Coffee</a:t>
            </a:r>
            <a:r>
              <a:rPr lang="en-US" dirty="0"/>
              <a:t> is the clear leader in total sales, compared above all other categories.</a:t>
            </a:r>
          </a:p>
          <a:p>
            <a:r>
              <a:rPr lang="en-US" b="1" dirty="0"/>
              <a:t>Tea</a:t>
            </a:r>
            <a:r>
              <a:rPr lang="en-US" dirty="0"/>
              <a:t> </a:t>
            </a:r>
            <a:r>
              <a:rPr lang="en-US" b="1" dirty="0"/>
              <a:t>and Bakery </a:t>
            </a:r>
            <a:r>
              <a:rPr lang="en-US" dirty="0"/>
              <a:t>follows closely, showing strong consumer demand.</a:t>
            </a:r>
          </a:p>
          <a:p>
            <a:endParaRPr lang="en-US" dirty="0"/>
          </a:p>
          <a:p>
            <a:r>
              <a:rPr lang="en-US" b="1" dirty="0"/>
              <a:t>#  Mid-Tier Categories</a:t>
            </a:r>
          </a:p>
          <a:p>
            <a:r>
              <a:rPr lang="en-US" b="1" dirty="0"/>
              <a:t>Coffee Beans</a:t>
            </a:r>
            <a:r>
              <a:rPr lang="en-US" dirty="0"/>
              <a:t>, and </a:t>
            </a:r>
            <a:r>
              <a:rPr lang="en-US" b="1" dirty="0"/>
              <a:t>Drinking Chocolate</a:t>
            </a:r>
            <a:r>
              <a:rPr lang="en-US" dirty="0"/>
              <a:t> show moderate sales.</a:t>
            </a:r>
          </a:p>
          <a:p>
            <a:r>
              <a:rPr lang="en-US" dirty="0"/>
              <a:t>These might be complementary products to the top sellers. </a:t>
            </a:r>
          </a:p>
          <a:p>
            <a:r>
              <a:rPr lang="en-US" dirty="0"/>
              <a:t>Could benefit from strategies or targeted promotions.</a:t>
            </a:r>
          </a:p>
          <a:p>
            <a:pPr lvl="1"/>
            <a:endParaRPr lang="en-US" dirty="0"/>
          </a:p>
          <a:p>
            <a:r>
              <a:rPr lang="en-US" b="1" dirty="0"/>
              <a:t>#  Low Performers</a:t>
            </a:r>
          </a:p>
          <a:p>
            <a:r>
              <a:rPr lang="en-US" b="1" dirty="0"/>
              <a:t>Branded</a:t>
            </a:r>
            <a:r>
              <a:rPr lang="en-US" dirty="0"/>
              <a:t>, </a:t>
            </a:r>
            <a:r>
              <a:rPr lang="en-US" b="1" dirty="0"/>
              <a:t>Flavours</a:t>
            </a:r>
            <a:r>
              <a:rPr lang="en-US" dirty="0"/>
              <a:t>, </a:t>
            </a:r>
            <a:r>
              <a:rPr lang="en-US" b="1" dirty="0"/>
              <a:t>Loose Tea</a:t>
            </a:r>
            <a:r>
              <a:rPr lang="en-US" dirty="0"/>
              <a:t>, and </a:t>
            </a:r>
            <a:r>
              <a:rPr lang="en-US" b="1" dirty="0"/>
              <a:t>Packaged Chocolate</a:t>
            </a:r>
            <a:r>
              <a:rPr lang="en-US" dirty="0"/>
              <a:t> have relatively low sales.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1052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8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085918-2B63-1217-41B2-A3F24CA49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57B3D1-812D-DAEB-3CFB-C1B50C443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640" y="303075"/>
            <a:ext cx="8570997" cy="672285"/>
          </a:xfrm>
        </p:spPr>
        <p:txBody>
          <a:bodyPr/>
          <a:lstStyle/>
          <a:p>
            <a:r>
              <a:rPr lang="en-US" dirty="0"/>
              <a:t>Coffee product type distribution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4D1891-5978-2FD2-CF84-BFA13AA61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40" y="1717040"/>
            <a:ext cx="4500881" cy="4033520"/>
          </a:xfr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1A77E7B-DA17-FCF2-FD85-5B8223FC4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22985"/>
              </p:ext>
            </p:extLst>
          </p:nvPr>
        </p:nvGraphicFramePr>
        <p:xfrm>
          <a:off x="81278" y="975360"/>
          <a:ext cx="7457442" cy="5852160"/>
        </p:xfrm>
        <a:graphic>
          <a:graphicData uri="http://schemas.openxmlformats.org/drawingml/2006/table">
            <a:tbl>
              <a:tblPr/>
              <a:tblGrid>
                <a:gridCol w="7457442">
                  <a:extLst>
                    <a:ext uri="{9D8B030D-6E8A-4147-A177-3AD203B41FA5}">
                      <a16:colId xmlns:a16="http://schemas.microsoft.com/office/drawing/2014/main" val="4035728558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en-US" b="1" dirty="0"/>
                        <a:t># Barista Espresso</a:t>
                      </a:r>
                      <a:endParaRPr lang="en-US" dirty="0"/>
                    </a:p>
                    <a:p>
                      <a:r>
                        <a:rPr lang="en-US" dirty="0"/>
                        <a:t>1. Holds the </a:t>
                      </a:r>
                      <a:r>
                        <a:rPr lang="en-US" b="1" dirty="0"/>
                        <a:t>largest share (33.9%)</a:t>
                      </a:r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2. This indicates that espresso-based beverages are the most popular among customers and contribute significantly to sales.</a:t>
                      </a:r>
                    </a:p>
                    <a:p>
                      <a:endParaRPr lang="en-US" dirty="0"/>
                    </a:p>
                    <a:p>
                      <a:r>
                        <a:rPr lang="en-US" b="1" dirty="0"/>
                        <a:t># Gourmet Brewed Coffee</a:t>
                      </a:r>
                      <a:endParaRPr lang="en-US" dirty="0"/>
                    </a:p>
                    <a:p>
                      <a:r>
                        <a:rPr lang="en-US" dirty="0"/>
                        <a:t>1.  Accounts for </a:t>
                      </a:r>
                      <a:r>
                        <a:rPr lang="en-US" b="1" dirty="0"/>
                        <a:t>25.9%</a:t>
                      </a:r>
                      <a:r>
                        <a:rPr lang="en-US" dirty="0"/>
                        <a:t>, the </a:t>
                      </a:r>
                      <a:r>
                        <a:rPr lang="en-US" b="1" dirty="0"/>
                        <a:t>second-largest segment</a:t>
                      </a:r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2. Suggests strong demand for high-quality brewed coffee, appealing to customers who prefer premium taste but not necessarily espresso.</a:t>
                      </a:r>
                    </a:p>
                    <a:p>
                      <a:endParaRPr lang="en-US" dirty="0"/>
                    </a:p>
                    <a:p>
                      <a:r>
                        <a:rPr lang="en-US" b="1" dirty="0"/>
                        <a:t># Premium Brewed Coffee (14.4%)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Organic Brewed Coffee (14.0%)</a:t>
                      </a:r>
                      <a:endParaRPr lang="en-US" dirty="0"/>
                    </a:p>
                    <a:p>
                      <a:r>
                        <a:rPr lang="en-US" dirty="0"/>
                        <a:t>1. Both categories are nearly equal in share, together making up around </a:t>
                      </a:r>
                      <a:r>
                        <a:rPr lang="en-US" b="1" dirty="0"/>
                        <a:t>28.4% of the distribution</a:t>
                      </a:r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2.This reflects a niche but steady market of health-conscious and quality-seeking customers.</a:t>
                      </a:r>
                    </a:p>
                    <a:p>
                      <a:endParaRPr lang="en-US" dirty="0"/>
                    </a:p>
                    <a:p>
                      <a:r>
                        <a:rPr lang="en-US" b="1" dirty="0"/>
                        <a:t># Drip Coffee (11.8%)</a:t>
                      </a:r>
                      <a:endParaRPr lang="en-US" dirty="0"/>
                    </a:p>
                    <a:p>
                      <a:r>
                        <a:rPr lang="en-US" dirty="0"/>
                        <a:t>1. Represents the </a:t>
                      </a:r>
                      <a:r>
                        <a:rPr lang="en-US" b="1" dirty="0"/>
                        <a:t>smallest portion</a:t>
                      </a:r>
                      <a:r>
                        <a:rPr lang="en-US" dirty="0"/>
                        <a:t> of the distribution.</a:t>
                      </a:r>
                    </a:p>
                    <a:p>
                      <a:r>
                        <a:rPr lang="en-US" dirty="0"/>
                        <a:t>2. Indicates relatively lower preference for traditional drip-style coffee compared to other specialty options.</a:t>
                      </a:r>
                    </a:p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466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428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8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8A7D89-7274-7B46-3C43-388AF392C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64C35E-32E8-9ED4-336C-EBC28F35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840" y="303075"/>
            <a:ext cx="8113797" cy="692606"/>
          </a:xfrm>
        </p:spPr>
        <p:txBody>
          <a:bodyPr/>
          <a:lstStyle/>
          <a:p>
            <a:r>
              <a:rPr lang="en-US" dirty="0"/>
              <a:t>Tea product type distribution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7076F0-AF2A-CD51-C068-F68A1B8A0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80" y="1574802"/>
            <a:ext cx="4663440" cy="394207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C9A360-3B0A-81BF-3C15-B262812525D1}"/>
              </a:ext>
            </a:extLst>
          </p:cNvPr>
          <p:cNvSpPr txBox="1"/>
          <p:nvPr/>
        </p:nvSpPr>
        <p:spPr>
          <a:xfrm>
            <a:off x="243840" y="1341119"/>
            <a:ext cx="71018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 Brewed Chai Tea (39.2%)</a:t>
            </a:r>
            <a:endParaRPr lang="en-US" dirty="0"/>
          </a:p>
          <a:p>
            <a:r>
              <a:rPr lang="en-US" dirty="0"/>
              <a:t>1.Clearly the </a:t>
            </a:r>
            <a:r>
              <a:rPr lang="en-US" b="1" dirty="0"/>
              <a:t>largest share</a:t>
            </a:r>
            <a:r>
              <a:rPr lang="en-US" dirty="0"/>
              <a:t> of the tea sales.</a:t>
            </a:r>
          </a:p>
          <a:p>
            <a:r>
              <a:rPr lang="en-US" dirty="0"/>
              <a:t>2. Indicates strong customer preference for chai, possibly due to its cultural relevance, rich flavor, and wide appeal.</a:t>
            </a:r>
          </a:p>
          <a:p>
            <a:endParaRPr lang="en-US" dirty="0"/>
          </a:p>
          <a:p>
            <a:r>
              <a:rPr lang="en-US" b="1" dirty="0"/>
              <a:t># Brewed Black Tea (24.4%)</a:t>
            </a:r>
            <a:r>
              <a:rPr lang="en-US" dirty="0"/>
              <a:t> and </a:t>
            </a:r>
            <a:r>
              <a:rPr lang="en-US" b="1" dirty="0"/>
              <a:t>Brewed Herbal Tea (24.2%)</a:t>
            </a:r>
            <a:endParaRPr lang="en-US" dirty="0"/>
          </a:p>
          <a:p>
            <a:r>
              <a:rPr lang="en-US" dirty="0"/>
              <a:t>1. Both hold almost </a:t>
            </a:r>
            <a:r>
              <a:rPr lang="en-US" b="1" dirty="0"/>
              <a:t>equal shares</a:t>
            </a:r>
            <a:r>
              <a:rPr lang="en-US" dirty="0"/>
              <a:t> and together contribute nearly </a:t>
            </a:r>
            <a:r>
              <a:rPr lang="en-US" b="1" dirty="0"/>
              <a:t>half of the total distribution (48.6%)</a:t>
            </a:r>
            <a:r>
              <a:rPr lang="en-US" dirty="0"/>
              <a:t>.</a:t>
            </a:r>
          </a:p>
          <a:p>
            <a:r>
              <a:rPr lang="en-US" dirty="0"/>
              <a:t>2. Black tea reflects a demand for classic traditional flavors, while herbal tea indicates interest in health-conscious, caffeine-free alternatives.</a:t>
            </a:r>
          </a:p>
          <a:p>
            <a:endParaRPr lang="en-US" dirty="0"/>
          </a:p>
          <a:p>
            <a:r>
              <a:rPr lang="en-US" b="1" dirty="0"/>
              <a:t># Brewed Green Tea (12.1%)</a:t>
            </a:r>
            <a:endParaRPr lang="en-US" dirty="0"/>
          </a:p>
          <a:p>
            <a:r>
              <a:rPr lang="en-US" dirty="0"/>
              <a:t>1. Represents the </a:t>
            </a:r>
            <a:r>
              <a:rPr lang="en-US" b="1" dirty="0"/>
              <a:t>smallest portion</a:t>
            </a:r>
            <a:r>
              <a:rPr lang="en-US" dirty="0"/>
              <a:t> of the market.</a:t>
            </a:r>
          </a:p>
          <a:p>
            <a:r>
              <a:rPr lang="en-US" dirty="0"/>
              <a:t>2. While it is less popular compared to other categories, it caters to a specific segment of health-focused customers.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624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8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B37611-B685-1AD4-7F8E-0B9325DBB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4EBEED-DF6A-6BA3-85C2-EACF4DE6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303074"/>
            <a:ext cx="8611637" cy="794207"/>
          </a:xfrm>
        </p:spPr>
        <p:txBody>
          <a:bodyPr/>
          <a:lstStyle/>
          <a:p>
            <a:r>
              <a:rPr lang="en-US" dirty="0"/>
              <a:t>Bakery product type distribution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E3BAEF-3F3A-0F35-02BC-24CCBD4B9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360" y="2016124"/>
            <a:ext cx="4541520" cy="374459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FED40B-EC26-1294-9DBE-F00746197D77}"/>
              </a:ext>
            </a:extLst>
          </p:cNvPr>
          <p:cNvSpPr txBox="1"/>
          <p:nvPr/>
        </p:nvSpPr>
        <p:spPr>
          <a:xfrm>
            <a:off x="233680" y="1940560"/>
            <a:ext cx="7172960" cy="371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Scone</a:t>
            </a:r>
            <a:r>
              <a:rPr lang="en-IN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is the highest-selling category, accounting for 44% of total bakery sales, indicating it is the most popular or highest revenue-generating product among the three.</a:t>
            </a:r>
          </a:p>
          <a:p>
            <a:pPr lvl="0">
              <a:lnSpc>
                <a:spcPct val="107000"/>
              </a:lnSpc>
            </a:pPr>
            <a:endParaRPr lang="en-IN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Pastry</a:t>
            </a:r>
            <a:r>
              <a:rPr lang="en-IN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holds the second-largest share with 31% of sales, demonstrating a significant contribution, though less than Scone.</a:t>
            </a:r>
          </a:p>
          <a:p>
            <a:pPr lvl="0">
              <a:lnSpc>
                <a:spcPct val="107000"/>
              </a:lnSpc>
            </a:pPr>
            <a:endParaRPr lang="en-IN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Biscotti </a:t>
            </a:r>
            <a:r>
              <a:rPr lang="en-IN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represents the smallest portion of sales at 24%, suggesting it is the least popular or lowest revenue-generating product among the three categories shown.</a:t>
            </a:r>
          </a:p>
          <a:p>
            <a:r>
              <a:rPr lang="en-US" dirty="0"/>
              <a:t>.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623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8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D95D76-F498-2853-F8E3-06248827E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35279"/>
            <a:ext cx="9603275" cy="775765"/>
          </a:xfrm>
        </p:spPr>
        <p:txBody>
          <a:bodyPr>
            <a:normAutofit fontScale="90000"/>
          </a:bodyPr>
          <a:lstStyle/>
          <a:p>
            <a:r>
              <a:rPr lang="en-US" sz="4000" b="1" u="sng" dirty="0"/>
              <a:t>Monthly Sales Trends Over Time</a:t>
            </a:r>
            <a:endParaRPr lang="en-IN" sz="4000" b="1" u="sn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8A9049-3E4D-5C6A-AF8E-5018F85F8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30" y="1514169"/>
            <a:ext cx="4945931" cy="486696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47D969-BE50-7BBA-7404-DB21881C0D32}"/>
              </a:ext>
            </a:extLst>
          </p:cNvPr>
          <p:cNvSpPr txBox="1"/>
          <p:nvPr/>
        </p:nvSpPr>
        <p:spPr>
          <a:xfrm>
            <a:off x="142240" y="1111044"/>
            <a:ext cx="67970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 January–February Dip</a:t>
            </a:r>
            <a:endParaRPr lang="en-US" dirty="0"/>
          </a:p>
          <a:p>
            <a:r>
              <a:rPr lang="en-US" dirty="0"/>
              <a:t>1. Transactions fell slightly from 17,200 in January to 16,300 in February.</a:t>
            </a:r>
          </a:p>
          <a:p>
            <a:r>
              <a:rPr lang="en-US" dirty="0"/>
              <a:t>2. Possible reasons: seasonal slowdown, fewer customer visits after holiday season, or external factors</a:t>
            </a:r>
          </a:p>
          <a:p>
            <a:r>
              <a:rPr lang="en-US" b="1" dirty="0"/>
              <a:t># March–April Recovery and Growth</a:t>
            </a:r>
            <a:endParaRPr lang="en-US" dirty="0"/>
          </a:p>
          <a:p>
            <a:r>
              <a:rPr lang="en-US" dirty="0"/>
              <a:t>1. Transactions jumped to ~25,200 by April, showing </a:t>
            </a:r>
            <a:r>
              <a:rPr lang="en-US" b="1" dirty="0"/>
              <a:t>~54% growth</a:t>
            </a:r>
            <a:r>
              <a:rPr lang="en-US" dirty="0"/>
              <a:t> compared to February.</a:t>
            </a:r>
          </a:p>
          <a:p>
            <a:r>
              <a:rPr lang="en-US" dirty="0"/>
              <a:t>2. Likely indicates effective promotions, new product launches, or improving customer demand.</a:t>
            </a:r>
          </a:p>
          <a:p>
            <a:r>
              <a:rPr lang="en-US" b="1" dirty="0"/>
              <a:t># Strong Growth in May</a:t>
            </a:r>
            <a:endParaRPr lang="en-US" dirty="0"/>
          </a:p>
          <a:p>
            <a:r>
              <a:rPr lang="en-US" dirty="0"/>
              <a:t>1. May recorded ~33,800 transactions, a sharp increase of ~34% from April.</a:t>
            </a:r>
          </a:p>
          <a:p>
            <a:r>
              <a:rPr lang="en-US" dirty="0"/>
              <a:t>2. This could reflect </a:t>
            </a:r>
            <a:r>
              <a:rPr lang="en-US" b="1" dirty="0"/>
              <a:t>peak coffee demand season</a:t>
            </a:r>
            <a:r>
              <a:rPr lang="en-US" dirty="0"/>
              <a:t>, successful marketing campaigns.</a:t>
            </a:r>
          </a:p>
          <a:p>
            <a:r>
              <a:rPr lang="en-US" b="1" dirty="0"/>
              <a:t># June Top</a:t>
            </a:r>
            <a:endParaRPr lang="en-US" dirty="0"/>
          </a:p>
          <a:p>
            <a:r>
              <a:rPr lang="en-US" dirty="0"/>
              <a:t>1. June reached the highest point with ~35,400 transactions.</a:t>
            </a:r>
          </a:p>
          <a:p>
            <a:r>
              <a:rPr lang="en-US" dirty="0"/>
              <a:t>2. Growth momentum continues but at a slower pace compared to May. This suggests the business might be stabilizing after a rapid expansion.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80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8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5974D8-641D-7526-0558-09CC8D0FF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44488C-327B-B168-4D4F-1C22F14C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520" y="355599"/>
            <a:ext cx="10474960" cy="751841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b="1" dirty="0"/>
              <a:t>Analysis of Sales Revenue (Jan 2023 – Jun 2023)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9C5F712-FAB6-0298-B772-D8BE9CD8C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40" y="1447164"/>
            <a:ext cx="4483509" cy="452283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4DC032-8985-F9C7-E394-7EB6D04DB1F0}"/>
              </a:ext>
            </a:extLst>
          </p:cNvPr>
          <p:cNvSpPr txBox="1"/>
          <p:nvPr/>
        </p:nvSpPr>
        <p:spPr>
          <a:xfrm>
            <a:off x="193040" y="934720"/>
            <a:ext cx="7366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 January (2023-01):</a:t>
            </a:r>
            <a:endParaRPr lang="en-US" dirty="0"/>
          </a:p>
          <a:p>
            <a:r>
              <a:rPr lang="en-US" dirty="0"/>
              <a:t>Sales started at around </a:t>
            </a:r>
            <a:r>
              <a:rPr lang="en-US" b="1" dirty="0"/>
              <a:t>82,000</a:t>
            </a:r>
            <a:r>
              <a:rPr lang="en-US" dirty="0"/>
              <a:t>.</a:t>
            </a:r>
          </a:p>
          <a:p>
            <a:r>
              <a:rPr lang="en-US" dirty="0"/>
              <a:t>A Fair beginning, but not very high compared to later months</a:t>
            </a:r>
          </a:p>
          <a:p>
            <a:r>
              <a:rPr lang="en-US" b="1" dirty="0"/>
              <a:t># February (2023-02):</a:t>
            </a:r>
            <a:endParaRPr lang="en-US" dirty="0"/>
          </a:p>
          <a:p>
            <a:r>
              <a:rPr lang="en-US" dirty="0"/>
              <a:t>A slight </a:t>
            </a:r>
            <a:r>
              <a:rPr lang="en-US" b="1" dirty="0"/>
              <a:t>dip</a:t>
            </a:r>
            <a:r>
              <a:rPr lang="en-US" dirty="0"/>
              <a:t> to about </a:t>
            </a:r>
            <a:r>
              <a:rPr lang="en-US" b="1" dirty="0"/>
              <a:t>76,000</a:t>
            </a:r>
            <a:r>
              <a:rPr lang="en-US" dirty="0"/>
              <a:t>.</a:t>
            </a:r>
          </a:p>
          <a:p>
            <a:r>
              <a:rPr lang="en-US" dirty="0"/>
              <a:t>This suggests a weaker month, possibly due to seasonal effects, reduced demand, or external factors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# March (2023-03):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 Strong </a:t>
            </a:r>
            <a:r>
              <a:rPr lang="en-US" altLang="en-US" b="1" dirty="0">
                <a:latin typeface="Arial" panose="020B0604020202020204" pitchFamily="34" charset="0"/>
              </a:rPr>
              <a:t>recovery</a:t>
            </a:r>
            <a:r>
              <a:rPr lang="en-US" altLang="en-US" dirty="0">
                <a:latin typeface="Arial" panose="020B0604020202020204" pitchFamily="34" charset="0"/>
              </a:rPr>
              <a:t>, with sales rising close to </a:t>
            </a:r>
            <a:r>
              <a:rPr lang="en-US" altLang="en-US" b="1" dirty="0">
                <a:latin typeface="Arial" panose="020B0604020202020204" pitchFamily="34" charset="0"/>
              </a:rPr>
              <a:t>100,000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 Indicates improving demand or successful promotions.</a:t>
            </a:r>
          </a:p>
          <a:p>
            <a:r>
              <a:rPr lang="en-US" b="1" dirty="0"/>
              <a:t># April (2023-04):</a:t>
            </a:r>
            <a:endParaRPr lang="en-US" dirty="0"/>
          </a:p>
          <a:p>
            <a:r>
              <a:rPr lang="en-US" dirty="0"/>
              <a:t>Continued </a:t>
            </a:r>
            <a:r>
              <a:rPr lang="en-US" b="1" dirty="0"/>
              <a:t>growth</a:t>
            </a:r>
            <a:r>
              <a:rPr lang="en-US" dirty="0"/>
              <a:t>, reaching around </a:t>
            </a:r>
            <a:r>
              <a:rPr lang="en-US" b="1" dirty="0"/>
              <a:t>120,000</a:t>
            </a:r>
            <a:r>
              <a:rPr lang="en-US" dirty="0"/>
              <a:t>.</a:t>
            </a:r>
          </a:p>
          <a:p>
            <a:r>
              <a:rPr lang="en-US" dirty="0"/>
              <a:t>A positive trend, showing momentum building.</a:t>
            </a:r>
          </a:p>
          <a:p>
            <a:r>
              <a:rPr lang="en-US" b="1" dirty="0"/>
              <a:t># May (2023-05):</a:t>
            </a:r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sharp increase</a:t>
            </a:r>
            <a:r>
              <a:rPr lang="en-US" dirty="0"/>
              <a:t> to nearly </a:t>
            </a:r>
            <a:r>
              <a:rPr lang="en-US" b="1" dirty="0"/>
              <a:t>157,000</a:t>
            </a:r>
            <a:r>
              <a:rPr lang="en-US" dirty="0"/>
              <a:t>.</a:t>
            </a:r>
          </a:p>
          <a:p>
            <a:r>
              <a:rPr lang="en-US" dirty="0"/>
              <a:t>This is most significant monthly growth showing strong customer engage.</a:t>
            </a:r>
          </a:p>
          <a:p>
            <a:r>
              <a:rPr lang="en-US" b="1" dirty="0"/>
              <a:t># June (2023-06):</a:t>
            </a:r>
            <a:endParaRPr lang="en-US" dirty="0"/>
          </a:p>
          <a:p>
            <a:r>
              <a:rPr lang="en-US" dirty="0"/>
              <a:t>Growth continues, peaking at about </a:t>
            </a:r>
            <a:r>
              <a:rPr lang="en-US" b="1" dirty="0"/>
              <a:t>167,000</a:t>
            </a:r>
            <a:r>
              <a:rPr lang="en-US" dirty="0"/>
              <a:t>.</a:t>
            </a:r>
          </a:p>
          <a:p>
            <a:r>
              <a:rPr lang="en-US" dirty="0"/>
              <a:t>The highest sales in the period, showing strong performance and an upward trajectory.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D29504DD-C7B6-79C8-DFD6-9B6894013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51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8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4732B2-4A1E-5CCA-C007-4658217F9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AD5A87-1F46-17D9-A580-82A2F1B5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303075"/>
            <a:ext cx="9603275" cy="662126"/>
          </a:xfrm>
        </p:spPr>
        <p:txBody>
          <a:bodyPr/>
          <a:lstStyle/>
          <a:p>
            <a:r>
              <a:rPr lang="en-US" dirty="0"/>
              <a:t>Sales Trend Analysis (Jan 2023 – Jun 2023)</a:t>
            </a:r>
            <a:endParaRPr lang="en-IN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C70DE5-0224-1CE1-7501-A86DD8219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213" y="1465519"/>
            <a:ext cx="4994787" cy="45813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35D88C-6130-A268-984A-B5D7C75A7E97}"/>
              </a:ext>
            </a:extLst>
          </p:cNvPr>
          <p:cNvSpPr txBox="1"/>
          <p:nvPr/>
        </p:nvSpPr>
        <p:spPr>
          <a:xfrm>
            <a:off x="132080" y="1239520"/>
            <a:ext cx="6807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Early Phase (Jan – Feb 2023):</a:t>
            </a:r>
            <a:endParaRPr lang="en-US" dirty="0"/>
          </a:p>
          <a:p>
            <a:r>
              <a:rPr lang="en-US" dirty="0"/>
              <a:t>Sales started around </a:t>
            </a:r>
            <a:r>
              <a:rPr lang="en-US" b="1" dirty="0"/>
              <a:t>3,000</a:t>
            </a:r>
            <a:r>
              <a:rPr lang="en-US" dirty="0"/>
              <a:t> in late Dec 2022.</a:t>
            </a:r>
          </a:p>
          <a:p>
            <a:r>
              <a:rPr lang="en-US" dirty="0"/>
              <a:t>Rapid increase in early January, peaking close to </a:t>
            </a:r>
            <a:r>
              <a:rPr lang="en-US" b="1" dirty="0"/>
              <a:t>20,000</a:t>
            </a:r>
            <a:r>
              <a:rPr lang="en-US" dirty="0"/>
              <a:t>.</a:t>
            </a:r>
          </a:p>
          <a:p>
            <a:r>
              <a:rPr lang="en-US" dirty="0"/>
              <a:t>Some dips in late January and February, but the moving average smooths out, showing stability.</a:t>
            </a:r>
          </a:p>
          <a:p>
            <a:r>
              <a:rPr lang="en-US" b="1" dirty="0"/>
              <a:t>Mid Phase (Mar – Apr 2023):</a:t>
            </a:r>
            <a:endParaRPr lang="en-US" dirty="0"/>
          </a:p>
          <a:p>
            <a:r>
              <a:rPr lang="en-US" dirty="0"/>
              <a:t>Sales climbed gradually, reaching around </a:t>
            </a:r>
            <a:r>
              <a:rPr lang="en-US" b="1" dirty="0"/>
              <a:t>24,000–29,000</a:t>
            </a:r>
            <a:r>
              <a:rPr lang="en-US" dirty="0"/>
              <a:t>.</a:t>
            </a:r>
          </a:p>
          <a:p>
            <a:r>
              <a:rPr lang="en-US" dirty="0"/>
              <a:t>The upward slope in the moving average suggests sustained growth with only minor dips</a:t>
            </a:r>
          </a:p>
          <a:p>
            <a:r>
              <a:rPr lang="en-US" b="1" dirty="0"/>
              <a:t>Growth Phase (May – Jun 2023):</a:t>
            </a:r>
            <a:endParaRPr lang="en-US" dirty="0"/>
          </a:p>
          <a:p>
            <a:r>
              <a:rPr lang="en-US" dirty="0"/>
              <a:t>Strong growth momentum, with sales reaching peaks of </a:t>
            </a:r>
            <a:r>
              <a:rPr lang="en-US" b="1" dirty="0"/>
              <a:t>38,000–41,000</a:t>
            </a:r>
            <a:r>
              <a:rPr lang="en-US" dirty="0"/>
              <a:t> in May and June.</a:t>
            </a:r>
          </a:p>
          <a:p>
            <a:r>
              <a:rPr lang="en-US" dirty="0"/>
              <a:t>The moving average stayed closely aligned with actual sales, reinforcing consistency</a:t>
            </a:r>
          </a:p>
          <a:p>
            <a:r>
              <a:rPr lang="en-US" b="1" dirty="0"/>
              <a:t>End of June 2023:</a:t>
            </a:r>
            <a:endParaRPr lang="en-US" dirty="0"/>
          </a:p>
          <a:p>
            <a:r>
              <a:rPr lang="en-US" dirty="0"/>
              <a:t>A sudden </a:t>
            </a:r>
            <a:r>
              <a:rPr lang="en-US" b="1" dirty="0"/>
              <a:t>drop</a:t>
            </a:r>
            <a:r>
              <a:rPr lang="en-US" dirty="0"/>
              <a:t> after June 25, down to about </a:t>
            </a:r>
            <a:r>
              <a:rPr lang="en-US" b="1" dirty="0"/>
              <a:t>26,000</a:t>
            </a:r>
            <a:r>
              <a:rPr lang="en-US" dirty="0"/>
              <a:t>.</a:t>
            </a:r>
          </a:p>
          <a:p>
            <a:r>
              <a:rPr lang="en-US" dirty="0"/>
              <a:t>This may indicate seasonality, reduced customer visits, or external factors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028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8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691DA5-A6C8-E409-BFE5-12BC996A1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89D7E6-8A26-13E6-CD49-5F7A9752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303075"/>
            <a:ext cx="9603275" cy="570686"/>
          </a:xfrm>
        </p:spPr>
        <p:txBody>
          <a:bodyPr/>
          <a:lstStyle/>
          <a:p>
            <a:r>
              <a:rPr lang="en-US" b="1" dirty="0"/>
              <a:t>Monthly sales Growth Rate</a:t>
            </a:r>
            <a:endParaRPr lang="en-IN" b="1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E93C05D-E852-52D4-6F10-C02F134E4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920" y="1706880"/>
            <a:ext cx="4889572" cy="427736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7210C5-BD51-E60C-3383-3755B171BDAB}"/>
              </a:ext>
            </a:extLst>
          </p:cNvPr>
          <p:cNvSpPr txBox="1"/>
          <p:nvPr/>
        </p:nvSpPr>
        <p:spPr>
          <a:xfrm>
            <a:off x="142240" y="1341120"/>
            <a:ext cx="6827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February 2023 – Negative Growth</a:t>
            </a:r>
          </a:p>
          <a:p>
            <a:r>
              <a:rPr lang="en-US" dirty="0"/>
              <a:t>Sales growth is </a:t>
            </a:r>
            <a:r>
              <a:rPr lang="en-US" b="1" dirty="0"/>
              <a:t>below zero</a:t>
            </a:r>
            <a:r>
              <a:rPr lang="en-US" dirty="0"/>
              <a:t>, indicating a </a:t>
            </a:r>
            <a:r>
              <a:rPr lang="en-US" b="1" dirty="0"/>
              <a:t>decline</a:t>
            </a:r>
            <a:r>
              <a:rPr lang="en-US" dirty="0"/>
              <a:t> in performance.</a:t>
            </a:r>
          </a:p>
          <a:p>
            <a:r>
              <a:rPr lang="en-US" dirty="0"/>
              <a:t>This could be due to seasonal factors, market downturns, or internal business challenges</a:t>
            </a:r>
          </a:p>
          <a:p>
            <a:r>
              <a:rPr lang="en-US" b="1" dirty="0"/>
              <a:t>March &amp; May 2023 – Peak Growth</a:t>
            </a:r>
          </a:p>
          <a:p>
            <a:r>
              <a:rPr lang="en-US" dirty="0"/>
              <a:t>These months show the </a:t>
            </a:r>
            <a:r>
              <a:rPr lang="en-US" b="1" dirty="0"/>
              <a:t>highest positive growth</a:t>
            </a:r>
            <a:r>
              <a:rPr lang="en-US" dirty="0"/>
              <a:t>, marked with </a:t>
            </a:r>
            <a:r>
              <a:rPr lang="en-US" b="1" dirty="0"/>
              <a:t>orange bars</a:t>
            </a:r>
            <a:r>
              <a:rPr lang="en-US" dirty="0"/>
              <a:t>.</a:t>
            </a:r>
          </a:p>
          <a:p>
            <a:r>
              <a:rPr lang="en-US" dirty="0"/>
              <a:t>Suggests strong performance—possibly due to successful campaigns, product launches, or favorable market conditions.</a:t>
            </a:r>
          </a:p>
          <a:p>
            <a:r>
              <a:rPr lang="en-US" b="1" dirty="0"/>
              <a:t>April &amp; June 2023 – Moderate Growth</a:t>
            </a:r>
          </a:p>
          <a:p>
            <a:r>
              <a:rPr lang="en-US" dirty="0"/>
              <a:t>Growth is </a:t>
            </a:r>
            <a:r>
              <a:rPr lang="en-US" b="1" dirty="0"/>
              <a:t>positive but not as strong</a:t>
            </a:r>
            <a:r>
              <a:rPr lang="en-US" dirty="0"/>
              <a:t>, represented by </a:t>
            </a:r>
            <a:r>
              <a:rPr lang="en-US" b="1" dirty="0"/>
              <a:t>purple bars</a:t>
            </a:r>
            <a:r>
              <a:rPr lang="en-US" dirty="0"/>
              <a:t>.</a:t>
            </a:r>
          </a:p>
          <a:p>
            <a:r>
              <a:rPr lang="en-US" dirty="0"/>
              <a:t>Indicates </a:t>
            </a:r>
            <a:r>
              <a:rPr lang="en-US" b="1" dirty="0"/>
              <a:t>stability</a:t>
            </a:r>
            <a:r>
              <a:rPr lang="en-US" dirty="0"/>
              <a:t>, but not the same level of acceleration as March and May.</a:t>
            </a:r>
          </a:p>
          <a:p>
            <a:r>
              <a:rPr lang="en-US" dirty="0"/>
              <a:t>Could reflect consolidation phases or slower market response.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22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8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C99148-F94C-35A8-6806-DA121751E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A2A938-E82A-02D2-3007-DC888D724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03075"/>
            <a:ext cx="10434320" cy="90596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Daily Sales Analysis (Average by Weekday)</a:t>
            </a:r>
            <a:endParaRPr lang="en-IN"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F5CA93-F976-1AD0-9D04-EB26DF975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525" y="1544177"/>
            <a:ext cx="5004475" cy="465014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8180EF-6796-92C8-CC14-E6CDBBAA084C}"/>
              </a:ext>
            </a:extLst>
          </p:cNvPr>
          <p:cNvSpPr txBox="1"/>
          <p:nvPr/>
        </p:nvSpPr>
        <p:spPr>
          <a:xfrm>
            <a:off x="162560" y="1290320"/>
            <a:ext cx="69494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 Best Performing Days:</a:t>
            </a:r>
          </a:p>
          <a:p>
            <a:endParaRPr lang="en-US" dirty="0"/>
          </a:p>
          <a:p>
            <a:r>
              <a:rPr lang="en-US" dirty="0"/>
              <a:t>1. Monday, Thursday, and Friday show slightly higher sales (close to 3,900+).</a:t>
            </a:r>
          </a:p>
          <a:p>
            <a:r>
              <a:rPr lang="en-US" dirty="0"/>
              <a:t>2. These may be strong working days when people prefer coffee purchases, possibly morning/evening office crowds</a:t>
            </a:r>
          </a:p>
          <a:p>
            <a:endParaRPr lang="en-US" dirty="0"/>
          </a:p>
          <a:p>
            <a:r>
              <a:rPr lang="en-US" b="1" dirty="0"/>
              <a:t>Moderate Days:</a:t>
            </a:r>
          </a:p>
          <a:p>
            <a:endParaRPr lang="en-US" dirty="0"/>
          </a:p>
          <a:p>
            <a:r>
              <a:rPr lang="en-US" dirty="0"/>
              <a:t>1. Wednesday and Saturday remain stable, slightly below the top-performing days but still consistent.</a:t>
            </a:r>
          </a:p>
          <a:p>
            <a:endParaRPr lang="en-US" dirty="0"/>
          </a:p>
          <a:p>
            <a:r>
              <a:rPr lang="en-US" b="1" dirty="0"/>
              <a:t>Lowest Performing Day:</a:t>
            </a:r>
          </a:p>
          <a:p>
            <a:endParaRPr lang="en-US" dirty="0"/>
          </a:p>
          <a:p>
            <a:r>
              <a:rPr lang="en-US" dirty="0"/>
              <a:t>1. Sunday shows the lowest sales, around 3,750–3,800.</a:t>
            </a:r>
          </a:p>
          <a:p>
            <a:r>
              <a:rPr lang="en-US" dirty="0"/>
              <a:t>2. This could be due to fewer office-goers or reduced weekday routine coffee consumption.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84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8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0547F4-DA9C-526E-1736-ACF64391F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2DAC2-0BA1-B434-EA3C-3AAF8BE55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440" y="303075"/>
            <a:ext cx="7504197" cy="662126"/>
          </a:xfrm>
        </p:spPr>
        <p:txBody>
          <a:bodyPr/>
          <a:lstStyle/>
          <a:p>
            <a:r>
              <a:rPr lang="en-US" dirty="0"/>
              <a:t>Average  hourly  analysis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BBC5BD-CAD2-A480-49F6-7A5DA2E78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24" y="1475166"/>
            <a:ext cx="4601496" cy="447367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BF3301-EBD9-5FAA-5E72-536B0C77225D}"/>
              </a:ext>
            </a:extLst>
          </p:cNvPr>
          <p:cNvSpPr txBox="1"/>
          <p:nvPr/>
        </p:nvSpPr>
        <p:spPr>
          <a:xfrm>
            <a:off x="182880" y="1270001"/>
            <a:ext cx="7061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 Early Morning Rise (6 AM – 9 AM):</a:t>
            </a:r>
            <a:endParaRPr lang="en-US" dirty="0"/>
          </a:p>
          <a:p>
            <a:r>
              <a:rPr lang="en-US" dirty="0"/>
              <a:t>1. There's a dramatic rise in total sales during these hours.</a:t>
            </a:r>
          </a:p>
          <a:p>
            <a:r>
              <a:rPr lang="en-US" dirty="0"/>
              <a:t>2. Sales peak around </a:t>
            </a:r>
            <a:r>
              <a:rPr lang="en-US" b="1" dirty="0"/>
              <a:t>10 AM</a:t>
            </a:r>
            <a:r>
              <a:rPr lang="en-US" dirty="0"/>
              <a:t>, hitting approximately </a:t>
            </a:r>
            <a:r>
              <a:rPr lang="en-US" b="1" dirty="0"/>
              <a:t>500 units</a:t>
            </a:r>
            <a:r>
              <a:rPr lang="en-US" dirty="0"/>
              <a:t>.</a:t>
            </a:r>
          </a:p>
          <a:p>
            <a:r>
              <a:rPr lang="en-US" dirty="0"/>
              <a:t>3. This suggests a strong morning demand—possibly driven by commuters, breakfast buyers, or early shoppers.</a:t>
            </a:r>
          </a:p>
          <a:p>
            <a:endParaRPr lang="en-US" dirty="0"/>
          </a:p>
          <a:p>
            <a:r>
              <a:rPr lang="en-US" b="1" dirty="0"/>
              <a:t># Midday Decline and Plateau (10 AM – 6 PM):</a:t>
            </a:r>
            <a:endParaRPr lang="en-US" dirty="0"/>
          </a:p>
          <a:p>
            <a:r>
              <a:rPr lang="en-US" dirty="0"/>
              <a:t>1. After 10 AM, sales drop sharply and then stabilize between </a:t>
            </a:r>
            <a:r>
              <a:rPr lang="en-US" b="1" dirty="0"/>
              <a:t>12 PM and 6 PM</a:t>
            </a:r>
            <a:r>
              <a:rPr lang="en-US" dirty="0"/>
              <a:t>.</a:t>
            </a:r>
          </a:p>
          <a:p>
            <a:r>
              <a:rPr lang="en-US" dirty="0"/>
              <a:t>2. Sales over between </a:t>
            </a:r>
            <a:r>
              <a:rPr lang="en-US" b="1" dirty="0"/>
              <a:t>200 and 250 units</a:t>
            </a:r>
            <a:r>
              <a:rPr lang="en-US" dirty="0"/>
              <a:t>, indicating a steady but lower volume.</a:t>
            </a:r>
          </a:p>
          <a:p>
            <a:endParaRPr lang="en-US" dirty="0"/>
          </a:p>
          <a:p>
            <a:r>
              <a:rPr lang="en-US" b="1" dirty="0"/>
              <a:t># Evening Drop-Off (6 PM – 8 PM):</a:t>
            </a:r>
            <a:endParaRPr lang="en-US" dirty="0"/>
          </a:p>
          <a:p>
            <a:r>
              <a:rPr lang="en-US" dirty="0"/>
              <a:t>1. Sales begin to decline again after 6 PM, reaching the lowest point at </a:t>
            </a:r>
            <a:r>
              <a:rPr lang="en-US" b="1" dirty="0"/>
              <a:t>8 PM</a:t>
            </a:r>
            <a:r>
              <a:rPr lang="en-US" dirty="0"/>
              <a:t>.</a:t>
            </a:r>
          </a:p>
          <a:p>
            <a:r>
              <a:rPr lang="en-US" dirty="0"/>
              <a:t>2. This may be due to store closures, reduced foot traffic, or fewer consumer needs during late hours.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7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8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50414A-BE40-2C98-58F4-ECF2B02CF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F37BAA-B5CD-E825-2732-ADF7015B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303075"/>
            <a:ext cx="8520197" cy="682446"/>
          </a:xfrm>
        </p:spPr>
        <p:txBody>
          <a:bodyPr/>
          <a:lstStyle/>
          <a:p>
            <a:r>
              <a:rPr lang="en-US" dirty="0"/>
              <a:t>Hourly  sales  by  product  category</a:t>
            </a:r>
            <a:endParaRPr lang="en-IN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41E7F4F-7DA3-8432-2DA8-0B91A8EA4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640" y="1666240"/>
            <a:ext cx="5039360" cy="4531359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F0731A-290B-9F13-D909-6F9FEA538BFB}"/>
              </a:ext>
            </a:extLst>
          </p:cNvPr>
          <p:cNvSpPr txBox="1"/>
          <p:nvPr/>
        </p:nvSpPr>
        <p:spPr>
          <a:xfrm>
            <a:off x="233680" y="1442720"/>
            <a:ext cx="66751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# Morning Peak (7–10 AM)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Coffee, tea, bakery, and drinking chocolate dominate.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This is the </a:t>
            </a:r>
            <a:r>
              <a:rPr lang="en-US" altLang="en-US" b="1" dirty="0">
                <a:latin typeface="Arial" panose="020B0604020202020204" pitchFamily="34" charset="0"/>
              </a:rPr>
              <a:t>highest sales window</a:t>
            </a:r>
            <a:r>
              <a:rPr lang="en-US" altLang="en-US" dirty="0">
                <a:latin typeface="Arial" panose="020B0604020202020204" pitchFamily="34" charset="0"/>
              </a:rPr>
              <a:t>, driven by breakfast and morning routines.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# Mid-day (11 AM – 2 PM)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Sales drop significantly, but coffee and tea maintain moderate demand.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Bakery and chocolate lose importance after the morning rush.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# Afternoon &amp; Evening (2 PM – 8 PM)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Coffee and tea continue steady but lower sales.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Packaged chocolate and branded products have small evening bumps, reflecting </a:t>
            </a:r>
            <a:r>
              <a:rPr lang="en-US" altLang="en-US" b="1" dirty="0">
                <a:latin typeface="Arial" panose="020B0604020202020204" pitchFamily="34" charset="0"/>
              </a:rPr>
              <a:t>leisure or impulse buys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5687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8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59E0E9-36DB-E475-CC21-7D4681F8D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48769F-F7D0-6E54-E6A3-D420DF3FB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1" y="303075"/>
            <a:ext cx="4886960" cy="834845"/>
          </a:xfrm>
        </p:spPr>
        <p:txBody>
          <a:bodyPr/>
          <a:lstStyle/>
          <a:p>
            <a:r>
              <a:rPr lang="en-US" dirty="0"/>
              <a:t>Store  Rankings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D47278-4083-F118-F08D-9365B401E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920" y="1627325"/>
            <a:ext cx="5212080" cy="448351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5609CF-E880-303D-2E66-3E484B3F0E22}"/>
              </a:ext>
            </a:extLst>
          </p:cNvPr>
          <p:cNvSpPr txBox="1"/>
          <p:nvPr/>
        </p:nvSpPr>
        <p:spPr>
          <a:xfrm>
            <a:off x="172721" y="1717040"/>
            <a:ext cx="660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Lower Manhattan vs. Hell's Kitchen:</a:t>
            </a:r>
            <a:endParaRPr lang="en-US" dirty="0"/>
          </a:p>
          <a:p>
            <a:pPr lvl="1"/>
            <a:r>
              <a:rPr lang="en-US" dirty="0"/>
              <a:t>Both stores show </a:t>
            </a:r>
            <a:r>
              <a:rPr lang="en-US" b="1" dirty="0"/>
              <a:t>equal total sales</a:t>
            </a:r>
            <a:r>
              <a:rPr lang="en-US" dirty="0"/>
              <a:t>, indicating they are performing at a similar level.</a:t>
            </a:r>
          </a:p>
          <a:p>
            <a:pPr lvl="1"/>
            <a:r>
              <a:rPr lang="en-US" dirty="0"/>
              <a:t>This parity suggests consistent customer demand or similar operational efficiency across these two locations.</a:t>
            </a:r>
          </a:p>
          <a:p>
            <a:pPr lvl="1"/>
            <a:endParaRPr lang="en-US" dirty="0"/>
          </a:p>
          <a:p>
            <a:r>
              <a:rPr lang="en-US" b="1" dirty="0"/>
              <a:t>Astoria:</a:t>
            </a:r>
            <a:endParaRPr lang="en-US" dirty="0"/>
          </a:p>
          <a:p>
            <a:pPr lvl="1"/>
            <a:r>
              <a:rPr lang="en-US" dirty="0"/>
              <a:t>Slightly </a:t>
            </a:r>
            <a:r>
              <a:rPr lang="en-US" b="1" dirty="0"/>
              <a:t>lower total sales</a:t>
            </a:r>
            <a:r>
              <a:rPr lang="en-US" dirty="0"/>
              <a:t> compared to the other two.</a:t>
            </a:r>
          </a:p>
          <a:p>
            <a:pPr lvl="1"/>
            <a:r>
              <a:rPr lang="en-US" dirty="0"/>
              <a:t>While not drastically behind, this difference could point to:</a:t>
            </a:r>
          </a:p>
          <a:p>
            <a:pPr lvl="2"/>
            <a:r>
              <a:rPr lang="en-US" dirty="0"/>
              <a:t>Less foot traffic</a:t>
            </a:r>
          </a:p>
          <a:p>
            <a:pPr lvl="2"/>
            <a:r>
              <a:rPr lang="en-US" dirty="0"/>
              <a:t>Different customer demographics</a:t>
            </a:r>
          </a:p>
          <a:p>
            <a:pPr lvl="2"/>
            <a:r>
              <a:rPr lang="en-US" dirty="0"/>
              <a:t>Potential for growth with targeted strategies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65571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2918</TotalTime>
  <Words>1997</Words>
  <Application>Microsoft Office PowerPoint</Application>
  <PresentationFormat>Widescreen</PresentationFormat>
  <Paragraphs>219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Gill Sans MT</vt:lpstr>
      <vt:lpstr>Symbol</vt:lpstr>
      <vt:lpstr>Gallery</vt:lpstr>
      <vt:lpstr>Brewediq coffee</vt:lpstr>
      <vt:lpstr>Monthly Sales Trends Over Time</vt:lpstr>
      <vt:lpstr> Analysis of Sales Revenue (Jan 2023 – Jun 2023)</vt:lpstr>
      <vt:lpstr>Sales Trend Analysis (Jan 2023 – Jun 2023)</vt:lpstr>
      <vt:lpstr>Monthly sales Growth Rate</vt:lpstr>
      <vt:lpstr>Daily Sales Analysis (Average by Weekday)</vt:lpstr>
      <vt:lpstr>Average  hourly  analysis</vt:lpstr>
      <vt:lpstr>Hourly  sales  by  product  category</vt:lpstr>
      <vt:lpstr>Store  Rankings</vt:lpstr>
      <vt:lpstr>Monthly sales growth in lower manhattan</vt:lpstr>
      <vt:lpstr>Monthly sales growth in hell’s kitchen</vt:lpstr>
      <vt:lpstr>Monthly sales growth in astoria</vt:lpstr>
      <vt:lpstr>Product category distribution (by sales)</vt:lpstr>
      <vt:lpstr>Product category distribution (by transaction)</vt:lpstr>
      <vt:lpstr>Coffee product type distribution</vt:lpstr>
      <vt:lpstr>Tea product type distribution</vt:lpstr>
      <vt:lpstr>Bakery product type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Ujwal Sharma</dc:creator>
  <cp:lastModifiedBy>Ujwal Sharma</cp:lastModifiedBy>
  <cp:revision>1</cp:revision>
  <dcterms:created xsi:type="dcterms:W3CDTF">2025-09-08T13:43:58Z</dcterms:created>
  <dcterms:modified xsi:type="dcterms:W3CDTF">2025-09-10T14:22:06Z</dcterms:modified>
</cp:coreProperties>
</file>