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8" r:id="rId1"/>
  </p:sldMasterIdLst>
  <p:sldIdLst>
    <p:sldId id="258" r:id="rId2"/>
    <p:sldId id="259" r:id="rId3"/>
    <p:sldId id="260" r:id="rId4"/>
    <p:sldId id="261" r:id="rId5"/>
    <p:sldId id="266" r:id="rId6"/>
    <p:sldId id="262"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mita kore" initials="Ak" lastIdx="1" clrIdx="0">
    <p:extLst>
      <p:ext uri="{19B8F6BF-5375-455C-9EA6-DF929625EA0E}">
        <p15:presenceInfo xmlns:p15="http://schemas.microsoft.com/office/powerpoint/2012/main" userId="422e3921922d97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2T21:44:20.03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7B59A2-42BE-4F0C-ABFC-ADDBA753CE0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EA0F2-A136-49C2-946B-54A11E729A5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1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77B59A2-42BE-4F0C-ABFC-ADDBA753CE09}" type="datetimeFigureOut">
              <a:rPr lang="en-IN" smtClean="0"/>
              <a:t>03-05-2021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215972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B59A2-42BE-4F0C-ABFC-ADDBA753CE0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1345370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B59A2-42BE-4F0C-ABFC-ADDBA753CE0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EA0F2-A136-49C2-946B-54A11E729A5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54536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B59A2-42BE-4F0C-ABFC-ADDBA753CE0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383329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B59A2-42BE-4F0C-ABFC-ADDBA753CE0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EA0F2-A136-49C2-946B-54A11E729A5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71119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B59A2-42BE-4F0C-ABFC-ADDBA753CE0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270212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B59A2-42BE-4F0C-ABFC-ADDBA753CE0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2906126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B59A2-42BE-4F0C-ABFC-ADDBA753CE0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136647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B59A2-42BE-4F0C-ABFC-ADDBA753CE0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119689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B59A2-42BE-4F0C-ABFC-ADDBA753CE09}"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3546938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7B59A2-42BE-4F0C-ABFC-ADDBA753CE09}"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225199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7B59A2-42BE-4F0C-ABFC-ADDBA753CE09}" type="datetimeFigureOut">
              <a:rPr lang="en-IN" smtClean="0"/>
              <a:t>03-05-2021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295187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B59A2-42BE-4F0C-ABFC-ADDBA753CE09}" type="datetimeFigureOut">
              <a:rPr lang="en-IN" smtClean="0"/>
              <a:t>03-05-2021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186878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B59A2-42BE-4F0C-ABFC-ADDBA753CE09}" type="datetimeFigureOut">
              <a:rPr lang="en-IN" smtClean="0"/>
              <a:t>03-05-2021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119281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7B59A2-42BE-4F0C-ABFC-ADDBA753CE09}"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371178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7B59A2-42BE-4F0C-ABFC-ADDBA753CE09}"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EEA0F2-A136-49C2-946B-54A11E729A51}" type="slidenum">
              <a:rPr lang="en-IN" smtClean="0"/>
              <a:t>‹#›</a:t>
            </a:fld>
            <a:endParaRPr lang="en-IN"/>
          </a:p>
        </p:txBody>
      </p:sp>
    </p:spTree>
    <p:extLst>
      <p:ext uri="{BB962C8B-B14F-4D97-AF65-F5344CB8AC3E}">
        <p14:creationId xmlns:p14="http://schemas.microsoft.com/office/powerpoint/2010/main" val="179750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77B59A2-42BE-4F0C-ABFC-ADDBA753CE09}" type="datetimeFigureOut">
              <a:rPr lang="en-IN" smtClean="0"/>
              <a:t>03-05-2021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EEEA0F2-A136-49C2-946B-54A11E729A51}" type="slidenum">
              <a:rPr lang="en-IN" smtClean="0"/>
              <a:t>‹#›</a:t>
            </a:fld>
            <a:endParaRPr lang="en-IN"/>
          </a:p>
        </p:txBody>
      </p:sp>
    </p:spTree>
    <p:extLst>
      <p:ext uri="{BB962C8B-B14F-4D97-AF65-F5344CB8AC3E}">
        <p14:creationId xmlns:p14="http://schemas.microsoft.com/office/powerpoint/2010/main" val="1068099921"/>
      </p:ext>
    </p:extLst>
  </p:cSld>
  <p:clrMap bg1="dk1" tx1="lt1" bg2="dk2" tx2="lt2" accent1="accent1" accent2="accent2" accent3="accent3" accent4="accent4" accent5="accent5" accent6="accent6" hlink="hlink" folHlink="folHlink"/>
  <p:sldLayoutIdLst>
    <p:sldLayoutId id="2147484509" r:id="rId1"/>
    <p:sldLayoutId id="2147484510" r:id="rId2"/>
    <p:sldLayoutId id="2147484511" r:id="rId3"/>
    <p:sldLayoutId id="2147484512" r:id="rId4"/>
    <p:sldLayoutId id="2147484513" r:id="rId5"/>
    <p:sldLayoutId id="2147484514" r:id="rId6"/>
    <p:sldLayoutId id="2147484515" r:id="rId7"/>
    <p:sldLayoutId id="2147484516" r:id="rId8"/>
    <p:sldLayoutId id="2147484517" r:id="rId9"/>
    <p:sldLayoutId id="2147484518" r:id="rId10"/>
    <p:sldLayoutId id="2147484519" r:id="rId11"/>
    <p:sldLayoutId id="2147484520" r:id="rId12"/>
    <p:sldLayoutId id="2147484521" r:id="rId13"/>
    <p:sldLayoutId id="2147484522" r:id="rId14"/>
    <p:sldLayoutId id="2147484523" r:id="rId15"/>
    <p:sldLayoutId id="2147484524" r:id="rId16"/>
    <p:sldLayoutId id="21474845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84ED-A648-40D0-BA8B-C637356C6962}"/>
              </a:ext>
            </a:extLst>
          </p:cNvPr>
          <p:cNvSpPr>
            <a:spLocks noGrp="1"/>
          </p:cNvSpPr>
          <p:nvPr>
            <p:ph type="title"/>
          </p:nvPr>
        </p:nvSpPr>
        <p:spPr>
          <a:xfrm>
            <a:off x="637564" y="-1212208"/>
            <a:ext cx="10414557" cy="4588777"/>
          </a:xfrm>
        </p:spPr>
        <p:txBody>
          <a:bodyPr/>
          <a:lstStyle/>
          <a:p>
            <a:br>
              <a:rPr lang="en-US" dirty="0">
                <a:solidFill>
                  <a:schemeClr val="bg1">
                    <a:lumMod val="95000"/>
                    <a:lumOff val="5000"/>
                  </a:schemeClr>
                </a:solidFill>
              </a:rPr>
            </a:br>
            <a:r>
              <a:rPr lang="en-US" dirty="0">
                <a:solidFill>
                  <a:schemeClr val="bg1">
                    <a:lumMod val="95000"/>
                    <a:lumOff val="5000"/>
                  </a:schemeClr>
                </a:solidFill>
              </a:rPr>
              <a:t>           </a:t>
            </a:r>
            <a:endParaRPr lang="en-IN" dirty="0">
              <a:solidFill>
                <a:srgbClr val="C00000"/>
              </a:solidFill>
            </a:endParaRPr>
          </a:p>
        </p:txBody>
      </p:sp>
      <p:sp>
        <p:nvSpPr>
          <p:cNvPr id="3" name="Text Placeholder 2">
            <a:extLst>
              <a:ext uri="{FF2B5EF4-FFF2-40B4-BE49-F238E27FC236}">
                <a16:creationId xmlns:a16="http://schemas.microsoft.com/office/drawing/2014/main" id="{E6A4B915-5B28-4552-885A-905CCB554AB4}"/>
              </a:ext>
            </a:extLst>
          </p:cNvPr>
          <p:cNvSpPr>
            <a:spLocks noGrp="1"/>
          </p:cNvSpPr>
          <p:nvPr>
            <p:ph type="body" idx="1"/>
          </p:nvPr>
        </p:nvSpPr>
        <p:spPr>
          <a:xfrm>
            <a:off x="4018327" y="1841226"/>
            <a:ext cx="3867324" cy="759361"/>
          </a:xfrm>
        </p:spPr>
        <p:txBody>
          <a:bodyPr>
            <a:normAutofit lnSpcReduction="10000"/>
          </a:bodyPr>
          <a:lstStyle/>
          <a:p>
            <a:r>
              <a:rPr lang="en-US" sz="4400" dirty="0">
                <a:solidFill>
                  <a:schemeClr val="bg1">
                    <a:lumMod val="95000"/>
                    <a:lumOff val="5000"/>
                  </a:schemeClr>
                </a:solidFill>
              </a:rPr>
              <a:t>Presented By:</a:t>
            </a:r>
          </a:p>
        </p:txBody>
      </p:sp>
      <p:sp>
        <p:nvSpPr>
          <p:cNvPr id="10" name="TextBox 9">
            <a:extLst>
              <a:ext uri="{FF2B5EF4-FFF2-40B4-BE49-F238E27FC236}">
                <a16:creationId xmlns:a16="http://schemas.microsoft.com/office/drawing/2014/main" id="{D608A263-FC13-4639-AA8F-9D9215D565B4}"/>
              </a:ext>
            </a:extLst>
          </p:cNvPr>
          <p:cNvSpPr txBox="1"/>
          <p:nvPr/>
        </p:nvSpPr>
        <p:spPr>
          <a:xfrm>
            <a:off x="3816991" y="2764718"/>
            <a:ext cx="5570289" cy="1200329"/>
          </a:xfrm>
          <a:prstGeom prst="rect">
            <a:avLst/>
          </a:prstGeom>
          <a:noFill/>
        </p:spPr>
        <p:txBody>
          <a:bodyPr wrap="square" rtlCol="0">
            <a:spAutoFit/>
          </a:bodyPr>
          <a:lstStyle/>
          <a:p>
            <a:r>
              <a:rPr lang="en-US" dirty="0" err="1">
                <a:solidFill>
                  <a:schemeClr val="bg1">
                    <a:lumMod val="95000"/>
                    <a:lumOff val="5000"/>
                  </a:schemeClr>
                </a:solidFill>
              </a:rPr>
              <a:t>Ms</a:t>
            </a:r>
            <a:r>
              <a:rPr lang="en-US" dirty="0">
                <a:solidFill>
                  <a:schemeClr val="bg1">
                    <a:lumMod val="95000"/>
                    <a:lumOff val="5000"/>
                  </a:schemeClr>
                </a:solidFill>
              </a:rPr>
              <a:t>  </a:t>
            </a:r>
            <a:r>
              <a:rPr lang="en-US" dirty="0" err="1">
                <a:solidFill>
                  <a:schemeClr val="bg1">
                    <a:lumMod val="95000"/>
                    <a:lumOff val="5000"/>
                  </a:schemeClr>
                </a:solidFill>
              </a:rPr>
              <a:t>Sayali</a:t>
            </a:r>
            <a:r>
              <a:rPr lang="en-US" dirty="0">
                <a:solidFill>
                  <a:schemeClr val="bg1">
                    <a:lumMod val="95000"/>
                    <a:lumOff val="5000"/>
                  </a:schemeClr>
                </a:solidFill>
              </a:rPr>
              <a:t>  Bharat </a:t>
            </a:r>
            <a:r>
              <a:rPr lang="en-US" dirty="0" err="1">
                <a:solidFill>
                  <a:schemeClr val="bg1">
                    <a:lumMod val="95000"/>
                    <a:lumOff val="5000"/>
                  </a:schemeClr>
                </a:solidFill>
              </a:rPr>
              <a:t>Maskar</a:t>
            </a:r>
            <a:r>
              <a:rPr lang="en-US" dirty="0">
                <a:solidFill>
                  <a:schemeClr val="bg1">
                    <a:lumMod val="95000"/>
                    <a:lumOff val="5000"/>
                  </a:schemeClr>
                </a:solidFill>
              </a:rPr>
              <a:t>                  Roll No:348</a:t>
            </a:r>
          </a:p>
          <a:p>
            <a:r>
              <a:rPr lang="en-US" dirty="0" err="1">
                <a:solidFill>
                  <a:schemeClr val="bg1">
                    <a:lumMod val="95000"/>
                    <a:lumOff val="5000"/>
                  </a:schemeClr>
                </a:solidFill>
              </a:rPr>
              <a:t>Ms</a:t>
            </a:r>
            <a:r>
              <a:rPr lang="en-US" dirty="0">
                <a:solidFill>
                  <a:schemeClr val="bg1">
                    <a:lumMod val="95000"/>
                    <a:lumOff val="5000"/>
                  </a:schemeClr>
                </a:solidFill>
              </a:rPr>
              <a:t> Nikita Santosh Kale                       Roll No:335</a:t>
            </a:r>
          </a:p>
          <a:p>
            <a:r>
              <a:rPr lang="en-US" dirty="0" err="1">
                <a:solidFill>
                  <a:schemeClr val="bg1">
                    <a:lumMod val="95000"/>
                    <a:lumOff val="5000"/>
                  </a:schemeClr>
                </a:solidFill>
              </a:rPr>
              <a:t>Ms</a:t>
            </a:r>
            <a:r>
              <a:rPr lang="en-US" dirty="0">
                <a:solidFill>
                  <a:schemeClr val="bg1">
                    <a:lumMod val="95000"/>
                    <a:lumOff val="5000"/>
                  </a:schemeClr>
                </a:solidFill>
              </a:rPr>
              <a:t> </a:t>
            </a:r>
            <a:r>
              <a:rPr lang="en-US" dirty="0" err="1">
                <a:solidFill>
                  <a:schemeClr val="bg1">
                    <a:lumMod val="95000"/>
                    <a:lumOff val="5000"/>
                  </a:schemeClr>
                </a:solidFill>
              </a:rPr>
              <a:t>Ujjwala</a:t>
            </a:r>
            <a:r>
              <a:rPr lang="en-US" dirty="0">
                <a:solidFill>
                  <a:schemeClr val="bg1">
                    <a:lumMod val="95000"/>
                    <a:lumOff val="5000"/>
                  </a:schemeClr>
                </a:solidFill>
              </a:rPr>
              <a:t> Parmeshwar sable          Roll No:364</a:t>
            </a:r>
          </a:p>
          <a:p>
            <a:r>
              <a:rPr lang="en-US" dirty="0" err="1">
                <a:solidFill>
                  <a:schemeClr val="bg1">
                    <a:lumMod val="95000"/>
                    <a:lumOff val="5000"/>
                  </a:schemeClr>
                </a:solidFill>
              </a:rPr>
              <a:t>Ms</a:t>
            </a:r>
            <a:r>
              <a:rPr lang="en-US" dirty="0">
                <a:solidFill>
                  <a:schemeClr val="bg1">
                    <a:lumMod val="95000"/>
                    <a:lumOff val="5000"/>
                  </a:schemeClr>
                </a:solidFill>
              </a:rPr>
              <a:t> Asmita Pramod Kore                    Roll No:343</a:t>
            </a:r>
            <a:endParaRPr lang="en-IN" dirty="0">
              <a:solidFill>
                <a:schemeClr val="bg1">
                  <a:lumMod val="95000"/>
                  <a:lumOff val="5000"/>
                </a:schemeClr>
              </a:solidFill>
            </a:endParaRPr>
          </a:p>
        </p:txBody>
      </p:sp>
      <p:sp>
        <p:nvSpPr>
          <p:cNvPr id="12" name="TextBox 11">
            <a:extLst>
              <a:ext uri="{FF2B5EF4-FFF2-40B4-BE49-F238E27FC236}">
                <a16:creationId xmlns:a16="http://schemas.microsoft.com/office/drawing/2014/main" id="{5EB0EE57-D6CB-412F-8684-C982A71892F4}"/>
              </a:ext>
            </a:extLst>
          </p:cNvPr>
          <p:cNvSpPr txBox="1"/>
          <p:nvPr/>
        </p:nvSpPr>
        <p:spPr>
          <a:xfrm>
            <a:off x="268448" y="4349880"/>
            <a:ext cx="2801922" cy="461665"/>
          </a:xfrm>
          <a:prstGeom prst="rect">
            <a:avLst/>
          </a:prstGeom>
          <a:noFill/>
        </p:spPr>
        <p:txBody>
          <a:bodyPr wrap="square" rtlCol="0">
            <a:spAutoFit/>
          </a:bodyPr>
          <a:lstStyle/>
          <a:p>
            <a:r>
              <a:rPr lang="en-US" sz="2400" dirty="0">
                <a:solidFill>
                  <a:schemeClr val="bg1">
                    <a:lumMod val="95000"/>
                    <a:lumOff val="5000"/>
                  </a:schemeClr>
                </a:solidFill>
              </a:rPr>
              <a:t>Guided By:</a:t>
            </a:r>
            <a:endParaRPr lang="en-IN" sz="2400" dirty="0">
              <a:solidFill>
                <a:schemeClr val="bg1">
                  <a:lumMod val="95000"/>
                  <a:lumOff val="5000"/>
                </a:schemeClr>
              </a:solidFill>
            </a:endParaRPr>
          </a:p>
        </p:txBody>
      </p:sp>
      <p:sp>
        <p:nvSpPr>
          <p:cNvPr id="14" name="TextBox 13">
            <a:extLst>
              <a:ext uri="{FF2B5EF4-FFF2-40B4-BE49-F238E27FC236}">
                <a16:creationId xmlns:a16="http://schemas.microsoft.com/office/drawing/2014/main" id="{62A96975-21A1-4D82-8875-D96F8B5C8076}"/>
              </a:ext>
            </a:extLst>
          </p:cNvPr>
          <p:cNvSpPr txBox="1"/>
          <p:nvPr/>
        </p:nvSpPr>
        <p:spPr>
          <a:xfrm>
            <a:off x="880844" y="4748170"/>
            <a:ext cx="5134063" cy="461665"/>
          </a:xfrm>
          <a:prstGeom prst="rect">
            <a:avLst/>
          </a:prstGeom>
          <a:noFill/>
        </p:spPr>
        <p:txBody>
          <a:bodyPr wrap="square" rtlCol="0">
            <a:spAutoFit/>
          </a:bodyPr>
          <a:lstStyle/>
          <a:p>
            <a:r>
              <a:rPr lang="en-US" sz="2400" dirty="0">
                <a:solidFill>
                  <a:schemeClr val="bg1">
                    <a:lumMod val="95000"/>
                    <a:lumOff val="5000"/>
                  </a:schemeClr>
                </a:solidFill>
              </a:rPr>
              <a:t>Prof S.S. </a:t>
            </a:r>
            <a:r>
              <a:rPr lang="en-US" sz="2400" dirty="0" err="1">
                <a:solidFill>
                  <a:schemeClr val="bg1">
                    <a:lumMod val="95000"/>
                    <a:lumOff val="5000"/>
                  </a:schemeClr>
                </a:solidFill>
              </a:rPr>
              <a:t>Nimbalkar</a:t>
            </a:r>
            <a:endParaRPr lang="en-IN" sz="2400" dirty="0">
              <a:solidFill>
                <a:schemeClr val="bg1">
                  <a:lumMod val="95000"/>
                  <a:lumOff val="5000"/>
                </a:schemeClr>
              </a:solidFill>
            </a:endParaRPr>
          </a:p>
        </p:txBody>
      </p:sp>
      <p:sp>
        <p:nvSpPr>
          <p:cNvPr id="16" name="TextBox 15">
            <a:extLst>
              <a:ext uri="{FF2B5EF4-FFF2-40B4-BE49-F238E27FC236}">
                <a16:creationId xmlns:a16="http://schemas.microsoft.com/office/drawing/2014/main" id="{E13404BD-756D-4C69-9B3B-FC124E887995}"/>
              </a:ext>
            </a:extLst>
          </p:cNvPr>
          <p:cNvSpPr txBox="1"/>
          <p:nvPr/>
        </p:nvSpPr>
        <p:spPr>
          <a:xfrm>
            <a:off x="3816992" y="5209835"/>
            <a:ext cx="6602136" cy="646331"/>
          </a:xfrm>
          <a:prstGeom prst="rect">
            <a:avLst/>
          </a:prstGeom>
          <a:noFill/>
        </p:spPr>
        <p:txBody>
          <a:bodyPr wrap="square" rtlCol="0">
            <a:spAutoFit/>
          </a:bodyPr>
          <a:lstStyle/>
          <a:p>
            <a:r>
              <a:rPr lang="en-US" sz="3600" dirty="0">
                <a:solidFill>
                  <a:schemeClr val="bg1">
                    <a:lumMod val="95000"/>
                    <a:lumOff val="5000"/>
                  </a:schemeClr>
                </a:solidFill>
              </a:rPr>
              <a:t>Department Of Computer </a:t>
            </a:r>
          </a:p>
        </p:txBody>
      </p:sp>
      <p:sp>
        <p:nvSpPr>
          <p:cNvPr id="17" name="TextBox 16">
            <a:extLst>
              <a:ext uri="{FF2B5EF4-FFF2-40B4-BE49-F238E27FC236}">
                <a16:creationId xmlns:a16="http://schemas.microsoft.com/office/drawing/2014/main" id="{B63464DD-50EB-489C-853D-493C7C144720}"/>
              </a:ext>
            </a:extLst>
          </p:cNvPr>
          <p:cNvSpPr txBox="1"/>
          <p:nvPr/>
        </p:nvSpPr>
        <p:spPr>
          <a:xfrm>
            <a:off x="5396216" y="5856166"/>
            <a:ext cx="3110221" cy="646331"/>
          </a:xfrm>
          <a:prstGeom prst="rect">
            <a:avLst/>
          </a:prstGeom>
          <a:noFill/>
        </p:spPr>
        <p:txBody>
          <a:bodyPr wrap="square" rtlCol="0">
            <a:spAutoFit/>
          </a:bodyPr>
          <a:lstStyle/>
          <a:p>
            <a:r>
              <a:rPr lang="en-US" sz="3600" dirty="0">
                <a:solidFill>
                  <a:schemeClr val="bg1">
                    <a:lumMod val="95000"/>
                    <a:lumOff val="5000"/>
                  </a:schemeClr>
                </a:solidFill>
              </a:rPr>
              <a:t>Engineering</a:t>
            </a:r>
            <a:endParaRPr lang="en-IN" sz="3600" dirty="0">
              <a:solidFill>
                <a:schemeClr val="bg1">
                  <a:lumMod val="95000"/>
                  <a:lumOff val="5000"/>
                </a:schemeClr>
              </a:solidFill>
            </a:endParaRPr>
          </a:p>
        </p:txBody>
      </p:sp>
      <p:sp>
        <p:nvSpPr>
          <p:cNvPr id="19" name="TextBox 18">
            <a:extLst>
              <a:ext uri="{FF2B5EF4-FFF2-40B4-BE49-F238E27FC236}">
                <a16:creationId xmlns:a16="http://schemas.microsoft.com/office/drawing/2014/main" id="{C1136740-5A93-4728-AC30-709ABF0FD4F5}"/>
              </a:ext>
            </a:extLst>
          </p:cNvPr>
          <p:cNvSpPr txBox="1"/>
          <p:nvPr/>
        </p:nvSpPr>
        <p:spPr>
          <a:xfrm>
            <a:off x="3724712" y="402672"/>
            <a:ext cx="3867324" cy="646331"/>
          </a:xfrm>
          <a:prstGeom prst="rect">
            <a:avLst/>
          </a:prstGeom>
          <a:noFill/>
        </p:spPr>
        <p:txBody>
          <a:bodyPr wrap="square" rtlCol="0">
            <a:spAutoFit/>
          </a:bodyPr>
          <a:lstStyle/>
          <a:p>
            <a:r>
              <a:rPr lang="en-US" sz="3600" dirty="0">
                <a:solidFill>
                  <a:schemeClr val="bg1">
                    <a:lumMod val="95000"/>
                    <a:lumOff val="5000"/>
                  </a:schemeClr>
                </a:solidFill>
              </a:rPr>
              <a:t>Presentation on</a:t>
            </a:r>
            <a:endParaRPr lang="en-IN" sz="3600" dirty="0">
              <a:solidFill>
                <a:schemeClr val="bg1">
                  <a:lumMod val="95000"/>
                  <a:lumOff val="5000"/>
                </a:schemeClr>
              </a:solidFill>
            </a:endParaRPr>
          </a:p>
        </p:txBody>
      </p:sp>
      <p:sp>
        <p:nvSpPr>
          <p:cNvPr id="20" name="TextBox 19">
            <a:extLst>
              <a:ext uri="{FF2B5EF4-FFF2-40B4-BE49-F238E27FC236}">
                <a16:creationId xmlns:a16="http://schemas.microsoft.com/office/drawing/2014/main" id="{6E9CEE30-18CD-401B-8BBD-EEC2D55FF362}"/>
              </a:ext>
            </a:extLst>
          </p:cNvPr>
          <p:cNvSpPr txBox="1"/>
          <p:nvPr/>
        </p:nvSpPr>
        <p:spPr>
          <a:xfrm>
            <a:off x="2497634" y="1049003"/>
            <a:ext cx="6694415" cy="584775"/>
          </a:xfrm>
          <a:prstGeom prst="rect">
            <a:avLst/>
          </a:prstGeom>
          <a:noFill/>
        </p:spPr>
        <p:txBody>
          <a:bodyPr wrap="square" rtlCol="0">
            <a:spAutoFit/>
          </a:bodyPr>
          <a:lstStyle/>
          <a:p>
            <a:r>
              <a:rPr lang="en-US" sz="3200" dirty="0" err="1">
                <a:solidFill>
                  <a:schemeClr val="bg1">
                    <a:lumMod val="95000"/>
                    <a:lumOff val="5000"/>
                  </a:schemeClr>
                </a:solidFill>
              </a:rPr>
              <a:t>ChatBot</a:t>
            </a:r>
            <a:r>
              <a:rPr lang="en-US" sz="3200" dirty="0">
                <a:solidFill>
                  <a:schemeClr val="bg1">
                    <a:lumMod val="95000"/>
                    <a:lumOff val="5000"/>
                  </a:schemeClr>
                </a:solidFill>
              </a:rPr>
              <a:t> In Python using NLTK</a:t>
            </a:r>
            <a:endParaRPr lang="en-IN" sz="3200" dirty="0">
              <a:solidFill>
                <a:schemeClr val="bg1">
                  <a:lumMod val="95000"/>
                  <a:lumOff val="5000"/>
                </a:schemeClr>
              </a:solidFill>
            </a:endParaRPr>
          </a:p>
        </p:txBody>
      </p:sp>
    </p:spTree>
    <p:extLst>
      <p:ext uri="{BB962C8B-B14F-4D97-AF65-F5344CB8AC3E}">
        <p14:creationId xmlns:p14="http://schemas.microsoft.com/office/powerpoint/2010/main" val="3021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A5316D-6DF8-40FD-BA27-F8768EECDACA}"/>
              </a:ext>
            </a:extLst>
          </p:cNvPr>
          <p:cNvSpPr txBox="1"/>
          <p:nvPr/>
        </p:nvSpPr>
        <p:spPr>
          <a:xfrm>
            <a:off x="3531765" y="159391"/>
            <a:ext cx="4672667" cy="707886"/>
          </a:xfrm>
          <a:prstGeom prst="rect">
            <a:avLst/>
          </a:prstGeom>
          <a:noFill/>
        </p:spPr>
        <p:txBody>
          <a:bodyPr wrap="square" rtlCol="0">
            <a:spAutoFit/>
          </a:bodyPr>
          <a:lstStyle/>
          <a:p>
            <a:r>
              <a:rPr lang="en-US" sz="4000" dirty="0">
                <a:solidFill>
                  <a:schemeClr val="bg1">
                    <a:lumMod val="95000"/>
                    <a:lumOff val="5000"/>
                  </a:schemeClr>
                </a:solidFill>
              </a:rPr>
              <a:t>Introduction</a:t>
            </a:r>
            <a:endParaRPr lang="en-IN" sz="4000" dirty="0">
              <a:solidFill>
                <a:schemeClr val="bg1">
                  <a:lumMod val="95000"/>
                  <a:lumOff val="5000"/>
                </a:schemeClr>
              </a:solidFill>
            </a:endParaRPr>
          </a:p>
        </p:txBody>
      </p:sp>
      <p:sp>
        <p:nvSpPr>
          <p:cNvPr id="3" name="TextBox 2">
            <a:extLst>
              <a:ext uri="{FF2B5EF4-FFF2-40B4-BE49-F238E27FC236}">
                <a16:creationId xmlns:a16="http://schemas.microsoft.com/office/drawing/2014/main" id="{F662871B-5454-4ACD-9687-6DD5D29D4117}"/>
              </a:ext>
            </a:extLst>
          </p:cNvPr>
          <p:cNvSpPr txBox="1"/>
          <p:nvPr/>
        </p:nvSpPr>
        <p:spPr>
          <a:xfrm>
            <a:off x="1367406" y="1266737"/>
            <a:ext cx="6727970" cy="523220"/>
          </a:xfrm>
          <a:prstGeom prst="rect">
            <a:avLst/>
          </a:prstGeom>
          <a:noFill/>
        </p:spPr>
        <p:txBody>
          <a:bodyPr wrap="square" rtlCol="0">
            <a:spAutoFit/>
          </a:bodyPr>
          <a:lstStyle/>
          <a:p>
            <a:r>
              <a:rPr lang="en-US" sz="2800" dirty="0">
                <a:solidFill>
                  <a:schemeClr val="bg1">
                    <a:lumMod val="95000"/>
                    <a:lumOff val="5000"/>
                  </a:schemeClr>
                </a:solidFill>
              </a:rPr>
              <a:t>What is </a:t>
            </a:r>
            <a:r>
              <a:rPr lang="en-US" sz="2800" dirty="0" err="1">
                <a:solidFill>
                  <a:schemeClr val="bg1">
                    <a:lumMod val="95000"/>
                    <a:lumOff val="5000"/>
                  </a:schemeClr>
                </a:solidFill>
              </a:rPr>
              <a:t>ChatBot</a:t>
            </a:r>
            <a:r>
              <a:rPr lang="en-US" sz="2800" dirty="0">
                <a:solidFill>
                  <a:schemeClr val="bg1">
                    <a:lumMod val="95000"/>
                    <a:lumOff val="5000"/>
                  </a:schemeClr>
                </a:solidFill>
              </a:rPr>
              <a:t>?</a:t>
            </a:r>
            <a:endParaRPr lang="en-IN" dirty="0"/>
          </a:p>
        </p:txBody>
      </p:sp>
      <p:sp>
        <p:nvSpPr>
          <p:cNvPr id="4" name="TextBox 3">
            <a:extLst>
              <a:ext uri="{FF2B5EF4-FFF2-40B4-BE49-F238E27FC236}">
                <a16:creationId xmlns:a16="http://schemas.microsoft.com/office/drawing/2014/main" id="{5B2EA484-4A9E-4C0D-B3D4-7B8FD106CB83}"/>
              </a:ext>
            </a:extLst>
          </p:cNvPr>
          <p:cNvSpPr txBox="1"/>
          <p:nvPr/>
        </p:nvSpPr>
        <p:spPr>
          <a:xfrm>
            <a:off x="1291906" y="1853967"/>
            <a:ext cx="7726259" cy="1569660"/>
          </a:xfrm>
          <a:prstGeom prst="rect">
            <a:avLst/>
          </a:prstGeom>
          <a:noFill/>
        </p:spPr>
        <p:txBody>
          <a:bodyPr wrap="square" rtlCol="0">
            <a:spAutoFit/>
          </a:bodyPr>
          <a:lstStyle/>
          <a:p>
            <a:r>
              <a:rPr lang="en-US" sz="2400" dirty="0">
                <a:solidFill>
                  <a:schemeClr val="bg1">
                    <a:lumMod val="95000"/>
                    <a:lumOff val="5000"/>
                  </a:schemeClr>
                </a:solidFill>
              </a:rPr>
              <a:t>A </a:t>
            </a:r>
            <a:r>
              <a:rPr lang="en-US" sz="2400" dirty="0" err="1">
                <a:solidFill>
                  <a:schemeClr val="bg1">
                    <a:lumMod val="95000"/>
                    <a:lumOff val="5000"/>
                  </a:schemeClr>
                </a:solidFill>
              </a:rPr>
              <a:t>ChatBot</a:t>
            </a:r>
            <a:r>
              <a:rPr lang="en-US" sz="2400" dirty="0">
                <a:solidFill>
                  <a:schemeClr val="bg1">
                    <a:lumMod val="95000"/>
                    <a:lumOff val="5000"/>
                  </a:schemeClr>
                </a:solidFill>
              </a:rPr>
              <a:t>  is a computer software able to interact with humans using a natural language</a:t>
            </a:r>
          </a:p>
          <a:p>
            <a:r>
              <a:rPr lang="en-US" sz="2400" dirty="0">
                <a:solidFill>
                  <a:schemeClr val="bg1">
                    <a:lumMod val="95000"/>
                    <a:lumOff val="5000"/>
                  </a:schemeClr>
                </a:solidFill>
              </a:rPr>
              <a:t>Our boat will ne used for small </a:t>
            </a:r>
            <a:r>
              <a:rPr lang="en-US" sz="2400" dirty="0" err="1">
                <a:solidFill>
                  <a:schemeClr val="bg1">
                    <a:lumMod val="95000"/>
                    <a:lumOff val="5000"/>
                  </a:schemeClr>
                </a:solidFill>
              </a:rPr>
              <a:t>talk,as</a:t>
            </a:r>
            <a:r>
              <a:rPr lang="en-US" sz="2400" dirty="0">
                <a:solidFill>
                  <a:schemeClr val="bg1">
                    <a:lumMod val="95000"/>
                    <a:lumOff val="5000"/>
                  </a:schemeClr>
                </a:solidFill>
              </a:rPr>
              <a:t> to answer some bot related questions</a:t>
            </a:r>
            <a:endParaRPr lang="en-IN" sz="2400" dirty="0">
              <a:solidFill>
                <a:schemeClr val="bg1">
                  <a:lumMod val="95000"/>
                  <a:lumOff val="5000"/>
                </a:schemeClr>
              </a:solidFill>
            </a:endParaRPr>
          </a:p>
        </p:txBody>
      </p:sp>
    </p:spTree>
    <p:extLst>
      <p:ext uri="{BB962C8B-B14F-4D97-AF65-F5344CB8AC3E}">
        <p14:creationId xmlns:p14="http://schemas.microsoft.com/office/powerpoint/2010/main" val="105649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87D762-F406-423C-A3B8-AC21FB61553C}"/>
              </a:ext>
            </a:extLst>
          </p:cNvPr>
          <p:cNvSpPr txBox="1"/>
          <p:nvPr/>
        </p:nvSpPr>
        <p:spPr>
          <a:xfrm>
            <a:off x="1459685" y="411061"/>
            <a:ext cx="5025005" cy="584775"/>
          </a:xfrm>
          <a:prstGeom prst="rect">
            <a:avLst/>
          </a:prstGeom>
          <a:noFill/>
        </p:spPr>
        <p:txBody>
          <a:bodyPr wrap="square" rtlCol="0">
            <a:spAutoFit/>
          </a:bodyPr>
          <a:lstStyle/>
          <a:p>
            <a:r>
              <a:rPr lang="en-US" sz="3200" dirty="0">
                <a:solidFill>
                  <a:schemeClr val="bg1">
                    <a:lumMod val="95000"/>
                    <a:lumOff val="5000"/>
                  </a:schemeClr>
                </a:solidFill>
              </a:rPr>
              <a:t>Use of NLTK in </a:t>
            </a:r>
            <a:r>
              <a:rPr lang="en-US" sz="3200" dirty="0" err="1">
                <a:solidFill>
                  <a:schemeClr val="bg1">
                    <a:lumMod val="95000"/>
                    <a:lumOff val="5000"/>
                  </a:schemeClr>
                </a:solidFill>
              </a:rPr>
              <a:t>chatBot</a:t>
            </a:r>
            <a:r>
              <a:rPr lang="en-US" sz="3200" dirty="0">
                <a:solidFill>
                  <a:schemeClr val="bg1">
                    <a:lumMod val="95000"/>
                    <a:lumOff val="5000"/>
                  </a:schemeClr>
                </a:solidFill>
              </a:rPr>
              <a:t> </a:t>
            </a:r>
            <a:endParaRPr lang="en-IN" sz="3200" dirty="0">
              <a:solidFill>
                <a:schemeClr val="bg1">
                  <a:lumMod val="95000"/>
                  <a:lumOff val="5000"/>
                </a:schemeClr>
              </a:solidFill>
            </a:endParaRPr>
          </a:p>
        </p:txBody>
      </p:sp>
      <p:sp>
        <p:nvSpPr>
          <p:cNvPr id="5" name="TextBox 4">
            <a:extLst>
              <a:ext uri="{FF2B5EF4-FFF2-40B4-BE49-F238E27FC236}">
                <a16:creationId xmlns:a16="http://schemas.microsoft.com/office/drawing/2014/main" id="{31AF7E15-3395-4A9F-AFE4-E42823E9EB7D}"/>
              </a:ext>
            </a:extLst>
          </p:cNvPr>
          <p:cNvSpPr txBox="1"/>
          <p:nvPr/>
        </p:nvSpPr>
        <p:spPr>
          <a:xfrm>
            <a:off x="1459685" y="1501628"/>
            <a:ext cx="5234730" cy="1938992"/>
          </a:xfrm>
          <a:prstGeom prst="rect">
            <a:avLst/>
          </a:prstGeom>
          <a:noFill/>
        </p:spPr>
        <p:txBody>
          <a:bodyPr wrap="square" rtlCol="0">
            <a:spAutoFit/>
          </a:bodyPr>
          <a:lstStyle/>
          <a:p>
            <a:r>
              <a:rPr lang="en-US" sz="2000" dirty="0">
                <a:solidFill>
                  <a:schemeClr val="bg1">
                    <a:lumMod val="95000"/>
                    <a:lumOff val="5000"/>
                  </a:schemeClr>
                </a:solidFill>
              </a:rPr>
              <a:t>This </a:t>
            </a:r>
            <a:r>
              <a:rPr lang="en-US" sz="2000" dirty="0" err="1">
                <a:solidFill>
                  <a:schemeClr val="bg1">
                    <a:lumMod val="95000"/>
                    <a:lumOff val="5000"/>
                  </a:schemeClr>
                </a:solidFill>
              </a:rPr>
              <a:t>chatBot</a:t>
            </a:r>
            <a:r>
              <a:rPr lang="en-US" sz="2000" dirty="0">
                <a:solidFill>
                  <a:schemeClr val="bg1">
                    <a:lumMod val="95000"/>
                    <a:lumOff val="5000"/>
                  </a:schemeClr>
                </a:solidFill>
              </a:rPr>
              <a:t> has ability to parse a document of textual information and answer the queries of </a:t>
            </a:r>
            <a:r>
              <a:rPr lang="en-US" sz="2000" dirty="0" err="1">
                <a:solidFill>
                  <a:schemeClr val="bg1">
                    <a:lumMod val="95000"/>
                    <a:lumOff val="5000"/>
                  </a:schemeClr>
                </a:solidFill>
              </a:rPr>
              <a:t>user.The</a:t>
            </a:r>
            <a:r>
              <a:rPr lang="en-US" sz="2000" dirty="0">
                <a:solidFill>
                  <a:schemeClr val="bg1">
                    <a:lumMod val="95000"/>
                    <a:lumOff val="5000"/>
                  </a:schemeClr>
                </a:solidFill>
              </a:rPr>
              <a:t> </a:t>
            </a:r>
            <a:r>
              <a:rPr lang="en-US" sz="2000" dirty="0" err="1">
                <a:solidFill>
                  <a:schemeClr val="bg1">
                    <a:lumMod val="95000"/>
                    <a:lumOff val="5000"/>
                  </a:schemeClr>
                </a:solidFill>
              </a:rPr>
              <a:t>chatBot</a:t>
            </a:r>
            <a:r>
              <a:rPr lang="en-US" sz="2000" dirty="0">
                <a:solidFill>
                  <a:schemeClr val="bg1">
                    <a:lumMod val="95000"/>
                    <a:lumOff val="5000"/>
                  </a:schemeClr>
                </a:solidFill>
              </a:rPr>
              <a:t> uses the natural </a:t>
            </a:r>
            <a:r>
              <a:rPr lang="en-US" sz="2000" dirty="0" err="1">
                <a:solidFill>
                  <a:schemeClr val="bg1">
                    <a:lumMod val="95000"/>
                    <a:lumOff val="5000"/>
                  </a:schemeClr>
                </a:solidFill>
              </a:rPr>
              <a:t>langauges</a:t>
            </a:r>
            <a:r>
              <a:rPr lang="en-US" sz="2000" dirty="0">
                <a:solidFill>
                  <a:schemeClr val="bg1">
                    <a:lumMod val="95000"/>
                    <a:lumOff val="5000"/>
                  </a:schemeClr>
                </a:solidFill>
              </a:rPr>
              <a:t> processing toolkit(NLTK) to process the textual information</a:t>
            </a:r>
            <a:endParaRPr lang="en-IN" sz="2000" dirty="0">
              <a:solidFill>
                <a:schemeClr val="bg1">
                  <a:lumMod val="95000"/>
                  <a:lumOff val="5000"/>
                </a:schemeClr>
              </a:solidFill>
            </a:endParaRPr>
          </a:p>
        </p:txBody>
      </p:sp>
    </p:spTree>
    <p:extLst>
      <p:ext uri="{BB962C8B-B14F-4D97-AF65-F5344CB8AC3E}">
        <p14:creationId xmlns:p14="http://schemas.microsoft.com/office/powerpoint/2010/main" val="383311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1FC76-F21F-4E1F-9D69-8601F2B54CE8}"/>
              </a:ext>
            </a:extLst>
          </p:cNvPr>
          <p:cNvSpPr txBox="1"/>
          <p:nvPr/>
        </p:nvSpPr>
        <p:spPr>
          <a:xfrm>
            <a:off x="1853967" y="1728132"/>
            <a:ext cx="7935986" cy="2462213"/>
          </a:xfrm>
          <a:prstGeom prst="rect">
            <a:avLst/>
          </a:prstGeom>
          <a:noFill/>
        </p:spPr>
        <p:txBody>
          <a:bodyPr wrap="square" rtlCol="0">
            <a:spAutoFit/>
          </a:bodyPr>
          <a:lstStyle/>
          <a:p>
            <a:endParaRPr lang="en-US" sz="2800" dirty="0">
              <a:solidFill>
                <a:schemeClr val="bg1">
                  <a:lumMod val="95000"/>
                  <a:lumOff val="5000"/>
                </a:schemeClr>
              </a:solidFill>
            </a:endParaRPr>
          </a:p>
          <a:p>
            <a:r>
              <a:rPr lang="en-US" dirty="0" err="1">
                <a:solidFill>
                  <a:schemeClr val="bg1">
                    <a:lumMod val="95000"/>
                    <a:lumOff val="5000"/>
                  </a:schemeClr>
                </a:solidFill>
              </a:rPr>
              <a:t>ChatBot</a:t>
            </a:r>
            <a:r>
              <a:rPr lang="en-US" dirty="0">
                <a:solidFill>
                  <a:schemeClr val="bg1">
                    <a:lumMod val="95000"/>
                    <a:lumOff val="5000"/>
                  </a:schemeClr>
                </a:solidFill>
              </a:rPr>
              <a:t> are nothing but the software applications that have an application </a:t>
            </a:r>
            <a:r>
              <a:rPr lang="en-US" dirty="0" err="1">
                <a:solidFill>
                  <a:schemeClr val="bg1">
                    <a:lumMod val="95000"/>
                    <a:lumOff val="5000"/>
                  </a:schemeClr>
                </a:solidFill>
              </a:rPr>
              <a:t>layer,the</a:t>
            </a:r>
            <a:r>
              <a:rPr lang="en-US" dirty="0">
                <a:solidFill>
                  <a:schemeClr val="bg1">
                    <a:lumMod val="95000"/>
                    <a:lumOff val="5000"/>
                  </a:schemeClr>
                </a:solidFill>
              </a:rPr>
              <a:t> </a:t>
            </a:r>
            <a:r>
              <a:rPr lang="en-US" dirty="0" err="1">
                <a:solidFill>
                  <a:schemeClr val="bg1">
                    <a:lumMod val="95000"/>
                    <a:lumOff val="5000"/>
                  </a:schemeClr>
                </a:solidFill>
              </a:rPr>
              <a:t>database,and</a:t>
            </a:r>
            <a:r>
              <a:rPr lang="en-US" dirty="0">
                <a:solidFill>
                  <a:schemeClr val="bg1">
                    <a:lumMod val="95000"/>
                    <a:lumOff val="5000"/>
                  </a:schemeClr>
                </a:solidFill>
              </a:rPr>
              <a:t> </a:t>
            </a:r>
            <a:r>
              <a:rPr lang="en-US" dirty="0" err="1">
                <a:solidFill>
                  <a:schemeClr val="bg1">
                    <a:lumMod val="95000"/>
                    <a:lumOff val="5000"/>
                  </a:schemeClr>
                </a:solidFill>
              </a:rPr>
              <a:t>APIS.To</a:t>
            </a:r>
            <a:r>
              <a:rPr lang="en-US" dirty="0">
                <a:solidFill>
                  <a:schemeClr val="bg1">
                    <a:lumMod val="95000"/>
                    <a:lumOff val="5000"/>
                  </a:schemeClr>
                </a:solidFill>
              </a:rPr>
              <a:t> simplify the working of </a:t>
            </a:r>
            <a:r>
              <a:rPr lang="en-US" dirty="0" err="1">
                <a:solidFill>
                  <a:schemeClr val="bg1">
                    <a:lumMod val="95000"/>
                    <a:lumOff val="5000"/>
                  </a:schemeClr>
                </a:solidFill>
              </a:rPr>
              <a:t>chatBot,we</a:t>
            </a:r>
            <a:r>
              <a:rPr lang="en-US" dirty="0">
                <a:solidFill>
                  <a:schemeClr val="bg1">
                    <a:lumMod val="95000"/>
                    <a:lumOff val="5000"/>
                  </a:schemeClr>
                </a:solidFill>
              </a:rPr>
              <a:t> can say it works on pattern matching to classify text and produce a suitable response for the </a:t>
            </a:r>
            <a:r>
              <a:rPr lang="en-US" dirty="0" err="1">
                <a:solidFill>
                  <a:schemeClr val="bg1">
                    <a:lumMod val="95000"/>
                    <a:lumOff val="5000"/>
                  </a:schemeClr>
                </a:solidFill>
              </a:rPr>
              <a:t>questins</a:t>
            </a:r>
            <a:r>
              <a:rPr lang="en-US" dirty="0">
                <a:solidFill>
                  <a:schemeClr val="bg1">
                    <a:lumMod val="95000"/>
                    <a:lumOff val="5000"/>
                  </a:schemeClr>
                </a:solidFill>
              </a:rPr>
              <a:t> /queries </a:t>
            </a:r>
            <a:r>
              <a:rPr lang="en-US" dirty="0" err="1">
                <a:solidFill>
                  <a:schemeClr val="bg1">
                    <a:lumMod val="95000"/>
                    <a:lumOff val="5000"/>
                  </a:schemeClr>
                </a:solidFill>
              </a:rPr>
              <a:t>addressesd</a:t>
            </a:r>
            <a:r>
              <a:rPr lang="en-US" dirty="0">
                <a:solidFill>
                  <a:schemeClr val="bg1">
                    <a:lumMod val="95000"/>
                    <a:lumOff val="5000"/>
                  </a:schemeClr>
                </a:solidFill>
              </a:rPr>
              <a:t> by the </a:t>
            </a:r>
            <a:r>
              <a:rPr lang="en-US" dirty="0" err="1">
                <a:solidFill>
                  <a:schemeClr val="bg1">
                    <a:lumMod val="95000"/>
                    <a:lumOff val="5000"/>
                  </a:schemeClr>
                </a:solidFill>
              </a:rPr>
              <a:t>user.The</a:t>
            </a:r>
            <a:r>
              <a:rPr lang="en-US" dirty="0">
                <a:solidFill>
                  <a:schemeClr val="bg1">
                    <a:lumMod val="95000"/>
                    <a:lumOff val="5000"/>
                  </a:schemeClr>
                </a:solidFill>
              </a:rPr>
              <a:t> </a:t>
            </a:r>
            <a:r>
              <a:rPr lang="en-US" dirty="0" err="1">
                <a:solidFill>
                  <a:schemeClr val="bg1">
                    <a:lumMod val="95000"/>
                    <a:lumOff val="5000"/>
                  </a:schemeClr>
                </a:solidFill>
              </a:rPr>
              <a:t>chatBot</a:t>
            </a:r>
            <a:r>
              <a:rPr lang="en-US" dirty="0">
                <a:solidFill>
                  <a:schemeClr val="bg1">
                    <a:lumMod val="95000"/>
                    <a:lumOff val="5000"/>
                  </a:schemeClr>
                </a:solidFill>
              </a:rPr>
              <a:t> responds to the user as per the program that has been fed in </a:t>
            </a:r>
            <a:r>
              <a:rPr lang="en-US" dirty="0" err="1">
                <a:solidFill>
                  <a:schemeClr val="bg1">
                    <a:lumMod val="95000"/>
                    <a:lumOff val="5000"/>
                  </a:schemeClr>
                </a:solidFill>
              </a:rPr>
              <a:t>it.ChatBots</a:t>
            </a:r>
            <a:r>
              <a:rPr lang="en-US" dirty="0">
                <a:solidFill>
                  <a:schemeClr val="bg1">
                    <a:lumMod val="95000"/>
                    <a:lumOff val="5000"/>
                  </a:schemeClr>
                </a:solidFill>
              </a:rPr>
              <a:t> are of different </a:t>
            </a:r>
            <a:r>
              <a:rPr lang="en-US" dirty="0" err="1">
                <a:solidFill>
                  <a:schemeClr val="bg1">
                    <a:lumMod val="95000"/>
                    <a:lumOff val="5000"/>
                  </a:schemeClr>
                </a:solidFill>
              </a:rPr>
              <a:t>types,depending</a:t>
            </a:r>
            <a:r>
              <a:rPr lang="en-US" dirty="0">
                <a:solidFill>
                  <a:schemeClr val="bg1">
                    <a:lumMod val="95000"/>
                    <a:lumOff val="5000"/>
                  </a:schemeClr>
                </a:solidFill>
              </a:rPr>
              <a:t> on how they are used here in our mini project we created rule based </a:t>
            </a:r>
            <a:r>
              <a:rPr lang="en-US" dirty="0" err="1">
                <a:solidFill>
                  <a:schemeClr val="bg1">
                    <a:lumMod val="95000"/>
                    <a:lumOff val="5000"/>
                  </a:schemeClr>
                </a:solidFill>
              </a:rPr>
              <a:t>chatBot</a:t>
            </a:r>
            <a:r>
              <a:rPr lang="en-US" dirty="0">
                <a:solidFill>
                  <a:schemeClr val="bg1">
                    <a:lumMod val="95000"/>
                    <a:lumOff val="5000"/>
                  </a:schemeClr>
                </a:solidFill>
              </a:rPr>
              <a:t> </a:t>
            </a:r>
            <a:endParaRPr lang="en-IN" dirty="0">
              <a:solidFill>
                <a:schemeClr val="bg1">
                  <a:lumMod val="95000"/>
                  <a:lumOff val="5000"/>
                </a:schemeClr>
              </a:solidFill>
            </a:endParaRPr>
          </a:p>
        </p:txBody>
      </p:sp>
      <p:sp>
        <p:nvSpPr>
          <p:cNvPr id="7" name="TextBox 6">
            <a:extLst>
              <a:ext uri="{FF2B5EF4-FFF2-40B4-BE49-F238E27FC236}">
                <a16:creationId xmlns:a16="http://schemas.microsoft.com/office/drawing/2014/main" id="{6AF30541-BA2F-45B8-A410-46158E7B42C2}"/>
              </a:ext>
            </a:extLst>
          </p:cNvPr>
          <p:cNvSpPr txBox="1"/>
          <p:nvPr/>
        </p:nvSpPr>
        <p:spPr>
          <a:xfrm>
            <a:off x="2709644" y="973123"/>
            <a:ext cx="5972962" cy="1077218"/>
          </a:xfrm>
          <a:prstGeom prst="rect">
            <a:avLst/>
          </a:prstGeom>
          <a:noFill/>
        </p:spPr>
        <p:txBody>
          <a:bodyPr wrap="square" rtlCol="0">
            <a:spAutoFit/>
          </a:bodyPr>
          <a:lstStyle/>
          <a:p>
            <a:r>
              <a:rPr lang="en-US" sz="3200" b="1" dirty="0">
                <a:solidFill>
                  <a:schemeClr val="bg1">
                    <a:lumMod val="95000"/>
                    <a:lumOff val="5000"/>
                  </a:schemeClr>
                </a:solidFill>
              </a:rPr>
              <a:t>How does a </a:t>
            </a:r>
            <a:r>
              <a:rPr lang="en-US" sz="3200" b="1" dirty="0" err="1">
                <a:solidFill>
                  <a:schemeClr val="bg1">
                    <a:lumMod val="95000"/>
                    <a:lumOff val="5000"/>
                  </a:schemeClr>
                </a:solidFill>
              </a:rPr>
              <a:t>chatBot</a:t>
            </a:r>
            <a:r>
              <a:rPr lang="en-US" sz="3200" b="1" dirty="0">
                <a:solidFill>
                  <a:schemeClr val="bg1">
                    <a:lumMod val="95000"/>
                    <a:lumOff val="5000"/>
                  </a:schemeClr>
                </a:solidFill>
              </a:rPr>
              <a:t> works?</a:t>
            </a:r>
          </a:p>
          <a:p>
            <a:endParaRPr lang="en-IN" sz="3200" b="1" dirty="0"/>
          </a:p>
        </p:txBody>
      </p:sp>
    </p:spTree>
    <p:extLst>
      <p:ext uri="{BB962C8B-B14F-4D97-AF65-F5344CB8AC3E}">
        <p14:creationId xmlns:p14="http://schemas.microsoft.com/office/powerpoint/2010/main" val="313462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1C3E3A-0EE0-4C75-AB00-F969645D309A}"/>
              </a:ext>
            </a:extLst>
          </p:cNvPr>
          <p:cNvSpPr txBox="1"/>
          <p:nvPr/>
        </p:nvSpPr>
        <p:spPr>
          <a:xfrm>
            <a:off x="1996580" y="1895913"/>
            <a:ext cx="7164197" cy="2031325"/>
          </a:xfrm>
          <a:prstGeom prst="rect">
            <a:avLst/>
          </a:prstGeom>
          <a:noFill/>
        </p:spPr>
        <p:txBody>
          <a:bodyPr wrap="square" rtlCol="0">
            <a:spAutoFit/>
          </a:bodyPr>
          <a:lstStyle/>
          <a:p>
            <a:r>
              <a:rPr lang="en-US" dirty="0">
                <a:solidFill>
                  <a:schemeClr val="bg1">
                    <a:lumMod val="95000"/>
                    <a:lumOff val="5000"/>
                  </a:schemeClr>
                </a:solidFill>
              </a:rPr>
              <a:t>This is the basic </a:t>
            </a:r>
            <a:r>
              <a:rPr lang="en-US" dirty="0" err="1">
                <a:solidFill>
                  <a:schemeClr val="bg1">
                    <a:lumMod val="95000"/>
                    <a:lumOff val="5000"/>
                  </a:schemeClr>
                </a:solidFill>
              </a:rPr>
              <a:t>chatBot</a:t>
            </a:r>
            <a:r>
              <a:rPr lang="en-US" dirty="0">
                <a:solidFill>
                  <a:schemeClr val="bg1">
                    <a:lumMod val="95000"/>
                    <a:lumOff val="5000"/>
                  </a:schemeClr>
                </a:solidFill>
              </a:rPr>
              <a:t> </a:t>
            </a:r>
            <a:r>
              <a:rPr lang="en-US" dirty="0" err="1">
                <a:solidFill>
                  <a:schemeClr val="bg1">
                    <a:lumMod val="95000"/>
                    <a:lumOff val="5000"/>
                  </a:schemeClr>
                </a:solidFill>
              </a:rPr>
              <a:t>made,the</a:t>
            </a:r>
            <a:r>
              <a:rPr lang="en-US" dirty="0">
                <a:solidFill>
                  <a:schemeClr val="bg1">
                    <a:lumMod val="95000"/>
                    <a:lumOff val="5000"/>
                  </a:schemeClr>
                </a:solidFill>
              </a:rPr>
              <a:t> user interacts with this kind of bot by using predefined </a:t>
            </a:r>
            <a:r>
              <a:rPr lang="en-US" dirty="0" err="1">
                <a:solidFill>
                  <a:schemeClr val="bg1">
                    <a:lumMod val="95000"/>
                    <a:lumOff val="5000"/>
                  </a:schemeClr>
                </a:solidFill>
              </a:rPr>
              <a:t>options.To</a:t>
            </a:r>
            <a:r>
              <a:rPr lang="en-US" dirty="0">
                <a:solidFill>
                  <a:schemeClr val="bg1">
                    <a:lumMod val="95000"/>
                    <a:lumOff val="5000"/>
                  </a:schemeClr>
                </a:solidFill>
              </a:rPr>
              <a:t> get answers from these </a:t>
            </a:r>
            <a:r>
              <a:rPr lang="en-US" dirty="0" err="1">
                <a:solidFill>
                  <a:schemeClr val="bg1">
                    <a:lumMod val="95000"/>
                    <a:lumOff val="5000"/>
                  </a:schemeClr>
                </a:solidFill>
              </a:rPr>
              <a:t>bots,users</a:t>
            </a:r>
            <a:r>
              <a:rPr lang="en-US" dirty="0">
                <a:solidFill>
                  <a:schemeClr val="bg1">
                    <a:lumMod val="95000"/>
                    <a:lumOff val="5000"/>
                  </a:schemeClr>
                </a:solidFill>
              </a:rPr>
              <a:t> need to click on certain </a:t>
            </a:r>
            <a:r>
              <a:rPr lang="en-US" dirty="0" err="1">
                <a:solidFill>
                  <a:schemeClr val="bg1">
                    <a:lumMod val="95000"/>
                    <a:lumOff val="5000"/>
                  </a:schemeClr>
                </a:solidFill>
              </a:rPr>
              <a:t>options,These</a:t>
            </a:r>
            <a:r>
              <a:rPr lang="en-US" dirty="0">
                <a:solidFill>
                  <a:schemeClr val="bg1">
                    <a:lumMod val="95000"/>
                    <a:lumOff val="5000"/>
                  </a:schemeClr>
                </a:solidFill>
              </a:rPr>
              <a:t> kinds of bots collect the users request ,analyze it ,and then offer results in the form of </a:t>
            </a:r>
            <a:r>
              <a:rPr lang="en-US" dirty="0" err="1">
                <a:solidFill>
                  <a:schemeClr val="bg1">
                    <a:lumMod val="95000"/>
                    <a:lumOff val="5000"/>
                  </a:schemeClr>
                </a:solidFill>
              </a:rPr>
              <a:t>buttons.These</a:t>
            </a:r>
            <a:r>
              <a:rPr lang="en-US" dirty="0">
                <a:solidFill>
                  <a:schemeClr val="bg1">
                    <a:lumMod val="95000"/>
                    <a:lumOff val="5000"/>
                  </a:schemeClr>
                </a:solidFill>
              </a:rPr>
              <a:t> bots are commonly used to replace frequently asked questions when it comes to comes to complex queries; they aren’t  the always best solution</a:t>
            </a:r>
            <a:endParaRPr lang="en-IN" dirty="0"/>
          </a:p>
        </p:txBody>
      </p:sp>
      <p:sp>
        <p:nvSpPr>
          <p:cNvPr id="3" name="TextBox 2">
            <a:extLst>
              <a:ext uri="{FF2B5EF4-FFF2-40B4-BE49-F238E27FC236}">
                <a16:creationId xmlns:a16="http://schemas.microsoft.com/office/drawing/2014/main" id="{2C14284E-41DD-495D-B6DB-949E7593DAA9}"/>
              </a:ext>
            </a:extLst>
          </p:cNvPr>
          <p:cNvSpPr txBox="1"/>
          <p:nvPr/>
        </p:nvSpPr>
        <p:spPr>
          <a:xfrm>
            <a:off x="2751589" y="889233"/>
            <a:ext cx="4840448" cy="1138773"/>
          </a:xfrm>
          <a:prstGeom prst="rect">
            <a:avLst/>
          </a:prstGeom>
          <a:noFill/>
        </p:spPr>
        <p:txBody>
          <a:bodyPr wrap="square" rtlCol="0">
            <a:spAutoFit/>
          </a:bodyPr>
          <a:lstStyle/>
          <a:p>
            <a:r>
              <a:rPr lang="en-US" sz="3200" b="1" dirty="0">
                <a:solidFill>
                  <a:schemeClr val="bg1">
                    <a:lumMod val="95000"/>
                    <a:lumOff val="5000"/>
                  </a:schemeClr>
                </a:solidFill>
              </a:rPr>
              <a:t>Rule based </a:t>
            </a:r>
            <a:r>
              <a:rPr lang="en-US" sz="3200" b="1" dirty="0" err="1">
                <a:solidFill>
                  <a:schemeClr val="bg1">
                    <a:lumMod val="95000"/>
                    <a:lumOff val="5000"/>
                  </a:schemeClr>
                </a:solidFill>
              </a:rPr>
              <a:t>chatBot</a:t>
            </a:r>
            <a:r>
              <a:rPr lang="en-US" sz="1800" dirty="0">
                <a:solidFill>
                  <a:schemeClr val="bg1">
                    <a:lumMod val="95000"/>
                    <a:lumOff val="5000"/>
                  </a:schemeClr>
                </a:solidFill>
              </a:rPr>
              <a:t>:</a:t>
            </a:r>
          </a:p>
          <a:p>
            <a:endParaRPr lang="en-US" sz="1800" dirty="0">
              <a:solidFill>
                <a:schemeClr val="bg1">
                  <a:lumMod val="95000"/>
                  <a:lumOff val="5000"/>
                </a:schemeClr>
              </a:solidFill>
            </a:endParaRPr>
          </a:p>
          <a:p>
            <a:endParaRPr lang="en-IN" dirty="0"/>
          </a:p>
        </p:txBody>
      </p:sp>
    </p:spTree>
    <p:extLst>
      <p:ext uri="{BB962C8B-B14F-4D97-AF65-F5344CB8AC3E}">
        <p14:creationId xmlns:p14="http://schemas.microsoft.com/office/powerpoint/2010/main" val="91392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2C4C6D-3AA1-4F7D-9F11-99BCBE662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450" y="1519237"/>
            <a:ext cx="7277100" cy="3819525"/>
          </a:xfrm>
          <a:prstGeom prst="rect">
            <a:avLst/>
          </a:prstGeom>
        </p:spPr>
      </p:pic>
    </p:spTree>
    <p:extLst>
      <p:ext uri="{BB962C8B-B14F-4D97-AF65-F5344CB8AC3E}">
        <p14:creationId xmlns:p14="http://schemas.microsoft.com/office/powerpoint/2010/main" val="177478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28B9D1-919F-4792-A733-465918C0B622}"/>
              </a:ext>
            </a:extLst>
          </p:cNvPr>
          <p:cNvSpPr txBox="1"/>
          <p:nvPr/>
        </p:nvSpPr>
        <p:spPr>
          <a:xfrm>
            <a:off x="3162650" y="1090569"/>
            <a:ext cx="7130642" cy="1908215"/>
          </a:xfrm>
          <a:prstGeom prst="rect">
            <a:avLst/>
          </a:prstGeom>
          <a:noFill/>
        </p:spPr>
        <p:txBody>
          <a:bodyPr wrap="square" rtlCol="0">
            <a:spAutoFit/>
          </a:bodyPr>
          <a:lstStyle/>
          <a:p>
            <a:r>
              <a:rPr lang="en-US" sz="3600" dirty="0">
                <a:solidFill>
                  <a:schemeClr val="bg1">
                    <a:lumMod val="95000"/>
                    <a:lumOff val="5000"/>
                  </a:schemeClr>
                </a:solidFill>
              </a:rPr>
              <a:t>Future works</a:t>
            </a:r>
          </a:p>
          <a:p>
            <a:endParaRPr lang="en-US" dirty="0"/>
          </a:p>
          <a:p>
            <a:r>
              <a:rPr lang="en-US" sz="3200" dirty="0">
                <a:solidFill>
                  <a:schemeClr val="bg1">
                    <a:lumMod val="95000"/>
                    <a:lumOff val="5000"/>
                  </a:schemeClr>
                </a:solidFill>
              </a:rPr>
              <a:t>More efficient chatbot</a:t>
            </a:r>
          </a:p>
          <a:p>
            <a:r>
              <a:rPr lang="en-US" sz="3200" dirty="0">
                <a:solidFill>
                  <a:schemeClr val="bg1">
                    <a:lumMod val="95000"/>
                    <a:lumOff val="5000"/>
                  </a:schemeClr>
                </a:solidFill>
              </a:rPr>
              <a:t>Language Independent chatbot </a:t>
            </a:r>
            <a:endParaRPr lang="en-IN" sz="3200" dirty="0">
              <a:solidFill>
                <a:schemeClr val="bg1">
                  <a:lumMod val="95000"/>
                  <a:lumOff val="5000"/>
                </a:schemeClr>
              </a:solidFill>
            </a:endParaRPr>
          </a:p>
        </p:txBody>
      </p:sp>
    </p:spTree>
    <p:extLst>
      <p:ext uri="{BB962C8B-B14F-4D97-AF65-F5344CB8AC3E}">
        <p14:creationId xmlns:p14="http://schemas.microsoft.com/office/powerpoint/2010/main" val="130784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EA1E3-5D2C-4011-A7EC-8F08B257AF52}"/>
              </a:ext>
            </a:extLst>
          </p:cNvPr>
          <p:cNvSpPr txBox="1"/>
          <p:nvPr/>
        </p:nvSpPr>
        <p:spPr>
          <a:xfrm>
            <a:off x="3456264" y="243281"/>
            <a:ext cx="4630723" cy="769441"/>
          </a:xfrm>
          <a:prstGeom prst="rect">
            <a:avLst/>
          </a:prstGeom>
          <a:noFill/>
        </p:spPr>
        <p:txBody>
          <a:bodyPr wrap="square" rtlCol="0">
            <a:spAutoFit/>
          </a:bodyPr>
          <a:lstStyle/>
          <a:p>
            <a:r>
              <a:rPr lang="en-US" sz="4400" b="1" dirty="0">
                <a:solidFill>
                  <a:schemeClr val="bg1">
                    <a:lumMod val="95000"/>
                    <a:lumOff val="5000"/>
                  </a:schemeClr>
                </a:solidFill>
              </a:rPr>
              <a:t>Conclusion</a:t>
            </a:r>
            <a:endParaRPr lang="en-IN" sz="4400" b="1" dirty="0">
              <a:solidFill>
                <a:schemeClr val="bg1">
                  <a:lumMod val="95000"/>
                  <a:lumOff val="5000"/>
                </a:schemeClr>
              </a:solidFill>
            </a:endParaRPr>
          </a:p>
        </p:txBody>
      </p:sp>
      <p:sp>
        <p:nvSpPr>
          <p:cNvPr id="3" name="TextBox 2">
            <a:extLst>
              <a:ext uri="{FF2B5EF4-FFF2-40B4-BE49-F238E27FC236}">
                <a16:creationId xmlns:a16="http://schemas.microsoft.com/office/drawing/2014/main" id="{7193562B-EBEE-46B0-B086-879567EFB41D}"/>
              </a:ext>
            </a:extLst>
          </p:cNvPr>
          <p:cNvSpPr txBox="1"/>
          <p:nvPr/>
        </p:nvSpPr>
        <p:spPr>
          <a:xfrm>
            <a:off x="2441196" y="1627464"/>
            <a:ext cx="6551802" cy="2677656"/>
          </a:xfrm>
          <a:prstGeom prst="rect">
            <a:avLst/>
          </a:prstGeom>
          <a:noFill/>
        </p:spPr>
        <p:txBody>
          <a:bodyPr wrap="square" rtlCol="0">
            <a:spAutoFit/>
          </a:bodyPr>
          <a:lstStyle/>
          <a:p>
            <a:r>
              <a:rPr lang="en-US" sz="2400" dirty="0">
                <a:solidFill>
                  <a:schemeClr val="bg1">
                    <a:lumMod val="95000"/>
                    <a:lumOff val="5000"/>
                  </a:schemeClr>
                </a:solidFill>
              </a:rPr>
              <a:t>Building a </a:t>
            </a:r>
            <a:r>
              <a:rPr lang="en-US" sz="2400" dirty="0" err="1">
                <a:solidFill>
                  <a:schemeClr val="bg1">
                    <a:lumMod val="95000"/>
                    <a:lumOff val="5000"/>
                  </a:schemeClr>
                </a:solidFill>
              </a:rPr>
              <a:t>chatBot</a:t>
            </a:r>
            <a:r>
              <a:rPr lang="en-US" sz="2400" dirty="0">
                <a:solidFill>
                  <a:schemeClr val="bg1">
                    <a:lumMod val="95000"/>
                    <a:lumOff val="5000"/>
                  </a:schemeClr>
                </a:solidFill>
              </a:rPr>
              <a:t> with NLTK was not only simple ,but also ,the results were accurate. With Artificial Intelligence and machine learning ,in advancement ,everything and anything is possible to achieve whether it is creating bots with conversational skills like humans or be it anything else</a:t>
            </a:r>
            <a:r>
              <a:rPr lang="en-US" dirty="0"/>
              <a:t>.</a:t>
            </a:r>
            <a:endParaRPr lang="en-IN" dirty="0"/>
          </a:p>
        </p:txBody>
      </p:sp>
    </p:spTree>
    <p:extLst>
      <p:ext uri="{BB962C8B-B14F-4D97-AF65-F5344CB8AC3E}">
        <p14:creationId xmlns:p14="http://schemas.microsoft.com/office/powerpoint/2010/main" val="405686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000D1-251A-43CB-8D5E-EA3C7E687629}"/>
              </a:ext>
            </a:extLst>
          </p:cNvPr>
          <p:cNvSpPr txBox="1"/>
          <p:nvPr/>
        </p:nvSpPr>
        <p:spPr>
          <a:xfrm>
            <a:off x="3078760" y="1761688"/>
            <a:ext cx="4748168" cy="2800767"/>
          </a:xfrm>
          <a:prstGeom prst="rect">
            <a:avLst/>
          </a:prstGeom>
          <a:noFill/>
        </p:spPr>
        <p:txBody>
          <a:bodyPr wrap="square" rtlCol="0">
            <a:spAutoFit/>
          </a:bodyPr>
          <a:lstStyle/>
          <a:p>
            <a:r>
              <a:rPr lang="en-US" sz="8800" dirty="0">
                <a:solidFill>
                  <a:schemeClr val="bg1">
                    <a:lumMod val="95000"/>
                    <a:lumOff val="5000"/>
                  </a:schemeClr>
                </a:solidFill>
              </a:rPr>
              <a:t>THANK</a:t>
            </a:r>
          </a:p>
          <a:p>
            <a:r>
              <a:rPr lang="en-US" sz="8800" dirty="0">
                <a:solidFill>
                  <a:schemeClr val="bg1">
                    <a:lumMod val="95000"/>
                    <a:lumOff val="5000"/>
                  </a:schemeClr>
                </a:solidFill>
              </a:rPr>
              <a:t>YOU</a:t>
            </a:r>
            <a:endParaRPr lang="en-IN" sz="8800" dirty="0">
              <a:solidFill>
                <a:schemeClr val="bg1">
                  <a:lumMod val="95000"/>
                  <a:lumOff val="5000"/>
                </a:schemeClr>
              </a:solidFill>
            </a:endParaRPr>
          </a:p>
        </p:txBody>
      </p:sp>
    </p:spTree>
    <p:extLst>
      <p:ext uri="{BB962C8B-B14F-4D97-AF65-F5344CB8AC3E}">
        <p14:creationId xmlns:p14="http://schemas.microsoft.com/office/powerpoint/2010/main" val="34012620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239</TotalTime>
  <Words>377</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Asmita kore</dc:creator>
  <cp:lastModifiedBy>Asmita kore</cp:lastModifiedBy>
  <cp:revision>21</cp:revision>
  <dcterms:created xsi:type="dcterms:W3CDTF">2021-05-02T15:45:11Z</dcterms:created>
  <dcterms:modified xsi:type="dcterms:W3CDTF">2021-05-03T02:59:55Z</dcterms:modified>
</cp:coreProperties>
</file>