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  <p:sldMasterId id="2147483676" r:id="rId2"/>
  </p:sldMasterIdLst>
  <p:notesMasterIdLst>
    <p:notesMasterId r:id="rId14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6" r:id="rId10"/>
    <p:sldId id="293" r:id="rId11"/>
    <p:sldId id="294" r:id="rId12"/>
    <p:sldId id="295" r:id="rId13"/>
  </p:sldIdLst>
  <p:sldSz cx="9321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lvl="0" algn="l" rtl="0">
      <a:spcBef>
        <a:spcPct val="30000"/>
      </a:spcBef>
      <a:defRPr sz="1200">
        <a:solidFill>
          <a:schemeClr val="tx1"/>
        </a:solidFill>
        <a:latin typeface="Times New Roman"/>
      </a:defRPr>
    </a:lvl1pPr>
    <a:lvl2pPr marL="457200" lvl="0" algn="l" rtl="0">
      <a:spcBef>
        <a:spcPct val="30000"/>
      </a:spcBef>
      <a:defRPr sz="1200">
        <a:solidFill>
          <a:schemeClr val="tx1"/>
        </a:solidFill>
        <a:latin typeface="Times New Roman"/>
      </a:defRPr>
    </a:lvl2pPr>
    <a:lvl3pPr marL="914400" lvl="0" algn="l" rtl="0">
      <a:spcBef>
        <a:spcPct val="30000"/>
      </a:spcBef>
      <a:defRPr sz="1200">
        <a:solidFill>
          <a:schemeClr val="tx1"/>
        </a:solidFill>
        <a:latin typeface="Times New Roman"/>
      </a:defRPr>
    </a:lvl3pPr>
    <a:lvl4pPr marL="1371600" lvl="0" algn="l" rtl="0">
      <a:spcBef>
        <a:spcPct val="30000"/>
      </a:spcBef>
      <a:defRPr sz="1200">
        <a:solidFill>
          <a:schemeClr val="tx1"/>
        </a:solidFill>
        <a:latin typeface="Times New Roman"/>
      </a:defRPr>
    </a:lvl4pPr>
    <a:lvl5pPr marL="1828800" lvl="0" algn="l" rtl="0">
      <a:spcBef>
        <a:spcPct val="30000"/>
      </a:spcBef>
      <a:defRPr sz="1200">
        <a:solidFill>
          <a:schemeClr val="tx1"/>
        </a:solidFill>
        <a:latin typeface="Times New Roman"/>
      </a:defRPr>
    </a:lvl5pPr>
    <a:lvl6pPr marL="2286000" lvl="0" algn="l" rtl="0">
      <a:defRPr sz="1200">
        <a:solidFill>
          <a:schemeClr val="tx1"/>
        </a:solidFill>
        <a:latin typeface="Calibri"/>
      </a:defRPr>
    </a:lvl6pPr>
    <a:lvl7pPr marL="2743200" lvl="0" algn="l" rtl="0">
      <a:defRPr sz="1200">
        <a:solidFill>
          <a:schemeClr val="tx1"/>
        </a:solidFill>
        <a:latin typeface="Calibri"/>
      </a:defRPr>
    </a:lvl7pPr>
    <a:lvl8pPr marL="3200400" lvl="0" algn="l" rtl="0">
      <a:defRPr sz="1200">
        <a:solidFill>
          <a:schemeClr val="tx1"/>
        </a:solidFill>
        <a:latin typeface="Calibri"/>
      </a:defRPr>
    </a:lvl8pPr>
    <a:lvl9pPr marL="3657600" lvl="0" algn="l" rtl="0">
      <a:defRPr sz="1200">
        <a:solidFill>
          <a:schemeClr val="tx1"/>
        </a:solidFill>
        <a:latin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738688" y="1981200"/>
            <a:ext cx="3887788" cy="4114800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0088" y="609600"/>
            <a:ext cx="7926388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738688" y="1981200"/>
            <a:ext cx="3887788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28800" y="4800600"/>
            <a:ext cx="5595939" cy="566738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28800" y="612775"/>
            <a:ext cx="5595939" cy="4114800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3200"/>
            </a:lvl1pPr>
          </a:lstStyle>
          <a:p>
            <a:endParaRPr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828800" y="5367338"/>
            <a:ext cx="5595939" cy="804862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36600" y="4406900"/>
            <a:ext cx="7927976" cy="1362075"/>
          </a:xfrm>
          <a:prstGeom prst="rect">
            <a:avLst/>
          </a:prstGeom>
        </p:spPr>
        <p:txBody>
          <a:bodyPr anchor="t"/>
          <a:lstStyle>
            <a:lvl1pPr lvl="0" algn="l" rtl="0">
              <a:defRPr sz="4000" b="1" cap="all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36600" y="2906713"/>
            <a:ext cx="7927976" cy="1500187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0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46488" y="273050"/>
            <a:ext cx="5213350" cy="5853114"/>
          </a:xfrm>
          <a:prstGeom prst="rect">
            <a:avLst/>
          </a:prstGeom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0088" y="609600"/>
            <a:ext cx="7926388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able Placeholder 2"/>
          <p:cNvSpPr txBox="1">
            <a:spLocks noGrp="1"/>
          </p:cNvSpPr>
          <p:nvPr>
            <p:ph type="tbl" idx="1"/>
          </p:nvPr>
        </p:nvSpPr>
        <p:spPr>
          <a:xfrm>
            <a:off x="700088" y="1981200"/>
            <a:ext cx="7926388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46488" y="273050"/>
            <a:ext cx="5213350" cy="5853114"/>
          </a:xfrm>
          <a:prstGeom prst="rect">
            <a:avLst/>
          </a:prstGeom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36600" y="4406900"/>
            <a:ext cx="7927976" cy="1362075"/>
          </a:xfrm>
          <a:prstGeom prst="rect">
            <a:avLst/>
          </a:prstGeom>
        </p:spPr>
        <p:txBody>
          <a:bodyPr anchor="t"/>
          <a:lstStyle>
            <a:lvl1pPr lvl="0" algn="l" rtl="0">
              <a:defRPr sz="4000" b="1" cap="all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36600" y="2906713"/>
            <a:ext cx="7927976" cy="1500187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0088" y="609600"/>
            <a:ext cx="7926388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Online Image Placeholder 3"/>
          <p:cNvSpPr txBox="1"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8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00088" y="2130425"/>
            <a:ext cx="7926388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  <a:prstGeom prst="rect">
            <a:avLst/>
          </a:prstGeom>
        </p:spPr>
        <p:txBody>
          <a:bodyPr/>
          <a:lstStyle>
            <a:lvl1pPr marL="0" lv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62750" y="274638"/>
            <a:ext cx="2097088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66725" y="274638"/>
            <a:ext cx="6143625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66725" y="2174875"/>
            <a:ext cx="4121150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4"/>
          </p:nvPr>
        </p:nvSpPr>
        <p:spPr>
          <a:xfrm>
            <a:off x="4737100" y="2174875"/>
            <a:ext cx="4122738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466725" y="1600200"/>
            <a:ext cx="4119563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738688" y="1600200"/>
            <a:ext cx="412115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828800" y="4800600"/>
            <a:ext cx="5595939" cy="566738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28800" y="612775"/>
            <a:ext cx="5595939" cy="4114800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3200"/>
            </a:lvl1pPr>
          </a:lstStyle>
          <a:p>
            <a:endParaRPr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828800" y="5367338"/>
            <a:ext cx="5595939" cy="804862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645275" y="609600"/>
            <a:ext cx="1981201" cy="5486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00088" y="609600"/>
            <a:ext cx="5792787" cy="5486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0088" y="609600"/>
            <a:ext cx="7926388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quarter" idx="2"/>
          </p:nvPr>
        </p:nvSpPr>
        <p:spPr>
          <a:xfrm>
            <a:off x="4738688" y="1981200"/>
            <a:ext cx="3887788" cy="1981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4738688" y="4114800"/>
            <a:ext cx="3887788" cy="1981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00088" y="2130425"/>
            <a:ext cx="7926388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  <a:prstGeom prst="rect">
            <a:avLst/>
          </a:prstGeom>
        </p:spPr>
        <p:txBody>
          <a:bodyPr/>
          <a:lstStyle>
            <a:lvl1pPr marL="0" lvl="0" indent="0" algn="ctr" rtl="0">
              <a:buNone/>
              <a:defRPr/>
            </a:lvl1pPr>
          </a:lstStyle>
          <a:p>
            <a:pPr lvl="0" rtl="0"/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66725" y="2174875"/>
            <a:ext cx="4121150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4"/>
          </p:nvPr>
        </p:nvSpPr>
        <p:spPr>
          <a:xfrm>
            <a:off x="4737100" y="2174875"/>
            <a:ext cx="4122738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endParaRPr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00088" y="609600"/>
            <a:ext cx="7926388" cy="11430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 anchor="ctr"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00088" y="1981200"/>
            <a:ext cx="7926388" cy="41148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 anchor="t"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lvl="0" rtl="0">
              <a:defRPr sz="1400" b="0" baseline="0">
                <a:latin typeface="Times New Roman"/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lvl="0" algn="ctr" rtl="0">
              <a:defRPr sz="1400" b="0" baseline="0">
                <a:latin typeface="Times New Roman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683375" y="6248400"/>
            <a:ext cx="1943101" cy="4572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lvl="0" algn="r" rtl="0">
              <a:defRPr sz="1400" b="0" baseline="0">
                <a:latin typeface="Times New Roman"/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  <p:sp>
        <p:nvSpPr>
          <p:cNvPr id="7" name="Rectangle: Rounded Corners 6"/>
          <p:cNvSpPr/>
          <p:nvPr/>
        </p:nvSpPr>
        <p:spPr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>
            <a:noFill/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Freeform: Shape 7"/>
          <p:cNvSpPr/>
          <p:nvPr/>
        </p:nvSpPr>
        <p:spPr>
          <a:xfrm>
            <a:off x="0" y="0"/>
            <a:ext cx="9321800" cy="6850064"/>
          </a:xfrm>
          <a:custGeom>
            <a:avLst/>
            <a:gdLst/>
            <a:ahLst/>
            <a:cxnLst/>
            <a:rect l="0" t="0" r="0" b="0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367088" y="6503989"/>
            <a:ext cx="4572085" cy="261609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lvl="0">
              <a:defRPr/>
            </a:lvl1pPr>
          </a:lstStyle>
          <a:p>
            <a:pPr lvl="0" rtl="0"/>
            <a:r>
              <a:rPr sz="1100" i="1" baseline="0">
                <a:solidFill>
                  <a:srgbClr val="FF3300"/>
                </a:solidFill>
                <a:latin typeface="Arial"/>
              </a:rPr>
              <a:t>RVCE - Marching Ahead</a:t>
            </a:r>
            <a:r>
              <a:rPr sz="1000" i="1" baseline="0">
                <a:solidFill>
                  <a:srgbClr val="FF3300"/>
                </a:solidFill>
                <a:latin typeface="Arial"/>
              </a:rPr>
              <a:t>			March 2019 </a:t>
            </a:r>
          </a:p>
        </p:txBody>
      </p:sp>
      <p:pic>
        <p:nvPicPr>
          <p:cNvPr id="10" name="Picture 9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162687" y="190630"/>
            <a:ext cx="1357322" cy="12381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lvl1pPr lvl="0" algn="ctr" rtl="0">
        <a:defRPr sz="4400">
          <a:solidFill>
            <a:schemeClr val="tx2"/>
          </a:solidFill>
          <a:latin typeface="Times New Roman"/>
        </a:defRPr>
      </a:lvl1pPr>
      <a:lvl2pPr lvl="0" algn="ctr" rtl="0">
        <a:defRPr sz="4400">
          <a:solidFill>
            <a:schemeClr val="tx2"/>
          </a:solidFill>
          <a:latin typeface="Times New Roman"/>
        </a:defRPr>
      </a:lvl2pPr>
      <a:lvl3pPr lvl="0" algn="ctr" rtl="0">
        <a:defRPr sz="4400">
          <a:solidFill>
            <a:schemeClr val="tx2"/>
          </a:solidFill>
          <a:latin typeface="Times New Roman"/>
        </a:defRPr>
      </a:lvl3pPr>
      <a:lvl4pPr lvl="0" algn="ctr" rtl="0">
        <a:defRPr sz="4400">
          <a:solidFill>
            <a:schemeClr val="tx2"/>
          </a:solidFill>
          <a:latin typeface="Times New Roman"/>
        </a:defRPr>
      </a:lvl4pPr>
      <a:lvl5pPr lvl="0" algn="ctr" rtl="0">
        <a:defRPr sz="4400">
          <a:solidFill>
            <a:schemeClr val="tx2"/>
          </a:solidFill>
          <a:latin typeface="Times New Roman"/>
        </a:defRPr>
      </a:lvl5pPr>
      <a:lvl6pPr marL="457200" lvl="0" algn="ctr" rtl="0">
        <a:defRPr sz="4400">
          <a:solidFill>
            <a:schemeClr val="tx2"/>
          </a:solidFill>
          <a:latin typeface="Times New Roman"/>
        </a:defRPr>
      </a:lvl6pPr>
      <a:lvl7pPr marL="914400" lvl="0" algn="ctr" rtl="0">
        <a:defRPr sz="4400">
          <a:solidFill>
            <a:schemeClr val="tx2"/>
          </a:solidFill>
          <a:latin typeface="Times New Roman"/>
        </a:defRPr>
      </a:lvl7pPr>
      <a:lvl8pPr marL="1371600" lvl="0" algn="ctr" rtl="0">
        <a:defRPr sz="4400">
          <a:solidFill>
            <a:schemeClr val="tx2"/>
          </a:solidFill>
          <a:latin typeface="Times New Roman"/>
        </a:defRPr>
      </a:lvl8pPr>
      <a:lvl9pPr marL="1828800" lvl="0" algn="ctr" rtl="0">
        <a:defRPr sz="4400">
          <a:solidFill>
            <a:schemeClr val="tx2"/>
          </a:solidFill>
          <a:latin typeface="Times New Roman"/>
        </a:defRPr>
      </a:lvl9pPr>
    </p:titleStyle>
    <p:bodyStyle>
      <a:lvl1pPr marL="342900" lvl="0" indent="-342900" algn="l" rtl="0">
        <a:spcBef>
          <a:spcPct val="20000"/>
        </a:spcBef>
        <a:buChar char="•"/>
        <a:defRPr sz="3200">
          <a:solidFill>
            <a:schemeClr val="tx1"/>
          </a:solidFill>
          <a:latin typeface="Times New Roman"/>
        </a:defRPr>
      </a:lvl1pPr>
      <a:lvl2pPr marL="742950" lvl="0" indent="-285750" algn="l" rtl="0">
        <a:spcBef>
          <a:spcPct val="20000"/>
        </a:spcBef>
        <a:buChar char="–"/>
        <a:defRPr sz="2800">
          <a:solidFill>
            <a:schemeClr val="tx1"/>
          </a:solidFill>
          <a:latin typeface="Times New Roman"/>
        </a:defRPr>
      </a:lvl2pPr>
      <a:lvl3pPr marL="1143000" lvl="0" indent="-228600" algn="l" rtl="0">
        <a:spcBef>
          <a:spcPct val="20000"/>
        </a:spcBef>
        <a:buChar char="•"/>
        <a:defRPr sz="2400">
          <a:solidFill>
            <a:schemeClr val="tx1"/>
          </a:solidFill>
          <a:latin typeface="Times New Roman"/>
        </a:defRPr>
      </a:lvl3pPr>
      <a:lvl4pPr marL="1600200" lvl="0" indent="-228600" algn="l" rtl="0">
        <a:spcBef>
          <a:spcPct val="20000"/>
        </a:spcBef>
        <a:buChar char="–"/>
        <a:defRPr sz="2000">
          <a:solidFill>
            <a:schemeClr val="tx1"/>
          </a:solidFill>
          <a:latin typeface="Times New Roman"/>
        </a:defRPr>
      </a:lvl4pPr>
      <a:lvl5pPr marL="2057400" lvl="0" indent="-228600" algn="l" rtl="0">
        <a:spcBef>
          <a:spcPct val="20000"/>
        </a:spcBef>
        <a:buChar char="•"/>
        <a:defRPr sz="2000">
          <a:solidFill>
            <a:schemeClr val="tx1"/>
          </a:solidFill>
          <a:latin typeface="Times New Roman"/>
        </a:defRPr>
      </a:lvl5pPr>
      <a:lvl6pPr marL="2514600" lvl="0" indent="-228600" algn="l" rtl="0">
        <a:spcBef>
          <a:spcPct val="20000"/>
        </a:spcBef>
        <a:buChar char="•"/>
        <a:defRPr sz="2000">
          <a:solidFill>
            <a:schemeClr val="tx1"/>
          </a:solidFill>
          <a:latin typeface="Times New Roman"/>
        </a:defRPr>
      </a:lvl6pPr>
      <a:lvl7pPr marL="2971800" lvl="0" indent="-228600" algn="l" rtl="0">
        <a:spcBef>
          <a:spcPct val="20000"/>
        </a:spcBef>
        <a:buChar char="•"/>
        <a:defRPr sz="2000">
          <a:solidFill>
            <a:schemeClr val="tx1"/>
          </a:solidFill>
          <a:latin typeface="Times New Roman"/>
        </a:defRPr>
      </a:lvl7pPr>
      <a:lvl8pPr marL="3429000" lvl="0" indent="-228600" algn="l" rtl="0">
        <a:spcBef>
          <a:spcPct val="20000"/>
        </a:spcBef>
        <a:buChar char="•"/>
        <a:defRPr sz="2000">
          <a:solidFill>
            <a:schemeClr val="tx1"/>
          </a:solidFill>
          <a:latin typeface="Times New Roman"/>
        </a:defRPr>
      </a:lvl8pPr>
      <a:lvl9pPr marL="3886200" lvl="0" indent="-228600" algn="l" rtl="0">
        <a:spcBef>
          <a:spcPct val="20000"/>
        </a:spcBef>
        <a:buChar char="•"/>
        <a:defRPr sz="2000">
          <a:solidFill>
            <a:schemeClr val="tx1"/>
          </a:solidFill>
          <a:latin typeface="Times New Roman"/>
        </a:defRPr>
      </a:lvl9pPr>
    </p:bodyStyle>
    <p:otherStyle>
      <a:lvl1pPr marL="0" lvl="0" algn="l" rtl="0">
        <a:defRPr sz="1800">
          <a:solidFill>
            <a:schemeClr val="tx1"/>
          </a:solidFill>
          <a:latin typeface="Times New Roman"/>
        </a:defRPr>
      </a:lvl1pPr>
      <a:lvl2pPr marL="457200" lvl="0" algn="l" rtl="0">
        <a:defRPr sz="1800">
          <a:solidFill>
            <a:schemeClr val="tx1"/>
          </a:solidFill>
          <a:latin typeface="Times New Roman"/>
        </a:defRPr>
      </a:lvl2pPr>
      <a:lvl3pPr marL="914400" lvl="0" algn="l" rtl="0">
        <a:defRPr sz="1800">
          <a:solidFill>
            <a:schemeClr val="tx1"/>
          </a:solidFill>
          <a:latin typeface="Times New Roman"/>
        </a:defRPr>
      </a:lvl3pPr>
      <a:lvl4pPr marL="1371600" lvl="0" algn="l" rtl="0">
        <a:defRPr sz="1800">
          <a:solidFill>
            <a:schemeClr val="tx1"/>
          </a:solidFill>
          <a:latin typeface="Times New Roman"/>
        </a:defRPr>
      </a:lvl4pPr>
      <a:lvl5pPr marL="1828800" lvl="0" algn="l" rtl="0">
        <a:defRPr sz="1800">
          <a:solidFill>
            <a:schemeClr val="tx1"/>
          </a:solidFill>
          <a:latin typeface="Times New Roman"/>
        </a:defRPr>
      </a:lvl5pPr>
      <a:lvl6pPr marL="2286000" lvl="0" algn="l" rtl="0">
        <a:defRPr sz="1800">
          <a:solidFill>
            <a:schemeClr val="tx1"/>
          </a:solidFill>
          <a:latin typeface="Times New Roman"/>
        </a:defRPr>
      </a:lvl6pPr>
      <a:lvl7pPr marL="2743200" lvl="0" algn="l" rtl="0">
        <a:defRPr sz="1800">
          <a:solidFill>
            <a:schemeClr val="tx1"/>
          </a:solidFill>
          <a:latin typeface="Times New Roman"/>
        </a:defRPr>
      </a:lvl7pPr>
      <a:lvl8pPr marL="3200400" lvl="0" algn="l" rtl="0">
        <a:defRPr sz="1800">
          <a:solidFill>
            <a:schemeClr val="tx1"/>
          </a:solidFill>
          <a:latin typeface="Times New Roman"/>
        </a:defRPr>
      </a:lvl8pPr>
      <a:lvl9pPr marL="3657600" lvl="0" algn="l" rtl="0">
        <a:defRPr sz="1800">
          <a:solidFill>
            <a:schemeClr val="tx1"/>
          </a:solidFill>
          <a:latin typeface="Times New Roman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66725" y="1600200"/>
            <a:ext cx="8393113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lvl="0" algn="ctr" rtl="0">
        <a:defRPr sz="4400">
          <a:solidFill>
            <a:schemeClr val="tx1"/>
          </a:solidFill>
          <a:latin typeface="Calibri"/>
        </a:defRPr>
      </a:lvl1pPr>
      <a:lvl2pPr lvl="0" algn="ctr" rtl="0">
        <a:defRPr sz="4400">
          <a:solidFill>
            <a:schemeClr val="tx1"/>
          </a:solidFill>
          <a:latin typeface="Calibri"/>
        </a:defRPr>
      </a:lvl2pPr>
      <a:lvl3pPr lvl="0" algn="ctr" rtl="0">
        <a:defRPr sz="4400">
          <a:solidFill>
            <a:schemeClr val="tx1"/>
          </a:solidFill>
          <a:latin typeface="Calibri"/>
        </a:defRPr>
      </a:lvl3pPr>
      <a:lvl4pPr lvl="0" algn="ctr" rtl="0">
        <a:defRPr sz="4400">
          <a:solidFill>
            <a:schemeClr val="tx1"/>
          </a:solidFill>
          <a:latin typeface="Calibri"/>
        </a:defRPr>
      </a:lvl4pPr>
      <a:lvl5pPr lvl="0" algn="ctr" rtl="0">
        <a:defRPr sz="4400">
          <a:solidFill>
            <a:schemeClr val="tx1"/>
          </a:solidFill>
          <a:latin typeface="Calibri"/>
        </a:defRPr>
      </a:lvl5pPr>
      <a:lvl6pPr marL="457200" lvl="0" algn="ctr" rtl="0">
        <a:defRPr sz="4400">
          <a:solidFill>
            <a:schemeClr val="tx1"/>
          </a:solidFill>
          <a:latin typeface="Calibri"/>
        </a:defRPr>
      </a:lvl6pPr>
      <a:lvl7pPr marL="914400" lvl="0" algn="ctr" rtl="0">
        <a:defRPr sz="4400">
          <a:solidFill>
            <a:schemeClr val="tx1"/>
          </a:solidFill>
          <a:latin typeface="Calibri"/>
        </a:defRPr>
      </a:lvl7pPr>
      <a:lvl8pPr marL="1371600" lvl="0" algn="ctr" rtl="0">
        <a:defRPr sz="4400">
          <a:solidFill>
            <a:schemeClr val="tx1"/>
          </a:solidFill>
          <a:latin typeface="Calibri"/>
        </a:defRPr>
      </a:lvl8pPr>
      <a:lvl9pPr marL="1828800" lvl="0" algn="ctr" rtl="0">
        <a:defRPr sz="4400">
          <a:solidFill>
            <a:schemeClr val="tx1"/>
          </a:solidFill>
          <a:latin typeface="Calibri"/>
        </a:defRPr>
      </a:lvl9pPr>
    </p:titleStyle>
    <p:bodyStyle>
      <a:lvl1pPr marL="342900" lvl="0" indent="-342900" algn="l" rtl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Calibri"/>
        </a:defRPr>
      </a:lvl1pPr>
      <a:lvl2pPr marL="742950" lvl="0" indent="-285750" algn="l" rtl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Calibri"/>
        </a:defRPr>
      </a:lvl2pPr>
      <a:lvl3pPr marL="1143000" lvl="0" indent="-228600" algn="l" rtl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Calibri"/>
        </a:defRPr>
      </a:lvl3pPr>
      <a:lvl4pPr marL="1600200" lvl="0" indent="-228600" algn="l" rtl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Calibri"/>
        </a:defRPr>
      </a:lvl4pPr>
      <a:lvl5pPr marL="2057400" lvl="0" indent="-228600" algn="l" rtl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Calibri"/>
        </a:defRPr>
      </a:lvl5pPr>
      <a:lvl6pPr marL="25146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6pPr>
      <a:lvl7pPr marL="29718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7pPr>
      <a:lvl8pPr marL="34290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8pPr>
      <a:lvl9pPr marL="38862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9pPr>
    </p:bodyStyle>
    <p:otherStyle>
      <a:lvl1pPr marL="0" lvl="0" algn="l" rtl="0">
        <a:defRPr sz="1800">
          <a:solidFill>
            <a:schemeClr val="tx1"/>
          </a:solidFill>
          <a:latin typeface="Calibri"/>
        </a:defRPr>
      </a:lvl1pPr>
      <a:lvl2pPr marL="457200" lvl="0" algn="l" rtl="0">
        <a:defRPr sz="1800">
          <a:solidFill>
            <a:schemeClr val="tx1"/>
          </a:solidFill>
          <a:latin typeface="Calibri"/>
        </a:defRPr>
      </a:lvl2pPr>
      <a:lvl3pPr marL="914400" lvl="0" algn="l" rtl="0">
        <a:defRPr sz="1800">
          <a:solidFill>
            <a:schemeClr val="tx1"/>
          </a:solidFill>
          <a:latin typeface="Calibri"/>
        </a:defRPr>
      </a:lvl3pPr>
      <a:lvl4pPr marL="1371600" lvl="0" algn="l" rtl="0">
        <a:defRPr sz="1800">
          <a:solidFill>
            <a:schemeClr val="tx1"/>
          </a:solidFill>
          <a:latin typeface="Calibri"/>
        </a:defRPr>
      </a:lvl4pPr>
      <a:lvl5pPr marL="1828800" lvl="0" algn="l" rtl="0">
        <a:defRPr sz="1800">
          <a:solidFill>
            <a:schemeClr val="tx1"/>
          </a:solidFill>
          <a:latin typeface="Calibri"/>
        </a:defRPr>
      </a:lvl5pPr>
      <a:lvl6pPr marL="2286000" lvl="0" algn="l" rtl="0">
        <a:defRPr sz="1800">
          <a:solidFill>
            <a:schemeClr val="tx1"/>
          </a:solidFill>
          <a:latin typeface="Calibri"/>
        </a:defRPr>
      </a:lvl6pPr>
      <a:lvl7pPr marL="2743200" lvl="0" algn="l" rtl="0">
        <a:defRPr sz="1800">
          <a:solidFill>
            <a:schemeClr val="tx1"/>
          </a:solidFill>
          <a:latin typeface="Calibri"/>
        </a:defRPr>
      </a:lvl7pPr>
      <a:lvl8pPr marL="3200400" lvl="0" algn="l" rtl="0">
        <a:defRPr sz="1800">
          <a:solidFill>
            <a:schemeClr val="tx1"/>
          </a:solidFill>
          <a:latin typeface="Calibri"/>
        </a:defRPr>
      </a:lvl8pPr>
      <a:lvl9pPr marL="3657600" lvl="0" algn="l" rtl="0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Eclipse_(software)#cite_note-6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lum bright="20000" contrast="10000"/>
          </a:blip>
          <a:srcRect/>
          <a:stretch>
            <a:fillRect/>
          </a:stretch>
        </p:blipFill>
        <p:spPr>
          <a:xfrm>
            <a:off x="1006926" y="1143000"/>
            <a:ext cx="7549996" cy="26700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75205" y="2605301"/>
            <a:ext cx="8001001" cy="5642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572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just" rtl="0"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481" y="1143000"/>
            <a:ext cx="8305801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9481" y="228601"/>
            <a:ext cx="7620001" cy="3795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ctr" rtl="0">
              <a:spcBef>
                <a:spcPct val="50000"/>
              </a:spcBef>
            </a:pPr>
            <a:r>
              <a:rPr sz="2800" i="1">
                <a:solidFill>
                  <a:srgbClr val="3333CC"/>
                </a:solidFill>
                <a:latin typeface="Times New Roman"/>
              </a:rPr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8131" y="92601"/>
            <a:ext cx="6715149" cy="120032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3"/>
            </a:solidFill>
          </a:ln>
        </p:spPr>
        <p:txBody>
          <a:bodyPr wrap="square"/>
          <a:lstStyle>
            <a:lvl1pPr lvl="0">
              <a:defRPr/>
            </a:lvl1pPr>
          </a:lstStyle>
          <a:p>
            <a:pPr lvl="0" algn="ctr" rtl="0">
              <a:spcBef>
                <a:spcPct val="50000"/>
              </a:spcBef>
            </a:pPr>
            <a:r>
              <a:rPr sz="3600" i="1" baseline="0">
                <a:solidFill>
                  <a:schemeClr val="accent2"/>
                </a:solidFill>
                <a:latin typeface="Times New Roman"/>
              </a:rPr>
              <a:t>6</a:t>
            </a:r>
            <a:r>
              <a:rPr sz="3600" i="1" baseline="30000">
                <a:solidFill>
                  <a:schemeClr val="accent2"/>
                </a:solidFill>
                <a:latin typeface="Times New Roman"/>
              </a:rPr>
              <a:t>th</a:t>
            </a:r>
            <a:r>
              <a:rPr sz="3600" i="1" baseline="0">
                <a:solidFill>
                  <a:schemeClr val="accent2"/>
                </a:solidFill>
                <a:latin typeface="Times New Roman"/>
              </a:rPr>
              <a:t> Sem Self Study Phase -2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0481" y="2999472"/>
            <a:ext cx="6781800" cy="2964914"/>
          </a:xfrm>
          <a:prstGeom prst="rect">
            <a:avLst/>
          </a:prstGeom>
          <a:noFill/>
        </p:spPr>
        <p:txBody>
          <a:bodyPr wrap="square"/>
          <a:lstStyle>
            <a:lvl1pPr lvl="0">
              <a:defRPr/>
            </a:lvl1pPr>
          </a:lstStyle>
          <a:p>
            <a:pPr lvl="0" algn="ctr" rtl="0"/>
            <a:r>
              <a:rPr sz="4000" dirty="0"/>
              <a:t>TO</a:t>
            </a:r>
            <a:r>
              <a:rPr sz="4000" dirty="0">
                <a:latin typeface="Times New Roman"/>
              </a:rPr>
              <a:t>PIC</a:t>
            </a:r>
          </a:p>
          <a:p>
            <a:pPr lvl="0" algn="ctr" rtl="0"/>
            <a:r>
              <a:rPr sz="3200" dirty="0">
                <a:solidFill>
                  <a:srgbClr val="0070C0"/>
                </a:solidFill>
                <a:latin typeface="Times New Roman"/>
              </a:rPr>
              <a:t>Analysis of text and audio reviews using ML algorithms</a:t>
            </a:r>
          </a:p>
          <a:p>
            <a:pPr lvl="0" rtl="0"/>
            <a:r>
              <a:rPr sz="4000" dirty="0"/>
              <a:t>	 NAME			  </a:t>
            </a:r>
            <a:r>
              <a:rPr sz="4000" dirty="0">
                <a:latin typeface="Times New Roman"/>
              </a:rPr>
              <a:t>USN</a:t>
            </a:r>
            <a:r>
              <a:rPr dirty="0"/>
              <a:t>		</a:t>
            </a:r>
            <a:r>
              <a:rPr lang="en-US" dirty="0"/>
              <a:t>  </a:t>
            </a:r>
            <a:r>
              <a:rPr baseline="0" dirty="0" err="1">
                <a:latin typeface="Times New Roman"/>
              </a:rPr>
              <a:t>Ranjith</a:t>
            </a:r>
            <a:r>
              <a:rPr baseline="0" dirty="0">
                <a:latin typeface="Times New Roman"/>
              </a:rPr>
              <a:t> G </a:t>
            </a:r>
            <a:r>
              <a:rPr baseline="0" dirty="0" err="1">
                <a:latin typeface="Times New Roman"/>
              </a:rPr>
              <a:t>Hegde</a:t>
            </a:r>
            <a:r>
              <a:rPr baseline="0" dirty="0">
                <a:latin typeface="Times New Roman"/>
              </a:rPr>
              <a:t>		 </a:t>
            </a:r>
            <a:r>
              <a:rPr lang="en-US" baseline="0" dirty="0">
                <a:latin typeface="Times New Roman"/>
              </a:rPr>
              <a:t>	</a:t>
            </a:r>
            <a:r>
              <a:rPr baseline="0" dirty="0">
                <a:latin typeface="Times New Roman"/>
              </a:rPr>
              <a:t>1RV16CS112</a:t>
            </a:r>
          </a:p>
          <a:p>
            <a:pPr lvl="0" algn="ctr" rtl="0"/>
            <a:r>
              <a:rPr baseline="0" dirty="0">
                <a:latin typeface="Times New Roman"/>
              </a:rPr>
              <a:t> </a:t>
            </a:r>
            <a:r>
              <a:rPr lang="en-US" baseline="0" dirty="0">
                <a:latin typeface="Times New Roman"/>
              </a:rPr>
              <a:t>         </a:t>
            </a:r>
            <a:r>
              <a:rPr baseline="0" dirty="0" err="1">
                <a:latin typeface="Times New Roman"/>
              </a:rPr>
              <a:t>Ujwalakavya</a:t>
            </a:r>
            <a:r>
              <a:rPr baseline="0" dirty="0">
                <a:latin typeface="Times New Roman"/>
              </a:rPr>
              <a:t> J		 </a:t>
            </a:r>
            <a:r>
              <a:rPr lang="en-US" dirty="0">
                <a:latin typeface="Times New Roman"/>
              </a:rPr>
              <a:t>      </a:t>
            </a:r>
            <a:r>
              <a:rPr baseline="0" dirty="0">
                <a:latin typeface="Times New Roman"/>
              </a:rPr>
              <a:t>1RV17CS435</a:t>
            </a:r>
            <a:r>
              <a:rPr dirty="0">
                <a:latin typeface="Times New Roman"/>
              </a:rPr>
              <a:t>	</a:t>
            </a:r>
          </a:p>
          <a:p>
            <a:pPr lvl="0" rtl="0"/>
            <a:r>
              <a:rPr dirty="0"/>
              <a:t>				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848568"/>
            <a:ext cx="7620000" cy="677108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>
            <a:lvl1pPr lvl="0">
              <a:defRPr/>
            </a:lvl1pPr>
          </a:lstStyle>
          <a:p>
            <a:pPr lvl="0" algn="ctr" rtl="0"/>
            <a:r>
              <a:rPr sz="1800" i="1" baseline="0">
                <a:solidFill>
                  <a:srgbClr val="FF3300"/>
                </a:solidFill>
                <a:latin typeface="Times New Roman"/>
              </a:rPr>
              <a:t>  </a:t>
            </a:r>
            <a:r>
              <a:rPr sz="1600" i="1" baseline="0">
                <a:solidFill>
                  <a:srgbClr val="FF3300"/>
                </a:solidFill>
                <a:latin typeface="Times New Roman"/>
              </a:rPr>
              <a:t>Department of Computer Science &amp; Engineering</a:t>
            </a:r>
          </a:p>
          <a:p>
            <a:pPr lvl="0" algn="ctr" rtl="0"/>
            <a:r>
              <a:rPr sz="2000" i="1" baseline="0">
                <a:solidFill>
                  <a:srgbClr val="C00000"/>
                </a:solidFill>
                <a:latin typeface="Times New Roman"/>
              </a:rPr>
              <a:t>R V College of  Engineering, 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331" y="2643189"/>
            <a:ext cx="8001001" cy="5642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572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just" rtl="0"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8481" y="1143000"/>
            <a:ext cx="8305801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29481" y="228601"/>
            <a:ext cx="7620001" cy="3795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ctr" rtl="0">
              <a:spcBef>
                <a:spcPct val="50000"/>
              </a:spcBef>
            </a:pPr>
            <a:r>
              <a:rPr sz="2800" i="1">
                <a:solidFill>
                  <a:srgbClr val="3333CC"/>
                </a:solidFill>
                <a:latin typeface="Times New Roman"/>
              </a:rPr>
              <a:t>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544" y="303392"/>
            <a:ext cx="7926388" cy="1143000"/>
          </a:xfrm>
          <a:prstGeom prst="rect">
            <a:avLst/>
          </a:prstGeom>
        </p:spPr>
        <p:txBody>
          <a:bodyPr/>
          <a:lstStyle>
            <a:lvl1pPr lvl="0" algn="ctr" rtl="0">
              <a:defRPr sz="4400">
                <a:solidFill>
                  <a:schemeClr val="tx2"/>
                </a:solidFill>
                <a:latin typeface="Times New Roman"/>
              </a:defRPr>
            </a:lvl1pPr>
          </a:lstStyle>
          <a:p>
            <a:pPr lvl="0" rtl="0"/>
            <a:r>
              <a:rPr sz="600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8" y="1981200"/>
            <a:ext cx="8173244" cy="4114800"/>
          </a:xfrm>
          <a:prstGeom prst="rect">
            <a:avLst/>
          </a:prstGeom>
        </p:spPr>
        <p:txBody>
          <a:bodyPr/>
          <a:lstStyle>
            <a:lvl1pPr marL="342900" lvl="0" indent="-342900" algn="l" rtl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</a:lstStyle>
          <a:p>
            <a:pPr marL="514350" lvl="0" indent="-514350" rtl="0">
              <a:buFont typeface="Arial"/>
              <a:buChar char="•"/>
            </a:pPr>
            <a:r>
              <a:rPr sz="2800" b="0" u="sng" baseline="0">
                <a:solidFill>
                  <a:srgbClr val="3333CC"/>
                </a:solidFill>
              </a:rPr>
              <a:t>https://developer.android.com/ </a:t>
            </a:r>
          </a:p>
          <a:p>
            <a:pPr marL="514350" lvl="0" indent="-514350" rtl="0">
              <a:buFont typeface="Arial"/>
              <a:buChar char="•"/>
            </a:pPr>
            <a:r>
              <a:rPr sz="2800" b="0" u="sng" baseline="0">
                <a:solidFill>
                  <a:srgbClr val="3333CC"/>
                </a:solidFill>
              </a:rPr>
              <a:t>https://github.com/mozilla/DeepSpeech</a:t>
            </a:r>
          </a:p>
          <a:p>
            <a:pPr marL="514350" lvl="0" indent="-514350" rtl="0">
              <a:buFont typeface="Arial"/>
              <a:buChar char="•"/>
            </a:pPr>
            <a:r>
              <a:rPr sz="2800" b="0" u="sng" baseline="0">
                <a:solidFill>
                  <a:srgbClr val="3333CC"/>
                </a:solidFill>
              </a:rPr>
              <a:t>https://stanfordnlp.github.io/CoreNLP/</a:t>
            </a:r>
          </a:p>
          <a:p>
            <a:pPr marL="514350" lvl="0" indent="-514350" rtl="0">
              <a:buFont typeface="Arial"/>
              <a:buChar char="•"/>
            </a:pPr>
            <a:r>
              <a:rPr sz="2800" b="0" u="sng" baseline="0">
                <a:solidFill>
                  <a:srgbClr val="3333CC"/>
                </a:solidFill>
              </a:rPr>
              <a:t>https://spring.io/projects/spring-ws</a:t>
            </a:r>
          </a:p>
          <a:p>
            <a:pPr marL="514350" lvl="0" indent="-514350" rtl="0">
              <a:buFont typeface="Arial"/>
              <a:buChar char="•"/>
            </a:pPr>
            <a:r>
              <a:rPr sz="2800" b="0" u="sng" baseline="0">
                <a:solidFill>
                  <a:srgbClr val="3333CC"/>
                </a:solidFill>
              </a:rPr>
              <a:t>Dataset- http://en.wikipedia.org/wiki/List_of_blogs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40372" y="228601"/>
            <a:ext cx="2060716" cy="1827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331" y="2643189"/>
            <a:ext cx="8001001" cy="5642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572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just" rtl="0"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8481" y="1143000"/>
            <a:ext cx="8305801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29481" y="228601"/>
            <a:ext cx="7620001" cy="3795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rtl="0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pPr lvl="0" algn="ctr" rtl="0">
              <a:spcBef>
                <a:spcPct val="50000"/>
              </a:spcBef>
            </a:pPr>
            <a:r>
              <a:rPr sz="2800" i="1">
                <a:solidFill>
                  <a:srgbClr val="3333CC"/>
                </a:solidFill>
                <a:latin typeface="Times New Roman"/>
              </a:rPr>
              <a:t>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481" y="2514600"/>
            <a:ext cx="7926389" cy="1143000"/>
          </a:xfrm>
          <a:prstGeom prst="rect">
            <a:avLst/>
          </a:prstGeom>
        </p:spPr>
        <p:txBody>
          <a:bodyPr/>
          <a:lstStyle>
            <a:lvl1pPr lvl="0" algn="ctr" rtl="0">
              <a:defRPr sz="4400">
                <a:solidFill>
                  <a:schemeClr val="tx2"/>
                </a:solidFill>
                <a:latin typeface="Times New Roman"/>
              </a:defRPr>
            </a:lvl1pPr>
          </a:lstStyle>
          <a:p>
            <a:pPr lvl="0" rtl="0"/>
            <a:r>
              <a:rPr sz="600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 l="8247" t="3991" r="6289" b="13002"/>
          <a:stretch>
            <a:fillRect/>
          </a:stretch>
        </p:blipFill>
        <p:spPr>
          <a:xfrm>
            <a:off x="7039545" y="764704"/>
            <a:ext cx="1981771" cy="1656184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234281" y="609600"/>
            <a:ext cx="7162801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Presentation Outline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lvl="0">
              <a:defRPr/>
            </a:lvl1pPr>
          </a:lstStyle>
          <a:p>
            <a:pPr lvl="0" rtl="0"/>
            <a:r>
              <a:rPr/>
              <a:t>Review of Problem</a:t>
            </a:r>
          </a:p>
          <a:p>
            <a:pPr lvl="0" rtl="0"/>
            <a:r>
              <a:rPr/>
              <a:t>Use of rapid development tools</a:t>
            </a:r>
          </a:p>
          <a:p>
            <a:pPr lvl="0" rtl="0"/>
            <a:r>
              <a:rPr/>
              <a:t>Demonstration</a:t>
            </a:r>
          </a:p>
          <a:p>
            <a:pPr lvl="0" rtl="0"/>
            <a:r>
              <a:rPr/>
              <a:t>Experimental analysis and presentation of result</a:t>
            </a:r>
          </a:p>
          <a:p>
            <a:pPr lvl="0" rtl="0"/>
            <a:r>
              <a:rPr/>
              <a:t>Future work</a:t>
            </a:r>
          </a:p>
          <a:p>
            <a:pPr lvl="0" rtl="0"/>
            <a:r>
              <a:rPr/>
              <a:t>References </a:t>
            </a:r>
            <a:r>
              <a:rPr sz="2000"/>
              <a:t>(Recent IEEE/Springer/ACM/Elsevier papers to be referred)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8825" y="1052736"/>
            <a:ext cx="7926387" cy="620688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Review Of Problem</a:t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856" y="1551720"/>
            <a:ext cx="7926388" cy="4854624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marL="0" lvl="0" indent="0" algn="just" rtl="0">
              <a:buNone/>
            </a:pPr>
            <a:endParaRPr/>
          </a:p>
          <a:p>
            <a:pPr marL="0" lvl="0" indent="0" algn="just" rtl="0">
              <a:buNone/>
            </a:pPr>
            <a:r>
              <a:rPr sz="2400"/>
              <a:t>	In the ever growing market of today customer feedback is very crucial in a company’s survival. The gathering and accurate analysis of data is very hard which is the problem that needs to be solved in the industry. </a:t>
            </a:r>
          </a:p>
          <a:p>
            <a:pPr marL="0" lvl="0" indent="0" algn="just" rtl="0">
              <a:buNone/>
            </a:pPr>
            <a:endParaRPr sz="2400"/>
          </a:p>
          <a:p>
            <a:pPr marL="0" lvl="0" indent="0" algn="just" rtl="0">
              <a:buNone/>
            </a:pPr>
            <a:r>
              <a:rPr sz="2400"/>
              <a:t>Customer feedback is an area in the current market which is not much focused on by many companies. So there is a huge scope for growth in this field which can be seized. </a:t>
            </a:r>
          </a:p>
          <a:p>
            <a:pPr marL="0" lvl="0" indent="0" rtl="0">
              <a:buNone/>
            </a:pPr>
            <a:endParaRPr sz="2400"/>
          </a:p>
        </p:txBody>
      </p:sp>
      <p:pic>
        <p:nvPicPr>
          <p:cNvPr id="4" name="Picture 3"/>
          <p:cNvPicPr/>
          <p:nvPr/>
        </p:nvPicPr>
        <p:blipFill>
          <a:blip r:embed="rId3"/>
          <a:srcRect l="6254" t="9266" r="8695" b="11206"/>
          <a:stretch>
            <a:fillRect/>
          </a:stretch>
        </p:blipFill>
        <p:spPr>
          <a:xfrm>
            <a:off x="7117058" y="314654"/>
            <a:ext cx="1944216" cy="1476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9624" y="3256643"/>
            <a:ext cx="1263130" cy="1242659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59625" y="1262181"/>
            <a:ext cx="1080121" cy="1116249"/>
          </a:xfrm>
          <a:prstGeom prst="rect">
            <a:avLst/>
          </a:prstGeom>
          <a:noFill/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34889" y="620688"/>
            <a:ext cx="8424937" cy="100811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Use of Rapid Development Tools</a:t>
            </a:r>
            <a:br/>
            <a:endParaRPr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34465" y="1547157"/>
            <a:ext cx="8208913" cy="2667168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2400" b="1">
                <a:solidFill>
                  <a:schemeClr val="tx2"/>
                </a:solidFill>
              </a:rPr>
              <a:t>Android Studio</a:t>
            </a:r>
          </a:p>
          <a:p>
            <a:pPr marL="0" lvl="0" indent="0" algn="just" rtl="0">
              <a:buNone/>
            </a:pPr>
            <a:r>
              <a:rPr sz="2400"/>
              <a:t>	Android Studio is the official integrated development environment, built on JetBrains' IntelliJ IDEA software and designed specifically for Android development.</a:t>
            </a:r>
          </a:p>
          <a:p>
            <a:pPr marL="0" lvl="0" indent="0" algn="just" rtl="0">
              <a:buNone/>
            </a:pPr>
            <a:endParaRPr sz="2400"/>
          </a:p>
          <a:p>
            <a:pPr lvl="0" algn="just" rtl="0"/>
            <a:r>
              <a:rPr sz="2400" b="1"/>
              <a:t>Eclipse</a:t>
            </a:r>
          </a:p>
          <a:p>
            <a:pPr marL="0" lvl="0" indent="0" rtl="0">
              <a:buNone/>
            </a:pPr>
            <a:r>
              <a:rPr sz="2400"/>
              <a:t>Eclipse SDK is free and open-source software, used in computer programming, and is the most widely used Java IDE.</a:t>
            </a:r>
            <a:r>
              <a:rPr sz="2400" baseline="30000">
                <a:hlinkClick r:id="rId5"/>
              </a:rPr>
              <a:t>[</a:t>
            </a:r>
          </a:p>
          <a:p>
            <a:pPr marL="0" lvl="0" indent="0" rtl="0">
              <a:buNone/>
            </a:pPr>
            <a:r>
              <a:rPr sz="2400"/>
              <a:t>The Eclipse Web Tools Platform(WTP) project provides </a:t>
            </a:r>
            <a:r>
              <a:rPr sz="2400" b="1"/>
              <a:t>tools</a:t>
            </a:r>
            <a:r>
              <a:rPr sz="2400"/>
              <a:t> for developing </a:t>
            </a:r>
            <a:r>
              <a:rPr sz="2400" b="1"/>
              <a:t>Web</a:t>
            </a:r>
            <a:r>
              <a:rPr sz="2400"/>
              <a:t> and Java EE applications.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75649" y="476672"/>
            <a:ext cx="1256929" cy="1149475"/>
          </a:xfrm>
          <a:prstGeom prst="rect">
            <a:avLst/>
          </a:prstGeom>
          <a:noFill/>
        </p:spPr>
      </p:pic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2881" y="871389"/>
            <a:ext cx="7992889" cy="5115273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2400" b="1"/>
              <a:t>Spring Framework </a:t>
            </a:r>
          </a:p>
          <a:p>
            <a:pPr marL="0" lvl="0" indent="0" algn="just" rtl="0">
              <a:buNone/>
            </a:pPr>
            <a:r>
              <a:rPr sz="2400" b="1"/>
              <a:t>	</a:t>
            </a:r>
            <a:r>
              <a:rPr sz="2400"/>
              <a:t>The </a:t>
            </a:r>
            <a:r>
              <a:rPr sz="2400" b="1"/>
              <a:t>Spring Framework</a:t>
            </a:r>
            <a:r>
              <a:rPr sz="2400"/>
              <a:t> is an application framework and inversion of control container for the Java platform. The framework's core features provides an extensions for building web applications on top of the Java EE platform.</a:t>
            </a:r>
          </a:p>
          <a:p>
            <a:pPr marL="0" lvl="0" indent="0" algn="just" rtl="0">
              <a:buNone/>
            </a:pPr>
            <a:endParaRPr sz="2400"/>
          </a:p>
          <a:p>
            <a:pPr lvl="0" algn="just" rtl="0"/>
            <a:r>
              <a:rPr sz="2400" b="1">
                <a:solidFill>
                  <a:schemeClr val="tx2"/>
                </a:solidFill>
              </a:rPr>
              <a:t>Stanford CoreNLP </a:t>
            </a:r>
          </a:p>
          <a:p>
            <a:pPr marL="0" lvl="0" indent="0" algn="just" rtl="0">
              <a:buNone/>
            </a:pPr>
            <a:r>
              <a:rPr sz="2400">
                <a:solidFill>
                  <a:schemeClr val="tx2"/>
                </a:solidFill>
              </a:rPr>
              <a:t>	It</a:t>
            </a:r>
            <a:r>
              <a:rPr sz="2400" b="1">
                <a:solidFill>
                  <a:schemeClr val="tx2"/>
                </a:solidFill>
              </a:rPr>
              <a:t> </a:t>
            </a:r>
            <a:r>
              <a:rPr sz="2400"/>
              <a:t>provides a set of human language technology tools. It  gives the base forms of words, their parts of speech, normalize dates, times, and numeric quantities, and syntactic dependencies.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6857" y="404664"/>
            <a:ext cx="7926387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Demonstration</a:t>
            </a:r>
            <a:br/>
            <a:endParaRPr/>
          </a:p>
        </p:txBody>
      </p:sp>
      <p:pic>
        <p:nvPicPr>
          <p:cNvPr id="3" name="Text Placeholder 2"/>
          <p:cNvPicPr>
            <a:picLocks noGrp="1"/>
          </p:cNvPicPr>
          <p:nvPr>
            <p:ph type="body" idx="1"/>
          </p:nvPr>
        </p:nvPicPr>
        <p:blipFill>
          <a:blip r:embed="rId3"/>
          <a:srcRect l="9403" r="23822"/>
          <a:stretch>
            <a:fillRect/>
          </a:stretch>
        </p:blipFill>
        <p:spPr>
          <a:xfrm>
            <a:off x="1350914" y="1196753"/>
            <a:ext cx="5347786" cy="455649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32901" y="4462331"/>
            <a:ext cx="2905125" cy="157162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6761232">
            <a:off x="4213715" y="5511728"/>
            <a:ext cx="413696" cy="81379"/>
          </a:xfrm>
          <a:prstGeom prst="rightArrow">
            <a:avLst/>
          </a:prstGeom>
          <a:solidFill>
            <a:srgbClr val="FF6600"/>
          </a:solidFill>
          <a:ln w="12700" cap="flat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151113" y="5753249"/>
            <a:ext cx="1152128" cy="419497"/>
          </a:xfrm>
          <a:prstGeom prst="rect">
            <a:avLst/>
          </a:prstGeom>
          <a:solidFill>
            <a:srgbClr val="3333CC"/>
          </a:solidFill>
          <a:ln w="9525" cap="flat">
            <a:solidFill>
              <a:schemeClr val="accent1">
                <a:shade val="95000"/>
                <a:satMod val="105000"/>
              </a:schemeClr>
            </a:solidFill>
            <a:headEnd type="none" w="sm" len="sm"/>
            <a:tailEnd type="none" w="sm" len="sm"/>
          </a:ln>
          <a:effectLst>
            <a:outerShdw blurRad="40000" dist="22999" dir="5400000">
              <a:srgbClr val="000000">
                <a:alpha val="35000"/>
              </a:srgbClr>
            </a:outerShdw>
          </a:effectLst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pPr marL="0" lvl="0" indent="0" algn="ctr" rtl="0">
              <a:lnSpc>
                <a:spcPct val="100000"/>
              </a:lnSpc>
              <a:buNone/>
            </a:pPr>
            <a:r>
              <a:rPr>
                <a:solidFill>
                  <a:schemeClr val="tx1"/>
                </a:solidFill>
              </a:rPr>
              <a:t>Emotion</a:t>
            </a:r>
          </a:p>
        </p:txBody>
      </p:sp>
      <p:sp>
        <p:nvSpPr>
          <p:cNvPr id="7" name="Arrow: Right 6"/>
          <p:cNvSpPr/>
          <p:nvPr/>
        </p:nvSpPr>
        <p:spPr>
          <a:xfrm rot="3162432">
            <a:off x="2713250" y="5468856"/>
            <a:ext cx="485494" cy="120764"/>
          </a:xfrm>
          <a:prstGeom prst="rightArrow">
            <a:avLst/>
          </a:prstGeom>
          <a:solidFill>
            <a:srgbClr val="FF6600"/>
          </a:solidFill>
          <a:ln w="12700" cap="flat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Arrow: Right 7"/>
          <p:cNvSpPr/>
          <p:nvPr/>
        </p:nvSpPr>
        <p:spPr>
          <a:xfrm>
            <a:off x="4307150" y="5866358"/>
            <a:ext cx="1225751" cy="167598"/>
          </a:xfrm>
          <a:prstGeom prst="rightArrow">
            <a:avLst/>
          </a:prstGeom>
          <a:solidFill>
            <a:srgbClr val="FF6600"/>
          </a:solidFill>
          <a:ln w="12700" cap="flat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Arrow: Right 8"/>
          <p:cNvSpPr/>
          <p:nvPr/>
        </p:nvSpPr>
        <p:spPr>
          <a:xfrm rot="5400000">
            <a:off x="5766795" y="4197696"/>
            <a:ext cx="385260" cy="144016"/>
          </a:xfrm>
          <a:prstGeom prst="rightArrow">
            <a:avLst/>
          </a:prstGeom>
          <a:solidFill>
            <a:srgbClr val="FF6600"/>
          </a:solidFill>
          <a:ln w="12700" cap="flat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Experimental analysis and presentation of result</a:t>
            </a:r>
            <a:br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31633" y="416609"/>
            <a:ext cx="1197041" cy="119704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8" y="1613650"/>
            <a:ext cx="3277772" cy="4111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046" y="1651880"/>
            <a:ext cx="3562107" cy="4073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6352" y="5980556"/>
            <a:ext cx="15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6477" y="5980556"/>
            <a:ext cx="15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8" y="1495424"/>
            <a:ext cx="4065564" cy="3791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5424"/>
            <a:ext cx="4524716" cy="3791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6258" y="5611224"/>
            <a:ext cx="15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3685" y="5597156"/>
            <a:ext cx="211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Topic Modeling Output</a:t>
            </a:r>
          </a:p>
        </p:txBody>
      </p:sp>
    </p:spTree>
    <p:extLst>
      <p:ext uri="{BB962C8B-B14F-4D97-AF65-F5344CB8AC3E}">
        <p14:creationId xmlns:p14="http://schemas.microsoft.com/office/powerpoint/2010/main" val="380522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Future work</a:t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The topic modelling model will be improved in order to obtain better accuracy and specialization over a particular domain.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79506" y="204787"/>
            <a:ext cx="2181224" cy="1662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Custom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Default Design</vt:lpstr>
      <vt:lpstr>Custom Design</vt:lpstr>
      <vt:lpstr>PowerPoint Presentation</vt:lpstr>
      <vt:lpstr>Presentation Outline</vt:lpstr>
      <vt:lpstr>Review Of Problem </vt:lpstr>
      <vt:lpstr>Use of Rapid Development Tools </vt:lpstr>
      <vt:lpstr>PowerPoint Presentation</vt:lpstr>
      <vt:lpstr>Demonstration </vt:lpstr>
      <vt:lpstr>Experimental analysis and presentation of result </vt:lpstr>
      <vt:lpstr>PowerPoint Presentation</vt:lpstr>
      <vt:lpstr>Future 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</cp:revision>
  <dcterms:modified xsi:type="dcterms:W3CDTF">2019-03-23T05:35:23Z</dcterms:modified>
</cp:coreProperties>
</file>