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708" r:id="rId3"/>
    <p:sldId id="709" r:id="rId4"/>
    <p:sldId id="719" r:id="rId5"/>
    <p:sldId id="711" r:id="rId6"/>
    <p:sldId id="712" r:id="rId7"/>
    <p:sldId id="713" r:id="rId8"/>
    <p:sldId id="714" r:id="rId9"/>
    <p:sldId id="721" r:id="rId10"/>
    <p:sldId id="720" r:id="rId11"/>
    <p:sldId id="715" r:id="rId12"/>
    <p:sldId id="716" r:id="rId13"/>
    <p:sldId id="717" r:id="rId14"/>
    <p:sldId id="710" r:id="rId15"/>
    <p:sldId id="707" r:id="rId16"/>
  </p:sldIdLst>
  <p:sldSz cx="9326563" cy="6858000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5pPr>
    <a:lvl6pPr marL="22860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6pPr>
    <a:lvl7pPr marL="27432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7pPr>
    <a:lvl8pPr marL="32004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8pPr>
    <a:lvl9pPr marL="36576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3300"/>
    <a:srgbClr val="FF00FF"/>
    <a:srgbClr val="009900"/>
    <a:srgbClr val="FF0066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1016" autoAdjust="0"/>
  </p:normalViewPr>
  <p:slideViewPr>
    <p:cSldViewPr>
      <p:cViewPr varScale="1">
        <p:scale>
          <a:sx n="68" d="100"/>
          <a:sy n="68" d="100"/>
        </p:scale>
        <p:origin x="1464" y="66"/>
      </p:cViewPr>
      <p:guideLst>
        <p:guide orient="horz" pos="2160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12" y="-96"/>
      </p:cViewPr>
      <p:guideLst>
        <p:guide orient="horz" pos="3131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7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999"/>
            <a:ext cx="2930039" cy="5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1125" y="9411999"/>
            <a:ext cx="2930039" cy="5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aseline="0">
                <a:cs typeface="+mn-cs"/>
              </a:defRPr>
            </a:lvl1pPr>
          </a:lstStyle>
          <a:p>
            <a:pPr>
              <a:defRPr/>
            </a:pPr>
            <a:fld id="{A765EB51-712C-41F7-9310-F337BD9BE4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33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262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8550" y="1243013"/>
            <a:ext cx="45640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3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55379-9F14-488A-A711-FB6E7A68271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EC67-E364-4D97-BB86-EB7B6053BB3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A17F8-97DE-4204-A88E-78D82901F02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09600"/>
            <a:ext cx="19812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09600"/>
            <a:ext cx="57927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92B8-E9DC-436A-89BA-87E686697F2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A9E1F-93EC-4EC1-909A-73D25E5B9F8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00088" y="1981200"/>
            <a:ext cx="79263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180DE-5EB5-4029-8575-18572861AED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E190-A033-4CD2-A3C1-4A9F043E90D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8688" y="19812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8688" y="41148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BBF2F-C562-4504-86A5-70044C94C75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2D56F-E241-49D0-9B13-88EC40E219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1D12E-C136-4E0B-B78F-F752042203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45FEF-88A2-4839-B7E3-27F241665AA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6AF0D-EA46-4304-9BFA-868653070E45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119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600200"/>
            <a:ext cx="4121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4D128-81C5-43DF-B29D-638813161D6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FEB0-4CAB-4027-9468-4EC2AE137EB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61103-6887-4288-9067-1930692B02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88BA-2A67-4147-AFD9-2DC3DEBEFAC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31101-C1EE-4AA9-B7D6-29609CE896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CB3E1-17F2-4F76-8E80-32A086F1F1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42363-AAC0-42F2-86F9-A083512D540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970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74638"/>
            <a:ext cx="61436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35433-3C9F-4C0D-A1D5-13C408B9E5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2833-96C4-4B65-8D76-6BB7B84D3D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00B11-F840-4367-A912-8FE0A14F187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4709A-AA1E-43BE-997D-A3D8F768F8C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2C3B-CD80-4A78-B4A0-85E3FAE920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34A18-F17D-4B5E-9F6F-A770C909935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D4A31-0E99-4649-AF13-8A08A0E0B6C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50FE4-C0DD-47A0-B99F-E81C1AEDD2F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09600"/>
            <a:ext cx="79263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1981200"/>
            <a:ext cx="79263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 baseline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248400"/>
            <a:ext cx="295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defTabSz="762000" eaLnBrk="0" hangingPunct="0">
              <a:defRPr sz="1400" b="0" baseline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 baseline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D36AF0D-EA46-4304-9BFA-868653070E4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0" y="46038"/>
            <a:ext cx="9239250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IN"/>
          </a:p>
        </p:txBody>
      </p:sp>
      <p:sp>
        <p:nvSpPr>
          <p:cNvPr id="1032" name="Freeform 9"/>
          <p:cNvSpPr>
            <a:spLocks/>
          </p:cNvSpPr>
          <p:nvPr/>
        </p:nvSpPr>
        <p:spPr bwMode="auto">
          <a:xfrm>
            <a:off x="0" y="0"/>
            <a:ext cx="932180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auto">
          <a:xfrm>
            <a:off x="3367088" y="6503988"/>
            <a:ext cx="4528804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ja-JP" sz="1100" i="1" baseline="0" dirty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RVCE - Marching Ahead</a:t>
            </a:r>
            <a:r>
              <a:rPr lang="en-US" altLang="ja-JP" sz="1000" i="1" baseline="0" dirty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			</a:t>
            </a:r>
            <a:r>
              <a:rPr lang="en-US" altLang="ja-JP" sz="1000" i="1" baseline="0" dirty="0" smtClean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29-09-2018</a:t>
            </a:r>
            <a:endParaRPr lang="en-US" sz="1000" i="1" baseline="0" dirty="0">
              <a:solidFill>
                <a:srgbClr val="FF3300"/>
              </a:solidFill>
              <a:latin typeface="Arial" charset="0"/>
            </a:endParaRPr>
          </a:p>
        </p:txBody>
      </p:sp>
      <p:pic>
        <p:nvPicPr>
          <p:cNvPr id="2" name="Picture 2" descr="C:\Users\Sneha\Documents\rv_new_log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162687" y="190630"/>
            <a:ext cx="1357322" cy="123810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25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00" r:id="rId8"/>
    <p:sldLayoutId id="2147484701" r:id="rId9"/>
    <p:sldLayoutId id="2147484702" r:id="rId10"/>
    <p:sldLayoutId id="2147484703" r:id="rId11"/>
    <p:sldLayoutId id="2147484704" r:id="rId12"/>
    <p:sldLayoutId id="2147484705" r:id="rId13"/>
    <p:sldLayoutId id="2147484706" r:id="rId14"/>
    <p:sldLayoutId id="2147484707" r:id="rId15"/>
    <p:sldLayoutId id="2147484708" r:id="rId1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66725" y="274638"/>
            <a:ext cx="8393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6725" y="1600200"/>
            <a:ext cx="83931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1FB59FA-72F5-4E1B-BF10-3342961ACA9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3282" y="192696"/>
            <a:ext cx="700454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3200" i="1" baseline="0" dirty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6</a:t>
            </a:r>
            <a:r>
              <a:rPr lang="en-US" altLang="ja-JP" sz="3200" i="1" baseline="3000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th</a:t>
            </a:r>
            <a:r>
              <a:rPr lang="en-US" altLang="ja-JP" sz="3200" i="1" baseline="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ja-JP" sz="3200" i="1" baseline="0" dirty="0" err="1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Sem</a:t>
            </a:r>
            <a:r>
              <a:rPr lang="en-US" altLang="ja-JP" sz="3200" i="1" baseline="0" dirty="0" smtClean="0">
                <a:solidFill>
                  <a:schemeClr val="accent2"/>
                </a:solidFill>
                <a:latin typeface="Times New Roman" pitchFamily="18" charset="0"/>
                <a:ea typeface="ＭＳ Ｐゴシック" pitchFamily="34" charset="-128"/>
              </a:rPr>
              <a:t> Self Study Phase -1 Evaluation</a:t>
            </a:r>
            <a:endParaRPr lang="en-US" altLang="ja-JP" i="1" baseline="0" dirty="0">
              <a:solidFill>
                <a:schemeClr val="accent2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9" name="Picture 7" descr="CIMG2957.JPG"/>
          <p:cNvPicPr>
            <a:picLocks noChangeAspect="1"/>
          </p:cNvPicPr>
          <p:nvPr/>
        </p:nvPicPr>
        <p:blipFill>
          <a:blip r:embed="rId2" cstate="print">
            <a:lum bright="20000" contrast="10000"/>
          </a:blip>
          <a:srcRect/>
          <a:stretch>
            <a:fillRect/>
          </a:stretch>
        </p:blipFill>
        <p:spPr bwMode="auto">
          <a:xfrm>
            <a:off x="1147826" y="1124210"/>
            <a:ext cx="7549996" cy="288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00190" y="3580655"/>
            <a:ext cx="78976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3300"/>
                </a:solidFill>
              </a:rPr>
              <a:t>TO</a:t>
            </a:r>
            <a:r>
              <a:rPr lang="en-US" sz="4000" dirty="0" smtClean="0">
                <a:solidFill>
                  <a:srgbClr val="FF3300"/>
                </a:solidFill>
                <a:latin typeface="+mj-lt"/>
              </a:rPr>
              <a:t>PIC</a:t>
            </a: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+mj-lt"/>
              </a:rPr>
              <a:t>Analysis of text and audio reviews using ML </a:t>
            </a:r>
            <a:r>
              <a:rPr lang="en-US" sz="3200" dirty="0" smtClean="0">
                <a:solidFill>
                  <a:srgbClr val="0070C0"/>
                </a:solidFill>
                <a:latin typeface="+mj-lt"/>
              </a:rPr>
              <a:t>algorithms</a:t>
            </a:r>
          </a:p>
          <a:p>
            <a:pPr algn="ctr"/>
            <a:r>
              <a:rPr lang="en-US" sz="4000" dirty="0" smtClean="0">
                <a:latin typeface="+mn-lt"/>
              </a:rPr>
              <a:t>NAME</a:t>
            </a:r>
            <a:r>
              <a:rPr lang="en-US" sz="4000" baseline="0" dirty="0" smtClean="0">
                <a:latin typeface="+mn-lt"/>
              </a:rPr>
              <a:t> 			</a:t>
            </a:r>
            <a:r>
              <a:rPr lang="en-US" sz="4000" dirty="0" smtClean="0">
                <a:latin typeface="+mn-lt"/>
              </a:rPr>
              <a:t>USN</a:t>
            </a:r>
            <a:r>
              <a:rPr lang="en-US" sz="4000" dirty="0">
                <a:latin typeface="+mn-lt"/>
              </a:rPr>
              <a:t>	</a:t>
            </a:r>
          </a:p>
          <a:p>
            <a:pPr algn="ctr"/>
            <a:r>
              <a:rPr lang="en-US" baseline="0" dirty="0" smtClean="0">
                <a:latin typeface="+mn-lt"/>
              </a:rPr>
              <a:t>Ranjith </a:t>
            </a:r>
            <a:r>
              <a:rPr lang="en-US" baseline="0" dirty="0">
                <a:latin typeface="+mn-lt"/>
              </a:rPr>
              <a:t>G </a:t>
            </a:r>
            <a:r>
              <a:rPr lang="en-US" baseline="0" dirty="0" smtClean="0">
                <a:latin typeface="+mn-lt"/>
              </a:rPr>
              <a:t>Hegde		</a:t>
            </a:r>
            <a:r>
              <a:rPr lang="en-US" baseline="0" dirty="0" smtClean="0"/>
              <a:t> </a:t>
            </a:r>
            <a:r>
              <a:rPr lang="en-US" baseline="0" dirty="0">
                <a:latin typeface="+mn-lt"/>
              </a:rPr>
              <a:t>1RV16CS112</a:t>
            </a:r>
            <a:endParaRPr lang="en-US" dirty="0">
              <a:latin typeface="+mn-lt"/>
            </a:endParaRPr>
          </a:p>
          <a:p>
            <a:pPr algn="ctr"/>
            <a:r>
              <a:rPr lang="en-US" baseline="0" dirty="0" smtClean="0">
                <a:latin typeface="+mn-lt"/>
              </a:rPr>
              <a:t> Ujwalakavya </a:t>
            </a:r>
            <a:r>
              <a:rPr lang="en-US" baseline="0" dirty="0">
                <a:latin typeface="+mn-lt"/>
              </a:rPr>
              <a:t>J		</a:t>
            </a:r>
            <a:r>
              <a:rPr lang="en-US" baseline="0" dirty="0" smtClean="0">
                <a:latin typeface="+mn-lt"/>
              </a:rPr>
              <a:t> 1RV17CS435</a:t>
            </a:r>
            <a:r>
              <a:rPr lang="en-US" dirty="0" smtClean="0">
                <a:latin typeface="+mn-lt"/>
              </a:rPr>
              <a:t>	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66800" y="5848568"/>
            <a:ext cx="7620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800" i="1" baseline="0" dirty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ja-JP" sz="1600" i="1" baseline="0" dirty="0" smtClean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Department of Computer Science &amp; Engineering</a:t>
            </a:r>
          </a:p>
          <a:p>
            <a:pPr algn="ctr"/>
            <a:r>
              <a:rPr lang="en-US" altLang="ja-JP" sz="2000" i="1" baseline="0" dirty="0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R </a:t>
            </a:r>
            <a:r>
              <a:rPr lang="en-US" altLang="ja-JP" sz="2000" i="1" baseline="0" dirty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V College of  </a:t>
            </a:r>
            <a:r>
              <a:rPr lang="en-US" altLang="ja-JP" sz="2000" i="1" baseline="0" dirty="0" smtClean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Engineering, Bangalore</a:t>
            </a:r>
            <a:endParaRPr lang="en-US" altLang="ja-JP" sz="3200" i="1" baseline="0" dirty="0">
              <a:solidFill>
                <a:srgbClr val="C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8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38" y="274458"/>
            <a:ext cx="7926387" cy="1143000"/>
          </a:xfrm>
        </p:spPr>
        <p:txBody>
          <a:bodyPr/>
          <a:lstStyle/>
          <a:p>
            <a:r>
              <a:rPr lang="en-IN" sz="4000" dirty="0">
                <a:solidFill>
                  <a:schemeClr val="accent6"/>
                </a:solidFill>
              </a:rPr>
              <a:t>Correlation with Self Study subjects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857" y="1700808"/>
            <a:ext cx="7704856" cy="36004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Computer Networks is used to analyse the transfer of data between the client and the server to appropriately set the configuration after load analysis.</a:t>
            </a:r>
          </a:p>
          <a:p>
            <a:pPr marL="0" indent="0">
              <a:buNone/>
            </a:pPr>
            <a:r>
              <a:rPr lang="en-IN" sz="2400" dirty="0" smtClean="0"/>
              <a:t>The front end is made in HTML, CSS, JavaScript embedded in the Java Server Pages with bootstrap used for delicate styling.</a:t>
            </a:r>
          </a:p>
          <a:p>
            <a:pPr marL="0" indent="0">
              <a:buNone/>
            </a:pPr>
            <a:r>
              <a:rPr lang="en-IN" sz="2400" dirty="0" smtClean="0"/>
              <a:t>Compiler Design is basic as Java has both the compiler and the interpreter which makes it very robust to code in.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50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13" y="609600"/>
            <a:ext cx="7275562" cy="1143000"/>
          </a:xfrm>
        </p:spPr>
        <p:txBody>
          <a:bodyPr/>
          <a:lstStyle/>
          <a:p>
            <a:r>
              <a:rPr lang="en-US" sz="3600" dirty="0">
                <a:solidFill>
                  <a:schemeClr val="accent6"/>
                </a:solidFill>
              </a:rPr>
              <a:t>Selection of appropriate tools, skills and techniques in solving the </a:t>
            </a:r>
            <a:r>
              <a:rPr lang="en-US" sz="3600" dirty="0" smtClean="0">
                <a:solidFill>
                  <a:schemeClr val="accent6"/>
                </a:solidFill>
              </a:rPr>
              <a:t>problem</a:t>
            </a:r>
            <a:endParaRPr lang="en-IN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23" y="2276872"/>
            <a:ext cx="7926387" cy="2815952"/>
          </a:xfrm>
        </p:spPr>
        <p:txBody>
          <a:bodyPr/>
          <a:lstStyle/>
          <a:p>
            <a:pPr lvl="0"/>
            <a:r>
              <a:rPr lang="en-IN" dirty="0" smtClean="0"/>
              <a:t>Java 8</a:t>
            </a:r>
            <a:endParaRPr lang="en-IN" dirty="0"/>
          </a:p>
          <a:p>
            <a:pPr lvl="0"/>
            <a:r>
              <a:rPr lang="en-IN" dirty="0" err="1" smtClean="0"/>
              <a:t>CoreNLP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7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/>
                </a:solidFill>
              </a:rPr>
              <a:t>Future </a:t>
            </a:r>
            <a:r>
              <a:rPr lang="en-IN" dirty="0">
                <a:solidFill>
                  <a:schemeClr val="accent6"/>
                </a:solidFill>
              </a:rPr>
              <a:t>work for phase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18" y="1628800"/>
            <a:ext cx="8139658" cy="4114800"/>
          </a:xfrm>
        </p:spPr>
        <p:txBody>
          <a:bodyPr/>
          <a:lstStyle/>
          <a:p>
            <a:pPr marL="0" lvl="0" indent="0">
              <a:buNone/>
            </a:pPr>
            <a:r>
              <a:rPr lang="en-IN" sz="1800" dirty="0" smtClean="0"/>
              <a:t>Making the application Scalable </a:t>
            </a:r>
            <a:r>
              <a:rPr lang="en-IN" sz="1800" smtClean="0"/>
              <a:t>for multiple users 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245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857" y="476672"/>
            <a:ext cx="7926387" cy="14700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01" y="1844824"/>
            <a:ext cx="8640960" cy="4608512"/>
          </a:xfrm>
        </p:spPr>
        <p:txBody>
          <a:bodyPr/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rgbClr val="3333CC"/>
                </a:solidFill>
              </a:rPr>
              <a:t>https://</a:t>
            </a:r>
            <a:r>
              <a:rPr lang="en-IN" sz="2800" u="sng" dirty="0" smtClean="0">
                <a:solidFill>
                  <a:srgbClr val="3333CC"/>
                </a:solidFill>
              </a:rPr>
              <a:t>www.tutorialspoint.com/android/android_studio.htm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 u="sng" dirty="0" smtClean="0">
                <a:solidFill>
                  <a:srgbClr val="3333CC"/>
                </a:solidFill>
              </a:rPr>
              <a:t>https</a:t>
            </a:r>
            <a:r>
              <a:rPr lang="en-IN" sz="2800" u="sng" dirty="0">
                <a:solidFill>
                  <a:srgbClr val="3333CC"/>
                </a:solidFill>
              </a:rPr>
              <a:t>://</a:t>
            </a:r>
            <a:r>
              <a:rPr lang="en-IN" sz="2800" u="sng" dirty="0" smtClean="0">
                <a:solidFill>
                  <a:srgbClr val="3333CC"/>
                </a:solidFill>
              </a:rPr>
              <a:t>www.tutorialspoint.com/spring_boot/spring_boot_introduction.htm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rgbClr val="3333CC"/>
                </a:solidFill>
              </a:rPr>
              <a:t>https://</a:t>
            </a:r>
            <a:r>
              <a:rPr lang="en-IN" sz="2800" u="sng" dirty="0" smtClean="0">
                <a:solidFill>
                  <a:srgbClr val="3333CC"/>
                </a:solidFill>
              </a:rPr>
              <a:t>spring.io/projects/spring-data-gemfire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rgbClr val="3333CC"/>
                </a:solidFill>
              </a:rPr>
              <a:t>https://stanfordnlp.github.io/CoreNLP</a:t>
            </a:r>
            <a:r>
              <a:rPr lang="en-IN" sz="2800" u="sng" dirty="0" smtClean="0">
                <a:solidFill>
                  <a:srgbClr val="3333CC"/>
                </a:solidFill>
              </a:rPr>
              <a:t>/</a:t>
            </a:r>
            <a:endParaRPr lang="en-IN" sz="2800" u="sng" dirty="0">
              <a:solidFill>
                <a:srgbClr val="3333CC"/>
              </a:solidFill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 u="sng" dirty="0" smtClean="0">
                <a:solidFill>
                  <a:srgbClr val="3333CC"/>
                </a:solidFill>
              </a:rPr>
              <a:t>Dataset- </a:t>
            </a:r>
            <a:r>
              <a:rPr lang="en-IN" sz="2800" u="sng" dirty="0">
                <a:solidFill>
                  <a:srgbClr val="3333CC"/>
                </a:solidFill>
              </a:rPr>
              <a:t>http://</a:t>
            </a:r>
            <a:r>
              <a:rPr lang="en-IN" sz="2800" u="sng" dirty="0" smtClean="0">
                <a:solidFill>
                  <a:srgbClr val="3333CC"/>
                </a:solidFill>
              </a:rPr>
              <a:t>en.wikipedia.org/wiki/List_of_blogs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rgbClr val="3333CC"/>
                </a:solidFill>
              </a:rPr>
              <a:t>https://</a:t>
            </a:r>
            <a:r>
              <a:rPr lang="en-IN" sz="2800" u="sng" dirty="0" smtClean="0">
                <a:solidFill>
                  <a:srgbClr val="3333CC"/>
                </a:solidFill>
              </a:rPr>
              <a:t>www.w3schools.com/html/html_css.asp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IN" sz="2800" u="sng" dirty="0" smtClean="0">
              <a:solidFill>
                <a:srgbClr val="3333CC"/>
              </a:solidFill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72331" y="2643189"/>
            <a:ext cx="80010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1400">
              <a:solidFill>
                <a:srgbClr val="FFFF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 eaLnBrk="1" hangingPunct="1">
              <a:buSzPct val="60000"/>
              <a:buFont typeface="Wingdings" panose="05000000000000000000" pitchFamily="2" charset="2"/>
              <a:buNone/>
            </a:pPr>
            <a:endParaRPr lang="ja-JP" altLang="en-US" sz="3200">
              <a:solidFill>
                <a:srgbClr val="FFFF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481" y="11430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>
              <a:solidFill>
                <a:srgbClr val="94D31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29481" y="228601"/>
            <a:ext cx="7620000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i="1">
                <a:solidFill>
                  <a:srgbClr val="33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</a:t>
            </a:r>
            <a:endParaRPr lang="en-US" altLang="ja-JP" sz="2800" i="1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481" y="2514600"/>
            <a:ext cx="7926387" cy="1143000"/>
          </a:xfrm>
          <a:prstGeom prst="rect">
            <a:avLst/>
          </a:prstGeom>
        </p:spPr>
        <p:txBody>
          <a:bodyPr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6000" b="1" kern="0" baseline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609600"/>
            <a:ext cx="7162800" cy="1143000"/>
          </a:xfrm>
        </p:spPr>
        <p:txBody>
          <a:bodyPr/>
          <a:lstStyle/>
          <a:p>
            <a:r>
              <a:rPr lang="en-US" dirty="0" smtClean="0"/>
              <a:t>Presentation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Identification of Problem</a:t>
            </a:r>
          </a:p>
          <a:p>
            <a:r>
              <a:rPr lang="en-US" dirty="0" smtClean="0"/>
              <a:t>Application of Engineering Principles</a:t>
            </a:r>
          </a:p>
          <a:p>
            <a:r>
              <a:rPr lang="en-US" dirty="0" smtClean="0"/>
              <a:t>Study of existing systems and Design Problem</a:t>
            </a:r>
          </a:p>
          <a:p>
            <a:r>
              <a:rPr lang="en-US" dirty="0" smtClean="0"/>
              <a:t>Methodology</a:t>
            </a:r>
          </a:p>
          <a:p>
            <a:r>
              <a:rPr lang="en-IN" dirty="0" smtClean="0"/>
              <a:t>Correlation with Self Study subjects</a:t>
            </a:r>
            <a:endParaRPr lang="en-US" dirty="0" smtClean="0"/>
          </a:p>
          <a:p>
            <a:r>
              <a:rPr lang="en-US" dirty="0" smtClean="0"/>
              <a:t>Selection of appropriate tools, skills and techniques in solving the problem</a:t>
            </a:r>
          </a:p>
          <a:p>
            <a:r>
              <a:rPr lang="en-IN" dirty="0" smtClean="0"/>
              <a:t>Future work for phase 2</a:t>
            </a:r>
          </a:p>
          <a:p>
            <a:r>
              <a:rPr lang="en-IN" dirty="0" smtClean="0"/>
              <a:t>References </a:t>
            </a:r>
            <a:r>
              <a:rPr lang="en-IN" sz="2000" dirty="0" smtClean="0"/>
              <a:t>(</a:t>
            </a:r>
            <a:r>
              <a:rPr lang="en-US" sz="2000" dirty="0" smtClean="0"/>
              <a:t>Recent IEEE/Springer/ACM/Elsevier papers to be referred)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41" y="341784"/>
            <a:ext cx="7926387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17" y="1700808"/>
            <a:ext cx="7926387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+mj-lt"/>
              </a:rPr>
              <a:t>Text </a:t>
            </a:r>
            <a:r>
              <a:rPr lang="en-US" sz="2400" dirty="0">
                <a:latin typeface="+mj-lt"/>
              </a:rPr>
              <a:t>and Audio reviews analysis </a:t>
            </a:r>
            <a:r>
              <a:rPr lang="en-US" sz="2400" dirty="0" smtClean="0">
                <a:latin typeface="+mj-lt"/>
              </a:rPr>
              <a:t>using Deep learning </a:t>
            </a:r>
            <a:r>
              <a:rPr lang="en-US" sz="2400" dirty="0">
                <a:latin typeface="+mj-lt"/>
              </a:rPr>
              <a:t>based </a:t>
            </a:r>
            <a:r>
              <a:rPr lang="en-US" sz="2400" dirty="0" smtClean="0">
                <a:latin typeface="+mj-lt"/>
              </a:rPr>
              <a:t>sentiment analysis model and speech recognition.</a:t>
            </a:r>
          </a:p>
          <a:p>
            <a:pPr marL="0" indent="0" algn="just">
              <a:buNone/>
            </a:pPr>
            <a:r>
              <a:rPr lang="en-US" sz="2400" b="1" dirty="0">
                <a:latin typeface="+mj-lt"/>
              </a:rPr>
              <a:t>Sentiment analysis</a:t>
            </a:r>
            <a:r>
              <a:rPr lang="en-US" sz="2400" dirty="0">
                <a:latin typeface="+mj-lt"/>
              </a:rPr>
              <a:t> is </a:t>
            </a:r>
            <a:r>
              <a:rPr lang="en-US" sz="2400" dirty="0" smtClean="0">
                <a:latin typeface="+mj-lt"/>
              </a:rPr>
              <a:t>contextual mining of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 smtClean="0">
                <a:latin typeface="+mj-lt"/>
              </a:rPr>
              <a:t>text which </a:t>
            </a:r>
            <a:r>
              <a:rPr lang="en-US" sz="2400" dirty="0">
                <a:latin typeface="+mj-lt"/>
              </a:rPr>
              <a:t>identifies and extracts subjective information in source </a:t>
            </a:r>
            <a:r>
              <a:rPr lang="en-US" sz="2400" dirty="0" smtClean="0">
                <a:latin typeface="+mj-lt"/>
              </a:rPr>
              <a:t>material </a:t>
            </a:r>
            <a:r>
              <a:rPr lang="en-US" sz="2400" dirty="0">
                <a:latin typeface="+mj-lt"/>
              </a:rPr>
              <a:t>and helping a business to understand the social sentiment of their brand, product or service </a:t>
            </a:r>
            <a:r>
              <a:rPr lang="en-US" sz="2400" dirty="0" smtClean="0">
                <a:latin typeface="+mj-lt"/>
              </a:rPr>
              <a:t>by monitoring </a:t>
            </a:r>
            <a:r>
              <a:rPr lang="en-US" sz="2400" dirty="0">
                <a:latin typeface="+mj-lt"/>
              </a:rPr>
              <a:t>online </a:t>
            </a:r>
            <a:r>
              <a:rPr lang="en-US" sz="2400" dirty="0" smtClean="0">
                <a:latin typeface="+mj-lt"/>
              </a:rPr>
              <a:t>reviews.</a:t>
            </a:r>
          </a:p>
          <a:p>
            <a:pPr marL="0" indent="0" algn="just">
              <a:buNone/>
            </a:pPr>
            <a:r>
              <a:rPr lang="en-US" sz="2400" b="1" dirty="0"/>
              <a:t>Speech recognition </a:t>
            </a:r>
            <a:r>
              <a:rPr lang="en-US" sz="2400" dirty="0"/>
              <a:t>is the ability of a machine or </a:t>
            </a:r>
            <a:r>
              <a:rPr lang="en-US" sz="2400" dirty="0" smtClean="0"/>
              <a:t>program</a:t>
            </a:r>
            <a:r>
              <a:rPr lang="en-US" sz="2400" dirty="0"/>
              <a:t> to identify words and phrases in spoken language and convert them to a machine-readable format.</a:t>
            </a:r>
          </a:p>
          <a:p>
            <a:pPr marL="0" indent="0" algn="just">
              <a:buNone/>
            </a:pPr>
            <a:endParaRPr lang="en-US" sz="2800" dirty="0" smtClean="0">
              <a:latin typeface="+mj-lt"/>
            </a:endParaRPr>
          </a:p>
          <a:p>
            <a:pPr marL="0" indent="0" algn="just">
              <a:buNone/>
            </a:pPr>
            <a:endParaRPr lang="en-IN" sz="2800" dirty="0">
              <a:latin typeface="+mj-lt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50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374" y="449796"/>
            <a:ext cx="7926387" cy="1143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Identification of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08" y="1484784"/>
            <a:ext cx="8568953" cy="45365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 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IN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30339" y="1701690"/>
            <a:ext cx="753788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sz="3600" b="0" dirty="0">
                <a:latin typeface="+mj-lt"/>
              </a:rPr>
              <a:t>In the ever growing market of today customer feedback is very crucial in a company’s survival. The </a:t>
            </a:r>
            <a:r>
              <a:rPr lang="en-US" sz="3600" b="0" dirty="0" smtClean="0">
                <a:latin typeface="+mj-lt"/>
              </a:rPr>
              <a:t>gathering </a:t>
            </a:r>
            <a:r>
              <a:rPr lang="en-US" sz="3600" b="0" dirty="0">
                <a:latin typeface="+mj-lt"/>
              </a:rPr>
              <a:t>and accurate analysis of data is very hard which is the problem that needs to be solved in the industry. </a:t>
            </a:r>
            <a:endParaRPr lang="en-US" sz="3600" b="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3600" b="0" dirty="0" smtClean="0">
                <a:latin typeface="+mj-lt"/>
              </a:rPr>
              <a:t>Customer feedback is an area </a:t>
            </a:r>
            <a:r>
              <a:rPr lang="en-US" sz="3600" b="0" dirty="0">
                <a:latin typeface="+mj-lt"/>
              </a:rPr>
              <a:t>in the current market </a:t>
            </a:r>
            <a:r>
              <a:rPr lang="en-US" sz="3600" b="0" dirty="0" smtClean="0">
                <a:latin typeface="+mj-lt"/>
              </a:rPr>
              <a:t>which is </a:t>
            </a:r>
            <a:r>
              <a:rPr lang="en-US" sz="3600" b="0" dirty="0">
                <a:latin typeface="+mj-lt"/>
              </a:rPr>
              <a:t>not much focused </a:t>
            </a:r>
            <a:r>
              <a:rPr lang="en-US" sz="3600" b="0" dirty="0" smtClean="0">
                <a:latin typeface="+mj-lt"/>
              </a:rPr>
              <a:t>on by many companies. </a:t>
            </a:r>
            <a:r>
              <a:rPr lang="en-US" sz="3600" b="0" dirty="0">
                <a:latin typeface="+mj-lt"/>
              </a:rPr>
              <a:t>So there is a huge scope for growth in this field which can be seized. </a:t>
            </a:r>
            <a:endParaRPr lang="en-IN" sz="3600" b="0" dirty="0">
              <a:latin typeface="+mj-lt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4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Application of Engineering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shit no one cares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13" y="609600"/>
            <a:ext cx="7275562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Study of existing systems and Design Problem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18" y="1988840"/>
            <a:ext cx="8139658" cy="43434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 smtClean="0"/>
              <a:t>Existing methods of feedback collection are store receipt,</a:t>
            </a:r>
            <a:r>
              <a:rPr lang="en-IN" sz="2000" dirty="0"/>
              <a:t> </a:t>
            </a:r>
            <a:r>
              <a:rPr lang="en-IN" sz="2000" dirty="0" smtClean="0"/>
              <a:t>Twitter Chats and </a:t>
            </a:r>
            <a:r>
              <a:rPr lang="en-US" sz="2000" dirty="0"/>
              <a:t>Dedicated customer support account on </a:t>
            </a:r>
            <a:r>
              <a:rPr lang="en-US" sz="2000" dirty="0" smtClean="0"/>
              <a:t>Twitter</a:t>
            </a:r>
            <a:r>
              <a:rPr lang="en-IN" sz="2000" dirty="0" smtClean="0"/>
              <a:t>, Facebook </a:t>
            </a:r>
            <a:r>
              <a:rPr lang="en-IN" sz="2000" dirty="0"/>
              <a:t>polls</a:t>
            </a:r>
          </a:p>
          <a:p>
            <a:pPr marL="0" indent="0" algn="just">
              <a:buNone/>
            </a:pPr>
            <a:r>
              <a:rPr lang="en-IN" sz="2000" dirty="0"/>
              <a:t>Call </a:t>
            </a:r>
            <a:r>
              <a:rPr lang="en-IN" sz="2000" dirty="0" smtClean="0"/>
              <a:t>customers and </a:t>
            </a:r>
            <a:r>
              <a:rPr lang="en-IN" sz="2000" dirty="0"/>
              <a:t>Visit to </a:t>
            </a:r>
            <a:r>
              <a:rPr lang="en-IN" sz="2000" dirty="0" smtClean="0"/>
              <a:t>customers. Time needed to give the feedback and to collect the data.</a:t>
            </a:r>
            <a:endParaRPr lang="en-IN" sz="2000" dirty="0"/>
          </a:p>
          <a:p>
            <a:pPr marL="0" indent="0" algn="just">
              <a:buNone/>
            </a:pPr>
            <a:r>
              <a:rPr lang="en-IN" sz="2000" dirty="0" smtClean="0"/>
              <a:t>Existing methods of data analysis are Sentiment </a:t>
            </a:r>
            <a:r>
              <a:rPr lang="en-IN" sz="2000" dirty="0"/>
              <a:t>Analysis </a:t>
            </a:r>
            <a:r>
              <a:rPr lang="en-IN" sz="2000" dirty="0" smtClean="0"/>
              <a:t>as-a-Service </a:t>
            </a:r>
            <a:r>
              <a:rPr lang="en-US" sz="2000" dirty="0"/>
              <a:t>Companies such as Microsoft, IBM and smaller emerging companies offer REST APIs that </a:t>
            </a:r>
            <a:r>
              <a:rPr lang="en-US" sz="2000" dirty="0" smtClean="0"/>
              <a:t>are easy to integrate and most popular commercially successful one is </a:t>
            </a:r>
            <a:r>
              <a:rPr lang="en-IN" sz="2000" dirty="0" smtClean="0"/>
              <a:t>IBM Watson. Cost is a major problem along with the proper classification of the data that has been gathered also the level to which the data has to be analysed.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235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764704"/>
            <a:ext cx="7926387" cy="80317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Methodology</a:t>
            </a:r>
            <a:br>
              <a:rPr lang="en-US" dirty="0">
                <a:solidFill>
                  <a:schemeClr val="accent6"/>
                </a:solidFill>
              </a:rPr>
            </a:b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F</a:t>
            </a:r>
            <a:r>
              <a:rPr lang="en-IN" sz="2400" dirty="0" smtClean="0"/>
              <a:t>eedback option is provided in the android application itself which can take both audio and text as the input for feedback saving customers time.</a:t>
            </a:r>
          </a:p>
          <a:p>
            <a:pPr marL="0" indent="0">
              <a:buNone/>
            </a:pPr>
            <a:r>
              <a:rPr lang="en-US" sz="2400" dirty="0" smtClean="0"/>
              <a:t>Using Recursive </a:t>
            </a:r>
            <a:r>
              <a:rPr lang="en-US" sz="2400" dirty="0"/>
              <a:t>Neural Tensor Networks and the Stanford Sentiment </a:t>
            </a:r>
            <a:r>
              <a:rPr lang="en-US" sz="2400" dirty="0" smtClean="0"/>
              <a:t>Treebank for better highly accurate </a:t>
            </a:r>
            <a:r>
              <a:rPr lang="en-US" sz="2400" dirty="0"/>
              <a:t>data </a:t>
            </a:r>
            <a:r>
              <a:rPr lang="en-US" sz="2400" dirty="0" smtClean="0"/>
              <a:t>classification and picking up the keywords from the sentence.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41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921" y="260648"/>
            <a:ext cx="7704856" cy="6336704"/>
          </a:xfrm>
        </p:spPr>
        <p:txBody>
          <a:bodyPr/>
          <a:lstStyle/>
          <a:p>
            <a:r>
              <a:rPr lang="en-US" sz="1800" b="1" dirty="0"/>
              <a:t>Data Collection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Review is accepted from the customer through android application either in audio or text format. </a:t>
            </a:r>
          </a:p>
          <a:p>
            <a:r>
              <a:rPr lang="en-US" sz="1800" b="1" dirty="0" smtClean="0"/>
              <a:t>Audio to Text Conversion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Using automatic speech recognition model </a:t>
            </a:r>
            <a:r>
              <a:rPr lang="en-US" sz="1800" dirty="0"/>
              <a:t>the audio is converted to </a:t>
            </a:r>
            <a:r>
              <a:rPr lang="en-US" sz="1800" dirty="0" smtClean="0"/>
              <a:t>text. </a:t>
            </a:r>
            <a:endParaRPr lang="en-US" sz="1800" b="1" dirty="0"/>
          </a:p>
          <a:p>
            <a:r>
              <a:rPr lang="en-US" sz="1800" b="1" dirty="0"/>
              <a:t>Text </a:t>
            </a:r>
            <a:r>
              <a:rPr lang="en-US" sz="1800" b="1" dirty="0" smtClean="0"/>
              <a:t>Preparation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The extracted Text is filtered before </a:t>
            </a:r>
            <a:r>
              <a:rPr lang="en-US" sz="1800" dirty="0"/>
              <a:t>analysis.  It includes </a:t>
            </a:r>
            <a:r>
              <a:rPr lang="en-US" sz="1800" dirty="0" smtClean="0"/>
              <a:t>tokenizing, identifying </a:t>
            </a:r>
            <a:r>
              <a:rPr lang="en-US" sz="1800" dirty="0"/>
              <a:t>and eliminating non-textual </a:t>
            </a:r>
            <a:r>
              <a:rPr lang="en-US" sz="1800" dirty="0" smtClean="0"/>
              <a:t>content(Stop words) and </a:t>
            </a:r>
            <a:r>
              <a:rPr lang="en-US" sz="1800" dirty="0"/>
              <a:t>content that is irrelevant to the area of study from the data.</a:t>
            </a:r>
          </a:p>
          <a:p>
            <a:r>
              <a:rPr lang="en-US" sz="1800" b="1" dirty="0"/>
              <a:t>Sentiment Detection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At this </a:t>
            </a:r>
            <a:r>
              <a:rPr lang="en-US" sz="1800" dirty="0"/>
              <a:t>stage, each sentence of the review and opinion is examined for subjectivity. Sentences with subjective expressions are retained and that which conveys objective expressions are discarded. </a:t>
            </a:r>
            <a:endParaRPr lang="en-US" sz="1800" dirty="0" smtClean="0"/>
          </a:p>
          <a:p>
            <a:r>
              <a:rPr lang="en-US" sz="1800" b="1" dirty="0"/>
              <a:t>Sentiment Classification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Sentiments can be classified into groups, positive, negative and neutral. At this stage of analysis, each subjective sentence detected is classified into groups-positive, negative, neutral.</a:t>
            </a:r>
          </a:p>
          <a:p>
            <a:r>
              <a:rPr lang="en-US" sz="1800" b="1" dirty="0"/>
              <a:t>Presentation of Output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After the completion of analysis, the text results are displayed on </a:t>
            </a:r>
            <a:r>
              <a:rPr lang="en-US" sz="1800" dirty="0" smtClean="0"/>
              <a:t>website for further analysis and future prediction.</a:t>
            </a: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430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504" y="764704"/>
            <a:ext cx="7831634" cy="5832648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738"/>
          <a:stretch/>
        </p:blipFill>
        <p:spPr>
          <a:xfrm>
            <a:off x="1638945" y="226716"/>
            <a:ext cx="5616624" cy="267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026"/>
          <a:stretch/>
        </p:blipFill>
        <p:spPr>
          <a:xfrm>
            <a:off x="918865" y="3011749"/>
            <a:ext cx="7488832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30759</TotalTime>
  <Words>482</Words>
  <Application>Microsoft Office PowerPoint</Application>
  <PresentationFormat>Custom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ＭＳ Ｐゴシック</vt:lpstr>
      <vt:lpstr>ＭＳ Ｐゴシック</vt:lpstr>
      <vt:lpstr>Arial</vt:lpstr>
      <vt:lpstr>Calibri</vt:lpstr>
      <vt:lpstr>Symbol</vt:lpstr>
      <vt:lpstr>Times New Roman</vt:lpstr>
      <vt:lpstr>Wingdings</vt:lpstr>
      <vt:lpstr>Default Design</vt:lpstr>
      <vt:lpstr>Custom Design</vt:lpstr>
      <vt:lpstr>PowerPoint Presentation</vt:lpstr>
      <vt:lpstr>Presentation Outline</vt:lpstr>
      <vt:lpstr>Introduction</vt:lpstr>
      <vt:lpstr>Identification of Problem</vt:lpstr>
      <vt:lpstr>Application of Engineering Principles</vt:lpstr>
      <vt:lpstr>Study of existing systems and Design Problem </vt:lpstr>
      <vt:lpstr>Methodology </vt:lpstr>
      <vt:lpstr>PowerPoint Presentation</vt:lpstr>
      <vt:lpstr>PowerPoint Presentation</vt:lpstr>
      <vt:lpstr>Correlation with Self Study subjects</vt:lpstr>
      <vt:lpstr>Selection of appropriate tools, skills and techniques in solving the problem</vt:lpstr>
      <vt:lpstr>Future work for phase 2</vt:lpstr>
      <vt:lpstr>References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Satyanarayana</dc:creator>
  <cp:lastModifiedBy>ujwalakavya j</cp:lastModifiedBy>
  <cp:revision>485</cp:revision>
  <cp:lastPrinted>2013-04-15T12:41:49Z</cp:lastPrinted>
  <dcterms:created xsi:type="dcterms:W3CDTF">1998-02-02T16:59:36Z</dcterms:created>
  <dcterms:modified xsi:type="dcterms:W3CDTF">2019-02-22T16:40:32Z</dcterms:modified>
</cp:coreProperties>
</file>