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6"/>
  </p:notesMasterIdLst>
  <p:sldIdLst>
    <p:sldId id="256" r:id="rId2"/>
    <p:sldId id="257" r:id="rId3"/>
    <p:sldId id="266" r:id="rId4"/>
    <p:sldId id="261" r:id="rId5"/>
    <p:sldId id="269" r:id="rId6"/>
    <p:sldId id="267" r:id="rId7"/>
    <p:sldId id="268" r:id="rId8"/>
    <p:sldId id="258" r:id="rId9"/>
    <p:sldId id="260" r:id="rId10"/>
    <p:sldId id="262" r:id="rId11"/>
    <p:sldId id="259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95F2D-146C-9C15-F285-3E9D5EDA553D}" v="5" dt="2024-08-21T07:24:06.274"/>
    <p1510:client id="{13ADF9F2-41D6-E513-005B-7F7531C30B8A}" v="823" dt="2024-08-20T14:14:20.399"/>
    <p1510:client id="{65762A48-8954-A54F-1A82-A3F4D3B01792}" v="6" dt="2024-08-21T06:11:39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41" autoAdjust="0"/>
  </p:normalViewPr>
  <p:slideViewPr>
    <p:cSldViewPr snapToGrid="0">
      <p:cViewPr>
        <p:scale>
          <a:sx n="70" d="100"/>
          <a:sy n="70" d="100"/>
        </p:scale>
        <p:origin x="115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30DA-A40C-462C-810D-5A6D4F5F1761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7245D-7158-4393-B22C-9D5FCCC00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40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37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66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9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08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6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7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4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5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5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50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E941-B8A7-27A9-694D-529F13DA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5144" y="-522514"/>
            <a:ext cx="14826343" cy="1371601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3F6F7-1ACB-64EF-BFE1-EFAD0DBDB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508" y="2684537"/>
            <a:ext cx="3987450" cy="149134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Made by :      Yash </a:t>
            </a:r>
            <a:r>
              <a:rPr lang="en-IN" b="1" dirty="0" err="1"/>
              <a:t>pawar</a:t>
            </a:r>
            <a:r>
              <a:rPr lang="en-IN" b="1" dirty="0"/>
              <a:t> ,  </a:t>
            </a:r>
          </a:p>
          <a:p>
            <a:r>
              <a:rPr lang="en-IN" b="1" dirty="0"/>
              <a:t>                        </a:t>
            </a:r>
            <a:r>
              <a:rPr lang="en-IN" b="1" dirty="0" err="1"/>
              <a:t>Ujwal</a:t>
            </a:r>
            <a:r>
              <a:rPr lang="en-IN" b="1" dirty="0"/>
              <a:t> </a:t>
            </a:r>
            <a:r>
              <a:rPr lang="en-IN" b="1" dirty="0" err="1"/>
              <a:t>sahu</a:t>
            </a:r>
            <a:r>
              <a:rPr lang="en-IN" b="1" dirty="0"/>
              <a:t> , </a:t>
            </a:r>
          </a:p>
          <a:p>
            <a:r>
              <a:rPr lang="en-IN" b="1" dirty="0"/>
              <a:t>                         Ritesh </a:t>
            </a:r>
            <a:r>
              <a:rPr lang="en-IN" b="1" dirty="0" err="1"/>
              <a:t>yadav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9F987-4216-C5CB-40EC-5CFDFB4A9D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83"/>
          <a:stretch/>
        </p:blipFill>
        <p:spPr>
          <a:xfrm>
            <a:off x="474920" y="1320677"/>
            <a:ext cx="7351303" cy="48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E9BC-D2BD-2874-8FCF-FA0A4877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78658"/>
            <a:ext cx="10640246" cy="101272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/>
              <a:t>Login page for patients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89803-EA44-3E1D-434F-D7501A15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46" y="1091381"/>
            <a:ext cx="7020234" cy="55798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17780-83F4-0D57-236A-9532BAACD73C}"/>
              </a:ext>
            </a:extLst>
          </p:cNvPr>
          <p:cNvSpPr txBox="1"/>
          <p:nvPr/>
        </p:nvSpPr>
        <p:spPr>
          <a:xfrm>
            <a:off x="653846" y="943898"/>
            <a:ext cx="3637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Secure Patient Portal: Clearly label the login page as a secure patient portal.</a:t>
            </a:r>
          </a:p>
          <a:p>
            <a:pPr marL="342900" indent="-342900">
              <a:buAutoNum type="arabicPeriod"/>
            </a:pPr>
            <a:r>
              <a:rPr lang="en-US" sz="2400" dirty="0"/>
              <a:t> Password Reset and Recovery: Provide options for resetting or recovering login credentials.</a:t>
            </a:r>
          </a:p>
          <a:p>
            <a:pPr marL="342900" indent="-342900">
              <a:buAutoNum type="arabicPeriod"/>
            </a:pPr>
            <a:r>
              <a:rPr lang="en-US" sz="2400" dirty="0"/>
              <a:t>Clear Instructions and Labels: Use simple language and clear labels for login fields.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30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5BF3B0-5270-4289-829A-57CD7F0CE120}"/>
              </a:ext>
            </a:extLst>
          </p:cNvPr>
          <p:cNvSpPr txBox="1"/>
          <p:nvPr/>
        </p:nvSpPr>
        <p:spPr>
          <a:xfrm>
            <a:off x="875070" y="432619"/>
            <a:ext cx="4240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b="1" dirty="0"/>
              <a:t>PATIENT DASHBOARD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15335-397C-F051-0537-5A4EF55B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5" y="2048909"/>
            <a:ext cx="9674942" cy="4233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98828-DE45-2283-AB3D-7736CCF0AE6C}"/>
              </a:ext>
            </a:extLst>
          </p:cNvPr>
          <p:cNvSpPr txBox="1"/>
          <p:nvPr/>
        </p:nvSpPr>
        <p:spPr>
          <a:xfrm>
            <a:off x="1317523" y="1347019"/>
            <a:ext cx="669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 Patient registration (in patient/out patient)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3E20-9713-6CFD-CAA5-4B8B958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09B1-1118-D764-E732-B7BE18616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4204819"/>
            <a:ext cx="10353761" cy="2490949"/>
          </a:xfrm>
        </p:spPr>
        <p:txBody>
          <a:bodyPr>
            <a:normAutofit fontScale="25000" lnSpcReduction="20000"/>
          </a:bodyPr>
          <a:lstStyle/>
          <a:p>
            <a:pPr marL="342900" indent="-342900" algn="just">
              <a:buAutoNum type="arabicPeriod"/>
            </a:pPr>
            <a:r>
              <a:rPr lang="en-US" sz="7200" dirty="0"/>
              <a:t>User-Friendly Interface: Intuitive design for easy navigation.</a:t>
            </a:r>
          </a:p>
          <a:p>
            <a:pPr algn="just"/>
            <a:r>
              <a:rPr lang="en-US" sz="7200" dirty="0"/>
              <a:t>2. Patient List/Registry: Display a list of assigned patients with key information.</a:t>
            </a:r>
          </a:p>
          <a:p>
            <a:pPr algn="just"/>
            <a:r>
              <a:rPr lang="en-US" sz="7200" dirty="0"/>
              <a:t>3. Schedule and Appointments: View and manage upcoming appointments and schedules.</a:t>
            </a:r>
          </a:p>
          <a:p>
            <a:pPr algn="just"/>
            <a:r>
              <a:rPr lang="en-US" sz="7200" dirty="0"/>
              <a:t>4. Patient Medical Records: Access and update patient medical histories, diagnoses, and treatments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5515A-24F9-9ED6-4B47-2CF777BC9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34984"/>
            <a:ext cx="10500852" cy="417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8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04DC51-2A54-79C4-AE27-5E755137F2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11" y="2130878"/>
            <a:ext cx="5238750" cy="259624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73F779-F266-37DE-A79B-A3D44E17EF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5942" y="2566307"/>
            <a:ext cx="5384020" cy="13090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885E29-6C30-F42F-831F-B504D6F42B80}"/>
              </a:ext>
            </a:extLst>
          </p:cNvPr>
          <p:cNvSpPr txBox="1"/>
          <p:nvPr/>
        </p:nvSpPr>
        <p:spPr>
          <a:xfrm>
            <a:off x="1104900" y="988331"/>
            <a:ext cx="438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APPOINTMENT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708B5-92ED-039C-4EB0-E9123495D1CB}"/>
              </a:ext>
            </a:extLst>
          </p:cNvPr>
          <p:cNvSpPr txBox="1"/>
          <p:nvPr/>
        </p:nvSpPr>
        <p:spPr>
          <a:xfrm>
            <a:off x="7400925" y="988331"/>
            <a:ext cx="2492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USER TABLE</a:t>
            </a:r>
          </a:p>
        </p:txBody>
      </p:sp>
    </p:spTree>
    <p:extLst>
      <p:ext uri="{BB962C8B-B14F-4D97-AF65-F5344CB8AC3E}">
        <p14:creationId xmlns:p14="http://schemas.microsoft.com/office/powerpoint/2010/main" val="34758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C993D2-EB17-413F-1811-233738F6A3CE}"/>
              </a:ext>
            </a:extLst>
          </p:cNvPr>
          <p:cNvSpPr txBox="1"/>
          <p:nvPr/>
        </p:nvSpPr>
        <p:spPr>
          <a:xfrm>
            <a:off x="393289" y="275303"/>
            <a:ext cx="307988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Conclusion: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32BE2-E8A6-349E-8A04-3A9B10DE1803}"/>
              </a:ext>
            </a:extLst>
          </p:cNvPr>
          <p:cNvSpPr txBox="1"/>
          <p:nvPr/>
        </p:nvSpPr>
        <p:spPr>
          <a:xfrm>
            <a:off x="894833" y="952411"/>
            <a:ext cx="11029879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Our system simplifies hospital management, reduces manual errors, and ensures smoother operations.</a:t>
            </a:r>
          </a:p>
          <a:p>
            <a:r>
              <a:rPr lang="en-US" dirty="0"/>
              <a:t> This is especially valuable in small clinics where resources are limited."             </a:t>
            </a:r>
          </a:p>
          <a:p>
            <a:r>
              <a:rPr lang="en-US" sz="3200" dirty="0"/>
              <a:t>  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Future Scope 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</a:t>
            </a:r>
            <a:r>
              <a:rPr lang="en-US" dirty="0"/>
              <a:t>Adding billing and prescription management </a:t>
            </a:r>
            <a:r>
              <a:rPr lang="en-US" dirty="0" err="1"/>
              <a:t>features.Integrating</a:t>
            </a:r>
            <a:r>
              <a:rPr lang="en-US" dirty="0"/>
              <a:t> more robust security </a:t>
            </a:r>
          </a:p>
          <a:p>
            <a:r>
              <a:rPr lang="en-US" dirty="0"/>
              <a:t>measures. </a:t>
            </a:r>
          </a:p>
          <a:p>
            <a:r>
              <a:rPr lang="en-US" dirty="0"/>
              <a:t> Expanding to include more specialized healthcare modules.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84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0A41CBD-8773-E727-FB98-6F12F700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88491"/>
            <a:ext cx="11582400" cy="60292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800" b="1" dirty="0"/>
              <a:t>•</a:t>
            </a:r>
            <a:r>
              <a:rPr lang="en-IN" sz="2800" dirty="0"/>
              <a:t>Designed to automate the working of the entire hospital.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•In short the project aims computerization as a patient      </a:t>
            </a:r>
            <a:br>
              <a:rPr lang="en-IN" sz="2800" dirty="0"/>
            </a:br>
            <a:r>
              <a:rPr lang="en-IN" sz="2800" dirty="0"/>
              <a:t>  care tool rather than more accounting and inventory          mechanisms.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• The patient information and case study are given priority.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The system is developed using python , SQL lite , </a:t>
            </a:r>
            <a:r>
              <a:rPr lang="en-IN" sz="2800" dirty="0" err="1"/>
              <a:t>tkinter</a:t>
            </a:r>
            <a:r>
              <a:rPr lang="en-IN" sz="2800" dirty="0"/>
              <a:t> for </a:t>
            </a:r>
            <a:r>
              <a:rPr lang="en-IN" sz="2800" dirty="0" err="1"/>
              <a:t>gui</a:t>
            </a:r>
            <a:r>
              <a:rPr lang="en-IN" sz="2800" dirty="0"/>
              <a:t> </a:t>
            </a:r>
            <a:r>
              <a:rPr lang="en-IN" sz="2800" b="1" dirty="0"/>
              <a:t>.  </a:t>
            </a:r>
            <a:br>
              <a:rPr lang="en-IN" sz="2800" b="1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62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92E6E-571D-CB68-407C-A6EF74AA0E30}"/>
              </a:ext>
            </a:extLst>
          </p:cNvPr>
          <p:cNvSpPr txBox="1"/>
          <p:nvPr/>
        </p:nvSpPr>
        <p:spPr>
          <a:xfrm>
            <a:off x="468086" y="380999"/>
            <a:ext cx="117239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b="1" dirty="0"/>
              <a:t>What is a Hospital Management System (HMS)?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A Hospital Management System is a digital platform designed to manage healthcare data and processes like patient records, appointments, billing, and medical histories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800" dirty="0"/>
              <a:t>An efficient HMS optimizes hospital workflows, reduces paperwork, and ensures better patient care.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7DA5E-0844-641F-2722-E8D69159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27" y="3737976"/>
            <a:ext cx="7226301" cy="24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D067B0-BC74-5D0A-4155-1CE809986565}"/>
              </a:ext>
            </a:extLst>
          </p:cNvPr>
          <p:cNvSpPr txBox="1"/>
          <p:nvPr/>
        </p:nvSpPr>
        <p:spPr>
          <a:xfrm>
            <a:off x="698090" y="265474"/>
            <a:ext cx="94256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Functions of the Hospital</a:t>
            </a:r>
          </a:p>
          <a:p>
            <a:r>
              <a:rPr lang="en-US" dirty="0"/>
              <a:t>   </a:t>
            </a:r>
            <a:r>
              <a:rPr lang="en-US" sz="2800" dirty="0"/>
              <a:t>• To provide care for the sick and injured.</a:t>
            </a:r>
          </a:p>
          <a:p>
            <a:r>
              <a:rPr lang="en-US" sz="2800" dirty="0"/>
              <a:t>  • Training of physicians, nurses and other personnel</a:t>
            </a:r>
          </a:p>
          <a:p>
            <a:r>
              <a:rPr lang="en-US" sz="2800" dirty="0"/>
              <a:t>  • Prevention of disease and promotion of health.</a:t>
            </a:r>
          </a:p>
          <a:p>
            <a:r>
              <a:rPr lang="en-US" sz="2800" dirty="0"/>
              <a:t>  • Advancement of research in scientific medicine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71085-CE1F-7B33-650B-6A35F9D4DDA3}"/>
              </a:ext>
            </a:extLst>
          </p:cNvPr>
          <p:cNvSpPr txBox="1"/>
          <p:nvPr/>
        </p:nvSpPr>
        <p:spPr>
          <a:xfrm>
            <a:off x="948111" y="3066241"/>
            <a:ext cx="7640718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Innovations in hospital </a:t>
            </a:r>
          </a:p>
          <a:p>
            <a:r>
              <a:rPr lang="en-IN" sz="2800" dirty="0"/>
              <a:t>  • Auto check-in and checkout.</a:t>
            </a:r>
          </a:p>
          <a:p>
            <a:r>
              <a:rPr lang="en-IN" sz="2800" dirty="0"/>
              <a:t>  • Specialty hospitals. </a:t>
            </a:r>
          </a:p>
          <a:p>
            <a:r>
              <a:rPr lang="en-IN" sz="2800" dirty="0"/>
              <a:t>  • Hospital administration. </a:t>
            </a:r>
          </a:p>
          <a:p>
            <a:r>
              <a:rPr lang="en-IN" sz="2800" dirty="0"/>
              <a:t>  •  Medical records management. </a:t>
            </a:r>
          </a:p>
          <a:p>
            <a:r>
              <a:rPr lang="en-IN" sz="2800" dirty="0"/>
              <a:t>  • Oxygen under pressure treatment.</a:t>
            </a:r>
          </a:p>
          <a:p>
            <a:r>
              <a:rPr lang="en-IN" sz="2800" dirty="0"/>
              <a:t>  • Waste management</a:t>
            </a:r>
            <a:r>
              <a:rPr lang="en-IN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5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F628AB-B735-240A-870C-9B5972D7B19C}"/>
              </a:ext>
            </a:extLst>
          </p:cNvPr>
          <p:cNvSpPr txBox="1"/>
          <p:nvPr/>
        </p:nvSpPr>
        <p:spPr>
          <a:xfrm>
            <a:off x="931058" y="906557"/>
            <a:ext cx="9801757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Technologies Used : </a:t>
            </a:r>
          </a:p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Programming Language:</a:t>
            </a:r>
            <a:r>
              <a:rPr lang="en-US" sz="2400" dirty="0">
                <a:ea typeface="+mn-lt"/>
                <a:cs typeface="+mn-lt"/>
              </a:rPr>
              <a:t> Python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Libraries/Frameworks: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Tkinter</a:t>
            </a:r>
            <a:r>
              <a:rPr lang="en-US" sz="2400" b="1" dirty="0"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For the GUI.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PIL (Pillow):</a:t>
            </a:r>
            <a:r>
              <a:rPr lang="en-US" sz="2400" dirty="0">
                <a:ea typeface="+mn-lt"/>
                <a:cs typeface="+mn-lt"/>
              </a:rPr>
              <a:t> For handling images in the interface.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SQLite:</a:t>
            </a:r>
            <a:r>
              <a:rPr lang="en-US" sz="2400" dirty="0">
                <a:ea typeface="+mn-lt"/>
                <a:cs typeface="+mn-lt"/>
              </a:rPr>
              <a:t> For database management.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Tools Used: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Python IDE (like PyCharm, VS Code)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SQLite Database Browser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952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A5942-75A5-E4A3-1512-48115A2EB565}"/>
              </a:ext>
            </a:extLst>
          </p:cNvPr>
          <p:cNvSpPr txBox="1"/>
          <p:nvPr/>
        </p:nvSpPr>
        <p:spPr>
          <a:xfrm>
            <a:off x="348343" y="664027"/>
            <a:ext cx="1149531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Motivation </a:t>
            </a:r>
            <a:r>
              <a:rPr lang="en-US" sz="32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 Our aim was to create a simple yet effective management solution that can be easily implemented in small to medium-sized clinics.</a:t>
            </a:r>
          </a:p>
          <a:p>
            <a:endParaRPr lang="en-US" sz="2800" dirty="0"/>
          </a:p>
          <a:p>
            <a:r>
              <a:rPr lang="en-US" sz="2800" dirty="0"/>
              <a:t> By digitizing core hospital functions, we make operations more efficient and improve patient experience.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5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56BD5B-7184-F51E-2C55-A11A1FDDF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87134"/>
              </p:ext>
            </p:extLst>
          </p:nvPr>
        </p:nvGraphicFramePr>
        <p:xfrm>
          <a:off x="4201583" y="338666"/>
          <a:ext cx="2559939" cy="90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939">
                  <a:extLst>
                    <a:ext uri="{9D8B030D-6E8A-4147-A177-3AD203B41FA5}">
                      <a16:colId xmlns:a16="http://schemas.microsoft.com/office/drawing/2014/main" val="1337293268"/>
                    </a:ext>
                  </a:extLst>
                </a:gridCol>
              </a:tblGrid>
              <a:tr h="900906">
                <a:tc>
                  <a:txBody>
                    <a:bodyPr/>
                    <a:lstStyle/>
                    <a:p>
                      <a:pPr algn="ctr"/>
                      <a:r>
                        <a:rPr lang="en-US" sz="2800" b="1" u="sng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HOME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8926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0A3D1A-E2D5-69DA-207D-0E09D5388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15443"/>
              </p:ext>
            </p:extLst>
          </p:nvPr>
        </p:nvGraphicFramePr>
        <p:xfrm>
          <a:off x="3450166" y="3280833"/>
          <a:ext cx="1689570" cy="930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570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9305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FAILURE 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F02756-31F6-2CF2-9E9D-FD10D1851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97767"/>
              </p:ext>
            </p:extLst>
          </p:nvPr>
        </p:nvGraphicFramePr>
        <p:xfrm>
          <a:off x="624416" y="1471083"/>
          <a:ext cx="2619097" cy="792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97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792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SIGNUP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929F94-66DC-E0CF-5249-3B3E02303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14569"/>
              </p:ext>
            </p:extLst>
          </p:nvPr>
        </p:nvGraphicFramePr>
        <p:xfrm>
          <a:off x="5610014" y="5738876"/>
          <a:ext cx="229854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546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DOCTOR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36F6328-96D1-1DC1-C9BB-9D6AA9B18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44759"/>
              </p:ext>
            </p:extLst>
          </p:nvPr>
        </p:nvGraphicFramePr>
        <p:xfrm>
          <a:off x="7462097" y="3061293"/>
          <a:ext cx="2362925" cy="87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925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8719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LOGIN SUCCESFULLY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B0104A-41F8-7B5D-9782-49D513460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19991"/>
              </p:ext>
            </p:extLst>
          </p:nvPr>
        </p:nvGraphicFramePr>
        <p:xfrm>
          <a:off x="201930" y="3283542"/>
          <a:ext cx="2656777" cy="933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777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9331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SINGED UP SUCCESSFULLY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6EB7C5-6A00-852B-C646-C6249F009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35304"/>
              </p:ext>
            </p:extLst>
          </p:nvPr>
        </p:nvGraphicFramePr>
        <p:xfrm>
          <a:off x="5916930" y="4384209"/>
          <a:ext cx="168957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570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USER : - DOCTOR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6E1A42-A5A3-E031-18E1-0476A4193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62438"/>
              </p:ext>
            </p:extLst>
          </p:nvPr>
        </p:nvGraphicFramePr>
        <p:xfrm>
          <a:off x="9917430" y="4363042"/>
          <a:ext cx="168957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570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USER : - PATIENT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72C0D6-7513-15E4-B43D-9AE2D9E0D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727"/>
              </p:ext>
            </p:extLst>
          </p:nvPr>
        </p:nvGraphicFramePr>
        <p:xfrm>
          <a:off x="9641417" y="5715000"/>
          <a:ext cx="2252797" cy="83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797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83293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PATIENT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DF8924-78A0-185D-EE12-34209C996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27263"/>
              </p:ext>
            </p:extLst>
          </p:nvPr>
        </p:nvGraphicFramePr>
        <p:xfrm>
          <a:off x="7652596" y="1505541"/>
          <a:ext cx="2619097" cy="760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097">
                  <a:extLst>
                    <a:ext uri="{9D8B030D-6E8A-4147-A177-3AD203B41FA5}">
                      <a16:colId xmlns:a16="http://schemas.microsoft.com/office/drawing/2014/main" val="4118734807"/>
                    </a:ext>
                  </a:extLst>
                </a:gridCol>
              </a:tblGrid>
              <a:tr h="7607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 dirty="0">
                          <a:solidFill>
                            <a:srgbClr val="FFFFFF"/>
                          </a:solidFill>
                          <a:latin typeface="Rockwell"/>
                        </a:rPr>
                        <a:t>LOGIN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561391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DFBFC94-1D41-FEDE-6FB2-AC1805E6C50D}"/>
              </a:ext>
            </a:extLst>
          </p:cNvPr>
          <p:cNvCxnSpPr/>
          <p:nvPr/>
        </p:nvCxnSpPr>
        <p:spPr>
          <a:xfrm>
            <a:off x="6760633" y="781049"/>
            <a:ext cx="895772" cy="1081616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900BB35-4265-E683-4D9D-C2C594BDBA24}"/>
              </a:ext>
            </a:extLst>
          </p:cNvPr>
          <p:cNvCxnSpPr>
            <a:cxnSpLocks/>
          </p:cNvCxnSpPr>
          <p:nvPr/>
        </p:nvCxnSpPr>
        <p:spPr>
          <a:xfrm flipH="1">
            <a:off x="3190238" y="791633"/>
            <a:ext cx="1062143" cy="1071033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119559-F5C5-B532-8291-EF0280B1CD40}"/>
              </a:ext>
            </a:extLst>
          </p:cNvPr>
          <p:cNvCxnSpPr/>
          <p:nvPr/>
        </p:nvCxnSpPr>
        <p:spPr>
          <a:xfrm>
            <a:off x="2887134" y="2326217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A070B-D573-AAB8-55A9-8D2CD043BD66}"/>
              </a:ext>
            </a:extLst>
          </p:cNvPr>
          <p:cNvCxnSpPr>
            <a:cxnSpLocks/>
          </p:cNvCxnSpPr>
          <p:nvPr/>
        </p:nvCxnSpPr>
        <p:spPr>
          <a:xfrm>
            <a:off x="1479550" y="2336800"/>
            <a:ext cx="914400" cy="914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4E229D-2FD4-58E8-99EB-0FE9B240E2A4}"/>
              </a:ext>
            </a:extLst>
          </p:cNvPr>
          <p:cNvCxnSpPr>
            <a:cxnSpLocks/>
          </p:cNvCxnSpPr>
          <p:nvPr/>
        </p:nvCxnSpPr>
        <p:spPr>
          <a:xfrm>
            <a:off x="8697384" y="2262717"/>
            <a:ext cx="4234" cy="7662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A4823-C047-E8A8-204D-AFF4DD9BCCDB}"/>
              </a:ext>
            </a:extLst>
          </p:cNvPr>
          <p:cNvCxnSpPr>
            <a:cxnSpLocks/>
          </p:cNvCxnSpPr>
          <p:nvPr/>
        </p:nvCxnSpPr>
        <p:spPr>
          <a:xfrm flipH="1">
            <a:off x="7622117" y="3966633"/>
            <a:ext cx="1064682" cy="734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BBD512-8914-0322-0CC4-36E0366BF355}"/>
              </a:ext>
            </a:extLst>
          </p:cNvPr>
          <p:cNvCxnSpPr>
            <a:cxnSpLocks/>
          </p:cNvCxnSpPr>
          <p:nvPr/>
        </p:nvCxnSpPr>
        <p:spPr>
          <a:xfrm>
            <a:off x="8676214" y="3966632"/>
            <a:ext cx="1210733" cy="7450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6DEE22-DF90-6EFC-72BB-B0A336FC1D5A}"/>
              </a:ext>
            </a:extLst>
          </p:cNvPr>
          <p:cNvCxnSpPr>
            <a:cxnSpLocks/>
          </p:cNvCxnSpPr>
          <p:nvPr/>
        </p:nvCxnSpPr>
        <p:spPr>
          <a:xfrm flipH="1">
            <a:off x="5156201" y="2336799"/>
            <a:ext cx="2800349" cy="9249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938B43-593A-2F61-2039-DF351323F677}"/>
              </a:ext>
            </a:extLst>
          </p:cNvPr>
          <p:cNvCxnSpPr>
            <a:cxnSpLocks/>
          </p:cNvCxnSpPr>
          <p:nvPr/>
        </p:nvCxnSpPr>
        <p:spPr>
          <a:xfrm flipH="1">
            <a:off x="6716866" y="5094134"/>
            <a:ext cx="6349" cy="607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A2CC04-F5AE-C808-1125-BD082B11CF64}"/>
              </a:ext>
            </a:extLst>
          </p:cNvPr>
          <p:cNvCxnSpPr>
            <a:cxnSpLocks/>
          </p:cNvCxnSpPr>
          <p:nvPr/>
        </p:nvCxnSpPr>
        <p:spPr>
          <a:xfrm flipH="1">
            <a:off x="10812615" y="5072967"/>
            <a:ext cx="6349" cy="6180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4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A7CA52-A3F9-55CB-7415-34B9B4D1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316" y="620952"/>
            <a:ext cx="11140160" cy="50223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cap="none" dirty="0">
                <a:ln w="6600">
                  <a:solidFill>
                    <a:srgbClr val="50BEA3"/>
                  </a:solidFill>
                  <a:prstDash val="solid"/>
                </a:ln>
                <a:effectLst>
                  <a:outerShdw dist="38100" dir="2700000" algn="tl" rotWithShape="0">
                    <a:srgbClr val="50BEA3"/>
                  </a:outerShdw>
                </a:effectLst>
              </a:rPr>
              <a:t>  HOME PAGE </a:t>
            </a:r>
            <a:endParaRPr lang="en-IN" b="1" cap="none" dirty="0">
              <a:ln w="6600">
                <a:solidFill>
                  <a:srgbClr val="50BEA3"/>
                </a:solidFill>
                <a:prstDash val="solid"/>
              </a:ln>
              <a:effectLst>
                <a:outerShdw dist="38100" dir="2700000" algn="tl" rotWithShape="0">
                  <a:srgbClr val="50BEA3"/>
                </a:outerShdw>
              </a:effectLst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ADD0E57-10D2-22AE-C19F-4F3259364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536" y="1234563"/>
            <a:ext cx="8750710" cy="4778477"/>
          </a:xfrm>
        </p:spPr>
      </p:pic>
    </p:spTree>
    <p:extLst>
      <p:ext uri="{BB962C8B-B14F-4D97-AF65-F5344CB8AC3E}">
        <p14:creationId xmlns:p14="http://schemas.microsoft.com/office/powerpoint/2010/main" val="203216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369A3C-A524-6954-17E0-C1F31FD88B22}"/>
              </a:ext>
            </a:extLst>
          </p:cNvPr>
          <p:cNvSpPr txBox="1"/>
          <p:nvPr/>
        </p:nvSpPr>
        <p:spPr>
          <a:xfrm>
            <a:off x="816077" y="481781"/>
            <a:ext cx="4621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SIGN UP PAGE FOR PATIENTS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94045-1DCC-CCAD-CD3C-B5EFCE33175F}"/>
              </a:ext>
            </a:extLst>
          </p:cNvPr>
          <p:cNvSpPr txBox="1"/>
          <p:nvPr/>
        </p:nvSpPr>
        <p:spPr>
          <a:xfrm>
            <a:off x="1160206" y="1558999"/>
            <a:ext cx="9618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This page generally stores the data of the patients by using the sign up page,</a:t>
            </a:r>
          </a:p>
          <a:p>
            <a:r>
              <a:rPr lang="en-IN" sz="2400" dirty="0"/>
              <a:t> management will get the better access to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2252B-F8C0-7834-4FEF-038AA4B2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167" y="2398684"/>
            <a:ext cx="6846943" cy="42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425</TotalTime>
  <Words>482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Damask</vt:lpstr>
      <vt:lpstr>Hospital management system</vt:lpstr>
      <vt:lpstr>OBJECTIVE  •Designed to automate the working of the entire hospital.  •In short the project aims computerization as a patient         care tool rather than more accounting and inventory          mechanisms.  • The patient information and case study are given priority.   The system is developed using python , SQL lite , tkinter for gui .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HOME PAGE </vt:lpstr>
      <vt:lpstr>PowerPoint Presentation</vt:lpstr>
      <vt:lpstr>Login page for patients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Suraj Yadav</dc:creator>
  <cp:lastModifiedBy>Suraj Yadav</cp:lastModifiedBy>
  <cp:revision>271</cp:revision>
  <dcterms:created xsi:type="dcterms:W3CDTF">2024-08-18T15:06:24Z</dcterms:created>
  <dcterms:modified xsi:type="dcterms:W3CDTF">2024-08-21T07:27:27Z</dcterms:modified>
</cp:coreProperties>
</file>