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64" r:id="rId2"/>
    <p:sldId id="265" r:id="rId3"/>
    <p:sldId id="256" r:id="rId4"/>
    <p:sldId id="258" r:id="rId5"/>
    <p:sldId id="261" r:id="rId6"/>
    <p:sldId id="271" r:id="rId7"/>
    <p:sldId id="262" r:id="rId8"/>
    <p:sldId id="272" r:id="rId9"/>
    <p:sldId id="263" r:id="rId10"/>
    <p:sldId id="257" r:id="rId11"/>
    <p:sldId id="259" r:id="rId12"/>
    <p:sldId id="260" r:id="rId13"/>
    <p:sldId id="266" r:id="rId14"/>
    <p:sldId id="270" r:id="rId15"/>
    <p:sldId id="269"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1818"/>
  </p:normalViewPr>
  <p:slideViewPr>
    <p:cSldViewPr snapToGrid="0" snapToObjects="1">
      <p:cViewPr>
        <p:scale>
          <a:sx n="91" d="100"/>
          <a:sy n="91" d="100"/>
        </p:scale>
        <p:origin x="84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424F9E-08B0-9D47-B699-AE44DB7AB45E}" type="datetimeFigureOut">
              <a:rPr lang="en-US" smtClean="0"/>
              <a:t>6/11/17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95845-9FC0-C842-BD08-2663AC506DD3}" type="slidenum">
              <a:rPr lang="en-US" smtClean="0"/>
              <a:t>‹#›</a:t>
            </a:fld>
            <a:endParaRPr lang="en-US"/>
          </a:p>
        </p:txBody>
      </p:sp>
    </p:spTree>
    <p:extLst>
      <p:ext uri="{BB962C8B-B14F-4D97-AF65-F5344CB8AC3E}">
        <p14:creationId xmlns:p14="http://schemas.microsoft.com/office/powerpoint/2010/main" val="139309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approach followed</a:t>
            </a:r>
            <a:r>
              <a:rPr lang="en-US" baseline="0" dirty="0" smtClean="0"/>
              <a:t> by a short demo.</a:t>
            </a:r>
            <a:endParaRPr lang="en-US" dirty="0" smtClean="0"/>
          </a:p>
        </p:txBody>
      </p:sp>
      <p:sp>
        <p:nvSpPr>
          <p:cNvPr id="4" name="Slide Number Placeholder 3"/>
          <p:cNvSpPr>
            <a:spLocks noGrp="1"/>
          </p:cNvSpPr>
          <p:nvPr>
            <p:ph type="sldNum" sz="quarter" idx="10"/>
          </p:nvPr>
        </p:nvSpPr>
        <p:spPr/>
        <p:txBody>
          <a:bodyPr/>
          <a:lstStyle/>
          <a:p>
            <a:fld id="{16095845-9FC0-C842-BD08-2663AC506DD3}" type="slidenum">
              <a:rPr lang="en-US" smtClean="0"/>
              <a:t>1</a:t>
            </a:fld>
            <a:endParaRPr lang="en-US"/>
          </a:p>
        </p:txBody>
      </p:sp>
    </p:spTree>
    <p:extLst>
      <p:ext uri="{BB962C8B-B14F-4D97-AF65-F5344CB8AC3E}">
        <p14:creationId xmlns:p14="http://schemas.microsoft.com/office/powerpoint/2010/main" val="1678035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normal person would not be making</a:t>
            </a:r>
            <a:r>
              <a:rPr lang="en-US" baseline="0" dirty="0" smtClean="0"/>
              <a:t> 2 requests/sec, u</a:t>
            </a:r>
            <a:r>
              <a:rPr lang="en-US" dirty="0" smtClean="0"/>
              <a:t>nless they</a:t>
            </a:r>
            <a:r>
              <a:rPr lang="en-US" baseline="0" dirty="0" smtClean="0"/>
              <a:t> are holding F5, in which case they should any ways be blocked</a:t>
            </a:r>
            <a:endParaRPr lang="en-US" dirty="0"/>
          </a:p>
        </p:txBody>
      </p:sp>
      <p:sp>
        <p:nvSpPr>
          <p:cNvPr id="4" name="Slide Number Placeholder 3"/>
          <p:cNvSpPr>
            <a:spLocks noGrp="1"/>
          </p:cNvSpPr>
          <p:nvPr>
            <p:ph type="sldNum" sz="quarter" idx="10"/>
          </p:nvPr>
        </p:nvSpPr>
        <p:spPr/>
        <p:txBody>
          <a:bodyPr/>
          <a:lstStyle/>
          <a:p>
            <a:fld id="{16095845-9FC0-C842-BD08-2663AC506DD3}" type="slidenum">
              <a:rPr lang="en-US" smtClean="0"/>
              <a:t>12</a:t>
            </a:fld>
            <a:endParaRPr lang="en-US"/>
          </a:p>
        </p:txBody>
      </p:sp>
    </p:spTree>
    <p:extLst>
      <p:ext uri="{BB962C8B-B14F-4D97-AF65-F5344CB8AC3E}">
        <p14:creationId xmlns:p14="http://schemas.microsoft.com/office/powerpoint/2010/main" val="1678658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manner that all libraries work together</a:t>
            </a:r>
            <a:endParaRPr lang="en-US" dirty="0"/>
          </a:p>
        </p:txBody>
      </p:sp>
      <p:sp>
        <p:nvSpPr>
          <p:cNvPr id="4" name="Slide Number Placeholder 3"/>
          <p:cNvSpPr>
            <a:spLocks noGrp="1"/>
          </p:cNvSpPr>
          <p:nvPr>
            <p:ph type="sldNum" sz="quarter" idx="10"/>
          </p:nvPr>
        </p:nvSpPr>
        <p:spPr/>
        <p:txBody>
          <a:bodyPr/>
          <a:lstStyle/>
          <a:p>
            <a:fld id="{16095845-9FC0-C842-BD08-2663AC506DD3}" type="slidenum">
              <a:rPr lang="en-US" smtClean="0"/>
              <a:t>14</a:t>
            </a:fld>
            <a:endParaRPr lang="en-US"/>
          </a:p>
        </p:txBody>
      </p:sp>
    </p:spTree>
    <p:extLst>
      <p:ext uri="{BB962C8B-B14F-4D97-AF65-F5344CB8AC3E}">
        <p14:creationId xmlns:p14="http://schemas.microsoft.com/office/powerpoint/2010/main" val="1213985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095845-9FC0-C842-BD08-2663AC506DD3}" type="slidenum">
              <a:rPr lang="en-US" smtClean="0"/>
              <a:t>16</a:t>
            </a:fld>
            <a:endParaRPr lang="en-US"/>
          </a:p>
        </p:txBody>
      </p:sp>
    </p:spTree>
    <p:extLst>
      <p:ext uri="{BB962C8B-B14F-4D97-AF65-F5344CB8AC3E}">
        <p14:creationId xmlns:p14="http://schemas.microsoft.com/office/powerpoint/2010/main" val="76909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095845-9FC0-C842-BD08-2663AC506DD3}" type="slidenum">
              <a:rPr lang="en-US" smtClean="0"/>
              <a:t>2</a:t>
            </a:fld>
            <a:endParaRPr lang="en-US"/>
          </a:p>
        </p:txBody>
      </p:sp>
    </p:spTree>
    <p:extLst>
      <p:ext uri="{BB962C8B-B14F-4D97-AF65-F5344CB8AC3E}">
        <p14:creationId xmlns:p14="http://schemas.microsoft.com/office/powerpoint/2010/main" val="1466189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095845-9FC0-C842-BD08-2663AC506DD3}" type="slidenum">
              <a:rPr lang="en-US" smtClean="0"/>
              <a:t>3</a:t>
            </a:fld>
            <a:endParaRPr lang="en-US"/>
          </a:p>
        </p:txBody>
      </p:sp>
    </p:spTree>
    <p:extLst>
      <p:ext uri="{BB962C8B-B14F-4D97-AF65-F5344CB8AC3E}">
        <p14:creationId xmlns:p14="http://schemas.microsoft.com/office/powerpoint/2010/main" val="1687738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 started to research about Kafka,</a:t>
            </a:r>
            <a:r>
              <a:rPr lang="en-US" baseline="0" dirty="0" smtClean="0"/>
              <a:t> I realized that it is an amazingly powerful platform</a:t>
            </a:r>
            <a:r>
              <a:rPr lang="en-US" baseline="0" dirty="0" smtClean="0"/>
              <a:t>. We are talking about 2m writes/sec and end-to-end latency of 2ms.</a:t>
            </a:r>
            <a:endParaRPr lang="en-US" baseline="0" dirty="0" smtClean="0"/>
          </a:p>
          <a:p>
            <a:endParaRPr lang="en-US" baseline="0" dirty="0" smtClean="0"/>
          </a:p>
          <a:p>
            <a:r>
              <a:rPr lang="en-US" baseline="0" dirty="0" smtClean="0"/>
              <a:t>Multiple consumer </a:t>
            </a:r>
            <a:r>
              <a:rPr lang="en-US" baseline="0" dirty="0" smtClean="0"/>
              <a:t>groups can </a:t>
            </a:r>
            <a:r>
              <a:rPr lang="en-US" baseline="0" dirty="0" smtClean="0"/>
              <a:t>be subscribed to the same topics thereby giving us broadcast like functionality. At the same time, messages with a consumer group can be divided between multiple consumers such as each group gets message exactly once, like a message queue system.</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then I decided I would write a Java class that will receive inputs in small windows, parse them to identify </a:t>
            </a:r>
            <a:r>
              <a:rPr lang="en-US" baseline="0" dirty="0" err="1" smtClean="0"/>
              <a:t>ip</a:t>
            </a:r>
            <a:r>
              <a:rPr lang="en-US" baseline="0" dirty="0" smtClean="0"/>
              <a:t> </a:t>
            </a:r>
            <a:r>
              <a:rPr lang="en-US" baseline="0" dirty="0" err="1" smtClean="0"/>
              <a:t>adresses</a:t>
            </a:r>
            <a:r>
              <a:rPr lang="en-US" baseline="0" dirty="0" smtClean="0"/>
              <a:t> and relevant info. Except then I realized I need that the time constraint would demand operations to happen in parallel otherwise the processing would be a huge bottleneck. Also it would not have been wise to write bulky code when there are abstraction available which brings me to Spark. I had prior familiarity with the framework which made it easier to think in terms of what operations will I need to perform in the processing phase. More on that later.</a:t>
            </a:r>
          </a:p>
          <a:p>
            <a:endParaRPr lang="en-US" baseline="0" dirty="0" smtClean="0"/>
          </a:p>
          <a:p>
            <a:r>
              <a:rPr lang="en-US" baseline="0" dirty="0" smtClean="0"/>
              <a:t>Next step was obviously to find a way to make these frameworks talk to each other</a:t>
            </a:r>
            <a:r>
              <a:rPr lang="en-US" baseline="0" dirty="0" smtClean="0"/>
              <a:t>.</a:t>
            </a:r>
          </a:p>
          <a:p>
            <a:endParaRPr lang="en-US" baseline="0" dirty="0" smtClean="0"/>
          </a:p>
          <a:p>
            <a:r>
              <a:rPr lang="en-US" baseline="0" dirty="0" smtClean="0"/>
              <a:t>Next step was to separate the steps involved and put think about them in context of Kafka abstractions.</a:t>
            </a:r>
            <a:endParaRPr lang="en-US" baseline="0" dirty="0" smtClean="0"/>
          </a:p>
        </p:txBody>
      </p:sp>
      <p:sp>
        <p:nvSpPr>
          <p:cNvPr id="4" name="Slide Number Placeholder 3"/>
          <p:cNvSpPr>
            <a:spLocks noGrp="1"/>
          </p:cNvSpPr>
          <p:nvPr>
            <p:ph type="sldNum" sz="quarter" idx="10"/>
          </p:nvPr>
        </p:nvSpPr>
        <p:spPr/>
        <p:txBody>
          <a:bodyPr/>
          <a:lstStyle/>
          <a:p>
            <a:fld id="{16095845-9FC0-C842-BD08-2663AC506DD3}" type="slidenum">
              <a:rPr lang="en-US" smtClean="0"/>
              <a:t>4</a:t>
            </a:fld>
            <a:endParaRPr lang="en-US"/>
          </a:p>
        </p:txBody>
      </p:sp>
    </p:spTree>
    <p:extLst>
      <p:ext uri="{BB962C8B-B14F-4D97-AF65-F5344CB8AC3E}">
        <p14:creationId xmlns:p14="http://schemas.microsoft.com/office/powerpoint/2010/main" val="1029482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a:t>
            </a:r>
            <a:r>
              <a:rPr lang="en-US" baseline="0" dirty="0" smtClean="0"/>
              <a:t> step was to understand all the terminologies associated with Kafka and more importantly put things into context of the given problem and quickly realized what my producer and consumers were going to be.</a:t>
            </a:r>
          </a:p>
          <a:p>
            <a:endParaRPr lang="en-US" baseline="0" dirty="0" smtClean="0"/>
          </a:p>
          <a:p>
            <a:r>
              <a:rPr lang="en-US" baseline="0" dirty="0" smtClean="0"/>
              <a:t>I began evaluating how many producers, consumers, brokers </a:t>
            </a:r>
            <a:r>
              <a:rPr lang="en-US" baseline="0" dirty="0" err="1" smtClean="0"/>
              <a:t>etc</a:t>
            </a:r>
            <a:r>
              <a:rPr lang="en-US" baseline="0" dirty="0" smtClean="0"/>
              <a:t> would be needed for this project:</a:t>
            </a:r>
            <a:endParaRPr lang="en-US" dirty="0"/>
          </a:p>
        </p:txBody>
      </p:sp>
      <p:sp>
        <p:nvSpPr>
          <p:cNvPr id="4" name="Slide Number Placeholder 3"/>
          <p:cNvSpPr>
            <a:spLocks noGrp="1"/>
          </p:cNvSpPr>
          <p:nvPr>
            <p:ph type="sldNum" sz="quarter" idx="10"/>
          </p:nvPr>
        </p:nvSpPr>
        <p:spPr/>
        <p:txBody>
          <a:bodyPr/>
          <a:lstStyle/>
          <a:p>
            <a:fld id="{16095845-9FC0-C842-BD08-2663AC506DD3}" type="slidenum">
              <a:rPr lang="en-US" smtClean="0"/>
              <a:t>5</a:t>
            </a:fld>
            <a:endParaRPr lang="en-US"/>
          </a:p>
        </p:txBody>
      </p:sp>
    </p:spTree>
    <p:extLst>
      <p:ext uri="{BB962C8B-B14F-4D97-AF65-F5344CB8AC3E}">
        <p14:creationId xmlns:p14="http://schemas.microsoft.com/office/powerpoint/2010/main" val="220989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 of a Single</a:t>
            </a:r>
            <a:r>
              <a:rPr lang="en-US" baseline="0" dirty="0" smtClean="0"/>
              <a:t> producer</a:t>
            </a:r>
            <a:endParaRPr lang="en-US" dirty="0" smtClean="0"/>
          </a:p>
          <a:p>
            <a:r>
              <a:rPr lang="en-US" dirty="0" smtClean="0"/>
              <a:t>-We obviously do</a:t>
            </a:r>
            <a:r>
              <a:rPr lang="en-US" baseline="0" dirty="0" smtClean="0"/>
              <a:t> not want to stop </a:t>
            </a:r>
            <a:r>
              <a:rPr lang="en-US" baseline="0" dirty="0" smtClean="0"/>
              <a:t>producing from one of the servers in order to include the new one. </a:t>
            </a:r>
          </a:p>
          <a:p>
            <a:r>
              <a:rPr lang="en-US" baseline="0" dirty="0" smtClean="0"/>
              <a:t>-</a:t>
            </a:r>
            <a:r>
              <a:rPr lang="en-US" baseline="0" dirty="0" smtClean="0"/>
              <a:t>Also if there is just a single producer, increase in number of servers will make producer a </a:t>
            </a:r>
            <a:r>
              <a:rPr lang="en-US" baseline="0" dirty="0" smtClean="0"/>
              <a:t>bottleneck. Contention for resources between servers.</a:t>
            </a:r>
            <a:endParaRPr lang="en-US" baseline="0" dirty="0" smtClean="0"/>
          </a:p>
          <a:p>
            <a:r>
              <a:rPr lang="en-US" baseline="0" dirty="0" smtClean="0"/>
              <a:t>-In addition, if the producer goes down, everything stops. Single point of failure.</a:t>
            </a:r>
          </a:p>
          <a:p>
            <a:endParaRPr lang="en-US" baseline="0" dirty="0" smtClean="0"/>
          </a:p>
          <a:p>
            <a:r>
              <a:rPr lang="en-US" baseline="0" dirty="0" smtClean="0"/>
              <a:t>New Topic:</a:t>
            </a:r>
          </a:p>
          <a:p>
            <a:r>
              <a:rPr lang="en-US" baseline="0" dirty="0" smtClean="0"/>
              <a:t>-We need a new consumer as well because no one is consuming it now. And cannot make existing consumers consume this topic without restarting. </a:t>
            </a:r>
          </a:p>
          <a:p>
            <a:r>
              <a:rPr lang="en-US" baseline="0" dirty="0" smtClean="0"/>
              <a:t>*starting from </a:t>
            </a:r>
            <a:r>
              <a:rPr lang="en-US" baseline="0" dirty="0" err="1" smtClean="0"/>
              <a:t>kafka</a:t>
            </a:r>
            <a:r>
              <a:rPr lang="en-US" baseline="0" dirty="0" smtClean="0"/>
              <a:t> 0.10.2.0 : client can subscribe to a topic pattern.</a:t>
            </a:r>
          </a:p>
          <a:p>
            <a:r>
              <a:rPr lang="en-US" baseline="0" dirty="0" smtClean="0"/>
              <a:t>-Does not make sense to start new consumers every time we add a new web server to the source. Downstream processes should not get affected.</a:t>
            </a:r>
          </a:p>
          <a:p>
            <a:r>
              <a:rPr lang="en-US" baseline="0" dirty="0" smtClean="0"/>
              <a:t>-Essentially becomes one consumer per server: If that receiver goes down, the messages from that server stop getting processed.</a:t>
            </a:r>
          </a:p>
          <a:p>
            <a:endParaRPr lang="en-US" baseline="0" dirty="0" smtClean="0"/>
          </a:p>
          <a:p>
            <a:r>
              <a:rPr lang="en-US" baseline="0" dirty="0" smtClean="0"/>
              <a:t>So the most reasonable approach was a multiple producer and single topic corresponding to each use-case</a:t>
            </a:r>
            <a:r>
              <a:rPr lang="en-US" baseline="0" dirty="0" smtClean="0"/>
              <a:t>.</a:t>
            </a:r>
          </a:p>
          <a:p>
            <a:endParaRPr lang="en-US" baseline="0" dirty="0" smtClean="0"/>
          </a:p>
          <a:p>
            <a:r>
              <a:rPr lang="en-US" baseline="0" dirty="0" smtClean="0"/>
              <a:t>Cons of a single topic:</a:t>
            </a:r>
          </a:p>
          <a:p>
            <a:r>
              <a:rPr lang="en-US" baseline="0" dirty="0" smtClean="0"/>
              <a:t>-We are not leaving an option for a consumer to consume logs of a particular server. Since we are storing all the server logs on a single topic. We could achieve this by having as many partitions as the number of servers so that logs from each server go to a specific partition and then have the consumer consume from that partition. But then scaling to more servers would mean increasing the number of partitions at runtime. </a:t>
            </a:r>
            <a:endParaRPr lang="en-US" dirty="0"/>
          </a:p>
        </p:txBody>
      </p:sp>
      <p:sp>
        <p:nvSpPr>
          <p:cNvPr id="4" name="Slide Number Placeholder 3"/>
          <p:cNvSpPr>
            <a:spLocks noGrp="1"/>
          </p:cNvSpPr>
          <p:nvPr>
            <p:ph type="sldNum" sz="quarter" idx="10"/>
          </p:nvPr>
        </p:nvSpPr>
        <p:spPr/>
        <p:txBody>
          <a:bodyPr/>
          <a:lstStyle/>
          <a:p>
            <a:fld id="{16095845-9FC0-C842-BD08-2663AC506DD3}" type="slidenum">
              <a:rPr lang="en-US" smtClean="0"/>
              <a:t>7</a:t>
            </a:fld>
            <a:endParaRPr lang="en-US"/>
          </a:p>
        </p:txBody>
      </p:sp>
    </p:spTree>
    <p:extLst>
      <p:ext uri="{BB962C8B-B14F-4D97-AF65-F5344CB8AC3E}">
        <p14:creationId xmlns:p14="http://schemas.microsoft.com/office/powerpoint/2010/main" val="1070725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new when producers add messages to an existing topic, it is automatically consumed </a:t>
            </a:r>
          </a:p>
          <a:p>
            <a:endParaRPr lang="en-US" baseline="0" dirty="0" smtClean="0"/>
          </a:p>
        </p:txBody>
      </p:sp>
      <p:sp>
        <p:nvSpPr>
          <p:cNvPr id="4" name="Slide Number Placeholder 3"/>
          <p:cNvSpPr>
            <a:spLocks noGrp="1"/>
          </p:cNvSpPr>
          <p:nvPr>
            <p:ph type="sldNum" sz="quarter" idx="10"/>
          </p:nvPr>
        </p:nvSpPr>
        <p:spPr/>
        <p:txBody>
          <a:bodyPr/>
          <a:lstStyle/>
          <a:p>
            <a:fld id="{16095845-9FC0-C842-BD08-2663AC506DD3}" type="slidenum">
              <a:rPr lang="en-US" smtClean="0"/>
              <a:t>9</a:t>
            </a:fld>
            <a:endParaRPr lang="en-US"/>
          </a:p>
        </p:txBody>
      </p:sp>
    </p:spTree>
    <p:extLst>
      <p:ext uri="{BB962C8B-B14F-4D97-AF65-F5344CB8AC3E}">
        <p14:creationId xmlns:p14="http://schemas.microsoft.com/office/powerpoint/2010/main" val="2121020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behind this architecture is:</a:t>
            </a:r>
          </a:p>
          <a:p>
            <a:r>
              <a:rPr lang="en-US" dirty="0" smtClean="0"/>
              <a:t>	A topic for each resource</a:t>
            </a:r>
          </a:p>
          <a:p>
            <a:r>
              <a:rPr lang="en-US" dirty="0" smtClean="0"/>
              <a:t>	Topics partitioned over multiple brokers</a:t>
            </a:r>
          </a:p>
          <a:p>
            <a:r>
              <a:rPr lang="en-US" dirty="0" smtClean="0"/>
              <a:t>	A consumer</a:t>
            </a:r>
            <a:r>
              <a:rPr lang="en-US" baseline="0" dirty="0" smtClean="0"/>
              <a:t> group for each use case</a:t>
            </a:r>
          </a:p>
          <a:p>
            <a:r>
              <a:rPr lang="en-US" baseline="0" dirty="0" smtClean="0"/>
              <a:t>	</a:t>
            </a:r>
            <a:r>
              <a:rPr lang="en-US" dirty="0" smtClean="0"/>
              <a:t>Partitions can be replicated across brokers: fault tolerance. But ignore</a:t>
            </a:r>
            <a:r>
              <a:rPr lang="en-US" baseline="0" dirty="0" smtClean="0"/>
              <a:t>d for simplicity</a:t>
            </a:r>
            <a:endParaRPr lang="en-US" dirty="0" smtClean="0"/>
          </a:p>
          <a:p>
            <a:endParaRPr lang="en-US" dirty="0" smtClean="0"/>
          </a:p>
          <a:p>
            <a:r>
              <a:rPr lang="en-US" dirty="0" smtClean="0"/>
              <a:t>Vision</a:t>
            </a:r>
            <a:r>
              <a:rPr lang="en-US" baseline="0" dirty="0" smtClean="0"/>
              <a:t> for high level architecture. For implementation I have only implemented a single topic, multi-broker, consumer-group for DDoS detection.</a:t>
            </a:r>
            <a:endParaRPr lang="en-US" dirty="0"/>
          </a:p>
        </p:txBody>
      </p:sp>
      <p:sp>
        <p:nvSpPr>
          <p:cNvPr id="4" name="Slide Number Placeholder 3"/>
          <p:cNvSpPr>
            <a:spLocks noGrp="1"/>
          </p:cNvSpPr>
          <p:nvPr>
            <p:ph type="sldNum" sz="quarter" idx="10"/>
          </p:nvPr>
        </p:nvSpPr>
        <p:spPr/>
        <p:txBody>
          <a:bodyPr/>
          <a:lstStyle/>
          <a:p>
            <a:fld id="{16095845-9FC0-C842-BD08-2663AC506DD3}" type="slidenum">
              <a:rPr lang="en-US" smtClean="0"/>
              <a:t>10</a:t>
            </a:fld>
            <a:endParaRPr lang="en-US"/>
          </a:p>
        </p:txBody>
      </p:sp>
    </p:spTree>
    <p:extLst>
      <p:ext uri="{BB962C8B-B14F-4D97-AF65-F5344CB8AC3E}">
        <p14:creationId xmlns:p14="http://schemas.microsoft.com/office/powerpoint/2010/main" val="382594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bytes: We did not have background on the website. Hard to determine a threshold as content can be text, image, video etc.</a:t>
            </a:r>
          </a:p>
          <a:p>
            <a:r>
              <a:rPr lang="en-US" baseline="0" dirty="0" smtClean="0"/>
              <a:t>Classification: We did not have labeled data to train a model. Only requests from attack was available</a:t>
            </a:r>
          </a:p>
          <a:p>
            <a:r>
              <a:rPr lang="en-US" baseline="0" dirty="0" smtClean="0"/>
              <a:t>Anomaly detection: A little complicated and the goal was to keep it simple</a:t>
            </a:r>
            <a:endParaRPr lang="en-US" dirty="0"/>
          </a:p>
        </p:txBody>
      </p:sp>
      <p:sp>
        <p:nvSpPr>
          <p:cNvPr id="4" name="Slide Number Placeholder 3"/>
          <p:cNvSpPr>
            <a:spLocks noGrp="1"/>
          </p:cNvSpPr>
          <p:nvPr>
            <p:ph type="sldNum" sz="quarter" idx="10"/>
          </p:nvPr>
        </p:nvSpPr>
        <p:spPr/>
        <p:txBody>
          <a:bodyPr/>
          <a:lstStyle/>
          <a:p>
            <a:fld id="{16095845-9FC0-C842-BD08-2663AC506DD3}" type="slidenum">
              <a:rPr lang="en-US" smtClean="0"/>
              <a:t>11</a:t>
            </a:fld>
            <a:endParaRPr lang="en-US"/>
          </a:p>
        </p:txBody>
      </p:sp>
    </p:spTree>
    <p:extLst>
      <p:ext uri="{BB962C8B-B14F-4D97-AF65-F5344CB8AC3E}">
        <p14:creationId xmlns:p14="http://schemas.microsoft.com/office/powerpoint/2010/main" val="610011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F2E24B-20B1-C44B-B68D-69B66A5E09ED}" type="datetimeFigureOut">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6D1F6-BEAB-3F49-8DC4-FBDC5E360AB0}" type="slidenum">
              <a:rPr lang="en-US" smtClean="0"/>
              <a:t>‹#›</a:t>
            </a:fld>
            <a:endParaRPr lang="en-US"/>
          </a:p>
        </p:txBody>
      </p:sp>
    </p:spTree>
    <p:extLst>
      <p:ext uri="{BB962C8B-B14F-4D97-AF65-F5344CB8AC3E}">
        <p14:creationId xmlns:p14="http://schemas.microsoft.com/office/powerpoint/2010/main" val="1806239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F2E24B-20B1-C44B-B68D-69B66A5E09ED}" type="datetimeFigureOut">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6D1F6-BEAB-3F49-8DC4-FBDC5E360AB0}" type="slidenum">
              <a:rPr lang="en-US" smtClean="0"/>
              <a:t>‹#›</a:t>
            </a:fld>
            <a:endParaRPr lang="en-US"/>
          </a:p>
        </p:txBody>
      </p:sp>
    </p:spTree>
    <p:extLst>
      <p:ext uri="{BB962C8B-B14F-4D97-AF65-F5344CB8AC3E}">
        <p14:creationId xmlns:p14="http://schemas.microsoft.com/office/powerpoint/2010/main" val="269288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F2E24B-20B1-C44B-B68D-69B66A5E09ED}" type="datetimeFigureOut">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6D1F6-BEAB-3F49-8DC4-FBDC5E360AB0}" type="slidenum">
              <a:rPr lang="en-US" smtClean="0"/>
              <a:t>‹#›</a:t>
            </a:fld>
            <a:endParaRPr lang="en-US"/>
          </a:p>
        </p:txBody>
      </p:sp>
    </p:spTree>
    <p:extLst>
      <p:ext uri="{BB962C8B-B14F-4D97-AF65-F5344CB8AC3E}">
        <p14:creationId xmlns:p14="http://schemas.microsoft.com/office/powerpoint/2010/main" val="119138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F2E24B-20B1-C44B-B68D-69B66A5E09ED}" type="datetimeFigureOut">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6D1F6-BEAB-3F49-8DC4-FBDC5E360AB0}" type="slidenum">
              <a:rPr lang="en-US" smtClean="0"/>
              <a:t>‹#›</a:t>
            </a:fld>
            <a:endParaRPr lang="en-US"/>
          </a:p>
        </p:txBody>
      </p:sp>
    </p:spTree>
    <p:extLst>
      <p:ext uri="{BB962C8B-B14F-4D97-AF65-F5344CB8AC3E}">
        <p14:creationId xmlns:p14="http://schemas.microsoft.com/office/powerpoint/2010/main" val="85999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F2E24B-20B1-C44B-B68D-69B66A5E09ED}" type="datetimeFigureOut">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6D1F6-BEAB-3F49-8DC4-FBDC5E360AB0}" type="slidenum">
              <a:rPr lang="en-US" smtClean="0"/>
              <a:t>‹#›</a:t>
            </a:fld>
            <a:endParaRPr lang="en-US"/>
          </a:p>
        </p:txBody>
      </p:sp>
    </p:spTree>
    <p:extLst>
      <p:ext uri="{BB962C8B-B14F-4D97-AF65-F5344CB8AC3E}">
        <p14:creationId xmlns:p14="http://schemas.microsoft.com/office/powerpoint/2010/main" val="1296078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F2E24B-20B1-C44B-B68D-69B66A5E09ED}" type="datetimeFigureOut">
              <a:rPr lang="en-US" smtClean="0"/>
              <a:t>6/11/17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96D1F6-BEAB-3F49-8DC4-FBDC5E360AB0}" type="slidenum">
              <a:rPr lang="en-US" smtClean="0"/>
              <a:t>‹#›</a:t>
            </a:fld>
            <a:endParaRPr lang="en-US"/>
          </a:p>
        </p:txBody>
      </p:sp>
    </p:spTree>
    <p:extLst>
      <p:ext uri="{BB962C8B-B14F-4D97-AF65-F5344CB8AC3E}">
        <p14:creationId xmlns:p14="http://schemas.microsoft.com/office/powerpoint/2010/main" val="1260970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F2E24B-20B1-C44B-B68D-69B66A5E09ED}" type="datetimeFigureOut">
              <a:rPr lang="en-US" smtClean="0"/>
              <a:t>6/11/17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96D1F6-BEAB-3F49-8DC4-FBDC5E360AB0}" type="slidenum">
              <a:rPr lang="en-US" smtClean="0"/>
              <a:t>‹#›</a:t>
            </a:fld>
            <a:endParaRPr lang="en-US"/>
          </a:p>
        </p:txBody>
      </p:sp>
    </p:spTree>
    <p:extLst>
      <p:ext uri="{BB962C8B-B14F-4D97-AF65-F5344CB8AC3E}">
        <p14:creationId xmlns:p14="http://schemas.microsoft.com/office/powerpoint/2010/main" val="1754463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F2E24B-20B1-C44B-B68D-69B66A5E09ED}" type="datetimeFigureOut">
              <a:rPr lang="en-US" smtClean="0"/>
              <a:t>6/11/17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96D1F6-BEAB-3F49-8DC4-FBDC5E360AB0}" type="slidenum">
              <a:rPr lang="en-US" smtClean="0"/>
              <a:t>‹#›</a:t>
            </a:fld>
            <a:endParaRPr lang="en-US"/>
          </a:p>
        </p:txBody>
      </p:sp>
    </p:spTree>
    <p:extLst>
      <p:ext uri="{BB962C8B-B14F-4D97-AF65-F5344CB8AC3E}">
        <p14:creationId xmlns:p14="http://schemas.microsoft.com/office/powerpoint/2010/main" val="177314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F2E24B-20B1-C44B-B68D-69B66A5E09ED}" type="datetimeFigureOut">
              <a:rPr lang="en-US" smtClean="0"/>
              <a:t>6/11/17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96D1F6-BEAB-3F49-8DC4-FBDC5E360AB0}" type="slidenum">
              <a:rPr lang="en-US" smtClean="0"/>
              <a:t>‹#›</a:t>
            </a:fld>
            <a:endParaRPr lang="en-US"/>
          </a:p>
        </p:txBody>
      </p:sp>
    </p:spTree>
    <p:extLst>
      <p:ext uri="{BB962C8B-B14F-4D97-AF65-F5344CB8AC3E}">
        <p14:creationId xmlns:p14="http://schemas.microsoft.com/office/powerpoint/2010/main" val="156587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2E24B-20B1-C44B-B68D-69B66A5E09ED}" type="datetimeFigureOut">
              <a:rPr lang="en-US" smtClean="0"/>
              <a:t>6/11/17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96D1F6-BEAB-3F49-8DC4-FBDC5E360AB0}" type="slidenum">
              <a:rPr lang="en-US" smtClean="0"/>
              <a:t>‹#›</a:t>
            </a:fld>
            <a:endParaRPr lang="en-US"/>
          </a:p>
        </p:txBody>
      </p:sp>
    </p:spTree>
    <p:extLst>
      <p:ext uri="{BB962C8B-B14F-4D97-AF65-F5344CB8AC3E}">
        <p14:creationId xmlns:p14="http://schemas.microsoft.com/office/powerpoint/2010/main" val="23024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2E24B-20B1-C44B-B68D-69B66A5E09ED}" type="datetimeFigureOut">
              <a:rPr lang="en-US" smtClean="0"/>
              <a:t>6/11/17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96D1F6-BEAB-3F49-8DC4-FBDC5E360AB0}" type="slidenum">
              <a:rPr lang="en-US" smtClean="0"/>
              <a:t>‹#›</a:t>
            </a:fld>
            <a:endParaRPr lang="en-US"/>
          </a:p>
        </p:txBody>
      </p:sp>
    </p:spTree>
    <p:extLst>
      <p:ext uri="{BB962C8B-B14F-4D97-AF65-F5344CB8AC3E}">
        <p14:creationId xmlns:p14="http://schemas.microsoft.com/office/powerpoint/2010/main" val="20388924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F2E24B-20B1-C44B-B68D-69B66A5E09ED}" type="datetimeFigureOut">
              <a:rPr lang="en-US" smtClean="0"/>
              <a:t>6/11/17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96D1F6-BEAB-3F49-8DC4-FBDC5E360AB0}" type="slidenum">
              <a:rPr lang="en-US" smtClean="0"/>
              <a:t>‹#›</a:t>
            </a:fld>
            <a:endParaRPr lang="en-US"/>
          </a:p>
        </p:txBody>
      </p:sp>
    </p:spTree>
    <p:extLst>
      <p:ext uri="{BB962C8B-B14F-4D97-AF65-F5344CB8AC3E}">
        <p14:creationId xmlns:p14="http://schemas.microsoft.com/office/powerpoint/2010/main" val="1829180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gineering.linkedin.com/kafka/benchmarking-apache-kafka-2-million-writes-second-three-cheap-machin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533" y="1838325"/>
            <a:ext cx="10515600" cy="1666875"/>
          </a:xfrm>
        </p:spPr>
        <p:txBody>
          <a:bodyPr>
            <a:normAutofit/>
          </a:bodyPr>
          <a:lstStyle/>
          <a:p>
            <a:pPr algn="ctr"/>
            <a:r>
              <a:rPr lang="en-US" dirty="0" smtClean="0"/>
              <a:t>Real Time </a:t>
            </a:r>
            <a:r>
              <a:rPr lang="en-US" dirty="0" smtClean="0"/>
              <a:t>Detection of </a:t>
            </a:r>
            <a:r>
              <a:rPr lang="en-US" dirty="0" smtClean="0"/>
              <a:t>DDoS</a:t>
            </a:r>
            <a:r>
              <a:rPr lang="en-US" dirty="0"/>
              <a:t> </a:t>
            </a:r>
            <a:r>
              <a:rPr lang="en-US" dirty="0" smtClean="0"/>
              <a:t/>
            </a:r>
            <a:br>
              <a:rPr lang="en-US" dirty="0" smtClean="0"/>
            </a:br>
            <a:r>
              <a:rPr lang="en-US" dirty="0" smtClean="0"/>
              <a:t>-</a:t>
            </a:r>
            <a:r>
              <a:rPr lang="en-US" sz="3200" dirty="0" smtClean="0"/>
              <a:t>Architecture And Implementation</a:t>
            </a:r>
            <a:endParaRPr lang="en-US" sz="3200" dirty="0"/>
          </a:p>
        </p:txBody>
      </p:sp>
      <p:sp>
        <p:nvSpPr>
          <p:cNvPr id="4" name="Rectangle 3"/>
          <p:cNvSpPr/>
          <p:nvPr/>
        </p:nvSpPr>
        <p:spPr>
          <a:xfrm>
            <a:off x="5588000" y="4724401"/>
            <a:ext cx="5418667" cy="1292662"/>
          </a:xfrm>
          <a:prstGeom prst="rect">
            <a:avLst/>
          </a:prstGeom>
        </p:spPr>
        <p:txBody>
          <a:bodyPr wrap="square">
            <a:spAutoFit/>
          </a:bodyPr>
          <a:lstStyle/>
          <a:p>
            <a:pPr algn="r">
              <a:lnSpc>
                <a:spcPct val="150000"/>
              </a:lnSpc>
            </a:pPr>
            <a:r>
              <a:rPr lang="en-US" sz="2400" dirty="0" smtClean="0">
                <a:latin typeface="Helvetica" charset="0"/>
                <a:ea typeface="Helvetica" charset="0"/>
                <a:cs typeface="Helvetica" charset="0"/>
              </a:rPr>
              <a:t>U T KA R S H  K A J A R I A </a:t>
            </a:r>
          </a:p>
          <a:p>
            <a:pPr algn="r">
              <a:lnSpc>
                <a:spcPct val="150000"/>
              </a:lnSpc>
            </a:pPr>
            <a:r>
              <a:rPr lang="en-US" sz="1400" dirty="0" smtClean="0">
                <a:latin typeface="Helvetica" charset="0"/>
                <a:ea typeface="Helvetica" charset="0"/>
                <a:cs typeface="Helvetica" charset="0"/>
              </a:rPr>
              <a:t>M S  D A T A  S C I E N C E </a:t>
            </a:r>
          </a:p>
          <a:p>
            <a:pPr algn="r">
              <a:lnSpc>
                <a:spcPct val="150000"/>
              </a:lnSpc>
            </a:pPr>
            <a:r>
              <a:rPr lang="en-US" sz="1400" dirty="0" smtClean="0">
                <a:latin typeface="Helvetica" charset="0"/>
                <a:ea typeface="Helvetica" charset="0"/>
                <a:cs typeface="Helvetica" charset="0"/>
              </a:rPr>
              <a:t>U N I V E R S I T Y  O F  M I N N E S O T A</a:t>
            </a:r>
            <a:endParaRPr lang="en-US" sz="1400" dirty="0">
              <a:latin typeface="Helvetica" charset="0"/>
              <a:ea typeface="Helvetica" charset="0"/>
              <a:cs typeface="Helvetica" charset="0"/>
            </a:endParaRPr>
          </a:p>
        </p:txBody>
      </p:sp>
    </p:spTree>
    <p:extLst>
      <p:ext uri="{BB962C8B-B14F-4D97-AF65-F5344CB8AC3E}">
        <p14:creationId xmlns:p14="http://schemas.microsoft.com/office/powerpoint/2010/main" val="1998081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2708" y="443345"/>
            <a:ext cx="10818055" cy="646331"/>
          </a:xfrm>
          <a:prstGeom prst="rect">
            <a:avLst/>
          </a:prstGeom>
          <a:noFill/>
        </p:spPr>
        <p:txBody>
          <a:bodyPr wrap="square" rtlCol="0">
            <a:spAutoFit/>
          </a:bodyPr>
          <a:lstStyle/>
          <a:p>
            <a:r>
              <a:rPr lang="en-US" sz="3600" dirty="0">
                <a:ea typeface="Helvetica" charset="0"/>
                <a:cs typeface="Helvetica" charset="0"/>
              </a:rPr>
              <a:t>T H I N K I N G   A B O U T   S C A L I N G  : U S E  C A S E S</a:t>
            </a:r>
            <a:endParaRPr lang="en-US" sz="3600" dirty="0">
              <a:latin typeface="+mj-lt"/>
              <a:ea typeface="Helvetica" charset="0"/>
              <a:cs typeface="Helvetica"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78" y="1446823"/>
            <a:ext cx="9035617" cy="4391269"/>
          </a:xfrm>
          <a:prstGeom prst="rect">
            <a:avLst/>
          </a:prstGeom>
        </p:spPr>
      </p:pic>
    </p:spTree>
    <p:extLst>
      <p:ext uri="{BB962C8B-B14F-4D97-AF65-F5344CB8AC3E}">
        <p14:creationId xmlns:p14="http://schemas.microsoft.com/office/powerpoint/2010/main" val="534742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R O C E S S I N G</a:t>
            </a:r>
            <a:endParaRPr lang="en-US" dirty="0"/>
          </a:p>
        </p:txBody>
      </p:sp>
      <p:sp>
        <p:nvSpPr>
          <p:cNvPr id="3" name="Content Placeholder 2"/>
          <p:cNvSpPr>
            <a:spLocks noGrp="1"/>
          </p:cNvSpPr>
          <p:nvPr>
            <p:ph idx="1"/>
          </p:nvPr>
        </p:nvSpPr>
        <p:spPr>
          <a:xfrm>
            <a:off x="838200" y="1690688"/>
            <a:ext cx="10515600" cy="5129357"/>
          </a:xfrm>
        </p:spPr>
        <p:txBody>
          <a:bodyPr/>
          <a:lstStyle/>
          <a:p>
            <a:pPr marL="0" indent="0">
              <a:buNone/>
            </a:pPr>
            <a:r>
              <a:rPr lang="en-US" dirty="0" smtClean="0"/>
              <a:t>Options</a:t>
            </a:r>
          </a:p>
          <a:p>
            <a:pPr lvl="1"/>
            <a:r>
              <a:rPr lang="en-US" dirty="0" smtClean="0"/>
              <a:t>Number of requests/IP address in a time window</a:t>
            </a:r>
          </a:p>
          <a:p>
            <a:pPr lvl="1"/>
            <a:r>
              <a:rPr lang="en-US" dirty="0" smtClean="0"/>
              <a:t>Bytes of data requested is high</a:t>
            </a:r>
          </a:p>
          <a:p>
            <a:pPr lvl="1"/>
            <a:r>
              <a:rPr lang="en-US" dirty="0" smtClean="0"/>
              <a:t>Total requests exceed a threshold</a:t>
            </a:r>
          </a:p>
          <a:p>
            <a:pPr lvl="1"/>
            <a:r>
              <a:rPr lang="en-US" dirty="0" smtClean="0"/>
              <a:t>Unusually high Response time for a request or Http response code 503</a:t>
            </a:r>
          </a:p>
          <a:p>
            <a:pPr lvl="1"/>
            <a:r>
              <a:rPr lang="en-US" dirty="0" smtClean="0"/>
              <a:t>Classification: legitimate or bot </a:t>
            </a:r>
          </a:p>
          <a:p>
            <a:pPr lvl="1"/>
            <a:r>
              <a:rPr lang="en-US" dirty="0" smtClean="0"/>
              <a:t>Anomaly detection using Time Series Analysis</a:t>
            </a:r>
          </a:p>
          <a:p>
            <a:pPr lvl="1"/>
            <a:endParaRPr lang="en-US" dirty="0" smtClean="0"/>
          </a:p>
          <a:p>
            <a:pPr marL="0" indent="0">
              <a:buNone/>
            </a:pPr>
            <a:r>
              <a:rPr lang="en-US" dirty="0" smtClean="0"/>
              <a:t>Approach</a:t>
            </a:r>
          </a:p>
          <a:p>
            <a:pPr lvl="1">
              <a:buFont typeface="Arial" charset="0"/>
              <a:buChar char="•"/>
            </a:pPr>
            <a:r>
              <a:rPr lang="en-US" dirty="0" smtClean="0"/>
              <a:t>Trigger: Total requests</a:t>
            </a:r>
          </a:p>
          <a:p>
            <a:pPr lvl="1">
              <a:buFont typeface="Arial" charset="0"/>
              <a:buChar char="•"/>
            </a:pPr>
            <a:r>
              <a:rPr lang="en-US" dirty="0" smtClean="0"/>
              <a:t>Identification: Number of requests/IP address</a:t>
            </a:r>
            <a:endParaRPr lang="en-US" dirty="0"/>
          </a:p>
          <a:p>
            <a:pPr marL="457200" lvl="1" indent="0">
              <a:buNone/>
            </a:pPr>
            <a:endParaRPr lang="en-US" dirty="0"/>
          </a:p>
        </p:txBody>
      </p:sp>
    </p:spTree>
    <p:extLst>
      <p:ext uri="{BB962C8B-B14F-4D97-AF65-F5344CB8AC3E}">
        <p14:creationId xmlns:p14="http://schemas.microsoft.com/office/powerpoint/2010/main" val="811439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Crunching Numbers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Yelp gets 150m requests a month</a:t>
            </a:r>
          </a:p>
          <a:p>
            <a:pPr marL="0" indent="0">
              <a:buNone/>
            </a:pPr>
            <a:r>
              <a:rPr lang="en-US" dirty="0"/>
              <a:t>	</a:t>
            </a:r>
            <a:r>
              <a:rPr lang="en-US" dirty="0" smtClean="0"/>
              <a:t>~ </a:t>
            </a:r>
            <a:r>
              <a:rPr lang="en-US" sz="2400" dirty="0" smtClean="0"/>
              <a:t>58 requests/sec</a:t>
            </a:r>
            <a:endParaRPr lang="en-US" dirty="0"/>
          </a:p>
          <a:p>
            <a:pPr marL="0" indent="0">
              <a:buNone/>
            </a:pPr>
            <a:endParaRPr lang="en-US" dirty="0" smtClean="0"/>
          </a:p>
          <a:p>
            <a:pPr marL="0" indent="0">
              <a:buNone/>
            </a:pPr>
            <a:r>
              <a:rPr lang="en-US" dirty="0" smtClean="0"/>
              <a:t>Our measures</a:t>
            </a:r>
          </a:p>
          <a:p>
            <a:pPr marL="0" indent="0">
              <a:buNone/>
            </a:pPr>
            <a:r>
              <a:rPr lang="en-US" dirty="0" smtClean="0"/>
              <a:t>	</a:t>
            </a:r>
            <a:r>
              <a:rPr lang="en-US" sz="2400" dirty="0" smtClean="0"/>
              <a:t>A window of 30 sec</a:t>
            </a:r>
          </a:p>
          <a:p>
            <a:pPr marL="0" indent="0">
              <a:buNone/>
            </a:pPr>
            <a:r>
              <a:rPr lang="en-US" sz="2400" dirty="0"/>
              <a:t>	</a:t>
            </a:r>
            <a:r>
              <a:rPr lang="en-US" sz="2400" dirty="0" smtClean="0"/>
              <a:t>~ 1500 requests triggers a job</a:t>
            </a:r>
          </a:p>
          <a:p>
            <a:pPr marL="0" indent="0">
              <a:buNone/>
            </a:pPr>
            <a:r>
              <a:rPr lang="en-US" sz="2400" dirty="0"/>
              <a:t> </a:t>
            </a:r>
            <a:r>
              <a:rPr lang="en-US" sz="2400" dirty="0" smtClean="0"/>
              <a:t> 	~ </a:t>
            </a:r>
            <a:r>
              <a:rPr lang="en-US" sz="2400" dirty="0" smtClean="0"/>
              <a:t>60 requests </a:t>
            </a:r>
            <a:r>
              <a:rPr lang="en-US" sz="2400" dirty="0" smtClean="0"/>
              <a:t>by each IP gets recorded</a:t>
            </a:r>
          </a:p>
          <a:p>
            <a:pPr marL="0" indent="0">
              <a:buNone/>
            </a:pPr>
            <a:r>
              <a:rPr lang="en-US" dirty="0"/>
              <a:t>	</a:t>
            </a:r>
            <a:endParaRPr lang="en-US" dirty="0" smtClean="0"/>
          </a:p>
          <a:p>
            <a:pPr marL="0" indent="0">
              <a:buNone/>
            </a:pPr>
            <a:r>
              <a:rPr lang="en-US" dirty="0"/>
              <a:t>	</a:t>
            </a:r>
          </a:p>
        </p:txBody>
      </p:sp>
    </p:spTree>
    <p:extLst>
      <p:ext uri="{BB962C8B-B14F-4D97-AF65-F5344CB8AC3E}">
        <p14:creationId xmlns:p14="http://schemas.microsoft.com/office/powerpoint/2010/main" val="1228997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082" y="2498725"/>
            <a:ext cx="3357283" cy="1325563"/>
          </a:xfrm>
        </p:spPr>
        <p:txBody>
          <a:bodyPr/>
          <a:lstStyle/>
          <a:p>
            <a:pPr algn="ctr"/>
            <a:r>
              <a:rPr lang="en-US" dirty="0" smtClean="0"/>
              <a:t>D E M O</a:t>
            </a:r>
            <a:endParaRPr lang="en-US" dirty="0"/>
          </a:p>
        </p:txBody>
      </p:sp>
    </p:spTree>
    <p:extLst>
      <p:ext uri="{BB962C8B-B14F-4D97-AF65-F5344CB8AC3E}">
        <p14:creationId xmlns:p14="http://schemas.microsoft.com/office/powerpoint/2010/main" val="18914557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Takeaways</a:t>
            </a:r>
            <a:endParaRPr lang="en-US" dirty="0"/>
          </a:p>
        </p:txBody>
      </p:sp>
      <p:sp>
        <p:nvSpPr>
          <p:cNvPr id="3" name="Content Placeholder 2"/>
          <p:cNvSpPr>
            <a:spLocks noGrp="1"/>
          </p:cNvSpPr>
          <p:nvPr>
            <p:ph idx="1"/>
          </p:nvPr>
        </p:nvSpPr>
        <p:spPr/>
        <p:txBody>
          <a:bodyPr/>
          <a:lstStyle/>
          <a:p>
            <a:pPr>
              <a:lnSpc>
                <a:spcPct val="150000"/>
              </a:lnSpc>
            </a:pPr>
            <a:r>
              <a:rPr lang="en-US" dirty="0" smtClean="0"/>
              <a:t>Getting the dependencies right: ~50% of </a:t>
            </a:r>
            <a:r>
              <a:rPr lang="en-US" dirty="0"/>
              <a:t>the work done</a:t>
            </a:r>
            <a:r>
              <a:rPr lang="en-US" dirty="0" smtClean="0"/>
              <a:t>.</a:t>
            </a:r>
          </a:p>
          <a:p>
            <a:pPr>
              <a:lnSpc>
                <a:spcPct val="150000"/>
              </a:lnSpc>
            </a:pPr>
            <a:r>
              <a:rPr lang="en-US" dirty="0"/>
              <a:t>Sticking to an </a:t>
            </a:r>
            <a:r>
              <a:rPr lang="en-US" dirty="0" smtClean="0"/>
              <a:t>older </a:t>
            </a:r>
            <a:r>
              <a:rPr lang="en-US" dirty="0"/>
              <a:t>version without a solid reason is a bad </a:t>
            </a:r>
            <a:r>
              <a:rPr lang="en-US" dirty="0" smtClean="0"/>
              <a:t>idea</a:t>
            </a:r>
          </a:p>
          <a:p>
            <a:pPr>
              <a:lnSpc>
                <a:spcPct val="150000"/>
              </a:lnSpc>
            </a:pPr>
            <a:r>
              <a:rPr lang="en-US" dirty="0"/>
              <a:t>Doing a DDoS attack is actually pretty </a:t>
            </a:r>
            <a:r>
              <a:rPr lang="en-US" dirty="0" smtClean="0"/>
              <a:t>simple</a:t>
            </a:r>
            <a:endParaRPr lang="en-US" dirty="0"/>
          </a:p>
          <a:p>
            <a:pPr>
              <a:lnSpc>
                <a:spcPct val="150000"/>
              </a:lnSpc>
            </a:pPr>
            <a:r>
              <a:rPr lang="en-US" dirty="0"/>
              <a:t>World </a:t>
            </a:r>
            <a:r>
              <a:rPr lang="en-US" dirty="0" smtClean="0"/>
              <a:t>won’t </a:t>
            </a:r>
            <a:r>
              <a:rPr lang="en-US" dirty="0"/>
              <a:t>be </a:t>
            </a:r>
            <a:r>
              <a:rPr lang="en-US" dirty="0" smtClean="0"/>
              <a:t>the same </a:t>
            </a:r>
            <a:r>
              <a:rPr lang="en-US" dirty="0"/>
              <a:t>without </a:t>
            </a:r>
            <a:r>
              <a:rPr lang="en-US" dirty="0" smtClean="0"/>
              <a:t>free software</a:t>
            </a:r>
          </a:p>
          <a:p>
            <a:pPr>
              <a:lnSpc>
                <a:spcPct val="150000"/>
              </a:lnSpc>
            </a:pPr>
            <a:r>
              <a:rPr lang="en-US" dirty="0" smtClean="0"/>
              <a:t>Building Big </a:t>
            </a:r>
            <a:r>
              <a:rPr lang="en-US" dirty="0"/>
              <a:t>data pipelines </a:t>
            </a:r>
            <a:r>
              <a:rPr lang="en-US" dirty="0" smtClean="0"/>
              <a:t>is really </a:t>
            </a:r>
            <a:r>
              <a:rPr lang="en-US" dirty="0"/>
              <a:t>cool.</a:t>
            </a:r>
          </a:p>
          <a:p>
            <a:endParaRPr lang="en-US" dirty="0"/>
          </a:p>
        </p:txBody>
      </p:sp>
    </p:spTree>
    <p:extLst>
      <p:ext uri="{BB962C8B-B14F-4D97-AF65-F5344CB8AC3E}">
        <p14:creationId xmlns:p14="http://schemas.microsoft.com/office/powerpoint/2010/main" val="1495183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engineering.linkedin.com/kafka/benchmarking-apache-kafka-2-million-writes-second-three-cheap-machines</a:t>
            </a:r>
            <a:endParaRPr lang="en-US" dirty="0" smtClean="0"/>
          </a:p>
          <a:p>
            <a:endParaRPr lang="en-US" dirty="0"/>
          </a:p>
        </p:txBody>
      </p:sp>
    </p:spTree>
    <p:extLst>
      <p:ext uri="{BB962C8B-B14F-4D97-AF65-F5344CB8AC3E}">
        <p14:creationId xmlns:p14="http://schemas.microsoft.com/office/powerpoint/2010/main" val="1950832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3118" y="2391149"/>
            <a:ext cx="4809565" cy="1445746"/>
          </a:xfrm>
        </p:spPr>
        <p:txBody>
          <a:bodyPr>
            <a:normAutofit fontScale="90000"/>
          </a:bodyPr>
          <a:lstStyle/>
          <a:p>
            <a:pPr algn="ctr"/>
            <a:r>
              <a:rPr lang="en-US" dirty="0" smtClean="0"/>
              <a:t>T H A N K   Y O U</a:t>
            </a:r>
            <a:br>
              <a:rPr lang="en-US" dirty="0" smtClean="0"/>
            </a:br>
            <a:r>
              <a:rPr lang="en-US" dirty="0"/>
              <a:t/>
            </a:r>
            <a:br>
              <a:rPr lang="en-US" dirty="0"/>
            </a:br>
            <a:r>
              <a:rPr lang="en-US" dirty="0" smtClean="0"/>
              <a:t/>
            </a:r>
            <a:br>
              <a:rPr lang="en-US" dirty="0" smtClean="0"/>
            </a:br>
            <a:r>
              <a:rPr lang="en-US" dirty="0"/>
              <a:t/>
            </a:r>
            <a:br>
              <a:rPr lang="en-US" dirty="0"/>
            </a:br>
            <a:r>
              <a:rPr lang="en-US" dirty="0" smtClean="0"/>
              <a:t> Q U E S T I O N S ? </a:t>
            </a:r>
            <a:endParaRPr lang="en-US" dirty="0"/>
          </a:p>
        </p:txBody>
      </p:sp>
    </p:spTree>
    <p:extLst>
      <p:ext uri="{BB962C8B-B14F-4D97-AF65-F5344CB8AC3E}">
        <p14:creationId xmlns:p14="http://schemas.microsoft.com/office/powerpoint/2010/main" val="1191958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a typeface="Helvetica" charset="0"/>
                <a:cs typeface="Helvetica" charset="0"/>
              </a:rPr>
              <a:t>O U T L I N E</a:t>
            </a:r>
            <a:endParaRPr lang="en-US" sz="4000" dirty="0">
              <a:ea typeface="Helvetica" charset="0"/>
              <a:cs typeface="Helvetica" charset="0"/>
            </a:endParaRPr>
          </a:p>
        </p:txBody>
      </p:sp>
      <p:sp>
        <p:nvSpPr>
          <p:cNvPr id="3" name="Content Placeholder 2"/>
          <p:cNvSpPr>
            <a:spLocks noGrp="1"/>
          </p:cNvSpPr>
          <p:nvPr>
            <p:ph idx="1"/>
          </p:nvPr>
        </p:nvSpPr>
        <p:spPr>
          <a:xfrm>
            <a:off x="838200" y="1690688"/>
            <a:ext cx="10515600" cy="4603310"/>
          </a:xfrm>
        </p:spPr>
        <p:txBody>
          <a:bodyPr>
            <a:normAutofit/>
          </a:bodyPr>
          <a:lstStyle/>
          <a:p>
            <a:pPr>
              <a:lnSpc>
                <a:spcPct val="150000"/>
              </a:lnSpc>
            </a:pPr>
            <a:r>
              <a:rPr lang="en-US" sz="2000" dirty="0" smtClean="0"/>
              <a:t>Requirements</a:t>
            </a:r>
          </a:p>
          <a:p>
            <a:pPr>
              <a:lnSpc>
                <a:spcPct val="150000"/>
              </a:lnSpc>
            </a:pPr>
            <a:r>
              <a:rPr lang="en-US" sz="2000" dirty="0" smtClean="0"/>
              <a:t>Technologies</a:t>
            </a:r>
          </a:p>
          <a:p>
            <a:pPr>
              <a:lnSpc>
                <a:spcPct val="150000"/>
              </a:lnSpc>
            </a:pPr>
            <a:r>
              <a:rPr lang="en-US" sz="2000" dirty="0" smtClean="0"/>
              <a:t>Scalability: Web Servers</a:t>
            </a:r>
          </a:p>
          <a:p>
            <a:pPr>
              <a:lnSpc>
                <a:spcPct val="150000"/>
              </a:lnSpc>
            </a:pPr>
            <a:r>
              <a:rPr lang="en-US" sz="2000" dirty="0" smtClean="0"/>
              <a:t>Scalability: Use </a:t>
            </a:r>
            <a:r>
              <a:rPr lang="en-US" sz="2000" dirty="0" smtClean="0"/>
              <a:t>Cases</a:t>
            </a:r>
            <a:endParaRPr lang="en-US" sz="2000" dirty="0" smtClean="0"/>
          </a:p>
          <a:p>
            <a:pPr>
              <a:lnSpc>
                <a:spcPct val="150000"/>
              </a:lnSpc>
            </a:pPr>
            <a:r>
              <a:rPr lang="en-US" sz="2000" dirty="0" smtClean="0"/>
              <a:t>Analysis</a:t>
            </a:r>
          </a:p>
          <a:p>
            <a:pPr>
              <a:lnSpc>
                <a:spcPct val="150000"/>
              </a:lnSpc>
            </a:pPr>
            <a:r>
              <a:rPr lang="en-US" sz="2000" dirty="0" smtClean="0"/>
              <a:t>Demo</a:t>
            </a:r>
          </a:p>
          <a:p>
            <a:pPr>
              <a:lnSpc>
                <a:spcPct val="150000"/>
              </a:lnSpc>
            </a:pPr>
            <a:r>
              <a:rPr lang="en-US" sz="2000" dirty="0" smtClean="0"/>
              <a:t>Takeaway</a:t>
            </a:r>
            <a:endParaRPr lang="en-US" sz="2000" dirty="0" smtClean="0"/>
          </a:p>
          <a:p>
            <a:endParaRPr lang="en-US" sz="2000" dirty="0"/>
          </a:p>
        </p:txBody>
      </p:sp>
    </p:spTree>
    <p:extLst>
      <p:ext uri="{BB962C8B-B14F-4D97-AF65-F5344CB8AC3E}">
        <p14:creationId xmlns:p14="http://schemas.microsoft.com/office/powerpoint/2010/main" val="49671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75855" y="609600"/>
            <a:ext cx="8298873" cy="707886"/>
          </a:xfrm>
          <a:prstGeom prst="rect">
            <a:avLst/>
          </a:prstGeom>
          <a:noFill/>
        </p:spPr>
        <p:txBody>
          <a:bodyPr wrap="square" rtlCol="0">
            <a:spAutoFit/>
          </a:bodyPr>
          <a:lstStyle/>
          <a:p>
            <a:r>
              <a:rPr lang="en-US" sz="4000" dirty="0" smtClean="0">
                <a:latin typeface="+mj-lt"/>
              </a:rPr>
              <a:t>R E Q U I R E M E N T S</a:t>
            </a:r>
            <a:endParaRPr lang="en-US" sz="4000" dirty="0">
              <a:latin typeface="+mj-lt"/>
            </a:endParaRPr>
          </a:p>
        </p:txBody>
      </p:sp>
      <p:sp>
        <p:nvSpPr>
          <p:cNvPr id="8" name="TextBox 7"/>
          <p:cNvSpPr txBox="1"/>
          <p:nvPr/>
        </p:nvSpPr>
        <p:spPr>
          <a:xfrm>
            <a:off x="775855" y="1856508"/>
            <a:ext cx="8298873" cy="3170099"/>
          </a:xfrm>
          <a:prstGeom prst="rect">
            <a:avLst/>
          </a:prstGeom>
          <a:noFill/>
        </p:spPr>
        <p:txBody>
          <a:bodyPr wrap="square" rtlCol="0">
            <a:spAutoFit/>
          </a:bodyPr>
          <a:lstStyle/>
          <a:p>
            <a:pPr marL="285750" indent="-285750">
              <a:buFont typeface="Arial" charset="0"/>
              <a:buChar char="•"/>
            </a:pPr>
            <a:r>
              <a:rPr lang="en-US" sz="2000" dirty="0" smtClean="0"/>
              <a:t>Ingest server log data from HDFS</a:t>
            </a:r>
          </a:p>
          <a:p>
            <a:pPr marL="285750" indent="-285750">
              <a:buFont typeface="Arial" charset="0"/>
              <a:buChar char="•"/>
            </a:pPr>
            <a:endParaRPr lang="en-US" sz="2000" dirty="0"/>
          </a:p>
          <a:p>
            <a:pPr marL="285750" indent="-285750">
              <a:buFont typeface="Arial" charset="0"/>
              <a:buChar char="•"/>
            </a:pPr>
            <a:r>
              <a:rPr lang="en-US" sz="2000" dirty="0" smtClean="0"/>
              <a:t>A tool for putting the ingested data on to a message system</a:t>
            </a:r>
          </a:p>
          <a:p>
            <a:pPr marL="285750" indent="-285750">
              <a:buFont typeface="Arial" charset="0"/>
              <a:buChar char="•"/>
            </a:pPr>
            <a:endParaRPr lang="en-US" sz="2000" dirty="0"/>
          </a:p>
          <a:p>
            <a:pPr marL="285750" indent="-285750">
              <a:buFont typeface="Arial" charset="0"/>
              <a:buChar char="•"/>
            </a:pPr>
            <a:r>
              <a:rPr lang="en-US" sz="2000" dirty="0" smtClean="0"/>
              <a:t>An application that analyzes the logs to identify if IP addresses are part of a DDoS attack</a:t>
            </a:r>
          </a:p>
          <a:p>
            <a:pPr marL="285750" indent="-285750">
              <a:buFont typeface="Arial" charset="0"/>
              <a:buChar char="•"/>
            </a:pPr>
            <a:endParaRPr lang="en-US" sz="2000" dirty="0"/>
          </a:p>
          <a:p>
            <a:pPr marL="285750" indent="-285750">
              <a:buFont typeface="Arial" charset="0"/>
              <a:buChar char="•"/>
            </a:pPr>
            <a:r>
              <a:rPr lang="en-US" sz="2000" dirty="0" smtClean="0"/>
              <a:t>Store the identified IP addresses for </a:t>
            </a:r>
            <a:r>
              <a:rPr lang="en-US" sz="2000" dirty="0" smtClean="0"/>
              <a:t>possible downstream </a:t>
            </a:r>
            <a:r>
              <a:rPr lang="en-US" sz="2000" dirty="0" smtClean="0"/>
              <a:t>processing</a:t>
            </a:r>
          </a:p>
          <a:p>
            <a:pPr marL="285750" indent="-285750">
              <a:buFont typeface="Arial" charset="0"/>
              <a:buChar char="•"/>
            </a:pPr>
            <a:endParaRPr lang="en-US" sz="2000" dirty="0"/>
          </a:p>
          <a:p>
            <a:pPr marL="285750" indent="-285750">
              <a:buFont typeface="Arial" charset="0"/>
              <a:buChar char="•"/>
            </a:pPr>
            <a:r>
              <a:rPr lang="en-US" sz="2000" dirty="0" smtClean="0"/>
              <a:t>Workflow latency of 1-2 minutes</a:t>
            </a:r>
          </a:p>
        </p:txBody>
      </p:sp>
    </p:spTree>
    <p:extLst>
      <p:ext uri="{BB962C8B-B14F-4D97-AF65-F5344CB8AC3E}">
        <p14:creationId xmlns:p14="http://schemas.microsoft.com/office/powerpoint/2010/main" val="644408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a typeface="Helvetica" charset="0"/>
                <a:cs typeface="Helvetica" charset="0"/>
              </a:rPr>
              <a:t>T H I N K I N G   A B O U T   T E C H N O L O G I E S</a:t>
            </a:r>
            <a:endParaRPr lang="en-US" sz="4000" dirty="0">
              <a:ea typeface="Helvetica" charset="0"/>
              <a:cs typeface="Helvetica" charset="0"/>
            </a:endParaRPr>
          </a:p>
        </p:txBody>
      </p:sp>
      <p:sp>
        <p:nvSpPr>
          <p:cNvPr id="3" name="Content Placeholder 2"/>
          <p:cNvSpPr>
            <a:spLocks noGrp="1"/>
          </p:cNvSpPr>
          <p:nvPr>
            <p:ph idx="1"/>
          </p:nvPr>
        </p:nvSpPr>
        <p:spPr/>
        <p:txBody>
          <a:bodyPr>
            <a:normAutofit/>
          </a:bodyPr>
          <a:lstStyle/>
          <a:p>
            <a:r>
              <a:rPr lang="en-US" sz="2400" dirty="0" smtClean="0"/>
              <a:t>Kafka</a:t>
            </a:r>
          </a:p>
          <a:p>
            <a:pPr lvl="1"/>
            <a:r>
              <a:rPr lang="en-US" sz="2000" dirty="0" smtClean="0"/>
              <a:t>One of it’s kind: broadcast + message queue</a:t>
            </a:r>
          </a:p>
          <a:p>
            <a:pPr lvl="1"/>
            <a:r>
              <a:rPr lang="en-US" sz="2000" dirty="0" smtClean="0"/>
              <a:t>High </a:t>
            </a:r>
            <a:r>
              <a:rPr lang="en-US" sz="2000" dirty="0" smtClean="0"/>
              <a:t>throughput, low latency</a:t>
            </a:r>
            <a:endParaRPr lang="en-US" sz="2000" dirty="0" smtClean="0"/>
          </a:p>
          <a:p>
            <a:pPr lvl="1"/>
            <a:r>
              <a:rPr lang="en-US" sz="2000" dirty="0" smtClean="0"/>
              <a:t>Scalable and fault-tolerant</a:t>
            </a:r>
            <a:endParaRPr lang="en-US" sz="2000" dirty="0" smtClean="0"/>
          </a:p>
          <a:p>
            <a:r>
              <a:rPr lang="en-US" sz="2400" dirty="0" smtClean="0"/>
              <a:t>Spark</a:t>
            </a:r>
          </a:p>
          <a:p>
            <a:pPr lvl="1"/>
            <a:r>
              <a:rPr lang="en-US" sz="2000" dirty="0" smtClean="0"/>
              <a:t>Versatile: Streaming, ML (in addition to SQL and graph)</a:t>
            </a:r>
          </a:p>
          <a:p>
            <a:pPr lvl="1"/>
            <a:r>
              <a:rPr lang="en-US" sz="2000" dirty="0" smtClean="0"/>
              <a:t>Integrates well with Hadoop</a:t>
            </a:r>
          </a:p>
          <a:p>
            <a:pPr lvl="1"/>
            <a:r>
              <a:rPr lang="en-US" sz="2000" dirty="0" smtClean="0"/>
              <a:t>Used extensively hence good support with in the development community</a:t>
            </a:r>
          </a:p>
          <a:p>
            <a:r>
              <a:rPr lang="en-US" sz="2400" dirty="0" smtClean="0"/>
              <a:t>Spark-streaming-</a:t>
            </a:r>
            <a:r>
              <a:rPr lang="en-US" sz="2400" dirty="0" err="1" smtClean="0"/>
              <a:t>kafka</a:t>
            </a:r>
            <a:r>
              <a:rPr lang="en-US" sz="2400" dirty="0" smtClean="0"/>
              <a:t>, a spark library</a:t>
            </a:r>
            <a:endParaRPr lang="en-US" sz="2400" dirty="0" smtClean="0"/>
          </a:p>
          <a:p>
            <a:pPr lvl="1"/>
            <a:endParaRPr lang="en-US" sz="2000" dirty="0"/>
          </a:p>
          <a:p>
            <a:pPr lvl="1"/>
            <a:endParaRPr lang="en-US" sz="2000" dirty="0" smtClean="0"/>
          </a:p>
          <a:p>
            <a:pPr lvl="1"/>
            <a:endParaRPr lang="en-US" sz="2000" dirty="0" smtClean="0"/>
          </a:p>
          <a:p>
            <a:pPr lvl="1"/>
            <a:endParaRPr lang="en-US" sz="2000" dirty="0"/>
          </a:p>
        </p:txBody>
      </p:sp>
    </p:spTree>
    <p:extLst>
      <p:ext uri="{BB962C8B-B14F-4D97-AF65-F5344CB8AC3E}">
        <p14:creationId xmlns:p14="http://schemas.microsoft.com/office/powerpoint/2010/main" val="126253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ea typeface="Helvetica" charset="0"/>
                <a:cs typeface="Helvetica" charset="0"/>
              </a:rPr>
              <a:t>P R O D U C E R </a:t>
            </a:r>
            <a:r>
              <a:rPr lang="en-US" sz="3600" dirty="0" smtClean="0">
                <a:ea typeface="Helvetica" charset="0"/>
                <a:cs typeface="Helvetica" charset="0"/>
              </a:rPr>
              <a:t>S   A N D  </a:t>
            </a:r>
            <a:r>
              <a:rPr lang="en-US" sz="3600" dirty="0" smtClean="0">
                <a:ea typeface="Helvetica" charset="0"/>
                <a:cs typeface="Helvetica" charset="0"/>
              </a:rPr>
              <a:t>C O N S U M E R </a:t>
            </a:r>
            <a:r>
              <a:rPr lang="en-US" sz="3600" dirty="0" smtClean="0">
                <a:ea typeface="Helvetica" charset="0"/>
                <a:cs typeface="Helvetica" charset="0"/>
              </a:rPr>
              <a:t>S</a:t>
            </a:r>
            <a:endParaRPr lang="en-US" sz="3600" dirty="0">
              <a:ea typeface="Helvetica" charset="0"/>
              <a:cs typeface="Helvetica" charset="0"/>
            </a:endParaRPr>
          </a:p>
        </p:txBody>
      </p:sp>
      <p:sp>
        <p:nvSpPr>
          <p:cNvPr id="3" name="Content Placeholder 2"/>
          <p:cNvSpPr>
            <a:spLocks noGrp="1"/>
          </p:cNvSpPr>
          <p:nvPr>
            <p:ph idx="1"/>
          </p:nvPr>
        </p:nvSpPr>
        <p:spPr>
          <a:xfrm>
            <a:off x="838200" y="1981199"/>
            <a:ext cx="10515600" cy="4195763"/>
          </a:xfrm>
        </p:spPr>
        <p:txBody>
          <a:bodyPr>
            <a:normAutofit/>
          </a:bodyPr>
          <a:lstStyle/>
          <a:p>
            <a:r>
              <a:rPr lang="en-US" sz="2400" dirty="0" smtClean="0"/>
              <a:t>Producer </a:t>
            </a:r>
            <a:endParaRPr lang="en-US" sz="2400" dirty="0" smtClean="0"/>
          </a:p>
          <a:p>
            <a:pPr lvl="1"/>
            <a:r>
              <a:rPr lang="en-US" sz="2000" dirty="0" smtClean="0"/>
              <a:t>Reads from HDFS</a:t>
            </a:r>
          </a:p>
          <a:p>
            <a:pPr lvl="1"/>
            <a:r>
              <a:rPr lang="en-US" sz="2000" dirty="0"/>
              <a:t>C</a:t>
            </a:r>
            <a:r>
              <a:rPr lang="en-US" sz="2000" dirty="0" smtClean="0"/>
              <a:t>reates a Kafka topic, if it does not exist</a:t>
            </a:r>
          </a:p>
          <a:p>
            <a:pPr lvl="1"/>
            <a:r>
              <a:rPr lang="en-US" sz="2000" dirty="0" smtClean="0"/>
              <a:t>Puts the messages on the topic</a:t>
            </a:r>
          </a:p>
          <a:p>
            <a:pPr lvl="1"/>
            <a:r>
              <a:rPr lang="en-US" sz="2000" dirty="0" smtClean="0"/>
              <a:t>Polls for new files and repeats</a:t>
            </a:r>
            <a:endParaRPr lang="en-US" sz="2000" dirty="0"/>
          </a:p>
          <a:p>
            <a:pPr lvl="1"/>
            <a:endParaRPr lang="en-US" sz="2400" dirty="0" smtClean="0"/>
          </a:p>
          <a:p>
            <a:r>
              <a:rPr lang="en-US" sz="2400" dirty="0" smtClean="0"/>
              <a:t>Consumer </a:t>
            </a:r>
            <a:endParaRPr lang="en-US" sz="2400" dirty="0" smtClean="0"/>
          </a:p>
          <a:p>
            <a:pPr lvl="1"/>
            <a:r>
              <a:rPr lang="en-US" sz="2000" dirty="0" smtClean="0"/>
              <a:t>Streaming application</a:t>
            </a:r>
          </a:p>
          <a:p>
            <a:pPr lvl="1"/>
            <a:r>
              <a:rPr lang="en-US" sz="2000" dirty="0" smtClean="0"/>
              <a:t>Subscribed to a topic</a:t>
            </a:r>
            <a:endParaRPr lang="en-US" sz="2000" dirty="0"/>
          </a:p>
          <a:p>
            <a:pPr lvl="1"/>
            <a:r>
              <a:rPr lang="en-US" sz="2000" dirty="0" smtClean="0"/>
              <a:t>Analyzes and extracts bad IPs</a:t>
            </a:r>
          </a:p>
          <a:p>
            <a:pPr lvl="1"/>
            <a:r>
              <a:rPr lang="en-US" sz="2000" dirty="0" smtClean="0"/>
              <a:t>Stores the result in HDFS</a:t>
            </a:r>
            <a:endParaRPr lang="en-US" sz="2000" dirty="0" smtClean="0"/>
          </a:p>
          <a:p>
            <a:endParaRPr lang="en-US" sz="2400" dirty="0" smtClean="0"/>
          </a:p>
        </p:txBody>
      </p:sp>
    </p:spTree>
    <p:extLst>
      <p:ext uri="{BB962C8B-B14F-4D97-AF65-F5344CB8AC3E}">
        <p14:creationId xmlns:p14="http://schemas.microsoft.com/office/powerpoint/2010/main" val="81438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linds(horizontal)">
                                      <p:cBhvr>
                                        <p:cTn id="33" dur="500"/>
                                        <p:tgtEl>
                                          <p:spTgt spid="3">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blinds(horizontal)">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09688" y="0"/>
            <a:ext cx="10515600" cy="1325563"/>
          </a:xfrm>
        </p:spPr>
        <p:txBody>
          <a:bodyPr>
            <a:normAutofit/>
          </a:bodyPr>
          <a:lstStyle/>
          <a:p>
            <a:r>
              <a:rPr lang="en-US" sz="3600" dirty="0" smtClean="0">
                <a:ea typeface="Helvetica" charset="0"/>
                <a:cs typeface="Helvetica" charset="0"/>
              </a:rPr>
              <a:t>T H I N K I N G   A B O U T   S C A L I N G  : S E R V E R S</a:t>
            </a:r>
            <a:endParaRPr lang="en-US" sz="3600" dirty="0">
              <a:ea typeface="Helvetica" charset="0"/>
              <a:cs typeface="Helvetica" charset="0"/>
            </a:endParaRPr>
          </a:p>
        </p:txBody>
      </p:sp>
      <p:graphicFrame>
        <p:nvGraphicFramePr>
          <p:cNvPr id="5" name="Table 4"/>
          <p:cNvGraphicFramePr>
            <a:graphicFrameLocks noGrp="1"/>
          </p:cNvGraphicFramePr>
          <p:nvPr>
            <p:extLst>
              <p:ext uri="{D42A27DB-BD31-4B8C-83A1-F6EECF244321}">
                <p14:modId xmlns:p14="http://schemas.microsoft.com/office/powerpoint/2010/main" val="916818463"/>
              </p:ext>
            </p:extLst>
          </p:nvPr>
        </p:nvGraphicFramePr>
        <p:xfrm>
          <a:off x="2085975" y="1225550"/>
          <a:ext cx="8046243" cy="5147115"/>
        </p:xfrm>
        <a:graphic>
          <a:graphicData uri="http://schemas.openxmlformats.org/drawingml/2006/table">
            <a:tbl>
              <a:tblPr firstRow="1" firstCol="1" bandRow="1">
                <a:tableStyleId>{5C22544A-7EE6-4342-B048-85BDC9FD1C3A}</a:tableStyleId>
              </a:tblPr>
              <a:tblGrid>
                <a:gridCol w="1292333"/>
                <a:gridCol w="3185017"/>
                <a:gridCol w="3568893"/>
              </a:tblGrid>
              <a:tr h="405189">
                <a:tc>
                  <a:txBody>
                    <a:bodyPr/>
                    <a:lstStyle/>
                    <a:p>
                      <a:pPr marL="0" marR="0">
                        <a:spcBef>
                          <a:spcPts val="0"/>
                        </a:spcBef>
                        <a:spcAft>
                          <a:spcPts val="0"/>
                        </a:spcAft>
                      </a:pPr>
                      <a:r>
                        <a:rPr lang="en-US" sz="1400">
                          <a:effectLst/>
                        </a:rPr>
                        <a:t> </a:t>
                      </a:r>
                      <a:endParaRPr lang="en-US" sz="1400">
                        <a:effectLst/>
                        <a:latin typeface="Calibri" charset="0"/>
                        <a:ea typeface="Calibri" charset="0"/>
                        <a:cs typeface="Times New Roman" charset="0"/>
                      </a:endParaRPr>
                    </a:p>
                  </a:txBody>
                  <a:tcPr marL="53050" marR="53050" marT="0" marB="0"/>
                </a:tc>
                <a:tc>
                  <a:txBody>
                    <a:bodyPr/>
                    <a:lstStyle/>
                    <a:p>
                      <a:pPr marL="0" marR="0" algn="ctr">
                        <a:spcBef>
                          <a:spcPts val="0"/>
                        </a:spcBef>
                        <a:spcAft>
                          <a:spcPts val="0"/>
                        </a:spcAft>
                      </a:pPr>
                      <a:r>
                        <a:rPr lang="en-US" sz="1400" dirty="0" smtClean="0">
                          <a:effectLst/>
                        </a:rPr>
                        <a:t>S I N G L E   T O P I C</a:t>
                      </a:r>
                      <a:endParaRPr lang="en-US" sz="1400" dirty="0">
                        <a:effectLst/>
                        <a:latin typeface="Calibri" charset="0"/>
                        <a:ea typeface="Calibri" charset="0"/>
                        <a:cs typeface="Times New Roman" charset="0"/>
                      </a:endParaRPr>
                    </a:p>
                  </a:txBody>
                  <a:tcPr marL="53050" marR="53050" marT="0" marB="0" anchor="ctr"/>
                </a:tc>
                <a:tc>
                  <a:txBody>
                    <a:bodyPr/>
                    <a:lstStyle/>
                    <a:p>
                      <a:pPr marL="0" marR="0" algn="ctr">
                        <a:spcBef>
                          <a:spcPts val="0"/>
                        </a:spcBef>
                        <a:spcAft>
                          <a:spcPts val="0"/>
                        </a:spcAft>
                      </a:pPr>
                      <a:r>
                        <a:rPr lang="en-US" sz="1400" dirty="0" smtClean="0">
                          <a:effectLst/>
                        </a:rPr>
                        <a:t>N E W   T O P I C</a:t>
                      </a:r>
                      <a:endParaRPr lang="en-US" sz="1400" dirty="0">
                        <a:effectLst/>
                        <a:latin typeface="Calibri" charset="0"/>
                        <a:ea typeface="Calibri" charset="0"/>
                        <a:cs typeface="Times New Roman" charset="0"/>
                      </a:endParaRPr>
                    </a:p>
                  </a:txBody>
                  <a:tcPr marL="53050" marR="53050" marT="0" marB="0" anchor="ctr"/>
                </a:tc>
              </a:tr>
              <a:tr h="2243954">
                <a:tc>
                  <a:txBody>
                    <a:bodyPr/>
                    <a:lstStyle/>
                    <a:p>
                      <a:pPr marL="0" marR="0" algn="ctr">
                        <a:spcBef>
                          <a:spcPts val="0"/>
                        </a:spcBef>
                        <a:spcAft>
                          <a:spcPts val="0"/>
                        </a:spcAft>
                      </a:pPr>
                      <a:r>
                        <a:rPr lang="en-US" sz="1400" dirty="0">
                          <a:effectLst/>
                        </a:rPr>
                        <a:t> </a:t>
                      </a:r>
                    </a:p>
                    <a:p>
                      <a:pPr marL="0" marR="0" algn="ctr">
                        <a:spcBef>
                          <a:spcPts val="0"/>
                        </a:spcBef>
                        <a:spcAft>
                          <a:spcPts val="0"/>
                        </a:spcAft>
                      </a:pPr>
                      <a:r>
                        <a:rPr lang="en-US" sz="1400" dirty="0">
                          <a:effectLst/>
                        </a:rPr>
                        <a:t> </a:t>
                      </a:r>
                    </a:p>
                    <a:p>
                      <a:pPr marL="0" marR="0" algn="ctr">
                        <a:spcBef>
                          <a:spcPts val="0"/>
                        </a:spcBef>
                        <a:spcAft>
                          <a:spcPts val="0"/>
                        </a:spcAft>
                      </a:pPr>
                      <a:r>
                        <a:rPr lang="en-US" sz="1400" dirty="0">
                          <a:effectLst/>
                        </a:rPr>
                        <a:t> </a:t>
                      </a:r>
                    </a:p>
                    <a:p>
                      <a:pPr marL="0" marR="0" algn="ctr">
                        <a:spcBef>
                          <a:spcPts val="0"/>
                        </a:spcBef>
                        <a:spcAft>
                          <a:spcPts val="0"/>
                        </a:spcAft>
                      </a:pPr>
                      <a:r>
                        <a:rPr lang="en-US" sz="1400" dirty="0">
                          <a:effectLst/>
                        </a:rPr>
                        <a:t> </a:t>
                      </a:r>
                    </a:p>
                    <a:p>
                      <a:pPr marL="0" marR="0" algn="ctr">
                        <a:spcBef>
                          <a:spcPts val="0"/>
                        </a:spcBef>
                        <a:spcAft>
                          <a:spcPts val="0"/>
                        </a:spcAft>
                      </a:pPr>
                      <a:r>
                        <a:rPr lang="en-US" sz="1400" dirty="0" smtClean="0">
                          <a:effectLst/>
                        </a:rPr>
                        <a:t>S I N G L E </a:t>
                      </a:r>
                    </a:p>
                    <a:p>
                      <a:pPr marL="0" marR="0" algn="ctr">
                        <a:spcBef>
                          <a:spcPts val="0"/>
                        </a:spcBef>
                        <a:spcAft>
                          <a:spcPts val="0"/>
                        </a:spcAft>
                      </a:pPr>
                      <a:r>
                        <a:rPr lang="en-US" sz="1400" dirty="0" smtClean="0">
                          <a:effectLst/>
                        </a:rPr>
                        <a:t>P R O D U C E R</a:t>
                      </a:r>
                      <a:endParaRPr lang="en-US" sz="1400" dirty="0">
                        <a:effectLst/>
                        <a:latin typeface="Calibri" charset="0"/>
                        <a:ea typeface="Calibri" charset="0"/>
                        <a:cs typeface="Times New Roman" charset="0"/>
                      </a:endParaRPr>
                    </a:p>
                  </a:txBody>
                  <a:tcPr marL="53050" marR="53050" marT="0" marB="0"/>
                </a:tc>
                <a:tc>
                  <a:txBody>
                    <a:bodyPr/>
                    <a:lstStyle/>
                    <a:p>
                      <a:pPr marL="342900" marR="0" lvl="0" indent="-342900">
                        <a:lnSpc>
                          <a:spcPct val="115000"/>
                        </a:lnSpc>
                        <a:spcBef>
                          <a:spcPts val="0"/>
                        </a:spcBef>
                        <a:spcAft>
                          <a:spcPts val="0"/>
                        </a:spcAft>
                        <a:buFont typeface="Symbol" charset="2"/>
                        <a:buChar char=""/>
                      </a:pPr>
                      <a:r>
                        <a:rPr lang="en-US" sz="1400" dirty="0" smtClean="0">
                          <a:solidFill>
                            <a:srgbClr val="FF0000"/>
                          </a:solidFill>
                          <a:effectLst/>
                        </a:rPr>
                        <a:t>Single </a:t>
                      </a:r>
                      <a:r>
                        <a:rPr lang="en-US" sz="1400" dirty="0">
                          <a:solidFill>
                            <a:srgbClr val="FF0000"/>
                          </a:solidFill>
                          <a:effectLst/>
                        </a:rPr>
                        <a:t>point of failure</a:t>
                      </a:r>
                    </a:p>
                    <a:p>
                      <a:pPr marL="342900" marR="0" lvl="0" indent="-342900">
                        <a:lnSpc>
                          <a:spcPct val="115000"/>
                        </a:lnSpc>
                        <a:spcBef>
                          <a:spcPts val="0"/>
                        </a:spcBef>
                        <a:spcAft>
                          <a:spcPts val="0"/>
                        </a:spcAft>
                        <a:buFont typeface="Symbol" charset="2"/>
                        <a:buChar char=""/>
                      </a:pPr>
                      <a:r>
                        <a:rPr lang="en-US" sz="1400" dirty="0">
                          <a:solidFill>
                            <a:srgbClr val="FF0000"/>
                          </a:solidFill>
                          <a:effectLst/>
                        </a:rPr>
                        <a:t>Contention for resources between web-servers</a:t>
                      </a:r>
                    </a:p>
                    <a:p>
                      <a:pPr marL="342900" marR="0" lvl="0" indent="-342900">
                        <a:lnSpc>
                          <a:spcPct val="115000"/>
                        </a:lnSpc>
                        <a:spcBef>
                          <a:spcPts val="0"/>
                        </a:spcBef>
                        <a:spcAft>
                          <a:spcPts val="0"/>
                        </a:spcAft>
                        <a:buFont typeface="Symbol" charset="2"/>
                        <a:buChar char=""/>
                      </a:pPr>
                      <a:r>
                        <a:rPr lang="en-US" sz="1400" dirty="0">
                          <a:solidFill>
                            <a:srgbClr val="FF0000"/>
                          </a:solidFill>
                          <a:effectLst/>
                        </a:rPr>
                        <a:t>Consumers cannot selectively consume a server log</a:t>
                      </a:r>
                      <a:endParaRPr lang="en-US" sz="1400" dirty="0">
                        <a:solidFill>
                          <a:srgbClr val="FF0000"/>
                        </a:solidFill>
                        <a:effectLst/>
                        <a:latin typeface="Calibri" charset="0"/>
                        <a:ea typeface="Calibri" charset="0"/>
                        <a:cs typeface="Times New Roman" charset="0"/>
                      </a:endParaRPr>
                    </a:p>
                  </a:txBody>
                  <a:tcPr marL="53050" marR="53050" marT="0" marB="0"/>
                </a:tc>
                <a:tc>
                  <a:txBody>
                    <a:bodyPr/>
                    <a:lstStyle/>
                    <a:p>
                      <a:pPr marL="342900" marR="0" lvl="0" indent="-342900">
                        <a:lnSpc>
                          <a:spcPct val="115000"/>
                        </a:lnSpc>
                        <a:spcBef>
                          <a:spcPts val="0"/>
                        </a:spcBef>
                        <a:spcAft>
                          <a:spcPts val="0"/>
                        </a:spcAft>
                        <a:buFont typeface="Symbol" charset="2"/>
                        <a:buChar char=""/>
                      </a:pPr>
                      <a:r>
                        <a:rPr lang="en-US" sz="1400" dirty="0">
                          <a:solidFill>
                            <a:srgbClr val="FF0000"/>
                          </a:solidFill>
                          <a:effectLst/>
                        </a:rPr>
                        <a:t>Single point of failure</a:t>
                      </a:r>
                    </a:p>
                    <a:p>
                      <a:pPr marL="342900" marR="0" lvl="0" indent="-342900">
                        <a:lnSpc>
                          <a:spcPct val="115000"/>
                        </a:lnSpc>
                        <a:spcBef>
                          <a:spcPts val="0"/>
                        </a:spcBef>
                        <a:spcAft>
                          <a:spcPts val="0"/>
                        </a:spcAft>
                        <a:buFont typeface="Symbol" charset="2"/>
                        <a:buChar char=""/>
                      </a:pPr>
                      <a:r>
                        <a:rPr lang="en-US" sz="1400" dirty="0">
                          <a:solidFill>
                            <a:srgbClr val="FF0000"/>
                          </a:solidFill>
                          <a:effectLst/>
                        </a:rPr>
                        <a:t>Contention of resources between web servers</a:t>
                      </a:r>
                    </a:p>
                    <a:p>
                      <a:pPr marL="342900" marR="0" lvl="0" indent="-342900">
                        <a:lnSpc>
                          <a:spcPct val="115000"/>
                        </a:lnSpc>
                        <a:spcBef>
                          <a:spcPts val="0"/>
                        </a:spcBef>
                        <a:spcAft>
                          <a:spcPts val="0"/>
                        </a:spcAft>
                        <a:buFont typeface="Symbol" charset="2"/>
                        <a:buChar char=""/>
                      </a:pPr>
                      <a:r>
                        <a:rPr lang="en-US" sz="1400" dirty="0">
                          <a:solidFill>
                            <a:srgbClr val="FF0000"/>
                          </a:solidFill>
                          <a:effectLst/>
                        </a:rPr>
                        <a:t>Downstream applications (consumers) need to be restarted with new topic-list, or, new consumer must be started to consume the new topic.</a:t>
                      </a:r>
                    </a:p>
                    <a:p>
                      <a:pPr marL="342900" marR="0" lvl="0" indent="-342900">
                        <a:lnSpc>
                          <a:spcPct val="115000"/>
                        </a:lnSpc>
                        <a:spcBef>
                          <a:spcPts val="0"/>
                        </a:spcBef>
                        <a:spcAft>
                          <a:spcPts val="0"/>
                        </a:spcAft>
                        <a:buFont typeface="Symbol" charset="2"/>
                        <a:buChar char=""/>
                      </a:pPr>
                      <a:r>
                        <a:rPr lang="en-US" sz="1400" dirty="0">
                          <a:solidFill>
                            <a:schemeClr val="accent6">
                              <a:lumMod val="75000"/>
                            </a:schemeClr>
                          </a:solidFill>
                          <a:effectLst/>
                        </a:rPr>
                        <a:t>Consumers can selectively consume logs from a server</a:t>
                      </a:r>
                      <a:endParaRPr lang="en-US" sz="1400" dirty="0">
                        <a:solidFill>
                          <a:schemeClr val="accent6">
                            <a:lumMod val="75000"/>
                          </a:schemeClr>
                        </a:solidFill>
                        <a:effectLst/>
                        <a:latin typeface="Calibri" charset="0"/>
                        <a:ea typeface="Calibri" charset="0"/>
                        <a:cs typeface="Times New Roman" charset="0"/>
                      </a:endParaRPr>
                    </a:p>
                  </a:txBody>
                  <a:tcPr marL="53050" marR="53050" marT="0" marB="0"/>
                </a:tc>
              </a:tr>
              <a:tr h="2497972">
                <a:tc>
                  <a:txBody>
                    <a:bodyPr/>
                    <a:lstStyle/>
                    <a:p>
                      <a:pPr marL="0" marR="0" algn="ctr">
                        <a:spcBef>
                          <a:spcPts val="0"/>
                        </a:spcBef>
                        <a:spcAft>
                          <a:spcPts val="0"/>
                        </a:spcAft>
                      </a:pPr>
                      <a:r>
                        <a:rPr lang="en-US" sz="1400" dirty="0">
                          <a:effectLst/>
                        </a:rPr>
                        <a:t> </a:t>
                      </a:r>
                    </a:p>
                    <a:p>
                      <a:pPr marL="0" marR="0" algn="ctr">
                        <a:spcBef>
                          <a:spcPts val="0"/>
                        </a:spcBef>
                        <a:spcAft>
                          <a:spcPts val="0"/>
                        </a:spcAft>
                      </a:pPr>
                      <a:r>
                        <a:rPr lang="en-US" sz="1400" dirty="0">
                          <a:effectLst/>
                        </a:rPr>
                        <a:t> </a:t>
                      </a:r>
                    </a:p>
                    <a:p>
                      <a:pPr marL="0" marR="0" algn="ctr">
                        <a:spcBef>
                          <a:spcPts val="0"/>
                        </a:spcBef>
                        <a:spcAft>
                          <a:spcPts val="0"/>
                        </a:spcAft>
                      </a:pPr>
                      <a:r>
                        <a:rPr lang="en-US" sz="1400" dirty="0">
                          <a:effectLst/>
                        </a:rPr>
                        <a:t> </a:t>
                      </a:r>
                    </a:p>
                    <a:p>
                      <a:pPr marL="0" marR="0" algn="ctr">
                        <a:spcBef>
                          <a:spcPts val="0"/>
                        </a:spcBef>
                        <a:spcAft>
                          <a:spcPts val="0"/>
                        </a:spcAft>
                      </a:pPr>
                      <a:r>
                        <a:rPr lang="en-US" sz="1400" dirty="0">
                          <a:effectLst/>
                        </a:rPr>
                        <a:t> </a:t>
                      </a:r>
                    </a:p>
                    <a:p>
                      <a:pPr marL="0" marR="0" algn="ctr">
                        <a:spcBef>
                          <a:spcPts val="0"/>
                        </a:spcBef>
                        <a:spcAft>
                          <a:spcPts val="0"/>
                        </a:spcAft>
                      </a:pPr>
                      <a:r>
                        <a:rPr lang="en-US" sz="1400" dirty="0" smtClean="0">
                          <a:effectLst/>
                        </a:rPr>
                        <a:t>N E W </a:t>
                      </a:r>
                    </a:p>
                    <a:p>
                      <a:pPr marL="0" marR="0" algn="ctr">
                        <a:spcBef>
                          <a:spcPts val="0"/>
                        </a:spcBef>
                        <a:spcAft>
                          <a:spcPts val="0"/>
                        </a:spcAft>
                      </a:pPr>
                      <a:r>
                        <a:rPr lang="en-US" sz="1400" dirty="0" smtClean="0">
                          <a:effectLst/>
                        </a:rPr>
                        <a:t>P R O D U C E R</a:t>
                      </a:r>
                      <a:endParaRPr lang="en-US" sz="1400" dirty="0">
                        <a:effectLst/>
                        <a:latin typeface="Calibri" charset="0"/>
                        <a:ea typeface="Calibri" charset="0"/>
                        <a:cs typeface="Times New Roman" charset="0"/>
                      </a:endParaRPr>
                    </a:p>
                  </a:txBody>
                  <a:tcPr marL="53050" marR="53050" marT="0" marB="0"/>
                </a:tc>
                <a:tc>
                  <a:txBody>
                    <a:bodyPr/>
                    <a:lstStyle/>
                    <a:p>
                      <a:pPr marL="285750" marR="0">
                        <a:spcBef>
                          <a:spcPts val="0"/>
                        </a:spcBef>
                        <a:spcAft>
                          <a:spcPts val="0"/>
                        </a:spcAft>
                      </a:pPr>
                      <a:r>
                        <a:rPr lang="en-US" sz="1400" dirty="0">
                          <a:effectLst/>
                        </a:rPr>
                        <a:t> </a:t>
                      </a:r>
                    </a:p>
                    <a:p>
                      <a:pPr marL="342900" marR="0" lvl="0" indent="-342900">
                        <a:lnSpc>
                          <a:spcPct val="115000"/>
                        </a:lnSpc>
                        <a:spcBef>
                          <a:spcPts val="0"/>
                        </a:spcBef>
                        <a:spcAft>
                          <a:spcPts val="0"/>
                        </a:spcAft>
                        <a:buFont typeface="Symbol" charset="2"/>
                        <a:buChar char=""/>
                      </a:pPr>
                      <a:r>
                        <a:rPr lang="en-US" sz="1400" dirty="0" smtClean="0">
                          <a:solidFill>
                            <a:schemeClr val="accent6">
                              <a:lumMod val="75000"/>
                            </a:schemeClr>
                          </a:solidFill>
                          <a:effectLst/>
                        </a:rPr>
                        <a:t>No </a:t>
                      </a:r>
                      <a:r>
                        <a:rPr lang="en-US" sz="1400" dirty="0">
                          <a:solidFill>
                            <a:schemeClr val="accent6">
                              <a:lumMod val="75000"/>
                            </a:schemeClr>
                          </a:solidFill>
                          <a:effectLst/>
                        </a:rPr>
                        <a:t>single point of </a:t>
                      </a:r>
                      <a:r>
                        <a:rPr lang="en-US" sz="1400" dirty="0" smtClean="0">
                          <a:solidFill>
                            <a:schemeClr val="accent6">
                              <a:lumMod val="75000"/>
                            </a:schemeClr>
                          </a:solidFill>
                          <a:effectLst/>
                        </a:rPr>
                        <a:t>failure</a:t>
                      </a:r>
                    </a:p>
                    <a:p>
                      <a:pPr marL="342900" marR="0" lvl="0" indent="-342900" algn="l" defTabSz="914400" rtl="0" eaLnBrk="1" fontAlgn="auto" latinLnBrk="0" hangingPunct="1">
                        <a:lnSpc>
                          <a:spcPct val="115000"/>
                        </a:lnSpc>
                        <a:spcBef>
                          <a:spcPts val="0"/>
                        </a:spcBef>
                        <a:spcAft>
                          <a:spcPts val="0"/>
                        </a:spcAft>
                        <a:buClrTx/>
                        <a:buSzTx/>
                        <a:buFont typeface="Symbol" charset="2"/>
                        <a:buChar char=""/>
                        <a:tabLst/>
                        <a:defRPr/>
                      </a:pPr>
                      <a:r>
                        <a:rPr lang="en-US" sz="1400" dirty="0" smtClean="0">
                          <a:solidFill>
                            <a:schemeClr val="accent6">
                              <a:lumMod val="75000"/>
                            </a:schemeClr>
                          </a:solidFill>
                          <a:effectLst/>
                        </a:rPr>
                        <a:t>Greater parallelism =&gt; Greater throughput.</a:t>
                      </a:r>
                      <a:endParaRPr lang="en-US" sz="1400" dirty="0">
                        <a:solidFill>
                          <a:schemeClr val="accent6">
                            <a:lumMod val="75000"/>
                          </a:schemeClr>
                        </a:solidFill>
                        <a:effectLst/>
                      </a:endParaRPr>
                    </a:p>
                    <a:p>
                      <a:pPr marL="342900" marR="0" lvl="0" indent="-342900">
                        <a:lnSpc>
                          <a:spcPct val="115000"/>
                        </a:lnSpc>
                        <a:spcBef>
                          <a:spcPts val="0"/>
                        </a:spcBef>
                        <a:spcAft>
                          <a:spcPts val="0"/>
                        </a:spcAft>
                        <a:buFont typeface="Symbol" charset="2"/>
                        <a:buChar char=""/>
                      </a:pPr>
                      <a:r>
                        <a:rPr lang="en-US" sz="1400" dirty="0">
                          <a:solidFill>
                            <a:srgbClr val="FF0000"/>
                          </a:solidFill>
                          <a:effectLst/>
                        </a:rPr>
                        <a:t>Consumers cannot selectively consume a server log</a:t>
                      </a:r>
                      <a:endParaRPr lang="en-US" sz="1400" dirty="0">
                        <a:solidFill>
                          <a:srgbClr val="FF0000"/>
                        </a:solidFill>
                        <a:effectLst/>
                        <a:latin typeface="Calibri" charset="0"/>
                        <a:ea typeface="Calibri" charset="0"/>
                        <a:cs typeface="Times New Roman" charset="0"/>
                      </a:endParaRPr>
                    </a:p>
                  </a:txBody>
                  <a:tcPr marL="53050" marR="53050" marT="0" marB="0"/>
                </a:tc>
                <a:tc>
                  <a:txBody>
                    <a:bodyPr/>
                    <a:lstStyle/>
                    <a:p>
                      <a:pPr marL="285750" marR="0">
                        <a:spcBef>
                          <a:spcPts val="0"/>
                        </a:spcBef>
                        <a:spcAft>
                          <a:spcPts val="0"/>
                        </a:spcAft>
                      </a:pPr>
                      <a:r>
                        <a:rPr lang="en-US" sz="1400" dirty="0">
                          <a:effectLst/>
                        </a:rPr>
                        <a:t> </a:t>
                      </a:r>
                    </a:p>
                    <a:p>
                      <a:pPr marL="342900" marR="0" lvl="0" indent="-342900">
                        <a:lnSpc>
                          <a:spcPct val="115000"/>
                        </a:lnSpc>
                        <a:spcBef>
                          <a:spcPts val="0"/>
                        </a:spcBef>
                        <a:spcAft>
                          <a:spcPts val="0"/>
                        </a:spcAft>
                        <a:buFont typeface="Symbol" charset="2"/>
                        <a:buChar char=""/>
                      </a:pPr>
                      <a:r>
                        <a:rPr lang="en-US" sz="1400" dirty="0" smtClean="0">
                          <a:solidFill>
                            <a:schemeClr val="accent6">
                              <a:lumMod val="75000"/>
                            </a:schemeClr>
                          </a:solidFill>
                          <a:effectLst/>
                        </a:rPr>
                        <a:t>No </a:t>
                      </a:r>
                      <a:r>
                        <a:rPr lang="en-US" sz="1400" dirty="0">
                          <a:solidFill>
                            <a:schemeClr val="accent6">
                              <a:lumMod val="75000"/>
                            </a:schemeClr>
                          </a:solidFill>
                          <a:effectLst/>
                        </a:rPr>
                        <a:t>single point of </a:t>
                      </a:r>
                      <a:r>
                        <a:rPr lang="en-US" sz="1400" dirty="0" smtClean="0">
                          <a:solidFill>
                            <a:schemeClr val="accent6">
                              <a:lumMod val="75000"/>
                            </a:schemeClr>
                          </a:solidFill>
                          <a:effectLst/>
                        </a:rPr>
                        <a:t>failure</a:t>
                      </a:r>
                    </a:p>
                    <a:p>
                      <a:pPr marL="342900" marR="0" lvl="0" indent="-342900" algn="l" defTabSz="914400" rtl="0" eaLnBrk="1" fontAlgn="auto" latinLnBrk="0" hangingPunct="1">
                        <a:lnSpc>
                          <a:spcPct val="115000"/>
                        </a:lnSpc>
                        <a:spcBef>
                          <a:spcPts val="0"/>
                        </a:spcBef>
                        <a:spcAft>
                          <a:spcPts val="0"/>
                        </a:spcAft>
                        <a:buClrTx/>
                        <a:buSzTx/>
                        <a:buFont typeface="Symbol" charset="2"/>
                        <a:buChar char=""/>
                        <a:tabLst/>
                        <a:defRPr/>
                      </a:pPr>
                      <a:r>
                        <a:rPr lang="en-US" sz="1400" dirty="0" smtClean="0">
                          <a:solidFill>
                            <a:schemeClr val="accent6">
                              <a:lumMod val="75000"/>
                            </a:schemeClr>
                          </a:solidFill>
                          <a:effectLst/>
                        </a:rPr>
                        <a:t>Greater parallelism =&gt; Greater throughput.</a:t>
                      </a:r>
                      <a:endParaRPr lang="en-US" sz="1400" dirty="0">
                        <a:solidFill>
                          <a:schemeClr val="accent6">
                            <a:lumMod val="75000"/>
                          </a:schemeClr>
                        </a:solidFill>
                        <a:effectLst/>
                      </a:endParaRPr>
                    </a:p>
                    <a:p>
                      <a:pPr marL="342900" marR="0" lvl="0" indent="-342900">
                        <a:lnSpc>
                          <a:spcPct val="115000"/>
                        </a:lnSpc>
                        <a:spcBef>
                          <a:spcPts val="0"/>
                        </a:spcBef>
                        <a:spcAft>
                          <a:spcPts val="0"/>
                        </a:spcAft>
                        <a:buFont typeface="Symbol" charset="2"/>
                        <a:buChar char=""/>
                      </a:pPr>
                      <a:r>
                        <a:rPr lang="en-US" sz="1400" dirty="0" smtClean="0">
                          <a:solidFill>
                            <a:srgbClr val="FF0000"/>
                          </a:solidFill>
                          <a:effectLst/>
                        </a:rPr>
                        <a:t>Downstream applications (consumers) need to be restarted with new topic-list, or, new consumer must be started to consume the new topic</a:t>
                      </a:r>
                      <a:r>
                        <a:rPr lang="en-US" sz="1400" dirty="0" smtClean="0">
                          <a:solidFill>
                            <a:srgbClr val="FF0000"/>
                          </a:solidFill>
                          <a:effectLst/>
                        </a:rPr>
                        <a:t>.</a:t>
                      </a:r>
                      <a:endParaRPr lang="en-US" sz="1400" dirty="0">
                        <a:solidFill>
                          <a:srgbClr val="FF0000"/>
                        </a:solidFill>
                        <a:effectLst/>
                      </a:endParaRPr>
                    </a:p>
                    <a:p>
                      <a:pPr marL="342900" marR="0" lvl="0" indent="-342900">
                        <a:lnSpc>
                          <a:spcPct val="115000"/>
                        </a:lnSpc>
                        <a:spcBef>
                          <a:spcPts val="0"/>
                        </a:spcBef>
                        <a:spcAft>
                          <a:spcPts val="0"/>
                        </a:spcAft>
                        <a:buFont typeface="Symbol" charset="2"/>
                        <a:buChar char=""/>
                      </a:pPr>
                      <a:r>
                        <a:rPr lang="en-US" sz="1400" dirty="0">
                          <a:solidFill>
                            <a:schemeClr val="accent6">
                              <a:lumMod val="75000"/>
                            </a:schemeClr>
                          </a:solidFill>
                          <a:effectLst/>
                        </a:rPr>
                        <a:t>Consumers can selectively consume logs from a server</a:t>
                      </a:r>
                    </a:p>
                    <a:p>
                      <a:pPr marL="0" marR="0">
                        <a:spcBef>
                          <a:spcPts val="0"/>
                        </a:spcBef>
                        <a:spcAft>
                          <a:spcPts val="0"/>
                        </a:spcAft>
                      </a:pPr>
                      <a:r>
                        <a:rPr lang="en-US" sz="1400" dirty="0">
                          <a:effectLst/>
                        </a:rPr>
                        <a:t> </a:t>
                      </a:r>
                      <a:endParaRPr lang="en-US" sz="1400" dirty="0">
                        <a:effectLst/>
                        <a:latin typeface="Calibri" charset="0"/>
                        <a:ea typeface="Calibri" charset="0"/>
                        <a:cs typeface="Times New Roman" charset="0"/>
                      </a:endParaRPr>
                    </a:p>
                  </a:txBody>
                  <a:tcPr marL="53050" marR="53050" marT="0" marB="0"/>
                </a:tc>
              </a:tr>
            </a:tbl>
          </a:graphicData>
        </a:graphic>
      </p:graphicFrame>
    </p:spTree>
    <p:extLst>
      <p:ext uri="{BB962C8B-B14F-4D97-AF65-F5344CB8AC3E}">
        <p14:creationId xmlns:p14="http://schemas.microsoft.com/office/powerpoint/2010/main" val="1094086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650" y="0"/>
            <a:ext cx="10515600" cy="1325563"/>
          </a:xfrm>
        </p:spPr>
        <p:txBody>
          <a:bodyPr>
            <a:normAutofit/>
          </a:bodyPr>
          <a:lstStyle/>
          <a:p>
            <a:r>
              <a:rPr lang="en-US" sz="3600" dirty="0" smtClean="0">
                <a:ea typeface="Helvetica" charset="0"/>
                <a:cs typeface="Helvetica" charset="0"/>
              </a:rPr>
              <a:t>T H I N K I N G   A B O U T   S C A L I N G  : S E R V E R S</a:t>
            </a:r>
            <a:endParaRPr lang="en-US" sz="3600" dirty="0">
              <a:ea typeface="Helvetica" charset="0"/>
              <a:cs typeface="Helvetica"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3340662"/>
              </p:ext>
            </p:extLst>
          </p:nvPr>
        </p:nvGraphicFramePr>
        <p:xfrm>
          <a:off x="2023904" y="1168400"/>
          <a:ext cx="8263096" cy="5059459"/>
        </p:xfrm>
        <a:graphic>
          <a:graphicData uri="http://schemas.openxmlformats.org/drawingml/2006/table">
            <a:tbl>
              <a:tblPr firstRow="1" firstCol="1" bandRow="1">
                <a:tableStyleId>{5C22544A-7EE6-4342-B048-85BDC9FD1C3A}</a:tableStyleId>
              </a:tblPr>
              <a:tblGrid>
                <a:gridCol w="1442762"/>
                <a:gridCol w="3216341"/>
                <a:gridCol w="3603993"/>
              </a:tblGrid>
              <a:tr h="461551">
                <a:tc>
                  <a:txBody>
                    <a:bodyPr/>
                    <a:lstStyle/>
                    <a:p>
                      <a:pPr marL="0" marR="0">
                        <a:spcBef>
                          <a:spcPts val="0"/>
                        </a:spcBef>
                        <a:spcAft>
                          <a:spcPts val="0"/>
                        </a:spcAft>
                      </a:pPr>
                      <a:r>
                        <a:rPr lang="en-US" sz="1400" dirty="0">
                          <a:effectLst/>
                        </a:rPr>
                        <a:t> </a:t>
                      </a:r>
                      <a:endParaRPr lang="en-US" sz="1400" dirty="0">
                        <a:effectLst/>
                        <a:latin typeface="Calibri" charset="0"/>
                        <a:ea typeface="Calibri" charset="0"/>
                        <a:cs typeface="Times New Roman" charset="0"/>
                      </a:endParaRPr>
                    </a:p>
                  </a:txBody>
                  <a:tcPr marL="53050" marR="53050" marT="0" marB="0"/>
                </a:tc>
                <a:tc>
                  <a:txBody>
                    <a:bodyPr/>
                    <a:lstStyle/>
                    <a:p>
                      <a:pPr marL="0" marR="0" algn="ctr">
                        <a:spcBef>
                          <a:spcPts val="0"/>
                        </a:spcBef>
                        <a:spcAft>
                          <a:spcPts val="0"/>
                        </a:spcAft>
                      </a:pPr>
                      <a:r>
                        <a:rPr lang="en-US" sz="1400" dirty="0">
                          <a:effectLst/>
                        </a:rPr>
                        <a:t>S I N G L E   T O P I C</a:t>
                      </a:r>
                      <a:endParaRPr lang="en-US" sz="1400" dirty="0">
                        <a:effectLst/>
                        <a:latin typeface="Calibri" charset="0"/>
                        <a:ea typeface="Calibri" charset="0"/>
                        <a:cs typeface="Times New Roman" charset="0"/>
                      </a:endParaRPr>
                    </a:p>
                  </a:txBody>
                  <a:tcPr marL="53050" marR="53050" marT="0" marB="0" anchor="ctr"/>
                </a:tc>
                <a:tc>
                  <a:txBody>
                    <a:bodyPr/>
                    <a:lstStyle/>
                    <a:p>
                      <a:pPr marL="0" marR="0" algn="ctr">
                        <a:spcBef>
                          <a:spcPts val="0"/>
                        </a:spcBef>
                        <a:spcAft>
                          <a:spcPts val="0"/>
                        </a:spcAft>
                      </a:pPr>
                      <a:r>
                        <a:rPr lang="en-US" sz="1400" dirty="0">
                          <a:effectLst/>
                        </a:rPr>
                        <a:t>N E W   T O P I C</a:t>
                      </a:r>
                      <a:endParaRPr lang="en-US" sz="1400" dirty="0">
                        <a:effectLst/>
                        <a:latin typeface="Calibri" charset="0"/>
                        <a:ea typeface="Calibri" charset="0"/>
                        <a:cs typeface="Times New Roman" charset="0"/>
                      </a:endParaRPr>
                    </a:p>
                  </a:txBody>
                  <a:tcPr marL="53050" marR="53050" marT="0" marB="0" anchor="ctr"/>
                </a:tc>
              </a:tr>
              <a:tr h="2110575">
                <a:tc>
                  <a:txBody>
                    <a:bodyPr/>
                    <a:lstStyle/>
                    <a:p>
                      <a:pPr marL="0" marR="0" algn="ctr">
                        <a:spcBef>
                          <a:spcPts val="0"/>
                        </a:spcBef>
                        <a:spcAft>
                          <a:spcPts val="0"/>
                        </a:spcAft>
                      </a:pPr>
                      <a:r>
                        <a:rPr lang="en-US" sz="1400" dirty="0">
                          <a:effectLst/>
                        </a:rPr>
                        <a:t> </a:t>
                      </a:r>
                    </a:p>
                    <a:p>
                      <a:pPr marL="0" marR="0" algn="ctr">
                        <a:spcBef>
                          <a:spcPts val="0"/>
                        </a:spcBef>
                        <a:spcAft>
                          <a:spcPts val="0"/>
                        </a:spcAft>
                      </a:pPr>
                      <a:r>
                        <a:rPr lang="en-US" sz="1400" dirty="0">
                          <a:effectLst/>
                        </a:rPr>
                        <a:t> </a:t>
                      </a:r>
                    </a:p>
                    <a:p>
                      <a:pPr marL="0" marR="0" algn="ctr">
                        <a:spcBef>
                          <a:spcPts val="0"/>
                        </a:spcBef>
                        <a:spcAft>
                          <a:spcPts val="0"/>
                        </a:spcAft>
                      </a:pPr>
                      <a:r>
                        <a:rPr lang="en-US" sz="1400" dirty="0">
                          <a:effectLst/>
                        </a:rPr>
                        <a:t> </a:t>
                      </a:r>
                    </a:p>
                    <a:p>
                      <a:pPr marL="0" marR="0" algn="ctr">
                        <a:spcBef>
                          <a:spcPts val="0"/>
                        </a:spcBef>
                        <a:spcAft>
                          <a:spcPts val="0"/>
                        </a:spcAft>
                      </a:pPr>
                      <a:r>
                        <a:rPr lang="en-US" sz="1400" dirty="0">
                          <a:effectLst/>
                        </a:rPr>
                        <a:t> </a:t>
                      </a:r>
                    </a:p>
                    <a:p>
                      <a:pPr marL="0" marR="0" algn="ctr">
                        <a:spcBef>
                          <a:spcPts val="0"/>
                        </a:spcBef>
                        <a:spcAft>
                          <a:spcPts val="0"/>
                        </a:spcAft>
                      </a:pPr>
                      <a:r>
                        <a:rPr lang="en-US" sz="1400" dirty="0">
                          <a:effectLst/>
                        </a:rPr>
                        <a:t>S I N G L E </a:t>
                      </a:r>
                      <a:endParaRPr lang="en-US" sz="1400" dirty="0" smtClean="0">
                        <a:effectLst/>
                      </a:endParaRPr>
                    </a:p>
                    <a:p>
                      <a:pPr marL="0" marR="0" algn="ctr">
                        <a:spcBef>
                          <a:spcPts val="0"/>
                        </a:spcBef>
                        <a:spcAft>
                          <a:spcPts val="0"/>
                        </a:spcAft>
                      </a:pPr>
                      <a:r>
                        <a:rPr lang="en-US" sz="1400" dirty="0" smtClean="0">
                          <a:effectLst/>
                        </a:rPr>
                        <a:t>P </a:t>
                      </a:r>
                      <a:r>
                        <a:rPr lang="en-US" sz="1400" dirty="0">
                          <a:effectLst/>
                        </a:rPr>
                        <a:t>R O D U C E R</a:t>
                      </a:r>
                      <a:endParaRPr lang="en-US" sz="1400" dirty="0">
                        <a:effectLst/>
                        <a:latin typeface="Calibri" charset="0"/>
                        <a:ea typeface="Calibri" charset="0"/>
                        <a:cs typeface="Times New Roman" charset="0"/>
                      </a:endParaRPr>
                    </a:p>
                  </a:txBody>
                  <a:tcPr marL="53050" marR="53050" marT="0" marB="0"/>
                </a:tc>
                <a:tc>
                  <a:txBody>
                    <a:bodyPr/>
                    <a:lstStyle/>
                    <a:p>
                      <a:pPr marL="342900" marR="0" lvl="0" indent="-342900">
                        <a:lnSpc>
                          <a:spcPct val="115000"/>
                        </a:lnSpc>
                        <a:spcBef>
                          <a:spcPts val="0"/>
                        </a:spcBef>
                        <a:spcAft>
                          <a:spcPts val="0"/>
                        </a:spcAft>
                        <a:buClr>
                          <a:srgbClr val="000000"/>
                        </a:buClr>
                        <a:buFont typeface="Symbol" charset="2"/>
                        <a:buChar char=""/>
                      </a:pPr>
                      <a:r>
                        <a:rPr lang="en-US" sz="1400" dirty="0">
                          <a:solidFill>
                            <a:srgbClr val="FF0000"/>
                          </a:solidFill>
                          <a:effectLst/>
                        </a:rPr>
                        <a:t>Single point of failure</a:t>
                      </a:r>
                    </a:p>
                    <a:p>
                      <a:pPr marL="342900" marR="0" lvl="0" indent="-342900">
                        <a:lnSpc>
                          <a:spcPct val="115000"/>
                        </a:lnSpc>
                        <a:spcBef>
                          <a:spcPts val="0"/>
                        </a:spcBef>
                        <a:spcAft>
                          <a:spcPts val="0"/>
                        </a:spcAft>
                        <a:buClr>
                          <a:srgbClr val="000000"/>
                        </a:buClr>
                        <a:buFont typeface="Symbol" charset="2"/>
                        <a:buChar char=""/>
                      </a:pPr>
                      <a:r>
                        <a:rPr lang="en-US" sz="1400" dirty="0">
                          <a:solidFill>
                            <a:srgbClr val="FF0000"/>
                          </a:solidFill>
                          <a:effectLst/>
                        </a:rPr>
                        <a:t>Contention for resources between web-servers</a:t>
                      </a:r>
                    </a:p>
                    <a:p>
                      <a:pPr marL="342900" marR="0" lvl="0" indent="-342900">
                        <a:lnSpc>
                          <a:spcPct val="115000"/>
                        </a:lnSpc>
                        <a:spcBef>
                          <a:spcPts val="0"/>
                        </a:spcBef>
                        <a:spcAft>
                          <a:spcPts val="0"/>
                        </a:spcAft>
                        <a:buClr>
                          <a:srgbClr val="000000"/>
                        </a:buClr>
                        <a:buFont typeface="Symbol" charset="2"/>
                        <a:buChar char=""/>
                      </a:pPr>
                      <a:r>
                        <a:rPr lang="en-US" sz="1400" dirty="0">
                          <a:solidFill>
                            <a:srgbClr val="FF0000"/>
                          </a:solidFill>
                          <a:effectLst/>
                        </a:rPr>
                        <a:t>Consumers cannot selectively consume a server log</a:t>
                      </a:r>
                      <a:endParaRPr lang="en-US" sz="1400" dirty="0">
                        <a:solidFill>
                          <a:srgbClr val="FF0000"/>
                        </a:solidFill>
                        <a:effectLst/>
                        <a:latin typeface="Calibri" charset="0"/>
                        <a:ea typeface="Calibri" charset="0"/>
                        <a:cs typeface="Times New Roman" charset="0"/>
                      </a:endParaRPr>
                    </a:p>
                  </a:txBody>
                  <a:tcPr marL="53050" marR="53050" marT="0" marB="0"/>
                </a:tc>
                <a:tc>
                  <a:txBody>
                    <a:bodyPr/>
                    <a:lstStyle/>
                    <a:p>
                      <a:pPr marL="342900" marR="0" lvl="0" indent="-342900">
                        <a:lnSpc>
                          <a:spcPct val="115000"/>
                        </a:lnSpc>
                        <a:spcBef>
                          <a:spcPts val="0"/>
                        </a:spcBef>
                        <a:spcAft>
                          <a:spcPts val="0"/>
                        </a:spcAft>
                        <a:buClr>
                          <a:srgbClr val="000000"/>
                        </a:buClr>
                        <a:buFont typeface="Symbol" charset="2"/>
                        <a:buChar char=""/>
                      </a:pPr>
                      <a:r>
                        <a:rPr lang="en-US" sz="1400" dirty="0">
                          <a:solidFill>
                            <a:srgbClr val="FF0000"/>
                          </a:solidFill>
                          <a:effectLst/>
                        </a:rPr>
                        <a:t>Single point of failure</a:t>
                      </a:r>
                    </a:p>
                    <a:p>
                      <a:pPr marL="342900" marR="0" lvl="0" indent="-342900">
                        <a:lnSpc>
                          <a:spcPct val="115000"/>
                        </a:lnSpc>
                        <a:spcBef>
                          <a:spcPts val="0"/>
                        </a:spcBef>
                        <a:spcAft>
                          <a:spcPts val="0"/>
                        </a:spcAft>
                        <a:buClr>
                          <a:srgbClr val="000000"/>
                        </a:buClr>
                        <a:buFont typeface="Symbol" charset="2"/>
                        <a:buChar char=""/>
                      </a:pPr>
                      <a:r>
                        <a:rPr lang="en-US" sz="1400" dirty="0">
                          <a:solidFill>
                            <a:srgbClr val="FF0000"/>
                          </a:solidFill>
                          <a:effectLst/>
                        </a:rPr>
                        <a:t>Contention of resources between web </a:t>
                      </a:r>
                      <a:r>
                        <a:rPr lang="en-US" sz="1400" dirty="0" smtClean="0">
                          <a:solidFill>
                            <a:srgbClr val="FF0000"/>
                          </a:solidFill>
                          <a:effectLst/>
                        </a:rPr>
                        <a:t>servers.</a:t>
                      </a:r>
                      <a:r>
                        <a:rPr lang="en-US" sz="1400" baseline="0" dirty="0" smtClean="0">
                          <a:solidFill>
                            <a:srgbClr val="FF0000"/>
                          </a:solidFill>
                          <a:effectLst/>
                        </a:rPr>
                        <a:t>                                           </a:t>
                      </a:r>
                      <a:r>
                        <a:rPr lang="en-US" sz="1400" strike="sngStrike" dirty="0" smtClean="0">
                          <a:effectLst/>
                        </a:rPr>
                        <a:t>Downstream applications (consumers) need to be restarted with new topic-list, or, new consumer must be started to consume the new topic.</a:t>
                      </a:r>
                      <a:endParaRPr lang="en-US" sz="1400" dirty="0" smtClean="0">
                        <a:effectLst/>
                      </a:endParaRPr>
                    </a:p>
                    <a:p>
                      <a:pPr marL="342900" marR="0" lvl="0" indent="-342900">
                        <a:lnSpc>
                          <a:spcPct val="115000"/>
                        </a:lnSpc>
                        <a:spcBef>
                          <a:spcPts val="0"/>
                        </a:spcBef>
                        <a:spcAft>
                          <a:spcPts val="0"/>
                        </a:spcAft>
                        <a:buClr>
                          <a:srgbClr val="000000"/>
                        </a:buClr>
                        <a:buFont typeface="Symbol" charset="2"/>
                        <a:buChar char=""/>
                      </a:pPr>
                      <a:r>
                        <a:rPr lang="en-US" sz="1400" dirty="0" smtClean="0">
                          <a:solidFill>
                            <a:schemeClr val="accent6">
                              <a:lumMod val="75000"/>
                            </a:schemeClr>
                          </a:solidFill>
                          <a:effectLst/>
                        </a:rPr>
                        <a:t>Consumers </a:t>
                      </a:r>
                      <a:r>
                        <a:rPr lang="en-US" sz="1400" dirty="0">
                          <a:solidFill>
                            <a:schemeClr val="accent6">
                              <a:lumMod val="75000"/>
                            </a:schemeClr>
                          </a:solidFill>
                          <a:effectLst/>
                        </a:rPr>
                        <a:t>can selectively consume logs from a server</a:t>
                      </a:r>
                      <a:endParaRPr lang="en-US" sz="1400" dirty="0">
                        <a:solidFill>
                          <a:schemeClr val="accent6">
                            <a:lumMod val="75000"/>
                          </a:schemeClr>
                        </a:solidFill>
                        <a:effectLst/>
                        <a:latin typeface="Calibri" charset="0"/>
                        <a:ea typeface="Calibri" charset="0"/>
                        <a:cs typeface="Times New Roman" charset="0"/>
                      </a:endParaRPr>
                    </a:p>
                  </a:txBody>
                  <a:tcPr marL="53050" marR="53050" marT="0" marB="0"/>
                </a:tc>
              </a:tr>
              <a:tr h="2266574">
                <a:tc>
                  <a:txBody>
                    <a:bodyPr/>
                    <a:lstStyle/>
                    <a:p>
                      <a:pPr marL="0" marR="0" algn="ctr">
                        <a:spcBef>
                          <a:spcPts val="0"/>
                        </a:spcBef>
                        <a:spcAft>
                          <a:spcPts val="0"/>
                        </a:spcAft>
                      </a:pPr>
                      <a:r>
                        <a:rPr lang="en-US" sz="1400" dirty="0">
                          <a:effectLst/>
                        </a:rPr>
                        <a:t> </a:t>
                      </a:r>
                    </a:p>
                    <a:p>
                      <a:pPr marL="0" marR="0" algn="ctr">
                        <a:spcBef>
                          <a:spcPts val="0"/>
                        </a:spcBef>
                        <a:spcAft>
                          <a:spcPts val="0"/>
                        </a:spcAft>
                      </a:pPr>
                      <a:r>
                        <a:rPr lang="en-US" sz="1400" dirty="0">
                          <a:effectLst/>
                        </a:rPr>
                        <a:t> </a:t>
                      </a:r>
                    </a:p>
                    <a:p>
                      <a:pPr marL="0" marR="0" algn="ctr">
                        <a:spcBef>
                          <a:spcPts val="0"/>
                        </a:spcBef>
                        <a:spcAft>
                          <a:spcPts val="0"/>
                        </a:spcAft>
                      </a:pPr>
                      <a:r>
                        <a:rPr lang="en-US" sz="1400" dirty="0">
                          <a:effectLst/>
                        </a:rPr>
                        <a:t> </a:t>
                      </a:r>
                    </a:p>
                    <a:p>
                      <a:pPr marL="0" marR="0">
                        <a:spcBef>
                          <a:spcPts val="0"/>
                        </a:spcBef>
                        <a:spcAft>
                          <a:spcPts val="0"/>
                        </a:spcAft>
                      </a:pPr>
                      <a:r>
                        <a:rPr lang="en-US" sz="1400" dirty="0">
                          <a:effectLst/>
                        </a:rPr>
                        <a:t> </a:t>
                      </a:r>
                    </a:p>
                    <a:p>
                      <a:pPr marL="0" marR="0" algn="ctr">
                        <a:spcBef>
                          <a:spcPts val="0"/>
                        </a:spcBef>
                        <a:spcAft>
                          <a:spcPts val="0"/>
                        </a:spcAft>
                      </a:pPr>
                      <a:r>
                        <a:rPr lang="en-US" sz="1400" dirty="0">
                          <a:effectLst/>
                        </a:rPr>
                        <a:t>N E W </a:t>
                      </a:r>
                      <a:endParaRPr lang="en-US" sz="1400" dirty="0" smtClean="0">
                        <a:effectLst/>
                      </a:endParaRPr>
                    </a:p>
                    <a:p>
                      <a:pPr marL="0" marR="0" algn="ctr">
                        <a:spcBef>
                          <a:spcPts val="0"/>
                        </a:spcBef>
                        <a:spcAft>
                          <a:spcPts val="0"/>
                        </a:spcAft>
                      </a:pPr>
                      <a:r>
                        <a:rPr lang="en-US" sz="1400" dirty="0" smtClean="0">
                          <a:effectLst/>
                        </a:rPr>
                        <a:t>P </a:t>
                      </a:r>
                      <a:r>
                        <a:rPr lang="en-US" sz="1400" dirty="0">
                          <a:effectLst/>
                        </a:rPr>
                        <a:t>R O D U C E R</a:t>
                      </a:r>
                      <a:endParaRPr lang="en-US" sz="1400" dirty="0">
                        <a:effectLst/>
                        <a:latin typeface="Calibri" charset="0"/>
                        <a:ea typeface="Calibri" charset="0"/>
                        <a:cs typeface="Times New Roman" charset="0"/>
                      </a:endParaRPr>
                    </a:p>
                  </a:txBody>
                  <a:tcPr marL="53050" marR="53050" marT="0" marB="0"/>
                </a:tc>
                <a:tc>
                  <a:txBody>
                    <a:bodyPr/>
                    <a:lstStyle/>
                    <a:p>
                      <a:pPr marL="285750" marR="0">
                        <a:spcBef>
                          <a:spcPts val="0"/>
                        </a:spcBef>
                        <a:spcAft>
                          <a:spcPts val="0"/>
                        </a:spcAft>
                      </a:pPr>
                      <a:r>
                        <a:rPr lang="en-US" sz="1400" dirty="0">
                          <a:effectLst/>
                        </a:rPr>
                        <a:t> </a:t>
                      </a:r>
                    </a:p>
                    <a:p>
                      <a:pPr marL="342900" marR="0" lvl="0" indent="-342900">
                        <a:lnSpc>
                          <a:spcPct val="115000"/>
                        </a:lnSpc>
                        <a:spcBef>
                          <a:spcPts val="0"/>
                        </a:spcBef>
                        <a:spcAft>
                          <a:spcPts val="0"/>
                        </a:spcAft>
                        <a:buClr>
                          <a:srgbClr val="000000"/>
                        </a:buClr>
                        <a:buFont typeface="Symbol" charset="2"/>
                        <a:buChar char=""/>
                      </a:pPr>
                      <a:r>
                        <a:rPr lang="en-US" sz="1400" dirty="0" smtClean="0">
                          <a:solidFill>
                            <a:schemeClr val="accent6">
                              <a:lumMod val="75000"/>
                            </a:schemeClr>
                          </a:solidFill>
                          <a:effectLst/>
                        </a:rPr>
                        <a:t>No single point of failure</a:t>
                      </a:r>
                    </a:p>
                    <a:p>
                      <a:pPr marL="342900" marR="0" lvl="0" indent="-342900" algn="l" defTabSz="914400" rtl="0" eaLnBrk="1" fontAlgn="auto" latinLnBrk="0" hangingPunct="1">
                        <a:lnSpc>
                          <a:spcPct val="115000"/>
                        </a:lnSpc>
                        <a:spcBef>
                          <a:spcPts val="0"/>
                        </a:spcBef>
                        <a:spcAft>
                          <a:spcPts val="0"/>
                        </a:spcAft>
                        <a:buClr>
                          <a:srgbClr val="000000"/>
                        </a:buClr>
                        <a:buSzTx/>
                        <a:buFont typeface="Symbol" charset="2"/>
                        <a:buChar char=""/>
                        <a:tabLst/>
                        <a:defRPr/>
                      </a:pPr>
                      <a:r>
                        <a:rPr lang="en-US" sz="1400" dirty="0" smtClean="0">
                          <a:solidFill>
                            <a:schemeClr val="accent6">
                              <a:lumMod val="75000"/>
                            </a:schemeClr>
                          </a:solidFill>
                          <a:effectLst/>
                        </a:rPr>
                        <a:t>Greater parallelism =&gt; Greater throughput.</a:t>
                      </a:r>
                      <a:endParaRPr lang="en-US" sz="1400" dirty="0" smtClean="0">
                        <a:solidFill>
                          <a:schemeClr val="accent6">
                            <a:lumMod val="75000"/>
                          </a:schemeClr>
                        </a:solidFill>
                        <a:effectLst/>
                      </a:endParaRPr>
                    </a:p>
                    <a:p>
                      <a:pPr marL="342900" marR="0" lvl="0" indent="-342900">
                        <a:lnSpc>
                          <a:spcPct val="115000"/>
                        </a:lnSpc>
                        <a:spcBef>
                          <a:spcPts val="0"/>
                        </a:spcBef>
                        <a:spcAft>
                          <a:spcPts val="0"/>
                        </a:spcAft>
                        <a:buClr>
                          <a:srgbClr val="000000"/>
                        </a:buClr>
                        <a:buFont typeface="Symbol" charset="2"/>
                        <a:buChar char=""/>
                      </a:pPr>
                      <a:r>
                        <a:rPr lang="en-US" sz="1400" dirty="0" smtClean="0">
                          <a:solidFill>
                            <a:srgbClr val="FF0000"/>
                          </a:solidFill>
                          <a:effectLst/>
                        </a:rPr>
                        <a:t>Consumers </a:t>
                      </a:r>
                      <a:r>
                        <a:rPr lang="en-US" sz="1400" dirty="0">
                          <a:solidFill>
                            <a:srgbClr val="FF0000"/>
                          </a:solidFill>
                          <a:effectLst/>
                        </a:rPr>
                        <a:t>cannot selectively consume a server log</a:t>
                      </a:r>
                      <a:endParaRPr lang="en-US" sz="1400" dirty="0">
                        <a:solidFill>
                          <a:srgbClr val="FF0000"/>
                        </a:solidFill>
                        <a:effectLst/>
                        <a:latin typeface="Calibri" charset="0"/>
                        <a:ea typeface="Calibri" charset="0"/>
                        <a:cs typeface="Times New Roman" charset="0"/>
                      </a:endParaRPr>
                    </a:p>
                  </a:txBody>
                  <a:tcPr marL="53050" marR="53050" marT="0" marB="0"/>
                </a:tc>
                <a:tc>
                  <a:txBody>
                    <a:bodyPr/>
                    <a:lstStyle/>
                    <a:p>
                      <a:pPr marL="285750" marR="0">
                        <a:spcBef>
                          <a:spcPts val="0"/>
                        </a:spcBef>
                        <a:spcAft>
                          <a:spcPts val="0"/>
                        </a:spcAft>
                      </a:pPr>
                      <a:r>
                        <a:rPr lang="en-US" sz="1400" dirty="0">
                          <a:effectLst/>
                        </a:rPr>
                        <a:t> </a:t>
                      </a:r>
                    </a:p>
                    <a:p>
                      <a:pPr marL="342900" marR="0" lvl="0" indent="-342900">
                        <a:lnSpc>
                          <a:spcPct val="115000"/>
                        </a:lnSpc>
                        <a:spcBef>
                          <a:spcPts val="0"/>
                        </a:spcBef>
                        <a:spcAft>
                          <a:spcPts val="0"/>
                        </a:spcAft>
                        <a:buClr>
                          <a:srgbClr val="000000"/>
                        </a:buClr>
                        <a:buFont typeface="Symbol" charset="2"/>
                        <a:buChar char=""/>
                      </a:pPr>
                      <a:r>
                        <a:rPr lang="en-US" sz="1400" dirty="0" smtClean="0">
                          <a:solidFill>
                            <a:schemeClr val="accent6">
                              <a:lumMod val="75000"/>
                            </a:schemeClr>
                          </a:solidFill>
                          <a:effectLst/>
                        </a:rPr>
                        <a:t>No </a:t>
                      </a:r>
                      <a:r>
                        <a:rPr lang="en-US" sz="1400" dirty="0">
                          <a:solidFill>
                            <a:schemeClr val="accent6">
                              <a:lumMod val="75000"/>
                            </a:schemeClr>
                          </a:solidFill>
                          <a:effectLst/>
                        </a:rPr>
                        <a:t>single point of </a:t>
                      </a:r>
                      <a:r>
                        <a:rPr lang="en-US" sz="1400" dirty="0" smtClean="0">
                          <a:solidFill>
                            <a:schemeClr val="accent6">
                              <a:lumMod val="75000"/>
                            </a:schemeClr>
                          </a:solidFill>
                          <a:effectLst/>
                        </a:rPr>
                        <a:t>failure</a:t>
                      </a:r>
                      <a:r>
                        <a:rPr lang="en-US" sz="1400" baseline="0" dirty="0" smtClean="0">
                          <a:solidFill>
                            <a:schemeClr val="accent6">
                              <a:lumMod val="75000"/>
                            </a:schemeClr>
                          </a:solidFill>
                          <a:effectLst/>
                        </a:rPr>
                        <a:t> </a:t>
                      </a:r>
                    </a:p>
                    <a:p>
                      <a:pPr marL="342900" marR="0" lvl="0" indent="-342900" algn="l" defTabSz="914400" rtl="0" eaLnBrk="1" fontAlgn="auto" latinLnBrk="0" hangingPunct="1">
                        <a:lnSpc>
                          <a:spcPct val="115000"/>
                        </a:lnSpc>
                        <a:spcBef>
                          <a:spcPts val="0"/>
                        </a:spcBef>
                        <a:spcAft>
                          <a:spcPts val="0"/>
                        </a:spcAft>
                        <a:buClr>
                          <a:srgbClr val="000000"/>
                        </a:buClr>
                        <a:buSzTx/>
                        <a:buFont typeface="Symbol" charset="2"/>
                        <a:buChar char=""/>
                        <a:tabLst/>
                        <a:defRPr/>
                      </a:pPr>
                      <a:r>
                        <a:rPr lang="en-US" sz="1400" dirty="0" smtClean="0">
                          <a:solidFill>
                            <a:schemeClr val="accent6">
                              <a:lumMod val="75000"/>
                            </a:schemeClr>
                          </a:solidFill>
                          <a:effectLst/>
                        </a:rPr>
                        <a:t>Greater parallelism =&gt; Greater throughput.</a:t>
                      </a:r>
                      <a:r>
                        <a:rPr lang="en-US" sz="1400" baseline="0" dirty="0" smtClean="0">
                          <a:effectLst/>
                        </a:rPr>
                        <a:t>                                     </a:t>
                      </a:r>
                      <a:r>
                        <a:rPr lang="en-US" sz="1400" strike="sngStrike" dirty="0" smtClean="0">
                          <a:effectLst/>
                        </a:rPr>
                        <a:t>Downstream applications (consumers) need to be restarted with new topic-list, or, new consumer must be started to consume the new topic.</a:t>
                      </a:r>
                      <a:endParaRPr lang="en-US" sz="1400" dirty="0" smtClean="0">
                        <a:effectLst/>
                      </a:endParaRPr>
                    </a:p>
                    <a:p>
                      <a:pPr marL="342900" marR="0" lvl="0" indent="-342900">
                        <a:lnSpc>
                          <a:spcPct val="115000"/>
                        </a:lnSpc>
                        <a:spcBef>
                          <a:spcPts val="0"/>
                        </a:spcBef>
                        <a:spcAft>
                          <a:spcPts val="0"/>
                        </a:spcAft>
                        <a:buClr>
                          <a:srgbClr val="000000"/>
                        </a:buClr>
                        <a:buFont typeface="Symbol" charset="2"/>
                        <a:buChar char=""/>
                      </a:pPr>
                      <a:r>
                        <a:rPr lang="en-US" sz="1400" dirty="0" smtClean="0">
                          <a:solidFill>
                            <a:schemeClr val="accent6">
                              <a:lumMod val="75000"/>
                            </a:schemeClr>
                          </a:solidFill>
                          <a:effectLst/>
                        </a:rPr>
                        <a:t>Consumers </a:t>
                      </a:r>
                      <a:r>
                        <a:rPr lang="en-US" sz="1400" dirty="0">
                          <a:solidFill>
                            <a:schemeClr val="accent6">
                              <a:lumMod val="75000"/>
                            </a:schemeClr>
                          </a:solidFill>
                          <a:effectLst/>
                        </a:rPr>
                        <a:t>can selectively consume logs from a server</a:t>
                      </a:r>
                    </a:p>
                    <a:p>
                      <a:pPr marL="0" marR="0">
                        <a:spcBef>
                          <a:spcPts val="0"/>
                        </a:spcBef>
                        <a:spcAft>
                          <a:spcPts val="0"/>
                        </a:spcAft>
                      </a:pPr>
                      <a:r>
                        <a:rPr lang="en-US" sz="1400" dirty="0">
                          <a:effectLst/>
                        </a:rPr>
                        <a:t> </a:t>
                      </a:r>
                      <a:endParaRPr lang="en-US" sz="1400" dirty="0">
                        <a:effectLst/>
                        <a:latin typeface="Calibri" charset="0"/>
                        <a:ea typeface="Calibri" charset="0"/>
                        <a:cs typeface="Times New Roman" charset="0"/>
                      </a:endParaRPr>
                    </a:p>
                  </a:txBody>
                  <a:tcPr marL="53050" marR="53050" marT="0" marB="0"/>
                </a:tc>
              </a:tr>
            </a:tbl>
          </a:graphicData>
        </a:graphic>
      </p:graphicFrame>
      <p:sp>
        <p:nvSpPr>
          <p:cNvPr id="6" name="TextBox 5"/>
          <p:cNvSpPr txBox="1"/>
          <p:nvPr/>
        </p:nvSpPr>
        <p:spPr>
          <a:xfrm>
            <a:off x="14801850" y="342900"/>
            <a:ext cx="184731" cy="369332"/>
          </a:xfrm>
          <a:prstGeom prst="rect">
            <a:avLst/>
          </a:prstGeom>
          <a:noFill/>
        </p:spPr>
        <p:txBody>
          <a:bodyPr wrap="none" rtlCol="0" anchor="ctr" anchorCtr="0">
            <a:spAutoFit/>
          </a:bodyPr>
          <a:lstStyle/>
          <a:p>
            <a:endParaRPr lang="en-US" dirty="0"/>
          </a:p>
        </p:txBody>
      </p:sp>
    </p:spTree>
    <p:extLst>
      <p:ext uri="{BB962C8B-B14F-4D97-AF65-F5344CB8AC3E}">
        <p14:creationId xmlns:p14="http://schemas.microsoft.com/office/powerpoint/2010/main" val="139435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ea typeface="Helvetica" charset="0"/>
                <a:cs typeface="Helvetica" charset="0"/>
              </a:rPr>
              <a:t>T H I N K I N G   A B O U T   S C A L I N G  : S E R V E R S</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197" y="1503094"/>
            <a:ext cx="4989732" cy="4711304"/>
          </a:xfrm>
          <a:prstGeom prst="rect">
            <a:avLst/>
          </a:prstGeom>
        </p:spPr>
      </p:pic>
    </p:spTree>
    <p:extLst>
      <p:ext uri="{BB962C8B-B14F-4D97-AF65-F5344CB8AC3E}">
        <p14:creationId xmlns:p14="http://schemas.microsoft.com/office/powerpoint/2010/main" val="1118356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ea typeface="Helvetica" charset="0"/>
                <a:cs typeface="Helvetica" charset="0"/>
              </a:rPr>
              <a:t>T H I N K I N G   A B O U T   S C A L I N G  : U S E  C A S E S</a:t>
            </a:r>
            <a:endParaRPr lang="en-US" sz="3600" dirty="0"/>
          </a:p>
        </p:txBody>
      </p:sp>
      <p:sp>
        <p:nvSpPr>
          <p:cNvPr id="3" name="Content Placeholder 2"/>
          <p:cNvSpPr>
            <a:spLocks noGrp="1"/>
          </p:cNvSpPr>
          <p:nvPr>
            <p:ph idx="1"/>
          </p:nvPr>
        </p:nvSpPr>
        <p:spPr/>
        <p:txBody>
          <a:bodyPr/>
          <a:lstStyle/>
          <a:p>
            <a:r>
              <a:rPr lang="en-US" dirty="0" smtClean="0"/>
              <a:t>Consumer </a:t>
            </a:r>
            <a:r>
              <a:rPr lang="en-US" dirty="0" smtClean="0"/>
              <a:t>group for each app</a:t>
            </a:r>
            <a:endParaRPr lang="en-US" dirty="0" smtClean="0"/>
          </a:p>
          <a:p>
            <a:pPr lvl="1"/>
            <a:r>
              <a:rPr lang="en-US" dirty="0"/>
              <a:t>Can consume from same </a:t>
            </a:r>
            <a:r>
              <a:rPr lang="en-US" dirty="0" smtClean="0"/>
              <a:t>topics</a:t>
            </a:r>
            <a:endParaRPr lang="en-US" dirty="0" smtClean="0"/>
          </a:p>
          <a:p>
            <a:pPr lvl="1"/>
            <a:r>
              <a:rPr lang="en-US" dirty="0" smtClean="0"/>
              <a:t>Parallel </a:t>
            </a:r>
            <a:r>
              <a:rPr lang="en-US" dirty="0" smtClean="0"/>
              <a:t>instances in a group: Load balancing</a:t>
            </a:r>
          </a:p>
          <a:p>
            <a:pPr lvl="1"/>
            <a:r>
              <a:rPr lang="en-US" dirty="0" smtClean="0"/>
              <a:t>Can be added dynamically</a:t>
            </a:r>
          </a:p>
          <a:p>
            <a:pPr>
              <a:lnSpc>
                <a:spcPct val="150000"/>
              </a:lnSpc>
            </a:pPr>
            <a:r>
              <a:rPr lang="en-US" dirty="0" smtClean="0"/>
              <a:t>Partition </a:t>
            </a:r>
            <a:endParaRPr lang="en-US" dirty="0" smtClean="0"/>
          </a:p>
          <a:p>
            <a:pPr lvl="1"/>
            <a:r>
              <a:rPr lang="en-US" dirty="0" smtClean="0"/>
              <a:t>Distributed </a:t>
            </a:r>
            <a:r>
              <a:rPr lang="en-US" dirty="0" smtClean="0"/>
              <a:t>evenly </a:t>
            </a:r>
            <a:r>
              <a:rPr lang="en-US" dirty="0" smtClean="0"/>
              <a:t>over </a:t>
            </a:r>
            <a:r>
              <a:rPr lang="en-US" dirty="0" smtClean="0"/>
              <a:t>consumer instances</a:t>
            </a:r>
          </a:p>
          <a:p>
            <a:pPr lvl="1"/>
            <a:r>
              <a:rPr lang="en-US" dirty="0" smtClean="0"/>
              <a:t>Round robin/hash-key based assignment</a:t>
            </a:r>
            <a:endParaRPr lang="en-US" dirty="0"/>
          </a:p>
          <a:p>
            <a:pPr lvl="1"/>
            <a:r>
              <a:rPr lang="en-US" dirty="0" smtClean="0"/>
              <a:t>Can </a:t>
            </a:r>
            <a:r>
              <a:rPr lang="en-US" dirty="0" smtClean="0"/>
              <a:t>be </a:t>
            </a:r>
            <a:r>
              <a:rPr lang="en-US" dirty="0" smtClean="0"/>
              <a:t>added </a:t>
            </a:r>
            <a:r>
              <a:rPr lang="en-US" dirty="0" smtClean="0"/>
              <a:t>dynamically</a:t>
            </a:r>
          </a:p>
          <a:p>
            <a:pPr lvl="1"/>
            <a:endParaRPr lang="en-US" dirty="0"/>
          </a:p>
        </p:txBody>
      </p:sp>
    </p:spTree>
    <p:extLst>
      <p:ext uri="{BB962C8B-B14F-4D97-AF65-F5344CB8AC3E}">
        <p14:creationId xmlns:p14="http://schemas.microsoft.com/office/powerpoint/2010/main" val="107745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3084</TotalTime>
  <Words>1434</Words>
  <Application>Microsoft Macintosh PowerPoint</Application>
  <PresentationFormat>Widescreen</PresentationFormat>
  <Paragraphs>206</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Calibri Light</vt:lpstr>
      <vt:lpstr>Helvetica</vt:lpstr>
      <vt:lpstr>Symbol</vt:lpstr>
      <vt:lpstr>Times New Roman</vt:lpstr>
      <vt:lpstr>Arial</vt:lpstr>
      <vt:lpstr>Office Theme</vt:lpstr>
      <vt:lpstr>Real Time Detection of DDoS  -Architecture And Implementation</vt:lpstr>
      <vt:lpstr>O U T L I N E</vt:lpstr>
      <vt:lpstr>PowerPoint Presentation</vt:lpstr>
      <vt:lpstr>T H I N K I N G   A B O U T   T E C H N O L O G I E S</vt:lpstr>
      <vt:lpstr>P R O D U C E R S   A N D  C O N S U M E R S</vt:lpstr>
      <vt:lpstr>T H I N K I N G   A B O U T   S C A L I N G  : S E R V E R S</vt:lpstr>
      <vt:lpstr>T H I N K I N G   A B O U T   S C A L I N G  : S E R V E R S</vt:lpstr>
      <vt:lpstr>T H I N K I N G   A B O U T   S C A L I N G  : S E R V E R S</vt:lpstr>
      <vt:lpstr>T H I N K I N G   A B O U T   S C A L I N G  : U S E  C A S E S</vt:lpstr>
      <vt:lpstr>PowerPoint Presentation</vt:lpstr>
      <vt:lpstr>P R O C E S S I N G</vt:lpstr>
      <vt:lpstr>Crunching Numbers</vt:lpstr>
      <vt:lpstr>D E M O</vt:lpstr>
      <vt:lpstr>Takeaways</vt:lpstr>
      <vt:lpstr>References</vt:lpstr>
      <vt:lpstr>T H A N K   Y O U     Q U E S T I O N S ? </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utkarshkaj@gmail.com</dc:creator>
  <cp:lastModifiedBy>utkarshkaj@gmail.com</cp:lastModifiedBy>
  <cp:revision>209</cp:revision>
  <dcterms:created xsi:type="dcterms:W3CDTF">2017-06-02T21:34:02Z</dcterms:created>
  <dcterms:modified xsi:type="dcterms:W3CDTF">2017-06-13T22:27:49Z</dcterms:modified>
</cp:coreProperties>
</file>