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87" r:id="rId2"/>
    <p:sldId id="257" r:id="rId3"/>
    <p:sldId id="258" r:id="rId4"/>
    <p:sldId id="265" r:id="rId5"/>
    <p:sldId id="269" r:id="rId6"/>
    <p:sldId id="270" r:id="rId7"/>
    <p:sldId id="282" r:id="rId8"/>
    <p:sldId id="279" r:id="rId9"/>
    <p:sldId id="280" r:id="rId10"/>
    <p:sldId id="281" r:id="rId11"/>
    <p:sldId id="285" r:id="rId12"/>
    <p:sldId id="288" r:id="rId13"/>
    <p:sldId id="289" r:id="rId14"/>
    <p:sldId id="284" r:id="rId15"/>
    <p:sldId id="300" r:id="rId16"/>
    <p:sldId id="296" r:id="rId17"/>
    <p:sldId id="309" r:id="rId18"/>
    <p:sldId id="310" r:id="rId19"/>
    <p:sldId id="311" r:id="rId20"/>
    <p:sldId id="33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71" autoAdjust="0"/>
  </p:normalViewPr>
  <p:slideViewPr>
    <p:cSldViewPr snapToGrid="0">
      <p:cViewPr varScale="1">
        <p:scale>
          <a:sx n="58" d="100"/>
          <a:sy n="58" d="100"/>
        </p:scale>
        <p:origin x="9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Power</a:t>
            </a:r>
          </a:p>
          <a:p>
            <a:pPr>
              <a:defRPr/>
            </a:pPr>
            <a:r>
              <a:rPr lang="en-US" baseline="0"/>
              <a:t>Consumption</a:t>
            </a:r>
            <a:endParaRPr lang="en-US"/>
          </a:p>
        </c:rich>
      </c:tx>
      <c:layout>
        <c:manualLayout>
          <c:xMode val="edge"/>
          <c:yMode val="edge"/>
          <c:x val="2.3381889763779563E-2"/>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5F9-401A-A44F-D07CFE8C178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5F9-401A-A44F-D07CFE8C178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5F9-401A-A44F-D07CFE8C178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5F9-401A-A44F-D07CFE8C178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5F9-401A-A44F-D07CFE8C178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5F9-401A-A44F-D07CFE8C178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5F9-401A-A44F-D07CFE8C178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25F9-401A-A44F-D07CFE8C1782}"/>
              </c:ext>
            </c:extLst>
          </c:dPt>
          <c:dLbls>
            <c:dLbl>
              <c:idx val="0"/>
              <c:layout>
                <c:manualLayout>
                  <c:x val="-5.5555555555555608E-2"/>
                  <c:y val="-9.2592592592592587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5F9-401A-A44F-D07CFE8C1782}"/>
                </c:ext>
              </c:extLst>
            </c:dLbl>
            <c:dLbl>
              <c:idx val="1"/>
              <c:layout>
                <c:manualLayout>
                  <c:x val="-1.3888888888888888E-2"/>
                  <c:y val="-9.259259259259258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5F9-401A-A44F-D07CFE8C1782}"/>
                </c:ext>
              </c:extLst>
            </c:dLbl>
            <c:dLbl>
              <c:idx val="2"/>
              <c:layout>
                <c:manualLayout>
                  <c:x val="1.3888888888888888E-2"/>
                  <c:y val="4.2437781360066642E-17"/>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65197"/>
                        <a:gd name="adj2" fmla="val 71090"/>
                      </a:avLst>
                    </a:prstGeom>
                    <a:noFill/>
                    <a:ln>
                      <a:noFill/>
                    </a:ln>
                  </c15:spPr>
                </c:ext>
                <c:ext xmlns:c16="http://schemas.microsoft.com/office/drawing/2014/chart" uri="{C3380CC4-5D6E-409C-BE32-E72D297353CC}">
                  <c16:uniqueId val="{00000005-25F9-401A-A44F-D07CFE8C1782}"/>
                </c:ext>
              </c:extLst>
            </c:dLbl>
            <c:dLbl>
              <c:idx val="3"/>
              <c:layout>
                <c:manualLayout>
                  <c:x val="1.9444444444444445E-2"/>
                  <c:y val="6.018518518518514E-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65653"/>
                        <a:gd name="adj2" fmla="val 21853"/>
                      </a:avLst>
                    </a:prstGeom>
                    <a:noFill/>
                    <a:ln>
                      <a:noFill/>
                    </a:ln>
                  </c15:spPr>
                </c:ext>
                <c:ext xmlns:c16="http://schemas.microsoft.com/office/drawing/2014/chart" uri="{C3380CC4-5D6E-409C-BE32-E72D297353CC}">
                  <c16:uniqueId val="{00000007-25F9-401A-A44F-D07CFE8C1782}"/>
                </c:ext>
              </c:extLst>
            </c:dLbl>
            <c:dLbl>
              <c:idx val="7"/>
              <c:layout>
                <c:manualLayout>
                  <c:x val="-3.3333333333333333E-2"/>
                  <c:y val="4.166666666666666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25F9-401A-A44F-D07CFE8C1782}"/>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Sheet1!$E$5:$E$12</c:f>
              <c:strCache>
                <c:ptCount val="8"/>
                <c:pt idx="0">
                  <c:v>Clocks</c:v>
                </c:pt>
                <c:pt idx="1">
                  <c:v>Slice Logic</c:v>
                </c:pt>
                <c:pt idx="2">
                  <c:v>Signals</c:v>
                </c:pt>
                <c:pt idx="3">
                  <c:v>Block RAM</c:v>
                </c:pt>
                <c:pt idx="4">
                  <c:v>MMCM</c:v>
                </c:pt>
                <c:pt idx="6">
                  <c:v>I/O</c:v>
                </c:pt>
                <c:pt idx="7">
                  <c:v>Static</c:v>
                </c:pt>
              </c:strCache>
            </c:strRef>
          </c:cat>
          <c:val>
            <c:numRef>
              <c:f>Sheet1!$F$5:$F$12</c:f>
              <c:numCache>
                <c:formatCode>General</c:formatCode>
                <c:ptCount val="8"/>
                <c:pt idx="0">
                  <c:v>18</c:v>
                </c:pt>
                <c:pt idx="1">
                  <c:v>20</c:v>
                </c:pt>
                <c:pt idx="2">
                  <c:v>27</c:v>
                </c:pt>
                <c:pt idx="3">
                  <c:v>37</c:v>
                </c:pt>
                <c:pt idx="4">
                  <c:v>118</c:v>
                </c:pt>
                <c:pt idx="6">
                  <c:v>375</c:v>
                </c:pt>
                <c:pt idx="7">
                  <c:v>108</c:v>
                </c:pt>
              </c:numCache>
            </c:numRef>
          </c:val>
          <c:extLst>
            <c:ext xmlns:c16="http://schemas.microsoft.com/office/drawing/2014/chart" uri="{C3380CC4-5D6E-409C-BE32-E72D297353CC}">
              <c16:uniqueId val="{00000010-25F9-401A-A44F-D07CFE8C1782}"/>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4066F-31BA-474D-85D6-CC25A14B0B12}"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B057A-2F50-4A76-BC42-4492598E196C}" type="slidenum">
              <a:rPr lang="en-US" smtClean="0"/>
              <a:t>‹#›</a:t>
            </a:fld>
            <a:endParaRPr lang="en-US"/>
          </a:p>
        </p:txBody>
      </p:sp>
    </p:spTree>
    <p:extLst>
      <p:ext uri="{BB962C8B-B14F-4D97-AF65-F5344CB8AC3E}">
        <p14:creationId xmlns:p14="http://schemas.microsoft.com/office/powerpoint/2010/main" val="2769278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device: that has tough resource constraints e.g., limited computation (clock speed about tens of megahertz), small memory (hundreds of KB) and a few milliwatts (</a:t>
            </a:r>
            <a:r>
              <a:rPr lang="en-US" dirty="0" err="1"/>
              <a:t>mW</a:t>
            </a:r>
            <a:r>
              <a:rPr lang="en-US" dirty="0"/>
              <a:t>) of power.</a:t>
            </a:r>
          </a:p>
          <a:p>
            <a:r>
              <a:rPr lang="en-US" dirty="0"/>
              <a:t>Quantize: which are conversion techniques that convert float-point numbers to minimize precision numbers, intending to shrink the size of the DL model with minimal degradation of accuracy. </a:t>
            </a:r>
          </a:p>
          <a:p>
            <a:r>
              <a:rPr lang="en-US" dirty="0" err="1"/>
              <a:t>Prunning</a:t>
            </a:r>
            <a:r>
              <a:rPr lang="en-US" dirty="0"/>
              <a:t>: allow removal of redundant structures of network and parameters [15,16].</a:t>
            </a:r>
          </a:p>
        </p:txBody>
      </p:sp>
      <p:sp>
        <p:nvSpPr>
          <p:cNvPr id="4" name="Slide Number Placeholder 3"/>
          <p:cNvSpPr>
            <a:spLocks noGrp="1"/>
          </p:cNvSpPr>
          <p:nvPr>
            <p:ph type="sldNum" sz="quarter" idx="5"/>
          </p:nvPr>
        </p:nvSpPr>
        <p:spPr/>
        <p:txBody>
          <a:bodyPr/>
          <a:lstStyle/>
          <a:p>
            <a:fld id="{0B5B057A-2F50-4A76-BC42-4492598E196C}" type="slidenum">
              <a:rPr lang="en-US" smtClean="0"/>
              <a:t>2</a:t>
            </a:fld>
            <a:endParaRPr lang="en-US"/>
          </a:p>
        </p:txBody>
      </p:sp>
    </p:spTree>
    <p:extLst>
      <p:ext uri="{BB962C8B-B14F-4D97-AF65-F5344CB8AC3E}">
        <p14:creationId xmlns:p14="http://schemas.microsoft.com/office/powerpoint/2010/main" val="1043903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MNV2: which is commonly used for efficient image classification</a:t>
            </a:r>
          </a:p>
          <a:p>
            <a:r>
              <a:rPr lang="en-US" dirty="0"/>
              <a:t>Arty A7-35T board, which has a Xilinx XC7A35T FPGA with 256 MB of external DDR3 memory. </a:t>
            </a:r>
          </a:p>
          <a:p>
            <a:r>
              <a:rPr lang="en-US" dirty="0"/>
              <a:t>Int8: as this is what the inference framework used (</a:t>
            </a:r>
            <a:r>
              <a:rPr lang="en-US" dirty="0" err="1"/>
              <a:t>TFLite</a:t>
            </a:r>
            <a:r>
              <a:rPr lang="en-US" dirty="0"/>
              <a:t> Micro) supports.</a:t>
            </a:r>
          </a:p>
          <a:p>
            <a:r>
              <a:rPr lang="en-US" dirty="0"/>
              <a:t>220M cycles = 2.8 seconds @75MHz</a:t>
            </a:r>
          </a:p>
        </p:txBody>
      </p:sp>
      <p:sp>
        <p:nvSpPr>
          <p:cNvPr id="4" name="Slide Number Placeholder 3"/>
          <p:cNvSpPr>
            <a:spLocks noGrp="1"/>
          </p:cNvSpPr>
          <p:nvPr>
            <p:ph type="sldNum" sz="quarter" idx="5"/>
          </p:nvPr>
        </p:nvSpPr>
        <p:spPr/>
        <p:txBody>
          <a:bodyPr/>
          <a:lstStyle/>
          <a:p>
            <a:fld id="{0B5B057A-2F50-4A76-BC42-4492598E196C}" type="slidenum">
              <a:rPr lang="en-US" smtClean="0"/>
              <a:t>12</a:t>
            </a:fld>
            <a:endParaRPr lang="en-US"/>
          </a:p>
        </p:txBody>
      </p:sp>
    </p:spTree>
    <p:extLst>
      <p:ext uri="{BB962C8B-B14F-4D97-AF65-F5344CB8AC3E}">
        <p14:creationId xmlns:p14="http://schemas.microsoft.com/office/powerpoint/2010/main" val="63169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ABI: universal tech market advisory company</a:t>
            </a:r>
          </a:p>
        </p:txBody>
      </p:sp>
      <p:sp>
        <p:nvSpPr>
          <p:cNvPr id="4" name="Slide Number Placeholder 3"/>
          <p:cNvSpPr>
            <a:spLocks noGrp="1"/>
          </p:cNvSpPr>
          <p:nvPr>
            <p:ph type="sldNum" sz="quarter" idx="5"/>
          </p:nvPr>
        </p:nvSpPr>
        <p:spPr/>
        <p:txBody>
          <a:bodyPr/>
          <a:lstStyle/>
          <a:p>
            <a:fld id="{0B5B057A-2F50-4A76-BC42-4492598E196C}" type="slidenum">
              <a:rPr lang="en-US" smtClean="0"/>
              <a:t>3</a:t>
            </a:fld>
            <a:endParaRPr lang="en-US"/>
          </a:p>
        </p:txBody>
      </p:sp>
    </p:spTree>
    <p:extLst>
      <p:ext uri="{BB962C8B-B14F-4D97-AF65-F5344CB8AC3E}">
        <p14:creationId xmlns:p14="http://schemas.microsoft.com/office/powerpoint/2010/main" val="505977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Six-Dataset; 2. </a:t>
            </a:r>
            <a:r>
              <a:rPr lang="en-US" dirty="0" err="1"/>
              <a:t>HandwritRecog</a:t>
            </a:r>
            <a:r>
              <a:rPr lang="en-US" dirty="0"/>
              <a:t>; 3. </a:t>
            </a:r>
            <a:r>
              <a:rPr lang="en-US" dirty="0" err="1"/>
              <a:t>SignLangD</a:t>
            </a:r>
            <a:r>
              <a:rPr lang="en-US" dirty="0"/>
              <a:t>; 4. </a:t>
            </a:r>
            <a:r>
              <a:rPr lang="en-US" dirty="0" err="1"/>
              <a:t>FaceMaskD</a:t>
            </a:r>
            <a:r>
              <a:rPr lang="en-US" dirty="0"/>
              <a:t>; 5. </a:t>
            </a:r>
            <a:r>
              <a:rPr lang="en-US" dirty="0" err="1"/>
              <a:t>GestureR</a:t>
            </a:r>
            <a:r>
              <a:rPr lang="en-US" dirty="0"/>
              <a:t>; 6. </a:t>
            </a:r>
            <a:r>
              <a:rPr lang="en-US" dirty="0" err="1"/>
              <a:t>SpeechR</a:t>
            </a:r>
            <a:r>
              <a:rPr lang="en-US" dirty="0"/>
              <a:t>; 7. Autonomous Mini </a:t>
            </a:r>
            <a:r>
              <a:rPr lang="en-US" dirty="0" err="1"/>
              <a:t>Vech</a:t>
            </a:r>
            <a:endParaRPr lang="en-US" dirty="0"/>
          </a:p>
        </p:txBody>
      </p:sp>
      <p:sp>
        <p:nvSpPr>
          <p:cNvPr id="4" name="Slide Number Placeholder 3"/>
          <p:cNvSpPr>
            <a:spLocks noGrp="1"/>
          </p:cNvSpPr>
          <p:nvPr>
            <p:ph type="sldNum" sz="quarter" idx="5"/>
          </p:nvPr>
        </p:nvSpPr>
        <p:spPr/>
        <p:txBody>
          <a:bodyPr/>
          <a:lstStyle/>
          <a:p>
            <a:fld id="{0B5B057A-2F50-4A76-BC42-4492598E196C}" type="slidenum">
              <a:rPr lang="en-US" smtClean="0"/>
              <a:t>4</a:t>
            </a:fld>
            <a:endParaRPr lang="en-US"/>
          </a:p>
        </p:txBody>
      </p:sp>
    </p:spTree>
    <p:extLst>
      <p:ext uri="{BB962C8B-B14F-4D97-AF65-F5344CB8AC3E}">
        <p14:creationId xmlns:p14="http://schemas.microsoft.com/office/powerpoint/2010/main" val="190558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Harvard architecture with multiple instruction, multiple data (MIMD)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low-latency bus for inter-cluster and a hierarchical routing architecture for intra-cluster 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cores operate on a 16-bit data-path.</a:t>
            </a:r>
          </a:p>
          <a:p>
            <a:r>
              <a:rPr lang="en-US" sz="1200" dirty="0"/>
              <a:t>Fig shows the post-layout view of a single cluster and the shared memory.</a:t>
            </a:r>
          </a:p>
          <a:p>
            <a:r>
              <a:rPr lang="en-US" sz="1200" dirty="0"/>
              <a:t>The post-layout implementation results for a single cluster are also summarized.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0B5B057A-2F50-4A76-BC42-4492598E196C}" type="slidenum">
              <a:rPr lang="en-US" smtClean="0"/>
              <a:t>6</a:t>
            </a:fld>
            <a:endParaRPr lang="en-US"/>
          </a:p>
        </p:txBody>
      </p:sp>
    </p:spTree>
    <p:extLst>
      <p:ext uri="{BB962C8B-B14F-4D97-AF65-F5344CB8AC3E}">
        <p14:creationId xmlns:p14="http://schemas.microsoft.com/office/powerpoint/2010/main" val="1458766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values stored in either local DMEM or the cluster memory, and the latter two instructions take multiple clock cycles.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of these instructions needs three data inputs read at a time, two of which are the two operands read from the dual-port DMEM and the third is read from the affiliated special purpose accumulators.</a:t>
            </a:r>
          </a:p>
          <a:p>
            <a:endParaRPr lang="en-US" dirty="0"/>
          </a:p>
        </p:txBody>
      </p:sp>
      <p:sp>
        <p:nvSpPr>
          <p:cNvPr id="4" name="Slide Number Placeholder 3"/>
          <p:cNvSpPr>
            <a:spLocks noGrp="1"/>
          </p:cNvSpPr>
          <p:nvPr>
            <p:ph type="sldNum" sz="quarter" idx="5"/>
          </p:nvPr>
        </p:nvSpPr>
        <p:spPr/>
        <p:txBody>
          <a:bodyPr/>
          <a:lstStyle/>
          <a:p>
            <a:fld id="{0B5B057A-2F50-4A76-BC42-4492598E196C}" type="slidenum">
              <a:rPr lang="en-US" smtClean="0"/>
              <a:t>7</a:t>
            </a:fld>
            <a:endParaRPr lang="en-US"/>
          </a:p>
        </p:txBody>
      </p:sp>
    </p:spTree>
    <p:extLst>
      <p:ext uri="{BB962C8B-B14F-4D97-AF65-F5344CB8AC3E}">
        <p14:creationId xmlns:p14="http://schemas.microsoft.com/office/powerpoint/2010/main" val="3152633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Given the need for energy efficiency when running ML on these embedded platforms, custom processor support and hardware accelerators for such systems could present the needed solutions.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framework can be used to design custom function units (CFUs) for distinct ML operations. CFUs represent a novel design space that balances acceleration with flexibility and reduces the overhead associated with discrete accelerators.</a:t>
            </a:r>
          </a:p>
          <a:p>
            <a:endParaRPr lang="en-US" dirty="0"/>
          </a:p>
        </p:txBody>
      </p:sp>
      <p:sp>
        <p:nvSpPr>
          <p:cNvPr id="4" name="Slide Number Placeholder 3"/>
          <p:cNvSpPr>
            <a:spLocks noGrp="1"/>
          </p:cNvSpPr>
          <p:nvPr>
            <p:ph type="sldNum" sz="quarter" idx="5"/>
          </p:nvPr>
        </p:nvSpPr>
        <p:spPr/>
        <p:txBody>
          <a:bodyPr/>
          <a:lstStyle/>
          <a:p>
            <a:fld id="{0B5B057A-2F50-4A76-BC42-4492598E196C}" type="slidenum">
              <a:rPr lang="en-US" smtClean="0"/>
              <a:t>8</a:t>
            </a:fld>
            <a:endParaRPr lang="en-US"/>
          </a:p>
        </p:txBody>
      </p:sp>
    </p:spTree>
    <p:extLst>
      <p:ext uri="{BB962C8B-B14F-4D97-AF65-F5344CB8AC3E}">
        <p14:creationId xmlns:p14="http://schemas.microsoft.com/office/powerpoint/2010/main" val="2993433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perform the application’s computation efficiently. </a:t>
            </a:r>
          </a:p>
          <a:p>
            <a:r>
              <a:rPr lang="en-US" dirty="0"/>
              <a:t>A small amount of custom hardware for these hotspots that exploit the bit-level flexibility of FPGAs can translate to large improvements. A custom function unit (CFU) can improve upon standard execution in many ways. </a:t>
            </a:r>
          </a:p>
          <a:p>
            <a:r>
              <a:rPr lang="en-US" dirty="0"/>
              <a:t>CFU: for constant operands, perform multiple operations per cycle through parallel computation of independent operations, perform a fusion of successive operations within a cycle, or pipeline the computations across multiple cycles.</a:t>
            </a:r>
          </a:p>
        </p:txBody>
      </p:sp>
      <p:sp>
        <p:nvSpPr>
          <p:cNvPr id="4" name="Slide Number Placeholder 3"/>
          <p:cNvSpPr>
            <a:spLocks noGrp="1"/>
          </p:cNvSpPr>
          <p:nvPr>
            <p:ph type="sldNum" sz="quarter" idx="5"/>
          </p:nvPr>
        </p:nvSpPr>
        <p:spPr/>
        <p:txBody>
          <a:bodyPr/>
          <a:lstStyle/>
          <a:p>
            <a:fld id="{0B5B057A-2F50-4A76-BC42-4492598E196C}" type="slidenum">
              <a:rPr lang="en-US" smtClean="0"/>
              <a:t>9</a:t>
            </a:fld>
            <a:endParaRPr lang="en-US"/>
          </a:p>
        </p:txBody>
      </p:sp>
    </p:spTree>
    <p:extLst>
      <p:ext uri="{BB962C8B-B14F-4D97-AF65-F5344CB8AC3E}">
        <p14:creationId xmlns:p14="http://schemas.microsoft.com/office/powerpoint/2010/main" val="456088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Hence, efficient implementation of operations on small data sizes and non-standard data representations, and even just packing, unpacking, and converting between different data types.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such, FPGAs open up the complex design space exploration for customized microarchitectures that extend beyond the ML accelerator and include the CPU.</a:t>
            </a:r>
          </a:p>
          <a:p>
            <a:r>
              <a:rPr lang="en-US" sz="1200" dirty="0"/>
              <a:t>On an FPGA to capture the full-stack system effects of accelerating ML models. See Figure 2. Its </a:t>
            </a:r>
            <a:r>
              <a:rPr lang="en-US" sz="1200" dirty="0" err="1"/>
              <a:t>gateware</a:t>
            </a:r>
            <a:r>
              <a:rPr lang="en-US" sz="1200" dirty="0"/>
              <a:t> is built upon the </a:t>
            </a:r>
            <a:r>
              <a:rPr lang="en-US" sz="1200" dirty="0" err="1"/>
              <a:t>LiteX</a:t>
            </a:r>
            <a:r>
              <a:rPr lang="en-US" sz="1200" dirty="0"/>
              <a:t> framework [11].</a:t>
            </a:r>
          </a:p>
          <a:p>
            <a:r>
              <a:rPr lang="en-US" sz="1200" dirty="0" err="1"/>
              <a:t>LiteX</a:t>
            </a:r>
            <a:r>
              <a:rPr lang="en-US" sz="1200" dirty="0"/>
              <a:t> provides a convenient and efficient infrastructure to create FPGA soft cores and SoCs. For any board to be used in CFU Playground, it must first have a </a:t>
            </a:r>
            <a:r>
              <a:rPr lang="en-US" sz="1200" dirty="0" err="1"/>
              <a:t>LiteX</a:t>
            </a:r>
            <a:r>
              <a:rPr lang="en-US" sz="1200" dirty="0"/>
              <a:t>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soft core used in CFU Playground is </a:t>
            </a:r>
            <a:r>
              <a:rPr lang="en-US" sz="1200" dirty="0" err="1"/>
              <a:t>VexRiscv</a:t>
            </a:r>
            <a:r>
              <a:rPr lang="en-US" sz="1200" dirty="0"/>
              <a:t>, an implementation of a RISC-V CPU in </a:t>
            </a:r>
            <a:r>
              <a:rPr lang="en-US" sz="1200" dirty="0" err="1"/>
              <a:t>SpinalHDL</a:t>
            </a:r>
            <a:r>
              <a:rPr lang="en-US" sz="1200" dirty="0"/>
              <a:t>. The design of the </a:t>
            </a:r>
            <a:r>
              <a:rPr lang="en-US" sz="1200" dirty="0" err="1"/>
              <a:t>VexRiscv</a:t>
            </a:r>
            <a:r>
              <a:rPr lang="en-US" sz="1200" dirty="0"/>
              <a:t> is highly configurable, providing the ability to easily plugin or remove many different features for performance and functionality such as pipelining stages, caches, and floating point units.</a:t>
            </a:r>
          </a:p>
          <a:p>
            <a:endParaRPr lang="en-US" dirty="0"/>
          </a:p>
        </p:txBody>
      </p:sp>
      <p:sp>
        <p:nvSpPr>
          <p:cNvPr id="4" name="Slide Number Placeholder 3"/>
          <p:cNvSpPr>
            <a:spLocks noGrp="1"/>
          </p:cNvSpPr>
          <p:nvPr>
            <p:ph type="sldNum" sz="quarter" idx="5"/>
          </p:nvPr>
        </p:nvSpPr>
        <p:spPr/>
        <p:txBody>
          <a:bodyPr/>
          <a:lstStyle/>
          <a:p>
            <a:fld id="{0B5B057A-2F50-4A76-BC42-4492598E196C}" type="slidenum">
              <a:rPr lang="en-US" smtClean="0"/>
              <a:t>10</a:t>
            </a:fld>
            <a:endParaRPr lang="en-US"/>
          </a:p>
        </p:txBody>
      </p:sp>
    </p:spTree>
    <p:extLst>
      <p:ext uri="{BB962C8B-B14F-4D97-AF65-F5344CB8AC3E}">
        <p14:creationId xmlns:p14="http://schemas.microsoft.com/office/powerpoint/2010/main" val="3415660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FOMU: which is roughly the size of a penny and fits inside a USB slot.</a:t>
            </a:r>
          </a:p>
          <a:p>
            <a:r>
              <a:rPr lang="en-US" dirty="0"/>
              <a:t>This example demonstrates resource allocation optimization among the CPU, memory system, and CFU on a resource-constrained </a:t>
            </a:r>
            <a:r>
              <a:rPr lang="en-US" dirty="0" err="1"/>
              <a:t>tinyML</a:t>
            </a:r>
            <a:r>
              <a:rPr lang="en-US" dirty="0"/>
              <a:t> device.</a:t>
            </a:r>
          </a:p>
        </p:txBody>
      </p:sp>
      <p:sp>
        <p:nvSpPr>
          <p:cNvPr id="4" name="Slide Number Placeholder 3"/>
          <p:cNvSpPr>
            <a:spLocks noGrp="1"/>
          </p:cNvSpPr>
          <p:nvPr>
            <p:ph type="sldNum" sz="quarter" idx="5"/>
          </p:nvPr>
        </p:nvSpPr>
        <p:spPr/>
        <p:txBody>
          <a:bodyPr/>
          <a:lstStyle/>
          <a:p>
            <a:fld id="{0B5B057A-2F50-4A76-BC42-4492598E196C}" type="slidenum">
              <a:rPr lang="en-US" smtClean="0"/>
              <a:t>11</a:t>
            </a:fld>
            <a:endParaRPr lang="en-US"/>
          </a:p>
        </p:txBody>
      </p:sp>
    </p:spTree>
    <p:extLst>
      <p:ext uri="{BB962C8B-B14F-4D97-AF65-F5344CB8AC3E}">
        <p14:creationId xmlns:p14="http://schemas.microsoft.com/office/powerpoint/2010/main" val="2385554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5305-5AB0-D2A0-0F46-48600A4C19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9D4F7C-54BF-B15D-2BFA-39E4DAD30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B04B36-7E60-44B5-3CE5-3EA99A9F5906}"/>
              </a:ext>
            </a:extLst>
          </p:cNvPr>
          <p:cNvSpPr>
            <a:spLocks noGrp="1"/>
          </p:cNvSpPr>
          <p:nvPr>
            <p:ph type="dt" sz="half" idx="10"/>
          </p:nvPr>
        </p:nvSpPr>
        <p:spPr/>
        <p:txBody>
          <a:bodyPr/>
          <a:lstStyle/>
          <a:p>
            <a:fld id="{498D905D-807B-42B2-A830-A37DB7090306}" type="datetime1">
              <a:rPr lang="en-US" smtClean="0"/>
              <a:t>11/8/2022</a:t>
            </a:fld>
            <a:endParaRPr lang="en-US"/>
          </a:p>
        </p:txBody>
      </p:sp>
      <p:sp>
        <p:nvSpPr>
          <p:cNvPr id="5" name="Footer Placeholder 4">
            <a:extLst>
              <a:ext uri="{FF2B5EF4-FFF2-40B4-BE49-F238E27FC236}">
                <a16:creationId xmlns:a16="http://schemas.microsoft.com/office/drawing/2014/main" id="{280154AE-7EEC-7443-F49F-026A58CEB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23937-2C3D-18CE-E9EB-6A555DE5B6C5}"/>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21736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C631-A12F-3155-FE30-0EB82963D7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870E5-17BB-68A9-E32A-60922366BF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53431-C2D8-2D6A-21CD-8206927B66CE}"/>
              </a:ext>
            </a:extLst>
          </p:cNvPr>
          <p:cNvSpPr>
            <a:spLocks noGrp="1"/>
          </p:cNvSpPr>
          <p:nvPr>
            <p:ph type="dt" sz="half" idx="10"/>
          </p:nvPr>
        </p:nvSpPr>
        <p:spPr/>
        <p:txBody>
          <a:bodyPr/>
          <a:lstStyle/>
          <a:p>
            <a:fld id="{2F2137E4-C98D-4AF7-8813-E45DE7BDB1DA}" type="datetime1">
              <a:rPr lang="en-US" smtClean="0"/>
              <a:t>11/8/2022</a:t>
            </a:fld>
            <a:endParaRPr lang="en-US"/>
          </a:p>
        </p:txBody>
      </p:sp>
      <p:sp>
        <p:nvSpPr>
          <p:cNvPr id="5" name="Footer Placeholder 4">
            <a:extLst>
              <a:ext uri="{FF2B5EF4-FFF2-40B4-BE49-F238E27FC236}">
                <a16:creationId xmlns:a16="http://schemas.microsoft.com/office/drawing/2014/main" id="{098B78F6-9127-B4F0-3FF1-FBDEAD24B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FF4A8-AE77-9C5F-6227-5C591F102940}"/>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53003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CD989F-731D-6618-52B5-FAB1BD9D46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8D271-679D-5553-86B5-D5DA9319D1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801EF-5939-1BED-A6D1-64EA5F33BC8A}"/>
              </a:ext>
            </a:extLst>
          </p:cNvPr>
          <p:cNvSpPr>
            <a:spLocks noGrp="1"/>
          </p:cNvSpPr>
          <p:nvPr>
            <p:ph type="dt" sz="half" idx="10"/>
          </p:nvPr>
        </p:nvSpPr>
        <p:spPr/>
        <p:txBody>
          <a:bodyPr/>
          <a:lstStyle/>
          <a:p>
            <a:fld id="{99CF1287-4D04-4E95-A382-98057DE8394F}" type="datetime1">
              <a:rPr lang="en-US" smtClean="0"/>
              <a:t>11/8/2022</a:t>
            </a:fld>
            <a:endParaRPr lang="en-US"/>
          </a:p>
        </p:txBody>
      </p:sp>
      <p:sp>
        <p:nvSpPr>
          <p:cNvPr id="5" name="Footer Placeholder 4">
            <a:extLst>
              <a:ext uri="{FF2B5EF4-FFF2-40B4-BE49-F238E27FC236}">
                <a16:creationId xmlns:a16="http://schemas.microsoft.com/office/drawing/2014/main" id="{92483BF0-4A2C-A8F1-4C10-E99E23087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00F8C-8679-4E20-CB2C-0C46AAC6B6EA}"/>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132379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FCCB-5BAA-178A-BE91-0CCE92637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219B4-532D-2011-5053-596AEA2EE1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EAD4D-ECAC-1CEF-0D8B-43C91AF42D5A}"/>
              </a:ext>
            </a:extLst>
          </p:cNvPr>
          <p:cNvSpPr>
            <a:spLocks noGrp="1"/>
          </p:cNvSpPr>
          <p:nvPr>
            <p:ph type="dt" sz="half" idx="10"/>
          </p:nvPr>
        </p:nvSpPr>
        <p:spPr/>
        <p:txBody>
          <a:bodyPr/>
          <a:lstStyle/>
          <a:p>
            <a:fld id="{CFB8ABE3-E6BE-449D-9F0F-2C98F96070D7}" type="datetime1">
              <a:rPr lang="en-US" smtClean="0"/>
              <a:t>11/8/2022</a:t>
            </a:fld>
            <a:endParaRPr lang="en-US"/>
          </a:p>
        </p:txBody>
      </p:sp>
      <p:sp>
        <p:nvSpPr>
          <p:cNvPr id="5" name="Footer Placeholder 4">
            <a:extLst>
              <a:ext uri="{FF2B5EF4-FFF2-40B4-BE49-F238E27FC236}">
                <a16:creationId xmlns:a16="http://schemas.microsoft.com/office/drawing/2014/main" id="{59767660-6247-DA9E-8BFC-49A17ECD2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8D9CF-20B9-2B0B-AF4B-1D714F8BC3FA}"/>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217686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123B-1642-C873-4E84-005E97C19D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C4D154-BCBA-94F8-ACE4-E887BF447C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B69F6-29F5-2E1F-0D62-134B1016C095}"/>
              </a:ext>
            </a:extLst>
          </p:cNvPr>
          <p:cNvSpPr>
            <a:spLocks noGrp="1"/>
          </p:cNvSpPr>
          <p:nvPr>
            <p:ph type="dt" sz="half" idx="10"/>
          </p:nvPr>
        </p:nvSpPr>
        <p:spPr/>
        <p:txBody>
          <a:bodyPr/>
          <a:lstStyle/>
          <a:p>
            <a:fld id="{735F159E-3FB7-4B74-B952-2C9C9AAC500D}" type="datetime1">
              <a:rPr lang="en-US" smtClean="0"/>
              <a:t>11/8/2022</a:t>
            </a:fld>
            <a:endParaRPr lang="en-US"/>
          </a:p>
        </p:txBody>
      </p:sp>
      <p:sp>
        <p:nvSpPr>
          <p:cNvPr id="5" name="Footer Placeholder 4">
            <a:extLst>
              <a:ext uri="{FF2B5EF4-FFF2-40B4-BE49-F238E27FC236}">
                <a16:creationId xmlns:a16="http://schemas.microsoft.com/office/drawing/2014/main" id="{0E03B0F6-CD76-D311-A8F0-8B4B8CD05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F1B47-870E-BD72-31B3-F10E66F3ADC0}"/>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1867142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73DF-3E75-FD38-2EF1-ACA95A5E6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F434E3-1537-37A8-A01F-AEF5FE8FB6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9DE5EA-31C9-18C2-A865-ACA41BA67A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F77FE-EF07-7BBF-888F-53AE013A878D}"/>
              </a:ext>
            </a:extLst>
          </p:cNvPr>
          <p:cNvSpPr>
            <a:spLocks noGrp="1"/>
          </p:cNvSpPr>
          <p:nvPr>
            <p:ph type="dt" sz="half" idx="10"/>
          </p:nvPr>
        </p:nvSpPr>
        <p:spPr/>
        <p:txBody>
          <a:bodyPr/>
          <a:lstStyle/>
          <a:p>
            <a:fld id="{9C040A03-028C-4EBA-A867-7DED578ABBE3}" type="datetime1">
              <a:rPr lang="en-US" smtClean="0"/>
              <a:t>11/8/2022</a:t>
            </a:fld>
            <a:endParaRPr lang="en-US"/>
          </a:p>
        </p:txBody>
      </p:sp>
      <p:sp>
        <p:nvSpPr>
          <p:cNvPr id="6" name="Footer Placeholder 5">
            <a:extLst>
              <a:ext uri="{FF2B5EF4-FFF2-40B4-BE49-F238E27FC236}">
                <a16:creationId xmlns:a16="http://schemas.microsoft.com/office/drawing/2014/main" id="{1AFC6BDB-D006-79F9-9C94-CF27B69A8F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A9CEC-F1B3-7E29-BA02-9D4A35825CF8}"/>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23642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56F3-10BA-D4BC-3D31-B9CAF885A4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8C5182-192E-9315-1016-B8FD7B418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954A8C-7B30-695F-B4F6-861387660D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A40E47-B0B8-A820-A5C4-1CFD1D8A57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85A93-C901-0B0D-50B1-67F8E882F8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C1502D-29F6-F20D-E585-5714DCF23566}"/>
              </a:ext>
            </a:extLst>
          </p:cNvPr>
          <p:cNvSpPr>
            <a:spLocks noGrp="1"/>
          </p:cNvSpPr>
          <p:nvPr>
            <p:ph type="dt" sz="half" idx="10"/>
          </p:nvPr>
        </p:nvSpPr>
        <p:spPr/>
        <p:txBody>
          <a:bodyPr/>
          <a:lstStyle/>
          <a:p>
            <a:fld id="{A0E924F4-8DA7-4912-B5E3-B08D71CE04D1}" type="datetime1">
              <a:rPr lang="en-US" smtClean="0"/>
              <a:t>11/8/2022</a:t>
            </a:fld>
            <a:endParaRPr lang="en-US"/>
          </a:p>
        </p:txBody>
      </p:sp>
      <p:sp>
        <p:nvSpPr>
          <p:cNvPr id="8" name="Footer Placeholder 7">
            <a:extLst>
              <a:ext uri="{FF2B5EF4-FFF2-40B4-BE49-F238E27FC236}">
                <a16:creationId xmlns:a16="http://schemas.microsoft.com/office/drawing/2014/main" id="{B5EDF1D5-4ED4-004B-82F2-49D1BD0084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D5F062-B033-2695-CC84-04EE07425284}"/>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289927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A766-7E6D-1F31-091F-0463AFB353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D9C46C-FDEA-72B4-2EBD-65476FB07B77}"/>
              </a:ext>
            </a:extLst>
          </p:cNvPr>
          <p:cNvSpPr>
            <a:spLocks noGrp="1"/>
          </p:cNvSpPr>
          <p:nvPr>
            <p:ph type="dt" sz="half" idx="10"/>
          </p:nvPr>
        </p:nvSpPr>
        <p:spPr/>
        <p:txBody>
          <a:bodyPr/>
          <a:lstStyle/>
          <a:p>
            <a:fld id="{31AA6C88-463A-497E-87F3-EBEBCA97B5F5}" type="datetime1">
              <a:rPr lang="en-US" smtClean="0"/>
              <a:t>11/8/2022</a:t>
            </a:fld>
            <a:endParaRPr lang="en-US"/>
          </a:p>
        </p:txBody>
      </p:sp>
      <p:sp>
        <p:nvSpPr>
          <p:cNvPr id="4" name="Footer Placeholder 3">
            <a:extLst>
              <a:ext uri="{FF2B5EF4-FFF2-40B4-BE49-F238E27FC236}">
                <a16:creationId xmlns:a16="http://schemas.microsoft.com/office/drawing/2014/main" id="{2DC1C695-A03E-0CD0-9913-55CCD029DE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42C27C-10A6-7A2F-3A4C-DF624A051553}"/>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375262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6A80CC-98C8-C337-A7C0-D0E2A6333E38}"/>
              </a:ext>
            </a:extLst>
          </p:cNvPr>
          <p:cNvSpPr>
            <a:spLocks noGrp="1"/>
          </p:cNvSpPr>
          <p:nvPr>
            <p:ph type="dt" sz="half" idx="10"/>
          </p:nvPr>
        </p:nvSpPr>
        <p:spPr/>
        <p:txBody>
          <a:bodyPr/>
          <a:lstStyle/>
          <a:p>
            <a:fld id="{25AA1D40-799E-4CEF-991F-02E92E80BD4A}" type="datetime1">
              <a:rPr lang="en-US" smtClean="0"/>
              <a:t>11/8/2022</a:t>
            </a:fld>
            <a:endParaRPr lang="en-US"/>
          </a:p>
        </p:txBody>
      </p:sp>
      <p:sp>
        <p:nvSpPr>
          <p:cNvPr id="3" name="Footer Placeholder 2">
            <a:extLst>
              <a:ext uri="{FF2B5EF4-FFF2-40B4-BE49-F238E27FC236}">
                <a16:creationId xmlns:a16="http://schemas.microsoft.com/office/drawing/2014/main" id="{73F57AC0-FBFE-DBC3-FDE7-CDBE47CB41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C5E733-55C4-C146-FE19-9373341A66D8}"/>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219780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2ED5-040D-8804-A0C4-46F424098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F645B0-76F2-777B-8BBB-F7B8CBD49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82A89E-8D3D-FC7C-98E1-A060E56EE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2D8C0-61F9-FB51-B7C4-27ABCB6A21ED}"/>
              </a:ext>
            </a:extLst>
          </p:cNvPr>
          <p:cNvSpPr>
            <a:spLocks noGrp="1"/>
          </p:cNvSpPr>
          <p:nvPr>
            <p:ph type="dt" sz="half" idx="10"/>
          </p:nvPr>
        </p:nvSpPr>
        <p:spPr/>
        <p:txBody>
          <a:bodyPr/>
          <a:lstStyle/>
          <a:p>
            <a:fld id="{F8D1B6BD-B69A-4BCF-887A-D2EB242BF4A3}" type="datetime1">
              <a:rPr lang="en-US" smtClean="0"/>
              <a:t>11/8/2022</a:t>
            </a:fld>
            <a:endParaRPr lang="en-US"/>
          </a:p>
        </p:txBody>
      </p:sp>
      <p:sp>
        <p:nvSpPr>
          <p:cNvPr id="6" name="Footer Placeholder 5">
            <a:extLst>
              <a:ext uri="{FF2B5EF4-FFF2-40B4-BE49-F238E27FC236}">
                <a16:creationId xmlns:a16="http://schemas.microsoft.com/office/drawing/2014/main" id="{9F1F0DA9-B06F-0A8E-E448-D505F1269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1DF14-20F1-C92A-5BC2-D18814257E1E}"/>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1913091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546B-2483-CBD9-D36D-94B3AD1263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4F86E2-052B-BB8C-15F3-40A23C270F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2BFDBD-7FDB-693D-9BAB-301182A9D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62D3D-084C-5249-300C-1C7560CB3F3D}"/>
              </a:ext>
            </a:extLst>
          </p:cNvPr>
          <p:cNvSpPr>
            <a:spLocks noGrp="1"/>
          </p:cNvSpPr>
          <p:nvPr>
            <p:ph type="dt" sz="half" idx="10"/>
          </p:nvPr>
        </p:nvSpPr>
        <p:spPr/>
        <p:txBody>
          <a:bodyPr/>
          <a:lstStyle/>
          <a:p>
            <a:fld id="{13B6F28B-A590-45CE-A51A-D895FB050D7D}" type="datetime1">
              <a:rPr lang="en-US" smtClean="0"/>
              <a:t>11/8/2022</a:t>
            </a:fld>
            <a:endParaRPr lang="en-US"/>
          </a:p>
        </p:txBody>
      </p:sp>
      <p:sp>
        <p:nvSpPr>
          <p:cNvPr id="6" name="Footer Placeholder 5">
            <a:extLst>
              <a:ext uri="{FF2B5EF4-FFF2-40B4-BE49-F238E27FC236}">
                <a16:creationId xmlns:a16="http://schemas.microsoft.com/office/drawing/2014/main" id="{BD646A41-E512-7CA2-7E5A-8A829A92A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F82776-B010-0CCE-0C99-E021E7C895E0}"/>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104890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50253E-FDD8-08BF-CA23-398FFF4A7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2A06D7-B84A-F839-B005-0ADF7E0E8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B3F5C-1BD8-D6AA-9E5D-2FB7A314D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7E85E-58B3-44B0-A95B-24535A92309D}" type="datetime1">
              <a:rPr lang="en-US" smtClean="0"/>
              <a:t>11/8/2022</a:t>
            </a:fld>
            <a:endParaRPr lang="en-US"/>
          </a:p>
        </p:txBody>
      </p:sp>
      <p:sp>
        <p:nvSpPr>
          <p:cNvPr id="5" name="Footer Placeholder 4">
            <a:extLst>
              <a:ext uri="{FF2B5EF4-FFF2-40B4-BE49-F238E27FC236}">
                <a16:creationId xmlns:a16="http://schemas.microsoft.com/office/drawing/2014/main" id="{C3E1CB01-3E0D-12E8-CA59-09669C8C8D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A5612A-47B7-F6FD-4FB4-0B30A1770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742E5-2F7E-4C40-8270-B2F6949CADCD}" type="slidenum">
              <a:rPr lang="en-US" smtClean="0"/>
              <a:t>‹#›</a:t>
            </a:fld>
            <a:endParaRPr lang="en-US"/>
          </a:p>
        </p:txBody>
      </p:sp>
    </p:spTree>
    <p:extLst>
      <p:ext uri="{BB962C8B-B14F-4D97-AF65-F5344CB8AC3E}">
        <p14:creationId xmlns:p14="http://schemas.microsoft.com/office/powerpoint/2010/main" val="1530361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rowdsupply.com/sutajio-kosagi/fomu/" TargetMode="External"/><Relationship Id="rId2" Type="http://schemas.openxmlformats.org/officeDocument/2006/relationships/hyperlink" Target="https://tinyfpga.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Diagram&#10;&#10;Description automatically generated">
            <a:extLst>
              <a:ext uri="{FF2B5EF4-FFF2-40B4-BE49-F238E27FC236}">
                <a16:creationId xmlns:a16="http://schemas.microsoft.com/office/drawing/2014/main" id="{4C554475-37F0-45EC-6EA2-ED2787FD1E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3618" y="1723417"/>
            <a:ext cx="722325" cy="7223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AAC6BA3A-3859-F639-C7CA-127AA48CFC0F}"/>
              </a:ext>
            </a:extLst>
          </p:cNvPr>
          <p:cNvSpPr txBox="1">
            <a:spLocks/>
          </p:cNvSpPr>
          <p:nvPr/>
        </p:nvSpPr>
        <p:spPr>
          <a:xfrm>
            <a:off x="1288974" y="2445743"/>
            <a:ext cx="9225264" cy="20762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Enabling </a:t>
            </a:r>
            <a:r>
              <a:rPr lang="en-US" dirty="0" err="1"/>
              <a:t>TinyML</a:t>
            </a:r>
            <a:r>
              <a:rPr lang="en-US" dirty="0"/>
              <a:t> Inference on Resource Constraint Edge Devices</a:t>
            </a:r>
          </a:p>
        </p:txBody>
      </p:sp>
      <p:sp>
        <p:nvSpPr>
          <p:cNvPr id="6" name="TextBox 5">
            <a:extLst>
              <a:ext uri="{FF2B5EF4-FFF2-40B4-BE49-F238E27FC236}">
                <a16:creationId xmlns:a16="http://schemas.microsoft.com/office/drawing/2014/main" id="{0AC59913-A22D-0226-D225-C4FCFD31936C}"/>
              </a:ext>
            </a:extLst>
          </p:cNvPr>
          <p:cNvSpPr txBox="1"/>
          <p:nvPr/>
        </p:nvSpPr>
        <p:spPr>
          <a:xfrm>
            <a:off x="2852688" y="4521957"/>
            <a:ext cx="6097836" cy="2015936"/>
          </a:xfrm>
          <a:prstGeom prst="rect">
            <a:avLst/>
          </a:prstGeom>
          <a:noFill/>
        </p:spPr>
        <p:txBody>
          <a:bodyPr wrap="square">
            <a:spAutoFit/>
          </a:bodyPr>
          <a:lstStyle/>
          <a:p>
            <a:pPr algn="ctr" rtl="0">
              <a:spcBef>
                <a:spcPts val="0"/>
              </a:spcBef>
              <a:spcAft>
                <a:spcPts val="0"/>
              </a:spcAft>
            </a:pPr>
            <a:r>
              <a:rPr lang="en-US" sz="1600" b="0" i="0" u="none" strike="noStrike" dirty="0">
                <a:solidFill>
                  <a:srgbClr val="000000"/>
                </a:solidFill>
                <a:effectLst/>
                <a:latin typeface="Calibri" panose="020F0502020204030204" pitchFamily="34" charset="0"/>
              </a:rPr>
              <a:t>Uttej Kallakuri (ukalla1@umbc.edu)</a:t>
            </a:r>
            <a:endParaRPr lang="en-US" sz="1600" b="0" dirty="0">
              <a:effectLst/>
            </a:endParaRPr>
          </a:p>
          <a:p>
            <a:pPr algn="ctr" rtl="0">
              <a:spcBef>
                <a:spcPts val="1000"/>
              </a:spcBef>
              <a:spcAft>
                <a:spcPts val="0"/>
              </a:spcAft>
            </a:pPr>
            <a:r>
              <a:rPr lang="en-US" sz="1600" b="0" i="0" u="none" strike="noStrike" dirty="0">
                <a:solidFill>
                  <a:srgbClr val="000000"/>
                </a:solidFill>
                <a:effectLst/>
                <a:latin typeface="Calibri" panose="020F0502020204030204" pitchFamily="34" charset="0"/>
              </a:rPr>
              <a:t>Energy Efficient and High Performance Systems Lab</a:t>
            </a:r>
            <a:endParaRPr lang="en-US" sz="1600" b="0" dirty="0">
              <a:effectLst/>
            </a:endParaRPr>
          </a:p>
          <a:p>
            <a:pPr algn="ctr" rtl="0">
              <a:spcBef>
                <a:spcPts val="1000"/>
              </a:spcBef>
              <a:spcAft>
                <a:spcPts val="0"/>
              </a:spcAft>
            </a:pPr>
            <a:r>
              <a:rPr lang="en-US" sz="1600" b="0" i="0" u="none" strike="noStrike" dirty="0">
                <a:solidFill>
                  <a:srgbClr val="000000"/>
                </a:solidFill>
                <a:effectLst/>
                <a:latin typeface="Calibri" panose="020F0502020204030204" pitchFamily="34" charset="0"/>
              </a:rPr>
              <a:t>Department of Computer Science and Electrical Engineering</a:t>
            </a:r>
            <a:endParaRPr lang="en-US" sz="1600" b="0" dirty="0">
              <a:effectLst/>
            </a:endParaRPr>
          </a:p>
          <a:p>
            <a:pPr algn="ctr" rtl="0">
              <a:spcBef>
                <a:spcPts val="1000"/>
              </a:spcBef>
              <a:spcAft>
                <a:spcPts val="0"/>
              </a:spcAft>
            </a:pPr>
            <a:r>
              <a:rPr lang="en-US" sz="1600" b="0" i="0" u="none" strike="noStrike" dirty="0">
                <a:solidFill>
                  <a:srgbClr val="000000"/>
                </a:solidFill>
                <a:effectLst/>
                <a:latin typeface="Calibri" panose="020F0502020204030204" pitchFamily="34" charset="0"/>
              </a:rPr>
              <a:t>University of Maryland Baltimore County</a:t>
            </a:r>
            <a:endParaRPr lang="en-US" sz="1600" b="0" dirty="0">
              <a:effectLst/>
            </a:endParaRPr>
          </a:p>
          <a:p>
            <a:br>
              <a:rPr lang="en-US" dirty="0"/>
            </a:br>
            <a:endParaRPr lang="en-US" dirty="0"/>
          </a:p>
        </p:txBody>
      </p:sp>
      <p:sp>
        <p:nvSpPr>
          <p:cNvPr id="7" name="Slide Number Placeholder 6">
            <a:extLst>
              <a:ext uri="{FF2B5EF4-FFF2-40B4-BE49-F238E27FC236}">
                <a16:creationId xmlns:a16="http://schemas.microsoft.com/office/drawing/2014/main" id="{49580EB9-C14C-D0A4-4645-DCA2007AA427}"/>
              </a:ext>
            </a:extLst>
          </p:cNvPr>
          <p:cNvSpPr>
            <a:spLocks noGrp="1"/>
          </p:cNvSpPr>
          <p:nvPr>
            <p:ph type="sldNum" sz="quarter" idx="12"/>
          </p:nvPr>
        </p:nvSpPr>
        <p:spPr/>
        <p:txBody>
          <a:bodyPr/>
          <a:lstStyle/>
          <a:p>
            <a:fld id="{BCB742E5-2F7E-4C40-8270-B2F6949CADCD}" type="slidenum">
              <a:rPr lang="en-US" smtClean="0"/>
              <a:t>1</a:t>
            </a:fld>
            <a:endParaRPr lang="en-US"/>
          </a:p>
        </p:txBody>
      </p:sp>
      <p:pic>
        <p:nvPicPr>
          <p:cNvPr id="3" name="Picture 2" descr="Shape&#10;&#10;Description automatically generated with medium confidence">
            <a:extLst>
              <a:ext uri="{FF2B5EF4-FFF2-40B4-BE49-F238E27FC236}">
                <a16:creationId xmlns:a16="http://schemas.microsoft.com/office/drawing/2014/main" id="{513DD28D-BE61-899E-BEAC-CA8CF90E3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210" y="1723417"/>
            <a:ext cx="3135390" cy="722325"/>
          </a:xfrm>
          <a:prstGeom prst="rect">
            <a:avLst/>
          </a:prstGeom>
        </p:spPr>
      </p:pic>
    </p:spTree>
    <p:extLst>
      <p:ext uri="{BB962C8B-B14F-4D97-AF65-F5344CB8AC3E}">
        <p14:creationId xmlns:p14="http://schemas.microsoft.com/office/powerpoint/2010/main" val="354698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1FE568E-6258-A08D-B2C7-86BE54E7EDE2}"/>
              </a:ext>
            </a:extLst>
          </p:cNvPr>
          <p:cNvSpPr>
            <a:spLocks noGrp="1"/>
          </p:cNvSpPr>
          <p:nvPr>
            <p:ph idx="1"/>
          </p:nvPr>
        </p:nvSpPr>
        <p:spPr>
          <a:xfrm>
            <a:off x="643468" y="543147"/>
            <a:ext cx="6901193" cy="6075930"/>
          </a:xfrm>
        </p:spPr>
        <p:txBody>
          <a:bodyPr>
            <a:normAutofit/>
          </a:bodyPr>
          <a:lstStyle/>
          <a:p>
            <a:r>
              <a:rPr lang="en-US" sz="2400" dirty="0"/>
              <a:t>FPGAs, furthermore, allows bit-level flexibility.</a:t>
            </a:r>
          </a:p>
          <a:p>
            <a:r>
              <a:rPr lang="en-US" sz="2400" dirty="0"/>
              <a:t>CFU Playground runs a complete System-on-Chip (SoC).</a:t>
            </a:r>
          </a:p>
          <a:p>
            <a:r>
              <a:rPr lang="en-US" sz="2400" dirty="0"/>
              <a:t>Adaptable to a wide range of FPGA platforms.</a:t>
            </a:r>
          </a:p>
          <a:p>
            <a:r>
              <a:rPr lang="en-US" sz="2400" dirty="0"/>
              <a:t>The minimum requirements for the board and its FPGA include,</a:t>
            </a:r>
            <a:r>
              <a:rPr lang="en-US" sz="1600" dirty="0"/>
              <a:t> </a:t>
            </a:r>
          </a:p>
          <a:p>
            <a:pPr lvl="1"/>
            <a:r>
              <a:rPr lang="en-US" sz="2000" dirty="0"/>
              <a:t>Some means of creating a TTY / UART connection to interact with the software on the board. </a:t>
            </a:r>
          </a:p>
          <a:p>
            <a:pPr lvl="1"/>
            <a:r>
              <a:rPr lang="en-US" sz="2000" dirty="0"/>
              <a:t>The FPGA must have enough resources to build variations of </a:t>
            </a:r>
            <a:r>
              <a:rPr lang="en-US" sz="2000" dirty="0" err="1"/>
              <a:t>VexRiscv</a:t>
            </a:r>
            <a:r>
              <a:rPr lang="en-US" sz="2000" dirty="0"/>
              <a:t> CPU cores. </a:t>
            </a:r>
          </a:p>
          <a:p>
            <a:pPr lvl="1"/>
            <a:r>
              <a:rPr lang="en-US" sz="2000" dirty="0"/>
              <a:t>The system must have enough RAM to provide working memory for the software. </a:t>
            </a:r>
          </a:p>
          <a:p>
            <a:pPr lvl="1"/>
            <a:r>
              <a:rPr lang="en-US" sz="2000" dirty="0"/>
              <a:t>There must be sufficient RAM and/or ROM to hold the code and any constant data such as the TensorFlow Lite model. </a:t>
            </a:r>
          </a:p>
        </p:txBody>
      </p:sp>
      <p:sp>
        <p:nvSpPr>
          <p:cNvPr id="21"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017A7645-A797-F4F7-06C4-54D3DD79253E}"/>
              </a:ext>
            </a:extLst>
          </p:cNvPr>
          <p:cNvPicPr>
            <a:picLocks noChangeAspect="1"/>
          </p:cNvPicPr>
          <p:nvPr/>
        </p:nvPicPr>
        <p:blipFill>
          <a:blip r:embed="rId3"/>
          <a:stretch>
            <a:fillRect/>
          </a:stretch>
        </p:blipFill>
        <p:spPr>
          <a:xfrm>
            <a:off x="7379409" y="1118313"/>
            <a:ext cx="4610448" cy="3178321"/>
          </a:xfrm>
          <a:prstGeom prst="rect">
            <a:avLst/>
          </a:prstGeom>
        </p:spPr>
      </p:pic>
      <p:grpSp>
        <p:nvGrpSpPr>
          <p:cNvPr id="23" name="Group 1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4"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a:extLst>
              <a:ext uri="{FF2B5EF4-FFF2-40B4-BE49-F238E27FC236}">
                <a16:creationId xmlns:a16="http://schemas.microsoft.com/office/drawing/2014/main" id="{5C1DFDF1-7C3E-2A0F-AC18-6A22A0C8047E}"/>
              </a:ext>
            </a:extLst>
          </p:cNvPr>
          <p:cNvSpPr>
            <a:spLocks noGrp="1"/>
          </p:cNvSpPr>
          <p:nvPr>
            <p:ph type="sldNum" sz="quarter" idx="12"/>
          </p:nvPr>
        </p:nvSpPr>
        <p:spPr/>
        <p:txBody>
          <a:bodyPr/>
          <a:lstStyle/>
          <a:p>
            <a:fld id="{BCB742E5-2F7E-4C40-8270-B2F6949CADCD}" type="slidenum">
              <a:rPr lang="en-US" smtClean="0"/>
              <a:t>10</a:t>
            </a:fld>
            <a:endParaRPr lang="en-US"/>
          </a:p>
        </p:txBody>
      </p:sp>
      <p:sp>
        <p:nvSpPr>
          <p:cNvPr id="7" name="TextBox 6">
            <a:extLst>
              <a:ext uri="{FF2B5EF4-FFF2-40B4-BE49-F238E27FC236}">
                <a16:creationId xmlns:a16="http://schemas.microsoft.com/office/drawing/2014/main" id="{B116FB4F-FD11-F476-B889-6280498D1B9A}"/>
              </a:ext>
            </a:extLst>
          </p:cNvPr>
          <p:cNvSpPr txBox="1"/>
          <p:nvPr/>
        </p:nvSpPr>
        <p:spPr>
          <a:xfrm>
            <a:off x="11190788" y="3829371"/>
            <a:ext cx="1848080" cy="215444"/>
          </a:xfrm>
          <a:prstGeom prst="rect">
            <a:avLst/>
          </a:prstGeom>
          <a:noFill/>
        </p:spPr>
        <p:txBody>
          <a:bodyPr wrap="square" rtlCol="0">
            <a:spAutoFit/>
          </a:bodyPr>
          <a:lstStyle/>
          <a:p>
            <a:r>
              <a:rPr lang="en-US" sz="800" dirty="0"/>
              <a:t>Figure source [6]</a:t>
            </a:r>
          </a:p>
        </p:txBody>
      </p:sp>
      <p:sp>
        <p:nvSpPr>
          <p:cNvPr id="8" name="TextBox 7">
            <a:extLst>
              <a:ext uri="{FF2B5EF4-FFF2-40B4-BE49-F238E27FC236}">
                <a16:creationId xmlns:a16="http://schemas.microsoft.com/office/drawing/2014/main" id="{904C9CED-5E7B-1D00-31C4-F309861DE647}"/>
              </a:ext>
            </a:extLst>
          </p:cNvPr>
          <p:cNvSpPr txBox="1"/>
          <p:nvPr/>
        </p:nvSpPr>
        <p:spPr>
          <a:xfrm>
            <a:off x="8309847" y="4133001"/>
            <a:ext cx="3116966" cy="369332"/>
          </a:xfrm>
          <a:prstGeom prst="rect">
            <a:avLst/>
          </a:prstGeom>
          <a:noFill/>
        </p:spPr>
        <p:txBody>
          <a:bodyPr wrap="square" rtlCol="0">
            <a:spAutoFit/>
          </a:bodyPr>
          <a:lstStyle/>
          <a:p>
            <a:r>
              <a:rPr lang="en-US" dirty="0"/>
              <a:t>Fig: </a:t>
            </a:r>
            <a:r>
              <a:rPr lang="en-US" dirty="0" err="1"/>
              <a:t>LiteX</a:t>
            </a:r>
            <a:r>
              <a:rPr lang="en-US" dirty="0"/>
              <a:t> SoC with the CFU</a:t>
            </a:r>
          </a:p>
        </p:txBody>
      </p:sp>
    </p:spTree>
    <p:extLst>
      <p:ext uri="{BB962C8B-B14F-4D97-AF65-F5344CB8AC3E}">
        <p14:creationId xmlns:p14="http://schemas.microsoft.com/office/powerpoint/2010/main" val="231801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0105-CD1A-AFFC-9FEF-6BD5D6E9B229}"/>
              </a:ext>
            </a:extLst>
          </p:cNvPr>
          <p:cNvSpPr>
            <a:spLocks noGrp="1"/>
          </p:cNvSpPr>
          <p:nvPr>
            <p:ph type="title"/>
          </p:nvPr>
        </p:nvSpPr>
        <p:spPr>
          <a:xfrm>
            <a:off x="838200" y="365126"/>
            <a:ext cx="10515600" cy="659444"/>
          </a:xfrm>
        </p:spPr>
        <p:txBody>
          <a:bodyPr>
            <a:normAutofit fontScale="90000"/>
          </a:bodyPr>
          <a:lstStyle/>
          <a:p>
            <a:r>
              <a:rPr lang="en-US" dirty="0"/>
              <a:t>Evaluation of CFU-Playground:</a:t>
            </a:r>
          </a:p>
        </p:txBody>
      </p:sp>
      <p:sp>
        <p:nvSpPr>
          <p:cNvPr id="3" name="Content Placeholder 2">
            <a:extLst>
              <a:ext uri="{FF2B5EF4-FFF2-40B4-BE49-F238E27FC236}">
                <a16:creationId xmlns:a16="http://schemas.microsoft.com/office/drawing/2014/main" id="{A9374E58-0043-D69D-AAAE-7BA9D89498CA}"/>
              </a:ext>
            </a:extLst>
          </p:cNvPr>
          <p:cNvSpPr>
            <a:spLocks noGrp="1"/>
          </p:cNvSpPr>
          <p:nvPr>
            <p:ph idx="1"/>
          </p:nvPr>
        </p:nvSpPr>
        <p:spPr>
          <a:xfrm>
            <a:off x="838200" y="1024570"/>
            <a:ext cx="10515600" cy="2217565"/>
          </a:xfrm>
        </p:spPr>
        <p:txBody>
          <a:bodyPr/>
          <a:lstStyle/>
          <a:p>
            <a:r>
              <a:rPr lang="en-US" dirty="0"/>
              <a:t>[6]utilized CFU Playground to accelerate quantized (int8) inference of the </a:t>
            </a:r>
            <a:r>
              <a:rPr lang="en-US" dirty="0" err="1"/>
              <a:t>MLPerf</a:t>
            </a:r>
            <a:r>
              <a:rPr lang="en-US" dirty="0"/>
              <a:t> Tiny [18] Key-Word-Spotting model </a:t>
            </a:r>
          </a:p>
          <a:p>
            <a:r>
              <a:rPr lang="en-US" dirty="0"/>
              <a:t>Tiny </a:t>
            </a:r>
            <a:r>
              <a:rPr lang="en-US" dirty="0" err="1"/>
              <a:t>Fomu</a:t>
            </a:r>
            <a:r>
              <a:rPr lang="en-US" dirty="0"/>
              <a:t> FPGA board, </a:t>
            </a:r>
          </a:p>
          <a:p>
            <a:pPr lvl="1"/>
            <a:r>
              <a:rPr lang="en-US" dirty="0"/>
              <a:t>It combines an iCE40UP5k FPGA</a:t>
            </a:r>
          </a:p>
          <a:p>
            <a:pPr lvl="1"/>
            <a:r>
              <a:rPr lang="en-US" dirty="0"/>
              <a:t>5280 logic cells and 128 kB of on-chip RAM) with a 2 MB flash memory.</a:t>
            </a:r>
          </a:p>
        </p:txBody>
      </p:sp>
      <p:sp>
        <p:nvSpPr>
          <p:cNvPr id="4" name="Slide Number Placeholder 3">
            <a:extLst>
              <a:ext uri="{FF2B5EF4-FFF2-40B4-BE49-F238E27FC236}">
                <a16:creationId xmlns:a16="http://schemas.microsoft.com/office/drawing/2014/main" id="{B82D61EF-E9BE-5613-0AA5-630098D9885F}"/>
              </a:ext>
            </a:extLst>
          </p:cNvPr>
          <p:cNvSpPr>
            <a:spLocks noGrp="1"/>
          </p:cNvSpPr>
          <p:nvPr>
            <p:ph type="sldNum" sz="quarter" idx="12"/>
          </p:nvPr>
        </p:nvSpPr>
        <p:spPr/>
        <p:txBody>
          <a:bodyPr/>
          <a:lstStyle/>
          <a:p>
            <a:fld id="{BCB742E5-2F7E-4C40-8270-B2F6949CADCD}" type="slidenum">
              <a:rPr lang="en-US" smtClean="0"/>
              <a:t>11</a:t>
            </a:fld>
            <a:endParaRPr lang="en-US" dirty="0"/>
          </a:p>
        </p:txBody>
      </p:sp>
      <p:pic>
        <p:nvPicPr>
          <p:cNvPr id="5" name="Picture 4" descr="Chart, line chart&#10;&#10;Description automatically generated">
            <a:extLst>
              <a:ext uri="{FF2B5EF4-FFF2-40B4-BE49-F238E27FC236}">
                <a16:creationId xmlns:a16="http://schemas.microsoft.com/office/drawing/2014/main" id="{AD8AF187-9D42-10D8-724D-305B125D1816}"/>
              </a:ext>
            </a:extLst>
          </p:cNvPr>
          <p:cNvPicPr>
            <a:picLocks noChangeAspect="1"/>
          </p:cNvPicPr>
          <p:nvPr/>
        </p:nvPicPr>
        <p:blipFill>
          <a:blip r:embed="rId3"/>
          <a:stretch>
            <a:fillRect/>
          </a:stretch>
        </p:blipFill>
        <p:spPr>
          <a:xfrm>
            <a:off x="3030653" y="3242135"/>
            <a:ext cx="5943536" cy="2977690"/>
          </a:xfrm>
          <a:prstGeom prst="rect">
            <a:avLst/>
          </a:prstGeom>
        </p:spPr>
      </p:pic>
      <p:sp>
        <p:nvSpPr>
          <p:cNvPr id="6" name="TextBox 5">
            <a:extLst>
              <a:ext uri="{FF2B5EF4-FFF2-40B4-BE49-F238E27FC236}">
                <a16:creationId xmlns:a16="http://schemas.microsoft.com/office/drawing/2014/main" id="{5B609A66-CB43-5F06-34CD-9C50233FCB21}"/>
              </a:ext>
            </a:extLst>
          </p:cNvPr>
          <p:cNvSpPr txBox="1"/>
          <p:nvPr/>
        </p:nvSpPr>
        <p:spPr>
          <a:xfrm>
            <a:off x="3030652" y="6192400"/>
            <a:ext cx="5943536" cy="369332"/>
          </a:xfrm>
          <a:prstGeom prst="rect">
            <a:avLst/>
          </a:prstGeom>
          <a:noFill/>
        </p:spPr>
        <p:txBody>
          <a:bodyPr wrap="square" rtlCol="0">
            <a:spAutoFit/>
          </a:bodyPr>
          <a:lstStyle/>
          <a:p>
            <a:r>
              <a:rPr lang="en-US" dirty="0"/>
              <a:t>Fig: Speedup and resource usage on FOMU FPGA</a:t>
            </a:r>
          </a:p>
        </p:txBody>
      </p:sp>
      <p:sp>
        <p:nvSpPr>
          <p:cNvPr id="7" name="TextBox 6">
            <a:extLst>
              <a:ext uri="{FF2B5EF4-FFF2-40B4-BE49-F238E27FC236}">
                <a16:creationId xmlns:a16="http://schemas.microsoft.com/office/drawing/2014/main" id="{7BDFCA35-39E5-2E67-A129-8C268C6BB463}"/>
              </a:ext>
            </a:extLst>
          </p:cNvPr>
          <p:cNvSpPr txBox="1"/>
          <p:nvPr/>
        </p:nvSpPr>
        <p:spPr>
          <a:xfrm>
            <a:off x="8321854" y="5875583"/>
            <a:ext cx="1848080" cy="215444"/>
          </a:xfrm>
          <a:prstGeom prst="rect">
            <a:avLst/>
          </a:prstGeom>
          <a:noFill/>
        </p:spPr>
        <p:txBody>
          <a:bodyPr wrap="square" rtlCol="0">
            <a:spAutoFit/>
          </a:bodyPr>
          <a:lstStyle/>
          <a:p>
            <a:r>
              <a:rPr lang="en-US" sz="800" dirty="0"/>
              <a:t>Figure source [6]</a:t>
            </a:r>
          </a:p>
        </p:txBody>
      </p:sp>
    </p:spTree>
    <p:extLst>
      <p:ext uri="{BB962C8B-B14F-4D97-AF65-F5344CB8AC3E}">
        <p14:creationId xmlns:p14="http://schemas.microsoft.com/office/powerpoint/2010/main" val="16078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D200-264E-C222-BDD9-9C91352D22BA}"/>
              </a:ext>
            </a:extLst>
          </p:cNvPr>
          <p:cNvSpPr>
            <a:spLocks noGrp="1"/>
          </p:cNvSpPr>
          <p:nvPr>
            <p:ph type="title"/>
          </p:nvPr>
        </p:nvSpPr>
        <p:spPr>
          <a:xfrm>
            <a:off x="648929" y="629267"/>
            <a:ext cx="4944152" cy="1023264"/>
          </a:xfrm>
        </p:spPr>
        <p:txBody>
          <a:bodyPr>
            <a:normAutofit/>
          </a:bodyPr>
          <a:lstStyle/>
          <a:p>
            <a:r>
              <a:rPr lang="en-US" dirty="0"/>
              <a:t>Preliminary Results</a:t>
            </a:r>
          </a:p>
        </p:txBody>
      </p:sp>
      <p:sp>
        <p:nvSpPr>
          <p:cNvPr id="3" name="Content Placeholder 2">
            <a:extLst>
              <a:ext uri="{FF2B5EF4-FFF2-40B4-BE49-F238E27FC236}">
                <a16:creationId xmlns:a16="http://schemas.microsoft.com/office/drawing/2014/main" id="{A0CECDF4-7D0F-142F-E18F-919D878E2AA8}"/>
              </a:ext>
            </a:extLst>
          </p:cNvPr>
          <p:cNvSpPr>
            <a:spLocks noGrp="1"/>
          </p:cNvSpPr>
          <p:nvPr>
            <p:ph idx="1"/>
          </p:nvPr>
        </p:nvSpPr>
        <p:spPr>
          <a:xfrm>
            <a:off x="648930" y="1652532"/>
            <a:ext cx="4944151" cy="4571288"/>
          </a:xfrm>
        </p:spPr>
        <p:txBody>
          <a:bodyPr>
            <a:normAutofit/>
          </a:bodyPr>
          <a:lstStyle/>
          <a:p>
            <a:r>
              <a:rPr lang="en-US" sz="2200" dirty="0"/>
              <a:t>As a base line study, we are targeting a MobileNetV2 (MNV2) model. </a:t>
            </a:r>
          </a:p>
          <a:p>
            <a:r>
              <a:rPr lang="en-US" sz="2200" dirty="0"/>
              <a:t>We aim to accelerate this model on a </a:t>
            </a:r>
            <a:r>
              <a:rPr lang="en-US" sz="2200" dirty="0" err="1"/>
              <a:t>Digilent</a:t>
            </a:r>
            <a:r>
              <a:rPr lang="en-US" sz="2200" dirty="0"/>
              <a:t> Nexys-4 DDR Artix-7 FPGA.</a:t>
            </a:r>
          </a:p>
          <a:p>
            <a:r>
              <a:rPr lang="en-US" sz="2200" dirty="0"/>
              <a:t>The model is quantized down to 8-bit integers (int8). </a:t>
            </a:r>
          </a:p>
          <a:p>
            <a:r>
              <a:rPr lang="en-US" sz="2200" dirty="0"/>
              <a:t>Profiling the (MNV2) on the Artix-7 FPGA, the unaccelerated baseline application takes abut 220M clock cycles.</a:t>
            </a:r>
          </a:p>
        </p:txBody>
      </p:sp>
      <p:sp>
        <p:nvSpPr>
          <p:cNvPr id="12"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0773E7B-C10D-D634-1B6A-E40C8BF06167}"/>
              </a:ext>
            </a:extLst>
          </p:cNvPr>
          <p:cNvSpPr>
            <a:spLocks noGrp="1"/>
          </p:cNvSpPr>
          <p:nvPr>
            <p:ph type="sldNum" sz="quarter" idx="12"/>
          </p:nvPr>
        </p:nvSpPr>
        <p:spPr>
          <a:xfrm>
            <a:off x="10356782" y="6356350"/>
            <a:ext cx="997017" cy="365125"/>
          </a:xfrm>
        </p:spPr>
        <p:txBody>
          <a:bodyPr>
            <a:normAutofit/>
          </a:bodyPr>
          <a:lstStyle/>
          <a:p>
            <a:pPr>
              <a:spcAft>
                <a:spcPts val="600"/>
              </a:spcAft>
            </a:pPr>
            <a:fld id="{BCB742E5-2F7E-4C40-8270-B2F6949CADCD}" type="slidenum">
              <a:rPr lang="en-US">
                <a:solidFill>
                  <a:srgbClr val="404040"/>
                </a:solidFill>
              </a:rPr>
              <a:pPr>
                <a:spcAft>
                  <a:spcPts val="600"/>
                </a:spcAft>
              </a:pPr>
              <a:t>12</a:t>
            </a:fld>
            <a:endParaRPr lang="en-US">
              <a:solidFill>
                <a:srgbClr val="404040"/>
              </a:solidFill>
            </a:endParaRPr>
          </a:p>
        </p:txBody>
      </p:sp>
      <p:graphicFrame>
        <p:nvGraphicFramePr>
          <p:cNvPr id="7" name="Chart 6">
            <a:extLst>
              <a:ext uri="{FF2B5EF4-FFF2-40B4-BE49-F238E27FC236}">
                <a16:creationId xmlns:a16="http://schemas.microsoft.com/office/drawing/2014/main" id="{7BE4CDCC-18C4-689E-A983-C24B744B09ED}"/>
              </a:ext>
            </a:extLst>
          </p:cNvPr>
          <p:cNvGraphicFramePr>
            <a:graphicFrameLocks/>
          </p:cNvGraphicFramePr>
          <p:nvPr>
            <p:extLst>
              <p:ext uri="{D42A27DB-BD31-4B8C-83A1-F6EECF244321}">
                <p14:modId xmlns:p14="http://schemas.microsoft.com/office/powerpoint/2010/main" val="913671247"/>
              </p:ext>
            </p:extLst>
          </p:nvPr>
        </p:nvGraphicFramePr>
        <p:xfrm>
          <a:off x="6904709" y="833418"/>
          <a:ext cx="4475531" cy="51879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94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5D64-3B2C-5F5D-83E7-B07FBA7CC3C2}"/>
              </a:ext>
            </a:extLst>
          </p:cNvPr>
          <p:cNvSpPr>
            <a:spLocks noGrp="1"/>
          </p:cNvSpPr>
          <p:nvPr>
            <p:ph type="title"/>
          </p:nvPr>
        </p:nvSpPr>
        <p:spPr/>
        <p:txBody>
          <a:bodyPr/>
          <a:lstStyle/>
          <a:p>
            <a:r>
              <a:rPr lang="en-US" dirty="0"/>
              <a:t>Potential Plan Ahead</a:t>
            </a:r>
          </a:p>
        </p:txBody>
      </p:sp>
      <p:sp>
        <p:nvSpPr>
          <p:cNvPr id="3" name="Content Placeholder 2">
            <a:extLst>
              <a:ext uri="{FF2B5EF4-FFF2-40B4-BE49-F238E27FC236}">
                <a16:creationId xmlns:a16="http://schemas.microsoft.com/office/drawing/2014/main" id="{099CB10D-BF97-1F03-96B1-35B481586C9F}"/>
              </a:ext>
            </a:extLst>
          </p:cNvPr>
          <p:cNvSpPr>
            <a:spLocks noGrp="1"/>
          </p:cNvSpPr>
          <p:nvPr>
            <p:ph idx="1"/>
          </p:nvPr>
        </p:nvSpPr>
        <p:spPr/>
        <p:txBody>
          <a:bodyPr/>
          <a:lstStyle/>
          <a:p>
            <a:r>
              <a:rPr lang="en-US" dirty="0"/>
              <a:t>To optimize for Latency</a:t>
            </a:r>
          </a:p>
          <a:p>
            <a:pPr lvl="1"/>
            <a:r>
              <a:rPr lang="en-US" dirty="0"/>
              <a:t>Profile for latency; obtain specific functions to accelerate (</a:t>
            </a:r>
            <a:r>
              <a:rPr lang="en-US" dirty="0" err="1"/>
              <a:t>layerwise</a:t>
            </a:r>
            <a:r>
              <a:rPr lang="en-US" dirty="0"/>
              <a:t> profiling).</a:t>
            </a:r>
          </a:p>
          <a:p>
            <a:pPr lvl="1"/>
            <a:r>
              <a:rPr lang="en-US" dirty="0"/>
              <a:t>Accelerate function using a CFU (</a:t>
            </a:r>
            <a:r>
              <a:rPr lang="en-US" dirty="0" err="1"/>
              <a:t>eg</a:t>
            </a:r>
            <a:r>
              <a:rPr lang="en-US" dirty="0"/>
              <a:t>: </a:t>
            </a:r>
            <a:r>
              <a:rPr lang="en-US" dirty="0" err="1"/>
              <a:t>Depthwise</a:t>
            </a:r>
            <a:r>
              <a:rPr lang="en-US" dirty="0"/>
              <a:t> Conv Layers).</a:t>
            </a:r>
          </a:p>
          <a:p>
            <a:pPr lvl="1"/>
            <a:r>
              <a:rPr lang="en-US" dirty="0"/>
              <a:t>Measure the improvement due to the new instruction</a:t>
            </a:r>
          </a:p>
          <a:p>
            <a:r>
              <a:rPr lang="en-US" dirty="0"/>
              <a:t>To optimize for power</a:t>
            </a:r>
          </a:p>
          <a:p>
            <a:pPr lvl="1"/>
            <a:r>
              <a:rPr lang="en-US" dirty="0"/>
              <a:t>Identify major power-hungry components(</a:t>
            </a:r>
            <a:r>
              <a:rPr lang="en-US" dirty="0" err="1"/>
              <a:t>eg</a:t>
            </a:r>
            <a:r>
              <a:rPr lang="en-US" dirty="0"/>
              <a:t>: MMCM, I/O).</a:t>
            </a:r>
          </a:p>
          <a:p>
            <a:pPr lvl="1"/>
            <a:r>
              <a:rPr lang="en-US" dirty="0"/>
              <a:t>Replace these components with equivalent simpler ones</a:t>
            </a:r>
          </a:p>
          <a:p>
            <a:pPr lvl="1"/>
            <a:r>
              <a:rPr lang="en-US" dirty="0"/>
              <a:t>Measure the improvement in power</a:t>
            </a:r>
          </a:p>
          <a:p>
            <a:r>
              <a:rPr lang="en-US" dirty="0"/>
              <a:t>To introduce structured pruning techniques to minimize storage and number of computations.</a:t>
            </a:r>
          </a:p>
          <a:p>
            <a:pPr lvl="1"/>
            <a:endParaRPr lang="en-US" dirty="0"/>
          </a:p>
        </p:txBody>
      </p:sp>
      <p:sp>
        <p:nvSpPr>
          <p:cNvPr id="4" name="Slide Number Placeholder 3">
            <a:extLst>
              <a:ext uri="{FF2B5EF4-FFF2-40B4-BE49-F238E27FC236}">
                <a16:creationId xmlns:a16="http://schemas.microsoft.com/office/drawing/2014/main" id="{99DD400C-BF33-E872-59A8-B172878C6DAC}"/>
              </a:ext>
            </a:extLst>
          </p:cNvPr>
          <p:cNvSpPr>
            <a:spLocks noGrp="1"/>
          </p:cNvSpPr>
          <p:nvPr>
            <p:ph type="sldNum" sz="quarter" idx="12"/>
          </p:nvPr>
        </p:nvSpPr>
        <p:spPr/>
        <p:txBody>
          <a:bodyPr/>
          <a:lstStyle/>
          <a:p>
            <a:fld id="{BCB742E5-2F7E-4C40-8270-B2F6949CADCD}" type="slidenum">
              <a:rPr lang="en-US" smtClean="0"/>
              <a:t>13</a:t>
            </a:fld>
            <a:endParaRPr lang="en-US"/>
          </a:p>
        </p:txBody>
      </p:sp>
    </p:spTree>
    <p:extLst>
      <p:ext uri="{BB962C8B-B14F-4D97-AF65-F5344CB8AC3E}">
        <p14:creationId xmlns:p14="http://schemas.microsoft.com/office/powerpoint/2010/main" val="160305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3FD0-D9BC-E1A8-6A28-F90DA9D6ACB9}"/>
              </a:ext>
            </a:extLst>
          </p:cNvPr>
          <p:cNvSpPr>
            <a:spLocks noGrp="1"/>
          </p:cNvSpPr>
          <p:nvPr>
            <p:ph type="title"/>
          </p:nvPr>
        </p:nvSpPr>
        <p:spPr>
          <a:xfrm>
            <a:off x="838200" y="133771"/>
            <a:ext cx="10515600" cy="626393"/>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62E9D8B2-85F5-9F98-76CF-95013E12D4FE}"/>
              </a:ext>
            </a:extLst>
          </p:cNvPr>
          <p:cNvSpPr>
            <a:spLocks noGrp="1"/>
          </p:cNvSpPr>
          <p:nvPr>
            <p:ph idx="1"/>
          </p:nvPr>
        </p:nvSpPr>
        <p:spPr>
          <a:xfrm>
            <a:off x="418641" y="760164"/>
            <a:ext cx="11248222" cy="5964065"/>
          </a:xfrm>
        </p:spPr>
        <p:txBody>
          <a:bodyPr>
            <a:noAutofit/>
          </a:bodyPr>
          <a:lstStyle/>
          <a:p>
            <a:r>
              <a:rPr lang="en-US" sz="1100" dirty="0"/>
              <a:t>[1] Lin, J.; Chen, W.M.; Lin, Y.; Cohn, J.; Gan, C.; Han, S. </a:t>
            </a:r>
            <a:r>
              <a:rPr lang="en-US" sz="1100" dirty="0" err="1"/>
              <a:t>MCUNet</a:t>
            </a:r>
            <a:r>
              <a:rPr lang="en-US" sz="1100" dirty="0"/>
              <a:t>: Tiny Deep Learning on IoT Devices. </a:t>
            </a:r>
            <a:r>
              <a:rPr lang="en-US" sz="1100" dirty="0" err="1"/>
              <a:t>arXiv</a:t>
            </a:r>
            <a:r>
              <a:rPr lang="en-US" sz="1100" dirty="0"/>
              <a:t> 2020, arXiv:2007.10319v2 neural network quantization. In International Conference on Machine Learning, pages 11875–11886. PMLR, 2021</a:t>
            </a:r>
          </a:p>
          <a:p>
            <a:r>
              <a:rPr lang="en-US" sz="1100" dirty="0"/>
              <a:t>[2] Banbury, C.R.; </a:t>
            </a:r>
            <a:r>
              <a:rPr lang="en-US" sz="1100" dirty="0" err="1"/>
              <a:t>Reddi</a:t>
            </a:r>
            <a:r>
              <a:rPr lang="en-US" sz="1100" dirty="0"/>
              <a:t>, V.J.; Lam, M.; Fu, W.; Fazel, A.; Holleman, J.; Huang, X.; Hurtado, R.; Kanter, D.; </a:t>
            </a:r>
            <a:r>
              <a:rPr lang="en-US" sz="1100" dirty="0" err="1"/>
              <a:t>Lokhmotov</a:t>
            </a:r>
            <a:r>
              <a:rPr lang="en-US" sz="1100" dirty="0"/>
              <a:t>, A.; et al. Benchmarking </a:t>
            </a:r>
            <a:r>
              <a:rPr lang="en-US" sz="1100" dirty="0" err="1"/>
              <a:t>TinyML</a:t>
            </a:r>
            <a:r>
              <a:rPr lang="en-US" sz="1100" dirty="0"/>
              <a:t> Systems: Challenges and Direction. </a:t>
            </a:r>
            <a:r>
              <a:rPr lang="en-US" sz="1100" dirty="0" err="1"/>
              <a:t>arXiv</a:t>
            </a:r>
            <a:r>
              <a:rPr lang="en-US" sz="1100" dirty="0"/>
              <a:t> 2020, arXiv:2003.04821</a:t>
            </a:r>
          </a:p>
          <a:p>
            <a:r>
              <a:rPr lang="en-US" sz="1100" dirty="0"/>
              <a:t>[3] Norah N. </a:t>
            </a:r>
            <a:r>
              <a:rPr lang="en-US" sz="1100" dirty="0" err="1"/>
              <a:t>Alajlan</a:t>
            </a:r>
            <a:r>
              <a:rPr lang="en-US" sz="1100" dirty="0"/>
              <a:t>, Dina M. Ibrahim; et al. </a:t>
            </a:r>
            <a:r>
              <a:rPr lang="en-US" sz="1100" dirty="0" err="1"/>
              <a:t>TinyML</a:t>
            </a:r>
            <a:r>
              <a:rPr lang="en-US" sz="1100" dirty="0"/>
              <a:t>: Enabling of Inference Deep Learning Models on Ultra-Low-Power IoT Edge Devices for AI Applications</a:t>
            </a:r>
          </a:p>
          <a:p>
            <a:r>
              <a:rPr lang="en-US" sz="1100" dirty="0"/>
              <a:t>[4] </a:t>
            </a:r>
            <a:r>
              <a:rPr lang="en-US" sz="1100" dirty="0" err="1"/>
              <a:t>Morteza</a:t>
            </a:r>
            <a:r>
              <a:rPr lang="en-US" sz="1100" dirty="0"/>
              <a:t>, H.; </a:t>
            </a:r>
            <a:r>
              <a:rPr lang="en-US" sz="1100" dirty="0" err="1"/>
              <a:t>Tinoosh</a:t>
            </a:r>
            <a:r>
              <a:rPr lang="en-US" sz="1100" dirty="0"/>
              <a:t>, M.; et al. Binary Precision Neural Network Manycore Accelerator</a:t>
            </a:r>
          </a:p>
          <a:p>
            <a:r>
              <a:rPr lang="en-US" sz="1100" dirty="0"/>
              <a:t>[5] Varun, S.; </a:t>
            </a:r>
            <a:r>
              <a:rPr lang="en-US" sz="1100" dirty="0" err="1"/>
              <a:t>Tinoosh</a:t>
            </a:r>
            <a:r>
              <a:rPr lang="en-US" sz="1100" dirty="0"/>
              <a:t>, M.; et al. The design and Implementation of a Scalable Bus-Based Cluster with Shared Memory for a Programmable Manycore Platform</a:t>
            </a:r>
          </a:p>
          <a:p>
            <a:r>
              <a:rPr lang="en-US" sz="1100" dirty="0"/>
              <a:t>[6] </a:t>
            </a:r>
            <a:r>
              <a:rPr lang="en-US" sz="1100" dirty="0" err="1"/>
              <a:t>Shvetank</a:t>
            </a:r>
            <a:r>
              <a:rPr lang="en-US" sz="1100" dirty="0"/>
              <a:t>, P.; Tim, C.; Joseph, B.; Colby, B.; Alan, V. G.; Pete, W.; Tim, A.; Vijay, J.R.; et al. CFU Playground: Full-Stack Open-Source Framework for Tiny Machine Learning (</a:t>
            </a:r>
            <a:r>
              <a:rPr lang="en-US" sz="1100" dirty="0" err="1"/>
              <a:t>tinyML</a:t>
            </a:r>
            <a:r>
              <a:rPr lang="en-US" sz="1100" dirty="0"/>
              <a:t>) Acceleration on FPGAs</a:t>
            </a:r>
          </a:p>
          <a:p>
            <a:r>
              <a:rPr lang="en-US" sz="1100" dirty="0"/>
              <a:t>[7] </a:t>
            </a:r>
            <a:r>
              <a:rPr lang="en-US" sz="1100" dirty="0">
                <a:hlinkClick r:id="rId2"/>
              </a:rPr>
              <a:t>https://tinyfpga.com/</a:t>
            </a:r>
            <a:endParaRPr lang="en-US" sz="1100" dirty="0"/>
          </a:p>
          <a:p>
            <a:r>
              <a:rPr lang="en-US" sz="1100" dirty="0"/>
              <a:t>[8] </a:t>
            </a:r>
            <a:r>
              <a:rPr lang="en-US" sz="1100" dirty="0">
                <a:hlinkClick r:id="rId3"/>
              </a:rPr>
              <a:t>https://www.crowdsupply.com/sutajio-kosagi/fomu/</a:t>
            </a:r>
            <a:endParaRPr lang="en-US" sz="1100" dirty="0"/>
          </a:p>
          <a:p>
            <a:r>
              <a:rPr lang="en-US" sz="1100" dirty="0"/>
              <a:t>[9] </a:t>
            </a:r>
            <a:r>
              <a:rPr lang="en-US" sz="1100" dirty="0" err="1"/>
              <a:t>Sakr</a:t>
            </a:r>
            <a:r>
              <a:rPr lang="en-US" sz="1100" dirty="0"/>
              <a:t>, F.; Bellotti, F.; Berta, R.; De Gloria, A. Machine Learning on Mainstream Microcontrollers. Sensors 2020, 20, 2638</a:t>
            </a:r>
          </a:p>
          <a:p>
            <a:r>
              <a:rPr lang="en-US" sz="1100" dirty="0"/>
              <a:t>[10] Merenda, M.; Porcaro, C.; </a:t>
            </a:r>
            <a:r>
              <a:rPr lang="en-US" sz="1100" dirty="0" err="1"/>
              <a:t>Iero</a:t>
            </a:r>
            <a:r>
              <a:rPr lang="en-US" sz="1100" dirty="0"/>
              <a:t>, D. Edge Machine Learning for Ai-Enabled IoT Devices: A Review. Sensors 2020, 20, 2533</a:t>
            </a:r>
          </a:p>
          <a:p>
            <a:r>
              <a:rPr lang="en-US" sz="1100" dirty="0"/>
              <a:t>[11] Paul, A.J.; Mohan, P.; Sehgal, S. Rethinking Generalization in American Sign Language Prediction for Edge Devices with Extremely Low Memory Footprint. In Proceedings of the 2020 IEEE Recent Advances in Intelligent Computational Systems, RAICS, Thiruvananthapuram, India, 3–5 December 2020; pp. 147–152</a:t>
            </a:r>
          </a:p>
          <a:p>
            <a:r>
              <a:rPr lang="en-US" sz="1100" dirty="0"/>
              <a:t>[12] Mohan, P.; Paul, A.J.; </a:t>
            </a:r>
            <a:r>
              <a:rPr lang="en-US" sz="1100" dirty="0" err="1"/>
              <a:t>Chirania</a:t>
            </a:r>
            <a:r>
              <a:rPr lang="en-US" sz="1100" dirty="0"/>
              <a:t>, A. A Tiny </a:t>
            </a:r>
            <a:r>
              <a:rPr lang="en-US" sz="1100" dirty="0" err="1"/>
              <a:t>Cnn</a:t>
            </a:r>
            <a:r>
              <a:rPr lang="en-US" sz="1100" dirty="0"/>
              <a:t> Architecture for Medical Face Mask Detection for Resource-Constrained Endpoints. In Innovations in Electrical and Electronic Engineering; Springer: Singapore, 2020; pp. 657–670</a:t>
            </a:r>
          </a:p>
          <a:p>
            <a:r>
              <a:rPr lang="en-US" sz="1100" dirty="0"/>
              <a:t>[13] </a:t>
            </a:r>
            <a:r>
              <a:rPr lang="en-US" sz="1100" dirty="0" err="1"/>
              <a:t>Coffen</a:t>
            </a:r>
            <a:r>
              <a:rPr lang="en-US" sz="1100" dirty="0"/>
              <a:t>, B.; Mahmud, M.S. </a:t>
            </a:r>
            <a:r>
              <a:rPr lang="en-US" sz="1100" dirty="0" err="1"/>
              <a:t>TinyDL</a:t>
            </a:r>
            <a:r>
              <a:rPr lang="en-US" sz="1100" dirty="0"/>
              <a:t>: Edge Computing and Deep Learning Based Real-Time Hand Gesture Recognition Using Wearable Sensor. In Proceedings of the 2020 IEEE International Conference on E-Health Networking, Application &amp; Services (HEALTHCOM), Shenzhen, China, 1–2 March 2021; pp. 1–6</a:t>
            </a:r>
          </a:p>
          <a:p>
            <a:r>
              <a:rPr lang="en-US" sz="1100" dirty="0"/>
              <a:t>[14]. Venzke, M.; </a:t>
            </a:r>
            <a:r>
              <a:rPr lang="en-US" sz="1100" dirty="0" err="1"/>
              <a:t>Klisch</a:t>
            </a:r>
            <a:r>
              <a:rPr lang="en-US" sz="1100" dirty="0"/>
              <a:t>, D.; </a:t>
            </a:r>
            <a:r>
              <a:rPr lang="en-US" sz="1100" dirty="0" err="1"/>
              <a:t>Kubik</a:t>
            </a:r>
            <a:r>
              <a:rPr lang="en-US" sz="1100" dirty="0"/>
              <a:t>, P.; Ali, A.; </a:t>
            </a:r>
            <a:r>
              <a:rPr lang="en-US" sz="1100" dirty="0" err="1"/>
              <a:t>Missier</a:t>
            </a:r>
            <a:r>
              <a:rPr lang="en-US" sz="1100" dirty="0"/>
              <a:t>, J.D.; </a:t>
            </a:r>
            <a:r>
              <a:rPr lang="en-US" sz="1100" dirty="0" err="1"/>
              <a:t>Turau</a:t>
            </a:r>
            <a:r>
              <a:rPr lang="en-US" sz="1100" dirty="0"/>
              <a:t>, V. Artificial Neural Networks for Sensor Data Classification on Small Embedded Systems. </a:t>
            </a:r>
            <a:r>
              <a:rPr lang="en-US" sz="1100" dirty="0" err="1"/>
              <a:t>arXiv</a:t>
            </a:r>
            <a:r>
              <a:rPr lang="en-US" sz="1100" dirty="0"/>
              <a:t> 2020, arXiv:2012.08403v1</a:t>
            </a:r>
          </a:p>
          <a:p>
            <a:r>
              <a:rPr lang="en-US" sz="1100" dirty="0"/>
              <a:t>[15] </a:t>
            </a:r>
            <a:r>
              <a:rPr lang="en-US" sz="1100" dirty="0" err="1"/>
              <a:t>Orfanidis</a:t>
            </a:r>
            <a:r>
              <a:rPr lang="en-US" sz="1100" dirty="0"/>
              <a:t>, C.; Hassen, R.B.H.; </a:t>
            </a:r>
            <a:r>
              <a:rPr lang="en-US" sz="1100" dirty="0" err="1"/>
              <a:t>Kwiek</a:t>
            </a:r>
            <a:r>
              <a:rPr lang="en-US" sz="1100" dirty="0"/>
              <a:t>, A.; </a:t>
            </a:r>
            <a:r>
              <a:rPr lang="en-US" sz="1100" dirty="0" err="1"/>
              <a:t>Fafoutis</a:t>
            </a:r>
            <a:r>
              <a:rPr lang="en-US" sz="1100" dirty="0"/>
              <a:t>, X.; </a:t>
            </a:r>
            <a:r>
              <a:rPr lang="en-US" sz="1100" dirty="0" err="1"/>
              <a:t>Jacobsson</a:t>
            </a:r>
            <a:r>
              <a:rPr lang="en-US" sz="1100" dirty="0"/>
              <a:t>, M. A Discreet Wearable Long-Range Emergency System Based on Embedded Machine Learning. In Proceedings of the 2021 IEEE International Conference on Pervasive Computing and Communications Workshops and Other Affiliated Events (</a:t>
            </a:r>
            <a:r>
              <a:rPr lang="en-US" sz="1100" dirty="0" err="1"/>
              <a:t>PerCom</a:t>
            </a:r>
            <a:r>
              <a:rPr lang="en-US" sz="1100" dirty="0"/>
              <a:t> Workshops), Kassel, Germany, 22–26 March 2021; pp. 182–187</a:t>
            </a:r>
          </a:p>
          <a:p>
            <a:r>
              <a:rPr lang="en-US" sz="1100" dirty="0"/>
              <a:t>[16] Wong, A.; </a:t>
            </a:r>
            <a:r>
              <a:rPr lang="en-US" sz="1100" dirty="0" err="1"/>
              <a:t>Famouri</a:t>
            </a:r>
            <a:r>
              <a:rPr lang="en-US" sz="1100" dirty="0"/>
              <a:t>, M.; Pavlova, M.; Surana, S. </a:t>
            </a:r>
            <a:r>
              <a:rPr lang="en-US" sz="1100" dirty="0" err="1"/>
              <a:t>TinySpeech</a:t>
            </a:r>
            <a:r>
              <a:rPr lang="en-US" sz="1100" dirty="0"/>
              <a:t>: Attention Condensers for Deep Speech Recognition Neural Networks on Edge Devices. </a:t>
            </a:r>
            <a:r>
              <a:rPr lang="en-US" sz="1100" dirty="0" err="1"/>
              <a:t>arXiv</a:t>
            </a:r>
            <a:r>
              <a:rPr lang="en-US" sz="1100" dirty="0"/>
              <a:t> 2020, arXiv:2008.04245v6</a:t>
            </a:r>
          </a:p>
          <a:p>
            <a:r>
              <a:rPr lang="en-US" sz="1100" dirty="0"/>
              <a:t>[17] De Prado, M.; </a:t>
            </a:r>
            <a:r>
              <a:rPr lang="en-US" sz="1100" dirty="0" err="1"/>
              <a:t>Rusci</a:t>
            </a:r>
            <a:r>
              <a:rPr lang="en-US" sz="1100" dirty="0"/>
              <a:t>, M.; </a:t>
            </a:r>
            <a:r>
              <a:rPr lang="en-US" sz="1100" dirty="0" err="1"/>
              <a:t>Donze</a:t>
            </a:r>
            <a:r>
              <a:rPr lang="en-US" sz="1100" dirty="0"/>
              <a:t>, R.; </a:t>
            </a:r>
            <a:r>
              <a:rPr lang="en-US" sz="1100" dirty="0" err="1"/>
              <a:t>Capotondi</a:t>
            </a:r>
            <a:r>
              <a:rPr lang="en-US" sz="1100" dirty="0"/>
              <a:t>, A.; </a:t>
            </a:r>
            <a:r>
              <a:rPr lang="en-US" sz="1100" dirty="0" err="1"/>
              <a:t>Monnerat</a:t>
            </a:r>
            <a:r>
              <a:rPr lang="en-US" sz="1100" dirty="0"/>
              <a:t>, S.; </a:t>
            </a:r>
            <a:r>
              <a:rPr lang="en-US" sz="1100" dirty="0" err="1"/>
              <a:t>Benini</a:t>
            </a:r>
            <a:r>
              <a:rPr lang="en-US" sz="1100" dirty="0"/>
              <a:t>, L.; </a:t>
            </a:r>
            <a:r>
              <a:rPr lang="en-US" sz="1100" dirty="0" err="1"/>
              <a:t>Pazos</a:t>
            </a:r>
            <a:r>
              <a:rPr lang="en-US" sz="1100" dirty="0"/>
              <a:t>, N. </a:t>
            </a:r>
            <a:r>
              <a:rPr lang="en-US" sz="1100" dirty="0" err="1"/>
              <a:t>Robustifying</a:t>
            </a:r>
            <a:r>
              <a:rPr lang="en-US" sz="1100" dirty="0"/>
              <a:t> the Deployment of </a:t>
            </a:r>
            <a:r>
              <a:rPr lang="en-US" sz="1100" dirty="0" err="1"/>
              <a:t>TinyML</a:t>
            </a:r>
            <a:r>
              <a:rPr lang="en-US" sz="1100" dirty="0"/>
              <a:t> Models for Autonomous Mini-Vehicles. Sensors 2021, 21, 1339.</a:t>
            </a:r>
          </a:p>
        </p:txBody>
      </p:sp>
      <p:sp>
        <p:nvSpPr>
          <p:cNvPr id="4" name="Slide Number Placeholder 3">
            <a:extLst>
              <a:ext uri="{FF2B5EF4-FFF2-40B4-BE49-F238E27FC236}">
                <a16:creationId xmlns:a16="http://schemas.microsoft.com/office/drawing/2014/main" id="{FCA21BF6-5A2E-C5A4-7B56-2180CF8CE987}"/>
              </a:ext>
            </a:extLst>
          </p:cNvPr>
          <p:cNvSpPr>
            <a:spLocks noGrp="1"/>
          </p:cNvSpPr>
          <p:nvPr>
            <p:ph type="sldNum" sz="quarter" idx="12"/>
          </p:nvPr>
        </p:nvSpPr>
        <p:spPr>
          <a:xfrm>
            <a:off x="9150427" y="6383490"/>
            <a:ext cx="2743200" cy="365125"/>
          </a:xfrm>
        </p:spPr>
        <p:txBody>
          <a:bodyPr/>
          <a:lstStyle/>
          <a:p>
            <a:fld id="{BCB742E5-2F7E-4C40-8270-B2F6949CADCD}" type="slidenum">
              <a:rPr lang="en-US" smtClean="0"/>
              <a:t>14</a:t>
            </a:fld>
            <a:endParaRPr lang="en-US" dirty="0"/>
          </a:p>
        </p:txBody>
      </p:sp>
    </p:spTree>
    <p:extLst>
      <p:ext uri="{BB962C8B-B14F-4D97-AF65-F5344CB8AC3E}">
        <p14:creationId xmlns:p14="http://schemas.microsoft.com/office/powerpoint/2010/main" val="250269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972" y="263618"/>
            <a:ext cx="9659620" cy="689932"/>
          </a:xfrm>
          <a:prstGeom prst="rect">
            <a:avLst/>
          </a:prstGeom>
        </p:spPr>
        <p:txBody>
          <a:bodyPr vert="horz" wrap="square" lIns="0" tIns="12700" rIns="0" bIns="0" rtlCol="0">
            <a:spAutoFit/>
          </a:bodyPr>
          <a:lstStyle/>
          <a:p>
            <a:pPr marL="12700">
              <a:lnSpc>
                <a:spcPct val="100000"/>
              </a:lnSpc>
              <a:spcBef>
                <a:spcPts val="100"/>
              </a:spcBef>
            </a:pPr>
            <a:r>
              <a:rPr spc="-10" dirty="0"/>
              <a:t>Design </a:t>
            </a:r>
            <a:r>
              <a:rPr spc="-5" dirty="0"/>
              <a:t>Consideration</a:t>
            </a:r>
            <a:r>
              <a:rPr lang="en-US" spc="-5" dirty="0"/>
              <a:t>s</a:t>
            </a:r>
            <a:endParaRPr spc="-5" dirty="0"/>
          </a:p>
        </p:txBody>
      </p:sp>
      <p:sp>
        <p:nvSpPr>
          <p:cNvPr id="7" name="object 7"/>
          <p:cNvSpPr txBox="1">
            <a:spLocks noGrp="1"/>
          </p:cNvSpPr>
          <p:nvPr>
            <p:ph type="sldNum" sz="quarter" idx="7"/>
          </p:nvPr>
        </p:nvSpPr>
        <p:spPr>
          <a:xfrm>
            <a:off x="11054715" y="6277553"/>
            <a:ext cx="269875" cy="2108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5"/>
              </a:spcBef>
            </a:pPr>
            <a:fld id="{81D60167-4931-47E6-BA6A-407CBD079E47}" type="slidenum">
              <a:rPr lang="en-US" smtClean="0"/>
              <a:pPr marL="38100">
                <a:spcBef>
                  <a:spcPts val="105"/>
                </a:spcBef>
              </a:pPr>
              <a:t>15</a:t>
            </a:fld>
            <a:endParaRPr dirty="0"/>
          </a:p>
        </p:txBody>
      </p:sp>
      <p:sp>
        <p:nvSpPr>
          <p:cNvPr id="3" name="object 3"/>
          <p:cNvSpPr txBox="1"/>
          <p:nvPr/>
        </p:nvSpPr>
        <p:spPr>
          <a:xfrm>
            <a:off x="834389" y="1241608"/>
            <a:ext cx="10617200" cy="4667250"/>
          </a:xfrm>
          <a:prstGeom prst="rect">
            <a:avLst/>
          </a:prstGeom>
        </p:spPr>
        <p:txBody>
          <a:bodyPr vert="horz" wrap="square" lIns="0" tIns="67945" rIns="0" bIns="0" rtlCol="0">
            <a:spAutoFit/>
          </a:bodyPr>
          <a:lstStyle/>
          <a:p>
            <a:pPr marL="482600" indent="-469900">
              <a:lnSpc>
                <a:spcPct val="100000"/>
              </a:lnSpc>
              <a:spcBef>
                <a:spcPts val="535"/>
              </a:spcBef>
              <a:buClr>
                <a:srgbClr val="002060"/>
              </a:buClr>
              <a:buFont typeface="Wingdings"/>
              <a:buChar char=""/>
              <a:tabLst>
                <a:tab pos="481965" algn="l"/>
                <a:tab pos="482600" algn="l"/>
              </a:tabLst>
            </a:pPr>
            <a:r>
              <a:rPr sz="2000" b="1" dirty="0">
                <a:latin typeface="Verdana"/>
                <a:cs typeface="Verdana"/>
              </a:rPr>
              <a:t>Software</a:t>
            </a:r>
            <a:r>
              <a:rPr sz="2000" b="1" spc="-30" dirty="0">
                <a:latin typeface="Verdana"/>
                <a:cs typeface="Verdana"/>
              </a:rPr>
              <a:t> </a:t>
            </a:r>
            <a:r>
              <a:rPr sz="2000" b="1" spc="-5" dirty="0">
                <a:latin typeface="Verdana"/>
                <a:cs typeface="Verdana"/>
              </a:rPr>
              <a:t>(compiler)</a:t>
            </a:r>
            <a:endParaRPr sz="2000" dirty="0">
              <a:latin typeface="Verdana"/>
              <a:cs typeface="Verdana"/>
            </a:endParaRPr>
          </a:p>
          <a:p>
            <a:pPr marL="920750" lvl="1" indent="-437515">
              <a:lnSpc>
                <a:spcPct val="100000"/>
              </a:lnSpc>
              <a:spcBef>
                <a:spcPts val="390"/>
              </a:spcBef>
              <a:buClr>
                <a:srgbClr val="002060"/>
              </a:buClr>
              <a:buFont typeface="Wingdings"/>
              <a:buChar char=""/>
              <a:tabLst>
                <a:tab pos="920115" algn="l"/>
                <a:tab pos="920750" algn="l"/>
              </a:tabLst>
            </a:pPr>
            <a:r>
              <a:rPr sz="1800" b="1" dirty="0">
                <a:latin typeface="Verdana"/>
                <a:cs typeface="Verdana"/>
              </a:rPr>
              <a:t>Reduce</a:t>
            </a:r>
            <a:r>
              <a:rPr sz="1800" b="1" spc="-10" dirty="0">
                <a:latin typeface="Verdana"/>
                <a:cs typeface="Verdana"/>
              </a:rPr>
              <a:t> </a:t>
            </a:r>
            <a:r>
              <a:rPr sz="1800" b="1" dirty="0">
                <a:latin typeface="Verdana"/>
                <a:cs typeface="Verdana"/>
              </a:rPr>
              <a:t>unnecessary</a:t>
            </a:r>
            <a:r>
              <a:rPr sz="1800" b="1" spc="-10" dirty="0">
                <a:latin typeface="Verdana"/>
                <a:cs typeface="Verdana"/>
              </a:rPr>
              <a:t> MACs</a:t>
            </a:r>
            <a:r>
              <a:rPr sz="1800" spc="-10" dirty="0">
                <a:latin typeface="Verdana"/>
                <a:cs typeface="Verdana"/>
              </a:rPr>
              <a:t>:</a:t>
            </a:r>
            <a:r>
              <a:rPr sz="1800" spc="-20" dirty="0">
                <a:latin typeface="Verdana"/>
                <a:cs typeface="Verdana"/>
              </a:rPr>
              <a:t> </a:t>
            </a:r>
            <a:r>
              <a:rPr sz="1800" spc="-5" dirty="0">
                <a:latin typeface="Verdana"/>
                <a:cs typeface="Verdana"/>
              </a:rPr>
              <a:t>Apply</a:t>
            </a:r>
            <a:r>
              <a:rPr sz="1800" spc="-10" dirty="0">
                <a:latin typeface="Verdana"/>
                <a:cs typeface="Verdana"/>
              </a:rPr>
              <a:t> </a:t>
            </a:r>
            <a:r>
              <a:rPr sz="1800" spc="-5" dirty="0">
                <a:latin typeface="Verdana"/>
                <a:cs typeface="Verdana"/>
              </a:rPr>
              <a:t>transforms</a:t>
            </a:r>
            <a:endParaRPr sz="1800" dirty="0">
              <a:latin typeface="Verdana"/>
              <a:cs typeface="Verdana"/>
            </a:endParaRPr>
          </a:p>
          <a:p>
            <a:pPr marL="920115" marR="129539" lvl="1" indent="-436880">
              <a:lnSpc>
                <a:spcPct val="102200"/>
              </a:lnSpc>
              <a:spcBef>
                <a:spcPts val="385"/>
              </a:spcBef>
              <a:buClr>
                <a:srgbClr val="002060"/>
              </a:buClr>
              <a:buFont typeface="Wingdings"/>
              <a:buChar char=""/>
              <a:tabLst>
                <a:tab pos="920115" algn="l"/>
                <a:tab pos="920750" algn="l"/>
              </a:tabLst>
            </a:pPr>
            <a:r>
              <a:rPr sz="1800" b="1" spc="-5" dirty="0">
                <a:latin typeface="Verdana"/>
                <a:cs typeface="Verdana"/>
              </a:rPr>
              <a:t>Increase</a:t>
            </a:r>
            <a:r>
              <a:rPr sz="1800" b="1" spc="5" dirty="0">
                <a:latin typeface="Verdana"/>
                <a:cs typeface="Verdana"/>
              </a:rPr>
              <a:t> </a:t>
            </a:r>
            <a:r>
              <a:rPr sz="1800" b="1" dirty="0">
                <a:latin typeface="Verdana"/>
                <a:cs typeface="Verdana"/>
              </a:rPr>
              <a:t>PE</a:t>
            </a:r>
            <a:r>
              <a:rPr sz="1800" b="1" spc="-5" dirty="0">
                <a:latin typeface="Verdana"/>
                <a:cs typeface="Verdana"/>
              </a:rPr>
              <a:t> utilization</a:t>
            </a:r>
            <a:r>
              <a:rPr sz="1800" spc="-5" dirty="0">
                <a:latin typeface="Verdana"/>
                <a:cs typeface="Verdana"/>
              </a:rPr>
              <a:t>:</a:t>
            </a:r>
            <a:r>
              <a:rPr sz="1800" spc="5" dirty="0">
                <a:latin typeface="Verdana"/>
                <a:cs typeface="Verdana"/>
              </a:rPr>
              <a:t> </a:t>
            </a:r>
            <a:r>
              <a:rPr sz="1800" spc="-5" dirty="0">
                <a:latin typeface="Verdana"/>
                <a:cs typeface="Verdana"/>
              </a:rPr>
              <a:t>Schedule</a:t>
            </a:r>
            <a:r>
              <a:rPr sz="1800" spc="10" dirty="0">
                <a:latin typeface="Verdana"/>
                <a:cs typeface="Verdana"/>
              </a:rPr>
              <a:t> </a:t>
            </a:r>
            <a:r>
              <a:rPr sz="1800" spc="-5" dirty="0">
                <a:latin typeface="Verdana"/>
                <a:cs typeface="Verdana"/>
              </a:rPr>
              <a:t>loop</a:t>
            </a:r>
            <a:r>
              <a:rPr sz="1800" spc="15" dirty="0">
                <a:latin typeface="Verdana"/>
                <a:cs typeface="Verdana"/>
              </a:rPr>
              <a:t> </a:t>
            </a:r>
            <a:r>
              <a:rPr sz="1800" spc="-5" dirty="0">
                <a:latin typeface="Verdana"/>
                <a:cs typeface="Verdana"/>
              </a:rPr>
              <a:t>order</a:t>
            </a:r>
            <a:r>
              <a:rPr sz="1800" dirty="0">
                <a:latin typeface="Verdana"/>
                <a:cs typeface="Verdana"/>
              </a:rPr>
              <a:t> </a:t>
            </a:r>
            <a:r>
              <a:rPr sz="1800" spc="-5" dirty="0">
                <a:latin typeface="Verdana"/>
                <a:cs typeface="Verdana"/>
              </a:rPr>
              <a:t>and</a:t>
            </a:r>
            <a:r>
              <a:rPr sz="1800" spc="10" dirty="0">
                <a:latin typeface="Verdana"/>
                <a:cs typeface="Verdana"/>
              </a:rPr>
              <a:t> </a:t>
            </a:r>
            <a:r>
              <a:rPr sz="1800" dirty="0">
                <a:latin typeface="Verdana"/>
                <a:cs typeface="Verdana"/>
              </a:rPr>
              <a:t>tile</a:t>
            </a:r>
            <a:r>
              <a:rPr sz="1800" spc="10" dirty="0">
                <a:latin typeface="Verdana"/>
                <a:cs typeface="Verdana"/>
              </a:rPr>
              <a:t> </a:t>
            </a:r>
            <a:r>
              <a:rPr sz="1800" spc="-5" dirty="0">
                <a:latin typeface="Verdana"/>
                <a:cs typeface="Verdana"/>
              </a:rPr>
              <a:t>data</a:t>
            </a:r>
            <a:r>
              <a:rPr sz="1800" dirty="0">
                <a:latin typeface="Verdana"/>
                <a:cs typeface="Verdana"/>
              </a:rPr>
              <a:t> to</a:t>
            </a:r>
            <a:r>
              <a:rPr sz="1800" spc="10" dirty="0">
                <a:latin typeface="Verdana"/>
                <a:cs typeface="Verdana"/>
              </a:rPr>
              <a:t> </a:t>
            </a:r>
            <a:r>
              <a:rPr sz="1800" spc="-5" dirty="0">
                <a:latin typeface="Verdana"/>
                <a:cs typeface="Verdana"/>
              </a:rPr>
              <a:t>increase</a:t>
            </a:r>
            <a:r>
              <a:rPr sz="1800" spc="10" dirty="0">
                <a:latin typeface="Verdana"/>
                <a:cs typeface="Verdana"/>
              </a:rPr>
              <a:t> </a:t>
            </a:r>
            <a:r>
              <a:rPr sz="1800" spc="-5" dirty="0">
                <a:latin typeface="Verdana"/>
                <a:cs typeface="Verdana"/>
              </a:rPr>
              <a:t>data</a:t>
            </a:r>
            <a:r>
              <a:rPr sz="1800" dirty="0">
                <a:latin typeface="Verdana"/>
                <a:cs typeface="Verdana"/>
              </a:rPr>
              <a:t> </a:t>
            </a:r>
            <a:r>
              <a:rPr sz="1800" spc="-5" dirty="0">
                <a:latin typeface="Verdana"/>
                <a:cs typeface="Verdana"/>
              </a:rPr>
              <a:t>reuse </a:t>
            </a:r>
            <a:r>
              <a:rPr sz="1800" spc="-615" dirty="0">
                <a:latin typeface="Verdana"/>
                <a:cs typeface="Verdana"/>
              </a:rPr>
              <a:t> </a:t>
            </a:r>
            <a:r>
              <a:rPr sz="1800" dirty="0">
                <a:latin typeface="Verdana"/>
                <a:cs typeface="Verdana"/>
              </a:rPr>
              <a:t>in</a:t>
            </a:r>
            <a:r>
              <a:rPr sz="1800" spc="-5" dirty="0">
                <a:latin typeface="Verdana"/>
                <a:cs typeface="Verdana"/>
              </a:rPr>
              <a:t> memory</a:t>
            </a:r>
            <a:r>
              <a:rPr sz="1800" dirty="0">
                <a:latin typeface="Verdana"/>
                <a:cs typeface="Verdana"/>
              </a:rPr>
              <a:t> </a:t>
            </a:r>
            <a:r>
              <a:rPr sz="1800" spc="-5" dirty="0">
                <a:latin typeface="Verdana"/>
                <a:cs typeface="Verdana"/>
              </a:rPr>
              <a:t>hierarchy</a:t>
            </a:r>
            <a:endParaRPr sz="1800" dirty="0">
              <a:latin typeface="Verdana"/>
              <a:cs typeface="Verdana"/>
            </a:endParaRPr>
          </a:p>
          <a:p>
            <a:pPr marL="482600" indent="-469900">
              <a:lnSpc>
                <a:spcPct val="100000"/>
              </a:lnSpc>
              <a:spcBef>
                <a:spcPts val="450"/>
              </a:spcBef>
              <a:buClr>
                <a:srgbClr val="002060"/>
              </a:buClr>
              <a:buFont typeface="Wingdings"/>
              <a:buChar char=""/>
              <a:tabLst>
                <a:tab pos="481965" algn="l"/>
                <a:tab pos="482600" algn="l"/>
              </a:tabLst>
            </a:pPr>
            <a:r>
              <a:rPr sz="2000" b="1" dirty="0">
                <a:latin typeface="Verdana"/>
                <a:cs typeface="Verdana"/>
              </a:rPr>
              <a:t>Hardware</a:t>
            </a:r>
            <a:endParaRPr sz="2000" dirty="0">
              <a:latin typeface="Verdana"/>
              <a:cs typeface="Verdana"/>
            </a:endParaRPr>
          </a:p>
          <a:p>
            <a:pPr marL="920750" lvl="1" indent="-437515">
              <a:lnSpc>
                <a:spcPct val="100000"/>
              </a:lnSpc>
              <a:spcBef>
                <a:spcPts val="390"/>
              </a:spcBef>
              <a:buClr>
                <a:srgbClr val="002060"/>
              </a:buClr>
              <a:buFont typeface="Wingdings"/>
              <a:buChar char=""/>
              <a:tabLst>
                <a:tab pos="920115" algn="l"/>
                <a:tab pos="920750" algn="l"/>
              </a:tabLst>
            </a:pPr>
            <a:r>
              <a:rPr sz="1800" b="1" dirty="0">
                <a:latin typeface="Verdana"/>
                <a:cs typeface="Verdana"/>
              </a:rPr>
              <a:t>Reduce</a:t>
            </a:r>
            <a:r>
              <a:rPr sz="1800" b="1" spc="-20" dirty="0">
                <a:latin typeface="Verdana"/>
                <a:cs typeface="Verdana"/>
              </a:rPr>
              <a:t> </a:t>
            </a:r>
            <a:r>
              <a:rPr sz="1800" b="1" spc="-5" dirty="0">
                <a:latin typeface="Verdana"/>
                <a:cs typeface="Verdana"/>
              </a:rPr>
              <a:t>time</a:t>
            </a:r>
            <a:r>
              <a:rPr sz="1800" b="1" spc="-20" dirty="0">
                <a:latin typeface="Verdana"/>
                <a:cs typeface="Verdana"/>
              </a:rPr>
              <a:t> </a:t>
            </a:r>
            <a:r>
              <a:rPr sz="1800" b="1" dirty="0">
                <a:latin typeface="Verdana"/>
                <a:cs typeface="Verdana"/>
              </a:rPr>
              <a:t>per</a:t>
            </a:r>
            <a:r>
              <a:rPr sz="1800" b="1" spc="-20" dirty="0">
                <a:latin typeface="Verdana"/>
                <a:cs typeface="Verdana"/>
              </a:rPr>
              <a:t> </a:t>
            </a:r>
            <a:r>
              <a:rPr sz="1800" b="1" spc="-5" dirty="0">
                <a:latin typeface="Verdana"/>
                <a:cs typeface="Verdana"/>
              </a:rPr>
              <a:t>MAC</a:t>
            </a:r>
            <a:endParaRPr sz="1800" dirty="0">
              <a:latin typeface="Verdana"/>
              <a:cs typeface="Verdana"/>
            </a:endParaRPr>
          </a:p>
          <a:p>
            <a:pPr marL="1317625" lvl="2" indent="-395605">
              <a:lnSpc>
                <a:spcPct val="100000"/>
              </a:lnSpc>
              <a:spcBef>
                <a:spcPts val="440"/>
              </a:spcBef>
              <a:buClr>
                <a:srgbClr val="002060"/>
              </a:buClr>
              <a:buFont typeface="Wingdings"/>
              <a:buChar char=""/>
              <a:tabLst>
                <a:tab pos="1316990" algn="l"/>
                <a:tab pos="1317625" algn="l"/>
              </a:tabLst>
            </a:pPr>
            <a:r>
              <a:rPr sz="1600" dirty="0">
                <a:latin typeface="Verdana"/>
                <a:cs typeface="Verdana"/>
              </a:rPr>
              <a:t>Increase</a:t>
            </a:r>
            <a:r>
              <a:rPr sz="1600" spc="-25" dirty="0">
                <a:latin typeface="Verdana"/>
                <a:cs typeface="Verdana"/>
              </a:rPr>
              <a:t> </a:t>
            </a:r>
            <a:r>
              <a:rPr sz="1600" spc="-5" dirty="0">
                <a:latin typeface="Verdana"/>
                <a:cs typeface="Verdana"/>
              </a:rPr>
              <a:t>speed</a:t>
            </a:r>
            <a:r>
              <a:rPr sz="1600" spc="-20" dirty="0">
                <a:latin typeface="Verdana"/>
                <a:cs typeface="Verdana"/>
              </a:rPr>
              <a:t> </a:t>
            </a:r>
            <a:r>
              <a:rPr sz="1600" dirty="0">
                <a:latin typeface="Verdana"/>
                <a:cs typeface="Verdana"/>
              </a:rPr>
              <a:t>of</a:t>
            </a:r>
            <a:r>
              <a:rPr sz="1600" spc="-15" dirty="0">
                <a:latin typeface="Verdana"/>
                <a:cs typeface="Verdana"/>
              </a:rPr>
              <a:t> </a:t>
            </a:r>
            <a:r>
              <a:rPr sz="1600" spc="-5" dirty="0">
                <a:latin typeface="Verdana"/>
                <a:cs typeface="Verdana"/>
              </a:rPr>
              <a:t>PEs</a:t>
            </a:r>
            <a:endParaRPr sz="1600" dirty="0">
              <a:latin typeface="Verdana"/>
              <a:cs typeface="Verdana"/>
            </a:endParaRPr>
          </a:p>
          <a:p>
            <a:pPr marL="1317625" lvl="2" indent="-395605">
              <a:lnSpc>
                <a:spcPts val="1910"/>
              </a:lnSpc>
              <a:spcBef>
                <a:spcPts val="385"/>
              </a:spcBef>
              <a:buClr>
                <a:srgbClr val="002060"/>
              </a:buClr>
              <a:buFont typeface="Wingdings"/>
              <a:buChar char=""/>
              <a:tabLst>
                <a:tab pos="1316990" algn="l"/>
                <a:tab pos="1317625" algn="l"/>
              </a:tabLst>
            </a:pPr>
            <a:r>
              <a:rPr sz="1600" dirty="0">
                <a:latin typeface="Verdana"/>
                <a:cs typeface="Verdana"/>
              </a:rPr>
              <a:t>Increase </a:t>
            </a:r>
            <a:r>
              <a:rPr sz="1600" spc="-5" dirty="0">
                <a:latin typeface="Verdana"/>
                <a:cs typeface="Verdana"/>
              </a:rPr>
              <a:t>MACs</a:t>
            </a:r>
            <a:r>
              <a:rPr sz="1600" spc="15" dirty="0">
                <a:latin typeface="Verdana"/>
                <a:cs typeface="Verdana"/>
              </a:rPr>
              <a:t> </a:t>
            </a:r>
            <a:r>
              <a:rPr sz="1600" spc="-5" dirty="0">
                <a:latin typeface="Verdana"/>
                <a:cs typeface="Verdana"/>
              </a:rPr>
              <a:t>per</a:t>
            </a:r>
            <a:r>
              <a:rPr sz="1600" spc="15" dirty="0">
                <a:latin typeface="Verdana"/>
                <a:cs typeface="Verdana"/>
              </a:rPr>
              <a:t> </a:t>
            </a:r>
            <a:r>
              <a:rPr sz="1600" spc="-5" dirty="0">
                <a:latin typeface="Verdana"/>
                <a:cs typeface="Verdana"/>
              </a:rPr>
              <a:t>instruction</a:t>
            </a:r>
            <a:r>
              <a:rPr sz="1600" spc="5" dirty="0">
                <a:latin typeface="Verdana"/>
                <a:cs typeface="Verdana"/>
              </a:rPr>
              <a:t> </a:t>
            </a:r>
            <a:r>
              <a:rPr sz="1600" spc="-5" dirty="0">
                <a:latin typeface="Verdana"/>
                <a:cs typeface="Verdana"/>
              </a:rPr>
              <a:t>using</a:t>
            </a:r>
            <a:r>
              <a:rPr sz="1600" spc="10" dirty="0">
                <a:latin typeface="Verdana"/>
                <a:cs typeface="Verdana"/>
              </a:rPr>
              <a:t> </a:t>
            </a:r>
            <a:r>
              <a:rPr sz="1600" dirty="0">
                <a:latin typeface="Verdana"/>
                <a:cs typeface="Verdana"/>
              </a:rPr>
              <a:t>large</a:t>
            </a:r>
            <a:r>
              <a:rPr sz="1600" spc="5" dirty="0">
                <a:latin typeface="Verdana"/>
                <a:cs typeface="Verdana"/>
              </a:rPr>
              <a:t> </a:t>
            </a:r>
            <a:r>
              <a:rPr sz="1600" spc="-5" dirty="0">
                <a:latin typeface="Verdana"/>
                <a:cs typeface="Verdana"/>
              </a:rPr>
              <a:t>aggregate</a:t>
            </a:r>
            <a:r>
              <a:rPr sz="1600" spc="5" dirty="0">
                <a:latin typeface="Verdana"/>
                <a:cs typeface="Verdana"/>
              </a:rPr>
              <a:t> </a:t>
            </a:r>
            <a:r>
              <a:rPr sz="1600" spc="-5" dirty="0">
                <a:latin typeface="Verdana"/>
                <a:cs typeface="Verdana"/>
              </a:rPr>
              <a:t>instructions</a:t>
            </a:r>
            <a:r>
              <a:rPr sz="1600" spc="10" dirty="0">
                <a:latin typeface="Verdana"/>
                <a:cs typeface="Verdana"/>
              </a:rPr>
              <a:t> </a:t>
            </a:r>
            <a:r>
              <a:rPr sz="1600" dirty="0">
                <a:latin typeface="Verdana"/>
                <a:cs typeface="Verdana"/>
              </a:rPr>
              <a:t>(e.g.,</a:t>
            </a:r>
            <a:r>
              <a:rPr sz="1600" spc="15" dirty="0">
                <a:latin typeface="Verdana"/>
                <a:cs typeface="Verdana"/>
              </a:rPr>
              <a:t> </a:t>
            </a:r>
            <a:r>
              <a:rPr sz="1600" dirty="0">
                <a:latin typeface="Verdana"/>
                <a:cs typeface="Verdana"/>
              </a:rPr>
              <a:t>SIMD)</a:t>
            </a:r>
          </a:p>
          <a:p>
            <a:pPr marL="1316990">
              <a:lnSpc>
                <a:spcPts val="1910"/>
              </a:lnSpc>
            </a:pPr>
            <a:r>
              <a:rPr sz="1600" dirty="0">
                <a:latin typeface="Wingdings"/>
                <a:cs typeface="Wingdings"/>
              </a:rPr>
              <a:t></a:t>
            </a:r>
            <a:r>
              <a:rPr sz="1600" spc="150" dirty="0">
                <a:latin typeface="Times New Roman"/>
                <a:cs typeface="Times New Roman"/>
              </a:rPr>
              <a:t> </a:t>
            </a:r>
            <a:r>
              <a:rPr sz="1600" spc="-5" dirty="0">
                <a:latin typeface="Verdana"/>
                <a:cs typeface="Verdana"/>
              </a:rPr>
              <a:t>requires</a:t>
            </a:r>
            <a:r>
              <a:rPr sz="1600" spc="-10" dirty="0">
                <a:latin typeface="Verdana"/>
                <a:cs typeface="Verdana"/>
              </a:rPr>
              <a:t> </a:t>
            </a:r>
            <a:r>
              <a:rPr sz="1600" spc="-5" dirty="0">
                <a:latin typeface="Verdana"/>
                <a:cs typeface="Verdana"/>
              </a:rPr>
              <a:t>additional</a:t>
            </a:r>
            <a:r>
              <a:rPr sz="1600" spc="-10" dirty="0">
                <a:latin typeface="Verdana"/>
                <a:cs typeface="Verdana"/>
              </a:rPr>
              <a:t> </a:t>
            </a:r>
            <a:r>
              <a:rPr sz="1600" spc="-5" dirty="0">
                <a:latin typeface="Verdana"/>
                <a:cs typeface="Verdana"/>
              </a:rPr>
              <a:t>hardware</a:t>
            </a:r>
            <a:endParaRPr sz="1600" dirty="0">
              <a:latin typeface="Verdana"/>
              <a:cs typeface="Verdana"/>
            </a:endParaRPr>
          </a:p>
          <a:p>
            <a:pPr marL="920750" lvl="1" indent="-437515">
              <a:lnSpc>
                <a:spcPct val="100000"/>
              </a:lnSpc>
              <a:spcBef>
                <a:spcPts val="470"/>
              </a:spcBef>
              <a:buClr>
                <a:srgbClr val="002060"/>
              </a:buClr>
              <a:buFont typeface="Wingdings"/>
              <a:buChar char=""/>
              <a:tabLst>
                <a:tab pos="920115" algn="l"/>
                <a:tab pos="920750" algn="l"/>
              </a:tabLst>
            </a:pPr>
            <a:r>
              <a:rPr sz="1800" b="1" spc="-5" dirty="0">
                <a:latin typeface="Verdana"/>
                <a:cs typeface="Verdana"/>
              </a:rPr>
              <a:t>Increase</a:t>
            </a:r>
            <a:r>
              <a:rPr sz="1800" b="1" spc="-10" dirty="0">
                <a:latin typeface="Verdana"/>
                <a:cs typeface="Verdana"/>
              </a:rPr>
              <a:t> </a:t>
            </a:r>
            <a:r>
              <a:rPr sz="1800" b="1" dirty="0">
                <a:latin typeface="Verdana"/>
                <a:cs typeface="Verdana"/>
              </a:rPr>
              <a:t>number</a:t>
            </a:r>
            <a:r>
              <a:rPr sz="1800" b="1" spc="-5" dirty="0">
                <a:latin typeface="Verdana"/>
                <a:cs typeface="Verdana"/>
              </a:rPr>
              <a:t> </a:t>
            </a:r>
            <a:r>
              <a:rPr sz="1800" b="1" dirty="0">
                <a:latin typeface="Verdana"/>
                <a:cs typeface="Verdana"/>
              </a:rPr>
              <a:t>of</a:t>
            </a:r>
            <a:r>
              <a:rPr sz="1800" b="1" spc="-10" dirty="0">
                <a:latin typeface="Verdana"/>
                <a:cs typeface="Verdana"/>
              </a:rPr>
              <a:t> </a:t>
            </a:r>
            <a:r>
              <a:rPr sz="1800" b="1" spc="-5" dirty="0">
                <a:latin typeface="Verdana"/>
                <a:cs typeface="Verdana"/>
              </a:rPr>
              <a:t>parallel</a:t>
            </a:r>
            <a:r>
              <a:rPr sz="1800" b="1" spc="-10" dirty="0">
                <a:latin typeface="Verdana"/>
                <a:cs typeface="Verdana"/>
              </a:rPr>
              <a:t> </a:t>
            </a:r>
            <a:r>
              <a:rPr sz="1800" b="1" spc="-5" dirty="0">
                <a:latin typeface="Verdana"/>
                <a:cs typeface="Verdana"/>
              </a:rPr>
              <a:t>MACs</a:t>
            </a:r>
            <a:endParaRPr sz="1800" dirty="0">
              <a:latin typeface="Verdana"/>
              <a:cs typeface="Verdana"/>
            </a:endParaRPr>
          </a:p>
          <a:p>
            <a:pPr marL="1317625" lvl="2" indent="-395605">
              <a:lnSpc>
                <a:spcPct val="100000"/>
              </a:lnSpc>
              <a:spcBef>
                <a:spcPts val="345"/>
              </a:spcBef>
              <a:buClr>
                <a:srgbClr val="002060"/>
              </a:buClr>
              <a:buFont typeface="Wingdings"/>
              <a:buChar char=""/>
              <a:tabLst>
                <a:tab pos="1316990" algn="l"/>
                <a:tab pos="1317625" algn="l"/>
              </a:tabLst>
            </a:pPr>
            <a:r>
              <a:rPr sz="1600" dirty="0">
                <a:latin typeface="Verdana"/>
                <a:cs typeface="Verdana"/>
              </a:rPr>
              <a:t>Increase</a:t>
            </a:r>
            <a:r>
              <a:rPr sz="1600" spc="-15" dirty="0">
                <a:latin typeface="Verdana"/>
                <a:cs typeface="Verdana"/>
              </a:rPr>
              <a:t> </a:t>
            </a:r>
            <a:r>
              <a:rPr sz="1600" dirty="0">
                <a:latin typeface="Verdana"/>
                <a:cs typeface="Verdana"/>
              </a:rPr>
              <a:t>number of</a:t>
            </a:r>
            <a:r>
              <a:rPr sz="1600" spc="-5" dirty="0">
                <a:latin typeface="Verdana"/>
                <a:cs typeface="Verdana"/>
              </a:rPr>
              <a:t> PEs </a:t>
            </a:r>
            <a:r>
              <a:rPr sz="1600" dirty="0">
                <a:latin typeface="Verdana"/>
                <a:cs typeface="Verdana"/>
              </a:rPr>
              <a:t>on</a:t>
            </a:r>
            <a:r>
              <a:rPr sz="1600" spc="-10" dirty="0">
                <a:latin typeface="Verdana"/>
                <a:cs typeface="Verdana"/>
              </a:rPr>
              <a:t> </a:t>
            </a:r>
            <a:r>
              <a:rPr sz="1600" spc="-5" dirty="0">
                <a:latin typeface="Verdana"/>
                <a:cs typeface="Verdana"/>
              </a:rPr>
              <a:t>chip</a:t>
            </a:r>
            <a:r>
              <a:rPr sz="1600" spc="-15" dirty="0">
                <a:latin typeface="Verdana"/>
                <a:cs typeface="Verdana"/>
              </a:rPr>
              <a:t> </a:t>
            </a:r>
            <a:r>
              <a:rPr sz="1600" dirty="0">
                <a:latin typeface="Wingdings"/>
                <a:cs typeface="Wingdings"/>
              </a:rPr>
              <a:t></a:t>
            </a:r>
            <a:r>
              <a:rPr sz="1600" spc="150" dirty="0">
                <a:latin typeface="Times New Roman"/>
                <a:cs typeface="Times New Roman"/>
              </a:rPr>
              <a:t> </a:t>
            </a:r>
            <a:r>
              <a:rPr sz="1600" spc="-5" dirty="0">
                <a:latin typeface="Verdana"/>
                <a:cs typeface="Verdana"/>
              </a:rPr>
              <a:t>area </a:t>
            </a:r>
            <a:r>
              <a:rPr sz="1600" dirty="0">
                <a:latin typeface="Verdana"/>
                <a:cs typeface="Verdana"/>
              </a:rPr>
              <a:t>cost</a:t>
            </a:r>
          </a:p>
          <a:p>
            <a:pPr marL="1317625" lvl="2" indent="-395605">
              <a:lnSpc>
                <a:spcPct val="100000"/>
              </a:lnSpc>
              <a:spcBef>
                <a:spcPts val="385"/>
              </a:spcBef>
              <a:buClr>
                <a:srgbClr val="002060"/>
              </a:buClr>
              <a:buFont typeface="Wingdings"/>
              <a:buChar char=""/>
              <a:tabLst>
                <a:tab pos="1316990" algn="l"/>
                <a:tab pos="1317625" algn="l"/>
              </a:tabLst>
            </a:pPr>
            <a:r>
              <a:rPr sz="1600" dirty="0">
                <a:latin typeface="Verdana"/>
                <a:cs typeface="Verdana"/>
              </a:rPr>
              <a:t>Support</a:t>
            </a:r>
            <a:r>
              <a:rPr sz="1600" spc="-20" dirty="0">
                <a:latin typeface="Verdana"/>
                <a:cs typeface="Verdana"/>
              </a:rPr>
              <a:t> </a:t>
            </a:r>
            <a:r>
              <a:rPr sz="1600" spc="-5" dirty="0">
                <a:latin typeface="Verdana"/>
                <a:cs typeface="Verdana"/>
              </a:rPr>
              <a:t>reduced precision</a:t>
            </a:r>
            <a:r>
              <a:rPr sz="1600" spc="-15" dirty="0">
                <a:latin typeface="Verdana"/>
                <a:cs typeface="Verdana"/>
              </a:rPr>
              <a:t> </a:t>
            </a:r>
            <a:r>
              <a:rPr sz="1600" spc="-5" dirty="0">
                <a:latin typeface="Verdana"/>
                <a:cs typeface="Verdana"/>
              </a:rPr>
              <a:t>in</a:t>
            </a:r>
            <a:r>
              <a:rPr sz="1600" spc="-10" dirty="0">
                <a:latin typeface="Verdana"/>
                <a:cs typeface="Verdana"/>
              </a:rPr>
              <a:t> </a:t>
            </a:r>
            <a:r>
              <a:rPr sz="1600" spc="-5" dirty="0">
                <a:latin typeface="Verdana"/>
                <a:cs typeface="Verdana"/>
              </a:rPr>
              <a:t>PEs</a:t>
            </a:r>
            <a:endParaRPr sz="1600" dirty="0">
              <a:latin typeface="Verdana"/>
              <a:cs typeface="Verdana"/>
            </a:endParaRPr>
          </a:p>
          <a:p>
            <a:pPr marL="920750" lvl="1" indent="-437515">
              <a:lnSpc>
                <a:spcPct val="100000"/>
              </a:lnSpc>
              <a:spcBef>
                <a:spcPts val="470"/>
              </a:spcBef>
              <a:buClr>
                <a:srgbClr val="002060"/>
              </a:buClr>
              <a:buFont typeface="Wingdings"/>
              <a:buChar char=""/>
              <a:tabLst>
                <a:tab pos="920115" algn="l"/>
                <a:tab pos="920750" algn="l"/>
              </a:tabLst>
            </a:pPr>
            <a:r>
              <a:rPr sz="1800" b="1" spc="-5" dirty="0">
                <a:latin typeface="Verdana"/>
                <a:cs typeface="Verdana"/>
              </a:rPr>
              <a:t>Increase</a:t>
            </a:r>
            <a:r>
              <a:rPr sz="1800" b="1" spc="-10" dirty="0">
                <a:latin typeface="Verdana"/>
                <a:cs typeface="Verdana"/>
              </a:rPr>
              <a:t> </a:t>
            </a:r>
            <a:r>
              <a:rPr sz="1800" b="1" dirty="0">
                <a:latin typeface="Verdana"/>
                <a:cs typeface="Verdana"/>
              </a:rPr>
              <a:t>PE</a:t>
            </a:r>
            <a:r>
              <a:rPr sz="1800" b="1" spc="-15" dirty="0">
                <a:latin typeface="Verdana"/>
                <a:cs typeface="Verdana"/>
              </a:rPr>
              <a:t> </a:t>
            </a:r>
            <a:r>
              <a:rPr sz="1800" b="1" spc="-5" dirty="0">
                <a:latin typeface="Verdana"/>
                <a:cs typeface="Verdana"/>
              </a:rPr>
              <a:t>utilization</a:t>
            </a:r>
            <a:endParaRPr sz="1800" dirty="0">
              <a:latin typeface="Verdana"/>
              <a:cs typeface="Verdana"/>
            </a:endParaRPr>
          </a:p>
          <a:p>
            <a:pPr marL="1317625" lvl="2" indent="-395605">
              <a:lnSpc>
                <a:spcPct val="100000"/>
              </a:lnSpc>
              <a:spcBef>
                <a:spcPts val="345"/>
              </a:spcBef>
              <a:buClr>
                <a:srgbClr val="002060"/>
              </a:buClr>
              <a:buFont typeface="Wingdings"/>
              <a:buChar char=""/>
              <a:tabLst>
                <a:tab pos="1316990" algn="l"/>
                <a:tab pos="1317625" algn="l"/>
              </a:tabLst>
            </a:pPr>
            <a:r>
              <a:rPr sz="1600" dirty="0">
                <a:latin typeface="Verdana"/>
                <a:cs typeface="Verdana"/>
              </a:rPr>
              <a:t>Increase</a:t>
            </a:r>
            <a:r>
              <a:rPr sz="1600" spc="-15" dirty="0">
                <a:latin typeface="Verdana"/>
                <a:cs typeface="Verdana"/>
              </a:rPr>
              <a:t> </a:t>
            </a:r>
            <a:r>
              <a:rPr sz="1600" spc="-5" dirty="0">
                <a:latin typeface="Verdana"/>
                <a:cs typeface="Verdana"/>
              </a:rPr>
              <a:t>on-chip storage</a:t>
            </a:r>
            <a:r>
              <a:rPr sz="1600" spc="-15" dirty="0">
                <a:latin typeface="Verdana"/>
                <a:cs typeface="Verdana"/>
              </a:rPr>
              <a:t> </a:t>
            </a:r>
            <a:r>
              <a:rPr sz="1600" dirty="0">
                <a:latin typeface="Wingdings"/>
                <a:cs typeface="Wingdings"/>
              </a:rPr>
              <a:t></a:t>
            </a:r>
            <a:r>
              <a:rPr sz="1600" spc="150" dirty="0">
                <a:latin typeface="Times New Roman"/>
                <a:cs typeface="Times New Roman"/>
              </a:rPr>
              <a:t> </a:t>
            </a:r>
            <a:r>
              <a:rPr sz="1600" spc="-5" dirty="0">
                <a:latin typeface="Verdana"/>
                <a:cs typeface="Verdana"/>
              </a:rPr>
              <a:t>area </a:t>
            </a:r>
            <a:r>
              <a:rPr sz="1600" dirty="0">
                <a:latin typeface="Verdana"/>
                <a:cs typeface="Verdana"/>
              </a:rPr>
              <a:t>cost</a:t>
            </a:r>
          </a:p>
          <a:p>
            <a:pPr marL="1317625" lvl="2" indent="-395605">
              <a:lnSpc>
                <a:spcPct val="100000"/>
              </a:lnSpc>
              <a:spcBef>
                <a:spcPts val="385"/>
              </a:spcBef>
              <a:buClr>
                <a:srgbClr val="002060"/>
              </a:buClr>
              <a:buFont typeface="Wingdings"/>
              <a:buChar char=""/>
              <a:tabLst>
                <a:tab pos="1316990" algn="l"/>
                <a:tab pos="1317625" algn="l"/>
              </a:tabLst>
            </a:pPr>
            <a:r>
              <a:rPr sz="1600" spc="-5" dirty="0">
                <a:latin typeface="Verdana"/>
                <a:cs typeface="Verdana"/>
              </a:rPr>
              <a:t>External</a:t>
            </a:r>
            <a:r>
              <a:rPr sz="1600" spc="-10" dirty="0">
                <a:latin typeface="Verdana"/>
                <a:cs typeface="Verdana"/>
              </a:rPr>
              <a:t> </a:t>
            </a:r>
            <a:r>
              <a:rPr sz="1600" dirty="0">
                <a:latin typeface="Verdana"/>
                <a:cs typeface="Verdana"/>
              </a:rPr>
              <a:t>memory</a:t>
            </a:r>
            <a:r>
              <a:rPr sz="1600" spc="-10" dirty="0">
                <a:latin typeface="Verdana"/>
                <a:cs typeface="Verdana"/>
              </a:rPr>
              <a:t> </a:t>
            </a:r>
            <a:r>
              <a:rPr sz="1600" dirty="0">
                <a:latin typeface="Verdana"/>
                <a:cs typeface="Verdana"/>
              </a:rPr>
              <a:t>BW</a:t>
            </a:r>
            <a:r>
              <a:rPr sz="1600" spc="-10" dirty="0">
                <a:latin typeface="Verdana"/>
                <a:cs typeface="Verdana"/>
              </a:rPr>
              <a:t> </a:t>
            </a:r>
            <a:r>
              <a:rPr sz="1600" dirty="0">
                <a:latin typeface="Wingdings"/>
                <a:cs typeface="Wingdings"/>
              </a:rPr>
              <a:t></a:t>
            </a:r>
            <a:r>
              <a:rPr sz="1600" spc="145" dirty="0">
                <a:latin typeface="Times New Roman"/>
                <a:cs typeface="Times New Roman"/>
              </a:rPr>
              <a:t> </a:t>
            </a:r>
            <a:r>
              <a:rPr sz="1600" spc="-5" dirty="0">
                <a:latin typeface="Verdana"/>
                <a:cs typeface="Verdana"/>
              </a:rPr>
              <a:t>system </a:t>
            </a:r>
            <a:r>
              <a:rPr sz="1600" dirty="0">
                <a:latin typeface="Verdana"/>
                <a:cs typeface="Verdana"/>
              </a:rPr>
              <a:t>cost</a:t>
            </a:r>
          </a:p>
        </p:txBody>
      </p:sp>
      <p:sp>
        <p:nvSpPr>
          <p:cNvPr id="8" name="object 85">
            <a:extLst>
              <a:ext uri="{FF2B5EF4-FFF2-40B4-BE49-F238E27FC236}">
                <a16:creationId xmlns:a16="http://schemas.microsoft.com/office/drawing/2014/main" id="{6D393DAF-94E3-7873-B327-0D2338E2FFAD}"/>
              </a:ext>
            </a:extLst>
          </p:cNvPr>
          <p:cNvSpPr txBox="1">
            <a:spLocks/>
          </p:cNvSpPr>
          <p:nvPr/>
        </p:nvSpPr>
        <p:spPr>
          <a:xfrm>
            <a:off x="891538" y="6277553"/>
            <a:ext cx="4387286" cy="123111"/>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5"/>
              </a:spcBef>
            </a:pPr>
            <a:r>
              <a:rPr lang="en-US" sz="800" spc="-5"/>
              <a:t>adapted from  NeurIPS 2019-Vivienne</a:t>
            </a:r>
            <a:r>
              <a:rPr lang="en-US" sz="800" spc="-35"/>
              <a:t> </a:t>
            </a:r>
            <a:r>
              <a:rPr lang="en-US" sz="800" spc="-5"/>
              <a:t>Sze</a:t>
            </a:r>
            <a:r>
              <a:rPr lang="en-US" sz="800" spc="-35"/>
              <a:t> </a:t>
            </a:r>
            <a:r>
              <a:rPr lang="en-US" sz="800"/>
              <a:t>(@</a:t>
            </a:r>
            <a:r>
              <a:rPr lang="en-US" sz="800" spc="-5"/>
              <a:t>eems_mi</a:t>
            </a:r>
            <a:r>
              <a:rPr lang="en-US" sz="800"/>
              <a:t>t)</a:t>
            </a:r>
            <a:endParaRPr lang="en-US" sz="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33772" y="3271189"/>
            <a:ext cx="53340" cy="1757680"/>
            <a:chOff x="333772" y="3271189"/>
            <a:chExt cx="53340" cy="1757680"/>
          </a:xfrm>
        </p:grpSpPr>
        <p:sp>
          <p:nvSpPr>
            <p:cNvPr id="3" name="object 3"/>
            <p:cNvSpPr/>
            <p:nvPr/>
          </p:nvSpPr>
          <p:spPr>
            <a:xfrm>
              <a:off x="333772" y="3271189"/>
              <a:ext cx="53340" cy="1757680"/>
            </a:xfrm>
            <a:custGeom>
              <a:avLst/>
              <a:gdLst/>
              <a:ahLst/>
              <a:cxnLst/>
              <a:rect l="l" t="t" r="r" b="b"/>
              <a:pathLst>
                <a:path w="53339" h="1757679">
                  <a:moveTo>
                    <a:pt x="4648" y="1709877"/>
                  </a:moveTo>
                  <a:lnTo>
                    <a:pt x="613" y="1712391"/>
                  </a:lnTo>
                  <a:lnTo>
                    <a:pt x="0" y="1715046"/>
                  </a:lnTo>
                  <a:lnTo>
                    <a:pt x="26449" y="1757375"/>
                  </a:lnTo>
                  <a:lnTo>
                    <a:pt x="31535" y="1749234"/>
                  </a:lnTo>
                  <a:lnTo>
                    <a:pt x="22142" y="1749234"/>
                  </a:lnTo>
                  <a:lnTo>
                    <a:pt x="22141" y="1734224"/>
                  </a:lnTo>
                  <a:lnTo>
                    <a:pt x="7305" y="1710486"/>
                  </a:lnTo>
                  <a:lnTo>
                    <a:pt x="4648" y="1709877"/>
                  </a:lnTo>
                  <a:close/>
                </a:path>
                <a:path w="53339" h="1757679">
                  <a:moveTo>
                    <a:pt x="22142" y="1734226"/>
                  </a:moveTo>
                  <a:lnTo>
                    <a:pt x="22142" y="1749234"/>
                  </a:lnTo>
                  <a:lnTo>
                    <a:pt x="30756" y="1749234"/>
                  </a:lnTo>
                  <a:lnTo>
                    <a:pt x="30756" y="1746961"/>
                  </a:lnTo>
                  <a:lnTo>
                    <a:pt x="22796" y="1746961"/>
                  </a:lnTo>
                  <a:lnTo>
                    <a:pt x="26449" y="1741117"/>
                  </a:lnTo>
                  <a:lnTo>
                    <a:pt x="22142" y="1734226"/>
                  </a:lnTo>
                  <a:close/>
                </a:path>
                <a:path w="53339" h="1757679">
                  <a:moveTo>
                    <a:pt x="48249" y="1709877"/>
                  </a:moveTo>
                  <a:lnTo>
                    <a:pt x="45593" y="1710486"/>
                  </a:lnTo>
                  <a:lnTo>
                    <a:pt x="30756" y="1734224"/>
                  </a:lnTo>
                  <a:lnTo>
                    <a:pt x="30756" y="1749234"/>
                  </a:lnTo>
                  <a:lnTo>
                    <a:pt x="31535" y="1749234"/>
                  </a:lnTo>
                  <a:lnTo>
                    <a:pt x="52898" y="1715046"/>
                  </a:lnTo>
                  <a:lnTo>
                    <a:pt x="52284" y="1712391"/>
                  </a:lnTo>
                  <a:lnTo>
                    <a:pt x="48249" y="1709877"/>
                  </a:lnTo>
                  <a:close/>
                </a:path>
                <a:path w="53339" h="1757679">
                  <a:moveTo>
                    <a:pt x="26449" y="1741117"/>
                  </a:moveTo>
                  <a:lnTo>
                    <a:pt x="22796" y="1746961"/>
                  </a:lnTo>
                  <a:lnTo>
                    <a:pt x="30101" y="1746961"/>
                  </a:lnTo>
                  <a:lnTo>
                    <a:pt x="26449" y="1741117"/>
                  </a:lnTo>
                  <a:close/>
                </a:path>
                <a:path w="53339" h="1757679">
                  <a:moveTo>
                    <a:pt x="30756" y="1734224"/>
                  </a:moveTo>
                  <a:lnTo>
                    <a:pt x="26449" y="1741117"/>
                  </a:lnTo>
                  <a:lnTo>
                    <a:pt x="30101" y="1746961"/>
                  </a:lnTo>
                  <a:lnTo>
                    <a:pt x="30756" y="1746961"/>
                  </a:lnTo>
                  <a:lnTo>
                    <a:pt x="30756" y="1734224"/>
                  </a:lnTo>
                  <a:close/>
                </a:path>
                <a:path w="53339" h="1757679">
                  <a:moveTo>
                    <a:pt x="26449" y="16258"/>
                  </a:moveTo>
                  <a:lnTo>
                    <a:pt x="22142" y="23148"/>
                  </a:lnTo>
                  <a:lnTo>
                    <a:pt x="22142" y="1734226"/>
                  </a:lnTo>
                  <a:lnTo>
                    <a:pt x="26449" y="1741117"/>
                  </a:lnTo>
                  <a:lnTo>
                    <a:pt x="30755" y="1734226"/>
                  </a:lnTo>
                  <a:lnTo>
                    <a:pt x="30755" y="23148"/>
                  </a:lnTo>
                  <a:lnTo>
                    <a:pt x="26449" y="16258"/>
                  </a:lnTo>
                  <a:close/>
                </a:path>
                <a:path w="53339" h="1757679">
                  <a:moveTo>
                    <a:pt x="26449" y="0"/>
                  </a:moveTo>
                  <a:lnTo>
                    <a:pt x="0" y="42316"/>
                  </a:lnTo>
                  <a:lnTo>
                    <a:pt x="613" y="44970"/>
                  </a:lnTo>
                  <a:lnTo>
                    <a:pt x="4646" y="47498"/>
                  </a:lnTo>
                  <a:lnTo>
                    <a:pt x="7305" y="46888"/>
                  </a:lnTo>
                  <a:lnTo>
                    <a:pt x="22141" y="23150"/>
                  </a:lnTo>
                  <a:lnTo>
                    <a:pt x="22141" y="8127"/>
                  </a:lnTo>
                  <a:lnTo>
                    <a:pt x="31529" y="8127"/>
                  </a:lnTo>
                  <a:lnTo>
                    <a:pt x="26449" y="0"/>
                  </a:lnTo>
                  <a:close/>
                </a:path>
                <a:path w="53339" h="1757679">
                  <a:moveTo>
                    <a:pt x="31529" y="8127"/>
                  </a:moveTo>
                  <a:lnTo>
                    <a:pt x="30755" y="8127"/>
                  </a:lnTo>
                  <a:lnTo>
                    <a:pt x="30756" y="23150"/>
                  </a:lnTo>
                  <a:lnTo>
                    <a:pt x="45593" y="46888"/>
                  </a:lnTo>
                  <a:lnTo>
                    <a:pt x="48249" y="47498"/>
                  </a:lnTo>
                  <a:lnTo>
                    <a:pt x="52284" y="44970"/>
                  </a:lnTo>
                  <a:lnTo>
                    <a:pt x="52896" y="42316"/>
                  </a:lnTo>
                  <a:lnTo>
                    <a:pt x="31529" y="8127"/>
                  </a:lnTo>
                  <a:close/>
                </a:path>
                <a:path w="53339" h="1757679">
                  <a:moveTo>
                    <a:pt x="30755" y="8127"/>
                  </a:moveTo>
                  <a:lnTo>
                    <a:pt x="22141" y="8127"/>
                  </a:lnTo>
                  <a:lnTo>
                    <a:pt x="22141" y="23150"/>
                  </a:lnTo>
                  <a:lnTo>
                    <a:pt x="26449" y="16258"/>
                  </a:lnTo>
                  <a:lnTo>
                    <a:pt x="22796" y="10413"/>
                  </a:lnTo>
                  <a:lnTo>
                    <a:pt x="30755" y="10413"/>
                  </a:lnTo>
                  <a:lnTo>
                    <a:pt x="30755" y="8127"/>
                  </a:lnTo>
                  <a:close/>
                </a:path>
                <a:path w="53339" h="1757679">
                  <a:moveTo>
                    <a:pt x="30755" y="10413"/>
                  </a:moveTo>
                  <a:lnTo>
                    <a:pt x="30101" y="10413"/>
                  </a:lnTo>
                  <a:lnTo>
                    <a:pt x="26449" y="16258"/>
                  </a:lnTo>
                  <a:lnTo>
                    <a:pt x="30755" y="23148"/>
                  </a:lnTo>
                  <a:lnTo>
                    <a:pt x="30755" y="10413"/>
                  </a:lnTo>
                  <a:close/>
                </a:path>
                <a:path w="53339" h="1757679">
                  <a:moveTo>
                    <a:pt x="30101" y="10413"/>
                  </a:moveTo>
                  <a:lnTo>
                    <a:pt x="22796" y="10413"/>
                  </a:lnTo>
                  <a:lnTo>
                    <a:pt x="26449" y="16258"/>
                  </a:lnTo>
                  <a:lnTo>
                    <a:pt x="30101" y="10413"/>
                  </a:lnTo>
                  <a:close/>
                </a:path>
              </a:pathLst>
            </a:custGeom>
            <a:solidFill>
              <a:srgbClr val="000000"/>
            </a:solidFill>
          </p:spPr>
          <p:txBody>
            <a:bodyPr wrap="square" lIns="0" tIns="0" rIns="0" bIns="0" rtlCol="0"/>
            <a:lstStyle/>
            <a:p>
              <a:endParaRPr/>
            </a:p>
          </p:txBody>
        </p:sp>
        <p:sp>
          <p:nvSpPr>
            <p:cNvPr id="4" name="object 4"/>
            <p:cNvSpPr/>
            <p:nvPr/>
          </p:nvSpPr>
          <p:spPr>
            <a:xfrm>
              <a:off x="338684" y="4050817"/>
              <a:ext cx="34925" cy="189865"/>
            </a:xfrm>
            <a:custGeom>
              <a:avLst/>
              <a:gdLst/>
              <a:ahLst/>
              <a:cxnLst/>
              <a:rect l="l" t="t" r="r" b="b"/>
              <a:pathLst>
                <a:path w="34925" h="189864">
                  <a:moveTo>
                    <a:pt x="34457" y="0"/>
                  </a:moveTo>
                  <a:lnTo>
                    <a:pt x="0" y="0"/>
                  </a:lnTo>
                  <a:lnTo>
                    <a:pt x="0" y="189509"/>
                  </a:lnTo>
                  <a:lnTo>
                    <a:pt x="34457" y="189509"/>
                  </a:lnTo>
                  <a:lnTo>
                    <a:pt x="34457" y="0"/>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489405" y="3129089"/>
            <a:ext cx="1078865" cy="86360"/>
            <a:chOff x="489405" y="3129089"/>
            <a:chExt cx="1078865" cy="86360"/>
          </a:xfrm>
        </p:grpSpPr>
        <p:sp>
          <p:nvSpPr>
            <p:cNvPr id="6" name="object 6"/>
            <p:cNvSpPr/>
            <p:nvPr/>
          </p:nvSpPr>
          <p:spPr>
            <a:xfrm>
              <a:off x="489405" y="3150019"/>
              <a:ext cx="1078865" cy="53340"/>
            </a:xfrm>
            <a:custGeom>
              <a:avLst/>
              <a:gdLst/>
              <a:ahLst/>
              <a:cxnLst/>
              <a:rect l="l" t="t" r="r" b="b"/>
              <a:pathLst>
                <a:path w="1078865" h="53339">
                  <a:moveTo>
                    <a:pt x="42317" y="0"/>
                  </a:moveTo>
                  <a:lnTo>
                    <a:pt x="0" y="26441"/>
                  </a:lnTo>
                  <a:lnTo>
                    <a:pt x="42317" y="52895"/>
                  </a:lnTo>
                  <a:lnTo>
                    <a:pt x="44975" y="52285"/>
                  </a:lnTo>
                  <a:lnTo>
                    <a:pt x="47496" y="48247"/>
                  </a:lnTo>
                  <a:lnTo>
                    <a:pt x="46883" y="45592"/>
                  </a:lnTo>
                  <a:lnTo>
                    <a:pt x="23129" y="30746"/>
                  </a:lnTo>
                  <a:lnTo>
                    <a:pt x="8129" y="30746"/>
                  </a:lnTo>
                  <a:lnTo>
                    <a:pt x="8129" y="22136"/>
                  </a:lnTo>
                  <a:lnTo>
                    <a:pt x="23149" y="22136"/>
                  </a:lnTo>
                  <a:lnTo>
                    <a:pt x="46883" y="7302"/>
                  </a:lnTo>
                  <a:lnTo>
                    <a:pt x="47496" y="4648"/>
                  </a:lnTo>
                  <a:lnTo>
                    <a:pt x="44975" y="609"/>
                  </a:lnTo>
                  <a:lnTo>
                    <a:pt x="42317" y="0"/>
                  </a:lnTo>
                  <a:close/>
                </a:path>
                <a:path w="1078865" h="53339">
                  <a:moveTo>
                    <a:pt x="1062318" y="26447"/>
                  </a:moveTo>
                  <a:lnTo>
                    <a:pt x="1031685" y="45592"/>
                  </a:lnTo>
                  <a:lnTo>
                    <a:pt x="1031076" y="48247"/>
                  </a:lnTo>
                  <a:lnTo>
                    <a:pt x="1033603" y="52285"/>
                  </a:lnTo>
                  <a:lnTo>
                    <a:pt x="1036257" y="52895"/>
                  </a:lnTo>
                  <a:lnTo>
                    <a:pt x="1071688" y="30746"/>
                  </a:lnTo>
                  <a:lnTo>
                    <a:pt x="1070446" y="30746"/>
                  </a:lnTo>
                  <a:lnTo>
                    <a:pt x="1070446" y="30099"/>
                  </a:lnTo>
                  <a:lnTo>
                    <a:pt x="1068160" y="30099"/>
                  </a:lnTo>
                  <a:lnTo>
                    <a:pt x="1062318" y="26447"/>
                  </a:lnTo>
                  <a:close/>
                </a:path>
                <a:path w="1078865" h="53339">
                  <a:moveTo>
                    <a:pt x="23149" y="22136"/>
                  </a:moveTo>
                  <a:lnTo>
                    <a:pt x="8129" y="22136"/>
                  </a:lnTo>
                  <a:lnTo>
                    <a:pt x="8129" y="30746"/>
                  </a:lnTo>
                  <a:lnTo>
                    <a:pt x="23129" y="30746"/>
                  </a:lnTo>
                  <a:lnTo>
                    <a:pt x="22092" y="30099"/>
                  </a:lnTo>
                  <a:lnTo>
                    <a:pt x="10408" y="30099"/>
                  </a:lnTo>
                  <a:lnTo>
                    <a:pt x="10408" y="22796"/>
                  </a:lnTo>
                  <a:lnTo>
                    <a:pt x="22092" y="22796"/>
                  </a:lnTo>
                  <a:lnTo>
                    <a:pt x="23149" y="22136"/>
                  </a:lnTo>
                  <a:close/>
                </a:path>
                <a:path w="1078865" h="53339">
                  <a:moveTo>
                    <a:pt x="1055419" y="22136"/>
                  </a:moveTo>
                  <a:lnTo>
                    <a:pt x="23149" y="22136"/>
                  </a:lnTo>
                  <a:lnTo>
                    <a:pt x="16250" y="26447"/>
                  </a:lnTo>
                  <a:lnTo>
                    <a:pt x="23129" y="30746"/>
                  </a:lnTo>
                  <a:lnTo>
                    <a:pt x="1055439" y="30746"/>
                  </a:lnTo>
                  <a:lnTo>
                    <a:pt x="1062318" y="26447"/>
                  </a:lnTo>
                  <a:lnTo>
                    <a:pt x="1055419" y="22136"/>
                  </a:lnTo>
                  <a:close/>
                </a:path>
                <a:path w="1078865" h="53339">
                  <a:moveTo>
                    <a:pt x="1071684" y="22136"/>
                  </a:moveTo>
                  <a:lnTo>
                    <a:pt x="1070446" y="22136"/>
                  </a:lnTo>
                  <a:lnTo>
                    <a:pt x="1070446" y="30746"/>
                  </a:lnTo>
                  <a:lnTo>
                    <a:pt x="1071688" y="30746"/>
                  </a:lnTo>
                  <a:lnTo>
                    <a:pt x="1078574" y="26441"/>
                  </a:lnTo>
                  <a:lnTo>
                    <a:pt x="1071684" y="22136"/>
                  </a:lnTo>
                  <a:close/>
                </a:path>
                <a:path w="1078865" h="53339">
                  <a:moveTo>
                    <a:pt x="10408" y="22796"/>
                  </a:moveTo>
                  <a:lnTo>
                    <a:pt x="10408" y="30099"/>
                  </a:lnTo>
                  <a:lnTo>
                    <a:pt x="16250" y="26447"/>
                  </a:lnTo>
                  <a:lnTo>
                    <a:pt x="10408" y="22796"/>
                  </a:lnTo>
                  <a:close/>
                </a:path>
                <a:path w="1078865" h="53339">
                  <a:moveTo>
                    <a:pt x="16250" y="26447"/>
                  </a:moveTo>
                  <a:lnTo>
                    <a:pt x="10408" y="30099"/>
                  </a:lnTo>
                  <a:lnTo>
                    <a:pt x="22092" y="30099"/>
                  </a:lnTo>
                  <a:lnTo>
                    <a:pt x="16250" y="26447"/>
                  </a:lnTo>
                  <a:close/>
                </a:path>
                <a:path w="1078865" h="53339">
                  <a:moveTo>
                    <a:pt x="1068160" y="22796"/>
                  </a:moveTo>
                  <a:lnTo>
                    <a:pt x="1062318" y="26447"/>
                  </a:lnTo>
                  <a:lnTo>
                    <a:pt x="1068160" y="30099"/>
                  </a:lnTo>
                  <a:lnTo>
                    <a:pt x="1068160" y="22796"/>
                  </a:lnTo>
                  <a:close/>
                </a:path>
                <a:path w="1078865" h="53339">
                  <a:moveTo>
                    <a:pt x="1070446" y="22796"/>
                  </a:moveTo>
                  <a:lnTo>
                    <a:pt x="1068160" y="22796"/>
                  </a:lnTo>
                  <a:lnTo>
                    <a:pt x="1068160" y="30099"/>
                  </a:lnTo>
                  <a:lnTo>
                    <a:pt x="1070446" y="30099"/>
                  </a:lnTo>
                  <a:lnTo>
                    <a:pt x="1070446" y="22796"/>
                  </a:lnTo>
                  <a:close/>
                </a:path>
                <a:path w="1078865" h="53339">
                  <a:moveTo>
                    <a:pt x="22092" y="22796"/>
                  </a:moveTo>
                  <a:lnTo>
                    <a:pt x="10408" y="22796"/>
                  </a:lnTo>
                  <a:lnTo>
                    <a:pt x="16261" y="26441"/>
                  </a:lnTo>
                  <a:lnTo>
                    <a:pt x="22092" y="22796"/>
                  </a:lnTo>
                  <a:close/>
                </a:path>
                <a:path w="1078865" h="53339">
                  <a:moveTo>
                    <a:pt x="1036257" y="0"/>
                  </a:moveTo>
                  <a:lnTo>
                    <a:pt x="1033603" y="609"/>
                  </a:lnTo>
                  <a:lnTo>
                    <a:pt x="1031076" y="4648"/>
                  </a:lnTo>
                  <a:lnTo>
                    <a:pt x="1031685" y="7302"/>
                  </a:lnTo>
                  <a:lnTo>
                    <a:pt x="1062328" y="26441"/>
                  </a:lnTo>
                  <a:lnTo>
                    <a:pt x="1068160" y="22796"/>
                  </a:lnTo>
                  <a:lnTo>
                    <a:pt x="1070446" y="22796"/>
                  </a:lnTo>
                  <a:lnTo>
                    <a:pt x="1070446" y="22136"/>
                  </a:lnTo>
                  <a:lnTo>
                    <a:pt x="1071684" y="22136"/>
                  </a:lnTo>
                  <a:lnTo>
                    <a:pt x="1036257" y="0"/>
                  </a:lnTo>
                  <a:close/>
                </a:path>
              </a:pathLst>
            </a:custGeom>
            <a:solidFill>
              <a:srgbClr val="000000"/>
            </a:solidFill>
          </p:spPr>
          <p:txBody>
            <a:bodyPr wrap="square" lIns="0" tIns="0" rIns="0" bIns="0" rtlCol="0"/>
            <a:lstStyle/>
            <a:p>
              <a:endParaRPr/>
            </a:p>
          </p:txBody>
        </p:sp>
        <p:sp>
          <p:nvSpPr>
            <p:cNvPr id="7" name="object 7"/>
            <p:cNvSpPr/>
            <p:nvPr/>
          </p:nvSpPr>
          <p:spPr>
            <a:xfrm>
              <a:off x="795240" y="3129089"/>
              <a:ext cx="439420" cy="86360"/>
            </a:xfrm>
            <a:custGeom>
              <a:avLst/>
              <a:gdLst/>
              <a:ahLst/>
              <a:cxnLst/>
              <a:rect l="l" t="t" r="r" b="b"/>
              <a:pathLst>
                <a:path w="439419" h="86360">
                  <a:moveTo>
                    <a:pt x="439327" y="0"/>
                  </a:moveTo>
                  <a:lnTo>
                    <a:pt x="0" y="0"/>
                  </a:lnTo>
                  <a:lnTo>
                    <a:pt x="0" y="86144"/>
                  </a:lnTo>
                  <a:lnTo>
                    <a:pt x="439327" y="86144"/>
                  </a:lnTo>
                  <a:lnTo>
                    <a:pt x="439327" y="0"/>
                  </a:lnTo>
                  <a:close/>
                </a:path>
              </a:pathLst>
            </a:custGeom>
            <a:solidFill>
              <a:srgbClr val="FFFFFF"/>
            </a:solidFill>
          </p:spPr>
          <p:txBody>
            <a:bodyPr wrap="square" lIns="0" tIns="0" rIns="0" bIns="0" rtlCol="0"/>
            <a:lstStyle/>
            <a:p>
              <a:endParaRPr/>
            </a:p>
          </p:txBody>
        </p:sp>
      </p:grpSp>
      <p:sp>
        <p:nvSpPr>
          <p:cNvPr id="8" name="object 8"/>
          <p:cNvSpPr txBox="1"/>
          <p:nvPr/>
        </p:nvSpPr>
        <p:spPr>
          <a:xfrm>
            <a:off x="834976" y="3083473"/>
            <a:ext cx="370840" cy="173355"/>
          </a:xfrm>
          <a:prstGeom prst="rect">
            <a:avLst/>
          </a:prstGeom>
        </p:spPr>
        <p:txBody>
          <a:bodyPr vert="horz" wrap="square" lIns="0" tIns="0" rIns="0" bIns="0" rtlCol="0">
            <a:spAutoFit/>
          </a:bodyPr>
          <a:lstStyle/>
          <a:p>
            <a:pPr>
              <a:lnSpc>
                <a:spcPts val="1345"/>
              </a:lnSpc>
            </a:pPr>
            <a:r>
              <a:rPr sz="1200" b="1" spc="15" dirty="0">
                <a:latin typeface="Arial"/>
                <a:cs typeface="Arial"/>
              </a:rPr>
              <a:t>CHW</a:t>
            </a:r>
            <a:endParaRPr sz="1200">
              <a:latin typeface="Arial"/>
              <a:cs typeface="Arial"/>
            </a:endParaRPr>
          </a:p>
        </p:txBody>
      </p:sp>
      <p:grpSp>
        <p:nvGrpSpPr>
          <p:cNvPr id="9" name="object 9"/>
          <p:cNvGrpSpPr/>
          <p:nvPr/>
        </p:nvGrpSpPr>
        <p:grpSpPr>
          <a:xfrm>
            <a:off x="2363038" y="3314268"/>
            <a:ext cx="86360" cy="878840"/>
            <a:chOff x="2363038" y="3314268"/>
            <a:chExt cx="86360" cy="878840"/>
          </a:xfrm>
        </p:grpSpPr>
        <p:sp>
          <p:nvSpPr>
            <p:cNvPr id="10" name="object 10"/>
            <p:cNvSpPr/>
            <p:nvPr/>
          </p:nvSpPr>
          <p:spPr>
            <a:xfrm>
              <a:off x="2383967" y="3314268"/>
              <a:ext cx="53340" cy="878840"/>
            </a:xfrm>
            <a:custGeom>
              <a:avLst/>
              <a:gdLst/>
              <a:ahLst/>
              <a:cxnLst/>
              <a:rect l="l" t="t" r="r" b="b"/>
              <a:pathLst>
                <a:path w="53339" h="878839">
                  <a:moveTo>
                    <a:pt x="4648" y="831214"/>
                  </a:moveTo>
                  <a:lnTo>
                    <a:pt x="609" y="833729"/>
                  </a:lnTo>
                  <a:lnTo>
                    <a:pt x="0" y="836383"/>
                  </a:lnTo>
                  <a:lnTo>
                    <a:pt x="26441" y="878713"/>
                  </a:lnTo>
                  <a:lnTo>
                    <a:pt x="31522" y="870584"/>
                  </a:lnTo>
                  <a:lnTo>
                    <a:pt x="22136" y="870584"/>
                  </a:lnTo>
                  <a:lnTo>
                    <a:pt x="22136" y="855558"/>
                  </a:lnTo>
                  <a:lnTo>
                    <a:pt x="7302" y="831824"/>
                  </a:lnTo>
                  <a:lnTo>
                    <a:pt x="4648" y="831214"/>
                  </a:lnTo>
                  <a:close/>
                </a:path>
                <a:path w="53339" h="878839">
                  <a:moveTo>
                    <a:pt x="22136" y="855558"/>
                  </a:moveTo>
                  <a:lnTo>
                    <a:pt x="22136" y="870584"/>
                  </a:lnTo>
                  <a:lnTo>
                    <a:pt x="30759" y="870584"/>
                  </a:lnTo>
                  <a:lnTo>
                    <a:pt x="30759" y="868299"/>
                  </a:lnTo>
                  <a:lnTo>
                    <a:pt x="22796" y="868299"/>
                  </a:lnTo>
                  <a:lnTo>
                    <a:pt x="26447" y="862457"/>
                  </a:lnTo>
                  <a:lnTo>
                    <a:pt x="22136" y="855558"/>
                  </a:lnTo>
                  <a:close/>
                </a:path>
                <a:path w="53339" h="878839">
                  <a:moveTo>
                    <a:pt x="48247" y="831214"/>
                  </a:moveTo>
                  <a:lnTo>
                    <a:pt x="45593" y="831824"/>
                  </a:lnTo>
                  <a:lnTo>
                    <a:pt x="30759" y="855558"/>
                  </a:lnTo>
                  <a:lnTo>
                    <a:pt x="30759" y="870584"/>
                  </a:lnTo>
                  <a:lnTo>
                    <a:pt x="31522" y="870584"/>
                  </a:lnTo>
                  <a:lnTo>
                    <a:pt x="52895" y="836383"/>
                  </a:lnTo>
                  <a:lnTo>
                    <a:pt x="52285" y="833729"/>
                  </a:lnTo>
                  <a:lnTo>
                    <a:pt x="48247" y="831214"/>
                  </a:lnTo>
                  <a:close/>
                </a:path>
                <a:path w="53339" h="878839">
                  <a:moveTo>
                    <a:pt x="26447" y="862457"/>
                  </a:moveTo>
                  <a:lnTo>
                    <a:pt x="22796" y="868299"/>
                  </a:lnTo>
                  <a:lnTo>
                    <a:pt x="30099" y="868299"/>
                  </a:lnTo>
                  <a:lnTo>
                    <a:pt x="26447" y="862457"/>
                  </a:lnTo>
                  <a:close/>
                </a:path>
                <a:path w="53339" h="878839">
                  <a:moveTo>
                    <a:pt x="30759" y="855558"/>
                  </a:moveTo>
                  <a:lnTo>
                    <a:pt x="26447" y="862457"/>
                  </a:lnTo>
                  <a:lnTo>
                    <a:pt x="30099" y="868299"/>
                  </a:lnTo>
                  <a:lnTo>
                    <a:pt x="30759" y="868299"/>
                  </a:lnTo>
                  <a:lnTo>
                    <a:pt x="30759" y="855558"/>
                  </a:lnTo>
                  <a:close/>
                </a:path>
                <a:path w="53339" h="878839">
                  <a:moveTo>
                    <a:pt x="26447" y="16243"/>
                  </a:moveTo>
                  <a:lnTo>
                    <a:pt x="22136" y="23141"/>
                  </a:lnTo>
                  <a:lnTo>
                    <a:pt x="22136" y="855558"/>
                  </a:lnTo>
                  <a:lnTo>
                    <a:pt x="26447" y="862457"/>
                  </a:lnTo>
                  <a:lnTo>
                    <a:pt x="30759" y="855558"/>
                  </a:lnTo>
                  <a:lnTo>
                    <a:pt x="30759" y="23141"/>
                  </a:lnTo>
                  <a:lnTo>
                    <a:pt x="26447" y="16243"/>
                  </a:lnTo>
                  <a:close/>
                </a:path>
                <a:path w="53339" h="878839">
                  <a:moveTo>
                    <a:pt x="26441" y="0"/>
                  </a:moveTo>
                  <a:lnTo>
                    <a:pt x="0" y="42316"/>
                  </a:lnTo>
                  <a:lnTo>
                    <a:pt x="609" y="44970"/>
                  </a:lnTo>
                  <a:lnTo>
                    <a:pt x="4648" y="47498"/>
                  </a:lnTo>
                  <a:lnTo>
                    <a:pt x="7302" y="46875"/>
                  </a:lnTo>
                  <a:lnTo>
                    <a:pt x="22136" y="23141"/>
                  </a:lnTo>
                  <a:lnTo>
                    <a:pt x="22136" y="8115"/>
                  </a:lnTo>
                  <a:lnTo>
                    <a:pt x="31514" y="8115"/>
                  </a:lnTo>
                  <a:lnTo>
                    <a:pt x="26441" y="0"/>
                  </a:lnTo>
                  <a:close/>
                </a:path>
                <a:path w="53339" h="878839">
                  <a:moveTo>
                    <a:pt x="31514" y="8115"/>
                  </a:moveTo>
                  <a:lnTo>
                    <a:pt x="30759" y="8115"/>
                  </a:lnTo>
                  <a:lnTo>
                    <a:pt x="30759" y="23141"/>
                  </a:lnTo>
                  <a:lnTo>
                    <a:pt x="45593" y="46875"/>
                  </a:lnTo>
                  <a:lnTo>
                    <a:pt x="48247" y="47498"/>
                  </a:lnTo>
                  <a:lnTo>
                    <a:pt x="52285" y="44970"/>
                  </a:lnTo>
                  <a:lnTo>
                    <a:pt x="52895" y="42316"/>
                  </a:lnTo>
                  <a:lnTo>
                    <a:pt x="31514" y="8115"/>
                  </a:lnTo>
                  <a:close/>
                </a:path>
                <a:path w="53339" h="878839">
                  <a:moveTo>
                    <a:pt x="30759" y="8115"/>
                  </a:moveTo>
                  <a:lnTo>
                    <a:pt x="22136" y="8115"/>
                  </a:lnTo>
                  <a:lnTo>
                    <a:pt x="22136" y="23141"/>
                  </a:lnTo>
                  <a:lnTo>
                    <a:pt x="26447" y="16243"/>
                  </a:lnTo>
                  <a:lnTo>
                    <a:pt x="22796" y="10401"/>
                  </a:lnTo>
                  <a:lnTo>
                    <a:pt x="30759" y="10401"/>
                  </a:lnTo>
                  <a:lnTo>
                    <a:pt x="30759" y="8115"/>
                  </a:lnTo>
                  <a:close/>
                </a:path>
                <a:path w="53339" h="878839">
                  <a:moveTo>
                    <a:pt x="30759" y="10401"/>
                  </a:moveTo>
                  <a:lnTo>
                    <a:pt x="30099" y="10401"/>
                  </a:lnTo>
                  <a:lnTo>
                    <a:pt x="26447" y="16243"/>
                  </a:lnTo>
                  <a:lnTo>
                    <a:pt x="30759" y="23141"/>
                  </a:lnTo>
                  <a:lnTo>
                    <a:pt x="30759" y="10401"/>
                  </a:lnTo>
                  <a:close/>
                </a:path>
                <a:path w="53339" h="878839">
                  <a:moveTo>
                    <a:pt x="30099" y="10401"/>
                  </a:moveTo>
                  <a:lnTo>
                    <a:pt x="22796" y="10401"/>
                  </a:lnTo>
                  <a:lnTo>
                    <a:pt x="26447" y="16243"/>
                  </a:lnTo>
                  <a:lnTo>
                    <a:pt x="30099" y="10401"/>
                  </a:lnTo>
                  <a:close/>
                </a:path>
              </a:pathLst>
            </a:custGeom>
            <a:solidFill>
              <a:srgbClr val="000000"/>
            </a:solidFill>
          </p:spPr>
          <p:txBody>
            <a:bodyPr wrap="square" lIns="0" tIns="0" rIns="0" bIns="0" rtlCol="0"/>
            <a:lstStyle/>
            <a:p>
              <a:endParaRPr/>
            </a:p>
          </p:txBody>
        </p:sp>
        <p:sp>
          <p:nvSpPr>
            <p:cNvPr id="11" name="object 11"/>
            <p:cNvSpPr/>
            <p:nvPr/>
          </p:nvSpPr>
          <p:spPr>
            <a:xfrm>
              <a:off x="2363038" y="3577031"/>
              <a:ext cx="86360" cy="250190"/>
            </a:xfrm>
            <a:custGeom>
              <a:avLst/>
              <a:gdLst/>
              <a:ahLst/>
              <a:cxnLst/>
              <a:rect l="l" t="t" r="r" b="b"/>
              <a:pathLst>
                <a:path w="86360" h="250189">
                  <a:moveTo>
                    <a:pt x="86144" y="0"/>
                  </a:moveTo>
                  <a:lnTo>
                    <a:pt x="0" y="0"/>
                  </a:lnTo>
                  <a:lnTo>
                    <a:pt x="0" y="249808"/>
                  </a:lnTo>
                  <a:lnTo>
                    <a:pt x="86144" y="249808"/>
                  </a:lnTo>
                  <a:lnTo>
                    <a:pt x="86144" y="0"/>
                  </a:lnTo>
                  <a:close/>
                </a:path>
              </a:pathLst>
            </a:custGeom>
            <a:solidFill>
              <a:srgbClr val="FFFFFF"/>
            </a:solidFill>
          </p:spPr>
          <p:txBody>
            <a:bodyPr wrap="square" lIns="0" tIns="0" rIns="0" bIns="0" rtlCol="0"/>
            <a:lstStyle/>
            <a:p>
              <a:endParaRPr/>
            </a:p>
          </p:txBody>
        </p:sp>
      </p:grpSp>
      <p:sp>
        <p:nvSpPr>
          <p:cNvPr id="12" name="object 12"/>
          <p:cNvSpPr txBox="1"/>
          <p:nvPr/>
        </p:nvSpPr>
        <p:spPr>
          <a:xfrm>
            <a:off x="2319311" y="3626172"/>
            <a:ext cx="146685" cy="173355"/>
          </a:xfrm>
          <a:prstGeom prst="rect">
            <a:avLst/>
          </a:prstGeom>
        </p:spPr>
        <p:txBody>
          <a:bodyPr vert="horz" wrap="square" lIns="0" tIns="0" rIns="0" bIns="0" rtlCol="0">
            <a:spAutoFit/>
          </a:bodyPr>
          <a:lstStyle/>
          <a:p>
            <a:pPr>
              <a:lnSpc>
                <a:spcPts val="1345"/>
              </a:lnSpc>
            </a:pPr>
            <a:r>
              <a:rPr sz="1200" b="1" spc="15" dirty="0">
                <a:latin typeface="Arial"/>
                <a:cs typeface="Arial"/>
              </a:rPr>
              <a:t>W</a:t>
            </a:r>
            <a:endParaRPr sz="1200">
              <a:latin typeface="Arial"/>
              <a:cs typeface="Arial"/>
            </a:endParaRPr>
          </a:p>
        </p:txBody>
      </p:sp>
      <p:grpSp>
        <p:nvGrpSpPr>
          <p:cNvPr id="13" name="object 13"/>
          <p:cNvGrpSpPr/>
          <p:nvPr/>
        </p:nvGrpSpPr>
        <p:grpSpPr>
          <a:xfrm>
            <a:off x="2505138" y="3129089"/>
            <a:ext cx="1240790" cy="117475"/>
            <a:chOff x="2505138" y="3129089"/>
            <a:chExt cx="1240790" cy="117475"/>
          </a:xfrm>
        </p:grpSpPr>
        <p:sp>
          <p:nvSpPr>
            <p:cNvPr id="14" name="object 14"/>
            <p:cNvSpPr/>
            <p:nvPr/>
          </p:nvSpPr>
          <p:spPr>
            <a:xfrm>
              <a:off x="2505138" y="3193084"/>
              <a:ext cx="1240790" cy="53340"/>
            </a:xfrm>
            <a:custGeom>
              <a:avLst/>
              <a:gdLst/>
              <a:ahLst/>
              <a:cxnLst/>
              <a:rect l="l" t="t" r="r" b="b"/>
              <a:pathLst>
                <a:path w="1240789" h="53339">
                  <a:moveTo>
                    <a:pt x="42316" y="0"/>
                  </a:moveTo>
                  <a:lnTo>
                    <a:pt x="0" y="26454"/>
                  </a:lnTo>
                  <a:lnTo>
                    <a:pt x="42316" y="52895"/>
                  </a:lnTo>
                  <a:lnTo>
                    <a:pt x="44983" y="52285"/>
                  </a:lnTo>
                  <a:lnTo>
                    <a:pt x="47498" y="48247"/>
                  </a:lnTo>
                  <a:lnTo>
                    <a:pt x="46888" y="45593"/>
                  </a:lnTo>
                  <a:lnTo>
                    <a:pt x="23154" y="30759"/>
                  </a:lnTo>
                  <a:lnTo>
                    <a:pt x="8128" y="30759"/>
                  </a:lnTo>
                  <a:lnTo>
                    <a:pt x="8128" y="22148"/>
                  </a:lnTo>
                  <a:lnTo>
                    <a:pt x="23134" y="22148"/>
                  </a:lnTo>
                  <a:lnTo>
                    <a:pt x="46888" y="7302"/>
                  </a:lnTo>
                  <a:lnTo>
                    <a:pt x="47498" y="4648"/>
                  </a:lnTo>
                  <a:lnTo>
                    <a:pt x="44983" y="609"/>
                  </a:lnTo>
                  <a:lnTo>
                    <a:pt x="42316" y="0"/>
                  </a:lnTo>
                  <a:close/>
                </a:path>
                <a:path w="1240789" h="53339">
                  <a:moveTo>
                    <a:pt x="1224267" y="26447"/>
                  </a:moveTo>
                  <a:lnTo>
                    <a:pt x="1193634" y="45593"/>
                  </a:lnTo>
                  <a:lnTo>
                    <a:pt x="1193025" y="48247"/>
                  </a:lnTo>
                  <a:lnTo>
                    <a:pt x="1195539" y="52285"/>
                  </a:lnTo>
                  <a:lnTo>
                    <a:pt x="1198194" y="52895"/>
                  </a:lnTo>
                  <a:lnTo>
                    <a:pt x="1233621" y="30759"/>
                  </a:lnTo>
                  <a:lnTo>
                    <a:pt x="1232382" y="30759"/>
                  </a:lnTo>
                  <a:lnTo>
                    <a:pt x="1232382" y="30099"/>
                  </a:lnTo>
                  <a:lnTo>
                    <a:pt x="1230109" y="30099"/>
                  </a:lnTo>
                  <a:lnTo>
                    <a:pt x="1224267" y="26447"/>
                  </a:lnTo>
                  <a:close/>
                </a:path>
                <a:path w="1240789" h="53339">
                  <a:moveTo>
                    <a:pt x="23134" y="22148"/>
                  </a:moveTo>
                  <a:lnTo>
                    <a:pt x="8128" y="22148"/>
                  </a:lnTo>
                  <a:lnTo>
                    <a:pt x="8128" y="30759"/>
                  </a:lnTo>
                  <a:lnTo>
                    <a:pt x="23154" y="30759"/>
                  </a:lnTo>
                  <a:lnTo>
                    <a:pt x="22097" y="30099"/>
                  </a:lnTo>
                  <a:lnTo>
                    <a:pt x="10413" y="30099"/>
                  </a:lnTo>
                  <a:lnTo>
                    <a:pt x="10413" y="22796"/>
                  </a:lnTo>
                  <a:lnTo>
                    <a:pt x="22098" y="22796"/>
                  </a:lnTo>
                  <a:lnTo>
                    <a:pt x="23134" y="22148"/>
                  </a:lnTo>
                  <a:close/>
                </a:path>
                <a:path w="1240789" h="53339">
                  <a:moveTo>
                    <a:pt x="1217388" y="22148"/>
                  </a:moveTo>
                  <a:lnTo>
                    <a:pt x="23134" y="22148"/>
                  </a:lnTo>
                  <a:lnTo>
                    <a:pt x="16256" y="26447"/>
                  </a:lnTo>
                  <a:lnTo>
                    <a:pt x="23154" y="30759"/>
                  </a:lnTo>
                  <a:lnTo>
                    <a:pt x="1217368" y="30759"/>
                  </a:lnTo>
                  <a:lnTo>
                    <a:pt x="1224267" y="26447"/>
                  </a:lnTo>
                  <a:lnTo>
                    <a:pt x="1217388" y="22148"/>
                  </a:lnTo>
                  <a:close/>
                </a:path>
                <a:path w="1240789" h="53339">
                  <a:moveTo>
                    <a:pt x="1233623" y="22148"/>
                  </a:moveTo>
                  <a:lnTo>
                    <a:pt x="1232382" y="22148"/>
                  </a:lnTo>
                  <a:lnTo>
                    <a:pt x="1232382" y="30759"/>
                  </a:lnTo>
                  <a:lnTo>
                    <a:pt x="1233621" y="30759"/>
                  </a:lnTo>
                  <a:lnTo>
                    <a:pt x="1240510" y="26454"/>
                  </a:lnTo>
                  <a:lnTo>
                    <a:pt x="1233623" y="22148"/>
                  </a:lnTo>
                  <a:close/>
                </a:path>
                <a:path w="1240789" h="53339">
                  <a:moveTo>
                    <a:pt x="10413" y="22796"/>
                  </a:moveTo>
                  <a:lnTo>
                    <a:pt x="10413" y="30099"/>
                  </a:lnTo>
                  <a:lnTo>
                    <a:pt x="16256" y="26447"/>
                  </a:lnTo>
                  <a:lnTo>
                    <a:pt x="10413" y="22796"/>
                  </a:lnTo>
                  <a:close/>
                </a:path>
                <a:path w="1240789" h="53339">
                  <a:moveTo>
                    <a:pt x="16256" y="26447"/>
                  </a:moveTo>
                  <a:lnTo>
                    <a:pt x="10413" y="30099"/>
                  </a:lnTo>
                  <a:lnTo>
                    <a:pt x="22097" y="30099"/>
                  </a:lnTo>
                  <a:lnTo>
                    <a:pt x="16256" y="26447"/>
                  </a:lnTo>
                  <a:close/>
                </a:path>
                <a:path w="1240789" h="53339">
                  <a:moveTo>
                    <a:pt x="1230109" y="22796"/>
                  </a:moveTo>
                  <a:lnTo>
                    <a:pt x="1224267" y="26447"/>
                  </a:lnTo>
                  <a:lnTo>
                    <a:pt x="1230109" y="30099"/>
                  </a:lnTo>
                  <a:lnTo>
                    <a:pt x="1230109" y="22796"/>
                  </a:lnTo>
                  <a:close/>
                </a:path>
                <a:path w="1240789" h="53339">
                  <a:moveTo>
                    <a:pt x="1232382" y="22796"/>
                  </a:moveTo>
                  <a:lnTo>
                    <a:pt x="1230109" y="22796"/>
                  </a:lnTo>
                  <a:lnTo>
                    <a:pt x="1230109" y="30099"/>
                  </a:lnTo>
                  <a:lnTo>
                    <a:pt x="1232382" y="30099"/>
                  </a:lnTo>
                  <a:lnTo>
                    <a:pt x="1232382" y="22796"/>
                  </a:lnTo>
                  <a:close/>
                </a:path>
                <a:path w="1240789" h="53339">
                  <a:moveTo>
                    <a:pt x="22098" y="22796"/>
                  </a:moveTo>
                  <a:lnTo>
                    <a:pt x="10413" y="22796"/>
                  </a:lnTo>
                  <a:lnTo>
                    <a:pt x="16256" y="26447"/>
                  </a:lnTo>
                  <a:lnTo>
                    <a:pt x="22098" y="22796"/>
                  </a:lnTo>
                  <a:close/>
                </a:path>
                <a:path w="1240789" h="53339">
                  <a:moveTo>
                    <a:pt x="1198194" y="0"/>
                  </a:moveTo>
                  <a:lnTo>
                    <a:pt x="1195539" y="609"/>
                  </a:lnTo>
                  <a:lnTo>
                    <a:pt x="1193025" y="4648"/>
                  </a:lnTo>
                  <a:lnTo>
                    <a:pt x="1193634" y="7302"/>
                  </a:lnTo>
                  <a:lnTo>
                    <a:pt x="1224267" y="26447"/>
                  </a:lnTo>
                  <a:lnTo>
                    <a:pt x="1230109" y="22796"/>
                  </a:lnTo>
                  <a:lnTo>
                    <a:pt x="1232382" y="22796"/>
                  </a:lnTo>
                  <a:lnTo>
                    <a:pt x="1232382" y="22148"/>
                  </a:lnTo>
                  <a:lnTo>
                    <a:pt x="1233623" y="22148"/>
                  </a:lnTo>
                  <a:lnTo>
                    <a:pt x="1198194" y="0"/>
                  </a:lnTo>
                  <a:close/>
                </a:path>
              </a:pathLst>
            </a:custGeom>
            <a:solidFill>
              <a:srgbClr val="000000"/>
            </a:solidFill>
          </p:spPr>
          <p:txBody>
            <a:bodyPr wrap="square" lIns="0" tIns="0" rIns="0" bIns="0" rtlCol="0"/>
            <a:lstStyle/>
            <a:p>
              <a:endParaRPr/>
            </a:p>
          </p:txBody>
        </p:sp>
        <p:sp>
          <p:nvSpPr>
            <p:cNvPr id="15" name="object 15"/>
            <p:cNvSpPr/>
            <p:nvPr/>
          </p:nvSpPr>
          <p:spPr>
            <a:xfrm>
              <a:off x="2991878" y="3129089"/>
              <a:ext cx="250190" cy="86360"/>
            </a:xfrm>
            <a:custGeom>
              <a:avLst/>
              <a:gdLst/>
              <a:ahLst/>
              <a:cxnLst/>
              <a:rect l="l" t="t" r="r" b="b"/>
              <a:pathLst>
                <a:path w="250189" h="86360">
                  <a:moveTo>
                    <a:pt x="249809" y="0"/>
                  </a:moveTo>
                  <a:lnTo>
                    <a:pt x="0" y="0"/>
                  </a:lnTo>
                  <a:lnTo>
                    <a:pt x="0" y="86144"/>
                  </a:lnTo>
                  <a:lnTo>
                    <a:pt x="249809" y="86144"/>
                  </a:lnTo>
                  <a:lnTo>
                    <a:pt x="249809" y="0"/>
                  </a:lnTo>
                  <a:close/>
                </a:path>
              </a:pathLst>
            </a:custGeom>
            <a:solidFill>
              <a:srgbClr val="FFFFFF"/>
            </a:solidFill>
          </p:spPr>
          <p:txBody>
            <a:bodyPr wrap="square" lIns="0" tIns="0" rIns="0" bIns="0" rtlCol="0"/>
            <a:lstStyle/>
            <a:p>
              <a:endParaRPr/>
            </a:p>
          </p:txBody>
        </p:sp>
      </p:grpSp>
      <p:sp>
        <p:nvSpPr>
          <p:cNvPr id="16" name="object 16"/>
          <p:cNvSpPr txBox="1"/>
          <p:nvPr/>
        </p:nvSpPr>
        <p:spPr>
          <a:xfrm>
            <a:off x="3067405" y="3083473"/>
            <a:ext cx="112395" cy="173355"/>
          </a:xfrm>
          <a:prstGeom prst="rect">
            <a:avLst/>
          </a:prstGeom>
        </p:spPr>
        <p:txBody>
          <a:bodyPr vert="horz" wrap="square" lIns="0" tIns="0" rIns="0" bIns="0" rtlCol="0">
            <a:spAutoFit/>
          </a:bodyPr>
          <a:lstStyle/>
          <a:p>
            <a:pPr>
              <a:lnSpc>
                <a:spcPts val="1345"/>
              </a:lnSpc>
            </a:pPr>
            <a:r>
              <a:rPr sz="1200" b="1" spc="15" dirty="0">
                <a:latin typeface="Arial"/>
                <a:cs typeface="Arial"/>
              </a:rPr>
              <a:t>N</a:t>
            </a:r>
            <a:endParaRPr sz="1200">
              <a:latin typeface="Arial"/>
              <a:cs typeface="Arial"/>
            </a:endParaRPr>
          </a:p>
        </p:txBody>
      </p:sp>
      <p:grpSp>
        <p:nvGrpSpPr>
          <p:cNvPr id="17" name="object 17"/>
          <p:cNvGrpSpPr/>
          <p:nvPr/>
        </p:nvGrpSpPr>
        <p:grpSpPr>
          <a:xfrm>
            <a:off x="4460582" y="3129089"/>
            <a:ext cx="1240790" cy="95250"/>
            <a:chOff x="4460582" y="3129089"/>
            <a:chExt cx="1240790" cy="95250"/>
          </a:xfrm>
        </p:grpSpPr>
        <p:sp>
          <p:nvSpPr>
            <p:cNvPr id="18" name="object 18"/>
            <p:cNvSpPr/>
            <p:nvPr/>
          </p:nvSpPr>
          <p:spPr>
            <a:xfrm>
              <a:off x="4460582" y="3158629"/>
              <a:ext cx="1240790" cy="53340"/>
            </a:xfrm>
            <a:custGeom>
              <a:avLst/>
              <a:gdLst/>
              <a:ahLst/>
              <a:cxnLst/>
              <a:rect l="l" t="t" r="r" b="b"/>
              <a:pathLst>
                <a:path w="1240789" h="53339">
                  <a:moveTo>
                    <a:pt x="42316" y="0"/>
                  </a:moveTo>
                  <a:lnTo>
                    <a:pt x="0" y="26454"/>
                  </a:lnTo>
                  <a:lnTo>
                    <a:pt x="42316" y="52895"/>
                  </a:lnTo>
                  <a:lnTo>
                    <a:pt x="44970" y="52285"/>
                  </a:lnTo>
                  <a:lnTo>
                    <a:pt x="47498" y="48247"/>
                  </a:lnTo>
                  <a:lnTo>
                    <a:pt x="46875" y="45592"/>
                  </a:lnTo>
                  <a:lnTo>
                    <a:pt x="23141" y="30759"/>
                  </a:lnTo>
                  <a:lnTo>
                    <a:pt x="8128" y="30759"/>
                  </a:lnTo>
                  <a:lnTo>
                    <a:pt x="8128" y="22136"/>
                  </a:lnTo>
                  <a:lnTo>
                    <a:pt x="23141" y="22136"/>
                  </a:lnTo>
                  <a:lnTo>
                    <a:pt x="46875" y="7302"/>
                  </a:lnTo>
                  <a:lnTo>
                    <a:pt x="47498" y="4648"/>
                  </a:lnTo>
                  <a:lnTo>
                    <a:pt x="44970" y="609"/>
                  </a:lnTo>
                  <a:lnTo>
                    <a:pt x="42316" y="0"/>
                  </a:lnTo>
                  <a:close/>
                </a:path>
                <a:path w="1240789" h="53339">
                  <a:moveTo>
                    <a:pt x="1224254" y="26447"/>
                  </a:moveTo>
                  <a:lnTo>
                    <a:pt x="1193622" y="45592"/>
                  </a:lnTo>
                  <a:lnTo>
                    <a:pt x="1193012" y="48247"/>
                  </a:lnTo>
                  <a:lnTo>
                    <a:pt x="1195539" y="52285"/>
                  </a:lnTo>
                  <a:lnTo>
                    <a:pt x="1198194" y="52895"/>
                  </a:lnTo>
                  <a:lnTo>
                    <a:pt x="1233621" y="30759"/>
                  </a:lnTo>
                  <a:lnTo>
                    <a:pt x="1232382" y="30759"/>
                  </a:lnTo>
                  <a:lnTo>
                    <a:pt x="1232382" y="30099"/>
                  </a:lnTo>
                  <a:lnTo>
                    <a:pt x="1230096" y="30099"/>
                  </a:lnTo>
                  <a:lnTo>
                    <a:pt x="1224254" y="26447"/>
                  </a:lnTo>
                  <a:close/>
                </a:path>
                <a:path w="1240789" h="53339">
                  <a:moveTo>
                    <a:pt x="23141" y="22136"/>
                  </a:moveTo>
                  <a:lnTo>
                    <a:pt x="8128" y="22136"/>
                  </a:lnTo>
                  <a:lnTo>
                    <a:pt x="8128" y="30759"/>
                  </a:lnTo>
                  <a:lnTo>
                    <a:pt x="23141" y="30759"/>
                  </a:lnTo>
                  <a:lnTo>
                    <a:pt x="22085" y="30099"/>
                  </a:lnTo>
                  <a:lnTo>
                    <a:pt x="10401" y="30099"/>
                  </a:lnTo>
                  <a:lnTo>
                    <a:pt x="10401" y="22796"/>
                  </a:lnTo>
                  <a:lnTo>
                    <a:pt x="22085" y="22796"/>
                  </a:lnTo>
                  <a:lnTo>
                    <a:pt x="23141" y="22136"/>
                  </a:lnTo>
                  <a:close/>
                </a:path>
                <a:path w="1240789" h="53339">
                  <a:moveTo>
                    <a:pt x="1217355" y="22136"/>
                  </a:moveTo>
                  <a:lnTo>
                    <a:pt x="23141" y="22136"/>
                  </a:lnTo>
                  <a:lnTo>
                    <a:pt x="16243" y="26447"/>
                  </a:lnTo>
                  <a:lnTo>
                    <a:pt x="23141" y="30759"/>
                  </a:lnTo>
                  <a:lnTo>
                    <a:pt x="1217355" y="30759"/>
                  </a:lnTo>
                  <a:lnTo>
                    <a:pt x="1224254" y="26447"/>
                  </a:lnTo>
                  <a:lnTo>
                    <a:pt x="1217355" y="22136"/>
                  </a:lnTo>
                  <a:close/>
                </a:path>
                <a:path w="1240789" h="53339">
                  <a:moveTo>
                    <a:pt x="1233603" y="22136"/>
                  </a:moveTo>
                  <a:lnTo>
                    <a:pt x="1232382" y="22136"/>
                  </a:lnTo>
                  <a:lnTo>
                    <a:pt x="1232382" y="30759"/>
                  </a:lnTo>
                  <a:lnTo>
                    <a:pt x="1233621" y="30759"/>
                  </a:lnTo>
                  <a:lnTo>
                    <a:pt x="1240510" y="26454"/>
                  </a:lnTo>
                  <a:lnTo>
                    <a:pt x="1233603" y="22136"/>
                  </a:lnTo>
                  <a:close/>
                </a:path>
                <a:path w="1240789" h="53339">
                  <a:moveTo>
                    <a:pt x="10401" y="22796"/>
                  </a:moveTo>
                  <a:lnTo>
                    <a:pt x="10401" y="30099"/>
                  </a:lnTo>
                  <a:lnTo>
                    <a:pt x="16243" y="26447"/>
                  </a:lnTo>
                  <a:lnTo>
                    <a:pt x="10401" y="22796"/>
                  </a:lnTo>
                  <a:close/>
                </a:path>
                <a:path w="1240789" h="53339">
                  <a:moveTo>
                    <a:pt x="16243" y="26447"/>
                  </a:moveTo>
                  <a:lnTo>
                    <a:pt x="10401" y="30099"/>
                  </a:lnTo>
                  <a:lnTo>
                    <a:pt x="22085" y="30099"/>
                  </a:lnTo>
                  <a:lnTo>
                    <a:pt x="16243" y="26447"/>
                  </a:lnTo>
                  <a:close/>
                </a:path>
                <a:path w="1240789" h="53339">
                  <a:moveTo>
                    <a:pt x="1230096" y="22796"/>
                  </a:moveTo>
                  <a:lnTo>
                    <a:pt x="1224254" y="26447"/>
                  </a:lnTo>
                  <a:lnTo>
                    <a:pt x="1230096" y="30099"/>
                  </a:lnTo>
                  <a:lnTo>
                    <a:pt x="1230096" y="22796"/>
                  </a:lnTo>
                  <a:close/>
                </a:path>
                <a:path w="1240789" h="53339">
                  <a:moveTo>
                    <a:pt x="1232382" y="22796"/>
                  </a:moveTo>
                  <a:lnTo>
                    <a:pt x="1230096" y="22796"/>
                  </a:lnTo>
                  <a:lnTo>
                    <a:pt x="1230096" y="30099"/>
                  </a:lnTo>
                  <a:lnTo>
                    <a:pt x="1232382" y="30099"/>
                  </a:lnTo>
                  <a:lnTo>
                    <a:pt x="1232382" y="22796"/>
                  </a:lnTo>
                  <a:close/>
                </a:path>
                <a:path w="1240789" h="53339">
                  <a:moveTo>
                    <a:pt x="22085" y="22796"/>
                  </a:moveTo>
                  <a:lnTo>
                    <a:pt x="10401" y="22796"/>
                  </a:lnTo>
                  <a:lnTo>
                    <a:pt x="16243" y="26447"/>
                  </a:lnTo>
                  <a:lnTo>
                    <a:pt x="22085" y="22796"/>
                  </a:lnTo>
                  <a:close/>
                </a:path>
                <a:path w="1240789" h="53339">
                  <a:moveTo>
                    <a:pt x="1198194" y="0"/>
                  </a:moveTo>
                  <a:lnTo>
                    <a:pt x="1195539" y="609"/>
                  </a:lnTo>
                  <a:lnTo>
                    <a:pt x="1193012" y="4648"/>
                  </a:lnTo>
                  <a:lnTo>
                    <a:pt x="1193622" y="7302"/>
                  </a:lnTo>
                  <a:lnTo>
                    <a:pt x="1224254" y="26447"/>
                  </a:lnTo>
                  <a:lnTo>
                    <a:pt x="1230096" y="22796"/>
                  </a:lnTo>
                  <a:lnTo>
                    <a:pt x="1232382" y="22796"/>
                  </a:lnTo>
                  <a:lnTo>
                    <a:pt x="1232382" y="22136"/>
                  </a:lnTo>
                  <a:lnTo>
                    <a:pt x="1233603" y="22136"/>
                  </a:lnTo>
                  <a:lnTo>
                    <a:pt x="1198194" y="0"/>
                  </a:lnTo>
                  <a:close/>
                </a:path>
              </a:pathLst>
            </a:custGeom>
            <a:solidFill>
              <a:srgbClr val="000000"/>
            </a:solidFill>
          </p:spPr>
          <p:txBody>
            <a:bodyPr wrap="square" lIns="0" tIns="0" rIns="0" bIns="0" rtlCol="0"/>
            <a:lstStyle/>
            <a:p>
              <a:endParaRPr/>
            </a:p>
          </p:txBody>
        </p:sp>
        <p:sp>
          <p:nvSpPr>
            <p:cNvPr id="19" name="object 19"/>
            <p:cNvSpPr/>
            <p:nvPr/>
          </p:nvSpPr>
          <p:spPr>
            <a:xfrm>
              <a:off x="4947310" y="3129089"/>
              <a:ext cx="250190" cy="95250"/>
            </a:xfrm>
            <a:custGeom>
              <a:avLst/>
              <a:gdLst/>
              <a:ahLst/>
              <a:cxnLst/>
              <a:rect l="l" t="t" r="r" b="b"/>
              <a:pathLst>
                <a:path w="250189" h="95250">
                  <a:moveTo>
                    <a:pt x="249821" y="0"/>
                  </a:moveTo>
                  <a:lnTo>
                    <a:pt x="0" y="0"/>
                  </a:lnTo>
                  <a:lnTo>
                    <a:pt x="0" y="94754"/>
                  </a:lnTo>
                  <a:lnTo>
                    <a:pt x="249821" y="94754"/>
                  </a:lnTo>
                  <a:lnTo>
                    <a:pt x="249821" y="0"/>
                  </a:lnTo>
                  <a:close/>
                </a:path>
              </a:pathLst>
            </a:custGeom>
            <a:solidFill>
              <a:srgbClr val="FFFFFF"/>
            </a:solidFill>
          </p:spPr>
          <p:txBody>
            <a:bodyPr wrap="square" lIns="0" tIns="0" rIns="0" bIns="0" rtlCol="0"/>
            <a:lstStyle/>
            <a:p>
              <a:endParaRPr/>
            </a:p>
          </p:txBody>
        </p:sp>
      </p:grpSp>
      <p:sp>
        <p:nvSpPr>
          <p:cNvPr id="20" name="object 20"/>
          <p:cNvSpPr txBox="1"/>
          <p:nvPr/>
        </p:nvSpPr>
        <p:spPr>
          <a:xfrm>
            <a:off x="5025199" y="3083473"/>
            <a:ext cx="112395" cy="173355"/>
          </a:xfrm>
          <a:prstGeom prst="rect">
            <a:avLst/>
          </a:prstGeom>
        </p:spPr>
        <p:txBody>
          <a:bodyPr vert="horz" wrap="square" lIns="0" tIns="0" rIns="0" bIns="0" rtlCol="0">
            <a:spAutoFit/>
          </a:bodyPr>
          <a:lstStyle/>
          <a:p>
            <a:pPr>
              <a:lnSpc>
                <a:spcPts val="1345"/>
              </a:lnSpc>
            </a:pPr>
            <a:r>
              <a:rPr sz="1200" b="1" spc="15" dirty="0">
                <a:latin typeface="Arial"/>
                <a:cs typeface="Arial"/>
              </a:rPr>
              <a:t>N</a:t>
            </a:r>
            <a:endParaRPr sz="1200">
              <a:latin typeface="Arial"/>
              <a:cs typeface="Arial"/>
            </a:endParaRPr>
          </a:p>
        </p:txBody>
      </p:sp>
      <p:grpSp>
        <p:nvGrpSpPr>
          <p:cNvPr id="21" name="object 21"/>
          <p:cNvGrpSpPr/>
          <p:nvPr/>
        </p:nvGrpSpPr>
        <p:grpSpPr>
          <a:xfrm>
            <a:off x="4322038" y="3271189"/>
            <a:ext cx="53340" cy="1757680"/>
            <a:chOff x="4322038" y="3271189"/>
            <a:chExt cx="53340" cy="1757680"/>
          </a:xfrm>
        </p:grpSpPr>
        <p:sp>
          <p:nvSpPr>
            <p:cNvPr id="22" name="object 22"/>
            <p:cNvSpPr/>
            <p:nvPr/>
          </p:nvSpPr>
          <p:spPr>
            <a:xfrm>
              <a:off x="4322178" y="3271189"/>
              <a:ext cx="53340" cy="1757680"/>
            </a:xfrm>
            <a:custGeom>
              <a:avLst/>
              <a:gdLst/>
              <a:ahLst/>
              <a:cxnLst/>
              <a:rect l="l" t="t" r="r" b="b"/>
              <a:pathLst>
                <a:path w="53339" h="1757679">
                  <a:moveTo>
                    <a:pt x="4648" y="1709877"/>
                  </a:moveTo>
                  <a:lnTo>
                    <a:pt x="609" y="1712391"/>
                  </a:lnTo>
                  <a:lnTo>
                    <a:pt x="0" y="1715046"/>
                  </a:lnTo>
                  <a:lnTo>
                    <a:pt x="26441" y="1757375"/>
                  </a:lnTo>
                  <a:lnTo>
                    <a:pt x="31529" y="1749234"/>
                  </a:lnTo>
                  <a:lnTo>
                    <a:pt x="22136" y="1749234"/>
                  </a:lnTo>
                  <a:lnTo>
                    <a:pt x="22136" y="1734220"/>
                  </a:lnTo>
                  <a:lnTo>
                    <a:pt x="7302" y="1710486"/>
                  </a:lnTo>
                  <a:lnTo>
                    <a:pt x="4648" y="1709877"/>
                  </a:lnTo>
                  <a:close/>
                </a:path>
                <a:path w="53339" h="1757679">
                  <a:moveTo>
                    <a:pt x="22136" y="1734220"/>
                  </a:moveTo>
                  <a:lnTo>
                    <a:pt x="22136" y="1749234"/>
                  </a:lnTo>
                  <a:lnTo>
                    <a:pt x="30746" y="1749234"/>
                  </a:lnTo>
                  <a:lnTo>
                    <a:pt x="30746" y="1746961"/>
                  </a:lnTo>
                  <a:lnTo>
                    <a:pt x="22796" y="1746961"/>
                  </a:lnTo>
                  <a:lnTo>
                    <a:pt x="26447" y="1741119"/>
                  </a:lnTo>
                  <a:lnTo>
                    <a:pt x="22136" y="1734220"/>
                  </a:lnTo>
                  <a:close/>
                </a:path>
                <a:path w="53339" h="1757679">
                  <a:moveTo>
                    <a:pt x="48247" y="1709877"/>
                  </a:moveTo>
                  <a:lnTo>
                    <a:pt x="45592" y="1710486"/>
                  </a:lnTo>
                  <a:lnTo>
                    <a:pt x="30759" y="1734220"/>
                  </a:lnTo>
                  <a:lnTo>
                    <a:pt x="30746" y="1749234"/>
                  </a:lnTo>
                  <a:lnTo>
                    <a:pt x="31529" y="1749234"/>
                  </a:lnTo>
                  <a:lnTo>
                    <a:pt x="52895" y="1715046"/>
                  </a:lnTo>
                  <a:lnTo>
                    <a:pt x="52285" y="1712391"/>
                  </a:lnTo>
                  <a:lnTo>
                    <a:pt x="48247" y="1709877"/>
                  </a:lnTo>
                  <a:close/>
                </a:path>
                <a:path w="53339" h="1757679">
                  <a:moveTo>
                    <a:pt x="26447" y="1741119"/>
                  </a:moveTo>
                  <a:lnTo>
                    <a:pt x="22796" y="1746961"/>
                  </a:lnTo>
                  <a:lnTo>
                    <a:pt x="30099" y="1746961"/>
                  </a:lnTo>
                  <a:lnTo>
                    <a:pt x="26447" y="1741119"/>
                  </a:lnTo>
                  <a:close/>
                </a:path>
                <a:path w="53339" h="1757679">
                  <a:moveTo>
                    <a:pt x="30746" y="1734240"/>
                  </a:moveTo>
                  <a:lnTo>
                    <a:pt x="26447" y="1741119"/>
                  </a:lnTo>
                  <a:lnTo>
                    <a:pt x="30099" y="1746961"/>
                  </a:lnTo>
                  <a:lnTo>
                    <a:pt x="30746" y="1746961"/>
                  </a:lnTo>
                  <a:lnTo>
                    <a:pt x="30746" y="1734240"/>
                  </a:lnTo>
                  <a:close/>
                </a:path>
                <a:path w="53339" h="1757679">
                  <a:moveTo>
                    <a:pt x="26447" y="16255"/>
                  </a:moveTo>
                  <a:lnTo>
                    <a:pt x="22148" y="23134"/>
                  </a:lnTo>
                  <a:lnTo>
                    <a:pt x="22148" y="1734240"/>
                  </a:lnTo>
                  <a:lnTo>
                    <a:pt x="26447" y="1741119"/>
                  </a:lnTo>
                  <a:lnTo>
                    <a:pt x="30746" y="1734240"/>
                  </a:lnTo>
                  <a:lnTo>
                    <a:pt x="30746" y="23134"/>
                  </a:lnTo>
                  <a:lnTo>
                    <a:pt x="26447" y="16255"/>
                  </a:lnTo>
                  <a:close/>
                </a:path>
                <a:path w="53339" h="1757679">
                  <a:moveTo>
                    <a:pt x="26441" y="0"/>
                  </a:moveTo>
                  <a:lnTo>
                    <a:pt x="0" y="42316"/>
                  </a:lnTo>
                  <a:lnTo>
                    <a:pt x="609" y="44970"/>
                  </a:lnTo>
                  <a:lnTo>
                    <a:pt x="4648" y="47498"/>
                  </a:lnTo>
                  <a:lnTo>
                    <a:pt x="7302" y="46888"/>
                  </a:lnTo>
                  <a:lnTo>
                    <a:pt x="22136" y="23154"/>
                  </a:lnTo>
                  <a:lnTo>
                    <a:pt x="22136" y="8127"/>
                  </a:lnTo>
                  <a:lnTo>
                    <a:pt x="31522" y="8127"/>
                  </a:lnTo>
                  <a:lnTo>
                    <a:pt x="26441" y="0"/>
                  </a:lnTo>
                  <a:close/>
                </a:path>
                <a:path w="53339" h="1757679">
                  <a:moveTo>
                    <a:pt x="31522" y="8127"/>
                  </a:moveTo>
                  <a:lnTo>
                    <a:pt x="30746" y="8127"/>
                  </a:lnTo>
                  <a:lnTo>
                    <a:pt x="30759" y="23154"/>
                  </a:lnTo>
                  <a:lnTo>
                    <a:pt x="45592" y="46888"/>
                  </a:lnTo>
                  <a:lnTo>
                    <a:pt x="48247" y="47498"/>
                  </a:lnTo>
                  <a:lnTo>
                    <a:pt x="52285" y="44970"/>
                  </a:lnTo>
                  <a:lnTo>
                    <a:pt x="52895" y="42316"/>
                  </a:lnTo>
                  <a:lnTo>
                    <a:pt x="31522" y="8127"/>
                  </a:lnTo>
                  <a:close/>
                </a:path>
                <a:path w="53339" h="1757679">
                  <a:moveTo>
                    <a:pt x="30746" y="8127"/>
                  </a:moveTo>
                  <a:lnTo>
                    <a:pt x="22136" y="8127"/>
                  </a:lnTo>
                  <a:lnTo>
                    <a:pt x="22136" y="23154"/>
                  </a:lnTo>
                  <a:lnTo>
                    <a:pt x="26447" y="16255"/>
                  </a:lnTo>
                  <a:lnTo>
                    <a:pt x="22796" y="10413"/>
                  </a:lnTo>
                  <a:lnTo>
                    <a:pt x="30746" y="10413"/>
                  </a:lnTo>
                  <a:lnTo>
                    <a:pt x="30746" y="8127"/>
                  </a:lnTo>
                  <a:close/>
                </a:path>
                <a:path w="53339" h="1757679">
                  <a:moveTo>
                    <a:pt x="30746" y="10413"/>
                  </a:moveTo>
                  <a:lnTo>
                    <a:pt x="30099" y="10413"/>
                  </a:lnTo>
                  <a:lnTo>
                    <a:pt x="26447" y="16255"/>
                  </a:lnTo>
                  <a:lnTo>
                    <a:pt x="30746" y="23134"/>
                  </a:lnTo>
                  <a:lnTo>
                    <a:pt x="30746" y="10413"/>
                  </a:lnTo>
                  <a:close/>
                </a:path>
                <a:path w="53339" h="1757679">
                  <a:moveTo>
                    <a:pt x="30099" y="10413"/>
                  </a:moveTo>
                  <a:lnTo>
                    <a:pt x="22796" y="10413"/>
                  </a:lnTo>
                  <a:lnTo>
                    <a:pt x="26447" y="16255"/>
                  </a:lnTo>
                  <a:lnTo>
                    <a:pt x="30099" y="10413"/>
                  </a:lnTo>
                  <a:close/>
                </a:path>
              </a:pathLst>
            </a:custGeom>
            <a:solidFill>
              <a:srgbClr val="000000"/>
            </a:solidFill>
          </p:spPr>
          <p:txBody>
            <a:bodyPr wrap="square" lIns="0" tIns="0" rIns="0" bIns="0" rtlCol="0"/>
            <a:lstStyle/>
            <a:p>
              <a:endParaRPr/>
            </a:p>
          </p:txBody>
        </p:sp>
        <p:sp>
          <p:nvSpPr>
            <p:cNvPr id="23" name="object 23"/>
            <p:cNvSpPr/>
            <p:nvPr/>
          </p:nvSpPr>
          <p:spPr>
            <a:xfrm>
              <a:off x="4327093" y="4050817"/>
              <a:ext cx="26034" cy="189865"/>
            </a:xfrm>
            <a:custGeom>
              <a:avLst/>
              <a:gdLst/>
              <a:ahLst/>
              <a:cxnLst/>
              <a:rect l="l" t="t" r="r" b="b"/>
              <a:pathLst>
                <a:path w="26035" h="189864">
                  <a:moveTo>
                    <a:pt x="25831" y="0"/>
                  </a:moveTo>
                  <a:lnTo>
                    <a:pt x="0" y="0"/>
                  </a:lnTo>
                  <a:lnTo>
                    <a:pt x="0" y="189509"/>
                  </a:lnTo>
                  <a:lnTo>
                    <a:pt x="25831" y="189509"/>
                  </a:lnTo>
                  <a:lnTo>
                    <a:pt x="25831" y="0"/>
                  </a:lnTo>
                  <a:close/>
                </a:path>
              </a:pathLst>
            </a:custGeom>
            <a:solidFill>
              <a:srgbClr val="FFFFFF"/>
            </a:solidFill>
          </p:spPr>
          <p:txBody>
            <a:bodyPr wrap="square" lIns="0" tIns="0" rIns="0" bIns="0" rtlCol="0"/>
            <a:lstStyle/>
            <a:p>
              <a:endParaRPr/>
            </a:p>
          </p:txBody>
        </p:sp>
        <p:sp>
          <p:nvSpPr>
            <p:cNvPr id="24" name="object 24"/>
            <p:cNvSpPr/>
            <p:nvPr/>
          </p:nvSpPr>
          <p:spPr>
            <a:xfrm>
              <a:off x="4322038" y="3271253"/>
              <a:ext cx="53340" cy="1757680"/>
            </a:xfrm>
            <a:custGeom>
              <a:avLst/>
              <a:gdLst/>
              <a:ahLst/>
              <a:cxnLst/>
              <a:rect l="l" t="t" r="r" b="b"/>
              <a:pathLst>
                <a:path w="53339" h="1757679">
                  <a:moveTo>
                    <a:pt x="4648" y="1710016"/>
                  </a:moveTo>
                  <a:lnTo>
                    <a:pt x="609" y="1712544"/>
                  </a:lnTo>
                  <a:lnTo>
                    <a:pt x="0" y="1715198"/>
                  </a:lnTo>
                  <a:lnTo>
                    <a:pt x="26454" y="1757527"/>
                  </a:lnTo>
                  <a:lnTo>
                    <a:pt x="31540" y="1749386"/>
                  </a:lnTo>
                  <a:lnTo>
                    <a:pt x="22148" y="1749386"/>
                  </a:lnTo>
                  <a:lnTo>
                    <a:pt x="22141" y="1734372"/>
                  </a:lnTo>
                  <a:lnTo>
                    <a:pt x="7302" y="1710639"/>
                  </a:lnTo>
                  <a:lnTo>
                    <a:pt x="4648" y="1710016"/>
                  </a:lnTo>
                  <a:close/>
                </a:path>
                <a:path w="53339" h="1757679">
                  <a:moveTo>
                    <a:pt x="22148" y="1734383"/>
                  </a:moveTo>
                  <a:lnTo>
                    <a:pt x="22148" y="1749386"/>
                  </a:lnTo>
                  <a:lnTo>
                    <a:pt x="30759" y="1749386"/>
                  </a:lnTo>
                  <a:lnTo>
                    <a:pt x="30759" y="1747113"/>
                  </a:lnTo>
                  <a:lnTo>
                    <a:pt x="22796" y="1747113"/>
                  </a:lnTo>
                  <a:lnTo>
                    <a:pt x="26449" y="1741269"/>
                  </a:lnTo>
                  <a:lnTo>
                    <a:pt x="22148" y="1734383"/>
                  </a:lnTo>
                  <a:close/>
                </a:path>
                <a:path w="53339" h="1757679">
                  <a:moveTo>
                    <a:pt x="48260" y="1710016"/>
                  </a:moveTo>
                  <a:lnTo>
                    <a:pt x="45593" y="1710639"/>
                  </a:lnTo>
                  <a:lnTo>
                    <a:pt x="30759" y="1734372"/>
                  </a:lnTo>
                  <a:lnTo>
                    <a:pt x="30759" y="1749386"/>
                  </a:lnTo>
                  <a:lnTo>
                    <a:pt x="31540" y="1749386"/>
                  </a:lnTo>
                  <a:lnTo>
                    <a:pt x="52908" y="1715198"/>
                  </a:lnTo>
                  <a:lnTo>
                    <a:pt x="52285" y="1712544"/>
                  </a:lnTo>
                  <a:lnTo>
                    <a:pt x="48260" y="1710016"/>
                  </a:lnTo>
                  <a:close/>
                </a:path>
                <a:path w="53339" h="1757679">
                  <a:moveTo>
                    <a:pt x="26449" y="1741269"/>
                  </a:moveTo>
                  <a:lnTo>
                    <a:pt x="22796" y="1747113"/>
                  </a:lnTo>
                  <a:lnTo>
                    <a:pt x="30099" y="1747113"/>
                  </a:lnTo>
                  <a:lnTo>
                    <a:pt x="26449" y="1741269"/>
                  </a:lnTo>
                  <a:close/>
                </a:path>
                <a:path w="53339" h="1757679">
                  <a:moveTo>
                    <a:pt x="30759" y="1734372"/>
                  </a:moveTo>
                  <a:lnTo>
                    <a:pt x="26449" y="1741269"/>
                  </a:lnTo>
                  <a:lnTo>
                    <a:pt x="30099" y="1747113"/>
                  </a:lnTo>
                  <a:lnTo>
                    <a:pt x="30759" y="1747113"/>
                  </a:lnTo>
                  <a:lnTo>
                    <a:pt x="30759" y="1734372"/>
                  </a:lnTo>
                  <a:close/>
                </a:path>
                <a:path w="53339" h="1757679">
                  <a:moveTo>
                    <a:pt x="26447" y="16243"/>
                  </a:moveTo>
                  <a:lnTo>
                    <a:pt x="22148" y="23121"/>
                  </a:lnTo>
                  <a:lnTo>
                    <a:pt x="22148" y="1734383"/>
                  </a:lnTo>
                  <a:lnTo>
                    <a:pt x="26449" y="1741269"/>
                  </a:lnTo>
                  <a:lnTo>
                    <a:pt x="30752" y="1734383"/>
                  </a:lnTo>
                  <a:lnTo>
                    <a:pt x="30746" y="23121"/>
                  </a:lnTo>
                  <a:lnTo>
                    <a:pt x="26447" y="16243"/>
                  </a:lnTo>
                  <a:close/>
                </a:path>
                <a:path w="53339" h="1757679">
                  <a:moveTo>
                    <a:pt x="26454" y="0"/>
                  </a:moveTo>
                  <a:lnTo>
                    <a:pt x="0" y="42316"/>
                  </a:lnTo>
                  <a:lnTo>
                    <a:pt x="609" y="44970"/>
                  </a:lnTo>
                  <a:lnTo>
                    <a:pt x="4648" y="47498"/>
                  </a:lnTo>
                  <a:lnTo>
                    <a:pt x="7302" y="46875"/>
                  </a:lnTo>
                  <a:lnTo>
                    <a:pt x="22136" y="23141"/>
                  </a:lnTo>
                  <a:lnTo>
                    <a:pt x="22148" y="8127"/>
                  </a:lnTo>
                  <a:lnTo>
                    <a:pt x="31535" y="8127"/>
                  </a:lnTo>
                  <a:lnTo>
                    <a:pt x="26454" y="0"/>
                  </a:lnTo>
                  <a:close/>
                </a:path>
                <a:path w="53339" h="1757679">
                  <a:moveTo>
                    <a:pt x="31535" y="8127"/>
                  </a:moveTo>
                  <a:lnTo>
                    <a:pt x="30759" y="8127"/>
                  </a:lnTo>
                  <a:lnTo>
                    <a:pt x="30759" y="23141"/>
                  </a:lnTo>
                  <a:lnTo>
                    <a:pt x="45593" y="46875"/>
                  </a:lnTo>
                  <a:lnTo>
                    <a:pt x="48247" y="47498"/>
                  </a:lnTo>
                  <a:lnTo>
                    <a:pt x="52285" y="44970"/>
                  </a:lnTo>
                  <a:lnTo>
                    <a:pt x="52908" y="42316"/>
                  </a:lnTo>
                  <a:lnTo>
                    <a:pt x="31535" y="8127"/>
                  </a:lnTo>
                  <a:close/>
                </a:path>
                <a:path w="53339" h="1757679">
                  <a:moveTo>
                    <a:pt x="30759" y="10401"/>
                  </a:moveTo>
                  <a:lnTo>
                    <a:pt x="30099" y="10401"/>
                  </a:lnTo>
                  <a:lnTo>
                    <a:pt x="26447" y="16243"/>
                  </a:lnTo>
                  <a:lnTo>
                    <a:pt x="30759" y="23141"/>
                  </a:lnTo>
                  <a:lnTo>
                    <a:pt x="30759" y="10401"/>
                  </a:lnTo>
                  <a:close/>
                </a:path>
                <a:path w="53339" h="1757679">
                  <a:moveTo>
                    <a:pt x="30759" y="8127"/>
                  </a:moveTo>
                  <a:lnTo>
                    <a:pt x="22148" y="8127"/>
                  </a:lnTo>
                  <a:lnTo>
                    <a:pt x="22148" y="23121"/>
                  </a:lnTo>
                  <a:lnTo>
                    <a:pt x="26447" y="16243"/>
                  </a:lnTo>
                  <a:lnTo>
                    <a:pt x="22796" y="10401"/>
                  </a:lnTo>
                  <a:lnTo>
                    <a:pt x="30759" y="10401"/>
                  </a:lnTo>
                  <a:lnTo>
                    <a:pt x="30759" y="8127"/>
                  </a:lnTo>
                  <a:close/>
                </a:path>
                <a:path w="53339" h="1757679">
                  <a:moveTo>
                    <a:pt x="30099" y="10401"/>
                  </a:moveTo>
                  <a:lnTo>
                    <a:pt x="22796" y="10401"/>
                  </a:lnTo>
                  <a:lnTo>
                    <a:pt x="26447" y="16243"/>
                  </a:lnTo>
                  <a:lnTo>
                    <a:pt x="30099" y="10401"/>
                  </a:lnTo>
                  <a:close/>
                </a:path>
              </a:pathLst>
            </a:custGeom>
            <a:solidFill>
              <a:srgbClr val="000000"/>
            </a:solidFill>
          </p:spPr>
          <p:txBody>
            <a:bodyPr wrap="square" lIns="0" tIns="0" rIns="0" bIns="0" rtlCol="0"/>
            <a:lstStyle/>
            <a:p>
              <a:endParaRPr/>
            </a:p>
          </p:txBody>
        </p:sp>
        <p:sp>
          <p:nvSpPr>
            <p:cNvPr id="25" name="object 25"/>
            <p:cNvSpPr/>
            <p:nvPr/>
          </p:nvSpPr>
          <p:spPr>
            <a:xfrm>
              <a:off x="4326953" y="4050931"/>
              <a:ext cx="34925" cy="189865"/>
            </a:xfrm>
            <a:custGeom>
              <a:avLst/>
              <a:gdLst/>
              <a:ahLst/>
              <a:cxnLst/>
              <a:rect l="l" t="t" r="r" b="b"/>
              <a:pathLst>
                <a:path w="34925" h="189864">
                  <a:moveTo>
                    <a:pt x="34455" y="0"/>
                  </a:moveTo>
                  <a:lnTo>
                    <a:pt x="0" y="0"/>
                  </a:lnTo>
                  <a:lnTo>
                    <a:pt x="0" y="189534"/>
                  </a:lnTo>
                  <a:lnTo>
                    <a:pt x="34455" y="189534"/>
                  </a:lnTo>
                  <a:lnTo>
                    <a:pt x="34455" y="0"/>
                  </a:lnTo>
                  <a:close/>
                </a:path>
              </a:pathLst>
            </a:custGeom>
            <a:solidFill>
              <a:srgbClr val="FFFFFF"/>
            </a:solidFill>
          </p:spPr>
          <p:txBody>
            <a:bodyPr wrap="square" lIns="0" tIns="0" rIns="0" bIns="0" rtlCol="0"/>
            <a:lstStyle/>
            <a:p>
              <a:endParaRPr/>
            </a:p>
          </p:txBody>
        </p:sp>
      </p:grpSp>
      <p:sp>
        <p:nvSpPr>
          <p:cNvPr id="26" name="object 26"/>
          <p:cNvSpPr txBox="1">
            <a:spLocks noGrp="1"/>
          </p:cNvSpPr>
          <p:nvPr>
            <p:ph type="title"/>
          </p:nvPr>
        </p:nvSpPr>
        <p:spPr>
          <a:xfrm>
            <a:off x="844972" y="306324"/>
            <a:ext cx="6365240" cy="604520"/>
          </a:xfrm>
          <a:prstGeom prst="rect">
            <a:avLst/>
          </a:prstGeom>
        </p:spPr>
        <p:txBody>
          <a:bodyPr vert="horz" wrap="square" lIns="0" tIns="12700" rIns="0" bIns="0" rtlCol="0">
            <a:spAutoFit/>
          </a:bodyPr>
          <a:lstStyle/>
          <a:p>
            <a:pPr marL="12700">
              <a:lnSpc>
                <a:spcPct val="100000"/>
              </a:lnSpc>
              <a:spcBef>
                <a:spcPts val="100"/>
              </a:spcBef>
            </a:pPr>
            <a:r>
              <a:rPr spc="-10" dirty="0"/>
              <a:t>Tiling</a:t>
            </a:r>
            <a:r>
              <a:rPr spc="-35" dirty="0"/>
              <a:t> </a:t>
            </a:r>
            <a:r>
              <a:rPr spc="-5" dirty="0"/>
              <a:t>Matrix</a:t>
            </a:r>
            <a:r>
              <a:rPr spc="-25" dirty="0"/>
              <a:t> </a:t>
            </a:r>
            <a:r>
              <a:rPr spc="-5" dirty="0"/>
              <a:t>Multiplication</a:t>
            </a:r>
          </a:p>
        </p:txBody>
      </p:sp>
      <p:sp>
        <p:nvSpPr>
          <p:cNvPr id="27" name="object 27"/>
          <p:cNvSpPr txBox="1"/>
          <p:nvPr/>
        </p:nvSpPr>
        <p:spPr>
          <a:xfrm>
            <a:off x="1168401" y="1364996"/>
            <a:ext cx="9843135" cy="760095"/>
          </a:xfrm>
          <a:prstGeom prst="rect">
            <a:avLst/>
          </a:prstGeom>
        </p:spPr>
        <p:txBody>
          <a:bodyPr vert="horz" wrap="square" lIns="0" tIns="9525" rIns="0" bIns="0" rtlCol="0">
            <a:spAutoFit/>
          </a:bodyPr>
          <a:lstStyle/>
          <a:p>
            <a:pPr marL="230504" marR="5080" indent="-218440">
              <a:lnSpc>
                <a:spcPct val="100800"/>
              </a:lnSpc>
              <a:spcBef>
                <a:spcPts val="75"/>
              </a:spcBef>
            </a:pPr>
            <a:r>
              <a:rPr sz="2400" spc="-5" dirty="0">
                <a:latin typeface="Verdana"/>
                <a:cs typeface="Verdana"/>
              </a:rPr>
              <a:t>Matrix</a:t>
            </a:r>
            <a:r>
              <a:rPr sz="2400" spc="5" dirty="0">
                <a:latin typeface="Verdana"/>
                <a:cs typeface="Verdana"/>
              </a:rPr>
              <a:t> </a:t>
            </a:r>
            <a:r>
              <a:rPr sz="2400" dirty="0">
                <a:latin typeface="Verdana"/>
                <a:cs typeface="Verdana"/>
              </a:rPr>
              <a:t>multiplication</a:t>
            </a:r>
            <a:r>
              <a:rPr sz="2400" spc="15" dirty="0">
                <a:latin typeface="Verdana"/>
                <a:cs typeface="Verdana"/>
              </a:rPr>
              <a:t> </a:t>
            </a:r>
            <a:r>
              <a:rPr sz="2400" b="1" dirty="0">
                <a:latin typeface="Verdana"/>
                <a:cs typeface="Verdana"/>
              </a:rPr>
              <a:t>tiled</a:t>
            </a:r>
            <a:r>
              <a:rPr sz="2400" b="1" spc="15" dirty="0">
                <a:latin typeface="Verdana"/>
                <a:cs typeface="Verdana"/>
              </a:rPr>
              <a:t> </a:t>
            </a:r>
            <a:r>
              <a:rPr sz="2400" dirty="0">
                <a:latin typeface="Verdana"/>
                <a:cs typeface="Verdana"/>
              </a:rPr>
              <a:t>to</a:t>
            </a:r>
            <a:r>
              <a:rPr sz="2400" spc="10" dirty="0">
                <a:latin typeface="Verdana"/>
                <a:cs typeface="Verdana"/>
              </a:rPr>
              <a:t> </a:t>
            </a:r>
            <a:r>
              <a:rPr sz="2400" dirty="0">
                <a:latin typeface="Verdana"/>
                <a:cs typeface="Verdana"/>
              </a:rPr>
              <a:t>fit</a:t>
            </a:r>
            <a:r>
              <a:rPr sz="2400" spc="5" dirty="0">
                <a:latin typeface="Verdana"/>
                <a:cs typeface="Verdana"/>
              </a:rPr>
              <a:t> </a:t>
            </a:r>
            <a:r>
              <a:rPr sz="2400" dirty="0">
                <a:latin typeface="Verdana"/>
                <a:cs typeface="Verdana"/>
              </a:rPr>
              <a:t>in</a:t>
            </a:r>
            <a:r>
              <a:rPr sz="2400" spc="10" dirty="0">
                <a:latin typeface="Verdana"/>
                <a:cs typeface="Verdana"/>
              </a:rPr>
              <a:t> </a:t>
            </a:r>
            <a:r>
              <a:rPr sz="2400" spc="-5" dirty="0">
                <a:latin typeface="Verdana"/>
                <a:cs typeface="Verdana"/>
              </a:rPr>
              <a:t>cache (i.e.,</a:t>
            </a:r>
            <a:r>
              <a:rPr sz="2400" spc="5" dirty="0">
                <a:latin typeface="Verdana"/>
                <a:cs typeface="Verdana"/>
              </a:rPr>
              <a:t> </a:t>
            </a:r>
            <a:r>
              <a:rPr sz="2400" dirty="0">
                <a:latin typeface="Verdana"/>
                <a:cs typeface="Verdana"/>
              </a:rPr>
              <a:t>on-chip</a:t>
            </a:r>
            <a:r>
              <a:rPr sz="2400" spc="5" dirty="0">
                <a:latin typeface="Verdana"/>
                <a:cs typeface="Verdana"/>
              </a:rPr>
              <a:t> </a:t>
            </a:r>
            <a:r>
              <a:rPr sz="2400" dirty="0">
                <a:latin typeface="Verdana"/>
                <a:cs typeface="Verdana"/>
              </a:rPr>
              <a:t>memory) </a:t>
            </a:r>
            <a:r>
              <a:rPr sz="2400" spc="-830" dirty="0">
                <a:latin typeface="Verdana"/>
                <a:cs typeface="Verdana"/>
              </a:rPr>
              <a:t> </a:t>
            </a:r>
            <a:r>
              <a:rPr sz="2400" dirty="0">
                <a:latin typeface="Verdana"/>
                <a:cs typeface="Verdana"/>
              </a:rPr>
              <a:t>and</a:t>
            </a:r>
            <a:r>
              <a:rPr sz="2400" spc="5" dirty="0">
                <a:latin typeface="Verdana"/>
                <a:cs typeface="Verdana"/>
              </a:rPr>
              <a:t> </a:t>
            </a:r>
            <a:r>
              <a:rPr sz="2400" dirty="0">
                <a:latin typeface="Verdana"/>
                <a:cs typeface="Verdana"/>
              </a:rPr>
              <a:t>computation</a:t>
            </a:r>
            <a:r>
              <a:rPr sz="2400" spc="5" dirty="0">
                <a:latin typeface="Verdana"/>
                <a:cs typeface="Verdana"/>
              </a:rPr>
              <a:t> </a:t>
            </a:r>
            <a:r>
              <a:rPr sz="2400" dirty="0">
                <a:latin typeface="Verdana"/>
                <a:cs typeface="Verdana"/>
              </a:rPr>
              <a:t>ordered</a:t>
            </a:r>
            <a:r>
              <a:rPr sz="2400" spc="5" dirty="0">
                <a:latin typeface="Verdana"/>
                <a:cs typeface="Verdana"/>
              </a:rPr>
              <a:t> </a:t>
            </a:r>
            <a:r>
              <a:rPr sz="2400" dirty="0">
                <a:latin typeface="Verdana"/>
                <a:cs typeface="Verdana"/>
              </a:rPr>
              <a:t>to</a:t>
            </a:r>
            <a:r>
              <a:rPr sz="2400" spc="5" dirty="0">
                <a:latin typeface="Verdana"/>
                <a:cs typeface="Verdana"/>
              </a:rPr>
              <a:t> </a:t>
            </a:r>
            <a:r>
              <a:rPr sz="2400" dirty="0">
                <a:latin typeface="Verdana"/>
                <a:cs typeface="Verdana"/>
              </a:rPr>
              <a:t>maximize</a:t>
            </a:r>
            <a:r>
              <a:rPr sz="2400" spc="-5" dirty="0">
                <a:latin typeface="Verdana"/>
                <a:cs typeface="Verdana"/>
              </a:rPr>
              <a:t> </a:t>
            </a:r>
            <a:r>
              <a:rPr sz="2400" dirty="0">
                <a:latin typeface="Verdana"/>
                <a:cs typeface="Verdana"/>
              </a:rPr>
              <a:t>reuse</a:t>
            </a:r>
            <a:r>
              <a:rPr sz="2400" spc="-5" dirty="0">
                <a:latin typeface="Verdana"/>
                <a:cs typeface="Verdana"/>
              </a:rPr>
              <a:t> </a:t>
            </a:r>
            <a:r>
              <a:rPr sz="2400" dirty="0">
                <a:latin typeface="Verdana"/>
                <a:cs typeface="Verdana"/>
              </a:rPr>
              <a:t>of</a:t>
            </a:r>
            <a:r>
              <a:rPr sz="2400" spc="5" dirty="0">
                <a:latin typeface="Verdana"/>
                <a:cs typeface="Verdana"/>
              </a:rPr>
              <a:t> </a:t>
            </a:r>
            <a:r>
              <a:rPr sz="2400" spc="-5" dirty="0">
                <a:latin typeface="Verdana"/>
                <a:cs typeface="Verdana"/>
              </a:rPr>
              <a:t>data </a:t>
            </a:r>
            <a:r>
              <a:rPr sz="2400" dirty="0">
                <a:latin typeface="Verdana"/>
                <a:cs typeface="Verdana"/>
              </a:rPr>
              <a:t>in</a:t>
            </a:r>
            <a:r>
              <a:rPr sz="2400" spc="5" dirty="0">
                <a:latin typeface="Verdana"/>
                <a:cs typeface="Verdana"/>
              </a:rPr>
              <a:t> </a:t>
            </a:r>
            <a:r>
              <a:rPr sz="2400" spc="-5" dirty="0">
                <a:latin typeface="Verdana"/>
                <a:cs typeface="Verdana"/>
              </a:rPr>
              <a:t>cache</a:t>
            </a:r>
            <a:endParaRPr sz="2400">
              <a:latin typeface="Verdana"/>
              <a:cs typeface="Verdana"/>
            </a:endParaRPr>
          </a:p>
        </p:txBody>
      </p:sp>
      <p:grpSp>
        <p:nvGrpSpPr>
          <p:cNvPr id="28" name="object 28"/>
          <p:cNvGrpSpPr/>
          <p:nvPr/>
        </p:nvGrpSpPr>
        <p:grpSpPr>
          <a:xfrm>
            <a:off x="341886" y="3271253"/>
            <a:ext cx="53340" cy="1757680"/>
            <a:chOff x="341886" y="3271253"/>
            <a:chExt cx="53340" cy="1757680"/>
          </a:xfrm>
        </p:grpSpPr>
        <p:sp>
          <p:nvSpPr>
            <p:cNvPr id="29" name="object 29"/>
            <p:cNvSpPr/>
            <p:nvPr/>
          </p:nvSpPr>
          <p:spPr>
            <a:xfrm>
              <a:off x="341886" y="3271253"/>
              <a:ext cx="53340" cy="1757680"/>
            </a:xfrm>
            <a:custGeom>
              <a:avLst/>
              <a:gdLst/>
              <a:ahLst/>
              <a:cxnLst/>
              <a:rect l="l" t="t" r="r" b="b"/>
              <a:pathLst>
                <a:path w="53339" h="1757679">
                  <a:moveTo>
                    <a:pt x="4649" y="1710016"/>
                  </a:moveTo>
                  <a:lnTo>
                    <a:pt x="614" y="1712544"/>
                  </a:lnTo>
                  <a:lnTo>
                    <a:pt x="1" y="1715198"/>
                  </a:lnTo>
                  <a:lnTo>
                    <a:pt x="26452" y="1757527"/>
                  </a:lnTo>
                  <a:lnTo>
                    <a:pt x="31540" y="1749386"/>
                  </a:lnTo>
                  <a:lnTo>
                    <a:pt x="22144" y="1749386"/>
                  </a:lnTo>
                  <a:lnTo>
                    <a:pt x="22144" y="1734378"/>
                  </a:lnTo>
                  <a:lnTo>
                    <a:pt x="7306" y="1710639"/>
                  </a:lnTo>
                  <a:lnTo>
                    <a:pt x="4649" y="1710016"/>
                  </a:lnTo>
                  <a:close/>
                </a:path>
                <a:path w="53339" h="1757679">
                  <a:moveTo>
                    <a:pt x="22144" y="1734378"/>
                  </a:moveTo>
                  <a:lnTo>
                    <a:pt x="22144" y="1749386"/>
                  </a:lnTo>
                  <a:lnTo>
                    <a:pt x="30759" y="1749386"/>
                  </a:lnTo>
                  <a:lnTo>
                    <a:pt x="30759" y="1747113"/>
                  </a:lnTo>
                  <a:lnTo>
                    <a:pt x="22800" y="1747113"/>
                  </a:lnTo>
                  <a:lnTo>
                    <a:pt x="26452" y="1741270"/>
                  </a:lnTo>
                  <a:lnTo>
                    <a:pt x="22144" y="1734378"/>
                  </a:lnTo>
                  <a:close/>
                </a:path>
                <a:path w="53339" h="1757679">
                  <a:moveTo>
                    <a:pt x="48256" y="1710016"/>
                  </a:moveTo>
                  <a:lnTo>
                    <a:pt x="45598" y="1710639"/>
                  </a:lnTo>
                  <a:lnTo>
                    <a:pt x="30760" y="1734378"/>
                  </a:lnTo>
                  <a:lnTo>
                    <a:pt x="30759" y="1749386"/>
                  </a:lnTo>
                  <a:lnTo>
                    <a:pt x="31540" y="1749386"/>
                  </a:lnTo>
                  <a:lnTo>
                    <a:pt x="52903" y="1715198"/>
                  </a:lnTo>
                  <a:lnTo>
                    <a:pt x="52290" y="1712544"/>
                  </a:lnTo>
                  <a:lnTo>
                    <a:pt x="48256" y="1710016"/>
                  </a:lnTo>
                  <a:close/>
                </a:path>
                <a:path w="53339" h="1757679">
                  <a:moveTo>
                    <a:pt x="26452" y="1741270"/>
                  </a:moveTo>
                  <a:lnTo>
                    <a:pt x="22800" y="1747113"/>
                  </a:lnTo>
                  <a:lnTo>
                    <a:pt x="30105" y="1747113"/>
                  </a:lnTo>
                  <a:lnTo>
                    <a:pt x="26452" y="1741270"/>
                  </a:lnTo>
                  <a:close/>
                </a:path>
                <a:path w="53339" h="1757679">
                  <a:moveTo>
                    <a:pt x="30759" y="1734379"/>
                  </a:moveTo>
                  <a:lnTo>
                    <a:pt x="26452" y="1741270"/>
                  </a:lnTo>
                  <a:lnTo>
                    <a:pt x="30105" y="1747113"/>
                  </a:lnTo>
                  <a:lnTo>
                    <a:pt x="30759" y="1747113"/>
                  </a:lnTo>
                  <a:lnTo>
                    <a:pt x="30759" y="1734379"/>
                  </a:lnTo>
                  <a:close/>
                </a:path>
                <a:path w="53339" h="1757679">
                  <a:moveTo>
                    <a:pt x="26451" y="16244"/>
                  </a:moveTo>
                  <a:lnTo>
                    <a:pt x="22144" y="23136"/>
                  </a:lnTo>
                  <a:lnTo>
                    <a:pt x="22145" y="1734379"/>
                  </a:lnTo>
                  <a:lnTo>
                    <a:pt x="26452" y="1741270"/>
                  </a:lnTo>
                  <a:lnTo>
                    <a:pt x="30759" y="1734379"/>
                  </a:lnTo>
                  <a:lnTo>
                    <a:pt x="30759" y="23136"/>
                  </a:lnTo>
                  <a:lnTo>
                    <a:pt x="26451" y="16244"/>
                  </a:lnTo>
                  <a:close/>
                </a:path>
                <a:path w="53339" h="1757679">
                  <a:moveTo>
                    <a:pt x="26451" y="0"/>
                  </a:moveTo>
                  <a:lnTo>
                    <a:pt x="0" y="42316"/>
                  </a:lnTo>
                  <a:lnTo>
                    <a:pt x="613" y="44970"/>
                  </a:lnTo>
                  <a:lnTo>
                    <a:pt x="4648" y="47498"/>
                  </a:lnTo>
                  <a:lnTo>
                    <a:pt x="7306" y="46875"/>
                  </a:lnTo>
                  <a:lnTo>
                    <a:pt x="22143" y="23137"/>
                  </a:lnTo>
                  <a:lnTo>
                    <a:pt x="22143" y="8127"/>
                  </a:lnTo>
                  <a:lnTo>
                    <a:pt x="31532" y="8127"/>
                  </a:lnTo>
                  <a:lnTo>
                    <a:pt x="26451" y="0"/>
                  </a:lnTo>
                  <a:close/>
                </a:path>
                <a:path w="53339" h="1757679">
                  <a:moveTo>
                    <a:pt x="31532" y="8127"/>
                  </a:moveTo>
                  <a:lnTo>
                    <a:pt x="30759" y="8127"/>
                  </a:lnTo>
                  <a:lnTo>
                    <a:pt x="30759" y="23137"/>
                  </a:lnTo>
                  <a:lnTo>
                    <a:pt x="45598" y="46875"/>
                  </a:lnTo>
                  <a:lnTo>
                    <a:pt x="48254" y="47498"/>
                  </a:lnTo>
                  <a:lnTo>
                    <a:pt x="52289" y="44970"/>
                  </a:lnTo>
                  <a:lnTo>
                    <a:pt x="52903" y="42316"/>
                  </a:lnTo>
                  <a:lnTo>
                    <a:pt x="31532" y="8127"/>
                  </a:lnTo>
                  <a:close/>
                </a:path>
                <a:path w="53339" h="1757679">
                  <a:moveTo>
                    <a:pt x="30759" y="8127"/>
                  </a:moveTo>
                  <a:lnTo>
                    <a:pt x="22143" y="8127"/>
                  </a:lnTo>
                  <a:lnTo>
                    <a:pt x="22143" y="23137"/>
                  </a:lnTo>
                  <a:lnTo>
                    <a:pt x="26451" y="16244"/>
                  </a:lnTo>
                  <a:lnTo>
                    <a:pt x="22799" y="10401"/>
                  </a:lnTo>
                  <a:lnTo>
                    <a:pt x="30759" y="10401"/>
                  </a:lnTo>
                  <a:lnTo>
                    <a:pt x="30759" y="8127"/>
                  </a:lnTo>
                  <a:close/>
                </a:path>
                <a:path w="53339" h="1757679">
                  <a:moveTo>
                    <a:pt x="30759" y="10401"/>
                  </a:moveTo>
                  <a:lnTo>
                    <a:pt x="30104" y="10401"/>
                  </a:lnTo>
                  <a:lnTo>
                    <a:pt x="26451" y="16244"/>
                  </a:lnTo>
                  <a:lnTo>
                    <a:pt x="30759" y="23136"/>
                  </a:lnTo>
                  <a:lnTo>
                    <a:pt x="30759" y="10401"/>
                  </a:lnTo>
                  <a:close/>
                </a:path>
                <a:path w="53339" h="1757679">
                  <a:moveTo>
                    <a:pt x="30104" y="10401"/>
                  </a:moveTo>
                  <a:lnTo>
                    <a:pt x="22799" y="10401"/>
                  </a:lnTo>
                  <a:lnTo>
                    <a:pt x="26451" y="16244"/>
                  </a:lnTo>
                  <a:lnTo>
                    <a:pt x="30104" y="10401"/>
                  </a:lnTo>
                  <a:close/>
                </a:path>
              </a:pathLst>
            </a:custGeom>
            <a:solidFill>
              <a:srgbClr val="000000"/>
            </a:solidFill>
          </p:spPr>
          <p:txBody>
            <a:bodyPr wrap="square" lIns="0" tIns="0" rIns="0" bIns="0" rtlCol="0"/>
            <a:lstStyle/>
            <a:p>
              <a:endParaRPr/>
            </a:p>
          </p:txBody>
        </p:sp>
        <p:sp>
          <p:nvSpPr>
            <p:cNvPr id="30" name="object 30"/>
            <p:cNvSpPr/>
            <p:nvPr/>
          </p:nvSpPr>
          <p:spPr>
            <a:xfrm>
              <a:off x="346801" y="4050931"/>
              <a:ext cx="26034" cy="189865"/>
            </a:xfrm>
            <a:custGeom>
              <a:avLst/>
              <a:gdLst/>
              <a:ahLst/>
              <a:cxnLst/>
              <a:rect l="l" t="t" r="r" b="b"/>
              <a:pathLst>
                <a:path w="26035" h="189864">
                  <a:moveTo>
                    <a:pt x="25844" y="0"/>
                  </a:moveTo>
                  <a:lnTo>
                    <a:pt x="0" y="0"/>
                  </a:lnTo>
                  <a:lnTo>
                    <a:pt x="0" y="189534"/>
                  </a:lnTo>
                  <a:lnTo>
                    <a:pt x="25844" y="189534"/>
                  </a:lnTo>
                  <a:lnTo>
                    <a:pt x="25844" y="0"/>
                  </a:lnTo>
                  <a:close/>
                </a:path>
              </a:pathLst>
            </a:custGeom>
            <a:solidFill>
              <a:srgbClr val="FFFFFF"/>
            </a:solidFill>
          </p:spPr>
          <p:txBody>
            <a:bodyPr wrap="square" lIns="0" tIns="0" rIns="0" bIns="0" rtlCol="0"/>
            <a:lstStyle/>
            <a:p>
              <a:endParaRPr/>
            </a:p>
          </p:txBody>
        </p:sp>
      </p:grpSp>
      <p:sp>
        <p:nvSpPr>
          <p:cNvPr id="31" name="object 31"/>
          <p:cNvSpPr txBox="1"/>
          <p:nvPr/>
        </p:nvSpPr>
        <p:spPr>
          <a:xfrm>
            <a:off x="283429" y="4038238"/>
            <a:ext cx="154940" cy="212090"/>
          </a:xfrm>
          <a:prstGeom prst="rect">
            <a:avLst/>
          </a:prstGeom>
        </p:spPr>
        <p:txBody>
          <a:bodyPr vert="horz" wrap="square" lIns="0" tIns="15240" rIns="0" bIns="0" rtlCol="0">
            <a:spAutoFit/>
          </a:bodyPr>
          <a:lstStyle/>
          <a:p>
            <a:pPr marL="12700">
              <a:lnSpc>
                <a:spcPct val="100000"/>
              </a:lnSpc>
              <a:spcBef>
                <a:spcPts val="120"/>
              </a:spcBef>
            </a:pPr>
            <a:r>
              <a:rPr sz="1200" b="1" spc="15" dirty="0">
                <a:latin typeface="Arial"/>
                <a:cs typeface="Arial"/>
              </a:rPr>
              <a:t>M</a:t>
            </a:r>
            <a:endParaRPr sz="1200">
              <a:latin typeface="Arial"/>
              <a:cs typeface="Arial"/>
            </a:endParaRPr>
          </a:p>
        </p:txBody>
      </p:sp>
      <p:grpSp>
        <p:nvGrpSpPr>
          <p:cNvPr id="32" name="object 32"/>
          <p:cNvGrpSpPr/>
          <p:nvPr/>
        </p:nvGrpSpPr>
        <p:grpSpPr>
          <a:xfrm>
            <a:off x="488919" y="3129127"/>
            <a:ext cx="1078865" cy="86360"/>
            <a:chOff x="488919" y="3129127"/>
            <a:chExt cx="1078865" cy="86360"/>
          </a:xfrm>
        </p:grpSpPr>
        <p:sp>
          <p:nvSpPr>
            <p:cNvPr id="33" name="object 33"/>
            <p:cNvSpPr/>
            <p:nvPr/>
          </p:nvSpPr>
          <p:spPr>
            <a:xfrm>
              <a:off x="488919" y="3150057"/>
              <a:ext cx="1078865" cy="53340"/>
            </a:xfrm>
            <a:custGeom>
              <a:avLst/>
              <a:gdLst/>
              <a:ahLst/>
              <a:cxnLst/>
              <a:rect l="l" t="t" r="r" b="b"/>
              <a:pathLst>
                <a:path w="1078865" h="53339">
                  <a:moveTo>
                    <a:pt x="42322" y="0"/>
                  </a:moveTo>
                  <a:lnTo>
                    <a:pt x="0" y="26454"/>
                  </a:lnTo>
                  <a:lnTo>
                    <a:pt x="42322" y="52908"/>
                  </a:lnTo>
                  <a:lnTo>
                    <a:pt x="44979" y="52285"/>
                  </a:lnTo>
                  <a:lnTo>
                    <a:pt x="47501" y="48260"/>
                  </a:lnTo>
                  <a:lnTo>
                    <a:pt x="46888" y="45605"/>
                  </a:lnTo>
                  <a:lnTo>
                    <a:pt x="23145" y="30759"/>
                  </a:lnTo>
                  <a:lnTo>
                    <a:pt x="8130" y="30759"/>
                  </a:lnTo>
                  <a:lnTo>
                    <a:pt x="8130" y="22148"/>
                  </a:lnTo>
                  <a:lnTo>
                    <a:pt x="23145" y="22148"/>
                  </a:lnTo>
                  <a:lnTo>
                    <a:pt x="46888" y="7302"/>
                  </a:lnTo>
                  <a:lnTo>
                    <a:pt x="47501" y="4648"/>
                  </a:lnTo>
                  <a:lnTo>
                    <a:pt x="44979" y="622"/>
                  </a:lnTo>
                  <a:lnTo>
                    <a:pt x="42322" y="0"/>
                  </a:lnTo>
                  <a:close/>
                </a:path>
                <a:path w="1078865" h="53339">
                  <a:moveTo>
                    <a:pt x="1062412" y="26454"/>
                  </a:moveTo>
                  <a:lnTo>
                    <a:pt x="1031791" y="45605"/>
                  </a:lnTo>
                  <a:lnTo>
                    <a:pt x="1031168" y="48260"/>
                  </a:lnTo>
                  <a:lnTo>
                    <a:pt x="1033696" y="52285"/>
                  </a:lnTo>
                  <a:lnTo>
                    <a:pt x="1036350" y="52908"/>
                  </a:lnTo>
                  <a:lnTo>
                    <a:pt x="1071788" y="30759"/>
                  </a:lnTo>
                  <a:lnTo>
                    <a:pt x="1070538" y="30759"/>
                  </a:lnTo>
                  <a:lnTo>
                    <a:pt x="1070538" y="30111"/>
                  </a:lnTo>
                  <a:lnTo>
                    <a:pt x="1068265" y="30111"/>
                  </a:lnTo>
                  <a:lnTo>
                    <a:pt x="1062412" y="26454"/>
                  </a:lnTo>
                  <a:close/>
                </a:path>
                <a:path w="1078865" h="53339">
                  <a:moveTo>
                    <a:pt x="23145" y="22148"/>
                  </a:moveTo>
                  <a:lnTo>
                    <a:pt x="8130" y="22148"/>
                  </a:lnTo>
                  <a:lnTo>
                    <a:pt x="8130" y="30759"/>
                  </a:lnTo>
                  <a:lnTo>
                    <a:pt x="23145" y="30759"/>
                  </a:lnTo>
                  <a:lnTo>
                    <a:pt x="22109" y="30111"/>
                  </a:lnTo>
                  <a:lnTo>
                    <a:pt x="10410" y="30111"/>
                  </a:lnTo>
                  <a:lnTo>
                    <a:pt x="10410" y="22796"/>
                  </a:lnTo>
                  <a:lnTo>
                    <a:pt x="22109" y="22796"/>
                  </a:lnTo>
                  <a:lnTo>
                    <a:pt x="23145" y="22148"/>
                  </a:lnTo>
                  <a:close/>
                </a:path>
                <a:path w="1078865" h="53339">
                  <a:moveTo>
                    <a:pt x="1055523" y="22148"/>
                  </a:moveTo>
                  <a:lnTo>
                    <a:pt x="23145" y="22148"/>
                  </a:lnTo>
                  <a:lnTo>
                    <a:pt x="16259" y="26454"/>
                  </a:lnTo>
                  <a:lnTo>
                    <a:pt x="23145" y="30759"/>
                  </a:lnTo>
                  <a:lnTo>
                    <a:pt x="1055523" y="30759"/>
                  </a:lnTo>
                  <a:lnTo>
                    <a:pt x="1062412" y="26454"/>
                  </a:lnTo>
                  <a:lnTo>
                    <a:pt x="1055523" y="22148"/>
                  </a:lnTo>
                  <a:close/>
                </a:path>
                <a:path w="1078865" h="53339">
                  <a:moveTo>
                    <a:pt x="1071790" y="22148"/>
                  </a:moveTo>
                  <a:lnTo>
                    <a:pt x="1070538" y="22148"/>
                  </a:lnTo>
                  <a:lnTo>
                    <a:pt x="1070538" y="30759"/>
                  </a:lnTo>
                  <a:lnTo>
                    <a:pt x="1071788" y="30759"/>
                  </a:lnTo>
                  <a:lnTo>
                    <a:pt x="1078679" y="26454"/>
                  </a:lnTo>
                  <a:lnTo>
                    <a:pt x="1071790" y="22148"/>
                  </a:lnTo>
                  <a:close/>
                </a:path>
                <a:path w="1078865" h="53339">
                  <a:moveTo>
                    <a:pt x="10410" y="22796"/>
                  </a:moveTo>
                  <a:lnTo>
                    <a:pt x="10410" y="30111"/>
                  </a:lnTo>
                  <a:lnTo>
                    <a:pt x="16259" y="26454"/>
                  </a:lnTo>
                  <a:lnTo>
                    <a:pt x="10410" y="22796"/>
                  </a:lnTo>
                  <a:close/>
                </a:path>
                <a:path w="1078865" h="53339">
                  <a:moveTo>
                    <a:pt x="16259" y="26454"/>
                  </a:moveTo>
                  <a:lnTo>
                    <a:pt x="10410" y="30111"/>
                  </a:lnTo>
                  <a:lnTo>
                    <a:pt x="22109" y="30111"/>
                  </a:lnTo>
                  <a:lnTo>
                    <a:pt x="16259" y="26454"/>
                  </a:lnTo>
                  <a:close/>
                </a:path>
                <a:path w="1078865" h="53339">
                  <a:moveTo>
                    <a:pt x="1068265" y="22796"/>
                  </a:moveTo>
                  <a:lnTo>
                    <a:pt x="1062412" y="26454"/>
                  </a:lnTo>
                  <a:lnTo>
                    <a:pt x="1068265" y="30111"/>
                  </a:lnTo>
                  <a:lnTo>
                    <a:pt x="1068265" y="22796"/>
                  </a:lnTo>
                  <a:close/>
                </a:path>
                <a:path w="1078865" h="53339">
                  <a:moveTo>
                    <a:pt x="1070538" y="22796"/>
                  </a:moveTo>
                  <a:lnTo>
                    <a:pt x="1068265" y="22796"/>
                  </a:lnTo>
                  <a:lnTo>
                    <a:pt x="1068265" y="30111"/>
                  </a:lnTo>
                  <a:lnTo>
                    <a:pt x="1070538" y="30111"/>
                  </a:lnTo>
                  <a:lnTo>
                    <a:pt x="1070538" y="22796"/>
                  </a:lnTo>
                  <a:close/>
                </a:path>
                <a:path w="1078865" h="53339">
                  <a:moveTo>
                    <a:pt x="22109" y="22796"/>
                  </a:moveTo>
                  <a:lnTo>
                    <a:pt x="10410" y="22796"/>
                  </a:lnTo>
                  <a:lnTo>
                    <a:pt x="16259" y="26454"/>
                  </a:lnTo>
                  <a:lnTo>
                    <a:pt x="22109" y="22796"/>
                  </a:lnTo>
                  <a:close/>
                </a:path>
                <a:path w="1078865" h="53339">
                  <a:moveTo>
                    <a:pt x="1036350" y="0"/>
                  </a:moveTo>
                  <a:lnTo>
                    <a:pt x="1033688" y="622"/>
                  </a:lnTo>
                  <a:lnTo>
                    <a:pt x="1031168" y="4648"/>
                  </a:lnTo>
                  <a:lnTo>
                    <a:pt x="1031791" y="7302"/>
                  </a:lnTo>
                  <a:lnTo>
                    <a:pt x="1062412" y="26454"/>
                  </a:lnTo>
                  <a:lnTo>
                    <a:pt x="1068265" y="22796"/>
                  </a:lnTo>
                  <a:lnTo>
                    <a:pt x="1070538" y="22796"/>
                  </a:lnTo>
                  <a:lnTo>
                    <a:pt x="1070538" y="22148"/>
                  </a:lnTo>
                  <a:lnTo>
                    <a:pt x="1071790" y="22148"/>
                  </a:lnTo>
                  <a:lnTo>
                    <a:pt x="1036350" y="0"/>
                  </a:lnTo>
                  <a:close/>
                </a:path>
              </a:pathLst>
            </a:custGeom>
            <a:solidFill>
              <a:srgbClr val="000000"/>
            </a:solidFill>
          </p:spPr>
          <p:txBody>
            <a:bodyPr wrap="square" lIns="0" tIns="0" rIns="0" bIns="0" rtlCol="0"/>
            <a:lstStyle/>
            <a:p>
              <a:endParaRPr/>
            </a:p>
          </p:txBody>
        </p:sp>
        <p:sp>
          <p:nvSpPr>
            <p:cNvPr id="34" name="object 34"/>
            <p:cNvSpPr/>
            <p:nvPr/>
          </p:nvSpPr>
          <p:spPr>
            <a:xfrm>
              <a:off x="794783" y="3129127"/>
              <a:ext cx="448309" cy="86360"/>
            </a:xfrm>
            <a:custGeom>
              <a:avLst/>
              <a:gdLst/>
              <a:ahLst/>
              <a:cxnLst/>
              <a:rect l="l" t="t" r="r" b="b"/>
              <a:pathLst>
                <a:path w="448309" h="86360">
                  <a:moveTo>
                    <a:pt x="447982" y="0"/>
                  </a:moveTo>
                  <a:lnTo>
                    <a:pt x="0" y="0"/>
                  </a:lnTo>
                  <a:lnTo>
                    <a:pt x="0" y="86156"/>
                  </a:lnTo>
                  <a:lnTo>
                    <a:pt x="447982" y="86156"/>
                  </a:lnTo>
                  <a:lnTo>
                    <a:pt x="447982" y="0"/>
                  </a:lnTo>
                  <a:close/>
                </a:path>
              </a:pathLst>
            </a:custGeom>
            <a:solidFill>
              <a:srgbClr val="FFFFFF"/>
            </a:solidFill>
          </p:spPr>
          <p:txBody>
            <a:bodyPr wrap="square" lIns="0" tIns="0" rIns="0" bIns="0" rtlCol="0"/>
            <a:lstStyle/>
            <a:p>
              <a:endParaRPr/>
            </a:p>
          </p:txBody>
        </p:sp>
      </p:grpSp>
      <p:sp>
        <p:nvSpPr>
          <p:cNvPr id="35" name="object 35"/>
          <p:cNvSpPr txBox="1"/>
          <p:nvPr/>
        </p:nvSpPr>
        <p:spPr>
          <a:xfrm>
            <a:off x="782462" y="2582869"/>
            <a:ext cx="589280" cy="685165"/>
          </a:xfrm>
          <a:prstGeom prst="rect">
            <a:avLst/>
          </a:prstGeom>
        </p:spPr>
        <p:txBody>
          <a:bodyPr vert="horz" wrap="square" lIns="0" tIns="144780" rIns="0" bIns="0" rtlCol="0">
            <a:spAutoFit/>
          </a:bodyPr>
          <a:lstStyle/>
          <a:p>
            <a:pPr marL="12700">
              <a:lnSpc>
                <a:spcPct val="100000"/>
              </a:lnSpc>
              <a:spcBef>
                <a:spcPts val="1140"/>
              </a:spcBef>
            </a:pPr>
            <a:r>
              <a:rPr sz="1600" spc="5" dirty="0">
                <a:latin typeface="Arial MT"/>
                <a:cs typeface="Arial MT"/>
              </a:rPr>
              <a:t>Filters</a:t>
            </a:r>
            <a:endParaRPr sz="1600">
              <a:latin typeface="Arial MT"/>
              <a:cs typeface="Arial MT"/>
            </a:endParaRPr>
          </a:p>
          <a:p>
            <a:pPr marL="55244">
              <a:lnSpc>
                <a:spcPct val="100000"/>
              </a:lnSpc>
              <a:spcBef>
                <a:spcPts val="785"/>
              </a:spcBef>
            </a:pPr>
            <a:r>
              <a:rPr sz="1200" b="1" spc="15" dirty="0">
                <a:latin typeface="Arial"/>
                <a:cs typeface="Arial"/>
              </a:rPr>
              <a:t>CHW</a:t>
            </a:r>
            <a:endParaRPr sz="1200">
              <a:latin typeface="Arial"/>
              <a:cs typeface="Arial"/>
            </a:endParaRPr>
          </a:p>
        </p:txBody>
      </p:sp>
      <p:graphicFrame>
        <p:nvGraphicFramePr>
          <p:cNvPr id="36" name="object 36"/>
          <p:cNvGraphicFramePr>
            <a:graphicFrameLocks noGrp="1"/>
          </p:cNvGraphicFramePr>
          <p:nvPr/>
        </p:nvGraphicFramePr>
        <p:xfrm>
          <a:off x="454200" y="3235233"/>
          <a:ext cx="1094105" cy="1766877"/>
        </p:xfrm>
        <a:graphic>
          <a:graphicData uri="http://schemas.openxmlformats.org/drawingml/2006/table">
            <a:tbl>
              <a:tblPr firstRow="1" bandRow="1">
                <a:tableStyleId>{2D5ABB26-0587-4C30-8999-92F81FD0307C}</a:tableStyleId>
              </a:tblPr>
              <a:tblGrid>
                <a:gridCol w="555625">
                  <a:extLst>
                    <a:ext uri="{9D8B030D-6E8A-4147-A177-3AD203B41FA5}">
                      <a16:colId xmlns:a16="http://schemas.microsoft.com/office/drawing/2014/main" val="20000"/>
                    </a:ext>
                  </a:extLst>
                </a:gridCol>
                <a:gridCol w="538480">
                  <a:extLst>
                    <a:ext uri="{9D8B030D-6E8A-4147-A177-3AD203B41FA5}">
                      <a16:colId xmlns:a16="http://schemas.microsoft.com/office/drawing/2014/main" val="20001"/>
                    </a:ext>
                  </a:extLst>
                </a:gridCol>
              </a:tblGrid>
              <a:tr h="892452">
                <a:tc>
                  <a:txBody>
                    <a:bodyPr/>
                    <a:lstStyle/>
                    <a:p>
                      <a:pPr>
                        <a:lnSpc>
                          <a:spcPct val="100000"/>
                        </a:lnSpc>
                        <a:spcBef>
                          <a:spcPts val="30"/>
                        </a:spcBef>
                      </a:pPr>
                      <a:endParaRPr sz="2400">
                        <a:latin typeface="Times New Roman"/>
                        <a:cs typeface="Times New Roman"/>
                      </a:endParaRPr>
                    </a:p>
                    <a:p>
                      <a:pPr marR="1905" algn="ctr">
                        <a:lnSpc>
                          <a:spcPct val="100000"/>
                        </a:lnSpc>
                        <a:spcBef>
                          <a:spcPts val="5"/>
                        </a:spcBef>
                      </a:pPr>
                      <a:r>
                        <a:rPr sz="2025" spc="15" baseline="10288" dirty="0">
                          <a:latin typeface="Arial MT"/>
                          <a:cs typeface="Arial MT"/>
                        </a:rPr>
                        <a:t>F</a:t>
                      </a:r>
                      <a:r>
                        <a:rPr sz="850" spc="10" dirty="0">
                          <a:latin typeface="Arial MT"/>
                          <a:cs typeface="Arial MT"/>
                        </a:rPr>
                        <a:t>0,0</a:t>
                      </a:r>
                      <a:endParaRPr sz="850">
                        <a:latin typeface="Arial MT"/>
                        <a:cs typeface="Arial MT"/>
                      </a:endParaRPr>
                    </a:p>
                  </a:txBody>
                  <a:tcPr marL="0" marR="0" marT="3810" marB="0">
                    <a:lnL w="53975">
                      <a:solidFill>
                        <a:srgbClr val="FF0000"/>
                      </a:solidFill>
                      <a:prstDash val="solid"/>
                    </a:lnL>
                    <a:lnR w="53975">
                      <a:solidFill>
                        <a:srgbClr val="FF0000"/>
                      </a:solidFill>
                      <a:prstDash val="solid"/>
                    </a:lnR>
                    <a:lnT w="53975">
                      <a:solidFill>
                        <a:srgbClr val="FF0000"/>
                      </a:solidFill>
                      <a:prstDash val="solid"/>
                    </a:lnT>
                    <a:lnB w="38100">
                      <a:solidFill>
                        <a:srgbClr val="FF0000"/>
                      </a:solidFill>
                      <a:prstDash val="solid"/>
                    </a:lnB>
                    <a:solidFill>
                      <a:srgbClr val="EDF3E2"/>
                    </a:solidFill>
                  </a:tcPr>
                </a:tc>
                <a:tc>
                  <a:txBody>
                    <a:bodyPr/>
                    <a:lstStyle/>
                    <a:p>
                      <a:pPr>
                        <a:lnSpc>
                          <a:spcPct val="100000"/>
                        </a:lnSpc>
                        <a:spcBef>
                          <a:spcPts val="30"/>
                        </a:spcBef>
                      </a:pPr>
                      <a:endParaRPr sz="2400">
                        <a:latin typeface="Times New Roman"/>
                        <a:cs typeface="Times New Roman"/>
                      </a:endParaRPr>
                    </a:p>
                    <a:p>
                      <a:pPr marL="95250">
                        <a:lnSpc>
                          <a:spcPct val="100000"/>
                        </a:lnSpc>
                        <a:spcBef>
                          <a:spcPts val="5"/>
                        </a:spcBef>
                      </a:pPr>
                      <a:r>
                        <a:rPr sz="2025" spc="15" baseline="10288" dirty="0">
                          <a:latin typeface="Arial MT"/>
                          <a:cs typeface="Arial MT"/>
                        </a:rPr>
                        <a:t>F</a:t>
                      </a:r>
                      <a:r>
                        <a:rPr sz="850" spc="10" dirty="0">
                          <a:latin typeface="Arial MT"/>
                          <a:cs typeface="Arial MT"/>
                        </a:rPr>
                        <a:t>0,1</a:t>
                      </a:r>
                      <a:endParaRPr sz="850">
                        <a:latin typeface="Arial MT"/>
                        <a:cs typeface="Arial MT"/>
                      </a:endParaRPr>
                    </a:p>
                  </a:txBody>
                  <a:tcPr marL="0" marR="0" marT="3810" marB="0">
                    <a:lnL w="53975">
                      <a:solidFill>
                        <a:srgbClr val="FF0000"/>
                      </a:solidFill>
                      <a:prstDash val="solid"/>
                    </a:lnL>
                    <a:lnR w="53975">
                      <a:solidFill>
                        <a:srgbClr val="FF0000"/>
                      </a:solidFill>
                      <a:prstDash val="solid"/>
                    </a:lnR>
                    <a:lnT w="38100">
                      <a:solidFill>
                        <a:srgbClr val="FF0000"/>
                      </a:solidFill>
                      <a:prstDash val="solid"/>
                    </a:lnT>
                    <a:lnB w="28575">
                      <a:solidFill>
                        <a:srgbClr val="000000"/>
                      </a:solidFill>
                      <a:prstDash val="solid"/>
                    </a:lnB>
                    <a:solidFill>
                      <a:srgbClr val="EDF3E2"/>
                    </a:solidFill>
                  </a:tcPr>
                </a:tc>
                <a:extLst>
                  <a:ext uri="{0D108BD9-81ED-4DB2-BD59-A6C34878D82A}">
                    <a16:rowId xmlns:a16="http://schemas.microsoft.com/office/drawing/2014/main" val="10000"/>
                  </a:ext>
                </a:extLst>
              </a:tr>
              <a:tr h="874425">
                <a:tc>
                  <a:txBody>
                    <a:bodyPr/>
                    <a:lstStyle/>
                    <a:p>
                      <a:pPr>
                        <a:lnSpc>
                          <a:spcPct val="100000"/>
                        </a:lnSpc>
                        <a:spcBef>
                          <a:spcPts val="45"/>
                        </a:spcBef>
                      </a:pPr>
                      <a:endParaRPr sz="2000">
                        <a:latin typeface="Times New Roman"/>
                        <a:cs typeface="Times New Roman"/>
                      </a:endParaRPr>
                    </a:p>
                    <a:p>
                      <a:pPr algn="ctr">
                        <a:lnSpc>
                          <a:spcPct val="100000"/>
                        </a:lnSpc>
                      </a:pPr>
                      <a:r>
                        <a:rPr sz="2025" spc="15" baseline="10288" dirty="0">
                          <a:latin typeface="Arial MT"/>
                          <a:cs typeface="Arial MT"/>
                        </a:rPr>
                        <a:t>F</a:t>
                      </a:r>
                      <a:r>
                        <a:rPr sz="850" spc="10" dirty="0">
                          <a:latin typeface="Arial MT"/>
                          <a:cs typeface="Arial MT"/>
                        </a:rPr>
                        <a:t>1,0</a:t>
                      </a:r>
                      <a:endParaRPr sz="850">
                        <a:latin typeface="Arial MT"/>
                        <a:cs typeface="Arial MT"/>
                      </a:endParaRPr>
                    </a:p>
                  </a:txBody>
                  <a:tcPr marL="0" marR="0" marT="5715" marB="0">
                    <a:lnL w="19050">
                      <a:solidFill>
                        <a:srgbClr val="000000"/>
                      </a:solidFill>
                      <a:prstDash val="solid"/>
                    </a:lnL>
                    <a:lnR w="28575">
                      <a:solidFill>
                        <a:srgbClr val="000000"/>
                      </a:solidFill>
                      <a:prstDash val="solid"/>
                    </a:lnR>
                    <a:lnT w="38100">
                      <a:solidFill>
                        <a:srgbClr val="FF0000"/>
                      </a:solidFill>
                      <a:prstDash val="solid"/>
                    </a:lnT>
                    <a:lnB w="19050">
                      <a:solidFill>
                        <a:srgbClr val="000000"/>
                      </a:solidFill>
                      <a:prstDash val="solid"/>
                    </a:lnB>
                    <a:solidFill>
                      <a:srgbClr val="EDF3E2"/>
                    </a:solidFill>
                  </a:tcPr>
                </a:tc>
                <a:tc>
                  <a:txBody>
                    <a:bodyPr/>
                    <a:lstStyle/>
                    <a:p>
                      <a:pPr>
                        <a:lnSpc>
                          <a:spcPct val="100000"/>
                        </a:lnSpc>
                        <a:spcBef>
                          <a:spcPts val="45"/>
                        </a:spcBef>
                      </a:pPr>
                      <a:endParaRPr sz="2000">
                        <a:latin typeface="Times New Roman"/>
                        <a:cs typeface="Times New Roman"/>
                      </a:endParaRPr>
                    </a:p>
                    <a:p>
                      <a:pPr marL="113664">
                        <a:lnSpc>
                          <a:spcPct val="100000"/>
                        </a:lnSpc>
                      </a:pPr>
                      <a:r>
                        <a:rPr sz="2025" spc="15" baseline="10288" dirty="0">
                          <a:latin typeface="Arial MT"/>
                          <a:cs typeface="Arial MT"/>
                        </a:rPr>
                        <a:t>F</a:t>
                      </a:r>
                      <a:r>
                        <a:rPr sz="850" spc="10" dirty="0">
                          <a:latin typeface="Arial MT"/>
                          <a:cs typeface="Arial MT"/>
                        </a:rPr>
                        <a:t>1,1</a:t>
                      </a:r>
                      <a:endParaRPr sz="850">
                        <a:latin typeface="Arial MT"/>
                        <a:cs typeface="Arial MT"/>
                      </a:endParaRPr>
                    </a:p>
                  </a:txBody>
                  <a:tcPr marL="0" marR="0" marT="5715" marB="0">
                    <a:lnL w="28575">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solidFill>
                      <a:srgbClr val="EDF3E2"/>
                    </a:solidFill>
                  </a:tcPr>
                </a:tc>
                <a:extLst>
                  <a:ext uri="{0D108BD9-81ED-4DB2-BD59-A6C34878D82A}">
                    <a16:rowId xmlns:a16="http://schemas.microsoft.com/office/drawing/2014/main" val="10001"/>
                  </a:ext>
                </a:extLst>
              </a:tr>
            </a:tbl>
          </a:graphicData>
        </a:graphic>
      </p:graphicFrame>
      <p:grpSp>
        <p:nvGrpSpPr>
          <p:cNvPr id="37" name="object 37"/>
          <p:cNvGrpSpPr/>
          <p:nvPr/>
        </p:nvGrpSpPr>
        <p:grpSpPr>
          <a:xfrm>
            <a:off x="2362720" y="3314319"/>
            <a:ext cx="95250" cy="878840"/>
            <a:chOff x="2362720" y="3314319"/>
            <a:chExt cx="95250" cy="878840"/>
          </a:xfrm>
        </p:grpSpPr>
        <p:sp>
          <p:nvSpPr>
            <p:cNvPr id="38" name="object 38"/>
            <p:cNvSpPr/>
            <p:nvPr/>
          </p:nvSpPr>
          <p:spPr>
            <a:xfrm>
              <a:off x="2392273" y="3314319"/>
              <a:ext cx="53340" cy="878840"/>
            </a:xfrm>
            <a:custGeom>
              <a:avLst/>
              <a:gdLst/>
              <a:ahLst/>
              <a:cxnLst/>
              <a:rect l="l" t="t" r="r" b="b"/>
              <a:pathLst>
                <a:path w="53339" h="878839">
                  <a:moveTo>
                    <a:pt x="4648" y="831291"/>
                  </a:moveTo>
                  <a:lnTo>
                    <a:pt x="609" y="833818"/>
                  </a:lnTo>
                  <a:lnTo>
                    <a:pt x="0" y="836472"/>
                  </a:lnTo>
                  <a:lnTo>
                    <a:pt x="26441" y="878801"/>
                  </a:lnTo>
                  <a:lnTo>
                    <a:pt x="31522" y="870673"/>
                  </a:lnTo>
                  <a:lnTo>
                    <a:pt x="22136" y="870673"/>
                  </a:lnTo>
                  <a:lnTo>
                    <a:pt x="22136" y="855647"/>
                  </a:lnTo>
                  <a:lnTo>
                    <a:pt x="7302" y="831913"/>
                  </a:lnTo>
                  <a:lnTo>
                    <a:pt x="4648" y="831291"/>
                  </a:lnTo>
                  <a:close/>
                </a:path>
                <a:path w="53339" h="878839">
                  <a:moveTo>
                    <a:pt x="22136" y="855647"/>
                  </a:moveTo>
                  <a:lnTo>
                    <a:pt x="22136" y="870673"/>
                  </a:lnTo>
                  <a:lnTo>
                    <a:pt x="30759" y="870673"/>
                  </a:lnTo>
                  <a:lnTo>
                    <a:pt x="30759" y="868387"/>
                  </a:lnTo>
                  <a:lnTo>
                    <a:pt x="22796" y="868387"/>
                  </a:lnTo>
                  <a:lnTo>
                    <a:pt x="26447" y="862545"/>
                  </a:lnTo>
                  <a:lnTo>
                    <a:pt x="22136" y="855647"/>
                  </a:lnTo>
                  <a:close/>
                </a:path>
                <a:path w="53339" h="878839">
                  <a:moveTo>
                    <a:pt x="48247" y="831291"/>
                  </a:moveTo>
                  <a:lnTo>
                    <a:pt x="45593" y="831913"/>
                  </a:lnTo>
                  <a:lnTo>
                    <a:pt x="30759" y="855647"/>
                  </a:lnTo>
                  <a:lnTo>
                    <a:pt x="30759" y="870673"/>
                  </a:lnTo>
                  <a:lnTo>
                    <a:pt x="31522" y="870673"/>
                  </a:lnTo>
                  <a:lnTo>
                    <a:pt x="52895" y="836472"/>
                  </a:lnTo>
                  <a:lnTo>
                    <a:pt x="52285" y="833818"/>
                  </a:lnTo>
                  <a:lnTo>
                    <a:pt x="48247" y="831291"/>
                  </a:lnTo>
                  <a:close/>
                </a:path>
                <a:path w="53339" h="878839">
                  <a:moveTo>
                    <a:pt x="26447" y="862545"/>
                  </a:moveTo>
                  <a:lnTo>
                    <a:pt x="22796" y="868387"/>
                  </a:lnTo>
                  <a:lnTo>
                    <a:pt x="30099" y="868387"/>
                  </a:lnTo>
                  <a:lnTo>
                    <a:pt x="26447" y="862545"/>
                  </a:lnTo>
                  <a:close/>
                </a:path>
                <a:path w="53339" h="878839">
                  <a:moveTo>
                    <a:pt x="30759" y="855647"/>
                  </a:moveTo>
                  <a:lnTo>
                    <a:pt x="26447" y="862545"/>
                  </a:lnTo>
                  <a:lnTo>
                    <a:pt x="30099" y="868387"/>
                  </a:lnTo>
                  <a:lnTo>
                    <a:pt x="30759" y="868387"/>
                  </a:lnTo>
                  <a:lnTo>
                    <a:pt x="30759" y="855647"/>
                  </a:lnTo>
                  <a:close/>
                </a:path>
                <a:path w="53339" h="878839">
                  <a:moveTo>
                    <a:pt x="26447" y="16255"/>
                  </a:moveTo>
                  <a:lnTo>
                    <a:pt x="22148" y="23134"/>
                  </a:lnTo>
                  <a:lnTo>
                    <a:pt x="22136" y="855647"/>
                  </a:lnTo>
                  <a:lnTo>
                    <a:pt x="26447" y="862545"/>
                  </a:lnTo>
                  <a:lnTo>
                    <a:pt x="30759" y="855647"/>
                  </a:lnTo>
                  <a:lnTo>
                    <a:pt x="30746" y="23134"/>
                  </a:lnTo>
                  <a:lnTo>
                    <a:pt x="26447" y="16255"/>
                  </a:lnTo>
                  <a:close/>
                </a:path>
                <a:path w="53339" h="878839">
                  <a:moveTo>
                    <a:pt x="26441" y="0"/>
                  </a:moveTo>
                  <a:lnTo>
                    <a:pt x="0" y="42329"/>
                  </a:lnTo>
                  <a:lnTo>
                    <a:pt x="609" y="44983"/>
                  </a:lnTo>
                  <a:lnTo>
                    <a:pt x="4648" y="47510"/>
                  </a:lnTo>
                  <a:lnTo>
                    <a:pt x="7302" y="46888"/>
                  </a:lnTo>
                  <a:lnTo>
                    <a:pt x="22136" y="23154"/>
                  </a:lnTo>
                  <a:lnTo>
                    <a:pt x="22136" y="8127"/>
                  </a:lnTo>
                  <a:lnTo>
                    <a:pt x="31521" y="8127"/>
                  </a:lnTo>
                  <a:lnTo>
                    <a:pt x="26441" y="0"/>
                  </a:lnTo>
                  <a:close/>
                </a:path>
                <a:path w="53339" h="878839">
                  <a:moveTo>
                    <a:pt x="31521" y="8127"/>
                  </a:moveTo>
                  <a:lnTo>
                    <a:pt x="30746" y="8127"/>
                  </a:lnTo>
                  <a:lnTo>
                    <a:pt x="30759" y="23154"/>
                  </a:lnTo>
                  <a:lnTo>
                    <a:pt x="45593" y="46888"/>
                  </a:lnTo>
                  <a:lnTo>
                    <a:pt x="48247" y="47510"/>
                  </a:lnTo>
                  <a:lnTo>
                    <a:pt x="52285" y="44983"/>
                  </a:lnTo>
                  <a:lnTo>
                    <a:pt x="52895" y="42329"/>
                  </a:lnTo>
                  <a:lnTo>
                    <a:pt x="31521" y="8127"/>
                  </a:lnTo>
                  <a:close/>
                </a:path>
                <a:path w="53339" h="878839">
                  <a:moveTo>
                    <a:pt x="30746" y="8127"/>
                  </a:moveTo>
                  <a:lnTo>
                    <a:pt x="22136" y="8127"/>
                  </a:lnTo>
                  <a:lnTo>
                    <a:pt x="22136" y="23154"/>
                  </a:lnTo>
                  <a:lnTo>
                    <a:pt x="26447" y="16255"/>
                  </a:lnTo>
                  <a:lnTo>
                    <a:pt x="22796" y="10413"/>
                  </a:lnTo>
                  <a:lnTo>
                    <a:pt x="30746" y="10413"/>
                  </a:lnTo>
                  <a:lnTo>
                    <a:pt x="30746" y="8127"/>
                  </a:lnTo>
                  <a:close/>
                </a:path>
                <a:path w="53339" h="878839">
                  <a:moveTo>
                    <a:pt x="30746" y="10413"/>
                  </a:moveTo>
                  <a:lnTo>
                    <a:pt x="30099" y="10413"/>
                  </a:lnTo>
                  <a:lnTo>
                    <a:pt x="26447" y="16255"/>
                  </a:lnTo>
                  <a:lnTo>
                    <a:pt x="30746" y="23134"/>
                  </a:lnTo>
                  <a:lnTo>
                    <a:pt x="30746" y="10413"/>
                  </a:lnTo>
                  <a:close/>
                </a:path>
                <a:path w="53339" h="878839">
                  <a:moveTo>
                    <a:pt x="30099" y="10413"/>
                  </a:moveTo>
                  <a:lnTo>
                    <a:pt x="22796" y="10413"/>
                  </a:lnTo>
                  <a:lnTo>
                    <a:pt x="26447" y="16255"/>
                  </a:lnTo>
                  <a:lnTo>
                    <a:pt x="30099" y="10413"/>
                  </a:lnTo>
                  <a:close/>
                </a:path>
              </a:pathLst>
            </a:custGeom>
            <a:solidFill>
              <a:srgbClr val="000000"/>
            </a:solidFill>
          </p:spPr>
          <p:txBody>
            <a:bodyPr wrap="square" lIns="0" tIns="0" rIns="0" bIns="0" rtlCol="0"/>
            <a:lstStyle/>
            <a:p>
              <a:endParaRPr/>
            </a:p>
          </p:txBody>
        </p:sp>
        <p:sp>
          <p:nvSpPr>
            <p:cNvPr id="39" name="object 39"/>
            <p:cNvSpPr/>
            <p:nvPr/>
          </p:nvSpPr>
          <p:spPr>
            <a:xfrm>
              <a:off x="2362720" y="3577107"/>
              <a:ext cx="95250" cy="250190"/>
            </a:xfrm>
            <a:custGeom>
              <a:avLst/>
              <a:gdLst/>
              <a:ahLst/>
              <a:cxnLst/>
              <a:rect l="l" t="t" r="r" b="b"/>
              <a:pathLst>
                <a:path w="95250" h="250189">
                  <a:moveTo>
                    <a:pt x="94767" y="0"/>
                  </a:moveTo>
                  <a:lnTo>
                    <a:pt x="0" y="0"/>
                  </a:lnTo>
                  <a:lnTo>
                    <a:pt x="0" y="249834"/>
                  </a:lnTo>
                  <a:lnTo>
                    <a:pt x="94767" y="249834"/>
                  </a:lnTo>
                  <a:lnTo>
                    <a:pt x="94767" y="0"/>
                  </a:lnTo>
                  <a:close/>
                </a:path>
              </a:pathLst>
            </a:custGeom>
            <a:solidFill>
              <a:srgbClr val="FFFFFF"/>
            </a:solidFill>
          </p:spPr>
          <p:txBody>
            <a:bodyPr wrap="square" lIns="0" tIns="0" rIns="0" bIns="0" rtlCol="0"/>
            <a:lstStyle/>
            <a:p>
              <a:endParaRPr/>
            </a:p>
          </p:txBody>
        </p:sp>
      </p:grpSp>
      <p:sp>
        <p:nvSpPr>
          <p:cNvPr id="40" name="object 40"/>
          <p:cNvSpPr txBox="1"/>
          <p:nvPr/>
        </p:nvSpPr>
        <p:spPr>
          <a:xfrm>
            <a:off x="2082647" y="3598770"/>
            <a:ext cx="399415" cy="212090"/>
          </a:xfrm>
          <a:prstGeom prst="rect">
            <a:avLst/>
          </a:prstGeom>
        </p:spPr>
        <p:txBody>
          <a:bodyPr vert="horz" wrap="square" lIns="0" tIns="15240" rIns="0" bIns="0" rtlCol="0">
            <a:spAutoFit/>
          </a:bodyPr>
          <a:lstStyle/>
          <a:p>
            <a:pPr marL="12700">
              <a:lnSpc>
                <a:spcPct val="100000"/>
              </a:lnSpc>
              <a:spcBef>
                <a:spcPts val="120"/>
              </a:spcBef>
            </a:pPr>
            <a:r>
              <a:rPr sz="1200" b="1" spc="-844" dirty="0">
                <a:latin typeface="Arial"/>
                <a:cs typeface="Arial"/>
              </a:rPr>
              <a:t>C</a:t>
            </a:r>
            <a:r>
              <a:rPr sz="1200" b="1" spc="-15" dirty="0">
                <a:latin typeface="Arial"/>
                <a:cs typeface="Arial"/>
              </a:rPr>
              <a:t>C</a:t>
            </a:r>
            <a:r>
              <a:rPr sz="1200" b="1" spc="-844" dirty="0">
                <a:latin typeface="Arial"/>
                <a:cs typeface="Arial"/>
              </a:rPr>
              <a:t>H</a:t>
            </a:r>
            <a:r>
              <a:rPr sz="1200" b="1" spc="15" dirty="0">
                <a:latin typeface="Arial"/>
                <a:cs typeface="Arial"/>
              </a:rPr>
              <a:t>HW</a:t>
            </a:r>
            <a:endParaRPr sz="1200">
              <a:latin typeface="Arial"/>
              <a:cs typeface="Arial"/>
            </a:endParaRPr>
          </a:p>
        </p:txBody>
      </p:sp>
      <p:graphicFrame>
        <p:nvGraphicFramePr>
          <p:cNvPr id="41" name="object 41"/>
          <p:cNvGraphicFramePr>
            <a:graphicFrameLocks noGrp="1"/>
          </p:cNvGraphicFramePr>
          <p:nvPr/>
        </p:nvGraphicFramePr>
        <p:xfrm>
          <a:off x="2472346" y="3292783"/>
          <a:ext cx="1255394" cy="878693"/>
        </p:xfrm>
        <a:graphic>
          <a:graphicData uri="http://schemas.openxmlformats.org/drawingml/2006/table">
            <a:tbl>
              <a:tblPr firstRow="1" bandRow="1">
                <a:tableStyleId>{2D5ABB26-0587-4C30-8999-92F81FD0307C}</a:tableStyleId>
              </a:tblPr>
              <a:tblGrid>
                <a:gridCol w="149225">
                  <a:extLst>
                    <a:ext uri="{9D8B030D-6E8A-4147-A177-3AD203B41FA5}">
                      <a16:colId xmlns:a16="http://schemas.microsoft.com/office/drawing/2014/main" val="20000"/>
                    </a:ext>
                  </a:extLst>
                </a:gridCol>
                <a:gridCol w="494665">
                  <a:extLst>
                    <a:ext uri="{9D8B030D-6E8A-4147-A177-3AD203B41FA5}">
                      <a16:colId xmlns:a16="http://schemas.microsoft.com/office/drawing/2014/main" val="20001"/>
                    </a:ext>
                  </a:extLst>
                </a:gridCol>
                <a:gridCol w="611504">
                  <a:extLst>
                    <a:ext uri="{9D8B030D-6E8A-4147-A177-3AD203B41FA5}">
                      <a16:colId xmlns:a16="http://schemas.microsoft.com/office/drawing/2014/main" val="20002"/>
                    </a:ext>
                  </a:extLst>
                </a:gridCol>
              </a:tblGrid>
              <a:tr h="443699">
                <a:tc>
                  <a:txBody>
                    <a:bodyPr/>
                    <a:lstStyle/>
                    <a:p>
                      <a:pPr>
                        <a:lnSpc>
                          <a:spcPct val="100000"/>
                        </a:lnSpc>
                      </a:pPr>
                      <a:endParaRPr sz="1600">
                        <a:latin typeface="Times New Roman"/>
                        <a:cs typeface="Times New Roman"/>
                      </a:endParaRPr>
                    </a:p>
                  </a:txBody>
                  <a:tcPr marL="0" marR="0" marT="0" marB="0">
                    <a:lnL w="38100">
                      <a:solidFill>
                        <a:srgbClr val="FF0000"/>
                      </a:solidFill>
                      <a:prstDash val="solid"/>
                    </a:lnL>
                    <a:lnR w="38100">
                      <a:solidFill>
                        <a:srgbClr val="FF0000"/>
                      </a:solidFill>
                      <a:prstDash val="solid"/>
                    </a:lnR>
                    <a:lnT w="38100">
                      <a:solidFill>
                        <a:srgbClr val="FF0000"/>
                      </a:solidFill>
                      <a:prstDash val="solid"/>
                    </a:lnT>
                    <a:lnB w="38100">
                      <a:solidFill>
                        <a:srgbClr val="FF0000"/>
                      </a:solidFill>
                      <a:prstDash val="solid"/>
                    </a:lnB>
                    <a:solidFill>
                      <a:srgbClr val="CEDEF3"/>
                    </a:solidFill>
                  </a:tcPr>
                </a:tc>
                <a:tc>
                  <a:txBody>
                    <a:bodyPr/>
                    <a:lstStyle/>
                    <a:p>
                      <a:pPr marL="81915">
                        <a:lnSpc>
                          <a:spcPct val="100000"/>
                        </a:lnSpc>
                        <a:spcBef>
                          <a:spcPts val="1025"/>
                        </a:spcBef>
                      </a:pPr>
                      <a:r>
                        <a:rPr sz="2025" spc="15" baseline="10288" dirty="0">
                          <a:latin typeface="Arial MT"/>
                          <a:cs typeface="Arial MT"/>
                        </a:rPr>
                        <a:t>I</a:t>
                      </a:r>
                      <a:r>
                        <a:rPr sz="850" spc="10" dirty="0">
                          <a:latin typeface="Arial MT"/>
                          <a:cs typeface="Arial MT"/>
                        </a:rPr>
                        <a:t>0,0</a:t>
                      </a:r>
                      <a:endParaRPr sz="850">
                        <a:latin typeface="Arial MT"/>
                        <a:cs typeface="Arial MT"/>
                      </a:endParaRPr>
                    </a:p>
                  </a:txBody>
                  <a:tcPr marL="0" marR="0" marT="130175" marB="0">
                    <a:lnL w="38100">
                      <a:solidFill>
                        <a:srgbClr val="FF0000"/>
                      </a:solidFill>
                      <a:prstDash val="solid"/>
                    </a:lnL>
                    <a:lnR w="38100">
                      <a:solidFill>
                        <a:srgbClr val="FF0000"/>
                      </a:solidFill>
                      <a:prstDash val="solid"/>
                    </a:lnR>
                    <a:lnT w="38100">
                      <a:solidFill>
                        <a:srgbClr val="FF0000"/>
                      </a:solidFill>
                      <a:prstDash val="solid"/>
                    </a:lnT>
                    <a:lnB w="38100">
                      <a:solidFill>
                        <a:srgbClr val="FF0000"/>
                      </a:solidFill>
                      <a:prstDash val="solid"/>
                    </a:lnB>
                    <a:solidFill>
                      <a:srgbClr val="CEDEF3"/>
                    </a:solidFill>
                  </a:tcPr>
                </a:tc>
                <a:tc>
                  <a:txBody>
                    <a:bodyPr/>
                    <a:lstStyle/>
                    <a:p>
                      <a:pPr marL="125095">
                        <a:lnSpc>
                          <a:spcPct val="100000"/>
                        </a:lnSpc>
                        <a:spcBef>
                          <a:spcPts val="1090"/>
                        </a:spcBef>
                      </a:pPr>
                      <a:r>
                        <a:rPr sz="2025" spc="15" baseline="10288" dirty="0">
                          <a:latin typeface="Arial MT"/>
                          <a:cs typeface="Arial MT"/>
                        </a:rPr>
                        <a:t>I</a:t>
                      </a:r>
                      <a:r>
                        <a:rPr sz="850" spc="10" dirty="0">
                          <a:latin typeface="Arial MT"/>
                          <a:cs typeface="Arial MT"/>
                        </a:rPr>
                        <a:t>0,1</a:t>
                      </a:r>
                      <a:endParaRPr sz="850">
                        <a:latin typeface="Arial MT"/>
                        <a:cs typeface="Arial MT"/>
                      </a:endParaRPr>
                    </a:p>
                  </a:txBody>
                  <a:tcPr marL="0" marR="0" marT="138430" marB="0">
                    <a:lnL w="38100">
                      <a:solidFill>
                        <a:srgbClr val="FF0000"/>
                      </a:solidFill>
                      <a:prstDash val="solid"/>
                    </a:lnL>
                    <a:lnR w="28575">
                      <a:solidFill>
                        <a:srgbClr val="000000"/>
                      </a:solidFill>
                      <a:prstDash val="solid"/>
                    </a:lnR>
                    <a:lnT w="19050">
                      <a:solidFill>
                        <a:srgbClr val="000000"/>
                      </a:solidFill>
                      <a:prstDash val="solid"/>
                    </a:lnT>
                    <a:lnB w="28575">
                      <a:solidFill>
                        <a:srgbClr val="000000"/>
                      </a:solidFill>
                      <a:prstDash val="solid"/>
                    </a:lnB>
                    <a:solidFill>
                      <a:srgbClr val="CEDEF3"/>
                    </a:solidFill>
                  </a:tcPr>
                </a:tc>
                <a:extLst>
                  <a:ext uri="{0D108BD9-81ED-4DB2-BD59-A6C34878D82A}">
                    <a16:rowId xmlns:a16="http://schemas.microsoft.com/office/drawing/2014/main" val="10000"/>
                  </a:ext>
                </a:extLst>
              </a:tr>
              <a:tr h="434994">
                <a:tc>
                  <a:txBody>
                    <a:bodyPr/>
                    <a:lstStyle/>
                    <a:p>
                      <a:pPr>
                        <a:lnSpc>
                          <a:spcPct val="100000"/>
                        </a:lnSpc>
                      </a:pPr>
                      <a:endParaRPr sz="1600">
                        <a:latin typeface="Times New Roman"/>
                        <a:cs typeface="Times New Roman"/>
                      </a:endParaRPr>
                    </a:p>
                  </a:txBody>
                  <a:tcPr marL="0" marR="0" marT="0" marB="0">
                    <a:lnL w="19050">
                      <a:solidFill>
                        <a:srgbClr val="FF0000"/>
                      </a:solidFill>
                      <a:prstDash val="solid"/>
                    </a:lnL>
                    <a:lnR w="38100">
                      <a:solidFill>
                        <a:srgbClr val="FF0000"/>
                      </a:solidFill>
                      <a:prstDash val="solid"/>
                    </a:lnR>
                    <a:lnT w="38100">
                      <a:solidFill>
                        <a:srgbClr val="FF0000"/>
                      </a:solidFill>
                      <a:prstDash val="solid"/>
                    </a:lnT>
                    <a:lnB w="19050">
                      <a:solidFill>
                        <a:srgbClr val="FF0000"/>
                      </a:solidFill>
                      <a:prstDash val="solid"/>
                    </a:lnB>
                    <a:solidFill>
                      <a:srgbClr val="CEDEF3"/>
                    </a:solidFill>
                  </a:tcPr>
                </a:tc>
                <a:tc>
                  <a:txBody>
                    <a:bodyPr/>
                    <a:lstStyle/>
                    <a:p>
                      <a:pPr marL="67945">
                        <a:lnSpc>
                          <a:spcPct val="100000"/>
                        </a:lnSpc>
                        <a:spcBef>
                          <a:spcPts val="580"/>
                        </a:spcBef>
                      </a:pPr>
                      <a:r>
                        <a:rPr sz="2025" spc="15" baseline="10288" dirty="0">
                          <a:latin typeface="Arial MT"/>
                          <a:cs typeface="Arial MT"/>
                        </a:rPr>
                        <a:t>I</a:t>
                      </a:r>
                      <a:r>
                        <a:rPr sz="850" spc="10" dirty="0">
                          <a:latin typeface="Arial MT"/>
                          <a:cs typeface="Arial MT"/>
                        </a:rPr>
                        <a:t>1,0</a:t>
                      </a:r>
                      <a:endParaRPr sz="850">
                        <a:latin typeface="Arial MT"/>
                        <a:cs typeface="Arial MT"/>
                      </a:endParaRPr>
                    </a:p>
                  </a:txBody>
                  <a:tcPr marL="0" marR="0" marT="73660" marB="0">
                    <a:lnL w="38100">
                      <a:solidFill>
                        <a:srgbClr val="FF0000"/>
                      </a:solidFill>
                      <a:prstDash val="solid"/>
                    </a:lnL>
                    <a:lnR w="28575">
                      <a:solidFill>
                        <a:srgbClr val="000000"/>
                      </a:solidFill>
                      <a:prstDash val="solid"/>
                    </a:lnR>
                    <a:lnT w="38100">
                      <a:solidFill>
                        <a:srgbClr val="FF0000"/>
                      </a:solidFill>
                      <a:prstDash val="solid"/>
                    </a:lnT>
                    <a:lnB w="19050">
                      <a:solidFill>
                        <a:srgbClr val="000000"/>
                      </a:solidFill>
                      <a:prstDash val="solid"/>
                    </a:lnB>
                    <a:solidFill>
                      <a:srgbClr val="CEDEF3"/>
                    </a:solidFill>
                  </a:tcPr>
                </a:tc>
                <a:tc>
                  <a:txBody>
                    <a:bodyPr/>
                    <a:lstStyle/>
                    <a:p>
                      <a:pPr marL="147320">
                        <a:lnSpc>
                          <a:spcPct val="100000"/>
                        </a:lnSpc>
                        <a:spcBef>
                          <a:spcPts val="650"/>
                        </a:spcBef>
                      </a:pPr>
                      <a:r>
                        <a:rPr sz="2025" spc="15" baseline="10288" dirty="0">
                          <a:latin typeface="Arial MT"/>
                          <a:cs typeface="Arial MT"/>
                        </a:rPr>
                        <a:t>I</a:t>
                      </a:r>
                      <a:r>
                        <a:rPr sz="850" spc="10" dirty="0">
                          <a:latin typeface="Arial MT"/>
                          <a:cs typeface="Arial MT"/>
                        </a:rPr>
                        <a:t>1,1</a:t>
                      </a:r>
                      <a:endParaRPr sz="850">
                        <a:latin typeface="Arial MT"/>
                        <a:cs typeface="Arial MT"/>
                      </a:endParaRPr>
                    </a:p>
                  </a:txBody>
                  <a:tcPr marL="0" marR="0" marT="82550" marB="0">
                    <a:lnL w="28575">
                      <a:solidFill>
                        <a:srgbClr val="000000"/>
                      </a:solidFill>
                      <a:prstDash val="solid"/>
                    </a:lnL>
                    <a:lnR w="28575">
                      <a:solidFill>
                        <a:srgbClr val="000000"/>
                      </a:solidFill>
                      <a:prstDash val="solid"/>
                    </a:lnR>
                    <a:lnT w="28575">
                      <a:solidFill>
                        <a:srgbClr val="000000"/>
                      </a:solidFill>
                      <a:prstDash val="solid"/>
                    </a:lnT>
                    <a:lnB w="19050">
                      <a:solidFill>
                        <a:srgbClr val="000000"/>
                      </a:solidFill>
                      <a:prstDash val="solid"/>
                    </a:lnB>
                    <a:solidFill>
                      <a:srgbClr val="CEDEF3"/>
                    </a:solidFill>
                  </a:tcPr>
                </a:tc>
                <a:extLst>
                  <a:ext uri="{0D108BD9-81ED-4DB2-BD59-A6C34878D82A}">
                    <a16:rowId xmlns:a16="http://schemas.microsoft.com/office/drawing/2014/main" val="10001"/>
                  </a:ext>
                </a:extLst>
              </a:tr>
            </a:tbl>
          </a:graphicData>
        </a:graphic>
      </p:graphicFrame>
      <p:grpSp>
        <p:nvGrpSpPr>
          <p:cNvPr id="42" name="object 42"/>
          <p:cNvGrpSpPr/>
          <p:nvPr/>
        </p:nvGrpSpPr>
        <p:grpSpPr>
          <a:xfrm>
            <a:off x="2513457" y="3129127"/>
            <a:ext cx="1240790" cy="117475"/>
            <a:chOff x="2513457" y="3129127"/>
            <a:chExt cx="1240790" cy="117475"/>
          </a:xfrm>
        </p:grpSpPr>
        <p:sp>
          <p:nvSpPr>
            <p:cNvPr id="43" name="object 43"/>
            <p:cNvSpPr/>
            <p:nvPr/>
          </p:nvSpPr>
          <p:spPr>
            <a:xfrm>
              <a:off x="2513457" y="3193135"/>
              <a:ext cx="1240790" cy="53340"/>
            </a:xfrm>
            <a:custGeom>
              <a:avLst/>
              <a:gdLst/>
              <a:ahLst/>
              <a:cxnLst/>
              <a:rect l="l" t="t" r="r" b="b"/>
              <a:pathLst>
                <a:path w="1240789" h="53339">
                  <a:moveTo>
                    <a:pt x="42316" y="0"/>
                  </a:moveTo>
                  <a:lnTo>
                    <a:pt x="0" y="26454"/>
                  </a:lnTo>
                  <a:lnTo>
                    <a:pt x="42316" y="52908"/>
                  </a:lnTo>
                  <a:lnTo>
                    <a:pt x="44983" y="52285"/>
                  </a:lnTo>
                  <a:lnTo>
                    <a:pt x="47495" y="48247"/>
                  </a:lnTo>
                  <a:lnTo>
                    <a:pt x="46888" y="45592"/>
                  </a:lnTo>
                  <a:lnTo>
                    <a:pt x="23154" y="30759"/>
                  </a:lnTo>
                  <a:lnTo>
                    <a:pt x="8128" y="30759"/>
                  </a:lnTo>
                  <a:lnTo>
                    <a:pt x="8128" y="22148"/>
                  </a:lnTo>
                  <a:lnTo>
                    <a:pt x="23134" y="22148"/>
                  </a:lnTo>
                  <a:lnTo>
                    <a:pt x="46888" y="7302"/>
                  </a:lnTo>
                  <a:lnTo>
                    <a:pt x="47498" y="4648"/>
                  </a:lnTo>
                  <a:lnTo>
                    <a:pt x="44983" y="609"/>
                  </a:lnTo>
                  <a:lnTo>
                    <a:pt x="42316" y="0"/>
                  </a:lnTo>
                  <a:close/>
                </a:path>
                <a:path w="1240789" h="53339">
                  <a:moveTo>
                    <a:pt x="1224368" y="26447"/>
                  </a:moveTo>
                  <a:lnTo>
                    <a:pt x="1193736" y="45592"/>
                  </a:lnTo>
                  <a:lnTo>
                    <a:pt x="1193134" y="48260"/>
                  </a:lnTo>
                  <a:lnTo>
                    <a:pt x="1195641" y="52285"/>
                  </a:lnTo>
                  <a:lnTo>
                    <a:pt x="1198295" y="52908"/>
                  </a:lnTo>
                  <a:lnTo>
                    <a:pt x="1233733" y="30759"/>
                  </a:lnTo>
                  <a:lnTo>
                    <a:pt x="1232496" y="30759"/>
                  </a:lnTo>
                  <a:lnTo>
                    <a:pt x="1232496" y="30099"/>
                  </a:lnTo>
                  <a:lnTo>
                    <a:pt x="1230210" y="30099"/>
                  </a:lnTo>
                  <a:lnTo>
                    <a:pt x="1224368" y="26447"/>
                  </a:lnTo>
                  <a:close/>
                </a:path>
                <a:path w="1240789" h="53339">
                  <a:moveTo>
                    <a:pt x="23134" y="22148"/>
                  </a:moveTo>
                  <a:lnTo>
                    <a:pt x="8128" y="22148"/>
                  </a:lnTo>
                  <a:lnTo>
                    <a:pt x="8128" y="30759"/>
                  </a:lnTo>
                  <a:lnTo>
                    <a:pt x="23154" y="30759"/>
                  </a:lnTo>
                  <a:lnTo>
                    <a:pt x="22098" y="30099"/>
                  </a:lnTo>
                  <a:lnTo>
                    <a:pt x="10413" y="30099"/>
                  </a:lnTo>
                  <a:lnTo>
                    <a:pt x="10413" y="22796"/>
                  </a:lnTo>
                  <a:lnTo>
                    <a:pt x="22097" y="22796"/>
                  </a:lnTo>
                  <a:lnTo>
                    <a:pt x="23134" y="22148"/>
                  </a:lnTo>
                  <a:close/>
                </a:path>
                <a:path w="1240789" h="53339">
                  <a:moveTo>
                    <a:pt x="1217490" y="22148"/>
                  </a:moveTo>
                  <a:lnTo>
                    <a:pt x="23134" y="22148"/>
                  </a:lnTo>
                  <a:lnTo>
                    <a:pt x="16256" y="26447"/>
                  </a:lnTo>
                  <a:lnTo>
                    <a:pt x="23154" y="30759"/>
                  </a:lnTo>
                  <a:lnTo>
                    <a:pt x="1217470" y="30759"/>
                  </a:lnTo>
                  <a:lnTo>
                    <a:pt x="1224368" y="26447"/>
                  </a:lnTo>
                  <a:lnTo>
                    <a:pt x="1217490" y="22148"/>
                  </a:lnTo>
                  <a:close/>
                </a:path>
                <a:path w="1240789" h="53339">
                  <a:moveTo>
                    <a:pt x="1233736" y="22148"/>
                  </a:moveTo>
                  <a:lnTo>
                    <a:pt x="1232496" y="22148"/>
                  </a:lnTo>
                  <a:lnTo>
                    <a:pt x="1232496" y="30759"/>
                  </a:lnTo>
                  <a:lnTo>
                    <a:pt x="1233733" y="30759"/>
                  </a:lnTo>
                  <a:lnTo>
                    <a:pt x="1240624" y="26454"/>
                  </a:lnTo>
                  <a:lnTo>
                    <a:pt x="1233736" y="22148"/>
                  </a:lnTo>
                  <a:close/>
                </a:path>
                <a:path w="1240789" h="53339">
                  <a:moveTo>
                    <a:pt x="10413" y="22796"/>
                  </a:moveTo>
                  <a:lnTo>
                    <a:pt x="10413" y="30099"/>
                  </a:lnTo>
                  <a:lnTo>
                    <a:pt x="16256" y="26447"/>
                  </a:lnTo>
                  <a:lnTo>
                    <a:pt x="10413" y="22796"/>
                  </a:lnTo>
                  <a:close/>
                </a:path>
                <a:path w="1240789" h="53339">
                  <a:moveTo>
                    <a:pt x="16256" y="26447"/>
                  </a:moveTo>
                  <a:lnTo>
                    <a:pt x="10413" y="30099"/>
                  </a:lnTo>
                  <a:lnTo>
                    <a:pt x="22098" y="30099"/>
                  </a:lnTo>
                  <a:lnTo>
                    <a:pt x="16256" y="26447"/>
                  </a:lnTo>
                  <a:close/>
                </a:path>
                <a:path w="1240789" h="53339">
                  <a:moveTo>
                    <a:pt x="1230210" y="22796"/>
                  </a:moveTo>
                  <a:lnTo>
                    <a:pt x="1224368" y="26447"/>
                  </a:lnTo>
                  <a:lnTo>
                    <a:pt x="1230210" y="30099"/>
                  </a:lnTo>
                  <a:lnTo>
                    <a:pt x="1230210" y="22796"/>
                  </a:lnTo>
                  <a:close/>
                </a:path>
                <a:path w="1240789" h="53339">
                  <a:moveTo>
                    <a:pt x="1232496" y="22796"/>
                  </a:moveTo>
                  <a:lnTo>
                    <a:pt x="1230210" y="22796"/>
                  </a:lnTo>
                  <a:lnTo>
                    <a:pt x="1230210" y="30099"/>
                  </a:lnTo>
                  <a:lnTo>
                    <a:pt x="1232496" y="30099"/>
                  </a:lnTo>
                  <a:lnTo>
                    <a:pt x="1232496" y="22796"/>
                  </a:lnTo>
                  <a:close/>
                </a:path>
                <a:path w="1240789" h="53339">
                  <a:moveTo>
                    <a:pt x="22097" y="22796"/>
                  </a:moveTo>
                  <a:lnTo>
                    <a:pt x="10413" y="22796"/>
                  </a:lnTo>
                  <a:lnTo>
                    <a:pt x="16256" y="26447"/>
                  </a:lnTo>
                  <a:lnTo>
                    <a:pt x="22097" y="22796"/>
                  </a:lnTo>
                  <a:close/>
                </a:path>
                <a:path w="1240789" h="53339">
                  <a:moveTo>
                    <a:pt x="1198295" y="0"/>
                  </a:moveTo>
                  <a:lnTo>
                    <a:pt x="1195641" y="609"/>
                  </a:lnTo>
                  <a:lnTo>
                    <a:pt x="1193126" y="4648"/>
                  </a:lnTo>
                  <a:lnTo>
                    <a:pt x="1193736" y="7302"/>
                  </a:lnTo>
                  <a:lnTo>
                    <a:pt x="1224368" y="26447"/>
                  </a:lnTo>
                  <a:lnTo>
                    <a:pt x="1230210" y="22796"/>
                  </a:lnTo>
                  <a:lnTo>
                    <a:pt x="1232496" y="22796"/>
                  </a:lnTo>
                  <a:lnTo>
                    <a:pt x="1232496" y="22148"/>
                  </a:lnTo>
                  <a:lnTo>
                    <a:pt x="1233736" y="22148"/>
                  </a:lnTo>
                  <a:lnTo>
                    <a:pt x="1198295" y="0"/>
                  </a:lnTo>
                  <a:close/>
                </a:path>
              </a:pathLst>
            </a:custGeom>
            <a:solidFill>
              <a:srgbClr val="000000"/>
            </a:solidFill>
          </p:spPr>
          <p:txBody>
            <a:bodyPr wrap="square" lIns="0" tIns="0" rIns="0" bIns="0" rtlCol="0"/>
            <a:lstStyle/>
            <a:p>
              <a:endParaRPr/>
            </a:p>
          </p:txBody>
        </p:sp>
        <p:sp>
          <p:nvSpPr>
            <p:cNvPr id="44" name="object 44"/>
            <p:cNvSpPr/>
            <p:nvPr/>
          </p:nvSpPr>
          <p:spPr>
            <a:xfrm>
              <a:off x="2991624" y="3129127"/>
              <a:ext cx="258445" cy="86360"/>
            </a:xfrm>
            <a:custGeom>
              <a:avLst/>
              <a:gdLst/>
              <a:ahLst/>
              <a:cxnLst/>
              <a:rect l="l" t="t" r="r" b="b"/>
              <a:pathLst>
                <a:path w="258444" h="86360">
                  <a:moveTo>
                    <a:pt x="258444" y="0"/>
                  </a:moveTo>
                  <a:lnTo>
                    <a:pt x="0" y="0"/>
                  </a:lnTo>
                  <a:lnTo>
                    <a:pt x="0" y="86156"/>
                  </a:lnTo>
                  <a:lnTo>
                    <a:pt x="258444" y="86156"/>
                  </a:lnTo>
                  <a:lnTo>
                    <a:pt x="258444" y="0"/>
                  </a:lnTo>
                  <a:close/>
                </a:path>
              </a:pathLst>
            </a:custGeom>
            <a:solidFill>
              <a:srgbClr val="FFFFFF"/>
            </a:solidFill>
          </p:spPr>
          <p:txBody>
            <a:bodyPr wrap="square" lIns="0" tIns="0" rIns="0" bIns="0" rtlCol="0"/>
            <a:lstStyle/>
            <a:p>
              <a:endParaRPr/>
            </a:p>
          </p:txBody>
        </p:sp>
      </p:grpSp>
      <p:sp>
        <p:nvSpPr>
          <p:cNvPr id="45" name="object 45"/>
          <p:cNvSpPr txBox="1"/>
          <p:nvPr/>
        </p:nvSpPr>
        <p:spPr>
          <a:xfrm>
            <a:off x="2567355" y="2582869"/>
            <a:ext cx="1105535" cy="685165"/>
          </a:xfrm>
          <a:prstGeom prst="rect">
            <a:avLst/>
          </a:prstGeom>
        </p:spPr>
        <p:txBody>
          <a:bodyPr vert="horz" wrap="square" lIns="0" tIns="144780" rIns="0" bIns="0" rtlCol="0">
            <a:spAutoFit/>
          </a:bodyPr>
          <a:lstStyle/>
          <a:p>
            <a:pPr algn="ctr">
              <a:lnSpc>
                <a:spcPct val="100000"/>
              </a:lnSpc>
              <a:spcBef>
                <a:spcPts val="1140"/>
              </a:spcBef>
            </a:pPr>
            <a:r>
              <a:rPr sz="1600" spc="10" dirty="0">
                <a:latin typeface="Arial MT"/>
                <a:cs typeface="Arial MT"/>
              </a:rPr>
              <a:t>Input</a:t>
            </a:r>
            <a:r>
              <a:rPr sz="1600" spc="-50" dirty="0">
                <a:latin typeface="Arial MT"/>
                <a:cs typeface="Arial MT"/>
              </a:rPr>
              <a:t> </a:t>
            </a:r>
            <a:r>
              <a:rPr sz="1600" spc="10" dirty="0">
                <a:latin typeface="Arial MT"/>
                <a:cs typeface="Arial MT"/>
              </a:rPr>
              <a:t>fmaps</a:t>
            </a:r>
            <a:endParaRPr sz="1600">
              <a:latin typeface="Arial MT"/>
              <a:cs typeface="Arial MT"/>
            </a:endParaRPr>
          </a:p>
          <a:p>
            <a:pPr marL="13335" algn="ctr">
              <a:lnSpc>
                <a:spcPct val="100000"/>
              </a:lnSpc>
              <a:spcBef>
                <a:spcPts val="785"/>
              </a:spcBef>
            </a:pPr>
            <a:r>
              <a:rPr sz="1200" b="1" spc="15" dirty="0">
                <a:latin typeface="Arial"/>
                <a:cs typeface="Arial"/>
              </a:rPr>
              <a:t>N</a:t>
            </a:r>
            <a:endParaRPr sz="1200">
              <a:latin typeface="Arial"/>
              <a:cs typeface="Arial"/>
            </a:endParaRPr>
          </a:p>
        </p:txBody>
      </p:sp>
      <p:sp>
        <p:nvSpPr>
          <p:cNvPr id="46" name="object 46"/>
          <p:cNvSpPr txBox="1"/>
          <p:nvPr/>
        </p:nvSpPr>
        <p:spPr>
          <a:xfrm>
            <a:off x="1749132" y="3719480"/>
            <a:ext cx="267335" cy="521970"/>
          </a:xfrm>
          <a:prstGeom prst="rect">
            <a:avLst/>
          </a:prstGeom>
        </p:spPr>
        <p:txBody>
          <a:bodyPr vert="horz" wrap="square" lIns="0" tIns="13335" rIns="0" bIns="0" rtlCol="0">
            <a:spAutoFit/>
          </a:bodyPr>
          <a:lstStyle/>
          <a:p>
            <a:pPr marL="12700">
              <a:lnSpc>
                <a:spcPct val="100000"/>
              </a:lnSpc>
              <a:spcBef>
                <a:spcPts val="105"/>
              </a:spcBef>
            </a:pPr>
            <a:r>
              <a:rPr sz="3250" b="1" dirty="0">
                <a:latin typeface="Arial"/>
                <a:cs typeface="Arial"/>
              </a:rPr>
              <a:t>×</a:t>
            </a:r>
            <a:endParaRPr sz="3250">
              <a:latin typeface="Arial"/>
              <a:cs typeface="Arial"/>
            </a:endParaRPr>
          </a:p>
        </p:txBody>
      </p:sp>
      <p:grpSp>
        <p:nvGrpSpPr>
          <p:cNvPr id="47" name="object 47"/>
          <p:cNvGrpSpPr/>
          <p:nvPr/>
        </p:nvGrpSpPr>
        <p:grpSpPr>
          <a:xfrm>
            <a:off x="4469066" y="3129127"/>
            <a:ext cx="1240790" cy="95250"/>
            <a:chOff x="4469066" y="3129127"/>
            <a:chExt cx="1240790" cy="95250"/>
          </a:xfrm>
        </p:grpSpPr>
        <p:sp>
          <p:nvSpPr>
            <p:cNvPr id="48" name="object 48"/>
            <p:cNvSpPr/>
            <p:nvPr/>
          </p:nvSpPr>
          <p:spPr>
            <a:xfrm>
              <a:off x="4469066" y="3158680"/>
              <a:ext cx="1240790" cy="53340"/>
            </a:xfrm>
            <a:custGeom>
              <a:avLst/>
              <a:gdLst/>
              <a:ahLst/>
              <a:cxnLst/>
              <a:rect l="l" t="t" r="r" b="b"/>
              <a:pathLst>
                <a:path w="1240789" h="53339">
                  <a:moveTo>
                    <a:pt x="42329" y="0"/>
                  </a:moveTo>
                  <a:lnTo>
                    <a:pt x="0" y="26441"/>
                  </a:lnTo>
                  <a:lnTo>
                    <a:pt x="42329" y="52895"/>
                  </a:lnTo>
                  <a:lnTo>
                    <a:pt x="44983" y="52285"/>
                  </a:lnTo>
                  <a:lnTo>
                    <a:pt x="47510" y="48247"/>
                  </a:lnTo>
                  <a:lnTo>
                    <a:pt x="46888" y="45593"/>
                  </a:lnTo>
                  <a:lnTo>
                    <a:pt x="23154" y="30759"/>
                  </a:lnTo>
                  <a:lnTo>
                    <a:pt x="8128" y="30759"/>
                  </a:lnTo>
                  <a:lnTo>
                    <a:pt x="8128" y="22136"/>
                  </a:lnTo>
                  <a:lnTo>
                    <a:pt x="23154" y="22136"/>
                  </a:lnTo>
                  <a:lnTo>
                    <a:pt x="46888" y="7302"/>
                  </a:lnTo>
                  <a:lnTo>
                    <a:pt x="47510" y="4648"/>
                  </a:lnTo>
                  <a:lnTo>
                    <a:pt x="44983" y="609"/>
                  </a:lnTo>
                  <a:lnTo>
                    <a:pt x="42329" y="0"/>
                  </a:lnTo>
                  <a:close/>
                </a:path>
                <a:path w="1240789" h="53339">
                  <a:moveTo>
                    <a:pt x="1233734" y="22136"/>
                  </a:moveTo>
                  <a:lnTo>
                    <a:pt x="1232496" y="22136"/>
                  </a:lnTo>
                  <a:lnTo>
                    <a:pt x="1232496" y="30746"/>
                  </a:lnTo>
                  <a:lnTo>
                    <a:pt x="1217478" y="30759"/>
                  </a:lnTo>
                  <a:lnTo>
                    <a:pt x="1193736" y="45593"/>
                  </a:lnTo>
                  <a:lnTo>
                    <a:pt x="1193126" y="48247"/>
                  </a:lnTo>
                  <a:lnTo>
                    <a:pt x="1195654" y="52285"/>
                  </a:lnTo>
                  <a:lnTo>
                    <a:pt x="1198308" y="52895"/>
                  </a:lnTo>
                  <a:lnTo>
                    <a:pt x="1240624" y="26441"/>
                  </a:lnTo>
                  <a:lnTo>
                    <a:pt x="1233734" y="22136"/>
                  </a:lnTo>
                  <a:close/>
                </a:path>
                <a:path w="1240789" h="53339">
                  <a:moveTo>
                    <a:pt x="23154" y="22136"/>
                  </a:moveTo>
                  <a:lnTo>
                    <a:pt x="8128" y="22136"/>
                  </a:lnTo>
                  <a:lnTo>
                    <a:pt x="8128" y="30759"/>
                  </a:lnTo>
                  <a:lnTo>
                    <a:pt x="23154" y="30759"/>
                  </a:lnTo>
                  <a:lnTo>
                    <a:pt x="22097" y="30099"/>
                  </a:lnTo>
                  <a:lnTo>
                    <a:pt x="10413" y="30099"/>
                  </a:lnTo>
                  <a:lnTo>
                    <a:pt x="10413" y="22796"/>
                  </a:lnTo>
                  <a:lnTo>
                    <a:pt x="22098" y="22796"/>
                  </a:lnTo>
                  <a:lnTo>
                    <a:pt x="23154" y="22136"/>
                  </a:lnTo>
                  <a:close/>
                </a:path>
                <a:path w="1240789" h="53339">
                  <a:moveTo>
                    <a:pt x="23154" y="30759"/>
                  </a:moveTo>
                  <a:lnTo>
                    <a:pt x="8128" y="30759"/>
                  </a:lnTo>
                  <a:lnTo>
                    <a:pt x="23154" y="30759"/>
                  </a:lnTo>
                  <a:close/>
                </a:path>
                <a:path w="1240789" h="53339">
                  <a:moveTo>
                    <a:pt x="1217478" y="22136"/>
                  </a:moveTo>
                  <a:lnTo>
                    <a:pt x="23154" y="22136"/>
                  </a:lnTo>
                  <a:lnTo>
                    <a:pt x="16255" y="26447"/>
                  </a:lnTo>
                  <a:lnTo>
                    <a:pt x="23154" y="30759"/>
                  </a:lnTo>
                  <a:lnTo>
                    <a:pt x="1217498" y="30746"/>
                  </a:lnTo>
                  <a:lnTo>
                    <a:pt x="1224379" y="26447"/>
                  </a:lnTo>
                  <a:lnTo>
                    <a:pt x="1217478" y="22136"/>
                  </a:lnTo>
                  <a:close/>
                </a:path>
                <a:path w="1240789" h="53339">
                  <a:moveTo>
                    <a:pt x="1224379" y="26447"/>
                  </a:moveTo>
                  <a:lnTo>
                    <a:pt x="1217498" y="30746"/>
                  </a:lnTo>
                  <a:lnTo>
                    <a:pt x="1232496" y="30746"/>
                  </a:lnTo>
                  <a:lnTo>
                    <a:pt x="1232496" y="30099"/>
                  </a:lnTo>
                  <a:lnTo>
                    <a:pt x="1230223" y="30099"/>
                  </a:lnTo>
                  <a:lnTo>
                    <a:pt x="1224379" y="26447"/>
                  </a:lnTo>
                  <a:close/>
                </a:path>
                <a:path w="1240789" h="53339">
                  <a:moveTo>
                    <a:pt x="10413" y="22796"/>
                  </a:moveTo>
                  <a:lnTo>
                    <a:pt x="10413" y="30099"/>
                  </a:lnTo>
                  <a:lnTo>
                    <a:pt x="16255" y="26447"/>
                  </a:lnTo>
                  <a:lnTo>
                    <a:pt x="10413" y="22796"/>
                  </a:lnTo>
                  <a:close/>
                </a:path>
                <a:path w="1240789" h="53339">
                  <a:moveTo>
                    <a:pt x="16255" y="26447"/>
                  </a:moveTo>
                  <a:lnTo>
                    <a:pt x="10413" y="30099"/>
                  </a:lnTo>
                  <a:lnTo>
                    <a:pt x="22097" y="30099"/>
                  </a:lnTo>
                  <a:lnTo>
                    <a:pt x="16255" y="26447"/>
                  </a:lnTo>
                  <a:close/>
                </a:path>
                <a:path w="1240789" h="53339">
                  <a:moveTo>
                    <a:pt x="1230223" y="22796"/>
                  </a:moveTo>
                  <a:lnTo>
                    <a:pt x="1224379" y="26447"/>
                  </a:lnTo>
                  <a:lnTo>
                    <a:pt x="1230223" y="30099"/>
                  </a:lnTo>
                  <a:lnTo>
                    <a:pt x="1230223" y="22796"/>
                  </a:lnTo>
                  <a:close/>
                </a:path>
                <a:path w="1240789" h="53339">
                  <a:moveTo>
                    <a:pt x="1232496" y="22796"/>
                  </a:moveTo>
                  <a:lnTo>
                    <a:pt x="1230223" y="22796"/>
                  </a:lnTo>
                  <a:lnTo>
                    <a:pt x="1230223" y="30099"/>
                  </a:lnTo>
                  <a:lnTo>
                    <a:pt x="1232496" y="30099"/>
                  </a:lnTo>
                  <a:lnTo>
                    <a:pt x="1232496" y="22796"/>
                  </a:lnTo>
                  <a:close/>
                </a:path>
                <a:path w="1240789" h="53339">
                  <a:moveTo>
                    <a:pt x="22098" y="22796"/>
                  </a:moveTo>
                  <a:lnTo>
                    <a:pt x="10413" y="22796"/>
                  </a:lnTo>
                  <a:lnTo>
                    <a:pt x="16266" y="26441"/>
                  </a:lnTo>
                  <a:lnTo>
                    <a:pt x="22098" y="22796"/>
                  </a:lnTo>
                  <a:close/>
                </a:path>
                <a:path w="1240789" h="53339">
                  <a:moveTo>
                    <a:pt x="1198308" y="0"/>
                  </a:moveTo>
                  <a:lnTo>
                    <a:pt x="1195654" y="609"/>
                  </a:lnTo>
                  <a:lnTo>
                    <a:pt x="1193126" y="4648"/>
                  </a:lnTo>
                  <a:lnTo>
                    <a:pt x="1193736" y="7302"/>
                  </a:lnTo>
                  <a:lnTo>
                    <a:pt x="1224389" y="26441"/>
                  </a:lnTo>
                  <a:lnTo>
                    <a:pt x="1230223" y="22796"/>
                  </a:lnTo>
                  <a:lnTo>
                    <a:pt x="1232496" y="22796"/>
                  </a:lnTo>
                  <a:lnTo>
                    <a:pt x="1232496" y="22136"/>
                  </a:lnTo>
                  <a:lnTo>
                    <a:pt x="1233734" y="22136"/>
                  </a:lnTo>
                  <a:lnTo>
                    <a:pt x="1198308" y="0"/>
                  </a:lnTo>
                  <a:close/>
                </a:path>
              </a:pathLst>
            </a:custGeom>
            <a:solidFill>
              <a:srgbClr val="000000"/>
            </a:solidFill>
          </p:spPr>
          <p:txBody>
            <a:bodyPr wrap="square" lIns="0" tIns="0" rIns="0" bIns="0" rtlCol="0"/>
            <a:lstStyle/>
            <a:p>
              <a:endParaRPr/>
            </a:p>
          </p:txBody>
        </p:sp>
        <p:sp>
          <p:nvSpPr>
            <p:cNvPr id="49" name="object 49"/>
            <p:cNvSpPr/>
            <p:nvPr/>
          </p:nvSpPr>
          <p:spPr>
            <a:xfrm>
              <a:off x="4955844" y="3129127"/>
              <a:ext cx="250190" cy="95250"/>
            </a:xfrm>
            <a:custGeom>
              <a:avLst/>
              <a:gdLst/>
              <a:ahLst/>
              <a:cxnLst/>
              <a:rect l="l" t="t" r="r" b="b"/>
              <a:pathLst>
                <a:path w="250189" h="95250">
                  <a:moveTo>
                    <a:pt x="249847" y="0"/>
                  </a:moveTo>
                  <a:lnTo>
                    <a:pt x="0" y="0"/>
                  </a:lnTo>
                  <a:lnTo>
                    <a:pt x="0" y="94767"/>
                  </a:lnTo>
                  <a:lnTo>
                    <a:pt x="249847" y="94767"/>
                  </a:lnTo>
                  <a:lnTo>
                    <a:pt x="249847" y="0"/>
                  </a:lnTo>
                  <a:close/>
                </a:path>
              </a:pathLst>
            </a:custGeom>
            <a:solidFill>
              <a:srgbClr val="FFFFFF"/>
            </a:solidFill>
          </p:spPr>
          <p:txBody>
            <a:bodyPr wrap="square" lIns="0" tIns="0" rIns="0" bIns="0" rtlCol="0"/>
            <a:lstStyle/>
            <a:p>
              <a:endParaRPr/>
            </a:p>
          </p:txBody>
        </p:sp>
      </p:grpSp>
      <p:sp>
        <p:nvSpPr>
          <p:cNvPr id="50" name="object 50"/>
          <p:cNvSpPr txBox="1"/>
          <p:nvPr/>
        </p:nvSpPr>
        <p:spPr>
          <a:xfrm>
            <a:off x="4444326" y="2582869"/>
            <a:ext cx="1266190" cy="685165"/>
          </a:xfrm>
          <a:prstGeom prst="rect">
            <a:avLst/>
          </a:prstGeom>
        </p:spPr>
        <p:txBody>
          <a:bodyPr vert="horz" wrap="square" lIns="0" tIns="144780" rIns="0" bIns="0" rtlCol="0">
            <a:spAutoFit/>
          </a:bodyPr>
          <a:lstStyle/>
          <a:p>
            <a:pPr algn="ctr">
              <a:lnSpc>
                <a:spcPct val="100000"/>
              </a:lnSpc>
              <a:spcBef>
                <a:spcPts val="1140"/>
              </a:spcBef>
            </a:pPr>
            <a:r>
              <a:rPr sz="1600" spc="10" dirty="0">
                <a:latin typeface="Arial MT"/>
                <a:cs typeface="Arial MT"/>
              </a:rPr>
              <a:t>Output</a:t>
            </a:r>
            <a:r>
              <a:rPr sz="1600" spc="-45" dirty="0">
                <a:latin typeface="Arial MT"/>
                <a:cs typeface="Arial MT"/>
              </a:rPr>
              <a:t> </a:t>
            </a:r>
            <a:r>
              <a:rPr sz="1600" spc="10" dirty="0">
                <a:latin typeface="Arial MT"/>
                <a:cs typeface="Arial MT"/>
              </a:rPr>
              <a:t>fmaps</a:t>
            </a:r>
            <a:endParaRPr sz="1600">
              <a:latin typeface="Arial MT"/>
              <a:cs typeface="Arial MT"/>
            </a:endParaRPr>
          </a:p>
          <a:p>
            <a:pPr marL="15240" algn="ctr">
              <a:lnSpc>
                <a:spcPct val="100000"/>
              </a:lnSpc>
              <a:spcBef>
                <a:spcPts val="785"/>
              </a:spcBef>
            </a:pPr>
            <a:r>
              <a:rPr sz="1200" b="1" spc="15" dirty="0">
                <a:latin typeface="Arial"/>
                <a:cs typeface="Arial"/>
              </a:rPr>
              <a:t>N</a:t>
            </a:r>
            <a:endParaRPr sz="1200">
              <a:latin typeface="Arial"/>
              <a:cs typeface="Arial"/>
            </a:endParaRPr>
          </a:p>
        </p:txBody>
      </p:sp>
      <p:graphicFrame>
        <p:nvGraphicFramePr>
          <p:cNvPr id="51" name="object 51"/>
          <p:cNvGraphicFramePr>
            <a:graphicFrameLocks noGrp="1"/>
          </p:cNvGraphicFramePr>
          <p:nvPr/>
        </p:nvGraphicFramePr>
        <p:xfrm>
          <a:off x="4443315" y="3249682"/>
          <a:ext cx="1240155" cy="175738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11505">
                  <a:extLst>
                    <a:ext uri="{9D8B030D-6E8A-4147-A177-3AD203B41FA5}">
                      <a16:colId xmlns:a16="http://schemas.microsoft.com/office/drawing/2014/main" val="20001"/>
                    </a:ext>
                  </a:extLst>
                </a:gridCol>
              </a:tblGrid>
              <a:tr h="883075">
                <a:tc>
                  <a:txBody>
                    <a:bodyPr/>
                    <a:lstStyle/>
                    <a:p>
                      <a:pPr marL="49530" algn="ctr">
                        <a:lnSpc>
                          <a:spcPts val="1330"/>
                        </a:lnSpc>
                        <a:spcBef>
                          <a:spcPts val="1105"/>
                        </a:spcBef>
                      </a:pPr>
                      <a:r>
                        <a:rPr sz="1800" spc="7" baseline="9259" dirty="0">
                          <a:latin typeface="Arial MT"/>
                          <a:cs typeface="Arial MT"/>
                        </a:rPr>
                        <a:t>F</a:t>
                      </a:r>
                      <a:r>
                        <a:rPr sz="800" spc="5" dirty="0">
                          <a:latin typeface="Arial MT"/>
                          <a:cs typeface="Arial MT"/>
                        </a:rPr>
                        <a:t>0,0</a:t>
                      </a:r>
                      <a:r>
                        <a:rPr sz="1800" spc="7" baseline="9259" dirty="0">
                          <a:latin typeface="Arial MT"/>
                          <a:cs typeface="Arial MT"/>
                        </a:rPr>
                        <a:t>I</a:t>
                      </a:r>
                      <a:r>
                        <a:rPr sz="800" spc="5" dirty="0">
                          <a:latin typeface="Arial MT"/>
                          <a:cs typeface="Arial MT"/>
                        </a:rPr>
                        <a:t>0,0</a:t>
                      </a:r>
                      <a:endParaRPr sz="800">
                        <a:latin typeface="Arial MT"/>
                        <a:cs typeface="Arial MT"/>
                      </a:endParaRPr>
                    </a:p>
                    <a:p>
                      <a:pPr marL="48895" algn="ctr">
                        <a:lnSpc>
                          <a:spcPts val="1330"/>
                        </a:lnSpc>
                      </a:pPr>
                      <a:r>
                        <a:rPr sz="1200" dirty="0">
                          <a:latin typeface="Arial MT"/>
                          <a:cs typeface="Arial MT"/>
                        </a:rPr>
                        <a:t>+</a:t>
                      </a:r>
                      <a:endParaRPr sz="1200">
                        <a:latin typeface="Arial MT"/>
                        <a:cs typeface="Arial MT"/>
                      </a:endParaRPr>
                    </a:p>
                    <a:p>
                      <a:pPr marL="49530" algn="ctr">
                        <a:lnSpc>
                          <a:spcPct val="100000"/>
                        </a:lnSpc>
                        <a:spcBef>
                          <a:spcPts val="254"/>
                        </a:spcBef>
                      </a:pPr>
                      <a:r>
                        <a:rPr sz="1800" spc="7" baseline="9259" dirty="0">
                          <a:latin typeface="Arial MT"/>
                          <a:cs typeface="Arial MT"/>
                        </a:rPr>
                        <a:t>F</a:t>
                      </a:r>
                      <a:r>
                        <a:rPr sz="800" spc="5" dirty="0">
                          <a:latin typeface="Arial MT"/>
                          <a:cs typeface="Arial MT"/>
                        </a:rPr>
                        <a:t>0,1</a:t>
                      </a:r>
                      <a:r>
                        <a:rPr sz="1800" spc="7" baseline="9259" dirty="0">
                          <a:latin typeface="Arial MT"/>
                          <a:cs typeface="Arial MT"/>
                        </a:rPr>
                        <a:t>I</a:t>
                      </a:r>
                      <a:r>
                        <a:rPr sz="800" spc="5" dirty="0">
                          <a:latin typeface="Arial MT"/>
                          <a:cs typeface="Arial MT"/>
                        </a:rPr>
                        <a:t>1,0</a:t>
                      </a:r>
                      <a:endParaRPr sz="800">
                        <a:latin typeface="Arial MT"/>
                        <a:cs typeface="Arial MT"/>
                      </a:endParaRPr>
                    </a:p>
                  </a:txBody>
                  <a:tcPr marL="0" marR="0" marT="140335" marB="0">
                    <a:lnL w="38100">
                      <a:solidFill>
                        <a:srgbClr val="FF0000"/>
                      </a:solidFill>
                      <a:prstDash val="solid"/>
                    </a:lnL>
                    <a:lnR w="53975">
                      <a:solidFill>
                        <a:srgbClr val="FF0000"/>
                      </a:solidFill>
                      <a:prstDash val="solid"/>
                    </a:lnR>
                    <a:lnT w="38100">
                      <a:solidFill>
                        <a:srgbClr val="FF0000"/>
                      </a:solidFill>
                      <a:prstDash val="solid"/>
                    </a:lnT>
                    <a:lnB w="38100">
                      <a:solidFill>
                        <a:srgbClr val="FF0000"/>
                      </a:solidFill>
                      <a:prstDash val="solid"/>
                    </a:lnB>
                    <a:solidFill>
                      <a:srgbClr val="F3E1E0"/>
                    </a:solidFill>
                  </a:tcPr>
                </a:tc>
                <a:tc>
                  <a:txBody>
                    <a:bodyPr/>
                    <a:lstStyle/>
                    <a:p>
                      <a:pPr marL="15875" algn="ctr">
                        <a:lnSpc>
                          <a:spcPts val="1330"/>
                        </a:lnSpc>
                        <a:spcBef>
                          <a:spcPts val="1035"/>
                        </a:spcBef>
                      </a:pPr>
                      <a:r>
                        <a:rPr sz="1800" spc="7" baseline="9259" dirty="0">
                          <a:latin typeface="Arial MT"/>
                          <a:cs typeface="Arial MT"/>
                        </a:rPr>
                        <a:t>F</a:t>
                      </a:r>
                      <a:r>
                        <a:rPr sz="800" spc="5" dirty="0">
                          <a:latin typeface="Arial MT"/>
                          <a:cs typeface="Arial MT"/>
                        </a:rPr>
                        <a:t>0,0</a:t>
                      </a:r>
                      <a:r>
                        <a:rPr sz="1800" spc="7" baseline="9259" dirty="0">
                          <a:latin typeface="Arial MT"/>
                          <a:cs typeface="Arial MT"/>
                        </a:rPr>
                        <a:t>I</a:t>
                      </a:r>
                      <a:r>
                        <a:rPr sz="800" spc="5" dirty="0">
                          <a:latin typeface="Arial MT"/>
                          <a:cs typeface="Arial MT"/>
                        </a:rPr>
                        <a:t>0,1</a:t>
                      </a:r>
                      <a:endParaRPr sz="800">
                        <a:latin typeface="Arial MT"/>
                        <a:cs typeface="Arial MT"/>
                      </a:endParaRPr>
                    </a:p>
                    <a:p>
                      <a:pPr marL="15875" algn="ctr">
                        <a:lnSpc>
                          <a:spcPts val="1330"/>
                        </a:lnSpc>
                      </a:pPr>
                      <a:r>
                        <a:rPr sz="1200" dirty="0">
                          <a:latin typeface="Arial MT"/>
                          <a:cs typeface="Arial MT"/>
                        </a:rPr>
                        <a:t>+</a:t>
                      </a:r>
                      <a:endParaRPr sz="1200">
                        <a:latin typeface="Arial MT"/>
                        <a:cs typeface="Arial MT"/>
                      </a:endParaRPr>
                    </a:p>
                    <a:p>
                      <a:pPr marL="15875" algn="ctr">
                        <a:lnSpc>
                          <a:spcPct val="100000"/>
                        </a:lnSpc>
                        <a:spcBef>
                          <a:spcPts val="259"/>
                        </a:spcBef>
                      </a:pPr>
                      <a:r>
                        <a:rPr sz="1800" spc="7" baseline="9259" dirty="0">
                          <a:latin typeface="Arial MT"/>
                          <a:cs typeface="Arial MT"/>
                        </a:rPr>
                        <a:t>F</a:t>
                      </a:r>
                      <a:r>
                        <a:rPr sz="800" spc="5" dirty="0">
                          <a:latin typeface="Arial MT"/>
                          <a:cs typeface="Arial MT"/>
                        </a:rPr>
                        <a:t>0,1</a:t>
                      </a:r>
                      <a:r>
                        <a:rPr sz="1800" spc="7" baseline="9259" dirty="0">
                          <a:latin typeface="Arial MT"/>
                          <a:cs typeface="Arial MT"/>
                        </a:rPr>
                        <a:t>I</a:t>
                      </a:r>
                      <a:r>
                        <a:rPr sz="800" spc="5" dirty="0">
                          <a:latin typeface="Arial MT"/>
                          <a:cs typeface="Arial MT"/>
                        </a:rPr>
                        <a:t>1,1</a:t>
                      </a:r>
                      <a:endParaRPr sz="800">
                        <a:latin typeface="Arial MT"/>
                        <a:cs typeface="Arial MT"/>
                      </a:endParaRPr>
                    </a:p>
                  </a:txBody>
                  <a:tcPr marL="0" marR="0" marT="131445" marB="0">
                    <a:lnL w="53975">
                      <a:solidFill>
                        <a:srgbClr val="FF0000"/>
                      </a:solidFill>
                      <a:prstDash val="solid"/>
                    </a:lnL>
                    <a:lnR w="28575">
                      <a:solidFill>
                        <a:srgbClr val="000000"/>
                      </a:solidFill>
                      <a:prstDash val="solid"/>
                    </a:lnR>
                    <a:lnT w="19050">
                      <a:solidFill>
                        <a:srgbClr val="000000"/>
                      </a:solidFill>
                      <a:prstDash val="solid"/>
                    </a:lnT>
                    <a:lnB w="28575">
                      <a:solidFill>
                        <a:srgbClr val="000000"/>
                      </a:solidFill>
                      <a:prstDash val="solid"/>
                    </a:lnB>
                    <a:solidFill>
                      <a:srgbClr val="F3E1E0"/>
                    </a:solidFill>
                  </a:tcPr>
                </a:tc>
                <a:extLst>
                  <a:ext uri="{0D108BD9-81ED-4DB2-BD59-A6C34878D82A}">
                    <a16:rowId xmlns:a16="http://schemas.microsoft.com/office/drawing/2014/main" val="10000"/>
                  </a:ext>
                </a:extLst>
              </a:tr>
              <a:tr h="287511">
                <a:tc>
                  <a:txBody>
                    <a:bodyPr/>
                    <a:lstStyle/>
                    <a:p>
                      <a:pPr marL="6985" algn="ctr">
                        <a:lnSpc>
                          <a:spcPts val="1225"/>
                        </a:lnSpc>
                        <a:spcBef>
                          <a:spcPts val="935"/>
                        </a:spcBef>
                      </a:pPr>
                      <a:r>
                        <a:rPr sz="1800" spc="7" baseline="9259" dirty="0">
                          <a:latin typeface="Arial MT"/>
                          <a:cs typeface="Arial MT"/>
                        </a:rPr>
                        <a:t>F</a:t>
                      </a:r>
                      <a:r>
                        <a:rPr sz="800" spc="5" dirty="0">
                          <a:latin typeface="Arial MT"/>
                          <a:cs typeface="Arial MT"/>
                        </a:rPr>
                        <a:t>1,0</a:t>
                      </a:r>
                      <a:r>
                        <a:rPr sz="1800" spc="7" baseline="9259" dirty="0">
                          <a:latin typeface="Arial MT"/>
                          <a:cs typeface="Arial MT"/>
                        </a:rPr>
                        <a:t>I</a:t>
                      </a:r>
                      <a:r>
                        <a:rPr sz="800" spc="5" dirty="0">
                          <a:latin typeface="Arial MT"/>
                          <a:cs typeface="Arial MT"/>
                        </a:rPr>
                        <a:t>0,0</a:t>
                      </a:r>
                      <a:endParaRPr sz="800">
                        <a:latin typeface="Arial MT"/>
                        <a:cs typeface="Arial MT"/>
                      </a:endParaRPr>
                    </a:p>
                  </a:txBody>
                  <a:tcPr marL="0" marR="0" marT="118745" marB="0">
                    <a:lnL w="28575">
                      <a:solidFill>
                        <a:srgbClr val="000000"/>
                      </a:solidFill>
                      <a:prstDash val="solid"/>
                    </a:lnL>
                    <a:lnR w="28575">
                      <a:solidFill>
                        <a:srgbClr val="000000"/>
                      </a:solidFill>
                      <a:prstDash val="solid"/>
                    </a:lnR>
                    <a:lnT w="38100">
                      <a:solidFill>
                        <a:srgbClr val="FF0000"/>
                      </a:solidFill>
                      <a:prstDash val="solid"/>
                    </a:lnT>
                    <a:solidFill>
                      <a:srgbClr val="F3E1E0"/>
                    </a:solidFill>
                  </a:tcPr>
                </a:tc>
                <a:tc>
                  <a:txBody>
                    <a:bodyPr/>
                    <a:lstStyle/>
                    <a:p>
                      <a:pPr marR="3175" algn="ctr">
                        <a:lnSpc>
                          <a:spcPts val="1290"/>
                        </a:lnSpc>
                        <a:spcBef>
                          <a:spcPts val="865"/>
                        </a:spcBef>
                      </a:pPr>
                      <a:r>
                        <a:rPr sz="1800" baseline="9259" dirty="0">
                          <a:latin typeface="Arial MT"/>
                          <a:cs typeface="Arial MT"/>
                        </a:rPr>
                        <a:t>F</a:t>
                      </a:r>
                      <a:r>
                        <a:rPr sz="800" dirty="0">
                          <a:latin typeface="Arial MT"/>
                          <a:cs typeface="Arial MT"/>
                        </a:rPr>
                        <a:t>1,0</a:t>
                      </a:r>
                      <a:r>
                        <a:rPr sz="1800" baseline="9259" dirty="0">
                          <a:latin typeface="Arial MT"/>
                          <a:cs typeface="Arial MT"/>
                        </a:rPr>
                        <a:t>I</a:t>
                      </a:r>
                      <a:r>
                        <a:rPr sz="800" dirty="0">
                          <a:latin typeface="Arial MT"/>
                          <a:cs typeface="Arial MT"/>
                        </a:rPr>
                        <a:t>0,1</a:t>
                      </a:r>
                      <a:endParaRPr sz="800">
                        <a:latin typeface="Arial MT"/>
                        <a:cs typeface="Arial MT"/>
                      </a:endParaRPr>
                    </a:p>
                  </a:txBody>
                  <a:tcPr marL="0" marR="0" marT="109855" marB="0">
                    <a:lnL w="28575">
                      <a:solidFill>
                        <a:srgbClr val="000000"/>
                      </a:solidFill>
                      <a:prstDash val="solid"/>
                    </a:lnL>
                    <a:lnR w="28575">
                      <a:solidFill>
                        <a:srgbClr val="000000"/>
                      </a:solidFill>
                      <a:prstDash val="solid"/>
                    </a:lnR>
                    <a:lnT w="28575">
                      <a:solidFill>
                        <a:srgbClr val="000000"/>
                      </a:solidFill>
                      <a:prstDash val="solid"/>
                    </a:lnT>
                    <a:solidFill>
                      <a:srgbClr val="F3E1E0"/>
                    </a:solidFill>
                  </a:tcPr>
                </a:tc>
                <a:extLst>
                  <a:ext uri="{0D108BD9-81ED-4DB2-BD59-A6C34878D82A}">
                    <a16:rowId xmlns:a16="http://schemas.microsoft.com/office/drawing/2014/main" val="10001"/>
                  </a:ext>
                </a:extLst>
              </a:tr>
              <a:tr h="175624">
                <a:tc>
                  <a:txBody>
                    <a:bodyPr/>
                    <a:lstStyle/>
                    <a:p>
                      <a:pPr marL="6985" algn="ctr">
                        <a:lnSpc>
                          <a:spcPts val="1285"/>
                        </a:lnSpc>
                      </a:pPr>
                      <a:r>
                        <a:rPr sz="1200" dirty="0">
                          <a:latin typeface="Arial MT"/>
                          <a:cs typeface="Arial MT"/>
                        </a:rPr>
                        <a:t>+</a:t>
                      </a:r>
                      <a:endParaRPr sz="1200">
                        <a:latin typeface="Arial MT"/>
                        <a:cs typeface="Arial MT"/>
                      </a:endParaRPr>
                    </a:p>
                  </a:txBody>
                  <a:tcPr marL="0" marR="0" marT="0" marB="0">
                    <a:lnL w="28575">
                      <a:solidFill>
                        <a:srgbClr val="000000"/>
                      </a:solidFill>
                      <a:prstDash val="solid"/>
                    </a:lnL>
                    <a:lnR w="28575">
                      <a:solidFill>
                        <a:srgbClr val="000000"/>
                      </a:solidFill>
                      <a:prstDash val="solid"/>
                    </a:lnR>
                    <a:solidFill>
                      <a:srgbClr val="F3E1E0"/>
                    </a:solidFill>
                  </a:tcPr>
                </a:tc>
                <a:tc>
                  <a:txBody>
                    <a:bodyPr/>
                    <a:lstStyle/>
                    <a:p>
                      <a:pPr marR="3810" algn="ctr">
                        <a:lnSpc>
                          <a:spcPts val="1270"/>
                        </a:lnSpc>
                      </a:pPr>
                      <a:r>
                        <a:rPr sz="1200" dirty="0">
                          <a:latin typeface="Arial MT"/>
                          <a:cs typeface="Arial MT"/>
                        </a:rPr>
                        <a:t>+</a:t>
                      </a:r>
                      <a:endParaRPr sz="1200">
                        <a:latin typeface="Arial MT"/>
                        <a:cs typeface="Arial MT"/>
                      </a:endParaRPr>
                    </a:p>
                  </a:txBody>
                  <a:tcPr marL="0" marR="0" marT="0" marB="0">
                    <a:lnL w="28575">
                      <a:solidFill>
                        <a:srgbClr val="000000"/>
                      </a:solidFill>
                      <a:prstDash val="solid"/>
                    </a:lnL>
                    <a:lnR w="28575">
                      <a:solidFill>
                        <a:srgbClr val="000000"/>
                      </a:solidFill>
                      <a:prstDash val="solid"/>
                    </a:lnR>
                    <a:solidFill>
                      <a:srgbClr val="F3E1E0"/>
                    </a:solidFill>
                  </a:tcPr>
                </a:tc>
                <a:extLst>
                  <a:ext uri="{0D108BD9-81ED-4DB2-BD59-A6C34878D82A}">
                    <a16:rowId xmlns:a16="http://schemas.microsoft.com/office/drawing/2014/main" val="10002"/>
                  </a:ext>
                </a:extLst>
              </a:tr>
              <a:tr h="411177">
                <a:tc>
                  <a:txBody>
                    <a:bodyPr/>
                    <a:lstStyle/>
                    <a:p>
                      <a:pPr marL="6985" algn="ctr">
                        <a:lnSpc>
                          <a:spcPct val="100000"/>
                        </a:lnSpc>
                        <a:spcBef>
                          <a:spcPts val="204"/>
                        </a:spcBef>
                      </a:pPr>
                      <a:r>
                        <a:rPr sz="1800" spc="7" baseline="9259" dirty="0">
                          <a:latin typeface="Arial MT"/>
                          <a:cs typeface="Arial MT"/>
                        </a:rPr>
                        <a:t>F</a:t>
                      </a:r>
                      <a:r>
                        <a:rPr sz="800" spc="5" dirty="0">
                          <a:latin typeface="Arial MT"/>
                          <a:cs typeface="Arial MT"/>
                        </a:rPr>
                        <a:t>1,1</a:t>
                      </a:r>
                      <a:r>
                        <a:rPr sz="1800" spc="7" baseline="9259" dirty="0">
                          <a:latin typeface="Arial MT"/>
                          <a:cs typeface="Arial MT"/>
                        </a:rPr>
                        <a:t>I</a:t>
                      </a:r>
                      <a:r>
                        <a:rPr sz="800" spc="5" dirty="0">
                          <a:latin typeface="Arial MT"/>
                          <a:cs typeface="Arial MT"/>
                        </a:rPr>
                        <a:t>1,0</a:t>
                      </a:r>
                      <a:endParaRPr sz="800">
                        <a:latin typeface="Arial MT"/>
                        <a:cs typeface="Arial MT"/>
                      </a:endParaRPr>
                    </a:p>
                  </a:txBody>
                  <a:tcPr marL="0" marR="0" marT="26034" marB="0">
                    <a:lnL w="28575">
                      <a:solidFill>
                        <a:srgbClr val="000000"/>
                      </a:solidFill>
                      <a:prstDash val="solid"/>
                    </a:lnL>
                    <a:lnR w="28575">
                      <a:solidFill>
                        <a:srgbClr val="000000"/>
                      </a:solidFill>
                      <a:prstDash val="solid"/>
                    </a:lnR>
                    <a:lnB w="19050">
                      <a:solidFill>
                        <a:srgbClr val="000000"/>
                      </a:solidFill>
                      <a:prstDash val="solid"/>
                    </a:lnB>
                    <a:solidFill>
                      <a:srgbClr val="F3E1E0"/>
                    </a:solidFill>
                  </a:tcPr>
                </a:tc>
                <a:tc>
                  <a:txBody>
                    <a:bodyPr/>
                    <a:lstStyle/>
                    <a:p>
                      <a:pPr marR="3175" algn="ctr">
                        <a:lnSpc>
                          <a:spcPct val="100000"/>
                        </a:lnSpc>
                        <a:spcBef>
                          <a:spcPts val="140"/>
                        </a:spcBef>
                      </a:pPr>
                      <a:r>
                        <a:rPr sz="1800" baseline="9259" dirty="0">
                          <a:latin typeface="Arial MT"/>
                          <a:cs typeface="Arial MT"/>
                        </a:rPr>
                        <a:t>F</a:t>
                      </a:r>
                      <a:r>
                        <a:rPr sz="800" dirty="0">
                          <a:latin typeface="Arial MT"/>
                          <a:cs typeface="Arial MT"/>
                        </a:rPr>
                        <a:t>1,1</a:t>
                      </a:r>
                      <a:r>
                        <a:rPr sz="1800" baseline="9259" dirty="0">
                          <a:latin typeface="Arial MT"/>
                          <a:cs typeface="Arial MT"/>
                        </a:rPr>
                        <a:t>I</a:t>
                      </a:r>
                      <a:r>
                        <a:rPr sz="800" dirty="0">
                          <a:latin typeface="Arial MT"/>
                          <a:cs typeface="Arial MT"/>
                        </a:rPr>
                        <a:t>1,1</a:t>
                      </a:r>
                      <a:endParaRPr sz="800">
                        <a:latin typeface="Arial MT"/>
                        <a:cs typeface="Arial MT"/>
                      </a:endParaRPr>
                    </a:p>
                  </a:txBody>
                  <a:tcPr marL="0" marR="0" marT="17780" marB="0">
                    <a:lnL w="28575">
                      <a:solidFill>
                        <a:srgbClr val="000000"/>
                      </a:solidFill>
                      <a:prstDash val="solid"/>
                    </a:lnL>
                    <a:lnR w="28575">
                      <a:solidFill>
                        <a:srgbClr val="000000"/>
                      </a:solidFill>
                      <a:prstDash val="solid"/>
                    </a:lnR>
                    <a:lnB w="19050">
                      <a:solidFill>
                        <a:srgbClr val="000000"/>
                      </a:solidFill>
                      <a:prstDash val="solid"/>
                    </a:lnB>
                    <a:solidFill>
                      <a:srgbClr val="F3E1E0"/>
                    </a:solidFill>
                  </a:tcPr>
                </a:tc>
                <a:extLst>
                  <a:ext uri="{0D108BD9-81ED-4DB2-BD59-A6C34878D82A}">
                    <a16:rowId xmlns:a16="http://schemas.microsoft.com/office/drawing/2014/main" val="10003"/>
                  </a:ext>
                </a:extLst>
              </a:tr>
            </a:tbl>
          </a:graphicData>
        </a:graphic>
      </p:graphicFrame>
      <p:sp>
        <p:nvSpPr>
          <p:cNvPr id="52" name="object 52"/>
          <p:cNvSpPr txBox="1"/>
          <p:nvPr/>
        </p:nvSpPr>
        <p:spPr>
          <a:xfrm>
            <a:off x="4266412" y="4038238"/>
            <a:ext cx="154940" cy="212090"/>
          </a:xfrm>
          <a:prstGeom prst="rect">
            <a:avLst/>
          </a:prstGeom>
        </p:spPr>
        <p:txBody>
          <a:bodyPr vert="horz" wrap="square" lIns="0" tIns="15240" rIns="0" bIns="0" rtlCol="0">
            <a:spAutoFit/>
          </a:bodyPr>
          <a:lstStyle/>
          <a:p>
            <a:pPr marL="12700">
              <a:lnSpc>
                <a:spcPct val="100000"/>
              </a:lnSpc>
              <a:spcBef>
                <a:spcPts val="120"/>
              </a:spcBef>
            </a:pPr>
            <a:r>
              <a:rPr sz="1200" b="1" spc="15" dirty="0">
                <a:latin typeface="Arial"/>
                <a:cs typeface="Arial"/>
              </a:rPr>
              <a:t>M</a:t>
            </a:r>
            <a:endParaRPr sz="1200">
              <a:latin typeface="Arial"/>
              <a:cs typeface="Arial"/>
            </a:endParaRPr>
          </a:p>
        </p:txBody>
      </p:sp>
      <p:sp>
        <p:nvSpPr>
          <p:cNvPr id="53" name="object 53"/>
          <p:cNvSpPr txBox="1"/>
          <p:nvPr/>
        </p:nvSpPr>
        <p:spPr>
          <a:xfrm>
            <a:off x="3907891" y="3762556"/>
            <a:ext cx="226695" cy="439420"/>
          </a:xfrm>
          <a:prstGeom prst="rect">
            <a:avLst/>
          </a:prstGeom>
        </p:spPr>
        <p:txBody>
          <a:bodyPr vert="horz" wrap="square" lIns="0" tIns="13970" rIns="0" bIns="0" rtlCol="0">
            <a:spAutoFit/>
          </a:bodyPr>
          <a:lstStyle/>
          <a:p>
            <a:pPr marL="12700">
              <a:lnSpc>
                <a:spcPct val="100000"/>
              </a:lnSpc>
              <a:spcBef>
                <a:spcPts val="110"/>
              </a:spcBef>
            </a:pPr>
            <a:r>
              <a:rPr sz="2700" b="1" spc="5" dirty="0">
                <a:latin typeface="Arial"/>
                <a:cs typeface="Arial"/>
              </a:rPr>
              <a:t>=</a:t>
            </a:r>
            <a:endParaRPr sz="2700">
              <a:latin typeface="Arial"/>
              <a:cs typeface="Arial"/>
            </a:endParaRPr>
          </a:p>
        </p:txBody>
      </p:sp>
      <p:sp>
        <p:nvSpPr>
          <p:cNvPr id="54" name="object 54"/>
          <p:cNvSpPr txBox="1"/>
          <p:nvPr/>
        </p:nvSpPr>
        <p:spPr>
          <a:xfrm>
            <a:off x="2844368" y="5298948"/>
            <a:ext cx="859155"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Verdana"/>
                <a:cs typeface="Verdana"/>
              </a:rPr>
              <a:t>Step</a:t>
            </a:r>
            <a:r>
              <a:rPr sz="2000" spc="-85" dirty="0">
                <a:latin typeface="Verdana"/>
                <a:cs typeface="Verdana"/>
              </a:rPr>
              <a:t> </a:t>
            </a:r>
            <a:r>
              <a:rPr sz="2000" dirty="0">
                <a:latin typeface="Verdana"/>
                <a:cs typeface="Verdana"/>
              </a:rPr>
              <a:t>1</a:t>
            </a:r>
            <a:endParaRPr sz="2000">
              <a:latin typeface="Verdana"/>
              <a:cs typeface="Verdana"/>
            </a:endParaRPr>
          </a:p>
        </p:txBody>
      </p:sp>
      <p:grpSp>
        <p:nvGrpSpPr>
          <p:cNvPr id="55" name="object 55"/>
          <p:cNvGrpSpPr/>
          <p:nvPr/>
        </p:nvGrpSpPr>
        <p:grpSpPr>
          <a:xfrm>
            <a:off x="6198908" y="3244316"/>
            <a:ext cx="55880" cy="1837055"/>
            <a:chOff x="6198908" y="3244316"/>
            <a:chExt cx="55880" cy="1837055"/>
          </a:xfrm>
        </p:grpSpPr>
        <p:sp>
          <p:nvSpPr>
            <p:cNvPr id="56" name="object 56"/>
            <p:cNvSpPr/>
            <p:nvPr/>
          </p:nvSpPr>
          <p:spPr>
            <a:xfrm>
              <a:off x="6198908" y="3244316"/>
              <a:ext cx="55880" cy="1837055"/>
            </a:xfrm>
            <a:custGeom>
              <a:avLst/>
              <a:gdLst/>
              <a:ahLst/>
              <a:cxnLst/>
              <a:rect l="l" t="t" r="r" b="b"/>
              <a:pathLst>
                <a:path w="55879" h="1837054">
                  <a:moveTo>
                    <a:pt x="4851" y="1786940"/>
                  </a:moveTo>
                  <a:lnTo>
                    <a:pt x="635" y="1789569"/>
                  </a:lnTo>
                  <a:lnTo>
                    <a:pt x="0" y="1792350"/>
                  </a:lnTo>
                  <a:lnTo>
                    <a:pt x="27635" y="1836572"/>
                  </a:lnTo>
                  <a:lnTo>
                    <a:pt x="32946" y="1828076"/>
                  </a:lnTo>
                  <a:lnTo>
                    <a:pt x="23139" y="1828076"/>
                  </a:lnTo>
                  <a:lnTo>
                    <a:pt x="23139" y="1812389"/>
                  </a:lnTo>
                  <a:lnTo>
                    <a:pt x="7632" y="1787575"/>
                  </a:lnTo>
                  <a:lnTo>
                    <a:pt x="4851" y="1786940"/>
                  </a:lnTo>
                  <a:close/>
                </a:path>
                <a:path w="55879" h="1837054">
                  <a:moveTo>
                    <a:pt x="23139" y="1812389"/>
                  </a:moveTo>
                  <a:lnTo>
                    <a:pt x="23139" y="1828076"/>
                  </a:lnTo>
                  <a:lnTo>
                    <a:pt x="32130" y="1828076"/>
                  </a:lnTo>
                  <a:lnTo>
                    <a:pt x="32130" y="1825701"/>
                  </a:lnTo>
                  <a:lnTo>
                    <a:pt x="23825" y="1825701"/>
                  </a:lnTo>
                  <a:lnTo>
                    <a:pt x="27640" y="1819592"/>
                  </a:lnTo>
                  <a:lnTo>
                    <a:pt x="23139" y="1812389"/>
                  </a:lnTo>
                  <a:close/>
                </a:path>
                <a:path w="55879" h="1837054">
                  <a:moveTo>
                    <a:pt x="50418" y="1786940"/>
                  </a:moveTo>
                  <a:lnTo>
                    <a:pt x="47637" y="1787575"/>
                  </a:lnTo>
                  <a:lnTo>
                    <a:pt x="32139" y="1812389"/>
                  </a:lnTo>
                  <a:lnTo>
                    <a:pt x="32130" y="1828076"/>
                  </a:lnTo>
                  <a:lnTo>
                    <a:pt x="32946" y="1828076"/>
                  </a:lnTo>
                  <a:lnTo>
                    <a:pt x="55283" y="1792350"/>
                  </a:lnTo>
                  <a:lnTo>
                    <a:pt x="54635" y="1789569"/>
                  </a:lnTo>
                  <a:lnTo>
                    <a:pt x="50418" y="1786940"/>
                  </a:lnTo>
                  <a:close/>
                </a:path>
                <a:path w="55879" h="1837054">
                  <a:moveTo>
                    <a:pt x="27640" y="1819592"/>
                  </a:moveTo>
                  <a:lnTo>
                    <a:pt x="23825" y="1825701"/>
                  </a:lnTo>
                  <a:lnTo>
                    <a:pt x="31457" y="1825701"/>
                  </a:lnTo>
                  <a:lnTo>
                    <a:pt x="27640" y="1819592"/>
                  </a:lnTo>
                  <a:close/>
                </a:path>
                <a:path w="55879" h="1837054">
                  <a:moveTo>
                    <a:pt x="32130" y="1812403"/>
                  </a:moveTo>
                  <a:lnTo>
                    <a:pt x="27640" y="1819592"/>
                  </a:lnTo>
                  <a:lnTo>
                    <a:pt x="31457" y="1825701"/>
                  </a:lnTo>
                  <a:lnTo>
                    <a:pt x="32130" y="1825701"/>
                  </a:lnTo>
                  <a:lnTo>
                    <a:pt x="32130" y="1812403"/>
                  </a:lnTo>
                  <a:close/>
                </a:path>
                <a:path w="55879" h="1837054">
                  <a:moveTo>
                    <a:pt x="27635" y="16998"/>
                  </a:moveTo>
                  <a:lnTo>
                    <a:pt x="23139" y="24190"/>
                  </a:lnTo>
                  <a:lnTo>
                    <a:pt x="23147" y="1812403"/>
                  </a:lnTo>
                  <a:lnTo>
                    <a:pt x="27640" y="1819592"/>
                  </a:lnTo>
                  <a:lnTo>
                    <a:pt x="32130" y="1812403"/>
                  </a:lnTo>
                  <a:lnTo>
                    <a:pt x="32130" y="24190"/>
                  </a:lnTo>
                  <a:lnTo>
                    <a:pt x="27635" y="16998"/>
                  </a:lnTo>
                  <a:close/>
                </a:path>
                <a:path w="55879" h="1837054">
                  <a:moveTo>
                    <a:pt x="27635" y="0"/>
                  </a:moveTo>
                  <a:lnTo>
                    <a:pt x="0" y="44221"/>
                  </a:lnTo>
                  <a:lnTo>
                    <a:pt x="635" y="47002"/>
                  </a:lnTo>
                  <a:lnTo>
                    <a:pt x="4851" y="49631"/>
                  </a:lnTo>
                  <a:lnTo>
                    <a:pt x="7632" y="48996"/>
                  </a:lnTo>
                  <a:lnTo>
                    <a:pt x="23139" y="24190"/>
                  </a:lnTo>
                  <a:lnTo>
                    <a:pt x="23139" y="8496"/>
                  </a:lnTo>
                  <a:lnTo>
                    <a:pt x="32944" y="8496"/>
                  </a:lnTo>
                  <a:lnTo>
                    <a:pt x="27635" y="0"/>
                  </a:lnTo>
                  <a:close/>
                </a:path>
                <a:path w="55879" h="1837054">
                  <a:moveTo>
                    <a:pt x="32944" y="8496"/>
                  </a:moveTo>
                  <a:lnTo>
                    <a:pt x="32130" y="8496"/>
                  </a:lnTo>
                  <a:lnTo>
                    <a:pt x="32130" y="24190"/>
                  </a:lnTo>
                  <a:lnTo>
                    <a:pt x="47637" y="48996"/>
                  </a:lnTo>
                  <a:lnTo>
                    <a:pt x="50418" y="49631"/>
                  </a:lnTo>
                  <a:lnTo>
                    <a:pt x="54635" y="47002"/>
                  </a:lnTo>
                  <a:lnTo>
                    <a:pt x="55270" y="44221"/>
                  </a:lnTo>
                  <a:lnTo>
                    <a:pt x="32944" y="8496"/>
                  </a:lnTo>
                  <a:close/>
                </a:path>
                <a:path w="55879" h="1837054">
                  <a:moveTo>
                    <a:pt x="32130" y="8496"/>
                  </a:moveTo>
                  <a:lnTo>
                    <a:pt x="23139" y="8496"/>
                  </a:lnTo>
                  <a:lnTo>
                    <a:pt x="23139" y="24190"/>
                  </a:lnTo>
                  <a:lnTo>
                    <a:pt x="27635" y="16998"/>
                  </a:lnTo>
                  <a:lnTo>
                    <a:pt x="23812" y="10883"/>
                  </a:lnTo>
                  <a:lnTo>
                    <a:pt x="32130" y="10883"/>
                  </a:lnTo>
                  <a:lnTo>
                    <a:pt x="32130" y="8496"/>
                  </a:lnTo>
                  <a:close/>
                </a:path>
                <a:path w="55879" h="1837054">
                  <a:moveTo>
                    <a:pt x="32130" y="10883"/>
                  </a:moveTo>
                  <a:lnTo>
                    <a:pt x="31457" y="10883"/>
                  </a:lnTo>
                  <a:lnTo>
                    <a:pt x="27635" y="16998"/>
                  </a:lnTo>
                  <a:lnTo>
                    <a:pt x="32130" y="24190"/>
                  </a:lnTo>
                  <a:lnTo>
                    <a:pt x="32130" y="10883"/>
                  </a:lnTo>
                  <a:close/>
                </a:path>
                <a:path w="55879" h="1837054">
                  <a:moveTo>
                    <a:pt x="31457" y="10883"/>
                  </a:moveTo>
                  <a:lnTo>
                    <a:pt x="23812" y="10883"/>
                  </a:lnTo>
                  <a:lnTo>
                    <a:pt x="27635" y="16998"/>
                  </a:lnTo>
                  <a:lnTo>
                    <a:pt x="31457" y="10883"/>
                  </a:lnTo>
                  <a:close/>
                </a:path>
              </a:pathLst>
            </a:custGeom>
            <a:solidFill>
              <a:srgbClr val="000000"/>
            </a:solidFill>
          </p:spPr>
          <p:txBody>
            <a:bodyPr wrap="square" lIns="0" tIns="0" rIns="0" bIns="0" rtlCol="0"/>
            <a:lstStyle/>
            <a:p>
              <a:endParaRPr/>
            </a:p>
          </p:txBody>
        </p:sp>
        <p:sp>
          <p:nvSpPr>
            <p:cNvPr id="57" name="object 57"/>
            <p:cNvSpPr/>
            <p:nvPr/>
          </p:nvSpPr>
          <p:spPr>
            <a:xfrm>
              <a:off x="6204038" y="4059072"/>
              <a:ext cx="27305" cy="198120"/>
            </a:xfrm>
            <a:custGeom>
              <a:avLst/>
              <a:gdLst/>
              <a:ahLst/>
              <a:cxnLst/>
              <a:rect l="l" t="t" r="r" b="b"/>
              <a:pathLst>
                <a:path w="27304" h="198120">
                  <a:moveTo>
                    <a:pt x="27000" y="0"/>
                  </a:moveTo>
                  <a:lnTo>
                    <a:pt x="0" y="0"/>
                  </a:lnTo>
                  <a:lnTo>
                    <a:pt x="0" y="198056"/>
                  </a:lnTo>
                  <a:lnTo>
                    <a:pt x="27000" y="198056"/>
                  </a:lnTo>
                  <a:lnTo>
                    <a:pt x="27000" y="0"/>
                  </a:lnTo>
                  <a:close/>
                </a:path>
              </a:pathLst>
            </a:custGeom>
            <a:solidFill>
              <a:srgbClr val="FFFFFF"/>
            </a:solidFill>
          </p:spPr>
          <p:txBody>
            <a:bodyPr wrap="square" lIns="0" tIns="0" rIns="0" bIns="0" rtlCol="0"/>
            <a:lstStyle/>
            <a:p>
              <a:endParaRPr/>
            </a:p>
          </p:txBody>
        </p:sp>
      </p:grpSp>
      <p:sp>
        <p:nvSpPr>
          <p:cNvPr id="58" name="object 58"/>
          <p:cNvSpPr txBox="1"/>
          <p:nvPr/>
        </p:nvSpPr>
        <p:spPr>
          <a:xfrm>
            <a:off x="6138392" y="4046372"/>
            <a:ext cx="160655" cy="220345"/>
          </a:xfrm>
          <a:prstGeom prst="rect">
            <a:avLst/>
          </a:prstGeom>
        </p:spPr>
        <p:txBody>
          <a:bodyPr vert="horz" wrap="square" lIns="0" tIns="15875" rIns="0" bIns="0" rtlCol="0">
            <a:spAutoFit/>
          </a:bodyPr>
          <a:lstStyle/>
          <a:p>
            <a:pPr marL="12700">
              <a:lnSpc>
                <a:spcPct val="100000"/>
              </a:lnSpc>
              <a:spcBef>
                <a:spcPts val="125"/>
              </a:spcBef>
            </a:pPr>
            <a:r>
              <a:rPr sz="1250" b="1" spc="20" dirty="0">
                <a:latin typeface="Arial"/>
                <a:cs typeface="Arial"/>
              </a:rPr>
              <a:t>M</a:t>
            </a:r>
            <a:endParaRPr sz="1250">
              <a:latin typeface="Arial"/>
              <a:cs typeface="Arial"/>
            </a:endParaRPr>
          </a:p>
        </p:txBody>
      </p:sp>
      <p:grpSp>
        <p:nvGrpSpPr>
          <p:cNvPr id="59" name="object 59"/>
          <p:cNvGrpSpPr/>
          <p:nvPr/>
        </p:nvGrpSpPr>
        <p:grpSpPr>
          <a:xfrm>
            <a:off x="6352552" y="3095802"/>
            <a:ext cx="1127760" cy="90170"/>
            <a:chOff x="6352552" y="3095802"/>
            <a:chExt cx="1127760" cy="90170"/>
          </a:xfrm>
        </p:grpSpPr>
        <p:sp>
          <p:nvSpPr>
            <p:cNvPr id="60" name="object 60"/>
            <p:cNvSpPr/>
            <p:nvPr/>
          </p:nvSpPr>
          <p:spPr>
            <a:xfrm>
              <a:off x="6352552" y="3117672"/>
              <a:ext cx="1127760" cy="55880"/>
            </a:xfrm>
            <a:custGeom>
              <a:avLst/>
              <a:gdLst/>
              <a:ahLst/>
              <a:cxnLst/>
              <a:rect l="l" t="t" r="r" b="b"/>
              <a:pathLst>
                <a:path w="1127759" h="55880">
                  <a:moveTo>
                    <a:pt x="44221" y="0"/>
                  </a:moveTo>
                  <a:lnTo>
                    <a:pt x="0" y="27647"/>
                  </a:lnTo>
                  <a:lnTo>
                    <a:pt x="44221" y="55283"/>
                  </a:lnTo>
                  <a:lnTo>
                    <a:pt x="47002" y="54648"/>
                  </a:lnTo>
                  <a:lnTo>
                    <a:pt x="49631" y="50431"/>
                  </a:lnTo>
                  <a:lnTo>
                    <a:pt x="48996" y="47650"/>
                  </a:lnTo>
                  <a:lnTo>
                    <a:pt x="24182" y="32143"/>
                  </a:lnTo>
                  <a:lnTo>
                    <a:pt x="8496" y="32143"/>
                  </a:lnTo>
                  <a:lnTo>
                    <a:pt x="8496" y="23152"/>
                  </a:lnTo>
                  <a:lnTo>
                    <a:pt x="24189" y="23139"/>
                  </a:lnTo>
                  <a:lnTo>
                    <a:pt x="48996" y="7645"/>
                  </a:lnTo>
                  <a:lnTo>
                    <a:pt x="49631" y="4864"/>
                  </a:lnTo>
                  <a:lnTo>
                    <a:pt x="47002" y="647"/>
                  </a:lnTo>
                  <a:lnTo>
                    <a:pt x="44221" y="0"/>
                  </a:lnTo>
                  <a:close/>
                </a:path>
                <a:path w="1127759" h="55880">
                  <a:moveTo>
                    <a:pt x="1110198" y="27642"/>
                  </a:moveTo>
                  <a:lnTo>
                    <a:pt x="1078191" y="47650"/>
                  </a:lnTo>
                  <a:lnTo>
                    <a:pt x="1077544" y="50431"/>
                  </a:lnTo>
                  <a:lnTo>
                    <a:pt x="1080185" y="54648"/>
                  </a:lnTo>
                  <a:lnTo>
                    <a:pt x="1082954" y="55283"/>
                  </a:lnTo>
                  <a:lnTo>
                    <a:pt x="1119994" y="32143"/>
                  </a:lnTo>
                  <a:lnTo>
                    <a:pt x="1118692" y="32143"/>
                  </a:lnTo>
                  <a:lnTo>
                    <a:pt x="1118692" y="31457"/>
                  </a:lnTo>
                  <a:lnTo>
                    <a:pt x="1116304" y="31457"/>
                  </a:lnTo>
                  <a:lnTo>
                    <a:pt x="1110198" y="27642"/>
                  </a:lnTo>
                  <a:close/>
                </a:path>
                <a:path w="1127759" h="55880">
                  <a:moveTo>
                    <a:pt x="24169" y="23151"/>
                  </a:moveTo>
                  <a:lnTo>
                    <a:pt x="8496" y="23152"/>
                  </a:lnTo>
                  <a:lnTo>
                    <a:pt x="8496" y="32143"/>
                  </a:lnTo>
                  <a:lnTo>
                    <a:pt x="24182" y="32143"/>
                  </a:lnTo>
                  <a:lnTo>
                    <a:pt x="23085" y="31457"/>
                  </a:lnTo>
                  <a:lnTo>
                    <a:pt x="10871" y="31457"/>
                  </a:lnTo>
                  <a:lnTo>
                    <a:pt x="10871" y="23825"/>
                  </a:lnTo>
                  <a:lnTo>
                    <a:pt x="23091" y="23825"/>
                  </a:lnTo>
                  <a:lnTo>
                    <a:pt x="24169" y="23151"/>
                  </a:lnTo>
                  <a:close/>
                </a:path>
                <a:path w="1127759" h="55880">
                  <a:moveTo>
                    <a:pt x="1102990" y="23139"/>
                  </a:moveTo>
                  <a:lnTo>
                    <a:pt x="24169" y="23152"/>
                  </a:lnTo>
                  <a:lnTo>
                    <a:pt x="16979" y="27642"/>
                  </a:lnTo>
                  <a:lnTo>
                    <a:pt x="24182" y="32143"/>
                  </a:lnTo>
                  <a:lnTo>
                    <a:pt x="1102997" y="32143"/>
                  </a:lnTo>
                  <a:lnTo>
                    <a:pt x="1110198" y="27642"/>
                  </a:lnTo>
                  <a:lnTo>
                    <a:pt x="1102990" y="23139"/>
                  </a:lnTo>
                  <a:close/>
                </a:path>
                <a:path w="1127759" h="55880">
                  <a:moveTo>
                    <a:pt x="1119975" y="23139"/>
                  </a:moveTo>
                  <a:lnTo>
                    <a:pt x="1118692" y="23139"/>
                  </a:lnTo>
                  <a:lnTo>
                    <a:pt x="1118692" y="32143"/>
                  </a:lnTo>
                  <a:lnTo>
                    <a:pt x="1119994" y="32143"/>
                  </a:lnTo>
                  <a:lnTo>
                    <a:pt x="1127188" y="27647"/>
                  </a:lnTo>
                  <a:lnTo>
                    <a:pt x="1119975" y="23139"/>
                  </a:lnTo>
                  <a:close/>
                </a:path>
                <a:path w="1127759" h="55880">
                  <a:moveTo>
                    <a:pt x="10871" y="23825"/>
                  </a:moveTo>
                  <a:lnTo>
                    <a:pt x="10871" y="31457"/>
                  </a:lnTo>
                  <a:lnTo>
                    <a:pt x="16979" y="27642"/>
                  </a:lnTo>
                  <a:lnTo>
                    <a:pt x="10871" y="23825"/>
                  </a:lnTo>
                  <a:close/>
                </a:path>
                <a:path w="1127759" h="55880">
                  <a:moveTo>
                    <a:pt x="16979" y="27642"/>
                  </a:moveTo>
                  <a:lnTo>
                    <a:pt x="10871" y="31457"/>
                  </a:lnTo>
                  <a:lnTo>
                    <a:pt x="23085" y="31457"/>
                  </a:lnTo>
                  <a:lnTo>
                    <a:pt x="16979" y="27642"/>
                  </a:lnTo>
                  <a:close/>
                </a:path>
                <a:path w="1127759" h="55880">
                  <a:moveTo>
                    <a:pt x="1116304" y="23825"/>
                  </a:moveTo>
                  <a:lnTo>
                    <a:pt x="1110198" y="27642"/>
                  </a:lnTo>
                  <a:lnTo>
                    <a:pt x="1116304" y="31457"/>
                  </a:lnTo>
                  <a:lnTo>
                    <a:pt x="1116304" y="23825"/>
                  </a:lnTo>
                  <a:close/>
                </a:path>
                <a:path w="1127759" h="55880">
                  <a:moveTo>
                    <a:pt x="1118692" y="23825"/>
                  </a:moveTo>
                  <a:lnTo>
                    <a:pt x="1116304" y="23825"/>
                  </a:lnTo>
                  <a:lnTo>
                    <a:pt x="1116304" y="31457"/>
                  </a:lnTo>
                  <a:lnTo>
                    <a:pt x="1118692" y="31457"/>
                  </a:lnTo>
                  <a:lnTo>
                    <a:pt x="1118692" y="23825"/>
                  </a:lnTo>
                  <a:close/>
                </a:path>
                <a:path w="1127759" h="55880">
                  <a:moveTo>
                    <a:pt x="23091" y="23825"/>
                  </a:moveTo>
                  <a:lnTo>
                    <a:pt x="10871" y="23825"/>
                  </a:lnTo>
                  <a:lnTo>
                    <a:pt x="16979" y="27642"/>
                  </a:lnTo>
                  <a:lnTo>
                    <a:pt x="23091" y="23825"/>
                  </a:lnTo>
                  <a:close/>
                </a:path>
                <a:path w="1127759" h="55880">
                  <a:moveTo>
                    <a:pt x="1118692" y="23139"/>
                  </a:moveTo>
                  <a:lnTo>
                    <a:pt x="1102990" y="23139"/>
                  </a:lnTo>
                  <a:lnTo>
                    <a:pt x="1110198" y="27642"/>
                  </a:lnTo>
                  <a:lnTo>
                    <a:pt x="1116304" y="23825"/>
                  </a:lnTo>
                  <a:lnTo>
                    <a:pt x="1118692" y="23825"/>
                  </a:lnTo>
                  <a:lnTo>
                    <a:pt x="1118692" y="23139"/>
                  </a:lnTo>
                  <a:close/>
                </a:path>
                <a:path w="1127759" h="55880">
                  <a:moveTo>
                    <a:pt x="1082954" y="0"/>
                  </a:moveTo>
                  <a:lnTo>
                    <a:pt x="1080185" y="647"/>
                  </a:lnTo>
                  <a:lnTo>
                    <a:pt x="1077544" y="4864"/>
                  </a:lnTo>
                  <a:lnTo>
                    <a:pt x="1078191" y="7645"/>
                  </a:lnTo>
                  <a:lnTo>
                    <a:pt x="1102990" y="23139"/>
                  </a:lnTo>
                  <a:lnTo>
                    <a:pt x="1119975" y="23139"/>
                  </a:lnTo>
                  <a:lnTo>
                    <a:pt x="1082954" y="0"/>
                  </a:lnTo>
                  <a:close/>
                </a:path>
              </a:pathLst>
            </a:custGeom>
            <a:solidFill>
              <a:srgbClr val="000000"/>
            </a:solidFill>
          </p:spPr>
          <p:txBody>
            <a:bodyPr wrap="square" lIns="0" tIns="0" rIns="0" bIns="0" rtlCol="0"/>
            <a:lstStyle/>
            <a:p>
              <a:endParaRPr/>
            </a:p>
          </p:txBody>
        </p:sp>
        <p:sp>
          <p:nvSpPr>
            <p:cNvPr id="61" name="object 61"/>
            <p:cNvSpPr/>
            <p:nvPr/>
          </p:nvSpPr>
          <p:spPr>
            <a:xfrm>
              <a:off x="6672173" y="3095802"/>
              <a:ext cx="468630" cy="90170"/>
            </a:xfrm>
            <a:custGeom>
              <a:avLst/>
              <a:gdLst/>
              <a:ahLst/>
              <a:cxnLst/>
              <a:rect l="l" t="t" r="r" b="b"/>
              <a:pathLst>
                <a:path w="468629" h="90169">
                  <a:moveTo>
                    <a:pt x="468121" y="0"/>
                  </a:moveTo>
                  <a:lnTo>
                    <a:pt x="0" y="0"/>
                  </a:lnTo>
                  <a:lnTo>
                    <a:pt x="0" y="90030"/>
                  </a:lnTo>
                  <a:lnTo>
                    <a:pt x="468121" y="90030"/>
                  </a:lnTo>
                  <a:lnTo>
                    <a:pt x="468121" y="0"/>
                  </a:lnTo>
                  <a:close/>
                </a:path>
              </a:pathLst>
            </a:custGeom>
            <a:solidFill>
              <a:srgbClr val="FFFFFF"/>
            </a:solidFill>
          </p:spPr>
          <p:txBody>
            <a:bodyPr wrap="square" lIns="0" tIns="0" rIns="0" bIns="0" rtlCol="0"/>
            <a:lstStyle/>
            <a:p>
              <a:endParaRPr/>
            </a:p>
          </p:txBody>
        </p:sp>
      </p:grpSp>
      <p:sp>
        <p:nvSpPr>
          <p:cNvPr id="62" name="object 62"/>
          <p:cNvSpPr txBox="1"/>
          <p:nvPr/>
        </p:nvSpPr>
        <p:spPr>
          <a:xfrm>
            <a:off x="6659867" y="2525545"/>
            <a:ext cx="614680" cy="715010"/>
          </a:xfrm>
          <a:prstGeom prst="rect">
            <a:avLst/>
          </a:prstGeom>
        </p:spPr>
        <p:txBody>
          <a:bodyPr vert="horz" wrap="square" lIns="0" tIns="147320" rIns="0" bIns="0" rtlCol="0">
            <a:spAutoFit/>
          </a:bodyPr>
          <a:lstStyle/>
          <a:p>
            <a:pPr marL="12700">
              <a:lnSpc>
                <a:spcPct val="100000"/>
              </a:lnSpc>
              <a:spcBef>
                <a:spcPts val="1160"/>
              </a:spcBef>
            </a:pPr>
            <a:r>
              <a:rPr sz="1700" spc="-5" dirty="0">
                <a:latin typeface="Arial MT"/>
                <a:cs typeface="Arial MT"/>
              </a:rPr>
              <a:t>Filters</a:t>
            </a:r>
            <a:endParaRPr sz="1700">
              <a:latin typeface="Arial MT"/>
              <a:cs typeface="Arial MT"/>
            </a:endParaRPr>
          </a:p>
          <a:p>
            <a:pPr marL="57150">
              <a:lnSpc>
                <a:spcPct val="100000"/>
              </a:lnSpc>
              <a:spcBef>
                <a:spcPts val="820"/>
              </a:spcBef>
            </a:pPr>
            <a:r>
              <a:rPr sz="1250" b="1" spc="20" dirty="0">
                <a:latin typeface="Arial"/>
                <a:cs typeface="Arial"/>
              </a:rPr>
              <a:t>CHW</a:t>
            </a:r>
            <a:endParaRPr sz="1250">
              <a:latin typeface="Arial"/>
              <a:cs typeface="Arial"/>
            </a:endParaRPr>
          </a:p>
        </p:txBody>
      </p:sp>
      <p:graphicFrame>
        <p:nvGraphicFramePr>
          <p:cNvPr id="63" name="object 63"/>
          <p:cNvGraphicFramePr>
            <a:graphicFrameLocks noGrp="1"/>
          </p:cNvGraphicFramePr>
          <p:nvPr/>
        </p:nvGraphicFramePr>
        <p:xfrm>
          <a:off x="6330075" y="3221841"/>
          <a:ext cx="1143000" cy="1836511"/>
        </p:xfrm>
        <a:graphic>
          <a:graphicData uri="http://schemas.openxmlformats.org/drawingml/2006/table">
            <a:tbl>
              <a:tblPr firstRow="1" bandRow="1">
                <a:tableStyleId>{2D5ABB26-0587-4C30-8999-92F81FD0307C}</a:tableStyleId>
              </a:tblPr>
              <a:tblGrid>
                <a:gridCol w="580390">
                  <a:extLst>
                    <a:ext uri="{9D8B030D-6E8A-4147-A177-3AD203B41FA5}">
                      <a16:colId xmlns:a16="http://schemas.microsoft.com/office/drawing/2014/main" val="20000"/>
                    </a:ext>
                  </a:extLst>
                </a:gridCol>
                <a:gridCol w="562610">
                  <a:extLst>
                    <a:ext uri="{9D8B030D-6E8A-4147-A177-3AD203B41FA5}">
                      <a16:colId xmlns:a16="http://schemas.microsoft.com/office/drawing/2014/main" val="20001"/>
                    </a:ext>
                  </a:extLst>
                </a:gridCol>
              </a:tblGrid>
              <a:tr h="922756">
                <a:tc>
                  <a:txBody>
                    <a:bodyPr/>
                    <a:lstStyle/>
                    <a:p>
                      <a:pPr>
                        <a:lnSpc>
                          <a:spcPct val="100000"/>
                        </a:lnSpc>
                        <a:spcBef>
                          <a:spcPts val="35"/>
                        </a:spcBef>
                      </a:pPr>
                      <a:endParaRPr sz="2450">
                        <a:latin typeface="Times New Roman"/>
                        <a:cs typeface="Times New Roman"/>
                      </a:endParaRPr>
                    </a:p>
                    <a:p>
                      <a:pPr marR="2540" algn="ctr">
                        <a:lnSpc>
                          <a:spcPct val="100000"/>
                        </a:lnSpc>
                      </a:pPr>
                      <a:r>
                        <a:rPr sz="2100" spc="15" baseline="11904" dirty="0">
                          <a:latin typeface="Arial MT"/>
                          <a:cs typeface="Arial MT"/>
                        </a:rPr>
                        <a:t>F</a:t>
                      </a:r>
                      <a:r>
                        <a:rPr sz="900" spc="10" dirty="0">
                          <a:latin typeface="Arial MT"/>
                          <a:cs typeface="Arial MT"/>
                        </a:rPr>
                        <a:t>0,0</a:t>
                      </a:r>
                      <a:endParaRPr sz="900">
                        <a:latin typeface="Arial MT"/>
                        <a:cs typeface="Arial MT"/>
                      </a:endParaRPr>
                    </a:p>
                  </a:txBody>
                  <a:tcPr marL="0" marR="0" marT="4445" marB="0">
                    <a:lnL w="19050">
                      <a:solidFill>
                        <a:srgbClr val="000000"/>
                      </a:solidFill>
                      <a:prstDash val="solid"/>
                    </a:lnL>
                    <a:lnR w="38100">
                      <a:solidFill>
                        <a:srgbClr val="FF0000"/>
                      </a:solidFill>
                      <a:prstDash val="solid"/>
                    </a:lnR>
                    <a:lnT w="19050">
                      <a:solidFill>
                        <a:srgbClr val="000000"/>
                      </a:solidFill>
                      <a:prstDash val="solid"/>
                    </a:lnT>
                    <a:lnB w="28575">
                      <a:solidFill>
                        <a:srgbClr val="000000"/>
                      </a:solidFill>
                      <a:prstDash val="solid"/>
                    </a:lnB>
                    <a:solidFill>
                      <a:srgbClr val="EDF3E2"/>
                    </a:solidFill>
                  </a:tcPr>
                </a:tc>
                <a:tc>
                  <a:txBody>
                    <a:bodyPr/>
                    <a:lstStyle/>
                    <a:p>
                      <a:pPr>
                        <a:lnSpc>
                          <a:spcPct val="100000"/>
                        </a:lnSpc>
                        <a:spcBef>
                          <a:spcPts val="35"/>
                        </a:spcBef>
                      </a:pPr>
                      <a:endParaRPr sz="2450">
                        <a:latin typeface="Times New Roman"/>
                        <a:cs typeface="Times New Roman"/>
                      </a:endParaRPr>
                    </a:p>
                    <a:p>
                      <a:pPr marL="99695">
                        <a:lnSpc>
                          <a:spcPct val="100000"/>
                        </a:lnSpc>
                      </a:pPr>
                      <a:r>
                        <a:rPr sz="2100" spc="15" baseline="11904" dirty="0">
                          <a:latin typeface="Arial MT"/>
                          <a:cs typeface="Arial MT"/>
                        </a:rPr>
                        <a:t>F</a:t>
                      </a:r>
                      <a:r>
                        <a:rPr sz="900" spc="10" dirty="0">
                          <a:latin typeface="Arial MT"/>
                          <a:cs typeface="Arial MT"/>
                        </a:rPr>
                        <a:t>0,1</a:t>
                      </a:r>
                      <a:endParaRPr sz="900">
                        <a:latin typeface="Arial MT"/>
                        <a:cs typeface="Arial MT"/>
                      </a:endParaRPr>
                    </a:p>
                  </a:txBody>
                  <a:tcPr marL="0" marR="0" marT="4445" marB="0">
                    <a:lnL w="38100">
                      <a:solidFill>
                        <a:srgbClr val="FF0000"/>
                      </a:solidFill>
                      <a:prstDash val="solid"/>
                    </a:lnL>
                    <a:lnR w="38100">
                      <a:solidFill>
                        <a:srgbClr val="FF0000"/>
                      </a:solidFill>
                      <a:prstDash val="solid"/>
                    </a:lnR>
                    <a:lnT w="38100">
                      <a:solidFill>
                        <a:srgbClr val="FF0000"/>
                      </a:solidFill>
                      <a:prstDash val="solid"/>
                    </a:lnT>
                    <a:lnB w="38100">
                      <a:solidFill>
                        <a:srgbClr val="FF0000"/>
                      </a:solidFill>
                      <a:prstDash val="solid"/>
                    </a:lnB>
                    <a:solidFill>
                      <a:srgbClr val="EDF3E2"/>
                    </a:solidFill>
                  </a:tcPr>
                </a:tc>
                <a:extLst>
                  <a:ext uri="{0D108BD9-81ED-4DB2-BD59-A6C34878D82A}">
                    <a16:rowId xmlns:a16="http://schemas.microsoft.com/office/drawing/2014/main" val="10000"/>
                  </a:ext>
                </a:extLst>
              </a:tr>
              <a:tr h="913755">
                <a:tc>
                  <a:txBody>
                    <a:bodyPr/>
                    <a:lstStyle/>
                    <a:p>
                      <a:pPr>
                        <a:lnSpc>
                          <a:spcPct val="100000"/>
                        </a:lnSpc>
                        <a:spcBef>
                          <a:spcPts val="45"/>
                        </a:spcBef>
                      </a:pPr>
                      <a:endParaRPr sz="2100">
                        <a:latin typeface="Times New Roman"/>
                        <a:cs typeface="Times New Roman"/>
                      </a:endParaRPr>
                    </a:p>
                    <a:p>
                      <a:pPr algn="ctr">
                        <a:lnSpc>
                          <a:spcPct val="100000"/>
                        </a:lnSpc>
                      </a:pPr>
                      <a:r>
                        <a:rPr sz="2100" spc="15" baseline="11904" dirty="0">
                          <a:latin typeface="Arial MT"/>
                          <a:cs typeface="Arial MT"/>
                        </a:rPr>
                        <a:t>F</a:t>
                      </a:r>
                      <a:r>
                        <a:rPr sz="900" spc="10" dirty="0">
                          <a:latin typeface="Arial MT"/>
                          <a:cs typeface="Arial MT"/>
                        </a:rPr>
                        <a:t>1,0</a:t>
                      </a:r>
                      <a:endParaRPr sz="900">
                        <a:latin typeface="Arial MT"/>
                        <a:cs typeface="Arial MT"/>
                      </a:endParaRPr>
                    </a:p>
                  </a:txBody>
                  <a:tcPr marL="0" marR="0" marT="5715" marB="0">
                    <a:lnL w="19050">
                      <a:solidFill>
                        <a:srgbClr val="000000"/>
                      </a:solidFill>
                      <a:prstDash val="solid"/>
                    </a:lnL>
                    <a:lnR w="28575">
                      <a:solidFill>
                        <a:srgbClr val="000000"/>
                      </a:solidFill>
                      <a:prstDash val="solid"/>
                    </a:lnR>
                    <a:lnT w="28575">
                      <a:solidFill>
                        <a:srgbClr val="000000"/>
                      </a:solidFill>
                      <a:prstDash val="solid"/>
                    </a:lnT>
                    <a:lnB w="19050">
                      <a:solidFill>
                        <a:srgbClr val="000000"/>
                      </a:solidFill>
                      <a:prstDash val="solid"/>
                    </a:lnB>
                    <a:solidFill>
                      <a:srgbClr val="EDF3E2"/>
                    </a:solidFill>
                  </a:tcPr>
                </a:tc>
                <a:tc>
                  <a:txBody>
                    <a:bodyPr/>
                    <a:lstStyle/>
                    <a:p>
                      <a:pPr>
                        <a:lnSpc>
                          <a:spcPct val="100000"/>
                        </a:lnSpc>
                        <a:spcBef>
                          <a:spcPts val="45"/>
                        </a:spcBef>
                      </a:pPr>
                      <a:endParaRPr sz="2100">
                        <a:latin typeface="Times New Roman"/>
                        <a:cs typeface="Times New Roman"/>
                      </a:endParaRPr>
                    </a:p>
                    <a:p>
                      <a:pPr marL="118745">
                        <a:lnSpc>
                          <a:spcPct val="100000"/>
                        </a:lnSpc>
                      </a:pPr>
                      <a:r>
                        <a:rPr sz="2100" spc="15" baseline="11904" dirty="0">
                          <a:latin typeface="Arial MT"/>
                          <a:cs typeface="Arial MT"/>
                        </a:rPr>
                        <a:t>F</a:t>
                      </a:r>
                      <a:r>
                        <a:rPr sz="900" spc="10" dirty="0">
                          <a:latin typeface="Arial MT"/>
                          <a:cs typeface="Arial MT"/>
                        </a:rPr>
                        <a:t>1,1</a:t>
                      </a:r>
                      <a:endParaRPr sz="900">
                        <a:latin typeface="Arial MT"/>
                        <a:cs typeface="Arial MT"/>
                      </a:endParaRPr>
                    </a:p>
                  </a:txBody>
                  <a:tcPr marL="0" marR="0" marT="5715" marB="0">
                    <a:lnL w="28575">
                      <a:solidFill>
                        <a:srgbClr val="000000"/>
                      </a:solidFill>
                      <a:prstDash val="solid"/>
                    </a:lnL>
                    <a:lnR w="19050">
                      <a:solidFill>
                        <a:srgbClr val="000000"/>
                      </a:solidFill>
                      <a:prstDash val="solid"/>
                    </a:lnR>
                    <a:lnT w="38100">
                      <a:solidFill>
                        <a:srgbClr val="FF0000"/>
                      </a:solidFill>
                      <a:prstDash val="solid"/>
                    </a:lnT>
                    <a:lnB w="19050">
                      <a:solidFill>
                        <a:srgbClr val="000000"/>
                      </a:solidFill>
                      <a:prstDash val="solid"/>
                    </a:lnB>
                    <a:solidFill>
                      <a:srgbClr val="EDF3E2"/>
                    </a:solidFill>
                  </a:tcPr>
                </a:tc>
                <a:extLst>
                  <a:ext uri="{0D108BD9-81ED-4DB2-BD59-A6C34878D82A}">
                    <a16:rowId xmlns:a16="http://schemas.microsoft.com/office/drawing/2014/main" val="10001"/>
                  </a:ext>
                </a:extLst>
              </a:tr>
            </a:tbl>
          </a:graphicData>
        </a:graphic>
      </p:graphicFrame>
      <p:graphicFrame>
        <p:nvGraphicFramePr>
          <p:cNvPr id="64" name="object 64"/>
          <p:cNvGraphicFramePr>
            <a:graphicFrameLocks noGrp="1"/>
          </p:cNvGraphicFramePr>
          <p:nvPr/>
        </p:nvGraphicFramePr>
        <p:xfrm>
          <a:off x="8445667" y="3275852"/>
          <a:ext cx="1296670" cy="918255"/>
        </p:xfrm>
        <a:graphic>
          <a:graphicData uri="http://schemas.openxmlformats.org/drawingml/2006/table">
            <a:tbl>
              <a:tblPr firstRow="1" bandRow="1">
                <a:tableStyleId>{2D5ABB26-0587-4C30-8999-92F81FD0307C}</a:tableStyleId>
              </a:tblPr>
              <a:tblGrid>
                <a:gridCol w="652780">
                  <a:extLst>
                    <a:ext uri="{9D8B030D-6E8A-4147-A177-3AD203B41FA5}">
                      <a16:colId xmlns:a16="http://schemas.microsoft.com/office/drawing/2014/main" val="20000"/>
                    </a:ext>
                  </a:extLst>
                </a:gridCol>
                <a:gridCol w="643890">
                  <a:extLst>
                    <a:ext uri="{9D8B030D-6E8A-4147-A177-3AD203B41FA5}">
                      <a16:colId xmlns:a16="http://schemas.microsoft.com/office/drawing/2014/main" val="20001"/>
                    </a:ext>
                  </a:extLst>
                </a:gridCol>
              </a:tblGrid>
              <a:tr h="463626">
                <a:tc>
                  <a:txBody>
                    <a:bodyPr/>
                    <a:lstStyle/>
                    <a:p>
                      <a:pPr marL="5715" algn="ctr">
                        <a:lnSpc>
                          <a:spcPct val="100000"/>
                        </a:lnSpc>
                        <a:spcBef>
                          <a:spcPts val="1080"/>
                        </a:spcBef>
                      </a:pPr>
                      <a:r>
                        <a:rPr sz="2100" spc="15" baseline="11904" dirty="0">
                          <a:latin typeface="Arial MT"/>
                          <a:cs typeface="Arial MT"/>
                        </a:rPr>
                        <a:t>I</a:t>
                      </a:r>
                      <a:r>
                        <a:rPr sz="900" spc="10" dirty="0">
                          <a:latin typeface="Arial MT"/>
                          <a:cs typeface="Arial MT"/>
                        </a:rPr>
                        <a:t>0,0</a:t>
                      </a:r>
                      <a:endParaRPr sz="900">
                        <a:latin typeface="Arial MT"/>
                        <a:cs typeface="Arial MT"/>
                      </a:endParaRPr>
                    </a:p>
                  </a:txBody>
                  <a:tcPr marL="0" marR="0" marT="137160" marB="0">
                    <a:lnL w="38100">
                      <a:solidFill>
                        <a:srgbClr val="FF0000"/>
                      </a:solidFill>
                      <a:prstDash val="solid"/>
                    </a:lnL>
                    <a:lnR w="53975">
                      <a:solidFill>
                        <a:srgbClr val="FF0000"/>
                      </a:solidFill>
                      <a:prstDash val="solid"/>
                    </a:lnR>
                    <a:lnT w="19050">
                      <a:solidFill>
                        <a:srgbClr val="000000"/>
                      </a:solidFill>
                      <a:prstDash val="solid"/>
                    </a:lnT>
                    <a:lnB w="28575">
                      <a:solidFill>
                        <a:srgbClr val="FF0000"/>
                      </a:solidFill>
                      <a:prstDash val="solid"/>
                    </a:lnB>
                    <a:solidFill>
                      <a:srgbClr val="CEDEF3"/>
                    </a:solidFill>
                  </a:tcPr>
                </a:tc>
                <a:tc>
                  <a:txBody>
                    <a:bodyPr/>
                    <a:lstStyle/>
                    <a:p>
                      <a:pPr marL="130810">
                        <a:lnSpc>
                          <a:spcPct val="100000"/>
                        </a:lnSpc>
                        <a:spcBef>
                          <a:spcPts val="1150"/>
                        </a:spcBef>
                      </a:pPr>
                      <a:r>
                        <a:rPr sz="2100" spc="15" baseline="11904" dirty="0">
                          <a:latin typeface="Arial MT"/>
                          <a:cs typeface="Arial MT"/>
                        </a:rPr>
                        <a:t>I</a:t>
                      </a:r>
                      <a:r>
                        <a:rPr sz="900" spc="10" dirty="0">
                          <a:latin typeface="Arial MT"/>
                          <a:cs typeface="Arial MT"/>
                        </a:rPr>
                        <a:t>0,1</a:t>
                      </a:r>
                      <a:endParaRPr sz="900">
                        <a:latin typeface="Arial MT"/>
                        <a:cs typeface="Arial MT"/>
                      </a:endParaRPr>
                    </a:p>
                  </a:txBody>
                  <a:tcPr marL="0" marR="0" marT="146050" marB="0">
                    <a:lnL w="53975">
                      <a:solidFill>
                        <a:srgbClr val="FF0000"/>
                      </a:solidFill>
                      <a:prstDash val="solid"/>
                    </a:lnL>
                    <a:lnR w="19050">
                      <a:solidFill>
                        <a:srgbClr val="000000"/>
                      </a:solidFill>
                      <a:prstDash val="solid"/>
                    </a:lnR>
                    <a:lnT w="19050">
                      <a:solidFill>
                        <a:srgbClr val="000000"/>
                      </a:solidFill>
                      <a:prstDash val="solid"/>
                    </a:lnT>
                    <a:lnB w="28575">
                      <a:solidFill>
                        <a:srgbClr val="000000"/>
                      </a:solidFill>
                      <a:prstDash val="solid"/>
                    </a:lnB>
                    <a:solidFill>
                      <a:srgbClr val="CEDEF3"/>
                    </a:solidFill>
                  </a:tcPr>
                </a:tc>
                <a:extLst>
                  <a:ext uri="{0D108BD9-81ED-4DB2-BD59-A6C34878D82A}">
                    <a16:rowId xmlns:a16="http://schemas.microsoft.com/office/drawing/2014/main" val="10000"/>
                  </a:ext>
                </a:extLst>
              </a:tr>
              <a:tr h="454629">
                <a:tc>
                  <a:txBody>
                    <a:bodyPr/>
                    <a:lstStyle/>
                    <a:p>
                      <a:pPr marR="16510" algn="ctr">
                        <a:lnSpc>
                          <a:spcPct val="100000"/>
                        </a:lnSpc>
                        <a:spcBef>
                          <a:spcPts val="620"/>
                        </a:spcBef>
                      </a:pPr>
                      <a:r>
                        <a:rPr sz="2100" spc="15" baseline="11904" dirty="0">
                          <a:latin typeface="Arial MT"/>
                          <a:cs typeface="Arial MT"/>
                        </a:rPr>
                        <a:t>I</a:t>
                      </a:r>
                      <a:r>
                        <a:rPr sz="900" spc="10" dirty="0">
                          <a:latin typeface="Arial MT"/>
                          <a:cs typeface="Arial MT"/>
                        </a:rPr>
                        <a:t>1,0</a:t>
                      </a:r>
                      <a:endParaRPr sz="900">
                        <a:latin typeface="Arial MT"/>
                        <a:cs typeface="Arial MT"/>
                      </a:endParaRPr>
                    </a:p>
                  </a:txBody>
                  <a:tcPr marL="0" marR="0" marT="78740" marB="0">
                    <a:lnL w="38100">
                      <a:solidFill>
                        <a:srgbClr val="FF0000"/>
                      </a:solidFill>
                      <a:prstDash val="solid"/>
                    </a:lnL>
                    <a:lnR w="53975">
                      <a:solidFill>
                        <a:srgbClr val="FF0000"/>
                      </a:solidFill>
                      <a:prstDash val="solid"/>
                    </a:lnR>
                    <a:lnT w="28575">
                      <a:solidFill>
                        <a:srgbClr val="FF0000"/>
                      </a:solidFill>
                      <a:prstDash val="solid"/>
                    </a:lnT>
                    <a:lnB w="53975">
                      <a:solidFill>
                        <a:srgbClr val="FF0000"/>
                      </a:solidFill>
                      <a:prstDash val="solid"/>
                    </a:lnB>
                    <a:solidFill>
                      <a:srgbClr val="CEDEF3"/>
                    </a:solidFill>
                  </a:tcPr>
                </a:tc>
                <a:tc>
                  <a:txBody>
                    <a:bodyPr/>
                    <a:lstStyle/>
                    <a:p>
                      <a:pPr marL="153670">
                        <a:lnSpc>
                          <a:spcPct val="100000"/>
                        </a:lnSpc>
                        <a:spcBef>
                          <a:spcPts val="690"/>
                        </a:spcBef>
                      </a:pPr>
                      <a:r>
                        <a:rPr sz="2100" spc="15" baseline="11904" dirty="0">
                          <a:latin typeface="Arial MT"/>
                          <a:cs typeface="Arial MT"/>
                        </a:rPr>
                        <a:t>I</a:t>
                      </a:r>
                      <a:r>
                        <a:rPr sz="900" spc="10" dirty="0">
                          <a:latin typeface="Arial MT"/>
                          <a:cs typeface="Arial MT"/>
                        </a:rPr>
                        <a:t>1,1</a:t>
                      </a:r>
                      <a:endParaRPr sz="900">
                        <a:latin typeface="Arial MT"/>
                        <a:cs typeface="Arial MT"/>
                      </a:endParaRPr>
                    </a:p>
                  </a:txBody>
                  <a:tcPr marL="0" marR="0" marT="87630" marB="0">
                    <a:lnL w="53975">
                      <a:solidFill>
                        <a:srgbClr val="FF0000"/>
                      </a:solidFill>
                      <a:prstDash val="solid"/>
                    </a:lnL>
                    <a:lnR w="19050">
                      <a:solidFill>
                        <a:srgbClr val="000000"/>
                      </a:solidFill>
                      <a:prstDash val="solid"/>
                    </a:lnR>
                    <a:lnT w="28575">
                      <a:solidFill>
                        <a:srgbClr val="000000"/>
                      </a:solidFill>
                      <a:prstDash val="solid"/>
                    </a:lnT>
                    <a:lnB w="19050">
                      <a:solidFill>
                        <a:srgbClr val="000000"/>
                      </a:solidFill>
                      <a:prstDash val="solid"/>
                    </a:lnB>
                    <a:solidFill>
                      <a:srgbClr val="CEDEF3"/>
                    </a:solidFill>
                  </a:tcPr>
                </a:tc>
                <a:extLst>
                  <a:ext uri="{0D108BD9-81ED-4DB2-BD59-A6C34878D82A}">
                    <a16:rowId xmlns:a16="http://schemas.microsoft.com/office/drawing/2014/main" val="10001"/>
                  </a:ext>
                </a:extLst>
              </a:tr>
            </a:tbl>
          </a:graphicData>
        </a:graphic>
      </p:graphicFrame>
      <p:grpSp>
        <p:nvGrpSpPr>
          <p:cNvPr id="65" name="object 65"/>
          <p:cNvGrpSpPr/>
          <p:nvPr/>
        </p:nvGrpSpPr>
        <p:grpSpPr>
          <a:xfrm>
            <a:off x="8310626" y="3289325"/>
            <a:ext cx="99060" cy="918844"/>
            <a:chOff x="8310626" y="3289325"/>
            <a:chExt cx="99060" cy="918844"/>
          </a:xfrm>
        </p:grpSpPr>
        <p:sp>
          <p:nvSpPr>
            <p:cNvPr id="66" name="object 66"/>
            <p:cNvSpPr/>
            <p:nvPr/>
          </p:nvSpPr>
          <p:spPr>
            <a:xfrm>
              <a:off x="8341499" y="3289325"/>
              <a:ext cx="55880" cy="918844"/>
            </a:xfrm>
            <a:custGeom>
              <a:avLst/>
              <a:gdLst/>
              <a:ahLst/>
              <a:cxnLst/>
              <a:rect l="l" t="t" r="r" b="b"/>
              <a:pathLst>
                <a:path w="55879" h="918845">
                  <a:moveTo>
                    <a:pt x="4864" y="868679"/>
                  </a:moveTo>
                  <a:lnTo>
                    <a:pt x="647" y="871321"/>
                  </a:lnTo>
                  <a:lnTo>
                    <a:pt x="0" y="874090"/>
                  </a:lnTo>
                  <a:lnTo>
                    <a:pt x="27647" y="918324"/>
                  </a:lnTo>
                  <a:lnTo>
                    <a:pt x="32955" y="909827"/>
                  </a:lnTo>
                  <a:lnTo>
                    <a:pt x="23139" y="909827"/>
                  </a:lnTo>
                  <a:lnTo>
                    <a:pt x="23139" y="894133"/>
                  </a:lnTo>
                  <a:lnTo>
                    <a:pt x="7632" y="869327"/>
                  </a:lnTo>
                  <a:lnTo>
                    <a:pt x="4864" y="868679"/>
                  </a:lnTo>
                  <a:close/>
                </a:path>
                <a:path w="55879" h="918845">
                  <a:moveTo>
                    <a:pt x="23139" y="894133"/>
                  </a:moveTo>
                  <a:lnTo>
                    <a:pt x="23139" y="909827"/>
                  </a:lnTo>
                  <a:lnTo>
                    <a:pt x="32143" y="909827"/>
                  </a:lnTo>
                  <a:lnTo>
                    <a:pt x="32143" y="907440"/>
                  </a:lnTo>
                  <a:lnTo>
                    <a:pt x="23825" y="907440"/>
                  </a:lnTo>
                  <a:lnTo>
                    <a:pt x="27641" y="901335"/>
                  </a:lnTo>
                  <a:lnTo>
                    <a:pt x="23139" y="894133"/>
                  </a:lnTo>
                  <a:close/>
                </a:path>
                <a:path w="55879" h="918845">
                  <a:moveTo>
                    <a:pt x="50431" y="868679"/>
                  </a:moveTo>
                  <a:lnTo>
                    <a:pt x="47650" y="869327"/>
                  </a:lnTo>
                  <a:lnTo>
                    <a:pt x="32143" y="894133"/>
                  </a:lnTo>
                  <a:lnTo>
                    <a:pt x="32143" y="909827"/>
                  </a:lnTo>
                  <a:lnTo>
                    <a:pt x="32955" y="909827"/>
                  </a:lnTo>
                  <a:lnTo>
                    <a:pt x="55283" y="874090"/>
                  </a:lnTo>
                  <a:lnTo>
                    <a:pt x="54648" y="871321"/>
                  </a:lnTo>
                  <a:lnTo>
                    <a:pt x="50431" y="868679"/>
                  </a:lnTo>
                  <a:close/>
                </a:path>
                <a:path w="55879" h="918845">
                  <a:moveTo>
                    <a:pt x="27641" y="901335"/>
                  </a:moveTo>
                  <a:lnTo>
                    <a:pt x="23825" y="907440"/>
                  </a:lnTo>
                  <a:lnTo>
                    <a:pt x="31457" y="907440"/>
                  </a:lnTo>
                  <a:lnTo>
                    <a:pt x="27641" y="901335"/>
                  </a:lnTo>
                  <a:close/>
                </a:path>
                <a:path w="55879" h="918845">
                  <a:moveTo>
                    <a:pt x="32143" y="894133"/>
                  </a:moveTo>
                  <a:lnTo>
                    <a:pt x="27641" y="901335"/>
                  </a:lnTo>
                  <a:lnTo>
                    <a:pt x="31457" y="907440"/>
                  </a:lnTo>
                  <a:lnTo>
                    <a:pt x="32143" y="907440"/>
                  </a:lnTo>
                  <a:lnTo>
                    <a:pt x="32143" y="894133"/>
                  </a:lnTo>
                  <a:close/>
                </a:path>
                <a:path w="55879" h="918845">
                  <a:moveTo>
                    <a:pt x="27641" y="16988"/>
                  </a:moveTo>
                  <a:lnTo>
                    <a:pt x="23139" y="24190"/>
                  </a:lnTo>
                  <a:lnTo>
                    <a:pt x="23139" y="894133"/>
                  </a:lnTo>
                  <a:lnTo>
                    <a:pt x="27641" y="901335"/>
                  </a:lnTo>
                  <a:lnTo>
                    <a:pt x="32143" y="894133"/>
                  </a:lnTo>
                  <a:lnTo>
                    <a:pt x="32143" y="24190"/>
                  </a:lnTo>
                  <a:lnTo>
                    <a:pt x="27641" y="16988"/>
                  </a:lnTo>
                  <a:close/>
                </a:path>
                <a:path w="55879" h="918845">
                  <a:moveTo>
                    <a:pt x="27647" y="0"/>
                  </a:moveTo>
                  <a:lnTo>
                    <a:pt x="0" y="44234"/>
                  </a:lnTo>
                  <a:lnTo>
                    <a:pt x="647" y="47002"/>
                  </a:lnTo>
                  <a:lnTo>
                    <a:pt x="4864" y="49644"/>
                  </a:lnTo>
                  <a:lnTo>
                    <a:pt x="7632" y="48996"/>
                  </a:lnTo>
                  <a:lnTo>
                    <a:pt x="23139" y="24190"/>
                  </a:lnTo>
                  <a:lnTo>
                    <a:pt x="23139" y="8496"/>
                  </a:lnTo>
                  <a:lnTo>
                    <a:pt x="32955" y="8496"/>
                  </a:lnTo>
                  <a:lnTo>
                    <a:pt x="27647" y="0"/>
                  </a:lnTo>
                  <a:close/>
                </a:path>
                <a:path w="55879" h="918845">
                  <a:moveTo>
                    <a:pt x="32955" y="8496"/>
                  </a:moveTo>
                  <a:lnTo>
                    <a:pt x="32143" y="8496"/>
                  </a:lnTo>
                  <a:lnTo>
                    <a:pt x="32143" y="24190"/>
                  </a:lnTo>
                  <a:lnTo>
                    <a:pt x="47650" y="48996"/>
                  </a:lnTo>
                  <a:lnTo>
                    <a:pt x="50431" y="49644"/>
                  </a:lnTo>
                  <a:lnTo>
                    <a:pt x="54648" y="47002"/>
                  </a:lnTo>
                  <a:lnTo>
                    <a:pt x="55283" y="44234"/>
                  </a:lnTo>
                  <a:lnTo>
                    <a:pt x="32955" y="8496"/>
                  </a:lnTo>
                  <a:close/>
                </a:path>
                <a:path w="55879" h="918845">
                  <a:moveTo>
                    <a:pt x="32143" y="8496"/>
                  </a:moveTo>
                  <a:lnTo>
                    <a:pt x="23139" y="8496"/>
                  </a:lnTo>
                  <a:lnTo>
                    <a:pt x="23139" y="24190"/>
                  </a:lnTo>
                  <a:lnTo>
                    <a:pt x="27641" y="16988"/>
                  </a:lnTo>
                  <a:lnTo>
                    <a:pt x="23825" y="10883"/>
                  </a:lnTo>
                  <a:lnTo>
                    <a:pt x="32143" y="10883"/>
                  </a:lnTo>
                  <a:lnTo>
                    <a:pt x="32143" y="8496"/>
                  </a:lnTo>
                  <a:close/>
                </a:path>
                <a:path w="55879" h="918845">
                  <a:moveTo>
                    <a:pt x="32143" y="10883"/>
                  </a:moveTo>
                  <a:lnTo>
                    <a:pt x="31457" y="10883"/>
                  </a:lnTo>
                  <a:lnTo>
                    <a:pt x="27641" y="16988"/>
                  </a:lnTo>
                  <a:lnTo>
                    <a:pt x="32143" y="24190"/>
                  </a:lnTo>
                  <a:lnTo>
                    <a:pt x="32143" y="10883"/>
                  </a:lnTo>
                  <a:close/>
                </a:path>
                <a:path w="55879" h="918845">
                  <a:moveTo>
                    <a:pt x="31457" y="10883"/>
                  </a:moveTo>
                  <a:lnTo>
                    <a:pt x="23825" y="10883"/>
                  </a:lnTo>
                  <a:lnTo>
                    <a:pt x="27641" y="16988"/>
                  </a:lnTo>
                  <a:lnTo>
                    <a:pt x="31457" y="10883"/>
                  </a:lnTo>
                  <a:close/>
                </a:path>
              </a:pathLst>
            </a:custGeom>
            <a:solidFill>
              <a:srgbClr val="000000"/>
            </a:solidFill>
          </p:spPr>
          <p:txBody>
            <a:bodyPr wrap="square" lIns="0" tIns="0" rIns="0" bIns="0" rtlCol="0"/>
            <a:lstStyle/>
            <a:p>
              <a:endParaRPr/>
            </a:p>
          </p:txBody>
        </p:sp>
        <p:sp>
          <p:nvSpPr>
            <p:cNvPr id="67" name="object 67"/>
            <p:cNvSpPr/>
            <p:nvPr/>
          </p:nvSpPr>
          <p:spPr>
            <a:xfrm>
              <a:off x="8310626" y="3563937"/>
              <a:ext cx="99060" cy="261620"/>
            </a:xfrm>
            <a:custGeom>
              <a:avLst/>
              <a:gdLst/>
              <a:ahLst/>
              <a:cxnLst/>
              <a:rect l="l" t="t" r="r" b="b"/>
              <a:pathLst>
                <a:path w="99059" h="261620">
                  <a:moveTo>
                    <a:pt x="99034" y="0"/>
                  </a:moveTo>
                  <a:lnTo>
                    <a:pt x="0" y="0"/>
                  </a:lnTo>
                  <a:lnTo>
                    <a:pt x="0" y="261073"/>
                  </a:lnTo>
                  <a:lnTo>
                    <a:pt x="99034" y="261073"/>
                  </a:lnTo>
                  <a:lnTo>
                    <a:pt x="99034" y="0"/>
                  </a:lnTo>
                  <a:close/>
                </a:path>
              </a:pathLst>
            </a:custGeom>
            <a:solidFill>
              <a:srgbClr val="FFFFFF"/>
            </a:solidFill>
          </p:spPr>
          <p:txBody>
            <a:bodyPr wrap="square" lIns="0" tIns="0" rIns="0" bIns="0" rtlCol="0"/>
            <a:lstStyle/>
            <a:p>
              <a:endParaRPr/>
            </a:p>
          </p:txBody>
        </p:sp>
      </p:grpSp>
      <p:sp>
        <p:nvSpPr>
          <p:cNvPr id="68" name="object 68"/>
          <p:cNvSpPr txBox="1"/>
          <p:nvPr/>
        </p:nvSpPr>
        <p:spPr>
          <a:xfrm>
            <a:off x="8022018" y="3587243"/>
            <a:ext cx="412750" cy="220345"/>
          </a:xfrm>
          <a:prstGeom prst="rect">
            <a:avLst/>
          </a:prstGeom>
        </p:spPr>
        <p:txBody>
          <a:bodyPr vert="horz" wrap="square" lIns="0" tIns="15875" rIns="0" bIns="0" rtlCol="0">
            <a:spAutoFit/>
          </a:bodyPr>
          <a:lstStyle/>
          <a:p>
            <a:pPr marL="12700">
              <a:lnSpc>
                <a:spcPct val="100000"/>
              </a:lnSpc>
              <a:spcBef>
                <a:spcPts val="125"/>
              </a:spcBef>
            </a:pPr>
            <a:r>
              <a:rPr sz="1250" b="1" spc="20" dirty="0">
                <a:latin typeface="Arial"/>
                <a:cs typeface="Arial"/>
              </a:rPr>
              <a:t>CHW</a:t>
            </a:r>
            <a:endParaRPr sz="1250">
              <a:latin typeface="Arial"/>
              <a:cs typeface="Arial"/>
            </a:endParaRPr>
          </a:p>
        </p:txBody>
      </p:sp>
      <p:grpSp>
        <p:nvGrpSpPr>
          <p:cNvPr id="69" name="object 69"/>
          <p:cNvGrpSpPr/>
          <p:nvPr/>
        </p:nvGrpSpPr>
        <p:grpSpPr>
          <a:xfrm>
            <a:off x="8468144" y="3095802"/>
            <a:ext cx="1296670" cy="122555"/>
            <a:chOff x="8468144" y="3095802"/>
            <a:chExt cx="1296670" cy="122555"/>
          </a:xfrm>
        </p:grpSpPr>
        <p:sp>
          <p:nvSpPr>
            <p:cNvPr id="70" name="object 70"/>
            <p:cNvSpPr/>
            <p:nvPr/>
          </p:nvSpPr>
          <p:spPr>
            <a:xfrm>
              <a:off x="8468144" y="3162693"/>
              <a:ext cx="1296670" cy="55880"/>
            </a:xfrm>
            <a:custGeom>
              <a:avLst/>
              <a:gdLst/>
              <a:ahLst/>
              <a:cxnLst/>
              <a:rect l="l" t="t" r="r" b="b"/>
              <a:pathLst>
                <a:path w="1296670" h="55880">
                  <a:moveTo>
                    <a:pt x="44221" y="0"/>
                  </a:moveTo>
                  <a:lnTo>
                    <a:pt x="0" y="27635"/>
                  </a:lnTo>
                  <a:lnTo>
                    <a:pt x="44221" y="55283"/>
                  </a:lnTo>
                  <a:lnTo>
                    <a:pt x="47002" y="54635"/>
                  </a:lnTo>
                  <a:lnTo>
                    <a:pt x="49631" y="50418"/>
                  </a:lnTo>
                  <a:lnTo>
                    <a:pt x="48996" y="47650"/>
                  </a:lnTo>
                  <a:lnTo>
                    <a:pt x="24182" y="32143"/>
                  </a:lnTo>
                  <a:lnTo>
                    <a:pt x="8496" y="32143"/>
                  </a:lnTo>
                  <a:lnTo>
                    <a:pt x="8496" y="23139"/>
                  </a:lnTo>
                  <a:lnTo>
                    <a:pt x="24182" y="23139"/>
                  </a:lnTo>
                  <a:lnTo>
                    <a:pt x="48996" y="7632"/>
                  </a:lnTo>
                  <a:lnTo>
                    <a:pt x="49631" y="4851"/>
                  </a:lnTo>
                  <a:lnTo>
                    <a:pt x="47002" y="635"/>
                  </a:lnTo>
                  <a:lnTo>
                    <a:pt x="44221" y="0"/>
                  </a:lnTo>
                  <a:close/>
                </a:path>
                <a:path w="1296670" h="55880">
                  <a:moveTo>
                    <a:pt x="1279437" y="27641"/>
                  </a:moveTo>
                  <a:lnTo>
                    <a:pt x="1247419" y="47650"/>
                  </a:lnTo>
                  <a:lnTo>
                    <a:pt x="1246784" y="50418"/>
                  </a:lnTo>
                  <a:lnTo>
                    <a:pt x="1249413" y="54635"/>
                  </a:lnTo>
                  <a:lnTo>
                    <a:pt x="1252194" y="55283"/>
                  </a:lnTo>
                  <a:lnTo>
                    <a:pt x="1289204" y="32143"/>
                  </a:lnTo>
                  <a:lnTo>
                    <a:pt x="1287919" y="32143"/>
                  </a:lnTo>
                  <a:lnTo>
                    <a:pt x="1287919" y="31457"/>
                  </a:lnTo>
                  <a:lnTo>
                    <a:pt x="1285544" y="31457"/>
                  </a:lnTo>
                  <a:lnTo>
                    <a:pt x="1279437" y="27641"/>
                  </a:lnTo>
                  <a:close/>
                </a:path>
                <a:path w="1296670" h="55880">
                  <a:moveTo>
                    <a:pt x="24182" y="23139"/>
                  </a:moveTo>
                  <a:lnTo>
                    <a:pt x="8496" y="23139"/>
                  </a:lnTo>
                  <a:lnTo>
                    <a:pt x="8496" y="32143"/>
                  </a:lnTo>
                  <a:lnTo>
                    <a:pt x="24182" y="32143"/>
                  </a:lnTo>
                  <a:lnTo>
                    <a:pt x="23085" y="31457"/>
                  </a:lnTo>
                  <a:lnTo>
                    <a:pt x="10871" y="31457"/>
                  </a:lnTo>
                  <a:lnTo>
                    <a:pt x="10871" y="23825"/>
                  </a:lnTo>
                  <a:lnTo>
                    <a:pt x="23085" y="23825"/>
                  </a:lnTo>
                  <a:lnTo>
                    <a:pt x="24182" y="23139"/>
                  </a:lnTo>
                  <a:close/>
                </a:path>
                <a:path w="1296670" h="55880">
                  <a:moveTo>
                    <a:pt x="1272233" y="23139"/>
                  </a:moveTo>
                  <a:lnTo>
                    <a:pt x="24182" y="23139"/>
                  </a:lnTo>
                  <a:lnTo>
                    <a:pt x="16978" y="27641"/>
                  </a:lnTo>
                  <a:lnTo>
                    <a:pt x="24182" y="32143"/>
                  </a:lnTo>
                  <a:lnTo>
                    <a:pt x="1272233" y="32143"/>
                  </a:lnTo>
                  <a:lnTo>
                    <a:pt x="1279437" y="27641"/>
                  </a:lnTo>
                  <a:lnTo>
                    <a:pt x="1272233" y="23139"/>
                  </a:lnTo>
                  <a:close/>
                </a:path>
                <a:path w="1296670" h="55880">
                  <a:moveTo>
                    <a:pt x="1289221" y="23139"/>
                  </a:moveTo>
                  <a:lnTo>
                    <a:pt x="1287919" y="23139"/>
                  </a:lnTo>
                  <a:lnTo>
                    <a:pt x="1287919" y="32143"/>
                  </a:lnTo>
                  <a:lnTo>
                    <a:pt x="1289204" y="32143"/>
                  </a:lnTo>
                  <a:lnTo>
                    <a:pt x="1296416" y="27635"/>
                  </a:lnTo>
                  <a:lnTo>
                    <a:pt x="1289221" y="23139"/>
                  </a:lnTo>
                  <a:close/>
                </a:path>
                <a:path w="1296670" h="55880">
                  <a:moveTo>
                    <a:pt x="10871" y="23825"/>
                  </a:moveTo>
                  <a:lnTo>
                    <a:pt x="10871" y="31457"/>
                  </a:lnTo>
                  <a:lnTo>
                    <a:pt x="16978" y="27641"/>
                  </a:lnTo>
                  <a:lnTo>
                    <a:pt x="10871" y="23825"/>
                  </a:lnTo>
                  <a:close/>
                </a:path>
                <a:path w="1296670" h="55880">
                  <a:moveTo>
                    <a:pt x="16978" y="27641"/>
                  </a:moveTo>
                  <a:lnTo>
                    <a:pt x="10871" y="31457"/>
                  </a:lnTo>
                  <a:lnTo>
                    <a:pt x="23085" y="31457"/>
                  </a:lnTo>
                  <a:lnTo>
                    <a:pt x="16978" y="27641"/>
                  </a:lnTo>
                  <a:close/>
                </a:path>
                <a:path w="1296670" h="55880">
                  <a:moveTo>
                    <a:pt x="1285544" y="23825"/>
                  </a:moveTo>
                  <a:lnTo>
                    <a:pt x="1279437" y="27641"/>
                  </a:lnTo>
                  <a:lnTo>
                    <a:pt x="1285544" y="31457"/>
                  </a:lnTo>
                  <a:lnTo>
                    <a:pt x="1285544" y="23825"/>
                  </a:lnTo>
                  <a:close/>
                </a:path>
                <a:path w="1296670" h="55880">
                  <a:moveTo>
                    <a:pt x="1287919" y="23825"/>
                  </a:moveTo>
                  <a:lnTo>
                    <a:pt x="1285544" y="23825"/>
                  </a:lnTo>
                  <a:lnTo>
                    <a:pt x="1285544" y="31457"/>
                  </a:lnTo>
                  <a:lnTo>
                    <a:pt x="1287919" y="31457"/>
                  </a:lnTo>
                  <a:lnTo>
                    <a:pt x="1287919" y="23825"/>
                  </a:lnTo>
                  <a:close/>
                </a:path>
                <a:path w="1296670" h="55880">
                  <a:moveTo>
                    <a:pt x="23085" y="23825"/>
                  </a:moveTo>
                  <a:lnTo>
                    <a:pt x="10871" y="23825"/>
                  </a:lnTo>
                  <a:lnTo>
                    <a:pt x="16988" y="27635"/>
                  </a:lnTo>
                  <a:lnTo>
                    <a:pt x="23085" y="23825"/>
                  </a:lnTo>
                  <a:close/>
                </a:path>
                <a:path w="1296670" h="55880">
                  <a:moveTo>
                    <a:pt x="1252194" y="0"/>
                  </a:moveTo>
                  <a:lnTo>
                    <a:pt x="1249413" y="635"/>
                  </a:lnTo>
                  <a:lnTo>
                    <a:pt x="1246784" y="4851"/>
                  </a:lnTo>
                  <a:lnTo>
                    <a:pt x="1247419" y="7632"/>
                  </a:lnTo>
                  <a:lnTo>
                    <a:pt x="1279447" y="27635"/>
                  </a:lnTo>
                  <a:lnTo>
                    <a:pt x="1285544" y="23825"/>
                  </a:lnTo>
                  <a:lnTo>
                    <a:pt x="1287919" y="23825"/>
                  </a:lnTo>
                  <a:lnTo>
                    <a:pt x="1287919" y="23139"/>
                  </a:lnTo>
                  <a:lnTo>
                    <a:pt x="1289221" y="23139"/>
                  </a:lnTo>
                  <a:lnTo>
                    <a:pt x="1252194" y="0"/>
                  </a:lnTo>
                  <a:close/>
                </a:path>
              </a:pathLst>
            </a:custGeom>
            <a:solidFill>
              <a:srgbClr val="000000"/>
            </a:solidFill>
          </p:spPr>
          <p:txBody>
            <a:bodyPr wrap="square" lIns="0" tIns="0" rIns="0" bIns="0" rtlCol="0"/>
            <a:lstStyle/>
            <a:p>
              <a:endParaRPr/>
            </a:p>
          </p:txBody>
        </p:sp>
        <p:sp>
          <p:nvSpPr>
            <p:cNvPr id="71" name="object 71"/>
            <p:cNvSpPr/>
            <p:nvPr/>
          </p:nvSpPr>
          <p:spPr>
            <a:xfrm>
              <a:off x="8967813" y="3095802"/>
              <a:ext cx="270510" cy="90170"/>
            </a:xfrm>
            <a:custGeom>
              <a:avLst/>
              <a:gdLst/>
              <a:ahLst/>
              <a:cxnLst/>
              <a:rect l="l" t="t" r="r" b="b"/>
              <a:pathLst>
                <a:path w="270509" h="90169">
                  <a:moveTo>
                    <a:pt x="270078" y="0"/>
                  </a:moveTo>
                  <a:lnTo>
                    <a:pt x="0" y="0"/>
                  </a:lnTo>
                  <a:lnTo>
                    <a:pt x="0" y="90030"/>
                  </a:lnTo>
                  <a:lnTo>
                    <a:pt x="270078" y="90030"/>
                  </a:lnTo>
                  <a:lnTo>
                    <a:pt x="270078" y="0"/>
                  </a:lnTo>
                  <a:close/>
                </a:path>
              </a:pathLst>
            </a:custGeom>
            <a:solidFill>
              <a:srgbClr val="FFFFFF"/>
            </a:solidFill>
          </p:spPr>
          <p:txBody>
            <a:bodyPr wrap="square" lIns="0" tIns="0" rIns="0" bIns="0" rtlCol="0"/>
            <a:lstStyle/>
            <a:p>
              <a:endParaRPr/>
            </a:p>
          </p:txBody>
        </p:sp>
      </p:grpSp>
      <p:sp>
        <p:nvSpPr>
          <p:cNvPr id="72" name="object 72"/>
          <p:cNvSpPr txBox="1"/>
          <p:nvPr/>
        </p:nvSpPr>
        <p:spPr>
          <a:xfrm>
            <a:off x="8525040" y="2525545"/>
            <a:ext cx="1153795" cy="715010"/>
          </a:xfrm>
          <a:prstGeom prst="rect">
            <a:avLst/>
          </a:prstGeom>
        </p:spPr>
        <p:txBody>
          <a:bodyPr vert="horz" wrap="square" lIns="0" tIns="147320" rIns="0" bIns="0" rtlCol="0">
            <a:spAutoFit/>
          </a:bodyPr>
          <a:lstStyle/>
          <a:p>
            <a:pPr algn="ctr">
              <a:lnSpc>
                <a:spcPct val="100000"/>
              </a:lnSpc>
              <a:spcBef>
                <a:spcPts val="1160"/>
              </a:spcBef>
            </a:pPr>
            <a:r>
              <a:rPr sz="1700" spc="-5" dirty="0">
                <a:latin typeface="Arial MT"/>
                <a:cs typeface="Arial MT"/>
              </a:rPr>
              <a:t>Input</a:t>
            </a:r>
            <a:r>
              <a:rPr sz="1700" spc="-50" dirty="0">
                <a:latin typeface="Arial MT"/>
                <a:cs typeface="Arial MT"/>
              </a:rPr>
              <a:t> </a:t>
            </a:r>
            <a:r>
              <a:rPr sz="1700" spc="-5" dirty="0">
                <a:latin typeface="Arial MT"/>
                <a:cs typeface="Arial MT"/>
              </a:rPr>
              <a:t>fmaps</a:t>
            </a:r>
            <a:endParaRPr sz="1700">
              <a:latin typeface="Arial MT"/>
              <a:cs typeface="Arial MT"/>
            </a:endParaRPr>
          </a:p>
          <a:p>
            <a:pPr marL="13970" algn="ctr">
              <a:lnSpc>
                <a:spcPct val="100000"/>
              </a:lnSpc>
              <a:spcBef>
                <a:spcPts val="820"/>
              </a:spcBef>
            </a:pPr>
            <a:r>
              <a:rPr sz="1250" b="1" spc="15" dirty="0">
                <a:latin typeface="Arial"/>
                <a:cs typeface="Arial"/>
              </a:rPr>
              <a:t>N</a:t>
            </a:r>
            <a:endParaRPr sz="1250">
              <a:latin typeface="Arial"/>
              <a:cs typeface="Arial"/>
            </a:endParaRPr>
          </a:p>
        </p:txBody>
      </p:sp>
      <p:sp>
        <p:nvSpPr>
          <p:cNvPr id="73" name="object 73"/>
          <p:cNvSpPr txBox="1"/>
          <p:nvPr/>
        </p:nvSpPr>
        <p:spPr>
          <a:xfrm>
            <a:off x="7670012" y="3713278"/>
            <a:ext cx="278130" cy="544195"/>
          </a:xfrm>
          <a:prstGeom prst="rect">
            <a:avLst/>
          </a:prstGeom>
        </p:spPr>
        <p:txBody>
          <a:bodyPr vert="horz" wrap="square" lIns="0" tIns="12700" rIns="0" bIns="0" rtlCol="0">
            <a:spAutoFit/>
          </a:bodyPr>
          <a:lstStyle/>
          <a:p>
            <a:pPr marL="12700">
              <a:lnSpc>
                <a:spcPct val="100000"/>
              </a:lnSpc>
              <a:spcBef>
                <a:spcPts val="100"/>
              </a:spcBef>
            </a:pPr>
            <a:r>
              <a:rPr sz="3400" b="1" dirty="0">
                <a:latin typeface="Arial"/>
                <a:cs typeface="Arial"/>
              </a:rPr>
              <a:t>×</a:t>
            </a:r>
            <a:endParaRPr sz="3400">
              <a:latin typeface="Arial"/>
              <a:cs typeface="Arial"/>
            </a:endParaRPr>
          </a:p>
        </p:txBody>
      </p:sp>
      <p:grpSp>
        <p:nvGrpSpPr>
          <p:cNvPr id="74" name="object 74"/>
          <p:cNvGrpSpPr/>
          <p:nvPr/>
        </p:nvGrpSpPr>
        <p:grpSpPr>
          <a:xfrm>
            <a:off x="10511713" y="3095802"/>
            <a:ext cx="1296670" cy="99060"/>
            <a:chOff x="10511713" y="3095802"/>
            <a:chExt cx="1296670" cy="99060"/>
          </a:xfrm>
        </p:grpSpPr>
        <p:sp>
          <p:nvSpPr>
            <p:cNvPr id="75" name="object 75"/>
            <p:cNvSpPr/>
            <p:nvPr/>
          </p:nvSpPr>
          <p:spPr>
            <a:xfrm>
              <a:off x="10511713" y="3126676"/>
              <a:ext cx="1296670" cy="55880"/>
            </a:xfrm>
            <a:custGeom>
              <a:avLst/>
              <a:gdLst/>
              <a:ahLst/>
              <a:cxnLst/>
              <a:rect l="l" t="t" r="r" b="b"/>
              <a:pathLst>
                <a:path w="1296670" h="55880">
                  <a:moveTo>
                    <a:pt x="44221" y="0"/>
                  </a:moveTo>
                  <a:lnTo>
                    <a:pt x="0" y="27647"/>
                  </a:lnTo>
                  <a:lnTo>
                    <a:pt x="44221" y="55283"/>
                  </a:lnTo>
                  <a:lnTo>
                    <a:pt x="47002" y="54648"/>
                  </a:lnTo>
                  <a:lnTo>
                    <a:pt x="49631" y="50431"/>
                  </a:lnTo>
                  <a:lnTo>
                    <a:pt x="48996" y="47650"/>
                  </a:lnTo>
                  <a:lnTo>
                    <a:pt x="24182" y="32143"/>
                  </a:lnTo>
                  <a:lnTo>
                    <a:pt x="8496" y="32143"/>
                  </a:lnTo>
                  <a:lnTo>
                    <a:pt x="8496" y="23139"/>
                  </a:lnTo>
                  <a:lnTo>
                    <a:pt x="24182" y="23139"/>
                  </a:lnTo>
                  <a:lnTo>
                    <a:pt x="48996" y="7632"/>
                  </a:lnTo>
                  <a:lnTo>
                    <a:pt x="49631" y="4864"/>
                  </a:lnTo>
                  <a:lnTo>
                    <a:pt x="47002" y="647"/>
                  </a:lnTo>
                  <a:lnTo>
                    <a:pt x="44221" y="0"/>
                  </a:lnTo>
                  <a:close/>
                </a:path>
                <a:path w="1296670" h="55880">
                  <a:moveTo>
                    <a:pt x="1279437" y="27641"/>
                  </a:moveTo>
                  <a:lnTo>
                    <a:pt x="1247419" y="47650"/>
                  </a:lnTo>
                  <a:lnTo>
                    <a:pt x="1246784" y="50431"/>
                  </a:lnTo>
                  <a:lnTo>
                    <a:pt x="1249426" y="54648"/>
                  </a:lnTo>
                  <a:lnTo>
                    <a:pt x="1252194" y="55283"/>
                  </a:lnTo>
                  <a:lnTo>
                    <a:pt x="1289231" y="32143"/>
                  </a:lnTo>
                  <a:lnTo>
                    <a:pt x="1287932" y="32143"/>
                  </a:lnTo>
                  <a:lnTo>
                    <a:pt x="1287932" y="31457"/>
                  </a:lnTo>
                  <a:lnTo>
                    <a:pt x="1285544" y="31457"/>
                  </a:lnTo>
                  <a:lnTo>
                    <a:pt x="1279437" y="27641"/>
                  </a:lnTo>
                  <a:close/>
                </a:path>
                <a:path w="1296670" h="55880">
                  <a:moveTo>
                    <a:pt x="24182" y="23139"/>
                  </a:moveTo>
                  <a:lnTo>
                    <a:pt x="8496" y="23139"/>
                  </a:lnTo>
                  <a:lnTo>
                    <a:pt x="8496" y="32143"/>
                  </a:lnTo>
                  <a:lnTo>
                    <a:pt x="24182" y="32143"/>
                  </a:lnTo>
                  <a:lnTo>
                    <a:pt x="23085" y="31457"/>
                  </a:lnTo>
                  <a:lnTo>
                    <a:pt x="10871" y="31457"/>
                  </a:lnTo>
                  <a:lnTo>
                    <a:pt x="10871" y="23825"/>
                  </a:lnTo>
                  <a:lnTo>
                    <a:pt x="23085" y="23825"/>
                  </a:lnTo>
                  <a:lnTo>
                    <a:pt x="24182" y="23139"/>
                  </a:lnTo>
                  <a:close/>
                </a:path>
                <a:path w="1296670" h="55880">
                  <a:moveTo>
                    <a:pt x="1272233" y="23139"/>
                  </a:moveTo>
                  <a:lnTo>
                    <a:pt x="24182" y="23139"/>
                  </a:lnTo>
                  <a:lnTo>
                    <a:pt x="16978" y="27641"/>
                  </a:lnTo>
                  <a:lnTo>
                    <a:pt x="24182" y="32143"/>
                  </a:lnTo>
                  <a:lnTo>
                    <a:pt x="1272233" y="32143"/>
                  </a:lnTo>
                  <a:lnTo>
                    <a:pt x="1279437" y="27641"/>
                  </a:lnTo>
                  <a:lnTo>
                    <a:pt x="1272233" y="23139"/>
                  </a:lnTo>
                  <a:close/>
                </a:path>
                <a:path w="1296670" h="55880">
                  <a:moveTo>
                    <a:pt x="1289215" y="23139"/>
                  </a:moveTo>
                  <a:lnTo>
                    <a:pt x="1287932" y="23139"/>
                  </a:lnTo>
                  <a:lnTo>
                    <a:pt x="1287932" y="32143"/>
                  </a:lnTo>
                  <a:lnTo>
                    <a:pt x="1289231" y="32143"/>
                  </a:lnTo>
                  <a:lnTo>
                    <a:pt x="1296428" y="27647"/>
                  </a:lnTo>
                  <a:lnTo>
                    <a:pt x="1289215" y="23139"/>
                  </a:lnTo>
                  <a:close/>
                </a:path>
                <a:path w="1296670" h="55880">
                  <a:moveTo>
                    <a:pt x="10871" y="23825"/>
                  </a:moveTo>
                  <a:lnTo>
                    <a:pt x="10871" y="31457"/>
                  </a:lnTo>
                  <a:lnTo>
                    <a:pt x="16978" y="27641"/>
                  </a:lnTo>
                  <a:lnTo>
                    <a:pt x="10871" y="23825"/>
                  </a:lnTo>
                  <a:close/>
                </a:path>
                <a:path w="1296670" h="55880">
                  <a:moveTo>
                    <a:pt x="16978" y="27641"/>
                  </a:moveTo>
                  <a:lnTo>
                    <a:pt x="10871" y="31457"/>
                  </a:lnTo>
                  <a:lnTo>
                    <a:pt x="23085" y="31457"/>
                  </a:lnTo>
                  <a:lnTo>
                    <a:pt x="16978" y="27641"/>
                  </a:lnTo>
                  <a:close/>
                </a:path>
                <a:path w="1296670" h="55880">
                  <a:moveTo>
                    <a:pt x="1285544" y="23825"/>
                  </a:moveTo>
                  <a:lnTo>
                    <a:pt x="1279437" y="27641"/>
                  </a:lnTo>
                  <a:lnTo>
                    <a:pt x="1285544" y="31457"/>
                  </a:lnTo>
                  <a:lnTo>
                    <a:pt x="1285544" y="23825"/>
                  </a:lnTo>
                  <a:close/>
                </a:path>
                <a:path w="1296670" h="55880">
                  <a:moveTo>
                    <a:pt x="1287932" y="23825"/>
                  </a:moveTo>
                  <a:lnTo>
                    <a:pt x="1285544" y="23825"/>
                  </a:lnTo>
                  <a:lnTo>
                    <a:pt x="1285544" y="31457"/>
                  </a:lnTo>
                  <a:lnTo>
                    <a:pt x="1287932" y="31457"/>
                  </a:lnTo>
                  <a:lnTo>
                    <a:pt x="1287932" y="23825"/>
                  </a:lnTo>
                  <a:close/>
                </a:path>
                <a:path w="1296670" h="55880">
                  <a:moveTo>
                    <a:pt x="23085" y="23825"/>
                  </a:moveTo>
                  <a:lnTo>
                    <a:pt x="10871" y="23825"/>
                  </a:lnTo>
                  <a:lnTo>
                    <a:pt x="16978" y="27641"/>
                  </a:lnTo>
                  <a:lnTo>
                    <a:pt x="23085" y="23825"/>
                  </a:lnTo>
                  <a:close/>
                </a:path>
                <a:path w="1296670" h="55880">
                  <a:moveTo>
                    <a:pt x="1252194" y="0"/>
                  </a:moveTo>
                  <a:lnTo>
                    <a:pt x="1249426" y="647"/>
                  </a:lnTo>
                  <a:lnTo>
                    <a:pt x="1246784" y="4864"/>
                  </a:lnTo>
                  <a:lnTo>
                    <a:pt x="1247419" y="7632"/>
                  </a:lnTo>
                  <a:lnTo>
                    <a:pt x="1279437" y="27641"/>
                  </a:lnTo>
                  <a:lnTo>
                    <a:pt x="1285544" y="23825"/>
                  </a:lnTo>
                  <a:lnTo>
                    <a:pt x="1287932" y="23825"/>
                  </a:lnTo>
                  <a:lnTo>
                    <a:pt x="1287932" y="23139"/>
                  </a:lnTo>
                  <a:lnTo>
                    <a:pt x="1289215" y="23139"/>
                  </a:lnTo>
                  <a:lnTo>
                    <a:pt x="1252194" y="0"/>
                  </a:lnTo>
                  <a:close/>
                </a:path>
              </a:pathLst>
            </a:custGeom>
            <a:solidFill>
              <a:srgbClr val="000000"/>
            </a:solidFill>
          </p:spPr>
          <p:txBody>
            <a:bodyPr wrap="square" lIns="0" tIns="0" rIns="0" bIns="0" rtlCol="0"/>
            <a:lstStyle/>
            <a:p>
              <a:endParaRPr/>
            </a:p>
          </p:txBody>
        </p:sp>
        <p:sp>
          <p:nvSpPr>
            <p:cNvPr id="76" name="object 76"/>
            <p:cNvSpPr/>
            <p:nvPr/>
          </p:nvSpPr>
          <p:spPr>
            <a:xfrm>
              <a:off x="11020386" y="3095802"/>
              <a:ext cx="261620" cy="99060"/>
            </a:xfrm>
            <a:custGeom>
              <a:avLst/>
              <a:gdLst/>
              <a:ahLst/>
              <a:cxnLst/>
              <a:rect l="l" t="t" r="r" b="b"/>
              <a:pathLst>
                <a:path w="261620" h="99060">
                  <a:moveTo>
                    <a:pt x="261073" y="0"/>
                  </a:moveTo>
                  <a:lnTo>
                    <a:pt x="0" y="0"/>
                  </a:lnTo>
                  <a:lnTo>
                    <a:pt x="0" y="99034"/>
                  </a:lnTo>
                  <a:lnTo>
                    <a:pt x="261073" y="99034"/>
                  </a:lnTo>
                  <a:lnTo>
                    <a:pt x="261073" y="0"/>
                  </a:lnTo>
                  <a:close/>
                </a:path>
              </a:pathLst>
            </a:custGeom>
            <a:solidFill>
              <a:srgbClr val="FFFFFF"/>
            </a:solidFill>
          </p:spPr>
          <p:txBody>
            <a:bodyPr wrap="square" lIns="0" tIns="0" rIns="0" bIns="0" rtlCol="0"/>
            <a:lstStyle/>
            <a:p>
              <a:endParaRPr/>
            </a:p>
          </p:txBody>
        </p:sp>
      </p:grpSp>
      <p:sp>
        <p:nvSpPr>
          <p:cNvPr id="77" name="object 77"/>
          <p:cNvSpPr txBox="1"/>
          <p:nvPr/>
        </p:nvSpPr>
        <p:spPr>
          <a:xfrm>
            <a:off x="10486428" y="2525545"/>
            <a:ext cx="1321435" cy="715010"/>
          </a:xfrm>
          <a:prstGeom prst="rect">
            <a:avLst/>
          </a:prstGeom>
        </p:spPr>
        <p:txBody>
          <a:bodyPr vert="horz" wrap="square" lIns="0" tIns="147320" rIns="0" bIns="0" rtlCol="0">
            <a:spAutoFit/>
          </a:bodyPr>
          <a:lstStyle/>
          <a:p>
            <a:pPr algn="ctr">
              <a:lnSpc>
                <a:spcPct val="100000"/>
              </a:lnSpc>
              <a:spcBef>
                <a:spcPts val="1160"/>
              </a:spcBef>
            </a:pPr>
            <a:r>
              <a:rPr sz="1700" spc="-5" dirty="0">
                <a:latin typeface="Arial MT"/>
                <a:cs typeface="Arial MT"/>
              </a:rPr>
              <a:t>Output</a:t>
            </a:r>
            <a:r>
              <a:rPr sz="1700" spc="-50" dirty="0">
                <a:latin typeface="Arial MT"/>
                <a:cs typeface="Arial MT"/>
              </a:rPr>
              <a:t> </a:t>
            </a:r>
            <a:r>
              <a:rPr sz="1700" spc="-5" dirty="0">
                <a:latin typeface="Arial MT"/>
                <a:cs typeface="Arial MT"/>
              </a:rPr>
              <a:t>fmaps</a:t>
            </a:r>
            <a:endParaRPr sz="1700">
              <a:latin typeface="Arial MT"/>
              <a:cs typeface="Arial MT"/>
            </a:endParaRPr>
          </a:p>
          <a:p>
            <a:pPr marL="15875" algn="ctr">
              <a:lnSpc>
                <a:spcPct val="100000"/>
              </a:lnSpc>
              <a:spcBef>
                <a:spcPts val="820"/>
              </a:spcBef>
            </a:pPr>
            <a:r>
              <a:rPr sz="1250" b="1" spc="15" dirty="0">
                <a:latin typeface="Arial"/>
                <a:cs typeface="Arial"/>
              </a:rPr>
              <a:t>N</a:t>
            </a:r>
            <a:endParaRPr sz="1250">
              <a:latin typeface="Arial"/>
              <a:cs typeface="Arial"/>
            </a:endParaRPr>
          </a:p>
        </p:txBody>
      </p:sp>
      <p:graphicFrame>
        <p:nvGraphicFramePr>
          <p:cNvPr id="78" name="object 78"/>
          <p:cNvGraphicFramePr>
            <a:graphicFrameLocks noGrp="1"/>
          </p:cNvGraphicFramePr>
          <p:nvPr/>
        </p:nvGraphicFramePr>
        <p:xfrm>
          <a:off x="10489238" y="3221840"/>
          <a:ext cx="1296670" cy="1836510"/>
        </p:xfrm>
        <a:graphic>
          <a:graphicData uri="http://schemas.openxmlformats.org/drawingml/2006/table">
            <a:tbl>
              <a:tblPr firstRow="1" bandRow="1">
                <a:tableStyleId>{2D5ABB26-0587-4C30-8999-92F81FD0307C}</a:tableStyleId>
              </a:tblPr>
              <a:tblGrid>
                <a:gridCol w="652780">
                  <a:extLst>
                    <a:ext uri="{9D8B030D-6E8A-4147-A177-3AD203B41FA5}">
                      <a16:colId xmlns:a16="http://schemas.microsoft.com/office/drawing/2014/main" val="20000"/>
                    </a:ext>
                  </a:extLst>
                </a:gridCol>
                <a:gridCol w="643890">
                  <a:extLst>
                    <a:ext uri="{9D8B030D-6E8A-4147-A177-3AD203B41FA5}">
                      <a16:colId xmlns:a16="http://schemas.microsoft.com/office/drawing/2014/main" val="20001"/>
                    </a:ext>
                  </a:extLst>
                </a:gridCol>
              </a:tblGrid>
              <a:tr h="922756">
                <a:tc>
                  <a:txBody>
                    <a:bodyPr/>
                    <a:lstStyle/>
                    <a:p>
                      <a:pPr marL="46990" algn="ctr">
                        <a:lnSpc>
                          <a:spcPts val="1390"/>
                        </a:lnSpc>
                        <a:spcBef>
                          <a:spcPts val="1160"/>
                        </a:spcBef>
                      </a:pPr>
                      <a:r>
                        <a:rPr sz="1875" baseline="8888" dirty="0">
                          <a:latin typeface="Arial MT"/>
                          <a:cs typeface="Arial MT"/>
                        </a:rPr>
                        <a:t>F</a:t>
                      </a:r>
                      <a:r>
                        <a:rPr sz="850" dirty="0">
                          <a:latin typeface="Arial MT"/>
                          <a:cs typeface="Arial MT"/>
                        </a:rPr>
                        <a:t>0,0</a:t>
                      </a:r>
                      <a:r>
                        <a:rPr sz="1875" baseline="8888" dirty="0">
                          <a:latin typeface="Arial MT"/>
                          <a:cs typeface="Arial MT"/>
                        </a:rPr>
                        <a:t>I</a:t>
                      </a:r>
                      <a:r>
                        <a:rPr sz="850" dirty="0">
                          <a:latin typeface="Arial MT"/>
                          <a:cs typeface="Arial MT"/>
                        </a:rPr>
                        <a:t>0,0</a:t>
                      </a:r>
                      <a:endParaRPr sz="850">
                        <a:latin typeface="Arial MT"/>
                        <a:cs typeface="Arial MT"/>
                      </a:endParaRPr>
                    </a:p>
                    <a:p>
                      <a:pPr marL="46990" algn="ctr">
                        <a:lnSpc>
                          <a:spcPts val="1390"/>
                        </a:lnSpc>
                      </a:pPr>
                      <a:r>
                        <a:rPr sz="1250" dirty="0">
                          <a:latin typeface="Arial MT"/>
                          <a:cs typeface="Arial MT"/>
                        </a:rPr>
                        <a:t>+</a:t>
                      </a:r>
                      <a:endParaRPr sz="1250">
                        <a:latin typeface="Arial MT"/>
                        <a:cs typeface="Arial MT"/>
                      </a:endParaRPr>
                    </a:p>
                    <a:p>
                      <a:pPr marL="46990" algn="ctr">
                        <a:lnSpc>
                          <a:spcPct val="100000"/>
                        </a:lnSpc>
                        <a:spcBef>
                          <a:spcPts val="270"/>
                        </a:spcBef>
                      </a:pPr>
                      <a:r>
                        <a:rPr sz="1875" baseline="8888" dirty="0">
                          <a:latin typeface="Arial MT"/>
                          <a:cs typeface="Arial MT"/>
                        </a:rPr>
                        <a:t>F</a:t>
                      </a:r>
                      <a:r>
                        <a:rPr sz="850" dirty="0">
                          <a:latin typeface="Arial MT"/>
                          <a:cs typeface="Arial MT"/>
                        </a:rPr>
                        <a:t>0,1</a:t>
                      </a:r>
                      <a:r>
                        <a:rPr sz="1875" baseline="8888" dirty="0">
                          <a:latin typeface="Arial MT"/>
                          <a:cs typeface="Arial MT"/>
                        </a:rPr>
                        <a:t>I</a:t>
                      </a:r>
                      <a:r>
                        <a:rPr sz="850" dirty="0">
                          <a:latin typeface="Arial MT"/>
                          <a:cs typeface="Arial MT"/>
                        </a:rPr>
                        <a:t>1,0</a:t>
                      </a:r>
                      <a:endParaRPr sz="850">
                        <a:latin typeface="Arial MT"/>
                        <a:cs typeface="Arial MT"/>
                      </a:endParaRPr>
                    </a:p>
                  </a:txBody>
                  <a:tcPr marL="0" marR="0" marT="147320" marB="0">
                    <a:lnL w="38100">
                      <a:solidFill>
                        <a:srgbClr val="FF0000"/>
                      </a:solidFill>
                      <a:prstDash val="solid"/>
                    </a:lnL>
                    <a:lnR w="53975">
                      <a:solidFill>
                        <a:srgbClr val="FF0000"/>
                      </a:solidFill>
                      <a:prstDash val="solid"/>
                    </a:lnR>
                    <a:lnT w="38100">
                      <a:solidFill>
                        <a:srgbClr val="FF0000"/>
                      </a:solidFill>
                      <a:prstDash val="solid"/>
                    </a:lnT>
                    <a:lnB w="38100">
                      <a:solidFill>
                        <a:srgbClr val="FF0000"/>
                      </a:solidFill>
                      <a:prstDash val="solid"/>
                    </a:lnB>
                    <a:solidFill>
                      <a:srgbClr val="F3E1E0"/>
                    </a:solidFill>
                  </a:tcPr>
                </a:tc>
                <a:tc>
                  <a:txBody>
                    <a:bodyPr/>
                    <a:lstStyle/>
                    <a:p>
                      <a:pPr marL="12065" algn="ctr">
                        <a:lnSpc>
                          <a:spcPts val="1390"/>
                        </a:lnSpc>
                        <a:spcBef>
                          <a:spcPts val="1090"/>
                        </a:spcBef>
                      </a:pPr>
                      <a:r>
                        <a:rPr sz="1875" baseline="8888" dirty="0">
                          <a:latin typeface="Arial MT"/>
                          <a:cs typeface="Arial MT"/>
                        </a:rPr>
                        <a:t>F</a:t>
                      </a:r>
                      <a:r>
                        <a:rPr sz="850" dirty="0">
                          <a:latin typeface="Arial MT"/>
                          <a:cs typeface="Arial MT"/>
                        </a:rPr>
                        <a:t>0,0</a:t>
                      </a:r>
                      <a:r>
                        <a:rPr sz="1875" baseline="8888" dirty="0">
                          <a:latin typeface="Arial MT"/>
                          <a:cs typeface="Arial MT"/>
                        </a:rPr>
                        <a:t>I</a:t>
                      </a:r>
                      <a:r>
                        <a:rPr sz="850" dirty="0">
                          <a:latin typeface="Arial MT"/>
                          <a:cs typeface="Arial MT"/>
                        </a:rPr>
                        <a:t>0,1</a:t>
                      </a:r>
                      <a:endParaRPr sz="850">
                        <a:latin typeface="Arial MT"/>
                        <a:cs typeface="Arial MT"/>
                      </a:endParaRPr>
                    </a:p>
                    <a:p>
                      <a:pPr marL="12065" algn="ctr">
                        <a:lnSpc>
                          <a:spcPts val="1390"/>
                        </a:lnSpc>
                      </a:pPr>
                      <a:r>
                        <a:rPr sz="1250" dirty="0">
                          <a:latin typeface="Arial MT"/>
                          <a:cs typeface="Arial MT"/>
                        </a:rPr>
                        <a:t>+</a:t>
                      </a:r>
                      <a:endParaRPr sz="1250">
                        <a:latin typeface="Arial MT"/>
                        <a:cs typeface="Arial MT"/>
                      </a:endParaRPr>
                    </a:p>
                    <a:p>
                      <a:pPr marL="12065" algn="ctr">
                        <a:lnSpc>
                          <a:spcPct val="100000"/>
                        </a:lnSpc>
                        <a:spcBef>
                          <a:spcPts val="270"/>
                        </a:spcBef>
                      </a:pPr>
                      <a:r>
                        <a:rPr sz="1875" baseline="8888" dirty="0">
                          <a:latin typeface="Arial MT"/>
                          <a:cs typeface="Arial MT"/>
                        </a:rPr>
                        <a:t>F</a:t>
                      </a:r>
                      <a:r>
                        <a:rPr sz="850" dirty="0">
                          <a:latin typeface="Arial MT"/>
                          <a:cs typeface="Arial MT"/>
                        </a:rPr>
                        <a:t>0,1</a:t>
                      </a:r>
                      <a:r>
                        <a:rPr sz="1875" baseline="8888" dirty="0">
                          <a:latin typeface="Arial MT"/>
                          <a:cs typeface="Arial MT"/>
                        </a:rPr>
                        <a:t>I</a:t>
                      </a:r>
                      <a:r>
                        <a:rPr sz="850" dirty="0">
                          <a:latin typeface="Arial MT"/>
                          <a:cs typeface="Arial MT"/>
                        </a:rPr>
                        <a:t>1,1</a:t>
                      </a:r>
                      <a:endParaRPr sz="850">
                        <a:latin typeface="Arial MT"/>
                        <a:cs typeface="Arial MT"/>
                      </a:endParaRPr>
                    </a:p>
                  </a:txBody>
                  <a:tcPr marL="0" marR="0" marT="138430" marB="0">
                    <a:lnL w="53975">
                      <a:solidFill>
                        <a:srgbClr val="FF0000"/>
                      </a:solidFill>
                      <a:prstDash val="solid"/>
                    </a:lnL>
                    <a:lnR w="19050">
                      <a:solidFill>
                        <a:srgbClr val="000000"/>
                      </a:solidFill>
                      <a:prstDash val="solid"/>
                    </a:lnR>
                    <a:lnT w="19050">
                      <a:solidFill>
                        <a:srgbClr val="000000"/>
                      </a:solidFill>
                      <a:prstDash val="solid"/>
                    </a:lnT>
                    <a:lnB w="28575">
                      <a:solidFill>
                        <a:srgbClr val="000000"/>
                      </a:solidFill>
                      <a:prstDash val="solid"/>
                    </a:lnB>
                    <a:solidFill>
                      <a:srgbClr val="F3E1E0"/>
                    </a:solidFill>
                  </a:tcPr>
                </a:tc>
                <a:extLst>
                  <a:ext uri="{0D108BD9-81ED-4DB2-BD59-A6C34878D82A}">
                    <a16:rowId xmlns:a16="http://schemas.microsoft.com/office/drawing/2014/main" val="10000"/>
                  </a:ext>
                </a:extLst>
              </a:tr>
              <a:tr h="300448">
                <a:tc>
                  <a:txBody>
                    <a:bodyPr/>
                    <a:lstStyle/>
                    <a:p>
                      <a:pPr marL="3175" algn="ctr">
                        <a:lnSpc>
                          <a:spcPts val="1285"/>
                        </a:lnSpc>
                        <a:spcBef>
                          <a:spcPts val="980"/>
                        </a:spcBef>
                      </a:pPr>
                      <a:r>
                        <a:rPr sz="1875" baseline="8888" dirty="0">
                          <a:latin typeface="Arial MT"/>
                          <a:cs typeface="Arial MT"/>
                        </a:rPr>
                        <a:t>F</a:t>
                      </a:r>
                      <a:r>
                        <a:rPr sz="850" dirty="0">
                          <a:latin typeface="Arial MT"/>
                          <a:cs typeface="Arial MT"/>
                        </a:rPr>
                        <a:t>1,0</a:t>
                      </a:r>
                      <a:r>
                        <a:rPr sz="1875" baseline="8888" dirty="0">
                          <a:latin typeface="Arial MT"/>
                          <a:cs typeface="Arial MT"/>
                        </a:rPr>
                        <a:t>I</a:t>
                      </a:r>
                      <a:r>
                        <a:rPr sz="850" dirty="0">
                          <a:latin typeface="Arial MT"/>
                          <a:cs typeface="Arial MT"/>
                        </a:rPr>
                        <a:t>0,0</a:t>
                      </a:r>
                      <a:endParaRPr sz="850">
                        <a:latin typeface="Arial MT"/>
                        <a:cs typeface="Arial MT"/>
                      </a:endParaRPr>
                    </a:p>
                  </a:txBody>
                  <a:tcPr marL="0" marR="0" marT="124460" marB="0">
                    <a:lnL w="19050">
                      <a:solidFill>
                        <a:srgbClr val="000000"/>
                      </a:solidFill>
                      <a:prstDash val="solid"/>
                    </a:lnL>
                    <a:lnR w="28575">
                      <a:solidFill>
                        <a:srgbClr val="000000"/>
                      </a:solidFill>
                      <a:prstDash val="solid"/>
                    </a:lnR>
                    <a:lnT w="38100">
                      <a:solidFill>
                        <a:srgbClr val="FF0000"/>
                      </a:solidFill>
                      <a:prstDash val="solid"/>
                    </a:lnT>
                    <a:solidFill>
                      <a:srgbClr val="F3E1E0"/>
                    </a:solidFill>
                  </a:tcPr>
                </a:tc>
                <a:tc>
                  <a:txBody>
                    <a:bodyPr/>
                    <a:lstStyle/>
                    <a:p>
                      <a:pPr marR="8255" algn="ctr">
                        <a:lnSpc>
                          <a:spcPts val="1350"/>
                        </a:lnSpc>
                        <a:spcBef>
                          <a:spcPts val="910"/>
                        </a:spcBef>
                      </a:pPr>
                      <a:r>
                        <a:rPr sz="1875" baseline="8888" dirty="0">
                          <a:latin typeface="Arial MT"/>
                          <a:cs typeface="Arial MT"/>
                        </a:rPr>
                        <a:t>F</a:t>
                      </a:r>
                      <a:r>
                        <a:rPr sz="850" dirty="0">
                          <a:latin typeface="Arial MT"/>
                          <a:cs typeface="Arial MT"/>
                        </a:rPr>
                        <a:t>1,0</a:t>
                      </a:r>
                      <a:r>
                        <a:rPr sz="1875" baseline="8888" dirty="0">
                          <a:latin typeface="Arial MT"/>
                          <a:cs typeface="Arial MT"/>
                        </a:rPr>
                        <a:t>I</a:t>
                      </a:r>
                      <a:r>
                        <a:rPr sz="850" dirty="0">
                          <a:latin typeface="Arial MT"/>
                          <a:cs typeface="Arial MT"/>
                        </a:rPr>
                        <a:t>0,1</a:t>
                      </a:r>
                      <a:endParaRPr sz="850">
                        <a:latin typeface="Arial MT"/>
                        <a:cs typeface="Arial MT"/>
                      </a:endParaRPr>
                    </a:p>
                  </a:txBody>
                  <a:tcPr marL="0" marR="0" marT="115570" marB="0">
                    <a:lnL w="28575">
                      <a:solidFill>
                        <a:srgbClr val="000000"/>
                      </a:solidFill>
                      <a:prstDash val="solid"/>
                    </a:lnL>
                    <a:lnR w="19050">
                      <a:solidFill>
                        <a:srgbClr val="000000"/>
                      </a:solidFill>
                      <a:prstDash val="solid"/>
                    </a:lnR>
                    <a:lnT w="28575">
                      <a:solidFill>
                        <a:srgbClr val="000000"/>
                      </a:solidFill>
                      <a:prstDash val="solid"/>
                    </a:lnT>
                    <a:solidFill>
                      <a:srgbClr val="F3E1E0"/>
                    </a:solidFill>
                  </a:tcPr>
                </a:tc>
                <a:extLst>
                  <a:ext uri="{0D108BD9-81ED-4DB2-BD59-A6C34878D82A}">
                    <a16:rowId xmlns:a16="http://schemas.microsoft.com/office/drawing/2014/main" val="10001"/>
                  </a:ext>
                </a:extLst>
              </a:tr>
              <a:tr h="183522">
                <a:tc>
                  <a:txBody>
                    <a:bodyPr/>
                    <a:lstStyle/>
                    <a:p>
                      <a:pPr marL="2540" algn="ctr">
                        <a:lnSpc>
                          <a:spcPts val="1345"/>
                        </a:lnSpc>
                      </a:pPr>
                      <a:r>
                        <a:rPr sz="1250" dirty="0">
                          <a:latin typeface="Arial MT"/>
                          <a:cs typeface="Arial MT"/>
                        </a:rPr>
                        <a:t>+</a:t>
                      </a:r>
                      <a:endParaRPr sz="1250">
                        <a:latin typeface="Arial MT"/>
                        <a:cs typeface="Arial MT"/>
                      </a:endParaRPr>
                    </a:p>
                  </a:txBody>
                  <a:tcPr marL="0" marR="0" marT="0" marB="0">
                    <a:lnL w="19050">
                      <a:solidFill>
                        <a:srgbClr val="000000"/>
                      </a:solidFill>
                      <a:prstDash val="solid"/>
                    </a:lnL>
                    <a:lnR w="28575">
                      <a:solidFill>
                        <a:srgbClr val="000000"/>
                      </a:solidFill>
                      <a:prstDash val="solid"/>
                    </a:lnR>
                    <a:solidFill>
                      <a:srgbClr val="F3E1E0"/>
                    </a:solidFill>
                  </a:tcPr>
                </a:tc>
                <a:tc>
                  <a:txBody>
                    <a:bodyPr/>
                    <a:lstStyle/>
                    <a:p>
                      <a:pPr marR="8255" algn="ctr">
                        <a:lnSpc>
                          <a:spcPts val="1325"/>
                        </a:lnSpc>
                      </a:pPr>
                      <a:r>
                        <a:rPr sz="1250" dirty="0">
                          <a:latin typeface="Arial MT"/>
                          <a:cs typeface="Arial MT"/>
                        </a:rPr>
                        <a:t>+</a:t>
                      </a:r>
                      <a:endParaRPr sz="1250">
                        <a:latin typeface="Arial MT"/>
                        <a:cs typeface="Arial MT"/>
                      </a:endParaRPr>
                    </a:p>
                  </a:txBody>
                  <a:tcPr marL="0" marR="0" marT="0" marB="0">
                    <a:lnL w="28575">
                      <a:solidFill>
                        <a:srgbClr val="000000"/>
                      </a:solidFill>
                      <a:prstDash val="solid"/>
                    </a:lnL>
                    <a:lnR w="19050">
                      <a:solidFill>
                        <a:srgbClr val="000000"/>
                      </a:solidFill>
                      <a:prstDash val="solid"/>
                    </a:lnR>
                    <a:solidFill>
                      <a:srgbClr val="F3E1E0"/>
                    </a:solidFill>
                  </a:tcPr>
                </a:tc>
                <a:extLst>
                  <a:ext uri="{0D108BD9-81ED-4DB2-BD59-A6C34878D82A}">
                    <a16:rowId xmlns:a16="http://schemas.microsoft.com/office/drawing/2014/main" val="10002"/>
                  </a:ext>
                </a:extLst>
              </a:tr>
              <a:tr h="429784">
                <a:tc>
                  <a:txBody>
                    <a:bodyPr/>
                    <a:lstStyle/>
                    <a:p>
                      <a:pPr marL="3175" algn="ctr">
                        <a:lnSpc>
                          <a:spcPct val="100000"/>
                        </a:lnSpc>
                        <a:spcBef>
                          <a:spcPts val="220"/>
                        </a:spcBef>
                      </a:pPr>
                      <a:r>
                        <a:rPr sz="1875" baseline="8888" dirty="0">
                          <a:latin typeface="Arial MT"/>
                          <a:cs typeface="Arial MT"/>
                        </a:rPr>
                        <a:t>F</a:t>
                      </a:r>
                      <a:r>
                        <a:rPr sz="850" dirty="0">
                          <a:latin typeface="Arial MT"/>
                          <a:cs typeface="Arial MT"/>
                        </a:rPr>
                        <a:t>1,1</a:t>
                      </a:r>
                      <a:r>
                        <a:rPr sz="1875" baseline="8888" dirty="0">
                          <a:latin typeface="Arial MT"/>
                          <a:cs typeface="Arial MT"/>
                        </a:rPr>
                        <a:t>I</a:t>
                      </a:r>
                      <a:r>
                        <a:rPr sz="850" dirty="0">
                          <a:latin typeface="Arial MT"/>
                          <a:cs typeface="Arial MT"/>
                        </a:rPr>
                        <a:t>1,0</a:t>
                      </a:r>
                      <a:endParaRPr sz="850">
                        <a:latin typeface="Arial MT"/>
                        <a:cs typeface="Arial MT"/>
                      </a:endParaRPr>
                    </a:p>
                  </a:txBody>
                  <a:tcPr marL="0" marR="0" marT="27940" marB="0">
                    <a:lnL w="19050">
                      <a:solidFill>
                        <a:srgbClr val="000000"/>
                      </a:solidFill>
                      <a:prstDash val="solid"/>
                    </a:lnL>
                    <a:lnR w="28575">
                      <a:solidFill>
                        <a:srgbClr val="000000"/>
                      </a:solidFill>
                      <a:prstDash val="solid"/>
                    </a:lnR>
                    <a:lnB w="19050">
                      <a:solidFill>
                        <a:srgbClr val="000000"/>
                      </a:solidFill>
                      <a:prstDash val="solid"/>
                    </a:lnB>
                    <a:solidFill>
                      <a:srgbClr val="F3E1E0"/>
                    </a:solidFill>
                  </a:tcPr>
                </a:tc>
                <a:tc>
                  <a:txBody>
                    <a:bodyPr/>
                    <a:lstStyle/>
                    <a:p>
                      <a:pPr marR="8255" algn="ctr">
                        <a:lnSpc>
                          <a:spcPct val="100000"/>
                        </a:lnSpc>
                        <a:spcBef>
                          <a:spcPts val="150"/>
                        </a:spcBef>
                      </a:pPr>
                      <a:r>
                        <a:rPr sz="1875" baseline="8888" dirty="0">
                          <a:latin typeface="Arial MT"/>
                          <a:cs typeface="Arial MT"/>
                        </a:rPr>
                        <a:t>F</a:t>
                      </a:r>
                      <a:r>
                        <a:rPr sz="850" dirty="0">
                          <a:latin typeface="Arial MT"/>
                          <a:cs typeface="Arial MT"/>
                        </a:rPr>
                        <a:t>1,1</a:t>
                      </a:r>
                      <a:r>
                        <a:rPr sz="1875" baseline="8888" dirty="0">
                          <a:latin typeface="Arial MT"/>
                          <a:cs typeface="Arial MT"/>
                        </a:rPr>
                        <a:t>I</a:t>
                      </a:r>
                      <a:r>
                        <a:rPr sz="850" dirty="0">
                          <a:latin typeface="Arial MT"/>
                          <a:cs typeface="Arial MT"/>
                        </a:rPr>
                        <a:t>1,1</a:t>
                      </a:r>
                      <a:endParaRPr sz="850">
                        <a:latin typeface="Arial MT"/>
                        <a:cs typeface="Arial MT"/>
                      </a:endParaRPr>
                    </a:p>
                  </a:txBody>
                  <a:tcPr marL="0" marR="0" marT="19050" marB="0">
                    <a:lnL w="28575">
                      <a:solidFill>
                        <a:srgbClr val="000000"/>
                      </a:solidFill>
                      <a:prstDash val="solid"/>
                    </a:lnL>
                    <a:lnR w="19050">
                      <a:solidFill>
                        <a:srgbClr val="000000"/>
                      </a:solidFill>
                      <a:prstDash val="solid"/>
                    </a:lnR>
                    <a:lnB w="19050">
                      <a:solidFill>
                        <a:srgbClr val="000000"/>
                      </a:solidFill>
                      <a:prstDash val="solid"/>
                    </a:lnB>
                    <a:solidFill>
                      <a:srgbClr val="F3E1E0"/>
                    </a:solidFill>
                  </a:tcPr>
                </a:tc>
                <a:extLst>
                  <a:ext uri="{0D108BD9-81ED-4DB2-BD59-A6C34878D82A}">
                    <a16:rowId xmlns:a16="http://schemas.microsoft.com/office/drawing/2014/main" val="10003"/>
                  </a:ext>
                </a:extLst>
              </a:tr>
            </a:tbl>
          </a:graphicData>
        </a:graphic>
      </p:graphicFrame>
      <p:grpSp>
        <p:nvGrpSpPr>
          <p:cNvPr id="79" name="object 79"/>
          <p:cNvGrpSpPr/>
          <p:nvPr/>
        </p:nvGrpSpPr>
        <p:grpSpPr>
          <a:xfrm>
            <a:off x="10358069" y="3244316"/>
            <a:ext cx="55880" cy="1837055"/>
            <a:chOff x="10358069" y="3244316"/>
            <a:chExt cx="55880" cy="1837055"/>
          </a:xfrm>
        </p:grpSpPr>
        <p:sp>
          <p:nvSpPr>
            <p:cNvPr id="80" name="object 80"/>
            <p:cNvSpPr/>
            <p:nvPr/>
          </p:nvSpPr>
          <p:spPr>
            <a:xfrm>
              <a:off x="10358069" y="3244316"/>
              <a:ext cx="55880" cy="1837055"/>
            </a:xfrm>
            <a:custGeom>
              <a:avLst/>
              <a:gdLst/>
              <a:ahLst/>
              <a:cxnLst/>
              <a:rect l="l" t="t" r="r" b="b"/>
              <a:pathLst>
                <a:path w="55879" h="1837054">
                  <a:moveTo>
                    <a:pt x="4851" y="1786940"/>
                  </a:moveTo>
                  <a:lnTo>
                    <a:pt x="634" y="1789569"/>
                  </a:lnTo>
                  <a:lnTo>
                    <a:pt x="0" y="1792350"/>
                  </a:lnTo>
                  <a:lnTo>
                    <a:pt x="27635" y="1836572"/>
                  </a:lnTo>
                  <a:lnTo>
                    <a:pt x="32946" y="1828076"/>
                  </a:lnTo>
                  <a:lnTo>
                    <a:pt x="23139" y="1828076"/>
                  </a:lnTo>
                  <a:lnTo>
                    <a:pt x="23139" y="1812389"/>
                  </a:lnTo>
                  <a:lnTo>
                    <a:pt x="7632" y="1787575"/>
                  </a:lnTo>
                  <a:lnTo>
                    <a:pt x="4851" y="1786940"/>
                  </a:lnTo>
                  <a:close/>
                </a:path>
                <a:path w="55879" h="1837054">
                  <a:moveTo>
                    <a:pt x="23139" y="1812389"/>
                  </a:moveTo>
                  <a:lnTo>
                    <a:pt x="23139" y="1828076"/>
                  </a:lnTo>
                  <a:lnTo>
                    <a:pt x="32143" y="1828076"/>
                  </a:lnTo>
                  <a:lnTo>
                    <a:pt x="32143" y="1825701"/>
                  </a:lnTo>
                  <a:lnTo>
                    <a:pt x="23825" y="1825701"/>
                  </a:lnTo>
                  <a:lnTo>
                    <a:pt x="27641" y="1819594"/>
                  </a:lnTo>
                  <a:lnTo>
                    <a:pt x="23139" y="1812389"/>
                  </a:lnTo>
                  <a:close/>
                </a:path>
                <a:path w="55879" h="1837054">
                  <a:moveTo>
                    <a:pt x="50419" y="1786940"/>
                  </a:moveTo>
                  <a:lnTo>
                    <a:pt x="47650" y="1787575"/>
                  </a:lnTo>
                  <a:lnTo>
                    <a:pt x="32143" y="1812389"/>
                  </a:lnTo>
                  <a:lnTo>
                    <a:pt x="32143" y="1828076"/>
                  </a:lnTo>
                  <a:lnTo>
                    <a:pt x="32946" y="1828076"/>
                  </a:lnTo>
                  <a:lnTo>
                    <a:pt x="55283" y="1792350"/>
                  </a:lnTo>
                  <a:lnTo>
                    <a:pt x="54635" y="1789569"/>
                  </a:lnTo>
                  <a:lnTo>
                    <a:pt x="50419" y="1786940"/>
                  </a:lnTo>
                  <a:close/>
                </a:path>
                <a:path w="55879" h="1837054">
                  <a:moveTo>
                    <a:pt x="27641" y="1819594"/>
                  </a:moveTo>
                  <a:lnTo>
                    <a:pt x="23825" y="1825701"/>
                  </a:lnTo>
                  <a:lnTo>
                    <a:pt x="31457" y="1825701"/>
                  </a:lnTo>
                  <a:lnTo>
                    <a:pt x="27641" y="1819594"/>
                  </a:lnTo>
                  <a:close/>
                </a:path>
                <a:path w="55879" h="1837054">
                  <a:moveTo>
                    <a:pt x="32143" y="1812389"/>
                  </a:moveTo>
                  <a:lnTo>
                    <a:pt x="27641" y="1819594"/>
                  </a:lnTo>
                  <a:lnTo>
                    <a:pt x="31457" y="1825701"/>
                  </a:lnTo>
                  <a:lnTo>
                    <a:pt x="32143" y="1825701"/>
                  </a:lnTo>
                  <a:lnTo>
                    <a:pt x="32143" y="1812389"/>
                  </a:lnTo>
                  <a:close/>
                </a:path>
                <a:path w="55879" h="1837054">
                  <a:moveTo>
                    <a:pt x="27641" y="16988"/>
                  </a:moveTo>
                  <a:lnTo>
                    <a:pt x="23139" y="24190"/>
                  </a:lnTo>
                  <a:lnTo>
                    <a:pt x="23139" y="1812389"/>
                  </a:lnTo>
                  <a:lnTo>
                    <a:pt x="27641" y="1819594"/>
                  </a:lnTo>
                  <a:lnTo>
                    <a:pt x="32143" y="1812389"/>
                  </a:lnTo>
                  <a:lnTo>
                    <a:pt x="32143" y="24190"/>
                  </a:lnTo>
                  <a:lnTo>
                    <a:pt x="27641" y="16988"/>
                  </a:lnTo>
                  <a:close/>
                </a:path>
                <a:path w="55879" h="1837054">
                  <a:moveTo>
                    <a:pt x="27635" y="0"/>
                  </a:moveTo>
                  <a:lnTo>
                    <a:pt x="0" y="44221"/>
                  </a:lnTo>
                  <a:lnTo>
                    <a:pt x="634" y="47002"/>
                  </a:lnTo>
                  <a:lnTo>
                    <a:pt x="4851" y="49631"/>
                  </a:lnTo>
                  <a:lnTo>
                    <a:pt x="7632" y="48996"/>
                  </a:lnTo>
                  <a:lnTo>
                    <a:pt x="23139" y="24190"/>
                  </a:lnTo>
                  <a:lnTo>
                    <a:pt x="23139" y="8496"/>
                  </a:lnTo>
                  <a:lnTo>
                    <a:pt x="32947" y="8496"/>
                  </a:lnTo>
                  <a:lnTo>
                    <a:pt x="27635" y="0"/>
                  </a:lnTo>
                  <a:close/>
                </a:path>
                <a:path w="55879" h="1837054">
                  <a:moveTo>
                    <a:pt x="32947" y="8496"/>
                  </a:moveTo>
                  <a:lnTo>
                    <a:pt x="32143" y="8496"/>
                  </a:lnTo>
                  <a:lnTo>
                    <a:pt x="32143" y="24190"/>
                  </a:lnTo>
                  <a:lnTo>
                    <a:pt x="47650" y="48996"/>
                  </a:lnTo>
                  <a:lnTo>
                    <a:pt x="50419" y="49631"/>
                  </a:lnTo>
                  <a:lnTo>
                    <a:pt x="54635" y="47002"/>
                  </a:lnTo>
                  <a:lnTo>
                    <a:pt x="55283" y="44221"/>
                  </a:lnTo>
                  <a:lnTo>
                    <a:pt x="32947" y="8496"/>
                  </a:lnTo>
                  <a:close/>
                </a:path>
                <a:path w="55879" h="1837054">
                  <a:moveTo>
                    <a:pt x="32143" y="8496"/>
                  </a:moveTo>
                  <a:lnTo>
                    <a:pt x="23139" y="8496"/>
                  </a:lnTo>
                  <a:lnTo>
                    <a:pt x="23139" y="24190"/>
                  </a:lnTo>
                  <a:lnTo>
                    <a:pt x="27641" y="16988"/>
                  </a:lnTo>
                  <a:lnTo>
                    <a:pt x="23825" y="10883"/>
                  </a:lnTo>
                  <a:lnTo>
                    <a:pt x="32143" y="10883"/>
                  </a:lnTo>
                  <a:lnTo>
                    <a:pt x="32143" y="8496"/>
                  </a:lnTo>
                  <a:close/>
                </a:path>
                <a:path w="55879" h="1837054">
                  <a:moveTo>
                    <a:pt x="32143" y="10883"/>
                  </a:moveTo>
                  <a:lnTo>
                    <a:pt x="31457" y="10883"/>
                  </a:lnTo>
                  <a:lnTo>
                    <a:pt x="27641" y="16988"/>
                  </a:lnTo>
                  <a:lnTo>
                    <a:pt x="32143" y="24190"/>
                  </a:lnTo>
                  <a:lnTo>
                    <a:pt x="32143" y="10883"/>
                  </a:lnTo>
                  <a:close/>
                </a:path>
                <a:path w="55879" h="1837054">
                  <a:moveTo>
                    <a:pt x="31457" y="10883"/>
                  </a:moveTo>
                  <a:lnTo>
                    <a:pt x="23825" y="10883"/>
                  </a:lnTo>
                  <a:lnTo>
                    <a:pt x="27641" y="16988"/>
                  </a:lnTo>
                  <a:lnTo>
                    <a:pt x="31457" y="10883"/>
                  </a:lnTo>
                  <a:close/>
                </a:path>
              </a:pathLst>
            </a:custGeom>
            <a:solidFill>
              <a:srgbClr val="000000"/>
            </a:solidFill>
          </p:spPr>
          <p:txBody>
            <a:bodyPr wrap="square" lIns="0" tIns="0" rIns="0" bIns="0" rtlCol="0"/>
            <a:lstStyle/>
            <a:p>
              <a:endParaRPr/>
            </a:p>
          </p:txBody>
        </p:sp>
        <p:sp>
          <p:nvSpPr>
            <p:cNvPr id="81" name="object 81"/>
            <p:cNvSpPr/>
            <p:nvPr/>
          </p:nvSpPr>
          <p:spPr>
            <a:xfrm>
              <a:off x="10363200" y="4059072"/>
              <a:ext cx="36195" cy="198120"/>
            </a:xfrm>
            <a:custGeom>
              <a:avLst/>
              <a:gdLst/>
              <a:ahLst/>
              <a:cxnLst/>
              <a:rect l="l" t="t" r="r" b="b"/>
              <a:pathLst>
                <a:path w="36195" h="198120">
                  <a:moveTo>
                    <a:pt x="36004" y="0"/>
                  </a:moveTo>
                  <a:lnTo>
                    <a:pt x="0" y="0"/>
                  </a:lnTo>
                  <a:lnTo>
                    <a:pt x="0" y="198056"/>
                  </a:lnTo>
                  <a:lnTo>
                    <a:pt x="36004" y="198056"/>
                  </a:lnTo>
                  <a:lnTo>
                    <a:pt x="36004" y="0"/>
                  </a:lnTo>
                  <a:close/>
                </a:path>
              </a:pathLst>
            </a:custGeom>
            <a:solidFill>
              <a:srgbClr val="FFFFFF"/>
            </a:solidFill>
          </p:spPr>
          <p:txBody>
            <a:bodyPr wrap="square" lIns="0" tIns="0" rIns="0" bIns="0" rtlCol="0"/>
            <a:lstStyle/>
            <a:p>
              <a:endParaRPr/>
            </a:p>
          </p:txBody>
        </p:sp>
      </p:grpSp>
      <p:sp>
        <p:nvSpPr>
          <p:cNvPr id="82" name="object 82"/>
          <p:cNvSpPr txBox="1"/>
          <p:nvPr/>
        </p:nvSpPr>
        <p:spPr>
          <a:xfrm>
            <a:off x="10300513" y="4046372"/>
            <a:ext cx="160655" cy="220345"/>
          </a:xfrm>
          <a:prstGeom prst="rect">
            <a:avLst/>
          </a:prstGeom>
        </p:spPr>
        <p:txBody>
          <a:bodyPr vert="horz" wrap="square" lIns="0" tIns="15875" rIns="0" bIns="0" rtlCol="0">
            <a:spAutoFit/>
          </a:bodyPr>
          <a:lstStyle/>
          <a:p>
            <a:pPr marL="12700">
              <a:lnSpc>
                <a:spcPct val="100000"/>
              </a:lnSpc>
              <a:spcBef>
                <a:spcPts val="125"/>
              </a:spcBef>
            </a:pPr>
            <a:r>
              <a:rPr sz="1250" b="1" spc="20" dirty="0">
                <a:latin typeface="Arial"/>
                <a:cs typeface="Arial"/>
              </a:rPr>
              <a:t>M</a:t>
            </a:r>
            <a:endParaRPr sz="1250">
              <a:latin typeface="Arial"/>
              <a:cs typeface="Arial"/>
            </a:endParaRPr>
          </a:p>
        </p:txBody>
      </p:sp>
      <p:sp>
        <p:nvSpPr>
          <p:cNvPr id="85" name="object 85"/>
          <p:cNvSpPr txBox="1">
            <a:spLocks noGrp="1"/>
          </p:cNvSpPr>
          <p:nvPr>
            <p:ph type="dt" sz="half" idx="6"/>
          </p:nvPr>
        </p:nvSpPr>
        <p:spPr>
          <a:xfrm>
            <a:off x="891538" y="6277553"/>
            <a:ext cx="4387286" cy="123111"/>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5"/>
              </a:spcBef>
            </a:pPr>
            <a:r>
              <a:rPr lang="en-US" sz="800" spc="-5" dirty="0"/>
              <a:t>adapted from  </a:t>
            </a:r>
            <a:r>
              <a:rPr lang="en-US" sz="800" spc="-5" dirty="0" err="1"/>
              <a:t>NeurIPS</a:t>
            </a:r>
            <a:r>
              <a:rPr lang="en-US" sz="800" spc="-5" dirty="0"/>
              <a:t> 2019-Vivienne</a:t>
            </a:r>
            <a:r>
              <a:rPr lang="en-US" sz="800" spc="-35" dirty="0"/>
              <a:t> </a:t>
            </a:r>
            <a:r>
              <a:rPr lang="en-US" sz="800" spc="-5" dirty="0"/>
              <a:t>Sze</a:t>
            </a:r>
            <a:r>
              <a:rPr lang="en-US" sz="800" spc="-35" dirty="0"/>
              <a:t> </a:t>
            </a:r>
            <a:r>
              <a:rPr lang="en-US" sz="800" dirty="0"/>
              <a:t>(</a:t>
            </a:r>
            <a:r>
              <a:rPr lang="en-US" sz="800" dirty="0">
                <a:latin typeface="Verdana"/>
                <a:cs typeface="Verdana"/>
              </a:rPr>
              <a:t>@</a:t>
            </a:r>
            <a:r>
              <a:rPr lang="en-US" sz="800" spc="-5" dirty="0">
                <a:latin typeface="Verdana"/>
                <a:cs typeface="Verdana"/>
              </a:rPr>
              <a:t>eems_mi</a:t>
            </a:r>
            <a:r>
              <a:rPr lang="en-US" sz="800" dirty="0">
                <a:latin typeface="Verdana"/>
                <a:cs typeface="Verdana"/>
              </a:rPr>
              <a:t>t)</a:t>
            </a:r>
          </a:p>
        </p:txBody>
      </p:sp>
      <p:sp>
        <p:nvSpPr>
          <p:cNvPr id="88" name="object 88"/>
          <p:cNvSpPr txBox="1">
            <a:spLocks noGrp="1"/>
          </p:cNvSpPr>
          <p:nvPr>
            <p:ph type="sldNum" sz="quarter" idx="7"/>
          </p:nvPr>
        </p:nvSpPr>
        <p:spPr>
          <a:xfrm>
            <a:off x="11054715" y="6277553"/>
            <a:ext cx="269875" cy="2108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5"/>
              </a:spcBef>
            </a:pPr>
            <a:fld id="{81D60167-4931-47E6-BA6A-407CBD079E47}" type="slidenum">
              <a:rPr lang="en-US" smtClean="0"/>
              <a:pPr marL="38100">
                <a:lnSpc>
                  <a:spcPct val="100000"/>
                </a:lnSpc>
                <a:spcBef>
                  <a:spcPts val="105"/>
                </a:spcBef>
              </a:pPr>
              <a:t>16</a:t>
            </a:fld>
            <a:endParaRPr dirty="0"/>
          </a:p>
        </p:txBody>
      </p:sp>
      <p:sp>
        <p:nvSpPr>
          <p:cNvPr id="83" name="object 83"/>
          <p:cNvSpPr txBox="1"/>
          <p:nvPr/>
        </p:nvSpPr>
        <p:spPr>
          <a:xfrm>
            <a:off x="9925863" y="3758291"/>
            <a:ext cx="236220" cy="457834"/>
          </a:xfrm>
          <a:prstGeom prst="rect">
            <a:avLst/>
          </a:prstGeom>
        </p:spPr>
        <p:txBody>
          <a:bodyPr vert="horz" wrap="square" lIns="0" tIns="17145" rIns="0" bIns="0" rtlCol="0">
            <a:spAutoFit/>
          </a:bodyPr>
          <a:lstStyle/>
          <a:p>
            <a:pPr marL="12700">
              <a:lnSpc>
                <a:spcPct val="100000"/>
              </a:lnSpc>
              <a:spcBef>
                <a:spcPts val="135"/>
              </a:spcBef>
            </a:pPr>
            <a:r>
              <a:rPr sz="2800" b="1" spc="20" dirty="0">
                <a:latin typeface="Arial"/>
                <a:cs typeface="Arial"/>
              </a:rPr>
              <a:t>=</a:t>
            </a:r>
            <a:endParaRPr sz="2800">
              <a:latin typeface="Arial"/>
              <a:cs typeface="Arial"/>
            </a:endParaRPr>
          </a:p>
        </p:txBody>
      </p:sp>
      <p:sp>
        <p:nvSpPr>
          <p:cNvPr id="84" name="object 84"/>
          <p:cNvSpPr txBox="1"/>
          <p:nvPr/>
        </p:nvSpPr>
        <p:spPr>
          <a:xfrm>
            <a:off x="8555938" y="5353811"/>
            <a:ext cx="859155"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Verdana"/>
                <a:cs typeface="Verdana"/>
              </a:rPr>
              <a:t>Step</a:t>
            </a:r>
            <a:r>
              <a:rPr sz="2000" spc="-85" dirty="0">
                <a:latin typeface="Verdana"/>
                <a:cs typeface="Verdana"/>
              </a:rPr>
              <a:t> </a:t>
            </a:r>
            <a:r>
              <a:rPr sz="2000" dirty="0">
                <a:latin typeface="Verdana"/>
                <a:cs typeface="Verdana"/>
              </a:rPr>
              <a:t>2</a:t>
            </a:r>
            <a:endParaRPr sz="2000">
              <a:latin typeface="Verdana"/>
              <a:cs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972" y="306324"/>
            <a:ext cx="5818505" cy="604520"/>
          </a:xfrm>
          <a:prstGeom prst="rect">
            <a:avLst/>
          </a:prstGeom>
        </p:spPr>
        <p:txBody>
          <a:bodyPr vert="horz" wrap="square" lIns="0" tIns="12700" rIns="0" bIns="0" rtlCol="0">
            <a:spAutoFit/>
          </a:bodyPr>
          <a:lstStyle/>
          <a:p>
            <a:pPr marL="12700">
              <a:lnSpc>
                <a:spcPct val="100000"/>
              </a:lnSpc>
              <a:spcBef>
                <a:spcPts val="100"/>
              </a:spcBef>
            </a:pPr>
            <a:r>
              <a:rPr spc="-5" dirty="0"/>
              <a:t>Weight</a:t>
            </a:r>
            <a:r>
              <a:rPr spc="-45" dirty="0"/>
              <a:t> </a:t>
            </a:r>
            <a:r>
              <a:rPr dirty="0"/>
              <a:t>Stationary</a:t>
            </a:r>
            <a:r>
              <a:rPr spc="-45" dirty="0"/>
              <a:t> </a:t>
            </a:r>
            <a:r>
              <a:rPr dirty="0"/>
              <a:t>(WS)</a:t>
            </a:r>
          </a:p>
        </p:txBody>
      </p:sp>
      <p:grpSp>
        <p:nvGrpSpPr>
          <p:cNvPr id="3" name="object 3"/>
          <p:cNvGrpSpPr/>
          <p:nvPr/>
        </p:nvGrpSpPr>
        <p:grpSpPr>
          <a:xfrm>
            <a:off x="1512138" y="1272628"/>
            <a:ext cx="8774430" cy="1313180"/>
            <a:chOff x="1512138" y="1272628"/>
            <a:chExt cx="8774430" cy="1313180"/>
          </a:xfrm>
        </p:grpSpPr>
        <p:sp>
          <p:nvSpPr>
            <p:cNvPr id="4" name="object 4"/>
            <p:cNvSpPr/>
            <p:nvPr/>
          </p:nvSpPr>
          <p:spPr>
            <a:xfrm>
              <a:off x="10103345" y="1837962"/>
              <a:ext cx="0" cy="706120"/>
            </a:xfrm>
            <a:custGeom>
              <a:avLst/>
              <a:gdLst/>
              <a:ahLst/>
              <a:cxnLst/>
              <a:rect l="l" t="t" r="r" b="b"/>
              <a:pathLst>
                <a:path h="706119">
                  <a:moveTo>
                    <a:pt x="0" y="0"/>
                  </a:moveTo>
                  <a:lnTo>
                    <a:pt x="0" y="706000"/>
                  </a:lnTo>
                </a:path>
              </a:pathLst>
            </a:custGeom>
            <a:ln w="82549">
              <a:solidFill>
                <a:srgbClr val="FF2600"/>
              </a:solidFill>
            </a:ln>
          </p:spPr>
          <p:txBody>
            <a:bodyPr wrap="square" lIns="0" tIns="0" rIns="0" bIns="0" rtlCol="0"/>
            <a:lstStyle/>
            <a:p>
              <a:endParaRPr/>
            </a:p>
          </p:txBody>
        </p:sp>
        <p:sp>
          <p:nvSpPr>
            <p:cNvPr id="5" name="object 5"/>
            <p:cNvSpPr/>
            <p:nvPr/>
          </p:nvSpPr>
          <p:spPr>
            <a:xfrm>
              <a:off x="9979520" y="1781517"/>
              <a:ext cx="247650" cy="169545"/>
            </a:xfrm>
            <a:custGeom>
              <a:avLst/>
              <a:gdLst/>
              <a:ahLst/>
              <a:cxnLst/>
              <a:rect l="l" t="t" r="r" b="b"/>
              <a:pathLst>
                <a:path w="247650" h="169544">
                  <a:moveTo>
                    <a:pt x="123825" y="0"/>
                  </a:moveTo>
                  <a:lnTo>
                    <a:pt x="0" y="169341"/>
                  </a:lnTo>
                  <a:lnTo>
                    <a:pt x="247650" y="169341"/>
                  </a:lnTo>
                  <a:lnTo>
                    <a:pt x="123825" y="0"/>
                  </a:lnTo>
                  <a:close/>
                </a:path>
              </a:pathLst>
            </a:custGeom>
            <a:solidFill>
              <a:srgbClr val="FF2600"/>
            </a:solidFill>
          </p:spPr>
          <p:txBody>
            <a:bodyPr wrap="square" lIns="0" tIns="0" rIns="0" bIns="0" rtlCol="0"/>
            <a:lstStyle/>
            <a:p>
              <a:endParaRPr/>
            </a:p>
          </p:txBody>
        </p:sp>
        <p:sp>
          <p:nvSpPr>
            <p:cNvPr id="6" name="object 6"/>
            <p:cNvSpPr/>
            <p:nvPr/>
          </p:nvSpPr>
          <p:spPr>
            <a:xfrm>
              <a:off x="1928164" y="2247620"/>
              <a:ext cx="7953375" cy="248920"/>
            </a:xfrm>
            <a:custGeom>
              <a:avLst/>
              <a:gdLst/>
              <a:ahLst/>
              <a:cxnLst/>
              <a:rect l="l" t="t" r="r" b="b"/>
              <a:pathLst>
                <a:path w="7953375" h="248919">
                  <a:moveTo>
                    <a:pt x="0" y="248355"/>
                  </a:moveTo>
                  <a:lnTo>
                    <a:pt x="0" y="0"/>
                  </a:lnTo>
                  <a:lnTo>
                    <a:pt x="7953098" y="0"/>
                  </a:lnTo>
                  <a:lnTo>
                    <a:pt x="7953098" y="231422"/>
                  </a:lnTo>
                </a:path>
              </a:pathLst>
            </a:custGeom>
            <a:ln w="82551">
              <a:solidFill>
                <a:srgbClr val="0251FF"/>
              </a:solidFill>
            </a:ln>
          </p:spPr>
          <p:txBody>
            <a:bodyPr wrap="square" lIns="0" tIns="0" rIns="0" bIns="0" rtlCol="0"/>
            <a:lstStyle/>
            <a:p>
              <a:endParaRPr/>
            </a:p>
          </p:txBody>
        </p:sp>
        <p:sp>
          <p:nvSpPr>
            <p:cNvPr id="7" name="object 7"/>
            <p:cNvSpPr/>
            <p:nvPr/>
          </p:nvSpPr>
          <p:spPr>
            <a:xfrm>
              <a:off x="1804339" y="2366162"/>
              <a:ext cx="8201025" cy="186690"/>
            </a:xfrm>
            <a:custGeom>
              <a:avLst/>
              <a:gdLst/>
              <a:ahLst/>
              <a:cxnLst/>
              <a:rect l="l" t="t" r="r" b="b"/>
              <a:pathLst>
                <a:path w="8201025" h="186689">
                  <a:moveTo>
                    <a:pt x="247650" y="16929"/>
                  </a:moveTo>
                  <a:lnTo>
                    <a:pt x="0" y="16929"/>
                  </a:lnTo>
                  <a:lnTo>
                    <a:pt x="123825" y="186258"/>
                  </a:lnTo>
                  <a:lnTo>
                    <a:pt x="247650" y="16929"/>
                  </a:lnTo>
                  <a:close/>
                </a:path>
                <a:path w="8201025" h="186689">
                  <a:moveTo>
                    <a:pt x="8200758" y="0"/>
                  </a:moveTo>
                  <a:lnTo>
                    <a:pt x="7953108" y="0"/>
                  </a:lnTo>
                  <a:lnTo>
                    <a:pt x="8076933" y="169329"/>
                  </a:lnTo>
                  <a:lnTo>
                    <a:pt x="8200758" y="0"/>
                  </a:lnTo>
                  <a:close/>
                </a:path>
              </a:pathLst>
            </a:custGeom>
            <a:solidFill>
              <a:srgbClr val="0251FF"/>
            </a:solidFill>
          </p:spPr>
          <p:txBody>
            <a:bodyPr wrap="square" lIns="0" tIns="0" rIns="0" bIns="0" rtlCol="0"/>
            <a:lstStyle/>
            <a:p>
              <a:endParaRPr/>
            </a:p>
          </p:txBody>
        </p:sp>
        <p:sp>
          <p:nvSpPr>
            <p:cNvPr id="8" name="object 8"/>
            <p:cNvSpPr/>
            <p:nvPr/>
          </p:nvSpPr>
          <p:spPr>
            <a:xfrm>
              <a:off x="1695119" y="1781517"/>
              <a:ext cx="0" cy="714375"/>
            </a:xfrm>
            <a:custGeom>
              <a:avLst/>
              <a:gdLst/>
              <a:ahLst/>
              <a:cxnLst/>
              <a:rect l="l" t="t" r="r" b="b"/>
              <a:pathLst>
                <a:path h="714375">
                  <a:moveTo>
                    <a:pt x="0" y="0"/>
                  </a:moveTo>
                  <a:lnTo>
                    <a:pt x="0" y="714023"/>
                  </a:lnTo>
                </a:path>
              </a:pathLst>
            </a:custGeom>
            <a:ln w="82549">
              <a:solidFill>
                <a:srgbClr val="FF2600"/>
              </a:solidFill>
            </a:ln>
          </p:spPr>
          <p:txBody>
            <a:bodyPr wrap="square" lIns="0" tIns="0" rIns="0" bIns="0" rtlCol="0"/>
            <a:lstStyle/>
            <a:p>
              <a:endParaRPr/>
            </a:p>
          </p:txBody>
        </p:sp>
        <p:sp>
          <p:nvSpPr>
            <p:cNvPr id="9" name="object 9"/>
            <p:cNvSpPr/>
            <p:nvPr/>
          </p:nvSpPr>
          <p:spPr>
            <a:xfrm>
              <a:off x="1571294" y="2382659"/>
              <a:ext cx="247650" cy="169545"/>
            </a:xfrm>
            <a:custGeom>
              <a:avLst/>
              <a:gdLst/>
              <a:ahLst/>
              <a:cxnLst/>
              <a:rect l="l" t="t" r="r" b="b"/>
              <a:pathLst>
                <a:path w="247650" h="169544">
                  <a:moveTo>
                    <a:pt x="247649" y="0"/>
                  </a:moveTo>
                  <a:lnTo>
                    <a:pt x="0" y="0"/>
                  </a:lnTo>
                  <a:lnTo>
                    <a:pt x="123824" y="169329"/>
                  </a:lnTo>
                  <a:lnTo>
                    <a:pt x="247649" y="0"/>
                  </a:lnTo>
                  <a:close/>
                </a:path>
              </a:pathLst>
            </a:custGeom>
            <a:solidFill>
              <a:srgbClr val="FF2600"/>
            </a:solidFill>
          </p:spPr>
          <p:txBody>
            <a:bodyPr wrap="square" lIns="0" tIns="0" rIns="0" bIns="0" rtlCol="0"/>
            <a:lstStyle/>
            <a:p>
              <a:endParaRPr/>
            </a:p>
          </p:txBody>
        </p:sp>
        <p:sp>
          <p:nvSpPr>
            <p:cNvPr id="10" name="object 10"/>
            <p:cNvSpPr/>
            <p:nvPr/>
          </p:nvSpPr>
          <p:spPr>
            <a:xfrm>
              <a:off x="3056064" y="2229383"/>
              <a:ext cx="0" cy="258445"/>
            </a:xfrm>
            <a:custGeom>
              <a:avLst/>
              <a:gdLst/>
              <a:ahLst/>
              <a:cxnLst/>
              <a:rect l="l" t="t" r="r" b="b"/>
              <a:pathLst>
                <a:path h="258444">
                  <a:moveTo>
                    <a:pt x="0" y="0"/>
                  </a:moveTo>
                  <a:lnTo>
                    <a:pt x="0" y="257880"/>
                  </a:lnTo>
                </a:path>
              </a:pathLst>
            </a:custGeom>
            <a:ln w="82549">
              <a:solidFill>
                <a:srgbClr val="0251FF"/>
              </a:solidFill>
            </a:ln>
          </p:spPr>
          <p:txBody>
            <a:bodyPr wrap="square" lIns="0" tIns="0" rIns="0" bIns="0" rtlCol="0"/>
            <a:lstStyle/>
            <a:p>
              <a:endParaRPr/>
            </a:p>
          </p:txBody>
        </p:sp>
        <p:sp>
          <p:nvSpPr>
            <p:cNvPr id="11" name="object 11"/>
            <p:cNvSpPr/>
            <p:nvPr/>
          </p:nvSpPr>
          <p:spPr>
            <a:xfrm>
              <a:off x="2932239" y="2374379"/>
              <a:ext cx="247650" cy="169545"/>
            </a:xfrm>
            <a:custGeom>
              <a:avLst/>
              <a:gdLst/>
              <a:ahLst/>
              <a:cxnLst/>
              <a:rect l="l" t="t" r="r" b="b"/>
              <a:pathLst>
                <a:path w="247650" h="169544">
                  <a:moveTo>
                    <a:pt x="247650" y="0"/>
                  </a:moveTo>
                  <a:lnTo>
                    <a:pt x="0" y="0"/>
                  </a:lnTo>
                  <a:lnTo>
                    <a:pt x="123825" y="169329"/>
                  </a:lnTo>
                  <a:lnTo>
                    <a:pt x="247650" y="0"/>
                  </a:lnTo>
                  <a:close/>
                </a:path>
              </a:pathLst>
            </a:custGeom>
            <a:solidFill>
              <a:srgbClr val="0251FF"/>
            </a:solidFill>
          </p:spPr>
          <p:txBody>
            <a:bodyPr wrap="square" lIns="0" tIns="0" rIns="0" bIns="0" rtlCol="0"/>
            <a:lstStyle/>
            <a:p>
              <a:endParaRPr/>
            </a:p>
          </p:txBody>
        </p:sp>
        <p:sp>
          <p:nvSpPr>
            <p:cNvPr id="12" name="object 12"/>
            <p:cNvSpPr/>
            <p:nvPr/>
          </p:nvSpPr>
          <p:spPr>
            <a:xfrm>
              <a:off x="4192219" y="2229383"/>
              <a:ext cx="0" cy="258445"/>
            </a:xfrm>
            <a:custGeom>
              <a:avLst/>
              <a:gdLst/>
              <a:ahLst/>
              <a:cxnLst/>
              <a:rect l="l" t="t" r="r" b="b"/>
              <a:pathLst>
                <a:path h="258444">
                  <a:moveTo>
                    <a:pt x="0" y="0"/>
                  </a:moveTo>
                  <a:lnTo>
                    <a:pt x="0" y="257880"/>
                  </a:lnTo>
                </a:path>
              </a:pathLst>
            </a:custGeom>
            <a:ln w="82549">
              <a:solidFill>
                <a:srgbClr val="0251FF"/>
              </a:solidFill>
            </a:ln>
          </p:spPr>
          <p:txBody>
            <a:bodyPr wrap="square" lIns="0" tIns="0" rIns="0" bIns="0" rtlCol="0"/>
            <a:lstStyle/>
            <a:p>
              <a:endParaRPr/>
            </a:p>
          </p:txBody>
        </p:sp>
        <p:sp>
          <p:nvSpPr>
            <p:cNvPr id="13" name="object 13"/>
            <p:cNvSpPr/>
            <p:nvPr/>
          </p:nvSpPr>
          <p:spPr>
            <a:xfrm>
              <a:off x="4068394" y="2374379"/>
              <a:ext cx="247650" cy="169545"/>
            </a:xfrm>
            <a:custGeom>
              <a:avLst/>
              <a:gdLst/>
              <a:ahLst/>
              <a:cxnLst/>
              <a:rect l="l" t="t" r="r" b="b"/>
              <a:pathLst>
                <a:path w="247650" h="169544">
                  <a:moveTo>
                    <a:pt x="247650" y="0"/>
                  </a:moveTo>
                  <a:lnTo>
                    <a:pt x="0" y="0"/>
                  </a:lnTo>
                  <a:lnTo>
                    <a:pt x="123825" y="169329"/>
                  </a:lnTo>
                  <a:lnTo>
                    <a:pt x="247650" y="0"/>
                  </a:lnTo>
                  <a:close/>
                </a:path>
              </a:pathLst>
            </a:custGeom>
            <a:solidFill>
              <a:srgbClr val="0251FF"/>
            </a:solidFill>
          </p:spPr>
          <p:txBody>
            <a:bodyPr wrap="square" lIns="0" tIns="0" rIns="0" bIns="0" rtlCol="0"/>
            <a:lstStyle/>
            <a:p>
              <a:endParaRPr/>
            </a:p>
          </p:txBody>
        </p:sp>
        <p:sp>
          <p:nvSpPr>
            <p:cNvPr id="14" name="object 14"/>
            <p:cNvSpPr/>
            <p:nvPr/>
          </p:nvSpPr>
          <p:spPr>
            <a:xfrm>
              <a:off x="5328386" y="2229383"/>
              <a:ext cx="0" cy="258445"/>
            </a:xfrm>
            <a:custGeom>
              <a:avLst/>
              <a:gdLst/>
              <a:ahLst/>
              <a:cxnLst/>
              <a:rect l="l" t="t" r="r" b="b"/>
              <a:pathLst>
                <a:path h="258444">
                  <a:moveTo>
                    <a:pt x="0" y="0"/>
                  </a:moveTo>
                  <a:lnTo>
                    <a:pt x="0" y="257880"/>
                  </a:lnTo>
                </a:path>
              </a:pathLst>
            </a:custGeom>
            <a:ln w="82549">
              <a:solidFill>
                <a:srgbClr val="0251FF"/>
              </a:solidFill>
            </a:ln>
          </p:spPr>
          <p:txBody>
            <a:bodyPr wrap="square" lIns="0" tIns="0" rIns="0" bIns="0" rtlCol="0"/>
            <a:lstStyle/>
            <a:p>
              <a:endParaRPr/>
            </a:p>
          </p:txBody>
        </p:sp>
        <p:sp>
          <p:nvSpPr>
            <p:cNvPr id="15" name="object 15"/>
            <p:cNvSpPr/>
            <p:nvPr/>
          </p:nvSpPr>
          <p:spPr>
            <a:xfrm>
              <a:off x="5204561" y="2374379"/>
              <a:ext cx="247650" cy="169545"/>
            </a:xfrm>
            <a:custGeom>
              <a:avLst/>
              <a:gdLst/>
              <a:ahLst/>
              <a:cxnLst/>
              <a:rect l="l" t="t" r="r" b="b"/>
              <a:pathLst>
                <a:path w="247650" h="169544">
                  <a:moveTo>
                    <a:pt x="247650" y="0"/>
                  </a:moveTo>
                  <a:lnTo>
                    <a:pt x="0" y="0"/>
                  </a:lnTo>
                  <a:lnTo>
                    <a:pt x="123825" y="169329"/>
                  </a:lnTo>
                  <a:lnTo>
                    <a:pt x="247650" y="0"/>
                  </a:lnTo>
                  <a:close/>
                </a:path>
              </a:pathLst>
            </a:custGeom>
            <a:solidFill>
              <a:srgbClr val="0251FF"/>
            </a:solidFill>
          </p:spPr>
          <p:txBody>
            <a:bodyPr wrap="square" lIns="0" tIns="0" rIns="0" bIns="0" rtlCol="0"/>
            <a:lstStyle/>
            <a:p>
              <a:endParaRPr/>
            </a:p>
          </p:txBody>
        </p:sp>
        <p:sp>
          <p:nvSpPr>
            <p:cNvPr id="16" name="object 16"/>
            <p:cNvSpPr/>
            <p:nvPr/>
          </p:nvSpPr>
          <p:spPr>
            <a:xfrm>
              <a:off x="6464540" y="2229383"/>
              <a:ext cx="0" cy="258445"/>
            </a:xfrm>
            <a:custGeom>
              <a:avLst/>
              <a:gdLst/>
              <a:ahLst/>
              <a:cxnLst/>
              <a:rect l="l" t="t" r="r" b="b"/>
              <a:pathLst>
                <a:path h="258444">
                  <a:moveTo>
                    <a:pt x="0" y="0"/>
                  </a:moveTo>
                  <a:lnTo>
                    <a:pt x="0" y="257880"/>
                  </a:lnTo>
                </a:path>
              </a:pathLst>
            </a:custGeom>
            <a:ln w="82549">
              <a:solidFill>
                <a:srgbClr val="0251FF"/>
              </a:solidFill>
            </a:ln>
          </p:spPr>
          <p:txBody>
            <a:bodyPr wrap="square" lIns="0" tIns="0" rIns="0" bIns="0" rtlCol="0"/>
            <a:lstStyle/>
            <a:p>
              <a:endParaRPr/>
            </a:p>
          </p:txBody>
        </p:sp>
        <p:sp>
          <p:nvSpPr>
            <p:cNvPr id="17" name="object 17"/>
            <p:cNvSpPr/>
            <p:nvPr/>
          </p:nvSpPr>
          <p:spPr>
            <a:xfrm>
              <a:off x="6340716" y="2374379"/>
              <a:ext cx="247650" cy="169545"/>
            </a:xfrm>
            <a:custGeom>
              <a:avLst/>
              <a:gdLst/>
              <a:ahLst/>
              <a:cxnLst/>
              <a:rect l="l" t="t" r="r" b="b"/>
              <a:pathLst>
                <a:path w="247650" h="169544">
                  <a:moveTo>
                    <a:pt x="247650" y="0"/>
                  </a:moveTo>
                  <a:lnTo>
                    <a:pt x="0" y="0"/>
                  </a:lnTo>
                  <a:lnTo>
                    <a:pt x="123825" y="169329"/>
                  </a:lnTo>
                  <a:lnTo>
                    <a:pt x="247650" y="0"/>
                  </a:lnTo>
                  <a:close/>
                </a:path>
              </a:pathLst>
            </a:custGeom>
            <a:solidFill>
              <a:srgbClr val="0251FF"/>
            </a:solidFill>
          </p:spPr>
          <p:txBody>
            <a:bodyPr wrap="square" lIns="0" tIns="0" rIns="0" bIns="0" rtlCol="0"/>
            <a:lstStyle/>
            <a:p>
              <a:endParaRPr/>
            </a:p>
          </p:txBody>
        </p:sp>
        <p:sp>
          <p:nvSpPr>
            <p:cNvPr id="18" name="object 18"/>
            <p:cNvSpPr/>
            <p:nvPr/>
          </p:nvSpPr>
          <p:spPr>
            <a:xfrm>
              <a:off x="7600696" y="2229383"/>
              <a:ext cx="0" cy="258445"/>
            </a:xfrm>
            <a:custGeom>
              <a:avLst/>
              <a:gdLst/>
              <a:ahLst/>
              <a:cxnLst/>
              <a:rect l="l" t="t" r="r" b="b"/>
              <a:pathLst>
                <a:path h="258444">
                  <a:moveTo>
                    <a:pt x="0" y="0"/>
                  </a:moveTo>
                  <a:lnTo>
                    <a:pt x="0" y="257880"/>
                  </a:lnTo>
                </a:path>
              </a:pathLst>
            </a:custGeom>
            <a:ln w="82549">
              <a:solidFill>
                <a:srgbClr val="0251FF"/>
              </a:solidFill>
            </a:ln>
          </p:spPr>
          <p:txBody>
            <a:bodyPr wrap="square" lIns="0" tIns="0" rIns="0" bIns="0" rtlCol="0"/>
            <a:lstStyle/>
            <a:p>
              <a:endParaRPr/>
            </a:p>
          </p:txBody>
        </p:sp>
        <p:sp>
          <p:nvSpPr>
            <p:cNvPr id="19" name="object 19"/>
            <p:cNvSpPr/>
            <p:nvPr/>
          </p:nvSpPr>
          <p:spPr>
            <a:xfrm>
              <a:off x="7476871" y="2374379"/>
              <a:ext cx="247650" cy="169545"/>
            </a:xfrm>
            <a:custGeom>
              <a:avLst/>
              <a:gdLst/>
              <a:ahLst/>
              <a:cxnLst/>
              <a:rect l="l" t="t" r="r" b="b"/>
              <a:pathLst>
                <a:path w="247650" h="169544">
                  <a:moveTo>
                    <a:pt x="247650" y="0"/>
                  </a:moveTo>
                  <a:lnTo>
                    <a:pt x="0" y="0"/>
                  </a:lnTo>
                  <a:lnTo>
                    <a:pt x="123825" y="169329"/>
                  </a:lnTo>
                  <a:lnTo>
                    <a:pt x="247650" y="0"/>
                  </a:lnTo>
                  <a:close/>
                </a:path>
              </a:pathLst>
            </a:custGeom>
            <a:solidFill>
              <a:srgbClr val="0251FF"/>
            </a:solidFill>
          </p:spPr>
          <p:txBody>
            <a:bodyPr wrap="square" lIns="0" tIns="0" rIns="0" bIns="0" rtlCol="0"/>
            <a:lstStyle/>
            <a:p>
              <a:endParaRPr/>
            </a:p>
          </p:txBody>
        </p:sp>
        <p:sp>
          <p:nvSpPr>
            <p:cNvPr id="20" name="object 20"/>
            <p:cNvSpPr/>
            <p:nvPr/>
          </p:nvSpPr>
          <p:spPr>
            <a:xfrm>
              <a:off x="8736863" y="2229383"/>
              <a:ext cx="0" cy="258445"/>
            </a:xfrm>
            <a:custGeom>
              <a:avLst/>
              <a:gdLst/>
              <a:ahLst/>
              <a:cxnLst/>
              <a:rect l="l" t="t" r="r" b="b"/>
              <a:pathLst>
                <a:path h="258444">
                  <a:moveTo>
                    <a:pt x="0" y="0"/>
                  </a:moveTo>
                  <a:lnTo>
                    <a:pt x="0" y="257880"/>
                  </a:lnTo>
                </a:path>
              </a:pathLst>
            </a:custGeom>
            <a:ln w="82549">
              <a:solidFill>
                <a:srgbClr val="0251FF"/>
              </a:solidFill>
            </a:ln>
          </p:spPr>
          <p:txBody>
            <a:bodyPr wrap="square" lIns="0" tIns="0" rIns="0" bIns="0" rtlCol="0"/>
            <a:lstStyle/>
            <a:p>
              <a:endParaRPr/>
            </a:p>
          </p:txBody>
        </p:sp>
        <p:sp>
          <p:nvSpPr>
            <p:cNvPr id="21" name="object 21"/>
            <p:cNvSpPr/>
            <p:nvPr/>
          </p:nvSpPr>
          <p:spPr>
            <a:xfrm>
              <a:off x="8613038" y="2374379"/>
              <a:ext cx="247650" cy="169545"/>
            </a:xfrm>
            <a:custGeom>
              <a:avLst/>
              <a:gdLst/>
              <a:ahLst/>
              <a:cxnLst/>
              <a:rect l="l" t="t" r="r" b="b"/>
              <a:pathLst>
                <a:path w="247650" h="169544">
                  <a:moveTo>
                    <a:pt x="247650" y="0"/>
                  </a:moveTo>
                  <a:lnTo>
                    <a:pt x="0" y="0"/>
                  </a:lnTo>
                  <a:lnTo>
                    <a:pt x="123825" y="169329"/>
                  </a:lnTo>
                  <a:lnTo>
                    <a:pt x="247650" y="0"/>
                  </a:lnTo>
                  <a:close/>
                </a:path>
              </a:pathLst>
            </a:custGeom>
            <a:solidFill>
              <a:srgbClr val="0251FF"/>
            </a:solidFill>
          </p:spPr>
          <p:txBody>
            <a:bodyPr wrap="square" lIns="0" tIns="0" rIns="0" bIns="0" rtlCol="0"/>
            <a:lstStyle/>
            <a:p>
              <a:endParaRPr/>
            </a:p>
          </p:txBody>
        </p:sp>
        <p:sp>
          <p:nvSpPr>
            <p:cNvPr id="22" name="object 22"/>
            <p:cNvSpPr/>
            <p:nvPr/>
          </p:nvSpPr>
          <p:spPr>
            <a:xfrm>
              <a:off x="5897841" y="1781517"/>
              <a:ext cx="0" cy="488315"/>
            </a:xfrm>
            <a:custGeom>
              <a:avLst/>
              <a:gdLst/>
              <a:ahLst/>
              <a:cxnLst/>
              <a:rect l="l" t="t" r="r" b="b"/>
              <a:pathLst>
                <a:path h="488314">
                  <a:moveTo>
                    <a:pt x="0" y="0"/>
                  </a:moveTo>
                  <a:lnTo>
                    <a:pt x="0" y="488220"/>
                  </a:lnTo>
                </a:path>
              </a:pathLst>
            </a:custGeom>
            <a:ln w="85319">
              <a:solidFill>
                <a:srgbClr val="0251FF"/>
              </a:solidFill>
            </a:ln>
          </p:spPr>
          <p:txBody>
            <a:bodyPr wrap="square" lIns="0" tIns="0" rIns="0" bIns="0" rtlCol="0"/>
            <a:lstStyle/>
            <a:p>
              <a:endParaRPr/>
            </a:p>
          </p:txBody>
        </p:sp>
        <p:sp>
          <p:nvSpPr>
            <p:cNvPr id="23" name="object 23"/>
            <p:cNvSpPr/>
            <p:nvPr/>
          </p:nvSpPr>
          <p:spPr>
            <a:xfrm>
              <a:off x="1533410" y="1293901"/>
              <a:ext cx="8731885" cy="487680"/>
            </a:xfrm>
            <a:custGeom>
              <a:avLst/>
              <a:gdLst/>
              <a:ahLst/>
              <a:cxnLst/>
              <a:rect l="l" t="t" r="r" b="b"/>
              <a:pathLst>
                <a:path w="8731885" h="487680">
                  <a:moveTo>
                    <a:pt x="8731643" y="0"/>
                  </a:moveTo>
                  <a:lnTo>
                    <a:pt x="0" y="0"/>
                  </a:lnTo>
                  <a:lnTo>
                    <a:pt x="0" y="487616"/>
                  </a:lnTo>
                  <a:lnTo>
                    <a:pt x="8731643" y="487616"/>
                  </a:lnTo>
                  <a:lnTo>
                    <a:pt x="8731643" y="0"/>
                  </a:lnTo>
                  <a:close/>
                </a:path>
              </a:pathLst>
            </a:custGeom>
            <a:solidFill>
              <a:srgbClr val="515151"/>
            </a:solidFill>
          </p:spPr>
          <p:txBody>
            <a:bodyPr wrap="square" lIns="0" tIns="0" rIns="0" bIns="0" rtlCol="0"/>
            <a:lstStyle/>
            <a:p>
              <a:endParaRPr/>
            </a:p>
          </p:txBody>
        </p:sp>
        <p:sp>
          <p:nvSpPr>
            <p:cNvPr id="24" name="object 24"/>
            <p:cNvSpPr/>
            <p:nvPr/>
          </p:nvSpPr>
          <p:spPr>
            <a:xfrm>
              <a:off x="1533410" y="1293901"/>
              <a:ext cx="8731885" cy="487680"/>
            </a:xfrm>
            <a:custGeom>
              <a:avLst/>
              <a:gdLst/>
              <a:ahLst/>
              <a:cxnLst/>
              <a:rect l="l" t="t" r="r" b="b"/>
              <a:pathLst>
                <a:path w="8731885" h="487680">
                  <a:moveTo>
                    <a:pt x="0" y="0"/>
                  </a:moveTo>
                  <a:lnTo>
                    <a:pt x="8731627" y="0"/>
                  </a:lnTo>
                  <a:lnTo>
                    <a:pt x="8731627" y="487621"/>
                  </a:lnTo>
                  <a:lnTo>
                    <a:pt x="0" y="487621"/>
                  </a:lnTo>
                  <a:lnTo>
                    <a:pt x="0" y="0"/>
                  </a:lnTo>
                  <a:close/>
                </a:path>
              </a:pathLst>
            </a:custGeom>
            <a:ln w="42330">
              <a:solidFill>
                <a:srgbClr val="515151"/>
              </a:solidFill>
            </a:ln>
          </p:spPr>
          <p:txBody>
            <a:bodyPr wrap="square" lIns="0" tIns="0" rIns="0" bIns="0" rtlCol="0"/>
            <a:lstStyle/>
            <a:p>
              <a:endParaRPr/>
            </a:p>
          </p:txBody>
        </p:sp>
      </p:grpSp>
      <p:sp>
        <p:nvSpPr>
          <p:cNvPr id="25" name="object 25"/>
          <p:cNvSpPr txBox="1"/>
          <p:nvPr/>
        </p:nvSpPr>
        <p:spPr>
          <a:xfrm>
            <a:off x="4844206" y="1321816"/>
            <a:ext cx="2117090" cy="431800"/>
          </a:xfrm>
          <a:prstGeom prst="rect">
            <a:avLst/>
          </a:prstGeom>
        </p:spPr>
        <p:txBody>
          <a:bodyPr vert="horz" wrap="square" lIns="0" tIns="14604" rIns="0" bIns="0" rtlCol="0">
            <a:spAutoFit/>
          </a:bodyPr>
          <a:lstStyle/>
          <a:p>
            <a:pPr marL="12700">
              <a:lnSpc>
                <a:spcPct val="100000"/>
              </a:lnSpc>
              <a:spcBef>
                <a:spcPts val="114"/>
              </a:spcBef>
            </a:pPr>
            <a:r>
              <a:rPr sz="2650" b="1" spc="-30" dirty="0">
                <a:solidFill>
                  <a:srgbClr val="FFFFFF"/>
                </a:solidFill>
                <a:latin typeface="Arial"/>
                <a:cs typeface="Arial"/>
              </a:rPr>
              <a:t>Global</a:t>
            </a:r>
            <a:r>
              <a:rPr sz="2650" b="1" spc="-75" dirty="0">
                <a:solidFill>
                  <a:srgbClr val="FFFFFF"/>
                </a:solidFill>
                <a:latin typeface="Arial"/>
                <a:cs typeface="Arial"/>
              </a:rPr>
              <a:t> </a:t>
            </a:r>
            <a:r>
              <a:rPr sz="2650" b="1" spc="-30" dirty="0">
                <a:solidFill>
                  <a:srgbClr val="FFFFFF"/>
                </a:solidFill>
                <a:latin typeface="Arial"/>
                <a:cs typeface="Arial"/>
              </a:rPr>
              <a:t>Buffer</a:t>
            </a:r>
            <a:endParaRPr sz="2650">
              <a:latin typeface="Arial"/>
              <a:cs typeface="Arial"/>
            </a:endParaRPr>
          </a:p>
        </p:txBody>
      </p:sp>
      <p:grpSp>
        <p:nvGrpSpPr>
          <p:cNvPr id="26" name="object 26"/>
          <p:cNvGrpSpPr/>
          <p:nvPr/>
        </p:nvGrpSpPr>
        <p:grpSpPr>
          <a:xfrm>
            <a:off x="1506918" y="2523007"/>
            <a:ext cx="8779510" cy="791845"/>
            <a:chOff x="1506918" y="2523007"/>
            <a:chExt cx="8779510" cy="791845"/>
          </a:xfrm>
        </p:grpSpPr>
        <p:sp>
          <p:nvSpPr>
            <p:cNvPr id="27" name="object 27"/>
            <p:cNvSpPr/>
            <p:nvPr/>
          </p:nvSpPr>
          <p:spPr>
            <a:xfrm>
              <a:off x="2311933" y="2918866"/>
              <a:ext cx="297180" cy="0"/>
            </a:xfrm>
            <a:custGeom>
              <a:avLst/>
              <a:gdLst/>
              <a:ahLst/>
              <a:cxnLst/>
              <a:rect l="l" t="t" r="r" b="b"/>
              <a:pathLst>
                <a:path w="297180">
                  <a:moveTo>
                    <a:pt x="0" y="0"/>
                  </a:moveTo>
                  <a:lnTo>
                    <a:pt x="296834" y="0"/>
                  </a:lnTo>
                </a:path>
              </a:pathLst>
            </a:custGeom>
            <a:ln w="84666">
              <a:solidFill>
                <a:srgbClr val="FF2600"/>
              </a:solidFill>
            </a:ln>
          </p:spPr>
          <p:txBody>
            <a:bodyPr wrap="square" lIns="0" tIns="0" rIns="0" bIns="0" rtlCol="0"/>
            <a:lstStyle/>
            <a:p>
              <a:endParaRPr/>
            </a:p>
          </p:txBody>
        </p:sp>
        <p:sp>
          <p:nvSpPr>
            <p:cNvPr id="28" name="object 28"/>
            <p:cNvSpPr/>
            <p:nvPr/>
          </p:nvSpPr>
          <p:spPr>
            <a:xfrm>
              <a:off x="2498699" y="2791866"/>
              <a:ext cx="165100" cy="254000"/>
            </a:xfrm>
            <a:custGeom>
              <a:avLst/>
              <a:gdLst/>
              <a:ahLst/>
              <a:cxnLst/>
              <a:rect l="l" t="t" r="r" b="b"/>
              <a:pathLst>
                <a:path w="165100" h="254000">
                  <a:moveTo>
                    <a:pt x="0" y="0"/>
                  </a:moveTo>
                  <a:lnTo>
                    <a:pt x="0" y="254000"/>
                  </a:lnTo>
                  <a:lnTo>
                    <a:pt x="165100" y="127000"/>
                  </a:lnTo>
                  <a:lnTo>
                    <a:pt x="0" y="0"/>
                  </a:lnTo>
                  <a:close/>
                </a:path>
              </a:pathLst>
            </a:custGeom>
            <a:solidFill>
              <a:srgbClr val="FF2600"/>
            </a:solidFill>
          </p:spPr>
          <p:txBody>
            <a:bodyPr wrap="square" lIns="0" tIns="0" rIns="0" bIns="0" rtlCol="0"/>
            <a:lstStyle/>
            <a:p>
              <a:endParaRPr/>
            </a:p>
          </p:txBody>
        </p:sp>
        <p:sp>
          <p:nvSpPr>
            <p:cNvPr id="29" name="object 29"/>
            <p:cNvSpPr/>
            <p:nvPr/>
          </p:nvSpPr>
          <p:spPr>
            <a:xfrm>
              <a:off x="1527873" y="2543962"/>
              <a:ext cx="784225" cy="749935"/>
            </a:xfrm>
            <a:custGeom>
              <a:avLst/>
              <a:gdLst/>
              <a:ahLst/>
              <a:cxnLst/>
              <a:rect l="l" t="t" r="r" b="b"/>
              <a:pathLst>
                <a:path w="784225" h="749935">
                  <a:moveTo>
                    <a:pt x="784059" y="0"/>
                  </a:moveTo>
                  <a:lnTo>
                    <a:pt x="0" y="0"/>
                  </a:lnTo>
                  <a:lnTo>
                    <a:pt x="0" y="749820"/>
                  </a:lnTo>
                  <a:lnTo>
                    <a:pt x="784059" y="749820"/>
                  </a:lnTo>
                  <a:lnTo>
                    <a:pt x="784059" y="0"/>
                  </a:lnTo>
                  <a:close/>
                </a:path>
              </a:pathLst>
            </a:custGeom>
            <a:solidFill>
              <a:srgbClr val="F5F5F5"/>
            </a:solidFill>
          </p:spPr>
          <p:txBody>
            <a:bodyPr wrap="square" lIns="0" tIns="0" rIns="0" bIns="0" rtlCol="0"/>
            <a:lstStyle/>
            <a:p>
              <a:endParaRPr/>
            </a:p>
          </p:txBody>
        </p:sp>
        <p:sp>
          <p:nvSpPr>
            <p:cNvPr id="30" name="object 30"/>
            <p:cNvSpPr/>
            <p:nvPr/>
          </p:nvSpPr>
          <p:spPr>
            <a:xfrm>
              <a:off x="1527873" y="2543962"/>
              <a:ext cx="784225" cy="749935"/>
            </a:xfrm>
            <a:custGeom>
              <a:avLst/>
              <a:gdLst/>
              <a:ahLst/>
              <a:cxnLst/>
              <a:rect l="l" t="t" r="r" b="b"/>
              <a:pathLst>
                <a:path w="784225" h="749935">
                  <a:moveTo>
                    <a:pt x="0" y="0"/>
                  </a:moveTo>
                  <a:lnTo>
                    <a:pt x="784057" y="0"/>
                  </a:lnTo>
                  <a:lnTo>
                    <a:pt x="784057" y="749822"/>
                  </a:lnTo>
                  <a:lnTo>
                    <a:pt x="0" y="749822"/>
                  </a:lnTo>
                  <a:lnTo>
                    <a:pt x="0" y="0"/>
                  </a:lnTo>
                  <a:close/>
                </a:path>
              </a:pathLst>
            </a:custGeom>
            <a:ln w="41827">
              <a:solidFill>
                <a:srgbClr val="000000"/>
              </a:solidFill>
            </a:ln>
          </p:spPr>
          <p:txBody>
            <a:bodyPr wrap="square" lIns="0" tIns="0" rIns="0" bIns="0" rtlCol="0"/>
            <a:lstStyle/>
            <a:p>
              <a:endParaRPr/>
            </a:p>
          </p:txBody>
        </p:sp>
        <p:sp>
          <p:nvSpPr>
            <p:cNvPr id="31" name="object 31"/>
            <p:cNvSpPr/>
            <p:nvPr/>
          </p:nvSpPr>
          <p:spPr>
            <a:xfrm>
              <a:off x="3448100" y="2918866"/>
              <a:ext cx="297180" cy="0"/>
            </a:xfrm>
            <a:custGeom>
              <a:avLst/>
              <a:gdLst/>
              <a:ahLst/>
              <a:cxnLst/>
              <a:rect l="l" t="t" r="r" b="b"/>
              <a:pathLst>
                <a:path w="297179">
                  <a:moveTo>
                    <a:pt x="0" y="0"/>
                  </a:moveTo>
                  <a:lnTo>
                    <a:pt x="296834" y="0"/>
                  </a:lnTo>
                </a:path>
              </a:pathLst>
            </a:custGeom>
            <a:ln w="84666">
              <a:solidFill>
                <a:srgbClr val="FF2600"/>
              </a:solidFill>
            </a:ln>
          </p:spPr>
          <p:txBody>
            <a:bodyPr wrap="square" lIns="0" tIns="0" rIns="0" bIns="0" rtlCol="0"/>
            <a:lstStyle/>
            <a:p>
              <a:endParaRPr/>
            </a:p>
          </p:txBody>
        </p:sp>
        <p:sp>
          <p:nvSpPr>
            <p:cNvPr id="32" name="object 32"/>
            <p:cNvSpPr/>
            <p:nvPr/>
          </p:nvSpPr>
          <p:spPr>
            <a:xfrm>
              <a:off x="3634867" y="2791866"/>
              <a:ext cx="165100" cy="254000"/>
            </a:xfrm>
            <a:custGeom>
              <a:avLst/>
              <a:gdLst/>
              <a:ahLst/>
              <a:cxnLst/>
              <a:rect l="l" t="t" r="r" b="b"/>
              <a:pathLst>
                <a:path w="165100" h="254000">
                  <a:moveTo>
                    <a:pt x="0" y="0"/>
                  </a:moveTo>
                  <a:lnTo>
                    <a:pt x="0" y="254000"/>
                  </a:lnTo>
                  <a:lnTo>
                    <a:pt x="165100" y="127000"/>
                  </a:lnTo>
                  <a:lnTo>
                    <a:pt x="0" y="0"/>
                  </a:lnTo>
                  <a:close/>
                </a:path>
              </a:pathLst>
            </a:custGeom>
            <a:solidFill>
              <a:srgbClr val="FF2600"/>
            </a:solidFill>
          </p:spPr>
          <p:txBody>
            <a:bodyPr wrap="square" lIns="0" tIns="0" rIns="0" bIns="0" rtlCol="0"/>
            <a:lstStyle/>
            <a:p>
              <a:endParaRPr/>
            </a:p>
          </p:txBody>
        </p:sp>
        <p:sp>
          <p:nvSpPr>
            <p:cNvPr id="33" name="object 33"/>
            <p:cNvSpPr/>
            <p:nvPr/>
          </p:nvSpPr>
          <p:spPr>
            <a:xfrm>
              <a:off x="2664028" y="2543962"/>
              <a:ext cx="784225" cy="749935"/>
            </a:xfrm>
            <a:custGeom>
              <a:avLst/>
              <a:gdLst/>
              <a:ahLst/>
              <a:cxnLst/>
              <a:rect l="l" t="t" r="r" b="b"/>
              <a:pathLst>
                <a:path w="784225" h="749935">
                  <a:moveTo>
                    <a:pt x="784072" y="0"/>
                  </a:moveTo>
                  <a:lnTo>
                    <a:pt x="0" y="0"/>
                  </a:lnTo>
                  <a:lnTo>
                    <a:pt x="0" y="749820"/>
                  </a:lnTo>
                  <a:lnTo>
                    <a:pt x="784072" y="749820"/>
                  </a:lnTo>
                  <a:lnTo>
                    <a:pt x="784072" y="0"/>
                  </a:lnTo>
                  <a:close/>
                </a:path>
              </a:pathLst>
            </a:custGeom>
            <a:solidFill>
              <a:srgbClr val="F5F5F5"/>
            </a:solidFill>
          </p:spPr>
          <p:txBody>
            <a:bodyPr wrap="square" lIns="0" tIns="0" rIns="0" bIns="0" rtlCol="0"/>
            <a:lstStyle/>
            <a:p>
              <a:endParaRPr/>
            </a:p>
          </p:txBody>
        </p:sp>
        <p:sp>
          <p:nvSpPr>
            <p:cNvPr id="34" name="object 34"/>
            <p:cNvSpPr/>
            <p:nvPr/>
          </p:nvSpPr>
          <p:spPr>
            <a:xfrm>
              <a:off x="2664028" y="2543962"/>
              <a:ext cx="784225" cy="749935"/>
            </a:xfrm>
            <a:custGeom>
              <a:avLst/>
              <a:gdLst/>
              <a:ahLst/>
              <a:cxnLst/>
              <a:rect l="l" t="t" r="r" b="b"/>
              <a:pathLst>
                <a:path w="784225" h="749935">
                  <a:moveTo>
                    <a:pt x="0" y="0"/>
                  </a:moveTo>
                  <a:lnTo>
                    <a:pt x="784060" y="0"/>
                  </a:lnTo>
                  <a:lnTo>
                    <a:pt x="784060" y="749822"/>
                  </a:lnTo>
                  <a:lnTo>
                    <a:pt x="0" y="749822"/>
                  </a:lnTo>
                  <a:lnTo>
                    <a:pt x="0" y="0"/>
                  </a:lnTo>
                  <a:close/>
                </a:path>
              </a:pathLst>
            </a:custGeom>
            <a:ln w="41827">
              <a:solidFill>
                <a:srgbClr val="000000"/>
              </a:solidFill>
            </a:ln>
          </p:spPr>
          <p:txBody>
            <a:bodyPr wrap="square" lIns="0" tIns="0" rIns="0" bIns="0" rtlCol="0"/>
            <a:lstStyle/>
            <a:p>
              <a:endParaRPr/>
            </a:p>
          </p:txBody>
        </p:sp>
        <p:sp>
          <p:nvSpPr>
            <p:cNvPr id="35" name="object 35"/>
            <p:cNvSpPr/>
            <p:nvPr/>
          </p:nvSpPr>
          <p:spPr>
            <a:xfrm>
              <a:off x="4584255" y="2918866"/>
              <a:ext cx="297180" cy="0"/>
            </a:xfrm>
            <a:custGeom>
              <a:avLst/>
              <a:gdLst/>
              <a:ahLst/>
              <a:cxnLst/>
              <a:rect l="l" t="t" r="r" b="b"/>
              <a:pathLst>
                <a:path w="297179">
                  <a:moveTo>
                    <a:pt x="0" y="0"/>
                  </a:moveTo>
                  <a:lnTo>
                    <a:pt x="296834" y="0"/>
                  </a:lnTo>
                </a:path>
              </a:pathLst>
            </a:custGeom>
            <a:ln w="84666">
              <a:solidFill>
                <a:srgbClr val="FF2600"/>
              </a:solidFill>
            </a:ln>
          </p:spPr>
          <p:txBody>
            <a:bodyPr wrap="square" lIns="0" tIns="0" rIns="0" bIns="0" rtlCol="0"/>
            <a:lstStyle/>
            <a:p>
              <a:endParaRPr/>
            </a:p>
          </p:txBody>
        </p:sp>
        <p:sp>
          <p:nvSpPr>
            <p:cNvPr id="36" name="object 36"/>
            <p:cNvSpPr/>
            <p:nvPr/>
          </p:nvSpPr>
          <p:spPr>
            <a:xfrm>
              <a:off x="4771021" y="2791866"/>
              <a:ext cx="165100" cy="254000"/>
            </a:xfrm>
            <a:custGeom>
              <a:avLst/>
              <a:gdLst/>
              <a:ahLst/>
              <a:cxnLst/>
              <a:rect l="l" t="t" r="r" b="b"/>
              <a:pathLst>
                <a:path w="165100" h="254000">
                  <a:moveTo>
                    <a:pt x="0" y="0"/>
                  </a:moveTo>
                  <a:lnTo>
                    <a:pt x="0" y="254000"/>
                  </a:lnTo>
                  <a:lnTo>
                    <a:pt x="165100" y="127000"/>
                  </a:lnTo>
                  <a:lnTo>
                    <a:pt x="0" y="0"/>
                  </a:lnTo>
                  <a:close/>
                </a:path>
              </a:pathLst>
            </a:custGeom>
            <a:solidFill>
              <a:srgbClr val="FF2600"/>
            </a:solidFill>
          </p:spPr>
          <p:txBody>
            <a:bodyPr wrap="square" lIns="0" tIns="0" rIns="0" bIns="0" rtlCol="0"/>
            <a:lstStyle/>
            <a:p>
              <a:endParaRPr/>
            </a:p>
          </p:txBody>
        </p:sp>
        <p:sp>
          <p:nvSpPr>
            <p:cNvPr id="37" name="object 37"/>
            <p:cNvSpPr/>
            <p:nvPr/>
          </p:nvSpPr>
          <p:spPr>
            <a:xfrm>
              <a:off x="3800195" y="2543962"/>
              <a:ext cx="784225" cy="749935"/>
            </a:xfrm>
            <a:custGeom>
              <a:avLst/>
              <a:gdLst/>
              <a:ahLst/>
              <a:cxnLst/>
              <a:rect l="l" t="t" r="r" b="b"/>
              <a:pathLst>
                <a:path w="784225" h="749935">
                  <a:moveTo>
                    <a:pt x="784059" y="0"/>
                  </a:moveTo>
                  <a:lnTo>
                    <a:pt x="0" y="0"/>
                  </a:lnTo>
                  <a:lnTo>
                    <a:pt x="0" y="749820"/>
                  </a:lnTo>
                  <a:lnTo>
                    <a:pt x="784059" y="749820"/>
                  </a:lnTo>
                  <a:lnTo>
                    <a:pt x="784059" y="0"/>
                  </a:lnTo>
                  <a:close/>
                </a:path>
              </a:pathLst>
            </a:custGeom>
            <a:solidFill>
              <a:srgbClr val="F5F5F5"/>
            </a:solidFill>
          </p:spPr>
          <p:txBody>
            <a:bodyPr wrap="square" lIns="0" tIns="0" rIns="0" bIns="0" rtlCol="0"/>
            <a:lstStyle/>
            <a:p>
              <a:endParaRPr/>
            </a:p>
          </p:txBody>
        </p:sp>
        <p:sp>
          <p:nvSpPr>
            <p:cNvPr id="38" name="object 38"/>
            <p:cNvSpPr/>
            <p:nvPr/>
          </p:nvSpPr>
          <p:spPr>
            <a:xfrm>
              <a:off x="3800195" y="2543962"/>
              <a:ext cx="784225" cy="749935"/>
            </a:xfrm>
            <a:custGeom>
              <a:avLst/>
              <a:gdLst/>
              <a:ahLst/>
              <a:cxnLst/>
              <a:rect l="l" t="t" r="r" b="b"/>
              <a:pathLst>
                <a:path w="784225" h="749935">
                  <a:moveTo>
                    <a:pt x="0" y="0"/>
                  </a:moveTo>
                  <a:lnTo>
                    <a:pt x="784061" y="0"/>
                  </a:lnTo>
                  <a:lnTo>
                    <a:pt x="784061" y="749822"/>
                  </a:lnTo>
                  <a:lnTo>
                    <a:pt x="0" y="749822"/>
                  </a:lnTo>
                  <a:lnTo>
                    <a:pt x="0" y="0"/>
                  </a:lnTo>
                  <a:close/>
                </a:path>
              </a:pathLst>
            </a:custGeom>
            <a:ln w="41827">
              <a:solidFill>
                <a:srgbClr val="000000"/>
              </a:solidFill>
            </a:ln>
          </p:spPr>
          <p:txBody>
            <a:bodyPr wrap="square" lIns="0" tIns="0" rIns="0" bIns="0" rtlCol="0"/>
            <a:lstStyle/>
            <a:p>
              <a:endParaRPr/>
            </a:p>
          </p:txBody>
        </p:sp>
        <p:sp>
          <p:nvSpPr>
            <p:cNvPr id="39" name="object 39"/>
            <p:cNvSpPr/>
            <p:nvPr/>
          </p:nvSpPr>
          <p:spPr>
            <a:xfrm>
              <a:off x="5720410" y="2918866"/>
              <a:ext cx="297180" cy="0"/>
            </a:xfrm>
            <a:custGeom>
              <a:avLst/>
              <a:gdLst/>
              <a:ahLst/>
              <a:cxnLst/>
              <a:rect l="l" t="t" r="r" b="b"/>
              <a:pathLst>
                <a:path w="297179">
                  <a:moveTo>
                    <a:pt x="0" y="0"/>
                  </a:moveTo>
                  <a:lnTo>
                    <a:pt x="296834" y="0"/>
                  </a:lnTo>
                </a:path>
              </a:pathLst>
            </a:custGeom>
            <a:ln w="84666">
              <a:solidFill>
                <a:srgbClr val="FF2600"/>
              </a:solidFill>
            </a:ln>
          </p:spPr>
          <p:txBody>
            <a:bodyPr wrap="square" lIns="0" tIns="0" rIns="0" bIns="0" rtlCol="0"/>
            <a:lstStyle/>
            <a:p>
              <a:endParaRPr/>
            </a:p>
          </p:txBody>
        </p:sp>
        <p:sp>
          <p:nvSpPr>
            <p:cNvPr id="40" name="object 40"/>
            <p:cNvSpPr/>
            <p:nvPr/>
          </p:nvSpPr>
          <p:spPr>
            <a:xfrm>
              <a:off x="5907189" y="2791866"/>
              <a:ext cx="165100" cy="254000"/>
            </a:xfrm>
            <a:custGeom>
              <a:avLst/>
              <a:gdLst/>
              <a:ahLst/>
              <a:cxnLst/>
              <a:rect l="l" t="t" r="r" b="b"/>
              <a:pathLst>
                <a:path w="165100" h="254000">
                  <a:moveTo>
                    <a:pt x="0" y="0"/>
                  </a:moveTo>
                  <a:lnTo>
                    <a:pt x="0" y="254000"/>
                  </a:lnTo>
                  <a:lnTo>
                    <a:pt x="165100" y="127000"/>
                  </a:lnTo>
                  <a:lnTo>
                    <a:pt x="0" y="0"/>
                  </a:lnTo>
                  <a:close/>
                </a:path>
              </a:pathLst>
            </a:custGeom>
            <a:solidFill>
              <a:srgbClr val="FF2600"/>
            </a:solidFill>
          </p:spPr>
          <p:txBody>
            <a:bodyPr wrap="square" lIns="0" tIns="0" rIns="0" bIns="0" rtlCol="0"/>
            <a:lstStyle/>
            <a:p>
              <a:endParaRPr/>
            </a:p>
          </p:txBody>
        </p:sp>
        <p:sp>
          <p:nvSpPr>
            <p:cNvPr id="41" name="object 41"/>
            <p:cNvSpPr/>
            <p:nvPr/>
          </p:nvSpPr>
          <p:spPr>
            <a:xfrm>
              <a:off x="4936350" y="2543962"/>
              <a:ext cx="784225" cy="749935"/>
            </a:xfrm>
            <a:custGeom>
              <a:avLst/>
              <a:gdLst/>
              <a:ahLst/>
              <a:cxnLst/>
              <a:rect l="l" t="t" r="r" b="b"/>
              <a:pathLst>
                <a:path w="784225" h="749935">
                  <a:moveTo>
                    <a:pt x="784059" y="0"/>
                  </a:moveTo>
                  <a:lnTo>
                    <a:pt x="0" y="0"/>
                  </a:lnTo>
                  <a:lnTo>
                    <a:pt x="0" y="749820"/>
                  </a:lnTo>
                  <a:lnTo>
                    <a:pt x="784059" y="749820"/>
                  </a:lnTo>
                  <a:lnTo>
                    <a:pt x="784059" y="0"/>
                  </a:lnTo>
                  <a:close/>
                </a:path>
              </a:pathLst>
            </a:custGeom>
            <a:solidFill>
              <a:srgbClr val="F5F5F5"/>
            </a:solidFill>
          </p:spPr>
          <p:txBody>
            <a:bodyPr wrap="square" lIns="0" tIns="0" rIns="0" bIns="0" rtlCol="0"/>
            <a:lstStyle/>
            <a:p>
              <a:endParaRPr/>
            </a:p>
          </p:txBody>
        </p:sp>
        <p:sp>
          <p:nvSpPr>
            <p:cNvPr id="42" name="object 42"/>
            <p:cNvSpPr/>
            <p:nvPr/>
          </p:nvSpPr>
          <p:spPr>
            <a:xfrm>
              <a:off x="4936350" y="2543962"/>
              <a:ext cx="784225" cy="749935"/>
            </a:xfrm>
            <a:custGeom>
              <a:avLst/>
              <a:gdLst/>
              <a:ahLst/>
              <a:cxnLst/>
              <a:rect l="l" t="t" r="r" b="b"/>
              <a:pathLst>
                <a:path w="784225" h="749935">
                  <a:moveTo>
                    <a:pt x="0" y="0"/>
                  </a:moveTo>
                  <a:lnTo>
                    <a:pt x="784060" y="0"/>
                  </a:lnTo>
                  <a:lnTo>
                    <a:pt x="784060" y="749822"/>
                  </a:lnTo>
                  <a:lnTo>
                    <a:pt x="0" y="749822"/>
                  </a:lnTo>
                  <a:lnTo>
                    <a:pt x="0" y="0"/>
                  </a:lnTo>
                  <a:close/>
                </a:path>
              </a:pathLst>
            </a:custGeom>
            <a:ln w="41827">
              <a:solidFill>
                <a:srgbClr val="000000"/>
              </a:solidFill>
            </a:ln>
          </p:spPr>
          <p:txBody>
            <a:bodyPr wrap="square" lIns="0" tIns="0" rIns="0" bIns="0" rtlCol="0"/>
            <a:lstStyle/>
            <a:p>
              <a:endParaRPr/>
            </a:p>
          </p:txBody>
        </p:sp>
        <p:sp>
          <p:nvSpPr>
            <p:cNvPr id="43" name="object 43"/>
            <p:cNvSpPr/>
            <p:nvPr/>
          </p:nvSpPr>
          <p:spPr>
            <a:xfrm>
              <a:off x="6856564" y="2918866"/>
              <a:ext cx="297180" cy="0"/>
            </a:xfrm>
            <a:custGeom>
              <a:avLst/>
              <a:gdLst/>
              <a:ahLst/>
              <a:cxnLst/>
              <a:rect l="l" t="t" r="r" b="b"/>
              <a:pathLst>
                <a:path w="297179">
                  <a:moveTo>
                    <a:pt x="0" y="0"/>
                  </a:moveTo>
                  <a:lnTo>
                    <a:pt x="296835" y="0"/>
                  </a:lnTo>
                </a:path>
              </a:pathLst>
            </a:custGeom>
            <a:ln w="84666">
              <a:solidFill>
                <a:srgbClr val="FF2600"/>
              </a:solidFill>
            </a:ln>
          </p:spPr>
          <p:txBody>
            <a:bodyPr wrap="square" lIns="0" tIns="0" rIns="0" bIns="0" rtlCol="0"/>
            <a:lstStyle/>
            <a:p>
              <a:endParaRPr/>
            </a:p>
          </p:txBody>
        </p:sp>
        <p:sp>
          <p:nvSpPr>
            <p:cNvPr id="44" name="object 44"/>
            <p:cNvSpPr/>
            <p:nvPr/>
          </p:nvSpPr>
          <p:spPr>
            <a:xfrm>
              <a:off x="7043343" y="2791866"/>
              <a:ext cx="165100" cy="254000"/>
            </a:xfrm>
            <a:custGeom>
              <a:avLst/>
              <a:gdLst/>
              <a:ahLst/>
              <a:cxnLst/>
              <a:rect l="l" t="t" r="r" b="b"/>
              <a:pathLst>
                <a:path w="165100" h="254000">
                  <a:moveTo>
                    <a:pt x="0" y="0"/>
                  </a:moveTo>
                  <a:lnTo>
                    <a:pt x="0" y="254000"/>
                  </a:lnTo>
                  <a:lnTo>
                    <a:pt x="165100" y="127000"/>
                  </a:lnTo>
                  <a:lnTo>
                    <a:pt x="0" y="0"/>
                  </a:lnTo>
                  <a:close/>
                </a:path>
              </a:pathLst>
            </a:custGeom>
            <a:solidFill>
              <a:srgbClr val="FF2600"/>
            </a:solidFill>
          </p:spPr>
          <p:txBody>
            <a:bodyPr wrap="square" lIns="0" tIns="0" rIns="0" bIns="0" rtlCol="0"/>
            <a:lstStyle/>
            <a:p>
              <a:endParaRPr/>
            </a:p>
          </p:txBody>
        </p:sp>
        <p:sp>
          <p:nvSpPr>
            <p:cNvPr id="45" name="object 45"/>
            <p:cNvSpPr/>
            <p:nvPr/>
          </p:nvSpPr>
          <p:spPr>
            <a:xfrm>
              <a:off x="7992732" y="2918866"/>
              <a:ext cx="297180" cy="0"/>
            </a:xfrm>
            <a:custGeom>
              <a:avLst/>
              <a:gdLst/>
              <a:ahLst/>
              <a:cxnLst/>
              <a:rect l="l" t="t" r="r" b="b"/>
              <a:pathLst>
                <a:path w="297179">
                  <a:moveTo>
                    <a:pt x="0" y="0"/>
                  </a:moveTo>
                  <a:lnTo>
                    <a:pt x="296834" y="0"/>
                  </a:lnTo>
                </a:path>
              </a:pathLst>
            </a:custGeom>
            <a:ln w="84666">
              <a:solidFill>
                <a:srgbClr val="FF2600"/>
              </a:solidFill>
            </a:ln>
          </p:spPr>
          <p:txBody>
            <a:bodyPr wrap="square" lIns="0" tIns="0" rIns="0" bIns="0" rtlCol="0"/>
            <a:lstStyle/>
            <a:p>
              <a:endParaRPr/>
            </a:p>
          </p:txBody>
        </p:sp>
        <p:sp>
          <p:nvSpPr>
            <p:cNvPr id="46" name="object 46"/>
            <p:cNvSpPr/>
            <p:nvPr/>
          </p:nvSpPr>
          <p:spPr>
            <a:xfrm>
              <a:off x="8179498" y="2791866"/>
              <a:ext cx="165100" cy="254000"/>
            </a:xfrm>
            <a:custGeom>
              <a:avLst/>
              <a:gdLst/>
              <a:ahLst/>
              <a:cxnLst/>
              <a:rect l="l" t="t" r="r" b="b"/>
              <a:pathLst>
                <a:path w="165100" h="254000">
                  <a:moveTo>
                    <a:pt x="0" y="0"/>
                  </a:moveTo>
                  <a:lnTo>
                    <a:pt x="0" y="254000"/>
                  </a:lnTo>
                  <a:lnTo>
                    <a:pt x="165100" y="127000"/>
                  </a:lnTo>
                  <a:lnTo>
                    <a:pt x="0" y="0"/>
                  </a:lnTo>
                  <a:close/>
                </a:path>
              </a:pathLst>
            </a:custGeom>
            <a:solidFill>
              <a:srgbClr val="FF2600"/>
            </a:solidFill>
          </p:spPr>
          <p:txBody>
            <a:bodyPr wrap="square" lIns="0" tIns="0" rIns="0" bIns="0" rtlCol="0"/>
            <a:lstStyle/>
            <a:p>
              <a:endParaRPr/>
            </a:p>
          </p:txBody>
        </p:sp>
        <p:sp>
          <p:nvSpPr>
            <p:cNvPr id="47" name="object 47"/>
            <p:cNvSpPr/>
            <p:nvPr/>
          </p:nvSpPr>
          <p:spPr>
            <a:xfrm>
              <a:off x="9128887" y="2918866"/>
              <a:ext cx="297180" cy="0"/>
            </a:xfrm>
            <a:custGeom>
              <a:avLst/>
              <a:gdLst/>
              <a:ahLst/>
              <a:cxnLst/>
              <a:rect l="l" t="t" r="r" b="b"/>
              <a:pathLst>
                <a:path w="297179">
                  <a:moveTo>
                    <a:pt x="0" y="0"/>
                  </a:moveTo>
                  <a:lnTo>
                    <a:pt x="296835" y="0"/>
                  </a:lnTo>
                </a:path>
              </a:pathLst>
            </a:custGeom>
            <a:ln w="84666">
              <a:solidFill>
                <a:srgbClr val="FF2600"/>
              </a:solidFill>
            </a:ln>
          </p:spPr>
          <p:txBody>
            <a:bodyPr wrap="square" lIns="0" tIns="0" rIns="0" bIns="0" rtlCol="0"/>
            <a:lstStyle/>
            <a:p>
              <a:endParaRPr/>
            </a:p>
          </p:txBody>
        </p:sp>
        <p:sp>
          <p:nvSpPr>
            <p:cNvPr id="48" name="object 48"/>
            <p:cNvSpPr/>
            <p:nvPr/>
          </p:nvSpPr>
          <p:spPr>
            <a:xfrm>
              <a:off x="9315653" y="2791866"/>
              <a:ext cx="165100" cy="254000"/>
            </a:xfrm>
            <a:custGeom>
              <a:avLst/>
              <a:gdLst/>
              <a:ahLst/>
              <a:cxnLst/>
              <a:rect l="l" t="t" r="r" b="b"/>
              <a:pathLst>
                <a:path w="165100" h="254000">
                  <a:moveTo>
                    <a:pt x="0" y="0"/>
                  </a:moveTo>
                  <a:lnTo>
                    <a:pt x="0" y="254000"/>
                  </a:lnTo>
                  <a:lnTo>
                    <a:pt x="165100" y="127000"/>
                  </a:lnTo>
                  <a:lnTo>
                    <a:pt x="0" y="0"/>
                  </a:lnTo>
                  <a:close/>
                </a:path>
              </a:pathLst>
            </a:custGeom>
            <a:solidFill>
              <a:srgbClr val="FF2600"/>
            </a:solidFill>
          </p:spPr>
          <p:txBody>
            <a:bodyPr wrap="square" lIns="0" tIns="0" rIns="0" bIns="0" rtlCol="0"/>
            <a:lstStyle/>
            <a:p>
              <a:endParaRPr/>
            </a:p>
          </p:txBody>
        </p:sp>
        <p:sp>
          <p:nvSpPr>
            <p:cNvPr id="49" name="object 49"/>
            <p:cNvSpPr/>
            <p:nvPr/>
          </p:nvSpPr>
          <p:spPr>
            <a:xfrm>
              <a:off x="6072517" y="2543962"/>
              <a:ext cx="784225" cy="749935"/>
            </a:xfrm>
            <a:custGeom>
              <a:avLst/>
              <a:gdLst/>
              <a:ahLst/>
              <a:cxnLst/>
              <a:rect l="l" t="t" r="r" b="b"/>
              <a:pathLst>
                <a:path w="784225" h="749935">
                  <a:moveTo>
                    <a:pt x="784047" y="0"/>
                  </a:moveTo>
                  <a:lnTo>
                    <a:pt x="0" y="0"/>
                  </a:lnTo>
                  <a:lnTo>
                    <a:pt x="0" y="749820"/>
                  </a:lnTo>
                  <a:lnTo>
                    <a:pt x="784047" y="749820"/>
                  </a:lnTo>
                  <a:lnTo>
                    <a:pt x="784047" y="0"/>
                  </a:lnTo>
                  <a:close/>
                </a:path>
              </a:pathLst>
            </a:custGeom>
            <a:solidFill>
              <a:srgbClr val="F5F5F5"/>
            </a:solidFill>
          </p:spPr>
          <p:txBody>
            <a:bodyPr wrap="square" lIns="0" tIns="0" rIns="0" bIns="0" rtlCol="0"/>
            <a:lstStyle/>
            <a:p>
              <a:endParaRPr/>
            </a:p>
          </p:txBody>
        </p:sp>
        <p:sp>
          <p:nvSpPr>
            <p:cNvPr id="50" name="object 50"/>
            <p:cNvSpPr/>
            <p:nvPr/>
          </p:nvSpPr>
          <p:spPr>
            <a:xfrm>
              <a:off x="6072518" y="2543962"/>
              <a:ext cx="784225" cy="749935"/>
            </a:xfrm>
            <a:custGeom>
              <a:avLst/>
              <a:gdLst/>
              <a:ahLst/>
              <a:cxnLst/>
              <a:rect l="l" t="t" r="r" b="b"/>
              <a:pathLst>
                <a:path w="784225" h="749935">
                  <a:moveTo>
                    <a:pt x="0" y="0"/>
                  </a:moveTo>
                  <a:lnTo>
                    <a:pt x="784056" y="0"/>
                  </a:lnTo>
                  <a:lnTo>
                    <a:pt x="784056" y="749822"/>
                  </a:lnTo>
                  <a:lnTo>
                    <a:pt x="0" y="749822"/>
                  </a:lnTo>
                  <a:lnTo>
                    <a:pt x="0" y="0"/>
                  </a:lnTo>
                  <a:close/>
                </a:path>
              </a:pathLst>
            </a:custGeom>
            <a:ln w="41827">
              <a:solidFill>
                <a:srgbClr val="000000"/>
              </a:solidFill>
            </a:ln>
          </p:spPr>
          <p:txBody>
            <a:bodyPr wrap="square" lIns="0" tIns="0" rIns="0" bIns="0" rtlCol="0"/>
            <a:lstStyle/>
            <a:p>
              <a:endParaRPr/>
            </a:p>
          </p:txBody>
        </p:sp>
        <p:sp>
          <p:nvSpPr>
            <p:cNvPr id="51" name="object 51"/>
            <p:cNvSpPr/>
            <p:nvPr/>
          </p:nvSpPr>
          <p:spPr>
            <a:xfrm>
              <a:off x="7208672" y="2543962"/>
              <a:ext cx="784225" cy="749935"/>
            </a:xfrm>
            <a:custGeom>
              <a:avLst/>
              <a:gdLst/>
              <a:ahLst/>
              <a:cxnLst/>
              <a:rect l="l" t="t" r="r" b="b"/>
              <a:pathLst>
                <a:path w="784225" h="749935">
                  <a:moveTo>
                    <a:pt x="784059" y="0"/>
                  </a:moveTo>
                  <a:lnTo>
                    <a:pt x="0" y="0"/>
                  </a:lnTo>
                  <a:lnTo>
                    <a:pt x="0" y="749820"/>
                  </a:lnTo>
                  <a:lnTo>
                    <a:pt x="784059" y="749820"/>
                  </a:lnTo>
                  <a:lnTo>
                    <a:pt x="784059" y="0"/>
                  </a:lnTo>
                  <a:close/>
                </a:path>
              </a:pathLst>
            </a:custGeom>
            <a:solidFill>
              <a:srgbClr val="F5F5F5"/>
            </a:solidFill>
          </p:spPr>
          <p:txBody>
            <a:bodyPr wrap="square" lIns="0" tIns="0" rIns="0" bIns="0" rtlCol="0"/>
            <a:lstStyle/>
            <a:p>
              <a:endParaRPr/>
            </a:p>
          </p:txBody>
        </p:sp>
        <p:sp>
          <p:nvSpPr>
            <p:cNvPr id="52" name="object 52"/>
            <p:cNvSpPr/>
            <p:nvPr/>
          </p:nvSpPr>
          <p:spPr>
            <a:xfrm>
              <a:off x="7208672" y="2543962"/>
              <a:ext cx="784225" cy="749935"/>
            </a:xfrm>
            <a:custGeom>
              <a:avLst/>
              <a:gdLst/>
              <a:ahLst/>
              <a:cxnLst/>
              <a:rect l="l" t="t" r="r" b="b"/>
              <a:pathLst>
                <a:path w="784225" h="749935">
                  <a:moveTo>
                    <a:pt x="0" y="0"/>
                  </a:moveTo>
                  <a:lnTo>
                    <a:pt x="784061" y="0"/>
                  </a:lnTo>
                  <a:lnTo>
                    <a:pt x="784061" y="749822"/>
                  </a:lnTo>
                  <a:lnTo>
                    <a:pt x="0" y="749822"/>
                  </a:lnTo>
                  <a:lnTo>
                    <a:pt x="0" y="0"/>
                  </a:lnTo>
                  <a:close/>
                </a:path>
              </a:pathLst>
            </a:custGeom>
            <a:ln w="41827">
              <a:solidFill>
                <a:srgbClr val="000000"/>
              </a:solidFill>
            </a:ln>
          </p:spPr>
          <p:txBody>
            <a:bodyPr wrap="square" lIns="0" tIns="0" rIns="0" bIns="0" rtlCol="0"/>
            <a:lstStyle/>
            <a:p>
              <a:endParaRPr/>
            </a:p>
          </p:txBody>
        </p:sp>
        <p:sp>
          <p:nvSpPr>
            <p:cNvPr id="53" name="object 53"/>
            <p:cNvSpPr/>
            <p:nvPr/>
          </p:nvSpPr>
          <p:spPr>
            <a:xfrm>
              <a:off x="8344827" y="2543962"/>
              <a:ext cx="784225" cy="749935"/>
            </a:xfrm>
            <a:custGeom>
              <a:avLst/>
              <a:gdLst/>
              <a:ahLst/>
              <a:cxnLst/>
              <a:rect l="l" t="t" r="r" b="b"/>
              <a:pathLst>
                <a:path w="784225" h="749935">
                  <a:moveTo>
                    <a:pt x="784059" y="0"/>
                  </a:moveTo>
                  <a:lnTo>
                    <a:pt x="0" y="0"/>
                  </a:lnTo>
                  <a:lnTo>
                    <a:pt x="0" y="749820"/>
                  </a:lnTo>
                  <a:lnTo>
                    <a:pt x="784059" y="749820"/>
                  </a:lnTo>
                  <a:lnTo>
                    <a:pt x="784059" y="0"/>
                  </a:lnTo>
                  <a:close/>
                </a:path>
              </a:pathLst>
            </a:custGeom>
            <a:solidFill>
              <a:srgbClr val="F5F5F5"/>
            </a:solidFill>
          </p:spPr>
          <p:txBody>
            <a:bodyPr wrap="square" lIns="0" tIns="0" rIns="0" bIns="0" rtlCol="0"/>
            <a:lstStyle/>
            <a:p>
              <a:endParaRPr/>
            </a:p>
          </p:txBody>
        </p:sp>
        <p:sp>
          <p:nvSpPr>
            <p:cNvPr id="54" name="object 54"/>
            <p:cNvSpPr/>
            <p:nvPr/>
          </p:nvSpPr>
          <p:spPr>
            <a:xfrm>
              <a:off x="8344826" y="2543962"/>
              <a:ext cx="784225" cy="749935"/>
            </a:xfrm>
            <a:custGeom>
              <a:avLst/>
              <a:gdLst/>
              <a:ahLst/>
              <a:cxnLst/>
              <a:rect l="l" t="t" r="r" b="b"/>
              <a:pathLst>
                <a:path w="784225" h="749935">
                  <a:moveTo>
                    <a:pt x="0" y="0"/>
                  </a:moveTo>
                  <a:lnTo>
                    <a:pt x="784060" y="0"/>
                  </a:lnTo>
                  <a:lnTo>
                    <a:pt x="784060" y="749822"/>
                  </a:lnTo>
                  <a:lnTo>
                    <a:pt x="0" y="749822"/>
                  </a:lnTo>
                  <a:lnTo>
                    <a:pt x="0" y="0"/>
                  </a:lnTo>
                  <a:close/>
                </a:path>
              </a:pathLst>
            </a:custGeom>
            <a:ln w="41827">
              <a:solidFill>
                <a:srgbClr val="000000"/>
              </a:solidFill>
            </a:ln>
          </p:spPr>
          <p:txBody>
            <a:bodyPr wrap="square" lIns="0" tIns="0" rIns="0" bIns="0" rtlCol="0"/>
            <a:lstStyle/>
            <a:p>
              <a:endParaRPr/>
            </a:p>
          </p:txBody>
        </p:sp>
        <p:sp>
          <p:nvSpPr>
            <p:cNvPr id="55" name="object 55"/>
            <p:cNvSpPr/>
            <p:nvPr/>
          </p:nvSpPr>
          <p:spPr>
            <a:xfrm>
              <a:off x="9480994" y="2543962"/>
              <a:ext cx="784225" cy="749935"/>
            </a:xfrm>
            <a:custGeom>
              <a:avLst/>
              <a:gdLst/>
              <a:ahLst/>
              <a:cxnLst/>
              <a:rect l="l" t="t" r="r" b="b"/>
              <a:pathLst>
                <a:path w="784225" h="749935">
                  <a:moveTo>
                    <a:pt x="784059" y="0"/>
                  </a:moveTo>
                  <a:lnTo>
                    <a:pt x="0" y="0"/>
                  </a:lnTo>
                  <a:lnTo>
                    <a:pt x="0" y="749820"/>
                  </a:lnTo>
                  <a:lnTo>
                    <a:pt x="784059" y="749820"/>
                  </a:lnTo>
                  <a:lnTo>
                    <a:pt x="784059" y="0"/>
                  </a:lnTo>
                  <a:close/>
                </a:path>
              </a:pathLst>
            </a:custGeom>
            <a:solidFill>
              <a:srgbClr val="F5F5F5"/>
            </a:solidFill>
          </p:spPr>
          <p:txBody>
            <a:bodyPr wrap="square" lIns="0" tIns="0" rIns="0" bIns="0" rtlCol="0"/>
            <a:lstStyle/>
            <a:p>
              <a:endParaRPr/>
            </a:p>
          </p:txBody>
        </p:sp>
        <p:sp>
          <p:nvSpPr>
            <p:cNvPr id="56" name="object 56"/>
            <p:cNvSpPr/>
            <p:nvPr/>
          </p:nvSpPr>
          <p:spPr>
            <a:xfrm>
              <a:off x="9480994" y="2543962"/>
              <a:ext cx="784225" cy="749935"/>
            </a:xfrm>
            <a:custGeom>
              <a:avLst/>
              <a:gdLst/>
              <a:ahLst/>
              <a:cxnLst/>
              <a:rect l="l" t="t" r="r" b="b"/>
              <a:pathLst>
                <a:path w="784225" h="749935">
                  <a:moveTo>
                    <a:pt x="0" y="0"/>
                  </a:moveTo>
                  <a:lnTo>
                    <a:pt x="784060" y="0"/>
                  </a:lnTo>
                  <a:lnTo>
                    <a:pt x="784060" y="749822"/>
                  </a:lnTo>
                  <a:lnTo>
                    <a:pt x="0" y="749822"/>
                  </a:lnTo>
                  <a:lnTo>
                    <a:pt x="0" y="0"/>
                  </a:lnTo>
                  <a:close/>
                </a:path>
              </a:pathLst>
            </a:custGeom>
            <a:ln w="41827">
              <a:solidFill>
                <a:srgbClr val="000000"/>
              </a:solidFill>
            </a:ln>
          </p:spPr>
          <p:txBody>
            <a:bodyPr wrap="square" lIns="0" tIns="0" rIns="0" bIns="0" rtlCol="0"/>
            <a:lstStyle/>
            <a:p>
              <a:endParaRPr/>
            </a:p>
          </p:txBody>
        </p:sp>
      </p:grpSp>
      <p:sp>
        <p:nvSpPr>
          <p:cNvPr id="57" name="object 57"/>
          <p:cNvSpPr txBox="1"/>
          <p:nvPr/>
        </p:nvSpPr>
        <p:spPr>
          <a:xfrm>
            <a:off x="1620735" y="2898419"/>
            <a:ext cx="598805" cy="348615"/>
          </a:xfrm>
          <a:prstGeom prst="rect">
            <a:avLst/>
          </a:prstGeom>
          <a:solidFill>
            <a:srgbClr val="005825"/>
          </a:solidFill>
        </p:spPr>
        <p:txBody>
          <a:bodyPr vert="horz" wrap="square" lIns="0" tIns="3810" rIns="0" bIns="0" rtlCol="0">
            <a:spAutoFit/>
          </a:bodyPr>
          <a:lstStyle/>
          <a:p>
            <a:pPr marL="129539">
              <a:lnSpc>
                <a:spcPct val="100000"/>
              </a:lnSpc>
              <a:spcBef>
                <a:spcPts val="30"/>
              </a:spcBef>
            </a:pPr>
            <a:r>
              <a:rPr sz="2250" b="1" spc="-330" dirty="0">
                <a:solidFill>
                  <a:srgbClr val="FFFFFF"/>
                </a:solidFill>
                <a:latin typeface="Arial"/>
                <a:cs typeface="Arial"/>
              </a:rPr>
              <a:t>W0</a:t>
            </a:r>
            <a:endParaRPr sz="2250">
              <a:latin typeface="Arial"/>
              <a:cs typeface="Arial"/>
            </a:endParaRPr>
          </a:p>
        </p:txBody>
      </p:sp>
      <p:sp>
        <p:nvSpPr>
          <p:cNvPr id="58" name="object 58"/>
          <p:cNvSpPr txBox="1"/>
          <p:nvPr/>
        </p:nvSpPr>
        <p:spPr>
          <a:xfrm>
            <a:off x="2756890" y="2898419"/>
            <a:ext cx="598805" cy="348615"/>
          </a:xfrm>
          <a:prstGeom prst="rect">
            <a:avLst/>
          </a:prstGeom>
          <a:solidFill>
            <a:srgbClr val="007236"/>
          </a:solidFill>
        </p:spPr>
        <p:txBody>
          <a:bodyPr vert="horz" wrap="square" lIns="0" tIns="3810" rIns="0" bIns="0" rtlCol="0">
            <a:spAutoFit/>
          </a:bodyPr>
          <a:lstStyle/>
          <a:p>
            <a:pPr marL="129539">
              <a:lnSpc>
                <a:spcPct val="100000"/>
              </a:lnSpc>
              <a:spcBef>
                <a:spcPts val="30"/>
              </a:spcBef>
            </a:pPr>
            <a:r>
              <a:rPr sz="2250" b="1" spc="-330" dirty="0">
                <a:solidFill>
                  <a:srgbClr val="FFFFFF"/>
                </a:solidFill>
                <a:latin typeface="Arial"/>
                <a:cs typeface="Arial"/>
              </a:rPr>
              <a:t>W1</a:t>
            </a:r>
            <a:endParaRPr sz="2250">
              <a:latin typeface="Arial"/>
              <a:cs typeface="Arial"/>
            </a:endParaRPr>
          </a:p>
        </p:txBody>
      </p:sp>
      <p:sp>
        <p:nvSpPr>
          <p:cNvPr id="59" name="object 59"/>
          <p:cNvSpPr txBox="1"/>
          <p:nvPr/>
        </p:nvSpPr>
        <p:spPr>
          <a:xfrm>
            <a:off x="3893045" y="2898419"/>
            <a:ext cx="598805" cy="348615"/>
          </a:xfrm>
          <a:prstGeom prst="rect">
            <a:avLst/>
          </a:prstGeom>
          <a:solidFill>
            <a:srgbClr val="008842"/>
          </a:solidFill>
        </p:spPr>
        <p:txBody>
          <a:bodyPr vert="horz" wrap="square" lIns="0" tIns="3810" rIns="0" bIns="0" rtlCol="0">
            <a:spAutoFit/>
          </a:bodyPr>
          <a:lstStyle/>
          <a:p>
            <a:pPr marL="129539">
              <a:lnSpc>
                <a:spcPct val="100000"/>
              </a:lnSpc>
              <a:spcBef>
                <a:spcPts val="30"/>
              </a:spcBef>
            </a:pPr>
            <a:r>
              <a:rPr sz="2250" b="1" spc="-330" dirty="0">
                <a:solidFill>
                  <a:srgbClr val="FFFFFF"/>
                </a:solidFill>
                <a:latin typeface="Arial"/>
                <a:cs typeface="Arial"/>
              </a:rPr>
              <a:t>W2</a:t>
            </a:r>
            <a:endParaRPr sz="2250">
              <a:latin typeface="Arial"/>
              <a:cs typeface="Arial"/>
            </a:endParaRPr>
          </a:p>
        </p:txBody>
      </p:sp>
      <p:sp>
        <p:nvSpPr>
          <p:cNvPr id="60" name="object 60"/>
          <p:cNvSpPr txBox="1"/>
          <p:nvPr/>
        </p:nvSpPr>
        <p:spPr>
          <a:xfrm>
            <a:off x="5029212" y="2898419"/>
            <a:ext cx="598805" cy="348615"/>
          </a:xfrm>
          <a:prstGeom prst="rect">
            <a:avLst/>
          </a:prstGeom>
          <a:solidFill>
            <a:srgbClr val="00984D"/>
          </a:solidFill>
        </p:spPr>
        <p:txBody>
          <a:bodyPr vert="horz" wrap="square" lIns="0" tIns="3810" rIns="0" bIns="0" rtlCol="0">
            <a:spAutoFit/>
          </a:bodyPr>
          <a:lstStyle/>
          <a:p>
            <a:pPr marL="129539">
              <a:lnSpc>
                <a:spcPct val="100000"/>
              </a:lnSpc>
              <a:spcBef>
                <a:spcPts val="30"/>
              </a:spcBef>
            </a:pPr>
            <a:r>
              <a:rPr sz="2250" b="1" spc="-330" dirty="0">
                <a:solidFill>
                  <a:srgbClr val="FFFFFF"/>
                </a:solidFill>
                <a:latin typeface="Arial"/>
                <a:cs typeface="Arial"/>
              </a:rPr>
              <a:t>W3</a:t>
            </a:r>
            <a:endParaRPr sz="2250">
              <a:latin typeface="Arial"/>
              <a:cs typeface="Arial"/>
            </a:endParaRPr>
          </a:p>
        </p:txBody>
      </p:sp>
      <p:sp>
        <p:nvSpPr>
          <p:cNvPr id="61" name="object 61"/>
          <p:cNvSpPr txBox="1"/>
          <p:nvPr/>
        </p:nvSpPr>
        <p:spPr>
          <a:xfrm>
            <a:off x="6165367" y="2898419"/>
            <a:ext cx="598805" cy="348615"/>
          </a:xfrm>
          <a:prstGeom prst="rect">
            <a:avLst/>
          </a:prstGeom>
          <a:solidFill>
            <a:srgbClr val="00A555"/>
          </a:solidFill>
        </p:spPr>
        <p:txBody>
          <a:bodyPr vert="horz" wrap="square" lIns="0" tIns="3810" rIns="0" bIns="0" rtlCol="0">
            <a:spAutoFit/>
          </a:bodyPr>
          <a:lstStyle/>
          <a:p>
            <a:pPr marL="129539">
              <a:lnSpc>
                <a:spcPct val="100000"/>
              </a:lnSpc>
              <a:spcBef>
                <a:spcPts val="30"/>
              </a:spcBef>
            </a:pPr>
            <a:r>
              <a:rPr sz="2250" b="1" spc="-330" dirty="0">
                <a:solidFill>
                  <a:srgbClr val="FFFFFF"/>
                </a:solidFill>
                <a:latin typeface="Arial"/>
                <a:cs typeface="Arial"/>
              </a:rPr>
              <a:t>W4</a:t>
            </a:r>
            <a:endParaRPr sz="2250">
              <a:latin typeface="Arial"/>
              <a:cs typeface="Arial"/>
            </a:endParaRPr>
          </a:p>
        </p:txBody>
      </p:sp>
      <p:sp>
        <p:nvSpPr>
          <p:cNvPr id="62" name="object 62"/>
          <p:cNvSpPr txBox="1"/>
          <p:nvPr/>
        </p:nvSpPr>
        <p:spPr>
          <a:xfrm>
            <a:off x="7301521" y="2898419"/>
            <a:ext cx="598805" cy="348615"/>
          </a:xfrm>
          <a:prstGeom prst="rect">
            <a:avLst/>
          </a:prstGeom>
          <a:solidFill>
            <a:srgbClr val="00AF5B"/>
          </a:solidFill>
        </p:spPr>
        <p:txBody>
          <a:bodyPr vert="horz" wrap="square" lIns="0" tIns="3810" rIns="0" bIns="0" rtlCol="0">
            <a:spAutoFit/>
          </a:bodyPr>
          <a:lstStyle/>
          <a:p>
            <a:pPr marL="129539">
              <a:lnSpc>
                <a:spcPct val="100000"/>
              </a:lnSpc>
              <a:spcBef>
                <a:spcPts val="30"/>
              </a:spcBef>
            </a:pPr>
            <a:r>
              <a:rPr sz="2250" b="1" spc="-330" dirty="0">
                <a:solidFill>
                  <a:srgbClr val="FFFFFF"/>
                </a:solidFill>
                <a:latin typeface="Arial"/>
                <a:cs typeface="Arial"/>
              </a:rPr>
              <a:t>W5</a:t>
            </a:r>
            <a:endParaRPr sz="2250">
              <a:latin typeface="Arial"/>
              <a:cs typeface="Arial"/>
            </a:endParaRPr>
          </a:p>
        </p:txBody>
      </p:sp>
      <p:sp>
        <p:nvSpPr>
          <p:cNvPr id="63" name="object 63"/>
          <p:cNvSpPr txBox="1"/>
          <p:nvPr/>
        </p:nvSpPr>
        <p:spPr>
          <a:xfrm>
            <a:off x="8437689" y="2898419"/>
            <a:ext cx="598805" cy="348615"/>
          </a:xfrm>
          <a:prstGeom prst="rect">
            <a:avLst/>
          </a:prstGeom>
          <a:solidFill>
            <a:srgbClr val="00B55E"/>
          </a:solidFill>
        </p:spPr>
        <p:txBody>
          <a:bodyPr vert="horz" wrap="square" lIns="0" tIns="3810" rIns="0" bIns="0" rtlCol="0">
            <a:spAutoFit/>
          </a:bodyPr>
          <a:lstStyle/>
          <a:p>
            <a:pPr marL="129539">
              <a:lnSpc>
                <a:spcPct val="100000"/>
              </a:lnSpc>
              <a:spcBef>
                <a:spcPts val="30"/>
              </a:spcBef>
            </a:pPr>
            <a:r>
              <a:rPr sz="2250" b="1" spc="-330" dirty="0">
                <a:solidFill>
                  <a:srgbClr val="FFFFFF"/>
                </a:solidFill>
                <a:latin typeface="Arial"/>
                <a:cs typeface="Arial"/>
              </a:rPr>
              <a:t>W6</a:t>
            </a:r>
            <a:endParaRPr sz="2250">
              <a:latin typeface="Arial"/>
              <a:cs typeface="Arial"/>
            </a:endParaRPr>
          </a:p>
        </p:txBody>
      </p:sp>
      <p:sp>
        <p:nvSpPr>
          <p:cNvPr id="64" name="object 64"/>
          <p:cNvSpPr txBox="1"/>
          <p:nvPr/>
        </p:nvSpPr>
        <p:spPr>
          <a:xfrm>
            <a:off x="9573844" y="2898419"/>
            <a:ext cx="598805" cy="348615"/>
          </a:xfrm>
          <a:prstGeom prst="rect">
            <a:avLst/>
          </a:prstGeom>
          <a:solidFill>
            <a:srgbClr val="00B862"/>
          </a:solidFill>
        </p:spPr>
        <p:txBody>
          <a:bodyPr vert="horz" wrap="square" lIns="0" tIns="3810" rIns="0" bIns="0" rtlCol="0">
            <a:spAutoFit/>
          </a:bodyPr>
          <a:lstStyle/>
          <a:p>
            <a:pPr marL="129539">
              <a:lnSpc>
                <a:spcPct val="100000"/>
              </a:lnSpc>
              <a:spcBef>
                <a:spcPts val="30"/>
              </a:spcBef>
            </a:pPr>
            <a:r>
              <a:rPr sz="2250" b="1" spc="-330" dirty="0">
                <a:solidFill>
                  <a:srgbClr val="FFFFFF"/>
                </a:solidFill>
                <a:latin typeface="Arial"/>
                <a:cs typeface="Arial"/>
              </a:rPr>
              <a:t>W7</a:t>
            </a:r>
            <a:endParaRPr sz="2250">
              <a:latin typeface="Arial"/>
              <a:cs typeface="Arial"/>
            </a:endParaRPr>
          </a:p>
        </p:txBody>
      </p:sp>
      <p:sp>
        <p:nvSpPr>
          <p:cNvPr id="65" name="object 65"/>
          <p:cNvSpPr txBox="1"/>
          <p:nvPr/>
        </p:nvSpPr>
        <p:spPr>
          <a:xfrm>
            <a:off x="618340" y="1775193"/>
            <a:ext cx="925194" cy="431800"/>
          </a:xfrm>
          <a:prstGeom prst="rect">
            <a:avLst/>
          </a:prstGeom>
        </p:spPr>
        <p:txBody>
          <a:bodyPr vert="horz" wrap="square" lIns="0" tIns="14604" rIns="0" bIns="0" rtlCol="0">
            <a:spAutoFit/>
          </a:bodyPr>
          <a:lstStyle/>
          <a:p>
            <a:pPr marL="12700">
              <a:lnSpc>
                <a:spcPct val="100000"/>
              </a:lnSpc>
              <a:spcBef>
                <a:spcPts val="114"/>
              </a:spcBef>
            </a:pPr>
            <a:r>
              <a:rPr sz="2650" b="1" spc="-35" dirty="0">
                <a:solidFill>
                  <a:srgbClr val="FF0000"/>
                </a:solidFill>
                <a:latin typeface="Arial"/>
                <a:cs typeface="Arial"/>
              </a:rPr>
              <a:t>Ps</a:t>
            </a:r>
            <a:r>
              <a:rPr sz="2650" b="1" spc="-40" dirty="0">
                <a:solidFill>
                  <a:srgbClr val="FF0000"/>
                </a:solidFill>
                <a:latin typeface="Arial"/>
                <a:cs typeface="Arial"/>
              </a:rPr>
              <a:t>u</a:t>
            </a:r>
            <a:r>
              <a:rPr sz="2650" b="1" spc="-45" dirty="0">
                <a:solidFill>
                  <a:srgbClr val="FF0000"/>
                </a:solidFill>
                <a:latin typeface="Arial"/>
                <a:cs typeface="Arial"/>
              </a:rPr>
              <a:t>m</a:t>
            </a:r>
            <a:endParaRPr sz="2650">
              <a:latin typeface="Arial"/>
              <a:cs typeface="Arial"/>
            </a:endParaRPr>
          </a:p>
        </p:txBody>
      </p:sp>
      <p:sp>
        <p:nvSpPr>
          <p:cNvPr id="66" name="object 66"/>
          <p:cNvSpPr txBox="1"/>
          <p:nvPr/>
        </p:nvSpPr>
        <p:spPr>
          <a:xfrm>
            <a:off x="6022505" y="1783397"/>
            <a:ext cx="1621790" cy="431800"/>
          </a:xfrm>
          <a:prstGeom prst="rect">
            <a:avLst/>
          </a:prstGeom>
        </p:spPr>
        <p:txBody>
          <a:bodyPr vert="horz" wrap="square" lIns="0" tIns="14604" rIns="0" bIns="0" rtlCol="0">
            <a:spAutoFit/>
          </a:bodyPr>
          <a:lstStyle/>
          <a:p>
            <a:pPr marL="12700">
              <a:lnSpc>
                <a:spcPct val="100000"/>
              </a:lnSpc>
              <a:spcBef>
                <a:spcPts val="114"/>
              </a:spcBef>
            </a:pPr>
            <a:r>
              <a:rPr sz="2650" b="1" spc="-30" dirty="0">
                <a:solidFill>
                  <a:srgbClr val="0432FF"/>
                </a:solidFill>
                <a:latin typeface="Arial"/>
                <a:cs typeface="Arial"/>
              </a:rPr>
              <a:t>Activation</a:t>
            </a:r>
            <a:endParaRPr sz="2650">
              <a:latin typeface="Arial"/>
              <a:cs typeface="Arial"/>
            </a:endParaRPr>
          </a:p>
        </p:txBody>
      </p:sp>
      <p:sp>
        <p:nvSpPr>
          <p:cNvPr id="67" name="object 67"/>
          <p:cNvSpPr txBox="1"/>
          <p:nvPr/>
        </p:nvSpPr>
        <p:spPr>
          <a:xfrm>
            <a:off x="10304741" y="2943834"/>
            <a:ext cx="422275" cy="391160"/>
          </a:xfrm>
          <a:prstGeom prst="rect">
            <a:avLst/>
          </a:prstGeom>
        </p:spPr>
        <p:txBody>
          <a:bodyPr vert="horz" wrap="square" lIns="0" tIns="12700" rIns="0" bIns="0" rtlCol="0">
            <a:spAutoFit/>
          </a:bodyPr>
          <a:lstStyle/>
          <a:p>
            <a:pPr marL="12700">
              <a:lnSpc>
                <a:spcPct val="100000"/>
              </a:lnSpc>
              <a:spcBef>
                <a:spcPts val="100"/>
              </a:spcBef>
            </a:pPr>
            <a:r>
              <a:rPr sz="2400" b="1" spc="-40" dirty="0">
                <a:latin typeface="Arial"/>
                <a:cs typeface="Arial"/>
              </a:rPr>
              <a:t>PE</a:t>
            </a:r>
            <a:endParaRPr sz="2400">
              <a:latin typeface="Arial"/>
              <a:cs typeface="Arial"/>
            </a:endParaRPr>
          </a:p>
        </p:txBody>
      </p:sp>
      <p:sp>
        <p:nvSpPr>
          <p:cNvPr id="68" name="object 68"/>
          <p:cNvSpPr txBox="1"/>
          <p:nvPr/>
        </p:nvSpPr>
        <p:spPr>
          <a:xfrm>
            <a:off x="1346365" y="3326942"/>
            <a:ext cx="9396730" cy="2250440"/>
          </a:xfrm>
          <a:prstGeom prst="rect">
            <a:avLst/>
          </a:prstGeom>
        </p:spPr>
        <p:txBody>
          <a:bodyPr vert="horz" wrap="square" lIns="0" tIns="14604" rIns="0" bIns="0" rtlCol="0">
            <a:spAutoFit/>
          </a:bodyPr>
          <a:lstStyle/>
          <a:p>
            <a:pPr marL="12700">
              <a:lnSpc>
                <a:spcPct val="100000"/>
              </a:lnSpc>
              <a:spcBef>
                <a:spcPts val="114"/>
              </a:spcBef>
            </a:pPr>
            <a:r>
              <a:rPr sz="2650" b="1" spc="-40" dirty="0">
                <a:solidFill>
                  <a:srgbClr val="008000"/>
                </a:solidFill>
                <a:latin typeface="Arial"/>
                <a:cs typeface="Arial"/>
              </a:rPr>
              <a:t>Weight</a:t>
            </a:r>
            <a:endParaRPr sz="2650">
              <a:latin typeface="Arial"/>
              <a:cs typeface="Arial"/>
            </a:endParaRPr>
          </a:p>
          <a:p>
            <a:pPr marL="457200" indent="-343535">
              <a:lnSpc>
                <a:spcPct val="100000"/>
              </a:lnSpc>
              <a:spcBef>
                <a:spcPts val="1530"/>
              </a:spcBef>
              <a:buFont typeface="Arial MT"/>
              <a:buChar char="•"/>
              <a:tabLst>
                <a:tab pos="457200" algn="l"/>
                <a:tab pos="457834" algn="l"/>
              </a:tabLst>
            </a:pPr>
            <a:r>
              <a:rPr sz="2000" b="1" spc="-5" dirty="0">
                <a:latin typeface="Verdana"/>
                <a:cs typeface="Verdana"/>
              </a:rPr>
              <a:t>Minimize</a:t>
            </a:r>
            <a:r>
              <a:rPr sz="2000" b="1" spc="5" dirty="0">
                <a:latin typeface="Verdana"/>
                <a:cs typeface="Verdana"/>
              </a:rPr>
              <a:t> </a:t>
            </a:r>
            <a:r>
              <a:rPr sz="2000" b="1" spc="-5" dirty="0">
                <a:solidFill>
                  <a:srgbClr val="008000"/>
                </a:solidFill>
                <a:latin typeface="Verdana"/>
                <a:cs typeface="Verdana"/>
              </a:rPr>
              <a:t>weight</a:t>
            </a:r>
            <a:r>
              <a:rPr sz="2000" b="1" spc="10" dirty="0">
                <a:solidFill>
                  <a:srgbClr val="008000"/>
                </a:solidFill>
                <a:latin typeface="Verdana"/>
                <a:cs typeface="Verdana"/>
              </a:rPr>
              <a:t> </a:t>
            </a:r>
            <a:r>
              <a:rPr sz="2000" spc="-5" dirty="0">
                <a:latin typeface="Verdana"/>
                <a:cs typeface="Verdana"/>
              </a:rPr>
              <a:t>read energy</a:t>
            </a:r>
            <a:r>
              <a:rPr sz="2000" spc="-10" dirty="0">
                <a:latin typeface="Verdana"/>
                <a:cs typeface="Verdana"/>
              </a:rPr>
              <a:t> </a:t>
            </a:r>
            <a:r>
              <a:rPr sz="2000" spc="-5" dirty="0">
                <a:latin typeface="Verdana"/>
                <a:cs typeface="Verdana"/>
              </a:rPr>
              <a:t>consumption</a:t>
            </a:r>
            <a:endParaRPr sz="2000">
              <a:latin typeface="Verdana"/>
              <a:cs typeface="Verdana"/>
            </a:endParaRPr>
          </a:p>
          <a:p>
            <a:pPr marL="714375">
              <a:lnSpc>
                <a:spcPct val="100000"/>
              </a:lnSpc>
              <a:spcBef>
                <a:spcPts val="795"/>
              </a:spcBef>
              <a:tabLst>
                <a:tab pos="1163955" algn="l"/>
              </a:tabLst>
            </a:pPr>
            <a:r>
              <a:rPr sz="2000" dirty="0">
                <a:latin typeface="Cambria Math"/>
                <a:cs typeface="Cambria Math"/>
              </a:rPr>
              <a:t>−	</a:t>
            </a:r>
            <a:r>
              <a:rPr sz="2000" spc="-5" dirty="0">
                <a:latin typeface="Verdana"/>
                <a:cs typeface="Verdana"/>
              </a:rPr>
              <a:t>maximize</a:t>
            </a:r>
            <a:r>
              <a:rPr sz="2000" spc="-10" dirty="0">
                <a:latin typeface="Verdana"/>
                <a:cs typeface="Verdana"/>
              </a:rPr>
              <a:t> convolutional</a:t>
            </a:r>
            <a:r>
              <a:rPr sz="2000" dirty="0">
                <a:latin typeface="Verdana"/>
                <a:cs typeface="Verdana"/>
              </a:rPr>
              <a:t> </a:t>
            </a:r>
            <a:r>
              <a:rPr sz="2000" spc="-5" dirty="0">
                <a:latin typeface="Verdana"/>
                <a:cs typeface="Verdana"/>
              </a:rPr>
              <a:t>and</a:t>
            </a:r>
            <a:r>
              <a:rPr sz="2000" dirty="0">
                <a:latin typeface="Verdana"/>
                <a:cs typeface="Verdana"/>
              </a:rPr>
              <a:t> </a:t>
            </a:r>
            <a:r>
              <a:rPr sz="2000" spc="-5" dirty="0">
                <a:latin typeface="Verdana"/>
                <a:cs typeface="Verdana"/>
              </a:rPr>
              <a:t>filter reuse</a:t>
            </a:r>
            <a:r>
              <a:rPr sz="2000" spc="-10" dirty="0">
                <a:latin typeface="Verdana"/>
                <a:cs typeface="Verdana"/>
              </a:rPr>
              <a:t> </a:t>
            </a:r>
            <a:r>
              <a:rPr sz="2000" spc="-5" dirty="0">
                <a:latin typeface="Verdana"/>
                <a:cs typeface="Verdana"/>
              </a:rPr>
              <a:t>of weights</a:t>
            </a:r>
            <a:endParaRPr sz="2000">
              <a:latin typeface="Verdana"/>
              <a:cs typeface="Verdana"/>
            </a:endParaRPr>
          </a:p>
          <a:p>
            <a:pPr>
              <a:lnSpc>
                <a:spcPct val="100000"/>
              </a:lnSpc>
              <a:spcBef>
                <a:spcPts val="25"/>
              </a:spcBef>
            </a:pPr>
            <a:endParaRPr sz="1950">
              <a:latin typeface="Verdana"/>
              <a:cs typeface="Verdana"/>
            </a:endParaRPr>
          </a:p>
          <a:p>
            <a:pPr marL="400050" indent="-286385">
              <a:lnSpc>
                <a:spcPct val="100000"/>
              </a:lnSpc>
              <a:spcBef>
                <a:spcPts val="5"/>
              </a:spcBef>
              <a:buFont typeface="Arial MT"/>
              <a:buChar char="•"/>
              <a:tabLst>
                <a:tab pos="400050" algn="l"/>
                <a:tab pos="400685" algn="l"/>
                <a:tab pos="1991995" algn="l"/>
                <a:tab pos="3722370" algn="l"/>
                <a:tab pos="4356735" algn="l"/>
                <a:tab pos="6160135" algn="l"/>
                <a:tab pos="7258684" algn="l"/>
                <a:tab pos="8172450" algn="l"/>
              </a:tabLst>
            </a:pPr>
            <a:r>
              <a:rPr sz="2000" b="1" dirty="0">
                <a:latin typeface="Verdana"/>
                <a:cs typeface="Verdana"/>
              </a:rPr>
              <a:t>Broadcast	</a:t>
            </a:r>
            <a:r>
              <a:rPr sz="2000" b="1" spc="-5" dirty="0">
                <a:solidFill>
                  <a:srgbClr val="0432FF"/>
                </a:solidFill>
                <a:latin typeface="Verdana"/>
                <a:cs typeface="Verdana"/>
              </a:rPr>
              <a:t>activations	</a:t>
            </a:r>
            <a:r>
              <a:rPr sz="2000" spc="-5" dirty="0">
                <a:latin typeface="Verdana"/>
                <a:cs typeface="Verdana"/>
              </a:rPr>
              <a:t>and	</a:t>
            </a:r>
            <a:r>
              <a:rPr sz="2000" b="1" spc="-5" dirty="0">
                <a:latin typeface="Verdana"/>
                <a:cs typeface="Verdana"/>
              </a:rPr>
              <a:t>accumulate	</a:t>
            </a:r>
            <a:r>
              <a:rPr sz="2000" b="1" dirty="0">
                <a:solidFill>
                  <a:srgbClr val="FF0000"/>
                </a:solidFill>
                <a:latin typeface="Verdana"/>
                <a:cs typeface="Verdana"/>
              </a:rPr>
              <a:t>partial	</a:t>
            </a:r>
            <a:r>
              <a:rPr sz="2000" b="1" spc="-5" dirty="0">
                <a:solidFill>
                  <a:srgbClr val="FF0000"/>
                </a:solidFill>
                <a:latin typeface="Verdana"/>
                <a:cs typeface="Verdana"/>
              </a:rPr>
              <a:t>sums	</a:t>
            </a:r>
            <a:r>
              <a:rPr sz="2000" b="1" spc="-5" dirty="0">
                <a:latin typeface="Verdana"/>
                <a:cs typeface="Verdana"/>
              </a:rPr>
              <a:t>spatially</a:t>
            </a:r>
            <a:endParaRPr sz="2000">
              <a:latin typeface="Verdana"/>
              <a:cs typeface="Verdana"/>
            </a:endParaRPr>
          </a:p>
          <a:p>
            <a:pPr marL="400050">
              <a:lnSpc>
                <a:spcPct val="100000"/>
              </a:lnSpc>
            </a:pPr>
            <a:r>
              <a:rPr sz="2000" spc="-5" dirty="0">
                <a:latin typeface="Verdana"/>
                <a:cs typeface="Verdana"/>
              </a:rPr>
              <a:t>across</a:t>
            </a:r>
            <a:r>
              <a:rPr sz="2000" spc="-35" dirty="0">
                <a:latin typeface="Verdana"/>
                <a:cs typeface="Verdana"/>
              </a:rPr>
              <a:t> </a:t>
            </a:r>
            <a:r>
              <a:rPr sz="2000" spc="-5" dirty="0">
                <a:latin typeface="Verdana"/>
                <a:cs typeface="Verdana"/>
              </a:rPr>
              <a:t>the</a:t>
            </a:r>
            <a:r>
              <a:rPr sz="2000" spc="-30" dirty="0">
                <a:latin typeface="Verdana"/>
                <a:cs typeface="Verdana"/>
              </a:rPr>
              <a:t> </a:t>
            </a:r>
            <a:r>
              <a:rPr sz="2000" spc="-5" dirty="0">
                <a:latin typeface="Verdana"/>
                <a:cs typeface="Verdana"/>
              </a:rPr>
              <a:t>PE</a:t>
            </a:r>
            <a:r>
              <a:rPr sz="2000" spc="-30" dirty="0">
                <a:latin typeface="Verdana"/>
                <a:cs typeface="Verdana"/>
              </a:rPr>
              <a:t> </a:t>
            </a:r>
            <a:r>
              <a:rPr sz="2000" spc="-15" dirty="0">
                <a:latin typeface="Verdana"/>
                <a:cs typeface="Verdana"/>
              </a:rPr>
              <a:t>array</a:t>
            </a:r>
            <a:endParaRPr sz="2000">
              <a:latin typeface="Verdana"/>
              <a:cs typeface="Verdana"/>
            </a:endParaRPr>
          </a:p>
        </p:txBody>
      </p:sp>
      <p:grpSp>
        <p:nvGrpSpPr>
          <p:cNvPr id="69" name="object 69"/>
          <p:cNvGrpSpPr/>
          <p:nvPr/>
        </p:nvGrpSpPr>
        <p:grpSpPr>
          <a:xfrm>
            <a:off x="1658129" y="2580479"/>
            <a:ext cx="8471535" cy="277495"/>
            <a:chOff x="1658129" y="2580479"/>
            <a:chExt cx="8471535" cy="277495"/>
          </a:xfrm>
        </p:grpSpPr>
        <p:pic>
          <p:nvPicPr>
            <p:cNvPr id="70" name="object 70"/>
            <p:cNvPicPr/>
            <p:nvPr/>
          </p:nvPicPr>
          <p:blipFill>
            <a:blip r:embed="rId2" cstate="print"/>
            <a:stretch>
              <a:fillRect/>
            </a:stretch>
          </p:blipFill>
          <p:spPr>
            <a:xfrm>
              <a:off x="1674850" y="2597200"/>
              <a:ext cx="237744" cy="243839"/>
            </a:xfrm>
            <a:prstGeom prst="rect">
              <a:avLst/>
            </a:prstGeom>
          </p:spPr>
        </p:pic>
        <p:sp>
          <p:nvSpPr>
            <p:cNvPr id="71" name="object 71"/>
            <p:cNvSpPr/>
            <p:nvPr/>
          </p:nvSpPr>
          <p:spPr>
            <a:xfrm>
              <a:off x="1674850" y="2597200"/>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1" y="74463"/>
                  </a:lnTo>
                  <a:lnTo>
                    <a:pt x="237743" y="121920"/>
                  </a:lnTo>
                  <a:lnTo>
                    <a:pt x="228401"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72" name="object 72"/>
            <p:cNvPicPr/>
            <p:nvPr/>
          </p:nvPicPr>
          <p:blipFill>
            <a:blip r:embed="rId3" cstate="print"/>
            <a:stretch>
              <a:fillRect/>
            </a:stretch>
          </p:blipFill>
          <p:spPr>
            <a:xfrm>
              <a:off x="1915731" y="2597200"/>
              <a:ext cx="237744" cy="243840"/>
            </a:xfrm>
            <a:prstGeom prst="rect">
              <a:avLst/>
            </a:prstGeom>
          </p:spPr>
        </p:pic>
        <p:sp>
          <p:nvSpPr>
            <p:cNvPr id="73" name="object 73"/>
            <p:cNvSpPr/>
            <p:nvPr/>
          </p:nvSpPr>
          <p:spPr>
            <a:xfrm>
              <a:off x="1915731" y="2597200"/>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2" y="74463"/>
                  </a:lnTo>
                  <a:lnTo>
                    <a:pt x="237743" y="121920"/>
                  </a:lnTo>
                  <a:lnTo>
                    <a:pt x="228402"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74" name="object 74"/>
            <p:cNvPicPr/>
            <p:nvPr/>
          </p:nvPicPr>
          <p:blipFill>
            <a:blip r:embed="rId4" cstate="print"/>
            <a:stretch>
              <a:fillRect/>
            </a:stretch>
          </p:blipFill>
          <p:spPr>
            <a:xfrm>
              <a:off x="2811005" y="2597200"/>
              <a:ext cx="237744" cy="243839"/>
            </a:xfrm>
            <a:prstGeom prst="rect">
              <a:avLst/>
            </a:prstGeom>
          </p:spPr>
        </p:pic>
        <p:sp>
          <p:nvSpPr>
            <p:cNvPr id="75" name="object 75"/>
            <p:cNvSpPr/>
            <p:nvPr/>
          </p:nvSpPr>
          <p:spPr>
            <a:xfrm>
              <a:off x="2811005" y="2597200"/>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1" y="9581"/>
                  </a:lnTo>
                  <a:lnTo>
                    <a:pt x="202926" y="35709"/>
                  </a:lnTo>
                  <a:lnTo>
                    <a:pt x="228401" y="74463"/>
                  </a:lnTo>
                  <a:lnTo>
                    <a:pt x="237743" y="121920"/>
                  </a:lnTo>
                  <a:lnTo>
                    <a:pt x="228401" y="169376"/>
                  </a:lnTo>
                  <a:lnTo>
                    <a:pt x="202926" y="208130"/>
                  </a:lnTo>
                  <a:lnTo>
                    <a:pt x="165141"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76" name="object 76"/>
            <p:cNvPicPr/>
            <p:nvPr/>
          </p:nvPicPr>
          <p:blipFill>
            <a:blip r:embed="rId5" cstate="print"/>
            <a:stretch>
              <a:fillRect/>
            </a:stretch>
          </p:blipFill>
          <p:spPr>
            <a:xfrm>
              <a:off x="3051898" y="2597200"/>
              <a:ext cx="237744" cy="243840"/>
            </a:xfrm>
            <a:prstGeom prst="rect">
              <a:avLst/>
            </a:prstGeom>
          </p:spPr>
        </p:pic>
        <p:sp>
          <p:nvSpPr>
            <p:cNvPr id="77" name="object 77"/>
            <p:cNvSpPr/>
            <p:nvPr/>
          </p:nvSpPr>
          <p:spPr>
            <a:xfrm>
              <a:off x="3051899" y="2597200"/>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1" y="9581"/>
                  </a:lnTo>
                  <a:lnTo>
                    <a:pt x="202926" y="35709"/>
                  </a:lnTo>
                  <a:lnTo>
                    <a:pt x="228401" y="74463"/>
                  </a:lnTo>
                  <a:lnTo>
                    <a:pt x="237743" y="121920"/>
                  </a:lnTo>
                  <a:lnTo>
                    <a:pt x="228401" y="169376"/>
                  </a:lnTo>
                  <a:lnTo>
                    <a:pt x="202926" y="208130"/>
                  </a:lnTo>
                  <a:lnTo>
                    <a:pt x="165141"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78" name="object 78"/>
            <p:cNvPicPr/>
            <p:nvPr/>
          </p:nvPicPr>
          <p:blipFill>
            <a:blip r:embed="rId6" cstate="print"/>
            <a:stretch>
              <a:fillRect/>
            </a:stretch>
          </p:blipFill>
          <p:spPr>
            <a:xfrm>
              <a:off x="3947160" y="2597200"/>
              <a:ext cx="237743" cy="243839"/>
            </a:xfrm>
            <a:prstGeom prst="rect">
              <a:avLst/>
            </a:prstGeom>
          </p:spPr>
        </p:pic>
        <p:sp>
          <p:nvSpPr>
            <p:cNvPr id="79" name="object 79"/>
            <p:cNvSpPr/>
            <p:nvPr/>
          </p:nvSpPr>
          <p:spPr>
            <a:xfrm>
              <a:off x="3947160" y="2597200"/>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1" y="74463"/>
                  </a:lnTo>
                  <a:lnTo>
                    <a:pt x="237743" y="121920"/>
                  </a:lnTo>
                  <a:lnTo>
                    <a:pt x="228401"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80" name="object 80"/>
            <p:cNvPicPr/>
            <p:nvPr/>
          </p:nvPicPr>
          <p:blipFill>
            <a:blip r:embed="rId3" cstate="print"/>
            <a:stretch>
              <a:fillRect/>
            </a:stretch>
          </p:blipFill>
          <p:spPr>
            <a:xfrm>
              <a:off x="4188053" y="2597200"/>
              <a:ext cx="237744" cy="243840"/>
            </a:xfrm>
            <a:prstGeom prst="rect">
              <a:avLst/>
            </a:prstGeom>
          </p:spPr>
        </p:pic>
        <p:sp>
          <p:nvSpPr>
            <p:cNvPr id="81" name="object 81"/>
            <p:cNvSpPr/>
            <p:nvPr/>
          </p:nvSpPr>
          <p:spPr>
            <a:xfrm>
              <a:off x="4188053" y="2597200"/>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1" y="74463"/>
                  </a:lnTo>
                  <a:lnTo>
                    <a:pt x="237743" y="121920"/>
                  </a:lnTo>
                  <a:lnTo>
                    <a:pt x="228401"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82" name="object 82"/>
            <p:cNvPicPr/>
            <p:nvPr/>
          </p:nvPicPr>
          <p:blipFill>
            <a:blip r:embed="rId2" cstate="print"/>
            <a:stretch>
              <a:fillRect/>
            </a:stretch>
          </p:blipFill>
          <p:spPr>
            <a:xfrm>
              <a:off x="5083327" y="2597200"/>
              <a:ext cx="237744" cy="243839"/>
            </a:xfrm>
            <a:prstGeom prst="rect">
              <a:avLst/>
            </a:prstGeom>
          </p:spPr>
        </p:pic>
        <p:sp>
          <p:nvSpPr>
            <p:cNvPr id="83" name="object 83"/>
            <p:cNvSpPr/>
            <p:nvPr/>
          </p:nvSpPr>
          <p:spPr>
            <a:xfrm>
              <a:off x="5083327" y="2597200"/>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2" y="74463"/>
                  </a:lnTo>
                  <a:lnTo>
                    <a:pt x="237743" y="121920"/>
                  </a:lnTo>
                  <a:lnTo>
                    <a:pt x="228402"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84" name="object 84"/>
            <p:cNvPicPr/>
            <p:nvPr/>
          </p:nvPicPr>
          <p:blipFill>
            <a:blip r:embed="rId7" cstate="print"/>
            <a:stretch>
              <a:fillRect/>
            </a:stretch>
          </p:blipFill>
          <p:spPr>
            <a:xfrm>
              <a:off x="5324208" y="2597200"/>
              <a:ext cx="237744" cy="243840"/>
            </a:xfrm>
            <a:prstGeom prst="rect">
              <a:avLst/>
            </a:prstGeom>
          </p:spPr>
        </p:pic>
        <p:sp>
          <p:nvSpPr>
            <p:cNvPr id="85" name="object 85"/>
            <p:cNvSpPr/>
            <p:nvPr/>
          </p:nvSpPr>
          <p:spPr>
            <a:xfrm>
              <a:off x="5324208" y="2597200"/>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1" y="74463"/>
                  </a:lnTo>
                  <a:lnTo>
                    <a:pt x="237743" y="121920"/>
                  </a:lnTo>
                  <a:lnTo>
                    <a:pt x="228401"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86" name="object 86"/>
            <p:cNvPicPr/>
            <p:nvPr/>
          </p:nvPicPr>
          <p:blipFill>
            <a:blip r:embed="rId8" cstate="print"/>
            <a:stretch>
              <a:fillRect/>
            </a:stretch>
          </p:blipFill>
          <p:spPr>
            <a:xfrm>
              <a:off x="6225222" y="2597200"/>
              <a:ext cx="237743" cy="243839"/>
            </a:xfrm>
            <a:prstGeom prst="rect">
              <a:avLst/>
            </a:prstGeom>
          </p:spPr>
        </p:pic>
        <p:sp>
          <p:nvSpPr>
            <p:cNvPr id="87" name="object 87"/>
            <p:cNvSpPr/>
            <p:nvPr/>
          </p:nvSpPr>
          <p:spPr>
            <a:xfrm>
              <a:off x="6225222" y="2597200"/>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2" y="74463"/>
                  </a:lnTo>
                  <a:lnTo>
                    <a:pt x="237743" y="121920"/>
                  </a:lnTo>
                  <a:lnTo>
                    <a:pt x="228402"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88" name="object 88"/>
            <p:cNvPicPr/>
            <p:nvPr/>
          </p:nvPicPr>
          <p:blipFill>
            <a:blip r:embed="rId5" cstate="print"/>
            <a:stretch>
              <a:fillRect/>
            </a:stretch>
          </p:blipFill>
          <p:spPr>
            <a:xfrm>
              <a:off x="6466116" y="2597200"/>
              <a:ext cx="237744" cy="243840"/>
            </a:xfrm>
            <a:prstGeom prst="rect">
              <a:avLst/>
            </a:prstGeom>
          </p:spPr>
        </p:pic>
        <p:sp>
          <p:nvSpPr>
            <p:cNvPr id="89" name="object 89"/>
            <p:cNvSpPr/>
            <p:nvPr/>
          </p:nvSpPr>
          <p:spPr>
            <a:xfrm>
              <a:off x="6466116" y="2597200"/>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1" y="74463"/>
                  </a:lnTo>
                  <a:lnTo>
                    <a:pt x="237743" y="121920"/>
                  </a:lnTo>
                  <a:lnTo>
                    <a:pt x="228401"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90" name="object 90"/>
            <p:cNvPicPr/>
            <p:nvPr/>
          </p:nvPicPr>
          <p:blipFill>
            <a:blip r:embed="rId8" cstate="print"/>
            <a:stretch>
              <a:fillRect/>
            </a:stretch>
          </p:blipFill>
          <p:spPr>
            <a:xfrm>
              <a:off x="7361377" y="2597200"/>
              <a:ext cx="237744" cy="243839"/>
            </a:xfrm>
            <a:prstGeom prst="rect">
              <a:avLst/>
            </a:prstGeom>
          </p:spPr>
        </p:pic>
        <p:sp>
          <p:nvSpPr>
            <p:cNvPr id="91" name="object 91"/>
            <p:cNvSpPr/>
            <p:nvPr/>
          </p:nvSpPr>
          <p:spPr>
            <a:xfrm>
              <a:off x="7361377" y="2597200"/>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2" y="74463"/>
                  </a:lnTo>
                  <a:lnTo>
                    <a:pt x="237743" y="121920"/>
                  </a:lnTo>
                  <a:lnTo>
                    <a:pt x="228402"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92" name="object 92"/>
            <p:cNvPicPr/>
            <p:nvPr/>
          </p:nvPicPr>
          <p:blipFill>
            <a:blip r:embed="rId3" cstate="print"/>
            <a:stretch>
              <a:fillRect/>
            </a:stretch>
          </p:blipFill>
          <p:spPr>
            <a:xfrm>
              <a:off x="7602270" y="2597200"/>
              <a:ext cx="237743" cy="243840"/>
            </a:xfrm>
            <a:prstGeom prst="rect">
              <a:avLst/>
            </a:prstGeom>
          </p:spPr>
        </p:pic>
        <p:sp>
          <p:nvSpPr>
            <p:cNvPr id="93" name="object 93"/>
            <p:cNvSpPr/>
            <p:nvPr/>
          </p:nvSpPr>
          <p:spPr>
            <a:xfrm>
              <a:off x="7602270" y="2597200"/>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1" y="74463"/>
                  </a:lnTo>
                  <a:lnTo>
                    <a:pt x="237743" y="121920"/>
                  </a:lnTo>
                  <a:lnTo>
                    <a:pt x="228401"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94" name="object 94"/>
            <p:cNvPicPr/>
            <p:nvPr/>
          </p:nvPicPr>
          <p:blipFill>
            <a:blip r:embed="rId4" cstate="print"/>
            <a:stretch>
              <a:fillRect/>
            </a:stretch>
          </p:blipFill>
          <p:spPr>
            <a:xfrm>
              <a:off x="8497544" y="2597200"/>
              <a:ext cx="237744" cy="243839"/>
            </a:xfrm>
            <a:prstGeom prst="rect">
              <a:avLst/>
            </a:prstGeom>
          </p:spPr>
        </p:pic>
        <p:sp>
          <p:nvSpPr>
            <p:cNvPr id="95" name="object 95"/>
            <p:cNvSpPr/>
            <p:nvPr/>
          </p:nvSpPr>
          <p:spPr>
            <a:xfrm>
              <a:off x="8497544" y="2597200"/>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1" y="74463"/>
                  </a:lnTo>
                  <a:lnTo>
                    <a:pt x="237743" y="121920"/>
                  </a:lnTo>
                  <a:lnTo>
                    <a:pt x="228401"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96" name="object 96"/>
            <p:cNvPicPr/>
            <p:nvPr/>
          </p:nvPicPr>
          <p:blipFill>
            <a:blip r:embed="rId7" cstate="print"/>
            <a:stretch>
              <a:fillRect/>
            </a:stretch>
          </p:blipFill>
          <p:spPr>
            <a:xfrm>
              <a:off x="8738425" y="2597200"/>
              <a:ext cx="237744" cy="243840"/>
            </a:xfrm>
            <a:prstGeom prst="rect">
              <a:avLst/>
            </a:prstGeom>
          </p:spPr>
        </p:pic>
        <p:sp>
          <p:nvSpPr>
            <p:cNvPr id="97" name="object 97"/>
            <p:cNvSpPr/>
            <p:nvPr/>
          </p:nvSpPr>
          <p:spPr>
            <a:xfrm>
              <a:off x="8738425" y="2597200"/>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7" y="35709"/>
                  </a:lnTo>
                  <a:lnTo>
                    <a:pt x="228402" y="74463"/>
                  </a:lnTo>
                  <a:lnTo>
                    <a:pt x="237743" y="121920"/>
                  </a:lnTo>
                  <a:lnTo>
                    <a:pt x="228402" y="169376"/>
                  </a:lnTo>
                  <a:lnTo>
                    <a:pt x="202927"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98" name="object 98"/>
            <p:cNvPicPr/>
            <p:nvPr/>
          </p:nvPicPr>
          <p:blipFill>
            <a:blip r:embed="rId2" cstate="print"/>
            <a:stretch>
              <a:fillRect/>
            </a:stretch>
          </p:blipFill>
          <p:spPr>
            <a:xfrm>
              <a:off x="9633711" y="2597200"/>
              <a:ext cx="237744" cy="243839"/>
            </a:xfrm>
            <a:prstGeom prst="rect">
              <a:avLst/>
            </a:prstGeom>
          </p:spPr>
        </p:pic>
        <p:sp>
          <p:nvSpPr>
            <p:cNvPr id="99" name="object 99"/>
            <p:cNvSpPr/>
            <p:nvPr/>
          </p:nvSpPr>
          <p:spPr>
            <a:xfrm>
              <a:off x="9633712" y="2597200"/>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7" y="35709"/>
                  </a:lnTo>
                  <a:lnTo>
                    <a:pt x="228402" y="74463"/>
                  </a:lnTo>
                  <a:lnTo>
                    <a:pt x="237744" y="121920"/>
                  </a:lnTo>
                  <a:lnTo>
                    <a:pt x="228402" y="169376"/>
                  </a:lnTo>
                  <a:lnTo>
                    <a:pt x="202927"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100" name="object 100"/>
            <p:cNvPicPr/>
            <p:nvPr/>
          </p:nvPicPr>
          <p:blipFill>
            <a:blip r:embed="rId3" cstate="print"/>
            <a:stretch>
              <a:fillRect/>
            </a:stretch>
          </p:blipFill>
          <p:spPr>
            <a:xfrm>
              <a:off x="9874592" y="2597200"/>
              <a:ext cx="237744" cy="243840"/>
            </a:xfrm>
            <a:prstGeom prst="rect">
              <a:avLst/>
            </a:prstGeom>
          </p:spPr>
        </p:pic>
        <p:sp>
          <p:nvSpPr>
            <p:cNvPr id="101" name="object 101"/>
            <p:cNvSpPr/>
            <p:nvPr/>
          </p:nvSpPr>
          <p:spPr>
            <a:xfrm>
              <a:off x="9874593" y="2597200"/>
              <a:ext cx="238125" cy="243840"/>
            </a:xfrm>
            <a:custGeom>
              <a:avLst/>
              <a:gdLst/>
              <a:ahLst/>
              <a:cxnLst/>
              <a:rect l="l" t="t" r="r" b="b"/>
              <a:pathLst>
                <a:path w="238125" h="243839">
                  <a:moveTo>
                    <a:pt x="0" y="121920"/>
                  </a:moveTo>
                  <a:lnTo>
                    <a:pt x="9341" y="74463"/>
                  </a:lnTo>
                  <a:lnTo>
                    <a:pt x="34816" y="35709"/>
                  </a:lnTo>
                  <a:lnTo>
                    <a:pt x="72601" y="9581"/>
                  </a:lnTo>
                  <a:lnTo>
                    <a:pt x="118872" y="0"/>
                  </a:lnTo>
                  <a:lnTo>
                    <a:pt x="165142" y="9581"/>
                  </a:lnTo>
                  <a:lnTo>
                    <a:pt x="202927" y="35709"/>
                  </a:lnTo>
                  <a:lnTo>
                    <a:pt x="228402" y="74463"/>
                  </a:lnTo>
                  <a:lnTo>
                    <a:pt x="237744" y="121920"/>
                  </a:lnTo>
                  <a:lnTo>
                    <a:pt x="228402" y="169376"/>
                  </a:lnTo>
                  <a:lnTo>
                    <a:pt x="202927" y="208130"/>
                  </a:lnTo>
                  <a:lnTo>
                    <a:pt x="165142" y="234259"/>
                  </a:lnTo>
                  <a:lnTo>
                    <a:pt x="118872"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grpSp>
      <p:sp>
        <p:nvSpPr>
          <p:cNvPr id="102" name="object 102"/>
          <p:cNvSpPr txBox="1"/>
          <p:nvPr/>
        </p:nvSpPr>
        <p:spPr>
          <a:xfrm>
            <a:off x="9173603" y="604520"/>
            <a:ext cx="2267585" cy="345440"/>
          </a:xfrm>
          <a:prstGeom prst="rect">
            <a:avLst/>
          </a:prstGeom>
        </p:spPr>
        <p:txBody>
          <a:bodyPr vert="horz" wrap="square" lIns="0" tIns="12700" rIns="0" bIns="0" rtlCol="0">
            <a:spAutoFit/>
          </a:bodyPr>
          <a:lstStyle/>
          <a:p>
            <a:pPr marL="12700">
              <a:lnSpc>
                <a:spcPct val="100000"/>
              </a:lnSpc>
              <a:spcBef>
                <a:spcPts val="100"/>
              </a:spcBef>
            </a:pPr>
            <a:r>
              <a:rPr sz="2100" spc="-5" dirty="0">
                <a:latin typeface="Arial MT"/>
                <a:cs typeface="Arial MT"/>
              </a:rPr>
              <a:t>[</a:t>
            </a:r>
            <a:r>
              <a:rPr sz="2100" b="1" spc="-5" dirty="0">
                <a:latin typeface="Arial"/>
                <a:cs typeface="Arial"/>
              </a:rPr>
              <a:t>Chen</a:t>
            </a:r>
            <a:r>
              <a:rPr sz="2100" spc="-5" dirty="0">
                <a:latin typeface="Arial MT"/>
                <a:cs typeface="Arial MT"/>
              </a:rPr>
              <a:t>,</a:t>
            </a:r>
            <a:r>
              <a:rPr sz="2100" spc="-30" dirty="0">
                <a:latin typeface="Arial MT"/>
                <a:cs typeface="Arial MT"/>
              </a:rPr>
              <a:t> </a:t>
            </a:r>
            <a:r>
              <a:rPr sz="2100" i="1" spc="-5" dirty="0">
                <a:latin typeface="Arial"/>
                <a:cs typeface="Arial"/>
              </a:rPr>
              <a:t>ISCA</a:t>
            </a:r>
            <a:r>
              <a:rPr sz="2100" i="1" spc="-105" dirty="0">
                <a:latin typeface="Arial"/>
                <a:cs typeface="Arial"/>
              </a:rPr>
              <a:t> </a:t>
            </a:r>
            <a:r>
              <a:rPr sz="2100" spc="-10" dirty="0">
                <a:latin typeface="Arial MT"/>
                <a:cs typeface="Arial MT"/>
              </a:rPr>
              <a:t>2016]</a:t>
            </a:r>
            <a:endParaRPr sz="2100">
              <a:latin typeface="Arial MT"/>
              <a:cs typeface="Arial MT"/>
            </a:endParaRPr>
          </a:p>
        </p:txBody>
      </p:sp>
      <p:sp>
        <p:nvSpPr>
          <p:cNvPr id="103" name="object 103"/>
          <p:cNvSpPr txBox="1"/>
          <p:nvPr/>
        </p:nvSpPr>
        <p:spPr>
          <a:xfrm>
            <a:off x="1448396" y="5855367"/>
            <a:ext cx="6269990" cy="334645"/>
          </a:xfrm>
          <a:prstGeom prst="rect">
            <a:avLst/>
          </a:prstGeom>
        </p:spPr>
        <p:txBody>
          <a:bodyPr vert="horz" wrap="square" lIns="0" tIns="13970" rIns="0" bIns="0" rtlCol="0">
            <a:spAutoFit/>
          </a:bodyPr>
          <a:lstStyle/>
          <a:p>
            <a:pPr marL="12700">
              <a:lnSpc>
                <a:spcPct val="100000"/>
              </a:lnSpc>
              <a:spcBef>
                <a:spcPts val="110"/>
              </a:spcBef>
              <a:tabLst>
                <a:tab pos="297815" algn="l"/>
              </a:tabLst>
            </a:pPr>
            <a:r>
              <a:rPr sz="2000" dirty="0">
                <a:latin typeface="Arial MT"/>
                <a:cs typeface="Arial MT"/>
              </a:rPr>
              <a:t>•	</a:t>
            </a:r>
            <a:r>
              <a:rPr sz="2000" spc="-5" dirty="0">
                <a:latin typeface="Verdana"/>
                <a:cs typeface="Verdana"/>
              </a:rPr>
              <a:t>Examples: </a:t>
            </a:r>
            <a:r>
              <a:rPr sz="2000" b="1" spc="-5" dirty="0">
                <a:latin typeface="Verdana"/>
                <a:cs typeface="Verdana"/>
              </a:rPr>
              <a:t>TPU </a:t>
            </a:r>
            <a:r>
              <a:rPr sz="2000" spc="-5" dirty="0">
                <a:latin typeface="Verdana"/>
                <a:cs typeface="Verdana"/>
              </a:rPr>
              <a:t>[</a:t>
            </a:r>
            <a:r>
              <a:rPr sz="2000" b="1" spc="-5" dirty="0">
                <a:latin typeface="Verdana"/>
                <a:cs typeface="Verdana"/>
              </a:rPr>
              <a:t>Jouppi</a:t>
            </a:r>
            <a:r>
              <a:rPr sz="2000" spc="-5" dirty="0">
                <a:latin typeface="Verdana"/>
                <a:cs typeface="Verdana"/>
              </a:rPr>
              <a:t>,</a:t>
            </a:r>
            <a:r>
              <a:rPr sz="2000" spc="-15" dirty="0">
                <a:latin typeface="Verdana"/>
                <a:cs typeface="Verdana"/>
              </a:rPr>
              <a:t> </a:t>
            </a:r>
            <a:r>
              <a:rPr sz="2000" i="1" spc="-5" dirty="0">
                <a:latin typeface="Verdana"/>
                <a:cs typeface="Verdana"/>
              </a:rPr>
              <a:t>ISCA</a:t>
            </a:r>
            <a:r>
              <a:rPr sz="2000" i="1" spc="-10" dirty="0">
                <a:latin typeface="Verdana"/>
                <a:cs typeface="Verdana"/>
              </a:rPr>
              <a:t> </a:t>
            </a:r>
            <a:r>
              <a:rPr sz="2000" dirty="0">
                <a:latin typeface="Verdana"/>
                <a:cs typeface="Verdana"/>
              </a:rPr>
              <a:t>2017],</a:t>
            </a:r>
            <a:r>
              <a:rPr sz="2000" spc="-10" dirty="0">
                <a:latin typeface="Verdana"/>
                <a:cs typeface="Verdana"/>
              </a:rPr>
              <a:t> </a:t>
            </a:r>
            <a:r>
              <a:rPr sz="2000" b="1" spc="-5" dirty="0">
                <a:latin typeface="Verdana"/>
                <a:cs typeface="Verdana"/>
              </a:rPr>
              <a:t>NVDLA</a:t>
            </a:r>
            <a:endParaRPr sz="2000">
              <a:latin typeface="Verdana"/>
              <a:cs typeface="Verdana"/>
            </a:endParaRPr>
          </a:p>
        </p:txBody>
      </p:sp>
      <p:sp>
        <p:nvSpPr>
          <p:cNvPr id="107" name="object 107"/>
          <p:cNvSpPr txBox="1">
            <a:spLocks noGrp="1"/>
          </p:cNvSpPr>
          <p:nvPr>
            <p:ph type="sldNum" sz="quarter" idx="7"/>
          </p:nvPr>
        </p:nvSpPr>
        <p:spPr>
          <a:xfrm>
            <a:off x="11054715" y="6277553"/>
            <a:ext cx="269875" cy="2108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5"/>
              </a:spcBef>
            </a:pPr>
            <a:fld id="{81D60167-4931-47E6-BA6A-407CBD079E47}" type="slidenum">
              <a:rPr lang="en-US" smtClean="0"/>
              <a:pPr marL="38100">
                <a:spcBef>
                  <a:spcPts val="105"/>
                </a:spcBef>
              </a:pPr>
              <a:t>17</a:t>
            </a:fld>
            <a:endParaRPr dirty="0"/>
          </a:p>
        </p:txBody>
      </p:sp>
      <p:sp>
        <p:nvSpPr>
          <p:cNvPr id="108" name="object 85">
            <a:extLst>
              <a:ext uri="{FF2B5EF4-FFF2-40B4-BE49-F238E27FC236}">
                <a16:creationId xmlns:a16="http://schemas.microsoft.com/office/drawing/2014/main" id="{CF0B1D38-BAD7-BD4A-4134-53BA413F7A86}"/>
              </a:ext>
            </a:extLst>
          </p:cNvPr>
          <p:cNvSpPr txBox="1">
            <a:spLocks/>
          </p:cNvSpPr>
          <p:nvPr/>
        </p:nvSpPr>
        <p:spPr>
          <a:xfrm>
            <a:off x="891538" y="6277553"/>
            <a:ext cx="4387286" cy="123111"/>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5"/>
              </a:spcBef>
            </a:pPr>
            <a:r>
              <a:rPr lang="en-US" sz="800" spc="-5"/>
              <a:t>adapted from  NeurIPS 2019-Vivienne</a:t>
            </a:r>
            <a:r>
              <a:rPr lang="en-US" sz="800" spc="-35"/>
              <a:t> </a:t>
            </a:r>
            <a:r>
              <a:rPr lang="en-US" sz="800" spc="-5"/>
              <a:t>Sze</a:t>
            </a:r>
            <a:r>
              <a:rPr lang="en-US" sz="800" spc="-35"/>
              <a:t> </a:t>
            </a:r>
            <a:r>
              <a:rPr lang="en-US" sz="800"/>
              <a:t>(@</a:t>
            </a:r>
            <a:r>
              <a:rPr lang="en-US" sz="800" spc="-5"/>
              <a:t>eems_mi</a:t>
            </a:r>
            <a:r>
              <a:rPr lang="en-US" sz="800"/>
              <a:t>t)</a:t>
            </a:r>
            <a:endParaRPr lang="en-US" sz="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8396" y="4942332"/>
            <a:ext cx="9669780" cy="635000"/>
          </a:xfrm>
          <a:prstGeom prst="rect">
            <a:avLst/>
          </a:prstGeom>
        </p:spPr>
        <p:txBody>
          <a:bodyPr vert="horz" wrap="square" lIns="0" tIns="12700" rIns="0" bIns="0" rtlCol="0">
            <a:spAutoFit/>
          </a:bodyPr>
          <a:lstStyle/>
          <a:p>
            <a:pPr marL="298450" indent="-285750">
              <a:lnSpc>
                <a:spcPct val="100000"/>
              </a:lnSpc>
              <a:spcBef>
                <a:spcPts val="100"/>
              </a:spcBef>
              <a:buFont typeface="Arial MT"/>
              <a:buChar char="•"/>
              <a:tabLst>
                <a:tab pos="297815" algn="l"/>
                <a:tab pos="298450" algn="l"/>
              </a:tabLst>
            </a:pPr>
            <a:r>
              <a:rPr sz="2000" b="1" spc="-5" dirty="0">
                <a:latin typeface="Verdana"/>
                <a:cs typeface="Verdana"/>
              </a:rPr>
              <a:t>Broadcast/Multicast</a:t>
            </a:r>
            <a:r>
              <a:rPr sz="2000" b="1" spc="100" dirty="0">
                <a:latin typeface="Verdana"/>
                <a:cs typeface="Verdana"/>
              </a:rPr>
              <a:t> </a:t>
            </a:r>
            <a:r>
              <a:rPr sz="2000" b="1" dirty="0">
                <a:solidFill>
                  <a:srgbClr val="017F00"/>
                </a:solidFill>
                <a:latin typeface="Verdana"/>
                <a:cs typeface="Verdana"/>
              </a:rPr>
              <a:t>filter</a:t>
            </a:r>
            <a:r>
              <a:rPr sz="2000" b="1" spc="110" dirty="0">
                <a:solidFill>
                  <a:srgbClr val="017F00"/>
                </a:solidFill>
                <a:latin typeface="Verdana"/>
                <a:cs typeface="Verdana"/>
              </a:rPr>
              <a:t> </a:t>
            </a:r>
            <a:r>
              <a:rPr sz="2000" b="1" spc="-5" dirty="0">
                <a:solidFill>
                  <a:srgbClr val="017F00"/>
                </a:solidFill>
                <a:latin typeface="Verdana"/>
                <a:cs typeface="Verdana"/>
              </a:rPr>
              <a:t>weights</a:t>
            </a:r>
            <a:r>
              <a:rPr sz="2000" b="1" spc="110" dirty="0">
                <a:solidFill>
                  <a:srgbClr val="017F00"/>
                </a:solidFill>
                <a:latin typeface="Verdana"/>
                <a:cs typeface="Verdana"/>
              </a:rPr>
              <a:t> </a:t>
            </a:r>
            <a:r>
              <a:rPr sz="2000" spc="-5" dirty="0">
                <a:latin typeface="Verdana"/>
                <a:cs typeface="Verdana"/>
              </a:rPr>
              <a:t>and</a:t>
            </a:r>
            <a:r>
              <a:rPr sz="2000" spc="90" dirty="0">
                <a:latin typeface="Verdana"/>
                <a:cs typeface="Verdana"/>
              </a:rPr>
              <a:t> </a:t>
            </a:r>
            <a:r>
              <a:rPr sz="2000" b="1" spc="-5" dirty="0">
                <a:latin typeface="Verdana"/>
                <a:cs typeface="Verdana"/>
              </a:rPr>
              <a:t>reuse</a:t>
            </a:r>
            <a:r>
              <a:rPr sz="2000" b="1" spc="105" dirty="0">
                <a:latin typeface="Verdana"/>
                <a:cs typeface="Verdana"/>
              </a:rPr>
              <a:t> </a:t>
            </a:r>
            <a:r>
              <a:rPr sz="2000" b="1" spc="-5" dirty="0">
                <a:solidFill>
                  <a:srgbClr val="0432FF"/>
                </a:solidFill>
                <a:latin typeface="Verdana"/>
                <a:cs typeface="Verdana"/>
              </a:rPr>
              <a:t>activations</a:t>
            </a:r>
            <a:r>
              <a:rPr sz="2000" b="1" spc="105" dirty="0">
                <a:solidFill>
                  <a:srgbClr val="0432FF"/>
                </a:solidFill>
                <a:latin typeface="Verdana"/>
                <a:cs typeface="Verdana"/>
              </a:rPr>
              <a:t> </a:t>
            </a:r>
            <a:r>
              <a:rPr sz="2000" b="1" spc="-5" dirty="0">
                <a:latin typeface="Verdana"/>
                <a:cs typeface="Verdana"/>
              </a:rPr>
              <a:t>spatially</a:t>
            </a:r>
            <a:endParaRPr sz="2000">
              <a:latin typeface="Verdana"/>
              <a:cs typeface="Verdana"/>
            </a:endParaRPr>
          </a:p>
          <a:p>
            <a:pPr marL="298450">
              <a:lnSpc>
                <a:spcPct val="100000"/>
              </a:lnSpc>
            </a:pPr>
            <a:r>
              <a:rPr sz="2000" spc="-5" dirty="0">
                <a:latin typeface="Verdana"/>
                <a:cs typeface="Verdana"/>
              </a:rPr>
              <a:t>across</a:t>
            </a:r>
            <a:r>
              <a:rPr sz="2000" spc="-35" dirty="0">
                <a:latin typeface="Verdana"/>
                <a:cs typeface="Verdana"/>
              </a:rPr>
              <a:t> </a:t>
            </a:r>
            <a:r>
              <a:rPr sz="2000" spc="-5" dirty="0">
                <a:latin typeface="Verdana"/>
                <a:cs typeface="Verdana"/>
              </a:rPr>
              <a:t>the</a:t>
            </a:r>
            <a:r>
              <a:rPr sz="2000" spc="-30" dirty="0">
                <a:latin typeface="Verdana"/>
                <a:cs typeface="Verdana"/>
              </a:rPr>
              <a:t> </a:t>
            </a:r>
            <a:r>
              <a:rPr sz="2000" spc="-5" dirty="0">
                <a:latin typeface="Verdana"/>
                <a:cs typeface="Verdana"/>
              </a:rPr>
              <a:t>PE</a:t>
            </a:r>
            <a:r>
              <a:rPr sz="2000" spc="-30" dirty="0">
                <a:latin typeface="Verdana"/>
                <a:cs typeface="Verdana"/>
              </a:rPr>
              <a:t> </a:t>
            </a:r>
            <a:r>
              <a:rPr sz="2000" spc="-15" dirty="0">
                <a:latin typeface="Verdana"/>
                <a:cs typeface="Verdana"/>
              </a:rPr>
              <a:t>array</a:t>
            </a:r>
            <a:endParaRPr sz="2000">
              <a:latin typeface="Verdana"/>
              <a:cs typeface="Verdana"/>
            </a:endParaRPr>
          </a:p>
        </p:txBody>
      </p:sp>
      <p:sp>
        <p:nvSpPr>
          <p:cNvPr id="3" name="object 3"/>
          <p:cNvSpPr txBox="1">
            <a:spLocks noGrp="1"/>
          </p:cNvSpPr>
          <p:nvPr>
            <p:ph type="title"/>
          </p:nvPr>
        </p:nvSpPr>
        <p:spPr>
          <a:xfrm>
            <a:off x="844972" y="306324"/>
            <a:ext cx="5697855" cy="604520"/>
          </a:xfrm>
          <a:prstGeom prst="rect">
            <a:avLst/>
          </a:prstGeom>
        </p:spPr>
        <p:txBody>
          <a:bodyPr vert="horz" wrap="square" lIns="0" tIns="12700" rIns="0" bIns="0" rtlCol="0">
            <a:spAutoFit/>
          </a:bodyPr>
          <a:lstStyle/>
          <a:p>
            <a:pPr marL="12700">
              <a:lnSpc>
                <a:spcPct val="100000"/>
              </a:lnSpc>
              <a:spcBef>
                <a:spcPts val="100"/>
              </a:spcBef>
            </a:pPr>
            <a:r>
              <a:rPr spc="-5" dirty="0"/>
              <a:t>Output</a:t>
            </a:r>
            <a:r>
              <a:rPr spc="-45" dirty="0"/>
              <a:t> </a:t>
            </a:r>
            <a:r>
              <a:rPr dirty="0"/>
              <a:t>Stationary</a:t>
            </a:r>
            <a:r>
              <a:rPr spc="-40" dirty="0"/>
              <a:t> </a:t>
            </a:r>
            <a:r>
              <a:rPr spc="-5" dirty="0"/>
              <a:t>(OS)</a:t>
            </a:r>
          </a:p>
        </p:txBody>
      </p:sp>
      <p:grpSp>
        <p:nvGrpSpPr>
          <p:cNvPr id="4" name="object 4"/>
          <p:cNvGrpSpPr/>
          <p:nvPr/>
        </p:nvGrpSpPr>
        <p:grpSpPr>
          <a:xfrm>
            <a:off x="1572704" y="1763941"/>
            <a:ext cx="8434070" cy="814069"/>
            <a:chOff x="1572704" y="1763941"/>
            <a:chExt cx="8434070" cy="814069"/>
          </a:xfrm>
        </p:grpSpPr>
        <p:sp>
          <p:nvSpPr>
            <p:cNvPr id="5" name="object 5"/>
            <p:cNvSpPr/>
            <p:nvPr/>
          </p:nvSpPr>
          <p:spPr>
            <a:xfrm>
              <a:off x="1929574" y="2272906"/>
              <a:ext cx="7953375" cy="248920"/>
            </a:xfrm>
            <a:custGeom>
              <a:avLst/>
              <a:gdLst/>
              <a:ahLst/>
              <a:cxnLst/>
              <a:rect l="l" t="t" r="r" b="b"/>
              <a:pathLst>
                <a:path w="7953375" h="248919">
                  <a:moveTo>
                    <a:pt x="0" y="248355"/>
                  </a:moveTo>
                  <a:lnTo>
                    <a:pt x="0" y="0"/>
                  </a:lnTo>
                  <a:lnTo>
                    <a:pt x="7953098" y="0"/>
                  </a:lnTo>
                  <a:lnTo>
                    <a:pt x="7953098" y="231422"/>
                  </a:lnTo>
                </a:path>
              </a:pathLst>
            </a:custGeom>
            <a:ln w="82551">
              <a:solidFill>
                <a:srgbClr val="008E00"/>
              </a:solidFill>
            </a:ln>
          </p:spPr>
          <p:txBody>
            <a:bodyPr wrap="square" lIns="0" tIns="0" rIns="0" bIns="0" rtlCol="0"/>
            <a:lstStyle/>
            <a:p>
              <a:endParaRPr/>
            </a:p>
          </p:txBody>
        </p:sp>
        <p:sp>
          <p:nvSpPr>
            <p:cNvPr id="6" name="object 6"/>
            <p:cNvSpPr/>
            <p:nvPr/>
          </p:nvSpPr>
          <p:spPr>
            <a:xfrm>
              <a:off x="1805749" y="2391447"/>
              <a:ext cx="8201025" cy="186690"/>
            </a:xfrm>
            <a:custGeom>
              <a:avLst/>
              <a:gdLst/>
              <a:ahLst/>
              <a:cxnLst/>
              <a:rect l="l" t="t" r="r" b="b"/>
              <a:pathLst>
                <a:path w="8201025" h="186689">
                  <a:moveTo>
                    <a:pt x="247650" y="16929"/>
                  </a:moveTo>
                  <a:lnTo>
                    <a:pt x="0" y="16929"/>
                  </a:lnTo>
                  <a:lnTo>
                    <a:pt x="123825" y="186258"/>
                  </a:lnTo>
                  <a:lnTo>
                    <a:pt x="247650" y="16929"/>
                  </a:lnTo>
                  <a:close/>
                </a:path>
                <a:path w="8201025" h="186689">
                  <a:moveTo>
                    <a:pt x="8200771" y="0"/>
                  </a:moveTo>
                  <a:lnTo>
                    <a:pt x="7953121" y="0"/>
                  </a:lnTo>
                  <a:lnTo>
                    <a:pt x="8076946" y="169329"/>
                  </a:lnTo>
                  <a:lnTo>
                    <a:pt x="8200771" y="0"/>
                  </a:lnTo>
                  <a:close/>
                </a:path>
              </a:pathLst>
            </a:custGeom>
            <a:solidFill>
              <a:srgbClr val="008E00"/>
            </a:solidFill>
          </p:spPr>
          <p:txBody>
            <a:bodyPr wrap="square" lIns="0" tIns="0" rIns="0" bIns="0" rtlCol="0"/>
            <a:lstStyle/>
            <a:p>
              <a:endParaRPr/>
            </a:p>
          </p:txBody>
        </p:sp>
        <p:sp>
          <p:nvSpPr>
            <p:cNvPr id="7" name="object 7"/>
            <p:cNvSpPr/>
            <p:nvPr/>
          </p:nvSpPr>
          <p:spPr>
            <a:xfrm>
              <a:off x="1696529" y="1806803"/>
              <a:ext cx="0" cy="714375"/>
            </a:xfrm>
            <a:custGeom>
              <a:avLst/>
              <a:gdLst/>
              <a:ahLst/>
              <a:cxnLst/>
              <a:rect l="l" t="t" r="r" b="b"/>
              <a:pathLst>
                <a:path h="714375">
                  <a:moveTo>
                    <a:pt x="0" y="0"/>
                  </a:moveTo>
                  <a:lnTo>
                    <a:pt x="0" y="714023"/>
                  </a:lnTo>
                </a:path>
              </a:pathLst>
            </a:custGeom>
            <a:ln w="82549">
              <a:solidFill>
                <a:srgbClr val="0251FF"/>
              </a:solidFill>
            </a:ln>
          </p:spPr>
          <p:txBody>
            <a:bodyPr wrap="square" lIns="0" tIns="0" rIns="0" bIns="0" rtlCol="0"/>
            <a:lstStyle/>
            <a:p>
              <a:endParaRPr/>
            </a:p>
          </p:txBody>
        </p:sp>
        <p:sp>
          <p:nvSpPr>
            <p:cNvPr id="8" name="object 8"/>
            <p:cNvSpPr/>
            <p:nvPr/>
          </p:nvSpPr>
          <p:spPr>
            <a:xfrm>
              <a:off x="1572704" y="2407945"/>
              <a:ext cx="247650" cy="169545"/>
            </a:xfrm>
            <a:custGeom>
              <a:avLst/>
              <a:gdLst/>
              <a:ahLst/>
              <a:cxnLst/>
              <a:rect l="l" t="t" r="r" b="b"/>
              <a:pathLst>
                <a:path w="247650" h="169544">
                  <a:moveTo>
                    <a:pt x="247650" y="0"/>
                  </a:moveTo>
                  <a:lnTo>
                    <a:pt x="0" y="0"/>
                  </a:lnTo>
                  <a:lnTo>
                    <a:pt x="123825" y="169329"/>
                  </a:lnTo>
                  <a:lnTo>
                    <a:pt x="247650" y="0"/>
                  </a:lnTo>
                  <a:close/>
                </a:path>
              </a:pathLst>
            </a:custGeom>
            <a:solidFill>
              <a:srgbClr val="0251FF"/>
            </a:solidFill>
          </p:spPr>
          <p:txBody>
            <a:bodyPr wrap="square" lIns="0" tIns="0" rIns="0" bIns="0" rtlCol="0"/>
            <a:lstStyle/>
            <a:p>
              <a:endParaRPr/>
            </a:p>
          </p:txBody>
        </p:sp>
        <p:sp>
          <p:nvSpPr>
            <p:cNvPr id="9" name="object 9"/>
            <p:cNvSpPr/>
            <p:nvPr/>
          </p:nvSpPr>
          <p:spPr>
            <a:xfrm>
              <a:off x="3057474" y="2254669"/>
              <a:ext cx="0" cy="258445"/>
            </a:xfrm>
            <a:custGeom>
              <a:avLst/>
              <a:gdLst/>
              <a:ahLst/>
              <a:cxnLst/>
              <a:rect l="l" t="t" r="r" b="b"/>
              <a:pathLst>
                <a:path h="258444">
                  <a:moveTo>
                    <a:pt x="0" y="0"/>
                  </a:moveTo>
                  <a:lnTo>
                    <a:pt x="0" y="257880"/>
                  </a:lnTo>
                </a:path>
              </a:pathLst>
            </a:custGeom>
            <a:ln w="82549">
              <a:solidFill>
                <a:srgbClr val="008E00"/>
              </a:solidFill>
            </a:ln>
          </p:spPr>
          <p:txBody>
            <a:bodyPr wrap="square" lIns="0" tIns="0" rIns="0" bIns="0" rtlCol="0"/>
            <a:lstStyle/>
            <a:p>
              <a:endParaRPr/>
            </a:p>
          </p:txBody>
        </p:sp>
        <p:sp>
          <p:nvSpPr>
            <p:cNvPr id="10" name="object 10"/>
            <p:cNvSpPr/>
            <p:nvPr/>
          </p:nvSpPr>
          <p:spPr>
            <a:xfrm>
              <a:off x="2933649" y="2399665"/>
              <a:ext cx="247650" cy="169545"/>
            </a:xfrm>
            <a:custGeom>
              <a:avLst/>
              <a:gdLst/>
              <a:ahLst/>
              <a:cxnLst/>
              <a:rect l="l" t="t" r="r" b="b"/>
              <a:pathLst>
                <a:path w="247650" h="169544">
                  <a:moveTo>
                    <a:pt x="247650" y="0"/>
                  </a:moveTo>
                  <a:lnTo>
                    <a:pt x="0" y="0"/>
                  </a:lnTo>
                  <a:lnTo>
                    <a:pt x="123825" y="169329"/>
                  </a:lnTo>
                  <a:lnTo>
                    <a:pt x="247650" y="0"/>
                  </a:lnTo>
                  <a:close/>
                </a:path>
              </a:pathLst>
            </a:custGeom>
            <a:solidFill>
              <a:srgbClr val="008E00"/>
            </a:solidFill>
          </p:spPr>
          <p:txBody>
            <a:bodyPr wrap="square" lIns="0" tIns="0" rIns="0" bIns="0" rtlCol="0"/>
            <a:lstStyle/>
            <a:p>
              <a:endParaRPr/>
            </a:p>
          </p:txBody>
        </p:sp>
        <p:sp>
          <p:nvSpPr>
            <p:cNvPr id="11" name="object 11"/>
            <p:cNvSpPr/>
            <p:nvPr/>
          </p:nvSpPr>
          <p:spPr>
            <a:xfrm>
              <a:off x="4193641" y="2254669"/>
              <a:ext cx="0" cy="258445"/>
            </a:xfrm>
            <a:custGeom>
              <a:avLst/>
              <a:gdLst/>
              <a:ahLst/>
              <a:cxnLst/>
              <a:rect l="l" t="t" r="r" b="b"/>
              <a:pathLst>
                <a:path h="258444">
                  <a:moveTo>
                    <a:pt x="0" y="0"/>
                  </a:moveTo>
                  <a:lnTo>
                    <a:pt x="0" y="257880"/>
                  </a:lnTo>
                </a:path>
              </a:pathLst>
            </a:custGeom>
            <a:ln w="82549">
              <a:solidFill>
                <a:srgbClr val="008E00"/>
              </a:solidFill>
            </a:ln>
          </p:spPr>
          <p:txBody>
            <a:bodyPr wrap="square" lIns="0" tIns="0" rIns="0" bIns="0" rtlCol="0"/>
            <a:lstStyle/>
            <a:p>
              <a:endParaRPr/>
            </a:p>
          </p:txBody>
        </p:sp>
        <p:sp>
          <p:nvSpPr>
            <p:cNvPr id="12" name="object 12"/>
            <p:cNvSpPr/>
            <p:nvPr/>
          </p:nvSpPr>
          <p:spPr>
            <a:xfrm>
              <a:off x="4069816" y="2399665"/>
              <a:ext cx="247650" cy="169545"/>
            </a:xfrm>
            <a:custGeom>
              <a:avLst/>
              <a:gdLst/>
              <a:ahLst/>
              <a:cxnLst/>
              <a:rect l="l" t="t" r="r" b="b"/>
              <a:pathLst>
                <a:path w="247650" h="169544">
                  <a:moveTo>
                    <a:pt x="247650" y="0"/>
                  </a:moveTo>
                  <a:lnTo>
                    <a:pt x="0" y="0"/>
                  </a:lnTo>
                  <a:lnTo>
                    <a:pt x="123825" y="169329"/>
                  </a:lnTo>
                  <a:lnTo>
                    <a:pt x="247650" y="0"/>
                  </a:lnTo>
                  <a:close/>
                </a:path>
              </a:pathLst>
            </a:custGeom>
            <a:solidFill>
              <a:srgbClr val="008E00"/>
            </a:solidFill>
          </p:spPr>
          <p:txBody>
            <a:bodyPr wrap="square" lIns="0" tIns="0" rIns="0" bIns="0" rtlCol="0"/>
            <a:lstStyle/>
            <a:p>
              <a:endParaRPr/>
            </a:p>
          </p:txBody>
        </p:sp>
        <p:sp>
          <p:nvSpPr>
            <p:cNvPr id="13" name="object 13"/>
            <p:cNvSpPr/>
            <p:nvPr/>
          </p:nvSpPr>
          <p:spPr>
            <a:xfrm>
              <a:off x="5329796" y="2254669"/>
              <a:ext cx="0" cy="258445"/>
            </a:xfrm>
            <a:custGeom>
              <a:avLst/>
              <a:gdLst/>
              <a:ahLst/>
              <a:cxnLst/>
              <a:rect l="l" t="t" r="r" b="b"/>
              <a:pathLst>
                <a:path h="258444">
                  <a:moveTo>
                    <a:pt x="0" y="0"/>
                  </a:moveTo>
                  <a:lnTo>
                    <a:pt x="0" y="257880"/>
                  </a:lnTo>
                </a:path>
              </a:pathLst>
            </a:custGeom>
            <a:ln w="82549">
              <a:solidFill>
                <a:srgbClr val="008E00"/>
              </a:solidFill>
            </a:ln>
          </p:spPr>
          <p:txBody>
            <a:bodyPr wrap="square" lIns="0" tIns="0" rIns="0" bIns="0" rtlCol="0"/>
            <a:lstStyle/>
            <a:p>
              <a:endParaRPr/>
            </a:p>
          </p:txBody>
        </p:sp>
        <p:sp>
          <p:nvSpPr>
            <p:cNvPr id="14" name="object 14"/>
            <p:cNvSpPr/>
            <p:nvPr/>
          </p:nvSpPr>
          <p:spPr>
            <a:xfrm>
              <a:off x="5205971" y="2399665"/>
              <a:ext cx="247650" cy="169545"/>
            </a:xfrm>
            <a:custGeom>
              <a:avLst/>
              <a:gdLst/>
              <a:ahLst/>
              <a:cxnLst/>
              <a:rect l="l" t="t" r="r" b="b"/>
              <a:pathLst>
                <a:path w="247650" h="169544">
                  <a:moveTo>
                    <a:pt x="247650" y="0"/>
                  </a:moveTo>
                  <a:lnTo>
                    <a:pt x="0" y="0"/>
                  </a:lnTo>
                  <a:lnTo>
                    <a:pt x="123825" y="169329"/>
                  </a:lnTo>
                  <a:lnTo>
                    <a:pt x="247650" y="0"/>
                  </a:lnTo>
                  <a:close/>
                </a:path>
              </a:pathLst>
            </a:custGeom>
            <a:solidFill>
              <a:srgbClr val="008E00"/>
            </a:solidFill>
          </p:spPr>
          <p:txBody>
            <a:bodyPr wrap="square" lIns="0" tIns="0" rIns="0" bIns="0" rtlCol="0"/>
            <a:lstStyle/>
            <a:p>
              <a:endParaRPr/>
            </a:p>
          </p:txBody>
        </p:sp>
        <p:sp>
          <p:nvSpPr>
            <p:cNvPr id="15" name="object 15"/>
            <p:cNvSpPr/>
            <p:nvPr/>
          </p:nvSpPr>
          <p:spPr>
            <a:xfrm>
              <a:off x="6465951" y="2254669"/>
              <a:ext cx="0" cy="258445"/>
            </a:xfrm>
            <a:custGeom>
              <a:avLst/>
              <a:gdLst/>
              <a:ahLst/>
              <a:cxnLst/>
              <a:rect l="l" t="t" r="r" b="b"/>
              <a:pathLst>
                <a:path h="258444">
                  <a:moveTo>
                    <a:pt x="0" y="0"/>
                  </a:moveTo>
                  <a:lnTo>
                    <a:pt x="0" y="257880"/>
                  </a:lnTo>
                </a:path>
              </a:pathLst>
            </a:custGeom>
            <a:ln w="82549">
              <a:solidFill>
                <a:srgbClr val="008E00"/>
              </a:solidFill>
            </a:ln>
          </p:spPr>
          <p:txBody>
            <a:bodyPr wrap="square" lIns="0" tIns="0" rIns="0" bIns="0" rtlCol="0"/>
            <a:lstStyle/>
            <a:p>
              <a:endParaRPr/>
            </a:p>
          </p:txBody>
        </p:sp>
        <p:sp>
          <p:nvSpPr>
            <p:cNvPr id="16" name="object 16"/>
            <p:cNvSpPr/>
            <p:nvPr/>
          </p:nvSpPr>
          <p:spPr>
            <a:xfrm>
              <a:off x="6342126" y="2399665"/>
              <a:ext cx="247650" cy="169545"/>
            </a:xfrm>
            <a:custGeom>
              <a:avLst/>
              <a:gdLst/>
              <a:ahLst/>
              <a:cxnLst/>
              <a:rect l="l" t="t" r="r" b="b"/>
              <a:pathLst>
                <a:path w="247650" h="169544">
                  <a:moveTo>
                    <a:pt x="247650" y="0"/>
                  </a:moveTo>
                  <a:lnTo>
                    <a:pt x="0" y="0"/>
                  </a:lnTo>
                  <a:lnTo>
                    <a:pt x="123825" y="169329"/>
                  </a:lnTo>
                  <a:lnTo>
                    <a:pt x="247650" y="0"/>
                  </a:lnTo>
                  <a:close/>
                </a:path>
              </a:pathLst>
            </a:custGeom>
            <a:solidFill>
              <a:srgbClr val="008E00"/>
            </a:solidFill>
          </p:spPr>
          <p:txBody>
            <a:bodyPr wrap="square" lIns="0" tIns="0" rIns="0" bIns="0" rtlCol="0"/>
            <a:lstStyle/>
            <a:p>
              <a:endParaRPr/>
            </a:p>
          </p:txBody>
        </p:sp>
        <p:sp>
          <p:nvSpPr>
            <p:cNvPr id="17" name="object 17"/>
            <p:cNvSpPr/>
            <p:nvPr/>
          </p:nvSpPr>
          <p:spPr>
            <a:xfrm>
              <a:off x="7602118" y="2254669"/>
              <a:ext cx="0" cy="258445"/>
            </a:xfrm>
            <a:custGeom>
              <a:avLst/>
              <a:gdLst/>
              <a:ahLst/>
              <a:cxnLst/>
              <a:rect l="l" t="t" r="r" b="b"/>
              <a:pathLst>
                <a:path h="258444">
                  <a:moveTo>
                    <a:pt x="0" y="0"/>
                  </a:moveTo>
                  <a:lnTo>
                    <a:pt x="0" y="257880"/>
                  </a:lnTo>
                </a:path>
              </a:pathLst>
            </a:custGeom>
            <a:ln w="82549">
              <a:solidFill>
                <a:srgbClr val="008E00"/>
              </a:solidFill>
            </a:ln>
          </p:spPr>
          <p:txBody>
            <a:bodyPr wrap="square" lIns="0" tIns="0" rIns="0" bIns="0" rtlCol="0"/>
            <a:lstStyle/>
            <a:p>
              <a:endParaRPr/>
            </a:p>
          </p:txBody>
        </p:sp>
        <p:sp>
          <p:nvSpPr>
            <p:cNvPr id="18" name="object 18"/>
            <p:cNvSpPr/>
            <p:nvPr/>
          </p:nvSpPr>
          <p:spPr>
            <a:xfrm>
              <a:off x="7478293" y="2399665"/>
              <a:ext cx="247650" cy="169545"/>
            </a:xfrm>
            <a:custGeom>
              <a:avLst/>
              <a:gdLst/>
              <a:ahLst/>
              <a:cxnLst/>
              <a:rect l="l" t="t" r="r" b="b"/>
              <a:pathLst>
                <a:path w="247650" h="169544">
                  <a:moveTo>
                    <a:pt x="247650" y="0"/>
                  </a:moveTo>
                  <a:lnTo>
                    <a:pt x="0" y="0"/>
                  </a:lnTo>
                  <a:lnTo>
                    <a:pt x="123825" y="169329"/>
                  </a:lnTo>
                  <a:lnTo>
                    <a:pt x="247650" y="0"/>
                  </a:lnTo>
                  <a:close/>
                </a:path>
              </a:pathLst>
            </a:custGeom>
            <a:solidFill>
              <a:srgbClr val="008E00"/>
            </a:solidFill>
          </p:spPr>
          <p:txBody>
            <a:bodyPr wrap="square" lIns="0" tIns="0" rIns="0" bIns="0" rtlCol="0"/>
            <a:lstStyle/>
            <a:p>
              <a:endParaRPr/>
            </a:p>
          </p:txBody>
        </p:sp>
        <p:sp>
          <p:nvSpPr>
            <p:cNvPr id="19" name="object 19"/>
            <p:cNvSpPr/>
            <p:nvPr/>
          </p:nvSpPr>
          <p:spPr>
            <a:xfrm>
              <a:off x="8738273" y="2254669"/>
              <a:ext cx="0" cy="258445"/>
            </a:xfrm>
            <a:custGeom>
              <a:avLst/>
              <a:gdLst/>
              <a:ahLst/>
              <a:cxnLst/>
              <a:rect l="l" t="t" r="r" b="b"/>
              <a:pathLst>
                <a:path h="258444">
                  <a:moveTo>
                    <a:pt x="0" y="0"/>
                  </a:moveTo>
                  <a:lnTo>
                    <a:pt x="0" y="257880"/>
                  </a:lnTo>
                </a:path>
              </a:pathLst>
            </a:custGeom>
            <a:ln w="82549">
              <a:solidFill>
                <a:srgbClr val="008E00"/>
              </a:solidFill>
            </a:ln>
          </p:spPr>
          <p:txBody>
            <a:bodyPr wrap="square" lIns="0" tIns="0" rIns="0" bIns="0" rtlCol="0"/>
            <a:lstStyle/>
            <a:p>
              <a:endParaRPr/>
            </a:p>
          </p:txBody>
        </p:sp>
        <p:sp>
          <p:nvSpPr>
            <p:cNvPr id="20" name="object 20"/>
            <p:cNvSpPr/>
            <p:nvPr/>
          </p:nvSpPr>
          <p:spPr>
            <a:xfrm>
              <a:off x="8614448" y="2399665"/>
              <a:ext cx="247650" cy="169545"/>
            </a:xfrm>
            <a:custGeom>
              <a:avLst/>
              <a:gdLst/>
              <a:ahLst/>
              <a:cxnLst/>
              <a:rect l="l" t="t" r="r" b="b"/>
              <a:pathLst>
                <a:path w="247650" h="169544">
                  <a:moveTo>
                    <a:pt x="247650" y="0"/>
                  </a:moveTo>
                  <a:lnTo>
                    <a:pt x="0" y="0"/>
                  </a:lnTo>
                  <a:lnTo>
                    <a:pt x="123825" y="169329"/>
                  </a:lnTo>
                  <a:lnTo>
                    <a:pt x="247650" y="0"/>
                  </a:lnTo>
                  <a:close/>
                </a:path>
              </a:pathLst>
            </a:custGeom>
            <a:solidFill>
              <a:srgbClr val="008E00"/>
            </a:solidFill>
          </p:spPr>
          <p:txBody>
            <a:bodyPr wrap="square" lIns="0" tIns="0" rIns="0" bIns="0" rtlCol="0"/>
            <a:lstStyle/>
            <a:p>
              <a:endParaRPr/>
            </a:p>
          </p:txBody>
        </p:sp>
        <p:sp>
          <p:nvSpPr>
            <p:cNvPr id="21" name="object 21"/>
            <p:cNvSpPr/>
            <p:nvPr/>
          </p:nvSpPr>
          <p:spPr>
            <a:xfrm>
              <a:off x="5899264" y="1806803"/>
              <a:ext cx="0" cy="488315"/>
            </a:xfrm>
            <a:custGeom>
              <a:avLst/>
              <a:gdLst/>
              <a:ahLst/>
              <a:cxnLst/>
              <a:rect l="l" t="t" r="r" b="b"/>
              <a:pathLst>
                <a:path h="488314">
                  <a:moveTo>
                    <a:pt x="0" y="0"/>
                  </a:moveTo>
                  <a:lnTo>
                    <a:pt x="0" y="488220"/>
                  </a:lnTo>
                </a:path>
              </a:pathLst>
            </a:custGeom>
            <a:ln w="85319">
              <a:solidFill>
                <a:srgbClr val="008E00"/>
              </a:solidFill>
            </a:ln>
          </p:spPr>
          <p:txBody>
            <a:bodyPr wrap="square" lIns="0" tIns="0" rIns="0" bIns="0" rtlCol="0"/>
            <a:lstStyle/>
            <a:p>
              <a:endParaRPr/>
            </a:p>
          </p:txBody>
        </p:sp>
      </p:grpSp>
      <p:sp>
        <p:nvSpPr>
          <p:cNvPr id="22" name="object 22"/>
          <p:cNvSpPr txBox="1"/>
          <p:nvPr/>
        </p:nvSpPr>
        <p:spPr>
          <a:xfrm>
            <a:off x="1513918" y="1298285"/>
            <a:ext cx="8773795" cy="529590"/>
          </a:xfrm>
          <a:prstGeom prst="rect">
            <a:avLst/>
          </a:prstGeom>
          <a:solidFill>
            <a:srgbClr val="515151"/>
          </a:solidFill>
        </p:spPr>
        <p:txBody>
          <a:bodyPr vert="horz" wrap="square" lIns="0" tIns="63500" rIns="0" bIns="0" rtlCol="0">
            <a:spAutoFit/>
          </a:bodyPr>
          <a:lstStyle/>
          <a:p>
            <a:pPr marL="6350" algn="ctr">
              <a:lnSpc>
                <a:spcPct val="100000"/>
              </a:lnSpc>
              <a:spcBef>
                <a:spcPts val="500"/>
              </a:spcBef>
            </a:pPr>
            <a:r>
              <a:rPr sz="2650" b="1" spc="-30" dirty="0">
                <a:solidFill>
                  <a:srgbClr val="FFFFFF"/>
                </a:solidFill>
                <a:latin typeface="Arial"/>
                <a:cs typeface="Arial"/>
              </a:rPr>
              <a:t>Global</a:t>
            </a:r>
            <a:r>
              <a:rPr sz="2650" b="1" spc="-50" dirty="0">
                <a:solidFill>
                  <a:srgbClr val="FFFFFF"/>
                </a:solidFill>
                <a:latin typeface="Arial"/>
                <a:cs typeface="Arial"/>
              </a:rPr>
              <a:t> </a:t>
            </a:r>
            <a:r>
              <a:rPr sz="2650" b="1" spc="-30" dirty="0">
                <a:solidFill>
                  <a:srgbClr val="FFFFFF"/>
                </a:solidFill>
                <a:latin typeface="Arial"/>
                <a:cs typeface="Arial"/>
              </a:rPr>
              <a:t>Buffer</a:t>
            </a:r>
            <a:endParaRPr sz="2650">
              <a:latin typeface="Arial"/>
              <a:cs typeface="Arial"/>
            </a:endParaRPr>
          </a:p>
        </p:txBody>
      </p:sp>
      <p:grpSp>
        <p:nvGrpSpPr>
          <p:cNvPr id="23" name="object 23"/>
          <p:cNvGrpSpPr/>
          <p:nvPr/>
        </p:nvGrpSpPr>
        <p:grpSpPr>
          <a:xfrm>
            <a:off x="1508340" y="2548293"/>
            <a:ext cx="8779510" cy="791845"/>
            <a:chOff x="1508340" y="2548293"/>
            <a:chExt cx="8779510" cy="791845"/>
          </a:xfrm>
        </p:grpSpPr>
        <p:sp>
          <p:nvSpPr>
            <p:cNvPr id="24" name="object 24"/>
            <p:cNvSpPr/>
            <p:nvPr/>
          </p:nvSpPr>
          <p:spPr>
            <a:xfrm>
              <a:off x="2313355" y="2944152"/>
              <a:ext cx="297180" cy="0"/>
            </a:xfrm>
            <a:custGeom>
              <a:avLst/>
              <a:gdLst/>
              <a:ahLst/>
              <a:cxnLst/>
              <a:rect l="l" t="t" r="r" b="b"/>
              <a:pathLst>
                <a:path w="297180">
                  <a:moveTo>
                    <a:pt x="0" y="0"/>
                  </a:moveTo>
                  <a:lnTo>
                    <a:pt x="296834" y="0"/>
                  </a:lnTo>
                </a:path>
              </a:pathLst>
            </a:custGeom>
            <a:ln w="84666">
              <a:solidFill>
                <a:srgbClr val="0251FF"/>
              </a:solidFill>
            </a:ln>
          </p:spPr>
          <p:txBody>
            <a:bodyPr wrap="square" lIns="0" tIns="0" rIns="0" bIns="0" rtlCol="0"/>
            <a:lstStyle/>
            <a:p>
              <a:endParaRPr/>
            </a:p>
          </p:txBody>
        </p:sp>
        <p:sp>
          <p:nvSpPr>
            <p:cNvPr id="25" name="object 25"/>
            <p:cNvSpPr/>
            <p:nvPr/>
          </p:nvSpPr>
          <p:spPr>
            <a:xfrm>
              <a:off x="2500122" y="2817152"/>
              <a:ext cx="165100" cy="254000"/>
            </a:xfrm>
            <a:custGeom>
              <a:avLst/>
              <a:gdLst/>
              <a:ahLst/>
              <a:cxnLst/>
              <a:rect l="l" t="t" r="r" b="b"/>
              <a:pathLst>
                <a:path w="165100" h="254000">
                  <a:moveTo>
                    <a:pt x="0" y="0"/>
                  </a:moveTo>
                  <a:lnTo>
                    <a:pt x="0" y="254000"/>
                  </a:lnTo>
                  <a:lnTo>
                    <a:pt x="165100" y="127000"/>
                  </a:lnTo>
                  <a:lnTo>
                    <a:pt x="0" y="0"/>
                  </a:lnTo>
                  <a:close/>
                </a:path>
              </a:pathLst>
            </a:custGeom>
            <a:solidFill>
              <a:srgbClr val="0251FF"/>
            </a:solidFill>
          </p:spPr>
          <p:txBody>
            <a:bodyPr wrap="square" lIns="0" tIns="0" rIns="0" bIns="0" rtlCol="0"/>
            <a:lstStyle/>
            <a:p>
              <a:endParaRPr/>
            </a:p>
          </p:txBody>
        </p:sp>
        <p:sp>
          <p:nvSpPr>
            <p:cNvPr id="26" name="object 26"/>
            <p:cNvSpPr/>
            <p:nvPr/>
          </p:nvSpPr>
          <p:spPr>
            <a:xfrm>
              <a:off x="1529295" y="2569248"/>
              <a:ext cx="784225" cy="749935"/>
            </a:xfrm>
            <a:custGeom>
              <a:avLst/>
              <a:gdLst/>
              <a:ahLst/>
              <a:cxnLst/>
              <a:rect l="l" t="t" r="r" b="b"/>
              <a:pathLst>
                <a:path w="784225" h="749935">
                  <a:moveTo>
                    <a:pt x="784059" y="0"/>
                  </a:moveTo>
                  <a:lnTo>
                    <a:pt x="0" y="0"/>
                  </a:lnTo>
                  <a:lnTo>
                    <a:pt x="0" y="749820"/>
                  </a:lnTo>
                  <a:lnTo>
                    <a:pt x="784059" y="749820"/>
                  </a:lnTo>
                  <a:lnTo>
                    <a:pt x="784059" y="0"/>
                  </a:lnTo>
                  <a:close/>
                </a:path>
              </a:pathLst>
            </a:custGeom>
            <a:solidFill>
              <a:srgbClr val="F5F5F5"/>
            </a:solidFill>
          </p:spPr>
          <p:txBody>
            <a:bodyPr wrap="square" lIns="0" tIns="0" rIns="0" bIns="0" rtlCol="0"/>
            <a:lstStyle/>
            <a:p>
              <a:endParaRPr/>
            </a:p>
          </p:txBody>
        </p:sp>
        <p:sp>
          <p:nvSpPr>
            <p:cNvPr id="27" name="object 27"/>
            <p:cNvSpPr/>
            <p:nvPr/>
          </p:nvSpPr>
          <p:spPr>
            <a:xfrm>
              <a:off x="1529295" y="2569248"/>
              <a:ext cx="784225" cy="749935"/>
            </a:xfrm>
            <a:custGeom>
              <a:avLst/>
              <a:gdLst/>
              <a:ahLst/>
              <a:cxnLst/>
              <a:rect l="l" t="t" r="r" b="b"/>
              <a:pathLst>
                <a:path w="784225" h="749935">
                  <a:moveTo>
                    <a:pt x="0" y="0"/>
                  </a:moveTo>
                  <a:lnTo>
                    <a:pt x="784057" y="0"/>
                  </a:lnTo>
                  <a:lnTo>
                    <a:pt x="784057" y="749822"/>
                  </a:lnTo>
                  <a:lnTo>
                    <a:pt x="0" y="749822"/>
                  </a:lnTo>
                  <a:lnTo>
                    <a:pt x="0" y="0"/>
                  </a:lnTo>
                  <a:close/>
                </a:path>
              </a:pathLst>
            </a:custGeom>
            <a:ln w="41827">
              <a:solidFill>
                <a:srgbClr val="000000"/>
              </a:solidFill>
            </a:ln>
          </p:spPr>
          <p:txBody>
            <a:bodyPr wrap="square" lIns="0" tIns="0" rIns="0" bIns="0" rtlCol="0"/>
            <a:lstStyle/>
            <a:p>
              <a:endParaRPr/>
            </a:p>
          </p:txBody>
        </p:sp>
        <p:sp>
          <p:nvSpPr>
            <p:cNvPr id="28" name="object 28"/>
            <p:cNvSpPr/>
            <p:nvPr/>
          </p:nvSpPr>
          <p:spPr>
            <a:xfrm>
              <a:off x="3449510" y="2944152"/>
              <a:ext cx="297180" cy="0"/>
            </a:xfrm>
            <a:custGeom>
              <a:avLst/>
              <a:gdLst/>
              <a:ahLst/>
              <a:cxnLst/>
              <a:rect l="l" t="t" r="r" b="b"/>
              <a:pathLst>
                <a:path w="297179">
                  <a:moveTo>
                    <a:pt x="0" y="0"/>
                  </a:moveTo>
                  <a:lnTo>
                    <a:pt x="296834" y="0"/>
                  </a:lnTo>
                </a:path>
              </a:pathLst>
            </a:custGeom>
            <a:ln w="84666">
              <a:solidFill>
                <a:srgbClr val="0251FF"/>
              </a:solidFill>
            </a:ln>
          </p:spPr>
          <p:txBody>
            <a:bodyPr wrap="square" lIns="0" tIns="0" rIns="0" bIns="0" rtlCol="0"/>
            <a:lstStyle/>
            <a:p>
              <a:endParaRPr/>
            </a:p>
          </p:txBody>
        </p:sp>
        <p:sp>
          <p:nvSpPr>
            <p:cNvPr id="29" name="object 29"/>
            <p:cNvSpPr/>
            <p:nvPr/>
          </p:nvSpPr>
          <p:spPr>
            <a:xfrm>
              <a:off x="3636276" y="2817152"/>
              <a:ext cx="165100" cy="254000"/>
            </a:xfrm>
            <a:custGeom>
              <a:avLst/>
              <a:gdLst/>
              <a:ahLst/>
              <a:cxnLst/>
              <a:rect l="l" t="t" r="r" b="b"/>
              <a:pathLst>
                <a:path w="165100" h="254000">
                  <a:moveTo>
                    <a:pt x="0" y="0"/>
                  </a:moveTo>
                  <a:lnTo>
                    <a:pt x="0" y="254000"/>
                  </a:lnTo>
                  <a:lnTo>
                    <a:pt x="165100" y="127000"/>
                  </a:lnTo>
                  <a:lnTo>
                    <a:pt x="0" y="0"/>
                  </a:lnTo>
                  <a:close/>
                </a:path>
              </a:pathLst>
            </a:custGeom>
            <a:solidFill>
              <a:srgbClr val="0251FF"/>
            </a:solidFill>
          </p:spPr>
          <p:txBody>
            <a:bodyPr wrap="square" lIns="0" tIns="0" rIns="0" bIns="0" rtlCol="0"/>
            <a:lstStyle/>
            <a:p>
              <a:endParaRPr/>
            </a:p>
          </p:txBody>
        </p:sp>
        <p:sp>
          <p:nvSpPr>
            <p:cNvPr id="30" name="object 30"/>
            <p:cNvSpPr/>
            <p:nvPr/>
          </p:nvSpPr>
          <p:spPr>
            <a:xfrm>
              <a:off x="2665450" y="2569248"/>
              <a:ext cx="784225" cy="749935"/>
            </a:xfrm>
            <a:custGeom>
              <a:avLst/>
              <a:gdLst/>
              <a:ahLst/>
              <a:cxnLst/>
              <a:rect l="l" t="t" r="r" b="b"/>
              <a:pathLst>
                <a:path w="784225" h="749935">
                  <a:moveTo>
                    <a:pt x="784059" y="0"/>
                  </a:moveTo>
                  <a:lnTo>
                    <a:pt x="0" y="0"/>
                  </a:lnTo>
                  <a:lnTo>
                    <a:pt x="0" y="749820"/>
                  </a:lnTo>
                  <a:lnTo>
                    <a:pt x="784059" y="749820"/>
                  </a:lnTo>
                  <a:lnTo>
                    <a:pt x="784059" y="0"/>
                  </a:lnTo>
                  <a:close/>
                </a:path>
              </a:pathLst>
            </a:custGeom>
            <a:solidFill>
              <a:srgbClr val="F5F5F5"/>
            </a:solidFill>
          </p:spPr>
          <p:txBody>
            <a:bodyPr wrap="square" lIns="0" tIns="0" rIns="0" bIns="0" rtlCol="0"/>
            <a:lstStyle/>
            <a:p>
              <a:endParaRPr/>
            </a:p>
          </p:txBody>
        </p:sp>
        <p:sp>
          <p:nvSpPr>
            <p:cNvPr id="31" name="object 31"/>
            <p:cNvSpPr/>
            <p:nvPr/>
          </p:nvSpPr>
          <p:spPr>
            <a:xfrm>
              <a:off x="2665450" y="2569248"/>
              <a:ext cx="784225" cy="749935"/>
            </a:xfrm>
            <a:custGeom>
              <a:avLst/>
              <a:gdLst/>
              <a:ahLst/>
              <a:cxnLst/>
              <a:rect l="l" t="t" r="r" b="b"/>
              <a:pathLst>
                <a:path w="784225" h="749935">
                  <a:moveTo>
                    <a:pt x="0" y="0"/>
                  </a:moveTo>
                  <a:lnTo>
                    <a:pt x="784060" y="0"/>
                  </a:lnTo>
                  <a:lnTo>
                    <a:pt x="784060" y="749822"/>
                  </a:lnTo>
                  <a:lnTo>
                    <a:pt x="0" y="749822"/>
                  </a:lnTo>
                  <a:lnTo>
                    <a:pt x="0" y="0"/>
                  </a:lnTo>
                  <a:close/>
                </a:path>
              </a:pathLst>
            </a:custGeom>
            <a:ln w="41827">
              <a:solidFill>
                <a:srgbClr val="000000"/>
              </a:solidFill>
            </a:ln>
          </p:spPr>
          <p:txBody>
            <a:bodyPr wrap="square" lIns="0" tIns="0" rIns="0" bIns="0" rtlCol="0"/>
            <a:lstStyle/>
            <a:p>
              <a:endParaRPr/>
            </a:p>
          </p:txBody>
        </p:sp>
        <p:sp>
          <p:nvSpPr>
            <p:cNvPr id="32" name="object 32"/>
            <p:cNvSpPr/>
            <p:nvPr/>
          </p:nvSpPr>
          <p:spPr>
            <a:xfrm>
              <a:off x="4585665" y="2944152"/>
              <a:ext cx="297180" cy="0"/>
            </a:xfrm>
            <a:custGeom>
              <a:avLst/>
              <a:gdLst/>
              <a:ahLst/>
              <a:cxnLst/>
              <a:rect l="l" t="t" r="r" b="b"/>
              <a:pathLst>
                <a:path w="297179">
                  <a:moveTo>
                    <a:pt x="0" y="0"/>
                  </a:moveTo>
                  <a:lnTo>
                    <a:pt x="296834" y="0"/>
                  </a:lnTo>
                </a:path>
              </a:pathLst>
            </a:custGeom>
            <a:ln w="84666">
              <a:solidFill>
                <a:srgbClr val="0251FF"/>
              </a:solidFill>
            </a:ln>
          </p:spPr>
          <p:txBody>
            <a:bodyPr wrap="square" lIns="0" tIns="0" rIns="0" bIns="0" rtlCol="0"/>
            <a:lstStyle/>
            <a:p>
              <a:endParaRPr/>
            </a:p>
          </p:txBody>
        </p:sp>
        <p:sp>
          <p:nvSpPr>
            <p:cNvPr id="33" name="object 33"/>
            <p:cNvSpPr/>
            <p:nvPr/>
          </p:nvSpPr>
          <p:spPr>
            <a:xfrm>
              <a:off x="4772443" y="2817152"/>
              <a:ext cx="165100" cy="254000"/>
            </a:xfrm>
            <a:custGeom>
              <a:avLst/>
              <a:gdLst/>
              <a:ahLst/>
              <a:cxnLst/>
              <a:rect l="l" t="t" r="r" b="b"/>
              <a:pathLst>
                <a:path w="165100" h="254000">
                  <a:moveTo>
                    <a:pt x="0" y="0"/>
                  </a:moveTo>
                  <a:lnTo>
                    <a:pt x="0" y="254000"/>
                  </a:lnTo>
                  <a:lnTo>
                    <a:pt x="165100" y="127000"/>
                  </a:lnTo>
                  <a:lnTo>
                    <a:pt x="0" y="0"/>
                  </a:lnTo>
                  <a:close/>
                </a:path>
              </a:pathLst>
            </a:custGeom>
            <a:solidFill>
              <a:srgbClr val="0251FF"/>
            </a:solidFill>
          </p:spPr>
          <p:txBody>
            <a:bodyPr wrap="square" lIns="0" tIns="0" rIns="0" bIns="0" rtlCol="0"/>
            <a:lstStyle/>
            <a:p>
              <a:endParaRPr/>
            </a:p>
          </p:txBody>
        </p:sp>
        <p:sp>
          <p:nvSpPr>
            <p:cNvPr id="34" name="object 34"/>
            <p:cNvSpPr/>
            <p:nvPr/>
          </p:nvSpPr>
          <p:spPr>
            <a:xfrm>
              <a:off x="3801605" y="2569248"/>
              <a:ext cx="784225" cy="749935"/>
            </a:xfrm>
            <a:custGeom>
              <a:avLst/>
              <a:gdLst/>
              <a:ahLst/>
              <a:cxnLst/>
              <a:rect l="l" t="t" r="r" b="b"/>
              <a:pathLst>
                <a:path w="784225" h="749935">
                  <a:moveTo>
                    <a:pt x="784059" y="0"/>
                  </a:moveTo>
                  <a:lnTo>
                    <a:pt x="0" y="0"/>
                  </a:lnTo>
                  <a:lnTo>
                    <a:pt x="0" y="749820"/>
                  </a:lnTo>
                  <a:lnTo>
                    <a:pt x="784059" y="749820"/>
                  </a:lnTo>
                  <a:lnTo>
                    <a:pt x="784059" y="0"/>
                  </a:lnTo>
                  <a:close/>
                </a:path>
              </a:pathLst>
            </a:custGeom>
            <a:solidFill>
              <a:srgbClr val="F5F5F5"/>
            </a:solidFill>
          </p:spPr>
          <p:txBody>
            <a:bodyPr wrap="square" lIns="0" tIns="0" rIns="0" bIns="0" rtlCol="0"/>
            <a:lstStyle/>
            <a:p>
              <a:endParaRPr/>
            </a:p>
          </p:txBody>
        </p:sp>
        <p:sp>
          <p:nvSpPr>
            <p:cNvPr id="35" name="object 35"/>
            <p:cNvSpPr/>
            <p:nvPr/>
          </p:nvSpPr>
          <p:spPr>
            <a:xfrm>
              <a:off x="3801605" y="2569248"/>
              <a:ext cx="784225" cy="749935"/>
            </a:xfrm>
            <a:custGeom>
              <a:avLst/>
              <a:gdLst/>
              <a:ahLst/>
              <a:cxnLst/>
              <a:rect l="l" t="t" r="r" b="b"/>
              <a:pathLst>
                <a:path w="784225" h="749935">
                  <a:moveTo>
                    <a:pt x="0" y="0"/>
                  </a:moveTo>
                  <a:lnTo>
                    <a:pt x="784060" y="0"/>
                  </a:lnTo>
                  <a:lnTo>
                    <a:pt x="784060" y="749822"/>
                  </a:lnTo>
                  <a:lnTo>
                    <a:pt x="0" y="749822"/>
                  </a:lnTo>
                  <a:lnTo>
                    <a:pt x="0" y="0"/>
                  </a:lnTo>
                  <a:close/>
                </a:path>
              </a:pathLst>
            </a:custGeom>
            <a:ln w="41827">
              <a:solidFill>
                <a:srgbClr val="000000"/>
              </a:solidFill>
            </a:ln>
          </p:spPr>
          <p:txBody>
            <a:bodyPr wrap="square" lIns="0" tIns="0" rIns="0" bIns="0" rtlCol="0"/>
            <a:lstStyle/>
            <a:p>
              <a:endParaRPr/>
            </a:p>
          </p:txBody>
        </p:sp>
        <p:sp>
          <p:nvSpPr>
            <p:cNvPr id="36" name="object 36"/>
            <p:cNvSpPr/>
            <p:nvPr/>
          </p:nvSpPr>
          <p:spPr>
            <a:xfrm>
              <a:off x="5721832" y="2944152"/>
              <a:ext cx="297180" cy="0"/>
            </a:xfrm>
            <a:custGeom>
              <a:avLst/>
              <a:gdLst/>
              <a:ahLst/>
              <a:cxnLst/>
              <a:rect l="l" t="t" r="r" b="b"/>
              <a:pathLst>
                <a:path w="297179">
                  <a:moveTo>
                    <a:pt x="0" y="0"/>
                  </a:moveTo>
                  <a:lnTo>
                    <a:pt x="296834" y="0"/>
                  </a:lnTo>
                </a:path>
              </a:pathLst>
            </a:custGeom>
            <a:ln w="84666">
              <a:solidFill>
                <a:srgbClr val="0251FF"/>
              </a:solidFill>
            </a:ln>
          </p:spPr>
          <p:txBody>
            <a:bodyPr wrap="square" lIns="0" tIns="0" rIns="0" bIns="0" rtlCol="0"/>
            <a:lstStyle/>
            <a:p>
              <a:endParaRPr/>
            </a:p>
          </p:txBody>
        </p:sp>
        <p:sp>
          <p:nvSpPr>
            <p:cNvPr id="37" name="object 37"/>
            <p:cNvSpPr/>
            <p:nvPr/>
          </p:nvSpPr>
          <p:spPr>
            <a:xfrm>
              <a:off x="5908598" y="2817152"/>
              <a:ext cx="165100" cy="254000"/>
            </a:xfrm>
            <a:custGeom>
              <a:avLst/>
              <a:gdLst/>
              <a:ahLst/>
              <a:cxnLst/>
              <a:rect l="l" t="t" r="r" b="b"/>
              <a:pathLst>
                <a:path w="165100" h="254000">
                  <a:moveTo>
                    <a:pt x="0" y="0"/>
                  </a:moveTo>
                  <a:lnTo>
                    <a:pt x="0" y="254000"/>
                  </a:lnTo>
                  <a:lnTo>
                    <a:pt x="165100" y="127000"/>
                  </a:lnTo>
                  <a:lnTo>
                    <a:pt x="0" y="0"/>
                  </a:lnTo>
                  <a:close/>
                </a:path>
              </a:pathLst>
            </a:custGeom>
            <a:solidFill>
              <a:srgbClr val="0251FF"/>
            </a:solidFill>
          </p:spPr>
          <p:txBody>
            <a:bodyPr wrap="square" lIns="0" tIns="0" rIns="0" bIns="0" rtlCol="0"/>
            <a:lstStyle/>
            <a:p>
              <a:endParaRPr/>
            </a:p>
          </p:txBody>
        </p:sp>
        <p:sp>
          <p:nvSpPr>
            <p:cNvPr id="38" name="object 38"/>
            <p:cNvSpPr/>
            <p:nvPr/>
          </p:nvSpPr>
          <p:spPr>
            <a:xfrm>
              <a:off x="4937772" y="2569248"/>
              <a:ext cx="784225" cy="749935"/>
            </a:xfrm>
            <a:custGeom>
              <a:avLst/>
              <a:gdLst/>
              <a:ahLst/>
              <a:cxnLst/>
              <a:rect l="l" t="t" r="r" b="b"/>
              <a:pathLst>
                <a:path w="784225" h="749935">
                  <a:moveTo>
                    <a:pt x="784059" y="0"/>
                  </a:moveTo>
                  <a:lnTo>
                    <a:pt x="0" y="0"/>
                  </a:lnTo>
                  <a:lnTo>
                    <a:pt x="0" y="749820"/>
                  </a:lnTo>
                  <a:lnTo>
                    <a:pt x="784059" y="749820"/>
                  </a:lnTo>
                  <a:lnTo>
                    <a:pt x="784059" y="0"/>
                  </a:lnTo>
                  <a:close/>
                </a:path>
              </a:pathLst>
            </a:custGeom>
            <a:solidFill>
              <a:srgbClr val="F5F5F5"/>
            </a:solidFill>
          </p:spPr>
          <p:txBody>
            <a:bodyPr wrap="square" lIns="0" tIns="0" rIns="0" bIns="0" rtlCol="0"/>
            <a:lstStyle/>
            <a:p>
              <a:endParaRPr/>
            </a:p>
          </p:txBody>
        </p:sp>
        <p:sp>
          <p:nvSpPr>
            <p:cNvPr id="39" name="object 39"/>
            <p:cNvSpPr/>
            <p:nvPr/>
          </p:nvSpPr>
          <p:spPr>
            <a:xfrm>
              <a:off x="4937772" y="2569248"/>
              <a:ext cx="784225" cy="749935"/>
            </a:xfrm>
            <a:custGeom>
              <a:avLst/>
              <a:gdLst/>
              <a:ahLst/>
              <a:cxnLst/>
              <a:rect l="l" t="t" r="r" b="b"/>
              <a:pathLst>
                <a:path w="784225" h="749935">
                  <a:moveTo>
                    <a:pt x="0" y="0"/>
                  </a:moveTo>
                  <a:lnTo>
                    <a:pt x="784060" y="0"/>
                  </a:lnTo>
                  <a:lnTo>
                    <a:pt x="784060" y="749822"/>
                  </a:lnTo>
                  <a:lnTo>
                    <a:pt x="0" y="749822"/>
                  </a:lnTo>
                  <a:lnTo>
                    <a:pt x="0" y="0"/>
                  </a:lnTo>
                  <a:close/>
                </a:path>
              </a:pathLst>
            </a:custGeom>
            <a:ln w="41827">
              <a:solidFill>
                <a:srgbClr val="000000"/>
              </a:solidFill>
            </a:ln>
          </p:spPr>
          <p:txBody>
            <a:bodyPr wrap="square" lIns="0" tIns="0" rIns="0" bIns="0" rtlCol="0"/>
            <a:lstStyle/>
            <a:p>
              <a:endParaRPr/>
            </a:p>
          </p:txBody>
        </p:sp>
        <p:sp>
          <p:nvSpPr>
            <p:cNvPr id="40" name="object 40"/>
            <p:cNvSpPr/>
            <p:nvPr/>
          </p:nvSpPr>
          <p:spPr>
            <a:xfrm>
              <a:off x="6857987" y="2944152"/>
              <a:ext cx="297180" cy="0"/>
            </a:xfrm>
            <a:custGeom>
              <a:avLst/>
              <a:gdLst/>
              <a:ahLst/>
              <a:cxnLst/>
              <a:rect l="l" t="t" r="r" b="b"/>
              <a:pathLst>
                <a:path w="297179">
                  <a:moveTo>
                    <a:pt x="0" y="0"/>
                  </a:moveTo>
                  <a:lnTo>
                    <a:pt x="296835" y="0"/>
                  </a:lnTo>
                </a:path>
              </a:pathLst>
            </a:custGeom>
            <a:ln w="84666">
              <a:solidFill>
                <a:srgbClr val="0251FF"/>
              </a:solidFill>
            </a:ln>
          </p:spPr>
          <p:txBody>
            <a:bodyPr wrap="square" lIns="0" tIns="0" rIns="0" bIns="0" rtlCol="0"/>
            <a:lstStyle/>
            <a:p>
              <a:endParaRPr/>
            </a:p>
          </p:txBody>
        </p:sp>
        <p:sp>
          <p:nvSpPr>
            <p:cNvPr id="41" name="object 41"/>
            <p:cNvSpPr/>
            <p:nvPr/>
          </p:nvSpPr>
          <p:spPr>
            <a:xfrm>
              <a:off x="7044753" y="2817152"/>
              <a:ext cx="165100" cy="254000"/>
            </a:xfrm>
            <a:custGeom>
              <a:avLst/>
              <a:gdLst/>
              <a:ahLst/>
              <a:cxnLst/>
              <a:rect l="l" t="t" r="r" b="b"/>
              <a:pathLst>
                <a:path w="165100" h="254000">
                  <a:moveTo>
                    <a:pt x="0" y="0"/>
                  </a:moveTo>
                  <a:lnTo>
                    <a:pt x="0" y="254000"/>
                  </a:lnTo>
                  <a:lnTo>
                    <a:pt x="165100" y="127000"/>
                  </a:lnTo>
                  <a:lnTo>
                    <a:pt x="0" y="0"/>
                  </a:lnTo>
                  <a:close/>
                </a:path>
              </a:pathLst>
            </a:custGeom>
            <a:solidFill>
              <a:srgbClr val="0251FF"/>
            </a:solidFill>
          </p:spPr>
          <p:txBody>
            <a:bodyPr wrap="square" lIns="0" tIns="0" rIns="0" bIns="0" rtlCol="0"/>
            <a:lstStyle/>
            <a:p>
              <a:endParaRPr/>
            </a:p>
          </p:txBody>
        </p:sp>
        <p:sp>
          <p:nvSpPr>
            <p:cNvPr id="42" name="object 42"/>
            <p:cNvSpPr/>
            <p:nvPr/>
          </p:nvSpPr>
          <p:spPr>
            <a:xfrm>
              <a:off x="7994141" y="2944152"/>
              <a:ext cx="297180" cy="0"/>
            </a:xfrm>
            <a:custGeom>
              <a:avLst/>
              <a:gdLst/>
              <a:ahLst/>
              <a:cxnLst/>
              <a:rect l="l" t="t" r="r" b="b"/>
              <a:pathLst>
                <a:path w="297179">
                  <a:moveTo>
                    <a:pt x="0" y="0"/>
                  </a:moveTo>
                  <a:lnTo>
                    <a:pt x="296834" y="0"/>
                  </a:lnTo>
                </a:path>
              </a:pathLst>
            </a:custGeom>
            <a:ln w="84666">
              <a:solidFill>
                <a:srgbClr val="0251FF"/>
              </a:solidFill>
            </a:ln>
          </p:spPr>
          <p:txBody>
            <a:bodyPr wrap="square" lIns="0" tIns="0" rIns="0" bIns="0" rtlCol="0"/>
            <a:lstStyle/>
            <a:p>
              <a:endParaRPr/>
            </a:p>
          </p:txBody>
        </p:sp>
        <p:sp>
          <p:nvSpPr>
            <p:cNvPr id="43" name="object 43"/>
            <p:cNvSpPr/>
            <p:nvPr/>
          </p:nvSpPr>
          <p:spPr>
            <a:xfrm>
              <a:off x="8180921" y="2817152"/>
              <a:ext cx="165100" cy="254000"/>
            </a:xfrm>
            <a:custGeom>
              <a:avLst/>
              <a:gdLst/>
              <a:ahLst/>
              <a:cxnLst/>
              <a:rect l="l" t="t" r="r" b="b"/>
              <a:pathLst>
                <a:path w="165100" h="254000">
                  <a:moveTo>
                    <a:pt x="0" y="0"/>
                  </a:moveTo>
                  <a:lnTo>
                    <a:pt x="0" y="254000"/>
                  </a:lnTo>
                  <a:lnTo>
                    <a:pt x="165100" y="127000"/>
                  </a:lnTo>
                  <a:lnTo>
                    <a:pt x="0" y="0"/>
                  </a:lnTo>
                  <a:close/>
                </a:path>
              </a:pathLst>
            </a:custGeom>
            <a:solidFill>
              <a:srgbClr val="0251FF"/>
            </a:solidFill>
          </p:spPr>
          <p:txBody>
            <a:bodyPr wrap="square" lIns="0" tIns="0" rIns="0" bIns="0" rtlCol="0"/>
            <a:lstStyle/>
            <a:p>
              <a:endParaRPr/>
            </a:p>
          </p:txBody>
        </p:sp>
        <p:sp>
          <p:nvSpPr>
            <p:cNvPr id="44" name="object 44"/>
            <p:cNvSpPr/>
            <p:nvPr/>
          </p:nvSpPr>
          <p:spPr>
            <a:xfrm>
              <a:off x="9130309" y="2944152"/>
              <a:ext cx="297180" cy="0"/>
            </a:xfrm>
            <a:custGeom>
              <a:avLst/>
              <a:gdLst/>
              <a:ahLst/>
              <a:cxnLst/>
              <a:rect l="l" t="t" r="r" b="b"/>
              <a:pathLst>
                <a:path w="297179">
                  <a:moveTo>
                    <a:pt x="0" y="0"/>
                  </a:moveTo>
                  <a:lnTo>
                    <a:pt x="296834" y="0"/>
                  </a:lnTo>
                </a:path>
              </a:pathLst>
            </a:custGeom>
            <a:ln w="84666">
              <a:solidFill>
                <a:srgbClr val="0251FF"/>
              </a:solidFill>
            </a:ln>
          </p:spPr>
          <p:txBody>
            <a:bodyPr wrap="square" lIns="0" tIns="0" rIns="0" bIns="0" rtlCol="0"/>
            <a:lstStyle/>
            <a:p>
              <a:endParaRPr/>
            </a:p>
          </p:txBody>
        </p:sp>
        <p:sp>
          <p:nvSpPr>
            <p:cNvPr id="45" name="object 45"/>
            <p:cNvSpPr/>
            <p:nvPr/>
          </p:nvSpPr>
          <p:spPr>
            <a:xfrm>
              <a:off x="9317075" y="2817152"/>
              <a:ext cx="165100" cy="254000"/>
            </a:xfrm>
            <a:custGeom>
              <a:avLst/>
              <a:gdLst/>
              <a:ahLst/>
              <a:cxnLst/>
              <a:rect l="l" t="t" r="r" b="b"/>
              <a:pathLst>
                <a:path w="165100" h="254000">
                  <a:moveTo>
                    <a:pt x="0" y="0"/>
                  </a:moveTo>
                  <a:lnTo>
                    <a:pt x="0" y="254000"/>
                  </a:lnTo>
                  <a:lnTo>
                    <a:pt x="165100" y="127000"/>
                  </a:lnTo>
                  <a:lnTo>
                    <a:pt x="0" y="0"/>
                  </a:lnTo>
                  <a:close/>
                </a:path>
              </a:pathLst>
            </a:custGeom>
            <a:solidFill>
              <a:srgbClr val="0251FF"/>
            </a:solidFill>
          </p:spPr>
          <p:txBody>
            <a:bodyPr wrap="square" lIns="0" tIns="0" rIns="0" bIns="0" rtlCol="0"/>
            <a:lstStyle/>
            <a:p>
              <a:endParaRPr/>
            </a:p>
          </p:txBody>
        </p:sp>
        <p:sp>
          <p:nvSpPr>
            <p:cNvPr id="46" name="object 46"/>
            <p:cNvSpPr/>
            <p:nvPr/>
          </p:nvSpPr>
          <p:spPr>
            <a:xfrm>
              <a:off x="6073927" y="2569248"/>
              <a:ext cx="784225" cy="749935"/>
            </a:xfrm>
            <a:custGeom>
              <a:avLst/>
              <a:gdLst/>
              <a:ahLst/>
              <a:cxnLst/>
              <a:rect l="l" t="t" r="r" b="b"/>
              <a:pathLst>
                <a:path w="784225" h="749935">
                  <a:moveTo>
                    <a:pt x="784059" y="0"/>
                  </a:moveTo>
                  <a:lnTo>
                    <a:pt x="0" y="0"/>
                  </a:lnTo>
                  <a:lnTo>
                    <a:pt x="0" y="749820"/>
                  </a:lnTo>
                  <a:lnTo>
                    <a:pt x="784059" y="749820"/>
                  </a:lnTo>
                  <a:lnTo>
                    <a:pt x="784059" y="0"/>
                  </a:lnTo>
                  <a:close/>
                </a:path>
              </a:pathLst>
            </a:custGeom>
            <a:solidFill>
              <a:srgbClr val="F5F5F5"/>
            </a:solidFill>
          </p:spPr>
          <p:txBody>
            <a:bodyPr wrap="square" lIns="0" tIns="0" rIns="0" bIns="0" rtlCol="0"/>
            <a:lstStyle/>
            <a:p>
              <a:endParaRPr/>
            </a:p>
          </p:txBody>
        </p:sp>
        <p:sp>
          <p:nvSpPr>
            <p:cNvPr id="47" name="object 47"/>
            <p:cNvSpPr/>
            <p:nvPr/>
          </p:nvSpPr>
          <p:spPr>
            <a:xfrm>
              <a:off x="6073927" y="2569248"/>
              <a:ext cx="784225" cy="749935"/>
            </a:xfrm>
            <a:custGeom>
              <a:avLst/>
              <a:gdLst/>
              <a:ahLst/>
              <a:cxnLst/>
              <a:rect l="l" t="t" r="r" b="b"/>
              <a:pathLst>
                <a:path w="784225" h="749935">
                  <a:moveTo>
                    <a:pt x="0" y="0"/>
                  </a:moveTo>
                  <a:lnTo>
                    <a:pt x="784057" y="0"/>
                  </a:lnTo>
                  <a:lnTo>
                    <a:pt x="784057" y="749822"/>
                  </a:lnTo>
                  <a:lnTo>
                    <a:pt x="0" y="749822"/>
                  </a:lnTo>
                  <a:lnTo>
                    <a:pt x="0" y="0"/>
                  </a:lnTo>
                  <a:close/>
                </a:path>
              </a:pathLst>
            </a:custGeom>
            <a:ln w="41827">
              <a:solidFill>
                <a:srgbClr val="000000"/>
              </a:solidFill>
            </a:ln>
          </p:spPr>
          <p:txBody>
            <a:bodyPr wrap="square" lIns="0" tIns="0" rIns="0" bIns="0" rtlCol="0"/>
            <a:lstStyle/>
            <a:p>
              <a:endParaRPr/>
            </a:p>
          </p:txBody>
        </p:sp>
        <p:sp>
          <p:nvSpPr>
            <p:cNvPr id="48" name="object 48"/>
            <p:cNvSpPr/>
            <p:nvPr/>
          </p:nvSpPr>
          <p:spPr>
            <a:xfrm>
              <a:off x="7210081" y="2569248"/>
              <a:ext cx="784225" cy="749935"/>
            </a:xfrm>
            <a:custGeom>
              <a:avLst/>
              <a:gdLst/>
              <a:ahLst/>
              <a:cxnLst/>
              <a:rect l="l" t="t" r="r" b="b"/>
              <a:pathLst>
                <a:path w="784225" h="749935">
                  <a:moveTo>
                    <a:pt x="784059" y="0"/>
                  </a:moveTo>
                  <a:lnTo>
                    <a:pt x="0" y="0"/>
                  </a:lnTo>
                  <a:lnTo>
                    <a:pt x="0" y="749820"/>
                  </a:lnTo>
                  <a:lnTo>
                    <a:pt x="784059" y="749820"/>
                  </a:lnTo>
                  <a:lnTo>
                    <a:pt x="784059" y="0"/>
                  </a:lnTo>
                  <a:close/>
                </a:path>
              </a:pathLst>
            </a:custGeom>
            <a:solidFill>
              <a:srgbClr val="F5F5F5"/>
            </a:solidFill>
          </p:spPr>
          <p:txBody>
            <a:bodyPr wrap="square" lIns="0" tIns="0" rIns="0" bIns="0" rtlCol="0"/>
            <a:lstStyle/>
            <a:p>
              <a:endParaRPr/>
            </a:p>
          </p:txBody>
        </p:sp>
        <p:sp>
          <p:nvSpPr>
            <p:cNvPr id="49" name="object 49"/>
            <p:cNvSpPr/>
            <p:nvPr/>
          </p:nvSpPr>
          <p:spPr>
            <a:xfrm>
              <a:off x="7210081" y="2569248"/>
              <a:ext cx="784225" cy="749935"/>
            </a:xfrm>
            <a:custGeom>
              <a:avLst/>
              <a:gdLst/>
              <a:ahLst/>
              <a:cxnLst/>
              <a:rect l="l" t="t" r="r" b="b"/>
              <a:pathLst>
                <a:path w="784225" h="749935">
                  <a:moveTo>
                    <a:pt x="0" y="0"/>
                  </a:moveTo>
                  <a:lnTo>
                    <a:pt x="784061" y="0"/>
                  </a:lnTo>
                  <a:lnTo>
                    <a:pt x="784061" y="749822"/>
                  </a:lnTo>
                  <a:lnTo>
                    <a:pt x="0" y="749822"/>
                  </a:lnTo>
                  <a:lnTo>
                    <a:pt x="0" y="0"/>
                  </a:lnTo>
                  <a:close/>
                </a:path>
              </a:pathLst>
            </a:custGeom>
            <a:ln w="41827">
              <a:solidFill>
                <a:srgbClr val="000000"/>
              </a:solidFill>
            </a:ln>
          </p:spPr>
          <p:txBody>
            <a:bodyPr wrap="square" lIns="0" tIns="0" rIns="0" bIns="0" rtlCol="0"/>
            <a:lstStyle/>
            <a:p>
              <a:endParaRPr/>
            </a:p>
          </p:txBody>
        </p:sp>
        <p:sp>
          <p:nvSpPr>
            <p:cNvPr id="50" name="object 50"/>
            <p:cNvSpPr/>
            <p:nvPr/>
          </p:nvSpPr>
          <p:spPr>
            <a:xfrm>
              <a:off x="8346236" y="2569248"/>
              <a:ext cx="784225" cy="749935"/>
            </a:xfrm>
            <a:custGeom>
              <a:avLst/>
              <a:gdLst/>
              <a:ahLst/>
              <a:cxnLst/>
              <a:rect l="l" t="t" r="r" b="b"/>
              <a:pathLst>
                <a:path w="784225" h="749935">
                  <a:moveTo>
                    <a:pt x="784072" y="0"/>
                  </a:moveTo>
                  <a:lnTo>
                    <a:pt x="0" y="0"/>
                  </a:lnTo>
                  <a:lnTo>
                    <a:pt x="0" y="749820"/>
                  </a:lnTo>
                  <a:lnTo>
                    <a:pt x="784072" y="749820"/>
                  </a:lnTo>
                  <a:lnTo>
                    <a:pt x="784072" y="0"/>
                  </a:lnTo>
                  <a:close/>
                </a:path>
              </a:pathLst>
            </a:custGeom>
            <a:solidFill>
              <a:srgbClr val="F5F5F5"/>
            </a:solidFill>
          </p:spPr>
          <p:txBody>
            <a:bodyPr wrap="square" lIns="0" tIns="0" rIns="0" bIns="0" rtlCol="0"/>
            <a:lstStyle/>
            <a:p>
              <a:endParaRPr/>
            </a:p>
          </p:txBody>
        </p:sp>
        <p:sp>
          <p:nvSpPr>
            <p:cNvPr id="51" name="object 51"/>
            <p:cNvSpPr/>
            <p:nvPr/>
          </p:nvSpPr>
          <p:spPr>
            <a:xfrm>
              <a:off x="8346236" y="2569248"/>
              <a:ext cx="784225" cy="749935"/>
            </a:xfrm>
            <a:custGeom>
              <a:avLst/>
              <a:gdLst/>
              <a:ahLst/>
              <a:cxnLst/>
              <a:rect l="l" t="t" r="r" b="b"/>
              <a:pathLst>
                <a:path w="784225" h="749935">
                  <a:moveTo>
                    <a:pt x="0" y="0"/>
                  </a:moveTo>
                  <a:lnTo>
                    <a:pt x="784060" y="0"/>
                  </a:lnTo>
                  <a:lnTo>
                    <a:pt x="784060" y="749822"/>
                  </a:lnTo>
                  <a:lnTo>
                    <a:pt x="0" y="749822"/>
                  </a:lnTo>
                  <a:lnTo>
                    <a:pt x="0" y="0"/>
                  </a:lnTo>
                  <a:close/>
                </a:path>
              </a:pathLst>
            </a:custGeom>
            <a:ln w="41827">
              <a:solidFill>
                <a:srgbClr val="000000"/>
              </a:solidFill>
            </a:ln>
          </p:spPr>
          <p:txBody>
            <a:bodyPr wrap="square" lIns="0" tIns="0" rIns="0" bIns="0" rtlCol="0"/>
            <a:lstStyle/>
            <a:p>
              <a:endParaRPr/>
            </a:p>
          </p:txBody>
        </p:sp>
        <p:sp>
          <p:nvSpPr>
            <p:cNvPr id="52" name="object 52"/>
            <p:cNvSpPr/>
            <p:nvPr/>
          </p:nvSpPr>
          <p:spPr>
            <a:xfrm>
              <a:off x="9482404" y="2569248"/>
              <a:ext cx="784225" cy="749935"/>
            </a:xfrm>
            <a:custGeom>
              <a:avLst/>
              <a:gdLst/>
              <a:ahLst/>
              <a:cxnLst/>
              <a:rect l="l" t="t" r="r" b="b"/>
              <a:pathLst>
                <a:path w="784225" h="749935">
                  <a:moveTo>
                    <a:pt x="784059" y="0"/>
                  </a:moveTo>
                  <a:lnTo>
                    <a:pt x="0" y="0"/>
                  </a:lnTo>
                  <a:lnTo>
                    <a:pt x="0" y="749820"/>
                  </a:lnTo>
                  <a:lnTo>
                    <a:pt x="784059" y="749820"/>
                  </a:lnTo>
                  <a:lnTo>
                    <a:pt x="784059" y="0"/>
                  </a:lnTo>
                  <a:close/>
                </a:path>
              </a:pathLst>
            </a:custGeom>
            <a:solidFill>
              <a:srgbClr val="F5F5F5"/>
            </a:solidFill>
          </p:spPr>
          <p:txBody>
            <a:bodyPr wrap="square" lIns="0" tIns="0" rIns="0" bIns="0" rtlCol="0"/>
            <a:lstStyle/>
            <a:p>
              <a:endParaRPr/>
            </a:p>
          </p:txBody>
        </p:sp>
        <p:sp>
          <p:nvSpPr>
            <p:cNvPr id="53" name="object 53"/>
            <p:cNvSpPr/>
            <p:nvPr/>
          </p:nvSpPr>
          <p:spPr>
            <a:xfrm>
              <a:off x="9482404" y="2569248"/>
              <a:ext cx="784225" cy="749935"/>
            </a:xfrm>
            <a:custGeom>
              <a:avLst/>
              <a:gdLst/>
              <a:ahLst/>
              <a:cxnLst/>
              <a:rect l="l" t="t" r="r" b="b"/>
              <a:pathLst>
                <a:path w="784225" h="749935">
                  <a:moveTo>
                    <a:pt x="0" y="0"/>
                  </a:moveTo>
                  <a:lnTo>
                    <a:pt x="784060" y="0"/>
                  </a:lnTo>
                  <a:lnTo>
                    <a:pt x="784060" y="749822"/>
                  </a:lnTo>
                  <a:lnTo>
                    <a:pt x="0" y="749822"/>
                  </a:lnTo>
                  <a:lnTo>
                    <a:pt x="0" y="0"/>
                  </a:lnTo>
                  <a:close/>
                </a:path>
              </a:pathLst>
            </a:custGeom>
            <a:ln w="41827">
              <a:solidFill>
                <a:srgbClr val="000000"/>
              </a:solidFill>
            </a:ln>
          </p:spPr>
          <p:txBody>
            <a:bodyPr wrap="square" lIns="0" tIns="0" rIns="0" bIns="0" rtlCol="0"/>
            <a:lstStyle/>
            <a:p>
              <a:endParaRPr/>
            </a:p>
          </p:txBody>
        </p:sp>
      </p:grpSp>
      <p:sp>
        <p:nvSpPr>
          <p:cNvPr id="54" name="object 54"/>
          <p:cNvSpPr txBox="1"/>
          <p:nvPr/>
        </p:nvSpPr>
        <p:spPr>
          <a:xfrm>
            <a:off x="1622145" y="2919564"/>
            <a:ext cx="598805" cy="348615"/>
          </a:xfrm>
          <a:prstGeom prst="rect">
            <a:avLst/>
          </a:prstGeom>
          <a:solidFill>
            <a:srgbClr val="771100"/>
          </a:solidFill>
        </p:spPr>
        <p:txBody>
          <a:bodyPr vert="horz" wrap="square" lIns="0" tIns="0" rIns="0" bIns="0" rtlCol="0">
            <a:spAutoFit/>
          </a:bodyPr>
          <a:lstStyle/>
          <a:p>
            <a:pPr marL="153035">
              <a:lnSpc>
                <a:spcPts val="2745"/>
              </a:lnSpc>
            </a:pPr>
            <a:r>
              <a:rPr sz="2400" b="1" spc="-295" dirty="0">
                <a:solidFill>
                  <a:srgbClr val="FFFFFF"/>
                </a:solidFill>
                <a:latin typeface="Arial"/>
                <a:cs typeface="Arial"/>
              </a:rPr>
              <a:t>P0</a:t>
            </a:r>
            <a:endParaRPr sz="2400">
              <a:latin typeface="Arial"/>
              <a:cs typeface="Arial"/>
            </a:endParaRPr>
          </a:p>
        </p:txBody>
      </p:sp>
      <p:sp>
        <p:nvSpPr>
          <p:cNvPr id="55" name="object 55"/>
          <p:cNvSpPr txBox="1"/>
          <p:nvPr/>
        </p:nvSpPr>
        <p:spPr>
          <a:xfrm>
            <a:off x="2758300" y="2919564"/>
            <a:ext cx="598805" cy="348615"/>
          </a:xfrm>
          <a:prstGeom prst="rect">
            <a:avLst/>
          </a:prstGeom>
          <a:solidFill>
            <a:srgbClr val="9E1E00"/>
          </a:solidFill>
        </p:spPr>
        <p:txBody>
          <a:bodyPr vert="horz" wrap="square" lIns="0" tIns="0" rIns="0" bIns="0" rtlCol="0">
            <a:spAutoFit/>
          </a:bodyPr>
          <a:lstStyle/>
          <a:p>
            <a:pPr marL="153035">
              <a:lnSpc>
                <a:spcPts val="2745"/>
              </a:lnSpc>
            </a:pPr>
            <a:r>
              <a:rPr sz="2400" b="1" spc="-295" dirty="0">
                <a:solidFill>
                  <a:srgbClr val="FFFFFF"/>
                </a:solidFill>
                <a:latin typeface="Arial"/>
                <a:cs typeface="Arial"/>
              </a:rPr>
              <a:t>P1</a:t>
            </a:r>
            <a:endParaRPr sz="2400">
              <a:latin typeface="Arial"/>
              <a:cs typeface="Arial"/>
            </a:endParaRPr>
          </a:p>
        </p:txBody>
      </p:sp>
      <p:sp>
        <p:nvSpPr>
          <p:cNvPr id="56" name="object 56"/>
          <p:cNvSpPr txBox="1"/>
          <p:nvPr/>
        </p:nvSpPr>
        <p:spPr>
          <a:xfrm>
            <a:off x="3894467" y="2919564"/>
            <a:ext cx="598805" cy="348615"/>
          </a:xfrm>
          <a:prstGeom prst="rect">
            <a:avLst/>
          </a:prstGeom>
          <a:solidFill>
            <a:srgbClr val="BD2900"/>
          </a:solidFill>
        </p:spPr>
        <p:txBody>
          <a:bodyPr vert="horz" wrap="square" lIns="0" tIns="0" rIns="0" bIns="0" rtlCol="0">
            <a:spAutoFit/>
          </a:bodyPr>
          <a:lstStyle/>
          <a:p>
            <a:pPr marL="153035">
              <a:lnSpc>
                <a:spcPts val="2745"/>
              </a:lnSpc>
            </a:pPr>
            <a:r>
              <a:rPr sz="2400" b="1" spc="-295" dirty="0">
                <a:solidFill>
                  <a:srgbClr val="FFFFFF"/>
                </a:solidFill>
                <a:latin typeface="Arial"/>
                <a:cs typeface="Arial"/>
              </a:rPr>
              <a:t>P2</a:t>
            </a:r>
            <a:endParaRPr sz="2400">
              <a:latin typeface="Arial"/>
              <a:cs typeface="Arial"/>
            </a:endParaRPr>
          </a:p>
        </p:txBody>
      </p:sp>
      <p:sp>
        <p:nvSpPr>
          <p:cNvPr id="57" name="object 57"/>
          <p:cNvSpPr txBox="1"/>
          <p:nvPr/>
        </p:nvSpPr>
        <p:spPr>
          <a:xfrm>
            <a:off x="5030622" y="2919564"/>
            <a:ext cx="598805" cy="348615"/>
          </a:xfrm>
          <a:prstGeom prst="rect">
            <a:avLst/>
          </a:prstGeom>
          <a:solidFill>
            <a:srgbClr val="D63100"/>
          </a:solidFill>
        </p:spPr>
        <p:txBody>
          <a:bodyPr vert="horz" wrap="square" lIns="0" tIns="0" rIns="0" bIns="0" rtlCol="0">
            <a:spAutoFit/>
          </a:bodyPr>
          <a:lstStyle/>
          <a:p>
            <a:pPr marL="153035">
              <a:lnSpc>
                <a:spcPts val="2745"/>
              </a:lnSpc>
            </a:pPr>
            <a:r>
              <a:rPr sz="2400" b="1" spc="-295" dirty="0">
                <a:solidFill>
                  <a:srgbClr val="FFFFFF"/>
                </a:solidFill>
                <a:latin typeface="Arial"/>
                <a:cs typeface="Arial"/>
              </a:rPr>
              <a:t>P3</a:t>
            </a:r>
            <a:endParaRPr sz="2400">
              <a:latin typeface="Arial"/>
              <a:cs typeface="Arial"/>
            </a:endParaRPr>
          </a:p>
        </p:txBody>
      </p:sp>
      <p:sp>
        <p:nvSpPr>
          <p:cNvPr id="58" name="object 58"/>
          <p:cNvSpPr txBox="1"/>
          <p:nvPr/>
        </p:nvSpPr>
        <p:spPr>
          <a:xfrm>
            <a:off x="6166777" y="2919564"/>
            <a:ext cx="598805" cy="348615"/>
          </a:xfrm>
          <a:prstGeom prst="rect">
            <a:avLst/>
          </a:prstGeom>
          <a:solidFill>
            <a:srgbClr val="E93800"/>
          </a:solidFill>
        </p:spPr>
        <p:txBody>
          <a:bodyPr vert="horz" wrap="square" lIns="0" tIns="0" rIns="0" bIns="0" rtlCol="0">
            <a:spAutoFit/>
          </a:bodyPr>
          <a:lstStyle/>
          <a:p>
            <a:pPr marL="153035">
              <a:lnSpc>
                <a:spcPts val="2745"/>
              </a:lnSpc>
            </a:pPr>
            <a:r>
              <a:rPr sz="2400" b="1" spc="-295" dirty="0">
                <a:solidFill>
                  <a:srgbClr val="FFFFFF"/>
                </a:solidFill>
                <a:latin typeface="Arial"/>
                <a:cs typeface="Arial"/>
              </a:rPr>
              <a:t>P4</a:t>
            </a:r>
            <a:endParaRPr sz="2400">
              <a:latin typeface="Arial"/>
              <a:cs typeface="Arial"/>
            </a:endParaRPr>
          </a:p>
        </p:txBody>
      </p:sp>
      <p:sp>
        <p:nvSpPr>
          <p:cNvPr id="59" name="object 59"/>
          <p:cNvSpPr txBox="1"/>
          <p:nvPr/>
        </p:nvSpPr>
        <p:spPr>
          <a:xfrm>
            <a:off x="7302944" y="2919564"/>
            <a:ext cx="598805" cy="348615"/>
          </a:xfrm>
          <a:prstGeom prst="rect">
            <a:avLst/>
          </a:prstGeom>
          <a:solidFill>
            <a:srgbClr val="F73C00"/>
          </a:solidFill>
        </p:spPr>
        <p:txBody>
          <a:bodyPr vert="horz" wrap="square" lIns="0" tIns="0" rIns="0" bIns="0" rtlCol="0">
            <a:spAutoFit/>
          </a:bodyPr>
          <a:lstStyle/>
          <a:p>
            <a:pPr marL="153035">
              <a:lnSpc>
                <a:spcPts val="2745"/>
              </a:lnSpc>
            </a:pPr>
            <a:r>
              <a:rPr sz="2400" b="1" spc="-295" dirty="0">
                <a:solidFill>
                  <a:srgbClr val="FFFFFF"/>
                </a:solidFill>
                <a:latin typeface="Arial"/>
                <a:cs typeface="Arial"/>
              </a:rPr>
              <a:t>P5</a:t>
            </a:r>
            <a:endParaRPr sz="2400">
              <a:latin typeface="Arial"/>
              <a:cs typeface="Arial"/>
            </a:endParaRPr>
          </a:p>
        </p:txBody>
      </p:sp>
      <p:sp>
        <p:nvSpPr>
          <p:cNvPr id="60" name="object 60"/>
          <p:cNvSpPr txBox="1"/>
          <p:nvPr/>
        </p:nvSpPr>
        <p:spPr>
          <a:xfrm>
            <a:off x="8439098" y="2919564"/>
            <a:ext cx="598805" cy="348615"/>
          </a:xfrm>
          <a:prstGeom prst="rect">
            <a:avLst/>
          </a:prstGeom>
          <a:solidFill>
            <a:srgbClr val="FF3E00"/>
          </a:solidFill>
        </p:spPr>
        <p:txBody>
          <a:bodyPr vert="horz" wrap="square" lIns="0" tIns="0" rIns="0" bIns="0" rtlCol="0">
            <a:spAutoFit/>
          </a:bodyPr>
          <a:lstStyle/>
          <a:p>
            <a:pPr marL="153035">
              <a:lnSpc>
                <a:spcPts val="2745"/>
              </a:lnSpc>
            </a:pPr>
            <a:r>
              <a:rPr sz="2400" b="1" spc="-295" dirty="0">
                <a:solidFill>
                  <a:srgbClr val="FFFFFF"/>
                </a:solidFill>
                <a:latin typeface="Arial"/>
                <a:cs typeface="Arial"/>
              </a:rPr>
              <a:t>P6</a:t>
            </a:r>
            <a:endParaRPr sz="2400">
              <a:latin typeface="Arial"/>
              <a:cs typeface="Arial"/>
            </a:endParaRPr>
          </a:p>
        </p:txBody>
      </p:sp>
      <p:sp>
        <p:nvSpPr>
          <p:cNvPr id="61" name="object 61"/>
          <p:cNvSpPr txBox="1"/>
          <p:nvPr/>
        </p:nvSpPr>
        <p:spPr>
          <a:xfrm>
            <a:off x="9575266" y="2919564"/>
            <a:ext cx="598805" cy="348615"/>
          </a:xfrm>
          <a:prstGeom prst="rect">
            <a:avLst/>
          </a:prstGeom>
          <a:solidFill>
            <a:srgbClr val="FB3E00"/>
          </a:solidFill>
        </p:spPr>
        <p:txBody>
          <a:bodyPr vert="horz" wrap="square" lIns="0" tIns="0" rIns="0" bIns="0" rtlCol="0">
            <a:spAutoFit/>
          </a:bodyPr>
          <a:lstStyle/>
          <a:p>
            <a:pPr marL="153035">
              <a:lnSpc>
                <a:spcPts val="2745"/>
              </a:lnSpc>
            </a:pPr>
            <a:r>
              <a:rPr sz="2400" b="1" spc="-295" dirty="0">
                <a:solidFill>
                  <a:srgbClr val="FFFFFF"/>
                </a:solidFill>
                <a:latin typeface="Arial"/>
                <a:cs typeface="Arial"/>
              </a:rPr>
              <a:t>P7</a:t>
            </a:r>
            <a:endParaRPr sz="2400">
              <a:latin typeface="Arial"/>
              <a:cs typeface="Arial"/>
            </a:endParaRPr>
          </a:p>
        </p:txBody>
      </p:sp>
      <p:sp>
        <p:nvSpPr>
          <p:cNvPr id="62" name="object 62"/>
          <p:cNvSpPr txBox="1"/>
          <p:nvPr/>
        </p:nvSpPr>
        <p:spPr>
          <a:xfrm>
            <a:off x="1850389" y="1786280"/>
            <a:ext cx="5273675" cy="431800"/>
          </a:xfrm>
          <a:prstGeom prst="rect">
            <a:avLst/>
          </a:prstGeom>
        </p:spPr>
        <p:txBody>
          <a:bodyPr vert="horz" wrap="square" lIns="0" tIns="14604" rIns="0" bIns="0" rtlCol="0">
            <a:spAutoFit/>
          </a:bodyPr>
          <a:lstStyle/>
          <a:p>
            <a:pPr marL="12700">
              <a:lnSpc>
                <a:spcPct val="100000"/>
              </a:lnSpc>
              <a:spcBef>
                <a:spcPts val="114"/>
              </a:spcBef>
              <a:tabLst>
                <a:tab pos="4166235" algn="l"/>
              </a:tabLst>
            </a:pPr>
            <a:r>
              <a:rPr sz="2650" b="1" spc="-30" dirty="0">
                <a:solidFill>
                  <a:srgbClr val="0432FF"/>
                </a:solidFill>
                <a:latin typeface="Arial"/>
                <a:cs typeface="Arial"/>
              </a:rPr>
              <a:t>Act</a:t>
            </a:r>
            <a:r>
              <a:rPr sz="2650" b="1" spc="-20" dirty="0">
                <a:solidFill>
                  <a:srgbClr val="0432FF"/>
                </a:solidFill>
                <a:latin typeface="Arial"/>
                <a:cs typeface="Arial"/>
              </a:rPr>
              <a:t>i</a:t>
            </a:r>
            <a:r>
              <a:rPr sz="2650" b="1" spc="-25" dirty="0">
                <a:solidFill>
                  <a:srgbClr val="0432FF"/>
                </a:solidFill>
                <a:latin typeface="Arial"/>
                <a:cs typeface="Arial"/>
              </a:rPr>
              <a:t>vat</a:t>
            </a:r>
            <a:r>
              <a:rPr sz="2650" b="1" spc="-30" dirty="0">
                <a:solidFill>
                  <a:srgbClr val="0432FF"/>
                </a:solidFill>
                <a:latin typeface="Arial"/>
                <a:cs typeface="Arial"/>
              </a:rPr>
              <a:t>io</a:t>
            </a:r>
            <a:r>
              <a:rPr sz="2650" b="1" spc="-35" dirty="0">
                <a:solidFill>
                  <a:srgbClr val="0432FF"/>
                </a:solidFill>
                <a:latin typeface="Arial"/>
                <a:cs typeface="Arial"/>
              </a:rPr>
              <a:t>n</a:t>
            </a:r>
            <a:r>
              <a:rPr sz="2650" b="1" dirty="0">
                <a:solidFill>
                  <a:srgbClr val="0432FF"/>
                </a:solidFill>
                <a:latin typeface="Arial"/>
                <a:cs typeface="Arial"/>
              </a:rPr>
              <a:t>	</a:t>
            </a:r>
            <a:r>
              <a:rPr sz="2650" b="1" spc="-100" dirty="0">
                <a:solidFill>
                  <a:srgbClr val="017F00"/>
                </a:solidFill>
                <a:latin typeface="Arial"/>
                <a:cs typeface="Arial"/>
              </a:rPr>
              <a:t>W</a:t>
            </a:r>
            <a:r>
              <a:rPr sz="2650" b="1" spc="-30" dirty="0">
                <a:solidFill>
                  <a:srgbClr val="017F00"/>
                </a:solidFill>
                <a:latin typeface="Arial"/>
                <a:cs typeface="Arial"/>
              </a:rPr>
              <a:t>eigh</a:t>
            </a:r>
            <a:r>
              <a:rPr sz="2650" b="1" spc="-20" dirty="0">
                <a:solidFill>
                  <a:srgbClr val="017F00"/>
                </a:solidFill>
                <a:latin typeface="Arial"/>
                <a:cs typeface="Arial"/>
              </a:rPr>
              <a:t>t</a:t>
            </a:r>
            <a:endParaRPr sz="2650">
              <a:latin typeface="Arial"/>
              <a:cs typeface="Arial"/>
            </a:endParaRPr>
          </a:p>
        </p:txBody>
      </p:sp>
      <p:sp>
        <p:nvSpPr>
          <p:cNvPr id="63" name="object 63"/>
          <p:cNvSpPr txBox="1"/>
          <p:nvPr/>
        </p:nvSpPr>
        <p:spPr>
          <a:xfrm>
            <a:off x="10306163" y="2969120"/>
            <a:ext cx="422275" cy="391160"/>
          </a:xfrm>
          <a:prstGeom prst="rect">
            <a:avLst/>
          </a:prstGeom>
        </p:spPr>
        <p:txBody>
          <a:bodyPr vert="horz" wrap="square" lIns="0" tIns="12700" rIns="0" bIns="0" rtlCol="0">
            <a:spAutoFit/>
          </a:bodyPr>
          <a:lstStyle/>
          <a:p>
            <a:pPr marL="12700">
              <a:lnSpc>
                <a:spcPct val="100000"/>
              </a:lnSpc>
              <a:spcBef>
                <a:spcPts val="100"/>
              </a:spcBef>
            </a:pPr>
            <a:r>
              <a:rPr sz="2400" b="1" spc="-40" dirty="0">
                <a:latin typeface="Arial"/>
                <a:cs typeface="Arial"/>
              </a:rPr>
              <a:t>PE</a:t>
            </a:r>
            <a:endParaRPr sz="2400">
              <a:latin typeface="Arial"/>
              <a:cs typeface="Arial"/>
            </a:endParaRPr>
          </a:p>
        </p:txBody>
      </p:sp>
      <p:grpSp>
        <p:nvGrpSpPr>
          <p:cNvPr id="64" name="object 64"/>
          <p:cNvGrpSpPr/>
          <p:nvPr/>
        </p:nvGrpSpPr>
        <p:grpSpPr>
          <a:xfrm>
            <a:off x="1659538" y="2605764"/>
            <a:ext cx="8471535" cy="277495"/>
            <a:chOff x="1659538" y="2605764"/>
            <a:chExt cx="8471535" cy="277495"/>
          </a:xfrm>
        </p:grpSpPr>
        <p:pic>
          <p:nvPicPr>
            <p:cNvPr id="65" name="object 65"/>
            <p:cNvPicPr/>
            <p:nvPr/>
          </p:nvPicPr>
          <p:blipFill>
            <a:blip r:embed="rId2" cstate="print"/>
            <a:stretch>
              <a:fillRect/>
            </a:stretch>
          </p:blipFill>
          <p:spPr>
            <a:xfrm>
              <a:off x="1676260" y="2622486"/>
              <a:ext cx="237744" cy="243839"/>
            </a:xfrm>
            <a:prstGeom prst="rect">
              <a:avLst/>
            </a:prstGeom>
          </p:spPr>
        </p:pic>
        <p:sp>
          <p:nvSpPr>
            <p:cNvPr id="66" name="object 66"/>
            <p:cNvSpPr/>
            <p:nvPr/>
          </p:nvSpPr>
          <p:spPr>
            <a:xfrm>
              <a:off x="1676260" y="2622486"/>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2" y="74463"/>
                  </a:lnTo>
                  <a:lnTo>
                    <a:pt x="237743" y="121920"/>
                  </a:lnTo>
                  <a:lnTo>
                    <a:pt x="228402"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67" name="object 67"/>
            <p:cNvPicPr/>
            <p:nvPr/>
          </p:nvPicPr>
          <p:blipFill>
            <a:blip r:embed="rId3" cstate="print"/>
            <a:stretch>
              <a:fillRect/>
            </a:stretch>
          </p:blipFill>
          <p:spPr>
            <a:xfrm>
              <a:off x="1917153" y="2622486"/>
              <a:ext cx="237743" cy="243840"/>
            </a:xfrm>
            <a:prstGeom prst="rect">
              <a:avLst/>
            </a:prstGeom>
          </p:spPr>
        </p:pic>
        <p:sp>
          <p:nvSpPr>
            <p:cNvPr id="68" name="object 68"/>
            <p:cNvSpPr/>
            <p:nvPr/>
          </p:nvSpPr>
          <p:spPr>
            <a:xfrm>
              <a:off x="1917153" y="2622486"/>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2" y="74463"/>
                  </a:lnTo>
                  <a:lnTo>
                    <a:pt x="237743" y="121920"/>
                  </a:lnTo>
                  <a:lnTo>
                    <a:pt x="228402"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69" name="object 69"/>
            <p:cNvPicPr/>
            <p:nvPr/>
          </p:nvPicPr>
          <p:blipFill>
            <a:blip r:embed="rId4" cstate="print"/>
            <a:stretch>
              <a:fillRect/>
            </a:stretch>
          </p:blipFill>
          <p:spPr>
            <a:xfrm>
              <a:off x="2812414" y="2622486"/>
              <a:ext cx="237744" cy="243839"/>
            </a:xfrm>
            <a:prstGeom prst="rect">
              <a:avLst/>
            </a:prstGeom>
          </p:spPr>
        </p:pic>
        <p:sp>
          <p:nvSpPr>
            <p:cNvPr id="70" name="object 70"/>
            <p:cNvSpPr/>
            <p:nvPr/>
          </p:nvSpPr>
          <p:spPr>
            <a:xfrm>
              <a:off x="2812414" y="2622486"/>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2" y="74463"/>
                  </a:lnTo>
                  <a:lnTo>
                    <a:pt x="237743" y="121920"/>
                  </a:lnTo>
                  <a:lnTo>
                    <a:pt x="228402"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71" name="object 71"/>
            <p:cNvPicPr/>
            <p:nvPr/>
          </p:nvPicPr>
          <p:blipFill>
            <a:blip r:embed="rId5" cstate="print"/>
            <a:stretch>
              <a:fillRect/>
            </a:stretch>
          </p:blipFill>
          <p:spPr>
            <a:xfrm>
              <a:off x="3053308" y="2622486"/>
              <a:ext cx="237744" cy="243840"/>
            </a:xfrm>
            <a:prstGeom prst="rect">
              <a:avLst/>
            </a:prstGeom>
          </p:spPr>
        </p:pic>
        <p:sp>
          <p:nvSpPr>
            <p:cNvPr id="72" name="object 72"/>
            <p:cNvSpPr/>
            <p:nvPr/>
          </p:nvSpPr>
          <p:spPr>
            <a:xfrm>
              <a:off x="3053308" y="2622486"/>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2" y="74463"/>
                  </a:lnTo>
                  <a:lnTo>
                    <a:pt x="237743" y="121920"/>
                  </a:lnTo>
                  <a:lnTo>
                    <a:pt x="228402"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73" name="object 73"/>
            <p:cNvPicPr/>
            <p:nvPr/>
          </p:nvPicPr>
          <p:blipFill>
            <a:blip r:embed="rId6" cstate="print"/>
            <a:stretch>
              <a:fillRect/>
            </a:stretch>
          </p:blipFill>
          <p:spPr>
            <a:xfrm>
              <a:off x="3948582" y="2622486"/>
              <a:ext cx="237744" cy="243839"/>
            </a:xfrm>
            <a:prstGeom prst="rect">
              <a:avLst/>
            </a:prstGeom>
          </p:spPr>
        </p:pic>
        <p:sp>
          <p:nvSpPr>
            <p:cNvPr id="74" name="object 74"/>
            <p:cNvSpPr/>
            <p:nvPr/>
          </p:nvSpPr>
          <p:spPr>
            <a:xfrm>
              <a:off x="3948582" y="2622486"/>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1" y="74463"/>
                  </a:lnTo>
                  <a:lnTo>
                    <a:pt x="237743" y="121920"/>
                  </a:lnTo>
                  <a:lnTo>
                    <a:pt x="228401"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75" name="object 75"/>
            <p:cNvPicPr/>
            <p:nvPr/>
          </p:nvPicPr>
          <p:blipFill>
            <a:blip r:embed="rId7" cstate="print"/>
            <a:stretch>
              <a:fillRect/>
            </a:stretch>
          </p:blipFill>
          <p:spPr>
            <a:xfrm>
              <a:off x="4189463" y="2622486"/>
              <a:ext cx="237743" cy="243840"/>
            </a:xfrm>
            <a:prstGeom prst="rect">
              <a:avLst/>
            </a:prstGeom>
          </p:spPr>
        </p:pic>
        <p:sp>
          <p:nvSpPr>
            <p:cNvPr id="76" name="object 76"/>
            <p:cNvSpPr/>
            <p:nvPr/>
          </p:nvSpPr>
          <p:spPr>
            <a:xfrm>
              <a:off x="4189463" y="2622486"/>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1" y="74463"/>
                  </a:lnTo>
                  <a:lnTo>
                    <a:pt x="237743" y="121920"/>
                  </a:lnTo>
                  <a:lnTo>
                    <a:pt x="228401"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77" name="object 77"/>
            <p:cNvPicPr/>
            <p:nvPr/>
          </p:nvPicPr>
          <p:blipFill>
            <a:blip r:embed="rId8" cstate="print"/>
            <a:stretch>
              <a:fillRect/>
            </a:stretch>
          </p:blipFill>
          <p:spPr>
            <a:xfrm>
              <a:off x="5084736" y="2622486"/>
              <a:ext cx="237744" cy="243839"/>
            </a:xfrm>
            <a:prstGeom prst="rect">
              <a:avLst/>
            </a:prstGeom>
          </p:spPr>
        </p:pic>
        <p:sp>
          <p:nvSpPr>
            <p:cNvPr id="78" name="object 78"/>
            <p:cNvSpPr/>
            <p:nvPr/>
          </p:nvSpPr>
          <p:spPr>
            <a:xfrm>
              <a:off x="5084736" y="2622486"/>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2" y="74463"/>
                  </a:lnTo>
                  <a:lnTo>
                    <a:pt x="237743" y="121920"/>
                  </a:lnTo>
                  <a:lnTo>
                    <a:pt x="228402"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79" name="object 79"/>
            <p:cNvPicPr/>
            <p:nvPr/>
          </p:nvPicPr>
          <p:blipFill>
            <a:blip r:embed="rId5" cstate="print"/>
            <a:stretch>
              <a:fillRect/>
            </a:stretch>
          </p:blipFill>
          <p:spPr>
            <a:xfrm>
              <a:off x="5325630" y="2622486"/>
              <a:ext cx="237744" cy="243840"/>
            </a:xfrm>
            <a:prstGeom prst="rect">
              <a:avLst/>
            </a:prstGeom>
          </p:spPr>
        </p:pic>
        <p:sp>
          <p:nvSpPr>
            <p:cNvPr id="80" name="object 80"/>
            <p:cNvSpPr/>
            <p:nvPr/>
          </p:nvSpPr>
          <p:spPr>
            <a:xfrm>
              <a:off x="5325630" y="2622486"/>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2" y="74463"/>
                  </a:lnTo>
                  <a:lnTo>
                    <a:pt x="237743" y="121920"/>
                  </a:lnTo>
                  <a:lnTo>
                    <a:pt x="228402"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81" name="object 81"/>
            <p:cNvPicPr/>
            <p:nvPr/>
          </p:nvPicPr>
          <p:blipFill>
            <a:blip r:embed="rId9" cstate="print"/>
            <a:stretch>
              <a:fillRect/>
            </a:stretch>
          </p:blipFill>
          <p:spPr>
            <a:xfrm>
              <a:off x="6226644" y="2622486"/>
              <a:ext cx="237731" cy="243839"/>
            </a:xfrm>
            <a:prstGeom prst="rect">
              <a:avLst/>
            </a:prstGeom>
          </p:spPr>
        </p:pic>
        <p:sp>
          <p:nvSpPr>
            <p:cNvPr id="82" name="object 82"/>
            <p:cNvSpPr/>
            <p:nvPr/>
          </p:nvSpPr>
          <p:spPr>
            <a:xfrm>
              <a:off x="6226645" y="2622486"/>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1" y="9581"/>
                  </a:lnTo>
                  <a:lnTo>
                    <a:pt x="202926" y="35709"/>
                  </a:lnTo>
                  <a:lnTo>
                    <a:pt x="228401" y="74463"/>
                  </a:lnTo>
                  <a:lnTo>
                    <a:pt x="237743" y="121920"/>
                  </a:lnTo>
                  <a:lnTo>
                    <a:pt x="228401" y="169376"/>
                  </a:lnTo>
                  <a:lnTo>
                    <a:pt x="202926" y="208130"/>
                  </a:lnTo>
                  <a:lnTo>
                    <a:pt x="165141"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83" name="object 83"/>
            <p:cNvPicPr/>
            <p:nvPr/>
          </p:nvPicPr>
          <p:blipFill>
            <a:blip r:embed="rId10" cstate="print"/>
            <a:stretch>
              <a:fillRect/>
            </a:stretch>
          </p:blipFill>
          <p:spPr>
            <a:xfrm>
              <a:off x="6467525" y="2622486"/>
              <a:ext cx="237744" cy="243840"/>
            </a:xfrm>
            <a:prstGeom prst="rect">
              <a:avLst/>
            </a:prstGeom>
          </p:spPr>
        </p:pic>
        <p:sp>
          <p:nvSpPr>
            <p:cNvPr id="84" name="object 84"/>
            <p:cNvSpPr/>
            <p:nvPr/>
          </p:nvSpPr>
          <p:spPr>
            <a:xfrm>
              <a:off x="6467526" y="2622486"/>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1" y="74463"/>
                  </a:lnTo>
                  <a:lnTo>
                    <a:pt x="237743" y="121920"/>
                  </a:lnTo>
                  <a:lnTo>
                    <a:pt x="228401"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85" name="object 85"/>
            <p:cNvPicPr/>
            <p:nvPr/>
          </p:nvPicPr>
          <p:blipFill>
            <a:blip r:embed="rId6" cstate="print"/>
            <a:stretch>
              <a:fillRect/>
            </a:stretch>
          </p:blipFill>
          <p:spPr>
            <a:xfrm>
              <a:off x="7362799" y="2622486"/>
              <a:ext cx="237743" cy="243839"/>
            </a:xfrm>
            <a:prstGeom prst="rect">
              <a:avLst/>
            </a:prstGeom>
          </p:spPr>
        </p:pic>
        <p:sp>
          <p:nvSpPr>
            <p:cNvPr id="86" name="object 86"/>
            <p:cNvSpPr/>
            <p:nvPr/>
          </p:nvSpPr>
          <p:spPr>
            <a:xfrm>
              <a:off x="7362799" y="2622486"/>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2" y="74463"/>
                  </a:lnTo>
                  <a:lnTo>
                    <a:pt x="237743" y="121920"/>
                  </a:lnTo>
                  <a:lnTo>
                    <a:pt x="228402"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87" name="object 87"/>
            <p:cNvPicPr/>
            <p:nvPr/>
          </p:nvPicPr>
          <p:blipFill>
            <a:blip r:embed="rId11" cstate="print"/>
            <a:stretch>
              <a:fillRect/>
            </a:stretch>
          </p:blipFill>
          <p:spPr>
            <a:xfrm>
              <a:off x="7603680" y="2622486"/>
              <a:ext cx="237743" cy="243840"/>
            </a:xfrm>
            <a:prstGeom prst="rect">
              <a:avLst/>
            </a:prstGeom>
          </p:spPr>
        </p:pic>
        <p:sp>
          <p:nvSpPr>
            <p:cNvPr id="88" name="object 88"/>
            <p:cNvSpPr/>
            <p:nvPr/>
          </p:nvSpPr>
          <p:spPr>
            <a:xfrm>
              <a:off x="7603680" y="2622486"/>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1" y="74463"/>
                  </a:lnTo>
                  <a:lnTo>
                    <a:pt x="237743" y="121920"/>
                  </a:lnTo>
                  <a:lnTo>
                    <a:pt x="228401"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89" name="object 89"/>
            <p:cNvPicPr/>
            <p:nvPr/>
          </p:nvPicPr>
          <p:blipFill>
            <a:blip r:embed="rId4" cstate="print"/>
            <a:stretch>
              <a:fillRect/>
            </a:stretch>
          </p:blipFill>
          <p:spPr>
            <a:xfrm>
              <a:off x="8498954" y="2622486"/>
              <a:ext cx="237744" cy="243839"/>
            </a:xfrm>
            <a:prstGeom prst="rect">
              <a:avLst/>
            </a:prstGeom>
          </p:spPr>
        </p:pic>
        <p:sp>
          <p:nvSpPr>
            <p:cNvPr id="90" name="object 90"/>
            <p:cNvSpPr/>
            <p:nvPr/>
          </p:nvSpPr>
          <p:spPr>
            <a:xfrm>
              <a:off x="8498954" y="2622486"/>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6" y="35709"/>
                  </a:lnTo>
                  <a:lnTo>
                    <a:pt x="228401" y="74463"/>
                  </a:lnTo>
                  <a:lnTo>
                    <a:pt x="237743" y="121920"/>
                  </a:lnTo>
                  <a:lnTo>
                    <a:pt x="228401" y="169376"/>
                  </a:lnTo>
                  <a:lnTo>
                    <a:pt x="202926"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91" name="object 91"/>
            <p:cNvPicPr/>
            <p:nvPr/>
          </p:nvPicPr>
          <p:blipFill>
            <a:blip r:embed="rId5" cstate="print"/>
            <a:stretch>
              <a:fillRect/>
            </a:stretch>
          </p:blipFill>
          <p:spPr>
            <a:xfrm>
              <a:off x="8739847" y="2622486"/>
              <a:ext cx="237744" cy="243840"/>
            </a:xfrm>
            <a:prstGeom prst="rect">
              <a:avLst/>
            </a:prstGeom>
          </p:spPr>
        </p:pic>
        <p:sp>
          <p:nvSpPr>
            <p:cNvPr id="92" name="object 92"/>
            <p:cNvSpPr/>
            <p:nvPr/>
          </p:nvSpPr>
          <p:spPr>
            <a:xfrm>
              <a:off x="8739847" y="2622486"/>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2" y="9581"/>
                  </a:lnTo>
                  <a:lnTo>
                    <a:pt x="202927" y="35709"/>
                  </a:lnTo>
                  <a:lnTo>
                    <a:pt x="228402" y="74463"/>
                  </a:lnTo>
                  <a:lnTo>
                    <a:pt x="237743" y="121920"/>
                  </a:lnTo>
                  <a:lnTo>
                    <a:pt x="228402" y="169376"/>
                  </a:lnTo>
                  <a:lnTo>
                    <a:pt x="202927" y="208130"/>
                  </a:lnTo>
                  <a:lnTo>
                    <a:pt x="165142"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93" name="object 93"/>
            <p:cNvPicPr/>
            <p:nvPr/>
          </p:nvPicPr>
          <p:blipFill>
            <a:blip r:embed="rId6" cstate="print"/>
            <a:stretch>
              <a:fillRect/>
            </a:stretch>
          </p:blipFill>
          <p:spPr>
            <a:xfrm>
              <a:off x="9635121" y="2622486"/>
              <a:ext cx="237743" cy="243839"/>
            </a:xfrm>
            <a:prstGeom prst="rect">
              <a:avLst/>
            </a:prstGeom>
          </p:spPr>
        </p:pic>
        <p:sp>
          <p:nvSpPr>
            <p:cNvPr id="94" name="object 94"/>
            <p:cNvSpPr/>
            <p:nvPr/>
          </p:nvSpPr>
          <p:spPr>
            <a:xfrm>
              <a:off x="9635121" y="2622486"/>
              <a:ext cx="238125" cy="243840"/>
            </a:xfrm>
            <a:custGeom>
              <a:avLst/>
              <a:gdLst/>
              <a:ahLst/>
              <a:cxnLst/>
              <a:rect l="l" t="t" r="r" b="b"/>
              <a:pathLst>
                <a:path w="238125" h="243839">
                  <a:moveTo>
                    <a:pt x="0" y="121920"/>
                  </a:moveTo>
                  <a:lnTo>
                    <a:pt x="9341" y="74463"/>
                  </a:lnTo>
                  <a:lnTo>
                    <a:pt x="34816" y="35709"/>
                  </a:lnTo>
                  <a:lnTo>
                    <a:pt x="72601" y="9581"/>
                  </a:lnTo>
                  <a:lnTo>
                    <a:pt x="118871" y="0"/>
                  </a:lnTo>
                  <a:lnTo>
                    <a:pt x="165141" y="9581"/>
                  </a:lnTo>
                  <a:lnTo>
                    <a:pt x="202926" y="35709"/>
                  </a:lnTo>
                  <a:lnTo>
                    <a:pt x="228401" y="74463"/>
                  </a:lnTo>
                  <a:lnTo>
                    <a:pt x="237743" y="121920"/>
                  </a:lnTo>
                  <a:lnTo>
                    <a:pt x="228401" y="169376"/>
                  </a:lnTo>
                  <a:lnTo>
                    <a:pt x="202926" y="208130"/>
                  </a:lnTo>
                  <a:lnTo>
                    <a:pt x="165141" y="234259"/>
                  </a:lnTo>
                  <a:lnTo>
                    <a:pt x="118871"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pic>
          <p:nvPicPr>
            <p:cNvPr id="95" name="object 95"/>
            <p:cNvPicPr/>
            <p:nvPr/>
          </p:nvPicPr>
          <p:blipFill>
            <a:blip r:embed="rId7" cstate="print"/>
            <a:stretch>
              <a:fillRect/>
            </a:stretch>
          </p:blipFill>
          <p:spPr>
            <a:xfrm>
              <a:off x="9876002" y="2622486"/>
              <a:ext cx="237744" cy="243840"/>
            </a:xfrm>
            <a:prstGeom prst="rect">
              <a:avLst/>
            </a:prstGeom>
          </p:spPr>
        </p:pic>
        <p:sp>
          <p:nvSpPr>
            <p:cNvPr id="96" name="object 96"/>
            <p:cNvSpPr/>
            <p:nvPr/>
          </p:nvSpPr>
          <p:spPr>
            <a:xfrm>
              <a:off x="9876002" y="2622486"/>
              <a:ext cx="238125" cy="243840"/>
            </a:xfrm>
            <a:custGeom>
              <a:avLst/>
              <a:gdLst/>
              <a:ahLst/>
              <a:cxnLst/>
              <a:rect l="l" t="t" r="r" b="b"/>
              <a:pathLst>
                <a:path w="238125" h="243839">
                  <a:moveTo>
                    <a:pt x="0" y="121920"/>
                  </a:moveTo>
                  <a:lnTo>
                    <a:pt x="9341" y="74463"/>
                  </a:lnTo>
                  <a:lnTo>
                    <a:pt x="34816" y="35709"/>
                  </a:lnTo>
                  <a:lnTo>
                    <a:pt x="72601" y="9581"/>
                  </a:lnTo>
                  <a:lnTo>
                    <a:pt x="118872" y="0"/>
                  </a:lnTo>
                  <a:lnTo>
                    <a:pt x="165142" y="9581"/>
                  </a:lnTo>
                  <a:lnTo>
                    <a:pt x="202927" y="35709"/>
                  </a:lnTo>
                  <a:lnTo>
                    <a:pt x="228402" y="74463"/>
                  </a:lnTo>
                  <a:lnTo>
                    <a:pt x="237744" y="121920"/>
                  </a:lnTo>
                  <a:lnTo>
                    <a:pt x="228402" y="169376"/>
                  </a:lnTo>
                  <a:lnTo>
                    <a:pt x="202927" y="208130"/>
                  </a:lnTo>
                  <a:lnTo>
                    <a:pt x="165142" y="234259"/>
                  </a:lnTo>
                  <a:lnTo>
                    <a:pt x="118872" y="243840"/>
                  </a:lnTo>
                  <a:lnTo>
                    <a:pt x="72601" y="234259"/>
                  </a:lnTo>
                  <a:lnTo>
                    <a:pt x="34816" y="208130"/>
                  </a:lnTo>
                  <a:lnTo>
                    <a:pt x="9341" y="169376"/>
                  </a:lnTo>
                  <a:lnTo>
                    <a:pt x="0" y="121920"/>
                  </a:lnTo>
                  <a:close/>
                </a:path>
              </a:pathLst>
            </a:custGeom>
            <a:ln w="33432">
              <a:solidFill>
                <a:srgbClr val="000000"/>
              </a:solidFill>
            </a:ln>
          </p:spPr>
          <p:txBody>
            <a:bodyPr wrap="square" lIns="0" tIns="0" rIns="0" bIns="0" rtlCol="0"/>
            <a:lstStyle/>
            <a:p>
              <a:endParaRPr/>
            </a:p>
          </p:txBody>
        </p:sp>
      </p:grpSp>
      <p:sp>
        <p:nvSpPr>
          <p:cNvPr id="97" name="object 97"/>
          <p:cNvSpPr txBox="1"/>
          <p:nvPr/>
        </p:nvSpPr>
        <p:spPr>
          <a:xfrm>
            <a:off x="1445856" y="3107443"/>
            <a:ext cx="6702425" cy="1555750"/>
          </a:xfrm>
          <a:prstGeom prst="rect">
            <a:avLst/>
          </a:prstGeom>
        </p:spPr>
        <p:txBody>
          <a:bodyPr vert="horz" wrap="square" lIns="0" tIns="250825" rIns="0" bIns="0" rtlCol="0">
            <a:spAutoFit/>
          </a:bodyPr>
          <a:lstStyle/>
          <a:p>
            <a:pPr marL="12700">
              <a:lnSpc>
                <a:spcPct val="100000"/>
              </a:lnSpc>
              <a:spcBef>
                <a:spcPts val="1975"/>
              </a:spcBef>
            </a:pPr>
            <a:r>
              <a:rPr sz="2650" b="1" spc="-40" dirty="0">
                <a:solidFill>
                  <a:srgbClr val="FF0000"/>
                </a:solidFill>
                <a:latin typeface="Arial"/>
                <a:cs typeface="Arial"/>
              </a:rPr>
              <a:t>Psum</a:t>
            </a:r>
            <a:endParaRPr sz="2650">
              <a:latin typeface="Arial"/>
              <a:cs typeface="Arial"/>
            </a:endParaRPr>
          </a:p>
          <a:p>
            <a:pPr marL="389890" indent="-374650">
              <a:lnSpc>
                <a:spcPct val="100000"/>
              </a:lnSpc>
              <a:spcBef>
                <a:spcPts val="1400"/>
              </a:spcBef>
              <a:buFont typeface="Arial MT"/>
              <a:buChar char="•"/>
              <a:tabLst>
                <a:tab pos="389255" algn="l"/>
                <a:tab pos="389890" algn="l"/>
              </a:tabLst>
            </a:pPr>
            <a:r>
              <a:rPr sz="2000" b="1" spc="-5" dirty="0">
                <a:latin typeface="Verdana"/>
                <a:cs typeface="Verdana"/>
              </a:rPr>
              <a:t>Minimize</a:t>
            </a:r>
            <a:r>
              <a:rPr sz="2000" b="1" dirty="0">
                <a:latin typeface="Verdana"/>
                <a:cs typeface="Verdana"/>
              </a:rPr>
              <a:t> </a:t>
            </a:r>
            <a:r>
              <a:rPr sz="2000" b="1" dirty="0">
                <a:solidFill>
                  <a:srgbClr val="FF0000"/>
                </a:solidFill>
                <a:latin typeface="Verdana"/>
                <a:cs typeface="Verdana"/>
              </a:rPr>
              <a:t>partial sum</a:t>
            </a:r>
            <a:r>
              <a:rPr sz="2000" b="1" spc="-10" dirty="0">
                <a:solidFill>
                  <a:srgbClr val="FF0000"/>
                </a:solidFill>
                <a:latin typeface="Verdana"/>
                <a:cs typeface="Verdana"/>
              </a:rPr>
              <a:t> </a:t>
            </a:r>
            <a:r>
              <a:rPr sz="2000" spc="-5" dirty="0">
                <a:latin typeface="Verdana"/>
                <a:cs typeface="Verdana"/>
              </a:rPr>
              <a:t>R/W</a:t>
            </a:r>
            <a:r>
              <a:rPr sz="2000" spc="-20" dirty="0">
                <a:latin typeface="Verdana"/>
                <a:cs typeface="Verdana"/>
              </a:rPr>
              <a:t> </a:t>
            </a:r>
            <a:r>
              <a:rPr sz="2000" spc="-5" dirty="0">
                <a:latin typeface="Verdana"/>
                <a:cs typeface="Verdana"/>
              </a:rPr>
              <a:t>energy</a:t>
            </a:r>
            <a:r>
              <a:rPr sz="2000" spc="-10" dirty="0">
                <a:latin typeface="Verdana"/>
                <a:cs typeface="Verdana"/>
              </a:rPr>
              <a:t> </a:t>
            </a:r>
            <a:r>
              <a:rPr sz="2000" spc="-5" dirty="0">
                <a:latin typeface="Verdana"/>
                <a:cs typeface="Verdana"/>
              </a:rPr>
              <a:t>consumption</a:t>
            </a:r>
            <a:endParaRPr sz="2000">
              <a:latin typeface="Verdana"/>
              <a:cs typeface="Verdana"/>
            </a:endParaRPr>
          </a:p>
          <a:p>
            <a:pPr marL="615315">
              <a:lnSpc>
                <a:spcPct val="100000"/>
              </a:lnSpc>
              <a:spcBef>
                <a:spcPts val="790"/>
              </a:spcBef>
              <a:tabLst>
                <a:tab pos="1064260" algn="l"/>
              </a:tabLst>
            </a:pPr>
            <a:r>
              <a:rPr sz="2000" dirty="0">
                <a:latin typeface="Cambria Math"/>
                <a:cs typeface="Cambria Math"/>
              </a:rPr>
              <a:t>−	</a:t>
            </a:r>
            <a:r>
              <a:rPr sz="2000" spc="-5" dirty="0">
                <a:latin typeface="Verdana"/>
                <a:cs typeface="Verdana"/>
              </a:rPr>
              <a:t>maximize</a:t>
            </a:r>
            <a:r>
              <a:rPr sz="2000" spc="-30" dirty="0">
                <a:latin typeface="Verdana"/>
                <a:cs typeface="Verdana"/>
              </a:rPr>
              <a:t> </a:t>
            </a:r>
            <a:r>
              <a:rPr sz="2000" spc="-5" dirty="0">
                <a:latin typeface="Verdana"/>
                <a:cs typeface="Verdana"/>
              </a:rPr>
              <a:t>local</a:t>
            </a:r>
            <a:r>
              <a:rPr sz="2000" spc="-20" dirty="0">
                <a:latin typeface="Verdana"/>
                <a:cs typeface="Verdana"/>
              </a:rPr>
              <a:t> </a:t>
            </a:r>
            <a:r>
              <a:rPr sz="2000" spc="-5" dirty="0">
                <a:latin typeface="Verdana"/>
                <a:cs typeface="Verdana"/>
              </a:rPr>
              <a:t>accumulation</a:t>
            </a:r>
            <a:endParaRPr sz="2000">
              <a:latin typeface="Verdana"/>
              <a:cs typeface="Verdana"/>
            </a:endParaRPr>
          </a:p>
        </p:txBody>
      </p:sp>
      <p:sp>
        <p:nvSpPr>
          <p:cNvPr id="99" name="object 99"/>
          <p:cNvSpPr txBox="1"/>
          <p:nvPr/>
        </p:nvSpPr>
        <p:spPr>
          <a:xfrm>
            <a:off x="1448396" y="5818791"/>
            <a:ext cx="7414895" cy="334645"/>
          </a:xfrm>
          <a:prstGeom prst="rect">
            <a:avLst/>
          </a:prstGeom>
        </p:spPr>
        <p:txBody>
          <a:bodyPr vert="horz" wrap="square" lIns="0" tIns="13970" rIns="0" bIns="0" rtlCol="0">
            <a:spAutoFit/>
          </a:bodyPr>
          <a:lstStyle/>
          <a:p>
            <a:pPr marL="12700">
              <a:lnSpc>
                <a:spcPct val="100000"/>
              </a:lnSpc>
              <a:spcBef>
                <a:spcPts val="110"/>
              </a:spcBef>
              <a:tabLst>
                <a:tab pos="297815" algn="l"/>
              </a:tabLst>
            </a:pPr>
            <a:r>
              <a:rPr sz="2000" dirty="0">
                <a:latin typeface="Arial MT"/>
                <a:cs typeface="Arial MT"/>
              </a:rPr>
              <a:t>•	</a:t>
            </a:r>
            <a:r>
              <a:rPr sz="2000" spc="-5" dirty="0">
                <a:latin typeface="Verdana"/>
                <a:cs typeface="Verdana"/>
              </a:rPr>
              <a:t>Examples:</a:t>
            </a:r>
            <a:r>
              <a:rPr sz="2000" spc="-10" dirty="0">
                <a:latin typeface="Verdana"/>
                <a:cs typeface="Verdana"/>
              </a:rPr>
              <a:t> </a:t>
            </a:r>
            <a:r>
              <a:rPr sz="2000" dirty="0">
                <a:latin typeface="Verdana"/>
                <a:cs typeface="Verdana"/>
              </a:rPr>
              <a:t>[</a:t>
            </a:r>
            <a:r>
              <a:rPr sz="2000" b="1" dirty="0">
                <a:latin typeface="Verdana"/>
                <a:cs typeface="Verdana"/>
              </a:rPr>
              <a:t>Moons</a:t>
            </a:r>
            <a:r>
              <a:rPr sz="2000" dirty="0">
                <a:latin typeface="Verdana"/>
                <a:cs typeface="Verdana"/>
              </a:rPr>
              <a:t>,</a:t>
            </a:r>
            <a:r>
              <a:rPr sz="2000" spc="-15" dirty="0">
                <a:latin typeface="Verdana"/>
                <a:cs typeface="Verdana"/>
              </a:rPr>
              <a:t> </a:t>
            </a:r>
            <a:r>
              <a:rPr sz="2000" i="1" spc="-5" dirty="0">
                <a:latin typeface="Verdana"/>
                <a:cs typeface="Verdana"/>
              </a:rPr>
              <a:t>VLSI</a:t>
            </a:r>
            <a:r>
              <a:rPr sz="2000" i="1" spc="-15" dirty="0">
                <a:latin typeface="Verdana"/>
                <a:cs typeface="Verdana"/>
              </a:rPr>
              <a:t> </a:t>
            </a:r>
            <a:r>
              <a:rPr sz="2000" dirty="0">
                <a:latin typeface="Verdana"/>
                <a:cs typeface="Verdana"/>
              </a:rPr>
              <a:t>2016],</a:t>
            </a:r>
            <a:r>
              <a:rPr sz="2000" spc="-20" dirty="0">
                <a:latin typeface="Verdana"/>
                <a:cs typeface="Verdana"/>
              </a:rPr>
              <a:t> </a:t>
            </a:r>
            <a:r>
              <a:rPr sz="2000" spc="-5" dirty="0">
                <a:latin typeface="Verdana"/>
                <a:cs typeface="Verdana"/>
              </a:rPr>
              <a:t>[</a:t>
            </a:r>
            <a:r>
              <a:rPr sz="2000" b="1" spc="-5" dirty="0">
                <a:latin typeface="Verdana"/>
                <a:cs typeface="Verdana"/>
              </a:rPr>
              <a:t>Thinker</a:t>
            </a:r>
            <a:r>
              <a:rPr sz="2000" spc="-5" dirty="0">
                <a:latin typeface="Verdana"/>
                <a:cs typeface="Verdana"/>
              </a:rPr>
              <a:t>,</a:t>
            </a:r>
            <a:r>
              <a:rPr sz="2000" spc="-15" dirty="0">
                <a:latin typeface="Verdana"/>
                <a:cs typeface="Verdana"/>
              </a:rPr>
              <a:t> </a:t>
            </a:r>
            <a:r>
              <a:rPr sz="2000" i="1" spc="-5" dirty="0">
                <a:latin typeface="Verdana"/>
                <a:cs typeface="Verdana"/>
              </a:rPr>
              <a:t>VLSI</a:t>
            </a:r>
            <a:r>
              <a:rPr sz="2000" i="1" spc="-15" dirty="0">
                <a:latin typeface="Verdana"/>
                <a:cs typeface="Verdana"/>
              </a:rPr>
              <a:t> </a:t>
            </a:r>
            <a:r>
              <a:rPr sz="2000" dirty="0">
                <a:latin typeface="Verdana"/>
                <a:cs typeface="Verdana"/>
              </a:rPr>
              <a:t>2017]</a:t>
            </a:r>
            <a:endParaRPr sz="2000">
              <a:latin typeface="Verdana"/>
              <a:cs typeface="Verdana"/>
            </a:endParaRPr>
          </a:p>
        </p:txBody>
      </p:sp>
      <p:sp>
        <p:nvSpPr>
          <p:cNvPr id="103" name="object 103"/>
          <p:cNvSpPr txBox="1">
            <a:spLocks noGrp="1"/>
          </p:cNvSpPr>
          <p:nvPr>
            <p:ph type="sldNum" sz="quarter" idx="7"/>
          </p:nvPr>
        </p:nvSpPr>
        <p:spPr>
          <a:xfrm>
            <a:off x="11054715" y="6277553"/>
            <a:ext cx="269875" cy="2108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5"/>
              </a:spcBef>
            </a:pPr>
            <a:fld id="{81D60167-4931-47E6-BA6A-407CBD079E47}" type="slidenum">
              <a:rPr lang="en-US" smtClean="0"/>
              <a:pPr marL="38100">
                <a:spcBef>
                  <a:spcPts val="105"/>
                </a:spcBef>
              </a:pPr>
              <a:t>18</a:t>
            </a:fld>
            <a:endParaRPr dirty="0"/>
          </a:p>
        </p:txBody>
      </p:sp>
      <p:sp>
        <p:nvSpPr>
          <p:cNvPr id="98" name="object 98"/>
          <p:cNvSpPr txBox="1"/>
          <p:nvPr/>
        </p:nvSpPr>
        <p:spPr>
          <a:xfrm>
            <a:off x="9173603" y="604520"/>
            <a:ext cx="2267585" cy="345440"/>
          </a:xfrm>
          <a:prstGeom prst="rect">
            <a:avLst/>
          </a:prstGeom>
        </p:spPr>
        <p:txBody>
          <a:bodyPr vert="horz" wrap="square" lIns="0" tIns="12700" rIns="0" bIns="0" rtlCol="0">
            <a:spAutoFit/>
          </a:bodyPr>
          <a:lstStyle/>
          <a:p>
            <a:pPr marL="12700">
              <a:lnSpc>
                <a:spcPct val="100000"/>
              </a:lnSpc>
              <a:spcBef>
                <a:spcPts val="100"/>
              </a:spcBef>
            </a:pPr>
            <a:r>
              <a:rPr sz="2100" spc="-5" dirty="0">
                <a:latin typeface="Arial MT"/>
                <a:cs typeface="Arial MT"/>
              </a:rPr>
              <a:t>[</a:t>
            </a:r>
            <a:r>
              <a:rPr sz="2100" b="1" spc="-5" dirty="0">
                <a:latin typeface="Arial"/>
                <a:cs typeface="Arial"/>
              </a:rPr>
              <a:t>Chen</a:t>
            </a:r>
            <a:r>
              <a:rPr sz="2100" spc="-5" dirty="0">
                <a:latin typeface="Arial MT"/>
                <a:cs typeface="Arial MT"/>
              </a:rPr>
              <a:t>,</a:t>
            </a:r>
            <a:r>
              <a:rPr sz="2100" spc="-30" dirty="0">
                <a:latin typeface="Arial MT"/>
                <a:cs typeface="Arial MT"/>
              </a:rPr>
              <a:t> </a:t>
            </a:r>
            <a:r>
              <a:rPr sz="2100" i="1" spc="-5" dirty="0">
                <a:latin typeface="Arial"/>
                <a:cs typeface="Arial"/>
              </a:rPr>
              <a:t>ISCA</a:t>
            </a:r>
            <a:r>
              <a:rPr sz="2100" i="1" spc="-105" dirty="0">
                <a:latin typeface="Arial"/>
                <a:cs typeface="Arial"/>
              </a:rPr>
              <a:t> </a:t>
            </a:r>
            <a:r>
              <a:rPr sz="2100" spc="-10" dirty="0">
                <a:latin typeface="Arial MT"/>
                <a:cs typeface="Arial MT"/>
              </a:rPr>
              <a:t>2016]</a:t>
            </a:r>
            <a:endParaRPr sz="2100">
              <a:latin typeface="Arial MT"/>
              <a:cs typeface="Arial MT"/>
            </a:endParaRPr>
          </a:p>
        </p:txBody>
      </p:sp>
      <p:sp>
        <p:nvSpPr>
          <p:cNvPr id="104" name="object 85">
            <a:extLst>
              <a:ext uri="{FF2B5EF4-FFF2-40B4-BE49-F238E27FC236}">
                <a16:creationId xmlns:a16="http://schemas.microsoft.com/office/drawing/2014/main" id="{4DB79411-E70F-5B6B-C0C0-D706D2951FE7}"/>
              </a:ext>
            </a:extLst>
          </p:cNvPr>
          <p:cNvSpPr txBox="1">
            <a:spLocks/>
          </p:cNvSpPr>
          <p:nvPr/>
        </p:nvSpPr>
        <p:spPr>
          <a:xfrm>
            <a:off x="891538" y="6277553"/>
            <a:ext cx="4387286" cy="123111"/>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5"/>
              </a:spcBef>
            </a:pPr>
            <a:r>
              <a:rPr lang="en-US" sz="800" spc="-5"/>
              <a:t>adapted from  NeurIPS 2019-Vivienne</a:t>
            </a:r>
            <a:r>
              <a:rPr lang="en-US" sz="800" spc="-35"/>
              <a:t> </a:t>
            </a:r>
            <a:r>
              <a:rPr lang="en-US" sz="800" spc="-5"/>
              <a:t>Sze</a:t>
            </a:r>
            <a:r>
              <a:rPr lang="en-US" sz="800" spc="-35"/>
              <a:t> </a:t>
            </a:r>
            <a:r>
              <a:rPr lang="en-US" sz="800"/>
              <a:t>(@</a:t>
            </a:r>
            <a:r>
              <a:rPr lang="en-US" sz="800" spc="-5"/>
              <a:t>eems_mi</a:t>
            </a:r>
            <a:r>
              <a:rPr lang="en-US" sz="800"/>
              <a:t>t)</a:t>
            </a:r>
            <a:endParaRPr lang="en-US" sz="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8396" y="3832859"/>
            <a:ext cx="8769350" cy="1701800"/>
          </a:xfrm>
          <a:prstGeom prst="rect">
            <a:avLst/>
          </a:prstGeom>
        </p:spPr>
        <p:txBody>
          <a:bodyPr vert="horz" wrap="square" lIns="0" tIns="88900" rIns="0" bIns="0" rtlCol="0">
            <a:spAutoFit/>
          </a:bodyPr>
          <a:lstStyle/>
          <a:p>
            <a:pPr marL="298450" indent="-285750">
              <a:lnSpc>
                <a:spcPct val="100000"/>
              </a:lnSpc>
              <a:spcBef>
                <a:spcPts val="700"/>
              </a:spcBef>
              <a:buFont typeface="Arial MT"/>
              <a:buChar char="•"/>
              <a:tabLst>
                <a:tab pos="297815" algn="l"/>
                <a:tab pos="298450" algn="l"/>
              </a:tabLst>
            </a:pPr>
            <a:r>
              <a:rPr sz="2000" b="1" spc="-5" dirty="0">
                <a:latin typeface="Verdana"/>
                <a:cs typeface="Verdana"/>
              </a:rPr>
              <a:t>Minimize</a:t>
            </a:r>
            <a:r>
              <a:rPr sz="2000" b="1" spc="10" dirty="0">
                <a:latin typeface="Verdana"/>
                <a:cs typeface="Verdana"/>
              </a:rPr>
              <a:t> </a:t>
            </a:r>
            <a:r>
              <a:rPr sz="2000" b="1" spc="-5" dirty="0">
                <a:solidFill>
                  <a:srgbClr val="0432FF"/>
                </a:solidFill>
                <a:latin typeface="Verdana"/>
                <a:cs typeface="Verdana"/>
              </a:rPr>
              <a:t>activation</a:t>
            </a:r>
            <a:r>
              <a:rPr sz="2000" b="1" spc="15" dirty="0">
                <a:solidFill>
                  <a:srgbClr val="0432FF"/>
                </a:solidFill>
                <a:latin typeface="Verdana"/>
                <a:cs typeface="Verdana"/>
              </a:rPr>
              <a:t> </a:t>
            </a:r>
            <a:r>
              <a:rPr sz="2000" spc="-5" dirty="0">
                <a:latin typeface="Verdana"/>
                <a:cs typeface="Verdana"/>
              </a:rPr>
              <a:t>read</a:t>
            </a:r>
            <a:r>
              <a:rPr sz="2000" dirty="0">
                <a:latin typeface="Verdana"/>
                <a:cs typeface="Verdana"/>
              </a:rPr>
              <a:t> </a:t>
            </a:r>
            <a:r>
              <a:rPr sz="2000" spc="-5" dirty="0">
                <a:latin typeface="Verdana"/>
                <a:cs typeface="Verdana"/>
              </a:rPr>
              <a:t>energy consumption</a:t>
            </a:r>
            <a:endParaRPr sz="2000">
              <a:latin typeface="Verdana"/>
              <a:cs typeface="Verdana"/>
            </a:endParaRPr>
          </a:p>
          <a:p>
            <a:pPr marL="469900">
              <a:lnSpc>
                <a:spcPct val="100000"/>
              </a:lnSpc>
              <a:spcBef>
                <a:spcPts val="600"/>
              </a:spcBef>
              <a:tabLst>
                <a:tab pos="812165" algn="l"/>
              </a:tabLst>
            </a:pPr>
            <a:r>
              <a:rPr sz="2000" dirty="0">
                <a:latin typeface="Cambria Math"/>
                <a:cs typeface="Cambria Math"/>
              </a:rPr>
              <a:t>−	</a:t>
            </a:r>
            <a:r>
              <a:rPr sz="2000" spc="-5" dirty="0">
                <a:latin typeface="Verdana"/>
                <a:cs typeface="Verdana"/>
              </a:rPr>
              <a:t>maximize </a:t>
            </a:r>
            <a:r>
              <a:rPr sz="2000" spc="-10" dirty="0">
                <a:latin typeface="Verdana"/>
                <a:cs typeface="Verdana"/>
              </a:rPr>
              <a:t>convolutional</a:t>
            </a:r>
            <a:r>
              <a:rPr sz="2000" dirty="0">
                <a:latin typeface="Verdana"/>
                <a:cs typeface="Verdana"/>
              </a:rPr>
              <a:t> </a:t>
            </a:r>
            <a:r>
              <a:rPr sz="2000" spc="-5" dirty="0">
                <a:latin typeface="Verdana"/>
                <a:cs typeface="Verdana"/>
              </a:rPr>
              <a:t>and</a:t>
            </a:r>
            <a:r>
              <a:rPr sz="2000" spc="5" dirty="0">
                <a:latin typeface="Verdana"/>
                <a:cs typeface="Verdana"/>
              </a:rPr>
              <a:t> </a:t>
            </a:r>
            <a:r>
              <a:rPr sz="2000" spc="-5" dirty="0">
                <a:latin typeface="Verdana"/>
                <a:cs typeface="Verdana"/>
              </a:rPr>
              <a:t>fmap</a:t>
            </a:r>
            <a:r>
              <a:rPr sz="2000" spc="5" dirty="0">
                <a:latin typeface="Verdana"/>
                <a:cs typeface="Verdana"/>
              </a:rPr>
              <a:t> </a:t>
            </a:r>
            <a:r>
              <a:rPr sz="2000" spc="-5" dirty="0">
                <a:latin typeface="Verdana"/>
                <a:cs typeface="Verdana"/>
              </a:rPr>
              <a:t>reuse of </a:t>
            </a:r>
            <a:r>
              <a:rPr sz="2000" spc="-10" dirty="0">
                <a:latin typeface="Verdana"/>
                <a:cs typeface="Verdana"/>
              </a:rPr>
              <a:t>activations</a:t>
            </a:r>
            <a:endParaRPr sz="2000">
              <a:latin typeface="Verdana"/>
              <a:cs typeface="Verdana"/>
            </a:endParaRPr>
          </a:p>
          <a:p>
            <a:pPr>
              <a:lnSpc>
                <a:spcPct val="100000"/>
              </a:lnSpc>
              <a:spcBef>
                <a:spcPts val="30"/>
              </a:spcBef>
            </a:pPr>
            <a:endParaRPr sz="1950">
              <a:latin typeface="Verdana"/>
              <a:cs typeface="Verdana"/>
            </a:endParaRPr>
          </a:p>
          <a:p>
            <a:pPr marL="355600" indent="-342900">
              <a:lnSpc>
                <a:spcPct val="100000"/>
              </a:lnSpc>
              <a:buFont typeface="Arial MT"/>
              <a:buChar char="•"/>
              <a:tabLst>
                <a:tab pos="354965" algn="l"/>
                <a:tab pos="355600" algn="l"/>
                <a:tab pos="1616075" algn="l"/>
                <a:tab pos="2946400" algn="l"/>
                <a:tab pos="3618229" algn="l"/>
                <a:tab pos="5458460" algn="l"/>
                <a:tab pos="6593840" algn="l"/>
                <a:tab pos="7545070" algn="l"/>
              </a:tabLst>
            </a:pPr>
            <a:r>
              <a:rPr sz="2000" b="1" spc="-5" dirty="0">
                <a:latin typeface="Verdana"/>
                <a:cs typeface="Verdana"/>
              </a:rPr>
              <a:t>Unicast	</a:t>
            </a:r>
            <a:r>
              <a:rPr sz="2000" b="1" spc="-5" dirty="0">
                <a:solidFill>
                  <a:srgbClr val="017F00"/>
                </a:solidFill>
                <a:latin typeface="Verdana"/>
                <a:cs typeface="Verdana"/>
              </a:rPr>
              <a:t>weights	</a:t>
            </a:r>
            <a:r>
              <a:rPr sz="2000" spc="-5" dirty="0">
                <a:latin typeface="Verdana"/>
                <a:cs typeface="Verdana"/>
              </a:rPr>
              <a:t>and	</a:t>
            </a:r>
            <a:r>
              <a:rPr sz="2000" b="1" spc="-5" dirty="0">
                <a:latin typeface="Verdana"/>
                <a:cs typeface="Verdana"/>
              </a:rPr>
              <a:t>accumulate	</a:t>
            </a:r>
            <a:r>
              <a:rPr sz="2000" b="1" dirty="0">
                <a:solidFill>
                  <a:srgbClr val="FF0000"/>
                </a:solidFill>
                <a:latin typeface="Verdana"/>
                <a:cs typeface="Verdana"/>
              </a:rPr>
              <a:t>partial	</a:t>
            </a:r>
            <a:r>
              <a:rPr sz="2000" b="1" spc="-5" dirty="0">
                <a:solidFill>
                  <a:srgbClr val="FF0000"/>
                </a:solidFill>
                <a:latin typeface="Verdana"/>
                <a:cs typeface="Verdana"/>
              </a:rPr>
              <a:t>sums	</a:t>
            </a:r>
            <a:r>
              <a:rPr sz="2000" b="1" spc="-5" dirty="0">
                <a:latin typeface="Verdana"/>
                <a:cs typeface="Verdana"/>
              </a:rPr>
              <a:t>spatially</a:t>
            </a:r>
            <a:endParaRPr sz="2000">
              <a:latin typeface="Verdana"/>
              <a:cs typeface="Verdana"/>
            </a:endParaRPr>
          </a:p>
          <a:p>
            <a:pPr marL="355600">
              <a:lnSpc>
                <a:spcPct val="100000"/>
              </a:lnSpc>
            </a:pPr>
            <a:r>
              <a:rPr sz="2000" spc="-5" dirty="0">
                <a:latin typeface="Verdana"/>
                <a:cs typeface="Verdana"/>
              </a:rPr>
              <a:t>across</a:t>
            </a:r>
            <a:r>
              <a:rPr sz="2000" spc="-35" dirty="0">
                <a:latin typeface="Verdana"/>
                <a:cs typeface="Verdana"/>
              </a:rPr>
              <a:t> </a:t>
            </a:r>
            <a:r>
              <a:rPr sz="2000" spc="-5" dirty="0">
                <a:latin typeface="Verdana"/>
                <a:cs typeface="Verdana"/>
              </a:rPr>
              <a:t>the</a:t>
            </a:r>
            <a:r>
              <a:rPr sz="2000" spc="-30" dirty="0">
                <a:latin typeface="Verdana"/>
                <a:cs typeface="Verdana"/>
              </a:rPr>
              <a:t> </a:t>
            </a:r>
            <a:r>
              <a:rPr sz="2000" spc="-5" dirty="0">
                <a:latin typeface="Verdana"/>
                <a:cs typeface="Verdana"/>
              </a:rPr>
              <a:t>PE</a:t>
            </a:r>
            <a:r>
              <a:rPr sz="2000" spc="-30" dirty="0">
                <a:latin typeface="Verdana"/>
                <a:cs typeface="Verdana"/>
              </a:rPr>
              <a:t> </a:t>
            </a:r>
            <a:r>
              <a:rPr sz="2000" spc="-15" dirty="0">
                <a:latin typeface="Verdana"/>
                <a:cs typeface="Verdana"/>
              </a:rPr>
              <a:t>array</a:t>
            </a:r>
            <a:endParaRPr sz="2000">
              <a:latin typeface="Verdana"/>
              <a:cs typeface="Verdana"/>
            </a:endParaRPr>
          </a:p>
        </p:txBody>
      </p:sp>
      <p:sp>
        <p:nvSpPr>
          <p:cNvPr id="3" name="object 3"/>
          <p:cNvSpPr txBox="1">
            <a:spLocks noGrp="1"/>
          </p:cNvSpPr>
          <p:nvPr>
            <p:ph type="title"/>
          </p:nvPr>
        </p:nvSpPr>
        <p:spPr>
          <a:xfrm>
            <a:off x="844972" y="306324"/>
            <a:ext cx="5154930" cy="604520"/>
          </a:xfrm>
          <a:prstGeom prst="rect">
            <a:avLst/>
          </a:prstGeom>
        </p:spPr>
        <p:txBody>
          <a:bodyPr vert="horz" wrap="square" lIns="0" tIns="12700" rIns="0" bIns="0" rtlCol="0">
            <a:spAutoFit/>
          </a:bodyPr>
          <a:lstStyle/>
          <a:p>
            <a:pPr marL="12700">
              <a:lnSpc>
                <a:spcPct val="100000"/>
              </a:lnSpc>
              <a:spcBef>
                <a:spcPts val="100"/>
              </a:spcBef>
            </a:pPr>
            <a:r>
              <a:rPr spc="-5" dirty="0"/>
              <a:t>Input</a:t>
            </a:r>
            <a:r>
              <a:rPr spc="-40" dirty="0"/>
              <a:t> </a:t>
            </a:r>
            <a:r>
              <a:rPr dirty="0"/>
              <a:t>Stationary</a:t>
            </a:r>
            <a:r>
              <a:rPr spc="-40" dirty="0"/>
              <a:t> </a:t>
            </a:r>
            <a:r>
              <a:rPr spc="-5" dirty="0"/>
              <a:t>(IS)</a:t>
            </a:r>
          </a:p>
        </p:txBody>
      </p:sp>
      <p:grpSp>
        <p:nvGrpSpPr>
          <p:cNvPr id="4" name="object 4"/>
          <p:cNvGrpSpPr/>
          <p:nvPr/>
        </p:nvGrpSpPr>
        <p:grpSpPr>
          <a:xfrm>
            <a:off x="1574114" y="1760029"/>
            <a:ext cx="8636635" cy="908050"/>
            <a:chOff x="1574114" y="1760029"/>
            <a:chExt cx="8636635" cy="908050"/>
          </a:xfrm>
        </p:grpSpPr>
        <p:sp>
          <p:nvSpPr>
            <p:cNvPr id="5" name="object 5"/>
            <p:cNvSpPr/>
            <p:nvPr/>
          </p:nvSpPr>
          <p:spPr>
            <a:xfrm>
              <a:off x="2933915" y="1760029"/>
              <a:ext cx="248285" cy="787400"/>
            </a:xfrm>
            <a:custGeom>
              <a:avLst/>
              <a:gdLst/>
              <a:ahLst/>
              <a:cxnLst/>
              <a:rect l="l" t="t" r="r" b="b"/>
              <a:pathLst>
                <a:path w="248285" h="787400">
                  <a:moveTo>
                    <a:pt x="82561" y="622613"/>
                  </a:moveTo>
                  <a:lnTo>
                    <a:pt x="0" y="623379"/>
                  </a:lnTo>
                  <a:lnTo>
                    <a:pt x="125374" y="787349"/>
                  </a:lnTo>
                  <a:lnTo>
                    <a:pt x="216184" y="663892"/>
                  </a:lnTo>
                  <a:lnTo>
                    <a:pt x="82943" y="663892"/>
                  </a:lnTo>
                  <a:lnTo>
                    <a:pt x="82561" y="622613"/>
                  </a:lnTo>
                  <a:close/>
                </a:path>
                <a:path w="248285" h="787400">
                  <a:moveTo>
                    <a:pt x="165123" y="621846"/>
                  </a:moveTo>
                  <a:lnTo>
                    <a:pt x="82561" y="622613"/>
                  </a:lnTo>
                  <a:lnTo>
                    <a:pt x="82943" y="663892"/>
                  </a:lnTo>
                  <a:lnTo>
                    <a:pt x="165506" y="663130"/>
                  </a:lnTo>
                  <a:lnTo>
                    <a:pt x="165123" y="621846"/>
                  </a:lnTo>
                  <a:close/>
                </a:path>
                <a:path w="248285" h="787400">
                  <a:moveTo>
                    <a:pt x="247675" y="621080"/>
                  </a:moveTo>
                  <a:lnTo>
                    <a:pt x="165123" y="621846"/>
                  </a:lnTo>
                  <a:lnTo>
                    <a:pt x="165506" y="663130"/>
                  </a:lnTo>
                  <a:lnTo>
                    <a:pt x="82943" y="663892"/>
                  </a:lnTo>
                  <a:lnTo>
                    <a:pt x="216184" y="663892"/>
                  </a:lnTo>
                  <a:lnTo>
                    <a:pt x="247675" y="621080"/>
                  </a:lnTo>
                  <a:close/>
                </a:path>
                <a:path w="248285" h="787400">
                  <a:moveTo>
                    <a:pt x="159359" y="0"/>
                  </a:moveTo>
                  <a:lnTo>
                    <a:pt x="76796" y="774"/>
                  </a:lnTo>
                  <a:lnTo>
                    <a:pt x="82561" y="622613"/>
                  </a:lnTo>
                  <a:lnTo>
                    <a:pt x="165123" y="621846"/>
                  </a:lnTo>
                  <a:lnTo>
                    <a:pt x="159359" y="0"/>
                  </a:lnTo>
                  <a:close/>
                </a:path>
              </a:pathLst>
            </a:custGeom>
            <a:solidFill>
              <a:srgbClr val="006129"/>
            </a:solidFill>
          </p:spPr>
          <p:txBody>
            <a:bodyPr wrap="square" lIns="0" tIns="0" rIns="0" bIns="0" rtlCol="0"/>
            <a:lstStyle/>
            <a:p>
              <a:endParaRPr/>
            </a:p>
          </p:txBody>
        </p:sp>
        <p:sp>
          <p:nvSpPr>
            <p:cNvPr id="6" name="object 6"/>
            <p:cNvSpPr/>
            <p:nvPr/>
          </p:nvSpPr>
          <p:spPr>
            <a:xfrm>
              <a:off x="4067517" y="1809953"/>
              <a:ext cx="248285" cy="739140"/>
            </a:xfrm>
            <a:custGeom>
              <a:avLst/>
              <a:gdLst/>
              <a:ahLst/>
              <a:cxnLst/>
              <a:rect l="l" t="t" r="r" b="b"/>
              <a:pathLst>
                <a:path w="248285" h="739139">
                  <a:moveTo>
                    <a:pt x="82562" y="573671"/>
                  </a:moveTo>
                  <a:lnTo>
                    <a:pt x="0" y="573671"/>
                  </a:lnTo>
                  <a:lnTo>
                    <a:pt x="123850" y="738797"/>
                  </a:lnTo>
                  <a:lnTo>
                    <a:pt x="216742" y="614946"/>
                  </a:lnTo>
                  <a:lnTo>
                    <a:pt x="82562" y="614946"/>
                  </a:lnTo>
                  <a:lnTo>
                    <a:pt x="82562" y="573671"/>
                  </a:lnTo>
                  <a:close/>
                </a:path>
                <a:path w="248285" h="739139">
                  <a:moveTo>
                    <a:pt x="165125" y="0"/>
                  </a:moveTo>
                  <a:lnTo>
                    <a:pt x="82562" y="0"/>
                  </a:lnTo>
                  <a:lnTo>
                    <a:pt x="82562" y="614946"/>
                  </a:lnTo>
                  <a:lnTo>
                    <a:pt x="165125" y="614946"/>
                  </a:lnTo>
                  <a:lnTo>
                    <a:pt x="165125" y="0"/>
                  </a:lnTo>
                  <a:close/>
                </a:path>
                <a:path w="248285" h="739139">
                  <a:moveTo>
                    <a:pt x="247700" y="573671"/>
                  </a:moveTo>
                  <a:lnTo>
                    <a:pt x="165125" y="573671"/>
                  </a:lnTo>
                  <a:lnTo>
                    <a:pt x="165125" y="614946"/>
                  </a:lnTo>
                  <a:lnTo>
                    <a:pt x="216742" y="614946"/>
                  </a:lnTo>
                  <a:lnTo>
                    <a:pt x="247700" y="573671"/>
                  </a:lnTo>
                  <a:close/>
                </a:path>
              </a:pathLst>
            </a:custGeom>
            <a:solidFill>
              <a:srgbClr val="007833"/>
            </a:solidFill>
          </p:spPr>
          <p:txBody>
            <a:bodyPr wrap="square" lIns="0" tIns="0" rIns="0" bIns="0" rtlCol="0"/>
            <a:lstStyle/>
            <a:p>
              <a:endParaRPr/>
            </a:p>
          </p:txBody>
        </p:sp>
        <p:sp>
          <p:nvSpPr>
            <p:cNvPr id="7" name="object 7"/>
            <p:cNvSpPr/>
            <p:nvPr/>
          </p:nvSpPr>
          <p:spPr>
            <a:xfrm>
              <a:off x="5206898" y="1793443"/>
              <a:ext cx="248285" cy="749300"/>
            </a:xfrm>
            <a:custGeom>
              <a:avLst/>
              <a:gdLst/>
              <a:ahLst/>
              <a:cxnLst/>
              <a:rect l="l" t="t" r="r" b="b"/>
              <a:pathLst>
                <a:path w="248285" h="749300">
                  <a:moveTo>
                    <a:pt x="82562" y="583768"/>
                  </a:moveTo>
                  <a:lnTo>
                    <a:pt x="0" y="583768"/>
                  </a:lnTo>
                  <a:lnTo>
                    <a:pt x="123837" y="748893"/>
                  </a:lnTo>
                  <a:lnTo>
                    <a:pt x="216720" y="625055"/>
                  </a:lnTo>
                  <a:lnTo>
                    <a:pt x="82562" y="625055"/>
                  </a:lnTo>
                  <a:lnTo>
                    <a:pt x="82562" y="583768"/>
                  </a:lnTo>
                  <a:close/>
                </a:path>
                <a:path w="248285" h="749300">
                  <a:moveTo>
                    <a:pt x="165125" y="0"/>
                  </a:moveTo>
                  <a:lnTo>
                    <a:pt x="82562" y="0"/>
                  </a:lnTo>
                  <a:lnTo>
                    <a:pt x="82562" y="625055"/>
                  </a:lnTo>
                  <a:lnTo>
                    <a:pt x="165125" y="625055"/>
                  </a:lnTo>
                  <a:lnTo>
                    <a:pt x="165125" y="0"/>
                  </a:lnTo>
                  <a:close/>
                </a:path>
                <a:path w="248285" h="749300">
                  <a:moveTo>
                    <a:pt x="247688" y="583768"/>
                  </a:moveTo>
                  <a:lnTo>
                    <a:pt x="165125" y="583768"/>
                  </a:lnTo>
                  <a:lnTo>
                    <a:pt x="165125" y="625055"/>
                  </a:lnTo>
                  <a:lnTo>
                    <a:pt x="216720" y="625055"/>
                  </a:lnTo>
                  <a:lnTo>
                    <a:pt x="247688" y="583768"/>
                  </a:lnTo>
                  <a:close/>
                </a:path>
              </a:pathLst>
            </a:custGeom>
            <a:solidFill>
              <a:srgbClr val="00893C"/>
            </a:solidFill>
          </p:spPr>
          <p:txBody>
            <a:bodyPr wrap="square" lIns="0" tIns="0" rIns="0" bIns="0" rtlCol="0"/>
            <a:lstStyle/>
            <a:p>
              <a:endParaRPr/>
            </a:p>
          </p:txBody>
        </p:sp>
        <p:sp>
          <p:nvSpPr>
            <p:cNvPr id="8" name="object 8"/>
            <p:cNvSpPr/>
            <p:nvPr/>
          </p:nvSpPr>
          <p:spPr>
            <a:xfrm>
              <a:off x="6329756" y="1760423"/>
              <a:ext cx="248285" cy="787400"/>
            </a:xfrm>
            <a:custGeom>
              <a:avLst/>
              <a:gdLst/>
              <a:ahLst/>
              <a:cxnLst/>
              <a:rect l="l" t="t" r="r" b="b"/>
              <a:pathLst>
                <a:path w="248284" h="787400">
                  <a:moveTo>
                    <a:pt x="82562" y="621830"/>
                  </a:moveTo>
                  <a:lnTo>
                    <a:pt x="0" y="621830"/>
                  </a:lnTo>
                  <a:lnTo>
                    <a:pt x="123850" y="786955"/>
                  </a:lnTo>
                  <a:lnTo>
                    <a:pt x="216723" y="663117"/>
                  </a:lnTo>
                  <a:lnTo>
                    <a:pt x="82562" y="663117"/>
                  </a:lnTo>
                  <a:lnTo>
                    <a:pt x="82562" y="621830"/>
                  </a:lnTo>
                  <a:close/>
                </a:path>
                <a:path w="248284" h="787400">
                  <a:moveTo>
                    <a:pt x="165125" y="0"/>
                  </a:moveTo>
                  <a:lnTo>
                    <a:pt x="82562" y="0"/>
                  </a:lnTo>
                  <a:lnTo>
                    <a:pt x="82562" y="663117"/>
                  </a:lnTo>
                  <a:lnTo>
                    <a:pt x="165125" y="663117"/>
                  </a:lnTo>
                  <a:lnTo>
                    <a:pt x="165125" y="0"/>
                  </a:lnTo>
                  <a:close/>
                </a:path>
                <a:path w="248284" h="787400">
                  <a:moveTo>
                    <a:pt x="247688" y="621830"/>
                  </a:moveTo>
                  <a:lnTo>
                    <a:pt x="165125" y="621830"/>
                  </a:lnTo>
                  <a:lnTo>
                    <a:pt x="165125" y="663117"/>
                  </a:lnTo>
                  <a:lnTo>
                    <a:pt x="216723" y="663117"/>
                  </a:lnTo>
                  <a:lnTo>
                    <a:pt x="247688" y="621830"/>
                  </a:lnTo>
                  <a:close/>
                </a:path>
              </a:pathLst>
            </a:custGeom>
            <a:solidFill>
              <a:srgbClr val="009843"/>
            </a:solidFill>
          </p:spPr>
          <p:txBody>
            <a:bodyPr wrap="square" lIns="0" tIns="0" rIns="0" bIns="0" rtlCol="0"/>
            <a:lstStyle/>
            <a:p>
              <a:endParaRPr/>
            </a:p>
          </p:txBody>
        </p:sp>
        <p:sp>
          <p:nvSpPr>
            <p:cNvPr id="9" name="object 9"/>
            <p:cNvSpPr/>
            <p:nvPr/>
          </p:nvSpPr>
          <p:spPr>
            <a:xfrm>
              <a:off x="7469136" y="1793443"/>
              <a:ext cx="248285" cy="749300"/>
            </a:xfrm>
            <a:custGeom>
              <a:avLst/>
              <a:gdLst/>
              <a:ahLst/>
              <a:cxnLst/>
              <a:rect l="l" t="t" r="r" b="b"/>
              <a:pathLst>
                <a:path w="248284" h="749300">
                  <a:moveTo>
                    <a:pt x="82561" y="583768"/>
                  </a:moveTo>
                  <a:lnTo>
                    <a:pt x="0" y="583768"/>
                  </a:lnTo>
                  <a:lnTo>
                    <a:pt x="123837" y="748893"/>
                  </a:lnTo>
                  <a:lnTo>
                    <a:pt x="216720" y="625055"/>
                  </a:lnTo>
                  <a:lnTo>
                    <a:pt x="82562" y="625055"/>
                  </a:lnTo>
                  <a:lnTo>
                    <a:pt x="82561" y="583768"/>
                  </a:lnTo>
                  <a:close/>
                </a:path>
                <a:path w="248284" h="749300">
                  <a:moveTo>
                    <a:pt x="165125" y="0"/>
                  </a:moveTo>
                  <a:lnTo>
                    <a:pt x="82550" y="0"/>
                  </a:lnTo>
                  <a:lnTo>
                    <a:pt x="82562" y="625055"/>
                  </a:lnTo>
                  <a:lnTo>
                    <a:pt x="165125" y="625055"/>
                  </a:lnTo>
                  <a:lnTo>
                    <a:pt x="165125" y="0"/>
                  </a:lnTo>
                  <a:close/>
                </a:path>
                <a:path w="248284" h="749300">
                  <a:moveTo>
                    <a:pt x="247688" y="583768"/>
                  </a:moveTo>
                  <a:lnTo>
                    <a:pt x="165125" y="583768"/>
                  </a:lnTo>
                  <a:lnTo>
                    <a:pt x="165125" y="625055"/>
                  </a:lnTo>
                  <a:lnTo>
                    <a:pt x="216720" y="625055"/>
                  </a:lnTo>
                  <a:lnTo>
                    <a:pt x="247688" y="583768"/>
                  </a:lnTo>
                  <a:close/>
                </a:path>
              </a:pathLst>
            </a:custGeom>
            <a:solidFill>
              <a:srgbClr val="00A349"/>
            </a:solidFill>
          </p:spPr>
          <p:txBody>
            <a:bodyPr wrap="square" lIns="0" tIns="0" rIns="0" bIns="0" rtlCol="0"/>
            <a:lstStyle/>
            <a:p>
              <a:endParaRPr/>
            </a:p>
          </p:txBody>
        </p:sp>
        <p:sp>
          <p:nvSpPr>
            <p:cNvPr id="10" name="object 10"/>
            <p:cNvSpPr/>
            <p:nvPr/>
          </p:nvSpPr>
          <p:spPr>
            <a:xfrm>
              <a:off x="8614270" y="1760029"/>
              <a:ext cx="248285" cy="787400"/>
            </a:xfrm>
            <a:custGeom>
              <a:avLst/>
              <a:gdLst/>
              <a:ahLst/>
              <a:cxnLst/>
              <a:rect l="l" t="t" r="r" b="b"/>
              <a:pathLst>
                <a:path w="248284" h="787400">
                  <a:moveTo>
                    <a:pt x="82561" y="622613"/>
                  </a:moveTo>
                  <a:lnTo>
                    <a:pt x="0" y="623379"/>
                  </a:lnTo>
                  <a:lnTo>
                    <a:pt x="125374" y="787349"/>
                  </a:lnTo>
                  <a:lnTo>
                    <a:pt x="216194" y="663892"/>
                  </a:lnTo>
                  <a:lnTo>
                    <a:pt x="82943" y="663892"/>
                  </a:lnTo>
                  <a:lnTo>
                    <a:pt x="82561" y="622613"/>
                  </a:lnTo>
                  <a:close/>
                </a:path>
                <a:path w="248284" h="787400">
                  <a:moveTo>
                    <a:pt x="165123" y="621847"/>
                  </a:moveTo>
                  <a:lnTo>
                    <a:pt x="82561" y="622613"/>
                  </a:lnTo>
                  <a:lnTo>
                    <a:pt x="82943" y="663892"/>
                  </a:lnTo>
                  <a:lnTo>
                    <a:pt x="165506" y="663130"/>
                  </a:lnTo>
                  <a:lnTo>
                    <a:pt x="165123" y="621847"/>
                  </a:lnTo>
                  <a:close/>
                </a:path>
                <a:path w="248284" h="787400">
                  <a:moveTo>
                    <a:pt x="247688" y="621080"/>
                  </a:moveTo>
                  <a:lnTo>
                    <a:pt x="165123" y="621847"/>
                  </a:lnTo>
                  <a:lnTo>
                    <a:pt x="165506" y="663130"/>
                  </a:lnTo>
                  <a:lnTo>
                    <a:pt x="82943" y="663892"/>
                  </a:lnTo>
                  <a:lnTo>
                    <a:pt x="216194" y="663892"/>
                  </a:lnTo>
                  <a:lnTo>
                    <a:pt x="247688" y="621080"/>
                  </a:lnTo>
                  <a:close/>
                </a:path>
                <a:path w="248284" h="787400">
                  <a:moveTo>
                    <a:pt x="159359" y="0"/>
                  </a:moveTo>
                  <a:lnTo>
                    <a:pt x="76796" y="774"/>
                  </a:lnTo>
                  <a:lnTo>
                    <a:pt x="82561" y="622613"/>
                  </a:lnTo>
                  <a:lnTo>
                    <a:pt x="165123" y="621847"/>
                  </a:lnTo>
                  <a:lnTo>
                    <a:pt x="159359" y="0"/>
                  </a:lnTo>
                  <a:close/>
                </a:path>
              </a:pathLst>
            </a:custGeom>
            <a:solidFill>
              <a:srgbClr val="00AA4C"/>
            </a:solidFill>
          </p:spPr>
          <p:txBody>
            <a:bodyPr wrap="square" lIns="0" tIns="0" rIns="0" bIns="0" rtlCol="0"/>
            <a:lstStyle/>
            <a:p>
              <a:endParaRPr/>
            </a:p>
          </p:txBody>
        </p:sp>
        <p:sp>
          <p:nvSpPr>
            <p:cNvPr id="11" name="object 11"/>
            <p:cNvSpPr/>
            <p:nvPr/>
          </p:nvSpPr>
          <p:spPr>
            <a:xfrm>
              <a:off x="9962540" y="1793443"/>
              <a:ext cx="248285" cy="875030"/>
            </a:xfrm>
            <a:custGeom>
              <a:avLst/>
              <a:gdLst/>
              <a:ahLst/>
              <a:cxnLst/>
              <a:rect l="l" t="t" r="r" b="b"/>
              <a:pathLst>
                <a:path w="248284" h="875030">
                  <a:moveTo>
                    <a:pt x="165125" y="123850"/>
                  </a:moveTo>
                  <a:lnTo>
                    <a:pt x="82562" y="123850"/>
                  </a:lnTo>
                  <a:lnTo>
                    <a:pt x="82562" y="874585"/>
                  </a:lnTo>
                  <a:lnTo>
                    <a:pt x="165125" y="874585"/>
                  </a:lnTo>
                  <a:lnTo>
                    <a:pt x="165125" y="123850"/>
                  </a:lnTo>
                  <a:close/>
                </a:path>
                <a:path w="248284" h="875030">
                  <a:moveTo>
                    <a:pt x="123850" y="0"/>
                  </a:moveTo>
                  <a:lnTo>
                    <a:pt x="0" y="165125"/>
                  </a:lnTo>
                  <a:lnTo>
                    <a:pt x="82562" y="165125"/>
                  </a:lnTo>
                  <a:lnTo>
                    <a:pt x="82562" y="123850"/>
                  </a:lnTo>
                  <a:lnTo>
                    <a:pt x="216733" y="123850"/>
                  </a:lnTo>
                  <a:lnTo>
                    <a:pt x="123850" y="0"/>
                  </a:lnTo>
                  <a:close/>
                </a:path>
                <a:path w="248284" h="875030">
                  <a:moveTo>
                    <a:pt x="216733" y="123850"/>
                  </a:moveTo>
                  <a:lnTo>
                    <a:pt x="165125" y="123850"/>
                  </a:lnTo>
                  <a:lnTo>
                    <a:pt x="165125" y="165125"/>
                  </a:lnTo>
                  <a:lnTo>
                    <a:pt x="247688" y="165125"/>
                  </a:lnTo>
                  <a:lnTo>
                    <a:pt x="216733" y="123850"/>
                  </a:lnTo>
                  <a:close/>
                </a:path>
              </a:pathLst>
            </a:custGeom>
            <a:solidFill>
              <a:srgbClr val="FF0000"/>
            </a:solidFill>
          </p:spPr>
          <p:txBody>
            <a:bodyPr wrap="square" lIns="0" tIns="0" rIns="0" bIns="0" rtlCol="0"/>
            <a:lstStyle/>
            <a:p>
              <a:endParaRPr/>
            </a:p>
          </p:txBody>
        </p:sp>
        <p:sp>
          <p:nvSpPr>
            <p:cNvPr id="12" name="object 12"/>
            <p:cNvSpPr/>
            <p:nvPr/>
          </p:nvSpPr>
          <p:spPr>
            <a:xfrm>
              <a:off x="9533216" y="1760423"/>
              <a:ext cx="248285" cy="787400"/>
            </a:xfrm>
            <a:custGeom>
              <a:avLst/>
              <a:gdLst/>
              <a:ahLst/>
              <a:cxnLst/>
              <a:rect l="l" t="t" r="r" b="b"/>
              <a:pathLst>
                <a:path w="248284" h="787400">
                  <a:moveTo>
                    <a:pt x="82562" y="621830"/>
                  </a:moveTo>
                  <a:lnTo>
                    <a:pt x="0" y="621830"/>
                  </a:lnTo>
                  <a:lnTo>
                    <a:pt x="123837" y="786955"/>
                  </a:lnTo>
                  <a:lnTo>
                    <a:pt x="216720" y="663117"/>
                  </a:lnTo>
                  <a:lnTo>
                    <a:pt x="82562" y="663117"/>
                  </a:lnTo>
                  <a:lnTo>
                    <a:pt x="82562" y="621830"/>
                  </a:lnTo>
                  <a:close/>
                </a:path>
                <a:path w="248284" h="787400">
                  <a:moveTo>
                    <a:pt x="165125" y="0"/>
                  </a:moveTo>
                  <a:lnTo>
                    <a:pt x="82562" y="0"/>
                  </a:lnTo>
                  <a:lnTo>
                    <a:pt x="82562" y="663117"/>
                  </a:lnTo>
                  <a:lnTo>
                    <a:pt x="165125" y="663117"/>
                  </a:lnTo>
                  <a:lnTo>
                    <a:pt x="165125" y="0"/>
                  </a:lnTo>
                  <a:close/>
                </a:path>
                <a:path w="248284" h="787400">
                  <a:moveTo>
                    <a:pt x="247688" y="621830"/>
                  </a:moveTo>
                  <a:lnTo>
                    <a:pt x="165125" y="621830"/>
                  </a:lnTo>
                  <a:lnTo>
                    <a:pt x="165125" y="663117"/>
                  </a:lnTo>
                  <a:lnTo>
                    <a:pt x="216720" y="663117"/>
                  </a:lnTo>
                  <a:lnTo>
                    <a:pt x="247688" y="621830"/>
                  </a:lnTo>
                  <a:close/>
                </a:path>
              </a:pathLst>
            </a:custGeom>
            <a:solidFill>
              <a:srgbClr val="00AE4F"/>
            </a:solidFill>
          </p:spPr>
          <p:txBody>
            <a:bodyPr wrap="square" lIns="0" tIns="0" rIns="0" bIns="0" rtlCol="0"/>
            <a:lstStyle/>
            <a:p>
              <a:endParaRPr/>
            </a:p>
          </p:txBody>
        </p:sp>
        <p:sp>
          <p:nvSpPr>
            <p:cNvPr id="13" name="object 13"/>
            <p:cNvSpPr/>
            <p:nvPr/>
          </p:nvSpPr>
          <p:spPr>
            <a:xfrm>
              <a:off x="2003437" y="1809953"/>
              <a:ext cx="248285" cy="738505"/>
            </a:xfrm>
            <a:custGeom>
              <a:avLst/>
              <a:gdLst/>
              <a:ahLst/>
              <a:cxnLst/>
              <a:rect l="l" t="t" r="r" b="b"/>
              <a:pathLst>
                <a:path w="248285" h="738505">
                  <a:moveTo>
                    <a:pt x="82562" y="572833"/>
                  </a:moveTo>
                  <a:lnTo>
                    <a:pt x="0" y="572833"/>
                  </a:lnTo>
                  <a:lnTo>
                    <a:pt x="123850" y="737958"/>
                  </a:lnTo>
                  <a:lnTo>
                    <a:pt x="216733" y="614108"/>
                  </a:lnTo>
                  <a:lnTo>
                    <a:pt x="82562" y="614108"/>
                  </a:lnTo>
                  <a:lnTo>
                    <a:pt x="82562" y="572833"/>
                  </a:lnTo>
                  <a:close/>
                </a:path>
                <a:path w="248285" h="738505">
                  <a:moveTo>
                    <a:pt x="165125" y="0"/>
                  </a:moveTo>
                  <a:lnTo>
                    <a:pt x="82562" y="0"/>
                  </a:lnTo>
                  <a:lnTo>
                    <a:pt x="82562" y="614108"/>
                  </a:lnTo>
                  <a:lnTo>
                    <a:pt x="165125" y="614108"/>
                  </a:lnTo>
                  <a:lnTo>
                    <a:pt x="165125" y="0"/>
                  </a:lnTo>
                  <a:close/>
                </a:path>
                <a:path w="248285" h="738505">
                  <a:moveTo>
                    <a:pt x="247688" y="572833"/>
                  </a:moveTo>
                  <a:lnTo>
                    <a:pt x="165125" y="572833"/>
                  </a:lnTo>
                  <a:lnTo>
                    <a:pt x="165125" y="614108"/>
                  </a:lnTo>
                  <a:lnTo>
                    <a:pt x="216733" y="614108"/>
                  </a:lnTo>
                  <a:lnTo>
                    <a:pt x="247688" y="572833"/>
                  </a:lnTo>
                  <a:close/>
                </a:path>
              </a:pathLst>
            </a:custGeom>
            <a:solidFill>
              <a:srgbClr val="FF0000"/>
            </a:solidFill>
          </p:spPr>
          <p:txBody>
            <a:bodyPr wrap="square" lIns="0" tIns="0" rIns="0" bIns="0" rtlCol="0"/>
            <a:lstStyle/>
            <a:p>
              <a:endParaRPr/>
            </a:p>
          </p:txBody>
        </p:sp>
        <p:sp>
          <p:nvSpPr>
            <p:cNvPr id="14" name="object 14"/>
            <p:cNvSpPr/>
            <p:nvPr/>
          </p:nvSpPr>
          <p:spPr>
            <a:xfrm>
              <a:off x="1574114" y="1760423"/>
              <a:ext cx="248285" cy="787400"/>
            </a:xfrm>
            <a:custGeom>
              <a:avLst/>
              <a:gdLst/>
              <a:ahLst/>
              <a:cxnLst/>
              <a:rect l="l" t="t" r="r" b="b"/>
              <a:pathLst>
                <a:path w="248285" h="787400">
                  <a:moveTo>
                    <a:pt x="82562" y="621830"/>
                  </a:moveTo>
                  <a:lnTo>
                    <a:pt x="0" y="621830"/>
                  </a:lnTo>
                  <a:lnTo>
                    <a:pt x="123837" y="786955"/>
                  </a:lnTo>
                  <a:lnTo>
                    <a:pt x="216720" y="663117"/>
                  </a:lnTo>
                  <a:lnTo>
                    <a:pt x="82562" y="663117"/>
                  </a:lnTo>
                  <a:lnTo>
                    <a:pt x="82562" y="621830"/>
                  </a:lnTo>
                  <a:close/>
                </a:path>
                <a:path w="248285" h="787400">
                  <a:moveTo>
                    <a:pt x="165125" y="0"/>
                  </a:moveTo>
                  <a:lnTo>
                    <a:pt x="82562" y="0"/>
                  </a:lnTo>
                  <a:lnTo>
                    <a:pt x="82562" y="663117"/>
                  </a:lnTo>
                  <a:lnTo>
                    <a:pt x="165125" y="663117"/>
                  </a:lnTo>
                  <a:lnTo>
                    <a:pt x="165125" y="0"/>
                  </a:lnTo>
                  <a:close/>
                </a:path>
                <a:path w="248285" h="787400">
                  <a:moveTo>
                    <a:pt x="247688" y="621830"/>
                  </a:moveTo>
                  <a:lnTo>
                    <a:pt x="165125" y="621830"/>
                  </a:lnTo>
                  <a:lnTo>
                    <a:pt x="165125" y="663117"/>
                  </a:lnTo>
                  <a:lnTo>
                    <a:pt x="216720" y="663117"/>
                  </a:lnTo>
                  <a:lnTo>
                    <a:pt x="247688" y="621830"/>
                  </a:lnTo>
                  <a:close/>
                </a:path>
              </a:pathLst>
            </a:custGeom>
            <a:solidFill>
              <a:srgbClr val="00481C"/>
            </a:solidFill>
          </p:spPr>
          <p:txBody>
            <a:bodyPr wrap="square" lIns="0" tIns="0" rIns="0" bIns="0" rtlCol="0"/>
            <a:lstStyle/>
            <a:p>
              <a:endParaRPr/>
            </a:p>
          </p:txBody>
        </p:sp>
      </p:grpSp>
      <p:sp>
        <p:nvSpPr>
          <p:cNvPr id="15" name="object 15"/>
          <p:cNvSpPr txBox="1"/>
          <p:nvPr/>
        </p:nvSpPr>
        <p:spPr>
          <a:xfrm>
            <a:off x="1508057" y="1289807"/>
            <a:ext cx="8785225" cy="528955"/>
          </a:xfrm>
          <a:prstGeom prst="rect">
            <a:avLst/>
          </a:prstGeom>
          <a:solidFill>
            <a:srgbClr val="404040"/>
          </a:solidFill>
        </p:spPr>
        <p:txBody>
          <a:bodyPr vert="horz" wrap="square" lIns="0" tIns="49530" rIns="0" bIns="0" rtlCol="0">
            <a:spAutoFit/>
          </a:bodyPr>
          <a:lstStyle/>
          <a:p>
            <a:pPr marR="45720" algn="ctr">
              <a:lnSpc>
                <a:spcPct val="100000"/>
              </a:lnSpc>
              <a:spcBef>
                <a:spcPts val="390"/>
              </a:spcBef>
            </a:pPr>
            <a:r>
              <a:rPr sz="2600" b="1" spc="5" dirty="0">
                <a:solidFill>
                  <a:srgbClr val="FFFFFF"/>
                </a:solidFill>
                <a:latin typeface="Arial"/>
                <a:cs typeface="Arial"/>
              </a:rPr>
              <a:t>Global</a:t>
            </a:r>
            <a:r>
              <a:rPr sz="2600" b="1" spc="-60" dirty="0">
                <a:solidFill>
                  <a:srgbClr val="FFFFFF"/>
                </a:solidFill>
                <a:latin typeface="Arial"/>
                <a:cs typeface="Arial"/>
              </a:rPr>
              <a:t> </a:t>
            </a:r>
            <a:r>
              <a:rPr sz="2600" b="1" spc="-5" dirty="0">
                <a:solidFill>
                  <a:srgbClr val="FFFFFF"/>
                </a:solidFill>
                <a:latin typeface="Arial"/>
                <a:cs typeface="Arial"/>
              </a:rPr>
              <a:t>Buffer</a:t>
            </a:r>
            <a:endParaRPr sz="2600">
              <a:latin typeface="Arial"/>
              <a:cs typeface="Arial"/>
            </a:endParaRPr>
          </a:p>
        </p:txBody>
      </p:sp>
      <p:pic>
        <p:nvPicPr>
          <p:cNvPr id="16" name="object 16"/>
          <p:cNvPicPr/>
          <p:nvPr/>
        </p:nvPicPr>
        <p:blipFill>
          <a:blip r:embed="rId2" cstate="print"/>
          <a:stretch>
            <a:fillRect/>
          </a:stretch>
        </p:blipFill>
        <p:spPr>
          <a:xfrm>
            <a:off x="1491547" y="2511738"/>
            <a:ext cx="8801250" cy="792610"/>
          </a:xfrm>
          <a:prstGeom prst="rect">
            <a:avLst/>
          </a:prstGeom>
        </p:spPr>
      </p:pic>
      <p:sp>
        <p:nvSpPr>
          <p:cNvPr id="17" name="object 17"/>
          <p:cNvSpPr txBox="1"/>
          <p:nvPr/>
        </p:nvSpPr>
        <p:spPr>
          <a:xfrm>
            <a:off x="1657311" y="2825828"/>
            <a:ext cx="8315959" cy="838200"/>
          </a:xfrm>
          <a:prstGeom prst="rect">
            <a:avLst/>
          </a:prstGeom>
        </p:spPr>
        <p:txBody>
          <a:bodyPr vert="horz" wrap="square" lIns="0" tIns="50165" rIns="0" bIns="0" rtlCol="0">
            <a:spAutoFit/>
          </a:bodyPr>
          <a:lstStyle/>
          <a:p>
            <a:pPr marL="152400">
              <a:lnSpc>
                <a:spcPct val="100000"/>
              </a:lnSpc>
              <a:spcBef>
                <a:spcPts val="395"/>
              </a:spcBef>
              <a:tabLst>
                <a:tab pos="1288415" algn="l"/>
                <a:tab pos="2424430" algn="l"/>
                <a:tab pos="3561079" algn="l"/>
                <a:tab pos="4697730" algn="l"/>
                <a:tab pos="5833745" algn="l"/>
                <a:tab pos="6970395" algn="l"/>
                <a:tab pos="8106409" algn="l"/>
              </a:tabLst>
            </a:pPr>
            <a:r>
              <a:rPr sz="2200" b="1" spc="-95" dirty="0">
                <a:solidFill>
                  <a:srgbClr val="FFFFFF"/>
                </a:solidFill>
                <a:latin typeface="Arial"/>
                <a:cs typeface="Arial"/>
              </a:rPr>
              <a:t>I</a:t>
            </a:r>
            <a:r>
              <a:rPr sz="2200" b="1" spc="-220" dirty="0">
                <a:solidFill>
                  <a:srgbClr val="FFFFFF"/>
                </a:solidFill>
                <a:latin typeface="Arial"/>
                <a:cs typeface="Arial"/>
              </a:rPr>
              <a:t>0</a:t>
            </a:r>
            <a:r>
              <a:rPr sz="2200" b="1" dirty="0">
                <a:solidFill>
                  <a:srgbClr val="FFFFFF"/>
                </a:solidFill>
                <a:latin typeface="Arial"/>
                <a:cs typeface="Arial"/>
              </a:rPr>
              <a:t>	</a:t>
            </a:r>
            <a:r>
              <a:rPr sz="2200" b="1" spc="-95" dirty="0">
                <a:solidFill>
                  <a:srgbClr val="FFFFFF"/>
                </a:solidFill>
                <a:latin typeface="Arial"/>
                <a:cs typeface="Arial"/>
              </a:rPr>
              <a:t>I</a:t>
            </a:r>
            <a:r>
              <a:rPr sz="2200" b="1" spc="-220" dirty="0">
                <a:solidFill>
                  <a:srgbClr val="FFFFFF"/>
                </a:solidFill>
                <a:latin typeface="Arial"/>
                <a:cs typeface="Arial"/>
              </a:rPr>
              <a:t>1</a:t>
            </a:r>
            <a:r>
              <a:rPr sz="2200" b="1" dirty="0">
                <a:solidFill>
                  <a:srgbClr val="FFFFFF"/>
                </a:solidFill>
                <a:latin typeface="Arial"/>
                <a:cs typeface="Arial"/>
              </a:rPr>
              <a:t>	</a:t>
            </a:r>
            <a:r>
              <a:rPr sz="2200" b="1" spc="-95" dirty="0">
                <a:solidFill>
                  <a:srgbClr val="FFFFFF"/>
                </a:solidFill>
                <a:latin typeface="Arial"/>
                <a:cs typeface="Arial"/>
              </a:rPr>
              <a:t>I</a:t>
            </a:r>
            <a:r>
              <a:rPr sz="2200" b="1" spc="-220" dirty="0">
                <a:solidFill>
                  <a:srgbClr val="FFFFFF"/>
                </a:solidFill>
                <a:latin typeface="Arial"/>
                <a:cs typeface="Arial"/>
              </a:rPr>
              <a:t>2</a:t>
            </a:r>
            <a:r>
              <a:rPr sz="2200" b="1" dirty="0">
                <a:solidFill>
                  <a:srgbClr val="FFFFFF"/>
                </a:solidFill>
                <a:latin typeface="Arial"/>
                <a:cs typeface="Arial"/>
              </a:rPr>
              <a:t>	</a:t>
            </a:r>
            <a:r>
              <a:rPr sz="2200" b="1" spc="-95" dirty="0">
                <a:solidFill>
                  <a:srgbClr val="FFFFFF"/>
                </a:solidFill>
                <a:latin typeface="Arial"/>
                <a:cs typeface="Arial"/>
              </a:rPr>
              <a:t>I</a:t>
            </a:r>
            <a:r>
              <a:rPr sz="2200" b="1" spc="-220" dirty="0">
                <a:solidFill>
                  <a:srgbClr val="FFFFFF"/>
                </a:solidFill>
                <a:latin typeface="Arial"/>
                <a:cs typeface="Arial"/>
              </a:rPr>
              <a:t>3</a:t>
            </a:r>
            <a:r>
              <a:rPr sz="2200" b="1" dirty="0">
                <a:solidFill>
                  <a:srgbClr val="FFFFFF"/>
                </a:solidFill>
                <a:latin typeface="Arial"/>
                <a:cs typeface="Arial"/>
              </a:rPr>
              <a:t>	</a:t>
            </a:r>
            <a:r>
              <a:rPr sz="2200" b="1" spc="-95" dirty="0">
                <a:solidFill>
                  <a:srgbClr val="FFFFFF"/>
                </a:solidFill>
                <a:latin typeface="Arial"/>
                <a:cs typeface="Arial"/>
              </a:rPr>
              <a:t>I</a:t>
            </a:r>
            <a:r>
              <a:rPr sz="2200" b="1" spc="-220" dirty="0">
                <a:solidFill>
                  <a:srgbClr val="FFFFFF"/>
                </a:solidFill>
                <a:latin typeface="Arial"/>
                <a:cs typeface="Arial"/>
              </a:rPr>
              <a:t>4</a:t>
            </a:r>
            <a:r>
              <a:rPr sz="2200" b="1" dirty="0">
                <a:solidFill>
                  <a:srgbClr val="FFFFFF"/>
                </a:solidFill>
                <a:latin typeface="Arial"/>
                <a:cs typeface="Arial"/>
              </a:rPr>
              <a:t>	</a:t>
            </a:r>
            <a:r>
              <a:rPr sz="2200" b="1" spc="-95" dirty="0">
                <a:solidFill>
                  <a:srgbClr val="FFFFFF"/>
                </a:solidFill>
                <a:latin typeface="Arial"/>
                <a:cs typeface="Arial"/>
              </a:rPr>
              <a:t>I</a:t>
            </a:r>
            <a:r>
              <a:rPr sz="2200" b="1" spc="-220" dirty="0">
                <a:solidFill>
                  <a:srgbClr val="FFFFFF"/>
                </a:solidFill>
                <a:latin typeface="Arial"/>
                <a:cs typeface="Arial"/>
              </a:rPr>
              <a:t>5</a:t>
            </a:r>
            <a:r>
              <a:rPr sz="2200" b="1" dirty="0">
                <a:solidFill>
                  <a:srgbClr val="FFFFFF"/>
                </a:solidFill>
                <a:latin typeface="Arial"/>
                <a:cs typeface="Arial"/>
              </a:rPr>
              <a:t>	</a:t>
            </a:r>
            <a:r>
              <a:rPr sz="2200" b="1" spc="-95" dirty="0">
                <a:solidFill>
                  <a:srgbClr val="FFFFFF"/>
                </a:solidFill>
                <a:latin typeface="Arial"/>
                <a:cs typeface="Arial"/>
              </a:rPr>
              <a:t>I</a:t>
            </a:r>
            <a:r>
              <a:rPr sz="2200" b="1" spc="-220" dirty="0">
                <a:solidFill>
                  <a:srgbClr val="FFFFFF"/>
                </a:solidFill>
                <a:latin typeface="Arial"/>
                <a:cs typeface="Arial"/>
              </a:rPr>
              <a:t>6</a:t>
            </a:r>
            <a:r>
              <a:rPr sz="2200" b="1" dirty="0">
                <a:solidFill>
                  <a:srgbClr val="FFFFFF"/>
                </a:solidFill>
                <a:latin typeface="Arial"/>
                <a:cs typeface="Arial"/>
              </a:rPr>
              <a:t>	</a:t>
            </a:r>
            <a:r>
              <a:rPr sz="2200" b="1" spc="-150" dirty="0">
                <a:solidFill>
                  <a:srgbClr val="FFFFFF"/>
                </a:solidFill>
                <a:latin typeface="Arial"/>
                <a:cs typeface="Arial"/>
              </a:rPr>
              <a:t>I7</a:t>
            </a:r>
            <a:endParaRPr sz="2200">
              <a:latin typeface="Arial"/>
              <a:cs typeface="Arial"/>
            </a:endParaRPr>
          </a:p>
          <a:p>
            <a:pPr marL="12700">
              <a:lnSpc>
                <a:spcPct val="100000"/>
              </a:lnSpc>
              <a:spcBef>
                <a:spcPts val="340"/>
              </a:spcBef>
            </a:pPr>
            <a:r>
              <a:rPr sz="2600" b="1" spc="-30" dirty="0">
                <a:solidFill>
                  <a:srgbClr val="0432FF"/>
                </a:solidFill>
                <a:latin typeface="Arial"/>
                <a:cs typeface="Arial"/>
              </a:rPr>
              <a:t>Act</a:t>
            </a:r>
            <a:endParaRPr sz="2600">
              <a:latin typeface="Arial"/>
              <a:cs typeface="Arial"/>
            </a:endParaRPr>
          </a:p>
        </p:txBody>
      </p:sp>
      <p:sp>
        <p:nvSpPr>
          <p:cNvPr id="21" name="object 21"/>
          <p:cNvSpPr txBox="1"/>
          <p:nvPr/>
        </p:nvSpPr>
        <p:spPr>
          <a:xfrm>
            <a:off x="1448396" y="5812695"/>
            <a:ext cx="4236720" cy="334645"/>
          </a:xfrm>
          <a:prstGeom prst="rect">
            <a:avLst/>
          </a:prstGeom>
        </p:spPr>
        <p:txBody>
          <a:bodyPr vert="horz" wrap="square" lIns="0" tIns="13970" rIns="0" bIns="0" rtlCol="0">
            <a:spAutoFit/>
          </a:bodyPr>
          <a:lstStyle/>
          <a:p>
            <a:pPr marL="12700">
              <a:lnSpc>
                <a:spcPct val="100000"/>
              </a:lnSpc>
              <a:spcBef>
                <a:spcPts val="110"/>
              </a:spcBef>
              <a:tabLst>
                <a:tab pos="354965" algn="l"/>
              </a:tabLst>
            </a:pPr>
            <a:r>
              <a:rPr sz="2000" dirty="0">
                <a:latin typeface="Arial MT"/>
                <a:cs typeface="Arial MT"/>
              </a:rPr>
              <a:t>•	</a:t>
            </a:r>
            <a:r>
              <a:rPr sz="2000" spc="-5" dirty="0">
                <a:latin typeface="Verdana"/>
                <a:cs typeface="Verdana"/>
              </a:rPr>
              <a:t>Example:</a:t>
            </a:r>
            <a:r>
              <a:rPr sz="2000" spc="-20" dirty="0">
                <a:latin typeface="Verdana"/>
                <a:cs typeface="Verdana"/>
              </a:rPr>
              <a:t> </a:t>
            </a:r>
            <a:r>
              <a:rPr sz="2000" spc="-5" dirty="0">
                <a:latin typeface="Verdana"/>
                <a:cs typeface="Verdana"/>
              </a:rPr>
              <a:t>[</a:t>
            </a:r>
            <a:r>
              <a:rPr sz="2000" b="1" spc="-5" dirty="0">
                <a:latin typeface="Verdana"/>
                <a:cs typeface="Verdana"/>
              </a:rPr>
              <a:t>SCNN</a:t>
            </a:r>
            <a:r>
              <a:rPr sz="2000" spc="-5" dirty="0">
                <a:latin typeface="Verdana"/>
                <a:cs typeface="Verdana"/>
              </a:rPr>
              <a:t>,</a:t>
            </a:r>
            <a:r>
              <a:rPr sz="2000" spc="-25" dirty="0">
                <a:latin typeface="Verdana"/>
                <a:cs typeface="Verdana"/>
              </a:rPr>
              <a:t> </a:t>
            </a:r>
            <a:r>
              <a:rPr sz="2000" i="1" spc="-5" dirty="0">
                <a:latin typeface="Verdana"/>
                <a:cs typeface="Verdana"/>
              </a:rPr>
              <a:t>ISCA</a:t>
            </a:r>
            <a:r>
              <a:rPr sz="2000" i="1" spc="-25" dirty="0">
                <a:latin typeface="Verdana"/>
                <a:cs typeface="Verdana"/>
              </a:rPr>
              <a:t> </a:t>
            </a:r>
            <a:r>
              <a:rPr sz="2000" dirty="0">
                <a:latin typeface="Verdana"/>
                <a:cs typeface="Verdana"/>
              </a:rPr>
              <a:t>2017]</a:t>
            </a:r>
            <a:endParaRPr sz="2000">
              <a:latin typeface="Verdana"/>
              <a:cs typeface="Verdana"/>
            </a:endParaRPr>
          </a:p>
        </p:txBody>
      </p:sp>
      <p:sp>
        <p:nvSpPr>
          <p:cNvPr id="25" name="object 25"/>
          <p:cNvSpPr txBox="1">
            <a:spLocks noGrp="1"/>
          </p:cNvSpPr>
          <p:nvPr>
            <p:ph type="sldNum" sz="quarter" idx="7"/>
          </p:nvPr>
        </p:nvSpPr>
        <p:spPr>
          <a:xfrm>
            <a:off x="11054715" y="6277553"/>
            <a:ext cx="269875" cy="2108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5"/>
              </a:spcBef>
            </a:pPr>
            <a:fld id="{81D60167-4931-47E6-BA6A-407CBD079E47}" type="slidenum">
              <a:rPr lang="en-US" smtClean="0"/>
              <a:pPr marL="38100">
                <a:spcBef>
                  <a:spcPts val="105"/>
                </a:spcBef>
              </a:pPr>
              <a:t>19</a:t>
            </a:fld>
            <a:endParaRPr dirty="0"/>
          </a:p>
        </p:txBody>
      </p:sp>
      <p:sp>
        <p:nvSpPr>
          <p:cNvPr id="18" name="object 18"/>
          <p:cNvSpPr txBox="1"/>
          <p:nvPr/>
        </p:nvSpPr>
        <p:spPr>
          <a:xfrm>
            <a:off x="519677" y="1954128"/>
            <a:ext cx="10605770" cy="422275"/>
          </a:xfrm>
          <a:prstGeom prst="rect">
            <a:avLst/>
          </a:prstGeom>
        </p:spPr>
        <p:txBody>
          <a:bodyPr vert="horz" wrap="square" lIns="0" tIns="12700" rIns="0" bIns="0" rtlCol="0">
            <a:spAutoFit/>
          </a:bodyPr>
          <a:lstStyle/>
          <a:p>
            <a:pPr marL="12700">
              <a:lnSpc>
                <a:spcPct val="100000"/>
              </a:lnSpc>
              <a:spcBef>
                <a:spcPts val="100"/>
              </a:spcBef>
              <a:tabLst>
                <a:tab pos="9704070" algn="l"/>
              </a:tabLst>
            </a:pPr>
            <a:r>
              <a:rPr sz="2600" b="1" spc="15" dirty="0">
                <a:solidFill>
                  <a:srgbClr val="008000"/>
                </a:solidFill>
                <a:latin typeface="Arial"/>
                <a:cs typeface="Arial"/>
              </a:rPr>
              <a:t>W</a:t>
            </a:r>
            <a:r>
              <a:rPr sz="2600" b="1" spc="-20" dirty="0">
                <a:solidFill>
                  <a:srgbClr val="008000"/>
                </a:solidFill>
                <a:latin typeface="Arial"/>
                <a:cs typeface="Arial"/>
              </a:rPr>
              <a:t>e</a:t>
            </a:r>
            <a:r>
              <a:rPr sz="2600" b="1" spc="55" dirty="0">
                <a:solidFill>
                  <a:srgbClr val="008000"/>
                </a:solidFill>
                <a:latin typeface="Arial"/>
                <a:cs typeface="Arial"/>
              </a:rPr>
              <a:t>i</a:t>
            </a:r>
            <a:r>
              <a:rPr sz="2600" b="1" spc="-30" dirty="0">
                <a:solidFill>
                  <a:srgbClr val="008000"/>
                </a:solidFill>
                <a:latin typeface="Arial"/>
                <a:cs typeface="Arial"/>
              </a:rPr>
              <a:t>gh</a:t>
            </a:r>
            <a:r>
              <a:rPr sz="2600" b="1" dirty="0">
                <a:solidFill>
                  <a:srgbClr val="008000"/>
                </a:solidFill>
                <a:latin typeface="Arial"/>
                <a:cs typeface="Arial"/>
              </a:rPr>
              <a:t>t	</a:t>
            </a:r>
            <a:r>
              <a:rPr sz="2600" b="1" spc="-45" dirty="0">
                <a:solidFill>
                  <a:srgbClr val="FF0000"/>
                </a:solidFill>
                <a:latin typeface="Arial"/>
                <a:cs typeface="Arial"/>
              </a:rPr>
              <a:t>P</a:t>
            </a:r>
            <a:r>
              <a:rPr sz="2600" b="1" spc="-20" dirty="0">
                <a:solidFill>
                  <a:srgbClr val="FF0000"/>
                </a:solidFill>
                <a:latin typeface="Arial"/>
                <a:cs typeface="Arial"/>
              </a:rPr>
              <a:t>s</a:t>
            </a:r>
            <a:r>
              <a:rPr sz="2600" b="1" spc="-30" dirty="0">
                <a:solidFill>
                  <a:srgbClr val="FF0000"/>
                </a:solidFill>
                <a:latin typeface="Arial"/>
                <a:cs typeface="Arial"/>
              </a:rPr>
              <a:t>u</a:t>
            </a:r>
            <a:r>
              <a:rPr sz="2600" b="1" dirty="0">
                <a:solidFill>
                  <a:srgbClr val="FF0000"/>
                </a:solidFill>
                <a:latin typeface="Arial"/>
                <a:cs typeface="Arial"/>
              </a:rPr>
              <a:t>m</a:t>
            </a:r>
            <a:endParaRPr sz="2600">
              <a:latin typeface="Arial"/>
              <a:cs typeface="Arial"/>
            </a:endParaRPr>
          </a:p>
        </p:txBody>
      </p:sp>
      <p:sp>
        <p:nvSpPr>
          <p:cNvPr id="19" name="object 19"/>
          <p:cNvSpPr txBox="1"/>
          <p:nvPr/>
        </p:nvSpPr>
        <p:spPr>
          <a:xfrm>
            <a:off x="10292905" y="2928370"/>
            <a:ext cx="422275" cy="382270"/>
          </a:xfrm>
          <a:prstGeom prst="rect">
            <a:avLst/>
          </a:prstGeom>
        </p:spPr>
        <p:txBody>
          <a:bodyPr vert="horz" wrap="square" lIns="0" tIns="11430" rIns="0" bIns="0" rtlCol="0">
            <a:spAutoFit/>
          </a:bodyPr>
          <a:lstStyle/>
          <a:p>
            <a:pPr marL="12700">
              <a:lnSpc>
                <a:spcPct val="100000"/>
              </a:lnSpc>
              <a:spcBef>
                <a:spcPts val="90"/>
              </a:spcBef>
            </a:pPr>
            <a:r>
              <a:rPr sz="2350" b="1" spc="-15" dirty="0">
                <a:latin typeface="Arial"/>
                <a:cs typeface="Arial"/>
              </a:rPr>
              <a:t>PE</a:t>
            </a:r>
            <a:endParaRPr sz="2350">
              <a:latin typeface="Arial"/>
              <a:cs typeface="Arial"/>
            </a:endParaRPr>
          </a:p>
        </p:txBody>
      </p:sp>
      <p:sp>
        <p:nvSpPr>
          <p:cNvPr id="20" name="object 20"/>
          <p:cNvSpPr txBox="1"/>
          <p:nvPr/>
        </p:nvSpPr>
        <p:spPr>
          <a:xfrm>
            <a:off x="9173603" y="604520"/>
            <a:ext cx="2267585" cy="345440"/>
          </a:xfrm>
          <a:prstGeom prst="rect">
            <a:avLst/>
          </a:prstGeom>
        </p:spPr>
        <p:txBody>
          <a:bodyPr vert="horz" wrap="square" lIns="0" tIns="12700" rIns="0" bIns="0" rtlCol="0">
            <a:spAutoFit/>
          </a:bodyPr>
          <a:lstStyle/>
          <a:p>
            <a:pPr marL="12700">
              <a:lnSpc>
                <a:spcPct val="100000"/>
              </a:lnSpc>
              <a:spcBef>
                <a:spcPts val="100"/>
              </a:spcBef>
            </a:pPr>
            <a:r>
              <a:rPr sz="2100" spc="-5" dirty="0">
                <a:latin typeface="Arial MT"/>
                <a:cs typeface="Arial MT"/>
              </a:rPr>
              <a:t>[</a:t>
            </a:r>
            <a:r>
              <a:rPr sz="2100" b="1" spc="-5" dirty="0">
                <a:latin typeface="Arial"/>
                <a:cs typeface="Arial"/>
              </a:rPr>
              <a:t>Chen</a:t>
            </a:r>
            <a:r>
              <a:rPr sz="2100" spc="-5" dirty="0">
                <a:latin typeface="Arial MT"/>
                <a:cs typeface="Arial MT"/>
              </a:rPr>
              <a:t>,</a:t>
            </a:r>
            <a:r>
              <a:rPr sz="2100" spc="-30" dirty="0">
                <a:latin typeface="Arial MT"/>
                <a:cs typeface="Arial MT"/>
              </a:rPr>
              <a:t> </a:t>
            </a:r>
            <a:r>
              <a:rPr sz="2100" i="1" spc="-5" dirty="0">
                <a:latin typeface="Arial"/>
                <a:cs typeface="Arial"/>
              </a:rPr>
              <a:t>ISCA</a:t>
            </a:r>
            <a:r>
              <a:rPr sz="2100" i="1" spc="-105" dirty="0">
                <a:latin typeface="Arial"/>
                <a:cs typeface="Arial"/>
              </a:rPr>
              <a:t> </a:t>
            </a:r>
            <a:r>
              <a:rPr sz="2100" spc="-10" dirty="0">
                <a:latin typeface="Arial MT"/>
                <a:cs typeface="Arial MT"/>
              </a:rPr>
              <a:t>2016]</a:t>
            </a:r>
            <a:endParaRPr sz="2100">
              <a:latin typeface="Arial MT"/>
              <a:cs typeface="Arial MT"/>
            </a:endParaRPr>
          </a:p>
        </p:txBody>
      </p:sp>
      <p:sp>
        <p:nvSpPr>
          <p:cNvPr id="26" name="object 85">
            <a:extLst>
              <a:ext uri="{FF2B5EF4-FFF2-40B4-BE49-F238E27FC236}">
                <a16:creationId xmlns:a16="http://schemas.microsoft.com/office/drawing/2014/main" id="{14A5B7EB-DB9F-414F-880B-FE1ADF558A32}"/>
              </a:ext>
            </a:extLst>
          </p:cNvPr>
          <p:cNvSpPr txBox="1">
            <a:spLocks/>
          </p:cNvSpPr>
          <p:nvPr/>
        </p:nvSpPr>
        <p:spPr>
          <a:xfrm>
            <a:off x="891538" y="6277553"/>
            <a:ext cx="4387286" cy="123111"/>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5"/>
              </a:spcBef>
            </a:pPr>
            <a:r>
              <a:rPr lang="en-US" sz="800" spc="-5"/>
              <a:t>adapted from  NeurIPS 2019-Vivienne</a:t>
            </a:r>
            <a:r>
              <a:rPr lang="en-US" sz="800" spc="-35"/>
              <a:t> </a:t>
            </a:r>
            <a:r>
              <a:rPr lang="en-US" sz="800" spc="-5"/>
              <a:t>Sze</a:t>
            </a:r>
            <a:r>
              <a:rPr lang="en-US" sz="800" spc="-35"/>
              <a:t> </a:t>
            </a:r>
            <a:r>
              <a:rPr lang="en-US" sz="800"/>
              <a:t>(@</a:t>
            </a:r>
            <a:r>
              <a:rPr lang="en-US" sz="800" spc="-5"/>
              <a:t>eems_mi</a:t>
            </a:r>
            <a:r>
              <a:rPr lang="en-US" sz="800"/>
              <a:t>t)</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00EB-93A9-98CE-93B1-827E841BACD3}"/>
              </a:ext>
            </a:extLst>
          </p:cNvPr>
          <p:cNvSpPr>
            <a:spLocks noGrp="1"/>
          </p:cNvSpPr>
          <p:nvPr>
            <p:ph type="title"/>
          </p:nvPr>
        </p:nvSpPr>
        <p:spPr>
          <a:xfrm>
            <a:off x="838200" y="365126"/>
            <a:ext cx="10515600" cy="791646"/>
          </a:xfrm>
        </p:spPr>
        <p:txBody>
          <a:bodyPr/>
          <a:lstStyle/>
          <a:p>
            <a:r>
              <a:rPr lang="en-US" dirty="0"/>
              <a:t>Overview</a:t>
            </a:r>
          </a:p>
        </p:txBody>
      </p:sp>
      <p:sp>
        <p:nvSpPr>
          <p:cNvPr id="3" name="Content Placeholder 2">
            <a:extLst>
              <a:ext uri="{FF2B5EF4-FFF2-40B4-BE49-F238E27FC236}">
                <a16:creationId xmlns:a16="http://schemas.microsoft.com/office/drawing/2014/main" id="{09FB84BF-0774-9054-8015-C72446F6C00E}"/>
              </a:ext>
            </a:extLst>
          </p:cNvPr>
          <p:cNvSpPr>
            <a:spLocks noGrp="1"/>
          </p:cNvSpPr>
          <p:nvPr>
            <p:ph idx="1"/>
          </p:nvPr>
        </p:nvSpPr>
        <p:spPr>
          <a:xfrm>
            <a:off x="838200" y="1156772"/>
            <a:ext cx="10515600" cy="5020191"/>
          </a:xfrm>
        </p:spPr>
        <p:txBody>
          <a:bodyPr>
            <a:normAutofit fontScale="92500" lnSpcReduction="10000"/>
          </a:bodyPr>
          <a:lstStyle/>
          <a:p>
            <a:r>
              <a:rPr lang="en-US" dirty="0"/>
              <a:t>Intersection between machine learning (deep learning) and edge devices called </a:t>
            </a:r>
            <a:r>
              <a:rPr lang="en-US" dirty="0" err="1"/>
              <a:t>TinyML</a:t>
            </a:r>
            <a:r>
              <a:rPr lang="en-US" dirty="0"/>
              <a:t>. </a:t>
            </a:r>
          </a:p>
          <a:p>
            <a:r>
              <a:rPr lang="en-US" dirty="0" err="1"/>
              <a:t>TinyML</a:t>
            </a:r>
            <a:r>
              <a:rPr lang="en-US" dirty="0"/>
              <a:t> enables deployment of small DL models into a tiny edge devices. </a:t>
            </a:r>
          </a:p>
          <a:p>
            <a:r>
              <a:rPr lang="en-US" dirty="0"/>
              <a:t>Analysis and interpretation of data locally on the devices and acts in real time. </a:t>
            </a:r>
          </a:p>
          <a:p>
            <a:r>
              <a:rPr lang="en-US" dirty="0"/>
              <a:t>Compress model for resource constrained deployment.</a:t>
            </a:r>
          </a:p>
          <a:p>
            <a:pPr lvl="1"/>
            <a:r>
              <a:rPr lang="en-US" dirty="0"/>
              <a:t>Quantization techniques</a:t>
            </a:r>
          </a:p>
          <a:p>
            <a:pPr lvl="1"/>
            <a:r>
              <a:rPr lang="en-US" dirty="0"/>
              <a:t>Pruning techniques </a:t>
            </a:r>
          </a:p>
          <a:p>
            <a:r>
              <a:rPr lang="en-US" dirty="0"/>
              <a:t>Led to inventions and is leading to the rapid growth of IoT fields </a:t>
            </a:r>
          </a:p>
          <a:p>
            <a:pPr lvl="1"/>
            <a:r>
              <a:rPr lang="en-US" dirty="0"/>
              <a:t>e.g., smart manufacturing, smart health, autonomous driving, etc. </a:t>
            </a:r>
          </a:p>
          <a:p>
            <a:r>
              <a:rPr lang="en-US" dirty="0"/>
              <a:t>Thus, it allows for real-time analysis and interpretation of data</a:t>
            </a:r>
          </a:p>
          <a:p>
            <a:pPr lvl="1"/>
            <a:r>
              <a:rPr lang="en-US" dirty="0"/>
              <a:t>massive advantages in terms of latency, privacy, and cost [1,2]</a:t>
            </a:r>
          </a:p>
        </p:txBody>
      </p:sp>
      <p:sp>
        <p:nvSpPr>
          <p:cNvPr id="4" name="Slide Number Placeholder 3">
            <a:extLst>
              <a:ext uri="{FF2B5EF4-FFF2-40B4-BE49-F238E27FC236}">
                <a16:creationId xmlns:a16="http://schemas.microsoft.com/office/drawing/2014/main" id="{B519F0F2-E127-FDFA-A613-2EF9EA7C5814}"/>
              </a:ext>
            </a:extLst>
          </p:cNvPr>
          <p:cNvSpPr>
            <a:spLocks noGrp="1"/>
          </p:cNvSpPr>
          <p:nvPr>
            <p:ph type="sldNum" sz="quarter" idx="12"/>
          </p:nvPr>
        </p:nvSpPr>
        <p:spPr/>
        <p:txBody>
          <a:bodyPr/>
          <a:lstStyle/>
          <a:p>
            <a:fld id="{BCB742E5-2F7E-4C40-8270-B2F6949CADCD}" type="slidenum">
              <a:rPr lang="en-US" smtClean="0"/>
              <a:t>2</a:t>
            </a:fld>
            <a:endParaRPr lang="en-US"/>
          </a:p>
        </p:txBody>
      </p:sp>
    </p:spTree>
    <p:extLst>
      <p:ext uri="{BB962C8B-B14F-4D97-AF65-F5344CB8AC3E}">
        <p14:creationId xmlns:p14="http://schemas.microsoft.com/office/powerpoint/2010/main" val="907767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972" y="306324"/>
            <a:ext cx="8743950" cy="604520"/>
          </a:xfrm>
          <a:prstGeom prst="rect">
            <a:avLst/>
          </a:prstGeom>
        </p:spPr>
        <p:txBody>
          <a:bodyPr vert="horz" wrap="square" lIns="0" tIns="12700" rIns="0" bIns="0" rtlCol="0">
            <a:spAutoFit/>
          </a:bodyPr>
          <a:lstStyle/>
          <a:p>
            <a:pPr marL="12700">
              <a:lnSpc>
                <a:spcPct val="100000"/>
              </a:lnSpc>
              <a:spcBef>
                <a:spcPts val="100"/>
              </a:spcBef>
            </a:pPr>
            <a:r>
              <a:rPr spc="-5" dirty="0"/>
              <a:t>Unstructured</a:t>
            </a:r>
            <a:r>
              <a:rPr spc="-10" dirty="0"/>
              <a:t> </a:t>
            </a:r>
            <a:r>
              <a:rPr dirty="0"/>
              <a:t>or</a:t>
            </a:r>
            <a:r>
              <a:rPr spc="-5" dirty="0"/>
              <a:t> Structured Sparsity</a:t>
            </a:r>
          </a:p>
        </p:txBody>
      </p:sp>
      <p:pic>
        <p:nvPicPr>
          <p:cNvPr id="3" name="object 3"/>
          <p:cNvPicPr/>
          <p:nvPr/>
        </p:nvPicPr>
        <p:blipFill>
          <a:blip r:embed="rId2" cstate="print"/>
          <a:stretch>
            <a:fillRect/>
          </a:stretch>
        </p:blipFill>
        <p:spPr>
          <a:xfrm>
            <a:off x="2426019" y="1557818"/>
            <a:ext cx="7225731" cy="3131378"/>
          </a:xfrm>
          <a:prstGeom prst="rect">
            <a:avLst/>
          </a:prstGeom>
        </p:spPr>
      </p:pic>
      <p:sp>
        <p:nvSpPr>
          <p:cNvPr id="4" name="object 4"/>
          <p:cNvSpPr txBox="1"/>
          <p:nvPr/>
        </p:nvSpPr>
        <p:spPr>
          <a:xfrm>
            <a:off x="4638128" y="1303020"/>
            <a:ext cx="2610485"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Verdana"/>
                <a:cs typeface="Verdana"/>
              </a:rPr>
              <a:t>Increase</a:t>
            </a:r>
            <a:r>
              <a:rPr sz="2000" spc="-90" dirty="0">
                <a:latin typeface="Verdana"/>
                <a:cs typeface="Verdana"/>
              </a:rPr>
              <a:t> </a:t>
            </a:r>
            <a:r>
              <a:rPr sz="2000" spc="-5" dirty="0">
                <a:latin typeface="Verdana"/>
                <a:cs typeface="Verdana"/>
              </a:rPr>
              <a:t>coarseness</a:t>
            </a:r>
            <a:endParaRPr sz="2000">
              <a:latin typeface="Verdana"/>
              <a:cs typeface="Verdana"/>
            </a:endParaRPr>
          </a:p>
        </p:txBody>
      </p:sp>
      <p:sp>
        <p:nvSpPr>
          <p:cNvPr id="9" name="object 9"/>
          <p:cNvSpPr txBox="1">
            <a:spLocks noGrp="1"/>
          </p:cNvSpPr>
          <p:nvPr>
            <p:ph type="sldNum" sz="quarter" idx="7"/>
          </p:nvPr>
        </p:nvSpPr>
        <p:spPr>
          <a:xfrm>
            <a:off x="11054715" y="6277553"/>
            <a:ext cx="269875" cy="21082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5"/>
              </a:spcBef>
            </a:pPr>
            <a:fld id="{81D60167-4931-47E6-BA6A-407CBD079E47}" type="slidenum">
              <a:rPr lang="en-US" smtClean="0"/>
              <a:pPr marL="38100">
                <a:spcBef>
                  <a:spcPts val="105"/>
                </a:spcBef>
              </a:pPr>
              <a:t>20</a:t>
            </a:fld>
            <a:endParaRPr dirty="0"/>
          </a:p>
        </p:txBody>
      </p:sp>
      <p:sp>
        <p:nvSpPr>
          <p:cNvPr id="5" name="object 5"/>
          <p:cNvSpPr txBox="1"/>
          <p:nvPr/>
        </p:nvSpPr>
        <p:spPr>
          <a:xfrm>
            <a:off x="954159" y="4729886"/>
            <a:ext cx="10222865" cy="1365885"/>
          </a:xfrm>
          <a:prstGeom prst="rect">
            <a:avLst/>
          </a:prstGeom>
        </p:spPr>
        <p:txBody>
          <a:bodyPr vert="horz" wrap="square" lIns="0" tIns="99695" rIns="0" bIns="0" rtlCol="0">
            <a:spAutoFit/>
          </a:bodyPr>
          <a:lstStyle/>
          <a:p>
            <a:pPr marL="6177915">
              <a:lnSpc>
                <a:spcPct val="100000"/>
              </a:lnSpc>
              <a:spcBef>
                <a:spcPts val="785"/>
              </a:spcBef>
            </a:pPr>
            <a:r>
              <a:rPr sz="1400" spc="-5" dirty="0">
                <a:latin typeface="Verdana"/>
                <a:cs typeface="Verdana"/>
              </a:rPr>
              <a:t>Image</a:t>
            </a:r>
            <a:r>
              <a:rPr sz="1400" spc="-10" dirty="0">
                <a:latin typeface="Verdana"/>
                <a:cs typeface="Verdana"/>
              </a:rPr>
              <a:t> </a:t>
            </a:r>
            <a:r>
              <a:rPr sz="1400" dirty="0">
                <a:latin typeface="Verdana"/>
                <a:cs typeface="Verdana"/>
              </a:rPr>
              <a:t>Source:</a:t>
            </a:r>
            <a:r>
              <a:rPr sz="1400" spc="-10" dirty="0">
                <a:latin typeface="Verdana"/>
                <a:cs typeface="Verdana"/>
              </a:rPr>
              <a:t> </a:t>
            </a:r>
            <a:r>
              <a:rPr sz="1400" spc="-5" dirty="0">
                <a:latin typeface="Verdana"/>
                <a:cs typeface="Verdana"/>
              </a:rPr>
              <a:t>[</a:t>
            </a:r>
            <a:r>
              <a:rPr sz="1400" b="1" spc="-5" dirty="0">
                <a:latin typeface="Verdana"/>
                <a:cs typeface="Verdana"/>
              </a:rPr>
              <a:t>Mao</a:t>
            </a:r>
            <a:r>
              <a:rPr sz="1400" spc="-5" dirty="0">
                <a:latin typeface="Verdana"/>
                <a:cs typeface="Verdana"/>
              </a:rPr>
              <a:t>,</a:t>
            </a:r>
            <a:r>
              <a:rPr sz="1400" spc="-10" dirty="0">
                <a:latin typeface="Verdana"/>
                <a:cs typeface="Verdana"/>
              </a:rPr>
              <a:t> </a:t>
            </a:r>
            <a:r>
              <a:rPr sz="1400" i="1" spc="-5" dirty="0">
                <a:latin typeface="Verdana"/>
                <a:cs typeface="Verdana"/>
              </a:rPr>
              <a:t>CVPR</a:t>
            </a:r>
            <a:r>
              <a:rPr sz="1400" i="1" spc="-10" dirty="0">
                <a:latin typeface="Verdana"/>
                <a:cs typeface="Verdana"/>
              </a:rPr>
              <a:t> </a:t>
            </a:r>
            <a:r>
              <a:rPr sz="1400" i="1" spc="-5" dirty="0">
                <a:latin typeface="Verdana"/>
                <a:cs typeface="Verdana"/>
              </a:rPr>
              <a:t>Workshop</a:t>
            </a:r>
            <a:r>
              <a:rPr sz="1400" i="1" spc="-10" dirty="0">
                <a:latin typeface="Verdana"/>
                <a:cs typeface="Verdana"/>
              </a:rPr>
              <a:t> </a:t>
            </a:r>
            <a:r>
              <a:rPr sz="1400" spc="-5" dirty="0">
                <a:latin typeface="Verdana"/>
                <a:cs typeface="Verdana"/>
              </a:rPr>
              <a:t>2017]</a:t>
            </a:r>
            <a:endParaRPr sz="1400">
              <a:latin typeface="Verdana"/>
              <a:cs typeface="Verdana"/>
            </a:endParaRPr>
          </a:p>
          <a:p>
            <a:pPr marL="12700">
              <a:lnSpc>
                <a:spcPct val="100000"/>
              </a:lnSpc>
              <a:spcBef>
                <a:spcPts val="985"/>
              </a:spcBef>
            </a:pPr>
            <a:r>
              <a:rPr sz="2000" b="1" spc="-5" dirty="0">
                <a:latin typeface="Verdana"/>
                <a:cs typeface="Verdana"/>
              </a:rPr>
              <a:t>Benefits:</a:t>
            </a:r>
            <a:endParaRPr sz="2000">
              <a:latin typeface="Verdana"/>
              <a:cs typeface="Verdana"/>
            </a:endParaRPr>
          </a:p>
          <a:p>
            <a:pPr marL="12700" marR="1071880">
              <a:lnSpc>
                <a:spcPct val="100000"/>
              </a:lnSpc>
            </a:pPr>
            <a:r>
              <a:rPr sz="2000" spc="-5" dirty="0">
                <a:latin typeface="Verdana"/>
                <a:cs typeface="Verdana"/>
              </a:rPr>
              <a:t>Increase</a:t>
            </a:r>
            <a:r>
              <a:rPr sz="2000" spc="-15" dirty="0">
                <a:latin typeface="Verdana"/>
                <a:cs typeface="Verdana"/>
              </a:rPr>
              <a:t> </a:t>
            </a:r>
            <a:r>
              <a:rPr sz="2000" spc="-5" dirty="0">
                <a:latin typeface="Verdana"/>
                <a:cs typeface="Verdana"/>
              </a:rPr>
              <a:t>coarseness</a:t>
            </a:r>
            <a:r>
              <a:rPr sz="2000" spc="-10" dirty="0">
                <a:latin typeface="Verdana"/>
                <a:cs typeface="Verdana"/>
              </a:rPr>
              <a:t> </a:t>
            </a:r>
            <a:r>
              <a:rPr sz="2000" dirty="0">
                <a:latin typeface="Wingdings"/>
                <a:cs typeface="Wingdings"/>
              </a:rPr>
              <a:t></a:t>
            </a:r>
            <a:r>
              <a:rPr sz="2000" spc="200" dirty="0">
                <a:latin typeface="Times New Roman"/>
                <a:cs typeface="Times New Roman"/>
              </a:rPr>
              <a:t> </a:t>
            </a:r>
            <a:r>
              <a:rPr sz="2000" spc="-5" dirty="0">
                <a:latin typeface="Verdana"/>
                <a:cs typeface="Verdana"/>
              </a:rPr>
              <a:t>more</a:t>
            </a:r>
            <a:r>
              <a:rPr sz="2000" spc="-10" dirty="0">
                <a:latin typeface="Verdana"/>
                <a:cs typeface="Verdana"/>
              </a:rPr>
              <a:t> </a:t>
            </a:r>
            <a:r>
              <a:rPr sz="2000" spc="-5" dirty="0">
                <a:latin typeface="Verdana"/>
                <a:cs typeface="Verdana"/>
              </a:rPr>
              <a:t>structure</a:t>
            </a:r>
            <a:r>
              <a:rPr sz="2000" spc="-15" dirty="0">
                <a:latin typeface="Verdana"/>
                <a:cs typeface="Verdana"/>
              </a:rPr>
              <a:t> </a:t>
            </a:r>
            <a:r>
              <a:rPr sz="2000" dirty="0">
                <a:latin typeface="Verdana"/>
                <a:cs typeface="Verdana"/>
              </a:rPr>
              <a:t>in</a:t>
            </a:r>
            <a:r>
              <a:rPr sz="2000" spc="-10" dirty="0">
                <a:latin typeface="Verdana"/>
                <a:cs typeface="Verdana"/>
              </a:rPr>
              <a:t> </a:t>
            </a:r>
            <a:r>
              <a:rPr sz="2000" spc="-5" dirty="0">
                <a:latin typeface="Verdana"/>
                <a:cs typeface="Verdana"/>
              </a:rPr>
              <a:t>sparsity</a:t>
            </a:r>
            <a:r>
              <a:rPr sz="2000" dirty="0">
                <a:latin typeface="Verdana"/>
                <a:cs typeface="Verdana"/>
              </a:rPr>
              <a:t> </a:t>
            </a:r>
            <a:r>
              <a:rPr sz="2000" spc="-5" dirty="0">
                <a:latin typeface="Verdana"/>
                <a:cs typeface="Verdana"/>
              </a:rPr>
              <a:t>(easier</a:t>
            </a:r>
            <a:r>
              <a:rPr sz="2000" spc="-10" dirty="0">
                <a:latin typeface="Verdana"/>
                <a:cs typeface="Verdana"/>
              </a:rPr>
              <a:t> </a:t>
            </a:r>
            <a:r>
              <a:rPr sz="2000" spc="-5" dirty="0">
                <a:latin typeface="Verdana"/>
                <a:cs typeface="Verdana"/>
              </a:rPr>
              <a:t>for</a:t>
            </a:r>
            <a:r>
              <a:rPr sz="2000" spc="-10" dirty="0">
                <a:latin typeface="Verdana"/>
                <a:cs typeface="Verdana"/>
              </a:rPr>
              <a:t> hardware) </a:t>
            </a:r>
            <a:r>
              <a:rPr sz="2000" spc="-690" dirty="0">
                <a:latin typeface="Verdana"/>
                <a:cs typeface="Verdana"/>
              </a:rPr>
              <a:t> </a:t>
            </a:r>
            <a:r>
              <a:rPr sz="2000" spc="-5" dirty="0">
                <a:latin typeface="Verdana"/>
                <a:cs typeface="Verdana"/>
              </a:rPr>
              <a:t>Less</a:t>
            </a:r>
            <a:r>
              <a:rPr sz="2000" spc="-10" dirty="0">
                <a:latin typeface="Verdana"/>
                <a:cs typeface="Verdana"/>
              </a:rPr>
              <a:t> </a:t>
            </a:r>
            <a:r>
              <a:rPr sz="2000" spc="-5" dirty="0">
                <a:latin typeface="Verdana"/>
                <a:cs typeface="Verdana"/>
              </a:rPr>
              <a:t>signaling</a:t>
            </a:r>
            <a:r>
              <a:rPr sz="2000" dirty="0">
                <a:latin typeface="Verdana"/>
                <a:cs typeface="Verdana"/>
              </a:rPr>
              <a:t> </a:t>
            </a:r>
            <a:r>
              <a:rPr sz="2000" spc="-10" dirty="0">
                <a:latin typeface="Verdana"/>
                <a:cs typeface="Verdana"/>
              </a:rPr>
              <a:t>overhead</a:t>
            </a:r>
            <a:r>
              <a:rPr sz="2000" dirty="0">
                <a:latin typeface="Verdana"/>
                <a:cs typeface="Verdana"/>
              </a:rPr>
              <a:t> </a:t>
            </a:r>
            <a:r>
              <a:rPr sz="2000" spc="-5" dirty="0">
                <a:latin typeface="Verdana"/>
                <a:cs typeface="Verdana"/>
              </a:rPr>
              <a:t>for</a:t>
            </a:r>
            <a:r>
              <a:rPr sz="2000" spc="-10" dirty="0">
                <a:latin typeface="Verdana"/>
                <a:cs typeface="Verdana"/>
              </a:rPr>
              <a:t> </a:t>
            </a:r>
            <a:r>
              <a:rPr sz="2000" spc="-5" dirty="0">
                <a:latin typeface="Verdana"/>
                <a:cs typeface="Verdana"/>
              </a:rPr>
              <a:t>location</a:t>
            </a:r>
            <a:r>
              <a:rPr sz="2000" spc="-10" dirty="0">
                <a:latin typeface="Verdana"/>
                <a:cs typeface="Verdana"/>
              </a:rPr>
              <a:t> </a:t>
            </a:r>
            <a:r>
              <a:rPr sz="2000" spc="-5" dirty="0">
                <a:latin typeface="Verdana"/>
                <a:cs typeface="Verdana"/>
              </a:rPr>
              <a:t>of</a:t>
            </a:r>
            <a:r>
              <a:rPr sz="2000" spc="-10" dirty="0">
                <a:latin typeface="Verdana"/>
                <a:cs typeface="Verdana"/>
              </a:rPr>
              <a:t> zeros</a:t>
            </a:r>
            <a:r>
              <a:rPr sz="2000" spc="-20" dirty="0">
                <a:latin typeface="Verdana"/>
                <a:cs typeface="Verdana"/>
              </a:rPr>
              <a:t> </a:t>
            </a:r>
            <a:r>
              <a:rPr sz="2000" dirty="0">
                <a:latin typeface="Wingdings"/>
                <a:cs typeface="Wingdings"/>
              </a:rPr>
              <a:t></a:t>
            </a:r>
            <a:r>
              <a:rPr sz="2000" spc="204" dirty="0">
                <a:latin typeface="Times New Roman"/>
                <a:cs typeface="Times New Roman"/>
              </a:rPr>
              <a:t> </a:t>
            </a:r>
            <a:r>
              <a:rPr sz="2000" spc="-5" dirty="0">
                <a:latin typeface="Verdana"/>
                <a:cs typeface="Verdana"/>
              </a:rPr>
              <a:t>better</a:t>
            </a:r>
            <a:r>
              <a:rPr sz="2000" spc="-10" dirty="0">
                <a:latin typeface="Verdana"/>
                <a:cs typeface="Verdana"/>
              </a:rPr>
              <a:t> </a:t>
            </a:r>
            <a:r>
              <a:rPr sz="2000" spc="-5" dirty="0">
                <a:latin typeface="Verdana"/>
                <a:cs typeface="Verdana"/>
              </a:rPr>
              <a:t>compression</a:t>
            </a:r>
            <a:endParaRPr sz="2000">
              <a:latin typeface="Verdana"/>
              <a:cs typeface="Verdana"/>
            </a:endParaRPr>
          </a:p>
        </p:txBody>
      </p:sp>
      <p:sp>
        <p:nvSpPr>
          <p:cNvPr id="10" name="object 85">
            <a:extLst>
              <a:ext uri="{FF2B5EF4-FFF2-40B4-BE49-F238E27FC236}">
                <a16:creationId xmlns:a16="http://schemas.microsoft.com/office/drawing/2014/main" id="{A9E41C6E-0763-B368-4DF5-FA2C926906EA}"/>
              </a:ext>
            </a:extLst>
          </p:cNvPr>
          <p:cNvSpPr txBox="1">
            <a:spLocks/>
          </p:cNvSpPr>
          <p:nvPr/>
        </p:nvSpPr>
        <p:spPr>
          <a:xfrm>
            <a:off x="891538" y="6277553"/>
            <a:ext cx="4387286" cy="123111"/>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5"/>
              </a:spcBef>
            </a:pPr>
            <a:r>
              <a:rPr lang="en-US" sz="800" spc="-5"/>
              <a:t>adapted from  NeurIPS 2019-Vivienne</a:t>
            </a:r>
            <a:r>
              <a:rPr lang="en-US" sz="800" spc="-35"/>
              <a:t> </a:t>
            </a:r>
            <a:r>
              <a:rPr lang="en-US" sz="800" spc="-5"/>
              <a:t>Sze</a:t>
            </a:r>
            <a:r>
              <a:rPr lang="en-US" sz="800" spc="-35"/>
              <a:t> </a:t>
            </a:r>
            <a:r>
              <a:rPr lang="en-US" sz="800"/>
              <a:t>(@</a:t>
            </a:r>
            <a:r>
              <a:rPr lang="en-US" sz="800" spc="-5"/>
              <a:t>eems_mi</a:t>
            </a:r>
            <a:r>
              <a:rPr lang="en-US" sz="800"/>
              <a:t>t)</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F6EC5-52F4-2FD5-5B7B-660B8B331622}"/>
              </a:ext>
            </a:extLst>
          </p:cNvPr>
          <p:cNvSpPr>
            <a:spLocks noGrp="1"/>
          </p:cNvSpPr>
          <p:nvPr>
            <p:ph idx="1"/>
          </p:nvPr>
        </p:nvSpPr>
        <p:spPr>
          <a:xfrm>
            <a:off x="838200" y="353961"/>
            <a:ext cx="10515600" cy="5823002"/>
          </a:xfrm>
        </p:spPr>
        <p:txBody>
          <a:bodyPr>
            <a:normAutofit/>
          </a:bodyPr>
          <a:lstStyle/>
          <a:p>
            <a:r>
              <a:rPr lang="en-US" dirty="0"/>
              <a:t>The primary goal of </a:t>
            </a:r>
            <a:r>
              <a:rPr lang="en-US" dirty="0" err="1"/>
              <a:t>TinyML</a:t>
            </a:r>
            <a:r>
              <a:rPr lang="en-US" dirty="0"/>
              <a:t> is to improve the adequacy of DL systems </a:t>
            </a:r>
          </a:p>
          <a:p>
            <a:pPr lvl="1"/>
            <a:r>
              <a:rPr lang="en-US" dirty="0"/>
              <a:t>Requiring less computation and less data</a:t>
            </a:r>
          </a:p>
          <a:p>
            <a:pPr lvl="1"/>
            <a:r>
              <a:rPr lang="en-US" dirty="0"/>
              <a:t>This facilitates the giant market of edge AI and the IoT [17].</a:t>
            </a:r>
          </a:p>
          <a:p>
            <a:r>
              <a:rPr lang="en-US" dirty="0"/>
              <a:t>According to ABI Research, a total of 2.5 billion devices are expected to be shipped with a </a:t>
            </a:r>
            <a:r>
              <a:rPr lang="en-US" dirty="0" err="1"/>
              <a:t>TinyML</a:t>
            </a:r>
            <a:r>
              <a:rPr lang="en-US" dirty="0"/>
              <a:t> chipset by 2030.</a:t>
            </a:r>
          </a:p>
          <a:p>
            <a:r>
              <a:rPr lang="en-US" dirty="0"/>
              <a:t>Device focus on,</a:t>
            </a:r>
          </a:p>
          <a:p>
            <a:pPr lvl="1"/>
            <a:r>
              <a:rPr lang="en-US" dirty="0"/>
              <a:t>advanced automation</a:t>
            </a:r>
          </a:p>
          <a:p>
            <a:pPr lvl="1"/>
            <a:r>
              <a:rPr lang="en-US" dirty="0"/>
              <a:t>low cost</a:t>
            </a:r>
          </a:p>
          <a:p>
            <a:pPr lvl="1"/>
            <a:r>
              <a:rPr lang="en-US" dirty="0"/>
              <a:t>low latency in transmitting data</a:t>
            </a:r>
          </a:p>
          <a:p>
            <a:pPr lvl="1"/>
            <a:r>
              <a:rPr lang="en-US" dirty="0"/>
              <a:t>and ultra-power-efficient Artificial Intelligence (AI) chipsets.</a:t>
            </a:r>
          </a:p>
          <a:p>
            <a:r>
              <a:rPr lang="en-US" dirty="0"/>
              <a:t>These chipsets are known as edge AI or embedded AI</a:t>
            </a:r>
          </a:p>
          <a:p>
            <a:pPr lvl="1"/>
            <a:r>
              <a:rPr lang="en-US" dirty="0"/>
              <a:t>they perform AI inference almost fully on the board.</a:t>
            </a:r>
          </a:p>
          <a:p>
            <a:r>
              <a:rPr lang="en-US" dirty="0"/>
              <a:t>The training phase, for these devices, depends on servers or cloud.</a:t>
            </a:r>
          </a:p>
        </p:txBody>
      </p:sp>
      <p:sp>
        <p:nvSpPr>
          <p:cNvPr id="2" name="Slide Number Placeholder 1">
            <a:extLst>
              <a:ext uri="{FF2B5EF4-FFF2-40B4-BE49-F238E27FC236}">
                <a16:creationId xmlns:a16="http://schemas.microsoft.com/office/drawing/2014/main" id="{AAAEB118-1F52-B1AE-D1B6-D1B2DD3F741C}"/>
              </a:ext>
            </a:extLst>
          </p:cNvPr>
          <p:cNvSpPr>
            <a:spLocks noGrp="1"/>
          </p:cNvSpPr>
          <p:nvPr>
            <p:ph type="sldNum" sz="quarter" idx="12"/>
          </p:nvPr>
        </p:nvSpPr>
        <p:spPr/>
        <p:txBody>
          <a:bodyPr/>
          <a:lstStyle/>
          <a:p>
            <a:fld id="{BCB742E5-2F7E-4C40-8270-B2F6949CADCD}" type="slidenum">
              <a:rPr lang="en-US" smtClean="0"/>
              <a:t>3</a:t>
            </a:fld>
            <a:endParaRPr lang="en-US"/>
          </a:p>
        </p:txBody>
      </p:sp>
    </p:spTree>
    <p:extLst>
      <p:ext uri="{BB962C8B-B14F-4D97-AF65-F5344CB8AC3E}">
        <p14:creationId xmlns:p14="http://schemas.microsoft.com/office/powerpoint/2010/main" val="3169422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648C64-026F-EA85-BFE0-AF003841700B}"/>
              </a:ext>
            </a:extLst>
          </p:cNvPr>
          <p:cNvSpPr txBox="1"/>
          <p:nvPr/>
        </p:nvSpPr>
        <p:spPr>
          <a:xfrm>
            <a:off x="396607" y="0"/>
            <a:ext cx="11292290" cy="523220"/>
          </a:xfrm>
          <a:prstGeom prst="rect">
            <a:avLst/>
          </a:prstGeom>
          <a:noFill/>
        </p:spPr>
        <p:txBody>
          <a:bodyPr wrap="square" rtlCol="0">
            <a:spAutoFit/>
          </a:bodyPr>
          <a:lstStyle/>
          <a:p>
            <a:pPr algn="ctr"/>
            <a:r>
              <a:rPr lang="en-US" sz="2800" dirty="0"/>
              <a:t>ML Deployment on MCUs</a:t>
            </a:r>
          </a:p>
        </p:txBody>
      </p:sp>
      <p:sp>
        <p:nvSpPr>
          <p:cNvPr id="2" name="Slide Number Placeholder 1">
            <a:extLst>
              <a:ext uri="{FF2B5EF4-FFF2-40B4-BE49-F238E27FC236}">
                <a16:creationId xmlns:a16="http://schemas.microsoft.com/office/drawing/2014/main" id="{A36FADB5-11CB-AA15-A6C9-D50AFA34A300}"/>
              </a:ext>
            </a:extLst>
          </p:cNvPr>
          <p:cNvSpPr>
            <a:spLocks noGrp="1"/>
          </p:cNvSpPr>
          <p:nvPr>
            <p:ph type="sldNum" sz="quarter" idx="12"/>
          </p:nvPr>
        </p:nvSpPr>
        <p:spPr/>
        <p:txBody>
          <a:bodyPr/>
          <a:lstStyle/>
          <a:p>
            <a:fld id="{BCB742E5-2F7E-4C40-8270-B2F6949CADCD}" type="slidenum">
              <a:rPr lang="en-US" smtClean="0"/>
              <a:t>4</a:t>
            </a:fld>
            <a:endParaRPr lang="en-US"/>
          </a:p>
        </p:txBody>
      </p:sp>
      <p:sp>
        <p:nvSpPr>
          <p:cNvPr id="3" name="TextBox 2">
            <a:extLst>
              <a:ext uri="{FF2B5EF4-FFF2-40B4-BE49-F238E27FC236}">
                <a16:creationId xmlns:a16="http://schemas.microsoft.com/office/drawing/2014/main" id="{3EADE2EB-718B-8CAB-2081-AF2B911422C1}"/>
              </a:ext>
            </a:extLst>
          </p:cNvPr>
          <p:cNvSpPr txBox="1"/>
          <p:nvPr/>
        </p:nvSpPr>
        <p:spPr>
          <a:xfrm>
            <a:off x="1148508" y="6613753"/>
            <a:ext cx="1848080" cy="215444"/>
          </a:xfrm>
          <a:prstGeom prst="rect">
            <a:avLst/>
          </a:prstGeom>
          <a:noFill/>
        </p:spPr>
        <p:txBody>
          <a:bodyPr wrap="square" rtlCol="0">
            <a:spAutoFit/>
          </a:bodyPr>
          <a:lstStyle/>
          <a:p>
            <a:r>
              <a:rPr lang="en-US" sz="800" dirty="0"/>
              <a:t>Table source [3]</a:t>
            </a:r>
          </a:p>
        </p:txBody>
      </p:sp>
      <p:pic>
        <p:nvPicPr>
          <p:cNvPr id="7" name="Picture 6">
            <a:extLst>
              <a:ext uri="{FF2B5EF4-FFF2-40B4-BE49-F238E27FC236}">
                <a16:creationId xmlns:a16="http://schemas.microsoft.com/office/drawing/2014/main" id="{A9BEFEF7-204D-6499-0BBF-14C68232A1A8}"/>
              </a:ext>
            </a:extLst>
          </p:cNvPr>
          <p:cNvPicPr>
            <a:picLocks noChangeAspect="1"/>
          </p:cNvPicPr>
          <p:nvPr/>
        </p:nvPicPr>
        <p:blipFill>
          <a:blip r:embed="rId3"/>
          <a:stretch>
            <a:fillRect/>
          </a:stretch>
        </p:blipFill>
        <p:spPr>
          <a:xfrm>
            <a:off x="2357610" y="866643"/>
            <a:ext cx="7447401" cy="5744655"/>
          </a:xfrm>
          <a:prstGeom prst="rect">
            <a:avLst/>
          </a:prstGeom>
        </p:spPr>
      </p:pic>
      <p:sp>
        <p:nvSpPr>
          <p:cNvPr id="8" name="TextBox 7">
            <a:extLst>
              <a:ext uri="{FF2B5EF4-FFF2-40B4-BE49-F238E27FC236}">
                <a16:creationId xmlns:a16="http://schemas.microsoft.com/office/drawing/2014/main" id="{C373B239-62AA-36F1-5CFE-06CFC9FD82DF}"/>
              </a:ext>
            </a:extLst>
          </p:cNvPr>
          <p:cNvSpPr txBox="1"/>
          <p:nvPr/>
        </p:nvSpPr>
        <p:spPr>
          <a:xfrm>
            <a:off x="1718627" y="1740664"/>
            <a:ext cx="356188" cy="276999"/>
          </a:xfrm>
          <a:prstGeom prst="rect">
            <a:avLst/>
          </a:prstGeom>
          <a:noFill/>
        </p:spPr>
        <p:txBody>
          <a:bodyPr wrap="none" rtlCol="0">
            <a:spAutoFit/>
          </a:bodyPr>
          <a:lstStyle/>
          <a:p>
            <a:r>
              <a:rPr lang="en-US" sz="1200" dirty="0"/>
              <a:t>[9]</a:t>
            </a:r>
          </a:p>
        </p:txBody>
      </p:sp>
      <p:sp>
        <p:nvSpPr>
          <p:cNvPr id="9" name="TextBox 8">
            <a:extLst>
              <a:ext uri="{FF2B5EF4-FFF2-40B4-BE49-F238E27FC236}">
                <a16:creationId xmlns:a16="http://schemas.microsoft.com/office/drawing/2014/main" id="{2D5DF775-6C83-1C26-923D-6F528BB8689D}"/>
              </a:ext>
            </a:extLst>
          </p:cNvPr>
          <p:cNvSpPr txBox="1"/>
          <p:nvPr/>
        </p:nvSpPr>
        <p:spPr>
          <a:xfrm>
            <a:off x="1718627" y="2651031"/>
            <a:ext cx="434734" cy="276999"/>
          </a:xfrm>
          <a:prstGeom prst="rect">
            <a:avLst/>
          </a:prstGeom>
          <a:noFill/>
        </p:spPr>
        <p:txBody>
          <a:bodyPr wrap="none" rtlCol="0">
            <a:spAutoFit/>
          </a:bodyPr>
          <a:lstStyle/>
          <a:p>
            <a:r>
              <a:rPr lang="en-US" sz="1200" dirty="0"/>
              <a:t>[10]</a:t>
            </a:r>
          </a:p>
        </p:txBody>
      </p:sp>
      <p:sp>
        <p:nvSpPr>
          <p:cNvPr id="10" name="TextBox 9">
            <a:extLst>
              <a:ext uri="{FF2B5EF4-FFF2-40B4-BE49-F238E27FC236}">
                <a16:creationId xmlns:a16="http://schemas.microsoft.com/office/drawing/2014/main" id="{C851466A-4BCB-3172-E832-3B3E5F9928DD}"/>
              </a:ext>
            </a:extLst>
          </p:cNvPr>
          <p:cNvSpPr txBox="1"/>
          <p:nvPr/>
        </p:nvSpPr>
        <p:spPr>
          <a:xfrm>
            <a:off x="1718627" y="2987312"/>
            <a:ext cx="434734" cy="276999"/>
          </a:xfrm>
          <a:prstGeom prst="rect">
            <a:avLst/>
          </a:prstGeom>
          <a:noFill/>
        </p:spPr>
        <p:txBody>
          <a:bodyPr wrap="none" rtlCol="0">
            <a:spAutoFit/>
          </a:bodyPr>
          <a:lstStyle/>
          <a:p>
            <a:r>
              <a:rPr lang="en-US" sz="1200" dirty="0"/>
              <a:t>[11]</a:t>
            </a:r>
          </a:p>
        </p:txBody>
      </p:sp>
      <p:sp>
        <p:nvSpPr>
          <p:cNvPr id="12" name="TextBox 11">
            <a:extLst>
              <a:ext uri="{FF2B5EF4-FFF2-40B4-BE49-F238E27FC236}">
                <a16:creationId xmlns:a16="http://schemas.microsoft.com/office/drawing/2014/main" id="{3AAEC712-E163-5377-36E1-BAA327EC0859}"/>
              </a:ext>
            </a:extLst>
          </p:cNvPr>
          <p:cNvSpPr txBox="1"/>
          <p:nvPr/>
        </p:nvSpPr>
        <p:spPr>
          <a:xfrm>
            <a:off x="1718627" y="3360759"/>
            <a:ext cx="434734" cy="276999"/>
          </a:xfrm>
          <a:prstGeom prst="rect">
            <a:avLst/>
          </a:prstGeom>
          <a:noFill/>
        </p:spPr>
        <p:txBody>
          <a:bodyPr wrap="none" rtlCol="0">
            <a:spAutoFit/>
          </a:bodyPr>
          <a:lstStyle/>
          <a:p>
            <a:r>
              <a:rPr lang="en-US" sz="1200" dirty="0"/>
              <a:t>[12]</a:t>
            </a:r>
          </a:p>
        </p:txBody>
      </p:sp>
      <p:sp>
        <p:nvSpPr>
          <p:cNvPr id="13" name="TextBox 12">
            <a:extLst>
              <a:ext uri="{FF2B5EF4-FFF2-40B4-BE49-F238E27FC236}">
                <a16:creationId xmlns:a16="http://schemas.microsoft.com/office/drawing/2014/main" id="{652BC807-7D16-7536-35D2-F5B76C590FE6}"/>
              </a:ext>
            </a:extLst>
          </p:cNvPr>
          <p:cNvSpPr txBox="1"/>
          <p:nvPr/>
        </p:nvSpPr>
        <p:spPr>
          <a:xfrm>
            <a:off x="1718627" y="3958825"/>
            <a:ext cx="434734" cy="276999"/>
          </a:xfrm>
          <a:prstGeom prst="rect">
            <a:avLst/>
          </a:prstGeom>
          <a:noFill/>
        </p:spPr>
        <p:txBody>
          <a:bodyPr wrap="none" rtlCol="0">
            <a:spAutoFit/>
          </a:bodyPr>
          <a:lstStyle/>
          <a:p>
            <a:r>
              <a:rPr lang="en-US" sz="1200" dirty="0"/>
              <a:t>[13]</a:t>
            </a:r>
          </a:p>
        </p:txBody>
      </p:sp>
      <p:sp>
        <p:nvSpPr>
          <p:cNvPr id="14" name="TextBox 13">
            <a:extLst>
              <a:ext uri="{FF2B5EF4-FFF2-40B4-BE49-F238E27FC236}">
                <a16:creationId xmlns:a16="http://schemas.microsoft.com/office/drawing/2014/main" id="{3B718F6A-FBD2-4096-D85D-A52F79D83E3B}"/>
              </a:ext>
            </a:extLst>
          </p:cNvPr>
          <p:cNvSpPr txBox="1"/>
          <p:nvPr/>
        </p:nvSpPr>
        <p:spPr>
          <a:xfrm>
            <a:off x="1718627" y="4536005"/>
            <a:ext cx="434734" cy="276999"/>
          </a:xfrm>
          <a:prstGeom prst="rect">
            <a:avLst/>
          </a:prstGeom>
          <a:noFill/>
        </p:spPr>
        <p:txBody>
          <a:bodyPr wrap="none" rtlCol="0">
            <a:spAutoFit/>
          </a:bodyPr>
          <a:lstStyle/>
          <a:p>
            <a:r>
              <a:rPr lang="en-US" sz="1200" dirty="0"/>
              <a:t>[14]</a:t>
            </a:r>
          </a:p>
        </p:txBody>
      </p:sp>
      <p:sp>
        <p:nvSpPr>
          <p:cNvPr id="15" name="TextBox 14">
            <a:extLst>
              <a:ext uri="{FF2B5EF4-FFF2-40B4-BE49-F238E27FC236}">
                <a16:creationId xmlns:a16="http://schemas.microsoft.com/office/drawing/2014/main" id="{20655D0C-3716-78DA-39AC-047F15FA92A7}"/>
              </a:ext>
            </a:extLst>
          </p:cNvPr>
          <p:cNvSpPr txBox="1"/>
          <p:nvPr/>
        </p:nvSpPr>
        <p:spPr>
          <a:xfrm>
            <a:off x="1718627" y="4914327"/>
            <a:ext cx="434734" cy="276999"/>
          </a:xfrm>
          <a:prstGeom prst="rect">
            <a:avLst/>
          </a:prstGeom>
          <a:noFill/>
        </p:spPr>
        <p:txBody>
          <a:bodyPr wrap="none" rtlCol="0">
            <a:spAutoFit/>
          </a:bodyPr>
          <a:lstStyle/>
          <a:p>
            <a:r>
              <a:rPr lang="en-US" sz="1200" dirty="0"/>
              <a:t>[15]</a:t>
            </a:r>
          </a:p>
        </p:txBody>
      </p:sp>
      <p:sp>
        <p:nvSpPr>
          <p:cNvPr id="16" name="TextBox 15">
            <a:extLst>
              <a:ext uri="{FF2B5EF4-FFF2-40B4-BE49-F238E27FC236}">
                <a16:creationId xmlns:a16="http://schemas.microsoft.com/office/drawing/2014/main" id="{E8BBFC6C-A2D5-20D3-3368-A1FE3B4270AF}"/>
              </a:ext>
            </a:extLst>
          </p:cNvPr>
          <p:cNvSpPr txBox="1"/>
          <p:nvPr/>
        </p:nvSpPr>
        <p:spPr>
          <a:xfrm>
            <a:off x="1718627" y="5379196"/>
            <a:ext cx="434734" cy="276999"/>
          </a:xfrm>
          <a:prstGeom prst="rect">
            <a:avLst/>
          </a:prstGeom>
          <a:noFill/>
        </p:spPr>
        <p:txBody>
          <a:bodyPr wrap="none" rtlCol="0">
            <a:spAutoFit/>
          </a:bodyPr>
          <a:lstStyle/>
          <a:p>
            <a:r>
              <a:rPr lang="en-US" sz="1200" dirty="0"/>
              <a:t>[16]</a:t>
            </a:r>
          </a:p>
        </p:txBody>
      </p:sp>
      <p:sp>
        <p:nvSpPr>
          <p:cNvPr id="17" name="TextBox 16">
            <a:extLst>
              <a:ext uri="{FF2B5EF4-FFF2-40B4-BE49-F238E27FC236}">
                <a16:creationId xmlns:a16="http://schemas.microsoft.com/office/drawing/2014/main" id="{D1C8F694-1495-CAFA-3C08-6BBA531E782D}"/>
              </a:ext>
            </a:extLst>
          </p:cNvPr>
          <p:cNvSpPr txBox="1"/>
          <p:nvPr/>
        </p:nvSpPr>
        <p:spPr>
          <a:xfrm>
            <a:off x="1718627" y="5982626"/>
            <a:ext cx="434734" cy="276999"/>
          </a:xfrm>
          <a:prstGeom prst="rect">
            <a:avLst/>
          </a:prstGeom>
          <a:noFill/>
        </p:spPr>
        <p:txBody>
          <a:bodyPr wrap="none" rtlCol="0">
            <a:spAutoFit/>
          </a:bodyPr>
          <a:lstStyle/>
          <a:p>
            <a:r>
              <a:rPr lang="en-US" sz="1200" dirty="0"/>
              <a:t>[17]</a:t>
            </a:r>
          </a:p>
        </p:txBody>
      </p:sp>
    </p:spTree>
    <p:extLst>
      <p:ext uri="{BB962C8B-B14F-4D97-AF65-F5344CB8AC3E}">
        <p14:creationId xmlns:p14="http://schemas.microsoft.com/office/powerpoint/2010/main" val="235345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910DD6-452D-49C0-3F71-506D1D73F5A8}"/>
              </a:ext>
            </a:extLst>
          </p:cNvPr>
          <p:cNvPicPr>
            <a:picLocks noChangeAspect="1"/>
          </p:cNvPicPr>
          <p:nvPr/>
        </p:nvPicPr>
        <p:blipFill>
          <a:blip r:embed="rId2"/>
          <a:stretch>
            <a:fillRect/>
          </a:stretch>
        </p:blipFill>
        <p:spPr>
          <a:xfrm>
            <a:off x="2160255" y="1145408"/>
            <a:ext cx="8111613" cy="5210942"/>
          </a:xfrm>
          <a:prstGeom prst="rect">
            <a:avLst/>
          </a:prstGeom>
        </p:spPr>
      </p:pic>
      <p:sp>
        <p:nvSpPr>
          <p:cNvPr id="6" name="TextBox 5">
            <a:extLst>
              <a:ext uri="{FF2B5EF4-FFF2-40B4-BE49-F238E27FC236}">
                <a16:creationId xmlns:a16="http://schemas.microsoft.com/office/drawing/2014/main" id="{E24470B6-8DBA-7779-7F89-D38B4536A4D7}"/>
              </a:ext>
            </a:extLst>
          </p:cNvPr>
          <p:cNvSpPr txBox="1"/>
          <p:nvPr/>
        </p:nvSpPr>
        <p:spPr>
          <a:xfrm>
            <a:off x="789200" y="257063"/>
            <a:ext cx="10613599" cy="523220"/>
          </a:xfrm>
          <a:prstGeom prst="rect">
            <a:avLst/>
          </a:prstGeom>
          <a:noFill/>
        </p:spPr>
        <p:txBody>
          <a:bodyPr wrap="square" rtlCol="0">
            <a:spAutoFit/>
          </a:bodyPr>
          <a:lstStyle/>
          <a:p>
            <a:pPr algn="ctr"/>
            <a:r>
              <a:rPr lang="en-US" sz="2800" dirty="0"/>
              <a:t>Summary of </a:t>
            </a:r>
            <a:r>
              <a:rPr lang="en-US" sz="2800" dirty="0" err="1"/>
              <a:t>TinyML</a:t>
            </a:r>
            <a:r>
              <a:rPr lang="en-US" sz="2800" dirty="0"/>
              <a:t> MCU Devices</a:t>
            </a:r>
          </a:p>
        </p:txBody>
      </p:sp>
      <p:sp>
        <p:nvSpPr>
          <p:cNvPr id="2" name="Slide Number Placeholder 1">
            <a:extLst>
              <a:ext uri="{FF2B5EF4-FFF2-40B4-BE49-F238E27FC236}">
                <a16:creationId xmlns:a16="http://schemas.microsoft.com/office/drawing/2014/main" id="{F64FED66-E0FC-ED88-C97E-540951D0B881}"/>
              </a:ext>
            </a:extLst>
          </p:cNvPr>
          <p:cNvSpPr>
            <a:spLocks noGrp="1"/>
          </p:cNvSpPr>
          <p:nvPr>
            <p:ph type="sldNum" sz="quarter" idx="12"/>
          </p:nvPr>
        </p:nvSpPr>
        <p:spPr/>
        <p:txBody>
          <a:bodyPr/>
          <a:lstStyle/>
          <a:p>
            <a:fld id="{BCB742E5-2F7E-4C40-8270-B2F6949CADCD}" type="slidenum">
              <a:rPr lang="en-US" smtClean="0"/>
              <a:t>5</a:t>
            </a:fld>
            <a:endParaRPr lang="en-US"/>
          </a:p>
        </p:txBody>
      </p:sp>
      <p:sp>
        <p:nvSpPr>
          <p:cNvPr id="3" name="TextBox 2">
            <a:extLst>
              <a:ext uri="{FF2B5EF4-FFF2-40B4-BE49-F238E27FC236}">
                <a16:creationId xmlns:a16="http://schemas.microsoft.com/office/drawing/2014/main" id="{E6A3D6A8-657A-7B5A-21C9-ADDF9B659056}"/>
              </a:ext>
            </a:extLst>
          </p:cNvPr>
          <p:cNvSpPr txBox="1"/>
          <p:nvPr/>
        </p:nvSpPr>
        <p:spPr>
          <a:xfrm>
            <a:off x="1148508" y="6613753"/>
            <a:ext cx="1848080" cy="215444"/>
          </a:xfrm>
          <a:prstGeom prst="rect">
            <a:avLst/>
          </a:prstGeom>
          <a:noFill/>
        </p:spPr>
        <p:txBody>
          <a:bodyPr wrap="square" rtlCol="0">
            <a:spAutoFit/>
          </a:bodyPr>
          <a:lstStyle/>
          <a:p>
            <a:r>
              <a:rPr lang="en-US" sz="800" dirty="0"/>
              <a:t>Table source [3]</a:t>
            </a:r>
          </a:p>
        </p:txBody>
      </p:sp>
    </p:spTree>
    <p:extLst>
      <p:ext uri="{BB962C8B-B14F-4D97-AF65-F5344CB8AC3E}">
        <p14:creationId xmlns:p14="http://schemas.microsoft.com/office/powerpoint/2010/main" val="284198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2" name="Rectangle 1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23BAE448-6610-7ED5-7853-EEFEB2E6B1FA}"/>
              </a:ext>
            </a:extLst>
          </p:cNvPr>
          <p:cNvSpPr>
            <a:spLocks noGrp="1"/>
          </p:cNvSpPr>
          <p:nvPr>
            <p:ph type="title"/>
          </p:nvPr>
        </p:nvSpPr>
        <p:spPr>
          <a:xfrm>
            <a:off x="646077" y="58693"/>
            <a:ext cx="10905066" cy="829714"/>
          </a:xfrm>
        </p:spPr>
        <p:txBody>
          <a:bodyPr>
            <a:normAutofit/>
          </a:bodyPr>
          <a:lstStyle/>
          <a:p>
            <a:r>
              <a:rPr lang="en-US" sz="3600" dirty="0"/>
              <a:t>Domain Specific Manycore</a:t>
            </a:r>
          </a:p>
        </p:txBody>
      </p:sp>
      <p:sp>
        <p:nvSpPr>
          <p:cNvPr id="3" name="Content Placeholder 2">
            <a:extLst>
              <a:ext uri="{FF2B5EF4-FFF2-40B4-BE49-F238E27FC236}">
                <a16:creationId xmlns:a16="http://schemas.microsoft.com/office/drawing/2014/main" id="{C1A64A92-3AF3-8B8C-0554-A0C3E11FF9D9}"/>
              </a:ext>
            </a:extLst>
          </p:cNvPr>
          <p:cNvSpPr>
            <a:spLocks noGrp="1"/>
          </p:cNvSpPr>
          <p:nvPr>
            <p:ph idx="1"/>
          </p:nvPr>
        </p:nvSpPr>
        <p:spPr>
          <a:xfrm>
            <a:off x="643469" y="1322024"/>
            <a:ext cx="6481790" cy="4902506"/>
          </a:xfrm>
        </p:spPr>
        <p:txBody>
          <a:bodyPr>
            <a:normAutofit/>
          </a:bodyPr>
          <a:lstStyle/>
          <a:p>
            <a:r>
              <a:rPr lang="en-US" sz="2400" dirty="0"/>
              <a:t>In our previous work we present a domain-specific manycore platform </a:t>
            </a:r>
          </a:p>
          <a:p>
            <a:r>
              <a:rPr lang="en-US" sz="2400" dirty="0"/>
              <a:t>Consists of 64 clusters. Each cluster comprises of a cluster memory of 3072 words (6KB) </a:t>
            </a:r>
          </a:p>
          <a:p>
            <a:pPr lvl="1"/>
            <a:r>
              <a:rPr lang="en-US" sz="2000" dirty="0"/>
              <a:t>Memory is shared between 3 processing cores with a RISC-like ISA and a 6-stage pipeline</a:t>
            </a:r>
          </a:p>
          <a:p>
            <a:r>
              <a:rPr lang="en-US" sz="2400" dirty="0"/>
              <a:t>The cores have simplified data and instruction memory. </a:t>
            </a:r>
          </a:p>
          <a:p>
            <a:r>
              <a:rPr lang="en-US" sz="2400" dirty="0"/>
              <a:t>A single cluster was fully placed and routed in 65nm TSMC CMOS technology using Cadence SoC Encounter.</a:t>
            </a:r>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screenshot of a computer&#10;&#10;Description automatically generated with low confidence">
            <a:extLst>
              <a:ext uri="{FF2B5EF4-FFF2-40B4-BE49-F238E27FC236}">
                <a16:creationId xmlns:a16="http://schemas.microsoft.com/office/drawing/2014/main" id="{7E92500F-CB79-02D1-1657-531ECA592792}"/>
              </a:ext>
            </a:extLst>
          </p:cNvPr>
          <p:cNvPicPr>
            <a:picLocks noChangeAspect="1"/>
          </p:cNvPicPr>
          <p:nvPr/>
        </p:nvPicPr>
        <p:blipFill>
          <a:blip r:embed="rId3"/>
          <a:stretch>
            <a:fillRect/>
          </a:stretch>
        </p:blipFill>
        <p:spPr>
          <a:xfrm>
            <a:off x="8860300" y="920829"/>
            <a:ext cx="2438995" cy="2453867"/>
          </a:xfrm>
          <a:prstGeom prst="rect">
            <a:avLst/>
          </a:prstGeom>
        </p:spPr>
      </p:pic>
      <p:sp>
        <p:nvSpPr>
          <p:cNvPr id="5" name="TextBox 4">
            <a:extLst>
              <a:ext uri="{FF2B5EF4-FFF2-40B4-BE49-F238E27FC236}">
                <a16:creationId xmlns:a16="http://schemas.microsoft.com/office/drawing/2014/main" id="{C5CA46D4-CF08-F5D5-39A0-3357B923486F}"/>
              </a:ext>
            </a:extLst>
          </p:cNvPr>
          <p:cNvSpPr txBox="1"/>
          <p:nvPr/>
        </p:nvSpPr>
        <p:spPr>
          <a:xfrm>
            <a:off x="8860300" y="3374067"/>
            <a:ext cx="2438995" cy="584775"/>
          </a:xfrm>
          <a:prstGeom prst="rect">
            <a:avLst/>
          </a:prstGeom>
          <a:noFill/>
        </p:spPr>
        <p:txBody>
          <a:bodyPr wrap="square" rtlCol="0">
            <a:spAutoFit/>
          </a:bodyPr>
          <a:lstStyle/>
          <a:p>
            <a:r>
              <a:rPr lang="en-US" sz="1600" dirty="0"/>
              <a:t>Fig: Manycore Architecture with 64 Clusters</a:t>
            </a:r>
          </a:p>
        </p:txBody>
      </p:sp>
      <p:sp>
        <p:nvSpPr>
          <p:cNvPr id="6" name="TextBox 5">
            <a:extLst>
              <a:ext uri="{FF2B5EF4-FFF2-40B4-BE49-F238E27FC236}">
                <a16:creationId xmlns:a16="http://schemas.microsoft.com/office/drawing/2014/main" id="{A3B08D43-4B97-23C1-655C-D45F3BE1FD26}"/>
              </a:ext>
            </a:extLst>
          </p:cNvPr>
          <p:cNvSpPr txBox="1"/>
          <p:nvPr/>
        </p:nvSpPr>
        <p:spPr>
          <a:xfrm>
            <a:off x="7400591" y="5853797"/>
            <a:ext cx="4736433" cy="861774"/>
          </a:xfrm>
          <a:prstGeom prst="rect">
            <a:avLst/>
          </a:prstGeom>
          <a:noFill/>
        </p:spPr>
        <p:txBody>
          <a:bodyPr wrap="square" rtlCol="0">
            <a:spAutoFit/>
          </a:bodyPr>
          <a:lstStyle/>
          <a:p>
            <a:r>
              <a:rPr lang="en-US" sz="1600" dirty="0"/>
              <a:t>Fig: </a:t>
            </a:r>
            <a:r>
              <a:rPr lang="en-US" sz="1600" b="0" i="0" dirty="0">
                <a:effectLst/>
              </a:rPr>
              <a:t>Layout view and post-layout implementation results of the Cluster</a:t>
            </a:r>
            <a:br>
              <a:rPr lang="en-US" dirty="0"/>
            </a:br>
            <a:endParaRPr lang="en-US" dirty="0"/>
          </a:p>
        </p:txBody>
      </p:sp>
      <p:pic>
        <p:nvPicPr>
          <p:cNvPr id="7" name="Picture 6">
            <a:extLst>
              <a:ext uri="{FF2B5EF4-FFF2-40B4-BE49-F238E27FC236}">
                <a16:creationId xmlns:a16="http://schemas.microsoft.com/office/drawing/2014/main" id="{3677498A-F2B3-475F-6624-EBB18F46C5CC}"/>
              </a:ext>
            </a:extLst>
          </p:cNvPr>
          <p:cNvPicPr>
            <a:picLocks noChangeAspect="1"/>
          </p:cNvPicPr>
          <p:nvPr/>
        </p:nvPicPr>
        <p:blipFill>
          <a:blip r:embed="rId4"/>
          <a:stretch>
            <a:fillRect/>
          </a:stretch>
        </p:blipFill>
        <p:spPr>
          <a:xfrm>
            <a:off x="7400591" y="3941354"/>
            <a:ext cx="4736433" cy="1918673"/>
          </a:xfrm>
          <a:prstGeom prst="rect">
            <a:avLst/>
          </a:prstGeom>
        </p:spPr>
      </p:pic>
      <p:sp>
        <p:nvSpPr>
          <p:cNvPr id="8" name="Slide Number Placeholder 7">
            <a:extLst>
              <a:ext uri="{FF2B5EF4-FFF2-40B4-BE49-F238E27FC236}">
                <a16:creationId xmlns:a16="http://schemas.microsoft.com/office/drawing/2014/main" id="{FE093D28-29DA-FB94-C283-62BE56F21CEF}"/>
              </a:ext>
            </a:extLst>
          </p:cNvPr>
          <p:cNvSpPr>
            <a:spLocks noGrp="1"/>
          </p:cNvSpPr>
          <p:nvPr>
            <p:ph type="sldNum" sz="quarter" idx="12"/>
          </p:nvPr>
        </p:nvSpPr>
        <p:spPr/>
        <p:txBody>
          <a:bodyPr/>
          <a:lstStyle/>
          <a:p>
            <a:fld id="{BCB742E5-2F7E-4C40-8270-B2F6949CADCD}" type="slidenum">
              <a:rPr lang="en-US" smtClean="0"/>
              <a:t>6</a:t>
            </a:fld>
            <a:endParaRPr lang="en-US"/>
          </a:p>
        </p:txBody>
      </p:sp>
      <p:sp>
        <p:nvSpPr>
          <p:cNvPr id="10" name="TextBox 9">
            <a:extLst>
              <a:ext uri="{FF2B5EF4-FFF2-40B4-BE49-F238E27FC236}">
                <a16:creationId xmlns:a16="http://schemas.microsoft.com/office/drawing/2014/main" id="{99B61185-3C3E-39EE-7DD4-669E9418E411}"/>
              </a:ext>
            </a:extLst>
          </p:cNvPr>
          <p:cNvSpPr txBox="1"/>
          <p:nvPr/>
        </p:nvSpPr>
        <p:spPr>
          <a:xfrm>
            <a:off x="11405626" y="5603646"/>
            <a:ext cx="1848080" cy="215444"/>
          </a:xfrm>
          <a:prstGeom prst="rect">
            <a:avLst/>
          </a:prstGeom>
          <a:noFill/>
        </p:spPr>
        <p:txBody>
          <a:bodyPr wrap="square" rtlCol="0">
            <a:spAutoFit/>
          </a:bodyPr>
          <a:lstStyle/>
          <a:p>
            <a:r>
              <a:rPr lang="en-US" sz="800" dirty="0"/>
              <a:t>Table source [5]</a:t>
            </a:r>
          </a:p>
        </p:txBody>
      </p:sp>
      <p:sp>
        <p:nvSpPr>
          <p:cNvPr id="14" name="TextBox 13">
            <a:extLst>
              <a:ext uri="{FF2B5EF4-FFF2-40B4-BE49-F238E27FC236}">
                <a16:creationId xmlns:a16="http://schemas.microsoft.com/office/drawing/2014/main" id="{4DA4881B-4E5F-712A-07AD-0EC531F17B14}"/>
              </a:ext>
            </a:extLst>
          </p:cNvPr>
          <p:cNvSpPr txBox="1"/>
          <p:nvPr/>
        </p:nvSpPr>
        <p:spPr>
          <a:xfrm>
            <a:off x="9950733" y="5721727"/>
            <a:ext cx="1848080" cy="215444"/>
          </a:xfrm>
          <a:prstGeom prst="rect">
            <a:avLst/>
          </a:prstGeom>
          <a:noFill/>
        </p:spPr>
        <p:txBody>
          <a:bodyPr wrap="square" rtlCol="0">
            <a:spAutoFit/>
          </a:bodyPr>
          <a:lstStyle/>
          <a:p>
            <a:r>
              <a:rPr lang="en-US" sz="800" dirty="0"/>
              <a:t>Figure source [5]</a:t>
            </a:r>
          </a:p>
        </p:txBody>
      </p:sp>
      <p:sp>
        <p:nvSpPr>
          <p:cNvPr id="18" name="TextBox 17">
            <a:extLst>
              <a:ext uri="{FF2B5EF4-FFF2-40B4-BE49-F238E27FC236}">
                <a16:creationId xmlns:a16="http://schemas.microsoft.com/office/drawing/2014/main" id="{1FD881A4-AB5E-F5E1-4450-293C83208A4F}"/>
              </a:ext>
            </a:extLst>
          </p:cNvPr>
          <p:cNvSpPr txBox="1"/>
          <p:nvPr/>
        </p:nvSpPr>
        <p:spPr>
          <a:xfrm>
            <a:off x="11253899" y="3137669"/>
            <a:ext cx="1848080" cy="215444"/>
          </a:xfrm>
          <a:prstGeom prst="rect">
            <a:avLst/>
          </a:prstGeom>
          <a:noFill/>
        </p:spPr>
        <p:txBody>
          <a:bodyPr wrap="square" rtlCol="0">
            <a:spAutoFit/>
          </a:bodyPr>
          <a:lstStyle/>
          <a:p>
            <a:r>
              <a:rPr lang="en-US" sz="800" dirty="0"/>
              <a:t>Figure source [4]</a:t>
            </a:r>
          </a:p>
        </p:txBody>
      </p:sp>
    </p:spTree>
    <p:extLst>
      <p:ext uri="{BB962C8B-B14F-4D97-AF65-F5344CB8AC3E}">
        <p14:creationId xmlns:p14="http://schemas.microsoft.com/office/powerpoint/2010/main" val="193736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F80D-3A01-38EB-4EF5-EAE0FB25B2FD}"/>
              </a:ext>
            </a:extLst>
          </p:cNvPr>
          <p:cNvSpPr>
            <a:spLocks noGrp="1"/>
          </p:cNvSpPr>
          <p:nvPr>
            <p:ph type="title"/>
          </p:nvPr>
        </p:nvSpPr>
        <p:spPr>
          <a:xfrm>
            <a:off x="339686" y="177839"/>
            <a:ext cx="11512627" cy="786954"/>
          </a:xfrm>
        </p:spPr>
        <p:txBody>
          <a:bodyPr/>
          <a:lstStyle/>
          <a:p>
            <a:r>
              <a:rPr lang="en-US" dirty="0"/>
              <a:t>Domain Specific Instructions:</a:t>
            </a:r>
          </a:p>
        </p:txBody>
      </p:sp>
      <p:sp>
        <p:nvSpPr>
          <p:cNvPr id="3" name="Content Placeholder 2">
            <a:extLst>
              <a:ext uri="{FF2B5EF4-FFF2-40B4-BE49-F238E27FC236}">
                <a16:creationId xmlns:a16="http://schemas.microsoft.com/office/drawing/2014/main" id="{7AB8BE82-42C4-FD02-1830-69422379792E}"/>
              </a:ext>
            </a:extLst>
          </p:cNvPr>
          <p:cNvSpPr>
            <a:spLocks noGrp="1"/>
          </p:cNvSpPr>
          <p:nvPr>
            <p:ph idx="1"/>
          </p:nvPr>
        </p:nvSpPr>
        <p:spPr>
          <a:xfrm>
            <a:off x="339687" y="964793"/>
            <a:ext cx="11512626" cy="2630900"/>
          </a:xfrm>
        </p:spPr>
        <p:txBody>
          <a:bodyPr>
            <a:normAutofit/>
          </a:bodyPr>
          <a:lstStyle/>
          <a:p>
            <a:r>
              <a:rPr lang="en-US" dirty="0" err="1"/>
              <a:t>BiNMAC</a:t>
            </a:r>
            <a:r>
              <a:rPr lang="en-US" dirty="0"/>
              <a:t> [4] developed specialized instructions such as </a:t>
            </a:r>
          </a:p>
          <a:p>
            <a:pPr lvl="1"/>
            <a:r>
              <a:rPr lang="en-US" dirty="0"/>
              <a:t>XNOR (1cycle)</a:t>
            </a:r>
          </a:p>
          <a:p>
            <a:pPr lvl="1"/>
            <a:r>
              <a:rPr lang="en-US" dirty="0"/>
              <a:t>PCNT (population-count) (1cycle)</a:t>
            </a:r>
          </a:p>
          <a:p>
            <a:pPr lvl="1"/>
            <a:r>
              <a:rPr lang="en-US" dirty="0"/>
              <a:t>PXNR (fused pop-count and </a:t>
            </a:r>
            <a:r>
              <a:rPr lang="en-US" dirty="0" err="1"/>
              <a:t>xnor</a:t>
            </a:r>
            <a:r>
              <a:rPr lang="en-US" dirty="0"/>
              <a:t>) (1cycle)</a:t>
            </a:r>
          </a:p>
          <a:p>
            <a:pPr lvl="1"/>
            <a:r>
              <a:rPr lang="en-US" dirty="0"/>
              <a:t>ACCB (bit-based accumulation) (1cycle)</a:t>
            </a:r>
          </a:p>
          <a:p>
            <a:pPr lvl="1"/>
            <a:r>
              <a:rPr lang="en-US" dirty="0"/>
              <a:t>and STT (store transpose of a block)</a:t>
            </a:r>
          </a:p>
        </p:txBody>
      </p:sp>
      <p:pic>
        <p:nvPicPr>
          <p:cNvPr id="6" name="Picture 5">
            <a:extLst>
              <a:ext uri="{FF2B5EF4-FFF2-40B4-BE49-F238E27FC236}">
                <a16:creationId xmlns:a16="http://schemas.microsoft.com/office/drawing/2014/main" id="{0BBA7C7F-1238-3CA9-B390-15B5AE5FD10F}"/>
              </a:ext>
            </a:extLst>
          </p:cNvPr>
          <p:cNvPicPr>
            <a:picLocks noChangeAspect="1"/>
          </p:cNvPicPr>
          <p:nvPr/>
        </p:nvPicPr>
        <p:blipFill>
          <a:blip r:embed="rId3"/>
          <a:stretch>
            <a:fillRect/>
          </a:stretch>
        </p:blipFill>
        <p:spPr>
          <a:xfrm>
            <a:off x="2423138" y="3595693"/>
            <a:ext cx="7161537" cy="2377419"/>
          </a:xfrm>
          <a:prstGeom prst="rect">
            <a:avLst/>
          </a:prstGeom>
        </p:spPr>
      </p:pic>
      <p:sp>
        <p:nvSpPr>
          <p:cNvPr id="7" name="TextBox 6">
            <a:extLst>
              <a:ext uri="{FF2B5EF4-FFF2-40B4-BE49-F238E27FC236}">
                <a16:creationId xmlns:a16="http://schemas.microsoft.com/office/drawing/2014/main" id="{9C0C7BF8-0601-686E-9FD4-CB0F80FBD624}"/>
              </a:ext>
            </a:extLst>
          </p:cNvPr>
          <p:cNvSpPr txBox="1"/>
          <p:nvPr/>
        </p:nvSpPr>
        <p:spPr>
          <a:xfrm>
            <a:off x="2192360" y="6107205"/>
            <a:ext cx="7634689" cy="646331"/>
          </a:xfrm>
          <a:prstGeom prst="rect">
            <a:avLst/>
          </a:prstGeom>
          <a:noFill/>
        </p:spPr>
        <p:txBody>
          <a:bodyPr wrap="square" rtlCol="0">
            <a:spAutoFit/>
          </a:bodyPr>
          <a:lstStyle/>
          <a:p>
            <a:r>
              <a:rPr lang="en-US" dirty="0"/>
              <a:t>Fig: The optimization improvement factor for the new instructions as compared to an equivalent function implemented using basic RISC instructions</a:t>
            </a:r>
          </a:p>
        </p:txBody>
      </p:sp>
      <p:sp>
        <p:nvSpPr>
          <p:cNvPr id="8" name="Slide Number Placeholder 7">
            <a:extLst>
              <a:ext uri="{FF2B5EF4-FFF2-40B4-BE49-F238E27FC236}">
                <a16:creationId xmlns:a16="http://schemas.microsoft.com/office/drawing/2014/main" id="{654445F2-DF07-3FCC-ADF2-0CCC70ABC0F7}"/>
              </a:ext>
            </a:extLst>
          </p:cNvPr>
          <p:cNvSpPr>
            <a:spLocks noGrp="1"/>
          </p:cNvSpPr>
          <p:nvPr>
            <p:ph type="sldNum" sz="quarter" idx="12"/>
          </p:nvPr>
        </p:nvSpPr>
        <p:spPr/>
        <p:txBody>
          <a:bodyPr/>
          <a:lstStyle/>
          <a:p>
            <a:fld id="{BCB742E5-2F7E-4C40-8270-B2F6949CADCD}" type="slidenum">
              <a:rPr lang="en-US" smtClean="0"/>
              <a:t>7</a:t>
            </a:fld>
            <a:endParaRPr lang="en-US"/>
          </a:p>
        </p:txBody>
      </p:sp>
      <p:sp>
        <p:nvSpPr>
          <p:cNvPr id="9" name="TextBox 8">
            <a:extLst>
              <a:ext uri="{FF2B5EF4-FFF2-40B4-BE49-F238E27FC236}">
                <a16:creationId xmlns:a16="http://schemas.microsoft.com/office/drawing/2014/main" id="{70C357E6-CCC8-9CC3-6AC0-145349ED6513}"/>
              </a:ext>
            </a:extLst>
          </p:cNvPr>
          <p:cNvSpPr txBox="1"/>
          <p:nvPr/>
        </p:nvSpPr>
        <p:spPr>
          <a:xfrm>
            <a:off x="9525002" y="5944398"/>
            <a:ext cx="1848080" cy="215444"/>
          </a:xfrm>
          <a:prstGeom prst="rect">
            <a:avLst/>
          </a:prstGeom>
          <a:noFill/>
        </p:spPr>
        <p:txBody>
          <a:bodyPr wrap="square" rtlCol="0">
            <a:spAutoFit/>
          </a:bodyPr>
          <a:lstStyle/>
          <a:p>
            <a:r>
              <a:rPr lang="en-US" sz="800" dirty="0"/>
              <a:t>Figure source [4]</a:t>
            </a:r>
          </a:p>
        </p:txBody>
      </p:sp>
    </p:spTree>
    <p:extLst>
      <p:ext uri="{BB962C8B-B14F-4D97-AF65-F5344CB8AC3E}">
        <p14:creationId xmlns:p14="http://schemas.microsoft.com/office/powerpoint/2010/main" val="36481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757BBF-B622-6549-13AA-5439252D8772}"/>
              </a:ext>
            </a:extLst>
          </p:cNvPr>
          <p:cNvSpPr>
            <a:spLocks noGrp="1"/>
          </p:cNvSpPr>
          <p:nvPr>
            <p:ph type="title"/>
          </p:nvPr>
        </p:nvSpPr>
        <p:spPr>
          <a:xfrm>
            <a:off x="643466" y="145696"/>
            <a:ext cx="10373401" cy="946736"/>
          </a:xfrm>
        </p:spPr>
        <p:txBody>
          <a:bodyPr>
            <a:normAutofit/>
          </a:bodyPr>
          <a:lstStyle/>
          <a:p>
            <a:r>
              <a:rPr lang="en-US" sz="3600" dirty="0" err="1"/>
              <a:t>TinyML</a:t>
            </a:r>
            <a:r>
              <a:rPr lang="en-US" sz="3600" dirty="0"/>
              <a:t> on Tiny FPGAs [6]</a:t>
            </a:r>
          </a:p>
        </p:txBody>
      </p:sp>
      <p:sp>
        <p:nvSpPr>
          <p:cNvPr id="3" name="Content Placeholder 2">
            <a:extLst>
              <a:ext uri="{FF2B5EF4-FFF2-40B4-BE49-F238E27FC236}">
                <a16:creationId xmlns:a16="http://schemas.microsoft.com/office/drawing/2014/main" id="{F90A55DF-9006-2444-40D5-8140FD8EA947}"/>
              </a:ext>
            </a:extLst>
          </p:cNvPr>
          <p:cNvSpPr>
            <a:spLocks noGrp="1"/>
          </p:cNvSpPr>
          <p:nvPr>
            <p:ph idx="1"/>
          </p:nvPr>
        </p:nvSpPr>
        <p:spPr>
          <a:xfrm>
            <a:off x="643466" y="1238128"/>
            <a:ext cx="6799553" cy="5474176"/>
          </a:xfrm>
        </p:spPr>
        <p:txBody>
          <a:bodyPr>
            <a:noAutofit/>
          </a:bodyPr>
          <a:lstStyle/>
          <a:p>
            <a:r>
              <a:rPr lang="en-US" sz="2400" dirty="0"/>
              <a:t>ML on embedded edge devices is gaining increased attention.</a:t>
            </a:r>
          </a:p>
          <a:p>
            <a:r>
              <a:rPr lang="en-US" sz="2400" dirty="0"/>
              <a:t>CFU Playground is a full-stack opensource framework for iteratively (</a:t>
            </a:r>
            <a:r>
              <a:rPr lang="en-US" sz="2400" dirty="0" err="1"/>
              <a:t>deploy→profile→optimize</a:t>
            </a:r>
            <a:r>
              <a:rPr lang="en-US" sz="2400" dirty="0"/>
              <a:t>) exploring the design space of lightweight accelerators.</a:t>
            </a:r>
          </a:p>
          <a:p>
            <a:r>
              <a:rPr lang="en-US" sz="2400" dirty="0"/>
              <a:t>Open-source toolchain bundles together </a:t>
            </a:r>
          </a:p>
          <a:p>
            <a:pPr lvl="1"/>
            <a:r>
              <a:rPr lang="en-US" sz="2000" dirty="0"/>
              <a:t>opensource software (TensorFlow Lite Micro, GCC)</a:t>
            </a:r>
          </a:p>
          <a:p>
            <a:pPr lvl="1"/>
            <a:r>
              <a:rPr lang="en-US" sz="2000" dirty="0"/>
              <a:t>open-source RTL generation IP and toolkits (</a:t>
            </a:r>
            <a:r>
              <a:rPr lang="en-US" sz="2000" dirty="0" err="1"/>
              <a:t>LiteX</a:t>
            </a:r>
            <a:r>
              <a:rPr lang="en-US" sz="2000" dirty="0"/>
              <a:t>, </a:t>
            </a:r>
            <a:r>
              <a:rPr lang="en-US" sz="2000" dirty="0" err="1"/>
              <a:t>VexRiscv</a:t>
            </a:r>
            <a:r>
              <a:rPr lang="en-US" sz="2000" dirty="0"/>
              <a:t>, </a:t>
            </a:r>
            <a:r>
              <a:rPr lang="en-US" sz="2000" dirty="0" err="1"/>
              <a:t>Migen</a:t>
            </a:r>
            <a:r>
              <a:rPr lang="en-US" sz="2000" dirty="0"/>
              <a:t>, </a:t>
            </a:r>
            <a:r>
              <a:rPr lang="en-US" sz="2000" dirty="0" err="1"/>
              <a:t>nMigen</a:t>
            </a:r>
            <a:r>
              <a:rPr lang="en-US" sz="2000" dirty="0"/>
              <a:t>)</a:t>
            </a:r>
          </a:p>
          <a:p>
            <a:pPr lvl="1"/>
            <a:r>
              <a:rPr lang="en-US" sz="2000" dirty="0"/>
              <a:t>open-source FPGA tools for synthesis, </a:t>
            </a:r>
            <a:r>
              <a:rPr lang="en-US" sz="2000" dirty="0" err="1"/>
              <a:t>PnR</a:t>
            </a:r>
            <a:r>
              <a:rPr lang="en-US" sz="2000" dirty="0"/>
              <a:t> (</a:t>
            </a:r>
            <a:r>
              <a:rPr lang="en-US" sz="2000" dirty="0" err="1"/>
              <a:t>yosys</a:t>
            </a:r>
            <a:r>
              <a:rPr lang="en-US" sz="2000" dirty="0"/>
              <a:t> and </a:t>
            </a:r>
            <a:r>
              <a:rPr lang="en-US" sz="2000" dirty="0" err="1"/>
              <a:t>nextpnr</a:t>
            </a:r>
            <a:r>
              <a:rPr lang="en-US" sz="2000" dirty="0"/>
              <a:t>)</a:t>
            </a:r>
          </a:p>
        </p:txBody>
      </p:sp>
      <p:sp>
        <p:nvSpPr>
          <p:cNvPr id="21"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A3193FD1-0E49-8737-4A48-7A8D2ABF97DE}"/>
              </a:ext>
            </a:extLst>
          </p:cNvPr>
          <p:cNvPicPr>
            <a:picLocks noChangeAspect="1"/>
          </p:cNvPicPr>
          <p:nvPr/>
        </p:nvPicPr>
        <p:blipFill>
          <a:blip r:embed="rId3"/>
          <a:stretch>
            <a:fillRect/>
          </a:stretch>
        </p:blipFill>
        <p:spPr>
          <a:xfrm>
            <a:off x="7525088" y="1238128"/>
            <a:ext cx="4339561" cy="4199111"/>
          </a:xfrm>
          <a:prstGeom prst="rect">
            <a:avLst/>
          </a:prstGeom>
        </p:spPr>
      </p:pic>
      <p:grpSp>
        <p:nvGrpSpPr>
          <p:cNvPr id="23"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4"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0C8EE5CE-9740-C065-1C96-6168366CED5B}"/>
              </a:ext>
            </a:extLst>
          </p:cNvPr>
          <p:cNvSpPr>
            <a:spLocks noGrp="1"/>
          </p:cNvSpPr>
          <p:nvPr>
            <p:ph type="sldNum" sz="quarter" idx="12"/>
          </p:nvPr>
        </p:nvSpPr>
        <p:spPr/>
        <p:txBody>
          <a:bodyPr/>
          <a:lstStyle/>
          <a:p>
            <a:fld id="{BCB742E5-2F7E-4C40-8270-B2F6949CADCD}" type="slidenum">
              <a:rPr lang="en-US" smtClean="0"/>
              <a:t>8</a:t>
            </a:fld>
            <a:endParaRPr lang="en-US"/>
          </a:p>
        </p:txBody>
      </p:sp>
      <p:sp>
        <p:nvSpPr>
          <p:cNvPr id="6" name="TextBox 5">
            <a:extLst>
              <a:ext uri="{FF2B5EF4-FFF2-40B4-BE49-F238E27FC236}">
                <a16:creationId xmlns:a16="http://schemas.microsoft.com/office/drawing/2014/main" id="{AD20FC61-0D72-91C4-12F9-04B668A34B2B}"/>
              </a:ext>
            </a:extLst>
          </p:cNvPr>
          <p:cNvSpPr txBox="1"/>
          <p:nvPr/>
        </p:nvSpPr>
        <p:spPr>
          <a:xfrm>
            <a:off x="11397131" y="5329517"/>
            <a:ext cx="1848080" cy="215444"/>
          </a:xfrm>
          <a:prstGeom prst="rect">
            <a:avLst/>
          </a:prstGeom>
          <a:noFill/>
        </p:spPr>
        <p:txBody>
          <a:bodyPr wrap="square" rtlCol="0">
            <a:spAutoFit/>
          </a:bodyPr>
          <a:lstStyle/>
          <a:p>
            <a:r>
              <a:rPr lang="en-US" sz="800" dirty="0"/>
              <a:t>Figure source [6]</a:t>
            </a:r>
          </a:p>
        </p:txBody>
      </p:sp>
    </p:spTree>
    <p:extLst>
      <p:ext uri="{BB962C8B-B14F-4D97-AF65-F5344CB8AC3E}">
        <p14:creationId xmlns:p14="http://schemas.microsoft.com/office/powerpoint/2010/main" val="255895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2626-7BCF-FC9C-D049-5B95898523B0}"/>
              </a:ext>
            </a:extLst>
          </p:cNvPr>
          <p:cNvSpPr>
            <a:spLocks noGrp="1"/>
          </p:cNvSpPr>
          <p:nvPr>
            <p:ph type="title"/>
          </p:nvPr>
        </p:nvSpPr>
        <p:spPr>
          <a:xfrm>
            <a:off x="206477" y="18256"/>
            <a:ext cx="11828207" cy="662782"/>
          </a:xfrm>
        </p:spPr>
        <p:txBody>
          <a:bodyPr>
            <a:normAutofit fontScale="90000"/>
          </a:bodyPr>
          <a:lstStyle/>
          <a:p>
            <a:r>
              <a:rPr lang="en-US" dirty="0"/>
              <a:t>Why Tiny FPGAs</a:t>
            </a:r>
          </a:p>
        </p:txBody>
      </p:sp>
      <p:sp>
        <p:nvSpPr>
          <p:cNvPr id="3" name="Content Placeholder 2">
            <a:extLst>
              <a:ext uri="{FF2B5EF4-FFF2-40B4-BE49-F238E27FC236}">
                <a16:creationId xmlns:a16="http://schemas.microsoft.com/office/drawing/2014/main" id="{46B2CE4F-0605-F98F-C6A9-CC417E57FD1C}"/>
              </a:ext>
            </a:extLst>
          </p:cNvPr>
          <p:cNvSpPr>
            <a:spLocks noGrp="1"/>
          </p:cNvSpPr>
          <p:nvPr>
            <p:ph idx="1"/>
          </p:nvPr>
        </p:nvSpPr>
        <p:spPr>
          <a:xfrm>
            <a:off x="206477" y="793237"/>
            <a:ext cx="9163665" cy="5882865"/>
          </a:xfrm>
        </p:spPr>
        <p:txBody>
          <a:bodyPr>
            <a:normAutofit/>
          </a:bodyPr>
          <a:lstStyle/>
          <a:p>
            <a:r>
              <a:rPr lang="en-US" dirty="0"/>
              <a:t>Processors on FPGA platform are customizable</a:t>
            </a:r>
          </a:p>
          <a:p>
            <a:r>
              <a:rPr lang="en-US" dirty="0"/>
              <a:t>ML computations, tend to be regular and repetitive. </a:t>
            </a:r>
          </a:p>
          <a:p>
            <a:r>
              <a:rPr lang="en-US" dirty="0"/>
              <a:t>Targeted improvement (custom instructions)</a:t>
            </a:r>
          </a:p>
          <a:p>
            <a:pPr lvl="1"/>
            <a:r>
              <a:rPr lang="en-US" dirty="0"/>
              <a:t>Custom Hardware for custom instructions (CFU)</a:t>
            </a:r>
          </a:p>
          <a:p>
            <a:r>
              <a:rPr lang="en-US" dirty="0"/>
              <a:t>A CFU can specialize operations.</a:t>
            </a:r>
          </a:p>
          <a:p>
            <a:r>
              <a:rPr lang="en-US" dirty="0"/>
              <a:t>Flexible, configurable storage allows data to be stored and reused locally. </a:t>
            </a:r>
          </a:p>
          <a:p>
            <a:r>
              <a:rPr lang="en-US" dirty="0"/>
              <a:t>An accelerator can be tightly coupled into the CPU pipeline.</a:t>
            </a:r>
          </a:p>
          <a:p>
            <a:pPr lvl="1"/>
            <a:r>
              <a:rPr lang="en-US" dirty="0"/>
              <a:t>This can be invoked by adding new custom instructions that complement the CPU’s standard functions.</a:t>
            </a:r>
          </a:p>
        </p:txBody>
      </p:sp>
      <p:pic>
        <p:nvPicPr>
          <p:cNvPr id="5" name="Picture 4">
            <a:extLst>
              <a:ext uri="{FF2B5EF4-FFF2-40B4-BE49-F238E27FC236}">
                <a16:creationId xmlns:a16="http://schemas.microsoft.com/office/drawing/2014/main" id="{063A9595-D304-9141-E61C-922F83B5C150}"/>
              </a:ext>
            </a:extLst>
          </p:cNvPr>
          <p:cNvPicPr>
            <a:picLocks noChangeAspect="1"/>
          </p:cNvPicPr>
          <p:nvPr/>
        </p:nvPicPr>
        <p:blipFill>
          <a:blip r:embed="rId3"/>
          <a:stretch>
            <a:fillRect/>
          </a:stretch>
        </p:blipFill>
        <p:spPr>
          <a:xfrm>
            <a:off x="9744534" y="793237"/>
            <a:ext cx="2082907" cy="1530429"/>
          </a:xfrm>
          <a:prstGeom prst="rect">
            <a:avLst/>
          </a:prstGeom>
        </p:spPr>
      </p:pic>
      <p:sp>
        <p:nvSpPr>
          <p:cNvPr id="6" name="TextBox 5">
            <a:extLst>
              <a:ext uri="{FF2B5EF4-FFF2-40B4-BE49-F238E27FC236}">
                <a16:creationId xmlns:a16="http://schemas.microsoft.com/office/drawing/2014/main" id="{D4F37871-04FF-3461-48DA-0C57F381E055}"/>
              </a:ext>
            </a:extLst>
          </p:cNvPr>
          <p:cNvSpPr txBox="1"/>
          <p:nvPr/>
        </p:nvSpPr>
        <p:spPr>
          <a:xfrm>
            <a:off x="9744534" y="2435865"/>
            <a:ext cx="2082907" cy="646331"/>
          </a:xfrm>
          <a:prstGeom prst="rect">
            <a:avLst/>
          </a:prstGeom>
          <a:noFill/>
        </p:spPr>
        <p:txBody>
          <a:bodyPr wrap="square" rtlCol="0">
            <a:spAutoFit/>
          </a:bodyPr>
          <a:lstStyle/>
          <a:p>
            <a:r>
              <a:rPr lang="en-US" dirty="0"/>
              <a:t>Fig: </a:t>
            </a:r>
            <a:r>
              <a:rPr lang="en-US" dirty="0" err="1"/>
              <a:t>TinyFPGAs</a:t>
            </a:r>
            <a:r>
              <a:rPr lang="en-US" dirty="0"/>
              <a:t> A1 (left), AX2 (right)</a:t>
            </a:r>
          </a:p>
        </p:txBody>
      </p:sp>
      <p:pic>
        <p:nvPicPr>
          <p:cNvPr id="8" name="Picture 7">
            <a:extLst>
              <a:ext uri="{FF2B5EF4-FFF2-40B4-BE49-F238E27FC236}">
                <a16:creationId xmlns:a16="http://schemas.microsoft.com/office/drawing/2014/main" id="{5E1AF6F4-18D7-9E8E-60CC-EC61A4721D34}"/>
              </a:ext>
            </a:extLst>
          </p:cNvPr>
          <p:cNvPicPr>
            <a:picLocks noChangeAspect="1"/>
          </p:cNvPicPr>
          <p:nvPr/>
        </p:nvPicPr>
        <p:blipFill>
          <a:blip r:embed="rId4"/>
          <a:stretch>
            <a:fillRect/>
          </a:stretch>
        </p:blipFill>
        <p:spPr>
          <a:xfrm>
            <a:off x="9616714" y="3775805"/>
            <a:ext cx="2290150" cy="1102268"/>
          </a:xfrm>
          <a:prstGeom prst="rect">
            <a:avLst/>
          </a:prstGeom>
        </p:spPr>
      </p:pic>
      <p:sp>
        <p:nvSpPr>
          <p:cNvPr id="9" name="TextBox 8">
            <a:extLst>
              <a:ext uri="{FF2B5EF4-FFF2-40B4-BE49-F238E27FC236}">
                <a16:creationId xmlns:a16="http://schemas.microsoft.com/office/drawing/2014/main" id="{6CEDF723-DE0C-CB90-B940-F7A5A6A40CC6}"/>
              </a:ext>
            </a:extLst>
          </p:cNvPr>
          <p:cNvSpPr txBox="1"/>
          <p:nvPr/>
        </p:nvSpPr>
        <p:spPr>
          <a:xfrm>
            <a:off x="9744533" y="4925351"/>
            <a:ext cx="2082907" cy="369332"/>
          </a:xfrm>
          <a:prstGeom prst="rect">
            <a:avLst/>
          </a:prstGeom>
          <a:noFill/>
        </p:spPr>
        <p:txBody>
          <a:bodyPr wrap="square" rtlCol="0">
            <a:spAutoFit/>
          </a:bodyPr>
          <a:lstStyle/>
          <a:p>
            <a:r>
              <a:rPr lang="en-US" dirty="0"/>
              <a:t>Fig: FOMU FPGA</a:t>
            </a:r>
          </a:p>
        </p:txBody>
      </p:sp>
      <p:sp>
        <p:nvSpPr>
          <p:cNvPr id="4" name="Slide Number Placeholder 3">
            <a:extLst>
              <a:ext uri="{FF2B5EF4-FFF2-40B4-BE49-F238E27FC236}">
                <a16:creationId xmlns:a16="http://schemas.microsoft.com/office/drawing/2014/main" id="{29039954-79C2-09C9-36E5-B8B58AE3E92B}"/>
              </a:ext>
            </a:extLst>
          </p:cNvPr>
          <p:cNvSpPr>
            <a:spLocks noGrp="1"/>
          </p:cNvSpPr>
          <p:nvPr>
            <p:ph type="sldNum" sz="quarter" idx="12"/>
          </p:nvPr>
        </p:nvSpPr>
        <p:spPr/>
        <p:txBody>
          <a:bodyPr/>
          <a:lstStyle/>
          <a:p>
            <a:fld id="{BCB742E5-2F7E-4C40-8270-B2F6949CADCD}" type="slidenum">
              <a:rPr lang="en-US" smtClean="0"/>
              <a:t>9</a:t>
            </a:fld>
            <a:endParaRPr lang="en-US"/>
          </a:p>
        </p:txBody>
      </p:sp>
      <p:sp>
        <p:nvSpPr>
          <p:cNvPr id="7" name="TextBox 6">
            <a:extLst>
              <a:ext uri="{FF2B5EF4-FFF2-40B4-BE49-F238E27FC236}">
                <a16:creationId xmlns:a16="http://schemas.microsoft.com/office/drawing/2014/main" id="{8F629770-F109-5B29-397B-5B56ADAF4FD3}"/>
              </a:ext>
            </a:extLst>
          </p:cNvPr>
          <p:cNvSpPr txBox="1"/>
          <p:nvPr/>
        </p:nvSpPr>
        <p:spPr>
          <a:xfrm>
            <a:off x="11353800" y="2340284"/>
            <a:ext cx="1848080" cy="215444"/>
          </a:xfrm>
          <a:prstGeom prst="rect">
            <a:avLst/>
          </a:prstGeom>
          <a:noFill/>
        </p:spPr>
        <p:txBody>
          <a:bodyPr wrap="square" rtlCol="0">
            <a:spAutoFit/>
          </a:bodyPr>
          <a:lstStyle/>
          <a:p>
            <a:r>
              <a:rPr lang="en-US" sz="800" dirty="0"/>
              <a:t>Figure source [7]</a:t>
            </a:r>
          </a:p>
        </p:txBody>
      </p:sp>
      <p:sp>
        <p:nvSpPr>
          <p:cNvPr id="10" name="TextBox 9">
            <a:extLst>
              <a:ext uri="{FF2B5EF4-FFF2-40B4-BE49-F238E27FC236}">
                <a16:creationId xmlns:a16="http://schemas.microsoft.com/office/drawing/2014/main" id="{7F033813-2D15-5EBF-8484-146AFCCAF090}"/>
              </a:ext>
            </a:extLst>
          </p:cNvPr>
          <p:cNvSpPr txBox="1"/>
          <p:nvPr/>
        </p:nvSpPr>
        <p:spPr>
          <a:xfrm>
            <a:off x="11353800" y="4822610"/>
            <a:ext cx="1848080" cy="215444"/>
          </a:xfrm>
          <a:prstGeom prst="rect">
            <a:avLst/>
          </a:prstGeom>
          <a:noFill/>
        </p:spPr>
        <p:txBody>
          <a:bodyPr wrap="square" rtlCol="0">
            <a:spAutoFit/>
          </a:bodyPr>
          <a:lstStyle/>
          <a:p>
            <a:r>
              <a:rPr lang="en-US" sz="800" dirty="0"/>
              <a:t>Figure source [8]</a:t>
            </a:r>
          </a:p>
        </p:txBody>
      </p:sp>
    </p:spTree>
    <p:extLst>
      <p:ext uri="{BB962C8B-B14F-4D97-AF65-F5344CB8AC3E}">
        <p14:creationId xmlns:p14="http://schemas.microsoft.com/office/powerpoint/2010/main" val="213155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3245</TotalTime>
  <Words>2930</Words>
  <Application>Microsoft Office PowerPoint</Application>
  <PresentationFormat>Widescreen</PresentationFormat>
  <Paragraphs>356</Paragraphs>
  <Slides>20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MT</vt:lpstr>
      <vt:lpstr>Calibri</vt:lpstr>
      <vt:lpstr>Calibri Light</vt:lpstr>
      <vt:lpstr>Cambria Math</vt:lpstr>
      <vt:lpstr>Times New Roman</vt:lpstr>
      <vt:lpstr>Verdana</vt:lpstr>
      <vt:lpstr>Wingdings</vt:lpstr>
      <vt:lpstr>Office Theme</vt:lpstr>
      <vt:lpstr>PowerPoint Presentation</vt:lpstr>
      <vt:lpstr>Overview</vt:lpstr>
      <vt:lpstr>PowerPoint Presentation</vt:lpstr>
      <vt:lpstr>PowerPoint Presentation</vt:lpstr>
      <vt:lpstr>PowerPoint Presentation</vt:lpstr>
      <vt:lpstr>Domain Specific Manycore</vt:lpstr>
      <vt:lpstr>Domain Specific Instructions:</vt:lpstr>
      <vt:lpstr>TinyML on Tiny FPGAs [6]</vt:lpstr>
      <vt:lpstr>Why Tiny FPGAs</vt:lpstr>
      <vt:lpstr>PowerPoint Presentation</vt:lpstr>
      <vt:lpstr>Evaluation of CFU-Playground:</vt:lpstr>
      <vt:lpstr>Preliminary Results</vt:lpstr>
      <vt:lpstr>Potential Plan Ahead</vt:lpstr>
      <vt:lpstr>References</vt:lpstr>
      <vt:lpstr>Design Considerations</vt:lpstr>
      <vt:lpstr>Tiling Matrix Multiplication</vt:lpstr>
      <vt:lpstr>Weight Stationary (WS)</vt:lpstr>
      <vt:lpstr>Output Stationary (OS)</vt:lpstr>
      <vt:lpstr>Input Stationary (IS)</vt:lpstr>
      <vt:lpstr>Unstructured or Structured Sparsity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TinyML: Enabling of Inference Deep Learning Models on Ultra-Low-Power IoT Edge Devices for AI Applications</dc:title>
  <dc:creator>Uttej Kallakuri</dc:creator>
  <cp:lastModifiedBy>Uttej Kallakuri</cp:lastModifiedBy>
  <cp:revision>33</cp:revision>
  <dcterms:created xsi:type="dcterms:W3CDTF">2022-09-29T13:27:35Z</dcterms:created>
  <dcterms:modified xsi:type="dcterms:W3CDTF">2022-11-08T16:32:40Z</dcterms:modified>
</cp:coreProperties>
</file>