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87" r:id="rId2"/>
    <p:sldId id="257" r:id="rId3"/>
    <p:sldId id="258" r:id="rId4"/>
    <p:sldId id="265" r:id="rId5"/>
    <p:sldId id="269" r:id="rId6"/>
    <p:sldId id="270" r:id="rId7"/>
    <p:sldId id="282" r:id="rId8"/>
    <p:sldId id="279" r:id="rId9"/>
    <p:sldId id="280" r:id="rId10"/>
    <p:sldId id="281" r:id="rId11"/>
    <p:sldId id="285" r:id="rId12"/>
    <p:sldId id="288" r:id="rId13"/>
    <p:sldId id="289"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71" autoAdjust="0"/>
  </p:normalViewPr>
  <p:slideViewPr>
    <p:cSldViewPr snapToGrid="0">
      <p:cViewPr varScale="1">
        <p:scale>
          <a:sx n="58" d="100"/>
          <a:sy n="58" d="100"/>
        </p:scale>
        <p:origin x="9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Power</a:t>
            </a:r>
          </a:p>
          <a:p>
            <a:pPr>
              <a:defRPr/>
            </a:pPr>
            <a:r>
              <a:rPr lang="en-US" baseline="0"/>
              <a:t>Consumption</a:t>
            </a:r>
            <a:endParaRPr lang="en-US"/>
          </a:p>
        </c:rich>
      </c:tx>
      <c:layout>
        <c:manualLayout>
          <c:xMode val="edge"/>
          <c:yMode val="edge"/>
          <c:x val="2.3381889763779563E-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5F9-401A-A44F-D07CFE8C178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5F9-401A-A44F-D07CFE8C178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5F9-401A-A44F-D07CFE8C178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5F9-401A-A44F-D07CFE8C178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5F9-401A-A44F-D07CFE8C178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5F9-401A-A44F-D07CFE8C178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5F9-401A-A44F-D07CFE8C178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25F9-401A-A44F-D07CFE8C1782}"/>
              </c:ext>
            </c:extLst>
          </c:dPt>
          <c:dLbls>
            <c:dLbl>
              <c:idx val="0"/>
              <c:layout>
                <c:manualLayout>
                  <c:x val="-5.5555555555555608E-2"/>
                  <c:y val="-9.2592592592592587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5F9-401A-A44F-D07CFE8C1782}"/>
                </c:ext>
              </c:extLst>
            </c:dLbl>
            <c:dLbl>
              <c:idx val="1"/>
              <c:layout>
                <c:manualLayout>
                  <c:x val="-1.3888888888888888E-2"/>
                  <c:y val="-9.259259259259258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5F9-401A-A44F-D07CFE8C1782}"/>
                </c:ext>
              </c:extLst>
            </c:dLbl>
            <c:dLbl>
              <c:idx val="2"/>
              <c:layout>
                <c:manualLayout>
                  <c:x val="1.3888888888888888E-2"/>
                  <c:y val="4.2437781360066642E-17"/>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65197"/>
                        <a:gd name="adj2" fmla="val 71090"/>
                      </a:avLst>
                    </a:prstGeom>
                    <a:noFill/>
                    <a:ln>
                      <a:noFill/>
                    </a:ln>
                  </c15:spPr>
                </c:ext>
                <c:ext xmlns:c16="http://schemas.microsoft.com/office/drawing/2014/chart" uri="{C3380CC4-5D6E-409C-BE32-E72D297353CC}">
                  <c16:uniqueId val="{00000005-25F9-401A-A44F-D07CFE8C1782}"/>
                </c:ext>
              </c:extLst>
            </c:dLbl>
            <c:dLbl>
              <c:idx val="3"/>
              <c:layout>
                <c:manualLayout>
                  <c:x val="1.9444444444444445E-2"/>
                  <c:y val="6.018518518518514E-2"/>
                </c:manualLayout>
              </c:layout>
              <c:spPr>
                <a:solidFill>
                  <a:sysClr val="window" lastClr="FFFFFF"/>
                </a:solidFill>
                <a:ln w="9525" cap="flat" cmpd="sng" algn="ctr">
                  <a:solidFill>
                    <a:sysClr val="windowText" lastClr="000000">
                      <a:lumMod val="25000"/>
                      <a:lumOff val="7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65653"/>
                        <a:gd name="adj2" fmla="val 21853"/>
                      </a:avLst>
                    </a:prstGeom>
                    <a:noFill/>
                    <a:ln>
                      <a:noFill/>
                    </a:ln>
                  </c15:spPr>
                </c:ext>
                <c:ext xmlns:c16="http://schemas.microsoft.com/office/drawing/2014/chart" uri="{C3380CC4-5D6E-409C-BE32-E72D297353CC}">
                  <c16:uniqueId val="{00000007-25F9-401A-A44F-D07CFE8C1782}"/>
                </c:ext>
              </c:extLst>
            </c:dLbl>
            <c:dLbl>
              <c:idx val="7"/>
              <c:layout>
                <c:manualLayout>
                  <c:x val="-3.3333333333333333E-2"/>
                  <c:y val="4.166666666666666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25F9-401A-A44F-D07CFE8C1782}"/>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Sheet1!$E$5:$E$12</c:f>
              <c:strCache>
                <c:ptCount val="8"/>
                <c:pt idx="0">
                  <c:v>Clocks</c:v>
                </c:pt>
                <c:pt idx="1">
                  <c:v>Slice Logic</c:v>
                </c:pt>
                <c:pt idx="2">
                  <c:v>Signals</c:v>
                </c:pt>
                <c:pt idx="3">
                  <c:v>Block RAM</c:v>
                </c:pt>
                <c:pt idx="4">
                  <c:v>MMCM</c:v>
                </c:pt>
                <c:pt idx="6">
                  <c:v>I/O</c:v>
                </c:pt>
                <c:pt idx="7">
                  <c:v>Static</c:v>
                </c:pt>
              </c:strCache>
            </c:strRef>
          </c:cat>
          <c:val>
            <c:numRef>
              <c:f>Sheet1!$F$5:$F$12</c:f>
              <c:numCache>
                <c:formatCode>General</c:formatCode>
                <c:ptCount val="8"/>
                <c:pt idx="0">
                  <c:v>18</c:v>
                </c:pt>
                <c:pt idx="1">
                  <c:v>20</c:v>
                </c:pt>
                <c:pt idx="2">
                  <c:v>27</c:v>
                </c:pt>
                <c:pt idx="3">
                  <c:v>37</c:v>
                </c:pt>
                <c:pt idx="4">
                  <c:v>118</c:v>
                </c:pt>
                <c:pt idx="6">
                  <c:v>375</c:v>
                </c:pt>
                <c:pt idx="7">
                  <c:v>108</c:v>
                </c:pt>
              </c:numCache>
            </c:numRef>
          </c:val>
          <c:extLst>
            <c:ext xmlns:c16="http://schemas.microsoft.com/office/drawing/2014/chart" uri="{C3380CC4-5D6E-409C-BE32-E72D297353CC}">
              <c16:uniqueId val="{00000010-25F9-401A-A44F-D07CFE8C178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4066F-31BA-474D-85D6-CC25A14B0B12}"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5B057A-2F50-4A76-BC42-4492598E196C}" type="slidenum">
              <a:rPr lang="en-US" smtClean="0"/>
              <a:t>‹#›</a:t>
            </a:fld>
            <a:endParaRPr lang="en-US"/>
          </a:p>
        </p:txBody>
      </p:sp>
    </p:spTree>
    <p:extLst>
      <p:ext uri="{BB962C8B-B14F-4D97-AF65-F5344CB8AC3E}">
        <p14:creationId xmlns:p14="http://schemas.microsoft.com/office/powerpoint/2010/main" val="2769278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 device: that has tough resource constraints e.g., limited computation (clock speed about tens of megahertz), small memory (hundreds of KB) and a few milliwatts (</a:t>
            </a:r>
            <a:r>
              <a:rPr lang="en-US" dirty="0" err="1"/>
              <a:t>mW</a:t>
            </a:r>
            <a:r>
              <a:rPr lang="en-US" dirty="0"/>
              <a:t>) of power.</a:t>
            </a:r>
          </a:p>
          <a:p>
            <a:r>
              <a:rPr lang="en-US" dirty="0"/>
              <a:t>Quantize: which are conversion techniques that convert float-point numbers to minimize precision numbers, intending to shrink the size of the DL model with minimal degradation of accuracy. </a:t>
            </a:r>
          </a:p>
          <a:p>
            <a:r>
              <a:rPr lang="en-US" dirty="0" err="1"/>
              <a:t>Prunning</a:t>
            </a:r>
            <a:r>
              <a:rPr lang="en-US" dirty="0"/>
              <a:t>: allow removal of redundant structures of network and parameters [15,16].</a:t>
            </a:r>
          </a:p>
        </p:txBody>
      </p:sp>
      <p:sp>
        <p:nvSpPr>
          <p:cNvPr id="4" name="Slide Number Placeholder 3"/>
          <p:cNvSpPr>
            <a:spLocks noGrp="1"/>
          </p:cNvSpPr>
          <p:nvPr>
            <p:ph type="sldNum" sz="quarter" idx="5"/>
          </p:nvPr>
        </p:nvSpPr>
        <p:spPr/>
        <p:txBody>
          <a:bodyPr/>
          <a:lstStyle/>
          <a:p>
            <a:fld id="{0B5B057A-2F50-4A76-BC42-4492598E196C}" type="slidenum">
              <a:rPr lang="en-US" smtClean="0"/>
              <a:t>2</a:t>
            </a:fld>
            <a:endParaRPr lang="en-US"/>
          </a:p>
        </p:txBody>
      </p:sp>
    </p:spTree>
    <p:extLst>
      <p:ext uri="{BB962C8B-B14F-4D97-AF65-F5344CB8AC3E}">
        <p14:creationId xmlns:p14="http://schemas.microsoft.com/office/powerpoint/2010/main" val="1043903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MNV2: which is commonly used for efficient image classification</a:t>
            </a:r>
          </a:p>
          <a:p>
            <a:r>
              <a:rPr lang="en-US" dirty="0"/>
              <a:t>Arty A7-35T board, which has a Xilinx XC7A35T FPGA with 256 MB of external DDR3 memory. </a:t>
            </a:r>
          </a:p>
          <a:p>
            <a:r>
              <a:rPr lang="en-US" dirty="0"/>
              <a:t>Int8: as this is what the inference framework used (</a:t>
            </a:r>
            <a:r>
              <a:rPr lang="en-US" dirty="0" err="1"/>
              <a:t>TFLite</a:t>
            </a:r>
            <a:r>
              <a:rPr lang="en-US" dirty="0"/>
              <a:t> Micro) supports.</a:t>
            </a:r>
          </a:p>
          <a:p>
            <a:r>
              <a:rPr lang="en-US" dirty="0"/>
              <a:t>220M cycles = 2.8 seconds @75MHz</a:t>
            </a:r>
          </a:p>
        </p:txBody>
      </p:sp>
      <p:sp>
        <p:nvSpPr>
          <p:cNvPr id="4" name="Slide Number Placeholder 3"/>
          <p:cNvSpPr>
            <a:spLocks noGrp="1"/>
          </p:cNvSpPr>
          <p:nvPr>
            <p:ph type="sldNum" sz="quarter" idx="5"/>
          </p:nvPr>
        </p:nvSpPr>
        <p:spPr/>
        <p:txBody>
          <a:bodyPr/>
          <a:lstStyle/>
          <a:p>
            <a:fld id="{0B5B057A-2F50-4A76-BC42-4492598E196C}" type="slidenum">
              <a:rPr lang="en-US" smtClean="0"/>
              <a:t>12</a:t>
            </a:fld>
            <a:endParaRPr lang="en-US"/>
          </a:p>
        </p:txBody>
      </p:sp>
    </p:spTree>
    <p:extLst>
      <p:ext uri="{BB962C8B-B14F-4D97-AF65-F5344CB8AC3E}">
        <p14:creationId xmlns:p14="http://schemas.microsoft.com/office/powerpoint/2010/main" val="63169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ABI: universal tech market advisory company</a:t>
            </a:r>
          </a:p>
        </p:txBody>
      </p:sp>
      <p:sp>
        <p:nvSpPr>
          <p:cNvPr id="4" name="Slide Number Placeholder 3"/>
          <p:cNvSpPr>
            <a:spLocks noGrp="1"/>
          </p:cNvSpPr>
          <p:nvPr>
            <p:ph type="sldNum" sz="quarter" idx="5"/>
          </p:nvPr>
        </p:nvSpPr>
        <p:spPr/>
        <p:txBody>
          <a:bodyPr/>
          <a:lstStyle/>
          <a:p>
            <a:fld id="{0B5B057A-2F50-4A76-BC42-4492598E196C}" type="slidenum">
              <a:rPr lang="en-US" smtClean="0"/>
              <a:t>3</a:t>
            </a:fld>
            <a:endParaRPr lang="en-US"/>
          </a:p>
        </p:txBody>
      </p:sp>
    </p:spTree>
    <p:extLst>
      <p:ext uri="{BB962C8B-B14F-4D97-AF65-F5344CB8AC3E}">
        <p14:creationId xmlns:p14="http://schemas.microsoft.com/office/powerpoint/2010/main" val="505977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Six-Dataset; 2. </a:t>
            </a:r>
            <a:r>
              <a:rPr lang="en-US" dirty="0" err="1"/>
              <a:t>HandwritRecog</a:t>
            </a:r>
            <a:r>
              <a:rPr lang="en-US" dirty="0"/>
              <a:t>; 3. </a:t>
            </a:r>
            <a:r>
              <a:rPr lang="en-US" dirty="0" err="1"/>
              <a:t>SignLangD</a:t>
            </a:r>
            <a:r>
              <a:rPr lang="en-US" dirty="0"/>
              <a:t>; 4. </a:t>
            </a:r>
            <a:r>
              <a:rPr lang="en-US" dirty="0" err="1"/>
              <a:t>FaceMaskD</a:t>
            </a:r>
            <a:r>
              <a:rPr lang="en-US" dirty="0"/>
              <a:t>; 5. </a:t>
            </a:r>
            <a:r>
              <a:rPr lang="en-US" dirty="0" err="1"/>
              <a:t>GestureR</a:t>
            </a:r>
            <a:r>
              <a:rPr lang="en-US" dirty="0"/>
              <a:t>; 6. </a:t>
            </a:r>
            <a:r>
              <a:rPr lang="en-US" dirty="0" err="1"/>
              <a:t>SpeechR</a:t>
            </a:r>
            <a:r>
              <a:rPr lang="en-US" dirty="0"/>
              <a:t>; 7. Autonomous Mini </a:t>
            </a:r>
            <a:r>
              <a:rPr lang="en-US" dirty="0" err="1"/>
              <a:t>Vech</a:t>
            </a:r>
            <a:endParaRPr lang="en-US" dirty="0"/>
          </a:p>
        </p:txBody>
      </p:sp>
      <p:sp>
        <p:nvSpPr>
          <p:cNvPr id="4" name="Slide Number Placeholder 3"/>
          <p:cNvSpPr>
            <a:spLocks noGrp="1"/>
          </p:cNvSpPr>
          <p:nvPr>
            <p:ph type="sldNum" sz="quarter" idx="5"/>
          </p:nvPr>
        </p:nvSpPr>
        <p:spPr/>
        <p:txBody>
          <a:bodyPr/>
          <a:lstStyle/>
          <a:p>
            <a:fld id="{0B5B057A-2F50-4A76-BC42-4492598E196C}" type="slidenum">
              <a:rPr lang="en-US" smtClean="0"/>
              <a:t>4</a:t>
            </a:fld>
            <a:endParaRPr lang="en-US"/>
          </a:p>
        </p:txBody>
      </p:sp>
    </p:spTree>
    <p:extLst>
      <p:ext uri="{BB962C8B-B14F-4D97-AF65-F5344CB8AC3E}">
        <p14:creationId xmlns:p14="http://schemas.microsoft.com/office/powerpoint/2010/main" val="190558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Harvard architecture with multiple instruction, multiple data (MIMD)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low-latency bus for inter-cluster and a hierarchical routing architecture for intra-cluster 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cores operate on a 16-bit data-path.</a:t>
            </a:r>
          </a:p>
          <a:p>
            <a:r>
              <a:rPr lang="en-US" sz="1200" dirty="0"/>
              <a:t>Fig shows the post-layout view of a single cluster and the shared memory.</a:t>
            </a:r>
          </a:p>
          <a:p>
            <a:r>
              <a:rPr lang="en-US" sz="1200" dirty="0"/>
              <a:t>The post-layout implementation results for a single cluster are also summarized.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0B5B057A-2F50-4A76-BC42-4492598E196C}" type="slidenum">
              <a:rPr lang="en-US" smtClean="0"/>
              <a:t>6</a:t>
            </a:fld>
            <a:endParaRPr lang="en-US"/>
          </a:p>
        </p:txBody>
      </p:sp>
    </p:spTree>
    <p:extLst>
      <p:ext uri="{BB962C8B-B14F-4D97-AF65-F5344CB8AC3E}">
        <p14:creationId xmlns:p14="http://schemas.microsoft.com/office/powerpoint/2010/main" val="1458766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values stored in either local DMEM or the cluster memory, and the latter two instructions take multiple clock cycles.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of these instructions needs three data inputs read at a time, two of which are the two operands read from the dual-port DMEM and the third is read from the affiliated special purpose accumulators.</a:t>
            </a:r>
          </a:p>
          <a:p>
            <a:endParaRPr lang="en-US" dirty="0"/>
          </a:p>
        </p:txBody>
      </p:sp>
      <p:sp>
        <p:nvSpPr>
          <p:cNvPr id="4" name="Slide Number Placeholder 3"/>
          <p:cNvSpPr>
            <a:spLocks noGrp="1"/>
          </p:cNvSpPr>
          <p:nvPr>
            <p:ph type="sldNum" sz="quarter" idx="5"/>
          </p:nvPr>
        </p:nvSpPr>
        <p:spPr/>
        <p:txBody>
          <a:bodyPr/>
          <a:lstStyle/>
          <a:p>
            <a:fld id="{0B5B057A-2F50-4A76-BC42-4492598E196C}" type="slidenum">
              <a:rPr lang="en-US" smtClean="0"/>
              <a:t>7</a:t>
            </a:fld>
            <a:endParaRPr lang="en-US"/>
          </a:p>
        </p:txBody>
      </p:sp>
    </p:spTree>
    <p:extLst>
      <p:ext uri="{BB962C8B-B14F-4D97-AF65-F5344CB8AC3E}">
        <p14:creationId xmlns:p14="http://schemas.microsoft.com/office/powerpoint/2010/main" val="3152633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Given the need for energy efficiency when running ML on these embedded platforms, custom processor support and hardware accelerators for such systems could present the needed solutions.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framework can be used to design custom function units (CFUs) for distinct ML operations. CFUs represent a novel design space that balances acceleration with flexibility and reduces the overhead associated with discrete accelerators.</a:t>
            </a:r>
          </a:p>
          <a:p>
            <a:endParaRPr lang="en-US" dirty="0"/>
          </a:p>
        </p:txBody>
      </p:sp>
      <p:sp>
        <p:nvSpPr>
          <p:cNvPr id="4" name="Slide Number Placeholder 3"/>
          <p:cNvSpPr>
            <a:spLocks noGrp="1"/>
          </p:cNvSpPr>
          <p:nvPr>
            <p:ph type="sldNum" sz="quarter" idx="5"/>
          </p:nvPr>
        </p:nvSpPr>
        <p:spPr/>
        <p:txBody>
          <a:bodyPr/>
          <a:lstStyle/>
          <a:p>
            <a:fld id="{0B5B057A-2F50-4A76-BC42-4492598E196C}" type="slidenum">
              <a:rPr lang="en-US" smtClean="0"/>
              <a:t>8</a:t>
            </a:fld>
            <a:endParaRPr lang="en-US"/>
          </a:p>
        </p:txBody>
      </p:sp>
    </p:spTree>
    <p:extLst>
      <p:ext uri="{BB962C8B-B14F-4D97-AF65-F5344CB8AC3E}">
        <p14:creationId xmlns:p14="http://schemas.microsoft.com/office/powerpoint/2010/main" val="2993433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perform the application’s computation efficiently. </a:t>
            </a:r>
          </a:p>
          <a:p>
            <a:r>
              <a:rPr lang="en-US" dirty="0"/>
              <a:t>A small amount of custom hardware for these hotspots that exploit the bit-level flexibility of FPGAs can translate to large improvements. A custom function unit (CFU) can improve upon standard execution in many ways. </a:t>
            </a:r>
          </a:p>
          <a:p>
            <a:r>
              <a:rPr lang="en-US" dirty="0"/>
              <a:t>CFU: for constant operands, perform multiple operations per cycle through parallel computation of independent operations, perform a fusion of successive operations within a cycle, or pipeline the computations across multiple cycles.</a:t>
            </a:r>
          </a:p>
        </p:txBody>
      </p:sp>
      <p:sp>
        <p:nvSpPr>
          <p:cNvPr id="4" name="Slide Number Placeholder 3"/>
          <p:cNvSpPr>
            <a:spLocks noGrp="1"/>
          </p:cNvSpPr>
          <p:nvPr>
            <p:ph type="sldNum" sz="quarter" idx="5"/>
          </p:nvPr>
        </p:nvSpPr>
        <p:spPr/>
        <p:txBody>
          <a:bodyPr/>
          <a:lstStyle/>
          <a:p>
            <a:fld id="{0B5B057A-2F50-4A76-BC42-4492598E196C}" type="slidenum">
              <a:rPr lang="en-US" smtClean="0"/>
              <a:t>9</a:t>
            </a:fld>
            <a:endParaRPr lang="en-US"/>
          </a:p>
        </p:txBody>
      </p:sp>
    </p:spTree>
    <p:extLst>
      <p:ext uri="{BB962C8B-B14F-4D97-AF65-F5344CB8AC3E}">
        <p14:creationId xmlns:p14="http://schemas.microsoft.com/office/powerpoint/2010/main" val="45608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Hence, efficient implementation of operations on small data sizes and non-standard data representations, and even just packing, unpacking, and converting between different data types.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such, FPGAs open up the complex design space exploration for customized microarchitectures that extend beyond the ML accelerator and include the CPU.</a:t>
            </a:r>
          </a:p>
          <a:p>
            <a:r>
              <a:rPr lang="en-US" sz="1200" dirty="0"/>
              <a:t>On an FPGA to capture the full-stack system effects of accelerating ML models. See Figure 2. Its </a:t>
            </a:r>
            <a:r>
              <a:rPr lang="en-US" sz="1200" dirty="0" err="1"/>
              <a:t>gateware</a:t>
            </a:r>
            <a:r>
              <a:rPr lang="en-US" sz="1200" dirty="0"/>
              <a:t> is built upon the </a:t>
            </a:r>
            <a:r>
              <a:rPr lang="en-US" sz="1200" dirty="0" err="1"/>
              <a:t>LiteX</a:t>
            </a:r>
            <a:r>
              <a:rPr lang="en-US" sz="1200" dirty="0"/>
              <a:t> framework [11].</a:t>
            </a:r>
          </a:p>
          <a:p>
            <a:r>
              <a:rPr lang="en-US" sz="1200" dirty="0" err="1"/>
              <a:t>LiteX</a:t>
            </a:r>
            <a:r>
              <a:rPr lang="en-US" sz="1200" dirty="0"/>
              <a:t> provides a convenient and efficient infrastructure to create FPGA soft cores and SoCs. For any board to be used in CFU Playground, it must first have a </a:t>
            </a:r>
            <a:r>
              <a:rPr lang="en-US" sz="1200" dirty="0" err="1"/>
              <a:t>LiteX</a:t>
            </a:r>
            <a:r>
              <a:rPr lang="en-US" sz="1200" dirty="0"/>
              <a:t>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soft core used in CFU Playground is </a:t>
            </a:r>
            <a:r>
              <a:rPr lang="en-US" sz="1200" dirty="0" err="1"/>
              <a:t>VexRiscv</a:t>
            </a:r>
            <a:r>
              <a:rPr lang="en-US" sz="1200" dirty="0"/>
              <a:t>, an implementation of a RISC-V CPU in </a:t>
            </a:r>
            <a:r>
              <a:rPr lang="en-US" sz="1200" dirty="0" err="1"/>
              <a:t>SpinalHDL</a:t>
            </a:r>
            <a:r>
              <a:rPr lang="en-US" sz="1200" dirty="0"/>
              <a:t>. The design of the </a:t>
            </a:r>
            <a:r>
              <a:rPr lang="en-US" sz="1200" dirty="0" err="1"/>
              <a:t>VexRiscv</a:t>
            </a:r>
            <a:r>
              <a:rPr lang="en-US" sz="1200" dirty="0"/>
              <a:t> is highly configurable, providing the ability to easily plugin or remove many different features for performance and functionality such as pipelining stages, caches, and floating point units.</a:t>
            </a:r>
          </a:p>
          <a:p>
            <a:endParaRPr lang="en-US" dirty="0"/>
          </a:p>
        </p:txBody>
      </p:sp>
      <p:sp>
        <p:nvSpPr>
          <p:cNvPr id="4" name="Slide Number Placeholder 3"/>
          <p:cNvSpPr>
            <a:spLocks noGrp="1"/>
          </p:cNvSpPr>
          <p:nvPr>
            <p:ph type="sldNum" sz="quarter" idx="5"/>
          </p:nvPr>
        </p:nvSpPr>
        <p:spPr/>
        <p:txBody>
          <a:bodyPr/>
          <a:lstStyle/>
          <a:p>
            <a:fld id="{0B5B057A-2F50-4A76-BC42-4492598E196C}" type="slidenum">
              <a:rPr lang="en-US" smtClean="0"/>
              <a:t>10</a:t>
            </a:fld>
            <a:endParaRPr lang="en-US"/>
          </a:p>
        </p:txBody>
      </p:sp>
    </p:spTree>
    <p:extLst>
      <p:ext uri="{BB962C8B-B14F-4D97-AF65-F5344CB8AC3E}">
        <p14:creationId xmlns:p14="http://schemas.microsoft.com/office/powerpoint/2010/main" val="3415660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FOMU: which is roughly the size of a penny and fits inside a USB slot.</a:t>
            </a:r>
          </a:p>
          <a:p>
            <a:r>
              <a:rPr lang="en-US" dirty="0"/>
              <a:t>This example demonstrates resource allocation optimization among the CPU, memory system, and CFU on a resource-constrained </a:t>
            </a:r>
            <a:r>
              <a:rPr lang="en-US" dirty="0" err="1"/>
              <a:t>tinyML</a:t>
            </a:r>
            <a:r>
              <a:rPr lang="en-US" dirty="0"/>
              <a:t> device.</a:t>
            </a:r>
          </a:p>
        </p:txBody>
      </p:sp>
      <p:sp>
        <p:nvSpPr>
          <p:cNvPr id="4" name="Slide Number Placeholder 3"/>
          <p:cNvSpPr>
            <a:spLocks noGrp="1"/>
          </p:cNvSpPr>
          <p:nvPr>
            <p:ph type="sldNum" sz="quarter" idx="5"/>
          </p:nvPr>
        </p:nvSpPr>
        <p:spPr/>
        <p:txBody>
          <a:bodyPr/>
          <a:lstStyle/>
          <a:p>
            <a:fld id="{0B5B057A-2F50-4A76-BC42-4492598E196C}" type="slidenum">
              <a:rPr lang="en-US" smtClean="0"/>
              <a:t>11</a:t>
            </a:fld>
            <a:endParaRPr lang="en-US"/>
          </a:p>
        </p:txBody>
      </p:sp>
    </p:spTree>
    <p:extLst>
      <p:ext uri="{BB962C8B-B14F-4D97-AF65-F5344CB8AC3E}">
        <p14:creationId xmlns:p14="http://schemas.microsoft.com/office/powerpoint/2010/main" val="238555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5305-5AB0-D2A0-0F46-48600A4C19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9D4F7C-54BF-B15D-2BFA-39E4DAD30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B04B36-7E60-44B5-3CE5-3EA99A9F5906}"/>
              </a:ext>
            </a:extLst>
          </p:cNvPr>
          <p:cNvSpPr>
            <a:spLocks noGrp="1"/>
          </p:cNvSpPr>
          <p:nvPr>
            <p:ph type="dt" sz="half" idx="10"/>
          </p:nvPr>
        </p:nvSpPr>
        <p:spPr/>
        <p:txBody>
          <a:bodyPr/>
          <a:lstStyle/>
          <a:p>
            <a:fld id="{498D905D-807B-42B2-A830-A37DB7090306}" type="datetime1">
              <a:rPr lang="en-US" smtClean="0"/>
              <a:t>10/18/2022</a:t>
            </a:fld>
            <a:endParaRPr lang="en-US"/>
          </a:p>
        </p:txBody>
      </p:sp>
      <p:sp>
        <p:nvSpPr>
          <p:cNvPr id="5" name="Footer Placeholder 4">
            <a:extLst>
              <a:ext uri="{FF2B5EF4-FFF2-40B4-BE49-F238E27FC236}">
                <a16:creationId xmlns:a16="http://schemas.microsoft.com/office/drawing/2014/main" id="{280154AE-7EEC-7443-F49F-026A58CEB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23937-2C3D-18CE-E9EB-6A555DE5B6C5}"/>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21736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C631-A12F-3155-FE30-0EB82963D7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870E5-17BB-68A9-E32A-60922366BF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53431-C2D8-2D6A-21CD-8206927B66CE}"/>
              </a:ext>
            </a:extLst>
          </p:cNvPr>
          <p:cNvSpPr>
            <a:spLocks noGrp="1"/>
          </p:cNvSpPr>
          <p:nvPr>
            <p:ph type="dt" sz="half" idx="10"/>
          </p:nvPr>
        </p:nvSpPr>
        <p:spPr/>
        <p:txBody>
          <a:bodyPr/>
          <a:lstStyle/>
          <a:p>
            <a:fld id="{2F2137E4-C98D-4AF7-8813-E45DE7BDB1DA}" type="datetime1">
              <a:rPr lang="en-US" smtClean="0"/>
              <a:t>10/18/2022</a:t>
            </a:fld>
            <a:endParaRPr lang="en-US"/>
          </a:p>
        </p:txBody>
      </p:sp>
      <p:sp>
        <p:nvSpPr>
          <p:cNvPr id="5" name="Footer Placeholder 4">
            <a:extLst>
              <a:ext uri="{FF2B5EF4-FFF2-40B4-BE49-F238E27FC236}">
                <a16:creationId xmlns:a16="http://schemas.microsoft.com/office/drawing/2014/main" id="{098B78F6-9127-B4F0-3FF1-FBDEAD24B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FF4A8-AE77-9C5F-6227-5C591F102940}"/>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53003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CD989F-731D-6618-52B5-FAB1BD9D46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8D271-679D-5553-86B5-D5DA9319D1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801EF-5939-1BED-A6D1-64EA5F33BC8A}"/>
              </a:ext>
            </a:extLst>
          </p:cNvPr>
          <p:cNvSpPr>
            <a:spLocks noGrp="1"/>
          </p:cNvSpPr>
          <p:nvPr>
            <p:ph type="dt" sz="half" idx="10"/>
          </p:nvPr>
        </p:nvSpPr>
        <p:spPr/>
        <p:txBody>
          <a:bodyPr/>
          <a:lstStyle/>
          <a:p>
            <a:fld id="{99CF1287-4D04-4E95-A382-98057DE8394F}" type="datetime1">
              <a:rPr lang="en-US" smtClean="0"/>
              <a:t>10/18/2022</a:t>
            </a:fld>
            <a:endParaRPr lang="en-US"/>
          </a:p>
        </p:txBody>
      </p:sp>
      <p:sp>
        <p:nvSpPr>
          <p:cNvPr id="5" name="Footer Placeholder 4">
            <a:extLst>
              <a:ext uri="{FF2B5EF4-FFF2-40B4-BE49-F238E27FC236}">
                <a16:creationId xmlns:a16="http://schemas.microsoft.com/office/drawing/2014/main" id="{92483BF0-4A2C-A8F1-4C10-E99E23087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00F8C-8679-4E20-CB2C-0C46AAC6B6EA}"/>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132379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FCCB-5BAA-178A-BE91-0CCE92637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219B4-532D-2011-5053-596AEA2EE1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EAD4D-ECAC-1CEF-0D8B-43C91AF42D5A}"/>
              </a:ext>
            </a:extLst>
          </p:cNvPr>
          <p:cNvSpPr>
            <a:spLocks noGrp="1"/>
          </p:cNvSpPr>
          <p:nvPr>
            <p:ph type="dt" sz="half" idx="10"/>
          </p:nvPr>
        </p:nvSpPr>
        <p:spPr/>
        <p:txBody>
          <a:bodyPr/>
          <a:lstStyle/>
          <a:p>
            <a:fld id="{CFB8ABE3-E6BE-449D-9F0F-2C98F96070D7}" type="datetime1">
              <a:rPr lang="en-US" smtClean="0"/>
              <a:t>10/18/2022</a:t>
            </a:fld>
            <a:endParaRPr lang="en-US"/>
          </a:p>
        </p:txBody>
      </p:sp>
      <p:sp>
        <p:nvSpPr>
          <p:cNvPr id="5" name="Footer Placeholder 4">
            <a:extLst>
              <a:ext uri="{FF2B5EF4-FFF2-40B4-BE49-F238E27FC236}">
                <a16:creationId xmlns:a16="http://schemas.microsoft.com/office/drawing/2014/main" id="{59767660-6247-DA9E-8BFC-49A17ECD2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8D9CF-20B9-2B0B-AF4B-1D714F8BC3FA}"/>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217686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123B-1642-C873-4E84-005E97C19D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C4D154-BCBA-94F8-ACE4-E887BF447C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B69F6-29F5-2E1F-0D62-134B1016C095}"/>
              </a:ext>
            </a:extLst>
          </p:cNvPr>
          <p:cNvSpPr>
            <a:spLocks noGrp="1"/>
          </p:cNvSpPr>
          <p:nvPr>
            <p:ph type="dt" sz="half" idx="10"/>
          </p:nvPr>
        </p:nvSpPr>
        <p:spPr/>
        <p:txBody>
          <a:bodyPr/>
          <a:lstStyle/>
          <a:p>
            <a:fld id="{735F159E-3FB7-4B74-B952-2C9C9AAC500D}" type="datetime1">
              <a:rPr lang="en-US" smtClean="0"/>
              <a:t>10/18/2022</a:t>
            </a:fld>
            <a:endParaRPr lang="en-US"/>
          </a:p>
        </p:txBody>
      </p:sp>
      <p:sp>
        <p:nvSpPr>
          <p:cNvPr id="5" name="Footer Placeholder 4">
            <a:extLst>
              <a:ext uri="{FF2B5EF4-FFF2-40B4-BE49-F238E27FC236}">
                <a16:creationId xmlns:a16="http://schemas.microsoft.com/office/drawing/2014/main" id="{0E03B0F6-CD76-D311-A8F0-8B4B8CD05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F1B47-870E-BD72-31B3-F10E66F3ADC0}"/>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186714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73DF-3E75-FD38-2EF1-ACA95A5E6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434E3-1537-37A8-A01F-AEF5FE8FB6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9DE5EA-31C9-18C2-A865-ACA41BA67A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F77FE-EF07-7BBF-888F-53AE013A878D}"/>
              </a:ext>
            </a:extLst>
          </p:cNvPr>
          <p:cNvSpPr>
            <a:spLocks noGrp="1"/>
          </p:cNvSpPr>
          <p:nvPr>
            <p:ph type="dt" sz="half" idx="10"/>
          </p:nvPr>
        </p:nvSpPr>
        <p:spPr/>
        <p:txBody>
          <a:bodyPr/>
          <a:lstStyle/>
          <a:p>
            <a:fld id="{9C040A03-028C-4EBA-A867-7DED578ABBE3}" type="datetime1">
              <a:rPr lang="en-US" smtClean="0"/>
              <a:t>10/18/2022</a:t>
            </a:fld>
            <a:endParaRPr lang="en-US"/>
          </a:p>
        </p:txBody>
      </p:sp>
      <p:sp>
        <p:nvSpPr>
          <p:cNvPr id="6" name="Footer Placeholder 5">
            <a:extLst>
              <a:ext uri="{FF2B5EF4-FFF2-40B4-BE49-F238E27FC236}">
                <a16:creationId xmlns:a16="http://schemas.microsoft.com/office/drawing/2014/main" id="{1AFC6BDB-D006-79F9-9C94-CF27B69A8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A9CEC-F1B3-7E29-BA02-9D4A35825CF8}"/>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23642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56F3-10BA-D4BC-3D31-B9CAF885A4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8C5182-192E-9315-1016-B8FD7B418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954A8C-7B30-695F-B4F6-861387660D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A40E47-B0B8-A820-A5C4-1CFD1D8A5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85A93-C901-0B0D-50B1-67F8E882F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C1502D-29F6-F20D-E585-5714DCF23566}"/>
              </a:ext>
            </a:extLst>
          </p:cNvPr>
          <p:cNvSpPr>
            <a:spLocks noGrp="1"/>
          </p:cNvSpPr>
          <p:nvPr>
            <p:ph type="dt" sz="half" idx="10"/>
          </p:nvPr>
        </p:nvSpPr>
        <p:spPr/>
        <p:txBody>
          <a:bodyPr/>
          <a:lstStyle/>
          <a:p>
            <a:fld id="{A0E924F4-8DA7-4912-B5E3-B08D71CE04D1}" type="datetime1">
              <a:rPr lang="en-US" smtClean="0"/>
              <a:t>10/18/2022</a:t>
            </a:fld>
            <a:endParaRPr lang="en-US"/>
          </a:p>
        </p:txBody>
      </p:sp>
      <p:sp>
        <p:nvSpPr>
          <p:cNvPr id="8" name="Footer Placeholder 7">
            <a:extLst>
              <a:ext uri="{FF2B5EF4-FFF2-40B4-BE49-F238E27FC236}">
                <a16:creationId xmlns:a16="http://schemas.microsoft.com/office/drawing/2014/main" id="{B5EDF1D5-4ED4-004B-82F2-49D1BD0084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D5F062-B033-2695-CC84-04EE07425284}"/>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289927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A766-7E6D-1F31-091F-0463AFB353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D9C46C-FDEA-72B4-2EBD-65476FB07B77}"/>
              </a:ext>
            </a:extLst>
          </p:cNvPr>
          <p:cNvSpPr>
            <a:spLocks noGrp="1"/>
          </p:cNvSpPr>
          <p:nvPr>
            <p:ph type="dt" sz="half" idx="10"/>
          </p:nvPr>
        </p:nvSpPr>
        <p:spPr/>
        <p:txBody>
          <a:bodyPr/>
          <a:lstStyle/>
          <a:p>
            <a:fld id="{31AA6C88-463A-497E-87F3-EBEBCA97B5F5}" type="datetime1">
              <a:rPr lang="en-US" smtClean="0"/>
              <a:t>10/18/2022</a:t>
            </a:fld>
            <a:endParaRPr lang="en-US"/>
          </a:p>
        </p:txBody>
      </p:sp>
      <p:sp>
        <p:nvSpPr>
          <p:cNvPr id="4" name="Footer Placeholder 3">
            <a:extLst>
              <a:ext uri="{FF2B5EF4-FFF2-40B4-BE49-F238E27FC236}">
                <a16:creationId xmlns:a16="http://schemas.microsoft.com/office/drawing/2014/main" id="{2DC1C695-A03E-0CD0-9913-55CCD029DE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42C27C-10A6-7A2F-3A4C-DF624A051553}"/>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375262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6A80CC-98C8-C337-A7C0-D0E2A6333E38}"/>
              </a:ext>
            </a:extLst>
          </p:cNvPr>
          <p:cNvSpPr>
            <a:spLocks noGrp="1"/>
          </p:cNvSpPr>
          <p:nvPr>
            <p:ph type="dt" sz="half" idx="10"/>
          </p:nvPr>
        </p:nvSpPr>
        <p:spPr/>
        <p:txBody>
          <a:bodyPr/>
          <a:lstStyle/>
          <a:p>
            <a:fld id="{25AA1D40-799E-4CEF-991F-02E92E80BD4A}" type="datetime1">
              <a:rPr lang="en-US" smtClean="0"/>
              <a:t>10/18/2022</a:t>
            </a:fld>
            <a:endParaRPr lang="en-US"/>
          </a:p>
        </p:txBody>
      </p:sp>
      <p:sp>
        <p:nvSpPr>
          <p:cNvPr id="3" name="Footer Placeholder 2">
            <a:extLst>
              <a:ext uri="{FF2B5EF4-FFF2-40B4-BE49-F238E27FC236}">
                <a16:creationId xmlns:a16="http://schemas.microsoft.com/office/drawing/2014/main" id="{73F57AC0-FBFE-DBC3-FDE7-CDBE47CB41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C5E733-55C4-C146-FE19-9373341A66D8}"/>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219780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2ED5-040D-8804-A0C4-46F424098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F645B0-76F2-777B-8BBB-F7B8CBD49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82A89E-8D3D-FC7C-98E1-A060E56EE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2D8C0-61F9-FB51-B7C4-27ABCB6A21ED}"/>
              </a:ext>
            </a:extLst>
          </p:cNvPr>
          <p:cNvSpPr>
            <a:spLocks noGrp="1"/>
          </p:cNvSpPr>
          <p:nvPr>
            <p:ph type="dt" sz="half" idx="10"/>
          </p:nvPr>
        </p:nvSpPr>
        <p:spPr/>
        <p:txBody>
          <a:bodyPr/>
          <a:lstStyle/>
          <a:p>
            <a:fld id="{F8D1B6BD-B69A-4BCF-887A-D2EB242BF4A3}" type="datetime1">
              <a:rPr lang="en-US" smtClean="0"/>
              <a:t>10/18/2022</a:t>
            </a:fld>
            <a:endParaRPr lang="en-US"/>
          </a:p>
        </p:txBody>
      </p:sp>
      <p:sp>
        <p:nvSpPr>
          <p:cNvPr id="6" name="Footer Placeholder 5">
            <a:extLst>
              <a:ext uri="{FF2B5EF4-FFF2-40B4-BE49-F238E27FC236}">
                <a16:creationId xmlns:a16="http://schemas.microsoft.com/office/drawing/2014/main" id="{9F1F0DA9-B06F-0A8E-E448-D505F1269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1DF14-20F1-C92A-5BC2-D18814257E1E}"/>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1913091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546B-2483-CBD9-D36D-94B3AD126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4F86E2-052B-BB8C-15F3-40A23C270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2BFDBD-7FDB-693D-9BAB-301182A9D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62D3D-084C-5249-300C-1C7560CB3F3D}"/>
              </a:ext>
            </a:extLst>
          </p:cNvPr>
          <p:cNvSpPr>
            <a:spLocks noGrp="1"/>
          </p:cNvSpPr>
          <p:nvPr>
            <p:ph type="dt" sz="half" idx="10"/>
          </p:nvPr>
        </p:nvSpPr>
        <p:spPr/>
        <p:txBody>
          <a:bodyPr/>
          <a:lstStyle/>
          <a:p>
            <a:fld id="{13B6F28B-A590-45CE-A51A-D895FB050D7D}" type="datetime1">
              <a:rPr lang="en-US" smtClean="0"/>
              <a:t>10/18/2022</a:t>
            </a:fld>
            <a:endParaRPr lang="en-US"/>
          </a:p>
        </p:txBody>
      </p:sp>
      <p:sp>
        <p:nvSpPr>
          <p:cNvPr id="6" name="Footer Placeholder 5">
            <a:extLst>
              <a:ext uri="{FF2B5EF4-FFF2-40B4-BE49-F238E27FC236}">
                <a16:creationId xmlns:a16="http://schemas.microsoft.com/office/drawing/2014/main" id="{BD646A41-E512-7CA2-7E5A-8A829A92A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F82776-B010-0CCE-0C99-E021E7C895E0}"/>
              </a:ext>
            </a:extLst>
          </p:cNvPr>
          <p:cNvSpPr>
            <a:spLocks noGrp="1"/>
          </p:cNvSpPr>
          <p:nvPr>
            <p:ph type="sldNum" sz="quarter" idx="12"/>
          </p:nvPr>
        </p:nvSpPr>
        <p:spPr/>
        <p:txBody>
          <a:bodyPr/>
          <a:lstStyle/>
          <a:p>
            <a:fld id="{BCB742E5-2F7E-4C40-8270-B2F6949CADCD}" type="slidenum">
              <a:rPr lang="en-US" smtClean="0"/>
              <a:t>‹#›</a:t>
            </a:fld>
            <a:endParaRPr lang="en-US"/>
          </a:p>
        </p:txBody>
      </p:sp>
    </p:spTree>
    <p:extLst>
      <p:ext uri="{BB962C8B-B14F-4D97-AF65-F5344CB8AC3E}">
        <p14:creationId xmlns:p14="http://schemas.microsoft.com/office/powerpoint/2010/main" val="104890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50253E-FDD8-08BF-CA23-398FFF4A7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2A06D7-B84A-F839-B005-0ADF7E0E8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B3F5C-1BD8-D6AA-9E5D-2FB7A314D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7E85E-58B3-44B0-A95B-24535A92309D}" type="datetime1">
              <a:rPr lang="en-US" smtClean="0"/>
              <a:t>10/18/2022</a:t>
            </a:fld>
            <a:endParaRPr lang="en-US"/>
          </a:p>
        </p:txBody>
      </p:sp>
      <p:sp>
        <p:nvSpPr>
          <p:cNvPr id="5" name="Footer Placeholder 4">
            <a:extLst>
              <a:ext uri="{FF2B5EF4-FFF2-40B4-BE49-F238E27FC236}">
                <a16:creationId xmlns:a16="http://schemas.microsoft.com/office/drawing/2014/main" id="{C3E1CB01-3E0D-12E8-CA59-09669C8C8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A5612A-47B7-F6FD-4FB4-0B30A1770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742E5-2F7E-4C40-8270-B2F6949CADCD}" type="slidenum">
              <a:rPr lang="en-US" smtClean="0"/>
              <a:t>‹#›</a:t>
            </a:fld>
            <a:endParaRPr lang="en-US"/>
          </a:p>
        </p:txBody>
      </p:sp>
    </p:spTree>
    <p:extLst>
      <p:ext uri="{BB962C8B-B14F-4D97-AF65-F5344CB8AC3E}">
        <p14:creationId xmlns:p14="http://schemas.microsoft.com/office/powerpoint/2010/main" val="1530361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rowdsupply.com/sutajio-kosagi/fomu/" TargetMode="External"/><Relationship Id="rId2" Type="http://schemas.openxmlformats.org/officeDocument/2006/relationships/hyperlink" Target="https://tinyfpga.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Diagram&#10;&#10;Description automatically generated">
            <a:extLst>
              <a:ext uri="{FF2B5EF4-FFF2-40B4-BE49-F238E27FC236}">
                <a16:creationId xmlns:a16="http://schemas.microsoft.com/office/drawing/2014/main" id="{4C554475-37F0-45EC-6EA2-ED2787FD1E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3618" y="1723417"/>
            <a:ext cx="722325" cy="7223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AAC6BA3A-3859-F639-C7CA-127AA48CFC0F}"/>
              </a:ext>
            </a:extLst>
          </p:cNvPr>
          <p:cNvSpPr txBox="1">
            <a:spLocks/>
          </p:cNvSpPr>
          <p:nvPr/>
        </p:nvSpPr>
        <p:spPr>
          <a:xfrm>
            <a:off x="1288974" y="2445743"/>
            <a:ext cx="9225264" cy="20762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Enabling </a:t>
            </a:r>
            <a:r>
              <a:rPr lang="en-US" dirty="0" err="1"/>
              <a:t>TinyML</a:t>
            </a:r>
            <a:r>
              <a:rPr lang="en-US" dirty="0"/>
              <a:t> Inference on Resource Constraint Edge Devices</a:t>
            </a:r>
          </a:p>
        </p:txBody>
      </p:sp>
      <p:sp>
        <p:nvSpPr>
          <p:cNvPr id="6" name="TextBox 5">
            <a:extLst>
              <a:ext uri="{FF2B5EF4-FFF2-40B4-BE49-F238E27FC236}">
                <a16:creationId xmlns:a16="http://schemas.microsoft.com/office/drawing/2014/main" id="{0AC59913-A22D-0226-D225-C4FCFD31936C}"/>
              </a:ext>
            </a:extLst>
          </p:cNvPr>
          <p:cNvSpPr txBox="1"/>
          <p:nvPr/>
        </p:nvSpPr>
        <p:spPr>
          <a:xfrm>
            <a:off x="2852688" y="4521957"/>
            <a:ext cx="6097836" cy="2015936"/>
          </a:xfrm>
          <a:prstGeom prst="rect">
            <a:avLst/>
          </a:prstGeom>
          <a:noFill/>
        </p:spPr>
        <p:txBody>
          <a:bodyPr wrap="square">
            <a:spAutoFit/>
          </a:bodyPr>
          <a:lstStyle/>
          <a:p>
            <a:pPr algn="ctr" rtl="0">
              <a:spcBef>
                <a:spcPts val="0"/>
              </a:spcBef>
              <a:spcAft>
                <a:spcPts val="0"/>
              </a:spcAft>
            </a:pPr>
            <a:r>
              <a:rPr lang="en-US" sz="1600" b="0" i="0" u="none" strike="noStrike" dirty="0">
                <a:solidFill>
                  <a:srgbClr val="000000"/>
                </a:solidFill>
                <a:effectLst/>
                <a:latin typeface="Calibri" panose="020F0502020204030204" pitchFamily="34" charset="0"/>
              </a:rPr>
              <a:t>Uttej Kallakuri (ukalla1@umbc.edu)</a:t>
            </a:r>
            <a:endParaRPr lang="en-US" sz="1600" b="0" dirty="0">
              <a:effectLst/>
            </a:endParaRPr>
          </a:p>
          <a:p>
            <a:pPr algn="ctr" rtl="0">
              <a:spcBef>
                <a:spcPts val="1000"/>
              </a:spcBef>
              <a:spcAft>
                <a:spcPts val="0"/>
              </a:spcAft>
            </a:pPr>
            <a:r>
              <a:rPr lang="en-US" sz="1600" b="0" i="0" u="none" strike="noStrike" dirty="0">
                <a:solidFill>
                  <a:srgbClr val="000000"/>
                </a:solidFill>
                <a:effectLst/>
                <a:latin typeface="Calibri" panose="020F0502020204030204" pitchFamily="34" charset="0"/>
              </a:rPr>
              <a:t>Energy Efficient and High Performance Systems Lab</a:t>
            </a:r>
            <a:endParaRPr lang="en-US" sz="1600" b="0" dirty="0">
              <a:effectLst/>
            </a:endParaRPr>
          </a:p>
          <a:p>
            <a:pPr algn="ctr" rtl="0">
              <a:spcBef>
                <a:spcPts val="1000"/>
              </a:spcBef>
              <a:spcAft>
                <a:spcPts val="0"/>
              </a:spcAft>
            </a:pPr>
            <a:r>
              <a:rPr lang="en-US" sz="1600" b="0" i="0" u="none" strike="noStrike" dirty="0">
                <a:solidFill>
                  <a:srgbClr val="000000"/>
                </a:solidFill>
                <a:effectLst/>
                <a:latin typeface="Calibri" panose="020F0502020204030204" pitchFamily="34" charset="0"/>
              </a:rPr>
              <a:t>Department of Computer Science and Electrical Engineering</a:t>
            </a:r>
            <a:endParaRPr lang="en-US" sz="1600" b="0" dirty="0">
              <a:effectLst/>
            </a:endParaRPr>
          </a:p>
          <a:p>
            <a:pPr algn="ctr" rtl="0">
              <a:spcBef>
                <a:spcPts val="1000"/>
              </a:spcBef>
              <a:spcAft>
                <a:spcPts val="0"/>
              </a:spcAft>
            </a:pPr>
            <a:r>
              <a:rPr lang="en-US" sz="1600" b="0" i="0" u="none" strike="noStrike" dirty="0">
                <a:solidFill>
                  <a:srgbClr val="000000"/>
                </a:solidFill>
                <a:effectLst/>
                <a:latin typeface="Calibri" panose="020F0502020204030204" pitchFamily="34" charset="0"/>
              </a:rPr>
              <a:t>University of Maryland Baltimore County</a:t>
            </a:r>
            <a:endParaRPr lang="en-US" sz="1600" b="0" dirty="0">
              <a:effectLst/>
            </a:endParaRPr>
          </a:p>
          <a:p>
            <a:br>
              <a:rPr lang="en-US" dirty="0"/>
            </a:br>
            <a:endParaRPr lang="en-US" dirty="0"/>
          </a:p>
        </p:txBody>
      </p:sp>
      <p:sp>
        <p:nvSpPr>
          <p:cNvPr id="7" name="Slide Number Placeholder 6">
            <a:extLst>
              <a:ext uri="{FF2B5EF4-FFF2-40B4-BE49-F238E27FC236}">
                <a16:creationId xmlns:a16="http://schemas.microsoft.com/office/drawing/2014/main" id="{49580EB9-C14C-D0A4-4645-DCA2007AA427}"/>
              </a:ext>
            </a:extLst>
          </p:cNvPr>
          <p:cNvSpPr>
            <a:spLocks noGrp="1"/>
          </p:cNvSpPr>
          <p:nvPr>
            <p:ph type="sldNum" sz="quarter" idx="12"/>
          </p:nvPr>
        </p:nvSpPr>
        <p:spPr/>
        <p:txBody>
          <a:bodyPr/>
          <a:lstStyle/>
          <a:p>
            <a:fld id="{BCB742E5-2F7E-4C40-8270-B2F6949CADCD}" type="slidenum">
              <a:rPr lang="en-US" smtClean="0"/>
              <a:t>1</a:t>
            </a:fld>
            <a:endParaRPr lang="en-US"/>
          </a:p>
        </p:txBody>
      </p:sp>
      <p:pic>
        <p:nvPicPr>
          <p:cNvPr id="3" name="Picture 2" descr="Shape&#10;&#10;Description automatically generated with medium confidence">
            <a:extLst>
              <a:ext uri="{FF2B5EF4-FFF2-40B4-BE49-F238E27FC236}">
                <a16:creationId xmlns:a16="http://schemas.microsoft.com/office/drawing/2014/main" id="{513DD28D-BE61-899E-BEAC-CA8CF90E3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210" y="1723417"/>
            <a:ext cx="3135390" cy="722325"/>
          </a:xfrm>
          <a:prstGeom prst="rect">
            <a:avLst/>
          </a:prstGeom>
        </p:spPr>
      </p:pic>
    </p:spTree>
    <p:extLst>
      <p:ext uri="{BB962C8B-B14F-4D97-AF65-F5344CB8AC3E}">
        <p14:creationId xmlns:p14="http://schemas.microsoft.com/office/powerpoint/2010/main" val="354698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1FE568E-6258-A08D-B2C7-86BE54E7EDE2}"/>
              </a:ext>
            </a:extLst>
          </p:cNvPr>
          <p:cNvSpPr>
            <a:spLocks noGrp="1"/>
          </p:cNvSpPr>
          <p:nvPr>
            <p:ph idx="1"/>
          </p:nvPr>
        </p:nvSpPr>
        <p:spPr>
          <a:xfrm>
            <a:off x="643468" y="543147"/>
            <a:ext cx="6901193" cy="6075930"/>
          </a:xfrm>
        </p:spPr>
        <p:txBody>
          <a:bodyPr>
            <a:normAutofit/>
          </a:bodyPr>
          <a:lstStyle/>
          <a:p>
            <a:r>
              <a:rPr lang="en-US" sz="2400" dirty="0"/>
              <a:t>FPGAs, furthermore, allows bit-level flexibility.</a:t>
            </a:r>
          </a:p>
          <a:p>
            <a:r>
              <a:rPr lang="en-US" sz="2400" dirty="0"/>
              <a:t>CFU Playground runs a complete System-on-Chip (SoC).</a:t>
            </a:r>
          </a:p>
          <a:p>
            <a:r>
              <a:rPr lang="en-US" sz="2400" dirty="0"/>
              <a:t>Adaptable to a wide range of FPGA platforms.</a:t>
            </a:r>
          </a:p>
          <a:p>
            <a:r>
              <a:rPr lang="en-US" sz="2400" dirty="0"/>
              <a:t>The minimum requirements for the board and its FPGA include,</a:t>
            </a:r>
            <a:r>
              <a:rPr lang="en-US" sz="1600" dirty="0"/>
              <a:t> </a:t>
            </a:r>
          </a:p>
          <a:p>
            <a:pPr lvl="1"/>
            <a:r>
              <a:rPr lang="en-US" sz="2000" dirty="0"/>
              <a:t>Some means of creating a TTY / UART connection to interact with the software on the board. </a:t>
            </a:r>
          </a:p>
          <a:p>
            <a:pPr lvl="1"/>
            <a:r>
              <a:rPr lang="en-US" sz="2000" dirty="0"/>
              <a:t>The FPGA must have enough resources to build variations of </a:t>
            </a:r>
            <a:r>
              <a:rPr lang="en-US" sz="2000" dirty="0" err="1"/>
              <a:t>VexRiscv</a:t>
            </a:r>
            <a:r>
              <a:rPr lang="en-US" sz="2000" dirty="0"/>
              <a:t> CPU cores. </a:t>
            </a:r>
          </a:p>
          <a:p>
            <a:pPr lvl="1"/>
            <a:r>
              <a:rPr lang="en-US" sz="2000" dirty="0"/>
              <a:t>The system must have enough RAM to provide working memory for the software. </a:t>
            </a:r>
          </a:p>
          <a:p>
            <a:pPr lvl="1"/>
            <a:r>
              <a:rPr lang="en-US" sz="2000" dirty="0"/>
              <a:t>There must be sufficient RAM and/or ROM to hold the code and any constant data such as the TensorFlow Lite model. </a:t>
            </a:r>
          </a:p>
        </p:txBody>
      </p:sp>
      <p:sp>
        <p:nvSpPr>
          <p:cNvPr id="21"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017A7645-A797-F4F7-06C4-54D3DD79253E}"/>
              </a:ext>
            </a:extLst>
          </p:cNvPr>
          <p:cNvPicPr>
            <a:picLocks noChangeAspect="1"/>
          </p:cNvPicPr>
          <p:nvPr/>
        </p:nvPicPr>
        <p:blipFill>
          <a:blip r:embed="rId3"/>
          <a:stretch>
            <a:fillRect/>
          </a:stretch>
        </p:blipFill>
        <p:spPr>
          <a:xfrm>
            <a:off x="7379409" y="1118313"/>
            <a:ext cx="4610448" cy="3178321"/>
          </a:xfrm>
          <a:prstGeom prst="rect">
            <a:avLst/>
          </a:prstGeom>
        </p:spPr>
      </p:pic>
      <p:grpSp>
        <p:nvGrpSpPr>
          <p:cNvPr id="23" name="Group 1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5C1DFDF1-7C3E-2A0F-AC18-6A22A0C8047E}"/>
              </a:ext>
            </a:extLst>
          </p:cNvPr>
          <p:cNvSpPr>
            <a:spLocks noGrp="1"/>
          </p:cNvSpPr>
          <p:nvPr>
            <p:ph type="sldNum" sz="quarter" idx="12"/>
          </p:nvPr>
        </p:nvSpPr>
        <p:spPr/>
        <p:txBody>
          <a:bodyPr/>
          <a:lstStyle/>
          <a:p>
            <a:fld id="{BCB742E5-2F7E-4C40-8270-B2F6949CADCD}" type="slidenum">
              <a:rPr lang="en-US" smtClean="0"/>
              <a:t>10</a:t>
            </a:fld>
            <a:endParaRPr lang="en-US"/>
          </a:p>
        </p:txBody>
      </p:sp>
      <p:sp>
        <p:nvSpPr>
          <p:cNvPr id="7" name="TextBox 6">
            <a:extLst>
              <a:ext uri="{FF2B5EF4-FFF2-40B4-BE49-F238E27FC236}">
                <a16:creationId xmlns:a16="http://schemas.microsoft.com/office/drawing/2014/main" id="{B116FB4F-FD11-F476-B889-6280498D1B9A}"/>
              </a:ext>
            </a:extLst>
          </p:cNvPr>
          <p:cNvSpPr txBox="1"/>
          <p:nvPr/>
        </p:nvSpPr>
        <p:spPr>
          <a:xfrm>
            <a:off x="11190788" y="3829371"/>
            <a:ext cx="1848080" cy="215444"/>
          </a:xfrm>
          <a:prstGeom prst="rect">
            <a:avLst/>
          </a:prstGeom>
          <a:noFill/>
        </p:spPr>
        <p:txBody>
          <a:bodyPr wrap="square" rtlCol="0">
            <a:spAutoFit/>
          </a:bodyPr>
          <a:lstStyle/>
          <a:p>
            <a:r>
              <a:rPr lang="en-US" sz="800" dirty="0"/>
              <a:t>Figure source [6]</a:t>
            </a:r>
          </a:p>
        </p:txBody>
      </p:sp>
      <p:sp>
        <p:nvSpPr>
          <p:cNvPr id="8" name="TextBox 7">
            <a:extLst>
              <a:ext uri="{FF2B5EF4-FFF2-40B4-BE49-F238E27FC236}">
                <a16:creationId xmlns:a16="http://schemas.microsoft.com/office/drawing/2014/main" id="{904C9CED-5E7B-1D00-31C4-F309861DE647}"/>
              </a:ext>
            </a:extLst>
          </p:cNvPr>
          <p:cNvSpPr txBox="1"/>
          <p:nvPr/>
        </p:nvSpPr>
        <p:spPr>
          <a:xfrm>
            <a:off x="8309847" y="4133001"/>
            <a:ext cx="3116966" cy="369332"/>
          </a:xfrm>
          <a:prstGeom prst="rect">
            <a:avLst/>
          </a:prstGeom>
          <a:noFill/>
        </p:spPr>
        <p:txBody>
          <a:bodyPr wrap="square" rtlCol="0">
            <a:spAutoFit/>
          </a:bodyPr>
          <a:lstStyle/>
          <a:p>
            <a:r>
              <a:rPr lang="en-US" dirty="0"/>
              <a:t>Fig: </a:t>
            </a:r>
            <a:r>
              <a:rPr lang="en-US" dirty="0" err="1"/>
              <a:t>LiteX</a:t>
            </a:r>
            <a:r>
              <a:rPr lang="en-US" dirty="0"/>
              <a:t> SoC with the CFU</a:t>
            </a:r>
          </a:p>
        </p:txBody>
      </p:sp>
    </p:spTree>
    <p:extLst>
      <p:ext uri="{BB962C8B-B14F-4D97-AF65-F5344CB8AC3E}">
        <p14:creationId xmlns:p14="http://schemas.microsoft.com/office/powerpoint/2010/main" val="231801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0105-CD1A-AFFC-9FEF-6BD5D6E9B229}"/>
              </a:ext>
            </a:extLst>
          </p:cNvPr>
          <p:cNvSpPr>
            <a:spLocks noGrp="1"/>
          </p:cNvSpPr>
          <p:nvPr>
            <p:ph type="title"/>
          </p:nvPr>
        </p:nvSpPr>
        <p:spPr>
          <a:xfrm>
            <a:off x="838200" y="365126"/>
            <a:ext cx="10515600" cy="659444"/>
          </a:xfrm>
        </p:spPr>
        <p:txBody>
          <a:bodyPr>
            <a:normAutofit fontScale="90000"/>
          </a:bodyPr>
          <a:lstStyle/>
          <a:p>
            <a:r>
              <a:rPr lang="en-US" dirty="0"/>
              <a:t>Evaluation of CFU-Playground:</a:t>
            </a:r>
          </a:p>
        </p:txBody>
      </p:sp>
      <p:sp>
        <p:nvSpPr>
          <p:cNvPr id="3" name="Content Placeholder 2">
            <a:extLst>
              <a:ext uri="{FF2B5EF4-FFF2-40B4-BE49-F238E27FC236}">
                <a16:creationId xmlns:a16="http://schemas.microsoft.com/office/drawing/2014/main" id="{A9374E58-0043-D69D-AAAE-7BA9D89498CA}"/>
              </a:ext>
            </a:extLst>
          </p:cNvPr>
          <p:cNvSpPr>
            <a:spLocks noGrp="1"/>
          </p:cNvSpPr>
          <p:nvPr>
            <p:ph idx="1"/>
          </p:nvPr>
        </p:nvSpPr>
        <p:spPr>
          <a:xfrm>
            <a:off x="838200" y="1024570"/>
            <a:ext cx="10515600" cy="2217565"/>
          </a:xfrm>
        </p:spPr>
        <p:txBody>
          <a:bodyPr/>
          <a:lstStyle/>
          <a:p>
            <a:r>
              <a:rPr lang="en-US" dirty="0"/>
              <a:t>[6]utilized CFU Playground to accelerate quantized (int8) inference of the </a:t>
            </a:r>
            <a:r>
              <a:rPr lang="en-US" dirty="0" err="1"/>
              <a:t>MLPerf</a:t>
            </a:r>
            <a:r>
              <a:rPr lang="en-US" dirty="0"/>
              <a:t> Tiny [18] Key-Word-Spotting model </a:t>
            </a:r>
          </a:p>
          <a:p>
            <a:r>
              <a:rPr lang="en-US" dirty="0"/>
              <a:t>Tiny </a:t>
            </a:r>
            <a:r>
              <a:rPr lang="en-US" dirty="0" err="1"/>
              <a:t>Fomu</a:t>
            </a:r>
            <a:r>
              <a:rPr lang="en-US" dirty="0"/>
              <a:t> FPGA board, </a:t>
            </a:r>
          </a:p>
          <a:p>
            <a:pPr lvl="1"/>
            <a:r>
              <a:rPr lang="en-US" dirty="0"/>
              <a:t>It combines an iCE40UP5k FPGA</a:t>
            </a:r>
          </a:p>
          <a:p>
            <a:pPr lvl="1"/>
            <a:r>
              <a:rPr lang="en-US" dirty="0"/>
              <a:t>5280 logic cells and 128 kB of on-chip RAM) with a 2 MB flash memory.</a:t>
            </a:r>
          </a:p>
        </p:txBody>
      </p:sp>
      <p:sp>
        <p:nvSpPr>
          <p:cNvPr id="4" name="Slide Number Placeholder 3">
            <a:extLst>
              <a:ext uri="{FF2B5EF4-FFF2-40B4-BE49-F238E27FC236}">
                <a16:creationId xmlns:a16="http://schemas.microsoft.com/office/drawing/2014/main" id="{B82D61EF-E9BE-5613-0AA5-630098D9885F}"/>
              </a:ext>
            </a:extLst>
          </p:cNvPr>
          <p:cNvSpPr>
            <a:spLocks noGrp="1"/>
          </p:cNvSpPr>
          <p:nvPr>
            <p:ph type="sldNum" sz="quarter" idx="12"/>
          </p:nvPr>
        </p:nvSpPr>
        <p:spPr/>
        <p:txBody>
          <a:bodyPr/>
          <a:lstStyle/>
          <a:p>
            <a:fld id="{BCB742E5-2F7E-4C40-8270-B2F6949CADCD}" type="slidenum">
              <a:rPr lang="en-US" smtClean="0"/>
              <a:t>11</a:t>
            </a:fld>
            <a:endParaRPr lang="en-US" dirty="0"/>
          </a:p>
        </p:txBody>
      </p:sp>
      <p:pic>
        <p:nvPicPr>
          <p:cNvPr id="5" name="Picture 4" descr="Chart, line chart&#10;&#10;Description automatically generated">
            <a:extLst>
              <a:ext uri="{FF2B5EF4-FFF2-40B4-BE49-F238E27FC236}">
                <a16:creationId xmlns:a16="http://schemas.microsoft.com/office/drawing/2014/main" id="{AD8AF187-9D42-10D8-724D-305B125D1816}"/>
              </a:ext>
            </a:extLst>
          </p:cNvPr>
          <p:cNvPicPr>
            <a:picLocks noChangeAspect="1"/>
          </p:cNvPicPr>
          <p:nvPr/>
        </p:nvPicPr>
        <p:blipFill>
          <a:blip r:embed="rId3"/>
          <a:stretch>
            <a:fillRect/>
          </a:stretch>
        </p:blipFill>
        <p:spPr>
          <a:xfrm>
            <a:off x="3030653" y="3242135"/>
            <a:ext cx="5943536" cy="2977690"/>
          </a:xfrm>
          <a:prstGeom prst="rect">
            <a:avLst/>
          </a:prstGeom>
        </p:spPr>
      </p:pic>
      <p:sp>
        <p:nvSpPr>
          <p:cNvPr id="6" name="TextBox 5">
            <a:extLst>
              <a:ext uri="{FF2B5EF4-FFF2-40B4-BE49-F238E27FC236}">
                <a16:creationId xmlns:a16="http://schemas.microsoft.com/office/drawing/2014/main" id="{5B609A66-CB43-5F06-34CD-9C50233FCB21}"/>
              </a:ext>
            </a:extLst>
          </p:cNvPr>
          <p:cNvSpPr txBox="1"/>
          <p:nvPr/>
        </p:nvSpPr>
        <p:spPr>
          <a:xfrm>
            <a:off x="3030652" y="6192400"/>
            <a:ext cx="5943536" cy="369332"/>
          </a:xfrm>
          <a:prstGeom prst="rect">
            <a:avLst/>
          </a:prstGeom>
          <a:noFill/>
        </p:spPr>
        <p:txBody>
          <a:bodyPr wrap="square" rtlCol="0">
            <a:spAutoFit/>
          </a:bodyPr>
          <a:lstStyle/>
          <a:p>
            <a:r>
              <a:rPr lang="en-US" dirty="0"/>
              <a:t>Fig: Speedup and resource usage on FOMU FPGA</a:t>
            </a:r>
          </a:p>
        </p:txBody>
      </p:sp>
      <p:sp>
        <p:nvSpPr>
          <p:cNvPr id="7" name="TextBox 6">
            <a:extLst>
              <a:ext uri="{FF2B5EF4-FFF2-40B4-BE49-F238E27FC236}">
                <a16:creationId xmlns:a16="http://schemas.microsoft.com/office/drawing/2014/main" id="{7BDFCA35-39E5-2E67-A129-8C268C6BB463}"/>
              </a:ext>
            </a:extLst>
          </p:cNvPr>
          <p:cNvSpPr txBox="1"/>
          <p:nvPr/>
        </p:nvSpPr>
        <p:spPr>
          <a:xfrm>
            <a:off x="8321854" y="5875583"/>
            <a:ext cx="1848080" cy="215444"/>
          </a:xfrm>
          <a:prstGeom prst="rect">
            <a:avLst/>
          </a:prstGeom>
          <a:noFill/>
        </p:spPr>
        <p:txBody>
          <a:bodyPr wrap="square" rtlCol="0">
            <a:spAutoFit/>
          </a:bodyPr>
          <a:lstStyle/>
          <a:p>
            <a:r>
              <a:rPr lang="en-US" sz="800" dirty="0"/>
              <a:t>Figure source [6]</a:t>
            </a:r>
          </a:p>
        </p:txBody>
      </p:sp>
    </p:spTree>
    <p:extLst>
      <p:ext uri="{BB962C8B-B14F-4D97-AF65-F5344CB8AC3E}">
        <p14:creationId xmlns:p14="http://schemas.microsoft.com/office/powerpoint/2010/main" val="16078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D200-264E-C222-BDD9-9C91352D22BA}"/>
              </a:ext>
            </a:extLst>
          </p:cNvPr>
          <p:cNvSpPr>
            <a:spLocks noGrp="1"/>
          </p:cNvSpPr>
          <p:nvPr>
            <p:ph type="title"/>
          </p:nvPr>
        </p:nvSpPr>
        <p:spPr>
          <a:xfrm>
            <a:off x="648929" y="629267"/>
            <a:ext cx="4944152" cy="1023264"/>
          </a:xfrm>
        </p:spPr>
        <p:txBody>
          <a:bodyPr>
            <a:normAutofit/>
          </a:bodyPr>
          <a:lstStyle/>
          <a:p>
            <a:r>
              <a:rPr lang="en-US" dirty="0"/>
              <a:t>Preliminary Results</a:t>
            </a:r>
          </a:p>
        </p:txBody>
      </p:sp>
      <p:sp>
        <p:nvSpPr>
          <p:cNvPr id="3" name="Content Placeholder 2">
            <a:extLst>
              <a:ext uri="{FF2B5EF4-FFF2-40B4-BE49-F238E27FC236}">
                <a16:creationId xmlns:a16="http://schemas.microsoft.com/office/drawing/2014/main" id="{A0CECDF4-7D0F-142F-E18F-919D878E2AA8}"/>
              </a:ext>
            </a:extLst>
          </p:cNvPr>
          <p:cNvSpPr>
            <a:spLocks noGrp="1"/>
          </p:cNvSpPr>
          <p:nvPr>
            <p:ph idx="1"/>
          </p:nvPr>
        </p:nvSpPr>
        <p:spPr>
          <a:xfrm>
            <a:off x="648930" y="1652532"/>
            <a:ext cx="4944151" cy="4571288"/>
          </a:xfrm>
        </p:spPr>
        <p:txBody>
          <a:bodyPr>
            <a:normAutofit/>
          </a:bodyPr>
          <a:lstStyle/>
          <a:p>
            <a:r>
              <a:rPr lang="en-US" sz="2200" dirty="0"/>
              <a:t>As a base line study, we are targeting a MobileNetV2 (MNV2) model. </a:t>
            </a:r>
          </a:p>
          <a:p>
            <a:r>
              <a:rPr lang="en-US" sz="2200" dirty="0"/>
              <a:t>We aim to accelerate this model on a </a:t>
            </a:r>
            <a:r>
              <a:rPr lang="en-US" sz="2200" dirty="0" err="1"/>
              <a:t>Digilent</a:t>
            </a:r>
            <a:r>
              <a:rPr lang="en-US" sz="2200" dirty="0"/>
              <a:t> Nexys-4 DDR Artix-7 FPGA.</a:t>
            </a:r>
          </a:p>
          <a:p>
            <a:r>
              <a:rPr lang="en-US" sz="2200" dirty="0"/>
              <a:t>The model is quantized down to 8-bit integers (int8). </a:t>
            </a:r>
          </a:p>
          <a:p>
            <a:r>
              <a:rPr lang="en-US" sz="2200" dirty="0"/>
              <a:t>Profiling the (MNV2) on the Artix-7 FPGA, the unaccelerated baseline application takes abut 220M clock cycles.</a:t>
            </a:r>
          </a:p>
        </p:txBody>
      </p:sp>
      <p:sp>
        <p:nvSpPr>
          <p:cNvPr id="12"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0773E7B-C10D-D634-1B6A-E40C8BF06167}"/>
              </a:ext>
            </a:extLst>
          </p:cNvPr>
          <p:cNvSpPr>
            <a:spLocks noGrp="1"/>
          </p:cNvSpPr>
          <p:nvPr>
            <p:ph type="sldNum" sz="quarter" idx="12"/>
          </p:nvPr>
        </p:nvSpPr>
        <p:spPr>
          <a:xfrm>
            <a:off x="10356782" y="6356350"/>
            <a:ext cx="997017" cy="365125"/>
          </a:xfrm>
        </p:spPr>
        <p:txBody>
          <a:bodyPr>
            <a:normAutofit/>
          </a:bodyPr>
          <a:lstStyle/>
          <a:p>
            <a:pPr>
              <a:spcAft>
                <a:spcPts val="600"/>
              </a:spcAft>
            </a:pPr>
            <a:fld id="{BCB742E5-2F7E-4C40-8270-B2F6949CADCD}" type="slidenum">
              <a:rPr lang="en-US">
                <a:solidFill>
                  <a:srgbClr val="404040"/>
                </a:solidFill>
              </a:rPr>
              <a:pPr>
                <a:spcAft>
                  <a:spcPts val="600"/>
                </a:spcAft>
              </a:pPr>
              <a:t>12</a:t>
            </a:fld>
            <a:endParaRPr lang="en-US">
              <a:solidFill>
                <a:srgbClr val="404040"/>
              </a:solidFill>
            </a:endParaRPr>
          </a:p>
        </p:txBody>
      </p:sp>
      <p:graphicFrame>
        <p:nvGraphicFramePr>
          <p:cNvPr id="7" name="Chart 6">
            <a:extLst>
              <a:ext uri="{FF2B5EF4-FFF2-40B4-BE49-F238E27FC236}">
                <a16:creationId xmlns:a16="http://schemas.microsoft.com/office/drawing/2014/main" id="{7BE4CDCC-18C4-689E-A983-C24B744B09ED}"/>
              </a:ext>
            </a:extLst>
          </p:cNvPr>
          <p:cNvGraphicFramePr>
            <a:graphicFrameLocks/>
          </p:cNvGraphicFramePr>
          <p:nvPr>
            <p:extLst>
              <p:ext uri="{D42A27DB-BD31-4B8C-83A1-F6EECF244321}">
                <p14:modId xmlns:p14="http://schemas.microsoft.com/office/powerpoint/2010/main" val="913671247"/>
              </p:ext>
            </p:extLst>
          </p:nvPr>
        </p:nvGraphicFramePr>
        <p:xfrm>
          <a:off x="6904709" y="833418"/>
          <a:ext cx="4475531" cy="51879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194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5D64-3B2C-5F5D-83E7-B07FBA7CC3C2}"/>
              </a:ext>
            </a:extLst>
          </p:cNvPr>
          <p:cNvSpPr>
            <a:spLocks noGrp="1"/>
          </p:cNvSpPr>
          <p:nvPr>
            <p:ph type="title"/>
          </p:nvPr>
        </p:nvSpPr>
        <p:spPr/>
        <p:txBody>
          <a:bodyPr/>
          <a:lstStyle/>
          <a:p>
            <a:r>
              <a:rPr lang="en-US" dirty="0"/>
              <a:t>Potential Plan Ahead</a:t>
            </a:r>
          </a:p>
        </p:txBody>
      </p:sp>
      <p:sp>
        <p:nvSpPr>
          <p:cNvPr id="3" name="Content Placeholder 2">
            <a:extLst>
              <a:ext uri="{FF2B5EF4-FFF2-40B4-BE49-F238E27FC236}">
                <a16:creationId xmlns:a16="http://schemas.microsoft.com/office/drawing/2014/main" id="{099CB10D-BF97-1F03-96B1-35B481586C9F}"/>
              </a:ext>
            </a:extLst>
          </p:cNvPr>
          <p:cNvSpPr>
            <a:spLocks noGrp="1"/>
          </p:cNvSpPr>
          <p:nvPr>
            <p:ph idx="1"/>
          </p:nvPr>
        </p:nvSpPr>
        <p:spPr/>
        <p:txBody>
          <a:bodyPr/>
          <a:lstStyle/>
          <a:p>
            <a:r>
              <a:rPr lang="en-US" dirty="0"/>
              <a:t>To optimize for Latency</a:t>
            </a:r>
          </a:p>
          <a:p>
            <a:pPr lvl="1"/>
            <a:r>
              <a:rPr lang="en-US" dirty="0"/>
              <a:t>Profile for latency; obtain specific functions to accelerate (</a:t>
            </a:r>
            <a:r>
              <a:rPr lang="en-US" dirty="0" err="1"/>
              <a:t>layerwise</a:t>
            </a:r>
            <a:r>
              <a:rPr lang="en-US" dirty="0"/>
              <a:t> profiling).</a:t>
            </a:r>
          </a:p>
          <a:p>
            <a:pPr lvl="1"/>
            <a:r>
              <a:rPr lang="en-US" dirty="0"/>
              <a:t>Accelerate function using a CFU (</a:t>
            </a:r>
            <a:r>
              <a:rPr lang="en-US" dirty="0" err="1"/>
              <a:t>eg</a:t>
            </a:r>
            <a:r>
              <a:rPr lang="en-US" dirty="0"/>
              <a:t>: </a:t>
            </a:r>
            <a:r>
              <a:rPr lang="en-US" dirty="0" err="1"/>
              <a:t>Depthwise</a:t>
            </a:r>
            <a:r>
              <a:rPr lang="en-US" dirty="0"/>
              <a:t> Conv Layers).</a:t>
            </a:r>
          </a:p>
          <a:p>
            <a:pPr lvl="1"/>
            <a:r>
              <a:rPr lang="en-US" dirty="0"/>
              <a:t>Measure the improvement due to the new instruction</a:t>
            </a:r>
          </a:p>
          <a:p>
            <a:r>
              <a:rPr lang="en-US" dirty="0"/>
              <a:t>To optimize for power</a:t>
            </a:r>
          </a:p>
          <a:p>
            <a:pPr lvl="1"/>
            <a:r>
              <a:rPr lang="en-US" dirty="0"/>
              <a:t>Identify major power-hungry components(</a:t>
            </a:r>
            <a:r>
              <a:rPr lang="en-US" dirty="0" err="1"/>
              <a:t>eg</a:t>
            </a:r>
            <a:r>
              <a:rPr lang="en-US" dirty="0"/>
              <a:t>: MMCM, I/O).</a:t>
            </a:r>
          </a:p>
          <a:p>
            <a:pPr lvl="1"/>
            <a:r>
              <a:rPr lang="en-US" dirty="0"/>
              <a:t>Replace these components with equivalent simpler ones</a:t>
            </a:r>
          </a:p>
          <a:p>
            <a:pPr lvl="1"/>
            <a:r>
              <a:rPr lang="en-US" dirty="0"/>
              <a:t>Measure the improvement in power</a:t>
            </a:r>
          </a:p>
          <a:p>
            <a:r>
              <a:rPr lang="en-US" dirty="0"/>
              <a:t>To introduce structured pruning techniques to minimize storage and number of computations.</a:t>
            </a:r>
          </a:p>
          <a:p>
            <a:pPr lvl="1"/>
            <a:endParaRPr lang="en-US" dirty="0"/>
          </a:p>
        </p:txBody>
      </p:sp>
      <p:sp>
        <p:nvSpPr>
          <p:cNvPr id="4" name="Slide Number Placeholder 3">
            <a:extLst>
              <a:ext uri="{FF2B5EF4-FFF2-40B4-BE49-F238E27FC236}">
                <a16:creationId xmlns:a16="http://schemas.microsoft.com/office/drawing/2014/main" id="{99DD400C-BF33-E872-59A8-B172878C6DAC}"/>
              </a:ext>
            </a:extLst>
          </p:cNvPr>
          <p:cNvSpPr>
            <a:spLocks noGrp="1"/>
          </p:cNvSpPr>
          <p:nvPr>
            <p:ph type="sldNum" sz="quarter" idx="12"/>
          </p:nvPr>
        </p:nvSpPr>
        <p:spPr/>
        <p:txBody>
          <a:bodyPr/>
          <a:lstStyle/>
          <a:p>
            <a:fld id="{BCB742E5-2F7E-4C40-8270-B2F6949CADCD}" type="slidenum">
              <a:rPr lang="en-US" smtClean="0"/>
              <a:t>13</a:t>
            </a:fld>
            <a:endParaRPr lang="en-US"/>
          </a:p>
        </p:txBody>
      </p:sp>
    </p:spTree>
    <p:extLst>
      <p:ext uri="{BB962C8B-B14F-4D97-AF65-F5344CB8AC3E}">
        <p14:creationId xmlns:p14="http://schemas.microsoft.com/office/powerpoint/2010/main" val="160305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3FD0-D9BC-E1A8-6A28-F90DA9D6ACB9}"/>
              </a:ext>
            </a:extLst>
          </p:cNvPr>
          <p:cNvSpPr>
            <a:spLocks noGrp="1"/>
          </p:cNvSpPr>
          <p:nvPr>
            <p:ph type="title"/>
          </p:nvPr>
        </p:nvSpPr>
        <p:spPr>
          <a:xfrm>
            <a:off x="838200" y="133771"/>
            <a:ext cx="10515600" cy="626393"/>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62E9D8B2-85F5-9F98-76CF-95013E12D4FE}"/>
              </a:ext>
            </a:extLst>
          </p:cNvPr>
          <p:cNvSpPr>
            <a:spLocks noGrp="1"/>
          </p:cNvSpPr>
          <p:nvPr>
            <p:ph idx="1"/>
          </p:nvPr>
        </p:nvSpPr>
        <p:spPr>
          <a:xfrm>
            <a:off x="418641" y="760164"/>
            <a:ext cx="11248222" cy="5964065"/>
          </a:xfrm>
        </p:spPr>
        <p:txBody>
          <a:bodyPr>
            <a:noAutofit/>
          </a:bodyPr>
          <a:lstStyle/>
          <a:p>
            <a:r>
              <a:rPr lang="en-US" sz="1100" dirty="0"/>
              <a:t>[1] Lin, J.; Chen, W.M.; Lin, Y.; Cohn, J.; Gan, C.; Han, S. </a:t>
            </a:r>
            <a:r>
              <a:rPr lang="en-US" sz="1100" dirty="0" err="1"/>
              <a:t>MCUNet</a:t>
            </a:r>
            <a:r>
              <a:rPr lang="en-US" sz="1100" dirty="0"/>
              <a:t>: Tiny Deep Learning on IoT Devices. </a:t>
            </a:r>
            <a:r>
              <a:rPr lang="en-US" sz="1100" dirty="0" err="1"/>
              <a:t>arXiv</a:t>
            </a:r>
            <a:r>
              <a:rPr lang="en-US" sz="1100" dirty="0"/>
              <a:t> 2020, arXiv:2007.10319v2 neural network quantization. In International Conference on Machine Learning, pages 11875–11886. PMLR, 2021</a:t>
            </a:r>
          </a:p>
          <a:p>
            <a:r>
              <a:rPr lang="en-US" sz="1100" dirty="0"/>
              <a:t>[2] Banbury, C.R.; </a:t>
            </a:r>
            <a:r>
              <a:rPr lang="en-US" sz="1100" dirty="0" err="1"/>
              <a:t>Reddi</a:t>
            </a:r>
            <a:r>
              <a:rPr lang="en-US" sz="1100" dirty="0"/>
              <a:t>, V.J.; Lam, M.; Fu, W.; Fazel, A.; Holleman, J.; Huang, X.; Hurtado, R.; Kanter, D.; </a:t>
            </a:r>
            <a:r>
              <a:rPr lang="en-US" sz="1100" dirty="0" err="1"/>
              <a:t>Lokhmotov</a:t>
            </a:r>
            <a:r>
              <a:rPr lang="en-US" sz="1100" dirty="0"/>
              <a:t>, A.; et al. Benchmarking </a:t>
            </a:r>
            <a:r>
              <a:rPr lang="en-US" sz="1100" dirty="0" err="1"/>
              <a:t>TinyML</a:t>
            </a:r>
            <a:r>
              <a:rPr lang="en-US" sz="1100" dirty="0"/>
              <a:t> Systems: Challenges and Direction. </a:t>
            </a:r>
            <a:r>
              <a:rPr lang="en-US" sz="1100" dirty="0" err="1"/>
              <a:t>arXiv</a:t>
            </a:r>
            <a:r>
              <a:rPr lang="en-US" sz="1100" dirty="0"/>
              <a:t> 2020, arXiv:2003.04821</a:t>
            </a:r>
          </a:p>
          <a:p>
            <a:r>
              <a:rPr lang="en-US" sz="1100" dirty="0"/>
              <a:t>[3] Norah N. </a:t>
            </a:r>
            <a:r>
              <a:rPr lang="en-US" sz="1100" dirty="0" err="1"/>
              <a:t>Alajlan</a:t>
            </a:r>
            <a:r>
              <a:rPr lang="en-US" sz="1100" dirty="0"/>
              <a:t>, Dina M. Ibrahim; et al. </a:t>
            </a:r>
            <a:r>
              <a:rPr lang="en-US" sz="1100" dirty="0" err="1"/>
              <a:t>TinyML</a:t>
            </a:r>
            <a:r>
              <a:rPr lang="en-US" sz="1100" dirty="0"/>
              <a:t>: Enabling of Inference Deep Learning Models on Ultra-Low-Power IoT Edge Devices for AI Applications</a:t>
            </a:r>
          </a:p>
          <a:p>
            <a:r>
              <a:rPr lang="en-US" sz="1100" dirty="0"/>
              <a:t>[4] </a:t>
            </a:r>
            <a:r>
              <a:rPr lang="en-US" sz="1100" dirty="0" err="1"/>
              <a:t>Morteza</a:t>
            </a:r>
            <a:r>
              <a:rPr lang="en-US" sz="1100" dirty="0"/>
              <a:t>, H.; </a:t>
            </a:r>
            <a:r>
              <a:rPr lang="en-US" sz="1100" dirty="0" err="1"/>
              <a:t>Tinoosh</a:t>
            </a:r>
            <a:r>
              <a:rPr lang="en-US" sz="1100" dirty="0"/>
              <a:t>, M.; et al. Binary Precision Neural Network Manycore Accelerator</a:t>
            </a:r>
          </a:p>
          <a:p>
            <a:r>
              <a:rPr lang="en-US" sz="1100" dirty="0"/>
              <a:t>[5] Varun, S.; </a:t>
            </a:r>
            <a:r>
              <a:rPr lang="en-US" sz="1100" dirty="0" err="1"/>
              <a:t>Tinoosh</a:t>
            </a:r>
            <a:r>
              <a:rPr lang="en-US" sz="1100" dirty="0"/>
              <a:t>, M.; et al. The design and Implementation of a Scalable Bus-Based Cluster with Shared Memory for a Programmable Manycore Platform</a:t>
            </a:r>
          </a:p>
          <a:p>
            <a:r>
              <a:rPr lang="en-US" sz="1100" dirty="0"/>
              <a:t>[6] </a:t>
            </a:r>
            <a:r>
              <a:rPr lang="en-US" sz="1100" dirty="0" err="1"/>
              <a:t>Shvetank</a:t>
            </a:r>
            <a:r>
              <a:rPr lang="en-US" sz="1100" dirty="0"/>
              <a:t>, P.; Tim, C.; Joseph, B.; Colby, B.; Alan, V. G.; Pete, W.; Tim, A.; Vijay, J.R.; et al. CFU Playground: Full-Stack Open-Source Framework for Tiny Machine Learning (</a:t>
            </a:r>
            <a:r>
              <a:rPr lang="en-US" sz="1100" dirty="0" err="1"/>
              <a:t>tinyML</a:t>
            </a:r>
            <a:r>
              <a:rPr lang="en-US" sz="1100" dirty="0"/>
              <a:t>) Acceleration on FPGAs</a:t>
            </a:r>
          </a:p>
          <a:p>
            <a:r>
              <a:rPr lang="en-US" sz="1100" dirty="0"/>
              <a:t>[7] </a:t>
            </a:r>
            <a:r>
              <a:rPr lang="en-US" sz="1100" dirty="0">
                <a:hlinkClick r:id="rId2"/>
              </a:rPr>
              <a:t>https://tinyfpga.com/</a:t>
            </a:r>
            <a:endParaRPr lang="en-US" sz="1100" dirty="0"/>
          </a:p>
          <a:p>
            <a:r>
              <a:rPr lang="en-US" sz="1100" dirty="0"/>
              <a:t>[8] </a:t>
            </a:r>
            <a:r>
              <a:rPr lang="en-US" sz="1100" dirty="0">
                <a:hlinkClick r:id="rId3"/>
              </a:rPr>
              <a:t>https://www.crowdsupply.com/sutajio-kosagi/fomu/</a:t>
            </a:r>
            <a:endParaRPr lang="en-US" sz="1100" dirty="0"/>
          </a:p>
          <a:p>
            <a:r>
              <a:rPr lang="en-US" sz="1100" dirty="0"/>
              <a:t>[9] </a:t>
            </a:r>
            <a:r>
              <a:rPr lang="en-US" sz="1100" dirty="0" err="1"/>
              <a:t>Sakr</a:t>
            </a:r>
            <a:r>
              <a:rPr lang="en-US" sz="1100" dirty="0"/>
              <a:t>, F.; Bellotti, F.; Berta, R.; De Gloria, A. Machine Learning on Mainstream Microcontrollers. Sensors 2020, 20, 2638</a:t>
            </a:r>
          </a:p>
          <a:p>
            <a:r>
              <a:rPr lang="en-US" sz="1100" dirty="0"/>
              <a:t>[10] Merenda, M.; Porcaro, C.; </a:t>
            </a:r>
            <a:r>
              <a:rPr lang="en-US" sz="1100" dirty="0" err="1"/>
              <a:t>Iero</a:t>
            </a:r>
            <a:r>
              <a:rPr lang="en-US" sz="1100" dirty="0"/>
              <a:t>, D. Edge Machine Learning for Ai-Enabled IoT Devices: A Review. Sensors 2020, 20, 2533</a:t>
            </a:r>
          </a:p>
          <a:p>
            <a:r>
              <a:rPr lang="en-US" sz="1100" dirty="0"/>
              <a:t>[11] Paul, A.J.; Mohan, P.; Sehgal, S. Rethinking Generalization in American Sign Language Prediction for Edge Devices with Extremely Low Memory Footprint. In Proceedings of the 2020 IEEE Recent Advances in Intelligent Computational Systems, RAICS, Thiruvananthapuram, India, 3–5 December 2020; pp. 147–152</a:t>
            </a:r>
          </a:p>
          <a:p>
            <a:r>
              <a:rPr lang="en-US" sz="1100" dirty="0"/>
              <a:t>[12] Mohan, P.; Paul, A.J.; </a:t>
            </a:r>
            <a:r>
              <a:rPr lang="en-US" sz="1100" dirty="0" err="1"/>
              <a:t>Chirania</a:t>
            </a:r>
            <a:r>
              <a:rPr lang="en-US" sz="1100" dirty="0"/>
              <a:t>, A. A Tiny </a:t>
            </a:r>
            <a:r>
              <a:rPr lang="en-US" sz="1100" dirty="0" err="1"/>
              <a:t>Cnn</a:t>
            </a:r>
            <a:r>
              <a:rPr lang="en-US" sz="1100" dirty="0"/>
              <a:t> Architecture for Medical Face Mask Detection for Resource-Constrained Endpoints. In Innovations in Electrical and Electronic Engineering; Springer: Singapore, 2020; pp. 657–670</a:t>
            </a:r>
          </a:p>
          <a:p>
            <a:r>
              <a:rPr lang="en-US" sz="1100" dirty="0"/>
              <a:t>[13] </a:t>
            </a:r>
            <a:r>
              <a:rPr lang="en-US" sz="1100" dirty="0" err="1"/>
              <a:t>Coffen</a:t>
            </a:r>
            <a:r>
              <a:rPr lang="en-US" sz="1100" dirty="0"/>
              <a:t>, B.; Mahmud, M.S. </a:t>
            </a:r>
            <a:r>
              <a:rPr lang="en-US" sz="1100" dirty="0" err="1"/>
              <a:t>TinyDL</a:t>
            </a:r>
            <a:r>
              <a:rPr lang="en-US" sz="1100" dirty="0"/>
              <a:t>: Edge Computing and Deep Learning Based Real-Time Hand Gesture Recognition Using Wearable Sensor. In Proceedings of the 2020 IEEE International Conference on E-Health Networking, Application &amp; Services (HEALTHCOM), Shenzhen, China, 1–2 March 2021; pp. 1–6</a:t>
            </a:r>
          </a:p>
          <a:p>
            <a:r>
              <a:rPr lang="en-US" sz="1100" dirty="0"/>
              <a:t>[14]. Venzke, M.; </a:t>
            </a:r>
            <a:r>
              <a:rPr lang="en-US" sz="1100" dirty="0" err="1"/>
              <a:t>Klisch</a:t>
            </a:r>
            <a:r>
              <a:rPr lang="en-US" sz="1100" dirty="0"/>
              <a:t>, D.; </a:t>
            </a:r>
            <a:r>
              <a:rPr lang="en-US" sz="1100" dirty="0" err="1"/>
              <a:t>Kubik</a:t>
            </a:r>
            <a:r>
              <a:rPr lang="en-US" sz="1100" dirty="0"/>
              <a:t>, P.; Ali, A.; </a:t>
            </a:r>
            <a:r>
              <a:rPr lang="en-US" sz="1100" dirty="0" err="1"/>
              <a:t>Missier</a:t>
            </a:r>
            <a:r>
              <a:rPr lang="en-US" sz="1100" dirty="0"/>
              <a:t>, J.D.; </a:t>
            </a:r>
            <a:r>
              <a:rPr lang="en-US" sz="1100" dirty="0" err="1"/>
              <a:t>Turau</a:t>
            </a:r>
            <a:r>
              <a:rPr lang="en-US" sz="1100" dirty="0"/>
              <a:t>, V. Artificial Neural Networks for Sensor Data Classification on Small Embedded Systems. </a:t>
            </a:r>
            <a:r>
              <a:rPr lang="en-US" sz="1100" dirty="0" err="1"/>
              <a:t>arXiv</a:t>
            </a:r>
            <a:r>
              <a:rPr lang="en-US" sz="1100" dirty="0"/>
              <a:t> 2020, arXiv:2012.08403v1</a:t>
            </a:r>
          </a:p>
          <a:p>
            <a:r>
              <a:rPr lang="en-US" sz="1100" dirty="0"/>
              <a:t>[15] </a:t>
            </a:r>
            <a:r>
              <a:rPr lang="en-US" sz="1100" dirty="0" err="1"/>
              <a:t>Orfanidis</a:t>
            </a:r>
            <a:r>
              <a:rPr lang="en-US" sz="1100" dirty="0"/>
              <a:t>, C.; Hassen, R.B.H.; </a:t>
            </a:r>
            <a:r>
              <a:rPr lang="en-US" sz="1100" dirty="0" err="1"/>
              <a:t>Kwiek</a:t>
            </a:r>
            <a:r>
              <a:rPr lang="en-US" sz="1100" dirty="0"/>
              <a:t>, A.; </a:t>
            </a:r>
            <a:r>
              <a:rPr lang="en-US" sz="1100" dirty="0" err="1"/>
              <a:t>Fafoutis</a:t>
            </a:r>
            <a:r>
              <a:rPr lang="en-US" sz="1100" dirty="0"/>
              <a:t>, X.; </a:t>
            </a:r>
            <a:r>
              <a:rPr lang="en-US" sz="1100" dirty="0" err="1"/>
              <a:t>Jacobsson</a:t>
            </a:r>
            <a:r>
              <a:rPr lang="en-US" sz="1100" dirty="0"/>
              <a:t>, M. A Discreet Wearable Long-Range Emergency System Based on Embedded Machine Learning. In Proceedings of the 2021 IEEE International Conference on Pervasive Computing and Communications Workshops and Other Affiliated Events (</a:t>
            </a:r>
            <a:r>
              <a:rPr lang="en-US" sz="1100" dirty="0" err="1"/>
              <a:t>PerCom</a:t>
            </a:r>
            <a:r>
              <a:rPr lang="en-US" sz="1100" dirty="0"/>
              <a:t> Workshops), Kassel, Germany, 22–26 March 2021; pp. 182–187</a:t>
            </a:r>
          </a:p>
          <a:p>
            <a:r>
              <a:rPr lang="en-US" sz="1100" dirty="0"/>
              <a:t>[16] Wong, A.; </a:t>
            </a:r>
            <a:r>
              <a:rPr lang="en-US" sz="1100" dirty="0" err="1"/>
              <a:t>Famouri</a:t>
            </a:r>
            <a:r>
              <a:rPr lang="en-US" sz="1100" dirty="0"/>
              <a:t>, M.; Pavlova, M.; Surana, S. </a:t>
            </a:r>
            <a:r>
              <a:rPr lang="en-US" sz="1100" dirty="0" err="1"/>
              <a:t>TinySpeech</a:t>
            </a:r>
            <a:r>
              <a:rPr lang="en-US" sz="1100" dirty="0"/>
              <a:t>: Attention Condensers for Deep Speech Recognition Neural Networks on Edge Devices. </a:t>
            </a:r>
            <a:r>
              <a:rPr lang="en-US" sz="1100" dirty="0" err="1"/>
              <a:t>arXiv</a:t>
            </a:r>
            <a:r>
              <a:rPr lang="en-US" sz="1100" dirty="0"/>
              <a:t> 2020, arXiv:2008.04245v6</a:t>
            </a:r>
          </a:p>
          <a:p>
            <a:r>
              <a:rPr lang="en-US" sz="1100" dirty="0"/>
              <a:t>[17] De Prado, M.; </a:t>
            </a:r>
            <a:r>
              <a:rPr lang="en-US" sz="1100" dirty="0" err="1"/>
              <a:t>Rusci</a:t>
            </a:r>
            <a:r>
              <a:rPr lang="en-US" sz="1100" dirty="0"/>
              <a:t>, M.; </a:t>
            </a:r>
            <a:r>
              <a:rPr lang="en-US" sz="1100" dirty="0" err="1"/>
              <a:t>Donze</a:t>
            </a:r>
            <a:r>
              <a:rPr lang="en-US" sz="1100" dirty="0"/>
              <a:t>, R.; </a:t>
            </a:r>
            <a:r>
              <a:rPr lang="en-US" sz="1100" dirty="0" err="1"/>
              <a:t>Capotondi</a:t>
            </a:r>
            <a:r>
              <a:rPr lang="en-US" sz="1100" dirty="0"/>
              <a:t>, A.; </a:t>
            </a:r>
            <a:r>
              <a:rPr lang="en-US" sz="1100" dirty="0" err="1"/>
              <a:t>Monnerat</a:t>
            </a:r>
            <a:r>
              <a:rPr lang="en-US" sz="1100" dirty="0"/>
              <a:t>, S.; </a:t>
            </a:r>
            <a:r>
              <a:rPr lang="en-US" sz="1100" dirty="0" err="1"/>
              <a:t>Benini</a:t>
            </a:r>
            <a:r>
              <a:rPr lang="en-US" sz="1100" dirty="0"/>
              <a:t>, L.; </a:t>
            </a:r>
            <a:r>
              <a:rPr lang="en-US" sz="1100" dirty="0" err="1"/>
              <a:t>Pazos</a:t>
            </a:r>
            <a:r>
              <a:rPr lang="en-US" sz="1100" dirty="0"/>
              <a:t>, N. </a:t>
            </a:r>
            <a:r>
              <a:rPr lang="en-US" sz="1100" dirty="0" err="1"/>
              <a:t>Robustifying</a:t>
            </a:r>
            <a:r>
              <a:rPr lang="en-US" sz="1100" dirty="0"/>
              <a:t> the Deployment of </a:t>
            </a:r>
            <a:r>
              <a:rPr lang="en-US" sz="1100" dirty="0" err="1"/>
              <a:t>TinyML</a:t>
            </a:r>
            <a:r>
              <a:rPr lang="en-US" sz="1100" dirty="0"/>
              <a:t> Models for Autonomous Mini-Vehicles. Sensors 2021, 21, 1339.</a:t>
            </a:r>
          </a:p>
        </p:txBody>
      </p:sp>
      <p:sp>
        <p:nvSpPr>
          <p:cNvPr id="4" name="Slide Number Placeholder 3">
            <a:extLst>
              <a:ext uri="{FF2B5EF4-FFF2-40B4-BE49-F238E27FC236}">
                <a16:creationId xmlns:a16="http://schemas.microsoft.com/office/drawing/2014/main" id="{FCA21BF6-5A2E-C5A4-7B56-2180CF8CE987}"/>
              </a:ext>
            </a:extLst>
          </p:cNvPr>
          <p:cNvSpPr>
            <a:spLocks noGrp="1"/>
          </p:cNvSpPr>
          <p:nvPr>
            <p:ph type="sldNum" sz="quarter" idx="12"/>
          </p:nvPr>
        </p:nvSpPr>
        <p:spPr>
          <a:xfrm>
            <a:off x="9150427" y="6383490"/>
            <a:ext cx="2743200" cy="365125"/>
          </a:xfrm>
        </p:spPr>
        <p:txBody>
          <a:bodyPr/>
          <a:lstStyle/>
          <a:p>
            <a:fld id="{BCB742E5-2F7E-4C40-8270-B2F6949CADCD}" type="slidenum">
              <a:rPr lang="en-US" smtClean="0"/>
              <a:t>14</a:t>
            </a:fld>
            <a:endParaRPr lang="en-US" dirty="0"/>
          </a:p>
        </p:txBody>
      </p:sp>
    </p:spTree>
    <p:extLst>
      <p:ext uri="{BB962C8B-B14F-4D97-AF65-F5344CB8AC3E}">
        <p14:creationId xmlns:p14="http://schemas.microsoft.com/office/powerpoint/2010/main" val="250269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00EB-93A9-98CE-93B1-827E841BACD3}"/>
              </a:ext>
            </a:extLst>
          </p:cNvPr>
          <p:cNvSpPr>
            <a:spLocks noGrp="1"/>
          </p:cNvSpPr>
          <p:nvPr>
            <p:ph type="title"/>
          </p:nvPr>
        </p:nvSpPr>
        <p:spPr>
          <a:xfrm>
            <a:off x="838200" y="365126"/>
            <a:ext cx="10515600" cy="791646"/>
          </a:xfrm>
        </p:spPr>
        <p:txBody>
          <a:bodyPr/>
          <a:lstStyle/>
          <a:p>
            <a:r>
              <a:rPr lang="en-US" dirty="0"/>
              <a:t>Overview</a:t>
            </a:r>
          </a:p>
        </p:txBody>
      </p:sp>
      <p:sp>
        <p:nvSpPr>
          <p:cNvPr id="3" name="Content Placeholder 2">
            <a:extLst>
              <a:ext uri="{FF2B5EF4-FFF2-40B4-BE49-F238E27FC236}">
                <a16:creationId xmlns:a16="http://schemas.microsoft.com/office/drawing/2014/main" id="{09FB84BF-0774-9054-8015-C72446F6C00E}"/>
              </a:ext>
            </a:extLst>
          </p:cNvPr>
          <p:cNvSpPr>
            <a:spLocks noGrp="1"/>
          </p:cNvSpPr>
          <p:nvPr>
            <p:ph idx="1"/>
          </p:nvPr>
        </p:nvSpPr>
        <p:spPr>
          <a:xfrm>
            <a:off x="838200" y="1156772"/>
            <a:ext cx="10515600" cy="5020191"/>
          </a:xfrm>
        </p:spPr>
        <p:txBody>
          <a:bodyPr>
            <a:normAutofit fontScale="92500" lnSpcReduction="10000"/>
          </a:bodyPr>
          <a:lstStyle/>
          <a:p>
            <a:r>
              <a:rPr lang="en-US" dirty="0"/>
              <a:t>Intersection between machine learning (deep learning) and edge devices called </a:t>
            </a:r>
            <a:r>
              <a:rPr lang="en-US" dirty="0" err="1"/>
              <a:t>TinyML</a:t>
            </a:r>
            <a:r>
              <a:rPr lang="en-US" dirty="0"/>
              <a:t>. </a:t>
            </a:r>
          </a:p>
          <a:p>
            <a:r>
              <a:rPr lang="en-US" dirty="0" err="1"/>
              <a:t>TinyML</a:t>
            </a:r>
            <a:r>
              <a:rPr lang="en-US" dirty="0"/>
              <a:t> enables deployment of small DL models into a tiny edge devices. </a:t>
            </a:r>
          </a:p>
          <a:p>
            <a:r>
              <a:rPr lang="en-US" dirty="0"/>
              <a:t>Analysis and interpretation of data locally on the devices and acts in real time. </a:t>
            </a:r>
          </a:p>
          <a:p>
            <a:r>
              <a:rPr lang="en-US" dirty="0"/>
              <a:t>Compress model for resource constrained deployment.</a:t>
            </a:r>
          </a:p>
          <a:p>
            <a:pPr lvl="1"/>
            <a:r>
              <a:rPr lang="en-US" dirty="0"/>
              <a:t>Quantization techniques</a:t>
            </a:r>
          </a:p>
          <a:p>
            <a:pPr lvl="1"/>
            <a:r>
              <a:rPr lang="en-US" dirty="0"/>
              <a:t>Pruning techniques </a:t>
            </a:r>
          </a:p>
          <a:p>
            <a:r>
              <a:rPr lang="en-US" dirty="0"/>
              <a:t>Led to inventions and is leading to the rapid growth of IoT fields </a:t>
            </a:r>
          </a:p>
          <a:p>
            <a:pPr lvl="1"/>
            <a:r>
              <a:rPr lang="en-US" dirty="0"/>
              <a:t>e.g., smart manufacturing, smart health, autonomous driving, etc. </a:t>
            </a:r>
          </a:p>
          <a:p>
            <a:r>
              <a:rPr lang="en-US" dirty="0"/>
              <a:t>Thus, it allows for real-time analysis and interpretation of data</a:t>
            </a:r>
          </a:p>
          <a:p>
            <a:pPr lvl="1"/>
            <a:r>
              <a:rPr lang="en-US" dirty="0"/>
              <a:t>massive advantages in terms of latency, privacy, and cost [1,2]</a:t>
            </a:r>
          </a:p>
        </p:txBody>
      </p:sp>
      <p:sp>
        <p:nvSpPr>
          <p:cNvPr id="4" name="Slide Number Placeholder 3">
            <a:extLst>
              <a:ext uri="{FF2B5EF4-FFF2-40B4-BE49-F238E27FC236}">
                <a16:creationId xmlns:a16="http://schemas.microsoft.com/office/drawing/2014/main" id="{B519F0F2-E127-FDFA-A613-2EF9EA7C5814}"/>
              </a:ext>
            </a:extLst>
          </p:cNvPr>
          <p:cNvSpPr>
            <a:spLocks noGrp="1"/>
          </p:cNvSpPr>
          <p:nvPr>
            <p:ph type="sldNum" sz="quarter" idx="12"/>
          </p:nvPr>
        </p:nvSpPr>
        <p:spPr/>
        <p:txBody>
          <a:bodyPr/>
          <a:lstStyle/>
          <a:p>
            <a:fld id="{BCB742E5-2F7E-4C40-8270-B2F6949CADCD}" type="slidenum">
              <a:rPr lang="en-US" smtClean="0"/>
              <a:t>2</a:t>
            </a:fld>
            <a:endParaRPr lang="en-US"/>
          </a:p>
        </p:txBody>
      </p:sp>
    </p:spTree>
    <p:extLst>
      <p:ext uri="{BB962C8B-B14F-4D97-AF65-F5344CB8AC3E}">
        <p14:creationId xmlns:p14="http://schemas.microsoft.com/office/powerpoint/2010/main" val="90776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F6EC5-52F4-2FD5-5B7B-660B8B331622}"/>
              </a:ext>
            </a:extLst>
          </p:cNvPr>
          <p:cNvSpPr>
            <a:spLocks noGrp="1"/>
          </p:cNvSpPr>
          <p:nvPr>
            <p:ph idx="1"/>
          </p:nvPr>
        </p:nvSpPr>
        <p:spPr>
          <a:xfrm>
            <a:off x="838200" y="353961"/>
            <a:ext cx="10515600" cy="5823002"/>
          </a:xfrm>
        </p:spPr>
        <p:txBody>
          <a:bodyPr>
            <a:normAutofit/>
          </a:bodyPr>
          <a:lstStyle/>
          <a:p>
            <a:r>
              <a:rPr lang="en-US" dirty="0"/>
              <a:t>The primary goal of </a:t>
            </a:r>
            <a:r>
              <a:rPr lang="en-US" dirty="0" err="1"/>
              <a:t>TinyML</a:t>
            </a:r>
            <a:r>
              <a:rPr lang="en-US" dirty="0"/>
              <a:t> is to improve the adequacy of DL systems </a:t>
            </a:r>
          </a:p>
          <a:p>
            <a:pPr lvl="1"/>
            <a:r>
              <a:rPr lang="en-US" dirty="0"/>
              <a:t>Requiring less computation and less data</a:t>
            </a:r>
          </a:p>
          <a:p>
            <a:pPr lvl="1"/>
            <a:r>
              <a:rPr lang="en-US" dirty="0"/>
              <a:t>This facilitates the giant market of edge AI and the IoT [17].</a:t>
            </a:r>
          </a:p>
          <a:p>
            <a:r>
              <a:rPr lang="en-US" dirty="0"/>
              <a:t>According to ABI Research, a total of 2.5 billion devices are expected to be shipped with a </a:t>
            </a:r>
            <a:r>
              <a:rPr lang="en-US" dirty="0" err="1"/>
              <a:t>TinyML</a:t>
            </a:r>
            <a:r>
              <a:rPr lang="en-US" dirty="0"/>
              <a:t> chipset by 2030.</a:t>
            </a:r>
          </a:p>
          <a:p>
            <a:r>
              <a:rPr lang="en-US" dirty="0"/>
              <a:t>Device focus on,</a:t>
            </a:r>
          </a:p>
          <a:p>
            <a:pPr lvl="1"/>
            <a:r>
              <a:rPr lang="en-US" dirty="0"/>
              <a:t>advanced automation</a:t>
            </a:r>
          </a:p>
          <a:p>
            <a:pPr lvl="1"/>
            <a:r>
              <a:rPr lang="en-US" dirty="0"/>
              <a:t>low cost</a:t>
            </a:r>
          </a:p>
          <a:p>
            <a:pPr lvl="1"/>
            <a:r>
              <a:rPr lang="en-US" dirty="0"/>
              <a:t>low latency in transmitting data</a:t>
            </a:r>
          </a:p>
          <a:p>
            <a:pPr lvl="1"/>
            <a:r>
              <a:rPr lang="en-US" dirty="0"/>
              <a:t>and ultra-power-efficient Artificial Intelligence (AI) chipsets.</a:t>
            </a:r>
          </a:p>
          <a:p>
            <a:r>
              <a:rPr lang="en-US" dirty="0"/>
              <a:t>These chipsets are known as edge AI or embedded AI</a:t>
            </a:r>
          </a:p>
          <a:p>
            <a:pPr lvl="1"/>
            <a:r>
              <a:rPr lang="en-US" dirty="0"/>
              <a:t>they perform AI inference almost fully on the board.</a:t>
            </a:r>
          </a:p>
          <a:p>
            <a:r>
              <a:rPr lang="en-US" dirty="0"/>
              <a:t>The training phase, for these devices, depends on servers or cloud.</a:t>
            </a:r>
          </a:p>
        </p:txBody>
      </p:sp>
      <p:sp>
        <p:nvSpPr>
          <p:cNvPr id="2" name="Slide Number Placeholder 1">
            <a:extLst>
              <a:ext uri="{FF2B5EF4-FFF2-40B4-BE49-F238E27FC236}">
                <a16:creationId xmlns:a16="http://schemas.microsoft.com/office/drawing/2014/main" id="{AAAEB118-1F52-B1AE-D1B6-D1B2DD3F741C}"/>
              </a:ext>
            </a:extLst>
          </p:cNvPr>
          <p:cNvSpPr>
            <a:spLocks noGrp="1"/>
          </p:cNvSpPr>
          <p:nvPr>
            <p:ph type="sldNum" sz="quarter" idx="12"/>
          </p:nvPr>
        </p:nvSpPr>
        <p:spPr/>
        <p:txBody>
          <a:bodyPr/>
          <a:lstStyle/>
          <a:p>
            <a:fld id="{BCB742E5-2F7E-4C40-8270-B2F6949CADCD}" type="slidenum">
              <a:rPr lang="en-US" smtClean="0"/>
              <a:t>3</a:t>
            </a:fld>
            <a:endParaRPr lang="en-US"/>
          </a:p>
        </p:txBody>
      </p:sp>
    </p:spTree>
    <p:extLst>
      <p:ext uri="{BB962C8B-B14F-4D97-AF65-F5344CB8AC3E}">
        <p14:creationId xmlns:p14="http://schemas.microsoft.com/office/powerpoint/2010/main" val="3169422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648C64-026F-EA85-BFE0-AF003841700B}"/>
              </a:ext>
            </a:extLst>
          </p:cNvPr>
          <p:cNvSpPr txBox="1"/>
          <p:nvPr/>
        </p:nvSpPr>
        <p:spPr>
          <a:xfrm>
            <a:off x="396607" y="0"/>
            <a:ext cx="11292290" cy="523220"/>
          </a:xfrm>
          <a:prstGeom prst="rect">
            <a:avLst/>
          </a:prstGeom>
          <a:noFill/>
        </p:spPr>
        <p:txBody>
          <a:bodyPr wrap="square" rtlCol="0">
            <a:spAutoFit/>
          </a:bodyPr>
          <a:lstStyle/>
          <a:p>
            <a:pPr algn="ctr"/>
            <a:r>
              <a:rPr lang="en-US" sz="2800" dirty="0"/>
              <a:t>ML Deployment on MCUs</a:t>
            </a:r>
          </a:p>
        </p:txBody>
      </p:sp>
      <p:sp>
        <p:nvSpPr>
          <p:cNvPr id="2" name="Slide Number Placeholder 1">
            <a:extLst>
              <a:ext uri="{FF2B5EF4-FFF2-40B4-BE49-F238E27FC236}">
                <a16:creationId xmlns:a16="http://schemas.microsoft.com/office/drawing/2014/main" id="{A36FADB5-11CB-AA15-A6C9-D50AFA34A300}"/>
              </a:ext>
            </a:extLst>
          </p:cNvPr>
          <p:cNvSpPr>
            <a:spLocks noGrp="1"/>
          </p:cNvSpPr>
          <p:nvPr>
            <p:ph type="sldNum" sz="quarter" idx="12"/>
          </p:nvPr>
        </p:nvSpPr>
        <p:spPr/>
        <p:txBody>
          <a:bodyPr/>
          <a:lstStyle/>
          <a:p>
            <a:fld id="{BCB742E5-2F7E-4C40-8270-B2F6949CADCD}" type="slidenum">
              <a:rPr lang="en-US" smtClean="0"/>
              <a:t>4</a:t>
            </a:fld>
            <a:endParaRPr lang="en-US"/>
          </a:p>
        </p:txBody>
      </p:sp>
      <p:sp>
        <p:nvSpPr>
          <p:cNvPr id="3" name="TextBox 2">
            <a:extLst>
              <a:ext uri="{FF2B5EF4-FFF2-40B4-BE49-F238E27FC236}">
                <a16:creationId xmlns:a16="http://schemas.microsoft.com/office/drawing/2014/main" id="{3EADE2EB-718B-8CAB-2081-AF2B911422C1}"/>
              </a:ext>
            </a:extLst>
          </p:cNvPr>
          <p:cNvSpPr txBox="1"/>
          <p:nvPr/>
        </p:nvSpPr>
        <p:spPr>
          <a:xfrm>
            <a:off x="1148508" y="6613753"/>
            <a:ext cx="1848080" cy="215444"/>
          </a:xfrm>
          <a:prstGeom prst="rect">
            <a:avLst/>
          </a:prstGeom>
          <a:noFill/>
        </p:spPr>
        <p:txBody>
          <a:bodyPr wrap="square" rtlCol="0">
            <a:spAutoFit/>
          </a:bodyPr>
          <a:lstStyle/>
          <a:p>
            <a:r>
              <a:rPr lang="en-US" sz="800" dirty="0"/>
              <a:t>Table source [3]</a:t>
            </a:r>
          </a:p>
        </p:txBody>
      </p:sp>
      <p:pic>
        <p:nvPicPr>
          <p:cNvPr id="7" name="Picture 6">
            <a:extLst>
              <a:ext uri="{FF2B5EF4-FFF2-40B4-BE49-F238E27FC236}">
                <a16:creationId xmlns:a16="http://schemas.microsoft.com/office/drawing/2014/main" id="{A9BEFEF7-204D-6499-0BBF-14C68232A1A8}"/>
              </a:ext>
            </a:extLst>
          </p:cNvPr>
          <p:cNvPicPr>
            <a:picLocks noChangeAspect="1"/>
          </p:cNvPicPr>
          <p:nvPr/>
        </p:nvPicPr>
        <p:blipFill>
          <a:blip r:embed="rId3"/>
          <a:stretch>
            <a:fillRect/>
          </a:stretch>
        </p:blipFill>
        <p:spPr>
          <a:xfrm>
            <a:off x="2357610" y="866643"/>
            <a:ext cx="7447401" cy="5744655"/>
          </a:xfrm>
          <a:prstGeom prst="rect">
            <a:avLst/>
          </a:prstGeom>
        </p:spPr>
      </p:pic>
      <p:sp>
        <p:nvSpPr>
          <p:cNvPr id="8" name="TextBox 7">
            <a:extLst>
              <a:ext uri="{FF2B5EF4-FFF2-40B4-BE49-F238E27FC236}">
                <a16:creationId xmlns:a16="http://schemas.microsoft.com/office/drawing/2014/main" id="{C373B239-62AA-36F1-5CFE-06CFC9FD82DF}"/>
              </a:ext>
            </a:extLst>
          </p:cNvPr>
          <p:cNvSpPr txBox="1"/>
          <p:nvPr/>
        </p:nvSpPr>
        <p:spPr>
          <a:xfrm>
            <a:off x="1718627" y="1740664"/>
            <a:ext cx="356188" cy="276999"/>
          </a:xfrm>
          <a:prstGeom prst="rect">
            <a:avLst/>
          </a:prstGeom>
          <a:noFill/>
        </p:spPr>
        <p:txBody>
          <a:bodyPr wrap="none" rtlCol="0">
            <a:spAutoFit/>
          </a:bodyPr>
          <a:lstStyle/>
          <a:p>
            <a:r>
              <a:rPr lang="en-US" sz="1200" dirty="0"/>
              <a:t>[9]</a:t>
            </a:r>
          </a:p>
        </p:txBody>
      </p:sp>
      <p:sp>
        <p:nvSpPr>
          <p:cNvPr id="9" name="TextBox 8">
            <a:extLst>
              <a:ext uri="{FF2B5EF4-FFF2-40B4-BE49-F238E27FC236}">
                <a16:creationId xmlns:a16="http://schemas.microsoft.com/office/drawing/2014/main" id="{2D5DF775-6C83-1C26-923D-6F528BB8689D}"/>
              </a:ext>
            </a:extLst>
          </p:cNvPr>
          <p:cNvSpPr txBox="1"/>
          <p:nvPr/>
        </p:nvSpPr>
        <p:spPr>
          <a:xfrm>
            <a:off x="1718627" y="2651031"/>
            <a:ext cx="434734" cy="276999"/>
          </a:xfrm>
          <a:prstGeom prst="rect">
            <a:avLst/>
          </a:prstGeom>
          <a:noFill/>
        </p:spPr>
        <p:txBody>
          <a:bodyPr wrap="none" rtlCol="0">
            <a:spAutoFit/>
          </a:bodyPr>
          <a:lstStyle/>
          <a:p>
            <a:r>
              <a:rPr lang="en-US" sz="1200" dirty="0"/>
              <a:t>[10]</a:t>
            </a:r>
          </a:p>
        </p:txBody>
      </p:sp>
      <p:sp>
        <p:nvSpPr>
          <p:cNvPr id="10" name="TextBox 9">
            <a:extLst>
              <a:ext uri="{FF2B5EF4-FFF2-40B4-BE49-F238E27FC236}">
                <a16:creationId xmlns:a16="http://schemas.microsoft.com/office/drawing/2014/main" id="{C851466A-4BCB-3172-E832-3B3E5F9928DD}"/>
              </a:ext>
            </a:extLst>
          </p:cNvPr>
          <p:cNvSpPr txBox="1"/>
          <p:nvPr/>
        </p:nvSpPr>
        <p:spPr>
          <a:xfrm>
            <a:off x="1718627" y="2987312"/>
            <a:ext cx="434734" cy="276999"/>
          </a:xfrm>
          <a:prstGeom prst="rect">
            <a:avLst/>
          </a:prstGeom>
          <a:noFill/>
        </p:spPr>
        <p:txBody>
          <a:bodyPr wrap="none" rtlCol="0">
            <a:spAutoFit/>
          </a:bodyPr>
          <a:lstStyle/>
          <a:p>
            <a:r>
              <a:rPr lang="en-US" sz="1200" dirty="0"/>
              <a:t>[11]</a:t>
            </a:r>
          </a:p>
        </p:txBody>
      </p:sp>
      <p:sp>
        <p:nvSpPr>
          <p:cNvPr id="12" name="TextBox 11">
            <a:extLst>
              <a:ext uri="{FF2B5EF4-FFF2-40B4-BE49-F238E27FC236}">
                <a16:creationId xmlns:a16="http://schemas.microsoft.com/office/drawing/2014/main" id="{3AAEC712-E163-5377-36E1-BAA327EC0859}"/>
              </a:ext>
            </a:extLst>
          </p:cNvPr>
          <p:cNvSpPr txBox="1"/>
          <p:nvPr/>
        </p:nvSpPr>
        <p:spPr>
          <a:xfrm>
            <a:off x="1718627" y="3360759"/>
            <a:ext cx="434734" cy="276999"/>
          </a:xfrm>
          <a:prstGeom prst="rect">
            <a:avLst/>
          </a:prstGeom>
          <a:noFill/>
        </p:spPr>
        <p:txBody>
          <a:bodyPr wrap="none" rtlCol="0">
            <a:spAutoFit/>
          </a:bodyPr>
          <a:lstStyle/>
          <a:p>
            <a:r>
              <a:rPr lang="en-US" sz="1200" dirty="0"/>
              <a:t>[12]</a:t>
            </a:r>
          </a:p>
        </p:txBody>
      </p:sp>
      <p:sp>
        <p:nvSpPr>
          <p:cNvPr id="13" name="TextBox 12">
            <a:extLst>
              <a:ext uri="{FF2B5EF4-FFF2-40B4-BE49-F238E27FC236}">
                <a16:creationId xmlns:a16="http://schemas.microsoft.com/office/drawing/2014/main" id="{652BC807-7D16-7536-35D2-F5B76C590FE6}"/>
              </a:ext>
            </a:extLst>
          </p:cNvPr>
          <p:cNvSpPr txBox="1"/>
          <p:nvPr/>
        </p:nvSpPr>
        <p:spPr>
          <a:xfrm>
            <a:off x="1718627" y="3958825"/>
            <a:ext cx="434734" cy="276999"/>
          </a:xfrm>
          <a:prstGeom prst="rect">
            <a:avLst/>
          </a:prstGeom>
          <a:noFill/>
        </p:spPr>
        <p:txBody>
          <a:bodyPr wrap="none" rtlCol="0">
            <a:spAutoFit/>
          </a:bodyPr>
          <a:lstStyle/>
          <a:p>
            <a:r>
              <a:rPr lang="en-US" sz="1200" dirty="0"/>
              <a:t>[13]</a:t>
            </a:r>
          </a:p>
        </p:txBody>
      </p:sp>
      <p:sp>
        <p:nvSpPr>
          <p:cNvPr id="14" name="TextBox 13">
            <a:extLst>
              <a:ext uri="{FF2B5EF4-FFF2-40B4-BE49-F238E27FC236}">
                <a16:creationId xmlns:a16="http://schemas.microsoft.com/office/drawing/2014/main" id="{3B718F6A-FBD2-4096-D85D-A52F79D83E3B}"/>
              </a:ext>
            </a:extLst>
          </p:cNvPr>
          <p:cNvSpPr txBox="1"/>
          <p:nvPr/>
        </p:nvSpPr>
        <p:spPr>
          <a:xfrm>
            <a:off x="1718627" y="4536005"/>
            <a:ext cx="434734" cy="276999"/>
          </a:xfrm>
          <a:prstGeom prst="rect">
            <a:avLst/>
          </a:prstGeom>
          <a:noFill/>
        </p:spPr>
        <p:txBody>
          <a:bodyPr wrap="none" rtlCol="0">
            <a:spAutoFit/>
          </a:bodyPr>
          <a:lstStyle/>
          <a:p>
            <a:r>
              <a:rPr lang="en-US" sz="1200" dirty="0"/>
              <a:t>[14]</a:t>
            </a:r>
          </a:p>
        </p:txBody>
      </p:sp>
      <p:sp>
        <p:nvSpPr>
          <p:cNvPr id="15" name="TextBox 14">
            <a:extLst>
              <a:ext uri="{FF2B5EF4-FFF2-40B4-BE49-F238E27FC236}">
                <a16:creationId xmlns:a16="http://schemas.microsoft.com/office/drawing/2014/main" id="{20655D0C-3716-78DA-39AC-047F15FA92A7}"/>
              </a:ext>
            </a:extLst>
          </p:cNvPr>
          <p:cNvSpPr txBox="1"/>
          <p:nvPr/>
        </p:nvSpPr>
        <p:spPr>
          <a:xfrm>
            <a:off x="1718627" y="4914327"/>
            <a:ext cx="434734" cy="276999"/>
          </a:xfrm>
          <a:prstGeom prst="rect">
            <a:avLst/>
          </a:prstGeom>
          <a:noFill/>
        </p:spPr>
        <p:txBody>
          <a:bodyPr wrap="none" rtlCol="0">
            <a:spAutoFit/>
          </a:bodyPr>
          <a:lstStyle/>
          <a:p>
            <a:r>
              <a:rPr lang="en-US" sz="1200" dirty="0"/>
              <a:t>[15]</a:t>
            </a:r>
          </a:p>
        </p:txBody>
      </p:sp>
      <p:sp>
        <p:nvSpPr>
          <p:cNvPr id="16" name="TextBox 15">
            <a:extLst>
              <a:ext uri="{FF2B5EF4-FFF2-40B4-BE49-F238E27FC236}">
                <a16:creationId xmlns:a16="http://schemas.microsoft.com/office/drawing/2014/main" id="{E8BBFC6C-A2D5-20D3-3368-A1FE3B4270AF}"/>
              </a:ext>
            </a:extLst>
          </p:cNvPr>
          <p:cNvSpPr txBox="1"/>
          <p:nvPr/>
        </p:nvSpPr>
        <p:spPr>
          <a:xfrm>
            <a:off x="1718627" y="5379196"/>
            <a:ext cx="434734" cy="276999"/>
          </a:xfrm>
          <a:prstGeom prst="rect">
            <a:avLst/>
          </a:prstGeom>
          <a:noFill/>
        </p:spPr>
        <p:txBody>
          <a:bodyPr wrap="none" rtlCol="0">
            <a:spAutoFit/>
          </a:bodyPr>
          <a:lstStyle/>
          <a:p>
            <a:r>
              <a:rPr lang="en-US" sz="1200" dirty="0"/>
              <a:t>[16]</a:t>
            </a:r>
          </a:p>
        </p:txBody>
      </p:sp>
      <p:sp>
        <p:nvSpPr>
          <p:cNvPr id="17" name="TextBox 16">
            <a:extLst>
              <a:ext uri="{FF2B5EF4-FFF2-40B4-BE49-F238E27FC236}">
                <a16:creationId xmlns:a16="http://schemas.microsoft.com/office/drawing/2014/main" id="{D1C8F694-1495-CAFA-3C08-6BBA531E782D}"/>
              </a:ext>
            </a:extLst>
          </p:cNvPr>
          <p:cNvSpPr txBox="1"/>
          <p:nvPr/>
        </p:nvSpPr>
        <p:spPr>
          <a:xfrm>
            <a:off x="1718627" y="5982626"/>
            <a:ext cx="434734" cy="276999"/>
          </a:xfrm>
          <a:prstGeom prst="rect">
            <a:avLst/>
          </a:prstGeom>
          <a:noFill/>
        </p:spPr>
        <p:txBody>
          <a:bodyPr wrap="none" rtlCol="0">
            <a:spAutoFit/>
          </a:bodyPr>
          <a:lstStyle/>
          <a:p>
            <a:r>
              <a:rPr lang="en-US" sz="1200" dirty="0"/>
              <a:t>[17]</a:t>
            </a:r>
          </a:p>
        </p:txBody>
      </p:sp>
    </p:spTree>
    <p:extLst>
      <p:ext uri="{BB962C8B-B14F-4D97-AF65-F5344CB8AC3E}">
        <p14:creationId xmlns:p14="http://schemas.microsoft.com/office/powerpoint/2010/main" val="235345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910DD6-452D-49C0-3F71-506D1D73F5A8}"/>
              </a:ext>
            </a:extLst>
          </p:cNvPr>
          <p:cNvPicPr>
            <a:picLocks noChangeAspect="1"/>
          </p:cNvPicPr>
          <p:nvPr/>
        </p:nvPicPr>
        <p:blipFill>
          <a:blip r:embed="rId2"/>
          <a:stretch>
            <a:fillRect/>
          </a:stretch>
        </p:blipFill>
        <p:spPr>
          <a:xfrm>
            <a:off x="2160255" y="1145408"/>
            <a:ext cx="8111613" cy="5210942"/>
          </a:xfrm>
          <a:prstGeom prst="rect">
            <a:avLst/>
          </a:prstGeom>
        </p:spPr>
      </p:pic>
      <p:sp>
        <p:nvSpPr>
          <p:cNvPr id="6" name="TextBox 5">
            <a:extLst>
              <a:ext uri="{FF2B5EF4-FFF2-40B4-BE49-F238E27FC236}">
                <a16:creationId xmlns:a16="http://schemas.microsoft.com/office/drawing/2014/main" id="{E24470B6-8DBA-7779-7F89-D38B4536A4D7}"/>
              </a:ext>
            </a:extLst>
          </p:cNvPr>
          <p:cNvSpPr txBox="1"/>
          <p:nvPr/>
        </p:nvSpPr>
        <p:spPr>
          <a:xfrm>
            <a:off x="789200" y="257063"/>
            <a:ext cx="10613599" cy="523220"/>
          </a:xfrm>
          <a:prstGeom prst="rect">
            <a:avLst/>
          </a:prstGeom>
          <a:noFill/>
        </p:spPr>
        <p:txBody>
          <a:bodyPr wrap="square" rtlCol="0">
            <a:spAutoFit/>
          </a:bodyPr>
          <a:lstStyle/>
          <a:p>
            <a:pPr algn="ctr"/>
            <a:r>
              <a:rPr lang="en-US" sz="2800" dirty="0"/>
              <a:t>Summary of </a:t>
            </a:r>
            <a:r>
              <a:rPr lang="en-US" sz="2800" dirty="0" err="1"/>
              <a:t>TinyML</a:t>
            </a:r>
            <a:r>
              <a:rPr lang="en-US" sz="2800" dirty="0"/>
              <a:t> MCU Devices</a:t>
            </a:r>
          </a:p>
        </p:txBody>
      </p:sp>
      <p:sp>
        <p:nvSpPr>
          <p:cNvPr id="2" name="Slide Number Placeholder 1">
            <a:extLst>
              <a:ext uri="{FF2B5EF4-FFF2-40B4-BE49-F238E27FC236}">
                <a16:creationId xmlns:a16="http://schemas.microsoft.com/office/drawing/2014/main" id="{F64FED66-E0FC-ED88-C97E-540951D0B881}"/>
              </a:ext>
            </a:extLst>
          </p:cNvPr>
          <p:cNvSpPr>
            <a:spLocks noGrp="1"/>
          </p:cNvSpPr>
          <p:nvPr>
            <p:ph type="sldNum" sz="quarter" idx="12"/>
          </p:nvPr>
        </p:nvSpPr>
        <p:spPr/>
        <p:txBody>
          <a:bodyPr/>
          <a:lstStyle/>
          <a:p>
            <a:fld id="{BCB742E5-2F7E-4C40-8270-B2F6949CADCD}" type="slidenum">
              <a:rPr lang="en-US" smtClean="0"/>
              <a:t>5</a:t>
            </a:fld>
            <a:endParaRPr lang="en-US"/>
          </a:p>
        </p:txBody>
      </p:sp>
      <p:sp>
        <p:nvSpPr>
          <p:cNvPr id="3" name="TextBox 2">
            <a:extLst>
              <a:ext uri="{FF2B5EF4-FFF2-40B4-BE49-F238E27FC236}">
                <a16:creationId xmlns:a16="http://schemas.microsoft.com/office/drawing/2014/main" id="{E6A3D6A8-657A-7B5A-21C9-ADDF9B659056}"/>
              </a:ext>
            </a:extLst>
          </p:cNvPr>
          <p:cNvSpPr txBox="1"/>
          <p:nvPr/>
        </p:nvSpPr>
        <p:spPr>
          <a:xfrm>
            <a:off x="1148508" y="6613753"/>
            <a:ext cx="1848080" cy="215444"/>
          </a:xfrm>
          <a:prstGeom prst="rect">
            <a:avLst/>
          </a:prstGeom>
          <a:noFill/>
        </p:spPr>
        <p:txBody>
          <a:bodyPr wrap="square" rtlCol="0">
            <a:spAutoFit/>
          </a:bodyPr>
          <a:lstStyle/>
          <a:p>
            <a:r>
              <a:rPr lang="en-US" sz="800" dirty="0"/>
              <a:t>Table source [3]</a:t>
            </a:r>
          </a:p>
        </p:txBody>
      </p:sp>
    </p:spTree>
    <p:extLst>
      <p:ext uri="{BB962C8B-B14F-4D97-AF65-F5344CB8AC3E}">
        <p14:creationId xmlns:p14="http://schemas.microsoft.com/office/powerpoint/2010/main" val="284198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2" name="Rectangle 11">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3BAE448-6610-7ED5-7853-EEFEB2E6B1FA}"/>
              </a:ext>
            </a:extLst>
          </p:cNvPr>
          <p:cNvSpPr>
            <a:spLocks noGrp="1"/>
          </p:cNvSpPr>
          <p:nvPr>
            <p:ph type="title"/>
          </p:nvPr>
        </p:nvSpPr>
        <p:spPr>
          <a:xfrm>
            <a:off x="646077" y="58693"/>
            <a:ext cx="10905066" cy="829714"/>
          </a:xfrm>
        </p:spPr>
        <p:txBody>
          <a:bodyPr>
            <a:normAutofit/>
          </a:bodyPr>
          <a:lstStyle/>
          <a:p>
            <a:r>
              <a:rPr lang="en-US" sz="3600" dirty="0"/>
              <a:t>Domain Specific Manycore</a:t>
            </a:r>
          </a:p>
        </p:txBody>
      </p:sp>
      <p:sp>
        <p:nvSpPr>
          <p:cNvPr id="3" name="Content Placeholder 2">
            <a:extLst>
              <a:ext uri="{FF2B5EF4-FFF2-40B4-BE49-F238E27FC236}">
                <a16:creationId xmlns:a16="http://schemas.microsoft.com/office/drawing/2014/main" id="{C1A64A92-3AF3-8B8C-0554-A0C3E11FF9D9}"/>
              </a:ext>
            </a:extLst>
          </p:cNvPr>
          <p:cNvSpPr>
            <a:spLocks noGrp="1"/>
          </p:cNvSpPr>
          <p:nvPr>
            <p:ph idx="1"/>
          </p:nvPr>
        </p:nvSpPr>
        <p:spPr>
          <a:xfrm>
            <a:off x="643469" y="1322024"/>
            <a:ext cx="6481790" cy="4902506"/>
          </a:xfrm>
        </p:spPr>
        <p:txBody>
          <a:bodyPr>
            <a:normAutofit/>
          </a:bodyPr>
          <a:lstStyle/>
          <a:p>
            <a:r>
              <a:rPr lang="en-US" sz="2400" dirty="0"/>
              <a:t>In our previous work we present a domain-specific manycore platform </a:t>
            </a:r>
          </a:p>
          <a:p>
            <a:r>
              <a:rPr lang="en-US" sz="2400" dirty="0"/>
              <a:t>Consists of 64 clusters. Each cluster comprises of a cluster memory of 3072 words (6KB) </a:t>
            </a:r>
          </a:p>
          <a:p>
            <a:pPr lvl="1"/>
            <a:r>
              <a:rPr lang="en-US" sz="2000" dirty="0"/>
              <a:t>Memory is shared between 3 processing cores with a RISC-like ISA and a 6-stage pipeline</a:t>
            </a:r>
          </a:p>
          <a:p>
            <a:r>
              <a:rPr lang="en-US" sz="2400" dirty="0"/>
              <a:t>The cores have simplified data and instruction memory. </a:t>
            </a:r>
          </a:p>
          <a:p>
            <a:r>
              <a:rPr lang="en-US" sz="2400" dirty="0"/>
              <a:t>A single cluster was fully placed and routed in 65nm TSMC CMOS technology using Cadence SoC Encounter.</a:t>
            </a:r>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screenshot of a computer&#10;&#10;Description automatically generated with low confidence">
            <a:extLst>
              <a:ext uri="{FF2B5EF4-FFF2-40B4-BE49-F238E27FC236}">
                <a16:creationId xmlns:a16="http://schemas.microsoft.com/office/drawing/2014/main" id="{7E92500F-CB79-02D1-1657-531ECA592792}"/>
              </a:ext>
            </a:extLst>
          </p:cNvPr>
          <p:cNvPicPr>
            <a:picLocks noChangeAspect="1"/>
          </p:cNvPicPr>
          <p:nvPr/>
        </p:nvPicPr>
        <p:blipFill>
          <a:blip r:embed="rId3"/>
          <a:stretch>
            <a:fillRect/>
          </a:stretch>
        </p:blipFill>
        <p:spPr>
          <a:xfrm>
            <a:off x="8860300" y="920829"/>
            <a:ext cx="2438995" cy="2453867"/>
          </a:xfrm>
          <a:prstGeom prst="rect">
            <a:avLst/>
          </a:prstGeom>
        </p:spPr>
      </p:pic>
      <p:sp>
        <p:nvSpPr>
          <p:cNvPr id="5" name="TextBox 4">
            <a:extLst>
              <a:ext uri="{FF2B5EF4-FFF2-40B4-BE49-F238E27FC236}">
                <a16:creationId xmlns:a16="http://schemas.microsoft.com/office/drawing/2014/main" id="{C5CA46D4-CF08-F5D5-39A0-3357B923486F}"/>
              </a:ext>
            </a:extLst>
          </p:cNvPr>
          <p:cNvSpPr txBox="1"/>
          <p:nvPr/>
        </p:nvSpPr>
        <p:spPr>
          <a:xfrm>
            <a:off x="8860300" y="3374067"/>
            <a:ext cx="2438995" cy="584775"/>
          </a:xfrm>
          <a:prstGeom prst="rect">
            <a:avLst/>
          </a:prstGeom>
          <a:noFill/>
        </p:spPr>
        <p:txBody>
          <a:bodyPr wrap="square" rtlCol="0">
            <a:spAutoFit/>
          </a:bodyPr>
          <a:lstStyle/>
          <a:p>
            <a:r>
              <a:rPr lang="en-US" sz="1600" dirty="0"/>
              <a:t>Fig: Manycore Architecture with 64 Clusters</a:t>
            </a:r>
          </a:p>
        </p:txBody>
      </p:sp>
      <p:sp>
        <p:nvSpPr>
          <p:cNvPr id="6" name="TextBox 5">
            <a:extLst>
              <a:ext uri="{FF2B5EF4-FFF2-40B4-BE49-F238E27FC236}">
                <a16:creationId xmlns:a16="http://schemas.microsoft.com/office/drawing/2014/main" id="{A3B08D43-4B97-23C1-655C-D45F3BE1FD26}"/>
              </a:ext>
            </a:extLst>
          </p:cNvPr>
          <p:cNvSpPr txBox="1"/>
          <p:nvPr/>
        </p:nvSpPr>
        <p:spPr>
          <a:xfrm>
            <a:off x="7400591" y="5853797"/>
            <a:ext cx="4736433" cy="861774"/>
          </a:xfrm>
          <a:prstGeom prst="rect">
            <a:avLst/>
          </a:prstGeom>
          <a:noFill/>
        </p:spPr>
        <p:txBody>
          <a:bodyPr wrap="square" rtlCol="0">
            <a:spAutoFit/>
          </a:bodyPr>
          <a:lstStyle/>
          <a:p>
            <a:r>
              <a:rPr lang="en-US" sz="1600" dirty="0"/>
              <a:t>Fig: </a:t>
            </a:r>
            <a:r>
              <a:rPr lang="en-US" sz="1600" b="0" i="0" dirty="0">
                <a:effectLst/>
              </a:rPr>
              <a:t>Layout view and post-layout implementation results of the Cluster</a:t>
            </a:r>
            <a:br>
              <a:rPr lang="en-US" dirty="0"/>
            </a:br>
            <a:endParaRPr lang="en-US" dirty="0"/>
          </a:p>
        </p:txBody>
      </p:sp>
      <p:pic>
        <p:nvPicPr>
          <p:cNvPr id="7" name="Picture 6">
            <a:extLst>
              <a:ext uri="{FF2B5EF4-FFF2-40B4-BE49-F238E27FC236}">
                <a16:creationId xmlns:a16="http://schemas.microsoft.com/office/drawing/2014/main" id="{3677498A-F2B3-475F-6624-EBB18F46C5CC}"/>
              </a:ext>
            </a:extLst>
          </p:cNvPr>
          <p:cNvPicPr>
            <a:picLocks noChangeAspect="1"/>
          </p:cNvPicPr>
          <p:nvPr/>
        </p:nvPicPr>
        <p:blipFill>
          <a:blip r:embed="rId4"/>
          <a:stretch>
            <a:fillRect/>
          </a:stretch>
        </p:blipFill>
        <p:spPr>
          <a:xfrm>
            <a:off x="7400591" y="3941354"/>
            <a:ext cx="4736433" cy="1918673"/>
          </a:xfrm>
          <a:prstGeom prst="rect">
            <a:avLst/>
          </a:prstGeom>
        </p:spPr>
      </p:pic>
      <p:sp>
        <p:nvSpPr>
          <p:cNvPr id="8" name="Slide Number Placeholder 7">
            <a:extLst>
              <a:ext uri="{FF2B5EF4-FFF2-40B4-BE49-F238E27FC236}">
                <a16:creationId xmlns:a16="http://schemas.microsoft.com/office/drawing/2014/main" id="{FE093D28-29DA-FB94-C283-62BE56F21CEF}"/>
              </a:ext>
            </a:extLst>
          </p:cNvPr>
          <p:cNvSpPr>
            <a:spLocks noGrp="1"/>
          </p:cNvSpPr>
          <p:nvPr>
            <p:ph type="sldNum" sz="quarter" idx="12"/>
          </p:nvPr>
        </p:nvSpPr>
        <p:spPr/>
        <p:txBody>
          <a:bodyPr/>
          <a:lstStyle/>
          <a:p>
            <a:fld id="{BCB742E5-2F7E-4C40-8270-B2F6949CADCD}" type="slidenum">
              <a:rPr lang="en-US" smtClean="0"/>
              <a:t>6</a:t>
            </a:fld>
            <a:endParaRPr lang="en-US"/>
          </a:p>
        </p:txBody>
      </p:sp>
      <p:sp>
        <p:nvSpPr>
          <p:cNvPr id="10" name="TextBox 9">
            <a:extLst>
              <a:ext uri="{FF2B5EF4-FFF2-40B4-BE49-F238E27FC236}">
                <a16:creationId xmlns:a16="http://schemas.microsoft.com/office/drawing/2014/main" id="{99B61185-3C3E-39EE-7DD4-669E9418E411}"/>
              </a:ext>
            </a:extLst>
          </p:cNvPr>
          <p:cNvSpPr txBox="1"/>
          <p:nvPr/>
        </p:nvSpPr>
        <p:spPr>
          <a:xfrm>
            <a:off x="11405626" y="5603646"/>
            <a:ext cx="1848080" cy="215444"/>
          </a:xfrm>
          <a:prstGeom prst="rect">
            <a:avLst/>
          </a:prstGeom>
          <a:noFill/>
        </p:spPr>
        <p:txBody>
          <a:bodyPr wrap="square" rtlCol="0">
            <a:spAutoFit/>
          </a:bodyPr>
          <a:lstStyle/>
          <a:p>
            <a:r>
              <a:rPr lang="en-US" sz="800" dirty="0"/>
              <a:t>Table source [5]</a:t>
            </a:r>
          </a:p>
        </p:txBody>
      </p:sp>
      <p:sp>
        <p:nvSpPr>
          <p:cNvPr id="14" name="TextBox 13">
            <a:extLst>
              <a:ext uri="{FF2B5EF4-FFF2-40B4-BE49-F238E27FC236}">
                <a16:creationId xmlns:a16="http://schemas.microsoft.com/office/drawing/2014/main" id="{4DA4881B-4E5F-712A-07AD-0EC531F17B14}"/>
              </a:ext>
            </a:extLst>
          </p:cNvPr>
          <p:cNvSpPr txBox="1"/>
          <p:nvPr/>
        </p:nvSpPr>
        <p:spPr>
          <a:xfrm>
            <a:off x="9950733" y="5721727"/>
            <a:ext cx="1848080" cy="215444"/>
          </a:xfrm>
          <a:prstGeom prst="rect">
            <a:avLst/>
          </a:prstGeom>
          <a:noFill/>
        </p:spPr>
        <p:txBody>
          <a:bodyPr wrap="square" rtlCol="0">
            <a:spAutoFit/>
          </a:bodyPr>
          <a:lstStyle/>
          <a:p>
            <a:r>
              <a:rPr lang="en-US" sz="800" dirty="0"/>
              <a:t>Figure source [5]</a:t>
            </a:r>
          </a:p>
        </p:txBody>
      </p:sp>
      <p:sp>
        <p:nvSpPr>
          <p:cNvPr id="18" name="TextBox 17">
            <a:extLst>
              <a:ext uri="{FF2B5EF4-FFF2-40B4-BE49-F238E27FC236}">
                <a16:creationId xmlns:a16="http://schemas.microsoft.com/office/drawing/2014/main" id="{1FD881A4-AB5E-F5E1-4450-293C83208A4F}"/>
              </a:ext>
            </a:extLst>
          </p:cNvPr>
          <p:cNvSpPr txBox="1"/>
          <p:nvPr/>
        </p:nvSpPr>
        <p:spPr>
          <a:xfrm>
            <a:off x="11253899" y="3137669"/>
            <a:ext cx="1848080" cy="215444"/>
          </a:xfrm>
          <a:prstGeom prst="rect">
            <a:avLst/>
          </a:prstGeom>
          <a:noFill/>
        </p:spPr>
        <p:txBody>
          <a:bodyPr wrap="square" rtlCol="0">
            <a:spAutoFit/>
          </a:bodyPr>
          <a:lstStyle/>
          <a:p>
            <a:r>
              <a:rPr lang="en-US" sz="800" dirty="0"/>
              <a:t>Figure source [4]</a:t>
            </a:r>
          </a:p>
        </p:txBody>
      </p:sp>
    </p:spTree>
    <p:extLst>
      <p:ext uri="{BB962C8B-B14F-4D97-AF65-F5344CB8AC3E}">
        <p14:creationId xmlns:p14="http://schemas.microsoft.com/office/powerpoint/2010/main" val="193736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F80D-3A01-38EB-4EF5-EAE0FB25B2FD}"/>
              </a:ext>
            </a:extLst>
          </p:cNvPr>
          <p:cNvSpPr>
            <a:spLocks noGrp="1"/>
          </p:cNvSpPr>
          <p:nvPr>
            <p:ph type="title"/>
          </p:nvPr>
        </p:nvSpPr>
        <p:spPr>
          <a:xfrm>
            <a:off x="339686" y="177839"/>
            <a:ext cx="11512627" cy="786954"/>
          </a:xfrm>
        </p:spPr>
        <p:txBody>
          <a:bodyPr/>
          <a:lstStyle/>
          <a:p>
            <a:r>
              <a:rPr lang="en-US" dirty="0"/>
              <a:t>Domain Specific Instructions:</a:t>
            </a:r>
          </a:p>
        </p:txBody>
      </p:sp>
      <p:sp>
        <p:nvSpPr>
          <p:cNvPr id="3" name="Content Placeholder 2">
            <a:extLst>
              <a:ext uri="{FF2B5EF4-FFF2-40B4-BE49-F238E27FC236}">
                <a16:creationId xmlns:a16="http://schemas.microsoft.com/office/drawing/2014/main" id="{7AB8BE82-42C4-FD02-1830-69422379792E}"/>
              </a:ext>
            </a:extLst>
          </p:cNvPr>
          <p:cNvSpPr>
            <a:spLocks noGrp="1"/>
          </p:cNvSpPr>
          <p:nvPr>
            <p:ph idx="1"/>
          </p:nvPr>
        </p:nvSpPr>
        <p:spPr>
          <a:xfrm>
            <a:off x="339687" y="964793"/>
            <a:ext cx="11512626" cy="2630900"/>
          </a:xfrm>
        </p:spPr>
        <p:txBody>
          <a:bodyPr>
            <a:normAutofit/>
          </a:bodyPr>
          <a:lstStyle/>
          <a:p>
            <a:r>
              <a:rPr lang="en-US" dirty="0" err="1"/>
              <a:t>BiNMAC</a:t>
            </a:r>
            <a:r>
              <a:rPr lang="en-US" dirty="0"/>
              <a:t> [4] developed specialized instructions such as </a:t>
            </a:r>
          </a:p>
          <a:p>
            <a:pPr lvl="1"/>
            <a:r>
              <a:rPr lang="en-US" dirty="0"/>
              <a:t>XNOR (1cycle)</a:t>
            </a:r>
          </a:p>
          <a:p>
            <a:pPr lvl="1"/>
            <a:r>
              <a:rPr lang="en-US" dirty="0"/>
              <a:t>PCNT (population-count) (1cycle)</a:t>
            </a:r>
          </a:p>
          <a:p>
            <a:pPr lvl="1"/>
            <a:r>
              <a:rPr lang="en-US" dirty="0"/>
              <a:t>PXNR (fused pop-count and </a:t>
            </a:r>
            <a:r>
              <a:rPr lang="en-US" dirty="0" err="1"/>
              <a:t>xnor</a:t>
            </a:r>
            <a:r>
              <a:rPr lang="en-US" dirty="0"/>
              <a:t>) (1cycle)</a:t>
            </a:r>
          </a:p>
          <a:p>
            <a:pPr lvl="1"/>
            <a:r>
              <a:rPr lang="en-US" dirty="0"/>
              <a:t>ACCB (bit-based accumulation) (1cycle)</a:t>
            </a:r>
          </a:p>
          <a:p>
            <a:pPr lvl="1"/>
            <a:r>
              <a:rPr lang="en-US" dirty="0"/>
              <a:t>and STT (store transpose of a block)</a:t>
            </a:r>
          </a:p>
        </p:txBody>
      </p:sp>
      <p:pic>
        <p:nvPicPr>
          <p:cNvPr id="6" name="Picture 5">
            <a:extLst>
              <a:ext uri="{FF2B5EF4-FFF2-40B4-BE49-F238E27FC236}">
                <a16:creationId xmlns:a16="http://schemas.microsoft.com/office/drawing/2014/main" id="{0BBA7C7F-1238-3CA9-B390-15B5AE5FD10F}"/>
              </a:ext>
            </a:extLst>
          </p:cNvPr>
          <p:cNvPicPr>
            <a:picLocks noChangeAspect="1"/>
          </p:cNvPicPr>
          <p:nvPr/>
        </p:nvPicPr>
        <p:blipFill>
          <a:blip r:embed="rId3"/>
          <a:stretch>
            <a:fillRect/>
          </a:stretch>
        </p:blipFill>
        <p:spPr>
          <a:xfrm>
            <a:off x="2423138" y="3595693"/>
            <a:ext cx="7161537" cy="2377419"/>
          </a:xfrm>
          <a:prstGeom prst="rect">
            <a:avLst/>
          </a:prstGeom>
        </p:spPr>
      </p:pic>
      <p:sp>
        <p:nvSpPr>
          <p:cNvPr id="7" name="TextBox 6">
            <a:extLst>
              <a:ext uri="{FF2B5EF4-FFF2-40B4-BE49-F238E27FC236}">
                <a16:creationId xmlns:a16="http://schemas.microsoft.com/office/drawing/2014/main" id="{9C0C7BF8-0601-686E-9FD4-CB0F80FBD624}"/>
              </a:ext>
            </a:extLst>
          </p:cNvPr>
          <p:cNvSpPr txBox="1"/>
          <p:nvPr/>
        </p:nvSpPr>
        <p:spPr>
          <a:xfrm>
            <a:off x="2192360" y="6107205"/>
            <a:ext cx="7634689" cy="646331"/>
          </a:xfrm>
          <a:prstGeom prst="rect">
            <a:avLst/>
          </a:prstGeom>
          <a:noFill/>
        </p:spPr>
        <p:txBody>
          <a:bodyPr wrap="square" rtlCol="0">
            <a:spAutoFit/>
          </a:bodyPr>
          <a:lstStyle/>
          <a:p>
            <a:r>
              <a:rPr lang="en-US" dirty="0"/>
              <a:t>Fig: The optimization improvement factor for the new instructions as compared to an equivalent function implemented using basic RISC instructions</a:t>
            </a:r>
          </a:p>
        </p:txBody>
      </p:sp>
      <p:sp>
        <p:nvSpPr>
          <p:cNvPr id="8" name="Slide Number Placeholder 7">
            <a:extLst>
              <a:ext uri="{FF2B5EF4-FFF2-40B4-BE49-F238E27FC236}">
                <a16:creationId xmlns:a16="http://schemas.microsoft.com/office/drawing/2014/main" id="{654445F2-DF07-3FCC-ADF2-0CCC70ABC0F7}"/>
              </a:ext>
            </a:extLst>
          </p:cNvPr>
          <p:cNvSpPr>
            <a:spLocks noGrp="1"/>
          </p:cNvSpPr>
          <p:nvPr>
            <p:ph type="sldNum" sz="quarter" idx="12"/>
          </p:nvPr>
        </p:nvSpPr>
        <p:spPr/>
        <p:txBody>
          <a:bodyPr/>
          <a:lstStyle/>
          <a:p>
            <a:fld id="{BCB742E5-2F7E-4C40-8270-B2F6949CADCD}" type="slidenum">
              <a:rPr lang="en-US" smtClean="0"/>
              <a:t>7</a:t>
            </a:fld>
            <a:endParaRPr lang="en-US"/>
          </a:p>
        </p:txBody>
      </p:sp>
      <p:sp>
        <p:nvSpPr>
          <p:cNvPr id="9" name="TextBox 8">
            <a:extLst>
              <a:ext uri="{FF2B5EF4-FFF2-40B4-BE49-F238E27FC236}">
                <a16:creationId xmlns:a16="http://schemas.microsoft.com/office/drawing/2014/main" id="{70C357E6-CCC8-9CC3-6AC0-145349ED6513}"/>
              </a:ext>
            </a:extLst>
          </p:cNvPr>
          <p:cNvSpPr txBox="1"/>
          <p:nvPr/>
        </p:nvSpPr>
        <p:spPr>
          <a:xfrm>
            <a:off x="9525002" y="5944398"/>
            <a:ext cx="1848080" cy="215444"/>
          </a:xfrm>
          <a:prstGeom prst="rect">
            <a:avLst/>
          </a:prstGeom>
          <a:noFill/>
        </p:spPr>
        <p:txBody>
          <a:bodyPr wrap="square" rtlCol="0">
            <a:spAutoFit/>
          </a:bodyPr>
          <a:lstStyle/>
          <a:p>
            <a:r>
              <a:rPr lang="en-US" sz="800" dirty="0"/>
              <a:t>Figure source [4]</a:t>
            </a:r>
          </a:p>
        </p:txBody>
      </p:sp>
    </p:spTree>
    <p:extLst>
      <p:ext uri="{BB962C8B-B14F-4D97-AF65-F5344CB8AC3E}">
        <p14:creationId xmlns:p14="http://schemas.microsoft.com/office/powerpoint/2010/main" val="36481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757BBF-B622-6549-13AA-5439252D8772}"/>
              </a:ext>
            </a:extLst>
          </p:cNvPr>
          <p:cNvSpPr>
            <a:spLocks noGrp="1"/>
          </p:cNvSpPr>
          <p:nvPr>
            <p:ph type="title"/>
          </p:nvPr>
        </p:nvSpPr>
        <p:spPr>
          <a:xfrm>
            <a:off x="643466" y="145696"/>
            <a:ext cx="10373401" cy="946736"/>
          </a:xfrm>
        </p:spPr>
        <p:txBody>
          <a:bodyPr>
            <a:normAutofit/>
          </a:bodyPr>
          <a:lstStyle/>
          <a:p>
            <a:r>
              <a:rPr lang="en-US" sz="3600" dirty="0" err="1"/>
              <a:t>TinyML</a:t>
            </a:r>
            <a:r>
              <a:rPr lang="en-US" sz="3600" dirty="0"/>
              <a:t> on Tiny FPGAs [6]</a:t>
            </a:r>
          </a:p>
        </p:txBody>
      </p:sp>
      <p:sp>
        <p:nvSpPr>
          <p:cNvPr id="3" name="Content Placeholder 2">
            <a:extLst>
              <a:ext uri="{FF2B5EF4-FFF2-40B4-BE49-F238E27FC236}">
                <a16:creationId xmlns:a16="http://schemas.microsoft.com/office/drawing/2014/main" id="{F90A55DF-9006-2444-40D5-8140FD8EA947}"/>
              </a:ext>
            </a:extLst>
          </p:cNvPr>
          <p:cNvSpPr>
            <a:spLocks noGrp="1"/>
          </p:cNvSpPr>
          <p:nvPr>
            <p:ph idx="1"/>
          </p:nvPr>
        </p:nvSpPr>
        <p:spPr>
          <a:xfrm>
            <a:off x="643466" y="1238128"/>
            <a:ext cx="6799553" cy="5474176"/>
          </a:xfrm>
        </p:spPr>
        <p:txBody>
          <a:bodyPr>
            <a:noAutofit/>
          </a:bodyPr>
          <a:lstStyle/>
          <a:p>
            <a:r>
              <a:rPr lang="en-US" sz="2400" dirty="0"/>
              <a:t>ML on embedded edge devices is gaining increased attention.</a:t>
            </a:r>
          </a:p>
          <a:p>
            <a:r>
              <a:rPr lang="en-US" sz="2400" dirty="0"/>
              <a:t>CFU Playground is a full-stack opensource framework for iteratively (</a:t>
            </a:r>
            <a:r>
              <a:rPr lang="en-US" sz="2400" dirty="0" err="1"/>
              <a:t>deploy→profile→optimize</a:t>
            </a:r>
            <a:r>
              <a:rPr lang="en-US" sz="2400" dirty="0"/>
              <a:t>) exploring the design space of lightweight accelerators.</a:t>
            </a:r>
          </a:p>
          <a:p>
            <a:r>
              <a:rPr lang="en-US" sz="2400" dirty="0"/>
              <a:t>Open-source toolchain bundles together </a:t>
            </a:r>
          </a:p>
          <a:p>
            <a:pPr lvl="1"/>
            <a:r>
              <a:rPr lang="en-US" sz="2000" dirty="0"/>
              <a:t>opensource software (TensorFlow Lite Micro, GCC)</a:t>
            </a:r>
          </a:p>
          <a:p>
            <a:pPr lvl="1"/>
            <a:r>
              <a:rPr lang="en-US" sz="2000" dirty="0"/>
              <a:t>open-source RTL generation IP and toolkits (</a:t>
            </a:r>
            <a:r>
              <a:rPr lang="en-US" sz="2000" dirty="0" err="1"/>
              <a:t>LiteX</a:t>
            </a:r>
            <a:r>
              <a:rPr lang="en-US" sz="2000" dirty="0"/>
              <a:t>, </a:t>
            </a:r>
            <a:r>
              <a:rPr lang="en-US" sz="2000" dirty="0" err="1"/>
              <a:t>VexRiscv</a:t>
            </a:r>
            <a:r>
              <a:rPr lang="en-US" sz="2000" dirty="0"/>
              <a:t>, </a:t>
            </a:r>
            <a:r>
              <a:rPr lang="en-US" sz="2000" dirty="0" err="1"/>
              <a:t>Migen</a:t>
            </a:r>
            <a:r>
              <a:rPr lang="en-US" sz="2000" dirty="0"/>
              <a:t>, </a:t>
            </a:r>
            <a:r>
              <a:rPr lang="en-US" sz="2000" dirty="0" err="1"/>
              <a:t>nMigen</a:t>
            </a:r>
            <a:r>
              <a:rPr lang="en-US" sz="2000" dirty="0"/>
              <a:t>)</a:t>
            </a:r>
          </a:p>
          <a:p>
            <a:pPr lvl="1"/>
            <a:r>
              <a:rPr lang="en-US" sz="2000" dirty="0"/>
              <a:t>open-source FPGA tools for synthesis, </a:t>
            </a:r>
            <a:r>
              <a:rPr lang="en-US" sz="2000" dirty="0" err="1"/>
              <a:t>PnR</a:t>
            </a:r>
            <a:r>
              <a:rPr lang="en-US" sz="2000" dirty="0"/>
              <a:t> (</a:t>
            </a:r>
            <a:r>
              <a:rPr lang="en-US" sz="2000" dirty="0" err="1"/>
              <a:t>yosys</a:t>
            </a:r>
            <a:r>
              <a:rPr lang="en-US" sz="2000" dirty="0"/>
              <a:t> and </a:t>
            </a:r>
            <a:r>
              <a:rPr lang="en-US" sz="2000" dirty="0" err="1"/>
              <a:t>nextpnr</a:t>
            </a:r>
            <a:r>
              <a:rPr lang="en-US" sz="2000" dirty="0"/>
              <a:t>)</a:t>
            </a:r>
          </a:p>
        </p:txBody>
      </p:sp>
      <p:sp>
        <p:nvSpPr>
          <p:cNvPr id="21"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A3193FD1-0E49-8737-4A48-7A8D2ABF97DE}"/>
              </a:ext>
            </a:extLst>
          </p:cNvPr>
          <p:cNvPicPr>
            <a:picLocks noChangeAspect="1"/>
          </p:cNvPicPr>
          <p:nvPr/>
        </p:nvPicPr>
        <p:blipFill>
          <a:blip r:embed="rId3"/>
          <a:stretch>
            <a:fillRect/>
          </a:stretch>
        </p:blipFill>
        <p:spPr>
          <a:xfrm>
            <a:off x="7525088" y="1238128"/>
            <a:ext cx="4339561" cy="4199111"/>
          </a:xfrm>
          <a:prstGeom prst="rect">
            <a:avLst/>
          </a:prstGeom>
        </p:spPr>
      </p:pic>
      <p:grpSp>
        <p:nvGrpSpPr>
          <p:cNvPr id="23"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0C8EE5CE-9740-C065-1C96-6168366CED5B}"/>
              </a:ext>
            </a:extLst>
          </p:cNvPr>
          <p:cNvSpPr>
            <a:spLocks noGrp="1"/>
          </p:cNvSpPr>
          <p:nvPr>
            <p:ph type="sldNum" sz="quarter" idx="12"/>
          </p:nvPr>
        </p:nvSpPr>
        <p:spPr/>
        <p:txBody>
          <a:bodyPr/>
          <a:lstStyle/>
          <a:p>
            <a:fld id="{BCB742E5-2F7E-4C40-8270-B2F6949CADCD}" type="slidenum">
              <a:rPr lang="en-US" smtClean="0"/>
              <a:t>8</a:t>
            </a:fld>
            <a:endParaRPr lang="en-US"/>
          </a:p>
        </p:txBody>
      </p:sp>
      <p:sp>
        <p:nvSpPr>
          <p:cNvPr id="6" name="TextBox 5">
            <a:extLst>
              <a:ext uri="{FF2B5EF4-FFF2-40B4-BE49-F238E27FC236}">
                <a16:creationId xmlns:a16="http://schemas.microsoft.com/office/drawing/2014/main" id="{AD20FC61-0D72-91C4-12F9-04B668A34B2B}"/>
              </a:ext>
            </a:extLst>
          </p:cNvPr>
          <p:cNvSpPr txBox="1"/>
          <p:nvPr/>
        </p:nvSpPr>
        <p:spPr>
          <a:xfrm>
            <a:off x="11397131" y="5329517"/>
            <a:ext cx="1848080" cy="215444"/>
          </a:xfrm>
          <a:prstGeom prst="rect">
            <a:avLst/>
          </a:prstGeom>
          <a:noFill/>
        </p:spPr>
        <p:txBody>
          <a:bodyPr wrap="square" rtlCol="0">
            <a:spAutoFit/>
          </a:bodyPr>
          <a:lstStyle/>
          <a:p>
            <a:r>
              <a:rPr lang="en-US" sz="800" dirty="0"/>
              <a:t>Figure source [6]</a:t>
            </a:r>
          </a:p>
        </p:txBody>
      </p:sp>
    </p:spTree>
    <p:extLst>
      <p:ext uri="{BB962C8B-B14F-4D97-AF65-F5344CB8AC3E}">
        <p14:creationId xmlns:p14="http://schemas.microsoft.com/office/powerpoint/2010/main" val="255895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2626-7BCF-FC9C-D049-5B95898523B0}"/>
              </a:ext>
            </a:extLst>
          </p:cNvPr>
          <p:cNvSpPr>
            <a:spLocks noGrp="1"/>
          </p:cNvSpPr>
          <p:nvPr>
            <p:ph type="title"/>
          </p:nvPr>
        </p:nvSpPr>
        <p:spPr>
          <a:xfrm>
            <a:off x="206477" y="18256"/>
            <a:ext cx="11828207" cy="662782"/>
          </a:xfrm>
        </p:spPr>
        <p:txBody>
          <a:bodyPr>
            <a:normAutofit fontScale="90000"/>
          </a:bodyPr>
          <a:lstStyle/>
          <a:p>
            <a:r>
              <a:rPr lang="en-US" dirty="0"/>
              <a:t>Why Tiny FPGAs</a:t>
            </a:r>
          </a:p>
        </p:txBody>
      </p:sp>
      <p:sp>
        <p:nvSpPr>
          <p:cNvPr id="3" name="Content Placeholder 2">
            <a:extLst>
              <a:ext uri="{FF2B5EF4-FFF2-40B4-BE49-F238E27FC236}">
                <a16:creationId xmlns:a16="http://schemas.microsoft.com/office/drawing/2014/main" id="{46B2CE4F-0605-F98F-C6A9-CC417E57FD1C}"/>
              </a:ext>
            </a:extLst>
          </p:cNvPr>
          <p:cNvSpPr>
            <a:spLocks noGrp="1"/>
          </p:cNvSpPr>
          <p:nvPr>
            <p:ph idx="1"/>
          </p:nvPr>
        </p:nvSpPr>
        <p:spPr>
          <a:xfrm>
            <a:off x="206477" y="793237"/>
            <a:ext cx="9163665" cy="5882865"/>
          </a:xfrm>
        </p:spPr>
        <p:txBody>
          <a:bodyPr>
            <a:normAutofit/>
          </a:bodyPr>
          <a:lstStyle/>
          <a:p>
            <a:r>
              <a:rPr lang="en-US" dirty="0"/>
              <a:t>Processors on FPGA platform are customizable</a:t>
            </a:r>
          </a:p>
          <a:p>
            <a:r>
              <a:rPr lang="en-US" dirty="0"/>
              <a:t>ML computations, tend to be regular and repetitive. </a:t>
            </a:r>
          </a:p>
          <a:p>
            <a:r>
              <a:rPr lang="en-US" dirty="0"/>
              <a:t>Targeted improvement (custom instructions)</a:t>
            </a:r>
          </a:p>
          <a:p>
            <a:pPr lvl="1"/>
            <a:r>
              <a:rPr lang="en-US" dirty="0"/>
              <a:t>Custom Hardware for custom instructions (CFU)</a:t>
            </a:r>
          </a:p>
          <a:p>
            <a:r>
              <a:rPr lang="en-US" dirty="0"/>
              <a:t>A CFU can specialize operations.</a:t>
            </a:r>
          </a:p>
          <a:p>
            <a:r>
              <a:rPr lang="en-US" dirty="0"/>
              <a:t>Flexible, configurable storage allows data to be stored and reused locally. </a:t>
            </a:r>
          </a:p>
          <a:p>
            <a:r>
              <a:rPr lang="en-US" dirty="0"/>
              <a:t>An accelerator can be tightly coupled into the CPU pipeline.</a:t>
            </a:r>
          </a:p>
          <a:p>
            <a:pPr lvl="1"/>
            <a:r>
              <a:rPr lang="en-US" dirty="0"/>
              <a:t>This can be invoked by adding new custom instructions that complement the CPU’s standard functions.</a:t>
            </a:r>
          </a:p>
        </p:txBody>
      </p:sp>
      <p:pic>
        <p:nvPicPr>
          <p:cNvPr id="5" name="Picture 4">
            <a:extLst>
              <a:ext uri="{FF2B5EF4-FFF2-40B4-BE49-F238E27FC236}">
                <a16:creationId xmlns:a16="http://schemas.microsoft.com/office/drawing/2014/main" id="{063A9595-D304-9141-E61C-922F83B5C150}"/>
              </a:ext>
            </a:extLst>
          </p:cNvPr>
          <p:cNvPicPr>
            <a:picLocks noChangeAspect="1"/>
          </p:cNvPicPr>
          <p:nvPr/>
        </p:nvPicPr>
        <p:blipFill>
          <a:blip r:embed="rId3"/>
          <a:stretch>
            <a:fillRect/>
          </a:stretch>
        </p:blipFill>
        <p:spPr>
          <a:xfrm>
            <a:off x="9744534" y="793237"/>
            <a:ext cx="2082907" cy="1530429"/>
          </a:xfrm>
          <a:prstGeom prst="rect">
            <a:avLst/>
          </a:prstGeom>
        </p:spPr>
      </p:pic>
      <p:sp>
        <p:nvSpPr>
          <p:cNvPr id="6" name="TextBox 5">
            <a:extLst>
              <a:ext uri="{FF2B5EF4-FFF2-40B4-BE49-F238E27FC236}">
                <a16:creationId xmlns:a16="http://schemas.microsoft.com/office/drawing/2014/main" id="{D4F37871-04FF-3461-48DA-0C57F381E055}"/>
              </a:ext>
            </a:extLst>
          </p:cNvPr>
          <p:cNvSpPr txBox="1"/>
          <p:nvPr/>
        </p:nvSpPr>
        <p:spPr>
          <a:xfrm>
            <a:off x="9744534" y="2435865"/>
            <a:ext cx="2082907" cy="646331"/>
          </a:xfrm>
          <a:prstGeom prst="rect">
            <a:avLst/>
          </a:prstGeom>
          <a:noFill/>
        </p:spPr>
        <p:txBody>
          <a:bodyPr wrap="square" rtlCol="0">
            <a:spAutoFit/>
          </a:bodyPr>
          <a:lstStyle/>
          <a:p>
            <a:r>
              <a:rPr lang="en-US" dirty="0"/>
              <a:t>Fig: </a:t>
            </a:r>
            <a:r>
              <a:rPr lang="en-US" dirty="0" err="1"/>
              <a:t>TinyFPGAs</a:t>
            </a:r>
            <a:r>
              <a:rPr lang="en-US" dirty="0"/>
              <a:t> A1 (left), AX2 (right)</a:t>
            </a:r>
          </a:p>
        </p:txBody>
      </p:sp>
      <p:pic>
        <p:nvPicPr>
          <p:cNvPr id="8" name="Picture 7">
            <a:extLst>
              <a:ext uri="{FF2B5EF4-FFF2-40B4-BE49-F238E27FC236}">
                <a16:creationId xmlns:a16="http://schemas.microsoft.com/office/drawing/2014/main" id="{5E1AF6F4-18D7-9E8E-60CC-EC61A4721D34}"/>
              </a:ext>
            </a:extLst>
          </p:cNvPr>
          <p:cNvPicPr>
            <a:picLocks noChangeAspect="1"/>
          </p:cNvPicPr>
          <p:nvPr/>
        </p:nvPicPr>
        <p:blipFill>
          <a:blip r:embed="rId4"/>
          <a:stretch>
            <a:fillRect/>
          </a:stretch>
        </p:blipFill>
        <p:spPr>
          <a:xfrm>
            <a:off x="9616714" y="3775805"/>
            <a:ext cx="2290150" cy="1102268"/>
          </a:xfrm>
          <a:prstGeom prst="rect">
            <a:avLst/>
          </a:prstGeom>
        </p:spPr>
      </p:pic>
      <p:sp>
        <p:nvSpPr>
          <p:cNvPr id="9" name="TextBox 8">
            <a:extLst>
              <a:ext uri="{FF2B5EF4-FFF2-40B4-BE49-F238E27FC236}">
                <a16:creationId xmlns:a16="http://schemas.microsoft.com/office/drawing/2014/main" id="{6CEDF723-DE0C-CB90-B940-F7A5A6A40CC6}"/>
              </a:ext>
            </a:extLst>
          </p:cNvPr>
          <p:cNvSpPr txBox="1"/>
          <p:nvPr/>
        </p:nvSpPr>
        <p:spPr>
          <a:xfrm>
            <a:off x="9744533" y="4925351"/>
            <a:ext cx="2082907" cy="369332"/>
          </a:xfrm>
          <a:prstGeom prst="rect">
            <a:avLst/>
          </a:prstGeom>
          <a:noFill/>
        </p:spPr>
        <p:txBody>
          <a:bodyPr wrap="square" rtlCol="0">
            <a:spAutoFit/>
          </a:bodyPr>
          <a:lstStyle/>
          <a:p>
            <a:r>
              <a:rPr lang="en-US" dirty="0"/>
              <a:t>Fig: FOMU FPGA</a:t>
            </a:r>
          </a:p>
        </p:txBody>
      </p:sp>
      <p:sp>
        <p:nvSpPr>
          <p:cNvPr id="4" name="Slide Number Placeholder 3">
            <a:extLst>
              <a:ext uri="{FF2B5EF4-FFF2-40B4-BE49-F238E27FC236}">
                <a16:creationId xmlns:a16="http://schemas.microsoft.com/office/drawing/2014/main" id="{29039954-79C2-09C9-36E5-B8B58AE3E92B}"/>
              </a:ext>
            </a:extLst>
          </p:cNvPr>
          <p:cNvSpPr>
            <a:spLocks noGrp="1"/>
          </p:cNvSpPr>
          <p:nvPr>
            <p:ph type="sldNum" sz="quarter" idx="12"/>
          </p:nvPr>
        </p:nvSpPr>
        <p:spPr/>
        <p:txBody>
          <a:bodyPr/>
          <a:lstStyle/>
          <a:p>
            <a:fld id="{BCB742E5-2F7E-4C40-8270-B2F6949CADCD}" type="slidenum">
              <a:rPr lang="en-US" smtClean="0"/>
              <a:t>9</a:t>
            </a:fld>
            <a:endParaRPr lang="en-US"/>
          </a:p>
        </p:txBody>
      </p:sp>
      <p:sp>
        <p:nvSpPr>
          <p:cNvPr id="7" name="TextBox 6">
            <a:extLst>
              <a:ext uri="{FF2B5EF4-FFF2-40B4-BE49-F238E27FC236}">
                <a16:creationId xmlns:a16="http://schemas.microsoft.com/office/drawing/2014/main" id="{8F629770-F109-5B29-397B-5B56ADAF4FD3}"/>
              </a:ext>
            </a:extLst>
          </p:cNvPr>
          <p:cNvSpPr txBox="1"/>
          <p:nvPr/>
        </p:nvSpPr>
        <p:spPr>
          <a:xfrm>
            <a:off x="11353800" y="2340284"/>
            <a:ext cx="1848080" cy="215444"/>
          </a:xfrm>
          <a:prstGeom prst="rect">
            <a:avLst/>
          </a:prstGeom>
          <a:noFill/>
        </p:spPr>
        <p:txBody>
          <a:bodyPr wrap="square" rtlCol="0">
            <a:spAutoFit/>
          </a:bodyPr>
          <a:lstStyle/>
          <a:p>
            <a:r>
              <a:rPr lang="en-US" sz="800" dirty="0"/>
              <a:t>Figure source [7]</a:t>
            </a:r>
          </a:p>
        </p:txBody>
      </p:sp>
      <p:sp>
        <p:nvSpPr>
          <p:cNvPr id="10" name="TextBox 9">
            <a:extLst>
              <a:ext uri="{FF2B5EF4-FFF2-40B4-BE49-F238E27FC236}">
                <a16:creationId xmlns:a16="http://schemas.microsoft.com/office/drawing/2014/main" id="{7F033813-2D15-5EBF-8484-146AFCCAF090}"/>
              </a:ext>
            </a:extLst>
          </p:cNvPr>
          <p:cNvSpPr txBox="1"/>
          <p:nvPr/>
        </p:nvSpPr>
        <p:spPr>
          <a:xfrm>
            <a:off x="11353800" y="4822610"/>
            <a:ext cx="1848080" cy="215444"/>
          </a:xfrm>
          <a:prstGeom prst="rect">
            <a:avLst/>
          </a:prstGeom>
          <a:noFill/>
        </p:spPr>
        <p:txBody>
          <a:bodyPr wrap="square" rtlCol="0">
            <a:spAutoFit/>
          </a:bodyPr>
          <a:lstStyle/>
          <a:p>
            <a:r>
              <a:rPr lang="en-US" sz="800" dirty="0"/>
              <a:t>Figure source [8]</a:t>
            </a:r>
          </a:p>
        </p:txBody>
      </p:sp>
    </p:spTree>
    <p:extLst>
      <p:ext uri="{BB962C8B-B14F-4D97-AF65-F5344CB8AC3E}">
        <p14:creationId xmlns:p14="http://schemas.microsoft.com/office/powerpoint/2010/main" val="213155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3113</TotalTime>
  <Words>2420</Words>
  <Application>Microsoft Office PowerPoint</Application>
  <PresentationFormat>Widescreen</PresentationFormat>
  <Paragraphs>193</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Overview</vt:lpstr>
      <vt:lpstr>PowerPoint Presentation</vt:lpstr>
      <vt:lpstr>PowerPoint Presentation</vt:lpstr>
      <vt:lpstr>PowerPoint Presentation</vt:lpstr>
      <vt:lpstr>Domain Specific Manycore</vt:lpstr>
      <vt:lpstr>Domain Specific Instructions:</vt:lpstr>
      <vt:lpstr>TinyML on Tiny FPGAs [6]</vt:lpstr>
      <vt:lpstr>Why Tiny FPGAs</vt:lpstr>
      <vt:lpstr>PowerPoint Presentation</vt:lpstr>
      <vt:lpstr>Evaluation of CFU-Playground:</vt:lpstr>
      <vt:lpstr>Preliminary Results</vt:lpstr>
      <vt:lpstr>Potential Plan Ahead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TinyML: Enabling of Inference Deep Learning Models on Ultra-Low-Power IoT Edge Devices for AI Applications</dc:title>
  <dc:creator>Uttej Kallakuri</dc:creator>
  <cp:lastModifiedBy>Uttej Kallakuri</cp:lastModifiedBy>
  <cp:revision>32</cp:revision>
  <dcterms:created xsi:type="dcterms:W3CDTF">2022-09-29T13:27:35Z</dcterms:created>
  <dcterms:modified xsi:type="dcterms:W3CDTF">2022-10-19T00:44:49Z</dcterms:modified>
</cp:coreProperties>
</file>