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43" r:id="rId6"/>
    <p:sldId id="327" r:id="rId7"/>
    <p:sldId id="315" r:id="rId8"/>
    <p:sldId id="329" r:id="rId9"/>
    <p:sldId id="302" r:id="rId10"/>
    <p:sldId id="339" r:id="rId11"/>
    <p:sldId id="340" r:id="rId12"/>
    <p:sldId id="341" r:id="rId13"/>
    <p:sldId id="342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C38E3-47A9-4715-B403-EEC40D43110B}">
          <p14:sldIdLst>
            <p14:sldId id="338"/>
            <p14:sldId id="343"/>
            <p14:sldId id="327"/>
            <p14:sldId id="315"/>
            <p14:sldId id="329"/>
            <p14:sldId id="302"/>
            <p14:sldId id="339"/>
            <p14:sldId id="340"/>
            <p14:sldId id="341"/>
            <p14:sldId id="34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ukant.tech/Retail-Data-Analysis/#profit-and-segment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kantjadia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ukantjadia/Retail-Data-Analysis" TargetMode="External"/><Relationship Id="rId4" Type="http://schemas.openxmlformats.org/officeDocument/2006/relationships/hyperlink" Target="https://github.com/ukantjad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ant.tech/Retail-Data-Analysis/#sales-with-region-and-city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ukant.tech/Retail-Data-Analysis/#ship-mod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ukant.tech/Retail-Data-Analysis/#profit-and-category-sub-categ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8545" y="4141999"/>
            <a:ext cx="5362112" cy="1291135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Ukant Jadia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AICTE Internship Student Registration ID) : *****************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12253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Retail Insights from Superstore Data</a:t>
            </a:r>
            <a:br>
              <a:rPr lang="en-US" sz="3200" b="1" dirty="0"/>
            </a:br>
            <a:br>
              <a:rPr lang="en-GB" sz="3200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209F-A405-802F-796B-F50E8079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FD97A-9C10-832F-C0DC-9161BC379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1141B-317A-A837-47A3-04C2A280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A1F13B4-E8A2-721D-3C58-FA2C859138AD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5F3608-C60A-2A1E-3DFB-EA8DB1CCC6A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D88BCCE-E0FA-773D-BC82-D99843767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4055841" cy="5487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Identify the segment with the highest profit and sales.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Consumer segment has the highest profit and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the differences between the profit and sales segments are less, it shows a good </a:t>
            </a:r>
            <a:r>
              <a:rPr lang="en-US" dirty="0"/>
              <a:t>healthy balance between profitability and sales performance.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F147-8AA9-024C-7FBA-AC5EE37B3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0" r="13937"/>
          <a:stretch/>
        </p:blipFill>
        <p:spPr>
          <a:xfrm>
            <a:off x="5178089" y="56562"/>
            <a:ext cx="4784230" cy="337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84D85-8838-28F1-B21B-068EB0BFB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75" r="17150"/>
          <a:stretch/>
        </p:blipFill>
        <p:spPr>
          <a:xfrm>
            <a:off x="7570204" y="3429000"/>
            <a:ext cx="4578338" cy="337243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6CCAF34-0810-F0E8-5DC3-3D2FE2E888BB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5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70321" y="2723220"/>
            <a:ext cx="4553251" cy="1506072"/>
          </a:xfrm>
        </p:spPr>
        <p:txBody>
          <a:bodyPr>
            <a:normAutofit/>
          </a:bodyPr>
          <a:lstStyle/>
          <a:p>
            <a:r>
              <a:rPr lang="en-US" dirty="0"/>
              <a:t>LinkedIn Profile : </a:t>
            </a:r>
            <a:r>
              <a:rPr lang="en-US" dirty="0" err="1">
                <a:hlinkClick r:id="rId3"/>
              </a:rPr>
              <a:t>ukantjadia</a:t>
            </a:r>
            <a:endParaRPr lang="en-US" dirty="0"/>
          </a:p>
          <a:p>
            <a:r>
              <a:rPr lang="en-US" dirty="0"/>
              <a:t>GitHub Profile: </a:t>
            </a:r>
            <a:r>
              <a:rPr lang="en-US" dirty="0" err="1">
                <a:hlinkClick r:id="rId4"/>
              </a:rPr>
              <a:t>ukantjadia</a:t>
            </a:r>
            <a:endParaRPr lang="en-US" dirty="0"/>
          </a:p>
          <a:p>
            <a:r>
              <a:rPr lang="en-US" dirty="0"/>
              <a:t>Code Notebook: </a:t>
            </a:r>
            <a:r>
              <a:rPr lang="en-US" dirty="0">
                <a:hlinkClick r:id="rId5"/>
              </a:rPr>
              <a:t>GitHub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388A-E3FE-3E06-E449-DCB00CF3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B9524-8278-D6E0-6F6D-D647B111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917055"/>
          </a:xfrm>
        </p:spPr>
        <p:txBody>
          <a:bodyPr>
            <a:normAutofit/>
          </a:bodyPr>
          <a:lstStyle/>
          <a:p>
            <a:r>
              <a:rPr lang="en-GB" dirty="0"/>
              <a:t>Index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06E0-70C8-3380-0927-40C38620F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00DE5-310A-87E7-D994-E40A9AE4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753B4B-2C25-E71E-E066-055645285C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972" y="1722268"/>
            <a:ext cx="7060418" cy="49426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Project Description</a:t>
            </a:r>
          </a:p>
          <a:p>
            <a:r>
              <a:rPr lang="en-US" sz="2800" dirty="0"/>
              <a:t>Who are the End User?</a:t>
            </a:r>
          </a:p>
          <a:p>
            <a:r>
              <a:rPr lang="en-US" sz="2800" dirty="0"/>
              <a:t>Technology Used</a:t>
            </a:r>
          </a:p>
          <a:p>
            <a:r>
              <a:rPr lang="en-US" sz="2800" dirty="0"/>
              <a:t>Results</a:t>
            </a:r>
            <a:endParaRPr lang="en-US" sz="2600" dirty="0"/>
          </a:p>
          <a:p>
            <a:pPr lvl="1"/>
            <a:r>
              <a:rPr lang="en-US" sz="2600" dirty="0"/>
              <a:t>Identify the region and city with the highest sales. </a:t>
            </a:r>
          </a:p>
          <a:p>
            <a:pPr lvl="1"/>
            <a:r>
              <a:rPr lang="en-US" sz="2600" dirty="0"/>
              <a:t>Ship Mode's Impact on Profitability and Sales. </a:t>
            </a:r>
          </a:p>
          <a:p>
            <a:pPr lvl="1"/>
            <a:r>
              <a:rPr lang="en-US" sz="2600" dirty="0"/>
              <a:t>Analyze the category and subcategory with the highest profit.</a:t>
            </a:r>
          </a:p>
          <a:p>
            <a:pPr lvl="1"/>
            <a:r>
              <a:rPr lang="en-US" sz="2600" dirty="0"/>
              <a:t> Identify the segment with the highest profit and sales.</a:t>
            </a:r>
          </a:p>
          <a:p>
            <a:r>
              <a:rPr lang="en-US" sz="2800" dirty="0"/>
              <a:t>Thank You!!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36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8926" y="1893311"/>
            <a:ext cx="6676758" cy="3607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today's tough business world, companies need useful insights to grow and make money. But without data analysis, making decisions can be hard. This project aims to look at </a:t>
            </a:r>
            <a:r>
              <a:rPr lang="en-US" sz="2800" u="sng" dirty="0"/>
              <a:t>sales and profit data</a:t>
            </a:r>
            <a:r>
              <a:rPr lang="en-US" sz="2800" dirty="0"/>
              <a:t> to find trends and chances for improvement. Using these insights, businesses can improve strategies and lead the market.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91705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A00C6-9B36-F12C-8988-86FD44BA6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972" y="1722268"/>
            <a:ext cx="7060418" cy="4942691"/>
          </a:xfrm>
        </p:spPr>
        <p:txBody>
          <a:bodyPr>
            <a:normAutofit/>
          </a:bodyPr>
          <a:lstStyle/>
          <a:p>
            <a:r>
              <a:rPr lang="en-US" sz="2800" dirty="0"/>
              <a:t>Identify the region and city with the highest sales.</a:t>
            </a:r>
          </a:p>
          <a:p>
            <a:r>
              <a:rPr lang="en-US" sz="2800" dirty="0"/>
              <a:t>Ship Mode's Impact on Profitability and Sales.</a:t>
            </a:r>
          </a:p>
          <a:p>
            <a:r>
              <a:rPr lang="en-US" sz="2800" dirty="0"/>
              <a:t>Analyze the category and subcategory with the highest profit.</a:t>
            </a:r>
          </a:p>
          <a:p>
            <a:r>
              <a:rPr lang="en-US" sz="2800" dirty="0"/>
              <a:t>Identify the segment with the highest profit and sales.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41854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Managers and Stack Holders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Various Teams: Sales and Marketing, Supply chain team, etc.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Impact:</a:t>
            </a:r>
          </a:p>
          <a:p>
            <a:pPr lvl="1"/>
            <a:r>
              <a:rPr lang="en-US" dirty="0"/>
              <a:t>Data-driven decisions help businesses grow, innovate, and stay competitive. </a:t>
            </a:r>
          </a:p>
          <a:p>
            <a:pPr lvl="1"/>
            <a:r>
              <a:rPr lang="en-US" dirty="0"/>
              <a:t>This also lead to higher customer satisfaction and long-term profits.</a:t>
            </a:r>
          </a:p>
          <a:p>
            <a:pPr lvl="1" algn="just">
              <a:lnSpc>
                <a:spcPct val="150000"/>
              </a:lnSpc>
            </a:pPr>
            <a:endParaRPr lang="en-IN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5737" y="1537464"/>
            <a:ext cx="3870664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Language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Python (v3.11.8)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Libraries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- v</a:t>
            </a:r>
            <a:r>
              <a:rPr lang="en-IN" dirty="0"/>
              <a:t>1.23.5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Matplotlib - v</a:t>
            </a:r>
            <a:r>
              <a:rPr lang="en-IN" dirty="0"/>
              <a:t>1.5.3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Pandas - v</a:t>
            </a:r>
            <a:r>
              <a:rPr lang="en-IN" dirty="0"/>
              <a:t>0.12.2 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Seaborn - v</a:t>
            </a:r>
            <a:r>
              <a:rPr lang="en-IN" dirty="0"/>
              <a:t>3.7.0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AF9E41F-9449-7B63-BC60-503F4DDD0D91}"/>
              </a:ext>
            </a:extLst>
          </p:cNvPr>
          <p:cNvSpPr txBox="1">
            <a:spLocks/>
          </p:cNvSpPr>
          <p:nvPr/>
        </p:nvSpPr>
        <p:spPr>
          <a:xfrm>
            <a:off x="4884199" y="1562100"/>
            <a:ext cx="3870664" cy="524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Editor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Vs-code editor</a:t>
            </a:r>
          </a:p>
          <a:p>
            <a:pPr lvl="2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683186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3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/>
          </p:nvPr>
        </p:nvSpPr>
        <p:spPr>
          <a:xfrm>
            <a:off x="807164" y="1431692"/>
            <a:ext cx="4341885" cy="5136748"/>
          </a:xfrm>
        </p:spPr>
        <p:txBody>
          <a:bodyPr>
            <a:noAutofit/>
          </a:bodyPr>
          <a:lstStyle/>
          <a:p>
            <a:pPr marL="0" lvl="0" indent="0">
              <a:buClr>
                <a:srgbClr val="2E946B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Identify the region and city with the highest sales.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Region East has the highest sales and Region South has the lowest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New York City and Los Angeles have the highest sales.</a:t>
            </a:r>
          </a:p>
          <a:p>
            <a:pPr mar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Actions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Focuses on the East region to improve the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Reason behind the low sales In the South and Central Region.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2E946B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B2DF5-DB0F-5418-60B7-6FF3ECED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02" y="370589"/>
            <a:ext cx="671945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F82FA-4FE3-B739-2469-59E234DA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2DED7-6A3A-BC3E-195C-675161F3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D98B81-31E0-3F8D-991F-CFDAC4E6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85AA89F-BCE4-B8D5-543F-077DEAB041E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61400380-A4A1-1358-8099-03CD9E6EEF0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Ship Mode's Impact on Profitability and Sales.</a:t>
                </a:r>
              </a:p>
              <a:p>
                <a:pPr marL="0" lv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Insight</a:t>
                </a:r>
              </a:p>
              <a:p>
                <a:pPr>
                  <a:buClr>
                    <a:srgbClr val="2E946B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Standard class ship mode has high sales and profit.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Profit Margin with class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NOTE: Profit Margin is calculated with available data, other conditions and data is not taken in concentration due to </a:t>
                </a:r>
                <a:r>
                  <a:rPr lang="en-IN" sz="1600" b="1" dirty="0">
                    <a:highlight>
                      <a:srgbClr val="C0C0C0"/>
                    </a:highlight>
                  </a:rPr>
                  <a:t>unavailability</a:t>
                </a: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.</a:t>
                </a:r>
                <a:endPara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C0C0C0"/>
                  </a:highlight>
                </a:endParaRP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Formula: Profit 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𝑃𝑟𝑜𝑓𝑖𝑡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den>
                    </m:f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2E946B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  <a:blipFill>
                <a:blip r:embed="rId3"/>
                <a:stretch>
                  <a:fillRect l="-1403" t="-754" r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8FAA1D-6D04-742A-95A2-375D5BE1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370" y="0"/>
            <a:ext cx="6141648" cy="3220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2F33E-F446-3AD2-9409-494DBFC50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370" y="3287125"/>
            <a:ext cx="6141648" cy="35708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CBF87D-BD00-5890-A439-20A3AF4A6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6151"/>
              </p:ext>
            </p:extLst>
          </p:nvPr>
        </p:nvGraphicFramePr>
        <p:xfrm>
          <a:off x="1064473" y="4916552"/>
          <a:ext cx="3827262" cy="1854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913631">
                  <a:extLst>
                    <a:ext uri="{9D8B030D-6E8A-4147-A177-3AD203B41FA5}">
                      <a16:colId xmlns:a16="http://schemas.microsoft.com/office/drawing/2014/main" val="42706042"/>
                    </a:ext>
                  </a:extLst>
                </a:gridCol>
                <a:gridCol w="1913631">
                  <a:extLst>
                    <a:ext uri="{9D8B030D-6E8A-4147-A177-3AD203B41FA5}">
                      <a16:colId xmlns:a16="http://schemas.microsoft.com/office/drawing/2014/main" val="360235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Profit Margin(%)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4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0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02590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CAD98630-B0C1-A297-8970-30DC0709D126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6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102-9843-2F51-8DC1-F8CFE83AB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9135-EB21-8B88-2CE9-78FF74F2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0F22C-E786-31C3-2361-2A285ACC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B248DE8-0588-7057-271F-E9C8F1799548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1B5A44A-5961-0ABC-51EB-48E23974A81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B0E8AE2-8575-CE55-64D7-543DE8093B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3669737" cy="454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Analyze the category and subcategory with the highest profit and loss.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Category Technology has the highest profit and without any loss whereas category Furniture has the lowest profit with loss.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Sub-category copiers have the highest profit and tables have the lowest profit.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B8EDE-7A53-070E-348E-FB5E4270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94" y="151384"/>
            <a:ext cx="7714868" cy="5431245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9D0CA50-CEB0-BE81-3847-7A862A1AEAB4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4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</TotalTime>
  <Words>491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Retail Insights from Superstore Data  </vt:lpstr>
      <vt:lpstr>Index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Ukant Jadia</cp:lastModifiedBy>
  <cp:revision>103</cp:revision>
  <dcterms:created xsi:type="dcterms:W3CDTF">2021-07-11T13:13:15Z</dcterms:created>
  <dcterms:modified xsi:type="dcterms:W3CDTF">2024-03-08T23:53:58Z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