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559" autoAdjust="0"/>
    <p:restoredTop sz="94660"/>
  </p:normalViewPr>
  <p:slideViewPr>
    <p:cSldViewPr snapToGrid="0">
      <p:cViewPr>
        <p:scale>
          <a:sx n="93" d="100"/>
          <a:sy n="93" d="100"/>
        </p:scale>
        <p:origin x="-70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7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06-04-2024</a:t>
            </a:fld>
            <a:endParaRPr lang="en-IN"/>
          </a:p>
        </p:txBody>
      </p:sp>
      <p:sp>
        <p:nvSpPr>
          <p:cNvPr id="104868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43" name="Title 1"/>
          <p:cNvSpPr>
            <a:spLocks noGrp="1"/>
          </p:cNvSpPr>
          <p:nvPr>
            <p:ph type="title"/>
          </p:nvPr>
        </p:nvSpPr>
        <p:spPr>
          <a:xfrm>
            <a:off x="581192" y="702156"/>
            <a:ext cx="11029616" cy="1013800"/>
          </a:xfrm>
        </p:spPr>
        <p:txBody>
          <a:bodyPr/>
          <a:p>
            <a:r>
              <a:rPr lang="en-US"/>
              <a:t>Click to edit Master title style</a:t>
            </a:r>
          </a:p>
        </p:txBody>
      </p:sp>
      <p:sp>
        <p:nvSpPr>
          <p:cNvPr id="104864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Date Placeholder 3"/>
          <p:cNvSpPr>
            <a:spLocks noGrp="1"/>
          </p:cNvSpPr>
          <p:nvPr>
            <p:ph type="dt" sz="half" idx="10"/>
          </p:nvPr>
        </p:nvSpPr>
        <p:spPr/>
        <p:txBody>
          <a:bodyPr/>
          <a:p>
            <a:fld id="{2CED4963-E985-44C4-B8C4-FDD613B7C2F8}" type="datetime1">
              <a:rPr lang="en-US" smtClean="0"/>
              <a:t>4/6/2024</a:t>
            </a:fld>
            <a:endParaRPr lang="en-US"/>
          </a:p>
        </p:txBody>
      </p:sp>
      <p:sp>
        <p:nvSpPr>
          <p:cNvPr id="1048646" name="Footer Placeholder 4"/>
          <p:cNvSpPr>
            <a:spLocks noGrp="1"/>
          </p:cNvSpPr>
          <p:nvPr>
            <p:ph type="ftr" sz="quarter" idx="11"/>
          </p:nvPr>
        </p:nvSpPr>
        <p:spPr>
          <a:xfrm>
            <a:off x="581192" y="6423914"/>
            <a:ext cx="6917210" cy="365125"/>
          </a:xfrm>
          <a:prstGeom prst="rect"/>
        </p:spPr>
        <p:txBody>
          <a:bodyPr/>
          <a:p>
            <a:endParaRPr lang="en-US"/>
          </a:p>
        </p:txBody>
      </p:sp>
      <p:sp>
        <p:nvSpPr>
          <p:cNvPr id="104864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2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4" name="Date Placeholder 10"/>
          <p:cNvSpPr>
            <a:spLocks noGrp="1"/>
          </p:cNvSpPr>
          <p:nvPr>
            <p:ph type="dt" sz="half" idx="10"/>
          </p:nvPr>
        </p:nvSpPr>
        <p:spPr/>
        <p:txBody>
          <a:bodyPr/>
          <a:p>
            <a:fld id="{ED291B17-9318-49DB-B28B-6E5994AE9581}" type="datetime1">
              <a:rPr lang="en-US" smtClean="0"/>
              <a:t>4/6/2024</a:t>
            </a:fld>
            <a:endParaRPr lang="en-US"/>
          </a:p>
        </p:txBody>
      </p:sp>
      <p:sp>
        <p:nvSpPr>
          <p:cNvPr id="104863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4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1" name="Date Placeholder 6"/>
          <p:cNvSpPr>
            <a:spLocks noGrp="1"/>
          </p:cNvSpPr>
          <p:nvPr>
            <p:ph type="dt" sz="half" idx="10"/>
          </p:nvPr>
        </p:nvSpPr>
        <p:spPr/>
        <p:txBody>
          <a:bodyPr/>
          <a:p>
            <a:fld id="{B2497495-0637-405E-AE64-5CC7506D51F5}" type="datetime1">
              <a:rPr lang="en-US" smtClean="0"/>
              <a:t>4/6/2024</a:t>
            </a:fld>
            <a:endParaRPr lang="en-US"/>
          </a:p>
        </p:txBody>
      </p:sp>
      <p:sp>
        <p:nvSpPr>
          <p:cNvPr id="1048652" name="Footer Placeholder 8"/>
          <p:cNvSpPr>
            <a:spLocks noGrp="1"/>
          </p:cNvSpPr>
          <p:nvPr>
            <p:ph type="ftr" sz="quarter" idx="11"/>
          </p:nvPr>
        </p:nvSpPr>
        <p:spPr>
          <a:xfrm>
            <a:off x="581192" y="6423914"/>
            <a:ext cx="6917210" cy="365125"/>
          </a:xfrm>
          <a:prstGeom prst="rect"/>
        </p:spPr>
        <p:txBody>
          <a:bodyPr/>
          <a:p>
            <a:endParaRPr lang="en-US"/>
          </a:p>
        </p:txBody>
      </p:sp>
      <p:sp>
        <p:nvSpPr>
          <p:cNvPr id="104865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54" name="Title 1"/>
          <p:cNvSpPr>
            <a:spLocks noGrp="1"/>
          </p:cNvSpPr>
          <p:nvPr>
            <p:ph type="title"/>
          </p:nvPr>
        </p:nvSpPr>
        <p:spPr>
          <a:xfrm>
            <a:off x="581193" y="729658"/>
            <a:ext cx="11029616" cy="492855"/>
          </a:xfrm>
        </p:spPr>
        <p:txBody>
          <a:bodyPr/>
          <a:p>
            <a:r>
              <a:rPr lang="en-US"/>
              <a:t>Click to edit Master title style</a:t>
            </a:r>
          </a:p>
        </p:txBody>
      </p:sp>
      <p:sp>
        <p:nvSpPr>
          <p:cNvPr id="104865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4"/>
          <p:cNvSpPr>
            <a:spLocks noGrp="1"/>
          </p:cNvSpPr>
          <p:nvPr>
            <p:ph type="dt" sz="half" idx="10"/>
          </p:nvPr>
        </p:nvSpPr>
        <p:spPr/>
        <p:txBody>
          <a:bodyPr/>
          <a:p>
            <a:fld id="{7BFFD690-9426-415D-8B65-26881E07B2D4}" type="datetime1">
              <a:rPr lang="en-US" smtClean="0"/>
              <a:t>4/6/2024</a:t>
            </a:fld>
            <a:endParaRPr lang="en-US"/>
          </a:p>
        </p:txBody>
      </p:sp>
      <p:sp>
        <p:nvSpPr>
          <p:cNvPr id="1048658" name="Footer Placeholder 5"/>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0" name="Title 1"/>
          <p:cNvSpPr>
            <a:spLocks noGrp="1"/>
          </p:cNvSpPr>
          <p:nvPr>
            <p:ph type="title"/>
          </p:nvPr>
        </p:nvSpPr>
        <p:spPr>
          <a:xfrm>
            <a:off x="581193" y="729658"/>
            <a:ext cx="11029616" cy="988332"/>
          </a:xfrm>
        </p:spPr>
        <p:txBody>
          <a:bodyPr/>
          <a:p>
            <a:r>
              <a:rPr lang="en-US"/>
              <a:t>Click to edit Master title style</a:t>
            </a:r>
          </a:p>
        </p:txBody>
      </p:sp>
      <p:sp>
        <p:nvSpPr>
          <p:cNvPr id="104866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6"/>
          <p:cNvSpPr>
            <a:spLocks noGrp="1"/>
          </p:cNvSpPr>
          <p:nvPr>
            <p:ph type="dt" sz="half" idx="10"/>
          </p:nvPr>
        </p:nvSpPr>
        <p:spPr/>
        <p:txBody>
          <a:bodyPr/>
          <a:p>
            <a:fld id="{04C4989A-474C-40DE-95B9-011C28B71673}" type="datetime1">
              <a:rPr lang="en-US" smtClean="0"/>
              <a:t>4/6/2024</a:t>
            </a:fld>
            <a:endParaRPr lang="en-US"/>
          </a:p>
        </p:txBody>
      </p:sp>
      <p:sp>
        <p:nvSpPr>
          <p:cNvPr id="1048666" name="Footer Placeholder 7"/>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23" name="Title 1"/>
          <p:cNvSpPr>
            <a:spLocks noGrp="1"/>
          </p:cNvSpPr>
          <p:nvPr>
            <p:ph type="title"/>
          </p:nvPr>
        </p:nvSpPr>
        <p:spPr>
          <a:xfrm>
            <a:off x="575894" y="729658"/>
            <a:ext cx="11029616" cy="592246"/>
          </a:xfrm>
        </p:spPr>
        <p:txBody>
          <a:bodyPr/>
          <a:p>
            <a:r>
              <a:rPr lang="en-US"/>
              <a:t>Click to edit Master title style</a:t>
            </a:r>
          </a:p>
        </p:txBody>
      </p:sp>
      <p:sp>
        <p:nvSpPr>
          <p:cNvPr id="1048624" name="Date Placeholder 2"/>
          <p:cNvSpPr>
            <a:spLocks noGrp="1"/>
          </p:cNvSpPr>
          <p:nvPr>
            <p:ph type="dt" sz="half" idx="10"/>
          </p:nvPr>
        </p:nvSpPr>
        <p:spPr/>
        <p:txBody>
          <a:bodyPr/>
          <a:p>
            <a:fld id="{5DB4ED54-5B5E-4A04-93D3-5772E3CE3818}" type="datetime1">
              <a:rPr lang="en-US" smtClean="0"/>
              <a:t>4/6/2024</a:t>
            </a:fld>
            <a:endParaRPr lang="en-US"/>
          </a:p>
        </p:txBody>
      </p:sp>
      <p:sp>
        <p:nvSpPr>
          <p:cNvPr id="1048625" name="Footer Placeholder 3"/>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68" name="Date Placeholder 1"/>
          <p:cNvSpPr>
            <a:spLocks noGrp="1"/>
          </p:cNvSpPr>
          <p:nvPr>
            <p:ph type="dt" sz="half" idx="10"/>
          </p:nvPr>
        </p:nvSpPr>
        <p:spPr/>
        <p:txBody>
          <a:bodyPr/>
          <a:p>
            <a:fld id="{4EDE50D6-574B-40AF-946F-D52A04ADE379}" type="datetime1">
              <a:rPr lang="en-US" smtClean="0"/>
              <a:t>4/6/2024</a:t>
            </a:fld>
            <a:endParaRPr lang="en-US"/>
          </a:p>
        </p:txBody>
      </p:sp>
      <p:sp>
        <p:nvSpPr>
          <p:cNvPr id="1048669" name="Footer Placeholder 2"/>
          <p:cNvSpPr>
            <a:spLocks noGrp="1"/>
          </p:cNvSpPr>
          <p:nvPr>
            <p:ph type="ftr" sz="quarter" idx="11"/>
          </p:nvPr>
        </p:nvSpPr>
        <p:spPr>
          <a:xfrm>
            <a:off x="581192" y="6423914"/>
            <a:ext cx="6917210" cy="365125"/>
          </a:xfrm>
          <a:prstGeom prst="rect"/>
        </p:spPr>
        <p:txBody>
          <a:bodyPr/>
          <a:p>
            <a:endParaRPr lang="en-US"/>
          </a:p>
        </p:txBody>
      </p:sp>
      <p:sp>
        <p:nvSpPr>
          <p:cNvPr id="104867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5" name="Date Placeholder 7"/>
          <p:cNvSpPr>
            <a:spLocks noGrp="1"/>
          </p:cNvSpPr>
          <p:nvPr>
            <p:ph type="dt" sz="half" idx="10"/>
          </p:nvPr>
        </p:nvSpPr>
        <p:spPr>
          <a:xfrm>
            <a:off x="7605951" y="6456916"/>
            <a:ext cx="2844799" cy="365125"/>
          </a:xfrm>
        </p:spPr>
        <p:txBody>
          <a:bodyPr/>
          <a:p>
            <a:fld id="{D82884F1-FFEA-405F-9602-3DCA865EDA4E}" type="datetime1">
              <a:rPr lang="en-US" smtClean="0"/>
              <a:t>4/6/2024</a:t>
            </a:fld>
            <a:endParaRPr lang="en-US"/>
          </a:p>
        </p:txBody>
      </p:sp>
      <p:sp>
        <p:nvSpPr>
          <p:cNvPr id="1048676" name="Footer Placeholder 9"/>
          <p:cNvSpPr>
            <a:spLocks noGrp="1"/>
          </p:cNvSpPr>
          <p:nvPr>
            <p:ph type="ftr" sz="quarter" idx="11"/>
          </p:nvPr>
        </p:nvSpPr>
        <p:spPr>
          <a:xfrm>
            <a:off x="581192" y="6452590"/>
            <a:ext cx="6917210" cy="365125"/>
          </a:xfrm>
          <a:prstGeom prst="rect"/>
        </p:spPr>
        <p:txBody>
          <a:bodyPr/>
          <a:p>
            <a:endParaRPr lang="en-US"/>
          </a:p>
        </p:txBody>
      </p:sp>
      <p:sp>
        <p:nvSpPr>
          <p:cNvPr id="104867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3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0" name="Date Placeholder 4"/>
          <p:cNvSpPr>
            <a:spLocks noGrp="1"/>
          </p:cNvSpPr>
          <p:nvPr>
            <p:ph type="dt" sz="half" idx="10"/>
          </p:nvPr>
        </p:nvSpPr>
        <p:spPr/>
        <p:txBody>
          <a:bodyPr/>
          <a:p>
            <a:fld id="{7E18DB4A-8810-4A10-AD5C-D5E2C667F5B3}" type="datetime1">
              <a:rPr lang="en-US" smtClean="0"/>
              <a:t>4/6/2024</a:t>
            </a:fld>
            <a:endParaRPr lang="en-US"/>
          </a:p>
        </p:txBody>
      </p:sp>
      <p:sp>
        <p:nvSpPr>
          <p:cNvPr id="104864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docs.python.org/3/" TargetMode="External"/><Relationship Id="rId2" Type="http://schemas.openxmlformats.org/officeDocument/2006/relationships/hyperlink" Target="https://docs.python.org/3/library/tkinter.html" TargetMode="External"/><Relationship Id="rId3" Type="http://schemas.openxmlformats.org/officeDocument/2006/relationships/hyperlink" Target="https://pypi.org/project/pynput/" TargetMode="Externa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 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TNSDC PROJECT</a:t>
            </a:r>
          </a:p>
        </p:txBody>
      </p:sp>
      <p:sp>
        <p:nvSpPr>
          <p:cNvPr id="1048591" name="TextBox 7"/>
          <p:cNvSpPr txBox="1"/>
          <p:nvPr/>
        </p:nvSpPr>
        <p:spPr>
          <a:xfrm>
            <a:off x="1025237" y="4110838"/>
            <a:ext cx="10141526" cy="1323439"/>
          </a:xfrm>
          <a:prstGeom prst="rect"/>
          <a:noFill/>
        </p:spPr>
        <p:txBody>
          <a:bodyPr anchor="t" bIns="45720" lIns="91440" rIns="91440" rtlCol="0" tIns="45720" wrap="square">
            <a:spAutoFit/>
          </a:bodyPr>
          <a:p>
            <a:r>
              <a:rPr dirty="0" sz="2000" lang="en-US">
                <a:solidFill>
                  <a:schemeClr val="accent1">
                    <a:lumMod val="75000"/>
                  </a:schemeClr>
                </a:solidFill>
                <a:latin typeface="Arial" pitchFamily="34" charset="0"/>
                <a:cs typeface="Arial" pitchFamily="34" charset="0"/>
              </a:rPr>
              <a:t>Presented By:</a:t>
            </a:r>
            <a:endParaRPr dirty="0" sz="2000" lang="en-IN">
              <a:solidFill>
                <a:schemeClr val="accent1">
                  <a:lumMod val="75000"/>
                </a:schemeClr>
              </a:solidFill>
              <a:latin typeface="Arial" pitchFamily="34" charset="0"/>
              <a:cs typeface="Arial" pitchFamily="34" charset="0"/>
            </a:endParaRPr>
          </a:p>
          <a:p>
            <a:r>
              <a:rPr dirty="0" sz="2000" lang="en-US">
                <a:solidFill>
                  <a:schemeClr val="accent1">
                    <a:lumMod val="75000"/>
                  </a:schemeClr>
                </a:solidFill>
                <a:latin typeface="Arial" pitchFamily="34" charset="0"/>
                <a:cs typeface="Arial" pitchFamily="34" charset="0"/>
              </a:rPr>
              <a:t>K</a:t>
            </a:r>
            <a:r>
              <a:rPr dirty="0" sz="2000" lang="en-US">
                <a:solidFill>
                  <a:schemeClr val="accent1">
                    <a:lumMod val="75000"/>
                  </a:schemeClr>
                </a:solidFill>
                <a:latin typeface="Arial" pitchFamily="34" charset="0"/>
                <a:cs typeface="Arial" pitchFamily="34" charset="0"/>
              </a:rPr>
              <a:t>A</a:t>
            </a:r>
            <a:r>
              <a:rPr dirty="0" sz="2000" lang="en-US">
                <a:solidFill>
                  <a:schemeClr val="accent1">
                    <a:lumMod val="75000"/>
                  </a:schemeClr>
                </a:solidFill>
                <a:latin typeface="Arial" pitchFamily="34" charset="0"/>
                <a:cs typeface="Arial" pitchFamily="34" charset="0"/>
              </a:rPr>
              <a:t>R</a:t>
            </a:r>
            <a:r>
              <a:rPr dirty="0" sz="2000" lang="en-US">
                <a:solidFill>
                  <a:schemeClr val="accent1">
                    <a:lumMod val="75000"/>
                  </a:schemeClr>
                </a:solidFill>
                <a:latin typeface="Arial" pitchFamily="34" charset="0"/>
                <a:cs typeface="Arial" pitchFamily="34" charset="0"/>
              </a:rPr>
              <a:t>T</a:t>
            </a:r>
            <a:r>
              <a:rPr dirty="0" sz="2000" lang="en-US">
                <a:solidFill>
                  <a:schemeClr val="accent1">
                    <a:lumMod val="75000"/>
                  </a:schemeClr>
                </a:solidFill>
                <a:latin typeface="Arial" pitchFamily="34" charset="0"/>
                <a:cs typeface="Arial" pitchFamily="34" charset="0"/>
              </a:rPr>
              <a:t>H</a:t>
            </a:r>
            <a:r>
              <a:rPr dirty="0" sz="2000" lang="en-US">
                <a:solidFill>
                  <a:schemeClr val="accent1">
                    <a:lumMod val="75000"/>
                  </a:schemeClr>
                </a:solidFill>
                <a:latin typeface="Arial" pitchFamily="34" charset="0"/>
                <a:cs typeface="Arial" pitchFamily="34" charset="0"/>
              </a:rPr>
              <a:t>I</a:t>
            </a:r>
            <a:r>
              <a:rPr dirty="0" sz="2000" lang="en-US">
                <a:solidFill>
                  <a:schemeClr val="accent1">
                    <a:lumMod val="75000"/>
                  </a:schemeClr>
                </a:solidFill>
                <a:latin typeface="Arial" pitchFamily="34" charset="0"/>
                <a:cs typeface="Arial" pitchFamily="34" charset="0"/>
              </a:rPr>
              <a:t>C</a:t>
            </a:r>
            <a:r>
              <a:rPr dirty="0" sz="2000" lang="en-US">
                <a:solidFill>
                  <a:schemeClr val="accent1">
                    <a:lumMod val="75000"/>
                  </a:schemeClr>
                </a:solidFill>
                <a:latin typeface="Arial" pitchFamily="34" charset="0"/>
                <a:cs typeface="Arial" pitchFamily="34" charset="0"/>
              </a:rPr>
              <a:t>K</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R</a:t>
            </a:r>
            <a:r>
              <a:rPr dirty="0" sz="2000" lang="en-US">
                <a:solidFill>
                  <a:schemeClr val="accent1">
                    <a:lumMod val="75000"/>
                  </a:schemeClr>
                </a:solidFill>
                <a:latin typeface="Arial" pitchFamily="34" charset="0"/>
                <a:cs typeface="Arial" pitchFamily="34" charset="0"/>
              </a:rPr>
              <a:t>A</a:t>
            </a:r>
            <a:r>
              <a:rPr dirty="0" sz="2000" lang="en-US">
                <a:solidFill>
                  <a:schemeClr val="accent1">
                    <a:lumMod val="75000"/>
                  </a:schemeClr>
                </a:solidFill>
                <a:latin typeface="Arial" pitchFamily="34" charset="0"/>
                <a:cs typeface="Arial" pitchFamily="34" charset="0"/>
              </a:rPr>
              <a:t>J</a:t>
            </a:r>
            <a:r>
              <a:rPr dirty="0" sz="2000" lang="en-US">
                <a:solidFill>
                  <a:schemeClr val="accent1">
                    <a:lumMod val="75000"/>
                  </a:schemeClr>
                </a:solidFill>
                <a:latin typeface="Arial" pitchFamily="34" charset="0"/>
                <a:cs typeface="Arial" pitchFamily="34" charset="0"/>
              </a:rPr>
              <a:t>A</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a:t>
            </a:r>
            <a:r>
              <a:rPr dirty="0" sz="2000" lang="en-US">
                <a:solidFill>
                  <a:schemeClr val="accent1">
                    <a:lumMod val="75000"/>
                  </a:schemeClr>
                </a:solidFill>
                <a:latin typeface="Arial" pitchFamily="34" charset="0"/>
                <a:cs typeface="Arial" pitchFamily="34" charset="0"/>
              </a:rPr>
              <a:t> </a:t>
            </a:r>
            <a:r>
              <a:rPr dirty="0" sz="2000" lang="en-US">
                <a:solidFill>
                  <a:schemeClr val="accent1">
                    <a:lumMod val="75000"/>
                  </a:schemeClr>
                </a:solidFill>
                <a:latin typeface="Arial" pitchFamily="34" charset="0"/>
                <a:cs typeface="Arial" pitchFamily="34" charset="0"/>
              </a:rPr>
              <a:t>U</a:t>
            </a:r>
            <a:endParaRPr dirty="0" sz="2000" lang="en-US">
              <a:solidFill>
                <a:schemeClr val="accent1">
                  <a:lumMod val="75000"/>
                </a:schemeClr>
              </a:solidFill>
              <a:latin typeface="Arial" pitchFamily="34" charset="0"/>
              <a:cs typeface="Arial" pitchFamily="34" charset="0"/>
            </a:endParaRPr>
          </a:p>
          <a:p>
            <a:r>
              <a:rPr dirty="0" sz="2000" lang="en-GB">
                <a:solidFill>
                  <a:schemeClr val="accent1">
                    <a:lumMod val="75000"/>
                  </a:schemeClr>
                </a:solidFill>
                <a:latin typeface="Arial"/>
                <a:cs typeface="Arial"/>
              </a:rPr>
              <a:t>Department of Computer science and engineering</a:t>
            </a:r>
          </a:p>
          <a:p>
            <a:r>
              <a:rPr dirty="0" sz="2000" lang="en-GB" err="1">
                <a:solidFill>
                  <a:schemeClr val="accent1">
                    <a:lumMod val="75000"/>
                  </a:schemeClr>
                </a:solidFill>
                <a:latin typeface="Arial"/>
                <a:cs typeface="Arial"/>
              </a:rPr>
              <a:t>Mountzion</a:t>
            </a:r>
            <a:r>
              <a:rPr dirty="0" sz="2000" lang="en-GB">
                <a:solidFill>
                  <a:schemeClr val="accent1">
                    <a:lumMod val="75000"/>
                  </a:schemeClr>
                </a:solidFill>
                <a:latin typeface="Arial"/>
                <a:cs typeface="Arial"/>
              </a:rPr>
              <a:t> college of engineering and technology, Pudukkottai </a:t>
            </a:r>
            <a:endParaRPr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OUTPUT SCREENSHOTS : </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1581807" y="1677058"/>
            <a:ext cx="8781393" cy="4425272"/>
          </a:xfrm>
        </p:spPr>
      </p:pic>
      <p:sp>
        <p:nvSpPr>
          <p:cNvPr id="1048612" name="TextBox 5"/>
          <p:cNvSpPr txBox="1"/>
          <p:nvPr/>
        </p:nvSpPr>
        <p:spPr>
          <a:xfrm>
            <a:off x="2709041" y="5465170"/>
            <a:ext cx="6526924" cy="891540"/>
          </a:xfrm>
          <a:prstGeom prst="rect"/>
          <a:noFill/>
        </p:spPr>
        <p:txBody>
          <a:bodyPr rtlCol="0" wrap="square">
            <a:spAutoFit/>
          </a:bodyPr>
          <a:p>
            <a:pPr indent="-342900" marL="342900">
              <a:buFont typeface="Arial" panose="020B0604020202020204" pitchFamily="34" charset="0"/>
              <a:buChar char="•"/>
            </a:pPr>
            <a:r>
              <a:rPr dirty="0" sz="1800" lang="en-IN"/>
              <a:t>This is how the output text file of keylogger looked like</a:t>
            </a:r>
          </a:p>
          <a:p>
            <a:pPr indent="-342900" marL="342900">
              <a:buFont typeface="Arial" panose="020B0604020202020204" pitchFamily="34" charset="0"/>
              <a:buChar char="•"/>
            </a:pPr>
            <a:r>
              <a:rPr dirty="0" sz="1800" lang="en-IN"/>
              <a:t>Name of the File: </a:t>
            </a:r>
            <a:r>
              <a:rPr dirty="0" lang="en-IN"/>
              <a:t>k</a:t>
            </a:r>
            <a:r>
              <a:rPr dirty="0" sz="1800" lang="en-IN"/>
              <a:t>ey_log.</a:t>
            </a:r>
            <a:r>
              <a:rPr dirty="0" lang="en-IN"/>
              <a:t>txt</a:t>
            </a:r>
            <a:endParaRPr dirty="0" sz="1800" lang="en-IN"/>
          </a:p>
          <a:p>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3"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OUTPUT SCREENSHOTS : </a:t>
            </a:r>
            <a:endParaRPr dirty="0" lang="en-US"/>
          </a:p>
        </p:txBody>
      </p:sp>
      <p:pic>
        <p:nvPicPr>
          <p:cNvPr id="2097154" name="Content Placeholder 12"/>
          <p:cNvPicPr>
            <a:picLocks noChangeAspect="1" noGrp="1"/>
          </p:cNvPicPr>
          <p:nvPr>
            <p:ph idx="1"/>
          </p:nvPr>
        </p:nvPicPr>
        <p:blipFill>
          <a:blip xmlns:r="http://schemas.openxmlformats.org/officeDocument/2006/relationships" r:embed="rId1"/>
          <a:stretch>
            <a:fillRect/>
          </a:stretch>
        </p:blipFill>
        <p:spPr>
          <a:xfrm>
            <a:off x="1087821" y="1517012"/>
            <a:ext cx="7394027" cy="5123474"/>
          </a:xfrm>
        </p:spPr>
      </p:pic>
      <p:sp>
        <p:nvSpPr>
          <p:cNvPr id="1048614" name="TextBox 13"/>
          <p:cNvSpPr txBox="1"/>
          <p:nvPr/>
        </p:nvSpPr>
        <p:spPr>
          <a:xfrm>
            <a:off x="8986344" y="2459504"/>
            <a:ext cx="2766353" cy="2580640"/>
          </a:xfrm>
          <a:prstGeom prst="rect"/>
          <a:noFill/>
        </p:spPr>
        <p:txBody>
          <a:bodyPr rtlCol="0" wrap="square">
            <a:spAutoFit/>
          </a:bodyPr>
          <a:p>
            <a:pPr indent="-342900" marL="342900">
              <a:buFont typeface="Arial" panose="020B0604020202020204" pitchFamily="34" charset="0"/>
              <a:buChar char="•"/>
            </a:pPr>
            <a:r>
              <a:rPr dirty="0" sz="2400" lang="en-IN"/>
              <a:t>This is how the JSON output file of keylogger looked like</a:t>
            </a:r>
          </a:p>
          <a:p>
            <a:endParaRPr dirty="0" sz="2400" lang="en-IN"/>
          </a:p>
          <a:p>
            <a:pPr indent="-342900" marL="342900">
              <a:buFont typeface="Arial" panose="020B0604020202020204" pitchFamily="34" charset="0"/>
              <a:buChar char="•"/>
            </a:pPr>
            <a:r>
              <a:rPr dirty="0" sz="2400" lang="en-IN"/>
              <a:t>Name of the File: </a:t>
            </a:r>
            <a:r>
              <a:rPr dirty="0" sz="2400" lang="en-IN" err="1"/>
              <a:t>key_log.json</a:t>
            </a:r>
            <a:endParaRPr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5"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OUTPUT SCREENSHOTS : </a:t>
            </a:r>
            <a:endParaRPr dirty="0" lang="en-US"/>
          </a:p>
        </p:txBody>
      </p:sp>
      <p:pic>
        <p:nvPicPr>
          <p:cNvPr id="2097155" name="Content Placeholder 12"/>
          <p:cNvPicPr>
            <a:picLocks noChangeAspect="1" noGrp="1"/>
          </p:cNvPicPr>
          <p:nvPr>
            <p:ph idx="1"/>
          </p:nvPr>
        </p:nvPicPr>
        <p:blipFill>
          <a:blip xmlns:r="http://schemas.openxmlformats.org/officeDocument/2006/relationships" r:embed="rId1"/>
          <a:srcRect/>
          <a:stretch>
            <a:fillRect/>
          </a:stretch>
        </p:blipFill>
        <p:spPr>
          <a:xfrm>
            <a:off x="1103587" y="1517012"/>
            <a:ext cx="4992414" cy="4580417"/>
          </a:xfrm>
        </p:spPr>
      </p:pic>
      <p:sp>
        <p:nvSpPr>
          <p:cNvPr id="1048616" name="TextBox 1"/>
          <p:cNvSpPr txBox="1"/>
          <p:nvPr/>
        </p:nvSpPr>
        <p:spPr>
          <a:xfrm>
            <a:off x="6921063" y="2349062"/>
            <a:ext cx="3862552" cy="2225041"/>
          </a:xfrm>
          <a:prstGeom prst="rect"/>
          <a:noFill/>
        </p:spPr>
        <p:txBody>
          <a:bodyPr rtlCol="0" wrap="square">
            <a:spAutoFit/>
          </a:bodyPr>
          <a:p>
            <a:pPr indent="-342900" marL="342900">
              <a:buFont typeface="Arial" panose="020B0604020202020204" pitchFamily="34" charset="0"/>
              <a:buChar char="•"/>
            </a:pPr>
            <a:r>
              <a:rPr dirty="0" sz="2400" lang="en-IN"/>
              <a:t>This is how the User interface of Keylogger looks like.</a:t>
            </a:r>
          </a:p>
          <a:p>
            <a:pPr indent="-342900" marL="342900">
              <a:buFont typeface="Arial" panose="020B0604020202020204" pitchFamily="34" charset="0"/>
              <a:buChar char="•"/>
            </a:pPr>
            <a:r>
              <a:rPr dirty="0" sz="2400" lang="en-IN"/>
              <a:t>It has 2 buttons:</a:t>
            </a:r>
          </a:p>
          <a:p>
            <a:pPr indent="-342900" lvl="1" marL="800100">
              <a:buFont typeface="Arial" panose="020B0604020202020204" pitchFamily="34" charset="0"/>
              <a:buChar char="•"/>
            </a:pPr>
            <a:r>
              <a:rPr dirty="0" sz="2400" lang="en-IN"/>
              <a:t>Star</a:t>
            </a:r>
          </a:p>
          <a:p>
            <a:pPr indent="-342900" lvl="1" marL="800100">
              <a:buFont typeface="Arial" panose="020B0604020202020204" pitchFamily="34" charset="0"/>
              <a:buChar char="•"/>
            </a:pPr>
            <a:r>
              <a:rPr dirty="0" sz="2400" lang="en-IN"/>
              <a:t>stop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7" name="Title 4"/>
          <p:cNvSpPr>
            <a:spLocks noGrp="1"/>
          </p:cNvSpPr>
          <p:nvPr>
            <p:ph type="title"/>
          </p:nvPr>
        </p:nvSpPr>
        <p:spPr>
          <a:xfrm>
            <a:off x="707316" y="1036878"/>
            <a:ext cx="11029616" cy="530296"/>
          </a:xfrm>
        </p:spPr>
        <p:txBody>
          <a:bodyPr>
            <a:noAutofit/>
          </a:bodyPr>
          <a:p>
            <a:r>
              <a:rPr b="1" dirty="0" sz="4400" lang="en-US">
                <a:solidFill>
                  <a:schemeClr val="accent1"/>
                </a:solidFill>
                <a:latin typeface="Arial"/>
                <a:ea typeface="+mj-lt"/>
                <a:cs typeface="Arial"/>
              </a:rPr>
              <a:t>Conclusion</a:t>
            </a:r>
            <a:endParaRPr dirty="0" sz="4400" lang="en-US"/>
          </a:p>
        </p:txBody>
      </p:sp>
      <p:sp>
        <p:nvSpPr>
          <p:cNvPr id="1048618" name="Content Placeholder 1"/>
          <p:cNvSpPr>
            <a:spLocks noGrp="1"/>
          </p:cNvSpPr>
          <p:nvPr>
            <p:ph idx="1"/>
          </p:nvPr>
        </p:nvSpPr>
        <p:spPr/>
        <p:txBody>
          <a:bodyPr>
            <a:normAutofit/>
          </a:bodyPr>
          <a:p>
            <a:pPr indent="-305435" marL="305435"/>
            <a:r>
              <a:rPr b="0" dirty="0" sz="2400" i="0" lang="en-US">
                <a:solidFill>
                  <a:srgbClr val="0D0D0D"/>
                </a:solidFill>
                <a:effectLst/>
              </a:rPr>
              <a:t>In conclusion, the development of a keylogging detection and prevention system using Python provides an effective means to enhance cybersecurity by safeguarding against keylogging attacks. By leveraging Python's libraries and event-driven programming paradigm, we have created a user-friendly application capable of detecting and alerting users about potential keylogging activities on their system. Through continuous monitoring and logging of keystrokes, the system empowers users to take proactive measures to protect their sensitive information and maintain the integrity of their digital assets.</a:t>
            </a:r>
            <a:r>
              <a:rPr dirty="0" sz="2400" lang="en-IN">
                <a:solidFill>
                  <a:srgbClr val="0F0F0F"/>
                </a:solidFill>
                <a:ea typeface="+mn-lt"/>
                <a:cs typeface="+mn-lt"/>
              </a:rPr>
              <a:t>.</a:t>
            </a:r>
            <a:endParaRPr dirty="0" sz="24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9" name="Content Placeholder 2"/>
          <p:cNvSpPr>
            <a:spLocks noGrp="1"/>
          </p:cNvSpPr>
          <p:nvPr>
            <p:ph idx="1"/>
          </p:nvPr>
        </p:nvSpPr>
        <p:spPr>
          <a:xfrm>
            <a:off x="558431" y="1440883"/>
            <a:ext cx="11075137" cy="4020426"/>
          </a:xfrm>
        </p:spPr>
        <p:txBody>
          <a:bodyPr>
            <a:normAutofit/>
          </a:bodyPr>
          <a:p>
            <a:pPr indent="0" marL="0">
              <a:buNone/>
            </a:pPr>
            <a:endParaRPr b="1" dirty="0" sz="2400" lang="en-US"/>
          </a:p>
          <a:p>
            <a:pPr indent="-305435" marL="305435"/>
            <a:r>
              <a:rPr b="0" dirty="0" sz="2400" i="0" lang="en-US">
                <a:solidFill>
                  <a:srgbClr val="0D0D0D"/>
                </a:solidFill>
                <a:effectLst/>
              </a:rPr>
              <a:t>The keylogger project opens avenues for further enhancements and extensions to improve its functionality and effectiveness. Future scope includes incorporating machine learning algorithms for advanced anomaly detection, integrating with cloud-based storage for secure log storage and analysis, and developing mobile applications for remote monitoring and control. Additionally, expanding the system's capabilities to detect and prevent other forms of cyber threats, such as phishing attacks and malware infections, can enhance overall cybersecurity posture.</a:t>
            </a:r>
            <a:endParaRPr dirty="0" sz="2400" lang="en-US"/>
          </a:p>
        </p:txBody>
      </p:sp>
      <p:sp>
        <p:nvSpPr>
          <p:cNvPr id="1048620" name="Title 4"/>
          <p:cNvSpPr txBox="1"/>
          <p:nvPr/>
        </p:nvSpPr>
        <p:spPr>
          <a:xfrm>
            <a:off x="803684" y="1175735"/>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1" name="Title 4"/>
          <p:cNvSpPr>
            <a:spLocks noGrp="1"/>
          </p:cNvSpPr>
          <p:nvPr>
            <p:ph type="title"/>
          </p:nvPr>
        </p:nvSpPr>
        <p:spPr>
          <a:xfrm>
            <a:off x="581192" y="1302026"/>
            <a:ext cx="11029616" cy="530296"/>
          </a:xfrm>
        </p:spPr>
        <p:txBody>
          <a:bodyPr>
            <a:normAutofit/>
          </a:bodyPr>
          <a:p>
            <a:r>
              <a:rPr b="1" dirty="0" sz="4400" lang="en-US">
                <a:solidFill>
                  <a:schemeClr val="accent1"/>
                </a:solidFill>
                <a:latin typeface="Arial"/>
                <a:ea typeface="+mj-lt"/>
                <a:cs typeface="Arial"/>
              </a:rPr>
              <a:t>References</a:t>
            </a:r>
            <a:endParaRPr dirty="0" lang="en-US"/>
          </a:p>
        </p:txBody>
      </p:sp>
      <p:sp>
        <p:nvSpPr>
          <p:cNvPr id="1048622" name="Content Placeholder 1"/>
          <p:cNvSpPr>
            <a:spLocks noGrp="1"/>
          </p:cNvSpPr>
          <p:nvPr>
            <p:ph idx="1"/>
          </p:nvPr>
        </p:nvSpPr>
        <p:spPr/>
        <p:txBody>
          <a:bodyPr>
            <a:normAutofit/>
          </a:bodyPr>
          <a:p>
            <a:pPr algn="l">
              <a:buFont typeface="+mj-lt"/>
              <a:buAutoNum type="arabicPeriod"/>
            </a:pPr>
            <a:r>
              <a:rPr b="0" dirty="0" sz="2400" i="0" lang="en-IN">
                <a:solidFill>
                  <a:srgbClr val="0D0D0D"/>
                </a:solidFill>
                <a:effectLst/>
                <a:latin typeface="Söhne"/>
              </a:rPr>
              <a:t>Python Documentation: </a:t>
            </a:r>
            <a:r>
              <a:rPr b="0" dirty="0" sz="2400" i="0" lang="en-IN" strike="noStrike" u="none">
                <a:solidFill>
                  <a:srgbClr val="0D0D0D"/>
                </a:solidFill>
                <a:effectLst/>
                <a:latin typeface="Söhne"/>
                <a:hlinkClick r:id="rId1"/>
              </a:rPr>
              <a:t>https://docs.python.org/3/</a:t>
            </a:r>
            <a:endParaRPr b="0" dirty="0" sz="2400" i="0" lang="en-IN">
              <a:solidFill>
                <a:srgbClr val="0D0D0D"/>
              </a:solidFill>
              <a:effectLst/>
              <a:latin typeface="Söhne"/>
            </a:endParaRPr>
          </a:p>
          <a:p>
            <a:pPr algn="l">
              <a:buFont typeface="+mj-lt"/>
              <a:buAutoNum type="arabicPeriod"/>
            </a:pPr>
            <a:r>
              <a:rPr b="0" dirty="0" sz="2400" i="0" lang="en-IN" err="1">
                <a:solidFill>
                  <a:srgbClr val="0D0D0D"/>
                </a:solidFill>
                <a:effectLst/>
                <a:latin typeface="Söhne"/>
              </a:rPr>
              <a:t>tkinter</a:t>
            </a:r>
            <a:r>
              <a:rPr b="0" dirty="0" sz="2400" i="0" lang="en-IN">
                <a:solidFill>
                  <a:srgbClr val="0D0D0D"/>
                </a:solidFill>
                <a:effectLst/>
                <a:latin typeface="Söhne"/>
              </a:rPr>
              <a:t> Documentation: </a:t>
            </a:r>
            <a:r>
              <a:rPr b="0" dirty="0" sz="2400" i="0" lang="en-IN" strike="noStrike" u="none">
                <a:solidFill>
                  <a:srgbClr val="0D0D0D"/>
                </a:solidFill>
                <a:effectLst/>
                <a:latin typeface="Söhne"/>
                <a:hlinkClick r:id="rId2"/>
              </a:rPr>
              <a:t>https://docs.python.org/3/library/tkinter.html</a:t>
            </a:r>
            <a:endParaRPr b="0" dirty="0" sz="2400" i="0" lang="en-IN">
              <a:solidFill>
                <a:srgbClr val="0D0D0D"/>
              </a:solidFill>
              <a:effectLst/>
              <a:latin typeface="Söhne"/>
            </a:endParaRPr>
          </a:p>
          <a:p>
            <a:pPr algn="l">
              <a:buFont typeface="+mj-lt"/>
              <a:buAutoNum type="arabicPeriod"/>
            </a:pPr>
            <a:r>
              <a:rPr b="0" dirty="0" sz="2400" i="0" lang="en-IN" err="1">
                <a:solidFill>
                  <a:srgbClr val="0D0D0D"/>
                </a:solidFill>
                <a:effectLst/>
                <a:latin typeface="Söhne"/>
              </a:rPr>
              <a:t>pynput</a:t>
            </a:r>
            <a:r>
              <a:rPr b="0" dirty="0" sz="2400" i="0" lang="en-IN">
                <a:solidFill>
                  <a:srgbClr val="0D0D0D"/>
                </a:solidFill>
                <a:effectLst/>
                <a:latin typeface="Söhne"/>
              </a:rPr>
              <a:t> Documentation: </a:t>
            </a:r>
            <a:r>
              <a:rPr b="0" dirty="0" sz="2400" i="0" lang="en-IN" strike="noStrike" u="none">
                <a:solidFill>
                  <a:srgbClr val="0D0D0D"/>
                </a:solidFill>
                <a:effectLst/>
                <a:latin typeface="Söhne"/>
                <a:hlinkClick r:id="rId3"/>
              </a:rPr>
              <a:t>https://pypi.org/project/pynput/</a:t>
            </a:r>
            <a:endParaRPr b="0" dirty="0" sz="2400" i="0" lang="en-IN">
              <a:solidFill>
                <a:srgbClr val="0D0D0D"/>
              </a:solidFill>
              <a:effectLst/>
              <a:latin typeface="Söhne"/>
            </a:endParaRPr>
          </a:p>
          <a:p>
            <a:pPr algn="l">
              <a:buFont typeface="+mj-lt"/>
              <a:buAutoNum type="arabicPeriod"/>
            </a:pPr>
            <a:r>
              <a:rPr b="0" dirty="0" sz="2400" i="0" lang="en-IN">
                <a:solidFill>
                  <a:srgbClr val="0D0D0D"/>
                </a:solidFill>
                <a:effectLst/>
                <a:latin typeface="Söhne"/>
              </a:rPr>
              <a:t>"Mastering Python for Networking and Security" by José Manuel Ortega.</a:t>
            </a:r>
          </a:p>
          <a:p>
            <a:pPr indent="0" marL="0">
              <a:buNone/>
            </a:pPr>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4"/>
          <p:cNvSpPr>
            <a:spLocks noGrp="1"/>
          </p:cNvSpPr>
          <p:nvPr>
            <p:ph type="title"/>
          </p:nvPr>
        </p:nvSpPr>
        <p:spPr>
          <a:xfrm>
            <a:off x="1463041" y="2766218"/>
            <a:ext cx="9298744" cy="1325563"/>
          </a:xfrm>
        </p:spPr>
        <p:txBody>
          <a:bodyPr>
            <a:normAutofit/>
          </a:bodyPr>
          <a:p>
            <a:pPr algn="ctr"/>
            <a:r>
              <a:rPr b="1" dirty="0" sz="6600" lang="en-US">
                <a:solidFill>
                  <a:srgbClr val="002060"/>
                </a:solidFill>
                <a:latin typeface="Arial Rounded MT Bold" panose="020F070403050403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Title 4"/>
          <p:cNvSpPr>
            <a:spLocks noGrp="1"/>
          </p:cNvSpPr>
          <p:nvPr>
            <p:ph type="title"/>
          </p:nvPr>
        </p:nvSpPr>
        <p:spPr>
          <a:xfrm>
            <a:off x="662152" y="772510"/>
            <a:ext cx="10645928" cy="704830"/>
          </a:xfrm>
        </p:spPr>
        <p:txBody>
          <a:bodyPr>
            <a:normAutofit fontScale="97727"/>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598" name="Content Placeholder 1"/>
          <p:cNvSpPr>
            <a:spLocks noGrp="1"/>
          </p:cNvSpPr>
          <p:nvPr>
            <p:ph idx="1"/>
          </p:nvPr>
        </p:nvSpPr>
        <p:spPr>
          <a:xfrm>
            <a:off x="795896" y="1631770"/>
            <a:ext cx="10378440" cy="4673324"/>
          </a:xfrm>
        </p:spPr>
        <p:txBody>
          <a:bodyPr>
            <a:noAutofit/>
          </a:bodyPr>
          <a:p>
            <a:pPr indent="-305435" marL="305435"/>
            <a:r>
              <a:rPr b="0" dirty="0" sz="2400" i="0" lang="en-US">
                <a:solidFill>
                  <a:srgbClr val="0D0D0D"/>
                </a:solidFill>
                <a:effectLst/>
              </a:rPr>
              <a:t>In an era dominated by digital interactions, the proliferation of keylogging threats stands as a formidable challenge in cybersecurity. Keyloggers, clandestine software designed to covertly monitor and record keystrokes, represent a significant risk to both individuals and organizations. Capable of capturing sensitive information including passwords, financial credentials, and personal communications, keyloggers jeopardize user privacy and financial security. As these threats continue to evolve in sophistication and prevalence, the need for robust detection and prevention measures becomes increasingly urgent. Addressing this challenge requires innovative solutions capable of effectively identifying and thwarting keylogging activities to safeguard against the pervasive threat of data theft and privacy breaches.</a:t>
            </a: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9" name="Title 4"/>
          <p:cNvSpPr>
            <a:spLocks noGrp="1"/>
          </p:cNvSpPr>
          <p:nvPr>
            <p:ph type="title"/>
          </p:nvPr>
        </p:nvSpPr>
        <p:spPr>
          <a:xfrm>
            <a:off x="731520" y="831022"/>
            <a:ext cx="10879288"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 :</a:t>
            </a:r>
            <a:endParaRPr dirty="0" sz="4400" lang="en-US"/>
          </a:p>
        </p:txBody>
      </p:sp>
      <p:sp>
        <p:nvSpPr>
          <p:cNvPr id="1048600" name="Content Placeholder 1"/>
          <p:cNvSpPr>
            <a:spLocks noGrp="1"/>
          </p:cNvSpPr>
          <p:nvPr>
            <p:ph idx="1"/>
          </p:nvPr>
        </p:nvSpPr>
        <p:spPr>
          <a:xfrm>
            <a:off x="851338" y="1361318"/>
            <a:ext cx="10609142" cy="5418899"/>
          </a:xfrm>
        </p:spPr>
        <p:txBody>
          <a:bodyPr anchor="ctr" bIns="45720" lIns="91440" rIns="91440" rtlCol="0" tIns="45720" vert="horz">
            <a:noAutofit/>
          </a:bodyPr>
          <a:p>
            <a:pPr algn="l" indent="0" marL="0">
              <a:buNone/>
            </a:pPr>
            <a:r>
              <a:rPr b="0" dirty="0" sz="1800" i="0" lang="en-US">
                <a:solidFill>
                  <a:srgbClr val="0D0D0D"/>
                </a:solidFill>
                <a:effectLst/>
              </a:rPr>
              <a:t>Our proposed solution aims to confront the menace of keylogging threats head-on by deploying a robust detection and prevention framework. This comprehensive approach encompasses the following key components:</a:t>
            </a:r>
          </a:p>
          <a:p>
            <a:pPr algn="l">
              <a:buFont typeface="+mj-lt"/>
              <a:buAutoNum type="arabicPeriod"/>
            </a:pPr>
            <a:r>
              <a:rPr b="0" dirty="0" sz="1800" i="0" lang="en-US">
                <a:solidFill>
                  <a:srgbClr val="0D0D0D"/>
                </a:solidFill>
                <a:effectLst/>
              </a:rPr>
              <a:t>Enhanced Detection Mechanism:</a:t>
            </a:r>
          </a:p>
          <a:p>
            <a:pPr algn="l" indent="-285750" lvl="1" marL="742950">
              <a:buFont typeface="+mj-lt"/>
              <a:buAutoNum type="arabicPeriod"/>
            </a:pPr>
            <a:r>
              <a:rPr b="0" dirty="0" sz="1800" i="0" lang="en-US">
                <a:solidFill>
                  <a:srgbClr val="0D0D0D"/>
                </a:solidFill>
                <a:effectLst/>
              </a:rPr>
              <a:t>Develop advanced algorithms leveraging event-driven programming to continuously monitor keyboard activities for suspicious patterns indicative of keylogging behavior.</a:t>
            </a:r>
          </a:p>
          <a:p>
            <a:pPr algn="l" indent="-285750" lvl="1" marL="742950">
              <a:buFont typeface="+mj-lt"/>
              <a:buAutoNum type="arabicPeriod"/>
            </a:pPr>
            <a:r>
              <a:rPr b="0" dirty="0" sz="1800" i="0" lang="en-US">
                <a:solidFill>
                  <a:srgbClr val="0D0D0D"/>
                </a:solidFill>
                <a:effectLst/>
              </a:rPr>
              <a:t>Implement heuristic analysis techniques to detect anomalies in keystroke patterns and identify potential keylogger activity in real-time.</a:t>
            </a:r>
          </a:p>
          <a:p>
            <a:pPr algn="l">
              <a:buFont typeface="+mj-lt"/>
              <a:buAutoNum type="arabicPeriod"/>
            </a:pPr>
            <a:r>
              <a:rPr b="0" dirty="0" sz="1800" i="0" lang="en-US">
                <a:solidFill>
                  <a:srgbClr val="0D0D0D"/>
                </a:solidFill>
                <a:effectLst/>
              </a:rPr>
              <a:t>Proactive Response Strategies:</a:t>
            </a:r>
          </a:p>
          <a:p>
            <a:pPr algn="l" indent="-285750" lvl="1" marL="742950">
              <a:buFont typeface="+mj-lt"/>
              <a:buAutoNum type="arabicPeriod"/>
            </a:pPr>
            <a:r>
              <a:rPr b="0" dirty="0" sz="1800" i="0" lang="en-US">
                <a:solidFill>
                  <a:srgbClr val="0D0D0D"/>
                </a:solidFill>
                <a:effectLst/>
              </a:rPr>
              <a:t>Integrate an alerting system to notify users promptly upon detection of suspicious keystroke behavior, empowering them to take immediate action to safeguard their sensitive information.</a:t>
            </a:r>
          </a:p>
          <a:p>
            <a:pPr algn="l" indent="-285750" lvl="1" marL="742950">
              <a:buFont typeface="+mj-lt"/>
              <a:buAutoNum type="arabicPeriod"/>
            </a:pPr>
            <a:r>
              <a:rPr b="0" dirty="0" sz="1800" i="0" lang="en-US">
                <a:solidFill>
                  <a:srgbClr val="0D0D0D"/>
                </a:solidFill>
                <a:effectLst/>
              </a:rPr>
              <a:t>Employ secure input handling mechanisms at the application level to mitigate the risk of keylogger interception, including encryption of keystrokes and secure password entry dialogs.</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1" name="Title 4"/>
          <p:cNvSpPr>
            <a:spLocks noGrp="1"/>
          </p:cNvSpPr>
          <p:nvPr>
            <p:ph type="title"/>
          </p:nvPr>
        </p:nvSpPr>
        <p:spPr>
          <a:xfrm>
            <a:off x="731520" y="831022"/>
            <a:ext cx="10879288"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 - continuation :</a:t>
            </a:r>
            <a:endParaRPr dirty="0" sz="4400" lang="en-US"/>
          </a:p>
        </p:txBody>
      </p:sp>
      <p:sp>
        <p:nvSpPr>
          <p:cNvPr id="1048602" name="Content Placeholder 1"/>
          <p:cNvSpPr>
            <a:spLocks noGrp="1"/>
          </p:cNvSpPr>
          <p:nvPr>
            <p:ph idx="1"/>
          </p:nvPr>
        </p:nvSpPr>
        <p:spPr>
          <a:xfrm>
            <a:off x="1166648" y="1232452"/>
            <a:ext cx="10444160" cy="5418899"/>
          </a:xfrm>
        </p:spPr>
        <p:txBody>
          <a:bodyPr anchor="ctr" bIns="45720" lIns="91440" rIns="91440" rtlCol="0" tIns="45720" vert="horz">
            <a:noAutofit/>
          </a:bodyPr>
          <a:p>
            <a:pPr algn="l" indent="-457200" marL="457200">
              <a:buFont typeface="+mj-lt"/>
              <a:buAutoNum type="arabicPeriod" startAt="3"/>
            </a:pPr>
            <a:r>
              <a:rPr b="0" dirty="0" sz="2000" i="0" lang="en-US">
                <a:solidFill>
                  <a:srgbClr val="0D0D0D"/>
                </a:solidFill>
                <a:effectLst/>
              </a:rPr>
              <a:t>Continuous Monitoring and Adaptation:</a:t>
            </a:r>
          </a:p>
          <a:p>
            <a:pPr algn="l" indent="-457200" lvl="1" marL="914400">
              <a:buFont typeface="+mj-lt"/>
              <a:buAutoNum type="arabicPeriod"/>
            </a:pPr>
            <a:r>
              <a:rPr b="0" dirty="0" sz="2000" i="0" lang="en-US">
                <a:solidFill>
                  <a:srgbClr val="0D0D0D"/>
                </a:solidFill>
                <a:effectLst/>
              </a:rPr>
              <a:t>Establish a framework for ongoing monitoring and updates to the keylogger detection system, ensuring its resilience against evolving threats and vulnerabilities.</a:t>
            </a:r>
          </a:p>
          <a:p>
            <a:pPr algn="l" indent="-457200" lvl="1" marL="914400">
              <a:buFont typeface="+mj-lt"/>
              <a:buAutoNum type="arabicPeriod"/>
            </a:pPr>
            <a:r>
              <a:rPr b="0" dirty="0" sz="2000" i="0" lang="en-US">
                <a:solidFill>
                  <a:srgbClr val="0D0D0D"/>
                </a:solidFill>
                <a:effectLst/>
              </a:rPr>
              <a:t>Regularly update the system with patches and enhancements to bolster detection capabilities and address emerging security challenges effectively.</a:t>
            </a:r>
          </a:p>
          <a:p>
            <a:pPr algn="l" indent="-457200" marL="457200">
              <a:buFont typeface="+mj-lt"/>
              <a:buAutoNum type="arabicPeriod" startAt="3"/>
            </a:pPr>
            <a:r>
              <a:rPr b="0" dirty="0" sz="2000" i="0" lang="en-US">
                <a:solidFill>
                  <a:srgbClr val="0D0D0D"/>
                </a:solidFill>
                <a:effectLst/>
              </a:rPr>
              <a:t>Rigorous Evaluation:</a:t>
            </a:r>
          </a:p>
          <a:p>
            <a:pPr algn="l" indent="-457200" lvl="1" marL="914400">
              <a:buFont typeface="+mj-lt"/>
              <a:buAutoNum type="arabicPeriod"/>
            </a:pPr>
            <a:r>
              <a:rPr b="0" dirty="0" sz="2000" i="0" lang="en-US">
                <a:solidFill>
                  <a:srgbClr val="0D0D0D"/>
                </a:solidFill>
                <a:effectLst/>
              </a:rPr>
              <a:t>Conduct comprehensive testing and validation of the detection system to assess its performance metrics, including detection accuracy, false positive rate, and response time.</a:t>
            </a:r>
          </a:p>
          <a:p>
            <a:pPr algn="l" indent="-457200" lvl="1" marL="914400">
              <a:buFont typeface="+mj-lt"/>
              <a:buAutoNum type="arabicPeriod"/>
            </a:pPr>
            <a:r>
              <a:rPr b="0" dirty="0" sz="2000" i="0" lang="en-US">
                <a:solidFill>
                  <a:srgbClr val="0D0D0D"/>
                </a:solidFill>
                <a:effectLst/>
              </a:rPr>
              <a:t>Evaluate the system's effectiveness in real-world scenarios to ensure its reliability and efficacy in safeguarding against keylogging threats.</a:t>
            </a:r>
          </a:p>
          <a:p>
            <a:pPr indent="0" marL="0">
              <a:buNone/>
            </a:pPr>
            <a:endParaRPr dirty="0" sz="20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3" name="Title 4"/>
          <p:cNvSpPr>
            <a:spLocks noGrp="1"/>
          </p:cNvSpPr>
          <p:nvPr>
            <p:ph type="title"/>
          </p:nvPr>
        </p:nvSpPr>
        <p:spPr>
          <a:xfrm>
            <a:off x="581192" y="828280"/>
            <a:ext cx="11029616" cy="795568"/>
          </a:xfrm>
        </p:spPr>
        <p:txBody>
          <a:bodyPr>
            <a:noAutofit/>
          </a:bodyPr>
          <a:p>
            <a:r>
              <a:rPr b="1" dirty="0" sz="3900" lang="en-US">
                <a:solidFill>
                  <a:schemeClr val="accent1"/>
                </a:solidFill>
                <a:latin typeface="Arial"/>
                <a:ea typeface="+mj-lt"/>
                <a:cs typeface="Arial"/>
              </a:rPr>
              <a:t>System  </a:t>
            </a:r>
            <a:r>
              <a:rPr b="1" dirty="0" sz="3900" lang="en-US" err="1">
                <a:solidFill>
                  <a:schemeClr val="accent1"/>
                </a:solidFill>
                <a:latin typeface="Arial"/>
                <a:ea typeface="+mj-lt"/>
                <a:cs typeface="Arial"/>
              </a:rPr>
              <a:t>ApproacH</a:t>
            </a:r>
            <a:r>
              <a:rPr b="1" dirty="0" sz="3900" lang="en-US">
                <a:solidFill>
                  <a:schemeClr val="accent1"/>
                </a:solidFill>
                <a:latin typeface="Arial"/>
                <a:ea typeface="+mj-lt"/>
                <a:cs typeface="Arial"/>
              </a:rPr>
              <a:t> (Technology Used):</a:t>
            </a:r>
            <a:endParaRPr dirty="0" sz="3900" lang="en-US">
              <a:solidFill>
                <a:schemeClr val="accent1"/>
              </a:solidFill>
              <a:latin typeface="Calibri Light"/>
              <a:cs typeface="Calibri Light"/>
            </a:endParaRPr>
          </a:p>
        </p:txBody>
      </p:sp>
      <p:sp>
        <p:nvSpPr>
          <p:cNvPr id="1048604" name="Content Placeholder 1"/>
          <p:cNvSpPr>
            <a:spLocks noGrp="1"/>
          </p:cNvSpPr>
          <p:nvPr>
            <p:ph idx="1"/>
          </p:nvPr>
        </p:nvSpPr>
        <p:spPr/>
        <p:txBody>
          <a:bodyPr>
            <a:normAutofit/>
          </a:bodyPr>
          <a:p>
            <a:pPr algn="just" indent="0" marL="0">
              <a:buNone/>
            </a:pPr>
            <a:r>
              <a:rPr b="0" dirty="0" sz="2400" i="0" lang="en-US">
                <a:solidFill>
                  <a:srgbClr val="0D0D0D"/>
                </a:solidFill>
                <a:effectLst/>
              </a:rPr>
              <a:t>The system development approach involves utilizing Python programming language along with libraries such as </a:t>
            </a:r>
            <a:r>
              <a:rPr b="0" dirty="0" sz="2400" i="0" lang="en-US" err="1">
                <a:solidFill>
                  <a:srgbClr val="0D0D0D"/>
                </a:solidFill>
                <a:effectLst/>
              </a:rPr>
              <a:t>tkinter</a:t>
            </a:r>
            <a:r>
              <a:rPr b="0" dirty="0" sz="2400" i="0" lang="en-US">
                <a:solidFill>
                  <a:srgbClr val="0D0D0D"/>
                </a:solidFill>
                <a:effectLst/>
              </a:rPr>
              <a:t> for GUI development and </a:t>
            </a:r>
            <a:r>
              <a:rPr b="0" dirty="0" sz="2400" i="0" lang="en-US" err="1">
                <a:solidFill>
                  <a:srgbClr val="0D0D0D"/>
                </a:solidFill>
                <a:effectLst/>
              </a:rPr>
              <a:t>pynput</a:t>
            </a:r>
            <a:r>
              <a:rPr b="0" dirty="0" sz="2400" i="0" lang="en-US">
                <a:solidFill>
                  <a:srgbClr val="0D0D0D"/>
                </a:solidFill>
                <a:effectLst/>
              </a:rPr>
              <a:t> for keyboard monitoring. Python's simplicity, versatility, and extensive library support make it an ideal choice for developing security applications. The </a:t>
            </a:r>
            <a:r>
              <a:rPr b="0" dirty="0" sz="2400" i="0" lang="en-US" err="1">
                <a:solidFill>
                  <a:srgbClr val="0D0D0D"/>
                </a:solidFill>
                <a:effectLst/>
              </a:rPr>
              <a:t>tkinter</a:t>
            </a:r>
            <a:r>
              <a:rPr b="0" dirty="0" sz="2400" i="0" lang="en-US">
                <a:solidFill>
                  <a:srgbClr val="0D0D0D"/>
                </a:solidFill>
                <a:effectLst/>
              </a:rPr>
              <a:t> library provides an intuitive and platform-independent GUI framework, enabling us to create an interactive interface for users to start and stop the keylogger easily. Additionally, the </a:t>
            </a:r>
            <a:r>
              <a:rPr b="0" dirty="0" sz="2400" i="0" lang="en-US" err="1">
                <a:solidFill>
                  <a:srgbClr val="0D0D0D"/>
                </a:solidFill>
                <a:effectLst/>
              </a:rPr>
              <a:t>pynput</a:t>
            </a:r>
            <a:r>
              <a:rPr b="0" dirty="0" sz="2400" i="0" lang="en-US">
                <a:solidFill>
                  <a:srgbClr val="0D0D0D"/>
                </a:solidFill>
                <a:effectLst/>
              </a:rPr>
              <a:t> library facilitates keyboard event monitoring, allowing us to capture keystrokes and respond to key press and release events effectively</a:t>
            </a:r>
            <a:r>
              <a:rPr b="0" dirty="0" sz="2400" i="0" lang="en-US">
                <a:solidFill>
                  <a:srgbClr val="0D0D0D"/>
                </a:solidFill>
                <a:effectLst/>
                <a:latin typeface="Söhne"/>
              </a:rPr>
              <a:t>.</a:t>
            </a:r>
            <a:endParaRPr b="1" dirty="0" sz="24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5" name="Title 4"/>
          <p:cNvSpPr>
            <a:spLocks noGrp="1"/>
          </p:cNvSpPr>
          <p:nvPr>
            <p:ph type="title"/>
          </p:nvPr>
        </p:nvSpPr>
        <p:spPr>
          <a:xfrm>
            <a:off x="581193" y="812514"/>
            <a:ext cx="11029616" cy="530296"/>
          </a:xfrm>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06" name="Content Placeholder 1"/>
          <p:cNvSpPr>
            <a:spLocks noGrp="1"/>
          </p:cNvSpPr>
          <p:nvPr>
            <p:ph idx="1"/>
          </p:nvPr>
        </p:nvSpPr>
        <p:spPr>
          <a:xfrm>
            <a:off x="581193" y="1576552"/>
            <a:ext cx="10785746" cy="4729654"/>
          </a:xfrm>
        </p:spPr>
        <p:txBody>
          <a:bodyPr>
            <a:normAutofit/>
          </a:bodyPr>
          <a:p>
            <a:pPr algn="just">
              <a:buFont typeface="Wingdings" panose="05000000000000000000" pitchFamily="2" charset="2"/>
              <a:buChar char="§"/>
            </a:pPr>
            <a:r>
              <a:rPr b="0" dirty="0" sz="2400" i="0" lang="en-US">
                <a:solidFill>
                  <a:srgbClr val="0D0D0D"/>
                </a:solidFill>
                <a:effectLst/>
              </a:rPr>
              <a:t>The keylogger system utilizes event-driven programming, continuously monitoring keyboard events via </a:t>
            </a:r>
            <a:r>
              <a:rPr b="0" dirty="0" sz="2400" i="0" lang="en-US" err="1">
                <a:solidFill>
                  <a:srgbClr val="0D0D0D"/>
                </a:solidFill>
                <a:effectLst/>
              </a:rPr>
              <a:t>pynput's</a:t>
            </a:r>
            <a:r>
              <a:rPr b="0" dirty="0" sz="2400" i="0" lang="en-US">
                <a:solidFill>
                  <a:srgbClr val="0D0D0D"/>
                </a:solidFill>
                <a:effectLst/>
              </a:rPr>
              <a:t> keyboard listener.</a:t>
            </a:r>
          </a:p>
          <a:p>
            <a:pPr algn="just">
              <a:buFont typeface="Wingdings" panose="05000000000000000000" pitchFamily="2" charset="2"/>
              <a:buChar char="§"/>
            </a:pPr>
            <a:r>
              <a:rPr b="0" dirty="0" sz="2400" i="0" lang="en-US">
                <a:solidFill>
                  <a:srgbClr val="0D0D0D"/>
                </a:solidFill>
                <a:effectLst/>
              </a:rPr>
              <a:t>Upon detecting key press and release events, the system logs the corresponding keystrokes, categorizing them based on their status as pressed, held, or released.</a:t>
            </a:r>
          </a:p>
          <a:p>
            <a:pPr algn="just">
              <a:buFont typeface="Wingdings" panose="05000000000000000000" pitchFamily="2" charset="2"/>
              <a:buChar char="§"/>
            </a:pPr>
            <a:r>
              <a:rPr b="0" dirty="0" sz="2400" i="0" lang="en-US">
                <a:solidFill>
                  <a:srgbClr val="0D0D0D"/>
                </a:solidFill>
                <a:effectLst/>
              </a:rPr>
              <a:t>Deployment of the system is achieved by packaging the Python code into an executable file using tools like </a:t>
            </a:r>
            <a:r>
              <a:rPr b="0" dirty="0" sz="2400" i="0" lang="en-US" err="1">
                <a:solidFill>
                  <a:srgbClr val="0D0D0D"/>
                </a:solidFill>
                <a:effectLst/>
              </a:rPr>
              <a:t>PyInstaller</a:t>
            </a:r>
            <a:r>
              <a:rPr b="0" dirty="0" sz="2400" i="0" lang="en-US">
                <a:solidFill>
                  <a:srgbClr val="0D0D0D"/>
                </a:solidFill>
                <a:effectLst/>
              </a:rPr>
              <a:t> or </a:t>
            </a:r>
            <a:r>
              <a:rPr b="0" dirty="0" sz="2400" i="0" lang="en-US" err="1">
                <a:solidFill>
                  <a:srgbClr val="0D0D0D"/>
                </a:solidFill>
                <a:effectLst/>
              </a:rPr>
              <a:t>cx_Freeze</a:t>
            </a:r>
            <a:r>
              <a:rPr b="0" dirty="0" sz="2400" i="0" lang="en-US">
                <a:solidFill>
                  <a:srgbClr val="0D0D0D"/>
                </a:solidFill>
                <a:effectLst/>
              </a:rPr>
              <a:t>.</a:t>
            </a:r>
          </a:p>
          <a:p>
            <a:pPr algn="just">
              <a:buFont typeface="Wingdings" panose="05000000000000000000" pitchFamily="2" charset="2"/>
              <a:buChar char="§"/>
            </a:pPr>
            <a:r>
              <a:rPr b="0" dirty="0" sz="2400" i="0" lang="en-US">
                <a:solidFill>
                  <a:srgbClr val="0D0D0D"/>
                </a:solidFill>
                <a:effectLst/>
              </a:rPr>
              <a:t>This packaging ensures easy installation and usage across various operating systems, eliminating the need for users to have Python installed on their systems.</a:t>
            </a:r>
          </a:p>
          <a:p>
            <a:pPr indent="-305435" marL="305435"/>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7" name="Title 4"/>
          <p:cNvSpPr>
            <a:spLocks noGrp="1"/>
          </p:cNvSpPr>
          <p:nvPr>
            <p:ph type="title"/>
          </p:nvPr>
        </p:nvSpPr>
        <p:spPr>
          <a:xfrm>
            <a:off x="723082" y="1036878"/>
            <a:ext cx="11029616" cy="530296"/>
          </a:xfrm>
        </p:spPr>
        <p:txBody>
          <a:bodyPr>
            <a:normAutofit/>
          </a:bodyPr>
          <a:p>
            <a:r>
              <a:rPr b="1" dirty="0" sz="4400" lang="en-US">
                <a:solidFill>
                  <a:schemeClr val="accent1"/>
                </a:solidFill>
                <a:latin typeface="Arial"/>
                <a:ea typeface="+mj-lt"/>
                <a:cs typeface="Arial"/>
              </a:rPr>
              <a:t>Result </a:t>
            </a:r>
            <a:endParaRPr dirty="0" lang="en-US"/>
          </a:p>
        </p:txBody>
      </p:sp>
      <p:sp>
        <p:nvSpPr>
          <p:cNvPr id="1048608" name="Content Placeholder 1"/>
          <p:cNvSpPr>
            <a:spLocks noGrp="1"/>
          </p:cNvSpPr>
          <p:nvPr>
            <p:ph idx="1"/>
          </p:nvPr>
        </p:nvSpPr>
        <p:spPr>
          <a:xfrm>
            <a:off x="655830" y="1330596"/>
            <a:ext cx="10880339" cy="4490526"/>
          </a:xfrm>
        </p:spPr>
        <p:txBody>
          <a:bodyPr>
            <a:noAutofit/>
          </a:bodyPr>
          <a:p>
            <a:pPr algn="just">
              <a:buFont typeface="Wingdings" panose="05000000000000000000" pitchFamily="2" charset="2"/>
              <a:buChar char="§"/>
            </a:pPr>
            <a:r>
              <a:rPr dirty="0" sz="2400" lang="en-US"/>
              <a:t>The output image of the system showcases a user-friendly graphical interface, featuring prominently displayed buttons for initiating and terminating the keylogging process.</a:t>
            </a:r>
          </a:p>
          <a:p>
            <a:pPr algn="just">
              <a:buFont typeface="Wingdings" panose="05000000000000000000" pitchFamily="2" charset="2"/>
              <a:buChar char="§"/>
            </a:pPr>
            <a:r>
              <a:rPr dirty="0" sz="2400" lang="en-US"/>
              <a:t>The interface design ensures ease of use, enabling users to interact with the keylogger application effortlessly.</a:t>
            </a:r>
          </a:p>
          <a:p>
            <a:pPr algn="just">
              <a:buFont typeface="Wingdings" panose="05000000000000000000" pitchFamily="2" charset="2"/>
              <a:buChar char="§"/>
            </a:pPr>
            <a:r>
              <a:rPr dirty="0" sz="2400" lang="en-US"/>
              <a:t>In addition to the start and stop buttons, the interface may incorporate visual indicators or status updates to inform users about the current state of the keylogger, enhancing user awareness and control.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4"/>
          <p:cNvSpPr>
            <a:spLocks noGrp="1"/>
          </p:cNvSpPr>
          <p:nvPr>
            <p:ph type="title"/>
          </p:nvPr>
        </p:nvSpPr>
        <p:spPr>
          <a:xfrm>
            <a:off x="723082" y="860592"/>
            <a:ext cx="11029616" cy="530296"/>
          </a:xfrm>
        </p:spPr>
        <p:txBody>
          <a:bodyPr>
            <a:normAutofit/>
          </a:bodyPr>
          <a:p>
            <a:r>
              <a:rPr b="1" dirty="0" sz="4400" lang="en-US">
                <a:solidFill>
                  <a:schemeClr val="accent1"/>
                </a:solidFill>
                <a:latin typeface="Arial"/>
                <a:ea typeface="+mj-lt"/>
                <a:cs typeface="Arial"/>
              </a:rPr>
              <a:t>Result - continuation </a:t>
            </a:r>
            <a:endParaRPr dirty="0" lang="en-US"/>
          </a:p>
        </p:txBody>
      </p:sp>
      <p:sp>
        <p:nvSpPr>
          <p:cNvPr id="1048610" name="Content Placeholder 1"/>
          <p:cNvSpPr>
            <a:spLocks noGrp="1"/>
          </p:cNvSpPr>
          <p:nvPr>
            <p:ph idx="1"/>
          </p:nvPr>
        </p:nvSpPr>
        <p:spPr>
          <a:xfrm>
            <a:off x="977462" y="1390888"/>
            <a:ext cx="10263352" cy="4374774"/>
          </a:xfrm>
        </p:spPr>
        <p:txBody>
          <a:bodyPr>
            <a:noAutofit/>
          </a:bodyPr>
          <a:p>
            <a:pPr algn="just"/>
            <a:r>
              <a:rPr dirty="0" sz="2400" lang="en-US"/>
              <a:t>The system may also include notifications or alerts to promptly notify users of any detected keylogging activities, enabling timely intervention to mitigate potential security threats.</a:t>
            </a:r>
          </a:p>
          <a:p>
            <a:pPr algn="just"/>
            <a:r>
              <a:rPr dirty="0" sz="2400" lang="en-US"/>
              <a:t>Overall, the output image demonstrates the system's commitment to providing a seamless user experience while prioritizing transparency and security in keylogging detection and prevention.</a:t>
            </a:r>
            <a:endParaRPr dirty="0" sz="2400" lang="en-IN"/>
          </a:p>
          <a:p>
            <a:pPr algn="just">
              <a:buFont typeface="Wingdings" panose="05000000000000000000" pitchFamily="2" charset="2"/>
              <a:buChar char="§"/>
            </a:pPr>
            <a:endParaRPr dirty="0" sz="2400" lang="en-US"/>
          </a:p>
        </p:txBody>
      </p:sp>
    </p:spTree>
  </p:cSld>
  <p:clrMapOvr>
    <a:masterClrMapping/>
  </p:clrMapOvr>
</p:sld>
</file>

<file path=ppt/theme/theme1.xml><?xml version="1.0" encoding="utf-8"?>
<a:theme xmlns:a="http://schemas.openxmlformats.org/drawingml/2006/main" name="DividendVTI">
  <a:themeElements>
    <a:clrScheme name="Blue II">
      <a:dk1>
        <a:sysClr lastClr="FFFFFF"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FFFFFF"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karuppiah9117@outlook.com</cp:lastModifiedBy>
  <dcterms:created xsi:type="dcterms:W3CDTF">2021-05-25T07:50:10Z</dcterms:created>
  <dcterms:modified xsi:type="dcterms:W3CDTF">2024-04-07T15:09:42Z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09f0df8843784b359169fa8b5764ae9b</vt:lpwstr>
  </property>
</Properties>
</file>