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4/28/2020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4/28/2020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4/28/2020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4/28/2020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4/28/2020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4/28/2020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cleo.com/white-paper/secure-data-exchange-protocol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0086" y="1628503"/>
            <a:ext cx="9748176" cy="1250410"/>
          </a:xfrm>
        </p:spPr>
        <p:txBody>
          <a:bodyPr/>
          <a:lstStyle/>
          <a:p>
            <a:r>
              <a:rPr lang="en-US" dirty="0" smtClean="0"/>
              <a:t>Spring Web Services</a:t>
            </a:r>
            <a:endParaRPr lang="en-US" dirty="0"/>
          </a:p>
        </p:txBody>
      </p:sp>
    </p:spTree>
    <p:extLst>
      <p:ext uri="{BB962C8B-B14F-4D97-AF65-F5344CB8AC3E}">
        <p14:creationId xmlns:p14="http://schemas.microsoft.com/office/powerpoint/2010/main" val="3775019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14528"/>
          </a:xfrm>
        </p:spPr>
        <p:txBody>
          <a:bodyPr/>
          <a:lstStyle/>
          <a:p>
            <a:r>
              <a:rPr lang="en-US" dirty="0" smtClean="0"/>
              <a:t>What are web services?</a:t>
            </a:r>
            <a:endParaRPr lang="en-US" dirty="0"/>
          </a:p>
        </p:txBody>
      </p:sp>
      <p:sp>
        <p:nvSpPr>
          <p:cNvPr id="3" name="Content Placeholder 2"/>
          <p:cNvSpPr>
            <a:spLocks noGrp="1"/>
          </p:cNvSpPr>
          <p:nvPr>
            <p:ph idx="1"/>
          </p:nvPr>
        </p:nvSpPr>
        <p:spPr>
          <a:xfrm>
            <a:off x="646111" y="1460735"/>
            <a:ext cx="10727283" cy="4195481"/>
          </a:xfrm>
        </p:spPr>
        <p:txBody>
          <a:bodyPr/>
          <a:lstStyle/>
          <a:p>
            <a:pPr algn="just">
              <a:buFont typeface="Wingdings" panose="05000000000000000000" pitchFamily="2" charset="2"/>
              <a:buChar char="Ø"/>
            </a:pPr>
            <a:r>
              <a:rPr lang="en-US" dirty="0"/>
              <a:t>A Web service is a software package that is used for communicating between two devices or web entities lying on the network. They involve a service provider along with a service requester, i.e., the client</a:t>
            </a:r>
            <a:r>
              <a:rPr lang="en-US" dirty="0" smtClean="0"/>
              <a:t>.</a:t>
            </a:r>
          </a:p>
          <a:p>
            <a:pPr algn="just">
              <a:buFont typeface="Wingdings" panose="05000000000000000000" pitchFamily="2" charset="2"/>
              <a:buChar char="Ø"/>
            </a:pPr>
            <a:r>
              <a:rPr lang="en-US" dirty="0"/>
              <a:t>T</a:t>
            </a:r>
            <a:r>
              <a:rPr lang="en-US" dirty="0" smtClean="0"/>
              <a:t>hey </a:t>
            </a:r>
            <a:r>
              <a:rPr lang="en-US" dirty="0"/>
              <a:t>are language </a:t>
            </a:r>
            <a:r>
              <a:rPr lang="en-US" dirty="0" smtClean="0"/>
              <a:t>transparent.</a:t>
            </a:r>
          </a:p>
          <a:p>
            <a:pPr marL="0" indent="0">
              <a:buNone/>
            </a:pPr>
            <a:r>
              <a:rPr lang="en-US" dirty="0"/>
              <a:t>Web services perform specific tasks. These are:</a:t>
            </a:r>
          </a:p>
          <a:p>
            <a:r>
              <a:rPr lang="en-US" dirty="0"/>
              <a:t>Usually, web services are searched for over the network as well as call upon accordingly.</a:t>
            </a:r>
          </a:p>
          <a:p>
            <a:r>
              <a:rPr lang="en-US" dirty="0"/>
              <a:t>As a web service is called, it would be capable of providing operation for the client that has invoked the web service.</a:t>
            </a:r>
          </a:p>
          <a:p>
            <a:pPr algn="just">
              <a:buFont typeface="Wingdings" panose="05000000000000000000" pitchFamily="2" charset="2"/>
              <a:buChar char="Ø"/>
            </a:pPr>
            <a:endParaRPr lang="en-US" dirty="0"/>
          </a:p>
        </p:txBody>
      </p:sp>
    </p:spTree>
    <p:extLst>
      <p:ext uri="{BB962C8B-B14F-4D97-AF65-F5344CB8AC3E}">
        <p14:creationId xmlns:p14="http://schemas.microsoft.com/office/powerpoint/2010/main" val="1872806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 Architecture</a:t>
            </a:r>
            <a:endParaRPr lang="en-US" dirty="0"/>
          </a:p>
        </p:txBody>
      </p:sp>
      <p:sp>
        <p:nvSpPr>
          <p:cNvPr id="3" name="Content Placeholder 2"/>
          <p:cNvSpPr>
            <a:spLocks noGrp="1"/>
          </p:cNvSpPr>
          <p:nvPr>
            <p:ph idx="1"/>
          </p:nvPr>
        </p:nvSpPr>
        <p:spPr>
          <a:xfrm>
            <a:off x="646111" y="1452027"/>
            <a:ext cx="10291855" cy="4195481"/>
          </a:xfrm>
        </p:spPr>
        <p:txBody>
          <a:bodyPr>
            <a:normAutofit/>
          </a:bodyPr>
          <a:lstStyle/>
          <a:p>
            <a:r>
              <a:rPr lang="en-US" dirty="0" smtClean="0"/>
              <a:t>The </a:t>
            </a:r>
            <a:r>
              <a:rPr lang="en-US" dirty="0"/>
              <a:t>provider: is used to create web service, which makes it accessible for client applications who want to utilize it.</a:t>
            </a:r>
          </a:p>
          <a:p>
            <a:r>
              <a:rPr lang="en-US" dirty="0"/>
              <a:t>The requestor: is not anything but the client app which requires contacting a web service. That client app can be "</a:t>
            </a:r>
            <a:r>
              <a:rPr lang="en-US" dirty="0" err="1"/>
              <a:t>.Net</a:t>
            </a:r>
            <a:r>
              <a:rPr lang="en-US" dirty="0"/>
              <a:t>", "Java", or any other language-based application that seeks functionality through a web service.</a:t>
            </a:r>
          </a:p>
          <a:p>
            <a:r>
              <a:rPr lang="en-US" dirty="0"/>
              <a:t>The broker or service registry: is the application that helps in providing access to the UDDI (Universal Description, Discovery, and Integration), which is a paradigm to describe, publish as well as discover web services that are provided by any particular service provider.</a:t>
            </a:r>
          </a:p>
        </p:txBody>
      </p:sp>
    </p:spTree>
    <p:extLst>
      <p:ext uri="{BB962C8B-B14F-4D97-AF65-F5344CB8AC3E}">
        <p14:creationId xmlns:p14="http://schemas.microsoft.com/office/powerpoint/2010/main" val="1347707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01316"/>
          </a:xfrm>
        </p:spPr>
        <p:txBody>
          <a:bodyPr/>
          <a:lstStyle/>
          <a:p>
            <a:r>
              <a:rPr lang="en-US" dirty="0" smtClean="0"/>
              <a:t>Different types of web services</a:t>
            </a:r>
            <a:endParaRPr lang="en-US" dirty="0"/>
          </a:p>
        </p:txBody>
      </p:sp>
      <p:sp>
        <p:nvSpPr>
          <p:cNvPr id="3" name="Content Placeholder 2"/>
          <p:cNvSpPr>
            <a:spLocks noGrp="1"/>
          </p:cNvSpPr>
          <p:nvPr>
            <p:ph idx="1"/>
          </p:nvPr>
        </p:nvSpPr>
        <p:spPr>
          <a:xfrm>
            <a:off x="646111" y="1382358"/>
            <a:ext cx="10500860" cy="5053276"/>
          </a:xfrm>
        </p:spPr>
        <p:txBody>
          <a:bodyPr>
            <a:normAutofit fontScale="70000" lnSpcReduction="20000"/>
          </a:bodyPr>
          <a:lstStyle/>
          <a:p>
            <a:pPr marL="0" indent="0">
              <a:buNone/>
            </a:pPr>
            <a:r>
              <a:rPr lang="en-US" dirty="0" smtClean="0"/>
              <a:t>Few </a:t>
            </a:r>
            <a:r>
              <a:rPr lang="en-US" dirty="0"/>
              <a:t>central types of web services:</a:t>
            </a:r>
            <a:endParaRPr lang="en-US" dirty="0" smtClean="0"/>
          </a:p>
          <a:p>
            <a:pPr marL="0" indent="0">
              <a:buNone/>
            </a:pPr>
            <a:endParaRPr lang="en-US" dirty="0"/>
          </a:p>
          <a:p>
            <a:r>
              <a:rPr lang="en-US" b="1" dirty="0" smtClean="0"/>
              <a:t>SOAP</a:t>
            </a:r>
            <a:r>
              <a:rPr lang="en-US" dirty="0"/>
              <a:t> </a:t>
            </a:r>
            <a:r>
              <a:rPr lang="en-US" dirty="0" smtClean="0"/>
              <a:t>is </a:t>
            </a:r>
            <a:r>
              <a:rPr lang="en-US" dirty="0"/>
              <a:t>an XML-based Web service protocol to exchange data and documents over </a:t>
            </a:r>
            <a:r>
              <a:rPr lang="en-US" dirty="0">
                <a:hlinkClick r:id="rId2"/>
              </a:rPr>
              <a:t>HTTP or SMTP</a:t>
            </a:r>
            <a:r>
              <a:rPr lang="en-US" dirty="0"/>
              <a:t> (Simple Mail Transfer Protocol). It allows independent processes operating on disparate systems to communicate using XML.</a:t>
            </a:r>
          </a:p>
          <a:p>
            <a:r>
              <a:rPr lang="en-US" b="1" dirty="0" smtClean="0"/>
              <a:t>REST</a:t>
            </a:r>
            <a:r>
              <a:rPr lang="en-US" dirty="0"/>
              <a:t> </a:t>
            </a:r>
            <a:r>
              <a:rPr lang="en-US" dirty="0" smtClean="0"/>
              <a:t>provides </a:t>
            </a:r>
            <a:r>
              <a:rPr lang="en-US" dirty="0"/>
              <a:t>communication and connectivity between devices and the internet for API-based tasks. Most RESTful services use HTTP as the supporting protocol</a:t>
            </a:r>
            <a:r>
              <a:rPr lang="en-US" dirty="0" smtClean="0"/>
              <a:t>.</a:t>
            </a:r>
          </a:p>
          <a:p>
            <a:r>
              <a:rPr lang="en-US" dirty="0"/>
              <a:t>Web template</a:t>
            </a:r>
          </a:p>
          <a:p>
            <a:r>
              <a:rPr lang="en-US" dirty="0"/>
              <a:t>JSON-RPC</a:t>
            </a:r>
          </a:p>
          <a:p>
            <a:r>
              <a:rPr lang="en-US" dirty="0"/>
              <a:t>JSON-WSP</a:t>
            </a:r>
          </a:p>
          <a:p>
            <a:r>
              <a:rPr lang="en-US" dirty="0"/>
              <a:t>Web Services Description Language (WSDL)</a:t>
            </a:r>
          </a:p>
          <a:p>
            <a:r>
              <a:rPr lang="en-US" dirty="0"/>
              <a:t>Web Services Conversation Language (WSCL)</a:t>
            </a:r>
          </a:p>
          <a:p>
            <a:r>
              <a:rPr lang="en-US" dirty="0"/>
              <a:t>Web Services Flow Language (WSFL)</a:t>
            </a:r>
          </a:p>
          <a:p>
            <a:r>
              <a:rPr lang="en-US" dirty="0"/>
              <a:t>Web Services Metadata Exchange (WS-</a:t>
            </a:r>
            <a:r>
              <a:rPr lang="en-US" dirty="0" err="1"/>
              <a:t>MetadataExchange</a:t>
            </a:r>
            <a:r>
              <a:rPr lang="en-US" dirty="0"/>
              <a:t>)</a:t>
            </a:r>
          </a:p>
          <a:p>
            <a:r>
              <a:rPr lang="en-US" dirty="0"/>
              <a:t>XML Interface for Network Services (XINS</a:t>
            </a:r>
            <a:r>
              <a:rPr lang="en-US" dirty="0" smtClean="0"/>
              <a:t>)</a:t>
            </a:r>
          </a:p>
          <a:p>
            <a:r>
              <a:rPr lang="en-US" b="1" dirty="0"/>
              <a:t>XML-RPC</a:t>
            </a:r>
            <a:r>
              <a:rPr lang="en-US" dirty="0"/>
              <a:t> (Remote Procedure Call</a:t>
            </a:r>
            <a:r>
              <a:rPr lang="en-US" dirty="0" smtClean="0"/>
              <a:t>)</a:t>
            </a:r>
          </a:p>
          <a:p>
            <a:r>
              <a:rPr lang="en-US" b="1" dirty="0"/>
              <a:t>UDDI </a:t>
            </a:r>
            <a:r>
              <a:rPr lang="en-US" dirty="0"/>
              <a:t>(Universal Description, Discovery, and Integration) </a:t>
            </a:r>
          </a:p>
          <a:p>
            <a:endParaRPr lang="en-US" dirty="0"/>
          </a:p>
          <a:p>
            <a:endParaRPr lang="en-US" dirty="0"/>
          </a:p>
        </p:txBody>
      </p:sp>
    </p:spTree>
    <p:extLst>
      <p:ext uri="{BB962C8B-B14F-4D97-AF65-F5344CB8AC3E}">
        <p14:creationId xmlns:p14="http://schemas.microsoft.com/office/powerpoint/2010/main" val="477907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15633" y="746760"/>
            <a:ext cx="4396338" cy="576262"/>
          </a:xfrm>
        </p:spPr>
        <p:txBody>
          <a:bodyPr/>
          <a:lstStyle/>
          <a:p>
            <a:r>
              <a:rPr lang="en-US" dirty="0" smtClean="0"/>
              <a:t>REST</a:t>
            </a:r>
            <a:endParaRPr lang="en-US" dirty="0"/>
          </a:p>
        </p:txBody>
      </p:sp>
      <p:sp>
        <p:nvSpPr>
          <p:cNvPr id="4" name="Content Placeholder 3"/>
          <p:cNvSpPr>
            <a:spLocks noGrp="1"/>
          </p:cNvSpPr>
          <p:nvPr>
            <p:ph sz="half" idx="2"/>
          </p:nvPr>
        </p:nvSpPr>
        <p:spPr>
          <a:xfrm>
            <a:off x="615633" y="1346971"/>
            <a:ext cx="4396339" cy="3741738"/>
          </a:xfrm>
        </p:spPr>
        <p:txBody>
          <a:bodyPr>
            <a:normAutofit fontScale="92500" lnSpcReduction="20000"/>
          </a:bodyPr>
          <a:lstStyle/>
          <a:p>
            <a:r>
              <a:rPr lang="en-US" dirty="0"/>
              <a:t>ReST, stands for Representational State Transfer </a:t>
            </a:r>
            <a:endParaRPr lang="en-US" dirty="0" smtClean="0"/>
          </a:p>
          <a:p>
            <a:r>
              <a:rPr lang="en-US" dirty="0" smtClean="0"/>
              <a:t>Is </a:t>
            </a:r>
            <a:r>
              <a:rPr lang="en-US" dirty="0"/>
              <a:t>an architectural style, meaning each unique URL represents an individual object of some sort. </a:t>
            </a:r>
            <a:endParaRPr lang="en-US" dirty="0" smtClean="0"/>
          </a:p>
          <a:p>
            <a:r>
              <a:rPr lang="en-US" dirty="0" smtClean="0"/>
              <a:t>A </a:t>
            </a:r>
            <a:r>
              <a:rPr lang="en-US" dirty="0"/>
              <a:t>REST web service uses HTTP and supports/repurposes several HTTP methods: GET, POST, PUT or DELETE. It also offers simple CRUD-oriented services. </a:t>
            </a:r>
            <a:endParaRPr lang="en-US" dirty="0" smtClean="0"/>
          </a:p>
          <a:p>
            <a:r>
              <a:rPr lang="en-US" b="1" dirty="0"/>
              <a:t>Pros:</a:t>
            </a:r>
            <a:r>
              <a:rPr lang="en-US" dirty="0"/>
              <a:t> Lightweight, human readable, easier to build</a:t>
            </a:r>
          </a:p>
          <a:p>
            <a:r>
              <a:rPr lang="en-US" b="1" dirty="0" smtClean="0"/>
              <a:t>Cons</a:t>
            </a:r>
            <a:r>
              <a:rPr lang="en-US" b="1" dirty="0"/>
              <a:t>:</a:t>
            </a:r>
            <a:r>
              <a:rPr lang="en-US" dirty="0"/>
              <a:t> Point-to-point communication, lack of standards</a:t>
            </a:r>
          </a:p>
          <a:p>
            <a:endParaRPr lang="en-US" dirty="0"/>
          </a:p>
        </p:txBody>
      </p:sp>
      <p:sp>
        <p:nvSpPr>
          <p:cNvPr id="5" name="Text Placeholder 4"/>
          <p:cNvSpPr>
            <a:spLocks noGrp="1"/>
          </p:cNvSpPr>
          <p:nvPr>
            <p:ph type="body" sz="quarter" idx="3"/>
          </p:nvPr>
        </p:nvSpPr>
        <p:spPr>
          <a:xfrm>
            <a:off x="5011971" y="746760"/>
            <a:ext cx="4396339" cy="576262"/>
          </a:xfrm>
        </p:spPr>
        <p:txBody>
          <a:bodyPr/>
          <a:lstStyle/>
          <a:p>
            <a:r>
              <a:rPr lang="en-US" dirty="0" smtClean="0"/>
              <a:t>SOAP</a:t>
            </a:r>
            <a:endParaRPr lang="en-US" dirty="0"/>
          </a:p>
        </p:txBody>
      </p:sp>
      <p:sp>
        <p:nvSpPr>
          <p:cNvPr id="6" name="Content Placeholder 5"/>
          <p:cNvSpPr>
            <a:spLocks noGrp="1"/>
          </p:cNvSpPr>
          <p:nvPr>
            <p:ph sz="quarter" idx="4"/>
          </p:nvPr>
        </p:nvSpPr>
        <p:spPr>
          <a:xfrm>
            <a:off x="5011970" y="1370920"/>
            <a:ext cx="4396339" cy="3741738"/>
          </a:xfrm>
        </p:spPr>
        <p:txBody>
          <a:bodyPr>
            <a:normAutofit fontScale="85000" lnSpcReduction="20000"/>
          </a:bodyPr>
          <a:lstStyle/>
          <a:p>
            <a:r>
              <a:rPr lang="en-US" dirty="0"/>
              <a:t>SOAP is defined as Simple Object Access Protocol. </a:t>
            </a:r>
            <a:endParaRPr lang="en-US" dirty="0" smtClean="0"/>
          </a:p>
          <a:p>
            <a:r>
              <a:rPr lang="en-US" dirty="0" smtClean="0"/>
              <a:t>This </a:t>
            </a:r>
            <a:r>
              <a:rPr lang="en-US" dirty="0"/>
              <a:t>web service protocol exchanges structured data using XML and generally HTTP and SMTP for transmission. </a:t>
            </a:r>
            <a:endParaRPr lang="en-US" dirty="0" smtClean="0"/>
          </a:p>
          <a:p>
            <a:r>
              <a:rPr lang="en-US" dirty="0" smtClean="0"/>
              <a:t>SOAP </a:t>
            </a:r>
            <a:r>
              <a:rPr lang="en-US" dirty="0"/>
              <a:t>also uses WSDL (Web Services Description Language) documents to distribute a web service description model. This describes how the SOAP requests (client-side) and responses (server-side) must appear. </a:t>
            </a:r>
            <a:endParaRPr lang="en-US" dirty="0" smtClean="0"/>
          </a:p>
          <a:p>
            <a:r>
              <a:rPr lang="en-US" b="1" dirty="0" smtClean="0"/>
              <a:t>Pros</a:t>
            </a:r>
            <a:r>
              <a:rPr lang="en-US" b="1" dirty="0"/>
              <a:t>:</a:t>
            </a:r>
            <a:r>
              <a:rPr lang="en-US" dirty="0"/>
              <a:t> Usually easier to consume, more standards for security</a:t>
            </a:r>
            <a:r>
              <a:rPr lang="en-US" dirty="0" smtClean="0"/>
              <a:t> </a:t>
            </a:r>
            <a:r>
              <a:rPr lang="en-US" dirty="0"/>
              <a:t>(WSDL, etc.), distributed computing</a:t>
            </a:r>
          </a:p>
          <a:p>
            <a:r>
              <a:rPr lang="en-US" b="1" dirty="0" smtClean="0"/>
              <a:t>Cons</a:t>
            </a:r>
            <a:r>
              <a:rPr lang="en-US" b="1" dirty="0"/>
              <a:t>:</a:t>
            </a:r>
            <a:r>
              <a:rPr lang="en-US" dirty="0"/>
              <a:t> Difficult set-up, more convoluted coding, harder to develop</a:t>
            </a:r>
          </a:p>
        </p:txBody>
      </p:sp>
    </p:spTree>
    <p:extLst>
      <p:ext uri="{BB962C8B-B14F-4D97-AF65-F5344CB8AC3E}">
        <p14:creationId xmlns:p14="http://schemas.microsoft.com/office/powerpoint/2010/main" val="1682064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638" y="598587"/>
            <a:ext cx="9660482" cy="5549664"/>
          </a:xfrm>
        </p:spPr>
        <p:txBody>
          <a:bodyPr>
            <a:normAutofit fontScale="92500" lnSpcReduction="10000"/>
          </a:bodyPr>
          <a:lstStyle/>
          <a:p>
            <a:r>
              <a:rPr lang="en-US" dirty="0"/>
              <a:t>When creating Web services, there are two development styles: Contract Last and Contract First. When using a contract-last approach, you start with the Java code, and let the Web service contract (WSDL, see sidebar) be generated from that. When using contract-first, you start with the WSDL contract, and use Java to implement said contract.</a:t>
            </a:r>
          </a:p>
          <a:p>
            <a:endParaRPr lang="en-US" dirty="0"/>
          </a:p>
          <a:p>
            <a:r>
              <a:rPr lang="en-US" dirty="0"/>
              <a:t>What is WSDL?</a:t>
            </a:r>
          </a:p>
          <a:p>
            <a:endParaRPr lang="en-US" dirty="0"/>
          </a:p>
          <a:p>
            <a:r>
              <a:rPr lang="en-US" dirty="0"/>
              <a:t>WSDL stands for Web Services Description Language. A WSDL file is an XML document that describes a Web service. It specifies the location of the service and the operations (or methods) the service exposes</a:t>
            </a:r>
            <a:r>
              <a:rPr lang="en-US" dirty="0" smtClean="0"/>
              <a:t>.</a:t>
            </a:r>
          </a:p>
          <a:p>
            <a:endParaRPr lang="en-US" dirty="0"/>
          </a:p>
          <a:p>
            <a:r>
              <a:rPr lang="en-US" i="1" dirty="0"/>
              <a:t>Statelessness means that every HTTP request happens in complete isolation. When the client makes an HTTP request, it includes all information necessary for the server to fulfill that request. The server never relies on information from previous requests. If that information was important, the client would have sent it again in this request.</a:t>
            </a:r>
            <a:endParaRPr lang="en-US" dirty="0"/>
          </a:p>
        </p:txBody>
      </p:sp>
    </p:spTree>
    <p:extLst>
      <p:ext uri="{BB962C8B-B14F-4D97-AF65-F5344CB8AC3E}">
        <p14:creationId xmlns:p14="http://schemas.microsoft.com/office/powerpoint/2010/main" val="8664132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87</TotalTime>
  <Words>528</Words>
  <Application>Microsoft Office PowerPoint</Application>
  <PresentationFormat>Widescreen</PresentationFormat>
  <Paragraphs>45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Wingdings</vt:lpstr>
      <vt:lpstr>Wingdings 3</vt:lpstr>
      <vt:lpstr>Ion</vt:lpstr>
      <vt:lpstr>Spring Web Services</vt:lpstr>
      <vt:lpstr>What are web services?</vt:lpstr>
      <vt:lpstr>Web Service Architecture</vt:lpstr>
      <vt:lpstr>Different types of web services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Web Services</dc:title>
  <dc:creator>VIJAYA KUMAR KOLLI</dc:creator>
  <cp:lastModifiedBy>VIJAYA KUMAR KOLLI</cp:lastModifiedBy>
  <cp:revision>11</cp:revision>
  <dcterms:created xsi:type="dcterms:W3CDTF">2020-04-23T13:58:46Z</dcterms:created>
  <dcterms:modified xsi:type="dcterms:W3CDTF">2020-04-28T04:02:58Z</dcterms:modified>
</cp:coreProperties>
</file>