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handoutMasterIdLst>
    <p:handoutMasterId r:id="rId24"/>
  </p:handoutMasterIdLst>
  <p:sldIdLst>
    <p:sldId id="257" r:id="rId2"/>
    <p:sldId id="258" r:id="rId3"/>
    <p:sldId id="259" r:id="rId4"/>
    <p:sldId id="260" r:id="rId5"/>
    <p:sldId id="261" r:id="rId6"/>
    <p:sldId id="262" r:id="rId7"/>
    <p:sldId id="271" r:id="rId8"/>
    <p:sldId id="263" r:id="rId9"/>
    <p:sldId id="264" r:id="rId10"/>
    <p:sldId id="265" r:id="rId11"/>
    <p:sldId id="266" r:id="rId12"/>
    <p:sldId id="272" r:id="rId13"/>
    <p:sldId id="267" r:id="rId14"/>
    <p:sldId id="268" r:id="rId15"/>
    <p:sldId id="269" r:id="rId16"/>
    <p:sldId id="270"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7" autoAdjust="0"/>
    <p:restoredTop sz="89911" autoAdjust="0"/>
  </p:normalViewPr>
  <p:slideViewPr>
    <p:cSldViewPr snapToGrid="0">
      <p:cViewPr>
        <p:scale>
          <a:sx n="70" d="100"/>
          <a:sy n="70" d="100"/>
        </p:scale>
        <p:origin x="1157" y="41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7/24/2017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7/24/2017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8</a:t>
            </a:fld>
            <a:endParaRPr lang="en-US" dirty="0"/>
          </a:p>
        </p:txBody>
      </p:sp>
    </p:spTree>
    <p:extLst>
      <p:ext uri="{BB962C8B-B14F-4D97-AF65-F5344CB8AC3E}">
        <p14:creationId xmlns:p14="http://schemas.microsoft.com/office/powerpoint/2010/main" val="90865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7/24/2017</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7/24/2017</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7/24/2017</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7/24/2017</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7/24/2017</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7/24/2017</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7/24/2017</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7/24/2017</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7/24/2017</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7/24/2017</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7/24/2017</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7/24/2017</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google.com/a/uci.edu/document/d/1zdkPJ0FynoyVhzm9DvcGLSR7_XdykKFBKIUFJCxHBng/edit?usp=sha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EECS 12 Project 2: Python Library Turtle</a:t>
            </a:r>
          </a:p>
        </p:txBody>
      </p:sp>
      <p:sp>
        <p:nvSpPr>
          <p:cNvPr id="3" name="Subtitle 2"/>
          <p:cNvSpPr>
            <a:spLocks noGrp="1"/>
          </p:cNvSpPr>
          <p:nvPr>
            <p:ph type="subTitle" idx="1"/>
          </p:nvPr>
        </p:nvSpPr>
        <p:spPr/>
        <p:txBody>
          <a:bodyPr/>
          <a:lstStyle/>
          <a:p>
            <a:r>
              <a:rPr lang="en-US" dirty="0"/>
              <a:t>Udit Kaushik</a:t>
            </a:r>
          </a:p>
          <a:p>
            <a:r>
              <a:rPr lang="en-US" dirty="0"/>
              <a:t>Summer Session 1</a:t>
            </a:r>
          </a:p>
          <a:p>
            <a:r>
              <a:rPr lang="en-US" dirty="0"/>
              <a:t>EECS 12</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Turtle Canvas Example</a:t>
            </a:r>
          </a:p>
        </p:txBody>
      </p:sp>
      <p:sp>
        <p:nvSpPr>
          <p:cNvPr id="3" name="Text Placeholder 2"/>
          <p:cNvSpPr>
            <a:spLocks noGrp="1"/>
          </p:cNvSpPr>
          <p:nvPr>
            <p:ph idx="1"/>
          </p:nvPr>
        </p:nvSpPr>
        <p:spPr>
          <a:xfrm>
            <a:off x="609600" y="2249424"/>
            <a:ext cx="4445000" cy="4325112"/>
          </a:xfrm>
        </p:spPr>
        <p:txBody>
          <a:bodyPr>
            <a:noAutofit/>
          </a:bodyPr>
          <a:lstStyle/>
          <a:p>
            <a:pPr marL="109728" indent="0">
              <a:buNone/>
            </a:pPr>
            <a:r>
              <a:rPr lang="en-US" sz="1400" dirty="0"/>
              <a:t>&gt;&gt;&gt; import turtle</a:t>
            </a:r>
          </a:p>
          <a:p>
            <a:pPr marL="109728" indent="0">
              <a:buNone/>
            </a:pPr>
            <a:r>
              <a:rPr lang="en-US" sz="1400" dirty="0"/>
              <a:t>&gt;&gt;&gt; canvas = </a:t>
            </a:r>
            <a:r>
              <a:rPr lang="en-US" sz="1400" dirty="0" err="1"/>
              <a:t>turtle.position</a:t>
            </a:r>
            <a:r>
              <a:rPr lang="en-US" sz="1400" dirty="0"/>
              <a:t>()</a:t>
            </a:r>
          </a:p>
          <a:p>
            <a:pPr marL="109728" indent="0">
              <a:buNone/>
            </a:pPr>
            <a:r>
              <a:rPr lang="en-US" sz="1400" dirty="0"/>
              <a:t>&gt;&gt;&gt; </a:t>
            </a:r>
            <a:r>
              <a:rPr lang="en-US" sz="1400" dirty="0" err="1"/>
              <a:t>canvas.stamp</a:t>
            </a:r>
            <a:r>
              <a:rPr lang="en-US" sz="1400" dirty="0"/>
              <a:t>()</a:t>
            </a:r>
          </a:p>
          <a:p>
            <a:pPr marL="109728" indent="0">
              <a:buNone/>
            </a:pPr>
            <a:r>
              <a:rPr lang="en-US" sz="1400" dirty="0"/>
              <a:t>&gt;&gt;&gt; </a:t>
            </a:r>
            <a:r>
              <a:rPr lang="en-US" sz="1400" dirty="0" err="1"/>
              <a:t>canvas.clearstamp</a:t>
            </a:r>
            <a:r>
              <a:rPr lang="en-US" sz="1400" dirty="0"/>
              <a:t>()</a:t>
            </a:r>
          </a:p>
          <a:p>
            <a:pPr marL="109728" indent="0">
              <a:buNone/>
            </a:pPr>
            <a:r>
              <a:rPr lang="en-US" sz="1400" dirty="0"/>
              <a:t>&gt;&gt;&gt; </a:t>
            </a:r>
            <a:r>
              <a:rPr lang="en-US" sz="1400" dirty="0" err="1"/>
              <a:t>canvas.position</a:t>
            </a:r>
            <a:r>
              <a:rPr lang="en-US" sz="1400" dirty="0"/>
              <a:t>()</a:t>
            </a:r>
          </a:p>
          <a:p>
            <a:pPr marL="109728" indent="0">
              <a:buNone/>
            </a:pPr>
            <a:r>
              <a:rPr lang="en-US" sz="1400" dirty="0"/>
              <a:t>&gt;&gt;&gt; canvas</a:t>
            </a:r>
          </a:p>
          <a:p>
            <a:pPr marL="109728" indent="0">
              <a:buNone/>
            </a:pPr>
            <a:r>
              <a:rPr lang="en-US" sz="1400" dirty="0"/>
              <a:t>       (0, 0)</a:t>
            </a:r>
          </a:p>
          <a:p>
            <a:pPr marL="109728" indent="0">
              <a:buNone/>
            </a:pPr>
            <a:r>
              <a:rPr lang="en-US" sz="1400" dirty="0"/>
              <a:t>&gt;&gt;&gt; </a:t>
            </a:r>
            <a:r>
              <a:rPr lang="en-US" sz="1400" dirty="0" err="1"/>
              <a:t>canvas.xcor</a:t>
            </a:r>
            <a:r>
              <a:rPr lang="en-US" sz="1400" dirty="0"/>
              <a:t>()</a:t>
            </a:r>
          </a:p>
          <a:p>
            <a:pPr marL="109728" indent="0">
              <a:buNone/>
            </a:pPr>
            <a:r>
              <a:rPr lang="en-US" sz="1400" dirty="0"/>
              <a:t>        0.00</a:t>
            </a:r>
          </a:p>
          <a:p>
            <a:pPr marL="109728" indent="0">
              <a:buNone/>
            </a:pPr>
            <a:r>
              <a:rPr lang="en-US" sz="1400" dirty="0"/>
              <a:t>&gt;&gt;&gt; </a:t>
            </a:r>
            <a:r>
              <a:rPr lang="en-US" sz="1400" dirty="0" err="1"/>
              <a:t>canvas.ycor</a:t>
            </a:r>
            <a:r>
              <a:rPr lang="en-US" sz="1400" dirty="0"/>
              <a:t>()</a:t>
            </a:r>
          </a:p>
          <a:p>
            <a:pPr marL="109728" indent="0">
              <a:buNone/>
            </a:pPr>
            <a:r>
              <a:rPr lang="en-US" sz="1400" dirty="0"/>
              <a:t>        0.00</a:t>
            </a:r>
          </a:p>
          <a:p>
            <a:pPr marL="109728" indent="0">
              <a:buNone/>
            </a:pPr>
            <a:r>
              <a:rPr lang="en-US" sz="1400" dirty="0"/>
              <a:t>&gt;&gt;&gt; </a:t>
            </a:r>
            <a:r>
              <a:rPr lang="en-US" sz="1400" dirty="0" err="1"/>
              <a:t>canvas.heading</a:t>
            </a:r>
            <a:r>
              <a:rPr lang="en-US" sz="1400" dirty="0"/>
              <a:t>()</a:t>
            </a:r>
          </a:p>
          <a:p>
            <a:pPr marL="109728" indent="0">
              <a:buNone/>
            </a:pPr>
            <a:r>
              <a:rPr lang="en-US" sz="1400" dirty="0"/>
              <a:t>&gt;&gt;&gt; </a:t>
            </a:r>
            <a:r>
              <a:rPr lang="en-US" sz="1400" dirty="0" err="1"/>
              <a:t>canvas.color</a:t>
            </a:r>
            <a:r>
              <a:rPr lang="en-US" sz="1400" dirty="0"/>
              <a:t>(‘blue’)</a:t>
            </a:r>
          </a:p>
          <a:p>
            <a:pPr marL="109728" indent="0">
              <a:buNone/>
            </a:pPr>
            <a:r>
              <a:rPr lang="en-US" sz="1400" dirty="0"/>
              <a:t>&gt;&gt;&gt; </a:t>
            </a:r>
            <a:r>
              <a:rPr lang="en-US" sz="1400" dirty="0" err="1"/>
              <a:t>canvas.filling</a:t>
            </a:r>
            <a:r>
              <a:rPr lang="en-US" sz="1400" dirty="0"/>
              <a:t>()</a:t>
            </a:r>
          </a:p>
          <a:p>
            <a:pPr marL="109728" indent="0">
              <a:buNone/>
            </a:pPr>
            <a:r>
              <a:rPr lang="en-US" sz="1400" dirty="0"/>
              <a:t>        True</a:t>
            </a:r>
          </a:p>
          <a:p>
            <a:pPr marL="109728" indent="0">
              <a:buNone/>
            </a:pPr>
            <a:r>
              <a:rPr lang="en-US" sz="1400" dirty="0"/>
              <a:t>&gt;&gt;&gt; </a:t>
            </a:r>
            <a:r>
              <a:rPr lang="en-US" sz="1400" dirty="0" err="1"/>
              <a:t>canvas.reset</a:t>
            </a:r>
            <a:r>
              <a:rPr lang="en-US" sz="1400" dirty="0"/>
              <a:t>()</a:t>
            </a:r>
          </a:p>
          <a:p>
            <a:pPr marL="109728" indent="0">
              <a:buNone/>
            </a:pPr>
            <a:r>
              <a:rPr lang="en-US" sz="1400" dirty="0"/>
              <a:t>&gt;&gt;&gt; </a:t>
            </a:r>
            <a:r>
              <a:rPr lang="en-US" sz="1400" dirty="0" err="1"/>
              <a:t>canvas.clear</a:t>
            </a:r>
            <a:r>
              <a:rPr lang="en-US" sz="1400" dirty="0"/>
              <a:t>()</a:t>
            </a:r>
          </a:p>
          <a:p>
            <a:pPr marL="109728" indent="0">
              <a:buNone/>
            </a:pPr>
            <a:r>
              <a:rPr lang="en-US" sz="1400" dirty="0"/>
              <a:t>&gt;&gt;&gt; </a:t>
            </a:r>
            <a:r>
              <a:rPr lang="en-US" sz="1400" dirty="0" err="1"/>
              <a:t>canvas.showturtle</a:t>
            </a:r>
            <a:r>
              <a:rPr lang="en-US" sz="1400" dirty="0"/>
              <a:t>() </a:t>
            </a:r>
          </a:p>
        </p:txBody>
      </p:sp>
      <p:sp>
        <p:nvSpPr>
          <p:cNvPr id="5" name="TextBox 4">
            <a:extLst>
              <a:ext uri="{FF2B5EF4-FFF2-40B4-BE49-F238E27FC236}">
                <a16:creationId xmlns:a16="http://schemas.microsoft.com/office/drawing/2014/main" id="{921ED726-D350-48F2-B969-64917D7D2F52}"/>
              </a:ext>
            </a:extLst>
          </p:cNvPr>
          <p:cNvSpPr txBox="1"/>
          <p:nvPr/>
        </p:nvSpPr>
        <p:spPr>
          <a:xfrm>
            <a:off x="3843867" y="2209800"/>
            <a:ext cx="5215466" cy="1754326"/>
          </a:xfrm>
          <a:prstGeom prst="rect">
            <a:avLst/>
          </a:prstGeom>
          <a:noFill/>
        </p:spPr>
        <p:txBody>
          <a:bodyPr wrap="square" rtlCol="0">
            <a:spAutoFit/>
          </a:bodyPr>
          <a:lstStyle/>
          <a:p>
            <a:r>
              <a:rPr lang="en-US" dirty="0"/>
              <a:t>def </a:t>
            </a:r>
            <a:r>
              <a:rPr lang="en-US" dirty="0" err="1"/>
              <a:t>draw_shape</a:t>
            </a:r>
            <a:r>
              <a:rPr lang="en-US" dirty="0"/>
              <a:t>():</a:t>
            </a:r>
          </a:p>
          <a:p>
            <a:r>
              <a:rPr lang="en-US" dirty="0"/>
              <a:t>    print("Click the graphics screen to exit out")</a:t>
            </a:r>
          </a:p>
          <a:p>
            <a:r>
              <a:rPr lang="en-US" dirty="0"/>
              <a:t>    window = </a:t>
            </a:r>
            <a:r>
              <a:rPr lang="en-US" dirty="0" err="1"/>
              <a:t>turtle.Screen</a:t>
            </a:r>
            <a:r>
              <a:rPr lang="en-US" dirty="0"/>
              <a:t>()</a:t>
            </a:r>
          </a:p>
          <a:p>
            <a:r>
              <a:rPr lang="en-US" dirty="0"/>
              <a:t>    </a:t>
            </a:r>
            <a:r>
              <a:rPr lang="en-US" dirty="0" err="1"/>
              <a:t>window.bgcolor</a:t>
            </a:r>
            <a:r>
              <a:rPr lang="en-US" dirty="0"/>
              <a:t>("blue")</a:t>
            </a:r>
          </a:p>
          <a:p>
            <a:r>
              <a:rPr lang="en-US" dirty="0"/>
              <a:t>    </a:t>
            </a:r>
            <a:r>
              <a:rPr lang="en-US" dirty="0" err="1"/>
              <a:t>window.exitonclick</a:t>
            </a:r>
            <a:r>
              <a:rPr lang="en-US" dirty="0"/>
              <a:t>()</a:t>
            </a:r>
          </a:p>
          <a:p>
            <a:r>
              <a:rPr lang="en-US" dirty="0" err="1"/>
              <a:t>draw_shape</a:t>
            </a:r>
            <a:r>
              <a:rPr lang="en-US" dirty="0"/>
              <a:t>()</a:t>
            </a:r>
          </a:p>
        </p:txBody>
      </p:sp>
      <p:pic>
        <p:nvPicPr>
          <p:cNvPr id="6" name="Picture 5">
            <a:extLst>
              <a:ext uri="{FF2B5EF4-FFF2-40B4-BE49-F238E27FC236}">
                <a16:creationId xmlns:a16="http://schemas.microsoft.com/office/drawing/2014/main" id="{1A24260F-B69C-4E19-A03D-FDC589323FFF}"/>
              </a:ext>
            </a:extLst>
          </p:cNvPr>
          <p:cNvPicPr>
            <a:picLocks noChangeAspect="1"/>
          </p:cNvPicPr>
          <p:nvPr/>
        </p:nvPicPr>
        <p:blipFill>
          <a:blip r:embed="rId2"/>
          <a:stretch>
            <a:fillRect/>
          </a:stretch>
        </p:blipFill>
        <p:spPr>
          <a:xfrm>
            <a:off x="7544858" y="3176587"/>
            <a:ext cx="4400550" cy="3552825"/>
          </a:xfrm>
          <a:prstGeom prst="rect">
            <a:avLst/>
          </a:prstGeom>
        </p:spPr>
      </p:pic>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3: Turtle Appearance</a:t>
            </a:r>
          </a:p>
        </p:txBody>
      </p:sp>
      <p:sp>
        <p:nvSpPr>
          <p:cNvPr id="3" name="Content Placeholder 2"/>
          <p:cNvSpPr>
            <a:spLocks noGrp="1"/>
          </p:cNvSpPr>
          <p:nvPr>
            <p:ph idx="1"/>
          </p:nvPr>
        </p:nvSpPr>
        <p:spPr/>
        <p:txBody>
          <a:bodyPr>
            <a:normAutofit fontScale="92500" lnSpcReduction="10000"/>
          </a:bodyPr>
          <a:lstStyle/>
          <a:p>
            <a:r>
              <a:rPr lang="en-US" dirty="0"/>
              <a:t>Since the turtle library is a fun and interactive part of the python language, it, also, allows for the user to change the cursor! The cursor can change from anything like a triangle or an arrow to an actual turtle. The cursor class also includes colors to accommodate the cursor styling with.</a:t>
            </a:r>
          </a:p>
          <a:p>
            <a:r>
              <a:rPr lang="en-US" dirty="0"/>
              <a:t> </a:t>
            </a:r>
          </a:p>
          <a:p>
            <a:r>
              <a:rPr lang="en-US" dirty="0"/>
              <a:t>It is implemented in the same way as the Turtle Motion Class:</a:t>
            </a:r>
          </a:p>
          <a:p>
            <a:r>
              <a:rPr lang="en-US" dirty="0"/>
              <a:t>For example, </a:t>
            </a:r>
          </a:p>
          <a:p>
            <a:r>
              <a:rPr lang="en-US" dirty="0"/>
              <a:t>	&gt;&gt;&gt; import turtle</a:t>
            </a:r>
          </a:p>
          <a:p>
            <a:r>
              <a:rPr lang="en-US" dirty="0"/>
              <a:t>	&gt;&gt;&gt; cursor = </a:t>
            </a:r>
            <a:r>
              <a:rPr lang="en-US" dirty="0" err="1"/>
              <a:t>turtle.shape</a:t>
            </a:r>
            <a:r>
              <a:rPr lang="en-US" dirty="0"/>
              <a:t>(‘triangle’)</a:t>
            </a:r>
          </a:p>
          <a:p>
            <a:r>
              <a:rPr lang="en-US" dirty="0"/>
              <a:t>	&gt;&gt;&gt; </a:t>
            </a:r>
            <a:r>
              <a:rPr lang="en-US" dirty="0" err="1"/>
              <a:t>cursor.resizemode</a:t>
            </a:r>
            <a:r>
              <a:rPr lang="en-US" dirty="0"/>
              <a:t>(10, 20) #image drawn by the cursor accommodates this restriction</a:t>
            </a:r>
          </a:p>
          <a:p>
            <a:pPr marL="109728" indent="0">
              <a:buNone/>
            </a:pP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63CD-3A41-4568-B625-A883E67F987E}"/>
              </a:ext>
            </a:extLst>
          </p:cNvPr>
          <p:cNvSpPr>
            <a:spLocks noGrp="1"/>
          </p:cNvSpPr>
          <p:nvPr>
            <p:ph type="title"/>
          </p:nvPr>
        </p:nvSpPr>
        <p:spPr/>
        <p:txBody>
          <a:bodyPr>
            <a:normAutofit/>
          </a:bodyPr>
          <a:lstStyle/>
          <a:p>
            <a:r>
              <a:rPr lang="en-US" dirty="0"/>
              <a:t>Turtle Appearance Attributes</a:t>
            </a:r>
          </a:p>
        </p:txBody>
      </p:sp>
      <p:sp>
        <p:nvSpPr>
          <p:cNvPr id="3" name="Content Placeholder 2">
            <a:extLst>
              <a:ext uri="{FF2B5EF4-FFF2-40B4-BE49-F238E27FC236}">
                <a16:creationId xmlns:a16="http://schemas.microsoft.com/office/drawing/2014/main" id="{BEF129DA-027E-427F-B114-59337C9A7EC1}"/>
              </a:ext>
            </a:extLst>
          </p:cNvPr>
          <p:cNvSpPr>
            <a:spLocks noGrp="1"/>
          </p:cNvSpPr>
          <p:nvPr>
            <p:ph idx="1"/>
          </p:nvPr>
        </p:nvSpPr>
        <p:spPr/>
        <p:txBody>
          <a:bodyPr>
            <a:normAutofit/>
          </a:bodyPr>
          <a:lstStyle/>
          <a:p>
            <a:r>
              <a:rPr lang="en-US" sz="4400" dirty="0"/>
              <a:t>Shape = (string) changes shape of the cursor</a:t>
            </a:r>
          </a:p>
          <a:p>
            <a:r>
              <a:rPr lang="en-US" sz="4400" dirty="0"/>
              <a:t>Boundaries = (float) changes the boundaries of a shape and the cursor </a:t>
            </a:r>
          </a:p>
        </p:txBody>
      </p:sp>
    </p:spTree>
    <p:extLst>
      <p:ext uri="{BB962C8B-B14F-4D97-AF65-F5344CB8AC3E}">
        <p14:creationId xmlns:p14="http://schemas.microsoft.com/office/powerpoint/2010/main" val="354425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Turtle Appearance Example</a:t>
            </a:r>
          </a:p>
        </p:txBody>
      </p:sp>
      <p:sp>
        <p:nvSpPr>
          <p:cNvPr id="4" name="Text Placeholder 3"/>
          <p:cNvSpPr>
            <a:spLocks noGrp="1"/>
          </p:cNvSpPr>
          <p:nvPr>
            <p:ph sz="half" idx="1"/>
          </p:nvPr>
        </p:nvSpPr>
        <p:spPr/>
        <p:txBody>
          <a:bodyPr>
            <a:normAutofit/>
          </a:bodyPr>
          <a:lstStyle/>
          <a:p>
            <a:pPr marL="109728" indent="0">
              <a:buNone/>
            </a:pPr>
            <a:r>
              <a:rPr lang="en-US" sz="2400" dirty="0"/>
              <a:t>&gt;&gt;&gt; import turtle</a:t>
            </a:r>
          </a:p>
          <a:p>
            <a:pPr marL="109728" indent="0">
              <a:buNone/>
            </a:pPr>
            <a:r>
              <a:rPr lang="en-US" sz="2400" dirty="0"/>
              <a:t>&gt;&gt;&gt; cursor = </a:t>
            </a:r>
            <a:r>
              <a:rPr lang="en-US" sz="2400" dirty="0" err="1"/>
              <a:t>turtle.shape</a:t>
            </a:r>
            <a:r>
              <a:rPr lang="en-US" sz="2400" dirty="0"/>
              <a:t>(‘triangle’)</a:t>
            </a:r>
          </a:p>
          <a:p>
            <a:pPr marL="109728" indent="0">
              <a:buNone/>
            </a:pPr>
            <a:r>
              <a:rPr lang="en-US" sz="2400" dirty="0"/>
              <a:t>&gt;&gt;&gt; </a:t>
            </a:r>
            <a:r>
              <a:rPr lang="en-US" sz="2400" dirty="0" err="1"/>
              <a:t>cursor.resizemode</a:t>
            </a:r>
            <a:r>
              <a:rPr lang="en-US" sz="2400" dirty="0"/>
              <a:t>(10, 20) </a:t>
            </a:r>
          </a:p>
          <a:p>
            <a:pPr marL="109728" indent="0">
              <a:buNone/>
            </a:pPr>
            <a:r>
              <a:rPr lang="en-US" sz="2400" dirty="0"/>
              <a:t>&gt;&gt;&gt; shape = </a:t>
            </a:r>
            <a:r>
              <a:rPr lang="en-US" sz="2400" dirty="0" err="1"/>
              <a:t>turtle.circle</a:t>
            </a:r>
            <a:r>
              <a:rPr lang="en-US" sz="2400" dirty="0"/>
              <a:t>(5, 10, 20)</a:t>
            </a:r>
          </a:p>
          <a:p>
            <a:pPr marL="109728" indent="0">
              <a:buNone/>
            </a:pPr>
            <a:r>
              <a:rPr lang="en-US" sz="2400" dirty="0"/>
              <a:t>&gt;&gt;&gt; </a:t>
            </a:r>
            <a:r>
              <a:rPr lang="en-US" sz="2400" dirty="0" err="1"/>
              <a:t>shape.rmode</a:t>
            </a:r>
            <a:r>
              <a:rPr lang="en-US" sz="2400" dirty="0"/>
              <a:t>(1, 2, 4)</a:t>
            </a:r>
          </a:p>
          <a:p>
            <a:pPr marL="109728" indent="0">
              <a:buNone/>
            </a:pPr>
            <a:r>
              <a:rPr lang="en-US" sz="2400" dirty="0"/>
              <a:t>&gt;&gt;&gt; </a:t>
            </a:r>
            <a:r>
              <a:rPr lang="en-US" sz="2400" dirty="0" err="1"/>
              <a:t>shape.shapesize</a:t>
            </a:r>
            <a:r>
              <a:rPr lang="en-US" sz="2400" dirty="0"/>
              <a:t>(3)</a:t>
            </a:r>
          </a:p>
          <a:p>
            <a:pPr marL="109728" indent="0">
              <a:buNone/>
            </a:pPr>
            <a:r>
              <a:rPr lang="en-US" sz="2400" dirty="0"/>
              <a:t>&gt;&gt;&gt; </a:t>
            </a:r>
            <a:r>
              <a:rPr lang="en-US" sz="2400" dirty="0" err="1"/>
              <a:t>cursor.turtlesize</a:t>
            </a:r>
            <a:r>
              <a:rPr lang="en-US" sz="2400" dirty="0"/>
              <a:t>(5)</a:t>
            </a:r>
          </a:p>
        </p:txBody>
      </p:sp>
      <p:pic>
        <p:nvPicPr>
          <p:cNvPr id="3" name="Content Placeholder 2">
            <a:extLst>
              <a:ext uri="{FF2B5EF4-FFF2-40B4-BE49-F238E27FC236}">
                <a16:creationId xmlns:a16="http://schemas.microsoft.com/office/drawing/2014/main" id="{7F991A17-12A2-423C-ACBA-11FC864144B0}"/>
              </a:ext>
            </a:extLst>
          </p:cNvPr>
          <p:cNvPicPr>
            <a:picLocks noGrp="1" noChangeAspect="1"/>
          </p:cNvPicPr>
          <p:nvPr>
            <p:ph sz="half" idx="2"/>
          </p:nvPr>
        </p:nvPicPr>
        <p:blipFill>
          <a:blip r:embed="rId2"/>
          <a:stretch>
            <a:fillRect/>
          </a:stretch>
        </p:blipFill>
        <p:spPr>
          <a:xfrm>
            <a:off x="6865952" y="2420732"/>
            <a:ext cx="4048095" cy="3999323"/>
          </a:xfrm>
          <a:prstGeom prst="rect">
            <a:avLst/>
          </a:prstGeom>
        </p:spPr>
      </p:pic>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4: Turtle Inputs</a:t>
            </a:r>
          </a:p>
        </p:txBody>
      </p:sp>
      <p:sp>
        <p:nvSpPr>
          <p:cNvPr id="3" name="Text Placeholder 2"/>
          <p:cNvSpPr>
            <a:spLocks noGrp="1"/>
          </p:cNvSpPr>
          <p:nvPr>
            <p:ph idx="1"/>
          </p:nvPr>
        </p:nvSpPr>
        <p:spPr/>
        <p:txBody>
          <a:bodyPr>
            <a:normAutofit/>
          </a:bodyPr>
          <a:lstStyle/>
          <a:p>
            <a:r>
              <a:rPr lang="en-US" dirty="0"/>
              <a:t>The Turtle library allows multiple ways for a user to input values when a function is run. Instead of the conventional input() call, the library allows for mouse clicks, and the pressing/release of a key.</a:t>
            </a:r>
          </a:p>
          <a:p>
            <a:endParaRPr lang="en-US" dirty="0"/>
          </a:p>
          <a:p>
            <a:r>
              <a:rPr lang="en-US" dirty="0"/>
              <a:t>It is implemented in the same way as the Turtle Motion Class:</a:t>
            </a:r>
          </a:p>
          <a:p>
            <a:r>
              <a:rPr lang="en-US" dirty="0"/>
              <a:t>	&gt;&gt;&gt;  import turtle</a:t>
            </a:r>
          </a:p>
          <a:p>
            <a:r>
              <a:rPr lang="en-US" dirty="0"/>
              <a:t>	&gt;&gt;&gt; </a:t>
            </a:r>
            <a:r>
              <a:rPr lang="en-US" dirty="0" err="1"/>
              <a:t>user_in</a:t>
            </a:r>
            <a:r>
              <a:rPr lang="en-US" dirty="0"/>
              <a:t> = </a:t>
            </a:r>
            <a:r>
              <a:rPr lang="en-US" dirty="0" err="1"/>
              <a:t>turtle.onclicks</a:t>
            </a:r>
            <a:r>
              <a:rPr lang="en-US" dirty="0"/>
              <a:t>()</a:t>
            </a:r>
          </a:p>
          <a:p>
            <a:r>
              <a:rPr lang="en-US" dirty="0"/>
              <a:t>	&gt;&gt;&gt; </a:t>
            </a:r>
            <a:r>
              <a:rPr lang="en-US" dirty="0" err="1"/>
              <a:t>user_in</a:t>
            </a:r>
            <a:r>
              <a:rPr lang="en-US" dirty="0"/>
              <a:t> = </a:t>
            </a:r>
            <a:r>
              <a:rPr lang="en-US" dirty="0" err="1"/>
              <a:t>turtle.release</a:t>
            </a:r>
            <a:r>
              <a:rPr lang="en-US" dirty="0"/>
              <a:t>()</a:t>
            </a:r>
          </a:p>
          <a:p>
            <a:r>
              <a:rPr lang="en-US" dirty="0"/>
              <a:t>	&gt;&gt;&gt; </a:t>
            </a:r>
            <a:r>
              <a:rPr lang="en-US" dirty="0" err="1"/>
              <a:t>user_in</a:t>
            </a:r>
            <a:r>
              <a:rPr lang="en-US" dirty="0"/>
              <a:t> = </a:t>
            </a:r>
            <a:r>
              <a:rPr lang="en-US" dirty="0" err="1"/>
              <a:t>turtle.ondrag</a:t>
            </a:r>
            <a:r>
              <a:rPr lang="en-US" dirty="0"/>
              <a:t>()</a:t>
            </a:r>
          </a:p>
          <a:p>
            <a:pPr marL="109728" indent="0">
              <a:buNone/>
            </a:pPr>
            <a:endParaRPr lang="en-US" dirty="0"/>
          </a:p>
        </p:txBody>
      </p:sp>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Turtle Inputs Attributes</a:t>
            </a:r>
          </a:p>
        </p:txBody>
      </p:sp>
      <p:sp>
        <p:nvSpPr>
          <p:cNvPr id="3" name="Content Placeholder 2"/>
          <p:cNvSpPr>
            <a:spLocks noGrp="1"/>
          </p:cNvSpPr>
          <p:nvPr>
            <p:ph idx="1"/>
          </p:nvPr>
        </p:nvSpPr>
        <p:spPr/>
        <p:txBody>
          <a:bodyPr>
            <a:normAutofit/>
          </a:bodyPr>
          <a:lstStyle/>
          <a:p>
            <a:r>
              <a:rPr lang="en-US" sz="4000" dirty="0"/>
              <a:t>User_ in = mouse click </a:t>
            </a:r>
          </a:p>
          <a:p>
            <a:r>
              <a:rPr lang="en-US" sz="4000" dirty="0" err="1"/>
              <a:t>User_in</a:t>
            </a:r>
            <a:r>
              <a:rPr lang="en-US" sz="4000" dirty="0"/>
              <a:t> =  release of key</a:t>
            </a:r>
          </a:p>
          <a:p>
            <a:r>
              <a:rPr lang="en-US" sz="4000" dirty="0" err="1"/>
              <a:t>User_in</a:t>
            </a:r>
            <a:r>
              <a:rPr lang="en-US" sz="4000" dirty="0"/>
              <a:t> = pressing a key </a:t>
            </a:r>
          </a:p>
          <a:p>
            <a:endParaRPr lang="en-US" sz="4000" dirty="0"/>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Turtle Input Examples</a:t>
            </a:r>
          </a:p>
        </p:txBody>
      </p:sp>
      <p:sp>
        <p:nvSpPr>
          <p:cNvPr id="3" name="Content Placeholder 2"/>
          <p:cNvSpPr>
            <a:spLocks noGrp="1"/>
          </p:cNvSpPr>
          <p:nvPr>
            <p:ph idx="1"/>
          </p:nvPr>
        </p:nvSpPr>
        <p:spPr/>
        <p:txBody>
          <a:bodyPr>
            <a:normAutofit/>
          </a:bodyPr>
          <a:lstStyle/>
          <a:p>
            <a:pPr marL="109728" indent="0">
              <a:buNone/>
            </a:pPr>
            <a:r>
              <a:rPr lang="en-US" sz="4000" dirty="0"/>
              <a:t>&gt;&gt;&gt;  import turtle</a:t>
            </a:r>
          </a:p>
          <a:p>
            <a:pPr marL="109728" indent="0">
              <a:buNone/>
            </a:pPr>
            <a:r>
              <a:rPr lang="en-US" sz="4000" dirty="0"/>
              <a:t>&gt;&gt;&gt; </a:t>
            </a:r>
            <a:r>
              <a:rPr lang="en-US" sz="4000" dirty="0" err="1"/>
              <a:t>user_in</a:t>
            </a:r>
            <a:r>
              <a:rPr lang="en-US" sz="4000" dirty="0"/>
              <a:t> = </a:t>
            </a:r>
            <a:r>
              <a:rPr lang="en-US" sz="4000" dirty="0" err="1"/>
              <a:t>turtle.onclicks</a:t>
            </a:r>
            <a:r>
              <a:rPr lang="en-US" sz="4000" dirty="0"/>
              <a:t>()</a:t>
            </a:r>
          </a:p>
          <a:p>
            <a:pPr marL="109728" indent="0">
              <a:buNone/>
            </a:pPr>
            <a:r>
              <a:rPr lang="en-US" sz="4000" dirty="0"/>
              <a:t>&gt;&gt;&gt; </a:t>
            </a:r>
            <a:r>
              <a:rPr lang="en-US" sz="4000" dirty="0" err="1"/>
              <a:t>user_in</a:t>
            </a:r>
            <a:r>
              <a:rPr lang="en-US" sz="4000" dirty="0"/>
              <a:t> = </a:t>
            </a:r>
            <a:r>
              <a:rPr lang="en-US" sz="4000" dirty="0" err="1"/>
              <a:t>turtle.release</a:t>
            </a:r>
            <a:r>
              <a:rPr lang="en-US" sz="4000" dirty="0"/>
              <a:t>()</a:t>
            </a:r>
          </a:p>
          <a:p>
            <a:pPr marL="109728" indent="0">
              <a:buNone/>
            </a:pPr>
            <a:r>
              <a:rPr lang="en-US" sz="4000" dirty="0"/>
              <a:t>&gt;&gt;&gt; </a:t>
            </a:r>
            <a:r>
              <a:rPr lang="en-US" sz="4000" dirty="0" err="1"/>
              <a:t>user_in</a:t>
            </a:r>
            <a:r>
              <a:rPr lang="en-US" sz="4000" dirty="0"/>
              <a:t> = </a:t>
            </a:r>
            <a:r>
              <a:rPr lang="en-US" sz="4000" dirty="0" err="1"/>
              <a:t>turtle.ondrag</a:t>
            </a:r>
            <a:r>
              <a:rPr lang="en-US" sz="4000" dirty="0"/>
              <a:t>()</a:t>
            </a:r>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6A7F-A1A5-47E7-923C-EF56AD3C61FB}"/>
              </a:ext>
            </a:extLst>
          </p:cNvPr>
          <p:cNvSpPr>
            <a:spLocks noGrp="1"/>
          </p:cNvSpPr>
          <p:nvPr>
            <p:ph type="title"/>
          </p:nvPr>
        </p:nvSpPr>
        <p:spPr/>
        <p:txBody>
          <a:bodyPr/>
          <a:lstStyle/>
          <a:p>
            <a:r>
              <a:rPr lang="en-US" dirty="0"/>
              <a:t>Class 5: Special Turtle Methods</a:t>
            </a:r>
          </a:p>
        </p:txBody>
      </p:sp>
      <p:sp>
        <p:nvSpPr>
          <p:cNvPr id="3" name="Content Placeholder 2">
            <a:extLst>
              <a:ext uri="{FF2B5EF4-FFF2-40B4-BE49-F238E27FC236}">
                <a16:creationId xmlns:a16="http://schemas.microsoft.com/office/drawing/2014/main" id="{248DA375-A36F-4552-BFE1-6EC2AA7B11A9}"/>
              </a:ext>
            </a:extLst>
          </p:cNvPr>
          <p:cNvSpPr>
            <a:spLocks noGrp="1"/>
          </p:cNvSpPr>
          <p:nvPr>
            <p:ph idx="1"/>
          </p:nvPr>
        </p:nvSpPr>
        <p:spPr/>
        <p:txBody>
          <a:bodyPr>
            <a:normAutofit lnSpcReduction="10000"/>
          </a:bodyPr>
          <a:lstStyle/>
          <a:p>
            <a:r>
              <a:rPr lang="en-US" dirty="0"/>
              <a:t>The Special Turtle methods is a class of methods that establishes faster ways to do tasks that are reoccurring when programming in Turtle. It’s basically a class of shortcuts that simplify coding for the programmer and makes the code more readable.</a:t>
            </a:r>
          </a:p>
          <a:p>
            <a:endParaRPr lang="en-US" dirty="0"/>
          </a:p>
          <a:p>
            <a:r>
              <a:rPr lang="en-US" dirty="0"/>
              <a:t>It is implemented in the same way as the Turtle Motion Class:</a:t>
            </a:r>
          </a:p>
          <a:p>
            <a:r>
              <a:rPr lang="en-US" dirty="0"/>
              <a:t>	&gt;&gt;&gt;  import turtle</a:t>
            </a:r>
          </a:p>
          <a:p>
            <a:r>
              <a:rPr lang="en-US" dirty="0"/>
              <a:t>	&gt;&gt;&gt; circle = circle(5, 10, 20)</a:t>
            </a:r>
          </a:p>
          <a:p>
            <a:r>
              <a:rPr lang="en-US" dirty="0"/>
              <a:t>	&gt;&gt;&gt; poly = </a:t>
            </a:r>
            <a:r>
              <a:rPr lang="en-US" dirty="0" err="1"/>
              <a:t>circle.begin_poly</a:t>
            </a:r>
            <a:r>
              <a:rPr lang="en-US" dirty="0"/>
              <a:t>(‘circle’)</a:t>
            </a:r>
          </a:p>
          <a:p>
            <a:r>
              <a:rPr lang="en-US" dirty="0"/>
              <a:t>	&gt;&gt;&gt; </a:t>
            </a:r>
            <a:r>
              <a:rPr lang="en-US" dirty="0" err="1"/>
              <a:t>poly.end_poly</a:t>
            </a:r>
            <a:r>
              <a:rPr lang="en-US" dirty="0"/>
              <a:t>()</a:t>
            </a:r>
          </a:p>
          <a:p>
            <a:pPr marL="109728" indent="0">
              <a:buNone/>
            </a:pPr>
            <a:endParaRPr lang="en-US" dirty="0"/>
          </a:p>
        </p:txBody>
      </p:sp>
    </p:spTree>
    <p:extLst>
      <p:ext uri="{BB962C8B-B14F-4D97-AF65-F5344CB8AC3E}">
        <p14:creationId xmlns:p14="http://schemas.microsoft.com/office/powerpoint/2010/main" val="132667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01E4-0117-432E-A8AB-24962AEA6E39}"/>
              </a:ext>
            </a:extLst>
          </p:cNvPr>
          <p:cNvSpPr>
            <a:spLocks noGrp="1"/>
          </p:cNvSpPr>
          <p:nvPr>
            <p:ph type="title"/>
          </p:nvPr>
        </p:nvSpPr>
        <p:spPr/>
        <p:txBody>
          <a:bodyPr/>
          <a:lstStyle/>
          <a:p>
            <a:r>
              <a:rPr lang="en-US" dirty="0"/>
              <a:t>Special Turtle Methods Attributes</a:t>
            </a:r>
          </a:p>
        </p:txBody>
      </p:sp>
      <p:sp>
        <p:nvSpPr>
          <p:cNvPr id="3" name="Content Placeholder 2">
            <a:extLst>
              <a:ext uri="{FF2B5EF4-FFF2-40B4-BE49-F238E27FC236}">
                <a16:creationId xmlns:a16="http://schemas.microsoft.com/office/drawing/2014/main" id="{96B607A3-286B-434E-9ADF-AB05721D1900}"/>
              </a:ext>
            </a:extLst>
          </p:cNvPr>
          <p:cNvSpPr>
            <a:spLocks noGrp="1"/>
          </p:cNvSpPr>
          <p:nvPr>
            <p:ph idx="1"/>
          </p:nvPr>
        </p:nvSpPr>
        <p:spPr>
          <a:xfrm>
            <a:off x="609600" y="2249424"/>
            <a:ext cx="5810250" cy="4325112"/>
          </a:xfrm>
        </p:spPr>
        <p:txBody>
          <a:bodyPr>
            <a:normAutofit/>
          </a:bodyPr>
          <a:lstStyle/>
          <a:p>
            <a:r>
              <a:rPr lang="en-US" sz="3600" dirty="0"/>
              <a:t>Coordinates = (float) Begins the function from the given coordinate</a:t>
            </a:r>
          </a:p>
          <a:p>
            <a:pPr marL="109728" indent="0">
              <a:buNone/>
            </a:pPr>
            <a:endParaRPr lang="en-US" sz="4000" dirty="0"/>
          </a:p>
        </p:txBody>
      </p:sp>
      <p:pic>
        <p:nvPicPr>
          <p:cNvPr id="4" name="Picture 3">
            <a:extLst>
              <a:ext uri="{FF2B5EF4-FFF2-40B4-BE49-F238E27FC236}">
                <a16:creationId xmlns:a16="http://schemas.microsoft.com/office/drawing/2014/main" id="{D58059A5-00D0-4A2D-8787-CDEAE4D30941}"/>
              </a:ext>
            </a:extLst>
          </p:cNvPr>
          <p:cNvPicPr>
            <a:picLocks noChangeAspect="1"/>
          </p:cNvPicPr>
          <p:nvPr/>
        </p:nvPicPr>
        <p:blipFill>
          <a:blip r:embed="rId2"/>
          <a:stretch>
            <a:fillRect/>
          </a:stretch>
        </p:blipFill>
        <p:spPr>
          <a:xfrm>
            <a:off x="7029450" y="2249424"/>
            <a:ext cx="4552950" cy="4585013"/>
          </a:xfrm>
          <a:prstGeom prst="rect">
            <a:avLst/>
          </a:prstGeom>
        </p:spPr>
      </p:pic>
    </p:spTree>
    <p:extLst>
      <p:ext uri="{BB962C8B-B14F-4D97-AF65-F5344CB8AC3E}">
        <p14:creationId xmlns:p14="http://schemas.microsoft.com/office/powerpoint/2010/main" val="291312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110C-3E30-458A-B83B-BF3F863FFBDB}"/>
              </a:ext>
            </a:extLst>
          </p:cNvPr>
          <p:cNvSpPr>
            <a:spLocks noGrp="1"/>
          </p:cNvSpPr>
          <p:nvPr>
            <p:ph type="title"/>
          </p:nvPr>
        </p:nvSpPr>
        <p:spPr/>
        <p:txBody>
          <a:bodyPr/>
          <a:lstStyle/>
          <a:p>
            <a:r>
              <a:rPr lang="en-US" dirty="0"/>
              <a:t>Special Turtle Methods Example</a:t>
            </a:r>
          </a:p>
        </p:txBody>
      </p:sp>
      <p:sp>
        <p:nvSpPr>
          <p:cNvPr id="3" name="Content Placeholder 2">
            <a:extLst>
              <a:ext uri="{FF2B5EF4-FFF2-40B4-BE49-F238E27FC236}">
                <a16:creationId xmlns:a16="http://schemas.microsoft.com/office/drawing/2014/main" id="{D6E136A0-1814-47B1-9FC7-F973C93861B8}"/>
              </a:ext>
            </a:extLst>
          </p:cNvPr>
          <p:cNvSpPr>
            <a:spLocks noGrp="1"/>
          </p:cNvSpPr>
          <p:nvPr>
            <p:ph idx="1"/>
          </p:nvPr>
        </p:nvSpPr>
        <p:spPr/>
        <p:txBody>
          <a:bodyPr/>
          <a:lstStyle/>
          <a:p>
            <a:pPr marL="109728" indent="0">
              <a:buNone/>
            </a:pPr>
            <a:r>
              <a:rPr lang="en-US" dirty="0"/>
              <a:t>&gt;&gt;&gt;  import turtle</a:t>
            </a:r>
          </a:p>
          <a:p>
            <a:pPr marL="109728" indent="0">
              <a:buNone/>
            </a:pPr>
            <a:r>
              <a:rPr lang="en-US" dirty="0"/>
              <a:t>&gt;&gt;&gt; circle = circle(5, 10, 20)</a:t>
            </a:r>
          </a:p>
          <a:p>
            <a:pPr marL="109728" indent="0">
              <a:buNone/>
            </a:pPr>
            <a:r>
              <a:rPr lang="en-US" dirty="0"/>
              <a:t>&gt;&gt;&gt; poly = </a:t>
            </a:r>
            <a:r>
              <a:rPr lang="en-US" dirty="0" err="1"/>
              <a:t>circle.begin_poly</a:t>
            </a:r>
            <a:r>
              <a:rPr lang="en-US" dirty="0"/>
              <a:t>(‘circle’)</a:t>
            </a:r>
          </a:p>
          <a:p>
            <a:pPr marL="109728" indent="0">
              <a:buNone/>
            </a:pPr>
            <a:r>
              <a:rPr lang="en-US" dirty="0"/>
              <a:t>&gt;&gt;&gt; </a:t>
            </a:r>
            <a:r>
              <a:rPr lang="en-US" dirty="0" err="1"/>
              <a:t>poly.end_poly</a:t>
            </a:r>
            <a:r>
              <a:rPr lang="en-US" dirty="0"/>
              <a:t>()</a:t>
            </a:r>
          </a:p>
          <a:p>
            <a:pPr marL="109728" indent="0">
              <a:buNone/>
            </a:pPr>
            <a:r>
              <a:rPr lang="en-US" dirty="0"/>
              <a:t>&gt;&gt;&gt; </a:t>
            </a:r>
            <a:r>
              <a:rPr lang="en-US" dirty="0" err="1"/>
              <a:t>poly.get_poly</a:t>
            </a:r>
            <a:r>
              <a:rPr lang="en-US" dirty="0"/>
              <a:t>()</a:t>
            </a:r>
          </a:p>
          <a:p>
            <a:pPr marL="109728" indent="0">
              <a:buNone/>
            </a:pPr>
            <a:r>
              <a:rPr lang="en-US" dirty="0"/>
              <a:t>        True</a:t>
            </a:r>
          </a:p>
          <a:p>
            <a:pPr marL="109728" indent="0">
              <a:buNone/>
            </a:pPr>
            <a:r>
              <a:rPr lang="en-US" dirty="0"/>
              <a:t>&gt;&gt;&gt; </a:t>
            </a:r>
            <a:r>
              <a:rPr lang="en-US" dirty="0" err="1"/>
              <a:t>poly.clone</a:t>
            </a:r>
            <a:r>
              <a:rPr lang="en-US" dirty="0"/>
              <a:t>()</a:t>
            </a:r>
          </a:p>
          <a:p>
            <a:pPr marL="109728" indent="0">
              <a:buNone/>
            </a:pPr>
            <a:r>
              <a:rPr lang="en-US" dirty="0"/>
              <a:t>&gt;&gt;&gt; </a:t>
            </a:r>
            <a:r>
              <a:rPr lang="en-US" dirty="0" err="1"/>
              <a:t>poly.getturtle</a:t>
            </a:r>
            <a:r>
              <a:rPr lang="en-US" dirty="0"/>
              <a:t>() #gets the cursor direction</a:t>
            </a:r>
          </a:p>
          <a:p>
            <a:pPr marL="109728" indent="0">
              <a:buNone/>
            </a:pPr>
            <a:r>
              <a:rPr lang="en-US" dirty="0"/>
              <a:t>&gt;&gt;&gt; </a:t>
            </a:r>
            <a:r>
              <a:rPr lang="en-US" dirty="0" err="1"/>
              <a:t>poly.getscreen</a:t>
            </a:r>
            <a:r>
              <a:rPr lang="en-US" dirty="0"/>
              <a:t>() </a:t>
            </a:r>
          </a:p>
          <a:p>
            <a:pPr marL="109728" indent="0">
              <a:buNone/>
            </a:pPr>
            <a:endParaRPr lang="en-US" dirty="0"/>
          </a:p>
        </p:txBody>
      </p:sp>
    </p:spTree>
    <p:extLst>
      <p:ext uri="{BB962C8B-B14F-4D97-AF65-F5344CB8AC3E}">
        <p14:creationId xmlns:p14="http://schemas.microsoft.com/office/powerpoint/2010/main" val="274191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Overview of Turtle</a:t>
            </a:r>
            <a:endParaRPr lang="en-US" dirty="0"/>
          </a:p>
        </p:txBody>
      </p:sp>
      <p:sp>
        <p:nvSpPr>
          <p:cNvPr id="3" name="Content Placeholder 2"/>
          <p:cNvSpPr>
            <a:spLocks noGrp="1"/>
          </p:cNvSpPr>
          <p:nvPr>
            <p:ph idx="1"/>
          </p:nvPr>
        </p:nvSpPr>
        <p:spPr/>
        <p:txBody>
          <a:bodyPr/>
          <a:lstStyle/>
          <a:p>
            <a:pPr marL="109728" indent="0">
              <a:buNone/>
            </a:pPr>
            <a:r>
              <a:rPr lang="en-US" sz="3600" dirty="0"/>
              <a:t>Turtle is an inbuilt Python library that allows the user to create drawings in a graphics canvas. It is a very simple way for programmers to create programs with graphical interfaces. The nice part about turtle is that its nearly 100% compatible with previous versions up to 2.5. Also, it uses </a:t>
            </a:r>
            <a:r>
              <a:rPr lang="en-US" sz="3600" dirty="0" err="1"/>
              <a:t>tkinter</a:t>
            </a:r>
            <a:r>
              <a:rPr lang="en-US" sz="3600" dirty="0"/>
              <a:t> for the underlying graphics.</a:t>
            </a:r>
          </a:p>
          <a:p>
            <a:pPr marL="109728" indent="0">
              <a:buNone/>
            </a:pP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E2A3-FD04-4237-8311-635FC7ED0318}"/>
              </a:ext>
            </a:extLst>
          </p:cNvPr>
          <p:cNvSpPr>
            <a:spLocks noGrp="1"/>
          </p:cNvSpPr>
          <p:nvPr>
            <p:ph type="title"/>
          </p:nvPr>
        </p:nvSpPr>
        <p:spPr/>
        <p:txBody>
          <a:bodyPr/>
          <a:lstStyle/>
          <a:p>
            <a:r>
              <a:rPr lang="en-US" dirty="0"/>
              <a:t>Turtle Examples</a:t>
            </a:r>
          </a:p>
        </p:txBody>
      </p:sp>
      <p:sp>
        <p:nvSpPr>
          <p:cNvPr id="3" name="Content Placeholder 2">
            <a:extLst>
              <a:ext uri="{FF2B5EF4-FFF2-40B4-BE49-F238E27FC236}">
                <a16:creationId xmlns:a16="http://schemas.microsoft.com/office/drawing/2014/main" id="{CAAA7C90-E691-47F1-986A-B4352CF43151}"/>
              </a:ext>
            </a:extLst>
          </p:cNvPr>
          <p:cNvSpPr>
            <a:spLocks noGrp="1"/>
          </p:cNvSpPr>
          <p:nvPr>
            <p:ph idx="1"/>
          </p:nvPr>
        </p:nvSpPr>
        <p:spPr/>
        <p:txBody>
          <a:bodyPr>
            <a:normAutofit/>
          </a:bodyPr>
          <a:lstStyle/>
          <a:p>
            <a:pPr marL="109728" indent="0">
              <a:buNone/>
            </a:pPr>
            <a:r>
              <a:rPr lang="en-US" dirty="0">
                <a:hlinkClick r:id="rId2"/>
              </a:rPr>
              <a:t>Shapes Example:</a:t>
            </a:r>
          </a:p>
          <a:p>
            <a:pPr marL="109728" indent="0">
              <a:buNone/>
            </a:pPr>
            <a:r>
              <a:rPr lang="en-US" dirty="0">
                <a:hlinkClick r:id="rId2"/>
              </a:rPr>
              <a:t>https://docs.google.com/a/uci.edu/document/d/1zdkPJ0FynoyVhzm9DvcGLSR7_XdykKFBKIUFJCxHBng/edit?usp=sharing</a:t>
            </a:r>
            <a:endParaRPr lang="en-US" dirty="0"/>
          </a:p>
          <a:p>
            <a:pPr marL="109728" indent="0">
              <a:buNone/>
            </a:pPr>
            <a:endParaRPr lang="en-US" dirty="0"/>
          </a:p>
          <a:p>
            <a:pPr marL="109728" indent="0">
              <a:buNone/>
            </a:pPr>
            <a:r>
              <a:rPr lang="en-US" dirty="0"/>
              <a:t>*Clock Example :</a:t>
            </a:r>
          </a:p>
          <a:p>
            <a:pPr marL="109728" indent="0">
              <a:buNone/>
            </a:pPr>
            <a:r>
              <a:rPr lang="en-US" dirty="0">
                <a:hlinkClick r:id="rId2"/>
              </a:rPr>
              <a:t>https://docs.google.com/a/uci.edu/document/d/1zdkPJ0FynoyVhzm9DvcGLSR7_XdykKFBKIUFJCxHBng/edit?usp=sharing</a:t>
            </a:r>
            <a:endParaRPr lang="en-US" dirty="0"/>
          </a:p>
          <a:p>
            <a:pPr marL="109728" indent="0">
              <a:buNone/>
            </a:pPr>
            <a:r>
              <a:rPr lang="en-US" dirty="0"/>
              <a:t>*Used online code for clock example</a:t>
            </a:r>
          </a:p>
        </p:txBody>
      </p:sp>
    </p:spTree>
    <p:extLst>
      <p:ext uri="{BB962C8B-B14F-4D97-AF65-F5344CB8AC3E}">
        <p14:creationId xmlns:p14="http://schemas.microsoft.com/office/powerpoint/2010/main" val="50134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14C3-2661-4B7E-A183-825434FDEBB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C74D9DF-ADA2-4C3F-A629-6233A73C673D}"/>
              </a:ext>
            </a:extLst>
          </p:cNvPr>
          <p:cNvSpPr>
            <a:spLocks noGrp="1"/>
          </p:cNvSpPr>
          <p:nvPr>
            <p:ph idx="1"/>
          </p:nvPr>
        </p:nvSpPr>
        <p:spPr/>
        <p:txBody>
          <a:bodyPr>
            <a:normAutofit/>
          </a:bodyPr>
          <a:lstStyle/>
          <a:p>
            <a:pPr marL="109728" indent="0">
              <a:buNone/>
            </a:pPr>
            <a:r>
              <a:rPr lang="en-US" sz="3200" dirty="0"/>
              <a:t>Python is a powerful language that comes equipped with many powerful libraries, but what makes Turtle stand out is its unique casualness. It is not as intensive as other libraries and is very simply to use with extremely good results at the end of a program. With customizable cursors and colors, Turtle is definitely a great way to learn about the graphics aspect of programming.</a:t>
            </a:r>
          </a:p>
          <a:p>
            <a:pPr marL="109728" indent="0">
              <a:buNone/>
            </a:pPr>
            <a:endParaRPr lang="en-US" sz="3200" dirty="0"/>
          </a:p>
        </p:txBody>
      </p:sp>
    </p:spTree>
    <p:extLst>
      <p:ext uri="{BB962C8B-B14F-4D97-AF65-F5344CB8AC3E}">
        <p14:creationId xmlns:p14="http://schemas.microsoft.com/office/powerpoint/2010/main" val="319034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Classes</a:t>
            </a:r>
            <a:endParaRPr lang="en-US" dirty="0"/>
          </a:p>
        </p:txBody>
      </p:sp>
      <p:sp>
        <p:nvSpPr>
          <p:cNvPr id="3" name="Content Placeholder 2"/>
          <p:cNvSpPr>
            <a:spLocks noGrp="1"/>
          </p:cNvSpPr>
          <p:nvPr>
            <p:ph idx="1"/>
          </p:nvPr>
        </p:nvSpPr>
        <p:spPr/>
        <p:txBody>
          <a:bodyPr/>
          <a:lstStyle/>
          <a:p>
            <a:r>
              <a:rPr lang="en-US" sz="4000" dirty="0"/>
              <a:t>Class 1: Turtle Motion</a:t>
            </a:r>
          </a:p>
          <a:p>
            <a:r>
              <a:rPr lang="en-US" sz="4000" dirty="0"/>
              <a:t>Class 2: Turtle Canvas</a:t>
            </a:r>
          </a:p>
          <a:p>
            <a:r>
              <a:rPr lang="en-US" sz="4000" dirty="0"/>
              <a:t>Class 3: Turtle Appearance</a:t>
            </a:r>
          </a:p>
          <a:p>
            <a:r>
              <a:rPr lang="en-US" sz="4000" dirty="0"/>
              <a:t>Class 4: Turtle Inputs</a:t>
            </a:r>
          </a:p>
          <a:p>
            <a:r>
              <a:rPr lang="en-US" sz="4000" dirty="0"/>
              <a:t>Class 5: Special Turtle Methods</a:t>
            </a:r>
          </a:p>
          <a:p>
            <a:pPr lvl="1"/>
            <a:endParaRPr lang="en-US" dirty="0"/>
          </a:p>
          <a:p>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Class Outline</a:t>
            </a:r>
          </a:p>
        </p:txBody>
      </p:sp>
      <p:sp>
        <p:nvSpPr>
          <p:cNvPr id="3" name="Content Placeholder 2"/>
          <p:cNvSpPr>
            <a:spLocks noGrp="1"/>
          </p:cNvSpPr>
          <p:nvPr>
            <p:ph idx="1"/>
          </p:nvPr>
        </p:nvSpPr>
        <p:spPr/>
        <p:txBody>
          <a:bodyPr/>
          <a:lstStyle/>
          <a:p>
            <a:pPr marL="109728" indent="0" algn="ctr">
              <a:buNone/>
            </a:pPr>
            <a:r>
              <a:rPr lang="en-US" sz="4000" dirty="0">
                <a:solidFill>
                  <a:srgbClr val="FF0000"/>
                </a:solidFill>
              </a:rPr>
              <a:t>To use Turtle classes, all you have to do is use the following code: </a:t>
            </a:r>
          </a:p>
          <a:p>
            <a:pPr marL="109728" indent="0" algn="ctr">
              <a:buNone/>
            </a:pPr>
            <a:endParaRPr lang="en-US" sz="4000" dirty="0">
              <a:solidFill>
                <a:srgbClr val="FF0000"/>
              </a:solidFill>
            </a:endParaRPr>
          </a:p>
          <a:p>
            <a:pPr marL="109728" indent="0" algn="ctr">
              <a:buNone/>
            </a:pPr>
            <a:r>
              <a:rPr lang="en-US" sz="4000" dirty="0">
                <a:solidFill>
                  <a:srgbClr val="FF0000"/>
                </a:solidFill>
              </a:rPr>
              <a:t>from turtle import *</a:t>
            </a:r>
          </a:p>
          <a:p>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Class 1: Turtle Motion</a:t>
            </a:r>
          </a:p>
        </p:txBody>
      </p:sp>
      <p:sp>
        <p:nvSpPr>
          <p:cNvPr id="6" name="Text Placeholder 5"/>
          <p:cNvSpPr>
            <a:spLocks noGrp="1"/>
          </p:cNvSpPr>
          <p:nvPr>
            <p:ph sz="half" idx="1"/>
          </p:nvPr>
        </p:nvSpPr>
        <p:spPr>
          <a:xfrm>
            <a:off x="609600" y="1990345"/>
            <a:ext cx="10972800" cy="4350880"/>
          </a:xfrm>
        </p:spPr>
        <p:txBody>
          <a:bodyPr>
            <a:noAutofit/>
          </a:bodyPr>
          <a:lstStyle/>
          <a:p>
            <a:pPr marL="109728" indent="0">
              <a:buNone/>
            </a:pPr>
            <a:r>
              <a:rPr lang="en-US" sz="1400" dirty="0"/>
              <a:t>Using the motion class of turtle is very much like appending a list.</a:t>
            </a:r>
          </a:p>
          <a:p>
            <a:pPr marL="109728" indent="0">
              <a:buNone/>
            </a:pPr>
            <a:r>
              <a:rPr lang="en-US" sz="1400" dirty="0"/>
              <a:t>For example:</a:t>
            </a:r>
          </a:p>
          <a:p>
            <a:pPr marL="109728" indent="0">
              <a:buNone/>
            </a:pPr>
            <a:r>
              <a:rPr lang="en-US" sz="1400" dirty="0"/>
              <a:t>Appending a list requires you to ensure that the list is defined and then to use an append statement.</a:t>
            </a:r>
          </a:p>
          <a:p>
            <a:pPr marL="109728" indent="0">
              <a:buNone/>
            </a:pPr>
            <a:r>
              <a:rPr lang="en-US" sz="1400" dirty="0"/>
              <a:t>	&gt;&gt;&gt; new_ list = []</a:t>
            </a:r>
          </a:p>
          <a:p>
            <a:pPr marL="109728" indent="0">
              <a:buNone/>
            </a:pPr>
            <a:r>
              <a:rPr lang="en-US" sz="1400" dirty="0"/>
              <a:t>	&gt;&gt;&gt; </a:t>
            </a:r>
            <a:r>
              <a:rPr lang="en-US" sz="1400" dirty="0" err="1"/>
              <a:t>new_list.append</a:t>
            </a:r>
            <a:r>
              <a:rPr lang="en-US" sz="1400" dirty="0"/>
              <a:t>( 10)</a:t>
            </a:r>
          </a:p>
          <a:p>
            <a:pPr marL="109728" indent="0">
              <a:buNone/>
            </a:pPr>
            <a:r>
              <a:rPr lang="en-US" sz="1400" dirty="0"/>
              <a:t>	&gt;&gt;&gt; print(</a:t>
            </a:r>
            <a:r>
              <a:rPr lang="en-US" sz="1400" dirty="0" err="1"/>
              <a:t>new_list</a:t>
            </a:r>
            <a:r>
              <a:rPr lang="en-US" sz="1400" dirty="0"/>
              <a:t>)</a:t>
            </a:r>
          </a:p>
          <a:p>
            <a:pPr marL="109728" indent="0">
              <a:buNone/>
            </a:pPr>
            <a:r>
              <a:rPr lang="en-US" sz="1400" dirty="0"/>
              <a:t>	&gt;&gt;&gt; 10</a:t>
            </a:r>
          </a:p>
          <a:p>
            <a:pPr marL="109728" indent="0">
              <a:buNone/>
            </a:pPr>
            <a:r>
              <a:rPr lang="en-US" sz="1400" dirty="0"/>
              <a:t>Similarly:</a:t>
            </a:r>
          </a:p>
          <a:p>
            <a:pPr marL="109728" indent="0">
              <a:buNone/>
            </a:pPr>
            <a:r>
              <a:rPr lang="en-US" sz="1400" dirty="0"/>
              <a:t>Turtle simply needs you to specify the directional command of the cursor.  </a:t>
            </a:r>
          </a:p>
          <a:p>
            <a:pPr marL="109728" indent="0">
              <a:buNone/>
            </a:pPr>
            <a:r>
              <a:rPr lang="en-US" sz="1400" dirty="0"/>
              <a:t>	&gt;&gt;&gt; from turtle import *   </a:t>
            </a:r>
          </a:p>
          <a:p>
            <a:pPr marL="109728" indent="0">
              <a:buNone/>
            </a:pPr>
            <a:r>
              <a:rPr lang="en-US" sz="1400" dirty="0"/>
              <a:t>	&gt;&gt;&gt;  </a:t>
            </a:r>
            <a:r>
              <a:rPr lang="en-US" sz="1400" dirty="0" err="1"/>
              <a:t>orign</a:t>
            </a:r>
            <a:r>
              <a:rPr lang="en-US" sz="1400" dirty="0"/>
              <a:t> = </a:t>
            </a:r>
            <a:r>
              <a:rPr lang="en-US" sz="1400" dirty="0" err="1"/>
              <a:t>turtle.position</a:t>
            </a:r>
            <a:r>
              <a:rPr lang="en-US" sz="1400" dirty="0"/>
              <a:t>()</a:t>
            </a:r>
          </a:p>
          <a:p>
            <a:pPr marL="109728" indent="0">
              <a:buNone/>
            </a:pPr>
            <a:r>
              <a:rPr lang="en-US" sz="1400" dirty="0"/>
              <a:t>	&gt;&gt;&gt; origin</a:t>
            </a:r>
          </a:p>
          <a:p>
            <a:pPr marL="109728" indent="0">
              <a:buNone/>
            </a:pPr>
            <a:r>
              <a:rPr lang="en-US" sz="1400" dirty="0"/>
              <a:t>	        (0,0)</a:t>
            </a:r>
          </a:p>
          <a:p>
            <a:pPr marL="109728" indent="0">
              <a:buNone/>
            </a:pPr>
            <a:r>
              <a:rPr lang="en-US" sz="1400" dirty="0"/>
              <a:t>	&gt;&gt;&gt;  </a:t>
            </a:r>
            <a:r>
              <a:rPr lang="en-US" sz="1400" dirty="0" err="1"/>
              <a:t>origin.forward</a:t>
            </a:r>
            <a:r>
              <a:rPr lang="en-US" sz="1400" dirty="0"/>
              <a:t>(25)</a:t>
            </a:r>
          </a:p>
          <a:p>
            <a:pPr marL="109728" indent="0">
              <a:buNone/>
            </a:pPr>
            <a:r>
              <a:rPr lang="en-US" sz="1400" dirty="0"/>
              <a:t>	&gt;&gt;&gt; origin </a:t>
            </a:r>
          </a:p>
          <a:p>
            <a:pPr marL="109728" indent="0">
              <a:buNone/>
            </a:pPr>
            <a:r>
              <a:rPr lang="en-US" sz="1400" dirty="0"/>
              <a:t>        	       (25, 0)</a:t>
            </a:r>
          </a:p>
          <a:p>
            <a:pPr marL="109728" indent="0">
              <a:buNone/>
            </a:pPr>
            <a:r>
              <a:rPr lang="en-US" sz="1400" dirty="0"/>
              <a:t>	&gt;&gt;&gt;  </a:t>
            </a:r>
            <a:r>
              <a:rPr lang="en-US" sz="1400" dirty="0" err="1"/>
              <a:t>origin.backward</a:t>
            </a:r>
            <a:r>
              <a:rPr lang="en-US" sz="1400" dirty="0"/>
              <a:t>(25)</a:t>
            </a:r>
          </a:p>
          <a:p>
            <a:pPr marL="109728" indent="0">
              <a:buNone/>
            </a:pPr>
            <a:r>
              <a:rPr lang="en-US" sz="1400" dirty="0"/>
              <a:t>	&gt;&gt;&gt; origin </a:t>
            </a:r>
          </a:p>
          <a:p>
            <a:pPr marL="109728" indent="0">
              <a:buNone/>
            </a:pPr>
            <a:r>
              <a:rPr lang="en-US" sz="1400" dirty="0"/>
              <a:t>        	       (0, 0)</a:t>
            </a:r>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Turtle Motion Attributes</a:t>
            </a:r>
          </a:p>
        </p:txBody>
      </p:sp>
      <p:sp>
        <p:nvSpPr>
          <p:cNvPr id="3" name="Content Placeholder 2"/>
          <p:cNvSpPr>
            <a:spLocks noGrp="1"/>
          </p:cNvSpPr>
          <p:nvPr>
            <p:ph idx="1"/>
          </p:nvPr>
        </p:nvSpPr>
        <p:spPr/>
        <p:txBody>
          <a:bodyPr/>
          <a:lstStyle/>
          <a:p>
            <a:r>
              <a:rPr lang="en-US" dirty="0"/>
              <a:t>Distance:	(float) movement for specific distances</a:t>
            </a:r>
          </a:p>
          <a:p>
            <a:r>
              <a:rPr lang="en-US" dirty="0"/>
              <a:t>Coordinates: 	(pair of coordinates) used to find specific distances and establish starting and ending points</a:t>
            </a:r>
          </a:p>
          <a:p>
            <a:r>
              <a:rPr lang="en-US" dirty="0"/>
              <a:t>Input: 		(float) used to establish specific coordinates</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502C-B070-4A83-A5B7-2467DC22E6DD}"/>
              </a:ext>
            </a:extLst>
          </p:cNvPr>
          <p:cNvSpPr>
            <a:spLocks noGrp="1"/>
          </p:cNvSpPr>
          <p:nvPr>
            <p:ph type="title"/>
          </p:nvPr>
        </p:nvSpPr>
        <p:spPr/>
        <p:txBody>
          <a:bodyPr/>
          <a:lstStyle/>
          <a:p>
            <a:r>
              <a:rPr lang="en-US" dirty="0"/>
              <a:t>Turtle Motion Example</a:t>
            </a:r>
          </a:p>
        </p:txBody>
      </p:sp>
      <p:sp>
        <p:nvSpPr>
          <p:cNvPr id="3" name="Content Placeholder 2">
            <a:extLst>
              <a:ext uri="{FF2B5EF4-FFF2-40B4-BE49-F238E27FC236}">
                <a16:creationId xmlns:a16="http://schemas.microsoft.com/office/drawing/2014/main" id="{ADE18D89-7F74-4912-8285-44B5CB5FD097}"/>
              </a:ext>
            </a:extLst>
          </p:cNvPr>
          <p:cNvSpPr>
            <a:spLocks noGrp="1"/>
          </p:cNvSpPr>
          <p:nvPr>
            <p:ph idx="1"/>
          </p:nvPr>
        </p:nvSpPr>
        <p:spPr>
          <a:xfrm>
            <a:off x="609600" y="1975104"/>
            <a:ext cx="10972800" cy="4325112"/>
          </a:xfrm>
        </p:spPr>
        <p:txBody>
          <a:bodyPr>
            <a:noAutofit/>
          </a:bodyPr>
          <a:lstStyle/>
          <a:p>
            <a:pPr marL="109728" indent="0">
              <a:buNone/>
            </a:pPr>
            <a:r>
              <a:rPr lang="en-US" sz="1400" dirty="0"/>
              <a:t>&gt;&gt;&gt;  import turtle</a:t>
            </a:r>
          </a:p>
          <a:p>
            <a:pPr marL="109728" indent="0">
              <a:buNone/>
            </a:pPr>
            <a:r>
              <a:rPr lang="en-US" sz="1400" dirty="0"/>
              <a:t>&gt;&gt;&gt;  origin = </a:t>
            </a:r>
            <a:r>
              <a:rPr lang="en-US" sz="1400" dirty="0" err="1"/>
              <a:t>turtle.position</a:t>
            </a:r>
            <a:r>
              <a:rPr lang="en-US" sz="1400" dirty="0"/>
              <a:t>()</a:t>
            </a:r>
          </a:p>
          <a:p>
            <a:pPr marL="109728" indent="0">
              <a:buNone/>
            </a:pPr>
            <a:r>
              <a:rPr lang="en-US" sz="1400" dirty="0"/>
              <a:t>&gt;&gt;&gt;  </a:t>
            </a:r>
            <a:r>
              <a:rPr lang="en-US" sz="1400" dirty="0" err="1"/>
              <a:t>origin.forward</a:t>
            </a:r>
            <a:r>
              <a:rPr lang="en-US" sz="1400" dirty="0"/>
              <a:t>(25)</a:t>
            </a:r>
          </a:p>
          <a:p>
            <a:pPr marL="109728" indent="0">
              <a:buNone/>
            </a:pPr>
            <a:r>
              <a:rPr lang="en-US" sz="1400" dirty="0"/>
              <a:t>&gt;&gt;&gt;  </a:t>
            </a:r>
            <a:r>
              <a:rPr lang="en-US" sz="1400" dirty="0" err="1"/>
              <a:t>origin.backward</a:t>
            </a:r>
            <a:r>
              <a:rPr lang="en-US" sz="1400" dirty="0"/>
              <a:t>(25)</a:t>
            </a:r>
          </a:p>
          <a:p>
            <a:pPr marL="109728" indent="0">
              <a:buNone/>
            </a:pPr>
            <a:r>
              <a:rPr lang="en-US" sz="1400" dirty="0"/>
              <a:t>&gt;&gt;&gt;  </a:t>
            </a:r>
            <a:r>
              <a:rPr lang="en-US" sz="1400" dirty="0" err="1"/>
              <a:t>origin.right</a:t>
            </a:r>
            <a:r>
              <a:rPr lang="en-US" sz="1400" dirty="0"/>
              <a:t>(50)</a:t>
            </a:r>
          </a:p>
          <a:p>
            <a:pPr marL="109728" indent="0">
              <a:buNone/>
            </a:pPr>
            <a:r>
              <a:rPr lang="en-US" sz="1400" dirty="0"/>
              <a:t>&gt;&gt;&gt; </a:t>
            </a:r>
            <a:r>
              <a:rPr lang="en-US" sz="1400" dirty="0" err="1"/>
              <a:t>origin.left</a:t>
            </a:r>
            <a:r>
              <a:rPr lang="en-US" sz="1400" dirty="0"/>
              <a:t>(50)</a:t>
            </a:r>
          </a:p>
          <a:p>
            <a:pPr marL="109728" indent="0">
              <a:buNone/>
            </a:pPr>
            <a:r>
              <a:rPr lang="en-US" sz="1400" dirty="0"/>
              <a:t>&gt;&gt;&gt; point = </a:t>
            </a:r>
            <a:r>
              <a:rPr lang="en-US" sz="1400" dirty="0" err="1"/>
              <a:t>turtle.setposition</a:t>
            </a:r>
            <a:r>
              <a:rPr lang="en-US" sz="1400" dirty="0"/>
              <a:t>(10, 10)</a:t>
            </a:r>
          </a:p>
          <a:p>
            <a:pPr marL="109728" indent="0">
              <a:buNone/>
            </a:pPr>
            <a:r>
              <a:rPr lang="en-US" sz="1400" dirty="0"/>
              <a:t>&gt;&gt;&gt; point</a:t>
            </a:r>
          </a:p>
          <a:p>
            <a:pPr marL="109728" indent="0">
              <a:buNone/>
            </a:pPr>
            <a:r>
              <a:rPr lang="en-US" sz="1400" dirty="0"/>
              <a:t>        (10,10)</a:t>
            </a:r>
          </a:p>
          <a:p>
            <a:pPr marL="109728" indent="0">
              <a:buNone/>
            </a:pPr>
            <a:r>
              <a:rPr lang="en-US" sz="1400" dirty="0"/>
              <a:t>&gt;&gt;&gt; point =  </a:t>
            </a:r>
            <a:r>
              <a:rPr lang="en-US" sz="1400" dirty="0" err="1"/>
              <a:t>turtle.home</a:t>
            </a:r>
            <a:r>
              <a:rPr lang="en-US" sz="1400" dirty="0"/>
              <a:t>() &gt;&gt;&gt; point</a:t>
            </a:r>
          </a:p>
          <a:p>
            <a:pPr marL="109728" indent="0">
              <a:buNone/>
            </a:pPr>
            <a:r>
              <a:rPr lang="en-US" sz="1400" dirty="0"/>
              <a:t>         (0,0)</a:t>
            </a:r>
          </a:p>
          <a:p>
            <a:pPr marL="109728" indent="0">
              <a:buNone/>
            </a:pPr>
            <a:r>
              <a:rPr lang="en-US" sz="1400" dirty="0"/>
              <a:t>&gt;&gt;&gt; </a:t>
            </a:r>
            <a:r>
              <a:rPr lang="en-US" sz="1400" dirty="0" err="1"/>
              <a:t>point.setheading</a:t>
            </a:r>
            <a:r>
              <a:rPr lang="en-US" sz="1400" dirty="0"/>
              <a:t>()</a:t>
            </a:r>
          </a:p>
          <a:p>
            <a:pPr marL="109728" indent="0">
              <a:buNone/>
            </a:pPr>
            <a:r>
              <a:rPr lang="en-US" sz="1400" dirty="0"/>
              <a:t>         (0,0)</a:t>
            </a:r>
          </a:p>
          <a:p>
            <a:pPr marL="109728" indent="0">
              <a:buNone/>
            </a:pPr>
            <a:r>
              <a:rPr lang="en-US" sz="1400" dirty="0"/>
              <a:t>&gt;&gt;&gt; circle = </a:t>
            </a:r>
            <a:r>
              <a:rPr lang="en-US" sz="1400" dirty="0" err="1"/>
              <a:t>turtle.circle</a:t>
            </a:r>
            <a:r>
              <a:rPr lang="en-US" sz="1400" dirty="0"/>
              <a:t>(10, 15, 20)</a:t>
            </a:r>
          </a:p>
          <a:p>
            <a:pPr marL="109728" indent="0">
              <a:buNone/>
            </a:pPr>
            <a:r>
              <a:rPr lang="en-US" sz="1400" dirty="0"/>
              <a:t>&gt;&gt;&gt; </a:t>
            </a:r>
            <a:r>
              <a:rPr lang="en-US" sz="1400" dirty="0" err="1"/>
              <a:t>origin.undo</a:t>
            </a:r>
            <a:r>
              <a:rPr lang="en-US" sz="1400" dirty="0"/>
              <a:t>()</a:t>
            </a:r>
          </a:p>
          <a:p>
            <a:pPr marL="109728" indent="0">
              <a:buNone/>
            </a:pPr>
            <a:r>
              <a:rPr lang="en-US" sz="1400" dirty="0"/>
              <a:t>&gt;&gt;&gt; </a:t>
            </a:r>
            <a:r>
              <a:rPr lang="en-US" sz="1400" dirty="0" err="1"/>
              <a:t>tutle.speed</a:t>
            </a:r>
            <a:r>
              <a:rPr lang="en-US" sz="1400" dirty="0"/>
              <a:t>(‘fast’)</a:t>
            </a:r>
          </a:p>
          <a:p>
            <a:pPr marL="109728" indent="0">
              <a:buNone/>
            </a:pPr>
            <a:r>
              <a:rPr lang="en-US" sz="1400" dirty="0"/>
              <a:t>&gt;&gt;&gt; </a:t>
            </a:r>
            <a:r>
              <a:rPr lang="en-US" sz="1400" dirty="0" err="1"/>
              <a:t>x_cord</a:t>
            </a:r>
            <a:r>
              <a:rPr lang="en-US" sz="1400" dirty="0"/>
              <a:t> = </a:t>
            </a:r>
            <a:r>
              <a:rPr lang="en-US" sz="1400" dirty="0" err="1"/>
              <a:t>turtle.setx</a:t>
            </a:r>
            <a:r>
              <a:rPr lang="en-US" sz="1400" dirty="0"/>
              <a:t>(10)</a:t>
            </a:r>
          </a:p>
          <a:p>
            <a:pPr marL="109728" indent="0">
              <a:buNone/>
            </a:pPr>
            <a:r>
              <a:rPr lang="en-US" sz="1400" dirty="0"/>
              <a:t>&gt;&gt;&gt; </a:t>
            </a:r>
            <a:r>
              <a:rPr lang="en-US" sz="1400" dirty="0" err="1"/>
              <a:t>y_cord</a:t>
            </a:r>
            <a:r>
              <a:rPr lang="en-US" sz="1400" dirty="0"/>
              <a:t> = </a:t>
            </a:r>
            <a:r>
              <a:rPr lang="en-US" sz="1400" dirty="0" err="1"/>
              <a:t>turtle.sety</a:t>
            </a:r>
            <a:r>
              <a:rPr lang="en-US" sz="1400" dirty="0"/>
              <a:t>(10)</a:t>
            </a:r>
          </a:p>
          <a:p>
            <a:endParaRPr lang="en-US" sz="1400" dirty="0"/>
          </a:p>
        </p:txBody>
      </p:sp>
      <p:pic>
        <p:nvPicPr>
          <p:cNvPr id="4" name="Picture 3">
            <a:extLst>
              <a:ext uri="{FF2B5EF4-FFF2-40B4-BE49-F238E27FC236}">
                <a16:creationId xmlns:a16="http://schemas.microsoft.com/office/drawing/2014/main" id="{59F7751D-5A91-4A63-ABC8-0D317245A3CF}"/>
              </a:ext>
            </a:extLst>
          </p:cNvPr>
          <p:cNvPicPr>
            <a:picLocks noChangeAspect="1"/>
          </p:cNvPicPr>
          <p:nvPr/>
        </p:nvPicPr>
        <p:blipFill>
          <a:blip r:embed="rId2"/>
          <a:stretch>
            <a:fillRect/>
          </a:stretch>
        </p:blipFill>
        <p:spPr>
          <a:xfrm>
            <a:off x="6910387" y="2209800"/>
            <a:ext cx="4647748" cy="4090416"/>
          </a:xfrm>
          <a:prstGeom prst="rect">
            <a:avLst/>
          </a:prstGeom>
        </p:spPr>
      </p:pic>
    </p:spTree>
    <p:extLst>
      <p:ext uri="{BB962C8B-B14F-4D97-AF65-F5344CB8AC3E}">
        <p14:creationId xmlns:p14="http://schemas.microsoft.com/office/powerpoint/2010/main" val="157672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2: Turtle Canvas</a:t>
            </a:r>
          </a:p>
        </p:txBody>
      </p:sp>
      <p:sp>
        <p:nvSpPr>
          <p:cNvPr id="3" name="Content Placeholder 2"/>
          <p:cNvSpPr>
            <a:spLocks noGrp="1"/>
          </p:cNvSpPr>
          <p:nvPr>
            <p:ph idx="1"/>
          </p:nvPr>
        </p:nvSpPr>
        <p:spPr/>
        <p:txBody>
          <a:bodyPr>
            <a:normAutofit fontScale="92500" lnSpcReduction="10000"/>
          </a:bodyPr>
          <a:lstStyle/>
          <a:p>
            <a:pPr marL="109728" indent="0">
              <a:buNone/>
            </a:pPr>
            <a:r>
              <a:rPr lang="en-US" dirty="0"/>
              <a:t>The Turtle Canvas Class is an extremely versatile class because it allows for quick and easy accessibility of the canvas. The canvas is the working station of the turtle graphics window and includes everything from color to cartesian coordinate systems. </a:t>
            </a:r>
          </a:p>
          <a:p>
            <a:pPr marL="109728" indent="0">
              <a:buNone/>
            </a:pPr>
            <a:r>
              <a:rPr lang="en-US" dirty="0"/>
              <a:t> </a:t>
            </a:r>
          </a:p>
          <a:p>
            <a:pPr marL="109728" indent="0">
              <a:buNone/>
            </a:pPr>
            <a:r>
              <a:rPr lang="en-US" dirty="0"/>
              <a:t>It is implemented the same way as the Turtle Motion Class:</a:t>
            </a:r>
          </a:p>
          <a:p>
            <a:pPr marL="109728" indent="0">
              <a:buNone/>
            </a:pPr>
            <a:r>
              <a:rPr lang="en-US" dirty="0"/>
              <a:t>	&gt;&gt;&gt; import turtle</a:t>
            </a:r>
          </a:p>
          <a:p>
            <a:pPr marL="109728" indent="0">
              <a:buNone/>
            </a:pPr>
            <a:r>
              <a:rPr lang="en-US" dirty="0"/>
              <a:t>	&gt;&gt;&gt; canvas = </a:t>
            </a:r>
            <a:r>
              <a:rPr lang="en-US" dirty="0" err="1"/>
              <a:t>turtle.position</a:t>
            </a:r>
            <a:r>
              <a:rPr lang="en-US" dirty="0"/>
              <a:t>() #initializes the canvas at point (0,0); no input is read as (0,0)</a:t>
            </a:r>
          </a:p>
          <a:p>
            <a:pPr marL="109728" indent="0">
              <a:buNone/>
            </a:pPr>
            <a:r>
              <a:rPr lang="en-US" dirty="0"/>
              <a:t>	&gt;&gt;&gt; </a:t>
            </a:r>
            <a:r>
              <a:rPr lang="en-US" dirty="0" err="1"/>
              <a:t>canvas.stamp</a:t>
            </a:r>
            <a:r>
              <a:rPr lang="en-US" dirty="0"/>
              <a:t>() #creates a turtle stamp</a:t>
            </a:r>
          </a:p>
          <a:p>
            <a:pPr marL="109728" indent="0">
              <a:buNone/>
            </a:pPr>
            <a:r>
              <a:rPr lang="en-US" dirty="0"/>
              <a:t>	&gt;&gt;&gt; </a:t>
            </a:r>
            <a:r>
              <a:rPr lang="en-US" dirty="0" err="1"/>
              <a:t>canvas.clearstamp</a:t>
            </a:r>
            <a:r>
              <a:rPr lang="en-US" dirty="0"/>
              <a:t>() #removes the turtle stamp</a:t>
            </a:r>
          </a:p>
          <a:p>
            <a:pPr marL="109728" indent="0">
              <a:buNone/>
            </a:pPr>
            <a:endParaRPr lang="en-US" dirty="0"/>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Turtle Canvas Attributes</a:t>
            </a:r>
          </a:p>
        </p:txBody>
      </p:sp>
      <p:sp>
        <p:nvSpPr>
          <p:cNvPr id="4" name="Text Placeholder 3"/>
          <p:cNvSpPr>
            <a:spLocks noGrp="1"/>
          </p:cNvSpPr>
          <p:nvPr>
            <p:ph sz="half" idx="1"/>
          </p:nvPr>
        </p:nvSpPr>
        <p:spPr>
          <a:xfrm>
            <a:off x="609600" y="2249425"/>
            <a:ext cx="10972800" cy="4379975"/>
          </a:xfrm>
        </p:spPr>
        <p:txBody>
          <a:bodyPr/>
          <a:lstStyle/>
          <a:p>
            <a:r>
              <a:rPr lang="en-US" sz="3200" dirty="0"/>
              <a:t>Coordinates = (float) initialize and establish beginning and ends of drawings</a:t>
            </a:r>
          </a:p>
          <a:p>
            <a:r>
              <a:rPr lang="en-US" sz="3200" dirty="0"/>
              <a:t>Speed = (string/fast) establishes the speed at which cursor moves</a:t>
            </a:r>
          </a:p>
          <a:p>
            <a:pPr marL="109728" indent="0">
              <a:buNone/>
            </a:pPr>
            <a:endParaRPr lang="en-US" dirty="0"/>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63</TotalTime>
  <Words>1160</Words>
  <Application>Microsoft Office PowerPoint</Application>
  <PresentationFormat>Widescreen</PresentationFormat>
  <Paragraphs>173</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Georgia</vt:lpstr>
      <vt:lpstr>Wingdings 2</vt:lpstr>
      <vt:lpstr>Training presentation</vt:lpstr>
      <vt:lpstr>EECS 12 Project 2: Python Library Turtle</vt:lpstr>
      <vt:lpstr>Overview of Turtle</vt:lpstr>
      <vt:lpstr>Classes</vt:lpstr>
      <vt:lpstr>Basic Class Outline</vt:lpstr>
      <vt:lpstr>Class 1: Turtle Motion</vt:lpstr>
      <vt:lpstr>Turtle Motion Attributes</vt:lpstr>
      <vt:lpstr>Turtle Motion Example</vt:lpstr>
      <vt:lpstr>Class 2: Turtle Canvas</vt:lpstr>
      <vt:lpstr>Turtle Canvas Attributes</vt:lpstr>
      <vt:lpstr>Turtle Canvas Example</vt:lpstr>
      <vt:lpstr>Class 3: Turtle Appearance</vt:lpstr>
      <vt:lpstr>Turtle Appearance Attributes</vt:lpstr>
      <vt:lpstr>Turtle Appearance Example</vt:lpstr>
      <vt:lpstr>Class 4: Turtle Inputs</vt:lpstr>
      <vt:lpstr>Turtle Inputs Attributes</vt:lpstr>
      <vt:lpstr>Turtle Input Examples</vt:lpstr>
      <vt:lpstr>Class 5: Special Turtle Methods</vt:lpstr>
      <vt:lpstr>Special Turtle Methods Attributes</vt:lpstr>
      <vt:lpstr>Special Turtle Methods Example</vt:lpstr>
      <vt:lpstr>Turtle Examples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12 Project 2: Python Library Turtle</dc:title>
  <dc:creator>Udit Kaushik</dc:creator>
  <cp:lastModifiedBy>Udit Kaushik</cp:lastModifiedBy>
  <cp:revision>8</cp:revision>
  <dcterms:created xsi:type="dcterms:W3CDTF">2017-07-24T09:02:29Z</dcterms:created>
  <dcterms:modified xsi:type="dcterms:W3CDTF">2017-07-24T10:05:47Z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