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8" r:id="rId8"/>
    <p:sldId id="269" r:id="rId9"/>
    <p:sldId id="270" r:id="rId10"/>
    <p:sldId id="271" r:id="rId11"/>
    <p:sldId id="272" r:id="rId12"/>
    <p:sldId id="273" r:id="rId13"/>
    <p:sldId id="274" r:id="rId14"/>
    <p:sldId id="275" r:id="rId15"/>
    <p:sldId id="266" r:id="rId16"/>
    <p:sldId id="277" r:id="rId17"/>
    <p:sldId id="276" r:id="rId18"/>
    <p:sldId id="278" r:id="rId19"/>
    <p:sldId id="279" r:id="rId20"/>
    <p:sldId id="280" r:id="rId21"/>
    <p:sldId id="281" r:id="rId22"/>
    <p:sldId id="282" r:id="rId23"/>
    <p:sldId id="283" r:id="rId24"/>
    <p:sldId id="286"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C4ABD-9059-6F0D-41AA-1FAA88BD5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97FC93-5476-FA58-C7DF-02F3122296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6F54F9-9412-9B0A-5178-29A1FA4DDE33}"/>
              </a:ext>
            </a:extLst>
          </p:cNvPr>
          <p:cNvSpPr>
            <a:spLocks noGrp="1"/>
          </p:cNvSpPr>
          <p:nvPr>
            <p:ph type="dt" sz="half" idx="10"/>
          </p:nvPr>
        </p:nvSpPr>
        <p:spPr/>
        <p:txBody>
          <a:bodyPr/>
          <a:lstStyle/>
          <a:p>
            <a:fld id="{397C2A3D-6238-49A2-93BF-239232EB6684}" type="datetimeFigureOut">
              <a:rPr lang="en-IN" smtClean="0"/>
              <a:t>02-05-2024</a:t>
            </a:fld>
            <a:endParaRPr lang="en-IN"/>
          </a:p>
        </p:txBody>
      </p:sp>
      <p:sp>
        <p:nvSpPr>
          <p:cNvPr id="5" name="Footer Placeholder 4">
            <a:extLst>
              <a:ext uri="{FF2B5EF4-FFF2-40B4-BE49-F238E27FC236}">
                <a16:creationId xmlns:a16="http://schemas.microsoft.com/office/drawing/2014/main" id="{986B9E3A-ADC9-0BE8-4FEA-97DD2FEC8D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4EB0DA-583E-9FA3-5C79-846F6D201498}"/>
              </a:ext>
            </a:extLst>
          </p:cNvPr>
          <p:cNvSpPr>
            <a:spLocks noGrp="1"/>
          </p:cNvSpPr>
          <p:nvPr>
            <p:ph type="sldNum" sz="quarter" idx="12"/>
          </p:nvPr>
        </p:nvSpPr>
        <p:spPr/>
        <p:txBody>
          <a:bodyPr/>
          <a:lstStyle/>
          <a:p>
            <a:fld id="{8F64DD36-065D-4A41-8E26-17F2155D7DDB}" type="slidenum">
              <a:rPr lang="en-IN" smtClean="0"/>
              <a:t>‹#›</a:t>
            </a:fld>
            <a:endParaRPr lang="en-IN"/>
          </a:p>
        </p:txBody>
      </p:sp>
    </p:spTree>
    <p:extLst>
      <p:ext uri="{BB962C8B-B14F-4D97-AF65-F5344CB8AC3E}">
        <p14:creationId xmlns:p14="http://schemas.microsoft.com/office/powerpoint/2010/main" val="178890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0E68-57FE-0F0A-6E3B-52C629F7FB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870CB1-692E-DD58-179C-D4F4FD2228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3985CA-25E8-2202-9676-E382F7F9F40F}"/>
              </a:ext>
            </a:extLst>
          </p:cNvPr>
          <p:cNvSpPr>
            <a:spLocks noGrp="1"/>
          </p:cNvSpPr>
          <p:nvPr>
            <p:ph type="dt" sz="half" idx="10"/>
          </p:nvPr>
        </p:nvSpPr>
        <p:spPr/>
        <p:txBody>
          <a:bodyPr/>
          <a:lstStyle/>
          <a:p>
            <a:fld id="{397C2A3D-6238-49A2-93BF-239232EB6684}" type="datetimeFigureOut">
              <a:rPr lang="en-IN" smtClean="0"/>
              <a:t>02-05-2024</a:t>
            </a:fld>
            <a:endParaRPr lang="en-IN"/>
          </a:p>
        </p:txBody>
      </p:sp>
      <p:sp>
        <p:nvSpPr>
          <p:cNvPr id="5" name="Footer Placeholder 4">
            <a:extLst>
              <a:ext uri="{FF2B5EF4-FFF2-40B4-BE49-F238E27FC236}">
                <a16:creationId xmlns:a16="http://schemas.microsoft.com/office/drawing/2014/main" id="{7FDFADC9-AE3A-519D-0268-D26F19F902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C7BD79-33B3-F594-663A-119A20463C17}"/>
              </a:ext>
            </a:extLst>
          </p:cNvPr>
          <p:cNvSpPr>
            <a:spLocks noGrp="1"/>
          </p:cNvSpPr>
          <p:nvPr>
            <p:ph type="sldNum" sz="quarter" idx="12"/>
          </p:nvPr>
        </p:nvSpPr>
        <p:spPr/>
        <p:txBody>
          <a:bodyPr/>
          <a:lstStyle/>
          <a:p>
            <a:fld id="{8F64DD36-065D-4A41-8E26-17F2155D7DDB}" type="slidenum">
              <a:rPr lang="en-IN" smtClean="0"/>
              <a:t>‹#›</a:t>
            </a:fld>
            <a:endParaRPr lang="en-IN"/>
          </a:p>
        </p:txBody>
      </p:sp>
    </p:spTree>
    <p:extLst>
      <p:ext uri="{BB962C8B-B14F-4D97-AF65-F5344CB8AC3E}">
        <p14:creationId xmlns:p14="http://schemas.microsoft.com/office/powerpoint/2010/main" val="1041409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63517-8724-9F66-8A12-0A27ECA236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AA4EA4-FC08-7151-41BB-933F8E0F99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EC0D2E-DC64-12F9-489A-8DE52FC74F0B}"/>
              </a:ext>
            </a:extLst>
          </p:cNvPr>
          <p:cNvSpPr>
            <a:spLocks noGrp="1"/>
          </p:cNvSpPr>
          <p:nvPr>
            <p:ph type="dt" sz="half" idx="10"/>
          </p:nvPr>
        </p:nvSpPr>
        <p:spPr/>
        <p:txBody>
          <a:bodyPr/>
          <a:lstStyle/>
          <a:p>
            <a:fld id="{397C2A3D-6238-49A2-93BF-239232EB6684}" type="datetimeFigureOut">
              <a:rPr lang="en-IN" smtClean="0"/>
              <a:t>02-05-2024</a:t>
            </a:fld>
            <a:endParaRPr lang="en-IN"/>
          </a:p>
        </p:txBody>
      </p:sp>
      <p:sp>
        <p:nvSpPr>
          <p:cNvPr id="5" name="Footer Placeholder 4">
            <a:extLst>
              <a:ext uri="{FF2B5EF4-FFF2-40B4-BE49-F238E27FC236}">
                <a16:creationId xmlns:a16="http://schemas.microsoft.com/office/drawing/2014/main" id="{7F197306-A738-34E9-3093-DDD333E268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2ADF2-F2E5-48B5-9A92-EFAF3575EC67}"/>
              </a:ext>
            </a:extLst>
          </p:cNvPr>
          <p:cNvSpPr>
            <a:spLocks noGrp="1"/>
          </p:cNvSpPr>
          <p:nvPr>
            <p:ph type="sldNum" sz="quarter" idx="12"/>
          </p:nvPr>
        </p:nvSpPr>
        <p:spPr/>
        <p:txBody>
          <a:bodyPr/>
          <a:lstStyle/>
          <a:p>
            <a:fld id="{8F64DD36-065D-4A41-8E26-17F2155D7DDB}" type="slidenum">
              <a:rPr lang="en-IN" smtClean="0"/>
              <a:t>‹#›</a:t>
            </a:fld>
            <a:endParaRPr lang="en-IN"/>
          </a:p>
        </p:txBody>
      </p:sp>
    </p:spTree>
    <p:extLst>
      <p:ext uri="{BB962C8B-B14F-4D97-AF65-F5344CB8AC3E}">
        <p14:creationId xmlns:p14="http://schemas.microsoft.com/office/powerpoint/2010/main" val="97325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4439-E318-7013-5987-320B5DEC14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A4B026-F708-51D2-EEC2-EEF53917B0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DEAD8A-7D19-2B6C-4334-388BDDBCD886}"/>
              </a:ext>
            </a:extLst>
          </p:cNvPr>
          <p:cNvSpPr>
            <a:spLocks noGrp="1"/>
          </p:cNvSpPr>
          <p:nvPr>
            <p:ph type="dt" sz="half" idx="10"/>
          </p:nvPr>
        </p:nvSpPr>
        <p:spPr/>
        <p:txBody>
          <a:bodyPr/>
          <a:lstStyle/>
          <a:p>
            <a:fld id="{397C2A3D-6238-49A2-93BF-239232EB6684}" type="datetimeFigureOut">
              <a:rPr lang="en-IN" smtClean="0"/>
              <a:t>02-05-2024</a:t>
            </a:fld>
            <a:endParaRPr lang="en-IN"/>
          </a:p>
        </p:txBody>
      </p:sp>
      <p:sp>
        <p:nvSpPr>
          <p:cNvPr id="5" name="Footer Placeholder 4">
            <a:extLst>
              <a:ext uri="{FF2B5EF4-FFF2-40B4-BE49-F238E27FC236}">
                <a16:creationId xmlns:a16="http://schemas.microsoft.com/office/drawing/2014/main" id="{927546AC-FA4D-3F62-3422-0FF144F984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B3FBD4-A145-C43B-F5D7-FA52455F9D94}"/>
              </a:ext>
            </a:extLst>
          </p:cNvPr>
          <p:cNvSpPr>
            <a:spLocks noGrp="1"/>
          </p:cNvSpPr>
          <p:nvPr>
            <p:ph type="sldNum" sz="quarter" idx="12"/>
          </p:nvPr>
        </p:nvSpPr>
        <p:spPr/>
        <p:txBody>
          <a:bodyPr/>
          <a:lstStyle/>
          <a:p>
            <a:fld id="{8F64DD36-065D-4A41-8E26-17F2155D7DDB}" type="slidenum">
              <a:rPr lang="en-IN" smtClean="0"/>
              <a:t>‹#›</a:t>
            </a:fld>
            <a:endParaRPr lang="en-IN"/>
          </a:p>
        </p:txBody>
      </p:sp>
    </p:spTree>
    <p:extLst>
      <p:ext uri="{BB962C8B-B14F-4D97-AF65-F5344CB8AC3E}">
        <p14:creationId xmlns:p14="http://schemas.microsoft.com/office/powerpoint/2010/main" val="423182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45C9-4F7C-F00C-0625-CF208D4847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9F0662-BEBE-A938-5F25-EE6853D620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2267A3-642B-7066-867A-DC421F9CCBE3}"/>
              </a:ext>
            </a:extLst>
          </p:cNvPr>
          <p:cNvSpPr>
            <a:spLocks noGrp="1"/>
          </p:cNvSpPr>
          <p:nvPr>
            <p:ph type="dt" sz="half" idx="10"/>
          </p:nvPr>
        </p:nvSpPr>
        <p:spPr/>
        <p:txBody>
          <a:bodyPr/>
          <a:lstStyle/>
          <a:p>
            <a:fld id="{397C2A3D-6238-49A2-93BF-239232EB6684}" type="datetimeFigureOut">
              <a:rPr lang="en-IN" smtClean="0"/>
              <a:t>02-05-2024</a:t>
            </a:fld>
            <a:endParaRPr lang="en-IN"/>
          </a:p>
        </p:txBody>
      </p:sp>
      <p:sp>
        <p:nvSpPr>
          <p:cNvPr id="5" name="Footer Placeholder 4">
            <a:extLst>
              <a:ext uri="{FF2B5EF4-FFF2-40B4-BE49-F238E27FC236}">
                <a16:creationId xmlns:a16="http://schemas.microsoft.com/office/drawing/2014/main" id="{6A809072-6768-C706-B9FB-236E111EF3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479CC5-8E5E-4499-978C-243EF36211B8}"/>
              </a:ext>
            </a:extLst>
          </p:cNvPr>
          <p:cNvSpPr>
            <a:spLocks noGrp="1"/>
          </p:cNvSpPr>
          <p:nvPr>
            <p:ph type="sldNum" sz="quarter" idx="12"/>
          </p:nvPr>
        </p:nvSpPr>
        <p:spPr/>
        <p:txBody>
          <a:bodyPr/>
          <a:lstStyle/>
          <a:p>
            <a:fld id="{8F64DD36-065D-4A41-8E26-17F2155D7DDB}" type="slidenum">
              <a:rPr lang="en-IN" smtClean="0"/>
              <a:t>‹#›</a:t>
            </a:fld>
            <a:endParaRPr lang="en-IN"/>
          </a:p>
        </p:txBody>
      </p:sp>
    </p:spTree>
    <p:extLst>
      <p:ext uri="{BB962C8B-B14F-4D97-AF65-F5344CB8AC3E}">
        <p14:creationId xmlns:p14="http://schemas.microsoft.com/office/powerpoint/2010/main" val="417157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0A89-D0A1-9087-429F-A97CC2B242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46E1CB-0620-8A3C-F301-042E709085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A7527F-70F6-858D-43C1-3CE3E14A31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FC192F-8760-81D5-3CC5-CAD6647AB23D}"/>
              </a:ext>
            </a:extLst>
          </p:cNvPr>
          <p:cNvSpPr>
            <a:spLocks noGrp="1"/>
          </p:cNvSpPr>
          <p:nvPr>
            <p:ph type="dt" sz="half" idx="10"/>
          </p:nvPr>
        </p:nvSpPr>
        <p:spPr/>
        <p:txBody>
          <a:bodyPr/>
          <a:lstStyle/>
          <a:p>
            <a:fld id="{397C2A3D-6238-49A2-93BF-239232EB6684}" type="datetimeFigureOut">
              <a:rPr lang="en-IN" smtClean="0"/>
              <a:t>02-05-2024</a:t>
            </a:fld>
            <a:endParaRPr lang="en-IN"/>
          </a:p>
        </p:txBody>
      </p:sp>
      <p:sp>
        <p:nvSpPr>
          <p:cNvPr id="6" name="Footer Placeholder 5">
            <a:extLst>
              <a:ext uri="{FF2B5EF4-FFF2-40B4-BE49-F238E27FC236}">
                <a16:creationId xmlns:a16="http://schemas.microsoft.com/office/drawing/2014/main" id="{8C326226-9EE1-6C50-F18F-EBF10CF098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AE1B46-58C1-288C-B84E-EABD452BB66C}"/>
              </a:ext>
            </a:extLst>
          </p:cNvPr>
          <p:cNvSpPr>
            <a:spLocks noGrp="1"/>
          </p:cNvSpPr>
          <p:nvPr>
            <p:ph type="sldNum" sz="quarter" idx="12"/>
          </p:nvPr>
        </p:nvSpPr>
        <p:spPr/>
        <p:txBody>
          <a:bodyPr/>
          <a:lstStyle/>
          <a:p>
            <a:fld id="{8F64DD36-065D-4A41-8E26-17F2155D7DDB}" type="slidenum">
              <a:rPr lang="en-IN" smtClean="0"/>
              <a:t>‹#›</a:t>
            </a:fld>
            <a:endParaRPr lang="en-IN"/>
          </a:p>
        </p:txBody>
      </p:sp>
    </p:spTree>
    <p:extLst>
      <p:ext uri="{BB962C8B-B14F-4D97-AF65-F5344CB8AC3E}">
        <p14:creationId xmlns:p14="http://schemas.microsoft.com/office/powerpoint/2010/main" val="123683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D97D-1B8F-2F02-F3E7-A0FFFA7F84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55AF19-6B3F-09C1-5222-3B601C4B9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D021-2786-5EC9-ACFF-8598599F8D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2D3F1E-9A26-C383-BAF1-713599D2D4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492E39-F4BA-6109-D9B7-1AB20886F6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C8F268-2EF5-B4A9-7380-2D070325ADEC}"/>
              </a:ext>
            </a:extLst>
          </p:cNvPr>
          <p:cNvSpPr>
            <a:spLocks noGrp="1"/>
          </p:cNvSpPr>
          <p:nvPr>
            <p:ph type="dt" sz="half" idx="10"/>
          </p:nvPr>
        </p:nvSpPr>
        <p:spPr/>
        <p:txBody>
          <a:bodyPr/>
          <a:lstStyle/>
          <a:p>
            <a:fld id="{397C2A3D-6238-49A2-93BF-239232EB6684}" type="datetimeFigureOut">
              <a:rPr lang="en-IN" smtClean="0"/>
              <a:t>02-05-2024</a:t>
            </a:fld>
            <a:endParaRPr lang="en-IN"/>
          </a:p>
        </p:txBody>
      </p:sp>
      <p:sp>
        <p:nvSpPr>
          <p:cNvPr id="8" name="Footer Placeholder 7">
            <a:extLst>
              <a:ext uri="{FF2B5EF4-FFF2-40B4-BE49-F238E27FC236}">
                <a16:creationId xmlns:a16="http://schemas.microsoft.com/office/drawing/2014/main" id="{2A8AF33C-3C57-C0EF-73FC-A05015E792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F973C5-9E0E-1B64-98A3-2B96BEB50B93}"/>
              </a:ext>
            </a:extLst>
          </p:cNvPr>
          <p:cNvSpPr>
            <a:spLocks noGrp="1"/>
          </p:cNvSpPr>
          <p:nvPr>
            <p:ph type="sldNum" sz="quarter" idx="12"/>
          </p:nvPr>
        </p:nvSpPr>
        <p:spPr/>
        <p:txBody>
          <a:bodyPr/>
          <a:lstStyle/>
          <a:p>
            <a:fld id="{8F64DD36-065D-4A41-8E26-17F2155D7DDB}" type="slidenum">
              <a:rPr lang="en-IN" smtClean="0"/>
              <a:t>‹#›</a:t>
            </a:fld>
            <a:endParaRPr lang="en-IN"/>
          </a:p>
        </p:txBody>
      </p:sp>
    </p:spTree>
    <p:extLst>
      <p:ext uri="{BB962C8B-B14F-4D97-AF65-F5344CB8AC3E}">
        <p14:creationId xmlns:p14="http://schemas.microsoft.com/office/powerpoint/2010/main" val="318510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5E710-0111-DA3B-53D9-72AA14DD25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C10F7D-45F0-83BD-32A4-88C5B9CF90D6}"/>
              </a:ext>
            </a:extLst>
          </p:cNvPr>
          <p:cNvSpPr>
            <a:spLocks noGrp="1"/>
          </p:cNvSpPr>
          <p:nvPr>
            <p:ph type="dt" sz="half" idx="10"/>
          </p:nvPr>
        </p:nvSpPr>
        <p:spPr/>
        <p:txBody>
          <a:bodyPr/>
          <a:lstStyle/>
          <a:p>
            <a:fld id="{397C2A3D-6238-49A2-93BF-239232EB6684}" type="datetimeFigureOut">
              <a:rPr lang="en-IN" smtClean="0"/>
              <a:t>02-05-2024</a:t>
            </a:fld>
            <a:endParaRPr lang="en-IN"/>
          </a:p>
        </p:txBody>
      </p:sp>
      <p:sp>
        <p:nvSpPr>
          <p:cNvPr id="4" name="Footer Placeholder 3">
            <a:extLst>
              <a:ext uri="{FF2B5EF4-FFF2-40B4-BE49-F238E27FC236}">
                <a16:creationId xmlns:a16="http://schemas.microsoft.com/office/drawing/2014/main" id="{CF41F487-EB3C-CD53-8A51-732BF912E4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9B8C1E-B945-4FB0-C230-2FAA49195BD1}"/>
              </a:ext>
            </a:extLst>
          </p:cNvPr>
          <p:cNvSpPr>
            <a:spLocks noGrp="1"/>
          </p:cNvSpPr>
          <p:nvPr>
            <p:ph type="sldNum" sz="quarter" idx="12"/>
          </p:nvPr>
        </p:nvSpPr>
        <p:spPr/>
        <p:txBody>
          <a:bodyPr/>
          <a:lstStyle/>
          <a:p>
            <a:fld id="{8F64DD36-065D-4A41-8E26-17F2155D7DDB}" type="slidenum">
              <a:rPr lang="en-IN" smtClean="0"/>
              <a:t>‹#›</a:t>
            </a:fld>
            <a:endParaRPr lang="en-IN"/>
          </a:p>
        </p:txBody>
      </p:sp>
    </p:spTree>
    <p:extLst>
      <p:ext uri="{BB962C8B-B14F-4D97-AF65-F5344CB8AC3E}">
        <p14:creationId xmlns:p14="http://schemas.microsoft.com/office/powerpoint/2010/main" val="83168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8EF1BE-2EC1-66B6-4EA0-6EAD46CCC0F4}"/>
              </a:ext>
            </a:extLst>
          </p:cNvPr>
          <p:cNvSpPr>
            <a:spLocks noGrp="1"/>
          </p:cNvSpPr>
          <p:nvPr>
            <p:ph type="dt" sz="half" idx="10"/>
          </p:nvPr>
        </p:nvSpPr>
        <p:spPr/>
        <p:txBody>
          <a:bodyPr/>
          <a:lstStyle/>
          <a:p>
            <a:fld id="{397C2A3D-6238-49A2-93BF-239232EB6684}" type="datetimeFigureOut">
              <a:rPr lang="en-IN" smtClean="0"/>
              <a:t>02-05-2024</a:t>
            </a:fld>
            <a:endParaRPr lang="en-IN"/>
          </a:p>
        </p:txBody>
      </p:sp>
      <p:sp>
        <p:nvSpPr>
          <p:cNvPr id="3" name="Footer Placeholder 2">
            <a:extLst>
              <a:ext uri="{FF2B5EF4-FFF2-40B4-BE49-F238E27FC236}">
                <a16:creationId xmlns:a16="http://schemas.microsoft.com/office/drawing/2014/main" id="{86DD98AD-73DC-C257-CC11-1E566F2C86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D907F4-DCB3-744F-2B91-3BF4A5F0939A}"/>
              </a:ext>
            </a:extLst>
          </p:cNvPr>
          <p:cNvSpPr>
            <a:spLocks noGrp="1"/>
          </p:cNvSpPr>
          <p:nvPr>
            <p:ph type="sldNum" sz="quarter" idx="12"/>
          </p:nvPr>
        </p:nvSpPr>
        <p:spPr/>
        <p:txBody>
          <a:bodyPr/>
          <a:lstStyle/>
          <a:p>
            <a:fld id="{8F64DD36-065D-4A41-8E26-17F2155D7DDB}" type="slidenum">
              <a:rPr lang="en-IN" smtClean="0"/>
              <a:t>‹#›</a:t>
            </a:fld>
            <a:endParaRPr lang="en-IN"/>
          </a:p>
        </p:txBody>
      </p:sp>
    </p:spTree>
    <p:extLst>
      <p:ext uri="{BB962C8B-B14F-4D97-AF65-F5344CB8AC3E}">
        <p14:creationId xmlns:p14="http://schemas.microsoft.com/office/powerpoint/2010/main" val="133395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55EF-A0B1-71D9-63F6-0B41B2529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94D470-2C78-6318-11A9-DF73E88D9A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D829E8-A7DE-543C-6800-B9ABE92DE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15C21-BD6D-9966-C6A9-2C68F97D713B}"/>
              </a:ext>
            </a:extLst>
          </p:cNvPr>
          <p:cNvSpPr>
            <a:spLocks noGrp="1"/>
          </p:cNvSpPr>
          <p:nvPr>
            <p:ph type="dt" sz="half" idx="10"/>
          </p:nvPr>
        </p:nvSpPr>
        <p:spPr/>
        <p:txBody>
          <a:bodyPr/>
          <a:lstStyle/>
          <a:p>
            <a:fld id="{397C2A3D-6238-49A2-93BF-239232EB6684}" type="datetimeFigureOut">
              <a:rPr lang="en-IN" smtClean="0"/>
              <a:t>02-05-2024</a:t>
            </a:fld>
            <a:endParaRPr lang="en-IN"/>
          </a:p>
        </p:txBody>
      </p:sp>
      <p:sp>
        <p:nvSpPr>
          <p:cNvPr id="6" name="Footer Placeholder 5">
            <a:extLst>
              <a:ext uri="{FF2B5EF4-FFF2-40B4-BE49-F238E27FC236}">
                <a16:creationId xmlns:a16="http://schemas.microsoft.com/office/drawing/2014/main" id="{3AAD535B-7F3C-3C47-3B15-2BBA406975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3816C1-7B7A-2CB6-AD6B-0D055DADCFD5}"/>
              </a:ext>
            </a:extLst>
          </p:cNvPr>
          <p:cNvSpPr>
            <a:spLocks noGrp="1"/>
          </p:cNvSpPr>
          <p:nvPr>
            <p:ph type="sldNum" sz="quarter" idx="12"/>
          </p:nvPr>
        </p:nvSpPr>
        <p:spPr/>
        <p:txBody>
          <a:bodyPr/>
          <a:lstStyle/>
          <a:p>
            <a:fld id="{8F64DD36-065D-4A41-8E26-17F2155D7DDB}" type="slidenum">
              <a:rPr lang="en-IN" smtClean="0"/>
              <a:t>‹#›</a:t>
            </a:fld>
            <a:endParaRPr lang="en-IN"/>
          </a:p>
        </p:txBody>
      </p:sp>
    </p:spTree>
    <p:extLst>
      <p:ext uri="{BB962C8B-B14F-4D97-AF65-F5344CB8AC3E}">
        <p14:creationId xmlns:p14="http://schemas.microsoft.com/office/powerpoint/2010/main" val="1131360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9DA4-2BA2-917D-783F-0926F6AD3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BE54A4-685B-F4E0-D107-991D2C27F9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0F6732-4ECC-75AE-6693-A61B45F7D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E2F9F-6D3B-40EB-B2DE-34941DF0EC99}"/>
              </a:ext>
            </a:extLst>
          </p:cNvPr>
          <p:cNvSpPr>
            <a:spLocks noGrp="1"/>
          </p:cNvSpPr>
          <p:nvPr>
            <p:ph type="dt" sz="half" idx="10"/>
          </p:nvPr>
        </p:nvSpPr>
        <p:spPr/>
        <p:txBody>
          <a:bodyPr/>
          <a:lstStyle/>
          <a:p>
            <a:fld id="{397C2A3D-6238-49A2-93BF-239232EB6684}" type="datetimeFigureOut">
              <a:rPr lang="en-IN" smtClean="0"/>
              <a:t>02-05-2024</a:t>
            </a:fld>
            <a:endParaRPr lang="en-IN"/>
          </a:p>
        </p:txBody>
      </p:sp>
      <p:sp>
        <p:nvSpPr>
          <p:cNvPr id="6" name="Footer Placeholder 5">
            <a:extLst>
              <a:ext uri="{FF2B5EF4-FFF2-40B4-BE49-F238E27FC236}">
                <a16:creationId xmlns:a16="http://schemas.microsoft.com/office/drawing/2014/main" id="{9D60ACE7-5CC6-963E-D574-70036C1768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EFDC3B-8CA9-6A62-DF15-8142DD50EBEF}"/>
              </a:ext>
            </a:extLst>
          </p:cNvPr>
          <p:cNvSpPr>
            <a:spLocks noGrp="1"/>
          </p:cNvSpPr>
          <p:nvPr>
            <p:ph type="sldNum" sz="quarter" idx="12"/>
          </p:nvPr>
        </p:nvSpPr>
        <p:spPr/>
        <p:txBody>
          <a:bodyPr/>
          <a:lstStyle/>
          <a:p>
            <a:fld id="{8F64DD36-065D-4A41-8E26-17F2155D7DDB}" type="slidenum">
              <a:rPr lang="en-IN" smtClean="0"/>
              <a:t>‹#›</a:t>
            </a:fld>
            <a:endParaRPr lang="en-IN"/>
          </a:p>
        </p:txBody>
      </p:sp>
    </p:spTree>
    <p:extLst>
      <p:ext uri="{BB962C8B-B14F-4D97-AF65-F5344CB8AC3E}">
        <p14:creationId xmlns:p14="http://schemas.microsoft.com/office/powerpoint/2010/main" val="756765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666C87-3EBE-8EEC-3B87-9FCAAE483D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2148D9-3B11-177A-B4A2-54B2E3750C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106122-AD5D-5327-A06D-CE9A7161CD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C2A3D-6238-49A2-93BF-239232EB6684}" type="datetimeFigureOut">
              <a:rPr lang="en-IN" smtClean="0"/>
              <a:t>02-05-2024</a:t>
            </a:fld>
            <a:endParaRPr lang="en-IN"/>
          </a:p>
        </p:txBody>
      </p:sp>
      <p:sp>
        <p:nvSpPr>
          <p:cNvPr id="5" name="Footer Placeholder 4">
            <a:extLst>
              <a:ext uri="{FF2B5EF4-FFF2-40B4-BE49-F238E27FC236}">
                <a16:creationId xmlns:a16="http://schemas.microsoft.com/office/drawing/2014/main" id="{1CB60B35-74A7-D5B6-7332-83D35E7901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99E77A-BD39-224F-2963-6948F94C76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64DD36-065D-4A41-8E26-17F2155D7DDB}" type="slidenum">
              <a:rPr lang="en-IN" smtClean="0"/>
              <a:t>‹#›</a:t>
            </a:fld>
            <a:endParaRPr lang="en-IN"/>
          </a:p>
        </p:txBody>
      </p:sp>
    </p:spTree>
    <p:extLst>
      <p:ext uri="{BB962C8B-B14F-4D97-AF65-F5344CB8AC3E}">
        <p14:creationId xmlns:p14="http://schemas.microsoft.com/office/powerpoint/2010/main" val="3269081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5CD1-856E-0A1A-85B2-80DE3EE1FD98}"/>
              </a:ext>
            </a:extLst>
          </p:cNvPr>
          <p:cNvSpPr>
            <a:spLocks noGrp="1"/>
          </p:cNvSpPr>
          <p:nvPr>
            <p:ph type="ctrTitle"/>
          </p:nvPr>
        </p:nvSpPr>
        <p:spPr>
          <a:xfrm>
            <a:off x="3696929" y="1012721"/>
            <a:ext cx="8288593" cy="1887795"/>
          </a:xfrm>
        </p:spPr>
        <p:txBody>
          <a:bodyPr>
            <a:normAutofit/>
          </a:bodyPr>
          <a:lstStyle/>
          <a:p>
            <a:r>
              <a:rPr lang="en-US" b="1" dirty="0">
                <a:latin typeface="+mn-lt"/>
              </a:rPr>
              <a:t>Theater Revenue Analysis Tool POC: </a:t>
            </a:r>
            <a:endParaRPr lang="en-IN" b="1" dirty="0">
              <a:latin typeface="+mn-lt"/>
            </a:endParaRPr>
          </a:p>
        </p:txBody>
      </p:sp>
      <p:sp>
        <p:nvSpPr>
          <p:cNvPr id="3" name="Subtitle 2">
            <a:extLst>
              <a:ext uri="{FF2B5EF4-FFF2-40B4-BE49-F238E27FC236}">
                <a16:creationId xmlns:a16="http://schemas.microsoft.com/office/drawing/2014/main" id="{3C16DF9D-A6A8-4520-0ED9-4666D6A6B97A}"/>
              </a:ext>
            </a:extLst>
          </p:cNvPr>
          <p:cNvSpPr>
            <a:spLocks noGrp="1"/>
          </p:cNvSpPr>
          <p:nvPr>
            <p:ph type="subTitle" idx="1"/>
          </p:nvPr>
        </p:nvSpPr>
        <p:spPr>
          <a:xfrm>
            <a:off x="8770374" y="4309959"/>
            <a:ext cx="3106994" cy="2316981"/>
          </a:xfrm>
        </p:spPr>
        <p:txBody>
          <a:bodyPr>
            <a:normAutofit/>
          </a:bodyPr>
          <a:lstStyle/>
          <a:p>
            <a:r>
              <a:rPr lang="en-US" b="1" dirty="0"/>
              <a:t>Presented by:</a:t>
            </a:r>
          </a:p>
          <a:p>
            <a:r>
              <a:rPr lang="en-US" b="1" dirty="0"/>
              <a:t>Keerthi B K</a:t>
            </a:r>
          </a:p>
          <a:p>
            <a:r>
              <a:rPr lang="en-US" b="1" dirty="0"/>
              <a:t>Durga</a:t>
            </a:r>
          </a:p>
          <a:p>
            <a:r>
              <a:rPr lang="en-US" b="1" dirty="0"/>
              <a:t>U Kavya</a:t>
            </a:r>
          </a:p>
          <a:p>
            <a:r>
              <a:rPr lang="en-US" b="1" dirty="0"/>
              <a:t>S M Subhashini</a:t>
            </a:r>
          </a:p>
          <a:p>
            <a:endParaRPr lang="en-IN" dirty="0"/>
          </a:p>
        </p:txBody>
      </p:sp>
      <p:pic>
        <p:nvPicPr>
          <p:cNvPr id="4" name="Picture 3">
            <a:extLst>
              <a:ext uri="{FF2B5EF4-FFF2-40B4-BE49-F238E27FC236}">
                <a16:creationId xmlns:a16="http://schemas.microsoft.com/office/drawing/2014/main" id="{0723E437-325A-51D8-B880-0105CF31EDCF}"/>
              </a:ext>
            </a:extLst>
          </p:cNvPr>
          <p:cNvPicPr>
            <a:picLocks noChangeAspect="1"/>
          </p:cNvPicPr>
          <p:nvPr/>
        </p:nvPicPr>
        <p:blipFill>
          <a:blip r:embed="rId2"/>
          <a:stretch>
            <a:fillRect/>
          </a:stretch>
        </p:blipFill>
        <p:spPr>
          <a:xfrm>
            <a:off x="206478" y="1843550"/>
            <a:ext cx="4581833" cy="4001729"/>
          </a:xfrm>
          <a:prstGeom prst="rect">
            <a:avLst/>
          </a:prstGeom>
        </p:spPr>
      </p:pic>
    </p:spTree>
    <p:extLst>
      <p:ext uri="{BB962C8B-B14F-4D97-AF65-F5344CB8AC3E}">
        <p14:creationId xmlns:p14="http://schemas.microsoft.com/office/powerpoint/2010/main" val="241472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A7F8FF-4D5F-5AA3-100B-F81DB17E753A}"/>
              </a:ext>
            </a:extLst>
          </p:cNvPr>
          <p:cNvSpPr>
            <a:spLocks noGrp="1"/>
          </p:cNvSpPr>
          <p:nvPr>
            <p:ph idx="1"/>
          </p:nvPr>
        </p:nvSpPr>
        <p:spPr>
          <a:xfrm>
            <a:off x="838200" y="186812"/>
            <a:ext cx="10515600" cy="6440129"/>
          </a:xfrm>
        </p:spPr>
        <p:txBody>
          <a:bodyPr>
            <a:normAutofit fontScale="85000" lnSpcReduction="20000"/>
          </a:bodyPr>
          <a:lstStyle/>
          <a:p>
            <a:pPr marL="0" indent="0">
              <a:buNone/>
            </a:pPr>
            <a:r>
              <a:rPr lang="en-US" sz="2000" dirty="0"/>
              <a:t> if </a:t>
            </a:r>
            <a:r>
              <a:rPr lang="en-US" sz="2000" dirty="0" err="1"/>
              <a:t>self.revenues</a:t>
            </a:r>
            <a:r>
              <a:rPr lang="en-US" sz="2000" dirty="0"/>
              <a:t>:</a:t>
            </a:r>
          </a:p>
          <a:p>
            <a:pPr marL="0" indent="0">
              <a:buNone/>
            </a:pPr>
            <a:r>
              <a:rPr lang="en-US" sz="2000" dirty="0"/>
              <a:t>            for entry in </a:t>
            </a:r>
            <a:r>
              <a:rPr lang="en-US" sz="2000" dirty="0" err="1"/>
              <a:t>self.revenues</a:t>
            </a:r>
            <a:r>
              <a:rPr lang="en-US" sz="2000" dirty="0"/>
              <a:t>:</a:t>
            </a:r>
          </a:p>
          <a:p>
            <a:pPr marL="0" indent="0">
              <a:buNone/>
            </a:pPr>
            <a:r>
              <a:rPr lang="en-US" sz="2000" dirty="0"/>
              <a:t>                entry[1] -= entry[1] * (</a:t>
            </a:r>
            <a:r>
              <a:rPr lang="en-US" sz="2000" dirty="0" err="1"/>
              <a:t>discount_percentage</a:t>
            </a:r>
            <a:r>
              <a:rPr lang="en-US" sz="2000" dirty="0"/>
              <a:t> / 100)</a:t>
            </a:r>
          </a:p>
          <a:p>
            <a:pPr marL="0" indent="0">
              <a:buNone/>
            </a:pPr>
            <a:r>
              <a:rPr lang="en-US" sz="2000" dirty="0"/>
              <a:t>                entry[2] -= entry[2] * (</a:t>
            </a:r>
            <a:r>
              <a:rPr lang="en-US" sz="2000" dirty="0" err="1"/>
              <a:t>discount_percentage</a:t>
            </a:r>
            <a:r>
              <a:rPr lang="en-US" sz="2000" dirty="0"/>
              <a:t> / 100)</a:t>
            </a:r>
          </a:p>
          <a:p>
            <a:pPr marL="0" indent="0">
              <a:buNone/>
            </a:pPr>
            <a:r>
              <a:rPr lang="en-US" sz="2000" dirty="0"/>
              <a:t>                entry[3] -= entry[3] * (</a:t>
            </a:r>
            <a:r>
              <a:rPr lang="en-US" sz="2000" dirty="0" err="1"/>
              <a:t>discount_percentage</a:t>
            </a:r>
            <a:r>
              <a:rPr lang="en-US" sz="2000" dirty="0"/>
              <a:t> / 100)</a:t>
            </a:r>
          </a:p>
          <a:p>
            <a:pPr marL="0" indent="0">
              <a:buNone/>
            </a:pPr>
            <a:r>
              <a:rPr lang="en-US" sz="2000" dirty="0"/>
              <a:t>            print(</a:t>
            </a:r>
            <a:r>
              <a:rPr lang="en-US" sz="2000" dirty="0" err="1"/>
              <a:t>f"Discount</a:t>
            </a:r>
            <a:r>
              <a:rPr lang="en-US" sz="2000" dirty="0"/>
              <a:t> of {</a:t>
            </a:r>
            <a:r>
              <a:rPr lang="en-US" sz="2000" dirty="0" err="1"/>
              <a:t>discount_percentage</a:t>
            </a:r>
            <a:r>
              <a:rPr lang="en-US" sz="2000" dirty="0"/>
              <a:t>}% applied successfully.")</a:t>
            </a:r>
          </a:p>
          <a:p>
            <a:pPr marL="0" indent="0">
              <a:buNone/>
            </a:pPr>
            <a:r>
              <a:rPr lang="en-US" sz="2000" dirty="0"/>
              <a:t>        else:</a:t>
            </a:r>
          </a:p>
          <a:p>
            <a:pPr marL="0" indent="0">
              <a:buNone/>
            </a:pPr>
            <a:r>
              <a:rPr lang="en-US" sz="2000" dirty="0"/>
              <a:t>            print("No entries available to apply discount.")</a:t>
            </a:r>
          </a:p>
          <a:p>
            <a:pPr marL="0" indent="0">
              <a:buNone/>
            </a:pPr>
            <a:r>
              <a:rPr lang="en-US" sz="2000" dirty="0"/>
              <a:t>def </a:t>
            </a:r>
            <a:r>
              <a:rPr lang="en-US" sz="2000" dirty="0" err="1"/>
              <a:t>add_combo_offer</a:t>
            </a:r>
            <a:r>
              <a:rPr lang="en-US" sz="2000" dirty="0"/>
              <a:t>(self, </a:t>
            </a:r>
            <a:r>
              <a:rPr lang="en-US" sz="2000" dirty="0" err="1"/>
              <a:t>combo_offer</a:t>
            </a:r>
            <a:r>
              <a:rPr lang="en-US" sz="2000" dirty="0"/>
              <a:t>):</a:t>
            </a:r>
          </a:p>
          <a:p>
            <a:pPr marL="0" indent="0">
              <a:buNone/>
            </a:pPr>
            <a:r>
              <a:rPr lang="en-US" sz="2000" dirty="0"/>
              <a:t>        if </a:t>
            </a:r>
            <a:r>
              <a:rPr lang="en-US" sz="2000" dirty="0" err="1"/>
              <a:t>self.revenues</a:t>
            </a:r>
            <a:r>
              <a:rPr lang="en-US" sz="2000" dirty="0"/>
              <a:t>:</a:t>
            </a:r>
          </a:p>
          <a:p>
            <a:pPr marL="0" indent="0">
              <a:buNone/>
            </a:pPr>
            <a:r>
              <a:rPr lang="en-US" sz="2000" dirty="0"/>
              <a:t>            for entry in </a:t>
            </a:r>
            <a:r>
              <a:rPr lang="en-US" sz="2000" dirty="0" err="1"/>
              <a:t>self.revenues</a:t>
            </a:r>
            <a:r>
              <a:rPr lang="en-US" sz="2000" dirty="0"/>
              <a:t>:</a:t>
            </a:r>
          </a:p>
          <a:p>
            <a:pPr marL="0" indent="0">
              <a:buNone/>
            </a:pPr>
            <a:r>
              <a:rPr lang="en-US" sz="2000" dirty="0"/>
              <a:t>                if </a:t>
            </a:r>
            <a:r>
              <a:rPr lang="en-US" sz="2000" dirty="0" err="1"/>
              <a:t>combo_offer</a:t>
            </a:r>
            <a:r>
              <a:rPr lang="en-US" sz="2000" dirty="0"/>
              <a:t>["</a:t>
            </a:r>
            <a:r>
              <a:rPr lang="en-US" sz="2000" dirty="0" err="1"/>
              <a:t>item_type</a:t>
            </a:r>
            <a:r>
              <a:rPr lang="en-US" sz="2000" dirty="0"/>
              <a:t>"] == "</a:t>
            </a:r>
            <a:r>
              <a:rPr lang="en-US" sz="2000" dirty="0" err="1"/>
              <a:t>ticket_sales</a:t>
            </a:r>
            <a:r>
              <a:rPr lang="en-US" sz="2000" dirty="0"/>
              <a:t>":</a:t>
            </a:r>
          </a:p>
          <a:p>
            <a:pPr marL="0" indent="0">
              <a:buNone/>
            </a:pPr>
            <a:r>
              <a:rPr lang="en-US" sz="2000" dirty="0"/>
              <a:t>                    entry[1] += </a:t>
            </a:r>
            <a:r>
              <a:rPr lang="en-US" sz="2000" dirty="0" err="1"/>
              <a:t>combo_offer</a:t>
            </a:r>
            <a:r>
              <a:rPr lang="en-US" sz="2000" dirty="0"/>
              <a:t>["</a:t>
            </a:r>
            <a:r>
              <a:rPr lang="en-US" sz="2000" dirty="0" err="1"/>
              <a:t>discount_amount</a:t>
            </a:r>
            <a:r>
              <a:rPr lang="en-US" sz="2000" dirty="0"/>
              <a:t>"]</a:t>
            </a:r>
          </a:p>
          <a:p>
            <a:pPr marL="0" indent="0">
              <a:buNone/>
            </a:pPr>
            <a:r>
              <a:rPr lang="en-US" sz="2000" dirty="0"/>
              <a:t>                </a:t>
            </a:r>
            <a:r>
              <a:rPr lang="en-US" sz="2000" dirty="0" err="1"/>
              <a:t>elif</a:t>
            </a:r>
            <a:r>
              <a:rPr lang="en-US" sz="2000" dirty="0"/>
              <a:t> </a:t>
            </a:r>
            <a:r>
              <a:rPr lang="en-US" sz="2000" dirty="0" err="1"/>
              <a:t>combo_offer</a:t>
            </a:r>
            <a:r>
              <a:rPr lang="en-US" sz="2000" dirty="0"/>
              <a:t>["</a:t>
            </a:r>
            <a:r>
              <a:rPr lang="en-US" sz="2000" dirty="0" err="1"/>
              <a:t>item_type</a:t>
            </a:r>
            <a:r>
              <a:rPr lang="en-US" sz="2000" dirty="0"/>
              <a:t>"] == "concessions":</a:t>
            </a:r>
          </a:p>
          <a:p>
            <a:pPr marL="0" indent="0">
              <a:buNone/>
            </a:pPr>
            <a:r>
              <a:rPr lang="en-US" sz="2000" dirty="0"/>
              <a:t>                    entry[2] += </a:t>
            </a:r>
            <a:r>
              <a:rPr lang="en-US" sz="2000" dirty="0" err="1"/>
              <a:t>combo_offer</a:t>
            </a:r>
            <a:r>
              <a:rPr lang="en-US" sz="2000" dirty="0"/>
              <a:t>["</a:t>
            </a:r>
            <a:r>
              <a:rPr lang="en-US" sz="2000" dirty="0" err="1"/>
              <a:t>discount_amount</a:t>
            </a:r>
            <a:r>
              <a:rPr lang="en-US" sz="2000" dirty="0"/>
              <a:t>"]</a:t>
            </a:r>
          </a:p>
          <a:p>
            <a:pPr marL="0" indent="0">
              <a:buNone/>
            </a:pPr>
            <a:r>
              <a:rPr lang="en-US" sz="2000" dirty="0"/>
              <a:t>                </a:t>
            </a:r>
            <a:r>
              <a:rPr lang="en-US" sz="2000" dirty="0" err="1"/>
              <a:t>elif</a:t>
            </a:r>
            <a:r>
              <a:rPr lang="en-US" sz="2000" dirty="0"/>
              <a:t> </a:t>
            </a:r>
            <a:r>
              <a:rPr lang="en-US" sz="2000" dirty="0" err="1"/>
              <a:t>combo_offer</a:t>
            </a:r>
            <a:r>
              <a:rPr lang="en-US" sz="2000" dirty="0"/>
              <a:t>["</a:t>
            </a:r>
            <a:r>
              <a:rPr lang="en-US" sz="2000" dirty="0" err="1"/>
              <a:t>item_type</a:t>
            </a:r>
            <a:r>
              <a:rPr lang="en-US" sz="2000" dirty="0"/>
              <a:t>"] == "merchandise":</a:t>
            </a:r>
          </a:p>
          <a:p>
            <a:pPr marL="0" indent="0">
              <a:buNone/>
            </a:pPr>
            <a:r>
              <a:rPr lang="en-US" sz="2000" dirty="0"/>
              <a:t>                    entry[3] += </a:t>
            </a:r>
            <a:r>
              <a:rPr lang="en-US" sz="2000" dirty="0" err="1"/>
              <a:t>combo_offer</a:t>
            </a:r>
            <a:r>
              <a:rPr lang="en-US" sz="2000" dirty="0"/>
              <a:t>["</a:t>
            </a:r>
            <a:r>
              <a:rPr lang="en-US" sz="2000" dirty="0" err="1"/>
              <a:t>discount_amount</a:t>
            </a:r>
            <a:r>
              <a:rPr lang="en-US" sz="2000" dirty="0"/>
              <a:t>"]</a:t>
            </a:r>
          </a:p>
          <a:p>
            <a:pPr marL="0" indent="0">
              <a:buNone/>
            </a:pPr>
            <a:r>
              <a:rPr lang="en-US" sz="2000" dirty="0"/>
              <a:t>            print("Combo offer applied successfully.")</a:t>
            </a:r>
          </a:p>
          <a:p>
            <a:pPr marL="0" indent="0">
              <a:buNone/>
            </a:pPr>
            <a:r>
              <a:rPr lang="en-US" sz="2000" dirty="0"/>
              <a:t>        else:</a:t>
            </a:r>
          </a:p>
          <a:p>
            <a:pPr marL="0" indent="0">
              <a:buNone/>
            </a:pPr>
            <a:r>
              <a:rPr lang="en-US" sz="2000" dirty="0"/>
              <a:t>            print("No entries available to apply combo offer.")</a:t>
            </a:r>
            <a:endParaRPr lang="en-IN" sz="2000" dirty="0"/>
          </a:p>
        </p:txBody>
      </p:sp>
    </p:spTree>
    <p:extLst>
      <p:ext uri="{BB962C8B-B14F-4D97-AF65-F5344CB8AC3E}">
        <p14:creationId xmlns:p14="http://schemas.microsoft.com/office/powerpoint/2010/main" val="2293117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D4CE47-0DE6-BE00-BA5D-D10E249BD16A}"/>
              </a:ext>
            </a:extLst>
          </p:cNvPr>
          <p:cNvSpPr>
            <a:spLocks noGrp="1"/>
          </p:cNvSpPr>
          <p:nvPr>
            <p:ph idx="1"/>
          </p:nvPr>
        </p:nvSpPr>
        <p:spPr>
          <a:xfrm>
            <a:off x="838200" y="127819"/>
            <a:ext cx="10515600" cy="6558116"/>
          </a:xfrm>
        </p:spPr>
        <p:txBody>
          <a:bodyPr>
            <a:normAutofit fontScale="92500" lnSpcReduction="10000"/>
          </a:bodyPr>
          <a:lstStyle/>
          <a:p>
            <a:pPr marL="0" indent="0">
              <a:buNone/>
            </a:pPr>
            <a:endParaRPr lang="en-US" sz="2200" dirty="0"/>
          </a:p>
          <a:p>
            <a:pPr marL="0" indent="0">
              <a:buNone/>
            </a:pPr>
            <a:r>
              <a:rPr lang="en-US" sz="2200" dirty="0"/>
              <a:t>from </a:t>
            </a:r>
            <a:r>
              <a:rPr lang="en-US" sz="2200" dirty="0" err="1"/>
              <a:t>concrete_theater_revenue</a:t>
            </a:r>
            <a:r>
              <a:rPr lang="en-US" sz="2200" dirty="0"/>
              <a:t> import </a:t>
            </a:r>
            <a:r>
              <a:rPr lang="en-US" sz="2200" dirty="0" err="1"/>
              <a:t>ConcreteTheaterRevenue</a:t>
            </a:r>
            <a:endParaRPr lang="en-US" sz="2200" dirty="0"/>
          </a:p>
          <a:p>
            <a:endParaRPr lang="en-US" sz="2200" dirty="0"/>
          </a:p>
          <a:p>
            <a:pPr marL="0" indent="0">
              <a:buNone/>
            </a:pPr>
            <a:r>
              <a:rPr lang="en-US" sz="2200" dirty="0" err="1"/>
              <a:t>theater_rev</a:t>
            </a:r>
            <a:r>
              <a:rPr lang="en-US" sz="2200" dirty="0"/>
              <a:t> = </a:t>
            </a:r>
            <a:r>
              <a:rPr lang="en-US" sz="2200" dirty="0" err="1"/>
              <a:t>ConcreteTheaterRevenue</a:t>
            </a:r>
            <a:r>
              <a:rPr lang="en-US" sz="2200" dirty="0"/>
              <a:t>(</a:t>
            </a:r>
            <a:r>
              <a:rPr lang="en-US" sz="2200" dirty="0" err="1"/>
              <a:t>theater_id</a:t>
            </a:r>
            <a:r>
              <a:rPr lang="en-US" sz="2200" dirty="0"/>
              <a:t>="ABC123", </a:t>
            </a:r>
            <a:r>
              <a:rPr lang="en-US" sz="2200" dirty="0" err="1"/>
              <a:t>ticket_sales</a:t>
            </a:r>
            <a:r>
              <a:rPr lang="en-US" sz="2200" dirty="0"/>
              <a:t>=10, concessions=5, merchandise=3)</a:t>
            </a:r>
          </a:p>
          <a:p>
            <a:endParaRPr lang="en-US" sz="2200" dirty="0"/>
          </a:p>
          <a:p>
            <a:pPr marL="0" indent="0">
              <a:buNone/>
            </a:pPr>
            <a:r>
              <a:rPr lang="en-US" sz="2200" dirty="0"/>
              <a:t>while True:</a:t>
            </a:r>
          </a:p>
          <a:p>
            <a:pPr marL="0" indent="0">
              <a:buNone/>
            </a:pPr>
            <a:r>
              <a:rPr lang="en-US" sz="2200" dirty="0"/>
              <a:t>    print("\n===== Theater Revenue Management =====")</a:t>
            </a:r>
          </a:p>
          <a:p>
            <a:pPr marL="0" indent="0">
              <a:buNone/>
            </a:pPr>
            <a:r>
              <a:rPr lang="en-US" sz="2200" dirty="0"/>
              <a:t>    print("1. Create Revenue Entry")</a:t>
            </a:r>
          </a:p>
          <a:p>
            <a:pPr marL="0" indent="0">
              <a:buNone/>
            </a:pPr>
            <a:r>
              <a:rPr lang="en-US" sz="2200" dirty="0"/>
              <a:t>    print("2. Read Revenue Entries")</a:t>
            </a:r>
          </a:p>
          <a:p>
            <a:pPr marL="0" indent="0">
              <a:buNone/>
            </a:pPr>
            <a:r>
              <a:rPr lang="en-US" sz="2200" dirty="0"/>
              <a:t>    print("3. Update Revenue Entry")</a:t>
            </a:r>
          </a:p>
          <a:p>
            <a:pPr marL="0" indent="0">
              <a:buNone/>
            </a:pPr>
            <a:r>
              <a:rPr lang="en-US" sz="2200" dirty="0"/>
              <a:t>    print("4. Delete Revenue Entry")</a:t>
            </a:r>
          </a:p>
          <a:p>
            <a:pPr marL="0" indent="0">
              <a:buNone/>
            </a:pPr>
            <a:r>
              <a:rPr lang="en-US" sz="2200" dirty="0"/>
              <a:t>    print("5. Apply Discount")</a:t>
            </a:r>
          </a:p>
          <a:p>
            <a:pPr marL="0" indent="0">
              <a:buNone/>
            </a:pPr>
            <a:r>
              <a:rPr lang="en-US" sz="2200" dirty="0"/>
              <a:t>    print("6. Apply Combo Offer")</a:t>
            </a:r>
          </a:p>
          <a:p>
            <a:pPr marL="0" indent="0">
              <a:buNone/>
            </a:pPr>
            <a:r>
              <a:rPr lang="en-US" sz="2200" dirty="0"/>
              <a:t>    print("7. Calculate Total Revenue")</a:t>
            </a:r>
          </a:p>
          <a:p>
            <a:pPr marL="0" indent="0">
              <a:buNone/>
            </a:pPr>
            <a:r>
              <a:rPr lang="en-US" sz="2200" dirty="0"/>
              <a:t>    print("8. Exit")</a:t>
            </a:r>
          </a:p>
          <a:p>
            <a:endParaRPr lang="en-US" sz="2200" dirty="0"/>
          </a:p>
          <a:p>
            <a:pPr marL="0" indent="0">
              <a:buNone/>
            </a:pPr>
            <a:r>
              <a:rPr lang="en-US" sz="2200" dirty="0"/>
              <a:t>    choice = input("Enter your choice (1-8): ")</a:t>
            </a:r>
          </a:p>
          <a:p>
            <a:endParaRPr lang="en-US" dirty="0"/>
          </a:p>
        </p:txBody>
      </p:sp>
    </p:spTree>
    <p:extLst>
      <p:ext uri="{BB962C8B-B14F-4D97-AF65-F5344CB8AC3E}">
        <p14:creationId xmlns:p14="http://schemas.microsoft.com/office/powerpoint/2010/main" val="99494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4B8E9A-B11C-3F7B-7854-A0497F66237B}"/>
              </a:ext>
            </a:extLst>
          </p:cNvPr>
          <p:cNvSpPr>
            <a:spLocks noGrp="1"/>
          </p:cNvSpPr>
          <p:nvPr>
            <p:ph idx="1"/>
          </p:nvPr>
        </p:nvSpPr>
        <p:spPr>
          <a:xfrm>
            <a:off x="838200" y="137652"/>
            <a:ext cx="10515600" cy="6459793"/>
          </a:xfrm>
        </p:spPr>
        <p:txBody>
          <a:bodyPr>
            <a:normAutofit fontScale="70000" lnSpcReduction="20000"/>
          </a:bodyPr>
          <a:lstStyle/>
          <a:p>
            <a:pPr marL="0" indent="0">
              <a:buNone/>
            </a:pPr>
            <a:r>
              <a:rPr lang="en-IN" dirty="0"/>
              <a:t> </a:t>
            </a:r>
          </a:p>
          <a:p>
            <a:pPr marL="0" indent="0">
              <a:buNone/>
            </a:pPr>
            <a:r>
              <a:rPr lang="en-IN" dirty="0"/>
              <a:t>     if choice == "1":</a:t>
            </a:r>
          </a:p>
          <a:p>
            <a:pPr marL="0" indent="0">
              <a:buNone/>
            </a:pPr>
            <a:r>
              <a:rPr lang="en-IN" dirty="0"/>
              <a:t>           </a:t>
            </a:r>
            <a:r>
              <a:rPr lang="en-IN" dirty="0" err="1"/>
              <a:t>revenue_data</a:t>
            </a:r>
            <a:r>
              <a:rPr lang="en-IN" dirty="0"/>
              <a:t> = input(</a:t>
            </a:r>
          </a:p>
          <a:p>
            <a:pPr marL="0" indent="0">
              <a:buNone/>
            </a:pPr>
            <a:r>
              <a:rPr lang="en-IN" dirty="0"/>
              <a:t>            "Enter revenue data (comma-separated - </a:t>
            </a:r>
            <a:r>
              <a:rPr lang="en-IN" dirty="0" err="1"/>
              <a:t>theater_id</a:t>
            </a:r>
            <a:r>
              <a:rPr lang="en-IN" dirty="0"/>
              <a:t>, </a:t>
            </a:r>
            <a:r>
              <a:rPr lang="en-IN" dirty="0" err="1"/>
              <a:t>ticket_sales</a:t>
            </a:r>
            <a:r>
              <a:rPr lang="en-IN" dirty="0"/>
              <a:t>, concessions, merchandise): ")</a:t>
            </a:r>
          </a:p>
          <a:p>
            <a:pPr marL="0" indent="0">
              <a:buNone/>
            </a:pPr>
            <a:r>
              <a:rPr lang="en-IN" dirty="0"/>
              <a:t>            </a:t>
            </a:r>
            <a:r>
              <a:rPr lang="en-IN" dirty="0" err="1"/>
              <a:t>revenue_data</a:t>
            </a:r>
            <a:r>
              <a:rPr lang="en-IN" dirty="0"/>
              <a:t> = </a:t>
            </a:r>
            <a:r>
              <a:rPr lang="en-IN" dirty="0" err="1"/>
              <a:t>revenue_data.split</a:t>
            </a:r>
            <a:r>
              <a:rPr lang="en-IN" dirty="0"/>
              <a:t>(",")</a:t>
            </a:r>
          </a:p>
          <a:p>
            <a:pPr marL="0" indent="0">
              <a:buNone/>
            </a:pPr>
            <a:r>
              <a:rPr lang="en-IN" dirty="0"/>
              <a:t>            </a:t>
            </a:r>
            <a:r>
              <a:rPr lang="en-IN" dirty="0" err="1"/>
              <a:t>revenue_data</a:t>
            </a:r>
            <a:r>
              <a:rPr lang="en-IN" dirty="0"/>
              <a:t> = [float(x) for x in </a:t>
            </a:r>
            <a:r>
              <a:rPr lang="en-IN" dirty="0" err="1"/>
              <a:t>revenue_data</a:t>
            </a:r>
            <a:r>
              <a:rPr lang="en-IN" dirty="0"/>
              <a:t>]  </a:t>
            </a:r>
          </a:p>
          <a:p>
            <a:pPr marL="0" indent="0">
              <a:buNone/>
            </a:pPr>
            <a:r>
              <a:rPr lang="en-IN" dirty="0"/>
              <a:t>            </a:t>
            </a:r>
            <a:r>
              <a:rPr lang="en-IN" dirty="0" err="1"/>
              <a:t>theater_rev.create_revenue_entry</a:t>
            </a:r>
            <a:r>
              <a:rPr lang="en-IN" dirty="0"/>
              <a:t>(</a:t>
            </a:r>
            <a:r>
              <a:rPr lang="en-IN" dirty="0" err="1"/>
              <a:t>revenue_data</a:t>
            </a:r>
            <a:r>
              <a:rPr lang="en-IN" dirty="0"/>
              <a:t>)</a:t>
            </a:r>
          </a:p>
          <a:p>
            <a:pPr marL="0" indent="0">
              <a:buNone/>
            </a:pPr>
            <a:r>
              <a:rPr lang="en-IN" dirty="0"/>
              <a:t>        </a:t>
            </a:r>
            <a:r>
              <a:rPr lang="en-IN" dirty="0" err="1"/>
              <a:t>elif</a:t>
            </a:r>
            <a:r>
              <a:rPr lang="en-IN" dirty="0"/>
              <a:t> choice == "2":</a:t>
            </a:r>
          </a:p>
          <a:p>
            <a:pPr marL="0" indent="0">
              <a:buNone/>
            </a:pPr>
            <a:r>
              <a:rPr lang="en-IN" dirty="0"/>
              <a:t>            entries = </a:t>
            </a:r>
            <a:r>
              <a:rPr lang="en-IN" dirty="0" err="1"/>
              <a:t>theater_rev.read_revenue_entry</a:t>
            </a:r>
            <a:r>
              <a:rPr lang="en-IN" dirty="0"/>
              <a:t>()</a:t>
            </a:r>
          </a:p>
          <a:p>
            <a:pPr marL="0" indent="0">
              <a:buNone/>
            </a:pPr>
            <a:r>
              <a:rPr lang="en-IN" dirty="0"/>
              <a:t>        if entries:</a:t>
            </a:r>
          </a:p>
          <a:p>
            <a:pPr marL="0" indent="0">
              <a:buNone/>
            </a:pPr>
            <a:r>
              <a:rPr lang="en-IN" dirty="0"/>
              <a:t>            print("\</a:t>
            </a:r>
            <a:r>
              <a:rPr lang="en-IN" dirty="0" err="1"/>
              <a:t>nRevenue</a:t>
            </a:r>
            <a:r>
              <a:rPr lang="en-IN" dirty="0"/>
              <a:t> Entries:")</a:t>
            </a:r>
          </a:p>
          <a:p>
            <a:pPr marL="0" indent="0">
              <a:buNone/>
            </a:pPr>
            <a:r>
              <a:rPr lang="en-IN" dirty="0"/>
              <a:t>            for </a:t>
            </a:r>
            <a:r>
              <a:rPr lang="en-IN" dirty="0" err="1"/>
              <a:t>i</a:t>
            </a:r>
            <a:r>
              <a:rPr lang="en-IN" dirty="0"/>
              <a:t>, entry in enumerate(entries, 1):</a:t>
            </a:r>
          </a:p>
          <a:p>
            <a:pPr marL="0" indent="0">
              <a:buNone/>
            </a:pPr>
            <a:r>
              <a:rPr lang="en-IN" dirty="0"/>
              <a:t>                print(f"{</a:t>
            </a:r>
            <a:r>
              <a:rPr lang="en-IN" dirty="0" err="1"/>
              <a:t>i</a:t>
            </a:r>
            <a:r>
              <a:rPr lang="en-IN" dirty="0"/>
              <a:t>}. {entry}")</a:t>
            </a:r>
          </a:p>
          <a:p>
            <a:pPr marL="0" indent="0">
              <a:buNone/>
            </a:pPr>
            <a:r>
              <a:rPr lang="en-IN" dirty="0"/>
              <a:t>        </a:t>
            </a:r>
            <a:r>
              <a:rPr lang="en-IN" dirty="0" err="1"/>
              <a:t>elif</a:t>
            </a:r>
            <a:r>
              <a:rPr lang="en-IN" dirty="0"/>
              <a:t> choice == "3":</a:t>
            </a:r>
          </a:p>
          <a:p>
            <a:pPr marL="0" indent="0">
              <a:buNone/>
            </a:pPr>
            <a:r>
              <a:rPr lang="en-IN" dirty="0"/>
              <a:t>            </a:t>
            </a:r>
            <a:r>
              <a:rPr lang="en-IN" dirty="0" err="1"/>
              <a:t>new_data</a:t>
            </a:r>
            <a:r>
              <a:rPr lang="en-IN" dirty="0"/>
              <a:t> = input("Enter new revenue data to update (comma-separated): ")</a:t>
            </a:r>
          </a:p>
          <a:p>
            <a:pPr marL="0" indent="0">
              <a:buNone/>
            </a:pPr>
            <a:r>
              <a:rPr lang="en-IN" dirty="0"/>
              <a:t>            </a:t>
            </a:r>
            <a:r>
              <a:rPr lang="en-IN" dirty="0" err="1"/>
              <a:t>new_data</a:t>
            </a:r>
            <a:r>
              <a:rPr lang="en-IN" dirty="0"/>
              <a:t> = </a:t>
            </a:r>
            <a:r>
              <a:rPr lang="en-IN" dirty="0" err="1"/>
              <a:t>new_data.split</a:t>
            </a:r>
            <a:r>
              <a:rPr lang="en-IN" dirty="0"/>
              <a:t>(",")</a:t>
            </a:r>
          </a:p>
          <a:p>
            <a:pPr marL="0" indent="0">
              <a:buNone/>
            </a:pPr>
            <a:r>
              <a:rPr lang="en-IN" dirty="0"/>
              <a:t>            </a:t>
            </a:r>
            <a:r>
              <a:rPr lang="en-IN" dirty="0" err="1"/>
              <a:t>new_data</a:t>
            </a:r>
            <a:r>
              <a:rPr lang="en-IN" dirty="0"/>
              <a:t> = [float(x) for x in </a:t>
            </a:r>
            <a:r>
              <a:rPr lang="en-IN" dirty="0" err="1"/>
              <a:t>new_data</a:t>
            </a:r>
            <a:r>
              <a:rPr lang="en-IN" dirty="0"/>
              <a:t>]  # Convert numerical data to float</a:t>
            </a:r>
          </a:p>
          <a:p>
            <a:pPr marL="0" indent="0">
              <a:buNone/>
            </a:pPr>
            <a:r>
              <a:rPr lang="en-IN" dirty="0"/>
              <a:t>            </a:t>
            </a:r>
            <a:r>
              <a:rPr lang="en-IN" dirty="0" err="1"/>
              <a:t>theater_rev.update_revenue_entry</a:t>
            </a:r>
            <a:r>
              <a:rPr lang="en-IN" dirty="0"/>
              <a:t>(</a:t>
            </a:r>
            <a:r>
              <a:rPr lang="en-IN" dirty="0" err="1"/>
              <a:t>new_data</a:t>
            </a:r>
            <a:r>
              <a:rPr lang="en-IN" dirty="0"/>
              <a:t>)</a:t>
            </a:r>
          </a:p>
        </p:txBody>
      </p:sp>
    </p:spTree>
    <p:extLst>
      <p:ext uri="{BB962C8B-B14F-4D97-AF65-F5344CB8AC3E}">
        <p14:creationId xmlns:p14="http://schemas.microsoft.com/office/powerpoint/2010/main" val="3618785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DE9DB9-3B14-1FEF-E092-95210DC25003}"/>
              </a:ext>
            </a:extLst>
          </p:cNvPr>
          <p:cNvSpPr>
            <a:spLocks noGrp="1"/>
          </p:cNvSpPr>
          <p:nvPr>
            <p:ph idx="1"/>
          </p:nvPr>
        </p:nvSpPr>
        <p:spPr>
          <a:xfrm>
            <a:off x="838200" y="808703"/>
            <a:ext cx="10515600" cy="5240593"/>
          </a:xfrm>
        </p:spPr>
        <p:txBody>
          <a:bodyPr>
            <a:normAutofit/>
          </a:bodyPr>
          <a:lstStyle/>
          <a:p>
            <a:pPr marL="0" indent="0">
              <a:buNone/>
            </a:pPr>
            <a:r>
              <a:rPr lang="en-IN" sz="2000" dirty="0" err="1"/>
              <a:t>elif</a:t>
            </a:r>
            <a:r>
              <a:rPr lang="en-IN" sz="2000" dirty="0"/>
              <a:t> choice == "4":</a:t>
            </a:r>
          </a:p>
          <a:p>
            <a:pPr marL="0" indent="0">
              <a:buNone/>
            </a:pPr>
            <a:r>
              <a:rPr lang="en-IN" sz="2000" dirty="0"/>
              <a:t>        </a:t>
            </a:r>
            <a:r>
              <a:rPr lang="en-IN" sz="2000" dirty="0" err="1"/>
              <a:t>data_to_delete</a:t>
            </a:r>
            <a:r>
              <a:rPr lang="en-IN" sz="2000" dirty="0"/>
              <a:t> = input("Enter revenue data to delete (comma-separated): ")</a:t>
            </a:r>
          </a:p>
          <a:p>
            <a:pPr marL="0" indent="0">
              <a:buNone/>
            </a:pPr>
            <a:r>
              <a:rPr lang="en-IN" sz="2000" dirty="0"/>
              <a:t>        </a:t>
            </a:r>
            <a:r>
              <a:rPr lang="en-IN" sz="2000" dirty="0" err="1"/>
              <a:t>data_to_delete</a:t>
            </a:r>
            <a:r>
              <a:rPr lang="en-IN" sz="2000" dirty="0"/>
              <a:t> = </a:t>
            </a:r>
            <a:r>
              <a:rPr lang="en-IN" sz="2000" dirty="0" err="1"/>
              <a:t>data_to_delete.split</a:t>
            </a:r>
            <a:r>
              <a:rPr lang="en-IN" sz="2000" dirty="0"/>
              <a:t>(",")</a:t>
            </a:r>
          </a:p>
          <a:p>
            <a:pPr marL="0" indent="0">
              <a:buNone/>
            </a:pPr>
            <a:r>
              <a:rPr lang="en-IN" sz="2000" dirty="0"/>
              <a:t>        </a:t>
            </a:r>
            <a:r>
              <a:rPr lang="en-IN" sz="2000" dirty="0" err="1"/>
              <a:t>data_to_delete</a:t>
            </a:r>
            <a:r>
              <a:rPr lang="en-IN" sz="2000" dirty="0"/>
              <a:t> = [float(x) for x in </a:t>
            </a:r>
            <a:r>
              <a:rPr lang="en-IN" sz="2000" dirty="0" err="1"/>
              <a:t>data_to_delete</a:t>
            </a:r>
            <a:r>
              <a:rPr lang="en-IN" sz="2000" dirty="0"/>
              <a:t>]  # Convert numerical data to float</a:t>
            </a:r>
          </a:p>
          <a:p>
            <a:pPr marL="0" indent="0">
              <a:buNone/>
            </a:pPr>
            <a:r>
              <a:rPr lang="en-IN" sz="2000" dirty="0"/>
              <a:t>        </a:t>
            </a:r>
            <a:r>
              <a:rPr lang="en-IN" sz="2000" dirty="0" err="1"/>
              <a:t>theater_rev.delete_revenue_entry</a:t>
            </a:r>
            <a:r>
              <a:rPr lang="en-IN" sz="2000" dirty="0"/>
              <a:t>(</a:t>
            </a:r>
            <a:r>
              <a:rPr lang="en-IN" sz="2000" dirty="0" err="1"/>
              <a:t>data_to_delete</a:t>
            </a:r>
            <a:r>
              <a:rPr lang="en-IN" sz="2000" dirty="0"/>
              <a:t>)</a:t>
            </a:r>
          </a:p>
          <a:p>
            <a:pPr marL="0" indent="0">
              <a:buNone/>
            </a:pPr>
            <a:r>
              <a:rPr lang="en-IN" sz="2000" dirty="0"/>
              <a:t>    </a:t>
            </a:r>
            <a:r>
              <a:rPr lang="en-IN" sz="2000" dirty="0" err="1"/>
              <a:t>elif</a:t>
            </a:r>
            <a:r>
              <a:rPr lang="en-IN" sz="2000" dirty="0"/>
              <a:t> choice == "5":</a:t>
            </a:r>
          </a:p>
          <a:p>
            <a:pPr marL="0" indent="0">
              <a:buNone/>
            </a:pPr>
            <a:r>
              <a:rPr lang="en-IN" sz="2000" dirty="0"/>
              <a:t>        </a:t>
            </a:r>
            <a:r>
              <a:rPr lang="en-IN" sz="2000" dirty="0" err="1"/>
              <a:t>theater_rev.apply_discount</a:t>
            </a:r>
            <a:r>
              <a:rPr lang="en-IN" sz="2000" dirty="0"/>
              <a:t>()</a:t>
            </a:r>
          </a:p>
          <a:p>
            <a:pPr marL="0" indent="0">
              <a:buNone/>
            </a:pPr>
            <a:r>
              <a:rPr lang="en-IN" sz="2000" dirty="0"/>
              <a:t>    </a:t>
            </a:r>
            <a:r>
              <a:rPr lang="en-IN" sz="2000" dirty="0" err="1"/>
              <a:t>elif</a:t>
            </a:r>
            <a:r>
              <a:rPr lang="en-IN" sz="2000" dirty="0"/>
              <a:t> choice == "6":</a:t>
            </a:r>
          </a:p>
          <a:p>
            <a:pPr marL="0" indent="0">
              <a:buNone/>
            </a:pPr>
            <a:r>
              <a:rPr lang="en-IN" sz="2000" dirty="0"/>
              <a:t>        </a:t>
            </a:r>
            <a:r>
              <a:rPr lang="en-IN" sz="2000" dirty="0" err="1"/>
              <a:t>item_type</a:t>
            </a:r>
            <a:r>
              <a:rPr lang="en-IN" sz="2000" dirty="0"/>
              <a:t> = input("Enter item type for combo offer (</a:t>
            </a:r>
            <a:r>
              <a:rPr lang="en-IN" sz="2000" dirty="0" err="1"/>
              <a:t>ticket_sales</a:t>
            </a:r>
            <a:r>
              <a:rPr lang="en-IN" sz="2000" dirty="0"/>
              <a:t>, concessions, merchandise): ")</a:t>
            </a:r>
          </a:p>
          <a:p>
            <a:pPr marL="0" indent="0">
              <a:buNone/>
            </a:pPr>
            <a:r>
              <a:rPr lang="en-IN" sz="2000" dirty="0"/>
              <a:t>        </a:t>
            </a:r>
            <a:r>
              <a:rPr lang="en-IN" sz="2000" dirty="0" err="1"/>
              <a:t>discount_amount</a:t>
            </a:r>
            <a:r>
              <a:rPr lang="en-IN" sz="2000" dirty="0"/>
              <a:t> = float(input("Enter discount amount for the combo offer: "))</a:t>
            </a:r>
          </a:p>
          <a:p>
            <a:pPr marL="0" indent="0">
              <a:buNone/>
            </a:pPr>
            <a:r>
              <a:rPr lang="en-IN" sz="2000" dirty="0"/>
              <a:t>        </a:t>
            </a:r>
            <a:r>
              <a:rPr lang="en-IN" sz="2000" dirty="0" err="1"/>
              <a:t>combo_offer</a:t>
            </a:r>
            <a:r>
              <a:rPr lang="en-IN" sz="2000" dirty="0"/>
              <a:t> = {"</a:t>
            </a:r>
            <a:r>
              <a:rPr lang="en-IN" sz="2000" dirty="0" err="1"/>
              <a:t>item_type</a:t>
            </a:r>
            <a:r>
              <a:rPr lang="en-IN" sz="2000" dirty="0"/>
              <a:t>": </a:t>
            </a:r>
            <a:r>
              <a:rPr lang="en-IN" sz="2000" dirty="0" err="1"/>
              <a:t>item_type</a:t>
            </a:r>
            <a:r>
              <a:rPr lang="en-IN" sz="2000" dirty="0"/>
              <a:t>, "</a:t>
            </a:r>
            <a:r>
              <a:rPr lang="en-IN" sz="2000" dirty="0" err="1"/>
              <a:t>discount_amount</a:t>
            </a:r>
            <a:r>
              <a:rPr lang="en-IN" sz="2000" dirty="0"/>
              <a:t>": </a:t>
            </a:r>
            <a:r>
              <a:rPr lang="en-IN" sz="2000" dirty="0" err="1"/>
              <a:t>discount_amount</a:t>
            </a:r>
            <a:r>
              <a:rPr lang="en-IN" sz="2000" dirty="0"/>
              <a:t>}</a:t>
            </a:r>
          </a:p>
          <a:p>
            <a:pPr marL="0" indent="0">
              <a:buNone/>
            </a:pPr>
            <a:r>
              <a:rPr lang="en-IN" sz="2000" dirty="0"/>
              <a:t>        </a:t>
            </a:r>
            <a:r>
              <a:rPr lang="en-IN" sz="2000" dirty="0" err="1"/>
              <a:t>theater_rev.add_combo_offer</a:t>
            </a:r>
            <a:r>
              <a:rPr lang="en-IN" sz="2000" dirty="0"/>
              <a:t>(</a:t>
            </a:r>
            <a:r>
              <a:rPr lang="en-IN" sz="2000" dirty="0" err="1"/>
              <a:t>combo_offer</a:t>
            </a:r>
            <a:r>
              <a:rPr lang="en-IN" sz="2000" dirty="0"/>
              <a:t>)</a:t>
            </a:r>
          </a:p>
        </p:txBody>
      </p:sp>
    </p:spTree>
    <p:extLst>
      <p:ext uri="{BB962C8B-B14F-4D97-AF65-F5344CB8AC3E}">
        <p14:creationId xmlns:p14="http://schemas.microsoft.com/office/powerpoint/2010/main" val="3515755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6B68A-EA3D-DF2D-D84A-4C6783EC6AE9}"/>
              </a:ext>
            </a:extLst>
          </p:cNvPr>
          <p:cNvSpPr>
            <a:spLocks noGrp="1"/>
          </p:cNvSpPr>
          <p:nvPr>
            <p:ph idx="1"/>
          </p:nvPr>
        </p:nvSpPr>
        <p:spPr>
          <a:xfrm>
            <a:off x="838200" y="1179871"/>
            <a:ext cx="10515600" cy="3824749"/>
          </a:xfrm>
        </p:spPr>
        <p:txBody>
          <a:bodyPr>
            <a:normAutofit/>
          </a:bodyPr>
          <a:lstStyle/>
          <a:p>
            <a:pPr marL="0" indent="0">
              <a:buNone/>
            </a:pPr>
            <a:r>
              <a:rPr lang="en-US" sz="2000" dirty="0" err="1"/>
              <a:t>elif</a:t>
            </a:r>
            <a:r>
              <a:rPr lang="en-US" sz="2000" dirty="0"/>
              <a:t> choice == "7":</a:t>
            </a:r>
          </a:p>
          <a:p>
            <a:pPr marL="0" indent="0">
              <a:buNone/>
            </a:pPr>
            <a:r>
              <a:rPr lang="en-US" sz="2000" dirty="0"/>
              <a:t>        </a:t>
            </a:r>
            <a:r>
              <a:rPr lang="en-US" sz="2000" dirty="0" err="1"/>
              <a:t>total_revenue</a:t>
            </a:r>
            <a:r>
              <a:rPr lang="en-US" sz="2000" dirty="0"/>
              <a:t> = </a:t>
            </a:r>
            <a:r>
              <a:rPr lang="en-US" sz="2000" dirty="0" err="1"/>
              <a:t>theater_rev.revenue_strategy</a:t>
            </a:r>
            <a:r>
              <a:rPr lang="en-US" sz="2000" dirty="0"/>
              <a:t>()</a:t>
            </a:r>
          </a:p>
          <a:p>
            <a:pPr marL="0" indent="0">
              <a:buNone/>
            </a:pPr>
            <a:r>
              <a:rPr lang="en-US" sz="2000" dirty="0"/>
              <a:t>        print(</a:t>
            </a:r>
            <a:r>
              <a:rPr lang="en-US" sz="2000" dirty="0" err="1"/>
              <a:t>f"Total</a:t>
            </a:r>
            <a:r>
              <a:rPr lang="en-US" sz="2000" dirty="0"/>
              <a:t> revenue: ${</a:t>
            </a:r>
            <a:r>
              <a:rPr lang="en-US" sz="2000" dirty="0" err="1"/>
              <a:t>total_revenue</a:t>
            </a:r>
            <a:r>
              <a:rPr lang="en-US" sz="2000" dirty="0"/>
              <a:t>}")</a:t>
            </a:r>
          </a:p>
          <a:p>
            <a:pPr marL="0" indent="0">
              <a:buNone/>
            </a:pPr>
            <a:r>
              <a:rPr lang="en-US" sz="2000" dirty="0"/>
              <a:t>    </a:t>
            </a:r>
            <a:r>
              <a:rPr lang="en-US" sz="2000" dirty="0" err="1"/>
              <a:t>elif</a:t>
            </a:r>
            <a:r>
              <a:rPr lang="en-US" sz="2000" dirty="0"/>
              <a:t> choice == "8":</a:t>
            </a:r>
          </a:p>
          <a:p>
            <a:pPr marL="0" indent="0">
              <a:buNone/>
            </a:pPr>
            <a:r>
              <a:rPr lang="en-US" sz="2000" dirty="0"/>
              <a:t>        print("Exiting program.")</a:t>
            </a:r>
          </a:p>
          <a:p>
            <a:pPr marL="0" indent="0">
              <a:buNone/>
            </a:pPr>
            <a:r>
              <a:rPr lang="en-US" sz="2000" dirty="0"/>
              <a:t>        break</a:t>
            </a:r>
          </a:p>
          <a:p>
            <a:pPr marL="0" indent="0">
              <a:buNone/>
            </a:pPr>
            <a:r>
              <a:rPr lang="en-US" sz="2000" dirty="0"/>
              <a:t>    else:</a:t>
            </a:r>
          </a:p>
          <a:p>
            <a:pPr marL="0" indent="0">
              <a:buNone/>
            </a:pPr>
            <a:r>
              <a:rPr lang="en-US" sz="2000" dirty="0"/>
              <a:t>        print("Invalid choice. Please enter a number from 1 to 8.")</a:t>
            </a:r>
            <a:endParaRPr lang="en-IN" sz="2000" dirty="0"/>
          </a:p>
        </p:txBody>
      </p:sp>
    </p:spTree>
    <p:extLst>
      <p:ext uri="{BB962C8B-B14F-4D97-AF65-F5344CB8AC3E}">
        <p14:creationId xmlns:p14="http://schemas.microsoft.com/office/powerpoint/2010/main" val="261705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4E124-4663-3FEA-6EB5-80527B61559E}"/>
              </a:ext>
            </a:extLst>
          </p:cNvPr>
          <p:cNvSpPr>
            <a:spLocks noGrp="1"/>
          </p:cNvSpPr>
          <p:nvPr>
            <p:ph type="title"/>
          </p:nvPr>
        </p:nvSpPr>
        <p:spPr>
          <a:xfrm>
            <a:off x="838200" y="365125"/>
            <a:ext cx="10515600" cy="795081"/>
          </a:xfrm>
        </p:spPr>
        <p:txBody>
          <a:bodyPr/>
          <a:lstStyle/>
          <a:p>
            <a:r>
              <a:rPr lang="en-US" b="1" dirty="0"/>
              <a:t>Outputs:</a:t>
            </a:r>
            <a:endParaRPr lang="en-IN" b="1" dirty="0"/>
          </a:p>
        </p:txBody>
      </p:sp>
      <p:sp>
        <p:nvSpPr>
          <p:cNvPr id="3" name="Content Placeholder 2">
            <a:extLst>
              <a:ext uri="{FF2B5EF4-FFF2-40B4-BE49-F238E27FC236}">
                <a16:creationId xmlns:a16="http://schemas.microsoft.com/office/drawing/2014/main" id="{C7720AFE-D37D-40E5-8238-06C3E25E520D}"/>
              </a:ext>
            </a:extLst>
          </p:cNvPr>
          <p:cNvSpPr>
            <a:spLocks noGrp="1"/>
          </p:cNvSpPr>
          <p:nvPr>
            <p:ph idx="1"/>
          </p:nvPr>
        </p:nvSpPr>
        <p:spPr>
          <a:xfrm>
            <a:off x="838200" y="1160206"/>
            <a:ext cx="10515600" cy="5555226"/>
          </a:xfrm>
        </p:spPr>
        <p:txBody>
          <a:bodyPr>
            <a:normAutofit/>
          </a:bodyPr>
          <a:lstStyle/>
          <a:p>
            <a:pPr marL="0" indent="0">
              <a:buNone/>
            </a:pPr>
            <a:r>
              <a:rPr lang="en-US" sz="2000" dirty="0"/>
              <a:t>===== Theater Revenue Management =====</a:t>
            </a:r>
          </a:p>
          <a:p>
            <a:pPr marL="0" indent="0">
              <a:buNone/>
            </a:pPr>
            <a:r>
              <a:rPr lang="en-US" sz="2000" dirty="0"/>
              <a:t>1. Create Revenue Entry</a:t>
            </a:r>
          </a:p>
          <a:p>
            <a:pPr marL="0" indent="0">
              <a:buNone/>
            </a:pPr>
            <a:r>
              <a:rPr lang="en-US" sz="2000" dirty="0"/>
              <a:t>2. Read Revenue Entries</a:t>
            </a:r>
          </a:p>
          <a:p>
            <a:pPr marL="0" indent="0">
              <a:buNone/>
            </a:pPr>
            <a:r>
              <a:rPr lang="en-US" sz="2000" dirty="0"/>
              <a:t>3. Update Revenue Entry</a:t>
            </a:r>
          </a:p>
          <a:p>
            <a:pPr marL="0" indent="0">
              <a:buNone/>
            </a:pPr>
            <a:r>
              <a:rPr lang="en-US" sz="2000" dirty="0"/>
              <a:t>4. Delete Revenue Entry</a:t>
            </a:r>
          </a:p>
          <a:p>
            <a:pPr marL="0" indent="0">
              <a:buNone/>
            </a:pPr>
            <a:r>
              <a:rPr lang="en-US" sz="2000" dirty="0"/>
              <a:t>5. Apply Discount</a:t>
            </a:r>
          </a:p>
          <a:p>
            <a:pPr marL="0" indent="0">
              <a:buNone/>
            </a:pPr>
            <a:r>
              <a:rPr lang="en-US" sz="2000" dirty="0"/>
              <a:t>6. Apply Combo Offer</a:t>
            </a:r>
          </a:p>
          <a:p>
            <a:pPr marL="0" indent="0">
              <a:buNone/>
            </a:pPr>
            <a:r>
              <a:rPr lang="en-US" sz="2000" dirty="0"/>
              <a:t>7. Calculate Total Revenue</a:t>
            </a:r>
          </a:p>
          <a:p>
            <a:pPr marL="0" indent="0">
              <a:buNone/>
            </a:pPr>
            <a:r>
              <a:rPr lang="en-US" sz="2000" dirty="0"/>
              <a:t>8. Exit</a:t>
            </a:r>
          </a:p>
          <a:p>
            <a:pPr marL="0" indent="0">
              <a:buNone/>
            </a:pPr>
            <a:r>
              <a:rPr lang="en-US" sz="2000" dirty="0"/>
              <a:t>Enter your choice (1-8): 1</a:t>
            </a:r>
          </a:p>
          <a:p>
            <a:pPr marL="0" indent="0">
              <a:buNone/>
            </a:pPr>
            <a:r>
              <a:rPr lang="en-US" sz="2000" dirty="0"/>
              <a:t>Enter revenue data (comma-separated - </a:t>
            </a:r>
            <a:r>
              <a:rPr lang="en-US" sz="2000" dirty="0" err="1"/>
              <a:t>theater_id</a:t>
            </a:r>
            <a:r>
              <a:rPr lang="en-US" sz="2000" dirty="0"/>
              <a:t>, </a:t>
            </a:r>
            <a:r>
              <a:rPr lang="en-US" sz="2000" dirty="0" err="1"/>
              <a:t>ticket_sales</a:t>
            </a:r>
            <a:r>
              <a:rPr lang="en-US" sz="2000" dirty="0"/>
              <a:t>, concessions, merchandise): 125,20,30,50</a:t>
            </a:r>
          </a:p>
          <a:p>
            <a:pPr marL="0" indent="0">
              <a:buNone/>
            </a:pPr>
            <a:r>
              <a:rPr lang="en-US" sz="2000" dirty="0"/>
              <a:t>Revenue entry created successfully.</a:t>
            </a:r>
            <a:endParaRPr lang="en-IN" sz="2000" dirty="0"/>
          </a:p>
        </p:txBody>
      </p:sp>
    </p:spTree>
    <p:extLst>
      <p:ext uri="{BB962C8B-B14F-4D97-AF65-F5344CB8AC3E}">
        <p14:creationId xmlns:p14="http://schemas.microsoft.com/office/powerpoint/2010/main" val="893996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1F263-6EEB-7636-C38B-5BC5D055071E}"/>
              </a:ext>
            </a:extLst>
          </p:cNvPr>
          <p:cNvSpPr>
            <a:spLocks noGrp="1"/>
          </p:cNvSpPr>
          <p:nvPr>
            <p:ph idx="1"/>
          </p:nvPr>
        </p:nvSpPr>
        <p:spPr>
          <a:xfrm>
            <a:off x="838200" y="344129"/>
            <a:ext cx="10515600" cy="5832834"/>
          </a:xfrm>
        </p:spPr>
        <p:txBody>
          <a:bodyPr>
            <a:noAutofit/>
          </a:bodyPr>
          <a:lstStyle/>
          <a:p>
            <a:pPr marL="0" indent="0">
              <a:buNone/>
            </a:pPr>
            <a:r>
              <a:rPr lang="en-US" sz="2000" dirty="0"/>
              <a:t>===== Theater Revenue Management =====</a:t>
            </a:r>
          </a:p>
          <a:p>
            <a:pPr marL="0" indent="0">
              <a:buNone/>
            </a:pPr>
            <a:r>
              <a:rPr lang="en-US" sz="2000" dirty="0"/>
              <a:t>1. Create Revenue Entry</a:t>
            </a:r>
          </a:p>
          <a:p>
            <a:pPr marL="0" indent="0">
              <a:buNone/>
            </a:pPr>
            <a:r>
              <a:rPr lang="en-US" sz="2000" dirty="0"/>
              <a:t>2. Read Revenue Entries</a:t>
            </a:r>
          </a:p>
          <a:p>
            <a:pPr marL="0" indent="0">
              <a:buNone/>
            </a:pPr>
            <a:r>
              <a:rPr lang="en-US" sz="2000" dirty="0"/>
              <a:t>3. Update Revenue Entry</a:t>
            </a:r>
          </a:p>
          <a:p>
            <a:pPr marL="0" indent="0">
              <a:buNone/>
            </a:pPr>
            <a:r>
              <a:rPr lang="en-US" sz="2000" dirty="0"/>
              <a:t>4. Delete Revenue Entry</a:t>
            </a:r>
          </a:p>
          <a:p>
            <a:pPr marL="0" indent="0">
              <a:buNone/>
            </a:pPr>
            <a:r>
              <a:rPr lang="en-US" sz="2000" dirty="0"/>
              <a:t>5. Apply Discount</a:t>
            </a:r>
          </a:p>
          <a:p>
            <a:pPr marL="0" indent="0">
              <a:buNone/>
            </a:pPr>
            <a:r>
              <a:rPr lang="en-US" sz="2000" dirty="0"/>
              <a:t>6. Apply Combo Offer</a:t>
            </a:r>
          </a:p>
          <a:p>
            <a:pPr marL="0" indent="0">
              <a:buNone/>
            </a:pPr>
            <a:r>
              <a:rPr lang="en-US" sz="2000" dirty="0"/>
              <a:t>7. Calculate Total Revenue</a:t>
            </a:r>
          </a:p>
          <a:p>
            <a:pPr marL="0" indent="0">
              <a:buNone/>
            </a:pPr>
            <a:r>
              <a:rPr lang="en-US" sz="2000" dirty="0"/>
              <a:t>8. Exit</a:t>
            </a:r>
          </a:p>
          <a:p>
            <a:pPr marL="0" indent="0">
              <a:buNone/>
            </a:pPr>
            <a:r>
              <a:rPr lang="en-US" sz="2000" dirty="0"/>
              <a:t>Enter your choice (1-8): 2</a:t>
            </a:r>
          </a:p>
          <a:p>
            <a:pPr marL="0" indent="0">
              <a:buNone/>
            </a:pPr>
            <a:endParaRPr lang="en-US" sz="2000" dirty="0"/>
          </a:p>
          <a:p>
            <a:pPr marL="0" indent="0">
              <a:buNone/>
            </a:pPr>
            <a:r>
              <a:rPr lang="en-US" sz="2000" dirty="0"/>
              <a:t>Revenue Entries:</a:t>
            </a:r>
          </a:p>
          <a:p>
            <a:pPr marL="0" indent="0">
              <a:buNone/>
            </a:pPr>
            <a:r>
              <a:rPr lang="en-US" sz="2000" dirty="0"/>
              <a:t>1. [125.0, 20.0, 30.0, 50.0]</a:t>
            </a:r>
          </a:p>
        </p:txBody>
      </p:sp>
    </p:spTree>
    <p:extLst>
      <p:ext uri="{BB962C8B-B14F-4D97-AF65-F5344CB8AC3E}">
        <p14:creationId xmlns:p14="http://schemas.microsoft.com/office/powerpoint/2010/main" val="401255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C5549-0E84-4551-8C69-123CCD85A5CD}"/>
              </a:ext>
            </a:extLst>
          </p:cNvPr>
          <p:cNvSpPr>
            <a:spLocks noGrp="1"/>
          </p:cNvSpPr>
          <p:nvPr>
            <p:ph idx="1"/>
          </p:nvPr>
        </p:nvSpPr>
        <p:spPr>
          <a:xfrm>
            <a:off x="916858" y="707923"/>
            <a:ext cx="10515600" cy="5663381"/>
          </a:xfrm>
        </p:spPr>
        <p:txBody>
          <a:bodyPr/>
          <a:lstStyle/>
          <a:p>
            <a:pPr marL="0" indent="0">
              <a:buNone/>
            </a:pPr>
            <a:r>
              <a:rPr lang="en-US" sz="2000" dirty="0"/>
              <a:t>===== Theater Revenue Management =====</a:t>
            </a:r>
          </a:p>
          <a:p>
            <a:pPr marL="0" indent="0">
              <a:buNone/>
            </a:pPr>
            <a:r>
              <a:rPr lang="en-US" sz="2000" dirty="0"/>
              <a:t>1. Create Revenue Entry</a:t>
            </a:r>
          </a:p>
          <a:p>
            <a:pPr marL="0" indent="0">
              <a:buNone/>
            </a:pPr>
            <a:r>
              <a:rPr lang="en-US" sz="2000" dirty="0"/>
              <a:t>2. Read Revenue Entries</a:t>
            </a:r>
          </a:p>
          <a:p>
            <a:pPr marL="0" indent="0">
              <a:buNone/>
            </a:pPr>
            <a:r>
              <a:rPr lang="en-US" sz="2000" dirty="0"/>
              <a:t>3. Update Revenue Entry</a:t>
            </a:r>
          </a:p>
          <a:p>
            <a:pPr marL="0" indent="0">
              <a:buNone/>
            </a:pPr>
            <a:r>
              <a:rPr lang="en-US" sz="2000" dirty="0"/>
              <a:t>4. Delete Revenue Entry</a:t>
            </a:r>
          </a:p>
          <a:p>
            <a:pPr marL="0" indent="0">
              <a:buNone/>
            </a:pPr>
            <a:r>
              <a:rPr lang="en-US" sz="2000" dirty="0"/>
              <a:t>5. Apply Discount</a:t>
            </a:r>
          </a:p>
          <a:p>
            <a:pPr marL="0" indent="0">
              <a:buNone/>
            </a:pPr>
            <a:r>
              <a:rPr lang="en-US" sz="2000" dirty="0"/>
              <a:t>6. Apply Combo Offer</a:t>
            </a:r>
          </a:p>
          <a:p>
            <a:pPr marL="0" indent="0">
              <a:buNone/>
            </a:pPr>
            <a:r>
              <a:rPr lang="en-US" sz="2000" dirty="0"/>
              <a:t>7. Calculate Total Revenue</a:t>
            </a:r>
          </a:p>
          <a:p>
            <a:pPr marL="0" indent="0">
              <a:buNone/>
            </a:pPr>
            <a:r>
              <a:rPr lang="en-US" sz="2000" dirty="0"/>
              <a:t>8. Exit</a:t>
            </a:r>
          </a:p>
          <a:p>
            <a:pPr marL="0" indent="0">
              <a:buNone/>
            </a:pPr>
            <a:r>
              <a:rPr lang="en-US" sz="2000" dirty="0"/>
              <a:t>Enter your choice (1-8): 3</a:t>
            </a:r>
          </a:p>
          <a:p>
            <a:pPr marL="0" indent="0">
              <a:buNone/>
            </a:pPr>
            <a:r>
              <a:rPr lang="en-US" sz="2000" dirty="0"/>
              <a:t>Enter new revenue data to update (comma-separated): 125,82,60,20</a:t>
            </a:r>
          </a:p>
          <a:p>
            <a:pPr marL="0" indent="0">
              <a:buNone/>
            </a:pPr>
            <a:r>
              <a:rPr lang="en-US" sz="2000" dirty="0"/>
              <a:t>Entry updated successfully.</a:t>
            </a:r>
          </a:p>
          <a:p>
            <a:pPr marL="0" indent="0">
              <a:buNone/>
            </a:pPr>
            <a:endParaRPr lang="en-IN" dirty="0"/>
          </a:p>
        </p:txBody>
      </p:sp>
    </p:spTree>
    <p:extLst>
      <p:ext uri="{BB962C8B-B14F-4D97-AF65-F5344CB8AC3E}">
        <p14:creationId xmlns:p14="http://schemas.microsoft.com/office/powerpoint/2010/main" val="1802613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E4647-E499-512A-9FF6-74DAE460AE98}"/>
              </a:ext>
            </a:extLst>
          </p:cNvPr>
          <p:cNvSpPr>
            <a:spLocks noGrp="1"/>
          </p:cNvSpPr>
          <p:nvPr>
            <p:ph idx="1"/>
          </p:nvPr>
        </p:nvSpPr>
        <p:spPr>
          <a:xfrm>
            <a:off x="838200" y="838200"/>
            <a:ext cx="10515600" cy="5181600"/>
          </a:xfrm>
        </p:spPr>
        <p:txBody>
          <a:bodyPr>
            <a:normAutofit/>
          </a:bodyPr>
          <a:lstStyle/>
          <a:p>
            <a:pPr marL="0" indent="0">
              <a:buNone/>
            </a:pPr>
            <a:r>
              <a:rPr lang="en-US" sz="2000" dirty="0"/>
              <a:t>===== Theater Revenue Management =====</a:t>
            </a:r>
          </a:p>
          <a:p>
            <a:pPr marL="0" indent="0">
              <a:buNone/>
            </a:pPr>
            <a:r>
              <a:rPr lang="en-US" sz="2000" dirty="0"/>
              <a:t>1. Create Revenue Entry</a:t>
            </a:r>
          </a:p>
          <a:p>
            <a:pPr marL="0" indent="0">
              <a:buNone/>
            </a:pPr>
            <a:r>
              <a:rPr lang="en-US" sz="2000" dirty="0"/>
              <a:t>2. Read Revenue Entries</a:t>
            </a:r>
          </a:p>
          <a:p>
            <a:pPr marL="0" indent="0">
              <a:buNone/>
            </a:pPr>
            <a:r>
              <a:rPr lang="en-US" sz="2000" dirty="0"/>
              <a:t>3. Update Revenue Entry</a:t>
            </a:r>
          </a:p>
          <a:p>
            <a:pPr marL="0" indent="0">
              <a:buNone/>
            </a:pPr>
            <a:r>
              <a:rPr lang="en-US" sz="2000" dirty="0"/>
              <a:t>4. Delete Revenue Entry</a:t>
            </a:r>
          </a:p>
          <a:p>
            <a:pPr marL="0" indent="0">
              <a:buNone/>
            </a:pPr>
            <a:r>
              <a:rPr lang="en-US" sz="2000" dirty="0"/>
              <a:t>5. Apply Discount</a:t>
            </a:r>
          </a:p>
          <a:p>
            <a:pPr marL="0" indent="0">
              <a:buNone/>
            </a:pPr>
            <a:r>
              <a:rPr lang="en-US" sz="2000" dirty="0"/>
              <a:t>6. Apply Combo Offer</a:t>
            </a:r>
          </a:p>
          <a:p>
            <a:pPr marL="0" indent="0">
              <a:buNone/>
            </a:pPr>
            <a:r>
              <a:rPr lang="en-US" sz="2000" dirty="0"/>
              <a:t>7. Calculate Total Revenue</a:t>
            </a:r>
          </a:p>
          <a:p>
            <a:pPr marL="0" indent="0">
              <a:buNone/>
            </a:pPr>
            <a:r>
              <a:rPr lang="en-US" sz="2000" dirty="0"/>
              <a:t>8. Exit</a:t>
            </a:r>
          </a:p>
          <a:p>
            <a:pPr marL="0" indent="0">
              <a:buNone/>
            </a:pPr>
            <a:r>
              <a:rPr lang="en-US" sz="2000" dirty="0"/>
              <a:t>Enter your choice (1-8): 4</a:t>
            </a:r>
          </a:p>
          <a:p>
            <a:pPr marL="0" indent="0">
              <a:buNone/>
            </a:pPr>
            <a:r>
              <a:rPr lang="en-US" sz="2000" dirty="0"/>
              <a:t>Enter revenue data to delete (comma-separated): 125,20,30,40</a:t>
            </a:r>
          </a:p>
          <a:p>
            <a:pPr marL="0" indent="0">
              <a:buNone/>
            </a:pPr>
            <a:r>
              <a:rPr lang="en-US" sz="2000" dirty="0"/>
              <a:t>Entry not found. No entry deleted.</a:t>
            </a:r>
          </a:p>
          <a:p>
            <a:pPr marL="0" indent="0">
              <a:buNone/>
            </a:pPr>
            <a:endParaRPr lang="en-IN" dirty="0"/>
          </a:p>
        </p:txBody>
      </p:sp>
    </p:spTree>
    <p:extLst>
      <p:ext uri="{BB962C8B-B14F-4D97-AF65-F5344CB8AC3E}">
        <p14:creationId xmlns:p14="http://schemas.microsoft.com/office/powerpoint/2010/main" val="3187034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E627F-B7AF-6AF5-F488-0E28F8C7843B}"/>
              </a:ext>
            </a:extLst>
          </p:cNvPr>
          <p:cNvSpPr>
            <a:spLocks noGrp="1"/>
          </p:cNvSpPr>
          <p:nvPr>
            <p:ph idx="1"/>
          </p:nvPr>
        </p:nvSpPr>
        <p:spPr>
          <a:xfrm>
            <a:off x="838200" y="946355"/>
            <a:ext cx="10515600" cy="4965290"/>
          </a:xfrm>
        </p:spPr>
        <p:txBody>
          <a:bodyPr>
            <a:normAutofit/>
          </a:bodyPr>
          <a:lstStyle/>
          <a:p>
            <a:pPr marL="0" indent="0">
              <a:buNone/>
            </a:pPr>
            <a:r>
              <a:rPr lang="en-US" sz="2000" dirty="0"/>
              <a:t>===== Theater Revenue Management =====</a:t>
            </a:r>
          </a:p>
          <a:p>
            <a:pPr marL="0" indent="0">
              <a:buNone/>
            </a:pPr>
            <a:r>
              <a:rPr lang="en-US" sz="2000" dirty="0"/>
              <a:t>1. Create Revenue Entry</a:t>
            </a:r>
          </a:p>
          <a:p>
            <a:pPr marL="0" indent="0">
              <a:buNone/>
            </a:pPr>
            <a:r>
              <a:rPr lang="en-US" sz="2000" dirty="0"/>
              <a:t>2. Read Revenue Entries</a:t>
            </a:r>
          </a:p>
          <a:p>
            <a:pPr marL="0" indent="0">
              <a:buNone/>
            </a:pPr>
            <a:r>
              <a:rPr lang="en-US" sz="2000" dirty="0"/>
              <a:t>3. Update Revenue Entry</a:t>
            </a:r>
          </a:p>
          <a:p>
            <a:pPr marL="0" indent="0">
              <a:buNone/>
            </a:pPr>
            <a:r>
              <a:rPr lang="en-US" sz="2000" dirty="0"/>
              <a:t>4. Delete Revenue Entry</a:t>
            </a:r>
          </a:p>
          <a:p>
            <a:pPr marL="0" indent="0">
              <a:buNone/>
            </a:pPr>
            <a:r>
              <a:rPr lang="en-US" sz="2000" dirty="0"/>
              <a:t>5. Apply Discount</a:t>
            </a:r>
          </a:p>
          <a:p>
            <a:pPr marL="0" indent="0">
              <a:buNone/>
            </a:pPr>
            <a:r>
              <a:rPr lang="en-US" sz="2000" dirty="0"/>
              <a:t>6. Apply Combo Offer</a:t>
            </a:r>
          </a:p>
          <a:p>
            <a:pPr marL="0" indent="0">
              <a:buNone/>
            </a:pPr>
            <a:r>
              <a:rPr lang="en-US" sz="2000" dirty="0"/>
              <a:t>7. Calculate Total Revenue</a:t>
            </a:r>
          </a:p>
          <a:p>
            <a:pPr marL="0" indent="0">
              <a:buNone/>
            </a:pPr>
            <a:r>
              <a:rPr lang="en-US" sz="2000" dirty="0"/>
              <a:t>8. Exit</a:t>
            </a:r>
          </a:p>
          <a:p>
            <a:pPr marL="0" indent="0">
              <a:buNone/>
            </a:pPr>
            <a:r>
              <a:rPr lang="en-US" sz="2000" dirty="0"/>
              <a:t>Enter your choice (1-8): 5</a:t>
            </a:r>
          </a:p>
          <a:p>
            <a:pPr marL="0" indent="0">
              <a:buNone/>
            </a:pPr>
            <a:r>
              <a:rPr lang="en-US" sz="2000" dirty="0"/>
              <a:t>Discount of 10% applied successfully.</a:t>
            </a:r>
            <a:endParaRPr lang="en-IN" sz="2000" dirty="0"/>
          </a:p>
        </p:txBody>
      </p:sp>
    </p:spTree>
    <p:extLst>
      <p:ext uri="{BB962C8B-B14F-4D97-AF65-F5344CB8AC3E}">
        <p14:creationId xmlns:p14="http://schemas.microsoft.com/office/powerpoint/2010/main" val="123595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495F9-8740-5629-E4B0-F13C634E9BAA}"/>
              </a:ext>
            </a:extLst>
          </p:cNvPr>
          <p:cNvSpPr>
            <a:spLocks noGrp="1"/>
          </p:cNvSpPr>
          <p:nvPr>
            <p:ph type="title"/>
          </p:nvPr>
        </p:nvSpPr>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281B49FE-26D7-3EDD-D18F-4439888FDB2D}"/>
              </a:ext>
            </a:extLst>
          </p:cNvPr>
          <p:cNvSpPr>
            <a:spLocks noGrp="1"/>
          </p:cNvSpPr>
          <p:nvPr>
            <p:ph idx="1"/>
          </p:nvPr>
        </p:nvSpPr>
        <p:spPr/>
        <p:txBody>
          <a:bodyPr/>
          <a:lstStyle/>
          <a:p>
            <a:r>
              <a:rPr lang="en-IN" b="1" i="0" u="none" strike="noStrike" dirty="0" err="1">
                <a:solidFill>
                  <a:srgbClr val="000000"/>
                </a:solidFill>
                <a:effectLst/>
                <a:latin typeface="Arial" panose="020B0604020202020204" pitchFamily="34" charset="0"/>
              </a:rPr>
              <a:t>Theater</a:t>
            </a:r>
            <a:r>
              <a:rPr lang="en-IN" b="1" i="0" u="none" strike="noStrike" dirty="0">
                <a:solidFill>
                  <a:srgbClr val="000000"/>
                </a:solidFill>
                <a:effectLst/>
                <a:latin typeface="Arial" panose="020B0604020202020204" pitchFamily="34" charset="0"/>
              </a:rPr>
              <a:t> Revenue Analysis Tool POC:</a:t>
            </a:r>
            <a:r>
              <a:rPr lang="en-IN" b="0" i="0" u="none" strike="noStrike" dirty="0">
                <a:solidFill>
                  <a:srgbClr val="000000"/>
                </a:solidFill>
                <a:effectLst/>
                <a:latin typeface="Arial" panose="020B0604020202020204" pitchFamily="34" charset="0"/>
              </a:rPr>
              <a:t> </a:t>
            </a:r>
          </a:p>
          <a:p>
            <a:pPr marL="0" indent="0">
              <a:buNone/>
            </a:pPr>
            <a:r>
              <a:rPr lang="en-IN" b="0" i="0" u="none" strike="noStrike" dirty="0">
                <a:solidFill>
                  <a:srgbClr val="000000"/>
                </a:solidFill>
                <a:effectLst/>
                <a:latin typeface="Arial" panose="020B0604020202020204" pitchFamily="34" charset="0"/>
              </a:rPr>
              <a:t>• CRUD: Revenue data.</a:t>
            </a:r>
          </a:p>
          <a:p>
            <a:pPr marL="0" indent="0">
              <a:buNone/>
            </a:pPr>
            <a:r>
              <a:rPr lang="en-IN" b="0" i="0" u="none" strike="noStrike" dirty="0">
                <a:solidFill>
                  <a:srgbClr val="000000"/>
                </a:solidFill>
                <a:effectLst/>
                <a:latin typeface="Arial" panose="020B0604020202020204" pitchFamily="34" charset="0"/>
              </a:rPr>
              <a:t>• </a:t>
            </a:r>
            <a:r>
              <a:rPr lang="en-IN" b="0" i="0" u="none" strike="noStrike" dirty="0" err="1">
                <a:solidFill>
                  <a:srgbClr val="000000"/>
                </a:solidFill>
                <a:effectLst/>
                <a:latin typeface="Arial" panose="020B0604020202020204" pitchFamily="34" charset="0"/>
              </a:rPr>
              <a:t>analyze_theater_revenues</a:t>
            </a:r>
            <a:r>
              <a:rPr lang="en-IN" b="0" i="0" u="none" strike="noStrike" dirty="0">
                <a:solidFill>
                  <a:srgbClr val="000000"/>
                </a:solidFill>
                <a:effectLst/>
                <a:latin typeface="Arial" panose="020B0604020202020204" pitchFamily="34" charset="0"/>
              </a:rPr>
              <a:t>(</a:t>
            </a:r>
            <a:r>
              <a:rPr lang="en-IN" b="0" i="0" u="none" strike="noStrike" dirty="0" err="1">
                <a:solidFill>
                  <a:srgbClr val="000000"/>
                </a:solidFill>
                <a:effectLst/>
                <a:latin typeface="Arial" panose="020B0604020202020204" pitchFamily="34" charset="0"/>
              </a:rPr>
              <a:t>theater_id</a:t>
            </a:r>
            <a:r>
              <a:rPr lang="en-IN" b="0" i="0" u="none" strike="noStrike" dirty="0">
                <a:solidFill>
                  <a:srgbClr val="000000"/>
                </a:solidFill>
                <a:effectLst/>
                <a:latin typeface="Arial" panose="020B0604020202020204" pitchFamily="34" charset="0"/>
              </a:rPr>
              <a:t>): </a:t>
            </a:r>
            <a:r>
              <a:rPr lang="en-IN" b="0" i="0" u="none" strike="noStrike" dirty="0" err="1">
                <a:solidFill>
                  <a:srgbClr val="000000"/>
                </a:solidFill>
                <a:effectLst/>
                <a:latin typeface="Arial" panose="020B0604020202020204" pitchFamily="34" charset="0"/>
              </a:rPr>
              <a:t>Analyze</a:t>
            </a:r>
            <a:r>
              <a:rPr lang="en-IN" b="0" i="0" u="none" strike="noStrike" dirty="0">
                <a:solidFill>
                  <a:srgbClr val="000000"/>
                </a:solidFill>
                <a:effectLst/>
                <a:latin typeface="Arial" panose="020B0604020202020204" pitchFamily="34" charset="0"/>
              </a:rPr>
              <a:t> revenue streams from ticket sales, concessions, and merchandise.</a:t>
            </a:r>
          </a:p>
          <a:p>
            <a:pPr marL="0" indent="0">
              <a:buNone/>
            </a:pPr>
            <a:r>
              <a:rPr lang="en-IN" b="0" i="0" u="none" strike="noStrike" dirty="0">
                <a:solidFill>
                  <a:srgbClr val="000000"/>
                </a:solidFill>
                <a:effectLst/>
                <a:latin typeface="Arial" panose="020B0604020202020204" pitchFamily="34" charset="0"/>
              </a:rPr>
              <a:t>• </a:t>
            </a:r>
            <a:r>
              <a:rPr lang="en-IN" b="0" i="0" u="none" strike="noStrike" dirty="0" err="1">
                <a:solidFill>
                  <a:srgbClr val="000000"/>
                </a:solidFill>
                <a:effectLst/>
                <a:latin typeface="Arial" panose="020B0604020202020204" pitchFamily="34" charset="0"/>
              </a:rPr>
              <a:t>suggest_revenue_enhancement_strategies</a:t>
            </a:r>
            <a:r>
              <a:rPr lang="en-IN" b="0" i="0" u="none" strike="noStrike" dirty="0">
                <a:solidFill>
                  <a:srgbClr val="000000"/>
                </a:solidFill>
                <a:effectLst/>
                <a:latin typeface="Arial" panose="020B0604020202020204" pitchFamily="34" charset="0"/>
              </a:rPr>
              <a:t>(</a:t>
            </a:r>
            <a:r>
              <a:rPr lang="en-IN" b="0" i="0" u="none" strike="noStrike" dirty="0" err="1">
                <a:solidFill>
                  <a:srgbClr val="000000"/>
                </a:solidFill>
                <a:effectLst/>
                <a:latin typeface="Arial" panose="020B0604020202020204" pitchFamily="34" charset="0"/>
              </a:rPr>
              <a:t>strategy_data</a:t>
            </a:r>
            <a:r>
              <a:rPr lang="en-IN" b="0" i="0" u="none" strike="noStrike" dirty="0">
                <a:solidFill>
                  <a:srgbClr val="000000"/>
                </a:solidFill>
                <a:effectLst/>
                <a:latin typeface="Arial" panose="020B0604020202020204" pitchFamily="34" charset="0"/>
              </a:rPr>
              <a:t>): Suggest strategies to enhance revenue.</a:t>
            </a:r>
            <a:endParaRPr lang="en-IN" dirty="0"/>
          </a:p>
        </p:txBody>
      </p:sp>
    </p:spTree>
    <p:extLst>
      <p:ext uri="{BB962C8B-B14F-4D97-AF65-F5344CB8AC3E}">
        <p14:creationId xmlns:p14="http://schemas.microsoft.com/office/powerpoint/2010/main" val="940494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C592B-2FA9-8869-31F3-E0C5C4C5481F}"/>
              </a:ext>
            </a:extLst>
          </p:cNvPr>
          <p:cNvSpPr>
            <a:spLocks noGrp="1"/>
          </p:cNvSpPr>
          <p:nvPr>
            <p:ph idx="1"/>
          </p:nvPr>
        </p:nvSpPr>
        <p:spPr>
          <a:xfrm>
            <a:off x="838200" y="226142"/>
            <a:ext cx="10515600" cy="5950821"/>
          </a:xfrm>
        </p:spPr>
        <p:txBody>
          <a:bodyPr>
            <a:normAutofit/>
          </a:bodyPr>
          <a:lstStyle/>
          <a:p>
            <a:pPr marL="0" indent="0">
              <a:buNone/>
            </a:pPr>
            <a:r>
              <a:rPr lang="en-US" sz="2200" dirty="0"/>
              <a:t>===== Theater Revenue Management =====</a:t>
            </a:r>
          </a:p>
          <a:p>
            <a:pPr marL="0" indent="0">
              <a:buNone/>
            </a:pPr>
            <a:r>
              <a:rPr lang="en-US" sz="2200" dirty="0"/>
              <a:t>1. Create Revenue Entry</a:t>
            </a:r>
          </a:p>
          <a:p>
            <a:pPr marL="0" indent="0">
              <a:buNone/>
            </a:pPr>
            <a:r>
              <a:rPr lang="en-US" sz="2200" dirty="0"/>
              <a:t>2. Read Revenue Entries</a:t>
            </a:r>
          </a:p>
          <a:p>
            <a:pPr marL="0" indent="0">
              <a:buNone/>
            </a:pPr>
            <a:r>
              <a:rPr lang="en-US" sz="2200" dirty="0"/>
              <a:t>3. Update Revenue Entry</a:t>
            </a:r>
          </a:p>
          <a:p>
            <a:pPr marL="0" indent="0">
              <a:buNone/>
            </a:pPr>
            <a:r>
              <a:rPr lang="en-US" sz="2200" dirty="0"/>
              <a:t>4. Delete Revenue Entry</a:t>
            </a:r>
          </a:p>
          <a:p>
            <a:pPr marL="0" indent="0">
              <a:buNone/>
            </a:pPr>
            <a:r>
              <a:rPr lang="en-US" sz="2200" dirty="0"/>
              <a:t>5. Apply Discount</a:t>
            </a:r>
          </a:p>
          <a:p>
            <a:pPr marL="0" indent="0">
              <a:buNone/>
            </a:pPr>
            <a:r>
              <a:rPr lang="en-US" sz="2200" dirty="0"/>
              <a:t>6. Apply Combo Offer</a:t>
            </a:r>
          </a:p>
          <a:p>
            <a:pPr marL="0" indent="0">
              <a:buNone/>
            </a:pPr>
            <a:r>
              <a:rPr lang="en-US" sz="2200" dirty="0"/>
              <a:t>7. Calculate Total Revenue</a:t>
            </a:r>
          </a:p>
          <a:p>
            <a:pPr marL="0" indent="0">
              <a:buNone/>
            </a:pPr>
            <a:r>
              <a:rPr lang="en-US" sz="2200" dirty="0"/>
              <a:t>8. Exit</a:t>
            </a:r>
          </a:p>
          <a:p>
            <a:pPr marL="0" indent="0">
              <a:buNone/>
            </a:pPr>
            <a:r>
              <a:rPr lang="en-US" sz="2200" dirty="0"/>
              <a:t>Enter your choice (1-8): 6</a:t>
            </a:r>
          </a:p>
          <a:p>
            <a:pPr marL="0" indent="0">
              <a:buNone/>
            </a:pPr>
            <a:r>
              <a:rPr lang="en-US" sz="2200" dirty="0"/>
              <a:t>Enter item type for combo offer (</a:t>
            </a:r>
            <a:r>
              <a:rPr lang="en-US" sz="2200" dirty="0" err="1"/>
              <a:t>ticket_sales</a:t>
            </a:r>
            <a:r>
              <a:rPr lang="en-US" sz="2200" dirty="0"/>
              <a:t>, concessions, merchandise): 10,10,10</a:t>
            </a:r>
          </a:p>
          <a:p>
            <a:pPr marL="0" indent="0">
              <a:buNone/>
            </a:pPr>
            <a:r>
              <a:rPr lang="en-US" sz="2200" dirty="0"/>
              <a:t>Enter discount amount for the combo offer: 10</a:t>
            </a:r>
          </a:p>
          <a:p>
            <a:pPr marL="0" indent="0">
              <a:buNone/>
            </a:pPr>
            <a:r>
              <a:rPr lang="en-US" sz="2200" dirty="0"/>
              <a:t>Combo offer applied successfully.</a:t>
            </a:r>
          </a:p>
          <a:p>
            <a:pPr marL="0" indent="0">
              <a:buNone/>
            </a:pPr>
            <a:endParaRPr lang="en-IN" dirty="0"/>
          </a:p>
        </p:txBody>
      </p:sp>
    </p:spTree>
    <p:extLst>
      <p:ext uri="{BB962C8B-B14F-4D97-AF65-F5344CB8AC3E}">
        <p14:creationId xmlns:p14="http://schemas.microsoft.com/office/powerpoint/2010/main" val="2382662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EC40B-7BA0-93B7-08DE-3BB917D82AD7}"/>
              </a:ext>
            </a:extLst>
          </p:cNvPr>
          <p:cNvSpPr>
            <a:spLocks noGrp="1"/>
          </p:cNvSpPr>
          <p:nvPr>
            <p:ph idx="1"/>
          </p:nvPr>
        </p:nvSpPr>
        <p:spPr>
          <a:xfrm>
            <a:off x="838200" y="776750"/>
            <a:ext cx="10515600" cy="4896464"/>
          </a:xfrm>
        </p:spPr>
        <p:txBody>
          <a:bodyPr>
            <a:normAutofit/>
          </a:bodyPr>
          <a:lstStyle/>
          <a:p>
            <a:pPr marL="0" indent="0">
              <a:buNone/>
            </a:pPr>
            <a:r>
              <a:rPr lang="en-US" sz="2000" dirty="0"/>
              <a:t>===== Theater Revenue Management =====</a:t>
            </a:r>
          </a:p>
          <a:p>
            <a:pPr marL="0" indent="0">
              <a:buNone/>
            </a:pPr>
            <a:r>
              <a:rPr lang="en-US" sz="2000" dirty="0"/>
              <a:t>1. Create Revenue Entry</a:t>
            </a:r>
          </a:p>
          <a:p>
            <a:pPr marL="0" indent="0">
              <a:buNone/>
            </a:pPr>
            <a:r>
              <a:rPr lang="en-US" sz="2000" dirty="0"/>
              <a:t>2. Read Revenue Entries</a:t>
            </a:r>
          </a:p>
          <a:p>
            <a:pPr marL="0" indent="0">
              <a:buNone/>
            </a:pPr>
            <a:r>
              <a:rPr lang="en-US" sz="2000" dirty="0"/>
              <a:t>3. Update Revenue Entry</a:t>
            </a:r>
          </a:p>
          <a:p>
            <a:pPr marL="0" indent="0">
              <a:buNone/>
            </a:pPr>
            <a:r>
              <a:rPr lang="en-US" sz="2000" dirty="0"/>
              <a:t>4. Delete Revenue Entry</a:t>
            </a:r>
          </a:p>
          <a:p>
            <a:pPr marL="0" indent="0">
              <a:buNone/>
            </a:pPr>
            <a:r>
              <a:rPr lang="en-US" sz="2000" dirty="0"/>
              <a:t>5. Apply Discount</a:t>
            </a:r>
          </a:p>
          <a:p>
            <a:pPr marL="0" indent="0">
              <a:buNone/>
            </a:pPr>
            <a:r>
              <a:rPr lang="en-US" sz="2000" dirty="0"/>
              <a:t>6. Apply Combo Offer</a:t>
            </a:r>
          </a:p>
          <a:p>
            <a:pPr marL="0" indent="0">
              <a:buNone/>
            </a:pPr>
            <a:r>
              <a:rPr lang="en-US" sz="2000" dirty="0"/>
              <a:t>7. Calculate Total Revenue</a:t>
            </a:r>
          </a:p>
          <a:p>
            <a:pPr marL="0" indent="0">
              <a:buNone/>
            </a:pPr>
            <a:r>
              <a:rPr lang="en-US" sz="2000" dirty="0"/>
              <a:t>8. Exit</a:t>
            </a:r>
          </a:p>
          <a:p>
            <a:pPr marL="0" indent="0">
              <a:buNone/>
            </a:pPr>
            <a:r>
              <a:rPr lang="en-US" sz="2000" dirty="0"/>
              <a:t>Enter your choice (1-8): 7</a:t>
            </a:r>
          </a:p>
          <a:p>
            <a:pPr marL="0" indent="0">
              <a:buNone/>
            </a:pPr>
            <a:r>
              <a:rPr lang="en-US" sz="2000" dirty="0"/>
              <a:t>Total revenue: $1062.0</a:t>
            </a:r>
            <a:endParaRPr lang="en-IN" sz="2000" dirty="0"/>
          </a:p>
        </p:txBody>
      </p:sp>
    </p:spTree>
    <p:extLst>
      <p:ext uri="{BB962C8B-B14F-4D97-AF65-F5344CB8AC3E}">
        <p14:creationId xmlns:p14="http://schemas.microsoft.com/office/powerpoint/2010/main" val="1420490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AFA12B-56D4-0482-1A0C-B45AB44CA79E}"/>
              </a:ext>
            </a:extLst>
          </p:cNvPr>
          <p:cNvSpPr>
            <a:spLocks noGrp="1"/>
          </p:cNvSpPr>
          <p:nvPr>
            <p:ph idx="1"/>
          </p:nvPr>
        </p:nvSpPr>
        <p:spPr>
          <a:xfrm>
            <a:off x="838200" y="924232"/>
            <a:ext cx="10515600" cy="4581832"/>
          </a:xfrm>
        </p:spPr>
        <p:txBody>
          <a:bodyPr>
            <a:normAutofit/>
          </a:bodyPr>
          <a:lstStyle/>
          <a:p>
            <a:pPr marL="0" indent="0">
              <a:buNone/>
            </a:pPr>
            <a:r>
              <a:rPr lang="en-US" sz="2000" dirty="0"/>
              <a:t>===== Theater Revenue Management =====</a:t>
            </a:r>
          </a:p>
          <a:p>
            <a:pPr marL="0" indent="0">
              <a:buNone/>
            </a:pPr>
            <a:r>
              <a:rPr lang="en-US" sz="2000" dirty="0"/>
              <a:t>1. Create Revenue Entry</a:t>
            </a:r>
          </a:p>
          <a:p>
            <a:pPr marL="0" indent="0">
              <a:buNone/>
            </a:pPr>
            <a:r>
              <a:rPr lang="en-US" sz="2000" dirty="0"/>
              <a:t>2. Read Revenue Entries</a:t>
            </a:r>
          </a:p>
          <a:p>
            <a:pPr marL="0" indent="0">
              <a:buNone/>
            </a:pPr>
            <a:r>
              <a:rPr lang="en-US" sz="2000" dirty="0"/>
              <a:t>3. Update Revenue Entry</a:t>
            </a:r>
          </a:p>
          <a:p>
            <a:pPr marL="0" indent="0">
              <a:buNone/>
            </a:pPr>
            <a:r>
              <a:rPr lang="en-US" sz="2000" dirty="0"/>
              <a:t>4. Delete Revenue Entry</a:t>
            </a:r>
          </a:p>
          <a:p>
            <a:pPr marL="0" indent="0">
              <a:buNone/>
            </a:pPr>
            <a:r>
              <a:rPr lang="en-US" sz="2000" dirty="0"/>
              <a:t>5. Apply Discount</a:t>
            </a:r>
          </a:p>
          <a:p>
            <a:pPr marL="0" indent="0">
              <a:buNone/>
            </a:pPr>
            <a:r>
              <a:rPr lang="en-US" sz="2000" dirty="0"/>
              <a:t>6. Apply Combo Offer</a:t>
            </a:r>
          </a:p>
          <a:p>
            <a:pPr marL="0" indent="0">
              <a:buNone/>
            </a:pPr>
            <a:r>
              <a:rPr lang="en-US" sz="2000" dirty="0"/>
              <a:t>7. Calculate Total Revenue</a:t>
            </a:r>
          </a:p>
          <a:p>
            <a:pPr marL="0" indent="0">
              <a:buNone/>
            </a:pPr>
            <a:r>
              <a:rPr lang="en-US" sz="2000" dirty="0"/>
              <a:t>8. Exit</a:t>
            </a:r>
          </a:p>
          <a:p>
            <a:pPr marL="0" indent="0">
              <a:buNone/>
            </a:pPr>
            <a:r>
              <a:rPr lang="en-US" sz="2000" dirty="0"/>
              <a:t>Enter your choice (1-8): 8</a:t>
            </a:r>
          </a:p>
          <a:p>
            <a:pPr marL="0" indent="0">
              <a:buNone/>
            </a:pPr>
            <a:r>
              <a:rPr lang="en-US" sz="2000" dirty="0"/>
              <a:t>Exiting program.</a:t>
            </a:r>
            <a:endParaRPr lang="en-IN" sz="2000" dirty="0"/>
          </a:p>
        </p:txBody>
      </p:sp>
    </p:spTree>
    <p:extLst>
      <p:ext uri="{BB962C8B-B14F-4D97-AF65-F5344CB8AC3E}">
        <p14:creationId xmlns:p14="http://schemas.microsoft.com/office/powerpoint/2010/main" val="2908948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F2E4-1DEE-EEA3-1FBB-B2E2B82A47A2}"/>
              </a:ext>
            </a:extLst>
          </p:cNvPr>
          <p:cNvSpPr>
            <a:spLocks noGrp="1"/>
          </p:cNvSpPr>
          <p:nvPr>
            <p:ph type="title"/>
          </p:nvPr>
        </p:nvSpPr>
        <p:spPr>
          <a:xfrm>
            <a:off x="838200" y="365125"/>
            <a:ext cx="10515600" cy="991727"/>
          </a:xfrm>
        </p:spPr>
        <p:txBody>
          <a:bodyPr/>
          <a:lstStyle/>
          <a:p>
            <a:r>
              <a:rPr lang="en-US" b="1" dirty="0"/>
              <a:t>Challenges:</a:t>
            </a:r>
            <a:endParaRPr lang="en-IN" b="1" dirty="0"/>
          </a:p>
        </p:txBody>
      </p:sp>
      <p:sp>
        <p:nvSpPr>
          <p:cNvPr id="3" name="Content Placeholder 2">
            <a:extLst>
              <a:ext uri="{FF2B5EF4-FFF2-40B4-BE49-F238E27FC236}">
                <a16:creationId xmlns:a16="http://schemas.microsoft.com/office/drawing/2014/main" id="{F08D81A2-FE0F-D97D-FD62-B43D71CB9688}"/>
              </a:ext>
            </a:extLst>
          </p:cNvPr>
          <p:cNvSpPr>
            <a:spLocks noGrp="1"/>
          </p:cNvSpPr>
          <p:nvPr>
            <p:ph idx="1"/>
          </p:nvPr>
        </p:nvSpPr>
        <p:spPr>
          <a:xfrm>
            <a:off x="838200" y="1700982"/>
            <a:ext cx="10515600" cy="4296696"/>
          </a:xfrm>
        </p:spPr>
        <p:txBody>
          <a:bodyPr/>
          <a:lstStyle/>
          <a:p>
            <a:r>
              <a:rPr lang="en-US" sz="2000" dirty="0"/>
              <a:t>Rising Costs: Running a theater involves significant expenses, including production costs, rent, utilities, salaries, and more. Balancing these costs with revenue can be a constant challenge.</a:t>
            </a:r>
          </a:p>
          <a:p>
            <a:r>
              <a:rPr lang="en-US" sz="2000" dirty="0"/>
              <a:t>Pricing Strategy: Determining ticket prices that are both attractive to audiences and generate sufficient revenue can be tricky. Setting prices too high may deter potential attendees, while setting them too low may not cover costs.</a:t>
            </a:r>
          </a:p>
          <a:p>
            <a:r>
              <a:rPr lang="en-US" sz="2000" dirty="0"/>
              <a:t>Revenue Split: In cases where theaters host productions from different companies or artists, negotiating revenue splits can be complex. Ensuring fair agreements that benefit all parties involved can be a challenge</a:t>
            </a:r>
            <a:r>
              <a:rPr lang="en-US" dirty="0"/>
              <a:t>.</a:t>
            </a:r>
          </a:p>
          <a:p>
            <a:r>
              <a:rPr lang="en-US" sz="2000" dirty="0"/>
              <a:t>Seasonal Demand: The demand for theater shows can vary throughout the year, with certain seasons being busier than others. Managing the ebb and flow of demand while maintaining consistent revenue can be a challenge</a:t>
            </a:r>
            <a:r>
              <a:rPr lang="en-US" dirty="0"/>
              <a:t>.</a:t>
            </a:r>
            <a:endParaRPr lang="en-IN" dirty="0"/>
          </a:p>
        </p:txBody>
      </p:sp>
    </p:spTree>
    <p:extLst>
      <p:ext uri="{BB962C8B-B14F-4D97-AF65-F5344CB8AC3E}">
        <p14:creationId xmlns:p14="http://schemas.microsoft.com/office/powerpoint/2010/main" val="1757492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B49E-EDDA-BFB8-395E-527396A16A33}"/>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9A9A6AD8-EE1A-3D23-4A93-EDB1DAB93555}"/>
              </a:ext>
            </a:extLst>
          </p:cNvPr>
          <p:cNvSpPr>
            <a:spLocks noGrp="1"/>
          </p:cNvSpPr>
          <p:nvPr>
            <p:ph idx="1"/>
          </p:nvPr>
        </p:nvSpPr>
        <p:spPr>
          <a:xfrm>
            <a:off x="838200" y="2178049"/>
            <a:ext cx="10515600" cy="3355975"/>
          </a:xfrm>
        </p:spPr>
        <p:txBody>
          <a:bodyPr/>
          <a:lstStyle/>
          <a:p>
            <a:pPr marL="0" indent="0">
              <a:buNone/>
            </a:pPr>
            <a:r>
              <a:rPr lang="en-US" dirty="0"/>
              <a:t> </a:t>
            </a:r>
            <a:r>
              <a:rPr lang="en-US" sz="2600" dirty="0"/>
              <a:t>managing theater revenue involves various aspects such as accurate tracking, reporting, integration with ticketing systems, handling discounts and promotions, ensuring security and compliance, and scalability for future growth. By meeting these requirements, you can effectively manage and optimize the revenue generated by your theater. </a:t>
            </a:r>
            <a:endParaRPr lang="en-IN" sz="2600" dirty="0"/>
          </a:p>
        </p:txBody>
      </p:sp>
    </p:spTree>
    <p:extLst>
      <p:ext uri="{BB962C8B-B14F-4D97-AF65-F5344CB8AC3E}">
        <p14:creationId xmlns:p14="http://schemas.microsoft.com/office/powerpoint/2010/main" val="3587597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E786-9EDF-4EE7-CCB6-139F7E04D62D}"/>
              </a:ext>
            </a:extLst>
          </p:cNvPr>
          <p:cNvSpPr>
            <a:spLocks noGrp="1"/>
          </p:cNvSpPr>
          <p:nvPr>
            <p:ph type="title"/>
          </p:nvPr>
        </p:nvSpPr>
        <p:spPr/>
        <p:txBody>
          <a:bodyPr/>
          <a:lstStyle/>
          <a:p>
            <a:r>
              <a:rPr lang="en-US" b="1" dirty="0"/>
              <a:t>Future Scope:</a:t>
            </a:r>
            <a:endParaRPr lang="en-IN" b="1" dirty="0"/>
          </a:p>
        </p:txBody>
      </p:sp>
      <p:sp>
        <p:nvSpPr>
          <p:cNvPr id="3" name="Content Placeholder 2">
            <a:extLst>
              <a:ext uri="{FF2B5EF4-FFF2-40B4-BE49-F238E27FC236}">
                <a16:creationId xmlns:a16="http://schemas.microsoft.com/office/drawing/2014/main" id="{EFBF3968-C2BF-1CFD-BE6B-86C6715DE712}"/>
              </a:ext>
            </a:extLst>
          </p:cNvPr>
          <p:cNvSpPr>
            <a:spLocks noGrp="1"/>
          </p:cNvSpPr>
          <p:nvPr>
            <p:ph idx="1"/>
          </p:nvPr>
        </p:nvSpPr>
        <p:spPr>
          <a:xfrm>
            <a:off x="916858" y="1690688"/>
            <a:ext cx="5651090" cy="4424977"/>
          </a:xfrm>
        </p:spPr>
        <p:txBody>
          <a:bodyPr>
            <a:normAutofit/>
          </a:bodyPr>
          <a:lstStyle/>
          <a:p>
            <a:r>
              <a:rPr lang="en-US" sz="2000" dirty="0"/>
              <a:t>Merchandise Sales: Theaters can capitalize on the popularity of their productions by selling merchandise like t-shirts, posters, and collectibles. Fans love to show their support and having branded merchandise can be a great way to generate additional income.</a:t>
            </a:r>
          </a:p>
          <a:p>
            <a:r>
              <a:rPr lang="en-US" sz="2000" dirty="0"/>
              <a:t>Partnerships with Local Businesses: Theaters can collaborate with local businesses, such as restaurants, hotels, or tourism agencies, to offer package deals that include theater tickets along with dining or accommodation options. This can attract tourists and boost revenue for both the theater and the partnering businesses.</a:t>
            </a:r>
            <a:endParaRPr lang="en-IN" sz="2000" dirty="0"/>
          </a:p>
        </p:txBody>
      </p:sp>
      <p:pic>
        <p:nvPicPr>
          <p:cNvPr id="4" name="Picture 3">
            <a:extLst>
              <a:ext uri="{FF2B5EF4-FFF2-40B4-BE49-F238E27FC236}">
                <a16:creationId xmlns:a16="http://schemas.microsoft.com/office/drawing/2014/main" id="{92329AD9-FDA1-1F1A-2BF3-70641C41F394}"/>
              </a:ext>
            </a:extLst>
          </p:cNvPr>
          <p:cNvPicPr>
            <a:picLocks noChangeAspect="1"/>
          </p:cNvPicPr>
          <p:nvPr/>
        </p:nvPicPr>
        <p:blipFill>
          <a:blip r:embed="rId2"/>
          <a:stretch>
            <a:fillRect/>
          </a:stretch>
        </p:blipFill>
        <p:spPr>
          <a:xfrm>
            <a:off x="7488954" y="2100389"/>
            <a:ext cx="4178075" cy="2957514"/>
          </a:xfrm>
          <a:prstGeom prst="rect">
            <a:avLst/>
          </a:prstGeom>
        </p:spPr>
      </p:pic>
    </p:spTree>
    <p:extLst>
      <p:ext uri="{BB962C8B-B14F-4D97-AF65-F5344CB8AC3E}">
        <p14:creationId xmlns:p14="http://schemas.microsoft.com/office/powerpoint/2010/main" val="34240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73F9-4052-F0CA-3594-A0F2AE8A51DC}"/>
              </a:ext>
            </a:extLst>
          </p:cNvPr>
          <p:cNvSpPr>
            <a:spLocks noGrp="1"/>
          </p:cNvSpPr>
          <p:nvPr>
            <p:ph type="title"/>
          </p:nvPr>
        </p:nvSpPr>
        <p:spPr/>
        <p:txBody>
          <a:bodyPr/>
          <a:lstStyle/>
          <a:p>
            <a:r>
              <a:rPr lang="en-US" b="1" dirty="0"/>
              <a:t>Introduction :</a:t>
            </a:r>
            <a:endParaRPr lang="en-IN" b="1" dirty="0"/>
          </a:p>
        </p:txBody>
      </p:sp>
      <p:sp>
        <p:nvSpPr>
          <p:cNvPr id="3" name="Content Placeholder 2">
            <a:extLst>
              <a:ext uri="{FF2B5EF4-FFF2-40B4-BE49-F238E27FC236}">
                <a16:creationId xmlns:a16="http://schemas.microsoft.com/office/drawing/2014/main" id="{2E223E1A-DF70-7C1F-E986-C6957027D16E}"/>
              </a:ext>
            </a:extLst>
          </p:cNvPr>
          <p:cNvSpPr>
            <a:spLocks noGrp="1"/>
          </p:cNvSpPr>
          <p:nvPr>
            <p:ph idx="1"/>
          </p:nvPr>
        </p:nvSpPr>
        <p:spPr/>
        <p:txBody>
          <a:bodyPr/>
          <a:lstStyle/>
          <a:p>
            <a:r>
              <a:rPr lang="en-US" dirty="0"/>
              <a:t>Theater revenue typically comes from ticket sales, concessions, sponsorships, and sometimes merchandise sales. It's crucial for theaters to balance revenue streams to ensure financial sustainability.</a:t>
            </a:r>
          </a:p>
          <a:p>
            <a:r>
              <a:rPr lang="en-US" dirty="0"/>
              <a:t>These avenues include ticket sales, which represent the primary source of income, as well as concessions, where snacks and beverages are sold to enhance the audience's experience.</a:t>
            </a:r>
          </a:p>
          <a:p>
            <a:r>
              <a:rPr lang="en-US" dirty="0"/>
              <a:t>Some theaters also generate revenue through merchandise sales, such as T-shirts, posters, and other memorabilia related to their productions. </a:t>
            </a:r>
            <a:endParaRPr lang="en-IN" dirty="0"/>
          </a:p>
        </p:txBody>
      </p:sp>
    </p:spTree>
    <p:extLst>
      <p:ext uri="{BB962C8B-B14F-4D97-AF65-F5344CB8AC3E}">
        <p14:creationId xmlns:p14="http://schemas.microsoft.com/office/powerpoint/2010/main" val="251299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BDA1-40A4-00F7-8383-412BACF874E3}"/>
              </a:ext>
            </a:extLst>
          </p:cNvPr>
          <p:cNvSpPr>
            <a:spLocks noGrp="1"/>
          </p:cNvSpPr>
          <p:nvPr>
            <p:ph type="title"/>
          </p:nvPr>
        </p:nvSpPr>
        <p:spPr/>
        <p:txBody>
          <a:bodyPr/>
          <a:lstStyle/>
          <a:p>
            <a:r>
              <a:rPr lang="en-US" b="1" dirty="0"/>
              <a:t>Requirement Analysis :</a:t>
            </a:r>
            <a:endParaRPr lang="en-IN" b="1" dirty="0"/>
          </a:p>
        </p:txBody>
      </p:sp>
      <p:sp>
        <p:nvSpPr>
          <p:cNvPr id="3" name="Content Placeholder 2">
            <a:extLst>
              <a:ext uri="{FF2B5EF4-FFF2-40B4-BE49-F238E27FC236}">
                <a16:creationId xmlns:a16="http://schemas.microsoft.com/office/drawing/2014/main" id="{A1F2E8A5-2BEF-30B1-BEFA-99F8348533BD}"/>
              </a:ext>
            </a:extLst>
          </p:cNvPr>
          <p:cNvSpPr>
            <a:spLocks noGrp="1"/>
          </p:cNvSpPr>
          <p:nvPr>
            <p:ph idx="1"/>
          </p:nvPr>
        </p:nvSpPr>
        <p:spPr/>
        <p:txBody>
          <a:bodyPr/>
          <a:lstStyle/>
          <a:p>
            <a:r>
              <a:rPr lang="en-US" dirty="0"/>
              <a:t>Programming and contents </a:t>
            </a:r>
          </a:p>
          <a:p>
            <a:r>
              <a:rPr lang="en-US" dirty="0"/>
              <a:t>Revenue tracking</a:t>
            </a:r>
          </a:p>
          <a:p>
            <a:r>
              <a:rPr lang="en-US" dirty="0"/>
              <a:t>Ticket sales and pricing strategy </a:t>
            </a:r>
          </a:p>
          <a:p>
            <a:r>
              <a:rPr lang="en-US" dirty="0"/>
              <a:t>Concessions and merchandise</a:t>
            </a:r>
          </a:p>
          <a:p>
            <a:r>
              <a:rPr lang="en-US" dirty="0"/>
              <a:t>Discounts and combo offers </a:t>
            </a:r>
          </a:p>
          <a:p>
            <a:endParaRPr lang="en-IN" dirty="0"/>
          </a:p>
        </p:txBody>
      </p:sp>
    </p:spTree>
    <p:extLst>
      <p:ext uri="{BB962C8B-B14F-4D97-AF65-F5344CB8AC3E}">
        <p14:creationId xmlns:p14="http://schemas.microsoft.com/office/powerpoint/2010/main" val="2820450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609D-02AA-11AC-AD14-E9A38AA9C806}"/>
              </a:ext>
            </a:extLst>
          </p:cNvPr>
          <p:cNvSpPr>
            <a:spLocks noGrp="1"/>
          </p:cNvSpPr>
          <p:nvPr>
            <p:ph type="title"/>
          </p:nvPr>
        </p:nvSpPr>
        <p:spPr>
          <a:xfrm>
            <a:off x="245806" y="365126"/>
            <a:ext cx="1868129" cy="431288"/>
          </a:xfrm>
        </p:spPr>
        <p:txBody>
          <a:bodyPr>
            <a:normAutofit fontScale="90000"/>
          </a:bodyPr>
          <a:lstStyle/>
          <a:p>
            <a:r>
              <a:rPr lang="en-US" b="1" dirty="0"/>
              <a:t>Flow Chart:</a:t>
            </a:r>
            <a:endParaRPr lang="en-IN" b="1" dirty="0"/>
          </a:p>
        </p:txBody>
      </p:sp>
      <p:pic>
        <p:nvPicPr>
          <p:cNvPr id="5" name="Content Placeholder 4">
            <a:extLst>
              <a:ext uri="{FF2B5EF4-FFF2-40B4-BE49-F238E27FC236}">
                <a16:creationId xmlns:a16="http://schemas.microsoft.com/office/drawing/2014/main" id="{3791A2E7-114F-761D-ABFD-07F47E89A238}"/>
              </a:ext>
            </a:extLst>
          </p:cNvPr>
          <p:cNvPicPr>
            <a:picLocks noGrp="1" noChangeAspect="1"/>
          </p:cNvPicPr>
          <p:nvPr>
            <p:ph idx="1"/>
          </p:nvPr>
        </p:nvPicPr>
        <p:blipFill>
          <a:blip r:embed="rId2"/>
          <a:stretch>
            <a:fillRect/>
          </a:stretch>
        </p:blipFill>
        <p:spPr>
          <a:xfrm>
            <a:off x="1809134" y="176981"/>
            <a:ext cx="9989575" cy="6410632"/>
          </a:xfrm>
        </p:spPr>
      </p:pic>
    </p:spTree>
    <p:extLst>
      <p:ext uri="{BB962C8B-B14F-4D97-AF65-F5344CB8AC3E}">
        <p14:creationId xmlns:p14="http://schemas.microsoft.com/office/powerpoint/2010/main" val="78402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112D-73CB-4AA0-CED9-CDC9FECD0852}"/>
              </a:ext>
            </a:extLst>
          </p:cNvPr>
          <p:cNvSpPr>
            <a:spLocks noGrp="1"/>
          </p:cNvSpPr>
          <p:nvPr>
            <p:ph type="title"/>
          </p:nvPr>
        </p:nvSpPr>
        <p:spPr>
          <a:xfrm>
            <a:off x="838200" y="365126"/>
            <a:ext cx="10515600" cy="814746"/>
          </a:xfrm>
        </p:spPr>
        <p:txBody>
          <a:bodyPr/>
          <a:lstStyle/>
          <a:p>
            <a:r>
              <a:rPr lang="en-US" b="1" dirty="0" err="1"/>
              <a:t>Funtions</a:t>
            </a:r>
            <a:r>
              <a:rPr lang="en-US" b="1" dirty="0"/>
              <a:t>:</a:t>
            </a:r>
            <a:endParaRPr lang="en-IN" b="1" dirty="0"/>
          </a:p>
        </p:txBody>
      </p:sp>
      <p:sp>
        <p:nvSpPr>
          <p:cNvPr id="3" name="Content Placeholder 2">
            <a:extLst>
              <a:ext uri="{FF2B5EF4-FFF2-40B4-BE49-F238E27FC236}">
                <a16:creationId xmlns:a16="http://schemas.microsoft.com/office/drawing/2014/main" id="{C2BEC88B-552C-2359-34C5-8594AA49E411}"/>
              </a:ext>
            </a:extLst>
          </p:cNvPr>
          <p:cNvSpPr>
            <a:spLocks noGrp="1"/>
          </p:cNvSpPr>
          <p:nvPr>
            <p:ph idx="1"/>
          </p:nvPr>
        </p:nvSpPr>
        <p:spPr>
          <a:xfrm>
            <a:off x="838200" y="1061884"/>
            <a:ext cx="10515600" cy="5604387"/>
          </a:xfrm>
        </p:spPr>
        <p:txBody>
          <a:bodyPr>
            <a:noAutofit/>
          </a:bodyPr>
          <a:lstStyle/>
          <a:p>
            <a:pPr marL="0" indent="0">
              <a:buNone/>
            </a:pPr>
            <a:r>
              <a:rPr lang="en-IN" sz="2000" dirty="0"/>
              <a:t>from </a:t>
            </a:r>
            <a:r>
              <a:rPr lang="en-IN" sz="2000" dirty="0" err="1"/>
              <a:t>abc</a:t>
            </a:r>
            <a:r>
              <a:rPr lang="en-IN" sz="2000" dirty="0"/>
              <a:t> import ABC, </a:t>
            </a:r>
            <a:r>
              <a:rPr lang="en-IN" sz="2000" dirty="0" err="1"/>
              <a:t>abstractmethod</a:t>
            </a:r>
            <a:endParaRPr lang="en-IN" sz="2000" dirty="0"/>
          </a:p>
          <a:p>
            <a:pPr marL="0" indent="0">
              <a:buNone/>
            </a:pPr>
            <a:endParaRPr lang="en-IN" sz="2000" dirty="0"/>
          </a:p>
          <a:p>
            <a:pPr marL="0" indent="0">
              <a:buNone/>
            </a:pPr>
            <a:r>
              <a:rPr lang="en-IN" sz="2000" dirty="0"/>
              <a:t>class </a:t>
            </a:r>
            <a:r>
              <a:rPr lang="en-IN" sz="2000" dirty="0" err="1"/>
              <a:t>TheaterRevenue</a:t>
            </a:r>
            <a:r>
              <a:rPr lang="en-IN" sz="2000" dirty="0"/>
              <a:t>(ABC):</a:t>
            </a:r>
          </a:p>
          <a:p>
            <a:pPr marL="0" indent="0">
              <a:buNone/>
            </a:pPr>
            <a:r>
              <a:rPr lang="en-IN" sz="2000" dirty="0"/>
              <a:t>    def __</a:t>
            </a:r>
            <a:r>
              <a:rPr lang="en-IN" sz="2000" dirty="0" err="1"/>
              <a:t>init</a:t>
            </a:r>
            <a:r>
              <a:rPr lang="en-IN" sz="2000" dirty="0"/>
              <a:t>__(self, </a:t>
            </a:r>
            <a:r>
              <a:rPr lang="en-IN" sz="2000" dirty="0" err="1"/>
              <a:t>theater_id</a:t>
            </a:r>
            <a:r>
              <a:rPr lang="en-IN" sz="2000" dirty="0"/>
              <a:t>, </a:t>
            </a:r>
            <a:r>
              <a:rPr lang="en-IN" sz="2000" dirty="0" err="1"/>
              <a:t>ticket_sales</a:t>
            </a:r>
            <a:r>
              <a:rPr lang="en-IN" sz="2000" dirty="0"/>
              <a:t>, concessions, merchandise):</a:t>
            </a:r>
          </a:p>
          <a:p>
            <a:pPr marL="0" indent="0">
              <a:buNone/>
            </a:pPr>
            <a:r>
              <a:rPr lang="en-IN" sz="2000" dirty="0"/>
              <a:t>        </a:t>
            </a:r>
            <a:r>
              <a:rPr lang="en-IN" sz="2000" dirty="0" err="1"/>
              <a:t>self.theater_id</a:t>
            </a:r>
            <a:r>
              <a:rPr lang="en-IN" sz="2000" dirty="0"/>
              <a:t> = </a:t>
            </a:r>
            <a:r>
              <a:rPr lang="en-IN" sz="2000" dirty="0" err="1"/>
              <a:t>theater_id</a:t>
            </a:r>
            <a:endParaRPr lang="en-IN" sz="2000" dirty="0"/>
          </a:p>
          <a:p>
            <a:pPr marL="0" indent="0">
              <a:buNone/>
            </a:pPr>
            <a:r>
              <a:rPr lang="en-IN" sz="2000" dirty="0"/>
              <a:t>        </a:t>
            </a:r>
            <a:r>
              <a:rPr lang="en-IN" sz="2000" dirty="0" err="1"/>
              <a:t>self.ticket_sales</a:t>
            </a:r>
            <a:r>
              <a:rPr lang="en-IN" sz="2000" dirty="0"/>
              <a:t> = </a:t>
            </a:r>
            <a:r>
              <a:rPr lang="en-IN" sz="2000" dirty="0" err="1"/>
              <a:t>ticket_sales</a:t>
            </a:r>
            <a:endParaRPr lang="en-IN" sz="2000" dirty="0"/>
          </a:p>
          <a:p>
            <a:pPr marL="0" indent="0">
              <a:buNone/>
            </a:pPr>
            <a:r>
              <a:rPr lang="en-IN" sz="2000" dirty="0"/>
              <a:t>        </a:t>
            </a:r>
            <a:r>
              <a:rPr lang="en-IN" sz="2000" dirty="0" err="1"/>
              <a:t>self.concessions</a:t>
            </a:r>
            <a:r>
              <a:rPr lang="en-IN" sz="2000" dirty="0"/>
              <a:t> = concessions</a:t>
            </a:r>
          </a:p>
          <a:p>
            <a:pPr marL="0" indent="0">
              <a:buNone/>
            </a:pPr>
            <a:r>
              <a:rPr lang="en-IN" sz="2000" dirty="0"/>
              <a:t>        </a:t>
            </a:r>
            <a:r>
              <a:rPr lang="en-IN" sz="2000" dirty="0" err="1"/>
              <a:t>self.merchandise</a:t>
            </a:r>
            <a:r>
              <a:rPr lang="en-IN" sz="2000" dirty="0"/>
              <a:t> = merchandise</a:t>
            </a:r>
          </a:p>
          <a:p>
            <a:pPr marL="0" indent="0">
              <a:buNone/>
            </a:pPr>
            <a:r>
              <a:rPr lang="en-IN" sz="2000" dirty="0"/>
              <a:t>        </a:t>
            </a:r>
            <a:r>
              <a:rPr lang="en-IN" sz="2000" dirty="0" err="1"/>
              <a:t>self.revenues</a:t>
            </a:r>
            <a:r>
              <a:rPr lang="en-IN" sz="2000" dirty="0"/>
              <a:t> = []</a:t>
            </a:r>
          </a:p>
          <a:p>
            <a:pPr marL="0" indent="0">
              <a:buNone/>
            </a:pPr>
            <a:r>
              <a:rPr lang="en-IN" sz="2000" dirty="0"/>
              <a:t>        </a:t>
            </a:r>
            <a:r>
              <a:rPr lang="en-IN" sz="2000" dirty="0" err="1"/>
              <a:t>self.default_discount</a:t>
            </a:r>
            <a:r>
              <a:rPr lang="en-IN" sz="2000" dirty="0"/>
              <a:t> = 10  # Default discount percentage</a:t>
            </a:r>
          </a:p>
          <a:p>
            <a:pPr marL="0" indent="0">
              <a:buNone/>
            </a:pPr>
            <a:endParaRPr lang="en-IN" sz="2000" dirty="0"/>
          </a:p>
          <a:p>
            <a:pPr marL="0" indent="0">
              <a:buNone/>
            </a:pPr>
            <a:r>
              <a:rPr lang="en-IN" sz="2000" dirty="0"/>
              <a:t>    @abstractmethod</a:t>
            </a:r>
          </a:p>
          <a:p>
            <a:pPr marL="0" indent="0">
              <a:buNone/>
            </a:pPr>
            <a:r>
              <a:rPr lang="en-IN" sz="2000" dirty="0"/>
              <a:t>    def </a:t>
            </a:r>
            <a:r>
              <a:rPr lang="en-IN" sz="2000" dirty="0" err="1"/>
              <a:t>create_revenue_entry</a:t>
            </a:r>
            <a:r>
              <a:rPr lang="en-IN" sz="2000" dirty="0"/>
              <a:t>(self, </a:t>
            </a:r>
            <a:r>
              <a:rPr lang="en-IN" sz="2000" dirty="0" err="1"/>
              <a:t>revenue_data</a:t>
            </a:r>
            <a:r>
              <a:rPr lang="en-IN" sz="2000" dirty="0"/>
              <a:t>):</a:t>
            </a:r>
          </a:p>
          <a:p>
            <a:pPr marL="0" indent="0">
              <a:buNone/>
            </a:pPr>
            <a:r>
              <a:rPr lang="en-IN" sz="2000" dirty="0"/>
              <a:t>        pass</a:t>
            </a:r>
          </a:p>
          <a:p>
            <a:pPr marL="0" indent="0">
              <a:buNone/>
            </a:pPr>
            <a:endParaRPr lang="en-IN" sz="2000" dirty="0"/>
          </a:p>
          <a:p>
            <a:pPr marL="0" indent="0">
              <a:buNone/>
            </a:pPr>
            <a:r>
              <a:rPr lang="en-IN" sz="2000" dirty="0"/>
              <a:t>    @abstractmethod</a:t>
            </a:r>
          </a:p>
          <a:p>
            <a:pPr marL="0" indent="0">
              <a:buNone/>
            </a:pPr>
            <a:r>
              <a:rPr lang="en-IN" sz="2000" dirty="0"/>
              <a:t>    def </a:t>
            </a:r>
            <a:r>
              <a:rPr lang="en-IN" sz="2000" dirty="0" err="1"/>
              <a:t>read_revenue_entry</a:t>
            </a:r>
            <a:r>
              <a:rPr lang="en-IN" sz="2000" dirty="0"/>
              <a:t>(self):</a:t>
            </a:r>
          </a:p>
          <a:p>
            <a:pPr marL="0" indent="0">
              <a:buNone/>
            </a:pPr>
            <a:r>
              <a:rPr lang="en-IN" sz="2000" dirty="0"/>
              <a:t>        pass</a:t>
            </a:r>
          </a:p>
          <a:p>
            <a:pPr marL="0" indent="0">
              <a:buNone/>
            </a:pPr>
            <a:endParaRPr lang="en-IN" sz="2000" dirty="0"/>
          </a:p>
          <a:p>
            <a:pPr marL="0" indent="0">
              <a:buNone/>
            </a:pPr>
            <a:r>
              <a:rPr lang="en-IN" sz="2000" dirty="0"/>
              <a:t>    @abstractmethod</a:t>
            </a:r>
          </a:p>
          <a:p>
            <a:pPr marL="0" indent="0">
              <a:buNone/>
            </a:pPr>
            <a:r>
              <a:rPr lang="en-IN" sz="2000" dirty="0"/>
              <a:t>    def </a:t>
            </a:r>
            <a:r>
              <a:rPr lang="en-IN" sz="2000" dirty="0" err="1"/>
              <a:t>update_revenue_entry</a:t>
            </a:r>
            <a:r>
              <a:rPr lang="en-IN" sz="2000" dirty="0"/>
              <a:t>(self, </a:t>
            </a:r>
            <a:r>
              <a:rPr lang="en-IN" sz="2000" dirty="0" err="1"/>
              <a:t>new_data</a:t>
            </a:r>
            <a:r>
              <a:rPr lang="en-IN" sz="2000" dirty="0"/>
              <a:t>):</a:t>
            </a:r>
          </a:p>
          <a:p>
            <a:pPr marL="0" indent="0">
              <a:buNone/>
            </a:pPr>
            <a:r>
              <a:rPr lang="en-IN" sz="2000" dirty="0"/>
              <a:t>        pass</a:t>
            </a:r>
          </a:p>
        </p:txBody>
      </p:sp>
    </p:spTree>
    <p:extLst>
      <p:ext uri="{BB962C8B-B14F-4D97-AF65-F5344CB8AC3E}">
        <p14:creationId xmlns:p14="http://schemas.microsoft.com/office/powerpoint/2010/main" val="293962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18FB29-6125-AEF2-CC2D-0E30F8B74F0C}"/>
              </a:ext>
            </a:extLst>
          </p:cNvPr>
          <p:cNvSpPr>
            <a:spLocks noGrp="1"/>
          </p:cNvSpPr>
          <p:nvPr>
            <p:ph idx="1"/>
          </p:nvPr>
        </p:nvSpPr>
        <p:spPr>
          <a:xfrm>
            <a:off x="838200" y="176981"/>
            <a:ext cx="10515600" cy="6479458"/>
          </a:xfrm>
        </p:spPr>
        <p:txBody>
          <a:bodyPr>
            <a:normAutofit/>
          </a:bodyPr>
          <a:lstStyle/>
          <a:p>
            <a:pPr marL="0" indent="0">
              <a:buNone/>
            </a:pPr>
            <a:r>
              <a:rPr lang="en-IN" sz="2000" dirty="0"/>
              <a:t>def </a:t>
            </a:r>
            <a:r>
              <a:rPr lang="en-IN" sz="2000" dirty="0" err="1"/>
              <a:t>read_revenue_entry</a:t>
            </a:r>
            <a:r>
              <a:rPr lang="en-IN" sz="2000" dirty="0"/>
              <a:t>(self):</a:t>
            </a:r>
          </a:p>
          <a:p>
            <a:pPr marL="0" indent="0">
              <a:buNone/>
            </a:pPr>
            <a:r>
              <a:rPr lang="en-IN" sz="2000" dirty="0"/>
              <a:t>        pass</a:t>
            </a:r>
          </a:p>
          <a:p>
            <a:pPr marL="0" indent="0">
              <a:buNone/>
            </a:pPr>
            <a:endParaRPr lang="en-IN" sz="2000" dirty="0"/>
          </a:p>
          <a:p>
            <a:pPr marL="0" indent="0">
              <a:buNone/>
            </a:pPr>
            <a:r>
              <a:rPr lang="en-IN" sz="2000" dirty="0"/>
              <a:t>def </a:t>
            </a:r>
            <a:r>
              <a:rPr lang="en-IN" sz="2000" dirty="0" err="1"/>
              <a:t>update_revenue_entry</a:t>
            </a:r>
            <a:r>
              <a:rPr lang="en-IN" sz="2000" dirty="0"/>
              <a:t>(self, </a:t>
            </a:r>
            <a:r>
              <a:rPr lang="en-IN" sz="2000" dirty="0" err="1"/>
              <a:t>new_data</a:t>
            </a:r>
            <a:r>
              <a:rPr lang="en-IN" sz="2000" dirty="0"/>
              <a:t>):</a:t>
            </a:r>
          </a:p>
          <a:p>
            <a:pPr marL="0" indent="0">
              <a:buNone/>
            </a:pPr>
            <a:r>
              <a:rPr lang="en-IN" sz="2000" dirty="0"/>
              <a:t>        pass</a:t>
            </a:r>
          </a:p>
          <a:p>
            <a:pPr marL="0" indent="0">
              <a:buNone/>
            </a:pPr>
            <a:endParaRPr lang="en-IN" sz="2000" dirty="0"/>
          </a:p>
          <a:p>
            <a:pPr marL="0" indent="0">
              <a:buNone/>
            </a:pPr>
            <a:r>
              <a:rPr lang="en-IN" sz="2000" dirty="0"/>
              <a:t>def </a:t>
            </a:r>
            <a:r>
              <a:rPr lang="en-IN" sz="2000" dirty="0" err="1"/>
              <a:t>delete_revenue_entry</a:t>
            </a:r>
            <a:r>
              <a:rPr lang="en-IN" sz="2000" dirty="0"/>
              <a:t>(self, data):</a:t>
            </a:r>
          </a:p>
          <a:p>
            <a:pPr marL="0" indent="0">
              <a:buNone/>
            </a:pPr>
            <a:r>
              <a:rPr lang="en-IN" sz="2000" dirty="0"/>
              <a:t>        pass</a:t>
            </a:r>
          </a:p>
          <a:p>
            <a:pPr marL="0" indent="0">
              <a:buNone/>
            </a:pPr>
            <a:endParaRPr lang="en-IN" sz="2000" dirty="0"/>
          </a:p>
          <a:p>
            <a:pPr marL="0" indent="0">
              <a:buNone/>
            </a:pPr>
            <a:r>
              <a:rPr lang="en-IN" sz="2000" dirty="0"/>
              <a:t>def </a:t>
            </a:r>
            <a:r>
              <a:rPr lang="en-IN" sz="2000" dirty="0" err="1"/>
              <a:t>revenue_strategy</a:t>
            </a:r>
            <a:r>
              <a:rPr lang="en-IN" sz="2000" dirty="0"/>
              <a:t>(self):</a:t>
            </a:r>
          </a:p>
          <a:p>
            <a:pPr marL="0" indent="0">
              <a:buNone/>
            </a:pPr>
            <a:r>
              <a:rPr lang="en-IN" sz="2000" dirty="0"/>
              <a:t>        pass</a:t>
            </a:r>
          </a:p>
          <a:p>
            <a:pPr marL="0" indent="0">
              <a:buNone/>
            </a:pPr>
            <a:r>
              <a:rPr lang="en-IN" sz="2000" dirty="0"/>
              <a:t>def </a:t>
            </a:r>
            <a:r>
              <a:rPr lang="en-IN" sz="2000" dirty="0" err="1"/>
              <a:t>apply_discount</a:t>
            </a:r>
            <a:r>
              <a:rPr lang="en-IN" sz="2000" dirty="0"/>
              <a:t>(self, </a:t>
            </a:r>
            <a:r>
              <a:rPr lang="en-IN" sz="2000" dirty="0" err="1"/>
              <a:t>discount_percentage</a:t>
            </a:r>
            <a:r>
              <a:rPr lang="en-IN" sz="2000" dirty="0"/>
              <a:t>=None):</a:t>
            </a:r>
          </a:p>
          <a:p>
            <a:pPr marL="0" indent="0">
              <a:buNone/>
            </a:pPr>
            <a:r>
              <a:rPr lang="en-IN" sz="2000" dirty="0"/>
              <a:t>        pass</a:t>
            </a:r>
          </a:p>
          <a:p>
            <a:pPr marL="0" indent="0">
              <a:buNone/>
            </a:pPr>
            <a:endParaRPr lang="en-IN" sz="2000" dirty="0"/>
          </a:p>
          <a:p>
            <a:pPr marL="0" indent="0">
              <a:buNone/>
            </a:pPr>
            <a:r>
              <a:rPr lang="en-IN" sz="2000" dirty="0"/>
              <a:t>def </a:t>
            </a:r>
            <a:r>
              <a:rPr lang="en-IN" sz="2000" dirty="0" err="1"/>
              <a:t>add_combo_offer</a:t>
            </a:r>
            <a:r>
              <a:rPr lang="en-IN" sz="2000" dirty="0"/>
              <a:t>(self, </a:t>
            </a:r>
            <a:r>
              <a:rPr lang="en-IN" sz="2000" dirty="0" err="1"/>
              <a:t>combo_offer</a:t>
            </a:r>
            <a:r>
              <a:rPr lang="en-IN" sz="2000" dirty="0"/>
              <a:t>):</a:t>
            </a:r>
          </a:p>
          <a:p>
            <a:pPr marL="0" indent="0">
              <a:buNone/>
            </a:pPr>
            <a:r>
              <a:rPr lang="en-IN" sz="2000" dirty="0"/>
              <a:t>        pass</a:t>
            </a:r>
          </a:p>
        </p:txBody>
      </p:sp>
    </p:spTree>
    <p:extLst>
      <p:ext uri="{BB962C8B-B14F-4D97-AF65-F5344CB8AC3E}">
        <p14:creationId xmlns:p14="http://schemas.microsoft.com/office/powerpoint/2010/main" val="60331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43C91-15D9-2A39-8744-23BB29CE38AA}"/>
              </a:ext>
            </a:extLst>
          </p:cNvPr>
          <p:cNvSpPr>
            <a:spLocks noGrp="1"/>
          </p:cNvSpPr>
          <p:nvPr>
            <p:ph idx="1"/>
          </p:nvPr>
        </p:nvSpPr>
        <p:spPr>
          <a:xfrm>
            <a:off x="838200" y="157316"/>
            <a:ext cx="10515600" cy="6440129"/>
          </a:xfrm>
        </p:spPr>
        <p:txBody>
          <a:bodyPr>
            <a:normAutofit fontScale="62500" lnSpcReduction="20000"/>
          </a:bodyPr>
          <a:lstStyle/>
          <a:p>
            <a:pPr marL="0" indent="0">
              <a:buNone/>
            </a:pPr>
            <a:r>
              <a:rPr lang="en-US" dirty="0"/>
              <a:t>from </a:t>
            </a:r>
            <a:r>
              <a:rPr lang="en-US" dirty="0" err="1"/>
              <a:t>theater_revenue</a:t>
            </a:r>
            <a:r>
              <a:rPr lang="en-US" dirty="0"/>
              <a:t> import </a:t>
            </a:r>
            <a:r>
              <a:rPr lang="en-US" dirty="0" err="1"/>
              <a:t>TheaterRevenue</a:t>
            </a:r>
            <a:endParaRPr lang="en-US" dirty="0"/>
          </a:p>
          <a:p>
            <a:pPr marL="0" indent="0">
              <a:buNone/>
            </a:pPr>
            <a:endParaRPr lang="en-US" dirty="0"/>
          </a:p>
          <a:p>
            <a:pPr marL="0" indent="0">
              <a:buNone/>
            </a:pPr>
            <a:r>
              <a:rPr lang="en-US" dirty="0"/>
              <a:t>class </a:t>
            </a:r>
            <a:r>
              <a:rPr lang="en-US" dirty="0" err="1"/>
              <a:t>ConcreteTheaterRevenue</a:t>
            </a:r>
            <a:r>
              <a:rPr lang="en-US" dirty="0"/>
              <a:t>(</a:t>
            </a:r>
            <a:r>
              <a:rPr lang="en-US" dirty="0" err="1"/>
              <a:t>TheaterRevenue</a:t>
            </a:r>
            <a:r>
              <a:rPr lang="en-US" dirty="0"/>
              <a:t>):</a:t>
            </a:r>
          </a:p>
          <a:p>
            <a:pPr marL="0" indent="0">
              <a:buNone/>
            </a:pPr>
            <a:r>
              <a:rPr lang="en-US" dirty="0"/>
              <a:t>    def </a:t>
            </a:r>
            <a:r>
              <a:rPr lang="en-US" dirty="0" err="1"/>
              <a:t>create_revenue_entry</a:t>
            </a:r>
            <a:r>
              <a:rPr lang="en-US" dirty="0"/>
              <a:t>(self, </a:t>
            </a:r>
            <a:r>
              <a:rPr lang="en-US" dirty="0" err="1"/>
              <a:t>revenue_data</a:t>
            </a:r>
            <a:r>
              <a:rPr lang="en-US" dirty="0"/>
              <a:t>):</a:t>
            </a:r>
          </a:p>
          <a:p>
            <a:pPr marL="0" indent="0">
              <a:buNone/>
            </a:pPr>
            <a:r>
              <a:rPr lang="en-US" dirty="0"/>
              <a:t>        </a:t>
            </a:r>
            <a:r>
              <a:rPr lang="en-US" dirty="0" err="1"/>
              <a:t>self.revenues.append</a:t>
            </a:r>
            <a:r>
              <a:rPr lang="en-US" dirty="0"/>
              <a:t>(</a:t>
            </a:r>
            <a:r>
              <a:rPr lang="en-US" dirty="0" err="1"/>
              <a:t>revenue_data</a:t>
            </a:r>
            <a:r>
              <a:rPr lang="en-US" dirty="0"/>
              <a:t>)</a:t>
            </a:r>
          </a:p>
          <a:p>
            <a:pPr marL="0" indent="0">
              <a:buNone/>
            </a:pPr>
            <a:r>
              <a:rPr lang="en-US" dirty="0"/>
              <a:t>        print("Revenue entry created successfully.")</a:t>
            </a:r>
          </a:p>
          <a:p>
            <a:pPr marL="0" indent="0">
              <a:buNone/>
            </a:pPr>
            <a:endParaRPr lang="en-US" dirty="0"/>
          </a:p>
          <a:p>
            <a:pPr marL="0" indent="0">
              <a:buNone/>
            </a:pPr>
            <a:r>
              <a:rPr lang="en-US" dirty="0"/>
              <a:t>    def </a:t>
            </a:r>
            <a:r>
              <a:rPr lang="en-US" dirty="0" err="1"/>
              <a:t>read_revenue_entry</a:t>
            </a:r>
            <a:r>
              <a:rPr lang="en-US" dirty="0"/>
              <a:t>(self):</a:t>
            </a:r>
          </a:p>
          <a:p>
            <a:pPr marL="0" indent="0">
              <a:buNone/>
            </a:pPr>
            <a:r>
              <a:rPr lang="en-US" dirty="0"/>
              <a:t>        if </a:t>
            </a:r>
            <a:r>
              <a:rPr lang="en-US" dirty="0" err="1"/>
              <a:t>self.revenues</a:t>
            </a:r>
            <a:r>
              <a:rPr lang="en-US" dirty="0"/>
              <a:t>:</a:t>
            </a:r>
          </a:p>
          <a:p>
            <a:pPr marL="0" indent="0">
              <a:buNone/>
            </a:pPr>
            <a:r>
              <a:rPr lang="en-US" dirty="0"/>
              <a:t>            return </a:t>
            </a:r>
            <a:r>
              <a:rPr lang="en-US" dirty="0" err="1"/>
              <a:t>self.revenues</a:t>
            </a:r>
            <a:endParaRPr lang="en-US" dirty="0"/>
          </a:p>
          <a:p>
            <a:pPr marL="0" indent="0">
              <a:buNone/>
            </a:pPr>
            <a:r>
              <a:rPr lang="en-US" dirty="0"/>
              <a:t>        else:</a:t>
            </a:r>
          </a:p>
          <a:p>
            <a:pPr marL="0" indent="0">
              <a:buNone/>
            </a:pPr>
            <a:r>
              <a:rPr lang="en-US" dirty="0"/>
              <a:t>            print("No revenue entries available.")</a:t>
            </a:r>
          </a:p>
          <a:p>
            <a:pPr marL="0" indent="0">
              <a:buNone/>
            </a:pPr>
            <a:r>
              <a:rPr lang="en-US" dirty="0"/>
              <a:t>            return None </a:t>
            </a:r>
          </a:p>
          <a:p>
            <a:pPr marL="0" indent="0">
              <a:buNone/>
            </a:pPr>
            <a:endParaRPr lang="en-US" dirty="0"/>
          </a:p>
          <a:p>
            <a:pPr marL="0" indent="0">
              <a:buNone/>
            </a:pPr>
            <a:r>
              <a:rPr lang="en-US" dirty="0"/>
              <a:t>    def </a:t>
            </a:r>
            <a:r>
              <a:rPr lang="en-US" dirty="0" err="1"/>
              <a:t>update_revenue_entry</a:t>
            </a:r>
            <a:r>
              <a:rPr lang="en-US" dirty="0"/>
              <a:t>(self, </a:t>
            </a:r>
            <a:r>
              <a:rPr lang="en-US" dirty="0" err="1"/>
              <a:t>new_data</a:t>
            </a:r>
            <a:r>
              <a:rPr lang="en-US" dirty="0"/>
              <a:t>):</a:t>
            </a:r>
          </a:p>
          <a:p>
            <a:pPr marL="0" indent="0">
              <a:buNone/>
            </a:pPr>
            <a:r>
              <a:rPr lang="en-US" dirty="0"/>
              <a:t>        if </a:t>
            </a:r>
            <a:r>
              <a:rPr lang="en-US" dirty="0" err="1"/>
              <a:t>self.revenues</a:t>
            </a:r>
            <a:r>
              <a:rPr lang="en-US" dirty="0"/>
              <a:t>:</a:t>
            </a:r>
          </a:p>
          <a:p>
            <a:pPr marL="0" indent="0">
              <a:buNone/>
            </a:pPr>
            <a:r>
              <a:rPr lang="en-US" dirty="0"/>
              <a:t>            </a:t>
            </a:r>
            <a:r>
              <a:rPr lang="en-US" dirty="0" err="1"/>
              <a:t>self.revenues</a:t>
            </a:r>
            <a:r>
              <a:rPr lang="en-US" dirty="0"/>
              <a:t>[-1] = </a:t>
            </a:r>
            <a:r>
              <a:rPr lang="en-US" dirty="0" err="1"/>
              <a:t>new_data</a:t>
            </a:r>
            <a:r>
              <a:rPr lang="en-US" dirty="0"/>
              <a:t>  # Update the last entry</a:t>
            </a:r>
          </a:p>
          <a:p>
            <a:pPr marL="0" indent="0">
              <a:buNone/>
            </a:pPr>
            <a:r>
              <a:rPr lang="en-US" dirty="0"/>
              <a:t>            print("Entry updated successfully.")</a:t>
            </a:r>
          </a:p>
          <a:p>
            <a:pPr marL="0" indent="0">
              <a:buNone/>
            </a:pPr>
            <a:r>
              <a:rPr lang="en-US" dirty="0"/>
              <a:t>        else:</a:t>
            </a:r>
          </a:p>
          <a:p>
            <a:pPr marL="0" indent="0">
              <a:buNone/>
            </a:pPr>
            <a:r>
              <a:rPr lang="en-US" dirty="0"/>
              <a:t>            print("No entries available. Entry not updated.")</a:t>
            </a:r>
            <a:endParaRPr lang="en-IN" dirty="0"/>
          </a:p>
        </p:txBody>
      </p:sp>
    </p:spTree>
    <p:extLst>
      <p:ext uri="{BB962C8B-B14F-4D97-AF65-F5344CB8AC3E}">
        <p14:creationId xmlns:p14="http://schemas.microsoft.com/office/powerpoint/2010/main" val="1032706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BAE7C0-A145-FAA4-0F4A-52C9B7C3109B}"/>
              </a:ext>
            </a:extLst>
          </p:cNvPr>
          <p:cNvSpPr>
            <a:spLocks noGrp="1"/>
          </p:cNvSpPr>
          <p:nvPr>
            <p:ph idx="1"/>
          </p:nvPr>
        </p:nvSpPr>
        <p:spPr>
          <a:xfrm>
            <a:off x="838200" y="127819"/>
            <a:ext cx="10515600" cy="6469626"/>
          </a:xfrm>
        </p:spPr>
        <p:txBody>
          <a:bodyPr>
            <a:normAutofit/>
          </a:bodyPr>
          <a:lstStyle/>
          <a:p>
            <a:pPr marL="0" indent="0">
              <a:buNone/>
            </a:pPr>
            <a:r>
              <a:rPr lang="en-US" sz="2000" dirty="0"/>
              <a:t>def </a:t>
            </a:r>
            <a:r>
              <a:rPr lang="en-US" sz="2000" dirty="0" err="1"/>
              <a:t>delete_revenue_entry</a:t>
            </a:r>
            <a:r>
              <a:rPr lang="en-US" sz="2000" dirty="0"/>
              <a:t>(self, data):</a:t>
            </a:r>
          </a:p>
          <a:p>
            <a:pPr marL="0" indent="0">
              <a:buNone/>
            </a:pPr>
            <a:r>
              <a:rPr lang="en-US" sz="2000" dirty="0"/>
              <a:t>        if data in </a:t>
            </a:r>
            <a:r>
              <a:rPr lang="en-US" sz="2000" dirty="0" err="1"/>
              <a:t>self.revenues</a:t>
            </a:r>
            <a:r>
              <a:rPr lang="en-US" sz="2000" dirty="0"/>
              <a:t>:</a:t>
            </a:r>
          </a:p>
          <a:p>
            <a:pPr marL="0" indent="0">
              <a:buNone/>
            </a:pPr>
            <a:r>
              <a:rPr lang="en-US" sz="2000" dirty="0"/>
              <a:t>            </a:t>
            </a:r>
            <a:r>
              <a:rPr lang="en-US" sz="2000" dirty="0" err="1"/>
              <a:t>self.revenues.remove</a:t>
            </a:r>
            <a:r>
              <a:rPr lang="en-US" sz="2000" dirty="0"/>
              <a:t>(data)</a:t>
            </a:r>
          </a:p>
          <a:p>
            <a:pPr marL="0" indent="0">
              <a:buNone/>
            </a:pPr>
            <a:r>
              <a:rPr lang="en-US" sz="2000" dirty="0"/>
              <a:t>            print("Entry deleted successfully.")</a:t>
            </a:r>
          </a:p>
          <a:p>
            <a:pPr marL="0" indent="0">
              <a:buNone/>
            </a:pPr>
            <a:r>
              <a:rPr lang="en-US" sz="2000" dirty="0"/>
              <a:t>        else:</a:t>
            </a:r>
          </a:p>
          <a:p>
            <a:pPr marL="0" indent="0">
              <a:buNone/>
            </a:pPr>
            <a:r>
              <a:rPr lang="en-US" sz="2000" dirty="0"/>
              <a:t>            print("Entry not found. No entry deleted.")</a:t>
            </a:r>
          </a:p>
          <a:p>
            <a:pPr marL="0" indent="0">
              <a:buNone/>
            </a:pPr>
            <a:r>
              <a:rPr lang="en-US" sz="2000" dirty="0"/>
              <a:t>    def </a:t>
            </a:r>
            <a:r>
              <a:rPr lang="en-US" sz="2000" dirty="0" err="1"/>
              <a:t>revenue_strategy</a:t>
            </a:r>
            <a:r>
              <a:rPr lang="en-US" sz="2000" dirty="0"/>
              <a:t>(self):</a:t>
            </a:r>
          </a:p>
          <a:p>
            <a:pPr marL="0" indent="0">
              <a:buNone/>
            </a:pPr>
            <a:r>
              <a:rPr lang="en-US" sz="2000" dirty="0"/>
              <a:t>        </a:t>
            </a:r>
            <a:r>
              <a:rPr lang="en-US" sz="2000" dirty="0" err="1"/>
              <a:t>total_revenue</a:t>
            </a:r>
            <a:r>
              <a:rPr lang="en-US" sz="2000" dirty="0"/>
              <a:t> = 0</a:t>
            </a:r>
          </a:p>
          <a:p>
            <a:pPr marL="0" indent="0">
              <a:buNone/>
            </a:pPr>
            <a:r>
              <a:rPr lang="en-US" sz="2000" dirty="0"/>
              <a:t>        for entry in </a:t>
            </a:r>
            <a:r>
              <a:rPr lang="en-US" sz="2000" dirty="0" err="1"/>
              <a:t>self.revenues</a:t>
            </a:r>
            <a:r>
              <a:rPr lang="en-US" sz="2000" dirty="0"/>
              <a:t>:</a:t>
            </a:r>
          </a:p>
          <a:p>
            <a:pPr marL="0" indent="0">
              <a:buNone/>
            </a:pPr>
            <a:r>
              <a:rPr lang="en-US" sz="2000" dirty="0"/>
              <a:t>            </a:t>
            </a:r>
            <a:r>
              <a:rPr lang="en-US" sz="2000" dirty="0" err="1"/>
              <a:t>total_revenue</a:t>
            </a:r>
            <a:r>
              <a:rPr lang="en-US" sz="2000" dirty="0"/>
              <a:t> += entry[1] * </a:t>
            </a:r>
            <a:r>
              <a:rPr lang="en-US" sz="2000" dirty="0" err="1"/>
              <a:t>self.ticket_sales</a:t>
            </a:r>
            <a:endParaRPr lang="en-US" sz="2000" dirty="0"/>
          </a:p>
          <a:p>
            <a:pPr marL="0" indent="0">
              <a:buNone/>
            </a:pPr>
            <a:r>
              <a:rPr lang="en-US" sz="2000" dirty="0"/>
              <a:t>            </a:t>
            </a:r>
            <a:r>
              <a:rPr lang="en-US" sz="2000" dirty="0" err="1"/>
              <a:t>total_revenue</a:t>
            </a:r>
            <a:r>
              <a:rPr lang="en-US" sz="2000" dirty="0"/>
              <a:t> += entry[2] * </a:t>
            </a:r>
            <a:r>
              <a:rPr lang="en-US" sz="2000" dirty="0" err="1"/>
              <a:t>self.concessions</a:t>
            </a:r>
            <a:endParaRPr lang="en-US" sz="2000" dirty="0"/>
          </a:p>
          <a:p>
            <a:pPr marL="0" indent="0">
              <a:buNone/>
            </a:pPr>
            <a:r>
              <a:rPr lang="en-US" sz="2000" dirty="0"/>
              <a:t>            </a:t>
            </a:r>
            <a:r>
              <a:rPr lang="en-US" sz="2000" dirty="0" err="1"/>
              <a:t>total_revenue</a:t>
            </a:r>
            <a:r>
              <a:rPr lang="en-US" sz="2000" dirty="0"/>
              <a:t> += entry[3] * </a:t>
            </a:r>
            <a:r>
              <a:rPr lang="en-US" sz="2000" dirty="0" err="1"/>
              <a:t>self.merchandise</a:t>
            </a:r>
            <a:endParaRPr lang="en-US" sz="2000" dirty="0"/>
          </a:p>
          <a:p>
            <a:pPr marL="0" indent="0">
              <a:buNone/>
            </a:pPr>
            <a:r>
              <a:rPr lang="en-US" sz="2000" dirty="0"/>
              <a:t>        return </a:t>
            </a:r>
            <a:r>
              <a:rPr lang="en-US" sz="2000" dirty="0" err="1"/>
              <a:t>total_revenue</a:t>
            </a:r>
            <a:endParaRPr lang="en-US" sz="2000" dirty="0"/>
          </a:p>
          <a:p>
            <a:pPr marL="0" indent="0">
              <a:buNone/>
            </a:pPr>
            <a:r>
              <a:rPr lang="en-US" sz="2000" dirty="0"/>
              <a:t>    def </a:t>
            </a:r>
            <a:r>
              <a:rPr lang="en-US" sz="2000" dirty="0" err="1"/>
              <a:t>apply_discount</a:t>
            </a:r>
            <a:r>
              <a:rPr lang="en-US" sz="2000" dirty="0"/>
              <a:t>(self, </a:t>
            </a:r>
            <a:r>
              <a:rPr lang="en-US" sz="2000" dirty="0" err="1"/>
              <a:t>discount_percentage</a:t>
            </a:r>
            <a:r>
              <a:rPr lang="en-US" sz="2000" dirty="0"/>
              <a:t>=None):</a:t>
            </a:r>
          </a:p>
          <a:p>
            <a:pPr marL="0" indent="0">
              <a:buNone/>
            </a:pPr>
            <a:r>
              <a:rPr lang="en-US" sz="2000" dirty="0"/>
              <a:t>        if </a:t>
            </a:r>
            <a:r>
              <a:rPr lang="en-US" sz="2000" dirty="0" err="1"/>
              <a:t>discount_percentage</a:t>
            </a:r>
            <a:r>
              <a:rPr lang="en-US" sz="2000" dirty="0"/>
              <a:t> is None:</a:t>
            </a:r>
          </a:p>
          <a:p>
            <a:pPr marL="0" indent="0">
              <a:buNone/>
            </a:pPr>
            <a:r>
              <a:rPr lang="en-US" sz="2000" dirty="0"/>
              <a:t>            </a:t>
            </a:r>
            <a:r>
              <a:rPr lang="en-US" sz="2000" dirty="0" err="1"/>
              <a:t>discount_percentage</a:t>
            </a:r>
            <a:r>
              <a:rPr lang="en-US" sz="2000" dirty="0"/>
              <a:t> = </a:t>
            </a:r>
            <a:r>
              <a:rPr lang="en-US" sz="2000" dirty="0" err="1"/>
              <a:t>self.default_discount</a:t>
            </a:r>
            <a:endParaRPr lang="en-US" sz="2000" dirty="0"/>
          </a:p>
        </p:txBody>
      </p:sp>
    </p:spTree>
    <p:extLst>
      <p:ext uri="{BB962C8B-B14F-4D97-AF65-F5344CB8AC3E}">
        <p14:creationId xmlns:p14="http://schemas.microsoft.com/office/powerpoint/2010/main" val="3132317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2304</Words>
  <Application>Microsoft Office PowerPoint</Application>
  <PresentationFormat>Widescreen</PresentationFormat>
  <Paragraphs>278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Theater Revenue Analysis Tool POC: </vt:lpstr>
      <vt:lpstr>Problem statement:</vt:lpstr>
      <vt:lpstr>Introduction :</vt:lpstr>
      <vt:lpstr>Requirement Analysis :</vt:lpstr>
      <vt:lpstr>Flow Chart:</vt:lpstr>
      <vt:lpstr>Funtions: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Theater Revenue Analysis Tool POC:</dc:title>
  <dc:creator>KEERTHI .B.K</dc:creator>
  <cp:lastModifiedBy>KEERTHI .B.K</cp:lastModifiedBy>
  <cp:revision>6</cp:revision>
  <dcterms:created xsi:type="dcterms:W3CDTF">2024-05-02T07:15:31Z</dcterms:created>
  <dcterms:modified xsi:type="dcterms:W3CDTF">2024-05-02T11:02:56Z</dcterms:modified>
</cp:coreProperties>
</file>